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2" r:id="rId1"/>
    <p:sldMasterId id="2147483844" r:id="rId2"/>
    <p:sldMasterId id="2147483855" r:id="rId3"/>
    <p:sldMasterId id="2147483866" r:id="rId4"/>
    <p:sldMasterId id="2147483877" r:id="rId5"/>
    <p:sldMasterId id="2147483888" r:id="rId6"/>
  </p:sldMasterIdLst>
  <p:notesMasterIdLst>
    <p:notesMasterId r:id="rId50"/>
  </p:notesMasterIdLst>
  <p:handoutMasterIdLst>
    <p:handoutMasterId r:id="rId51"/>
  </p:handoutMasterIdLst>
  <p:sldIdLst>
    <p:sldId id="423" r:id="rId7"/>
    <p:sldId id="565" r:id="rId8"/>
    <p:sldId id="556" r:id="rId9"/>
    <p:sldId id="554" r:id="rId10"/>
    <p:sldId id="553" r:id="rId11"/>
    <p:sldId id="547" r:id="rId12"/>
    <p:sldId id="548" r:id="rId13"/>
    <p:sldId id="549" r:id="rId14"/>
    <p:sldId id="551" r:id="rId15"/>
    <p:sldId id="541" r:id="rId16"/>
    <p:sldId id="555" r:id="rId17"/>
    <p:sldId id="508" r:id="rId18"/>
    <p:sldId id="544" r:id="rId19"/>
    <p:sldId id="545" r:id="rId20"/>
    <p:sldId id="503" r:id="rId21"/>
    <p:sldId id="546" r:id="rId22"/>
    <p:sldId id="563" r:id="rId23"/>
    <p:sldId id="557" r:id="rId24"/>
    <p:sldId id="315" r:id="rId25"/>
    <p:sldId id="542" r:id="rId26"/>
    <p:sldId id="539" r:id="rId27"/>
    <p:sldId id="543" r:id="rId28"/>
    <p:sldId id="540" r:id="rId29"/>
    <p:sldId id="558" r:id="rId30"/>
    <p:sldId id="510" r:id="rId31"/>
    <p:sldId id="511" r:id="rId32"/>
    <p:sldId id="559" r:id="rId33"/>
    <p:sldId id="513" r:id="rId34"/>
    <p:sldId id="514" r:id="rId35"/>
    <p:sldId id="515" r:id="rId36"/>
    <p:sldId id="516" r:id="rId37"/>
    <p:sldId id="517" r:id="rId38"/>
    <p:sldId id="518" r:id="rId39"/>
    <p:sldId id="560" r:id="rId40"/>
    <p:sldId id="520" r:id="rId41"/>
    <p:sldId id="521" r:id="rId42"/>
    <p:sldId id="522" r:id="rId43"/>
    <p:sldId id="523" r:id="rId44"/>
    <p:sldId id="561" r:id="rId45"/>
    <p:sldId id="526" r:id="rId46"/>
    <p:sldId id="527" r:id="rId47"/>
    <p:sldId id="533" r:id="rId48"/>
    <p:sldId id="562" r:id="rId49"/>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p15:clr>
            <a:srgbClr val="A4A3A4"/>
          </p15:clr>
        </p15:guide>
        <p15:guide id="3" orient="horz" pos="16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Michael Wang" initials="QW"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0144"/>
    <a:srgbClr val="E6E6E6"/>
    <a:srgbClr val="FE0143"/>
    <a:srgbClr val="AFABAB"/>
    <a:srgbClr val="F00140"/>
    <a:srgbClr val="FF0000"/>
    <a:srgbClr val="E1013C"/>
    <a:srgbClr val="BF0133"/>
    <a:srgbClr val="CA0136"/>
    <a:srgbClr val="2424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15F9B1-88DA-4BFD-B319-C9A8ECBDF86E}" v="8359" dt="2019-02-15T06:38:18.284"/>
    <p1510:client id="{129BF00C-1A07-934B-3296-A5EC664D8E6D}" v="334" dt="2019-02-14T08:07:18.727"/>
    <p1510:client id="{3596DB67-EBB1-4711-9CB4-00DD1ABF4778}" v="402" dt="2019-02-14T07:44:59.348"/>
  </p1510:revLst>
</p1510:revInfo>
</file>

<file path=ppt/tableStyles.xml><?xml version="1.0" encoding="utf-8"?>
<a:tblStyleLst xmlns:a="http://schemas.openxmlformats.org/drawingml/2006/main" def="{5C22544A-7EE6-4342-B048-85BDC9FD1C3A}">
  <a:tblStyle styleId="{8EC20E35-A176-4012-BC5E-935CFFF8708E}" styleName="中等深淺樣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8" d="100"/>
          <a:sy n="78" d="100"/>
        </p:scale>
        <p:origin x="4108" y="2140"/>
      </p:cViewPr>
      <p:guideLst>
        <p:guide pos="2880"/>
        <p:guide orient="horz" pos="16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9927E029-4768-437A-82F1-CF5FAA2F1C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131F67FC-4D09-4E19-A23D-6C6664B5D5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6EE21B-B1D6-4E2D-9AC7-F1F016FFBDBE}" type="datetimeFigureOut">
              <a:rPr lang="zh-TW" altLang="en-US" smtClean="0"/>
              <a:pPr/>
              <a:t>2019/2/15</a:t>
            </a:fld>
            <a:endParaRPr lang="zh-TW" altLang="en-US"/>
          </a:p>
        </p:txBody>
      </p:sp>
      <p:sp>
        <p:nvSpPr>
          <p:cNvPr id="4" name="頁尾版面配置區 3">
            <a:extLst>
              <a:ext uri="{FF2B5EF4-FFF2-40B4-BE49-F238E27FC236}">
                <a16:creationId xmlns:a16="http://schemas.microsoft.com/office/drawing/2014/main" id="{4267393A-CBB3-49E7-9DAA-4562618168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777E32B-DF40-4103-91D6-ADF2696FDC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750EB0-BD62-496B-805E-05E17C7B2D2B}" type="slidenum">
              <a:rPr lang="zh-TW" altLang="en-US" smtClean="0"/>
              <a:pPr/>
              <a:t>‹#›</a:t>
            </a:fld>
            <a:endParaRPr lang="zh-TW" altLang="en-US"/>
          </a:p>
        </p:txBody>
      </p:sp>
    </p:spTree>
    <p:extLst>
      <p:ext uri="{BB962C8B-B14F-4D97-AF65-F5344CB8AC3E}">
        <p14:creationId xmlns:p14="http://schemas.microsoft.com/office/powerpoint/2010/main" val="365794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15CFEF-DDA5-4A10-9F0A-1CFFD3D704C4}" type="datetimeFigureOut">
              <a:rPr lang="zh-TW" altLang="en-US" smtClean="0"/>
              <a:pPr/>
              <a:t>2019/2/15</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EEEC4F-8CEE-4429-9622-C5BE726EDDB1}" type="slidenum">
              <a:rPr lang="zh-TW" altLang="en-US" smtClean="0"/>
              <a:pPr/>
              <a:t>‹#›</a:t>
            </a:fld>
            <a:endParaRPr lang="zh-TW" altLang="en-US"/>
          </a:p>
        </p:txBody>
      </p:sp>
    </p:spTree>
    <p:extLst>
      <p:ext uri="{BB962C8B-B14F-4D97-AF65-F5344CB8AC3E}">
        <p14:creationId xmlns:p14="http://schemas.microsoft.com/office/powerpoint/2010/main" val="2456311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Checksum"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en.wikipedia.org/wiki/Block_(data_storage)" TargetMode="External"/><Relationship Id="rId4" Type="http://schemas.openxmlformats.org/officeDocument/2006/relationships/hyperlink" Target="https://en.wikipedia.org/wiki/Metadata"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a:t>
            </a:fld>
            <a:endParaRPr lang="zh-TW" altLang="en-US"/>
          </a:p>
        </p:txBody>
      </p:sp>
    </p:spTree>
    <p:extLst>
      <p:ext uri="{BB962C8B-B14F-4D97-AF65-F5344CB8AC3E}">
        <p14:creationId xmlns:p14="http://schemas.microsoft.com/office/powerpoint/2010/main" val="1240048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b="0" i="0" kern="1200">
                <a:solidFill>
                  <a:schemeClr val="tx1"/>
                </a:solidFill>
                <a:effectLst/>
                <a:latin typeface="+mn-lt"/>
                <a:ea typeface="+mn-ea"/>
                <a:cs typeface="+mn-cs"/>
              </a:rPr>
              <a:t>了要滿足要求同步的寫入要求，必須將資料寫入非揮發性的媒體中，再回報寫入完成。</a:t>
            </a:r>
            <a:br>
              <a:rPr lang="zh-TW" altLang="en-US"/>
            </a:br>
            <a:r>
              <a:rPr lang="zh-TW" altLang="en-US" sz="1200" b="0" i="0" kern="1200">
                <a:solidFill>
                  <a:schemeClr val="tx1"/>
                </a:solidFill>
                <a:effectLst/>
                <a:latin typeface="+mn-lt"/>
                <a:ea typeface="+mn-ea"/>
                <a:cs typeface="+mn-cs"/>
              </a:rPr>
              <a:t>所以</a:t>
            </a:r>
            <a:r>
              <a:rPr lang="en-US" altLang="zh-TW" sz="1200" b="0" i="0" kern="1200">
                <a:solidFill>
                  <a:schemeClr val="tx1"/>
                </a:solidFill>
                <a:effectLst/>
                <a:latin typeface="+mn-lt"/>
                <a:ea typeface="+mn-ea"/>
                <a:cs typeface="+mn-cs"/>
              </a:rPr>
              <a:t>ZFS</a:t>
            </a:r>
            <a:r>
              <a:rPr lang="zh-TW" altLang="en-US" sz="1200" b="0" i="0" kern="1200">
                <a:solidFill>
                  <a:schemeClr val="tx1"/>
                </a:solidFill>
                <a:effectLst/>
                <a:latin typeface="+mn-lt"/>
                <a:ea typeface="+mn-ea"/>
                <a:cs typeface="+mn-cs"/>
              </a:rPr>
              <a:t>準備了</a:t>
            </a:r>
            <a:r>
              <a:rPr lang="en-US" altLang="zh-TW" sz="1200" b="0" i="0" kern="1200">
                <a:solidFill>
                  <a:schemeClr val="tx1"/>
                </a:solidFill>
                <a:effectLst/>
                <a:latin typeface="+mn-lt"/>
                <a:ea typeface="+mn-ea"/>
                <a:cs typeface="+mn-cs"/>
              </a:rPr>
              <a:t>ZIL(ZFS intent log)</a:t>
            </a:r>
            <a:r>
              <a:rPr lang="zh-TW" altLang="en-US" sz="1200" b="0" i="0" kern="1200">
                <a:solidFill>
                  <a:schemeClr val="tx1"/>
                </a:solidFill>
                <a:effectLst/>
                <a:latin typeface="+mn-lt"/>
                <a:ea typeface="+mn-ea"/>
                <a:cs typeface="+mn-cs"/>
              </a:rPr>
              <a:t>負責在有同步寫入的要求出現時，就把資料先寫入</a:t>
            </a:r>
            <a:r>
              <a:rPr lang="en-US" altLang="zh-TW" sz="1200" b="0" i="0" kern="1200">
                <a:solidFill>
                  <a:schemeClr val="tx1"/>
                </a:solidFill>
                <a:effectLst/>
                <a:latin typeface="+mn-lt"/>
                <a:ea typeface="+mn-ea"/>
                <a:cs typeface="+mn-cs"/>
              </a:rPr>
              <a:t>ZIL</a:t>
            </a:r>
            <a:r>
              <a:rPr lang="zh-TW" altLang="en-US" sz="1200" b="0" i="0" kern="1200">
                <a:solidFill>
                  <a:schemeClr val="tx1"/>
                </a:solidFill>
                <a:effectLst/>
                <a:latin typeface="+mn-lt"/>
                <a:ea typeface="+mn-ea"/>
                <a:cs typeface="+mn-cs"/>
              </a:rPr>
              <a:t>後就先回報寫入完成，再找時間把的資料從記憶體內真正寫入</a:t>
            </a:r>
            <a:r>
              <a:rPr lang="en-US" altLang="zh-TW" sz="1200" b="0" i="0" kern="1200" err="1">
                <a:solidFill>
                  <a:schemeClr val="tx1"/>
                </a:solidFill>
                <a:effectLst/>
                <a:latin typeface="+mn-lt"/>
                <a:ea typeface="+mn-ea"/>
                <a:cs typeface="+mn-cs"/>
              </a:rPr>
              <a:t>zpool</a:t>
            </a:r>
            <a:r>
              <a:rPr lang="en-US" altLang="zh-TW" sz="1200" b="0" i="0" kern="1200">
                <a:solidFill>
                  <a:schemeClr val="tx1"/>
                </a:solidFill>
                <a:effectLst/>
                <a:latin typeface="+mn-lt"/>
                <a:ea typeface="+mn-ea"/>
                <a:cs typeface="+mn-cs"/>
              </a:rPr>
              <a:t>(</a:t>
            </a:r>
            <a:r>
              <a:rPr lang="zh-TW" altLang="en-US" sz="1200" b="0" i="0" kern="1200">
                <a:solidFill>
                  <a:schemeClr val="tx1"/>
                </a:solidFill>
                <a:effectLst/>
                <a:latin typeface="+mn-lt"/>
                <a:ea typeface="+mn-ea"/>
                <a:cs typeface="+mn-cs"/>
              </a:rPr>
              <a:t>這樣也能把一部份隨機寫入，變成效率比較高的連續寫入</a:t>
            </a:r>
            <a:r>
              <a:rPr lang="en-US" altLang="zh-TW" sz="1200" b="0" i="0" kern="1200">
                <a:solidFill>
                  <a:schemeClr val="tx1"/>
                </a:solidFill>
                <a:effectLst/>
                <a:latin typeface="+mn-lt"/>
                <a:ea typeface="+mn-ea"/>
                <a:cs typeface="+mn-cs"/>
              </a:rPr>
              <a:t>)</a:t>
            </a:r>
            <a:r>
              <a:rPr lang="zh-TW" altLang="en-US" sz="1200" b="0" i="0" kern="1200">
                <a:solidFill>
                  <a:schemeClr val="tx1"/>
                </a:solidFill>
                <a:effectLst/>
                <a:latin typeface="+mn-lt"/>
                <a:ea typeface="+mn-ea"/>
                <a:cs typeface="+mn-cs"/>
              </a:rPr>
              <a:t>，最後再清除</a:t>
            </a:r>
            <a:r>
              <a:rPr lang="en-US" altLang="zh-TW" sz="1200" b="0" i="0" kern="1200">
                <a:solidFill>
                  <a:schemeClr val="tx1"/>
                </a:solidFill>
                <a:effectLst/>
                <a:latin typeface="+mn-lt"/>
                <a:ea typeface="+mn-ea"/>
                <a:cs typeface="+mn-cs"/>
              </a:rPr>
              <a:t>ZIL</a:t>
            </a:r>
            <a:r>
              <a:rPr lang="zh-TW" altLang="en-US" sz="1200" b="0" i="0" kern="1200">
                <a:solidFill>
                  <a:schemeClr val="tx1"/>
                </a:solidFill>
                <a:effectLst/>
                <a:latin typeface="+mn-lt"/>
                <a:ea typeface="+mn-ea"/>
                <a:cs typeface="+mn-cs"/>
              </a:rPr>
              <a:t>和記憶體的資料。</a:t>
            </a:r>
            <a:br>
              <a:rPr lang="zh-TW" altLang="en-US"/>
            </a:br>
            <a:r>
              <a:rPr lang="zh-TW" altLang="en-US" sz="1200" b="0" i="0" kern="1200">
                <a:solidFill>
                  <a:schemeClr val="tx1"/>
                </a:solidFill>
                <a:effectLst/>
                <a:latin typeface="+mn-lt"/>
                <a:ea typeface="+mn-ea"/>
                <a:cs typeface="+mn-cs"/>
              </a:rPr>
              <a:t>所以基本上</a:t>
            </a:r>
            <a:r>
              <a:rPr lang="en-US" altLang="zh-TW" sz="1200" b="0" i="0" kern="1200" err="1">
                <a:solidFill>
                  <a:schemeClr val="tx1"/>
                </a:solidFill>
                <a:effectLst/>
                <a:latin typeface="+mn-lt"/>
                <a:ea typeface="+mn-ea"/>
                <a:cs typeface="+mn-cs"/>
              </a:rPr>
              <a:t>zpool</a:t>
            </a:r>
            <a:r>
              <a:rPr lang="zh-TW" altLang="en-US" sz="1200" b="0" i="0" kern="1200">
                <a:solidFill>
                  <a:schemeClr val="tx1"/>
                </a:solidFill>
                <a:effectLst/>
                <a:latin typeface="+mn-lt"/>
                <a:ea typeface="+mn-ea"/>
                <a:cs typeface="+mn-cs"/>
              </a:rPr>
              <a:t>中一定有</a:t>
            </a:r>
            <a:r>
              <a:rPr lang="en-US" altLang="zh-TW" sz="1200" b="0" i="0" kern="1200">
                <a:solidFill>
                  <a:schemeClr val="tx1"/>
                </a:solidFill>
                <a:effectLst/>
                <a:latin typeface="+mn-lt"/>
                <a:ea typeface="+mn-ea"/>
                <a:cs typeface="+mn-cs"/>
              </a:rPr>
              <a:t>ZIL(ZFS intent log)</a:t>
            </a:r>
            <a:r>
              <a:rPr lang="zh-TW" altLang="en-US" sz="1200" b="0" i="0" kern="1200">
                <a:solidFill>
                  <a:schemeClr val="tx1"/>
                </a:solidFill>
                <a:effectLst/>
                <a:latin typeface="+mn-lt"/>
                <a:ea typeface="+mn-ea"/>
                <a:cs typeface="+mn-cs"/>
              </a:rPr>
              <a:t>的存在，</a:t>
            </a:r>
            <a:r>
              <a:rPr lang="en-US" altLang="zh-TW" sz="1200" b="0" i="0" kern="1200">
                <a:solidFill>
                  <a:schemeClr val="tx1"/>
                </a:solidFill>
                <a:effectLst/>
                <a:latin typeface="+mn-lt"/>
                <a:ea typeface="+mn-ea"/>
                <a:cs typeface="+mn-cs"/>
              </a:rPr>
              <a:t>ZIL</a:t>
            </a:r>
            <a:r>
              <a:rPr lang="zh-TW" altLang="en-US" sz="1200" b="0" i="0" kern="1200">
                <a:solidFill>
                  <a:schemeClr val="tx1"/>
                </a:solidFill>
                <a:effectLst/>
                <a:latin typeface="+mn-lt"/>
                <a:ea typeface="+mn-ea"/>
                <a:cs typeface="+mn-cs"/>
              </a:rPr>
              <a:t>一般是自動分配在</a:t>
            </a:r>
            <a:r>
              <a:rPr lang="en-US" altLang="zh-TW" sz="1200" b="0" i="0" kern="1200" err="1">
                <a:solidFill>
                  <a:schemeClr val="tx1"/>
                </a:solidFill>
                <a:effectLst/>
                <a:latin typeface="+mn-lt"/>
                <a:ea typeface="+mn-ea"/>
                <a:cs typeface="+mn-cs"/>
              </a:rPr>
              <a:t>zpool</a:t>
            </a:r>
            <a:r>
              <a:rPr lang="zh-TW" altLang="en-US" sz="1200" b="0" i="0" kern="1200">
                <a:solidFill>
                  <a:schemeClr val="tx1"/>
                </a:solidFill>
                <a:effectLst/>
                <a:latin typeface="+mn-lt"/>
                <a:ea typeface="+mn-ea"/>
                <a:cs typeface="+mn-cs"/>
              </a:rPr>
              <a:t>的</a:t>
            </a:r>
            <a:r>
              <a:rPr lang="en-US" altLang="zh-TW" sz="1200" b="0" i="0" kern="1200" err="1">
                <a:solidFill>
                  <a:schemeClr val="tx1"/>
                </a:solidFill>
                <a:effectLst/>
                <a:latin typeface="+mn-lt"/>
                <a:ea typeface="+mn-ea"/>
                <a:cs typeface="+mn-cs"/>
              </a:rPr>
              <a:t>vdev</a:t>
            </a:r>
            <a:r>
              <a:rPr lang="zh-TW" altLang="en-US" sz="1200" b="0" i="0" kern="1200">
                <a:solidFill>
                  <a:schemeClr val="tx1"/>
                </a:solidFill>
                <a:effectLst/>
                <a:latin typeface="+mn-lt"/>
                <a:ea typeface="+mn-ea"/>
                <a:cs typeface="+mn-cs"/>
              </a:rPr>
              <a:t>之中，但是在一般使用情況下</a:t>
            </a:r>
            <a:r>
              <a:rPr lang="en-US" altLang="zh-TW" sz="1200" b="0" i="0" kern="1200">
                <a:solidFill>
                  <a:schemeClr val="tx1"/>
                </a:solidFill>
                <a:effectLst/>
                <a:latin typeface="+mn-lt"/>
                <a:ea typeface="+mn-ea"/>
                <a:cs typeface="+mn-cs"/>
              </a:rPr>
              <a:t>ZIL</a:t>
            </a:r>
            <a:r>
              <a:rPr lang="zh-TW" altLang="en-US" sz="1200" b="0" i="0" kern="1200">
                <a:solidFill>
                  <a:schemeClr val="tx1"/>
                </a:solidFill>
                <a:effectLst/>
                <a:latin typeface="+mn-lt"/>
                <a:ea typeface="+mn-ea"/>
                <a:cs typeface="+mn-cs"/>
              </a:rPr>
              <a:t>只會有連續寫入</a:t>
            </a:r>
            <a:r>
              <a:rPr lang="en-US" altLang="zh-TW" sz="1200" b="0" i="0" kern="1200">
                <a:solidFill>
                  <a:schemeClr val="tx1"/>
                </a:solidFill>
                <a:effectLst/>
                <a:latin typeface="+mn-lt"/>
                <a:ea typeface="+mn-ea"/>
                <a:cs typeface="+mn-cs"/>
              </a:rPr>
              <a:t>(</a:t>
            </a:r>
            <a:r>
              <a:rPr lang="zh-TW" altLang="en-US" sz="1200" b="0" i="0" kern="1200">
                <a:solidFill>
                  <a:schemeClr val="tx1"/>
                </a:solidFill>
                <a:effectLst/>
                <a:latin typeface="+mn-lt"/>
                <a:ea typeface="+mn-ea"/>
                <a:cs typeface="+mn-cs"/>
              </a:rPr>
              <a:t>等於只是暫存，所以隨機資料一樣排隊當連續寫入</a:t>
            </a:r>
            <a:r>
              <a:rPr lang="en-US" altLang="zh-TW" sz="1200" b="0" i="0" kern="1200">
                <a:solidFill>
                  <a:schemeClr val="tx1"/>
                </a:solidFill>
                <a:effectLst/>
                <a:latin typeface="+mn-lt"/>
                <a:ea typeface="+mn-ea"/>
                <a:cs typeface="+mn-cs"/>
              </a:rPr>
              <a:t>)</a:t>
            </a:r>
            <a:r>
              <a:rPr lang="zh-TW" altLang="en-US" sz="1200" b="0" i="0" kern="1200">
                <a:solidFill>
                  <a:schemeClr val="tx1"/>
                </a:solidFill>
                <a:effectLst/>
                <a:latin typeface="+mn-lt"/>
                <a:ea typeface="+mn-ea"/>
                <a:cs typeface="+mn-cs"/>
              </a:rPr>
              <a:t>，不會有從</a:t>
            </a:r>
            <a:r>
              <a:rPr lang="en-US" altLang="zh-TW" sz="1200" b="0" i="0" kern="1200">
                <a:solidFill>
                  <a:schemeClr val="tx1"/>
                </a:solidFill>
                <a:effectLst/>
                <a:latin typeface="+mn-lt"/>
                <a:ea typeface="+mn-ea"/>
                <a:cs typeface="+mn-cs"/>
              </a:rPr>
              <a:t>ZIL</a:t>
            </a:r>
            <a:r>
              <a:rPr lang="zh-TW" altLang="en-US" sz="1200" b="0" i="0" kern="1200">
                <a:solidFill>
                  <a:schemeClr val="tx1"/>
                </a:solidFill>
                <a:effectLst/>
                <a:latin typeface="+mn-lt"/>
                <a:ea typeface="+mn-ea"/>
                <a:cs typeface="+mn-cs"/>
              </a:rPr>
              <a:t>讀出資料的動作，只有在斷電或異常當機時，</a:t>
            </a:r>
            <a:r>
              <a:rPr lang="en-US" altLang="zh-TW" sz="1200" b="0" i="0" kern="1200">
                <a:solidFill>
                  <a:schemeClr val="tx1"/>
                </a:solidFill>
                <a:effectLst/>
                <a:latin typeface="+mn-lt"/>
                <a:ea typeface="+mn-ea"/>
                <a:cs typeface="+mn-cs"/>
              </a:rPr>
              <a:t>ZFS</a:t>
            </a:r>
            <a:r>
              <a:rPr lang="zh-TW" altLang="en-US" sz="1200" b="0" i="0" kern="1200">
                <a:solidFill>
                  <a:schemeClr val="tx1"/>
                </a:solidFill>
                <a:effectLst/>
                <a:latin typeface="+mn-lt"/>
                <a:ea typeface="+mn-ea"/>
                <a:cs typeface="+mn-cs"/>
              </a:rPr>
              <a:t>會透過日誌判斷那些</a:t>
            </a:r>
            <a:r>
              <a:rPr lang="en-US" altLang="zh-TW" sz="1200" b="0" i="0" kern="1200">
                <a:solidFill>
                  <a:schemeClr val="tx1"/>
                </a:solidFill>
                <a:effectLst/>
                <a:latin typeface="+mn-lt"/>
                <a:ea typeface="+mn-ea"/>
                <a:cs typeface="+mn-cs"/>
              </a:rPr>
              <a:t>ZIL</a:t>
            </a:r>
            <a:r>
              <a:rPr lang="zh-TW" altLang="en-US" sz="1200" b="0" i="0" kern="1200">
                <a:solidFill>
                  <a:schemeClr val="tx1"/>
                </a:solidFill>
                <a:effectLst/>
                <a:latin typeface="+mn-lt"/>
                <a:ea typeface="+mn-ea"/>
                <a:cs typeface="+mn-cs"/>
              </a:rPr>
              <a:t>的資料，沒有從記憶體內正確的寫入</a:t>
            </a:r>
            <a:r>
              <a:rPr lang="en-US" altLang="zh-TW" sz="1200" b="0" i="0" kern="1200" err="1">
                <a:solidFill>
                  <a:schemeClr val="tx1"/>
                </a:solidFill>
                <a:effectLst/>
                <a:latin typeface="+mn-lt"/>
                <a:ea typeface="+mn-ea"/>
                <a:cs typeface="+mn-cs"/>
              </a:rPr>
              <a:t>zpool</a:t>
            </a:r>
            <a:r>
              <a:rPr lang="zh-TW" altLang="en-US" sz="1200" b="0" i="0" kern="1200">
                <a:solidFill>
                  <a:schemeClr val="tx1"/>
                </a:solidFill>
                <a:effectLst/>
                <a:latin typeface="+mn-lt"/>
                <a:ea typeface="+mn-ea"/>
                <a:cs typeface="+mn-cs"/>
              </a:rPr>
              <a:t>，這時才會從</a:t>
            </a:r>
            <a:r>
              <a:rPr lang="en-US" altLang="zh-TW" sz="1200" b="0" i="0" kern="1200">
                <a:solidFill>
                  <a:schemeClr val="tx1"/>
                </a:solidFill>
                <a:effectLst/>
                <a:latin typeface="+mn-lt"/>
                <a:ea typeface="+mn-ea"/>
                <a:cs typeface="+mn-cs"/>
              </a:rPr>
              <a:t>ZIL</a:t>
            </a:r>
            <a:r>
              <a:rPr lang="zh-TW" altLang="en-US" sz="1200" b="0" i="0" kern="1200">
                <a:solidFill>
                  <a:schemeClr val="tx1"/>
                </a:solidFill>
                <a:effectLst/>
                <a:latin typeface="+mn-lt"/>
                <a:ea typeface="+mn-ea"/>
                <a:cs typeface="+mn-cs"/>
              </a:rPr>
              <a:t>讀取資料，完成寫入</a:t>
            </a:r>
            <a:r>
              <a:rPr lang="en-US" altLang="zh-TW" sz="1200" b="0" i="0" kern="1200" err="1">
                <a:solidFill>
                  <a:schemeClr val="tx1"/>
                </a:solidFill>
                <a:effectLst/>
                <a:latin typeface="+mn-lt"/>
                <a:ea typeface="+mn-ea"/>
                <a:cs typeface="+mn-cs"/>
              </a:rPr>
              <a:t>zpool</a:t>
            </a:r>
            <a:r>
              <a:rPr lang="zh-TW" altLang="en-US" sz="1200" b="0" i="0" kern="1200">
                <a:solidFill>
                  <a:schemeClr val="tx1"/>
                </a:solidFill>
                <a:effectLst/>
                <a:latin typeface="+mn-lt"/>
                <a:ea typeface="+mn-ea"/>
                <a:cs typeface="+mn-cs"/>
              </a:rPr>
              <a:t>的動作。</a:t>
            </a:r>
            <a:br>
              <a:rPr lang="zh-TW" altLang="en-US"/>
            </a:br>
            <a:r>
              <a:rPr lang="zh-TW" altLang="en-US" sz="1200" b="0" i="0" kern="1200">
                <a:solidFill>
                  <a:schemeClr val="tx1"/>
                </a:solidFill>
                <a:effectLst/>
                <a:latin typeface="+mn-lt"/>
                <a:ea typeface="+mn-ea"/>
                <a:cs typeface="+mn-cs"/>
              </a:rPr>
              <a:t>因為是分配在</a:t>
            </a:r>
            <a:r>
              <a:rPr lang="en-US" altLang="zh-TW" sz="1200" b="0" i="0" kern="1200" err="1">
                <a:solidFill>
                  <a:schemeClr val="tx1"/>
                </a:solidFill>
                <a:effectLst/>
                <a:latin typeface="+mn-lt"/>
                <a:ea typeface="+mn-ea"/>
                <a:cs typeface="+mn-cs"/>
              </a:rPr>
              <a:t>zpool</a:t>
            </a:r>
            <a:r>
              <a:rPr lang="zh-TW" altLang="en-US" sz="1200" b="0" i="0" kern="1200">
                <a:solidFill>
                  <a:schemeClr val="tx1"/>
                </a:solidFill>
                <a:effectLst/>
                <a:latin typeface="+mn-lt"/>
                <a:ea typeface="+mn-ea"/>
                <a:cs typeface="+mn-cs"/>
              </a:rPr>
              <a:t>的</a:t>
            </a:r>
            <a:r>
              <a:rPr lang="en-US" altLang="zh-TW" sz="1200" b="0" i="0" kern="1200" err="1">
                <a:solidFill>
                  <a:schemeClr val="tx1"/>
                </a:solidFill>
                <a:effectLst/>
                <a:latin typeface="+mn-lt"/>
                <a:ea typeface="+mn-ea"/>
                <a:cs typeface="+mn-cs"/>
              </a:rPr>
              <a:t>vdev</a:t>
            </a:r>
            <a:r>
              <a:rPr lang="zh-TW" altLang="en-US" sz="1200" b="0" i="0" kern="1200">
                <a:solidFill>
                  <a:schemeClr val="tx1"/>
                </a:solidFill>
                <a:effectLst/>
                <a:latin typeface="+mn-lt"/>
                <a:ea typeface="+mn-ea"/>
                <a:cs typeface="+mn-cs"/>
              </a:rPr>
              <a:t>之中，速度自然是受到</a:t>
            </a:r>
            <a:r>
              <a:rPr lang="en-US" altLang="zh-TW" sz="1200" b="0" i="0" kern="1200" err="1">
                <a:solidFill>
                  <a:schemeClr val="tx1"/>
                </a:solidFill>
                <a:effectLst/>
                <a:latin typeface="+mn-lt"/>
                <a:ea typeface="+mn-ea"/>
                <a:cs typeface="+mn-cs"/>
              </a:rPr>
              <a:t>zpool</a:t>
            </a:r>
            <a:r>
              <a:rPr lang="zh-TW" altLang="en-US" sz="1200" b="0" i="0" kern="1200">
                <a:solidFill>
                  <a:schemeClr val="tx1"/>
                </a:solidFill>
                <a:effectLst/>
                <a:latin typeface="+mn-lt"/>
                <a:ea typeface="+mn-ea"/>
                <a:cs typeface="+mn-cs"/>
              </a:rPr>
              <a:t>組態的限制，這種一般的組態下，</a:t>
            </a:r>
            <a:r>
              <a:rPr lang="en-US" altLang="zh-TW" sz="1200" b="0" i="0" kern="1200">
                <a:solidFill>
                  <a:schemeClr val="tx1"/>
                </a:solidFill>
                <a:effectLst/>
                <a:latin typeface="+mn-lt"/>
                <a:ea typeface="+mn-ea"/>
                <a:cs typeface="+mn-cs"/>
              </a:rPr>
              <a:t>ZIL</a:t>
            </a:r>
            <a:r>
              <a:rPr lang="zh-TW" altLang="en-US" sz="1200" b="0" i="0" kern="1200">
                <a:solidFill>
                  <a:schemeClr val="tx1"/>
                </a:solidFill>
                <a:effectLst/>
                <a:latin typeface="+mn-lt"/>
                <a:ea typeface="+mn-ea"/>
                <a:cs typeface="+mn-cs"/>
              </a:rPr>
              <a:t>和</a:t>
            </a:r>
            <a:r>
              <a:rPr lang="en-US" altLang="zh-TW" sz="1200" b="0" i="0" kern="1200" err="1">
                <a:solidFill>
                  <a:schemeClr val="tx1"/>
                </a:solidFill>
                <a:effectLst/>
                <a:latin typeface="+mn-lt"/>
                <a:ea typeface="+mn-ea"/>
                <a:cs typeface="+mn-cs"/>
              </a:rPr>
              <a:t>zpool</a:t>
            </a:r>
            <a:r>
              <a:rPr lang="zh-TW" altLang="en-US" sz="1200" b="0" i="0" kern="1200">
                <a:solidFill>
                  <a:schemeClr val="tx1"/>
                </a:solidFill>
                <a:effectLst/>
                <a:latin typeface="+mn-lt"/>
                <a:ea typeface="+mn-ea"/>
                <a:cs typeface="+mn-cs"/>
              </a:rPr>
              <a:t>重覆寫入，比較容易產生</a:t>
            </a:r>
            <a:r>
              <a:rPr lang="en-US" altLang="zh-TW" sz="1200" b="0" i="0" kern="1200">
                <a:solidFill>
                  <a:schemeClr val="tx1"/>
                </a:solidFill>
                <a:effectLst/>
                <a:latin typeface="+mn-lt"/>
                <a:ea typeface="+mn-ea"/>
                <a:cs typeface="+mn-cs"/>
              </a:rPr>
              <a:t>Fragment</a:t>
            </a:r>
            <a:r>
              <a:rPr lang="zh-TW" altLang="en-US" sz="1200" b="0" i="0" kern="1200">
                <a:solidFill>
                  <a:schemeClr val="tx1"/>
                </a:solidFill>
                <a:effectLst/>
                <a:latin typeface="+mn-lt"/>
                <a:ea typeface="+mn-ea"/>
                <a:cs typeface="+mn-cs"/>
              </a:rPr>
              <a:t>，對效能自然有比較大的影響，所以</a:t>
            </a:r>
            <a:r>
              <a:rPr lang="en-US" altLang="zh-TW" sz="1200" b="0" i="0" kern="1200">
                <a:solidFill>
                  <a:schemeClr val="tx1"/>
                </a:solidFill>
                <a:effectLst/>
                <a:latin typeface="+mn-lt"/>
                <a:ea typeface="+mn-ea"/>
                <a:cs typeface="+mn-cs"/>
              </a:rPr>
              <a:t>ZFS</a:t>
            </a:r>
            <a:r>
              <a:rPr lang="zh-TW" altLang="en-US" sz="1200" b="0" i="0" kern="1200">
                <a:solidFill>
                  <a:schemeClr val="tx1"/>
                </a:solidFill>
                <a:effectLst/>
                <a:latin typeface="+mn-lt"/>
                <a:ea typeface="+mn-ea"/>
                <a:cs typeface="+mn-cs"/>
              </a:rPr>
              <a:t>提供了一個先進的解決方案，可以使用獨立的</a:t>
            </a:r>
            <a:r>
              <a:rPr lang="en-US" altLang="zh-TW" sz="1200" b="0" i="0" kern="1200">
                <a:solidFill>
                  <a:schemeClr val="tx1"/>
                </a:solidFill>
                <a:effectLst/>
                <a:latin typeface="+mn-lt"/>
                <a:ea typeface="+mn-ea"/>
                <a:cs typeface="+mn-cs"/>
              </a:rPr>
              <a:t>ZIL</a:t>
            </a:r>
            <a:r>
              <a:rPr lang="zh-TW" altLang="en-US" sz="1200" b="0" i="0" kern="1200">
                <a:solidFill>
                  <a:schemeClr val="tx1"/>
                </a:solidFill>
                <a:effectLst/>
                <a:latin typeface="+mn-lt"/>
                <a:ea typeface="+mn-ea"/>
                <a:cs typeface="+mn-cs"/>
              </a:rPr>
              <a:t>，不必分配在</a:t>
            </a:r>
            <a:r>
              <a:rPr lang="en-US" altLang="zh-TW" sz="1200" b="0" i="0" kern="1200" err="1">
                <a:solidFill>
                  <a:schemeClr val="tx1"/>
                </a:solidFill>
                <a:effectLst/>
                <a:latin typeface="+mn-lt"/>
                <a:ea typeface="+mn-ea"/>
                <a:cs typeface="+mn-cs"/>
              </a:rPr>
              <a:t>zpool</a:t>
            </a:r>
            <a:r>
              <a:rPr lang="zh-TW" altLang="en-US" sz="1200" b="0" i="0" kern="1200">
                <a:solidFill>
                  <a:schemeClr val="tx1"/>
                </a:solidFill>
                <a:effectLst/>
                <a:latin typeface="+mn-lt"/>
                <a:ea typeface="+mn-ea"/>
                <a:cs typeface="+mn-cs"/>
              </a:rPr>
              <a:t>的</a:t>
            </a:r>
            <a:r>
              <a:rPr lang="en-US" altLang="zh-TW" sz="1200" b="0" i="0" kern="1200" err="1">
                <a:solidFill>
                  <a:schemeClr val="tx1"/>
                </a:solidFill>
                <a:effectLst/>
                <a:latin typeface="+mn-lt"/>
                <a:ea typeface="+mn-ea"/>
                <a:cs typeface="+mn-cs"/>
              </a:rPr>
              <a:t>vdev</a:t>
            </a:r>
            <a:r>
              <a:rPr lang="zh-TW" altLang="en-US" sz="1200" b="0" i="0" kern="1200">
                <a:solidFill>
                  <a:schemeClr val="tx1"/>
                </a:solidFill>
                <a:effectLst/>
                <a:latin typeface="+mn-lt"/>
                <a:ea typeface="+mn-ea"/>
                <a:cs typeface="+mn-cs"/>
              </a:rPr>
              <a:t>之中，不只減少</a:t>
            </a:r>
            <a:r>
              <a:rPr lang="en-US" altLang="zh-TW" sz="1200" b="0" i="0" kern="1200">
                <a:solidFill>
                  <a:schemeClr val="tx1"/>
                </a:solidFill>
                <a:effectLst/>
                <a:latin typeface="+mn-lt"/>
                <a:ea typeface="+mn-ea"/>
                <a:cs typeface="+mn-cs"/>
              </a:rPr>
              <a:t>Fragment</a:t>
            </a:r>
            <a:r>
              <a:rPr lang="zh-TW" altLang="en-US" sz="1200" b="0" i="0" kern="1200">
                <a:solidFill>
                  <a:schemeClr val="tx1"/>
                </a:solidFill>
                <a:effectLst/>
                <a:latin typeface="+mn-lt"/>
                <a:ea typeface="+mn-ea"/>
                <a:cs typeface="+mn-cs"/>
              </a:rPr>
              <a:t>，也能夠提高寫入性能。</a:t>
            </a:r>
            <a:endParaRPr lang="en-US"/>
          </a:p>
        </p:txBody>
      </p:sp>
      <p:sp>
        <p:nvSpPr>
          <p:cNvPr id="4" name="Slide Number Placeholder 3"/>
          <p:cNvSpPr>
            <a:spLocks noGrp="1"/>
          </p:cNvSpPr>
          <p:nvPr>
            <p:ph type="sldNum" sz="quarter" idx="5"/>
          </p:nvPr>
        </p:nvSpPr>
        <p:spPr/>
        <p:txBody>
          <a:bodyPr/>
          <a:lstStyle/>
          <a:p>
            <a:fld id="{7931B983-CD08-4ADC-A348-39A03186F3E1}" type="slidenum">
              <a:rPr lang="en-US" smtClean="0"/>
              <a:t>29</a:t>
            </a:fld>
            <a:endParaRPr lang="en-US"/>
          </a:p>
        </p:txBody>
      </p:sp>
    </p:spTree>
    <p:extLst>
      <p:ext uri="{BB962C8B-B14F-4D97-AF65-F5344CB8AC3E}">
        <p14:creationId xmlns:p14="http://schemas.microsoft.com/office/powerpoint/2010/main" val="792450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400"/>
              </a:spcBef>
            </a:pPr>
            <a:r>
              <a:rPr lang="en-US" altLang="zh-TW"/>
              <a:t>What Is Data Corruption?</a:t>
            </a:r>
            <a:r>
              <a:rPr lang="en-US" altLang="zh-TW" sz="2400"/>
              <a:t> Data stored on a disk block is incorrect.</a:t>
            </a:r>
          </a:p>
          <a:p>
            <a:r>
              <a:rPr lang="en-US" altLang="zh-TW" sz="2400"/>
              <a:t>Corruption is silent</a:t>
            </a:r>
          </a:p>
          <a:p>
            <a:pPr lvl="1">
              <a:buFont typeface="Calibri" pitchFamily="34" charset="0"/>
              <a:buChar char="−"/>
            </a:pPr>
            <a:r>
              <a:rPr lang="en-US" altLang="zh-TW"/>
              <a:t>No reported by the disk drive</a:t>
            </a:r>
          </a:p>
          <a:p>
            <a:pPr lvl="1">
              <a:buFont typeface="Calibri" pitchFamily="34" charset="0"/>
              <a:buChar char="−"/>
            </a:pPr>
            <a:r>
              <a:rPr lang="en-US" altLang="zh-TW"/>
              <a:t>Could have greater impact than other errors</a:t>
            </a:r>
            <a:endParaRPr lang="en-US" altLang="zh-TW" sz="2400"/>
          </a:p>
          <a:p>
            <a:r>
              <a:rPr lang="en-US" altLang="zh-TW" sz="2400"/>
              <a:t>Many sources</a:t>
            </a:r>
          </a:p>
          <a:p>
            <a:pPr lvl="1">
              <a:buFont typeface="Calibri" pitchFamily="34" charset="0"/>
              <a:buChar char="−"/>
            </a:pPr>
            <a:r>
              <a:rPr lang="en-US" altLang="zh-TW"/>
              <a:t>Software bugs</a:t>
            </a:r>
          </a:p>
          <a:p>
            <a:pPr lvl="2"/>
            <a:r>
              <a:rPr lang="en-US" altLang="zh-TW" sz="2400"/>
              <a:t>File system, software RAID, device driver, etc.</a:t>
            </a:r>
          </a:p>
          <a:p>
            <a:pPr lvl="1">
              <a:buFont typeface="Calibri" pitchFamily="34" charset="0"/>
              <a:buChar char="−"/>
            </a:pPr>
            <a:r>
              <a:rPr lang="en-US" altLang="zh-TW"/>
              <a:t>Firmware bugs</a:t>
            </a:r>
          </a:p>
          <a:p>
            <a:pPr lvl="2"/>
            <a:r>
              <a:rPr lang="en-US" altLang="zh-TW" sz="2400"/>
              <a:t>Disk drives, shelf controllers, adapters,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a:solidFill>
                  <a:srgbClr val="FFC000"/>
                </a:solidFill>
              </a:rPr>
              <a:t>HW RAID only detected “noisy” data errors</a:t>
            </a:r>
          </a:p>
          <a:p>
            <a:endParaRPr lang="en-US"/>
          </a:p>
        </p:txBody>
      </p:sp>
      <p:sp>
        <p:nvSpPr>
          <p:cNvPr id="4" name="Slide Number Placeholder 3"/>
          <p:cNvSpPr>
            <a:spLocks noGrp="1"/>
          </p:cNvSpPr>
          <p:nvPr>
            <p:ph type="sldNum" sz="quarter" idx="5"/>
          </p:nvPr>
        </p:nvSpPr>
        <p:spPr/>
        <p:txBody>
          <a:bodyPr/>
          <a:lstStyle/>
          <a:p>
            <a:fld id="{7931B983-CD08-4ADC-A348-39A03186F3E1}" type="slidenum">
              <a:rPr lang="en-US" smtClean="0"/>
              <a:t>30</a:t>
            </a:fld>
            <a:endParaRPr lang="en-US"/>
          </a:p>
        </p:txBody>
      </p:sp>
    </p:spTree>
    <p:extLst>
      <p:ext uri="{BB962C8B-B14F-4D97-AF65-F5344CB8AC3E}">
        <p14:creationId xmlns:p14="http://schemas.microsoft.com/office/powerpoint/2010/main" val="2180337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a:solidFill>
                  <a:schemeClr val="tx1"/>
                </a:solidFill>
                <a:effectLst/>
                <a:latin typeface="+mn-lt"/>
                <a:ea typeface="+mn-ea"/>
                <a:cs typeface="+mn-cs"/>
              </a:rPr>
              <a:t>這是</a:t>
            </a:r>
            <a:r>
              <a:rPr lang="en-US" altLang="zh-TW" sz="1200" b="0" i="0" kern="1200">
                <a:solidFill>
                  <a:schemeClr val="tx1"/>
                </a:solidFill>
                <a:effectLst/>
                <a:latin typeface="+mn-lt"/>
                <a:ea typeface="+mn-ea"/>
                <a:cs typeface="+mn-cs"/>
              </a:rPr>
              <a:t>ZFS</a:t>
            </a:r>
            <a:r>
              <a:rPr lang="zh-TW" altLang="en-US" sz="1200" b="0" i="0" kern="1200">
                <a:solidFill>
                  <a:schemeClr val="tx1"/>
                </a:solidFill>
                <a:effectLst/>
                <a:latin typeface="+mn-lt"/>
                <a:ea typeface="+mn-ea"/>
                <a:cs typeface="+mn-cs"/>
              </a:rPr>
              <a:t>的最大特色之一，所有資料包含</a:t>
            </a:r>
            <a:r>
              <a:rPr lang="en-US" altLang="zh-TW" sz="1200" b="0" i="0" kern="1200">
                <a:solidFill>
                  <a:schemeClr val="tx1"/>
                </a:solidFill>
                <a:effectLst/>
                <a:latin typeface="+mn-lt"/>
                <a:ea typeface="+mn-ea"/>
                <a:cs typeface="+mn-cs"/>
              </a:rPr>
              <a:t>metadata</a:t>
            </a:r>
            <a:r>
              <a:rPr lang="zh-TW" altLang="en-US" sz="1200" b="0" i="0" kern="1200">
                <a:solidFill>
                  <a:schemeClr val="tx1"/>
                </a:solidFill>
                <a:effectLst/>
                <a:latin typeface="+mn-lt"/>
                <a:ea typeface="+mn-ea"/>
                <a:cs typeface="+mn-cs"/>
              </a:rPr>
              <a:t>建立時都會</a:t>
            </a:r>
            <a:r>
              <a:rPr lang="zh-TW" altLang="en-US"/>
              <a:t>用雜湊演算法</a:t>
            </a:r>
            <a:r>
              <a:rPr lang="zh-TW" altLang="en-US" sz="1200" b="0" i="0" kern="1200">
                <a:solidFill>
                  <a:schemeClr val="tx1"/>
                </a:solidFill>
                <a:effectLst/>
                <a:latin typeface="+mn-lt"/>
                <a:ea typeface="+mn-ea"/>
                <a:cs typeface="+mn-cs"/>
              </a:rPr>
              <a:t>產生對應的</a:t>
            </a:r>
            <a:r>
              <a:rPr lang="en-US" altLang="zh-TW" sz="1200" b="0" i="0" kern="1200">
                <a:solidFill>
                  <a:schemeClr val="tx1"/>
                </a:solidFill>
                <a:effectLst/>
                <a:latin typeface="+mn-lt"/>
                <a:ea typeface="+mn-ea"/>
                <a:cs typeface="+mn-cs"/>
              </a:rPr>
              <a:t>checksum,</a:t>
            </a:r>
            <a:r>
              <a:rPr lang="zh-TW" altLang="en-US" sz="1200" b="0" i="0" kern="1200">
                <a:solidFill>
                  <a:schemeClr val="tx1"/>
                </a:solidFill>
                <a:effectLst/>
                <a:latin typeface="+mn-lt"/>
                <a:ea typeface="+mn-ea"/>
                <a:cs typeface="+mn-cs"/>
              </a:rPr>
              <a:t> </a:t>
            </a:r>
            <a:r>
              <a:rPr lang="zh-TW" altLang="en-US"/>
              <a:t>只要檔案有變動或出現錯誤</a:t>
            </a:r>
            <a:r>
              <a:rPr lang="en-US" altLang="zh-TW"/>
              <a:t>, </a:t>
            </a:r>
            <a:r>
              <a:rPr lang="zh-TW" altLang="en-US"/>
              <a:t>確認索引值即會不同</a:t>
            </a:r>
            <a:r>
              <a:rPr lang="en-US" altLang="zh-TW"/>
              <a:t>, </a:t>
            </a:r>
            <a:r>
              <a:rPr lang="zh-TW" altLang="en-US" sz="1200" b="0" i="0" kern="1200">
                <a:solidFill>
                  <a:schemeClr val="tx1"/>
                </a:solidFill>
                <a:effectLst/>
                <a:latin typeface="+mn-lt"/>
                <a:ea typeface="+mn-ea"/>
                <a:cs typeface="+mn-cs"/>
              </a:rPr>
              <a:t>可以透過</a:t>
            </a:r>
            <a:r>
              <a:rPr lang="en-US" altLang="zh-TW" sz="1200" b="0" i="0" kern="1200">
                <a:solidFill>
                  <a:schemeClr val="tx1"/>
                </a:solidFill>
                <a:effectLst/>
                <a:latin typeface="+mn-lt"/>
                <a:ea typeface="+mn-ea"/>
                <a:cs typeface="+mn-cs"/>
              </a:rPr>
              <a:t>checksum</a:t>
            </a:r>
            <a:r>
              <a:rPr lang="zh-TW" altLang="en-US" sz="1200" b="0" i="0" kern="1200">
                <a:solidFill>
                  <a:schemeClr val="tx1"/>
                </a:solidFill>
                <a:effectLst/>
                <a:latin typeface="+mn-lt"/>
                <a:ea typeface="+mn-ea"/>
                <a:cs typeface="+mn-cs"/>
              </a:rPr>
              <a:t>比較，去發現</a:t>
            </a:r>
            <a:r>
              <a:rPr lang="en-US" altLang="zh-TW" sz="1200" b="0" i="0" kern="1200">
                <a:solidFill>
                  <a:schemeClr val="tx1"/>
                </a:solidFill>
                <a:effectLst/>
                <a:latin typeface="+mn-lt"/>
                <a:ea typeface="+mn-ea"/>
                <a:cs typeface="+mn-cs"/>
              </a:rPr>
              <a:t>silent data corruption</a:t>
            </a:r>
            <a:r>
              <a:rPr lang="zh-TW" altLang="en-US" sz="1200" b="0" i="0" kern="1200">
                <a:solidFill>
                  <a:schemeClr val="tx1"/>
                </a:solidFill>
                <a:effectLst/>
                <a:latin typeface="+mn-lt"/>
                <a:ea typeface="+mn-ea"/>
                <a:cs typeface="+mn-cs"/>
              </a:rPr>
              <a:t>，並且從正確的</a:t>
            </a:r>
            <a:r>
              <a:rPr lang="en-US" altLang="zh-TW" sz="1200" b="0" i="0" kern="1200">
                <a:solidFill>
                  <a:schemeClr val="tx1"/>
                </a:solidFill>
                <a:effectLst/>
                <a:latin typeface="+mn-lt"/>
                <a:ea typeface="+mn-ea"/>
                <a:cs typeface="+mn-cs"/>
              </a:rPr>
              <a:t>parity</a:t>
            </a:r>
            <a:r>
              <a:rPr lang="zh-TW" altLang="en-US" sz="1200" b="0" i="0" kern="1200">
                <a:solidFill>
                  <a:schemeClr val="tx1"/>
                </a:solidFill>
                <a:effectLst/>
                <a:latin typeface="+mn-lt"/>
                <a:ea typeface="+mn-ea"/>
                <a:cs typeface="+mn-cs"/>
              </a:rPr>
              <a:t>資料，去修復錯誤</a:t>
            </a:r>
            <a:r>
              <a:rPr lang="en-US" altLang="zh-TW" sz="1200" b="0" i="0"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latin typeface="+mn-lt"/>
                <a:ea typeface="+mn-ea"/>
                <a:cs typeface="+mn-cs"/>
              </a:rPr>
              <a:t>Hierarchical </a:t>
            </a:r>
            <a:r>
              <a:rPr lang="en-US" sz="1200" b="0" i="0" u="none" strike="noStrike" kern="1200" err="1">
                <a:solidFill>
                  <a:schemeClr val="tx1"/>
                </a:solidFill>
                <a:latin typeface="+mn-lt"/>
                <a:ea typeface="+mn-ea"/>
                <a:cs typeface="+mn-cs"/>
                <a:hlinkClick r:id="rId3" tooltip="Checksum"/>
              </a:rPr>
              <a:t>checksumming</a:t>
            </a:r>
            <a:r>
              <a:rPr lang="en-US" sz="1200" b="0" i="0" kern="1200">
                <a:solidFill>
                  <a:schemeClr val="tx1"/>
                </a:solidFill>
                <a:latin typeface="+mn-lt"/>
                <a:ea typeface="+mn-ea"/>
                <a:cs typeface="+mn-cs"/>
              </a:rPr>
              <a:t> of all data and </a:t>
            </a:r>
            <a:r>
              <a:rPr lang="en-US" sz="1200" b="0" i="0" u="none" strike="noStrike" kern="1200">
                <a:solidFill>
                  <a:schemeClr val="tx1"/>
                </a:solidFill>
                <a:latin typeface="+mn-lt"/>
                <a:ea typeface="+mn-ea"/>
                <a:cs typeface="+mn-cs"/>
                <a:hlinkClick r:id="rId4" tooltip="Metadata"/>
              </a:rPr>
              <a:t>metadata</a:t>
            </a:r>
            <a:r>
              <a:rPr lang="en-US" sz="1200" b="0" i="0" kern="1200">
                <a:solidFill>
                  <a:schemeClr val="tx1"/>
                </a:solidFill>
                <a:latin typeface="+mn-lt"/>
                <a:ea typeface="+mn-ea"/>
                <a:cs typeface="+mn-cs"/>
              </a:rPr>
              <a:t>, ensuring that the entire storage system can be verified on use, and confirmed to be correctly stored, or remedied if corrupt. Checksums are stored with a block's parent </a:t>
            </a:r>
            <a:r>
              <a:rPr lang="en-US" sz="1200" b="0" i="0" u="none" strike="noStrike" kern="1200">
                <a:solidFill>
                  <a:schemeClr val="tx1"/>
                </a:solidFill>
                <a:latin typeface="+mn-lt"/>
                <a:ea typeface="+mn-ea"/>
                <a:cs typeface="+mn-cs"/>
                <a:hlinkClick r:id="rId5" tooltip="Block (data storage)"/>
              </a:rPr>
              <a:t>block</a:t>
            </a:r>
            <a:r>
              <a:rPr lang="en-US" sz="1200" b="0" i="0" kern="1200">
                <a:solidFill>
                  <a:schemeClr val="tx1"/>
                </a:solidFill>
                <a:latin typeface="+mn-lt"/>
                <a:ea typeface="+mn-ea"/>
                <a:cs typeface="+mn-cs"/>
              </a:rPr>
              <a:t>, rather than with the block itself. This contrasts with many file systems where checksums (if held) are stored with the data so that if the data is lost or corrupt, the checksum is also likely to be lost or incorrect.</a:t>
            </a:r>
          </a:p>
        </p:txBody>
      </p:sp>
      <p:sp>
        <p:nvSpPr>
          <p:cNvPr id="4" name="Slide Number Placeholder 3"/>
          <p:cNvSpPr>
            <a:spLocks noGrp="1"/>
          </p:cNvSpPr>
          <p:nvPr>
            <p:ph type="sldNum" sz="quarter" idx="5"/>
          </p:nvPr>
        </p:nvSpPr>
        <p:spPr/>
        <p:txBody>
          <a:bodyPr/>
          <a:lstStyle/>
          <a:p>
            <a:fld id="{7931B983-CD08-4ADC-A348-39A03186F3E1}" type="slidenum">
              <a:rPr lang="en-US" smtClean="0"/>
              <a:t>31</a:t>
            </a:fld>
            <a:endParaRPr lang="en-US"/>
          </a:p>
        </p:txBody>
      </p:sp>
    </p:spTree>
    <p:extLst>
      <p:ext uri="{BB962C8B-B14F-4D97-AF65-F5344CB8AC3E}">
        <p14:creationId xmlns:p14="http://schemas.microsoft.com/office/powerpoint/2010/main" val="1080775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sz="1200" b="0" i="0" kern="1200">
                <a:solidFill>
                  <a:schemeClr val="tx1"/>
                </a:solidFill>
                <a:effectLst/>
                <a:latin typeface="+mn-lt"/>
                <a:ea typeface="+mn-ea"/>
                <a:cs typeface="+mn-cs"/>
              </a:rPr>
              <a:t>ZFS</a:t>
            </a:r>
            <a:r>
              <a:rPr lang="zh-TW" altLang="en-US" sz="1200" b="0" i="0" kern="1200">
                <a:solidFill>
                  <a:schemeClr val="tx1"/>
                </a:solidFill>
                <a:effectLst/>
                <a:latin typeface="+mn-lt"/>
                <a:ea typeface="+mn-ea"/>
                <a:cs typeface="+mn-cs"/>
              </a:rPr>
              <a:t>的</a:t>
            </a:r>
            <a:r>
              <a:rPr lang="en-US" altLang="zh-TW" sz="1200" b="0" i="0" kern="1200">
                <a:solidFill>
                  <a:schemeClr val="tx1"/>
                </a:solidFill>
                <a:effectLst/>
                <a:latin typeface="+mn-lt"/>
                <a:ea typeface="+mn-ea"/>
                <a:cs typeface="+mn-cs"/>
              </a:rPr>
              <a:t>COW(copy on write),</a:t>
            </a:r>
            <a:r>
              <a:rPr lang="zh-TW" altLang="en-US" sz="1200" b="0" i="0" kern="1200">
                <a:solidFill>
                  <a:schemeClr val="tx1"/>
                </a:solidFill>
                <a:effectLst/>
                <a:latin typeface="+mn-lt"/>
                <a:ea typeface="+mn-ea"/>
                <a:cs typeface="+mn-cs"/>
              </a:rPr>
              <a:t> 對於任何要寫入的資料</a:t>
            </a:r>
            <a:r>
              <a:rPr lang="en-US" altLang="zh-TW" sz="1200" b="0" i="0" kern="1200">
                <a:solidFill>
                  <a:schemeClr val="tx1"/>
                </a:solidFill>
                <a:effectLst/>
                <a:latin typeface="+mn-lt"/>
                <a:ea typeface="+mn-ea"/>
                <a:cs typeface="+mn-cs"/>
              </a:rPr>
              <a:t>, </a:t>
            </a:r>
            <a:r>
              <a:rPr lang="zh-TW" altLang="en-US" sz="1200" b="0" i="0" kern="1200">
                <a:solidFill>
                  <a:schemeClr val="tx1"/>
                </a:solidFill>
                <a:effectLst/>
                <a:latin typeface="+mn-lt"/>
                <a:ea typeface="+mn-ea"/>
                <a:cs typeface="+mn-cs"/>
              </a:rPr>
              <a:t>無論是現有資料修改還是新增資料</a:t>
            </a:r>
            <a:r>
              <a:rPr lang="en-US" altLang="zh-TW" sz="1200" b="0" i="0" kern="1200">
                <a:solidFill>
                  <a:schemeClr val="tx1"/>
                </a:solidFill>
                <a:effectLst/>
                <a:latin typeface="+mn-lt"/>
                <a:ea typeface="+mn-ea"/>
                <a:cs typeface="+mn-cs"/>
              </a:rPr>
              <a:t>, </a:t>
            </a:r>
            <a:r>
              <a:rPr lang="zh-TW" altLang="en-US" sz="1200" b="0" i="0" kern="1200">
                <a:solidFill>
                  <a:schemeClr val="tx1"/>
                </a:solidFill>
                <a:effectLst/>
                <a:latin typeface="+mn-lt"/>
                <a:ea typeface="+mn-ea"/>
                <a:cs typeface="+mn-cs"/>
              </a:rPr>
              <a:t>一律先找空間寫入硬碟</a:t>
            </a:r>
            <a:r>
              <a:rPr lang="en-US" altLang="zh-TW" sz="1200" b="0" i="0" kern="1200">
                <a:solidFill>
                  <a:schemeClr val="tx1"/>
                </a:solidFill>
                <a:effectLst/>
                <a:latin typeface="+mn-lt"/>
                <a:ea typeface="+mn-ea"/>
                <a:cs typeface="+mn-cs"/>
              </a:rPr>
              <a:t>, </a:t>
            </a:r>
            <a:r>
              <a:rPr lang="zh-TW" altLang="en-US" sz="1200" b="0" i="0" kern="1200">
                <a:solidFill>
                  <a:schemeClr val="tx1"/>
                </a:solidFill>
                <a:effectLst/>
                <a:latin typeface="+mn-lt"/>
                <a:ea typeface="+mn-ea"/>
                <a:cs typeface="+mn-cs"/>
              </a:rPr>
              <a:t>再去修改檔案系統的配置</a:t>
            </a:r>
            <a:r>
              <a:rPr lang="en-US" altLang="zh-TW" sz="1200" b="0" i="0" kern="1200">
                <a:solidFill>
                  <a:schemeClr val="tx1"/>
                </a:solidFill>
                <a:effectLst/>
                <a:latin typeface="+mn-lt"/>
                <a:ea typeface="+mn-ea"/>
                <a:cs typeface="+mn-cs"/>
              </a:rPr>
              <a:t>, </a:t>
            </a:r>
            <a:r>
              <a:rPr lang="zh-TW" altLang="en-US" sz="1200" b="0" i="0" kern="1200">
                <a:solidFill>
                  <a:schemeClr val="tx1"/>
                </a:solidFill>
                <a:effectLst/>
                <a:latin typeface="+mn-lt"/>
                <a:ea typeface="+mn-ea"/>
                <a:cs typeface="+mn-cs"/>
              </a:rPr>
              <a:t>連檔案配置在內的所有</a:t>
            </a:r>
            <a:r>
              <a:rPr lang="en-US" altLang="zh-TW" sz="1200" b="0" i="0" kern="1200">
                <a:solidFill>
                  <a:schemeClr val="tx1"/>
                </a:solidFill>
                <a:effectLst/>
                <a:latin typeface="+mn-lt"/>
                <a:ea typeface="+mn-ea"/>
                <a:cs typeface="+mn-cs"/>
              </a:rPr>
              <a:t>metadata,</a:t>
            </a:r>
            <a:r>
              <a:rPr lang="zh-TW" altLang="en-US" sz="1200" b="0" i="0" kern="1200">
                <a:solidFill>
                  <a:schemeClr val="tx1"/>
                </a:solidFill>
                <a:effectLst/>
                <a:latin typeface="+mn-lt"/>
                <a:ea typeface="+mn-ea"/>
                <a:cs typeface="+mn-cs"/>
              </a:rPr>
              <a:t> 也同樣是依照</a:t>
            </a:r>
            <a:r>
              <a:rPr lang="en-US" altLang="zh-TW" sz="1200" b="0" i="0" kern="1200">
                <a:solidFill>
                  <a:schemeClr val="tx1"/>
                </a:solidFill>
                <a:effectLst/>
                <a:latin typeface="+mn-lt"/>
                <a:ea typeface="+mn-ea"/>
                <a:cs typeface="+mn-cs"/>
              </a:rPr>
              <a:t>COW</a:t>
            </a:r>
            <a:r>
              <a:rPr lang="zh-TW" altLang="en-US" sz="1200" b="0" i="0" kern="1200">
                <a:solidFill>
                  <a:schemeClr val="tx1"/>
                </a:solidFill>
                <a:effectLst/>
                <a:latin typeface="+mn-lt"/>
                <a:ea typeface="+mn-ea"/>
                <a:cs typeface="+mn-cs"/>
              </a:rPr>
              <a:t>的原則來寫入</a:t>
            </a:r>
            <a:r>
              <a:rPr lang="en-US" altLang="zh-TW" sz="1200" b="0" i="0" kern="1200">
                <a:solidFill>
                  <a:schemeClr val="tx1"/>
                </a:solidFill>
                <a:effectLst/>
                <a:latin typeface="+mn-lt"/>
                <a:ea typeface="+mn-ea"/>
                <a:cs typeface="+mn-cs"/>
              </a:rPr>
              <a:t>, </a:t>
            </a:r>
            <a:r>
              <a:rPr lang="zh-TW" altLang="en-US" sz="1200" b="0" i="0" kern="1200">
                <a:solidFill>
                  <a:schemeClr val="tx1"/>
                </a:solidFill>
                <a:effectLst/>
                <a:latin typeface="+mn-lt"/>
                <a:ea typeface="+mn-ea"/>
                <a:cs typeface="+mn-cs"/>
              </a:rPr>
              <a:t>所以不只是影響檔案系統下的寫入方式</a:t>
            </a:r>
            <a:r>
              <a:rPr lang="en-US" altLang="zh-TW" sz="1200" b="0" i="0" kern="1200">
                <a:solidFill>
                  <a:schemeClr val="tx1"/>
                </a:solidFill>
                <a:effectLst/>
                <a:latin typeface="+mn-lt"/>
                <a:ea typeface="+mn-ea"/>
                <a:cs typeface="+mn-cs"/>
              </a:rPr>
              <a:t>, </a:t>
            </a:r>
            <a:r>
              <a:rPr lang="zh-TW" altLang="en-US" sz="1200" b="0" i="0" kern="1200">
                <a:solidFill>
                  <a:schemeClr val="tx1"/>
                </a:solidFill>
                <a:effectLst/>
                <a:latin typeface="+mn-lt"/>
                <a:ea typeface="+mn-ea"/>
                <a:cs typeface="+mn-cs"/>
              </a:rPr>
              <a:t>讓寫入更加迅速</a:t>
            </a:r>
            <a:r>
              <a:rPr lang="en-US" altLang="zh-TW" sz="1200" b="0" i="0" kern="1200">
                <a:solidFill>
                  <a:schemeClr val="tx1"/>
                </a:solidFill>
                <a:effectLst/>
                <a:latin typeface="+mn-lt"/>
                <a:ea typeface="+mn-ea"/>
                <a:cs typeface="+mn-cs"/>
              </a:rPr>
              <a:t>, </a:t>
            </a:r>
            <a:r>
              <a:rPr lang="zh-TW" altLang="en-US" sz="1200" b="0" i="0" kern="1200">
                <a:solidFill>
                  <a:schemeClr val="tx1"/>
                </a:solidFill>
                <a:effectLst/>
                <a:latin typeface="+mn-lt"/>
                <a:ea typeface="+mn-ea"/>
                <a:cs typeface="+mn-cs"/>
              </a:rPr>
              <a:t>同時也讓</a:t>
            </a:r>
            <a:r>
              <a:rPr lang="en-US" altLang="zh-TW" sz="1200" b="0" i="0" kern="1200">
                <a:solidFill>
                  <a:schemeClr val="tx1"/>
                </a:solidFill>
                <a:effectLst/>
                <a:latin typeface="+mn-lt"/>
                <a:ea typeface="+mn-ea"/>
                <a:cs typeface="+mn-cs"/>
              </a:rPr>
              <a:t>RAID-Z</a:t>
            </a:r>
            <a:r>
              <a:rPr lang="zh-TW" altLang="en-US" sz="1200" b="0" i="0" kern="1200">
                <a:solidFill>
                  <a:schemeClr val="tx1"/>
                </a:solidFill>
                <a:effectLst/>
                <a:latin typeface="+mn-lt"/>
                <a:ea typeface="+mn-ea"/>
                <a:cs typeface="+mn-cs"/>
              </a:rPr>
              <a:t>避免了類似</a:t>
            </a:r>
            <a:r>
              <a:rPr lang="en-US" altLang="zh-TW" sz="1200" b="0" i="0" kern="1200">
                <a:solidFill>
                  <a:schemeClr val="tx1"/>
                </a:solidFill>
                <a:effectLst/>
                <a:latin typeface="+mn-lt"/>
                <a:ea typeface="+mn-ea"/>
                <a:cs typeface="+mn-cs"/>
              </a:rPr>
              <a:t>RAID5</a:t>
            </a:r>
            <a:r>
              <a:rPr lang="zh-TW" altLang="en-US" sz="1200" b="0" i="0" kern="1200">
                <a:solidFill>
                  <a:schemeClr val="tx1"/>
                </a:solidFill>
                <a:effectLst/>
                <a:latin typeface="+mn-lt"/>
                <a:ea typeface="+mn-ea"/>
                <a:cs typeface="+mn-cs"/>
              </a:rPr>
              <a:t>的</a:t>
            </a:r>
            <a:r>
              <a:rPr lang="en-US" altLang="zh-TW" sz="1200" b="0" i="0" kern="1200">
                <a:solidFill>
                  <a:schemeClr val="tx1"/>
                </a:solidFill>
                <a:effectLst/>
                <a:latin typeface="+mn-lt"/>
                <a:ea typeface="+mn-ea"/>
                <a:cs typeface="+mn-cs"/>
              </a:rPr>
              <a:t>write hole</a:t>
            </a:r>
            <a:r>
              <a:rPr lang="zh-TW" altLang="en-US" sz="1200" b="0" i="0" kern="1200">
                <a:solidFill>
                  <a:schemeClr val="tx1"/>
                </a:solidFill>
                <a:effectLst/>
                <a:latin typeface="+mn-lt"/>
                <a:ea typeface="+mn-ea"/>
                <a:cs typeface="+mn-cs"/>
              </a:rPr>
              <a:t>的發生</a:t>
            </a:r>
            <a:r>
              <a:rPr lang="en-US" altLang="zh-TW" sz="1200" b="0" i="0" kern="1200">
                <a:solidFill>
                  <a:schemeClr val="tx1"/>
                </a:solidFill>
                <a:effectLst/>
                <a:latin typeface="+mn-lt"/>
                <a:ea typeface="+mn-ea"/>
                <a:cs typeface="+mn-cs"/>
              </a:rPr>
              <a:t>, </a:t>
            </a:r>
            <a:r>
              <a:rPr lang="zh-TW" altLang="en-US" sz="1200" b="0" i="0" kern="1200">
                <a:solidFill>
                  <a:schemeClr val="tx1"/>
                </a:solidFill>
                <a:effectLst/>
                <a:latin typeface="+mn-lt"/>
                <a:ea typeface="+mn-ea"/>
                <a:cs typeface="+mn-cs"/>
              </a:rPr>
              <a:t>大幅提高對斷電等異常的安全性。</a:t>
            </a:r>
            <a:endParaRPr lang="en-US" altLang="zh-TW" sz="1200" b="0" i="0" kern="1200">
              <a:solidFill>
                <a:schemeClr val="tx1"/>
              </a:solidFill>
              <a:effectLst/>
              <a:latin typeface="+mn-lt"/>
              <a:ea typeface="+mn-ea"/>
              <a:cs typeface="+mn-cs"/>
            </a:endParaRPr>
          </a:p>
          <a:p>
            <a:r>
              <a:rPr lang="en-US" sz="1200"/>
              <a:t>Copy-on-write (COW) is a data storage technique in which you make a copy of the data block that is going to be modified, rather than modify the data block directly. </a:t>
            </a:r>
          </a:p>
          <a:p>
            <a:r>
              <a:rPr lang="en-US" sz="1200"/>
              <a:t>You then update your pointers to look at the new block location, rather than the old. You also free up the old block, so it can be available to the application. Thus, you don't use any more disk space than if you were to modify the original block.</a:t>
            </a:r>
            <a:endParaRPr lang="zh-TW" altLang="en-US" sz="1200"/>
          </a:p>
          <a:p>
            <a:endParaRPr lang="en-US"/>
          </a:p>
        </p:txBody>
      </p:sp>
      <p:sp>
        <p:nvSpPr>
          <p:cNvPr id="4" name="Slide Number Placeholder 3"/>
          <p:cNvSpPr>
            <a:spLocks noGrp="1"/>
          </p:cNvSpPr>
          <p:nvPr>
            <p:ph type="sldNum" sz="quarter" idx="5"/>
          </p:nvPr>
        </p:nvSpPr>
        <p:spPr/>
        <p:txBody>
          <a:bodyPr/>
          <a:lstStyle/>
          <a:p>
            <a:fld id="{7931B983-CD08-4ADC-A348-39A03186F3E1}" type="slidenum">
              <a:rPr lang="en-US" smtClean="0"/>
              <a:t>32</a:t>
            </a:fld>
            <a:endParaRPr lang="en-US"/>
          </a:p>
        </p:txBody>
      </p:sp>
    </p:spTree>
    <p:extLst>
      <p:ext uri="{BB962C8B-B14F-4D97-AF65-F5344CB8AC3E}">
        <p14:creationId xmlns:p14="http://schemas.microsoft.com/office/powerpoint/2010/main" val="2042133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latin typeface="+mn-lt"/>
                <a:ea typeface="+mn-ea"/>
                <a:cs typeface="+mn-cs"/>
              </a:rPr>
              <a:t>Automated and (usually) silent self-healing of data inconsistencies and write failure when detected, for all errors where the data is capable of reconstruction. Data can be reconstructed using all of the following: error detection and correction checksums stored in each block's parent block; multiple copies of data (including checksums) held on the disk; write intentions logged on the SLOG (ZIL) for writes that should have occurred but did not occur (after a power failure); parity data from RAID/RAIDZ disks and volumes; copies of data from mirrored disks and volumes.</a:t>
            </a:r>
          </a:p>
          <a:p>
            <a:endParaRPr lang="en-US"/>
          </a:p>
        </p:txBody>
      </p:sp>
      <p:sp>
        <p:nvSpPr>
          <p:cNvPr id="4" name="Slide Number Placeholder 3"/>
          <p:cNvSpPr>
            <a:spLocks noGrp="1"/>
          </p:cNvSpPr>
          <p:nvPr>
            <p:ph type="sldNum" sz="quarter" idx="5"/>
          </p:nvPr>
        </p:nvSpPr>
        <p:spPr/>
        <p:txBody>
          <a:bodyPr/>
          <a:lstStyle/>
          <a:p>
            <a:fld id="{7931B983-CD08-4ADC-A348-39A03186F3E1}" type="slidenum">
              <a:rPr lang="en-US" smtClean="0"/>
              <a:t>33</a:t>
            </a:fld>
            <a:endParaRPr lang="en-US"/>
          </a:p>
        </p:txBody>
      </p:sp>
    </p:spTree>
    <p:extLst>
      <p:ext uri="{BB962C8B-B14F-4D97-AF65-F5344CB8AC3E}">
        <p14:creationId xmlns:p14="http://schemas.microsoft.com/office/powerpoint/2010/main" val="1669948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latin typeface="+mn-lt"/>
                <a:ea typeface="+mn-ea"/>
                <a:cs typeface="+mn-cs"/>
              </a:rPr>
              <a:t>The biggest feature of COW is taking snapshots of your data. Because we've made a copy of the block elsewhere on the filesystem, the old block still remains, even though it's been marked as free by the filesystem. With COW, the filesystem is working its way slowly to the end of the disk. It may take a long time before the old freed up blocks are rewritten to. If a snapshot has been taken, it's treated as a first class filesystem. If a block gets overwritten after it has been snapshotted, it gets copied to the snapshot filesystem. This is possible, because the snapshot is a copy of the hash tree at that exact moment. As such, snapshots are super cheap, and unless the snapshotted blocks are overwritten, they take up barely any space.</a:t>
            </a:r>
            <a:endParaRPr lang="zh-TW" altLang="en-US"/>
          </a:p>
          <a:p>
            <a:endParaRPr lang="en-US"/>
          </a:p>
        </p:txBody>
      </p:sp>
      <p:sp>
        <p:nvSpPr>
          <p:cNvPr id="4" name="Slide Number Placeholder 3"/>
          <p:cNvSpPr>
            <a:spLocks noGrp="1"/>
          </p:cNvSpPr>
          <p:nvPr>
            <p:ph type="sldNum" sz="quarter" idx="5"/>
          </p:nvPr>
        </p:nvSpPr>
        <p:spPr/>
        <p:txBody>
          <a:bodyPr/>
          <a:lstStyle/>
          <a:p>
            <a:fld id="{7931B983-CD08-4ADC-A348-39A03186F3E1}" type="slidenum">
              <a:rPr lang="en-US" smtClean="0"/>
              <a:t>35</a:t>
            </a:fld>
            <a:endParaRPr lang="en-US"/>
          </a:p>
        </p:txBody>
      </p:sp>
    </p:spTree>
    <p:extLst>
      <p:ext uri="{BB962C8B-B14F-4D97-AF65-F5344CB8AC3E}">
        <p14:creationId xmlns:p14="http://schemas.microsoft.com/office/powerpoint/2010/main" val="1099929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1B983-CD08-4ADC-A348-39A03186F3E1}" type="slidenum">
              <a:rPr lang="en-US" smtClean="0"/>
              <a:t>36</a:t>
            </a:fld>
            <a:endParaRPr lang="en-US"/>
          </a:p>
        </p:txBody>
      </p:sp>
    </p:spTree>
    <p:extLst>
      <p:ext uri="{BB962C8B-B14F-4D97-AF65-F5344CB8AC3E}">
        <p14:creationId xmlns:p14="http://schemas.microsoft.com/office/powerpoint/2010/main" val="4107142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a:t>Combing with several cost saving technologies, including deduplication, compression, compaction, thin provisioning, snapshot, fast clone, by reducing storage footprint, QES 2.1 makes it possible that 3 x 42U storage turns into just 3 x QNAP</a:t>
            </a:r>
            <a:r>
              <a:rPr lang="zh-TW" altLang="en-US"/>
              <a:t> </a:t>
            </a:r>
            <a:r>
              <a:rPr lang="en-US" altLang="zh-TW"/>
              <a:t>enterprise unified storage. Users not only save their data, but save it reliably and efficiently.</a:t>
            </a:r>
            <a:r>
              <a:rPr lang="zh-TW" altLang="en-US"/>
              <a:t> </a:t>
            </a:r>
          </a:p>
          <a:p>
            <a:endParaRPr lang="zh-TW" altLang="en-US"/>
          </a:p>
        </p:txBody>
      </p:sp>
      <p:sp>
        <p:nvSpPr>
          <p:cNvPr id="4" name="投影片編號版面配置區 3"/>
          <p:cNvSpPr>
            <a:spLocks noGrp="1"/>
          </p:cNvSpPr>
          <p:nvPr>
            <p:ph type="sldNum" sz="quarter" idx="10"/>
          </p:nvPr>
        </p:nvSpPr>
        <p:spPr/>
        <p:txBody>
          <a:bodyPr/>
          <a:lstStyle/>
          <a:p>
            <a:fld id="{F354951F-1BCE-4A51-BE80-A9D0428EF009}" type="slidenum">
              <a:rPr lang="en-US" smtClean="0"/>
              <a:pPr/>
              <a:t>37</a:t>
            </a:fld>
            <a:endParaRPr lang="en-US"/>
          </a:p>
        </p:txBody>
      </p:sp>
    </p:spTree>
    <p:extLst>
      <p:ext uri="{BB962C8B-B14F-4D97-AF65-F5344CB8AC3E}">
        <p14:creationId xmlns:p14="http://schemas.microsoft.com/office/powerpoint/2010/main" val="1864722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a:solidFill>
                  <a:schemeClr val="tx1"/>
                </a:solidFill>
                <a:effectLst/>
                <a:latin typeface="+mn-lt"/>
                <a:ea typeface="+mn-ea"/>
                <a:cs typeface="+mn-cs"/>
              </a:rPr>
              <a:t>1. QNAP NAS </a:t>
            </a:r>
            <a:r>
              <a:rPr lang="zh-TW" altLang="en-US" sz="1200" b="0" i="0" kern="1200">
                <a:solidFill>
                  <a:schemeClr val="tx1"/>
                </a:solidFill>
                <a:effectLst/>
                <a:latin typeface="+mn-lt"/>
                <a:ea typeface="+mn-ea"/>
                <a:cs typeface="+mn-cs"/>
              </a:rPr>
              <a:t>支援 </a:t>
            </a:r>
            <a:r>
              <a:rPr lang="en-US" sz="1200" b="0" i="0" kern="1200" err="1">
                <a:solidFill>
                  <a:schemeClr val="tx1"/>
                </a:solidFill>
                <a:effectLst/>
                <a:latin typeface="+mn-lt"/>
                <a:ea typeface="+mn-ea"/>
                <a:cs typeface="+mn-cs"/>
              </a:rPr>
              <a:t>Vmware</a:t>
            </a:r>
            <a:r>
              <a:rPr lang="en-US" sz="1200" b="0" i="0" kern="1200" baseline="30000">
                <a:solidFill>
                  <a:schemeClr val="tx1"/>
                </a:solidFill>
                <a:effectLst/>
                <a:latin typeface="+mn-lt"/>
                <a:ea typeface="+mn-ea"/>
                <a:cs typeface="+mn-cs"/>
              </a:rPr>
              <a:t>®</a:t>
            </a:r>
            <a:r>
              <a:rPr lang="en-US" sz="1200" b="0" i="0" kern="1200">
                <a:solidFill>
                  <a:schemeClr val="tx1"/>
                </a:solidFill>
                <a:effectLst/>
                <a:latin typeface="+mn-lt"/>
                <a:ea typeface="+mn-ea"/>
                <a:cs typeface="+mn-cs"/>
              </a:rPr>
              <a:t> VAAI (</a:t>
            </a:r>
            <a:r>
              <a:rPr lang="en-US" sz="1200" b="0" i="0" kern="1200" err="1">
                <a:solidFill>
                  <a:schemeClr val="tx1"/>
                </a:solidFill>
                <a:effectLst/>
                <a:latin typeface="+mn-lt"/>
                <a:ea typeface="+mn-ea"/>
                <a:cs typeface="+mn-cs"/>
              </a:rPr>
              <a:t>vStorage</a:t>
            </a:r>
            <a:r>
              <a:rPr lang="en-US" sz="1200" b="0" i="0" kern="1200">
                <a:solidFill>
                  <a:schemeClr val="tx1"/>
                </a:solidFill>
                <a:effectLst/>
                <a:latin typeface="+mn-lt"/>
                <a:ea typeface="+mn-ea"/>
                <a:cs typeface="+mn-cs"/>
              </a:rPr>
              <a:t> APIs for Array Integration)，</a:t>
            </a:r>
            <a:r>
              <a:rPr lang="zh-TW" altLang="en-US" sz="1200" b="0" i="0" kern="1200">
                <a:solidFill>
                  <a:schemeClr val="tx1"/>
                </a:solidFill>
                <a:effectLst/>
                <a:latin typeface="+mn-lt"/>
                <a:ea typeface="+mn-ea"/>
                <a:cs typeface="+mn-cs"/>
              </a:rPr>
              <a:t>有助於虛擬化環境部署及效能最佳化。有了 </a:t>
            </a:r>
            <a:r>
              <a:rPr lang="en-US" sz="1200" b="0" i="0" kern="1200">
                <a:solidFill>
                  <a:schemeClr val="tx1"/>
                </a:solidFill>
                <a:effectLst/>
                <a:latin typeface="+mn-lt"/>
                <a:ea typeface="+mn-ea"/>
                <a:cs typeface="+mn-cs"/>
              </a:rPr>
              <a:t>VAAI，</a:t>
            </a:r>
            <a:r>
              <a:rPr lang="zh-TW" altLang="en-US" sz="1200" b="0" i="0" kern="1200">
                <a:solidFill>
                  <a:schemeClr val="tx1"/>
                </a:solidFill>
                <a:effectLst/>
                <a:latin typeface="+mn-lt"/>
                <a:ea typeface="+mn-ea"/>
                <a:cs typeface="+mn-cs"/>
              </a:rPr>
              <a:t>部分的資料處理工作可直接在 </a:t>
            </a:r>
            <a:r>
              <a:rPr lang="en-US" sz="1200" b="0" i="0" kern="1200">
                <a:solidFill>
                  <a:schemeClr val="tx1"/>
                </a:solidFill>
                <a:effectLst/>
                <a:latin typeface="+mn-lt"/>
                <a:ea typeface="+mn-ea"/>
                <a:cs typeface="+mn-cs"/>
              </a:rPr>
              <a:t>QNAP NAS </a:t>
            </a:r>
            <a:r>
              <a:rPr lang="zh-TW" altLang="en-US" sz="1200" b="0" i="0" kern="1200">
                <a:solidFill>
                  <a:schemeClr val="tx1"/>
                </a:solidFill>
                <a:effectLst/>
                <a:latin typeface="+mn-lt"/>
                <a:ea typeface="+mn-ea"/>
                <a:cs typeface="+mn-cs"/>
              </a:rPr>
              <a:t>上進行，減輕 </a:t>
            </a:r>
            <a:r>
              <a:rPr lang="en-US" sz="1200" b="0" i="0" kern="1200" err="1">
                <a:solidFill>
                  <a:schemeClr val="tx1"/>
                </a:solidFill>
                <a:effectLst/>
                <a:latin typeface="+mn-lt"/>
                <a:ea typeface="+mn-ea"/>
                <a:cs typeface="+mn-cs"/>
              </a:rPr>
              <a:t>ESXi</a:t>
            </a:r>
            <a:r>
              <a:rPr lang="en-US" sz="1200" b="0" i="0" kern="1200">
                <a:solidFill>
                  <a:schemeClr val="tx1"/>
                </a:solidFill>
                <a:effectLst/>
                <a:latin typeface="+mn-lt"/>
                <a:ea typeface="+mn-ea"/>
                <a:cs typeface="+mn-cs"/>
              </a:rPr>
              <a:t> </a:t>
            </a:r>
            <a:r>
              <a:rPr lang="zh-TW" altLang="en-US" sz="1200" b="0" i="0" kern="1200">
                <a:solidFill>
                  <a:schemeClr val="tx1"/>
                </a:solidFill>
                <a:effectLst/>
                <a:latin typeface="+mn-lt"/>
                <a:ea typeface="+mn-ea"/>
                <a:cs typeface="+mn-cs"/>
              </a:rPr>
              <a:t>主機 </a:t>
            </a:r>
            <a:r>
              <a:rPr lang="en-US" sz="1200" b="0" i="0" kern="1200">
                <a:solidFill>
                  <a:schemeClr val="tx1"/>
                </a:solidFill>
                <a:effectLst/>
                <a:latin typeface="+mn-lt"/>
                <a:ea typeface="+mn-ea"/>
                <a:cs typeface="+mn-cs"/>
              </a:rPr>
              <a:t>CPU、</a:t>
            </a:r>
            <a:r>
              <a:rPr lang="zh-TW" altLang="en-US" sz="1200" b="0" i="0" kern="1200">
                <a:solidFill>
                  <a:schemeClr val="tx1"/>
                </a:solidFill>
                <a:effectLst/>
                <a:latin typeface="+mn-lt"/>
                <a:ea typeface="+mn-ea"/>
                <a:cs typeface="+mn-cs"/>
              </a:rPr>
              <a:t>記憶體及頻寬的負擔，虛擬主機運作更快速，更有效率。</a:t>
            </a:r>
          </a:p>
          <a:p>
            <a:pPr fontAlgn="base"/>
            <a:r>
              <a:rPr lang="zh-TW" altLang="en-US" sz="1200" b="0" i="0" kern="1200">
                <a:solidFill>
                  <a:schemeClr val="tx1"/>
                </a:solidFill>
                <a:effectLst/>
                <a:latin typeface="+mn-lt"/>
                <a:ea typeface="+mn-ea"/>
                <a:cs typeface="+mn-cs"/>
              </a:rPr>
              <a:t>企業級 </a:t>
            </a:r>
            <a:r>
              <a:rPr lang="en-US" sz="1200" b="0" i="0" kern="1200">
                <a:solidFill>
                  <a:schemeClr val="tx1"/>
                </a:solidFill>
                <a:effectLst/>
                <a:latin typeface="+mn-lt"/>
                <a:ea typeface="+mn-ea"/>
                <a:cs typeface="+mn-cs"/>
              </a:rPr>
              <a:t>QNAP NAS </a:t>
            </a:r>
            <a:r>
              <a:rPr lang="zh-TW" altLang="en-US" sz="1200" b="0" i="0" kern="1200">
                <a:solidFill>
                  <a:schemeClr val="tx1"/>
                </a:solidFill>
                <a:effectLst/>
                <a:latin typeface="+mn-lt"/>
                <a:ea typeface="+mn-ea"/>
                <a:cs typeface="+mn-cs"/>
              </a:rPr>
              <a:t>完整支援 </a:t>
            </a:r>
            <a:r>
              <a:rPr lang="en-US" sz="1200" b="0" i="0" kern="1200">
                <a:solidFill>
                  <a:schemeClr val="tx1"/>
                </a:solidFill>
                <a:effectLst/>
                <a:latin typeface="+mn-lt"/>
                <a:ea typeface="+mn-ea"/>
                <a:cs typeface="+mn-cs"/>
              </a:rPr>
              <a:t>VAAI iSCSI </a:t>
            </a:r>
            <a:r>
              <a:rPr lang="zh-TW" altLang="en-US" sz="1200" b="0" i="0" kern="1200">
                <a:solidFill>
                  <a:schemeClr val="tx1"/>
                </a:solidFill>
                <a:effectLst/>
                <a:latin typeface="+mn-lt"/>
                <a:ea typeface="+mn-ea"/>
                <a:cs typeface="+mn-cs"/>
              </a:rPr>
              <a:t>及 </a:t>
            </a:r>
            <a:r>
              <a:rPr lang="en-US" sz="1200" b="0" i="0" kern="1200">
                <a:solidFill>
                  <a:schemeClr val="tx1"/>
                </a:solidFill>
                <a:effectLst/>
                <a:latin typeface="+mn-lt"/>
                <a:ea typeface="+mn-ea"/>
                <a:cs typeface="+mn-cs"/>
              </a:rPr>
              <a:t>VAAI NAS。VAAI iSCSI </a:t>
            </a:r>
            <a:r>
              <a:rPr lang="zh-TW" altLang="en-US" sz="1200" b="0" i="0" kern="1200">
                <a:solidFill>
                  <a:schemeClr val="tx1"/>
                </a:solidFill>
                <a:effectLst/>
                <a:latin typeface="+mn-lt"/>
                <a:ea typeface="+mn-ea"/>
                <a:cs typeface="+mn-cs"/>
              </a:rPr>
              <a:t>支援 </a:t>
            </a:r>
            <a:r>
              <a:rPr lang="en-US" sz="1200" b="0" i="0" kern="1200">
                <a:solidFill>
                  <a:schemeClr val="tx1"/>
                </a:solidFill>
                <a:effectLst/>
                <a:latin typeface="+mn-lt"/>
                <a:ea typeface="+mn-ea"/>
                <a:cs typeface="+mn-cs"/>
              </a:rPr>
              <a:t>Full Copy (Hardware-assisted Copy)、Block Zeroing (Hardware-assisted Zeroing)、Hardware-assisted Locking，</a:t>
            </a:r>
            <a:r>
              <a:rPr lang="zh-TW" altLang="en-US" sz="1200" b="0" i="0" kern="1200">
                <a:solidFill>
                  <a:schemeClr val="tx1"/>
                </a:solidFill>
                <a:effectLst/>
                <a:latin typeface="+mn-lt"/>
                <a:ea typeface="+mn-ea"/>
                <a:cs typeface="+mn-cs"/>
              </a:rPr>
              <a:t>以及磁碟區精簡配置 </a:t>
            </a:r>
            <a:r>
              <a:rPr lang="en-US" altLang="zh-TW" sz="1200" b="0" i="0" kern="1200">
                <a:solidFill>
                  <a:schemeClr val="tx1"/>
                </a:solidFill>
                <a:effectLst/>
                <a:latin typeface="+mn-lt"/>
                <a:ea typeface="+mn-ea"/>
                <a:cs typeface="+mn-cs"/>
              </a:rPr>
              <a:t>(</a:t>
            </a:r>
            <a:r>
              <a:rPr lang="en-US" sz="1200" b="0" i="0" kern="1200">
                <a:solidFill>
                  <a:schemeClr val="tx1"/>
                </a:solidFill>
                <a:effectLst/>
                <a:latin typeface="+mn-lt"/>
                <a:ea typeface="+mn-ea"/>
                <a:cs typeface="+mn-cs"/>
              </a:rPr>
              <a:t>Thin Provisioning) </a:t>
            </a:r>
            <a:r>
              <a:rPr lang="zh-TW" altLang="en-US" sz="1200" b="0" i="0" kern="1200">
                <a:solidFill>
                  <a:schemeClr val="tx1"/>
                </a:solidFill>
                <a:effectLst/>
                <a:latin typeface="+mn-lt"/>
                <a:ea typeface="+mn-ea"/>
                <a:cs typeface="+mn-cs"/>
              </a:rPr>
              <a:t>與空間回收 </a:t>
            </a:r>
            <a:r>
              <a:rPr lang="en-US" altLang="zh-TW" sz="1200" b="0" i="0" kern="1200">
                <a:solidFill>
                  <a:schemeClr val="tx1"/>
                </a:solidFill>
                <a:effectLst/>
                <a:latin typeface="+mn-lt"/>
                <a:ea typeface="+mn-ea"/>
                <a:cs typeface="+mn-cs"/>
              </a:rPr>
              <a:t>(</a:t>
            </a:r>
            <a:r>
              <a:rPr lang="en-US" sz="1200" b="0" i="0" kern="1200">
                <a:solidFill>
                  <a:schemeClr val="tx1"/>
                </a:solidFill>
                <a:effectLst/>
                <a:latin typeface="+mn-lt"/>
                <a:ea typeface="+mn-ea"/>
                <a:cs typeface="+mn-cs"/>
              </a:rPr>
              <a:t>Space Reclamation) </a:t>
            </a:r>
            <a:r>
              <a:rPr lang="zh-TW" altLang="en-US" sz="1200" b="0" i="0" kern="1200">
                <a:solidFill>
                  <a:schemeClr val="tx1"/>
                </a:solidFill>
                <a:effectLst/>
                <a:latin typeface="+mn-lt"/>
                <a:ea typeface="+mn-ea"/>
                <a:cs typeface="+mn-cs"/>
              </a:rPr>
              <a:t>功能。</a:t>
            </a:r>
            <a:r>
              <a:rPr lang="en-US" sz="1200" b="0" i="0" kern="1200">
                <a:solidFill>
                  <a:schemeClr val="tx1"/>
                </a:solidFill>
                <a:effectLst/>
                <a:latin typeface="+mn-lt"/>
                <a:ea typeface="+mn-ea"/>
                <a:cs typeface="+mn-cs"/>
              </a:rPr>
              <a:t>VAAI NAS </a:t>
            </a:r>
            <a:r>
              <a:rPr lang="zh-TW" altLang="en-US" sz="1200" b="0" i="0" kern="1200">
                <a:solidFill>
                  <a:schemeClr val="tx1"/>
                </a:solidFill>
                <a:effectLst/>
                <a:latin typeface="+mn-lt"/>
                <a:ea typeface="+mn-ea"/>
                <a:cs typeface="+mn-cs"/>
              </a:rPr>
              <a:t>則支援 </a:t>
            </a:r>
            <a:r>
              <a:rPr lang="en-US" sz="1200" b="0" i="0" kern="1200">
                <a:solidFill>
                  <a:schemeClr val="tx1"/>
                </a:solidFill>
                <a:effectLst/>
                <a:latin typeface="+mn-lt"/>
                <a:ea typeface="+mn-ea"/>
                <a:cs typeface="+mn-cs"/>
              </a:rPr>
              <a:t>Full File </a:t>
            </a:r>
            <a:r>
              <a:rPr lang="en-US" sz="1200" b="0" i="0" kern="1200" err="1">
                <a:solidFill>
                  <a:schemeClr val="tx1"/>
                </a:solidFill>
                <a:effectLst/>
                <a:latin typeface="+mn-lt"/>
                <a:ea typeface="+mn-ea"/>
                <a:cs typeface="+mn-cs"/>
              </a:rPr>
              <a:t>Clone、Extended</a:t>
            </a:r>
            <a:r>
              <a:rPr lang="en-US" sz="1200" b="0" i="0" kern="1200">
                <a:solidFill>
                  <a:schemeClr val="tx1"/>
                </a:solidFill>
                <a:effectLst/>
                <a:latin typeface="+mn-lt"/>
                <a:ea typeface="+mn-ea"/>
                <a:cs typeface="+mn-cs"/>
              </a:rPr>
              <a:t> Statistics，</a:t>
            </a:r>
            <a:r>
              <a:rPr lang="zh-TW" altLang="en-US" sz="1200" b="0" i="0" kern="1200">
                <a:solidFill>
                  <a:schemeClr val="tx1"/>
                </a:solidFill>
                <a:effectLst/>
                <a:latin typeface="+mn-lt"/>
                <a:ea typeface="+mn-ea"/>
                <a:cs typeface="+mn-cs"/>
              </a:rPr>
              <a:t>及 </a:t>
            </a:r>
            <a:r>
              <a:rPr lang="en-US" sz="1200" b="0" i="0" kern="1200">
                <a:solidFill>
                  <a:schemeClr val="tx1"/>
                </a:solidFill>
                <a:effectLst/>
                <a:latin typeface="+mn-lt"/>
                <a:ea typeface="+mn-ea"/>
                <a:cs typeface="+mn-cs"/>
              </a:rPr>
              <a:t>Reserve Space。</a:t>
            </a:r>
          </a:p>
          <a:p>
            <a:pPr fontAlgn="base"/>
            <a:r>
              <a:rPr lang="en-US" altLang="zh-TW" sz="1200" b="0" i="0" kern="1200">
                <a:solidFill>
                  <a:schemeClr val="tx1"/>
                </a:solidFill>
                <a:effectLst/>
                <a:latin typeface="+mn-lt"/>
                <a:ea typeface="+mn-ea"/>
                <a:cs typeface="+mn-cs"/>
              </a:rPr>
              <a:t>2. Windows Server</a:t>
            </a:r>
            <a:r>
              <a:rPr lang="en-US" altLang="zh-TW" sz="1200" b="0" i="0" kern="1200" baseline="30000">
                <a:solidFill>
                  <a:schemeClr val="tx1"/>
                </a:solidFill>
                <a:effectLst/>
                <a:latin typeface="+mn-lt"/>
                <a:ea typeface="+mn-ea"/>
                <a:cs typeface="+mn-cs"/>
              </a:rPr>
              <a:t>®</a:t>
            </a:r>
            <a:r>
              <a:rPr lang="en-US" altLang="zh-TW" sz="1200" b="0" i="0" kern="1200">
                <a:solidFill>
                  <a:schemeClr val="tx1"/>
                </a:solidFill>
                <a:effectLst/>
                <a:latin typeface="+mn-lt"/>
                <a:ea typeface="+mn-ea"/>
                <a:cs typeface="+mn-cs"/>
              </a:rPr>
              <a:t>2012 R2 </a:t>
            </a:r>
            <a:r>
              <a:rPr lang="zh-TW" altLang="en-US" sz="1200" b="0" i="0" kern="1200">
                <a:solidFill>
                  <a:schemeClr val="tx1"/>
                </a:solidFill>
                <a:effectLst/>
                <a:latin typeface="+mn-lt"/>
                <a:ea typeface="+mn-ea"/>
                <a:cs typeface="+mn-cs"/>
              </a:rPr>
              <a:t>中的 </a:t>
            </a:r>
            <a:r>
              <a:rPr lang="en-US" altLang="zh-TW" sz="1200" b="0" i="0" kern="1200">
                <a:solidFill>
                  <a:schemeClr val="tx1"/>
                </a:solidFill>
                <a:effectLst/>
                <a:latin typeface="+mn-lt"/>
                <a:ea typeface="+mn-ea"/>
                <a:cs typeface="+mn-cs"/>
              </a:rPr>
              <a:t>Offloaded data transfer (ODX) </a:t>
            </a:r>
            <a:r>
              <a:rPr lang="zh-TW" altLang="en-US" sz="1200" b="0" i="0" kern="1200">
                <a:solidFill>
                  <a:schemeClr val="tx1"/>
                </a:solidFill>
                <a:effectLst/>
                <a:latin typeface="+mn-lt"/>
                <a:ea typeface="+mn-ea"/>
                <a:cs typeface="+mn-cs"/>
              </a:rPr>
              <a:t>功能，可讓大檔與虛擬機 </a:t>
            </a:r>
            <a:r>
              <a:rPr lang="en-US" altLang="zh-TW" sz="1200" b="0" i="0" kern="1200">
                <a:solidFill>
                  <a:schemeClr val="tx1"/>
                </a:solidFill>
                <a:effectLst/>
                <a:latin typeface="+mn-lt"/>
                <a:ea typeface="+mn-ea"/>
                <a:cs typeface="+mn-cs"/>
              </a:rPr>
              <a:t>(VM) </a:t>
            </a:r>
            <a:r>
              <a:rPr lang="zh-TW" altLang="en-US" sz="1200" b="0" i="0" kern="1200">
                <a:solidFill>
                  <a:schemeClr val="tx1"/>
                </a:solidFill>
                <a:effectLst/>
                <a:latin typeface="+mn-lt"/>
                <a:ea typeface="+mn-ea"/>
                <a:cs typeface="+mn-cs"/>
              </a:rPr>
              <a:t>直接在 </a:t>
            </a:r>
            <a:r>
              <a:rPr lang="en-US" altLang="zh-TW" sz="1200" b="0" i="0" kern="1200">
                <a:solidFill>
                  <a:schemeClr val="tx1"/>
                </a:solidFill>
                <a:effectLst/>
                <a:latin typeface="+mn-lt"/>
                <a:ea typeface="+mn-ea"/>
                <a:cs typeface="+mn-cs"/>
              </a:rPr>
              <a:t>NAS </a:t>
            </a:r>
            <a:r>
              <a:rPr lang="zh-TW" altLang="en-US" sz="1200" b="0" i="0" kern="1200">
                <a:solidFill>
                  <a:schemeClr val="tx1"/>
                </a:solidFill>
                <a:effectLst/>
                <a:latin typeface="+mn-lt"/>
                <a:ea typeface="+mn-ea"/>
                <a:cs typeface="+mn-cs"/>
              </a:rPr>
              <a:t>中的 </a:t>
            </a:r>
            <a:r>
              <a:rPr lang="en-US" altLang="zh-TW" sz="1200" b="0" i="0" kern="1200">
                <a:solidFill>
                  <a:schemeClr val="tx1"/>
                </a:solidFill>
                <a:effectLst/>
                <a:latin typeface="+mn-lt"/>
                <a:ea typeface="+mn-ea"/>
                <a:cs typeface="+mn-cs"/>
              </a:rPr>
              <a:t>iSCSI LUN </a:t>
            </a:r>
            <a:r>
              <a:rPr lang="zh-TW" altLang="en-US" sz="1200" b="0" i="0" kern="1200">
                <a:solidFill>
                  <a:schemeClr val="tx1"/>
                </a:solidFill>
                <a:effectLst/>
                <a:latin typeface="+mn-lt"/>
                <a:ea typeface="+mn-ea"/>
                <a:cs typeface="+mn-cs"/>
              </a:rPr>
              <a:t>之間高速移動，並大幅降低虛擬主機 </a:t>
            </a:r>
            <a:r>
              <a:rPr lang="en-US" altLang="zh-TW" sz="1200" b="0" i="0" kern="1200">
                <a:solidFill>
                  <a:schemeClr val="tx1"/>
                </a:solidFill>
                <a:effectLst/>
                <a:latin typeface="+mn-lt"/>
                <a:ea typeface="+mn-ea"/>
                <a:cs typeface="+mn-cs"/>
              </a:rPr>
              <a:t>CPU </a:t>
            </a:r>
            <a:r>
              <a:rPr lang="zh-TW" altLang="en-US" sz="1200" b="0" i="0" kern="1200">
                <a:solidFill>
                  <a:schemeClr val="tx1"/>
                </a:solidFill>
                <a:effectLst/>
                <a:latin typeface="+mn-lt"/>
                <a:ea typeface="+mn-ea"/>
                <a:cs typeface="+mn-cs"/>
              </a:rPr>
              <a:t>與網路資源的消耗。</a:t>
            </a:r>
            <a:r>
              <a:rPr lang="en-US" altLang="zh-TW" sz="1200" b="0" i="0" kern="1200">
                <a:solidFill>
                  <a:schemeClr val="tx1"/>
                </a:solidFill>
                <a:effectLst/>
                <a:latin typeface="+mn-lt"/>
                <a:ea typeface="+mn-ea"/>
                <a:cs typeface="+mn-cs"/>
              </a:rPr>
              <a:t>QNAP NAS </a:t>
            </a:r>
            <a:r>
              <a:rPr lang="zh-TW" altLang="en-US" sz="1200" b="0" i="0" kern="1200">
                <a:solidFill>
                  <a:schemeClr val="tx1"/>
                </a:solidFill>
                <a:effectLst/>
                <a:latin typeface="+mn-lt"/>
                <a:ea typeface="+mn-ea"/>
                <a:cs typeface="+mn-cs"/>
              </a:rPr>
              <a:t>的 </a:t>
            </a:r>
            <a:r>
              <a:rPr lang="en-US" altLang="zh-TW" sz="1200" b="0" i="0" kern="1200">
                <a:solidFill>
                  <a:schemeClr val="tx1"/>
                </a:solidFill>
                <a:effectLst/>
                <a:latin typeface="+mn-lt"/>
                <a:ea typeface="+mn-ea"/>
                <a:cs typeface="+mn-cs"/>
              </a:rPr>
              <a:t>iSCSI </a:t>
            </a:r>
            <a:r>
              <a:rPr lang="zh-TW" altLang="en-US" sz="1200" b="0" i="0" kern="1200">
                <a:solidFill>
                  <a:schemeClr val="tx1"/>
                </a:solidFill>
                <a:effectLst/>
                <a:latin typeface="+mn-lt"/>
                <a:ea typeface="+mn-ea"/>
                <a:cs typeface="+mn-cs"/>
              </a:rPr>
              <a:t>儲存解決方案支援 </a:t>
            </a:r>
            <a:r>
              <a:rPr lang="en-US" altLang="zh-TW" sz="1200" b="0" i="0" kern="1200">
                <a:solidFill>
                  <a:schemeClr val="tx1"/>
                </a:solidFill>
                <a:effectLst/>
                <a:latin typeface="+mn-lt"/>
                <a:ea typeface="+mn-ea"/>
                <a:cs typeface="+mn-cs"/>
              </a:rPr>
              <a:t>ODX</a:t>
            </a:r>
            <a:r>
              <a:rPr lang="zh-TW" altLang="en-US" sz="1200" b="0" i="0" kern="1200">
                <a:solidFill>
                  <a:schemeClr val="tx1"/>
                </a:solidFill>
                <a:effectLst/>
                <a:latin typeface="+mn-lt"/>
                <a:ea typeface="+mn-ea"/>
                <a:cs typeface="+mn-cs"/>
              </a:rPr>
              <a:t>，可將檔案複製的動作由 </a:t>
            </a:r>
            <a:r>
              <a:rPr lang="en-US" altLang="zh-TW" sz="1200" b="0" i="0" kern="1200" err="1">
                <a:solidFill>
                  <a:schemeClr val="tx1"/>
                </a:solidFill>
                <a:effectLst/>
                <a:latin typeface="+mn-lt"/>
                <a:ea typeface="+mn-ea"/>
                <a:cs typeface="+mn-cs"/>
              </a:rPr>
              <a:t>ESXi</a:t>
            </a:r>
            <a:r>
              <a:rPr lang="en-US" altLang="zh-TW" sz="1200" b="0" i="0" kern="1200">
                <a:solidFill>
                  <a:schemeClr val="tx1"/>
                </a:solidFill>
                <a:effectLst/>
                <a:latin typeface="+mn-lt"/>
                <a:ea typeface="+mn-ea"/>
                <a:cs typeface="+mn-cs"/>
              </a:rPr>
              <a:t> </a:t>
            </a:r>
            <a:r>
              <a:rPr lang="zh-TW" altLang="en-US" sz="1200" b="0" i="0" kern="1200">
                <a:solidFill>
                  <a:schemeClr val="tx1"/>
                </a:solidFill>
                <a:effectLst/>
                <a:latin typeface="+mn-lt"/>
                <a:ea typeface="+mn-ea"/>
                <a:cs typeface="+mn-cs"/>
              </a:rPr>
              <a:t>虛擬主機卸載至 </a:t>
            </a:r>
            <a:r>
              <a:rPr lang="en-US" altLang="zh-TW" sz="1200" b="0" i="0" kern="1200">
                <a:solidFill>
                  <a:schemeClr val="tx1"/>
                </a:solidFill>
                <a:effectLst/>
                <a:latin typeface="+mn-lt"/>
                <a:ea typeface="+mn-ea"/>
                <a:cs typeface="+mn-cs"/>
              </a:rPr>
              <a:t>QNAP NAS</a:t>
            </a:r>
            <a:r>
              <a:rPr lang="zh-TW" altLang="en-US" sz="1200" b="0" i="0" kern="1200">
                <a:solidFill>
                  <a:schemeClr val="tx1"/>
                </a:solidFill>
                <a:effectLst/>
                <a:latin typeface="+mn-lt"/>
                <a:ea typeface="+mn-ea"/>
                <a:cs typeface="+mn-cs"/>
              </a:rPr>
              <a:t>來執行，有效降低 </a:t>
            </a:r>
            <a:r>
              <a:rPr lang="en-US" altLang="zh-TW" sz="1200" b="0" i="0" kern="1200">
                <a:solidFill>
                  <a:schemeClr val="tx1"/>
                </a:solidFill>
                <a:effectLst/>
                <a:latin typeface="+mn-lt"/>
                <a:ea typeface="+mn-ea"/>
                <a:cs typeface="+mn-cs"/>
              </a:rPr>
              <a:t>Windows </a:t>
            </a:r>
            <a:r>
              <a:rPr lang="zh-TW" altLang="en-US" sz="1200" b="0" i="0" kern="1200">
                <a:solidFill>
                  <a:schemeClr val="tx1"/>
                </a:solidFill>
                <a:effectLst/>
                <a:latin typeface="+mn-lt"/>
                <a:ea typeface="+mn-ea"/>
                <a:cs typeface="+mn-cs"/>
              </a:rPr>
              <a:t>伺服器的負載量，並增進檔案複製及移動的效率。</a:t>
            </a:r>
            <a:endParaRPr lang="en-US" altLang="zh-TW" sz="12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3. Citrix</a:t>
            </a:r>
            <a:r>
              <a:rPr lang="en-US" sz="1200" b="0" i="0" kern="1200" baseline="30000">
                <a:solidFill>
                  <a:schemeClr val="tx1"/>
                </a:solidFill>
                <a:effectLst/>
                <a:latin typeface="+mn-lt"/>
                <a:ea typeface="+mn-ea"/>
                <a:cs typeface="+mn-cs"/>
              </a:rPr>
              <a:t>®</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XenServer</a:t>
            </a:r>
            <a:r>
              <a:rPr lang="en-US" sz="1200" b="0" i="0" kern="1200">
                <a:solidFill>
                  <a:schemeClr val="tx1"/>
                </a:solidFill>
                <a:effectLst/>
                <a:latin typeface="+mn-lt"/>
                <a:ea typeface="+mn-ea"/>
                <a:cs typeface="+mn-cs"/>
              </a:rPr>
              <a:t>™ </a:t>
            </a:r>
            <a:r>
              <a:rPr lang="zh-TW" altLang="en-US" sz="1200" b="0" i="0" kern="1200">
                <a:solidFill>
                  <a:schemeClr val="tx1"/>
                </a:solidFill>
                <a:effectLst/>
                <a:latin typeface="+mn-lt"/>
                <a:ea typeface="+mn-ea"/>
                <a:cs typeface="+mn-cs"/>
              </a:rPr>
              <a:t>是唯一企業級、通過雲端認證的伺服器虛擬化平台。它提供了許多重要功能，例如：即時遷移 </a:t>
            </a:r>
            <a:r>
              <a:rPr lang="en-US" altLang="zh-TW" sz="1200" b="0" i="0" kern="1200">
                <a:solidFill>
                  <a:schemeClr val="tx1"/>
                </a:solidFill>
                <a:effectLst/>
                <a:latin typeface="+mn-lt"/>
                <a:ea typeface="+mn-ea"/>
                <a:cs typeface="+mn-cs"/>
              </a:rPr>
              <a:t>(</a:t>
            </a:r>
            <a:r>
              <a:rPr lang="en-US" sz="1200" b="0" i="0" kern="1200">
                <a:solidFill>
                  <a:schemeClr val="tx1"/>
                </a:solidFill>
                <a:effectLst/>
                <a:latin typeface="+mn-lt"/>
                <a:ea typeface="+mn-ea"/>
                <a:cs typeface="+mn-cs"/>
              </a:rPr>
              <a:t>Live Migration) </a:t>
            </a:r>
            <a:r>
              <a:rPr lang="zh-TW" altLang="en-US" sz="1200" b="0" i="0" kern="1200">
                <a:solidFill>
                  <a:schemeClr val="tx1"/>
                </a:solidFill>
                <a:effectLst/>
                <a:latin typeface="+mn-lt"/>
                <a:ea typeface="+mn-ea"/>
                <a:cs typeface="+mn-cs"/>
              </a:rPr>
              <a:t>與多伺服器的集中管理，且無須任何費用。</a:t>
            </a:r>
            <a:r>
              <a:rPr lang="en-US" sz="1200" b="0" i="0" kern="1200">
                <a:solidFill>
                  <a:schemeClr val="tx1"/>
                </a:solidFill>
                <a:effectLst/>
                <a:latin typeface="+mn-lt"/>
                <a:ea typeface="+mn-ea"/>
                <a:cs typeface="+mn-cs"/>
              </a:rPr>
              <a:t>QNAP Citrix</a:t>
            </a:r>
            <a:r>
              <a:rPr lang="en-US" sz="1200" b="0" i="0" kern="1200" baseline="30000">
                <a:solidFill>
                  <a:schemeClr val="tx1"/>
                </a:solidFill>
                <a:effectLst/>
                <a:latin typeface="+mn-lt"/>
                <a:ea typeface="+mn-ea"/>
                <a:cs typeface="+mn-cs"/>
              </a:rPr>
              <a:t>®</a:t>
            </a:r>
            <a:r>
              <a:rPr lang="en-US" sz="1200" b="0" i="0" kern="1200">
                <a:solidFill>
                  <a:schemeClr val="tx1"/>
                </a:solidFill>
                <a:effectLst/>
                <a:latin typeface="+mn-lt"/>
                <a:ea typeface="+mn-ea"/>
                <a:cs typeface="+mn-cs"/>
              </a:rPr>
              <a:t> Ready™ </a:t>
            </a:r>
            <a:r>
              <a:rPr lang="zh-TW" altLang="en-US" sz="1200" b="0" i="0" kern="1200">
                <a:solidFill>
                  <a:schemeClr val="tx1"/>
                </a:solidFill>
                <a:effectLst/>
                <a:latin typeface="+mn-lt"/>
                <a:ea typeface="+mn-ea"/>
                <a:cs typeface="+mn-cs"/>
              </a:rPr>
              <a:t>產品已通過 </a:t>
            </a:r>
            <a:r>
              <a:rPr lang="en-US" sz="1200" b="0" i="0" kern="1200">
                <a:solidFill>
                  <a:schemeClr val="tx1"/>
                </a:solidFill>
                <a:effectLst/>
                <a:latin typeface="+mn-lt"/>
                <a:ea typeface="+mn-ea"/>
                <a:cs typeface="+mn-cs"/>
              </a:rPr>
              <a:t>Citrix</a:t>
            </a:r>
            <a:r>
              <a:rPr lang="en-US" sz="1200" b="0" i="0" kern="1200" baseline="30000">
                <a:solidFill>
                  <a:schemeClr val="tx1"/>
                </a:solidFill>
                <a:effectLst/>
                <a:latin typeface="+mn-lt"/>
                <a:ea typeface="+mn-ea"/>
                <a:cs typeface="+mn-cs"/>
              </a:rPr>
              <a:t>®</a:t>
            </a:r>
            <a:r>
              <a:rPr lang="en-US" sz="1200" b="0" i="0" kern="1200">
                <a:solidFill>
                  <a:schemeClr val="tx1"/>
                </a:solidFill>
                <a:effectLst/>
                <a:latin typeface="+mn-lt"/>
                <a:ea typeface="+mn-ea"/>
                <a:cs typeface="+mn-cs"/>
              </a:rPr>
              <a:t> </a:t>
            </a:r>
            <a:r>
              <a:rPr lang="zh-TW" altLang="en-US" sz="1200" b="0" i="0" kern="1200">
                <a:solidFill>
                  <a:schemeClr val="tx1"/>
                </a:solidFill>
                <a:effectLst/>
                <a:latin typeface="+mn-lt"/>
                <a:ea typeface="+mn-ea"/>
                <a:cs typeface="+mn-cs"/>
              </a:rPr>
              <a:t>認證。</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931B983-CD08-4ADC-A348-39A03186F3E1}" type="slidenum">
              <a:rPr lang="en-US" smtClean="0"/>
              <a:t>42</a:t>
            </a:fld>
            <a:endParaRPr lang="en-US"/>
          </a:p>
        </p:txBody>
      </p:sp>
    </p:spTree>
    <p:extLst>
      <p:ext uri="{BB962C8B-B14F-4D97-AF65-F5344CB8AC3E}">
        <p14:creationId xmlns:p14="http://schemas.microsoft.com/office/powerpoint/2010/main" val="2928946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cs typeface="Calibri"/>
              </a:rPr>
              <a:t>動機</a:t>
            </a:r>
          </a:p>
          <a:p>
            <a:r>
              <a:rPr lang="zh-CN" altLang="en-US">
                <a:ea typeface="宋体"/>
                <a:cs typeface="Calibri"/>
              </a:rPr>
              <a:t>TES產品線 可裝QTS/QES, 市場需求。跟TES 比較Why need more powerful CPU/RAM</a:t>
            </a:r>
          </a:p>
          <a:p>
            <a:r>
              <a:rPr lang="zh-CN" altLang="en-US">
                <a:ea typeface="宋体"/>
                <a:cs typeface="Calibri"/>
              </a:rPr>
              <a:t>客戶需求 需要更強的CPU與記憶體---&gt;增加訴求</a:t>
            </a:r>
          </a:p>
        </p:txBody>
      </p:sp>
      <p:sp>
        <p:nvSpPr>
          <p:cNvPr id="4" name="灯片编号占位符 3"/>
          <p:cNvSpPr>
            <a:spLocks noGrp="1"/>
          </p:cNvSpPr>
          <p:nvPr>
            <p:ph type="sldNum" sz="quarter" idx="5"/>
          </p:nvPr>
        </p:nvSpPr>
        <p:spPr/>
        <p:txBody>
          <a:bodyPr/>
          <a:lstStyle/>
          <a:p>
            <a:fld id="{AEEEEC4F-8CEE-4429-9622-C5BE726EDDB1}" type="slidenum">
              <a:rPr lang="zh-TW" altLang="en-US" smtClean="0"/>
              <a:pPr/>
              <a:t>4</a:t>
            </a:fld>
            <a:endParaRPr lang="zh-TW" altLang="en-US"/>
          </a:p>
        </p:txBody>
      </p:sp>
    </p:spTree>
    <p:extLst>
      <p:ext uri="{BB962C8B-B14F-4D97-AF65-F5344CB8AC3E}">
        <p14:creationId xmlns:p14="http://schemas.microsoft.com/office/powerpoint/2010/main" val="550362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10</a:t>
            </a:fld>
            <a:endParaRPr lang="zh-TW" altLang="en-US"/>
          </a:p>
        </p:txBody>
      </p:sp>
    </p:spTree>
    <p:extLst>
      <p:ext uri="{BB962C8B-B14F-4D97-AF65-F5344CB8AC3E}">
        <p14:creationId xmlns:p14="http://schemas.microsoft.com/office/powerpoint/2010/main" val="172080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14</a:t>
            </a:fld>
            <a:endParaRPr lang="zh-TW" altLang="en-US"/>
          </a:p>
        </p:txBody>
      </p:sp>
    </p:spTree>
    <p:extLst>
      <p:ext uri="{BB962C8B-B14F-4D97-AF65-F5344CB8AC3E}">
        <p14:creationId xmlns:p14="http://schemas.microsoft.com/office/powerpoint/2010/main" val="2839168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latin typeface="Calibri"/>
                <a:cs typeface="Calibri"/>
              </a:rPr>
              <a:t>更新</a:t>
            </a:r>
            <a:r>
              <a:rPr lang="zh-TW" altLang="en-US">
                <a:latin typeface="新細明體"/>
                <a:ea typeface="新細明體"/>
                <a:cs typeface="Calibri"/>
              </a:rPr>
              <a:t>筆記:   "內建" 與 Mellanox  間加一空格 (By Teresa)</a:t>
            </a:r>
            <a:endParaRPr lang="en-US">
              <a:latin typeface="Calibri"/>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19</a:t>
            </a:fld>
            <a:endParaRPr lang="zh-TW" altLang="en-US"/>
          </a:p>
        </p:txBody>
      </p:sp>
    </p:spTree>
    <p:extLst>
      <p:ext uri="{BB962C8B-B14F-4D97-AF65-F5344CB8AC3E}">
        <p14:creationId xmlns:p14="http://schemas.microsoft.com/office/powerpoint/2010/main" val="374883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CN"/>
              <a:t>QNAP </a:t>
            </a:r>
            <a:r>
              <a:rPr lang="zh-CN" altLang="en-US"/>
              <a:t>雙埠</a:t>
            </a:r>
            <a:r>
              <a:rPr lang="en-US" altLang="zh-CN"/>
              <a:t>25GbE </a:t>
            </a:r>
            <a:r>
              <a:rPr lang="zh-CN" altLang="en-US"/>
              <a:t>擴充卡</a:t>
            </a:r>
            <a:endParaRPr lang="en-US" altLang="zh-CN"/>
          </a:p>
          <a:p>
            <a:r>
              <a:rPr lang="en-US" altLang="zh-CN"/>
              <a:t>QNAP Dual ports 25GbE NIC</a:t>
            </a:r>
          </a:p>
          <a:p>
            <a:endParaRPr lang="en-US" altLang="zh-TW"/>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採用</a:t>
            </a:r>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ethernet chip</a:t>
            </a:r>
          </a:p>
          <a:p>
            <a:r>
              <a:rPr lang="en-US" altLang="zh-TW">
                <a:solidFill>
                  <a:srgbClr val="FFFF00"/>
                </a:solidFill>
                <a:latin typeface="微軟正黑體" panose="020B0604030504040204" pitchFamily="34" charset="-120"/>
                <a:ea typeface="微軟正黑體" panose="020B0604030504040204" pitchFamily="34" charset="-120"/>
              </a:rPr>
              <a:t>2 x SFP28 ports </a:t>
            </a:r>
          </a:p>
          <a:p>
            <a:r>
              <a:rPr lang="en-US" altLang="zh-TW">
                <a:solidFill>
                  <a:srgbClr val="FFFF00"/>
                </a:solidFill>
                <a:latin typeface="微軟正黑體" panose="020B0604030504040204" pitchFamily="34" charset="-120"/>
                <a:ea typeface="微軟正黑體" panose="020B0604030504040204" pitchFamily="34" charset="-120"/>
              </a:rPr>
              <a:t>Supports 25GbE/10GbE </a:t>
            </a:r>
          </a:p>
          <a:p>
            <a:r>
              <a:rPr lang="en-US" altLang="zh-TW">
                <a:solidFill>
                  <a:srgbClr val="FFFF00"/>
                </a:solidFill>
                <a:latin typeface="微軟正黑體" panose="020B0604030504040204" pitchFamily="34" charset="-120"/>
                <a:ea typeface="微軟正黑體" panose="020B0604030504040204" pitchFamily="34" charset="-120"/>
              </a:rPr>
              <a:t>Supports </a:t>
            </a:r>
            <a:r>
              <a:rPr lang="en-US" altLang="zh-TW" err="1">
                <a:solidFill>
                  <a:srgbClr val="FFFF00"/>
                </a:solidFill>
                <a:latin typeface="微軟正黑體" panose="020B0604030504040204" pitchFamily="34" charset="-120"/>
                <a:ea typeface="微軟正黑體" panose="020B0604030504040204" pitchFamily="34" charset="-120"/>
              </a:rPr>
              <a:t>iSER</a:t>
            </a:r>
            <a:r>
              <a:rPr lang="en-US" altLang="zh-TW">
                <a:solidFill>
                  <a:srgbClr val="FFFF00"/>
                </a:solidFill>
                <a:latin typeface="微軟正黑體" panose="020B0604030504040204" pitchFamily="34" charset="-120"/>
                <a:ea typeface="微軟正黑體" panose="020B0604030504040204" pitchFamily="34" charset="-120"/>
              </a:rPr>
              <a:t>/</a:t>
            </a:r>
            <a:r>
              <a:rPr lang="en-US" altLang="zh-TW" err="1">
                <a:solidFill>
                  <a:srgbClr val="FFFF00"/>
                </a:solidFill>
                <a:latin typeface="微軟正黑體" panose="020B0604030504040204" pitchFamily="34" charset="-120"/>
                <a:ea typeface="微軟正黑體" panose="020B0604030504040204" pitchFamily="34" charset="-120"/>
              </a:rPr>
              <a:t>RoCE</a:t>
            </a:r>
            <a:r>
              <a:rPr lang="en-US" altLang="zh-TW">
                <a:solidFill>
                  <a:srgbClr val="FFFF00"/>
                </a:solidFill>
                <a:latin typeface="微軟正黑體" panose="020B0604030504040204" pitchFamily="34" charset="-120"/>
                <a:ea typeface="微軟正黑體" panose="020B0604030504040204" pitchFamily="34" charset="-120"/>
              </a:rPr>
              <a:t> hardware offload</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需搭配</a:t>
            </a:r>
            <a:r>
              <a:rPr lang="en-US" altLang="zh-TW">
                <a:solidFill>
                  <a:srgbClr val="FFFF00"/>
                </a:solidFill>
                <a:latin typeface="微軟正黑體" panose="020B0604030504040204" pitchFamily="34" charset="-120"/>
                <a:ea typeface="微軟正黑體" panose="020B0604030504040204" pitchFamily="34" charset="-120"/>
              </a:rPr>
              <a:t>SFP28 25/10GbE</a:t>
            </a:r>
            <a:r>
              <a:rPr lang="zh-TW" altLang="en-US">
                <a:solidFill>
                  <a:srgbClr val="FFFFFF"/>
                </a:solidFill>
                <a:latin typeface="微軟正黑體" panose="020B0604030504040204" pitchFamily="34" charset="-120"/>
                <a:ea typeface="微軟正黑體" panose="020B0604030504040204" pitchFamily="34" charset="-120"/>
              </a:rPr>
              <a:t>網路線</a:t>
            </a:r>
            <a:endParaRPr lang="en-US" altLang="zh-TW">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Compatible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SFP28 25/10GbE DAC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2019 </a:t>
            </a:r>
            <a:r>
              <a:rPr lang="zh-CN" altLang="en-US">
                <a:solidFill>
                  <a:srgbClr val="FFFFFF"/>
                </a:solidFill>
                <a:latin typeface="微軟正黑體" panose="020B0604030504040204" pitchFamily="34" charset="-120"/>
                <a:ea typeface="微軟正黑體" panose="020B0604030504040204" pitchFamily="34" charset="-120"/>
              </a:rPr>
              <a:t>一月上市</a:t>
            </a:r>
            <a:endParaRPr lang="en-US">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Soon to market on January/2019</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00"/>
                </a:solidFill>
                <a:latin typeface="微軟正黑體" panose="020B0604030504040204" pitchFamily="34" charset="-120"/>
                <a:ea typeface="微軟正黑體" panose="020B0604030504040204" pitchFamily="34" charset="-120"/>
              </a:rPr>
              <a:t>晶片散熱模組</a:t>
            </a:r>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00"/>
                </a:solidFill>
                <a:latin typeface="微軟正黑體" panose="020B0604030504040204" pitchFamily="34" charset="-120"/>
                <a:ea typeface="微軟正黑體" panose="020B0604030504040204" pitchFamily="34" charset="-120"/>
              </a:rPr>
              <a:t>Cooling system </a:t>
            </a: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p>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20</a:t>
            </a:fld>
            <a:endParaRPr lang="zh-TW" altLang="en-US"/>
          </a:p>
        </p:txBody>
      </p:sp>
    </p:spTree>
    <p:extLst>
      <p:ext uri="{BB962C8B-B14F-4D97-AF65-F5344CB8AC3E}">
        <p14:creationId xmlns:p14="http://schemas.microsoft.com/office/powerpoint/2010/main" val="413881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CN"/>
              <a:t>QNAP </a:t>
            </a:r>
            <a:r>
              <a:rPr lang="zh-CN" altLang="en-US"/>
              <a:t>雙埠</a:t>
            </a:r>
            <a:r>
              <a:rPr lang="en-US" altLang="zh-CN"/>
              <a:t>25GbE </a:t>
            </a:r>
            <a:r>
              <a:rPr lang="zh-CN" altLang="en-US"/>
              <a:t>擴充卡</a:t>
            </a:r>
            <a:endParaRPr lang="en-US" altLang="zh-CN"/>
          </a:p>
          <a:p>
            <a:r>
              <a:rPr lang="en-US" altLang="zh-CN"/>
              <a:t>QNAP Dual ports 25GbE NIC</a:t>
            </a:r>
          </a:p>
          <a:p>
            <a:endParaRPr lang="en-US" altLang="zh-TW"/>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採用</a:t>
            </a:r>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ethernet chip</a:t>
            </a:r>
          </a:p>
          <a:p>
            <a:r>
              <a:rPr lang="en-US" altLang="zh-TW">
                <a:solidFill>
                  <a:srgbClr val="FFFF00"/>
                </a:solidFill>
                <a:latin typeface="微軟正黑體" panose="020B0604030504040204" pitchFamily="34" charset="-120"/>
                <a:ea typeface="微軟正黑體" panose="020B0604030504040204" pitchFamily="34" charset="-120"/>
              </a:rPr>
              <a:t>2 x SFP28 ports </a:t>
            </a:r>
          </a:p>
          <a:p>
            <a:r>
              <a:rPr lang="en-US" altLang="zh-TW">
                <a:solidFill>
                  <a:srgbClr val="FFFF00"/>
                </a:solidFill>
                <a:latin typeface="微軟正黑體" panose="020B0604030504040204" pitchFamily="34" charset="-120"/>
                <a:ea typeface="微軟正黑體" panose="020B0604030504040204" pitchFamily="34" charset="-120"/>
              </a:rPr>
              <a:t>Supports 25GbE/10GbE </a:t>
            </a:r>
          </a:p>
          <a:p>
            <a:r>
              <a:rPr lang="en-US" altLang="zh-TW">
                <a:solidFill>
                  <a:srgbClr val="FFFF00"/>
                </a:solidFill>
                <a:latin typeface="微軟正黑體" panose="020B0604030504040204" pitchFamily="34" charset="-120"/>
                <a:ea typeface="微軟正黑體" panose="020B0604030504040204" pitchFamily="34" charset="-120"/>
              </a:rPr>
              <a:t>Supports </a:t>
            </a:r>
            <a:r>
              <a:rPr lang="en-US" altLang="zh-TW" err="1">
                <a:solidFill>
                  <a:srgbClr val="FFFF00"/>
                </a:solidFill>
                <a:latin typeface="微軟正黑體" panose="020B0604030504040204" pitchFamily="34" charset="-120"/>
                <a:ea typeface="微軟正黑體" panose="020B0604030504040204" pitchFamily="34" charset="-120"/>
              </a:rPr>
              <a:t>iSER</a:t>
            </a:r>
            <a:r>
              <a:rPr lang="en-US" altLang="zh-TW">
                <a:solidFill>
                  <a:srgbClr val="FFFF00"/>
                </a:solidFill>
                <a:latin typeface="微軟正黑體" panose="020B0604030504040204" pitchFamily="34" charset="-120"/>
                <a:ea typeface="微軟正黑體" panose="020B0604030504040204" pitchFamily="34" charset="-120"/>
              </a:rPr>
              <a:t>/</a:t>
            </a:r>
            <a:r>
              <a:rPr lang="en-US" altLang="zh-TW" err="1">
                <a:solidFill>
                  <a:srgbClr val="FFFF00"/>
                </a:solidFill>
                <a:latin typeface="微軟正黑體" panose="020B0604030504040204" pitchFamily="34" charset="-120"/>
                <a:ea typeface="微軟正黑體" panose="020B0604030504040204" pitchFamily="34" charset="-120"/>
              </a:rPr>
              <a:t>RoCE</a:t>
            </a:r>
            <a:r>
              <a:rPr lang="en-US" altLang="zh-TW">
                <a:solidFill>
                  <a:srgbClr val="FFFF00"/>
                </a:solidFill>
                <a:latin typeface="微軟正黑體" panose="020B0604030504040204" pitchFamily="34" charset="-120"/>
                <a:ea typeface="微軟正黑體" panose="020B0604030504040204" pitchFamily="34" charset="-120"/>
              </a:rPr>
              <a:t> hardware offload</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需搭配</a:t>
            </a:r>
            <a:r>
              <a:rPr lang="en-US" altLang="zh-TW">
                <a:solidFill>
                  <a:srgbClr val="FFFF00"/>
                </a:solidFill>
                <a:latin typeface="微軟正黑體" panose="020B0604030504040204" pitchFamily="34" charset="-120"/>
                <a:ea typeface="微軟正黑體" panose="020B0604030504040204" pitchFamily="34" charset="-120"/>
              </a:rPr>
              <a:t>SFP28 25/10GbE</a:t>
            </a:r>
            <a:r>
              <a:rPr lang="zh-TW" altLang="en-US">
                <a:solidFill>
                  <a:srgbClr val="FFFFFF"/>
                </a:solidFill>
                <a:latin typeface="微軟正黑體" panose="020B0604030504040204" pitchFamily="34" charset="-120"/>
                <a:ea typeface="微軟正黑體" panose="020B0604030504040204" pitchFamily="34" charset="-120"/>
              </a:rPr>
              <a:t>網路線</a:t>
            </a:r>
            <a:endParaRPr lang="en-US" altLang="zh-TW">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Compatible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SFP28 25/10GbE DAC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2019 </a:t>
            </a:r>
            <a:r>
              <a:rPr lang="zh-CN" altLang="en-US">
                <a:solidFill>
                  <a:srgbClr val="FFFFFF"/>
                </a:solidFill>
                <a:latin typeface="微軟正黑體" panose="020B0604030504040204" pitchFamily="34" charset="-120"/>
                <a:ea typeface="微軟正黑體" panose="020B0604030504040204" pitchFamily="34" charset="-120"/>
              </a:rPr>
              <a:t>一月上市</a:t>
            </a:r>
            <a:endParaRPr lang="en-US">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Soon to market on January/2019</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00"/>
                </a:solidFill>
                <a:latin typeface="微軟正黑體" panose="020B0604030504040204" pitchFamily="34" charset="-120"/>
                <a:ea typeface="微軟正黑體" panose="020B0604030504040204" pitchFamily="34" charset="-120"/>
              </a:rPr>
              <a:t>晶片散熱模組</a:t>
            </a:r>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00"/>
                </a:solidFill>
                <a:latin typeface="微軟正黑體" panose="020B0604030504040204" pitchFamily="34" charset="-120"/>
                <a:ea typeface="微軟正黑體" panose="020B0604030504040204" pitchFamily="34" charset="-120"/>
              </a:rPr>
              <a:t>Cooling system </a:t>
            </a: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p>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21</a:t>
            </a:fld>
            <a:endParaRPr lang="zh-TW" altLang="en-US"/>
          </a:p>
        </p:txBody>
      </p:sp>
    </p:spTree>
    <p:extLst>
      <p:ext uri="{BB962C8B-B14F-4D97-AF65-F5344CB8AC3E}">
        <p14:creationId xmlns:p14="http://schemas.microsoft.com/office/powerpoint/2010/main" val="413881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CN"/>
              <a:t>QNAP </a:t>
            </a:r>
            <a:r>
              <a:rPr lang="zh-CN" altLang="en-US"/>
              <a:t>雙埠</a:t>
            </a:r>
            <a:r>
              <a:rPr lang="en-US" altLang="zh-CN"/>
              <a:t>25GbE </a:t>
            </a:r>
            <a:r>
              <a:rPr lang="zh-CN" altLang="en-US"/>
              <a:t>擴充卡</a:t>
            </a:r>
            <a:endParaRPr lang="en-US" altLang="zh-CN"/>
          </a:p>
          <a:p>
            <a:r>
              <a:rPr lang="en-US" altLang="zh-CN"/>
              <a:t>QNAP Dual ports 25GbE NIC</a:t>
            </a:r>
          </a:p>
          <a:p>
            <a:endParaRPr lang="en-US" altLang="zh-TW"/>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採用</a:t>
            </a:r>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ethernet chip</a:t>
            </a:r>
          </a:p>
          <a:p>
            <a:r>
              <a:rPr lang="en-US" altLang="zh-TW">
                <a:solidFill>
                  <a:srgbClr val="FFFF00"/>
                </a:solidFill>
                <a:latin typeface="微軟正黑體" panose="020B0604030504040204" pitchFamily="34" charset="-120"/>
                <a:ea typeface="微軟正黑體" panose="020B0604030504040204" pitchFamily="34" charset="-120"/>
              </a:rPr>
              <a:t>2 x SFP28 ports </a:t>
            </a:r>
          </a:p>
          <a:p>
            <a:r>
              <a:rPr lang="en-US" altLang="zh-TW">
                <a:solidFill>
                  <a:srgbClr val="FFFF00"/>
                </a:solidFill>
                <a:latin typeface="微軟正黑體" panose="020B0604030504040204" pitchFamily="34" charset="-120"/>
                <a:ea typeface="微軟正黑體" panose="020B0604030504040204" pitchFamily="34" charset="-120"/>
              </a:rPr>
              <a:t>Supports 25GbE/10GbE </a:t>
            </a:r>
          </a:p>
          <a:p>
            <a:r>
              <a:rPr lang="en-US" altLang="zh-TW">
                <a:solidFill>
                  <a:srgbClr val="FFFF00"/>
                </a:solidFill>
                <a:latin typeface="微軟正黑體" panose="020B0604030504040204" pitchFamily="34" charset="-120"/>
                <a:ea typeface="微軟正黑體" panose="020B0604030504040204" pitchFamily="34" charset="-120"/>
              </a:rPr>
              <a:t>Supports </a:t>
            </a:r>
            <a:r>
              <a:rPr lang="en-US" altLang="zh-TW" err="1">
                <a:solidFill>
                  <a:srgbClr val="FFFF00"/>
                </a:solidFill>
                <a:latin typeface="微軟正黑體" panose="020B0604030504040204" pitchFamily="34" charset="-120"/>
                <a:ea typeface="微軟正黑體" panose="020B0604030504040204" pitchFamily="34" charset="-120"/>
              </a:rPr>
              <a:t>iSER</a:t>
            </a:r>
            <a:r>
              <a:rPr lang="en-US" altLang="zh-TW">
                <a:solidFill>
                  <a:srgbClr val="FFFF00"/>
                </a:solidFill>
                <a:latin typeface="微軟正黑體" panose="020B0604030504040204" pitchFamily="34" charset="-120"/>
                <a:ea typeface="微軟正黑體" panose="020B0604030504040204" pitchFamily="34" charset="-120"/>
              </a:rPr>
              <a:t>/</a:t>
            </a:r>
            <a:r>
              <a:rPr lang="en-US" altLang="zh-TW" err="1">
                <a:solidFill>
                  <a:srgbClr val="FFFF00"/>
                </a:solidFill>
                <a:latin typeface="微軟正黑體" panose="020B0604030504040204" pitchFamily="34" charset="-120"/>
                <a:ea typeface="微軟正黑體" panose="020B0604030504040204" pitchFamily="34" charset="-120"/>
              </a:rPr>
              <a:t>RoCE</a:t>
            </a:r>
            <a:r>
              <a:rPr lang="en-US" altLang="zh-TW">
                <a:solidFill>
                  <a:srgbClr val="FFFF00"/>
                </a:solidFill>
                <a:latin typeface="微軟正黑體" panose="020B0604030504040204" pitchFamily="34" charset="-120"/>
                <a:ea typeface="微軟正黑體" panose="020B0604030504040204" pitchFamily="34" charset="-120"/>
              </a:rPr>
              <a:t> hardware offload</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需搭配</a:t>
            </a:r>
            <a:r>
              <a:rPr lang="en-US" altLang="zh-TW">
                <a:solidFill>
                  <a:srgbClr val="FFFF00"/>
                </a:solidFill>
                <a:latin typeface="微軟正黑體" panose="020B0604030504040204" pitchFamily="34" charset="-120"/>
                <a:ea typeface="微軟正黑體" panose="020B0604030504040204" pitchFamily="34" charset="-120"/>
              </a:rPr>
              <a:t>SFP28 25/10GbE</a:t>
            </a:r>
            <a:r>
              <a:rPr lang="zh-TW" altLang="en-US">
                <a:solidFill>
                  <a:srgbClr val="FFFFFF"/>
                </a:solidFill>
                <a:latin typeface="微軟正黑體" panose="020B0604030504040204" pitchFamily="34" charset="-120"/>
                <a:ea typeface="微軟正黑體" panose="020B0604030504040204" pitchFamily="34" charset="-120"/>
              </a:rPr>
              <a:t>網路線</a:t>
            </a:r>
            <a:endParaRPr lang="en-US" altLang="zh-TW">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Compatible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SFP28 25/10GbE DAC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2019 </a:t>
            </a:r>
            <a:r>
              <a:rPr lang="zh-CN" altLang="en-US">
                <a:solidFill>
                  <a:srgbClr val="FFFFFF"/>
                </a:solidFill>
                <a:latin typeface="微軟正黑體" panose="020B0604030504040204" pitchFamily="34" charset="-120"/>
                <a:ea typeface="微軟正黑體" panose="020B0604030504040204" pitchFamily="34" charset="-120"/>
              </a:rPr>
              <a:t>一月上市</a:t>
            </a:r>
            <a:endParaRPr lang="en-US">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Soon to market on January/2019</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00"/>
                </a:solidFill>
                <a:latin typeface="微軟正黑體" panose="020B0604030504040204" pitchFamily="34" charset="-120"/>
                <a:ea typeface="微軟正黑體" panose="020B0604030504040204" pitchFamily="34" charset="-120"/>
              </a:rPr>
              <a:t>晶片散熱模組</a:t>
            </a:r>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00"/>
                </a:solidFill>
                <a:latin typeface="微軟正黑體" panose="020B0604030504040204" pitchFamily="34" charset="-120"/>
                <a:ea typeface="微軟正黑體" panose="020B0604030504040204" pitchFamily="34" charset="-120"/>
              </a:rPr>
              <a:t>Cooling system </a:t>
            </a: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p>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22</a:t>
            </a:fld>
            <a:endParaRPr lang="zh-TW" altLang="en-US"/>
          </a:p>
        </p:txBody>
      </p:sp>
    </p:spTree>
    <p:extLst>
      <p:ext uri="{BB962C8B-B14F-4D97-AF65-F5344CB8AC3E}">
        <p14:creationId xmlns:p14="http://schemas.microsoft.com/office/powerpoint/2010/main" val="413881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zh-TW" altLang="en-US" sz="1200" b="1" i="0" kern="1200">
                <a:solidFill>
                  <a:schemeClr val="tx1"/>
                </a:solidFill>
                <a:effectLst/>
                <a:latin typeface="+mn-lt"/>
                <a:ea typeface="+mn-ea"/>
                <a:cs typeface="+mn-cs"/>
              </a:rPr>
              <a:t>儲存池提供靈活容量管理 </a:t>
            </a:r>
            <a:r>
              <a:rPr lang="en-US" altLang="zh-TW" sz="1200" b="1" i="0" kern="1200">
                <a:solidFill>
                  <a:schemeClr val="tx1"/>
                </a:solidFill>
                <a:effectLst/>
                <a:latin typeface="+mn-lt"/>
                <a:ea typeface="+mn-ea"/>
                <a:cs typeface="+mn-cs"/>
              </a:rPr>
              <a:t>- </a:t>
            </a:r>
            <a:r>
              <a:rPr lang="en-US" altLang="zh-TW" sz="1200" b="0" i="0" kern="1200">
                <a:solidFill>
                  <a:schemeClr val="tx1"/>
                </a:solidFill>
                <a:effectLst/>
                <a:latin typeface="+mn-lt"/>
                <a:ea typeface="+mn-ea"/>
                <a:cs typeface="+mn-cs"/>
              </a:rPr>
              <a:t>ZFS</a:t>
            </a:r>
            <a:r>
              <a:rPr lang="zh-TW" altLang="en-US" sz="1200" b="0" i="0" kern="1200">
                <a:solidFill>
                  <a:schemeClr val="tx1"/>
                </a:solidFill>
                <a:effectLst/>
                <a:latin typeface="+mn-lt"/>
                <a:ea typeface="+mn-ea"/>
                <a:cs typeface="+mn-cs"/>
              </a:rPr>
              <a:t>的儲存管理則引進了儲存池（</a:t>
            </a:r>
            <a:r>
              <a:rPr lang="en-US" altLang="zh-TW" sz="1200" b="0" i="0" kern="1200">
                <a:solidFill>
                  <a:schemeClr val="tx1"/>
                </a:solidFill>
                <a:effectLst/>
                <a:latin typeface="+mn-lt"/>
                <a:ea typeface="+mn-ea"/>
                <a:cs typeface="+mn-cs"/>
              </a:rPr>
              <a:t>Storage Pool</a:t>
            </a:r>
            <a:r>
              <a:rPr lang="zh-TW" altLang="en-US" sz="1200" b="0" i="0" kern="1200">
                <a:solidFill>
                  <a:schemeClr val="tx1"/>
                </a:solidFill>
                <a:effectLst/>
                <a:latin typeface="+mn-lt"/>
                <a:ea typeface="+mn-ea"/>
                <a:cs typeface="+mn-cs"/>
              </a:rPr>
              <a:t>）概念，所有底層磁碟裝置先組成可採用不同</a:t>
            </a:r>
            <a:r>
              <a:rPr lang="en-US" altLang="zh-TW" sz="1200" b="0" i="0" kern="1200">
                <a:solidFill>
                  <a:schemeClr val="tx1"/>
                </a:solidFill>
                <a:effectLst/>
                <a:latin typeface="+mn-lt"/>
                <a:ea typeface="+mn-ea"/>
                <a:cs typeface="+mn-cs"/>
              </a:rPr>
              <a:t>RAID</a:t>
            </a:r>
            <a:r>
              <a:rPr lang="zh-TW" altLang="en-US" sz="1200" b="0" i="0" kern="1200">
                <a:solidFill>
                  <a:schemeClr val="tx1"/>
                </a:solidFill>
                <a:effectLst/>
                <a:latin typeface="+mn-lt"/>
                <a:ea typeface="+mn-ea"/>
                <a:cs typeface="+mn-cs"/>
              </a:rPr>
              <a:t>組態的儲存池透過儲存池配置器（</a:t>
            </a:r>
            <a:r>
              <a:rPr lang="en-US" altLang="zh-TW" sz="1200" b="0" i="0" kern="1200">
                <a:solidFill>
                  <a:schemeClr val="tx1"/>
                </a:solidFill>
                <a:effectLst/>
                <a:latin typeface="+mn-lt"/>
                <a:ea typeface="+mn-ea"/>
                <a:cs typeface="+mn-cs"/>
              </a:rPr>
              <a:t>Storage Pool Allocator</a:t>
            </a:r>
            <a:r>
              <a:rPr lang="zh-TW" altLang="en-US" sz="1200" b="0" i="0" kern="1200">
                <a:solidFill>
                  <a:schemeClr val="tx1"/>
                </a:solidFill>
                <a:effectLst/>
                <a:latin typeface="+mn-lt"/>
                <a:ea typeface="+mn-ea"/>
                <a:cs typeface="+mn-cs"/>
              </a:rPr>
              <a:t>）將各儲存設備的實體位址轉換為虛擬位址區塊，並構成邏輯上的單一連續空間，再透過資料管理單元（</a:t>
            </a:r>
            <a:r>
              <a:rPr lang="en-US" altLang="zh-TW" sz="1200" b="0" i="0" kern="1200">
                <a:solidFill>
                  <a:schemeClr val="tx1"/>
                </a:solidFill>
                <a:effectLst/>
                <a:latin typeface="+mn-lt"/>
                <a:ea typeface="+mn-ea"/>
                <a:cs typeface="+mn-cs"/>
              </a:rPr>
              <a:t>Data Management Unit</a:t>
            </a:r>
            <a:r>
              <a:rPr lang="zh-TW" altLang="en-US" sz="1200" b="0" i="0" kern="1200">
                <a:solidFill>
                  <a:schemeClr val="tx1"/>
                </a:solidFill>
                <a:effectLst/>
                <a:latin typeface="+mn-lt"/>
                <a:ea typeface="+mn-ea"/>
                <a:cs typeface="+mn-cs"/>
              </a:rPr>
              <a:t>）將虛擬位址區塊轉給檔案系統層使用。</a:t>
            </a:r>
          </a:p>
          <a:p>
            <a:pPr fontAlgn="t"/>
            <a:r>
              <a:rPr lang="zh-TW" altLang="en-US" sz="1200" b="0" i="0" kern="1200">
                <a:solidFill>
                  <a:schemeClr val="tx1"/>
                </a:solidFill>
                <a:effectLst/>
                <a:latin typeface="+mn-lt"/>
                <a:ea typeface="+mn-ea"/>
                <a:cs typeface="+mn-cs"/>
              </a:rPr>
              <a:t>由於檔案系統使用的磁碟空間是由</a:t>
            </a:r>
            <a:r>
              <a:rPr lang="en-US" altLang="zh-TW" sz="1200" b="0" i="0" kern="1200" err="1">
                <a:solidFill>
                  <a:schemeClr val="tx1"/>
                </a:solidFill>
                <a:effectLst/>
                <a:latin typeface="+mn-lt"/>
                <a:ea typeface="+mn-ea"/>
                <a:cs typeface="+mn-cs"/>
              </a:rPr>
              <a:t>zpool</a:t>
            </a:r>
            <a:r>
              <a:rPr lang="zh-TW" altLang="en-US" sz="1200" b="0" i="0" kern="1200">
                <a:solidFill>
                  <a:schemeClr val="tx1"/>
                </a:solidFill>
                <a:effectLst/>
                <a:latin typeface="+mn-lt"/>
                <a:ea typeface="+mn-ea"/>
                <a:cs typeface="+mn-cs"/>
              </a:rPr>
              <a:t>動態配置，所以</a:t>
            </a:r>
            <a:r>
              <a:rPr lang="en-US" altLang="zh-TW" sz="1200" b="0" i="0" kern="1200" err="1">
                <a:solidFill>
                  <a:schemeClr val="tx1"/>
                </a:solidFill>
                <a:effectLst/>
                <a:latin typeface="+mn-lt"/>
                <a:ea typeface="+mn-ea"/>
                <a:cs typeface="+mn-cs"/>
              </a:rPr>
              <a:t>zpool</a:t>
            </a:r>
            <a:r>
              <a:rPr lang="zh-TW" altLang="en-US" sz="1200" b="0" i="0" kern="1200">
                <a:solidFill>
                  <a:schemeClr val="tx1"/>
                </a:solidFill>
                <a:effectLst/>
                <a:latin typeface="+mn-lt"/>
                <a:ea typeface="+mn-ea"/>
                <a:cs typeface="+mn-cs"/>
              </a:rPr>
              <a:t>的所有儲存空間，可以為上層的所有檔案系統使用，運用更具彈性，管理也更簡便，管理者只須設定個別檔案系統允許使用空間的配額與保留空間數值，並決定是否啟用某些進階功能即可。</a:t>
            </a:r>
          </a:p>
          <a:p>
            <a:endParaRPr lang="en-US"/>
          </a:p>
        </p:txBody>
      </p:sp>
      <p:sp>
        <p:nvSpPr>
          <p:cNvPr id="4" name="Slide Number Placeholder 3"/>
          <p:cNvSpPr>
            <a:spLocks noGrp="1"/>
          </p:cNvSpPr>
          <p:nvPr>
            <p:ph type="sldNum" sz="quarter" idx="5"/>
          </p:nvPr>
        </p:nvSpPr>
        <p:spPr/>
        <p:txBody>
          <a:bodyPr/>
          <a:lstStyle/>
          <a:p>
            <a:fld id="{7931B983-CD08-4ADC-A348-39A03186F3E1}" type="slidenum">
              <a:rPr lang="en-US" smtClean="0"/>
              <a:t>28</a:t>
            </a:fld>
            <a:endParaRPr lang="en-US"/>
          </a:p>
        </p:txBody>
      </p:sp>
    </p:spTree>
    <p:extLst>
      <p:ext uri="{BB962C8B-B14F-4D97-AF65-F5344CB8AC3E}">
        <p14:creationId xmlns:p14="http://schemas.microsoft.com/office/powerpoint/2010/main" val="481312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1_標題投影片">
    <p:spTree>
      <p:nvGrpSpPr>
        <p:cNvPr id="1" name=""/>
        <p:cNvGrpSpPr/>
        <p:nvPr/>
      </p:nvGrpSpPr>
      <p:grpSpPr>
        <a:xfrm>
          <a:off x="0" y="0"/>
          <a:ext cx="0" cy="0"/>
          <a:chOff x="0" y="0"/>
          <a:chExt cx="0" cy="0"/>
        </a:xfrm>
      </p:grpSpPr>
      <p:pic>
        <p:nvPicPr>
          <p:cNvPr id="3" name="圖片 2" descr="一張含有 電子用品 的圖片&#10;&#10;描述是以高可信度產生">
            <a:extLst>
              <a:ext uri="{FF2B5EF4-FFF2-40B4-BE49-F238E27FC236}">
                <a16:creationId xmlns:a16="http://schemas.microsoft.com/office/drawing/2014/main" id="{93B04475-6176-47CA-92FD-59E85085E76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36611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656A0-F170-40C1-9036-31F6C9CF26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1D9FD4-3454-4399-9773-D9CC64D0EEA6}"/>
              </a:ext>
            </a:extLst>
          </p:cNvPr>
          <p:cNvSpPr>
            <a:spLocks noGrp="1"/>
          </p:cNvSpPr>
          <p:nvPr>
            <p:ph idx="1"/>
          </p:nvPr>
        </p:nvSpPr>
        <p:spPr/>
        <p:txBody>
          <a:bodyPr/>
          <a:lstStyle>
            <a:lvl1pPr>
              <a:defRPr>
                <a:solidFill>
                  <a:schemeClr val="bg1"/>
                </a:solidFill>
                <a:latin typeface="微軟正黑體" panose="020B0604030504040204" pitchFamily="34" charset="-120"/>
                <a:ea typeface="微軟正黑體" panose="020B0604030504040204" pitchFamily="34" charset="-120"/>
              </a:defRPr>
            </a:lvl1pPr>
            <a:lvl2pPr>
              <a:defRPr>
                <a:solidFill>
                  <a:schemeClr val="bg1"/>
                </a:solidFill>
                <a:latin typeface="微軟正黑體" panose="020B0604030504040204" pitchFamily="34" charset="-120"/>
                <a:ea typeface="微軟正黑體" panose="020B0604030504040204" pitchFamily="34" charset="-120"/>
              </a:defRPr>
            </a:lvl2pPr>
            <a:lvl3pPr>
              <a:defRPr>
                <a:solidFill>
                  <a:schemeClr val="bg1"/>
                </a:solidFill>
                <a:latin typeface="微軟正黑體" panose="020B0604030504040204" pitchFamily="34" charset="-120"/>
                <a:ea typeface="微軟正黑體" panose="020B0604030504040204" pitchFamily="34" charset="-120"/>
              </a:defRPr>
            </a:lvl3pPr>
            <a:lvl4pPr>
              <a:defRPr>
                <a:solidFill>
                  <a:schemeClr val="bg1"/>
                </a:solidFill>
                <a:latin typeface="微軟正黑體" panose="020B0604030504040204" pitchFamily="34" charset="-120"/>
                <a:ea typeface="微軟正黑體" panose="020B0604030504040204" pitchFamily="34" charset="-120"/>
              </a:defRPr>
            </a:lvl4pPr>
            <a:lvl5pPr>
              <a:defRPr>
                <a:solidFill>
                  <a:schemeClr val="bg1"/>
                </a:solidFill>
                <a:latin typeface="微軟正黑體" panose="020B0604030504040204" pitchFamily="34" charset="-120"/>
                <a:ea typeface="微軟正黑體" panose="020B0604030504040204" pitchFamily="34" charset="-12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2F0AD-2DD4-42C2-9AD1-1D712C1B8D9B}"/>
              </a:ext>
            </a:extLst>
          </p:cNvPr>
          <p:cNvSpPr>
            <a:spLocks noGrp="1"/>
          </p:cNvSpPr>
          <p:nvPr>
            <p:ph type="dt" sz="half" idx="10"/>
          </p:nvPr>
        </p:nvSpPr>
        <p:spPr/>
        <p:txBody>
          <a:bodyPr/>
          <a:lstStyle/>
          <a:p>
            <a:fld id="{D9DA4578-F20F-4A8A-BF4B-8C1C59F4E789}" type="datetimeFigureOut">
              <a:rPr lang="en-US" smtClean="0"/>
              <a:t>2/15/2019</a:t>
            </a:fld>
            <a:endParaRPr lang="en-US"/>
          </a:p>
        </p:txBody>
      </p:sp>
      <p:sp>
        <p:nvSpPr>
          <p:cNvPr id="5" name="Footer Placeholder 4">
            <a:extLst>
              <a:ext uri="{FF2B5EF4-FFF2-40B4-BE49-F238E27FC236}">
                <a16:creationId xmlns:a16="http://schemas.microsoft.com/office/drawing/2014/main" id="{E6B2F70F-C7C1-4138-B3D0-90C2090B6B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EC9F2-C3B5-4B35-A208-6A4CF6755A1F}"/>
              </a:ext>
            </a:extLst>
          </p:cNvPr>
          <p:cNvSpPr>
            <a:spLocks noGrp="1"/>
          </p:cNvSpPr>
          <p:nvPr>
            <p:ph type="sldNum" sz="quarter" idx="12"/>
          </p:nvPr>
        </p:nvSpPr>
        <p:spPr/>
        <p:txBody>
          <a:bodyPr/>
          <a:lstStyle/>
          <a:p>
            <a:fld id="{901009EC-54EC-45F0-BF2B-4AAEA01B47DD}" type="slidenum">
              <a:rPr lang="en-US" smtClean="0"/>
              <a:t>‹#›</a:t>
            </a:fld>
            <a:endParaRPr lang="en-US"/>
          </a:p>
        </p:txBody>
      </p:sp>
    </p:spTree>
    <p:extLst>
      <p:ext uri="{BB962C8B-B14F-4D97-AF65-F5344CB8AC3E}">
        <p14:creationId xmlns:p14="http://schemas.microsoft.com/office/powerpoint/2010/main" val="2830035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標題投影片">
    <p:spTree>
      <p:nvGrpSpPr>
        <p:cNvPr id="1" name=""/>
        <p:cNvGrpSpPr/>
        <p:nvPr/>
      </p:nvGrpSpPr>
      <p:grpSpPr>
        <a:xfrm>
          <a:off x="0" y="0"/>
          <a:ext cx="0" cy="0"/>
          <a:chOff x="0" y="0"/>
          <a:chExt cx="0" cy="0"/>
        </a:xfrm>
      </p:grpSpPr>
      <p:pic>
        <p:nvPicPr>
          <p:cNvPr id="3" name="圖片 2" descr="一張含有 電子用品 的圖片&#10;&#10;描述是以高可信度產生">
            <a:extLst>
              <a:ext uri="{FF2B5EF4-FFF2-40B4-BE49-F238E27FC236}">
                <a16:creationId xmlns:a16="http://schemas.microsoft.com/office/drawing/2014/main" id="{93B04475-6176-47CA-92FD-59E85085E76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36611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9195515" cy="514350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2">
                    <a:lumMod val="25000"/>
                  </a:schemeClr>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103506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01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640363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6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541756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7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57" y="2379"/>
            <a:ext cx="9127083" cy="5138738"/>
          </a:xfrm>
          <a:prstGeom prst="rect">
            <a:avLst/>
          </a:prstGeom>
        </p:spPr>
      </p:pic>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912633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8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724582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CCEF-4832-4DFB-9FE4-D7372B22419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6766E42-E26C-482A-B6A3-FB32FCAA11D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8BE45AE-BF2B-4023-B8E9-2F63F19AA5AA}"/>
              </a:ext>
            </a:extLst>
          </p:cNvPr>
          <p:cNvSpPr>
            <a:spLocks noGrp="1"/>
          </p:cNvSpPr>
          <p:nvPr>
            <p:ph type="dt" sz="half" idx="10"/>
          </p:nvPr>
        </p:nvSpPr>
        <p:spPr/>
        <p:txBody>
          <a:bodyPr/>
          <a:lstStyle/>
          <a:p>
            <a:fld id="{D9DA4578-F20F-4A8A-BF4B-8C1C59F4E789}" type="datetimeFigureOut">
              <a:rPr lang="en-US" smtClean="0"/>
              <a:t>2/15/2019</a:t>
            </a:fld>
            <a:endParaRPr lang="en-US"/>
          </a:p>
        </p:txBody>
      </p:sp>
      <p:sp>
        <p:nvSpPr>
          <p:cNvPr id="5" name="Footer Placeholder 4">
            <a:extLst>
              <a:ext uri="{FF2B5EF4-FFF2-40B4-BE49-F238E27FC236}">
                <a16:creationId xmlns:a16="http://schemas.microsoft.com/office/drawing/2014/main" id="{4D3BF819-D0D7-4B72-A04A-A9B618096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804C-3586-49E4-A0D6-F07B35583806}"/>
              </a:ext>
            </a:extLst>
          </p:cNvPr>
          <p:cNvSpPr>
            <a:spLocks noGrp="1"/>
          </p:cNvSpPr>
          <p:nvPr>
            <p:ph type="sldNum" sz="quarter" idx="12"/>
          </p:nvPr>
        </p:nvSpPr>
        <p:spPr/>
        <p:txBody>
          <a:bodyPr/>
          <a:lstStyle/>
          <a:p>
            <a:fld id="{901009EC-54EC-45F0-BF2B-4AAEA01B47DD}" type="slidenum">
              <a:rPr lang="en-US" smtClean="0"/>
              <a:t>‹#›</a:t>
            </a:fld>
            <a:endParaRPr lang="en-US"/>
          </a:p>
        </p:txBody>
      </p:sp>
    </p:spTree>
    <p:extLst>
      <p:ext uri="{BB962C8B-B14F-4D97-AF65-F5344CB8AC3E}">
        <p14:creationId xmlns:p14="http://schemas.microsoft.com/office/powerpoint/2010/main" val="57191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656A0-F170-40C1-9036-31F6C9CF26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1D9FD4-3454-4399-9773-D9CC64D0EEA6}"/>
              </a:ext>
            </a:extLst>
          </p:cNvPr>
          <p:cNvSpPr>
            <a:spLocks noGrp="1"/>
          </p:cNvSpPr>
          <p:nvPr>
            <p:ph idx="1"/>
          </p:nvPr>
        </p:nvSpPr>
        <p:spPr/>
        <p:txBody>
          <a:bodyPr/>
          <a:lstStyle>
            <a:lvl1pPr>
              <a:defRPr>
                <a:solidFill>
                  <a:schemeClr val="bg1"/>
                </a:solidFill>
                <a:latin typeface="微軟正黑體" panose="020B0604030504040204" pitchFamily="34" charset="-120"/>
                <a:ea typeface="微軟正黑體" panose="020B0604030504040204" pitchFamily="34" charset="-120"/>
              </a:defRPr>
            </a:lvl1pPr>
            <a:lvl2pPr>
              <a:defRPr>
                <a:solidFill>
                  <a:schemeClr val="bg1"/>
                </a:solidFill>
                <a:latin typeface="微軟正黑體" panose="020B0604030504040204" pitchFamily="34" charset="-120"/>
                <a:ea typeface="微軟正黑體" panose="020B0604030504040204" pitchFamily="34" charset="-120"/>
              </a:defRPr>
            </a:lvl2pPr>
            <a:lvl3pPr>
              <a:defRPr>
                <a:solidFill>
                  <a:schemeClr val="bg1"/>
                </a:solidFill>
                <a:latin typeface="微軟正黑體" panose="020B0604030504040204" pitchFamily="34" charset="-120"/>
                <a:ea typeface="微軟正黑體" panose="020B0604030504040204" pitchFamily="34" charset="-120"/>
              </a:defRPr>
            </a:lvl3pPr>
            <a:lvl4pPr>
              <a:defRPr>
                <a:solidFill>
                  <a:schemeClr val="bg1"/>
                </a:solidFill>
                <a:latin typeface="微軟正黑體" panose="020B0604030504040204" pitchFamily="34" charset="-120"/>
                <a:ea typeface="微軟正黑體" panose="020B0604030504040204" pitchFamily="34" charset="-120"/>
              </a:defRPr>
            </a:lvl4pPr>
            <a:lvl5pPr>
              <a:defRPr>
                <a:solidFill>
                  <a:schemeClr val="bg1"/>
                </a:solidFill>
                <a:latin typeface="微軟正黑體" panose="020B0604030504040204" pitchFamily="34" charset="-120"/>
                <a:ea typeface="微軟正黑體" panose="020B0604030504040204" pitchFamily="34" charset="-12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2F0AD-2DD4-42C2-9AD1-1D712C1B8D9B}"/>
              </a:ext>
            </a:extLst>
          </p:cNvPr>
          <p:cNvSpPr>
            <a:spLocks noGrp="1"/>
          </p:cNvSpPr>
          <p:nvPr>
            <p:ph type="dt" sz="half" idx="10"/>
          </p:nvPr>
        </p:nvSpPr>
        <p:spPr/>
        <p:txBody>
          <a:bodyPr/>
          <a:lstStyle/>
          <a:p>
            <a:fld id="{D9DA4578-F20F-4A8A-BF4B-8C1C59F4E789}" type="datetimeFigureOut">
              <a:rPr lang="en-US" smtClean="0"/>
              <a:t>2/15/2019</a:t>
            </a:fld>
            <a:endParaRPr lang="en-US"/>
          </a:p>
        </p:txBody>
      </p:sp>
      <p:sp>
        <p:nvSpPr>
          <p:cNvPr id="5" name="Footer Placeholder 4">
            <a:extLst>
              <a:ext uri="{FF2B5EF4-FFF2-40B4-BE49-F238E27FC236}">
                <a16:creationId xmlns:a16="http://schemas.microsoft.com/office/drawing/2014/main" id="{E6B2F70F-C7C1-4138-B3D0-90C2090B6B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EC9F2-C3B5-4B35-A208-6A4CF6755A1F}"/>
              </a:ext>
            </a:extLst>
          </p:cNvPr>
          <p:cNvSpPr>
            <a:spLocks noGrp="1"/>
          </p:cNvSpPr>
          <p:nvPr>
            <p:ph type="sldNum" sz="quarter" idx="12"/>
          </p:nvPr>
        </p:nvSpPr>
        <p:spPr/>
        <p:txBody>
          <a:bodyPr/>
          <a:lstStyle/>
          <a:p>
            <a:fld id="{901009EC-54EC-45F0-BF2B-4AAEA01B47DD}" type="slidenum">
              <a:rPr lang="en-US" smtClean="0"/>
              <a:t>‹#›</a:t>
            </a:fld>
            <a:endParaRPr lang="en-US"/>
          </a:p>
        </p:txBody>
      </p:sp>
    </p:spTree>
    <p:extLst>
      <p:ext uri="{BB962C8B-B14F-4D97-AF65-F5344CB8AC3E}">
        <p14:creationId xmlns:p14="http://schemas.microsoft.com/office/powerpoint/2010/main" val="2830035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2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182730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標題投影片">
    <p:spTree>
      <p:nvGrpSpPr>
        <p:cNvPr id="1" name=""/>
        <p:cNvGrpSpPr/>
        <p:nvPr/>
      </p:nvGrpSpPr>
      <p:grpSpPr>
        <a:xfrm>
          <a:off x="0" y="0"/>
          <a:ext cx="0" cy="0"/>
          <a:chOff x="0" y="0"/>
          <a:chExt cx="0" cy="0"/>
        </a:xfrm>
      </p:grpSpPr>
      <p:pic>
        <p:nvPicPr>
          <p:cNvPr id="3" name="圖片 2" descr="一張含有 電子用品 的圖片&#10;&#10;描述是以高可信度產生">
            <a:extLst>
              <a:ext uri="{FF2B5EF4-FFF2-40B4-BE49-F238E27FC236}">
                <a16:creationId xmlns:a16="http://schemas.microsoft.com/office/drawing/2014/main" id="{93B04475-6176-47CA-92FD-59E85085E76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36611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182730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9195515" cy="514350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2">
                    <a:lumMod val="25000"/>
                  </a:schemeClr>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103506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01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6403630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6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5417560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7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57" y="2379"/>
            <a:ext cx="9127083" cy="5138738"/>
          </a:xfrm>
          <a:prstGeom prst="rect">
            <a:avLst/>
          </a:prstGeom>
        </p:spPr>
      </p:pic>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912633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8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724582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CCEF-4832-4DFB-9FE4-D7372B22419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6766E42-E26C-482A-B6A3-FB32FCAA11D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8BE45AE-BF2B-4023-B8E9-2F63F19AA5AA}"/>
              </a:ext>
            </a:extLst>
          </p:cNvPr>
          <p:cNvSpPr>
            <a:spLocks noGrp="1"/>
          </p:cNvSpPr>
          <p:nvPr>
            <p:ph type="dt" sz="half" idx="10"/>
          </p:nvPr>
        </p:nvSpPr>
        <p:spPr/>
        <p:txBody>
          <a:bodyPr/>
          <a:lstStyle/>
          <a:p>
            <a:fld id="{D9DA4578-F20F-4A8A-BF4B-8C1C59F4E789}" type="datetimeFigureOut">
              <a:rPr lang="en-US" smtClean="0"/>
              <a:t>2/15/2019</a:t>
            </a:fld>
            <a:endParaRPr lang="en-US"/>
          </a:p>
        </p:txBody>
      </p:sp>
      <p:sp>
        <p:nvSpPr>
          <p:cNvPr id="5" name="Footer Placeholder 4">
            <a:extLst>
              <a:ext uri="{FF2B5EF4-FFF2-40B4-BE49-F238E27FC236}">
                <a16:creationId xmlns:a16="http://schemas.microsoft.com/office/drawing/2014/main" id="{4D3BF819-D0D7-4B72-A04A-A9B618096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804C-3586-49E4-A0D6-F07B35583806}"/>
              </a:ext>
            </a:extLst>
          </p:cNvPr>
          <p:cNvSpPr>
            <a:spLocks noGrp="1"/>
          </p:cNvSpPr>
          <p:nvPr>
            <p:ph type="sldNum" sz="quarter" idx="12"/>
          </p:nvPr>
        </p:nvSpPr>
        <p:spPr/>
        <p:txBody>
          <a:bodyPr/>
          <a:lstStyle/>
          <a:p>
            <a:fld id="{901009EC-54EC-45F0-BF2B-4AAEA01B47DD}" type="slidenum">
              <a:rPr lang="en-US" smtClean="0"/>
              <a:t>‹#›</a:t>
            </a:fld>
            <a:endParaRPr lang="en-US"/>
          </a:p>
        </p:txBody>
      </p:sp>
    </p:spTree>
    <p:extLst>
      <p:ext uri="{BB962C8B-B14F-4D97-AF65-F5344CB8AC3E}">
        <p14:creationId xmlns:p14="http://schemas.microsoft.com/office/powerpoint/2010/main" val="571912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656A0-F170-40C1-9036-31F6C9CF26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1D9FD4-3454-4399-9773-D9CC64D0EEA6}"/>
              </a:ext>
            </a:extLst>
          </p:cNvPr>
          <p:cNvSpPr>
            <a:spLocks noGrp="1"/>
          </p:cNvSpPr>
          <p:nvPr>
            <p:ph idx="1"/>
          </p:nvPr>
        </p:nvSpPr>
        <p:spPr/>
        <p:txBody>
          <a:bodyPr/>
          <a:lstStyle>
            <a:lvl1pPr>
              <a:defRPr>
                <a:solidFill>
                  <a:schemeClr val="bg1"/>
                </a:solidFill>
                <a:latin typeface="微軟正黑體" panose="020B0604030504040204" pitchFamily="34" charset="-120"/>
                <a:ea typeface="微軟正黑體" panose="020B0604030504040204" pitchFamily="34" charset="-120"/>
              </a:defRPr>
            </a:lvl1pPr>
            <a:lvl2pPr>
              <a:defRPr>
                <a:solidFill>
                  <a:schemeClr val="bg1"/>
                </a:solidFill>
                <a:latin typeface="微軟正黑體" panose="020B0604030504040204" pitchFamily="34" charset="-120"/>
                <a:ea typeface="微軟正黑體" panose="020B0604030504040204" pitchFamily="34" charset="-120"/>
              </a:defRPr>
            </a:lvl2pPr>
            <a:lvl3pPr>
              <a:defRPr>
                <a:solidFill>
                  <a:schemeClr val="bg1"/>
                </a:solidFill>
                <a:latin typeface="微軟正黑體" panose="020B0604030504040204" pitchFamily="34" charset="-120"/>
                <a:ea typeface="微軟正黑體" panose="020B0604030504040204" pitchFamily="34" charset="-120"/>
              </a:defRPr>
            </a:lvl3pPr>
            <a:lvl4pPr>
              <a:defRPr>
                <a:solidFill>
                  <a:schemeClr val="bg1"/>
                </a:solidFill>
                <a:latin typeface="微軟正黑體" panose="020B0604030504040204" pitchFamily="34" charset="-120"/>
                <a:ea typeface="微軟正黑體" panose="020B0604030504040204" pitchFamily="34" charset="-120"/>
              </a:defRPr>
            </a:lvl4pPr>
            <a:lvl5pPr>
              <a:defRPr>
                <a:solidFill>
                  <a:schemeClr val="bg1"/>
                </a:solidFill>
                <a:latin typeface="微軟正黑體" panose="020B0604030504040204" pitchFamily="34" charset="-120"/>
                <a:ea typeface="微軟正黑體" panose="020B0604030504040204" pitchFamily="34" charset="-12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2F0AD-2DD4-42C2-9AD1-1D712C1B8D9B}"/>
              </a:ext>
            </a:extLst>
          </p:cNvPr>
          <p:cNvSpPr>
            <a:spLocks noGrp="1"/>
          </p:cNvSpPr>
          <p:nvPr>
            <p:ph type="dt" sz="half" idx="10"/>
          </p:nvPr>
        </p:nvSpPr>
        <p:spPr/>
        <p:txBody>
          <a:bodyPr/>
          <a:lstStyle/>
          <a:p>
            <a:fld id="{D9DA4578-F20F-4A8A-BF4B-8C1C59F4E789}" type="datetimeFigureOut">
              <a:rPr lang="en-US" smtClean="0"/>
              <a:t>2/15/2019</a:t>
            </a:fld>
            <a:endParaRPr lang="en-US"/>
          </a:p>
        </p:txBody>
      </p:sp>
      <p:sp>
        <p:nvSpPr>
          <p:cNvPr id="5" name="Footer Placeholder 4">
            <a:extLst>
              <a:ext uri="{FF2B5EF4-FFF2-40B4-BE49-F238E27FC236}">
                <a16:creationId xmlns:a16="http://schemas.microsoft.com/office/drawing/2014/main" id="{E6B2F70F-C7C1-4138-B3D0-90C2090B6B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EC9F2-C3B5-4B35-A208-6A4CF6755A1F}"/>
              </a:ext>
            </a:extLst>
          </p:cNvPr>
          <p:cNvSpPr>
            <a:spLocks noGrp="1"/>
          </p:cNvSpPr>
          <p:nvPr>
            <p:ph type="sldNum" sz="quarter" idx="12"/>
          </p:nvPr>
        </p:nvSpPr>
        <p:spPr/>
        <p:txBody>
          <a:bodyPr/>
          <a:lstStyle/>
          <a:p>
            <a:fld id="{901009EC-54EC-45F0-BF2B-4AAEA01B47DD}" type="slidenum">
              <a:rPr lang="en-US" smtClean="0"/>
              <a:t>‹#›</a:t>
            </a:fld>
            <a:endParaRPr lang="en-US"/>
          </a:p>
        </p:txBody>
      </p:sp>
    </p:spTree>
    <p:extLst>
      <p:ext uri="{BB962C8B-B14F-4D97-AF65-F5344CB8AC3E}">
        <p14:creationId xmlns:p14="http://schemas.microsoft.com/office/powerpoint/2010/main" val="2830035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5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9195515" cy="514350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2">
                    <a:lumMod val="25000"/>
                  </a:schemeClr>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103506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標題投影片">
    <p:spTree>
      <p:nvGrpSpPr>
        <p:cNvPr id="1" name=""/>
        <p:cNvGrpSpPr/>
        <p:nvPr/>
      </p:nvGrpSpPr>
      <p:grpSpPr>
        <a:xfrm>
          <a:off x="0" y="0"/>
          <a:ext cx="0" cy="0"/>
          <a:chOff x="0" y="0"/>
          <a:chExt cx="0" cy="0"/>
        </a:xfrm>
      </p:grpSpPr>
      <p:pic>
        <p:nvPicPr>
          <p:cNvPr id="3" name="圖片 2" descr="一張含有 電子用品 的圖片&#10;&#10;描述是以高可信度產生">
            <a:extLst>
              <a:ext uri="{FF2B5EF4-FFF2-40B4-BE49-F238E27FC236}">
                <a16:creationId xmlns:a16="http://schemas.microsoft.com/office/drawing/2014/main" id="{93B04475-6176-47CA-92FD-59E85085E76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366116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9195515" cy="514350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2">
                    <a:lumMod val="25000"/>
                  </a:schemeClr>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1035065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01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640363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6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541756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7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57" y="2379"/>
            <a:ext cx="9127083" cy="5138738"/>
          </a:xfrm>
          <a:prstGeom prst="rect">
            <a:avLst/>
          </a:prstGeom>
        </p:spPr>
      </p:pic>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912633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8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7245827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CCEF-4832-4DFB-9FE4-D7372B22419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6766E42-E26C-482A-B6A3-FB32FCAA11D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8BE45AE-BF2B-4023-B8E9-2F63F19AA5AA}"/>
              </a:ext>
            </a:extLst>
          </p:cNvPr>
          <p:cNvSpPr>
            <a:spLocks noGrp="1"/>
          </p:cNvSpPr>
          <p:nvPr>
            <p:ph type="dt" sz="half" idx="10"/>
          </p:nvPr>
        </p:nvSpPr>
        <p:spPr/>
        <p:txBody>
          <a:bodyPr/>
          <a:lstStyle/>
          <a:p>
            <a:fld id="{D9DA4578-F20F-4A8A-BF4B-8C1C59F4E789}" type="datetimeFigureOut">
              <a:rPr lang="en-US" smtClean="0"/>
              <a:t>2/15/2019</a:t>
            </a:fld>
            <a:endParaRPr lang="en-US"/>
          </a:p>
        </p:txBody>
      </p:sp>
      <p:sp>
        <p:nvSpPr>
          <p:cNvPr id="5" name="Footer Placeholder 4">
            <a:extLst>
              <a:ext uri="{FF2B5EF4-FFF2-40B4-BE49-F238E27FC236}">
                <a16:creationId xmlns:a16="http://schemas.microsoft.com/office/drawing/2014/main" id="{4D3BF819-D0D7-4B72-A04A-A9B618096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804C-3586-49E4-A0D6-F07B35583806}"/>
              </a:ext>
            </a:extLst>
          </p:cNvPr>
          <p:cNvSpPr>
            <a:spLocks noGrp="1"/>
          </p:cNvSpPr>
          <p:nvPr>
            <p:ph type="sldNum" sz="quarter" idx="12"/>
          </p:nvPr>
        </p:nvSpPr>
        <p:spPr/>
        <p:txBody>
          <a:bodyPr/>
          <a:lstStyle/>
          <a:p>
            <a:fld id="{901009EC-54EC-45F0-BF2B-4AAEA01B47DD}" type="slidenum">
              <a:rPr lang="en-US" smtClean="0"/>
              <a:t>‹#›</a:t>
            </a:fld>
            <a:endParaRPr lang="en-US"/>
          </a:p>
        </p:txBody>
      </p:sp>
    </p:spTree>
    <p:extLst>
      <p:ext uri="{BB962C8B-B14F-4D97-AF65-F5344CB8AC3E}">
        <p14:creationId xmlns:p14="http://schemas.microsoft.com/office/powerpoint/2010/main" val="571912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656A0-F170-40C1-9036-31F6C9CF26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1D9FD4-3454-4399-9773-D9CC64D0EEA6}"/>
              </a:ext>
            </a:extLst>
          </p:cNvPr>
          <p:cNvSpPr>
            <a:spLocks noGrp="1"/>
          </p:cNvSpPr>
          <p:nvPr>
            <p:ph idx="1"/>
          </p:nvPr>
        </p:nvSpPr>
        <p:spPr/>
        <p:txBody>
          <a:bodyPr/>
          <a:lstStyle>
            <a:lvl1pPr>
              <a:defRPr>
                <a:solidFill>
                  <a:schemeClr val="bg1"/>
                </a:solidFill>
                <a:latin typeface="微軟正黑體" panose="020B0604030504040204" pitchFamily="34" charset="-120"/>
                <a:ea typeface="微軟正黑體" panose="020B0604030504040204" pitchFamily="34" charset="-120"/>
              </a:defRPr>
            </a:lvl1pPr>
            <a:lvl2pPr>
              <a:defRPr>
                <a:solidFill>
                  <a:schemeClr val="bg1"/>
                </a:solidFill>
                <a:latin typeface="微軟正黑體" panose="020B0604030504040204" pitchFamily="34" charset="-120"/>
                <a:ea typeface="微軟正黑體" panose="020B0604030504040204" pitchFamily="34" charset="-120"/>
              </a:defRPr>
            </a:lvl2pPr>
            <a:lvl3pPr>
              <a:defRPr>
                <a:solidFill>
                  <a:schemeClr val="bg1"/>
                </a:solidFill>
                <a:latin typeface="微軟正黑體" panose="020B0604030504040204" pitchFamily="34" charset="-120"/>
                <a:ea typeface="微軟正黑體" panose="020B0604030504040204" pitchFamily="34" charset="-120"/>
              </a:defRPr>
            </a:lvl3pPr>
            <a:lvl4pPr>
              <a:defRPr>
                <a:solidFill>
                  <a:schemeClr val="bg1"/>
                </a:solidFill>
                <a:latin typeface="微軟正黑體" panose="020B0604030504040204" pitchFamily="34" charset="-120"/>
                <a:ea typeface="微軟正黑體" panose="020B0604030504040204" pitchFamily="34" charset="-120"/>
              </a:defRPr>
            </a:lvl4pPr>
            <a:lvl5pPr>
              <a:defRPr>
                <a:solidFill>
                  <a:schemeClr val="bg1"/>
                </a:solidFill>
                <a:latin typeface="微軟正黑體" panose="020B0604030504040204" pitchFamily="34" charset="-120"/>
                <a:ea typeface="微軟正黑體" panose="020B0604030504040204" pitchFamily="34" charset="-12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2F0AD-2DD4-42C2-9AD1-1D712C1B8D9B}"/>
              </a:ext>
            </a:extLst>
          </p:cNvPr>
          <p:cNvSpPr>
            <a:spLocks noGrp="1"/>
          </p:cNvSpPr>
          <p:nvPr>
            <p:ph type="dt" sz="half" idx="10"/>
          </p:nvPr>
        </p:nvSpPr>
        <p:spPr/>
        <p:txBody>
          <a:bodyPr/>
          <a:lstStyle/>
          <a:p>
            <a:fld id="{D9DA4578-F20F-4A8A-BF4B-8C1C59F4E789}" type="datetimeFigureOut">
              <a:rPr lang="en-US" smtClean="0"/>
              <a:t>2/15/2019</a:t>
            </a:fld>
            <a:endParaRPr lang="en-US"/>
          </a:p>
        </p:txBody>
      </p:sp>
      <p:sp>
        <p:nvSpPr>
          <p:cNvPr id="5" name="Footer Placeholder 4">
            <a:extLst>
              <a:ext uri="{FF2B5EF4-FFF2-40B4-BE49-F238E27FC236}">
                <a16:creationId xmlns:a16="http://schemas.microsoft.com/office/drawing/2014/main" id="{E6B2F70F-C7C1-4138-B3D0-90C2090B6B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EC9F2-C3B5-4B35-A208-6A4CF6755A1F}"/>
              </a:ext>
            </a:extLst>
          </p:cNvPr>
          <p:cNvSpPr>
            <a:spLocks noGrp="1"/>
          </p:cNvSpPr>
          <p:nvPr>
            <p:ph type="sldNum" sz="quarter" idx="12"/>
          </p:nvPr>
        </p:nvSpPr>
        <p:spPr/>
        <p:txBody>
          <a:bodyPr/>
          <a:lstStyle/>
          <a:p>
            <a:fld id="{901009EC-54EC-45F0-BF2B-4AAEA01B47DD}" type="slidenum">
              <a:rPr lang="en-US" smtClean="0"/>
              <a:t>‹#›</a:t>
            </a:fld>
            <a:endParaRPr lang="en-US"/>
          </a:p>
        </p:txBody>
      </p:sp>
    </p:spTree>
    <p:extLst>
      <p:ext uri="{BB962C8B-B14F-4D97-AF65-F5344CB8AC3E}">
        <p14:creationId xmlns:p14="http://schemas.microsoft.com/office/powerpoint/2010/main" val="2830035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標題投影片">
    <p:spTree>
      <p:nvGrpSpPr>
        <p:cNvPr id="1" name=""/>
        <p:cNvGrpSpPr/>
        <p:nvPr/>
      </p:nvGrpSpPr>
      <p:grpSpPr>
        <a:xfrm>
          <a:off x="0" y="0"/>
          <a:ext cx="0" cy="0"/>
          <a:chOff x="0" y="0"/>
          <a:chExt cx="0" cy="0"/>
        </a:xfrm>
      </p:grpSpPr>
      <p:pic>
        <p:nvPicPr>
          <p:cNvPr id="3" name="圖片 2" descr="一張含有 電子用品 的圖片&#10;&#10;描述是以高可信度產生">
            <a:extLst>
              <a:ext uri="{FF2B5EF4-FFF2-40B4-BE49-F238E27FC236}">
                <a16:creationId xmlns:a16="http://schemas.microsoft.com/office/drawing/2014/main" id="{93B04475-6176-47CA-92FD-59E85085E76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36611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010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5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9195515" cy="514350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2">
                    <a:lumMod val="25000"/>
                  </a:schemeClr>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1035065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010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6403630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5417560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7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57" y="2379"/>
            <a:ext cx="9127083" cy="5138738"/>
          </a:xfrm>
          <a:prstGeom prst="rect">
            <a:avLst/>
          </a:prstGeom>
        </p:spPr>
      </p:pic>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9126330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8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7245827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CCEF-4832-4DFB-9FE4-D7372B22419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6766E42-E26C-482A-B6A3-FB32FCAA11D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8BE45AE-BF2B-4023-B8E9-2F63F19AA5AA}"/>
              </a:ext>
            </a:extLst>
          </p:cNvPr>
          <p:cNvSpPr>
            <a:spLocks noGrp="1"/>
          </p:cNvSpPr>
          <p:nvPr>
            <p:ph type="dt" sz="half" idx="10"/>
          </p:nvPr>
        </p:nvSpPr>
        <p:spPr/>
        <p:txBody>
          <a:bodyPr/>
          <a:lstStyle/>
          <a:p>
            <a:fld id="{D9DA4578-F20F-4A8A-BF4B-8C1C59F4E789}" type="datetimeFigureOut">
              <a:rPr lang="en-US" smtClean="0"/>
              <a:t>2/15/2019</a:t>
            </a:fld>
            <a:endParaRPr lang="en-US"/>
          </a:p>
        </p:txBody>
      </p:sp>
      <p:sp>
        <p:nvSpPr>
          <p:cNvPr id="5" name="Footer Placeholder 4">
            <a:extLst>
              <a:ext uri="{FF2B5EF4-FFF2-40B4-BE49-F238E27FC236}">
                <a16:creationId xmlns:a16="http://schemas.microsoft.com/office/drawing/2014/main" id="{4D3BF819-D0D7-4B72-A04A-A9B618096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804C-3586-49E4-A0D6-F07B35583806}"/>
              </a:ext>
            </a:extLst>
          </p:cNvPr>
          <p:cNvSpPr>
            <a:spLocks noGrp="1"/>
          </p:cNvSpPr>
          <p:nvPr>
            <p:ph type="sldNum" sz="quarter" idx="12"/>
          </p:nvPr>
        </p:nvSpPr>
        <p:spPr/>
        <p:txBody>
          <a:bodyPr/>
          <a:lstStyle/>
          <a:p>
            <a:fld id="{901009EC-54EC-45F0-BF2B-4AAEA01B47DD}" type="slidenum">
              <a:rPr lang="en-US" smtClean="0"/>
              <a:t>‹#›</a:t>
            </a:fld>
            <a:endParaRPr lang="en-US"/>
          </a:p>
        </p:txBody>
      </p:sp>
    </p:spTree>
    <p:extLst>
      <p:ext uri="{BB962C8B-B14F-4D97-AF65-F5344CB8AC3E}">
        <p14:creationId xmlns:p14="http://schemas.microsoft.com/office/powerpoint/2010/main" val="571912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656A0-F170-40C1-9036-31F6C9CF26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1D9FD4-3454-4399-9773-D9CC64D0EEA6}"/>
              </a:ext>
            </a:extLst>
          </p:cNvPr>
          <p:cNvSpPr>
            <a:spLocks noGrp="1"/>
          </p:cNvSpPr>
          <p:nvPr>
            <p:ph idx="1"/>
          </p:nvPr>
        </p:nvSpPr>
        <p:spPr/>
        <p:txBody>
          <a:bodyPr/>
          <a:lstStyle>
            <a:lvl1pPr>
              <a:defRPr>
                <a:solidFill>
                  <a:schemeClr val="bg1"/>
                </a:solidFill>
                <a:latin typeface="微軟正黑體" panose="020B0604030504040204" pitchFamily="34" charset="-120"/>
                <a:ea typeface="微軟正黑體" panose="020B0604030504040204" pitchFamily="34" charset="-120"/>
              </a:defRPr>
            </a:lvl1pPr>
            <a:lvl2pPr>
              <a:defRPr>
                <a:solidFill>
                  <a:schemeClr val="bg1"/>
                </a:solidFill>
                <a:latin typeface="微軟正黑體" panose="020B0604030504040204" pitchFamily="34" charset="-120"/>
                <a:ea typeface="微軟正黑體" panose="020B0604030504040204" pitchFamily="34" charset="-120"/>
              </a:defRPr>
            </a:lvl2pPr>
            <a:lvl3pPr>
              <a:defRPr>
                <a:solidFill>
                  <a:schemeClr val="bg1"/>
                </a:solidFill>
                <a:latin typeface="微軟正黑體" panose="020B0604030504040204" pitchFamily="34" charset="-120"/>
                <a:ea typeface="微軟正黑體" panose="020B0604030504040204" pitchFamily="34" charset="-120"/>
              </a:defRPr>
            </a:lvl3pPr>
            <a:lvl4pPr>
              <a:defRPr>
                <a:solidFill>
                  <a:schemeClr val="bg1"/>
                </a:solidFill>
                <a:latin typeface="微軟正黑體" panose="020B0604030504040204" pitchFamily="34" charset="-120"/>
                <a:ea typeface="微軟正黑體" panose="020B0604030504040204" pitchFamily="34" charset="-120"/>
              </a:defRPr>
            </a:lvl4pPr>
            <a:lvl5pPr>
              <a:defRPr>
                <a:solidFill>
                  <a:schemeClr val="bg1"/>
                </a:solidFill>
                <a:latin typeface="微軟正黑體" panose="020B0604030504040204" pitchFamily="34" charset="-120"/>
                <a:ea typeface="微軟正黑體" panose="020B0604030504040204" pitchFamily="34" charset="-12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2F0AD-2DD4-42C2-9AD1-1D712C1B8D9B}"/>
              </a:ext>
            </a:extLst>
          </p:cNvPr>
          <p:cNvSpPr>
            <a:spLocks noGrp="1"/>
          </p:cNvSpPr>
          <p:nvPr>
            <p:ph type="dt" sz="half" idx="10"/>
          </p:nvPr>
        </p:nvSpPr>
        <p:spPr/>
        <p:txBody>
          <a:bodyPr/>
          <a:lstStyle/>
          <a:p>
            <a:fld id="{D9DA4578-F20F-4A8A-BF4B-8C1C59F4E789}" type="datetimeFigureOut">
              <a:rPr lang="en-US" smtClean="0"/>
              <a:t>2/15/2019</a:t>
            </a:fld>
            <a:endParaRPr lang="en-US"/>
          </a:p>
        </p:txBody>
      </p:sp>
      <p:sp>
        <p:nvSpPr>
          <p:cNvPr id="5" name="Footer Placeholder 4">
            <a:extLst>
              <a:ext uri="{FF2B5EF4-FFF2-40B4-BE49-F238E27FC236}">
                <a16:creationId xmlns:a16="http://schemas.microsoft.com/office/drawing/2014/main" id="{E6B2F70F-C7C1-4138-B3D0-90C2090B6B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EC9F2-C3B5-4B35-A208-6A4CF6755A1F}"/>
              </a:ext>
            </a:extLst>
          </p:cNvPr>
          <p:cNvSpPr>
            <a:spLocks noGrp="1"/>
          </p:cNvSpPr>
          <p:nvPr>
            <p:ph type="sldNum" sz="quarter" idx="12"/>
          </p:nvPr>
        </p:nvSpPr>
        <p:spPr/>
        <p:txBody>
          <a:bodyPr/>
          <a:lstStyle/>
          <a:p>
            <a:fld id="{901009EC-54EC-45F0-BF2B-4AAEA01B47DD}" type="slidenum">
              <a:rPr lang="en-US" smtClean="0"/>
              <a:t>‹#›</a:t>
            </a:fld>
            <a:endParaRPr lang="en-US"/>
          </a:p>
        </p:txBody>
      </p:sp>
    </p:spTree>
    <p:extLst>
      <p:ext uri="{BB962C8B-B14F-4D97-AF65-F5344CB8AC3E}">
        <p14:creationId xmlns:p14="http://schemas.microsoft.com/office/powerpoint/2010/main" val="28300350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_標題投影片">
    <p:spTree>
      <p:nvGrpSpPr>
        <p:cNvPr id="1" name=""/>
        <p:cNvGrpSpPr/>
        <p:nvPr/>
      </p:nvGrpSpPr>
      <p:grpSpPr>
        <a:xfrm>
          <a:off x="0" y="0"/>
          <a:ext cx="0" cy="0"/>
          <a:chOff x="0" y="0"/>
          <a:chExt cx="0" cy="0"/>
        </a:xfrm>
      </p:grpSpPr>
      <p:pic>
        <p:nvPicPr>
          <p:cNvPr id="3" name="圖片 2" descr="一張含有 電子用品 的圖片&#10;&#10;描述是以高可信度產生">
            <a:extLst>
              <a:ext uri="{FF2B5EF4-FFF2-40B4-BE49-F238E27FC236}">
                <a16:creationId xmlns:a16="http://schemas.microsoft.com/office/drawing/2014/main" id="{93B04475-6176-47CA-92FD-59E85085E76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366116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2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182730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6403630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5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9195515" cy="514350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2">
                    <a:lumMod val="25000"/>
                  </a:schemeClr>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1035065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9_標題投影片">
    <p:spTree>
      <p:nvGrpSpPr>
        <p:cNvPr id="1" name=""/>
        <p:cNvGrpSpPr/>
        <p:nvPr/>
      </p:nvGrpSpPr>
      <p:grpSpPr>
        <a:xfrm>
          <a:off x="0" y="0"/>
          <a:ext cx="0" cy="0"/>
          <a:chOff x="0" y="0"/>
          <a:chExt cx="0" cy="0"/>
        </a:xfrm>
      </p:grpSpPr>
      <p:pic>
        <p:nvPicPr>
          <p:cNvPr id="4" name="圖片 3" descr="一張含有 水, 室外 的圖片&#10;&#10;描述是以高可信度產生">
            <a:extLst>
              <a:ext uri="{FF2B5EF4-FFF2-40B4-BE49-F238E27FC236}">
                <a16:creationId xmlns:a16="http://schemas.microsoft.com/office/drawing/2014/main" id="{7E33BAA1-D5E7-4AE3-BCA7-1508246F1D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95881" cy="514350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2">
                    <a:lumMod val="25000"/>
                  </a:schemeClr>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6527015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010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4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6403630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6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5417560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7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57" y="2379"/>
            <a:ext cx="9127083" cy="5138738"/>
          </a:xfrm>
          <a:prstGeom prst="rect">
            <a:avLst/>
          </a:prstGeom>
        </p:spPr>
      </p:pic>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9126330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8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7245827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CCEF-4832-4DFB-9FE4-D7372B22419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6766E42-E26C-482A-B6A3-FB32FCAA11D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8BE45AE-BF2B-4023-B8E9-2F63F19AA5AA}"/>
              </a:ext>
            </a:extLst>
          </p:cNvPr>
          <p:cNvSpPr>
            <a:spLocks noGrp="1"/>
          </p:cNvSpPr>
          <p:nvPr>
            <p:ph type="dt" sz="half" idx="10"/>
          </p:nvPr>
        </p:nvSpPr>
        <p:spPr/>
        <p:txBody>
          <a:bodyPr/>
          <a:lstStyle/>
          <a:p>
            <a:fld id="{D9DA4578-F20F-4A8A-BF4B-8C1C59F4E789}" type="datetimeFigureOut">
              <a:rPr lang="en-US" smtClean="0"/>
              <a:t>2/15/2019</a:t>
            </a:fld>
            <a:endParaRPr lang="en-US"/>
          </a:p>
        </p:txBody>
      </p:sp>
      <p:sp>
        <p:nvSpPr>
          <p:cNvPr id="5" name="Footer Placeholder 4">
            <a:extLst>
              <a:ext uri="{FF2B5EF4-FFF2-40B4-BE49-F238E27FC236}">
                <a16:creationId xmlns:a16="http://schemas.microsoft.com/office/drawing/2014/main" id="{4D3BF819-D0D7-4B72-A04A-A9B618096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804C-3586-49E4-A0D6-F07B35583806}"/>
              </a:ext>
            </a:extLst>
          </p:cNvPr>
          <p:cNvSpPr>
            <a:spLocks noGrp="1"/>
          </p:cNvSpPr>
          <p:nvPr>
            <p:ph type="sldNum" sz="quarter" idx="12"/>
          </p:nvPr>
        </p:nvSpPr>
        <p:spPr/>
        <p:txBody>
          <a:bodyPr/>
          <a:lstStyle/>
          <a:p>
            <a:fld id="{901009EC-54EC-45F0-BF2B-4AAEA01B47DD}" type="slidenum">
              <a:rPr lang="en-US" smtClean="0"/>
              <a:t>‹#›</a:t>
            </a:fld>
            <a:endParaRPr lang="en-US"/>
          </a:p>
        </p:txBody>
      </p:sp>
    </p:spTree>
    <p:extLst>
      <p:ext uri="{BB962C8B-B14F-4D97-AF65-F5344CB8AC3E}">
        <p14:creationId xmlns:p14="http://schemas.microsoft.com/office/powerpoint/2010/main" val="571912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656A0-F170-40C1-9036-31F6C9CF26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1D9FD4-3454-4399-9773-D9CC64D0EEA6}"/>
              </a:ext>
            </a:extLst>
          </p:cNvPr>
          <p:cNvSpPr>
            <a:spLocks noGrp="1"/>
          </p:cNvSpPr>
          <p:nvPr>
            <p:ph idx="1"/>
          </p:nvPr>
        </p:nvSpPr>
        <p:spPr/>
        <p:txBody>
          <a:bodyPr/>
          <a:lstStyle>
            <a:lvl1pPr>
              <a:defRPr>
                <a:solidFill>
                  <a:schemeClr val="bg1"/>
                </a:solidFill>
                <a:latin typeface="微軟正黑體" panose="020B0604030504040204" pitchFamily="34" charset="-120"/>
                <a:ea typeface="微軟正黑體" panose="020B0604030504040204" pitchFamily="34" charset="-120"/>
              </a:defRPr>
            </a:lvl1pPr>
            <a:lvl2pPr>
              <a:defRPr>
                <a:solidFill>
                  <a:schemeClr val="bg1"/>
                </a:solidFill>
                <a:latin typeface="微軟正黑體" panose="020B0604030504040204" pitchFamily="34" charset="-120"/>
                <a:ea typeface="微軟正黑體" panose="020B0604030504040204" pitchFamily="34" charset="-120"/>
              </a:defRPr>
            </a:lvl2pPr>
            <a:lvl3pPr>
              <a:defRPr>
                <a:solidFill>
                  <a:schemeClr val="bg1"/>
                </a:solidFill>
                <a:latin typeface="微軟正黑體" panose="020B0604030504040204" pitchFamily="34" charset="-120"/>
                <a:ea typeface="微軟正黑體" panose="020B0604030504040204" pitchFamily="34" charset="-120"/>
              </a:defRPr>
            </a:lvl3pPr>
            <a:lvl4pPr>
              <a:defRPr>
                <a:solidFill>
                  <a:schemeClr val="bg1"/>
                </a:solidFill>
                <a:latin typeface="微軟正黑體" panose="020B0604030504040204" pitchFamily="34" charset="-120"/>
                <a:ea typeface="微軟正黑體" panose="020B0604030504040204" pitchFamily="34" charset="-120"/>
              </a:defRPr>
            </a:lvl4pPr>
            <a:lvl5pPr>
              <a:defRPr>
                <a:solidFill>
                  <a:schemeClr val="bg1"/>
                </a:solidFill>
                <a:latin typeface="微軟正黑體" panose="020B0604030504040204" pitchFamily="34" charset="-120"/>
                <a:ea typeface="微軟正黑體" panose="020B0604030504040204" pitchFamily="34" charset="-12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2F0AD-2DD4-42C2-9AD1-1D712C1B8D9B}"/>
              </a:ext>
            </a:extLst>
          </p:cNvPr>
          <p:cNvSpPr>
            <a:spLocks noGrp="1"/>
          </p:cNvSpPr>
          <p:nvPr>
            <p:ph type="dt" sz="half" idx="10"/>
          </p:nvPr>
        </p:nvSpPr>
        <p:spPr/>
        <p:txBody>
          <a:bodyPr/>
          <a:lstStyle/>
          <a:p>
            <a:fld id="{D9DA4578-F20F-4A8A-BF4B-8C1C59F4E789}" type="datetimeFigureOut">
              <a:rPr lang="en-US" smtClean="0"/>
              <a:t>2/15/2019</a:t>
            </a:fld>
            <a:endParaRPr lang="en-US"/>
          </a:p>
        </p:txBody>
      </p:sp>
      <p:sp>
        <p:nvSpPr>
          <p:cNvPr id="5" name="Footer Placeholder 4">
            <a:extLst>
              <a:ext uri="{FF2B5EF4-FFF2-40B4-BE49-F238E27FC236}">
                <a16:creationId xmlns:a16="http://schemas.microsoft.com/office/drawing/2014/main" id="{E6B2F70F-C7C1-4138-B3D0-90C2090B6B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EC9F2-C3B5-4B35-A208-6A4CF6755A1F}"/>
              </a:ext>
            </a:extLst>
          </p:cNvPr>
          <p:cNvSpPr>
            <a:spLocks noGrp="1"/>
          </p:cNvSpPr>
          <p:nvPr>
            <p:ph type="sldNum" sz="quarter" idx="12"/>
          </p:nvPr>
        </p:nvSpPr>
        <p:spPr/>
        <p:txBody>
          <a:bodyPr/>
          <a:lstStyle/>
          <a:p>
            <a:fld id="{901009EC-54EC-45F0-BF2B-4AAEA01B47DD}" type="slidenum">
              <a:rPr lang="en-US" smtClean="0"/>
              <a:t>‹#›</a:t>
            </a:fld>
            <a:endParaRPr lang="en-US"/>
          </a:p>
        </p:txBody>
      </p:sp>
    </p:spTree>
    <p:extLst>
      <p:ext uri="{BB962C8B-B14F-4D97-AF65-F5344CB8AC3E}">
        <p14:creationId xmlns:p14="http://schemas.microsoft.com/office/powerpoint/2010/main" val="2830035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541756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57" y="2379"/>
            <a:ext cx="9127083" cy="5138738"/>
          </a:xfrm>
          <a:prstGeom prst="rect">
            <a:avLst/>
          </a:prstGeom>
        </p:spPr>
      </p:pic>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912633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724582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CCEF-4832-4DFB-9FE4-D7372B22419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6766E42-E26C-482A-B6A3-FB32FCAA11D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8BE45AE-BF2B-4023-B8E9-2F63F19AA5AA}"/>
              </a:ext>
            </a:extLst>
          </p:cNvPr>
          <p:cNvSpPr>
            <a:spLocks noGrp="1"/>
          </p:cNvSpPr>
          <p:nvPr>
            <p:ph type="dt" sz="half" idx="10"/>
          </p:nvPr>
        </p:nvSpPr>
        <p:spPr/>
        <p:txBody>
          <a:bodyPr/>
          <a:lstStyle/>
          <a:p>
            <a:fld id="{D9DA4578-F20F-4A8A-BF4B-8C1C59F4E789}" type="datetimeFigureOut">
              <a:rPr lang="en-US" smtClean="0"/>
              <a:t>2/15/2019</a:t>
            </a:fld>
            <a:endParaRPr lang="en-US"/>
          </a:p>
        </p:txBody>
      </p:sp>
      <p:sp>
        <p:nvSpPr>
          <p:cNvPr id="5" name="Footer Placeholder 4">
            <a:extLst>
              <a:ext uri="{FF2B5EF4-FFF2-40B4-BE49-F238E27FC236}">
                <a16:creationId xmlns:a16="http://schemas.microsoft.com/office/drawing/2014/main" id="{4D3BF819-D0D7-4B72-A04A-A9B618096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804C-3586-49E4-A0D6-F07B35583806}"/>
              </a:ext>
            </a:extLst>
          </p:cNvPr>
          <p:cNvSpPr>
            <a:spLocks noGrp="1"/>
          </p:cNvSpPr>
          <p:nvPr>
            <p:ph type="sldNum" sz="quarter" idx="12"/>
          </p:nvPr>
        </p:nvSpPr>
        <p:spPr/>
        <p:txBody>
          <a:bodyPr/>
          <a:lstStyle/>
          <a:p>
            <a:fld id="{901009EC-54EC-45F0-BF2B-4AAEA01B47DD}" type="slidenum">
              <a:rPr lang="en-US" smtClean="0"/>
              <a:t>‹#›</a:t>
            </a:fld>
            <a:endParaRPr lang="en-US"/>
          </a:p>
        </p:txBody>
      </p:sp>
    </p:spTree>
    <p:extLst>
      <p:ext uri="{BB962C8B-B14F-4D97-AF65-F5344CB8AC3E}">
        <p14:creationId xmlns:p14="http://schemas.microsoft.com/office/powerpoint/2010/main" val="57191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1.jpe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1.jpe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3.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jpeg"/><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1.jpeg"/><Relationship Id="rId5" Type="http://schemas.openxmlformats.org/officeDocument/2006/relationships/slideLayout" Target="../slideLayouts/slideLayout43.xml"/><Relationship Id="rId10" Type="http://schemas.openxmlformats.org/officeDocument/2006/relationships/theme" Target="../theme/theme5.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639B3A5-53A9-4734-9FD9-CDEA20F6A7B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標題版面配置區 1">
            <a:extLst>
              <a:ext uri="{FF2B5EF4-FFF2-40B4-BE49-F238E27FC236}">
                <a16:creationId xmlns:a16="http://schemas.microsoft.com/office/drawing/2014/main" id="{171109A9-EF33-B243-A0CE-E38A6E96511C}"/>
              </a:ext>
            </a:extLst>
          </p:cNvPr>
          <p:cNvSpPr>
            <a:spLocks noGrp="1"/>
          </p:cNvSpPr>
          <p:nvPr>
            <p:ph type="title"/>
          </p:nvPr>
        </p:nvSpPr>
        <p:spPr>
          <a:xfrm>
            <a:off x="457200" y="31622"/>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8" name="文字版面配置區 2">
            <a:extLst>
              <a:ext uri="{FF2B5EF4-FFF2-40B4-BE49-F238E27FC236}">
                <a16:creationId xmlns:a16="http://schemas.microsoft.com/office/drawing/2014/main" id="{A9C34E32-4547-824D-94BE-B0E70A64ABD4}"/>
              </a:ext>
            </a:extLst>
          </p:cNvPr>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p:txBody>
      </p:sp>
    </p:spTree>
    <p:extLst>
      <p:ext uri="{BB962C8B-B14F-4D97-AF65-F5344CB8AC3E}">
        <p14:creationId xmlns:p14="http://schemas.microsoft.com/office/powerpoint/2010/main" val="1895462829"/>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2" r:id="rId9"/>
    <p:sldLayoutId id="2147483843" r:id="rId10"/>
  </p:sldLayoutIdLst>
  <p:txStyles>
    <p:titleStyle>
      <a:lvl1pPr algn="l" defTabSz="914400" rtl="0" eaLnBrk="1" latinLnBrk="0" hangingPunct="1">
        <a:lnSpc>
          <a:spcPct val="90000"/>
        </a:lnSpc>
        <a:spcBef>
          <a:spcPct val="0"/>
        </a:spcBef>
        <a:buNone/>
        <a:defRPr sz="3600" kern="1200">
          <a:solidFill>
            <a:schemeClr val="bg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639B3A5-53A9-4734-9FD9-CDEA20F6A7B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標題版面配置區 1">
            <a:extLst>
              <a:ext uri="{FF2B5EF4-FFF2-40B4-BE49-F238E27FC236}">
                <a16:creationId xmlns:a16="http://schemas.microsoft.com/office/drawing/2014/main" id="{171109A9-EF33-B243-A0CE-E38A6E96511C}"/>
              </a:ext>
            </a:extLst>
          </p:cNvPr>
          <p:cNvSpPr>
            <a:spLocks noGrp="1"/>
          </p:cNvSpPr>
          <p:nvPr>
            <p:ph type="title"/>
          </p:nvPr>
        </p:nvSpPr>
        <p:spPr>
          <a:xfrm>
            <a:off x="457200" y="31622"/>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8" name="文字版面配置區 2">
            <a:extLst>
              <a:ext uri="{FF2B5EF4-FFF2-40B4-BE49-F238E27FC236}">
                <a16:creationId xmlns:a16="http://schemas.microsoft.com/office/drawing/2014/main" id="{A9C34E32-4547-824D-94BE-B0E70A64ABD4}"/>
              </a:ext>
            </a:extLst>
          </p:cNvPr>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p:txBody>
      </p:sp>
    </p:spTree>
    <p:extLst>
      <p:ext uri="{BB962C8B-B14F-4D97-AF65-F5344CB8AC3E}">
        <p14:creationId xmlns:p14="http://schemas.microsoft.com/office/powerpoint/2010/main" val="1895462829"/>
      </p:ext>
    </p:extLst>
  </p:cSld>
  <p:clrMap bg1="lt1" tx1="dk1" bg2="lt2" tx2="dk2" accent1="accent1" accent2="accent2" accent3="accent3" accent4="accent4" accent5="accent5" accent6="accent6" hlink="hlink" folHlink="folHlink"/>
  <p:sldLayoutIdLst>
    <p:sldLayoutId id="2147483845"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Lst>
  <p:txStyles>
    <p:titleStyle>
      <a:lvl1pPr algn="l" defTabSz="914400" rtl="0" eaLnBrk="1" latinLnBrk="0" hangingPunct="1">
        <a:lnSpc>
          <a:spcPct val="90000"/>
        </a:lnSpc>
        <a:spcBef>
          <a:spcPct val="0"/>
        </a:spcBef>
        <a:buNone/>
        <a:defRPr sz="3600" kern="1200">
          <a:solidFill>
            <a:schemeClr val="bg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639B3A5-53A9-4734-9FD9-CDEA20F6A7B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標題版面配置區 1">
            <a:extLst>
              <a:ext uri="{FF2B5EF4-FFF2-40B4-BE49-F238E27FC236}">
                <a16:creationId xmlns:a16="http://schemas.microsoft.com/office/drawing/2014/main" id="{171109A9-EF33-B243-A0CE-E38A6E96511C}"/>
              </a:ext>
            </a:extLst>
          </p:cNvPr>
          <p:cNvSpPr>
            <a:spLocks noGrp="1"/>
          </p:cNvSpPr>
          <p:nvPr>
            <p:ph type="title"/>
          </p:nvPr>
        </p:nvSpPr>
        <p:spPr>
          <a:xfrm>
            <a:off x="457200" y="31622"/>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8" name="文字版面配置區 2">
            <a:extLst>
              <a:ext uri="{FF2B5EF4-FFF2-40B4-BE49-F238E27FC236}">
                <a16:creationId xmlns:a16="http://schemas.microsoft.com/office/drawing/2014/main" id="{A9C34E32-4547-824D-94BE-B0E70A64ABD4}"/>
              </a:ext>
            </a:extLst>
          </p:cNvPr>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p:txBody>
      </p:sp>
    </p:spTree>
    <p:extLst>
      <p:ext uri="{BB962C8B-B14F-4D97-AF65-F5344CB8AC3E}">
        <p14:creationId xmlns:p14="http://schemas.microsoft.com/office/powerpoint/2010/main" val="1895462829"/>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Lst>
  <p:txStyles>
    <p:titleStyle>
      <a:lvl1pPr algn="l" defTabSz="914400" rtl="0" eaLnBrk="1" latinLnBrk="0" hangingPunct="1">
        <a:lnSpc>
          <a:spcPct val="90000"/>
        </a:lnSpc>
        <a:spcBef>
          <a:spcPct val="0"/>
        </a:spcBef>
        <a:buNone/>
        <a:defRPr sz="3600" kern="1200">
          <a:solidFill>
            <a:schemeClr val="bg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639B3A5-53A9-4734-9FD9-CDEA20F6A7B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標題版面配置區 1">
            <a:extLst>
              <a:ext uri="{FF2B5EF4-FFF2-40B4-BE49-F238E27FC236}">
                <a16:creationId xmlns:a16="http://schemas.microsoft.com/office/drawing/2014/main" id="{171109A9-EF33-B243-A0CE-E38A6E96511C}"/>
              </a:ext>
            </a:extLst>
          </p:cNvPr>
          <p:cNvSpPr>
            <a:spLocks noGrp="1"/>
          </p:cNvSpPr>
          <p:nvPr>
            <p:ph type="title"/>
          </p:nvPr>
        </p:nvSpPr>
        <p:spPr>
          <a:xfrm>
            <a:off x="457200" y="31622"/>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8" name="文字版面配置區 2">
            <a:extLst>
              <a:ext uri="{FF2B5EF4-FFF2-40B4-BE49-F238E27FC236}">
                <a16:creationId xmlns:a16="http://schemas.microsoft.com/office/drawing/2014/main" id="{A9C34E32-4547-824D-94BE-B0E70A64ABD4}"/>
              </a:ext>
            </a:extLst>
          </p:cNvPr>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p:txBody>
      </p:sp>
    </p:spTree>
    <p:extLst>
      <p:ext uri="{BB962C8B-B14F-4D97-AF65-F5344CB8AC3E}">
        <p14:creationId xmlns:p14="http://schemas.microsoft.com/office/powerpoint/2010/main" val="1895462829"/>
      </p:ext>
    </p:extLst>
  </p:cSld>
  <p:clrMap bg1="lt1" tx1="dk1" bg2="lt2" tx2="dk2" accent1="accent1" accent2="accent2" accent3="accent3" accent4="accent4" accent5="accent5" accent6="accent6" hlink="hlink" folHlink="folHlink"/>
  <p:sldLayoutIdLst>
    <p:sldLayoutId id="2147483867"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Lst>
  <p:txStyles>
    <p:titleStyle>
      <a:lvl1pPr algn="l" defTabSz="914400" rtl="0" eaLnBrk="1" latinLnBrk="0" hangingPunct="1">
        <a:lnSpc>
          <a:spcPct val="90000"/>
        </a:lnSpc>
        <a:spcBef>
          <a:spcPct val="0"/>
        </a:spcBef>
        <a:buNone/>
        <a:defRPr sz="3600" kern="1200">
          <a:solidFill>
            <a:schemeClr val="bg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639B3A5-53A9-4734-9FD9-CDEA20F6A7B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標題版面配置區 1">
            <a:extLst>
              <a:ext uri="{FF2B5EF4-FFF2-40B4-BE49-F238E27FC236}">
                <a16:creationId xmlns:a16="http://schemas.microsoft.com/office/drawing/2014/main" id="{171109A9-EF33-B243-A0CE-E38A6E96511C}"/>
              </a:ext>
            </a:extLst>
          </p:cNvPr>
          <p:cNvSpPr>
            <a:spLocks noGrp="1"/>
          </p:cNvSpPr>
          <p:nvPr>
            <p:ph type="title"/>
          </p:nvPr>
        </p:nvSpPr>
        <p:spPr>
          <a:xfrm>
            <a:off x="457200" y="31622"/>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8" name="文字版面配置區 2">
            <a:extLst>
              <a:ext uri="{FF2B5EF4-FFF2-40B4-BE49-F238E27FC236}">
                <a16:creationId xmlns:a16="http://schemas.microsoft.com/office/drawing/2014/main" id="{A9C34E32-4547-824D-94BE-B0E70A64ABD4}"/>
              </a:ext>
            </a:extLst>
          </p:cNvPr>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p:txBody>
      </p:sp>
    </p:spTree>
    <p:extLst>
      <p:ext uri="{BB962C8B-B14F-4D97-AF65-F5344CB8AC3E}">
        <p14:creationId xmlns:p14="http://schemas.microsoft.com/office/powerpoint/2010/main" val="1895462829"/>
      </p:ext>
    </p:extLst>
  </p:cSld>
  <p:clrMap bg1="lt1" tx1="dk1" bg2="lt2" tx2="dk2" accent1="accent1" accent2="accent2" accent3="accent3" accent4="accent4" accent5="accent5" accent6="accent6" hlink="hlink" folHlink="folHlink"/>
  <p:sldLayoutIdLst>
    <p:sldLayoutId id="2147483878"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Lst>
  <p:txStyles>
    <p:titleStyle>
      <a:lvl1pPr algn="l" defTabSz="914400" rtl="0" eaLnBrk="1" latinLnBrk="0" hangingPunct="1">
        <a:lnSpc>
          <a:spcPct val="90000"/>
        </a:lnSpc>
        <a:spcBef>
          <a:spcPct val="0"/>
        </a:spcBef>
        <a:buNone/>
        <a:defRPr sz="3600" kern="1200">
          <a:solidFill>
            <a:schemeClr val="bg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639B3A5-53A9-4734-9FD9-CDEA20F6A7B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標題版面配置區 1">
            <a:extLst>
              <a:ext uri="{FF2B5EF4-FFF2-40B4-BE49-F238E27FC236}">
                <a16:creationId xmlns:a16="http://schemas.microsoft.com/office/drawing/2014/main" id="{171109A9-EF33-B243-A0CE-E38A6E96511C}"/>
              </a:ext>
            </a:extLst>
          </p:cNvPr>
          <p:cNvSpPr>
            <a:spLocks noGrp="1"/>
          </p:cNvSpPr>
          <p:nvPr>
            <p:ph type="title"/>
          </p:nvPr>
        </p:nvSpPr>
        <p:spPr>
          <a:xfrm>
            <a:off x="457200" y="31622"/>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8" name="文字版面配置區 2">
            <a:extLst>
              <a:ext uri="{FF2B5EF4-FFF2-40B4-BE49-F238E27FC236}">
                <a16:creationId xmlns:a16="http://schemas.microsoft.com/office/drawing/2014/main" id="{A9C34E32-4547-824D-94BE-B0E70A64ABD4}"/>
              </a:ext>
            </a:extLst>
          </p:cNvPr>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p:txBody>
      </p:sp>
    </p:spTree>
    <p:extLst>
      <p:ext uri="{BB962C8B-B14F-4D97-AF65-F5344CB8AC3E}">
        <p14:creationId xmlns:p14="http://schemas.microsoft.com/office/powerpoint/2010/main" val="1895462829"/>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9"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defTabSz="914400" rtl="0" eaLnBrk="1" latinLnBrk="0" hangingPunct="1">
        <a:lnSpc>
          <a:spcPct val="90000"/>
        </a:lnSpc>
        <a:spcBef>
          <a:spcPct val="0"/>
        </a:spcBef>
        <a:buNone/>
        <a:defRPr sz="3600" kern="1200">
          <a:solidFill>
            <a:schemeClr val="bg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png"/><Relationship Id="rId18" Type="http://schemas.openxmlformats.org/officeDocument/2006/relationships/image" Target="../media/image101.sv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svg"/><Relationship Id="rId17" Type="http://schemas.openxmlformats.org/officeDocument/2006/relationships/image" Target="../media/image100.png"/><Relationship Id="rId2" Type="http://schemas.openxmlformats.org/officeDocument/2006/relationships/notesSlide" Target="../notesSlides/notesSlide3.xml"/><Relationship Id="rId16" Type="http://schemas.openxmlformats.org/officeDocument/2006/relationships/image" Target="../media/image99.svg"/><Relationship Id="rId1" Type="http://schemas.openxmlformats.org/officeDocument/2006/relationships/slideLayout" Target="../slideLayouts/slideLayout49.xml"/><Relationship Id="rId6" Type="http://schemas.openxmlformats.org/officeDocument/2006/relationships/image" Target="../media/image89.sv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92.png"/><Relationship Id="rId14" Type="http://schemas.openxmlformats.org/officeDocument/2006/relationships/image" Target="../media/image97.svg"/></Relationships>
</file>

<file path=ppt/slides/_rels/slide1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49.xml"/><Relationship Id="rId6" Type="http://schemas.openxmlformats.org/officeDocument/2006/relationships/image" Target="../media/image106.png"/><Relationship Id="rId5" Type="http://schemas.openxmlformats.org/officeDocument/2006/relationships/image" Target="../media/image105.jpg"/><Relationship Id="rId4" Type="http://schemas.openxmlformats.org/officeDocument/2006/relationships/image" Target="../media/image104.svg"/></Relationships>
</file>

<file path=ppt/slides/_rels/slide12.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49.xml"/><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png"/></Relationships>
</file>

<file path=ppt/slides/_rels/slide1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9.xml"/><Relationship Id="rId4" Type="http://schemas.openxmlformats.org/officeDocument/2006/relationships/image" Target="../media/image114.png"/></Relationships>
</file>

<file path=ppt/slides/_rels/slide1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86.png"/><Relationship Id="rId7" Type="http://schemas.openxmlformats.org/officeDocument/2006/relationships/image" Target="../media/image117.pn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120.svg"/><Relationship Id="rId4" Type="http://schemas.openxmlformats.org/officeDocument/2006/relationships/image" Target="../media/image87.svg"/><Relationship Id="rId9" Type="http://schemas.openxmlformats.org/officeDocument/2006/relationships/image" Target="../media/image119.png"/></Relationships>
</file>

<file path=ppt/slides/_rels/slide1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49.xml"/><Relationship Id="rId6" Type="http://schemas.openxmlformats.org/officeDocument/2006/relationships/image" Target="../media/image125.svg"/><Relationship Id="rId5" Type="http://schemas.openxmlformats.org/officeDocument/2006/relationships/image" Target="../media/image124.png"/><Relationship Id="rId4" Type="http://schemas.openxmlformats.org/officeDocument/2006/relationships/image" Target="../media/image123.svg"/></Relationships>
</file>

<file path=ppt/slides/_rels/slide1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jpeg"/><Relationship Id="rId1" Type="http://schemas.openxmlformats.org/officeDocument/2006/relationships/slideLayout" Target="../slideLayouts/slideLayout49.xml"/><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28.svg"/></Relationships>
</file>

<file path=ppt/slides/_rels/slide1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5.jpeg"/><Relationship Id="rId1" Type="http://schemas.openxmlformats.org/officeDocument/2006/relationships/slideLayout" Target="../slideLayouts/slideLayout50.xml"/><Relationship Id="rId5" Type="http://schemas.openxmlformats.org/officeDocument/2006/relationships/image" Target="../media/image135.svg"/><Relationship Id="rId4" Type="http://schemas.openxmlformats.org/officeDocument/2006/relationships/image" Target="../media/image134.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9.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139.svg"/><Relationship Id="rId11" Type="http://schemas.openxmlformats.org/officeDocument/2006/relationships/image" Target="../media/image144.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svg"/><Relationship Id="rId9" Type="http://schemas.openxmlformats.org/officeDocument/2006/relationships/image" Target="../media/image14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png"/></Relationships>
</file>

<file path=ppt/slides/_rels/slide2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xml"/><Relationship Id="rId1" Type="http://schemas.openxmlformats.org/officeDocument/2006/relationships/slideLayout" Target="../slideLayouts/slideLayout49.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51.png"/></Relationships>
</file>

<file path=ppt/slides/_rels/slide22.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48.sv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147.png"/><Relationship Id="rId5" Type="http://schemas.microsoft.com/office/2007/relationships/hdphoto" Target="../media/hdphoto3.wdp"/><Relationship Id="rId4" Type="http://schemas.openxmlformats.org/officeDocument/2006/relationships/image" Target="../media/image153.png"/></Relationships>
</file>

<file path=ppt/slides/_rels/slide2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49.xml"/><Relationship Id="rId5" Type="http://schemas.openxmlformats.org/officeDocument/2006/relationships/image" Target="../media/image157.png"/><Relationship Id="rId4" Type="http://schemas.openxmlformats.org/officeDocument/2006/relationships/image" Target="../media/image156.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9.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png"/><Relationship Id="rId18" Type="http://schemas.openxmlformats.org/officeDocument/2006/relationships/image" Target="../media/image174.png"/><Relationship Id="rId3" Type="http://schemas.openxmlformats.org/officeDocument/2006/relationships/image" Target="../media/image159.svg"/><Relationship Id="rId21" Type="http://schemas.openxmlformats.org/officeDocument/2006/relationships/image" Target="../media/image113.png"/><Relationship Id="rId7" Type="http://schemas.openxmlformats.org/officeDocument/2006/relationships/image" Target="../media/image163.svg"/><Relationship Id="rId12" Type="http://schemas.openxmlformats.org/officeDocument/2006/relationships/image" Target="../media/image168.png"/><Relationship Id="rId17" Type="http://schemas.openxmlformats.org/officeDocument/2006/relationships/image" Target="../media/image173.png"/><Relationship Id="rId2" Type="http://schemas.openxmlformats.org/officeDocument/2006/relationships/image" Target="../media/image158.png"/><Relationship Id="rId16" Type="http://schemas.openxmlformats.org/officeDocument/2006/relationships/image" Target="../media/image172.svg"/><Relationship Id="rId20" Type="http://schemas.openxmlformats.org/officeDocument/2006/relationships/image" Target="../media/image176.png"/><Relationship Id="rId1" Type="http://schemas.openxmlformats.org/officeDocument/2006/relationships/slideLayout" Target="../slideLayouts/slideLayout58.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61.svg"/><Relationship Id="rId15" Type="http://schemas.openxmlformats.org/officeDocument/2006/relationships/image" Target="../media/image171.png"/><Relationship Id="rId10" Type="http://schemas.openxmlformats.org/officeDocument/2006/relationships/image" Target="../media/image166.png"/><Relationship Id="rId19" Type="http://schemas.openxmlformats.org/officeDocument/2006/relationships/image" Target="../media/image175.png"/><Relationship Id="rId4" Type="http://schemas.openxmlformats.org/officeDocument/2006/relationships/image" Target="../media/image160.png"/><Relationship Id="rId9" Type="http://schemas.openxmlformats.org/officeDocument/2006/relationships/image" Target="../media/image165.svg"/><Relationship Id="rId14" Type="http://schemas.openxmlformats.org/officeDocument/2006/relationships/image" Target="../media/image170.svg"/></Relationships>
</file>

<file path=ppt/slides/_rels/slide26.xml.rels><?xml version="1.0" encoding="UTF-8" standalone="yes"?>
<Relationships xmlns="http://schemas.openxmlformats.org/package/2006/relationships"><Relationship Id="rId3" Type="http://schemas.openxmlformats.org/officeDocument/2006/relationships/image" Target="../media/image178.svg"/><Relationship Id="rId2" Type="http://schemas.openxmlformats.org/officeDocument/2006/relationships/image" Target="../media/image177.pn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9.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73.png"/><Relationship Id="rId7" Type="http://schemas.openxmlformats.org/officeDocument/2006/relationships/image" Target="../media/image182.png"/><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image" Target="../media/image181.png"/><Relationship Id="rId11" Type="http://schemas.openxmlformats.org/officeDocument/2006/relationships/image" Target="../media/image184.svg"/><Relationship Id="rId5" Type="http://schemas.openxmlformats.org/officeDocument/2006/relationships/image" Target="../media/image180.png"/><Relationship Id="rId10" Type="http://schemas.openxmlformats.org/officeDocument/2006/relationships/image" Target="../media/image183.png"/><Relationship Id="rId4" Type="http://schemas.openxmlformats.org/officeDocument/2006/relationships/image" Target="../media/image179.png"/><Relationship Id="rId9" Type="http://schemas.openxmlformats.org/officeDocument/2006/relationships/image" Target="../media/image170.svg"/></Relationships>
</file>

<file path=ppt/slides/_rels/slide29.xml.rels><?xml version="1.0" encoding="UTF-8" standalone="yes"?>
<Relationships xmlns="http://schemas.openxmlformats.org/package/2006/relationships"><Relationship Id="rId8" Type="http://schemas.openxmlformats.org/officeDocument/2006/relationships/image" Target="../media/image188.svg"/><Relationship Id="rId13" Type="http://schemas.openxmlformats.org/officeDocument/2006/relationships/image" Target="../media/image191.png"/><Relationship Id="rId3" Type="http://schemas.openxmlformats.org/officeDocument/2006/relationships/image" Target="../media/image185.png"/><Relationship Id="rId7" Type="http://schemas.openxmlformats.org/officeDocument/2006/relationships/image" Target="../media/image187.png"/><Relationship Id="rId12" Type="http://schemas.openxmlformats.org/officeDocument/2006/relationships/image" Target="../media/image190.png"/><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openxmlformats.org/officeDocument/2006/relationships/image" Target="../media/image184.svg"/><Relationship Id="rId11" Type="http://schemas.openxmlformats.org/officeDocument/2006/relationships/image" Target="../media/image189.png"/><Relationship Id="rId5" Type="http://schemas.openxmlformats.org/officeDocument/2006/relationships/image" Target="../media/image183.png"/><Relationship Id="rId10" Type="http://schemas.openxmlformats.org/officeDocument/2006/relationships/image" Target="../media/image179.png"/><Relationship Id="rId4" Type="http://schemas.openxmlformats.org/officeDocument/2006/relationships/image" Target="../media/image186.svg"/><Relationship Id="rId9" Type="http://schemas.openxmlformats.org/officeDocument/2006/relationships/image" Target="../media/image17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9.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1.xml"/><Relationship Id="rId1" Type="http://schemas.openxmlformats.org/officeDocument/2006/relationships/slideLayout" Target="../slideLayouts/slideLayout50.xml"/><Relationship Id="rId5" Type="http://schemas.openxmlformats.org/officeDocument/2006/relationships/image" Target="../media/image194.svg"/><Relationship Id="rId4" Type="http://schemas.openxmlformats.org/officeDocument/2006/relationships/image" Target="../media/image193.png"/></Relationships>
</file>

<file path=ppt/slides/_rels/slide3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198.svg"/><Relationship Id="rId5" Type="http://schemas.openxmlformats.org/officeDocument/2006/relationships/image" Target="../media/image197.png"/><Relationship Id="rId4" Type="http://schemas.openxmlformats.org/officeDocument/2006/relationships/image" Target="../media/image196.svg"/></Relationships>
</file>

<file path=ppt/slides/_rels/slide3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xml"/><Relationship Id="rId1" Type="http://schemas.openxmlformats.org/officeDocument/2006/relationships/slideLayout" Target="../slideLayouts/slideLayout51.xml"/><Relationship Id="rId5" Type="http://schemas.openxmlformats.org/officeDocument/2006/relationships/image" Target="../media/image200.svg"/><Relationship Id="rId4" Type="http://schemas.openxmlformats.org/officeDocument/2006/relationships/image" Target="../media/image199.png"/></Relationships>
</file>

<file path=ppt/slides/_rels/slide3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204.svg"/><Relationship Id="rId5" Type="http://schemas.openxmlformats.org/officeDocument/2006/relationships/image" Target="../media/image203.png"/><Relationship Id="rId4" Type="http://schemas.openxmlformats.org/officeDocument/2006/relationships/image" Target="../media/image202.sv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9.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8" Type="http://schemas.openxmlformats.org/officeDocument/2006/relationships/image" Target="../media/image207.png"/><Relationship Id="rId13" Type="http://schemas.openxmlformats.org/officeDocument/2006/relationships/image" Target="../media/image212.png"/><Relationship Id="rId3" Type="http://schemas.openxmlformats.org/officeDocument/2006/relationships/image" Target="../media/image42.png"/><Relationship Id="rId7" Type="http://schemas.openxmlformats.org/officeDocument/2006/relationships/image" Target="../media/image196.svg"/><Relationship Id="rId12" Type="http://schemas.openxmlformats.org/officeDocument/2006/relationships/image" Target="../media/image211.svg"/><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openxmlformats.org/officeDocument/2006/relationships/image" Target="../media/image195.png"/><Relationship Id="rId11" Type="http://schemas.openxmlformats.org/officeDocument/2006/relationships/image" Target="../media/image210.png"/><Relationship Id="rId5" Type="http://schemas.openxmlformats.org/officeDocument/2006/relationships/image" Target="../media/image206.svg"/><Relationship Id="rId10" Type="http://schemas.openxmlformats.org/officeDocument/2006/relationships/image" Target="../media/image209.svg"/><Relationship Id="rId4" Type="http://schemas.openxmlformats.org/officeDocument/2006/relationships/image" Target="../media/image205.png"/><Relationship Id="rId9" Type="http://schemas.openxmlformats.org/officeDocument/2006/relationships/image" Target="../media/image208.png"/></Relationships>
</file>

<file path=ppt/slides/_rels/slide3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image" Target="../media/image209.svg"/><Relationship Id="rId5" Type="http://schemas.openxmlformats.org/officeDocument/2006/relationships/image" Target="../media/image208.png"/><Relationship Id="rId4" Type="http://schemas.openxmlformats.org/officeDocument/2006/relationships/image" Target="../media/image211.svg"/></Relationships>
</file>

<file path=ppt/slides/_rels/slide37.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13.png"/><Relationship Id="rId7" Type="http://schemas.openxmlformats.org/officeDocument/2006/relationships/image" Target="../media/image113.png"/><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image" Target="../media/image216.svg"/><Relationship Id="rId5" Type="http://schemas.openxmlformats.org/officeDocument/2006/relationships/image" Target="../media/image215.png"/><Relationship Id="rId4" Type="http://schemas.openxmlformats.org/officeDocument/2006/relationships/image" Target="../media/image214.svg"/><Relationship Id="rId9" Type="http://schemas.openxmlformats.org/officeDocument/2006/relationships/image" Target="../media/image211.svg"/></Relationships>
</file>

<file path=ppt/slides/_rels/slide38.xml.rels><?xml version="1.0" encoding="UTF-8" standalone="yes"?>
<Relationships xmlns="http://schemas.openxmlformats.org/package/2006/relationships"><Relationship Id="rId8" Type="http://schemas.openxmlformats.org/officeDocument/2006/relationships/image" Target="../media/image221.png"/><Relationship Id="rId13" Type="http://schemas.openxmlformats.org/officeDocument/2006/relationships/image" Target="../media/image226.svg"/><Relationship Id="rId3" Type="http://schemas.openxmlformats.org/officeDocument/2006/relationships/image" Target="../media/image200.svg"/><Relationship Id="rId7" Type="http://schemas.openxmlformats.org/officeDocument/2006/relationships/image" Target="../media/image220.svg"/><Relationship Id="rId12" Type="http://schemas.openxmlformats.org/officeDocument/2006/relationships/image" Target="../media/image225.png"/><Relationship Id="rId2" Type="http://schemas.openxmlformats.org/officeDocument/2006/relationships/image" Target="../media/image199.png"/><Relationship Id="rId1" Type="http://schemas.openxmlformats.org/officeDocument/2006/relationships/slideLayout" Target="../slideLayouts/slideLayout51.xml"/><Relationship Id="rId6" Type="http://schemas.openxmlformats.org/officeDocument/2006/relationships/image" Target="../media/image219.png"/><Relationship Id="rId11" Type="http://schemas.openxmlformats.org/officeDocument/2006/relationships/image" Target="../media/image224.svg"/><Relationship Id="rId5" Type="http://schemas.openxmlformats.org/officeDocument/2006/relationships/image" Target="../media/image218.svg"/><Relationship Id="rId15" Type="http://schemas.openxmlformats.org/officeDocument/2006/relationships/image" Target="../media/image228.svg"/><Relationship Id="rId10" Type="http://schemas.openxmlformats.org/officeDocument/2006/relationships/image" Target="../media/image223.png"/><Relationship Id="rId4" Type="http://schemas.openxmlformats.org/officeDocument/2006/relationships/image" Target="../media/image217.png"/><Relationship Id="rId9" Type="http://schemas.openxmlformats.org/officeDocument/2006/relationships/image" Target="../media/image222.svg"/><Relationship Id="rId14" Type="http://schemas.openxmlformats.org/officeDocument/2006/relationships/image" Target="../media/image227.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9.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230.svg"/><Relationship Id="rId2" Type="http://schemas.openxmlformats.org/officeDocument/2006/relationships/image" Target="../media/image229.png"/><Relationship Id="rId1" Type="http://schemas.openxmlformats.org/officeDocument/2006/relationships/slideLayout" Target="../slideLayouts/slideLayout51.xml"/><Relationship Id="rId5" Type="http://schemas.openxmlformats.org/officeDocument/2006/relationships/image" Target="../media/image211.svg"/><Relationship Id="rId4" Type="http://schemas.openxmlformats.org/officeDocument/2006/relationships/image" Target="../media/image210.png"/></Relationships>
</file>

<file path=ppt/slides/_rels/slide41.xml.rels><?xml version="1.0" encoding="UTF-8" standalone="yes"?>
<Relationships xmlns="http://schemas.openxmlformats.org/package/2006/relationships"><Relationship Id="rId3" Type="http://schemas.openxmlformats.org/officeDocument/2006/relationships/image" Target="../media/image232.svg"/><Relationship Id="rId7" Type="http://schemas.openxmlformats.org/officeDocument/2006/relationships/image" Target="../media/image211.svg"/><Relationship Id="rId2" Type="http://schemas.openxmlformats.org/officeDocument/2006/relationships/image" Target="../media/image231.png"/><Relationship Id="rId1" Type="http://schemas.openxmlformats.org/officeDocument/2006/relationships/slideLayout" Target="../slideLayouts/slideLayout51.xml"/><Relationship Id="rId6" Type="http://schemas.openxmlformats.org/officeDocument/2006/relationships/image" Target="../media/image210.png"/><Relationship Id="rId5" Type="http://schemas.openxmlformats.org/officeDocument/2006/relationships/image" Target="../media/image220.svg"/><Relationship Id="rId4" Type="http://schemas.openxmlformats.org/officeDocument/2006/relationships/image" Target="../media/image219.png"/></Relationships>
</file>

<file path=ppt/slides/_rels/slide42.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image" Target="../media/image234.png"/></Relationships>
</file>

<file path=ppt/slides/_rels/slide4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jpeg"/><Relationship Id="rId1" Type="http://schemas.openxmlformats.org/officeDocument/2006/relationships/slideLayout" Target="../slideLayouts/slideLayout51.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49.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49.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image" Target="../media/image41.jpeg"/><Relationship Id="rId1" Type="http://schemas.openxmlformats.org/officeDocument/2006/relationships/slideLayout" Target="../slideLayouts/slideLayout49.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49.pn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image" Target="../media/image41.jpeg"/><Relationship Id="rId1" Type="http://schemas.openxmlformats.org/officeDocument/2006/relationships/slideLayout" Target="../slideLayouts/slideLayout49.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microsoft.com/office/2007/relationships/hdphoto" Target="../media/hdphoto1.wdp"/><Relationship Id="rId26" Type="http://schemas.openxmlformats.org/officeDocument/2006/relationships/image" Target="../media/image83.svg"/><Relationship Id="rId3" Type="http://schemas.openxmlformats.org/officeDocument/2006/relationships/image" Target="../media/image61.svg"/><Relationship Id="rId21" Type="http://schemas.openxmlformats.org/officeDocument/2006/relationships/image" Target="../media/image78.png"/><Relationship Id="rId7" Type="http://schemas.openxmlformats.org/officeDocument/2006/relationships/image" Target="../media/image65.png"/><Relationship Id="rId12" Type="http://schemas.openxmlformats.org/officeDocument/2006/relationships/image" Target="../media/image70.svg"/><Relationship Id="rId17" Type="http://schemas.openxmlformats.org/officeDocument/2006/relationships/image" Target="../media/image75.png"/><Relationship Id="rId25" Type="http://schemas.openxmlformats.org/officeDocument/2006/relationships/image" Target="../media/image82.png"/><Relationship Id="rId2" Type="http://schemas.openxmlformats.org/officeDocument/2006/relationships/image" Target="../media/image60.png"/><Relationship Id="rId16" Type="http://schemas.openxmlformats.org/officeDocument/2006/relationships/image" Target="../media/image74.svg"/><Relationship Id="rId20" Type="http://schemas.openxmlformats.org/officeDocument/2006/relationships/image" Target="../media/image77.svg"/><Relationship Id="rId1" Type="http://schemas.openxmlformats.org/officeDocument/2006/relationships/slideLayout" Target="../slideLayouts/slideLayout49.xml"/><Relationship Id="rId6" Type="http://schemas.openxmlformats.org/officeDocument/2006/relationships/image" Target="../media/image64.png"/><Relationship Id="rId11" Type="http://schemas.openxmlformats.org/officeDocument/2006/relationships/image" Target="../media/image69.png"/><Relationship Id="rId24" Type="http://schemas.openxmlformats.org/officeDocument/2006/relationships/image" Target="../media/image81.svg"/><Relationship Id="rId5" Type="http://schemas.openxmlformats.org/officeDocument/2006/relationships/image" Target="../media/image63.svg"/><Relationship Id="rId15" Type="http://schemas.openxmlformats.org/officeDocument/2006/relationships/image" Target="../media/image73.png"/><Relationship Id="rId23" Type="http://schemas.openxmlformats.org/officeDocument/2006/relationships/image" Target="../media/image80.png"/><Relationship Id="rId28" Type="http://schemas.openxmlformats.org/officeDocument/2006/relationships/image" Target="../media/image85.svg"/><Relationship Id="rId10" Type="http://schemas.openxmlformats.org/officeDocument/2006/relationships/image" Target="../media/image68.svg"/><Relationship Id="rId19" Type="http://schemas.openxmlformats.org/officeDocument/2006/relationships/image" Target="../media/image76.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svg"/><Relationship Id="rId22" Type="http://schemas.openxmlformats.org/officeDocument/2006/relationships/image" Target="../media/image79.svg"/><Relationship Id="rId27"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9A3BE6B-ACFB-4C4D-B478-873B85D586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25807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形 25">
            <a:extLst>
              <a:ext uri="{FF2B5EF4-FFF2-40B4-BE49-F238E27FC236}">
                <a16:creationId xmlns:a16="http://schemas.microsoft.com/office/drawing/2014/main" id="{9DCFB881-BEF3-497B-8C10-23D9D61E27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17736" y="1883725"/>
            <a:ext cx="1814264" cy="2905868"/>
          </a:xfrm>
          <a:prstGeom prst="rect">
            <a:avLst/>
          </a:prstGeom>
        </p:spPr>
      </p:pic>
      <p:sp>
        <p:nvSpPr>
          <p:cNvPr id="27" name="矩形 26">
            <a:extLst>
              <a:ext uri="{FF2B5EF4-FFF2-40B4-BE49-F238E27FC236}">
                <a16:creationId xmlns:a16="http://schemas.microsoft.com/office/drawing/2014/main" id="{FAE8F424-5AAE-4908-ABE9-FB0DB7062341}"/>
              </a:ext>
            </a:extLst>
          </p:cNvPr>
          <p:cNvSpPr/>
          <p:nvPr/>
        </p:nvSpPr>
        <p:spPr>
          <a:xfrm>
            <a:off x="275953" y="1900989"/>
            <a:ext cx="2951508" cy="2871982"/>
          </a:xfrm>
          <a:prstGeom prst="rect">
            <a:avLst/>
          </a:prstGeom>
          <a:solidFill>
            <a:schemeClr val="tx1"/>
          </a:solidFill>
          <a:ln w="28575">
            <a:solidFill>
              <a:srgbClr val="FE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p:cNvSpPr>
            <a:spLocks noGrp="1"/>
          </p:cNvSpPr>
          <p:nvPr>
            <p:ph type="title"/>
          </p:nvPr>
        </p:nvSpPr>
        <p:spPr/>
        <p:txBody>
          <a:bodyPr>
            <a:normAutofit/>
          </a:bodyPr>
          <a:lstStyle/>
          <a:p>
            <a:r>
              <a:rPr lang="zh-TW" altLang="en-US" sz="3600" dirty="0"/>
              <a:t>支援高達 </a:t>
            </a:r>
            <a:r>
              <a:rPr lang="en-US" altLang="zh-TW" sz="3600" dirty="0">
                <a:latin typeface="Arial" panose="020B0604020202020204" pitchFamily="34" charset="0"/>
                <a:cs typeface="Arial" panose="020B0604020202020204" pitchFamily="34" charset="0"/>
              </a:rPr>
              <a:t>1</a:t>
            </a:r>
            <a:r>
              <a:rPr lang="zh-TW" altLang="en-US" sz="3600" dirty="0">
                <a:latin typeface="Arial" panose="020B0604020202020204" pitchFamily="34" charset="0"/>
                <a:cs typeface="Arial" panose="020B0604020202020204" pitchFamily="34" charset="0"/>
              </a:rPr>
              <a:t> </a:t>
            </a:r>
            <a:r>
              <a:rPr lang="en-US" altLang="zh-TW" sz="3600" dirty="0">
                <a:latin typeface="Arial" panose="020B0604020202020204" pitchFamily="34" charset="0"/>
                <a:cs typeface="Arial" panose="020B0604020202020204" pitchFamily="34" charset="0"/>
              </a:rPr>
              <a:t>TB</a:t>
            </a:r>
            <a:r>
              <a:rPr lang="zh-TW" altLang="en-US" sz="3600" dirty="0">
                <a:latin typeface="Arial" panose="020B0604020202020204" pitchFamily="34" charset="0"/>
                <a:cs typeface="Arial" panose="020B0604020202020204" pitchFamily="34" charset="0"/>
              </a:rPr>
              <a:t> </a:t>
            </a:r>
            <a:r>
              <a:rPr lang="zh-TW" altLang="en-US" sz="3600" dirty="0"/>
              <a:t>的記憶體</a:t>
            </a:r>
            <a:endParaRPr lang="en-US" sz="3600" dirty="0"/>
          </a:p>
        </p:txBody>
      </p:sp>
      <p:sp>
        <p:nvSpPr>
          <p:cNvPr id="4" name="TextBox 3"/>
          <p:cNvSpPr txBox="1"/>
          <p:nvPr/>
        </p:nvSpPr>
        <p:spPr>
          <a:xfrm>
            <a:off x="317693" y="1015330"/>
            <a:ext cx="8059395" cy="804964"/>
          </a:xfrm>
          <a:prstGeom prst="rect">
            <a:avLst/>
          </a:prstGeom>
          <a:noFill/>
        </p:spPr>
        <p:txBody>
          <a:bodyPr wrap="square" rtlCol="0" anchor="t">
            <a:spAutoFit/>
          </a:bodyPr>
          <a:lstStyle/>
          <a:p>
            <a:pPr marL="179070" indent="-179070">
              <a:lnSpc>
                <a:spcPts val="2900"/>
              </a:lnSpc>
              <a:buSzPct val="90000"/>
              <a:buFont typeface="Arial"/>
              <a:buChar char="•"/>
            </a:pPr>
            <a:r>
              <a:rPr lang="en-US" sz="2100" dirty="0">
                <a:solidFill>
                  <a:schemeClr val="bg1"/>
                </a:solidFill>
                <a:latin typeface="Arial"/>
                <a:ea typeface="微軟正黑體"/>
                <a:cs typeface="Arial"/>
              </a:rPr>
              <a:t>4</a:t>
            </a:r>
            <a:r>
              <a:rPr lang="zh-TW" altLang="en-US" sz="2100" dirty="0">
                <a:solidFill>
                  <a:schemeClr val="bg1"/>
                </a:solidFill>
                <a:latin typeface="微軟正黑體"/>
                <a:ea typeface="微軟正黑體"/>
              </a:rPr>
              <a:t>通道</a:t>
            </a:r>
            <a:r>
              <a:rPr lang="en-US" altLang="zh-TW" sz="2100" dirty="0">
                <a:solidFill>
                  <a:schemeClr val="bg1"/>
                </a:solidFill>
                <a:latin typeface="微軟正黑體"/>
                <a:ea typeface="微軟正黑體"/>
              </a:rPr>
              <a:t> </a:t>
            </a:r>
            <a:r>
              <a:rPr lang="en-US" altLang="zh-TW" sz="2100" dirty="0">
                <a:solidFill>
                  <a:schemeClr val="bg1"/>
                </a:solidFill>
                <a:latin typeface="Arial"/>
                <a:ea typeface="微軟正黑體"/>
                <a:cs typeface="Arial"/>
              </a:rPr>
              <a:t>DDR4 RDIMM/LRDIMM</a:t>
            </a:r>
            <a:r>
              <a:rPr lang="zh-TW" altLang="en-US" sz="2100" dirty="0">
                <a:solidFill>
                  <a:schemeClr val="bg1"/>
                </a:solidFill>
                <a:latin typeface="微軟正黑體"/>
                <a:ea typeface="微軟正黑體"/>
              </a:rPr>
              <a:t>記憶體，高達</a:t>
            </a:r>
            <a:r>
              <a:rPr lang="en-US" altLang="zh-TW" sz="2100" dirty="0">
                <a:solidFill>
                  <a:schemeClr val="bg1"/>
                </a:solidFill>
                <a:latin typeface="Arial"/>
                <a:ea typeface="微軟正黑體"/>
                <a:cs typeface="Arial"/>
              </a:rPr>
              <a:t>16</a:t>
            </a:r>
            <a:r>
              <a:rPr lang="zh-TW" altLang="en-US" sz="2100" dirty="0">
                <a:solidFill>
                  <a:schemeClr val="bg1"/>
                </a:solidFill>
                <a:latin typeface="微軟正黑體"/>
                <a:ea typeface="微軟正黑體"/>
              </a:rPr>
              <a:t>根記憶體插槽</a:t>
            </a:r>
            <a:endParaRPr lang="en-US" altLang="zh-TW" sz="2100" dirty="0">
              <a:solidFill>
                <a:schemeClr val="bg1"/>
              </a:solidFill>
              <a:latin typeface="微軟正黑體"/>
              <a:ea typeface="微軟正黑體"/>
            </a:endParaRPr>
          </a:p>
          <a:p>
            <a:pPr marL="179070" indent="-179070">
              <a:lnSpc>
                <a:spcPts val="2900"/>
              </a:lnSpc>
              <a:buSzPct val="90000"/>
              <a:buFont typeface="Arial"/>
              <a:buChar char="•"/>
            </a:pPr>
            <a:r>
              <a:rPr lang="zh-TW" altLang="en-US" sz="2100" dirty="0">
                <a:solidFill>
                  <a:schemeClr val="bg1"/>
                </a:solidFill>
                <a:latin typeface="微軟正黑體"/>
                <a:ea typeface="微軟正黑體"/>
              </a:rPr>
              <a:t>一次安裝四的倍數的記憶體以獲得最佳效能</a:t>
            </a:r>
            <a:endParaRPr lang="en-US" sz="2100" dirty="0">
              <a:solidFill>
                <a:schemeClr val="bg1"/>
              </a:solidFill>
              <a:latin typeface="微軟正黑體"/>
              <a:ea typeface="微軟正黑體"/>
            </a:endParaRPr>
          </a:p>
        </p:txBody>
      </p:sp>
      <p:sp>
        <p:nvSpPr>
          <p:cNvPr id="5" name="TextBox 4"/>
          <p:cNvSpPr txBox="1"/>
          <p:nvPr/>
        </p:nvSpPr>
        <p:spPr>
          <a:xfrm>
            <a:off x="288114" y="2045723"/>
            <a:ext cx="3901610" cy="2739211"/>
          </a:xfrm>
          <a:prstGeom prst="rect">
            <a:avLst/>
          </a:prstGeom>
          <a:noFill/>
        </p:spPr>
        <p:txBody>
          <a:bodyPr wrap="square" rtlCol="0">
            <a:spAutoFit/>
          </a:bodyPr>
          <a:lstStyle/>
          <a:p>
            <a:r>
              <a:rPr lang="en-US" altLang="zh-TW" sz="1600" b="1" dirty="0">
                <a:solidFill>
                  <a:srgbClr val="FE0144"/>
                </a:solidFill>
                <a:latin typeface="微軟正黑體" panose="020B0604030504040204" pitchFamily="34" charset="-120"/>
                <a:ea typeface="微軟正黑體" panose="020B0604030504040204" pitchFamily="34" charset="-120"/>
              </a:rPr>
              <a:t>4</a:t>
            </a:r>
            <a:r>
              <a:rPr lang="zh-TW" altLang="en-US" sz="1600" b="1" dirty="0">
                <a:solidFill>
                  <a:srgbClr val="FE0144"/>
                </a:solidFill>
                <a:latin typeface="微軟正黑體" panose="020B0604030504040204" pitchFamily="34" charset="-120"/>
                <a:ea typeface="微軟正黑體" panose="020B0604030504040204" pitchFamily="34" charset="-120"/>
              </a:rPr>
              <a:t>支記憶體</a:t>
            </a:r>
            <a:endParaRPr lang="en-US" altLang="zh-TW" sz="1600" b="1" dirty="0">
              <a:solidFill>
                <a:srgbClr val="FE0144"/>
              </a:solidFill>
              <a:latin typeface="微軟正黑體" panose="020B0604030504040204" pitchFamily="34" charset="-120"/>
              <a:ea typeface="微軟正黑體" panose="020B0604030504040204" pitchFamily="34" charset="-120"/>
            </a:endParaRPr>
          </a:p>
          <a:p>
            <a:pPr marL="179388" indent="-179388">
              <a:lnSpc>
                <a:spcPts val="2000"/>
              </a:lnSpc>
              <a:buFont typeface="Arial"/>
              <a:buChar char="•"/>
            </a:pPr>
            <a:r>
              <a:rPr lang="en-US" altLang="zh-TW" sz="1450" dirty="0">
                <a:solidFill>
                  <a:schemeClr val="bg1"/>
                </a:solidFill>
                <a:latin typeface="微軟正黑體" panose="020B0604030504040204" pitchFamily="34" charset="-120"/>
                <a:ea typeface="微軟正黑體" panose="020B0604030504040204" pitchFamily="34" charset="-120"/>
              </a:rPr>
              <a:t>P0 CPU: A0, C0</a:t>
            </a:r>
          </a:p>
          <a:p>
            <a:pPr marL="179388" indent="-179388">
              <a:buFont typeface="Arial"/>
              <a:buChar char="•"/>
            </a:pPr>
            <a:r>
              <a:rPr lang="en-US" altLang="zh-TW" sz="1450" dirty="0">
                <a:solidFill>
                  <a:schemeClr val="bg1"/>
                </a:solidFill>
                <a:latin typeface="微軟正黑體" panose="020B0604030504040204" pitchFamily="34" charset="-120"/>
                <a:ea typeface="微軟正黑體" panose="020B0604030504040204" pitchFamily="34" charset="-120"/>
              </a:rPr>
              <a:t>P1 CPU: A0, C0</a:t>
            </a:r>
          </a:p>
          <a:p>
            <a:pPr marL="342900" indent="-342900">
              <a:buFont typeface="Arial"/>
              <a:buChar char="•"/>
            </a:pPr>
            <a:endParaRPr lang="en-US" altLang="zh-TW" sz="800" dirty="0">
              <a:solidFill>
                <a:srgbClr val="FFFF00"/>
              </a:solidFill>
              <a:latin typeface="微軟正黑體" panose="020B0604030504040204" pitchFamily="34" charset="-120"/>
              <a:ea typeface="微軟正黑體" panose="020B0604030504040204" pitchFamily="34" charset="-120"/>
            </a:endParaRPr>
          </a:p>
          <a:p>
            <a:r>
              <a:rPr lang="en-US" altLang="zh-TW" sz="1600" b="1" dirty="0">
                <a:solidFill>
                  <a:srgbClr val="FE0144"/>
                </a:solidFill>
                <a:latin typeface="微軟正黑體" panose="020B0604030504040204" pitchFamily="34" charset="-120"/>
                <a:ea typeface="微軟正黑體" panose="020B0604030504040204" pitchFamily="34" charset="-120"/>
              </a:rPr>
              <a:t>8</a:t>
            </a:r>
            <a:r>
              <a:rPr lang="zh-TW" altLang="en-US" sz="1600" b="1" dirty="0">
                <a:solidFill>
                  <a:srgbClr val="FE0144"/>
                </a:solidFill>
                <a:latin typeface="微軟正黑體" panose="020B0604030504040204" pitchFamily="34" charset="-120"/>
                <a:ea typeface="微軟正黑體" panose="020B0604030504040204" pitchFamily="34" charset="-120"/>
              </a:rPr>
              <a:t>支記憶體</a:t>
            </a:r>
            <a:endParaRPr lang="en-US" altLang="zh-TW" sz="1600" b="1" dirty="0">
              <a:solidFill>
                <a:srgbClr val="FE0144"/>
              </a:solidFill>
              <a:latin typeface="微軟正黑體" panose="020B0604030504040204" pitchFamily="34" charset="-120"/>
              <a:ea typeface="微軟正黑體" panose="020B0604030504040204" pitchFamily="34" charset="-120"/>
            </a:endParaRPr>
          </a:p>
          <a:p>
            <a:pPr marL="179388" indent="-179388">
              <a:lnSpc>
                <a:spcPts val="2000"/>
              </a:lnSpc>
              <a:buFont typeface="Arial"/>
              <a:buChar char="•"/>
            </a:pPr>
            <a:r>
              <a:rPr lang="en-US" altLang="zh-TW" sz="1450" dirty="0">
                <a:solidFill>
                  <a:schemeClr val="bg1"/>
                </a:solidFill>
                <a:latin typeface="微軟正黑體" panose="020B0604030504040204" pitchFamily="34" charset="-120"/>
                <a:ea typeface="微軟正黑體" panose="020B0604030504040204" pitchFamily="34" charset="-120"/>
              </a:rPr>
              <a:t>P0 CPU: A0, B0, C0, D0 </a:t>
            </a:r>
          </a:p>
          <a:p>
            <a:pPr marL="179388" indent="-179388">
              <a:buFont typeface="Arial"/>
              <a:buChar char="•"/>
            </a:pPr>
            <a:r>
              <a:rPr lang="en-US" altLang="zh-TW" sz="1450" dirty="0">
                <a:solidFill>
                  <a:schemeClr val="bg1"/>
                </a:solidFill>
                <a:latin typeface="微軟正黑體" panose="020B0604030504040204" pitchFamily="34" charset="-120"/>
                <a:ea typeface="微軟正黑體" panose="020B0604030504040204" pitchFamily="34" charset="-120"/>
              </a:rPr>
              <a:t>P1 CPU: A0, B0, C0, D0 </a:t>
            </a:r>
          </a:p>
          <a:p>
            <a:pPr marL="342900" indent="-342900">
              <a:buFont typeface="Arial"/>
              <a:buChar char="•"/>
            </a:pPr>
            <a:endParaRPr lang="en-US" altLang="zh-TW" sz="800" dirty="0">
              <a:solidFill>
                <a:srgbClr val="FFFF00"/>
              </a:solidFill>
              <a:latin typeface="微軟正黑體" panose="020B0604030504040204" pitchFamily="34" charset="-120"/>
              <a:ea typeface="微軟正黑體" panose="020B0604030504040204" pitchFamily="34" charset="-120"/>
            </a:endParaRPr>
          </a:p>
          <a:p>
            <a:r>
              <a:rPr lang="en-US" sz="1600" b="1" dirty="0">
                <a:solidFill>
                  <a:srgbClr val="FE0144"/>
                </a:solidFill>
                <a:latin typeface="微軟正黑體" panose="020B0604030504040204" pitchFamily="34" charset="-120"/>
                <a:ea typeface="微軟正黑體" panose="020B0604030504040204" pitchFamily="34" charset="-120"/>
              </a:rPr>
              <a:t>12</a:t>
            </a:r>
            <a:r>
              <a:rPr lang="zh-TW" altLang="en-US" sz="1600" b="1" dirty="0">
                <a:solidFill>
                  <a:srgbClr val="FE0144"/>
                </a:solidFill>
                <a:latin typeface="微軟正黑體" panose="020B0604030504040204" pitchFamily="34" charset="-120"/>
                <a:ea typeface="微軟正黑體" panose="020B0604030504040204" pitchFamily="34" charset="-120"/>
              </a:rPr>
              <a:t>支記憶體</a:t>
            </a:r>
          </a:p>
          <a:p>
            <a:pPr marL="179388" indent="-179388">
              <a:lnSpc>
                <a:spcPts val="2000"/>
              </a:lnSpc>
              <a:buFont typeface="Arial"/>
              <a:buChar char="•"/>
            </a:pPr>
            <a:r>
              <a:rPr lang="en-US" altLang="zh-TW" sz="1450" dirty="0">
                <a:solidFill>
                  <a:schemeClr val="bg1"/>
                </a:solidFill>
                <a:latin typeface="微軟正黑體" panose="020B0604030504040204" pitchFamily="34" charset="-120"/>
                <a:ea typeface="微軟正黑體" panose="020B0604030504040204" pitchFamily="34" charset="-120"/>
              </a:rPr>
              <a:t>P0 CPU: A0, B0, C0, D0, A1, C1</a:t>
            </a:r>
          </a:p>
          <a:p>
            <a:pPr marL="179388" indent="-179388">
              <a:buFont typeface="Arial"/>
              <a:buChar char="•"/>
            </a:pPr>
            <a:r>
              <a:rPr lang="en-US" altLang="zh-TW" sz="1450" dirty="0">
                <a:solidFill>
                  <a:schemeClr val="bg1"/>
                </a:solidFill>
                <a:latin typeface="微軟正黑體" panose="020B0604030504040204" pitchFamily="34" charset="-120"/>
                <a:ea typeface="微軟正黑體" panose="020B0604030504040204" pitchFamily="34" charset="-120"/>
              </a:rPr>
              <a:t>P1 CPU: A0, B0, C0, D0, A1, C1</a:t>
            </a:r>
          </a:p>
          <a:p>
            <a:endParaRPr lang="en-US" sz="1600" dirty="0">
              <a:solidFill>
                <a:srgbClr val="FFFF00"/>
              </a:solidFill>
              <a:latin typeface="微軟正黑體" panose="020B0604030504040204" pitchFamily="34" charset="-120"/>
              <a:ea typeface="微軟正黑體" panose="020B0604030504040204" pitchFamily="34" charset="-120"/>
            </a:endParaRPr>
          </a:p>
        </p:txBody>
      </p:sp>
      <p:grpSp>
        <p:nvGrpSpPr>
          <p:cNvPr id="28" name="群組 27">
            <a:extLst>
              <a:ext uri="{FF2B5EF4-FFF2-40B4-BE49-F238E27FC236}">
                <a16:creationId xmlns:a16="http://schemas.microsoft.com/office/drawing/2014/main" id="{B334F440-0741-4200-811B-C5B4CEF0866C}"/>
              </a:ext>
            </a:extLst>
          </p:cNvPr>
          <p:cNvGrpSpPr/>
          <p:nvPr/>
        </p:nvGrpSpPr>
        <p:grpSpPr>
          <a:xfrm>
            <a:off x="3357913" y="2082287"/>
            <a:ext cx="5681637" cy="2523423"/>
            <a:chOff x="3306033" y="2158824"/>
            <a:chExt cx="5525942" cy="2454273"/>
          </a:xfrm>
        </p:grpSpPr>
        <p:pic>
          <p:nvPicPr>
            <p:cNvPr id="6" name="圖形 5">
              <a:extLst>
                <a:ext uri="{FF2B5EF4-FFF2-40B4-BE49-F238E27FC236}">
                  <a16:creationId xmlns:a16="http://schemas.microsoft.com/office/drawing/2014/main" id="{015C11A5-1EEA-43F6-8F52-226A31A212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06033" y="2158824"/>
              <a:ext cx="5525942" cy="2454273"/>
            </a:xfrm>
            <a:prstGeom prst="rect">
              <a:avLst/>
            </a:prstGeom>
          </p:spPr>
        </p:pic>
        <p:pic>
          <p:nvPicPr>
            <p:cNvPr id="7" name="圖形 6">
              <a:extLst>
                <a:ext uri="{FF2B5EF4-FFF2-40B4-BE49-F238E27FC236}">
                  <a16:creationId xmlns:a16="http://schemas.microsoft.com/office/drawing/2014/main" id="{8B9513DA-230B-4DD8-BF91-951759757A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68591" y="2344176"/>
              <a:ext cx="811964" cy="1680314"/>
            </a:xfrm>
            <a:prstGeom prst="rect">
              <a:avLst/>
            </a:prstGeom>
          </p:spPr>
        </p:pic>
        <p:pic>
          <p:nvPicPr>
            <p:cNvPr id="8" name="圖形 7">
              <a:extLst>
                <a:ext uri="{FF2B5EF4-FFF2-40B4-BE49-F238E27FC236}">
                  <a16:creationId xmlns:a16="http://schemas.microsoft.com/office/drawing/2014/main" id="{253D467A-17CE-4185-B94E-867FB50699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80556" y="2837511"/>
              <a:ext cx="811964" cy="811964"/>
            </a:xfrm>
            <a:prstGeom prst="rect">
              <a:avLst/>
            </a:prstGeom>
          </p:spPr>
        </p:pic>
        <p:sp>
          <p:nvSpPr>
            <p:cNvPr id="11" name="矩形: 圓角 10">
              <a:extLst>
                <a:ext uri="{FF2B5EF4-FFF2-40B4-BE49-F238E27FC236}">
                  <a16:creationId xmlns:a16="http://schemas.microsoft.com/office/drawing/2014/main" id="{148BFBC0-DC87-4454-B000-86F498246C61}"/>
                </a:ext>
              </a:extLst>
            </p:cNvPr>
            <p:cNvSpPr/>
            <p:nvPr/>
          </p:nvSpPr>
          <p:spPr>
            <a:xfrm>
              <a:off x="4519742" y="3126295"/>
              <a:ext cx="294273" cy="230867"/>
            </a:xfrm>
            <a:prstGeom prst="roundRect">
              <a:avLst>
                <a:gd name="adj" fmla="val 0"/>
              </a:avLst>
            </a:prstGeom>
            <a:solidFill>
              <a:srgbClr val="33323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1A496B08-BCA2-4B52-8C82-365811773435}"/>
                </a:ext>
              </a:extLst>
            </p:cNvPr>
            <p:cNvSpPr/>
            <p:nvPr/>
          </p:nvSpPr>
          <p:spPr>
            <a:xfrm>
              <a:off x="4488822" y="3115286"/>
              <a:ext cx="364510" cy="263848"/>
            </a:xfrm>
            <a:prstGeom prst="rect">
              <a:avLst/>
            </a:prstGeom>
          </p:spPr>
          <p:txBody>
            <a:bodyPr wrap="none">
              <a:spAutoFit/>
            </a:bodyPr>
            <a:lstStyle/>
            <a:p>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rPr>
                <a:t>P0</a:t>
              </a:r>
              <a:endParaRPr lang="zh-TW" altLang="en-US" sz="1000">
                <a:solidFill>
                  <a:schemeClr val="bg1"/>
                </a:solidFill>
                <a:latin typeface="Arial" panose="020B0604020202020204" pitchFamily="34" charset="0"/>
                <a:cs typeface="Arial" panose="020B0604020202020204" pitchFamily="34" charset="0"/>
              </a:endParaRPr>
            </a:p>
          </p:txBody>
        </p:sp>
        <p:pic>
          <p:nvPicPr>
            <p:cNvPr id="13" name="圖形 12">
              <a:extLst>
                <a:ext uri="{FF2B5EF4-FFF2-40B4-BE49-F238E27FC236}">
                  <a16:creationId xmlns:a16="http://schemas.microsoft.com/office/drawing/2014/main" id="{B9229D17-29A1-4160-BDF0-D6D27670A3F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23439" y="2344176"/>
              <a:ext cx="811964" cy="1680314"/>
            </a:xfrm>
            <a:prstGeom prst="rect">
              <a:avLst/>
            </a:prstGeom>
          </p:spPr>
        </p:pic>
        <p:pic>
          <p:nvPicPr>
            <p:cNvPr id="14" name="圖形 13">
              <a:extLst>
                <a:ext uri="{FF2B5EF4-FFF2-40B4-BE49-F238E27FC236}">
                  <a16:creationId xmlns:a16="http://schemas.microsoft.com/office/drawing/2014/main" id="{7824F02F-C7B2-48AF-82D6-F39B4C516AF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58665" y="2837511"/>
              <a:ext cx="811964" cy="811964"/>
            </a:xfrm>
            <a:prstGeom prst="rect">
              <a:avLst/>
            </a:prstGeom>
          </p:spPr>
        </p:pic>
        <p:sp>
          <p:nvSpPr>
            <p:cNvPr id="15" name="矩形: 圓角 14">
              <a:extLst>
                <a:ext uri="{FF2B5EF4-FFF2-40B4-BE49-F238E27FC236}">
                  <a16:creationId xmlns:a16="http://schemas.microsoft.com/office/drawing/2014/main" id="{F4776226-461D-4EFC-84B5-307E1EB27A3D}"/>
                </a:ext>
              </a:extLst>
            </p:cNvPr>
            <p:cNvSpPr/>
            <p:nvPr/>
          </p:nvSpPr>
          <p:spPr>
            <a:xfrm>
              <a:off x="7297853" y="3126295"/>
              <a:ext cx="294273" cy="230867"/>
            </a:xfrm>
            <a:prstGeom prst="roundRect">
              <a:avLst>
                <a:gd name="adj" fmla="val 0"/>
              </a:avLst>
            </a:prstGeom>
            <a:solidFill>
              <a:srgbClr val="33323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1E209782-5F2E-4AF3-BB58-3236021320B0}"/>
                </a:ext>
              </a:extLst>
            </p:cNvPr>
            <p:cNvSpPr/>
            <p:nvPr/>
          </p:nvSpPr>
          <p:spPr>
            <a:xfrm>
              <a:off x="7266933" y="3115286"/>
              <a:ext cx="364510" cy="263848"/>
            </a:xfrm>
            <a:prstGeom prst="rect">
              <a:avLst/>
            </a:prstGeom>
          </p:spPr>
          <p:txBody>
            <a:bodyPr wrap="none">
              <a:spAutoFit/>
            </a:bodyPr>
            <a:lstStyle/>
            <a:p>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rPr>
                <a:t>P1</a:t>
              </a:r>
              <a:endParaRPr lang="zh-TW" altLang="en-US" sz="1000">
                <a:solidFill>
                  <a:schemeClr val="bg1"/>
                </a:solidFill>
                <a:latin typeface="Arial" panose="020B0604020202020204" pitchFamily="34" charset="0"/>
                <a:cs typeface="Arial" panose="020B0604020202020204" pitchFamily="34" charset="0"/>
              </a:endParaRPr>
            </a:p>
          </p:txBody>
        </p:sp>
        <p:pic>
          <p:nvPicPr>
            <p:cNvPr id="17" name="圖形 16">
              <a:extLst>
                <a:ext uri="{FF2B5EF4-FFF2-40B4-BE49-F238E27FC236}">
                  <a16:creationId xmlns:a16="http://schemas.microsoft.com/office/drawing/2014/main" id="{3DDF32AF-E28A-40C1-AA35-5BD7FB0D964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46701" y="2344176"/>
              <a:ext cx="811964" cy="1680314"/>
            </a:xfrm>
            <a:prstGeom prst="rect">
              <a:avLst/>
            </a:prstGeom>
          </p:spPr>
        </p:pic>
        <p:pic>
          <p:nvPicPr>
            <p:cNvPr id="18" name="圖形 17">
              <a:extLst>
                <a:ext uri="{FF2B5EF4-FFF2-40B4-BE49-F238E27FC236}">
                  <a16:creationId xmlns:a16="http://schemas.microsoft.com/office/drawing/2014/main" id="{DE2F9060-4560-421A-B1E1-3118EB02B5C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70630" y="2343216"/>
              <a:ext cx="811964" cy="1680314"/>
            </a:xfrm>
            <a:prstGeom prst="rect">
              <a:avLst/>
            </a:prstGeom>
          </p:spPr>
        </p:pic>
        <p:pic>
          <p:nvPicPr>
            <p:cNvPr id="19" name="圖形 18">
              <a:extLst>
                <a:ext uri="{FF2B5EF4-FFF2-40B4-BE49-F238E27FC236}">
                  <a16:creationId xmlns:a16="http://schemas.microsoft.com/office/drawing/2014/main" id="{84166918-A4B4-4158-ADFD-DAC90B916B5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009709" y="4078578"/>
              <a:ext cx="146768" cy="172860"/>
            </a:xfrm>
            <a:prstGeom prst="rect">
              <a:avLst/>
            </a:prstGeom>
          </p:spPr>
        </p:pic>
        <p:sp>
          <p:nvSpPr>
            <p:cNvPr id="20" name="矩形 19">
              <a:extLst>
                <a:ext uri="{FF2B5EF4-FFF2-40B4-BE49-F238E27FC236}">
                  <a16:creationId xmlns:a16="http://schemas.microsoft.com/office/drawing/2014/main" id="{6B33CA34-93FD-4650-9588-7FA1D5DA37E1}"/>
                </a:ext>
              </a:extLst>
            </p:cNvPr>
            <p:cNvSpPr/>
            <p:nvPr/>
          </p:nvSpPr>
          <p:spPr>
            <a:xfrm>
              <a:off x="5628226" y="4226258"/>
              <a:ext cx="881556" cy="263848"/>
            </a:xfrm>
            <a:prstGeom prst="rect">
              <a:avLst/>
            </a:prstGeom>
          </p:spPr>
          <p:txBody>
            <a:bodyPr wrap="none">
              <a:spAutoFit/>
            </a:bodyPr>
            <a:lstStyle/>
            <a:p>
              <a:r>
                <a:rPr lang="en-US" altLang="zh-TW" sz="1000">
                  <a:solidFill>
                    <a:srgbClr val="FF0000"/>
                  </a:solidFill>
                  <a:latin typeface="Arial" panose="020B0604020202020204" pitchFamily="34" charset="0"/>
                  <a:ea typeface="微軟正黑體" panose="020B0604030504040204" pitchFamily="34" charset="-120"/>
                  <a:cs typeface="Arial" panose="020B0604020202020204" pitchFamily="34" charset="0"/>
                </a:rPr>
                <a:t>Rear Panel</a:t>
              </a:r>
              <a:endParaRPr lang="zh-TW" altLang="en-US" sz="100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23985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一張含有 水 的圖片&#10;&#10;描述是以非常高的可信度產生">
            <a:extLst>
              <a:ext uri="{FF2B5EF4-FFF2-40B4-BE49-F238E27FC236}">
                <a16:creationId xmlns:a16="http://schemas.microsoft.com/office/drawing/2014/main" id="{1058A765-CC1D-4D50-AE03-01367B78AB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圖形 13">
            <a:extLst>
              <a:ext uri="{FF2B5EF4-FFF2-40B4-BE49-F238E27FC236}">
                <a16:creationId xmlns:a16="http://schemas.microsoft.com/office/drawing/2014/main" id="{F7C9E5AF-BEE5-4AD6-A0A0-8953D2BF87F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06552" y="1551857"/>
            <a:ext cx="2579987" cy="510198"/>
          </a:xfrm>
          <a:prstGeom prst="rect">
            <a:avLst/>
          </a:prstGeom>
        </p:spPr>
      </p:pic>
      <p:pic>
        <p:nvPicPr>
          <p:cNvPr id="12" name="圖形 11">
            <a:extLst>
              <a:ext uri="{FF2B5EF4-FFF2-40B4-BE49-F238E27FC236}">
                <a16:creationId xmlns:a16="http://schemas.microsoft.com/office/drawing/2014/main" id="{6A70273E-EDD0-473E-ABDA-BD0F0A60A63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9466" y="1548100"/>
            <a:ext cx="5440337" cy="402736"/>
          </a:xfrm>
          <a:prstGeom prst="rect">
            <a:avLst/>
          </a:prstGeom>
        </p:spPr>
      </p:pic>
      <p:pic>
        <p:nvPicPr>
          <p:cNvPr id="7" name="圖片 6">
            <a:extLst>
              <a:ext uri="{FF2B5EF4-FFF2-40B4-BE49-F238E27FC236}">
                <a16:creationId xmlns:a16="http://schemas.microsoft.com/office/drawing/2014/main" id="{A5A4FCD3-1619-416C-88FB-E5B616854E4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1580" y="1714499"/>
            <a:ext cx="8393659" cy="3419113"/>
          </a:xfrm>
          <a:prstGeom prst="rect">
            <a:avLst/>
          </a:prstGeom>
        </p:spPr>
      </p:pic>
      <p:sp>
        <p:nvSpPr>
          <p:cNvPr id="2" name="Title 1"/>
          <p:cNvSpPr>
            <a:spLocks noGrp="1"/>
          </p:cNvSpPr>
          <p:nvPr>
            <p:ph type="title"/>
          </p:nvPr>
        </p:nvSpPr>
        <p:spPr/>
        <p:txBody>
          <a:bodyPr>
            <a:normAutofit/>
          </a:bodyPr>
          <a:lstStyle/>
          <a:p>
            <a:r>
              <a:rPr lang="zh-TW" altLang="en-US" sz="3600" dirty="0"/>
              <a:t>一套硬體，兩種 </a:t>
            </a:r>
            <a:r>
              <a:rPr lang="en-US" altLang="zh-TW" sz="3600" dirty="0">
                <a:latin typeface="Arial" panose="020B0604020202020204" pitchFamily="34" charset="0"/>
                <a:cs typeface="Arial" panose="020B0604020202020204" pitchFamily="34" charset="0"/>
              </a:rPr>
              <a:t>NAS</a:t>
            </a:r>
            <a:r>
              <a:rPr lang="zh-TW" altLang="en-US" sz="3600" dirty="0">
                <a:latin typeface="Arial" panose="020B0604020202020204" pitchFamily="34" charset="0"/>
                <a:cs typeface="Arial" panose="020B0604020202020204" pitchFamily="34" charset="0"/>
              </a:rPr>
              <a:t> </a:t>
            </a:r>
            <a:r>
              <a:rPr lang="zh-TW" altLang="en-US" sz="3600" dirty="0"/>
              <a:t>作業系統</a:t>
            </a:r>
            <a:endParaRPr lang="en-US" sz="3600" dirty="0"/>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a:ext>
            </a:extLst>
          </a:blip>
          <a:srcRect l="-35"/>
          <a:stretch/>
        </p:blipFill>
        <p:spPr>
          <a:xfrm>
            <a:off x="266761" y="1862378"/>
            <a:ext cx="8503562" cy="3332434"/>
          </a:xfrm>
          <a:prstGeom prst="rect">
            <a:avLst/>
          </a:prstGeom>
        </p:spPr>
      </p:pic>
      <p:sp>
        <p:nvSpPr>
          <p:cNvPr id="13" name="Rectangle 14">
            <a:extLst>
              <a:ext uri="{FF2B5EF4-FFF2-40B4-BE49-F238E27FC236}">
                <a16:creationId xmlns:a16="http://schemas.microsoft.com/office/drawing/2014/main" id="{4B6C76D4-5E92-44CE-9828-7FA3B3AC6AAC}"/>
              </a:ext>
            </a:extLst>
          </p:cNvPr>
          <p:cNvSpPr/>
          <p:nvPr/>
        </p:nvSpPr>
        <p:spPr>
          <a:xfrm>
            <a:off x="6104964" y="1054897"/>
            <a:ext cx="2577911" cy="499939"/>
          </a:xfrm>
          <a:prstGeom prst="rect">
            <a:avLst/>
          </a:prstGeom>
          <a:solidFill>
            <a:srgbClr val="FE0144"/>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bg1"/>
              </a:solidFill>
            </a:endParaRPr>
          </a:p>
        </p:txBody>
      </p:sp>
      <p:sp>
        <p:nvSpPr>
          <p:cNvPr id="15" name="Rectangle 14">
            <a:extLst>
              <a:ext uri="{FF2B5EF4-FFF2-40B4-BE49-F238E27FC236}">
                <a16:creationId xmlns:a16="http://schemas.microsoft.com/office/drawing/2014/main" id="{566605FE-E393-42ED-9564-04D2D18A7F4A}"/>
              </a:ext>
            </a:extLst>
          </p:cNvPr>
          <p:cNvSpPr/>
          <p:nvPr/>
        </p:nvSpPr>
        <p:spPr>
          <a:xfrm>
            <a:off x="461124" y="1044639"/>
            <a:ext cx="5430310" cy="510198"/>
          </a:xfrm>
          <a:prstGeom prst="rect">
            <a:avLst/>
          </a:prstGeom>
          <a:solidFill>
            <a:srgbClr val="FE0144"/>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rPr>
              <a:t>QTS </a:t>
            </a:r>
            <a:r>
              <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rPr>
              <a:t>應用</a:t>
            </a: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rPr>
              <a:t>儲存作業系統</a:t>
            </a: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 name="矩形 2">
            <a:extLst>
              <a:ext uri="{FF2B5EF4-FFF2-40B4-BE49-F238E27FC236}">
                <a16:creationId xmlns:a16="http://schemas.microsoft.com/office/drawing/2014/main" id="{A7051EFC-12B4-4492-86FA-F6905B95B138}"/>
              </a:ext>
            </a:extLst>
          </p:cNvPr>
          <p:cNvSpPr/>
          <p:nvPr/>
        </p:nvSpPr>
        <p:spPr>
          <a:xfrm>
            <a:off x="5107919" y="1074062"/>
            <a:ext cx="4572000" cy="528350"/>
          </a:xfrm>
          <a:prstGeom prst="rect">
            <a:avLst/>
          </a:prstGeom>
        </p:spPr>
        <p:txBody>
          <a:bodyPr>
            <a:spAutoFit/>
          </a:bodyPr>
          <a:lstStyle/>
          <a:p>
            <a:pPr algn="ctr">
              <a:lnSpc>
                <a:spcPts val="1700"/>
              </a:lnSpc>
            </a:pPr>
            <a:r>
              <a:rPr lang="en-US" altLang="zh-TW">
                <a:solidFill>
                  <a:schemeClr val="bg1"/>
                </a:solidFill>
                <a:latin typeface="Arial"/>
                <a:ea typeface="微軟正黑體"/>
                <a:cs typeface="Arial"/>
              </a:rPr>
              <a:t>QES</a:t>
            </a:r>
            <a:r>
              <a:rPr lang="zh-TW" altLang="en-US">
                <a:solidFill>
                  <a:schemeClr val="bg1"/>
                </a:solidFill>
                <a:latin typeface="Arial"/>
                <a:ea typeface="微軟正黑體"/>
                <a:cs typeface="Arial"/>
              </a:rPr>
              <a:t>作業系統 </a:t>
            </a:r>
            <a:endParaRPr lang="zh-CN" altLang="en-US">
              <a:solidFill>
                <a:schemeClr val="bg1"/>
              </a:solidFill>
            </a:endParaRPr>
          </a:p>
          <a:p>
            <a:pPr algn="ctr">
              <a:lnSpc>
                <a:spcPts val="1700"/>
              </a:lnSpc>
            </a:pPr>
            <a:r>
              <a:rPr lang="en-US" altLang="zh-TW" sz="1500">
                <a:solidFill>
                  <a:schemeClr val="bg1"/>
                </a:solidFill>
                <a:latin typeface="Arial"/>
                <a:ea typeface="微軟正黑體"/>
                <a:cs typeface="Arial"/>
              </a:rPr>
              <a:t>(FreeBSD, ZFS)</a:t>
            </a:r>
            <a:endParaRPr lang="en-US" altLang="zh-TW" sz="1500">
              <a:solidFill>
                <a:schemeClr val="bg1"/>
              </a:solidFill>
            </a:endParaRPr>
          </a:p>
        </p:txBody>
      </p:sp>
    </p:spTree>
    <p:extLst>
      <p:ext uri="{BB962C8B-B14F-4D97-AF65-F5344CB8AC3E}">
        <p14:creationId xmlns:p14="http://schemas.microsoft.com/office/powerpoint/2010/main" val="3266897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形 14">
            <a:extLst>
              <a:ext uri="{FF2B5EF4-FFF2-40B4-BE49-F238E27FC236}">
                <a16:creationId xmlns:a16="http://schemas.microsoft.com/office/drawing/2014/main" id="{2D6269D0-5044-4904-921B-8306E3936F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349" y="1637705"/>
            <a:ext cx="4015043" cy="1019635"/>
          </a:xfrm>
          <a:prstGeom prst="rect">
            <a:avLst/>
          </a:prstGeom>
        </p:spPr>
      </p:pic>
      <p:sp>
        <p:nvSpPr>
          <p:cNvPr id="2" name="Title 1"/>
          <p:cNvSpPr>
            <a:spLocks noGrp="1"/>
          </p:cNvSpPr>
          <p:nvPr>
            <p:ph type="title"/>
          </p:nvPr>
        </p:nvSpPr>
        <p:spPr/>
        <p:txBody>
          <a:bodyPr>
            <a:normAutofit/>
          </a:bodyPr>
          <a:lstStyle/>
          <a:p>
            <a:r>
              <a:rPr lang="zh-TW" altLang="en-US" sz="3600" dirty="0"/>
              <a:t>選擇適合您的作業系統</a:t>
            </a:r>
            <a:endParaRPr lang="en-US" sz="3600" dirty="0"/>
          </a:p>
        </p:txBody>
      </p:sp>
      <p:sp>
        <p:nvSpPr>
          <p:cNvPr id="4" name="TextBox 3"/>
          <p:cNvSpPr txBox="1"/>
          <p:nvPr/>
        </p:nvSpPr>
        <p:spPr>
          <a:xfrm>
            <a:off x="325498" y="1722100"/>
            <a:ext cx="3922817" cy="1503617"/>
          </a:xfrm>
          <a:prstGeom prst="rect">
            <a:avLst/>
          </a:prstGeom>
          <a:noFill/>
        </p:spPr>
        <p:txBody>
          <a:bodyPr wrap="square" rtlCol="0" anchor="t">
            <a:spAutoFit/>
          </a:bodyPr>
          <a:lstStyle/>
          <a:p>
            <a:pPr>
              <a:lnSpc>
                <a:spcPts val="2800"/>
              </a:lnSpc>
            </a:pPr>
            <a:r>
              <a:rPr lang="zh-TW" altLang="en-US" sz="2000">
                <a:solidFill>
                  <a:schemeClr val="bg1"/>
                </a:solidFill>
                <a:latin typeface="微軟正黑體"/>
                <a:ea typeface="微軟正黑體"/>
              </a:rPr>
              <a:t>快速安裝畫面可切換安裝</a:t>
            </a:r>
            <a:r>
              <a:rPr lang="en-US" altLang="zh-TW" sz="2000">
                <a:solidFill>
                  <a:schemeClr val="bg1"/>
                </a:solidFill>
                <a:latin typeface="微軟正黑體"/>
                <a:ea typeface="微軟正黑體"/>
              </a:rPr>
              <a:t>QTS</a:t>
            </a:r>
            <a:r>
              <a:rPr lang="zh-TW" altLang="en-US" sz="2000">
                <a:solidFill>
                  <a:schemeClr val="bg1"/>
                </a:solidFill>
                <a:latin typeface="微軟正黑體"/>
                <a:ea typeface="微軟正黑體"/>
              </a:rPr>
              <a:t>或</a:t>
            </a:r>
            <a:r>
              <a:rPr lang="en-US" altLang="zh-TW" sz="2000">
                <a:solidFill>
                  <a:schemeClr val="bg1"/>
                </a:solidFill>
                <a:latin typeface="微軟正黑體"/>
                <a:ea typeface="微軟正黑體"/>
              </a:rPr>
              <a:t>QES (</a:t>
            </a:r>
            <a:r>
              <a:rPr lang="zh-TW" altLang="en-US" sz="2000">
                <a:solidFill>
                  <a:schemeClr val="bg1"/>
                </a:solidFill>
                <a:latin typeface="微軟正黑體"/>
                <a:ea typeface="微軟正黑體"/>
              </a:rPr>
              <a:t>需要重新開機</a:t>
            </a:r>
            <a:r>
              <a:rPr lang="en-US" altLang="zh-TW" sz="2000">
                <a:solidFill>
                  <a:schemeClr val="bg1"/>
                </a:solidFill>
                <a:latin typeface="微軟正黑體"/>
                <a:ea typeface="微軟正黑體"/>
              </a:rPr>
              <a:t>)</a:t>
            </a:r>
            <a:endParaRPr lang="en-US" sz="2000">
              <a:solidFill>
                <a:schemeClr val="bg1"/>
              </a:solidFill>
              <a:cs typeface="Calibri"/>
            </a:endParaRPr>
          </a:p>
          <a:p>
            <a:pPr marL="342900" indent="-342900">
              <a:lnSpc>
                <a:spcPts val="2800"/>
              </a:lnSpc>
              <a:buFont typeface="Arial"/>
              <a:buChar char="•"/>
            </a:pPr>
            <a:endParaRPr lang="zh-TW" altLang="en-US" sz="2200">
              <a:solidFill>
                <a:schemeClr val="bg1"/>
              </a:solidFill>
              <a:latin typeface="微軟正黑體" panose="020B0604030504040204" pitchFamily="34" charset="-120"/>
              <a:ea typeface="微軟正黑體" panose="020B0604030504040204" pitchFamily="34" charset="-120"/>
            </a:endParaRPr>
          </a:p>
          <a:p>
            <a:pPr>
              <a:lnSpc>
                <a:spcPts val="2800"/>
              </a:lnSpc>
            </a:pPr>
            <a:endParaRPr lang="zh-TW" altLang="en-US" sz="2200">
              <a:solidFill>
                <a:schemeClr val="bg1"/>
              </a:solidFill>
              <a:latin typeface="微軟正黑體"/>
              <a:ea typeface="微軟正黑體"/>
            </a:endParaRPr>
          </a:p>
        </p:txBody>
      </p:sp>
      <p:sp>
        <p:nvSpPr>
          <p:cNvPr id="8" name="文本框 7">
            <a:extLst>
              <a:ext uri="{FF2B5EF4-FFF2-40B4-BE49-F238E27FC236}">
                <a16:creationId xmlns:a16="http://schemas.microsoft.com/office/drawing/2014/main" id="{9DEDBA75-694E-4FBF-BB26-ED132E9339DE}"/>
              </a:ext>
            </a:extLst>
          </p:cNvPr>
          <p:cNvSpPr txBox="1"/>
          <p:nvPr/>
        </p:nvSpPr>
        <p:spPr>
          <a:xfrm>
            <a:off x="176900" y="3872350"/>
            <a:ext cx="4177341" cy="76989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800"/>
              </a:lnSpc>
            </a:pPr>
            <a:r>
              <a:rPr lang="en-US" altLang="zh-CN" sz="1200" dirty="0">
                <a:solidFill>
                  <a:srgbClr val="FFFFFF"/>
                </a:solidFill>
                <a:latin typeface="微軟正黑體"/>
                <a:ea typeface="等线"/>
              </a:rPr>
              <a:t>註：</a:t>
            </a:r>
            <a:endParaRPr lang="zh-CN" altLang="en-US" sz="1200" dirty="0">
              <a:solidFill>
                <a:srgbClr val="000000"/>
              </a:solidFill>
              <a:latin typeface="Calibri"/>
              <a:ea typeface="等线" panose="02010600030101010101" pitchFamily="2" charset="-122"/>
              <a:cs typeface="Calibri"/>
            </a:endParaRPr>
          </a:p>
          <a:p>
            <a:pPr>
              <a:lnSpc>
                <a:spcPts val="1800"/>
              </a:lnSpc>
            </a:pPr>
            <a:r>
              <a:rPr lang="en-US" altLang="zh-CN" sz="1200" dirty="0">
                <a:solidFill>
                  <a:srgbClr val="FFFFFF"/>
                </a:solidFill>
                <a:latin typeface="微軟正黑體"/>
                <a:ea typeface="等线"/>
              </a:rPr>
              <a:t>1. </a:t>
            </a:r>
            <a:r>
              <a:rPr lang="en-US" altLang="zh-CN" sz="1200" dirty="0">
                <a:solidFill>
                  <a:srgbClr val="FFFFFF"/>
                </a:solidFill>
                <a:latin typeface="Arial" panose="020B0604020202020204" pitchFamily="34" charset="0"/>
                <a:ea typeface="等线"/>
                <a:cs typeface="Arial" panose="020B0604020202020204" pitchFamily="34" charset="0"/>
              </a:rPr>
              <a:t>QTS</a:t>
            </a:r>
            <a:r>
              <a:rPr lang="zh-TW" altLang="en-US" sz="1200" dirty="0">
                <a:solidFill>
                  <a:srgbClr val="FFFFFF"/>
                </a:solidFill>
                <a:ea typeface="微軟正黑體"/>
              </a:rPr>
              <a:t>與</a:t>
            </a:r>
            <a:r>
              <a:rPr lang="en-US" altLang="zh-CN" sz="1200" dirty="0">
                <a:solidFill>
                  <a:srgbClr val="FFFFFF"/>
                </a:solidFill>
                <a:latin typeface="Arial" panose="020B0604020202020204" pitchFamily="34" charset="0"/>
                <a:ea typeface="等线"/>
                <a:cs typeface="Arial" panose="020B0604020202020204" pitchFamily="34" charset="0"/>
              </a:rPr>
              <a:t>QES</a:t>
            </a:r>
            <a:r>
              <a:rPr lang="zh-TW" altLang="en-US" sz="1200" dirty="0">
                <a:solidFill>
                  <a:srgbClr val="FFFFFF"/>
                </a:solidFill>
                <a:ea typeface="微軟正黑體"/>
              </a:rPr>
              <a:t>僅能擇一安裝</a:t>
            </a:r>
          </a:p>
          <a:p>
            <a:pPr>
              <a:lnSpc>
                <a:spcPts val="1800"/>
              </a:lnSpc>
            </a:pPr>
            <a:r>
              <a:rPr lang="zh-TW" altLang="en-US" sz="1200" dirty="0">
                <a:solidFill>
                  <a:srgbClr val="FFFFFF"/>
                </a:solidFill>
                <a:ea typeface="微軟正黑體"/>
                <a:cs typeface="Calibri"/>
              </a:rPr>
              <a:t>2. 重新安裝後資料將無法保存</a:t>
            </a:r>
          </a:p>
        </p:txBody>
      </p:sp>
      <p:pic>
        <p:nvPicPr>
          <p:cNvPr id="3" name="图片 5">
            <a:extLst>
              <a:ext uri="{FF2B5EF4-FFF2-40B4-BE49-F238E27FC236}">
                <a16:creationId xmlns:a16="http://schemas.microsoft.com/office/drawing/2014/main" id="{2ED3E6AC-96D9-461F-8E62-1A3DF24382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5188" y="662682"/>
            <a:ext cx="4722514" cy="4957282"/>
          </a:xfrm>
          <a:prstGeom prst="rect">
            <a:avLst/>
          </a:prstGeom>
        </p:spPr>
      </p:pic>
      <p:pic>
        <p:nvPicPr>
          <p:cNvPr id="10" name="圖形 9">
            <a:extLst>
              <a:ext uri="{FF2B5EF4-FFF2-40B4-BE49-F238E27FC236}">
                <a16:creationId xmlns:a16="http://schemas.microsoft.com/office/drawing/2014/main" id="{3CBE936C-4C56-4473-A0F6-BB6753B786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85007" y="4092546"/>
            <a:ext cx="572137" cy="248286"/>
          </a:xfrm>
          <a:prstGeom prst="rect">
            <a:avLst/>
          </a:prstGeom>
          <a:effectLst>
            <a:glow>
              <a:srgbClr val="FF0045"/>
            </a:glow>
          </a:effectLst>
        </p:spPr>
      </p:pic>
      <p:cxnSp>
        <p:nvCxnSpPr>
          <p:cNvPr id="16" name="接點: 肘形 15">
            <a:extLst>
              <a:ext uri="{FF2B5EF4-FFF2-40B4-BE49-F238E27FC236}">
                <a16:creationId xmlns:a16="http://schemas.microsoft.com/office/drawing/2014/main" id="{A61F4A18-56A6-4D35-BFE3-F3BAC95D4546}"/>
              </a:ext>
            </a:extLst>
          </p:cNvPr>
          <p:cNvCxnSpPr>
            <a:cxnSpLocks/>
          </p:cNvCxnSpPr>
          <p:nvPr/>
        </p:nvCxnSpPr>
        <p:spPr>
          <a:xfrm rot="16200000" flipH="1">
            <a:off x="3259006" y="2747758"/>
            <a:ext cx="1532776" cy="1319225"/>
          </a:xfrm>
          <a:prstGeom prst="bentConnector2">
            <a:avLst/>
          </a:prstGeom>
          <a:ln w="28575">
            <a:solidFill>
              <a:srgbClr val="FE01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771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208" y="84828"/>
            <a:ext cx="7886700" cy="822960"/>
          </a:xfrm>
        </p:spPr>
        <p:txBody>
          <a:bodyPr>
            <a:normAutofit/>
          </a:bodyPr>
          <a:lstStyle/>
          <a:p>
            <a:r>
              <a:rPr lang="en-US" altLang="zh-TW" sz="3600" dirty="0" err="1">
                <a:latin typeface="微軟正黑體"/>
                <a:ea typeface="微軟正黑體"/>
              </a:rPr>
              <a:t>安裝</a:t>
            </a:r>
            <a:r>
              <a:rPr lang="zh-TW" altLang="en-US" sz="3600" dirty="0">
                <a:latin typeface="微軟正黑體"/>
                <a:ea typeface="微軟正黑體"/>
              </a:rPr>
              <a:t> </a:t>
            </a:r>
            <a:r>
              <a:rPr lang="en-US" altLang="zh-TW" sz="3600" dirty="0">
                <a:latin typeface="Arial" panose="020B0604020202020204" pitchFamily="34" charset="0"/>
                <a:ea typeface="微軟正黑體"/>
                <a:cs typeface="Arial" panose="020B0604020202020204" pitchFamily="34" charset="0"/>
              </a:rPr>
              <a:t>QES</a:t>
            </a:r>
            <a:r>
              <a:rPr lang="zh-TW" altLang="en-US" sz="3600" dirty="0">
                <a:latin typeface="Arial" panose="020B0604020202020204" pitchFamily="34" charset="0"/>
                <a:ea typeface="微軟正黑體"/>
                <a:cs typeface="Arial" panose="020B0604020202020204" pitchFamily="34" charset="0"/>
              </a:rPr>
              <a:t> </a:t>
            </a:r>
            <a:r>
              <a:rPr lang="en-US" altLang="zh-TW" sz="3600" dirty="0" err="1">
                <a:latin typeface="微軟正黑體"/>
                <a:ea typeface="微軟正黑體"/>
              </a:rPr>
              <a:t>作為</a:t>
            </a:r>
            <a:r>
              <a:rPr lang="zh-TW" altLang="en-US" sz="3600" dirty="0">
                <a:latin typeface="微軟正黑體"/>
                <a:ea typeface="微軟正黑體"/>
              </a:rPr>
              <a:t> </a:t>
            </a:r>
            <a:r>
              <a:rPr lang="en-US" altLang="zh-TW" sz="3600" dirty="0">
                <a:latin typeface="Arial" panose="020B0604020202020204" pitchFamily="34" charset="0"/>
                <a:ea typeface="微軟正黑體"/>
                <a:cs typeface="Arial" panose="020B0604020202020204" pitchFamily="34" charset="0"/>
              </a:rPr>
              <a:t>ES NAS</a:t>
            </a:r>
            <a:r>
              <a:rPr lang="zh-TW" altLang="en-US" sz="3600" dirty="0">
                <a:latin typeface="Arial" panose="020B0604020202020204" pitchFamily="34" charset="0"/>
                <a:ea typeface="微軟正黑體"/>
                <a:cs typeface="Arial" panose="020B0604020202020204" pitchFamily="34" charset="0"/>
              </a:rPr>
              <a:t> </a:t>
            </a:r>
            <a:r>
              <a:rPr lang="zh-TW" altLang="en-US" sz="3600" dirty="0">
                <a:latin typeface="微軟正黑體"/>
                <a:ea typeface="微軟正黑體"/>
              </a:rPr>
              <a:t>最佳備份機</a:t>
            </a:r>
            <a:endParaRPr lang="en-US" sz="3600" dirty="0">
              <a:latin typeface="微軟正黑體"/>
              <a:ea typeface="微軟正黑體"/>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1693" y="1406770"/>
            <a:ext cx="3143248" cy="1074615"/>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7323" y="2624017"/>
            <a:ext cx="3143248" cy="1074615"/>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2723" y="3763109"/>
            <a:ext cx="3143248" cy="107461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80729" y="2442307"/>
            <a:ext cx="4181102" cy="1388382"/>
          </a:xfrm>
          <a:prstGeom prst="rect">
            <a:avLst/>
          </a:prstGeom>
        </p:spPr>
      </p:pic>
      <p:sp>
        <p:nvSpPr>
          <p:cNvPr id="7" name="TextBox 6"/>
          <p:cNvSpPr txBox="1"/>
          <p:nvPr/>
        </p:nvSpPr>
        <p:spPr>
          <a:xfrm>
            <a:off x="5861539" y="3835165"/>
            <a:ext cx="2209747" cy="369332"/>
          </a:xfrm>
          <a:prstGeom prst="rect">
            <a:avLst/>
          </a:prstGeom>
          <a:noFill/>
        </p:spPr>
        <p:txBody>
          <a:bodyPr wrap="none" rtlCol="0">
            <a:spAutoFit/>
          </a:bodyPr>
          <a:lstStyle/>
          <a:p>
            <a:r>
              <a:rPr lang="en-US">
                <a:solidFill>
                  <a:srgbClr val="F00140"/>
                </a:solidFill>
              </a:rPr>
              <a:t>TDS-16489U R2 (QES)</a:t>
            </a:r>
          </a:p>
        </p:txBody>
      </p:sp>
      <p:sp>
        <p:nvSpPr>
          <p:cNvPr id="9" name="Circular Arrow 8"/>
          <p:cNvSpPr/>
          <p:nvPr/>
        </p:nvSpPr>
        <p:spPr>
          <a:xfrm rot="19987462">
            <a:off x="2980729" y="1879572"/>
            <a:ext cx="2457596" cy="2666745"/>
          </a:xfrm>
          <a:prstGeom prst="circularArrow">
            <a:avLst>
              <a:gd name="adj1" fmla="val 7876"/>
              <a:gd name="adj2" fmla="val 1142319"/>
              <a:gd name="adj3" fmla="val 20455792"/>
              <a:gd name="adj4" fmla="val 12287531"/>
              <a:gd name="adj5" fmla="val 12153"/>
            </a:avLst>
          </a:prstGeom>
          <a:solidFill>
            <a:srgbClr val="FE01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3369599" y="2832430"/>
            <a:ext cx="1599742" cy="523220"/>
          </a:xfrm>
          <a:prstGeom prst="rect">
            <a:avLst/>
          </a:prstGeom>
          <a:noFill/>
        </p:spPr>
        <p:txBody>
          <a:bodyPr wrap="none" rtlCol="0">
            <a:spAutoFit/>
          </a:bodyPr>
          <a:lstStyle/>
          <a:p>
            <a:r>
              <a:rPr lang="en-US" sz="2800" b="1" err="1">
                <a:solidFill>
                  <a:srgbClr val="FE0144"/>
                </a:solidFill>
              </a:rPr>
              <a:t>SnapSync</a:t>
            </a:r>
            <a:endParaRPr lang="en-US" sz="2800" b="1">
              <a:solidFill>
                <a:srgbClr val="FE0144"/>
              </a:solidFill>
            </a:endParaRPr>
          </a:p>
        </p:txBody>
      </p:sp>
      <p:sp>
        <p:nvSpPr>
          <p:cNvPr id="11" name="Circular Arrow 10"/>
          <p:cNvSpPr/>
          <p:nvPr/>
        </p:nvSpPr>
        <p:spPr>
          <a:xfrm rot="8814220">
            <a:off x="2892248" y="1650241"/>
            <a:ext cx="2446577" cy="2641480"/>
          </a:xfrm>
          <a:prstGeom prst="circularArrow">
            <a:avLst>
              <a:gd name="adj1" fmla="val 7876"/>
              <a:gd name="adj2" fmla="val 1142319"/>
              <a:gd name="adj3" fmla="val 20455792"/>
              <a:gd name="adj4" fmla="val 12926726"/>
              <a:gd name="adj5" fmla="val 12153"/>
            </a:avLst>
          </a:prstGeom>
          <a:solidFill>
            <a:srgbClr val="FF00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4768144" y="1111022"/>
            <a:ext cx="4024163" cy="1138773"/>
          </a:xfrm>
          <a:prstGeom prst="rect">
            <a:avLst/>
          </a:prstGeom>
          <a:noFill/>
        </p:spPr>
        <p:txBody>
          <a:bodyPr wrap="square" rtlCol="0">
            <a:spAutoFit/>
          </a:bodyPr>
          <a:lstStyle/>
          <a:p>
            <a:pPr marL="265113" indent="-265113">
              <a:buFont typeface="Arial"/>
              <a:buChar char="•"/>
            </a:pPr>
            <a:r>
              <a:rPr lang="zh-TW" altLang="en-US" sz="2100">
                <a:solidFill>
                  <a:schemeClr val="bg1"/>
                </a:solidFill>
                <a:latin typeface="微軟正黑體" panose="020B0604030504040204" pitchFamily="34" charset="-120"/>
                <a:ea typeface="微軟正黑體" panose="020B0604030504040204" pitchFamily="34" charset="-120"/>
              </a:rPr>
              <a:t>雙 </a:t>
            </a:r>
            <a:r>
              <a:rPr lang="en-US" altLang="zh-TW" sz="2100">
                <a:solidFill>
                  <a:schemeClr val="bg1"/>
                </a:solidFill>
                <a:latin typeface="微軟正黑體" panose="020B0604030504040204" pitchFamily="34" charset="-120"/>
                <a:ea typeface="微軟正黑體" panose="020B0604030504040204" pitchFamily="34" charset="-120"/>
              </a:rPr>
              <a:t>CPU + </a:t>
            </a:r>
            <a:r>
              <a:rPr lang="zh-TW" altLang="en-US" sz="2100">
                <a:solidFill>
                  <a:schemeClr val="bg1"/>
                </a:solidFill>
                <a:latin typeface="微軟正黑體" panose="020B0604030504040204" pitchFamily="34" charset="-120"/>
                <a:ea typeface="微軟正黑體" panose="020B0604030504040204" pitchFamily="34" charset="-120"/>
              </a:rPr>
              <a:t>大記憶體</a:t>
            </a:r>
            <a:endParaRPr lang="en-US" altLang="zh-TW" sz="2100">
              <a:solidFill>
                <a:schemeClr val="bg1"/>
              </a:solidFill>
              <a:latin typeface="微軟正黑體" panose="020B0604030504040204" pitchFamily="34" charset="-120"/>
              <a:ea typeface="微軟正黑體" panose="020B0604030504040204" pitchFamily="34" charset="-120"/>
            </a:endParaRPr>
          </a:p>
          <a:p>
            <a:pPr marL="265113" indent="-265113">
              <a:buFont typeface="Arial"/>
              <a:buChar char="•"/>
            </a:pPr>
            <a:endParaRPr lang="en-US" altLang="zh-TW" sz="400">
              <a:solidFill>
                <a:schemeClr val="bg1"/>
              </a:solidFill>
              <a:latin typeface="微軟正黑體" panose="020B0604030504040204" pitchFamily="34" charset="-120"/>
              <a:ea typeface="微軟正黑體" panose="020B0604030504040204" pitchFamily="34" charset="-120"/>
            </a:endParaRPr>
          </a:p>
          <a:p>
            <a:pPr marL="265113" indent="-265113">
              <a:buFont typeface="Arial"/>
              <a:buChar char="•"/>
            </a:pPr>
            <a:r>
              <a:rPr lang="x-none" altLang="zh-TW" sz="2100">
                <a:solidFill>
                  <a:schemeClr val="bg1"/>
                </a:solidFill>
                <a:latin typeface="微軟正黑體" panose="020B0604030504040204" pitchFamily="34" charset="-120"/>
                <a:ea typeface="微軟正黑體" panose="020B0604030504040204" pitchFamily="34" charset="-120"/>
              </a:rPr>
              <a:t>SnapSync </a:t>
            </a:r>
            <a:r>
              <a:rPr lang="zh-TW" altLang="en-US" sz="2100">
                <a:solidFill>
                  <a:schemeClr val="bg1"/>
                </a:solidFill>
                <a:latin typeface="微軟正黑體" panose="020B0604030504040204" pitchFamily="34" charset="-120"/>
                <a:ea typeface="微軟正黑體" panose="020B0604030504040204" pitchFamily="34" charset="-120"/>
              </a:rPr>
              <a:t>快照同步備份多台</a:t>
            </a:r>
            <a:r>
              <a:rPr lang="en-US" altLang="zh-TW" sz="2100">
                <a:solidFill>
                  <a:schemeClr val="bg1"/>
                </a:solidFill>
                <a:latin typeface="微軟正黑體" panose="020B0604030504040204" pitchFamily="34" charset="-120"/>
                <a:ea typeface="微軟正黑體" panose="020B0604030504040204" pitchFamily="34" charset="-120"/>
              </a:rPr>
              <a:t>ES NAS</a:t>
            </a:r>
            <a:r>
              <a:rPr lang="zh-TW" altLang="en-US" sz="2100">
                <a:solidFill>
                  <a:schemeClr val="bg1"/>
                </a:solidFill>
                <a:latin typeface="微軟正黑體" panose="020B0604030504040204" pitchFamily="34" charset="-120"/>
                <a:ea typeface="微軟正黑體" panose="020B0604030504040204" pitchFamily="34" charset="-120"/>
              </a:rPr>
              <a:t> 資料</a:t>
            </a:r>
            <a:endParaRPr lang="en-US" sz="2100">
              <a:solidFill>
                <a:schemeClr val="bg1"/>
              </a:solidFill>
              <a:latin typeface="微軟正黑體" panose="020B0604030504040204" pitchFamily="34" charset="-120"/>
              <a:ea typeface="微軟正黑體" panose="020B0604030504040204" pitchFamily="34" charset="-120"/>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4000" y="1133231"/>
            <a:ext cx="656764" cy="654538"/>
          </a:xfrm>
          <a:prstGeom prst="rect">
            <a:avLst/>
          </a:prstGeom>
          <a:solidFill>
            <a:schemeClr val="bg1"/>
          </a:solidFill>
          <a:ln w="28575" cmpd="sng">
            <a:solidFill>
              <a:srgbClr val="FE0144"/>
            </a:solidFill>
          </a:ln>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0093" y="2497016"/>
            <a:ext cx="656764" cy="654538"/>
          </a:xfrm>
          <a:prstGeom prst="rect">
            <a:avLst/>
          </a:prstGeom>
          <a:solidFill>
            <a:schemeClr val="bg1"/>
          </a:solidFill>
          <a:ln w="28575" cmpd="sng">
            <a:solidFill>
              <a:srgbClr val="FE0144"/>
            </a:solidFill>
          </a:ln>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5724" y="3792416"/>
            <a:ext cx="656764" cy="654538"/>
          </a:xfrm>
          <a:prstGeom prst="rect">
            <a:avLst/>
          </a:prstGeom>
          <a:solidFill>
            <a:schemeClr val="bg1"/>
          </a:solidFill>
          <a:ln w="28575" cmpd="sng">
            <a:solidFill>
              <a:srgbClr val="FE0144"/>
            </a:solidFill>
          </a:ln>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290170" y="2272323"/>
            <a:ext cx="656764" cy="654538"/>
          </a:xfrm>
          <a:prstGeom prst="rect">
            <a:avLst/>
          </a:prstGeom>
          <a:solidFill>
            <a:schemeClr val="bg1"/>
          </a:solidFill>
          <a:ln w="28575" cmpd="sng">
            <a:solidFill>
              <a:srgbClr val="FE0144"/>
            </a:solidFill>
          </a:ln>
        </p:spPr>
      </p:pic>
    </p:spTree>
    <p:extLst>
      <p:ext uri="{BB962C8B-B14F-4D97-AF65-F5344CB8AC3E}">
        <p14:creationId xmlns:p14="http://schemas.microsoft.com/office/powerpoint/2010/main" val="3824817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形 20">
            <a:extLst>
              <a:ext uri="{FF2B5EF4-FFF2-40B4-BE49-F238E27FC236}">
                <a16:creationId xmlns:a16="http://schemas.microsoft.com/office/drawing/2014/main" id="{064C4FDA-5DC5-4231-A6E2-C0EAE7FD29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2553" y="1112163"/>
            <a:ext cx="1814264" cy="3697973"/>
          </a:xfrm>
          <a:prstGeom prst="rect">
            <a:avLst/>
          </a:prstGeom>
        </p:spPr>
      </p:pic>
      <p:sp>
        <p:nvSpPr>
          <p:cNvPr id="22" name="TextBox 3">
            <a:extLst>
              <a:ext uri="{FF2B5EF4-FFF2-40B4-BE49-F238E27FC236}">
                <a16:creationId xmlns:a16="http://schemas.microsoft.com/office/drawing/2014/main" id="{A10367F3-4820-438F-82FF-19C311787762}"/>
              </a:ext>
            </a:extLst>
          </p:cNvPr>
          <p:cNvSpPr txBox="1"/>
          <p:nvPr/>
        </p:nvSpPr>
        <p:spPr>
          <a:xfrm>
            <a:off x="600372" y="1112163"/>
            <a:ext cx="3439256" cy="430887"/>
          </a:xfrm>
          <a:prstGeom prst="rect">
            <a:avLst/>
          </a:prstGeom>
          <a:solidFill>
            <a:srgbClr val="FE0144"/>
          </a:solidFill>
          <a:ln w="9525">
            <a:solidFill>
              <a:srgbClr val="FE0143"/>
            </a:solidFill>
          </a:ln>
        </p:spPr>
        <p:txBody>
          <a:bodyPr wrap="square" rtlCol="0" anchor="t">
            <a:spAutoFit/>
          </a:bodyPr>
          <a:lstStyle/>
          <a:p>
            <a:pPr algn="ctr"/>
            <a:r>
              <a:rPr lang="zh-TW" altLang="en-US" sz="2200">
                <a:solidFill>
                  <a:schemeClr val="bg1"/>
                </a:solidFill>
                <a:latin typeface="Arial" panose="020B0604020202020204" pitchFamily="34" charset="0"/>
                <a:ea typeface="微軟正黑體"/>
                <a:cs typeface="Arial" panose="020B0604020202020204" pitchFamily="34" charset="0"/>
              </a:rPr>
              <a:t>QTS</a:t>
            </a:r>
            <a:r>
              <a:rPr lang="zh-TW" altLang="en-US" sz="2200">
                <a:solidFill>
                  <a:schemeClr val="bg1"/>
                </a:solidFill>
                <a:latin typeface="微軟正黑體"/>
                <a:ea typeface="微軟正黑體"/>
              </a:rPr>
              <a:t> 三大</a:t>
            </a:r>
            <a:r>
              <a:rPr lang="zh-TW" sz="2200">
                <a:solidFill>
                  <a:schemeClr val="bg1"/>
                </a:solidFill>
                <a:ea typeface="微軟正黑體"/>
              </a:rPr>
              <a:t>運算</a:t>
            </a:r>
            <a:r>
              <a:rPr lang="zh-TW" altLang="en-US" sz="2200">
                <a:solidFill>
                  <a:schemeClr val="bg1"/>
                </a:solidFill>
                <a:latin typeface="微軟正黑體"/>
                <a:ea typeface="微軟正黑體"/>
              </a:rPr>
              <a:t>應用</a:t>
            </a:r>
            <a:r>
              <a:rPr lang="zh-TW" altLang="en-US" sz="2200">
                <a:solidFill>
                  <a:schemeClr val="bg1"/>
                </a:solidFill>
                <a:latin typeface="Arial" panose="020B0604020202020204" pitchFamily="34" charset="0"/>
                <a:ea typeface="微軟正黑體"/>
                <a:cs typeface="Arial" panose="020B0604020202020204" pitchFamily="34" charset="0"/>
              </a:rPr>
              <a:t>App</a:t>
            </a:r>
          </a:p>
        </p:txBody>
      </p:sp>
      <p:sp>
        <p:nvSpPr>
          <p:cNvPr id="25" name="矩形 24">
            <a:extLst>
              <a:ext uri="{FF2B5EF4-FFF2-40B4-BE49-F238E27FC236}">
                <a16:creationId xmlns:a16="http://schemas.microsoft.com/office/drawing/2014/main" id="{1A4E1C82-CBB9-41BA-B567-8F62A5E1DF5C}"/>
              </a:ext>
            </a:extLst>
          </p:cNvPr>
          <p:cNvSpPr/>
          <p:nvPr/>
        </p:nvSpPr>
        <p:spPr>
          <a:xfrm>
            <a:off x="598758" y="1534464"/>
            <a:ext cx="3439256" cy="3275672"/>
          </a:xfrm>
          <a:prstGeom prst="rect">
            <a:avLst/>
          </a:prstGeom>
          <a:noFill/>
          <a:ln>
            <a:solidFill>
              <a:srgbClr val="FE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p:txBody>
          <a:bodyPr>
            <a:normAutofit/>
          </a:bodyPr>
          <a:lstStyle/>
          <a:p>
            <a:r>
              <a:rPr lang="zh-CN" altLang="en-US" sz="3600" dirty="0">
                <a:latin typeface="微軟正黑體"/>
                <a:ea typeface="微軟正黑體"/>
              </a:rPr>
              <a:t>安裝</a:t>
            </a:r>
            <a:r>
              <a:rPr lang="zh-TW" altLang="en-US" sz="3600" dirty="0">
                <a:latin typeface="微軟正黑體"/>
                <a:ea typeface="微軟正黑體"/>
              </a:rPr>
              <a:t> </a:t>
            </a:r>
            <a:r>
              <a:rPr lang="zh-CN" altLang="en-US" sz="3600" dirty="0">
                <a:latin typeface="微軟正黑體"/>
                <a:ea typeface="微軟正黑體"/>
              </a:rPr>
              <a:t>QTS</a:t>
            </a:r>
            <a:r>
              <a:rPr lang="zh-TW" altLang="en-US" sz="3600" dirty="0">
                <a:latin typeface="微軟正黑體"/>
                <a:ea typeface="微軟正黑體"/>
              </a:rPr>
              <a:t> </a:t>
            </a:r>
            <a:r>
              <a:rPr lang="zh-CN" altLang="en-US" sz="3600" dirty="0">
                <a:latin typeface="微軟正黑體"/>
                <a:ea typeface="微軟正黑體"/>
              </a:rPr>
              <a:t>建立應用運算</a:t>
            </a:r>
            <a:r>
              <a:rPr lang="zh-TW" altLang="en-US" sz="3600" dirty="0">
                <a:latin typeface="微軟正黑體"/>
                <a:ea typeface="微軟正黑體"/>
              </a:rPr>
              <a:t> </a:t>
            </a:r>
            <a:r>
              <a:rPr lang="en-US" altLang="zh-TW" sz="3600" dirty="0">
                <a:latin typeface="微軟正黑體"/>
                <a:ea typeface="微軟正黑體"/>
              </a:rPr>
              <a:t>+</a:t>
            </a:r>
            <a:r>
              <a:rPr lang="zh-TW" altLang="en-US" sz="3600" dirty="0">
                <a:latin typeface="微軟正黑體"/>
                <a:ea typeface="微軟正黑體"/>
              </a:rPr>
              <a:t> </a:t>
            </a:r>
            <a:r>
              <a:rPr lang="zh-CN" altLang="en-US" sz="3600" dirty="0">
                <a:latin typeface="微軟正黑體"/>
                <a:ea typeface="微軟正黑體"/>
              </a:rPr>
              <a:t>儲存一體機</a:t>
            </a:r>
            <a:endParaRPr lang="zh-CN" altLang="en-US" sz="3600" dirty="0"/>
          </a:p>
        </p:txBody>
      </p:sp>
      <p:grpSp>
        <p:nvGrpSpPr>
          <p:cNvPr id="24" name="群組 23">
            <a:extLst>
              <a:ext uri="{FF2B5EF4-FFF2-40B4-BE49-F238E27FC236}">
                <a16:creationId xmlns:a16="http://schemas.microsoft.com/office/drawing/2014/main" id="{F8FDB1D8-C252-4F91-BB4B-2B2EE65D3A37}"/>
              </a:ext>
            </a:extLst>
          </p:cNvPr>
          <p:cNvGrpSpPr/>
          <p:nvPr/>
        </p:nvGrpSpPr>
        <p:grpSpPr>
          <a:xfrm>
            <a:off x="822119" y="1691908"/>
            <a:ext cx="3178959" cy="2970245"/>
            <a:chOff x="809262" y="1644685"/>
            <a:chExt cx="3263427" cy="3049168"/>
          </a:xfrm>
        </p:grpSpPr>
        <p:pic>
          <p:nvPicPr>
            <p:cNvPr id="5" name="图片 6" descr="一張含有 名片 的圖片&#10;&#10;描述是以高可信度產生">
              <a:extLst>
                <a:ext uri="{FF2B5EF4-FFF2-40B4-BE49-F238E27FC236}">
                  <a16:creationId xmlns:a16="http://schemas.microsoft.com/office/drawing/2014/main" id="{08945EA6-2AB2-45CD-A20F-534253A1D812}"/>
                </a:ext>
              </a:extLst>
            </p:cNvPr>
            <p:cNvPicPr>
              <a:picLocks noChangeAspect="1"/>
            </p:cNvPicPr>
            <p:nvPr/>
          </p:nvPicPr>
          <p:blipFill>
            <a:blip r:embed="rId5">
              <a:extLst/>
            </a:blip>
            <a:stretch>
              <a:fillRect/>
            </a:stretch>
          </p:blipFill>
          <p:spPr>
            <a:xfrm>
              <a:off x="839530" y="1644685"/>
              <a:ext cx="903257" cy="903257"/>
            </a:xfrm>
            <a:prstGeom prst="rect">
              <a:avLst/>
            </a:prstGeom>
          </p:spPr>
        </p:pic>
        <p:pic>
          <p:nvPicPr>
            <p:cNvPr id="8" name="图片 8">
              <a:extLst>
                <a:ext uri="{FF2B5EF4-FFF2-40B4-BE49-F238E27FC236}">
                  <a16:creationId xmlns:a16="http://schemas.microsoft.com/office/drawing/2014/main" id="{5AE46496-A49F-42CE-A24E-8CB3BFA1CB12}"/>
                </a:ext>
              </a:extLst>
            </p:cNvPr>
            <p:cNvPicPr>
              <a:picLocks noChangeAspect="1"/>
            </p:cNvPicPr>
            <p:nvPr/>
          </p:nvPicPr>
          <p:blipFill>
            <a:blip r:embed="rId6">
              <a:extLst/>
            </a:blip>
            <a:stretch>
              <a:fillRect/>
            </a:stretch>
          </p:blipFill>
          <p:spPr>
            <a:xfrm>
              <a:off x="809262" y="2662557"/>
              <a:ext cx="945131" cy="945131"/>
            </a:xfrm>
            <a:prstGeom prst="rect">
              <a:avLst/>
            </a:prstGeom>
          </p:spPr>
        </p:pic>
        <p:pic>
          <p:nvPicPr>
            <p:cNvPr id="10" name="图片 10" descr="一張含有 向量圖形, 文字 的圖片&#10;&#10;描述是以高可信度產生">
              <a:extLst>
                <a:ext uri="{FF2B5EF4-FFF2-40B4-BE49-F238E27FC236}">
                  <a16:creationId xmlns:a16="http://schemas.microsoft.com/office/drawing/2014/main" id="{4BAC1728-BB66-4883-BED6-5EAA06271185}"/>
                </a:ext>
              </a:extLst>
            </p:cNvPr>
            <p:cNvPicPr>
              <a:picLocks noChangeAspect="1"/>
            </p:cNvPicPr>
            <p:nvPr/>
          </p:nvPicPr>
          <p:blipFill>
            <a:blip r:embed="rId7">
              <a:extLst/>
            </a:blip>
            <a:stretch>
              <a:fillRect/>
            </a:stretch>
          </p:blipFill>
          <p:spPr>
            <a:xfrm>
              <a:off x="809262" y="3722303"/>
              <a:ext cx="971550" cy="971550"/>
            </a:xfrm>
            <a:prstGeom prst="rect">
              <a:avLst/>
            </a:prstGeom>
          </p:spPr>
        </p:pic>
        <p:sp>
          <p:nvSpPr>
            <p:cNvPr id="13" name="TextBox 11">
              <a:extLst>
                <a:ext uri="{FF2B5EF4-FFF2-40B4-BE49-F238E27FC236}">
                  <a16:creationId xmlns:a16="http://schemas.microsoft.com/office/drawing/2014/main" id="{5503691E-560B-4F14-A0A7-DCC53CD2B2EF}"/>
                </a:ext>
              </a:extLst>
            </p:cNvPr>
            <p:cNvSpPr txBox="1"/>
            <p:nvPr/>
          </p:nvSpPr>
          <p:spPr>
            <a:xfrm>
              <a:off x="1751471" y="1880869"/>
              <a:ext cx="2200576" cy="442336"/>
            </a:xfrm>
            <a:prstGeom prst="rect">
              <a:avLst/>
            </a:prstGeom>
            <a:noFill/>
          </p:spPr>
          <p:txBody>
            <a:bodyPr wrap="square" rtlCol="0" anchor="t">
              <a:spAutoFit/>
            </a:bodyPr>
            <a:lstStyle/>
            <a:p>
              <a:r>
                <a:rPr lang="zh-TW" altLang="en-US" sz="2200">
                  <a:solidFill>
                    <a:schemeClr val="bg1"/>
                  </a:solidFill>
                  <a:latin typeface="微軟正黑體"/>
                  <a:ea typeface="微軟正黑體"/>
                </a:rPr>
                <a:t>虛擬機工作站</a:t>
              </a:r>
              <a:endParaRPr lang="zh-TW" altLang="en-US" sz="2200">
                <a:solidFill>
                  <a:schemeClr val="bg1"/>
                </a:solidFill>
                <a:latin typeface="微軟正黑體" panose="020B0604030504040204" pitchFamily="34" charset="-120"/>
                <a:ea typeface="微軟正黑體" panose="020B0604030504040204" pitchFamily="34" charset="-120"/>
              </a:endParaRPr>
            </a:p>
          </p:txBody>
        </p:sp>
        <p:sp>
          <p:nvSpPr>
            <p:cNvPr id="14" name="TextBox 11">
              <a:extLst>
                <a:ext uri="{FF2B5EF4-FFF2-40B4-BE49-F238E27FC236}">
                  <a16:creationId xmlns:a16="http://schemas.microsoft.com/office/drawing/2014/main" id="{626914FA-5A4D-4CE8-8DC6-3CD45D4E97CD}"/>
                </a:ext>
              </a:extLst>
            </p:cNvPr>
            <p:cNvSpPr txBox="1"/>
            <p:nvPr/>
          </p:nvSpPr>
          <p:spPr>
            <a:xfrm>
              <a:off x="1774430" y="2902291"/>
              <a:ext cx="2184401" cy="442336"/>
            </a:xfrm>
            <a:prstGeom prst="rect">
              <a:avLst/>
            </a:prstGeom>
            <a:noFill/>
          </p:spPr>
          <p:txBody>
            <a:bodyPr wrap="square" rtlCol="0" anchor="t">
              <a:spAutoFit/>
            </a:bodyPr>
            <a:lstStyle/>
            <a:p>
              <a:r>
                <a:rPr lang="zh-TW" altLang="en-US" sz="2200" dirty="0">
                  <a:solidFill>
                    <a:schemeClr val="bg1"/>
                  </a:solidFill>
                  <a:latin typeface="微軟正黑體"/>
                  <a:ea typeface="微軟正黑體"/>
                </a:rPr>
                <a:t>容器工作站</a:t>
              </a:r>
              <a:endParaRPr lang="zh-TW" altLang="en-US" sz="2200" dirty="0">
                <a:solidFill>
                  <a:schemeClr val="bg1"/>
                </a:solidFill>
                <a:latin typeface="微軟正黑體" panose="020B0604030504040204" pitchFamily="34" charset="-120"/>
                <a:ea typeface="微軟正黑體" panose="020B0604030504040204" pitchFamily="34" charset="-120"/>
              </a:endParaRPr>
            </a:p>
          </p:txBody>
        </p:sp>
        <p:sp>
          <p:nvSpPr>
            <p:cNvPr id="15" name="TextBox 11">
              <a:extLst>
                <a:ext uri="{FF2B5EF4-FFF2-40B4-BE49-F238E27FC236}">
                  <a16:creationId xmlns:a16="http://schemas.microsoft.com/office/drawing/2014/main" id="{C87DD006-BB30-4948-A94F-B25FA69AAAF8}"/>
                </a:ext>
              </a:extLst>
            </p:cNvPr>
            <p:cNvSpPr txBox="1"/>
            <p:nvPr/>
          </p:nvSpPr>
          <p:spPr>
            <a:xfrm>
              <a:off x="1796632" y="3944743"/>
              <a:ext cx="2276057" cy="442336"/>
            </a:xfrm>
            <a:prstGeom prst="rect">
              <a:avLst/>
            </a:prstGeom>
            <a:noFill/>
          </p:spPr>
          <p:txBody>
            <a:bodyPr wrap="square" rtlCol="0" anchor="t">
              <a:spAutoFit/>
            </a:bodyPr>
            <a:lstStyle/>
            <a:p>
              <a:r>
                <a:rPr lang="zh-TW" altLang="en-US" sz="2200" dirty="0">
                  <a:solidFill>
                    <a:schemeClr val="bg1"/>
                  </a:solidFill>
                  <a:latin typeface="Arial" panose="020B0604020202020204" pitchFamily="34" charset="0"/>
                  <a:ea typeface="微軟正黑體"/>
                  <a:cs typeface="Arial" panose="020B0604020202020204" pitchFamily="34" charset="0"/>
                </a:rPr>
                <a:t>App Cent</a:t>
              </a:r>
              <a:r>
                <a:rPr lang="en-US" altLang="zh-TW" sz="2200" dirty="0" err="1">
                  <a:solidFill>
                    <a:schemeClr val="bg1"/>
                  </a:solidFill>
                  <a:latin typeface="Arial" panose="020B0604020202020204" pitchFamily="34" charset="0"/>
                  <a:ea typeface="微軟正黑體"/>
                  <a:cs typeface="Arial" panose="020B0604020202020204" pitchFamily="34" charset="0"/>
                </a:rPr>
                <a:t>er</a:t>
              </a:r>
              <a:endParaRPr lang="zh-TW" altLang="en-US" sz="2200"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sp>
        <p:nvSpPr>
          <p:cNvPr id="17" name="箭头: 右 16">
            <a:extLst>
              <a:ext uri="{FF2B5EF4-FFF2-40B4-BE49-F238E27FC236}">
                <a16:creationId xmlns:a16="http://schemas.microsoft.com/office/drawing/2014/main" id="{429E5488-AC90-462C-93C9-DC6D1C27184E}"/>
              </a:ext>
            </a:extLst>
          </p:cNvPr>
          <p:cNvSpPr/>
          <p:nvPr/>
        </p:nvSpPr>
        <p:spPr>
          <a:xfrm>
            <a:off x="6995796" y="2377864"/>
            <a:ext cx="973017" cy="9051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圖片 8">
            <a:extLst>
              <a:ext uri="{FF2B5EF4-FFF2-40B4-BE49-F238E27FC236}">
                <a16:creationId xmlns:a16="http://schemas.microsoft.com/office/drawing/2014/main" id="{C16D123A-706B-4F52-ABAC-DC65F72CE3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1349" y="1074068"/>
            <a:ext cx="3862550" cy="3859906"/>
          </a:xfrm>
          <a:prstGeom prst="rect">
            <a:avLst/>
          </a:prstGeom>
          <a:effectLst>
            <a:outerShdw blurRad="50800" dist="38100" dir="2700000" algn="tl" rotWithShape="0">
              <a:prstClr val="black">
                <a:alpha val="40000"/>
              </a:prstClr>
            </a:outerShdw>
          </a:effectLst>
        </p:spPr>
      </p:pic>
      <p:sp>
        <p:nvSpPr>
          <p:cNvPr id="11" name="矩形 10">
            <a:extLst>
              <a:ext uri="{FF2B5EF4-FFF2-40B4-BE49-F238E27FC236}">
                <a16:creationId xmlns:a16="http://schemas.microsoft.com/office/drawing/2014/main" id="{9E7360F8-384C-42C3-9C7E-991A662C5362}"/>
              </a:ext>
            </a:extLst>
          </p:cNvPr>
          <p:cNvSpPr/>
          <p:nvPr/>
        </p:nvSpPr>
        <p:spPr>
          <a:xfrm>
            <a:off x="6066121" y="1401238"/>
            <a:ext cx="838691" cy="400110"/>
          </a:xfrm>
          <a:prstGeom prst="rect">
            <a:avLst/>
          </a:prstGeom>
        </p:spPr>
        <p:txBody>
          <a:bodyPr wrap="none">
            <a:spAutoFit/>
          </a:bodyPr>
          <a:lstStyle/>
          <a:p>
            <a:r>
              <a:rPr lang="en-US" altLang="zh-TW" sz="2000" b="1">
                <a:solidFill>
                  <a:schemeClr val="bg1"/>
                </a:solidFill>
                <a:latin typeface="Arial" panose="020B0604020202020204" pitchFamily="34" charset="0"/>
                <a:ea typeface="微軟正黑體"/>
                <a:cs typeface="Arial" panose="020B0604020202020204" pitchFamily="34" charset="0"/>
              </a:rPr>
              <a:t>2 in 1</a:t>
            </a:r>
            <a:endParaRPr lang="zh-TW" altLang="en-US" sz="2000" b="1">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16B68421-DF62-4794-83D5-48DBA3BCF3EC}"/>
              </a:ext>
            </a:extLst>
          </p:cNvPr>
          <p:cNvSpPr/>
          <p:nvPr/>
        </p:nvSpPr>
        <p:spPr>
          <a:xfrm>
            <a:off x="5515448" y="1764801"/>
            <a:ext cx="1980029" cy="400110"/>
          </a:xfrm>
          <a:prstGeom prst="rect">
            <a:avLst/>
          </a:prstGeom>
        </p:spPr>
        <p:txBody>
          <a:bodyPr wrap="none">
            <a:spAutoFit/>
          </a:bodyPr>
          <a:lstStyle/>
          <a:p>
            <a:r>
              <a:rPr lang="zh-TW" altLang="en-US" sz="20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應用運算伺服器</a:t>
            </a:r>
          </a:p>
        </p:txBody>
      </p:sp>
      <p:sp>
        <p:nvSpPr>
          <p:cNvPr id="19" name="矩形 18">
            <a:extLst>
              <a:ext uri="{FF2B5EF4-FFF2-40B4-BE49-F238E27FC236}">
                <a16:creationId xmlns:a16="http://schemas.microsoft.com/office/drawing/2014/main" id="{F66632AC-A20E-4338-8BE2-D7F28860B64E}"/>
              </a:ext>
            </a:extLst>
          </p:cNvPr>
          <p:cNvSpPr/>
          <p:nvPr/>
        </p:nvSpPr>
        <p:spPr>
          <a:xfrm>
            <a:off x="5515448" y="2319081"/>
            <a:ext cx="1980029" cy="400110"/>
          </a:xfrm>
          <a:prstGeom prst="rect">
            <a:avLst/>
          </a:prstGeom>
        </p:spPr>
        <p:txBody>
          <a:bodyPr wrap="none">
            <a:spAutoFit/>
          </a:bodyPr>
          <a:lstStyle/>
          <a:p>
            <a:r>
              <a:rPr lang="zh-TW" altLang="en-US" sz="20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資料儲存伺服器</a:t>
            </a:r>
          </a:p>
        </p:txBody>
      </p:sp>
      <p:pic>
        <p:nvPicPr>
          <p:cNvPr id="12" name="圖形 11">
            <a:extLst>
              <a:ext uri="{FF2B5EF4-FFF2-40B4-BE49-F238E27FC236}">
                <a16:creationId xmlns:a16="http://schemas.microsoft.com/office/drawing/2014/main" id="{3F84FFB4-4612-4AB0-AC5D-D50A495567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95670" y="2141511"/>
            <a:ext cx="179591" cy="179591"/>
          </a:xfrm>
          <a:prstGeom prst="rect">
            <a:avLst/>
          </a:prstGeom>
        </p:spPr>
      </p:pic>
      <p:sp>
        <p:nvSpPr>
          <p:cNvPr id="20" name="矩形 19">
            <a:extLst>
              <a:ext uri="{FF2B5EF4-FFF2-40B4-BE49-F238E27FC236}">
                <a16:creationId xmlns:a16="http://schemas.microsoft.com/office/drawing/2014/main" id="{3C2759C7-7A36-4DC7-B620-57F06202A484}"/>
              </a:ext>
            </a:extLst>
          </p:cNvPr>
          <p:cNvSpPr/>
          <p:nvPr/>
        </p:nvSpPr>
        <p:spPr>
          <a:xfrm>
            <a:off x="5515448" y="3851004"/>
            <a:ext cx="2082621" cy="400110"/>
          </a:xfrm>
          <a:prstGeom prst="rect">
            <a:avLst/>
          </a:prstGeom>
        </p:spPr>
        <p:txBody>
          <a:bodyPr wrap="none">
            <a:spAutoFit/>
          </a:bodyPr>
          <a:lstStyle/>
          <a:p>
            <a:r>
              <a:rPr lang="en-US" altLang="zh-TW" sz="2000" b="1">
                <a:solidFill>
                  <a:schemeClr val="bg1"/>
                </a:solidFill>
                <a:latin typeface="Arial" panose="020B0604020202020204" pitchFamily="34" charset="0"/>
                <a:ea typeface="微軟正黑體"/>
                <a:cs typeface="Arial" panose="020B0604020202020204" pitchFamily="34" charset="0"/>
              </a:rPr>
              <a:t>TDS-16489U</a:t>
            </a:r>
            <a:r>
              <a:rPr lang="zh-TW" altLang="en-US" sz="2000" b="1">
                <a:solidFill>
                  <a:schemeClr val="bg1"/>
                </a:solidFill>
                <a:latin typeface="Arial" panose="020B0604020202020204" pitchFamily="34" charset="0"/>
                <a:ea typeface="微軟正黑體"/>
                <a:cs typeface="Arial" panose="020B0604020202020204" pitchFamily="34" charset="0"/>
              </a:rPr>
              <a:t> </a:t>
            </a:r>
            <a:r>
              <a:rPr lang="en-US" altLang="zh-TW" sz="2000" b="1">
                <a:solidFill>
                  <a:schemeClr val="bg1"/>
                </a:solidFill>
                <a:latin typeface="Arial" panose="020B0604020202020204" pitchFamily="34" charset="0"/>
                <a:ea typeface="微軟正黑體"/>
                <a:cs typeface="Arial" panose="020B0604020202020204" pitchFamily="34" charset="0"/>
              </a:rPr>
              <a:t>R2</a:t>
            </a:r>
            <a:endParaRPr lang="zh-TW" altLang="en-US" sz="2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411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B4FA9FB-8336-4C7A-9312-D80B18A4C57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96" y="0"/>
            <a:ext cx="9144001" cy="5143501"/>
          </a:xfrm>
          <a:prstGeom prst="rect">
            <a:avLst/>
          </a:prstGeom>
        </p:spPr>
      </p:pic>
      <p:sp>
        <p:nvSpPr>
          <p:cNvPr id="2" name="Title 1"/>
          <p:cNvSpPr>
            <a:spLocks noGrp="1"/>
          </p:cNvSpPr>
          <p:nvPr>
            <p:ph type="title"/>
          </p:nvPr>
        </p:nvSpPr>
        <p:spPr>
          <a:xfrm>
            <a:off x="322439" y="65489"/>
            <a:ext cx="7886700" cy="822960"/>
          </a:xfrm>
        </p:spPr>
        <p:txBody>
          <a:bodyPr>
            <a:normAutofit/>
          </a:bodyPr>
          <a:lstStyle/>
          <a:p>
            <a:r>
              <a:rPr lang="en-US" sz="3600" dirty="0"/>
              <a:t>QES vs QTS</a:t>
            </a:r>
          </a:p>
        </p:txBody>
      </p:sp>
      <p:sp>
        <p:nvSpPr>
          <p:cNvPr id="9" name="Rectangle 14">
            <a:extLst>
              <a:ext uri="{FF2B5EF4-FFF2-40B4-BE49-F238E27FC236}">
                <a16:creationId xmlns:a16="http://schemas.microsoft.com/office/drawing/2014/main" id="{1B019791-AA68-4A88-8769-AC425258C8B9}"/>
              </a:ext>
            </a:extLst>
          </p:cNvPr>
          <p:cNvSpPr/>
          <p:nvPr/>
        </p:nvSpPr>
        <p:spPr>
          <a:xfrm>
            <a:off x="2889250" y="1002030"/>
            <a:ext cx="2675813" cy="561228"/>
          </a:xfrm>
          <a:prstGeom prst="rect">
            <a:avLst/>
          </a:prstGeom>
          <a:solidFill>
            <a:schemeClr val="tx1"/>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i-FI"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QES</a:t>
            </a:r>
          </a:p>
          <a:p>
            <a:pPr algn="ctr"/>
            <a:r>
              <a:rPr lang="fi-FI"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QNAP Enterprise System</a:t>
            </a:r>
            <a:endParaRPr lang="en-US" altLang="zh-TW" sz="1400">
              <a:solidFill>
                <a:schemeClr val="bg1"/>
              </a:solidFill>
              <a:latin typeface="微軟正黑體" panose="020B0604030504040204" pitchFamily="34" charset="-120"/>
              <a:ea typeface="微軟正黑體" panose="020B0604030504040204" pitchFamily="34" charset="-120"/>
            </a:endParaRPr>
          </a:p>
        </p:txBody>
      </p:sp>
      <p:sp>
        <p:nvSpPr>
          <p:cNvPr id="11" name="Rectangle 14">
            <a:extLst>
              <a:ext uri="{FF2B5EF4-FFF2-40B4-BE49-F238E27FC236}">
                <a16:creationId xmlns:a16="http://schemas.microsoft.com/office/drawing/2014/main" id="{8F380986-D1A3-4720-B8A1-3A251CA317ED}"/>
              </a:ext>
            </a:extLst>
          </p:cNvPr>
          <p:cNvSpPr/>
          <p:nvPr/>
        </p:nvSpPr>
        <p:spPr>
          <a:xfrm>
            <a:off x="5779811" y="1002030"/>
            <a:ext cx="2675813" cy="561228"/>
          </a:xfrm>
          <a:prstGeom prst="rect">
            <a:avLst/>
          </a:prstGeom>
          <a:solidFill>
            <a:schemeClr val="tx1"/>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i-FI"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QTS</a:t>
            </a:r>
          </a:p>
          <a:p>
            <a:pPr algn="ctr"/>
            <a:r>
              <a:rPr lang="fi-FI"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QNAP Turbo NAS System</a:t>
            </a:r>
            <a:endParaRPr lang="en-US" altLang="zh-TW" sz="1400">
              <a:solidFill>
                <a:schemeClr val="bg1"/>
              </a:solidFill>
              <a:latin typeface="微軟正黑體" panose="020B0604030504040204" pitchFamily="34" charset="-120"/>
              <a:ea typeface="微軟正黑體" panose="020B0604030504040204" pitchFamily="34" charset="-120"/>
            </a:endParaRPr>
          </a:p>
        </p:txBody>
      </p:sp>
      <p:sp>
        <p:nvSpPr>
          <p:cNvPr id="17" name="矩形 16">
            <a:extLst>
              <a:ext uri="{FF2B5EF4-FFF2-40B4-BE49-F238E27FC236}">
                <a16:creationId xmlns:a16="http://schemas.microsoft.com/office/drawing/2014/main" id="{4EC8CAF2-AB55-49FA-971B-0CA5DB4092C9}"/>
              </a:ext>
            </a:extLst>
          </p:cNvPr>
          <p:cNvSpPr/>
          <p:nvPr/>
        </p:nvSpPr>
        <p:spPr>
          <a:xfrm>
            <a:off x="435003" y="1655866"/>
            <a:ext cx="1778051" cy="292388"/>
          </a:xfrm>
          <a:prstGeom prst="rect">
            <a:avLst/>
          </a:prstGeom>
        </p:spPr>
        <p:txBody>
          <a:bodyPr wrap="none">
            <a:spAutoFit/>
          </a:bodyPr>
          <a:lstStyle/>
          <a:p>
            <a:r>
              <a:rPr lang="en-US" altLang="zh-TW" sz="1250">
                <a:solidFill>
                  <a:schemeClr val="bg1"/>
                </a:solidFill>
                <a:latin typeface="Arial" panose="020B0604020202020204" pitchFamily="34" charset="0"/>
                <a:cs typeface="Arial" panose="020B0604020202020204" pitchFamily="34" charset="0"/>
              </a:rPr>
              <a:t>CIFS/FTP/NFS/iSCSI</a:t>
            </a:r>
            <a:endParaRPr lang="zh-TW" altLang="en-US" sz="1250">
              <a:solidFill>
                <a:schemeClr val="bg1"/>
              </a:solidFill>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A79ED932-1A35-4F1E-AD1E-70930A319A24}"/>
              </a:ext>
            </a:extLst>
          </p:cNvPr>
          <p:cNvSpPr/>
          <p:nvPr/>
        </p:nvSpPr>
        <p:spPr>
          <a:xfrm>
            <a:off x="435002" y="1977287"/>
            <a:ext cx="889987" cy="292388"/>
          </a:xfrm>
          <a:prstGeom prst="rect">
            <a:avLst/>
          </a:prstGeom>
        </p:spPr>
        <p:txBody>
          <a:bodyPr wrap="none">
            <a:spAutoFit/>
          </a:bodyPr>
          <a:lstStyle/>
          <a:p>
            <a:r>
              <a:rPr lang="en-US" altLang="zh-TW" sz="1250">
                <a:solidFill>
                  <a:schemeClr val="bg1"/>
                </a:solidFill>
                <a:latin typeface="Arial" panose="020B0604020202020204" pitchFamily="34" charset="0"/>
                <a:cs typeface="Arial" panose="020B0604020202020204" pitchFamily="34" charset="0"/>
              </a:rPr>
              <a:t>Snapshot</a:t>
            </a:r>
            <a:endParaRPr lang="zh-TW" altLang="en-US" sz="1250">
              <a:solidFill>
                <a:schemeClr val="bg1"/>
              </a:solidFill>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id="{8EA81A71-4A41-43C3-B644-734CE06A8A97}"/>
              </a:ext>
            </a:extLst>
          </p:cNvPr>
          <p:cNvSpPr/>
          <p:nvPr/>
        </p:nvSpPr>
        <p:spPr>
          <a:xfrm>
            <a:off x="435002" y="2299271"/>
            <a:ext cx="944489" cy="292388"/>
          </a:xfrm>
          <a:prstGeom prst="rect">
            <a:avLst/>
          </a:prstGeom>
        </p:spPr>
        <p:txBody>
          <a:bodyPr wrap="none">
            <a:spAutoFit/>
          </a:bodyPr>
          <a:lstStyle/>
          <a:p>
            <a:r>
              <a:rPr lang="en-US" altLang="zh-TW" sz="1250" err="1">
                <a:solidFill>
                  <a:schemeClr val="bg1"/>
                </a:solidFill>
                <a:latin typeface="Arial" panose="020B0604020202020204" pitchFamily="34" charset="0"/>
                <a:cs typeface="Arial" panose="020B0604020202020204" pitchFamily="34" charset="0"/>
              </a:rPr>
              <a:t>SnapSync</a:t>
            </a:r>
            <a:endParaRPr lang="zh-TW" altLang="en-US" sz="1250">
              <a:solidFill>
                <a:schemeClr val="bg1"/>
              </a:solidFill>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A4D2E6A6-CCAB-49D2-8A36-42582B8C7993}"/>
              </a:ext>
            </a:extLst>
          </p:cNvPr>
          <p:cNvSpPr/>
          <p:nvPr/>
        </p:nvSpPr>
        <p:spPr>
          <a:xfrm>
            <a:off x="428077" y="2646092"/>
            <a:ext cx="1707519" cy="492443"/>
          </a:xfrm>
          <a:prstGeom prst="rect">
            <a:avLst/>
          </a:prstGeom>
        </p:spPr>
        <p:txBody>
          <a:bodyPr wrap="none">
            <a:spAutoFit/>
          </a:bodyPr>
          <a:lstStyle/>
          <a:p>
            <a:r>
              <a:rPr lang="zh-TW" altLang="en-US" sz="12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重複資料刪除</a:t>
            </a:r>
            <a:br>
              <a:rPr lang="zh-TW" altLang="en-US" sz="1250">
                <a:solidFill>
                  <a:schemeClr val="bg1"/>
                </a:solidFill>
                <a:latin typeface="Arial" panose="020B0604020202020204" pitchFamily="34" charset="0"/>
                <a:cs typeface="Arial" panose="020B0604020202020204" pitchFamily="34" charset="0"/>
              </a:rPr>
            </a:br>
            <a:r>
              <a:rPr lang="en-US" altLang="zh-TW" sz="1250">
                <a:solidFill>
                  <a:schemeClr val="bg1"/>
                </a:solidFill>
                <a:latin typeface="Arial" panose="020B0604020202020204" pitchFamily="34" charset="0"/>
                <a:cs typeface="Arial" panose="020B0604020202020204" pitchFamily="34" charset="0"/>
              </a:rPr>
              <a:t>(Data Deduplication)</a:t>
            </a:r>
            <a:endParaRPr lang="zh-TW" altLang="en-US" sz="1250">
              <a:solidFill>
                <a:schemeClr val="bg1"/>
              </a:solidFill>
              <a:latin typeface="Arial" panose="020B0604020202020204" pitchFamily="34" charset="0"/>
              <a:cs typeface="Arial" panose="020B0604020202020204" pitchFamily="34" charset="0"/>
            </a:endParaRPr>
          </a:p>
        </p:txBody>
      </p:sp>
      <p:sp>
        <p:nvSpPr>
          <p:cNvPr id="22" name="矩形 21">
            <a:extLst>
              <a:ext uri="{FF2B5EF4-FFF2-40B4-BE49-F238E27FC236}">
                <a16:creationId xmlns:a16="http://schemas.microsoft.com/office/drawing/2014/main" id="{CCA7B533-DD29-4E06-BABD-416BD5B4A7D2}"/>
              </a:ext>
            </a:extLst>
          </p:cNvPr>
          <p:cNvSpPr/>
          <p:nvPr/>
        </p:nvSpPr>
        <p:spPr>
          <a:xfrm>
            <a:off x="435002" y="4003018"/>
            <a:ext cx="2238113" cy="692497"/>
          </a:xfrm>
          <a:prstGeom prst="rect">
            <a:avLst/>
          </a:prstGeom>
        </p:spPr>
        <p:txBody>
          <a:bodyPr wrap="none">
            <a:spAutoFit/>
          </a:bodyPr>
          <a:lstStyle/>
          <a:p>
            <a:r>
              <a:rPr lang="zh-TW" altLang="en-US" sz="12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應用服務</a:t>
            </a:r>
            <a:br>
              <a:rPr lang="zh-TW" altLang="en-US" sz="1250">
                <a:solidFill>
                  <a:schemeClr val="bg1"/>
                </a:solidFill>
                <a:latin typeface="Arial" panose="020B0604020202020204" pitchFamily="34" charset="0"/>
                <a:cs typeface="Arial" panose="020B0604020202020204" pitchFamily="34" charset="0"/>
              </a:rPr>
            </a:br>
            <a:r>
              <a:rPr lang="en-US" altLang="zh-TW" sz="1250">
                <a:solidFill>
                  <a:schemeClr val="bg1"/>
                </a:solidFill>
                <a:latin typeface="Arial" panose="020B0604020202020204" pitchFamily="34" charset="0"/>
                <a:cs typeface="Arial" panose="020B0604020202020204" pitchFamily="34" charset="0"/>
              </a:rPr>
              <a:t>(Virtualization Station</a:t>
            </a:r>
            <a:r>
              <a:rPr lang="zh-TW" altLang="en-US" sz="1250">
                <a:solidFill>
                  <a:schemeClr val="bg1"/>
                </a:solidFill>
                <a:latin typeface="Arial" panose="020B0604020202020204" pitchFamily="34" charset="0"/>
                <a:cs typeface="Arial" panose="020B0604020202020204" pitchFamily="34" charset="0"/>
              </a:rPr>
              <a:t>、</a:t>
            </a:r>
            <a:br>
              <a:rPr lang="en-US" altLang="zh-TW" sz="1250">
                <a:solidFill>
                  <a:schemeClr val="bg1"/>
                </a:solidFill>
                <a:latin typeface="Arial" panose="020B0604020202020204" pitchFamily="34" charset="0"/>
                <a:cs typeface="Arial" panose="020B0604020202020204" pitchFamily="34" charset="0"/>
              </a:rPr>
            </a:br>
            <a:r>
              <a:rPr lang="zh-TW" altLang="en-US" sz="12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網頁伺服器、多媒體服務等</a:t>
            </a:r>
            <a:r>
              <a:rPr lang="en-US" altLang="zh-TW" sz="12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125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3" name="矩形 22">
            <a:extLst>
              <a:ext uri="{FF2B5EF4-FFF2-40B4-BE49-F238E27FC236}">
                <a16:creationId xmlns:a16="http://schemas.microsoft.com/office/drawing/2014/main" id="{F6AE62AA-BA29-44D9-AFBA-34FB79A77CA4}"/>
              </a:ext>
            </a:extLst>
          </p:cNvPr>
          <p:cNvSpPr/>
          <p:nvPr/>
        </p:nvSpPr>
        <p:spPr>
          <a:xfrm>
            <a:off x="428077" y="3155949"/>
            <a:ext cx="2209259" cy="492443"/>
          </a:xfrm>
          <a:prstGeom prst="rect">
            <a:avLst/>
          </a:prstGeom>
        </p:spPr>
        <p:txBody>
          <a:bodyPr wrap="none">
            <a:spAutoFit/>
          </a:bodyPr>
          <a:lstStyle/>
          <a:p>
            <a:r>
              <a:rPr lang="zh-TW" altLang="en-US" sz="12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線上即時資料壓縮</a:t>
            </a:r>
            <a:br>
              <a:rPr lang="zh-TW" altLang="en-US" sz="1250">
                <a:solidFill>
                  <a:schemeClr val="bg1"/>
                </a:solidFill>
                <a:latin typeface="Arial" panose="020B0604020202020204" pitchFamily="34" charset="0"/>
                <a:cs typeface="Arial" panose="020B0604020202020204" pitchFamily="34" charset="0"/>
              </a:rPr>
            </a:br>
            <a:r>
              <a:rPr lang="en-US" altLang="zh-TW" sz="1250">
                <a:solidFill>
                  <a:schemeClr val="bg1"/>
                </a:solidFill>
                <a:latin typeface="Arial" panose="020B0604020202020204" pitchFamily="34" charset="0"/>
                <a:cs typeface="Arial" panose="020B0604020202020204" pitchFamily="34" charset="0"/>
              </a:rPr>
              <a:t>(Online Data Compression)</a:t>
            </a:r>
            <a:endParaRPr lang="zh-TW" altLang="en-US" sz="1250">
              <a:solidFill>
                <a:schemeClr val="bg1"/>
              </a:solidFill>
              <a:latin typeface="Arial" panose="020B0604020202020204" pitchFamily="34" charset="0"/>
              <a:cs typeface="Arial" panose="020B0604020202020204" pitchFamily="34" charset="0"/>
            </a:endParaRPr>
          </a:p>
        </p:txBody>
      </p:sp>
      <p:sp>
        <p:nvSpPr>
          <p:cNvPr id="25" name="矩形 24">
            <a:extLst>
              <a:ext uri="{FF2B5EF4-FFF2-40B4-BE49-F238E27FC236}">
                <a16:creationId xmlns:a16="http://schemas.microsoft.com/office/drawing/2014/main" id="{0EAA307C-4EFE-4B95-9E5F-012B3D2A1A52}"/>
              </a:ext>
            </a:extLst>
          </p:cNvPr>
          <p:cNvSpPr/>
          <p:nvPr/>
        </p:nvSpPr>
        <p:spPr>
          <a:xfrm>
            <a:off x="457584" y="3666554"/>
            <a:ext cx="1645002" cy="284693"/>
          </a:xfrm>
          <a:prstGeom prst="rect">
            <a:avLst/>
          </a:prstGeom>
        </p:spPr>
        <p:txBody>
          <a:bodyPr wrap="none">
            <a:spAutoFit/>
          </a:bodyPr>
          <a:lstStyle/>
          <a:p>
            <a:r>
              <a:rPr lang="en-US" altLang="zh-TW" sz="1250" err="1">
                <a:solidFill>
                  <a:schemeClr val="bg1"/>
                </a:solidFill>
                <a:latin typeface="Arial" panose="020B0604020202020204" pitchFamily="34" charset="0"/>
                <a:cs typeface="Arial" panose="020B0604020202020204" pitchFamily="34" charset="0"/>
              </a:rPr>
              <a:t>Qtier</a:t>
            </a:r>
            <a:r>
              <a:rPr lang="en-US" altLang="zh-TW" sz="1250">
                <a:solidFill>
                  <a:schemeClr val="bg1"/>
                </a:solidFill>
                <a:latin typeface="Arial" panose="020B0604020202020204" pitchFamily="34" charset="0"/>
                <a:cs typeface="Arial" panose="020B0604020202020204" pitchFamily="34" charset="0"/>
              </a:rPr>
              <a:t> (</a:t>
            </a:r>
            <a:r>
              <a:rPr lang="zh-TW" altLang="en-US" sz="1250">
                <a:solidFill>
                  <a:schemeClr val="bg1"/>
                </a:solidFill>
                <a:latin typeface="Arial" panose="020B0604020202020204" pitchFamily="34" charset="0"/>
                <a:cs typeface="Arial" panose="020B0604020202020204" pitchFamily="34" charset="0"/>
              </a:rPr>
              <a:t>自動分層儲存</a:t>
            </a:r>
            <a:r>
              <a:rPr lang="en-US" altLang="zh-TW" sz="1250">
                <a:solidFill>
                  <a:schemeClr val="bg1"/>
                </a:solidFill>
                <a:latin typeface="Arial" panose="020B0604020202020204" pitchFamily="34" charset="0"/>
                <a:cs typeface="Arial" panose="020B0604020202020204" pitchFamily="34" charset="0"/>
              </a:rPr>
              <a:t>)</a:t>
            </a:r>
            <a:endParaRPr lang="zh-TW" altLang="en-US" sz="1250">
              <a:solidFill>
                <a:schemeClr val="bg1"/>
              </a:solidFill>
              <a:latin typeface="Arial" panose="020B0604020202020204" pitchFamily="34" charset="0"/>
              <a:cs typeface="Arial" panose="020B0604020202020204" pitchFamily="34" charset="0"/>
            </a:endParaRPr>
          </a:p>
        </p:txBody>
      </p:sp>
      <p:sp>
        <p:nvSpPr>
          <p:cNvPr id="26" name="矩形 25">
            <a:extLst>
              <a:ext uri="{FF2B5EF4-FFF2-40B4-BE49-F238E27FC236}">
                <a16:creationId xmlns:a16="http://schemas.microsoft.com/office/drawing/2014/main" id="{7BBB4585-97A7-4AA9-BCFA-739D335561D3}"/>
              </a:ext>
            </a:extLst>
          </p:cNvPr>
          <p:cNvSpPr/>
          <p:nvPr/>
        </p:nvSpPr>
        <p:spPr>
          <a:xfrm>
            <a:off x="470284" y="4717683"/>
            <a:ext cx="1029449" cy="292388"/>
          </a:xfrm>
          <a:prstGeom prst="rect">
            <a:avLst/>
          </a:prstGeom>
        </p:spPr>
        <p:txBody>
          <a:bodyPr wrap="none">
            <a:spAutoFit/>
          </a:bodyPr>
          <a:lstStyle/>
          <a:p>
            <a:r>
              <a:rPr lang="en-US" altLang="zh-TW" sz="1300">
                <a:solidFill>
                  <a:schemeClr val="bg1"/>
                </a:solidFill>
                <a:latin typeface="Arial" panose="020B0604020202020204" pitchFamily="34" charset="0"/>
                <a:cs typeface="Arial" panose="020B0604020202020204" pitchFamily="34" charset="0"/>
              </a:rPr>
              <a:t>App Center</a:t>
            </a:r>
            <a:endParaRPr lang="zh-TW" altLang="en-US" sz="1300">
              <a:solidFill>
                <a:schemeClr val="bg1"/>
              </a:solidFill>
              <a:latin typeface="Arial" panose="020B0604020202020204" pitchFamily="34" charset="0"/>
              <a:cs typeface="Arial" panose="020B0604020202020204" pitchFamily="34" charset="0"/>
            </a:endParaRPr>
          </a:p>
        </p:txBody>
      </p:sp>
      <p:grpSp>
        <p:nvGrpSpPr>
          <p:cNvPr id="3" name="群組 2">
            <a:extLst>
              <a:ext uri="{FF2B5EF4-FFF2-40B4-BE49-F238E27FC236}">
                <a16:creationId xmlns:a16="http://schemas.microsoft.com/office/drawing/2014/main" id="{234EB792-800A-412E-ABDB-887F6CF16486}"/>
              </a:ext>
            </a:extLst>
          </p:cNvPr>
          <p:cNvGrpSpPr/>
          <p:nvPr/>
        </p:nvGrpSpPr>
        <p:grpSpPr>
          <a:xfrm>
            <a:off x="529894" y="1639046"/>
            <a:ext cx="8118267" cy="3041650"/>
            <a:chOff x="491260" y="1639046"/>
            <a:chExt cx="8233789" cy="3041650"/>
          </a:xfrm>
        </p:grpSpPr>
        <p:cxnSp>
          <p:nvCxnSpPr>
            <p:cNvPr id="6" name="直線接點 5">
              <a:extLst>
                <a:ext uri="{FF2B5EF4-FFF2-40B4-BE49-F238E27FC236}">
                  <a16:creationId xmlns:a16="http://schemas.microsoft.com/office/drawing/2014/main" id="{1AE645FC-B534-4F17-BFC0-1839268C63A3}"/>
                </a:ext>
              </a:extLst>
            </p:cNvPr>
            <p:cNvCxnSpPr>
              <a:cxnSpLocks/>
            </p:cNvCxnSpPr>
            <p:nvPr/>
          </p:nvCxnSpPr>
          <p:spPr>
            <a:xfrm>
              <a:off x="497964" y="1969993"/>
              <a:ext cx="8227085" cy="0"/>
            </a:xfrm>
            <a:prstGeom prst="line">
              <a:avLst/>
            </a:prstGeom>
            <a:ln w="3175">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A2BF7932-998E-488D-A3F0-3DAC2CD544B1}"/>
                </a:ext>
              </a:extLst>
            </p:cNvPr>
            <p:cNvCxnSpPr>
              <a:cxnSpLocks/>
            </p:cNvCxnSpPr>
            <p:nvPr/>
          </p:nvCxnSpPr>
          <p:spPr>
            <a:xfrm>
              <a:off x="497964" y="2286746"/>
              <a:ext cx="8227085" cy="0"/>
            </a:xfrm>
            <a:prstGeom prst="line">
              <a:avLst/>
            </a:prstGeom>
            <a:ln w="3175">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D1D366AF-570C-4C87-B085-D3AD87BD383C}"/>
                </a:ext>
              </a:extLst>
            </p:cNvPr>
            <p:cNvCxnSpPr>
              <a:cxnSpLocks/>
            </p:cNvCxnSpPr>
            <p:nvPr/>
          </p:nvCxnSpPr>
          <p:spPr>
            <a:xfrm>
              <a:off x="497964" y="2621438"/>
              <a:ext cx="8227085" cy="0"/>
            </a:xfrm>
            <a:prstGeom prst="line">
              <a:avLst/>
            </a:prstGeom>
            <a:ln w="3175">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97F67BB4-9F19-40C6-B3D9-5F8FE11A026E}"/>
                </a:ext>
              </a:extLst>
            </p:cNvPr>
            <p:cNvCxnSpPr>
              <a:cxnSpLocks/>
            </p:cNvCxnSpPr>
            <p:nvPr/>
          </p:nvCxnSpPr>
          <p:spPr>
            <a:xfrm>
              <a:off x="497964" y="3143996"/>
              <a:ext cx="8227085" cy="0"/>
            </a:xfrm>
            <a:prstGeom prst="line">
              <a:avLst/>
            </a:prstGeom>
            <a:ln w="3175">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6B82C392-3010-445A-A15F-BC41DDD57FE1}"/>
                </a:ext>
              </a:extLst>
            </p:cNvPr>
            <p:cNvCxnSpPr>
              <a:cxnSpLocks/>
            </p:cNvCxnSpPr>
            <p:nvPr/>
          </p:nvCxnSpPr>
          <p:spPr>
            <a:xfrm>
              <a:off x="497963" y="3658346"/>
              <a:ext cx="8227085" cy="0"/>
            </a:xfrm>
            <a:prstGeom prst="line">
              <a:avLst/>
            </a:prstGeom>
            <a:ln w="3175">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14AA6DDD-7DE0-480D-975F-E8783D2D979A}"/>
                </a:ext>
              </a:extLst>
            </p:cNvPr>
            <p:cNvCxnSpPr>
              <a:cxnSpLocks/>
            </p:cNvCxnSpPr>
            <p:nvPr/>
          </p:nvCxnSpPr>
          <p:spPr>
            <a:xfrm>
              <a:off x="497963" y="3994896"/>
              <a:ext cx="8227085" cy="0"/>
            </a:xfrm>
            <a:prstGeom prst="line">
              <a:avLst/>
            </a:prstGeom>
            <a:ln w="3175">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2FA6A136-2DEC-4380-9CD1-B9987CB4432A}"/>
                </a:ext>
              </a:extLst>
            </p:cNvPr>
            <p:cNvCxnSpPr>
              <a:cxnSpLocks/>
            </p:cNvCxnSpPr>
            <p:nvPr/>
          </p:nvCxnSpPr>
          <p:spPr>
            <a:xfrm>
              <a:off x="497962" y="1639046"/>
              <a:ext cx="8227085" cy="0"/>
            </a:xfrm>
            <a:prstGeom prst="line">
              <a:avLst/>
            </a:prstGeom>
            <a:ln w="3175">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DA9FF192-9EBD-40C9-B073-965F0192823C}"/>
                </a:ext>
              </a:extLst>
            </p:cNvPr>
            <p:cNvCxnSpPr>
              <a:cxnSpLocks/>
            </p:cNvCxnSpPr>
            <p:nvPr/>
          </p:nvCxnSpPr>
          <p:spPr>
            <a:xfrm>
              <a:off x="491260" y="4680696"/>
              <a:ext cx="8227085" cy="0"/>
            </a:xfrm>
            <a:prstGeom prst="line">
              <a:avLst/>
            </a:prstGeom>
            <a:ln w="3175">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47" name="圖形 46">
            <a:extLst>
              <a:ext uri="{FF2B5EF4-FFF2-40B4-BE49-F238E27FC236}">
                <a16:creationId xmlns:a16="http://schemas.microsoft.com/office/drawing/2014/main" id="{ED87E93E-69BD-4C7C-9CD4-268E626F2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20266" y="1682415"/>
            <a:ext cx="291048" cy="233878"/>
          </a:xfrm>
          <a:prstGeom prst="rect">
            <a:avLst/>
          </a:prstGeom>
        </p:spPr>
      </p:pic>
      <p:pic>
        <p:nvPicPr>
          <p:cNvPr id="48" name="圖形 47">
            <a:extLst>
              <a:ext uri="{FF2B5EF4-FFF2-40B4-BE49-F238E27FC236}">
                <a16:creationId xmlns:a16="http://schemas.microsoft.com/office/drawing/2014/main" id="{2A042283-6E0A-40C9-9B7C-88F4DF8CE9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0827" y="1695209"/>
            <a:ext cx="291048" cy="233878"/>
          </a:xfrm>
          <a:prstGeom prst="rect">
            <a:avLst/>
          </a:prstGeom>
        </p:spPr>
      </p:pic>
      <p:pic>
        <p:nvPicPr>
          <p:cNvPr id="49" name="圖形 48">
            <a:extLst>
              <a:ext uri="{FF2B5EF4-FFF2-40B4-BE49-F238E27FC236}">
                <a16:creationId xmlns:a16="http://schemas.microsoft.com/office/drawing/2014/main" id="{C1803B14-40B4-4B5B-B8D7-D410152F6C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20266" y="2019618"/>
            <a:ext cx="291048" cy="233878"/>
          </a:xfrm>
          <a:prstGeom prst="rect">
            <a:avLst/>
          </a:prstGeom>
        </p:spPr>
      </p:pic>
      <p:pic>
        <p:nvPicPr>
          <p:cNvPr id="50" name="圖形 49">
            <a:extLst>
              <a:ext uri="{FF2B5EF4-FFF2-40B4-BE49-F238E27FC236}">
                <a16:creationId xmlns:a16="http://schemas.microsoft.com/office/drawing/2014/main" id="{61E04110-6205-40E5-A204-3BFEAC1C54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0827" y="2013362"/>
            <a:ext cx="291048" cy="233878"/>
          </a:xfrm>
          <a:prstGeom prst="rect">
            <a:avLst/>
          </a:prstGeom>
        </p:spPr>
      </p:pic>
      <p:pic>
        <p:nvPicPr>
          <p:cNvPr id="51" name="圖形 50">
            <a:extLst>
              <a:ext uri="{FF2B5EF4-FFF2-40B4-BE49-F238E27FC236}">
                <a16:creationId xmlns:a16="http://schemas.microsoft.com/office/drawing/2014/main" id="{A7D395AA-C3C0-4FA8-A414-0754D5DB8A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20266" y="2343761"/>
            <a:ext cx="291048" cy="233878"/>
          </a:xfrm>
          <a:prstGeom prst="rect">
            <a:avLst/>
          </a:prstGeom>
        </p:spPr>
      </p:pic>
      <p:pic>
        <p:nvPicPr>
          <p:cNvPr id="53" name="圖形 52">
            <a:extLst>
              <a:ext uri="{FF2B5EF4-FFF2-40B4-BE49-F238E27FC236}">
                <a16:creationId xmlns:a16="http://schemas.microsoft.com/office/drawing/2014/main" id="{4C98A7BC-F936-49C9-9897-0D8907AEFF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20266" y="2729058"/>
            <a:ext cx="291048" cy="233878"/>
          </a:xfrm>
          <a:prstGeom prst="rect">
            <a:avLst/>
          </a:prstGeom>
        </p:spPr>
      </p:pic>
      <p:pic>
        <p:nvPicPr>
          <p:cNvPr id="55" name="圖形 54">
            <a:extLst>
              <a:ext uri="{FF2B5EF4-FFF2-40B4-BE49-F238E27FC236}">
                <a16:creationId xmlns:a16="http://schemas.microsoft.com/office/drawing/2014/main" id="{1DB36130-660E-4E1A-980A-7BD84B2571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20266" y="3269882"/>
            <a:ext cx="291048" cy="233878"/>
          </a:xfrm>
          <a:prstGeom prst="rect">
            <a:avLst/>
          </a:prstGeom>
        </p:spPr>
      </p:pic>
      <p:pic>
        <p:nvPicPr>
          <p:cNvPr id="58" name="圖形 57">
            <a:extLst>
              <a:ext uri="{FF2B5EF4-FFF2-40B4-BE49-F238E27FC236}">
                <a16:creationId xmlns:a16="http://schemas.microsoft.com/office/drawing/2014/main" id="{0A172263-52B3-4B23-BDD9-21770990F4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0827" y="3709729"/>
            <a:ext cx="291048" cy="233878"/>
          </a:xfrm>
          <a:prstGeom prst="rect">
            <a:avLst/>
          </a:prstGeom>
        </p:spPr>
      </p:pic>
      <p:pic>
        <p:nvPicPr>
          <p:cNvPr id="60" name="圖形 59">
            <a:extLst>
              <a:ext uri="{FF2B5EF4-FFF2-40B4-BE49-F238E27FC236}">
                <a16:creationId xmlns:a16="http://schemas.microsoft.com/office/drawing/2014/main" id="{31A24373-5F93-4E38-B7CE-178293D858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0827" y="4174247"/>
            <a:ext cx="291048" cy="233878"/>
          </a:xfrm>
          <a:prstGeom prst="rect">
            <a:avLst/>
          </a:prstGeom>
        </p:spPr>
      </p:pic>
      <p:pic>
        <p:nvPicPr>
          <p:cNvPr id="62" name="圖形 61">
            <a:extLst>
              <a:ext uri="{FF2B5EF4-FFF2-40B4-BE49-F238E27FC236}">
                <a16:creationId xmlns:a16="http://schemas.microsoft.com/office/drawing/2014/main" id="{65587BDC-6492-4C81-AD37-989B510667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0827" y="4731837"/>
            <a:ext cx="291048" cy="233878"/>
          </a:xfrm>
          <a:prstGeom prst="rect">
            <a:avLst/>
          </a:prstGeom>
        </p:spPr>
      </p:pic>
      <p:pic>
        <p:nvPicPr>
          <p:cNvPr id="63" name="圖形 62">
            <a:extLst>
              <a:ext uri="{FF2B5EF4-FFF2-40B4-BE49-F238E27FC236}">
                <a16:creationId xmlns:a16="http://schemas.microsoft.com/office/drawing/2014/main" id="{0FBA76B6-A009-4309-92D0-7C9EFA11BD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26575" y="2363287"/>
            <a:ext cx="212451" cy="212451"/>
          </a:xfrm>
          <a:prstGeom prst="rect">
            <a:avLst/>
          </a:prstGeom>
        </p:spPr>
      </p:pic>
      <p:pic>
        <p:nvPicPr>
          <p:cNvPr id="64" name="圖形 63">
            <a:extLst>
              <a:ext uri="{FF2B5EF4-FFF2-40B4-BE49-F238E27FC236}">
                <a16:creationId xmlns:a16="http://schemas.microsoft.com/office/drawing/2014/main" id="{CB617F2E-552C-4501-A2FB-623C92769C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26575" y="2788914"/>
            <a:ext cx="212451" cy="212451"/>
          </a:xfrm>
          <a:prstGeom prst="rect">
            <a:avLst/>
          </a:prstGeom>
        </p:spPr>
      </p:pic>
      <p:pic>
        <p:nvPicPr>
          <p:cNvPr id="65" name="圖形 64">
            <a:extLst>
              <a:ext uri="{FF2B5EF4-FFF2-40B4-BE49-F238E27FC236}">
                <a16:creationId xmlns:a16="http://schemas.microsoft.com/office/drawing/2014/main" id="{9343C980-8902-4FAD-AEE4-0C8EF06FDC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18557" y="3296172"/>
            <a:ext cx="212451" cy="212451"/>
          </a:xfrm>
          <a:prstGeom prst="rect">
            <a:avLst/>
          </a:prstGeom>
        </p:spPr>
      </p:pic>
      <p:pic>
        <p:nvPicPr>
          <p:cNvPr id="69" name="圖形 68">
            <a:extLst>
              <a:ext uri="{FF2B5EF4-FFF2-40B4-BE49-F238E27FC236}">
                <a16:creationId xmlns:a16="http://schemas.microsoft.com/office/drawing/2014/main" id="{EEF9ACF4-C2F3-486B-AB12-E579AF2B7F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59564" y="3715986"/>
            <a:ext cx="212451" cy="212451"/>
          </a:xfrm>
          <a:prstGeom prst="rect">
            <a:avLst/>
          </a:prstGeom>
        </p:spPr>
      </p:pic>
      <p:pic>
        <p:nvPicPr>
          <p:cNvPr id="70" name="圖形 69">
            <a:extLst>
              <a:ext uri="{FF2B5EF4-FFF2-40B4-BE49-F238E27FC236}">
                <a16:creationId xmlns:a16="http://schemas.microsoft.com/office/drawing/2014/main" id="{F5A0BC18-1812-46AB-8B81-9CDD1C3815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59564" y="4225220"/>
            <a:ext cx="212451" cy="212451"/>
          </a:xfrm>
          <a:prstGeom prst="rect">
            <a:avLst/>
          </a:prstGeom>
        </p:spPr>
      </p:pic>
      <p:pic>
        <p:nvPicPr>
          <p:cNvPr id="71" name="圖形 70">
            <a:extLst>
              <a:ext uri="{FF2B5EF4-FFF2-40B4-BE49-F238E27FC236}">
                <a16:creationId xmlns:a16="http://schemas.microsoft.com/office/drawing/2014/main" id="{021C488B-6BF5-4686-851D-1E18D4607B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59564" y="4773484"/>
            <a:ext cx="212451" cy="212451"/>
          </a:xfrm>
          <a:prstGeom prst="rect">
            <a:avLst/>
          </a:prstGeom>
        </p:spPr>
      </p:pic>
    </p:spTree>
    <p:extLst>
      <p:ext uri="{BB962C8B-B14F-4D97-AF65-F5344CB8AC3E}">
        <p14:creationId xmlns:p14="http://schemas.microsoft.com/office/powerpoint/2010/main" val="3177715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AB118B01-C9AB-4B85-A121-7651C0DC8C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2" name="圖形 61">
            <a:extLst>
              <a:ext uri="{FF2B5EF4-FFF2-40B4-BE49-F238E27FC236}">
                <a16:creationId xmlns:a16="http://schemas.microsoft.com/office/drawing/2014/main" id="{6DCCCCF7-0113-438A-8532-0ADCC45EF4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5811" y="4772732"/>
            <a:ext cx="4981712" cy="216596"/>
          </a:xfrm>
          <a:prstGeom prst="rect">
            <a:avLst/>
          </a:prstGeom>
        </p:spPr>
      </p:pic>
      <p:pic>
        <p:nvPicPr>
          <p:cNvPr id="28" name="圖形 11">
            <a:extLst>
              <a:ext uri="{FF2B5EF4-FFF2-40B4-BE49-F238E27FC236}">
                <a16:creationId xmlns:a16="http://schemas.microsoft.com/office/drawing/2014/main" id="{6A4140E2-EA1F-4C56-83FC-03AF16244587}"/>
              </a:ext>
            </a:extLst>
          </p:cNvPr>
          <p:cNvPicPr>
            <a:picLocks noChangeAspect="1"/>
          </p:cNvPicPr>
          <p:nvPr/>
        </p:nvPicPr>
        <p:blipFill rotWithShape="1">
          <a:blip r:embed="rId5" cstate="screen">
            <a:extLst>
              <a:ext uri="{96DAC541-7B7A-43D3-8B79-37D633B846F1}">
                <asvg:svgBlip xmlns:asvg="http://schemas.microsoft.com/office/drawing/2016/SVG/main" r:embed="rId6"/>
              </a:ext>
            </a:extLst>
          </a:blip>
          <a:srcRect b="-4"/>
          <a:stretch/>
        </p:blipFill>
        <p:spPr>
          <a:xfrm flipV="1">
            <a:off x="4410053" y="4785160"/>
            <a:ext cx="2409440" cy="177803"/>
          </a:xfrm>
          <a:prstGeom prst="rect">
            <a:avLst/>
          </a:prstGeom>
        </p:spPr>
      </p:pic>
      <p:pic>
        <p:nvPicPr>
          <p:cNvPr id="3" name="圖形 11">
            <a:extLst>
              <a:ext uri="{FF2B5EF4-FFF2-40B4-BE49-F238E27FC236}">
                <a16:creationId xmlns:a16="http://schemas.microsoft.com/office/drawing/2014/main" id="{E14DDE48-5E0B-415C-89FE-2C4136E119B7}"/>
              </a:ext>
            </a:extLst>
          </p:cNvPr>
          <p:cNvPicPr>
            <a:picLocks noChangeAspect="1"/>
          </p:cNvPicPr>
          <p:nvPr/>
        </p:nvPicPr>
        <p:blipFill rotWithShape="1">
          <a:blip r:embed="rId5" cstate="screen">
            <a:extLst>
              <a:ext uri="{96DAC541-7B7A-43D3-8B79-37D633B846F1}">
                <asvg:svgBlip xmlns:asvg="http://schemas.microsoft.com/office/drawing/2016/SVG/main" r:embed="rId6"/>
              </a:ext>
            </a:extLst>
          </a:blip>
          <a:srcRect b="-4"/>
          <a:stretch/>
        </p:blipFill>
        <p:spPr>
          <a:xfrm flipV="1">
            <a:off x="2137023" y="4785161"/>
            <a:ext cx="2409440" cy="177803"/>
          </a:xfrm>
          <a:prstGeom prst="rect">
            <a:avLst/>
          </a:prstGeom>
        </p:spPr>
      </p:pic>
      <p:pic>
        <p:nvPicPr>
          <p:cNvPr id="5" name="圖片 4">
            <a:extLst>
              <a:ext uri="{FF2B5EF4-FFF2-40B4-BE49-F238E27FC236}">
                <a16:creationId xmlns:a16="http://schemas.microsoft.com/office/drawing/2014/main" id="{6E89FCB8-1579-4A43-AF78-5EF9EC621E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242" y="2558780"/>
            <a:ext cx="7503358" cy="2509874"/>
          </a:xfrm>
          <a:prstGeom prst="rect">
            <a:avLst/>
          </a:prstGeom>
        </p:spPr>
      </p:pic>
      <p:pic>
        <p:nvPicPr>
          <p:cNvPr id="10" name="圖片 9">
            <a:extLst>
              <a:ext uri="{FF2B5EF4-FFF2-40B4-BE49-F238E27FC236}">
                <a16:creationId xmlns:a16="http://schemas.microsoft.com/office/drawing/2014/main" id="{D28B6EB9-550D-4A85-A9C2-64E432EEAC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4676" y="404297"/>
            <a:ext cx="3498919" cy="3236501"/>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275953" y="55761"/>
            <a:ext cx="7886700" cy="822960"/>
          </a:xfrm>
        </p:spPr>
        <p:txBody>
          <a:bodyPr>
            <a:normAutofit/>
          </a:bodyPr>
          <a:lstStyle/>
          <a:p>
            <a:r>
              <a:rPr lang="zh-TW" sz="3600" dirty="0">
                <a:latin typeface="微軟正黑體"/>
                <a:ea typeface="微軟正黑體"/>
              </a:rPr>
              <a:t>安心無憂</a:t>
            </a:r>
            <a:r>
              <a:rPr lang="zh-TW" altLang="en-US" sz="3600" dirty="0">
                <a:latin typeface="微軟正黑體"/>
                <a:ea typeface="微軟正黑體"/>
              </a:rPr>
              <a:t>的五年尊榮保固 </a:t>
            </a:r>
            <a:endParaRPr lang="en-US" sz="3600" dirty="0"/>
          </a:p>
        </p:txBody>
      </p:sp>
    </p:spTree>
    <p:extLst>
      <p:ext uri="{BB962C8B-B14F-4D97-AF65-F5344CB8AC3E}">
        <p14:creationId xmlns:p14="http://schemas.microsoft.com/office/powerpoint/2010/main" val="1951934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一張含有 水, 室外 的圖片&#10;&#10;描述是以高可信度產生">
            <a:extLst>
              <a:ext uri="{FF2B5EF4-FFF2-40B4-BE49-F238E27FC236}">
                <a16:creationId xmlns:a16="http://schemas.microsoft.com/office/drawing/2014/main" id="{F198537C-E5B2-4945-9A73-D07B0E7E1D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9195881" cy="5143500"/>
          </a:xfrm>
          <a:prstGeom prst="rect">
            <a:avLst/>
          </a:prstGeom>
        </p:spPr>
      </p:pic>
      <p:sp>
        <p:nvSpPr>
          <p:cNvPr id="2" name="Title 1"/>
          <p:cNvSpPr>
            <a:spLocks noGrp="1"/>
          </p:cNvSpPr>
          <p:nvPr>
            <p:ph type="title"/>
          </p:nvPr>
        </p:nvSpPr>
        <p:spPr/>
        <p:txBody>
          <a:bodyPr>
            <a:normAutofit/>
          </a:bodyPr>
          <a:lstStyle/>
          <a:p>
            <a:r>
              <a:rPr lang="zh-TW" altLang="en-US" sz="3600" dirty="0">
                <a:solidFill>
                  <a:schemeClr val="bg1"/>
                </a:solidFill>
              </a:rPr>
              <a:t>訂購資訊</a:t>
            </a:r>
            <a:endParaRPr lang="en-US" sz="3600" dirty="0">
              <a:solidFill>
                <a:schemeClr val="bg1"/>
              </a:solidFill>
            </a:endParaRPr>
          </a:p>
        </p:txBody>
      </p:sp>
      <p:pic>
        <p:nvPicPr>
          <p:cNvPr id="9" name="圖片 8">
            <a:extLst>
              <a:ext uri="{FF2B5EF4-FFF2-40B4-BE49-F238E27FC236}">
                <a16:creationId xmlns:a16="http://schemas.microsoft.com/office/drawing/2014/main" id="{55113D2E-267C-4649-A9D9-238B0916FE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5656717" y="2870086"/>
            <a:ext cx="256472" cy="3537093"/>
          </a:xfrm>
          <a:prstGeom prst="rect">
            <a:avLst/>
          </a:prstGeom>
        </p:spPr>
      </p:pic>
      <p:pic>
        <p:nvPicPr>
          <p:cNvPr id="11" name="圖片 10">
            <a:extLst>
              <a:ext uri="{FF2B5EF4-FFF2-40B4-BE49-F238E27FC236}">
                <a16:creationId xmlns:a16="http://schemas.microsoft.com/office/drawing/2014/main" id="{03599E31-FD87-4087-ABDA-B9CE37950B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2859304" y="3367563"/>
            <a:ext cx="141791" cy="1955491"/>
          </a:xfrm>
          <a:prstGeom prst="rect">
            <a:avLst/>
          </a:prstGeom>
        </p:spPr>
      </p:pic>
      <p:pic>
        <p:nvPicPr>
          <p:cNvPr id="12" name="圖片 11">
            <a:extLst>
              <a:ext uri="{FF2B5EF4-FFF2-40B4-BE49-F238E27FC236}">
                <a16:creationId xmlns:a16="http://schemas.microsoft.com/office/drawing/2014/main" id="{74660433-5207-4B38-BB80-A2F586561E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1060921" y="2927565"/>
            <a:ext cx="141791" cy="1955491"/>
          </a:xfrm>
          <a:prstGeom prst="rect">
            <a:avLst/>
          </a:prstGeom>
        </p:spPr>
      </p:pic>
      <p:pic>
        <p:nvPicPr>
          <p:cNvPr id="13" name="圖形 12">
            <a:extLst>
              <a:ext uri="{FF2B5EF4-FFF2-40B4-BE49-F238E27FC236}">
                <a16:creationId xmlns:a16="http://schemas.microsoft.com/office/drawing/2014/main" id="{245617BC-71B7-4500-9C73-7169DDA91C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2453" y="1391898"/>
            <a:ext cx="8717720" cy="3245738"/>
          </a:xfrm>
          <a:prstGeom prst="rect">
            <a:avLst/>
          </a:prstGeom>
        </p:spPr>
      </p:pic>
    </p:spTree>
    <p:extLst>
      <p:ext uri="{BB962C8B-B14F-4D97-AF65-F5344CB8AC3E}">
        <p14:creationId xmlns:p14="http://schemas.microsoft.com/office/powerpoint/2010/main" val="3288879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大自然 的圖片&#10;&#10;描述是以非常高的可信度產生">
            <a:extLst>
              <a:ext uri="{FF2B5EF4-FFF2-40B4-BE49-F238E27FC236}">
                <a16:creationId xmlns:a16="http://schemas.microsoft.com/office/drawing/2014/main" id="{06A6546C-C37A-46F3-9DD3-450590565D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矩形 5">
            <a:extLst>
              <a:ext uri="{FF2B5EF4-FFF2-40B4-BE49-F238E27FC236}">
                <a16:creationId xmlns:a16="http://schemas.microsoft.com/office/drawing/2014/main" id="{BC4DA872-1029-4D22-8B6D-E955983B3D51}"/>
              </a:ext>
            </a:extLst>
          </p:cNvPr>
          <p:cNvSpPr/>
          <p:nvPr/>
        </p:nvSpPr>
        <p:spPr>
          <a:xfrm>
            <a:off x="-152400" y="1325880"/>
            <a:ext cx="5669279" cy="2712720"/>
          </a:xfrm>
          <a:prstGeom prst="rect">
            <a:avLst/>
          </a:prstGeom>
          <a:noFill/>
          <a:ln w="63500">
            <a:solidFill>
              <a:srgbClr val="FD014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一張含有 電子用品, 室內 的圖片&#10;&#10;描述是以非常高的可信度產生">
            <a:extLst>
              <a:ext uri="{FF2B5EF4-FFF2-40B4-BE49-F238E27FC236}">
                <a16:creationId xmlns:a16="http://schemas.microsoft.com/office/drawing/2014/main" id="{8DC22C11-5A77-4980-9145-81A30EBBEC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9220" y="2137818"/>
            <a:ext cx="7764780" cy="3198208"/>
          </a:xfrm>
          <a:prstGeom prst="rect">
            <a:avLst/>
          </a:prstGeom>
        </p:spPr>
      </p:pic>
      <p:pic>
        <p:nvPicPr>
          <p:cNvPr id="8" name="圖形 7">
            <a:extLst>
              <a:ext uri="{FF2B5EF4-FFF2-40B4-BE49-F238E27FC236}">
                <a16:creationId xmlns:a16="http://schemas.microsoft.com/office/drawing/2014/main" id="{04588703-760A-4274-9F45-BBA8D5260C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4020" y="719402"/>
            <a:ext cx="1737360" cy="313796"/>
          </a:xfrm>
          <a:prstGeom prst="rect">
            <a:avLst/>
          </a:prstGeom>
        </p:spPr>
      </p:pic>
      <p:pic>
        <p:nvPicPr>
          <p:cNvPr id="10" name="圖片 9" descr="一張含有 美工圖案 的圖片&#10;&#10;描述是以非常高的可信度產生">
            <a:extLst>
              <a:ext uri="{FF2B5EF4-FFF2-40B4-BE49-F238E27FC236}">
                <a16:creationId xmlns:a16="http://schemas.microsoft.com/office/drawing/2014/main" id="{BE0096BC-3538-4B59-8871-20A7239BEB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126" y="1618389"/>
            <a:ext cx="5240627" cy="655295"/>
          </a:xfrm>
          <a:prstGeom prst="rect">
            <a:avLst/>
          </a:prstGeom>
        </p:spPr>
      </p:pic>
      <p:sp>
        <p:nvSpPr>
          <p:cNvPr id="11" name="矩形 10">
            <a:extLst>
              <a:ext uri="{FF2B5EF4-FFF2-40B4-BE49-F238E27FC236}">
                <a16:creationId xmlns:a16="http://schemas.microsoft.com/office/drawing/2014/main" id="{A9D7528D-59A9-4D5E-93C4-EC0B321396F6}"/>
              </a:ext>
            </a:extLst>
          </p:cNvPr>
          <p:cNvSpPr/>
          <p:nvPr/>
        </p:nvSpPr>
        <p:spPr>
          <a:xfrm>
            <a:off x="-365760" y="-289560"/>
            <a:ext cx="365760" cy="589026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Title 1">
            <a:extLst>
              <a:ext uri="{FF2B5EF4-FFF2-40B4-BE49-F238E27FC236}">
                <a16:creationId xmlns:a16="http://schemas.microsoft.com/office/drawing/2014/main" id="{F4BCCE0C-E785-41A1-B665-D03ED0B2F95C}"/>
              </a:ext>
            </a:extLst>
          </p:cNvPr>
          <p:cNvSpPr txBox="1">
            <a:spLocks/>
          </p:cNvSpPr>
          <p:nvPr/>
        </p:nvSpPr>
        <p:spPr>
          <a:xfrm>
            <a:off x="794535" y="2389014"/>
            <a:ext cx="3347271" cy="8081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600"/>
              </a:lnSpc>
            </a:pPr>
            <a:r>
              <a:rPr lang="zh-TW" altLang="en-US" sz="4800" b="1" spc="600">
                <a:solidFill>
                  <a:srgbClr val="FF0045"/>
                </a:solidFill>
                <a:latin typeface="微軟正黑體" panose="020B0604030504040204" pitchFamily="34" charset="-120"/>
                <a:ea typeface="微軟正黑體" panose="020B0604030504040204" pitchFamily="34" charset="-120"/>
              </a:rPr>
              <a:t>高速擴充</a:t>
            </a:r>
            <a:br>
              <a:rPr lang="zh-TW" altLang="en-US" sz="4800" b="1" spc="600">
                <a:solidFill>
                  <a:srgbClr val="FF0045"/>
                </a:solidFill>
                <a:latin typeface="微軟正黑體" panose="020B0604030504040204" pitchFamily="34" charset="-120"/>
                <a:ea typeface="微軟正黑體" panose="020B0604030504040204" pitchFamily="34" charset="-120"/>
              </a:rPr>
            </a:br>
            <a:r>
              <a:rPr lang="zh-TW" altLang="en-US" sz="4800" b="1" spc="600">
                <a:solidFill>
                  <a:srgbClr val="FF0045"/>
                </a:solidFill>
                <a:latin typeface="微軟正黑體" panose="020B0604030504040204" pitchFamily="34" charset="-120"/>
                <a:ea typeface="微軟正黑體" panose="020B0604030504040204" pitchFamily="34" charset="-120"/>
              </a:rPr>
              <a:t>周邊</a:t>
            </a:r>
          </a:p>
        </p:txBody>
      </p:sp>
    </p:spTree>
    <p:extLst>
      <p:ext uri="{BB962C8B-B14F-4D97-AF65-F5344CB8AC3E}">
        <p14:creationId xmlns:p14="http://schemas.microsoft.com/office/powerpoint/2010/main" val="1818263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15FBBF67-BF4B-43BA-8384-06D1FCB708E4}"/>
              </a:ext>
            </a:extLst>
          </p:cNvPr>
          <p:cNvSpPr/>
          <p:nvPr/>
        </p:nvSpPr>
        <p:spPr>
          <a:xfrm>
            <a:off x="5480925" y="2184705"/>
            <a:ext cx="3671094" cy="1984506"/>
          </a:xfrm>
          <a:prstGeom prst="rect">
            <a:avLst/>
          </a:prstGeom>
          <a:solidFill>
            <a:srgbClr val="810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形 11">
            <a:extLst>
              <a:ext uri="{FF2B5EF4-FFF2-40B4-BE49-F238E27FC236}">
                <a16:creationId xmlns:a16="http://schemas.microsoft.com/office/drawing/2014/main" id="{5F48C6A4-1F50-458F-A5D9-DB63FF0D9A1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46921" y="2602430"/>
            <a:ext cx="1103503" cy="2139307"/>
          </a:xfrm>
          <a:prstGeom prst="rect">
            <a:avLst/>
          </a:prstGeom>
        </p:spPr>
      </p:pic>
      <p:pic>
        <p:nvPicPr>
          <p:cNvPr id="11" name="圖形 10">
            <a:extLst>
              <a:ext uri="{FF2B5EF4-FFF2-40B4-BE49-F238E27FC236}">
                <a16:creationId xmlns:a16="http://schemas.microsoft.com/office/drawing/2014/main" id="{1BE15C92-9B67-43BA-8D56-4635CA81FB1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7268" y="3023347"/>
            <a:ext cx="600876" cy="1718391"/>
          </a:xfrm>
          <a:prstGeom prst="rect">
            <a:avLst/>
          </a:prstGeom>
        </p:spPr>
      </p:pic>
      <p:sp>
        <p:nvSpPr>
          <p:cNvPr id="10" name="矩形 9">
            <a:extLst>
              <a:ext uri="{FF2B5EF4-FFF2-40B4-BE49-F238E27FC236}">
                <a16:creationId xmlns:a16="http://schemas.microsoft.com/office/drawing/2014/main" id="{F2FE3D3C-5227-422A-8BAB-EBB4E4CADF88}"/>
              </a:ext>
            </a:extLst>
          </p:cNvPr>
          <p:cNvSpPr/>
          <p:nvPr/>
        </p:nvSpPr>
        <p:spPr>
          <a:xfrm>
            <a:off x="422658" y="3023347"/>
            <a:ext cx="4724263" cy="1718391"/>
          </a:xfrm>
          <a:prstGeom prst="rect">
            <a:avLst/>
          </a:prstGeom>
          <a:solidFill>
            <a:srgbClr val="FA0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a:extLst>
              <a:ext uri="{FF2B5EF4-FFF2-40B4-BE49-F238E27FC236}">
                <a16:creationId xmlns:a16="http://schemas.microsoft.com/office/drawing/2014/main" id="{D0AE4402-AEF8-4371-AF6D-A8754F66A18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53497" y="2819661"/>
            <a:ext cx="9823010" cy="616654"/>
          </a:xfrm>
          <a:prstGeom prst="rect">
            <a:avLst/>
          </a:prstGeom>
        </p:spPr>
      </p:pic>
      <p:pic>
        <p:nvPicPr>
          <p:cNvPr id="5" name="圖片 4">
            <a:extLst>
              <a:ext uri="{FF2B5EF4-FFF2-40B4-BE49-F238E27FC236}">
                <a16:creationId xmlns:a16="http://schemas.microsoft.com/office/drawing/2014/main" id="{7F3B86D3-3A70-4280-954E-BEC0761A1C6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505" y="1246606"/>
            <a:ext cx="8965364" cy="1878244"/>
          </a:xfrm>
          <a:prstGeom prst="rect">
            <a:avLst/>
          </a:prstGeom>
        </p:spPr>
      </p:pic>
      <p:sp>
        <p:nvSpPr>
          <p:cNvPr id="26" name="圓角矩形 10">
            <a:extLst>
              <a:ext uri="{FF2B5EF4-FFF2-40B4-BE49-F238E27FC236}">
                <a16:creationId xmlns:a16="http://schemas.microsoft.com/office/drawing/2014/main" id="{FE473D64-8EE6-47AD-B1D7-F992FE0306BB}"/>
              </a:ext>
            </a:extLst>
          </p:cNvPr>
          <p:cNvSpPr/>
          <p:nvPr/>
        </p:nvSpPr>
        <p:spPr>
          <a:xfrm>
            <a:off x="762441" y="1558071"/>
            <a:ext cx="7719642" cy="1310511"/>
          </a:xfrm>
          <a:prstGeom prst="roundRect">
            <a:avLst>
              <a:gd name="adj" fmla="val 6304"/>
            </a:avLst>
          </a:prstGeom>
          <a:solidFill>
            <a:schemeClr val="bg1"/>
          </a:solidFill>
          <a:ln w="9525">
            <a:solidFill>
              <a:schemeClr val="bg1">
                <a:lumMod val="85000"/>
              </a:schemeClr>
            </a:solidFill>
          </a:ln>
          <a:effectLst>
            <a:glow rad="152400">
              <a:schemeClr val="bg1">
                <a:alpha val="5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1169003F-3FEB-4566-8A7C-543CD22A0D1F}"/>
              </a:ext>
            </a:extLst>
          </p:cNvPr>
          <p:cNvSpPr>
            <a:spLocks noGrp="1"/>
          </p:cNvSpPr>
          <p:nvPr>
            <p:ph type="title"/>
          </p:nvPr>
        </p:nvSpPr>
        <p:spPr/>
        <p:txBody>
          <a:bodyPr>
            <a:normAutofit/>
          </a:bodyPr>
          <a:lstStyle/>
          <a:p>
            <a:r>
              <a:rPr lang="zh-TW" sz="3600" dirty="0">
                <a:cs typeface="Arial" panose="020B0604020202020204" pitchFamily="34" charset="0"/>
              </a:rPr>
              <a:t>具備卸載能力的網路</a:t>
            </a:r>
          </a:p>
        </p:txBody>
      </p:sp>
      <p:grpSp>
        <p:nvGrpSpPr>
          <p:cNvPr id="18" name="群組 17">
            <a:extLst>
              <a:ext uri="{FF2B5EF4-FFF2-40B4-BE49-F238E27FC236}">
                <a16:creationId xmlns:a16="http://schemas.microsoft.com/office/drawing/2014/main" id="{46F65FB5-9903-4532-A9C0-E8D974512368}"/>
              </a:ext>
            </a:extLst>
          </p:cNvPr>
          <p:cNvGrpSpPr/>
          <p:nvPr/>
        </p:nvGrpSpPr>
        <p:grpSpPr>
          <a:xfrm>
            <a:off x="1154305" y="1791243"/>
            <a:ext cx="6933954" cy="783932"/>
            <a:chOff x="502270" y="1453687"/>
            <a:chExt cx="7040392" cy="795966"/>
          </a:xfrm>
        </p:grpSpPr>
        <p:pic>
          <p:nvPicPr>
            <p:cNvPr id="8" name="圖片 8">
              <a:extLst>
                <a:ext uri="{FF2B5EF4-FFF2-40B4-BE49-F238E27FC236}">
                  <a16:creationId xmlns:a16="http://schemas.microsoft.com/office/drawing/2014/main" id="{10A3751F-F87D-4299-A6ED-5390EAD46A78}"/>
                </a:ext>
              </a:extLst>
            </p:cNvPr>
            <p:cNvPicPr>
              <a:picLocks noChangeAspect="1"/>
            </p:cNvPicPr>
            <p:nvPr/>
          </p:nvPicPr>
          <p:blipFill rotWithShape="1">
            <a:blip r:embed="rId9" cstate="screen"/>
            <a:srcRect/>
            <a:stretch/>
          </p:blipFill>
          <p:spPr>
            <a:xfrm>
              <a:off x="5114720" y="1453687"/>
              <a:ext cx="2427942" cy="795966"/>
            </a:xfrm>
            <a:prstGeom prst="roundRect">
              <a:avLst>
                <a:gd name="adj" fmla="val 8594"/>
              </a:avLst>
            </a:prstGeom>
            <a:solidFill>
              <a:srgbClr val="FFFFFF">
                <a:shade val="85000"/>
              </a:srgbClr>
            </a:solidFill>
            <a:ln>
              <a:noFill/>
            </a:ln>
            <a:effectLst/>
          </p:spPr>
        </p:pic>
        <p:grpSp>
          <p:nvGrpSpPr>
            <p:cNvPr id="15" name="群組 14">
              <a:extLst>
                <a:ext uri="{FF2B5EF4-FFF2-40B4-BE49-F238E27FC236}">
                  <a16:creationId xmlns:a16="http://schemas.microsoft.com/office/drawing/2014/main" id="{3448DC4F-D38A-46B9-B29F-A3276CFA6C53}"/>
                </a:ext>
              </a:extLst>
            </p:cNvPr>
            <p:cNvGrpSpPr/>
            <p:nvPr/>
          </p:nvGrpSpPr>
          <p:grpSpPr>
            <a:xfrm>
              <a:off x="3995936" y="1476557"/>
              <a:ext cx="812316" cy="738468"/>
              <a:chOff x="3707904" y="1491630"/>
              <a:chExt cx="792089" cy="720080"/>
            </a:xfrm>
          </p:grpSpPr>
          <p:cxnSp>
            <p:nvCxnSpPr>
              <p:cNvPr id="4" name="直線接點 3">
                <a:extLst>
                  <a:ext uri="{FF2B5EF4-FFF2-40B4-BE49-F238E27FC236}">
                    <a16:creationId xmlns:a16="http://schemas.microsoft.com/office/drawing/2014/main" id="{6C8FA792-4C54-40F6-9A9F-E1B8BD7778F7}"/>
                  </a:ext>
                </a:extLst>
              </p:cNvPr>
              <p:cNvCxnSpPr>
                <a:cxnSpLocks/>
              </p:cNvCxnSpPr>
              <p:nvPr/>
            </p:nvCxnSpPr>
            <p:spPr>
              <a:xfrm>
                <a:off x="3707904" y="1491630"/>
                <a:ext cx="792088" cy="72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D512B100-3BAE-42FE-9090-636F37BE6862}"/>
                  </a:ext>
                </a:extLst>
              </p:cNvPr>
              <p:cNvCxnSpPr>
                <a:cxnSpLocks/>
              </p:cNvCxnSpPr>
              <p:nvPr/>
            </p:nvCxnSpPr>
            <p:spPr>
              <a:xfrm flipH="1">
                <a:off x="3707904" y="1491630"/>
                <a:ext cx="792089" cy="72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圖片 16">
              <a:extLst>
                <a:ext uri="{FF2B5EF4-FFF2-40B4-BE49-F238E27FC236}">
                  <a16:creationId xmlns:a16="http://schemas.microsoft.com/office/drawing/2014/main" id="{A99EE0C2-B13C-4045-A11E-3CECECF35E4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02270" y="1574142"/>
              <a:ext cx="3265026" cy="555056"/>
            </a:xfrm>
            <a:prstGeom prst="rect">
              <a:avLst/>
            </a:prstGeom>
          </p:spPr>
        </p:pic>
      </p:grpSp>
      <p:sp>
        <p:nvSpPr>
          <p:cNvPr id="27" name="文字方塊 26">
            <a:extLst>
              <a:ext uri="{FF2B5EF4-FFF2-40B4-BE49-F238E27FC236}">
                <a16:creationId xmlns:a16="http://schemas.microsoft.com/office/drawing/2014/main" id="{E2C0CC68-A5C8-4747-9BA3-03149490911E}"/>
              </a:ext>
            </a:extLst>
          </p:cNvPr>
          <p:cNvSpPr txBox="1"/>
          <p:nvPr/>
        </p:nvSpPr>
        <p:spPr>
          <a:xfrm>
            <a:off x="552501" y="2944574"/>
            <a:ext cx="4510930" cy="2339102"/>
          </a:xfrm>
          <a:prstGeom prst="rect">
            <a:avLst/>
          </a:prstGeom>
          <a:noFill/>
        </p:spPr>
        <p:txBody>
          <a:bodyPr wrap="square" rtlCol="0" anchor="t">
            <a:spAutoFit/>
          </a:bodyPr>
          <a:lstStyle/>
          <a:p>
            <a:pPr marL="285750" indent="-285750">
              <a:buSzPct val="80000"/>
              <a:buFont typeface="Wingdings" panose="05000000000000000000" pitchFamily="2" charset="2"/>
              <a:buChar char="l"/>
            </a:pPr>
            <a:endParaRPr lang="en-US" altLang="zh-TW" b="1">
              <a:solidFill>
                <a:schemeClr val="bg1"/>
              </a:solidFill>
              <a:latin typeface="Arial" pitchFamily="34" charset="0"/>
              <a:ea typeface="微軟正黑體" pitchFamily="34" charset="-120"/>
              <a:cs typeface="Arial" pitchFamily="34" charset="0"/>
            </a:endParaRPr>
          </a:p>
          <a:p>
            <a:pPr marL="177800" indent="-177800">
              <a:buClr>
                <a:schemeClr val="bg1"/>
              </a:buClr>
              <a:buSzPct val="100000"/>
              <a:buFont typeface="Arial" panose="020B0604020202020204" pitchFamily="34" charset="0"/>
              <a:buChar char="•"/>
            </a:pPr>
            <a:r>
              <a:rPr lang="zh-TW" altLang="en-US" sz="1600" b="1">
                <a:solidFill>
                  <a:schemeClr val="bg1"/>
                </a:solidFill>
                <a:latin typeface="Arial" panose="020B0604020202020204" pitchFamily="34" charset="0"/>
                <a:ea typeface="微軟正黑體"/>
                <a:cs typeface="Arial" panose="020B0604020202020204" pitchFamily="34" charset="0"/>
              </a:rPr>
              <a:t>Mellanox ConnectX</a:t>
            </a:r>
            <a:r>
              <a:rPr lang="en-US" altLang="zh-TW" sz="1600" b="1" baseline="30000">
                <a:solidFill>
                  <a:schemeClr val="bg1"/>
                </a:solidFill>
                <a:latin typeface="Arial" panose="020B0604020202020204" pitchFamily="34" charset="0"/>
                <a:ea typeface="微軟正黑體"/>
                <a:cs typeface="Arial" panose="020B0604020202020204" pitchFamily="34" charset="0"/>
              </a:rPr>
              <a:t>®</a:t>
            </a:r>
            <a:r>
              <a:rPr lang="en-US" altLang="zh-TW" sz="1600" b="1">
                <a:solidFill>
                  <a:schemeClr val="bg1"/>
                </a:solidFill>
                <a:latin typeface="Arial" panose="020B0604020202020204" pitchFamily="34" charset="0"/>
                <a:ea typeface="微軟正黑體"/>
                <a:cs typeface="Arial" panose="020B0604020202020204" pitchFamily="34" charset="0"/>
              </a:rPr>
              <a:t>-4</a:t>
            </a:r>
            <a:r>
              <a:rPr lang="zh-TW" altLang="en-US" sz="1600" b="1">
                <a:solidFill>
                  <a:schemeClr val="bg1"/>
                </a:solidFill>
                <a:latin typeface="Arial" panose="020B0604020202020204" pitchFamily="34" charset="0"/>
                <a:ea typeface="微軟正黑體"/>
                <a:cs typeface="Arial" panose="020B0604020202020204" pitchFamily="34" charset="0"/>
              </a:rPr>
              <a:t> </a:t>
            </a:r>
            <a:r>
              <a:rPr lang="en-US" altLang="zh-TW" sz="1600" b="1" err="1">
                <a:solidFill>
                  <a:schemeClr val="bg1"/>
                </a:solidFill>
                <a:latin typeface="Arial" panose="020B0604020202020204" pitchFamily="34" charset="0"/>
                <a:ea typeface="微軟正黑體"/>
                <a:cs typeface="Arial" panose="020B0604020202020204" pitchFamily="34" charset="0"/>
              </a:rPr>
              <a:t>SmartNIC</a:t>
            </a:r>
            <a:r>
              <a:rPr lang="en-US" altLang="zh-TW" sz="1600" b="1">
                <a:solidFill>
                  <a:schemeClr val="bg1"/>
                </a:solidFill>
                <a:latin typeface="Arial" panose="020B0604020202020204" pitchFamily="34" charset="0"/>
                <a:ea typeface="微軟正黑體"/>
                <a:cs typeface="Arial" panose="020B0604020202020204" pitchFamily="34" charset="0"/>
              </a:rPr>
              <a:t> </a:t>
            </a:r>
            <a:r>
              <a:rPr lang="zh-TW" altLang="en-US" sz="1600" b="1">
                <a:solidFill>
                  <a:schemeClr val="bg1"/>
                </a:solidFill>
                <a:latin typeface="Arial"/>
                <a:ea typeface="微軟正黑體"/>
                <a:cs typeface="Arial"/>
              </a:rPr>
              <a:t>智慧型網路晶</a:t>
            </a:r>
            <a:r>
              <a:rPr lang="zh-TW" altLang="en-US" sz="1600" b="1">
                <a:solidFill>
                  <a:schemeClr val="bg1"/>
                </a:solidFill>
                <a:latin typeface="微軟正黑體"/>
                <a:ea typeface="微軟正黑體"/>
                <a:cs typeface="Arial"/>
              </a:rPr>
              <a:t>片</a:t>
            </a:r>
            <a:endParaRPr lang="en-US" altLang="zh-TW" sz="1600" b="1">
              <a:solidFill>
                <a:schemeClr val="bg1"/>
              </a:solidFill>
              <a:latin typeface="微軟正黑體"/>
              <a:ea typeface="微軟正黑體"/>
              <a:cs typeface="Arial"/>
            </a:endParaRPr>
          </a:p>
          <a:p>
            <a:pPr marL="177800" indent="-177800">
              <a:buClr>
                <a:schemeClr val="bg1"/>
              </a:buClr>
              <a:buSzPct val="100000"/>
              <a:buFont typeface="Arial" panose="020B0604020202020204" pitchFamily="34" charset="0"/>
              <a:buChar char="•"/>
            </a:pPr>
            <a:endParaRPr lang="zh-TW" altLang="en-US" sz="400" b="1">
              <a:solidFill>
                <a:schemeClr val="bg1"/>
              </a:solidFill>
              <a:latin typeface="微軟正黑體"/>
              <a:ea typeface="微軟正黑體" pitchFamily="34" charset="-120"/>
              <a:cs typeface="Arial" pitchFamily="34" charset="0"/>
            </a:endParaRPr>
          </a:p>
          <a:p>
            <a:pPr marL="177800" indent="-177800">
              <a:buClr>
                <a:schemeClr val="bg1"/>
              </a:buClr>
              <a:buSzPct val="100000"/>
              <a:buFont typeface="Arial" panose="020B0604020202020204" pitchFamily="34" charset="0"/>
              <a:buChar char="•"/>
            </a:pPr>
            <a:r>
              <a:rPr lang="zh-TW" altLang="en-US" sz="1600" b="1">
                <a:solidFill>
                  <a:schemeClr val="bg1"/>
                </a:solidFill>
                <a:latin typeface="Arial" panose="020B0604020202020204" pitchFamily="34" charset="0"/>
                <a:ea typeface="微軟正黑體"/>
                <a:cs typeface="Arial" panose="020B0604020202020204" pitchFamily="34" charset="0"/>
              </a:rPr>
              <a:t>PCIe </a:t>
            </a:r>
            <a:r>
              <a:rPr lang="zh-TW" altLang="en-US" sz="1600" b="1">
                <a:solidFill>
                  <a:schemeClr val="bg1"/>
                </a:solidFill>
                <a:latin typeface="微軟正黑體"/>
                <a:ea typeface="微軟正黑體"/>
                <a:cs typeface="Arial"/>
              </a:rPr>
              <a:t>插槽可擴充</a:t>
            </a:r>
            <a:r>
              <a:rPr lang="zh-TW" altLang="en-US" sz="1600" b="1">
                <a:solidFill>
                  <a:schemeClr val="bg1"/>
                </a:solidFill>
                <a:latin typeface="Arial" panose="020B0604020202020204" pitchFamily="34" charset="0"/>
                <a:ea typeface="微軟正黑體"/>
                <a:cs typeface="Arial" panose="020B0604020202020204" pitchFamily="34" charset="0"/>
              </a:rPr>
              <a:t> </a:t>
            </a:r>
            <a:r>
              <a:rPr lang="zh-TW" altLang="en-US" sz="1600" b="1">
                <a:solidFill>
                  <a:srgbClr val="FFFF00"/>
                </a:solidFill>
                <a:latin typeface="Arial" panose="020B0604020202020204" pitchFamily="34" charset="0"/>
                <a:ea typeface="微軟正黑體"/>
                <a:cs typeface="Arial" panose="020B0604020202020204" pitchFamily="34" charset="0"/>
              </a:rPr>
              <a:t>Mellanox 10GbE/</a:t>
            </a:r>
            <a:r>
              <a:rPr lang="en-US" altLang="zh-TW" sz="1600" b="1">
                <a:solidFill>
                  <a:srgbClr val="FFFF00"/>
                </a:solidFill>
                <a:latin typeface="Arial" panose="020B0604020202020204" pitchFamily="34" charset="0"/>
                <a:ea typeface="微軟正黑體"/>
                <a:cs typeface="Arial" panose="020B0604020202020204" pitchFamily="34" charset="0"/>
              </a:rPr>
              <a:t>25GbE/40GbE</a:t>
            </a:r>
            <a:r>
              <a:rPr lang="en-US" altLang="zh-TW" sz="1600" b="1">
                <a:solidFill>
                  <a:srgbClr val="FFFF00"/>
                </a:solidFill>
                <a:latin typeface="微軟正黑體"/>
                <a:ea typeface="微軟正黑體"/>
                <a:cs typeface="Arial"/>
              </a:rPr>
              <a:t> </a:t>
            </a:r>
            <a:r>
              <a:rPr lang="zh-CN" altLang="en-US" sz="1600" b="1">
                <a:solidFill>
                  <a:schemeClr val="bg1"/>
                </a:solidFill>
                <a:latin typeface="微軟正黑體"/>
                <a:ea typeface="微軟正黑體"/>
                <a:cs typeface="Arial"/>
              </a:rPr>
              <a:t>網路卡</a:t>
            </a:r>
            <a:endParaRPr lang="en-US" altLang="zh-CN" sz="1600" b="1">
              <a:solidFill>
                <a:schemeClr val="bg1"/>
              </a:solidFill>
              <a:latin typeface="微軟正黑體"/>
              <a:ea typeface="微軟正黑體"/>
              <a:cs typeface="Arial"/>
            </a:endParaRPr>
          </a:p>
          <a:p>
            <a:pPr marL="177800" indent="-177800">
              <a:buClr>
                <a:schemeClr val="bg1"/>
              </a:buClr>
              <a:buSzPct val="100000"/>
              <a:buFont typeface="Arial" panose="020B0604020202020204" pitchFamily="34" charset="0"/>
              <a:buChar char="•"/>
            </a:pPr>
            <a:endParaRPr lang="en-US" altLang="zh-CN" sz="400" b="1">
              <a:solidFill>
                <a:schemeClr val="bg1"/>
              </a:solidFill>
              <a:latin typeface="微軟正黑體"/>
              <a:ea typeface="微軟正黑體" pitchFamily="34" charset="-120"/>
              <a:cs typeface="Arial" pitchFamily="34" charset="0"/>
            </a:endParaRPr>
          </a:p>
          <a:p>
            <a:pPr marL="177800" indent="-177800">
              <a:buClr>
                <a:schemeClr val="bg1"/>
              </a:buClr>
              <a:buSzPct val="100000"/>
              <a:buFont typeface="Arial" panose="020B0604020202020204" pitchFamily="34" charset="0"/>
              <a:buChar char="•"/>
            </a:pPr>
            <a:r>
              <a:rPr lang="zh-TW" altLang="en-US" sz="1600" b="1">
                <a:solidFill>
                  <a:schemeClr val="bg1"/>
                </a:solidFill>
                <a:latin typeface="Arial"/>
                <a:ea typeface="微軟正黑體"/>
                <a:cs typeface="Arial"/>
              </a:rPr>
              <a:t>支援</a:t>
            </a:r>
            <a:r>
              <a:rPr lang="zh-TW" altLang="en-US" sz="1600" b="1">
                <a:solidFill>
                  <a:schemeClr val="bg1"/>
                </a:solidFill>
                <a:latin typeface="Arial" panose="020B0604020202020204" pitchFamily="34" charset="0"/>
                <a:ea typeface="微軟正黑體"/>
                <a:cs typeface="Arial" panose="020B0604020202020204" pitchFamily="34" charset="0"/>
              </a:rPr>
              <a:t> iSER </a:t>
            </a:r>
            <a:r>
              <a:rPr lang="zh-TW" altLang="en-US" sz="1600" b="1">
                <a:solidFill>
                  <a:schemeClr val="bg1"/>
                </a:solidFill>
                <a:latin typeface="Microsoft JhengHei"/>
                <a:ea typeface="Microsoft JhengHei"/>
                <a:cs typeface="Arial"/>
              </a:rPr>
              <a:t>卸載能力</a:t>
            </a:r>
            <a:endParaRPr lang="en-US" altLang="zh-TW" sz="1600" b="1">
              <a:solidFill>
                <a:schemeClr val="bg1"/>
              </a:solidFill>
              <a:latin typeface="Microsoft JhengHei"/>
              <a:ea typeface="Microsoft JhengHei"/>
              <a:cs typeface="Arial"/>
            </a:endParaRPr>
          </a:p>
          <a:p>
            <a:pPr marL="177800" indent="-177800">
              <a:buSzPct val="80000"/>
              <a:buFont typeface="Arial" panose="020B0604020202020204" pitchFamily="34" charset="0"/>
              <a:buChar char="•"/>
            </a:pPr>
            <a:endParaRPr lang="zh-TW" altLang="en-US" sz="2000" b="1">
              <a:solidFill>
                <a:schemeClr val="bg1"/>
              </a:solidFill>
              <a:latin typeface="Arial" pitchFamily="34" charset="0"/>
              <a:ea typeface="微軟正黑體" pitchFamily="34" charset="-120"/>
              <a:cs typeface="Arial" pitchFamily="34" charset="0"/>
            </a:endParaRPr>
          </a:p>
          <a:p>
            <a:endParaRPr lang="zh-TW" altLang="en-US" sz="2000">
              <a:solidFill>
                <a:schemeClr val="bg1"/>
              </a:solidFill>
            </a:endParaRPr>
          </a:p>
        </p:txBody>
      </p:sp>
      <p:pic>
        <p:nvPicPr>
          <p:cNvPr id="14" name="圖片 13">
            <a:extLst>
              <a:ext uri="{FF2B5EF4-FFF2-40B4-BE49-F238E27FC236}">
                <a16:creationId xmlns:a16="http://schemas.microsoft.com/office/drawing/2014/main" id="{B6A1A735-39E5-4EF9-A617-8958B368334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312908" y="2589697"/>
            <a:ext cx="2938948" cy="226097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33942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34812207-9E5F-47DB-AACD-B3080119511A}"/>
              </a:ext>
            </a:extLst>
          </p:cNvPr>
          <p:cNvSpPr/>
          <p:nvPr/>
        </p:nvSpPr>
        <p:spPr>
          <a:xfrm>
            <a:off x="1175512" y="1328763"/>
            <a:ext cx="5782181" cy="553998"/>
          </a:xfrm>
          <a:prstGeom prst="rect">
            <a:avLst/>
          </a:prstGeom>
          <a:solidFill>
            <a:schemeClr val="tx1"/>
          </a:solidFill>
          <a:ln w="19050">
            <a:solidFill>
              <a:srgbClr val="FD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A9FA771D-095F-43CD-8CAA-19292A26BF25}"/>
              </a:ext>
            </a:extLst>
          </p:cNvPr>
          <p:cNvSpPr>
            <a:spLocks noGrp="1"/>
          </p:cNvSpPr>
          <p:nvPr>
            <p:ph type="title"/>
          </p:nvPr>
        </p:nvSpPr>
        <p:spPr>
          <a:xfrm>
            <a:off x="180260" y="101034"/>
            <a:ext cx="7886700" cy="822960"/>
          </a:xfrm>
        </p:spPr>
        <p:txBody>
          <a:bodyPr>
            <a:normAutofit/>
          </a:bodyPr>
          <a:lstStyle/>
          <a:p>
            <a:r>
              <a:rPr lang="en-US" altLang="zh-TW" sz="3600" dirty="0"/>
              <a:t>5</a:t>
            </a:r>
            <a:r>
              <a:rPr lang="zh-TW" altLang="en-US" sz="3600" dirty="0"/>
              <a:t>項強大特色帶您一探</a:t>
            </a:r>
          </a:p>
        </p:txBody>
      </p:sp>
      <p:pic>
        <p:nvPicPr>
          <p:cNvPr id="3" name="圖片 2" descr="一張含有 美工圖案 的圖片&#10;&#10;描述是以非常高的可信度產生">
            <a:extLst>
              <a:ext uri="{FF2B5EF4-FFF2-40B4-BE49-F238E27FC236}">
                <a16:creationId xmlns:a16="http://schemas.microsoft.com/office/drawing/2014/main" id="{3E58CF51-1FAC-42C0-95C9-A98CE45956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6939" y="248973"/>
            <a:ext cx="3960029" cy="495167"/>
          </a:xfrm>
          <a:prstGeom prst="rect">
            <a:avLst/>
          </a:prstGeom>
        </p:spPr>
      </p:pic>
      <p:sp>
        <p:nvSpPr>
          <p:cNvPr id="4" name="矩形 3">
            <a:extLst>
              <a:ext uri="{FF2B5EF4-FFF2-40B4-BE49-F238E27FC236}">
                <a16:creationId xmlns:a16="http://schemas.microsoft.com/office/drawing/2014/main" id="{646B41FA-5916-4637-8F97-4EFF60BB69F4}"/>
              </a:ext>
            </a:extLst>
          </p:cNvPr>
          <p:cNvSpPr/>
          <p:nvPr/>
        </p:nvSpPr>
        <p:spPr>
          <a:xfrm>
            <a:off x="1231792" y="1333848"/>
            <a:ext cx="1672253" cy="538609"/>
          </a:xfrm>
          <a:prstGeom prst="rect">
            <a:avLst/>
          </a:prstGeom>
        </p:spPr>
        <p:txBody>
          <a:bodyPr wrap="none" anchor="t">
            <a:spAutoFit/>
          </a:bodyPr>
          <a:lstStyle/>
          <a:p>
            <a:r>
              <a:rPr lang="zh-TW" altLang="en-US" sz="2900" dirty="0">
                <a:solidFill>
                  <a:schemeClr val="bg1"/>
                </a:solidFill>
                <a:latin typeface="微軟正黑體"/>
                <a:ea typeface="微軟正黑體"/>
              </a:rPr>
              <a:t>產品特色</a:t>
            </a:r>
          </a:p>
        </p:txBody>
      </p:sp>
      <p:sp>
        <p:nvSpPr>
          <p:cNvPr id="11" name="矩形 10">
            <a:extLst>
              <a:ext uri="{FF2B5EF4-FFF2-40B4-BE49-F238E27FC236}">
                <a16:creationId xmlns:a16="http://schemas.microsoft.com/office/drawing/2014/main" id="{66FB9CF4-1D3F-4DF3-9AC4-A1222A40DC43}"/>
              </a:ext>
            </a:extLst>
          </p:cNvPr>
          <p:cNvSpPr/>
          <p:nvPr/>
        </p:nvSpPr>
        <p:spPr>
          <a:xfrm flipH="1">
            <a:off x="668129" y="1330730"/>
            <a:ext cx="507383" cy="553998"/>
          </a:xfrm>
          <a:prstGeom prst="rect">
            <a:avLst/>
          </a:prstGeom>
          <a:solidFill>
            <a:srgbClr val="FD0144"/>
          </a:solidFill>
          <a:ln w="19050">
            <a:solidFill>
              <a:srgbClr val="FD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7BFBC7B2-1F0E-40B7-994C-453B8E44CB06}"/>
              </a:ext>
            </a:extLst>
          </p:cNvPr>
          <p:cNvSpPr/>
          <p:nvPr/>
        </p:nvSpPr>
        <p:spPr>
          <a:xfrm>
            <a:off x="722887" y="1325414"/>
            <a:ext cx="397866" cy="553998"/>
          </a:xfrm>
          <a:prstGeom prst="rect">
            <a:avLst/>
          </a:prstGeom>
        </p:spPr>
        <p:txBody>
          <a:bodyPr wrap="none">
            <a:spAutoFit/>
          </a:bodyPr>
          <a:lstStyle/>
          <a:p>
            <a:r>
              <a:rPr lang="en-US" altLang="zh-TW" sz="3000" b="1" dirty="0">
                <a:latin typeface="Arial" panose="020B0604020202020204" pitchFamily="34" charset="0"/>
                <a:cs typeface="Arial" panose="020B0604020202020204" pitchFamily="34" charset="0"/>
              </a:rPr>
              <a:t>1</a:t>
            </a:r>
            <a:endParaRPr lang="zh-TW" altLang="en-US" sz="3000" b="1" dirty="0">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DE730220-52A3-44E7-AAA2-0D8C8FBD8900}"/>
              </a:ext>
            </a:extLst>
          </p:cNvPr>
          <p:cNvSpPr/>
          <p:nvPr/>
        </p:nvSpPr>
        <p:spPr>
          <a:xfrm>
            <a:off x="1175511" y="1985357"/>
            <a:ext cx="5782180" cy="553998"/>
          </a:xfrm>
          <a:prstGeom prst="rect">
            <a:avLst/>
          </a:prstGeom>
          <a:solidFill>
            <a:schemeClr val="tx1"/>
          </a:solidFill>
          <a:ln w="19050">
            <a:solidFill>
              <a:srgbClr val="FD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80E8779E-664F-4412-AD3B-24B45244FB4D}"/>
              </a:ext>
            </a:extLst>
          </p:cNvPr>
          <p:cNvSpPr/>
          <p:nvPr/>
        </p:nvSpPr>
        <p:spPr>
          <a:xfrm flipH="1">
            <a:off x="668128" y="1983975"/>
            <a:ext cx="507383" cy="553998"/>
          </a:xfrm>
          <a:prstGeom prst="rect">
            <a:avLst/>
          </a:prstGeom>
          <a:solidFill>
            <a:srgbClr val="FD0144"/>
          </a:solidFill>
          <a:ln w="19050">
            <a:solidFill>
              <a:srgbClr val="FD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A2C019CE-4265-4A9A-B90D-6DB73BF25CB8}"/>
              </a:ext>
            </a:extLst>
          </p:cNvPr>
          <p:cNvSpPr/>
          <p:nvPr/>
        </p:nvSpPr>
        <p:spPr>
          <a:xfrm>
            <a:off x="722886" y="1978659"/>
            <a:ext cx="397866" cy="553998"/>
          </a:xfrm>
          <a:prstGeom prst="rect">
            <a:avLst/>
          </a:prstGeom>
        </p:spPr>
        <p:txBody>
          <a:bodyPr wrap="none">
            <a:spAutoFit/>
          </a:bodyPr>
          <a:lstStyle/>
          <a:p>
            <a:r>
              <a:rPr lang="en-US" altLang="zh-TW" sz="3000" b="1" dirty="0">
                <a:latin typeface="Arial" panose="020B0604020202020204" pitchFamily="34" charset="0"/>
                <a:cs typeface="Arial" panose="020B0604020202020204" pitchFamily="34" charset="0"/>
              </a:rPr>
              <a:t>2</a:t>
            </a:r>
            <a:endParaRPr lang="zh-TW" altLang="en-US" sz="3000" b="1" dirty="0">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C8B4D4BA-B334-4F4E-B484-134EBB3C6F12}"/>
              </a:ext>
            </a:extLst>
          </p:cNvPr>
          <p:cNvSpPr/>
          <p:nvPr/>
        </p:nvSpPr>
        <p:spPr>
          <a:xfrm>
            <a:off x="1175510" y="2638602"/>
            <a:ext cx="5782180" cy="553998"/>
          </a:xfrm>
          <a:prstGeom prst="rect">
            <a:avLst/>
          </a:prstGeom>
          <a:solidFill>
            <a:schemeClr val="tx1"/>
          </a:solidFill>
          <a:ln w="19050">
            <a:solidFill>
              <a:srgbClr val="FD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F4C1CDC0-3FDF-46B8-9961-1420BF36A4AE}"/>
              </a:ext>
            </a:extLst>
          </p:cNvPr>
          <p:cNvSpPr/>
          <p:nvPr/>
        </p:nvSpPr>
        <p:spPr>
          <a:xfrm flipH="1">
            <a:off x="668126" y="2639984"/>
            <a:ext cx="507383" cy="551234"/>
          </a:xfrm>
          <a:prstGeom prst="rect">
            <a:avLst/>
          </a:prstGeom>
          <a:solidFill>
            <a:srgbClr val="FD0144"/>
          </a:solidFill>
          <a:ln w="19050">
            <a:solidFill>
              <a:srgbClr val="FD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0E123F5B-9E1B-4794-856B-471E7EC9689C}"/>
              </a:ext>
            </a:extLst>
          </p:cNvPr>
          <p:cNvSpPr/>
          <p:nvPr/>
        </p:nvSpPr>
        <p:spPr>
          <a:xfrm>
            <a:off x="722885" y="2631904"/>
            <a:ext cx="397866" cy="553998"/>
          </a:xfrm>
          <a:prstGeom prst="rect">
            <a:avLst/>
          </a:prstGeom>
        </p:spPr>
        <p:txBody>
          <a:bodyPr wrap="none">
            <a:spAutoFit/>
          </a:bodyPr>
          <a:lstStyle/>
          <a:p>
            <a:r>
              <a:rPr lang="en-US" altLang="zh-TW" sz="3000" b="1" dirty="0">
                <a:latin typeface="Arial" panose="020B0604020202020204" pitchFamily="34" charset="0"/>
                <a:cs typeface="Arial" panose="020B0604020202020204" pitchFamily="34" charset="0"/>
              </a:rPr>
              <a:t>3</a:t>
            </a:r>
            <a:endParaRPr lang="zh-TW" altLang="en-US" sz="3000" b="1" dirty="0">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F9807C2D-0D79-4F90-BDA1-789A3D8A3780}"/>
              </a:ext>
            </a:extLst>
          </p:cNvPr>
          <p:cNvSpPr/>
          <p:nvPr/>
        </p:nvSpPr>
        <p:spPr>
          <a:xfrm>
            <a:off x="1175509" y="3297322"/>
            <a:ext cx="5782180" cy="547300"/>
          </a:xfrm>
          <a:prstGeom prst="rect">
            <a:avLst/>
          </a:prstGeom>
          <a:solidFill>
            <a:schemeClr val="tx1"/>
          </a:solidFill>
          <a:ln w="19050">
            <a:solidFill>
              <a:srgbClr val="FD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9E9F58D5-FB5A-40FC-B8B2-C79AC743CCD2}"/>
              </a:ext>
            </a:extLst>
          </p:cNvPr>
          <p:cNvSpPr/>
          <p:nvPr/>
        </p:nvSpPr>
        <p:spPr>
          <a:xfrm flipH="1">
            <a:off x="668126" y="3295940"/>
            <a:ext cx="507383" cy="553998"/>
          </a:xfrm>
          <a:prstGeom prst="rect">
            <a:avLst/>
          </a:prstGeom>
          <a:solidFill>
            <a:srgbClr val="FD0144"/>
          </a:solidFill>
          <a:ln w="19050">
            <a:solidFill>
              <a:srgbClr val="FD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9FB4FE11-1082-4F9D-9DB9-581F8C9FFDC3}"/>
              </a:ext>
            </a:extLst>
          </p:cNvPr>
          <p:cNvSpPr/>
          <p:nvPr/>
        </p:nvSpPr>
        <p:spPr>
          <a:xfrm>
            <a:off x="722884" y="3290624"/>
            <a:ext cx="397866" cy="553998"/>
          </a:xfrm>
          <a:prstGeom prst="rect">
            <a:avLst/>
          </a:prstGeom>
        </p:spPr>
        <p:txBody>
          <a:bodyPr wrap="none">
            <a:spAutoFit/>
          </a:bodyPr>
          <a:lstStyle/>
          <a:p>
            <a:r>
              <a:rPr lang="en-US" altLang="zh-TW" sz="3000" b="1" dirty="0">
                <a:latin typeface="Arial" panose="020B0604020202020204" pitchFamily="34" charset="0"/>
                <a:cs typeface="Arial" panose="020B0604020202020204" pitchFamily="34" charset="0"/>
              </a:rPr>
              <a:t>4</a:t>
            </a:r>
            <a:endParaRPr lang="zh-TW" altLang="en-US" sz="3000" b="1" dirty="0">
              <a:latin typeface="Arial" panose="020B0604020202020204" pitchFamily="34" charset="0"/>
              <a:cs typeface="Arial" panose="020B0604020202020204" pitchFamily="34" charset="0"/>
            </a:endParaRPr>
          </a:p>
        </p:txBody>
      </p:sp>
      <p:sp>
        <p:nvSpPr>
          <p:cNvPr id="22" name="矩形 21">
            <a:extLst>
              <a:ext uri="{FF2B5EF4-FFF2-40B4-BE49-F238E27FC236}">
                <a16:creationId xmlns:a16="http://schemas.microsoft.com/office/drawing/2014/main" id="{F5A2564B-0C6B-4F70-9D2F-C84F2DE6080A}"/>
              </a:ext>
            </a:extLst>
          </p:cNvPr>
          <p:cNvSpPr/>
          <p:nvPr/>
        </p:nvSpPr>
        <p:spPr>
          <a:xfrm>
            <a:off x="1175508" y="3952392"/>
            <a:ext cx="5782181" cy="553998"/>
          </a:xfrm>
          <a:prstGeom prst="rect">
            <a:avLst/>
          </a:prstGeom>
          <a:solidFill>
            <a:schemeClr val="tx1"/>
          </a:solidFill>
          <a:ln w="19050">
            <a:solidFill>
              <a:srgbClr val="FD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6B9B05F6-FD75-4D24-888A-AA2A73EE5C3B}"/>
              </a:ext>
            </a:extLst>
          </p:cNvPr>
          <p:cNvSpPr/>
          <p:nvPr/>
        </p:nvSpPr>
        <p:spPr>
          <a:xfrm flipH="1">
            <a:off x="668125" y="3951010"/>
            <a:ext cx="507383" cy="553998"/>
          </a:xfrm>
          <a:prstGeom prst="rect">
            <a:avLst/>
          </a:prstGeom>
          <a:solidFill>
            <a:srgbClr val="FD0144"/>
          </a:solidFill>
          <a:ln w="19050">
            <a:solidFill>
              <a:srgbClr val="FD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7024E872-FFED-4D19-982B-EDF250BC51BD}"/>
              </a:ext>
            </a:extLst>
          </p:cNvPr>
          <p:cNvSpPr/>
          <p:nvPr/>
        </p:nvSpPr>
        <p:spPr>
          <a:xfrm>
            <a:off x="722883" y="3945694"/>
            <a:ext cx="397866" cy="553998"/>
          </a:xfrm>
          <a:prstGeom prst="rect">
            <a:avLst/>
          </a:prstGeom>
        </p:spPr>
        <p:txBody>
          <a:bodyPr wrap="none">
            <a:spAutoFit/>
          </a:bodyPr>
          <a:lstStyle/>
          <a:p>
            <a:r>
              <a:rPr lang="en-US" altLang="zh-TW" sz="3000" b="1" dirty="0">
                <a:latin typeface="Arial" panose="020B0604020202020204" pitchFamily="34" charset="0"/>
                <a:cs typeface="Arial" panose="020B0604020202020204" pitchFamily="34" charset="0"/>
              </a:rPr>
              <a:t>5</a:t>
            </a:r>
            <a:endParaRPr lang="zh-TW" altLang="en-US" sz="3000" b="1" dirty="0">
              <a:latin typeface="Arial" panose="020B0604020202020204" pitchFamily="34" charset="0"/>
              <a:cs typeface="Arial" panose="020B0604020202020204" pitchFamily="34" charset="0"/>
            </a:endParaRPr>
          </a:p>
        </p:txBody>
      </p:sp>
      <p:sp>
        <p:nvSpPr>
          <p:cNvPr id="5" name="矩形 4">
            <a:extLst>
              <a:ext uri="{FF2B5EF4-FFF2-40B4-BE49-F238E27FC236}">
                <a16:creationId xmlns:a16="http://schemas.microsoft.com/office/drawing/2014/main" id="{F52C79E9-DF46-4184-8ECF-F65544B7DB4C}"/>
              </a:ext>
            </a:extLst>
          </p:cNvPr>
          <p:cNvSpPr/>
          <p:nvPr/>
        </p:nvSpPr>
        <p:spPr>
          <a:xfrm>
            <a:off x="1231793" y="1985800"/>
            <a:ext cx="6903510" cy="538609"/>
          </a:xfrm>
          <a:prstGeom prst="rect">
            <a:avLst/>
          </a:prstGeom>
        </p:spPr>
        <p:txBody>
          <a:bodyPr wrap="square">
            <a:spAutoFit/>
          </a:bodyPr>
          <a:lstStyle/>
          <a:p>
            <a:r>
              <a:rPr lang="zh-TW" altLang="en-US" sz="2900" dirty="0">
                <a:solidFill>
                  <a:schemeClr val="bg1"/>
                </a:solidFill>
                <a:latin typeface="微軟正黑體" panose="020B0604030504040204" pitchFamily="34" charset="-120"/>
                <a:ea typeface="微軟正黑體" panose="020B0604030504040204" pitchFamily="34" charset="-120"/>
              </a:rPr>
              <a:t>高速擴充周邊</a:t>
            </a:r>
          </a:p>
        </p:txBody>
      </p:sp>
      <p:sp>
        <p:nvSpPr>
          <p:cNvPr id="6" name="矩形 5">
            <a:extLst>
              <a:ext uri="{FF2B5EF4-FFF2-40B4-BE49-F238E27FC236}">
                <a16:creationId xmlns:a16="http://schemas.microsoft.com/office/drawing/2014/main" id="{F5605493-74E3-4F56-A2B8-0FF0789A165B}"/>
              </a:ext>
            </a:extLst>
          </p:cNvPr>
          <p:cNvSpPr/>
          <p:nvPr/>
        </p:nvSpPr>
        <p:spPr>
          <a:xfrm>
            <a:off x="1231792" y="2627120"/>
            <a:ext cx="3945311" cy="538609"/>
          </a:xfrm>
          <a:prstGeom prst="rect">
            <a:avLst/>
          </a:prstGeom>
        </p:spPr>
        <p:txBody>
          <a:bodyPr wrap="none">
            <a:spAutoFit/>
          </a:bodyPr>
          <a:lstStyle/>
          <a:p>
            <a:r>
              <a:rPr lang="zh-TW" altLang="en-US" sz="29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搭載</a:t>
            </a:r>
            <a:r>
              <a:rPr lang="en-US" altLang="zh-TW" sz="2900" dirty="0">
                <a:solidFill>
                  <a:schemeClr val="bg1"/>
                </a:solidFill>
                <a:latin typeface="Arial" panose="020B0604020202020204" pitchFamily="34" charset="0"/>
                <a:ea typeface="微軟正黑體" panose="020B0604030504040204" pitchFamily="34" charset="-120"/>
                <a:cs typeface="Arial" panose="020B0604020202020204" pitchFamily="34" charset="0"/>
              </a:rPr>
              <a:t>QES</a:t>
            </a:r>
            <a:r>
              <a:rPr lang="zh-TW" altLang="en-US" sz="2900" dirty="0">
                <a:solidFill>
                  <a:schemeClr val="bg1"/>
                </a:solidFill>
                <a:latin typeface="微軟正黑體" panose="020B0604030504040204" pitchFamily="34" charset="-120"/>
                <a:ea typeface="微軟正黑體" panose="020B0604030504040204" pitchFamily="34" charset="-120"/>
              </a:rPr>
              <a:t>作業系統介紹</a:t>
            </a:r>
          </a:p>
        </p:txBody>
      </p:sp>
      <p:sp>
        <p:nvSpPr>
          <p:cNvPr id="7" name="矩形 6">
            <a:extLst>
              <a:ext uri="{FF2B5EF4-FFF2-40B4-BE49-F238E27FC236}">
                <a16:creationId xmlns:a16="http://schemas.microsoft.com/office/drawing/2014/main" id="{E58585CE-B790-4F5F-A94E-A1C008137713}"/>
              </a:ext>
            </a:extLst>
          </p:cNvPr>
          <p:cNvSpPr/>
          <p:nvPr/>
        </p:nvSpPr>
        <p:spPr>
          <a:xfrm>
            <a:off x="1231792" y="3284388"/>
            <a:ext cx="3201517" cy="538609"/>
          </a:xfrm>
          <a:prstGeom prst="rect">
            <a:avLst/>
          </a:prstGeom>
        </p:spPr>
        <p:txBody>
          <a:bodyPr wrap="none">
            <a:spAutoFit/>
          </a:bodyPr>
          <a:lstStyle/>
          <a:p>
            <a:r>
              <a:rPr lang="en-US" altLang="zh-TW" sz="2900" dirty="0">
                <a:solidFill>
                  <a:schemeClr val="bg1"/>
                </a:solidFill>
                <a:latin typeface="Arial" panose="020B0604020202020204" pitchFamily="34" charset="0"/>
                <a:ea typeface="微軟正黑體" panose="020B0604030504040204" pitchFamily="34" charset="-120"/>
                <a:cs typeface="Arial" panose="020B0604020202020204" pitchFamily="34" charset="0"/>
              </a:rPr>
              <a:t>QES</a:t>
            </a:r>
            <a:r>
              <a:rPr lang="zh-TW" altLang="en-US" sz="2900" dirty="0">
                <a:solidFill>
                  <a:schemeClr val="bg1"/>
                </a:solidFill>
                <a:latin typeface="微軟正黑體" panose="020B0604030504040204" pitchFamily="34" charset="-120"/>
                <a:ea typeface="微軟正黑體" panose="020B0604030504040204" pitchFamily="34" charset="-120"/>
              </a:rPr>
              <a:t>資料保護功能</a:t>
            </a:r>
          </a:p>
        </p:txBody>
      </p:sp>
      <p:sp>
        <p:nvSpPr>
          <p:cNvPr id="8" name="矩形 7">
            <a:extLst>
              <a:ext uri="{FF2B5EF4-FFF2-40B4-BE49-F238E27FC236}">
                <a16:creationId xmlns:a16="http://schemas.microsoft.com/office/drawing/2014/main" id="{BAE5DED5-0510-4806-9A2C-51437D29EDD7}"/>
              </a:ext>
            </a:extLst>
          </p:cNvPr>
          <p:cNvSpPr/>
          <p:nvPr/>
        </p:nvSpPr>
        <p:spPr>
          <a:xfrm>
            <a:off x="1231786" y="3940910"/>
            <a:ext cx="3945311" cy="538609"/>
          </a:xfrm>
          <a:prstGeom prst="rect">
            <a:avLst/>
          </a:prstGeom>
        </p:spPr>
        <p:txBody>
          <a:bodyPr wrap="none">
            <a:spAutoFit/>
          </a:bodyPr>
          <a:lstStyle/>
          <a:p>
            <a:r>
              <a:rPr lang="en-US" altLang="zh-TW" sz="2900" dirty="0">
                <a:solidFill>
                  <a:schemeClr val="bg1"/>
                </a:solidFill>
                <a:latin typeface="Arial" panose="020B0604020202020204" pitchFamily="34" charset="0"/>
                <a:ea typeface="微軟正黑體" panose="020B0604030504040204" pitchFamily="34" charset="-120"/>
                <a:cs typeface="Arial" panose="020B0604020202020204" pitchFamily="34" charset="0"/>
              </a:rPr>
              <a:t>QES</a:t>
            </a:r>
            <a:r>
              <a:rPr lang="zh-TW" altLang="en-US" sz="2900" dirty="0">
                <a:solidFill>
                  <a:schemeClr val="bg1"/>
                </a:solidFill>
                <a:latin typeface="微軟正黑體" panose="020B0604030504040204" pitchFamily="34" charset="-120"/>
                <a:ea typeface="微軟正黑體" panose="020B0604030504040204" pitchFamily="34" charset="-120"/>
              </a:rPr>
              <a:t>資料轉移特色說明</a:t>
            </a:r>
          </a:p>
        </p:txBody>
      </p:sp>
      <p:pic>
        <p:nvPicPr>
          <p:cNvPr id="29" name="圖片 28" descr="一張含有 電子用品, 室內 的圖片&#10;&#10;描述是以非常高的可信度產生">
            <a:extLst>
              <a:ext uri="{FF2B5EF4-FFF2-40B4-BE49-F238E27FC236}">
                <a16:creationId xmlns:a16="http://schemas.microsoft.com/office/drawing/2014/main" id="{AB723B53-59A7-4AC2-BE9D-CE526F804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1989" y="1791178"/>
            <a:ext cx="7319927" cy="3014980"/>
          </a:xfrm>
          <a:prstGeom prst="rect">
            <a:avLst/>
          </a:prstGeom>
        </p:spPr>
      </p:pic>
      <p:sp>
        <p:nvSpPr>
          <p:cNvPr id="26" name="矩形 25">
            <a:extLst>
              <a:ext uri="{FF2B5EF4-FFF2-40B4-BE49-F238E27FC236}">
                <a16:creationId xmlns:a16="http://schemas.microsoft.com/office/drawing/2014/main" id="{39E46708-08BD-45CF-9719-822D815277ED}"/>
              </a:ext>
            </a:extLst>
          </p:cNvPr>
          <p:cNvSpPr/>
          <p:nvPr/>
        </p:nvSpPr>
        <p:spPr>
          <a:xfrm>
            <a:off x="9144000" y="-289560"/>
            <a:ext cx="1491916" cy="589026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02098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圓角 33">
            <a:extLst>
              <a:ext uri="{FF2B5EF4-FFF2-40B4-BE49-F238E27FC236}">
                <a16:creationId xmlns:a16="http://schemas.microsoft.com/office/drawing/2014/main" id="{25957A4D-2627-4D2A-9841-0AA8DD1322E0}"/>
              </a:ext>
            </a:extLst>
          </p:cNvPr>
          <p:cNvSpPr/>
          <p:nvPr/>
        </p:nvSpPr>
        <p:spPr>
          <a:xfrm>
            <a:off x="4072400" y="3078887"/>
            <a:ext cx="5071599" cy="2064613"/>
          </a:xfrm>
          <a:prstGeom prst="roundRect">
            <a:avLst>
              <a:gd name="adj" fmla="val 0"/>
            </a:avLst>
          </a:prstGeom>
          <a:solidFill>
            <a:schemeClr val="tx2">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片 22">
            <a:extLst>
              <a:ext uri="{FF2B5EF4-FFF2-40B4-BE49-F238E27FC236}">
                <a16:creationId xmlns:a16="http://schemas.microsoft.com/office/drawing/2014/main" id="{3B605C96-FAAC-420D-AA49-2C036CBF33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79860" y="2997994"/>
            <a:ext cx="982793" cy="1091112"/>
          </a:xfrm>
          <a:prstGeom prst="rect">
            <a:avLst/>
          </a:prstGeom>
          <a:effectLst>
            <a:outerShdw blurRad="50800" dist="50800" dir="2700000" algn="tl" rotWithShape="0">
              <a:prstClr val="black">
                <a:alpha val="49000"/>
              </a:prstClr>
            </a:outerShdw>
          </a:effectLst>
        </p:spPr>
      </p:pic>
      <p:sp>
        <p:nvSpPr>
          <p:cNvPr id="2" name="Title 1"/>
          <p:cNvSpPr>
            <a:spLocks noGrp="1"/>
          </p:cNvSpPr>
          <p:nvPr>
            <p:ph type="title"/>
          </p:nvPr>
        </p:nvSpPr>
        <p:spPr/>
        <p:txBody>
          <a:bodyPr>
            <a:normAutofit/>
          </a:bodyPr>
          <a:lstStyle/>
          <a:p>
            <a:r>
              <a:rPr lang="en-US" altLang="zh-CN" sz="3600" dirty="0">
                <a:latin typeface="Arial" panose="020B0604020202020204" pitchFamily="34" charset="0"/>
                <a:cs typeface="Arial" panose="020B0604020202020204" pitchFamily="34" charset="0"/>
              </a:rPr>
              <a:t>QNAP</a:t>
            </a:r>
            <a:r>
              <a:rPr lang="en-US" altLang="zh-CN" sz="3600" dirty="0"/>
              <a:t> </a:t>
            </a:r>
            <a:r>
              <a:rPr lang="zh-CN" altLang="en-US" sz="3600" dirty="0"/>
              <a:t>雙埠 </a:t>
            </a:r>
            <a:r>
              <a:rPr lang="en-US" altLang="zh-CN" sz="3600" dirty="0">
                <a:latin typeface="Arial" panose="020B0604020202020204" pitchFamily="34" charset="0"/>
                <a:cs typeface="Arial" panose="020B0604020202020204" pitchFamily="34" charset="0"/>
              </a:rPr>
              <a:t>10GbE</a:t>
            </a:r>
            <a:r>
              <a:rPr lang="en-US" altLang="zh-CN" sz="3600" dirty="0"/>
              <a:t> </a:t>
            </a:r>
            <a:r>
              <a:rPr lang="zh-CN" altLang="en-US" sz="3600" dirty="0"/>
              <a:t>擴充卡</a:t>
            </a:r>
            <a:endParaRPr lang="en-US" sz="3600" dirty="0"/>
          </a:p>
        </p:txBody>
      </p:sp>
      <p:sp>
        <p:nvSpPr>
          <p:cNvPr id="4" name="Rectangle 3"/>
          <p:cNvSpPr/>
          <p:nvPr/>
        </p:nvSpPr>
        <p:spPr>
          <a:xfrm>
            <a:off x="228815" y="1224991"/>
            <a:ext cx="3257648" cy="523220"/>
          </a:xfrm>
          <a:prstGeom prst="rect">
            <a:avLst/>
          </a:prstGeom>
        </p:spPr>
        <p:txBody>
          <a:bodyPr wrap="none">
            <a:spAutoFit/>
          </a:bodyPr>
          <a:lstStyle/>
          <a:p>
            <a:r>
              <a:rPr lang="en-US" sz="2800" b="1" dirty="0">
                <a:solidFill>
                  <a:schemeClr val="bg1"/>
                </a:solidFill>
                <a:latin typeface="Arial" panose="020B0604020202020204" pitchFamily="34" charset="0"/>
                <a:ea typeface="微軟正黑體" panose="020B0604030504040204" pitchFamily="34" charset="-120"/>
                <a:cs typeface="Arial" panose="020B0604020202020204" pitchFamily="34" charset="0"/>
              </a:rPr>
              <a:t>QXG-10G2SF-CX4</a:t>
            </a:r>
          </a:p>
        </p:txBody>
      </p:sp>
      <p:sp>
        <p:nvSpPr>
          <p:cNvPr id="20" name="TextBox 19"/>
          <p:cNvSpPr txBox="1"/>
          <p:nvPr/>
        </p:nvSpPr>
        <p:spPr>
          <a:xfrm>
            <a:off x="233200" y="1768089"/>
            <a:ext cx="3625677" cy="1354217"/>
          </a:xfrm>
          <a:prstGeom prst="rect">
            <a:avLst/>
          </a:prstGeom>
          <a:noFill/>
        </p:spPr>
        <p:txBody>
          <a:bodyPr wrap="square" rtlCol="0" anchor="t">
            <a:spAutoFit/>
          </a:bodyPr>
          <a:lstStyle/>
          <a:p>
            <a:pPr marL="174625" indent="-174625">
              <a:buClr>
                <a:schemeClr val="bg1"/>
              </a:buClr>
              <a:buFont typeface="Arial"/>
              <a:buChar char="•"/>
            </a:pPr>
            <a:r>
              <a:rPr lang="zh-TW" altLang="en-US">
                <a:solidFill>
                  <a:srgbClr val="FFFFFF"/>
                </a:solidFill>
                <a:latin typeface="微軟正黑體" panose="020B0604030504040204" pitchFamily="34" charset="-120"/>
                <a:ea typeface="微軟正黑體" panose="020B0604030504040204" pitchFamily="34" charset="-120"/>
              </a:rPr>
              <a:t>採用 </a:t>
            </a:r>
            <a:r>
              <a:rPr lang="en-US">
                <a:solidFill>
                  <a:srgbClr val="FE0144"/>
                </a:solidFill>
                <a:latin typeface="Arial" panose="020B0604020202020204" pitchFamily="34" charset="0"/>
                <a:ea typeface="微軟正黑體" panose="020B0604030504040204" pitchFamily="34" charset="-120"/>
                <a:cs typeface="Arial" panose="020B0604020202020204" pitchFamily="34" charset="0"/>
              </a:rPr>
              <a:t>Mellanox </a:t>
            </a:r>
            <a:r>
              <a:rPr lang="en-US" err="1">
                <a:solidFill>
                  <a:srgbClr val="FE0144"/>
                </a:solidFill>
                <a:latin typeface="Arial" panose="020B0604020202020204" pitchFamily="34" charset="0"/>
                <a:ea typeface="微軟正黑體" panose="020B0604030504040204" pitchFamily="34" charset="-120"/>
                <a:cs typeface="Arial" panose="020B0604020202020204" pitchFamily="34" charset="0"/>
              </a:rPr>
              <a:t>ConnectX</a:t>
            </a:r>
            <a:r>
              <a:rPr lang="en-US" baseline="30000">
                <a:solidFill>
                  <a:srgbClr val="FE0144"/>
                </a:solidFill>
                <a:latin typeface="Arial" panose="020B0604020202020204" pitchFamily="34" charset="0"/>
                <a:ea typeface="微軟正黑體" panose="020B0604030504040204" pitchFamily="34" charset="-120"/>
                <a:cs typeface="Arial" panose="020B0604020202020204" pitchFamily="34" charset="0"/>
              </a:rPr>
              <a:t>®</a:t>
            </a:r>
            <a:r>
              <a:rPr lang="en-US">
                <a:solidFill>
                  <a:srgbClr val="FE0144"/>
                </a:solidFill>
                <a:latin typeface="Arial" panose="020B0604020202020204" pitchFamily="34" charset="0"/>
                <a:ea typeface="微軟正黑體" panose="020B0604030504040204" pitchFamily="34" charset="-120"/>
                <a:cs typeface="Arial" panose="020B0604020202020204" pitchFamily="34" charset="0"/>
              </a:rPr>
              <a:t>-4 Lx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endParaRPr lang="en-US" altLang="zh-TW" sz="500">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r>
              <a:rPr lang="en-US" altLang="zh-TW">
                <a:solidFill>
                  <a:srgbClr val="FFFFFF"/>
                </a:solidFill>
                <a:latin typeface="Arial" panose="020B0604020202020204" pitchFamily="34" charset="0"/>
                <a:ea typeface="微軟正黑體" panose="020B0604030504040204" pitchFamily="34" charset="-120"/>
                <a:cs typeface="Arial" panose="020B0604020202020204" pitchFamily="34" charset="0"/>
              </a:rPr>
              <a:t>2 x 10GbE SFP+ </a:t>
            </a:r>
            <a:r>
              <a:rPr lang="zh-TW" altLang="en-US">
                <a:solidFill>
                  <a:srgbClr val="FFFFFF"/>
                </a:solidFill>
                <a:latin typeface="微軟正黑體" panose="020B0604030504040204" pitchFamily="34" charset="-120"/>
                <a:ea typeface="微軟正黑體" panose="020B0604030504040204" pitchFamily="34" charset="-120"/>
                <a:cs typeface="Arial" panose="020B0604020202020204" pitchFamily="34" charset="0"/>
              </a:rPr>
              <a:t>網路埠</a:t>
            </a:r>
            <a:endParaRPr lang="en-US" altLang="zh-TW">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endParaRPr lang="en-US" altLang="zh-TW" sz="500">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r>
              <a:rPr lang="zh-TW" altLang="en-US">
                <a:solidFill>
                  <a:srgbClr val="FE0144"/>
                </a:solidFill>
                <a:latin typeface="微軟正黑體" panose="020B0604030504040204" pitchFamily="34" charset="-120"/>
                <a:ea typeface="微軟正黑體" panose="020B0604030504040204" pitchFamily="34" charset="-120"/>
              </a:rPr>
              <a:t>支援 </a:t>
            </a:r>
            <a:r>
              <a:rPr lang="en-US" altLang="zh-TW" err="1">
                <a:solidFill>
                  <a:srgbClr val="FE0144"/>
                </a:solidFill>
                <a:latin typeface="Arial" panose="020B0604020202020204" pitchFamily="34" charset="0"/>
                <a:ea typeface="微軟正黑體" panose="020B0604030504040204" pitchFamily="34" charset="-120"/>
                <a:cs typeface="Arial" panose="020B0604020202020204" pitchFamily="34" charset="0"/>
              </a:rPr>
              <a:t>iSER</a:t>
            </a:r>
            <a:r>
              <a:rPr lang="en-US" altLang="zh-TW">
                <a:solidFill>
                  <a:srgbClr val="FE0144"/>
                </a:solidFill>
                <a:latin typeface="Arial" panose="020B0604020202020204" pitchFamily="34" charset="0"/>
                <a:ea typeface="微軟正黑體" panose="020B0604030504040204" pitchFamily="34" charset="-120"/>
                <a:cs typeface="Arial" panose="020B0604020202020204" pitchFamily="34" charset="0"/>
              </a:rPr>
              <a:t>/</a:t>
            </a:r>
            <a:r>
              <a:rPr lang="en-US" altLang="zh-TW" err="1">
                <a:solidFill>
                  <a:srgbClr val="FE0144"/>
                </a:solidFill>
                <a:latin typeface="Arial" panose="020B0604020202020204" pitchFamily="34" charset="0"/>
                <a:ea typeface="微軟正黑體" panose="020B0604030504040204" pitchFamily="34" charset="-120"/>
                <a:cs typeface="Arial" panose="020B0604020202020204" pitchFamily="34" charset="0"/>
              </a:rPr>
              <a:t>RoCE</a:t>
            </a:r>
            <a:r>
              <a:rPr lang="zh-TW" altLang="en-US">
                <a:solidFill>
                  <a:srgbClr val="FE0144"/>
                </a:solidFill>
                <a:latin typeface="Arial" panose="020B0604020202020204" pitchFamily="34" charset="0"/>
                <a:ea typeface="微軟正黑體" panose="020B0604030504040204" pitchFamily="34" charset="-120"/>
                <a:cs typeface="Arial" panose="020B0604020202020204" pitchFamily="34" charset="0"/>
              </a:rPr>
              <a:t> </a:t>
            </a:r>
            <a:r>
              <a:rPr lang="zh-TW" altLang="en-US">
                <a:solidFill>
                  <a:srgbClr val="FE0144"/>
                </a:solidFill>
                <a:latin typeface="微軟正黑體" panose="020B0604030504040204" pitchFamily="34" charset="-120"/>
                <a:ea typeface="微軟正黑體" panose="020B0604030504040204" pitchFamily="34" charset="-120"/>
              </a:rPr>
              <a:t>卸載能力</a:t>
            </a:r>
            <a:endParaRPr lang="en-US">
              <a:solidFill>
                <a:srgbClr val="FE0144"/>
              </a:solidFill>
              <a:latin typeface="微軟正黑體" panose="020B0604030504040204" pitchFamily="34" charset="-120"/>
              <a:ea typeface="微軟正黑體" panose="020B0604030504040204" pitchFamily="34" charset="-120"/>
            </a:endParaRPr>
          </a:p>
        </p:txBody>
      </p:sp>
      <p:grpSp>
        <p:nvGrpSpPr>
          <p:cNvPr id="5" name="群組 4">
            <a:extLst>
              <a:ext uri="{FF2B5EF4-FFF2-40B4-BE49-F238E27FC236}">
                <a16:creationId xmlns:a16="http://schemas.microsoft.com/office/drawing/2014/main" id="{37350B02-A143-40E5-BADD-6144FDDD72A7}"/>
              </a:ext>
            </a:extLst>
          </p:cNvPr>
          <p:cNvGrpSpPr/>
          <p:nvPr/>
        </p:nvGrpSpPr>
        <p:grpSpPr>
          <a:xfrm>
            <a:off x="3816325" y="1186868"/>
            <a:ext cx="5881623" cy="2326864"/>
            <a:chOff x="3601777" y="1258121"/>
            <a:chExt cx="5667746" cy="2242251"/>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1777" y="1258121"/>
              <a:ext cx="3595077" cy="2242251"/>
            </a:xfrm>
            <a:prstGeom prst="rect">
              <a:avLst/>
            </a:prstGeom>
          </p:spPr>
        </p:pic>
        <p:sp>
          <p:nvSpPr>
            <p:cNvPr id="21" name="TextBox 20"/>
            <p:cNvSpPr txBox="1"/>
            <p:nvPr/>
          </p:nvSpPr>
          <p:spPr>
            <a:xfrm>
              <a:off x="7115603" y="2091918"/>
              <a:ext cx="2153920" cy="369332"/>
            </a:xfrm>
            <a:prstGeom prst="rect">
              <a:avLst/>
            </a:prstGeom>
            <a:noFill/>
          </p:spPr>
          <p:txBody>
            <a:bodyPr wrap="square" rtlCol="0">
              <a:spAutoFit/>
            </a:bodyPr>
            <a:lstStyle/>
            <a:p>
              <a:pPr>
                <a:buClr>
                  <a:srgbClr val="F70F78"/>
                </a:buClr>
              </a:pPr>
              <a:r>
                <a:rPr lang="zh-TW" altLang="en-US" dirty="0">
                  <a:solidFill>
                    <a:srgbClr val="FE0144"/>
                  </a:solidFill>
                  <a:latin typeface="微軟正黑體" panose="020B0604030504040204" pitchFamily="34" charset="-120"/>
                  <a:ea typeface="微軟正黑體" panose="020B0604030504040204" pitchFamily="34" charset="-120"/>
                </a:rPr>
                <a:t>晶片散熱模組</a:t>
              </a:r>
              <a:endParaRPr lang="en-US" dirty="0">
                <a:solidFill>
                  <a:srgbClr val="FE0144"/>
                </a:solidFill>
                <a:latin typeface="微軟正黑體" panose="020B0604030504040204" pitchFamily="34" charset="-120"/>
                <a:ea typeface="微軟正黑體" panose="020B0604030504040204" pitchFamily="34" charset="-120"/>
              </a:endParaRPr>
            </a:p>
          </p:txBody>
        </p:sp>
        <p:sp>
          <p:nvSpPr>
            <p:cNvPr id="30" name="矩形: 圓角 29">
              <a:extLst>
                <a:ext uri="{FF2B5EF4-FFF2-40B4-BE49-F238E27FC236}">
                  <a16:creationId xmlns:a16="http://schemas.microsoft.com/office/drawing/2014/main" id="{20A68B48-F172-437E-8C79-67489BCAAB4C}"/>
                </a:ext>
              </a:extLst>
            </p:cNvPr>
            <p:cNvSpPr/>
            <p:nvPr/>
          </p:nvSpPr>
          <p:spPr>
            <a:xfrm>
              <a:off x="3707533" y="1668847"/>
              <a:ext cx="1691783" cy="1078835"/>
            </a:xfrm>
            <a:prstGeom prst="roundRect">
              <a:avLst>
                <a:gd name="adj" fmla="val 7622"/>
              </a:avLst>
            </a:prstGeom>
            <a:noFill/>
            <a:ln w="28575">
              <a:solidFill>
                <a:srgbClr val="FE0144"/>
              </a:solidFill>
            </a:ln>
            <a:effectLst>
              <a:innerShdw blurRad="38100" dist="406400" dir="888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highlight>
                  <a:srgbClr val="F70F78"/>
                </a:highlight>
              </a:endParaRPr>
            </a:p>
          </p:txBody>
        </p:sp>
        <p:sp>
          <p:nvSpPr>
            <p:cNvPr id="32" name="矩形: 圓角 31">
              <a:extLst>
                <a:ext uri="{FF2B5EF4-FFF2-40B4-BE49-F238E27FC236}">
                  <a16:creationId xmlns:a16="http://schemas.microsoft.com/office/drawing/2014/main" id="{43DDAA4D-73F9-4E93-A03A-6A60B3813276}"/>
                </a:ext>
              </a:extLst>
            </p:cNvPr>
            <p:cNvSpPr/>
            <p:nvPr/>
          </p:nvSpPr>
          <p:spPr>
            <a:xfrm>
              <a:off x="5490341" y="1614451"/>
              <a:ext cx="1000005" cy="1094154"/>
            </a:xfrm>
            <a:prstGeom prst="roundRect">
              <a:avLst>
                <a:gd name="adj" fmla="val 2412"/>
              </a:avLst>
            </a:prstGeom>
            <a:noFill/>
            <a:ln w="28575">
              <a:solidFill>
                <a:srgbClr val="FE0144"/>
              </a:solidFill>
            </a:ln>
            <a:effectLst>
              <a:outerShdw blurRad="889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5" name="TextBox 9">
            <a:extLst>
              <a:ext uri="{FF2B5EF4-FFF2-40B4-BE49-F238E27FC236}">
                <a16:creationId xmlns:a16="http://schemas.microsoft.com/office/drawing/2014/main" id="{8B92A998-BE8C-4C81-8F03-390638660E27}"/>
              </a:ext>
            </a:extLst>
          </p:cNvPr>
          <p:cNvSpPr txBox="1"/>
          <p:nvPr/>
        </p:nvSpPr>
        <p:spPr>
          <a:xfrm>
            <a:off x="4150818" y="3505387"/>
            <a:ext cx="2741846" cy="1251368"/>
          </a:xfrm>
          <a:prstGeom prst="rect">
            <a:avLst/>
          </a:prstGeom>
          <a:noFill/>
        </p:spPr>
        <p:txBody>
          <a:bodyPr wrap="square" rtlCol="0" anchor="t">
            <a:spAutoFit/>
          </a:bodyPr>
          <a:lstStyle/>
          <a:p>
            <a:pPr>
              <a:lnSpc>
                <a:spcPts val="2300"/>
              </a:lnSpc>
            </a:pPr>
            <a:r>
              <a:rPr lang="zh-TW" altLang="en-US">
                <a:solidFill>
                  <a:srgbClr val="FFFFFF"/>
                </a:solidFill>
                <a:latin typeface="微軟正黑體" panose="020B0604030504040204" pitchFamily="34" charset="-120"/>
                <a:ea typeface="微軟正黑體" panose="020B0604030504040204" pitchFamily="34" charset="-120"/>
              </a:rPr>
              <a:t>須搭配</a:t>
            </a:r>
            <a:br>
              <a:rPr lang="zh-TW" altLang="en-US">
                <a:solidFill>
                  <a:srgbClr val="FFFFFF"/>
                </a:solidFill>
                <a:latin typeface="微軟正黑體" panose="020B0604030504040204" pitchFamily="34" charset="-120"/>
                <a:ea typeface="微軟正黑體" panose="020B0604030504040204" pitchFamily="34" charset="-120"/>
              </a:rPr>
            </a:br>
            <a:r>
              <a:rPr lang="en-US" altLang="zh-TW">
                <a:solidFill>
                  <a:srgbClr val="FE0144"/>
                </a:solidFill>
                <a:latin typeface="Arial" panose="020B0604020202020204" pitchFamily="34" charset="0"/>
                <a:ea typeface="微軟正黑體" panose="020B0604030504040204" pitchFamily="34" charset="-120"/>
                <a:cs typeface="Arial" panose="020B0604020202020204" pitchFamily="34" charset="0"/>
              </a:rPr>
              <a:t>SFP+ 10GbE</a:t>
            </a:r>
            <a:r>
              <a:rPr lang="zh-TW" altLang="en-US">
                <a:solidFill>
                  <a:srgbClr val="FE0144"/>
                </a:solidFill>
                <a:latin typeface="Arial" panose="020B0604020202020204" pitchFamily="34" charset="0"/>
                <a:ea typeface="微軟正黑體" panose="020B0604030504040204" pitchFamily="34" charset="-120"/>
                <a:cs typeface="Arial" panose="020B0604020202020204" pitchFamily="34" charset="0"/>
              </a:rPr>
              <a:t> </a:t>
            </a:r>
            <a:r>
              <a:rPr lang="zh-TW" altLang="en-US">
                <a:solidFill>
                  <a:srgbClr val="FFFFFF"/>
                </a:solidFill>
                <a:latin typeface="微軟正黑體" panose="020B0604030504040204" pitchFamily="34" charset="-120"/>
                <a:ea typeface="微軟正黑體" panose="020B0604030504040204" pitchFamily="34" charset="-120"/>
              </a:rPr>
              <a:t>網路線或</a:t>
            </a:r>
            <a:r>
              <a:rPr lang="en-US" altLang="zh-TW">
                <a:solidFill>
                  <a:srgbClr val="FFFFFF"/>
                </a:solidFill>
                <a:latin typeface="微軟正黑體" panose="020B0604030504040204" pitchFamily="34" charset="-120"/>
                <a:ea typeface="微軟正黑體" panose="020B0604030504040204" pitchFamily="34" charset="-120"/>
              </a:rPr>
              <a:t> </a:t>
            </a:r>
            <a:r>
              <a:rPr lang="en-US" altLang="zh-TW">
                <a:solidFill>
                  <a:srgbClr val="FE0144"/>
                </a:solidFill>
                <a:latin typeface="Arial" panose="020B0604020202020204" pitchFamily="34" charset="0"/>
                <a:ea typeface="微軟正黑體" panose="020B0604030504040204" pitchFamily="34" charset="-120"/>
                <a:cs typeface="Arial" panose="020B0604020202020204" pitchFamily="34" charset="0"/>
              </a:rPr>
              <a:t>TRX-10GSFP-SR-MLX</a:t>
            </a:r>
            <a:r>
              <a:rPr lang="en-US" altLang="zh-TW">
                <a:solidFill>
                  <a:srgbClr val="FE0144"/>
                </a:solidFill>
                <a:latin typeface="微軟正黑體" panose="020B0604030504040204" pitchFamily="34" charset="-120"/>
                <a:ea typeface="微軟正黑體" panose="020B0604030504040204" pitchFamily="34" charset="-120"/>
              </a:rPr>
              <a:t> </a:t>
            </a:r>
            <a:r>
              <a:rPr lang="zh-TW" altLang="en-US">
                <a:solidFill>
                  <a:srgbClr val="FE0144"/>
                </a:solidFill>
                <a:latin typeface="微軟正黑體" panose="020B0604030504040204" pitchFamily="34" charset="-120"/>
                <a:ea typeface="微軟正黑體" panose="020B0604030504040204" pitchFamily="34" charset="-120"/>
              </a:rPr>
              <a:t>光纖模組</a:t>
            </a:r>
            <a:endParaRPr lang="en-US">
              <a:solidFill>
                <a:srgbClr val="FE0144"/>
              </a:solidFill>
              <a:latin typeface="微軟正黑體" panose="020B0604030504040204" pitchFamily="34" charset="-120"/>
              <a:ea typeface="微軟正黑體" panose="020B0604030504040204" pitchFamily="34" charset="-120"/>
            </a:endParaRPr>
          </a:p>
        </p:txBody>
      </p:sp>
      <p:sp>
        <p:nvSpPr>
          <p:cNvPr id="45" name="箭號: 向右 44">
            <a:extLst>
              <a:ext uri="{FF2B5EF4-FFF2-40B4-BE49-F238E27FC236}">
                <a16:creationId xmlns:a16="http://schemas.microsoft.com/office/drawing/2014/main" id="{8381F659-E4D5-4B76-96E5-2F76012800F0}"/>
              </a:ext>
            </a:extLst>
          </p:cNvPr>
          <p:cNvSpPr/>
          <p:nvPr/>
        </p:nvSpPr>
        <p:spPr>
          <a:xfrm>
            <a:off x="6697412" y="3921313"/>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形 2">
            <a:extLst>
              <a:ext uri="{FF2B5EF4-FFF2-40B4-BE49-F238E27FC236}">
                <a16:creationId xmlns:a16="http://schemas.microsoft.com/office/drawing/2014/main" id="{A04C5D63-4145-4FB0-B33E-F2FB1692C72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5298" y="3820248"/>
            <a:ext cx="3774108" cy="746388"/>
          </a:xfrm>
          <a:prstGeom prst="rect">
            <a:avLst/>
          </a:prstGeom>
        </p:spPr>
      </p:pic>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ackgroundRemoval t="23300" b="74800" l="1100" r="99100"/>
                    </a14:imgEffect>
                  </a14:imgLayer>
                </a14:imgProps>
              </a:ext>
              <a:ext uri="{28A0092B-C50C-407E-A947-70E740481C1C}">
                <a14:useLocalDpi xmlns:a14="http://schemas.microsoft.com/office/drawing/2010/main"/>
              </a:ext>
            </a:extLst>
          </a:blip>
          <a:stretch>
            <a:fillRect/>
          </a:stretch>
        </p:blipFill>
        <p:spPr>
          <a:xfrm>
            <a:off x="7058144" y="3601210"/>
            <a:ext cx="1763346" cy="1763346"/>
          </a:xfrm>
          <a:prstGeom prst="rect">
            <a:avLst/>
          </a:prstGeom>
        </p:spPr>
      </p:pic>
      <p:sp>
        <p:nvSpPr>
          <p:cNvPr id="22" name="箭號: 向右 21">
            <a:extLst>
              <a:ext uri="{FF2B5EF4-FFF2-40B4-BE49-F238E27FC236}">
                <a16:creationId xmlns:a16="http://schemas.microsoft.com/office/drawing/2014/main" id="{14D1B49D-961E-49CE-BCBD-CB4D1EED5C38}"/>
              </a:ext>
            </a:extLst>
          </p:cNvPr>
          <p:cNvSpPr/>
          <p:nvPr/>
        </p:nvSpPr>
        <p:spPr>
          <a:xfrm>
            <a:off x="6818281" y="2029294"/>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箭號: 向右 23">
            <a:extLst>
              <a:ext uri="{FF2B5EF4-FFF2-40B4-BE49-F238E27FC236}">
                <a16:creationId xmlns:a16="http://schemas.microsoft.com/office/drawing/2014/main" id="{43FE73DA-C60C-4383-8089-691E9CFAFC6B}"/>
              </a:ext>
            </a:extLst>
          </p:cNvPr>
          <p:cNvSpPr/>
          <p:nvPr/>
        </p:nvSpPr>
        <p:spPr>
          <a:xfrm rot="10800000">
            <a:off x="3504265" y="2029293"/>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70338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 15">
            <a:extLst>
              <a:ext uri="{FF2B5EF4-FFF2-40B4-BE49-F238E27FC236}">
                <a16:creationId xmlns:a16="http://schemas.microsoft.com/office/drawing/2014/main" id="{6F3673DA-1513-4107-BA66-484EA07AAF4A}"/>
              </a:ext>
            </a:extLst>
          </p:cNvPr>
          <p:cNvSpPr/>
          <p:nvPr/>
        </p:nvSpPr>
        <p:spPr>
          <a:xfrm>
            <a:off x="4072400" y="3078887"/>
            <a:ext cx="5071599" cy="2064613"/>
          </a:xfrm>
          <a:prstGeom prst="roundRect">
            <a:avLst>
              <a:gd name="adj" fmla="val 0"/>
            </a:avLst>
          </a:prstGeom>
          <a:solidFill>
            <a:schemeClr val="tx2">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片 22">
            <a:extLst>
              <a:ext uri="{FF2B5EF4-FFF2-40B4-BE49-F238E27FC236}">
                <a16:creationId xmlns:a16="http://schemas.microsoft.com/office/drawing/2014/main" id="{3B605C96-FAAC-420D-AA49-2C036CBF33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32054" y="2928956"/>
            <a:ext cx="1857759" cy="2062512"/>
          </a:xfrm>
          <a:prstGeom prst="rect">
            <a:avLst/>
          </a:prstGeom>
          <a:effectLst>
            <a:outerShdw blurRad="50800" dist="50800" dir="2700000" algn="tl" rotWithShape="0">
              <a:prstClr val="black">
                <a:alpha val="49000"/>
              </a:prstClr>
            </a:outerShdw>
          </a:effectLst>
        </p:spPr>
      </p:pic>
      <p:pic>
        <p:nvPicPr>
          <p:cNvPr id="5" name="Picture 4">
            <a:extLst>
              <a:ext uri="{FF2B5EF4-FFF2-40B4-BE49-F238E27FC236}">
                <a16:creationId xmlns:a16="http://schemas.microsoft.com/office/drawing/2014/main" id="{368DBDF8-71DD-B74B-9FE4-E41FAF9D31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84744" y="1076697"/>
            <a:ext cx="3881066" cy="2670650"/>
          </a:xfrm>
          <a:prstGeom prst="rect">
            <a:avLst/>
          </a:prstGeom>
          <a:effectLst>
            <a:outerShdw blurRad="215900" dist="292100" dir="1380000" algn="bl" rotWithShape="0">
              <a:prstClr val="black">
                <a:alpha val="56000"/>
              </a:prstClr>
            </a:outerShdw>
          </a:effectLst>
        </p:spPr>
      </p:pic>
      <p:sp>
        <p:nvSpPr>
          <p:cNvPr id="2" name="Title 1"/>
          <p:cNvSpPr>
            <a:spLocks noGrp="1"/>
          </p:cNvSpPr>
          <p:nvPr>
            <p:ph type="title"/>
          </p:nvPr>
        </p:nvSpPr>
        <p:spPr/>
        <p:txBody>
          <a:bodyPr>
            <a:normAutofit/>
          </a:bodyPr>
          <a:lstStyle/>
          <a:p>
            <a:r>
              <a:rPr lang="en-US" altLang="zh-CN" sz="3600" dirty="0">
                <a:latin typeface="Arial" panose="020B0604020202020204" pitchFamily="34" charset="0"/>
                <a:cs typeface="Arial" panose="020B0604020202020204" pitchFamily="34" charset="0"/>
              </a:rPr>
              <a:t>QNAP</a:t>
            </a:r>
            <a:r>
              <a:rPr lang="en-US" altLang="zh-CN" sz="3600" dirty="0"/>
              <a:t> </a:t>
            </a:r>
            <a:r>
              <a:rPr lang="zh-CN" altLang="en-US" sz="3600" dirty="0"/>
              <a:t>雙埠</a:t>
            </a:r>
            <a:r>
              <a:rPr lang="zh-TW" altLang="en-US" sz="3600" dirty="0"/>
              <a:t> </a:t>
            </a:r>
            <a:r>
              <a:rPr lang="en-US" altLang="zh-CN" sz="3600" dirty="0">
                <a:latin typeface="Arial" panose="020B0604020202020204" pitchFamily="34" charset="0"/>
                <a:cs typeface="Arial" panose="020B0604020202020204" pitchFamily="34" charset="0"/>
              </a:rPr>
              <a:t>25GbE</a:t>
            </a:r>
            <a:r>
              <a:rPr lang="en-US" altLang="zh-CN" sz="3600" dirty="0"/>
              <a:t> </a:t>
            </a:r>
            <a:r>
              <a:rPr lang="zh-CN" altLang="en-US" sz="3600" dirty="0"/>
              <a:t>擴充卡</a:t>
            </a:r>
            <a:endParaRPr lang="en-US" sz="3600" dirty="0"/>
          </a:p>
        </p:txBody>
      </p:sp>
      <p:sp>
        <p:nvSpPr>
          <p:cNvPr id="4" name="Rectangle 3"/>
          <p:cNvSpPr/>
          <p:nvPr/>
        </p:nvSpPr>
        <p:spPr>
          <a:xfrm>
            <a:off x="231128" y="1245639"/>
            <a:ext cx="3259226" cy="523220"/>
          </a:xfrm>
          <a:prstGeom prst="rect">
            <a:avLst/>
          </a:prstGeom>
        </p:spPr>
        <p:txBody>
          <a:bodyPr wrap="none">
            <a:spAutoFit/>
          </a:bodyPr>
          <a:lstStyle/>
          <a:p>
            <a:r>
              <a:rPr lang="en-US" sz="2800" b="1" dirty="0">
                <a:solidFill>
                  <a:schemeClr val="bg1"/>
                </a:solidFill>
                <a:latin typeface="Arial" panose="020B0604020202020204" pitchFamily="34" charset="0"/>
                <a:ea typeface="微軟正黑體" panose="020B0604030504040204" pitchFamily="34" charset="-120"/>
                <a:cs typeface="Arial" panose="020B0604020202020204" pitchFamily="34" charset="0"/>
              </a:rPr>
              <a:t>QXG-25G2SF-CX4</a:t>
            </a:r>
          </a:p>
        </p:txBody>
      </p:sp>
      <p:sp>
        <p:nvSpPr>
          <p:cNvPr id="20" name="TextBox 19"/>
          <p:cNvSpPr txBox="1"/>
          <p:nvPr/>
        </p:nvSpPr>
        <p:spPr>
          <a:xfrm>
            <a:off x="231127" y="1780849"/>
            <a:ext cx="3464934" cy="1708160"/>
          </a:xfrm>
          <a:prstGeom prst="rect">
            <a:avLst/>
          </a:prstGeom>
          <a:noFill/>
        </p:spPr>
        <p:txBody>
          <a:bodyPr wrap="square" rtlCol="0" anchor="t">
            <a:spAutoFit/>
          </a:bodyPr>
          <a:lstStyle/>
          <a:p>
            <a:pPr marL="174625" indent="-174625">
              <a:buClr>
                <a:schemeClr val="bg1"/>
              </a:buClr>
              <a:buFont typeface="Arial"/>
              <a:buChar char="•"/>
            </a:pPr>
            <a:r>
              <a:rPr lang="zh-TW" altLang="en-US">
                <a:solidFill>
                  <a:srgbClr val="FFFFFF"/>
                </a:solidFill>
                <a:latin typeface="微軟正黑體" panose="020B0604030504040204" pitchFamily="34" charset="-120"/>
                <a:ea typeface="微軟正黑體" panose="020B0604030504040204" pitchFamily="34" charset="-120"/>
              </a:rPr>
              <a:t>採用 </a:t>
            </a:r>
            <a:r>
              <a:rPr lang="en-US">
                <a:solidFill>
                  <a:srgbClr val="FE0144"/>
                </a:solidFill>
                <a:latin typeface="Arial" panose="020B0604020202020204" pitchFamily="34" charset="0"/>
                <a:ea typeface="微軟正黑體" panose="020B0604030504040204" pitchFamily="34" charset="-120"/>
                <a:cs typeface="Arial" panose="020B0604020202020204" pitchFamily="34" charset="0"/>
              </a:rPr>
              <a:t>Mellanox</a:t>
            </a:r>
            <a:r>
              <a:rPr lang="en-US">
                <a:solidFill>
                  <a:srgbClr val="FFFF00"/>
                </a:solidFill>
                <a:latin typeface="Arial" panose="020B0604020202020204" pitchFamily="34" charset="0"/>
                <a:ea typeface="微軟正黑體" panose="020B0604030504040204" pitchFamily="34" charset="-120"/>
                <a:cs typeface="Arial" panose="020B0604020202020204" pitchFamily="34" charset="0"/>
              </a:rPr>
              <a:t> </a:t>
            </a:r>
            <a:r>
              <a:rPr lang="en-US" err="1">
                <a:solidFill>
                  <a:srgbClr val="FE0144"/>
                </a:solidFill>
                <a:latin typeface="Arial" panose="020B0604020202020204" pitchFamily="34" charset="0"/>
                <a:ea typeface="微軟正黑體" panose="020B0604030504040204" pitchFamily="34" charset="-120"/>
                <a:cs typeface="Arial" panose="020B0604020202020204" pitchFamily="34" charset="0"/>
              </a:rPr>
              <a:t>ConnectX</a:t>
            </a:r>
            <a:r>
              <a:rPr lang="en-US" baseline="30000">
                <a:solidFill>
                  <a:srgbClr val="FE0144"/>
                </a:solidFill>
                <a:latin typeface="Arial" panose="020B0604020202020204" pitchFamily="34" charset="0"/>
                <a:ea typeface="微軟正黑體" panose="020B0604030504040204" pitchFamily="34" charset="-120"/>
                <a:cs typeface="Arial" panose="020B0604020202020204" pitchFamily="34" charset="0"/>
              </a:rPr>
              <a:t>®</a:t>
            </a:r>
            <a:r>
              <a:rPr lang="en-US">
                <a:solidFill>
                  <a:srgbClr val="FE0144"/>
                </a:solidFill>
                <a:latin typeface="Arial" panose="020B0604020202020204" pitchFamily="34" charset="0"/>
                <a:ea typeface="微軟正黑體" panose="020B0604030504040204" pitchFamily="34" charset="-120"/>
                <a:cs typeface="Arial" panose="020B0604020202020204" pitchFamily="34" charset="0"/>
              </a:rPr>
              <a:t>-4 Lx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endParaRPr lang="en-US" altLang="zh-TW" sz="500">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r>
              <a:rPr lang="en-US" altLang="zh-TW">
                <a:solidFill>
                  <a:srgbClr val="FFFFFF"/>
                </a:solidFill>
                <a:latin typeface="Arial" panose="020B0604020202020204" pitchFamily="34" charset="0"/>
                <a:ea typeface="微軟正黑體" panose="020B0604030504040204" pitchFamily="34" charset="-120"/>
                <a:cs typeface="Arial" panose="020B0604020202020204" pitchFamily="34" charset="0"/>
              </a:rPr>
              <a:t>2 x SFP28 </a:t>
            </a:r>
            <a:r>
              <a:rPr lang="zh-TW" altLang="en-US">
                <a:solidFill>
                  <a:srgbClr val="FFFFFF"/>
                </a:solidFill>
                <a:latin typeface="微軟正黑體" panose="020B0604030504040204" pitchFamily="34" charset="-120"/>
                <a:ea typeface="微軟正黑體" panose="020B0604030504040204" pitchFamily="34" charset="-120"/>
              </a:rPr>
              <a:t>網路埠</a:t>
            </a:r>
            <a:endParaRPr lang="en-US" altLang="zh-TW">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endParaRPr lang="en-US" altLang="zh-TW" sz="500">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r>
              <a:rPr lang="zh-TW" altLang="en-US">
                <a:solidFill>
                  <a:srgbClr val="FFFFFF"/>
                </a:solidFill>
                <a:latin typeface="微軟正黑體" panose="020B0604030504040204" pitchFamily="34" charset="-120"/>
                <a:ea typeface="微軟正黑體" panose="020B0604030504040204" pitchFamily="34" charset="-120"/>
              </a:rPr>
              <a:t>支援 </a:t>
            </a:r>
            <a:r>
              <a:rPr lang="en-US" altLang="zh-TW">
                <a:solidFill>
                  <a:srgbClr val="FFFFFF"/>
                </a:solidFill>
                <a:latin typeface="Arial" panose="020B0604020202020204" pitchFamily="34" charset="0"/>
                <a:ea typeface="微軟正黑體" panose="020B0604030504040204" pitchFamily="34" charset="-120"/>
                <a:cs typeface="Arial" panose="020B0604020202020204" pitchFamily="34" charset="0"/>
              </a:rPr>
              <a:t>25GbE/10GbE </a:t>
            </a:r>
            <a:r>
              <a:rPr lang="zh-TW" altLang="en-US">
                <a:solidFill>
                  <a:srgbClr val="FFFFFF"/>
                </a:solidFill>
                <a:latin typeface="微軟正黑體" panose="020B0604030504040204" pitchFamily="34" charset="-120"/>
                <a:ea typeface="微軟正黑體" panose="020B0604030504040204" pitchFamily="34" charset="-120"/>
              </a:rPr>
              <a:t>雙速</a:t>
            </a:r>
            <a:endParaRPr lang="en-US" altLang="zh-TW">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endParaRPr lang="en-US" altLang="zh-TW" sz="500">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r>
              <a:rPr lang="zh-TW" altLang="en-US">
                <a:solidFill>
                  <a:srgbClr val="FE0144"/>
                </a:solidFill>
                <a:latin typeface="微軟正黑體" panose="020B0604030504040204" pitchFamily="34" charset="-120"/>
                <a:ea typeface="微軟正黑體" panose="020B0604030504040204" pitchFamily="34" charset="-120"/>
              </a:rPr>
              <a:t>支援 </a:t>
            </a:r>
            <a:r>
              <a:rPr lang="en-US" altLang="zh-TW" err="1">
                <a:solidFill>
                  <a:srgbClr val="FE0144"/>
                </a:solidFill>
                <a:latin typeface="Arial" panose="020B0604020202020204" pitchFamily="34" charset="0"/>
                <a:ea typeface="微軟正黑體" panose="020B0604030504040204" pitchFamily="34" charset="-120"/>
                <a:cs typeface="Arial" panose="020B0604020202020204" pitchFamily="34" charset="0"/>
              </a:rPr>
              <a:t>iSER</a:t>
            </a:r>
            <a:r>
              <a:rPr lang="en-US" altLang="zh-TW">
                <a:solidFill>
                  <a:srgbClr val="FE0144"/>
                </a:solidFill>
                <a:latin typeface="Arial" panose="020B0604020202020204" pitchFamily="34" charset="0"/>
                <a:ea typeface="微軟正黑體" panose="020B0604030504040204" pitchFamily="34" charset="-120"/>
                <a:cs typeface="Arial" panose="020B0604020202020204" pitchFamily="34" charset="0"/>
              </a:rPr>
              <a:t>/</a:t>
            </a:r>
            <a:r>
              <a:rPr lang="en-US" altLang="zh-TW" err="1">
                <a:solidFill>
                  <a:srgbClr val="FE0144"/>
                </a:solidFill>
                <a:latin typeface="Arial" panose="020B0604020202020204" pitchFamily="34" charset="0"/>
                <a:ea typeface="微軟正黑體" panose="020B0604030504040204" pitchFamily="34" charset="-120"/>
                <a:cs typeface="Arial" panose="020B0604020202020204" pitchFamily="34" charset="0"/>
              </a:rPr>
              <a:t>RoCE</a:t>
            </a:r>
            <a:r>
              <a:rPr lang="zh-TW" altLang="en-US">
                <a:solidFill>
                  <a:srgbClr val="FE0144"/>
                </a:solidFill>
                <a:latin typeface="Arial" panose="020B0604020202020204" pitchFamily="34" charset="0"/>
                <a:ea typeface="微軟正黑體" panose="020B0604030504040204" pitchFamily="34" charset="-120"/>
                <a:cs typeface="Arial" panose="020B0604020202020204" pitchFamily="34" charset="0"/>
              </a:rPr>
              <a:t> </a:t>
            </a:r>
            <a:r>
              <a:rPr lang="zh-TW" altLang="en-US">
                <a:solidFill>
                  <a:srgbClr val="FE0144"/>
                </a:solidFill>
                <a:latin typeface="微軟正黑體" panose="020B0604030504040204" pitchFamily="34" charset="-120"/>
                <a:ea typeface="微軟正黑體" panose="020B0604030504040204" pitchFamily="34" charset="-120"/>
              </a:rPr>
              <a:t>卸載能力</a:t>
            </a:r>
            <a:endParaRPr lang="en-US">
              <a:solidFill>
                <a:srgbClr val="FE0144"/>
              </a:solidFill>
              <a:latin typeface="微軟正黑體" panose="020B0604030504040204" pitchFamily="34" charset="-120"/>
              <a:ea typeface="微軟正黑體" panose="020B0604030504040204" pitchFamily="34" charset="-120"/>
            </a:endParaRPr>
          </a:p>
        </p:txBody>
      </p:sp>
      <p:sp>
        <p:nvSpPr>
          <p:cNvPr id="21" name="TextBox 20"/>
          <p:cNvSpPr txBox="1"/>
          <p:nvPr/>
        </p:nvSpPr>
        <p:spPr>
          <a:xfrm>
            <a:off x="7601590" y="2124966"/>
            <a:ext cx="2153920" cy="369332"/>
          </a:xfrm>
          <a:prstGeom prst="rect">
            <a:avLst/>
          </a:prstGeom>
          <a:noFill/>
        </p:spPr>
        <p:txBody>
          <a:bodyPr wrap="square" rtlCol="0">
            <a:spAutoFit/>
          </a:bodyPr>
          <a:lstStyle/>
          <a:p>
            <a:pPr>
              <a:buClr>
                <a:srgbClr val="F70F78"/>
              </a:buClr>
            </a:pPr>
            <a:r>
              <a:rPr lang="zh-TW" altLang="en-US">
                <a:solidFill>
                  <a:srgbClr val="FE0144"/>
                </a:solidFill>
                <a:latin typeface="微軟正黑體" panose="020B0604030504040204" pitchFamily="34" charset="-120"/>
                <a:ea typeface="微軟正黑體" panose="020B0604030504040204" pitchFamily="34" charset="-120"/>
              </a:rPr>
              <a:t>晶片散熱模組</a:t>
            </a:r>
            <a:endParaRPr lang="en-US">
              <a:solidFill>
                <a:srgbClr val="FE0144"/>
              </a:solidFill>
              <a:latin typeface="微軟正黑體" panose="020B0604030504040204" pitchFamily="34" charset="-120"/>
              <a:ea typeface="微軟正黑體" panose="020B0604030504040204" pitchFamily="34" charset="-120"/>
            </a:endParaRPr>
          </a:p>
        </p:txBody>
      </p:sp>
      <p:sp>
        <p:nvSpPr>
          <p:cNvPr id="30" name="矩形: 圓角 29">
            <a:extLst>
              <a:ext uri="{FF2B5EF4-FFF2-40B4-BE49-F238E27FC236}">
                <a16:creationId xmlns:a16="http://schemas.microsoft.com/office/drawing/2014/main" id="{20A68B48-F172-437E-8C79-67489BCAAB4C}"/>
              </a:ext>
            </a:extLst>
          </p:cNvPr>
          <p:cNvSpPr/>
          <p:nvPr/>
        </p:nvSpPr>
        <p:spPr>
          <a:xfrm>
            <a:off x="3720524" y="1620880"/>
            <a:ext cx="1691783" cy="1303296"/>
          </a:xfrm>
          <a:prstGeom prst="roundRect">
            <a:avLst>
              <a:gd name="adj" fmla="val 7622"/>
            </a:avLst>
          </a:prstGeom>
          <a:noFill/>
          <a:ln w="28575">
            <a:solidFill>
              <a:srgbClr val="FE0144"/>
            </a:solidFill>
          </a:ln>
          <a:effectLst>
            <a:innerShdw blurRad="38100" dist="406400" dir="888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highlight>
                <a:srgbClr val="F70F78"/>
              </a:highlight>
            </a:endParaRPr>
          </a:p>
        </p:txBody>
      </p:sp>
      <p:sp>
        <p:nvSpPr>
          <p:cNvPr id="32" name="矩形: 圓角 31">
            <a:extLst>
              <a:ext uri="{FF2B5EF4-FFF2-40B4-BE49-F238E27FC236}">
                <a16:creationId xmlns:a16="http://schemas.microsoft.com/office/drawing/2014/main" id="{43DDAA4D-73F9-4E93-A03A-6A60B3813276}"/>
              </a:ext>
            </a:extLst>
          </p:cNvPr>
          <p:cNvSpPr/>
          <p:nvPr/>
        </p:nvSpPr>
        <p:spPr>
          <a:xfrm>
            <a:off x="5483960" y="1380836"/>
            <a:ext cx="1753983" cy="1485186"/>
          </a:xfrm>
          <a:prstGeom prst="roundRect">
            <a:avLst>
              <a:gd name="adj" fmla="val 2412"/>
            </a:avLst>
          </a:prstGeom>
          <a:noFill/>
          <a:ln w="28575">
            <a:solidFill>
              <a:srgbClr val="FE0144"/>
            </a:solidFill>
          </a:ln>
          <a:effectLst>
            <a:outerShdw blurRad="889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TextBox 9">
            <a:extLst>
              <a:ext uri="{FF2B5EF4-FFF2-40B4-BE49-F238E27FC236}">
                <a16:creationId xmlns:a16="http://schemas.microsoft.com/office/drawing/2014/main" id="{8B92A998-BE8C-4C81-8F03-390638660E27}"/>
              </a:ext>
            </a:extLst>
          </p:cNvPr>
          <p:cNvSpPr txBox="1"/>
          <p:nvPr/>
        </p:nvSpPr>
        <p:spPr>
          <a:xfrm>
            <a:off x="4101624" y="3879645"/>
            <a:ext cx="2741846" cy="646331"/>
          </a:xfrm>
          <a:prstGeom prst="rect">
            <a:avLst/>
          </a:prstGeom>
          <a:noFill/>
        </p:spPr>
        <p:txBody>
          <a:bodyPr wrap="square" rtlCol="0" anchor="t">
            <a:spAutoFit/>
          </a:bodyPr>
          <a:lstStyle/>
          <a:p>
            <a:r>
              <a:rPr lang="zh-TW" altLang="en-US">
                <a:solidFill>
                  <a:srgbClr val="FFFFFF"/>
                </a:solidFill>
                <a:latin typeface="微軟正黑體" panose="020B0604030504040204" pitchFamily="34" charset="-120"/>
                <a:ea typeface="微軟正黑體" panose="020B0604030504040204" pitchFamily="34" charset="-120"/>
              </a:rPr>
              <a:t>須搭配</a:t>
            </a:r>
            <a:br>
              <a:rPr lang="zh-TW" altLang="en-US">
                <a:solidFill>
                  <a:srgbClr val="FFFFFF"/>
                </a:solidFill>
                <a:latin typeface="微軟正黑體" panose="020B0604030504040204" pitchFamily="34" charset="-120"/>
                <a:ea typeface="微軟正黑體" panose="020B0604030504040204" pitchFamily="34" charset="-120"/>
              </a:rPr>
            </a:br>
            <a:r>
              <a:rPr lang="en-US" altLang="zh-TW">
                <a:solidFill>
                  <a:srgbClr val="FE0144"/>
                </a:solidFill>
                <a:latin typeface="Arial" panose="020B0604020202020204" pitchFamily="34" charset="0"/>
                <a:ea typeface="微軟正黑體" panose="020B0604030504040204" pitchFamily="34" charset="-120"/>
                <a:cs typeface="Arial" panose="020B0604020202020204" pitchFamily="34" charset="0"/>
              </a:rPr>
              <a:t>SFP28 25/10GbE</a:t>
            </a:r>
            <a:r>
              <a:rPr lang="zh-TW" altLang="en-US">
                <a:solidFill>
                  <a:srgbClr val="FE0144"/>
                </a:solidFill>
                <a:latin typeface="Arial" panose="020B0604020202020204" pitchFamily="34" charset="0"/>
                <a:ea typeface="微軟正黑體" panose="020B0604030504040204" pitchFamily="34" charset="-120"/>
                <a:cs typeface="Arial" panose="020B0604020202020204" pitchFamily="34" charset="0"/>
              </a:rPr>
              <a:t> </a:t>
            </a:r>
            <a:r>
              <a:rPr lang="zh-TW" altLang="en-US">
                <a:solidFill>
                  <a:srgbClr val="FFFFFF"/>
                </a:solidFill>
                <a:latin typeface="微軟正黑體" panose="020B0604030504040204" pitchFamily="34" charset="-120"/>
                <a:ea typeface="微軟正黑體" panose="020B0604030504040204" pitchFamily="34" charset="-120"/>
              </a:rPr>
              <a:t>網路線</a:t>
            </a:r>
            <a:endParaRPr lang="en-US">
              <a:solidFill>
                <a:srgbClr val="FFFFFF"/>
              </a:solidFill>
              <a:latin typeface="微軟正黑體" panose="020B0604030504040204" pitchFamily="34" charset="-120"/>
              <a:ea typeface="微軟正黑體" panose="020B0604030504040204" pitchFamily="34" charset="-120"/>
            </a:endParaRPr>
          </a:p>
        </p:txBody>
      </p:sp>
      <p:pic>
        <p:nvPicPr>
          <p:cNvPr id="17" name="圖形 16">
            <a:extLst>
              <a:ext uri="{FF2B5EF4-FFF2-40B4-BE49-F238E27FC236}">
                <a16:creationId xmlns:a16="http://schemas.microsoft.com/office/drawing/2014/main" id="{61EE27BB-E031-412C-92D4-CAB28B364FF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5298" y="3820248"/>
            <a:ext cx="3774108" cy="746388"/>
          </a:xfrm>
          <a:prstGeom prst="rect">
            <a:avLst/>
          </a:prstGeom>
        </p:spPr>
      </p:pic>
      <p:sp>
        <p:nvSpPr>
          <p:cNvPr id="19" name="箭號: 向右 18">
            <a:extLst>
              <a:ext uri="{FF2B5EF4-FFF2-40B4-BE49-F238E27FC236}">
                <a16:creationId xmlns:a16="http://schemas.microsoft.com/office/drawing/2014/main" id="{4AEF3284-483E-4801-A1E6-6C67DAC9BD89}"/>
              </a:ext>
            </a:extLst>
          </p:cNvPr>
          <p:cNvSpPr/>
          <p:nvPr/>
        </p:nvSpPr>
        <p:spPr>
          <a:xfrm>
            <a:off x="6714362" y="4108609"/>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箭號: 向右 21">
            <a:extLst>
              <a:ext uri="{FF2B5EF4-FFF2-40B4-BE49-F238E27FC236}">
                <a16:creationId xmlns:a16="http://schemas.microsoft.com/office/drawing/2014/main" id="{866CB3AA-D09E-4413-8F49-047E6BD264F8}"/>
              </a:ext>
            </a:extLst>
          </p:cNvPr>
          <p:cNvSpPr/>
          <p:nvPr/>
        </p:nvSpPr>
        <p:spPr>
          <a:xfrm>
            <a:off x="7233395" y="2092274"/>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箭號: 向右 23">
            <a:extLst>
              <a:ext uri="{FF2B5EF4-FFF2-40B4-BE49-F238E27FC236}">
                <a16:creationId xmlns:a16="http://schemas.microsoft.com/office/drawing/2014/main" id="{2C5CDE6E-49A2-4A97-9EA7-71C4D584BCA7}"/>
              </a:ext>
            </a:extLst>
          </p:cNvPr>
          <p:cNvSpPr/>
          <p:nvPr/>
        </p:nvSpPr>
        <p:spPr>
          <a:xfrm rot="10800000">
            <a:off x="3289580" y="2105525"/>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48296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圓角 33">
            <a:extLst>
              <a:ext uri="{FF2B5EF4-FFF2-40B4-BE49-F238E27FC236}">
                <a16:creationId xmlns:a16="http://schemas.microsoft.com/office/drawing/2014/main" id="{25957A4D-2627-4D2A-9841-0AA8DD1322E0}"/>
              </a:ext>
            </a:extLst>
          </p:cNvPr>
          <p:cNvSpPr/>
          <p:nvPr/>
        </p:nvSpPr>
        <p:spPr>
          <a:xfrm>
            <a:off x="4270549" y="2889451"/>
            <a:ext cx="4873452" cy="2254049"/>
          </a:xfrm>
          <a:prstGeom prst="roundRect">
            <a:avLst>
              <a:gd name="adj" fmla="val 0"/>
            </a:avLst>
          </a:prstGeom>
          <a:solidFill>
            <a:schemeClr val="tx2">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片 16" descr="一張含有 電子用品 的圖片&#10;&#10;描述是以高可信度產生">
            <a:extLst>
              <a:ext uri="{FF2B5EF4-FFF2-40B4-BE49-F238E27FC236}">
                <a16:creationId xmlns:a16="http://schemas.microsoft.com/office/drawing/2014/main" id="{CEFE38B4-8A10-43B0-AFA8-817AEC3C0C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36851" y="825244"/>
            <a:ext cx="4248208" cy="3186156"/>
          </a:xfrm>
          <a:prstGeom prst="rect">
            <a:avLst/>
          </a:prstGeom>
        </p:spPr>
      </p:pic>
      <p:sp>
        <p:nvSpPr>
          <p:cNvPr id="2" name="Title 1"/>
          <p:cNvSpPr>
            <a:spLocks noGrp="1"/>
          </p:cNvSpPr>
          <p:nvPr>
            <p:ph type="title"/>
          </p:nvPr>
        </p:nvSpPr>
        <p:spPr/>
        <p:txBody>
          <a:bodyPr>
            <a:normAutofit/>
          </a:bodyPr>
          <a:lstStyle/>
          <a:p>
            <a:r>
              <a:rPr lang="en-US" altLang="zh-CN" sz="3600" dirty="0">
                <a:latin typeface="Arial" panose="020B0604020202020204" pitchFamily="34" charset="0"/>
                <a:cs typeface="Arial" panose="020B0604020202020204" pitchFamily="34" charset="0"/>
              </a:rPr>
              <a:t>QNAP</a:t>
            </a:r>
            <a:r>
              <a:rPr lang="en-US" altLang="zh-CN" sz="3600" dirty="0"/>
              <a:t> </a:t>
            </a:r>
            <a:r>
              <a:rPr lang="zh-CN" altLang="en-US" sz="3600" dirty="0"/>
              <a:t>雙埠</a:t>
            </a:r>
            <a:r>
              <a:rPr lang="zh-TW" altLang="en-US" sz="3600" dirty="0"/>
              <a:t> </a:t>
            </a:r>
            <a:r>
              <a:rPr lang="en-US" altLang="zh-CN" sz="3600" dirty="0">
                <a:latin typeface="Arial" panose="020B0604020202020204" pitchFamily="34" charset="0"/>
                <a:cs typeface="Arial" panose="020B0604020202020204" pitchFamily="34" charset="0"/>
              </a:rPr>
              <a:t>40GbE</a:t>
            </a:r>
            <a:r>
              <a:rPr lang="en-US" altLang="zh-CN" sz="3600" dirty="0"/>
              <a:t> </a:t>
            </a:r>
            <a:r>
              <a:rPr lang="zh-CN" altLang="en-US" sz="3600" dirty="0"/>
              <a:t>擴充卡</a:t>
            </a:r>
            <a:endParaRPr lang="en-US" sz="3600" dirty="0"/>
          </a:p>
        </p:txBody>
      </p:sp>
      <p:sp>
        <p:nvSpPr>
          <p:cNvPr id="4" name="Rectangle 3"/>
          <p:cNvSpPr/>
          <p:nvPr/>
        </p:nvSpPr>
        <p:spPr>
          <a:xfrm>
            <a:off x="197226" y="1211889"/>
            <a:ext cx="3262432" cy="523220"/>
          </a:xfrm>
          <a:prstGeom prst="rect">
            <a:avLst/>
          </a:prstGeom>
        </p:spPr>
        <p:txBody>
          <a:bodyPr wrap="none">
            <a:spAutoFit/>
          </a:bodyPr>
          <a:lstStyle/>
          <a:p>
            <a:r>
              <a:rPr 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LAN-40G2SF-MLX</a:t>
            </a:r>
          </a:p>
        </p:txBody>
      </p:sp>
      <p:sp>
        <p:nvSpPr>
          <p:cNvPr id="20" name="TextBox 19"/>
          <p:cNvSpPr txBox="1"/>
          <p:nvPr/>
        </p:nvSpPr>
        <p:spPr>
          <a:xfrm>
            <a:off x="197225" y="1742050"/>
            <a:ext cx="3709442" cy="1354217"/>
          </a:xfrm>
          <a:prstGeom prst="rect">
            <a:avLst/>
          </a:prstGeom>
          <a:noFill/>
        </p:spPr>
        <p:txBody>
          <a:bodyPr wrap="square" rtlCol="0" anchor="t">
            <a:spAutoFit/>
          </a:bodyPr>
          <a:lstStyle/>
          <a:p>
            <a:pPr marL="174625" indent="-174625">
              <a:buClr>
                <a:schemeClr val="bg1"/>
              </a:buClr>
              <a:buFont typeface="Arial"/>
              <a:buChar char="•"/>
            </a:pPr>
            <a:r>
              <a:rPr lang="zh-TW" altLang="en-US">
                <a:solidFill>
                  <a:srgbClr val="FFFFFF"/>
                </a:solidFill>
                <a:latin typeface="微軟正黑體" panose="020B0604030504040204" pitchFamily="34" charset="-120"/>
                <a:ea typeface="微軟正黑體" panose="020B0604030504040204" pitchFamily="34" charset="-120"/>
              </a:rPr>
              <a:t>採用 </a:t>
            </a:r>
            <a:r>
              <a:rPr lang="en-US">
                <a:solidFill>
                  <a:srgbClr val="FE0144"/>
                </a:solidFill>
                <a:latin typeface="Arial" panose="020B0604020202020204" pitchFamily="34" charset="0"/>
                <a:ea typeface="微軟正黑體" panose="020B0604030504040204" pitchFamily="34" charset="-120"/>
                <a:cs typeface="Arial" panose="020B0604020202020204" pitchFamily="34" charset="0"/>
              </a:rPr>
              <a:t>Mellanox </a:t>
            </a:r>
            <a:r>
              <a:rPr lang="en-US" err="1">
                <a:solidFill>
                  <a:srgbClr val="FE0144"/>
                </a:solidFill>
                <a:latin typeface="Arial" panose="020B0604020202020204" pitchFamily="34" charset="0"/>
                <a:ea typeface="微軟正黑體" panose="020B0604030504040204" pitchFamily="34" charset="-120"/>
                <a:cs typeface="Arial" panose="020B0604020202020204" pitchFamily="34" charset="0"/>
              </a:rPr>
              <a:t>ConnectX</a:t>
            </a:r>
            <a:r>
              <a:rPr lang="en-US" baseline="30000">
                <a:solidFill>
                  <a:srgbClr val="FE0144"/>
                </a:solidFill>
                <a:latin typeface="Arial" panose="020B0604020202020204" pitchFamily="34" charset="0"/>
                <a:ea typeface="微軟正黑體" panose="020B0604030504040204" pitchFamily="34" charset="-120"/>
                <a:cs typeface="Arial" panose="020B0604020202020204" pitchFamily="34" charset="0"/>
              </a:rPr>
              <a:t>®</a:t>
            </a:r>
            <a:r>
              <a:rPr lang="en-US">
                <a:solidFill>
                  <a:srgbClr val="FE0144"/>
                </a:solidFill>
                <a:latin typeface="Arial" panose="020B0604020202020204" pitchFamily="34" charset="0"/>
                <a:ea typeface="微軟正黑體" panose="020B0604030504040204" pitchFamily="34" charset="-120"/>
                <a:cs typeface="Arial" panose="020B0604020202020204" pitchFamily="34" charset="0"/>
              </a:rPr>
              <a:t>-3 Pro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endParaRPr lang="en-US" altLang="zh-TW" sz="500">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r>
              <a:rPr lang="en-US" altLang="zh-TW">
                <a:solidFill>
                  <a:srgbClr val="FFFFFF"/>
                </a:solidFill>
                <a:latin typeface="微軟正黑體" panose="020B0604030504040204" pitchFamily="34" charset="-120"/>
                <a:ea typeface="微軟正黑體" panose="020B0604030504040204" pitchFamily="34" charset="-120"/>
              </a:rPr>
              <a:t>2 x 40GbE QFP+ </a:t>
            </a:r>
            <a:r>
              <a:rPr lang="zh-TW" altLang="en-US">
                <a:solidFill>
                  <a:srgbClr val="FFFFFF"/>
                </a:solidFill>
                <a:latin typeface="微軟正黑體" panose="020B0604030504040204" pitchFamily="34" charset="-120"/>
                <a:ea typeface="微軟正黑體" panose="020B0604030504040204" pitchFamily="34" charset="-120"/>
              </a:rPr>
              <a:t>網路埠</a:t>
            </a:r>
            <a:endParaRPr lang="en-US" altLang="zh-TW">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endParaRPr lang="en-US" altLang="zh-TW" sz="500">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r>
              <a:rPr lang="zh-TW" altLang="en-US">
                <a:solidFill>
                  <a:srgbClr val="FE0144"/>
                </a:solidFill>
                <a:latin typeface="微軟正黑體" panose="020B0604030504040204" pitchFamily="34" charset="-120"/>
                <a:ea typeface="微軟正黑體" panose="020B0604030504040204" pitchFamily="34" charset="-120"/>
              </a:rPr>
              <a:t>支援 </a:t>
            </a:r>
            <a:r>
              <a:rPr lang="en-US" altLang="zh-TW" err="1">
                <a:solidFill>
                  <a:srgbClr val="FE0144"/>
                </a:solidFill>
                <a:latin typeface="Arial" panose="020B0604020202020204" pitchFamily="34" charset="0"/>
                <a:ea typeface="微軟正黑體" panose="020B0604030504040204" pitchFamily="34" charset="-120"/>
                <a:cs typeface="Arial" panose="020B0604020202020204" pitchFamily="34" charset="0"/>
              </a:rPr>
              <a:t>iSER</a:t>
            </a:r>
            <a:r>
              <a:rPr lang="en-US" altLang="zh-TW">
                <a:solidFill>
                  <a:srgbClr val="FE0144"/>
                </a:solidFill>
                <a:latin typeface="Arial" panose="020B0604020202020204" pitchFamily="34" charset="0"/>
                <a:ea typeface="微軟正黑體" panose="020B0604030504040204" pitchFamily="34" charset="-120"/>
                <a:cs typeface="Arial" panose="020B0604020202020204" pitchFamily="34" charset="0"/>
              </a:rPr>
              <a:t>/</a:t>
            </a:r>
            <a:r>
              <a:rPr lang="en-US" altLang="zh-TW" err="1">
                <a:solidFill>
                  <a:srgbClr val="FE0144"/>
                </a:solidFill>
                <a:latin typeface="Arial" panose="020B0604020202020204" pitchFamily="34" charset="0"/>
                <a:ea typeface="微軟正黑體" panose="020B0604030504040204" pitchFamily="34" charset="-120"/>
                <a:cs typeface="Arial" panose="020B0604020202020204" pitchFamily="34" charset="0"/>
              </a:rPr>
              <a:t>RoCE</a:t>
            </a:r>
            <a:r>
              <a:rPr lang="zh-TW" altLang="en-US">
                <a:solidFill>
                  <a:srgbClr val="FE0144"/>
                </a:solidFill>
                <a:latin typeface="Arial" panose="020B0604020202020204" pitchFamily="34" charset="0"/>
                <a:ea typeface="微軟正黑體" panose="020B0604030504040204" pitchFamily="34" charset="-120"/>
                <a:cs typeface="Arial" panose="020B0604020202020204" pitchFamily="34" charset="0"/>
              </a:rPr>
              <a:t> </a:t>
            </a:r>
            <a:r>
              <a:rPr lang="zh-TW" altLang="en-US">
                <a:solidFill>
                  <a:srgbClr val="FE0144"/>
                </a:solidFill>
                <a:latin typeface="微軟正黑體" panose="020B0604030504040204" pitchFamily="34" charset="-120"/>
                <a:ea typeface="微軟正黑體" panose="020B0604030504040204" pitchFamily="34" charset="-120"/>
              </a:rPr>
              <a:t>卸載能力</a:t>
            </a:r>
            <a:endParaRPr lang="en-US">
              <a:solidFill>
                <a:srgbClr val="FE0144"/>
              </a:solidFill>
              <a:latin typeface="微軟正黑體" panose="020B0604030504040204" pitchFamily="34" charset="-120"/>
              <a:ea typeface="微軟正黑體" panose="020B0604030504040204" pitchFamily="34" charset="-120"/>
            </a:endParaRPr>
          </a:p>
        </p:txBody>
      </p:sp>
      <p:sp>
        <p:nvSpPr>
          <p:cNvPr id="21" name="TextBox 20"/>
          <p:cNvSpPr txBox="1"/>
          <p:nvPr/>
        </p:nvSpPr>
        <p:spPr>
          <a:xfrm>
            <a:off x="7306050" y="2067636"/>
            <a:ext cx="2153920" cy="369332"/>
          </a:xfrm>
          <a:prstGeom prst="rect">
            <a:avLst/>
          </a:prstGeom>
          <a:noFill/>
        </p:spPr>
        <p:txBody>
          <a:bodyPr wrap="square" rtlCol="0">
            <a:spAutoFit/>
          </a:bodyPr>
          <a:lstStyle/>
          <a:p>
            <a:pPr>
              <a:buClr>
                <a:srgbClr val="F70F78"/>
              </a:buClr>
            </a:pPr>
            <a:r>
              <a:rPr lang="zh-TW" altLang="en-US" dirty="0">
                <a:solidFill>
                  <a:srgbClr val="FE0144"/>
                </a:solidFill>
                <a:latin typeface="微軟正黑體" panose="020B0604030504040204" pitchFamily="34" charset="-120"/>
                <a:ea typeface="微軟正黑體" panose="020B0604030504040204" pitchFamily="34" charset="-120"/>
              </a:rPr>
              <a:t>晶片散熱模組</a:t>
            </a:r>
            <a:endParaRPr lang="en-US" dirty="0">
              <a:solidFill>
                <a:srgbClr val="FE0144"/>
              </a:solidFill>
              <a:latin typeface="微軟正黑體" panose="020B0604030504040204" pitchFamily="34" charset="-120"/>
              <a:ea typeface="微軟正黑體" panose="020B0604030504040204" pitchFamily="34" charset="-120"/>
            </a:endParaRPr>
          </a:p>
        </p:txBody>
      </p:sp>
      <p:sp>
        <p:nvSpPr>
          <p:cNvPr id="30" name="矩形: 圓角 29">
            <a:extLst>
              <a:ext uri="{FF2B5EF4-FFF2-40B4-BE49-F238E27FC236}">
                <a16:creationId xmlns:a16="http://schemas.microsoft.com/office/drawing/2014/main" id="{20A68B48-F172-437E-8C79-67489BCAAB4C}"/>
              </a:ext>
            </a:extLst>
          </p:cNvPr>
          <p:cNvSpPr/>
          <p:nvPr/>
        </p:nvSpPr>
        <p:spPr>
          <a:xfrm>
            <a:off x="4121564" y="1615781"/>
            <a:ext cx="1416539" cy="1244912"/>
          </a:xfrm>
          <a:prstGeom prst="roundRect">
            <a:avLst>
              <a:gd name="adj" fmla="val 7622"/>
            </a:avLst>
          </a:prstGeom>
          <a:noFill/>
          <a:ln w="28575">
            <a:solidFill>
              <a:srgbClr val="FE0144"/>
            </a:solidFill>
          </a:ln>
          <a:effectLst>
            <a:innerShdw blurRad="38100" dist="406400" dir="888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highlight>
                <a:srgbClr val="F70F78"/>
              </a:highlight>
            </a:endParaRPr>
          </a:p>
        </p:txBody>
      </p:sp>
      <p:sp>
        <p:nvSpPr>
          <p:cNvPr id="32" name="矩形: 圓角 31">
            <a:extLst>
              <a:ext uri="{FF2B5EF4-FFF2-40B4-BE49-F238E27FC236}">
                <a16:creationId xmlns:a16="http://schemas.microsoft.com/office/drawing/2014/main" id="{43DDAA4D-73F9-4E93-A03A-6A60B3813276}"/>
              </a:ext>
            </a:extLst>
          </p:cNvPr>
          <p:cNvSpPr/>
          <p:nvPr/>
        </p:nvSpPr>
        <p:spPr>
          <a:xfrm>
            <a:off x="5671327" y="1600462"/>
            <a:ext cx="1156314" cy="1094154"/>
          </a:xfrm>
          <a:prstGeom prst="roundRect">
            <a:avLst>
              <a:gd name="adj" fmla="val 2412"/>
            </a:avLst>
          </a:prstGeom>
          <a:noFill/>
          <a:ln w="28575">
            <a:solidFill>
              <a:srgbClr val="FE0144"/>
            </a:solidFill>
          </a:ln>
          <a:effectLst>
            <a:outerShdw blurRad="889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TextBox 9">
            <a:extLst>
              <a:ext uri="{FF2B5EF4-FFF2-40B4-BE49-F238E27FC236}">
                <a16:creationId xmlns:a16="http://schemas.microsoft.com/office/drawing/2014/main" id="{8B92A998-BE8C-4C81-8F03-390638660E27}"/>
              </a:ext>
            </a:extLst>
          </p:cNvPr>
          <p:cNvSpPr txBox="1"/>
          <p:nvPr/>
        </p:nvSpPr>
        <p:spPr>
          <a:xfrm>
            <a:off x="4316605" y="3764879"/>
            <a:ext cx="2741846" cy="646331"/>
          </a:xfrm>
          <a:prstGeom prst="rect">
            <a:avLst/>
          </a:prstGeom>
          <a:noFill/>
        </p:spPr>
        <p:txBody>
          <a:bodyPr wrap="square" rtlCol="0" anchor="t">
            <a:spAutoFit/>
          </a:bodyPr>
          <a:lstStyle/>
          <a:p>
            <a:r>
              <a:rPr lang="zh-TW" altLang="en-US">
                <a:solidFill>
                  <a:srgbClr val="FFFFFF"/>
                </a:solidFill>
                <a:latin typeface="微軟正黑體" panose="020B0604030504040204" pitchFamily="34" charset="-120"/>
                <a:ea typeface="微軟正黑體" panose="020B0604030504040204" pitchFamily="34" charset="-120"/>
              </a:rPr>
              <a:t>須搭配</a:t>
            </a:r>
            <a:br>
              <a:rPr lang="zh-TW" altLang="en-US">
                <a:solidFill>
                  <a:srgbClr val="FFFFFF"/>
                </a:solidFill>
                <a:latin typeface="微軟正黑體" panose="020B0604030504040204" pitchFamily="34" charset="-120"/>
                <a:ea typeface="微軟正黑體" panose="020B0604030504040204" pitchFamily="34" charset="-120"/>
              </a:rPr>
            </a:br>
            <a:r>
              <a:rPr lang="en-US" altLang="zh-TW">
                <a:solidFill>
                  <a:srgbClr val="FE0144"/>
                </a:solidFill>
                <a:latin typeface="Arial" panose="020B0604020202020204" pitchFamily="34" charset="0"/>
                <a:ea typeface="微軟正黑體" panose="020B0604030504040204" pitchFamily="34" charset="-120"/>
                <a:cs typeface="Arial" panose="020B0604020202020204" pitchFamily="34" charset="0"/>
              </a:rPr>
              <a:t>QSFP+ 40GbE</a:t>
            </a:r>
            <a:r>
              <a:rPr lang="zh-TW" altLang="en-US">
                <a:solidFill>
                  <a:srgbClr val="FE0144"/>
                </a:solidFill>
                <a:latin typeface="Arial" panose="020B0604020202020204" pitchFamily="34" charset="0"/>
                <a:ea typeface="微軟正黑體" panose="020B0604030504040204" pitchFamily="34" charset="-120"/>
                <a:cs typeface="Arial" panose="020B0604020202020204" pitchFamily="34" charset="0"/>
              </a:rPr>
              <a:t> </a:t>
            </a:r>
            <a:r>
              <a:rPr lang="zh-TW" altLang="en-US">
                <a:solidFill>
                  <a:srgbClr val="FFFFFF"/>
                </a:solidFill>
                <a:latin typeface="微軟正黑體" panose="020B0604030504040204" pitchFamily="34" charset="-120"/>
                <a:ea typeface="微軟正黑體" panose="020B0604030504040204" pitchFamily="34" charset="-120"/>
              </a:rPr>
              <a:t>網路線</a:t>
            </a:r>
            <a:endParaRPr lang="en-US">
              <a:solidFill>
                <a:srgbClr val="FFFFFF"/>
              </a:solidFill>
              <a:latin typeface="微軟正黑體" panose="020B0604030504040204" pitchFamily="34" charset="-120"/>
              <a:ea typeface="微軟正黑體" panose="020B0604030504040204" pitchFamily="34" charset="-120"/>
            </a:endParaRPr>
          </a:p>
        </p:txBody>
      </p:sp>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600" b="75200" l="8700" r="91500"/>
                    </a14:imgEffect>
                  </a14:imgLayer>
                </a14:imgProps>
              </a:ext>
              <a:ext uri="{28A0092B-C50C-407E-A947-70E740481C1C}">
                <a14:useLocalDpi xmlns:a14="http://schemas.microsoft.com/office/drawing/2010/main"/>
              </a:ext>
            </a:extLst>
          </a:blip>
          <a:srcRect t="22982" b="25736"/>
          <a:stretch/>
        </p:blipFill>
        <p:spPr>
          <a:xfrm>
            <a:off x="7010941" y="3293343"/>
            <a:ext cx="2158999" cy="1477409"/>
          </a:xfrm>
          <a:prstGeom prst="rect">
            <a:avLst/>
          </a:prstGeom>
        </p:spPr>
      </p:pic>
      <p:sp>
        <p:nvSpPr>
          <p:cNvPr id="18" name="箭號: 向右 17">
            <a:extLst>
              <a:ext uri="{FF2B5EF4-FFF2-40B4-BE49-F238E27FC236}">
                <a16:creationId xmlns:a16="http://schemas.microsoft.com/office/drawing/2014/main" id="{C8329D61-AB4A-481B-B6B5-B915C37E8D8C}"/>
              </a:ext>
            </a:extLst>
          </p:cNvPr>
          <p:cNvSpPr/>
          <p:nvPr/>
        </p:nvSpPr>
        <p:spPr>
          <a:xfrm>
            <a:off x="6754883" y="4011400"/>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箭號: 向右 18">
            <a:extLst>
              <a:ext uri="{FF2B5EF4-FFF2-40B4-BE49-F238E27FC236}">
                <a16:creationId xmlns:a16="http://schemas.microsoft.com/office/drawing/2014/main" id="{06B614AB-2EA2-4C03-A41B-955448085C7F}"/>
              </a:ext>
            </a:extLst>
          </p:cNvPr>
          <p:cNvSpPr/>
          <p:nvPr/>
        </p:nvSpPr>
        <p:spPr>
          <a:xfrm>
            <a:off x="6827641" y="2015972"/>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箭號: 向右 21">
            <a:extLst>
              <a:ext uri="{FF2B5EF4-FFF2-40B4-BE49-F238E27FC236}">
                <a16:creationId xmlns:a16="http://schemas.microsoft.com/office/drawing/2014/main" id="{4E48ABB4-03C6-44D9-B457-739ABE76D76D}"/>
              </a:ext>
            </a:extLst>
          </p:cNvPr>
          <p:cNvSpPr/>
          <p:nvPr/>
        </p:nvSpPr>
        <p:spPr>
          <a:xfrm rot="10800000">
            <a:off x="3689595" y="2023768"/>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形 22">
            <a:extLst>
              <a:ext uri="{FF2B5EF4-FFF2-40B4-BE49-F238E27FC236}">
                <a16:creationId xmlns:a16="http://schemas.microsoft.com/office/drawing/2014/main" id="{9982DF77-7102-44BF-BE53-84726966193A}"/>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55298" y="3820248"/>
            <a:ext cx="3774108" cy="746388"/>
          </a:xfrm>
          <a:prstGeom prst="rect">
            <a:avLst/>
          </a:prstGeom>
        </p:spPr>
      </p:pic>
    </p:spTree>
    <p:extLst>
      <p:ext uri="{BB962C8B-B14F-4D97-AF65-F5344CB8AC3E}">
        <p14:creationId xmlns:p14="http://schemas.microsoft.com/office/powerpoint/2010/main" val="502002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600" dirty="0" err="1">
                <a:latin typeface="Arial" panose="020B0604020202020204" pitchFamily="34" charset="0"/>
                <a:cs typeface="Arial" panose="020B0604020202020204" pitchFamily="34" charset="0"/>
              </a:rPr>
              <a:t>Fibre</a:t>
            </a:r>
            <a:r>
              <a:rPr lang="en-US" altLang="zh-TW" sz="3600" dirty="0">
                <a:latin typeface="Arial" panose="020B0604020202020204" pitchFamily="34" charset="0"/>
                <a:cs typeface="Arial" panose="020B0604020202020204" pitchFamily="34" charset="0"/>
              </a:rPr>
              <a:t> Channel </a:t>
            </a:r>
            <a:r>
              <a:rPr lang="en-US" altLang="zh-TW" sz="3600" dirty="0"/>
              <a:t>(</a:t>
            </a:r>
            <a:r>
              <a:rPr lang="zh-TW" altLang="en-US" sz="3600" dirty="0"/>
              <a:t>光纖通道</a:t>
            </a:r>
            <a:r>
              <a:rPr lang="en-US" altLang="zh-TW" sz="3600" dirty="0"/>
              <a:t>)</a:t>
            </a:r>
            <a:r>
              <a:rPr lang="zh-TW" altLang="en-US" sz="3600" dirty="0"/>
              <a:t> 網路卡</a:t>
            </a:r>
            <a:endParaRPr lang="en-US" sz="3600" dirty="0"/>
          </a:p>
        </p:txBody>
      </p:sp>
      <p:sp>
        <p:nvSpPr>
          <p:cNvPr id="7" name="文本框 16">
            <a:extLst>
              <a:ext uri="{FF2B5EF4-FFF2-40B4-BE49-F238E27FC236}">
                <a16:creationId xmlns:a16="http://schemas.microsoft.com/office/drawing/2014/main" id="{DDE1983F-5718-4B07-894F-FC77ECD860B0}"/>
              </a:ext>
            </a:extLst>
          </p:cNvPr>
          <p:cNvSpPr txBox="1"/>
          <p:nvPr/>
        </p:nvSpPr>
        <p:spPr>
          <a:xfrm>
            <a:off x="4484810" y="3977054"/>
            <a:ext cx="45720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dirty="0">
                <a:solidFill>
                  <a:srgbClr val="FFFFFF"/>
                </a:solidFill>
                <a:ea typeface="等线"/>
              </a:rPr>
              <a:t>支援市售</a:t>
            </a:r>
            <a:r>
              <a:rPr lang="en-US" altLang="zh-CN" dirty="0">
                <a:solidFill>
                  <a:srgbClr val="FFFFFF"/>
                </a:solidFill>
                <a:latin typeface="Arial"/>
              </a:rPr>
              <a:t> </a:t>
            </a:r>
            <a:r>
              <a:rPr lang="en-US" altLang="zh-CN" dirty="0">
                <a:solidFill>
                  <a:srgbClr val="FFFFFF"/>
                </a:solidFill>
                <a:latin typeface="Arial"/>
                <a:ea typeface="等线"/>
                <a:cs typeface="Arial"/>
              </a:rPr>
              <a:t>ATTO</a:t>
            </a:r>
            <a:endParaRPr lang="zh-CN" altLang="en-US" dirty="0">
              <a:solidFill>
                <a:srgbClr val="000000"/>
              </a:solidFill>
              <a:latin typeface="等线"/>
              <a:ea typeface="等线"/>
            </a:endParaRPr>
          </a:p>
          <a:p>
            <a:r>
              <a:rPr lang="en-US" altLang="zh-CN" dirty="0">
                <a:solidFill>
                  <a:srgbClr val="FFFFFF"/>
                </a:solidFill>
                <a:latin typeface="Arial"/>
              </a:rPr>
              <a:t>Celerity 32Gb/16Gb/8Gb FC </a:t>
            </a:r>
            <a:r>
              <a:rPr lang="zh-CN" dirty="0">
                <a:solidFill>
                  <a:srgbClr val="FFFFFF"/>
                </a:solidFill>
                <a:ea typeface="等线"/>
              </a:rPr>
              <a:t>卡</a:t>
            </a:r>
            <a:endParaRPr lang="zh-CN" altLang="en-US" dirty="0">
              <a:latin typeface="等线"/>
              <a:ea typeface="等线"/>
            </a:endParaRPr>
          </a:p>
        </p:txBody>
      </p:sp>
      <p:sp>
        <p:nvSpPr>
          <p:cNvPr id="8" name="文本框 17">
            <a:extLst>
              <a:ext uri="{FF2B5EF4-FFF2-40B4-BE49-F238E27FC236}">
                <a16:creationId xmlns:a16="http://schemas.microsoft.com/office/drawing/2014/main" id="{7AFE2A18-B074-434E-B858-460E920F3917}"/>
              </a:ext>
            </a:extLst>
          </p:cNvPr>
          <p:cNvSpPr txBox="1"/>
          <p:nvPr/>
        </p:nvSpPr>
        <p:spPr>
          <a:xfrm>
            <a:off x="237883" y="3977054"/>
            <a:ext cx="3629968"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solidFill>
                  <a:srgbClr val="FFFFFF"/>
                </a:solidFill>
                <a:ea typeface="等线"/>
              </a:rPr>
              <a:t>支援市售</a:t>
            </a:r>
            <a:r>
              <a:rPr lang="en-US" altLang="zh-CN">
                <a:solidFill>
                  <a:srgbClr val="FFFFFF"/>
                </a:solidFill>
                <a:latin typeface="Arial"/>
              </a:rPr>
              <a:t> </a:t>
            </a:r>
            <a:r>
              <a:rPr lang="en-US" altLang="zh-CN">
                <a:solidFill>
                  <a:srgbClr val="FFFFFF"/>
                </a:solidFill>
                <a:latin typeface="Arial"/>
                <a:ea typeface="等线"/>
                <a:cs typeface="Arial"/>
              </a:rPr>
              <a:t>Marvell </a:t>
            </a:r>
            <a:endParaRPr lang="zh-CN" altLang="en-US">
              <a:solidFill>
                <a:srgbClr val="000000"/>
              </a:solidFill>
              <a:latin typeface="等线"/>
              <a:ea typeface="等线"/>
            </a:endParaRPr>
          </a:p>
          <a:p>
            <a:r>
              <a:rPr lang="en-US" altLang="zh-CN" err="1">
                <a:solidFill>
                  <a:srgbClr val="FFFFFF"/>
                </a:solidFill>
                <a:latin typeface="Arial"/>
              </a:rPr>
              <a:t>Qlogic</a:t>
            </a:r>
            <a:r>
              <a:rPr lang="en-US" altLang="zh-CN">
                <a:solidFill>
                  <a:srgbClr val="FFFFFF"/>
                </a:solidFill>
                <a:latin typeface="Arial"/>
              </a:rPr>
              <a:t> 32Gb/16Gb/8Gb FC</a:t>
            </a:r>
            <a:r>
              <a:rPr lang="en-US" altLang="zh-CN">
                <a:solidFill>
                  <a:srgbClr val="FFFFFF"/>
                </a:solidFill>
                <a:latin typeface="Arial"/>
                <a:ea typeface="等线"/>
                <a:cs typeface="Arial"/>
              </a:rPr>
              <a:t> </a:t>
            </a:r>
            <a:r>
              <a:rPr lang="zh-CN">
                <a:solidFill>
                  <a:srgbClr val="FFFFFF"/>
                </a:solidFill>
                <a:ea typeface="等线"/>
              </a:rPr>
              <a:t>卡</a:t>
            </a:r>
            <a:endParaRPr lang="zh-CN" altLang="en-US">
              <a:latin typeface="等线"/>
              <a:ea typeface="等线"/>
            </a:endParaRPr>
          </a:p>
        </p:txBody>
      </p:sp>
      <p:grpSp>
        <p:nvGrpSpPr>
          <p:cNvPr id="9" name="群組 8">
            <a:extLst>
              <a:ext uri="{FF2B5EF4-FFF2-40B4-BE49-F238E27FC236}">
                <a16:creationId xmlns:a16="http://schemas.microsoft.com/office/drawing/2014/main" id="{14B9B180-8474-4686-AAE4-93761BBFE4D6}"/>
              </a:ext>
            </a:extLst>
          </p:cNvPr>
          <p:cNvGrpSpPr/>
          <p:nvPr/>
        </p:nvGrpSpPr>
        <p:grpSpPr>
          <a:xfrm>
            <a:off x="1" y="2265675"/>
            <a:ext cx="9143999" cy="2140521"/>
            <a:chOff x="-32367" y="2395363"/>
            <a:chExt cx="9143999" cy="2140521"/>
          </a:xfrm>
        </p:grpSpPr>
        <p:sp>
          <p:nvSpPr>
            <p:cNvPr id="10" name="矩形 19">
              <a:extLst>
                <a:ext uri="{FF2B5EF4-FFF2-40B4-BE49-F238E27FC236}">
                  <a16:creationId xmlns:a16="http://schemas.microsoft.com/office/drawing/2014/main" id="{948210CA-E8F8-48D3-A2AC-17468386C0F6}"/>
                </a:ext>
              </a:extLst>
            </p:cNvPr>
            <p:cNvSpPr/>
            <p:nvPr/>
          </p:nvSpPr>
          <p:spPr>
            <a:xfrm>
              <a:off x="4076696" y="2451576"/>
              <a:ext cx="5034936" cy="1585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5">
              <a:extLst>
                <a:ext uri="{FF2B5EF4-FFF2-40B4-BE49-F238E27FC236}">
                  <a16:creationId xmlns:a16="http://schemas.microsoft.com/office/drawing/2014/main" id="{38E101ED-B10C-4A84-B52C-3A5964315ADF}"/>
                </a:ext>
              </a:extLst>
            </p:cNvPr>
            <p:cNvSpPr/>
            <p:nvPr/>
          </p:nvSpPr>
          <p:spPr>
            <a:xfrm>
              <a:off x="-32367" y="2451575"/>
              <a:ext cx="4574364" cy="1585824"/>
            </a:xfrm>
            <a:prstGeom prst="rect">
              <a:avLst/>
            </a:prstGeom>
            <a:solidFill>
              <a:srgbClr val="EF3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图片 12">
              <a:extLst>
                <a:ext uri="{FF2B5EF4-FFF2-40B4-BE49-F238E27FC236}">
                  <a16:creationId xmlns:a16="http://schemas.microsoft.com/office/drawing/2014/main" id="{454C5B4A-F56D-4B06-9201-B9B326CAAF42}"/>
                </a:ext>
              </a:extLst>
            </p:cNvPr>
            <p:cNvPicPr>
              <a:picLocks noChangeAspect="1"/>
            </p:cNvPicPr>
            <p:nvPr/>
          </p:nvPicPr>
          <p:blipFill>
            <a:blip r:embed="rId2"/>
            <a:stretch>
              <a:fillRect/>
            </a:stretch>
          </p:blipFill>
          <p:spPr>
            <a:xfrm>
              <a:off x="445062" y="2655700"/>
              <a:ext cx="1238560" cy="1238560"/>
            </a:xfrm>
            <a:prstGeom prst="rect">
              <a:avLst/>
            </a:prstGeom>
          </p:spPr>
        </p:pic>
        <p:pic>
          <p:nvPicPr>
            <p:cNvPr id="13" name="图片 14">
              <a:extLst>
                <a:ext uri="{FF2B5EF4-FFF2-40B4-BE49-F238E27FC236}">
                  <a16:creationId xmlns:a16="http://schemas.microsoft.com/office/drawing/2014/main" id="{E4CE3872-DC44-4C9C-B5F8-EFD69312AC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760" t="17818" r="10496" b="19848"/>
            <a:stretch/>
          </p:blipFill>
          <p:spPr>
            <a:xfrm>
              <a:off x="4754630" y="2615855"/>
              <a:ext cx="1789971" cy="702720"/>
            </a:xfrm>
            <a:prstGeom prst="rect">
              <a:avLst/>
            </a:prstGeom>
          </p:spPr>
        </p:pic>
        <p:pic>
          <p:nvPicPr>
            <p:cNvPr id="14" name="Picture 4">
              <a:extLst>
                <a:ext uri="{FF2B5EF4-FFF2-40B4-BE49-F238E27FC236}">
                  <a16:creationId xmlns:a16="http://schemas.microsoft.com/office/drawing/2014/main" id="{4738DEA7-053C-4D76-A682-2412FE5C9D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65559" y="2489425"/>
              <a:ext cx="2178598" cy="1499143"/>
            </a:xfrm>
            <a:prstGeom prst="rect">
              <a:avLst/>
            </a:prstGeom>
            <a:effectLst>
              <a:outerShdw blurRad="215900" dist="292100" dir="1380000" algn="bl" rotWithShape="0">
                <a:prstClr val="black">
                  <a:alpha val="56000"/>
                </a:prstClr>
              </a:outerShdw>
            </a:effectLst>
          </p:spPr>
        </p:pic>
        <p:pic>
          <p:nvPicPr>
            <p:cNvPr id="15" name="图片 8" descr="图片包含 电子产品, 电路&#10;&#10;已生成高可信度的说明">
              <a:extLst>
                <a:ext uri="{FF2B5EF4-FFF2-40B4-BE49-F238E27FC236}">
                  <a16:creationId xmlns:a16="http://schemas.microsoft.com/office/drawing/2014/main" id="{968FD974-67A4-44C5-9A84-F9540E7DC531}"/>
                </a:ext>
              </a:extLst>
            </p:cNvPr>
            <p:cNvPicPr>
              <a:picLocks noChangeAspect="1"/>
            </p:cNvPicPr>
            <p:nvPr/>
          </p:nvPicPr>
          <p:blipFill>
            <a:blip r:embed="rId5"/>
            <a:stretch>
              <a:fillRect/>
            </a:stretch>
          </p:blipFill>
          <p:spPr>
            <a:xfrm>
              <a:off x="6328205" y="2395363"/>
              <a:ext cx="2644975" cy="2140521"/>
            </a:xfrm>
            <a:prstGeom prst="rect">
              <a:avLst/>
            </a:prstGeom>
          </p:spPr>
        </p:pic>
      </p:grpSp>
      <p:sp>
        <p:nvSpPr>
          <p:cNvPr id="16" name="內容版面配置區 2">
            <a:extLst>
              <a:ext uri="{FF2B5EF4-FFF2-40B4-BE49-F238E27FC236}">
                <a16:creationId xmlns:a16="http://schemas.microsoft.com/office/drawing/2014/main" id="{654F35DA-A5E6-4962-806C-2F8416A56D71}"/>
              </a:ext>
            </a:extLst>
          </p:cNvPr>
          <p:cNvSpPr txBox="1">
            <a:spLocks/>
          </p:cNvSpPr>
          <p:nvPr/>
        </p:nvSpPr>
        <p:spPr>
          <a:xfrm>
            <a:off x="370159" y="1068990"/>
            <a:ext cx="8402609" cy="13659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070" indent="-179070">
              <a:lnSpc>
                <a:spcPts val="2400"/>
              </a:lnSpc>
              <a:spcBef>
                <a:spcPts val="900"/>
              </a:spcBef>
              <a:buClr>
                <a:schemeClr val="bg1"/>
              </a:buClr>
            </a:pPr>
            <a:r>
              <a:rPr lang="en-US" altLang="zh-CN" sz="1800" b="1" dirty="0">
                <a:solidFill>
                  <a:srgbClr val="FE0144"/>
                </a:solidFill>
                <a:latin typeface="Arial" panose="020B0604020202020204" pitchFamily="34" charset="0"/>
                <a:ea typeface="微軟正黑體" panose="020B0604030504040204" pitchFamily="34" charset="-120"/>
                <a:cs typeface="Arial" panose="020B0604020202020204" pitchFamily="34" charset="0"/>
              </a:rPr>
              <a:t>QTS</a:t>
            </a:r>
            <a:r>
              <a:rPr lang="zh-CN" altLang="en-US" sz="1800" b="1" dirty="0">
                <a:solidFill>
                  <a:srgbClr val="FE0144"/>
                </a:solidFill>
                <a:latin typeface="Arial" panose="020B0604020202020204" pitchFamily="34" charset="0"/>
                <a:ea typeface="微軟正黑體" panose="020B0604030504040204" pitchFamily="34" charset="-120"/>
                <a:cs typeface="Arial" panose="020B0604020202020204" pitchFamily="34" charset="0"/>
              </a:rPr>
              <a:t> </a:t>
            </a:r>
            <a:r>
              <a:rPr lang="en-US" altLang="zh-CN" sz="1800" b="1" dirty="0">
                <a:solidFill>
                  <a:srgbClr val="FE0144"/>
                </a:solidFill>
                <a:latin typeface="Arial" panose="020B0604020202020204" pitchFamily="34" charset="0"/>
                <a:ea typeface="微軟正黑體" panose="020B0604030504040204" pitchFamily="34" charset="-120"/>
                <a:cs typeface="Arial" panose="020B0604020202020204" pitchFamily="34" charset="0"/>
              </a:rPr>
              <a:t>4.4.1</a:t>
            </a:r>
            <a:r>
              <a:rPr lang="zh-CN" altLang="en-US" sz="1800" b="1" dirty="0">
                <a:solidFill>
                  <a:srgbClr val="FE0144"/>
                </a:solidFill>
                <a:latin typeface="Arial" panose="020B0604020202020204" pitchFamily="34" charset="0"/>
                <a:ea typeface="微軟正黑體" panose="020B0604030504040204" pitchFamily="34" charset="-120"/>
                <a:cs typeface="Arial" panose="020B0604020202020204" pitchFamily="34" charset="0"/>
              </a:rPr>
              <a:t> </a:t>
            </a:r>
            <a:r>
              <a:rPr lang="zh-TW" altLang="en-US" sz="1800" b="1" dirty="0">
                <a:solidFill>
                  <a:srgbClr val="FE0144"/>
                </a:solidFill>
                <a:latin typeface="微軟正黑體" panose="020B0604030504040204" pitchFamily="34" charset="-120"/>
                <a:ea typeface="微軟正黑體" panose="020B0604030504040204" pitchFamily="34" charset="-120"/>
              </a:rPr>
              <a:t>與 </a:t>
            </a:r>
            <a:r>
              <a:rPr lang="en-US" altLang="zh-TW" sz="1800" b="1" dirty="0">
                <a:solidFill>
                  <a:srgbClr val="FE0144"/>
                </a:solidFill>
                <a:latin typeface="Arial" panose="020B0604020202020204" pitchFamily="34" charset="0"/>
                <a:ea typeface="微軟正黑體" panose="020B0604030504040204" pitchFamily="34" charset="-120"/>
                <a:cs typeface="Arial" panose="020B0604020202020204" pitchFamily="34" charset="0"/>
              </a:rPr>
              <a:t>QES 2.2</a:t>
            </a:r>
            <a:r>
              <a:rPr lang="en-US" altLang="zh-TW" sz="1800" dirty="0">
                <a:solidFill>
                  <a:srgbClr val="FE0144"/>
                </a:solidFill>
                <a:latin typeface="Arial" panose="020B0604020202020204" pitchFamily="34" charset="0"/>
                <a:ea typeface="微軟正黑體" panose="020B0604030504040204" pitchFamily="34" charset="-120"/>
                <a:cs typeface="Arial" panose="020B0604020202020204" pitchFamily="34" charset="0"/>
              </a:rPr>
              <a:t> </a:t>
            </a:r>
            <a:r>
              <a:rPr lang="zh-CN" altLang="en-US" sz="1800" dirty="0">
                <a:solidFill>
                  <a:schemeClr val="bg1"/>
                </a:solidFill>
                <a:latin typeface="微軟正黑體" panose="020B0604030504040204" pitchFamily="34" charset="-120"/>
                <a:ea typeface="微軟正黑體" panose="020B0604030504040204" pitchFamily="34" charset="-120"/>
              </a:rPr>
              <a:t>將支援 </a:t>
            </a:r>
            <a:r>
              <a:rPr lang="en-US" altLang="zh-CN" sz="1800" dirty="0">
                <a:solidFill>
                  <a:schemeClr val="bg1"/>
                </a:solidFill>
                <a:latin typeface="Arial" panose="020B0604020202020204" pitchFamily="34" charset="0"/>
                <a:ea typeface="微軟正黑體" panose="020B0604030504040204" pitchFamily="34" charset="-120"/>
                <a:cs typeface="Arial" panose="020B0604020202020204" pitchFamily="34" charset="0"/>
              </a:rPr>
              <a:t>FC</a:t>
            </a:r>
            <a:r>
              <a:rPr lang="zh-CN" altLang="en-US" sz="1800"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CN" sz="1800" dirty="0">
                <a:solidFill>
                  <a:schemeClr val="bg1"/>
                </a:solidFill>
                <a:latin typeface="Arial" panose="020B0604020202020204" pitchFamily="34" charset="0"/>
                <a:ea typeface="微軟正黑體" panose="020B0604030504040204" pitchFamily="34" charset="-120"/>
                <a:cs typeface="Arial" panose="020B0604020202020204" pitchFamily="34" charset="0"/>
              </a:rPr>
              <a:t>SAN</a:t>
            </a:r>
            <a:r>
              <a:rPr lang="zh-CN" altLang="en-US" sz="1800" dirty="0">
                <a:solidFill>
                  <a:schemeClr val="bg1"/>
                </a:solidFill>
                <a:latin typeface="微軟正黑體" panose="020B0604030504040204" pitchFamily="34" charset="-120"/>
                <a:ea typeface="微軟正黑體" panose="020B0604030504040204" pitchFamily="34" charset="-120"/>
              </a:rPr>
              <a:t>，單一 </a:t>
            </a:r>
            <a:r>
              <a:rPr lang="en-US" altLang="zh-CN" sz="1800" dirty="0">
                <a:solidFill>
                  <a:schemeClr val="bg1"/>
                </a:solidFill>
                <a:latin typeface="Arial" panose="020B0604020202020204" pitchFamily="34" charset="0"/>
                <a:ea typeface="微軟正黑體" panose="020B0604030504040204" pitchFamily="34" charset="-120"/>
                <a:cs typeface="Arial" panose="020B0604020202020204" pitchFamily="34" charset="0"/>
              </a:rPr>
              <a:t>N</a:t>
            </a:r>
            <a:r>
              <a:rPr lang="zh-CN" sz="1800" dirty="0">
                <a:solidFill>
                  <a:schemeClr val="bg1"/>
                </a:solidFill>
                <a:latin typeface="Arial" panose="020B0604020202020204" pitchFamily="34" charset="0"/>
                <a:ea typeface="微軟正黑體" panose="020B0604030504040204" pitchFamily="34" charset="-120"/>
                <a:cs typeface="Arial" panose="020B0604020202020204" pitchFamily="34" charset="0"/>
              </a:rPr>
              <a:t>AS </a:t>
            </a:r>
            <a:r>
              <a:rPr lang="zh-CN" sz="1800" dirty="0">
                <a:solidFill>
                  <a:schemeClr val="bg1"/>
                </a:solidFill>
                <a:latin typeface="微軟正黑體" panose="020B0604030504040204" pitchFamily="34" charset="-120"/>
                <a:ea typeface="微軟正黑體" panose="020B0604030504040204" pitchFamily="34" charset="-120"/>
              </a:rPr>
              <a:t>即可同時提供 </a:t>
            </a:r>
            <a:r>
              <a:rPr lang="zh-CN" sz="1800" dirty="0">
                <a:solidFill>
                  <a:schemeClr val="bg1"/>
                </a:solidFill>
                <a:latin typeface="Arial" panose="020B0604020202020204" pitchFamily="34" charset="0"/>
                <a:ea typeface="微軟正黑體" panose="020B0604030504040204" pitchFamily="34" charset="-120"/>
                <a:cs typeface="Arial" panose="020B0604020202020204" pitchFamily="34" charset="0"/>
              </a:rPr>
              <a:t>SAN</a:t>
            </a:r>
            <a:r>
              <a:rPr lang="zh-TW" altLang="en-US" sz="1800" dirty="0">
                <a:solidFill>
                  <a:schemeClr val="bg1"/>
                </a:solidFill>
                <a:latin typeface="微軟正黑體" panose="020B0604030504040204" pitchFamily="34" charset="-120"/>
                <a:ea typeface="微軟正黑體" panose="020B0604030504040204" pitchFamily="34" charset="-120"/>
              </a:rPr>
              <a:t>、</a:t>
            </a:r>
            <a:r>
              <a:rPr lang="zh-CN" sz="1800" dirty="0">
                <a:solidFill>
                  <a:schemeClr val="bg1"/>
                </a:solidFill>
                <a:latin typeface="Arial" panose="020B0604020202020204" pitchFamily="34" charset="0"/>
                <a:ea typeface="微軟正黑體" panose="020B0604030504040204" pitchFamily="34" charset="-120"/>
                <a:cs typeface="Arial" panose="020B0604020202020204" pitchFamily="34" charset="0"/>
              </a:rPr>
              <a:t>NAS</a:t>
            </a:r>
            <a:r>
              <a:rPr lang="zh-TW" altLang="en-US" sz="1800"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zh-CN" sz="1800" dirty="0">
                <a:solidFill>
                  <a:schemeClr val="bg1"/>
                </a:solidFill>
                <a:latin typeface="微軟正黑體" panose="020B0604030504040204" pitchFamily="34" charset="-120"/>
                <a:ea typeface="微軟正黑體" panose="020B0604030504040204" pitchFamily="34" charset="-120"/>
              </a:rPr>
              <a:t>與雲端空間服務的整合解決方案</a:t>
            </a:r>
          </a:p>
          <a:p>
            <a:pPr marL="177800" indent="-177800">
              <a:spcBef>
                <a:spcPts val="900"/>
              </a:spcBef>
              <a:buClr>
                <a:schemeClr val="bg1"/>
              </a:buClr>
            </a:pPr>
            <a:r>
              <a:rPr lang="zh-CN" sz="1800" dirty="0">
                <a:solidFill>
                  <a:schemeClr val="bg1"/>
                </a:solidFill>
                <a:latin typeface="微軟正黑體" panose="020B0604030504040204" pitchFamily="34" charset="-120"/>
                <a:ea typeface="微軟正黑體" panose="020B0604030504040204" pitchFamily="34" charset="-120"/>
              </a:rPr>
              <a:t>攜手 </a:t>
            </a:r>
            <a:r>
              <a:rPr lang="zh-CN" sz="1800" dirty="0">
                <a:solidFill>
                  <a:schemeClr val="bg1"/>
                </a:solidFill>
                <a:latin typeface="Arial" panose="020B0604020202020204" pitchFamily="34" charset="0"/>
                <a:ea typeface="微軟正黑體" panose="020B0604030504040204" pitchFamily="34" charset="-120"/>
                <a:cs typeface="Arial" panose="020B0604020202020204" pitchFamily="34" charset="0"/>
              </a:rPr>
              <a:t>FC</a:t>
            </a:r>
            <a:r>
              <a:rPr lang="zh-CN" sz="1800" dirty="0">
                <a:solidFill>
                  <a:schemeClr val="bg1"/>
                </a:solidFill>
                <a:latin typeface="微軟正黑體" panose="020B0604030504040204" pitchFamily="34" charset="-120"/>
                <a:ea typeface="微軟正黑體" panose="020B0604030504040204" pitchFamily="34" charset="-120"/>
              </a:rPr>
              <a:t> 卡製造商 </a:t>
            </a:r>
            <a:r>
              <a:rPr lang="zh-CN" sz="1800" dirty="0">
                <a:solidFill>
                  <a:schemeClr val="bg1"/>
                </a:solidFill>
                <a:latin typeface="Arial" panose="020B0604020202020204" pitchFamily="34" charset="0"/>
                <a:ea typeface="微軟正黑體" panose="020B0604030504040204" pitchFamily="34" charset="-120"/>
                <a:cs typeface="Arial" panose="020B0604020202020204" pitchFamily="34" charset="0"/>
              </a:rPr>
              <a:t>Marvell </a:t>
            </a:r>
            <a:r>
              <a:rPr lang="zh-CN" sz="1800" dirty="0">
                <a:solidFill>
                  <a:schemeClr val="bg1"/>
                </a:solidFill>
                <a:latin typeface="微軟正黑體" panose="020B0604030504040204" pitchFamily="34" charset="-120"/>
                <a:ea typeface="微軟正黑體" panose="020B0604030504040204" pitchFamily="34" charset="-120"/>
              </a:rPr>
              <a:t>與 </a:t>
            </a:r>
            <a:r>
              <a:rPr lang="zh-CN" sz="1800" dirty="0">
                <a:solidFill>
                  <a:schemeClr val="bg1"/>
                </a:solidFill>
                <a:latin typeface="Arial" panose="020B0604020202020204" pitchFamily="34" charset="0"/>
                <a:ea typeface="微軟正黑體" panose="020B0604030504040204" pitchFamily="34" charset="-120"/>
                <a:cs typeface="Arial" panose="020B0604020202020204" pitchFamily="34" charset="0"/>
              </a:rPr>
              <a:t>ATTO</a:t>
            </a:r>
            <a:r>
              <a:rPr lang="zh-CN" sz="1800" dirty="0">
                <a:solidFill>
                  <a:schemeClr val="bg1"/>
                </a:solidFill>
                <a:latin typeface="微軟正黑體" panose="020B0604030504040204" pitchFamily="34" charset="-120"/>
                <a:ea typeface="微軟正黑體" panose="020B0604030504040204" pitchFamily="34" charset="-120"/>
              </a:rPr>
              <a:t>，創造出最具經濟效益的 </a:t>
            </a:r>
            <a:r>
              <a:rPr lang="en-US" altLang="zh-CN" sz="1800" dirty="0">
                <a:solidFill>
                  <a:schemeClr val="bg1"/>
                </a:solidFill>
                <a:latin typeface="Arial" panose="020B0604020202020204" pitchFamily="34" charset="0"/>
                <a:ea typeface="微軟正黑體" panose="020B0604030504040204" pitchFamily="34" charset="-120"/>
                <a:cs typeface="Arial" panose="020B0604020202020204" pitchFamily="34" charset="0"/>
              </a:rPr>
              <a:t>FC</a:t>
            </a:r>
            <a:r>
              <a:rPr lang="zh-CN" altLang="en-US" sz="1800"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CN" sz="1800" dirty="0">
                <a:solidFill>
                  <a:schemeClr val="bg1"/>
                </a:solidFill>
                <a:latin typeface="Arial" panose="020B0604020202020204" pitchFamily="34" charset="0"/>
                <a:ea typeface="微軟正黑體" panose="020B0604030504040204" pitchFamily="34" charset="-120"/>
                <a:cs typeface="Arial" panose="020B0604020202020204" pitchFamily="34" charset="0"/>
              </a:rPr>
              <a:t>SAN</a:t>
            </a:r>
            <a:r>
              <a:rPr lang="zh-CN" altLang="en-US" sz="1800"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zh-CN" altLang="en-US" sz="1800" dirty="0">
                <a:solidFill>
                  <a:schemeClr val="bg1"/>
                </a:solidFill>
                <a:latin typeface="微軟正黑體" panose="020B0604030504040204" pitchFamily="34" charset="-120"/>
                <a:ea typeface="微軟正黑體" panose="020B0604030504040204" pitchFamily="34" charset="-120"/>
              </a:rPr>
              <a:t>儲存設備</a:t>
            </a:r>
            <a:endParaRPr lang="en-US" altLang="zh-CN" sz="1800" dirty="0">
              <a:solidFill>
                <a:schemeClr val="bg1"/>
              </a:solidFill>
              <a:cs typeface="Calibri"/>
            </a:endParaRPr>
          </a:p>
        </p:txBody>
      </p:sp>
    </p:spTree>
    <p:extLst>
      <p:ext uri="{BB962C8B-B14F-4D97-AF65-F5344CB8AC3E}">
        <p14:creationId xmlns:p14="http://schemas.microsoft.com/office/powerpoint/2010/main" val="1713660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大自然 的圖片&#10;&#10;描述是以非常高的可信度產生">
            <a:extLst>
              <a:ext uri="{FF2B5EF4-FFF2-40B4-BE49-F238E27FC236}">
                <a16:creationId xmlns:a16="http://schemas.microsoft.com/office/drawing/2014/main" id="{06A6546C-C37A-46F3-9DD3-450590565D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矩形 5">
            <a:extLst>
              <a:ext uri="{FF2B5EF4-FFF2-40B4-BE49-F238E27FC236}">
                <a16:creationId xmlns:a16="http://schemas.microsoft.com/office/drawing/2014/main" id="{BC4DA872-1029-4D22-8B6D-E955983B3D51}"/>
              </a:ext>
            </a:extLst>
          </p:cNvPr>
          <p:cNvSpPr/>
          <p:nvPr/>
        </p:nvSpPr>
        <p:spPr>
          <a:xfrm>
            <a:off x="-152400" y="1325880"/>
            <a:ext cx="5669279" cy="2712720"/>
          </a:xfrm>
          <a:prstGeom prst="rect">
            <a:avLst/>
          </a:prstGeom>
          <a:noFill/>
          <a:ln w="63500">
            <a:solidFill>
              <a:srgbClr val="FD014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一張含有 電子用品, 室內 的圖片&#10;&#10;描述是以非常高的可信度產生">
            <a:extLst>
              <a:ext uri="{FF2B5EF4-FFF2-40B4-BE49-F238E27FC236}">
                <a16:creationId xmlns:a16="http://schemas.microsoft.com/office/drawing/2014/main" id="{8DC22C11-5A77-4980-9145-81A30EBBEC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9220" y="2137818"/>
            <a:ext cx="7764780" cy="3198208"/>
          </a:xfrm>
          <a:prstGeom prst="rect">
            <a:avLst/>
          </a:prstGeom>
        </p:spPr>
      </p:pic>
      <p:pic>
        <p:nvPicPr>
          <p:cNvPr id="8" name="圖形 7">
            <a:extLst>
              <a:ext uri="{FF2B5EF4-FFF2-40B4-BE49-F238E27FC236}">
                <a16:creationId xmlns:a16="http://schemas.microsoft.com/office/drawing/2014/main" id="{04588703-760A-4274-9F45-BBA8D5260C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4020" y="719402"/>
            <a:ext cx="1737360" cy="313796"/>
          </a:xfrm>
          <a:prstGeom prst="rect">
            <a:avLst/>
          </a:prstGeom>
        </p:spPr>
      </p:pic>
      <p:pic>
        <p:nvPicPr>
          <p:cNvPr id="10" name="圖片 9" descr="一張含有 美工圖案 的圖片&#10;&#10;描述是以非常高的可信度產生">
            <a:extLst>
              <a:ext uri="{FF2B5EF4-FFF2-40B4-BE49-F238E27FC236}">
                <a16:creationId xmlns:a16="http://schemas.microsoft.com/office/drawing/2014/main" id="{BE0096BC-3538-4B59-8871-20A7239BEB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126" y="1618389"/>
            <a:ext cx="5240627" cy="655295"/>
          </a:xfrm>
          <a:prstGeom prst="rect">
            <a:avLst/>
          </a:prstGeom>
        </p:spPr>
      </p:pic>
      <p:sp>
        <p:nvSpPr>
          <p:cNvPr id="11" name="矩形 10">
            <a:extLst>
              <a:ext uri="{FF2B5EF4-FFF2-40B4-BE49-F238E27FC236}">
                <a16:creationId xmlns:a16="http://schemas.microsoft.com/office/drawing/2014/main" id="{A9D7528D-59A9-4D5E-93C4-EC0B321396F6}"/>
              </a:ext>
            </a:extLst>
          </p:cNvPr>
          <p:cNvSpPr/>
          <p:nvPr/>
        </p:nvSpPr>
        <p:spPr>
          <a:xfrm>
            <a:off x="-365760" y="-289560"/>
            <a:ext cx="365760" cy="589026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Title 1">
            <a:extLst>
              <a:ext uri="{FF2B5EF4-FFF2-40B4-BE49-F238E27FC236}">
                <a16:creationId xmlns:a16="http://schemas.microsoft.com/office/drawing/2014/main" id="{F4BCCE0C-E785-41A1-B665-D03ED0B2F95C}"/>
              </a:ext>
            </a:extLst>
          </p:cNvPr>
          <p:cNvSpPr txBox="1">
            <a:spLocks/>
          </p:cNvSpPr>
          <p:nvPr/>
        </p:nvSpPr>
        <p:spPr>
          <a:xfrm>
            <a:off x="794535" y="2389014"/>
            <a:ext cx="3347271" cy="8081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600"/>
              </a:lnSpc>
            </a:pPr>
            <a:r>
              <a:rPr lang="en-US" altLang="zh-TW" sz="4800" b="1" spc="600">
                <a:solidFill>
                  <a:srgbClr val="FF0045"/>
                </a:solidFill>
                <a:latin typeface="Arial" panose="020B0604020202020204" pitchFamily="34" charset="0"/>
                <a:ea typeface="微軟正黑體" panose="020B0604030504040204" pitchFamily="34" charset="-120"/>
                <a:cs typeface="Arial" panose="020B0604020202020204" pitchFamily="34" charset="0"/>
              </a:rPr>
              <a:t>QES</a:t>
            </a:r>
            <a:r>
              <a:rPr lang="zh-TW" altLang="en-US" sz="4800" b="1" spc="600">
                <a:solidFill>
                  <a:srgbClr val="FF0045"/>
                </a:solidFill>
                <a:latin typeface="微軟正黑體" panose="020B0604030504040204" pitchFamily="34" charset="-120"/>
                <a:ea typeface="微軟正黑體" panose="020B0604030504040204" pitchFamily="34" charset="-120"/>
              </a:rPr>
              <a:t>作業系統</a:t>
            </a:r>
          </a:p>
        </p:txBody>
      </p:sp>
    </p:spTree>
    <p:extLst>
      <p:ext uri="{BB962C8B-B14F-4D97-AF65-F5344CB8AC3E}">
        <p14:creationId xmlns:p14="http://schemas.microsoft.com/office/powerpoint/2010/main" val="1997169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6D7AF-14CC-4D21-AB51-C4E9B962DB78}"/>
              </a:ext>
            </a:extLst>
          </p:cNvPr>
          <p:cNvSpPr>
            <a:spLocks noGrp="1"/>
          </p:cNvSpPr>
          <p:nvPr>
            <p:ph type="title"/>
          </p:nvPr>
        </p:nvSpPr>
        <p:spPr>
          <a:xfrm>
            <a:off x="258705" y="72132"/>
            <a:ext cx="8229600" cy="857250"/>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TW" sz="3600" b="1" dirty="0">
                <a:solidFill>
                  <a:schemeClr val="bg1"/>
                </a:solidFill>
                <a:latin typeface="Arial" panose="020B0604020202020204" pitchFamily="34" charset="0"/>
                <a:ea typeface="微軟正黑體" panose="020B0604030504040204" pitchFamily="34" charset="-120"/>
                <a:cs typeface="Arial" panose="020B0604020202020204" pitchFamily="34" charset="0"/>
              </a:rPr>
              <a:t>QES</a:t>
            </a:r>
            <a:r>
              <a:rPr lang="zh-TW" altLang="en-US" sz="36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3600" b="1" dirty="0">
                <a:solidFill>
                  <a:schemeClr val="bg1"/>
                </a:solidFill>
                <a:latin typeface="Arial" panose="020B0604020202020204" pitchFamily="34" charset="0"/>
                <a:ea typeface="微軟正黑體" panose="020B0604030504040204" pitchFamily="34" charset="-120"/>
                <a:cs typeface="Arial" panose="020B0604020202020204" pitchFamily="34" charset="0"/>
              </a:rPr>
              <a:t>Unified Storage</a:t>
            </a:r>
            <a:r>
              <a:rPr lang="zh-TW" altLang="en-US" sz="3600" b="1"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zh-TW" altLang="en-US" sz="3600" b="1" dirty="0">
                <a:solidFill>
                  <a:schemeClr val="bg1"/>
                </a:solidFill>
                <a:latin typeface="微軟正黑體" panose="020B0604030504040204" pitchFamily="34" charset="-120"/>
                <a:ea typeface="微軟正黑體" panose="020B0604030504040204" pitchFamily="34" charset="-120"/>
              </a:rPr>
              <a:t>作業系統</a:t>
            </a:r>
            <a:endParaRPr lang="en-US" sz="3600" dirty="0">
              <a:solidFill>
                <a:schemeClr val="bg1"/>
              </a:solidFill>
            </a:endParaRPr>
          </a:p>
        </p:txBody>
      </p:sp>
      <p:cxnSp>
        <p:nvCxnSpPr>
          <p:cNvPr id="4" name="直線接點 34">
            <a:extLst>
              <a:ext uri="{FF2B5EF4-FFF2-40B4-BE49-F238E27FC236}">
                <a16:creationId xmlns:a16="http://schemas.microsoft.com/office/drawing/2014/main" id="{C894B150-C7B5-4866-B586-0D28BE03FF32}"/>
              </a:ext>
            </a:extLst>
          </p:cNvPr>
          <p:cNvCxnSpPr>
            <a:cxnSpLocks/>
          </p:cNvCxnSpPr>
          <p:nvPr/>
        </p:nvCxnSpPr>
        <p:spPr>
          <a:xfrm>
            <a:off x="2118980" y="3026552"/>
            <a:ext cx="1169351" cy="0"/>
          </a:xfrm>
          <a:prstGeom prst="line">
            <a:avLst/>
          </a:prstGeom>
          <a:ln w="28575">
            <a:solidFill>
              <a:schemeClr val="bg1"/>
            </a:solidFill>
          </a:ln>
        </p:spPr>
        <p:style>
          <a:lnRef idx="3">
            <a:schemeClr val="dk1"/>
          </a:lnRef>
          <a:fillRef idx="0">
            <a:schemeClr val="dk1"/>
          </a:fillRef>
          <a:effectRef idx="2">
            <a:schemeClr val="dk1"/>
          </a:effectRef>
          <a:fontRef idx="minor">
            <a:schemeClr val="tx1"/>
          </a:fontRef>
        </p:style>
      </p:cxnSp>
      <p:grpSp>
        <p:nvGrpSpPr>
          <p:cNvPr id="5" name="圖形 10">
            <a:extLst>
              <a:ext uri="{FF2B5EF4-FFF2-40B4-BE49-F238E27FC236}">
                <a16:creationId xmlns:a16="http://schemas.microsoft.com/office/drawing/2014/main" id="{F1D557BF-8278-42F1-B369-2E5AA5A9E970}"/>
              </a:ext>
            </a:extLst>
          </p:cNvPr>
          <p:cNvGrpSpPr/>
          <p:nvPr/>
        </p:nvGrpSpPr>
        <p:grpSpPr>
          <a:xfrm>
            <a:off x="2847348" y="1212357"/>
            <a:ext cx="3533512" cy="1586466"/>
            <a:chOff x="3915684" y="1776936"/>
            <a:chExt cx="4711349" cy="2010682"/>
          </a:xfrm>
          <a:solidFill>
            <a:srgbClr val="FE0144"/>
          </a:solidFill>
          <a:effectLst>
            <a:outerShdw blurRad="50800" dist="38100" dir="2700000" algn="tl" rotWithShape="0">
              <a:prstClr val="black">
                <a:alpha val="40000"/>
              </a:prstClr>
            </a:outerShdw>
          </a:effectLst>
        </p:grpSpPr>
        <p:sp>
          <p:nvSpPr>
            <p:cNvPr id="6" name="手繪多邊形: 圖案 61">
              <a:extLst>
                <a:ext uri="{FF2B5EF4-FFF2-40B4-BE49-F238E27FC236}">
                  <a16:creationId xmlns:a16="http://schemas.microsoft.com/office/drawing/2014/main" id="{21819C3E-6A9D-43AD-9632-6153A7615C11}"/>
                </a:ext>
              </a:extLst>
            </p:cNvPr>
            <p:cNvSpPr/>
            <p:nvPr/>
          </p:nvSpPr>
          <p:spPr>
            <a:xfrm>
              <a:off x="3973981" y="1820797"/>
              <a:ext cx="4601279" cy="1966821"/>
            </a:xfrm>
            <a:custGeom>
              <a:avLst/>
              <a:gdLst>
                <a:gd name="connsiteX0" fmla="*/ 25609 w 4601278"/>
                <a:gd name="connsiteY0" fmla="*/ 25609 h 1966820"/>
                <a:gd name="connsiteX1" fmla="*/ 25609 w 4601278"/>
                <a:gd name="connsiteY1" fmla="*/ 1272465 h 1966820"/>
                <a:gd name="connsiteX2" fmla="*/ 372058 w 4601278"/>
                <a:gd name="connsiteY2" fmla="*/ 1947319 h 1966820"/>
                <a:gd name="connsiteX3" fmla="*/ 4244350 w 4601278"/>
                <a:gd name="connsiteY3" fmla="*/ 1947319 h 1966820"/>
                <a:gd name="connsiteX4" fmla="*/ 4592604 w 4601278"/>
                <a:gd name="connsiteY4" fmla="*/ 1276074 h 1966820"/>
                <a:gd name="connsiteX5" fmla="*/ 4574560 w 4601278"/>
                <a:gd name="connsiteY5" fmla="*/ 41849 h 196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1278" h="1966820">
                  <a:moveTo>
                    <a:pt x="25609" y="25609"/>
                  </a:moveTo>
                  <a:lnTo>
                    <a:pt x="25609" y="1272465"/>
                  </a:lnTo>
                  <a:lnTo>
                    <a:pt x="372058" y="1947319"/>
                  </a:lnTo>
                  <a:lnTo>
                    <a:pt x="4244350" y="1947319"/>
                  </a:lnTo>
                  <a:lnTo>
                    <a:pt x="4592604" y="1276074"/>
                  </a:lnTo>
                  <a:lnTo>
                    <a:pt x="4574560" y="41849"/>
                  </a:lnTo>
                  <a:close/>
                </a:path>
              </a:pathLst>
            </a:custGeom>
            <a:grpFill/>
            <a:ln w="18024"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sp>
          <p:nvSpPr>
            <p:cNvPr id="7" name="手繪多邊形: 圖案 47">
              <a:extLst>
                <a:ext uri="{FF2B5EF4-FFF2-40B4-BE49-F238E27FC236}">
                  <a16:creationId xmlns:a16="http://schemas.microsoft.com/office/drawing/2014/main" id="{4A1F5040-095D-43AC-A6B1-1955BB6DB27E}"/>
                </a:ext>
              </a:extLst>
            </p:cNvPr>
            <p:cNvSpPr/>
            <p:nvPr/>
          </p:nvSpPr>
          <p:spPr>
            <a:xfrm>
              <a:off x="8410502" y="1776936"/>
              <a:ext cx="216531" cy="216531"/>
            </a:xfrm>
            <a:custGeom>
              <a:avLst/>
              <a:gdLst>
                <a:gd name="connsiteX0" fmla="*/ 13533 w 216530"/>
                <a:gd name="connsiteY0" fmla="*/ 29773 h 216530"/>
                <a:gd name="connsiteX1" fmla="*/ 13533 w 216530"/>
                <a:gd name="connsiteY1" fmla="*/ 13533 h 216530"/>
                <a:gd name="connsiteX2" fmla="*/ 215628 w 216530"/>
                <a:gd name="connsiteY2" fmla="*/ 13533 h 216530"/>
                <a:gd name="connsiteX3" fmla="*/ 215628 w 216530"/>
                <a:gd name="connsiteY3" fmla="*/ 215629 h 216530"/>
                <a:gd name="connsiteX4" fmla="*/ 197584 w 216530"/>
                <a:gd name="connsiteY4" fmla="*/ 215629 h 216530"/>
                <a:gd name="connsiteX5" fmla="*/ 197584 w 216530"/>
                <a:gd name="connsiteY5" fmla="*/ 29773 h 21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530" h="216530">
                  <a:moveTo>
                    <a:pt x="13533" y="29773"/>
                  </a:moveTo>
                  <a:lnTo>
                    <a:pt x="13533" y="13533"/>
                  </a:lnTo>
                  <a:lnTo>
                    <a:pt x="215628" y="13533"/>
                  </a:lnTo>
                  <a:lnTo>
                    <a:pt x="215628" y="215629"/>
                  </a:lnTo>
                  <a:lnTo>
                    <a:pt x="197584" y="215629"/>
                  </a:lnTo>
                  <a:lnTo>
                    <a:pt x="197584" y="29773"/>
                  </a:lnTo>
                  <a:close/>
                </a:path>
              </a:pathLst>
            </a:custGeom>
            <a:grpFill/>
            <a:ln w="952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sp>
          <p:nvSpPr>
            <p:cNvPr id="8" name="手繪多邊形: 圖案 54">
              <a:extLst>
                <a:ext uri="{FF2B5EF4-FFF2-40B4-BE49-F238E27FC236}">
                  <a16:creationId xmlns:a16="http://schemas.microsoft.com/office/drawing/2014/main" id="{BE734FEF-4443-46DF-993B-B35C138082FC}"/>
                </a:ext>
              </a:extLst>
            </p:cNvPr>
            <p:cNvSpPr/>
            <p:nvPr/>
          </p:nvSpPr>
          <p:spPr>
            <a:xfrm>
              <a:off x="3915684" y="1776936"/>
              <a:ext cx="216531" cy="216531"/>
            </a:xfrm>
            <a:custGeom>
              <a:avLst/>
              <a:gdLst>
                <a:gd name="connsiteX0" fmla="*/ 13533 w 216530"/>
                <a:gd name="connsiteY0" fmla="*/ 215629 h 216530"/>
                <a:gd name="connsiteX1" fmla="*/ 13533 w 216530"/>
                <a:gd name="connsiteY1" fmla="*/ 13533 h 216530"/>
                <a:gd name="connsiteX2" fmla="*/ 215629 w 216530"/>
                <a:gd name="connsiteY2" fmla="*/ 13533 h 216530"/>
                <a:gd name="connsiteX3" fmla="*/ 215629 w 216530"/>
                <a:gd name="connsiteY3" fmla="*/ 29773 h 216530"/>
                <a:gd name="connsiteX4" fmla="*/ 29773 w 216530"/>
                <a:gd name="connsiteY4" fmla="*/ 29773 h 216530"/>
                <a:gd name="connsiteX5" fmla="*/ 29773 w 216530"/>
                <a:gd name="connsiteY5" fmla="*/ 215629 h 21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530" h="216530">
                  <a:moveTo>
                    <a:pt x="13533" y="215629"/>
                  </a:moveTo>
                  <a:lnTo>
                    <a:pt x="13533" y="13533"/>
                  </a:lnTo>
                  <a:lnTo>
                    <a:pt x="215629" y="13533"/>
                  </a:lnTo>
                  <a:lnTo>
                    <a:pt x="215629" y="29773"/>
                  </a:lnTo>
                  <a:lnTo>
                    <a:pt x="29773" y="29773"/>
                  </a:lnTo>
                  <a:lnTo>
                    <a:pt x="29773" y="215629"/>
                  </a:lnTo>
                  <a:close/>
                </a:path>
              </a:pathLst>
            </a:custGeom>
            <a:grpFill/>
            <a:ln w="952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sp>
          <p:nvSpPr>
            <p:cNvPr id="9" name="手繪多邊形: 圖案 59">
              <a:extLst>
                <a:ext uri="{FF2B5EF4-FFF2-40B4-BE49-F238E27FC236}">
                  <a16:creationId xmlns:a16="http://schemas.microsoft.com/office/drawing/2014/main" id="{FE364A1A-C648-4314-B09E-8C473BB37848}"/>
                </a:ext>
              </a:extLst>
            </p:cNvPr>
            <p:cNvSpPr/>
            <p:nvPr/>
          </p:nvSpPr>
          <p:spPr>
            <a:xfrm>
              <a:off x="4332506" y="3736539"/>
              <a:ext cx="3897554" cy="36088"/>
            </a:xfrm>
            <a:custGeom>
              <a:avLst/>
              <a:gdLst>
                <a:gd name="connsiteX0" fmla="*/ 13533 w 3897553"/>
                <a:gd name="connsiteY0" fmla="*/ 13533 h 36088"/>
                <a:gd name="connsiteX1" fmla="*/ 3885825 w 3897553"/>
                <a:gd name="connsiteY1" fmla="*/ 13533 h 36088"/>
                <a:gd name="connsiteX2" fmla="*/ 3885825 w 3897553"/>
                <a:gd name="connsiteY2" fmla="*/ 29773 h 36088"/>
                <a:gd name="connsiteX3" fmla="*/ 13533 w 3897553"/>
                <a:gd name="connsiteY3" fmla="*/ 29773 h 36088"/>
              </a:gdLst>
              <a:ahLst/>
              <a:cxnLst>
                <a:cxn ang="0">
                  <a:pos x="connsiteX0" y="connsiteY0"/>
                </a:cxn>
                <a:cxn ang="0">
                  <a:pos x="connsiteX1" y="connsiteY1"/>
                </a:cxn>
                <a:cxn ang="0">
                  <a:pos x="connsiteX2" y="connsiteY2"/>
                </a:cxn>
                <a:cxn ang="0">
                  <a:pos x="connsiteX3" y="connsiteY3"/>
                </a:cxn>
              </a:cxnLst>
              <a:rect l="l" t="t" r="r" b="b"/>
              <a:pathLst>
                <a:path w="3897553" h="36088">
                  <a:moveTo>
                    <a:pt x="13533" y="13533"/>
                  </a:moveTo>
                  <a:lnTo>
                    <a:pt x="3885825" y="13533"/>
                  </a:lnTo>
                  <a:lnTo>
                    <a:pt x="3885825" y="29773"/>
                  </a:lnTo>
                  <a:lnTo>
                    <a:pt x="13533" y="29773"/>
                  </a:lnTo>
                  <a:close/>
                </a:path>
              </a:pathLst>
            </a:custGeom>
            <a:grpFill/>
            <a:ln w="952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grpSp>
      <p:cxnSp>
        <p:nvCxnSpPr>
          <p:cNvPr id="10" name="直線接點 43">
            <a:extLst>
              <a:ext uri="{FF2B5EF4-FFF2-40B4-BE49-F238E27FC236}">
                <a16:creationId xmlns:a16="http://schemas.microsoft.com/office/drawing/2014/main" id="{E3CFCC15-40BE-4202-B5E6-5936638BCF21}"/>
              </a:ext>
            </a:extLst>
          </p:cNvPr>
          <p:cNvCxnSpPr>
            <a:cxnSpLocks/>
          </p:cNvCxnSpPr>
          <p:nvPr/>
        </p:nvCxnSpPr>
        <p:spPr>
          <a:xfrm>
            <a:off x="6136275" y="2973412"/>
            <a:ext cx="1169351" cy="0"/>
          </a:xfrm>
          <a:prstGeom prst="line">
            <a:avLst/>
          </a:prstGeom>
          <a:ln w="28575">
            <a:solidFill>
              <a:schemeClr val="bg1"/>
            </a:solidFill>
          </a:ln>
        </p:spPr>
        <p:style>
          <a:lnRef idx="3">
            <a:schemeClr val="dk1"/>
          </a:lnRef>
          <a:fillRef idx="0">
            <a:schemeClr val="dk1"/>
          </a:fillRef>
          <a:effectRef idx="2">
            <a:schemeClr val="dk1"/>
          </a:effectRef>
          <a:fontRef idx="minor">
            <a:schemeClr val="tx1"/>
          </a:fontRef>
        </p:style>
      </p:cxnSp>
      <p:pic>
        <p:nvPicPr>
          <p:cNvPr id="11" name="圖形 48">
            <a:extLst>
              <a:ext uri="{FF2B5EF4-FFF2-40B4-BE49-F238E27FC236}">
                <a16:creationId xmlns:a16="http://schemas.microsoft.com/office/drawing/2014/main" id="{A61669C1-BC94-45FC-AC0D-0D599A4651B4}"/>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58577" y="1604035"/>
            <a:ext cx="1097887" cy="2682179"/>
          </a:xfrm>
          <a:prstGeom prst="rect">
            <a:avLst/>
          </a:prstGeom>
        </p:spPr>
      </p:pic>
      <p:grpSp>
        <p:nvGrpSpPr>
          <p:cNvPr id="12" name="圖形 46">
            <a:extLst>
              <a:ext uri="{FF2B5EF4-FFF2-40B4-BE49-F238E27FC236}">
                <a16:creationId xmlns:a16="http://schemas.microsoft.com/office/drawing/2014/main" id="{9F815FF2-312D-4C0A-98DA-FEF292D53224}"/>
              </a:ext>
            </a:extLst>
          </p:cNvPr>
          <p:cNvGrpSpPr/>
          <p:nvPr/>
        </p:nvGrpSpPr>
        <p:grpSpPr>
          <a:xfrm flipH="1">
            <a:off x="6981872" y="3521036"/>
            <a:ext cx="1726916" cy="1136937"/>
            <a:chOff x="9428383" y="4750569"/>
            <a:chExt cx="2302554" cy="1515916"/>
          </a:xfrm>
          <a:solidFill>
            <a:schemeClr val="bg2">
              <a:lumMod val="90000"/>
            </a:schemeClr>
          </a:solidFill>
          <a:effectLst>
            <a:outerShdw blurRad="50800" dist="38100" dir="2700000" algn="tl" rotWithShape="0">
              <a:prstClr val="black">
                <a:alpha val="40000"/>
              </a:prstClr>
            </a:outerShdw>
          </a:effectLst>
        </p:grpSpPr>
        <p:sp>
          <p:nvSpPr>
            <p:cNvPr id="13" name="手繪多邊形: 圖案 28">
              <a:extLst>
                <a:ext uri="{FF2B5EF4-FFF2-40B4-BE49-F238E27FC236}">
                  <a16:creationId xmlns:a16="http://schemas.microsoft.com/office/drawing/2014/main" id="{3BDC8042-DA07-49FC-AB08-9A3385EDBCD9}"/>
                </a:ext>
              </a:extLst>
            </p:cNvPr>
            <p:cNvSpPr/>
            <p:nvPr/>
          </p:nvSpPr>
          <p:spPr>
            <a:xfrm>
              <a:off x="9422237" y="4744423"/>
              <a:ext cx="2310748" cy="1524110"/>
            </a:xfrm>
            <a:custGeom>
              <a:avLst/>
              <a:gdLst>
                <a:gd name="connsiteX0" fmla="*/ 2307880 w 2310748"/>
                <a:gd name="connsiteY0" fmla="*/ 1524520 h 1524110"/>
                <a:gd name="connsiteX1" fmla="*/ 6146 w 2310748"/>
                <a:gd name="connsiteY1" fmla="*/ 1524520 h 1524110"/>
                <a:gd name="connsiteX2" fmla="*/ 6146 w 2310748"/>
                <a:gd name="connsiteY2" fmla="*/ 596943 h 1524110"/>
                <a:gd name="connsiteX3" fmla="*/ 596943 w 2310748"/>
                <a:gd name="connsiteY3" fmla="*/ 6146 h 1524110"/>
                <a:gd name="connsiteX4" fmla="*/ 2307880 w 2310748"/>
                <a:gd name="connsiteY4" fmla="*/ 6146 h 1524110"/>
                <a:gd name="connsiteX5" fmla="*/ 2307880 w 2310748"/>
                <a:gd name="connsiteY5" fmla="*/ 1524520 h 1524110"/>
                <a:gd name="connsiteX6" fmla="*/ 33186 w 2310748"/>
                <a:gd name="connsiteY6" fmla="*/ 1497479 h 1524110"/>
                <a:gd name="connsiteX7" fmla="*/ 2280840 w 2310748"/>
                <a:gd name="connsiteY7" fmla="*/ 1497479 h 1524110"/>
                <a:gd name="connsiteX8" fmla="*/ 2280840 w 2310748"/>
                <a:gd name="connsiteY8" fmla="*/ 33186 h 1524110"/>
                <a:gd name="connsiteX9" fmla="*/ 607596 w 2310748"/>
                <a:gd name="connsiteY9" fmla="*/ 33186 h 1524110"/>
                <a:gd name="connsiteX10" fmla="*/ 33186 w 2310748"/>
                <a:gd name="connsiteY10" fmla="*/ 607596 h 1524110"/>
                <a:gd name="connsiteX11" fmla="*/ 33186 w 2310748"/>
                <a:gd name="connsiteY11" fmla="*/ 1497479 h 15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0748" h="1524110">
                  <a:moveTo>
                    <a:pt x="2307880" y="1524520"/>
                  </a:moveTo>
                  <a:lnTo>
                    <a:pt x="6146" y="1524520"/>
                  </a:lnTo>
                  <a:lnTo>
                    <a:pt x="6146" y="596943"/>
                  </a:lnTo>
                  <a:lnTo>
                    <a:pt x="596943" y="6146"/>
                  </a:lnTo>
                  <a:lnTo>
                    <a:pt x="2307880" y="6146"/>
                  </a:lnTo>
                  <a:lnTo>
                    <a:pt x="2307880" y="1524520"/>
                  </a:lnTo>
                  <a:close/>
                  <a:moveTo>
                    <a:pt x="33186" y="1497479"/>
                  </a:moveTo>
                  <a:lnTo>
                    <a:pt x="2280840" y="1497479"/>
                  </a:lnTo>
                  <a:lnTo>
                    <a:pt x="2280840" y="33186"/>
                  </a:lnTo>
                  <a:lnTo>
                    <a:pt x="607596" y="33186"/>
                  </a:lnTo>
                  <a:lnTo>
                    <a:pt x="33186" y="607596"/>
                  </a:lnTo>
                  <a:lnTo>
                    <a:pt x="33186" y="1497479"/>
                  </a:lnTo>
                  <a:close/>
                </a:path>
              </a:pathLst>
            </a:custGeom>
            <a:grpFill/>
            <a:ln w="952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sp>
          <p:nvSpPr>
            <p:cNvPr id="14" name="手繪多邊形: 圖案 29">
              <a:extLst>
                <a:ext uri="{FF2B5EF4-FFF2-40B4-BE49-F238E27FC236}">
                  <a16:creationId xmlns:a16="http://schemas.microsoft.com/office/drawing/2014/main" id="{36F456E6-4966-4AAE-A69A-5E7D92ACE50C}"/>
                </a:ext>
              </a:extLst>
            </p:cNvPr>
            <p:cNvSpPr/>
            <p:nvPr/>
          </p:nvSpPr>
          <p:spPr>
            <a:xfrm>
              <a:off x="9490304" y="4812490"/>
              <a:ext cx="401513" cy="401513"/>
            </a:xfrm>
            <a:custGeom>
              <a:avLst/>
              <a:gdLst>
                <a:gd name="connsiteX0" fmla="*/ 5271 w 401512"/>
                <a:gd name="connsiteY0" fmla="*/ 5271 h 401512"/>
                <a:gd name="connsiteX1" fmla="*/ 404326 w 401512"/>
                <a:gd name="connsiteY1" fmla="*/ 5271 h 401512"/>
                <a:gd name="connsiteX2" fmla="*/ 5271 w 401512"/>
                <a:gd name="connsiteY2" fmla="*/ 404325 h 401512"/>
              </a:gdLst>
              <a:ahLst/>
              <a:cxnLst>
                <a:cxn ang="0">
                  <a:pos x="connsiteX0" y="connsiteY0"/>
                </a:cxn>
                <a:cxn ang="0">
                  <a:pos x="connsiteX1" y="connsiteY1"/>
                </a:cxn>
                <a:cxn ang="0">
                  <a:pos x="connsiteX2" y="connsiteY2"/>
                </a:cxn>
              </a:cxnLst>
              <a:rect l="l" t="t" r="r" b="b"/>
              <a:pathLst>
                <a:path w="401512" h="401512">
                  <a:moveTo>
                    <a:pt x="5271" y="5271"/>
                  </a:moveTo>
                  <a:lnTo>
                    <a:pt x="404326" y="5271"/>
                  </a:lnTo>
                  <a:lnTo>
                    <a:pt x="5271" y="404325"/>
                  </a:lnTo>
                  <a:close/>
                </a:path>
              </a:pathLst>
            </a:custGeom>
            <a:grpFill/>
            <a:ln w="8169"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sp>
          <p:nvSpPr>
            <p:cNvPr id="15" name="手繪多邊形: 圖案 33">
              <a:extLst>
                <a:ext uri="{FF2B5EF4-FFF2-40B4-BE49-F238E27FC236}">
                  <a16:creationId xmlns:a16="http://schemas.microsoft.com/office/drawing/2014/main" id="{16825CDB-70F7-4B5C-BE93-6E53A7F13A26}"/>
                </a:ext>
              </a:extLst>
            </p:cNvPr>
            <p:cNvSpPr/>
            <p:nvPr/>
          </p:nvSpPr>
          <p:spPr>
            <a:xfrm>
              <a:off x="9503415" y="4825601"/>
              <a:ext cx="2146865" cy="1360227"/>
            </a:xfrm>
            <a:custGeom>
              <a:avLst/>
              <a:gdLst>
                <a:gd name="connsiteX0" fmla="*/ 11007 w 2146865"/>
                <a:gd name="connsiteY0" fmla="*/ 547723 h 1360227"/>
                <a:gd name="connsiteX1" fmla="*/ 563292 w 2146865"/>
                <a:gd name="connsiteY1" fmla="*/ 5271 h 1360227"/>
                <a:gd name="connsiteX2" fmla="*/ 2145581 w 2146865"/>
                <a:gd name="connsiteY2" fmla="*/ 5271 h 1360227"/>
                <a:gd name="connsiteX3" fmla="*/ 2145581 w 2146865"/>
                <a:gd name="connsiteY3" fmla="*/ 1359762 h 1360227"/>
                <a:gd name="connsiteX4" fmla="*/ 5271 w 2146865"/>
                <a:gd name="connsiteY4" fmla="*/ 1359762 h 1360227"/>
                <a:gd name="connsiteX5" fmla="*/ 5271 w 2146865"/>
                <a:gd name="connsiteY5" fmla="*/ 552639 h 136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865" h="1360227">
                  <a:moveTo>
                    <a:pt x="11007" y="547723"/>
                  </a:moveTo>
                  <a:lnTo>
                    <a:pt x="563292" y="5271"/>
                  </a:lnTo>
                  <a:lnTo>
                    <a:pt x="2145581" y="5271"/>
                  </a:lnTo>
                  <a:lnTo>
                    <a:pt x="2145581" y="1359762"/>
                  </a:lnTo>
                  <a:lnTo>
                    <a:pt x="5271" y="1359762"/>
                  </a:lnTo>
                  <a:lnTo>
                    <a:pt x="5271" y="552639"/>
                  </a:lnTo>
                </a:path>
              </a:pathLst>
            </a:custGeom>
            <a:grpFill/>
            <a:ln w="8169"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grpSp>
      <p:grpSp>
        <p:nvGrpSpPr>
          <p:cNvPr id="16" name="圖形 45">
            <a:extLst>
              <a:ext uri="{FF2B5EF4-FFF2-40B4-BE49-F238E27FC236}">
                <a16:creationId xmlns:a16="http://schemas.microsoft.com/office/drawing/2014/main" id="{3C8E14AE-924A-45CB-9035-E4CEAED65E2E}"/>
              </a:ext>
            </a:extLst>
          </p:cNvPr>
          <p:cNvGrpSpPr/>
          <p:nvPr/>
        </p:nvGrpSpPr>
        <p:grpSpPr>
          <a:xfrm flipH="1">
            <a:off x="6981872" y="2338124"/>
            <a:ext cx="1726916" cy="1136937"/>
            <a:chOff x="9428383" y="3173353"/>
            <a:chExt cx="2302554" cy="1515916"/>
          </a:xfrm>
          <a:solidFill>
            <a:schemeClr val="bg2">
              <a:lumMod val="90000"/>
            </a:schemeClr>
          </a:solidFill>
          <a:effectLst>
            <a:outerShdw blurRad="50800" dist="38100" dir="2700000" algn="tl" rotWithShape="0">
              <a:prstClr val="black">
                <a:alpha val="40000"/>
              </a:prstClr>
            </a:outerShdw>
          </a:effectLst>
        </p:grpSpPr>
        <p:sp>
          <p:nvSpPr>
            <p:cNvPr id="17" name="手繪多邊形: 圖案 23">
              <a:extLst>
                <a:ext uri="{FF2B5EF4-FFF2-40B4-BE49-F238E27FC236}">
                  <a16:creationId xmlns:a16="http://schemas.microsoft.com/office/drawing/2014/main" id="{7694B3B4-D449-439A-BCFE-A109DD85D09C}"/>
                </a:ext>
              </a:extLst>
            </p:cNvPr>
            <p:cNvSpPr/>
            <p:nvPr/>
          </p:nvSpPr>
          <p:spPr>
            <a:xfrm>
              <a:off x="9422237" y="3167207"/>
              <a:ext cx="2310748" cy="1524110"/>
            </a:xfrm>
            <a:custGeom>
              <a:avLst/>
              <a:gdLst>
                <a:gd name="connsiteX0" fmla="*/ 2307880 w 2310748"/>
                <a:gd name="connsiteY0" fmla="*/ 1524520 h 1524110"/>
                <a:gd name="connsiteX1" fmla="*/ 6146 w 2310748"/>
                <a:gd name="connsiteY1" fmla="*/ 1524520 h 1524110"/>
                <a:gd name="connsiteX2" fmla="*/ 6146 w 2310748"/>
                <a:gd name="connsiteY2" fmla="*/ 596943 h 1524110"/>
                <a:gd name="connsiteX3" fmla="*/ 596943 w 2310748"/>
                <a:gd name="connsiteY3" fmla="*/ 6146 h 1524110"/>
                <a:gd name="connsiteX4" fmla="*/ 2307880 w 2310748"/>
                <a:gd name="connsiteY4" fmla="*/ 6146 h 1524110"/>
                <a:gd name="connsiteX5" fmla="*/ 2307880 w 2310748"/>
                <a:gd name="connsiteY5" fmla="*/ 1524520 h 1524110"/>
                <a:gd name="connsiteX6" fmla="*/ 33186 w 2310748"/>
                <a:gd name="connsiteY6" fmla="*/ 1497479 h 1524110"/>
                <a:gd name="connsiteX7" fmla="*/ 2280840 w 2310748"/>
                <a:gd name="connsiteY7" fmla="*/ 1497479 h 1524110"/>
                <a:gd name="connsiteX8" fmla="*/ 2280840 w 2310748"/>
                <a:gd name="connsiteY8" fmla="*/ 33186 h 1524110"/>
                <a:gd name="connsiteX9" fmla="*/ 607596 w 2310748"/>
                <a:gd name="connsiteY9" fmla="*/ 33186 h 1524110"/>
                <a:gd name="connsiteX10" fmla="*/ 33186 w 2310748"/>
                <a:gd name="connsiteY10" fmla="*/ 607596 h 1524110"/>
                <a:gd name="connsiteX11" fmla="*/ 33186 w 2310748"/>
                <a:gd name="connsiteY11" fmla="*/ 1497479 h 15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0748" h="1524110">
                  <a:moveTo>
                    <a:pt x="2307880" y="1524520"/>
                  </a:moveTo>
                  <a:lnTo>
                    <a:pt x="6146" y="1524520"/>
                  </a:lnTo>
                  <a:lnTo>
                    <a:pt x="6146" y="596943"/>
                  </a:lnTo>
                  <a:lnTo>
                    <a:pt x="596943" y="6146"/>
                  </a:lnTo>
                  <a:lnTo>
                    <a:pt x="2307880" y="6146"/>
                  </a:lnTo>
                  <a:lnTo>
                    <a:pt x="2307880" y="1524520"/>
                  </a:lnTo>
                  <a:close/>
                  <a:moveTo>
                    <a:pt x="33186" y="1497479"/>
                  </a:moveTo>
                  <a:lnTo>
                    <a:pt x="2280840" y="1497479"/>
                  </a:lnTo>
                  <a:lnTo>
                    <a:pt x="2280840" y="33186"/>
                  </a:lnTo>
                  <a:lnTo>
                    <a:pt x="607596" y="33186"/>
                  </a:lnTo>
                  <a:lnTo>
                    <a:pt x="33186" y="607596"/>
                  </a:lnTo>
                  <a:lnTo>
                    <a:pt x="33186" y="1497479"/>
                  </a:lnTo>
                  <a:close/>
                </a:path>
              </a:pathLst>
            </a:custGeom>
            <a:grpFill/>
            <a:ln w="952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sp>
          <p:nvSpPr>
            <p:cNvPr id="18" name="手繪多邊形: 圖案 24">
              <a:extLst>
                <a:ext uri="{FF2B5EF4-FFF2-40B4-BE49-F238E27FC236}">
                  <a16:creationId xmlns:a16="http://schemas.microsoft.com/office/drawing/2014/main" id="{24B9B2AF-E922-44B5-A090-D6EA9B4FD4B9}"/>
                </a:ext>
              </a:extLst>
            </p:cNvPr>
            <p:cNvSpPr/>
            <p:nvPr/>
          </p:nvSpPr>
          <p:spPr>
            <a:xfrm>
              <a:off x="9490304" y="3235274"/>
              <a:ext cx="401513" cy="401513"/>
            </a:xfrm>
            <a:custGeom>
              <a:avLst/>
              <a:gdLst>
                <a:gd name="connsiteX0" fmla="*/ 5271 w 401512"/>
                <a:gd name="connsiteY0" fmla="*/ 5271 h 401512"/>
                <a:gd name="connsiteX1" fmla="*/ 404326 w 401512"/>
                <a:gd name="connsiteY1" fmla="*/ 5271 h 401512"/>
                <a:gd name="connsiteX2" fmla="*/ 5271 w 401512"/>
                <a:gd name="connsiteY2" fmla="*/ 404325 h 401512"/>
              </a:gdLst>
              <a:ahLst/>
              <a:cxnLst>
                <a:cxn ang="0">
                  <a:pos x="connsiteX0" y="connsiteY0"/>
                </a:cxn>
                <a:cxn ang="0">
                  <a:pos x="connsiteX1" y="connsiteY1"/>
                </a:cxn>
                <a:cxn ang="0">
                  <a:pos x="connsiteX2" y="connsiteY2"/>
                </a:cxn>
              </a:cxnLst>
              <a:rect l="l" t="t" r="r" b="b"/>
              <a:pathLst>
                <a:path w="401512" h="401512">
                  <a:moveTo>
                    <a:pt x="5271" y="5271"/>
                  </a:moveTo>
                  <a:lnTo>
                    <a:pt x="404326" y="5271"/>
                  </a:lnTo>
                  <a:lnTo>
                    <a:pt x="5271" y="404325"/>
                  </a:lnTo>
                  <a:close/>
                </a:path>
              </a:pathLst>
            </a:custGeom>
            <a:grpFill/>
            <a:ln w="8169"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sp>
          <p:nvSpPr>
            <p:cNvPr id="19" name="手繪多邊形: 圖案 25">
              <a:extLst>
                <a:ext uri="{FF2B5EF4-FFF2-40B4-BE49-F238E27FC236}">
                  <a16:creationId xmlns:a16="http://schemas.microsoft.com/office/drawing/2014/main" id="{82F29E37-CA84-48FF-AE40-F74F07977618}"/>
                </a:ext>
              </a:extLst>
            </p:cNvPr>
            <p:cNvSpPr/>
            <p:nvPr/>
          </p:nvSpPr>
          <p:spPr>
            <a:xfrm>
              <a:off x="9503415" y="3248385"/>
              <a:ext cx="2146865" cy="1360227"/>
            </a:xfrm>
            <a:custGeom>
              <a:avLst/>
              <a:gdLst>
                <a:gd name="connsiteX0" fmla="*/ 11007 w 2146865"/>
                <a:gd name="connsiteY0" fmla="*/ 547723 h 1360227"/>
                <a:gd name="connsiteX1" fmla="*/ 563292 w 2146865"/>
                <a:gd name="connsiteY1" fmla="*/ 5271 h 1360227"/>
                <a:gd name="connsiteX2" fmla="*/ 2145581 w 2146865"/>
                <a:gd name="connsiteY2" fmla="*/ 5271 h 1360227"/>
                <a:gd name="connsiteX3" fmla="*/ 2145581 w 2146865"/>
                <a:gd name="connsiteY3" fmla="*/ 1359762 h 1360227"/>
                <a:gd name="connsiteX4" fmla="*/ 5271 w 2146865"/>
                <a:gd name="connsiteY4" fmla="*/ 1359762 h 1360227"/>
                <a:gd name="connsiteX5" fmla="*/ 5271 w 2146865"/>
                <a:gd name="connsiteY5" fmla="*/ 552639 h 136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865" h="1360227">
                  <a:moveTo>
                    <a:pt x="11007" y="547723"/>
                  </a:moveTo>
                  <a:lnTo>
                    <a:pt x="563292" y="5271"/>
                  </a:lnTo>
                  <a:lnTo>
                    <a:pt x="2145581" y="5271"/>
                  </a:lnTo>
                  <a:lnTo>
                    <a:pt x="2145581" y="1359762"/>
                  </a:lnTo>
                  <a:lnTo>
                    <a:pt x="5271" y="1359762"/>
                  </a:lnTo>
                  <a:lnTo>
                    <a:pt x="5271" y="552639"/>
                  </a:lnTo>
                </a:path>
              </a:pathLst>
            </a:custGeom>
            <a:grpFill/>
            <a:ln w="8169"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grpSp>
      <p:grpSp>
        <p:nvGrpSpPr>
          <p:cNvPr id="20" name="圖形 44">
            <a:extLst>
              <a:ext uri="{FF2B5EF4-FFF2-40B4-BE49-F238E27FC236}">
                <a16:creationId xmlns:a16="http://schemas.microsoft.com/office/drawing/2014/main" id="{D44C821E-C4FD-4C40-A8B5-DE4BCFB8D7E3}"/>
              </a:ext>
            </a:extLst>
          </p:cNvPr>
          <p:cNvGrpSpPr/>
          <p:nvPr/>
        </p:nvGrpSpPr>
        <p:grpSpPr>
          <a:xfrm flipH="1">
            <a:off x="6981872" y="1156083"/>
            <a:ext cx="1726916" cy="1136937"/>
            <a:chOff x="9428383" y="1597299"/>
            <a:chExt cx="2302554" cy="1515916"/>
          </a:xfrm>
          <a:solidFill>
            <a:schemeClr val="bg2">
              <a:lumMod val="90000"/>
            </a:schemeClr>
          </a:solidFill>
          <a:effectLst>
            <a:outerShdw blurRad="50800" dist="38100" dir="2700000" algn="tl" rotWithShape="0">
              <a:prstClr val="black">
                <a:alpha val="40000"/>
              </a:prstClr>
            </a:outerShdw>
          </a:effectLst>
        </p:grpSpPr>
        <p:sp>
          <p:nvSpPr>
            <p:cNvPr id="21" name="手繪多邊形: 圖案 18">
              <a:extLst>
                <a:ext uri="{FF2B5EF4-FFF2-40B4-BE49-F238E27FC236}">
                  <a16:creationId xmlns:a16="http://schemas.microsoft.com/office/drawing/2014/main" id="{6163BC4C-A414-468E-B8D9-5C2F966D56CE}"/>
                </a:ext>
              </a:extLst>
            </p:cNvPr>
            <p:cNvSpPr/>
            <p:nvPr/>
          </p:nvSpPr>
          <p:spPr>
            <a:xfrm>
              <a:off x="9422237" y="1591153"/>
              <a:ext cx="2310748" cy="1524110"/>
            </a:xfrm>
            <a:custGeom>
              <a:avLst/>
              <a:gdLst>
                <a:gd name="connsiteX0" fmla="*/ 2307880 w 2310748"/>
                <a:gd name="connsiteY0" fmla="*/ 1524520 h 1524110"/>
                <a:gd name="connsiteX1" fmla="*/ 6146 w 2310748"/>
                <a:gd name="connsiteY1" fmla="*/ 1524520 h 1524110"/>
                <a:gd name="connsiteX2" fmla="*/ 6146 w 2310748"/>
                <a:gd name="connsiteY2" fmla="*/ 596943 h 1524110"/>
                <a:gd name="connsiteX3" fmla="*/ 596943 w 2310748"/>
                <a:gd name="connsiteY3" fmla="*/ 6146 h 1524110"/>
                <a:gd name="connsiteX4" fmla="*/ 2307880 w 2310748"/>
                <a:gd name="connsiteY4" fmla="*/ 6146 h 1524110"/>
                <a:gd name="connsiteX5" fmla="*/ 2307880 w 2310748"/>
                <a:gd name="connsiteY5" fmla="*/ 1524520 h 1524110"/>
                <a:gd name="connsiteX6" fmla="*/ 33186 w 2310748"/>
                <a:gd name="connsiteY6" fmla="*/ 1497479 h 1524110"/>
                <a:gd name="connsiteX7" fmla="*/ 2280840 w 2310748"/>
                <a:gd name="connsiteY7" fmla="*/ 1497479 h 1524110"/>
                <a:gd name="connsiteX8" fmla="*/ 2280840 w 2310748"/>
                <a:gd name="connsiteY8" fmla="*/ 33186 h 1524110"/>
                <a:gd name="connsiteX9" fmla="*/ 607596 w 2310748"/>
                <a:gd name="connsiteY9" fmla="*/ 33186 h 1524110"/>
                <a:gd name="connsiteX10" fmla="*/ 33186 w 2310748"/>
                <a:gd name="connsiteY10" fmla="*/ 607596 h 1524110"/>
                <a:gd name="connsiteX11" fmla="*/ 33186 w 2310748"/>
                <a:gd name="connsiteY11" fmla="*/ 1497479 h 15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0748" h="1524110">
                  <a:moveTo>
                    <a:pt x="2307880" y="1524520"/>
                  </a:moveTo>
                  <a:lnTo>
                    <a:pt x="6146" y="1524520"/>
                  </a:lnTo>
                  <a:lnTo>
                    <a:pt x="6146" y="596943"/>
                  </a:lnTo>
                  <a:lnTo>
                    <a:pt x="596943" y="6146"/>
                  </a:lnTo>
                  <a:lnTo>
                    <a:pt x="2307880" y="6146"/>
                  </a:lnTo>
                  <a:lnTo>
                    <a:pt x="2307880" y="1524520"/>
                  </a:lnTo>
                  <a:close/>
                  <a:moveTo>
                    <a:pt x="33186" y="1497479"/>
                  </a:moveTo>
                  <a:lnTo>
                    <a:pt x="2280840" y="1497479"/>
                  </a:lnTo>
                  <a:lnTo>
                    <a:pt x="2280840" y="33186"/>
                  </a:lnTo>
                  <a:lnTo>
                    <a:pt x="607596" y="33186"/>
                  </a:lnTo>
                  <a:lnTo>
                    <a:pt x="33186" y="607596"/>
                  </a:lnTo>
                  <a:lnTo>
                    <a:pt x="33186" y="1497479"/>
                  </a:lnTo>
                  <a:close/>
                </a:path>
              </a:pathLst>
            </a:custGeom>
            <a:grpFill/>
            <a:ln w="952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sp>
          <p:nvSpPr>
            <p:cNvPr id="22" name="手繪多邊形: 圖案 19">
              <a:extLst>
                <a:ext uri="{FF2B5EF4-FFF2-40B4-BE49-F238E27FC236}">
                  <a16:creationId xmlns:a16="http://schemas.microsoft.com/office/drawing/2014/main" id="{865C3465-5BB6-4725-ABDA-51DA9684842E}"/>
                </a:ext>
              </a:extLst>
            </p:cNvPr>
            <p:cNvSpPr/>
            <p:nvPr/>
          </p:nvSpPr>
          <p:spPr>
            <a:xfrm>
              <a:off x="9490304" y="1659220"/>
              <a:ext cx="401513" cy="401513"/>
            </a:xfrm>
            <a:custGeom>
              <a:avLst/>
              <a:gdLst>
                <a:gd name="connsiteX0" fmla="*/ 5271 w 401512"/>
                <a:gd name="connsiteY0" fmla="*/ 5271 h 401512"/>
                <a:gd name="connsiteX1" fmla="*/ 404326 w 401512"/>
                <a:gd name="connsiteY1" fmla="*/ 5271 h 401512"/>
                <a:gd name="connsiteX2" fmla="*/ 5271 w 401512"/>
                <a:gd name="connsiteY2" fmla="*/ 404325 h 401512"/>
              </a:gdLst>
              <a:ahLst/>
              <a:cxnLst>
                <a:cxn ang="0">
                  <a:pos x="connsiteX0" y="connsiteY0"/>
                </a:cxn>
                <a:cxn ang="0">
                  <a:pos x="connsiteX1" y="connsiteY1"/>
                </a:cxn>
                <a:cxn ang="0">
                  <a:pos x="connsiteX2" y="connsiteY2"/>
                </a:cxn>
              </a:cxnLst>
              <a:rect l="l" t="t" r="r" b="b"/>
              <a:pathLst>
                <a:path w="401512" h="401512">
                  <a:moveTo>
                    <a:pt x="5271" y="5271"/>
                  </a:moveTo>
                  <a:lnTo>
                    <a:pt x="404326" y="5271"/>
                  </a:lnTo>
                  <a:lnTo>
                    <a:pt x="5271" y="404325"/>
                  </a:lnTo>
                  <a:close/>
                </a:path>
              </a:pathLst>
            </a:custGeom>
            <a:grpFill/>
            <a:ln w="8169"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sp>
          <p:nvSpPr>
            <p:cNvPr id="23" name="手繪多邊形: 圖案 20">
              <a:extLst>
                <a:ext uri="{FF2B5EF4-FFF2-40B4-BE49-F238E27FC236}">
                  <a16:creationId xmlns:a16="http://schemas.microsoft.com/office/drawing/2014/main" id="{A9D361D1-7A2D-41E2-9357-5F89669140AC}"/>
                </a:ext>
              </a:extLst>
            </p:cNvPr>
            <p:cNvSpPr/>
            <p:nvPr/>
          </p:nvSpPr>
          <p:spPr>
            <a:xfrm>
              <a:off x="9503415" y="1672331"/>
              <a:ext cx="2146865" cy="1360227"/>
            </a:xfrm>
            <a:custGeom>
              <a:avLst/>
              <a:gdLst>
                <a:gd name="connsiteX0" fmla="*/ 11007 w 2146865"/>
                <a:gd name="connsiteY0" fmla="*/ 547723 h 1360227"/>
                <a:gd name="connsiteX1" fmla="*/ 563292 w 2146865"/>
                <a:gd name="connsiteY1" fmla="*/ 5271 h 1360227"/>
                <a:gd name="connsiteX2" fmla="*/ 2145581 w 2146865"/>
                <a:gd name="connsiteY2" fmla="*/ 5271 h 1360227"/>
                <a:gd name="connsiteX3" fmla="*/ 2145581 w 2146865"/>
                <a:gd name="connsiteY3" fmla="*/ 1359762 h 1360227"/>
                <a:gd name="connsiteX4" fmla="*/ 5271 w 2146865"/>
                <a:gd name="connsiteY4" fmla="*/ 1359762 h 1360227"/>
                <a:gd name="connsiteX5" fmla="*/ 5271 w 2146865"/>
                <a:gd name="connsiteY5" fmla="*/ 552639 h 136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865" h="1360227">
                  <a:moveTo>
                    <a:pt x="11007" y="547723"/>
                  </a:moveTo>
                  <a:lnTo>
                    <a:pt x="563292" y="5271"/>
                  </a:lnTo>
                  <a:lnTo>
                    <a:pt x="2145581" y="5271"/>
                  </a:lnTo>
                  <a:lnTo>
                    <a:pt x="2145581" y="1359762"/>
                  </a:lnTo>
                  <a:lnTo>
                    <a:pt x="5271" y="1359762"/>
                  </a:lnTo>
                  <a:lnTo>
                    <a:pt x="5271" y="552639"/>
                  </a:lnTo>
                </a:path>
              </a:pathLst>
            </a:custGeom>
            <a:grpFill/>
            <a:ln w="8169"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grpSp>
      <p:grpSp>
        <p:nvGrpSpPr>
          <p:cNvPr id="24" name="圖形 15">
            <a:extLst>
              <a:ext uri="{FF2B5EF4-FFF2-40B4-BE49-F238E27FC236}">
                <a16:creationId xmlns:a16="http://schemas.microsoft.com/office/drawing/2014/main" id="{87AB5A02-3C6D-4ABC-9F31-B993A5A38E5C}"/>
              </a:ext>
            </a:extLst>
          </p:cNvPr>
          <p:cNvGrpSpPr/>
          <p:nvPr/>
        </p:nvGrpSpPr>
        <p:grpSpPr>
          <a:xfrm>
            <a:off x="455705" y="1143586"/>
            <a:ext cx="1724999" cy="3517286"/>
            <a:chOff x="726826" y="1580635"/>
            <a:chExt cx="2299999" cy="4689715"/>
          </a:xfrm>
          <a:effectLst>
            <a:outerShdw blurRad="50800" dist="38100" dir="2700000" algn="tl" rotWithShape="0">
              <a:prstClr val="black">
                <a:alpha val="40000"/>
              </a:prstClr>
            </a:outerShdw>
          </a:effectLst>
        </p:grpSpPr>
        <p:sp>
          <p:nvSpPr>
            <p:cNvPr id="25" name="手繪多邊形: 圖案 8">
              <a:extLst>
                <a:ext uri="{FF2B5EF4-FFF2-40B4-BE49-F238E27FC236}">
                  <a16:creationId xmlns:a16="http://schemas.microsoft.com/office/drawing/2014/main" id="{58454C1F-50DE-4328-9797-C266C6EF931F}"/>
                </a:ext>
              </a:extLst>
            </p:cNvPr>
            <p:cNvSpPr/>
            <p:nvPr/>
          </p:nvSpPr>
          <p:spPr>
            <a:xfrm>
              <a:off x="807648" y="1661457"/>
              <a:ext cx="2136879" cy="4526595"/>
            </a:xfrm>
            <a:custGeom>
              <a:avLst/>
              <a:gdLst>
                <a:gd name="connsiteX0" fmla="*/ 10934 w 2136878"/>
                <a:gd name="connsiteY0" fmla="*/ 545153 h 4526594"/>
                <a:gd name="connsiteX1" fmla="*/ 560650 w 2136878"/>
                <a:gd name="connsiteY1" fmla="*/ 5225 h 4526594"/>
                <a:gd name="connsiteX2" fmla="*/ 2135578 w 2136878"/>
                <a:gd name="connsiteY2" fmla="*/ 5225 h 4526594"/>
                <a:gd name="connsiteX3" fmla="*/ 2135578 w 2136878"/>
                <a:gd name="connsiteY3" fmla="*/ 4523663 h 4526594"/>
                <a:gd name="connsiteX4" fmla="*/ 5225 w 2136878"/>
                <a:gd name="connsiteY4" fmla="*/ 4523663 h 4526594"/>
                <a:gd name="connsiteX5" fmla="*/ 5225 w 2136878"/>
                <a:gd name="connsiteY5" fmla="*/ 550047 h 452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878" h="4526594">
                  <a:moveTo>
                    <a:pt x="10934" y="545153"/>
                  </a:moveTo>
                  <a:lnTo>
                    <a:pt x="560650" y="5225"/>
                  </a:lnTo>
                  <a:lnTo>
                    <a:pt x="2135578" y="5225"/>
                  </a:lnTo>
                  <a:lnTo>
                    <a:pt x="2135578" y="4523663"/>
                  </a:lnTo>
                  <a:lnTo>
                    <a:pt x="5225" y="4523663"/>
                  </a:lnTo>
                  <a:lnTo>
                    <a:pt x="5225" y="550047"/>
                  </a:lnTo>
                </a:path>
              </a:pathLst>
            </a:custGeom>
            <a:solidFill>
              <a:schemeClr val="bg2">
                <a:lumMod val="90000"/>
              </a:schemeClr>
            </a:solidFill>
            <a:ln w="813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sp>
          <p:nvSpPr>
            <p:cNvPr id="26" name="手繪多邊形: 圖案 7">
              <a:extLst>
                <a:ext uri="{FF2B5EF4-FFF2-40B4-BE49-F238E27FC236}">
                  <a16:creationId xmlns:a16="http://schemas.microsoft.com/office/drawing/2014/main" id="{D533B37A-CE52-4E6B-B87C-F2942108A97E}"/>
                </a:ext>
              </a:extLst>
            </p:cNvPr>
            <p:cNvSpPr/>
            <p:nvPr/>
          </p:nvSpPr>
          <p:spPr>
            <a:xfrm>
              <a:off x="794598" y="1648407"/>
              <a:ext cx="399645" cy="399645"/>
            </a:xfrm>
            <a:custGeom>
              <a:avLst/>
              <a:gdLst>
                <a:gd name="connsiteX0" fmla="*/ 5225 w 399645"/>
                <a:gd name="connsiteY0" fmla="*/ 5225 h 399645"/>
                <a:gd name="connsiteX1" fmla="*/ 402423 w 399645"/>
                <a:gd name="connsiteY1" fmla="*/ 5225 h 399645"/>
                <a:gd name="connsiteX2" fmla="*/ 5225 w 399645"/>
                <a:gd name="connsiteY2" fmla="*/ 402423 h 399645"/>
              </a:gdLst>
              <a:ahLst/>
              <a:cxnLst>
                <a:cxn ang="0">
                  <a:pos x="connsiteX0" y="connsiteY0"/>
                </a:cxn>
                <a:cxn ang="0">
                  <a:pos x="connsiteX1" y="connsiteY1"/>
                </a:cxn>
                <a:cxn ang="0">
                  <a:pos x="connsiteX2" y="connsiteY2"/>
                </a:cxn>
              </a:cxnLst>
              <a:rect l="l" t="t" r="r" b="b"/>
              <a:pathLst>
                <a:path w="399645" h="399645">
                  <a:moveTo>
                    <a:pt x="5225" y="5225"/>
                  </a:moveTo>
                  <a:lnTo>
                    <a:pt x="402423" y="5225"/>
                  </a:lnTo>
                  <a:lnTo>
                    <a:pt x="5225" y="402423"/>
                  </a:lnTo>
                  <a:close/>
                </a:path>
              </a:pathLst>
            </a:custGeom>
            <a:solidFill>
              <a:schemeClr val="bg2">
                <a:lumMod val="90000"/>
              </a:schemeClr>
            </a:solidFill>
            <a:ln w="813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sp>
          <p:nvSpPr>
            <p:cNvPr id="27" name="手繪多邊形: 圖案 5">
              <a:extLst>
                <a:ext uri="{FF2B5EF4-FFF2-40B4-BE49-F238E27FC236}">
                  <a16:creationId xmlns:a16="http://schemas.microsoft.com/office/drawing/2014/main" id="{9E4D3047-9012-4C34-863F-FD3C67B41403}"/>
                </a:ext>
              </a:extLst>
            </p:cNvPr>
            <p:cNvSpPr/>
            <p:nvPr/>
          </p:nvSpPr>
          <p:spPr>
            <a:xfrm>
              <a:off x="726826" y="1580635"/>
              <a:ext cx="2299999" cy="4689715"/>
            </a:xfrm>
            <a:custGeom>
              <a:avLst/>
              <a:gdLst>
                <a:gd name="connsiteX0" fmla="*/ 2297144 w 2299999"/>
                <a:gd name="connsiteY0" fmla="*/ 4687676 h 4689715"/>
                <a:gd name="connsiteX1" fmla="*/ 6117 w 2299999"/>
                <a:gd name="connsiteY1" fmla="*/ 4687676 h 4689715"/>
                <a:gd name="connsiteX2" fmla="*/ 6117 w 2299999"/>
                <a:gd name="connsiteY2" fmla="*/ 594167 h 4689715"/>
                <a:gd name="connsiteX3" fmla="*/ 594166 w 2299999"/>
                <a:gd name="connsiteY3" fmla="*/ 6117 h 4689715"/>
                <a:gd name="connsiteX4" fmla="*/ 2297144 w 2299999"/>
                <a:gd name="connsiteY4" fmla="*/ 6117 h 4689715"/>
                <a:gd name="connsiteX5" fmla="*/ 2297144 w 2299999"/>
                <a:gd name="connsiteY5" fmla="*/ 4687676 h 4689715"/>
                <a:gd name="connsiteX6" fmla="*/ 33032 w 2299999"/>
                <a:gd name="connsiteY6" fmla="*/ 4660761 h 4689715"/>
                <a:gd name="connsiteX7" fmla="*/ 2270230 w 2299999"/>
                <a:gd name="connsiteY7" fmla="*/ 4660761 h 4689715"/>
                <a:gd name="connsiteX8" fmla="*/ 2270230 w 2299999"/>
                <a:gd name="connsiteY8" fmla="*/ 33032 h 4689715"/>
                <a:gd name="connsiteX9" fmla="*/ 604769 w 2299999"/>
                <a:gd name="connsiteY9" fmla="*/ 33032 h 4689715"/>
                <a:gd name="connsiteX10" fmla="*/ 33032 w 2299999"/>
                <a:gd name="connsiteY10" fmla="*/ 604769 h 4689715"/>
                <a:gd name="connsiteX11" fmla="*/ 33032 w 2299999"/>
                <a:gd name="connsiteY11" fmla="*/ 4660761 h 468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9999" h="4689715">
                  <a:moveTo>
                    <a:pt x="2297144" y="4687676"/>
                  </a:moveTo>
                  <a:lnTo>
                    <a:pt x="6117" y="4687676"/>
                  </a:lnTo>
                  <a:lnTo>
                    <a:pt x="6117" y="594167"/>
                  </a:lnTo>
                  <a:lnTo>
                    <a:pt x="594166" y="6117"/>
                  </a:lnTo>
                  <a:lnTo>
                    <a:pt x="2297144" y="6117"/>
                  </a:lnTo>
                  <a:lnTo>
                    <a:pt x="2297144" y="4687676"/>
                  </a:lnTo>
                  <a:close/>
                  <a:moveTo>
                    <a:pt x="33032" y="4660761"/>
                  </a:moveTo>
                  <a:lnTo>
                    <a:pt x="2270230" y="4660761"/>
                  </a:lnTo>
                  <a:lnTo>
                    <a:pt x="2270230" y="33032"/>
                  </a:lnTo>
                  <a:lnTo>
                    <a:pt x="604769" y="33032"/>
                  </a:lnTo>
                  <a:lnTo>
                    <a:pt x="33032" y="604769"/>
                  </a:lnTo>
                  <a:lnTo>
                    <a:pt x="33032" y="4660761"/>
                  </a:lnTo>
                  <a:close/>
                </a:path>
              </a:pathLst>
            </a:custGeom>
            <a:solidFill>
              <a:schemeClr val="bg2">
                <a:lumMod val="90000"/>
              </a:schemeClr>
            </a:solidFill>
            <a:ln w="9525" cap="flat">
              <a:solidFill>
                <a:schemeClr val="accent3">
                  <a:lumMod val="40000"/>
                  <a:lumOff val="60000"/>
                </a:schemeClr>
              </a:solid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bg1"/>
                </a:solidFill>
              </a:endParaRPr>
            </a:p>
          </p:txBody>
        </p:sp>
      </p:grpSp>
      <p:sp>
        <p:nvSpPr>
          <p:cNvPr id="29" name="TextBox 15">
            <a:extLst>
              <a:ext uri="{FF2B5EF4-FFF2-40B4-BE49-F238E27FC236}">
                <a16:creationId xmlns:a16="http://schemas.microsoft.com/office/drawing/2014/main" id="{D6C8DC33-D4E0-44C4-B041-EC89B2F63071}"/>
              </a:ext>
            </a:extLst>
          </p:cNvPr>
          <p:cNvSpPr txBox="1"/>
          <p:nvPr/>
        </p:nvSpPr>
        <p:spPr>
          <a:xfrm>
            <a:off x="3327376" y="2181659"/>
            <a:ext cx="980894"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013" b="1">
                <a:solidFill>
                  <a:schemeClr val="bg1"/>
                </a:solidFill>
                <a:latin typeface="Arial" panose="020B0604020202020204" pitchFamily="34" charset="0"/>
                <a:cs typeface="Arial" panose="020B0604020202020204" pitchFamily="34" charset="0"/>
              </a:rPr>
              <a:t>Block</a:t>
            </a:r>
            <a:endParaRPr lang="en-US" sz="1013" b="1">
              <a:solidFill>
                <a:schemeClr val="bg1"/>
              </a:solidFill>
              <a:latin typeface="Arial" panose="020B0604020202020204" pitchFamily="34" charset="0"/>
              <a:cs typeface="Arial" panose="020B0604020202020204" pitchFamily="34" charset="0"/>
            </a:endParaRPr>
          </a:p>
        </p:txBody>
      </p:sp>
      <p:sp>
        <p:nvSpPr>
          <p:cNvPr id="30" name="TextBox 19">
            <a:extLst>
              <a:ext uri="{FF2B5EF4-FFF2-40B4-BE49-F238E27FC236}">
                <a16:creationId xmlns:a16="http://schemas.microsoft.com/office/drawing/2014/main" id="{FA78E272-8F03-40E3-AFC5-3175715C04B0}"/>
              </a:ext>
            </a:extLst>
          </p:cNvPr>
          <p:cNvSpPr txBox="1"/>
          <p:nvPr/>
        </p:nvSpPr>
        <p:spPr>
          <a:xfrm>
            <a:off x="4896658" y="2186425"/>
            <a:ext cx="980894"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013" b="1">
                <a:solidFill>
                  <a:schemeClr val="bg1"/>
                </a:solidFill>
                <a:latin typeface="Arial" panose="020B0604020202020204" pitchFamily="34" charset="0"/>
                <a:cs typeface="Arial" panose="020B0604020202020204" pitchFamily="34" charset="0"/>
              </a:rPr>
              <a:t>File</a:t>
            </a:r>
            <a:endParaRPr lang="en-US" sz="1013" b="1">
              <a:solidFill>
                <a:schemeClr val="bg1"/>
              </a:solidFill>
              <a:latin typeface="Arial" panose="020B0604020202020204" pitchFamily="34" charset="0"/>
              <a:cs typeface="Arial" panose="020B0604020202020204" pitchFamily="34" charset="0"/>
            </a:endParaRPr>
          </a:p>
        </p:txBody>
      </p:sp>
      <p:pic>
        <p:nvPicPr>
          <p:cNvPr id="31" name="圖形 12">
            <a:extLst>
              <a:ext uri="{FF2B5EF4-FFF2-40B4-BE49-F238E27FC236}">
                <a16:creationId xmlns:a16="http://schemas.microsoft.com/office/drawing/2014/main" id="{B040155F-6B6C-4A22-A8A5-6DD1A2B0AC4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408660" y="1466600"/>
            <a:ext cx="792937" cy="640082"/>
          </a:xfrm>
          <a:prstGeom prst="rect">
            <a:avLst/>
          </a:prstGeom>
        </p:spPr>
      </p:pic>
      <p:pic>
        <p:nvPicPr>
          <p:cNvPr id="32" name="圖形 13">
            <a:extLst>
              <a:ext uri="{FF2B5EF4-FFF2-40B4-BE49-F238E27FC236}">
                <a16:creationId xmlns:a16="http://schemas.microsoft.com/office/drawing/2014/main" id="{9696ED3E-345E-4344-8497-2C8D8A03C2D6}"/>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042330" y="1433102"/>
            <a:ext cx="659095" cy="698444"/>
          </a:xfrm>
          <a:prstGeom prst="rect">
            <a:avLst/>
          </a:prstGeom>
        </p:spPr>
      </p:pic>
      <p:pic>
        <p:nvPicPr>
          <p:cNvPr id="33" name="圖形 14">
            <a:extLst>
              <a:ext uri="{FF2B5EF4-FFF2-40B4-BE49-F238E27FC236}">
                <a16:creationId xmlns:a16="http://schemas.microsoft.com/office/drawing/2014/main" id="{BC64B0B1-DDA1-42D1-9124-DDA7C69E040A}"/>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325998" y="1547346"/>
            <a:ext cx="498185" cy="705762"/>
          </a:xfrm>
          <a:prstGeom prst="rect">
            <a:avLst/>
          </a:prstGeom>
        </p:spPr>
      </p:pic>
      <p:pic>
        <p:nvPicPr>
          <p:cNvPr id="34" name="圖形 16">
            <a:extLst>
              <a:ext uri="{FF2B5EF4-FFF2-40B4-BE49-F238E27FC236}">
                <a16:creationId xmlns:a16="http://schemas.microsoft.com/office/drawing/2014/main" id="{B5EE5FE7-8A78-4A94-98B6-AB7862D7F2C2}"/>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325998" y="2547268"/>
            <a:ext cx="498185" cy="705762"/>
          </a:xfrm>
          <a:prstGeom prst="rect">
            <a:avLst/>
          </a:prstGeom>
        </p:spPr>
      </p:pic>
      <p:pic>
        <p:nvPicPr>
          <p:cNvPr id="35" name="圖形 17">
            <a:extLst>
              <a:ext uri="{FF2B5EF4-FFF2-40B4-BE49-F238E27FC236}">
                <a16:creationId xmlns:a16="http://schemas.microsoft.com/office/drawing/2014/main" id="{F0C5260F-3933-40A2-80AF-B4FC60FA0FDE}"/>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331274" y="3570702"/>
            <a:ext cx="498185" cy="705762"/>
          </a:xfrm>
          <a:prstGeom prst="rect">
            <a:avLst/>
          </a:prstGeom>
        </p:spPr>
      </p:pic>
      <p:pic>
        <p:nvPicPr>
          <p:cNvPr id="36" name="圖片 22">
            <a:extLst>
              <a:ext uri="{FF2B5EF4-FFF2-40B4-BE49-F238E27FC236}">
                <a16:creationId xmlns:a16="http://schemas.microsoft.com/office/drawing/2014/main" id="{75CB3852-EC3B-42CC-9E18-E7D40F2459D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04063" y="3702099"/>
            <a:ext cx="837282" cy="523976"/>
          </a:xfrm>
          <a:prstGeom prst="rect">
            <a:avLst/>
          </a:prstGeom>
        </p:spPr>
      </p:pic>
      <p:pic>
        <p:nvPicPr>
          <p:cNvPr id="37" name="圖片 26">
            <a:extLst>
              <a:ext uri="{FF2B5EF4-FFF2-40B4-BE49-F238E27FC236}">
                <a16:creationId xmlns:a16="http://schemas.microsoft.com/office/drawing/2014/main" id="{53EB9E05-1C06-4361-802B-37FD74E9478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80362" y="2547268"/>
            <a:ext cx="484684" cy="484684"/>
          </a:xfrm>
          <a:prstGeom prst="rect">
            <a:avLst/>
          </a:prstGeom>
        </p:spPr>
      </p:pic>
      <p:pic>
        <p:nvPicPr>
          <p:cNvPr id="38" name="圖片 30">
            <a:extLst>
              <a:ext uri="{FF2B5EF4-FFF2-40B4-BE49-F238E27FC236}">
                <a16:creationId xmlns:a16="http://schemas.microsoft.com/office/drawing/2014/main" id="{F7ACF4D4-A68D-4FEA-A629-1A4E702D1273}"/>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64178" y="3026552"/>
            <a:ext cx="602854" cy="202899"/>
          </a:xfrm>
          <a:prstGeom prst="rect">
            <a:avLst/>
          </a:prstGeom>
        </p:spPr>
      </p:pic>
      <p:pic>
        <p:nvPicPr>
          <p:cNvPr id="39" name="圖形 31">
            <a:extLst>
              <a:ext uri="{FF2B5EF4-FFF2-40B4-BE49-F238E27FC236}">
                <a16:creationId xmlns:a16="http://schemas.microsoft.com/office/drawing/2014/main" id="{030BEC71-4697-4DDD-943C-C01CDF7F4D7D}"/>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09477" y="1580602"/>
            <a:ext cx="437806" cy="440422"/>
          </a:xfrm>
          <a:prstGeom prst="rect">
            <a:avLst/>
          </a:prstGeom>
        </p:spPr>
      </p:pic>
      <p:sp>
        <p:nvSpPr>
          <p:cNvPr id="40" name="TextBox 15">
            <a:extLst>
              <a:ext uri="{FF2B5EF4-FFF2-40B4-BE49-F238E27FC236}">
                <a16:creationId xmlns:a16="http://schemas.microsoft.com/office/drawing/2014/main" id="{2FF29258-8942-4A62-A12A-47569303E06F}"/>
              </a:ext>
            </a:extLst>
          </p:cNvPr>
          <p:cNvSpPr txBox="1"/>
          <p:nvPr/>
        </p:nvSpPr>
        <p:spPr>
          <a:xfrm>
            <a:off x="437645" y="2007139"/>
            <a:ext cx="980894" cy="3231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750">
                <a:solidFill>
                  <a:srgbClr val="00B0F0"/>
                </a:solidFill>
                <a:latin typeface="Arial" panose="020B0604020202020204" pitchFamily="34" charset="0"/>
                <a:cs typeface="Arial" panose="020B0604020202020204" pitchFamily="34" charset="0"/>
              </a:rPr>
              <a:t>Windows </a:t>
            </a:r>
          </a:p>
          <a:p>
            <a:pPr algn="ctr"/>
            <a:r>
              <a:rPr lang="en-US" altLang="zh-TW" sz="750">
                <a:solidFill>
                  <a:srgbClr val="00B0F0"/>
                </a:solidFill>
                <a:latin typeface="Arial" panose="020B0604020202020204" pitchFamily="34" charset="0"/>
                <a:cs typeface="Arial" panose="020B0604020202020204" pitchFamily="34" charset="0"/>
              </a:rPr>
              <a:t>Server</a:t>
            </a:r>
            <a:endParaRPr lang="en-US" sz="750">
              <a:solidFill>
                <a:srgbClr val="00B0F0"/>
              </a:solidFill>
              <a:latin typeface="Arial" panose="020B0604020202020204" pitchFamily="34" charset="0"/>
              <a:cs typeface="Arial" panose="020B0604020202020204" pitchFamily="34" charset="0"/>
            </a:endParaRPr>
          </a:p>
        </p:txBody>
      </p:sp>
      <p:sp>
        <p:nvSpPr>
          <p:cNvPr id="41" name="TextBox 58">
            <a:extLst>
              <a:ext uri="{FF2B5EF4-FFF2-40B4-BE49-F238E27FC236}">
                <a16:creationId xmlns:a16="http://schemas.microsoft.com/office/drawing/2014/main" id="{4FF6B4DC-C56A-4920-9CC4-A73A90E3EC87}"/>
              </a:ext>
            </a:extLst>
          </p:cNvPr>
          <p:cNvSpPr txBox="1"/>
          <p:nvPr/>
        </p:nvSpPr>
        <p:spPr>
          <a:xfrm>
            <a:off x="2309716" y="2661662"/>
            <a:ext cx="561570" cy="26545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25">
                <a:solidFill>
                  <a:schemeClr val="bg1"/>
                </a:solidFill>
                <a:latin typeface="Arial" panose="020B0604020202020204" pitchFamily="34" charset="0"/>
                <a:cs typeface="Arial" panose="020B0604020202020204" pitchFamily="34" charset="0"/>
              </a:rPr>
              <a:t>iSCSI</a:t>
            </a:r>
          </a:p>
        </p:txBody>
      </p:sp>
      <p:pic>
        <p:nvPicPr>
          <p:cNvPr id="42" name="Graphic 11" descr="Television">
            <a:extLst>
              <a:ext uri="{FF2B5EF4-FFF2-40B4-BE49-F238E27FC236}">
                <a16:creationId xmlns:a16="http://schemas.microsoft.com/office/drawing/2014/main" id="{0E34269A-5A09-4BBE-AAD6-2B6970A35180}"/>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128797" y="1420740"/>
            <a:ext cx="656965" cy="656965"/>
          </a:xfrm>
          <a:prstGeom prst="rect">
            <a:avLst/>
          </a:prstGeom>
        </p:spPr>
      </p:pic>
      <p:pic>
        <p:nvPicPr>
          <p:cNvPr id="43" name="Graphic 22" descr="Television">
            <a:extLst>
              <a:ext uri="{FF2B5EF4-FFF2-40B4-BE49-F238E27FC236}">
                <a16:creationId xmlns:a16="http://schemas.microsoft.com/office/drawing/2014/main" id="{2B03F7BB-01F0-4E4B-98D9-754CBDC7234E}"/>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156318" y="2597125"/>
            <a:ext cx="656965" cy="656965"/>
          </a:xfrm>
          <a:prstGeom prst="rect">
            <a:avLst/>
          </a:prstGeom>
        </p:spPr>
      </p:pic>
      <p:pic>
        <p:nvPicPr>
          <p:cNvPr id="44" name="Graphic 24" descr="Television">
            <a:extLst>
              <a:ext uri="{FF2B5EF4-FFF2-40B4-BE49-F238E27FC236}">
                <a16:creationId xmlns:a16="http://schemas.microsoft.com/office/drawing/2014/main" id="{A72B21BF-D3FE-4320-B7D6-D5E606AD5AC0}"/>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155133" y="3769914"/>
            <a:ext cx="656965" cy="656965"/>
          </a:xfrm>
          <a:prstGeom prst="rect">
            <a:avLst/>
          </a:prstGeom>
        </p:spPr>
      </p:pic>
      <p:sp>
        <p:nvSpPr>
          <p:cNvPr id="45" name="TextBox 56">
            <a:extLst>
              <a:ext uri="{FF2B5EF4-FFF2-40B4-BE49-F238E27FC236}">
                <a16:creationId xmlns:a16="http://schemas.microsoft.com/office/drawing/2014/main" id="{11B78B6A-860D-43F1-AD38-467C3E438624}"/>
              </a:ext>
            </a:extLst>
          </p:cNvPr>
          <p:cNvSpPr txBox="1"/>
          <p:nvPr/>
        </p:nvSpPr>
        <p:spPr>
          <a:xfrm>
            <a:off x="6226624" y="2641057"/>
            <a:ext cx="537726" cy="26545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25">
                <a:solidFill>
                  <a:schemeClr val="bg1"/>
                </a:solidFill>
                <a:latin typeface="Arial" panose="020B0604020202020204" pitchFamily="34" charset="0"/>
                <a:cs typeface="Arial" panose="020B0604020202020204" pitchFamily="34" charset="0"/>
              </a:rPr>
              <a:t>CIFS</a:t>
            </a:r>
          </a:p>
        </p:txBody>
      </p:sp>
      <p:sp>
        <p:nvSpPr>
          <p:cNvPr id="46" name="TextBox 57">
            <a:extLst>
              <a:ext uri="{FF2B5EF4-FFF2-40B4-BE49-F238E27FC236}">
                <a16:creationId xmlns:a16="http://schemas.microsoft.com/office/drawing/2014/main" id="{5DE5A9E0-A8B2-4337-8D62-A56F91619F51}"/>
              </a:ext>
            </a:extLst>
          </p:cNvPr>
          <p:cNvSpPr txBox="1"/>
          <p:nvPr/>
        </p:nvSpPr>
        <p:spPr>
          <a:xfrm>
            <a:off x="6231795" y="3056167"/>
            <a:ext cx="537726" cy="26545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25">
                <a:solidFill>
                  <a:schemeClr val="bg1"/>
                </a:solidFill>
                <a:latin typeface="Arial" panose="020B0604020202020204" pitchFamily="34" charset="0"/>
                <a:cs typeface="Arial" panose="020B0604020202020204" pitchFamily="34" charset="0"/>
              </a:rPr>
              <a:t>NFS</a:t>
            </a:r>
          </a:p>
        </p:txBody>
      </p:sp>
      <p:pic>
        <p:nvPicPr>
          <p:cNvPr id="47" name="圖片 55">
            <a:extLst>
              <a:ext uri="{FF2B5EF4-FFF2-40B4-BE49-F238E27FC236}">
                <a16:creationId xmlns:a16="http://schemas.microsoft.com/office/drawing/2014/main" id="{32B0B51D-F667-482E-BC5F-2A289144A108}"/>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7914118" y="1453107"/>
            <a:ext cx="492907" cy="444748"/>
          </a:xfrm>
          <a:prstGeom prst="rect">
            <a:avLst/>
          </a:prstGeom>
        </p:spPr>
      </p:pic>
      <p:pic>
        <p:nvPicPr>
          <p:cNvPr id="48" name="圖片 56">
            <a:extLst>
              <a:ext uri="{FF2B5EF4-FFF2-40B4-BE49-F238E27FC236}">
                <a16:creationId xmlns:a16="http://schemas.microsoft.com/office/drawing/2014/main" id="{846A83C3-E302-4E19-AD54-A2E5C8606145}"/>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7840951" y="1928318"/>
            <a:ext cx="677360" cy="155852"/>
          </a:xfrm>
          <a:prstGeom prst="rect">
            <a:avLst/>
          </a:prstGeom>
        </p:spPr>
      </p:pic>
      <p:pic>
        <p:nvPicPr>
          <p:cNvPr id="49" name="圖片 58">
            <a:extLst>
              <a:ext uri="{FF2B5EF4-FFF2-40B4-BE49-F238E27FC236}">
                <a16:creationId xmlns:a16="http://schemas.microsoft.com/office/drawing/2014/main" id="{C8DCFCB9-65A0-4698-8CE6-6FFEEF3980BB}"/>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757457" y="2471181"/>
            <a:ext cx="806226" cy="806226"/>
          </a:xfrm>
          <a:prstGeom prst="rect">
            <a:avLst/>
          </a:prstGeom>
        </p:spPr>
      </p:pic>
      <p:pic>
        <p:nvPicPr>
          <p:cNvPr id="50" name="圖片 60">
            <a:extLst>
              <a:ext uri="{FF2B5EF4-FFF2-40B4-BE49-F238E27FC236}">
                <a16:creationId xmlns:a16="http://schemas.microsoft.com/office/drawing/2014/main" id="{ADCE42E3-3D67-4787-877F-2EF53CE95048}"/>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7815040" y="3702098"/>
            <a:ext cx="832358" cy="832358"/>
          </a:xfrm>
          <a:prstGeom prst="rect">
            <a:avLst/>
          </a:prstGeom>
        </p:spPr>
      </p:pic>
      <p:pic>
        <p:nvPicPr>
          <p:cNvPr id="3" name="Picture 5" descr="图片包含 烤炉, 室内, 墙壁, 炉&#10;&#10;已生成高可信度的说明">
            <a:extLst>
              <a:ext uri="{FF2B5EF4-FFF2-40B4-BE49-F238E27FC236}">
                <a16:creationId xmlns:a16="http://schemas.microsoft.com/office/drawing/2014/main" id="{293DF5BA-E21B-41D7-B6B4-37387153EF0B}"/>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2847126" y="2453345"/>
            <a:ext cx="3444349" cy="1154274"/>
          </a:xfrm>
          <a:prstGeom prst="rect">
            <a:avLst/>
          </a:prstGeom>
        </p:spPr>
      </p:pic>
      <p:sp>
        <p:nvSpPr>
          <p:cNvPr id="28" name="矩形 27">
            <a:extLst>
              <a:ext uri="{FF2B5EF4-FFF2-40B4-BE49-F238E27FC236}">
                <a16:creationId xmlns:a16="http://schemas.microsoft.com/office/drawing/2014/main" id="{D4ACF11C-239C-44B1-BD82-5FFCC2492EA5}"/>
              </a:ext>
            </a:extLst>
          </p:cNvPr>
          <p:cNvSpPr/>
          <p:nvPr/>
        </p:nvSpPr>
        <p:spPr>
          <a:xfrm>
            <a:off x="3696148" y="3655509"/>
            <a:ext cx="1697901" cy="338554"/>
          </a:xfrm>
          <a:prstGeom prst="rect">
            <a:avLst/>
          </a:prstGeom>
        </p:spPr>
        <p:txBody>
          <a:bodyPr wrap="none">
            <a:spAutoFit/>
          </a:bodyPr>
          <a:lstStyle/>
          <a:p>
            <a:r>
              <a:rPr lang="en-US" altLang="zh-CN" sz="1600">
                <a:solidFill>
                  <a:srgbClr val="FE0144"/>
                </a:solidFill>
                <a:latin typeface="Arial"/>
                <a:ea typeface="微軟正黑體"/>
                <a:cs typeface="Arial"/>
              </a:rPr>
              <a:t>TDS-16489U R2</a:t>
            </a:r>
            <a:endParaRPr lang="zh-TW" altLang="en-US" sz="1600">
              <a:solidFill>
                <a:srgbClr val="FE0144"/>
              </a:solidFill>
            </a:endParaRPr>
          </a:p>
        </p:txBody>
      </p:sp>
    </p:spTree>
    <p:extLst>
      <p:ext uri="{BB962C8B-B14F-4D97-AF65-F5344CB8AC3E}">
        <p14:creationId xmlns:p14="http://schemas.microsoft.com/office/powerpoint/2010/main" val="1006490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圖形 3">
            <a:extLst>
              <a:ext uri="{FF2B5EF4-FFF2-40B4-BE49-F238E27FC236}">
                <a16:creationId xmlns:a16="http://schemas.microsoft.com/office/drawing/2014/main" id="{42357F1E-E1A7-4277-8BD0-B0AF219A13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6243670" y="3968640"/>
            <a:ext cx="2030825" cy="595242"/>
          </a:xfrm>
          <a:prstGeom prst="rect">
            <a:avLst/>
          </a:prstGeom>
        </p:spPr>
      </p:pic>
      <p:sp>
        <p:nvSpPr>
          <p:cNvPr id="84" name="手繪多邊形: 圖案 55">
            <a:extLst>
              <a:ext uri="{FF2B5EF4-FFF2-40B4-BE49-F238E27FC236}">
                <a16:creationId xmlns:a16="http://schemas.microsoft.com/office/drawing/2014/main" id="{5E4A9CC9-4DC7-4FA5-953A-F092C1C36D73}"/>
              </a:ext>
            </a:extLst>
          </p:cNvPr>
          <p:cNvSpPr>
            <a:spLocks noChangeAspect="1"/>
          </p:cNvSpPr>
          <p:nvPr/>
        </p:nvSpPr>
        <p:spPr>
          <a:xfrm>
            <a:off x="6370242" y="1475399"/>
            <a:ext cx="1737454" cy="2466408"/>
          </a:xfrm>
          <a:custGeom>
            <a:avLst/>
            <a:gdLst>
              <a:gd name="connsiteX0" fmla="*/ 12387 w 2323699"/>
              <a:gd name="connsiteY0" fmla="*/ 593309 h 4922315"/>
              <a:gd name="connsiteX1" fmla="*/ 610163 w 2323699"/>
              <a:gd name="connsiteY1" fmla="*/ 6178 h 4922315"/>
              <a:gd name="connsiteX2" fmla="*/ 2322783 w 2323699"/>
              <a:gd name="connsiteY2" fmla="*/ 6178 h 4922315"/>
              <a:gd name="connsiteX3" fmla="*/ 2322783 w 2323699"/>
              <a:gd name="connsiteY3" fmla="*/ 4919625 h 4922315"/>
              <a:gd name="connsiteX4" fmla="*/ 6178 w 2323699"/>
              <a:gd name="connsiteY4" fmla="*/ 4919625 h 4922315"/>
              <a:gd name="connsiteX5" fmla="*/ 6178 w 2323699"/>
              <a:gd name="connsiteY5" fmla="*/ 598630 h 4922315"/>
              <a:gd name="connsiteX0" fmla="*/ 6209 w 2316605"/>
              <a:gd name="connsiteY0" fmla="*/ 587131 h 4913447"/>
              <a:gd name="connsiteX1" fmla="*/ 603985 w 2316605"/>
              <a:gd name="connsiteY1" fmla="*/ 0 h 4913447"/>
              <a:gd name="connsiteX2" fmla="*/ 2316605 w 2316605"/>
              <a:gd name="connsiteY2" fmla="*/ 0 h 4913447"/>
              <a:gd name="connsiteX3" fmla="*/ 2276848 w 2316605"/>
              <a:gd name="connsiteY3" fmla="*/ 3382821 h 4913447"/>
              <a:gd name="connsiteX4" fmla="*/ 0 w 2316605"/>
              <a:gd name="connsiteY4" fmla="*/ 4913447 h 4913447"/>
              <a:gd name="connsiteX5" fmla="*/ 0 w 2316605"/>
              <a:gd name="connsiteY5" fmla="*/ 592452 h 4913447"/>
              <a:gd name="connsiteX0" fmla="*/ 6209 w 2316605"/>
              <a:gd name="connsiteY0" fmla="*/ 587131 h 3415952"/>
              <a:gd name="connsiteX1" fmla="*/ 603985 w 2316605"/>
              <a:gd name="connsiteY1" fmla="*/ 0 h 3415952"/>
              <a:gd name="connsiteX2" fmla="*/ 2316605 w 2316605"/>
              <a:gd name="connsiteY2" fmla="*/ 0 h 3415952"/>
              <a:gd name="connsiteX3" fmla="*/ 2276848 w 2316605"/>
              <a:gd name="connsiteY3" fmla="*/ 3382821 h 3415952"/>
              <a:gd name="connsiteX4" fmla="*/ 19878 w 2316605"/>
              <a:gd name="connsiteY4" fmla="*/ 3415952 h 3415952"/>
              <a:gd name="connsiteX5" fmla="*/ 0 w 2316605"/>
              <a:gd name="connsiteY5" fmla="*/ 592452 h 341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605" h="3415952">
                <a:moveTo>
                  <a:pt x="6209" y="587131"/>
                </a:moveTo>
                <a:lnTo>
                  <a:pt x="603985" y="0"/>
                </a:lnTo>
                <a:lnTo>
                  <a:pt x="2316605" y="0"/>
                </a:lnTo>
                <a:lnTo>
                  <a:pt x="2276848" y="3382821"/>
                </a:lnTo>
                <a:lnTo>
                  <a:pt x="19878" y="3415952"/>
                </a:lnTo>
                <a:lnTo>
                  <a:pt x="0" y="592452"/>
                </a:lnTo>
              </a:path>
            </a:pathLst>
          </a:custGeom>
          <a:solidFill>
            <a:srgbClr val="FE0144"/>
          </a:solidFill>
          <a:ln w="8847"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p>
        </p:txBody>
      </p:sp>
      <p:grpSp>
        <p:nvGrpSpPr>
          <p:cNvPr id="85" name="圖形 67">
            <a:extLst>
              <a:ext uri="{FF2B5EF4-FFF2-40B4-BE49-F238E27FC236}">
                <a16:creationId xmlns:a16="http://schemas.microsoft.com/office/drawing/2014/main" id="{1B3CCB7C-FB0D-450E-835E-EA221FB2CB1D}"/>
              </a:ext>
            </a:extLst>
          </p:cNvPr>
          <p:cNvGrpSpPr/>
          <p:nvPr/>
        </p:nvGrpSpPr>
        <p:grpSpPr>
          <a:xfrm>
            <a:off x="6310451" y="1416985"/>
            <a:ext cx="1861655" cy="2571881"/>
            <a:chOff x="1194577" y="1416985"/>
            <a:chExt cx="1861655" cy="2571881"/>
          </a:xfrm>
          <a:solidFill>
            <a:srgbClr val="FE0144"/>
          </a:solidFill>
          <a:effectLst>
            <a:outerShdw blurRad="50800" dist="38100" dir="2700000" algn="tl" rotWithShape="0">
              <a:prstClr val="black">
                <a:alpha val="40000"/>
              </a:prstClr>
            </a:outerShdw>
          </a:effectLst>
        </p:grpSpPr>
        <p:sp>
          <p:nvSpPr>
            <p:cNvPr id="86" name="手繪多邊形: 圖案 85">
              <a:extLst>
                <a:ext uri="{FF2B5EF4-FFF2-40B4-BE49-F238E27FC236}">
                  <a16:creationId xmlns:a16="http://schemas.microsoft.com/office/drawing/2014/main" id="{C7478875-616B-4B25-8D47-C1F4CD27180F}"/>
                </a:ext>
              </a:extLst>
            </p:cNvPr>
            <p:cNvSpPr/>
            <p:nvPr/>
          </p:nvSpPr>
          <p:spPr>
            <a:xfrm>
              <a:off x="1186506" y="1408914"/>
              <a:ext cx="1872416" cy="2582642"/>
            </a:xfrm>
            <a:custGeom>
              <a:avLst/>
              <a:gdLst>
                <a:gd name="connsiteX0" fmla="*/ 1869726 w 1872416"/>
                <a:gd name="connsiteY0" fmla="*/ 2584256 h 2582642"/>
                <a:gd name="connsiteX1" fmla="*/ 8071 w 1872416"/>
                <a:gd name="connsiteY1" fmla="*/ 2584256 h 2582642"/>
                <a:gd name="connsiteX2" fmla="*/ 8071 w 1872416"/>
                <a:gd name="connsiteY2" fmla="*/ 485860 h 2582642"/>
                <a:gd name="connsiteX3" fmla="*/ 485860 w 1872416"/>
                <a:gd name="connsiteY3" fmla="*/ 8071 h 2582642"/>
                <a:gd name="connsiteX4" fmla="*/ 1869726 w 1872416"/>
                <a:gd name="connsiteY4" fmla="*/ 8071 h 2582642"/>
                <a:gd name="connsiteX5" fmla="*/ 1869726 w 1872416"/>
                <a:gd name="connsiteY5" fmla="*/ 2584256 h 2582642"/>
                <a:gd name="connsiteX6" fmla="*/ 1869726 w 1872416"/>
                <a:gd name="connsiteY6" fmla="*/ 2584256 h 2582642"/>
                <a:gd name="connsiteX7" fmla="*/ 1869726 w 1872416"/>
                <a:gd name="connsiteY7" fmla="*/ 2584256 h 2582642"/>
                <a:gd name="connsiteX8" fmla="*/ 29593 w 1872416"/>
                <a:gd name="connsiteY8" fmla="*/ 2562734 h 2582642"/>
                <a:gd name="connsiteX9" fmla="*/ 1847128 w 1872416"/>
                <a:gd name="connsiteY9" fmla="*/ 2562734 h 2582642"/>
                <a:gd name="connsiteX10" fmla="*/ 1847128 w 1872416"/>
                <a:gd name="connsiteY10" fmla="*/ 29593 h 2582642"/>
                <a:gd name="connsiteX11" fmla="*/ 494469 w 1872416"/>
                <a:gd name="connsiteY11" fmla="*/ 29593 h 2582642"/>
                <a:gd name="connsiteX12" fmla="*/ 29593 w 1872416"/>
                <a:gd name="connsiteY12" fmla="*/ 495544 h 2582642"/>
                <a:gd name="connsiteX13" fmla="*/ 29593 w 1872416"/>
                <a:gd name="connsiteY13" fmla="*/ 2562734 h 2582642"/>
                <a:gd name="connsiteX14" fmla="*/ 29593 w 1872416"/>
                <a:gd name="connsiteY14" fmla="*/ 2562734 h 2582642"/>
                <a:gd name="connsiteX15" fmla="*/ 29593 w 1872416"/>
                <a:gd name="connsiteY15" fmla="*/ 2562734 h 258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2416" h="2582642">
                  <a:moveTo>
                    <a:pt x="1869726" y="2584256"/>
                  </a:moveTo>
                  <a:lnTo>
                    <a:pt x="8071" y="2584256"/>
                  </a:lnTo>
                  <a:lnTo>
                    <a:pt x="8071" y="485860"/>
                  </a:lnTo>
                  <a:lnTo>
                    <a:pt x="485860" y="8071"/>
                  </a:lnTo>
                  <a:lnTo>
                    <a:pt x="1869726" y="8071"/>
                  </a:lnTo>
                  <a:lnTo>
                    <a:pt x="1869726" y="2584256"/>
                  </a:lnTo>
                  <a:lnTo>
                    <a:pt x="1869726" y="2584256"/>
                  </a:lnTo>
                  <a:lnTo>
                    <a:pt x="1869726" y="2584256"/>
                  </a:lnTo>
                  <a:close/>
                  <a:moveTo>
                    <a:pt x="29593" y="2562734"/>
                  </a:moveTo>
                  <a:lnTo>
                    <a:pt x="1847128" y="2562734"/>
                  </a:lnTo>
                  <a:lnTo>
                    <a:pt x="1847128" y="29593"/>
                  </a:lnTo>
                  <a:lnTo>
                    <a:pt x="494469" y="29593"/>
                  </a:lnTo>
                  <a:lnTo>
                    <a:pt x="29593" y="495544"/>
                  </a:lnTo>
                  <a:lnTo>
                    <a:pt x="29593" y="2562734"/>
                  </a:lnTo>
                  <a:lnTo>
                    <a:pt x="29593" y="2562734"/>
                  </a:lnTo>
                  <a:lnTo>
                    <a:pt x="29593" y="2562734"/>
                  </a:lnTo>
                  <a:close/>
                </a:path>
              </a:pathLst>
            </a:custGeom>
            <a:grpFill/>
            <a:ln w="9525" cap="flat">
              <a:noFill/>
              <a:prstDash val="solid"/>
              <a:miter/>
            </a:ln>
          </p:spPr>
          <p:txBody>
            <a:bodyPr rtlCol="0" anchor="ctr"/>
            <a:lstStyle/>
            <a:p>
              <a:endParaRPr lang="zh-TW" altLang="en-US"/>
            </a:p>
          </p:txBody>
        </p:sp>
        <p:sp>
          <p:nvSpPr>
            <p:cNvPr id="87" name="手繪多邊形: 圖案 86">
              <a:extLst>
                <a:ext uri="{FF2B5EF4-FFF2-40B4-BE49-F238E27FC236}">
                  <a16:creationId xmlns:a16="http://schemas.microsoft.com/office/drawing/2014/main" id="{6C9C94F4-7C5F-47EB-A245-238DF80F11D4}"/>
                </a:ext>
              </a:extLst>
            </p:cNvPr>
            <p:cNvSpPr/>
            <p:nvPr/>
          </p:nvSpPr>
          <p:spPr>
            <a:xfrm>
              <a:off x="1238159" y="1465948"/>
              <a:ext cx="333591" cy="333591"/>
            </a:xfrm>
            <a:custGeom>
              <a:avLst/>
              <a:gdLst>
                <a:gd name="connsiteX0" fmla="*/ 8071 w 333591"/>
                <a:gd name="connsiteY0" fmla="*/ 8071 h 333591"/>
                <a:gd name="connsiteX1" fmla="*/ 331977 w 333591"/>
                <a:gd name="connsiteY1" fmla="*/ 8071 h 333591"/>
                <a:gd name="connsiteX2" fmla="*/ 8071 w 333591"/>
                <a:gd name="connsiteY2" fmla="*/ 330901 h 333591"/>
                <a:gd name="connsiteX3" fmla="*/ 8071 w 333591"/>
                <a:gd name="connsiteY3" fmla="*/ 8071 h 333591"/>
              </a:gdLst>
              <a:ahLst/>
              <a:cxnLst>
                <a:cxn ang="0">
                  <a:pos x="connsiteX0" y="connsiteY0"/>
                </a:cxn>
                <a:cxn ang="0">
                  <a:pos x="connsiteX1" y="connsiteY1"/>
                </a:cxn>
                <a:cxn ang="0">
                  <a:pos x="connsiteX2" y="connsiteY2"/>
                </a:cxn>
                <a:cxn ang="0">
                  <a:pos x="connsiteX3" y="connsiteY3"/>
                </a:cxn>
              </a:cxnLst>
              <a:rect l="l" t="t" r="r" b="b"/>
              <a:pathLst>
                <a:path w="333591" h="333591">
                  <a:moveTo>
                    <a:pt x="8071" y="8071"/>
                  </a:moveTo>
                  <a:lnTo>
                    <a:pt x="331977" y="8071"/>
                  </a:lnTo>
                  <a:lnTo>
                    <a:pt x="8071" y="330901"/>
                  </a:lnTo>
                  <a:lnTo>
                    <a:pt x="8071" y="8071"/>
                  </a:lnTo>
                  <a:close/>
                </a:path>
              </a:pathLst>
            </a:custGeom>
            <a:grpFill/>
            <a:ln w="9525" cap="flat">
              <a:noFill/>
              <a:prstDash val="solid"/>
              <a:miter/>
            </a:ln>
          </p:spPr>
          <p:txBody>
            <a:bodyPr rtlCol="0" anchor="ctr"/>
            <a:lstStyle/>
            <a:p>
              <a:endParaRPr lang="zh-TW" altLang="en-US"/>
            </a:p>
          </p:txBody>
        </p:sp>
      </p:grpSp>
      <p:pic>
        <p:nvPicPr>
          <p:cNvPr id="78" name="圖形 3">
            <a:extLst>
              <a:ext uri="{FF2B5EF4-FFF2-40B4-BE49-F238E27FC236}">
                <a16:creationId xmlns:a16="http://schemas.microsoft.com/office/drawing/2014/main" id="{01A30957-33E0-4548-A703-229AD3D409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3706851" y="3959998"/>
            <a:ext cx="2030825" cy="595242"/>
          </a:xfrm>
          <a:prstGeom prst="rect">
            <a:avLst/>
          </a:prstGeom>
        </p:spPr>
      </p:pic>
      <p:sp>
        <p:nvSpPr>
          <p:cNvPr id="79" name="手繪多邊形: 圖案 55">
            <a:extLst>
              <a:ext uri="{FF2B5EF4-FFF2-40B4-BE49-F238E27FC236}">
                <a16:creationId xmlns:a16="http://schemas.microsoft.com/office/drawing/2014/main" id="{DB5914DA-7597-4222-81B8-7455AE7E3D60}"/>
              </a:ext>
            </a:extLst>
          </p:cNvPr>
          <p:cNvSpPr>
            <a:spLocks noChangeAspect="1"/>
          </p:cNvSpPr>
          <p:nvPr/>
        </p:nvSpPr>
        <p:spPr>
          <a:xfrm>
            <a:off x="3833423" y="1465948"/>
            <a:ext cx="1737454" cy="2466408"/>
          </a:xfrm>
          <a:custGeom>
            <a:avLst/>
            <a:gdLst>
              <a:gd name="connsiteX0" fmla="*/ 12387 w 2323699"/>
              <a:gd name="connsiteY0" fmla="*/ 593309 h 4922315"/>
              <a:gd name="connsiteX1" fmla="*/ 610163 w 2323699"/>
              <a:gd name="connsiteY1" fmla="*/ 6178 h 4922315"/>
              <a:gd name="connsiteX2" fmla="*/ 2322783 w 2323699"/>
              <a:gd name="connsiteY2" fmla="*/ 6178 h 4922315"/>
              <a:gd name="connsiteX3" fmla="*/ 2322783 w 2323699"/>
              <a:gd name="connsiteY3" fmla="*/ 4919625 h 4922315"/>
              <a:gd name="connsiteX4" fmla="*/ 6178 w 2323699"/>
              <a:gd name="connsiteY4" fmla="*/ 4919625 h 4922315"/>
              <a:gd name="connsiteX5" fmla="*/ 6178 w 2323699"/>
              <a:gd name="connsiteY5" fmla="*/ 598630 h 4922315"/>
              <a:gd name="connsiteX0" fmla="*/ 6209 w 2316605"/>
              <a:gd name="connsiteY0" fmla="*/ 587131 h 4913447"/>
              <a:gd name="connsiteX1" fmla="*/ 603985 w 2316605"/>
              <a:gd name="connsiteY1" fmla="*/ 0 h 4913447"/>
              <a:gd name="connsiteX2" fmla="*/ 2316605 w 2316605"/>
              <a:gd name="connsiteY2" fmla="*/ 0 h 4913447"/>
              <a:gd name="connsiteX3" fmla="*/ 2276848 w 2316605"/>
              <a:gd name="connsiteY3" fmla="*/ 3382821 h 4913447"/>
              <a:gd name="connsiteX4" fmla="*/ 0 w 2316605"/>
              <a:gd name="connsiteY4" fmla="*/ 4913447 h 4913447"/>
              <a:gd name="connsiteX5" fmla="*/ 0 w 2316605"/>
              <a:gd name="connsiteY5" fmla="*/ 592452 h 4913447"/>
              <a:gd name="connsiteX0" fmla="*/ 6209 w 2316605"/>
              <a:gd name="connsiteY0" fmla="*/ 587131 h 3415952"/>
              <a:gd name="connsiteX1" fmla="*/ 603985 w 2316605"/>
              <a:gd name="connsiteY1" fmla="*/ 0 h 3415952"/>
              <a:gd name="connsiteX2" fmla="*/ 2316605 w 2316605"/>
              <a:gd name="connsiteY2" fmla="*/ 0 h 3415952"/>
              <a:gd name="connsiteX3" fmla="*/ 2276848 w 2316605"/>
              <a:gd name="connsiteY3" fmla="*/ 3382821 h 3415952"/>
              <a:gd name="connsiteX4" fmla="*/ 19878 w 2316605"/>
              <a:gd name="connsiteY4" fmla="*/ 3415952 h 3415952"/>
              <a:gd name="connsiteX5" fmla="*/ 0 w 2316605"/>
              <a:gd name="connsiteY5" fmla="*/ 592452 h 341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605" h="3415952">
                <a:moveTo>
                  <a:pt x="6209" y="587131"/>
                </a:moveTo>
                <a:lnTo>
                  <a:pt x="603985" y="0"/>
                </a:lnTo>
                <a:lnTo>
                  <a:pt x="2316605" y="0"/>
                </a:lnTo>
                <a:lnTo>
                  <a:pt x="2276848" y="3382821"/>
                </a:lnTo>
                <a:lnTo>
                  <a:pt x="19878" y="3415952"/>
                </a:lnTo>
                <a:lnTo>
                  <a:pt x="0" y="592452"/>
                </a:lnTo>
              </a:path>
            </a:pathLst>
          </a:custGeom>
          <a:solidFill>
            <a:srgbClr val="FE0144"/>
          </a:solidFill>
          <a:ln w="8847"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p>
        </p:txBody>
      </p:sp>
      <p:grpSp>
        <p:nvGrpSpPr>
          <p:cNvPr id="80" name="圖形 67">
            <a:extLst>
              <a:ext uri="{FF2B5EF4-FFF2-40B4-BE49-F238E27FC236}">
                <a16:creationId xmlns:a16="http://schemas.microsoft.com/office/drawing/2014/main" id="{8B893D72-A2AC-4A8F-BE36-3A4E881C8D1F}"/>
              </a:ext>
            </a:extLst>
          </p:cNvPr>
          <p:cNvGrpSpPr/>
          <p:nvPr/>
        </p:nvGrpSpPr>
        <p:grpSpPr>
          <a:xfrm>
            <a:off x="3773632" y="1407534"/>
            <a:ext cx="1861655" cy="2571881"/>
            <a:chOff x="1194577" y="1416985"/>
            <a:chExt cx="1861655" cy="2571881"/>
          </a:xfrm>
          <a:solidFill>
            <a:srgbClr val="FE0144"/>
          </a:solidFill>
          <a:effectLst>
            <a:outerShdw blurRad="50800" dist="38100" dir="2700000" algn="tl" rotWithShape="0">
              <a:prstClr val="black">
                <a:alpha val="40000"/>
              </a:prstClr>
            </a:outerShdw>
          </a:effectLst>
        </p:grpSpPr>
        <p:sp>
          <p:nvSpPr>
            <p:cNvPr id="81" name="手繪多邊形: 圖案 80">
              <a:extLst>
                <a:ext uri="{FF2B5EF4-FFF2-40B4-BE49-F238E27FC236}">
                  <a16:creationId xmlns:a16="http://schemas.microsoft.com/office/drawing/2014/main" id="{0A528867-224A-4C1C-84D8-FE6774501C42}"/>
                </a:ext>
              </a:extLst>
            </p:cNvPr>
            <p:cNvSpPr/>
            <p:nvPr/>
          </p:nvSpPr>
          <p:spPr>
            <a:xfrm>
              <a:off x="1186506" y="1408914"/>
              <a:ext cx="1872416" cy="2582642"/>
            </a:xfrm>
            <a:custGeom>
              <a:avLst/>
              <a:gdLst>
                <a:gd name="connsiteX0" fmla="*/ 1869726 w 1872416"/>
                <a:gd name="connsiteY0" fmla="*/ 2584256 h 2582642"/>
                <a:gd name="connsiteX1" fmla="*/ 8071 w 1872416"/>
                <a:gd name="connsiteY1" fmla="*/ 2584256 h 2582642"/>
                <a:gd name="connsiteX2" fmla="*/ 8071 w 1872416"/>
                <a:gd name="connsiteY2" fmla="*/ 485860 h 2582642"/>
                <a:gd name="connsiteX3" fmla="*/ 485860 w 1872416"/>
                <a:gd name="connsiteY3" fmla="*/ 8071 h 2582642"/>
                <a:gd name="connsiteX4" fmla="*/ 1869726 w 1872416"/>
                <a:gd name="connsiteY4" fmla="*/ 8071 h 2582642"/>
                <a:gd name="connsiteX5" fmla="*/ 1869726 w 1872416"/>
                <a:gd name="connsiteY5" fmla="*/ 2584256 h 2582642"/>
                <a:gd name="connsiteX6" fmla="*/ 1869726 w 1872416"/>
                <a:gd name="connsiteY6" fmla="*/ 2584256 h 2582642"/>
                <a:gd name="connsiteX7" fmla="*/ 1869726 w 1872416"/>
                <a:gd name="connsiteY7" fmla="*/ 2584256 h 2582642"/>
                <a:gd name="connsiteX8" fmla="*/ 29593 w 1872416"/>
                <a:gd name="connsiteY8" fmla="*/ 2562734 h 2582642"/>
                <a:gd name="connsiteX9" fmla="*/ 1847128 w 1872416"/>
                <a:gd name="connsiteY9" fmla="*/ 2562734 h 2582642"/>
                <a:gd name="connsiteX10" fmla="*/ 1847128 w 1872416"/>
                <a:gd name="connsiteY10" fmla="*/ 29593 h 2582642"/>
                <a:gd name="connsiteX11" fmla="*/ 494469 w 1872416"/>
                <a:gd name="connsiteY11" fmla="*/ 29593 h 2582642"/>
                <a:gd name="connsiteX12" fmla="*/ 29593 w 1872416"/>
                <a:gd name="connsiteY12" fmla="*/ 495544 h 2582642"/>
                <a:gd name="connsiteX13" fmla="*/ 29593 w 1872416"/>
                <a:gd name="connsiteY13" fmla="*/ 2562734 h 2582642"/>
                <a:gd name="connsiteX14" fmla="*/ 29593 w 1872416"/>
                <a:gd name="connsiteY14" fmla="*/ 2562734 h 2582642"/>
                <a:gd name="connsiteX15" fmla="*/ 29593 w 1872416"/>
                <a:gd name="connsiteY15" fmla="*/ 2562734 h 258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2416" h="2582642">
                  <a:moveTo>
                    <a:pt x="1869726" y="2584256"/>
                  </a:moveTo>
                  <a:lnTo>
                    <a:pt x="8071" y="2584256"/>
                  </a:lnTo>
                  <a:lnTo>
                    <a:pt x="8071" y="485860"/>
                  </a:lnTo>
                  <a:lnTo>
                    <a:pt x="485860" y="8071"/>
                  </a:lnTo>
                  <a:lnTo>
                    <a:pt x="1869726" y="8071"/>
                  </a:lnTo>
                  <a:lnTo>
                    <a:pt x="1869726" y="2584256"/>
                  </a:lnTo>
                  <a:lnTo>
                    <a:pt x="1869726" y="2584256"/>
                  </a:lnTo>
                  <a:lnTo>
                    <a:pt x="1869726" y="2584256"/>
                  </a:lnTo>
                  <a:close/>
                  <a:moveTo>
                    <a:pt x="29593" y="2562734"/>
                  </a:moveTo>
                  <a:lnTo>
                    <a:pt x="1847128" y="2562734"/>
                  </a:lnTo>
                  <a:lnTo>
                    <a:pt x="1847128" y="29593"/>
                  </a:lnTo>
                  <a:lnTo>
                    <a:pt x="494469" y="29593"/>
                  </a:lnTo>
                  <a:lnTo>
                    <a:pt x="29593" y="495544"/>
                  </a:lnTo>
                  <a:lnTo>
                    <a:pt x="29593" y="2562734"/>
                  </a:lnTo>
                  <a:lnTo>
                    <a:pt x="29593" y="2562734"/>
                  </a:lnTo>
                  <a:lnTo>
                    <a:pt x="29593" y="2562734"/>
                  </a:lnTo>
                  <a:close/>
                </a:path>
              </a:pathLst>
            </a:custGeom>
            <a:grpFill/>
            <a:ln w="9525" cap="flat">
              <a:no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7509FCB8-AAAA-48AA-89C5-A05B9418C72F}"/>
                </a:ext>
              </a:extLst>
            </p:cNvPr>
            <p:cNvSpPr/>
            <p:nvPr/>
          </p:nvSpPr>
          <p:spPr>
            <a:xfrm>
              <a:off x="1238159" y="1465948"/>
              <a:ext cx="333591" cy="333591"/>
            </a:xfrm>
            <a:custGeom>
              <a:avLst/>
              <a:gdLst>
                <a:gd name="connsiteX0" fmla="*/ 8071 w 333591"/>
                <a:gd name="connsiteY0" fmla="*/ 8071 h 333591"/>
                <a:gd name="connsiteX1" fmla="*/ 331977 w 333591"/>
                <a:gd name="connsiteY1" fmla="*/ 8071 h 333591"/>
                <a:gd name="connsiteX2" fmla="*/ 8071 w 333591"/>
                <a:gd name="connsiteY2" fmla="*/ 330901 h 333591"/>
                <a:gd name="connsiteX3" fmla="*/ 8071 w 333591"/>
                <a:gd name="connsiteY3" fmla="*/ 8071 h 333591"/>
              </a:gdLst>
              <a:ahLst/>
              <a:cxnLst>
                <a:cxn ang="0">
                  <a:pos x="connsiteX0" y="connsiteY0"/>
                </a:cxn>
                <a:cxn ang="0">
                  <a:pos x="connsiteX1" y="connsiteY1"/>
                </a:cxn>
                <a:cxn ang="0">
                  <a:pos x="connsiteX2" y="connsiteY2"/>
                </a:cxn>
                <a:cxn ang="0">
                  <a:pos x="connsiteX3" y="connsiteY3"/>
                </a:cxn>
              </a:cxnLst>
              <a:rect l="l" t="t" r="r" b="b"/>
              <a:pathLst>
                <a:path w="333591" h="333591">
                  <a:moveTo>
                    <a:pt x="8071" y="8071"/>
                  </a:moveTo>
                  <a:lnTo>
                    <a:pt x="331977" y="8071"/>
                  </a:lnTo>
                  <a:lnTo>
                    <a:pt x="8071" y="330901"/>
                  </a:lnTo>
                  <a:lnTo>
                    <a:pt x="8071" y="8071"/>
                  </a:lnTo>
                  <a:close/>
                </a:path>
              </a:pathLst>
            </a:custGeom>
            <a:grpFill/>
            <a:ln w="9525" cap="flat">
              <a:noFill/>
              <a:prstDash val="solid"/>
              <a:miter/>
            </a:ln>
          </p:spPr>
          <p:txBody>
            <a:bodyPr rtlCol="0" anchor="ctr"/>
            <a:lstStyle/>
            <a:p>
              <a:endParaRPr lang="zh-TW" altLang="en-US"/>
            </a:p>
          </p:txBody>
        </p:sp>
      </p:grpSp>
      <p:pic>
        <p:nvPicPr>
          <p:cNvPr id="59" name="圖形 3">
            <a:extLst>
              <a:ext uri="{FF2B5EF4-FFF2-40B4-BE49-F238E27FC236}">
                <a16:creationId xmlns:a16="http://schemas.microsoft.com/office/drawing/2014/main" id="{E2300EF4-98B3-4BF5-9AA3-A20F017109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127796" y="3969813"/>
            <a:ext cx="2030825" cy="595242"/>
          </a:xfrm>
          <a:prstGeom prst="rect">
            <a:avLst/>
          </a:prstGeom>
        </p:spPr>
      </p:pic>
      <p:sp>
        <p:nvSpPr>
          <p:cNvPr id="2" name="Title 1">
            <a:extLst>
              <a:ext uri="{FF2B5EF4-FFF2-40B4-BE49-F238E27FC236}">
                <a16:creationId xmlns:a16="http://schemas.microsoft.com/office/drawing/2014/main" id="{B9FB7EB6-538F-4E28-9942-0F651E3E4724}"/>
              </a:ext>
            </a:extLst>
          </p:cNvPr>
          <p:cNvSpPr>
            <a:spLocks noGrp="1"/>
          </p:cNvSpPr>
          <p:nvPr>
            <p:ph type="title"/>
          </p:nvPr>
        </p:nvSpPr>
        <p:spPr>
          <a:xfrm>
            <a:off x="255391" y="83287"/>
            <a:ext cx="8229600" cy="857250"/>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3600" b="1" dirty="0">
                <a:solidFill>
                  <a:schemeClr val="bg1"/>
                </a:solidFill>
                <a:latin typeface="微軟正黑體" panose="020B0604030504040204" pitchFamily="34" charset="-120"/>
                <a:ea typeface="微軟正黑體" panose="020B0604030504040204" pitchFamily="34" charset="-120"/>
              </a:rPr>
              <a:t>一個軟體架構，三種組態配置</a:t>
            </a:r>
            <a:endParaRPr lang="en-US" sz="3600" b="1" dirty="0">
              <a:solidFill>
                <a:schemeClr val="bg1"/>
              </a:solidFill>
              <a:latin typeface="微軟正黑體" panose="020B0604030504040204" pitchFamily="34" charset="-120"/>
              <a:ea typeface="微軟正黑體" panose="020B0604030504040204" pitchFamily="34" charset="-120"/>
            </a:endParaRPr>
          </a:p>
        </p:txBody>
      </p:sp>
      <p:sp>
        <p:nvSpPr>
          <p:cNvPr id="8" name="手繪多邊形: 圖案 55">
            <a:extLst>
              <a:ext uri="{FF2B5EF4-FFF2-40B4-BE49-F238E27FC236}">
                <a16:creationId xmlns:a16="http://schemas.microsoft.com/office/drawing/2014/main" id="{BA0AC1B2-D67A-4E9F-8BB1-0317C2F9ED56}"/>
              </a:ext>
            </a:extLst>
          </p:cNvPr>
          <p:cNvSpPr>
            <a:spLocks noChangeAspect="1"/>
          </p:cNvSpPr>
          <p:nvPr/>
        </p:nvSpPr>
        <p:spPr>
          <a:xfrm>
            <a:off x="1254368" y="1475399"/>
            <a:ext cx="1737454" cy="2466408"/>
          </a:xfrm>
          <a:custGeom>
            <a:avLst/>
            <a:gdLst>
              <a:gd name="connsiteX0" fmla="*/ 12387 w 2323699"/>
              <a:gd name="connsiteY0" fmla="*/ 593309 h 4922315"/>
              <a:gd name="connsiteX1" fmla="*/ 610163 w 2323699"/>
              <a:gd name="connsiteY1" fmla="*/ 6178 h 4922315"/>
              <a:gd name="connsiteX2" fmla="*/ 2322783 w 2323699"/>
              <a:gd name="connsiteY2" fmla="*/ 6178 h 4922315"/>
              <a:gd name="connsiteX3" fmla="*/ 2322783 w 2323699"/>
              <a:gd name="connsiteY3" fmla="*/ 4919625 h 4922315"/>
              <a:gd name="connsiteX4" fmla="*/ 6178 w 2323699"/>
              <a:gd name="connsiteY4" fmla="*/ 4919625 h 4922315"/>
              <a:gd name="connsiteX5" fmla="*/ 6178 w 2323699"/>
              <a:gd name="connsiteY5" fmla="*/ 598630 h 4922315"/>
              <a:gd name="connsiteX0" fmla="*/ 6209 w 2316605"/>
              <a:gd name="connsiteY0" fmla="*/ 587131 h 4913447"/>
              <a:gd name="connsiteX1" fmla="*/ 603985 w 2316605"/>
              <a:gd name="connsiteY1" fmla="*/ 0 h 4913447"/>
              <a:gd name="connsiteX2" fmla="*/ 2316605 w 2316605"/>
              <a:gd name="connsiteY2" fmla="*/ 0 h 4913447"/>
              <a:gd name="connsiteX3" fmla="*/ 2276848 w 2316605"/>
              <a:gd name="connsiteY3" fmla="*/ 3382821 h 4913447"/>
              <a:gd name="connsiteX4" fmla="*/ 0 w 2316605"/>
              <a:gd name="connsiteY4" fmla="*/ 4913447 h 4913447"/>
              <a:gd name="connsiteX5" fmla="*/ 0 w 2316605"/>
              <a:gd name="connsiteY5" fmla="*/ 592452 h 4913447"/>
              <a:gd name="connsiteX0" fmla="*/ 6209 w 2316605"/>
              <a:gd name="connsiteY0" fmla="*/ 587131 h 3415952"/>
              <a:gd name="connsiteX1" fmla="*/ 603985 w 2316605"/>
              <a:gd name="connsiteY1" fmla="*/ 0 h 3415952"/>
              <a:gd name="connsiteX2" fmla="*/ 2316605 w 2316605"/>
              <a:gd name="connsiteY2" fmla="*/ 0 h 3415952"/>
              <a:gd name="connsiteX3" fmla="*/ 2276848 w 2316605"/>
              <a:gd name="connsiteY3" fmla="*/ 3382821 h 3415952"/>
              <a:gd name="connsiteX4" fmla="*/ 19878 w 2316605"/>
              <a:gd name="connsiteY4" fmla="*/ 3415952 h 3415952"/>
              <a:gd name="connsiteX5" fmla="*/ 0 w 2316605"/>
              <a:gd name="connsiteY5" fmla="*/ 592452 h 341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605" h="3415952">
                <a:moveTo>
                  <a:pt x="6209" y="587131"/>
                </a:moveTo>
                <a:lnTo>
                  <a:pt x="603985" y="0"/>
                </a:lnTo>
                <a:lnTo>
                  <a:pt x="2316605" y="0"/>
                </a:lnTo>
                <a:lnTo>
                  <a:pt x="2276848" y="3382821"/>
                </a:lnTo>
                <a:lnTo>
                  <a:pt x="19878" y="3415952"/>
                </a:lnTo>
                <a:lnTo>
                  <a:pt x="0" y="592452"/>
                </a:lnTo>
              </a:path>
            </a:pathLst>
          </a:custGeom>
          <a:solidFill>
            <a:srgbClr val="FE0144"/>
          </a:solidFill>
          <a:ln w="8847"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p>
        </p:txBody>
      </p:sp>
      <p:sp>
        <p:nvSpPr>
          <p:cNvPr id="11" name="矩形 57">
            <a:extLst>
              <a:ext uri="{FF2B5EF4-FFF2-40B4-BE49-F238E27FC236}">
                <a16:creationId xmlns:a16="http://schemas.microsoft.com/office/drawing/2014/main" id="{02D8F770-3191-4B10-9ECE-4D0CF8DB34B7}"/>
              </a:ext>
            </a:extLst>
          </p:cNvPr>
          <p:cNvSpPr/>
          <p:nvPr/>
        </p:nvSpPr>
        <p:spPr>
          <a:xfrm>
            <a:off x="6696487" y="4018216"/>
            <a:ext cx="1056931" cy="438582"/>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zh-TW" altLang="en-US" sz="2250" b="1" dirty="0">
                <a:solidFill>
                  <a:srgbClr val="FE0144"/>
                </a:solidFill>
                <a:latin typeface="微軟正黑體" panose="020B0604030504040204" pitchFamily="34" charset="-120"/>
                <a:ea typeface="微軟正黑體" panose="020B0604030504040204" pitchFamily="34" charset="-120"/>
              </a:rPr>
              <a:t>全快閃</a:t>
            </a:r>
            <a:endParaRPr lang="en-US" altLang="zh-TW" sz="2250" b="1" dirty="0">
              <a:solidFill>
                <a:srgbClr val="FE0144"/>
              </a:solidFill>
              <a:latin typeface="微軟正黑體" panose="020B0604030504040204" pitchFamily="34" charset="-120"/>
              <a:ea typeface="微軟正黑體" panose="020B0604030504040204" pitchFamily="34" charset="-120"/>
            </a:endParaRPr>
          </a:p>
        </p:txBody>
      </p:sp>
      <p:sp>
        <p:nvSpPr>
          <p:cNvPr id="13" name="Rectangle: Rounded Corners 25">
            <a:extLst>
              <a:ext uri="{FF2B5EF4-FFF2-40B4-BE49-F238E27FC236}">
                <a16:creationId xmlns:a16="http://schemas.microsoft.com/office/drawing/2014/main" id="{6E7A5A8B-E8C0-4F76-9DBC-4191F1F26E65}"/>
              </a:ext>
            </a:extLst>
          </p:cNvPr>
          <p:cNvSpPr/>
          <p:nvPr/>
        </p:nvSpPr>
        <p:spPr>
          <a:xfrm>
            <a:off x="1429894" y="1864676"/>
            <a:ext cx="1426131" cy="1868023"/>
          </a:xfrm>
          <a:prstGeom prst="roundRect">
            <a:avLst>
              <a:gd name="adj" fmla="val 101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0"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4" name="Rectangle: Rounded Corners 7">
            <a:extLst>
              <a:ext uri="{FF2B5EF4-FFF2-40B4-BE49-F238E27FC236}">
                <a16:creationId xmlns:a16="http://schemas.microsoft.com/office/drawing/2014/main" id="{289BA65F-5BB9-460B-B6C7-088A8171E7EB}"/>
              </a:ext>
            </a:extLst>
          </p:cNvPr>
          <p:cNvSpPr/>
          <p:nvPr/>
        </p:nvSpPr>
        <p:spPr>
          <a:xfrm>
            <a:off x="1516483" y="1935263"/>
            <a:ext cx="1258786" cy="1715111"/>
          </a:xfrm>
          <a:prstGeom prst="roundRect">
            <a:avLst>
              <a:gd name="adj" fmla="val 1019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0"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5" name="Oval 8">
            <a:extLst>
              <a:ext uri="{FF2B5EF4-FFF2-40B4-BE49-F238E27FC236}">
                <a16:creationId xmlns:a16="http://schemas.microsoft.com/office/drawing/2014/main" id="{2FB50B75-D25E-4265-B720-5F5A1CCBDC26}"/>
              </a:ext>
            </a:extLst>
          </p:cNvPr>
          <p:cNvSpPr/>
          <p:nvPr/>
        </p:nvSpPr>
        <p:spPr>
          <a:xfrm>
            <a:off x="1599355" y="2034072"/>
            <a:ext cx="135857" cy="1536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6" name="Oval 14">
            <a:extLst>
              <a:ext uri="{FF2B5EF4-FFF2-40B4-BE49-F238E27FC236}">
                <a16:creationId xmlns:a16="http://schemas.microsoft.com/office/drawing/2014/main" id="{4ED93F0E-8772-453F-B7CF-EF508EEA9BF5}"/>
              </a:ext>
            </a:extLst>
          </p:cNvPr>
          <p:cNvSpPr/>
          <p:nvPr/>
        </p:nvSpPr>
        <p:spPr>
          <a:xfrm>
            <a:off x="1599355" y="3409503"/>
            <a:ext cx="135857" cy="1536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7" name="Oval 15">
            <a:extLst>
              <a:ext uri="{FF2B5EF4-FFF2-40B4-BE49-F238E27FC236}">
                <a16:creationId xmlns:a16="http://schemas.microsoft.com/office/drawing/2014/main" id="{38028E0B-44EF-4F15-90C4-C53125B3D06B}"/>
              </a:ext>
            </a:extLst>
          </p:cNvPr>
          <p:cNvSpPr/>
          <p:nvPr/>
        </p:nvSpPr>
        <p:spPr>
          <a:xfrm>
            <a:off x="2518083" y="3395805"/>
            <a:ext cx="135857" cy="1536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8" name="Oval 17">
            <a:extLst>
              <a:ext uri="{FF2B5EF4-FFF2-40B4-BE49-F238E27FC236}">
                <a16:creationId xmlns:a16="http://schemas.microsoft.com/office/drawing/2014/main" id="{962BA7EC-6D5C-4DA2-A916-EE683C3D3E6D}"/>
              </a:ext>
            </a:extLst>
          </p:cNvPr>
          <p:cNvSpPr/>
          <p:nvPr/>
        </p:nvSpPr>
        <p:spPr>
          <a:xfrm>
            <a:off x="1905031" y="2591507"/>
            <a:ext cx="468703" cy="489083"/>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9" name="Oval 17">
            <a:extLst>
              <a:ext uri="{FF2B5EF4-FFF2-40B4-BE49-F238E27FC236}">
                <a16:creationId xmlns:a16="http://schemas.microsoft.com/office/drawing/2014/main" id="{B2E611AE-7001-4060-8748-A5010A6ED417}"/>
              </a:ext>
            </a:extLst>
          </p:cNvPr>
          <p:cNvSpPr/>
          <p:nvPr/>
        </p:nvSpPr>
        <p:spPr>
          <a:xfrm>
            <a:off x="2077947" y="2755882"/>
            <a:ext cx="135857" cy="15368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0" name="Circle: Hollow 19">
            <a:extLst>
              <a:ext uri="{FF2B5EF4-FFF2-40B4-BE49-F238E27FC236}">
                <a16:creationId xmlns:a16="http://schemas.microsoft.com/office/drawing/2014/main" id="{26883C9D-AC33-44D3-B833-D120B56A07F6}"/>
              </a:ext>
            </a:extLst>
          </p:cNvPr>
          <p:cNvSpPr/>
          <p:nvPr/>
        </p:nvSpPr>
        <p:spPr>
          <a:xfrm>
            <a:off x="1655056" y="2346966"/>
            <a:ext cx="966278" cy="975354"/>
          </a:xfrm>
          <a:prstGeom prst="donut">
            <a:avLst>
              <a:gd name="adj" fmla="val 18496"/>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schemeClr val="tx1"/>
              </a:solidFill>
            </a:endParaRPr>
          </a:p>
        </p:txBody>
      </p:sp>
      <p:sp>
        <p:nvSpPr>
          <p:cNvPr id="21" name="Right Triangle 19">
            <a:extLst>
              <a:ext uri="{FF2B5EF4-FFF2-40B4-BE49-F238E27FC236}">
                <a16:creationId xmlns:a16="http://schemas.microsoft.com/office/drawing/2014/main" id="{DCF51545-9545-4370-B2F5-4E7B3CB144E2}"/>
              </a:ext>
            </a:extLst>
          </p:cNvPr>
          <p:cNvSpPr/>
          <p:nvPr/>
        </p:nvSpPr>
        <p:spPr>
          <a:xfrm rot="10800000">
            <a:off x="2229599" y="2045204"/>
            <a:ext cx="468703" cy="456554"/>
          </a:xfrm>
          <a:prstGeom prst="r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nvGrpSpPr>
          <p:cNvPr id="22" name="Group 55">
            <a:extLst>
              <a:ext uri="{FF2B5EF4-FFF2-40B4-BE49-F238E27FC236}">
                <a16:creationId xmlns:a16="http://schemas.microsoft.com/office/drawing/2014/main" id="{5FC1E592-7E45-4B1D-A460-14BDAA530EBE}"/>
              </a:ext>
            </a:extLst>
          </p:cNvPr>
          <p:cNvGrpSpPr/>
          <p:nvPr/>
        </p:nvGrpSpPr>
        <p:grpSpPr>
          <a:xfrm>
            <a:off x="6528330" y="1852033"/>
            <a:ext cx="1426553" cy="1868023"/>
            <a:chOff x="9396419" y="2918749"/>
            <a:chExt cx="2207269" cy="2890345"/>
          </a:xfrm>
        </p:grpSpPr>
        <p:sp>
          <p:nvSpPr>
            <p:cNvPr id="23" name="Rectangle: Rounded Corners 69">
              <a:extLst>
                <a:ext uri="{FF2B5EF4-FFF2-40B4-BE49-F238E27FC236}">
                  <a16:creationId xmlns:a16="http://schemas.microsoft.com/office/drawing/2014/main" id="{A6036E0C-8060-42E8-9012-A67E80CEB608}"/>
                </a:ext>
              </a:extLst>
            </p:cNvPr>
            <p:cNvSpPr/>
            <p:nvPr/>
          </p:nvSpPr>
          <p:spPr>
            <a:xfrm>
              <a:off x="9396419" y="2918749"/>
              <a:ext cx="2207269" cy="2890345"/>
            </a:xfrm>
            <a:prstGeom prst="roundRect">
              <a:avLst>
                <a:gd name="adj" fmla="val 101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0"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nvGrpSpPr>
            <p:cNvPr id="24" name="Group 48">
              <a:extLst>
                <a:ext uri="{FF2B5EF4-FFF2-40B4-BE49-F238E27FC236}">
                  <a16:creationId xmlns:a16="http://schemas.microsoft.com/office/drawing/2014/main" id="{82E3A612-8F8E-4E3C-AAEE-D3A192E3C31E}"/>
                </a:ext>
              </a:extLst>
            </p:cNvPr>
            <p:cNvGrpSpPr/>
            <p:nvPr/>
          </p:nvGrpSpPr>
          <p:grpSpPr>
            <a:xfrm>
              <a:off x="9532008" y="3047999"/>
              <a:ext cx="1947689" cy="2653748"/>
              <a:chOff x="3801066" y="3157216"/>
              <a:chExt cx="1947689" cy="2653748"/>
            </a:xfrm>
          </p:grpSpPr>
          <p:sp>
            <p:nvSpPr>
              <p:cNvPr id="25" name="Rectangle: Rounded Corners 27">
                <a:extLst>
                  <a:ext uri="{FF2B5EF4-FFF2-40B4-BE49-F238E27FC236}">
                    <a16:creationId xmlns:a16="http://schemas.microsoft.com/office/drawing/2014/main" id="{EB2A3053-071D-4CC4-9877-511EF1680E4F}"/>
                  </a:ext>
                </a:extLst>
              </p:cNvPr>
              <p:cNvSpPr/>
              <p:nvPr/>
            </p:nvSpPr>
            <p:spPr>
              <a:xfrm>
                <a:off x="3801066" y="3157216"/>
                <a:ext cx="1947689" cy="2653748"/>
              </a:xfrm>
              <a:prstGeom prst="roundRect">
                <a:avLst>
                  <a:gd name="adj" fmla="val 1019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0"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6" name="Oval 28">
                <a:extLst>
                  <a:ext uri="{FF2B5EF4-FFF2-40B4-BE49-F238E27FC236}">
                    <a16:creationId xmlns:a16="http://schemas.microsoft.com/office/drawing/2014/main" id="{080792C9-4DB8-4CA5-B881-08A754882329}"/>
                  </a:ext>
                </a:extLst>
              </p:cNvPr>
              <p:cNvSpPr/>
              <p:nvPr/>
            </p:nvSpPr>
            <p:spPr>
              <a:xfrm>
                <a:off x="3929292" y="3310101"/>
                <a:ext cx="210208" cy="2377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7" name="Oval 29">
                <a:extLst>
                  <a:ext uri="{FF2B5EF4-FFF2-40B4-BE49-F238E27FC236}">
                    <a16:creationId xmlns:a16="http://schemas.microsoft.com/office/drawing/2014/main" id="{6E6813F8-3479-4E7B-9A5A-D82EBFDC36D6}"/>
                  </a:ext>
                </a:extLst>
              </p:cNvPr>
              <p:cNvSpPr/>
              <p:nvPr/>
            </p:nvSpPr>
            <p:spPr>
              <a:xfrm>
                <a:off x="3929292" y="5438271"/>
                <a:ext cx="210208" cy="2377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8" name="Oval 30">
                <a:extLst>
                  <a:ext uri="{FF2B5EF4-FFF2-40B4-BE49-F238E27FC236}">
                    <a16:creationId xmlns:a16="http://schemas.microsoft.com/office/drawing/2014/main" id="{01C7EBDB-E539-416B-9944-D3BAF7A835B1}"/>
                  </a:ext>
                </a:extLst>
              </p:cNvPr>
              <p:cNvSpPr/>
              <p:nvPr/>
            </p:nvSpPr>
            <p:spPr>
              <a:xfrm>
                <a:off x="5350816" y="5417076"/>
                <a:ext cx="210208" cy="2377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9" name="Oval 31">
                <a:extLst>
                  <a:ext uri="{FF2B5EF4-FFF2-40B4-BE49-F238E27FC236}">
                    <a16:creationId xmlns:a16="http://schemas.microsoft.com/office/drawing/2014/main" id="{EDE9C203-2E4E-4463-842A-9101901D7E57}"/>
                  </a:ext>
                </a:extLst>
              </p:cNvPr>
              <p:cNvSpPr/>
              <p:nvPr/>
            </p:nvSpPr>
            <p:spPr>
              <a:xfrm>
                <a:off x="5350816" y="3310100"/>
                <a:ext cx="210208" cy="2377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0" name="Lightning Bolt 22">
                <a:extLst>
                  <a:ext uri="{FF2B5EF4-FFF2-40B4-BE49-F238E27FC236}">
                    <a16:creationId xmlns:a16="http://schemas.microsoft.com/office/drawing/2014/main" id="{1948B54E-1ABC-4FD9-B28F-A764AE11F366}"/>
                  </a:ext>
                </a:extLst>
              </p:cNvPr>
              <p:cNvSpPr/>
              <p:nvPr/>
            </p:nvSpPr>
            <p:spPr>
              <a:xfrm flipH="1">
                <a:off x="4497407" y="3547897"/>
                <a:ext cx="579959" cy="698937"/>
              </a:xfrm>
              <a:prstGeom prst="lightningBol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cxnSp>
            <p:nvCxnSpPr>
              <p:cNvPr id="31" name="Straight Connector 24">
                <a:extLst>
                  <a:ext uri="{FF2B5EF4-FFF2-40B4-BE49-F238E27FC236}">
                    <a16:creationId xmlns:a16="http://schemas.microsoft.com/office/drawing/2014/main" id="{8DF45D27-4CAE-48C1-BF37-BF90556DD366}"/>
                  </a:ext>
                </a:extLst>
              </p:cNvPr>
              <p:cNvCxnSpPr>
                <a:cxnSpLocks/>
              </p:cNvCxnSpPr>
              <p:nvPr/>
            </p:nvCxnSpPr>
            <p:spPr>
              <a:xfrm>
                <a:off x="4267200" y="4353368"/>
                <a:ext cx="93542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50">
                <a:extLst>
                  <a:ext uri="{FF2B5EF4-FFF2-40B4-BE49-F238E27FC236}">
                    <a16:creationId xmlns:a16="http://schemas.microsoft.com/office/drawing/2014/main" id="{1D73B626-5EA3-4D8E-9195-A98F7E5E6FFE}"/>
                  </a:ext>
                </a:extLst>
              </p:cNvPr>
              <p:cNvCxnSpPr>
                <a:cxnSpLocks/>
              </p:cNvCxnSpPr>
              <p:nvPr/>
            </p:nvCxnSpPr>
            <p:spPr>
              <a:xfrm>
                <a:off x="4267200" y="4936692"/>
                <a:ext cx="93542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47">
                <a:extLst>
                  <a:ext uri="{FF2B5EF4-FFF2-40B4-BE49-F238E27FC236}">
                    <a16:creationId xmlns:a16="http://schemas.microsoft.com/office/drawing/2014/main" id="{DCE82889-26FA-4431-A7FE-FEB500401D5A}"/>
                  </a:ext>
                </a:extLst>
              </p:cNvPr>
              <p:cNvSpPr txBox="1"/>
              <p:nvPr/>
            </p:nvSpPr>
            <p:spPr>
              <a:xfrm>
                <a:off x="4274897" y="4302786"/>
                <a:ext cx="792205" cy="523220"/>
              </a:xfrm>
              <a:prstGeom prst="rect">
                <a:avLst/>
              </a:prstGeom>
              <a:noFill/>
            </p:spPr>
            <p:txBody>
              <a:bodyPr wrap="non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100" b="1">
                    <a:solidFill>
                      <a:schemeClr val="bg1"/>
                    </a:solidFill>
                    <a:latin typeface="Arial Narrow" panose="020B0606020202030204" pitchFamily="34" charset="0"/>
                    <a:cs typeface="Arial" panose="020B0604020202020204" pitchFamily="34" charset="0"/>
                  </a:rPr>
                  <a:t>SSD</a:t>
                </a:r>
              </a:p>
            </p:txBody>
          </p:sp>
        </p:grpSp>
      </p:grpSp>
      <p:sp>
        <p:nvSpPr>
          <p:cNvPr id="34" name="矩形 54">
            <a:extLst>
              <a:ext uri="{FF2B5EF4-FFF2-40B4-BE49-F238E27FC236}">
                <a16:creationId xmlns:a16="http://schemas.microsoft.com/office/drawing/2014/main" id="{AEEB30D7-41BF-4281-AA78-85A1465B97C1}"/>
              </a:ext>
            </a:extLst>
          </p:cNvPr>
          <p:cNvSpPr/>
          <p:nvPr/>
        </p:nvSpPr>
        <p:spPr>
          <a:xfrm>
            <a:off x="4173303" y="4009747"/>
            <a:ext cx="1056931" cy="438582"/>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zh-TW" altLang="en-US" sz="2250" b="1" dirty="0">
                <a:solidFill>
                  <a:srgbClr val="FE0144"/>
                </a:solidFill>
                <a:latin typeface="微軟正黑體" panose="020B0604030504040204" pitchFamily="34" charset="-120"/>
                <a:ea typeface="微軟正黑體" panose="020B0604030504040204" pitchFamily="34" charset="-120"/>
              </a:rPr>
              <a:t>混合式</a:t>
            </a:r>
          </a:p>
        </p:txBody>
      </p:sp>
      <p:grpSp>
        <p:nvGrpSpPr>
          <p:cNvPr id="35" name="Group 52">
            <a:extLst>
              <a:ext uri="{FF2B5EF4-FFF2-40B4-BE49-F238E27FC236}">
                <a16:creationId xmlns:a16="http://schemas.microsoft.com/office/drawing/2014/main" id="{0D927B46-3C63-4112-BC0D-EAAAA9A77CFA}"/>
              </a:ext>
            </a:extLst>
          </p:cNvPr>
          <p:cNvGrpSpPr/>
          <p:nvPr/>
        </p:nvGrpSpPr>
        <p:grpSpPr>
          <a:xfrm>
            <a:off x="4759016" y="2147563"/>
            <a:ext cx="1145247" cy="1516940"/>
            <a:chOff x="5880921" y="3307680"/>
            <a:chExt cx="1772012" cy="2347123"/>
          </a:xfrm>
        </p:grpSpPr>
        <p:sp>
          <p:nvSpPr>
            <p:cNvPr id="36" name="Rectangle: Rounded Corners 33">
              <a:extLst>
                <a:ext uri="{FF2B5EF4-FFF2-40B4-BE49-F238E27FC236}">
                  <a16:creationId xmlns:a16="http://schemas.microsoft.com/office/drawing/2014/main" id="{6019ED4D-3197-4019-ACCD-0CF9C2899A0B}"/>
                </a:ext>
              </a:extLst>
            </p:cNvPr>
            <p:cNvSpPr/>
            <p:nvPr/>
          </p:nvSpPr>
          <p:spPr>
            <a:xfrm>
              <a:off x="5880921" y="3307680"/>
              <a:ext cx="1772012" cy="2347123"/>
            </a:xfrm>
            <a:prstGeom prst="roundRect">
              <a:avLst>
                <a:gd name="adj" fmla="val 101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0"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nvGrpSpPr>
            <p:cNvPr id="37" name="Group 51">
              <a:extLst>
                <a:ext uri="{FF2B5EF4-FFF2-40B4-BE49-F238E27FC236}">
                  <a16:creationId xmlns:a16="http://schemas.microsoft.com/office/drawing/2014/main" id="{B91BE7D9-CDF0-4821-86FB-2A5405A923BD}"/>
                </a:ext>
              </a:extLst>
            </p:cNvPr>
            <p:cNvGrpSpPr/>
            <p:nvPr/>
          </p:nvGrpSpPr>
          <p:grpSpPr>
            <a:xfrm>
              <a:off x="5968002" y="3428999"/>
              <a:ext cx="1614169" cy="2130028"/>
              <a:chOff x="7062427" y="3157216"/>
              <a:chExt cx="1947689" cy="2653748"/>
            </a:xfrm>
          </p:grpSpPr>
          <p:sp>
            <p:nvSpPr>
              <p:cNvPr id="38" name="Rectangle: Rounded Corners 34">
                <a:extLst>
                  <a:ext uri="{FF2B5EF4-FFF2-40B4-BE49-F238E27FC236}">
                    <a16:creationId xmlns:a16="http://schemas.microsoft.com/office/drawing/2014/main" id="{401F3E45-0A9C-4570-839F-B10C07B8B0DC}"/>
                  </a:ext>
                </a:extLst>
              </p:cNvPr>
              <p:cNvSpPr/>
              <p:nvPr/>
            </p:nvSpPr>
            <p:spPr>
              <a:xfrm>
                <a:off x="7062427" y="3157216"/>
                <a:ext cx="1947689" cy="2653748"/>
              </a:xfrm>
              <a:prstGeom prst="roundRect">
                <a:avLst>
                  <a:gd name="adj" fmla="val 1019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0"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9" name="Oval 35">
                <a:extLst>
                  <a:ext uri="{FF2B5EF4-FFF2-40B4-BE49-F238E27FC236}">
                    <a16:creationId xmlns:a16="http://schemas.microsoft.com/office/drawing/2014/main" id="{B1E9BCCA-8614-42F7-A43A-ED1D0071DFB6}"/>
                  </a:ext>
                </a:extLst>
              </p:cNvPr>
              <p:cNvSpPr/>
              <p:nvPr/>
            </p:nvSpPr>
            <p:spPr>
              <a:xfrm>
                <a:off x="7190653" y="3310101"/>
                <a:ext cx="210208" cy="2377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0" name="Oval 36">
                <a:extLst>
                  <a:ext uri="{FF2B5EF4-FFF2-40B4-BE49-F238E27FC236}">
                    <a16:creationId xmlns:a16="http://schemas.microsoft.com/office/drawing/2014/main" id="{CEAB460E-2C3C-4E1D-8538-C0E00451F779}"/>
                  </a:ext>
                </a:extLst>
              </p:cNvPr>
              <p:cNvSpPr/>
              <p:nvPr/>
            </p:nvSpPr>
            <p:spPr>
              <a:xfrm>
                <a:off x="7190653" y="5438271"/>
                <a:ext cx="210208" cy="2377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1" name="Oval 37">
                <a:extLst>
                  <a:ext uri="{FF2B5EF4-FFF2-40B4-BE49-F238E27FC236}">
                    <a16:creationId xmlns:a16="http://schemas.microsoft.com/office/drawing/2014/main" id="{77062157-DC61-4C8D-A5AA-590EB4ED5758}"/>
                  </a:ext>
                </a:extLst>
              </p:cNvPr>
              <p:cNvSpPr/>
              <p:nvPr/>
            </p:nvSpPr>
            <p:spPr>
              <a:xfrm>
                <a:off x="8612177" y="5417076"/>
                <a:ext cx="210208" cy="2377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2" name="Oval 38">
                <a:extLst>
                  <a:ext uri="{FF2B5EF4-FFF2-40B4-BE49-F238E27FC236}">
                    <a16:creationId xmlns:a16="http://schemas.microsoft.com/office/drawing/2014/main" id="{4AE6D1D1-1C3F-45BA-8E8D-668CD97CED65}"/>
                  </a:ext>
                </a:extLst>
              </p:cNvPr>
              <p:cNvSpPr/>
              <p:nvPr/>
            </p:nvSpPr>
            <p:spPr>
              <a:xfrm>
                <a:off x="7663618" y="4172606"/>
                <a:ext cx="725213" cy="756746"/>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3" name="Oval 39">
                <a:extLst>
                  <a:ext uri="{FF2B5EF4-FFF2-40B4-BE49-F238E27FC236}">
                    <a16:creationId xmlns:a16="http://schemas.microsoft.com/office/drawing/2014/main" id="{8D288A9B-1BE7-4832-821E-2B8691388839}"/>
                  </a:ext>
                </a:extLst>
              </p:cNvPr>
              <p:cNvSpPr/>
              <p:nvPr/>
            </p:nvSpPr>
            <p:spPr>
              <a:xfrm>
                <a:off x="7931167" y="4426940"/>
                <a:ext cx="210208" cy="23779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4" name="Circle: Hollow 40">
                <a:extLst>
                  <a:ext uri="{FF2B5EF4-FFF2-40B4-BE49-F238E27FC236}">
                    <a16:creationId xmlns:a16="http://schemas.microsoft.com/office/drawing/2014/main" id="{2941B906-1571-4174-BC0C-A08A7B2D9CC3}"/>
                  </a:ext>
                </a:extLst>
              </p:cNvPr>
              <p:cNvSpPr/>
              <p:nvPr/>
            </p:nvSpPr>
            <p:spPr>
              <a:xfrm>
                <a:off x="7276838" y="3794234"/>
                <a:ext cx="1495098" cy="1509141"/>
              </a:xfrm>
              <a:prstGeom prst="donut">
                <a:avLst>
                  <a:gd name="adj" fmla="val 18496"/>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schemeClr val="tx1"/>
                  </a:solidFill>
                </a:endParaRPr>
              </a:p>
            </p:txBody>
          </p:sp>
          <p:sp>
            <p:nvSpPr>
              <p:cNvPr id="45" name="Right Triangle 41">
                <a:extLst>
                  <a:ext uri="{FF2B5EF4-FFF2-40B4-BE49-F238E27FC236}">
                    <a16:creationId xmlns:a16="http://schemas.microsoft.com/office/drawing/2014/main" id="{D8DEBB35-0DD7-4CEC-8540-8832B0EE8C03}"/>
                  </a:ext>
                </a:extLst>
              </p:cNvPr>
              <p:cNvSpPr/>
              <p:nvPr/>
            </p:nvSpPr>
            <p:spPr>
              <a:xfrm rot="-10800000">
                <a:off x="8165813" y="3327326"/>
                <a:ext cx="725213" cy="706414"/>
              </a:xfrm>
              <a:prstGeom prst="r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grpSp>
      <p:grpSp>
        <p:nvGrpSpPr>
          <p:cNvPr id="46" name="Group 54">
            <a:extLst>
              <a:ext uri="{FF2B5EF4-FFF2-40B4-BE49-F238E27FC236}">
                <a16:creationId xmlns:a16="http://schemas.microsoft.com/office/drawing/2014/main" id="{CFFD47D6-3AD0-4DE8-84F6-1D83AC02A68C}"/>
              </a:ext>
            </a:extLst>
          </p:cNvPr>
          <p:cNvGrpSpPr/>
          <p:nvPr/>
        </p:nvGrpSpPr>
        <p:grpSpPr>
          <a:xfrm>
            <a:off x="3448891" y="1900954"/>
            <a:ext cx="1197649" cy="1514996"/>
            <a:chOff x="3466828" y="3323245"/>
            <a:chExt cx="1853092" cy="2344115"/>
          </a:xfrm>
        </p:grpSpPr>
        <p:sp>
          <p:nvSpPr>
            <p:cNvPr id="47" name="Rectangle: Rounded Corners 53">
              <a:extLst>
                <a:ext uri="{FF2B5EF4-FFF2-40B4-BE49-F238E27FC236}">
                  <a16:creationId xmlns:a16="http://schemas.microsoft.com/office/drawing/2014/main" id="{7ED0B9A6-070C-462A-9BFC-2C68F138DB94}"/>
                </a:ext>
              </a:extLst>
            </p:cNvPr>
            <p:cNvSpPr/>
            <p:nvPr/>
          </p:nvSpPr>
          <p:spPr>
            <a:xfrm>
              <a:off x="3466828" y="3323245"/>
              <a:ext cx="1853092" cy="2344115"/>
            </a:xfrm>
            <a:prstGeom prst="roundRect">
              <a:avLst>
                <a:gd name="adj" fmla="val 101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0"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nvGrpSpPr>
            <p:cNvPr id="48" name="Group 56">
              <a:extLst>
                <a:ext uri="{FF2B5EF4-FFF2-40B4-BE49-F238E27FC236}">
                  <a16:creationId xmlns:a16="http://schemas.microsoft.com/office/drawing/2014/main" id="{361D14D8-6E50-4BDD-A996-95A3855339C6}"/>
                </a:ext>
              </a:extLst>
            </p:cNvPr>
            <p:cNvGrpSpPr/>
            <p:nvPr/>
          </p:nvGrpSpPr>
          <p:grpSpPr>
            <a:xfrm>
              <a:off x="3558359" y="3435057"/>
              <a:ext cx="1676506" cy="2120103"/>
              <a:chOff x="3801066" y="3157216"/>
              <a:chExt cx="1947689" cy="2653748"/>
            </a:xfrm>
          </p:grpSpPr>
          <p:sp>
            <p:nvSpPr>
              <p:cNvPr id="49" name="Rectangle: Rounded Corners 57">
                <a:extLst>
                  <a:ext uri="{FF2B5EF4-FFF2-40B4-BE49-F238E27FC236}">
                    <a16:creationId xmlns:a16="http://schemas.microsoft.com/office/drawing/2014/main" id="{81A44C91-4174-42A4-8123-9571F42DF91D}"/>
                  </a:ext>
                </a:extLst>
              </p:cNvPr>
              <p:cNvSpPr/>
              <p:nvPr/>
            </p:nvSpPr>
            <p:spPr>
              <a:xfrm>
                <a:off x="3801066" y="3157216"/>
                <a:ext cx="1947689" cy="2653748"/>
              </a:xfrm>
              <a:prstGeom prst="roundRect">
                <a:avLst>
                  <a:gd name="adj" fmla="val 1019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0"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50" name="Oval 58">
                <a:extLst>
                  <a:ext uri="{FF2B5EF4-FFF2-40B4-BE49-F238E27FC236}">
                    <a16:creationId xmlns:a16="http://schemas.microsoft.com/office/drawing/2014/main" id="{EBA8E803-64A9-4430-85E3-128B478B0804}"/>
                  </a:ext>
                </a:extLst>
              </p:cNvPr>
              <p:cNvSpPr/>
              <p:nvPr/>
            </p:nvSpPr>
            <p:spPr>
              <a:xfrm>
                <a:off x="3929292" y="3310101"/>
                <a:ext cx="210208" cy="2377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51" name="Oval 59">
                <a:extLst>
                  <a:ext uri="{FF2B5EF4-FFF2-40B4-BE49-F238E27FC236}">
                    <a16:creationId xmlns:a16="http://schemas.microsoft.com/office/drawing/2014/main" id="{3E407678-D124-4405-83E1-3CCF06F6E5F6}"/>
                  </a:ext>
                </a:extLst>
              </p:cNvPr>
              <p:cNvSpPr/>
              <p:nvPr/>
            </p:nvSpPr>
            <p:spPr>
              <a:xfrm>
                <a:off x="3929292" y="5438271"/>
                <a:ext cx="210208" cy="2377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52" name="Oval 60">
                <a:extLst>
                  <a:ext uri="{FF2B5EF4-FFF2-40B4-BE49-F238E27FC236}">
                    <a16:creationId xmlns:a16="http://schemas.microsoft.com/office/drawing/2014/main" id="{2F9F5064-F36D-4DD4-BD78-E20AB7B55FD9}"/>
                  </a:ext>
                </a:extLst>
              </p:cNvPr>
              <p:cNvSpPr/>
              <p:nvPr/>
            </p:nvSpPr>
            <p:spPr>
              <a:xfrm>
                <a:off x="5350816" y="5417076"/>
                <a:ext cx="210208" cy="2377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53" name="Oval 61">
                <a:extLst>
                  <a:ext uri="{FF2B5EF4-FFF2-40B4-BE49-F238E27FC236}">
                    <a16:creationId xmlns:a16="http://schemas.microsoft.com/office/drawing/2014/main" id="{2B96766F-8342-4D38-840A-A54D5511DE56}"/>
                  </a:ext>
                </a:extLst>
              </p:cNvPr>
              <p:cNvSpPr/>
              <p:nvPr/>
            </p:nvSpPr>
            <p:spPr>
              <a:xfrm>
                <a:off x="5350816" y="3310100"/>
                <a:ext cx="210208" cy="2377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54" name="Lightning Bolt 62">
                <a:extLst>
                  <a:ext uri="{FF2B5EF4-FFF2-40B4-BE49-F238E27FC236}">
                    <a16:creationId xmlns:a16="http://schemas.microsoft.com/office/drawing/2014/main" id="{FB31B63F-E63D-426B-A2BE-30FCCFE113AA}"/>
                  </a:ext>
                </a:extLst>
              </p:cNvPr>
              <p:cNvSpPr/>
              <p:nvPr/>
            </p:nvSpPr>
            <p:spPr>
              <a:xfrm flipH="1">
                <a:off x="4497407" y="3547897"/>
                <a:ext cx="579959" cy="698937"/>
              </a:xfrm>
              <a:prstGeom prst="lightningBol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cxnSp>
            <p:nvCxnSpPr>
              <p:cNvPr id="55" name="Straight Connector 63">
                <a:extLst>
                  <a:ext uri="{FF2B5EF4-FFF2-40B4-BE49-F238E27FC236}">
                    <a16:creationId xmlns:a16="http://schemas.microsoft.com/office/drawing/2014/main" id="{4F8DD748-8C3D-45CB-BFAF-7BAAF14EB18C}"/>
                  </a:ext>
                </a:extLst>
              </p:cNvPr>
              <p:cNvCxnSpPr>
                <a:cxnSpLocks/>
              </p:cNvCxnSpPr>
              <p:nvPr/>
            </p:nvCxnSpPr>
            <p:spPr>
              <a:xfrm>
                <a:off x="4267200" y="4353368"/>
                <a:ext cx="93542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64">
                <a:extLst>
                  <a:ext uri="{FF2B5EF4-FFF2-40B4-BE49-F238E27FC236}">
                    <a16:creationId xmlns:a16="http://schemas.microsoft.com/office/drawing/2014/main" id="{555C7F48-9071-44D3-B47D-8E8AFC751326}"/>
                  </a:ext>
                </a:extLst>
              </p:cNvPr>
              <p:cNvCxnSpPr>
                <a:cxnSpLocks/>
              </p:cNvCxnSpPr>
              <p:nvPr/>
            </p:nvCxnSpPr>
            <p:spPr>
              <a:xfrm>
                <a:off x="4267200" y="4936692"/>
                <a:ext cx="93542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Box 65">
                <a:extLst>
                  <a:ext uri="{FF2B5EF4-FFF2-40B4-BE49-F238E27FC236}">
                    <a16:creationId xmlns:a16="http://schemas.microsoft.com/office/drawing/2014/main" id="{E27F8C4F-4027-4A81-B21C-9D336CFAA720}"/>
                  </a:ext>
                </a:extLst>
              </p:cNvPr>
              <p:cNvSpPr txBox="1"/>
              <p:nvPr/>
            </p:nvSpPr>
            <p:spPr>
              <a:xfrm>
                <a:off x="4255124" y="4277530"/>
                <a:ext cx="704039" cy="461665"/>
              </a:xfrm>
              <a:prstGeom prst="rect">
                <a:avLst/>
              </a:prstGeom>
              <a:noFill/>
            </p:spPr>
            <p:txBody>
              <a:bodyPr wrap="non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b="1">
                    <a:solidFill>
                      <a:schemeClr val="bg1"/>
                    </a:solidFill>
                    <a:latin typeface="Arial Narrow" panose="020B0606020202030204" pitchFamily="34" charset="0"/>
                    <a:cs typeface="Arial" panose="020B0604020202020204" pitchFamily="34" charset="0"/>
                  </a:rPr>
                  <a:t>SSD</a:t>
                </a:r>
              </a:p>
            </p:txBody>
          </p:sp>
        </p:grpSp>
      </p:grpSp>
      <p:sp>
        <p:nvSpPr>
          <p:cNvPr id="60" name="矩形 50">
            <a:extLst>
              <a:ext uri="{FF2B5EF4-FFF2-40B4-BE49-F238E27FC236}">
                <a16:creationId xmlns:a16="http://schemas.microsoft.com/office/drawing/2014/main" id="{A471EB2E-636B-490D-A93E-019A3ED5388F}"/>
              </a:ext>
            </a:extLst>
          </p:cNvPr>
          <p:cNvSpPr/>
          <p:nvPr/>
        </p:nvSpPr>
        <p:spPr>
          <a:xfrm>
            <a:off x="1303626" y="4018216"/>
            <a:ext cx="1578971" cy="438582"/>
          </a:xfrm>
          <a:prstGeom prst="rect">
            <a:avLst/>
          </a:prstGeom>
        </p:spPr>
        <p:txBody>
          <a:bodyPr wrap="square"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zh-TW" altLang="en-US" sz="2250" b="1" dirty="0">
                <a:solidFill>
                  <a:srgbClr val="FE0144"/>
                </a:solidFill>
                <a:latin typeface="微軟正黑體" panose="020B0604030504040204" pitchFamily="34" charset="-120"/>
                <a:ea typeface="微軟正黑體" panose="020B0604030504040204" pitchFamily="34" charset="-120"/>
              </a:rPr>
              <a:t>傳統硬碟</a:t>
            </a:r>
            <a:endParaRPr lang="en-US" altLang="zh-TW" sz="2250" b="1" dirty="0">
              <a:solidFill>
                <a:srgbClr val="FE0144"/>
              </a:solidFill>
              <a:latin typeface="微軟正黑體" panose="020B0604030504040204" pitchFamily="34" charset="-120"/>
              <a:ea typeface="微軟正黑體" panose="020B0604030504040204" pitchFamily="34" charset="-120"/>
            </a:endParaRPr>
          </a:p>
        </p:txBody>
      </p:sp>
      <p:grpSp>
        <p:nvGrpSpPr>
          <p:cNvPr id="3" name="圖形 67">
            <a:extLst>
              <a:ext uri="{FF2B5EF4-FFF2-40B4-BE49-F238E27FC236}">
                <a16:creationId xmlns:a16="http://schemas.microsoft.com/office/drawing/2014/main" id="{5C153784-D5FE-47CE-A9C1-0D73BAF746A1}"/>
              </a:ext>
            </a:extLst>
          </p:cNvPr>
          <p:cNvGrpSpPr/>
          <p:nvPr/>
        </p:nvGrpSpPr>
        <p:grpSpPr>
          <a:xfrm>
            <a:off x="1194577" y="1416985"/>
            <a:ext cx="1861655" cy="2571881"/>
            <a:chOff x="1194577" y="1416985"/>
            <a:chExt cx="1861655" cy="2571881"/>
          </a:xfrm>
          <a:solidFill>
            <a:srgbClr val="FE0144"/>
          </a:solidFill>
          <a:effectLst>
            <a:outerShdw blurRad="50800" dist="38100" dir="2700000" algn="tl" rotWithShape="0">
              <a:prstClr val="black">
                <a:alpha val="40000"/>
              </a:prstClr>
            </a:outerShdw>
          </a:effectLst>
        </p:grpSpPr>
        <p:sp>
          <p:nvSpPr>
            <p:cNvPr id="61" name="手繪多邊形: 圖案 60">
              <a:extLst>
                <a:ext uri="{FF2B5EF4-FFF2-40B4-BE49-F238E27FC236}">
                  <a16:creationId xmlns:a16="http://schemas.microsoft.com/office/drawing/2014/main" id="{A279D5D0-5A8C-4DCF-8A2A-01FCCA32ECFA}"/>
                </a:ext>
              </a:extLst>
            </p:cNvPr>
            <p:cNvSpPr/>
            <p:nvPr/>
          </p:nvSpPr>
          <p:spPr>
            <a:xfrm>
              <a:off x="1186506" y="1408914"/>
              <a:ext cx="1872416" cy="2582642"/>
            </a:xfrm>
            <a:custGeom>
              <a:avLst/>
              <a:gdLst>
                <a:gd name="connsiteX0" fmla="*/ 1869726 w 1872416"/>
                <a:gd name="connsiteY0" fmla="*/ 2584256 h 2582642"/>
                <a:gd name="connsiteX1" fmla="*/ 8071 w 1872416"/>
                <a:gd name="connsiteY1" fmla="*/ 2584256 h 2582642"/>
                <a:gd name="connsiteX2" fmla="*/ 8071 w 1872416"/>
                <a:gd name="connsiteY2" fmla="*/ 485860 h 2582642"/>
                <a:gd name="connsiteX3" fmla="*/ 485860 w 1872416"/>
                <a:gd name="connsiteY3" fmla="*/ 8071 h 2582642"/>
                <a:gd name="connsiteX4" fmla="*/ 1869726 w 1872416"/>
                <a:gd name="connsiteY4" fmla="*/ 8071 h 2582642"/>
                <a:gd name="connsiteX5" fmla="*/ 1869726 w 1872416"/>
                <a:gd name="connsiteY5" fmla="*/ 2584256 h 2582642"/>
                <a:gd name="connsiteX6" fmla="*/ 1869726 w 1872416"/>
                <a:gd name="connsiteY6" fmla="*/ 2584256 h 2582642"/>
                <a:gd name="connsiteX7" fmla="*/ 1869726 w 1872416"/>
                <a:gd name="connsiteY7" fmla="*/ 2584256 h 2582642"/>
                <a:gd name="connsiteX8" fmla="*/ 29593 w 1872416"/>
                <a:gd name="connsiteY8" fmla="*/ 2562734 h 2582642"/>
                <a:gd name="connsiteX9" fmla="*/ 1847128 w 1872416"/>
                <a:gd name="connsiteY9" fmla="*/ 2562734 h 2582642"/>
                <a:gd name="connsiteX10" fmla="*/ 1847128 w 1872416"/>
                <a:gd name="connsiteY10" fmla="*/ 29593 h 2582642"/>
                <a:gd name="connsiteX11" fmla="*/ 494469 w 1872416"/>
                <a:gd name="connsiteY11" fmla="*/ 29593 h 2582642"/>
                <a:gd name="connsiteX12" fmla="*/ 29593 w 1872416"/>
                <a:gd name="connsiteY12" fmla="*/ 495544 h 2582642"/>
                <a:gd name="connsiteX13" fmla="*/ 29593 w 1872416"/>
                <a:gd name="connsiteY13" fmla="*/ 2562734 h 2582642"/>
                <a:gd name="connsiteX14" fmla="*/ 29593 w 1872416"/>
                <a:gd name="connsiteY14" fmla="*/ 2562734 h 2582642"/>
                <a:gd name="connsiteX15" fmla="*/ 29593 w 1872416"/>
                <a:gd name="connsiteY15" fmla="*/ 2562734 h 258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2416" h="2582642">
                  <a:moveTo>
                    <a:pt x="1869726" y="2584256"/>
                  </a:moveTo>
                  <a:lnTo>
                    <a:pt x="8071" y="2584256"/>
                  </a:lnTo>
                  <a:lnTo>
                    <a:pt x="8071" y="485860"/>
                  </a:lnTo>
                  <a:lnTo>
                    <a:pt x="485860" y="8071"/>
                  </a:lnTo>
                  <a:lnTo>
                    <a:pt x="1869726" y="8071"/>
                  </a:lnTo>
                  <a:lnTo>
                    <a:pt x="1869726" y="2584256"/>
                  </a:lnTo>
                  <a:lnTo>
                    <a:pt x="1869726" y="2584256"/>
                  </a:lnTo>
                  <a:lnTo>
                    <a:pt x="1869726" y="2584256"/>
                  </a:lnTo>
                  <a:close/>
                  <a:moveTo>
                    <a:pt x="29593" y="2562734"/>
                  </a:moveTo>
                  <a:lnTo>
                    <a:pt x="1847128" y="2562734"/>
                  </a:lnTo>
                  <a:lnTo>
                    <a:pt x="1847128" y="29593"/>
                  </a:lnTo>
                  <a:lnTo>
                    <a:pt x="494469" y="29593"/>
                  </a:lnTo>
                  <a:lnTo>
                    <a:pt x="29593" y="495544"/>
                  </a:lnTo>
                  <a:lnTo>
                    <a:pt x="29593" y="2562734"/>
                  </a:lnTo>
                  <a:lnTo>
                    <a:pt x="29593" y="2562734"/>
                  </a:lnTo>
                  <a:lnTo>
                    <a:pt x="29593" y="2562734"/>
                  </a:lnTo>
                  <a:close/>
                </a:path>
              </a:pathLst>
            </a:custGeom>
            <a:grpFill/>
            <a:ln w="952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B7CE2901-CD16-4FCC-8A95-B0C61A5B60BD}"/>
                </a:ext>
              </a:extLst>
            </p:cNvPr>
            <p:cNvSpPr/>
            <p:nvPr/>
          </p:nvSpPr>
          <p:spPr>
            <a:xfrm>
              <a:off x="1238159" y="1465948"/>
              <a:ext cx="333591" cy="333591"/>
            </a:xfrm>
            <a:custGeom>
              <a:avLst/>
              <a:gdLst>
                <a:gd name="connsiteX0" fmla="*/ 8071 w 333591"/>
                <a:gd name="connsiteY0" fmla="*/ 8071 h 333591"/>
                <a:gd name="connsiteX1" fmla="*/ 331977 w 333591"/>
                <a:gd name="connsiteY1" fmla="*/ 8071 h 333591"/>
                <a:gd name="connsiteX2" fmla="*/ 8071 w 333591"/>
                <a:gd name="connsiteY2" fmla="*/ 330901 h 333591"/>
                <a:gd name="connsiteX3" fmla="*/ 8071 w 333591"/>
                <a:gd name="connsiteY3" fmla="*/ 8071 h 333591"/>
              </a:gdLst>
              <a:ahLst/>
              <a:cxnLst>
                <a:cxn ang="0">
                  <a:pos x="connsiteX0" y="connsiteY0"/>
                </a:cxn>
                <a:cxn ang="0">
                  <a:pos x="connsiteX1" y="connsiteY1"/>
                </a:cxn>
                <a:cxn ang="0">
                  <a:pos x="connsiteX2" y="connsiteY2"/>
                </a:cxn>
                <a:cxn ang="0">
                  <a:pos x="connsiteX3" y="connsiteY3"/>
                </a:cxn>
              </a:cxnLst>
              <a:rect l="l" t="t" r="r" b="b"/>
              <a:pathLst>
                <a:path w="333591" h="333591">
                  <a:moveTo>
                    <a:pt x="8071" y="8071"/>
                  </a:moveTo>
                  <a:lnTo>
                    <a:pt x="331977" y="8071"/>
                  </a:lnTo>
                  <a:lnTo>
                    <a:pt x="8071" y="330901"/>
                  </a:lnTo>
                  <a:lnTo>
                    <a:pt x="8071" y="8071"/>
                  </a:lnTo>
                  <a:close/>
                </a:path>
              </a:pathLst>
            </a:custGeom>
            <a:grpFill/>
            <a:ln w="9525" cap="flat">
              <a:noFill/>
              <a:prstDash val="solid"/>
              <a:miter/>
            </a:ln>
          </p:spPr>
          <p:txBody>
            <a:bodyPr rtlCol="0" anchor="ctr"/>
            <a:lstStyle/>
            <a:p>
              <a:endParaRPr lang="zh-TW" altLang="en-US"/>
            </a:p>
          </p:txBody>
        </p:sp>
      </p:grpSp>
    </p:spTree>
    <p:extLst>
      <p:ext uri="{BB962C8B-B14F-4D97-AF65-F5344CB8AC3E}">
        <p14:creationId xmlns:p14="http://schemas.microsoft.com/office/powerpoint/2010/main" val="3127675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大自然 的圖片&#10;&#10;描述是以非常高的可信度產生">
            <a:extLst>
              <a:ext uri="{FF2B5EF4-FFF2-40B4-BE49-F238E27FC236}">
                <a16:creationId xmlns:a16="http://schemas.microsoft.com/office/drawing/2014/main" id="{06A6546C-C37A-46F3-9DD3-450590565D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矩形 5">
            <a:extLst>
              <a:ext uri="{FF2B5EF4-FFF2-40B4-BE49-F238E27FC236}">
                <a16:creationId xmlns:a16="http://schemas.microsoft.com/office/drawing/2014/main" id="{BC4DA872-1029-4D22-8B6D-E955983B3D51}"/>
              </a:ext>
            </a:extLst>
          </p:cNvPr>
          <p:cNvSpPr/>
          <p:nvPr/>
        </p:nvSpPr>
        <p:spPr>
          <a:xfrm>
            <a:off x="-152400" y="1325880"/>
            <a:ext cx="5669279" cy="2712720"/>
          </a:xfrm>
          <a:prstGeom prst="rect">
            <a:avLst/>
          </a:prstGeom>
          <a:noFill/>
          <a:ln w="63500">
            <a:solidFill>
              <a:srgbClr val="FD014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一張含有 電子用品, 室內 的圖片&#10;&#10;描述是以非常高的可信度產生">
            <a:extLst>
              <a:ext uri="{FF2B5EF4-FFF2-40B4-BE49-F238E27FC236}">
                <a16:creationId xmlns:a16="http://schemas.microsoft.com/office/drawing/2014/main" id="{8DC22C11-5A77-4980-9145-81A30EBBEC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9220" y="2137818"/>
            <a:ext cx="7764780" cy="3198208"/>
          </a:xfrm>
          <a:prstGeom prst="rect">
            <a:avLst/>
          </a:prstGeom>
        </p:spPr>
      </p:pic>
      <p:pic>
        <p:nvPicPr>
          <p:cNvPr id="8" name="圖形 7">
            <a:extLst>
              <a:ext uri="{FF2B5EF4-FFF2-40B4-BE49-F238E27FC236}">
                <a16:creationId xmlns:a16="http://schemas.microsoft.com/office/drawing/2014/main" id="{04588703-760A-4274-9F45-BBA8D5260C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4020" y="719402"/>
            <a:ext cx="1737360" cy="313796"/>
          </a:xfrm>
          <a:prstGeom prst="rect">
            <a:avLst/>
          </a:prstGeom>
        </p:spPr>
      </p:pic>
      <p:pic>
        <p:nvPicPr>
          <p:cNvPr id="10" name="圖片 9" descr="一張含有 美工圖案 的圖片&#10;&#10;描述是以非常高的可信度產生">
            <a:extLst>
              <a:ext uri="{FF2B5EF4-FFF2-40B4-BE49-F238E27FC236}">
                <a16:creationId xmlns:a16="http://schemas.microsoft.com/office/drawing/2014/main" id="{BE0096BC-3538-4B59-8871-20A7239BEB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126" y="1618389"/>
            <a:ext cx="5240627" cy="655295"/>
          </a:xfrm>
          <a:prstGeom prst="rect">
            <a:avLst/>
          </a:prstGeom>
        </p:spPr>
      </p:pic>
      <p:sp>
        <p:nvSpPr>
          <p:cNvPr id="11" name="矩形 10">
            <a:extLst>
              <a:ext uri="{FF2B5EF4-FFF2-40B4-BE49-F238E27FC236}">
                <a16:creationId xmlns:a16="http://schemas.microsoft.com/office/drawing/2014/main" id="{A9D7528D-59A9-4D5E-93C4-EC0B321396F6}"/>
              </a:ext>
            </a:extLst>
          </p:cNvPr>
          <p:cNvSpPr/>
          <p:nvPr/>
        </p:nvSpPr>
        <p:spPr>
          <a:xfrm>
            <a:off x="-365760" y="-289560"/>
            <a:ext cx="365760" cy="589026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Title 1">
            <a:extLst>
              <a:ext uri="{FF2B5EF4-FFF2-40B4-BE49-F238E27FC236}">
                <a16:creationId xmlns:a16="http://schemas.microsoft.com/office/drawing/2014/main" id="{F4BCCE0C-E785-41A1-B665-D03ED0B2F95C}"/>
              </a:ext>
            </a:extLst>
          </p:cNvPr>
          <p:cNvSpPr txBox="1">
            <a:spLocks/>
          </p:cNvSpPr>
          <p:nvPr/>
        </p:nvSpPr>
        <p:spPr>
          <a:xfrm>
            <a:off x="779295" y="2389014"/>
            <a:ext cx="3347271" cy="8081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600"/>
              </a:lnSpc>
            </a:pPr>
            <a:r>
              <a:rPr lang="en-US" altLang="zh-TW" sz="4800" b="1" spc="600">
                <a:solidFill>
                  <a:srgbClr val="FF0045"/>
                </a:solidFill>
                <a:latin typeface="Arial" panose="020B0604020202020204" pitchFamily="34" charset="0"/>
                <a:ea typeface="微軟正黑體" panose="020B0604030504040204" pitchFamily="34" charset="-120"/>
                <a:cs typeface="Arial" panose="020B0604020202020204" pitchFamily="34" charset="0"/>
              </a:rPr>
              <a:t>QES</a:t>
            </a:r>
            <a:r>
              <a:rPr lang="zh-TW" altLang="en-US" sz="4800" b="1" spc="600">
                <a:solidFill>
                  <a:srgbClr val="FF0045"/>
                </a:solidFill>
                <a:latin typeface="Arial" panose="020B0604020202020204" pitchFamily="34" charset="0"/>
                <a:ea typeface="微軟正黑體" panose="020B0604030504040204" pitchFamily="34" charset="-120"/>
                <a:cs typeface="Arial" panose="020B0604020202020204" pitchFamily="34" charset="0"/>
              </a:rPr>
              <a:t>資料儲存</a:t>
            </a:r>
            <a:endParaRPr lang="zh-TW" altLang="en-US" sz="4800" b="1" spc="600">
              <a:solidFill>
                <a:srgbClr val="FF0045"/>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41053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B4580-3549-4849-8DFE-272669C1D8A9}"/>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3600" b="1">
                <a:solidFill>
                  <a:schemeClr val="bg1"/>
                </a:solidFill>
                <a:latin typeface="微軟正黑體" panose="020B0604030504040204" pitchFamily="34" charset="-120"/>
                <a:ea typeface="微軟正黑體" panose="020B0604030504040204" pitchFamily="34" charset="-120"/>
              </a:rPr>
              <a:t>儲存池提供靈活容量管理 </a:t>
            </a:r>
            <a:endParaRPr lang="en-US" sz="3600">
              <a:solidFill>
                <a:schemeClr val="bg1"/>
              </a:solidFill>
              <a:latin typeface="微軟正黑體" panose="020B0604030504040204" pitchFamily="34" charset="-120"/>
              <a:ea typeface="微軟正黑體" panose="020B0604030504040204" pitchFamily="34" charset="-120"/>
            </a:endParaRPr>
          </a:p>
        </p:txBody>
      </p:sp>
      <p:sp>
        <p:nvSpPr>
          <p:cNvPr id="4" name="Rectangle 3">
            <a:extLst>
              <a:ext uri="{FF2B5EF4-FFF2-40B4-BE49-F238E27FC236}">
                <a16:creationId xmlns:a16="http://schemas.microsoft.com/office/drawing/2014/main" id="{C70B885A-CB1D-4C22-AED2-3BCFEA11B182}"/>
              </a:ext>
            </a:extLst>
          </p:cNvPr>
          <p:cNvSpPr/>
          <p:nvPr/>
        </p:nvSpPr>
        <p:spPr>
          <a:xfrm>
            <a:off x="1998093" y="3082660"/>
            <a:ext cx="6724184" cy="791852"/>
          </a:xfrm>
          <a:prstGeom prst="rect">
            <a:avLst/>
          </a:prstGeom>
          <a:gradFill>
            <a:gsLst>
              <a:gs pos="0">
                <a:srgbClr val="FFF2CC"/>
              </a:gs>
              <a:gs pos="100000">
                <a:srgbClr val="FFD661"/>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5" name="Arrow: Up 4">
            <a:extLst>
              <a:ext uri="{FF2B5EF4-FFF2-40B4-BE49-F238E27FC236}">
                <a16:creationId xmlns:a16="http://schemas.microsoft.com/office/drawing/2014/main" id="{0004A53B-B51A-49AF-99DB-55C532626ACD}"/>
              </a:ext>
            </a:extLst>
          </p:cNvPr>
          <p:cNvSpPr/>
          <p:nvPr/>
        </p:nvSpPr>
        <p:spPr>
          <a:xfrm>
            <a:off x="831397" y="1098086"/>
            <a:ext cx="652346" cy="4045414"/>
          </a:xfrm>
          <a:prstGeom prst="upArrow">
            <a:avLst/>
          </a:prstGeom>
          <a:solidFill>
            <a:schemeClr val="bg1">
              <a:lumMod val="8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6" name="TextBox 5">
            <a:extLst>
              <a:ext uri="{FF2B5EF4-FFF2-40B4-BE49-F238E27FC236}">
                <a16:creationId xmlns:a16="http://schemas.microsoft.com/office/drawing/2014/main" id="{279F7225-F640-4C34-B924-A33599E135E7}"/>
              </a:ext>
            </a:extLst>
          </p:cNvPr>
          <p:cNvSpPr txBox="1"/>
          <p:nvPr/>
        </p:nvSpPr>
        <p:spPr>
          <a:xfrm>
            <a:off x="457683" y="4340979"/>
            <a:ext cx="1405054" cy="276999"/>
          </a:xfrm>
          <a:prstGeom prst="rect">
            <a:avLst/>
          </a:prstGeom>
          <a:solidFill>
            <a:schemeClr val="bg1">
              <a:lumMod val="95000"/>
              <a:alpha val="54000"/>
            </a:schemeClr>
          </a:solid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b="1">
                <a:latin typeface="Arial" panose="020B0604020202020204" pitchFamily="34" charset="0"/>
                <a:cs typeface="Arial" panose="020B0604020202020204" pitchFamily="34" charset="0"/>
              </a:rPr>
              <a:t>HDD / SSD</a:t>
            </a:r>
          </a:p>
        </p:txBody>
      </p:sp>
      <p:sp>
        <p:nvSpPr>
          <p:cNvPr id="7" name="TextBox 6">
            <a:extLst>
              <a:ext uri="{FF2B5EF4-FFF2-40B4-BE49-F238E27FC236}">
                <a16:creationId xmlns:a16="http://schemas.microsoft.com/office/drawing/2014/main" id="{9040F422-C61C-49ED-8F53-2538A71F8464}"/>
              </a:ext>
            </a:extLst>
          </p:cNvPr>
          <p:cNvSpPr txBox="1"/>
          <p:nvPr/>
        </p:nvSpPr>
        <p:spPr>
          <a:xfrm>
            <a:off x="450515" y="3378868"/>
            <a:ext cx="1405054" cy="276999"/>
          </a:xfrm>
          <a:prstGeom prst="rect">
            <a:avLst/>
          </a:prstGeom>
          <a:solidFill>
            <a:schemeClr val="bg1">
              <a:lumMod val="95000"/>
              <a:alpha val="54000"/>
            </a:schemeClr>
          </a:solid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b="1">
                <a:latin typeface="Arial" panose="020B0604020202020204" pitchFamily="34" charset="0"/>
                <a:cs typeface="Arial" panose="020B0604020202020204" pitchFamily="34" charset="0"/>
              </a:rPr>
              <a:t>Storage Pool</a:t>
            </a:r>
          </a:p>
        </p:txBody>
      </p:sp>
      <p:sp>
        <p:nvSpPr>
          <p:cNvPr id="8" name="TextBox 7">
            <a:extLst>
              <a:ext uri="{FF2B5EF4-FFF2-40B4-BE49-F238E27FC236}">
                <a16:creationId xmlns:a16="http://schemas.microsoft.com/office/drawing/2014/main" id="{2F741443-1183-4C9B-93DD-93B78AD57181}"/>
              </a:ext>
            </a:extLst>
          </p:cNvPr>
          <p:cNvSpPr txBox="1"/>
          <p:nvPr/>
        </p:nvSpPr>
        <p:spPr>
          <a:xfrm>
            <a:off x="444615" y="2486152"/>
            <a:ext cx="1405054" cy="276999"/>
          </a:xfrm>
          <a:prstGeom prst="rect">
            <a:avLst/>
          </a:prstGeom>
          <a:solidFill>
            <a:schemeClr val="bg1">
              <a:lumMod val="95000"/>
              <a:alpha val="54000"/>
            </a:schemeClr>
          </a:solid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b="1">
                <a:latin typeface="Arial" panose="020B0604020202020204" pitchFamily="34" charset="0"/>
                <a:cs typeface="Arial" panose="020B0604020202020204" pitchFamily="34" charset="0"/>
              </a:rPr>
              <a:t>Share / Volume</a:t>
            </a:r>
          </a:p>
        </p:txBody>
      </p:sp>
      <p:sp>
        <p:nvSpPr>
          <p:cNvPr id="9" name="TextBox 8">
            <a:extLst>
              <a:ext uri="{FF2B5EF4-FFF2-40B4-BE49-F238E27FC236}">
                <a16:creationId xmlns:a16="http://schemas.microsoft.com/office/drawing/2014/main" id="{8453F1F2-A1C7-4ED5-BA3D-5D8E55786790}"/>
              </a:ext>
            </a:extLst>
          </p:cNvPr>
          <p:cNvSpPr txBox="1"/>
          <p:nvPr/>
        </p:nvSpPr>
        <p:spPr>
          <a:xfrm>
            <a:off x="456413" y="1708582"/>
            <a:ext cx="1405054" cy="276999"/>
          </a:xfrm>
          <a:prstGeom prst="rect">
            <a:avLst/>
          </a:prstGeom>
          <a:solidFill>
            <a:schemeClr val="bg1">
              <a:lumMod val="95000"/>
              <a:alpha val="54000"/>
            </a:schemeClr>
          </a:solid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b="1" dirty="0">
                <a:latin typeface="Arial" panose="020B0604020202020204" pitchFamily="34" charset="0"/>
                <a:cs typeface="Arial" panose="020B0604020202020204" pitchFamily="34" charset="0"/>
              </a:rPr>
              <a:t>Host Interface</a:t>
            </a:r>
          </a:p>
        </p:txBody>
      </p:sp>
      <p:sp>
        <p:nvSpPr>
          <p:cNvPr id="18" name="Rectangle: Rounded Corners 17">
            <a:extLst>
              <a:ext uri="{FF2B5EF4-FFF2-40B4-BE49-F238E27FC236}">
                <a16:creationId xmlns:a16="http://schemas.microsoft.com/office/drawing/2014/main" id="{2C2D95BB-A8C6-40E9-83DE-10E755D6202D}"/>
              </a:ext>
            </a:extLst>
          </p:cNvPr>
          <p:cNvSpPr/>
          <p:nvPr/>
        </p:nvSpPr>
        <p:spPr>
          <a:xfrm>
            <a:off x="1995305" y="4033450"/>
            <a:ext cx="4236070" cy="791852"/>
          </a:xfrm>
          <a:prstGeom prst="roundRect">
            <a:avLst/>
          </a:prstGeom>
          <a:noFill/>
          <a:ln w="28575">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9" name="Rectangle: Rounded Corners 18">
            <a:extLst>
              <a:ext uri="{FF2B5EF4-FFF2-40B4-BE49-F238E27FC236}">
                <a16:creationId xmlns:a16="http://schemas.microsoft.com/office/drawing/2014/main" id="{14B76F64-1266-411B-A640-A95DE34A507E}"/>
              </a:ext>
            </a:extLst>
          </p:cNvPr>
          <p:cNvSpPr/>
          <p:nvPr/>
        </p:nvSpPr>
        <p:spPr>
          <a:xfrm>
            <a:off x="6763814" y="4021652"/>
            <a:ext cx="1784351" cy="791852"/>
          </a:xfrm>
          <a:prstGeom prst="roundRect">
            <a:avLst/>
          </a:prstGeom>
          <a:noFill/>
          <a:ln w="28575">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0" name="TextBox 19">
            <a:extLst>
              <a:ext uri="{FF2B5EF4-FFF2-40B4-BE49-F238E27FC236}">
                <a16:creationId xmlns:a16="http://schemas.microsoft.com/office/drawing/2014/main" id="{52FB04D1-AFD6-4DB4-AA0C-F57D20772EB1}"/>
              </a:ext>
            </a:extLst>
          </p:cNvPr>
          <p:cNvSpPr txBox="1"/>
          <p:nvPr/>
        </p:nvSpPr>
        <p:spPr>
          <a:xfrm>
            <a:off x="3196848" y="4841115"/>
            <a:ext cx="1639229"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a:latin typeface="Arial" panose="020B0604020202020204" pitchFamily="34" charset="0"/>
                <a:cs typeface="Arial" panose="020B0604020202020204" pitchFamily="34" charset="0"/>
              </a:rPr>
              <a:t>Local Enclosure</a:t>
            </a:r>
          </a:p>
        </p:txBody>
      </p:sp>
      <p:sp>
        <p:nvSpPr>
          <p:cNvPr id="21" name="TextBox 20">
            <a:extLst>
              <a:ext uri="{FF2B5EF4-FFF2-40B4-BE49-F238E27FC236}">
                <a16:creationId xmlns:a16="http://schemas.microsoft.com/office/drawing/2014/main" id="{D97B48C9-12D8-4CE5-A74B-51DB70064048}"/>
              </a:ext>
            </a:extLst>
          </p:cNvPr>
          <p:cNvSpPr txBox="1"/>
          <p:nvPr/>
        </p:nvSpPr>
        <p:spPr>
          <a:xfrm>
            <a:off x="6858207" y="4841115"/>
            <a:ext cx="1639229"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a:latin typeface="Arial" panose="020B0604020202020204" pitchFamily="34" charset="0"/>
                <a:cs typeface="Arial" panose="020B0604020202020204" pitchFamily="34" charset="0"/>
              </a:rPr>
              <a:t>JBOD</a:t>
            </a:r>
          </a:p>
        </p:txBody>
      </p:sp>
      <p:sp>
        <p:nvSpPr>
          <p:cNvPr id="22" name="Rectangle 21">
            <a:extLst>
              <a:ext uri="{FF2B5EF4-FFF2-40B4-BE49-F238E27FC236}">
                <a16:creationId xmlns:a16="http://schemas.microsoft.com/office/drawing/2014/main" id="{7F6560F5-F024-41A4-8416-72E40227E94B}"/>
              </a:ext>
            </a:extLst>
          </p:cNvPr>
          <p:cNvSpPr/>
          <p:nvPr/>
        </p:nvSpPr>
        <p:spPr>
          <a:xfrm>
            <a:off x="2152816" y="3187583"/>
            <a:ext cx="995246" cy="593803"/>
          </a:xfrm>
          <a:prstGeom prst="rect">
            <a:avLst/>
          </a:prstGeom>
          <a:gradFill>
            <a:gsLst>
              <a:gs pos="0">
                <a:srgbClr val="B4C7E7"/>
              </a:gs>
              <a:gs pos="100000">
                <a:srgbClr val="83A3D7"/>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RAID 0</a:t>
            </a:r>
          </a:p>
        </p:txBody>
      </p:sp>
      <p:sp>
        <p:nvSpPr>
          <p:cNvPr id="23" name="Rectangle 22">
            <a:extLst>
              <a:ext uri="{FF2B5EF4-FFF2-40B4-BE49-F238E27FC236}">
                <a16:creationId xmlns:a16="http://schemas.microsoft.com/office/drawing/2014/main" id="{C6E957E0-083B-4DDB-AF6B-3FA3A63F682B}"/>
              </a:ext>
            </a:extLst>
          </p:cNvPr>
          <p:cNvSpPr/>
          <p:nvPr/>
        </p:nvSpPr>
        <p:spPr>
          <a:xfrm>
            <a:off x="5207553" y="3187582"/>
            <a:ext cx="995246" cy="593803"/>
          </a:xfrm>
          <a:prstGeom prst="rect">
            <a:avLst/>
          </a:prstGeom>
          <a:gradFill>
            <a:gsLst>
              <a:gs pos="0">
                <a:srgbClr val="B4C7E7"/>
              </a:gs>
              <a:gs pos="100000">
                <a:srgbClr val="83A3D7"/>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Hot Spare</a:t>
            </a:r>
          </a:p>
        </p:txBody>
      </p:sp>
      <p:sp>
        <p:nvSpPr>
          <p:cNvPr id="24" name="Rectangle 23">
            <a:extLst>
              <a:ext uri="{FF2B5EF4-FFF2-40B4-BE49-F238E27FC236}">
                <a16:creationId xmlns:a16="http://schemas.microsoft.com/office/drawing/2014/main" id="{3454C197-009F-4B25-BFC6-D81F3592C564}"/>
              </a:ext>
            </a:extLst>
          </p:cNvPr>
          <p:cNvSpPr/>
          <p:nvPr/>
        </p:nvSpPr>
        <p:spPr>
          <a:xfrm>
            <a:off x="3302786" y="3187582"/>
            <a:ext cx="1533292" cy="593803"/>
          </a:xfrm>
          <a:prstGeom prst="rect">
            <a:avLst/>
          </a:prstGeom>
          <a:gradFill>
            <a:gsLst>
              <a:gs pos="0">
                <a:srgbClr val="B4C7E7"/>
              </a:gs>
              <a:gs pos="100000">
                <a:srgbClr val="83A3D7"/>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RAID 5</a:t>
            </a:r>
          </a:p>
        </p:txBody>
      </p:sp>
      <p:sp>
        <p:nvSpPr>
          <p:cNvPr id="25" name="Rectangle 24">
            <a:extLst>
              <a:ext uri="{FF2B5EF4-FFF2-40B4-BE49-F238E27FC236}">
                <a16:creationId xmlns:a16="http://schemas.microsoft.com/office/drawing/2014/main" id="{DB44E4E0-9D6A-4FFC-8F43-EBC019DE0214}"/>
              </a:ext>
            </a:extLst>
          </p:cNvPr>
          <p:cNvSpPr/>
          <p:nvPr/>
        </p:nvSpPr>
        <p:spPr>
          <a:xfrm>
            <a:off x="6904629" y="3187582"/>
            <a:ext cx="1533292" cy="593803"/>
          </a:xfrm>
          <a:prstGeom prst="rect">
            <a:avLst/>
          </a:prstGeom>
          <a:gradFill>
            <a:gsLst>
              <a:gs pos="0">
                <a:srgbClr val="B4C7E7"/>
              </a:gs>
              <a:gs pos="100000">
                <a:srgbClr val="83A3D7"/>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RAID 5</a:t>
            </a:r>
          </a:p>
        </p:txBody>
      </p:sp>
      <p:cxnSp>
        <p:nvCxnSpPr>
          <p:cNvPr id="27" name="Straight Connector 26">
            <a:extLst>
              <a:ext uri="{FF2B5EF4-FFF2-40B4-BE49-F238E27FC236}">
                <a16:creationId xmlns:a16="http://schemas.microsoft.com/office/drawing/2014/main" id="{FEAB8821-95C3-411C-A234-9EF2C28F0426}"/>
              </a:ext>
            </a:extLst>
          </p:cNvPr>
          <p:cNvCxnSpPr>
            <a:cxnSpLocks/>
            <a:endCxn id="22" idx="2"/>
          </p:cNvCxnSpPr>
          <p:nvPr/>
        </p:nvCxnSpPr>
        <p:spPr>
          <a:xfrm flipV="1">
            <a:off x="2650439" y="3781386"/>
            <a:ext cx="0" cy="437287"/>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B1A1761-ED1F-4C24-95C9-86F69FA1DE0D}"/>
              </a:ext>
            </a:extLst>
          </p:cNvPr>
          <p:cNvCxnSpPr>
            <a:cxnSpLocks/>
          </p:cNvCxnSpPr>
          <p:nvPr/>
        </p:nvCxnSpPr>
        <p:spPr>
          <a:xfrm flipV="1">
            <a:off x="3641505" y="3744838"/>
            <a:ext cx="9059" cy="493072"/>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6B0B00B-E0D1-4490-ABE8-511DFA82ACC9}"/>
              </a:ext>
            </a:extLst>
          </p:cNvPr>
          <p:cNvCxnSpPr>
            <a:cxnSpLocks/>
          </p:cNvCxnSpPr>
          <p:nvPr/>
        </p:nvCxnSpPr>
        <p:spPr>
          <a:xfrm flipH="1" flipV="1">
            <a:off x="4533902" y="3745714"/>
            <a:ext cx="1" cy="478478"/>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F5761E-2415-4A01-8B00-1BE713E54CD1}"/>
              </a:ext>
            </a:extLst>
          </p:cNvPr>
          <p:cNvCxnSpPr>
            <a:cxnSpLocks/>
          </p:cNvCxnSpPr>
          <p:nvPr/>
        </p:nvCxnSpPr>
        <p:spPr>
          <a:xfrm flipH="1" flipV="1">
            <a:off x="5705176" y="3740195"/>
            <a:ext cx="1" cy="478478"/>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3E46A27-0833-4F60-853E-583225724B11}"/>
              </a:ext>
            </a:extLst>
          </p:cNvPr>
          <p:cNvCxnSpPr>
            <a:cxnSpLocks/>
          </p:cNvCxnSpPr>
          <p:nvPr/>
        </p:nvCxnSpPr>
        <p:spPr>
          <a:xfrm flipH="1" flipV="1">
            <a:off x="7263733" y="3781384"/>
            <a:ext cx="1" cy="442809"/>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64414FF-48EE-4D67-B62A-18DF383CA758}"/>
              </a:ext>
            </a:extLst>
          </p:cNvPr>
          <p:cNvCxnSpPr>
            <a:cxnSpLocks/>
          </p:cNvCxnSpPr>
          <p:nvPr/>
        </p:nvCxnSpPr>
        <p:spPr>
          <a:xfrm flipH="1" flipV="1">
            <a:off x="8080038" y="3759432"/>
            <a:ext cx="1" cy="478478"/>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222A4151-59AA-432C-A919-69485E6348E6}"/>
              </a:ext>
            </a:extLst>
          </p:cNvPr>
          <p:cNvSpPr/>
          <p:nvPr/>
        </p:nvSpPr>
        <p:spPr>
          <a:xfrm>
            <a:off x="4317896" y="2345684"/>
            <a:ext cx="1747954" cy="593803"/>
          </a:xfrm>
          <a:prstGeom prst="rect">
            <a:avLst/>
          </a:prstGeom>
          <a:gradFill>
            <a:gsLst>
              <a:gs pos="0">
                <a:srgbClr val="FE0144"/>
              </a:gs>
              <a:gs pos="10000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a:solidFill>
                  <a:schemeClr val="bg1"/>
                </a:solidFill>
                <a:latin typeface="Arial" panose="020B0604020202020204" pitchFamily="34" charset="0"/>
                <a:cs typeface="Arial" panose="020B0604020202020204" pitchFamily="34" charset="0"/>
              </a:rPr>
              <a:t>Share 2</a:t>
            </a:r>
          </a:p>
        </p:txBody>
      </p:sp>
      <p:sp>
        <p:nvSpPr>
          <p:cNvPr id="45" name="Rectangle 44">
            <a:extLst>
              <a:ext uri="{FF2B5EF4-FFF2-40B4-BE49-F238E27FC236}">
                <a16:creationId xmlns:a16="http://schemas.microsoft.com/office/drawing/2014/main" id="{DED2AE67-0FB9-4028-87FF-FCC28B9C4AE8}"/>
              </a:ext>
            </a:extLst>
          </p:cNvPr>
          <p:cNvSpPr/>
          <p:nvPr/>
        </p:nvSpPr>
        <p:spPr>
          <a:xfrm>
            <a:off x="2306495" y="2354009"/>
            <a:ext cx="1747954" cy="593803"/>
          </a:xfrm>
          <a:prstGeom prst="rect">
            <a:avLst/>
          </a:prstGeom>
          <a:gradFill>
            <a:gsLst>
              <a:gs pos="0">
                <a:srgbClr val="FE0144"/>
              </a:gs>
              <a:gs pos="10000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a:solidFill>
                  <a:schemeClr val="bg1"/>
                </a:solidFill>
                <a:latin typeface="Arial" panose="020B0604020202020204" pitchFamily="34" charset="0"/>
                <a:cs typeface="Arial" panose="020B0604020202020204" pitchFamily="34" charset="0"/>
              </a:rPr>
              <a:t>Share 1</a:t>
            </a:r>
          </a:p>
        </p:txBody>
      </p:sp>
      <p:sp>
        <p:nvSpPr>
          <p:cNvPr id="46" name="Rectangle 45">
            <a:extLst>
              <a:ext uri="{FF2B5EF4-FFF2-40B4-BE49-F238E27FC236}">
                <a16:creationId xmlns:a16="http://schemas.microsoft.com/office/drawing/2014/main" id="{4F2B4239-63AF-4DCD-BB50-648885D826E8}"/>
              </a:ext>
            </a:extLst>
          </p:cNvPr>
          <p:cNvSpPr/>
          <p:nvPr/>
        </p:nvSpPr>
        <p:spPr>
          <a:xfrm>
            <a:off x="6332084" y="2345683"/>
            <a:ext cx="1747954" cy="593803"/>
          </a:xfrm>
          <a:prstGeom prst="rect">
            <a:avLst/>
          </a:prstGeom>
          <a:gradFill>
            <a:gsLst>
              <a:gs pos="0">
                <a:srgbClr val="FE0144"/>
              </a:gs>
              <a:gs pos="10000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a:solidFill>
                  <a:schemeClr val="bg1"/>
                </a:solidFill>
                <a:latin typeface="Arial" panose="020B0604020202020204" pitchFamily="34" charset="0"/>
                <a:cs typeface="Arial" panose="020B0604020202020204" pitchFamily="34" charset="0"/>
              </a:rPr>
              <a:t>Volume 1</a:t>
            </a:r>
          </a:p>
        </p:txBody>
      </p:sp>
      <p:pic>
        <p:nvPicPr>
          <p:cNvPr id="47" name="圖片 55">
            <a:extLst>
              <a:ext uri="{FF2B5EF4-FFF2-40B4-BE49-F238E27FC236}">
                <a16:creationId xmlns:a16="http://schemas.microsoft.com/office/drawing/2014/main" id="{C0CDADC3-FD13-4EB5-8D4E-C1FB1869D04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10047" y="1156937"/>
            <a:ext cx="323348" cy="291755"/>
          </a:xfrm>
          <a:prstGeom prst="rect">
            <a:avLst/>
          </a:prstGeom>
        </p:spPr>
      </p:pic>
      <p:pic>
        <p:nvPicPr>
          <p:cNvPr id="48" name="圖片 58">
            <a:extLst>
              <a:ext uri="{FF2B5EF4-FFF2-40B4-BE49-F238E27FC236}">
                <a16:creationId xmlns:a16="http://schemas.microsoft.com/office/drawing/2014/main" id="{28AAB036-C821-42EC-ABD9-DAFAC80C603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90403" y="981264"/>
            <a:ext cx="606098" cy="606098"/>
          </a:xfrm>
          <a:prstGeom prst="rect">
            <a:avLst/>
          </a:prstGeom>
        </p:spPr>
      </p:pic>
      <p:pic>
        <p:nvPicPr>
          <p:cNvPr id="49" name="圖片 60">
            <a:extLst>
              <a:ext uri="{FF2B5EF4-FFF2-40B4-BE49-F238E27FC236}">
                <a16:creationId xmlns:a16="http://schemas.microsoft.com/office/drawing/2014/main" id="{2441F0F7-445F-4C91-A8B8-0907497A824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20198" y="1389925"/>
            <a:ext cx="606098" cy="606098"/>
          </a:xfrm>
          <a:prstGeom prst="rect">
            <a:avLst/>
          </a:prstGeom>
        </p:spPr>
      </p:pic>
      <p:pic>
        <p:nvPicPr>
          <p:cNvPr id="52" name="圖片 55">
            <a:extLst>
              <a:ext uri="{FF2B5EF4-FFF2-40B4-BE49-F238E27FC236}">
                <a16:creationId xmlns:a16="http://schemas.microsoft.com/office/drawing/2014/main" id="{8A581B1F-129B-4628-B54E-306EAF7D57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06388" y="1154867"/>
            <a:ext cx="323348" cy="291755"/>
          </a:xfrm>
          <a:prstGeom prst="rect">
            <a:avLst/>
          </a:prstGeom>
        </p:spPr>
      </p:pic>
      <p:pic>
        <p:nvPicPr>
          <p:cNvPr id="53" name="圖片 58">
            <a:extLst>
              <a:ext uri="{FF2B5EF4-FFF2-40B4-BE49-F238E27FC236}">
                <a16:creationId xmlns:a16="http://schemas.microsoft.com/office/drawing/2014/main" id="{546219FC-D33D-4DAF-942C-10BCCA8CBFC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86744" y="979194"/>
            <a:ext cx="606098" cy="606098"/>
          </a:xfrm>
          <a:prstGeom prst="rect">
            <a:avLst/>
          </a:prstGeom>
        </p:spPr>
      </p:pic>
      <p:pic>
        <p:nvPicPr>
          <p:cNvPr id="54" name="圖片 60">
            <a:extLst>
              <a:ext uri="{FF2B5EF4-FFF2-40B4-BE49-F238E27FC236}">
                <a16:creationId xmlns:a16="http://schemas.microsoft.com/office/drawing/2014/main" id="{B19876EB-07AB-45DE-999F-C8A7D811EEF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16538" y="1387855"/>
            <a:ext cx="606098" cy="606098"/>
          </a:xfrm>
          <a:prstGeom prst="rect">
            <a:avLst/>
          </a:prstGeom>
        </p:spPr>
      </p:pic>
      <p:cxnSp>
        <p:nvCxnSpPr>
          <p:cNvPr id="56" name="Straight Arrow Connector 55">
            <a:extLst>
              <a:ext uri="{FF2B5EF4-FFF2-40B4-BE49-F238E27FC236}">
                <a16:creationId xmlns:a16="http://schemas.microsoft.com/office/drawing/2014/main" id="{5A23F6E8-BA1C-49AC-AD30-D4A3DA42EE53}"/>
              </a:ext>
            </a:extLst>
          </p:cNvPr>
          <p:cNvCxnSpPr>
            <a:cxnSpLocks/>
          </p:cNvCxnSpPr>
          <p:nvPr/>
        </p:nvCxnSpPr>
        <p:spPr>
          <a:xfrm flipV="1">
            <a:off x="3162738" y="1892260"/>
            <a:ext cx="0" cy="410318"/>
          </a:xfrm>
          <a:prstGeom prst="straightConnector1">
            <a:avLst/>
          </a:prstGeom>
          <a:ln w="28575">
            <a:solidFill>
              <a:srgbClr val="FE014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7E23D5A-D062-4BD1-8703-B3BF18940BA9}"/>
              </a:ext>
            </a:extLst>
          </p:cNvPr>
          <p:cNvCxnSpPr>
            <a:cxnSpLocks/>
          </p:cNvCxnSpPr>
          <p:nvPr/>
        </p:nvCxnSpPr>
        <p:spPr>
          <a:xfrm flipV="1">
            <a:off x="5189818" y="1886550"/>
            <a:ext cx="0" cy="410318"/>
          </a:xfrm>
          <a:prstGeom prst="straightConnector1">
            <a:avLst/>
          </a:prstGeom>
          <a:ln w="28575">
            <a:solidFill>
              <a:srgbClr val="FE014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C3108460-06A3-4260-9F73-1010841CA89A}"/>
              </a:ext>
            </a:extLst>
          </p:cNvPr>
          <p:cNvCxnSpPr>
            <a:cxnSpLocks/>
          </p:cNvCxnSpPr>
          <p:nvPr/>
        </p:nvCxnSpPr>
        <p:spPr>
          <a:xfrm flipV="1">
            <a:off x="7175059" y="1885781"/>
            <a:ext cx="0" cy="410318"/>
          </a:xfrm>
          <a:prstGeom prst="straightConnector1">
            <a:avLst/>
          </a:prstGeom>
          <a:ln w="28575">
            <a:solidFill>
              <a:srgbClr val="FE0144"/>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0" name="圖片 22">
            <a:extLst>
              <a:ext uri="{FF2B5EF4-FFF2-40B4-BE49-F238E27FC236}">
                <a16:creationId xmlns:a16="http://schemas.microsoft.com/office/drawing/2014/main" id="{6778069B-8F91-4FC9-88DC-83A60FB453E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63762" y="1063613"/>
            <a:ext cx="607512" cy="380185"/>
          </a:xfrm>
          <a:prstGeom prst="rect">
            <a:avLst/>
          </a:prstGeom>
        </p:spPr>
      </p:pic>
      <p:pic>
        <p:nvPicPr>
          <p:cNvPr id="61" name="圖片 26">
            <a:extLst>
              <a:ext uri="{FF2B5EF4-FFF2-40B4-BE49-F238E27FC236}">
                <a16:creationId xmlns:a16="http://schemas.microsoft.com/office/drawing/2014/main" id="{23EBB6FB-569E-4546-872C-BD642962C57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01171" y="1488302"/>
            <a:ext cx="335978" cy="335978"/>
          </a:xfrm>
          <a:prstGeom prst="rect">
            <a:avLst/>
          </a:prstGeom>
        </p:spPr>
      </p:pic>
      <p:pic>
        <p:nvPicPr>
          <p:cNvPr id="62" name="圖形 31">
            <a:extLst>
              <a:ext uri="{FF2B5EF4-FFF2-40B4-BE49-F238E27FC236}">
                <a16:creationId xmlns:a16="http://schemas.microsoft.com/office/drawing/2014/main" id="{0444224A-4F7F-4070-ACCC-5F0A88924EFF}"/>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763815" y="1154867"/>
            <a:ext cx="292356" cy="294103"/>
          </a:xfrm>
          <a:prstGeom prst="rect">
            <a:avLst/>
          </a:prstGeom>
        </p:spPr>
      </p:pic>
      <p:grpSp>
        <p:nvGrpSpPr>
          <p:cNvPr id="30" name="群組 29">
            <a:extLst>
              <a:ext uri="{FF2B5EF4-FFF2-40B4-BE49-F238E27FC236}">
                <a16:creationId xmlns:a16="http://schemas.microsoft.com/office/drawing/2014/main" id="{F43F48E6-6AB9-4BFD-B6CC-81B17A4C3BDE}"/>
              </a:ext>
            </a:extLst>
          </p:cNvPr>
          <p:cNvGrpSpPr/>
          <p:nvPr/>
        </p:nvGrpSpPr>
        <p:grpSpPr>
          <a:xfrm>
            <a:off x="2230632" y="4044662"/>
            <a:ext cx="848809" cy="830766"/>
            <a:chOff x="2230632" y="4068258"/>
            <a:chExt cx="848809" cy="830766"/>
          </a:xfrm>
        </p:grpSpPr>
        <p:sp>
          <p:nvSpPr>
            <p:cNvPr id="28" name="矩形 27">
              <a:extLst>
                <a:ext uri="{FF2B5EF4-FFF2-40B4-BE49-F238E27FC236}">
                  <a16:creationId xmlns:a16="http://schemas.microsoft.com/office/drawing/2014/main" id="{D1DB01C3-521D-43CC-A9FB-C5C26FFB3221}"/>
                </a:ext>
              </a:extLst>
            </p:cNvPr>
            <p:cNvSpPr/>
            <p:nvPr/>
          </p:nvSpPr>
          <p:spPr>
            <a:xfrm>
              <a:off x="2230632" y="4187878"/>
              <a:ext cx="848809" cy="5846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Graphic 10" descr="Speakers">
              <a:extLst>
                <a:ext uri="{FF2B5EF4-FFF2-40B4-BE49-F238E27FC236}">
                  <a16:creationId xmlns:a16="http://schemas.microsoft.com/office/drawing/2014/main" id="{30CAC3E9-08BE-487A-BF7D-7BFF6DCACAE8}"/>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248329" y="4068258"/>
              <a:ext cx="830766" cy="830766"/>
            </a:xfrm>
            <a:prstGeom prst="rect">
              <a:avLst/>
            </a:prstGeom>
          </p:spPr>
        </p:pic>
      </p:grpSp>
      <p:grpSp>
        <p:nvGrpSpPr>
          <p:cNvPr id="50" name="群組 49">
            <a:extLst>
              <a:ext uri="{FF2B5EF4-FFF2-40B4-BE49-F238E27FC236}">
                <a16:creationId xmlns:a16="http://schemas.microsoft.com/office/drawing/2014/main" id="{0593A65C-C2E1-46B2-AF55-9FD0AD45FA36}"/>
              </a:ext>
            </a:extLst>
          </p:cNvPr>
          <p:cNvGrpSpPr/>
          <p:nvPr/>
        </p:nvGrpSpPr>
        <p:grpSpPr>
          <a:xfrm>
            <a:off x="3202563" y="4047147"/>
            <a:ext cx="848809" cy="830766"/>
            <a:chOff x="2230632" y="4068258"/>
            <a:chExt cx="848809" cy="830766"/>
          </a:xfrm>
        </p:grpSpPr>
        <p:sp>
          <p:nvSpPr>
            <p:cNvPr id="51" name="矩形 50">
              <a:extLst>
                <a:ext uri="{FF2B5EF4-FFF2-40B4-BE49-F238E27FC236}">
                  <a16:creationId xmlns:a16="http://schemas.microsoft.com/office/drawing/2014/main" id="{39522665-0734-4042-8239-127C43BAC979}"/>
                </a:ext>
              </a:extLst>
            </p:cNvPr>
            <p:cNvSpPr/>
            <p:nvPr/>
          </p:nvSpPr>
          <p:spPr>
            <a:xfrm>
              <a:off x="2230632" y="4187878"/>
              <a:ext cx="848809" cy="5846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5" name="Graphic 10" descr="Speakers">
              <a:extLst>
                <a:ext uri="{FF2B5EF4-FFF2-40B4-BE49-F238E27FC236}">
                  <a16:creationId xmlns:a16="http://schemas.microsoft.com/office/drawing/2014/main" id="{59E69E17-7784-401D-A797-C82893CB0195}"/>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248329" y="4068258"/>
              <a:ext cx="830766" cy="830766"/>
            </a:xfrm>
            <a:prstGeom prst="rect">
              <a:avLst/>
            </a:prstGeom>
          </p:spPr>
        </p:pic>
      </p:grpSp>
      <p:grpSp>
        <p:nvGrpSpPr>
          <p:cNvPr id="57" name="群組 56">
            <a:extLst>
              <a:ext uri="{FF2B5EF4-FFF2-40B4-BE49-F238E27FC236}">
                <a16:creationId xmlns:a16="http://schemas.microsoft.com/office/drawing/2014/main" id="{3550AE43-328C-4DC7-ACCE-B82B16C3BCB6}"/>
              </a:ext>
            </a:extLst>
          </p:cNvPr>
          <p:cNvGrpSpPr/>
          <p:nvPr/>
        </p:nvGrpSpPr>
        <p:grpSpPr>
          <a:xfrm>
            <a:off x="4103623" y="4044662"/>
            <a:ext cx="848809" cy="830766"/>
            <a:chOff x="2230632" y="4068258"/>
            <a:chExt cx="848809" cy="830766"/>
          </a:xfrm>
        </p:grpSpPr>
        <p:sp>
          <p:nvSpPr>
            <p:cNvPr id="63" name="矩形 62">
              <a:extLst>
                <a:ext uri="{FF2B5EF4-FFF2-40B4-BE49-F238E27FC236}">
                  <a16:creationId xmlns:a16="http://schemas.microsoft.com/office/drawing/2014/main" id="{E442C858-5C5A-4D85-9AE5-E8DEFC8C8C0E}"/>
                </a:ext>
              </a:extLst>
            </p:cNvPr>
            <p:cNvSpPr/>
            <p:nvPr/>
          </p:nvSpPr>
          <p:spPr>
            <a:xfrm>
              <a:off x="2230632" y="4187878"/>
              <a:ext cx="848809" cy="5846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4" name="Graphic 10" descr="Speakers">
              <a:extLst>
                <a:ext uri="{FF2B5EF4-FFF2-40B4-BE49-F238E27FC236}">
                  <a16:creationId xmlns:a16="http://schemas.microsoft.com/office/drawing/2014/main" id="{28721EB6-63BC-4411-BD63-54E806C28C8C}"/>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248329" y="4068258"/>
              <a:ext cx="830766" cy="830766"/>
            </a:xfrm>
            <a:prstGeom prst="rect">
              <a:avLst/>
            </a:prstGeom>
          </p:spPr>
        </p:pic>
      </p:grpSp>
      <p:grpSp>
        <p:nvGrpSpPr>
          <p:cNvPr id="65" name="群組 64">
            <a:extLst>
              <a:ext uri="{FF2B5EF4-FFF2-40B4-BE49-F238E27FC236}">
                <a16:creationId xmlns:a16="http://schemas.microsoft.com/office/drawing/2014/main" id="{AF7EE996-1A08-41D2-9FC4-9B3124C5762B}"/>
              </a:ext>
            </a:extLst>
          </p:cNvPr>
          <p:cNvGrpSpPr/>
          <p:nvPr/>
        </p:nvGrpSpPr>
        <p:grpSpPr>
          <a:xfrm>
            <a:off x="5280426" y="4055067"/>
            <a:ext cx="848809" cy="830766"/>
            <a:chOff x="2230632" y="4068258"/>
            <a:chExt cx="848809" cy="830766"/>
          </a:xfrm>
        </p:grpSpPr>
        <p:sp>
          <p:nvSpPr>
            <p:cNvPr id="66" name="矩形 65">
              <a:extLst>
                <a:ext uri="{FF2B5EF4-FFF2-40B4-BE49-F238E27FC236}">
                  <a16:creationId xmlns:a16="http://schemas.microsoft.com/office/drawing/2014/main" id="{70412073-F843-46A8-9065-E211393D405D}"/>
                </a:ext>
              </a:extLst>
            </p:cNvPr>
            <p:cNvSpPr/>
            <p:nvPr/>
          </p:nvSpPr>
          <p:spPr>
            <a:xfrm>
              <a:off x="2230632" y="4187878"/>
              <a:ext cx="848809" cy="5846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7" name="Graphic 10" descr="Speakers">
              <a:extLst>
                <a:ext uri="{FF2B5EF4-FFF2-40B4-BE49-F238E27FC236}">
                  <a16:creationId xmlns:a16="http://schemas.microsoft.com/office/drawing/2014/main" id="{851D7E1E-45EA-4C84-B07B-B6862E880C95}"/>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248329" y="4068258"/>
              <a:ext cx="830766" cy="830766"/>
            </a:xfrm>
            <a:prstGeom prst="rect">
              <a:avLst/>
            </a:prstGeom>
          </p:spPr>
        </p:pic>
      </p:grpSp>
      <p:grpSp>
        <p:nvGrpSpPr>
          <p:cNvPr id="68" name="群組 67">
            <a:extLst>
              <a:ext uri="{FF2B5EF4-FFF2-40B4-BE49-F238E27FC236}">
                <a16:creationId xmlns:a16="http://schemas.microsoft.com/office/drawing/2014/main" id="{F09AFF37-858D-45BD-B353-4596F65DBB47}"/>
              </a:ext>
            </a:extLst>
          </p:cNvPr>
          <p:cNvGrpSpPr/>
          <p:nvPr/>
        </p:nvGrpSpPr>
        <p:grpSpPr>
          <a:xfrm>
            <a:off x="6834875" y="4051653"/>
            <a:ext cx="848809" cy="830766"/>
            <a:chOff x="2230632" y="4068258"/>
            <a:chExt cx="848809" cy="830766"/>
          </a:xfrm>
        </p:grpSpPr>
        <p:sp>
          <p:nvSpPr>
            <p:cNvPr id="69" name="矩形 68">
              <a:extLst>
                <a:ext uri="{FF2B5EF4-FFF2-40B4-BE49-F238E27FC236}">
                  <a16:creationId xmlns:a16="http://schemas.microsoft.com/office/drawing/2014/main" id="{4243064B-F066-41B6-AC5A-A6C6C1C27809}"/>
                </a:ext>
              </a:extLst>
            </p:cNvPr>
            <p:cNvSpPr/>
            <p:nvPr/>
          </p:nvSpPr>
          <p:spPr>
            <a:xfrm>
              <a:off x="2230632" y="4187878"/>
              <a:ext cx="848809" cy="5846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0" name="Graphic 10" descr="Speakers">
              <a:extLst>
                <a:ext uri="{FF2B5EF4-FFF2-40B4-BE49-F238E27FC236}">
                  <a16:creationId xmlns:a16="http://schemas.microsoft.com/office/drawing/2014/main" id="{DAA01091-EC3F-4B0B-8C99-D3DFD4751A3A}"/>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248329" y="4068258"/>
              <a:ext cx="830766" cy="830766"/>
            </a:xfrm>
            <a:prstGeom prst="rect">
              <a:avLst/>
            </a:prstGeom>
          </p:spPr>
        </p:pic>
      </p:grpSp>
      <p:grpSp>
        <p:nvGrpSpPr>
          <p:cNvPr id="71" name="群組 70">
            <a:extLst>
              <a:ext uri="{FF2B5EF4-FFF2-40B4-BE49-F238E27FC236}">
                <a16:creationId xmlns:a16="http://schemas.microsoft.com/office/drawing/2014/main" id="{844A7D20-E5E8-49DF-9ECB-A69AA2DDA21A}"/>
              </a:ext>
            </a:extLst>
          </p:cNvPr>
          <p:cNvGrpSpPr/>
          <p:nvPr/>
        </p:nvGrpSpPr>
        <p:grpSpPr>
          <a:xfrm>
            <a:off x="7657226" y="4044310"/>
            <a:ext cx="848809" cy="830766"/>
            <a:chOff x="2230632" y="4068258"/>
            <a:chExt cx="848809" cy="830766"/>
          </a:xfrm>
        </p:grpSpPr>
        <p:sp>
          <p:nvSpPr>
            <p:cNvPr id="72" name="矩形 71">
              <a:extLst>
                <a:ext uri="{FF2B5EF4-FFF2-40B4-BE49-F238E27FC236}">
                  <a16:creationId xmlns:a16="http://schemas.microsoft.com/office/drawing/2014/main" id="{E778D554-EE83-4BCB-9B5C-C946D37B5B27}"/>
                </a:ext>
              </a:extLst>
            </p:cNvPr>
            <p:cNvSpPr/>
            <p:nvPr/>
          </p:nvSpPr>
          <p:spPr>
            <a:xfrm>
              <a:off x="2230632" y="4187878"/>
              <a:ext cx="848809" cy="5846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3" name="Graphic 10" descr="Speakers">
              <a:extLst>
                <a:ext uri="{FF2B5EF4-FFF2-40B4-BE49-F238E27FC236}">
                  <a16:creationId xmlns:a16="http://schemas.microsoft.com/office/drawing/2014/main" id="{EE24AA92-C44D-4EF4-9752-3490240A1908}"/>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248329" y="4068258"/>
              <a:ext cx="830766" cy="830766"/>
            </a:xfrm>
            <a:prstGeom prst="rect">
              <a:avLst/>
            </a:prstGeom>
          </p:spPr>
        </p:pic>
      </p:grpSp>
    </p:spTree>
    <p:extLst>
      <p:ext uri="{BB962C8B-B14F-4D97-AF65-F5344CB8AC3E}">
        <p14:creationId xmlns:p14="http://schemas.microsoft.com/office/powerpoint/2010/main" val="222798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形 23">
            <a:extLst>
              <a:ext uri="{FF2B5EF4-FFF2-40B4-BE49-F238E27FC236}">
                <a16:creationId xmlns:a16="http://schemas.microsoft.com/office/drawing/2014/main" id="{40AEE544-067D-47AA-B56F-9034640C4C6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5630"/>
          <a:stretch/>
        </p:blipFill>
        <p:spPr>
          <a:xfrm>
            <a:off x="0" y="1411860"/>
            <a:ext cx="4812475" cy="2920464"/>
          </a:xfrm>
          <a:prstGeom prst="rect">
            <a:avLst/>
          </a:prstGeom>
        </p:spPr>
      </p:pic>
      <p:sp>
        <p:nvSpPr>
          <p:cNvPr id="4" name="Rectangle 3">
            <a:extLst>
              <a:ext uri="{FF2B5EF4-FFF2-40B4-BE49-F238E27FC236}">
                <a16:creationId xmlns:a16="http://schemas.microsoft.com/office/drawing/2014/main" id="{95955BE8-A927-45F7-A9C9-A3B20CB0A309}"/>
              </a:ext>
            </a:extLst>
          </p:cNvPr>
          <p:cNvSpPr/>
          <p:nvPr/>
        </p:nvSpPr>
        <p:spPr>
          <a:xfrm>
            <a:off x="5035886" y="2613538"/>
            <a:ext cx="3454090" cy="2282603"/>
          </a:xfrm>
          <a:prstGeom prst="rect">
            <a:avLst/>
          </a:prstGeom>
          <a:gradFill>
            <a:gsLst>
              <a:gs pos="0">
                <a:srgbClr val="FFF2CC"/>
              </a:gs>
              <a:gs pos="100000">
                <a:srgbClr val="FFD661"/>
              </a:gs>
            </a:gsLst>
            <a:lin ang="10800000" scaled="1"/>
          </a:gradFill>
          <a:ln>
            <a:solidFill>
              <a:srgbClr val="EAAD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1" name="矩形 10">
            <a:extLst>
              <a:ext uri="{FF2B5EF4-FFF2-40B4-BE49-F238E27FC236}">
                <a16:creationId xmlns:a16="http://schemas.microsoft.com/office/drawing/2014/main" id="{330FD279-8F9B-44A4-8CF3-D96DC9CCB501}"/>
              </a:ext>
            </a:extLst>
          </p:cNvPr>
          <p:cNvSpPr/>
          <p:nvPr/>
        </p:nvSpPr>
        <p:spPr>
          <a:xfrm>
            <a:off x="5035886" y="4491795"/>
            <a:ext cx="3454090" cy="398007"/>
          </a:xfrm>
          <a:prstGeom prst="rect">
            <a:avLst/>
          </a:prstGeom>
          <a:gradFill>
            <a:gsLst>
              <a:gs pos="0">
                <a:srgbClr val="FFC92F"/>
              </a:gs>
              <a:gs pos="100000">
                <a:srgbClr val="EAAD0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CE37BA1A-49C8-4AEA-81CC-F2C3472917B3}"/>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dirty="0">
                <a:solidFill>
                  <a:schemeClr val="bg1"/>
                </a:solidFill>
                <a:latin typeface="Arial" panose="020B0604020202020204" pitchFamily="34" charset="0"/>
                <a:cs typeface="Arial" panose="020B0604020202020204" pitchFamily="34" charset="0"/>
              </a:rPr>
              <a:t>SSD</a:t>
            </a:r>
            <a:r>
              <a:rPr lang="en-US" sz="3600" dirty="0">
                <a:solidFill>
                  <a:schemeClr val="bg1"/>
                </a:solidFill>
              </a:rPr>
              <a:t> </a:t>
            </a:r>
            <a:r>
              <a:rPr lang="zh-TW" altLang="en-US" sz="3600" dirty="0">
                <a:solidFill>
                  <a:schemeClr val="bg1"/>
                </a:solidFill>
                <a:latin typeface="微軟正黑體" panose="020B0604030504040204" pitchFamily="34" charset="-120"/>
                <a:ea typeface="微軟正黑體" panose="020B0604030504040204" pitchFamily="34" charset="-120"/>
              </a:rPr>
              <a:t>快取</a:t>
            </a:r>
            <a:endParaRPr lang="en-US" sz="3600" dirty="0">
              <a:solidFill>
                <a:schemeClr val="bg1"/>
              </a:solidFill>
              <a:latin typeface="微軟正黑體" panose="020B0604030504040204" pitchFamily="34" charset="-120"/>
              <a:ea typeface="微軟正黑體" panose="020B0604030504040204" pitchFamily="34" charset="-120"/>
            </a:endParaRPr>
          </a:p>
        </p:txBody>
      </p:sp>
      <p:sp>
        <p:nvSpPr>
          <p:cNvPr id="3" name="Content Placeholder 2">
            <a:extLst>
              <a:ext uri="{FF2B5EF4-FFF2-40B4-BE49-F238E27FC236}">
                <a16:creationId xmlns:a16="http://schemas.microsoft.com/office/drawing/2014/main" id="{231DBA02-05AB-4634-950F-08D9053F94D8}"/>
              </a:ext>
            </a:extLst>
          </p:cNvPr>
          <p:cNvSpPr>
            <a:spLocks noGrp="1"/>
          </p:cNvSpPr>
          <p:nvPr>
            <p:ph idx="4294967295"/>
          </p:nvPr>
        </p:nvSpPr>
        <p:spPr>
          <a:xfrm>
            <a:off x="195444" y="1522076"/>
            <a:ext cx="4069156" cy="3262312"/>
          </a:xfrm>
        </p:spPr>
        <p:txBody>
          <a:bodyPr vert="horz" lIns="91440" tIns="45720" rIns="91440" bIns="4572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200000"/>
              </a:lnSpc>
            </a:pPr>
            <a:r>
              <a:rPr lang="zh-TW" altLang="en-US" sz="1700" b="1">
                <a:latin typeface="微軟正黑體"/>
                <a:ea typeface="微軟正黑體"/>
              </a:rPr>
              <a:t>可改善隨機讀寫效能</a:t>
            </a:r>
            <a:endParaRPr lang="en-US" altLang="zh-TW"/>
          </a:p>
          <a:p>
            <a:pPr>
              <a:lnSpc>
                <a:spcPct val="200000"/>
              </a:lnSpc>
            </a:pPr>
            <a:r>
              <a:rPr lang="zh-TW" altLang="en-US" sz="1700" b="1">
                <a:latin typeface="微軟正黑體"/>
                <a:ea typeface="微軟正黑體"/>
              </a:rPr>
              <a:t>可同時加速檔案跟區塊的存取</a:t>
            </a:r>
            <a:endParaRPr lang="en-US" altLang="zh-TW" sz="1700" b="1">
              <a:latin typeface="微軟正黑體" panose="020B0604030504040204" pitchFamily="34" charset="-120"/>
              <a:ea typeface="微軟正黑體" panose="020B0604030504040204" pitchFamily="34" charset="-120"/>
            </a:endParaRPr>
          </a:p>
          <a:p>
            <a:pPr>
              <a:lnSpc>
                <a:spcPct val="200000"/>
              </a:lnSpc>
            </a:pPr>
            <a:r>
              <a:rPr lang="zh-TW" altLang="en-US" sz="1700" b="1">
                <a:latin typeface="微軟正黑體"/>
                <a:ea typeface="微軟正黑體"/>
              </a:rPr>
              <a:t>越多 </a:t>
            </a:r>
            <a:r>
              <a:rPr lang="zh-TW" altLang="en-US" sz="1700" b="1">
                <a:latin typeface="Arial"/>
                <a:ea typeface="微軟正黑體"/>
              </a:rPr>
              <a:t>RAM </a:t>
            </a:r>
            <a:r>
              <a:rPr lang="zh-TW" altLang="en-US" sz="1700" b="1">
                <a:latin typeface="微軟正黑體"/>
                <a:ea typeface="微軟正黑體"/>
              </a:rPr>
              <a:t>可支援越大 </a:t>
            </a:r>
            <a:r>
              <a:rPr lang="en-US" sz="1700" b="1">
                <a:latin typeface="Arial"/>
                <a:ea typeface="微軟正黑體"/>
                <a:cs typeface="Arial"/>
              </a:rPr>
              <a:t>SSD</a:t>
            </a:r>
            <a:r>
              <a:rPr lang="zh-TW" altLang="en-US" sz="1700" b="1">
                <a:latin typeface="Arial"/>
                <a:ea typeface="微軟正黑體"/>
                <a:cs typeface="Arial"/>
              </a:rPr>
              <a:t> </a:t>
            </a:r>
            <a:r>
              <a:rPr lang="zh-CN" altLang="en-US" sz="1700" b="1">
                <a:latin typeface="Arial"/>
                <a:ea typeface="微軟正黑體"/>
                <a:cs typeface="Arial"/>
              </a:rPr>
              <a:t>快取空間</a:t>
            </a:r>
            <a:r>
              <a:rPr lang="en-US" sz="1700" b="1">
                <a:latin typeface="微軟正黑體"/>
                <a:ea typeface="微軟正黑體"/>
              </a:rPr>
              <a:t> </a:t>
            </a:r>
            <a:endParaRPr lang="en-US" sz="1700" b="1">
              <a:latin typeface="微軟正黑體" panose="020B0604030504040204" pitchFamily="34" charset="-120"/>
              <a:ea typeface="微軟正黑體" panose="020B0604030504040204" pitchFamily="34" charset="-120"/>
            </a:endParaRPr>
          </a:p>
          <a:p>
            <a:pPr>
              <a:lnSpc>
                <a:spcPct val="200000"/>
              </a:lnSpc>
            </a:pPr>
            <a:r>
              <a:rPr lang="zh-TW" altLang="en-US" sz="1700" b="1">
                <a:latin typeface="微軟正黑體"/>
                <a:ea typeface="微軟正黑體"/>
              </a:rPr>
              <a:t>可支援 </a:t>
            </a:r>
            <a:r>
              <a:rPr lang="en-US" altLang="zh-TW" sz="1700" b="1">
                <a:latin typeface="Arial"/>
                <a:ea typeface="微軟正黑體"/>
                <a:cs typeface="Arial"/>
              </a:rPr>
              <a:t>RAID</a:t>
            </a:r>
            <a:r>
              <a:rPr lang="zh-TW" altLang="en-US" sz="1700" b="1">
                <a:latin typeface="Arial"/>
                <a:ea typeface="微軟正黑體"/>
                <a:cs typeface="Arial"/>
              </a:rPr>
              <a:t> </a:t>
            </a:r>
            <a:r>
              <a:rPr lang="en-US" altLang="zh-TW" sz="1700" b="1">
                <a:latin typeface="Arial"/>
                <a:ea typeface="微軟正黑體"/>
                <a:cs typeface="Arial"/>
              </a:rPr>
              <a:t>10</a:t>
            </a:r>
            <a:r>
              <a:rPr lang="zh-TW" altLang="en-US" sz="1700" b="1">
                <a:latin typeface="Arial"/>
                <a:ea typeface="微軟正黑體"/>
                <a:cs typeface="Arial"/>
              </a:rPr>
              <a:t> </a:t>
            </a:r>
            <a:r>
              <a:rPr lang="zh-TW" altLang="en-US" sz="1700" b="1">
                <a:latin typeface="微軟正黑體"/>
                <a:ea typeface="微軟正黑體"/>
              </a:rPr>
              <a:t>的寫入快取</a:t>
            </a:r>
            <a:endParaRPr lang="en-US" sz="1700" b="1">
              <a:latin typeface="微軟正黑體"/>
              <a:ea typeface="微軟正黑體"/>
            </a:endParaRPr>
          </a:p>
        </p:txBody>
      </p:sp>
      <p:pic>
        <p:nvPicPr>
          <p:cNvPr id="5" name="Graphic 4" descr="Speakers">
            <a:extLst>
              <a:ext uri="{FF2B5EF4-FFF2-40B4-BE49-F238E27FC236}">
                <a16:creationId xmlns:a16="http://schemas.microsoft.com/office/drawing/2014/main" id="{CA6EA1E7-9238-43C8-9BF5-4C16627B5E2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36608" y="3548595"/>
            <a:ext cx="830766" cy="830766"/>
          </a:xfrm>
          <a:prstGeom prst="rect">
            <a:avLst/>
          </a:prstGeom>
        </p:spPr>
      </p:pic>
      <p:pic>
        <p:nvPicPr>
          <p:cNvPr id="6" name="Graphic 5" descr="Speakers">
            <a:extLst>
              <a:ext uri="{FF2B5EF4-FFF2-40B4-BE49-F238E27FC236}">
                <a16:creationId xmlns:a16="http://schemas.microsoft.com/office/drawing/2014/main" id="{1086C6B1-462B-40E3-A39C-6C17CA309FB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29789" y="3548595"/>
            <a:ext cx="830766" cy="830766"/>
          </a:xfrm>
          <a:prstGeom prst="rect">
            <a:avLst/>
          </a:prstGeom>
        </p:spPr>
      </p:pic>
      <p:pic>
        <p:nvPicPr>
          <p:cNvPr id="7" name="Graphic 6" descr="Speakers">
            <a:extLst>
              <a:ext uri="{FF2B5EF4-FFF2-40B4-BE49-F238E27FC236}">
                <a16:creationId xmlns:a16="http://schemas.microsoft.com/office/drawing/2014/main" id="{30804375-7A4C-426C-B3FC-ED119DFDD72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497169" y="3548595"/>
            <a:ext cx="830766" cy="830766"/>
          </a:xfrm>
          <a:prstGeom prst="rect">
            <a:avLst/>
          </a:prstGeom>
        </p:spPr>
      </p:pic>
      <p:sp>
        <p:nvSpPr>
          <p:cNvPr id="8" name="Rectangle 7">
            <a:extLst>
              <a:ext uri="{FF2B5EF4-FFF2-40B4-BE49-F238E27FC236}">
                <a16:creationId xmlns:a16="http://schemas.microsoft.com/office/drawing/2014/main" id="{04AD2150-606E-4847-A6C3-F903F6940A6C}"/>
              </a:ext>
            </a:extLst>
          </p:cNvPr>
          <p:cNvSpPr/>
          <p:nvPr/>
        </p:nvSpPr>
        <p:spPr>
          <a:xfrm>
            <a:off x="6265309" y="2793949"/>
            <a:ext cx="995246" cy="593803"/>
          </a:xfrm>
          <a:prstGeom prst="rect">
            <a:avLst/>
          </a:prstGeom>
          <a:gradFill>
            <a:gsLst>
              <a:gs pos="0">
                <a:srgbClr val="B4C7E7"/>
              </a:gs>
              <a:gs pos="100000">
                <a:srgbClr val="83A3D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a:solidFill>
                  <a:schemeClr val="tx1"/>
                </a:solidFill>
                <a:latin typeface="Arial" panose="020B0604020202020204" pitchFamily="34" charset="0"/>
                <a:cs typeface="Arial" panose="020B0604020202020204" pitchFamily="34" charset="0"/>
              </a:rPr>
              <a:t>Read Cache</a:t>
            </a:r>
          </a:p>
        </p:txBody>
      </p:sp>
      <p:sp>
        <p:nvSpPr>
          <p:cNvPr id="9" name="Rectangle 8">
            <a:extLst>
              <a:ext uri="{FF2B5EF4-FFF2-40B4-BE49-F238E27FC236}">
                <a16:creationId xmlns:a16="http://schemas.microsoft.com/office/drawing/2014/main" id="{08770EB8-3810-405C-87AF-C6D84B0C604B}"/>
              </a:ext>
            </a:extLst>
          </p:cNvPr>
          <p:cNvSpPr/>
          <p:nvPr/>
        </p:nvSpPr>
        <p:spPr>
          <a:xfrm>
            <a:off x="7399250" y="2793949"/>
            <a:ext cx="995246" cy="593803"/>
          </a:xfrm>
          <a:prstGeom prst="rect">
            <a:avLst/>
          </a:prstGeom>
          <a:gradFill>
            <a:gsLst>
              <a:gs pos="0">
                <a:srgbClr val="B4C7E7"/>
              </a:gs>
              <a:gs pos="100000">
                <a:srgbClr val="83A3D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200">
                <a:solidFill>
                  <a:schemeClr val="tx1"/>
                </a:solidFill>
                <a:latin typeface="Arial" panose="020B0604020202020204" pitchFamily="34" charset="0"/>
                <a:cs typeface="Arial" panose="020B0604020202020204" pitchFamily="34" charset="0"/>
              </a:rPr>
              <a:t>Write</a:t>
            </a:r>
            <a:r>
              <a:rPr lang="en-US" sz="1200">
                <a:solidFill>
                  <a:schemeClr val="tx1"/>
                </a:solidFill>
                <a:latin typeface="Arial" panose="020B0604020202020204" pitchFamily="34" charset="0"/>
                <a:cs typeface="Arial" panose="020B0604020202020204" pitchFamily="34" charset="0"/>
              </a:rPr>
              <a:t> Cache</a:t>
            </a:r>
          </a:p>
        </p:txBody>
      </p:sp>
      <p:sp>
        <p:nvSpPr>
          <p:cNvPr id="12" name="TextBox 11">
            <a:extLst>
              <a:ext uri="{FF2B5EF4-FFF2-40B4-BE49-F238E27FC236}">
                <a16:creationId xmlns:a16="http://schemas.microsoft.com/office/drawing/2014/main" id="{E3690916-1C08-4FCC-94F0-1148963C9683}"/>
              </a:ext>
            </a:extLst>
          </p:cNvPr>
          <p:cNvSpPr txBox="1"/>
          <p:nvPr/>
        </p:nvSpPr>
        <p:spPr>
          <a:xfrm>
            <a:off x="5516782" y="4490484"/>
            <a:ext cx="2492297"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800">
                <a:solidFill>
                  <a:schemeClr val="bg1"/>
                </a:solidFill>
                <a:latin typeface="Arial" panose="020B0604020202020204" pitchFamily="34" charset="0"/>
                <a:cs typeface="Arial" panose="020B0604020202020204" pitchFamily="34" charset="0"/>
              </a:rPr>
              <a:t>Storage Pool</a:t>
            </a:r>
            <a:endParaRPr lang="en-US" sz="1800">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5AA4C8C-5CBF-4C91-9DA7-F62684C24001}"/>
              </a:ext>
            </a:extLst>
          </p:cNvPr>
          <p:cNvSpPr/>
          <p:nvPr/>
        </p:nvSpPr>
        <p:spPr>
          <a:xfrm>
            <a:off x="5035887" y="1669053"/>
            <a:ext cx="3454090" cy="697869"/>
          </a:xfrm>
          <a:prstGeom prst="rect">
            <a:avLst/>
          </a:prstGeom>
          <a:gradFill>
            <a:gsLst>
              <a:gs pos="0">
                <a:srgbClr val="FE0144"/>
              </a:gs>
              <a:gs pos="10000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4" name="TextBox 13">
            <a:extLst>
              <a:ext uri="{FF2B5EF4-FFF2-40B4-BE49-F238E27FC236}">
                <a16:creationId xmlns:a16="http://schemas.microsoft.com/office/drawing/2014/main" id="{16C1CA81-510E-440E-8ED8-EA4769509045}"/>
              </a:ext>
            </a:extLst>
          </p:cNvPr>
          <p:cNvSpPr txBox="1"/>
          <p:nvPr/>
        </p:nvSpPr>
        <p:spPr>
          <a:xfrm>
            <a:off x="5048948" y="1828763"/>
            <a:ext cx="1226634" cy="40011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2000">
                <a:solidFill>
                  <a:schemeClr val="bg1"/>
                </a:solidFill>
                <a:latin typeface="Arial" panose="020B0604020202020204" pitchFamily="34" charset="0"/>
                <a:cs typeface="Arial" panose="020B0604020202020204" pitchFamily="34" charset="0"/>
              </a:rPr>
              <a:t>ZFS</a:t>
            </a:r>
            <a:endParaRPr lang="en-US" sz="2000">
              <a:solidFill>
                <a:schemeClr val="bg1"/>
              </a:solidFill>
              <a:latin typeface="Arial" panose="020B0604020202020204" pitchFamily="34" charset="0"/>
              <a:cs typeface="Arial" panose="020B0604020202020204" pitchFamily="34" charset="0"/>
            </a:endParaRPr>
          </a:p>
        </p:txBody>
      </p:sp>
      <p:sp>
        <p:nvSpPr>
          <p:cNvPr id="25" name="Arrow: Up 24">
            <a:extLst>
              <a:ext uri="{FF2B5EF4-FFF2-40B4-BE49-F238E27FC236}">
                <a16:creationId xmlns:a16="http://schemas.microsoft.com/office/drawing/2014/main" id="{D80F933E-35D2-41EC-9267-3379C1D8F479}"/>
              </a:ext>
            </a:extLst>
          </p:cNvPr>
          <p:cNvSpPr/>
          <p:nvPr/>
        </p:nvSpPr>
        <p:spPr>
          <a:xfrm>
            <a:off x="5390321" y="2309050"/>
            <a:ext cx="231071" cy="632892"/>
          </a:xfrm>
          <a:prstGeom prst="up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26" name="Graphic 25" descr="Speakers">
            <a:extLst>
              <a:ext uri="{FF2B5EF4-FFF2-40B4-BE49-F238E27FC236}">
                <a16:creationId xmlns:a16="http://schemas.microsoft.com/office/drawing/2014/main" id="{6517446C-C7FC-4826-B88C-6D2240D22F9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36608" y="2924074"/>
            <a:ext cx="830766" cy="830766"/>
          </a:xfrm>
          <a:prstGeom prst="rect">
            <a:avLst/>
          </a:prstGeom>
        </p:spPr>
      </p:pic>
      <p:sp>
        <p:nvSpPr>
          <p:cNvPr id="28" name="Arrow: Up 27">
            <a:extLst>
              <a:ext uri="{FF2B5EF4-FFF2-40B4-BE49-F238E27FC236}">
                <a16:creationId xmlns:a16="http://schemas.microsoft.com/office/drawing/2014/main" id="{3CE09204-C28D-47D8-B042-0C0E16024238}"/>
              </a:ext>
            </a:extLst>
          </p:cNvPr>
          <p:cNvSpPr/>
          <p:nvPr/>
        </p:nvSpPr>
        <p:spPr>
          <a:xfrm>
            <a:off x="6762931" y="2335919"/>
            <a:ext cx="239254" cy="511018"/>
          </a:xfrm>
          <a:prstGeom prst="up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1" name="Arrow: Up 30">
            <a:extLst>
              <a:ext uri="{FF2B5EF4-FFF2-40B4-BE49-F238E27FC236}">
                <a16:creationId xmlns:a16="http://schemas.microsoft.com/office/drawing/2014/main" id="{7AE30A2A-A2F7-425E-81BA-6E9545574E5B}"/>
              </a:ext>
            </a:extLst>
          </p:cNvPr>
          <p:cNvSpPr/>
          <p:nvPr/>
        </p:nvSpPr>
        <p:spPr>
          <a:xfrm rot="10800000">
            <a:off x="5659568" y="2338301"/>
            <a:ext cx="231071" cy="632892"/>
          </a:xfrm>
          <a:prstGeom prst="up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5" name="Arrow: Up 34">
            <a:extLst>
              <a:ext uri="{FF2B5EF4-FFF2-40B4-BE49-F238E27FC236}">
                <a16:creationId xmlns:a16="http://schemas.microsoft.com/office/drawing/2014/main" id="{1A3D74EA-3BA0-4A3D-A76E-6F9E09B64FB8}"/>
              </a:ext>
            </a:extLst>
          </p:cNvPr>
          <p:cNvSpPr/>
          <p:nvPr/>
        </p:nvSpPr>
        <p:spPr>
          <a:xfrm rot="10800000">
            <a:off x="7699457" y="2335920"/>
            <a:ext cx="239253" cy="542019"/>
          </a:xfrm>
          <a:prstGeom prst="up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10" name="圖形 9">
            <a:extLst>
              <a:ext uri="{FF2B5EF4-FFF2-40B4-BE49-F238E27FC236}">
                <a16:creationId xmlns:a16="http://schemas.microsoft.com/office/drawing/2014/main" id="{289622F3-28B9-4CD8-A1F7-D99B648A7D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39641" y="1806560"/>
            <a:ext cx="1343237" cy="448938"/>
          </a:xfrm>
          <a:prstGeom prst="rect">
            <a:avLst/>
          </a:prstGeom>
        </p:spPr>
      </p:pic>
      <p:sp>
        <p:nvSpPr>
          <p:cNvPr id="29" name="Arrow: Up 28">
            <a:extLst>
              <a:ext uri="{FF2B5EF4-FFF2-40B4-BE49-F238E27FC236}">
                <a16:creationId xmlns:a16="http://schemas.microsoft.com/office/drawing/2014/main" id="{729AE464-49F9-4CE4-B1B7-6E7A2C40637F}"/>
              </a:ext>
            </a:extLst>
          </p:cNvPr>
          <p:cNvSpPr/>
          <p:nvPr/>
        </p:nvSpPr>
        <p:spPr>
          <a:xfrm rot="10800000">
            <a:off x="5651991" y="1186883"/>
            <a:ext cx="231071" cy="559296"/>
          </a:xfrm>
          <a:prstGeom prst="up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2" name="Arrow: Up 31">
            <a:extLst>
              <a:ext uri="{FF2B5EF4-FFF2-40B4-BE49-F238E27FC236}">
                <a16:creationId xmlns:a16="http://schemas.microsoft.com/office/drawing/2014/main" id="{EC7920CC-483F-40BF-A17F-6398E38A6920}"/>
              </a:ext>
            </a:extLst>
          </p:cNvPr>
          <p:cNvSpPr/>
          <p:nvPr/>
        </p:nvSpPr>
        <p:spPr>
          <a:xfrm rot="10800000">
            <a:off x="7570616" y="1181832"/>
            <a:ext cx="231071" cy="559296"/>
          </a:xfrm>
          <a:prstGeom prst="up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2" name="Rectangle 21">
            <a:extLst>
              <a:ext uri="{FF2B5EF4-FFF2-40B4-BE49-F238E27FC236}">
                <a16:creationId xmlns:a16="http://schemas.microsoft.com/office/drawing/2014/main" id="{9F3F66EA-E307-41A9-B8EE-DB91273ED757}"/>
              </a:ext>
            </a:extLst>
          </p:cNvPr>
          <p:cNvSpPr/>
          <p:nvPr/>
        </p:nvSpPr>
        <p:spPr>
          <a:xfrm>
            <a:off x="5035886" y="546468"/>
            <a:ext cx="3454091" cy="632892"/>
          </a:xfrm>
          <a:prstGeom prst="rect">
            <a:avLst/>
          </a:prstGeom>
          <a:solidFill>
            <a:schemeClr val="bg1"/>
          </a:solidFill>
          <a:ln w="19050">
            <a:solidFill>
              <a:srgbClr val="FE0144"/>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15" name="圖片 55">
            <a:extLst>
              <a:ext uri="{FF2B5EF4-FFF2-40B4-BE49-F238E27FC236}">
                <a16:creationId xmlns:a16="http://schemas.microsoft.com/office/drawing/2014/main" id="{2956B6D3-0C73-4855-92C0-80FA81EB493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243313" y="680134"/>
            <a:ext cx="389192" cy="351167"/>
          </a:xfrm>
          <a:prstGeom prst="rect">
            <a:avLst/>
          </a:prstGeom>
        </p:spPr>
      </p:pic>
      <p:pic>
        <p:nvPicPr>
          <p:cNvPr id="16" name="圖片 58">
            <a:extLst>
              <a:ext uri="{FF2B5EF4-FFF2-40B4-BE49-F238E27FC236}">
                <a16:creationId xmlns:a16="http://schemas.microsoft.com/office/drawing/2014/main" id="{3E43C5B9-B874-4D73-91E2-C02ACF3C396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639125" y="510509"/>
            <a:ext cx="606098" cy="606098"/>
          </a:xfrm>
          <a:prstGeom prst="rect">
            <a:avLst/>
          </a:prstGeom>
        </p:spPr>
      </p:pic>
      <p:pic>
        <p:nvPicPr>
          <p:cNvPr id="18" name="圖片 22">
            <a:extLst>
              <a:ext uri="{FF2B5EF4-FFF2-40B4-BE49-F238E27FC236}">
                <a16:creationId xmlns:a16="http://schemas.microsoft.com/office/drawing/2014/main" id="{93931E43-259E-4E27-ADA6-ADCE4062855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725574" y="650612"/>
            <a:ext cx="644065" cy="403060"/>
          </a:xfrm>
          <a:prstGeom prst="rect">
            <a:avLst/>
          </a:prstGeom>
        </p:spPr>
      </p:pic>
      <p:pic>
        <p:nvPicPr>
          <p:cNvPr id="19" name="圖片 26">
            <a:extLst>
              <a:ext uri="{FF2B5EF4-FFF2-40B4-BE49-F238E27FC236}">
                <a16:creationId xmlns:a16="http://schemas.microsoft.com/office/drawing/2014/main" id="{1BDBBB82-F3A7-4F5A-AFF7-99F686DA982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275582" y="680134"/>
            <a:ext cx="389274" cy="389274"/>
          </a:xfrm>
          <a:prstGeom prst="rect">
            <a:avLst/>
          </a:prstGeom>
        </p:spPr>
      </p:pic>
      <p:pic>
        <p:nvPicPr>
          <p:cNvPr id="2050" name="Picture 2" descr="Image result for oracle database">
            <a:extLst>
              <a:ext uri="{FF2B5EF4-FFF2-40B4-BE49-F238E27FC236}">
                <a16:creationId xmlns:a16="http://schemas.microsoft.com/office/drawing/2014/main" id="{DA73FA9D-7976-4C3C-8E92-A4E7D7E64FBE}"/>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502920" y="731769"/>
            <a:ext cx="808451" cy="286326"/>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Arrow: Up 20">
            <a:extLst>
              <a:ext uri="{FF2B5EF4-FFF2-40B4-BE49-F238E27FC236}">
                <a16:creationId xmlns:a16="http://schemas.microsoft.com/office/drawing/2014/main" id="{4707764F-8079-4896-9540-9D081161978D}"/>
              </a:ext>
            </a:extLst>
          </p:cNvPr>
          <p:cNvSpPr/>
          <p:nvPr/>
        </p:nvSpPr>
        <p:spPr>
          <a:xfrm>
            <a:off x="5386464" y="1170126"/>
            <a:ext cx="231071" cy="559296"/>
          </a:xfrm>
          <a:prstGeom prst="up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7" name="Arrow: Up 26">
            <a:extLst>
              <a:ext uri="{FF2B5EF4-FFF2-40B4-BE49-F238E27FC236}">
                <a16:creationId xmlns:a16="http://schemas.microsoft.com/office/drawing/2014/main" id="{791B49EB-9026-4855-811A-84CC1485317E}"/>
              </a:ext>
            </a:extLst>
          </p:cNvPr>
          <p:cNvSpPr/>
          <p:nvPr/>
        </p:nvSpPr>
        <p:spPr>
          <a:xfrm>
            <a:off x="6979903" y="1160717"/>
            <a:ext cx="231071" cy="559296"/>
          </a:xfrm>
          <a:prstGeom prst="up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Tree>
    <p:extLst>
      <p:ext uri="{BB962C8B-B14F-4D97-AF65-F5344CB8AC3E}">
        <p14:creationId xmlns:p14="http://schemas.microsoft.com/office/powerpoint/2010/main" val="595215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大自然 的圖片&#10;&#10;描述是以非常高的可信度產生">
            <a:extLst>
              <a:ext uri="{FF2B5EF4-FFF2-40B4-BE49-F238E27FC236}">
                <a16:creationId xmlns:a16="http://schemas.microsoft.com/office/drawing/2014/main" id="{06A6546C-C37A-46F3-9DD3-450590565D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矩形 5">
            <a:extLst>
              <a:ext uri="{FF2B5EF4-FFF2-40B4-BE49-F238E27FC236}">
                <a16:creationId xmlns:a16="http://schemas.microsoft.com/office/drawing/2014/main" id="{BC4DA872-1029-4D22-8B6D-E955983B3D51}"/>
              </a:ext>
            </a:extLst>
          </p:cNvPr>
          <p:cNvSpPr/>
          <p:nvPr/>
        </p:nvSpPr>
        <p:spPr>
          <a:xfrm>
            <a:off x="-152400" y="1325880"/>
            <a:ext cx="5669279" cy="2110740"/>
          </a:xfrm>
          <a:prstGeom prst="rect">
            <a:avLst/>
          </a:prstGeom>
          <a:noFill/>
          <a:ln w="63500">
            <a:solidFill>
              <a:srgbClr val="FD014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一張含有 電子用品, 室內 的圖片&#10;&#10;描述是以非常高的可信度產生">
            <a:extLst>
              <a:ext uri="{FF2B5EF4-FFF2-40B4-BE49-F238E27FC236}">
                <a16:creationId xmlns:a16="http://schemas.microsoft.com/office/drawing/2014/main" id="{8DC22C11-5A77-4980-9145-81A30EBBEC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9220" y="2137818"/>
            <a:ext cx="7764780" cy="3198208"/>
          </a:xfrm>
          <a:prstGeom prst="rect">
            <a:avLst/>
          </a:prstGeom>
        </p:spPr>
      </p:pic>
      <p:pic>
        <p:nvPicPr>
          <p:cNvPr id="8" name="圖形 7">
            <a:extLst>
              <a:ext uri="{FF2B5EF4-FFF2-40B4-BE49-F238E27FC236}">
                <a16:creationId xmlns:a16="http://schemas.microsoft.com/office/drawing/2014/main" id="{04588703-760A-4274-9F45-BBA8D5260C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4020" y="719402"/>
            <a:ext cx="1737360" cy="313796"/>
          </a:xfrm>
          <a:prstGeom prst="rect">
            <a:avLst/>
          </a:prstGeom>
        </p:spPr>
      </p:pic>
      <p:pic>
        <p:nvPicPr>
          <p:cNvPr id="10" name="圖片 9" descr="一張含有 美工圖案 的圖片&#10;&#10;描述是以非常高的可信度產生">
            <a:extLst>
              <a:ext uri="{FF2B5EF4-FFF2-40B4-BE49-F238E27FC236}">
                <a16:creationId xmlns:a16="http://schemas.microsoft.com/office/drawing/2014/main" id="{BE0096BC-3538-4B59-8871-20A7239BEB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126" y="1618389"/>
            <a:ext cx="5240627" cy="655295"/>
          </a:xfrm>
          <a:prstGeom prst="rect">
            <a:avLst/>
          </a:prstGeom>
        </p:spPr>
      </p:pic>
      <p:sp>
        <p:nvSpPr>
          <p:cNvPr id="11" name="矩形 10">
            <a:extLst>
              <a:ext uri="{FF2B5EF4-FFF2-40B4-BE49-F238E27FC236}">
                <a16:creationId xmlns:a16="http://schemas.microsoft.com/office/drawing/2014/main" id="{A9D7528D-59A9-4D5E-93C4-EC0B321396F6}"/>
              </a:ext>
            </a:extLst>
          </p:cNvPr>
          <p:cNvSpPr/>
          <p:nvPr/>
        </p:nvSpPr>
        <p:spPr>
          <a:xfrm>
            <a:off x="-365760" y="-289560"/>
            <a:ext cx="365760" cy="589026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Title 1">
            <a:extLst>
              <a:ext uri="{FF2B5EF4-FFF2-40B4-BE49-F238E27FC236}">
                <a16:creationId xmlns:a16="http://schemas.microsoft.com/office/drawing/2014/main" id="{F4BCCE0C-E785-41A1-B665-D03ED0B2F95C}"/>
              </a:ext>
            </a:extLst>
          </p:cNvPr>
          <p:cNvSpPr txBox="1">
            <a:spLocks/>
          </p:cNvSpPr>
          <p:nvPr/>
        </p:nvSpPr>
        <p:spPr>
          <a:xfrm>
            <a:off x="809775" y="2489070"/>
            <a:ext cx="3347271" cy="8081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800" b="1" spc="600">
                <a:solidFill>
                  <a:srgbClr val="FF0045"/>
                </a:solidFill>
                <a:latin typeface="微軟正黑體" panose="020B0604030504040204" pitchFamily="34" charset="-120"/>
                <a:ea typeface="微軟正黑體" panose="020B0604030504040204" pitchFamily="34" charset="-120"/>
              </a:rPr>
              <a:t>產品特色</a:t>
            </a:r>
            <a:endParaRPr lang="en-US" sz="4800" b="1">
              <a:solidFill>
                <a:srgbClr val="FF0045"/>
              </a:solidFill>
            </a:endParaRPr>
          </a:p>
        </p:txBody>
      </p:sp>
    </p:spTree>
    <p:extLst>
      <p:ext uri="{BB962C8B-B14F-4D97-AF65-F5344CB8AC3E}">
        <p14:creationId xmlns:p14="http://schemas.microsoft.com/office/powerpoint/2010/main" val="1679382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室外, 建築物, 樹, 相片 的圖片&#10;&#10;描述是以非常高的可信度產生">
            <a:extLst>
              <a:ext uri="{FF2B5EF4-FFF2-40B4-BE49-F238E27FC236}">
                <a16:creationId xmlns:a16="http://schemas.microsoft.com/office/drawing/2014/main" id="{E409E456-C134-4689-8B17-780BA810A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CF50DF39-4ADC-4561-8956-FF20F0E207E5}"/>
              </a:ext>
            </a:extLst>
          </p:cNvPr>
          <p:cNvSpPr>
            <a:spLocks noGrp="1"/>
          </p:cNvSpPr>
          <p:nvPr>
            <p:ph type="title"/>
          </p:nvPr>
        </p:nvSpPr>
        <p:spPr>
          <a:xfrm>
            <a:off x="318458" y="66782"/>
            <a:ext cx="7886700" cy="822960"/>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3600" dirty="0">
                <a:solidFill>
                  <a:schemeClr val="bg1"/>
                </a:solidFill>
                <a:latin typeface="微軟正黑體" panose="020B0604030504040204" pitchFamily="34" charset="-120"/>
                <a:ea typeface="微軟正黑體" panose="020B0604030504040204" pitchFamily="34" charset="-120"/>
              </a:rPr>
              <a:t>存儲完整性趨勢</a:t>
            </a:r>
            <a:endParaRPr lang="en-US" sz="3600" dirty="0">
              <a:solidFill>
                <a:schemeClr val="bg1"/>
              </a:solidFill>
              <a:latin typeface="微軟正黑體" panose="020B0604030504040204" pitchFamily="34" charset="-120"/>
              <a:ea typeface="微軟正黑體" panose="020B0604030504040204" pitchFamily="34" charset="-120"/>
            </a:endParaRPr>
          </a:p>
        </p:txBody>
      </p:sp>
      <p:sp>
        <p:nvSpPr>
          <p:cNvPr id="12" name="矩形 11">
            <a:extLst>
              <a:ext uri="{FF2B5EF4-FFF2-40B4-BE49-F238E27FC236}">
                <a16:creationId xmlns:a16="http://schemas.microsoft.com/office/drawing/2014/main" id="{C0EA3CFF-7916-4B00-966D-674DE4267DC8}"/>
              </a:ext>
            </a:extLst>
          </p:cNvPr>
          <p:cNvSpPr/>
          <p:nvPr/>
        </p:nvSpPr>
        <p:spPr>
          <a:xfrm>
            <a:off x="539676" y="1240792"/>
            <a:ext cx="5815728" cy="1431858"/>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3">
            <a:extLst>
              <a:ext uri="{FF2B5EF4-FFF2-40B4-BE49-F238E27FC236}">
                <a16:creationId xmlns:a16="http://schemas.microsoft.com/office/drawing/2014/main" id="{A1B156DB-1DB9-41F8-9EE2-C80633BAD79D}"/>
              </a:ext>
            </a:extLst>
          </p:cNvPr>
          <p:cNvSpPr/>
          <p:nvPr/>
        </p:nvSpPr>
        <p:spPr>
          <a:xfrm>
            <a:off x="855239" y="4200176"/>
            <a:ext cx="4750904" cy="230832"/>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TW" sz="900">
                <a:solidFill>
                  <a:schemeClr val="bg1"/>
                </a:solidFill>
                <a:latin typeface="Arial" panose="020B0604020202020204" pitchFamily="34" charset="0"/>
                <a:cs typeface="Arial" panose="020B0604020202020204" pitchFamily="34" charset="0"/>
              </a:rPr>
              <a:t>Source: https://wiki.illumos.org/download/attachments/1146951/zfs_last.pdf</a:t>
            </a:r>
            <a:endParaRPr lang="zh-TW" altLang="en-US" sz="900">
              <a:solidFill>
                <a:schemeClr val="bg1"/>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9BD7CA6A-B8E1-4560-A245-01C160ECDE0F}"/>
              </a:ext>
            </a:extLst>
          </p:cNvPr>
          <p:cNvSpPr txBox="1">
            <a:spLocks/>
          </p:cNvSpPr>
          <p:nvPr/>
        </p:nvSpPr>
        <p:spPr>
          <a:xfrm>
            <a:off x="749564" y="1415284"/>
            <a:ext cx="5883965" cy="1260847"/>
          </a:xfrm>
          <a:prstGeom prst="rect">
            <a:avLst/>
          </a:prstGeom>
        </p:spPr>
        <p:txBody>
          <a:bodyPr vert="horz" lIns="91440" tIns="45720" rIns="91440" bIns="45720" rtlCol="0">
            <a:normAutofit/>
          </a:bodyPr>
          <a:lstStyle>
            <a:defPPr>
              <a:defRPr lang="en-US"/>
            </a:defPPr>
            <a:lvl1pPr marL="0" indent="-228600" algn="l" defTabSz="685800" rtl="0" eaLnBrk="1" latinLnBrk="0" hangingPunct="1">
              <a:lnSpc>
                <a:spcPct val="90000"/>
              </a:lnSpc>
              <a:spcBef>
                <a:spcPts val="1000"/>
              </a:spcBef>
              <a:buFont typeface="Arial" panose="020B0604020202020204" pitchFamily="34" charset="0"/>
              <a:buChar char="•"/>
              <a:defRPr sz="1350" kern="1200">
                <a:solidFill>
                  <a:schemeClr val="tx1"/>
                </a:solidFill>
                <a:latin typeface="+mn-lt"/>
                <a:ea typeface="+mn-ea"/>
                <a:cs typeface="+mn-cs"/>
              </a:defRPr>
            </a:lvl1pPr>
            <a:lvl2pPr marL="3429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2pPr>
            <a:lvl3pPr marL="6858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3pPr>
            <a:lvl4pPr marL="10287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4pPr>
            <a:lvl5pPr marL="13716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5pPr>
            <a:lvl6pPr marL="17145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6pPr>
            <a:lvl7pPr marL="20574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7pPr>
            <a:lvl8pPr marL="24003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8pPr>
            <a:lvl9pPr marL="2743200" indent="-228600" algn="l" defTabSz="6858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9pPr>
          </a:lstStyle>
          <a:p>
            <a:pPr indent="0">
              <a:buNone/>
            </a:pPr>
            <a:r>
              <a:rPr lang="zh-TW" altLang="en-US" sz="2000" b="1">
                <a:solidFill>
                  <a:srgbClr val="FF0000"/>
                </a:solidFill>
                <a:latin typeface="微軟正黑體" panose="020B0604030504040204" pitchFamily="34" charset="-120"/>
                <a:ea typeface="微軟正黑體" panose="020B0604030504040204" pitchFamily="34" charset="-120"/>
              </a:rPr>
              <a:t> 不可糾正的誤碼率 </a:t>
            </a:r>
            <a:r>
              <a:rPr lang="en-US" altLang="zh-TW" sz="2000" b="1">
                <a:solidFill>
                  <a:srgbClr val="FF0000"/>
                </a:solidFill>
                <a:latin typeface="微軟正黑體" panose="020B0604030504040204" pitchFamily="34" charset="-120"/>
                <a:ea typeface="微軟正黑體" panose="020B0604030504040204" pitchFamily="34" charset="-120"/>
              </a:rPr>
              <a:t>(</a:t>
            </a:r>
            <a:r>
              <a:rPr lang="en-US" altLang="zh-TW" sz="2000" b="1">
                <a:solidFill>
                  <a:srgbClr val="FF0000"/>
                </a:solidFill>
                <a:latin typeface="Arial" panose="020B0604020202020204" pitchFamily="34" charset="0"/>
                <a:ea typeface="微軟正黑體" panose="020B0604030504040204" pitchFamily="34" charset="-120"/>
                <a:cs typeface="Arial" panose="020B0604020202020204" pitchFamily="34" charset="0"/>
              </a:rPr>
              <a:t>bit error rate</a:t>
            </a:r>
            <a:r>
              <a:rPr lang="en-US" altLang="zh-TW" sz="2000" b="1">
                <a:solidFill>
                  <a:srgbClr val="FF0000"/>
                </a:solidFill>
                <a:latin typeface="微軟正黑體" panose="020B0604030504040204" pitchFamily="34" charset="-120"/>
                <a:ea typeface="微軟正黑體" panose="020B0604030504040204" pitchFamily="34" charset="-120"/>
              </a:rPr>
              <a:t>)</a:t>
            </a:r>
            <a:r>
              <a:rPr lang="zh-TW" altLang="en-US" sz="2000" b="1">
                <a:solidFill>
                  <a:srgbClr val="FF0000"/>
                </a:solidFill>
                <a:latin typeface="微軟正黑體" panose="020B0604030504040204" pitchFamily="34" charset="-120"/>
                <a:ea typeface="微軟正黑體" panose="020B0604030504040204" pitchFamily="34" charset="-120"/>
              </a:rPr>
              <a:t> 保持不變</a:t>
            </a:r>
            <a:endParaRPr lang="en-US" altLang="zh-TW" sz="2000" b="1">
              <a:solidFill>
                <a:srgbClr val="FF0000"/>
              </a:solidFill>
              <a:latin typeface="微軟正黑體" panose="020B0604030504040204" pitchFamily="34" charset="-120"/>
              <a:ea typeface="微軟正黑體" panose="020B0604030504040204" pitchFamily="34" charset="-120"/>
            </a:endParaRPr>
          </a:p>
          <a:p>
            <a:pPr lvl="1">
              <a:buFont typeface="Calibri" pitchFamily="34" charset="0"/>
              <a:buChar char="−"/>
            </a:pP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1 in 1014 bits (~12TB) for desktop-class drives</a:t>
            </a:r>
          </a:p>
          <a:p>
            <a:pPr lvl="1">
              <a:buFont typeface="Calibri" pitchFamily="34" charset="0"/>
              <a:buChar char="−"/>
            </a:pP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1 in 1015 bits (~120TB) for enterprise-class drives </a:t>
            </a:r>
          </a:p>
          <a:p>
            <a:pPr lvl="1">
              <a:buFont typeface="Calibri" pitchFamily="34" charset="0"/>
              <a:buChar char="−"/>
            </a:pP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Bad sector every 8-20TB in practice (desktop and enterprise)</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 name="矩形 12">
            <a:extLst>
              <a:ext uri="{FF2B5EF4-FFF2-40B4-BE49-F238E27FC236}">
                <a16:creationId xmlns:a16="http://schemas.microsoft.com/office/drawing/2014/main" id="{6B80D317-CFD8-459C-B531-5B17EA9FD1C4}"/>
              </a:ext>
            </a:extLst>
          </p:cNvPr>
          <p:cNvSpPr/>
          <p:nvPr/>
        </p:nvSpPr>
        <p:spPr>
          <a:xfrm>
            <a:off x="539675" y="2694952"/>
            <a:ext cx="5815728" cy="1431858"/>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Content Placeholder 2">
            <a:extLst>
              <a:ext uri="{FF2B5EF4-FFF2-40B4-BE49-F238E27FC236}">
                <a16:creationId xmlns:a16="http://schemas.microsoft.com/office/drawing/2014/main" id="{A16B27B8-2648-4A32-A99E-00F4017875AA}"/>
              </a:ext>
            </a:extLst>
          </p:cNvPr>
          <p:cNvSpPr>
            <a:spLocks noGrp="1"/>
          </p:cNvSpPr>
          <p:nvPr>
            <p:ph idx="4294967295"/>
          </p:nvPr>
        </p:nvSpPr>
        <p:spPr>
          <a:xfrm>
            <a:off x="758510" y="2883734"/>
            <a:ext cx="6166511" cy="1152413"/>
          </a:xfrm>
        </p:spPr>
        <p:txBody>
          <a:bodyPr vert="horz" lIns="91440" tIns="45720" rIns="91440" bIns="45720" rtlCol="0"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buNone/>
            </a:pPr>
            <a:r>
              <a:rPr lang="zh-TW" altLang="en-US" sz="2000" b="1">
                <a:solidFill>
                  <a:srgbClr val="FF0000"/>
                </a:solidFill>
                <a:latin typeface="微軟正黑體"/>
                <a:ea typeface="微軟正黑體"/>
              </a:rPr>
              <a:t> 硬碟容量約每 </a:t>
            </a:r>
            <a:r>
              <a:rPr lang="en-US" altLang="zh-TW" sz="2000" b="1">
                <a:solidFill>
                  <a:srgbClr val="FF0000"/>
                </a:solidFill>
                <a:latin typeface="微軟正黑體"/>
                <a:ea typeface="微軟正黑體"/>
              </a:rPr>
              <a:t>12-18</a:t>
            </a:r>
            <a:r>
              <a:rPr lang="zh-TW" altLang="en-US" sz="2000" b="1">
                <a:solidFill>
                  <a:srgbClr val="FF0000"/>
                </a:solidFill>
                <a:latin typeface="微軟正黑體"/>
                <a:ea typeface="微軟正黑體"/>
              </a:rPr>
              <a:t> </a:t>
            </a:r>
            <a:r>
              <a:rPr lang="en-US" altLang="zh-TW" sz="2000" b="1">
                <a:solidFill>
                  <a:srgbClr val="FF0000"/>
                </a:solidFill>
                <a:latin typeface="微軟正黑體"/>
                <a:ea typeface="微軟正黑體"/>
              </a:rPr>
              <a:t>月</a:t>
            </a:r>
            <a:r>
              <a:rPr lang="zh-TW" altLang="en-US" sz="2000" b="1">
                <a:solidFill>
                  <a:srgbClr val="FF0000"/>
                </a:solidFill>
                <a:latin typeface="微軟正黑體"/>
                <a:ea typeface="微軟正黑體"/>
              </a:rPr>
              <a:t>就倍數成長</a:t>
            </a:r>
            <a:endParaRPr lang="en-US" altLang="zh-TW" sz="2000" b="1">
              <a:solidFill>
                <a:srgbClr val="FF0000"/>
              </a:solidFill>
              <a:latin typeface="微軟正黑體"/>
              <a:ea typeface="微軟正黑體"/>
            </a:endParaRPr>
          </a:p>
          <a:p>
            <a:pPr lvl="1">
              <a:buFont typeface="Calibri" pitchFamily="34" charset="0"/>
              <a:buChar char="−"/>
            </a:pP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Number of drives per deployment increasing → </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快速增加錯誤率</a:t>
            </a:r>
            <a:endPar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lvl="1">
              <a:buFont typeface="Calibri" pitchFamily="34" charset="0"/>
              <a:buChar char="−"/>
            </a:pP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Both silent and “noisy” data corruption becoming more common</a:t>
            </a:r>
          </a:p>
          <a:p>
            <a:pPr lvl="1">
              <a:buFont typeface="Calibri" pitchFamily="34" charset="0"/>
              <a:buChar char="−"/>
            </a:pP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Cheap flash storage will only accelerate this trend</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9" name="圖形 8">
            <a:extLst>
              <a:ext uri="{FF2B5EF4-FFF2-40B4-BE49-F238E27FC236}">
                <a16:creationId xmlns:a16="http://schemas.microsoft.com/office/drawing/2014/main" id="{D8E8F98F-7A1C-4F79-B6CB-324B2CE72073}"/>
              </a:ext>
            </a:extLst>
          </p:cNvPr>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681236" y="1492665"/>
            <a:ext cx="154548" cy="140811"/>
          </a:xfrm>
          <a:prstGeom prst="rect">
            <a:avLst/>
          </a:prstGeom>
        </p:spPr>
      </p:pic>
      <p:pic>
        <p:nvPicPr>
          <p:cNvPr id="10" name="圖形 9">
            <a:extLst>
              <a:ext uri="{FF2B5EF4-FFF2-40B4-BE49-F238E27FC236}">
                <a16:creationId xmlns:a16="http://schemas.microsoft.com/office/drawing/2014/main" id="{6BF540D9-51E5-4115-A125-B6601EFBE116}"/>
              </a:ext>
            </a:extLst>
          </p:cNvPr>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700691" y="2976263"/>
            <a:ext cx="154548" cy="140811"/>
          </a:xfrm>
          <a:prstGeom prst="rect">
            <a:avLst/>
          </a:prstGeom>
        </p:spPr>
      </p:pic>
    </p:spTree>
    <p:extLst>
      <p:ext uri="{BB962C8B-B14F-4D97-AF65-F5344CB8AC3E}">
        <p14:creationId xmlns:p14="http://schemas.microsoft.com/office/powerpoint/2010/main" val="446322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形 9">
            <a:extLst>
              <a:ext uri="{FF2B5EF4-FFF2-40B4-BE49-F238E27FC236}">
                <a16:creationId xmlns:a16="http://schemas.microsoft.com/office/drawing/2014/main" id="{6361DEDF-3D45-4D1A-95B1-D931F5E915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59424" y="1582464"/>
            <a:ext cx="4169107" cy="2879289"/>
          </a:xfrm>
          <a:prstGeom prst="rect">
            <a:avLst/>
          </a:prstGeom>
        </p:spPr>
      </p:pic>
      <p:cxnSp>
        <p:nvCxnSpPr>
          <p:cNvPr id="16" name="Straight Arrow Connector 15">
            <a:extLst>
              <a:ext uri="{FF2B5EF4-FFF2-40B4-BE49-F238E27FC236}">
                <a16:creationId xmlns:a16="http://schemas.microsoft.com/office/drawing/2014/main" id="{AE9B726C-14EE-4EC1-9D17-D96B7317C31A}"/>
              </a:ext>
            </a:extLst>
          </p:cNvPr>
          <p:cNvCxnSpPr>
            <a:cxnSpLocks/>
          </p:cNvCxnSpPr>
          <p:nvPr/>
        </p:nvCxnSpPr>
        <p:spPr>
          <a:xfrm>
            <a:off x="2480756" y="3535409"/>
            <a:ext cx="552768" cy="75542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5EDE1FD-30A3-48CB-9BB1-BC9A09A011DA}"/>
              </a:ext>
            </a:extLst>
          </p:cNvPr>
          <p:cNvCxnSpPr>
            <a:cxnSpLocks/>
          </p:cNvCxnSpPr>
          <p:nvPr/>
        </p:nvCxnSpPr>
        <p:spPr>
          <a:xfrm flipH="1">
            <a:off x="829411" y="3539763"/>
            <a:ext cx="593636" cy="7414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6C02FF86-338E-4048-BE85-5B6CADED1D96}"/>
              </a:ext>
            </a:extLst>
          </p:cNvPr>
          <p:cNvGrpSpPr/>
          <p:nvPr/>
        </p:nvGrpSpPr>
        <p:grpSpPr>
          <a:xfrm>
            <a:off x="481506" y="2743483"/>
            <a:ext cx="3068101" cy="1021131"/>
            <a:chOff x="3140934" y="2546849"/>
            <a:chExt cx="2955066" cy="882151"/>
          </a:xfrm>
          <a:effectLst>
            <a:outerShdw blurRad="50800" dist="38100" dir="2700000" algn="tl" rotWithShape="0">
              <a:prstClr val="black">
                <a:alpha val="40000"/>
              </a:prstClr>
            </a:outerShdw>
          </a:effectLst>
        </p:grpSpPr>
        <p:grpSp>
          <p:nvGrpSpPr>
            <p:cNvPr id="36" name="Group 35">
              <a:extLst>
                <a:ext uri="{FF2B5EF4-FFF2-40B4-BE49-F238E27FC236}">
                  <a16:creationId xmlns:a16="http://schemas.microsoft.com/office/drawing/2014/main" id="{41485054-07B5-4A83-996C-C366A7E738AF}"/>
                </a:ext>
              </a:extLst>
            </p:cNvPr>
            <p:cNvGrpSpPr/>
            <p:nvPr/>
          </p:nvGrpSpPr>
          <p:grpSpPr>
            <a:xfrm>
              <a:off x="3140934" y="2972447"/>
              <a:ext cx="2955066" cy="456553"/>
              <a:chOff x="2260910" y="1862249"/>
              <a:chExt cx="869794" cy="334537"/>
            </a:xfrm>
          </p:grpSpPr>
          <p:sp>
            <p:nvSpPr>
              <p:cNvPr id="40" name="Rectangle 39">
                <a:extLst>
                  <a:ext uri="{FF2B5EF4-FFF2-40B4-BE49-F238E27FC236}">
                    <a16:creationId xmlns:a16="http://schemas.microsoft.com/office/drawing/2014/main" id="{8E5D2569-D8F6-44A4-8817-1373F65BC800}"/>
                  </a:ext>
                </a:extLst>
              </p:cNvPr>
              <p:cNvSpPr/>
              <p:nvPr/>
            </p:nvSpPr>
            <p:spPr>
              <a:xfrm>
                <a:off x="2260910" y="1862249"/>
                <a:ext cx="434897" cy="33453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300">
                    <a:solidFill>
                      <a:sysClr val="windowText" lastClr="000000"/>
                    </a:solidFill>
                    <a:latin typeface="Arial" panose="020B0604020202020204" pitchFamily="34" charset="0"/>
                    <a:cs typeface="Arial" panose="020B0604020202020204" pitchFamily="34" charset="0"/>
                  </a:rPr>
                  <a:t>Checksum</a:t>
                </a:r>
              </a:p>
            </p:txBody>
          </p:sp>
          <p:sp>
            <p:nvSpPr>
              <p:cNvPr id="41" name="Rectangle 40">
                <a:extLst>
                  <a:ext uri="{FF2B5EF4-FFF2-40B4-BE49-F238E27FC236}">
                    <a16:creationId xmlns:a16="http://schemas.microsoft.com/office/drawing/2014/main" id="{6BBB5B31-128D-49FD-818E-AAE3CA810D1B}"/>
                  </a:ext>
                </a:extLst>
              </p:cNvPr>
              <p:cNvSpPr/>
              <p:nvPr/>
            </p:nvSpPr>
            <p:spPr>
              <a:xfrm>
                <a:off x="2695807" y="1862249"/>
                <a:ext cx="434897" cy="33453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300">
                    <a:solidFill>
                      <a:sysClr val="windowText" lastClr="000000"/>
                    </a:solidFill>
                    <a:latin typeface="Arial" panose="020B0604020202020204" pitchFamily="34" charset="0"/>
                    <a:cs typeface="Arial" panose="020B0604020202020204" pitchFamily="34" charset="0"/>
                  </a:rPr>
                  <a:t>Checksum</a:t>
                </a:r>
              </a:p>
            </p:txBody>
          </p:sp>
        </p:grpSp>
        <p:grpSp>
          <p:nvGrpSpPr>
            <p:cNvPr id="37" name="Group 36">
              <a:extLst>
                <a:ext uri="{FF2B5EF4-FFF2-40B4-BE49-F238E27FC236}">
                  <a16:creationId xmlns:a16="http://schemas.microsoft.com/office/drawing/2014/main" id="{531600D5-CD97-4D5B-9CEC-3028C837DC61}"/>
                </a:ext>
              </a:extLst>
            </p:cNvPr>
            <p:cNvGrpSpPr/>
            <p:nvPr/>
          </p:nvGrpSpPr>
          <p:grpSpPr>
            <a:xfrm>
              <a:off x="3140934" y="2546849"/>
              <a:ext cx="2955066" cy="456553"/>
              <a:chOff x="3130704" y="2422671"/>
              <a:chExt cx="869794" cy="334537"/>
            </a:xfrm>
          </p:grpSpPr>
          <p:sp>
            <p:nvSpPr>
              <p:cNvPr id="38" name="Rectangle 37">
                <a:extLst>
                  <a:ext uri="{FF2B5EF4-FFF2-40B4-BE49-F238E27FC236}">
                    <a16:creationId xmlns:a16="http://schemas.microsoft.com/office/drawing/2014/main" id="{737644A1-5366-4E68-96E8-0AE646994B15}"/>
                  </a:ext>
                </a:extLst>
              </p:cNvPr>
              <p:cNvSpPr/>
              <p:nvPr/>
            </p:nvSpPr>
            <p:spPr>
              <a:xfrm>
                <a:off x="3130704" y="2422671"/>
                <a:ext cx="434897" cy="33453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300">
                    <a:solidFill>
                      <a:sysClr val="windowText" lastClr="000000"/>
                    </a:solidFill>
                    <a:latin typeface="Arial" panose="020B0604020202020204" pitchFamily="34" charset="0"/>
                    <a:cs typeface="Arial" panose="020B0604020202020204" pitchFamily="34" charset="0"/>
                  </a:rPr>
                  <a:t>Pointer</a:t>
                </a:r>
              </a:p>
            </p:txBody>
          </p:sp>
          <p:sp>
            <p:nvSpPr>
              <p:cNvPr id="39" name="Rectangle 38">
                <a:extLst>
                  <a:ext uri="{FF2B5EF4-FFF2-40B4-BE49-F238E27FC236}">
                    <a16:creationId xmlns:a16="http://schemas.microsoft.com/office/drawing/2014/main" id="{18FB5394-BCAC-4EEF-8629-9B5307952033}"/>
                  </a:ext>
                </a:extLst>
              </p:cNvPr>
              <p:cNvSpPr/>
              <p:nvPr/>
            </p:nvSpPr>
            <p:spPr>
              <a:xfrm>
                <a:off x="3565601" y="2422671"/>
                <a:ext cx="434897" cy="33453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300">
                    <a:solidFill>
                      <a:sysClr val="windowText" lastClr="000000"/>
                    </a:solidFill>
                    <a:latin typeface="Arial" panose="020B0604020202020204" pitchFamily="34" charset="0"/>
                    <a:cs typeface="Arial" panose="020B0604020202020204" pitchFamily="34" charset="0"/>
                  </a:rPr>
                  <a:t>Pointer</a:t>
                </a:r>
              </a:p>
            </p:txBody>
          </p:sp>
        </p:grpSp>
      </p:grpSp>
      <p:sp>
        <p:nvSpPr>
          <p:cNvPr id="2" name="Title 1">
            <a:extLst>
              <a:ext uri="{FF2B5EF4-FFF2-40B4-BE49-F238E27FC236}">
                <a16:creationId xmlns:a16="http://schemas.microsoft.com/office/drawing/2014/main" id="{E5A00C37-8DE1-44F1-B21C-DE4F4159D32A}"/>
              </a:ext>
            </a:extLst>
          </p:cNvPr>
          <p:cNvSpPr>
            <a:spLocks noGrp="1"/>
          </p:cNvSpPr>
          <p:nvPr>
            <p:ph type="title"/>
          </p:nvPr>
        </p:nvSpPr>
        <p:spPr>
          <a:xfrm>
            <a:off x="244474" y="84315"/>
            <a:ext cx="4010026" cy="822960"/>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dirty="0">
                <a:solidFill>
                  <a:schemeClr val="bg1"/>
                </a:solidFill>
                <a:latin typeface="微軟正黑體" panose="020B0604030504040204" pitchFamily="34" charset="-120"/>
                <a:ea typeface="微軟正黑體" panose="020B0604030504040204" pitchFamily="34" charset="-120"/>
              </a:rPr>
              <a:t>ZFS – </a:t>
            </a:r>
            <a:r>
              <a:rPr lang="zh-TW" altLang="en-US" sz="3600" dirty="0">
                <a:solidFill>
                  <a:schemeClr val="bg1"/>
                </a:solidFill>
                <a:latin typeface="微軟正黑體" panose="020B0604030504040204" pitchFamily="34" charset="-120"/>
                <a:ea typeface="微軟正黑體" panose="020B0604030504040204" pitchFamily="34" charset="-120"/>
              </a:rPr>
              <a:t>階層式校驗</a:t>
            </a:r>
            <a:endParaRPr lang="en-US" sz="3200" dirty="0">
              <a:solidFill>
                <a:schemeClr val="bg1"/>
              </a:solidFill>
              <a:latin typeface="微軟正黑體" panose="020B0604030504040204" pitchFamily="34" charset="-120"/>
              <a:ea typeface="微軟正黑體" panose="020B0604030504040204" pitchFamily="34" charset="-120"/>
            </a:endParaRPr>
          </a:p>
        </p:txBody>
      </p:sp>
      <p:cxnSp>
        <p:nvCxnSpPr>
          <p:cNvPr id="13" name="Straight Arrow Connector 12">
            <a:extLst>
              <a:ext uri="{FF2B5EF4-FFF2-40B4-BE49-F238E27FC236}">
                <a16:creationId xmlns:a16="http://schemas.microsoft.com/office/drawing/2014/main" id="{7BE840FD-55F9-4B51-A955-079FC003F249}"/>
              </a:ext>
            </a:extLst>
          </p:cNvPr>
          <p:cNvCxnSpPr>
            <a:cxnSpLocks/>
          </p:cNvCxnSpPr>
          <p:nvPr/>
        </p:nvCxnSpPr>
        <p:spPr>
          <a:xfrm flipH="1">
            <a:off x="1827137" y="1839307"/>
            <a:ext cx="909122" cy="88902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F3A658D-D4E9-4B09-A2E0-1F6E5BA04E58}"/>
              </a:ext>
            </a:extLst>
          </p:cNvPr>
          <p:cNvCxnSpPr>
            <a:cxnSpLocks/>
          </p:cNvCxnSpPr>
          <p:nvPr/>
        </p:nvCxnSpPr>
        <p:spPr>
          <a:xfrm>
            <a:off x="3888294" y="2051835"/>
            <a:ext cx="797390" cy="735324"/>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83B0329-1D97-4028-BCC4-A2FA946A953F}"/>
              </a:ext>
            </a:extLst>
          </p:cNvPr>
          <p:cNvSpPr txBox="1"/>
          <p:nvPr/>
        </p:nvSpPr>
        <p:spPr>
          <a:xfrm>
            <a:off x="5142602" y="1826337"/>
            <a:ext cx="3597484" cy="2045303"/>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79388" indent="-179388">
              <a:lnSpc>
                <a:spcPct val="200000"/>
              </a:lnSpc>
              <a:buFont typeface="Arial" panose="020B0604020202020204" pitchFamily="34" charset="0"/>
              <a:buChar char="•"/>
            </a:pPr>
            <a:r>
              <a:rPr lang="zh-TW" altLang="en-US" sz="1650" b="1">
                <a:latin typeface="微軟正黑體" panose="020B0604030504040204" pitchFamily="34" charset="-120"/>
                <a:ea typeface="微軟正黑體" panose="020B0604030504040204" pitchFamily="34" charset="-120"/>
              </a:rPr>
              <a:t>校驗 </a:t>
            </a:r>
            <a:r>
              <a:rPr lang="en-US" altLang="zh-TW" sz="1650" b="1">
                <a:latin typeface="微軟正黑體" panose="020B0604030504040204" pitchFamily="34" charset="-120"/>
                <a:ea typeface="微軟正黑體" panose="020B0604030504040204" pitchFamily="34" charset="-120"/>
              </a:rPr>
              <a:t>(</a:t>
            </a:r>
            <a:r>
              <a:rPr lang="en-US" sz="1650" b="1">
                <a:latin typeface="微軟正黑體" panose="020B0604030504040204" pitchFamily="34" charset="-120"/>
                <a:ea typeface="微軟正黑體" panose="020B0604030504040204" pitchFamily="34" charset="-120"/>
              </a:rPr>
              <a:t>Checksum</a:t>
            </a:r>
            <a:r>
              <a:rPr lang="en-US" altLang="zh-TW" sz="1650" b="1">
                <a:latin typeface="微軟正黑體" panose="020B0604030504040204" pitchFamily="34" charset="-120"/>
                <a:ea typeface="微軟正黑體" panose="020B0604030504040204" pitchFamily="34" charset="-120"/>
              </a:rPr>
              <a:t>)</a:t>
            </a:r>
            <a:r>
              <a:rPr lang="zh-TW" altLang="en-US" sz="1650" b="1">
                <a:latin typeface="微軟正黑體" panose="020B0604030504040204" pitchFamily="34" charset="-120"/>
                <a:ea typeface="微軟正黑體" panose="020B0604030504040204" pitchFamily="34" charset="-120"/>
              </a:rPr>
              <a:t> 和資料是分開的</a:t>
            </a:r>
            <a:endParaRPr lang="en-US" altLang="zh-TW" sz="1650" b="1">
              <a:latin typeface="微軟正黑體" panose="020B0604030504040204" pitchFamily="34" charset="-120"/>
              <a:ea typeface="微軟正黑體" panose="020B0604030504040204" pitchFamily="34" charset="-120"/>
            </a:endParaRPr>
          </a:p>
          <a:p>
            <a:pPr marL="179388" indent="-179388">
              <a:lnSpc>
                <a:spcPct val="200000"/>
              </a:lnSpc>
              <a:buFont typeface="Arial" panose="020B0604020202020204" pitchFamily="34" charset="0"/>
              <a:buChar char="•"/>
            </a:pPr>
            <a:r>
              <a:rPr lang="zh-TW" altLang="en-US" sz="1650" b="1">
                <a:latin typeface="微軟正黑體" panose="020B0604030504040204" pitchFamily="34" charset="-120"/>
                <a:ea typeface="微軟正黑體" panose="020B0604030504040204" pitchFamily="34" charset="-120"/>
              </a:rPr>
              <a:t>階層式及樹狀的校驗可驗證整個</a:t>
            </a:r>
            <a:r>
              <a:rPr lang="en-US" altLang="zh-TW" sz="1650" b="1">
                <a:latin typeface="微軟正黑體" panose="020B0604030504040204" pitchFamily="34" charset="-120"/>
                <a:ea typeface="微軟正黑體" panose="020B0604030504040204" pitchFamily="34" charset="-120"/>
              </a:rPr>
              <a:t>I/O</a:t>
            </a:r>
            <a:r>
              <a:rPr lang="zh-TW" altLang="en-US" sz="1650" b="1">
                <a:latin typeface="微軟正黑體" panose="020B0604030504040204" pitchFamily="34" charset="-120"/>
                <a:ea typeface="微軟正黑體" panose="020B0604030504040204" pitchFamily="34" charset="-120"/>
              </a:rPr>
              <a:t> 路徑的正確性</a:t>
            </a:r>
            <a:endParaRPr lang="en-US" altLang="zh-TW" sz="1650" b="1">
              <a:latin typeface="微軟正黑體" panose="020B0604030504040204" pitchFamily="34" charset="-120"/>
              <a:ea typeface="微軟正黑體" panose="020B0604030504040204" pitchFamily="34" charset="-120"/>
            </a:endParaRPr>
          </a:p>
          <a:p>
            <a:pPr marL="179388" indent="-179388">
              <a:lnSpc>
                <a:spcPct val="200000"/>
              </a:lnSpc>
              <a:buFont typeface="Arial" panose="020B0604020202020204" pitchFamily="34" charset="0"/>
              <a:buChar char="•"/>
            </a:pPr>
            <a:r>
              <a:rPr lang="zh-TW" altLang="en-US" sz="1650" b="1">
                <a:latin typeface="微軟正黑體" panose="020B0604030504040204" pitchFamily="34" charset="-120"/>
                <a:ea typeface="微軟正黑體" panose="020B0604030504040204" pitchFamily="34" charset="-120"/>
              </a:rPr>
              <a:t>可以檢測任何形式的靜默數據損壞</a:t>
            </a:r>
            <a:endParaRPr lang="en-US" sz="1650" b="1">
              <a:latin typeface="微軟正黑體" panose="020B0604030504040204" pitchFamily="34" charset="-120"/>
              <a:ea typeface="微軟正黑體" panose="020B0604030504040204" pitchFamily="34" charset="-120"/>
            </a:endParaRPr>
          </a:p>
        </p:txBody>
      </p:sp>
      <p:sp>
        <p:nvSpPr>
          <p:cNvPr id="26" name="Title 1">
            <a:extLst>
              <a:ext uri="{FF2B5EF4-FFF2-40B4-BE49-F238E27FC236}">
                <a16:creationId xmlns:a16="http://schemas.microsoft.com/office/drawing/2014/main" id="{8C98D8D7-1E47-4CC0-BD43-CD6EDB5D51AF}"/>
              </a:ext>
            </a:extLst>
          </p:cNvPr>
          <p:cNvSpPr txBox="1">
            <a:spLocks/>
          </p:cNvSpPr>
          <p:nvPr/>
        </p:nvSpPr>
        <p:spPr>
          <a:xfrm>
            <a:off x="3888294" y="65716"/>
            <a:ext cx="5146722" cy="822960"/>
          </a:xfrm>
          <a:prstGeom prst="rect">
            <a:avLst/>
          </a:prstGeom>
        </p:spPr>
        <p:txBody>
          <a:bodyPr vert="horz" lIns="91440" tIns="45720" rIns="91440" bIns="45720" rtlCol="0" anchor="ctr">
            <a:noAutofit/>
          </a:bodyPr>
          <a:lstStyle>
            <a:defPPr>
              <a:defRPr lang="en-US"/>
            </a:defPPr>
            <a:lvl1pPr marL="0" algn="l" defTabSz="685800" rtl="0" eaLnBrk="1" latinLnBrk="0" hangingPunct="1">
              <a:lnSpc>
                <a:spcPct val="90000"/>
              </a:lnSpc>
              <a:spcBef>
                <a:spcPct val="0"/>
              </a:spcBef>
              <a:buNone/>
              <a:defRPr sz="135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TW" sz="3200">
                <a:solidFill>
                  <a:schemeClr val="bg1"/>
                </a:solidFill>
                <a:latin typeface="微軟正黑體" panose="020B0604030504040204" pitchFamily="34" charset="-120"/>
                <a:ea typeface="微軟正黑體" panose="020B0604030504040204" pitchFamily="34" charset="-120"/>
              </a:rPr>
              <a:t>(</a:t>
            </a:r>
            <a:r>
              <a:rPr lang="en-US" sz="3200">
                <a:solidFill>
                  <a:schemeClr val="bg1"/>
                </a:solidFill>
                <a:latin typeface="微軟正黑體" panose="020B0604030504040204" pitchFamily="34" charset="-120"/>
                <a:ea typeface="微軟正黑體" panose="020B0604030504040204" pitchFamily="34" charset="-120"/>
              </a:rPr>
              <a:t>Hierarchical Checksum</a:t>
            </a:r>
            <a:r>
              <a:rPr lang="en-US" altLang="zh-TW" sz="3200">
                <a:solidFill>
                  <a:schemeClr val="bg1"/>
                </a:solidFill>
                <a:latin typeface="微軟正黑體" panose="020B0604030504040204" pitchFamily="34" charset="-120"/>
                <a:ea typeface="微軟正黑體" panose="020B0604030504040204" pitchFamily="34" charset="-120"/>
              </a:rPr>
              <a:t>)</a:t>
            </a:r>
            <a:endParaRPr lang="en-US" sz="3200">
              <a:solidFill>
                <a:schemeClr val="bg1"/>
              </a:solidFill>
              <a:latin typeface="微軟正黑體" panose="020B0604030504040204" pitchFamily="34" charset="-120"/>
              <a:ea typeface="微軟正黑體" panose="020B0604030504040204" pitchFamily="34" charset="-120"/>
            </a:endParaRPr>
          </a:p>
        </p:txBody>
      </p:sp>
      <p:grpSp>
        <p:nvGrpSpPr>
          <p:cNvPr id="25" name="Group 24">
            <a:extLst>
              <a:ext uri="{FF2B5EF4-FFF2-40B4-BE49-F238E27FC236}">
                <a16:creationId xmlns:a16="http://schemas.microsoft.com/office/drawing/2014/main" id="{E2536748-8A96-4FDD-87DA-4961ACD54FA4}"/>
              </a:ext>
            </a:extLst>
          </p:cNvPr>
          <p:cNvGrpSpPr/>
          <p:nvPr/>
        </p:nvGrpSpPr>
        <p:grpSpPr>
          <a:xfrm>
            <a:off x="684021" y="1195594"/>
            <a:ext cx="3820781" cy="1022171"/>
            <a:chOff x="3140934" y="2546849"/>
            <a:chExt cx="2955066" cy="882151"/>
          </a:xfrm>
          <a:solidFill>
            <a:schemeClr val="tx1"/>
          </a:solidFill>
          <a:effectLst>
            <a:outerShdw blurRad="50800" dist="38100" dir="2700000" algn="tl" rotWithShape="0">
              <a:prstClr val="black">
                <a:alpha val="40000"/>
              </a:prstClr>
            </a:outerShdw>
          </a:effectLst>
        </p:grpSpPr>
        <p:grpSp>
          <p:nvGrpSpPr>
            <p:cNvPr id="6" name="Group 5">
              <a:extLst>
                <a:ext uri="{FF2B5EF4-FFF2-40B4-BE49-F238E27FC236}">
                  <a16:creationId xmlns:a16="http://schemas.microsoft.com/office/drawing/2014/main" id="{A0CD65AE-7F62-45CE-91D9-2F27BEAE5380}"/>
                </a:ext>
              </a:extLst>
            </p:cNvPr>
            <p:cNvGrpSpPr/>
            <p:nvPr/>
          </p:nvGrpSpPr>
          <p:grpSpPr>
            <a:xfrm>
              <a:off x="3140934" y="2972447"/>
              <a:ext cx="2955066" cy="456553"/>
              <a:chOff x="2260910" y="1862249"/>
              <a:chExt cx="869794" cy="334537"/>
            </a:xfrm>
            <a:grpFill/>
          </p:grpSpPr>
          <p:sp>
            <p:nvSpPr>
              <p:cNvPr id="23" name="Rectangle 22">
                <a:extLst>
                  <a:ext uri="{FF2B5EF4-FFF2-40B4-BE49-F238E27FC236}">
                    <a16:creationId xmlns:a16="http://schemas.microsoft.com/office/drawing/2014/main" id="{54F2130C-2F44-48D0-8174-396D9C5248C6}"/>
                  </a:ext>
                </a:extLst>
              </p:cNvPr>
              <p:cNvSpPr/>
              <p:nvPr/>
            </p:nvSpPr>
            <p:spPr>
              <a:xfrm>
                <a:off x="2260910" y="1862249"/>
                <a:ext cx="434897" cy="334537"/>
              </a:xfrm>
              <a:prstGeom prst="rect">
                <a:avLst/>
              </a:prstGeom>
              <a:gradFill>
                <a:gsLst>
                  <a:gs pos="100000">
                    <a:schemeClr val="tx1">
                      <a:lumMod val="95000"/>
                      <a:lumOff val="5000"/>
                    </a:schemeClr>
                  </a:gs>
                  <a:gs pos="0">
                    <a:schemeClr val="bg2">
                      <a:lumMod val="25000"/>
                    </a:schemeClr>
                  </a:gs>
                </a:gsLst>
                <a:lin ang="10800000" scaled="1"/>
              </a:gra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500">
                    <a:solidFill>
                      <a:schemeClr val="bg1"/>
                    </a:solidFill>
                    <a:latin typeface="Arial" panose="020B0604020202020204" pitchFamily="34" charset="0"/>
                    <a:cs typeface="Arial" panose="020B0604020202020204" pitchFamily="34" charset="0"/>
                  </a:rPr>
                  <a:t>Checksum</a:t>
                </a:r>
              </a:p>
            </p:txBody>
          </p:sp>
          <p:sp>
            <p:nvSpPr>
              <p:cNvPr id="24" name="Rectangle 23">
                <a:extLst>
                  <a:ext uri="{FF2B5EF4-FFF2-40B4-BE49-F238E27FC236}">
                    <a16:creationId xmlns:a16="http://schemas.microsoft.com/office/drawing/2014/main" id="{02D91376-2CB5-40EE-AA37-1A9F56A1C600}"/>
                  </a:ext>
                </a:extLst>
              </p:cNvPr>
              <p:cNvSpPr/>
              <p:nvPr/>
            </p:nvSpPr>
            <p:spPr>
              <a:xfrm>
                <a:off x="2695807" y="1862249"/>
                <a:ext cx="434897" cy="334537"/>
              </a:xfrm>
              <a:prstGeom prst="rect">
                <a:avLst/>
              </a:prstGeom>
              <a:gradFill>
                <a:gsLst>
                  <a:gs pos="100000">
                    <a:schemeClr val="tx1">
                      <a:lumMod val="95000"/>
                      <a:lumOff val="5000"/>
                    </a:schemeClr>
                  </a:gs>
                  <a:gs pos="0">
                    <a:schemeClr val="bg2">
                      <a:lumMod val="25000"/>
                    </a:schemeClr>
                  </a:gs>
                </a:gsLst>
                <a:lin ang="10800000" scaled="1"/>
              </a:gra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500">
                    <a:solidFill>
                      <a:schemeClr val="bg1"/>
                    </a:solidFill>
                    <a:latin typeface="Arial" panose="020B0604020202020204" pitchFamily="34" charset="0"/>
                    <a:cs typeface="Arial" panose="020B0604020202020204" pitchFamily="34" charset="0"/>
                  </a:rPr>
                  <a:t>Checksum</a:t>
                </a:r>
              </a:p>
            </p:txBody>
          </p:sp>
        </p:grpSp>
        <p:grpSp>
          <p:nvGrpSpPr>
            <p:cNvPr id="8" name="Group 7">
              <a:extLst>
                <a:ext uri="{FF2B5EF4-FFF2-40B4-BE49-F238E27FC236}">
                  <a16:creationId xmlns:a16="http://schemas.microsoft.com/office/drawing/2014/main" id="{5A3FF1AF-4D84-4F5D-B082-6EFF0F719476}"/>
                </a:ext>
              </a:extLst>
            </p:cNvPr>
            <p:cNvGrpSpPr/>
            <p:nvPr/>
          </p:nvGrpSpPr>
          <p:grpSpPr>
            <a:xfrm>
              <a:off x="3140934" y="2546849"/>
              <a:ext cx="2955066" cy="456553"/>
              <a:chOff x="3130704" y="2422671"/>
              <a:chExt cx="869794" cy="334537"/>
            </a:xfrm>
            <a:grpFill/>
          </p:grpSpPr>
          <p:sp>
            <p:nvSpPr>
              <p:cNvPr id="19" name="Rectangle 18">
                <a:extLst>
                  <a:ext uri="{FF2B5EF4-FFF2-40B4-BE49-F238E27FC236}">
                    <a16:creationId xmlns:a16="http://schemas.microsoft.com/office/drawing/2014/main" id="{59169424-985E-435E-BE43-2E6CBB89437C}"/>
                  </a:ext>
                </a:extLst>
              </p:cNvPr>
              <p:cNvSpPr/>
              <p:nvPr/>
            </p:nvSpPr>
            <p:spPr>
              <a:xfrm>
                <a:off x="3130704" y="2422671"/>
                <a:ext cx="434897" cy="334537"/>
              </a:xfrm>
              <a:prstGeom prst="rect">
                <a:avLst/>
              </a:prstGeom>
              <a:gradFill>
                <a:gsLst>
                  <a:gs pos="100000">
                    <a:schemeClr val="tx1">
                      <a:lumMod val="95000"/>
                      <a:lumOff val="5000"/>
                    </a:schemeClr>
                  </a:gs>
                  <a:gs pos="0">
                    <a:schemeClr val="bg2">
                      <a:lumMod val="25000"/>
                    </a:schemeClr>
                  </a:gs>
                </a:gsLst>
                <a:lin ang="10800000" scaled="1"/>
              </a:gra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500">
                    <a:solidFill>
                      <a:schemeClr val="bg1"/>
                    </a:solidFill>
                    <a:latin typeface="Arial" panose="020B0604020202020204" pitchFamily="34" charset="0"/>
                    <a:cs typeface="Arial" panose="020B0604020202020204" pitchFamily="34" charset="0"/>
                  </a:rPr>
                  <a:t>Pointer</a:t>
                </a:r>
              </a:p>
            </p:txBody>
          </p:sp>
          <p:sp>
            <p:nvSpPr>
              <p:cNvPr id="20" name="Rectangle 19">
                <a:extLst>
                  <a:ext uri="{FF2B5EF4-FFF2-40B4-BE49-F238E27FC236}">
                    <a16:creationId xmlns:a16="http://schemas.microsoft.com/office/drawing/2014/main" id="{7F102B8E-4C9A-4F4D-8259-16BB52AAA5AA}"/>
                  </a:ext>
                </a:extLst>
              </p:cNvPr>
              <p:cNvSpPr/>
              <p:nvPr/>
            </p:nvSpPr>
            <p:spPr>
              <a:xfrm>
                <a:off x="3565601" y="2422671"/>
                <a:ext cx="434897" cy="334537"/>
              </a:xfrm>
              <a:prstGeom prst="rect">
                <a:avLst/>
              </a:prstGeom>
              <a:gradFill>
                <a:gsLst>
                  <a:gs pos="100000">
                    <a:schemeClr val="tx1">
                      <a:lumMod val="95000"/>
                      <a:lumOff val="5000"/>
                    </a:schemeClr>
                  </a:gs>
                  <a:gs pos="0">
                    <a:schemeClr val="bg2">
                      <a:lumMod val="25000"/>
                    </a:schemeClr>
                  </a:gs>
                </a:gsLst>
                <a:lin ang="10800000" scaled="1"/>
              </a:gra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500">
                    <a:solidFill>
                      <a:schemeClr val="bg1"/>
                    </a:solidFill>
                    <a:latin typeface="Arial" panose="020B0604020202020204" pitchFamily="34" charset="0"/>
                    <a:cs typeface="Arial" panose="020B0604020202020204" pitchFamily="34" charset="0"/>
                  </a:rPr>
                  <a:t>Pointer</a:t>
                </a:r>
              </a:p>
            </p:txBody>
          </p:sp>
        </p:grpSp>
      </p:grpSp>
      <p:sp>
        <p:nvSpPr>
          <p:cNvPr id="29" name="Rectangle 43">
            <a:extLst>
              <a:ext uri="{FF2B5EF4-FFF2-40B4-BE49-F238E27FC236}">
                <a16:creationId xmlns:a16="http://schemas.microsoft.com/office/drawing/2014/main" id="{E1E77248-1408-4F18-8317-714D9BFEB6DD}"/>
              </a:ext>
            </a:extLst>
          </p:cNvPr>
          <p:cNvSpPr/>
          <p:nvPr/>
        </p:nvSpPr>
        <p:spPr>
          <a:xfrm>
            <a:off x="2301520" y="4290832"/>
            <a:ext cx="1300032" cy="475720"/>
          </a:xfrm>
          <a:prstGeom prst="rect">
            <a:avLst/>
          </a:prstGeom>
          <a:gradFill>
            <a:gsLst>
              <a:gs pos="100000">
                <a:srgbClr val="FFCD2D"/>
              </a:gs>
              <a:gs pos="0">
                <a:srgbClr val="FFE699"/>
              </a:gs>
            </a:gsLst>
            <a:lin ang="10800000" scaled="1"/>
          </a:gradFill>
          <a:ln w="190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zh-TW" altLang="en-US" sz="1300">
                <a:solidFill>
                  <a:sysClr val="windowText" lastClr="000000"/>
                </a:solidFill>
                <a:latin typeface="Arial" panose="020B0604020202020204" pitchFamily="34" charset="0"/>
                <a:cs typeface="Arial" panose="020B0604020202020204" pitchFamily="34" charset="0"/>
              </a:rPr>
              <a:t>     </a:t>
            </a:r>
            <a:r>
              <a:rPr lang="en-US" sz="1300">
                <a:solidFill>
                  <a:sysClr val="windowText" lastClr="000000"/>
                </a:solidFill>
                <a:latin typeface="Arial" panose="020B0604020202020204" pitchFamily="34" charset="0"/>
                <a:cs typeface="Arial" panose="020B0604020202020204" pitchFamily="34" charset="0"/>
              </a:rPr>
              <a:t>Data</a:t>
            </a:r>
          </a:p>
        </p:txBody>
      </p:sp>
      <p:pic>
        <p:nvPicPr>
          <p:cNvPr id="30" name="圖形 29">
            <a:extLst>
              <a:ext uri="{FF2B5EF4-FFF2-40B4-BE49-F238E27FC236}">
                <a16:creationId xmlns:a16="http://schemas.microsoft.com/office/drawing/2014/main" id="{7540CD62-D32C-488D-AB1F-CF5F4E602A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87184" y="4360532"/>
            <a:ext cx="278252" cy="354139"/>
          </a:xfrm>
          <a:prstGeom prst="rect">
            <a:avLst/>
          </a:prstGeom>
        </p:spPr>
      </p:pic>
      <p:sp>
        <p:nvSpPr>
          <p:cNvPr id="33" name="Rectangle 43">
            <a:extLst>
              <a:ext uri="{FF2B5EF4-FFF2-40B4-BE49-F238E27FC236}">
                <a16:creationId xmlns:a16="http://schemas.microsoft.com/office/drawing/2014/main" id="{9804F251-ED8A-4476-AB3A-3B9AD6B6BAC6}"/>
              </a:ext>
            </a:extLst>
          </p:cNvPr>
          <p:cNvSpPr/>
          <p:nvPr/>
        </p:nvSpPr>
        <p:spPr>
          <a:xfrm>
            <a:off x="298109" y="4290832"/>
            <a:ext cx="1300032" cy="475720"/>
          </a:xfrm>
          <a:prstGeom prst="rect">
            <a:avLst/>
          </a:prstGeom>
          <a:gradFill>
            <a:gsLst>
              <a:gs pos="100000">
                <a:srgbClr val="FFCD2D"/>
              </a:gs>
              <a:gs pos="0">
                <a:srgbClr val="FFE699"/>
              </a:gs>
            </a:gsLst>
            <a:lin ang="10800000" scaled="1"/>
          </a:gradFill>
          <a:ln w="190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zh-TW" altLang="en-US" sz="1300">
                <a:solidFill>
                  <a:sysClr val="windowText" lastClr="000000"/>
                </a:solidFill>
                <a:latin typeface="Arial" panose="020B0604020202020204" pitchFamily="34" charset="0"/>
                <a:cs typeface="Arial" panose="020B0604020202020204" pitchFamily="34" charset="0"/>
              </a:rPr>
              <a:t>     </a:t>
            </a:r>
            <a:r>
              <a:rPr lang="en-US" sz="1300">
                <a:solidFill>
                  <a:sysClr val="windowText" lastClr="000000"/>
                </a:solidFill>
                <a:latin typeface="Arial" panose="020B0604020202020204" pitchFamily="34" charset="0"/>
                <a:cs typeface="Arial" panose="020B0604020202020204" pitchFamily="34" charset="0"/>
              </a:rPr>
              <a:t>Data</a:t>
            </a:r>
          </a:p>
        </p:txBody>
      </p:sp>
      <p:pic>
        <p:nvPicPr>
          <p:cNvPr id="34" name="圖形 33">
            <a:extLst>
              <a:ext uri="{FF2B5EF4-FFF2-40B4-BE49-F238E27FC236}">
                <a16:creationId xmlns:a16="http://schemas.microsoft.com/office/drawing/2014/main" id="{80D2F5EC-FFCF-4249-9DE7-0DD84965A2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3773" y="4360532"/>
            <a:ext cx="278252" cy="354139"/>
          </a:xfrm>
          <a:prstGeom prst="rect">
            <a:avLst/>
          </a:prstGeom>
        </p:spPr>
      </p:pic>
    </p:spTree>
    <p:extLst>
      <p:ext uri="{BB962C8B-B14F-4D97-AF65-F5344CB8AC3E}">
        <p14:creationId xmlns:p14="http://schemas.microsoft.com/office/powerpoint/2010/main" val="868848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5" name="Straight Arrow Connector 84">
            <a:extLst>
              <a:ext uri="{FF2B5EF4-FFF2-40B4-BE49-F238E27FC236}">
                <a16:creationId xmlns:a16="http://schemas.microsoft.com/office/drawing/2014/main" id="{99CFBC7C-E9DE-422D-B95D-EA917EB7FB37}"/>
              </a:ext>
            </a:extLst>
          </p:cNvPr>
          <p:cNvCxnSpPr>
            <a:cxnSpLocks/>
          </p:cNvCxnSpPr>
          <p:nvPr/>
        </p:nvCxnSpPr>
        <p:spPr>
          <a:xfrm flipH="1">
            <a:off x="3508103" y="3989255"/>
            <a:ext cx="582416" cy="217572"/>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9" name="群組 128">
            <a:extLst>
              <a:ext uri="{FF2B5EF4-FFF2-40B4-BE49-F238E27FC236}">
                <a16:creationId xmlns:a16="http://schemas.microsoft.com/office/drawing/2014/main" id="{FFE0C661-B066-49E8-969F-29E5333FA053}"/>
              </a:ext>
            </a:extLst>
          </p:cNvPr>
          <p:cNvGrpSpPr/>
          <p:nvPr/>
        </p:nvGrpSpPr>
        <p:grpSpPr>
          <a:xfrm>
            <a:off x="156038" y="880923"/>
            <a:ext cx="8955491" cy="3612506"/>
            <a:chOff x="4683354" y="861713"/>
            <a:chExt cx="4079853" cy="3612506"/>
          </a:xfrm>
        </p:grpSpPr>
        <p:pic>
          <p:nvPicPr>
            <p:cNvPr id="130" name="圖片 129">
              <a:extLst>
                <a:ext uri="{FF2B5EF4-FFF2-40B4-BE49-F238E27FC236}">
                  <a16:creationId xmlns:a16="http://schemas.microsoft.com/office/drawing/2014/main" id="{B743F5D1-BAF3-4467-94D4-83B3BA10C1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3875" y="861713"/>
              <a:ext cx="119332" cy="3612506"/>
            </a:xfrm>
            <a:prstGeom prst="rect">
              <a:avLst/>
            </a:prstGeom>
          </p:spPr>
        </p:pic>
        <p:sp>
          <p:nvSpPr>
            <p:cNvPr id="132" name="圓角矩形 9">
              <a:extLst>
                <a:ext uri="{FF2B5EF4-FFF2-40B4-BE49-F238E27FC236}">
                  <a16:creationId xmlns:a16="http://schemas.microsoft.com/office/drawing/2014/main" id="{BA26394B-116E-4CF6-8761-2F39AD393CCD}"/>
                </a:ext>
              </a:extLst>
            </p:cNvPr>
            <p:cNvSpPr/>
            <p:nvPr/>
          </p:nvSpPr>
          <p:spPr>
            <a:xfrm>
              <a:off x="4683354" y="1037707"/>
              <a:ext cx="4033423" cy="3402666"/>
            </a:xfrm>
            <a:prstGeom prst="roundRect">
              <a:avLst>
                <a:gd name="adj" fmla="val 4674"/>
              </a:avLst>
            </a:prstGeom>
            <a:gradFill>
              <a:gsLst>
                <a:gs pos="0">
                  <a:srgbClr val="242428"/>
                </a:gs>
                <a:gs pos="50000">
                  <a:schemeClr val="bg1">
                    <a:lumMod val="7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20" name="圖形 119">
            <a:extLst>
              <a:ext uri="{FF2B5EF4-FFF2-40B4-BE49-F238E27FC236}">
                <a16:creationId xmlns:a16="http://schemas.microsoft.com/office/drawing/2014/main" id="{CD682134-6C81-48B7-8948-AB6C0300A54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2090"/>
          <a:stretch/>
        </p:blipFill>
        <p:spPr>
          <a:xfrm>
            <a:off x="-4840" y="1620974"/>
            <a:ext cx="2767536" cy="2344905"/>
          </a:xfrm>
          <a:prstGeom prst="rect">
            <a:avLst/>
          </a:prstGeom>
        </p:spPr>
      </p:pic>
      <p:sp>
        <p:nvSpPr>
          <p:cNvPr id="2" name="Title 1">
            <a:extLst>
              <a:ext uri="{FF2B5EF4-FFF2-40B4-BE49-F238E27FC236}">
                <a16:creationId xmlns:a16="http://schemas.microsoft.com/office/drawing/2014/main" id="{596B0D28-9AA1-48F2-BE2B-5F54084D0233}"/>
              </a:ext>
            </a:extLst>
          </p:cNvPr>
          <p:cNvSpPr>
            <a:spLocks noGrp="1"/>
          </p:cNvSpPr>
          <p:nvPr>
            <p:ph type="title"/>
          </p:nvPr>
        </p:nvSpPr>
        <p:spPr>
          <a:xfrm>
            <a:off x="315119" y="103967"/>
            <a:ext cx="7886700" cy="822960"/>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dirty="0">
                <a:solidFill>
                  <a:schemeClr val="bg1"/>
                </a:solidFill>
                <a:latin typeface="微軟正黑體" panose="020B0604030504040204" pitchFamily="34" charset="-120"/>
                <a:ea typeface="微軟正黑體" panose="020B0604030504040204" pitchFamily="34" charset="-120"/>
              </a:rPr>
              <a:t>ZFS – </a:t>
            </a:r>
            <a:r>
              <a:rPr lang="zh-TW" altLang="en-US" sz="3600" dirty="0">
                <a:solidFill>
                  <a:schemeClr val="bg1"/>
                </a:solidFill>
                <a:latin typeface="微軟正黑體" panose="020B0604030504040204" pitchFamily="34" charset="-120"/>
                <a:ea typeface="微軟正黑體" panose="020B0604030504040204" pitchFamily="34" charset="-120"/>
              </a:rPr>
              <a:t>寫入時複製 </a:t>
            </a:r>
            <a:r>
              <a:rPr lang="en-US" altLang="zh-TW" sz="3200" dirty="0">
                <a:solidFill>
                  <a:schemeClr val="bg1"/>
                </a:solidFill>
                <a:latin typeface="微軟正黑體" panose="020B0604030504040204" pitchFamily="34" charset="-120"/>
                <a:ea typeface="微軟正黑體" panose="020B0604030504040204" pitchFamily="34" charset="-120"/>
              </a:rPr>
              <a:t>(</a:t>
            </a:r>
            <a:r>
              <a:rPr lang="en-US" sz="3200" dirty="0">
                <a:solidFill>
                  <a:schemeClr val="bg1"/>
                </a:solidFill>
                <a:latin typeface="微軟正黑體" panose="020B0604030504040204" pitchFamily="34" charset="-120"/>
                <a:ea typeface="微軟正黑體" panose="020B0604030504040204" pitchFamily="34" charset="-120"/>
              </a:rPr>
              <a:t>Copy on Write</a:t>
            </a:r>
            <a:r>
              <a:rPr lang="en-US" altLang="zh-TW" sz="3200" dirty="0">
                <a:solidFill>
                  <a:schemeClr val="bg1"/>
                </a:solidFill>
                <a:latin typeface="微軟正黑體" panose="020B0604030504040204" pitchFamily="34" charset="-120"/>
                <a:ea typeface="微軟正黑體" panose="020B0604030504040204" pitchFamily="34" charset="-120"/>
              </a:rPr>
              <a:t>)</a:t>
            </a:r>
            <a:endParaRPr lang="en-US" sz="3200" dirty="0">
              <a:solidFill>
                <a:schemeClr val="bg1"/>
              </a:solidFill>
              <a:latin typeface="微軟正黑體" panose="020B0604030504040204" pitchFamily="34" charset="-120"/>
              <a:ea typeface="微軟正黑體" panose="020B0604030504040204" pitchFamily="34" charset="-120"/>
            </a:endParaRPr>
          </a:p>
        </p:txBody>
      </p:sp>
      <p:sp>
        <p:nvSpPr>
          <p:cNvPr id="4" name="Rectangle 3">
            <a:extLst>
              <a:ext uri="{FF2B5EF4-FFF2-40B4-BE49-F238E27FC236}">
                <a16:creationId xmlns:a16="http://schemas.microsoft.com/office/drawing/2014/main" id="{1B9DA65E-0215-4119-8B67-D348B4484FAF}"/>
              </a:ext>
            </a:extLst>
          </p:cNvPr>
          <p:cNvSpPr/>
          <p:nvPr/>
        </p:nvSpPr>
        <p:spPr>
          <a:xfrm>
            <a:off x="4129823" y="1621932"/>
            <a:ext cx="256084" cy="185124"/>
          </a:xfrm>
          <a:prstGeom prst="rect">
            <a:avLst/>
          </a:prstGeom>
          <a:gradFill>
            <a:gsLst>
              <a:gs pos="0">
                <a:srgbClr val="FFCB25"/>
              </a:gs>
              <a:gs pos="100000">
                <a:srgbClr val="FFE699"/>
              </a:gs>
            </a:gsLst>
            <a:lin ang="0" scaled="0"/>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6" name="Rectangle 15">
            <a:extLst>
              <a:ext uri="{FF2B5EF4-FFF2-40B4-BE49-F238E27FC236}">
                <a16:creationId xmlns:a16="http://schemas.microsoft.com/office/drawing/2014/main" id="{E7701659-1695-4078-A3AB-8276F1929DA2}"/>
              </a:ext>
            </a:extLst>
          </p:cNvPr>
          <p:cNvSpPr/>
          <p:nvPr/>
        </p:nvSpPr>
        <p:spPr>
          <a:xfrm>
            <a:off x="2987843" y="2628591"/>
            <a:ext cx="512167" cy="185124"/>
          </a:xfrm>
          <a:prstGeom prst="rect">
            <a:avLst/>
          </a:prstGeom>
          <a:gradFill>
            <a:gsLst>
              <a:gs pos="0">
                <a:srgbClr val="FFCB25"/>
              </a:gs>
              <a:gs pos="100000">
                <a:srgbClr val="FFE699"/>
              </a:gs>
            </a:gsLst>
            <a:lin ang="0" scaled="0"/>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nvGrpSpPr>
          <p:cNvPr id="25" name="Group 24">
            <a:extLst>
              <a:ext uri="{FF2B5EF4-FFF2-40B4-BE49-F238E27FC236}">
                <a16:creationId xmlns:a16="http://schemas.microsoft.com/office/drawing/2014/main" id="{2D6479AE-47E2-4585-AFFF-CD861461D938}"/>
              </a:ext>
            </a:extLst>
          </p:cNvPr>
          <p:cNvGrpSpPr/>
          <p:nvPr/>
        </p:nvGrpSpPr>
        <p:grpSpPr>
          <a:xfrm>
            <a:off x="4012178" y="1954428"/>
            <a:ext cx="512167" cy="185124"/>
            <a:chOff x="2260910" y="1862249"/>
            <a:chExt cx="869794" cy="334537"/>
          </a:xfrm>
          <a:effectLst>
            <a:outerShdw blurRad="50800" dist="38100" dir="2700000" algn="tl" rotWithShape="0">
              <a:prstClr val="black">
                <a:alpha val="40000"/>
              </a:prstClr>
            </a:outerShdw>
          </a:effectLst>
        </p:grpSpPr>
        <p:sp>
          <p:nvSpPr>
            <p:cNvPr id="17" name="Rectangle 16">
              <a:extLst>
                <a:ext uri="{FF2B5EF4-FFF2-40B4-BE49-F238E27FC236}">
                  <a16:creationId xmlns:a16="http://schemas.microsoft.com/office/drawing/2014/main" id="{0A44B517-58F0-447B-A7A1-05BD378AAB52}"/>
                </a:ext>
              </a:extLst>
            </p:cNvPr>
            <p:cNvSpPr/>
            <p:nvPr/>
          </p:nvSpPr>
          <p:spPr>
            <a:xfrm>
              <a:off x="2260910" y="1862249"/>
              <a:ext cx="434897" cy="334537"/>
            </a:xfrm>
            <a:prstGeom prst="rect">
              <a:avLst/>
            </a:prstGeom>
            <a:gradFill>
              <a:gsLst>
                <a:gs pos="0">
                  <a:srgbClr val="FFCB25"/>
                </a:gs>
                <a:gs pos="100000">
                  <a:srgbClr val="FFE699"/>
                </a:gs>
              </a:gsLst>
              <a:lin ang="0" scaled="0"/>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8" name="Rectangle 17">
              <a:extLst>
                <a:ext uri="{FF2B5EF4-FFF2-40B4-BE49-F238E27FC236}">
                  <a16:creationId xmlns:a16="http://schemas.microsoft.com/office/drawing/2014/main" id="{AB508D02-FA81-4BAD-BB3A-83C87933CFBD}"/>
                </a:ext>
              </a:extLst>
            </p:cNvPr>
            <p:cNvSpPr/>
            <p:nvPr/>
          </p:nvSpPr>
          <p:spPr>
            <a:xfrm>
              <a:off x="2695807" y="1862249"/>
              <a:ext cx="434897" cy="334537"/>
            </a:xfrm>
            <a:prstGeom prst="rect">
              <a:avLst/>
            </a:prstGeom>
            <a:gradFill>
              <a:gsLst>
                <a:gs pos="0">
                  <a:srgbClr val="FFCB25"/>
                </a:gs>
                <a:gs pos="100000">
                  <a:srgbClr val="FFE699"/>
                </a:gs>
              </a:gsLst>
              <a:lin ang="0" scaled="0"/>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grpSp>
        <p:nvGrpSpPr>
          <p:cNvPr id="24" name="Group 23">
            <a:extLst>
              <a:ext uri="{FF2B5EF4-FFF2-40B4-BE49-F238E27FC236}">
                <a16:creationId xmlns:a16="http://schemas.microsoft.com/office/drawing/2014/main" id="{53A2069E-CE31-421B-ADD8-D895D4BCE31C}"/>
              </a:ext>
            </a:extLst>
          </p:cNvPr>
          <p:cNvGrpSpPr/>
          <p:nvPr/>
        </p:nvGrpSpPr>
        <p:grpSpPr>
          <a:xfrm>
            <a:off x="3371969" y="2256838"/>
            <a:ext cx="512167" cy="185124"/>
            <a:chOff x="1391116" y="2422671"/>
            <a:chExt cx="869794" cy="334537"/>
          </a:xfrm>
          <a:effectLst>
            <a:outerShdw blurRad="50800" dist="38100" dir="2700000" algn="tl" rotWithShape="0">
              <a:prstClr val="black">
                <a:alpha val="40000"/>
              </a:prstClr>
            </a:outerShdw>
          </a:effectLst>
        </p:grpSpPr>
        <p:sp>
          <p:nvSpPr>
            <p:cNvPr id="19" name="Rectangle 18">
              <a:extLst>
                <a:ext uri="{FF2B5EF4-FFF2-40B4-BE49-F238E27FC236}">
                  <a16:creationId xmlns:a16="http://schemas.microsoft.com/office/drawing/2014/main" id="{2712BDFB-3ACD-42C0-8E50-AD36A8F172F8}"/>
                </a:ext>
              </a:extLst>
            </p:cNvPr>
            <p:cNvSpPr/>
            <p:nvPr/>
          </p:nvSpPr>
          <p:spPr>
            <a:xfrm>
              <a:off x="1391116" y="2422671"/>
              <a:ext cx="434897" cy="334537"/>
            </a:xfrm>
            <a:prstGeom prst="rect">
              <a:avLst/>
            </a:prstGeom>
            <a:gradFill>
              <a:gsLst>
                <a:gs pos="0">
                  <a:srgbClr val="FFCB25"/>
                </a:gs>
                <a:gs pos="100000">
                  <a:srgbClr val="FFE699"/>
                </a:gs>
              </a:gsLst>
              <a:lin ang="0" scaled="0"/>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20" name="Rectangle 19">
              <a:extLst>
                <a:ext uri="{FF2B5EF4-FFF2-40B4-BE49-F238E27FC236}">
                  <a16:creationId xmlns:a16="http://schemas.microsoft.com/office/drawing/2014/main" id="{5833DF13-739E-49CE-AD1A-97C56B4489D4}"/>
                </a:ext>
              </a:extLst>
            </p:cNvPr>
            <p:cNvSpPr/>
            <p:nvPr/>
          </p:nvSpPr>
          <p:spPr>
            <a:xfrm>
              <a:off x="1826013" y="2422671"/>
              <a:ext cx="434897" cy="334537"/>
            </a:xfrm>
            <a:prstGeom prst="rect">
              <a:avLst/>
            </a:prstGeom>
            <a:gradFill>
              <a:gsLst>
                <a:gs pos="0">
                  <a:srgbClr val="FFCB25"/>
                </a:gs>
                <a:gs pos="100000">
                  <a:srgbClr val="FFE699"/>
                </a:gs>
              </a:gsLst>
              <a:lin ang="0" scaled="0"/>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grpSp>
        <p:nvGrpSpPr>
          <p:cNvPr id="23" name="Group 22">
            <a:extLst>
              <a:ext uri="{FF2B5EF4-FFF2-40B4-BE49-F238E27FC236}">
                <a16:creationId xmlns:a16="http://schemas.microsoft.com/office/drawing/2014/main" id="{F77CA54B-3118-43E2-9C0A-2D3CBFB4092D}"/>
              </a:ext>
            </a:extLst>
          </p:cNvPr>
          <p:cNvGrpSpPr/>
          <p:nvPr/>
        </p:nvGrpSpPr>
        <p:grpSpPr>
          <a:xfrm>
            <a:off x="4718050" y="2256838"/>
            <a:ext cx="512167" cy="185124"/>
            <a:chOff x="3130704" y="2422671"/>
            <a:chExt cx="869794" cy="334537"/>
          </a:xfrm>
          <a:effectLst>
            <a:outerShdw blurRad="50800" dist="38100" dir="2700000" algn="tl" rotWithShape="0">
              <a:prstClr val="black">
                <a:alpha val="40000"/>
              </a:prstClr>
            </a:outerShdw>
          </a:effectLst>
        </p:grpSpPr>
        <p:sp>
          <p:nvSpPr>
            <p:cNvPr id="21" name="Rectangle 20">
              <a:extLst>
                <a:ext uri="{FF2B5EF4-FFF2-40B4-BE49-F238E27FC236}">
                  <a16:creationId xmlns:a16="http://schemas.microsoft.com/office/drawing/2014/main" id="{A463A8CB-0007-4015-8F27-875D6F860C01}"/>
                </a:ext>
              </a:extLst>
            </p:cNvPr>
            <p:cNvSpPr/>
            <p:nvPr/>
          </p:nvSpPr>
          <p:spPr>
            <a:xfrm>
              <a:off x="3130704" y="2422671"/>
              <a:ext cx="434897" cy="334537"/>
            </a:xfrm>
            <a:prstGeom prst="rect">
              <a:avLst/>
            </a:prstGeom>
            <a:gradFill>
              <a:gsLst>
                <a:gs pos="0">
                  <a:srgbClr val="FFCB25"/>
                </a:gs>
                <a:gs pos="100000">
                  <a:srgbClr val="FFE699"/>
                </a:gs>
              </a:gsLst>
              <a:lin ang="0" scaled="0"/>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22" name="Rectangle 21">
              <a:extLst>
                <a:ext uri="{FF2B5EF4-FFF2-40B4-BE49-F238E27FC236}">
                  <a16:creationId xmlns:a16="http://schemas.microsoft.com/office/drawing/2014/main" id="{A6F0D8DA-D5E9-40EB-B5E2-0A36886FA03A}"/>
                </a:ext>
              </a:extLst>
            </p:cNvPr>
            <p:cNvSpPr/>
            <p:nvPr/>
          </p:nvSpPr>
          <p:spPr>
            <a:xfrm>
              <a:off x="3565601" y="2422671"/>
              <a:ext cx="434897" cy="334537"/>
            </a:xfrm>
            <a:prstGeom prst="rect">
              <a:avLst/>
            </a:prstGeom>
            <a:gradFill>
              <a:gsLst>
                <a:gs pos="0">
                  <a:srgbClr val="FFCB25"/>
                </a:gs>
                <a:gs pos="100000">
                  <a:srgbClr val="FFE699"/>
                </a:gs>
              </a:gsLst>
              <a:lin ang="0" scaled="0"/>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sp>
        <p:nvSpPr>
          <p:cNvPr id="26" name="Rectangle 25">
            <a:extLst>
              <a:ext uri="{FF2B5EF4-FFF2-40B4-BE49-F238E27FC236}">
                <a16:creationId xmlns:a16="http://schemas.microsoft.com/office/drawing/2014/main" id="{25775973-3E43-414B-BDFE-15B20E85FF8F}"/>
              </a:ext>
            </a:extLst>
          </p:cNvPr>
          <p:cNvSpPr/>
          <p:nvPr/>
        </p:nvSpPr>
        <p:spPr>
          <a:xfrm>
            <a:off x="3698092" y="2628591"/>
            <a:ext cx="512167" cy="185124"/>
          </a:xfrm>
          <a:prstGeom prst="rect">
            <a:avLst/>
          </a:prstGeom>
          <a:gradFill>
            <a:gsLst>
              <a:gs pos="0">
                <a:srgbClr val="FFCB25"/>
              </a:gs>
              <a:gs pos="100000">
                <a:srgbClr val="FFE699"/>
              </a:gs>
            </a:gsLst>
            <a:lin ang="0" scaled="0"/>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27" name="Rectangle 26">
            <a:extLst>
              <a:ext uri="{FF2B5EF4-FFF2-40B4-BE49-F238E27FC236}">
                <a16:creationId xmlns:a16="http://schemas.microsoft.com/office/drawing/2014/main" id="{F38B3336-CB57-4295-884D-1BBDC8187D20}"/>
              </a:ext>
            </a:extLst>
          </p:cNvPr>
          <p:cNvSpPr/>
          <p:nvPr/>
        </p:nvSpPr>
        <p:spPr>
          <a:xfrm>
            <a:off x="4385907" y="2628591"/>
            <a:ext cx="512167" cy="185124"/>
          </a:xfrm>
          <a:prstGeom prst="rect">
            <a:avLst/>
          </a:prstGeom>
          <a:gradFill>
            <a:gsLst>
              <a:gs pos="0">
                <a:srgbClr val="FFCB25"/>
              </a:gs>
              <a:gs pos="100000">
                <a:srgbClr val="FFE699"/>
              </a:gs>
            </a:gsLst>
            <a:lin ang="0" scaled="0"/>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28" name="Rectangle 27">
            <a:extLst>
              <a:ext uri="{FF2B5EF4-FFF2-40B4-BE49-F238E27FC236}">
                <a16:creationId xmlns:a16="http://schemas.microsoft.com/office/drawing/2014/main" id="{FDBF405E-3B03-4C08-8155-F00EB65D8C3D}"/>
              </a:ext>
            </a:extLst>
          </p:cNvPr>
          <p:cNvSpPr/>
          <p:nvPr/>
        </p:nvSpPr>
        <p:spPr>
          <a:xfrm>
            <a:off x="5096157" y="2628591"/>
            <a:ext cx="512167" cy="185124"/>
          </a:xfrm>
          <a:prstGeom prst="rect">
            <a:avLst/>
          </a:prstGeom>
          <a:gradFill>
            <a:gsLst>
              <a:gs pos="0">
                <a:srgbClr val="FFCB25"/>
              </a:gs>
              <a:gs pos="100000">
                <a:srgbClr val="FFE699"/>
              </a:gs>
            </a:gsLst>
            <a:lin ang="0" scaled="0"/>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cxnSp>
        <p:nvCxnSpPr>
          <p:cNvPr id="30" name="Straight Arrow Connector 29">
            <a:extLst>
              <a:ext uri="{FF2B5EF4-FFF2-40B4-BE49-F238E27FC236}">
                <a16:creationId xmlns:a16="http://schemas.microsoft.com/office/drawing/2014/main" id="{A0B6C0EA-2D2D-4A62-9857-D3A276C1B799}"/>
              </a:ext>
            </a:extLst>
          </p:cNvPr>
          <p:cNvCxnSpPr/>
          <p:nvPr/>
        </p:nvCxnSpPr>
        <p:spPr>
          <a:xfrm>
            <a:off x="4268262" y="1714494"/>
            <a:ext cx="0" cy="239934"/>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A1B8ACA-F3A4-4EFC-98BE-B5D06B5EE346}"/>
              </a:ext>
            </a:extLst>
          </p:cNvPr>
          <p:cNvCxnSpPr>
            <a:cxnSpLocks/>
          </p:cNvCxnSpPr>
          <p:nvPr/>
        </p:nvCxnSpPr>
        <p:spPr>
          <a:xfrm flipH="1">
            <a:off x="3628053" y="2059542"/>
            <a:ext cx="512167" cy="197296"/>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57B9125-9898-486E-B59E-00A79E52EA14}"/>
              </a:ext>
            </a:extLst>
          </p:cNvPr>
          <p:cNvCxnSpPr>
            <a:cxnSpLocks/>
          </p:cNvCxnSpPr>
          <p:nvPr/>
        </p:nvCxnSpPr>
        <p:spPr>
          <a:xfrm>
            <a:off x="4385907" y="2046990"/>
            <a:ext cx="588227" cy="209848"/>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F24350B-A9AF-49EE-9B3D-FD03B9CB3F80}"/>
              </a:ext>
            </a:extLst>
          </p:cNvPr>
          <p:cNvCxnSpPr>
            <a:cxnSpLocks/>
            <a:endCxn id="16" idx="0"/>
          </p:cNvCxnSpPr>
          <p:nvPr/>
        </p:nvCxnSpPr>
        <p:spPr>
          <a:xfrm flipH="1">
            <a:off x="3243927" y="2349400"/>
            <a:ext cx="275236" cy="279191"/>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8673C76-F88E-4AF8-84C8-965DBB62C809}"/>
              </a:ext>
            </a:extLst>
          </p:cNvPr>
          <p:cNvCxnSpPr>
            <a:cxnSpLocks/>
            <a:endCxn id="26" idx="0"/>
          </p:cNvCxnSpPr>
          <p:nvPr/>
        </p:nvCxnSpPr>
        <p:spPr>
          <a:xfrm>
            <a:off x="3756094" y="2349400"/>
            <a:ext cx="198082" cy="279191"/>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9E2DF00-710F-48D2-87F6-F0F6674A83BC}"/>
              </a:ext>
            </a:extLst>
          </p:cNvPr>
          <p:cNvCxnSpPr>
            <a:cxnSpLocks/>
            <a:endCxn id="27" idx="0"/>
          </p:cNvCxnSpPr>
          <p:nvPr/>
        </p:nvCxnSpPr>
        <p:spPr>
          <a:xfrm flipH="1">
            <a:off x="4641991" y="2348648"/>
            <a:ext cx="217234" cy="279943"/>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E7B841B-C2F9-477C-B4EF-CBB3F2DDAD60}"/>
              </a:ext>
            </a:extLst>
          </p:cNvPr>
          <p:cNvCxnSpPr>
            <a:cxnSpLocks/>
            <a:endCxn id="28" idx="0"/>
          </p:cNvCxnSpPr>
          <p:nvPr/>
        </p:nvCxnSpPr>
        <p:spPr>
          <a:xfrm>
            <a:off x="5096157" y="2348648"/>
            <a:ext cx="256084" cy="279943"/>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C1D91B96-BF3E-45E6-AA8C-294B46834EE5}"/>
              </a:ext>
            </a:extLst>
          </p:cNvPr>
          <p:cNvSpPr/>
          <p:nvPr/>
        </p:nvSpPr>
        <p:spPr>
          <a:xfrm>
            <a:off x="7355693" y="3585407"/>
            <a:ext cx="256084" cy="185124"/>
          </a:xfrm>
          <a:prstGeom prst="rect">
            <a:avLst/>
          </a:prstGeom>
          <a:gradFill>
            <a:gsLst>
              <a:gs pos="100000">
                <a:srgbClr val="E1013C"/>
              </a:gs>
              <a:gs pos="0">
                <a:srgbClr val="E5013D"/>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99" name="Rectangle 98">
            <a:extLst>
              <a:ext uri="{FF2B5EF4-FFF2-40B4-BE49-F238E27FC236}">
                <a16:creationId xmlns:a16="http://schemas.microsoft.com/office/drawing/2014/main" id="{66739F58-6176-4650-A44B-5031750624DA}"/>
              </a:ext>
            </a:extLst>
          </p:cNvPr>
          <p:cNvSpPr/>
          <p:nvPr/>
        </p:nvSpPr>
        <p:spPr>
          <a:xfrm>
            <a:off x="6184158" y="4592066"/>
            <a:ext cx="512167" cy="185124"/>
          </a:xfrm>
          <a:prstGeom prst="rect">
            <a:avLst/>
          </a:prstGeom>
          <a:gradFill>
            <a:gsLst>
              <a:gs pos="100000">
                <a:srgbClr val="E1013C"/>
              </a:gs>
              <a:gs pos="0">
                <a:srgbClr val="E5013D"/>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nvGrpSpPr>
          <p:cNvPr id="100" name="Group 99">
            <a:extLst>
              <a:ext uri="{FF2B5EF4-FFF2-40B4-BE49-F238E27FC236}">
                <a16:creationId xmlns:a16="http://schemas.microsoft.com/office/drawing/2014/main" id="{6EC61228-DC00-441F-AD44-B348400AD4F6}"/>
              </a:ext>
            </a:extLst>
          </p:cNvPr>
          <p:cNvGrpSpPr/>
          <p:nvPr/>
        </p:nvGrpSpPr>
        <p:grpSpPr>
          <a:xfrm>
            <a:off x="7238048" y="3917903"/>
            <a:ext cx="512167" cy="185124"/>
            <a:chOff x="2260910" y="1862249"/>
            <a:chExt cx="869794" cy="334537"/>
          </a:xfrm>
          <a:effectLst>
            <a:outerShdw blurRad="50800" dist="38100" dir="2700000" algn="tl" rotWithShape="0">
              <a:prstClr val="black">
                <a:alpha val="40000"/>
              </a:prstClr>
            </a:outerShdw>
          </a:effectLst>
        </p:grpSpPr>
        <p:sp>
          <p:nvSpPr>
            <p:cNvPr id="117" name="Rectangle 116">
              <a:extLst>
                <a:ext uri="{FF2B5EF4-FFF2-40B4-BE49-F238E27FC236}">
                  <a16:creationId xmlns:a16="http://schemas.microsoft.com/office/drawing/2014/main" id="{62D46CB0-6AFD-486D-B2EF-5E8617A382B7}"/>
                </a:ext>
              </a:extLst>
            </p:cNvPr>
            <p:cNvSpPr/>
            <p:nvPr/>
          </p:nvSpPr>
          <p:spPr>
            <a:xfrm>
              <a:off x="2260910" y="1862249"/>
              <a:ext cx="434897" cy="334537"/>
            </a:xfrm>
            <a:prstGeom prst="rect">
              <a:avLst/>
            </a:prstGeom>
            <a:gradFill>
              <a:gsLst>
                <a:gs pos="100000">
                  <a:srgbClr val="E1013C"/>
                </a:gs>
                <a:gs pos="0">
                  <a:srgbClr val="E5013D"/>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18" name="Rectangle 117">
              <a:extLst>
                <a:ext uri="{FF2B5EF4-FFF2-40B4-BE49-F238E27FC236}">
                  <a16:creationId xmlns:a16="http://schemas.microsoft.com/office/drawing/2014/main" id="{602DDCF0-18AD-4914-9682-F0F8065346F8}"/>
                </a:ext>
              </a:extLst>
            </p:cNvPr>
            <p:cNvSpPr/>
            <p:nvPr/>
          </p:nvSpPr>
          <p:spPr>
            <a:xfrm>
              <a:off x="2695807" y="1862249"/>
              <a:ext cx="434897" cy="334537"/>
            </a:xfrm>
            <a:prstGeom prst="rect">
              <a:avLst/>
            </a:prstGeom>
            <a:gradFill>
              <a:gsLst>
                <a:gs pos="100000">
                  <a:srgbClr val="E1013C"/>
                </a:gs>
                <a:gs pos="0">
                  <a:srgbClr val="F00140"/>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grpSp>
        <p:nvGrpSpPr>
          <p:cNvPr id="101" name="Group 100">
            <a:extLst>
              <a:ext uri="{FF2B5EF4-FFF2-40B4-BE49-F238E27FC236}">
                <a16:creationId xmlns:a16="http://schemas.microsoft.com/office/drawing/2014/main" id="{2345DA02-EFB8-4282-8153-6EC7D63F9282}"/>
              </a:ext>
            </a:extLst>
          </p:cNvPr>
          <p:cNvGrpSpPr/>
          <p:nvPr/>
        </p:nvGrpSpPr>
        <p:grpSpPr>
          <a:xfrm>
            <a:off x="6597839" y="4220313"/>
            <a:ext cx="512167" cy="185124"/>
            <a:chOff x="1391116" y="2422671"/>
            <a:chExt cx="869794" cy="334537"/>
          </a:xfrm>
          <a:effectLst>
            <a:outerShdw blurRad="50800" dist="38100" dir="2700000" algn="tl" rotWithShape="0">
              <a:prstClr val="black">
                <a:alpha val="40000"/>
              </a:prstClr>
            </a:outerShdw>
          </a:effectLst>
        </p:grpSpPr>
        <p:sp>
          <p:nvSpPr>
            <p:cNvPr id="115" name="Rectangle 114">
              <a:extLst>
                <a:ext uri="{FF2B5EF4-FFF2-40B4-BE49-F238E27FC236}">
                  <a16:creationId xmlns:a16="http://schemas.microsoft.com/office/drawing/2014/main" id="{A1C4A7C4-173E-4E34-AAD0-357F79D86CB5}"/>
                </a:ext>
              </a:extLst>
            </p:cNvPr>
            <p:cNvSpPr/>
            <p:nvPr/>
          </p:nvSpPr>
          <p:spPr>
            <a:xfrm>
              <a:off x="1391116" y="2422671"/>
              <a:ext cx="434897" cy="334537"/>
            </a:xfrm>
            <a:prstGeom prst="rect">
              <a:avLst/>
            </a:prstGeom>
            <a:gradFill>
              <a:gsLst>
                <a:gs pos="100000">
                  <a:srgbClr val="F10140"/>
                </a:gs>
                <a:gs pos="0">
                  <a:srgbClr val="E5013D"/>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16" name="Rectangle 115">
              <a:extLst>
                <a:ext uri="{FF2B5EF4-FFF2-40B4-BE49-F238E27FC236}">
                  <a16:creationId xmlns:a16="http://schemas.microsoft.com/office/drawing/2014/main" id="{63CEEE54-D21F-4D4D-96FF-50DB16505F19}"/>
                </a:ext>
              </a:extLst>
            </p:cNvPr>
            <p:cNvSpPr/>
            <p:nvPr/>
          </p:nvSpPr>
          <p:spPr>
            <a:xfrm>
              <a:off x="1826013" y="2422671"/>
              <a:ext cx="434897" cy="334537"/>
            </a:xfrm>
            <a:prstGeom prst="rect">
              <a:avLst/>
            </a:prstGeom>
            <a:gradFill>
              <a:gsLst>
                <a:gs pos="100000">
                  <a:srgbClr val="F10140"/>
                </a:gs>
                <a:gs pos="0">
                  <a:srgbClr val="E5013D"/>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grpSp>
        <p:nvGrpSpPr>
          <p:cNvPr id="102" name="Group 101">
            <a:extLst>
              <a:ext uri="{FF2B5EF4-FFF2-40B4-BE49-F238E27FC236}">
                <a16:creationId xmlns:a16="http://schemas.microsoft.com/office/drawing/2014/main" id="{8BB809F3-7D76-425C-B77E-EA5A7A343B6D}"/>
              </a:ext>
            </a:extLst>
          </p:cNvPr>
          <p:cNvGrpSpPr/>
          <p:nvPr/>
        </p:nvGrpSpPr>
        <p:grpSpPr>
          <a:xfrm>
            <a:off x="7943920" y="4220313"/>
            <a:ext cx="512167" cy="185124"/>
            <a:chOff x="3130704" y="2422671"/>
            <a:chExt cx="869794" cy="334537"/>
          </a:xfrm>
          <a:effectLst>
            <a:outerShdw blurRad="50800" dist="38100" dir="2700000" algn="tl" rotWithShape="0">
              <a:prstClr val="black">
                <a:alpha val="40000"/>
              </a:prstClr>
            </a:outerShdw>
          </a:effectLst>
        </p:grpSpPr>
        <p:sp>
          <p:nvSpPr>
            <p:cNvPr id="113" name="Rectangle 112">
              <a:extLst>
                <a:ext uri="{FF2B5EF4-FFF2-40B4-BE49-F238E27FC236}">
                  <a16:creationId xmlns:a16="http://schemas.microsoft.com/office/drawing/2014/main" id="{B605210B-0B69-4158-B12E-E5F3752A4493}"/>
                </a:ext>
              </a:extLst>
            </p:cNvPr>
            <p:cNvSpPr/>
            <p:nvPr/>
          </p:nvSpPr>
          <p:spPr>
            <a:xfrm>
              <a:off x="3130704" y="2422671"/>
              <a:ext cx="434897" cy="334537"/>
            </a:xfrm>
            <a:prstGeom prst="rect">
              <a:avLst/>
            </a:prstGeom>
            <a:gradFill>
              <a:gsLst>
                <a:gs pos="100000">
                  <a:srgbClr val="FFCE32"/>
                </a:gs>
                <a:gs pos="0">
                  <a:srgbClr val="FFE698"/>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14" name="Rectangle 113">
              <a:extLst>
                <a:ext uri="{FF2B5EF4-FFF2-40B4-BE49-F238E27FC236}">
                  <a16:creationId xmlns:a16="http://schemas.microsoft.com/office/drawing/2014/main" id="{312AF250-D0F4-4EED-8609-B50889255047}"/>
                </a:ext>
              </a:extLst>
            </p:cNvPr>
            <p:cNvSpPr/>
            <p:nvPr/>
          </p:nvSpPr>
          <p:spPr>
            <a:xfrm>
              <a:off x="3565601" y="2422671"/>
              <a:ext cx="434897" cy="334537"/>
            </a:xfrm>
            <a:prstGeom prst="rect">
              <a:avLst/>
            </a:prstGeom>
            <a:gradFill>
              <a:gsLst>
                <a:gs pos="100000">
                  <a:srgbClr val="FFCE32"/>
                </a:gs>
                <a:gs pos="0">
                  <a:srgbClr val="FFE698"/>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sp>
        <p:nvSpPr>
          <p:cNvPr id="103" name="Rectangle 102">
            <a:extLst>
              <a:ext uri="{FF2B5EF4-FFF2-40B4-BE49-F238E27FC236}">
                <a16:creationId xmlns:a16="http://schemas.microsoft.com/office/drawing/2014/main" id="{B40DCCCB-3A2C-4CBB-B76E-A3FA2D0F281A}"/>
              </a:ext>
            </a:extLst>
          </p:cNvPr>
          <p:cNvSpPr/>
          <p:nvPr/>
        </p:nvSpPr>
        <p:spPr>
          <a:xfrm>
            <a:off x="6894407" y="4592066"/>
            <a:ext cx="512167" cy="185124"/>
          </a:xfrm>
          <a:prstGeom prst="rect">
            <a:avLst/>
          </a:prstGeom>
          <a:gradFill>
            <a:gsLst>
              <a:gs pos="100000">
                <a:srgbClr val="E1013C"/>
              </a:gs>
              <a:gs pos="0">
                <a:srgbClr val="E5013D"/>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04" name="Rectangle 103">
            <a:extLst>
              <a:ext uri="{FF2B5EF4-FFF2-40B4-BE49-F238E27FC236}">
                <a16:creationId xmlns:a16="http://schemas.microsoft.com/office/drawing/2014/main" id="{1DF417E3-3D89-4C38-ABAA-B31C8D446841}"/>
              </a:ext>
            </a:extLst>
          </p:cNvPr>
          <p:cNvSpPr/>
          <p:nvPr/>
        </p:nvSpPr>
        <p:spPr>
          <a:xfrm>
            <a:off x="7611777" y="4592066"/>
            <a:ext cx="512167" cy="185124"/>
          </a:xfrm>
          <a:prstGeom prst="rect">
            <a:avLst/>
          </a:prstGeom>
          <a:gradFill>
            <a:gsLst>
              <a:gs pos="100000">
                <a:srgbClr val="FFCE32"/>
              </a:gs>
              <a:gs pos="0">
                <a:srgbClr val="FFE698"/>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05" name="Rectangle 104">
            <a:extLst>
              <a:ext uri="{FF2B5EF4-FFF2-40B4-BE49-F238E27FC236}">
                <a16:creationId xmlns:a16="http://schemas.microsoft.com/office/drawing/2014/main" id="{52CCF76A-5AEB-4CA0-A4B5-612A5A38BD95}"/>
              </a:ext>
            </a:extLst>
          </p:cNvPr>
          <p:cNvSpPr/>
          <p:nvPr/>
        </p:nvSpPr>
        <p:spPr>
          <a:xfrm>
            <a:off x="8322027" y="4592066"/>
            <a:ext cx="512167" cy="185124"/>
          </a:xfrm>
          <a:prstGeom prst="rect">
            <a:avLst/>
          </a:prstGeom>
          <a:gradFill>
            <a:gsLst>
              <a:gs pos="100000">
                <a:srgbClr val="FFCE32"/>
              </a:gs>
              <a:gs pos="0">
                <a:srgbClr val="FFE698"/>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cxnSp>
        <p:nvCxnSpPr>
          <p:cNvPr id="106" name="Straight Arrow Connector 105">
            <a:extLst>
              <a:ext uri="{FF2B5EF4-FFF2-40B4-BE49-F238E27FC236}">
                <a16:creationId xmlns:a16="http://schemas.microsoft.com/office/drawing/2014/main" id="{7AB32E61-21B5-47CC-B9F5-F6780947C1A0}"/>
              </a:ext>
            </a:extLst>
          </p:cNvPr>
          <p:cNvCxnSpPr/>
          <p:nvPr/>
        </p:nvCxnSpPr>
        <p:spPr>
          <a:xfrm>
            <a:off x="7494132" y="3677969"/>
            <a:ext cx="0" cy="239934"/>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D539734A-23E3-4263-B819-24D008910F7E}"/>
              </a:ext>
            </a:extLst>
          </p:cNvPr>
          <p:cNvCxnSpPr>
            <a:cxnSpLocks/>
          </p:cNvCxnSpPr>
          <p:nvPr/>
        </p:nvCxnSpPr>
        <p:spPr>
          <a:xfrm flipH="1">
            <a:off x="6853923" y="4023017"/>
            <a:ext cx="512167" cy="197296"/>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4AF54EAF-9B54-4FD0-8B3E-4AFE6E73F3BE}"/>
              </a:ext>
            </a:extLst>
          </p:cNvPr>
          <p:cNvCxnSpPr>
            <a:cxnSpLocks/>
          </p:cNvCxnSpPr>
          <p:nvPr/>
        </p:nvCxnSpPr>
        <p:spPr>
          <a:xfrm>
            <a:off x="7611777" y="4010465"/>
            <a:ext cx="588227" cy="209848"/>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3A7DDF23-9A94-498A-9AE6-6F0ECD5036F1}"/>
              </a:ext>
            </a:extLst>
          </p:cNvPr>
          <p:cNvCxnSpPr>
            <a:cxnSpLocks/>
            <a:endCxn id="99" idx="0"/>
          </p:cNvCxnSpPr>
          <p:nvPr/>
        </p:nvCxnSpPr>
        <p:spPr>
          <a:xfrm flipH="1">
            <a:off x="6440242" y="4312875"/>
            <a:ext cx="275236" cy="279191"/>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D18FA2DF-2A60-46C2-949D-8C19D37AE6F4}"/>
              </a:ext>
            </a:extLst>
          </p:cNvPr>
          <p:cNvCxnSpPr>
            <a:cxnSpLocks/>
            <a:endCxn id="103" idx="0"/>
          </p:cNvCxnSpPr>
          <p:nvPr/>
        </p:nvCxnSpPr>
        <p:spPr>
          <a:xfrm>
            <a:off x="6952409" y="4312875"/>
            <a:ext cx="198082" cy="279191"/>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7FB58659-FA4F-4641-A618-9758B45C9DA1}"/>
              </a:ext>
            </a:extLst>
          </p:cNvPr>
          <p:cNvCxnSpPr>
            <a:cxnSpLocks/>
            <a:endCxn id="104" idx="0"/>
          </p:cNvCxnSpPr>
          <p:nvPr/>
        </p:nvCxnSpPr>
        <p:spPr>
          <a:xfrm flipH="1">
            <a:off x="7867861" y="4312123"/>
            <a:ext cx="217234" cy="279943"/>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3C91D168-D0AC-4565-8195-30D52855DE72}"/>
              </a:ext>
            </a:extLst>
          </p:cNvPr>
          <p:cNvCxnSpPr>
            <a:cxnSpLocks/>
            <a:endCxn id="105" idx="0"/>
          </p:cNvCxnSpPr>
          <p:nvPr/>
        </p:nvCxnSpPr>
        <p:spPr>
          <a:xfrm>
            <a:off x="8322027" y="4312123"/>
            <a:ext cx="256084" cy="279943"/>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516741F3-C38F-4971-864E-E5C53D266C5D}"/>
              </a:ext>
            </a:extLst>
          </p:cNvPr>
          <p:cNvSpPr/>
          <p:nvPr/>
        </p:nvSpPr>
        <p:spPr>
          <a:xfrm>
            <a:off x="7355693" y="1589589"/>
            <a:ext cx="256084" cy="185124"/>
          </a:xfrm>
          <a:prstGeom prst="rect">
            <a:avLst/>
          </a:prstGeom>
          <a:gradFill>
            <a:gsLst>
              <a:gs pos="0">
                <a:srgbClr val="FFE491"/>
              </a:gs>
              <a:gs pos="100000">
                <a:srgbClr val="FFCF37"/>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55" name="Rectangle 54">
            <a:extLst>
              <a:ext uri="{FF2B5EF4-FFF2-40B4-BE49-F238E27FC236}">
                <a16:creationId xmlns:a16="http://schemas.microsoft.com/office/drawing/2014/main" id="{D2F2A243-5EA1-4312-81DD-6F177523A7AC}"/>
              </a:ext>
            </a:extLst>
          </p:cNvPr>
          <p:cNvSpPr/>
          <p:nvPr/>
        </p:nvSpPr>
        <p:spPr>
          <a:xfrm>
            <a:off x="6213713" y="2596248"/>
            <a:ext cx="512167" cy="185124"/>
          </a:xfrm>
          <a:prstGeom prst="rect">
            <a:avLst/>
          </a:prstGeom>
          <a:gradFill>
            <a:gsLst>
              <a:gs pos="0">
                <a:srgbClr val="FFE491"/>
              </a:gs>
              <a:gs pos="100000">
                <a:srgbClr val="FFCF37"/>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nvGrpSpPr>
          <p:cNvPr id="56" name="Group 55">
            <a:extLst>
              <a:ext uri="{FF2B5EF4-FFF2-40B4-BE49-F238E27FC236}">
                <a16:creationId xmlns:a16="http://schemas.microsoft.com/office/drawing/2014/main" id="{8852D819-715A-4D10-9BB4-CB0F06AE672F}"/>
              </a:ext>
            </a:extLst>
          </p:cNvPr>
          <p:cNvGrpSpPr/>
          <p:nvPr/>
        </p:nvGrpSpPr>
        <p:grpSpPr>
          <a:xfrm>
            <a:off x="7238048" y="1922085"/>
            <a:ext cx="512167" cy="185124"/>
            <a:chOff x="2260910" y="1862249"/>
            <a:chExt cx="869794" cy="334537"/>
          </a:xfrm>
          <a:effectLst>
            <a:outerShdw blurRad="50800" dist="38100" dir="2700000" algn="tl" rotWithShape="0">
              <a:prstClr val="black">
                <a:alpha val="40000"/>
              </a:prstClr>
            </a:outerShdw>
          </a:effectLst>
        </p:grpSpPr>
        <p:sp>
          <p:nvSpPr>
            <p:cNvPr id="73" name="Rectangle 72">
              <a:extLst>
                <a:ext uri="{FF2B5EF4-FFF2-40B4-BE49-F238E27FC236}">
                  <a16:creationId xmlns:a16="http://schemas.microsoft.com/office/drawing/2014/main" id="{FE68695A-465E-4DF7-8E39-EFC2319E38A3}"/>
                </a:ext>
              </a:extLst>
            </p:cNvPr>
            <p:cNvSpPr/>
            <p:nvPr/>
          </p:nvSpPr>
          <p:spPr>
            <a:xfrm>
              <a:off x="2260910" y="1862249"/>
              <a:ext cx="434897" cy="334537"/>
            </a:xfrm>
            <a:prstGeom prst="rect">
              <a:avLst/>
            </a:prstGeom>
            <a:gradFill>
              <a:gsLst>
                <a:gs pos="0">
                  <a:srgbClr val="FFE491"/>
                </a:gs>
                <a:gs pos="100000">
                  <a:srgbClr val="FFCF37"/>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74" name="Rectangle 73">
              <a:extLst>
                <a:ext uri="{FF2B5EF4-FFF2-40B4-BE49-F238E27FC236}">
                  <a16:creationId xmlns:a16="http://schemas.microsoft.com/office/drawing/2014/main" id="{0D4FDFF5-0D32-4140-8222-E46D78F929E8}"/>
                </a:ext>
              </a:extLst>
            </p:cNvPr>
            <p:cNvSpPr/>
            <p:nvPr/>
          </p:nvSpPr>
          <p:spPr>
            <a:xfrm>
              <a:off x="2695807" y="1862249"/>
              <a:ext cx="434897" cy="334537"/>
            </a:xfrm>
            <a:prstGeom prst="rect">
              <a:avLst/>
            </a:prstGeom>
            <a:gradFill>
              <a:gsLst>
                <a:gs pos="0">
                  <a:srgbClr val="FFE491"/>
                </a:gs>
                <a:gs pos="100000">
                  <a:srgbClr val="FFCF37"/>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grpSp>
        <p:nvGrpSpPr>
          <p:cNvPr id="57" name="Group 56">
            <a:extLst>
              <a:ext uri="{FF2B5EF4-FFF2-40B4-BE49-F238E27FC236}">
                <a16:creationId xmlns:a16="http://schemas.microsoft.com/office/drawing/2014/main" id="{70A652C6-DD2B-4A5A-BA0B-CC6E6B993624}"/>
              </a:ext>
            </a:extLst>
          </p:cNvPr>
          <p:cNvGrpSpPr/>
          <p:nvPr/>
        </p:nvGrpSpPr>
        <p:grpSpPr>
          <a:xfrm>
            <a:off x="6597839" y="2224495"/>
            <a:ext cx="512167" cy="185124"/>
            <a:chOff x="1391116" y="2422671"/>
            <a:chExt cx="869794" cy="334537"/>
          </a:xfrm>
          <a:effectLst>
            <a:outerShdw blurRad="50800" dist="38100" dir="2700000" algn="tl" rotWithShape="0">
              <a:prstClr val="black">
                <a:alpha val="40000"/>
              </a:prstClr>
            </a:outerShdw>
          </a:effectLst>
        </p:grpSpPr>
        <p:sp>
          <p:nvSpPr>
            <p:cNvPr id="71" name="Rectangle 70">
              <a:extLst>
                <a:ext uri="{FF2B5EF4-FFF2-40B4-BE49-F238E27FC236}">
                  <a16:creationId xmlns:a16="http://schemas.microsoft.com/office/drawing/2014/main" id="{0DDDFC43-4741-46D4-B24E-7F6B5A61BD06}"/>
                </a:ext>
              </a:extLst>
            </p:cNvPr>
            <p:cNvSpPr/>
            <p:nvPr/>
          </p:nvSpPr>
          <p:spPr>
            <a:xfrm>
              <a:off x="1391116" y="2422671"/>
              <a:ext cx="434897" cy="334537"/>
            </a:xfrm>
            <a:prstGeom prst="rect">
              <a:avLst/>
            </a:prstGeom>
            <a:gradFill>
              <a:gsLst>
                <a:gs pos="0">
                  <a:srgbClr val="FFE491"/>
                </a:gs>
                <a:gs pos="100000">
                  <a:srgbClr val="FFCF37"/>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72" name="Rectangle 71">
              <a:extLst>
                <a:ext uri="{FF2B5EF4-FFF2-40B4-BE49-F238E27FC236}">
                  <a16:creationId xmlns:a16="http://schemas.microsoft.com/office/drawing/2014/main" id="{27B05639-2259-48D6-96FA-9C851E7DCA13}"/>
                </a:ext>
              </a:extLst>
            </p:cNvPr>
            <p:cNvSpPr/>
            <p:nvPr/>
          </p:nvSpPr>
          <p:spPr>
            <a:xfrm>
              <a:off x="1826013" y="2422671"/>
              <a:ext cx="434897" cy="334537"/>
            </a:xfrm>
            <a:prstGeom prst="rect">
              <a:avLst/>
            </a:prstGeom>
            <a:gradFill>
              <a:gsLst>
                <a:gs pos="0">
                  <a:srgbClr val="FFE491"/>
                </a:gs>
                <a:gs pos="100000">
                  <a:srgbClr val="FFCF37"/>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grpSp>
        <p:nvGrpSpPr>
          <p:cNvPr id="58" name="Group 57">
            <a:extLst>
              <a:ext uri="{FF2B5EF4-FFF2-40B4-BE49-F238E27FC236}">
                <a16:creationId xmlns:a16="http://schemas.microsoft.com/office/drawing/2014/main" id="{EEE486DE-D047-4A05-A004-D01E34E82A59}"/>
              </a:ext>
            </a:extLst>
          </p:cNvPr>
          <p:cNvGrpSpPr/>
          <p:nvPr/>
        </p:nvGrpSpPr>
        <p:grpSpPr>
          <a:xfrm>
            <a:off x="7943920" y="2224495"/>
            <a:ext cx="512167" cy="185124"/>
            <a:chOff x="3130704" y="2422671"/>
            <a:chExt cx="869794" cy="334537"/>
          </a:xfrm>
          <a:effectLst>
            <a:outerShdw blurRad="50800" dist="38100" dir="2700000" algn="tl" rotWithShape="0">
              <a:prstClr val="black">
                <a:alpha val="40000"/>
              </a:prstClr>
            </a:outerShdw>
          </a:effectLst>
        </p:grpSpPr>
        <p:sp>
          <p:nvSpPr>
            <p:cNvPr id="69" name="Rectangle 68">
              <a:extLst>
                <a:ext uri="{FF2B5EF4-FFF2-40B4-BE49-F238E27FC236}">
                  <a16:creationId xmlns:a16="http://schemas.microsoft.com/office/drawing/2014/main" id="{22813121-A22B-4DCD-8514-5EB5CAB5AF31}"/>
                </a:ext>
              </a:extLst>
            </p:cNvPr>
            <p:cNvSpPr/>
            <p:nvPr/>
          </p:nvSpPr>
          <p:spPr>
            <a:xfrm>
              <a:off x="3130704" y="2422671"/>
              <a:ext cx="434897" cy="334537"/>
            </a:xfrm>
            <a:prstGeom prst="rect">
              <a:avLst/>
            </a:prstGeom>
            <a:gradFill>
              <a:gsLst>
                <a:gs pos="0">
                  <a:srgbClr val="FFE491"/>
                </a:gs>
                <a:gs pos="100000">
                  <a:srgbClr val="FFCF37"/>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70" name="Rectangle 69">
              <a:extLst>
                <a:ext uri="{FF2B5EF4-FFF2-40B4-BE49-F238E27FC236}">
                  <a16:creationId xmlns:a16="http://schemas.microsoft.com/office/drawing/2014/main" id="{767E80D5-BA8A-4999-9FB2-22B2122E7CBE}"/>
                </a:ext>
              </a:extLst>
            </p:cNvPr>
            <p:cNvSpPr/>
            <p:nvPr/>
          </p:nvSpPr>
          <p:spPr>
            <a:xfrm>
              <a:off x="3565601" y="2422671"/>
              <a:ext cx="434897" cy="334537"/>
            </a:xfrm>
            <a:prstGeom prst="rect">
              <a:avLst/>
            </a:prstGeom>
            <a:gradFill>
              <a:gsLst>
                <a:gs pos="0">
                  <a:srgbClr val="FFE491"/>
                </a:gs>
                <a:gs pos="100000">
                  <a:srgbClr val="FFCF37"/>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sp>
        <p:nvSpPr>
          <p:cNvPr id="59" name="Rectangle 58">
            <a:extLst>
              <a:ext uri="{FF2B5EF4-FFF2-40B4-BE49-F238E27FC236}">
                <a16:creationId xmlns:a16="http://schemas.microsoft.com/office/drawing/2014/main" id="{EB9EF74B-09D5-4A87-A69A-125CABE1C953}"/>
              </a:ext>
            </a:extLst>
          </p:cNvPr>
          <p:cNvSpPr/>
          <p:nvPr/>
        </p:nvSpPr>
        <p:spPr>
          <a:xfrm>
            <a:off x="6923962" y="2596248"/>
            <a:ext cx="512167" cy="185124"/>
          </a:xfrm>
          <a:prstGeom prst="rect">
            <a:avLst/>
          </a:prstGeom>
          <a:gradFill>
            <a:gsLst>
              <a:gs pos="0">
                <a:srgbClr val="FFE491"/>
              </a:gs>
              <a:gs pos="100000">
                <a:srgbClr val="FFCF37"/>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60" name="Rectangle 59">
            <a:extLst>
              <a:ext uri="{FF2B5EF4-FFF2-40B4-BE49-F238E27FC236}">
                <a16:creationId xmlns:a16="http://schemas.microsoft.com/office/drawing/2014/main" id="{EBAE4E95-54A3-4317-83CA-32BD9472102B}"/>
              </a:ext>
            </a:extLst>
          </p:cNvPr>
          <p:cNvSpPr/>
          <p:nvPr/>
        </p:nvSpPr>
        <p:spPr>
          <a:xfrm>
            <a:off x="7611777" y="2596248"/>
            <a:ext cx="512167" cy="185124"/>
          </a:xfrm>
          <a:prstGeom prst="rect">
            <a:avLst/>
          </a:prstGeom>
          <a:gradFill>
            <a:gsLst>
              <a:gs pos="0">
                <a:srgbClr val="FFE491"/>
              </a:gs>
              <a:gs pos="100000">
                <a:srgbClr val="FFCF37"/>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61" name="Rectangle 60">
            <a:extLst>
              <a:ext uri="{FF2B5EF4-FFF2-40B4-BE49-F238E27FC236}">
                <a16:creationId xmlns:a16="http://schemas.microsoft.com/office/drawing/2014/main" id="{7B3B5952-E7DF-48F0-9784-2B295BD45081}"/>
              </a:ext>
            </a:extLst>
          </p:cNvPr>
          <p:cNvSpPr/>
          <p:nvPr/>
        </p:nvSpPr>
        <p:spPr>
          <a:xfrm>
            <a:off x="8322027" y="2596248"/>
            <a:ext cx="512167" cy="185124"/>
          </a:xfrm>
          <a:prstGeom prst="rect">
            <a:avLst/>
          </a:prstGeom>
          <a:gradFill>
            <a:gsLst>
              <a:gs pos="0">
                <a:srgbClr val="FFE491"/>
              </a:gs>
              <a:gs pos="100000">
                <a:srgbClr val="FFCF37"/>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cxnSp>
        <p:nvCxnSpPr>
          <p:cNvPr id="62" name="Straight Arrow Connector 61">
            <a:extLst>
              <a:ext uri="{FF2B5EF4-FFF2-40B4-BE49-F238E27FC236}">
                <a16:creationId xmlns:a16="http://schemas.microsoft.com/office/drawing/2014/main" id="{AB695196-DE23-4132-97CF-CB2EC505232D}"/>
              </a:ext>
            </a:extLst>
          </p:cNvPr>
          <p:cNvCxnSpPr/>
          <p:nvPr/>
        </p:nvCxnSpPr>
        <p:spPr>
          <a:xfrm>
            <a:off x="7494132" y="1682151"/>
            <a:ext cx="0" cy="239934"/>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B27B2BA-B402-4A68-9B4A-31C5AFE288B8}"/>
              </a:ext>
            </a:extLst>
          </p:cNvPr>
          <p:cNvCxnSpPr>
            <a:cxnSpLocks/>
          </p:cNvCxnSpPr>
          <p:nvPr/>
        </p:nvCxnSpPr>
        <p:spPr>
          <a:xfrm flipH="1">
            <a:off x="6853923" y="2027199"/>
            <a:ext cx="512167" cy="197296"/>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4ECBAE8A-9BC2-4D47-9470-BF7B1E7650E5}"/>
              </a:ext>
            </a:extLst>
          </p:cNvPr>
          <p:cNvCxnSpPr>
            <a:cxnSpLocks/>
          </p:cNvCxnSpPr>
          <p:nvPr/>
        </p:nvCxnSpPr>
        <p:spPr>
          <a:xfrm>
            <a:off x="7611777" y="2014647"/>
            <a:ext cx="588227" cy="209848"/>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07EA8DAB-E6E1-436B-94CE-1F0EEF5F389A}"/>
              </a:ext>
            </a:extLst>
          </p:cNvPr>
          <p:cNvCxnSpPr>
            <a:cxnSpLocks/>
            <a:endCxn id="55" idx="0"/>
          </p:cNvCxnSpPr>
          <p:nvPr/>
        </p:nvCxnSpPr>
        <p:spPr>
          <a:xfrm flipH="1">
            <a:off x="6469797" y="2317057"/>
            <a:ext cx="275236" cy="279191"/>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37F141A3-045A-4375-96B0-31E73EF838F1}"/>
              </a:ext>
            </a:extLst>
          </p:cNvPr>
          <p:cNvCxnSpPr>
            <a:cxnSpLocks/>
            <a:endCxn id="59" idx="0"/>
          </p:cNvCxnSpPr>
          <p:nvPr/>
        </p:nvCxnSpPr>
        <p:spPr>
          <a:xfrm>
            <a:off x="6981964" y="2317057"/>
            <a:ext cx="198082" cy="279191"/>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3FF15DB-C439-4D80-BC0C-0459DFDE47BA}"/>
              </a:ext>
            </a:extLst>
          </p:cNvPr>
          <p:cNvCxnSpPr>
            <a:cxnSpLocks/>
            <a:endCxn id="60" idx="0"/>
          </p:cNvCxnSpPr>
          <p:nvPr/>
        </p:nvCxnSpPr>
        <p:spPr>
          <a:xfrm flipH="1">
            <a:off x="7867861" y="2316305"/>
            <a:ext cx="217234" cy="279943"/>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663BE70-0891-459B-8E93-2B436C58A35A}"/>
              </a:ext>
            </a:extLst>
          </p:cNvPr>
          <p:cNvCxnSpPr>
            <a:cxnSpLocks/>
            <a:endCxn id="61" idx="0"/>
          </p:cNvCxnSpPr>
          <p:nvPr/>
        </p:nvCxnSpPr>
        <p:spPr>
          <a:xfrm>
            <a:off x="8322027" y="2316305"/>
            <a:ext cx="256084" cy="279943"/>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3BB22383-8BB2-40B2-A5FA-74EBE64A83CE}"/>
              </a:ext>
            </a:extLst>
          </p:cNvPr>
          <p:cNvSpPr/>
          <p:nvPr/>
        </p:nvSpPr>
        <p:spPr>
          <a:xfrm>
            <a:off x="6283426" y="2662196"/>
            <a:ext cx="512167" cy="185124"/>
          </a:xfrm>
          <a:prstGeom prst="rect">
            <a:avLst/>
          </a:prstGeom>
          <a:gradFill>
            <a:gsLst>
              <a:gs pos="0">
                <a:srgbClr val="F10140"/>
              </a:gs>
              <a:gs pos="100000">
                <a:srgbClr val="E1013C"/>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21" name="Rectangle 120">
            <a:extLst>
              <a:ext uri="{FF2B5EF4-FFF2-40B4-BE49-F238E27FC236}">
                <a16:creationId xmlns:a16="http://schemas.microsoft.com/office/drawing/2014/main" id="{2FD5840D-AFE0-4733-9E43-4AE814C86750}"/>
              </a:ext>
            </a:extLst>
          </p:cNvPr>
          <p:cNvSpPr/>
          <p:nvPr/>
        </p:nvSpPr>
        <p:spPr>
          <a:xfrm>
            <a:off x="6976929" y="2662195"/>
            <a:ext cx="512167" cy="185124"/>
          </a:xfrm>
          <a:prstGeom prst="rect">
            <a:avLst/>
          </a:prstGeom>
          <a:gradFill>
            <a:gsLst>
              <a:gs pos="0">
                <a:srgbClr val="F10140"/>
              </a:gs>
              <a:gs pos="100000">
                <a:srgbClr val="E1013C"/>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76" name="Rectangle 75">
            <a:extLst>
              <a:ext uri="{FF2B5EF4-FFF2-40B4-BE49-F238E27FC236}">
                <a16:creationId xmlns:a16="http://schemas.microsoft.com/office/drawing/2014/main" id="{CC5127F9-671E-420F-AED7-F1AF25857C70}"/>
              </a:ext>
            </a:extLst>
          </p:cNvPr>
          <p:cNvSpPr/>
          <p:nvPr/>
        </p:nvSpPr>
        <p:spPr>
          <a:xfrm>
            <a:off x="4116724" y="3596374"/>
            <a:ext cx="256084" cy="185124"/>
          </a:xfrm>
          <a:prstGeom prst="rect">
            <a:avLst/>
          </a:prstGeom>
          <a:gradFill>
            <a:gsLst>
              <a:gs pos="100000">
                <a:srgbClr val="FFCE32"/>
              </a:gs>
              <a:gs pos="0">
                <a:srgbClr val="FFE698"/>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77" name="Rectangle 76">
            <a:extLst>
              <a:ext uri="{FF2B5EF4-FFF2-40B4-BE49-F238E27FC236}">
                <a16:creationId xmlns:a16="http://schemas.microsoft.com/office/drawing/2014/main" id="{E2145AA5-7628-456E-9EDB-DDD753FF7EA2}"/>
              </a:ext>
            </a:extLst>
          </p:cNvPr>
          <p:cNvSpPr/>
          <p:nvPr/>
        </p:nvSpPr>
        <p:spPr>
          <a:xfrm>
            <a:off x="2958021" y="4603033"/>
            <a:ext cx="512167" cy="185124"/>
          </a:xfrm>
          <a:prstGeom prst="rect">
            <a:avLst/>
          </a:prstGeom>
          <a:gradFill>
            <a:gsLst>
              <a:gs pos="100000">
                <a:srgbClr val="FFCE32"/>
              </a:gs>
              <a:gs pos="0">
                <a:srgbClr val="FFE698"/>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nvGrpSpPr>
          <p:cNvPr id="78" name="Group 77">
            <a:extLst>
              <a:ext uri="{FF2B5EF4-FFF2-40B4-BE49-F238E27FC236}">
                <a16:creationId xmlns:a16="http://schemas.microsoft.com/office/drawing/2014/main" id="{54AD0B13-C75B-4442-8F96-4CC3563226AE}"/>
              </a:ext>
            </a:extLst>
          </p:cNvPr>
          <p:cNvGrpSpPr/>
          <p:nvPr/>
        </p:nvGrpSpPr>
        <p:grpSpPr>
          <a:xfrm>
            <a:off x="3982356" y="3928870"/>
            <a:ext cx="512167" cy="185124"/>
            <a:chOff x="2260910" y="1862249"/>
            <a:chExt cx="869794" cy="334537"/>
          </a:xfrm>
          <a:gradFill>
            <a:gsLst>
              <a:gs pos="100000">
                <a:srgbClr val="FFCE32"/>
              </a:gs>
              <a:gs pos="0">
                <a:srgbClr val="FFE698"/>
              </a:gs>
            </a:gsLst>
            <a:lin ang="10800000" scaled="1"/>
          </a:gradFill>
          <a:effectLst>
            <a:outerShdw blurRad="50800" dist="38100" dir="2700000" algn="tl" rotWithShape="0">
              <a:prstClr val="black">
                <a:alpha val="40000"/>
              </a:prstClr>
            </a:outerShdw>
          </a:effectLst>
        </p:grpSpPr>
        <p:sp>
          <p:nvSpPr>
            <p:cNvPr id="95" name="Rectangle 94">
              <a:extLst>
                <a:ext uri="{FF2B5EF4-FFF2-40B4-BE49-F238E27FC236}">
                  <a16:creationId xmlns:a16="http://schemas.microsoft.com/office/drawing/2014/main" id="{17B6323F-5967-4D82-BB51-199E15811A06}"/>
                </a:ext>
              </a:extLst>
            </p:cNvPr>
            <p:cNvSpPr/>
            <p:nvPr/>
          </p:nvSpPr>
          <p:spPr>
            <a:xfrm>
              <a:off x="2260910" y="1862249"/>
              <a:ext cx="434897" cy="334537"/>
            </a:xfrm>
            <a:prstGeom prst="rect">
              <a:avLst/>
            </a:pr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96" name="Rectangle 95">
              <a:extLst>
                <a:ext uri="{FF2B5EF4-FFF2-40B4-BE49-F238E27FC236}">
                  <a16:creationId xmlns:a16="http://schemas.microsoft.com/office/drawing/2014/main" id="{E5DACD5A-04F9-4251-8DFA-AB5F04F50C44}"/>
                </a:ext>
              </a:extLst>
            </p:cNvPr>
            <p:cNvSpPr/>
            <p:nvPr/>
          </p:nvSpPr>
          <p:spPr>
            <a:xfrm>
              <a:off x="2695807" y="1862249"/>
              <a:ext cx="434897" cy="334537"/>
            </a:xfrm>
            <a:prstGeom prst="rect">
              <a:avLst/>
            </a:pr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grpSp>
        <p:nvGrpSpPr>
          <p:cNvPr id="79" name="Group 78">
            <a:extLst>
              <a:ext uri="{FF2B5EF4-FFF2-40B4-BE49-F238E27FC236}">
                <a16:creationId xmlns:a16="http://schemas.microsoft.com/office/drawing/2014/main" id="{7FA36CC5-3DDA-428B-9DCA-796873505F94}"/>
              </a:ext>
            </a:extLst>
          </p:cNvPr>
          <p:cNvGrpSpPr/>
          <p:nvPr/>
        </p:nvGrpSpPr>
        <p:grpSpPr>
          <a:xfrm>
            <a:off x="3342147" y="4231280"/>
            <a:ext cx="512167" cy="185124"/>
            <a:chOff x="1391116" y="2422671"/>
            <a:chExt cx="869794" cy="334537"/>
          </a:xfrm>
          <a:effectLst>
            <a:outerShdw blurRad="50800" dist="38100" dir="2700000" algn="tl" rotWithShape="0">
              <a:prstClr val="black">
                <a:alpha val="40000"/>
              </a:prstClr>
            </a:outerShdw>
          </a:effectLst>
        </p:grpSpPr>
        <p:sp>
          <p:nvSpPr>
            <p:cNvPr id="93" name="Rectangle 92">
              <a:extLst>
                <a:ext uri="{FF2B5EF4-FFF2-40B4-BE49-F238E27FC236}">
                  <a16:creationId xmlns:a16="http://schemas.microsoft.com/office/drawing/2014/main" id="{340AA46C-BD2C-4C31-8705-8CFDC958DB28}"/>
                </a:ext>
              </a:extLst>
            </p:cNvPr>
            <p:cNvSpPr/>
            <p:nvPr/>
          </p:nvSpPr>
          <p:spPr>
            <a:xfrm>
              <a:off x="1391116" y="2422671"/>
              <a:ext cx="434897" cy="334537"/>
            </a:xfrm>
            <a:prstGeom prst="rect">
              <a:avLst/>
            </a:prstGeom>
            <a:gradFill>
              <a:gsLst>
                <a:gs pos="100000">
                  <a:srgbClr val="FFCE32"/>
                </a:gs>
                <a:gs pos="0">
                  <a:srgbClr val="FFE698"/>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94" name="Rectangle 93">
              <a:extLst>
                <a:ext uri="{FF2B5EF4-FFF2-40B4-BE49-F238E27FC236}">
                  <a16:creationId xmlns:a16="http://schemas.microsoft.com/office/drawing/2014/main" id="{C4C5E779-C3D0-4E5D-B8E4-E28E8C39D6E5}"/>
                </a:ext>
              </a:extLst>
            </p:cNvPr>
            <p:cNvSpPr/>
            <p:nvPr/>
          </p:nvSpPr>
          <p:spPr>
            <a:xfrm>
              <a:off x="1826013" y="2422671"/>
              <a:ext cx="434897" cy="334537"/>
            </a:xfrm>
            <a:prstGeom prst="rect">
              <a:avLst/>
            </a:prstGeom>
            <a:solidFill>
              <a:schemeClr val="accent4">
                <a:lumMod val="40000"/>
                <a:lumOff val="6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grpSp>
        <p:nvGrpSpPr>
          <p:cNvPr id="80" name="Group 79">
            <a:extLst>
              <a:ext uri="{FF2B5EF4-FFF2-40B4-BE49-F238E27FC236}">
                <a16:creationId xmlns:a16="http://schemas.microsoft.com/office/drawing/2014/main" id="{44E17B90-584C-4029-9CA2-2BF3C7E852B7}"/>
              </a:ext>
            </a:extLst>
          </p:cNvPr>
          <p:cNvGrpSpPr/>
          <p:nvPr/>
        </p:nvGrpSpPr>
        <p:grpSpPr>
          <a:xfrm>
            <a:off x="4688228" y="4231280"/>
            <a:ext cx="512167" cy="185124"/>
            <a:chOff x="3130704" y="2422671"/>
            <a:chExt cx="869794" cy="334537"/>
          </a:xfrm>
          <a:gradFill>
            <a:gsLst>
              <a:gs pos="100000">
                <a:srgbClr val="FFCE32"/>
              </a:gs>
              <a:gs pos="0">
                <a:srgbClr val="FFE698"/>
              </a:gs>
            </a:gsLst>
            <a:lin ang="10800000" scaled="1"/>
          </a:gradFill>
          <a:effectLst>
            <a:outerShdw blurRad="50800" dist="38100" dir="2700000" algn="tl" rotWithShape="0">
              <a:prstClr val="black">
                <a:alpha val="40000"/>
              </a:prstClr>
            </a:outerShdw>
          </a:effectLst>
        </p:grpSpPr>
        <p:sp>
          <p:nvSpPr>
            <p:cNvPr id="91" name="Rectangle 90">
              <a:extLst>
                <a:ext uri="{FF2B5EF4-FFF2-40B4-BE49-F238E27FC236}">
                  <a16:creationId xmlns:a16="http://schemas.microsoft.com/office/drawing/2014/main" id="{6877BEB9-BB78-4F74-9BF1-BD511B4070B8}"/>
                </a:ext>
              </a:extLst>
            </p:cNvPr>
            <p:cNvSpPr/>
            <p:nvPr/>
          </p:nvSpPr>
          <p:spPr>
            <a:xfrm>
              <a:off x="3130704" y="2422671"/>
              <a:ext cx="434897" cy="334537"/>
            </a:xfrm>
            <a:prstGeom prst="rect">
              <a:avLst/>
            </a:pr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92" name="Rectangle 91">
              <a:extLst>
                <a:ext uri="{FF2B5EF4-FFF2-40B4-BE49-F238E27FC236}">
                  <a16:creationId xmlns:a16="http://schemas.microsoft.com/office/drawing/2014/main" id="{7CB90B19-48FB-4377-A6F5-CAAEC3623071}"/>
                </a:ext>
              </a:extLst>
            </p:cNvPr>
            <p:cNvSpPr/>
            <p:nvPr/>
          </p:nvSpPr>
          <p:spPr>
            <a:xfrm>
              <a:off x="3565601" y="2422671"/>
              <a:ext cx="434897" cy="334537"/>
            </a:xfrm>
            <a:prstGeom prst="rect">
              <a:avLst/>
            </a:prstGeom>
            <a:gradFill>
              <a:gsLst>
                <a:gs pos="100000">
                  <a:srgbClr val="FFCE32"/>
                </a:gs>
                <a:gs pos="0">
                  <a:srgbClr val="FFE698"/>
                </a:gs>
              </a:gsLst>
              <a:lin ang="10800000" scaled="1"/>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grpSp>
      <p:sp>
        <p:nvSpPr>
          <p:cNvPr id="81" name="Rectangle 80">
            <a:extLst>
              <a:ext uri="{FF2B5EF4-FFF2-40B4-BE49-F238E27FC236}">
                <a16:creationId xmlns:a16="http://schemas.microsoft.com/office/drawing/2014/main" id="{AA086BF9-5623-4617-87D4-F61A7A85045D}"/>
              </a:ext>
            </a:extLst>
          </p:cNvPr>
          <p:cNvSpPr/>
          <p:nvPr/>
        </p:nvSpPr>
        <p:spPr>
          <a:xfrm>
            <a:off x="3668270" y="4603033"/>
            <a:ext cx="512167" cy="185124"/>
          </a:xfrm>
          <a:prstGeom prst="rect">
            <a:avLst/>
          </a:prstGeom>
          <a:gradFill>
            <a:gsLst>
              <a:gs pos="100000">
                <a:srgbClr val="FFCE32"/>
              </a:gs>
              <a:gs pos="0">
                <a:srgbClr val="FFE698"/>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82" name="Rectangle 81">
            <a:extLst>
              <a:ext uri="{FF2B5EF4-FFF2-40B4-BE49-F238E27FC236}">
                <a16:creationId xmlns:a16="http://schemas.microsoft.com/office/drawing/2014/main" id="{9FE9808A-CDA4-444D-98EB-92019E2F7153}"/>
              </a:ext>
            </a:extLst>
          </p:cNvPr>
          <p:cNvSpPr/>
          <p:nvPr/>
        </p:nvSpPr>
        <p:spPr>
          <a:xfrm>
            <a:off x="4343830" y="4603033"/>
            <a:ext cx="512167" cy="185124"/>
          </a:xfrm>
          <a:prstGeom prst="rect">
            <a:avLst/>
          </a:prstGeom>
          <a:gradFill>
            <a:gsLst>
              <a:gs pos="100000">
                <a:srgbClr val="FFCE32"/>
              </a:gs>
              <a:gs pos="0">
                <a:srgbClr val="FFE698"/>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83" name="Rectangle 82">
            <a:extLst>
              <a:ext uri="{FF2B5EF4-FFF2-40B4-BE49-F238E27FC236}">
                <a16:creationId xmlns:a16="http://schemas.microsoft.com/office/drawing/2014/main" id="{2FC5FCAB-D6CB-4B20-BBBB-93D5E3688EA9}"/>
              </a:ext>
            </a:extLst>
          </p:cNvPr>
          <p:cNvSpPr/>
          <p:nvPr/>
        </p:nvSpPr>
        <p:spPr>
          <a:xfrm>
            <a:off x="5054080" y="4603033"/>
            <a:ext cx="512167" cy="185124"/>
          </a:xfrm>
          <a:prstGeom prst="rect">
            <a:avLst/>
          </a:prstGeom>
          <a:gradFill>
            <a:gsLst>
              <a:gs pos="100000">
                <a:srgbClr val="FFCE32"/>
              </a:gs>
              <a:gs pos="0">
                <a:srgbClr val="FFE698"/>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cxnSp>
        <p:nvCxnSpPr>
          <p:cNvPr id="84" name="Straight Arrow Connector 83">
            <a:extLst>
              <a:ext uri="{FF2B5EF4-FFF2-40B4-BE49-F238E27FC236}">
                <a16:creationId xmlns:a16="http://schemas.microsoft.com/office/drawing/2014/main" id="{7711659C-ACE1-43D6-BA2E-8D70C0B43CDD}"/>
              </a:ext>
            </a:extLst>
          </p:cNvPr>
          <p:cNvCxnSpPr/>
          <p:nvPr/>
        </p:nvCxnSpPr>
        <p:spPr>
          <a:xfrm>
            <a:off x="4238440" y="3688936"/>
            <a:ext cx="0" cy="239934"/>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C91106BA-40F0-4F64-A7B5-13E8240F1CCF}"/>
              </a:ext>
            </a:extLst>
          </p:cNvPr>
          <p:cNvCxnSpPr>
            <a:cxnSpLocks/>
          </p:cNvCxnSpPr>
          <p:nvPr/>
        </p:nvCxnSpPr>
        <p:spPr>
          <a:xfrm>
            <a:off x="4356085" y="3991612"/>
            <a:ext cx="716269" cy="234698"/>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B52AA3AA-D4DF-456F-BDD1-98D5823A7A60}"/>
              </a:ext>
            </a:extLst>
          </p:cNvPr>
          <p:cNvCxnSpPr>
            <a:cxnSpLocks/>
            <a:endCxn id="77" idx="0"/>
          </p:cNvCxnSpPr>
          <p:nvPr/>
        </p:nvCxnSpPr>
        <p:spPr>
          <a:xfrm flipH="1">
            <a:off x="3214105" y="4323842"/>
            <a:ext cx="275236" cy="279191"/>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800FAB69-E623-49A2-809C-9F60E045EF4F}"/>
              </a:ext>
            </a:extLst>
          </p:cNvPr>
          <p:cNvCxnSpPr>
            <a:cxnSpLocks/>
            <a:endCxn id="81" idx="0"/>
          </p:cNvCxnSpPr>
          <p:nvPr/>
        </p:nvCxnSpPr>
        <p:spPr>
          <a:xfrm>
            <a:off x="3726272" y="4323842"/>
            <a:ext cx="198082" cy="279191"/>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30D00C8A-B8B3-4BC8-9728-0D0F8058FEDD}"/>
              </a:ext>
            </a:extLst>
          </p:cNvPr>
          <p:cNvCxnSpPr>
            <a:cxnSpLocks/>
            <a:endCxn id="82" idx="0"/>
          </p:cNvCxnSpPr>
          <p:nvPr/>
        </p:nvCxnSpPr>
        <p:spPr>
          <a:xfrm flipH="1">
            <a:off x="4599914" y="4323090"/>
            <a:ext cx="217234" cy="279943"/>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8D1BD7D4-54C8-427E-93BE-BDBBEDCE696B}"/>
              </a:ext>
            </a:extLst>
          </p:cNvPr>
          <p:cNvCxnSpPr>
            <a:cxnSpLocks/>
            <a:endCxn id="83" idx="0"/>
          </p:cNvCxnSpPr>
          <p:nvPr/>
        </p:nvCxnSpPr>
        <p:spPr>
          <a:xfrm>
            <a:off x="5054080" y="4323090"/>
            <a:ext cx="256084" cy="279943"/>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C0D997AF-E074-419B-BAFA-C045CF928180}"/>
              </a:ext>
            </a:extLst>
          </p:cNvPr>
          <p:cNvSpPr/>
          <p:nvPr/>
        </p:nvSpPr>
        <p:spPr>
          <a:xfrm>
            <a:off x="3024181" y="4701670"/>
            <a:ext cx="512167" cy="185124"/>
          </a:xfrm>
          <a:prstGeom prst="rect">
            <a:avLst/>
          </a:prstGeom>
          <a:gradFill>
            <a:gsLst>
              <a:gs pos="100000">
                <a:srgbClr val="E1013C"/>
              </a:gs>
              <a:gs pos="0">
                <a:srgbClr val="E5013D"/>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23" name="Rectangle 122">
            <a:extLst>
              <a:ext uri="{FF2B5EF4-FFF2-40B4-BE49-F238E27FC236}">
                <a16:creationId xmlns:a16="http://schemas.microsoft.com/office/drawing/2014/main" id="{052FFECD-8097-4B1B-B7E0-A9C3B12381A6}"/>
              </a:ext>
            </a:extLst>
          </p:cNvPr>
          <p:cNvSpPr/>
          <p:nvPr/>
        </p:nvSpPr>
        <p:spPr>
          <a:xfrm>
            <a:off x="3702854" y="4691917"/>
            <a:ext cx="512167" cy="185124"/>
          </a:xfrm>
          <a:prstGeom prst="rect">
            <a:avLst/>
          </a:prstGeom>
          <a:gradFill>
            <a:gsLst>
              <a:gs pos="100000">
                <a:srgbClr val="E1013C"/>
              </a:gs>
              <a:gs pos="0">
                <a:srgbClr val="E5013D"/>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24" name="Rectangle 123">
            <a:extLst>
              <a:ext uri="{FF2B5EF4-FFF2-40B4-BE49-F238E27FC236}">
                <a16:creationId xmlns:a16="http://schemas.microsoft.com/office/drawing/2014/main" id="{26A14FAA-EEE1-45D7-83BA-8B0A5FDF9258}"/>
              </a:ext>
            </a:extLst>
          </p:cNvPr>
          <p:cNvSpPr/>
          <p:nvPr/>
        </p:nvSpPr>
        <p:spPr>
          <a:xfrm>
            <a:off x="3401941" y="4275722"/>
            <a:ext cx="256084" cy="185124"/>
          </a:xfrm>
          <a:prstGeom prst="rect">
            <a:avLst/>
          </a:prstGeom>
          <a:gradFill>
            <a:gsLst>
              <a:gs pos="100000">
                <a:srgbClr val="F10140"/>
              </a:gs>
              <a:gs pos="0">
                <a:srgbClr val="E5013D"/>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25" name="Rectangle 124">
            <a:extLst>
              <a:ext uri="{FF2B5EF4-FFF2-40B4-BE49-F238E27FC236}">
                <a16:creationId xmlns:a16="http://schemas.microsoft.com/office/drawing/2014/main" id="{604E5D44-7D82-46B7-97F2-3D91D1E0C495}"/>
              </a:ext>
            </a:extLst>
          </p:cNvPr>
          <p:cNvSpPr/>
          <p:nvPr/>
        </p:nvSpPr>
        <p:spPr>
          <a:xfrm>
            <a:off x="3658025" y="4275722"/>
            <a:ext cx="256084" cy="185124"/>
          </a:xfrm>
          <a:prstGeom prst="rect">
            <a:avLst/>
          </a:prstGeom>
          <a:gradFill>
            <a:gsLst>
              <a:gs pos="100000">
                <a:srgbClr val="F10140"/>
              </a:gs>
              <a:gs pos="0">
                <a:srgbClr val="E5013D"/>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26" name="Rectangle 125">
            <a:extLst>
              <a:ext uri="{FF2B5EF4-FFF2-40B4-BE49-F238E27FC236}">
                <a16:creationId xmlns:a16="http://schemas.microsoft.com/office/drawing/2014/main" id="{F0E41042-F134-4111-9C14-DA33D4DAB7F6}"/>
              </a:ext>
            </a:extLst>
          </p:cNvPr>
          <p:cNvSpPr/>
          <p:nvPr/>
        </p:nvSpPr>
        <p:spPr>
          <a:xfrm>
            <a:off x="4019912" y="3989542"/>
            <a:ext cx="256084" cy="185124"/>
          </a:xfrm>
          <a:prstGeom prst="rect">
            <a:avLst/>
          </a:prstGeom>
          <a:gradFill>
            <a:gsLst>
              <a:gs pos="100000">
                <a:srgbClr val="F10140"/>
              </a:gs>
              <a:gs pos="0">
                <a:srgbClr val="E5013D"/>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sp>
        <p:nvSpPr>
          <p:cNvPr id="127" name="Rectangle 126">
            <a:extLst>
              <a:ext uri="{FF2B5EF4-FFF2-40B4-BE49-F238E27FC236}">
                <a16:creationId xmlns:a16="http://schemas.microsoft.com/office/drawing/2014/main" id="{8FE548EB-BAEA-44A8-A811-26BD7AD407A9}"/>
              </a:ext>
            </a:extLst>
          </p:cNvPr>
          <p:cNvSpPr/>
          <p:nvPr/>
        </p:nvSpPr>
        <p:spPr>
          <a:xfrm>
            <a:off x="4275997" y="3989542"/>
            <a:ext cx="256084" cy="185124"/>
          </a:xfrm>
          <a:prstGeom prst="rect">
            <a:avLst/>
          </a:prstGeom>
          <a:gradFill>
            <a:gsLst>
              <a:gs pos="100000">
                <a:srgbClr val="F10140"/>
              </a:gs>
              <a:gs pos="0">
                <a:srgbClr val="E5013D"/>
              </a:gs>
            </a:gsLst>
            <a:lin ang="10800000" scaled="1"/>
          </a:gradFill>
          <a:ln w="1270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微軟正黑體" panose="020B0604030504040204" pitchFamily="34" charset="-120"/>
              <a:ea typeface="微軟正黑體" panose="020B0604030504040204" pitchFamily="34" charset="-120"/>
            </a:endParaRPr>
          </a:p>
        </p:txBody>
      </p:sp>
      <p:cxnSp>
        <p:nvCxnSpPr>
          <p:cNvPr id="128" name="Straight Arrow Connector 127">
            <a:extLst>
              <a:ext uri="{FF2B5EF4-FFF2-40B4-BE49-F238E27FC236}">
                <a16:creationId xmlns:a16="http://schemas.microsoft.com/office/drawing/2014/main" id="{102F1DAD-0373-434B-921A-FB53412AE41E}"/>
              </a:ext>
            </a:extLst>
          </p:cNvPr>
          <p:cNvCxnSpPr>
            <a:cxnSpLocks/>
          </p:cNvCxnSpPr>
          <p:nvPr/>
        </p:nvCxnSpPr>
        <p:spPr>
          <a:xfrm flipH="1">
            <a:off x="3669183" y="4077134"/>
            <a:ext cx="485236" cy="185124"/>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60655BDB-F0F4-4624-8DF1-09D4743D6EAE}"/>
              </a:ext>
            </a:extLst>
          </p:cNvPr>
          <p:cNvCxnSpPr>
            <a:cxnSpLocks/>
            <a:endCxn id="91" idx="0"/>
          </p:cNvCxnSpPr>
          <p:nvPr/>
        </p:nvCxnSpPr>
        <p:spPr>
          <a:xfrm>
            <a:off x="4456892" y="4110316"/>
            <a:ext cx="359378" cy="120964"/>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3F93ED7B-3EC3-4E27-AA59-C4E846058513}"/>
              </a:ext>
            </a:extLst>
          </p:cNvPr>
          <p:cNvCxnSpPr>
            <a:cxnSpLocks/>
            <a:endCxn id="122" idx="0"/>
          </p:cNvCxnSpPr>
          <p:nvPr/>
        </p:nvCxnSpPr>
        <p:spPr>
          <a:xfrm flipH="1">
            <a:off x="3280265" y="4396657"/>
            <a:ext cx="279952" cy="305013"/>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CC5AC588-648F-4CAF-B872-EE897C87B9DF}"/>
              </a:ext>
            </a:extLst>
          </p:cNvPr>
          <p:cNvCxnSpPr>
            <a:cxnSpLocks/>
          </p:cNvCxnSpPr>
          <p:nvPr/>
        </p:nvCxnSpPr>
        <p:spPr>
          <a:xfrm>
            <a:off x="3869379" y="4368284"/>
            <a:ext cx="236931" cy="316344"/>
          </a:xfrm>
          <a:prstGeom prst="straightConnector1">
            <a:avLst/>
          </a:prstGeom>
          <a:ln w="2286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9FABF692-5FE9-40E4-9294-E31D6CA71408}"/>
              </a:ext>
            </a:extLst>
          </p:cNvPr>
          <p:cNvSpPr txBox="1"/>
          <p:nvPr/>
        </p:nvSpPr>
        <p:spPr>
          <a:xfrm>
            <a:off x="3238214" y="1147871"/>
            <a:ext cx="1953990" cy="30777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b="1">
                <a:solidFill>
                  <a:schemeClr val="bg1"/>
                </a:solidFill>
                <a:latin typeface="Arial" panose="020B0604020202020204" pitchFamily="34" charset="0"/>
                <a:ea typeface="微軟正黑體" panose="020B0604030504040204" pitchFamily="34" charset="-120"/>
                <a:cs typeface="Arial" panose="020B0604020202020204" pitchFamily="34" charset="0"/>
              </a:rPr>
              <a:t>1. Initial block tree</a:t>
            </a:r>
          </a:p>
        </p:txBody>
      </p:sp>
      <p:sp>
        <p:nvSpPr>
          <p:cNvPr id="149" name="TextBox 148">
            <a:extLst>
              <a:ext uri="{FF2B5EF4-FFF2-40B4-BE49-F238E27FC236}">
                <a16:creationId xmlns:a16="http://schemas.microsoft.com/office/drawing/2014/main" id="{87870333-B5B6-4C29-84DA-429176EACB3C}"/>
              </a:ext>
            </a:extLst>
          </p:cNvPr>
          <p:cNvSpPr txBox="1"/>
          <p:nvPr/>
        </p:nvSpPr>
        <p:spPr>
          <a:xfrm>
            <a:off x="6402845" y="1159324"/>
            <a:ext cx="1953990" cy="30777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b="1">
                <a:solidFill>
                  <a:schemeClr val="bg1"/>
                </a:solidFill>
                <a:latin typeface="Arial" panose="020B0604020202020204" pitchFamily="34" charset="0"/>
                <a:ea typeface="微軟正黑體" panose="020B0604030504040204" pitchFamily="34" charset="-120"/>
                <a:cs typeface="Arial" panose="020B0604020202020204" pitchFamily="34" charset="0"/>
              </a:rPr>
              <a:t>2. COW some blocks</a:t>
            </a:r>
          </a:p>
        </p:txBody>
      </p:sp>
      <p:sp>
        <p:nvSpPr>
          <p:cNvPr id="151" name="TextBox 150">
            <a:extLst>
              <a:ext uri="{FF2B5EF4-FFF2-40B4-BE49-F238E27FC236}">
                <a16:creationId xmlns:a16="http://schemas.microsoft.com/office/drawing/2014/main" id="{83DADBB9-7662-42A9-B265-9AFCE71DEA9A}"/>
              </a:ext>
            </a:extLst>
          </p:cNvPr>
          <p:cNvSpPr txBox="1"/>
          <p:nvPr/>
        </p:nvSpPr>
        <p:spPr>
          <a:xfrm>
            <a:off x="3060992" y="3163041"/>
            <a:ext cx="2450419" cy="30777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b="1">
                <a:latin typeface="Arial" panose="020B0604020202020204" pitchFamily="34" charset="0"/>
                <a:ea typeface="微軟正黑體" panose="020B0604030504040204" pitchFamily="34" charset="-120"/>
                <a:cs typeface="Arial" panose="020B0604020202020204" pitchFamily="34" charset="0"/>
              </a:rPr>
              <a:t>3. COW indirect blocks</a:t>
            </a:r>
          </a:p>
        </p:txBody>
      </p:sp>
      <p:sp>
        <p:nvSpPr>
          <p:cNvPr id="152" name="TextBox 151">
            <a:extLst>
              <a:ext uri="{FF2B5EF4-FFF2-40B4-BE49-F238E27FC236}">
                <a16:creationId xmlns:a16="http://schemas.microsoft.com/office/drawing/2014/main" id="{EFA213AB-D12B-4DAF-8960-CBF78778444A}"/>
              </a:ext>
            </a:extLst>
          </p:cNvPr>
          <p:cNvSpPr txBox="1"/>
          <p:nvPr/>
        </p:nvSpPr>
        <p:spPr>
          <a:xfrm>
            <a:off x="6183659" y="3164629"/>
            <a:ext cx="2755249" cy="30777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b="1">
                <a:latin typeface="Arial" panose="020B0604020202020204" pitchFamily="34" charset="0"/>
                <a:ea typeface="微軟正黑體" panose="020B0604030504040204" pitchFamily="34" charset="-120"/>
                <a:cs typeface="Arial" panose="020B0604020202020204" pitchFamily="34" charset="0"/>
              </a:rPr>
              <a:t>4. Rewrite </a:t>
            </a:r>
            <a:r>
              <a:rPr lang="en-US" sz="1400" b="1" err="1">
                <a:latin typeface="Arial" panose="020B0604020202020204" pitchFamily="34" charset="0"/>
                <a:ea typeface="微軟正黑體" panose="020B0604030504040204" pitchFamily="34" charset="-120"/>
                <a:cs typeface="Arial" panose="020B0604020202020204" pitchFamily="34" charset="0"/>
              </a:rPr>
              <a:t>uberblock</a:t>
            </a:r>
            <a:r>
              <a:rPr lang="en-US" sz="1400" b="1">
                <a:latin typeface="Arial" panose="020B0604020202020204" pitchFamily="34" charset="0"/>
                <a:ea typeface="微軟正黑體" panose="020B0604030504040204" pitchFamily="34" charset="-120"/>
                <a:cs typeface="Arial" panose="020B0604020202020204" pitchFamily="34" charset="0"/>
              </a:rPr>
              <a:t> (atomic)</a:t>
            </a:r>
          </a:p>
        </p:txBody>
      </p:sp>
      <p:sp>
        <p:nvSpPr>
          <p:cNvPr id="3" name="矩形 2">
            <a:extLst>
              <a:ext uri="{FF2B5EF4-FFF2-40B4-BE49-F238E27FC236}">
                <a16:creationId xmlns:a16="http://schemas.microsoft.com/office/drawing/2014/main" id="{489F0A74-7DD4-47DA-89EA-40A79E006F91}"/>
              </a:ext>
            </a:extLst>
          </p:cNvPr>
          <p:cNvSpPr/>
          <p:nvPr/>
        </p:nvSpPr>
        <p:spPr>
          <a:xfrm>
            <a:off x="96993" y="1796672"/>
            <a:ext cx="2058245" cy="2062488"/>
          </a:xfrm>
          <a:prstGeom prst="rect">
            <a:avLst/>
          </a:prstGeom>
        </p:spPr>
        <p:txBody>
          <a:bodyPr wrap="square" anchor="t">
            <a:spAutoFit/>
          </a:bodyPr>
          <a:lstStyle/>
          <a:p>
            <a:pPr marL="179070" indent="-179070">
              <a:lnSpc>
                <a:spcPts val="2600"/>
              </a:lnSpc>
              <a:buFont typeface="Arial" panose="020B0604020202020204" pitchFamily="34" charset="0"/>
              <a:buChar char="•"/>
            </a:pPr>
            <a:r>
              <a:rPr lang="zh-TW" altLang="en-US" b="1">
                <a:latin typeface="微軟正黑體" panose="020B0604030504040204" pitchFamily="34" charset="-120"/>
                <a:ea typeface="微軟正黑體" panose="020B0604030504040204" pitchFamily="34" charset="-120"/>
              </a:rPr>
              <a:t>全有或是全無</a:t>
            </a:r>
            <a:r>
              <a:rPr lang="en-US" altLang="zh-TW" b="1">
                <a:latin typeface="微軟正黑體" panose="020B0604030504040204" pitchFamily="34" charset="-120"/>
                <a:ea typeface="微軟正黑體" panose="020B0604030504040204" pitchFamily="34" charset="-120"/>
              </a:rPr>
              <a:t>, </a:t>
            </a:r>
            <a:r>
              <a:rPr lang="zh-TW" altLang="en-US" b="1">
                <a:latin typeface="微軟正黑體" panose="020B0604030504040204" pitchFamily="34" charset="-120"/>
                <a:ea typeface="微軟正黑體" panose="020B0604030504040204" pitchFamily="34" charset="-120"/>
              </a:rPr>
              <a:t>可始終保持硬碟上的一致性</a:t>
            </a:r>
          </a:p>
          <a:p>
            <a:pPr marL="179070" indent="-179070">
              <a:lnSpc>
                <a:spcPts val="2600"/>
              </a:lnSpc>
              <a:buFont typeface="Arial" panose="020B0604020202020204" pitchFamily="34" charset="0"/>
              <a:buChar char="•"/>
            </a:pPr>
            <a:endParaRPr lang="zh-TW" altLang="en-US" b="1">
              <a:latin typeface="微軟正黑體"/>
              <a:ea typeface="微軟正黑體"/>
            </a:endParaRPr>
          </a:p>
          <a:p>
            <a:pPr marL="179070" indent="-179070">
              <a:lnSpc>
                <a:spcPts val="2600"/>
              </a:lnSpc>
              <a:buFont typeface="Arial" panose="020B0604020202020204" pitchFamily="34" charset="0"/>
              <a:buChar char="•"/>
            </a:pPr>
            <a:r>
              <a:rPr lang="zh-TW" altLang="en-US" b="1">
                <a:latin typeface="微軟正黑體"/>
                <a:ea typeface="微軟正黑體"/>
              </a:rPr>
              <a:t>斷電不影響資料完整性</a:t>
            </a:r>
          </a:p>
        </p:txBody>
      </p:sp>
      <p:cxnSp>
        <p:nvCxnSpPr>
          <p:cNvPr id="7" name="直線接點 6">
            <a:extLst>
              <a:ext uri="{FF2B5EF4-FFF2-40B4-BE49-F238E27FC236}">
                <a16:creationId xmlns:a16="http://schemas.microsoft.com/office/drawing/2014/main" id="{E2B860F8-B273-4F13-8A84-CAF56EB9E7E0}"/>
              </a:ext>
            </a:extLst>
          </p:cNvPr>
          <p:cNvCxnSpPr>
            <a:cxnSpLocks/>
          </p:cNvCxnSpPr>
          <p:nvPr/>
        </p:nvCxnSpPr>
        <p:spPr>
          <a:xfrm>
            <a:off x="3134028" y="3059459"/>
            <a:ext cx="5414456" cy="0"/>
          </a:xfrm>
          <a:prstGeom prst="line">
            <a:avLst/>
          </a:prstGeom>
          <a:ln w="12700">
            <a:solidFill>
              <a:schemeClr val="tx1">
                <a:lumMod val="50000"/>
                <a:lumOff val="50000"/>
                <a:alpha val="47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直線接點 138">
            <a:extLst>
              <a:ext uri="{FF2B5EF4-FFF2-40B4-BE49-F238E27FC236}">
                <a16:creationId xmlns:a16="http://schemas.microsoft.com/office/drawing/2014/main" id="{B475C6CD-F2CD-4F34-A582-288C742771B3}"/>
              </a:ext>
            </a:extLst>
          </p:cNvPr>
          <p:cNvCxnSpPr>
            <a:cxnSpLocks/>
          </p:cNvCxnSpPr>
          <p:nvPr/>
        </p:nvCxnSpPr>
        <p:spPr>
          <a:xfrm>
            <a:off x="5878374" y="1696923"/>
            <a:ext cx="0" cy="2757302"/>
          </a:xfrm>
          <a:prstGeom prst="line">
            <a:avLst/>
          </a:prstGeom>
          <a:ln w="12700">
            <a:solidFill>
              <a:schemeClr val="tx1">
                <a:lumMod val="50000"/>
                <a:lumOff val="50000"/>
                <a:alpha val="47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30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Straight Connector 62">
            <a:extLst>
              <a:ext uri="{FF2B5EF4-FFF2-40B4-BE49-F238E27FC236}">
                <a16:creationId xmlns:a16="http://schemas.microsoft.com/office/drawing/2014/main" id="{137113F9-CE92-4F59-A38C-C1BC20775F58}"/>
              </a:ext>
            </a:extLst>
          </p:cNvPr>
          <p:cNvCxnSpPr>
            <a:cxnSpLocks/>
          </p:cNvCxnSpPr>
          <p:nvPr/>
        </p:nvCxnSpPr>
        <p:spPr>
          <a:xfrm flipH="1">
            <a:off x="6579543" y="3428298"/>
            <a:ext cx="878504" cy="66328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E1E109C-A0EF-4757-BC85-8F380D72C4CE}"/>
              </a:ext>
            </a:extLst>
          </p:cNvPr>
          <p:cNvCxnSpPr>
            <a:cxnSpLocks/>
            <a:stCxn id="57" idx="2"/>
            <a:endCxn id="60" idx="1"/>
          </p:cNvCxnSpPr>
          <p:nvPr/>
        </p:nvCxnSpPr>
        <p:spPr>
          <a:xfrm flipH="1">
            <a:off x="7527221" y="3449869"/>
            <a:ext cx="1" cy="549517"/>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6B28B30-9943-4D54-8304-1CE429D146A7}"/>
              </a:ext>
            </a:extLst>
          </p:cNvPr>
          <p:cNvCxnSpPr>
            <a:cxnSpLocks/>
          </p:cNvCxnSpPr>
          <p:nvPr/>
        </p:nvCxnSpPr>
        <p:spPr>
          <a:xfrm>
            <a:off x="7513970" y="3423365"/>
            <a:ext cx="988854" cy="648335"/>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CAFA10B-8426-41DE-8D32-2B8EAFB53B19}"/>
              </a:ext>
            </a:extLst>
          </p:cNvPr>
          <p:cNvCxnSpPr>
            <a:cxnSpLocks/>
          </p:cNvCxnSpPr>
          <p:nvPr/>
        </p:nvCxnSpPr>
        <p:spPr>
          <a:xfrm flipH="1">
            <a:off x="3461279" y="3443243"/>
            <a:ext cx="1024946" cy="67008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69A174D-CB0A-4C53-9A72-0D82D8660B3A}"/>
              </a:ext>
            </a:extLst>
          </p:cNvPr>
          <p:cNvCxnSpPr>
            <a:cxnSpLocks/>
          </p:cNvCxnSpPr>
          <p:nvPr/>
        </p:nvCxnSpPr>
        <p:spPr>
          <a:xfrm flipH="1">
            <a:off x="4486224" y="3443243"/>
            <a:ext cx="1" cy="549517"/>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CE217E9-212F-4268-BBD1-B4D14B32841E}"/>
              </a:ext>
            </a:extLst>
          </p:cNvPr>
          <p:cNvCxnSpPr>
            <a:cxnSpLocks/>
          </p:cNvCxnSpPr>
          <p:nvPr/>
        </p:nvCxnSpPr>
        <p:spPr>
          <a:xfrm>
            <a:off x="4486225" y="3443243"/>
            <a:ext cx="937838" cy="657032"/>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37B224F-5C0F-48D6-AC1C-3A51B6EDF3BA}"/>
              </a:ext>
            </a:extLst>
          </p:cNvPr>
          <p:cNvCxnSpPr>
            <a:cxnSpLocks/>
            <a:endCxn id="10" idx="1"/>
          </p:cNvCxnSpPr>
          <p:nvPr/>
        </p:nvCxnSpPr>
        <p:spPr>
          <a:xfrm flipH="1">
            <a:off x="627924" y="3436617"/>
            <a:ext cx="894878" cy="562769"/>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F847599-CAA6-47CD-8063-6255C4FD1547}"/>
              </a:ext>
            </a:extLst>
          </p:cNvPr>
          <p:cNvCxnSpPr>
            <a:cxnSpLocks/>
          </p:cNvCxnSpPr>
          <p:nvPr/>
        </p:nvCxnSpPr>
        <p:spPr>
          <a:xfrm>
            <a:off x="1522801" y="3436617"/>
            <a:ext cx="0" cy="695528"/>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DE42D38-094F-4543-AD97-BF2BCCECD14B}"/>
              </a:ext>
            </a:extLst>
          </p:cNvPr>
          <p:cNvCxnSpPr>
            <a:cxnSpLocks/>
          </p:cNvCxnSpPr>
          <p:nvPr/>
        </p:nvCxnSpPr>
        <p:spPr>
          <a:xfrm>
            <a:off x="1539175" y="3435962"/>
            <a:ext cx="936017" cy="683987"/>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EB659B4-60AF-4602-812D-741ABE4064BD}"/>
              </a:ext>
            </a:extLst>
          </p:cNvPr>
          <p:cNvSpPr>
            <a:spLocks noGrp="1"/>
          </p:cNvSpPr>
          <p:nvPr>
            <p:ph type="title"/>
          </p:nvPr>
        </p:nvSpPr>
        <p:spPr>
          <a:xfrm>
            <a:off x="308988" y="95725"/>
            <a:ext cx="7886700" cy="822960"/>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dirty="0">
                <a:solidFill>
                  <a:schemeClr val="bg1"/>
                </a:solidFill>
                <a:latin typeface="微軟正黑體" panose="020B0604030504040204" pitchFamily="34" charset="-120"/>
                <a:ea typeface="微軟正黑體" panose="020B0604030504040204" pitchFamily="34" charset="-120"/>
              </a:rPr>
              <a:t>ZFS – </a:t>
            </a:r>
            <a:r>
              <a:rPr lang="zh-TW" altLang="en-US" sz="3600" dirty="0">
                <a:solidFill>
                  <a:schemeClr val="bg1"/>
                </a:solidFill>
                <a:latin typeface="微軟正黑體" panose="020B0604030504040204" pitchFamily="34" charset="-120"/>
                <a:ea typeface="微軟正黑體" panose="020B0604030504040204" pitchFamily="34" charset="-120"/>
              </a:rPr>
              <a:t>自我癒合 </a:t>
            </a:r>
            <a:r>
              <a:rPr lang="en-US" altLang="zh-TW" sz="3200" dirty="0">
                <a:solidFill>
                  <a:schemeClr val="bg1"/>
                </a:solidFill>
                <a:latin typeface="微軟正黑體" panose="020B0604030504040204" pitchFamily="34" charset="-120"/>
                <a:ea typeface="微軟正黑體" panose="020B0604030504040204" pitchFamily="34" charset="-120"/>
              </a:rPr>
              <a:t>(</a:t>
            </a:r>
            <a:r>
              <a:rPr lang="en-US" sz="3200" dirty="0">
                <a:solidFill>
                  <a:schemeClr val="bg1"/>
                </a:solidFill>
                <a:latin typeface="微軟正黑體" panose="020B0604030504040204" pitchFamily="34" charset="-120"/>
                <a:ea typeface="微軟正黑體" panose="020B0604030504040204" pitchFamily="34" charset="-120"/>
              </a:rPr>
              <a:t>Self Healing</a:t>
            </a:r>
            <a:r>
              <a:rPr lang="en-US" altLang="zh-TW" sz="3200" dirty="0">
                <a:solidFill>
                  <a:schemeClr val="bg1"/>
                </a:solidFill>
                <a:latin typeface="微軟正黑體" panose="020B0604030504040204" pitchFamily="34" charset="-120"/>
                <a:ea typeface="微軟正黑體" panose="020B0604030504040204" pitchFamily="34" charset="-120"/>
              </a:rPr>
              <a:t>)</a:t>
            </a:r>
            <a:endParaRPr lang="en-US" sz="3200" dirty="0">
              <a:solidFill>
                <a:schemeClr val="bg1"/>
              </a:solidFill>
              <a:latin typeface="微軟正黑體" panose="020B0604030504040204" pitchFamily="34" charset="-120"/>
              <a:ea typeface="微軟正黑體" panose="020B0604030504040204" pitchFamily="34" charset="-120"/>
            </a:endParaRPr>
          </a:p>
        </p:txBody>
      </p:sp>
      <p:cxnSp>
        <p:nvCxnSpPr>
          <p:cNvPr id="6" name="Straight Connector 5">
            <a:extLst>
              <a:ext uri="{FF2B5EF4-FFF2-40B4-BE49-F238E27FC236}">
                <a16:creationId xmlns:a16="http://schemas.microsoft.com/office/drawing/2014/main" id="{B780C39C-618A-4ECD-BF1B-420484E8B736}"/>
              </a:ext>
            </a:extLst>
          </p:cNvPr>
          <p:cNvCxnSpPr>
            <a:cxnSpLocks/>
          </p:cNvCxnSpPr>
          <p:nvPr/>
        </p:nvCxnSpPr>
        <p:spPr>
          <a:xfrm>
            <a:off x="2989658" y="1425201"/>
            <a:ext cx="0" cy="3266056"/>
          </a:xfrm>
          <a:prstGeom prst="line">
            <a:avLst/>
          </a:prstGeom>
          <a:ln w="12700">
            <a:solidFill>
              <a:schemeClr val="bg1">
                <a:lumMod val="65000"/>
                <a:alpha val="67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A70572C-CFFA-4CA7-AF4C-CC9B57A9DA6A}"/>
              </a:ext>
            </a:extLst>
          </p:cNvPr>
          <p:cNvSpPr/>
          <p:nvPr/>
        </p:nvSpPr>
        <p:spPr>
          <a:xfrm>
            <a:off x="527563" y="2962642"/>
            <a:ext cx="1990475" cy="487227"/>
          </a:xfrm>
          <a:prstGeom prst="rect">
            <a:avLst/>
          </a:prstGeom>
          <a:gradFill>
            <a:gsLst>
              <a:gs pos="0">
                <a:schemeClr val="bg1">
                  <a:lumMod val="50000"/>
                </a:schemeClr>
              </a:gs>
              <a:gs pos="100000">
                <a:schemeClr val="bg1">
                  <a:lumMod val="8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ZFS RAID 5</a:t>
            </a:r>
          </a:p>
        </p:txBody>
      </p:sp>
      <p:sp>
        <p:nvSpPr>
          <p:cNvPr id="9" name="Rectangle 8">
            <a:extLst>
              <a:ext uri="{FF2B5EF4-FFF2-40B4-BE49-F238E27FC236}">
                <a16:creationId xmlns:a16="http://schemas.microsoft.com/office/drawing/2014/main" id="{ECA1C809-6364-4778-8BC6-E11A464AA4A3}"/>
              </a:ext>
            </a:extLst>
          </p:cNvPr>
          <p:cNvSpPr/>
          <p:nvPr/>
        </p:nvSpPr>
        <p:spPr>
          <a:xfrm>
            <a:off x="527563" y="2051719"/>
            <a:ext cx="1990475" cy="487979"/>
          </a:xfrm>
          <a:prstGeom prst="rect">
            <a:avLst/>
          </a:prstGeom>
          <a:gradFill>
            <a:gsLst>
              <a:gs pos="100000">
                <a:srgbClr val="F10140"/>
              </a:gs>
              <a:gs pos="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600">
                <a:solidFill>
                  <a:schemeClr val="bg1"/>
                </a:solidFill>
                <a:latin typeface="Arial" panose="020B0604020202020204" pitchFamily="34" charset="0"/>
                <a:cs typeface="Arial" panose="020B0604020202020204" pitchFamily="34" charset="0"/>
              </a:rPr>
              <a:t>Application</a:t>
            </a:r>
          </a:p>
        </p:txBody>
      </p:sp>
      <p:sp>
        <p:nvSpPr>
          <p:cNvPr id="10" name="Cylinder 9">
            <a:extLst>
              <a:ext uri="{FF2B5EF4-FFF2-40B4-BE49-F238E27FC236}">
                <a16:creationId xmlns:a16="http://schemas.microsoft.com/office/drawing/2014/main" id="{A081B649-884B-450E-991E-FCCD27E63222}"/>
              </a:ext>
            </a:extLst>
          </p:cNvPr>
          <p:cNvSpPr/>
          <p:nvPr/>
        </p:nvSpPr>
        <p:spPr>
          <a:xfrm>
            <a:off x="335901" y="3999386"/>
            <a:ext cx="584045" cy="643983"/>
          </a:xfrm>
          <a:prstGeom prst="can">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1" name="Cylinder 10">
            <a:extLst>
              <a:ext uri="{FF2B5EF4-FFF2-40B4-BE49-F238E27FC236}">
                <a16:creationId xmlns:a16="http://schemas.microsoft.com/office/drawing/2014/main" id="{23530502-D592-45CE-B121-7AA8DB1A1B8C}"/>
              </a:ext>
            </a:extLst>
          </p:cNvPr>
          <p:cNvSpPr/>
          <p:nvPr/>
        </p:nvSpPr>
        <p:spPr>
          <a:xfrm>
            <a:off x="1230778" y="3999386"/>
            <a:ext cx="584045" cy="643983"/>
          </a:xfrm>
          <a:prstGeom prst="can">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2" name="Cylinder 11">
            <a:extLst>
              <a:ext uri="{FF2B5EF4-FFF2-40B4-BE49-F238E27FC236}">
                <a16:creationId xmlns:a16="http://schemas.microsoft.com/office/drawing/2014/main" id="{CFAA45F1-D6FC-4E44-B7BB-D7809399A7F1}"/>
              </a:ext>
            </a:extLst>
          </p:cNvPr>
          <p:cNvSpPr/>
          <p:nvPr/>
        </p:nvSpPr>
        <p:spPr>
          <a:xfrm>
            <a:off x="2037159" y="3999386"/>
            <a:ext cx="584045" cy="643983"/>
          </a:xfrm>
          <a:prstGeom prst="can">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cxnSp>
        <p:nvCxnSpPr>
          <p:cNvPr id="14" name="Straight Connector 13">
            <a:extLst>
              <a:ext uri="{FF2B5EF4-FFF2-40B4-BE49-F238E27FC236}">
                <a16:creationId xmlns:a16="http://schemas.microsoft.com/office/drawing/2014/main" id="{2207AD2E-34FD-435E-9A01-517D884CB403}"/>
              </a:ext>
            </a:extLst>
          </p:cNvPr>
          <p:cNvCxnSpPr>
            <a:cxnSpLocks/>
            <a:stCxn id="9" idx="2"/>
            <a:endCxn id="8" idx="0"/>
          </p:cNvCxnSpPr>
          <p:nvPr/>
        </p:nvCxnSpPr>
        <p:spPr>
          <a:xfrm>
            <a:off x="1522801" y="2539698"/>
            <a:ext cx="0" cy="422944"/>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23AD4FA-94BC-4F38-85A6-46E4CA327B08}"/>
              </a:ext>
            </a:extLst>
          </p:cNvPr>
          <p:cNvSpPr/>
          <p:nvPr/>
        </p:nvSpPr>
        <p:spPr>
          <a:xfrm>
            <a:off x="456112" y="4321377"/>
            <a:ext cx="158897" cy="175632"/>
          </a:xfrm>
          <a:prstGeom prst="rect">
            <a:avLst/>
          </a:prstGeom>
          <a:solidFill>
            <a:srgbClr val="FF0000"/>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8" name="Rectangle 27">
            <a:extLst>
              <a:ext uri="{FF2B5EF4-FFF2-40B4-BE49-F238E27FC236}">
                <a16:creationId xmlns:a16="http://schemas.microsoft.com/office/drawing/2014/main" id="{6A3BC628-647B-4DCB-9F45-12B5D58168E7}"/>
              </a:ext>
            </a:extLst>
          </p:cNvPr>
          <p:cNvSpPr/>
          <p:nvPr/>
        </p:nvSpPr>
        <p:spPr>
          <a:xfrm>
            <a:off x="1347529" y="4321377"/>
            <a:ext cx="158897" cy="175632"/>
          </a:xfrm>
          <a:prstGeom prst="rect">
            <a:avLst/>
          </a:prstGeom>
          <a:solidFill>
            <a:schemeClr val="accent4">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9" name="Rectangle 28">
            <a:extLst>
              <a:ext uri="{FF2B5EF4-FFF2-40B4-BE49-F238E27FC236}">
                <a16:creationId xmlns:a16="http://schemas.microsoft.com/office/drawing/2014/main" id="{CC2D22F4-B23C-415C-A234-46BB2EC1EA4B}"/>
              </a:ext>
            </a:extLst>
          </p:cNvPr>
          <p:cNvSpPr/>
          <p:nvPr/>
        </p:nvSpPr>
        <p:spPr>
          <a:xfrm>
            <a:off x="2186659" y="4300469"/>
            <a:ext cx="158897" cy="175632"/>
          </a:xfrm>
          <a:prstGeom prst="rect">
            <a:avLst/>
          </a:prstGeom>
          <a:solidFill>
            <a:schemeClr val="accent6">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0" name="Rectangle 29">
            <a:extLst>
              <a:ext uri="{FF2B5EF4-FFF2-40B4-BE49-F238E27FC236}">
                <a16:creationId xmlns:a16="http://schemas.microsoft.com/office/drawing/2014/main" id="{E3CAF29B-7370-4368-81B4-08D0DEF74C03}"/>
              </a:ext>
            </a:extLst>
          </p:cNvPr>
          <p:cNvSpPr/>
          <p:nvPr/>
        </p:nvSpPr>
        <p:spPr>
          <a:xfrm>
            <a:off x="904096" y="3337396"/>
            <a:ext cx="158897" cy="175632"/>
          </a:xfrm>
          <a:prstGeom prst="rect">
            <a:avLst/>
          </a:prstGeom>
          <a:solidFill>
            <a:srgbClr val="FF0000"/>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1" name="Rectangle 30">
            <a:extLst>
              <a:ext uri="{FF2B5EF4-FFF2-40B4-BE49-F238E27FC236}">
                <a16:creationId xmlns:a16="http://schemas.microsoft.com/office/drawing/2014/main" id="{7CFAE2E9-6265-421E-BD4F-04F6FAA229A2}"/>
              </a:ext>
            </a:extLst>
          </p:cNvPr>
          <p:cNvSpPr/>
          <p:nvPr/>
        </p:nvSpPr>
        <p:spPr>
          <a:xfrm>
            <a:off x="1069088" y="3337396"/>
            <a:ext cx="158897" cy="175632"/>
          </a:xfrm>
          <a:prstGeom prst="rect">
            <a:avLst/>
          </a:prstGeom>
          <a:solidFill>
            <a:schemeClr val="accent4">
              <a:lumMod val="60000"/>
              <a:lumOff val="4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2" name="Rectangle 31">
            <a:extLst>
              <a:ext uri="{FF2B5EF4-FFF2-40B4-BE49-F238E27FC236}">
                <a16:creationId xmlns:a16="http://schemas.microsoft.com/office/drawing/2014/main" id="{01FE516A-85E9-402A-8E69-A4A63AFD8CBD}"/>
              </a:ext>
            </a:extLst>
          </p:cNvPr>
          <p:cNvSpPr/>
          <p:nvPr/>
        </p:nvSpPr>
        <p:spPr>
          <a:xfrm>
            <a:off x="1234080" y="3337396"/>
            <a:ext cx="158897" cy="175632"/>
          </a:xfrm>
          <a:prstGeom prst="rect">
            <a:avLst/>
          </a:prstGeom>
          <a:solidFill>
            <a:schemeClr val="accent6">
              <a:lumMod val="60000"/>
              <a:lumOff val="4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34" name="Graphic 33" descr="Warning">
            <a:extLst>
              <a:ext uri="{FF2B5EF4-FFF2-40B4-BE49-F238E27FC236}">
                <a16:creationId xmlns:a16="http://schemas.microsoft.com/office/drawing/2014/main" id="{F23670C7-77B4-4AE8-97DD-A30290DBB51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7044" y="3832118"/>
            <a:ext cx="342900" cy="342900"/>
          </a:xfrm>
          <a:prstGeom prst="rect">
            <a:avLst/>
          </a:prstGeom>
        </p:spPr>
      </p:pic>
      <p:sp>
        <p:nvSpPr>
          <p:cNvPr id="35" name="Rectangle 34">
            <a:extLst>
              <a:ext uri="{FF2B5EF4-FFF2-40B4-BE49-F238E27FC236}">
                <a16:creationId xmlns:a16="http://schemas.microsoft.com/office/drawing/2014/main" id="{2A61F6FD-2821-474F-95C5-180E1CBC485E}"/>
              </a:ext>
            </a:extLst>
          </p:cNvPr>
          <p:cNvSpPr/>
          <p:nvPr/>
        </p:nvSpPr>
        <p:spPr>
          <a:xfrm>
            <a:off x="3490987" y="2962642"/>
            <a:ext cx="1990475" cy="487227"/>
          </a:xfrm>
          <a:prstGeom prst="rect">
            <a:avLst/>
          </a:prstGeom>
          <a:gradFill>
            <a:gsLst>
              <a:gs pos="0">
                <a:schemeClr val="bg1">
                  <a:lumMod val="50000"/>
                </a:schemeClr>
              </a:gs>
              <a:gs pos="100000">
                <a:schemeClr val="bg1">
                  <a:lumMod val="8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ZFS RAID 5</a:t>
            </a:r>
          </a:p>
        </p:txBody>
      </p:sp>
      <p:sp>
        <p:nvSpPr>
          <p:cNvPr id="36" name="Rectangle 35">
            <a:extLst>
              <a:ext uri="{FF2B5EF4-FFF2-40B4-BE49-F238E27FC236}">
                <a16:creationId xmlns:a16="http://schemas.microsoft.com/office/drawing/2014/main" id="{43B3F942-E2A7-4CA2-BEEF-3C8423494503}"/>
              </a:ext>
            </a:extLst>
          </p:cNvPr>
          <p:cNvSpPr/>
          <p:nvPr/>
        </p:nvSpPr>
        <p:spPr>
          <a:xfrm>
            <a:off x="3490987" y="2051719"/>
            <a:ext cx="1990475" cy="487979"/>
          </a:xfrm>
          <a:prstGeom prst="rect">
            <a:avLst/>
          </a:prstGeom>
          <a:gradFill>
            <a:gsLst>
              <a:gs pos="100000">
                <a:srgbClr val="F90142"/>
              </a:gs>
              <a:gs pos="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600">
                <a:solidFill>
                  <a:schemeClr val="bg1"/>
                </a:solidFill>
                <a:latin typeface="Arial" panose="020B0604020202020204" pitchFamily="34" charset="0"/>
                <a:cs typeface="Arial" panose="020B0604020202020204" pitchFamily="34" charset="0"/>
              </a:rPr>
              <a:t>Application</a:t>
            </a:r>
          </a:p>
        </p:txBody>
      </p:sp>
      <p:sp>
        <p:nvSpPr>
          <p:cNvPr id="37" name="Cylinder 36">
            <a:extLst>
              <a:ext uri="{FF2B5EF4-FFF2-40B4-BE49-F238E27FC236}">
                <a16:creationId xmlns:a16="http://schemas.microsoft.com/office/drawing/2014/main" id="{D045A7A4-15C9-42A3-82C8-20119E888C96}"/>
              </a:ext>
            </a:extLst>
          </p:cNvPr>
          <p:cNvSpPr/>
          <p:nvPr/>
        </p:nvSpPr>
        <p:spPr>
          <a:xfrm>
            <a:off x="3299325" y="3999386"/>
            <a:ext cx="584045" cy="643983"/>
          </a:xfrm>
          <a:prstGeom prst="can">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8" name="Cylinder 37">
            <a:extLst>
              <a:ext uri="{FF2B5EF4-FFF2-40B4-BE49-F238E27FC236}">
                <a16:creationId xmlns:a16="http://schemas.microsoft.com/office/drawing/2014/main" id="{EE775A4A-8EFD-45A2-B600-3E95317B7893}"/>
              </a:ext>
            </a:extLst>
          </p:cNvPr>
          <p:cNvSpPr/>
          <p:nvPr/>
        </p:nvSpPr>
        <p:spPr>
          <a:xfrm>
            <a:off x="4194202" y="3999386"/>
            <a:ext cx="584045" cy="643983"/>
          </a:xfrm>
          <a:prstGeom prst="can">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9" name="Cylinder 38">
            <a:extLst>
              <a:ext uri="{FF2B5EF4-FFF2-40B4-BE49-F238E27FC236}">
                <a16:creationId xmlns:a16="http://schemas.microsoft.com/office/drawing/2014/main" id="{A1DF5469-D50C-4C91-BD34-307C3D81ACDE}"/>
              </a:ext>
            </a:extLst>
          </p:cNvPr>
          <p:cNvSpPr/>
          <p:nvPr/>
        </p:nvSpPr>
        <p:spPr>
          <a:xfrm>
            <a:off x="5000583" y="3999386"/>
            <a:ext cx="584045" cy="643983"/>
          </a:xfrm>
          <a:prstGeom prst="can">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cxnSp>
        <p:nvCxnSpPr>
          <p:cNvPr id="40" name="Straight Connector 39">
            <a:extLst>
              <a:ext uri="{FF2B5EF4-FFF2-40B4-BE49-F238E27FC236}">
                <a16:creationId xmlns:a16="http://schemas.microsoft.com/office/drawing/2014/main" id="{4E897E8A-B3C2-406E-9B67-01D28D84F39C}"/>
              </a:ext>
            </a:extLst>
          </p:cNvPr>
          <p:cNvCxnSpPr>
            <a:cxnSpLocks/>
            <a:stCxn id="36" idx="2"/>
            <a:endCxn id="35" idx="0"/>
          </p:cNvCxnSpPr>
          <p:nvPr/>
        </p:nvCxnSpPr>
        <p:spPr>
          <a:xfrm>
            <a:off x="4486225" y="2539698"/>
            <a:ext cx="0" cy="422944"/>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05033F8B-E551-48A3-98CC-AF0F418842EC}"/>
              </a:ext>
            </a:extLst>
          </p:cNvPr>
          <p:cNvSpPr/>
          <p:nvPr/>
        </p:nvSpPr>
        <p:spPr>
          <a:xfrm>
            <a:off x="3419536" y="4321377"/>
            <a:ext cx="158897" cy="175632"/>
          </a:xfrm>
          <a:prstGeom prst="rect">
            <a:avLst/>
          </a:prstGeom>
          <a:solidFill>
            <a:srgbClr val="FF0000"/>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5" name="Rectangle 44">
            <a:extLst>
              <a:ext uri="{FF2B5EF4-FFF2-40B4-BE49-F238E27FC236}">
                <a16:creationId xmlns:a16="http://schemas.microsoft.com/office/drawing/2014/main" id="{B02A9E33-43CF-4D67-9351-359F4E0ABA33}"/>
              </a:ext>
            </a:extLst>
          </p:cNvPr>
          <p:cNvSpPr/>
          <p:nvPr/>
        </p:nvSpPr>
        <p:spPr>
          <a:xfrm>
            <a:off x="4310953" y="4321377"/>
            <a:ext cx="158897" cy="175632"/>
          </a:xfrm>
          <a:prstGeom prst="rect">
            <a:avLst/>
          </a:prstGeom>
          <a:solidFill>
            <a:schemeClr val="accent4">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6" name="Rectangle 45">
            <a:extLst>
              <a:ext uri="{FF2B5EF4-FFF2-40B4-BE49-F238E27FC236}">
                <a16:creationId xmlns:a16="http://schemas.microsoft.com/office/drawing/2014/main" id="{68649A9B-0D1A-4B4C-917C-8D29FB3AE401}"/>
              </a:ext>
            </a:extLst>
          </p:cNvPr>
          <p:cNvSpPr/>
          <p:nvPr/>
        </p:nvSpPr>
        <p:spPr>
          <a:xfrm>
            <a:off x="5150083" y="4300469"/>
            <a:ext cx="158897" cy="175632"/>
          </a:xfrm>
          <a:prstGeom prst="rect">
            <a:avLst/>
          </a:prstGeom>
          <a:solidFill>
            <a:schemeClr val="accent6">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7" name="Rectangle 46">
            <a:extLst>
              <a:ext uri="{FF2B5EF4-FFF2-40B4-BE49-F238E27FC236}">
                <a16:creationId xmlns:a16="http://schemas.microsoft.com/office/drawing/2014/main" id="{E13A5759-D758-4B09-B0D6-197222D9AD48}"/>
              </a:ext>
            </a:extLst>
          </p:cNvPr>
          <p:cNvSpPr/>
          <p:nvPr/>
        </p:nvSpPr>
        <p:spPr>
          <a:xfrm>
            <a:off x="3876099" y="3337396"/>
            <a:ext cx="158897" cy="175632"/>
          </a:xfrm>
          <a:prstGeom prst="rect">
            <a:avLst/>
          </a:prstGeom>
          <a:solidFill>
            <a:srgbClr val="7030A0"/>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8" name="Rectangle 47">
            <a:extLst>
              <a:ext uri="{FF2B5EF4-FFF2-40B4-BE49-F238E27FC236}">
                <a16:creationId xmlns:a16="http://schemas.microsoft.com/office/drawing/2014/main" id="{92F8CFA9-C601-4F18-84D0-A9F66AEE2969}"/>
              </a:ext>
            </a:extLst>
          </p:cNvPr>
          <p:cNvSpPr/>
          <p:nvPr/>
        </p:nvSpPr>
        <p:spPr>
          <a:xfrm>
            <a:off x="4032512" y="3337396"/>
            <a:ext cx="158897" cy="175632"/>
          </a:xfrm>
          <a:prstGeom prst="rect">
            <a:avLst/>
          </a:prstGeom>
          <a:solidFill>
            <a:schemeClr val="accent4">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9" name="Rectangle 48">
            <a:extLst>
              <a:ext uri="{FF2B5EF4-FFF2-40B4-BE49-F238E27FC236}">
                <a16:creationId xmlns:a16="http://schemas.microsoft.com/office/drawing/2014/main" id="{90883FB0-28A8-4A89-8065-D83681FBE9CE}"/>
              </a:ext>
            </a:extLst>
          </p:cNvPr>
          <p:cNvSpPr/>
          <p:nvPr/>
        </p:nvSpPr>
        <p:spPr>
          <a:xfrm>
            <a:off x="4197504" y="3337396"/>
            <a:ext cx="158897" cy="175632"/>
          </a:xfrm>
          <a:prstGeom prst="rect">
            <a:avLst/>
          </a:prstGeom>
          <a:solidFill>
            <a:schemeClr val="accent6">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51" name="Rectangle 50">
            <a:extLst>
              <a:ext uri="{FF2B5EF4-FFF2-40B4-BE49-F238E27FC236}">
                <a16:creationId xmlns:a16="http://schemas.microsoft.com/office/drawing/2014/main" id="{E14533D7-095B-4D36-9D89-BAC7F5C00EB3}"/>
              </a:ext>
            </a:extLst>
          </p:cNvPr>
          <p:cNvSpPr/>
          <p:nvPr/>
        </p:nvSpPr>
        <p:spPr>
          <a:xfrm>
            <a:off x="4492552" y="4804422"/>
            <a:ext cx="158897" cy="175632"/>
          </a:xfrm>
          <a:prstGeom prst="rect">
            <a:avLst/>
          </a:prstGeom>
          <a:solidFill>
            <a:schemeClr val="accent4">
              <a:lumMod val="60000"/>
              <a:lumOff val="4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52" name="Rectangle 51">
            <a:extLst>
              <a:ext uri="{FF2B5EF4-FFF2-40B4-BE49-F238E27FC236}">
                <a16:creationId xmlns:a16="http://schemas.microsoft.com/office/drawing/2014/main" id="{BDCBBA12-6C73-4DC8-9386-DDC255F66F57}"/>
              </a:ext>
            </a:extLst>
          </p:cNvPr>
          <p:cNvSpPr/>
          <p:nvPr/>
        </p:nvSpPr>
        <p:spPr>
          <a:xfrm>
            <a:off x="5114225" y="4804422"/>
            <a:ext cx="158897" cy="175632"/>
          </a:xfrm>
          <a:prstGeom prst="rect">
            <a:avLst/>
          </a:prstGeom>
          <a:solidFill>
            <a:schemeClr val="accent6">
              <a:lumMod val="60000"/>
              <a:lumOff val="4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cxnSp>
        <p:nvCxnSpPr>
          <p:cNvPr id="54" name="Straight Connector 53">
            <a:extLst>
              <a:ext uri="{FF2B5EF4-FFF2-40B4-BE49-F238E27FC236}">
                <a16:creationId xmlns:a16="http://schemas.microsoft.com/office/drawing/2014/main" id="{6D2D7782-6CBC-4578-B04E-E4C0A40EBE70}"/>
              </a:ext>
            </a:extLst>
          </p:cNvPr>
          <p:cNvCxnSpPr>
            <a:cxnSpLocks/>
          </p:cNvCxnSpPr>
          <p:nvPr/>
        </p:nvCxnSpPr>
        <p:spPr>
          <a:xfrm>
            <a:off x="3978296" y="3513028"/>
            <a:ext cx="904541" cy="1247385"/>
          </a:xfrm>
          <a:prstGeom prst="line">
            <a:avLst/>
          </a:prstGeom>
          <a:ln w="22860">
            <a:solidFill>
              <a:srgbClr val="7030A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4571FB55-2295-4900-B888-8062F228B1A5}"/>
              </a:ext>
            </a:extLst>
          </p:cNvPr>
          <p:cNvSpPr/>
          <p:nvPr/>
        </p:nvSpPr>
        <p:spPr>
          <a:xfrm>
            <a:off x="6531984" y="2962642"/>
            <a:ext cx="1990475" cy="487227"/>
          </a:xfrm>
          <a:prstGeom prst="rect">
            <a:avLst/>
          </a:prstGeom>
          <a:gradFill>
            <a:gsLst>
              <a:gs pos="0">
                <a:schemeClr val="bg1">
                  <a:lumMod val="50000"/>
                </a:schemeClr>
              </a:gs>
              <a:gs pos="100000">
                <a:schemeClr val="bg1">
                  <a:lumMod val="8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       ZFS RAID 5</a:t>
            </a:r>
          </a:p>
        </p:txBody>
      </p:sp>
      <p:sp>
        <p:nvSpPr>
          <p:cNvPr id="58" name="Rectangle 57">
            <a:extLst>
              <a:ext uri="{FF2B5EF4-FFF2-40B4-BE49-F238E27FC236}">
                <a16:creationId xmlns:a16="http://schemas.microsoft.com/office/drawing/2014/main" id="{E234CD5C-AB92-46AD-B1D1-AD85E4C9DD78}"/>
              </a:ext>
            </a:extLst>
          </p:cNvPr>
          <p:cNvSpPr/>
          <p:nvPr/>
        </p:nvSpPr>
        <p:spPr>
          <a:xfrm>
            <a:off x="6531984" y="2051719"/>
            <a:ext cx="1990475" cy="487979"/>
          </a:xfrm>
          <a:prstGeom prst="rect">
            <a:avLst/>
          </a:prstGeom>
          <a:gradFill>
            <a:gsLst>
              <a:gs pos="100000">
                <a:srgbClr val="ED013F"/>
              </a:gs>
              <a:gs pos="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600">
                <a:solidFill>
                  <a:schemeClr val="bg1"/>
                </a:solidFill>
                <a:latin typeface="Arial" panose="020B0604020202020204" pitchFamily="34" charset="0"/>
                <a:cs typeface="Arial" panose="020B0604020202020204" pitchFamily="34" charset="0"/>
              </a:rPr>
              <a:t>Application</a:t>
            </a:r>
          </a:p>
        </p:txBody>
      </p:sp>
      <p:sp>
        <p:nvSpPr>
          <p:cNvPr id="59" name="Cylinder 58">
            <a:extLst>
              <a:ext uri="{FF2B5EF4-FFF2-40B4-BE49-F238E27FC236}">
                <a16:creationId xmlns:a16="http://schemas.microsoft.com/office/drawing/2014/main" id="{A6450FA4-60A4-4D6F-8AA5-43422EBA59AC}"/>
              </a:ext>
            </a:extLst>
          </p:cNvPr>
          <p:cNvSpPr/>
          <p:nvPr/>
        </p:nvSpPr>
        <p:spPr>
          <a:xfrm>
            <a:off x="6340321" y="3999386"/>
            <a:ext cx="584045" cy="643983"/>
          </a:xfrm>
          <a:prstGeom prst="can">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60" name="Cylinder 59">
            <a:extLst>
              <a:ext uri="{FF2B5EF4-FFF2-40B4-BE49-F238E27FC236}">
                <a16:creationId xmlns:a16="http://schemas.microsoft.com/office/drawing/2014/main" id="{9A2C3340-47AB-4D87-9724-2CC86E855DF8}"/>
              </a:ext>
            </a:extLst>
          </p:cNvPr>
          <p:cNvSpPr/>
          <p:nvPr/>
        </p:nvSpPr>
        <p:spPr>
          <a:xfrm>
            <a:off x="7235198" y="3999386"/>
            <a:ext cx="584045" cy="643983"/>
          </a:xfrm>
          <a:prstGeom prst="can">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61" name="Cylinder 60">
            <a:extLst>
              <a:ext uri="{FF2B5EF4-FFF2-40B4-BE49-F238E27FC236}">
                <a16:creationId xmlns:a16="http://schemas.microsoft.com/office/drawing/2014/main" id="{1FA71413-0ED4-402F-B933-6D4B0A24DF6F}"/>
              </a:ext>
            </a:extLst>
          </p:cNvPr>
          <p:cNvSpPr/>
          <p:nvPr/>
        </p:nvSpPr>
        <p:spPr>
          <a:xfrm>
            <a:off x="8041579" y="3999386"/>
            <a:ext cx="584045" cy="643983"/>
          </a:xfrm>
          <a:prstGeom prst="can">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cxnSp>
        <p:nvCxnSpPr>
          <p:cNvPr id="62" name="Straight Connector 61">
            <a:extLst>
              <a:ext uri="{FF2B5EF4-FFF2-40B4-BE49-F238E27FC236}">
                <a16:creationId xmlns:a16="http://schemas.microsoft.com/office/drawing/2014/main" id="{1E23EDB7-E318-40CB-8ED7-9AEB2234D7E1}"/>
              </a:ext>
            </a:extLst>
          </p:cNvPr>
          <p:cNvCxnSpPr>
            <a:cxnSpLocks/>
            <a:stCxn id="58" idx="2"/>
            <a:endCxn id="57" idx="0"/>
          </p:cNvCxnSpPr>
          <p:nvPr/>
        </p:nvCxnSpPr>
        <p:spPr>
          <a:xfrm>
            <a:off x="7527222" y="2539698"/>
            <a:ext cx="0" cy="422944"/>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F659542D-6C24-48F2-899B-EC2357357B50}"/>
              </a:ext>
            </a:extLst>
          </p:cNvPr>
          <p:cNvSpPr/>
          <p:nvPr/>
        </p:nvSpPr>
        <p:spPr>
          <a:xfrm>
            <a:off x="6460532" y="4321377"/>
            <a:ext cx="158897" cy="175632"/>
          </a:xfrm>
          <a:prstGeom prst="rect">
            <a:avLst/>
          </a:prstGeom>
          <a:solidFill>
            <a:srgbClr val="7030A0"/>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67" name="Rectangle 66">
            <a:extLst>
              <a:ext uri="{FF2B5EF4-FFF2-40B4-BE49-F238E27FC236}">
                <a16:creationId xmlns:a16="http://schemas.microsoft.com/office/drawing/2014/main" id="{D1AC6D60-58D9-48AE-BD10-B176627CDFF6}"/>
              </a:ext>
            </a:extLst>
          </p:cNvPr>
          <p:cNvSpPr/>
          <p:nvPr/>
        </p:nvSpPr>
        <p:spPr>
          <a:xfrm>
            <a:off x="7351950" y="4321377"/>
            <a:ext cx="158897" cy="175632"/>
          </a:xfrm>
          <a:prstGeom prst="rect">
            <a:avLst/>
          </a:prstGeom>
          <a:solidFill>
            <a:schemeClr val="accent4">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68" name="Rectangle 67">
            <a:extLst>
              <a:ext uri="{FF2B5EF4-FFF2-40B4-BE49-F238E27FC236}">
                <a16:creationId xmlns:a16="http://schemas.microsoft.com/office/drawing/2014/main" id="{D371E8E4-6029-4018-9FA8-081E417398E5}"/>
              </a:ext>
            </a:extLst>
          </p:cNvPr>
          <p:cNvSpPr/>
          <p:nvPr/>
        </p:nvSpPr>
        <p:spPr>
          <a:xfrm>
            <a:off x="8191079" y="4300469"/>
            <a:ext cx="158897" cy="175632"/>
          </a:xfrm>
          <a:prstGeom prst="rect">
            <a:avLst/>
          </a:prstGeom>
          <a:solidFill>
            <a:schemeClr val="accent6">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cxnSp>
        <p:nvCxnSpPr>
          <p:cNvPr id="75" name="Straight Connector 74">
            <a:extLst>
              <a:ext uri="{FF2B5EF4-FFF2-40B4-BE49-F238E27FC236}">
                <a16:creationId xmlns:a16="http://schemas.microsoft.com/office/drawing/2014/main" id="{26B72201-0040-41D7-85F3-ED3CF8DB774E}"/>
              </a:ext>
            </a:extLst>
          </p:cNvPr>
          <p:cNvCxnSpPr>
            <a:cxnSpLocks/>
            <a:stCxn id="66" idx="0"/>
          </p:cNvCxnSpPr>
          <p:nvPr/>
        </p:nvCxnSpPr>
        <p:spPr>
          <a:xfrm flipV="1">
            <a:off x="6539981" y="3337396"/>
            <a:ext cx="605340" cy="983981"/>
          </a:xfrm>
          <a:prstGeom prst="line">
            <a:avLst/>
          </a:prstGeom>
          <a:ln w="22860">
            <a:solidFill>
              <a:srgbClr val="7030A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07969273-20D6-40D2-AABB-9BAD8836B5B9}"/>
              </a:ext>
            </a:extLst>
          </p:cNvPr>
          <p:cNvSpPr/>
          <p:nvPr/>
        </p:nvSpPr>
        <p:spPr>
          <a:xfrm>
            <a:off x="6917095" y="2455581"/>
            <a:ext cx="158897" cy="175632"/>
          </a:xfrm>
          <a:prstGeom prst="rect">
            <a:avLst/>
          </a:prstGeom>
          <a:solidFill>
            <a:srgbClr val="7030A0"/>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77" name="Rectangle 76">
            <a:extLst>
              <a:ext uri="{FF2B5EF4-FFF2-40B4-BE49-F238E27FC236}">
                <a16:creationId xmlns:a16="http://schemas.microsoft.com/office/drawing/2014/main" id="{A57131CC-6F55-4434-AE52-7170735C5B36}"/>
              </a:ext>
            </a:extLst>
          </p:cNvPr>
          <p:cNvSpPr/>
          <p:nvPr/>
        </p:nvSpPr>
        <p:spPr>
          <a:xfrm>
            <a:off x="7073509" y="2455581"/>
            <a:ext cx="158897" cy="175632"/>
          </a:xfrm>
          <a:prstGeom prst="rect">
            <a:avLst/>
          </a:prstGeom>
          <a:solidFill>
            <a:schemeClr val="accent4">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78" name="Rectangle 77">
            <a:extLst>
              <a:ext uri="{FF2B5EF4-FFF2-40B4-BE49-F238E27FC236}">
                <a16:creationId xmlns:a16="http://schemas.microsoft.com/office/drawing/2014/main" id="{11385886-3846-4A7F-B7BC-5F53C561DB94}"/>
              </a:ext>
            </a:extLst>
          </p:cNvPr>
          <p:cNvSpPr/>
          <p:nvPr/>
        </p:nvSpPr>
        <p:spPr>
          <a:xfrm>
            <a:off x="7238500" y="2455581"/>
            <a:ext cx="158897" cy="175632"/>
          </a:xfrm>
          <a:prstGeom prst="rect">
            <a:avLst/>
          </a:prstGeom>
          <a:solidFill>
            <a:schemeClr val="accent6">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cxnSp>
        <p:nvCxnSpPr>
          <p:cNvPr id="79" name="Straight Connector 78">
            <a:extLst>
              <a:ext uri="{FF2B5EF4-FFF2-40B4-BE49-F238E27FC236}">
                <a16:creationId xmlns:a16="http://schemas.microsoft.com/office/drawing/2014/main" id="{B5DEC55C-1B32-4FFE-BA01-2BA1EB0B0DBD}"/>
              </a:ext>
            </a:extLst>
          </p:cNvPr>
          <p:cNvCxnSpPr>
            <a:cxnSpLocks/>
            <a:stCxn id="77" idx="2"/>
          </p:cNvCxnSpPr>
          <p:nvPr/>
        </p:nvCxnSpPr>
        <p:spPr>
          <a:xfrm flipH="1">
            <a:off x="7140732" y="2631213"/>
            <a:ext cx="12226" cy="706183"/>
          </a:xfrm>
          <a:prstGeom prst="line">
            <a:avLst/>
          </a:prstGeom>
          <a:ln w="22860">
            <a:solidFill>
              <a:srgbClr val="7030A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C5613F11-B002-47BB-8E81-DC92B4413DAA}"/>
              </a:ext>
            </a:extLst>
          </p:cNvPr>
          <p:cNvSpPr txBox="1"/>
          <p:nvPr/>
        </p:nvSpPr>
        <p:spPr>
          <a:xfrm>
            <a:off x="613380" y="1119079"/>
            <a:ext cx="2179031" cy="84176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ts val="2000"/>
              </a:lnSpc>
            </a:pPr>
            <a:r>
              <a:rPr lang="zh-TW" altLang="en-US" sz="1500" b="1" dirty="0">
                <a:latin typeface="微軟正黑體" panose="020B0604030504040204" pitchFamily="34" charset="-120"/>
                <a:ea typeface="微軟正黑體" panose="020B0604030504040204" pitchFamily="34" charset="-120"/>
              </a:rPr>
              <a:t>該應用程序發出一個讀取；</a:t>
            </a:r>
            <a:r>
              <a:rPr lang="en-US" altLang="zh-TW" sz="1500" b="1" dirty="0">
                <a:latin typeface="微軟正黑體" panose="020B0604030504040204" pitchFamily="34" charset="-120"/>
                <a:ea typeface="微軟正黑體" panose="020B0604030504040204" pitchFamily="34" charset="-120"/>
              </a:rPr>
              <a:t>ZFS RAID5</a:t>
            </a:r>
            <a:r>
              <a:rPr lang="zh-TW" altLang="en-US" sz="1500" b="1" dirty="0">
                <a:latin typeface="微軟正黑體" panose="020B0604030504040204" pitchFamily="34" charset="-120"/>
                <a:ea typeface="微軟正黑體" panose="020B0604030504040204" pitchFamily="34" charset="-120"/>
              </a:rPr>
              <a:t> 檢測到磁碟上的區塊已損壞</a:t>
            </a:r>
            <a:endParaRPr lang="en-US" sz="1500" b="1" dirty="0">
              <a:latin typeface="微軟正黑體" panose="020B0604030504040204" pitchFamily="34" charset="-120"/>
              <a:ea typeface="微軟正黑體" panose="020B0604030504040204" pitchFamily="34" charset="-120"/>
            </a:endParaRPr>
          </a:p>
        </p:txBody>
      </p:sp>
      <p:sp>
        <p:nvSpPr>
          <p:cNvPr id="85" name="TextBox 84">
            <a:extLst>
              <a:ext uri="{FF2B5EF4-FFF2-40B4-BE49-F238E27FC236}">
                <a16:creationId xmlns:a16="http://schemas.microsoft.com/office/drawing/2014/main" id="{F1F6598B-8F60-45EC-89F6-300C1B5CD187}"/>
              </a:ext>
            </a:extLst>
          </p:cNvPr>
          <p:cNvSpPr txBox="1"/>
          <p:nvPr/>
        </p:nvSpPr>
        <p:spPr>
          <a:xfrm>
            <a:off x="3662493" y="1133637"/>
            <a:ext cx="2061926" cy="84176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ts val="2000"/>
              </a:lnSpc>
            </a:pPr>
            <a:r>
              <a:rPr lang="en-US" altLang="zh-TW" sz="1500" b="1">
                <a:latin typeface="微軟正黑體" panose="020B0604030504040204" pitchFamily="34" charset="-120"/>
                <a:ea typeface="微軟正黑體" panose="020B0604030504040204" pitchFamily="34" charset="-120"/>
              </a:rPr>
              <a:t>ZFS RAID5</a:t>
            </a:r>
            <a:r>
              <a:rPr lang="zh-TW" altLang="en-US" sz="1500" b="1">
                <a:latin typeface="微軟正黑體" panose="020B0604030504040204" pitchFamily="34" charset="-120"/>
                <a:ea typeface="微軟正黑體" panose="020B0604030504040204" pitchFamily="34" charset="-120"/>
              </a:rPr>
              <a:t> 將根據其他區塊計算出正確的數據</a:t>
            </a:r>
            <a:endParaRPr lang="en-US" sz="1500" b="1">
              <a:latin typeface="微軟正黑體" panose="020B0604030504040204" pitchFamily="34" charset="-120"/>
              <a:ea typeface="微軟正黑體" panose="020B0604030504040204" pitchFamily="34" charset="-120"/>
            </a:endParaRPr>
          </a:p>
        </p:txBody>
      </p:sp>
      <p:sp>
        <p:nvSpPr>
          <p:cNvPr id="86" name="TextBox 85">
            <a:extLst>
              <a:ext uri="{FF2B5EF4-FFF2-40B4-BE49-F238E27FC236}">
                <a16:creationId xmlns:a16="http://schemas.microsoft.com/office/drawing/2014/main" id="{02CE527A-9D89-4437-BEA3-42BD15A34B26}"/>
              </a:ext>
            </a:extLst>
          </p:cNvPr>
          <p:cNvSpPr txBox="1"/>
          <p:nvPr/>
        </p:nvSpPr>
        <p:spPr>
          <a:xfrm>
            <a:off x="6763580" y="1133637"/>
            <a:ext cx="2061926" cy="84176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ts val="2000"/>
              </a:lnSpc>
            </a:pPr>
            <a:r>
              <a:rPr lang="en-US" altLang="zh-TW" sz="1500" b="1">
                <a:latin typeface="微軟正黑體" panose="020B0604030504040204" pitchFamily="34" charset="-120"/>
                <a:ea typeface="微軟正黑體" panose="020B0604030504040204" pitchFamily="34" charset="-120"/>
              </a:rPr>
              <a:t>ZFS RAID5</a:t>
            </a:r>
            <a:r>
              <a:rPr lang="zh-TW" altLang="en-US" sz="1500" b="1">
                <a:latin typeface="微軟正黑體" panose="020B0604030504040204" pitchFamily="34" charset="-120"/>
                <a:ea typeface="微軟正黑體" panose="020B0604030504040204" pitchFamily="34" charset="-120"/>
              </a:rPr>
              <a:t> 將數據返回給應用程序並修復損壞區塊</a:t>
            </a:r>
            <a:endParaRPr lang="en-US" sz="1500" b="1">
              <a:latin typeface="微軟正黑體" panose="020B0604030504040204" pitchFamily="34" charset="-120"/>
              <a:ea typeface="微軟正黑體" panose="020B0604030504040204" pitchFamily="34" charset="-120"/>
            </a:endParaRPr>
          </a:p>
        </p:txBody>
      </p:sp>
      <p:cxnSp>
        <p:nvCxnSpPr>
          <p:cNvPr id="70" name="Straight Connector 5">
            <a:extLst>
              <a:ext uri="{FF2B5EF4-FFF2-40B4-BE49-F238E27FC236}">
                <a16:creationId xmlns:a16="http://schemas.microsoft.com/office/drawing/2014/main" id="{46C28862-F1CF-4B18-90BC-D6ED2E2C07CA}"/>
              </a:ext>
            </a:extLst>
          </p:cNvPr>
          <p:cNvCxnSpPr>
            <a:cxnSpLocks/>
          </p:cNvCxnSpPr>
          <p:nvPr/>
        </p:nvCxnSpPr>
        <p:spPr>
          <a:xfrm>
            <a:off x="5978023" y="1412983"/>
            <a:ext cx="0" cy="3266056"/>
          </a:xfrm>
          <a:prstGeom prst="line">
            <a:avLst/>
          </a:prstGeom>
          <a:ln w="12700">
            <a:solidFill>
              <a:schemeClr val="bg1">
                <a:lumMod val="65000"/>
                <a:alpha val="67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 name="手繪多邊形: 圖案 17">
            <a:extLst>
              <a:ext uri="{FF2B5EF4-FFF2-40B4-BE49-F238E27FC236}">
                <a16:creationId xmlns:a16="http://schemas.microsoft.com/office/drawing/2014/main" id="{BB7EC881-1591-4C2E-8B84-0E3837F875F6}"/>
              </a:ext>
            </a:extLst>
          </p:cNvPr>
          <p:cNvSpPr/>
          <p:nvPr/>
        </p:nvSpPr>
        <p:spPr>
          <a:xfrm>
            <a:off x="233970" y="1247992"/>
            <a:ext cx="382139" cy="487980"/>
          </a:xfrm>
          <a:custGeom>
            <a:avLst/>
            <a:gdLst>
              <a:gd name="connsiteX0" fmla="*/ 8714 w 255607"/>
              <a:gd name="connsiteY0" fmla="*/ 8714 h 487979"/>
              <a:gd name="connsiteX1" fmla="*/ 8714 w 255607"/>
              <a:gd name="connsiteY1" fmla="*/ 199258 h 487979"/>
              <a:gd name="connsiteX2" fmla="*/ 57512 w 255607"/>
              <a:gd name="connsiteY2" fmla="*/ 249218 h 487979"/>
              <a:gd name="connsiteX3" fmla="*/ 8714 w 255607"/>
              <a:gd name="connsiteY3" fmla="*/ 298016 h 487979"/>
              <a:gd name="connsiteX4" fmla="*/ 8714 w 255607"/>
              <a:gd name="connsiteY4" fmla="*/ 488560 h 487979"/>
              <a:gd name="connsiteX5" fmla="*/ 249218 w 255607"/>
              <a:gd name="connsiteY5" fmla="*/ 249218 h 48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07" h="487979">
                <a:moveTo>
                  <a:pt x="8714" y="8714"/>
                </a:moveTo>
                <a:lnTo>
                  <a:pt x="8714" y="199258"/>
                </a:lnTo>
                <a:lnTo>
                  <a:pt x="57512" y="249218"/>
                </a:lnTo>
                <a:lnTo>
                  <a:pt x="8714" y="298016"/>
                </a:lnTo>
                <a:lnTo>
                  <a:pt x="8714" y="488560"/>
                </a:lnTo>
                <a:lnTo>
                  <a:pt x="249218" y="249218"/>
                </a:lnTo>
                <a:close/>
              </a:path>
            </a:pathLst>
          </a:custGeom>
          <a:solidFill>
            <a:schemeClr val="tx1"/>
          </a:solidFill>
          <a:ln w="9525" cap="flat">
            <a:noFill/>
            <a:prstDash val="solid"/>
            <a:miter/>
          </a:ln>
        </p:spPr>
        <p:txBody>
          <a:bodyPr rtlCol="0" anchor="ctr"/>
          <a:lstStyle/>
          <a:p>
            <a:r>
              <a:rPr lang="en-US" altLang="zh-TW" b="1">
                <a:solidFill>
                  <a:schemeClr val="bg1"/>
                </a:solidFill>
                <a:latin typeface="Arial" panose="020B0604020202020204" pitchFamily="34" charset="0"/>
                <a:cs typeface="Arial" panose="020B0604020202020204" pitchFamily="34" charset="0"/>
              </a:rPr>
              <a:t>1</a:t>
            </a:r>
            <a:endParaRPr lang="zh-TW" altLang="en-US" b="1">
              <a:solidFill>
                <a:schemeClr val="bg1"/>
              </a:solidFill>
              <a:latin typeface="Arial" panose="020B0604020202020204" pitchFamily="34" charset="0"/>
              <a:cs typeface="Arial" panose="020B0604020202020204" pitchFamily="34" charset="0"/>
            </a:endParaRPr>
          </a:p>
        </p:txBody>
      </p:sp>
      <p:sp>
        <p:nvSpPr>
          <p:cNvPr id="72" name="手繪多邊形: 圖案 71">
            <a:extLst>
              <a:ext uri="{FF2B5EF4-FFF2-40B4-BE49-F238E27FC236}">
                <a16:creationId xmlns:a16="http://schemas.microsoft.com/office/drawing/2014/main" id="{2496CCA1-5EEE-4141-9A6E-CDD95C96A4EE}"/>
              </a:ext>
            </a:extLst>
          </p:cNvPr>
          <p:cNvSpPr/>
          <p:nvPr/>
        </p:nvSpPr>
        <p:spPr>
          <a:xfrm>
            <a:off x="3292908" y="1251334"/>
            <a:ext cx="382139" cy="487980"/>
          </a:xfrm>
          <a:custGeom>
            <a:avLst/>
            <a:gdLst>
              <a:gd name="connsiteX0" fmla="*/ 8714 w 255607"/>
              <a:gd name="connsiteY0" fmla="*/ 8714 h 487979"/>
              <a:gd name="connsiteX1" fmla="*/ 8714 w 255607"/>
              <a:gd name="connsiteY1" fmla="*/ 199258 h 487979"/>
              <a:gd name="connsiteX2" fmla="*/ 57512 w 255607"/>
              <a:gd name="connsiteY2" fmla="*/ 249218 h 487979"/>
              <a:gd name="connsiteX3" fmla="*/ 8714 w 255607"/>
              <a:gd name="connsiteY3" fmla="*/ 298016 h 487979"/>
              <a:gd name="connsiteX4" fmla="*/ 8714 w 255607"/>
              <a:gd name="connsiteY4" fmla="*/ 488560 h 487979"/>
              <a:gd name="connsiteX5" fmla="*/ 249218 w 255607"/>
              <a:gd name="connsiteY5" fmla="*/ 249218 h 48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07" h="487979">
                <a:moveTo>
                  <a:pt x="8714" y="8714"/>
                </a:moveTo>
                <a:lnTo>
                  <a:pt x="8714" y="199258"/>
                </a:lnTo>
                <a:lnTo>
                  <a:pt x="57512" y="249218"/>
                </a:lnTo>
                <a:lnTo>
                  <a:pt x="8714" y="298016"/>
                </a:lnTo>
                <a:lnTo>
                  <a:pt x="8714" y="488560"/>
                </a:lnTo>
                <a:lnTo>
                  <a:pt x="249218" y="249218"/>
                </a:lnTo>
                <a:close/>
              </a:path>
            </a:pathLst>
          </a:custGeom>
          <a:solidFill>
            <a:schemeClr val="tx1"/>
          </a:solidFill>
          <a:ln w="9525" cap="flat">
            <a:noFill/>
            <a:prstDash val="solid"/>
            <a:miter/>
          </a:ln>
        </p:spPr>
        <p:txBody>
          <a:bodyPr rtlCol="0" anchor="ctr"/>
          <a:lstStyle/>
          <a:p>
            <a:r>
              <a:rPr lang="en-US" altLang="zh-TW" b="1">
                <a:solidFill>
                  <a:schemeClr val="bg1"/>
                </a:solidFill>
                <a:latin typeface="Arial" panose="020B0604020202020204" pitchFamily="34" charset="0"/>
                <a:cs typeface="Arial" panose="020B0604020202020204" pitchFamily="34" charset="0"/>
              </a:rPr>
              <a:t>2</a:t>
            </a:r>
            <a:endParaRPr lang="zh-TW" altLang="en-US" b="1">
              <a:solidFill>
                <a:schemeClr val="bg1"/>
              </a:solidFill>
              <a:latin typeface="Arial" panose="020B0604020202020204" pitchFamily="34" charset="0"/>
              <a:cs typeface="Arial" panose="020B0604020202020204" pitchFamily="34" charset="0"/>
            </a:endParaRPr>
          </a:p>
        </p:txBody>
      </p:sp>
      <p:sp>
        <p:nvSpPr>
          <p:cNvPr id="73" name="手繪多邊形: 圖案 72">
            <a:extLst>
              <a:ext uri="{FF2B5EF4-FFF2-40B4-BE49-F238E27FC236}">
                <a16:creationId xmlns:a16="http://schemas.microsoft.com/office/drawing/2014/main" id="{EFC1795C-FA73-4F8E-8F75-C3C9BC5DBA01}"/>
              </a:ext>
            </a:extLst>
          </p:cNvPr>
          <p:cNvSpPr/>
          <p:nvPr/>
        </p:nvSpPr>
        <p:spPr>
          <a:xfrm>
            <a:off x="6381441" y="1260080"/>
            <a:ext cx="382139" cy="487980"/>
          </a:xfrm>
          <a:custGeom>
            <a:avLst/>
            <a:gdLst>
              <a:gd name="connsiteX0" fmla="*/ 8714 w 255607"/>
              <a:gd name="connsiteY0" fmla="*/ 8714 h 487979"/>
              <a:gd name="connsiteX1" fmla="*/ 8714 w 255607"/>
              <a:gd name="connsiteY1" fmla="*/ 199258 h 487979"/>
              <a:gd name="connsiteX2" fmla="*/ 57512 w 255607"/>
              <a:gd name="connsiteY2" fmla="*/ 249218 h 487979"/>
              <a:gd name="connsiteX3" fmla="*/ 8714 w 255607"/>
              <a:gd name="connsiteY3" fmla="*/ 298016 h 487979"/>
              <a:gd name="connsiteX4" fmla="*/ 8714 w 255607"/>
              <a:gd name="connsiteY4" fmla="*/ 488560 h 487979"/>
              <a:gd name="connsiteX5" fmla="*/ 249218 w 255607"/>
              <a:gd name="connsiteY5" fmla="*/ 249218 h 48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07" h="487979">
                <a:moveTo>
                  <a:pt x="8714" y="8714"/>
                </a:moveTo>
                <a:lnTo>
                  <a:pt x="8714" y="199258"/>
                </a:lnTo>
                <a:lnTo>
                  <a:pt x="57512" y="249218"/>
                </a:lnTo>
                <a:lnTo>
                  <a:pt x="8714" y="298016"/>
                </a:lnTo>
                <a:lnTo>
                  <a:pt x="8714" y="488560"/>
                </a:lnTo>
                <a:lnTo>
                  <a:pt x="249218" y="249218"/>
                </a:lnTo>
                <a:close/>
              </a:path>
            </a:pathLst>
          </a:custGeom>
          <a:solidFill>
            <a:schemeClr val="tx1"/>
          </a:solidFill>
          <a:ln w="9525" cap="flat">
            <a:noFill/>
            <a:prstDash val="solid"/>
            <a:miter/>
          </a:ln>
        </p:spPr>
        <p:txBody>
          <a:bodyPr rtlCol="0" anchor="ctr"/>
          <a:lstStyle/>
          <a:p>
            <a:r>
              <a:rPr lang="en-US" altLang="zh-TW" b="1">
                <a:solidFill>
                  <a:schemeClr val="bg1"/>
                </a:solidFill>
                <a:latin typeface="Arial" panose="020B0604020202020204" pitchFamily="34" charset="0"/>
                <a:cs typeface="Arial" panose="020B0604020202020204" pitchFamily="34" charset="0"/>
              </a:rPr>
              <a:t>3</a:t>
            </a:r>
            <a:endParaRPr lang="zh-TW" altLang="en-US" b="1">
              <a:solidFill>
                <a:schemeClr val="bg1"/>
              </a:solidFill>
              <a:latin typeface="Arial" panose="020B0604020202020204" pitchFamily="34" charset="0"/>
              <a:cs typeface="Arial" panose="020B0604020202020204" pitchFamily="34" charset="0"/>
            </a:endParaRPr>
          </a:p>
        </p:txBody>
      </p:sp>
      <p:pic>
        <p:nvPicPr>
          <p:cNvPr id="84" name="圖形 83">
            <a:extLst>
              <a:ext uri="{FF2B5EF4-FFF2-40B4-BE49-F238E27FC236}">
                <a16:creationId xmlns:a16="http://schemas.microsoft.com/office/drawing/2014/main" id="{6D9944A6-B652-41DA-9665-0726755A43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5302" y="4755550"/>
            <a:ext cx="276225" cy="276225"/>
          </a:xfrm>
          <a:prstGeom prst="rect">
            <a:avLst/>
          </a:prstGeom>
        </p:spPr>
      </p:pic>
    </p:spTree>
    <p:extLst>
      <p:ext uri="{BB962C8B-B14F-4D97-AF65-F5344CB8AC3E}">
        <p14:creationId xmlns:p14="http://schemas.microsoft.com/office/powerpoint/2010/main" val="145220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大自然 的圖片&#10;&#10;描述是以非常高的可信度產生">
            <a:extLst>
              <a:ext uri="{FF2B5EF4-FFF2-40B4-BE49-F238E27FC236}">
                <a16:creationId xmlns:a16="http://schemas.microsoft.com/office/drawing/2014/main" id="{06A6546C-C37A-46F3-9DD3-450590565D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矩形 5">
            <a:extLst>
              <a:ext uri="{FF2B5EF4-FFF2-40B4-BE49-F238E27FC236}">
                <a16:creationId xmlns:a16="http://schemas.microsoft.com/office/drawing/2014/main" id="{BC4DA872-1029-4D22-8B6D-E955983B3D51}"/>
              </a:ext>
            </a:extLst>
          </p:cNvPr>
          <p:cNvSpPr/>
          <p:nvPr/>
        </p:nvSpPr>
        <p:spPr>
          <a:xfrm>
            <a:off x="-152400" y="1325880"/>
            <a:ext cx="5669279" cy="2712720"/>
          </a:xfrm>
          <a:prstGeom prst="rect">
            <a:avLst/>
          </a:prstGeom>
          <a:noFill/>
          <a:ln w="63500">
            <a:solidFill>
              <a:srgbClr val="FD014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一張含有 電子用品, 室內 的圖片&#10;&#10;描述是以非常高的可信度產生">
            <a:extLst>
              <a:ext uri="{FF2B5EF4-FFF2-40B4-BE49-F238E27FC236}">
                <a16:creationId xmlns:a16="http://schemas.microsoft.com/office/drawing/2014/main" id="{8DC22C11-5A77-4980-9145-81A30EBBEC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9220" y="2137818"/>
            <a:ext cx="7764780" cy="3198208"/>
          </a:xfrm>
          <a:prstGeom prst="rect">
            <a:avLst/>
          </a:prstGeom>
        </p:spPr>
      </p:pic>
      <p:pic>
        <p:nvPicPr>
          <p:cNvPr id="8" name="圖形 7">
            <a:extLst>
              <a:ext uri="{FF2B5EF4-FFF2-40B4-BE49-F238E27FC236}">
                <a16:creationId xmlns:a16="http://schemas.microsoft.com/office/drawing/2014/main" id="{04588703-760A-4274-9F45-BBA8D5260C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4020" y="719402"/>
            <a:ext cx="1737360" cy="313796"/>
          </a:xfrm>
          <a:prstGeom prst="rect">
            <a:avLst/>
          </a:prstGeom>
        </p:spPr>
      </p:pic>
      <p:pic>
        <p:nvPicPr>
          <p:cNvPr id="10" name="圖片 9" descr="一張含有 美工圖案 的圖片&#10;&#10;描述是以非常高的可信度產生">
            <a:extLst>
              <a:ext uri="{FF2B5EF4-FFF2-40B4-BE49-F238E27FC236}">
                <a16:creationId xmlns:a16="http://schemas.microsoft.com/office/drawing/2014/main" id="{BE0096BC-3538-4B59-8871-20A7239BEB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126" y="1618389"/>
            <a:ext cx="5240627" cy="655295"/>
          </a:xfrm>
          <a:prstGeom prst="rect">
            <a:avLst/>
          </a:prstGeom>
        </p:spPr>
      </p:pic>
      <p:sp>
        <p:nvSpPr>
          <p:cNvPr id="11" name="矩形 10">
            <a:extLst>
              <a:ext uri="{FF2B5EF4-FFF2-40B4-BE49-F238E27FC236}">
                <a16:creationId xmlns:a16="http://schemas.microsoft.com/office/drawing/2014/main" id="{A9D7528D-59A9-4D5E-93C4-EC0B321396F6}"/>
              </a:ext>
            </a:extLst>
          </p:cNvPr>
          <p:cNvSpPr/>
          <p:nvPr/>
        </p:nvSpPr>
        <p:spPr>
          <a:xfrm>
            <a:off x="-365760" y="-289560"/>
            <a:ext cx="365760" cy="589026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Title 1">
            <a:extLst>
              <a:ext uri="{FF2B5EF4-FFF2-40B4-BE49-F238E27FC236}">
                <a16:creationId xmlns:a16="http://schemas.microsoft.com/office/drawing/2014/main" id="{F4BCCE0C-E785-41A1-B665-D03ED0B2F95C}"/>
              </a:ext>
            </a:extLst>
          </p:cNvPr>
          <p:cNvSpPr txBox="1">
            <a:spLocks/>
          </p:cNvSpPr>
          <p:nvPr/>
        </p:nvSpPr>
        <p:spPr>
          <a:xfrm>
            <a:off x="779295" y="2389014"/>
            <a:ext cx="3347271" cy="8081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600"/>
              </a:lnSpc>
            </a:pPr>
            <a:r>
              <a:rPr lang="en-US" altLang="zh-TW" sz="4800" b="1" spc="600">
                <a:solidFill>
                  <a:srgbClr val="FF0045"/>
                </a:solidFill>
                <a:latin typeface="Arial" panose="020B0604020202020204" pitchFamily="34" charset="0"/>
                <a:ea typeface="微軟正黑體" panose="020B0604030504040204" pitchFamily="34" charset="-120"/>
                <a:cs typeface="Arial" panose="020B0604020202020204" pitchFamily="34" charset="0"/>
              </a:rPr>
              <a:t>QES</a:t>
            </a:r>
            <a:r>
              <a:rPr lang="zh-TW" altLang="en-US" sz="4800" b="1" spc="600">
                <a:solidFill>
                  <a:srgbClr val="FF0045"/>
                </a:solidFill>
                <a:latin typeface="Arial" panose="020B0604020202020204" pitchFamily="34" charset="0"/>
                <a:ea typeface="微軟正黑體" panose="020B0604030504040204" pitchFamily="34" charset="-120"/>
                <a:cs typeface="Arial" panose="020B0604020202020204" pitchFamily="34" charset="0"/>
              </a:rPr>
              <a:t>資料保護</a:t>
            </a:r>
            <a:endParaRPr lang="zh-TW" altLang="en-US" sz="4800" b="1" spc="600">
              <a:solidFill>
                <a:srgbClr val="FF0045"/>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70231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429">
            <a:extLst>
              <a:ext uri="{FF2B5EF4-FFF2-40B4-BE49-F238E27FC236}">
                <a16:creationId xmlns:a16="http://schemas.microsoft.com/office/drawing/2014/main" id="{0E948090-4718-4868-8C7D-AB0A7953D446}"/>
              </a:ext>
            </a:extLst>
          </p:cNvPr>
          <p:cNvSpPr/>
          <p:nvPr/>
        </p:nvSpPr>
        <p:spPr>
          <a:xfrm rot="16200000" flipH="1">
            <a:off x="2734630" y="2012386"/>
            <a:ext cx="3087757" cy="2137495"/>
          </a:xfrm>
          <a:prstGeom prst="triangle">
            <a:avLst>
              <a:gd name="adj" fmla="val 84846"/>
            </a:avLst>
          </a:prstGeom>
          <a:gradFill flip="none" rotWithShape="1">
            <a:gsLst>
              <a:gs pos="0">
                <a:schemeClr val="accent5">
                  <a:lumMod val="60000"/>
                  <a:lumOff val="40000"/>
                </a:schemeClr>
              </a:gs>
              <a:gs pos="20000">
                <a:schemeClr val="accent5">
                  <a:lumMod val="60000"/>
                  <a:lumOff val="40000"/>
                </a:schemeClr>
              </a:gs>
              <a:gs pos="100000">
                <a:schemeClr val="bg1">
                  <a:alpha val="0"/>
                </a:schemeClr>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0" name="Picture 4">
            <a:extLst>
              <a:ext uri="{FF2B5EF4-FFF2-40B4-BE49-F238E27FC236}">
                <a16:creationId xmlns:a16="http://schemas.microsoft.com/office/drawing/2014/main" id="{EB1861CC-CB88-493C-A8BD-02DBD4D75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2333" y="2907733"/>
            <a:ext cx="4335585" cy="2709741"/>
          </a:xfrm>
          <a:prstGeom prst="rect">
            <a:avLst/>
          </a:prstGeom>
        </p:spPr>
      </p:pic>
      <p:pic>
        <p:nvPicPr>
          <p:cNvPr id="29" name="圖形 28">
            <a:extLst>
              <a:ext uri="{FF2B5EF4-FFF2-40B4-BE49-F238E27FC236}">
                <a16:creationId xmlns:a16="http://schemas.microsoft.com/office/drawing/2014/main" id="{A8527192-B894-4331-B9BA-59EA8501C00C}"/>
              </a:ext>
            </a:extLst>
          </p:cNvPr>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028940" y="2736110"/>
            <a:ext cx="753956" cy="882290"/>
          </a:xfrm>
          <a:prstGeom prst="rect">
            <a:avLst/>
          </a:prstGeom>
          <a:effectLst>
            <a:outerShdw blurRad="50800" dist="38100" dir="2700000" algn="tl" rotWithShape="0">
              <a:prstClr val="black">
                <a:alpha val="40000"/>
              </a:prstClr>
            </a:outerShdw>
          </a:effectLst>
        </p:spPr>
      </p:pic>
      <p:pic>
        <p:nvPicPr>
          <p:cNvPr id="22" name="圖形 21">
            <a:extLst>
              <a:ext uri="{FF2B5EF4-FFF2-40B4-BE49-F238E27FC236}">
                <a16:creationId xmlns:a16="http://schemas.microsoft.com/office/drawing/2014/main" id="{B85DCE81-0E9A-4AF1-A6EC-52F0BD5AA65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r="15648"/>
          <a:stretch/>
        </p:blipFill>
        <p:spPr>
          <a:xfrm>
            <a:off x="4837009" y="1146313"/>
            <a:ext cx="4379880" cy="3743719"/>
          </a:xfrm>
          <a:prstGeom prst="rect">
            <a:avLst/>
          </a:prstGeom>
        </p:spPr>
      </p:pic>
      <p:sp>
        <p:nvSpPr>
          <p:cNvPr id="2" name="Title 1">
            <a:extLst>
              <a:ext uri="{FF2B5EF4-FFF2-40B4-BE49-F238E27FC236}">
                <a16:creationId xmlns:a16="http://schemas.microsoft.com/office/drawing/2014/main" id="{94716412-049C-49BB-9F22-D94781C2E973}"/>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3600" dirty="0">
                <a:solidFill>
                  <a:schemeClr val="bg1"/>
                </a:solidFill>
                <a:latin typeface="微軟正黑體" panose="020B0604030504040204" pitchFamily="34" charset="-120"/>
                <a:ea typeface="微軟正黑體" panose="020B0604030504040204" pitchFamily="34" charset="-120"/>
              </a:rPr>
              <a:t>同時支援檔案跟區塊層級的快照保護</a:t>
            </a:r>
            <a:endParaRPr lang="en-US" sz="3600" dirty="0">
              <a:solidFill>
                <a:schemeClr val="bg1"/>
              </a:solidFill>
              <a:latin typeface="微軟正黑體" panose="020B0604030504040204" pitchFamily="34" charset="-120"/>
              <a:ea typeface="微軟正黑體" panose="020B0604030504040204" pitchFamily="34" charset="-120"/>
            </a:endParaRPr>
          </a:p>
        </p:txBody>
      </p:sp>
      <p:sp>
        <p:nvSpPr>
          <p:cNvPr id="3" name="Content Placeholder 2">
            <a:extLst>
              <a:ext uri="{FF2B5EF4-FFF2-40B4-BE49-F238E27FC236}">
                <a16:creationId xmlns:a16="http://schemas.microsoft.com/office/drawing/2014/main" id="{1C6F3871-CD16-44BD-86E2-97598CDF8B86}"/>
              </a:ext>
            </a:extLst>
          </p:cNvPr>
          <p:cNvSpPr>
            <a:spLocks noGrp="1"/>
          </p:cNvSpPr>
          <p:nvPr>
            <p:ph idx="4294967295"/>
          </p:nvPr>
        </p:nvSpPr>
        <p:spPr>
          <a:xfrm>
            <a:off x="5514645" y="1747868"/>
            <a:ext cx="3568026" cy="2527358"/>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lnSpc>
                <a:spcPts val="2800"/>
              </a:lnSpc>
              <a:spcBef>
                <a:spcPts val="1800"/>
              </a:spcBef>
              <a:buNone/>
            </a:pPr>
            <a:r>
              <a:rPr lang="zh-TW" altLang="en-US" sz="2000" b="1">
                <a:latin typeface="微軟正黑體" panose="020B0604030504040204" pitchFamily="34" charset="-120"/>
                <a:ea typeface="微軟正黑體" panose="020B0604030504040204" pitchFamily="34" charset="-120"/>
              </a:rPr>
              <a:t>簡單易用，可以從病毒攻擊或意外刪除和修改中恢復有價值的數據。</a:t>
            </a:r>
            <a:endParaRPr lang="en-US" sz="2000" b="1">
              <a:latin typeface="微軟正黑體" panose="020B0604030504040204" pitchFamily="34" charset="-120"/>
              <a:ea typeface="微軟正黑體" panose="020B0604030504040204" pitchFamily="34" charset="-120"/>
            </a:endParaRPr>
          </a:p>
          <a:p>
            <a:pPr indent="0">
              <a:lnSpc>
                <a:spcPts val="2800"/>
              </a:lnSpc>
              <a:spcBef>
                <a:spcPts val="1800"/>
              </a:spcBef>
              <a:buNone/>
            </a:pPr>
            <a:r>
              <a:rPr lang="zh-TW" altLang="en-US" sz="2000" b="1">
                <a:latin typeface="微軟正黑體" panose="020B0604030504040204" pitchFamily="34" charset="-120"/>
                <a:ea typeface="微軟正黑體" panose="020B0604030504040204" pitchFamily="34" charset="-120"/>
              </a:rPr>
              <a:t>瞬間建立，接近無限數量 </a:t>
            </a:r>
            <a:r>
              <a:rPr lang="en-US" altLang="zh-TW" sz="2000" b="1">
                <a:latin typeface="微軟正黑體" panose="020B0604030504040204" pitchFamily="34" charset="-120"/>
                <a:ea typeface="微軟正黑體" panose="020B0604030504040204" pitchFamily="34" charset="-120"/>
              </a:rPr>
              <a:t>(65535)</a:t>
            </a:r>
            <a:r>
              <a:rPr lang="zh-TW" altLang="en-US" sz="2000" b="1">
                <a:latin typeface="微軟正黑體" panose="020B0604030504040204" pitchFamily="34" charset="-120"/>
                <a:ea typeface="微軟正黑體" panose="020B0604030504040204" pitchFamily="34" charset="-120"/>
              </a:rPr>
              <a:t> 的快照</a:t>
            </a:r>
            <a:endParaRPr lang="en-US" altLang="zh-TW" sz="2000" b="1">
              <a:latin typeface="微軟正黑體" panose="020B0604030504040204" pitchFamily="34" charset="-120"/>
              <a:ea typeface="微軟正黑體" panose="020B0604030504040204" pitchFamily="34" charset="-120"/>
            </a:endParaRPr>
          </a:p>
          <a:p>
            <a:endParaRPr lang="en-US" altLang="zh-TW"/>
          </a:p>
        </p:txBody>
      </p:sp>
      <p:sp>
        <p:nvSpPr>
          <p:cNvPr id="8" name="Cylinder 7">
            <a:extLst>
              <a:ext uri="{FF2B5EF4-FFF2-40B4-BE49-F238E27FC236}">
                <a16:creationId xmlns:a16="http://schemas.microsoft.com/office/drawing/2014/main" id="{4617DECF-8C56-404C-8E14-BCABC7500B07}"/>
              </a:ext>
            </a:extLst>
          </p:cNvPr>
          <p:cNvSpPr/>
          <p:nvPr/>
        </p:nvSpPr>
        <p:spPr>
          <a:xfrm>
            <a:off x="311628" y="1177738"/>
            <a:ext cx="892142" cy="983700"/>
          </a:xfrm>
          <a:prstGeom prst="can">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9" name="Cylinder 8">
            <a:extLst>
              <a:ext uri="{FF2B5EF4-FFF2-40B4-BE49-F238E27FC236}">
                <a16:creationId xmlns:a16="http://schemas.microsoft.com/office/drawing/2014/main" id="{A592565A-96D8-44A3-B3DB-1C669C2ECF3F}"/>
              </a:ext>
            </a:extLst>
          </p:cNvPr>
          <p:cNvSpPr/>
          <p:nvPr/>
        </p:nvSpPr>
        <p:spPr>
          <a:xfrm>
            <a:off x="1923184" y="1177738"/>
            <a:ext cx="892142" cy="983700"/>
          </a:xfrm>
          <a:prstGeom prst="can">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0" name="Cylinder 9">
            <a:extLst>
              <a:ext uri="{FF2B5EF4-FFF2-40B4-BE49-F238E27FC236}">
                <a16:creationId xmlns:a16="http://schemas.microsoft.com/office/drawing/2014/main" id="{34BA98E5-965E-4D02-962C-C21AA2F6C441}"/>
              </a:ext>
            </a:extLst>
          </p:cNvPr>
          <p:cNvSpPr/>
          <p:nvPr/>
        </p:nvSpPr>
        <p:spPr>
          <a:xfrm>
            <a:off x="3547477" y="1177738"/>
            <a:ext cx="892142" cy="983700"/>
          </a:xfrm>
          <a:prstGeom prst="can">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2050" name="Picture 2" descr="Image result for snapshot icon">
            <a:extLst>
              <a:ext uri="{FF2B5EF4-FFF2-40B4-BE49-F238E27FC236}">
                <a16:creationId xmlns:a16="http://schemas.microsoft.com/office/drawing/2014/main" id="{64B133FA-619F-4C73-BD6E-7D03BDEE845E}"/>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29551" y="1374046"/>
            <a:ext cx="840161" cy="840161"/>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Image result for snapshot icon">
            <a:extLst>
              <a:ext uri="{FF2B5EF4-FFF2-40B4-BE49-F238E27FC236}">
                <a16:creationId xmlns:a16="http://schemas.microsoft.com/office/drawing/2014/main" id="{533BAA0A-B00C-4FA4-8C5E-1D0B60E5622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341107" y="1406983"/>
            <a:ext cx="840161" cy="840161"/>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12">
            <a:extLst>
              <a:ext uri="{FF2B5EF4-FFF2-40B4-BE49-F238E27FC236}">
                <a16:creationId xmlns:a16="http://schemas.microsoft.com/office/drawing/2014/main" id="{9F488042-183E-4FFA-B9F0-21F2BF62AC51}"/>
              </a:ext>
            </a:extLst>
          </p:cNvPr>
          <p:cNvSpPr/>
          <p:nvPr/>
        </p:nvSpPr>
        <p:spPr>
          <a:xfrm>
            <a:off x="392763" y="1799637"/>
            <a:ext cx="228526" cy="252595"/>
          </a:xfrm>
          <a:prstGeom prst="rect">
            <a:avLst/>
          </a:prstGeom>
          <a:solidFill>
            <a:srgbClr val="FF0000"/>
          </a:solidFill>
          <a:ln w="1016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4" name="Rectangle 13">
            <a:extLst>
              <a:ext uri="{FF2B5EF4-FFF2-40B4-BE49-F238E27FC236}">
                <a16:creationId xmlns:a16="http://schemas.microsoft.com/office/drawing/2014/main" id="{A98892D7-1D97-4EF1-9A57-3B6B8BB15FA8}"/>
              </a:ext>
            </a:extLst>
          </p:cNvPr>
          <p:cNvSpPr/>
          <p:nvPr/>
        </p:nvSpPr>
        <p:spPr>
          <a:xfrm>
            <a:off x="617718" y="1799637"/>
            <a:ext cx="228526" cy="252595"/>
          </a:xfrm>
          <a:prstGeom prst="rect">
            <a:avLst/>
          </a:prstGeom>
          <a:solidFill>
            <a:schemeClr val="accent4">
              <a:lumMod val="60000"/>
              <a:lumOff val="40000"/>
            </a:schemeClr>
          </a:solidFill>
          <a:ln w="1016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5" name="Rectangle 14">
            <a:extLst>
              <a:ext uri="{FF2B5EF4-FFF2-40B4-BE49-F238E27FC236}">
                <a16:creationId xmlns:a16="http://schemas.microsoft.com/office/drawing/2014/main" id="{346BC513-2E0E-429C-986B-70FFB1489DB5}"/>
              </a:ext>
            </a:extLst>
          </p:cNvPr>
          <p:cNvSpPr/>
          <p:nvPr/>
        </p:nvSpPr>
        <p:spPr>
          <a:xfrm>
            <a:off x="855009" y="1799637"/>
            <a:ext cx="228526" cy="252595"/>
          </a:xfrm>
          <a:prstGeom prst="rect">
            <a:avLst/>
          </a:prstGeom>
          <a:solidFill>
            <a:schemeClr val="accent6">
              <a:lumMod val="60000"/>
              <a:lumOff val="40000"/>
            </a:schemeClr>
          </a:solidFill>
          <a:ln w="1016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6" name="Rectangle 15">
            <a:extLst>
              <a:ext uri="{FF2B5EF4-FFF2-40B4-BE49-F238E27FC236}">
                <a16:creationId xmlns:a16="http://schemas.microsoft.com/office/drawing/2014/main" id="{01E568B5-74EA-4105-8654-06536D5B7B90}"/>
              </a:ext>
            </a:extLst>
          </p:cNvPr>
          <p:cNvSpPr/>
          <p:nvPr/>
        </p:nvSpPr>
        <p:spPr>
          <a:xfrm>
            <a:off x="2005992" y="1799637"/>
            <a:ext cx="228526" cy="252595"/>
          </a:xfrm>
          <a:prstGeom prst="rect">
            <a:avLst/>
          </a:prstGeom>
          <a:solidFill>
            <a:srgbClr val="FF0000"/>
          </a:solidFill>
          <a:ln w="1016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7" name="Rectangle 16">
            <a:extLst>
              <a:ext uri="{FF2B5EF4-FFF2-40B4-BE49-F238E27FC236}">
                <a16:creationId xmlns:a16="http://schemas.microsoft.com/office/drawing/2014/main" id="{3A8A6E2C-9744-4232-A88E-F23E497835D1}"/>
              </a:ext>
            </a:extLst>
          </p:cNvPr>
          <p:cNvSpPr/>
          <p:nvPr/>
        </p:nvSpPr>
        <p:spPr>
          <a:xfrm>
            <a:off x="2230947" y="1799637"/>
            <a:ext cx="228526" cy="252595"/>
          </a:xfrm>
          <a:prstGeom prst="rect">
            <a:avLst/>
          </a:prstGeom>
          <a:solidFill>
            <a:schemeClr val="accent4">
              <a:lumMod val="60000"/>
              <a:lumOff val="40000"/>
            </a:schemeClr>
          </a:solidFill>
          <a:ln w="1016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8" name="Rectangle 17">
            <a:extLst>
              <a:ext uri="{FF2B5EF4-FFF2-40B4-BE49-F238E27FC236}">
                <a16:creationId xmlns:a16="http://schemas.microsoft.com/office/drawing/2014/main" id="{705C5AB6-5839-4EFC-9725-D6AE0561A01B}"/>
              </a:ext>
            </a:extLst>
          </p:cNvPr>
          <p:cNvSpPr/>
          <p:nvPr/>
        </p:nvSpPr>
        <p:spPr>
          <a:xfrm>
            <a:off x="2468237" y="1799637"/>
            <a:ext cx="228526" cy="252595"/>
          </a:xfrm>
          <a:prstGeom prst="rect">
            <a:avLst/>
          </a:prstGeom>
          <a:solidFill>
            <a:schemeClr val="accent6">
              <a:lumMod val="60000"/>
              <a:lumOff val="40000"/>
            </a:schemeClr>
          </a:solidFill>
          <a:ln w="1016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9" name="Rectangle 18">
            <a:extLst>
              <a:ext uri="{FF2B5EF4-FFF2-40B4-BE49-F238E27FC236}">
                <a16:creationId xmlns:a16="http://schemas.microsoft.com/office/drawing/2014/main" id="{03E3E91F-06A2-4F1D-A5F4-A929DE77B4E4}"/>
              </a:ext>
            </a:extLst>
          </p:cNvPr>
          <p:cNvSpPr/>
          <p:nvPr/>
        </p:nvSpPr>
        <p:spPr>
          <a:xfrm>
            <a:off x="3628839" y="1766697"/>
            <a:ext cx="228526" cy="252595"/>
          </a:xfrm>
          <a:prstGeom prst="rect">
            <a:avLst/>
          </a:prstGeom>
          <a:solidFill>
            <a:srgbClr val="FF0000"/>
          </a:solidFill>
          <a:ln w="1016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0" name="Rectangle 19">
            <a:extLst>
              <a:ext uri="{FF2B5EF4-FFF2-40B4-BE49-F238E27FC236}">
                <a16:creationId xmlns:a16="http://schemas.microsoft.com/office/drawing/2014/main" id="{FA2F0898-8997-431B-8400-46759E993173}"/>
              </a:ext>
            </a:extLst>
          </p:cNvPr>
          <p:cNvSpPr/>
          <p:nvPr/>
        </p:nvSpPr>
        <p:spPr>
          <a:xfrm>
            <a:off x="3853793" y="1766697"/>
            <a:ext cx="228526" cy="252595"/>
          </a:xfrm>
          <a:prstGeom prst="rect">
            <a:avLst/>
          </a:prstGeom>
          <a:solidFill>
            <a:schemeClr val="accent4">
              <a:lumMod val="60000"/>
              <a:lumOff val="40000"/>
            </a:schemeClr>
          </a:solidFill>
          <a:ln w="1016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1" name="Rectangle 20">
            <a:extLst>
              <a:ext uri="{FF2B5EF4-FFF2-40B4-BE49-F238E27FC236}">
                <a16:creationId xmlns:a16="http://schemas.microsoft.com/office/drawing/2014/main" id="{B2126E27-F4FA-4E10-9A4B-A811899A329C}"/>
              </a:ext>
            </a:extLst>
          </p:cNvPr>
          <p:cNvSpPr/>
          <p:nvPr/>
        </p:nvSpPr>
        <p:spPr>
          <a:xfrm>
            <a:off x="4091085" y="1766697"/>
            <a:ext cx="228526" cy="252595"/>
          </a:xfrm>
          <a:prstGeom prst="rect">
            <a:avLst/>
          </a:prstGeom>
          <a:solidFill>
            <a:schemeClr val="accent6">
              <a:lumMod val="60000"/>
              <a:lumOff val="40000"/>
            </a:schemeClr>
          </a:solidFill>
          <a:ln w="1016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2101" name="圖形 2100">
            <a:extLst>
              <a:ext uri="{FF2B5EF4-FFF2-40B4-BE49-F238E27FC236}">
                <a16:creationId xmlns:a16="http://schemas.microsoft.com/office/drawing/2014/main" id="{EDBB2044-71D9-4075-9801-2DD994E2F3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99325" y="1785838"/>
            <a:ext cx="214312" cy="214312"/>
          </a:xfrm>
          <a:prstGeom prst="rect">
            <a:avLst/>
          </a:prstGeom>
        </p:spPr>
      </p:pic>
      <p:pic>
        <p:nvPicPr>
          <p:cNvPr id="88" name="圖形 87">
            <a:extLst>
              <a:ext uri="{FF2B5EF4-FFF2-40B4-BE49-F238E27FC236}">
                <a16:creationId xmlns:a16="http://schemas.microsoft.com/office/drawing/2014/main" id="{CBC95B3F-916A-4859-B309-096EC4F5D6FA}"/>
              </a:ext>
            </a:extLst>
          </p:cNvPr>
          <p:cNvPicPr>
            <a:picLocks noChangeAspect="1"/>
          </p:cNvPicPr>
          <p:nvPr/>
        </p:nvPicPr>
        <p:blipFill>
          <a:blip r:embed="rId11" cstate="screen">
            <a:extLst>
              <a:ext uri="{96DAC541-7B7A-43D3-8B79-37D633B846F1}">
                <asvg:svgBlip xmlns:asvg="http://schemas.microsoft.com/office/drawing/2016/SVG/main" r:embed="rId12"/>
              </a:ext>
            </a:extLst>
          </a:blip>
          <a:stretch>
            <a:fillRect/>
          </a:stretch>
        </p:blipFill>
        <p:spPr>
          <a:xfrm>
            <a:off x="5372715" y="1892007"/>
            <a:ext cx="174773" cy="159238"/>
          </a:xfrm>
          <a:prstGeom prst="rect">
            <a:avLst/>
          </a:prstGeom>
        </p:spPr>
      </p:pic>
      <p:pic>
        <p:nvPicPr>
          <p:cNvPr id="89" name="圖形 88">
            <a:extLst>
              <a:ext uri="{FF2B5EF4-FFF2-40B4-BE49-F238E27FC236}">
                <a16:creationId xmlns:a16="http://schemas.microsoft.com/office/drawing/2014/main" id="{7B285859-C414-41BB-913E-6EDCF625EF26}"/>
              </a:ext>
            </a:extLst>
          </p:cNvPr>
          <p:cNvPicPr>
            <a:picLocks noChangeAspect="1"/>
          </p:cNvPicPr>
          <p:nvPr/>
        </p:nvPicPr>
        <p:blipFill>
          <a:blip r:embed="rId11" cstate="screen">
            <a:extLst>
              <a:ext uri="{96DAC541-7B7A-43D3-8B79-37D633B846F1}">
                <asvg:svgBlip xmlns:asvg="http://schemas.microsoft.com/office/drawing/2016/SVG/main" r:embed="rId12"/>
              </a:ext>
            </a:extLst>
          </a:blip>
          <a:stretch>
            <a:fillRect/>
          </a:stretch>
        </p:blipFill>
        <p:spPr>
          <a:xfrm>
            <a:off x="5372715" y="3184022"/>
            <a:ext cx="174773" cy="159238"/>
          </a:xfrm>
          <a:prstGeom prst="rect">
            <a:avLst/>
          </a:prstGeom>
        </p:spPr>
      </p:pic>
      <p:pic>
        <p:nvPicPr>
          <p:cNvPr id="2103" name="圖片 2102" descr="一張含有 坐, 室內, 橙色, 紅色 的圖片&#10;&#10;描述是以高可信度產生">
            <a:extLst>
              <a:ext uri="{FF2B5EF4-FFF2-40B4-BE49-F238E27FC236}">
                <a16:creationId xmlns:a16="http://schemas.microsoft.com/office/drawing/2014/main" id="{4A2B6C4B-9D61-4F30-B25A-375AE319E8D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1558" y="2008319"/>
            <a:ext cx="3685009" cy="808904"/>
          </a:xfrm>
          <a:prstGeom prst="rect">
            <a:avLst/>
          </a:prstGeom>
        </p:spPr>
      </p:pic>
    </p:spTree>
    <p:extLst>
      <p:ext uri="{BB962C8B-B14F-4D97-AF65-F5344CB8AC3E}">
        <p14:creationId xmlns:p14="http://schemas.microsoft.com/office/powerpoint/2010/main" val="1052431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5144-39E3-467D-BE5E-42CA03A7014E}"/>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3600" dirty="0">
                <a:solidFill>
                  <a:schemeClr val="bg1"/>
                </a:solidFill>
                <a:latin typeface="微軟正黑體" panose="020B0604030504040204" pitchFamily="34" charset="-120"/>
                <a:ea typeface="微軟正黑體" panose="020B0604030504040204" pitchFamily="34" charset="-120"/>
              </a:rPr>
              <a:t>高效的快照和複製</a:t>
            </a:r>
            <a:endParaRPr lang="en-US" sz="3600" dirty="0">
              <a:solidFill>
                <a:schemeClr val="bg1"/>
              </a:solidFill>
              <a:latin typeface="微軟正黑體" panose="020B0604030504040204" pitchFamily="34" charset="-120"/>
              <a:ea typeface="微軟正黑體" panose="020B0604030504040204" pitchFamily="34" charset="-120"/>
            </a:endParaRPr>
          </a:p>
        </p:txBody>
      </p:sp>
      <p:sp>
        <p:nvSpPr>
          <p:cNvPr id="3" name="Content Placeholder 2">
            <a:extLst>
              <a:ext uri="{FF2B5EF4-FFF2-40B4-BE49-F238E27FC236}">
                <a16:creationId xmlns:a16="http://schemas.microsoft.com/office/drawing/2014/main" id="{7ACC2845-A85E-4AC0-BFB5-5741029EB122}"/>
              </a:ext>
            </a:extLst>
          </p:cNvPr>
          <p:cNvSpPr>
            <a:spLocks noGrp="1"/>
          </p:cNvSpPr>
          <p:nvPr>
            <p:ph idx="4294967295"/>
          </p:nvPr>
        </p:nvSpPr>
        <p:spPr>
          <a:xfrm>
            <a:off x="922282" y="1139539"/>
            <a:ext cx="8004361" cy="755836"/>
          </a:xfrm>
        </p:spPr>
        <p:txBody>
          <a:bodyPr vert="horz" lIns="91440" tIns="45720" rIns="91440" bIns="45720" rtlCol="0"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buNone/>
            </a:pPr>
            <a:r>
              <a:rPr lang="zh-TW" altLang="en-US" sz="2100" b="1">
                <a:latin typeface="微軟正黑體"/>
                <a:ea typeface="微軟正黑體"/>
              </a:rPr>
              <a:t>寫入時複製不需要額外的空間 </a:t>
            </a:r>
            <a:r>
              <a:rPr lang="en-US" altLang="zh-TW" sz="2100" b="1">
                <a:latin typeface="微軟正黑體"/>
                <a:ea typeface="微軟正黑體"/>
              </a:rPr>
              <a:t>- </a:t>
            </a:r>
            <a:r>
              <a:rPr lang="zh-TW" altLang="en-US" sz="2100" b="1">
                <a:latin typeface="微軟正黑體"/>
                <a:ea typeface="微軟正黑體"/>
              </a:rPr>
              <a:t>僅記錄差異數據</a:t>
            </a:r>
            <a:endParaRPr lang="en-US" sz="2100" b="1">
              <a:latin typeface="微軟正黑體"/>
              <a:ea typeface="微軟正黑體"/>
            </a:endParaRPr>
          </a:p>
        </p:txBody>
      </p:sp>
      <p:sp>
        <p:nvSpPr>
          <p:cNvPr id="6" name="Rectangle 5">
            <a:extLst>
              <a:ext uri="{FF2B5EF4-FFF2-40B4-BE49-F238E27FC236}">
                <a16:creationId xmlns:a16="http://schemas.microsoft.com/office/drawing/2014/main" id="{CE3B5F71-5DF7-4358-99DA-B58FAB25706E}"/>
              </a:ext>
            </a:extLst>
          </p:cNvPr>
          <p:cNvSpPr/>
          <p:nvPr/>
        </p:nvSpPr>
        <p:spPr>
          <a:xfrm>
            <a:off x="564599" y="2373096"/>
            <a:ext cx="1289352" cy="447336"/>
          </a:xfrm>
          <a:prstGeom prst="rect">
            <a:avLst/>
          </a:prstGeom>
          <a:gradFill>
            <a:gsLst>
              <a:gs pos="0">
                <a:srgbClr val="F10140"/>
              </a:gs>
              <a:gs pos="10000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320">
                <a:solidFill>
                  <a:schemeClr val="bg1"/>
                </a:solidFill>
                <a:latin typeface="Arial" panose="020B0604020202020204" pitchFamily="34" charset="0"/>
                <a:cs typeface="Arial" panose="020B0604020202020204" pitchFamily="34" charset="0"/>
              </a:rPr>
              <a:t>Original Copy</a:t>
            </a:r>
          </a:p>
        </p:txBody>
      </p:sp>
      <p:sp>
        <p:nvSpPr>
          <p:cNvPr id="7" name="Rectangle 6">
            <a:extLst>
              <a:ext uri="{FF2B5EF4-FFF2-40B4-BE49-F238E27FC236}">
                <a16:creationId xmlns:a16="http://schemas.microsoft.com/office/drawing/2014/main" id="{3C477630-8F06-4664-A9AF-8C410036BB8E}"/>
              </a:ext>
            </a:extLst>
          </p:cNvPr>
          <p:cNvSpPr/>
          <p:nvPr/>
        </p:nvSpPr>
        <p:spPr>
          <a:xfrm>
            <a:off x="313515" y="3920286"/>
            <a:ext cx="391880" cy="419849"/>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A</a:t>
            </a:r>
          </a:p>
        </p:txBody>
      </p:sp>
      <p:sp>
        <p:nvSpPr>
          <p:cNvPr id="8" name="Rectangle 7">
            <a:extLst>
              <a:ext uri="{FF2B5EF4-FFF2-40B4-BE49-F238E27FC236}">
                <a16:creationId xmlns:a16="http://schemas.microsoft.com/office/drawing/2014/main" id="{D87A5AAC-E28E-4BFC-B2E8-1584AF92E8CB}"/>
              </a:ext>
            </a:extLst>
          </p:cNvPr>
          <p:cNvSpPr/>
          <p:nvPr/>
        </p:nvSpPr>
        <p:spPr>
          <a:xfrm>
            <a:off x="821916" y="3920286"/>
            <a:ext cx="391880" cy="419849"/>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B</a:t>
            </a:r>
          </a:p>
        </p:txBody>
      </p:sp>
      <p:sp>
        <p:nvSpPr>
          <p:cNvPr id="9" name="Rectangle 8">
            <a:extLst>
              <a:ext uri="{FF2B5EF4-FFF2-40B4-BE49-F238E27FC236}">
                <a16:creationId xmlns:a16="http://schemas.microsoft.com/office/drawing/2014/main" id="{FE522059-00AB-40CE-B81F-649EDBD34B16}"/>
              </a:ext>
            </a:extLst>
          </p:cNvPr>
          <p:cNvSpPr/>
          <p:nvPr/>
        </p:nvSpPr>
        <p:spPr>
          <a:xfrm>
            <a:off x="1332997" y="3920286"/>
            <a:ext cx="391880" cy="419849"/>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C</a:t>
            </a:r>
          </a:p>
        </p:txBody>
      </p:sp>
      <p:sp>
        <p:nvSpPr>
          <p:cNvPr id="10" name="Rectangle 9">
            <a:extLst>
              <a:ext uri="{FF2B5EF4-FFF2-40B4-BE49-F238E27FC236}">
                <a16:creationId xmlns:a16="http://schemas.microsoft.com/office/drawing/2014/main" id="{22570378-85B8-481D-9CEA-D9C96D82D56C}"/>
              </a:ext>
            </a:extLst>
          </p:cNvPr>
          <p:cNvSpPr/>
          <p:nvPr/>
        </p:nvSpPr>
        <p:spPr>
          <a:xfrm>
            <a:off x="1861462" y="3920286"/>
            <a:ext cx="391880" cy="419849"/>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D</a:t>
            </a:r>
          </a:p>
        </p:txBody>
      </p:sp>
      <p:cxnSp>
        <p:nvCxnSpPr>
          <p:cNvPr id="12" name="Straight Arrow Connector 11">
            <a:extLst>
              <a:ext uri="{FF2B5EF4-FFF2-40B4-BE49-F238E27FC236}">
                <a16:creationId xmlns:a16="http://schemas.microsoft.com/office/drawing/2014/main" id="{830F8E11-A674-4231-AB0A-826F18CC150F}"/>
              </a:ext>
            </a:extLst>
          </p:cNvPr>
          <p:cNvCxnSpPr>
            <a:cxnSpLocks/>
            <a:stCxn id="6" idx="2"/>
            <a:endCxn id="7" idx="0"/>
          </p:cNvCxnSpPr>
          <p:nvPr/>
        </p:nvCxnSpPr>
        <p:spPr>
          <a:xfrm flipH="1">
            <a:off x="509455" y="2820432"/>
            <a:ext cx="699820" cy="1099854"/>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93530EA-D00D-4431-984B-082AB33C9356}"/>
              </a:ext>
            </a:extLst>
          </p:cNvPr>
          <p:cNvCxnSpPr>
            <a:cxnSpLocks/>
            <a:stCxn id="6" idx="2"/>
            <a:endCxn id="8" idx="0"/>
          </p:cNvCxnSpPr>
          <p:nvPr/>
        </p:nvCxnSpPr>
        <p:spPr>
          <a:xfrm flipH="1">
            <a:off x="1017856" y="2820432"/>
            <a:ext cx="191419" cy="1099854"/>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ACB62F2-2902-4F46-88BC-4E2E52DF912F}"/>
              </a:ext>
            </a:extLst>
          </p:cNvPr>
          <p:cNvCxnSpPr>
            <a:cxnSpLocks/>
            <a:stCxn id="6" idx="2"/>
            <a:endCxn id="9" idx="0"/>
          </p:cNvCxnSpPr>
          <p:nvPr/>
        </p:nvCxnSpPr>
        <p:spPr>
          <a:xfrm>
            <a:off x="1209275" y="2820432"/>
            <a:ext cx="319662" cy="1099854"/>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C879574-5461-4FFA-BC07-2869D107F6D9}"/>
              </a:ext>
            </a:extLst>
          </p:cNvPr>
          <p:cNvCxnSpPr>
            <a:cxnSpLocks/>
            <a:stCxn id="6" idx="2"/>
            <a:endCxn id="10" idx="0"/>
          </p:cNvCxnSpPr>
          <p:nvPr/>
        </p:nvCxnSpPr>
        <p:spPr>
          <a:xfrm>
            <a:off x="1209275" y="2820432"/>
            <a:ext cx="848127" cy="1099854"/>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802F479B-C2F5-4272-8CBE-E4A47E090899}"/>
              </a:ext>
            </a:extLst>
          </p:cNvPr>
          <p:cNvSpPr/>
          <p:nvPr/>
        </p:nvSpPr>
        <p:spPr>
          <a:xfrm>
            <a:off x="2984635" y="3935732"/>
            <a:ext cx="391880" cy="419849"/>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A</a:t>
            </a:r>
          </a:p>
        </p:txBody>
      </p:sp>
      <p:sp>
        <p:nvSpPr>
          <p:cNvPr id="25" name="Rectangle 24">
            <a:extLst>
              <a:ext uri="{FF2B5EF4-FFF2-40B4-BE49-F238E27FC236}">
                <a16:creationId xmlns:a16="http://schemas.microsoft.com/office/drawing/2014/main" id="{341094C5-2CCA-422C-BC2B-4BC423F443F2}"/>
              </a:ext>
            </a:extLst>
          </p:cNvPr>
          <p:cNvSpPr/>
          <p:nvPr/>
        </p:nvSpPr>
        <p:spPr>
          <a:xfrm>
            <a:off x="3493036" y="3935732"/>
            <a:ext cx="391880" cy="419849"/>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B</a:t>
            </a:r>
          </a:p>
        </p:txBody>
      </p:sp>
      <p:sp>
        <p:nvSpPr>
          <p:cNvPr id="26" name="Rectangle 25">
            <a:extLst>
              <a:ext uri="{FF2B5EF4-FFF2-40B4-BE49-F238E27FC236}">
                <a16:creationId xmlns:a16="http://schemas.microsoft.com/office/drawing/2014/main" id="{02A5F0DA-A1C0-4B7D-B71E-0E41B4BDF157}"/>
              </a:ext>
            </a:extLst>
          </p:cNvPr>
          <p:cNvSpPr/>
          <p:nvPr/>
        </p:nvSpPr>
        <p:spPr>
          <a:xfrm>
            <a:off x="4004117" y="3935732"/>
            <a:ext cx="391880" cy="419849"/>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C</a:t>
            </a:r>
          </a:p>
        </p:txBody>
      </p:sp>
      <p:sp>
        <p:nvSpPr>
          <p:cNvPr id="27" name="Rectangle 26">
            <a:extLst>
              <a:ext uri="{FF2B5EF4-FFF2-40B4-BE49-F238E27FC236}">
                <a16:creationId xmlns:a16="http://schemas.microsoft.com/office/drawing/2014/main" id="{EC721EB4-03F8-4847-A2D9-A58559B13FEC}"/>
              </a:ext>
            </a:extLst>
          </p:cNvPr>
          <p:cNvSpPr/>
          <p:nvPr/>
        </p:nvSpPr>
        <p:spPr>
          <a:xfrm>
            <a:off x="4532583" y="3935732"/>
            <a:ext cx="391880" cy="419849"/>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D</a:t>
            </a:r>
          </a:p>
        </p:txBody>
      </p:sp>
      <p:cxnSp>
        <p:nvCxnSpPr>
          <p:cNvPr id="28" name="Straight Arrow Connector 27">
            <a:extLst>
              <a:ext uri="{FF2B5EF4-FFF2-40B4-BE49-F238E27FC236}">
                <a16:creationId xmlns:a16="http://schemas.microsoft.com/office/drawing/2014/main" id="{343DC990-1623-4B45-94A6-EC451D31C6DE}"/>
              </a:ext>
            </a:extLst>
          </p:cNvPr>
          <p:cNvCxnSpPr>
            <a:cxnSpLocks/>
            <a:stCxn id="65" idx="2"/>
            <a:endCxn id="24" idx="0"/>
          </p:cNvCxnSpPr>
          <p:nvPr/>
        </p:nvCxnSpPr>
        <p:spPr>
          <a:xfrm flipH="1">
            <a:off x="3180575" y="2815910"/>
            <a:ext cx="1361677" cy="1119822"/>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95ABA89-8732-4119-881C-27C7943B0B72}"/>
              </a:ext>
            </a:extLst>
          </p:cNvPr>
          <p:cNvCxnSpPr>
            <a:cxnSpLocks/>
            <a:stCxn id="65" idx="2"/>
            <a:endCxn id="25" idx="0"/>
          </p:cNvCxnSpPr>
          <p:nvPr/>
        </p:nvCxnSpPr>
        <p:spPr>
          <a:xfrm flipH="1">
            <a:off x="3688976" y="2815910"/>
            <a:ext cx="853276" cy="1119822"/>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1B95680-9A42-446E-89D0-4C5B09986B5B}"/>
              </a:ext>
            </a:extLst>
          </p:cNvPr>
          <p:cNvCxnSpPr>
            <a:cxnSpLocks/>
            <a:stCxn id="65" idx="2"/>
            <a:endCxn id="26" idx="0"/>
          </p:cNvCxnSpPr>
          <p:nvPr/>
        </p:nvCxnSpPr>
        <p:spPr>
          <a:xfrm flipH="1">
            <a:off x="4200057" y="2815910"/>
            <a:ext cx="342195" cy="1119822"/>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DC17CC3-92BC-41DA-B8AC-00F9AAB3CDA8}"/>
              </a:ext>
            </a:extLst>
          </p:cNvPr>
          <p:cNvCxnSpPr>
            <a:cxnSpLocks/>
            <a:stCxn id="65" idx="2"/>
            <a:endCxn id="27" idx="0"/>
          </p:cNvCxnSpPr>
          <p:nvPr/>
        </p:nvCxnSpPr>
        <p:spPr>
          <a:xfrm>
            <a:off x="4542252" y="2815910"/>
            <a:ext cx="186271" cy="1119822"/>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3C7A2E53-5512-46F8-B130-4F704F153F29}"/>
              </a:ext>
            </a:extLst>
          </p:cNvPr>
          <p:cNvSpPr/>
          <p:nvPr/>
        </p:nvSpPr>
        <p:spPr>
          <a:xfrm>
            <a:off x="3942942" y="2368574"/>
            <a:ext cx="1198620" cy="447336"/>
          </a:xfrm>
          <a:prstGeom prst="rect">
            <a:avLst/>
          </a:prstGeom>
          <a:gradFill>
            <a:gsLst>
              <a:gs pos="0">
                <a:srgbClr val="F10140"/>
              </a:gs>
              <a:gs pos="10000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320">
                <a:solidFill>
                  <a:schemeClr val="bg1"/>
                </a:solidFill>
                <a:latin typeface="Arial" panose="020B0604020202020204" pitchFamily="34" charset="0"/>
                <a:cs typeface="Arial" panose="020B0604020202020204" pitchFamily="34" charset="0"/>
              </a:rPr>
              <a:t>Original Copy</a:t>
            </a:r>
          </a:p>
        </p:txBody>
      </p:sp>
      <p:sp>
        <p:nvSpPr>
          <p:cNvPr id="71" name="Rectangle 70">
            <a:extLst>
              <a:ext uri="{FF2B5EF4-FFF2-40B4-BE49-F238E27FC236}">
                <a16:creationId xmlns:a16="http://schemas.microsoft.com/office/drawing/2014/main" id="{9F987CB6-36E4-4C59-867A-9BB9D1237111}"/>
              </a:ext>
            </a:extLst>
          </p:cNvPr>
          <p:cNvSpPr/>
          <p:nvPr/>
        </p:nvSpPr>
        <p:spPr>
          <a:xfrm>
            <a:off x="2684143" y="2368574"/>
            <a:ext cx="900274" cy="447336"/>
          </a:xfrm>
          <a:prstGeom prst="rect">
            <a:avLst/>
          </a:prstGeom>
          <a:gradFill>
            <a:gsLst>
              <a:gs pos="0">
                <a:srgbClr val="F10140"/>
              </a:gs>
              <a:gs pos="10000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320">
                <a:solidFill>
                  <a:schemeClr val="bg1"/>
                </a:solidFill>
                <a:latin typeface="Arial" panose="020B0604020202020204" pitchFamily="34" charset="0"/>
                <a:cs typeface="Arial" panose="020B0604020202020204" pitchFamily="34" charset="0"/>
              </a:rPr>
              <a:t>Snapshot</a:t>
            </a:r>
          </a:p>
        </p:txBody>
      </p:sp>
      <p:cxnSp>
        <p:nvCxnSpPr>
          <p:cNvPr id="72" name="Straight Arrow Connector 71">
            <a:extLst>
              <a:ext uri="{FF2B5EF4-FFF2-40B4-BE49-F238E27FC236}">
                <a16:creationId xmlns:a16="http://schemas.microsoft.com/office/drawing/2014/main" id="{BEA7472E-3A97-4A64-8BB1-4C1ABCC502E1}"/>
              </a:ext>
            </a:extLst>
          </p:cNvPr>
          <p:cNvCxnSpPr>
            <a:cxnSpLocks/>
            <a:stCxn id="71" idx="2"/>
            <a:endCxn id="27" idx="0"/>
          </p:cNvCxnSpPr>
          <p:nvPr/>
        </p:nvCxnSpPr>
        <p:spPr>
          <a:xfrm>
            <a:off x="3134280" y="2815910"/>
            <a:ext cx="1594243" cy="1119822"/>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CACA0C48-3804-43D3-B909-BA08E9656487}"/>
              </a:ext>
            </a:extLst>
          </p:cNvPr>
          <p:cNvCxnSpPr>
            <a:cxnSpLocks/>
            <a:stCxn id="71" idx="2"/>
            <a:endCxn id="26" idx="0"/>
          </p:cNvCxnSpPr>
          <p:nvPr/>
        </p:nvCxnSpPr>
        <p:spPr>
          <a:xfrm>
            <a:off x="3134280" y="2815910"/>
            <a:ext cx="1065777" cy="1119822"/>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DAB19925-666E-49C3-853A-372290CEDAEE}"/>
              </a:ext>
            </a:extLst>
          </p:cNvPr>
          <p:cNvCxnSpPr>
            <a:cxnSpLocks/>
            <a:stCxn id="71" idx="2"/>
            <a:endCxn id="25" idx="0"/>
          </p:cNvCxnSpPr>
          <p:nvPr/>
        </p:nvCxnSpPr>
        <p:spPr>
          <a:xfrm>
            <a:off x="3134280" y="2815910"/>
            <a:ext cx="554696" cy="1119822"/>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1050A935-2448-472D-B8FC-2A7DBFCCEE18}"/>
              </a:ext>
            </a:extLst>
          </p:cNvPr>
          <p:cNvCxnSpPr>
            <a:cxnSpLocks/>
            <a:stCxn id="71" idx="2"/>
            <a:endCxn id="24" idx="0"/>
          </p:cNvCxnSpPr>
          <p:nvPr/>
        </p:nvCxnSpPr>
        <p:spPr>
          <a:xfrm>
            <a:off x="3134280" y="2815910"/>
            <a:ext cx="46295" cy="1119822"/>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BBE0AE65-86A3-4B0C-9696-09E7DA4F2B03}"/>
              </a:ext>
            </a:extLst>
          </p:cNvPr>
          <p:cNvSpPr/>
          <p:nvPr/>
        </p:nvSpPr>
        <p:spPr>
          <a:xfrm>
            <a:off x="6792661" y="3929707"/>
            <a:ext cx="391880" cy="419849"/>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A</a:t>
            </a:r>
          </a:p>
        </p:txBody>
      </p:sp>
      <p:sp>
        <p:nvSpPr>
          <p:cNvPr id="98" name="Rectangle 97">
            <a:extLst>
              <a:ext uri="{FF2B5EF4-FFF2-40B4-BE49-F238E27FC236}">
                <a16:creationId xmlns:a16="http://schemas.microsoft.com/office/drawing/2014/main" id="{0C4790C1-4D11-48C8-A02D-68F5F0D0AC0C}"/>
              </a:ext>
            </a:extLst>
          </p:cNvPr>
          <p:cNvSpPr/>
          <p:nvPr/>
        </p:nvSpPr>
        <p:spPr>
          <a:xfrm>
            <a:off x="7301062" y="3929707"/>
            <a:ext cx="391880" cy="419849"/>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B</a:t>
            </a:r>
          </a:p>
        </p:txBody>
      </p:sp>
      <p:sp>
        <p:nvSpPr>
          <p:cNvPr id="99" name="Rectangle 98">
            <a:extLst>
              <a:ext uri="{FF2B5EF4-FFF2-40B4-BE49-F238E27FC236}">
                <a16:creationId xmlns:a16="http://schemas.microsoft.com/office/drawing/2014/main" id="{AD9608B1-CA65-405A-9B55-86E438CE84B3}"/>
              </a:ext>
            </a:extLst>
          </p:cNvPr>
          <p:cNvSpPr/>
          <p:nvPr/>
        </p:nvSpPr>
        <p:spPr>
          <a:xfrm>
            <a:off x="7812142" y="3929707"/>
            <a:ext cx="391880" cy="419849"/>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C</a:t>
            </a:r>
          </a:p>
        </p:txBody>
      </p:sp>
      <p:sp>
        <p:nvSpPr>
          <p:cNvPr id="100" name="Rectangle 99">
            <a:extLst>
              <a:ext uri="{FF2B5EF4-FFF2-40B4-BE49-F238E27FC236}">
                <a16:creationId xmlns:a16="http://schemas.microsoft.com/office/drawing/2014/main" id="{1DDC6164-5F14-488D-BB08-992579A6048D}"/>
              </a:ext>
            </a:extLst>
          </p:cNvPr>
          <p:cNvSpPr/>
          <p:nvPr/>
        </p:nvSpPr>
        <p:spPr>
          <a:xfrm>
            <a:off x="6048502" y="3933256"/>
            <a:ext cx="391880" cy="419849"/>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D</a:t>
            </a:r>
          </a:p>
        </p:txBody>
      </p:sp>
      <p:cxnSp>
        <p:nvCxnSpPr>
          <p:cNvPr id="101" name="Straight Arrow Connector 100">
            <a:extLst>
              <a:ext uri="{FF2B5EF4-FFF2-40B4-BE49-F238E27FC236}">
                <a16:creationId xmlns:a16="http://schemas.microsoft.com/office/drawing/2014/main" id="{5D03913E-330C-4A97-A55B-E5BC2465FE1E}"/>
              </a:ext>
            </a:extLst>
          </p:cNvPr>
          <p:cNvCxnSpPr>
            <a:cxnSpLocks/>
            <a:stCxn id="105" idx="2"/>
            <a:endCxn id="97" idx="0"/>
          </p:cNvCxnSpPr>
          <p:nvPr/>
        </p:nvCxnSpPr>
        <p:spPr>
          <a:xfrm flipH="1">
            <a:off x="6988601" y="2790047"/>
            <a:ext cx="1329500" cy="1139660"/>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0AB57C2D-3DCD-4387-850F-BF5373685166}"/>
              </a:ext>
            </a:extLst>
          </p:cNvPr>
          <p:cNvCxnSpPr>
            <a:cxnSpLocks/>
            <a:stCxn id="105" idx="2"/>
            <a:endCxn id="99" idx="0"/>
          </p:cNvCxnSpPr>
          <p:nvPr/>
        </p:nvCxnSpPr>
        <p:spPr>
          <a:xfrm flipH="1">
            <a:off x="8008082" y="2790047"/>
            <a:ext cx="310019" cy="1139660"/>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4639A5AE-F93D-4E28-A093-0D6EA75119FB}"/>
              </a:ext>
            </a:extLst>
          </p:cNvPr>
          <p:cNvCxnSpPr>
            <a:cxnSpLocks/>
            <a:stCxn id="105" idx="2"/>
            <a:endCxn id="171" idx="0"/>
          </p:cNvCxnSpPr>
          <p:nvPr/>
        </p:nvCxnSpPr>
        <p:spPr>
          <a:xfrm>
            <a:off x="8318101" y="2790047"/>
            <a:ext cx="190626" cy="1156113"/>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E33A04C9-CB7D-4947-8721-3D79E243384D}"/>
              </a:ext>
            </a:extLst>
          </p:cNvPr>
          <p:cNvSpPr/>
          <p:nvPr/>
        </p:nvSpPr>
        <p:spPr>
          <a:xfrm>
            <a:off x="7712397" y="2342711"/>
            <a:ext cx="1211408" cy="447336"/>
          </a:xfrm>
          <a:prstGeom prst="rect">
            <a:avLst/>
          </a:prstGeom>
          <a:gradFill>
            <a:gsLst>
              <a:gs pos="0">
                <a:srgbClr val="F10140"/>
              </a:gs>
              <a:gs pos="10000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320">
                <a:solidFill>
                  <a:schemeClr val="bg1"/>
                </a:solidFill>
                <a:latin typeface="Arial" panose="020B0604020202020204" pitchFamily="34" charset="0"/>
                <a:cs typeface="Arial" panose="020B0604020202020204" pitchFamily="34" charset="0"/>
              </a:rPr>
              <a:t>Original Copy</a:t>
            </a:r>
          </a:p>
        </p:txBody>
      </p:sp>
      <p:sp>
        <p:nvSpPr>
          <p:cNvPr id="106" name="Rectangle 105">
            <a:extLst>
              <a:ext uri="{FF2B5EF4-FFF2-40B4-BE49-F238E27FC236}">
                <a16:creationId xmlns:a16="http://schemas.microsoft.com/office/drawing/2014/main" id="{5189C2BC-DECA-4360-A552-1B3FC36E7B47}"/>
              </a:ext>
            </a:extLst>
          </p:cNvPr>
          <p:cNvSpPr/>
          <p:nvPr/>
        </p:nvSpPr>
        <p:spPr>
          <a:xfrm>
            <a:off x="6161042" y="2348082"/>
            <a:ext cx="1126485" cy="447336"/>
          </a:xfrm>
          <a:prstGeom prst="rect">
            <a:avLst/>
          </a:prstGeom>
          <a:gradFill>
            <a:gsLst>
              <a:gs pos="0">
                <a:srgbClr val="F10140"/>
              </a:gs>
              <a:gs pos="10000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320">
                <a:solidFill>
                  <a:schemeClr val="bg1"/>
                </a:solidFill>
                <a:latin typeface="Arial" panose="020B0604020202020204" pitchFamily="34" charset="0"/>
                <a:cs typeface="Arial" panose="020B0604020202020204" pitchFamily="34" charset="0"/>
              </a:rPr>
              <a:t>Snapshot</a:t>
            </a:r>
          </a:p>
        </p:txBody>
      </p:sp>
      <p:cxnSp>
        <p:nvCxnSpPr>
          <p:cNvPr id="107" name="Straight Arrow Connector 106">
            <a:extLst>
              <a:ext uri="{FF2B5EF4-FFF2-40B4-BE49-F238E27FC236}">
                <a16:creationId xmlns:a16="http://schemas.microsoft.com/office/drawing/2014/main" id="{5215791E-8955-4481-B35F-9AB4B17A8AC5}"/>
              </a:ext>
            </a:extLst>
          </p:cNvPr>
          <p:cNvCxnSpPr>
            <a:cxnSpLocks/>
            <a:stCxn id="106" idx="2"/>
            <a:endCxn id="100" idx="0"/>
          </p:cNvCxnSpPr>
          <p:nvPr/>
        </p:nvCxnSpPr>
        <p:spPr>
          <a:xfrm flipH="1">
            <a:off x="6244442" y="2795418"/>
            <a:ext cx="479843" cy="1137838"/>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39AEB399-8336-4527-BC11-B36F5A3D5FEA}"/>
              </a:ext>
            </a:extLst>
          </p:cNvPr>
          <p:cNvCxnSpPr>
            <a:cxnSpLocks/>
            <a:stCxn id="106" idx="2"/>
            <a:endCxn id="99" idx="0"/>
          </p:cNvCxnSpPr>
          <p:nvPr/>
        </p:nvCxnSpPr>
        <p:spPr>
          <a:xfrm>
            <a:off x="6724285" y="2795418"/>
            <a:ext cx="1283797" cy="1134289"/>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8E5C153F-8D3A-4CF2-B856-808B5ACAACC0}"/>
              </a:ext>
            </a:extLst>
          </p:cNvPr>
          <p:cNvCxnSpPr>
            <a:cxnSpLocks/>
            <a:stCxn id="106" idx="2"/>
            <a:endCxn id="97" idx="0"/>
          </p:cNvCxnSpPr>
          <p:nvPr/>
        </p:nvCxnSpPr>
        <p:spPr>
          <a:xfrm>
            <a:off x="6724285" y="2795418"/>
            <a:ext cx="264316" cy="1134289"/>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08E5BE1D-8CA0-4840-B150-B7210D4E8E34}"/>
              </a:ext>
            </a:extLst>
          </p:cNvPr>
          <p:cNvSpPr/>
          <p:nvPr/>
        </p:nvSpPr>
        <p:spPr>
          <a:xfrm>
            <a:off x="5538761" y="3943450"/>
            <a:ext cx="391880" cy="419849"/>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B</a:t>
            </a:r>
          </a:p>
        </p:txBody>
      </p:sp>
      <p:cxnSp>
        <p:nvCxnSpPr>
          <p:cNvPr id="118" name="Straight Arrow Connector 117">
            <a:extLst>
              <a:ext uri="{FF2B5EF4-FFF2-40B4-BE49-F238E27FC236}">
                <a16:creationId xmlns:a16="http://schemas.microsoft.com/office/drawing/2014/main" id="{9D9982DC-AD6C-47FD-B874-02B788742E62}"/>
              </a:ext>
            </a:extLst>
          </p:cNvPr>
          <p:cNvCxnSpPr>
            <a:cxnSpLocks/>
            <a:stCxn id="106" idx="2"/>
            <a:endCxn id="117" idx="0"/>
          </p:cNvCxnSpPr>
          <p:nvPr/>
        </p:nvCxnSpPr>
        <p:spPr>
          <a:xfrm flipH="1">
            <a:off x="5734701" y="2795418"/>
            <a:ext cx="989584" cy="1148032"/>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A91B8499-83DA-49D0-9B99-A2FE4B4A36FB}"/>
              </a:ext>
            </a:extLst>
          </p:cNvPr>
          <p:cNvSpPr txBox="1"/>
          <p:nvPr/>
        </p:nvSpPr>
        <p:spPr>
          <a:xfrm>
            <a:off x="320141" y="1771886"/>
            <a:ext cx="1832060" cy="31547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50">
                <a:latin typeface="Arial" panose="020B0604020202020204" pitchFamily="34" charset="0"/>
                <a:cs typeface="Arial" panose="020B0604020202020204" pitchFamily="34" charset="0"/>
              </a:rPr>
              <a:t>Before Snapshot</a:t>
            </a:r>
          </a:p>
        </p:txBody>
      </p:sp>
      <p:sp>
        <p:nvSpPr>
          <p:cNvPr id="123" name="TextBox 122">
            <a:extLst>
              <a:ext uri="{FF2B5EF4-FFF2-40B4-BE49-F238E27FC236}">
                <a16:creationId xmlns:a16="http://schemas.microsoft.com/office/drawing/2014/main" id="{8233A6A8-EC2E-40D4-A115-BBA3742FED92}"/>
              </a:ext>
            </a:extLst>
          </p:cNvPr>
          <p:cNvSpPr txBox="1"/>
          <p:nvPr/>
        </p:nvSpPr>
        <p:spPr>
          <a:xfrm>
            <a:off x="3021997" y="1785864"/>
            <a:ext cx="1832060" cy="31547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50">
                <a:latin typeface="Arial" panose="020B0604020202020204" pitchFamily="34" charset="0"/>
                <a:cs typeface="Arial" panose="020B0604020202020204" pitchFamily="34" charset="0"/>
              </a:rPr>
              <a:t>After Snapshot</a:t>
            </a:r>
          </a:p>
        </p:txBody>
      </p:sp>
      <p:sp>
        <p:nvSpPr>
          <p:cNvPr id="124" name="TextBox 123">
            <a:extLst>
              <a:ext uri="{FF2B5EF4-FFF2-40B4-BE49-F238E27FC236}">
                <a16:creationId xmlns:a16="http://schemas.microsoft.com/office/drawing/2014/main" id="{F171AF7D-044B-4FF4-AAF6-81D0CF838356}"/>
              </a:ext>
            </a:extLst>
          </p:cNvPr>
          <p:cNvSpPr txBox="1"/>
          <p:nvPr/>
        </p:nvSpPr>
        <p:spPr>
          <a:xfrm>
            <a:off x="5432512" y="4458821"/>
            <a:ext cx="1164981" cy="27238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70">
                <a:latin typeface="Arial" panose="020B0604020202020204" pitchFamily="34" charset="0"/>
                <a:cs typeface="Arial" panose="020B0604020202020204" pitchFamily="34" charset="0"/>
              </a:rPr>
              <a:t>Deleted Data</a:t>
            </a:r>
          </a:p>
        </p:txBody>
      </p:sp>
      <p:sp>
        <p:nvSpPr>
          <p:cNvPr id="125" name="TextBox 124">
            <a:extLst>
              <a:ext uri="{FF2B5EF4-FFF2-40B4-BE49-F238E27FC236}">
                <a16:creationId xmlns:a16="http://schemas.microsoft.com/office/drawing/2014/main" id="{AC012260-5CD9-4CE6-B8B1-C0EB6A06E717}"/>
              </a:ext>
            </a:extLst>
          </p:cNvPr>
          <p:cNvSpPr txBox="1"/>
          <p:nvPr/>
        </p:nvSpPr>
        <p:spPr>
          <a:xfrm>
            <a:off x="6571335" y="1780111"/>
            <a:ext cx="1832060" cy="31547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50">
                <a:latin typeface="Arial" panose="020B0604020202020204" pitchFamily="34" charset="0"/>
                <a:cs typeface="Arial" panose="020B0604020202020204" pitchFamily="34" charset="0"/>
              </a:rPr>
              <a:t>After Modification</a:t>
            </a:r>
          </a:p>
        </p:txBody>
      </p:sp>
      <p:sp>
        <p:nvSpPr>
          <p:cNvPr id="171" name="Rectangle 170">
            <a:extLst>
              <a:ext uri="{FF2B5EF4-FFF2-40B4-BE49-F238E27FC236}">
                <a16:creationId xmlns:a16="http://schemas.microsoft.com/office/drawing/2014/main" id="{F3A44E72-93E8-4FE7-8385-138912ABD0AD}"/>
              </a:ext>
            </a:extLst>
          </p:cNvPr>
          <p:cNvSpPr/>
          <p:nvPr/>
        </p:nvSpPr>
        <p:spPr>
          <a:xfrm>
            <a:off x="8312787" y="3946160"/>
            <a:ext cx="391880" cy="419849"/>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D’</a:t>
            </a:r>
          </a:p>
        </p:txBody>
      </p:sp>
      <p:pic>
        <p:nvPicPr>
          <p:cNvPr id="50" name="圖形 49">
            <a:extLst>
              <a:ext uri="{FF2B5EF4-FFF2-40B4-BE49-F238E27FC236}">
                <a16:creationId xmlns:a16="http://schemas.microsoft.com/office/drawing/2014/main" id="{B0E3A7E4-365E-4CE0-A291-1498BD662899}"/>
              </a:ext>
            </a:extLst>
          </p:cNvPr>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724184" y="1219452"/>
            <a:ext cx="211350" cy="192564"/>
          </a:xfrm>
          <a:prstGeom prst="rect">
            <a:avLst/>
          </a:prstGeom>
        </p:spPr>
      </p:pic>
      <p:cxnSp>
        <p:nvCxnSpPr>
          <p:cNvPr id="69" name="Straight Connector 5">
            <a:extLst>
              <a:ext uri="{FF2B5EF4-FFF2-40B4-BE49-F238E27FC236}">
                <a16:creationId xmlns:a16="http://schemas.microsoft.com/office/drawing/2014/main" id="{14199BFC-DF16-475F-82F0-89CEC7485E17}"/>
              </a:ext>
            </a:extLst>
          </p:cNvPr>
          <p:cNvCxnSpPr>
            <a:cxnSpLocks/>
          </p:cNvCxnSpPr>
          <p:nvPr/>
        </p:nvCxnSpPr>
        <p:spPr>
          <a:xfrm>
            <a:off x="5322043" y="1960772"/>
            <a:ext cx="0" cy="2604602"/>
          </a:xfrm>
          <a:prstGeom prst="line">
            <a:avLst/>
          </a:prstGeom>
          <a:ln w="12700">
            <a:solidFill>
              <a:schemeClr val="bg1">
                <a:lumMod val="65000"/>
                <a:alpha val="67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7" name="Straight Connector 5">
            <a:extLst>
              <a:ext uri="{FF2B5EF4-FFF2-40B4-BE49-F238E27FC236}">
                <a16:creationId xmlns:a16="http://schemas.microsoft.com/office/drawing/2014/main" id="{30BEB0BF-7AF4-4897-94B4-7C014825E358}"/>
              </a:ext>
            </a:extLst>
          </p:cNvPr>
          <p:cNvCxnSpPr>
            <a:cxnSpLocks/>
          </p:cNvCxnSpPr>
          <p:nvPr/>
        </p:nvCxnSpPr>
        <p:spPr>
          <a:xfrm>
            <a:off x="2485796" y="1960772"/>
            <a:ext cx="0" cy="2604602"/>
          </a:xfrm>
          <a:prstGeom prst="line">
            <a:avLst/>
          </a:prstGeom>
          <a:ln w="12700">
            <a:solidFill>
              <a:schemeClr val="bg1">
                <a:lumMod val="65000"/>
                <a:alpha val="67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08" name="圖形 207">
            <a:extLst>
              <a:ext uri="{FF2B5EF4-FFF2-40B4-BE49-F238E27FC236}">
                <a16:creationId xmlns:a16="http://schemas.microsoft.com/office/drawing/2014/main" id="{37F70B31-FEB7-49A1-8CA0-4E016A8DC3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49541" y="3985255"/>
            <a:ext cx="308753" cy="308753"/>
          </a:xfrm>
          <a:prstGeom prst="rect">
            <a:avLst/>
          </a:prstGeom>
        </p:spPr>
      </p:pic>
    </p:spTree>
    <p:extLst>
      <p:ext uri="{BB962C8B-B14F-4D97-AF65-F5344CB8AC3E}">
        <p14:creationId xmlns:p14="http://schemas.microsoft.com/office/powerpoint/2010/main" val="1726345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圖形 42">
            <a:extLst>
              <a:ext uri="{FF2B5EF4-FFF2-40B4-BE49-F238E27FC236}">
                <a16:creationId xmlns:a16="http://schemas.microsoft.com/office/drawing/2014/main" id="{666C4221-1A79-432E-B7B2-3B2B2D0A795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8283" y="1517999"/>
            <a:ext cx="8698103" cy="3286961"/>
          </a:xfrm>
          <a:prstGeom prst="rect">
            <a:avLst/>
          </a:prstGeom>
        </p:spPr>
      </p:pic>
      <p:sp>
        <p:nvSpPr>
          <p:cNvPr id="2" name="標題 1">
            <a:extLst>
              <a:ext uri="{FF2B5EF4-FFF2-40B4-BE49-F238E27FC236}">
                <a16:creationId xmlns:a16="http://schemas.microsoft.com/office/drawing/2014/main" id="{492703C8-2C04-4F54-8553-2788162ABA46}"/>
              </a:ext>
            </a:extLst>
          </p:cNvPr>
          <p:cNvSpPr>
            <a:spLocks noGrp="1"/>
          </p:cNvSpPr>
          <p:nvPr>
            <p:ph type="title"/>
          </p:nvPr>
        </p:nvSpPr>
        <p:spPr>
          <a:xfrm>
            <a:off x="278283" y="86557"/>
            <a:ext cx="7886700" cy="822960"/>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TW" sz="3600" dirty="0">
                <a:solidFill>
                  <a:schemeClr val="bg1"/>
                </a:solidFill>
                <a:latin typeface="Arial" panose="020B0604020202020204" pitchFamily="34" charset="0"/>
                <a:cs typeface="Arial" panose="020B0604020202020204" pitchFamily="34" charset="0"/>
              </a:rPr>
              <a:t>QES</a:t>
            </a:r>
            <a:r>
              <a:rPr lang="en-US" altLang="zh-TW" sz="3600" dirty="0">
                <a:solidFill>
                  <a:schemeClr val="bg1"/>
                </a:solidFill>
              </a:rPr>
              <a:t> </a:t>
            </a:r>
            <a:r>
              <a:rPr lang="zh-TW" altLang="en-US" sz="3600" dirty="0">
                <a:solidFill>
                  <a:schemeClr val="bg1"/>
                </a:solidFill>
                <a:latin typeface="微軟正黑體" panose="020B0604030504040204" pitchFamily="34" charset="-120"/>
                <a:ea typeface="微軟正黑體" panose="020B0604030504040204" pitchFamily="34" charset="-120"/>
              </a:rPr>
              <a:t>的空間節省技術</a:t>
            </a:r>
          </a:p>
        </p:txBody>
      </p:sp>
      <p:sp>
        <p:nvSpPr>
          <p:cNvPr id="4" name="Google Shape;301;p28">
            <a:extLst>
              <a:ext uri="{FF2B5EF4-FFF2-40B4-BE49-F238E27FC236}">
                <a16:creationId xmlns:a16="http://schemas.microsoft.com/office/drawing/2014/main" id="{459A41BB-EA4A-4125-940C-8F03FD6E1F70}"/>
              </a:ext>
            </a:extLst>
          </p:cNvPr>
          <p:cNvSpPr/>
          <p:nvPr/>
        </p:nvSpPr>
        <p:spPr>
          <a:xfrm>
            <a:off x="1889853" y="992526"/>
            <a:ext cx="5130140" cy="458771"/>
          </a:xfrm>
          <a:prstGeom prst="rect">
            <a:avLst/>
          </a:prstGeom>
          <a:noFill/>
          <a:ln>
            <a:noFill/>
          </a:ln>
        </p:spPr>
        <p:txBody>
          <a:bodyPr spcFirstLastPara="1" wrap="square" lIns="10706" tIns="10706" rIns="10706" bIns="10706"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563"/>
              <a:buFont typeface="Arial"/>
              <a:buNone/>
            </a:pPr>
            <a:r>
              <a:rPr lang="en-US" sz="2100" b="1" i="0" u="none" strike="noStrike" cap="none">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sym typeface="Arial"/>
              </a:rPr>
              <a:t>QES</a:t>
            </a:r>
            <a:r>
              <a:rPr lang="en-US" sz="2100" b="1" i="0" u="none" strike="noStrike" cap="none">
                <a:solidFill>
                  <a:schemeClr val="tx1">
                    <a:lumMod val="85000"/>
                    <a:lumOff val="15000"/>
                  </a:schemeClr>
                </a:solidFill>
                <a:latin typeface="微軟正黑體" panose="020B0604030504040204" pitchFamily="34" charset="-120"/>
                <a:ea typeface="微軟正黑體" panose="020B0604030504040204" pitchFamily="34" charset="-120"/>
                <a:cs typeface="Arial"/>
                <a:sym typeface="Arial"/>
              </a:rPr>
              <a:t> </a:t>
            </a:r>
            <a:r>
              <a:rPr lang="zh-TW" altLang="en-US" sz="2100" b="1" i="0" u="none" strike="noStrike" cap="none">
                <a:solidFill>
                  <a:schemeClr val="tx1">
                    <a:lumMod val="85000"/>
                    <a:lumOff val="15000"/>
                  </a:schemeClr>
                </a:solidFill>
                <a:latin typeface="微軟正黑體" panose="020B0604030504040204" pitchFamily="34" charset="-120"/>
                <a:ea typeface="微軟正黑體" panose="020B0604030504040204" pitchFamily="34" charset="-120"/>
                <a:cs typeface="Arial"/>
                <a:sym typeface="Arial"/>
              </a:rPr>
              <a:t>讓儲存空間更有效率</a:t>
            </a:r>
          </a:p>
        </p:txBody>
      </p:sp>
      <p:grpSp>
        <p:nvGrpSpPr>
          <p:cNvPr id="5" name="Group 5">
            <a:extLst>
              <a:ext uri="{FF2B5EF4-FFF2-40B4-BE49-F238E27FC236}">
                <a16:creationId xmlns:a16="http://schemas.microsoft.com/office/drawing/2014/main" id="{E7EFEDF5-C8D0-4AD5-A54E-FFB5EC1350D8}"/>
              </a:ext>
            </a:extLst>
          </p:cNvPr>
          <p:cNvGrpSpPr/>
          <p:nvPr/>
        </p:nvGrpSpPr>
        <p:grpSpPr>
          <a:xfrm>
            <a:off x="507231" y="1658660"/>
            <a:ext cx="1375998" cy="2993842"/>
            <a:chOff x="375136" y="2522725"/>
            <a:chExt cx="1834664" cy="3991789"/>
          </a:xfrm>
        </p:grpSpPr>
        <p:sp>
          <p:nvSpPr>
            <p:cNvPr id="6" name="Rectangle 4">
              <a:extLst>
                <a:ext uri="{FF2B5EF4-FFF2-40B4-BE49-F238E27FC236}">
                  <a16:creationId xmlns:a16="http://schemas.microsoft.com/office/drawing/2014/main" id="{A882AD95-047B-4EDB-86D7-C07C66163CD3}"/>
                </a:ext>
              </a:extLst>
            </p:cNvPr>
            <p:cNvSpPr/>
            <p:nvPr/>
          </p:nvSpPr>
          <p:spPr>
            <a:xfrm>
              <a:off x="375139" y="2522725"/>
              <a:ext cx="1834661" cy="39917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7" name="Rectangle 16">
              <a:extLst>
                <a:ext uri="{FF2B5EF4-FFF2-40B4-BE49-F238E27FC236}">
                  <a16:creationId xmlns:a16="http://schemas.microsoft.com/office/drawing/2014/main" id="{EEA69842-B2B9-4652-AF53-FB64E6282800}"/>
                </a:ext>
              </a:extLst>
            </p:cNvPr>
            <p:cNvSpPr/>
            <p:nvPr/>
          </p:nvSpPr>
          <p:spPr>
            <a:xfrm>
              <a:off x="526072" y="2627790"/>
              <a:ext cx="1506913" cy="37818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8" name="Rectangle 17">
              <a:extLst>
                <a:ext uri="{FF2B5EF4-FFF2-40B4-BE49-F238E27FC236}">
                  <a16:creationId xmlns:a16="http://schemas.microsoft.com/office/drawing/2014/main" id="{65DE20AF-028B-4291-8309-E2005787F7E4}"/>
                </a:ext>
              </a:extLst>
            </p:cNvPr>
            <p:cNvSpPr/>
            <p:nvPr/>
          </p:nvSpPr>
          <p:spPr>
            <a:xfrm>
              <a:off x="375138" y="2833457"/>
              <a:ext cx="1834662" cy="1516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9" name="Rectangle 18">
              <a:extLst>
                <a:ext uri="{FF2B5EF4-FFF2-40B4-BE49-F238E27FC236}">
                  <a16:creationId xmlns:a16="http://schemas.microsoft.com/office/drawing/2014/main" id="{341F4187-9135-46EE-872D-9FAAF9DE3732}"/>
                </a:ext>
              </a:extLst>
            </p:cNvPr>
            <p:cNvSpPr/>
            <p:nvPr/>
          </p:nvSpPr>
          <p:spPr>
            <a:xfrm>
              <a:off x="526072" y="4350058"/>
              <a:ext cx="1506913" cy="15240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0" name="Rectangle 19">
              <a:extLst>
                <a:ext uri="{FF2B5EF4-FFF2-40B4-BE49-F238E27FC236}">
                  <a16:creationId xmlns:a16="http://schemas.microsoft.com/office/drawing/2014/main" id="{F910D1CF-B100-413C-A615-EA48B1B2D32C}"/>
                </a:ext>
              </a:extLst>
            </p:cNvPr>
            <p:cNvSpPr/>
            <p:nvPr/>
          </p:nvSpPr>
          <p:spPr>
            <a:xfrm>
              <a:off x="539009" y="3546812"/>
              <a:ext cx="1506913" cy="6344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1" name="Rectangle 20">
              <a:extLst>
                <a:ext uri="{FF2B5EF4-FFF2-40B4-BE49-F238E27FC236}">
                  <a16:creationId xmlns:a16="http://schemas.microsoft.com/office/drawing/2014/main" id="{E2248680-7684-4AE5-BFD9-E471C465B389}"/>
                </a:ext>
              </a:extLst>
            </p:cNvPr>
            <p:cNvSpPr/>
            <p:nvPr/>
          </p:nvSpPr>
          <p:spPr>
            <a:xfrm>
              <a:off x="375139" y="3331242"/>
              <a:ext cx="1834661" cy="6344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2" name="Rectangle 21">
              <a:extLst>
                <a:ext uri="{FF2B5EF4-FFF2-40B4-BE49-F238E27FC236}">
                  <a16:creationId xmlns:a16="http://schemas.microsoft.com/office/drawing/2014/main" id="{5A545027-CC0E-46CE-9901-6529ADFF4404}"/>
                </a:ext>
              </a:extLst>
            </p:cNvPr>
            <p:cNvSpPr/>
            <p:nvPr/>
          </p:nvSpPr>
          <p:spPr>
            <a:xfrm>
              <a:off x="375139" y="3100309"/>
              <a:ext cx="1834661" cy="6344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3" name="Rectangle 22">
              <a:extLst>
                <a:ext uri="{FF2B5EF4-FFF2-40B4-BE49-F238E27FC236}">
                  <a16:creationId xmlns:a16="http://schemas.microsoft.com/office/drawing/2014/main" id="{1C69A4E4-8A69-4514-8F31-AD0D877EF3F4}"/>
                </a:ext>
              </a:extLst>
            </p:cNvPr>
            <p:cNvSpPr/>
            <p:nvPr/>
          </p:nvSpPr>
          <p:spPr>
            <a:xfrm>
              <a:off x="375137" y="4040399"/>
              <a:ext cx="1834660" cy="634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4" name="Rectangle 23">
              <a:extLst>
                <a:ext uri="{FF2B5EF4-FFF2-40B4-BE49-F238E27FC236}">
                  <a16:creationId xmlns:a16="http://schemas.microsoft.com/office/drawing/2014/main" id="{78A2575F-CACC-433C-9D1A-37525CA3C9C1}"/>
                </a:ext>
              </a:extLst>
            </p:cNvPr>
            <p:cNvSpPr/>
            <p:nvPr/>
          </p:nvSpPr>
          <p:spPr>
            <a:xfrm>
              <a:off x="375136" y="3809466"/>
              <a:ext cx="1834661" cy="634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grpSp>
        <p:nvGrpSpPr>
          <p:cNvPr id="15" name="Group 35">
            <a:extLst>
              <a:ext uri="{FF2B5EF4-FFF2-40B4-BE49-F238E27FC236}">
                <a16:creationId xmlns:a16="http://schemas.microsoft.com/office/drawing/2014/main" id="{FAFB784F-152C-405D-A434-79D83562F79F}"/>
              </a:ext>
            </a:extLst>
          </p:cNvPr>
          <p:cNvGrpSpPr/>
          <p:nvPr/>
        </p:nvGrpSpPr>
        <p:grpSpPr>
          <a:xfrm>
            <a:off x="2083419" y="1658660"/>
            <a:ext cx="1375998" cy="2993842"/>
            <a:chOff x="375136" y="2522725"/>
            <a:chExt cx="1834664" cy="3991789"/>
          </a:xfrm>
        </p:grpSpPr>
        <p:sp>
          <p:nvSpPr>
            <p:cNvPr id="16" name="Rectangle 36">
              <a:extLst>
                <a:ext uri="{FF2B5EF4-FFF2-40B4-BE49-F238E27FC236}">
                  <a16:creationId xmlns:a16="http://schemas.microsoft.com/office/drawing/2014/main" id="{5060877C-8B9E-422F-A426-2D14FCD8E71A}"/>
                </a:ext>
              </a:extLst>
            </p:cNvPr>
            <p:cNvSpPr/>
            <p:nvPr/>
          </p:nvSpPr>
          <p:spPr>
            <a:xfrm>
              <a:off x="375139" y="2522725"/>
              <a:ext cx="1834661" cy="39917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7" name="Rectangle 37">
              <a:extLst>
                <a:ext uri="{FF2B5EF4-FFF2-40B4-BE49-F238E27FC236}">
                  <a16:creationId xmlns:a16="http://schemas.microsoft.com/office/drawing/2014/main" id="{514ECB71-8EE1-436E-A6B9-D76C9B130648}"/>
                </a:ext>
              </a:extLst>
            </p:cNvPr>
            <p:cNvSpPr/>
            <p:nvPr/>
          </p:nvSpPr>
          <p:spPr>
            <a:xfrm>
              <a:off x="526072" y="2627790"/>
              <a:ext cx="1506913" cy="37818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8" name="Rectangle 38">
              <a:extLst>
                <a:ext uri="{FF2B5EF4-FFF2-40B4-BE49-F238E27FC236}">
                  <a16:creationId xmlns:a16="http://schemas.microsoft.com/office/drawing/2014/main" id="{2BD88D01-0A9F-4E2A-B740-795BDC0C11CC}"/>
                </a:ext>
              </a:extLst>
            </p:cNvPr>
            <p:cNvSpPr/>
            <p:nvPr/>
          </p:nvSpPr>
          <p:spPr>
            <a:xfrm>
              <a:off x="375138" y="2833457"/>
              <a:ext cx="1834662" cy="1516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9" name="Rectangle 39">
              <a:extLst>
                <a:ext uri="{FF2B5EF4-FFF2-40B4-BE49-F238E27FC236}">
                  <a16:creationId xmlns:a16="http://schemas.microsoft.com/office/drawing/2014/main" id="{DE0F544B-17B3-4754-AA6C-4D7A1AD95E45}"/>
                </a:ext>
              </a:extLst>
            </p:cNvPr>
            <p:cNvSpPr/>
            <p:nvPr/>
          </p:nvSpPr>
          <p:spPr>
            <a:xfrm>
              <a:off x="526072" y="4350058"/>
              <a:ext cx="1506913" cy="15240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0" name="Rectangle 40">
              <a:extLst>
                <a:ext uri="{FF2B5EF4-FFF2-40B4-BE49-F238E27FC236}">
                  <a16:creationId xmlns:a16="http://schemas.microsoft.com/office/drawing/2014/main" id="{E8F336FB-51AE-4629-9B07-6E339977F75E}"/>
                </a:ext>
              </a:extLst>
            </p:cNvPr>
            <p:cNvSpPr/>
            <p:nvPr/>
          </p:nvSpPr>
          <p:spPr>
            <a:xfrm>
              <a:off x="539009" y="3546812"/>
              <a:ext cx="1506913" cy="6344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1" name="Rectangle 41">
              <a:extLst>
                <a:ext uri="{FF2B5EF4-FFF2-40B4-BE49-F238E27FC236}">
                  <a16:creationId xmlns:a16="http://schemas.microsoft.com/office/drawing/2014/main" id="{515958EE-5C9D-44F5-A544-77097BE1B5DF}"/>
                </a:ext>
              </a:extLst>
            </p:cNvPr>
            <p:cNvSpPr/>
            <p:nvPr/>
          </p:nvSpPr>
          <p:spPr>
            <a:xfrm>
              <a:off x="375139" y="3331242"/>
              <a:ext cx="1834661" cy="6344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2" name="Rectangle 42">
              <a:extLst>
                <a:ext uri="{FF2B5EF4-FFF2-40B4-BE49-F238E27FC236}">
                  <a16:creationId xmlns:a16="http://schemas.microsoft.com/office/drawing/2014/main" id="{B008B8CF-E1DC-45F9-8FEE-AC434199E588}"/>
                </a:ext>
              </a:extLst>
            </p:cNvPr>
            <p:cNvSpPr/>
            <p:nvPr/>
          </p:nvSpPr>
          <p:spPr>
            <a:xfrm>
              <a:off x="375139" y="3100309"/>
              <a:ext cx="1834661" cy="6344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3" name="Rectangle 43">
              <a:extLst>
                <a:ext uri="{FF2B5EF4-FFF2-40B4-BE49-F238E27FC236}">
                  <a16:creationId xmlns:a16="http://schemas.microsoft.com/office/drawing/2014/main" id="{7E2DEB33-9B2B-44F3-9028-2963E312E5E8}"/>
                </a:ext>
              </a:extLst>
            </p:cNvPr>
            <p:cNvSpPr/>
            <p:nvPr/>
          </p:nvSpPr>
          <p:spPr>
            <a:xfrm>
              <a:off x="375137" y="4040399"/>
              <a:ext cx="1834660" cy="634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4" name="Rectangle 44">
              <a:extLst>
                <a:ext uri="{FF2B5EF4-FFF2-40B4-BE49-F238E27FC236}">
                  <a16:creationId xmlns:a16="http://schemas.microsoft.com/office/drawing/2014/main" id="{9C85C61C-0525-476A-A63A-A83945957264}"/>
                </a:ext>
              </a:extLst>
            </p:cNvPr>
            <p:cNvSpPr/>
            <p:nvPr/>
          </p:nvSpPr>
          <p:spPr>
            <a:xfrm>
              <a:off x="375136" y="3809466"/>
              <a:ext cx="1834661" cy="634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grpSp>
        <p:nvGrpSpPr>
          <p:cNvPr id="25" name="Group 45">
            <a:extLst>
              <a:ext uri="{FF2B5EF4-FFF2-40B4-BE49-F238E27FC236}">
                <a16:creationId xmlns:a16="http://schemas.microsoft.com/office/drawing/2014/main" id="{A7ECA9FF-321E-4E15-B74A-26C6FD17E18E}"/>
              </a:ext>
            </a:extLst>
          </p:cNvPr>
          <p:cNvGrpSpPr/>
          <p:nvPr/>
        </p:nvGrpSpPr>
        <p:grpSpPr>
          <a:xfrm>
            <a:off x="3651286" y="1653113"/>
            <a:ext cx="1375998" cy="2993842"/>
            <a:chOff x="375136" y="2522725"/>
            <a:chExt cx="1834664" cy="3991789"/>
          </a:xfrm>
        </p:grpSpPr>
        <p:sp>
          <p:nvSpPr>
            <p:cNvPr id="26" name="Rectangle 46">
              <a:extLst>
                <a:ext uri="{FF2B5EF4-FFF2-40B4-BE49-F238E27FC236}">
                  <a16:creationId xmlns:a16="http://schemas.microsoft.com/office/drawing/2014/main" id="{19B8FF8A-2AF8-4F39-9887-3E95A40557DE}"/>
                </a:ext>
              </a:extLst>
            </p:cNvPr>
            <p:cNvSpPr/>
            <p:nvPr/>
          </p:nvSpPr>
          <p:spPr>
            <a:xfrm>
              <a:off x="375139" y="2522725"/>
              <a:ext cx="1834661" cy="39917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7" name="Rectangle 47">
              <a:extLst>
                <a:ext uri="{FF2B5EF4-FFF2-40B4-BE49-F238E27FC236}">
                  <a16:creationId xmlns:a16="http://schemas.microsoft.com/office/drawing/2014/main" id="{A1040A2E-B2D4-4E12-9F1F-D98E8329ACC0}"/>
                </a:ext>
              </a:extLst>
            </p:cNvPr>
            <p:cNvSpPr/>
            <p:nvPr/>
          </p:nvSpPr>
          <p:spPr>
            <a:xfrm>
              <a:off x="526072" y="2627790"/>
              <a:ext cx="1506913" cy="37818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8" name="Rectangle 48">
              <a:extLst>
                <a:ext uri="{FF2B5EF4-FFF2-40B4-BE49-F238E27FC236}">
                  <a16:creationId xmlns:a16="http://schemas.microsoft.com/office/drawing/2014/main" id="{9CD14AD9-7569-4DBA-B13B-1A0CF7A732AC}"/>
                </a:ext>
              </a:extLst>
            </p:cNvPr>
            <p:cNvSpPr/>
            <p:nvPr/>
          </p:nvSpPr>
          <p:spPr>
            <a:xfrm>
              <a:off x="375138" y="2833457"/>
              <a:ext cx="1834662" cy="1516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9" name="Rectangle 49">
              <a:extLst>
                <a:ext uri="{FF2B5EF4-FFF2-40B4-BE49-F238E27FC236}">
                  <a16:creationId xmlns:a16="http://schemas.microsoft.com/office/drawing/2014/main" id="{E4AEA01A-2146-437A-B0AF-06078A81B6C1}"/>
                </a:ext>
              </a:extLst>
            </p:cNvPr>
            <p:cNvSpPr/>
            <p:nvPr/>
          </p:nvSpPr>
          <p:spPr>
            <a:xfrm>
              <a:off x="526072" y="4350058"/>
              <a:ext cx="1506913" cy="15240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0" name="Rectangle 50">
              <a:extLst>
                <a:ext uri="{FF2B5EF4-FFF2-40B4-BE49-F238E27FC236}">
                  <a16:creationId xmlns:a16="http://schemas.microsoft.com/office/drawing/2014/main" id="{B13F6BDE-4311-4FC8-B66B-556C1875983F}"/>
                </a:ext>
              </a:extLst>
            </p:cNvPr>
            <p:cNvSpPr/>
            <p:nvPr/>
          </p:nvSpPr>
          <p:spPr>
            <a:xfrm>
              <a:off x="539009" y="3546812"/>
              <a:ext cx="1506913" cy="6344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1" name="Rectangle 51">
              <a:extLst>
                <a:ext uri="{FF2B5EF4-FFF2-40B4-BE49-F238E27FC236}">
                  <a16:creationId xmlns:a16="http://schemas.microsoft.com/office/drawing/2014/main" id="{FF4C8F2E-8AB5-4902-92DD-88FCF1D49B1E}"/>
                </a:ext>
              </a:extLst>
            </p:cNvPr>
            <p:cNvSpPr/>
            <p:nvPr/>
          </p:nvSpPr>
          <p:spPr>
            <a:xfrm>
              <a:off x="375139" y="3331242"/>
              <a:ext cx="1834661" cy="6344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2" name="Rectangle 52">
              <a:extLst>
                <a:ext uri="{FF2B5EF4-FFF2-40B4-BE49-F238E27FC236}">
                  <a16:creationId xmlns:a16="http://schemas.microsoft.com/office/drawing/2014/main" id="{995F7209-5DF9-4C7F-93E8-83C2C1C2BD12}"/>
                </a:ext>
              </a:extLst>
            </p:cNvPr>
            <p:cNvSpPr/>
            <p:nvPr/>
          </p:nvSpPr>
          <p:spPr>
            <a:xfrm>
              <a:off x="375139" y="3100309"/>
              <a:ext cx="1834661" cy="6344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3" name="Rectangle 53">
              <a:extLst>
                <a:ext uri="{FF2B5EF4-FFF2-40B4-BE49-F238E27FC236}">
                  <a16:creationId xmlns:a16="http://schemas.microsoft.com/office/drawing/2014/main" id="{1168FDD3-CE24-49F9-B40E-A3F1C8D7E393}"/>
                </a:ext>
              </a:extLst>
            </p:cNvPr>
            <p:cNvSpPr/>
            <p:nvPr/>
          </p:nvSpPr>
          <p:spPr>
            <a:xfrm>
              <a:off x="375137" y="4040399"/>
              <a:ext cx="1834660" cy="634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4" name="Rectangle 54">
              <a:extLst>
                <a:ext uri="{FF2B5EF4-FFF2-40B4-BE49-F238E27FC236}">
                  <a16:creationId xmlns:a16="http://schemas.microsoft.com/office/drawing/2014/main" id="{843F2368-9A03-4B26-A559-E6F07F8BD15F}"/>
                </a:ext>
              </a:extLst>
            </p:cNvPr>
            <p:cNvSpPr/>
            <p:nvPr/>
          </p:nvSpPr>
          <p:spPr>
            <a:xfrm>
              <a:off x="375136" y="3809466"/>
              <a:ext cx="1834661" cy="634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sp>
        <p:nvSpPr>
          <p:cNvPr id="39" name="TextBox 15">
            <a:extLst>
              <a:ext uri="{FF2B5EF4-FFF2-40B4-BE49-F238E27FC236}">
                <a16:creationId xmlns:a16="http://schemas.microsoft.com/office/drawing/2014/main" id="{07D5EE55-61F0-4C8D-BCEA-24D6B9C13F44}"/>
              </a:ext>
            </a:extLst>
          </p:cNvPr>
          <p:cNvSpPr txBox="1"/>
          <p:nvPr/>
        </p:nvSpPr>
        <p:spPr>
          <a:xfrm>
            <a:off x="7096242" y="3120828"/>
            <a:ext cx="1780704" cy="253916"/>
          </a:xfrm>
          <a:prstGeom prst="rect">
            <a:avLst/>
          </a:prstGeom>
          <a:noFill/>
        </p:spPr>
        <p:txBody>
          <a:bodyPr wrap="square"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a:solidFill>
                  <a:srgbClr val="FE0144"/>
                </a:solidFill>
                <a:latin typeface="Arial"/>
                <a:cs typeface="Arial"/>
              </a:rPr>
              <a:t>3 x 3U TDS-16489U R2</a:t>
            </a:r>
            <a:endParaRPr lang="en-US" sz="1050" b="1">
              <a:solidFill>
                <a:srgbClr val="FE0144"/>
              </a:solidFill>
              <a:latin typeface="Arial" panose="020B0604020202020204" pitchFamily="34" charset="0"/>
              <a:cs typeface="Arial" panose="020B0604020202020204" pitchFamily="34" charset="0"/>
            </a:endParaRPr>
          </a:p>
        </p:txBody>
      </p:sp>
      <p:grpSp>
        <p:nvGrpSpPr>
          <p:cNvPr id="40" name="圖形 3">
            <a:extLst>
              <a:ext uri="{FF2B5EF4-FFF2-40B4-BE49-F238E27FC236}">
                <a16:creationId xmlns:a16="http://schemas.microsoft.com/office/drawing/2014/main" id="{FEAC0DFF-BC79-405E-8152-6763EB9C85B9}"/>
              </a:ext>
            </a:extLst>
          </p:cNvPr>
          <p:cNvGrpSpPr/>
          <p:nvPr/>
        </p:nvGrpSpPr>
        <p:grpSpPr>
          <a:xfrm>
            <a:off x="186577" y="3511113"/>
            <a:ext cx="1267886" cy="849614"/>
            <a:chOff x="782145" y="2414688"/>
            <a:chExt cx="1679539" cy="1125464"/>
          </a:xfrm>
        </p:grpSpPr>
        <p:sp>
          <p:nvSpPr>
            <p:cNvPr id="41" name="手繪多邊形: 圖案 40">
              <a:extLst>
                <a:ext uri="{FF2B5EF4-FFF2-40B4-BE49-F238E27FC236}">
                  <a16:creationId xmlns:a16="http://schemas.microsoft.com/office/drawing/2014/main" id="{844750A2-936D-4919-8FB8-E70ED3101D05}"/>
                </a:ext>
              </a:extLst>
            </p:cNvPr>
            <p:cNvSpPr/>
            <p:nvPr/>
          </p:nvSpPr>
          <p:spPr>
            <a:xfrm>
              <a:off x="782145" y="2414688"/>
              <a:ext cx="1679539" cy="1125464"/>
            </a:xfrm>
            <a:custGeom>
              <a:avLst/>
              <a:gdLst>
                <a:gd name="connsiteX0" fmla="*/ 1675210 w 1679538"/>
                <a:gd name="connsiteY0" fmla="*/ 1121135 h 1125463"/>
                <a:gd name="connsiteX1" fmla="*/ 151505 w 1679538"/>
                <a:gd name="connsiteY1" fmla="*/ 1121135 h 1125463"/>
                <a:gd name="connsiteX2" fmla="*/ 12986 w 1679538"/>
                <a:gd name="connsiteY2" fmla="*/ 982617 h 1125463"/>
                <a:gd name="connsiteX3" fmla="*/ 12986 w 1679538"/>
                <a:gd name="connsiteY3" fmla="*/ 12986 h 1125463"/>
                <a:gd name="connsiteX4" fmla="*/ 1536692 w 1679538"/>
                <a:gd name="connsiteY4" fmla="*/ 12986 h 1125463"/>
                <a:gd name="connsiteX5" fmla="*/ 1675210 w 1679538"/>
                <a:gd name="connsiteY5" fmla="*/ 151505 h 112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9538" h="1125463">
                  <a:moveTo>
                    <a:pt x="1675210" y="1121135"/>
                  </a:moveTo>
                  <a:lnTo>
                    <a:pt x="151505" y="1121135"/>
                  </a:lnTo>
                  <a:lnTo>
                    <a:pt x="12986" y="982617"/>
                  </a:lnTo>
                  <a:lnTo>
                    <a:pt x="12986" y="12986"/>
                  </a:lnTo>
                  <a:lnTo>
                    <a:pt x="1536692" y="12986"/>
                  </a:lnTo>
                  <a:lnTo>
                    <a:pt x="1675210" y="151505"/>
                  </a:lnTo>
                  <a:close/>
                </a:path>
              </a:pathLst>
            </a:custGeom>
            <a:gradFill>
              <a:gsLst>
                <a:gs pos="0">
                  <a:schemeClr val="tx1">
                    <a:lumMod val="95000"/>
                    <a:lumOff val="5000"/>
                  </a:schemeClr>
                </a:gs>
                <a:gs pos="100000">
                  <a:schemeClr val="bg2">
                    <a:lumMod val="10000"/>
                  </a:schemeClr>
                </a:gs>
              </a:gsLst>
              <a:lin ang="10800000" scaled="1"/>
            </a:gradFill>
            <a:ln w="952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solidFill>
                  <a:schemeClr val="tx1">
                    <a:lumMod val="85000"/>
                    <a:lumOff val="15000"/>
                  </a:schemeClr>
                </a:solidFill>
              </a:endParaRPr>
            </a:p>
          </p:txBody>
        </p:sp>
        <p:sp>
          <p:nvSpPr>
            <p:cNvPr id="42" name="手繪多邊形: 圖案 41">
              <a:extLst>
                <a:ext uri="{FF2B5EF4-FFF2-40B4-BE49-F238E27FC236}">
                  <a16:creationId xmlns:a16="http://schemas.microsoft.com/office/drawing/2014/main" id="{71E5CA54-1D91-4F36-BB94-B94B10309345}"/>
                </a:ext>
              </a:extLst>
            </p:cNvPr>
            <p:cNvSpPr/>
            <p:nvPr/>
          </p:nvSpPr>
          <p:spPr>
            <a:xfrm>
              <a:off x="842746" y="2475289"/>
              <a:ext cx="1558335" cy="1004260"/>
            </a:xfrm>
            <a:custGeom>
              <a:avLst/>
              <a:gdLst>
                <a:gd name="connsiteX0" fmla="*/ 1554006 w 1558335"/>
                <a:gd name="connsiteY0" fmla="*/ 999931 h 1004260"/>
                <a:gd name="connsiteX1" fmla="*/ 116875 w 1558335"/>
                <a:gd name="connsiteY1" fmla="*/ 999931 h 1004260"/>
                <a:gd name="connsiteX2" fmla="*/ 12986 w 1558335"/>
                <a:gd name="connsiteY2" fmla="*/ 897774 h 1004260"/>
                <a:gd name="connsiteX3" fmla="*/ 12986 w 1558335"/>
                <a:gd name="connsiteY3" fmla="*/ 12986 h 1004260"/>
                <a:gd name="connsiteX4" fmla="*/ 1450117 w 1558335"/>
                <a:gd name="connsiteY4" fmla="*/ 12986 h 1004260"/>
                <a:gd name="connsiteX5" fmla="*/ 1554006 w 1558335"/>
                <a:gd name="connsiteY5" fmla="*/ 115144 h 1004260"/>
                <a:gd name="connsiteX6" fmla="*/ 1554006 w 1558335"/>
                <a:gd name="connsiteY6" fmla="*/ 999931 h 1004260"/>
                <a:gd name="connsiteX7" fmla="*/ 123801 w 1558335"/>
                <a:gd name="connsiteY7" fmla="*/ 982617 h 1004260"/>
                <a:gd name="connsiteX8" fmla="*/ 1536692 w 1558335"/>
                <a:gd name="connsiteY8" fmla="*/ 982617 h 1004260"/>
                <a:gd name="connsiteX9" fmla="*/ 1536692 w 1558335"/>
                <a:gd name="connsiteY9" fmla="*/ 123801 h 1004260"/>
                <a:gd name="connsiteX10" fmla="*/ 1443191 w 1558335"/>
                <a:gd name="connsiteY10" fmla="*/ 30301 h 1004260"/>
                <a:gd name="connsiteX11" fmla="*/ 30301 w 1558335"/>
                <a:gd name="connsiteY11" fmla="*/ 30301 h 1004260"/>
                <a:gd name="connsiteX12" fmla="*/ 30301 w 1558335"/>
                <a:gd name="connsiteY12" fmla="*/ 889116 h 1004260"/>
                <a:gd name="connsiteX13" fmla="*/ 123801 w 1558335"/>
                <a:gd name="connsiteY13" fmla="*/ 982617 h 100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58335" h="1004260">
                  <a:moveTo>
                    <a:pt x="1554006" y="999931"/>
                  </a:moveTo>
                  <a:lnTo>
                    <a:pt x="116875" y="999931"/>
                  </a:lnTo>
                  <a:lnTo>
                    <a:pt x="12986" y="897774"/>
                  </a:lnTo>
                  <a:lnTo>
                    <a:pt x="12986" y="12986"/>
                  </a:lnTo>
                  <a:lnTo>
                    <a:pt x="1450117" y="12986"/>
                  </a:lnTo>
                  <a:lnTo>
                    <a:pt x="1554006" y="115144"/>
                  </a:lnTo>
                  <a:lnTo>
                    <a:pt x="1554006" y="999931"/>
                  </a:lnTo>
                  <a:close/>
                  <a:moveTo>
                    <a:pt x="123801" y="982617"/>
                  </a:moveTo>
                  <a:lnTo>
                    <a:pt x="1536692" y="982617"/>
                  </a:lnTo>
                  <a:lnTo>
                    <a:pt x="1536692" y="123801"/>
                  </a:lnTo>
                  <a:lnTo>
                    <a:pt x="1443191" y="30301"/>
                  </a:lnTo>
                  <a:lnTo>
                    <a:pt x="30301" y="30301"/>
                  </a:lnTo>
                  <a:lnTo>
                    <a:pt x="30301" y="889116"/>
                  </a:lnTo>
                  <a:lnTo>
                    <a:pt x="123801" y="982617"/>
                  </a:lnTo>
                  <a:close/>
                </a:path>
              </a:pathLst>
            </a:custGeom>
            <a:solidFill>
              <a:srgbClr val="FFC000"/>
            </a:solidFill>
            <a:ln w="12700" cap="flat">
              <a:solidFill>
                <a:srgbClr val="FE0144"/>
              </a:solid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TW" altLang="en-US" sz="1013"/>
            </a:p>
          </p:txBody>
        </p:sp>
      </p:grpSp>
      <p:sp>
        <p:nvSpPr>
          <p:cNvPr id="44" name="矩形 43">
            <a:extLst>
              <a:ext uri="{FF2B5EF4-FFF2-40B4-BE49-F238E27FC236}">
                <a16:creationId xmlns:a16="http://schemas.microsoft.com/office/drawing/2014/main" id="{0507C790-10EE-43AE-ABEA-B3FBEF2DB47B}"/>
              </a:ext>
            </a:extLst>
          </p:cNvPr>
          <p:cNvSpPr/>
          <p:nvPr/>
        </p:nvSpPr>
        <p:spPr>
          <a:xfrm>
            <a:off x="340027" y="3620445"/>
            <a:ext cx="966906" cy="646331"/>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200" b="1" dirty="0">
                <a:solidFill>
                  <a:schemeClr val="bg1"/>
                </a:solidFill>
                <a:latin typeface="微軟正黑體" panose="020B0604030504040204" pitchFamily="34" charset="-120"/>
                <a:ea typeface="微軟正黑體" panose="020B0604030504040204" pitchFamily="34" charset="-120"/>
              </a:rPr>
              <a:t>3 x 42U Traditional Storage</a:t>
            </a:r>
            <a:endParaRPr lang="en-US" altLang="zh-TW" sz="12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5" name="矩形 44">
            <a:extLst>
              <a:ext uri="{FF2B5EF4-FFF2-40B4-BE49-F238E27FC236}">
                <a16:creationId xmlns:a16="http://schemas.microsoft.com/office/drawing/2014/main" id="{D0711AA8-5F79-4E73-9B9A-F013AFDD4E06}"/>
              </a:ext>
            </a:extLst>
          </p:cNvPr>
          <p:cNvSpPr/>
          <p:nvPr/>
        </p:nvSpPr>
        <p:spPr>
          <a:xfrm>
            <a:off x="5106020" y="3375723"/>
            <a:ext cx="2649719" cy="1274451"/>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35731" indent="-135731">
              <a:lnSpc>
                <a:spcPct val="150000"/>
              </a:lnSpc>
              <a:buFont typeface="Arial" panose="020B0604020202020204" pitchFamily="34" charset="0"/>
              <a:buChar char="•"/>
            </a:pPr>
            <a:r>
              <a:rPr lang="zh-TW" altLang="en-US" sz="1050" b="1">
                <a:solidFill>
                  <a:schemeClr val="tx1">
                    <a:lumMod val="85000"/>
                    <a:lumOff val="15000"/>
                  </a:schemeClr>
                </a:solidFill>
                <a:latin typeface="微軟正黑體" panose="020B0604030504040204" pitchFamily="34" charset="-120"/>
                <a:ea typeface="微軟正黑體" panose="020B0604030504040204" pitchFamily="34" charset="-120"/>
              </a:rPr>
              <a:t>重刪 </a:t>
            </a:r>
            <a:r>
              <a:rPr lang="en-US" altLang="zh-TW" sz="105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(Deduplication)</a:t>
            </a:r>
          </a:p>
          <a:p>
            <a:pPr marL="135731" indent="-135731">
              <a:lnSpc>
                <a:spcPct val="150000"/>
              </a:lnSpc>
              <a:buFont typeface="Arial" panose="020B0604020202020204" pitchFamily="34" charset="0"/>
              <a:buChar char="•"/>
            </a:pPr>
            <a:r>
              <a:rPr lang="zh-TW" altLang="en-US" sz="1050" b="1">
                <a:solidFill>
                  <a:schemeClr val="tx1">
                    <a:lumMod val="85000"/>
                    <a:lumOff val="15000"/>
                  </a:schemeClr>
                </a:solidFill>
                <a:latin typeface="微軟正黑體" panose="020B0604030504040204" pitchFamily="34" charset="-120"/>
                <a:ea typeface="微軟正黑體" panose="020B0604030504040204" pitchFamily="34" charset="-120"/>
              </a:rPr>
              <a:t>壓縮 </a:t>
            </a:r>
            <a:r>
              <a:rPr lang="en-US" altLang="zh-TW" sz="105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(Compression)</a:t>
            </a:r>
          </a:p>
          <a:p>
            <a:pPr marL="135731" indent="-135731">
              <a:lnSpc>
                <a:spcPct val="150000"/>
              </a:lnSpc>
              <a:buFont typeface="Arial" panose="020B0604020202020204" pitchFamily="34" charset="0"/>
              <a:buChar char="•"/>
            </a:pPr>
            <a:r>
              <a:rPr lang="zh-TW" altLang="en-US" sz="1050" b="1">
                <a:solidFill>
                  <a:schemeClr val="tx1">
                    <a:lumMod val="85000"/>
                    <a:lumOff val="15000"/>
                  </a:schemeClr>
                </a:solidFill>
                <a:latin typeface="微軟正黑體" panose="020B0604030504040204" pitchFamily="34" charset="-120"/>
                <a:ea typeface="微軟正黑體" panose="020B0604030504040204" pitchFamily="34" charset="-120"/>
              </a:rPr>
              <a:t>精簡配置 </a:t>
            </a:r>
            <a:r>
              <a:rPr lang="en-US" altLang="zh-TW" sz="105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(Thin provisioning)</a:t>
            </a:r>
          </a:p>
          <a:p>
            <a:pPr marL="135731" indent="-135731">
              <a:lnSpc>
                <a:spcPct val="150000"/>
              </a:lnSpc>
              <a:buFont typeface="Arial" panose="020B0604020202020204" pitchFamily="34" charset="0"/>
              <a:buChar char="•"/>
            </a:pPr>
            <a:r>
              <a:rPr lang="zh-TW" altLang="en-US" sz="1050" b="1">
                <a:solidFill>
                  <a:schemeClr val="tx1">
                    <a:lumMod val="85000"/>
                    <a:lumOff val="15000"/>
                  </a:schemeClr>
                </a:solidFill>
                <a:latin typeface="微軟正黑體" panose="020B0604030504040204" pitchFamily="34" charset="-120"/>
                <a:ea typeface="微軟正黑體" panose="020B0604030504040204" pitchFamily="34" charset="-120"/>
              </a:rPr>
              <a:t>快照 </a:t>
            </a:r>
            <a:r>
              <a:rPr lang="en-US" altLang="zh-TW" sz="105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(Snapshot)</a:t>
            </a:r>
          </a:p>
          <a:p>
            <a:pPr marL="135731" indent="-135731">
              <a:lnSpc>
                <a:spcPct val="150000"/>
              </a:lnSpc>
              <a:buFont typeface="Arial" panose="020B0604020202020204" pitchFamily="34" charset="0"/>
              <a:buChar char="•"/>
            </a:pPr>
            <a:r>
              <a:rPr lang="zh-TW" altLang="en-US" sz="1050" b="1">
                <a:solidFill>
                  <a:schemeClr val="tx1">
                    <a:lumMod val="85000"/>
                    <a:lumOff val="15000"/>
                  </a:schemeClr>
                </a:solidFill>
                <a:latin typeface="微軟正黑體" panose="020B0604030504040204" pitchFamily="34" charset="-120"/>
                <a:ea typeface="微軟正黑體" panose="020B0604030504040204" pitchFamily="34" charset="-120"/>
              </a:rPr>
              <a:t>快速複製 </a:t>
            </a:r>
            <a:r>
              <a:rPr lang="en-US" altLang="zh-TW" sz="105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(Fast Clone)</a:t>
            </a:r>
          </a:p>
        </p:txBody>
      </p:sp>
      <p:pic>
        <p:nvPicPr>
          <p:cNvPr id="46" name="圖形 45">
            <a:extLst>
              <a:ext uri="{FF2B5EF4-FFF2-40B4-BE49-F238E27FC236}">
                <a16:creationId xmlns:a16="http://schemas.microsoft.com/office/drawing/2014/main" id="{BC341070-FA2F-4407-BC3C-147E69EFA5D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6678398" y="2763728"/>
            <a:ext cx="2047637" cy="111284"/>
          </a:xfrm>
          <a:prstGeom prst="rect">
            <a:avLst/>
          </a:prstGeom>
        </p:spPr>
      </p:pic>
      <p:sp>
        <p:nvSpPr>
          <p:cNvPr id="57" name="矩形 56">
            <a:extLst>
              <a:ext uri="{FF2B5EF4-FFF2-40B4-BE49-F238E27FC236}">
                <a16:creationId xmlns:a16="http://schemas.microsoft.com/office/drawing/2014/main" id="{9B3D2C7D-15E0-46BD-A1E7-E9666AAE9D4D}"/>
              </a:ext>
            </a:extLst>
          </p:cNvPr>
          <p:cNvSpPr/>
          <p:nvPr/>
        </p:nvSpPr>
        <p:spPr>
          <a:xfrm>
            <a:off x="5195980" y="2987232"/>
            <a:ext cx="1347608" cy="347129"/>
          </a:xfrm>
          <a:prstGeom prst="rect">
            <a:avLst/>
          </a:prstGeom>
          <a:solidFill>
            <a:schemeClr val="tx1"/>
          </a:solidFill>
          <a:ln w="28575">
            <a:solidFill>
              <a:srgbClr val="FE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zh-TW" altLang="en-US" sz="1013"/>
          </a:p>
        </p:txBody>
      </p:sp>
      <p:sp>
        <p:nvSpPr>
          <p:cNvPr id="54" name="矩形 53">
            <a:extLst>
              <a:ext uri="{FF2B5EF4-FFF2-40B4-BE49-F238E27FC236}">
                <a16:creationId xmlns:a16="http://schemas.microsoft.com/office/drawing/2014/main" id="{D603E6B1-9632-464B-AB3C-D843D190B90F}"/>
              </a:ext>
            </a:extLst>
          </p:cNvPr>
          <p:cNvSpPr/>
          <p:nvPr/>
        </p:nvSpPr>
        <p:spPr>
          <a:xfrm>
            <a:off x="5201536" y="2996833"/>
            <a:ext cx="1347608" cy="323165"/>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zh-TW" altLang="en-US" sz="1500" b="1">
                <a:solidFill>
                  <a:srgbClr val="FF0000"/>
                </a:solidFill>
                <a:latin typeface="微軟正黑體" panose="020B0604030504040204" pitchFamily="34" charset="-120"/>
                <a:ea typeface="微軟正黑體" panose="020B0604030504040204" pitchFamily="34" charset="-120"/>
              </a:rPr>
              <a:t>空間節省技術</a:t>
            </a:r>
            <a:endParaRPr lang="en-US" altLang="zh-TW" sz="1500" b="1">
              <a:solidFill>
                <a:srgbClr val="FF0000"/>
              </a:solidFill>
              <a:latin typeface="微軟正黑體" panose="020B0604030504040204" pitchFamily="34" charset="-120"/>
              <a:ea typeface="微軟正黑體" panose="020B0604030504040204" pitchFamily="34" charset="-120"/>
            </a:endParaRPr>
          </a:p>
        </p:txBody>
      </p:sp>
      <p:pic>
        <p:nvPicPr>
          <p:cNvPr id="58" name="Picture 5" descr="图片包含 烤炉, 室内, 墙壁, 炉&#10;&#10;已生成高可信度的说明">
            <a:extLst>
              <a:ext uri="{FF2B5EF4-FFF2-40B4-BE49-F238E27FC236}">
                <a16:creationId xmlns:a16="http://schemas.microsoft.com/office/drawing/2014/main" id="{D19F581D-3FDA-4851-9C5B-DFE1409E9B9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273891" y="4270574"/>
            <a:ext cx="1585253" cy="527690"/>
          </a:xfrm>
          <a:prstGeom prst="rect">
            <a:avLst/>
          </a:prstGeom>
        </p:spPr>
      </p:pic>
      <p:pic>
        <p:nvPicPr>
          <p:cNvPr id="53" name="Picture 5" descr="图片包含 烤炉, 室内, 墙壁, 炉&#10;&#10;已生成高可信度的说明">
            <a:extLst>
              <a:ext uri="{FF2B5EF4-FFF2-40B4-BE49-F238E27FC236}">
                <a16:creationId xmlns:a16="http://schemas.microsoft.com/office/drawing/2014/main" id="{718B40A9-C1E5-4C10-AD39-B04BBF257C8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273891" y="3823013"/>
            <a:ext cx="1585253" cy="527690"/>
          </a:xfrm>
          <a:prstGeom prst="rect">
            <a:avLst/>
          </a:prstGeom>
        </p:spPr>
      </p:pic>
      <p:pic>
        <p:nvPicPr>
          <p:cNvPr id="35" name="Picture 5" descr="图片包含 烤炉, 室内, 墙壁, 炉&#10;&#10;已生成高可信度的说明">
            <a:extLst>
              <a:ext uri="{FF2B5EF4-FFF2-40B4-BE49-F238E27FC236}">
                <a16:creationId xmlns:a16="http://schemas.microsoft.com/office/drawing/2014/main" id="{BB069E7D-8383-414B-8CC2-85D6182B3B9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273891" y="3375454"/>
            <a:ext cx="1585253" cy="527690"/>
          </a:xfrm>
          <a:prstGeom prst="rect">
            <a:avLst/>
          </a:prstGeom>
        </p:spPr>
      </p:pic>
      <p:pic>
        <p:nvPicPr>
          <p:cNvPr id="49" name="圖形 48">
            <a:extLst>
              <a:ext uri="{FF2B5EF4-FFF2-40B4-BE49-F238E27FC236}">
                <a16:creationId xmlns:a16="http://schemas.microsoft.com/office/drawing/2014/main" id="{94AA7C27-762C-409A-8D4C-C66B9576B569}"/>
              </a:ext>
            </a:extLst>
          </p:cNvPr>
          <p:cNvPicPr>
            <a:picLocks noChangeAspect="1"/>
          </p:cNvPicPr>
          <p:nvPr/>
        </p:nvPicPr>
        <p:blipFill>
          <a:blip r:embed="rId8" cstate="screen">
            <a:extLst>
              <a:ext uri="{96DAC541-7B7A-43D3-8B79-37D633B846F1}">
                <asvg:svgBlip xmlns:asvg="http://schemas.microsoft.com/office/drawing/2016/SVG/main" r:embed="rId9"/>
              </a:ext>
            </a:extLst>
          </a:blip>
          <a:stretch>
            <a:fillRect/>
          </a:stretch>
        </p:blipFill>
        <p:spPr>
          <a:xfrm>
            <a:off x="2649412" y="1139661"/>
            <a:ext cx="211350" cy="192564"/>
          </a:xfrm>
          <a:prstGeom prst="rect">
            <a:avLst/>
          </a:prstGeom>
        </p:spPr>
      </p:pic>
    </p:spTree>
    <p:extLst>
      <p:ext uri="{BB962C8B-B14F-4D97-AF65-F5344CB8AC3E}">
        <p14:creationId xmlns:p14="http://schemas.microsoft.com/office/powerpoint/2010/main" val="2552373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AFA31A8D-F158-41A3-B4A7-C8C9D2902B1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0088"/>
          <a:stretch/>
        </p:blipFill>
        <p:spPr>
          <a:xfrm>
            <a:off x="0" y="1112857"/>
            <a:ext cx="6394478" cy="945092"/>
          </a:xfrm>
          <a:prstGeom prst="rect">
            <a:avLst/>
          </a:prstGeom>
        </p:spPr>
      </p:pic>
      <p:sp>
        <p:nvSpPr>
          <p:cNvPr id="2" name="Title 1">
            <a:extLst>
              <a:ext uri="{FF2B5EF4-FFF2-40B4-BE49-F238E27FC236}">
                <a16:creationId xmlns:a16="http://schemas.microsoft.com/office/drawing/2014/main" id="{51B0B671-D2DA-45C4-8C0B-A8E548B427AF}"/>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dirty="0">
                <a:solidFill>
                  <a:schemeClr val="bg1"/>
                </a:solidFill>
                <a:latin typeface="Arial" panose="020B0604020202020204" pitchFamily="34" charset="0"/>
                <a:cs typeface="Arial" panose="020B0604020202020204" pitchFamily="34" charset="0"/>
              </a:rPr>
              <a:t>W</a:t>
            </a:r>
            <a:r>
              <a:rPr lang="en-US" altLang="zh-TW" sz="3600" dirty="0">
                <a:solidFill>
                  <a:schemeClr val="bg1"/>
                </a:solidFill>
                <a:latin typeface="Arial" panose="020B0604020202020204" pitchFamily="34" charset="0"/>
                <a:cs typeface="Arial" panose="020B0604020202020204" pitchFamily="34" charset="0"/>
              </a:rPr>
              <a:t>ORM – Write Once, Read Many</a:t>
            </a:r>
            <a:endParaRPr lang="en-US" sz="3600"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129D97E-5D7F-42DA-B191-E882A782FBBC}"/>
              </a:ext>
            </a:extLst>
          </p:cNvPr>
          <p:cNvSpPr/>
          <p:nvPr/>
        </p:nvSpPr>
        <p:spPr>
          <a:xfrm>
            <a:off x="293899" y="1196320"/>
            <a:ext cx="5658550" cy="751231"/>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ts val="2700"/>
              </a:lnSpc>
            </a:pPr>
            <a:r>
              <a:rPr lang="zh-TW" altLang="en-US" sz="1800" b="1">
                <a:latin typeface="微軟正黑體" panose="020B0604030504040204" pitchFamily="34" charset="-120"/>
                <a:ea typeface="微軟正黑體" panose="020B0604030504040204" pitchFamily="34" charset="-120"/>
              </a:rPr>
              <a:t>一旦資料寫入到資料夾後</a:t>
            </a:r>
            <a:r>
              <a:rPr lang="en-US" altLang="zh-TW" sz="1800" b="1">
                <a:latin typeface="微軟正黑體" panose="020B0604030504040204" pitchFamily="34" charset="-120"/>
                <a:ea typeface="微軟正黑體" panose="020B0604030504040204" pitchFamily="34" charset="-120"/>
              </a:rPr>
              <a:t>, </a:t>
            </a:r>
            <a:r>
              <a:rPr lang="zh-TW" altLang="en-US" sz="1800" b="1">
                <a:latin typeface="微軟正黑體" panose="020B0604030504040204" pitchFamily="34" charset="-120"/>
                <a:ea typeface="微軟正黑體" panose="020B0604030504040204" pitchFamily="34" charset="-120"/>
              </a:rPr>
              <a:t>在排程周期內只能讀取資料</a:t>
            </a:r>
            <a:r>
              <a:rPr lang="en-US" altLang="zh-TW" sz="1800" b="1">
                <a:latin typeface="微軟正黑體" panose="020B0604030504040204" pitchFamily="34" charset="-120"/>
                <a:ea typeface="微軟正黑體" panose="020B0604030504040204" pitchFamily="34" charset="-120"/>
              </a:rPr>
              <a:t>, </a:t>
            </a:r>
            <a:r>
              <a:rPr lang="zh-TW" altLang="en-US" sz="1800" b="1">
                <a:latin typeface="微軟正黑體" panose="020B0604030504040204" pitchFamily="34" charset="-120"/>
                <a:ea typeface="微軟正黑體" panose="020B0604030504040204" pitchFamily="34" charset="-120"/>
              </a:rPr>
              <a:t>防止重要資料招受意外或是惡意地刪除</a:t>
            </a:r>
            <a:r>
              <a:rPr lang="en-US" altLang="zh-TW" sz="1800" b="1">
                <a:latin typeface="微軟正黑體" panose="020B0604030504040204" pitchFamily="34" charset="-120"/>
                <a:ea typeface="微軟正黑體" panose="020B0604030504040204" pitchFamily="34" charset="-120"/>
              </a:rPr>
              <a:t>.</a:t>
            </a:r>
            <a:endParaRPr lang="en-US" sz="1800" b="1">
              <a:latin typeface="微軟正黑體" panose="020B0604030504040204" pitchFamily="34" charset="-120"/>
              <a:ea typeface="微軟正黑體" panose="020B0604030504040204" pitchFamily="34" charset="-120"/>
            </a:endParaRPr>
          </a:p>
        </p:txBody>
      </p:sp>
      <p:pic>
        <p:nvPicPr>
          <p:cNvPr id="6" name="Graphic 5" descr="User">
            <a:extLst>
              <a:ext uri="{FF2B5EF4-FFF2-40B4-BE49-F238E27FC236}">
                <a16:creationId xmlns:a16="http://schemas.microsoft.com/office/drawing/2014/main" id="{86BFD59D-521E-4EAF-A3FF-D78207D7270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0446" y="2184450"/>
            <a:ext cx="685800" cy="685800"/>
          </a:xfrm>
          <a:prstGeom prst="rect">
            <a:avLst/>
          </a:prstGeom>
        </p:spPr>
      </p:pic>
      <p:pic>
        <p:nvPicPr>
          <p:cNvPr id="8" name="Graphic 7" descr="Open Folder">
            <a:extLst>
              <a:ext uri="{FF2B5EF4-FFF2-40B4-BE49-F238E27FC236}">
                <a16:creationId xmlns:a16="http://schemas.microsoft.com/office/drawing/2014/main" id="{1289AE75-AA67-4745-8DB2-98CEDA39609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380298" y="3753682"/>
            <a:ext cx="1315139" cy="1315139"/>
          </a:xfrm>
          <a:prstGeom prst="rect">
            <a:avLst/>
          </a:prstGeom>
        </p:spPr>
      </p:pic>
      <p:pic>
        <p:nvPicPr>
          <p:cNvPr id="10" name="Graphic 9" descr="1">
            <a:extLst>
              <a:ext uri="{FF2B5EF4-FFF2-40B4-BE49-F238E27FC236}">
                <a16:creationId xmlns:a16="http://schemas.microsoft.com/office/drawing/2014/main" id="{071E0422-1D12-4A6D-8537-E25C299BBE1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594696" y="3542984"/>
            <a:ext cx="685800" cy="685800"/>
          </a:xfrm>
          <a:prstGeom prst="rect">
            <a:avLst/>
          </a:prstGeom>
        </p:spPr>
      </p:pic>
      <p:sp>
        <p:nvSpPr>
          <p:cNvPr id="11" name="TextBox 10">
            <a:extLst>
              <a:ext uri="{FF2B5EF4-FFF2-40B4-BE49-F238E27FC236}">
                <a16:creationId xmlns:a16="http://schemas.microsoft.com/office/drawing/2014/main" id="{71EDD25F-5B2A-441D-A1B5-1ED8B7AA9AC4}"/>
              </a:ext>
            </a:extLst>
          </p:cNvPr>
          <p:cNvSpPr txBox="1"/>
          <p:nvPr/>
        </p:nvSpPr>
        <p:spPr>
          <a:xfrm>
            <a:off x="1771171" y="3770981"/>
            <a:ext cx="297455"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b="1"/>
              <a:t>1</a:t>
            </a:r>
          </a:p>
        </p:txBody>
      </p:sp>
      <p:cxnSp>
        <p:nvCxnSpPr>
          <p:cNvPr id="13" name="Straight Arrow Connector 12">
            <a:extLst>
              <a:ext uri="{FF2B5EF4-FFF2-40B4-BE49-F238E27FC236}">
                <a16:creationId xmlns:a16="http://schemas.microsoft.com/office/drawing/2014/main" id="{05FD5CC9-13B4-4232-9AA8-92591D1A3608}"/>
              </a:ext>
              <a:ext uri="{C183D7F6-B498-43B3-948B-1728B52AA6E4}">
                <adec:decorative xmlns:adec="http://schemas.microsoft.com/office/drawing/2017/decorative" val="1"/>
              </a:ext>
            </a:extLst>
          </p:cNvPr>
          <p:cNvCxnSpPr>
            <a:cxnSpLocks/>
            <a:stCxn id="6" idx="2"/>
            <a:endCxn id="10" idx="0"/>
          </p:cNvCxnSpPr>
          <p:nvPr/>
        </p:nvCxnSpPr>
        <p:spPr>
          <a:xfrm>
            <a:off x="983346" y="2870251"/>
            <a:ext cx="954250" cy="67273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4" name="Graphic 13" descr="User">
            <a:extLst>
              <a:ext uri="{FF2B5EF4-FFF2-40B4-BE49-F238E27FC236}">
                <a16:creationId xmlns:a16="http://schemas.microsoft.com/office/drawing/2014/main" id="{3301FC87-A662-458B-ABBB-8507C69940D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94039" y="2184450"/>
            <a:ext cx="685800" cy="685800"/>
          </a:xfrm>
          <a:prstGeom prst="rect">
            <a:avLst/>
          </a:prstGeom>
        </p:spPr>
      </p:pic>
      <p:pic>
        <p:nvPicPr>
          <p:cNvPr id="15" name="Graphic 14" descr="User">
            <a:extLst>
              <a:ext uri="{FF2B5EF4-FFF2-40B4-BE49-F238E27FC236}">
                <a16:creationId xmlns:a16="http://schemas.microsoft.com/office/drawing/2014/main" id="{5E07A464-A9A2-456B-9391-E079CBD6061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03598" y="2184450"/>
            <a:ext cx="685800" cy="685800"/>
          </a:xfrm>
          <a:prstGeom prst="rect">
            <a:avLst/>
          </a:prstGeom>
        </p:spPr>
      </p:pic>
      <p:pic>
        <p:nvPicPr>
          <p:cNvPr id="16" name="Graphic 15" descr="Open Folder">
            <a:extLst>
              <a:ext uri="{FF2B5EF4-FFF2-40B4-BE49-F238E27FC236}">
                <a16:creationId xmlns:a16="http://schemas.microsoft.com/office/drawing/2014/main" id="{A1971AA6-93A3-4D23-B5AE-F3BE3E1541B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900442" y="3753682"/>
            <a:ext cx="1315139" cy="1315139"/>
          </a:xfrm>
          <a:prstGeom prst="rect">
            <a:avLst/>
          </a:prstGeom>
        </p:spPr>
      </p:pic>
      <p:pic>
        <p:nvPicPr>
          <p:cNvPr id="17" name="Graphic 16" descr="1">
            <a:extLst>
              <a:ext uri="{FF2B5EF4-FFF2-40B4-BE49-F238E27FC236}">
                <a16:creationId xmlns:a16="http://schemas.microsoft.com/office/drawing/2014/main" id="{56CAB96D-D1F7-4BCF-A9EE-81CDF02C993A}"/>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056967" y="3542984"/>
            <a:ext cx="685800" cy="685800"/>
          </a:xfrm>
          <a:prstGeom prst="rect">
            <a:avLst/>
          </a:prstGeom>
        </p:spPr>
      </p:pic>
      <p:pic>
        <p:nvPicPr>
          <p:cNvPr id="18" name="Graphic 17" descr="Open Folder">
            <a:extLst>
              <a:ext uri="{FF2B5EF4-FFF2-40B4-BE49-F238E27FC236}">
                <a16:creationId xmlns:a16="http://schemas.microsoft.com/office/drawing/2014/main" id="{10439A5A-7053-4552-9345-484BAC835CD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306253" y="3704854"/>
            <a:ext cx="1315139" cy="1315139"/>
          </a:xfrm>
          <a:prstGeom prst="rect">
            <a:avLst/>
          </a:prstGeom>
        </p:spPr>
      </p:pic>
      <p:pic>
        <p:nvPicPr>
          <p:cNvPr id="19" name="Graphic 18" descr="1">
            <a:extLst>
              <a:ext uri="{FF2B5EF4-FFF2-40B4-BE49-F238E27FC236}">
                <a16:creationId xmlns:a16="http://schemas.microsoft.com/office/drawing/2014/main" id="{594947C6-4D3A-45FA-BA11-5851BFA7F269}"/>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620923" y="3478796"/>
            <a:ext cx="685800" cy="685800"/>
          </a:xfrm>
          <a:prstGeom prst="rect">
            <a:avLst/>
          </a:prstGeom>
        </p:spPr>
      </p:pic>
      <p:sp>
        <p:nvSpPr>
          <p:cNvPr id="20" name="TextBox 19">
            <a:extLst>
              <a:ext uri="{FF2B5EF4-FFF2-40B4-BE49-F238E27FC236}">
                <a16:creationId xmlns:a16="http://schemas.microsoft.com/office/drawing/2014/main" id="{BA1AC76B-7B31-425E-9785-E096610ED520}"/>
              </a:ext>
            </a:extLst>
          </p:cNvPr>
          <p:cNvSpPr txBox="1"/>
          <p:nvPr/>
        </p:nvSpPr>
        <p:spPr>
          <a:xfrm>
            <a:off x="4205212" y="3783990"/>
            <a:ext cx="297455"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b="1"/>
              <a:t>1</a:t>
            </a:r>
          </a:p>
        </p:txBody>
      </p:sp>
      <p:pic>
        <p:nvPicPr>
          <p:cNvPr id="22" name="Graphic 21" descr="1">
            <a:extLst>
              <a:ext uri="{FF2B5EF4-FFF2-40B4-BE49-F238E27FC236}">
                <a16:creationId xmlns:a16="http://schemas.microsoft.com/office/drawing/2014/main" id="{79A3AD9D-3F0D-4431-9C6D-6EAA16C3CCCA}"/>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551653" y="3542984"/>
            <a:ext cx="685800" cy="685800"/>
          </a:xfrm>
          <a:prstGeom prst="rect">
            <a:avLst/>
          </a:prstGeom>
        </p:spPr>
      </p:pic>
      <p:sp>
        <p:nvSpPr>
          <p:cNvPr id="23" name="TextBox 22">
            <a:extLst>
              <a:ext uri="{FF2B5EF4-FFF2-40B4-BE49-F238E27FC236}">
                <a16:creationId xmlns:a16="http://schemas.microsoft.com/office/drawing/2014/main" id="{3517D616-0E6E-4485-A133-BC178B5477B2}"/>
              </a:ext>
            </a:extLst>
          </p:cNvPr>
          <p:cNvSpPr txBox="1"/>
          <p:nvPr/>
        </p:nvSpPr>
        <p:spPr>
          <a:xfrm>
            <a:off x="4717595" y="3778091"/>
            <a:ext cx="297455"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b="1"/>
              <a:t>2</a:t>
            </a:r>
          </a:p>
        </p:txBody>
      </p:sp>
      <p:sp>
        <p:nvSpPr>
          <p:cNvPr id="24" name="TextBox 23">
            <a:extLst>
              <a:ext uri="{FF2B5EF4-FFF2-40B4-BE49-F238E27FC236}">
                <a16:creationId xmlns:a16="http://schemas.microsoft.com/office/drawing/2014/main" id="{C54691B5-28FD-4010-8C16-A16179207539}"/>
              </a:ext>
            </a:extLst>
          </p:cNvPr>
          <p:cNvSpPr txBox="1"/>
          <p:nvPr/>
        </p:nvSpPr>
        <p:spPr>
          <a:xfrm>
            <a:off x="6797398" y="3719801"/>
            <a:ext cx="297455"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b="1"/>
              <a:t>1</a:t>
            </a:r>
          </a:p>
        </p:txBody>
      </p:sp>
      <p:pic>
        <p:nvPicPr>
          <p:cNvPr id="25" name="Graphic 24" descr="1">
            <a:extLst>
              <a:ext uri="{FF2B5EF4-FFF2-40B4-BE49-F238E27FC236}">
                <a16:creationId xmlns:a16="http://schemas.microsoft.com/office/drawing/2014/main" id="{6B91D972-B3DA-490F-8B27-4131707E7C1E}"/>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109413" y="3478796"/>
            <a:ext cx="685800" cy="685800"/>
          </a:xfrm>
          <a:prstGeom prst="rect">
            <a:avLst/>
          </a:prstGeom>
        </p:spPr>
      </p:pic>
      <p:sp>
        <p:nvSpPr>
          <p:cNvPr id="26" name="TextBox 25">
            <a:extLst>
              <a:ext uri="{FF2B5EF4-FFF2-40B4-BE49-F238E27FC236}">
                <a16:creationId xmlns:a16="http://schemas.microsoft.com/office/drawing/2014/main" id="{680EA01E-426A-4678-A4D2-CCCB803EF512}"/>
              </a:ext>
            </a:extLst>
          </p:cNvPr>
          <p:cNvSpPr txBox="1"/>
          <p:nvPr/>
        </p:nvSpPr>
        <p:spPr>
          <a:xfrm>
            <a:off x="7281254" y="3719801"/>
            <a:ext cx="297455"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b="1"/>
              <a:t>2</a:t>
            </a:r>
          </a:p>
        </p:txBody>
      </p:sp>
      <p:pic>
        <p:nvPicPr>
          <p:cNvPr id="27" name="Graphic 26" descr="1">
            <a:extLst>
              <a:ext uri="{FF2B5EF4-FFF2-40B4-BE49-F238E27FC236}">
                <a16:creationId xmlns:a16="http://schemas.microsoft.com/office/drawing/2014/main" id="{FA342323-CFE2-4C27-B52B-92642693C62F}"/>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099559" y="3466693"/>
            <a:ext cx="685800" cy="685800"/>
          </a:xfrm>
          <a:prstGeom prst="rect">
            <a:avLst/>
          </a:prstGeom>
        </p:spPr>
      </p:pic>
      <p:sp>
        <p:nvSpPr>
          <p:cNvPr id="28" name="TextBox 27">
            <a:extLst>
              <a:ext uri="{FF2B5EF4-FFF2-40B4-BE49-F238E27FC236}">
                <a16:creationId xmlns:a16="http://schemas.microsoft.com/office/drawing/2014/main" id="{955E7623-4E80-42EA-8E00-A4EDC3F6751E}"/>
              </a:ext>
            </a:extLst>
          </p:cNvPr>
          <p:cNvSpPr txBox="1"/>
          <p:nvPr/>
        </p:nvSpPr>
        <p:spPr>
          <a:xfrm>
            <a:off x="6265501" y="3719496"/>
            <a:ext cx="297455"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b="1"/>
              <a:t>3</a:t>
            </a:r>
          </a:p>
        </p:txBody>
      </p:sp>
      <p:cxnSp>
        <p:nvCxnSpPr>
          <p:cNvPr id="34" name="Straight Arrow Connector 33">
            <a:extLst>
              <a:ext uri="{FF2B5EF4-FFF2-40B4-BE49-F238E27FC236}">
                <a16:creationId xmlns:a16="http://schemas.microsoft.com/office/drawing/2014/main" id="{CA4B31B5-BC55-4DBD-A9C2-421194397BA8}"/>
              </a:ext>
            </a:extLst>
          </p:cNvPr>
          <p:cNvCxnSpPr>
            <a:cxnSpLocks/>
            <a:stCxn id="15" idx="2"/>
            <a:endCxn id="27" idx="0"/>
          </p:cNvCxnSpPr>
          <p:nvPr/>
        </p:nvCxnSpPr>
        <p:spPr>
          <a:xfrm>
            <a:off x="6346498" y="2870250"/>
            <a:ext cx="95961" cy="59644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760F26C-EB99-495F-BA77-ED4AC6CBFF50}"/>
              </a:ext>
            </a:extLst>
          </p:cNvPr>
          <p:cNvSpPr txBox="1"/>
          <p:nvPr/>
        </p:nvSpPr>
        <p:spPr>
          <a:xfrm>
            <a:off x="925013" y="3160637"/>
            <a:ext cx="669682" cy="30777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400"/>
              <a:t>Write</a:t>
            </a:r>
          </a:p>
        </p:txBody>
      </p:sp>
      <p:sp>
        <p:nvSpPr>
          <p:cNvPr id="39" name="TextBox 38">
            <a:extLst>
              <a:ext uri="{FF2B5EF4-FFF2-40B4-BE49-F238E27FC236}">
                <a16:creationId xmlns:a16="http://schemas.microsoft.com/office/drawing/2014/main" id="{0CFDE5BB-0359-4E43-8785-5DB6799422AD}"/>
              </a:ext>
            </a:extLst>
          </p:cNvPr>
          <p:cNvSpPr txBox="1"/>
          <p:nvPr/>
        </p:nvSpPr>
        <p:spPr>
          <a:xfrm>
            <a:off x="3607166" y="3168275"/>
            <a:ext cx="669682" cy="30777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400"/>
              <a:t>Write</a:t>
            </a:r>
          </a:p>
        </p:txBody>
      </p:sp>
      <p:sp>
        <p:nvSpPr>
          <p:cNvPr id="40" name="TextBox 39">
            <a:extLst>
              <a:ext uri="{FF2B5EF4-FFF2-40B4-BE49-F238E27FC236}">
                <a16:creationId xmlns:a16="http://schemas.microsoft.com/office/drawing/2014/main" id="{39477F13-1E20-43DD-9B81-5E8471AAD8BF}"/>
              </a:ext>
            </a:extLst>
          </p:cNvPr>
          <p:cNvSpPr txBox="1"/>
          <p:nvPr/>
        </p:nvSpPr>
        <p:spPr>
          <a:xfrm>
            <a:off x="6411359" y="3085603"/>
            <a:ext cx="669682" cy="30777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400"/>
              <a:t>Write</a:t>
            </a:r>
          </a:p>
        </p:txBody>
      </p:sp>
      <p:cxnSp>
        <p:nvCxnSpPr>
          <p:cNvPr id="41" name="Straight Arrow Connector 40">
            <a:extLst>
              <a:ext uri="{FF2B5EF4-FFF2-40B4-BE49-F238E27FC236}">
                <a16:creationId xmlns:a16="http://schemas.microsoft.com/office/drawing/2014/main" id="{D09D8BF8-387B-4C1F-B78D-DC4A4D478246}"/>
              </a:ext>
              <a:ext uri="{C183D7F6-B498-43B3-948B-1728B52AA6E4}">
                <adec:decorative xmlns:adec="http://schemas.microsoft.com/office/drawing/2017/decorative" val="1"/>
              </a:ext>
            </a:extLst>
          </p:cNvPr>
          <p:cNvCxnSpPr>
            <a:cxnSpLocks/>
          </p:cNvCxnSpPr>
          <p:nvPr/>
        </p:nvCxnSpPr>
        <p:spPr>
          <a:xfrm flipV="1">
            <a:off x="1924353" y="2843706"/>
            <a:ext cx="1499344" cy="672734"/>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3849646-4981-493D-8084-07FF93C88C90}"/>
              </a:ext>
              <a:ext uri="{C183D7F6-B498-43B3-948B-1728B52AA6E4}">
                <adec:decorative xmlns:adec="http://schemas.microsoft.com/office/drawing/2017/decorative" val="1"/>
              </a:ext>
            </a:extLst>
          </p:cNvPr>
          <p:cNvCxnSpPr>
            <a:cxnSpLocks/>
          </p:cNvCxnSpPr>
          <p:nvPr/>
        </p:nvCxnSpPr>
        <p:spPr>
          <a:xfrm flipV="1">
            <a:off x="4857988" y="2845483"/>
            <a:ext cx="1451945" cy="672734"/>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7EE190F5-B05B-4298-97F3-A47FDF6483EE}"/>
              </a:ext>
            </a:extLst>
          </p:cNvPr>
          <p:cNvSpPr txBox="1"/>
          <p:nvPr/>
        </p:nvSpPr>
        <p:spPr>
          <a:xfrm>
            <a:off x="2639324" y="3168275"/>
            <a:ext cx="669682" cy="30777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400"/>
              <a:t>Read</a:t>
            </a:r>
          </a:p>
        </p:txBody>
      </p:sp>
      <p:sp>
        <p:nvSpPr>
          <p:cNvPr id="56" name="TextBox 55">
            <a:extLst>
              <a:ext uri="{FF2B5EF4-FFF2-40B4-BE49-F238E27FC236}">
                <a16:creationId xmlns:a16="http://schemas.microsoft.com/office/drawing/2014/main" id="{3CF07B4C-B861-4E17-9264-516AF423A02E}"/>
              </a:ext>
            </a:extLst>
          </p:cNvPr>
          <p:cNvSpPr txBox="1"/>
          <p:nvPr/>
        </p:nvSpPr>
        <p:spPr>
          <a:xfrm>
            <a:off x="5414231" y="3208963"/>
            <a:ext cx="669682" cy="30777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400"/>
              <a:t>Read</a:t>
            </a:r>
          </a:p>
        </p:txBody>
      </p:sp>
      <p:pic>
        <p:nvPicPr>
          <p:cNvPr id="58" name="Graphic 57" descr="User">
            <a:extLst>
              <a:ext uri="{FF2B5EF4-FFF2-40B4-BE49-F238E27FC236}">
                <a16:creationId xmlns:a16="http://schemas.microsoft.com/office/drawing/2014/main" id="{FED5C496-07DC-45BF-8897-C300CCC5011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66913" y="1764383"/>
            <a:ext cx="685800" cy="685800"/>
          </a:xfrm>
          <a:prstGeom prst="rect">
            <a:avLst/>
          </a:prstGeom>
        </p:spPr>
      </p:pic>
      <p:pic>
        <p:nvPicPr>
          <p:cNvPr id="60" name="Graphic 59" descr="User">
            <a:extLst>
              <a:ext uri="{FF2B5EF4-FFF2-40B4-BE49-F238E27FC236}">
                <a16:creationId xmlns:a16="http://schemas.microsoft.com/office/drawing/2014/main" id="{21971E19-CC07-44AF-B6E5-B40652C4586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798444" y="1764383"/>
            <a:ext cx="685800" cy="685800"/>
          </a:xfrm>
          <a:prstGeom prst="rect">
            <a:avLst/>
          </a:prstGeom>
        </p:spPr>
      </p:pic>
      <p:pic>
        <p:nvPicPr>
          <p:cNvPr id="61" name="Graphic 60" descr="User">
            <a:extLst>
              <a:ext uri="{FF2B5EF4-FFF2-40B4-BE49-F238E27FC236}">
                <a16:creationId xmlns:a16="http://schemas.microsoft.com/office/drawing/2014/main" id="{4BC247B1-CEDD-4041-A4BE-5941ADB606A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162653" y="1764383"/>
            <a:ext cx="685800" cy="685800"/>
          </a:xfrm>
          <a:prstGeom prst="rect">
            <a:avLst/>
          </a:prstGeom>
        </p:spPr>
      </p:pic>
      <p:cxnSp>
        <p:nvCxnSpPr>
          <p:cNvPr id="65" name="Straight Arrow Connector 64">
            <a:extLst>
              <a:ext uri="{FF2B5EF4-FFF2-40B4-BE49-F238E27FC236}">
                <a16:creationId xmlns:a16="http://schemas.microsoft.com/office/drawing/2014/main" id="{E995E8D0-5F5C-4468-87B3-282AA55DA1DD}"/>
              </a:ext>
            </a:extLst>
          </p:cNvPr>
          <p:cNvCxnSpPr>
            <a:cxnSpLocks/>
            <a:endCxn id="25" idx="0"/>
          </p:cNvCxnSpPr>
          <p:nvPr/>
        </p:nvCxnSpPr>
        <p:spPr>
          <a:xfrm flipH="1">
            <a:off x="7452313" y="2450184"/>
            <a:ext cx="710342" cy="1028612"/>
          </a:xfrm>
          <a:prstGeom prst="straightConnector1">
            <a:avLst/>
          </a:prstGeom>
          <a:ln w="571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3" name="Graphic 72" descr="No sign">
            <a:extLst>
              <a:ext uri="{FF2B5EF4-FFF2-40B4-BE49-F238E27FC236}">
                <a16:creationId xmlns:a16="http://schemas.microsoft.com/office/drawing/2014/main" id="{6BB13E57-A681-4EAE-80B9-1C7E0A485A05}"/>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587754" y="2762648"/>
            <a:ext cx="444118" cy="444118"/>
          </a:xfrm>
          <a:prstGeom prst="rect">
            <a:avLst/>
          </a:prstGeom>
        </p:spPr>
      </p:pic>
      <p:sp>
        <p:nvSpPr>
          <p:cNvPr id="74" name="TextBox 73">
            <a:extLst>
              <a:ext uri="{FF2B5EF4-FFF2-40B4-BE49-F238E27FC236}">
                <a16:creationId xmlns:a16="http://schemas.microsoft.com/office/drawing/2014/main" id="{21C09B68-ED5C-439C-B606-24F37052A2E5}"/>
              </a:ext>
            </a:extLst>
          </p:cNvPr>
          <p:cNvSpPr txBox="1"/>
          <p:nvPr/>
        </p:nvSpPr>
        <p:spPr>
          <a:xfrm>
            <a:off x="8031872" y="2902216"/>
            <a:ext cx="669682" cy="30777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TW" sz="1400"/>
              <a:t>Delete</a:t>
            </a:r>
            <a:endParaRPr lang="en-US" sz="1400"/>
          </a:p>
        </p:txBody>
      </p:sp>
      <p:cxnSp>
        <p:nvCxnSpPr>
          <p:cNvPr id="29" name="Straight Arrow Connector 28">
            <a:extLst>
              <a:ext uri="{FF2B5EF4-FFF2-40B4-BE49-F238E27FC236}">
                <a16:creationId xmlns:a16="http://schemas.microsoft.com/office/drawing/2014/main" id="{397209F3-51ED-44D8-AFF7-FD0DF4884FE2}"/>
              </a:ext>
            </a:extLst>
          </p:cNvPr>
          <p:cNvCxnSpPr>
            <a:cxnSpLocks/>
            <a:stCxn id="14" idx="2"/>
            <a:endCxn id="22" idx="0"/>
          </p:cNvCxnSpPr>
          <p:nvPr/>
        </p:nvCxnSpPr>
        <p:spPr>
          <a:xfrm>
            <a:off x="3436940" y="2870251"/>
            <a:ext cx="1457614" cy="67273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1496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大自然 的圖片&#10;&#10;描述是以非常高的可信度產生">
            <a:extLst>
              <a:ext uri="{FF2B5EF4-FFF2-40B4-BE49-F238E27FC236}">
                <a16:creationId xmlns:a16="http://schemas.microsoft.com/office/drawing/2014/main" id="{06A6546C-C37A-46F3-9DD3-450590565D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矩形 5">
            <a:extLst>
              <a:ext uri="{FF2B5EF4-FFF2-40B4-BE49-F238E27FC236}">
                <a16:creationId xmlns:a16="http://schemas.microsoft.com/office/drawing/2014/main" id="{BC4DA872-1029-4D22-8B6D-E955983B3D51}"/>
              </a:ext>
            </a:extLst>
          </p:cNvPr>
          <p:cNvSpPr/>
          <p:nvPr/>
        </p:nvSpPr>
        <p:spPr>
          <a:xfrm>
            <a:off x="-152400" y="1325880"/>
            <a:ext cx="5669279" cy="2712720"/>
          </a:xfrm>
          <a:prstGeom prst="rect">
            <a:avLst/>
          </a:prstGeom>
          <a:noFill/>
          <a:ln w="63500">
            <a:solidFill>
              <a:srgbClr val="FD014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一張含有 電子用品, 室內 的圖片&#10;&#10;描述是以非常高的可信度產生">
            <a:extLst>
              <a:ext uri="{FF2B5EF4-FFF2-40B4-BE49-F238E27FC236}">
                <a16:creationId xmlns:a16="http://schemas.microsoft.com/office/drawing/2014/main" id="{8DC22C11-5A77-4980-9145-81A30EBBEC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9220" y="2137818"/>
            <a:ext cx="7764780" cy="3198208"/>
          </a:xfrm>
          <a:prstGeom prst="rect">
            <a:avLst/>
          </a:prstGeom>
        </p:spPr>
      </p:pic>
      <p:pic>
        <p:nvPicPr>
          <p:cNvPr id="8" name="圖形 7">
            <a:extLst>
              <a:ext uri="{FF2B5EF4-FFF2-40B4-BE49-F238E27FC236}">
                <a16:creationId xmlns:a16="http://schemas.microsoft.com/office/drawing/2014/main" id="{04588703-760A-4274-9F45-BBA8D5260C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4020" y="719402"/>
            <a:ext cx="1737360" cy="313796"/>
          </a:xfrm>
          <a:prstGeom prst="rect">
            <a:avLst/>
          </a:prstGeom>
        </p:spPr>
      </p:pic>
      <p:pic>
        <p:nvPicPr>
          <p:cNvPr id="10" name="圖片 9" descr="一張含有 美工圖案 的圖片&#10;&#10;描述是以非常高的可信度產生">
            <a:extLst>
              <a:ext uri="{FF2B5EF4-FFF2-40B4-BE49-F238E27FC236}">
                <a16:creationId xmlns:a16="http://schemas.microsoft.com/office/drawing/2014/main" id="{BE0096BC-3538-4B59-8871-20A7239BEB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126" y="1618389"/>
            <a:ext cx="5240627" cy="655295"/>
          </a:xfrm>
          <a:prstGeom prst="rect">
            <a:avLst/>
          </a:prstGeom>
        </p:spPr>
      </p:pic>
      <p:sp>
        <p:nvSpPr>
          <p:cNvPr id="11" name="矩形 10">
            <a:extLst>
              <a:ext uri="{FF2B5EF4-FFF2-40B4-BE49-F238E27FC236}">
                <a16:creationId xmlns:a16="http://schemas.microsoft.com/office/drawing/2014/main" id="{A9D7528D-59A9-4D5E-93C4-EC0B321396F6}"/>
              </a:ext>
            </a:extLst>
          </p:cNvPr>
          <p:cNvSpPr/>
          <p:nvPr/>
        </p:nvSpPr>
        <p:spPr>
          <a:xfrm>
            <a:off x="-365760" y="-289560"/>
            <a:ext cx="365760" cy="589026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Title 1">
            <a:extLst>
              <a:ext uri="{FF2B5EF4-FFF2-40B4-BE49-F238E27FC236}">
                <a16:creationId xmlns:a16="http://schemas.microsoft.com/office/drawing/2014/main" id="{F4BCCE0C-E785-41A1-B665-D03ED0B2F95C}"/>
              </a:ext>
            </a:extLst>
          </p:cNvPr>
          <p:cNvSpPr txBox="1">
            <a:spLocks/>
          </p:cNvSpPr>
          <p:nvPr/>
        </p:nvSpPr>
        <p:spPr>
          <a:xfrm>
            <a:off x="779295" y="2389014"/>
            <a:ext cx="3347271" cy="8081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600"/>
              </a:lnSpc>
            </a:pPr>
            <a:r>
              <a:rPr lang="en-US" altLang="zh-TW" sz="4800" b="1" spc="600">
                <a:solidFill>
                  <a:srgbClr val="FF0045"/>
                </a:solidFill>
                <a:latin typeface="Arial" panose="020B0604020202020204" pitchFamily="34" charset="0"/>
                <a:ea typeface="微軟正黑體" panose="020B0604030504040204" pitchFamily="34" charset="-120"/>
                <a:cs typeface="Arial" panose="020B0604020202020204" pitchFamily="34" charset="0"/>
              </a:rPr>
              <a:t>QES</a:t>
            </a:r>
            <a:r>
              <a:rPr lang="zh-TW" altLang="en-US" sz="4800" b="1" spc="600">
                <a:solidFill>
                  <a:srgbClr val="FF0045"/>
                </a:solidFill>
                <a:latin typeface="Arial" panose="020B0604020202020204" pitchFamily="34" charset="0"/>
                <a:ea typeface="微軟正黑體" panose="020B0604030504040204" pitchFamily="34" charset="-120"/>
                <a:cs typeface="Arial" panose="020B0604020202020204" pitchFamily="34" charset="0"/>
              </a:rPr>
              <a:t>資料轉移</a:t>
            </a:r>
            <a:endParaRPr lang="zh-TW" altLang="en-US" sz="4800" b="1" spc="600">
              <a:solidFill>
                <a:srgbClr val="FF0045"/>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0243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形 5">
            <a:extLst>
              <a:ext uri="{FF2B5EF4-FFF2-40B4-BE49-F238E27FC236}">
                <a16:creationId xmlns:a16="http://schemas.microsoft.com/office/drawing/2014/main" id="{B0B27CFB-DDF0-4D33-AC89-5793F74F0D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98150" y="1103776"/>
            <a:ext cx="4226413" cy="3827001"/>
          </a:xfrm>
          <a:prstGeom prst="rect">
            <a:avLst/>
          </a:prstGeom>
        </p:spPr>
      </p:pic>
      <p:pic>
        <p:nvPicPr>
          <p:cNvPr id="23" name="圖形 22">
            <a:extLst>
              <a:ext uri="{FF2B5EF4-FFF2-40B4-BE49-F238E27FC236}">
                <a16:creationId xmlns:a16="http://schemas.microsoft.com/office/drawing/2014/main" id="{B79B4D70-0764-4687-89E6-78BD234F3B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2237273" y="2328750"/>
            <a:ext cx="379760" cy="3884429"/>
          </a:xfrm>
          <a:prstGeom prst="rect">
            <a:avLst/>
          </a:prstGeom>
        </p:spPr>
      </p:pic>
      <p:sp>
        <p:nvSpPr>
          <p:cNvPr id="24" name="矩形 23">
            <a:extLst>
              <a:ext uri="{FF2B5EF4-FFF2-40B4-BE49-F238E27FC236}">
                <a16:creationId xmlns:a16="http://schemas.microsoft.com/office/drawing/2014/main" id="{EFC38D7F-7879-4A65-85A4-ECAC28B01212}"/>
              </a:ext>
            </a:extLst>
          </p:cNvPr>
          <p:cNvSpPr/>
          <p:nvPr/>
        </p:nvSpPr>
        <p:spPr>
          <a:xfrm rot="16200000">
            <a:off x="2251881" y="3553046"/>
            <a:ext cx="359084" cy="2089627"/>
          </a:xfrm>
          <a:prstGeom prst="rect">
            <a:avLst/>
          </a:prstGeom>
          <a:solidFill>
            <a:schemeClr val="tx1"/>
          </a:solidFill>
          <a:ln w="28575">
            <a:solidFill>
              <a:srgbClr val="FE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标题 1">
            <a:extLst>
              <a:ext uri="{FF2B5EF4-FFF2-40B4-BE49-F238E27FC236}">
                <a16:creationId xmlns:a16="http://schemas.microsoft.com/office/drawing/2014/main" id="{B19FB535-5EEC-49DF-A883-5F467E7FFB43}"/>
              </a:ext>
            </a:extLst>
          </p:cNvPr>
          <p:cNvSpPr>
            <a:spLocks noGrp="1"/>
          </p:cNvSpPr>
          <p:nvPr>
            <p:ph type="title"/>
          </p:nvPr>
        </p:nvSpPr>
        <p:spPr/>
        <p:txBody>
          <a:bodyPr>
            <a:normAutofit/>
          </a:bodyPr>
          <a:lstStyle/>
          <a:p>
            <a:r>
              <a:rPr lang="zh-CN" altLang="en-US" sz="3600" dirty="0">
                <a:latin typeface="Arial" panose="020B0604020202020204" pitchFamily="34" charset="0"/>
                <a:ea typeface="微軟正黑體"/>
                <a:cs typeface="Arial" panose="020B0604020202020204" pitchFamily="34" charset="0"/>
              </a:rPr>
              <a:t>QNAP</a:t>
            </a:r>
            <a:r>
              <a:rPr lang="zh-CN" altLang="en-US" sz="3600" dirty="0">
                <a:latin typeface="微軟正黑體"/>
                <a:ea typeface="微軟正黑體"/>
              </a:rPr>
              <a:t> 雙系統</a:t>
            </a:r>
            <a:r>
              <a:rPr lang="zh-CN" altLang="en-US" sz="3600" dirty="0">
                <a:latin typeface="Arial" panose="020B0604020202020204" pitchFamily="34" charset="0"/>
                <a:ea typeface="微軟正黑體"/>
                <a:cs typeface="Arial" panose="020B0604020202020204" pitchFamily="34" charset="0"/>
              </a:rPr>
              <a:t>(QTS/QES)</a:t>
            </a:r>
            <a:r>
              <a:rPr lang="zh-CN" altLang="en-US" sz="3600" dirty="0">
                <a:latin typeface="微軟正黑體"/>
                <a:ea typeface="微軟正黑體"/>
              </a:rPr>
              <a:t>產品線</a:t>
            </a:r>
          </a:p>
        </p:txBody>
      </p:sp>
      <p:sp>
        <p:nvSpPr>
          <p:cNvPr id="9" name="TextBox 3">
            <a:extLst>
              <a:ext uri="{FF2B5EF4-FFF2-40B4-BE49-F238E27FC236}">
                <a16:creationId xmlns:a16="http://schemas.microsoft.com/office/drawing/2014/main" id="{055DD722-B4E5-4AA6-958D-E99A6E9074F0}"/>
              </a:ext>
            </a:extLst>
          </p:cNvPr>
          <p:cNvSpPr txBox="1"/>
          <p:nvPr/>
        </p:nvSpPr>
        <p:spPr>
          <a:xfrm>
            <a:off x="1579274" y="4340883"/>
            <a:ext cx="1643399" cy="464871"/>
          </a:xfrm>
          <a:prstGeom prst="rect">
            <a:avLst/>
          </a:prstGeom>
          <a:noFill/>
        </p:spPr>
        <p:txBody>
          <a:bodyPr wrap="none" rtlCol="0" anchor="t">
            <a:spAutoFit/>
          </a:bodyPr>
          <a:lstStyle/>
          <a:p>
            <a:pPr>
              <a:lnSpc>
                <a:spcPts val="3200"/>
              </a:lnSpc>
            </a:pPr>
            <a:r>
              <a:rPr lang="zh-TW" altLang="en-US" sz="2200">
                <a:solidFill>
                  <a:schemeClr val="bg1"/>
                </a:solidFill>
                <a:latin typeface="Arial" panose="020B0604020202020204" pitchFamily="34" charset="0"/>
                <a:ea typeface="微軟正黑體"/>
                <a:cs typeface="Arial" panose="020B0604020202020204" pitchFamily="34" charset="0"/>
              </a:rPr>
              <a:t>TES-1885U</a:t>
            </a:r>
            <a:endParaRPr lang="zh-TW" altLang="en-US" sz="2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4" name="图片 14">
            <a:extLst>
              <a:ext uri="{FF2B5EF4-FFF2-40B4-BE49-F238E27FC236}">
                <a16:creationId xmlns:a16="http://schemas.microsoft.com/office/drawing/2014/main" id="{6DC2CD26-B117-436C-8134-3E9DA47D7CA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013709" y="3511744"/>
            <a:ext cx="3574244" cy="833459"/>
          </a:xfrm>
          <a:prstGeom prst="rect">
            <a:avLst/>
          </a:prstGeom>
        </p:spPr>
      </p:pic>
      <p:pic>
        <p:nvPicPr>
          <p:cNvPr id="5" name="图片 5">
            <a:extLst>
              <a:ext uri="{FF2B5EF4-FFF2-40B4-BE49-F238E27FC236}">
                <a16:creationId xmlns:a16="http://schemas.microsoft.com/office/drawing/2014/main" id="{1321505C-CCEA-4385-805C-71A2C8A33DC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29128" y="2408129"/>
            <a:ext cx="4376595" cy="2735371"/>
          </a:xfrm>
          <a:prstGeom prst="rect">
            <a:avLst/>
          </a:prstGeom>
          <a:effectLst>
            <a:outerShdw blurRad="50800" dist="38100" dir="2700000" algn="tl" rotWithShape="0">
              <a:prstClr val="black">
                <a:alpha val="40000"/>
              </a:prstClr>
            </a:outerShdw>
          </a:effectLst>
        </p:spPr>
      </p:pic>
      <p:pic>
        <p:nvPicPr>
          <p:cNvPr id="20" name="圖形 19">
            <a:extLst>
              <a:ext uri="{FF2B5EF4-FFF2-40B4-BE49-F238E27FC236}">
                <a16:creationId xmlns:a16="http://schemas.microsoft.com/office/drawing/2014/main" id="{F4864C72-B9AB-478C-A784-EA3139AA09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2123480" y="507200"/>
            <a:ext cx="379760" cy="3884429"/>
          </a:xfrm>
          <a:prstGeom prst="rect">
            <a:avLst/>
          </a:prstGeom>
        </p:spPr>
      </p:pic>
      <p:sp>
        <p:nvSpPr>
          <p:cNvPr id="21" name="矩形 20">
            <a:extLst>
              <a:ext uri="{FF2B5EF4-FFF2-40B4-BE49-F238E27FC236}">
                <a16:creationId xmlns:a16="http://schemas.microsoft.com/office/drawing/2014/main" id="{03826C78-9022-413C-B5A5-2243CBADCF1A}"/>
              </a:ext>
            </a:extLst>
          </p:cNvPr>
          <p:cNvSpPr/>
          <p:nvPr/>
        </p:nvSpPr>
        <p:spPr>
          <a:xfrm rot="16200000">
            <a:off x="2138088" y="1731496"/>
            <a:ext cx="359084" cy="2089627"/>
          </a:xfrm>
          <a:prstGeom prst="rect">
            <a:avLst/>
          </a:prstGeom>
          <a:solidFill>
            <a:schemeClr val="tx1"/>
          </a:solidFill>
          <a:ln w="28575">
            <a:solidFill>
              <a:srgbClr val="FE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图片 3">
            <a:extLst>
              <a:ext uri="{FF2B5EF4-FFF2-40B4-BE49-F238E27FC236}">
                <a16:creationId xmlns:a16="http://schemas.microsoft.com/office/drawing/2014/main" id="{FA8DE45B-1DC1-4341-BD20-6F205486EB6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27719" y="499647"/>
            <a:ext cx="4371281" cy="2732051"/>
          </a:xfrm>
          <a:prstGeom prst="rect">
            <a:avLst/>
          </a:prstGeom>
          <a:effectLst>
            <a:outerShdw blurRad="50800" dist="38100" dir="2700000" algn="tl" rotWithShape="0">
              <a:prstClr val="black">
                <a:alpha val="40000"/>
              </a:prstClr>
            </a:outerShdw>
          </a:effectLst>
        </p:spPr>
      </p:pic>
      <p:sp>
        <p:nvSpPr>
          <p:cNvPr id="8" name="TextBox 3">
            <a:extLst>
              <a:ext uri="{FF2B5EF4-FFF2-40B4-BE49-F238E27FC236}">
                <a16:creationId xmlns:a16="http://schemas.microsoft.com/office/drawing/2014/main" id="{0F9758F3-79A2-4961-8FE9-4946A70C095F}"/>
              </a:ext>
            </a:extLst>
          </p:cNvPr>
          <p:cNvSpPr txBox="1"/>
          <p:nvPr/>
        </p:nvSpPr>
        <p:spPr>
          <a:xfrm>
            <a:off x="1492151" y="2523260"/>
            <a:ext cx="1709122" cy="467820"/>
          </a:xfrm>
          <a:prstGeom prst="rect">
            <a:avLst/>
          </a:prstGeom>
          <a:noFill/>
        </p:spPr>
        <p:txBody>
          <a:bodyPr wrap="none" rtlCol="0" anchor="t">
            <a:spAutoFit/>
          </a:bodyPr>
          <a:lstStyle/>
          <a:p>
            <a:pPr>
              <a:lnSpc>
                <a:spcPts val="3200"/>
              </a:lnSpc>
            </a:pPr>
            <a:r>
              <a:rPr lang="zh-TW" altLang="en-US" sz="2200">
                <a:solidFill>
                  <a:schemeClr val="bg1"/>
                </a:solidFill>
                <a:latin typeface="Arial" panose="020B0604020202020204" pitchFamily="34" charset="0"/>
                <a:ea typeface="微軟正黑體"/>
                <a:cs typeface="Arial" panose="020B0604020202020204" pitchFamily="34" charset="0"/>
              </a:rPr>
              <a:t>TES-3085U</a:t>
            </a:r>
            <a:endParaRPr lang="zh-TW" altLang="en-US" sz="2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2" name="图片 12">
            <a:extLst>
              <a:ext uri="{FF2B5EF4-FFF2-40B4-BE49-F238E27FC236}">
                <a16:creationId xmlns:a16="http://schemas.microsoft.com/office/drawing/2014/main" id="{B0DD7709-87FE-4C44-87FE-A8A3366AD164}"/>
              </a:ext>
            </a:extLst>
          </p:cNvPr>
          <p:cNvPicPr>
            <a:picLocks noChangeAspect="1"/>
          </p:cNvPicPr>
          <p:nvPr/>
        </p:nvPicPr>
        <p:blipFill>
          <a:blip r:embed="rId10"/>
          <a:stretch>
            <a:fillRect/>
          </a:stretch>
        </p:blipFill>
        <p:spPr>
          <a:xfrm>
            <a:off x="5142530" y="1408748"/>
            <a:ext cx="3254019" cy="1751199"/>
          </a:xfrm>
          <a:prstGeom prst="rect">
            <a:avLst/>
          </a:prstGeom>
          <a:ln w="28575">
            <a:noFill/>
          </a:ln>
        </p:spPr>
      </p:pic>
      <p:pic>
        <p:nvPicPr>
          <p:cNvPr id="10" name="图片 10" descr="图片包含 户外&#10;&#10;已生成高可信度的说明">
            <a:extLst>
              <a:ext uri="{FF2B5EF4-FFF2-40B4-BE49-F238E27FC236}">
                <a16:creationId xmlns:a16="http://schemas.microsoft.com/office/drawing/2014/main" id="{C8403D24-607B-4519-B7A3-FBE2B9CAC6A6}"/>
              </a:ext>
            </a:extLst>
          </p:cNvPr>
          <p:cNvPicPr>
            <a:picLocks noChangeAspect="1"/>
          </p:cNvPicPr>
          <p:nvPr/>
        </p:nvPicPr>
        <p:blipFill>
          <a:blip r:embed="rId11"/>
          <a:stretch>
            <a:fillRect/>
          </a:stretch>
        </p:blipFill>
        <p:spPr>
          <a:xfrm>
            <a:off x="7562123" y="1313123"/>
            <a:ext cx="1091948" cy="815029"/>
          </a:xfrm>
          <a:prstGeom prst="rect">
            <a:avLst/>
          </a:prstGeom>
        </p:spPr>
      </p:pic>
      <p:pic>
        <p:nvPicPr>
          <p:cNvPr id="26" name="圖片 25">
            <a:extLst>
              <a:ext uri="{FF2B5EF4-FFF2-40B4-BE49-F238E27FC236}">
                <a16:creationId xmlns:a16="http://schemas.microsoft.com/office/drawing/2014/main" id="{4E90427C-17DB-4284-8527-66367C93A500}"/>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5013709" y="2376854"/>
            <a:ext cx="3574244" cy="847403"/>
          </a:xfrm>
          <a:prstGeom prst="rect">
            <a:avLst/>
          </a:prstGeom>
          <a:ln w="28575">
            <a:solidFill>
              <a:srgbClr val="FE0144"/>
            </a:solidFill>
          </a:ln>
        </p:spPr>
      </p:pic>
      <p:sp>
        <p:nvSpPr>
          <p:cNvPr id="27" name="矩形 11">
            <a:extLst>
              <a:ext uri="{FF2B5EF4-FFF2-40B4-BE49-F238E27FC236}">
                <a16:creationId xmlns:a16="http://schemas.microsoft.com/office/drawing/2014/main" id="{A70DF648-A326-44E7-88F5-5E6D42E5525B}"/>
              </a:ext>
            </a:extLst>
          </p:cNvPr>
          <p:cNvSpPr/>
          <p:nvPr/>
        </p:nvSpPr>
        <p:spPr>
          <a:xfrm>
            <a:off x="6665029" y="4050989"/>
            <a:ext cx="1928239" cy="117528"/>
          </a:xfrm>
          <a:custGeom>
            <a:avLst/>
            <a:gdLst>
              <a:gd name="connsiteX0" fmla="*/ 0 w 4989429"/>
              <a:gd name="connsiteY0" fmla="*/ 0 h 403412"/>
              <a:gd name="connsiteX1" fmla="*/ 4989429 w 4989429"/>
              <a:gd name="connsiteY1" fmla="*/ 0 h 403412"/>
              <a:gd name="connsiteX2" fmla="*/ 4989429 w 4989429"/>
              <a:gd name="connsiteY2" fmla="*/ 403412 h 403412"/>
              <a:gd name="connsiteX3" fmla="*/ 0 w 4989429"/>
              <a:gd name="connsiteY3" fmla="*/ 403412 h 403412"/>
              <a:gd name="connsiteX4" fmla="*/ 0 w 4989429"/>
              <a:gd name="connsiteY4" fmla="*/ 0 h 403412"/>
              <a:gd name="connsiteX0" fmla="*/ 0 w 4989429"/>
              <a:gd name="connsiteY0" fmla="*/ 0 h 403412"/>
              <a:gd name="connsiteX1" fmla="*/ 4989429 w 4989429"/>
              <a:gd name="connsiteY1" fmla="*/ 0 h 403412"/>
              <a:gd name="connsiteX2" fmla="*/ 4989429 w 4989429"/>
              <a:gd name="connsiteY2" fmla="*/ 403412 h 403412"/>
              <a:gd name="connsiteX3" fmla="*/ 0 w 4989429"/>
              <a:gd name="connsiteY3" fmla="*/ 403412 h 403412"/>
              <a:gd name="connsiteX4" fmla="*/ 0 w 4989429"/>
              <a:gd name="connsiteY4" fmla="*/ 0 h 403412"/>
              <a:gd name="connsiteX0" fmla="*/ 0 w 4989429"/>
              <a:gd name="connsiteY0" fmla="*/ 161365 h 564777"/>
              <a:gd name="connsiteX1" fmla="*/ 4626359 w 4989429"/>
              <a:gd name="connsiteY1" fmla="*/ 0 h 564777"/>
              <a:gd name="connsiteX2" fmla="*/ 4989429 w 4989429"/>
              <a:gd name="connsiteY2" fmla="*/ 564777 h 564777"/>
              <a:gd name="connsiteX3" fmla="*/ 0 w 4989429"/>
              <a:gd name="connsiteY3" fmla="*/ 564777 h 564777"/>
              <a:gd name="connsiteX4" fmla="*/ 0 w 4989429"/>
              <a:gd name="connsiteY4" fmla="*/ 161365 h 564777"/>
              <a:gd name="connsiteX0" fmla="*/ 1297641 w 4989429"/>
              <a:gd name="connsiteY0" fmla="*/ 0 h 591670"/>
              <a:gd name="connsiteX1" fmla="*/ 4626359 w 4989429"/>
              <a:gd name="connsiteY1" fmla="*/ 26893 h 591670"/>
              <a:gd name="connsiteX2" fmla="*/ 4989429 w 4989429"/>
              <a:gd name="connsiteY2" fmla="*/ 591670 h 591670"/>
              <a:gd name="connsiteX3" fmla="*/ 0 w 4989429"/>
              <a:gd name="connsiteY3" fmla="*/ 591670 h 591670"/>
              <a:gd name="connsiteX4" fmla="*/ 1297641 w 4989429"/>
              <a:gd name="connsiteY4" fmla="*/ 0 h 591670"/>
              <a:gd name="connsiteX0" fmla="*/ 1210235 w 4989429"/>
              <a:gd name="connsiteY0" fmla="*/ 0 h 591670"/>
              <a:gd name="connsiteX1" fmla="*/ 4626359 w 4989429"/>
              <a:gd name="connsiteY1" fmla="*/ 26893 h 591670"/>
              <a:gd name="connsiteX2" fmla="*/ 4989429 w 4989429"/>
              <a:gd name="connsiteY2" fmla="*/ 591670 h 591670"/>
              <a:gd name="connsiteX3" fmla="*/ 0 w 4989429"/>
              <a:gd name="connsiteY3" fmla="*/ 591670 h 591670"/>
              <a:gd name="connsiteX4" fmla="*/ 1210235 w 4989429"/>
              <a:gd name="connsiteY4" fmla="*/ 0 h 591670"/>
              <a:gd name="connsiteX0" fmla="*/ 1210235 w 4989429"/>
              <a:gd name="connsiteY0" fmla="*/ 952 h 592622"/>
              <a:gd name="connsiteX1" fmla="*/ 4551296 w 4989429"/>
              <a:gd name="connsiteY1" fmla="*/ 0 h 592622"/>
              <a:gd name="connsiteX2" fmla="*/ 4989429 w 4989429"/>
              <a:gd name="connsiteY2" fmla="*/ 592622 h 592622"/>
              <a:gd name="connsiteX3" fmla="*/ 0 w 4989429"/>
              <a:gd name="connsiteY3" fmla="*/ 592622 h 592622"/>
              <a:gd name="connsiteX4" fmla="*/ 1210235 w 4989429"/>
              <a:gd name="connsiteY4" fmla="*/ 952 h 592622"/>
              <a:gd name="connsiteX0" fmla="*/ 492751 w 4271945"/>
              <a:gd name="connsiteY0" fmla="*/ 952 h 592622"/>
              <a:gd name="connsiteX1" fmla="*/ 3833812 w 4271945"/>
              <a:gd name="connsiteY1" fmla="*/ 0 h 592622"/>
              <a:gd name="connsiteX2" fmla="*/ 4271945 w 4271945"/>
              <a:gd name="connsiteY2" fmla="*/ 592622 h 592622"/>
              <a:gd name="connsiteX3" fmla="*/ 0 w 4271945"/>
              <a:gd name="connsiteY3" fmla="*/ 335002 h 592622"/>
              <a:gd name="connsiteX4" fmla="*/ 492751 w 4271945"/>
              <a:gd name="connsiteY4" fmla="*/ 952 h 592622"/>
              <a:gd name="connsiteX0" fmla="*/ 492751 w 3833812"/>
              <a:gd name="connsiteY0" fmla="*/ 952 h 335002"/>
              <a:gd name="connsiteX1" fmla="*/ 3833812 w 3833812"/>
              <a:gd name="connsiteY1" fmla="*/ 0 h 335002"/>
              <a:gd name="connsiteX2" fmla="*/ 3796611 w 3833812"/>
              <a:gd name="connsiteY2" fmla="*/ 309241 h 335002"/>
              <a:gd name="connsiteX3" fmla="*/ 0 w 3833812"/>
              <a:gd name="connsiteY3" fmla="*/ 335002 h 335002"/>
              <a:gd name="connsiteX4" fmla="*/ 492751 w 3833812"/>
              <a:gd name="connsiteY4" fmla="*/ 952 h 335002"/>
              <a:gd name="connsiteX0" fmla="*/ 510689 w 3851750"/>
              <a:gd name="connsiteY0" fmla="*/ 952 h 412289"/>
              <a:gd name="connsiteX1" fmla="*/ 3851750 w 3851750"/>
              <a:gd name="connsiteY1" fmla="*/ 0 h 412289"/>
              <a:gd name="connsiteX2" fmla="*/ 3814549 w 3851750"/>
              <a:gd name="connsiteY2" fmla="*/ 309241 h 412289"/>
              <a:gd name="connsiteX3" fmla="*/ 0 w 3851750"/>
              <a:gd name="connsiteY3" fmla="*/ 412289 h 412289"/>
              <a:gd name="connsiteX4" fmla="*/ 510689 w 3851750"/>
              <a:gd name="connsiteY4" fmla="*/ 952 h 412289"/>
              <a:gd name="connsiteX0" fmla="*/ 510689 w 4146388"/>
              <a:gd name="connsiteY0" fmla="*/ 952 h 450932"/>
              <a:gd name="connsiteX1" fmla="*/ 3851750 w 4146388"/>
              <a:gd name="connsiteY1" fmla="*/ 0 h 450932"/>
              <a:gd name="connsiteX2" fmla="*/ 4146388 w 4146388"/>
              <a:gd name="connsiteY2" fmla="*/ 450932 h 450932"/>
              <a:gd name="connsiteX3" fmla="*/ 0 w 4146388"/>
              <a:gd name="connsiteY3" fmla="*/ 412289 h 450932"/>
              <a:gd name="connsiteX4" fmla="*/ 510689 w 4146388"/>
              <a:gd name="connsiteY4" fmla="*/ 952 h 450932"/>
              <a:gd name="connsiteX0" fmla="*/ 510689 w 4146388"/>
              <a:gd name="connsiteY0" fmla="*/ 952 h 450932"/>
              <a:gd name="connsiteX1" fmla="*/ 3771032 w 4146388"/>
              <a:gd name="connsiteY1" fmla="*/ 0 h 450932"/>
              <a:gd name="connsiteX2" fmla="*/ 4146388 w 4146388"/>
              <a:gd name="connsiteY2" fmla="*/ 450932 h 450932"/>
              <a:gd name="connsiteX3" fmla="*/ 0 w 4146388"/>
              <a:gd name="connsiteY3" fmla="*/ 412289 h 450932"/>
              <a:gd name="connsiteX4" fmla="*/ 510689 w 4146388"/>
              <a:gd name="connsiteY4" fmla="*/ 952 h 450932"/>
              <a:gd name="connsiteX0" fmla="*/ 268539 w 3904238"/>
              <a:gd name="connsiteY0" fmla="*/ 952 h 450932"/>
              <a:gd name="connsiteX1" fmla="*/ 3528882 w 3904238"/>
              <a:gd name="connsiteY1" fmla="*/ 0 h 450932"/>
              <a:gd name="connsiteX2" fmla="*/ 3904238 w 3904238"/>
              <a:gd name="connsiteY2" fmla="*/ 450932 h 450932"/>
              <a:gd name="connsiteX3" fmla="*/ 0 w 3904238"/>
              <a:gd name="connsiteY3" fmla="*/ 412289 h 450932"/>
              <a:gd name="connsiteX4" fmla="*/ 268539 w 3904238"/>
              <a:gd name="connsiteY4" fmla="*/ 952 h 450932"/>
              <a:gd name="connsiteX0" fmla="*/ 268539 w 4155358"/>
              <a:gd name="connsiteY0" fmla="*/ 952 h 412289"/>
              <a:gd name="connsiteX1" fmla="*/ 3528882 w 4155358"/>
              <a:gd name="connsiteY1" fmla="*/ 0 h 412289"/>
              <a:gd name="connsiteX2" fmla="*/ 4155358 w 4155358"/>
              <a:gd name="connsiteY2" fmla="*/ 399408 h 412289"/>
              <a:gd name="connsiteX3" fmla="*/ 0 w 4155358"/>
              <a:gd name="connsiteY3" fmla="*/ 412289 h 412289"/>
              <a:gd name="connsiteX4" fmla="*/ 268539 w 4155358"/>
              <a:gd name="connsiteY4" fmla="*/ 952 h 412289"/>
              <a:gd name="connsiteX0" fmla="*/ 268539 w 4155358"/>
              <a:gd name="connsiteY0" fmla="*/ 952 h 412289"/>
              <a:gd name="connsiteX1" fmla="*/ 3528882 w 4155358"/>
              <a:gd name="connsiteY1" fmla="*/ 0 h 412289"/>
              <a:gd name="connsiteX2" fmla="*/ 4155358 w 4155358"/>
              <a:gd name="connsiteY2" fmla="*/ 283479 h 412289"/>
              <a:gd name="connsiteX3" fmla="*/ 0 w 4155358"/>
              <a:gd name="connsiteY3" fmla="*/ 412289 h 412289"/>
              <a:gd name="connsiteX4" fmla="*/ 268539 w 4155358"/>
              <a:gd name="connsiteY4" fmla="*/ 952 h 412289"/>
              <a:gd name="connsiteX0" fmla="*/ 304413 w 4191232"/>
              <a:gd name="connsiteY0" fmla="*/ 952 h 283479"/>
              <a:gd name="connsiteX1" fmla="*/ 3564756 w 4191232"/>
              <a:gd name="connsiteY1" fmla="*/ 0 h 283479"/>
              <a:gd name="connsiteX2" fmla="*/ 4191232 w 4191232"/>
              <a:gd name="connsiteY2" fmla="*/ 283479 h 283479"/>
              <a:gd name="connsiteX3" fmla="*/ 0 w 4191232"/>
              <a:gd name="connsiteY3" fmla="*/ 270598 h 283479"/>
              <a:gd name="connsiteX4" fmla="*/ 304413 w 4191232"/>
              <a:gd name="connsiteY4" fmla="*/ 952 h 283479"/>
              <a:gd name="connsiteX0" fmla="*/ 454636 w 4191232"/>
              <a:gd name="connsiteY0" fmla="*/ 0 h 295915"/>
              <a:gd name="connsiteX1" fmla="*/ 3564756 w 4191232"/>
              <a:gd name="connsiteY1" fmla="*/ 12436 h 295915"/>
              <a:gd name="connsiteX2" fmla="*/ 4191232 w 4191232"/>
              <a:gd name="connsiteY2" fmla="*/ 295915 h 295915"/>
              <a:gd name="connsiteX3" fmla="*/ 0 w 4191232"/>
              <a:gd name="connsiteY3" fmla="*/ 283034 h 295915"/>
              <a:gd name="connsiteX4" fmla="*/ 454636 w 4191232"/>
              <a:gd name="connsiteY4" fmla="*/ 0 h 295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232" h="295915">
                <a:moveTo>
                  <a:pt x="454636" y="0"/>
                </a:moveTo>
                <a:lnTo>
                  <a:pt x="3564756" y="12436"/>
                </a:lnTo>
                <a:lnTo>
                  <a:pt x="4191232" y="295915"/>
                </a:lnTo>
                <a:lnTo>
                  <a:pt x="0" y="283034"/>
                </a:lnTo>
                <a:lnTo>
                  <a:pt x="454636" y="0"/>
                </a:lnTo>
                <a:close/>
              </a:path>
            </a:pathLst>
          </a:custGeom>
          <a:gradFill flip="none" rotWithShape="1">
            <a:gsLst>
              <a:gs pos="0">
                <a:srgbClr val="FE5481">
                  <a:alpha val="6000"/>
                </a:srgbClr>
              </a:gs>
              <a:gs pos="50000">
                <a:srgbClr val="FF8BA9">
                  <a:alpha val="62000"/>
                </a:srgbClr>
              </a:gs>
              <a:gs pos="100000">
                <a:srgbClr val="FF8FAC">
                  <a:alpha val="45000"/>
                </a:srgbClr>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2" name="圖片 31">
            <a:extLst>
              <a:ext uri="{FF2B5EF4-FFF2-40B4-BE49-F238E27FC236}">
                <a16:creationId xmlns:a16="http://schemas.microsoft.com/office/drawing/2014/main" id="{DE4F83A1-7BFF-4761-A186-28001AD6015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013709" y="3439925"/>
            <a:ext cx="2884486" cy="249062"/>
          </a:xfrm>
          <a:prstGeom prst="rect">
            <a:avLst/>
          </a:prstGeom>
          <a:ln w="28575">
            <a:solidFill>
              <a:srgbClr val="FE0144"/>
            </a:solidFill>
          </a:ln>
        </p:spPr>
      </p:pic>
      <p:pic>
        <p:nvPicPr>
          <p:cNvPr id="16" name="图片 16" descr="图片包含 剪贴画&#10;&#10;已生成极高可信度的说明">
            <a:extLst>
              <a:ext uri="{FF2B5EF4-FFF2-40B4-BE49-F238E27FC236}">
                <a16:creationId xmlns:a16="http://schemas.microsoft.com/office/drawing/2014/main" id="{8AE7EC7F-CCD5-4983-BFEB-A9B63F992A59}"/>
              </a:ext>
            </a:extLst>
          </p:cNvPr>
          <p:cNvPicPr>
            <a:picLocks noChangeAspect="1"/>
          </p:cNvPicPr>
          <p:nvPr/>
        </p:nvPicPr>
        <p:blipFill>
          <a:blip r:embed="rId14"/>
          <a:stretch>
            <a:fillRect/>
          </a:stretch>
        </p:blipFill>
        <p:spPr>
          <a:xfrm>
            <a:off x="6659713" y="4168517"/>
            <a:ext cx="1928240" cy="400424"/>
          </a:xfrm>
          <a:prstGeom prst="rect">
            <a:avLst/>
          </a:prstGeom>
          <a:ln>
            <a:solidFill>
              <a:schemeClr val="bg2">
                <a:lumMod val="75000"/>
              </a:schemeClr>
            </a:solidFill>
          </a:ln>
        </p:spPr>
      </p:pic>
    </p:spTree>
    <p:extLst>
      <p:ext uri="{BB962C8B-B14F-4D97-AF65-F5344CB8AC3E}">
        <p14:creationId xmlns:p14="http://schemas.microsoft.com/office/powerpoint/2010/main" val="2147932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TW" sz="3600" dirty="0" err="1">
                <a:solidFill>
                  <a:schemeClr val="bg1"/>
                </a:solidFill>
                <a:latin typeface="Arial" panose="020B0604020202020204" pitchFamily="34" charset="0"/>
                <a:ea typeface="微軟正黑體" panose="020B0604030504040204" pitchFamily="34" charset="-120"/>
                <a:cs typeface="Arial" panose="020B0604020202020204" pitchFamily="34" charset="0"/>
              </a:rPr>
              <a:t>SnapSync</a:t>
            </a:r>
            <a:r>
              <a:rPr lang="en-US" altLang="zh-TW" sz="3600" dirty="0">
                <a:solidFill>
                  <a:schemeClr val="bg1"/>
                </a:solidFill>
                <a:latin typeface="微軟正黑體" panose="020B0604030504040204" pitchFamily="34" charset="-120"/>
                <a:ea typeface="微軟正黑體" panose="020B0604030504040204" pitchFamily="34" charset="-120"/>
              </a:rPr>
              <a:t> </a:t>
            </a:r>
            <a:r>
              <a:rPr lang="zh-TW" altLang="en-US" sz="3600" dirty="0">
                <a:solidFill>
                  <a:schemeClr val="bg1"/>
                </a:solidFill>
                <a:latin typeface="微軟正黑體" panose="020B0604030504040204" pitchFamily="34" charset="-120"/>
                <a:ea typeface="微軟正黑體" panose="020B0604030504040204" pitchFamily="34" charset="-120"/>
              </a:rPr>
              <a:t>可提供數據轉移</a:t>
            </a:r>
          </a:p>
        </p:txBody>
      </p:sp>
      <p:sp>
        <p:nvSpPr>
          <p:cNvPr id="5" name="文字方塊 4"/>
          <p:cNvSpPr txBox="1"/>
          <p:nvPr/>
        </p:nvSpPr>
        <p:spPr>
          <a:xfrm>
            <a:off x="3805478" y="3827237"/>
            <a:ext cx="2457450" cy="83074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6694" indent="-216694">
              <a:lnSpc>
                <a:spcPct val="200000"/>
              </a:lnSpc>
              <a:buFont typeface="Arial" pitchFamily="34" charset="0"/>
              <a:buChar char="•"/>
            </a:pPr>
            <a:r>
              <a:rPr lang="zh-TW" altLang="en-US" sz="1300" b="1">
                <a:latin typeface="微軟正黑體" panose="020B0604030504040204" pitchFamily="34" charset="-120"/>
                <a:ea typeface="微軟正黑體" panose="020B0604030504040204" pitchFamily="34" charset="-120"/>
              </a:rPr>
              <a:t>同步複製</a:t>
            </a:r>
            <a:endParaRPr lang="en-US" altLang="zh-TW" sz="1300" b="1">
              <a:latin typeface="微軟正黑體" panose="020B0604030504040204" pitchFamily="34" charset="-120"/>
              <a:ea typeface="微軟正黑體" panose="020B0604030504040204" pitchFamily="34" charset="-120"/>
            </a:endParaRPr>
          </a:p>
          <a:p>
            <a:pPr marL="216694" indent="-216694">
              <a:lnSpc>
                <a:spcPct val="200000"/>
              </a:lnSpc>
              <a:buFont typeface="Arial" pitchFamily="34" charset="0"/>
              <a:buChar char="•"/>
            </a:pPr>
            <a:r>
              <a:rPr lang="zh-TW" altLang="en-US" sz="1300" b="1">
                <a:latin typeface="微軟正黑體" panose="020B0604030504040204" pitchFamily="34" charset="-120"/>
                <a:ea typeface="微軟正黑體" panose="020B0604030504040204" pitchFamily="34" charset="-120"/>
              </a:rPr>
              <a:t>非同步複製</a:t>
            </a:r>
          </a:p>
        </p:txBody>
      </p:sp>
      <p:sp>
        <p:nvSpPr>
          <p:cNvPr id="6" name="Rectangle 5">
            <a:extLst>
              <a:ext uri="{FF2B5EF4-FFF2-40B4-BE49-F238E27FC236}">
                <a16:creationId xmlns:a16="http://schemas.microsoft.com/office/drawing/2014/main" id="{5FD2D4B1-A313-4A02-B358-70705B45A9E5}"/>
              </a:ext>
            </a:extLst>
          </p:cNvPr>
          <p:cNvSpPr/>
          <p:nvPr/>
        </p:nvSpPr>
        <p:spPr>
          <a:xfrm>
            <a:off x="1202059" y="2610367"/>
            <a:ext cx="779933" cy="809740"/>
          </a:xfrm>
          <a:prstGeom prst="rect">
            <a:avLst/>
          </a:prstGeom>
          <a:gradFill>
            <a:gsLst>
              <a:gs pos="0">
                <a:srgbClr val="FE0144"/>
              </a:gs>
              <a:gs pos="100000">
                <a:srgbClr val="E5013D"/>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500">
                <a:solidFill>
                  <a:schemeClr val="bg1"/>
                </a:solidFill>
                <a:latin typeface="Arial" panose="020B0604020202020204" pitchFamily="34" charset="0"/>
                <a:cs typeface="Arial" panose="020B0604020202020204" pitchFamily="34" charset="0"/>
              </a:rPr>
              <a:t>LUNs</a:t>
            </a:r>
          </a:p>
        </p:txBody>
      </p:sp>
      <p:sp>
        <p:nvSpPr>
          <p:cNvPr id="10" name="Rectangle 9">
            <a:extLst>
              <a:ext uri="{FF2B5EF4-FFF2-40B4-BE49-F238E27FC236}">
                <a16:creationId xmlns:a16="http://schemas.microsoft.com/office/drawing/2014/main" id="{66132F33-32FD-402C-B4D8-C8D5A158ABA5}"/>
              </a:ext>
            </a:extLst>
          </p:cNvPr>
          <p:cNvSpPr/>
          <p:nvPr/>
        </p:nvSpPr>
        <p:spPr>
          <a:xfrm>
            <a:off x="2101311" y="2610366"/>
            <a:ext cx="779936" cy="809740"/>
          </a:xfrm>
          <a:prstGeom prst="rect">
            <a:avLst/>
          </a:prstGeom>
          <a:gradFill>
            <a:gsLst>
              <a:gs pos="0">
                <a:srgbClr val="8FAADC"/>
              </a:gs>
              <a:gs pos="100000">
                <a:srgbClr val="5D87C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500">
                <a:solidFill>
                  <a:schemeClr val="bg1"/>
                </a:solidFill>
              </a:rPr>
              <a:t>Share Folders</a:t>
            </a:r>
          </a:p>
        </p:txBody>
      </p:sp>
      <p:sp>
        <p:nvSpPr>
          <p:cNvPr id="11" name="Rectangle 10">
            <a:extLst>
              <a:ext uri="{FF2B5EF4-FFF2-40B4-BE49-F238E27FC236}">
                <a16:creationId xmlns:a16="http://schemas.microsoft.com/office/drawing/2014/main" id="{D4EA5D13-6BB1-4245-A626-31F925B45491}"/>
              </a:ext>
            </a:extLst>
          </p:cNvPr>
          <p:cNvSpPr/>
          <p:nvPr/>
        </p:nvSpPr>
        <p:spPr>
          <a:xfrm>
            <a:off x="6193022" y="2610366"/>
            <a:ext cx="779933" cy="809740"/>
          </a:xfrm>
          <a:prstGeom prst="rect">
            <a:avLst/>
          </a:prstGeom>
          <a:gradFill>
            <a:gsLst>
              <a:gs pos="0">
                <a:srgbClr val="FE0144"/>
              </a:gs>
              <a:gs pos="100000">
                <a:srgbClr val="E5013D"/>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500">
                <a:solidFill>
                  <a:schemeClr val="bg1"/>
                </a:solidFill>
                <a:latin typeface="Arial" panose="020B0604020202020204" pitchFamily="34" charset="0"/>
                <a:cs typeface="Arial" panose="020B0604020202020204" pitchFamily="34" charset="0"/>
              </a:rPr>
              <a:t>LUNs</a:t>
            </a:r>
          </a:p>
        </p:txBody>
      </p:sp>
      <p:sp>
        <p:nvSpPr>
          <p:cNvPr id="12" name="Rectangle 11">
            <a:extLst>
              <a:ext uri="{FF2B5EF4-FFF2-40B4-BE49-F238E27FC236}">
                <a16:creationId xmlns:a16="http://schemas.microsoft.com/office/drawing/2014/main" id="{219DC717-5510-4171-99FA-820BE9079177}"/>
              </a:ext>
            </a:extLst>
          </p:cNvPr>
          <p:cNvSpPr/>
          <p:nvPr/>
        </p:nvSpPr>
        <p:spPr>
          <a:xfrm>
            <a:off x="7092275" y="2610366"/>
            <a:ext cx="779934" cy="809740"/>
          </a:xfrm>
          <a:prstGeom prst="rect">
            <a:avLst/>
          </a:prstGeom>
          <a:gradFill>
            <a:gsLst>
              <a:gs pos="0">
                <a:srgbClr val="8FAADC"/>
              </a:gs>
              <a:gs pos="100000">
                <a:srgbClr val="5D87C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500">
                <a:solidFill>
                  <a:schemeClr val="bg1"/>
                </a:solidFill>
              </a:rPr>
              <a:t>Share Folders</a:t>
            </a:r>
          </a:p>
        </p:txBody>
      </p:sp>
      <p:sp>
        <p:nvSpPr>
          <p:cNvPr id="7" name="TextBox 6">
            <a:extLst>
              <a:ext uri="{FF2B5EF4-FFF2-40B4-BE49-F238E27FC236}">
                <a16:creationId xmlns:a16="http://schemas.microsoft.com/office/drawing/2014/main" id="{7808F9D8-1D1F-4E97-BCD2-C44C0B49C2A2}"/>
              </a:ext>
            </a:extLst>
          </p:cNvPr>
          <p:cNvSpPr txBox="1"/>
          <p:nvPr/>
        </p:nvSpPr>
        <p:spPr>
          <a:xfrm>
            <a:off x="1484628" y="4797704"/>
            <a:ext cx="1148508"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a:latin typeface="Arial" panose="020B0604020202020204" pitchFamily="34" charset="0"/>
                <a:cs typeface="Arial" panose="020B0604020202020204" pitchFamily="34" charset="0"/>
              </a:rPr>
              <a:t>Source NAS</a:t>
            </a:r>
          </a:p>
        </p:txBody>
      </p:sp>
      <p:sp>
        <p:nvSpPr>
          <p:cNvPr id="14" name="TextBox 13">
            <a:extLst>
              <a:ext uri="{FF2B5EF4-FFF2-40B4-BE49-F238E27FC236}">
                <a16:creationId xmlns:a16="http://schemas.microsoft.com/office/drawing/2014/main" id="{ED06DB91-C6A6-49C8-839D-868A9D4F0F3F}"/>
              </a:ext>
            </a:extLst>
          </p:cNvPr>
          <p:cNvSpPr txBox="1"/>
          <p:nvPr/>
        </p:nvSpPr>
        <p:spPr>
          <a:xfrm>
            <a:off x="6476989" y="4810336"/>
            <a:ext cx="1148508"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a:latin typeface="Arial" panose="020B0604020202020204" pitchFamily="34" charset="0"/>
                <a:cs typeface="Arial" panose="020B0604020202020204" pitchFamily="34" charset="0"/>
              </a:rPr>
              <a:t>Target NAS</a:t>
            </a:r>
          </a:p>
        </p:txBody>
      </p:sp>
      <p:sp>
        <p:nvSpPr>
          <p:cNvPr id="9" name="Arrow: Right 8">
            <a:extLst>
              <a:ext uri="{FF2B5EF4-FFF2-40B4-BE49-F238E27FC236}">
                <a16:creationId xmlns:a16="http://schemas.microsoft.com/office/drawing/2014/main" id="{7FAA764B-03F5-48EE-9F75-9123C3D629E2}"/>
              </a:ext>
            </a:extLst>
          </p:cNvPr>
          <p:cNvSpPr/>
          <p:nvPr/>
        </p:nvSpPr>
        <p:spPr>
          <a:xfrm>
            <a:off x="3184364" y="3237791"/>
            <a:ext cx="2775447" cy="672727"/>
          </a:xfrm>
          <a:prstGeom prst="rightArrow">
            <a:avLst>
              <a:gd name="adj1" fmla="val 50000"/>
              <a:gd name="adj2" fmla="val 51928"/>
            </a:avLst>
          </a:prstGeom>
          <a:gradFill>
            <a:gsLst>
              <a:gs pos="0">
                <a:srgbClr val="FE0144"/>
              </a:gs>
              <a:gs pos="10000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err="1">
                <a:solidFill>
                  <a:schemeClr val="bg1"/>
                </a:solidFill>
                <a:latin typeface="Arial" panose="020B0604020202020204" pitchFamily="34" charset="0"/>
                <a:cs typeface="Arial" panose="020B0604020202020204" pitchFamily="34" charset="0"/>
              </a:rPr>
              <a:t>SnapSync</a:t>
            </a:r>
            <a:endParaRPr lang="en-US" sz="1400">
              <a:solidFill>
                <a:schemeClr val="bg1"/>
              </a:solidFill>
              <a:latin typeface="Arial" panose="020B0604020202020204" pitchFamily="34" charset="0"/>
              <a:cs typeface="Arial" panose="020B0604020202020204" pitchFamily="34" charset="0"/>
            </a:endParaRPr>
          </a:p>
        </p:txBody>
      </p:sp>
      <p:pic>
        <p:nvPicPr>
          <p:cNvPr id="4" name="圖形 3">
            <a:extLst>
              <a:ext uri="{FF2B5EF4-FFF2-40B4-BE49-F238E27FC236}">
                <a16:creationId xmlns:a16="http://schemas.microsoft.com/office/drawing/2014/main" id="{66A93C50-F1A6-4515-8148-ED85EF0B19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63777" y="3554085"/>
            <a:ext cx="1390622" cy="1231280"/>
          </a:xfrm>
          <a:prstGeom prst="rect">
            <a:avLst/>
          </a:prstGeom>
        </p:spPr>
      </p:pic>
      <p:pic>
        <p:nvPicPr>
          <p:cNvPr id="15" name="圖形 14">
            <a:extLst>
              <a:ext uri="{FF2B5EF4-FFF2-40B4-BE49-F238E27FC236}">
                <a16:creationId xmlns:a16="http://schemas.microsoft.com/office/drawing/2014/main" id="{A6433BE5-8E18-4EA5-9092-E8D718814A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96964" y="3547675"/>
            <a:ext cx="1390622" cy="1231280"/>
          </a:xfrm>
          <a:prstGeom prst="rect">
            <a:avLst/>
          </a:prstGeom>
        </p:spPr>
      </p:pic>
      <p:sp>
        <p:nvSpPr>
          <p:cNvPr id="16" name="Rectangle 48">
            <a:extLst>
              <a:ext uri="{FF2B5EF4-FFF2-40B4-BE49-F238E27FC236}">
                <a16:creationId xmlns:a16="http://schemas.microsoft.com/office/drawing/2014/main" id="{2F7DA10D-DBF6-4C49-A0AF-FC956F1E7661}"/>
              </a:ext>
            </a:extLst>
          </p:cNvPr>
          <p:cNvSpPr/>
          <p:nvPr/>
        </p:nvSpPr>
        <p:spPr>
          <a:xfrm>
            <a:off x="943264" y="1061894"/>
            <a:ext cx="7257472" cy="655564"/>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ts val="2300"/>
              </a:lnSpc>
            </a:pPr>
            <a:r>
              <a:rPr lang="en-US" altLang="zh-TW" sz="1600" b="1" err="1">
                <a:solidFill>
                  <a:schemeClr val="tx1">
                    <a:lumMod val="85000"/>
                    <a:lumOff val="15000"/>
                  </a:schemeClr>
                </a:solidFill>
                <a:latin typeface="微軟正黑體" panose="020B0604030504040204" pitchFamily="34" charset="-120"/>
                <a:ea typeface="微軟正黑體" panose="020B0604030504040204" pitchFamily="34" charset="-120"/>
              </a:rPr>
              <a:t>SnapSync</a:t>
            </a:r>
            <a:r>
              <a:rPr lang="en-US" altLang="zh-TW" sz="1600" b="1">
                <a:solidFill>
                  <a:schemeClr val="tx1">
                    <a:lumMod val="85000"/>
                    <a:lumOff val="15000"/>
                  </a:schemeClr>
                </a:solidFill>
                <a:latin typeface="微軟正黑體" panose="020B0604030504040204" pitchFamily="34" charset="-120"/>
                <a:ea typeface="微軟正黑體" panose="020B0604030504040204" pitchFamily="34" charset="-120"/>
              </a:rPr>
              <a:t> </a:t>
            </a:r>
            <a:r>
              <a:rPr lang="zh-TW" altLang="en-US" sz="1600" b="1">
                <a:solidFill>
                  <a:schemeClr val="tx1">
                    <a:lumMod val="85000"/>
                    <a:lumOff val="15000"/>
                  </a:schemeClr>
                </a:solidFill>
                <a:latin typeface="微軟正黑體" panose="020B0604030504040204" pitchFamily="34" charset="-120"/>
                <a:ea typeface="微軟正黑體" panose="020B0604030504040204" pitchFamily="34" charset="-120"/>
              </a:rPr>
              <a:t>允許您將本地企業儲存的 </a:t>
            </a:r>
            <a:r>
              <a:rPr lang="en-US" altLang="zh-TW" sz="1600" b="1">
                <a:solidFill>
                  <a:schemeClr val="tx1">
                    <a:lumMod val="85000"/>
                    <a:lumOff val="15000"/>
                  </a:schemeClr>
                </a:solidFill>
                <a:latin typeface="微軟正黑體" panose="020B0604030504040204" pitchFamily="34" charset="-120"/>
                <a:ea typeface="微軟正黑體" panose="020B0604030504040204" pitchFamily="34" charset="-120"/>
              </a:rPr>
              <a:t>iSCSI LUN</a:t>
            </a:r>
            <a:r>
              <a:rPr lang="zh-TW" altLang="en-US" sz="1600" b="1">
                <a:solidFill>
                  <a:schemeClr val="tx1">
                    <a:lumMod val="85000"/>
                    <a:lumOff val="15000"/>
                  </a:schemeClr>
                </a:solidFill>
                <a:latin typeface="微軟正黑體" panose="020B0604030504040204" pitchFamily="34" charset="-120"/>
                <a:ea typeface="微軟正黑體" panose="020B0604030504040204" pitchFamily="34" charset="-120"/>
              </a:rPr>
              <a:t> 和共享文件夾同步到遠程企業儲存，從而為</a:t>
            </a:r>
            <a:r>
              <a:rPr lang="en-US" altLang="zh-TW" sz="1600" b="1">
                <a:solidFill>
                  <a:schemeClr val="tx1">
                    <a:lumMod val="85000"/>
                    <a:lumOff val="15000"/>
                  </a:schemeClr>
                </a:solidFill>
                <a:latin typeface="微軟正黑體" panose="020B0604030504040204" pitchFamily="34" charset="-120"/>
                <a:ea typeface="微軟正黑體" panose="020B0604030504040204" pitchFamily="34" charset="-120"/>
              </a:rPr>
              <a:t>IT</a:t>
            </a:r>
            <a:r>
              <a:rPr lang="zh-TW" altLang="en-US" sz="1600" b="1">
                <a:solidFill>
                  <a:schemeClr val="tx1">
                    <a:lumMod val="85000"/>
                    <a:lumOff val="15000"/>
                  </a:schemeClr>
                </a:solidFill>
                <a:latin typeface="微軟正黑體" panose="020B0604030504040204" pitchFamily="34" charset="-120"/>
                <a:ea typeface="微軟正黑體" panose="020B0604030504040204" pitchFamily="34" charset="-120"/>
              </a:rPr>
              <a:t>部門提供高效的備份解決方案</a:t>
            </a:r>
            <a:endParaRPr lang="en-US" altLang="zh-TW" sz="1600" b="1">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17" name="Rectangle 48">
            <a:extLst>
              <a:ext uri="{FF2B5EF4-FFF2-40B4-BE49-F238E27FC236}">
                <a16:creationId xmlns:a16="http://schemas.microsoft.com/office/drawing/2014/main" id="{08A25DF3-1917-40B4-988C-C07E9F1C59D8}"/>
              </a:ext>
            </a:extLst>
          </p:cNvPr>
          <p:cNvSpPr/>
          <p:nvPr/>
        </p:nvSpPr>
        <p:spPr>
          <a:xfrm>
            <a:off x="936779" y="1782600"/>
            <a:ext cx="7257472" cy="655564"/>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ts val="2300"/>
              </a:lnSpc>
            </a:pPr>
            <a:r>
              <a:rPr lang="zh-TW" altLang="en-US" sz="1600" b="1">
                <a:solidFill>
                  <a:schemeClr val="tx1">
                    <a:lumMod val="85000"/>
                    <a:lumOff val="15000"/>
                  </a:schemeClr>
                </a:solidFill>
                <a:latin typeface="微軟正黑體" panose="020B0604030504040204" pitchFamily="34" charset="-120"/>
                <a:ea typeface="微軟正黑體" panose="020B0604030504040204" pitchFamily="34" charset="-120"/>
              </a:rPr>
              <a:t>使用區塊層級執行差異備份可以縮短恢復時間，因為它只需要完整備份和最後一個差異備份來恢復整個數據儲存庫</a:t>
            </a:r>
            <a:endParaRPr lang="en-US" altLang="zh-TW" sz="1600" b="1">
              <a:solidFill>
                <a:schemeClr val="tx1">
                  <a:lumMod val="85000"/>
                  <a:lumOff val="15000"/>
                </a:schemeClr>
              </a:solidFill>
              <a:latin typeface="微軟正黑體" panose="020B0604030504040204" pitchFamily="34" charset="-120"/>
              <a:ea typeface="微軟正黑體" panose="020B0604030504040204" pitchFamily="34" charset="-120"/>
            </a:endParaRPr>
          </a:p>
        </p:txBody>
      </p:sp>
      <p:pic>
        <p:nvPicPr>
          <p:cNvPr id="18" name="圖形 17">
            <a:extLst>
              <a:ext uri="{FF2B5EF4-FFF2-40B4-BE49-F238E27FC236}">
                <a16:creationId xmlns:a16="http://schemas.microsoft.com/office/drawing/2014/main" id="{E1C1A0C6-7FB9-4646-9447-DB4FAACF9FF1}"/>
              </a:ext>
            </a:extLst>
          </p:cNvPr>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731914" y="1167057"/>
            <a:ext cx="211350" cy="192564"/>
          </a:xfrm>
          <a:prstGeom prst="rect">
            <a:avLst/>
          </a:prstGeom>
        </p:spPr>
      </p:pic>
      <p:pic>
        <p:nvPicPr>
          <p:cNvPr id="19" name="圖形 18">
            <a:extLst>
              <a:ext uri="{FF2B5EF4-FFF2-40B4-BE49-F238E27FC236}">
                <a16:creationId xmlns:a16="http://schemas.microsoft.com/office/drawing/2014/main" id="{FC6421D1-F5DD-4502-B985-A02EDA895834}"/>
              </a:ext>
            </a:extLst>
          </p:cNvPr>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731914" y="1877093"/>
            <a:ext cx="211350" cy="192564"/>
          </a:xfrm>
          <a:prstGeom prst="rect">
            <a:avLst/>
          </a:prstGeom>
        </p:spPr>
      </p:pic>
    </p:spTree>
    <p:extLst>
      <p:ext uri="{BB962C8B-B14F-4D97-AF65-F5344CB8AC3E}">
        <p14:creationId xmlns:p14="http://schemas.microsoft.com/office/powerpoint/2010/main" val="330188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9A4A-D376-49DD-9C77-F5A583D87CA5}"/>
              </a:ext>
            </a:extLst>
          </p:cNvPr>
          <p:cNvSpPr>
            <a:spLocks noGrp="1"/>
          </p:cNvSpPr>
          <p:nvPr>
            <p:ph type="title"/>
          </p:nvPr>
        </p:nvSpPr>
        <p:spPr>
          <a:xfrm>
            <a:off x="188490" y="90898"/>
            <a:ext cx="9345125" cy="822960"/>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900" dirty="0">
                <a:solidFill>
                  <a:schemeClr val="bg1"/>
                </a:solidFill>
                <a:latin typeface="Arial" panose="020B0604020202020204" pitchFamily="34" charset="0"/>
                <a:cs typeface="Arial" panose="020B0604020202020204" pitchFamily="34" charset="0"/>
              </a:rPr>
              <a:t>VMware vCenter SRM</a:t>
            </a:r>
            <a:r>
              <a:rPr lang="zh-TW" altLang="en-US" sz="2900" dirty="0">
                <a:solidFill>
                  <a:schemeClr val="bg1"/>
                </a:solidFill>
                <a:latin typeface="Arial" panose="020B0604020202020204" pitchFamily="34" charset="0"/>
                <a:cs typeface="Arial" panose="020B0604020202020204" pitchFamily="34" charset="0"/>
              </a:rPr>
              <a:t> </a:t>
            </a:r>
            <a:r>
              <a:rPr lang="en-US" altLang="zh-TW" sz="2900" dirty="0">
                <a:solidFill>
                  <a:schemeClr val="bg1"/>
                </a:solidFill>
                <a:latin typeface="Arial" panose="020B0604020202020204" pitchFamily="34" charset="0"/>
                <a:cs typeface="Arial" panose="020B0604020202020204" pitchFamily="34" charset="0"/>
              </a:rPr>
              <a:t>– </a:t>
            </a:r>
            <a:r>
              <a:rPr lang="en-US" sz="2900" dirty="0">
                <a:solidFill>
                  <a:schemeClr val="bg1"/>
                </a:solidFill>
                <a:latin typeface="Arial" panose="020B0604020202020204" pitchFamily="34" charset="0"/>
                <a:cs typeface="Arial" panose="020B0604020202020204" pitchFamily="34" charset="0"/>
              </a:rPr>
              <a:t>QES</a:t>
            </a:r>
            <a:r>
              <a:rPr lang="zh-TW" altLang="en-US" sz="2900" dirty="0">
                <a:solidFill>
                  <a:schemeClr val="bg1"/>
                </a:solidFill>
                <a:latin typeface="Arial" panose="020B0604020202020204" pitchFamily="34" charset="0"/>
                <a:cs typeface="Arial" panose="020B0604020202020204" pitchFamily="34" charset="0"/>
              </a:rPr>
              <a:t> </a:t>
            </a:r>
            <a:r>
              <a:rPr lang="en-US" altLang="zh-TW" sz="2900" dirty="0">
                <a:solidFill>
                  <a:schemeClr val="bg1"/>
                </a:solidFill>
                <a:latin typeface="Arial" panose="020B0604020202020204" pitchFamily="34" charset="0"/>
                <a:cs typeface="Arial" panose="020B0604020202020204" pitchFamily="34" charset="0"/>
              </a:rPr>
              <a:t>Storage Replication</a:t>
            </a:r>
            <a:r>
              <a:rPr lang="en-US" sz="2900" dirty="0">
                <a:solidFill>
                  <a:schemeClr val="bg1"/>
                </a:solidFill>
                <a:latin typeface="Arial" panose="020B0604020202020204" pitchFamily="34" charset="0"/>
                <a:cs typeface="Arial" panose="020B0604020202020204" pitchFamily="34" charset="0"/>
              </a:rPr>
              <a:t> </a:t>
            </a:r>
          </a:p>
        </p:txBody>
      </p:sp>
      <p:sp>
        <p:nvSpPr>
          <p:cNvPr id="49" name="Rectangle 48">
            <a:extLst>
              <a:ext uri="{FF2B5EF4-FFF2-40B4-BE49-F238E27FC236}">
                <a16:creationId xmlns:a16="http://schemas.microsoft.com/office/drawing/2014/main" id="{55009E04-AECC-4BB3-B450-59952F53304B}"/>
              </a:ext>
            </a:extLst>
          </p:cNvPr>
          <p:cNvSpPr/>
          <p:nvPr/>
        </p:nvSpPr>
        <p:spPr>
          <a:xfrm>
            <a:off x="970419" y="1063472"/>
            <a:ext cx="7257472" cy="400110"/>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2000" b="1">
                <a:solidFill>
                  <a:schemeClr val="tx1">
                    <a:lumMod val="85000"/>
                    <a:lumOff val="15000"/>
                  </a:schemeClr>
                </a:solidFill>
                <a:latin typeface="微軟正黑體" panose="020B0604030504040204" pitchFamily="34" charset="-120"/>
                <a:ea typeface="微軟正黑體" panose="020B0604030504040204" pitchFamily="34" charset="-120"/>
              </a:rPr>
              <a:t>在私有雲環境中可支援異地應用程序的高可用性</a:t>
            </a:r>
            <a:endParaRPr lang="en-US" sz="2000" b="1">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37" name="Rectangle 36">
            <a:extLst>
              <a:ext uri="{FF2B5EF4-FFF2-40B4-BE49-F238E27FC236}">
                <a16:creationId xmlns:a16="http://schemas.microsoft.com/office/drawing/2014/main" id="{8A17BD82-472A-4651-8472-6D934E0D66A6}"/>
              </a:ext>
            </a:extLst>
          </p:cNvPr>
          <p:cNvSpPr/>
          <p:nvPr/>
        </p:nvSpPr>
        <p:spPr>
          <a:xfrm>
            <a:off x="2752981" y="1593603"/>
            <a:ext cx="1252471" cy="672922"/>
          </a:xfrm>
          <a:prstGeom prst="rect">
            <a:avLst/>
          </a:prstGeom>
          <a:gradFill>
            <a:gsLst>
              <a:gs pos="0">
                <a:srgbClr val="8FAADC"/>
              </a:gs>
              <a:gs pos="100000">
                <a:srgbClr val="5D87C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latin typeface="Arial" panose="020B0604020202020204" pitchFamily="34" charset="0"/>
                <a:cs typeface="Arial" panose="020B0604020202020204" pitchFamily="34" charset="0"/>
              </a:rPr>
              <a:t>VMware vCenter Server</a:t>
            </a:r>
          </a:p>
        </p:txBody>
      </p:sp>
      <p:sp>
        <p:nvSpPr>
          <p:cNvPr id="39" name="Rectangle 38">
            <a:extLst>
              <a:ext uri="{FF2B5EF4-FFF2-40B4-BE49-F238E27FC236}">
                <a16:creationId xmlns:a16="http://schemas.microsoft.com/office/drawing/2014/main" id="{777D0BDA-5A74-431D-85D7-A0B3792547DA}"/>
              </a:ext>
            </a:extLst>
          </p:cNvPr>
          <p:cNvSpPr/>
          <p:nvPr/>
        </p:nvSpPr>
        <p:spPr>
          <a:xfrm>
            <a:off x="1424847" y="1593603"/>
            <a:ext cx="1252471" cy="672922"/>
          </a:xfrm>
          <a:prstGeom prst="rect">
            <a:avLst/>
          </a:prstGeom>
          <a:gradFill>
            <a:gsLst>
              <a:gs pos="0">
                <a:srgbClr val="7030A0"/>
              </a:gs>
              <a:gs pos="100000">
                <a:srgbClr val="55257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latin typeface="Arial" panose="020B0604020202020204" pitchFamily="34" charset="0"/>
                <a:cs typeface="Arial" panose="020B0604020202020204" pitchFamily="34" charset="0"/>
              </a:rPr>
              <a:t>Site Recovery Server</a:t>
            </a:r>
          </a:p>
        </p:txBody>
      </p:sp>
      <p:sp>
        <p:nvSpPr>
          <p:cNvPr id="40" name="Rectangle 39">
            <a:extLst>
              <a:ext uri="{FF2B5EF4-FFF2-40B4-BE49-F238E27FC236}">
                <a16:creationId xmlns:a16="http://schemas.microsoft.com/office/drawing/2014/main" id="{17B1892E-1E19-4DC0-8127-5E6B1E6B41F4}"/>
              </a:ext>
            </a:extLst>
          </p:cNvPr>
          <p:cNvSpPr/>
          <p:nvPr/>
        </p:nvSpPr>
        <p:spPr>
          <a:xfrm>
            <a:off x="1424847" y="2318040"/>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cs typeface="Arial"/>
              </a:rPr>
              <a:t>VM</a:t>
            </a:r>
          </a:p>
        </p:txBody>
      </p:sp>
      <p:sp>
        <p:nvSpPr>
          <p:cNvPr id="43" name="Rectangle 42">
            <a:extLst>
              <a:ext uri="{FF2B5EF4-FFF2-40B4-BE49-F238E27FC236}">
                <a16:creationId xmlns:a16="http://schemas.microsoft.com/office/drawing/2014/main" id="{8904642B-D5B2-4E72-99B2-01D398EECE37}"/>
              </a:ext>
            </a:extLst>
          </p:cNvPr>
          <p:cNvSpPr/>
          <p:nvPr/>
        </p:nvSpPr>
        <p:spPr>
          <a:xfrm>
            <a:off x="1956100" y="2318040"/>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cs typeface="Arial"/>
              </a:rPr>
              <a:t>VM</a:t>
            </a:r>
          </a:p>
        </p:txBody>
      </p:sp>
      <p:sp>
        <p:nvSpPr>
          <p:cNvPr id="44" name="Rectangle 43">
            <a:extLst>
              <a:ext uri="{FF2B5EF4-FFF2-40B4-BE49-F238E27FC236}">
                <a16:creationId xmlns:a16="http://schemas.microsoft.com/office/drawing/2014/main" id="{9C1992E1-7730-4280-833B-DD7ACAF217B4}"/>
              </a:ext>
            </a:extLst>
          </p:cNvPr>
          <p:cNvSpPr/>
          <p:nvPr/>
        </p:nvSpPr>
        <p:spPr>
          <a:xfrm>
            <a:off x="2487354" y="2318040"/>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cs typeface="Arial"/>
              </a:rPr>
              <a:t>VM</a:t>
            </a:r>
          </a:p>
        </p:txBody>
      </p:sp>
      <p:sp>
        <p:nvSpPr>
          <p:cNvPr id="50" name="Rectangle 49">
            <a:extLst>
              <a:ext uri="{FF2B5EF4-FFF2-40B4-BE49-F238E27FC236}">
                <a16:creationId xmlns:a16="http://schemas.microsoft.com/office/drawing/2014/main" id="{D1647F24-0A79-4E60-A164-3F5C1842B53D}"/>
              </a:ext>
            </a:extLst>
          </p:cNvPr>
          <p:cNvSpPr/>
          <p:nvPr/>
        </p:nvSpPr>
        <p:spPr>
          <a:xfrm>
            <a:off x="3002509" y="2318040"/>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cs typeface="Arial"/>
              </a:rPr>
              <a:t>VM</a:t>
            </a:r>
          </a:p>
        </p:txBody>
      </p:sp>
      <p:sp>
        <p:nvSpPr>
          <p:cNvPr id="51" name="Rectangle 50">
            <a:extLst>
              <a:ext uri="{FF2B5EF4-FFF2-40B4-BE49-F238E27FC236}">
                <a16:creationId xmlns:a16="http://schemas.microsoft.com/office/drawing/2014/main" id="{199F7B66-A100-4CF6-92AC-61808FCB29A4}"/>
              </a:ext>
            </a:extLst>
          </p:cNvPr>
          <p:cNvSpPr/>
          <p:nvPr/>
        </p:nvSpPr>
        <p:spPr>
          <a:xfrm>
            <a:off x="3549861" y="2318040"/>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cs typeface="Arial"/>
              </a:rPr>
              <a:t>VM</a:t>
            </a:r>
          </a:p>
        </p:txBody>
      </p:sp>
      <p:sp>
        <p:nvSpPr>
          <p:cNvPr id="52" name="Rectangle 51">
            <a:extLst>
              <a:ext uri="{FF2B5EF4-FFF2-40B4-BE49-F238E27FC236}">
                <a16:creationId xmlns:a16="http://schemas.microsoft.com/office/drawing/2014/main" id="{123CAF81-8B21-4BE0-AE3C-C8A521CB1814}"/>
              </a:ext>
            </a:extLst>
          </p:cNvPr>
          <p:cNvSpPr/>
          <p:nvPr/>
        </p:nvSpPr>
        <p:spPr>
          <a:xfrm>
            <a:off x="1400699" y="3026378"/>
            <a:ext cx="2580604" cy="672922"/>
          </a:xfrm>
          <a:prstGeom prst="rect">
            <a:avLst/>
          </a:prstGeom>
          <a:gradFill>
            <a:gsLst>
              <a:gs pos="0">
                <a:srgbClr val="FE0144"/>
              </a:gs>
              <a:gs pos="100000">
                <a:srgbClr val="E5013D"/>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latin typeface="Arial" panose="020B0604020202020204" pitchFamily="34" charset="0"/>
                <a:cs typeface="Arial" panose="020B0604020202020204" pitchFamily="34" charset="0"/>
              </a:rPr>
              <a:t>QNAP QES NAS</a:t>
            </a:r>
          </a:p>
        </p:txBody>
      </p:sp>
      <p:pic>
        <p:nvPicPr>
          <p:cNvPr id="53" name="Graphic 16" descr="Database">
            <a:extLst>
              <a:ext uri="{FF2B5EF4-FFF2-40B4-BE49-F238E27FC236}">
                <a16:creationId xmlns:a16="http://schemas.microsoft.com/office/drawing/2014/main" id="{73A5FDBF-959F-468F-A8C5-2408156B02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5813" y="3734716"/>
            <a:ext cx="914400" cy="914400"/>
          </a:xfrm>
          <a:prstGeom prst="rect">
            <a:avLst/>
          </a:prstGeom>
        </p:spPr>
      </p:pic>
      <p:pic>
        <p:nvPicPr>
          <p:cNvPr id="54" name="Graphic 16" descr="Database">
            <a:extLst>
              <a:ext uri="{FF2B5EF4-FFF2-40B4-BE49-F238E27FC236}">
                <a16:creationId xmlns:a16="http://schemas.microsoft.com/office/drawing/2014/main" id="{B69749A6-1622-4157-8E5E-3F6BA359B7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6102" y="3734716"/>
            <a:ext cx="914400" cy="914400"/>
          </a:xfrm>
          <a:prstGeom prst="rect">
            <a:avLst/>
          </a:prstGeom>
        </p:spPr>
      </p:pic>
      <p:sp>
        <p:nvSpPr>
          <p:cNvPr id="55" name="Rectangle 54">
            <a:extLst>
              <a:ext uri="{FF2B5EF4-FFF2-40B4-BE49-F238E27FC236}">
                <a16:creationId xmlns:a16="http://schemas.microsoft.com/office/drawing/2014/main" id="{4A441FB9-B09C-42A1-88F4-A88470B0A2BD}"/>
              </a:ext>
            </a:extLst>
          </p:cNvPr>
          <p:cNvSpPr/>
          <p:nvPr/>
        </p:nvSpPr>
        <p:spPr>
          <a:xfrm>
            <a:off x="5360953" y="1593602"/>
            <a:ext cx="1252471" cy="672922"/>
          </a:xfrm>
          <a:prstGeom prst="rect">
            <a:avLst/>
          </a:prstGeom>
          <a:gradFill>
            <a:gsLst>
              <a:gs pos="0">
                <a:srgbClr val="8FAADC"/>
              </a:gs>
              <a:gs pos="100000">
                <a:srgbClr val="5D87C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latin typeface="Arial" panose="020B0604020202020204" pitchFamily="34" charset="0"/>
                <a:cs typeface="Arial" panose="020B0604020202020204" pitchFamily="34" charset="0"/>
              </a:rPr>
              <a:t>VMware vCenter Server</a:t>
            </a:r>
          </a:p>
        </p:txBody>
      </p:sp>
      <p:sp>
        <p:nvSpPr>
          <p:cNvPr id="56" name="Rectangle 55">
            <a:extLst>
              <a:ext uri="{FF2B5EF4-FFF2-40B4-BE49-F238E27FC236}">
                <a16:creationId xmlns:a16="http://schemas.microsoft.com/office/drawing/2014/main" id="{BD841D96-B97A-4D10-97C5-46D948EC4C14}"/>
              </a:ext>
            </a:extLst>
          </p:cNvPr>
          <p:cNvSpPr/>
          <p:nvPr/>
        </p:nvSpPr>
        <p:spPr>
          <a:xfrm>
            <a:off x="6656889" y="1593602"/>
            <a:ext cx="1252471" cy="672922"/>
          </a:xfrm>
          <a:prstGeom prst="rect">
            <a:avLst/>
          </a:prstGeom>
          <a:gradFill>
            <a:gsLst>
              <a:gs pos="0">
                <a:srgbClr val="7030A0"/>
              </a:gs>
              <a:gs pos="100000">
                <a:srgbClr val="55257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latin typeface="Arial" panose="020B0604020202020204" pitchFamily="34" charset="0"/>
                <a:cs typeface="Arial" panose="020B0604020202020204" pitchFamily="34" charset="0"/>
              </a:rPr>
              <a:t>Site Recovery Server</a:t>
            </a:r>
          </a:p>
        </p:txBody>
      </p:sp>
      <p:sp>
        <p:nvSpPr>
          <p:cNvPr id="57" name="Rectangle 56">
            <a:extLst>
              <a:ext uri="{FF2B5EF4-FFF2-40B4-BE49-F238E27FC236}">
                <a16:creationId xmlns:a16="http://schemas.microsoft.com/office/drawing/2014/main" id="{A1CCE789-EA9F-48FA-969F-03B908A736CB}"/>
              </a:ext>
            </a:extLst>
          </p:cNvPr>
          <p:cNvSpPr/>
          <p:nvPr/>
        </p:nvSpPr>
        <p:spPr>
          <a:xfrm>
            <a:off x="5352903" y="2342187"/>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cs typeface="Arial"/>
              </a:rPr>
              <a:t>VM</a:t>
            </a:r>
          </a:p>
        </p:txBody>
      </p:sp>
      <p:sp>
        <p:nvSpPr>
          <p:cNvPr id="58" name="Rectangle 57">
            <a:extLst>
              <a:ext uri="{FF2B5EF4-FFF2-40B4-BE49-F238E27FC236}">
                <a16:creationId xmlns:a16="http://schemas.microsoft.com/office/drawing/2014/main" id="{75D98B47-A2DA-4755-A5C2-9DC0F4100319}"/>
              </a:ext>
            </a:extLst>
          </p:cNvPr>
          <p:cNvSpPr/>
          <p:nvPr/>
        </p:nvSpPr>
        <p:spPr>
          <a:xfrm>
            <a:off x="5884156" y="2342187"/>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cs typeface="Arial"/>
              </a:rPr>
              <a:t>VM</a:t>
            </a:r>
          </a:p>
        </p:txBody>
      </p:sp>
      <p:sp>
        <p:nvSpPr>
          <p:cNvPr id="59" name="Rectangle 58">
            <a:extLst>
              <a:ext uri="{FF2B5EF4-FFF2-40B4-BE49-F238E27FC236}">
                <a16:creationId xmlns:a16="http://schemas.microsoft.com/office/drawing/2014/main" id="{71166F4D-07E7-4042-BCC1-E1BA3C25C263}"/>
              </a:ext>
            </a:extLst>
          </p:cNvPr>
          <p:cNvSpPr/>
          <p:nvPr/>
        </p:nvSpPr>
        <p:spPr>
          <a:xfrm>
            <a:off x="6415410" y="2342187"/>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cs typeface="Arial"/>
              </a:rPr>
              <a:t>VM</a:t>
            </a:r>
          </a:p>
        </p:txBody>
      </p:sp>
      <p:sp>
        <p:nvSpPr>
          <p:cNvPr id="60" name="Rectangle 59">
            <a:extLst>
              <a:ext uri="{FF2B5EF4-FFF2-40B4-BE49-F238E27FC236}">
                <a16:creationId xmlns:a16="http://schemas.microsoft.com/office/drawing/2014/main" id="{77D81C0C-2329-4C80-BB0D-2ED39BC23F05}"/>
              </a:ext>
            </a:extLst>
          </p:cNvPr>
          <p:cNvSpPr/>
          <p:nvPr/>
        </p:nvSpPr>
        <p:spPr>
          <a:xfrm>
            <a:off x="6930565" y="2342187"/>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cs typeface="Arial"/>
              </a:rPr>
              <a:t>VM</a:t>
            </a:r>
          </a:p>
        </p:txBody>
      </p:sp>
      <p:sp>
        <p:nvSpPr>
          <p:cNvPr id="62" name="Rectangle 61">
            <a:extLst>
              <a:ext uri="{FF2B5EF4-FFF2-40B4-BE49-F238E27FC236}">
                <a16:creationId xmlns:a16="http://schemas.microsoft.com/office/drawing/2014/main" id="{E0336084-3C7B-469B-991E-F480476BFD48}"/>
              </a:ext>
            </a:extLst>
          </p:cNvPr>
          <p:cNvSpPr/>
          <p:nvPr/>
        </p:nvSpPr>
        <p:spPr>
          <a:xfrm>
            <a:off x="7477917" y="2342187"/>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cs typeface="Arial"/>
              </a:rPr>
              <a:t>VM</a:t>
            </a:r>
          </a:p>
        </p:txBody>
      </p:sp>
      <p:sp>
        <p:nvSpPr>
          <p:cNvPr id="63" name="Rectangle 62">
            <a:extLst>
              <a:ext uri="{FF2B5EF4-FFF2-40B4-BE49-F238E27FC236}">
                <a16:creationId xmlns:a16="http://schemas.microsoft.com/office/drawing/2014/main" id="{2BE1D1D0-224D-40D6-9F88-90F123D41DEF}"/>
              </a:ext>
            </a:extLst>
          </p:cNvPr>
          <p:cNvSpPr/>
          <p:nvPr/>
        </p:nvSpPr>
        <p:spPr>
          <a:xfrm>
            <a:off x="5328755" y="3050525"/>
            <a:ext cx="2580604" cy="672922"/>
          </a:xfrm>
          <a:prstGeom prst="rect">
            <a:avLst/>
          </a:prstGeom>
          <a:gradFill>
            <a:gsLst>
              <a:gs pos="0">
                <a:srgbClr val="FE0144"/>
              </a:gs>
              <a:gs pos="100000">
                <a:srgbClr val="E5013D"/>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latin typeface="Arial" panose="020B0604020202020204" pitchFamily="34" charset="0"/>
                <a:cs typeface="Arial" panose="020B0604020202020204" pitchFamily="34" charset="0"/>
              </a:rPr>
              <a:t>QNAP QES NAS</a:t>
            </a:r>
          </a:p>
        </p:txBody>
      </p:sp>
      <p:pic>
        <p:nvPicPr>
          <p:cNvPr id="65" name="Graphic 16" descr="Database">
            <a:extLst>
              <a:ext uri="{FF2B5EF4-FFF2-40B4-BE49-F238E27FC236}">
                <a16:creationId xmlns:a16="http://schemas.microsoft.com/office/drawing/2014/main" id="{FE380A80-EFE7-4CEE-9168-70EE28E907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15412" y="3758863"/>
            <a:ext cx="914400" cy="914400"/>
          </a:xfrm>
          <a:prstGeom prst="rect">
            <a:avLst/>
          </a:prstGeom>
        </p:spPr>
      </p:pic>
      <p:pic>
        <p:nvPicPr>
          <p:cNvPr id="66" name="Graphic 16" descr="Database">
            <a:extLst>
              <a:ext uri="{FF2B5EF4-FFF2-40B4-BE49-F238E27FC236}">
                <a16:creationId xmlns:a16="http://schemas.microsoft.com/office/drawing/2014/main" id="{75D791D0-A1E7-43E3-B15F-BFA8C29FCC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47897" y="3758863"/>
            <a:ext cx="914400" cy="914400"/>
          </a:xfrm>
          <a:prstGeom prst="rect">
            <a:avLst/>
          </a:prstGeom>
        </p:spPr>
      </p:pic>
      <p:pic>
        <p:nvPicPr>
          <p:cNvPr id="67" name="Graphic 30" descr="Open Folder">
            <a:extLst>
              <a:ext uri="{FF2B5EF4-FFF2-40B4-BE49-F238E27FC236}">
                <a16:creationId xmlns:a16="http://schemas.microsoft.com/office/drawing/2014/main" id="{A0C5CA07-3C87-4AB7-8717-76F84F8E91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73721" y="3758863"/>
            <a:ext cx="914400" cy="914400"/>
          </a:xfrm>
          <a:prstGeom prst="rect">
            <a:avLst/>
          </a:prstGeom>
        </p:spPr>
      </p:pic>
      <p:pic>
        <p:nvPicPr>
          <p:cNvPr id="69" name="Graphic 30" descr="Open Folder">
            <a:extLst>
              <a:ext uri="{FF2B5EF4-FFF2-40B4-BE49-F238E27FC236}">
                <a16:creationId xmlns:a16="http://schemas.microsoft.com/office/drawing/2014/main" id="{33DC4816-109C-47A4-825E-27AA5A9DE3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70235" y="3758863"/>
            <a:ext cx="914400" cy="914400"/>
          </a:xfrm>
          <a:prstGeom prst="rect">
            <a:avLst/>
          </a:prstGeom>
        </p:spPr>
      </p:pic>
      <p:sp>
        <p:nvSpPr>
          <p:cNvPr id="70" name="Arrow: Right 69">
            <a:extLst>
              <a:ext uri="{FF2B5EF4-FFF2-40B4-BE49-F238E27FC236}">
                <a16:creationId xmlns:a16="http://schemas.microsoft.com/office/drawing/2014/main" id="{621F601D-89A3-4292-832A-1324B86314BD}"/>
              </a:ext>
            </a:extLst>
          </p:cNvPr>
          <p:cNvSpPr/>
          <p:nvPr/>
        </p:nvSpPr>
        <p:spPr>
          <a:xfrm>
            <a:off x="4103445" y="3815643"/>
            <a:ext cx="1155492" cy="672921"/>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err="1">
                <a:solidFill>
                  <a:srgbClr val="FFFFFF"/>
                </a:solidFill>
                <a:cs typeface="Arial"/>
              </a:rPr>
              <a:t>Snap</a:t>
            </a:r>
            <a:r>
              <a:rPr lang="en-US" altLang="zh-TW" sz="1400" dirty="0" err="1">
                <a:solidFill>
                  <a:srgbClr val="FFFFFF"/>
                </a:solidFill>
                <a:cs typeface="Arial"/>
              </a:rPr>
              <a:t>S</a:t>
            </a:r>
            <a:r>
              <a:rPr lang="en-US" sz="1400" dirty="0" err="1">
                <a:solidFill>
                  <a:srgbClr val="FFFFFF"/>
                </a:solidFill>
                <a:cs typeface="Arial"/>
              </a:rPr>
              <a:t>ync</a:t>
            </a:r>
            <a:endParaRPr lang="en-US" sz="1400" dirty="0">
              <a:solidFill>
                <a:srgbClr val="FFFFFF"/>
              </a:solidFill>
              <a:cs typeface="Arial"/>
            </a:endParaRPr>
          </a:p>
        </p:txBody>
      </p:sp>
      <p:sp>
        <p:nvSpPr>
          <p:cNvPr id="71" name="TextBox 24">
            <a:extLst>
              <a:ext uri="{FF2B5EF4-FFF2-40B4-BE49-F238E27FC236}">
                <a16:creationId xmlns:a16="http://schemas.microsoft.com/office/drawing/2014/main" id="{A213D806-4425-49B4-8ED6-438F29D25A4B}"/>
              </a:ext>
            </a:extLst>
          </p:cNvPr>
          <p:cNvSpPr txBox="1"/>
          <p:nvPr/>
        </p:nvSpPr>
        <p:spPr>
          <a:xfrm>
            <a:off x="1318596" y="4665549"/>
            <a:ext cx="6590763" cy="338554"/>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err="1">
                <a:latin typeface="Arial" panose="020B0604020202020204" pitchFamily="34" charset="0"/>
                <a:cs typeface="Arial" panose="020B0604020202020204" pitchFamily="34" charset="0"/>
              </a:rPr>
              <a:t>Snap</a:t>
            </a:r>
            <a:r>
              <a:rPr lang="en-US" altLang="zh-TW" sz="1600" dirty="0" err="1">
                <a:latin typeface="Arial" panose="020B0604020202020204" pitchFamily="34" charset="0"/>
                <a:cs typeface="Arial" panose="020B0604020202020204" pitchFamily="34" charset="0"/>
              </a:rPr>
              <a:t>S</a:t>
            </a:r>
            <a:r>
              <a:rPr lang="en-US" sz="1600" dirty="0" err="1">
                <a:latin typeface="Arial" panose="020B0604020202020204" pitchFamily="34" charset="0"/>
                <a:cs typeface="Arial" panose="020B0604020202020204" pitchFamily="34" charset="0"/>
              </a:rPr>
              <a:t>ync</a:t>
            </a:r>
            <a:r>
              <a:rPr lang="en-US" sz="1600" dirty="0">
                <a:latin typeface="Arial" panose="020B0604020202020204" pitchFamily="34" charset="0"/>
                <a:cs typeface="Arial" panose="020B0604020202020204" pitchFamily="34" charset="0"/>
              </a:rPr>
              <a:t> can replicate iSCSI LUN &amp; shared folder snapshot</a:t>
            </a:r>
          </a:p>
        </p:txBody>
      </p:sp>
      <p:sp>
        <p:nvSpPr>
          <p:cNvPr id="72" name="Arrow: Right 71">
            <a:extLst>
              <a:ext uri="{FF2B5EF4-FFF2-40B4-BE49-F238E27FC236}">
                <a16:creationId xmlns:a16="http://schemas.microsoft.com/office/drawing/2014/main" id="{8E238441-39E8-45F1-BC30-5B3B8298266E}"/>
              </a:ext>
            </a:extLst>
          </p:cNvPr>
          <p:cNvSpPr/>
          <p:nvPr/>
        </p:nvSpPr>
        <p:spPr>
          <a:xfrm>
            <a:off x="4120337" y="2288665"/>
            <a:ext cx="1155492" cy="672921"/>
          </a:xfrm>
          <a:prstGeom prst="rightArrow">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dirty="0">
                <a:solidFill>
                  <a:schemeClr val="bg1"/>
                </a:solidFill>
                <a:cs typeface="Arial"/>
              </a:rPr>
              <a:t>vSphere Replication</a:t>
            </a:r>
            <a:endParaRPr lang="en-US" sz="1000" dirty="0">
              <a:solidFill>
                <a:schemeClr val="bg1"/>
              </a:solidFill>
            </a:endParaRPr>
          </a:p>
        </p:txBody>
      </p:sp>
      <p:sp>
        <p:nvSpPr>
          <p:cNvPr id="18" name="圖形 3">
            <a:extLst>
              <a:ext uri="{FF2B5EF4-FFF2-40B4-BE49-F238E27FC236}">
                <a16:creationId xmlns:a16="http://schemas.microsoft.com/office/drawing/2014/main" id="{9BF205AB-4543-4426-BDC8-E28A4E99BA64}"/>
              </a:ext>
            </a:extLst>
          </p:cNvPr>
          <p:cNvSpPr/>
          <p:nvPr/>
        </p:nvSpPr>
        <p:spPr>
          <a:xfrm>
            <a:off x="606498" y="1819302"/>
            <a:ext cx="767599" cy="1602298"/>
          </a:xfrm>
          <a:custGeom>
            <a:avLst/>
            <a:gdLst>
              <a:gd name="connsiteX0" fmla="*/ 725416 w 767599"/>
              <a:gd name="connsiteY0" fmla="*/ 27947 h 1602297"/>
              <a:gd name="connsiteX1" fmla="*/ 31119 w 767599"/>
              <a:gd name="connsiteY1" fmla="*/ 27947 h 1602297"/>
              <a:gd name="connsiteX2" fmla="*/ 31119 w 767599"/>
              <a:gd name="connsiteY2" fmla="*/ 1575593 h 1602297"/>
              <a:gd name="connsiteX3" fmla="*/ 742704 w 767599"/>
              <a:gd name="connsiteY3" fmla="*/ 1575593 h 1602297"/>
            </a:gdLst>
            <a:ahLst/>
            <a:cxnLst>
              <a:cxn ang="0">
                <a:pos x="connsiteX0" y="connsiteY0"/>
              </a:cxn>
              <a:cxn ang="0">
                <a:pos x="connsiteX1" y="connsiteY1"/>
              </a:cxn>
              <a:cxn ang="0">
                <a:pos x="connsiteX2" y="connsiteY2"/>
              </a:cxn>
              <a:cxn ang="0">
                <a:pos x="connsiteX3" y="connsiteY3"/>
              </a:cxn>
            </a:cxnLst>
            <a:rect l="l" t="t" r="r" b="b"/>
            <a:pathLst>
              <a:path w="767599" h="1602297">
                <a:moveTo>
                  <a:pt x="725416" y="27947"/>
                </a:moveTo>
                <a:lnTo>
                  <a:pt x="31119" y="27947"/>
                </a:lnTo>
                <a:lnTo>
                  <a:pt x="31119" y="1575593"/>
                </a:lnTo>
                <a:lnTo>
                  <a:pt x="742704" y="1575593"/>
                </a:lnTo>
              </a:path>
            </a:pathLst>
          </a:custGeom>
          <a:noFill/>
          <a:ln w="38100" cap="flat">
            <a:solidFill>
              <a:srgbClr val="FE0144"/>
            </a:solidFill>
            <a:prstDash val="solid"/>
            <a:miter/>
            <a:headEnd type="triangle" w="lg" len="med"/>
            <a:tailEnd type="triangle" w="lg" len="med"/>
          </a:ln>
        </p:spPr>
        <p:txBody>
          <a:bodyPr rtlCol="0" anchor="ctr"/>
          <a:lstStyle/>
          <a:p>
            <a:endParaRPr lang="zh-TW" altLang="en-US"/>
          </a:p>
        </p:txBody>
      </p:sp>
      <p:sp>
        <p:nvSpPr>
          <p:cNvPr id="80" name="圖形 3">
            <a:extLst>
              <a:ext uri="{FF2B5EF4-FFF2-40B4-BE49-F238E27FC236}">
                <a16:creationId xmlns:a16="http://schemas.microsoft.com/office/drawing/2014/main" id="{9A33AC4C-B4BD-4D45-9250-3AFFDAC76818}"/>
              </a:ext>
            </a:extLst>
          </p:cNvPr>
          <p:cNvSpPr/>
          <p:nvPr/>
        </p:nvSpPr>
        <p:spPr>
          <a:xfrm rot="10800000">
            <a:off x="7970521" y="1869450"/>
            <a:ext cx="767599" cy="1602298"/>
          </a:xfrm>
          <a:custGeom>
            <a:avLst/>
            <a:gdLst>
              <a:gd name="connsiteX0" fmla="*/ 725416 w 767599"/>
              <a:gd name="connsiteY0" fmla="*/ 27947 h 1602297"/>
              <a:gd name="connsiteX1" fmla="*/ 31119 w 767599"/>
              <a:gd name="connsiteY1" fmla="*/ 27947 h 1602297"/>
              <a:gd name="connsiteX2" fmla="*/ 31119 w 767599"/>
              <a:gd name="connsiteY2" fmla="*/ 1575593 h 1602297"/>
              <a:gd name="connsiteX3" fmla="*/ 742704 w 767599"/>
              <a:gd name="connsiteY3" fmla="*/ 1575593 h 1602297"/>
            </a:gdLst>
            <a:ahLst/>
            <a:cxnLst>
              <a:cxn ang="0">
                <a:pos x="connsiteX0" y="connsiteY0"/>
              </a:cxn>
              <a:cxn ang="0">
                <a:pos x="connsiteX1" y="connsiteY1"/>
              </a:cxn>
              <a:cxn ang="0">
                <a:pos x="connsiteX2" y="connsiteY2"/>
              </a:cxn>
              <a:cxn ang="0">
                <a:pos x="connsiteX3" y="connsiteY3"/>
              </a:cxn>
            </a:cxnLst>
            <a:rect l="l" t="t" r="r" b="b"/>
            <a:pathLst>
              <a:path w="767599" h="1602297">
                <a:moveTo>
                  <a:pt x="725416" y="27947"/>
                </a:moveTo>
                <a:lnTo>
                  <a:pt x="31119" y="27947"/>
                </a:lnTo>
                <a:lnTo>
                  <a:pt x="31119" y="1575593"/>
                </a:lnTo>
                <a:lnTo>
                  <a:pt x="742704" y="1575593"/>
                </a:lnTo>
              </a:path>
            </a:pathLst>
          </a:custGeom>
          <a:noFill/>
          <a:ln w="38100" cap="flat">
            <a:solidFill>
              <a:srgbClr val="FE0144"/>
            </a:solidFill>
            <a:prstDash val="solid"/>
            <a:miter/>
            <a:headEnd type="triangle" w="lg" len="med"/>
            <a:tailEnd type="triangle" w="lg" len="med"/>
          </a:ln>
        </p:spPr>
        <p:txBody>
          <a:bodyPr rtlCol="0" anchor="ctr"/>
          <a:lstStyle/>
          <a:p>
            <a:endParaRPr lang="zh-TW" altLang="en-US"/>
          </a:p>
        </p:txBody>
      </p:sp>
      <p:pic>
        <p:nvPicPr>
          <p:cNvPr id="31" name="圖形 30">
            <a:extLst>
              <a:ext uri="{FF2B5EF4-FFF2-40B4-BE49-F238E27FC236}">
                <a16:creationId xmlns:a16="http://schemas.microsoft.com/office/drawing/2014/main" id="{B17A907E-6EBC-4019-8747-BEAC15A993E1}"/>
              </a:ext>
            </a:extLst>
          </p:cNvPr>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731914" y="1167057"/>
            <a:ext cx="211350" cy="192564"/>
          </a:xfrm>
          <a:prstGeom prst="rect">
            <a:avLst/>
          </a:prstGeom>
        </p:spPr>
      </p:pic>
    </p:spTree>
    <p:extLst>
      <p:ext uri="{BB962C8B-B14F-4D97-AF65-F5344CB8AC3E}">
        <p14:creationId xmlns:p14="http://schemas.microsoft.com/office/powerpoint/2010/main" val="3651763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文字 的圖片&#10;&#10;描述是以非常高的可信度產生">
            <a:extLst>
              <a:ext uri="{FF2B5EF4-FFF2-40B4-BE49-F238E27FC236}">
                <a16:creationId xmlns:a16="http://schemas.microsoft.com/office/drawing/2014/main" id="{63AD4251-F38D-463E-A8E1-C2264C3E39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97095" cy="5143500"/>
          </a:xfrm>
          <a:prstGeom prst="rect">
            <a:avLst/>
          </a:prstGeom>
        </p:spPr>
      </p:pic>
      <p:sp>
        <p:nvSpPr>
          <p:cNvPr id="2" name="Title 1">
            <a:extLst>
              <a:ext uri="{FF2B5EF4-FFF2-40B4-BE49-F238E27FC236}">
                <a16:creationId xmlns:a16="http://schemas.microsoft.com/office/drawing/2014/main" id="{E7A8244E-44DF-49DC-AE8F-B0E9A8FD657F}"/>
              </a:ext>
            </a:extLst>
          </p:cNvPr>
          <p:cNvSpPr>
            <a:spLocks noGrp="1"/>
          </p:cNvSpPr>
          <p:nvPr>
            <p:ph type="title"/>
          </p:nvPr>
        </p:nvSpPr>
        <p:spPr>
          <a:xfrm>
            <a:off x="214481" y="91440"/>
            <a:ext cx="8696966" cy="822960"/>
          </a:xfrm>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TW" sz="3400" dirty="0">
                <a:solidFill>
                  <a:schemeClr val="bg1"/>
                </a:solidFill>
                <a:latin typeface="Arial"/>
                <a:ea typeface="微軟正黑體"/>
                <a:cs typeface="Arial"/>
              </a:rPr>
              <a:t>QES</a:t>
            </a:r>
            <a:r>
              <a:rPr lang="zh-TW" altLang="en-US" sz="3400" dirty="0">
                <a:solidFill>
                  <a:schemeClr val="bg1"/>
                </a:solidFill>
                <a:latin typeface="微軟正黑體"/>
                <a:ea typeface="微軟正黑體"/>
              </a:rPr>
              <a:t> 整合多種虛擬化應用 使IT營運更有效率</a:t>
            </a:r>
            <a:endParaRPr lang="en-US" sz="3400" dirty="0">
              <a:solidFill>
                <a:schemeClr val="bg1"/>
              </a:solidFill>
              <a:latin typeface="微軟正黑體"/>
              <a:ea typeface="微軟正黑體"/>
            </a:endParaRPr>
          </a:p>
        </p:txBody>
      </p:sp>
      <p:graphicFrame>
        <p:nvGraphicFramePr>
          <p:cNvPr id="5" name="Content Placeholder 4">
            <a:extLst>
              <a:ext uri="{FF2B5EF4-FFF2-40B4-BE49-F238E27FC236}">
                <a16:creationId xmlns:a16="http://schemas.microsoft.com/office/drawing/2014/main" id="{2F436B0C-5F6E-452B-A712-72B97776D984}"/>
              </a:ext>
            </a:extLst>
          </p:cNvPr>
          <p:cNvGraphicFramePr>
            <a:graphicFrameLocks noGrp="1"/>
          </p:cNvGraphicFramePr>
          <p:nvPr>
            <p:ph idx="4294967295"/>
            <p:extLst>
              <p:ext uri="{D42A27DB-BD31-4B8C-83A1-F6EECF244321}">
                <p14:modId xmlns:p14="http://schemas.microsoft.com/office/powerpoint/2010/main" val="3004474065"/>
              </p:ext>
            </p:extLst>
          </p:nvPr>
        </p:nvGraphicFramePr>
        <p:xfrm>
          <a:off x="462442" y="1159247"/>
          <a:ext cx="8123410" cy="3598384"/>
        </p:xfrm>
        <a:graphic>
          <a:graphicData uri="http://schemas.openxmlformats.org/drawingml/2006/table">
            <a:tbl>
              <a:tblPr>
                <a:tableStyleId>{69CF1AB2-1976-4502-BF36-3FF5EA218861}</a:tableStyleId>
              </a:tblPr>
              <a:tblGrid>
                <a:gridCol w="2006605">
                  <a:extLst>
                    <a:ext uri="{9D8B030D-6E8A-4147-A177-3AD203B41FA5}">
                      <a16:colId xmlns:a16="http://schemas.microsoft.com/office/drawing/2014/main" val="6938338"/>
                    </a:ext>
                  </a:extLst>
                </a:gridCol>
                <a:gridCol w="2001522">
                  <a:extLst>
                    <a:ext uri="{9D8B030D-6E8A-4147-A177-3AD203B41FA5}">
                      <a16:colId xmlns:a16="http://schemas.microsoft.com/office/drawing/2014/main" val="3568626267"/>
                    </a:ext>
                  </a:extLst>
                </a:gridCol>
                <a:gridCol w="2006605">
                  <a:extLst>
                    <a:ext uri="{9D8B030D-6E8A-4147-A177-3AD203B41FA5}">
                      <a16:colId xmlns:a16="http://schemas.microsoft.com/office/drawing/2014/main" val="3993433834"/>
                    </a:ext>
                  </a:extLst>
                </a:gridCol>
                <a:gridCol w="2108678">
                  <a:extLst>
                    <a:ext uri="{9D8B030D-6E8A-4147-A177-3AD203B41FA5}">
                      <a16:colId xmlns:a16="http://schemas.microsoft.com/office/drawing/2014/main" val="178530583"/>
                    </a:ext>
                  </a:extLst>
                </a:gridCol>
              </a:tblGrid>
              <a:tr h="320873">
                <a:tc gridSpan="4">
                  <a:txBody>
                    <a:bodyPr/>
                    <a:lstStyle/>
                    <a:p>
                      <a:pPr algn="l" fontAlgn="ctr">
                        <a:spcBef>
                          <a:spcPts val="0"/>
                        </a:spcBef>
                        <a:spcAft>
                          <a:spcPts val="0"/>
                        </a:spcAft>
                      </a:pPr>
                      <a:r>
                        <a:rPr lang="en-US" sz="1500" b="1" u="none" strike="noStrike" dirty="0">
                          <a:solidFill>
                            <a:schemeClr val="bg1"/>
                          </a:solidFill>
                          <a:effectLst/>
                          <a:latin typeface="Arial" panose="020B0604020202020204" pitchFamily="34" charset="0"/>
                          <a:cs typeface="Arial" panose="020B0604020202020204" pitchFamily="34" charset="0"/>
                        </a:rPr>
                        <a:t>QNAP NAS </a:t>
                      </a:r>
                      <a:r>
                        <a:rPr lang="ja-JP" altLang="en-US" sz="1500" b="1" u="none" strike="noStrike" dirty="0">
                          <a:solidFill>
                            <a:schemeClr val="bg1"/>
                          </a:solidFill>
                          <a:effectLst/>
                          <a:latin typeface="微軟正黑體" panose="020B0604030504040204" pitchFamily="34" charset="-120"/>
                          <a:ea typeface="微軟正黑體" panose="020B0604030504040204" pitchFamily="34" charset="-120"/>
                        </a:rPr>
                        <a:t>虛擬化儲存解決方案</a:t>
                      </a:r>
                      <a:endParaRPr lang="ja-JP" altLang="en-US" sz="15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68580" marR="68580" marT="34290" marB="34290"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rgbClr val="FE014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79472853"/>
                  </a:ext>
                </a:extLst>
              </a:tr>
              <a:tr h="323580">
                <a:tc>
                  <a:txBody>
                    <a:bodyPr/>
                    <a:lstStyle/>
                    <a:p>
                      <a:pPr algn="ctr" fontAlgn="ctr">
                        <a:spcBef>
                          <a:spcPts val="0"/>
                        </a:spcBef>
                        <a:spcAft>
                          <a:spcPts val="0"/>
                        </a:spcAft>
                      </a:pPr>
                      <a:r>
                        <a:rPr lang="zh-TW" altLang="en-US" sz="1100" u="none" strike="noStrike" dirty="0">
                          <a:solidFill>
                            <a:schemeClr val="bg1"/>
                          </a:solidFill>
                          <a:effectLst/>
                          <a:latin typeface="微軟正黑體" panose="020B0604030504040204" pitchFamily="34" charset="-120"/>
                          <a:ea typeface="微軟正黑體" panose="020B0604030504040204" pitchFamily="34" charset="-120"/>
                        </a:rPr>
                        <a:t>虛擬化解決方案</a:t>
                      </a:r>
                      <a:endParaRPr lang="zh-TW" altLang="en-US" sz="1100" b="0" i="0" u="none" strike="noStrike" dirty="0">
                        <a:solidFill>
                          <a:schemeClr val="bg1"/>
                        </a:solidFill>
                        <a:effectLst/>
                        <a:latin typeface="微軟正黑體" panose="020B0604030504040204" pitchFamily="34" charset="-120"/>
                        <a:ea typeface="微軟正黑體" panose="020B0604030504040204" pitchFamily="34" charset="-120"/>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a:txBody>
                    <a:bodyPr/>
                    <a:lstStyle/>
                    <a:p>
                      <a:pPr algn="ctr" fontAlgn="ctr">
                        <a:spcBef>
                          <a:spcPts val="0"/>
                        </a:spcBef>
                        <a:spcAft>
                          <a:spcPts val="0"/>
                        </a:spcAft>
                      </a:pPr>
                      <a:r>
                        <a:rPr lang="en-US" sz="1100" u="none" strike="noStrike">
                          <a:solidFill>
                            <a:schemeClr val="bg1"/>
                          </a:solidFill>
                          <a:effectLst/>
                          <a:latin typeface="Arial" panose="020B0604020202020204" pitchFamily="34" charset="0"/>
                          <a:cs typeface="Arial" panose="020B0604020202020204" pitchFamily="34" charset="0"/>
                        </a:rPr>
                        <a:t>VMware vSphere</a:t>
                      </a:r>
                      <a:endParaRPr lang="en-US" sz="1100" b="0" i="0" u="none" strike="noStrike">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a:txBody>
                    <a:bodyPr/>
                    <a:lstStyle/>
                    <a:p>
                      <a:pPr algn="ctr" fontAlgn="ctr">
                        <a:spcBef>
                          <a:spcPts val="0"/>
                        </a:spcBef>
                        <a:spcAft>
                          <a:spcPts val="0"/>
                        </a:spcAft>
                      </a:pPr>
                      <a:r>
                        <a:rPr lang="en-US" sz="1100" u="none" strike="noStrike">
                          <a:solidFill>
                            <a:schemeClr val="bg1"/>
                          </a:solidFill>
                          <a:effectLst/>
                          <a:latin typeface="Arial" panose="020B0604020202020204" pitchFamily="34" charset="0"/>
                          <a:cs typeface="Arial" panose="020B0604020202020204" pitchFamily="34" charset="0"/>
                        </a:rPr>
                        <a:t>Microsoft Hyper-V</a:t>
                      </a:r>
                      <a:endParaRPr lang="en-US" sz="1100" b="0" i="0" u="none" strike="noStrike">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a:txBody>
                    <a:bodyPr/>
                    <a:lstStyle/>
                    <a:p>
                      <a:pPr algn="ctr" fontAlgn="ctr">
                        <a:spcBef>
                          <a:spcPts val="0"/>
                        </a:spcBef>
                        <a:spcAft>
                          <a:spcPts val="0"/>
                        </a:spcAft>
                      </a:pPr>
                      <a:r>
                        <a:rPr lang="en-US" sz="1100" u="none" strike="noStrike">
                          <a:solidFill>
                            <a:schemeClr val="bg1"/>
                          </a:solidFill>
                          <a:effectLst/>
                          <a:latin typeface="Arial" panose="020B0604020202020204" pitchFamily="34" charset="0"/>
                          <a:cs typeface="Arial" panose="020B0604020202020204" pitchFamily="34" charset="0"/>
                        </a:rPr>
                        <a:t>Citrix XenServer</a:t>
                      </a:r>
                      <a:endParaRPr lang="en-US" sz="1100" b="0" i="0" u="none" strike="noStrike">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extLst>
                  <a:ext uri="{0D108BD9-81ED-4DB2-BD59-A6C34878D82A}">
                    <a16:rowId xmlns:a16="http://schemas.microsoft.com/office/drawing/2014/main" val="3528218545"/>
                  </a:ext>
                </a:extLst>
              </a:tr>
              <a:tr h="323580">
                <a:tc>
                  <a:txBody>
                    <a:bodyPr/>
                    <a:lstStyle/>
                    <a:p>
                      <a:pPr algn="ctr" fontAlgn="ctr">
                        <a:spcBef>
                          <a:spcPts val="0"/>
                        </a:spcBef>
                        <a:spcAft>
                          <a:spcPts val="0"/>
                        </a:spcAft>
                      </a:pPr>
                      <a:r>
                        <a:rPr lang="zh-TW" altLang="en-US" sz="1100" u="none" strike="noStrike">
                          <a:solidFill>
                            <a:schemeClr val="bg1"/>
                          </a:solidFill>
                          <a:effectLst/>
                          <a:latin typeface="微軟正黑體" panose="020B0604030504040204" pitchFamily="34" charset="-120"/>
                          <a:ea typeface="微軟正黑體" panose="020B0604030504040204" pitchFamily="34" charset="-120"/>
                        </a:rPr>
                        <a:t>認證</a:t>
                      </a:r>
                      <a:endParaRPr lang="zh-TW" altLang="en-US" sz="1100" b="0" i="0" u="none" strike="noStrike">
                        <a:solidFill>
                          <a:schemeClr val="bg1"/>
                        </a:solidFill>
                        <a:effectLst/>
                        <a:latin typeface="微軟正黑體" panose="020B0604030504040204" pitchFamily="34" charset="-120"/>
                        <a:ea typeface="微軟正黑體" panose="020B0604030504040204" pitchFamily="34" charset="-120"/>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a:txBody>
                    <a:bodyPr/>
                    <a:lstStyle/>
                    <a:p>
                      <a:pPr algn="ctr" fontAlgn="ctr">
                        <a:spcBef>
                          <a:spcPts val="0"/>
                        </a:spcBef>
                        <a:spcAft>
                          <a:spcPts val="0"/>
                        </a:spcAft>
                      </a:pPr>
                      <a:r>
                        <a:rPr lang="en-US" sz="1100" u="none" strike="noStrike">
                          <a:solidFill>
                            <a:schemeClr val="bg1"/>
                          </a:solidFill>
                          <a:effectLst/>
                          <a:latin typeface="Arial" panose="020B0604020202020204" pitchFamily="34" charset="0"/>
                          <a:cs typeface="Arial" panose="020B0604020202020204" pitchFamily="34" charset="0"/>
                        </a:rPr>
                        <a:t>VMware Ready</a:t>
                      </a:r>
                      <a:endParaRPr lang="en-US" sz="1100" b="0" i="0" u="none" strike="noStrike">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a:txBody>
                    <a:bodyPr/>
                    <a:lstStyle/>
                    <a:p>
                      <a:pPr algn="ctr" fontAlgn="ctr">
                        <a:spcBef>
                          <a:spcPts val="0"/>
                        </a:spcBef>
                        <a:spcAft>
                          <a:spcPts val="0"/>
                        </a:spcAft>
                      </a:pPr>
                      <a:r>
                        <a:rPr lang="en-US" sz="1100" u="none" strike="noStrike">
                          <a:solidFill>
                            <a:schemeClr val="bg1"/>
                          </a:solidFill>
                          <a:effectLst/>
                          <a:latin typeface="Arial" panose="020B0604020202020204" pitchFamily="34" charset="0"/>
                          <a:cs typeface="Arial" panose="020B0604020202020204" pitchFamily="34" charset="0"/>
                        </a:rPr>
                        <a:t>Certified for Windows 2012 R2</a:t>
                      </a:r>
                      <a:endParaRPr lang="en-US" sz="1100" b="0" i="0" u="none" strike="noStrike">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a:txBody>
                    <a:bodyPr/>
                    <a:lstStyle/>
                    <a:p>
                      <a:pPr algn="ctr" fontAlgn="ctr">
                        <a:spcBef>
                          <a:spcPts val="0"/>
                        </a:spcBef>
                        <a:spcAft>
                          <a:spcPts val="0"/>
                        </a:spcAft>
                      </a:pPr>
                      <a:r>
                        <a:rPr lang="en-US" sz="1100" u="none" strike="noStrike">
                          <a:solidFill>
                            <a:schemeClr val="bg1"/>
                          </a:solidFill>
                          <a:effectLst/>
                          <a:latin typeface="Arial" panose="020B0604020202020204" pitchFamily="34" charset="0"/>
                          <a:cs typeface="Arial" panose="020B0604020202020204" pitchFamily="34" charset="0"/>
                        </a:rPr>
                        <a:t>Citrix Ready</a:t>
                      </a:r>
                      <a:endParaRPr lang="en-US" sz="1100" b="0" i="0" u="none" strike="noStrike">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extLst>
                  <a:ext uri="{0D108BD9-81ED-4DB2-BD59-A6C34878D82A}">
                    <a16:rowId xmlns:a16="http://schemas.microsoft.com/office/drawing/2014/main" val="2661589505"/>
                  </a:ext>
                </a:extLst>
              </a:tr>
              <a:tr h="1271929">
                <a:tc rowSpan="2">
                  <a:txBody>
                    <a:bodyPr/>
                    <a:lstStyle/>
                    <a:p>
                      <a:pPr algn="ctr" fontAlgn="ctr">
                        <a:spcBef>
                          <a:spcPts val="0"/>
                        </a:spcBef>
                        <a:spcAft>
                          <a:spcPts val="0"/>
                        </a:spcAft>
                      </a:pPr>
                      <a:r>
                        <a:rPr lang="zh-TW" altLang="en-US" sz="1100" u="none" strike="noStrike">
                          <a:solidFill>
                            <a:schemeClr val="bg1"/>
                          </a:solidFill>
                          <a:effectLst/>
                          <a:latin typeface="微軟正黑體" panose="020B0604030504040204" pitchFamily="34" charset="-120"/>
                          <a:ea typeface="微軟正黑體" panose="020B0604030504040204" pitchFamily="34" charset="-120"/>
                        </a:rPr>
                        <a:t>虛擬化應用</a:t>
                      </a:r>
                      <a:endParaRPr lang="zh-TW" altLang="en-US" sz="1100" b="0" i="0" u="none" strike="noStrike">
                        <a:solidFill>
                          <a:schemeClr val="bg1"/>
                        </a:solidFill>
                        <a:effectLst/>
                        <a:latin typeface="微軟正黑體" panose="020B0604030504040204" pitchFamily="34" charset="-120"/>
                        <a:ea typeface="微軟正黑體" panose="020B0604030504040204" pitchFamily="34" charset="-120"/>
                      </a:endParaRPr>
                    </a:p>
                  </a:txBody>
                  <a:tcPr marL="68580" marR="68580" marT="34290" marB="34290">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a:txBody>
                    <a:bodyPr/>
                    <a:lstStyle/>
                    <a:p>
                      <a:pPr marL="88900" indent="0" algn="l">
                        <a:spcBef>
                          <a:spcPts val="0"/>
                        </a:spcBef>
                        <a:spcAft>
                          <a:spcPts val="0"/>
                        </a:spcAft>
                        <a:buFont typeface="Arial" panose="020B0604020202020204" pitchFamily="34" charset="0"/>
                        <a:buNone/>
                      </a:pPr>
                      <a:r>
                        <a:rPr lang="en-US" sz="1100" u="none" strike="noStrike" dirty="0">
                          <a:solidFill>
                            <a:schemeClr val="bg1"/>
                          </a:solidFill>
                          <a:effectLst/>
                          <a:latin typeface="Arial"/>
                          <a:cs typeface="Arial"/>
                        </a:rPr>
                        <a:t>VAAI </a:t>
                      </a:r>
                      <a:r>
                        <a:rPr lang="en-US" sz="1100" u="none" strike="noStrike" dirty="0">
                          <a:solidFill>
                            <a:schemeClr val="bg1"/>
                          </a:solidFill>
                          <a:latin typeface="Arial"/>
                          <a:cs typeface="Arial"/>
                        </a:rPr>
                        <a:t>for iSCSI</a:t>
                      </a:r>
                      <a:endParaRPr lang="en-US" dirty="0"/>
                    </a:p>
                    <a:p>
                      <a:pPr marL="260350" lvl="0" indent="-171450" algn="l">
                        <a:spcBef>
                          <a:spcPts val="0"/>
                        </a:spcBef>
                        <a:spcAft>
                          <a:spcPts val="0"/>
                        </a:spcAft>
                        <a:buFont typeface="Arial" panose="020B0604020202020204" pitchFamily="34" charset="0"/>
                        <a:buChar char="•"/>
                      </a:pPr>
                      <a:r>
                        <a:rPr lang="en-US" sz="1100" u="none" strike="noStrike" dirty="0">
                          <a:solidFill>
                            <a:schemeClr val="bg1"/>
                          </a:solidFill>
                          <a:latin typeface="Arial"/>
                          <a:cs typeface="Arial"/>
                        </a:rPr>
                        <a:t>Full</a:t>
                      </a:r>
                      <a:r>
                        <a:rPr lang="en-US" sz="1100" u="none" strike="noStrike" dirty="0">
                          <a:solidFill>
                            <a:schemeClr val="bg1"/>
                          </a:solidFill>
                          <a:effectLst/>
                          <a:latin typeface="Arial"/>
                          <a:cs typeface="Arial"/>
                        </a:rPr>
                        <a:t> </a:t>
                      </a:r>
                      <a:r>
                        <a:rPr lang="en-US" sz="1100" u="none" strike="noStrike" dirty="0">
                          <a:solidFill>
                            <a:schemeClr val="bg1"/>
                          </a:solidFill>
                          <a:latin typeface="Arial"/>
                          <a:cs typeface="Arial"/>
                        </a:rPr>
                        <a:t>Copy</a:t>
                      </a:r>
                      <a:endParaRPr lang="en-US" dirty="0"/>
                    </a:p>
                    <a:p>
                      <a:pPr marL="260350" lvl="0" indent="-171450" algn="l">
                        <a:spcBef>
                          <a:spcPts val="0"/>
                        </a:spcBef>
                        <a:spcAft>
                          <a:spcPts val="0"/>
                        </a:spcAft>
                        <a:buFont typeface="Arial" panose="020B0604020202020204" pitchFamily="34" charset="0"/>
                        <a:buChar char="•"/>
                      </a:pPr>
                      <a:r>
                        <a:rPr lang="en-US" sz="1100" u="none" strike="noStrike" dirty="0">
                          <a:solidFill>
                            <a:schemeClr val="bg1"/>
                          </a:solidFill>
                          <a:latin typeface="Arial"/>
                          <a:cs typeface="Arial"/>
                        </a:rPr>
                        <a:t>Block</a:t>
                      </a:r>
                      <a:r>
                        <a:rPr lang="en-US" sz="1100" u="none" strike="noStrike" dirty="0">
                          <a:solidFill>
                            <a:schemeClr val="bg1"/>
                          </a:solidFill>
                          <a:effectLst/>
                          <a:latin typeface="Arial"/>
                          <a:cs typeface="Arial"/>
                        </a:rPr>
                        <a:t> </a:t>
                      </a:r>
                      <a:r>
                        <a:rPr lang="en-US" sz="1100" u="none" strike="noStrike" dirty="0">
                          <a:solidFill>
                            <a:schemeClr val="bg1"/>
                          </a:solidFill>
                          <a:latin typeface="Arial"/>
                          <a:cs typeface="Arial"/>
                        </a:rPr>
                        <a:t>Zeroing</a:t>
                      </a:r>
                      <a:endParaRPr lang="en-US" dirty="0"/>
                    </a:p>
                    <a:p>
                      <a:pPr marL="260350" lvl="0" indent="-171450" algn="l">
                        <a:spcBef>
                          <a:spcPts val="0"/>
                        </a:spcBef>
                        <a:spcAft>
                          <a:spcPts val="0"/>
                        </a:spcAft>
                        <a:buFont typeface="Arial" panose="020B0604020202020204" pitchFamily="34" charset="0"/>
                        <a:buChar char="•"/>
                      </a:pPr>
                      <a:r>
                        <a:rPr lang="en-US" sz="1100" u="none" strike="noStrike" dirty="0">
                          <a:solidFill>
                            <a:schemeClr val="bg1"/>
                          </a:solidFill>
                          <a:latin typeface="Arial"/>
                          <a:cs typeface="Arial"/>
                        </a:rPr>
                        <a:t>Hardware-assisted</a:t>
                      </a:r>
                      <a:r>
                        <a:rPr lang="en-US" sz="1100" u="none" strike="noStrike" dirty="0">
                          <a:solidFill>
                            <a:schemeClr val="bg1"/>
                          </a:solidFill>
                          <a:effectLst/>
                          <a:latin typeface="Arial"/>
                          <a:cs typeface="Arial"/>
                        </a:rPr>
                        <a:t> </a:t>
                      </a:r>
                      <a:r>
                        <a:rPr lang="en-US" sz="1100" u="none" strike="noStrike" dirty="0">
                          <a:solidFill>
                            <a:schemeClr val="bg1"/>
                          </a:solidFill>
                          <a:latin typeface="Arial"/>
                          <a:cs typeface="Arial"/>
                        </a:rPr>
                        <a:t>locking</a:t>
                      </a:r>
                      <a:endParaRPr lang="en-US" altLang="ja-JP" dirty="0"/>
                    </a:p>
                    <a:p>
                      <a:pPr marL="260350" lvl="0" indent="-171450" algn="l">
                        <a:spcBef>
                          <a:spcPts val="0"/>
                        </a:spcBef>
                        <a:spcAft>
                          <a:spcPts val="0"/>
                        </a:spcAft>
                        <a:buFont typeface="Arial" panose="020B0604020202020204" pitchFamily="34" charset="0"/>
                        <a:buChar char="•"/>
                      </a:pPr>
                      <a:r>
                        <a:rPr lang="ja-JP" altLang="en-US" sz="1100" u="none" strike="noStrike" dirty="0">
                          <a:solidFill>
                            <a:schemeClr val="bg1"/>
                          </a:solidFill>
                          <a:latin typeface="Arial"/>
                          <a:ea typeface="微軟正黑體"/>
                          <a:cs typeface="Arial"/>
                        </a:rPr>
                        <a:t>Thin Provisioning</a:t>
                      </a:r>
                    </a:p>
                    <a:p>
                      <a:pPr marL="260350" lvl="0" indent="-171450" algn="l">
                        <a:spcBef>
                          <a:spcPts val="0"/>
                        </a:spcBef>
                        <a:spcAft>
                          <a:spcPts val="0"/>
                        </a:spcAft>
                        <a:buFont typeface="Arial" panose="020B0604020202020204" pitchFamily="34" charset="0"/>
                        <a:buChar char="•"/>
                      </a:pPr>
                      <a:r>
                        <a:rPr lang="ja-JP" altLang="en-US" sz="1100" u="none" strike="noStrike" dirty="0">
                          <a:solidFill>
                            <a:schemeClr val="bg1"/>
                          </a:solidFill>
                          <a:latin typeface="Arial"/>
                          <a:ea typeface="微軟正黑體"/>
                          <a:cs typeface="Arial"/>
                        </a:rPr>
                        <a:t>Space Reclamation</a:t>
                      </a: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rowSpan="2">
                  <a:txBody>
                    <a:bodyPr/>
                    <a:lstStyle/>
                    <a:p>
                      <a:pPr algn="l">
                        <a:spcBef>
                          <a:spcPts val="0"/>
                        </a:spcBef>
                        <a:spcAft>
                          <a:spcPts val="0"/>
                        </a:spcAft>
                      </a:pPr>
                      <a:r>
                        <a:rPr lang="nn-NO" sz="1100" u="none" strike="noStrike">
                          <a:solidFill>
                            <a:schemeClr val="bg1"/>
                          </a:solidFill>
                          <a:effectLst/>
                          <a:latin typeface="Arial"/>
                          <a:cs typeface="Arial"/>
                        </a:rPr>
                        <a:t>Microsoft ODX </a:t>
                      </a:r>
                      <a:endParaRPr lang="nn-NO" sz="1100" b="0" i="0" u="none" strike="noStrike">
                        <a:solidFill>
                          <a:schemeClr val="bg1"/>
                        </a:solidFill>
                        <a:latin typeface="Arial"/>
                        <a:ea typeface="微軟正黑體" panose="020B0604030504040204" pitchFamily="34" charset="-120"/>
                        <a:cs typeface="Arial"/>
                      </a:endParaRPr>
                    </a:p>
                    <a:p>
                      <a:pPr lvl="0" algn="l" fontAlgn="ctr">
                        <a:spcBef>
                          <a:spcPts val="0"/>
                        </a:spcBef>
                        <a:spcAft>
                          <a:spcPts val="0"/>
                        </a:spcAft>
                        <a:buNone/>
                      </a:pPr>
                      <a:r>
                        <a:rPr lang="nn-NO" sz="1100" u="none" strike="noStrike">
                          <a:solidFill>
                            <a:schemeClr val="bg1"/>
                          </a:solidFill>
                          <a:effectLst/>
                          <a:latin typeface="Arial"/>
                          <a:cs typeface="Arial"/>
                        </a:rPr>
                        <a:t>(Offload Data Transfer)</a:t>
                      </a:r>
                      <a:endParaRPr lang="nn-NO" sz="1100" b="0" i="0" u="none" strike="noStrike">
                        <a:solidFill>
                          <a:schemeClr val="bg1"/>
                        </a:solidFill>
                        <a:effectLst/>
                        <a:latin typeface="Arial"/>
                        <a:ea typeface="微軟正黑體"/>
                        <a:cs typeface="Arial"/>
                      </a:endParaRPr>
                    </a:p>
                  </a:txBody>
                  <a:tcPr marL="68580" marR="68580" marT="34290" marB="34290">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rowSpan="2">
                  <a:txBody>
                    <a:bodyPr/>
                    <a:lstStyle/>
                    <a:p>
                      <a:pPr algn="l">
                        <a:spcBef>
                          <a:spcPts val="0"/>
                        </a:spcBef>
                        <a:spcAft>
                          <a:spcPts val="0"/>
                        </a:spcAft>
                      </a:pPr>
                      <a:r>
                        <a:rPr lang="en-US" sz="1100" u="none" strike="noStrike">
                          <a:solidFill>
                            <a:schemeClr val="bg1"/>
                          </a:solidFill>
                          <a:effectLst/>
                          <a:latin typeface="Arial"/>
                          <a:cs typeface="Arial"/>
                        </a:rPr>
                        <a:t>iSCSI </a:t>
                      </a:r>
                      <a:r>
                        <a:rPr lang="en-US" sz="1100" u="none" strike="noStrike">
                          <a:solidFill>
                            <a:schemeClr val="bg1"/>
                          </a:solidFill>
                          <a:latin typeface="Arial"/>
                          <a:cs typeface="Arial"/>
                        </a:rPr>
                        <a:t>and</a:t>
                      </a:r>
                      <a:r>
                        <a:rPr lang="ja-JP" altLang="en-US" sz="1100" u="none" strike="noStrike">
                          <a:solidFill>
                            <a:schemeClr val="bg1"/>
                          </a:solidFill>
                          <a:latin typeface="微軟正黑體"/>
                          <a:ea typeface="微軟正黑體"/>
                          <a:cs typeface="Arial"/>
                        </a:rPr>
                        <a:t> </a:t>
                      </a:r>
                      <a:r>
                        <a:rPr lang="en-US" sz="1100" u="none" strike="noStrike">
                          <a:solidFill>
                            <a:schemeClr val="bg1"/>
                          </a:solidFill>
                          <a:effectLst/>
                          <a:latin typeface="Arial"/>
                          <a:cs typeface="Arial"/>
                        </a:rPr>
                        <a:t>NFS Storage Repository</a:t>
                      </a:r>
                      <a:endParaRPr lang="en-US" sz="1100" b="0" i="0" u="none" strike="noStrike">
                        <a:solidFill>
                          <a:schemeClr val="bg1"/>
                        </a:solidFill>
                        <a:effectLst/>
                        <a:latin typeface="Arial"/>
                        <a:ea typeface="微軟正黑體" panose="020B0604030504040204" pitchFamily="34" charset="-120"/>
                        <a:cs typeface="Arial"/>
                      </a:endParaRPr>
                    </a:p>
                  </a:txBody>
                  <a:tcPr marL="68580" marR="68580" marT="34290" marB="34290">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extLst>
                  <a:ext uri="{0D108BD9-81ED-4DB2-BD59-A6C34878D82A}">
                    <a16:rowId xmlns:a16="http://schemas.microsoft.com/office/drawing/2014/main" val="3855776702"/>
                  </a:ext>
                </a:extLst>
              </a:tr>
              <a:tr h="797755">
                <a:tc vMerge="1">
                  <a:txBody>
                    <a:bodyPr/>
                    <a:lstStyle/>
                    <a:p>
                      <a:endParaRPr lang="en-US"/>
                    </a:p>
                  </a:txBody>
                  <a:tcPr/>
                </a:tc>
                <a:tc>
                  <a:txBody>
                    <a:bodyPr/>
                    <a:lstStyle/>
                    <a:p>
                      <a:pPr marL="88900" indent="0" algn="l">
                        <a:spcBef>
                          <a:spcPts val="0"/>
                        </a:spcBef>
                        <a:spcAft>
                          <a:spcPts val="0"/>
                        </a:spcAft>
                        <a:buFont typeface="Arial" panose="020B0604020202020204" pitchFamily="34" charset="0"/>
                        <a:buNone/>
                      </a:pPr>
                      <a:r>
                        <a:rPr lang="en-US" sz="1100" u="none" strike="noStrike" dirty="0">
                          <a:solidFill>
                            <a:schemeClr val="bg1"/>
                          </a:solidFill>
                          <a:effectLst/>
                          <a:latin typeface="Arial"/>
                          <a:cs typeface="Arial"/>
                        </a:rPr>
                        <a:t>VAAI </a:t>
                      </a:r>
                      <a:r>
                        <a:rPr lang="en-US" sz="1100" u="none" strike="noStrike" dirty="0">
                          <a:solidFill>
                            <a:schemeClr val="bg1"/>
                          </a:solidFill>
                          <a:latin typeface="Arial"/>
                          <a:cs typeface="Arial"/>
                        </a:rPr>
                        <a:t>for NAS</a:t>
                      </a:r>
                      <a:endParaRPr lang="en-US" dirty="0"/>
                    </a:p>
                    <a:p>
                      <a:pPr marL="260350" lvl="0" indent="-171450" algn="l">
                        <a:spcBef>
                          <a:spcPts val="0"/>
                        </a:spcBef>
                        <a:spcAft>
                          <a:spcPts val="0"/>
                        </a:spcAft>
                        <a:buFont typeface="Arial" panose="020B0604020202020204" pitchFamily="34" charset="0"/>
                        <a:buChar char="•"/>
                      </a:pPr>
                      <a:r>
                        <a:rPr lang="en-US" sz="1100" u="none" strike="noStrike" dirty="0">
                          <a:solidFill>
                            <a:schemeClr val="bg1"/>
                          </a:solidFill>
                          <a:latin typeface="Arial"/>
                          <a:cs typeface="Arial"/>
                        </a:rPr>
                        <a:t>Full</a:t>
                      </a:r>
                      <a:r>
                        <a:rPr lang="en-US" sz="1100" u="none" strike="noStrike" dirty="0">
                          <a:solidFill>
                            <a:schemeClr val="bg1"/>
                          </a:solidFill>
                          <a:effectLst/>
                          <a:latin typeface="Arial"/>
                          <a:cs typeface="Arial"/>
                        </a:rPr>
                        <a:t> file clone</a:t>
                      </a:r>
                    </a:p>
                    <a:p>
                      <a:pPr marL="260350" lvl="0" indent="-171450" algn="l">
                        <a:spcBef>
                          <a:spcPts val="0"/>
                        </a:spcBef>
                        <a:spcAft>
                          <a:spcPts val="0"/>
                        </a:spcAft>
                        <a:buFont typeface="Arial" panose="020B0604020202020204" pitchFamily="34" charset="0"/>
                        <a:buChar char="•"/>
                      </a:pPr>
                      <a:r>
                        <a:rPr lang="en-US" sz="1100" u="none" strike="noStrike" dirty="0">
                          <a:solidFill>
                            <a:schemeClr val="bg1"/>
                          </a:solidFill>
                          <a:effectLst/>
                          <a:latin typeface="Arial"/>
                          <a:cs typeface="Arial"/>
                        </a:rPr>
                        <a:t>Extended </a:t>
                      </a:r>
                      <a:r>
                        <a:rPr lang="en-US" sz="1100" u="none" strike="noStrike" dirty="0">
                          <a:solidFill>
                            <a:schemeClr val="bg1"/>
                          </a:solidFill>
                          <a:latin typeface="Arial"/>
                          <a:cs typeface="Arial"/>
                        </a:rPr>
                        <a:t>statistics</a:t>
                      </a:r>
                      <a:endParaRPr lang="en-US" sz="1100" b="0" i="0" u="none" strike="noStrike" dirty="0">
                        <a:solidFill>
                          <a:schemeClr val="bg1"/>
                        </a:solidFill>
                        <a:latin typeface="Arial"/>
                        <a:ea typeface="微軟正黑體"/>
                        <a:cs typeface="Arial"/>
                      </a:endParaRPr>
                    </a:p>
                    <a:p>
                      <a:pPr marL="260350" lvl="0" indent="-171450" algn="l">
                        <a:spcBef>
                          <a:spcPts val="0"/>
                        </a:spcBef>
                        <a:spcAft>
                          <a:spcPts val="0"/>
                        </a:spcAft>
                        <a:buFont typeface="Arial" panose="020B0604020202020204" pitchFamily="34" charset="0"/>
                        <a:buChar char="•"/>
                      </a:pPr>
                      <a:r>
                        <a:rPr lang="en-US" sz="1100" u="none" strike="noStrike" dirty="0">
                          <a:solidFill>
                            <a:schemeClr val="bg1"/>
                          </a:solidFill>
                          <a:latin typeface="Arial"/>
                          <a:cs typeface="Arial"/>
                        </a:rPr>
                        <a:t>Reserve</a:t>
                      </a:r>
                      <a:r>
                        <a:rPr lang="en-US" sz="1100" u="none" strike="noStrike" dirty="0">
                          <a:solidFill>
                            <a:schemeClr val="bg1"/>
                          </a:solidFill>
                          <a:effectLst/>
                          <a:latin typeface="Arial"/>
                          <a:cs typeface="Arial"/>
                        </a:rPr>
                        <a:t> space</a:t>
                      </a:r>
                      <a:endParaRPr lang="en-US" sz="1100" b="0" i="0" u="none" strike="noStrike" dirty="0">
                        <a:solidFill>
                          <a:schemeClr val="bg1"/>
                        </a:solidFill>
                        <a:effectLst/>
                        <a:latin typeface="Arial"/>
                        <a:ea typeface="微軟正黑體"/>
                        <a:cs typeface="Arial"/>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07145296"/>
                  </a:ext>
                </a:extLst>
              </a:tr>
              <a:tr h="560667">
                <a:tc>
                  <a:txBody>
                    <a:bodyPr/>
                    <a:lstStyle/>
                    <a:p>
                      <a:pPr algn="ctr" fontAlgn="ctr">
                        <a:spcBef>
                          <a:spcPts val="0"/>
                        </a:spcBef>
                        <a:spcAft>
                          <a:spcPts val="0"/>
                        </a:spcAft>
                      </a:pPr>
                      <a:r>
                        <a:rPr lang="zh-TW" altLang="en-US" sz="1100" u="none" strike="noStrike">
                          <a:solidFill>
                            <a:schemeClr val="bg1"/>
                          </a:solidFill>
                          <a:effectLst/>
                          <a:latin typeface="微軟正黑體" panose="020B0604030504040204" pitchFamily="34" charset="-120"/>
                          <a:ea typeface="微軟正黑體" panose="020B0604030504040204" pitchFamily="34" charset="-120"/>
                        </a:rPr>
                        <a:t>管理工具</a:t>
                      </a:r>
                      <a:endParaRPr lang="zh-TW" altLang="en-US" sz="1100" b="0" i="0" u="none" strike="noStrike">
                        <a:solidFill>
                          <a:schemeClr val="bg1"/>
                        </a:solidFill>
                        <a:effectLst/>
                        <a:latin typeface="微軟正黑體" panose="020B0604030504040204" pitchFamily="34" charset="-120"/>
                        <a:ea typeface="微軟正黑體" panose="020B0604030504040204" pitchFamily="34" charset="-120"/>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a:txBody>
                    <a:bodyPr/>
                    <a:lstStyle/>
                    <a:p>
                      <a:pPr algn="ctr" fontAlgn="ctr">
                        <a:spcBef>
                          <a:spcPts val="0"/>
                        </a:spcBef>
                        <a:spcAft>
                          <a:spcPts val="0"/>
                        </a:spcAft>
                      </a:pPr>
                      <a:r>
                        <a:rPr lang="en-US" sz="1100" u="none" strike="noStrike">
                          <a:solidFill>
                            <a:schemeClr val="bg1"/>
                          </a:solidFill>
                          <a:effectLst/>
                          <a:latin typeface="Arial" panose="020B0604020202020204" pitchFamily="34" charset="0"/>
                          <a:cs typeface="Arial" panose="020B0604020202020204" pitchFamily="34" charset="0"/>
                        </a:rPr>
                        <a:t>QNAP vSphere Client plug-in</a:t>
                      </a:r>
                      <a:endParaRPr lang="en-US" sz="1100" b="0" i="0" u="none" strike="noStrike">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a:txBody>
                    <a:bodyPr/>
                    <a:lstStyle/>
                    <a:p>
                      <a:pPr marL="88900" indent="0" algn="l">
                        <a:spcBef>
                          <a:spcPts val="0"/>
                        </a:spcBef>
                        <a:spcAft>
                          <a:spcPts val="0"/>
                        </a:spcAft>
                        <a:buFont typeface="Arial" panose="020B0604020202020204" pitchFamily="34" charset="0"/>
                        <a:buChar char="•"/>
                      </a:pPr>
                      <a:r>
                        <a:rPr lang="zh-TW" altLang="en-US" sz="1100" u="none" strike="noStrike">
                          <a:solidFill>
                            <a:schemeClr val="bg1"/>
                          </a:solidFill>
                          <a:latin typeface="Arial"/>
                          <a:cs typeface="Arial"/>
                        </a:rPr>
                        <a:t> </a:t>
                      </a:r>
                      <a:r>
                        <a:rPr lang="en-US" sz="1100" u="none" strike="noStrike">
                          <a:solidFill>
                            <a:schemeClr val="bg1"/>
                          </a:solidFill>
                          <a:effectLst/>
                          <a:latin typeface="Arial"/>
                          <a:cs typeface="Arial"/>
                        </a:rPr>
                        <a:t>QNAP SMI-S </a:t>
                      </a:r>
                      <a:r>
                        <a:rPr lang="ja-JP" altLang="en-US" sz="1100" u="none" strike="noStrike">
                          <a:solidFill>
                            <a:schemeClr val="bg1"/>
                          </a:solidFill>
                          <a:latin typeface="微軟正黑體"/>
                          <a:ea typeface="微軟正黑體"/>
                          <a:cs typeface="Arial"/>
                        </a:rPr>
                        <a:t>provider</a:t>
                      </a:r>
                      <a:r>
                        <a:rPr lang="ja-JP" altLang="en-US" sz="1100" u="none" strike="noStrike">
                          <a:solidFill>
                            <a:schemeClr val="bg1"/>
                          </a:solidFill>
                          <a:effectLst/>
                          <a:latin typeface="微軟正黑體"/>
                          <a:ea typeface="微軟正黑體"/>
                          <a:cs typeface="Arial"/>
                        </a:rPr>
                        <a:t> </a:t>
                      </a:r>
                      <a:r>
                        <a:rPr lang="ja-JP" altLang="en-US" sz="1100" u="none" strike="noStrike">
                          <a:solidFill>
                            <a:schemeClr val="bg1"/>
                          </a:solidFill>
                          <a:latin typeface="微軟正黑體"/>
                          <a:ea typeface="微軟正黑體"/>
                          <a:cs typeface="Arial"/>
                        </a:rPr>
                        <a:t>for</a:t>
                      </a:r>
                      <a:r>
                        <a:rPr lang="ja-JP" altLang="en-US" sz="1100" u="none" strike="noStrike">
                          <a:solidFill>
                            <a:schemeClr val="bg1"/>
                          </a:solidFill>
                          <a:latin typeface="Arial"/>
                          <a:cs typeface="Arial"/>
                        </a:rPr>
                        <a:t> </a:t>
                      </a:r>
                      <a:r>
                        <a:rPr lang="en-US" sz="1100" u="none" strike="noStrike">
                          <a:solidFill>
                            <a:schemeClr val="bg1"/>
                          </a:solidFill>
                          <a:effectLst/>
                          <a:latin typeface="Arial"/>
                          <a:cs typeface="Arial"/>
                        </a:rPr>
                        <a:t>SCVMM</a:t>
                      </a:r>
                    </a:p>
                    <a:p>
                      <a:pPr marL="88900" indent="0" algn="l">
                        <a:spcBef>
                          <a:spcPts val="0"/>
                        </a:spcBef>
                        <a:spcAft>
                          <a:spcPts val="0"/>
                        </a:spcAft>
                        <a:buFont typeface="Arial" panose="020B0604020202020204" pitchFamily="34" charset="0"/>
                        <a:buChar char="•"/>
                      </a:pPr>
                      <a:r>
                        <a:rPr lang="zh-TW" altLang="en-US" sz="1100" u="none" strike="noStrike">
                          <a:solidFill>
                            <a:schemeClr val="bg1"/>
                          </a:solidFill>
                          <a:latin typeface="Arial"/>
                          <a:cs typeface="Arial"/>
                        </a:rPr>
                        <a:t> </a:t>
                      </a:r>
                      <a:r>
                        <a:rPr lang="en-US" sz="1100" u="none" strike="noStrike">
                          <a:solidFill>
                            <a:schemeClr val="bg1"/>
                          </a:solidFill>
                          <a:effectLst/>
                          <a:latin typeface="Arial"/>
                          <a:cs typeface="Arial"/>
                        </a:rPr>
                        <a:t>QNAP Snapshot Agent</a:t>
                      </a:r>
                      <a:endParaRPr lang="en-US" sz="1100" b="0" i="0" u="none" strike="noStrike">
                        <a:solidFill>
                          <a:schemeClr val="bg1"/>
                        </a:solidFill>
                        <a:effectLst/>
                        <a:latin typeface="Arial"/>
                        <a:ea typeface="微軟正黑體" panose="020B0604030504040204" pitchFamily="34" charset="-120"/>
                        <a:cs typeface="Arial"/>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tc>
                  <a:txBody>
                    <a:bodyPr/>
                    <a:lstStyle/>
                    <a:p>
                      <a:pPr algn="ctr" fontAlgn="ctr">
                        <a:spcBef>
                          <a:spcPts val="0"/>
                        </a:spcBef>
                        <a:spcAft>
                          <a:spcPts val="0"/>
                        </a:spcAft>
                      </a:pPr>
                      <a:endParaRPr lang="en-US" sz="1100" b="0" i="0" u="none" strike="noStrike" dirty="0">
                        <a:solidFill>
                          <a:schemeClr val="bg1"/>
                        </a:solidFill>
                        <a:effectLst/>
                        <a:latin typeface="微軟正黑體" panose="020B0604030504040204" pitchFamily="34" charset="-120"/>
                        <a:ea typeface="微軟正黑體" panose="020B0604030504040204" pitchFamily="34" charset="-120"/>
                      </a:endParaRPr>
                    </a:p>
                  </a:txBody>
                  <a:tcPr marL="18157" marR="18157" marT="18157" marB="18157" anchor="ctr">
                    <a:lnL w="19050" cap="flat" cmpd="sng" algn="ctr">
                      <a:solidFill>
                        <a:srgbClr val="FE0144"/>
                      </a:solidFill>
                      <a:prstDash val="solid"/>
                      <a:round/>
                      <a:headEnd type="none" w="med" len="med"/>
                      <a:tailEnd type="none" w="med" len="med"/>
                    </a:lnL>
                    <a:lnR w="19050" cap="flat" cmpd="sng" algn="ctr">
                      <a:solidFill>
                        <a:srgbClr val="FE0144"/>
                      </a:solidFill>
                      <a:prstDash val="solid"/>
                      <a:round/>
                      <a:headEnd type="none" w="med" len="med"/>
                      <a:tailEnd type="none" w="med" len="med"/>
                    </a:lnR>
                    <a:lnT w="19050" cap="flat" cmpd="sng" algn="ctr">
                      <a:solidFill>
                        <a:srgbClr val="FE0144"/>
                      </a:solidFill>
                      <a:prstDash val="solid"/>
                      <a:round/>
                      <a:headEnd type="none" w="med" len="med"/>
                      <a:tailEnd type="none" w="med" len="med"/>
                    </a:lnT>
                    <a:lnB w="19050" cap="flat" cmpd="sng" algn="ctr">
                      <a:solidFill>
                        <a:srgbClr val="FE0144"/>
                      </a:solidFill>
                      <a:prstDash val="solid"/>
                      <a:round/>
                      <a:headEnd type="none" w="med" len="med"/>
                      <a:tailEnd type="none" w="med" len="med"/>
                    </a:lnB>
                    <a:solidFill>
                      <a:schemeClr val="tx1"/>
                    </a:solidFill>
                  </a:tcPr>
                </a:tc>
                <a:extLst>
                  <a:ext uri="{0D108BD9-81ED-4DB2-BD59-A6C34878D82A}">
                    <a16:rowId xmlns:a16="http://schemas.microsoft.com/office/drawing/2014/main" val="1824387322"/>
                  </a:ext>
                </a:extLst>
              </a:tr>
            </a:tbl>
          </a:graphicData>
        </a:graphic>
      </p:graphicFrame>
      <p:pic>
        <p:nvPicPr>
          <p:cNvPr id="7" name="圖片 6" descr="一張含有 電子用品 的圖片&#10;&#10;描述是以高可信度產生">
            <a:extLst>
              <a:ext uri="{FF2B5EF4-FFF2-40B4-BE49-F238E27FC236}">
                <a16:creationId xmlns:a16="http://schemas.microsoft.com/office/drawing/2014/main" id="{4C95A1AA-1B84-4EB0-A8FC-9B8506E17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7928"/>
          <a:stretch/>
        </p:blipFill>
        <p:spPr>
          <a:xfrm>
            <a:off x="5800638" y="3179752"/>
            <a:ext cx="3396456" cy="1819214"/>
          </a:xfrm>
          <a:prstGeom prst="rect">
            <a:avLst/>
          </a:prstGeom>
        </p:spPr>
      </p:pic>
    </p:spTree>
    <p:extLst>
      <p:ext uri="{BB962C8B-B14F-4D97-AF65-F5344CB8AC3E}">
        <p14:creationId xmlns:p14="http://schemas.microsoft.com/office/powerpoint/2010/main" val="5617315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AA3446A-824B-46E8-935C-9BC71234B7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210261" cy="5143500"/>
          </a:xfrm>
          <a:prstGeom prst="rect">
            <a:avLst/>
          </a:prstGeom>
        </p:spPr>
      </p:pic>
      <p:sp>
        <p:nvSpPr>
          <p:cNvPr id="11" name="矩形 10">
            <a:extLst>
              <a:ext uri="{FF2B5EF4-FFF2-40B4-BE49-F238E27FC236}">
                <a16:creationId xmlns:a16="http://schemas.microsoft.com/office/drawing/2014/main" id="{9DA317C7-9B62-4FBE-A10F-A0B472DF5B25}"/>
              </a:ext>
            </a:extLst>
          </p:cNvPr>
          <p:cNvSpPr/>
          <p:nvPr/>
        </p:nvSpPr>
        <p:spPr>
          <a:xfrm>
            <a:off x="1867640" y="840533"/>
            <a:ext cx="5505514" cy="2486210"/>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53F74CA9-83F5-46D1-BE5F-122025C02769}"/>
              </a:ext>
            </a:extLst>
          </p:cNvPr>
          <p:cNvSpPr/>
          <p:nvPr/>
        </p:nvSpPr>
        <p:spPr>
          <a:xfrm>
            <a:off x="1864884" y="843720"/>
            <a:ext cx="5505513" cy="2630823"/>
          </a:xfrm>
          <a:prstGeom prst="rect">
            <a:avLst/>
          </a:prstGeom>
          <a:noFill/>
          <a:ln w="63500">
            <a:solidFill>
              <a:srgbClr val="FD014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形 5">
            <a:extLst>
              <a:ext uri="{FF2B5EF4-FFF2-40B4-BE49-F238E27FC236}">
                <a16:creationId xmlns:a16="http://schemas.microsoft.com/office/drawing/2014/main" id="{69EBBD4B-72D3-4659-BCD2-F754FCD15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2280" y="339869"/>
            <a:ext cx="1684909" cy="304322"/>
          </a:xfrm>
          <a:prstGeom prst="rect">
            <a:avLst/>
          </a:prstGeom>
        </p:spPr>
      </p:pic>
      <p:pic>
        <p:nvPicPr>
          <p:cNvPr id="7" name="圖片 6" descr="一張含有 美工圖案 的圖片&#10;&#10;描述是以非常高的可信度產生">
            <a:extLst>
              <a:ext uri="{FF2B5EF4-FFF2-40B4-BE49-F238E27FC236}">
                <a16:creationId xmlns:a16="http://schemas.microsoft.com/office/drawing/2014/main" id="{6B2FA639-0BC2-4210-9F14-9C1C1CAD67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529" y="1136302"/>
            <a:ext cx="5082412" cy="635512"/>
          </a:xfrm>
          <a:prstGeom prst="rect">
            <a:avLst/>
          </a:prstGeom>
        </p:spPr>
      </p:pic>
      <p:sp>
        <p:nvSpPr>
          <p:cNvPr id="8" name="Title 1">
            <a:extLst>
              <a:ext uri="{FF2B5EF4-FFF2-40B4-BE49-F238E27FC236}">
                <a16:creationId xmlns:a16="http://schemas.microsoft.com/office/drawing/2014/main" id="{B8CBF1E7-E597-4449-AD11-851DEB3D9447}"/>
              </a:ext>
            </a:extLst>
          </p:cNvPr>
          <p:cNvSpPr txBox="1">
            <a:spLocks/>
          </p:cNvSpPr>
          <p:nvPr/>
        </p:nvSpPr>
        <p:spPr>
          <a:xfrm>
            <a:off x="2092328" y="1860030"/>
            <a:ext cx="5156193" cy="783798"/>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600"/>
              </a:lnSpc>
            </a:pPr>
            <a:r>
              <a:rPr lang="zh-TW" altLang="en-US" sz="4800" b="1" spc="600">
                <a:solidFill>
                  <a:srgbClr val="FF0045"/>
                </a:solidFill>
                <a:latin typeface="Arial" panose="020B0604020202020204" pitchFamily="34" charset="0"/>
                <a:ea typeface="微軟正黑體" panose="020B0604030504040204" pitchFamily="34" charset="-120"/>
                <a:cs typeface="Arial" panose="020B0604020202020204" pitchFamily="34" charset="0"/>
              </a:rPr>
              <a:t>是您最好的選擇</a:t>
            </a:r>
            <a:endParaRPr lang="zh-TW" altLang="en-US" sz="4800" b="1" spc="600">
              <a:solidFill>
                <a:srgbClr val="FF0045"/>
              </a:solidFill>
              <a:latin typeface="微軟正黑體" panose="020B0604030504040204" pitchFamily="34" charset="-120"/>
              <a:ea typeface="微軟正黑體" panose="020B0604030504040204" pitchFamily="34" charset="-120"/>
            </a:endParaRPr>
          </a:p>
        </p:txBody>
      </p:sp>
      <p:pic>
        <p:nvPicPr>
          <p:cNvPr id="10" name="圖片 9" descr="一張含有 電子用品 的圖片&#10;&#10;描述是以高可信度產生">
            <a:extLst>
              <a:ext uri="{FF2B5EF4-FFF2-40B4-BE49-F238E27FC236}">
                <a16:creationId xmlns:a16="http://schemas.microsoft.com/office/drawing/2014/main" id="{CA804814-E658-473E-B5A0-9670CC440D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927" y="2564515"/>
            <a:ext cx="7150873" cy="2391968"/>
          </a:xfrm>
          <a:prstGeom prst="rect">
            <a:avLst/>
          </a:prstGeom>
        </p:spPr>
      </p:pic>
      <p:sp>
        <p:nvSpPr>
          <p:cNvPr id="13" name="Shape 748">
            <a:extLst>
              <a:ext uri="{FF2B5EF4-FFF2-40B4-BE49-F238E27FC236}">
                <a16:creationId xmlns:a16="http://schemas.microsoft.com/office/drawing/2014/main" id="{1DD37377-F6EA-41A9-86BB-9C6521B4A245}"/>
              </a:ext>
            </a:extLst>
          </p:cNvPr>
          <p:cNvSpPr txBox="1"/>
          <p:nvPr/>
        </p:nvSpPr>
        <p:spPr>
          <a:xfrm>
            <a:off x="-59635" y="4803861"/>
            <a:ext cx="3685722" cy="250303"/>
          </a:xfrm>
          <a:prstGeom prst="rect">
            <a:avLst/>
          </a:prstGeom>
          <a:noFill/>
          <a:ln>
            <a:noFill/>
          </a:ln>
        </p:spPr>
        <p:txBody>
          <a:bodyPr spcFirstLastPara="1" wrap="square" lIns="91425" tIns="91425" rIns="91425" bIns="91425" anchor="ctr" anchorCtr="0">
            <a:noAutofit/>
          </a:bodyPr>
          <a:lstStyle/>
          <a:p>
            <a:pPr marL="63500" lvl="0" indent="0" rtl="0">
              <a:lnSpc>
                <a:spcPts val="850"/>
              </a:lnSpc>
              <a:spcBef>
                <a:spcPts val="500"/>
              </a:spcBef>
              <a:spcAft>
                <a:spcPts val="0"/>
              </a:spcAft>
              <a:buNone/>
            </a:pPr>
            <a:r>
              <a:rPr lang="zh-TW" sz="500" b="1">
                <a:solidFill>
                  <a:schemeClr val="tx1">
                    <a:lumMod val="65000"/>
                    <a:lumOff val="35000"/>
                  </a:schemeClr>
                </a:solidFill>
                <a:latin typeface="Microsoft JhengHei"/>
                <a:ea typeface="Microsoft JhengHei"/>
                <a:cs typeface="Microsoft JhengHei"/>
                <a:sym typeface="Microsoft JhengHei"/>
              </a:rPr>
              <a:t>©201</a:t>
            </a:r>
            <a:r>
              <a:rPr lang="en-US" altLang="zh-TW" sz="500" b="1">
                <a:solidFill>
                  <a:schemeClr val="tx1">
                    <a:lumMod val="65000"/>
                    <a:lumOff val="35000"/>
                  </a:schemeClr>
                </a:solidFill>
                <a:latin typeface="Microsoft JhengHei"/>
                <a:ea typeface="Microsoft JhengHei"/>
                <a:cs typeface="Microsoft JhengHei"/>
                <a:sym typeface="Microsoft JhengHei"/>
              </a:rPr>
              <a:t>9</a:t>
            </a:r>
            <a:r>
              <a:rPr lang="zh-TW" sz="500" b="1">
                <a:solidFill>
                  <a:schemeClr val="tx1">
                    <a:lumMod val="65000"/>
                    <a:lumOff val="35000"/>
                  </a:schemeClr>
                </a:solidFill>
                <a:latin typeface="Microsoft JhengHei"/>
                <a:ea typeface="Microsoft JhengHei"/>
                <a:cs typeface="Microsoft JhengHei"/>
                <a:sym typeface="Microsoft JhengHei"/>
              </a:rPr>
              <a:t>著作權為威聯通科技股份有限公司所有。威聯通科技並保留所有權利。威聯通科技股份有限公司所使用或註冊之商標或標章。檔案中所提及之產品及公司名稱可能為其他公司所有之商標 。</a:t>
            </a:r>
            <a:endParaRPr sz="500" b="1">
              <a:solidFill>
                <a:schemeClr val="tx1">
                  <a:lumMod val="65000"/>
                  <a:lumOff val="35000"/>
                </a:schemeClr>
              </a:solidFill>
            </a:endParaRPr>
          </a:p>
        </p:txBody>
      </p:sp>
    </p:spTree>
    <p:extLst>
      <p:ext uri="{BB962C8B-B14F-4D97-AF65-F5344CB8AC3E}">
        <p14:creationId xmlns:p14="http://schemas.microsoft.com/office/powerpoint/2010/main" val="2149236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14">
            <a:extLst>
              <a:ext uri="{FF2B5EF4-FFF2-40B4-BE49-F238E27FC236}">
                <a16:creationId xmlns:a16="http://schemas.microsoft.com/office/drawing/2014/main" id="{E336C8C0-13C1-4BAA-A0F3-E9383822FD1A}"/>
              </a:ext>
            </a:extLst>
          </p:cNvPr>
          <p:cNvSpPr/>
          <p:nvPr/>
        </p:nvSpPr>
        <p:spPr>
          <a:xfrm>
            <a:off x="6213700" y="1945914"/>
            <a:ext cx="2118987" cy="2630589"/>
          </a:xfrm>
          <a:prstGeom prst="rect">
            <a:avLst/>
          </a:prstGeom>
          <a:solidFill>
            <a:srgbClr val="FE0144"/>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0" name="Rectangle 14">
            <a:extLst>
              <a:ext uri="{FF2B5EF4-FFF2-40B4-BE49-F238E27FC236}">
                <a16:creationId xmlns:a16="http://schemas.microsoft.com/office/drawing/2014/main" id="{9ECC16EF-A20E-48CE-BD50-7374A1E9D032}"/>
              </a:ext>
            </a:extLst>
          </p:cNvPr>
          <p:cNvSpPr/>
          <p:nvPr/>
        </p:nvSpPr>
        <p:spPr>
          <a:xfrm>
            <a:off x="6295033" y="2052373"/>
            <a:ext cx="1941123" cy="1198216"/>
          </a:xfrm>
          <a:prstGeom prst="rect">
            <a:avLst/>
          </a:prstGeom>
          <a:solidFill>
            <a:schemeClr val="tx1"/>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1" name="Rectangle 14">
            <a:extLst>
              <a:ext uri="{FF2B5EF4-FFF2-40B4-BE49-F238E27FC236}">
                <a16:creationId xmlns:a16="http://schemas.microsoft.com/office/drawing/2014/main" id="{F02E979F-4CC4-46FD-9C57-D9185DB4EC07}"/>
              </a:ext>
            </a:extLst>
          </p:cNvPr>
          <p:cNvSpPr/>
          <p:nvPr/>
        </p:nvSpPr>
        <p:spPr>
          <a:xfrm>
            <a:off x="6213308" y="3351217"/>
            <a:ext cx="2119585" cy="1219455"/>
          </a:xfrm>
          <a:prstGeom prst="rect">
            <a:avLst/>
          </a:prstGeom>
          <a:solidFill>
            <a:srgbClr val="AB012E"/>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 name="Rectangle 14">
            <a:extLst>
              <a:ext uri="{FF2B5EF4-FFF2-40B4-BE49-F238E27FC236}">
                <a16:creationId xmlns:a16="http://schemas.microsoft.com/office/drawing/2014/main" id="{27D8C3D3-A174-4EB5-BCCA-CCE8B489CF46}"/>
              </a:ext>
            </a:extLst>
          </p:cNvPr>
          <p:cNvSpPr/>
          <p:nvPr/>
        </p:nvSpPr>
        <p:spPr>
          <a:xfrm>
            <a:off x="603670" y="1940083"/>
            <a:ext cx="2118987" cy="2630589"/>
          </a:xfrm>
          <a:prstGeom prst="rect">
            <a:avLst/>
          </a:prstGeom>
          <a:solidFill>
            <a:srgbClr val="FE0144"/>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标题 1">
            <a:extLst>
              <a:ext uri="{FF2B5EF4-FFF2-40B4-BE49-F238E27FC236}">
                <a16:creationId xmlns:a16="http://schemas.microsoft.com/office/drawing/2014/main" id="{925A87A4-0489-4F52-A62F-312DB58D5091}"/>
              </a:ext>
            </a:extLst>
          </p:cNvPr>
          <p:cNvSpPr>
            <a:spLocks noGrp="1"/>
          </p:cNvSpPr>
          <p:nvPr>
            <p:ph type="title"/>
          </p:nvPr>
        </p:nvSpPr>
        <p:spPr/>
        <p:txBody>
          <a:bodyPr>
            <a:normAutofit/>
          </a:bodyPr>
          <a:lstStyle/>
          <a:p>
            <a:r>
              <a:rPr lang="zh-CN" altLang="en-US" sz="3600" dirty="0">
                <a:latin typeface="Arial" panose="020B0604020202020204" pitchFamily="34" charset="0"/>
                <a:ea typeface="微軟正黑體"/>
                <a:cs typeface="Arial" panose="020B0604020202020204" pitchFamily="34" charset="0"/>
              </a:rPr>
              <a:t>QES</a:t>
            </a:r>
            <a:r>
              <a:rPr lang="zh-CN" altLang="en-US" sz="3600" dirty="0">
                <a:latin typeface="微軟正黑體"/>
                <a:ea typeface="微軟正黑體"/>
              </a:rPr>
              <a:t>企業級作業系統</a:t>
            </a:r>
            <a:endParaRPr lang="zh-CN" altLang="en-US" sz="3600" dirty="0"/>
          </a:p>
        </p:txBody>
      </p:sp>
      <p:sp>
        <p:nvSpPr>
          <p:cNvPr id="3" name="TextBox 3">
            <a:extLst>
              <a:ext uri="{FF2B5EF4-FFF2-40B4-BE49-F238E27FC236}">
                <a16:creationId xmlns:a16="http://schemas.microsoft.com/office/drawing/2014/main" id="{7A83AA30-1729-4BB2-91F5-D9D6C5D3EFC6}"/>
              </a:ext>
            </a:extLst>
          </p:cNvPr>
          <p:cNvSpPr txBox="1"/>
          <p:nvPr/>
        </p:nvSpPr>
        <p:spPr>
          <a:xfrm>
            <a:off x="847336" y="1272216"/>
            <a:ext cx="3340017" cy="467820"/>
          </a:xfrm>
          <a:prstGeom prst="rect">
            <a:avLst/>
          </a:prstGeom>
          <a:noFill/>
        </p:spPr>
        <p:txBody>
          <a:bodyPr wrap="none" rtlCol="0" anchor="t">
            <a:spAutoFit/>
          </a:bodyPr>
          <a:lstStyle/>
          <a:p>
            <a:pPr>
              <a:lnSpc>
                <a:spcPts val="3200"/>
              </a:lnSpc>
            </a:pPr>
            <a:r>
              <a:rPr lang="zh-TW" altLang="en-US" sz="2300">
                <a:solidFill>
                  <a:schemeClr val="bg1"/>
                </a:solidFill>
                <a:latin typeface="微軟正黑體"/>
                <a:ea typeface="微軟正黑體"/>
                <a:cs typeface="Arial"/>
              </a:rPr>
              <a:t>以ZFS為基礎的檔案系統</a:t>
            </a:r>
          </a:p>
        </p:txBody>
      </p:sp>
      <p:sp>
        <p:nvSpPr>
          <p:cNvPr id="17" name="Rectangle 14">
            <a:extLst>
              <a:ext uri="{FF2B5EF4-FFF2-40B4-BE49-F238E27FC236}">
                <a16:creationId xmlns:a16="http://schemas.microsoft.com/office/drawing/2014/main" id="{89D668FD-94A9-43D8-8AC6-3503BEB7E6ED}"/>
              </a:ext>
            </a:extLst>
          </p:cNvPr>
          <p:cNvSpPr/>
          <p:nvPr/>
        </p:nvSpPr>
        <p:spPr>
          <a:xfrm>
            <a:off x="685003" y="2046542"/>
            <a:ext cx="1941123" cy="1198216"/>
          </a:xfrm>
          <a:prstGeom prst="rect">
            <a:avLst/>
          </a:prstGeom>
          <a:solidFill>
            <a:schemeClr val="tx1"/>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8" name="Rectangle 14">
            <a:extLst>
              <a:ext uri="{FF2B5EF4-FFF2-40B4-BE49-F238E27FC236}">
                <a16:creationId xmlns:a16="http://schemas.microsoft.com/office/drawing/2014/main" id="{2A241BB4-7824-4FA5-838B-7B871F7B3787}"/>
              </a:ext>
            </a:extLst>
          </p:cNvPr>
          <p:cNvSpPr/>
          <p:nvPr/>
        </p:nvSpPr>
        <p:spPr>
          <a:xfrm>
            <a:off x="603278" y="3351217"/>
            <a:ext cx="2119585" cy="1219455"/>
          </a:xfrm>
          <a:prstGeom prst="rect">
            <a:avLst/>
          </a:prstGeom>
          <a:solidFill>
            <a:srgbClr val="AB012E"/>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 name="文本框 3">
            <a:extLst>
              <a:ext uri="{FF2B5EF4-FFF2-40B4-BE49-F238E27FC236}">
                <a16:creationId xmlns:a16="http://schemas.microsoft.com/office/drawing/2014/main" id="{8DFFB051-3960-4620-88D2-E4008009C5F2}"/>
              </a:ext>
            </a:extLst>
          </p:cNvPr>
          <p:cNvSpPr txBox="1"/>
          <p:nvPr/>
        </p:nvSpPr>
        <p:spPr>
          <a:xfrm>
            <a:off x="670912" y="3548604"/>
            <a:ext cx="1944267" cy="62985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2200"/>
              </a:lnSpc>
            </a:pPr>
            <a:r>
              <a:rPr lang="en-US" sz="2000" err="1">
                <a:solidFill>
                  <a:srgbClr val="FFFFFF"/>
                </a:solidFill>
                <a:latin typeface="微軟正黑體" panose="020B0604030504040204" pitchFamily="34" charset="-120"/>
                <a:ea typeface="微軟正黑體" panose="020B0604030504040204" pitchFamily="34" charset="-120"/>
              </a:rPr>
              <a:t>資料重複刪除</a:t>
            </a:r>
            <a:endParaRPr lang="zh-CN" altLang="en-US" sz="2000">
              <a:solidFill>
                <a:srgbClr val="FFFFFF"/>
              </a:solidFill>
              <a:latin typeface="微軟正黑體" panose="020B0604030504040204" pitchFamily="34" charset="-120"/>
              <a:ea typeface="微軟正黑體" panose="020B0604030504040204" pitchFamily="34" charset="-120"/>
            </a:endParaRPr>
          </a:p>
          <a:p>
            <a:pPr algn="ctr">
              <a:lnSpc>
                <a:spcPts val="2200"/>
              </a:lnSpc>
            </a:pPr>
            <a:r>
              <a:rPr lang="en-US" sz="1500">
                <a:solidFill>
                  <a:schemeClr val="bg1"/>
                </a:solidFill>
                <a:latin typeface="Arial" panose="020B0604020202020204" pitchFamily="34" charset="0"/>
                <a:cs typeface="Arial" panose="020B0604020202020204" pitchFamily="34" charset="0"/>
              </a:rPr>
              <a:t>(Data Deduplication)</a:t>
            </a:r>
            <a:endParaRPr lang="zh-CN" sz="1500">
              <a:solidFill>
                <a:schemeClr val="bg1"/>
              </a:solidFill>
              <a:latin typeface="Arial" panose="020B0604020202020204" pitchFamily="34" charset="0"/>
              <a:ea typeface="等线"/>
              <a:cs typeface="Arial" panose="020B0604020202020204" pitchFamily="34" charset="0"/>
            </a:endParaRPr>
          </a:p>
        </p:txBody>
      </p:sp>
      <p:sp>
        <p:nvSpPr>
          <p:cNvPr id="26" name="文本框 6">
            <a:extLst>
              <a:ext uri="{FF2B5EF4-FFF2-40B4-BE49-F238E27FC236}">
                <a16:creationId xmlns:a16="http://schemas.microsoft.com/office/drawing/2014/main" id="{33329F46-7B1D-4DCE-8818-33B832F6710B}"/>
              </a:ext>
            </a:extLst>
          </p:cNvPr>
          <p:cNvSpPr txBox="1"/>
          <p:nvPr/>
        </p:nvSpPr>
        <p:spPr>
          <a:xfrm>
            <a:off x="5893994" y="3556358"/>
            <a:ext cx="2743200" cy="62985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2200"/>
              </a:lnSpc>
            </a:pPr>
            <a:r>
              <a:rPr lang="zh-TW" altLang="en-US" sz="2000">
                <a:solidFill>
                  <a:srgbClr val="FFFFFF"/>
                </a:solidFill>
                <a:latin typeface="微軟正黑體" panose="020B0604030504040204" pitchFamily="34" charset="-120"/>
                <a:ea typeface="微軟正黑體" panose="020B0604030504040204" pitchFamily="34" charset="-120"/>
                <a:cs typeface="Calibri"/>
              </a:rPr>
              <a:t>近乎無限的快照</a:t>
            </a:r>
          </a:p>
          <a:p>
            <a:pPr algn="ctr">
              <a:lnSpc>
                <a:spcPts val="2200"/>
              </a:lnSpc>
            </a:pPr>
            <a:r>
              <a:rPr lang="en-US" altLang="zh-CN" sz="1500">
                <a:solidFill>
                  <a:srgbClr val="FFFFFF"/>
                </a:solidFill>
                <a:latin typeface="Arial" panose="020B0604020202020204" pitchFamily="34" charset="0"/>
                <a:ea typeface="等线"/>
                <a:cs typeface="Arial" panose="020B0604020202020204" pitchFamily="34" charset="0"/>
              </a:rPr>
              <a:t>Snapshot</a:t>
            </a:r>
          </a:p>
        </p:txBody>
      </p:sp>
      <p:sp>
        <p:nvSpPr>
          <p:cNvPr id="30" name="TextBox 3">
            <a:extLst>
              <a:ext uri="{FF2B5EF4-FFF2-40B4-BE49-F238E27FC236}">
                <a16:creationId xmlns:a16="http://schemas.microsoft.com/office/drawing/2014/main" id="{CC40C112-6FAE-49ED-9994-706636A8FC33}"/>
              </a:ext>
            </a:extLst>
          </p:cNvPr>
          <p:cNvSpPr txBox="1"/>
          <p:nvPr/>
        </p:nvSpPr>
        <p:spPr>
          <a:xfrm>
            <a:off x="4746123" y="1272216"/>
            <a:ext cx="3429144" cy="467820"/>
          </a:xfrm>
          <a:prstGeom prst="rect">
            <a:avLst/>
          </a:prstGeom>
          <a:noFill/>
        </p:spPr>
        <p:txBody>
          <a:bodyPr wrap="none" rtlCol="0" anchor="t">
            <a:spAutoFit/>
          </a:bodyPr>
          <a:lstStyle/>
          <a:p>
            <a:pPr>
              <a:lnSpc>
                <a:spcPts val="3200"/>
              </a:lnSpc>
            </a:pPr>
            <a:r>
              <a:rPr lang="zh-TW" altLang="en-US" sz="2300">
                <a:solidFill>
                  <a:schemeClr val="bg1"/>
                </a:solidFill>
                <a:latin typeface="微軟正黑體"/>
                <a:ea typeface="微軟正黑體"/>
                <a:cs typeface="Arial"/>
              </a:rPr>
              <a:t>需要較多的系統運算資源</a:t>
            </a:r>
            <a:endParaRPr lang="zh-TW" altLang="en-US" sz="2300">
              <a:solidFill>
                <a:schemeClr val="bg1"/>
              </a:solidFill>
              <a:latin typeface="微軟正黑體"/>
              <a:ea typeface="微軟正黑體" panose="020B0604030504040204" pitchFamily="34" charset="-120"/>
              <a:cs typeface="Arial" panose="020B0604020202020204" pitchFamily="34" charset="0"/>
            </a:endParaRPr>
          </a:p>
        </p:txBody>
      </p:sp>
      <p:pic>
        <p:nvPicPr>
          <p:cNvPr id="31" name="圖形 30">
            <a:extLst>
              <a:ext uri="{FF2B5EF4-FFF2-40B4-BE49-F238E27FC236}">
                <a16:creationId xmlns:a16="http://schemas.microsoft.com/office/drawing/2014/main" id="{8EA55F42-69D0-4F63-A2B8-F0C178B0B197}"/>
              </a:ext>
            </a:extLst>
          </p:cNvPr>
          <p:cNvPicPr>
            <a:picLocks noChangeAspect="1"/>
          </p:cNvPicPr>
          <p:nvPr/>
        </p:nvPicPr>
        <p:blipFill>
          <a:blip r:embed="rId2" cstate="screen">
            <a:extLst>
              <a:ext uri="{96DAC541-7B7A-43D3-8B79-37D633B846F1}">
                <asvg:svgBlip xmlns:asvg="http://schemas.microsoft.com/office/drawing/2016/SVG/main" r:embed="rId3"/>
              </a:ext>
            </a:extLst>
          </a:blip>
          <a:stretch>
            <a:fillRect/>
          </a:stretch>
        </p:blipFill>
        <p:spPr>
          <a:xfrm>
            <a:off x="603278" y="1376014"/>
            <a:ext cx="285610" cy="260223"/>
          </a:xfrm>
          <a:prstGeom prst="rect">
            <a:avLst/>
          </a:prstGeom>
        </p:spPr>
      </p:pic>
      <p:pic>
        <p:nvPicPr>
          <p:cNvPr id="32" name="圖形 31">
            <a:extLst>
              <a:ext uri="{FF2B5EF4-FFF2-40B4-BE49-F238E27FC236}">
                <a16:creationId xmlns:a16="http://schemas.microsoft.com/office/drawing/2014/main" id="{BCDC790E-3B55-4D1B-B179-EF5A1777A031}"/>
              </a:ext>
            </a:extLst>
          </p:cNvPr>
          <p:cNvPicPr>
            <a:picLocks noChangeAspect="1"/>
          </p:cNvPicPr>
          <p:nvPr/>
        </p:nvPicPr>
        <p:blipFill>
          <a:blip r:embed="rId2" cstate="screen">
            <a:extLst>
              <a:ext uri="{96DAC541-7B7A-43D3-8B79-37D633B846F1}">
                <asvg:svgBlip xmlns:asvg="http://schemas.microsoft.com/office/drawing/2016/SVG/main" r:embed="rId3"/>
              </a:ext>
            </a:extLst>
          </a:blip>
          <a:stretch>
            <a:fillRect/>
          </a:stretch>
        </p:blipFill>
        <p:spPr>
          <a:xfrm>
            <a:off x="4511258" y="1376304"/>
            <a:ext cx="285610" cy="260223"/>
          </a:xfrm>
          <a:prstGeom prst="rect">
            <a:avLst/>
          </a:prstGeom>
        </p:spPr>
      </p:pic>
      <p:pic>
        <p:nvPicPr>
          <p:cNvPr id="10" name="圖形 9">
            <a:extLst>
              <a:ext uri="{FF2B5EF4-FFF2-40B4-BE49-F238E27FC236}">
                <a16:creationId xmlns:a16="http://schemas.microsoft.com/office/drawing/2014/main" id="{1A18FBA0-4DC6-4FCB-A8A4-23777C63E4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1858" y="2187113"/>
            <a:ext cx="761510" cy="897494"/>
          </a:xfrm>
          <a:prstGeom prst="rect">
            <a:avLst/>
          </a:prstGeom>
        </p:spPr>
      </p:pic>
      <p:pic>
        <p:nvPicPr>
          <p:cNvPr id="36" name="圖形 35">
            <a:extLst>
              <a:ext uri="{FF2B5EF4-FFF2-40B4-BE49-F238E27FC236}">
                <a16:creationId xmlns:a16="http://schemas.microsoft.com/office/drawing/2014/main" id="{A84F901C-B330-4C74-9699-3D1EA798B3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05984" y="2250598"/>
            <a:ext cx="886850" cy="790103"/>
          </a:xfrm>
          <a:prstGeom prst="rect">
            <a:avLst/>
          </a:prstGeom>
        </p:spPr>
      </p:pic>
      <p:sp>
        <p:nvSpPr>
          <p:cNvPr id="33" name="Rectangle 14">
            <a:extLst>
              <a:ext uri="{FF2B5EF4-FFF2-40B4-BE49-F238E27FC236}">
                <a16:creationId xmlns:a16="http://schemas.microsoft.com/office/drawing/2014/main" id="{78767E01-B97A-453E-B889-FD0CCBFF25D0}"/>
              </a:ext>
            </a:extLst>
          </p:cNvPr>
          <p:cNvSpPr/>
          <p:nvPr/>
        </p:nvSpPr>
        <p:spPr>
          <a:xfrm>
            <a:off x="3443675" y="1945915"/>
            <a:ext cx="2118987" cy="2630589"/>
          </a:xfrm>
          <a:prstGeom prst="rect">
            <a:avLst/>
          </a:prstGeom>
          <a:solidFill>
            <a:srgbClr val="FE0144"/>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7" name="Rectangle 14">
            <a:extLst>
              <a:ext uri="{FF2B5EF4-FFF2-40B4-BE49-F238E27FC236}">
                <a16:creationId xmlns:a16="http://schemas.microsoft.com/office/drawing/2014/main" id="{C791DEDE-D99F-473C-86A2-2DC33B671731}"/>
              </a:ext>
            </a:extLst>
          </p:cNvPr>
          <p:cNvSpPr/>
          <p:nvPr/>
        </p:nvSpPr>
        <p:spPr>
          <a:xfrm>
            <a:off x="3525008" y="2052374"/>
            <a:ext cx="1941123" cy="1198216"/>
          </a:xfrm>
          <a:prstGeom prst="rect">
            <a:avLst/>
          </a:prstGeom>
          <a:solidFill>
            <a:schemeClr val="tx1"/>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8" name="Rectangle 14">
            <a:extLst>
              <a:ext uri="{FF2B5EF4-FFF2-40B4-BE49-F238E27FC236}">
                <a16:creationId xmlns:a16="http://schemas.microsoft.com/office/drawing/2014/main" id="{54EFD835-77BB-4664-B3F1-699EFCB608DB}"/>
              </a:ext>
            </a:extLst>
          </p:cNvPr>
          <p:cNvSpPr/>
          <p:nvPr/>
        </p:nvSpPr>
        <p:spPr>
          <a:xfrm>
            <a:off x="3443283" y="3351217"/>
            <a:ext cx="2119585" cy="1219455"/>
          </a:xfrm>
          <a:prstGeom prst="rect">
            <a:avLst/>
          </a:prstGeom>
          <a:solidFill>
            <a:srgbClr val="AB012E"/>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5" name="圖形 34">
            <a:extLst>
              <a:ext uri="{FF2B5EF4-FFF2-40B4-BE49-F238E27FC236}">
                <a16:creationId xmlns:a16="http://schemas.microsoft.com/office/drawing/2014/main" id="{242F4FCD-FA3A-4620-93DF-89A40BCA8E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7850" y="2172195"/>
            <a:ext cx="523571" cy="912509"/>
          </a:xfrm>
          <a:prstGeom prst="rect">
            <a:avLst/>
          </a:prstGeom>
        </p:spPr>
      </p:pic>
      <p:sp>
        <p:nvSpPr>
          <p:cNvPr id="29" name="文本框 3">
            <a:extLst>
              <a:ext uri="{FF2B5EF4-FFF2-40B4-BE49-F238E27FC236}">
                <a16:creationId xmlns:a16="http://schemas.microsoft.com/office/drawing/2014/main" id="{C92A1611-C713-4BFF-82F1-5152269C3D24}"/>
              </a:ext>
            </a:extLst>
          </p:cNvPr>
          <p:cNvSpPr txBox="1"/>
          <p:nvPr/>
        </p:nvSpPr>
        <p:spPr>
          <a:xfrm>
            <a:off x="3123969" y="3556358"/>
            <a:ext cx="2743200" cy="62985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2200"/>
              </a:lnSpc>
            </a:pPr>
            <a:r>
              <a:rPr lang="zh-TW" altLang="en-US" sz="2000">
                <a:solidFill>
                  <a:srgbClr val="FFFFFF"/>
                </a:solidFill>
                <a:latin typeface="微軟正黑體" panose="020B0604030504040204" pitchFamily="34" charset="-120"/>
                <a:ea typeface="微軟正黑體" panose="020B0604030504040204" pitchFamily="34" charset="-120"/>
              </a:rPr>
              <a:t>即時資料壓縮 </a:t>
            </a:r>
          </a:p>
          <a:p>
            <a:pPr algn="ctr">
              <a:lnSpc>
                <a:spcPts val="2200"/>
              </a:lnSpc>
            </a:pPr>
            <a:r>
              <a:rPr lang="en-US" altLang="zh-TW" sz="1500">
                <a:solidFill>
                  <a:srgbClr val="FFFFFF"/>
                </a:solidFill>
                <a:latin typeface="Arial" panose="020B0604020202020204" pitchFamily="34" charset="0"/>
                <a:cs typeface="Arial" panose="020B0604020202020204" pitchFamily="34" charset="0"/>
              </a:rPr>
              <a:t>(</a:t>
            </a:r>
            <a:r>
              <a:rPr lang="en-US" sz="1500">
                <a:solidFill>
                  <a:srgbClr val="FFFFFF"/>
                </a:solidFill>
                <a:latin typeface="Arial" panose="020B0604020202020204" pitchFamily="34" charset="0"/>
                <a:cs typeface="Arial" panose="020B0604020202020204" pitchFamily="34" charset="0"/>
              </a:rPr>
              <a:t>In-Line Compression)</a:t>
            </a:r>
          </a:p>
        </p:txBody>
      </p:sp>
    </p:spTree>
    <p:extLst>
      <p:ext uri="{BB962C8B-B14F-4D97-AF65-F5344CB8AC3E}">
        <p14:creationId xmlns:p14="http://schemas.microsoft.com/office/powerpoint/2010/main" val="880848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C93741DD-F7AE-4633-9822-3831DADC0E6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normAutofit/>
          </a:bodyPr>
          <a:lstStyle/>
          <a:p>
            <a:r>
              <a:rPr lang="en-US" altLang="zh-TW" sz="3600" dirty="0">
                <a:latin typeface="Arial" panose="020B0604020202020204" pitchFamily="34" charset="0"/>
                <a:cs typeface="Arial" panose="020B0604020202020204" pitchFamily="34" charset="0"/>
              </a:rPr>
              <a:t>TDS-16489U R2 </a:t>
            </a:r>
            <a:r>
              <a:rPr lang="zh-TW" altLang="en-US" sz="3600" dirty="0"/>
              <a:t>雙處理器 </a:t>
            </a:r>
            <a:r>
              <a:rPr lang="en-US" altLang="zh-TW" sz="3600" dirty="0">
                <a:latin typeface="Arial" panose="020B0604020202020204" pitchFamily="34" charset="0"/>
                <a:cs typeface="Arial" panose="020B0604020202020204" pitchFamily="34" charset="0"/>
              </a:rPr>
              <a:t>NAS</a:t>
            </a:r>
            <a:endParaRPr lang="en-US" sz="3600" dirty="0">
              <a:latin typeface="Arial" panose="020B0604020202020204" pitchFamily="34" charset="0"/>
              <a:cs typeface="Arial" panose="020B0604020202020204" pitchFamily="34" charset="0"/>
            </a:endParaRPr>
          </a:p>
        </p:txBody>
      </p:sp>
      <p:sp>
        <p:nvSpPr>
          <p:cNvPr id="4" name="TextBox 3"/>
          <p:cNvSpPr txBox="1"/>
          <p:nvPr/>
        </p:nvSpPr>
        <p:spPr>
          <a:xfrm>
            <a:off x="390273" y="1247938"/>
            <a:ext cx="5195140" cy="922945"/>
          </a:xfrm>
          <a:prstGeom prst="rect">
            <a:avLst/>
          </a:prstGeom>
          <a:noFill/>
        </p:spPr>
        <p:txBody>
          <a:bodyPr wrap="none" rtlCol="0">
            <a:spAutoFit/>
          </a:bodyPr>
          <a:lstStyle/>
          <a:p>
            <a:pPr marL="180975" indent="-180975">
              <a:lnSpc>
                <a:spcPts val="3400"/>
              </a:lnSpc>
              <a:buFont typeface="Arial"/>
              <a:buChar char="•"/>
            </a:pPr>
            <a:r>
              <a:rPr lang="x-none" altLang="zh-CHT" sz="23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Intel Xeon E5</a:t>
            </a:r>
            <a:r>
              <a:rPr lang="en-US" altLang="zh-Hant" sz="23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2300" dirty="0">
                <a:solidFill>
                  <a:schemeClr val="bg1"/>
                </a:solidFill>
                <a:latin typeface="微軟正黑體" panose="020B0604030504040204" pitchFamily="34" charset="-120"/>
                <a:ea typeface="微軟正黑體" panose="020B0604030504040204" pitchFamily="34" charset="-120"/>
              </a:rPr>
              <a:t>雙處理器</a:t>
            </a:r>
            <a:endParaRPr lang="en-US" altLang="zh-TW" sz="2300" dirty="0">
              <a:solidFill>
                <a:schemeClr val="bg1"/>
              </a:solidFill>
              <a:latin typeface="微軟正黑體" panose="020B0604030504040204" pitchFamily="34" charset="-120"/>
              <a:ea typeface="微軟正黑體" panose="020B0604030504040204" pitchFamily="34" charset="-120"/>
            </a:endParaRPr>
          </a:p>
          <a:p>
            <a:pPr marL="180975" indent="-180975">
              <a:lnSpc>
                <a:spcPts val="3400"/>
              </a:lnSpc>
              <a:buFont typeface="Arial"/>
              <a:buChar char="•"/>
            </a:pPr>
            <a:r>
              <a:rPr lang="en-US" sz="2300" dirty="0">
                <a:solidFill>
                  <a:schemeClr val="bg1"/>
                </a:solidFill>
                <a:latin typeface="Arial" panose="020B0604020202020204" pitchFamily="34" charset="0"/>
                <a:ea typeface="微軟正黑體" panose="020B0604030504040204" pitchFamily="34" charset="-120"/>
                <a:cs typeface="Arial" panose="020B0604020202020204" pitchFamily="34" charset="0"/>
              </a:rPr>
              <a:t>DDR4 DIMM x16</a:t>
            </a:r>
            <a:r>
              <a:rPr lang="en-US" sz="2300" dirty="0">
                <a:solidFill>
                  <a:schemeClr val="bg1"/>
                </a:solidFill>
                <a:latin typeface="微軟正黑體" panose="020B0604030504040204" pitchFamily="34" charset="-120"/>
                <a:ea typeface="微軟正黑體" panose="020B0604030504040204" pitchFamily="34" charset="-120"/>
              </a:rPr>
              <a:t>, </a:t>
            </a:r>
            <a:r>
              <a:rPr lang="zh-TW" altLang="en-US" sz="2300" dirty="0">
                <a:solidFill>
                  <a:schemeClr val="bg1"/>
                </a:solidFill>
                <a:latin typeface="微軟正黑體" panose="020B0604030504040204" pitchFamily="34" charset="-120"/>
                <a:ea typeface="微軟正黑體" panose="020B0604030504040204" pitchFamily="34" charset="-120"/>
              </a:rPr>
              <a:t>最高可支援到 </a:t>
            </a:r>
            <a:r>
              <a:rPr lang="en-US" altLang="zh-TW" sz="2300" dirty="0">
                <a:solidFill>
                  <a:schemeClr val="bg1"/>
                </a:solidFill>
                <a:latin typeface="Arial" panose="020B0604020202020204" pitchFamily="34" charset="0"/>
                <a:ea typeface="微軟正黑體" panose="020B0604030504040204" pitchFamily="34" charset="-120"/>
                <a:cs typeface="Arial" panose="020B0604020202020204" pitchFamily="34" charset="0"/>
              </a:rPr>
              <a:t>1 TB</a:t>
            </a:r>
            <a:endParaRPr lang="en-US" sz="2300"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5" name="群組 4">
            <a:extLst>
              <a:ext uri="{FF2B5EF4-FFF2-40B4-BE49-F238E27FC236}">
                <a16:creationId xmlns:a16="http://schemas.microsoft.com/office/drawing/2014/main" id="{D0E0C27F-1915-4CF2-9D98-5E0303B473CD}"/>
              </a:ext>
            </a:extLst>
          </p:cNvPr>
          <p:cNvGrpSpPr/>
          <p:nvPr/>
        </p:nvGrpSpPr>
        <p:grpSpPr>
          <a:xfrm>
            <a:off x="4817089" y="2389031"/>
            <a:ext cx="3747465" cy="1974819"/>
            <a:chOff x="4817090" y="2450240"/>
            <a:chExt cx="3643532" cy="1920049"/>
          </a:xfrm>
        </p:grpSpPr>
        <p:sp>
          <p:nvSpPr>
            <p:cNvPr id="7" name="矩形 6">
              <a:extLst>
                <a:ext uri="{FF2B5EF4-FFF2-40B4-BE49-F238E27FC236}">
                  <a16:creationId xmlns:a16="http://schemas.microsoft.com/office/drawing/2014/main" id="{B23961EF-2A19-463B-B0BD-7593C656B7B9}"/>
                </a:ext>
              </a:extLst>
            </p:cNvPr>
            <p:cNvSpPr/>
            <p:nvPr/>
          </p:nvSpPr>
          <p:spPr>
            <a:xfrm>
              <a:off x="6518806" y="2451315"/>
              <a:ext cx="1941816" cy="1918974"/>
            </a:xfrm>
            <a:prstGeom prst="rect">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形 7">
              <a:extLst>
                <a:ext uri="{FF2B5EF4-FFF2-40B4-BE49-F238E27FC236}">
                  <a16:creationId xmlns:a16="http://schemas.microsoft.com/office/drawing/2014/main" id="{F1DBACA2-B41C-4407-A68B-86DF89D4FCE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17090" y="2450240"/>
              <a:ext cx="1703465" cy="1920048"/>
            </a:xfrm>
            <a:prstGeom prst="rect">
              <a:avLst/>
            </a:prstGeom>
          </p:spPr>
        </p:pic>
        <p:grpSp>
          <p:nvGrpSpPr>
            <p:cNvPr id="3" name="群組 2">
              <a:extLst>
                <a:ext uri="{FF2B5EF4-FFF2-40B4-BE49-F238E27FC236}">
                  <a16:creationId xmlns:a16="http://schemas.microsoft.com/office/drawing/2014/main" id="{1B36CAA8-3ED3-4CD8-9078-3A0B1A324F0C}"/>
                </a:ext>
              </a:extLst>
            </p:cNvPr>
            <p:cNvGrpSpPr/>
            <p:nvPr/>
          </p:nvGrpSpPr>
          <p:grpSpPr>
            <a:xfrm>
              <a:off x="6605115" y="2473886"/>
              <a:ext cx="1769198" cy="1865700"/>
              <a:chOff x="7788762" y="2405457"/>
              <a:chExt cx="1900174" cy="2003820"/>
            </a:xfrm>
          </p:grpSpPr>
          <p:pic>
            <p:nvPicPr>
              <p:cNvPr id="9" name="圖形 8">
                <a:extLst>
                  <a:ext uri="{FF2B5EF4-FFF2-40B4-BE49-F238E27FC236}">
                    <a16:creationId xmlns:a16="http://schemas.microsoft.com/office/drawing/2014/main" id="{DD80C76C-47AD-4387-9AF2-0EBA63C7D7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8762" y="2405457"/>
                <a:ext cx="1900174" cy="2003820"/>
              </a:xfrm>
              <a:prstGeom prst="rect">
                <a:avLst/>
              </a:prstGeom>
            </p:spPr>
          </p:pic>
          <p:pic>
            <p:nvPicPr>
              <p:cNvPr id="10" name="圖片 6">
                <a:extLst>
                  <a:ext uri="{FF2B5EF4-FFF2-40B4-BE49-F238E27FC236}">
                    <a16:creationId xmlns:a16="http://schemas.microsoft.com/office/drawing/2014/main" id="{A70A4C21-AE09-4E8B-9DBE-465C0662C8A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52224" y="2517639"/>
                <a:ext cx="1779456" cy="1779456"/>
              </a:xfrm>
              <a:prstGeom prst="rect">
                <a:avLst/>
              </a:prstGeom>
            </p:spPr>
          </p:pic>
        </p:grpSp>
      </p:grpSp>
      <p:pic>
        <p:nvPicPr>
          <p:cNvPr id="6" name="圖片 5" descr="一張含有 電腦, 電子用品 的圖片&#10;&#10;描述是以非常高的可信度產生">
            <a:extLst>
              <a:ext uri="{FF2B5EF4-FFF2-40B4-BE49-F238E27FC236}">
                <a16:creationId xmlns:a16="http://schemas.microsoft.com/office/drawing/2014/main" id="{DE87CA3E-3825-4F45-AADD-D0D0450C949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63075" y="2998184"/>
            <a:ext cx="5799762" cy="2703386"/>
          </a:xfrm>
          <a:prstGeom prst="rect">
            <a:avLst/>
          </a:prstGeom>
        </p:spPr>
      </p:pic>
    </p:spTree>
    <p:extLst>
      <p:ext uri="{BB962C8B-B14F-4D97-AF65-F5344CB8AC3E}">
        <p14:creationId xmlns:p14="http://schemas.microsoft.com/office/powerpoint/2010/main" val="2997007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圖片 51">
            <a:extLst>
              <a:ext uri="{FF2B5EF4-FFF2-40B4-BE49-F238E27FC236}">
                <a16:creationId xmlns:a16="http://schemas.microsoft.com/office/drawing/2014/main" id="{14F5E867-8949-4A25-B9D2-62EEB127D4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935" y="635000"/>
            <a:ext cx="6651859" cy="4157412"/>
          </a:xfrm>
          <a:prstGeom prst="rect">
            <a:avLst/>
          </a:prstGeom>
        </p:spPr>
      </p:pic>
      <p:sp>
        <p:nvSpPr>
          <p:cNvPr id="2" name="Title 1"/>
          <p:cNvSpPr>
            <a:spLocks noGrp="1"/>
          </p:cNvSpPr>
          <p:nvPr>
            <p:ph type="title"/>
          </p:nvPr>
        </p:nvSpPr>
        <p:spPr/>
        <p:txBody>
          <a:bodyPr>
            <a:normAutofit/>
          </a:bodyPr>
          <a:lstStyle/>
          <a:p>
            <a:r>
              <a:rPr lang="en-US" altLang="zh-CN" sz="3600" dirty="0">
                <a:latin typeface="Arial"/>
                <a:ea typeface="微軟正黑體"/>
                <a:cs typeface="Arial"/>
              </a:rPr>
              <a:t>TDS-16489U R2</a:t>
            </a:r>
            <a:r>
              <a:rPr lang="zh-TW" altLang="en-US" sz="3600" dirty="0">
                <a:latin typeface="Arial"/>
                <a:ea typeface="微軟正黑體"/>
                <a:cs typeface="Arial"/>
              </a:rPr>
              <a:t> </a:t>
            </a:r>
            <a:r>
              <a:rPr lang="en-US" altLang="zh-CN" sz="3600" dirty="0" err="1">
                <a:latin typeface="Arial"/>
                <a:ea typeface="微軟正黑體"/>
                <a:cs typeface="Arial"/>
              </a:rPr>
              <a:t>前視圖</a:t>
            </a:r>
            <a:endParaRPr lang="en-US" altLang="zh-CN" sz="3600" dirty="0">
              <a:latin typeface="Arial"/>
              <a:cs typeface="Arial"/>
            </a:endParaRPr>
          </a:p>
        </p:txBody>
      </p:sp>
      <p:sp>
        <p:nvSpPr>
          <p:cNvPr id="26" name="Rectangle 25"/>
          <p:cNvSpPr/>
          <p:nvPr/>
        </p:nvSpPr>
        <p:spPr>
          <a:xfrm>
            <a:off x="800046" y="2031972"/>
            <a:ext cx="5580128" cy="1398747"/>
          </a:xfrm>
          <a:prstGeom prst="rect">
            <a:avLst/>
          </a:prstGeom>
          <a:noFill/>
          <a:ln w="28575">
            <a:solidFill>
              <a:srgbClr val="FE0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矩形 13">
            <a:extLst>
              <a:ext uri="{FF2B5EF4-FFF2-40B4-BE49-F238E27FC236}">
                <a16:creationId xmlns:a16="http://schemas.microsoft.com/office/drawing/2014/main" id="{18AD8CEB-DE0A-4724-A06D-2377D48FBDFE}"/>
              </a:ext>
            </a:extLst>
          </p:cNvPr>
          <p:cNvSpPr/>
          <p:nvPr/>
        </p:nvSpPr>
        <p:spPr>
          <a:xfrm>
            <a:off x="6534355" y="2697417"/>
            <a:ext cx="144879" cy="134713"/>
          </a:xfrm>
          <a:prstGeom prst="rect">
            <a:avLst/>
          </a:prstGeom>
          <a:noFill/>
          <a:ln w="19050">
            <a:solidFill>
              <a:srgbClr val="FE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1F675DC7-BA6C-40F7-A86A-272FC41AFE5D}"/>
              </a:ext>
            </a:extLst>
          </p:cNvPr>
          <p:cNvSpPr/>
          <p:nvPr/>
        </p:nvSpPr>
        <p:spPr>
          <a:xfrm>
            <a:off x="6534355" y="2882721"/>
            <a:ext cx="144879" cy="199039"/>
          </a:xfrm>
          <a:prstGeom prst="rect">
            <a:avLst/>
          </a:prstGeom>
          <a:noFill/>
          <a:ln w="19050">
            <a:solidFill>
              <a:srgbClr val="FE0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a:extLst>
              <a:ext uri="{FF2B5EF4-FFF2-40B4-BE49-F238E27FC236}">
                <a16:creationId xmlns:a16="http://schemas.microsoft.com/office/drawing/2014/main" id="{FED8D8F7-B6E3-4DF9-91DC-259892A7C80F}"/>
              </a:ext>
            </a:extLst>
          </p:cNvPr>
          <p:cNvSpPr/>
          <p:nvPr/>
        </p:nvSpPr>
        <p:spPr>
          <a:xfrm>
            <a:off x="832339" y="3091472"/>
            <a:ext cx="5535245" cy="323363"/>
          </a:xfrm>
          <a:prstGeom prst="rect">
            <a:avLst/>
          </a:prstGeom>
          <a:gradFill>
            <a:gsLst>
              <a:gs pos="0">
                <a:schemeClr val="accent4">
                  <a:lumMod val="60000"/>
                  <a:lumOff val="40000"/>
                  <a:alpha val="47000"/>
                </a:schemeClr>
              </a:gs>
              <a:gs pos="54000">
                <a:schemeClr val="accent4">
                  <a:lumMod val="75000"/>
                </a:schemeClr>
              </a:gs>
              <a:gs pos="100000">
                <a:schemeClr val="accent4">
                  <a:lumMod val="84000"/>
                  <a:lumOff val="16000"/>
                  <a:alpha val="47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0144"/>
              </a:solidFill>
            </a:endParaRPr>
          </a:p>
        </p:txBody>
      </p:sp>
      <p:sp>
        <p:nvSpPr>
          <p:cNvPr id="4" name="矩形 3">
            <a:extLst>
              <a:ext uri="{FF2B5EF4-FFF2-40B4-BE49-F238E27FC236}">
                <a16:creationId xmlns:a16="http://schemas.microsoft.com/office/drawing/2014/main" id="{02688251-302B-4659-94DA-8D653AC1A8C3}"/>
              </a:ext>
            </a:extLst>
          </p:cNvPr>
          <p:cNvSpPr/>
          <p:nvPr/>
        </p:nvSpPr>
        <p:spPr>
          <a:xfrm>
            <a:off x="2972126" y="3069746"/>
            <a:ext cx="1428596" cy="369332"/>
          </a:xfrm>
          <a:prstGeom prst="rect">
            <a:avLst/>
          </a:prstGeom>
          <a:noFill/>
        </p:spPr>
        <p:txBody>
          <a:bodyPr wrap="none">
            <a:spAutoFit/>
          </a:bodyPr>
          <a:lstStyle/>
          <a:p>
            <a:pPr algn="ctr"/>
            <a:r>
              <a:rPr lang="zh-CN" altLang="en-US">
                <a:solidFill>
                  <a:schemeClr val="bg1"/>
                </a:solidFill>
                <a:latin typeface="Arial" panose="020B0604020202020204" pitchFamily="34" charset="0"/>
                <a:ea typeface="等线"/>
                <a:cs typeface="Arial" panose="020B0604020202020204" pitchFamily="34" charset="0"/>
              </a:rPr>
              <a:t>QES </a:t>
            </a:r>
            <a:r>
              <a:rPr lang="zh-CN" altLang="en-US">
                <a:solidFill>
                  <a:schemeClr val="bg1"/>
                </a:solidFill>
                <a:latin typeface="微軟正黑體" panose="020B0604030504040204" pitchFamily="34" charset="-120"/>
                <a:ea typeface="微軟正黑體" panose="020B0604030504040204" pitchFamily="34" charset="-120"/>
                <a:cs typeface="Calibri"/>
              </a:rPr>
              <a:t>系統槽</a:t>
            </a:r>
            <a:endParaRPr lang="zh-CN" altLang="en-US">
              <a:solidFill>
                <a:schemeClr val="bg1"/>
              </a:solidFill>
              <a:latin typeface="微軟正黑體" panose="020B0604030504040204" pitchFamily="34" charset="-120"/>
              <a:ea typeface="微軟正黑體" panose="020B0604030504040204" pitchFamily="34" charset="-120"/>
            </a:endParaRPr>
          </a:p>
        </p:txBody>
      </p:sp>
      <p:pic>
        <p:nvPicPr>
          <p:cNvPr id="10" name="圖形 9">
            <a:extLst>
              <a:ext uri="{FF2B5EF4-FFF2-40B4-BE49-F238E27FC236}">
                <a16:creationId xmlns:a16="http://schemas.microsoft.com/office/drawing/2014/main" id="{EB2F1366-DC5E-4814-A154-22291DA3E0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10767" y="3696842"/>
            <a:ext cx="3191921" cy="887381"/>
          </a:xfrm>
          <a:prstGeom prst="rect">
            <a:avLst/>
          </a:prstGeom>
        </p:spPr>
      </p:pic>
      <p:sp>
        <p:nvSpPr>
          <p:cNvPr id="11" name="Rectangle 14">
            <a:extLst>
              <a:ext uri="{FF2B5EF4-FFF2-40B4-BE49-F238E27FC236}">
                <a16:creationId xmlns:a16="http://schemas.microsoft.com/office/drawing/2014/main" id="{C3134AB6-80D7-4C35-AD1D-775F61B67005}"/>
              </a:ext>
            </a:extLst>
          </p:cNvPr>
          <p:cNvSpPr/>
          <p:nvPr/>
        </p:nvSpPr>
        <p:spPr>
          <a:xfrm>
            <a:off x="2329900" y="3798858"/>
            <a:ext cx="2847115" cy="709393"/>
          </a:xfrm>
          <a:prstGeom prst="rect">
            <a:avLst/>
          </a:prstGeom>
          <a:solidFill>
            <a:srgbClr val="FE0144"/>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dirty="0">
                <a:solidFill>
                  <a:schemeClr val="bg1"/>
                </a:solidFill>
                <a:latin typeface="Arial" panose="020B0604020202020204" pitchFamily="34" charset="0"/>
                <a:ea typeface="微軟正黑體" panose="020B0604030504040204" pitchFamily="34" charset="-120"/>
                <a:cs typeface="Arial" panose="020B0604020202020204" pitchFamily="34" charset="0"/>
              </a:rPr>
              <a:t>16 x 3.5”/2.5”</a:t>
            </a:r>
            <a:r>
              <a:rPr lang="zh-TW" altLang="en-US" dirty="0">
                <a:solidFill>
                  <a:schemeClr val="bg1"/>
                </a:solidFill>
                <a:latin typeface="微軟正黑體" panose="020B0604030504040204" pitchFamily="34" charset="-120"/>
                <a:ea typeface="微軟正黑體" panose="020B0604030504040204" pitchFamily="34" charset="-120"/>
              </a:rPr>
              <a:t>共用托盤</a:t>
            </a:r>
            <a:endParaRPr lang="en-US" dirty="0">
              <a:solidFill>
                <a:schemeClr val="bg1"/>
              </a:solidFill>
              <a:latin typeface="微軟正黑體" panose="020B0604030504040204" pitchFamily="34" charset="-120"/>
              <a:ea typeface="微軟正黑體" panose="020B0604030504040204" pitchFamily="34" charset="-120"/>
            </a:endParaRPr>
          </a:p>
        </p:txBody>
      </p:sp>
      <p:cxnSp>
        <p:nvCxnSpPr>
          <p:cNvPr id="7" name="直線接點 6">
            <a:extLst>
              <a:ext uri="{FF2B5EF4-FFF2-40B4-BE49-F238E27FC236}">
                <a16:creationId xmlns:a16="http://schemas.microsoft.com/office/drawing/2014/main" id="{B477714A-D17D-4262-BF8E-B5759BB3E7FA}"/>
              </a:ext>
            </a:extLst>
          </p:cNvPr>
          <p:cNvCxnSpPr>
            <a:cxnSpLocks/>
          </p:cNvCxnSpPr>
          <p:nvPr/>
        </p:nvCxnSpPr>
        <p:spPr>
          <a:xfrm>
            <a:off x="1080801" y="3425907"/>
            <a:ext cx="1428596" cy="513264"/>
          </a:xfrm>
          <a:prstGeom prst="line">
            <a:avLst/>
          </a:prstGeom>
          <a:ln w="28575">
            <a:solidFill>
              <a:srgbClr val="FE0144"/>
            </a:solidFill>
          </a:ln>
        </p:spPr>
        <p:style>
          <a:lnRef idx="1">
            <a:schemeClr val="accent1"/>
          </a:lnRef>
          <a:fillRef idx="0">
            <a:schemeClr val="accent1"/>
          </a:fillRef>
          <a:effectRef idx="0">
            <a:schemeClr val="accent1"/>
          </a:effectRef>
          <a:fontRef idx="minor">
            <a:schemeClr val="tx1"/>
          </a:fontRef>
        </p:style>
      </p:cxnSp>
      <p:pic>
        <p:nvPicPr>
          <p:cNvPr id="15" name="圖形 14">
            <a:extLst>
              <a:ext uri="{FF2B5EF4-FFF2-40B4-BE49-F238E27FC236}">
                <a16:creationId xmlns:a16="http://schemas.microsoft.com/office/drawing/2014/main" id="{1921CDC0-7B98-4404-8506-BA7AE0418C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80003" y="1069851"/>
            <a:ext cx="1910892" cy="883012"/>
          </a:xfrm>
          <a:prstGeom prst="rect">
            <a:avLst/>
          </a:prstGeom>
        </p:spPr>
      </p:pic>
      <p:sp>
        <p:nvSpPr>
          <p:cNvPr id="42" name="Rectangle 14">
            <a:extLst>
              <a:ext uri="{FF2B5EF4-FFF2-40B4-BE49-F238E27FC236}">
                <a16:creationId xmlns:a16="http://schemas.microsoft.com/office/drawing/2014/main" id="{1C8C5A47-B768-473A-8BB5-BCF64A9840D4}"/>
              </a:ext>
            </a:extLst>
          </p:cNvPr>
          <p:cNvSpPr/>
          <p:nvPr/>
        </p:nvSpPr>
        <p:spPr>
          <a:xfrm>
            <a:off x="7106705" y="1163879"/>
            <a:ext cx="1544104" cy="709393"/>
          </a:xfrm>
          <a:prstGeom prst="rect">
            <a:avLst/>
          </a:prstGeom>
          <a:solidFill>
            <a:srgbClr val="FE0144"/>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dirty="0">
                <a:solidFill>
                  <a:schemeClr val="bg1"/>
                </a:solidFill>
                <a:latin typeface="微軟正黑體" panose="020B0604030504040204" pitchFamily="34" charset="-120"/>
                <a:ea typeface="微軟正黑體" panose="020B0604030504040204" pitchFamily="34" charset="-120"/>
              </a:rPr>
              <a:t>電源開關</a:t>
            </a:r>
            <a:endParaRPr lang="en-US" altLang="zh-TW" dirty="0">
              <a:solidFill>
                <a:schemeClr val="bg1"/>
              </a:solidFill>
              <a:latin typeface="微軟正黑體" panose="020B0604030504040204" pitchFamily="34" charset="-120"/>
              <a:ea typeface="微軟正黑體" panose="020B0604030504040204" pitchFamily="34" charset="-120"/>
            </a:endParaRPr>
          </a:p>
        </p:txBody>
      </p:sp>
      <p:cxnSp>
        <p:nvCxnSpPr>
          <p:cNvPr id="17" name="直線接點 16">
            <a:extLst>
              <a:ext uri="{FF2B5EF4-FFF2-40B4-BE49-F238E27FC236}">
                <a16:creationId xmlns:a16="http://schemas.microsoft.com/office/drawing/2014/main" id="{38D166A1-CE37-4566-882E-DA1D88223028}"/>
              </a:ext>
            </a:extLst>
          </p:cNvPr>
          <p:cNvCxnSpPr>
            <a:cxnSpLocks/>
            <a:endCxn id="14" idx="3"/>
          </p:cNvCxnSpPr>
          <p:nvPr/>
        </p:nvCxnSpPr>
        <p:spPr>
          <a:xfrm flipH="1">
            <a:off x="6679234" y="1881762"/>
            <a:ext cx="480858" cy="883012"/>
          </a:xfrm>
          <a:prstGeom prst="line">
            <a:avLst/>
          </a:prstGeom>
          <a:ln w="28575">
            <a:solidFill>
              <a:srgbClr val="FE0144"/>
            </a:solidFill>
          </a:ln>
        </p:spPr>
        <p:style>
          <a:lnRef idx="1">
            <a:schemeClr val="accent1"/>
          </a:lnRef>
          <a:fillRef idx="0">
            <a:schemeClr val="accent1"/>
          </a:fillRef>
          <a:effectRef idx="0">
            <a:schemeClr val="accent1"/>
          </a:effectRef>
          <a:fontRef idx="minor">
            <a:schemeClr val="tx1"/>
          </a:fontRef>
        </p:style>
      </p:cxnSp>
      <p:pic>
        <p:nvPicPr>
          <p:cNvPr id="16" name="圖形 15">
            <a:extLst>
              <a:ext uri="{FF2B5EF4-FFF2-40B4-BE49-F238E27FC236}">
                <a16:creationId xmlns:a16="http://schemas.microsoft.com/office/drawing/2014/main" id="{9AA66915-9430-4BD3-92FC-D895E52FB51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89568" y="2519898"/>
            <a:ext cx="1911250" cy="1607658"/>
          </a:xfrm>
          <a:prstGeom prst="rect">
            <a:avLst/>
          </a:prstGeom>
        </p:spPr>
      </p:pic>
      <p:sp>
        <p:nvSpPr>
          <p:cNvPr id="44" name="Rectangle 14">
            <a:extLst>
              <a:ext uri="{FF2B5EF4-FFF2-40B4-BE49-F238E27FC236}">
                <a16:creationId xmlns:a16="http://schemas.microsoft.com/office/drawing/2014/main" id="{86D76831-F6FC-42C8-890F-68B88C6ACF21}"/>
              </a:ext>
            </a:extLst>
          </p:cNvPr>
          <p:cNvSpPr/>
          <p:nvPr/>
        </p:nvSpPr>
        <p:spPr>
          <a:xfrm>
            <a:off x="7106705" y="2677022"/>
            <a:ext cx="1544104" cy="1313793"/>
          </a:xfrm>
          <a:prstGeom prst="rect">
            <a:avLst/>
          </a:prstGeom>
          <a:solidFill>
            <a:srgbClr val="FE0144"/>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800"/>
              </a:lnSpc>
            </a:pPr>
            <a:r>
              <a:rPr lang="en-US" altLang="zh-TW" dirty="0">
                <a:solidFill>
                  <a:schemeClr val="bg1"/>
                </a:solidFill>
                <a:latin typeface="微軟正黑體" panose="020B0604030504040204" pitchFamily="34" charset="-120"/>
                <a:ea typeface="微軟正黑體" panose="020B0604030504040204" pitchFamily="34" charset="-120"/>
              </a:rPr>
              <a:t>LED</a:t>
            </a:r>
            <a:r>
              <a:rPr lang="zh-TW" altLang="en-US" dirty="0">
                <a:solidFill>
                  <a:schemeClr val="bg1"/>
                </a:solidFill>
                <a:latin typeface="微軟正黑體" panose="020B0604030504040204" pitchFamily="34" charset="-120"/>
                <a:ea typeface="微軟正黑體" panose="020B0604030504040204" pitchFamily="34" charset="-120"/>
              </a:rPr>
              <a:t>指示燈</a:t>
            </a:r>
          </a:p>
          <a:p>
            <a:pPr marL="268288" indent="-88900">
              <a:lnSpc>
                <a:spcPts val="1800"/>
              </a:lnSpc>
              <a:buFont typeface="Arial" panose="020B0604020202020204" pitchFamily="34" charset="0"/>
              <a:buChar char="•"/>
            </a:pPr>
            <a:r>
              <a:rPr lang="en-US" altLang="zh-TW" sz="1200" dirty="0">
                <a:solidFill>
                  <a:schemeClr val="bg1"/>
                </a:solidFill>
                <a:latin typeface="微軟正黑體" panose="020B0604030504040204" pitchFamily="34" charset="-120"/>
                <a:ea typeface="微軟正黑體" panose="020B0604030504040204" pitchFamily="34" charset="-120"/>
              </a:rPr>
              <a:t>10GbE </a:t>
            </a:r>
            <a:r>
              <a:rPr lang="zh-TW" altLang="en-US" sz="1200" dirty="0">
                <a:solidFill>
                  <a:schemeClr val="bg1"/>
                </a:solidFill>
                <a:latin typeface="微軟正黑體" panose="020B0604030504040204" pitchFamily="34" charset="-120"/>
                <a:ea typeface="微軟正黑體" panose="020B0604030504040204" pitchFamily="34" charset="-120"/>
              </a:rPr>
              <a:t>網路</a:t>
            </a:r>
          </a:p>
          <a:p>
            <a:pPr marL="268288" indent="-88900">
              <a:lnSpc>
                <a:spcPts val="1800"/>
              </a:lnSpc>
              <a:buFont typeface="Arial" panose="020B0604020202020204" pitchFamily="34" charset="0"/>
              <a:buChar char="•"/>
            </a:pPr>
            <a:r>
              <a:rPr lang="zh-TW" altLang="en-US" sz="1200" dirty="0">
                <a:solidFill>
                  <a:schemeClr val="bg1"/>
                </a:solidFill>
                <a:latin typeface="微軟正黑體" panose="020B0604030504040204" pitchFamily="34" charset="-120"/>
                <a:ea typeface="微軟正黑體" panose="020B0604030504040204" pitchFamily="34" charset="-120"/>
              </a:rPr>
              <a:t>系統狀態</a:t>
            </a:r>
          </a:p>
          <a:p>
            <a:pPr marL="268288" indent="-88900">
              <a:lnSpc>
                <a:spcPts val="1800"/>
              </a:lnSpc>
              <a:buFont typeface="Arial" panose="020B0604020202020204" pitchFamily="34" charset="0"/>
              <a:buChar char="•"/>
            </a:pPr>
            <a:r>
              <a:rPr lang="en-US" altLang="zh-TW" sz="1200" dirty="0">
                <a:solidFill>
                  <a:schemeClr val="bg1"/>
                </a:solidFill>
                <a:latin typeface="微軟正黑體" panose="020B0604030504040204" pitchFamily="34" charset="-120"/>
                <a:ea typeface="微軟正黑體" panose="020B0604030504040204" pitchFamily="34" charset="-120"/>
              </a:rPr>
              <a:t>1GbE </a:t>
            </a:r>
            <a:r>
              <a:rPr lang="zh-TW" altLang="en-US" sz="1200" dirty="0">
                <a:solidFill>
                  <a:schemeClr val="bg1"/>
                </a:solidFill>
                <a:latin typeface="微軟正黑體" panose="020B0604030504040204" pitchFamily="34" charset="-120"/>
                <a:ea typeface="微軟正黑體" panose="020B0604030504040204" pitchFamily="34" charset="-120"/>
              </a:rPr>
              <a:t>網路</a:t>
            </a:r>
          </a:p>
          <a:p>
            <a:pPr marL="268288" indent="-88900">
              <a:lnSpc>
                <a:spcPts val="1800"/>
              </a:lnSpc>
              <a:buFont typeface="Arial" panose="020B0604020202020204" pitchFamily="34" charset="0"/>
              <a:buChar char="•"/>
            </a:pPr>
            <a:r>
              <a:rPr lang="zh-TW" altLang="en-US" sz="1200" dirty="0">
                <a:solidFill>
                  <a:schemeClr val="bg1"/>
                </a:solidFill>
                <a:latin typeface="微軟正黑體" panose="020B0604030504040204" pitchFamily="34" charset="-120"/>
                <a:ea typeface="微軟正黑體" panose="020B0604030504040204" pitchFamily="34" charset="-120"/>
              </a:rPr>
              <a:t>儲存擴充埠</a:t>
            </a:r>
            <a:endParaRPr lang="en-US" altLang="zh-TW" sz="1200" dirty="0">
              <a:solidFill>
                <a:schemeClr val="bg1"/>
              </a:solidFill>
              <a:latin typeface="微軟正黑體" panose="020B0604030504040204" pitchFamily="34" charset="-120"/>
              <a:ea typeface="微軟正黑體" panose="020B0604030504040204" pitchFamily="34" charset="-120"/>
            </a:endParaRPr>
          </a:p>
        </p:txBody>
      </p:sp>
      <p:cxnSp>
        <p:nvCxnSpPr>
          <p:cNvPr id="20" name="直線接點 19">
            <a:extLst>
              <a:ext uri="{FF2B5EF4-FFF2-40B4-BE49-F238E27FC236}">
                <a16:creationId xmlns:a16="http://schemas.microsoft.com/office/drawing/2014/main" id="{018D8AEE-B78C-43ED-B504-9D6047DAE55F}"/>
              </a:ext>
            </a:extLst>
          </p:cNvPr>
          <p:cNvCxnSpPr>
            <a:cxnSpLocks/>
            <a:stCxn id="27" idx="2"/>
          </p:cNvCxnSpPr>
          <p:nvPr/>
        </p:nvCxnSpPr>
        <p:spPr>
          <a:xfrm>
            <a:off x="6606795" y="3081760"/>
            <a:ext cx="594934" cy="772255"/>
          </a:xfrm>
          <a:prstGeom prst="line">
            <a:avLst/>
          </a:prstGeom>
          <a:ln w="28575">
            <a:solidFill>
              <a:srgbClr val="FE01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7819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a:extLst>
              <a:ext uri="{FF2B5EF4-FFF2-40B4-BE49-F238E27FC236}">
                <a16:creationId xmlns:a16="http://schemas.microsoft.com/office/drawing/2014/main" id="{ED1EBA0A-B2AF-4C89-A9F1-225EEAEA6C1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7" name="Picture 2">
            <a:extLst>
              <a:ext uri="{FF2B5EF4-FFF2-40B4-BE49-F238E27FC236}">
                <a16:creationId xmlns:a16="http://schemas.microsoft.com/office/drawing/2014/main" id="{3C5AE77A-8C4B-4664-AEAF-731D32D16E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53542" y="582736"/>
            <a:ext cx="6323634" cy="3952271"/>
          </a:xfrm>
          <a:prstGeom prst="rect">
            <a:avLst/>
          </a:prstGeom>
        </p:spPr>
      </p:pic>
      <p:pic>
        <p:nvPicPr>
          <p:cNvPr id="40" name="圖形 39">
            <a:extLst>
              <a:ext uri="{FF2B5EF4-FFF2-40B4-BE49-F238E27FC236}">
                <a16:creationId xmlns:a16="http://schemas.microsoft.com/office/drawing/2014/main" id="{1DC000F1-B8F3-4AA9-A9FE-5C2F05230A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096" y="3339432"/>
            <a:ext cx="1667376" cy="958413"/>
          </a:xfrm>
          <a:prstGeom prst="rect">
            <a:avLst/>
          </a:prstGeom>
        </p:spPr>
      </p:pic>
      <p:sp>
        <p:nvSpPr>
          <p:cNvPr id="2" name="Title 1"/>
          <p:cNvSpPr>
            <a:spLocks noGrp="1"/>
          </p:cNvSpPr>
          <p:nvPr>
            <p:ph type="title"/>
          </p:nvPr>
        </p:nvSpPr>
        <p:spPr/>
        <p:txBody>
          <a:bodyPr>
            <a:normAutofit/>
          </a:bodyPr>
          <a:lstStyle/>
          <a:p>
            <a:r>
              <a:rPr lang="en-US" sz="3600" dirty="0">
                <a:latin typeface="Arial"/>
                <a:ea typeface="微軟正黑體"/>
                <a:cs typeface="Arial"/>
              </a:rPr>
              <a:t>TDS-16489U R2</a:t>
            </a:r>
            <a:r>
              <a:rPr lang="zh-TW" altLang="en-US" sz="3600" dirty="0">
                <a:latin typeface="Arial"/>
                <a:ea typeface="微軟正黑體"/>
                <a:cs typeface="Arial"/>
              </a:rPr>
              <a:t> </a:t>
            </a:r>
            <a:r>
              <a:rPr lang="zh-CN" altLang="en-US" sz="3600" dirty="0">
                <a:latin typeface="Arial"/>
                <a:ea typeface="微軟正黑體"/>
                <a:cs typeface="Arial"/>
              </a:rPr>
              <a:t>後視圖</a:t>
            </a:r>
            <a:endParaRPr lang="en-US" sz="3600" b="0" dirty="0">
              <a:latin typeface="Arial"/>
              <a:ea typeface="微軟正黑體"/>
              <a:cs typeface="Arial"/>
            </a:endParaRPr>
          </a:p>
        </p:txBody>
      </p:sp>
      <p:sp>
        <p:nvSpPr>
          <p:cNvPr id="6" name="Rectangle 5"/>
          <p:cNvSpPr/>
          <p:nvPr/>
        </p:nvSpPr>
        <p:spPr>
          <a:xfrm>
            <a:off x="1852959" y="1950542"/>
            <a:ext cx="2103416" cy="485195"/>
          </a:xfrm>
          <a:prstGeom prst="rect">
            <a:avLst/>
          </a:prstGeom>
          <a:noFill/>
          <a:ln w="28575" cmpd="sng">
            <a:solidFill>
              <a:srgbClr val="FE0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4055800" y="2983107"/>
            <a:ext cx="626144" cy="232783"/>
          </a:xfrm>
          <a:prstGeom prst="rect">
            <a:avLst/>
          </a:prstGeom>
          <a:noFill/>
          <a:ln w="28575" cmpd="sng">
            <a:solidFill>
              <a:srgbClr val="FE0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5220909" y="1993752"/>
            <a:ext cx="1358799" cy="1570854"/>
          </a:xfrm>
          <a:prstGeom prst="rect">
            <a:avLst/>
          </a:prstGeom>
          <a:noFill/>
          <a:ln w="28575" cmpd="sng">
            <a:solidFill>
              <a:srgbClr val="FE0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6817113" y="2491560"/>
            <a:ext cx="773872" cy="1094051"/>
          </a:xfrm>
          <a:prstGeom prst="rect">
            <a:avLst/>
          </a:prstGeom>
          <a:noFill/>
          <a:ln w="28575" cmpd="sng">
            <a:solidFill>
              <a:srgbClr val="FE0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5">
            <a:extLst>
              <a:ext uri="{FF2B5EF4-FFF2-40B4-BE49-F238E27FC236}">
                <a16:creationId xmlns:a16="http://schemas.microsoft.com/office/drawing/2014/main" id="{12B3123B-0B57-4A17-A95B-0AE0033D479F}"/>
              </a:ext>
            </a:extLst>
          </p:cNvPr>
          <p:cNvSpPr/>
          <p:nvPr/>
        </p:nvSpPr>
        <p:spPr>
          <a:xfrm>
            <a:off x="1908331" y="3168254"/>
            <a:ext cx="1019763" cy="352018"/>
          </a:xfrm>
          <a:prstGeom prst="rect">
            <a:avLst/>
          </a:prstGeom>
          <a:noFill/>
          <a:ln w="28575" cmpd="sng">
            <a:solidFill>
              <a:srgbClr val="FE0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5">
            <a:extLst>
              <a:ext uri="{FF2B5EF4-FFF2-40B4-BE49-F238E27FC236}">
                <a16:creationId xmlns:a16="http://schemas.microsoft.com/office/drawing/2014/main" id="{D6CB42B5-47A0-4355-B50F-5CCEB14D42F8}"/>
              </a:ext>
            </a:extLst>
          </p:cNvPr>
          <p:cNvSpPr/>
          <p:nvPr/>
        </p:nvSpPr>
        <p:spPr>
          <a:xfrm>
            <a:off x="3194246" y="3168254"/>
            <a:ext cx="295850" cy="352018"/>
          </a:xfrm>
          <a:prstGeom prst="rect">
            <a:avLst/>
          </a:prstGeom>
          <a:noFill/>
          <a:ln w="28575" cmpd="sng">
            <a:solidFill>
              <a:srgbClr val="FE0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14">
            <a:extLst>
              <a:ext uri="{FF2B5EF4-FFF2-40B4-BE49-F238E27FC236}">
                <a16:creationId xmlns:a16="http://schemas.microsoft.com/office/drawing/2014/main" id="{076DA482-1D17-4676-8B8D-5DE7DDA3199F}"/>
              </a:ext>
            </a:extLst>
          </p:cNvPr>
          <p:cNvSpPr/>
          <p:nvPr/>
        </p:nvSpPr>
        <p:spPr>
          <a:xfrm>
            <a:off x="200211" y="3416821"/>
            <a:ext cx="1405946" cy="787131"/>
          </a:xfrm>
          <a:prstGeom prst="rect">
            <a:avLst/>
          </a:prstGeom>
          <a:solidFill>
            <a:srgbClr val="FE0144"/>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IPMI </a:t>
            </a:r>
            <a:r>
              <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rPr>
              <a:t>網路管理埠</a:t>
            </a:r>
            <a:endParaRPr lang="en-US" altLang="zh-TW" sz="1600">
              <a:solidFill>
                <a:schemeClr val="bg1"/>
              </a:solidFill>
              <a:latin typeface="微軟正黑體" panose="020B0604030504040204" pitchFamily="34" charset="-120"/>
              <a:ea typeface="微軟正黑體" panose="020B0604030504040204" pitchFamily="34" charset="-120"/>
            </a:endParaRPr>
          </a:p>
        </p:txBody>
      </p:sp>
      <p:cxnSp>
        <p:nvCxnSpPr>
          <p:cNvPr id="62" name="接點: 肘形 61">
            <a:extLst>
              <a:ext uri="{FF2B5EF4-FFF2-40B4-BE49-F238E27FC236}">
                <a16:creationId xmlns:a16="http://schemas.microsoft.com/office/drawing/2014/main" id="{FA444C68-3492-47E7-B519-E8521873FEF4}"/>
              </a:ext>
            </a:extLst>
          </p:cNvPr>
          <p:cNvCxnSpPr>
            <a:cxnSpLocks/>
            <a:stCxn id="48" idx="2"/>
          </p:cNvCxnSpPr>
          <p:nvPr/>
        </p:nvCxnSpPr>
        <p:spPr>
          <a:xfrm rot="5400000">
            <a:off x="2180709" y="2792254"/>
            <a:ext cx="433445" cy="1889481"/>
          </a:xfrm>
          <a:prstGeom prst="bentConnector2">
            <a:avLst/>
          </a:prstGeom>
          <a:ln w="28575">
            <a:solidFill>
              <a:srgbClr val="FE0144"/>
            </a:solidFill>
          </a:ln>
        </p:spPr>
        <p:style>
          <a:lnRef idx="1">
            <a:schemeClr val="accent1"/>
          </a:lnRef>
          <a:fillRef idx="0">
            <a:schemeClr val="accent1"/>
          </a:fillRef>
          <a:effectRef idx="0">
            <a:schemeClr val="accent1"/>
          </a:effectRef>
          <a:fontRef idx="minor">
            <a:schemeClr val="tx1"/>
          </a:fontRef>
        </p:style>
      </p:cxnSp>
      <p:sp>
        <p:nvSpPr>
          <p:cNvPr id="90" name="Rectangle 40">
            <a:extLst>
              <a:ext uri="{FF2B5EF4-FFF2-40B4-BE49-F238E27FC236}">
                <a16:creationId xmlns:a16="http://schemas.microsoft.com/office/drawing/2014/main" id="{559A0C9B-B1D8-49E3-BD89-C2BB62B0658E}"/>
              </a:ext>
            </a:extLst>
          </p:cNvPr>
          <p:cNvSpPr/>
          <p:nvPr/>
        </p:nvSpPr>
        <p:spPr>
          <a:xfrm>
            <a:off x="4059142" y="3258201"/>
            <a:ext cx="606827" cy="223988"/>
          </a:xfrm>
          <a:prstGeom prst="rect">
            <a:avLst/>
          </a:prstGeom>
          <a:noFill/>
          <a:ln w="28575" cmpd="sng">
            <a:solidFill>
              <a:srgbClr val="FE0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5">
            <a:extLst>
              <a:ext uri="{FF2B5EF4-FFF2-40B4-BE49-F238E27FC236}">
                <a16:creationId xmlns:a16="http://schemas.microsoft.com/office/drawing/2014/main" id="{C4FDCC42-F1F0-40A9-96AE-8EC8D60E7D04}"/>
              </a:ext>
            </a:extLst>
          </p:cNvPr>
          <p:cNvSpPr/>
          <p:nvPr/>
        </p:nvSpPr>
        <p:spPr>
          <a:xfrm>
            <a:off x="3553597" y="2918718"/>
            <a:ext cx="364740" cy="601554"/>
          </a:xfrm>
          <a:prstGeom prst="rect">
            <a:avLst/>
          </a:prstGeom>
          <a:noFill/>
          <a:ln w="28575" cmpd="sng">
            <a:solidFill>
              <a:srgbClr val="FE0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圖形 3">
            <a:extLst>
              <a:ext uri="{FF2B5EF4-FFF2-40B4-BE49-F238E27FC236}">
                <a16:creationId xmlns:a16="http://schemas.microsoft.com/office/drawing/2014/main" id="{E49CF1AE-AD4E-4091-85C9-52521DF92F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779" y="1087976"/>
            <a:ext cx="1667376" cy="958413"/>
          </a:xfrm>
          <a:prstGeom prst="rect">
            <a:avLst/>
          </a:prstGeom>
        </p:spPr>
      </p:pic>
      <p:sp>
        <p:nvSpPr>
          <p:cNvPr id="5" name="矩形 4">
            <a:extLst>
              <a:ext uri="{FF2B5EF4-FFF2-40B4-BE49-F238E27FC236}">
                <a16:creationId xmlns:a16="http://schemas.microsoft.com/office/drawing/2014/main" id="{B6296B9C-43AC-4C6B-AF4E-57F45AA78CB7}"/>
              </a:ext>
            </a:extLst>
          </p:cNvPr>
          <p:cNvSpPr/>
          <p:nvPr/>
        </p:nvSpPr>
        <p:spPr>
          <a:xfrm>
            <a:off x="199816" y="1138687"/>
            <a:ext cx="1452700" cy="879921"/>
          </a:xfrm>
          <a:prstGeom prst="rect">
            <a:avLst/>
          </a:prstGeom>
        </p:spPr>
        <p:txBody>
          <a:bodyPr wrap="square" anchor="t">
            <a:spAutoFit/>
          </a:bodyPr>
          <a:lstStyle/>
          <a:p>
            <a:pPr algn="ctr">
              <a:lnSpc>
                <a:spcPts val="2100"/>
              </a:lnSpc>
            </a:pPr>
            <a:r>
              <a:rPr lang="fi-FI" altLang="zh-TW" sz="1600" dirty="0">
                <a:solidFill>
                  <a:schemeClr val="bg1"/>
                </a:solidFill>
                <a:latin typeface="Arial"/>
                <a:ea typeface="微軟正黑體"/>
                <a:cs typeface="Arial"/>
              </a:rPr>
              <a:t>4 x 2.5” SSD</a:t>
            </a:r>
            <a:r>
              <a:rPr lang="zh-TW" altLang="en-US" sz="1600" dirty="0">
                <a:solidFill>
                  <a:schemeClr val="bg1"/>
                </a:solidFill>
                <a:latin typeface="Arial"/>
                <a:ea typeface="微軟正黑體"/>
                <a:cs typeface="Arial"/>
              </a:rPr>
              <a:t>插槽 </a:t>
            </a:r>
            <a:endParaRPr lang="zh-CN" altLang="en-US" dirty="0">
              <a:solidFill>
                <a:schemeClr val="bg1"/>
              </a:solidFill>
            </a:endParaRPr>
          </a:p>
          <a:p>
            <a:pPr algn="ctr">
              <a:lnSpc>
                <a:spcPts val="2100"/>
              </a:lnSpc>
            </a:pPr>
            <a:r>
              <a:rPr lang="en-US" altLang="zh-TW" sz="1600" dirty="0">
                <a:solidFill>
                  <a:schemeClr val="bg1"/>
                </a:solidFill>
                <a:latin typeface="Arial"/>
                <a:ea typeface="微軟正黑體"/>
                <a:cs typeface="Arial"/>
              </a:rPr>
              <a:t>(</a:t>
            </a:r>
            <a:r>
              <a:rPr lang="fi-FI" altLang="zh-TW" sz="1600" dirty="0">
                <a:solidFill>
                  <a:schemeClr val="bg1"/>
                </a:solidFill>
                <a:latin typeface="Arial"/>
                <a:ea typeface="微軟正黑體"/>
                <a:cs typeface="Arial"/>
              </a:rPr>
              <a:t>QES</a:t>
            </a:r>
            <a:r>
              <a:rPr lang="zh-TW" altLang="en-US" sz="1600" dirty="0">
                <a:solidFill>
                  <a:schemeClr val="bg1"/>
                </a:solidFill>
                <a:latin typeface="Arial"/>
                <a:ea typeface="微軟正黑體"/>
                <a:cs typeface="Arial"/>
              </a:rPr>
              <a:t>系統槽</a:t>
            </a:r>
            <a:r>
              <a:rPr lang="en-US" altLang="zh-TW" sz="1600" dirty="0">
                <a:solidFill>
                  <a:schemeClr val="bg1"/>
                </a:solidFill>
                <a:latin typeface="Arial"/>
                <a:ea typeface="微軟正黑體"/>
                <a:cs typeface="Arial"/>
              </a:rPr>
              <a:t>)</a:t>
            </a:r>
            <a:endParaRPr lang="en-US" dirty="0">
              <a:solidFill>
                <a:schemeClr val="bg1"/>
              </a:solidFill>
            </a:endParaRPr>
          </a:p>
        </p:txBody>
      </p:sp>
      <p:pic>
        <p:nvPicPr>
          <p:cNvPr id="39" name="圖形 38">
            <a:extLst>
              <a:ext uri="{FF2B5EF4-FFF2-40B4-BE49-F238E27FC236}">
                <a16:creationId xmlns:a16="http://schemas.microsoft.com/office/drawing/2014/main" id="{0134FFD2-41B4-43F3-B8DE-D52455359F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33" y="2225681"/>
            <a:ext cx="1667376" cy="958413"/>
          </a:xfrm>
          <a:prstGeom prst="rect">
            <a:avLst/>
          </a:prstGeom>
        </p:spPr>
      </p:pic>
      <p:sp>
        <p:nvSpPr>
          <p:cNvPr id="53" name="Rectangle 14">
            <a:extLst>
              <a:ext uri="{FF2B5EF4-FFF2-40B4-BE49-F238E27FC236}">
                <a16:creationId xmlns:a16="http://schemas.microsoft.com/office/drawing/2014/main" id="{4CC834E2-E8EB-48C3-AEFA-19C66ACD6B59}"/>
              </a:ext>
            </a:extLst>
          </p:cNvPr>
          <p:cNvSpPr/>
          <p:nvPr/>
        </p:nvSpPr>
        <p:spPr>
          <a:xfrm>
            <a:off x="210109" y="2313335"/>
            <a:ext cx="1411830" cy="787131"/>
          </a:xfrm>
          <a:prstGeom prst="rect">
            <a:avLst/>
          </a:prstGeom>
          <a:solidFill>
            <a:srgbClr val="FE0144"/>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i-FI" altLang="zh-TW" sz="1600" dirty="0">
                <a:solidFill>
                  <a:schemeClr val="bg1"/>
                </a:solidFill>
                <a:latin typeface="Arial" panose="020B0604020202020204" pitchFamily="34" charset="0"/>
                <a:ea typeface="微軟正黑體" panose="020B0604030504040204" pitchFamily="34" charset="-120"/>
                <a:cs typeface="Arial" panose="020B0604020202020204" pitchFamily="34" charset="0"/>
              </a:rPr>
              <a:t>4 x 10GbE SFP+ </a:t>
            </a:r>
            <a:r>
              <a:rPr lang="zh-TW" altLang="en-US" sz="1600" dirty="0">
                <a:solidFill>
                  <a:schemeClr val="bg1"/>
                </a:solidFill>
                <a:latin typeface="Arial" panose="020B0604020202020204" pitchFamily="34" charset="0"/>
                <a:ea typeface="微軟正黑體" panose="020B0604030504040204" pitchFamily="34" charset="-120"/>
                <a:cs typeface="Arial" panose="020B0604020202020204" pitchFamily="34" charset="0"/>
              </a:rPr>
              <a:t>網路埠</a:t>
            </a:r>
          </a:p>
        </p:txBody>
      </p:sp>
      <p:cxnSp>
        <p:nvCxnSpPr>
          <p:cNvPr id="56" name="直線接點 55">
            <a:extLst>
              <a:ext uri="{FF2B5EF4-FFF2-40B4-BE49-F238E27FC236}">
                <a16:creationId xmlns:a16="http://schemas.microsoft.com/office/drawing/2014/main" id="{84C094BD-7270-4315-B105-9FDD180F4693}"/>
              </a:ext>
            </a:extLst>
          </p:cNvPr>
          <p:cNvCxnSpPr>
            <a:cxnSpLocks/>
          </p:cNvCxnSpPr>
          <p:nvPr/>
        </p:nvCxnSpPr>
        <p:spPr>
          <a:xfrm>
            <a:off x="1652516" y="2667113"/>
            <a:ext cx="255815" cy="704455"/>
          </a:xfrm>
          <a:prstGeom prst="line">
            <a:avLst/>
          </a:prstGeom>
          <a:ln w="28575">
            <a:solidFill>
              <a:srgbClr val="FE0144"/>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8102B4F2-B0B5-42D5-A1E0-161B0FFFA49E}"/>
              </a:ext>
            </a:extLst>
          </p:cNvPr>
          <p:cNvCxnSpPr>
            <a:cxnSpLocks/>
          </p:cNvCxnSpPr>
          <p:nvPr/>
        </p:nvCxnSpPr>
        <p:spPr>
          <a:xfrm>
            <a:off x="1652516" y="1602199"/>
            <a:ext cx="200443" cy="655940"/>
          </a:xfrm>
          <a:prstGeom prst="line">
            <a:avLst/>
          </a:prstGeom>
          <a:ln w="28575">
            <a:solidFill>
              <a:srgbClr val="FE0144"/>
            </a:solidFill>
          </a:ln>
        </p:spPr>
        <p:style>
          <a:lnRef idx="1">
            <a:schemeClr val="accent1"/>
          </a:lnRef>
          <a:fillRef idx="0">
            <a:schemeClr val="accent1"/>
          </a:fillRef>
          <a:effectRef idx="0">
            <a:schemeClr val="accent1"/>
          </a:effectRef>
          <a:fontRef idx="minor">
            <a:schemeClr val="tx1"/>
          </a:fontRef>
        </p:style>
      </p:cxnSp>
      <p:pic>
        <p:nvPicPr>
          <p:cNvPr id="8" name="圖形 7">
            <a:extLst>
              <a:ext uri="{FF2B5EF4-FFF2-40B4-BE49-F238E27FC236}">
                <a16:creationId xmlns:a16="http://schemas.microsoft.com/office/drawing/2014/main" id="{3980491B-3AF9-425A-AFC5-DB76BA4A2C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97021" y="2166611"/>
            <a:ext cx="1353785" cy="1040277"/>
          </a:xfrm>
          <a:prstGeom prst="rect">
            <a:avLst/>
          </a:prstGeom>
        </p:spPr>
      </p:pic>
      <p:sp>
        <p:nvSpPr>
          <p:cNvPr id="70" name="Rectangle 14">
            <a:extLst>
              <a:ext uri="{FF2B5EF4-FFF2-40B4-BE49-F238E27FC236}">
                <a16:creationId xmlns:a16="http://schemas.microsoft.com/office/drawing/2014/main" id="{B33F5732-4725-4ACF-A610-4D201A41ADC6}"/>
              </a:ext>
            </a:extLst>
          </p:cNvPr>
          <p:cNvSpPr/>
          <p:nvPr/>
        </p:nvSpPr>
        <p:spPr>
          <a:xfrm>
            <a:off x="7806783" y="2251859"/>
            <a:ext cx="1148407" cy="867252"/>
          </a:xfrm>
          <a:prstGeom prst="rect">
            <a:avLst/>
          </a:prstGeom>
          <a:solidFill>
            <a:srgbClr val="FE0144"/>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i-FI" altLang="zh-TW" sz="1600" dirty="0">
                <a:solidFill>
                  <a:schemeClr val="bg1"/>
                </a:solidFill>
                <a:latin typeface="Arial" panose="020B0604020202020204" pitchFamily="34" charset="0"/>
                <a:ea typeface="微軟正黑體" panose="020B0604030504040204" pitchFamily="34" charset="-120"/>
                <a:cs typeface="Arial" panose="020B0604020202020204" pitchFamily="34" charset="0"/>
              </a:rPr>
              <a:t>770W </a:t>
            </a:r>
            <a:br>
              <a:rPr lang="fi-FI" altLang="zh-TW" sz="1600" dirty="0">
                <a:solidFill>
                  <a:schemeClr val="bg1"/>
                </a:solidFill>
                <a:latin typeface="Arial" panose="020B0604020202020204" pitchFamily="34" charset="0"/>
                <a:ea typeface="微軟正黑體" panose="020B0604030504040204" pitchFamily="34" charset="-120"/>
                <a:cs typeface="Arial" panose="020B0604020202020204" pitchFamily="34" charset="0"/>
              </a:rPr>
            </a:br>
            <a:r>
              <a:rPr lang="zh-TW" altLang="en-US" sz="1600" dirty="0">
                <a:solidFill>
                  <a:schemeClr val="bg1"/>
                </a:solidFill>
                <a:latin typeface="Arial" panose="020B0604020202020204" pitchFamily="34" charset="0"/>
                <a:ea typeface="微軟正黑體" panose="020B0604030504040204" pitchFamily="34" charset="-120"/>
                <a:cs typeface="Arial" panose="020B0604020202020204" pitchFamily="34" charset="0"/>
              </a:rPr>
              <a:t>雙電源</a:t>
            </a:r>
            <a:endParaRPr lang="en-US" altLang="zh-TW" sz="1600" dirty="0">
              <a:solidFill>
                <a:schemeClr val="bg1"/>
              </a:solidFill>
              <a:latin typeface="微軟正黑體" panose="020B0604030504040204" pitchFamily="34" charset="-120"/>
              <a:ea typeface="微軟正黑體" panose="020B0604030504040204" pitchFamily="34" charset="-120"/>
            </a:endParaRPr>
          </a:p>
        </p:txBody>
      </p:sp>
      <p:cxnSp>
        <p:nvCxnSpPr>
          <p:cNvPr id="72" name="直線接點 71">
            <a:extLst>
              <a:ext uri="{FF2B5EF4-FFF2-40B4-BE49-F238E27FC236}">
                <a16:creationId xmlns:a16="http://schemas.microsoft.com/office/drawing/2014/main" id="{366F32A9-6BFA-499E-95A1-8313EFE098FE}"/>
              </a:ext>
            </a:extLst>
          </p:cNvPr>
          <p:cNvCxnSpPr>
            <a:cxnSpLocks/>
          </p:cNvCxnSpPr>
          <p:nvPr/>
        </p:nvCxnSpPr>
        <p:spPr>
          <a:xfrm flipH="1">
            <a:off x="7585511" y="2696700"/>
            <a:ext cx="320464" cy="0"/>
          </a:xfrm>
          <a:prstGeom prst="line">
            <a:avLst/>
          </a:prstGeom>
          <a:ln w="28575">
            <a:solidFill>
              <a:srgbClr val="FE0144"/>
            </a:solidFill>
          </a:ln>
        </p:spPr>
        <p:style>
          <a:lnRef idx="1">
            <a:schemeClr val="accent1"/>
          </a:lnRef>
          <a:fillRef idx="0">
            <a:schemeClr val="accent1"/>
          </a:fillRef>
          <a:effectRef idx="0">
            <a:schemeClr val="accent1"/>
          </a:effectRef>
          <a:fontRef idx="minor">
            <a:schemeClr val="tx1"/>
          </a:fontRef>
        </p:style>
      </p:cxnSp>
      <p:pic>
        <p:nvPicPr>
          <p:cNvPr id="14" name="圖形 13">
            <a:extLst>
              <a:ext uri="{FF2B5EF4-FFF2-40B4-BE49-F238E27FC236}">
                <a16:creationId xmlns:a16="http://schemas.microsoft.com/office/drawing/2014/main" id="{B970FFD3-D1E0-4F29-97DC-3E75CDD449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40701" y="4116039"/>
            <a:ext cx="1236906" cy="784960"/>
          </a:xfrm>
          <a:prstGeom prst="rect">
            <a:avLst/>
          </a:prstGeom>
        </p:spPr>
      </p:pic>
      <p:sp>
        <p:nvSpPr>
          <p:cNvPr id="79" name="Rectangle 14">
            <a:extLst>
              <a:ext uri="{FF2B5EF4-FFF2-40B4-BE49-F238E27FC236}">
                <a16:creationId xmlns:a16="http://schemas.microsoft.com/office/drawing/2014/main" id="{0670E409-2643-4AC0-9DA4-EE4EF6914F2D}"/>
              </a:ext>
            </a:extLst>
          </p:cNvPr>
          <p:cNvSpPr/>
          <p:nvPr/>
        </p:nvSpPr>
        <p:spPr>
          <a:xfrm>
            <a:off x="6367795" y="4217276"/>
            <a:ext cx="962610" cy="619327"/>
          </a:xfrm>
          <a:prstGeom prst="rect">
            <a:avLst/>
          </a:prstGeom>
          <a:solidFill>
            <a:srgbClr val="FE0144"/>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4 x PCIe </a:t>
            </a:r>
            <a:r>
              <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rPr>
              <a:t>插槽</a:t>
            </a:r>
            <a:endParaRPr lang="en-US" altLang="zh-TW" sz="1600">
              <a:solidFill>
                <a:schemeClr val="bg1"/>
              </a:solidFill>
              <a:latin typeface="微軟正黑體" panose="020B0604030504040204" pitchFamily="34" charset="-120"/>
              <a:ea typeface="微軟正黑體" panose="020B0604030504040204" pitchFamily="34" charset="-120"/>
            </a:endParaRPr>
          </a:p>
        </p:txBody>
      </p:sp>
      <p:pic>
        <p:nvPicPr>
          <p:cNvPr id="49" name="圖形 48">
            <a:extLst>
              <a:ext uri="{FF2B5EF4-FFF2-40B4-BE49-F238E27FC236}">
                <a16:creationId xmlns:a16="http://schemas.microsoft.com/office/drawing/2014/main" id="{EC696A90-7F95-4A66-94B7-4F3A1ADDCA4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63112" y="4107648"/>
            <a:ext cx="1236906" cy="784960"/>
          </a:xfrm>
          <a:prstGeom prst="rect">
            <a:avLst/>
          </a:prstGeom>
        </p:spPr>
      </p:pic>
      <p:sp>
        <p:nvSpPr>
          <p:cNvPr id="83" name="Rectangle 14">
            <a:extLst>
              <a:ext uri="{FF2B5EF4-FFF2-40B4-BE49-F238E27FC236}">
                <a16:creationId xmlns:a16="http://schemas.microsoft.com/office/drawing/2014/main" id="{01E15A3E-4EC9-4D48-8699-956F1E973E9C}"/>
              </a:ext>
            </a:extLst>
          </p:cNvPr>
          <p:cNvSpPr/>
          <p:nvPr/>
        </p:nvSpPr>
        <p:spPr>
          <a:xfrm>
            <a:off x="5074542" y="4212204"/>
            <a:ext cx="1040238" cy="619327"/>
          </a:xfrm>
          <a:prstGeom prst="rect">
            <a:avLst/>
          </a:prstGeom>
          <a:solidFill>
            <a:srgbClr val="FE0144"/>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2 x 1GbE </a:t>
            </a:r>
            <a:r>
              <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rPr>
              <a:t>網路埠</a:t>
            </a:r>
            <a:endParaRPr lang="en-US" altLang="zh-TW" sz="1600">
              <a:solidFill>
                <a:schemeClr val="bg1"/>
              </a:solidFill>
              <a:latin typeface="微軟正黑體" panose="020B0604030504040204" pitchFamily="34" charset="-120"/>
              <a:ea typeface="微軟正黑體" panose="020B0604030504040204" pitchFamily="34" charset="-120"/>
            </a:endParaRPr>
          </a:p>
        </p:txBody>
      </p:sp>
      <p:cxnSp>
        <p:nvCxnSpPr>
          <p:cNvPr id="82" name="直線接點 81">
            <a:extLst>
              <a:ext uri="{FF2B5EF4-FFF2-40B4-BE49-F238E27FC236}">
                <a16:creationId xmlns:a16="http://schemas.microsoft.com/office/drawing/2014/main" id="{8D967561-E45C-41A8-956B-28AD40308594}"/>
              </a:ext>
            </a:extLst>
          </p:cNvPr>
          <p:cNvCxnSpPr>
            <a:cxnSpLocks/>
          </p:cNvCxnSpPr>
          <p:nvPr/>
        </p:nvCxnSpPr>
        <p:spPr>
          <a:xfrm>
            <a:off x="6448054" y="3564606"/>
            <a:ext cx="0" cy="589190"/>
          </a:xfrm>
          <a:prstGeom prst="line">
            <a:avLst/>
          </a:prstGeom>
          <a:ln w="28575">
            <a:solidFill>
              <a:srgbClr val="FE0144"/>
            </a:solidFill>
          </a:ln>
        </p:spPr>
        <p:style>
          <a:lnRef idx="1">
            <a:schemeClr val="accent1"/>
          </a:lnRef>
          <a:fillRef idx="0">
            <a:schemeClr val="accent1"/>
          </a:fillRef>
          <a:effectRef idx="0">
            <a:schemeClr val="accent1"/>
          </a:effectRef>
          <a:fontRef idx="minor">
            <a:schemeClr val="tx1"/>
          </a:fontRef>
        </p:style>
      </p:cxnSp>
      <p:cxnSp>
        <p:nvCxnSpPr>
          <p:cNvPr id="55" name="Elbow Connector 54"/>
          <p:cNvCxnSpPr>
            <a:cxnSpLocks/>
          </p:cNvCxnSpPr>
          <p:nvPr/>
        </p:nvCxnSpPr>
        <p:spPr>
          <a:xfrm rot="16200000" flipV="1">
            <a:off x="4329715" y="3440711"/>
            <a:ext cx="1110388" cy="405929"/>
          </a:xfrm>
          <a:prstGeom prst="bentConnector2">
            <a:avLst/>
          </a:prstGeom>
          <a:ln w="28575">
            <a:solidFill>
              <a:srgbClr val="FE0144"/>
            </a:solidFill>
          </a:ln>
        </p:spPr>
        <p:style>
          <a:lnRef idx="2">
            <a:schemeClr val="accent1"/>
          </a:lnRef>
          <a:fillRef idx="0">
            <a:schemeClr val="accent1"/>
          </a:fillRef>
          <a:effectRef idx="1">
            <a:schemeClr val="accent1"/>
          </a:effectRef>
          <a:fontRef idx="minor">
            <a:schemeClr val="tx1"/>
          </a:fontRef>
        </p:style>
      </p:cxnSp>
      <p:pic>
        <p:nvPicPr>
          <p:cNvPr id="15" name="圖形 14">
            <a:extLst>
              <a:ext uri="{FF2B5EF4-FFF2-40B4-BE49-F238E27FC236}">
                <a16:creationId xmlns:a16="http://schemas.microsoft.com/office/drawing/2014/main" id="{4CD1090E-D4E1-4CB3-9191-815AA294C28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39570" y="4121260"/>
            <a:ext cx="1181406" cy="784961"/>
          </a:xfrm>
          <a:prstGeom prst="rect">
            <a:avLst/>
          </a:prstGeom>
        </p:spPr>
      </p:pic>
      <p:sp>
        <p:nvSpPr>
          <p:cNvPr id="91" name="Rectangle 14">
            <a:extLst>
              <a:ext uri="{FF2B5EF4-FFF2-40B4-BE49-F238E27FC236}">
                <a16:creationId xmlns:a16="http://schemas.microsoft.com/office/drawing/2014/main" id="{C3FC213C-3C36-4485-A3E7-99B247AC6453}"/>
              </a:ext>
            </a:extLst>
          </p:cNvPr>
          <p:cNvSpPr/>
          <p:nvPr/>
        </p:nvSpPr>
        <p:spPr>
          <a:xfrm>
            <a:off x="3851295" y="4204078"/>
            <a:ext cx="979754" cy="619327"/>
          </a:xfrm>
          <a:prstGeom prst="rect">
            <a:avLst/>
          </a:prstGeom>
          <a:solidFill>
            <a:srgbClr val="FE0144"/>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4 x USB 3.0</a:t>
            </a:r>
            <a:endParaRPr lang="en-US" altLang="zh-TW" sz="1600">
              <a:solidFill>
                <a:schemeClr val="bg1"/>
              </a:solidFill>
              <a:latin typeface="微軟正黑體" panose="020B0604030504040204" pitchFamily="34" charset="-120"/>
              <a:ea typeface="微軟正黑體" panose="020B0604030504040204" pitchFamily="34" charset="-120"/>
            </a:endParaRPr>
          </a:p>
        </p:txBody>
      </p:sp>
      <p:pic>
        <p:nvPicPr>
          <p:cNvPr id="18" name="圖形 17">
            <a:extLst>
              <a:ext uri="{FF2B5EF4-FFF2-40B4-BE49-F238E27FC236}">
                <a16:creationId xmlns:a16="http://schemas.microsoft.com/office/drawing/2014/main" id="{09A8FAEE-E143-40DF-AD58-11796BC938D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956055" y="4114294"/>
            <a:ext cx="1744153" cy="788453"/>
          </a:xfrm>
          <a:prstGeom prst="rect">
            <a:avLst/>
          </a:prstGeom>
        </p:spPr>
      </p:pic>
      <p:sp>
        <p:nvSpPr>
          <p:cNvPr id="94" name="Rectangle 14">
            <a:extLst>
              <a:ext uri="{FF2B5EF4-FFF2-40B4-BE49-F238E27FC236}">
                <a16:creationId xmlns:a16="http://schemas.microsoft.com/office/drawing/2014/main" id="{B6825A6B-4D3D-4E58-B6FA-42657012DB2F}"/>
              </a:ext>
            </a:extLst>
          </p:cNvPr>
          <p:cNvSpPr/>
          <p:nvPr/>
        </p:nvSpPr>
        <p:spPr>
          <a:xfrm>
            <a:off x="2102218" y="4198856"/>
            <a:ext cx="1417357" cy="619327"/>
          </a:xfrm>
          <a:prstGeom prst="rect">
            <a:avLst/>
          </a:prstGeom>
          <a:solidFill>
            <a:srgbClr val="FE0144"/>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IPMI VGA/COM</a:t>
            </a:r>
            <a:r>
              <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rPr>
              <a:t>埠</a:t>
            </a:r>
            <a:endParaRPr lang="en-US" altLang="zh-TW" sz="1600">
              <a:solidFill>
                <a:schemeClr val="bg1"/>
              </a:solidFill>
              <a:latin typeface="微軟正黑體" panose="020B0604030504040204" pitchFamily="34" charset="-120"/>
              <a:ea typeface="微軟正黑體" panose="020B0604030504040204" pitchFamily="34" charset="-120"/>
            </a:endParaRPr>
          </a:p>
        </p:txBody>
      </p:sp>
      <p:cxnSp>
        <p:nvCxnSpPr>
          <p:cNvPr id="105" name="直線接點 104">
            <a:extLst>
              <a:ext uri="{FF2B5EF4-FFF2-40B4-BE49-F238E27FC236}">
                <a16:creationId xmlns:a16="http://schemas.microsoft.com/office/drawing/2014/main" id="{8FFE57B1-A36B-40C8-85D1-D1C968B2049C}"/>
              </a:ext>
            </a:extLst>
          </p:cNvPr>
          <p:cNvCxnSpPr>
            <a:cxnSpLocks/>
          </p:cNvCxnSpPr>
          <p:nvPr/>
        </p:nvCxnSpPr>
        <p:spPr>
          <a:xfrm>
            <a:off x="3583973" y="3511685"/>
            <a:ext cx="0" cy="786160"/>
          </a:xfrm>
          <a:prstGeom prst="line">
            <a:avLst/>
          </a:prstGeom>
          <a:ln w="28575">
            <a:solidFill>
              <a:srgbClr val="FE0144"/>
            </a:solidFill>
          </a:ln>
        </p:spPr>
        <p:style>
          <a:lnRef idx="1">
            <a:schemeClr val="accent1"/>
          </a:lnRef>
          <a:fillRef idx="0">
            <a:schemeClr val="accent1"/>
          </a:fillRef>
          <a:effectRef idx="0">
            <a:schemeClr val="accent1"/>
          </a:effectRef>
          <a:fontRef idx="minor">
            <a:schemeClr val="tx1"/>
          </a:fontRef>
        </p:style>
      </p:cxnSp>
      <p:cxnSp>
        <p:nvCxnSpPr>
          <p:cNvPr id="97" name="直線接點 96">
            <a:extLst>
              <a:ext uri="{FF2B5EF4-FFF2-40B4-BE49-F238E27FC236}">
                <a16:creationId xmlns:a16="http://schemas.microsoft.com/office/drawing/2014/main" id="{B01FCD21-D4E0-4A6A-AD02-D36CAE461043}"/>
              </a:ext>
            </a:extLst>
          </p:cNvPr>
          <p:cNvCxnSpPr>
            <a:cxnSpLocks/>
          </p:cNvCxnSpPr>
          <p:nvPr/>
        </p:nvCxnSpPr>
        <p:spPr>
          <a:xfrm>
            <a:off x="4373330" y="3453277"/>
            <a:ext cx="0" cy="844568"/>
          </a:xfrm>
          <a:prstGeom prst="line">
            <a:avLst/>
          </a:prstGeom>
          <a:ln w="28575">
            <a:solidFill>
              <a:srgbClr val="FE01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082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4" name="直線接點 163">
            <a:extLst>
              <a:ext uri="{FF2B5EF4-FFF2-40B4-BE49-F238E27FC236}">
                <a16:creationId xmlns:a16="http://schemas.microsoft.com/office/drawing/2014/main" id="{8B7F204D-895A-46FF-8655-630B5BB64E61}"/>
              </a:ext>
            </a:extLst>
          </p:cNvPr>
          <p:cNvCxnSpPr>
            <a:cxnSpLocks/>
          </p:cNvCxnSpPr>
          <p:nvPr/>
        </p:nvCxnSpPr>
        <p:spPr>
          <a:xfrm>
            <a:off x="3652506" y="4019667"/>
            <a:ext cx="0" cy="474388"/>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2" name="直線接點 161">
            <a:extLst>
              <a:ext uri="{FF2B5EF4-FFF2-40B4-BE49-F238E27FC236}">
                <a16:creationId xmlns:a16="http://schemas.microsoft.com/office/drawing/2014/main" id="{8FEE51B4-C910-4695-8C82-48DBB835328D}"/>
              </a:ext>
            </a:extLst>
          </p:cNvPr>
          <p:cNvCxnSpPr>
            <a:cxnSpLocks/>
          </p:cNvCxnSpPr>
          <p:nvPr/>
        </p:nvCxnSpPr>
        <p:spPr>
          <a:xfrm>
            <a:off x="5463010" y="3955095"/>
            <a:ext cx="5101" cy="631619"/>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直線接點 142">
            <a:extLst>
              <a:ext uri="{FF2B5EF4-FFF2-40B4-BE49-F238E27FC236}">
                <a16:creationId xmlns:a16="http://schemas.microsoft.com/office/drawing/2014/main" id="{E1E5FB97-EE70-4E5E-A1DA-AD543A09615C}"/>
              </a:ext>
            </a:extLst>
          </p:cNvPr>
          <p:cNvCxnSpPr/>
          <p:nvPr/>
        </p:nvCxnSpPr>
        <p:spPr>
          <a:xfrm>
            <a:off x="4149941" y="3872268"/>
            <a:ext cx="1039208"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31" name="圖形 130">
            <a:extLst>
              <a:ext uri="{FF2B5EF4-FFF2-40B4-BE49-F238E27FC236}">
                <a16:creationId xmlns:a16="http://schemas.microsoft.com/office/drawing/2014/main" id="{6535BE08-5633-476F-B59C-E1179B62EA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2955" y="1898120"/>
            <a:ext cx="773816" cy="705538"/>
          </a:xfrm>
          <a:prstGeom prst="rect">
            <a:avLst/>
          </a:prstGeom>
        </p:spPr>
      </p:pic>
      <p:cxnSp>
        <p:nvCxnSpPr>
          <p:cNvPr id="130" name="直線接點 129">
            <a:extLst>
              <a:ext uri="{FF2B5EF4-FFF2-40B4-BE49-F238E27FC236}">
                <a16:creationId xmlns:a16="http://schemas.microsoft.com/office/drawing/2014/main" id="{B50063DB-E9AD-4BFA-8B8C-10FE27295B68}"/>
              </a:ext>
            </a:extLst>
          </p:cNvPr>
          <p:cNvCxnSpPr>
            <a:cxnSpLocks/>
          </p:cNvCxnSpPr>
          <p:nvPr/>
        </p:nvCxnSpPr>
        <p:spPr>
          <a:xfrm>
            <a:off x="3994146" y="1929382"/>
            <a:ext cx="0" cy="583793"/>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29" name="圖形 128">
            <a:extLst>
              <a:ext uri="{FF2B5EF4-FFF2-40B4-BE49-F238E27FC236}">
                <a16:creationId xmlns:a16="http://schemas.microsoft.com/office/drawing/2014/main" id="{04B819E6-3910-43CF-BAD1-C0551F25FA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49941" y="1960666"/>
            <a:ext cx="1292784" cy="549086"/>
          </a:xfrm>
          <a:prstGeom prst="rect">
            <a:avLst/>
          </a:prstGeom>
        </p:spPr>
      </p:pic>
      <p:cxnSp>
        <p:nvCxnSpPr>
          <p:cNvPr id="91" name="Elbow Connector 59"/>
          <p:cNvCxnSpPr>
            <a:cxnSpLocks/>
          </p:cNvCxnSpPr>
          <p:nvPr/>
        </p:nvCxnSpPr>
        <p:spPr>
          <a:xfrm rot="10800000" flipV="1">
            <a:off x="6215153" y="1992912"/>
            <a:ext cx="379847" cy="493030"/>
          </a:xfrm>
          <a:prstGeom prst="bentConnector2">
            <a:avLst/>
          </a:prstGeom>
          <a:ln w="190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8" name="Elbow Connector 59">
            <a:extLst>
              <a:ext uri="{FF2B5EF4-FFF2-40B4-BE49-F238E27FC236}">
                <a16:creationId xmlns:a16="http://schemas.microsoft.com/office/drawing/2014/main" id="{E49E21B4-63D4-440B-B052-F51508C3AB04}"/>
              </a:ext>
            </a:extLst>
          </p:cNvPr>
          <p:cNvCxnSpPr>
            <a:cxnSpLocks/>
          </p:cNvCxnSpPr>
          <p:nvPr/>
        </p:nvCxnSpPr>
        <p:spPr>
          <a:xfrm rot="16200000" flipV="1">
            <a:off x="6184718" y="3124991"/>
            <a:ext cx="450075" cy="379852"/>
          </a:xfrm>
          <a:prstGeom prst="bentConnector3">
            <a:avLst>
              <a:gd name="adj1" fmla="val 3441"/>
            </a:avLst>
          </a:prstGeom>
          <a:ln w="190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 name="直線接點 102">
            <a:extLst>
              <a:ext uri="{FF2B5EF4-FFF2-40B4-BE49-F238E27FC236}">
                <a16:creationId xmlns:a16="http://schemas.microsoft.com/office/drawing/2014/main" id="{F57178D7-253B-4C80-959F-E51F5195A0EE}"/>
              </a:ext>
            </a:extLst>
          </p:cNvPr>
          <p:cNvCxnSpPr/>
          <p:nvPr/>
        </p:nvCxnSpPr>
        <p:spPr>
          <a:xfrm>
            <a:off x="5901993" y="2536602"/>
            <a:ext cx="1039208"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直線接點 103">
            <a:extLst>
              <a:ext uri="{FF2B5EF4-FFF2-40B4-BE49-F238E27FC236}">
                <a16:creationId xmlns:a16="http://schemas.microsoft.com/office/drawing/2014/main" id="{BEED248F-EEAE-4800-A16F-99CC727CD1BC}"/>
              </a:ext>
            </a:extLst>
          </p:cNvPr>
          <p:cNvCxnSpPr/>
          <p:nvPr/>
        </p:nvCxnSpPr>
        <p:spPr>
          <a:xfrm>
            <a:off x="5966173" y="3012981"/>
            <a:ext cx="1039208"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56D5E9A4-AA76-44B5-976B-02151BC36164}"/>
              </a:ext>
            </a:extLst>
          </p:cNvPr>
          <p:cNvCxnSpPr/>
          <p:nvPr/>
        </p:nvCxnSpPr>
        <p:spPr>
          <a:xfrm>
            <a:off x="2108493" y="2847752"/>
            <a:ext cx="1039208"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DBD627A6-6876-42B0-9C75-6191B9955E03}"/>
              </a:ext>
            </a:extLst>
          </p:cNvPr>
          <p:cNvCxnSpPr>
            <a:cxnSpLocks/>
          </p:cNvCxnSpPr>
          <p:nvPr/>
        </p:nvCxnSpPr>
        <p:spPr>
          <a:xfrm>
            <a:off x="3684063" y="3121833"/>
            <a:ext cx="0" cy="474388"/>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75953" y="91440"/>
            <a:ext cx="7886700" cy="822960"/>
          </a:xfrm>
        </p:spPr>
        <p:txBody>
          <a:bodyPr>
            <a:normAutofit/>
          </a:bodyPr>
          <a:lstStyle/>
          <a:p>
            <a:r>
              <a:rPr lang="zh-TW" altLang="en-US" sz="3600" dirty="0"/>
              <a:t>系統架構</a:t>
            </a:r>
            <a:endParaRPr lang="en-US" sz="3600" dirty="0"/>
          </a:p>
        </p:txBody>
      </p:sp>
      <p:cxnSp>
        <p:nvCxnSpPr>
          <p:cNvPr id="67" name="Straight Connector 31"/>
          <p:cNvCxnSpPr>
            <a:cxnSpLocks/>
          </p:cNvCxnSpPr>
          <p:nvPr/>
        </p:nvCxnSpPr>
        <p:spPr>
          <a:xfrm flipV="1">
            <a:off x="4234343" y="2799346"/>
            <a:ext cx="817443" cy="4480"/>
          </a:xfrm>
          <a:prstGeom prst="line">
            <a:avLst/>
          </a:prstGeom>
          <a:ln w="190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pic>
        <p:nvPicPr>
          <p:cNvPr id="68" name="Pictur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13969" y="1021878"/>
            <a:ext cx="471800" cy="471800"/>
          </a:xfrm>
          <a:prstGeom prst="rect">
            <a:avLst/>
          </a:prstGeom>
        </p:spPr>
      </p:pic>
      <p:pic>
        <p:nvPicPr>
          <p:cNvPr id="69"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926240" y="1028829"/>
            <a:ext cx="464114" cy="464114"/>
          </a:xfrm>
          <a:prstGeom prst="rect">
            <a:avLst/>
          </a:prstGeom>
        </p:spPr>
      </p:pic>
      <p:pic>
        <p:nvPicPr>
          <p:cNvPr id="70"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21820" y="1019087"/>
            <a:ext cx="464114" cy="464114"/>
          </a:xfrm>
          <a:prstGeom prst="rect">
            <a:avLst/>
          </a:prstGeom>
        </p:spPr>
      </p:pic>
      <p:pic>
        <p:nvPicPr>
          <p:cNvPr id="71" name="Pictur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20146" y="1021144"/>
            <a:ext cx="471800" cy="471800"/>
          </a:xfrm>
          <a:prstGeom prst="rect">
            <a:avLst/>
          </a:prstGeom>
        </p:spPr>
      </p:pic>
      <p:pic>
        <p:nvPicPr>
          <p:cNvPr id="72"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32417" y="1028095"/>
            <a:ext cx="464114" cy="464114"/>
          </a:xfrm>
          <a:prstGeom prst="rect">
            <a:avLst/>
          </a:prstGeom>
        </p:spPr>
      </p:pic>
      <p:pic>
        <p:nvPicPr>
          <p:cNvPr id="73"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11072" y="1027361"/>
            <a:ext cx="464114" cy="464114"/>
          </a:xfrm>
          <a:prstGeom prst="rect">
            <a:avLst/>
          </a:prstGeom>
        </p:spPr>
      </p:pic>
      <p:pic>
        <p:nvPicPr>
          <p:cNvPr id="74" name="Pictur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85035" y="1020410"/>
            <a:ext cx="471800" cy="471800"/>
          </a:xfrm>
          <a:prstGeom prst="rect">
            <a:avLst/>
          </a:prstGeom>
        </p:spPr>
      </p:pic>
      <p:pic>
        <p:nvPicPr>
          <p:cNvPr id="75"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71906" y="1027361"/>
            <a:ext cx="464114" cy="464114"/>
          </a:xfrm>
          <a:prstGeom prst="rect">
            <a:avLst/>
          </a:prstGeom>
        </p:spPr>
      </p:pic>
      <p:pic>
        <p:nvPicPr>
          <p:cNvPr id="76"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54786" y="1017619"/>
            <a:ext cx="464114" cy="464114"/>
          </a:xfrm>
          <a:prstGeom prst="rect">
            <a:avLst/>
          </a:prstGeom>
        </p:spPr>
      </p:pic>
      <p:sp>
        <p:nvSpPr>
          <p:cNvPr id="77" name="TextBox 57"/>
          <p:cNvSpPr txBox="1"/>
          <p:nvPr/>
        </p:nvSpPr>
        <p:spPr>
          <a:xfrm>
            <a:off x="4507275" y="1121697"/>
            <a:ext cx="1666229" cy="369332"/>
          </a:xfrm>
          <a:prstGeom prst="rect">
            <a:avLst/>
          </a:prstGeom>
          <a:noFill/>
        </p:spPr>
        <p:txBody>
          <a:bodyPr wrap="square" rtlCol="0">
            <a:spAutoFit/>
          </a:bodyPr>
          <a:lstStyle/>
          <a:p>
            <a:r>
              <a:rPr lang="mr-IN">
                <a:solidFill>
                  <a:schemeClr val="bg1"/>
                </a:solidFill>
              </a:rPr>
              <a:t>…................</a:t>
            </a:r>
            <a:endParaRPr lang="en-US">
              <a:solidFill>
                <a:schemeClr val="bg1"/>
              </a:solidFill>
            </a:endParaRPr>
          </a:p>
        </p:txBody>
      </p:sp>
      <p:cxnSp>
        <p:nvCxnSpPr>
          <p:cNvPr id="78" name="Elbow Connector 59"/>
          <p:cNvCxnSpPr>
            <a:cxnSpLocks/>
          </p:cNvCxnSpPr>
          <p:nvPr/>
        </p:nvCxnSpPr>
        <p:spPr>
          <a:xfrm>
            <a:off x="2067277" y="2337039"/>
            <a:ext cx="1043597" cy="435528"/>
          </a:xfrm>
          <a:prstGeom prst="bentConnector3">
            <a:avLst>
              <a:gd name="adj1" fmla="val 87726"/>
            </a:avLst>
          </a:prstGeom>
          <a:ln w="190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pic>
        <p:nvPicPr>
          <p:cNvPr id="86"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61087" y="1023173"/>
            <a:ext cx="464114" cy="464114"/>
          </a:xfrm>
          <a:prstGeom prst="rect">
            <a:avLst/>
          </a:prstGeom>
        </p:spPr>
      </p:pic>
      <p:pic>
        <p:nvPicPr>
          <p:cNvPr id="87" name="Pictur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41400" y="1016222"/>
            <a:ext cx="471800" cy="471800"/>
          </a:xfrm>
          <a:prstGeom prst="rect">
            <a:avLst/>
          </a:prstGeom>
        </p:spPr>
      </p:pic>
      <p:pic>
        <p:nvPicPr>
          <p:cNvPr id="88"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28271" y="1023173"/>
            <a:ext cx="464114" cy="464114"/>
          </a:xfrm>
          <a:prstGeom prst="rect">
            <a:avLst/>
          </a:prstGeom>
        </p:spPr>
      </p:pic>
      <p:cxnSp>
        <p:nvCxnSpPr>
          <p:cNvPr id="90" name="Elbow Connector 63"/>
          <p:cNvCxnSpPr>
            <a:cxnSpLocks/>
          </p:cNvCxnSpPr>
          <p:nvPr/>
        </p:nvCxnSpPr>
        <p:spPr>
          <a:xfrm flipV="1">
            <a:off x="2123099" y="2959935"/>
            <a:ext cx="827787" cy="449175"/>
          </a:xfrm>
          <a:prstGeom prst="bentConnector3">
            <a:avLst>
              <a:gd name="adj1" fmla="val 103697"/>
            </a:avLst>
          </a:prstGeom>
          <a:ln w="190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137" name="矩形: 圓角 136">
            <a:extLst>
              <a:ext uri="{FF2B5EF4-FFF2-40B4-BE49-F238E27FC236}">
                <a16:creationId xmlns:a16="http://schemas.microsoft.com/office/drawing/2014/main" id="{2FE5D04D-F8C8-4913-8942-551B810FA669}"/>
              </a:ext>
            </a:extLst>
          </p:cNvPr>
          <p:cNvSpPr/>
          <p:nvPr/>
        </p:nvSpPr>
        <p:spPr>
          <a:xfrm>
            <a:off x="4273369" y="2228882"/>
            <a:ext cx="1087219" cy="162903"/>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Rectangle 80"/>
          <p:cNvSpPr/>
          <p:nvPr/>
        </p:nvSpPr>
        <p:spPr>
          <a:xfrm>
            <a:off x="4359998" y="2188917"/>
            <a:ext cx="909223" cy="230832"/>
          </a:xfrm>
          <a:prstGeom prst="rect">
            <a:avLst/>
          </a:prstGeom>
        </p:spPr>
        <p:txBody>
          <a:bodyPr wrap="none">
            <a:spAutoFit/>
          </a:bodyPr>
          <a:lstStyle/>
          <a:p>
            <a:r>
              <a:rPr lang="en-US" sz="900">
                <a:solidFill>
                  <a:srgbClr val="FE0144"/>
                </a:solidFill>
                <a:latin typeface="Arial" panose="020B0604020202020204" pitchFamily="34" charset="0"/>
                <a:cs typeface="Arial" panose="020B0604020202020204" pitchFamily="34" charset="0"/>
              </a:rPr>
              <a:t>PCIe Gen3 x8</a:t>
            </a:r>
          </a:p>
        </p:txBody>
      </p:sp>
      <p:sp>
        <p:nvSpPr>
          <p:cNvPr id="148" name="矩形 147">
            <a:extLst>
              <a:ext uri="{FF2B5EF4-FFF2-40B4-BE49-F238E27FC236}">
                <a16:creationId xmlns:a16="http://schemas.microsoft.com/office/drawing/2014/main" id="{6C61B109-1E51-4CF2-A551-D769451A64B3}"/>
              </a:ext>
            </a:extLst>
          </p:cNvPr>
          <p:cNvSpPr/>
          <p:nvPr/>
        </p:nvSpPr>
        <p:spPr>
          <a:xfrm>
            <a:off x="2475220" y="4834223"/>
            <a:ext cx="2368032" cy="276999"/>
          </a:xfrm>
          <a:prstGeom prst="rect">
            <a:avLst/>
          </a:prstGeom>
        </p:spPr>
        <p:txBody>
          <a:bodyPr wrap="square">
            <a:spAutoFit/>
          </a:bodyPr>
          <a:lstStyle/>
          <a:p>
            <a:pPr algn="ctr"/>
            <a:r>
              <a:rPr lang="en-US" altLang="zh-TW" sz="1200">
                <a:solidFill>
                  <a:schemeClr val="bg1">
                    <a:lumMod val="85000"/>
                  </a:schemeClr>
                </a:solidFill>
                <a:latin typeface="Arial" panose="020B0604020202020204" pitchFamily="34" charset="0"/>
                <a:cs typeface="Arial" panose="020B0604020202020204" pitchFamily="34" charset="0"/>
              </a:rPr>
              <a:t>2 x 1GbE  </a:t>
            </a:r>
            <a:r>
              <a:rPr lang="zh-TW" altLang="en-US" sz="1200">
                <a:solidFill>
                  <a:schemeClr val="bg1">
                    <a:lumMod val="85000"/>
                  </a:schemeClr>
                </a:solidFill>
                <a:latin typeface="微軟正黑體" panose="020B0604030504040204" pitchFamily="34" charset="-120"/>
                <a:ea typeface="微軟正黑體" panose="020B0604030504040204" pitchFamily="34" charset="-120"/>
                <a:cs typeface="Arial" panose="020B0604020202020204" pitchFamily="34" charset="0"/>
              </a:rPr>
              <a:t>網路埠</a:t>
            </a:r>
            <a:endParaRPr lang="en-US" altLang="zh-TW" sz="1200">
              <a:solidFill>
                <a:schemeClr val="bg1">
                  <a:lumMod val="85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61" name="矩形 160">
            <a:extLst>
              <a:ext uri="{FF2B5EF4-FFF2-40B4-BE49-F238E27FC236}">
                <a16:creationId xmlns:a16="http://schemas.microsoft.com/office/drawing/2014/main" id="{53CAF253-B6C9-4DC9-9D97-697D1C20071A}"/>
              </a:ext>
            </a:extLst>
          </p:cNvPr>
          <p:cNvSpPr/>
          <p:nvPr/>
        </p:nvSpPr>
        <p:spPr>
          <a:xfrm>
            <a:off x="4352628" y="4825375"/>
            <a:ext cx="2368032" cy="276999"/>
          </a:xfrm>
          <a:prstGeom prst="rect">
            <a:avLst/>
          </a:prstGeom>
        </p:spPr>
        <p:txBody>
          <a:bodyPr wrap="square">
            <a:spAutoFit/>
          </a:bodyPr>
          <a:lstStyle/>
          <a:p>
            <a:pPr algn="ctr"/>
            <a:r>
              <a:rPr lang="en-US" altLang="zh-TW" sz="1200">
                <a:solidFill>
                  <a:schemeClr val="bg1">
                    <a:lumMod val="85000"/>
                  </a:schemeClr>
                </a:solidFill>
                <a:latin typeface="Arial" panose="020B0604020202020204" pitchFamily="34" charset="0"/>
                <a:cs typeface="Arial" panose="020B0604020202020204" pitchFamily="34" charset="0"/>
              </a:rPr>
              <a:t>IPMI </a:t>
            </a:r>
            <a:r>
              <a:rPr lang="zh-TW" altLang="en-US" sz="1200">
                <a:solidFill>
                  <a:schemeClr val="bg1">
                    <a:lumMod val="85000"/>
                  </a:schemeClr>
                </a:solidFill>
                <a:latin typeface="微軟正黑體" panose="020B0604030504040204" pitchFamily="34" charset="-120"/>
                <a:ea typeface="微軟正黑體" panose="020B0604030504040204" pitchFamily="34" charset="-120"/>
                <a:cs typeface="Arial" panose="020B0604020202020204" pitchFamily="34" charset="0"/>
              </a:rPr>
              <a:t>管理介面</a:t>
            </a:r>
            <a:endParaRPr lang="en-US" altLang="zh-TW" sz="1200">
              <a:solidFill>
                <a:schemeClr val="bg1">
                  <a:lumMod val="85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89" name="圖片 88">
            <a:extLst>
              <a:ext uri="{FF2B5EF4-FFF2-40B4-BE49-F238E27FC236}">
                <a16:creationId xmlns:a16="http://schemas.microsoft.com/office/drawing/2014/main" id="{C14C8314-ED93-47F1-84FF-89E9BA7796A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536" y="2012738"/>
            <a:ext cx="2410575" cy="491994"/>
          </a:xfrm>
          <a:prstGeom prst="rect">
            <a:avLst/>
          </a:prstGeom>
        </p:spPr>
      </p:pic>
      <p:sp>
        <p:nvSpPr>
          <p:cNvPr id="99" name="矩形 98">
            <a:extLst>
              <a:ext uri="{FF2B5EF4-FFF2-40B4-BE49-F238E27FC236}">
                <a16:creationId xmlns:a16="http://schemas.microsoft.com/office/drawing/2014/main" id="{DC793E37-29C6-4AF1-87FA-D7669B818FE3}"/>
              </a:ext>
            </a:extLst>
          </p:cNvPr>
          <p:cNvSpPr/>
          <p:nvPr/>
        </p:nvSpPr>
        <p:spPr>
          <a:xfrm>
            <a:off x="586364" y="2037545"/>
            <a:ext cx="1372492" cy="323165"/>
          </a:xfrm>
          <a:prstGeom prst="rect">
            <a:avLst/>
          </a:prstGeom>
        </p:spPr>
        <p:txBody>
          <a:bodyPr wrap="none">
            <a:spAutoFit/>
          </a:bodyPr>
          <a:lstStyle/>
          <a:p>
            <a:pPr algn="ctr"/>
            <a:r>
              <a:rPr lang="en-US" altLang="zh-TW" sz="1500">
                <a:latin typeface="Arial" panose="020B0604020202020204" pitchFamily="34" charset="0"/>
                <a:cs typeface="Arial" panose="020B0604020202020204" pitchFamily="34" charset="0"/>
              </a:rPr>
              <a:t>8 x DDR4 slot</a:t>
            </a:r>
          </a:p>
        </p:txBody>
      </p:sp>
      <p:pic>
        <p:nvPicPr>
          <p:cNvPr id="100" name="圖片 99">
            <a:extLst>
              <a:ext uri="{FF2B5EF4-FFF2-40B4-BE49-F238E27FC236}">
                <a16:creationId xmlns:a16="http://schemas.microsoft.com/office/drawing/2014/main" id="{0D9A2B93-3508-4C2E-9D73-3C6A85EEA4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899" y="2635940"/>
            <a:ext cx="2410575" cy="491994"/>
          </a:xfrm>
          <a:prstGeom prst="rect">
            <a:avLst/>
          </a:prstGeom>
        </p:spPr>
      </p:pic>
      <p:sp>
        <p:nvSpPr>
          <p:cNvPr id="101" name="矩形 100">
            <a:extLst>
              <a:ext uri="{FF2B5EF4-FFF2-40B4-BE49-F238E27FC236}">
                <a16:creationId xmlns:a16="http://schemas.microsoft.com/office/drawing/2014/main" id="{7FC3408C-D334-4AE4-8005-B1C75F4B6DA7}"/>
              </a:ext>
            </a:extLst>
          </p:cNvPr>
          <p:cNvSpPr/>
          <p:nvPr/>
        </p:nvSpPr>
        <p:spPr>
          <a:xfrm>
            <a:off x="108411" y="2665495"/>
            <a:ext cx="2292222" cy="323165"/>
          </a:xfrm>
          <a:prstGeom prst="rect">
            <a:avLst/>
          </a:prstGeom>
          <a:ln>
            <a:noFill/>
          </a:ln>
        </p:spPr>
        <p:txBody>
          <a:bodyPr wrap="square">
            <a:spAutoFit/>
          </a:bodyPr>
          <a:lstStyle/>
          <a:p>
            <a:pPr algn="ctr"/>
            <a:r>
              <a:rPr lang="en-US" altLang="zh-TW" sz="1500">
                <a:latin typeface="Arial" panose="020B0604020202020204" pitchFamily="34" charset="0"/>
                <a:cs typeface="Arial" panose="020B0604020202020204" pitchFamily="34" charset="0"/>
              </a:rPr>
              <a:t>1 x PCIe Slot (Gen3 x8)</a:t>
            </a:r>
          </a:p>
        </p:txBody>
      </p:sp>
      <p:pic>
        <p:nvPicPr>
          <p:cNvPr id="102" name="圖片 101">
            <a:extLst>
              <a:ext uri="{FF2B5EF4-FFF2-40B4-BE49-F238E27FC236}">
                <a16:creationId xmlns:a16="http://schemas.microsoft.com/office/drawing/2014/main" id="{7A405B9E-7A3F-4C47-A671-0A2245C8629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34023" y="1735465"/>
            <a:ext cx="2487160" cy="491994"/>
          </a:xfrm>
          <a:prstGeom prst="rect">
            <a:avLst/>
          </a:prstGeom>
        </p:spPr>
      </p:pic>
      <p:pic>
        <p:nvPicPr>
          <p:cNvPr id="105" name="圖片 104">
            <a:extLst>
              <a:ext uri="{FF2B5EF4-FFF2-40B4-BE49-F238E27FC236}">
                <a16:creationId xmlns:a16="http://schemas.microsoft.com/office/drawing/2014/main" id="{421D65CE-390F-424E-9042-72139207098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14930" y="2323817"/>
            <a:ext cx="2487160" cy="491994"/>
          </a:xfrm>
          <a:prstGeom prst="rect">
            <a:avLst/>
          </a:prstGeom>
        </p:spPr>
      </p:pic>
      <p:pic>
        <p:nvPicPr>
          <p:cNvPr id="106" name="圖片 105">
            <a:extLst>
              <a:ext uri="{FF2B5EF4-FFF2-40B4-BE49-F238E27FC236}">
                <a16:creationId xmlns:a16="http://schemas.microsoft.com/office/drawing/2014/main" id="{05D56FC0-0763-4863-8C14-F0E396473F4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34023" y="2901736"/>
            <a:ext cx="2487160" cy="491994"/>
          </a:xfrm>
          <a:prstGeom prst="rect">
            <a:avLst/>
          </a:prstGeom>
        </p:spPr>
      </p:pic>
      <p:pic>
        <p:nvPicPr>
          <p:cNvPr id="108" name="圖片 107">
            <a:extLst>
              <a:ext uri="{FF2B5EF4-FFF2-40B4-BE49-F238E27FC236}">
                <a16:creationId xmlns:a16="http://schemas.microsoft.com/office/drawing/2014/main" id="{149C5660-C3A3-4CF6-B72B-2D600D0CCB1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44297" y="3463740"/>
            <a:ext cx="2487160" cy="491994"/>
          </a:xfrm>
          <a:prstGeom prst="rect">
            <a:avLst/>
          </a:prstGeom>
        </p:spPr>
      </p:pic>
      <p:sp>
        <p:nvSpPr>
          <p:cNvPr id="109" name="矩形 108">
            <a:extLst>
              <a:ext uri="{FF2B5EF4-FFF2-40B4-BE49-F238E27FC236}">
                <a16:creationId xmlns:a16="http://schemas.microsoft.com/office/drawing/2014/main" id="{4C2F661A-E0F8-4F9F-BE79-CBD2AD91626C}"/>
              </a:ext>
            </a:extLst>
          </p:cNvPr>
          <p:cNvSpPr/>
          <p:nvPr/>
        </p:nvSpPr>
        <p:spPr>
          <a:xfrm>
            <a:off x="7026904" y="1771297"/>
            <a:ext cx="1521003" cy="323165"/>
          </a:xfrm>
          <a:prstGeom prst="rect">
            <a:avLst/>
          </a:prstGeom>
        </p:spPr>
        <p:txBody>
          <a:bodyPr wrap="square">
            <a:spAutoFit/>
          </a:bodyPr>
          <a:lstStyle/>
          <a:p>
            <a:pPr algn="ctr"/>
            <a:r>
              <a:rPr lang="en-US" altLang="zh-TW" sz="1500">
                <a:latin typeface="Arial" panose="020B0604020202020204" pitchFamily="34" charset="0"/>
                <a:cs typeface="Arial" panose="020B0604020202020204" pitchFamily="34" charset="0"/>
              </a:rPr>
              <a:t>8 x DDR4 slot</a:t>
            </a:r>
          </a:p>
        </p:txBody>
      </p:sp>
      <p:sp>
        <p:nvSpPr>
          <p:cNvPr id="110" name="矩形 109">
            <a:extLst>
              <a:ext uri="{FF2B5EF4-FFF2-40B4-BE49-F238E27FC236}">
                <a16:creationId xmlns:a16="http://schemas.microsoft.com/office/drawing/2014/main" id="{8BBF935D-E69F-4A85-BD70-FAAABB86B05A}"/>
              </a:ext>
            </a:extLst>
          </p:cNvPr>
          <p:cNvSpPr/>
          <p:nvPr/>
        </p:nvSpPr>
        <p:spPr>
          <a:xfrm>
            <a:off x="6636519" y="2376225"/>
            <a:ext cx="2282168" cy="323165"/>
          </a:xfrm>
          <a:prstGeom prst="rect">
            <a:avLst/>
          </a:prstGeom>
        </p:spPr>
        <p:txBody>
          <a:bodyPr wrap="square">
            <a:spAutoFit/>
          </a:bodyPr>
          <a:lstStyle/>
          <a:p>
            <a:pPr algn="ctr"/>
            <a:r>
              <a:rPr lang="nl-NL" altLang="zh-TW" sz="1500">
                <a:latin typeface="Arial" panose="020B0604020202020204" pitchFamily="34" charset="0"/>
                <a:cs typeface="Arial" panose="020B0604020202020204" pitchFamily="34" charset="0"/>
              </a:rPr>
              <a:t>1 x PCIe Slot (Gen3 x8)</a:t>
            </a:r>
            <a:endParaRPr lang="en-US" altLang="zh-TW" sz="1500">
              <a:latin typeface="Arial" panose="020B0604020202020204" pitchFamily="34" charset="0"/>
              <a:cs typeface="Arial" panose="020B0604020202020204" pitchFamily="34" charset="0"/>
            </a:endParaRPr>
          </a:p>
        </p:txBody>
      </p:sp>
      <p:sp>
        <p:nvSpPr>
          <p:cNvPr id="111" name="矩形 110">
            <a:extLst>
              <a:ext uri="{FF2B5EF4-FFF2-40B4-BE49-F238E27FC236}">
                <a16:creationId xmlns:a16="http://schemas.microsoft.com/office/drawing/2014/main" id="{6A9E48FE-30D5-44FB-B9DE-161C8198D152}"/>
              </a:ext>
            </a:extLst>
          </p:cNvPr>
          <p:cNvSpPr/>
          <p:nvPr/>
        </p:nvSpPr>
        <p:spPr>
          <a:xfrm>
            <a:off x="6636519" y="2931249"/>
            <a:ext cx="2282168" cy="323165"/>
          </a:xfrm>
          <a:prstGeom prst="rect">
            <a:avLst/>
          </a:prstGeom>
        </p:spPr>
        <p:txBody>
          <a:bodyPr wrap="square">
            <a:spAutoFit/>
          </a:bodyPr>
          <a:lstStyle/>
          <a:p>
            <a:pPr algn="ctr"/>
            <a:r>
              <a:rPr lang="nl-NL" altLang="zh-TW" sz="1500">
                <a:latin typeface="Arial" panose="020B0604020202020204" pitchFamily="34" charset="0"/>
                <a:cs typeface="Arial" panose="020B0604020202020204" pitchFamily="34" charset="0"/>
              </a:rPr>
              <a:t>1 x PCIe Slot (Gen3 x8)</a:t>
            </a:r>
            <a:endParaRPr lang="en-US" altLang="zh-TW" sz="1500">
              <a:latin typeface="Arial" panose="020B0604020202020204" pitchFamily="34" charset="0"/>
              <a:cs typeface="Arial" panose="020B0604020202020204" pitchFamily="34" charset="0"/>
            </a:endParaRPr>
          </a:p>
        </p:txBody>
      </p:sp>
      <p:sp>
        <p:nvSpPr>
          <p:cNvPr id="112" name="矩形 111">
            <a:extLst>
              <a:ext uri="{FF2B5EF4-FFF2-40B4-BE49-F238E27FC236}">
                <a16:creationId xmlns:a16="http://schemas.microsoft.com/office/drawing/2014/main" id="{4C80BFD7-16FD-4F66-881A-D6941F2B22A4}"/>
              </a:ext>
            </a:extLst>
          </p:cNvPr>
          <p:cNvSpPr/>
          <p:nvPr/>
        </p:nvSpPr>
        <p:spPr>
          <a:xfrm>
            <a:off x="6600397" y="3504975"/>
            <a:ext cx="2377025" cy="323165"/>
          </a:xfrm>
          <a:prstGeom prst="rect">
            <a:avLst/>
          </a:prstGeom>
        </p:spPr>
        <p:txBody>
          <a:bodyPr wrap="square">
            <a:spAutoFit/>
          </a:bodyPr>
          <a:lstStyle/>
          <a:p>
            <a:pPr algn="ctr"/>
            <a:r>
              <a:rPr lang="nl-NL" altLang="zh-TW" sz="1500">
                <a:latin typeface="Arial" panose="020B0604020202020204" pitchFamily="34" charset="0"/>
                <a:cs typeface="Arial" panose="020B0604020202020204" pitchFamily="34" charset="0"/>
              </a:rPr>
              <a:t>1 x PCIe Slot (Gen3 x16)</a:t>
            </a:r>
            <a:endParaRPr lang="en-US" altLang="zh-TW" sz="1500">
              <a:latin typeface="Arial" panose="020B0604020202020204" pitchFamily="34" charset="0"/>
              <a:cs typeface="Arial" panose="020B0604020202020204" pitchFamily="34" charset="0"/>
            </a:endParaRPr>
          </a:p>
        </p:txBody>
      </p:sp>
      <p:sp>
        <p:nvSpPr>
          <p:cNvPr id="113" name="矩形 112">
            <a:extLst>
              <a:ext uri="{FF2B5EF4-FFF2-40B4-BE49-F238E27FC236}">
                <a16:creationId xmlns:a16="http://schemas.microsoft.com/office/drawing/2014/main" id="{DA753838-44A7-4FBB-835F-A7FE31AF99E1}"/>
              </a:ext>
            </a:extLst>
          </p:cNvPr>
          <p:cNvSpPr/>
          <p:nvPr/>
        </p:nvSpPr>
        <p:spPr>
          <a:xfrm>
            <a:off x="492081" y="3890442"/>
            <a:ext cx="1540806" cy="276999"/>
          </a:xfrm>
          <a:prstGeom prst="rect">
            <a:avLst/>
          </a:prstGeom>
        </p:spPr>
        <p:txBody>
          <a:bodyPr wrap="none">
            <a:spAutoFit/>
          </a:bodyPr>
          <a:lstStyle/>
          <a:p>
            <a:pPr algn="ctr"/>
            <a:r>
              <a:rPr lang="en-US" altLang="zh-TW" sz="1200">
                <a:solidFill>
                  <a:schemeClr val="bg1">
                    <a:lumMod val="85000"/>
                  </a:schemeClr>
                </a:solidFill>
                <a:latin typeface="Arial" panose="020B0604020202020204" pitchFamily="34" charset="0"/>
                <a:cs typeface="Arial" panose="020B0604020202020204" pitchFamily="34" charset="0"/>
              </a:rPr>
              <a:t>4 x 10GbE SFP+ </a:t>
            </a:r>
            <a:r>
              <a:rPr lang="zh-TW" altLang="en-US" sz="1200">
                <a:solidFill>
                  <a:schemeClr val="bg1">
                    <a:lumMod val="85000"/>
                  </a:schemeClr>
                </a:solidFill>
                <a:latin typeface="微軟正黑體" panose="020B0604030504040204" pitchFamily="34" charset="-120"/>
                <a:ea typeface="微軟正黑體" panose="020B0604030504040204" pitchFamily="34" charset="-120"/>
                <a:cs typeface="Arial" panose="020B0604020202020204" pitchFamily="34" charset="0"/>
              </a:rPr>
              <a:t>埠</a:t>
            </a:r>
            <a:endParaRPr lang="en-US" altLang="zh-TW" sz="1200">
              <a:solidFill>
                <a:schemeClr val="bg1">
                  <a:lumMod val="85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5" name="圖形 4">
            <a:extLst>
              <a:ext uri="{FF2B5EF4-FFF2-40B4-BE49-F238E27FC236}">
                <a16:creationId xmlns:a16="http://schemas.microsoft.com/office/drawing/2014/main" id="{CF512B1A-0942-47CD-A6BB-2279177E31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536" y="3212674"/>
            <a:ext cx="2402312" cy="677768"/>
          </a:xfrm>
          <a:prstGeom prst="rect">
            <a:avLst/>
          </a:prstGeom>
        </p:spPr>
      </p:pic>
      <p:sp>
        <p:nvSpPr>
          <p:cNvPr id="114" name="TextBox 104">
            <a:extLst>
              <a:ext uri="{FF2B5EF4-FFF2-40B4-BE49-F238E27FC236}">
                <a16:creationId xmlns:a16="http://schemas.microsoft.com/office/drawing/2014/main" id="{25857599-10E0-4216-B253-4F70CD8EA8A4}"/>
              </a:ext>
            </a:extLst>
          </p:cNvPr>
          <p:cNvSpPr txBox="1"/>
          <p:nvPr/>
        </p:nvSpPr>
        <p:spPr>
          <a:xfrm>
            <a:off x="260292" y="3643274"/>
            <a:ext cx="588623" cy="246221"/>
          </a:xfrm>
          <a:prstGeom prst="rect">
            <a:avLst/>
          </a:prstGeom>
          <a:noFill/>
        </p:spPr>
        <p:txBody>
          <a:bodyPr wrap="none" rtlCol="0">
            <a:spAutoFit/>
          </a:bodyPr>
          <a:lstStyle/>
          <a:p>
            <a:r>
              <a:rPr lang="en-US" sz="950" b="1">
                <a:solidFill>
                  <a:schemeClr val="tx1"/>
                </a:solidFill>
              </a:rPr>
              <a:t>10GbE</a:t>
            </a:r>
          </a:p>
        </p:txBody>
      </p:sp>
      <p:sp>
        <p:nvSpPr>
          <p:cNvPr id="115" name="TextBox 106">
            <a:extLst>
              <a:ext uri="{FF2B5EF4-FFF2-40B4-BE49-F238E27FC236}">
                <a16:creationId xmlns:a16="http://schemas.microsoft.com/office/drawing/2014/main" id="{DFF6B85A-874F-4468-800D-63191C51D433}"/>
              </a:ext>
            </a:extLst>
          </p:cNvPr>
          <p:cNvSpPr txBox="1"/>
          <p:nvPr/>
        </p:nvSpPr>
        <p:spPr>
          <a:xfrm>
            <a:off x="765807" y="3644564"/>
            <a:ext cx="588623" cy="246221"/>
          </a:xfrm>
          <a:prstGeom prst="rect">
            <a:avLst/>
          </a:prstGeom>
          <a:noFill/>
        </p:spPr>
        <p:txBody>
          <a:bodyPr wrap="none" rtlCol="0">
            <a:spAutoFit/>
          </a:bodyPr>
          <a:lstStyle/>
          <a:p>
            <a:r>
              <a:rPr lang="en-US" sz="950" b="1">
                <a:solidFill>
                  <a:schemeClr val="tx1"/>
                </a:solidFill>
              </a:rPr>
              <a:t>10GbE</a:t>
            </a:r>
          </a:p>
        </p:txBody>
      </p:sp>
      <p:sp>
        <p:nvSpPr>
          <p:cNvPr id="116" name="TextBox 104">
            <a:extLst>
              <a:ext uri="{FF2B5EF4-FFF2-40B4-BE49-F238E27FC236}">
                <a16:creationId xmlns:a16="http://schemas.microsoft.com/office/drawing/2014/main" id="{9537F40A-177A-4FF2-B669-7B80CBEAC82D}"/>
              </a:ext>
            </a:extLst>
          </p:cNvPr>
          <p:cNvSpPr txBox="1"/>
          <p:nvPr/>
        </p:nvSpPr>
        <p:spPr>
          <a:xfrm>
            <a:off x="1315723" y="3641984"/>
            <a:ext cx="588623" cy="246221"/>
          </a:xfrm>
          <a:prstGeom prst="rect">
            <a:avLst/>
          </a:prstGeom>
          <a:noFill/>
        </p:spPr>
        <p:txBody>
          <a:bodyPr wrap="none" rtlCol="0">
            <a:spAutoFit/>
          </a:bodyPr>
          <a:lstStyle/>
          <a:p>
            <a:r>
              <a:rPr lang="en-US" sz="950" b="1">
                <a:solidFill>
                  <a:schemeClr val="tx1"/>
                </a:solidFill>
              </a:rPr>
              <a:t>10GbE</a:t>
            </a:r>
          </a:p>
        </p:txBody>
      </p:sp>
      <p:sp>
        <p:nvSpPr>
          <p:cNvPr id="117" name="TextBox 106">
            <a:extLst>
              <a:ext uri="{FF2B5EF4-FFF2-40B4-BE49-F238E27FC236}">
                <a16:creationId xmlns:a16="http://schemas.microsoft.com/office/drawing/2014/main" id="{E836BD60-8C45-49E6-AEAC-68F5195EE814}"/>
              </a:ext>
            </a:extLst>
          </p:cNvPr>
          <p:cNvSpPr txBox="1"/>
          <p:nvPr/>
        </p:nvSpPr>
        <p:spPr>
          <a:xfrm>
            <a:off x="1846998" y="3643274"/>
            <a:ext cx="588623" cy="246221"/>
          </a:xfrm>
          <a:prstGeom prst="rect">
            <a:avLst/>
          </a:prstGeom>
          <a:noFill/>
        </p:spPr>
        <p:txBody>
          <a:bodyPr wrap="none" rtlCol="0">
            <a:spAutoFit/>
          </a:bodyPr>
          <a:lstStyle/>
          <a:p>
            <a:r>
              <a:rPr lang="en-US" sz="950" b="1">
                <a:solidFill>
                  <a:schemeClr val="tx1"/>
                </a:solidFill>
              </a:rPr>
              <a:t>10GbE</a:t>
            </a:r>
          </a:p>
        </p:txBody>
      </p:sp>
      <p:pic>
        <p:nvPicPr>
          <p:cNvPr id="8" name="圖形 7">
            <a:extLst>
              <a:ext uri="{FF2B5EF4-FFF2-40B4-BE49-F238E27FC236}">
                <a16:creationId xmlns:a16="http://schemas.microsoft.com/office/drawing/2014/main" id="{092DB28E-259C-4387-8E9A-652C82F69C2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10358" y="4295025"/>
            <a:ext cx="1497756" cy="565642"/>
          </a:xfrm>
          <a:prstGeom prst="rect">
            <a:avLst/>
          </a:prstGeom>
        </p:spPr>
      </p:pic>
      <p:sp>
        <p:nvSpPr>
          <p:cNvPr id="118" name="TextBox 96">
            <a:extLst>
              <a:ext uri="{FF2B5EF4-FFF2-40B4-BE49-F238E27FC236}">
                <a16:creationId xmlns:a16="http://schemas.microsoft.com/office/drawing/2014/main" id="{DFEE7806-80DB-42F4-BBB4-C7AD1FE014A3}"/>
              </a:ext>
            </a:extLst>
          </p:cNvPr>
          <p:cNvSpPr txBox="1"/>
          <p:nvPr/>
        </p:nvSpPr>
        <p:spPr>
          <a:xfrm>
            <a:off x="3109253" y="4497345"/>
            <a:ext cx="518091" cy="246221"/>
          </a:xfrm>
          <a:prstGeom prst="rect">
            <a:avLst/>
          </a:prstGeom>
          <a:noFill/>
        </p:spPr>
        <p:txBody>
          <a:bodyPr wrap="none" rtlCol="0">
            <a:spAutoFit/>
          </a:bodyPr>
          <a:lstStyle/>
          <a:p>
            <a:r>
              <a:rPr lang="en-US" sz="950" b="1">
                <a:solidFill>
                  <a:schemeClr val="tx1"/>
                </a:solidFill>
              </a:rPr>
              <a:t>1GbE</a:t>
            </a:r>
          </a:p>
        </p:txBody>
      </p:sp>
      <p:sp>
        <p:nvSpPr>
          <p:cNvPr id="119" name="TextBox 100">
            <a:extLst>
              <a:ext uri="{FF2B5EF4-FFF2-40B4-BE49-F238E27FC236}">
                <a16:creationId xmlns:a16="http://schemas.microsoft.com/office/drawing/2014/main" id="{1322C18C-7E59-4629-A675-D63487A51FBE}"/>
              </a:ext>
            </a:extLst>
          </p:cNvPr>
          <p:cNvSpPr txBox="1"/>
          <p:nvPr/>
        </p:nvSpPr>
        <p:spPr>
          <a:xfrm>
            <a:off x="3759957" y="4500863"/>
            <a:ext cx="518091" cy="246221"/>
          </a:xfrm>
          <a:prstGeom prst="rect">
            <a:avLst/>
          </a:prstGeom>
          <a:noFill/>
        </p:spPr>
        <p:txBody>
          <a:bodyPr wrap="none" rtlCol="0">
            <a:spAutoFit/>
          </a:bodyPr>
          <a:lstStyle/>
          <a:p>
            <a:r>
              <a:rPr lang="en-US" sz="950" b="1">
                <a:solidFill>
                  <a:schemeClr val="tx1"/>
                </a:solidFill>
              </a:rPr>
              <a:t>1GbE</a:t>
            </a:r>
          </a:p>
        </p:txBody>
      </p:sp>
      <p:pic>
        <p:nvPicPr>
          <p:cNvPr id="9" name="圖形 8">
            <a:extLst>
              <a:ext uri="{FF2B5EF4-FFF2-40B4-BE49-F238E27FC236}">
                <a16:creationId xmlns:a16="http://schemas.microsoft.com/office/drawing/2014/main" id="{7C52CEF0-781F-4D64-9568-23B9ACA32D8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26856" y="3551760"/>
            <a:ext cx="1813363" cy="578733"/>
          </a:xfrm>
          <a:prstGeom prst="rect">
            <a:avLst/>
          </a:prstGeom>
        </p:spPr>
      </p:pic>
      <p:sp>
        <p:nvSpPr>
          <p:cNvPr id="18" name="矩形 17">
            <a:extLst>
              <a:ext uri="{FF2B5EF4-FFF2-40B4-BE49-F238E27FC236}">
                <a16:creationId xmlns:a16="http://schemas.microsoft.com/office/drawing/2014/main" id="{BABE49C1-417E-42E0-8F0D-20A78B77C2BE}"/>
              </a:ext>
            </a:extLst>
          </p:cNvPr>
          <p:cNvSpPr/>
          <p:nvPr/>
        </p:nvSpPr>
        <p:spPr>
          <a:xfrm>
            <a:off x="3082211" y="3650443"/>
            <a:ext cx="1173718" cy="338554"/>
          </a:xfrm>
          <a:prstGeom prst="rect">
            <a:avLst/>
          </a:prstGeom>
        </p:spPr>
        <p:txBody>
          <a:bodyPr wrap="none">
            <a:spAutoFit/>
          </a:bodyPr>
          <a:lstStyle/>
          <a:p>
            <a:pPr algn="ctr"/>
            <a:r>
              <a:rPr lang="en-US" altLang="zh-TW" sz="1600">
                <a:latin typeface="Arial" panose="020B0604020202020204" pitchFamily="34" charset="0"/>
                <a:cs typeface="Arial" panose="020B0604020202020204" pitchFamily="34" charset="0"/>
              </a:rPr>
              <a:t>PCH Block</a:t>
            </a:r>
          </a:p>
        </p:txBody>
      </p:sp>
      <p:pic>
        <p:nvPicPr>
          <p:cNvPr id="14" name="圖形 13">
            <a:extLst>
              <a:ext uri="{FF2B5EF4-FFF2-40B4-BE49-F238E27FC236}">
                <a16:creationId xmlns:a16="http://schemas.microsoft.com/office/drawing/2014/main" id="{A46EBA4D-9DC8-404C-B445-BE440D24639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08811" y="4281615"/>
            <a:ext cx="1876224" cy="581711"/>
          </a:xfrm>
          <a:prstGeom prst="rect">
            <a:avLst/>
          </a:prstGeom>
        </p:spPr>
      </p:pic>
      <p:pic>
        <p:nvPicPr>
          <p:cNvPr id="146" name="Picture 33">
            <a:extLst>
              <a:ext uri="{FF2B5EF4-FFF2-40B4-BE49-F238E27FC236}">
                <a16:creationId xmlns:a16="http://schemas.microsoft.com/office/drawing/2014/main" id="{95CEAE6E-9499-43A4-A54D-01F787853412}"/>
              </a:ext>
            </a:extLst>
          </p:cNvPr>
          <p:cNvPicPr>
            <a:picLocks noChangeAspect="1"/>
          </p:cNvPicPr>
          <p:nvPr/>
        </p:nvPicPr>
        <p:blipFill rotWithShape="1">
          <a:blip r:embed="rId17" cstate="print">
            <a:biLevel thresh="75000"/>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a:ext>
            </a:extLst>
          </a:blip>
          <a:srcRect/>
          <a:stretch/>
        </p:blipFill>
        <p:spPr>
          <a:xfrm>
            <a:off x="5791940" y="4404212"/>
            <a:ext cx="572718" cy="319115"/>
          </a:xfrm>
          <a:prstGeom prst="rect">
            <a:avLst/>
          </a:prstGeom>
        </p:spPr>
      </p:pic>
      <p:pic>
        <p:nvPicPr>
          <p:cNvPr id="15" name="圖形 14">
            <a:extLst>
              <a:ext uri="{FF2B5EF4-FFF2-40B4-BE49-F238E27FC236}">
                <a16:creationId xmlns:a16="http://schemas.microsoft.com/office/drawing/2014/main" id="{BA014422-F560-4617-BFA0-4E7459FCD4D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733583" y="4381860"/>
            <a:ext cx="461965" cy="376416"/>
          </a:xfrm>
          <a:prstGeom prst="rect">
            <a:avLst/>
          </a:prstGeom>
        </p:spPr>
      </p:pic>
      <p:pic>
        <p:nvPicPr>
          <p:cNvPr id="17" name="圖形 16">
            <a:extLst>
              <a:ext uri="{FF2B5EF4-FFF2-40B4-BE49-F238E27FC236}">
                <a16:creationId xmlns:a16="http://schemas.microsoft.com/office/drawing/2014/main" id="{6DEFC4A1-2D0E-4520-B0BC-AB49EA6F120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875504" y="2481846"/>
            <a:ext cx="1606843" cy="689122"/>
          </a:xfrm>
          <a:prstGeom prst="rect">
            <a:avLst/>
          </a:prstGeom>
        </p:spPr>
      </p:pic>
      <p:sp>
        <p:nvSpPr>
          <p:cNvPr id="10" name="矩形 9">
            <a:extLst>
              <a:ext uri="{FF2B5EF4-FFF2-40B4-BE49-F238E27FC236}">
                <a16:creationId xmlns:a16="http://schemas.microsoft.com/office/drawing/2014/main" id="{0E4CFBF3-EB9B-4F2C-AACB-7284F22178BA}"/>
              </a:ext>
            </a:extLst>
          </p:cNvPr>
          <p:cNvSpPr/>
          <p:nvPr/>
        </p:nvSpPr>
        <p:spPr>
          <a:xfrm>
            <a:off x="3240665" y="2620905"/>
            <a:ext cx="800219" cy="369332"/>
          </a:xfrm>
          <a:prstGeom prst="rect">
            <a:avLst/>
          </a:prstGeom>
        </p:spPr>
        <p:txBody>
          <a:bodyPr wrap="none">
            <a:spAutoFit/>
          </a:bodyPr>
          <a:lstStyle/>
          <a:p>
            <a:pPr algn="ctr"/>
            <a:r>
              <a:rPr lang="en-US" altLang="zh-TW">
                <a:solidFill>
                  <a:schemeClr val="bg1"/>
                </a:solidFill>
                <a:latin typeface="Arial" panose="020B0604020202020204" pitchFamily="34" charset="0"/>
                <a:cs typeface="Arial" panose="020B0604020202020204" pitchFamily="34" charset="0"/>
              </a:rPr>
              <a:t>CPU0</a:t>
            </a:r>
          </a:p>
        </p:txBody>
      </p:sp>
      <p:pic>
        <p:nvPicPr>
          <p:cNvPr id="123" name="圖形 122">
            <a:extLst>
              <a:ext uri="{FF2B5EF4-FFF2-40B4-BE49-F238E27FC236}">
                <a16:creationId xmlns:a16="http://schemas.microsoft.com/office/drawing/2014/main" id="{E5AF68B1-D926-42CD-B731-45C5EB7AD19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750990" y="2485039"/>
            <a:ext cx="1606843" cy="689122"/>
          </a:xfrm>
          <a:prstGeom prst="rect">
            <a:avLst/>
          </a:prstGeom>
        </p:spPr>
      </p:pic>
      <p:sp>
        <p:nvSpPr>
          <p:cNvPr id="55" name="矩形 54">
            <a:extLst>
              <a:ext uri="{FF2B5EF4-FFF2-40B4-BE49-F238E27FC236}">
                <a16:creationId xmlns:a16="http://schemas.microsoft.com/office/drawing/2014/main" id="{2C8F297C-864D-480D-8C75-FA71E8C90BBE}"/>
              </a:ext>
            </a:extLst>
          </p:cNvPr>
          <p:cNvSpPr/>
          <p:nvPr/>
        </p:nvSpPr>
        <p:spPr>
          <a:xfrm>
            <a:off x="5157331" y="2624481"/>
            <a:ext cx="800219" cy="369332"/>
          </a:xfrm>
          <a:prstGeom prst="rect">
            <a:avLst/>
          </a:prstGeom>
        </p:spPr>
        <p:txBody>
          <a:bodyPr wrap="square">
            <a:spAutoFit/>
          </a:bodyPr>
          <a:lstStyle/>
          <a:p>
            <a:pPr algn="ctr"/>
            <a:r>
              <a:rPr lang="en-US" altLang="zh-TW">
                <a:solidFill>
                  <a:schemeClr val="bg1"/>
                </a:solidFill>
                <a:latin typeface="Arial" panose="020B0604020202020204" pitchFamily="34" charset="0"/>
                <a:cs typeface="Arial" panose="020B0604020202020204" pitchFamily="34" charset="0"/>
              </a:rPr>
              <a:t>CPU1</a:t>
            </a:r>
          </a:p>
        </p:txBody>
      </p:sp>
      <p:sp>
        <p:nvSpPr>
          <p:cNvPr id="125" name="矩形: 圓角 124">
            <a:extLst>
              <a:ext uri="{FF2B5EF4-FFF2-40B4-BE49-F238E27FC236}">
                <a16:creationId xmlns:a16="http://schemas.microsoft.com/office/drawing/2014/main" id="{5105F4C0-92B6-4A68-B724-4412DEEF4A27}"/>
              </a:ext>
            </a:extLst>
          </p:cNvPr>
          <p:cNvSpPr/>
          <p:nvPr/>
        </p:nvSpPr>
        <p:spPr>
          <a:xfrm>
            <a:off x="3293250" y="3264393"/>
            <a:ext cx="782721" cy="162903"/>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Rectangle 80">
            <a:extLst>
              <a:ext uri="{FF2B5EF4-FFF2-40B4-BE49-F238E27FC236}">
                <a16:creationId xmlns:a16="http://schemas.microsoft.com/office/drawing/2014/main" id="{F7F1403B-F7CE-4275-81D5-4D8D5B23199A}"/>
              </a:ext>
            </a:extLst>
          </p:cNvPr>
          <p:cNvSpPr/>
          <p:nvPr/>
        </p:nvSpPr>
        <p:spPr>
          <a:xfrm>
            <a:off x="3293965" y="3227928"/>
            <a:ext cx="811780" cy="230832"/>
          </a:xfrm>
          <a:prstGeom prst="rect">
            <a:avLst/>
          </a:prstGeom>
        </p:spPr>
        <p:txBody>
          <a:bodyPr wrap="square">
            <a:spAutoFit/>
          </a:bodyPr>
          <a:lstStyle/>
          <a:p>
            <a:r>
              <a:rPr lang="en-US" sz="900">
                <a:solidFill>
                  <a:srgbClr val="FE0144"/>
                </a:solidFill>
                <a:latin typeface="Arial" panose="020B0604020202020204" pitchFamily="34" charset="0"/>
                <a:cs typeface="Arial" panose="020B0604020202020204" pitchFamily="34" charset="0"/>
              </a:rPr>
              <a:t>DMI2 2GB/s</a:t>
            </a:r>
          </a:p>
        </p:txBody>
      </p:sp>
      <p:pic>
        <p:nvPicPr>
          <p:cNvPr id="20" name="圖形 19">
            <a:extLst>
              <a:ext uri="{FF2B5EF4-FFF2-40B4-BE49-F238E27FC236}">
                <a16:creationId xmlns:a16="http://schemas.microsoft.com/office/drawing/2014/main" id="{1438EECE-B028-4341-B1BE-98A707B1086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817298" y="3511358"/>
            <a:ext cx="1309730" cy="621046"/>
          </a:xfrm>
          <a:prstGeom prst="rect">
            <a:avLst/>
          </a:prstGeom>
        </p:spPr>
      </p:pic>
      <p:sp>
        <p:nvSpPr>
          <p:cNvPr id="142" name="矩形 141">
            <a:extLst>
              <a:ext uri="{FF2B5EF4-FFF2-40B4-BE49-F238E27FC236}">
                <a16:creationId xmlns:a16="http://schemas.microsoft.com/office/drawing/2014/main" id="{E17171EC-3F4B-4BD9-9B28-F9632D785DBA}"/>
              </a:ext>
            </a:extLst>
          </p:cNvPr>
          <p:cNvSpPr/>
          <p:nvPr/>
        </p:nvSpPr>
        <p:spPr>
          <a:xfrm>
            <a:off x="4951569" y="3669660"/>
            <a:ext cx="1037463" cy="338554"/>
          </a:xfrm>
          <a:prstGeom prst="rect">
            <a:avLst/>
          </a:prstGeom>
        </p:spPr>
        <p:txBody>
          <a:bodyPr wrap="none">
            <a:spAutoFit/>
          </a:bodyPr>
          <a:lstStyle/>
          <a:p>
            <a:pPr algn="ctr"/>
            <a:r>
              <a:rPr lang="en-US" altLang="zh-TW" sz="1600">
                <a:latin typeface="Arial" panose="020B0604020202020204" pitchFamily="34" charset="0"/>
                <a:cs typeface="Arial" panose="020B0604020202020204" pitchFamily="34" charset="0"/>
              </a:rPr>
              <a:t>AST2400</a:t>
            </a:r>
          </a:p>
        </p:txBody>
      </p:sp>
      <p:pic>
        <p:nvPicPr>
          <p:cNvPr id="22" name="圖形 21">
            <a:extLst>
              <a:ext uri="{FF2B5EF4-FFF2-40B4-BE49-F238E27FC236}">
                <a16:creationId xmlns:a16="http://schemas.microsoft.com/office/drawing/2014/main" id="{C5F05ABD-B5E7-4983-98AC-00318E259EC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561818" y="1627800"/>
            <a:ext cx="1096860" cy="464056"/>
          </a:xfrm>
          <a:prstGeom prst="rect">
            <a:avLst/>
          </a:prstGeom>
        </p:spPr>
      </p:pic>
      <p:sp>
        <p:nvSpPr>
          <p:cNvPr id="23" name="矩形 22">
            <a:extLst>
              <a:ext uri="{FF2B5EF4-FFF2-40B4-BE49-F238E27FC236}">
                <a16:creationId xmlns:a16="http://schemas.microsoft.com/office/drawing/2014/main" id="{4E2C0ED1-420A-47EC-8DFA-0A7CC1357F11}"/>
              </a:ext>
            </a:extLst>
          </p:cNvPr>
          <p:cNvSpPr/>
          <p:nvPr/>
        </p:nvSpPr>
        <p:spPr>
          <a:xfrm>
            <a:off x="2589608" y="1651731"/>
            <a:ext cx="1034781" cy="443461"/>
          </a:xfrm>
          <a:prstGeom prst="rect">
            <a:avLst/>
          </a:prstGeom>
        </p:spPr>
        <p:txBody>
          <a:bodyPr wrap="square">
            <a:spAutoFit/>
          </a:bodyPr>
          <a:lstStyle/>
          <a:p>
            <a:pPr algn="ctr"/>
            <a:r>
              <a:rPr lang="en-US" altLang="zh-TW" sz="1100">
                <a:solidFill>
                  <a:schemeClr val="bg1"/>
                </a:solidFill>
                <a:latin typeface="Arial" panose="020B0604020202020204" pitchFamily="34" charset="0"/>
                <a:cs typeface="Arial" panose="020B0604020202020204" pitchFamily="34" charset="0"/>
              </a:rPr>
              <a:t>SAS 12Gb/s Controller</a:t>
            </a:r>
          </a:p>
        </p:txBody>
      </p:sp>
      <p:pic>
        <p:nvPicPr>
          <p:cNvPr id="126" name="圖形 125">
            <a:extLst>
              <a:ext uri="{FF2B5EF4-FFF2-40B4-BE49-F238E27FC236}">
                <a16:creationId xmlns:a16="http://schemas.microsoft.com/office/drawing/2014/main" id="{2E320479-9AC7-4A5E-98E7-B160BDB9288A}"/>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731790" y="1620773"/>
            <a:ext cx="1096860" cy="464056"/>
          </a:xfrm>
          <a:prstGeom prst="rect">
            <a:avLst/>
          </a:prstGeom>
        </p:spPr>
      </p:pic>
      <p:sp>
        <p:nvSpPr>
          <p:cNvPr id="127" name="矩形 126">
            <a:extLst>
              <a:ext uri="{FF2B5EF4-FFF2-40B4-BE49-F238E27FC236}">
                <a16:creationId xmlns:a16="http://schemas.microsoft.com/office/drawing/2014/main" id="{71D4C729-2EFA-47A8-9E47-33B440C10D86}"/>
              </a:ext>
            </a:extLst>
          </p:cNvPr>
          <p:cNvSpPr/>
          <p:nvPr/>
        </p:nvSpPr>
        <p:spPr>
          <a:xfrm>
            <a:off x="3754443" y="1644704"/>
            <a:ext cx="1034781" cy="443461"/>
          </a:xfrm>
          <a:prstGeom prst="rect">
            <a:avLst/>
          </a:prstGeom>
        </p:spPr>
        <p:txBody>
          <a:bodyPr wrap="square">
            <a:spAutoFit/>
          </a:bodyPr>
          <a:lstStyle/>
          <a:p>
            <a:pPr algn="ctr"/>
            <a:r>
              <a:rPr lang="en-US" altLang="zh-TW" sz="1100">
                <a:solidFill>
                  <a:schemeClr val="bg1"/>
                </a:solidFill>
                <a:latin typeface="Arial" panose="020B0604020202020204" pitchFamily="34" charset="0"/>
                <a:cs typeface="Arial" panose="020B0604020202020204" pitchFamily="34" charset="0"/>
              </a:rPr>
              <a:t>SAS 12Gb/s Controller</a:t>
            </a:r>
          </a:p>
        </p:txBody>
      </p:sp>
      <p:pic>
        <p:nvPicPr>
          <p:cNvPr id="128" name="圖形 127">
            <a:extLst>
              <a:ext uri="{FF2B5EF4-FFF2-40B4-BE49-F238E27FC236}">
                <a16:creationId xmlns:a16="http://schemas.microsoft.com/office/drawing/2014/main" id="{ACEA7A58-B543-4B07-90D8-1443885B336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889731" y="1618629"/>
            <a:ext cx="1096860" cy="464056"/>
          </a:xfrm>
          <a:prstGeom prst="rect">
            <a:avLst/>
          </a:prstGeom>
        </p:spPr>
      </p:pic>
      <p:sp>
        <p:nvSpPr>
          <p:cNvPr id="132" name="矩形 131">
            <a:extLst>
              <a:ext uri="{FF2B5EF4-FFF2-40B4-BE49-F238E27FC236}">
                <a16:creationId xmlns:a16="http://schemas.microsoft.com/office/drawing/2014/main" id="{8BDA10DA-2811-4E45-B274-33D2F1155C84}"/>
              </a:ext>
            </a:extLst>
          </p:cNvPr>
          <p:cNvSpPr/>
          <p:nvPr/>
        </p:nvSpPr>
        <p:spPr>
          <a:xfrm>
            <a:off x="4912384" y="1642560"/>
            <a:ext cx="1034781" cy="443461"/>
          </a:xfrm>
          <a:prstGeom prst="rect">
            <a:avLst/>
          </a:prstGeom>
        </p:spPr>
        <p:txBody>
          <a:bodyPr wrap="square">
            <a:spAutoFit/>
          </a:bodyPr>
          <a:lstStyle/>
          <a:p>
            <a:pPr algn="ctr"/>
            <a:r>
              <a:rPr lang="en-US" altLang="zh-TW" sz="1100">
                <a:solidFill>
                  <a:schemeClr val="bg1"/>
                </a:solidFill>
                <a:latin typeface="Arial" panose="020B0604020202020204" pitchFamily="34" charset="0"/>
                <a:cs typeface="Arial" panose="020B0604020202020204" pitchFamily="34" charset="0"/>
              </a:rPr>
              <a:t>SAS 12Gb/s Controller</a:t>
            </a:r>
          </a:p>
        </p:txBody>
      </p:sp>
      <p:pic>
        <p:nvPicPr>
          <p:cNvPr id="24" name="圖形 23">
            <a:extLst>
              <a:ext uri="{FF2B5EF4-FFF2-40B4-BE49-F238E27FC236}">
                <a16:creationId xmlns:a16="http://schemas.microsoft.com/office/drawing/2014/main" id="{DF8FEA69-652A-4135-BC49-B163D440DEA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285319" y="4409263"/>
            <a:ext cx="457842" cy="301874"/>
          </a:xfrm>
          <a:prstGeom prst="rect">
            <a:avLst/>
          </a:prstGeom>
        </p:spPr>
      </p:pic>
    </p:spTree>
    <p:extLst>
      <p:ext uri="{BB962C8B-B14F-4D97-AF65-F5344CB8AC3E}">
        <p14:creationId xmlns:p14="http://schemas.microsoft.com/office/powerpoint/2010/main" val="1348570940"/>
      </p:ext>
    </p:extLst>
  </p:cSld>
  <p:clrMapOvr>
    <a:masterClrMapping/>
  </p:clrMapOvr>
</p:sld>
</file>

<file path=ppt/theme/theme1.xml><?xml version="1.0" encoding="utf-8"?>
<a:theme xmlns:a="http://schemas.openxmlformats.org/drawingml/2006/main" name="1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2637</Words>
  <Application>Microsoft Office PowerPoint</Application>
  <PresentationFormat>如螢幕大小 (16:9)</PresentationFormat>
  <Paragraphs>479</Paragraphs>
  <Slides>43</Slides>
  <Notes>18</Notes>
  <HiddenSlides>0</HiddenSlides>
  <MMClips>0</MMClips>
  <ScaleCrop>false</ScaleCrop>
  <HeadingPairs>
    <vt:vector size="6" baseType="variant">
      <vt:variant>
        <vt:lpstr>使用字型</vt:lpstr>
      </vt:variant>
      <vt:variant>
        <vt:i4>11</vt:i4>
      </vt:variant>
      <vt:variant>
        <vt:lpstr>佈景主題</vt:lpstr>
      </vt:variant>
      <vt:variant>
        <vt:i4>6</vt:i4>
      </vt:variant>
      <vt:variant>
        <vt:lpstr>投影片標題</vt:lpstr>
      </vt:variant>
      <vt:variant>
        <vt:i4>43</vt:i4>
      </vt:variant>
    </vt:vector>
  </HeadingPairs>
  <TitlesOfParts>
    <vt:vector size="60" baseType="lpstr">
      <vt:lpstr>等线</vt:lpstr>
      <vt:lpstr>SimSun</vt:lpstr>
      <vt:lpstr>微軟正黑體</vt:lpstr>
      <vt:lpstr>微軟正黑體</vt:lpstr>
      <vt:lpstr>新細明體</vt:lpstr>
      <vt:lpstr>Arial</vt:lpstr>
      <vt:lpstr>Arial Narrow</vt:lpstr>
      <vt:lpstr>Calibri</vt:lpstr>
      <vt:lpstr>Calibri Light</vt:lpstr>
      <vt:lpstr>Mangal</vt:lpstr>
      <vt:lpstr>Wingdings</vt:lpstr>
      <vt:lpstr>15_Custom Design</vt:lpstr>
      <vt:lpstr>16_Custom Design</vt:lpstr>
      <vt:lpstr>17_Custom Design</vt:lpstr>
      <vt:lpstr>18_Custom Design</vt:lpstr>
      <vt:lpstr>19_Custom Design</vt:lpstr>
      <vt:lpstr>20_Custom Design</vt:lpstr>
      <vt:lpstr>PowerPoint 簡報</vt:lpstr>
      <vt:lpstr>5項強大特色帶您一探</vt:lpstr>
      <vt:lpstr>PowerPoint 簡報</vt:lpstr>
      <vt:lpstr>QNAP 雙系統(QTS/QES)產品線</vt:lpstr>
      <vt:lpstr>QES企業級作業系統</vt:lpstr>
      <vt:lpstr>TDS-16489U R2 雙處理器 NAS</vt:lpstr>
      <vt:lpstr>TDS-16489U R2 前視圖</vt:lpstr>
      <vt:lpstr>TDS-16489U R2 後視圖</vt:lpstr>
      <vt:lpstr>系統架構</vt:lpstr>
      <vt:lpstr>支援高達 1 TB 的記憶體</vt:lpstr>
      <vt:lpstr>一套硬體，兩種 NAS 作業系統</vt:lpstr>
      <vt:lpstr>選擇適合您的作業系統</vt:lpstr>
      <vt:lpstr>安裝 QES 作為 ES NAS 最佳備份機</vt:lpstr>
      <vt:lpstr>安裝 QTS 建立應用運算 + 儲存一體機</vt:lpstr>
      <vt:lpstr>QES vs QTS</vt:lpstr>
      <vt:lpstr>安心無憂的五年尊榮保固 </vt:lpstr>
      <vt:lpstr>訂購資訊</vt:lpstr>
      <vt:lpstr>PowerPoint 簡報</vt:lpstr>
      <vt:lpstr>具備卸載能力的網路</vt:lpstr>
      <vt:lpstr>QNAP 雙埠 10GbE 擴充卡</vt:lpstr>
      <vt:lpstr>QNAP 雙埠 25GbE 擴充卡</vt:lpstr>
      <vt:lpstr>QNAP 雙埠 40GbE 擴充卡</vt:lpstr>
      <vt:lpstr>Fibre Channel (光纖通道) 網路卡</vt:lpstr>
      <vt:lpstr>PowerPoint 簡報</vt:lpstr>
      <vt:lpstr>QES：Unified Storage 作業系統</vt:lpstr>
      <vt:lpstr>一個軟體架構，三種組態配置</vt:lpstr>
      <vt:lpstr>PowerPoint 簡報</vt:lpstr>
      <vt:lpstr>儲存池提供靈活容量管理 </vt:lpstr>
      <vt:lpstr>SSD 快取</vt:lpstr>
      <vt:lpstr>存儲完整性趨勢</vt:lpstr>
      <vt:lpstr>ZFS – 階層式校驗</vt:lpstr>
      <vt:lpstr>ZFS – 寫入時複製 (Copy on Write)</vt:lpstr>
      <vt:lpstr>ZFS – 自我癒合 (Self Healing)</vt:lpstr>
      <vt:lpstr>PowerPoint 簡報</vt:lpstr>
      <vt:lpstr>同時支援檔案跟區塊層級的快照保護</vt:lpstr>
      <vt:lpstr>高效的快照和複製</vt:lpstr>
      <vt:lpstr>QES 的空間節省技術</vt:lpstr>
      <vt:lpstr>WORM – Write Once, Read Many</vt:lpstr>
      <vt:lpstr>PowerPoint 簡報</vt:lpstr>
      <vt:lpstr>SnapSync 可提供數據轉移</vt:lpstr>
      <vt:lpstr>VMware vCenter SRM – QES Storage Replication </vt:lpstr>
      <vt:lpstr>QES 整合多種虛擬化應用 使IT營運更有效率</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QNAP_Han Tsai</cp:lastModifiedBy>
  <cp:revision>3</cp:revision>
  <dcterms:modified xsi:type="dcterms:W3CDTF">2019-02-15T06:38:21Z</dcterms:modified>
</cp:coreProperties>
</file>