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3" r:id="rId4"/>
    <p:sldId id="284" r:id="rId5"/>
    <p:sldId id="258" r:id="rId6"/>
    <p:sldId id="262" r:id="rId7"/>
    <p:sldId id="261" r:id="rId8"/>
    <p:sldId id="281" r:id="rId9"/>
    <p:sldId id="263" r:id="rId10"/>
    <p:sldId id="273" r:id="rId11"/>
    <p:sldId id="259" r:id="rId12"/>
    <p:sldId id="270" r:id="rId13"/>
    <p:sldId id="264" r:id="rId14"/>
    <p:sldId id="265" r:id="rId15"/>
    <p:sldId id="276" r:id="rId16"/>
    <p:sldId id="279" r:id="rId17"/>
    <p:sldId id="278" r:id="rId18"/>
    <p:sldId id="266" r:id="rId19"/>
    <p:sldId id="277" r:id="rId20"/>
    <p:sldId id="280" r:id="rId21"/>
    <p:sldId id="275" r:id="rId22"/>
    <p:sldId id="260" r:id="rId23"/>
    <p:sldId id="267" r:id="rId24"/>
    <p:sldId id="282" r:id="rId25"/>
    <p:sldId id="268" r:id="rId26"/>
    <p:sldId id="272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NAP_Cherry Chen" initials="QC" lastIdx="4" clrIdx="0">
    <p:extLst>
      <p:ext uri="{19B8F6BF-5375-455C-9EA6-DF929625EA0E}">
        <p15:presenceInfo xmlns:p15="http://schemas.microsoft.com/office/powerpoint/2012/main" userId="S::cherrychen@ieinet.onmicrosoft.com::6bd7dd6b-9f82-4cb6-a05e-449191304a33" providerId="AD"/>
      </p:ext>
    </p:extLst>
  </p:cmAuthor>
  <p:cmAuthor id="2" name="QNAP_Ichung Tsai" initials="QT" lastIdx="2" clrIdx="1">
    <p:extLst>
      <p:ext uri="{19B8F6BF-5375-455C-9EA6-DF929625EA0E}">
        <p15:presenceInfo xmlns:p15="http://schemas.microsoft.com/office/powerpoint/2012/main" userId="S::ichungtsai@ieinet.onmicrosoft.com::dfac0fbd-260b-4bb6-99a5-cd67de5de6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9933"/>
    <a:srgbClr val="FF6600"/>
    <a:srgbClr val="FF9966"/>
    <a:srgbClr val="7B2BE2"/>
    <a:srgbClr val="9966FF"/>
    <a:srgbClr val="663300"/>
    <a:srgbClr val="CC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1-30T19:09:34.486" idx="1">
    <p:pos x="10" y="10"/>
    <p:text>需要更容易理解的介紹方式</p:text>
    <p:extLst>
      <p:ext uri="{C676402C-5697-4E1C-873F-D02D1690AC5C}">
        <p15:threadingInfo xmlns:p15="http://schemas.microsoft.com/office/powerpoint/2012/main" timeZoneBias="-480"/>
      </p:ext>
    </p:extLst>
  </p:cm>
  <p:cm authorId="2" dt="2019-01-30T19:10:06.613" idx="2">
    <p:pos x="10" y="146"/>
    <p:text>可考慮範例擷圖</p:text>
    <p:extLst>
      <p:ext uri="{C676402C-5697-4E1C-873F-D02D1690AC5C}">
        <p15:threadingInfo xmlns:p15="http://schemas.microsoft.com/office/powerpoint/2012/main" timeZoneBias="-480">
          <p15:parentCm authorId="2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30T02:17:43.718" idx="1">
    <p:pos x="9115" y="940"/>
    <p:text>Priority &amp; Text encoding 功能也請新增一頁說明</p:text>
    <p:extLst mod="1">
      <p:ext uri="{C676402C-5697-4E1C-873F-D02D1690AC5C}">
        <p15:threadingInfo xmlns:p15="http://schemas.microsoft.com/office/powerpoint/2012/main" timeZoneBias="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30T02:19:04.379" idx="2">
    <p:pos x="33" y="61"/>
    <p:text>各項功能用途也請說明</p:text>
    <p:extLst mod="1">
      <p:ext uri="{C676402C-5697-4E1C-873F-D02D1690AC5C}">
        <p15:threadingInfo xmlns:p15="http://schemas.microsoft.com/office/powerpoint/2012/main" timeZoneBias="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30T02:21:14.245" idx="3">
    <p:pos x="37" y="69"/>
    <p:text>需要新增幾頁說明各種轉檔的差異，以及轉完檔案會出現在什麼地方？可以如何運用？
另外請加入 video2audio 介紹</p:text>
    <p:extLst mod="1">
      <p:ext uri="{C676402C-5697-4E1C-873F-D02D1690AC5C}">
        <p15:threadingInfo xmlns:p15="http://schemas.microsoft.com/office/powerpoint/2012/main" timeZoneBias="480"/>
      </p:ext>
    </p:extLst>
  </p:cm>
  <p:cm authorId="1" dt="2019-01-30T02:21:40.230" idx="4">
    <p:pos x="37" y="205"/>
    <p:text>轉檔情境可以詢問直播室 Jeffrey Chen
</p:text>
    <p:extLst mod="1">
      <p:ext uri="{C676402C-5697-4E1C-873F-D02D1690AC5C}">
        <p15:threadingInfo xmlns:p15="http://schemas.microsoft.com/office/powerpoint/2012/main" timeZoneBias="480">
          <p15:parentCm authorId="1" idx="3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831D6-81B2-F54C-8272-050BC398219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5EA4B-62ED-7247-BD6B-CE14FC37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6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EA4B-62ED-7247-BD6B-CE14FC378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0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EA4B-62ED-7247-BD6B-CE14FC378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47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EA4B-62ED-7247-BD6B-CE14FC378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6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EA4B-62ED-7247-BD6B-CE14FC3786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8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EA4B-62ED-7247-BD6B-CE14FC3786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32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EA4B-62ED-7247-BD6B-CE14FC3786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99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EA4B-62ED-7247-BD6B-CE14FC3786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8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19D0D-9712-8A4A-9E1B-9E379F6AF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89E93-1285-A445-93F1-B73F93275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FCED-A39F-8E4E-B69A-599B07D3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839F5-2A45-3140-BD62-5A83263A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1F70-7E08-E646-A9F7-08B6F3B1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A67A612-B28F-44DA-AF6E-7DFE9AC45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1AE0-29B8-914D-A479-D7B09703D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883-7F96-1E42-BB36-A1D161568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BF265-D14E-6F4C-8E31-9AD0FB47D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95DC4-8C10-6A4D-AF5A-DE694917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B9321-2C68-6444-B851-57CF2679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5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EDB6-0AA1-7340-B45E-13044E80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D27F0-1735-7640-9A9A-9BDC7BB0A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1FCA0-77A4-0C45-8D4A-D65BD5AC9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79172-46CB-1D44-903B-80CB08B2D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44AE0-BF86-F341-AB14-DB23B4A4E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DBFC8-9F06-3445-A2B3-B63EB469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58CC3-931D-1449-9A2D-FC228E1F9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F22FD-7155-2348-A78C-717919AC7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05DF0-18F8-1B41-AAC6-5E42928D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2C68F-8BF8-284D-AC90-B87A1344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0683F-32A6-5A40-BFAB-4EC4CD02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2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F921-D9D7-9441-AB61-00D26FC8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EA4BF-06D9-D84F-9BE3-2DFC474F9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ABE46-3E44-BE49-9C3D-0BA09438B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9DCA7-3311-D146-96A5-4BA43CA42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70EA4-DCDA-1B4C-9AB9-35C9DE5C2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7819D1-97EB-AF42-AF21-14C15AE3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7F129-4C33-D347-944B-D79D1DC5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D9BAE-616F-E04D-8148-F58F88F2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40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80AD9-7651-DA4C-977B-074A32D41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6C202-B962-5B4C-8D24-7AD8A310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187C6-F433-1B47-B554-8DA18E7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96477-6264-1B46-BE06-3010896FC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09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2359D0-04CC-0743-8CD2-7A49D6B9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ECFD56-356C-2E44-9FBD-5D519712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81405-03C2-AF4C-B1E6-323C9702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4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C8F6-FEA9-6F46-9DD6-B8592B336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DA91E-F3A3-754A-BC41-4281EE4E2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A2620-5CA1-CD40-B792-E446107A4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084B5-9FE6-A54C-AF24-0F0AC511D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B28CB-9DC0-7143-9007-CB73F4393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86058-91F3-2646-B586-A4C211AD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77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606AA-9745-994D-A427-5EF9E02C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4A2BD2-96F2-D843-80A6-073EDF991A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8B7D1-DDCE-F241-A981-52629B33B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4FEFC-0CDE-3247-A22B-9CF0F848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6E891-E792-EE43-B9A6-D9E5D3C6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4BEE9-E271-0D4B-BE23-5462D0AB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50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F934-A2F4-BF4B-9E33-CF10BC15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C7E89-C336-6749-805E-C4A8A182B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94C82-764D-7B4B-ACE4-1829EF601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373C3-3DCF-1549-80F7-6C9357A5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2CB25-9076-F443-9513-C1A8489C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08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6BDF00-AB7F-D041-9C4A-78C7EEDCA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0B188-FC7D-7141-AC49-E4F4146C8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3D585-91F3-B34F-B73B-CA20AD2A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76E31-1B52-F54C-B334-5E92D09C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E9327-842E-9743-8E6A-B40E41A8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3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19D0D-9712-8A4A-9E1B-9E379F6AF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89E93-1285-A445-93F1-B73F93275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FCED-A39F-8E4E-B69A-599B07D3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839F5-2A45-3140-BD62-5A83263A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1F70-7E08-E646-A9F7-08B6F3B1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C5D2AB1-EF2E-4851-B672-3F200F844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8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066F3CED-27DD-461D-B12B-60ADE32BEA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719D0D-9712-8A4A-9E1B-9E379F6AFB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264" y="1010653"/>
            <a:ext cx="7556950" cy="998621"/>
          </a:xfrm>
        </p:spPr>
        <p:txBody>
          <a:bodyPr anchor="ctr">
            <a:normAutofit/>
          </a:bodyPr>
          <a:lstStyle>
            <a:lvl1pPr algn="l"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89E93-1285-A445-93F1-B73F93275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4" y="2117557"/>
            <a:ext cx="7174178" cy="372978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FCED-A39F-8E4E-B69A-599B07D3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839F5-2A45-3140-BD62-5A83263A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1F70-7E08-E646-A9F7-08B6F3B1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0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A1C2F2E2-E3B1-499E-BA00-92439B141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719D0D-9712-8A4A-9E1B-9E379F6AFB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4172" y="4700151"/>
            <a:ext cx="7556950" cy="998621"/>
          </a:xfrm>
        </p:spPr>
        <p:txBody>
          <a:bodyPr anchor="ctr">
            <a:normAutofit/>
          </a:bodyPr>
          <a:lstStyle>
            <a:lvl1pPr algn="l"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89E93-1285-A445-93F1-B73F93275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082" y="1012333"/>
            <a:ext cx="11414425" cy="314499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FCED-A39F-8E4E-B69A-599B07D3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839F5-2A45-3140-BD62-5A83263A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1F70-7E08-E646-A9F7-08B6F3B1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256B7ABA-EDCF-4B11-AD3E-1668A09B0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719D0D-9712-8A4A-9E1B-9E379F6AFB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264" y="1010653"/>
            <a:ext cx="7556950" cy="998621"/>
          </a:xfrm>
        </p:spPr>
        <p:txBody>
          <a:bodyPr anchor="ctr">
            <a:normAutofit/>
          </a:bodyPr>
          <a:lstStyle>
            <a:lvl1pPr algn="l"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89E93-1285-A445-93F1-B73F93275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4" y="2117557"/>
            <a:ext cx="11214550" cy="372978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FCED-A39F-8E4E-B69A-599B07D3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839F5-2A45-3140-BD62-5A83263A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1F70-7E08-E646-A9F7-08B6F3B1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1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756B6366-3679-479B-A461-F8FA1C5D4C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719D0D-9712-8A4A-9E1B-9E379F6AFB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264" y="1690577"/>
            <a:ext cx="4877545" cy="2020186"/>
          </a:xfrm>
        </p:spPr>
        <p:txBody>
          <a:bodyPr anchor="ctr">
            <a:normAutofit/>
          </a:bodyPr>
          <a:lstStyle>
            <a:lvl1pPr algn="l"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89E93-1285-A445-93F1-B73F93275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4" y="4306186"/>
            <a:ext cx="6400798" cy="154116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FCED-A39F-8E4E-B69A-599B07D3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839F5-2A45-3140-BD62-5A83263A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1F70-7E08-E646-A9F7-08B6F3B1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2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B1102732-43A7-4B26-A45E-603457FC48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FCED-A39F-8E4E-B69A-599B07D3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839F5-2A45-3140-BD62-5A83263A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1F70-7E08-E646-A9F7-08B6F3B1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A74CF96-0863-4D53-A86F-7C63E14C50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264" y="1690577"/>
            <a:ext cx="4877545" cy="2020186"/>
          </a:xfrm>
        </p:spPr>
        <p:txBody>
          <a:bodyPr anchor="ctr">
            <a:normAutofit/>
          </a:bodyPr>
          <a:lstStyle>
            <a:lvl1pPr algn="l"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93C1D6-D2A7-4517-B187-5F221B1FE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4" y="4306186"/>
            <a:ext cx="6400798" cy="154116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220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6C62FB5-9519-48BF-8733-E918DDC8F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FCED-A39F-8E4E-B69A-599B07D3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839F5-2A45-3140-BD62-5A83263A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1F70-7E08-E646-A9F7-08B6F3B1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05008-909B-487E-8FDF-5FE329A68F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264" y="1690577"/>
            <a:ext cx="4877545" cy="2020186"/>
          </a:xfrm>
        </p:spPr>
        <p:txBody>
          <a:bodyPr anchor="ctr">
            <a:normAutofit/>
          </a:bodyPr>
          <a:lstStyle>
            <a:lvl1pPr algn="l"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AB95FBE-7103-4F7B-B061-E1E1675A6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4" y="4306186"/>
            <a:ext cx="6400798" cy="154116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81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65A3E18-A128-4A64-9EDA-3770F153A2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FCED-A39F-8E4E-B69A-599B07D3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839F5-2A45-3140-BD62-5A83263A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1F70-7E08-E646-A9F7-08B6F3B1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05008-909B-487E-8FDF-5FE329A68F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264" y="1690577"/>
            <a:ext cx="4877545" cy="2020186"/>
          </a:xfrm>
        </p:spPr>
        <p:txBody>
          <a:bodyPr anchor="ctr">
            <a:normAutofit/>
          </a:bodyPr>
          <a:lstStyle>
            <a:lvl1pPr algn="l"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AB95FBE-7103-4F7B-B061-E1E1675A6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4" y="4306186"/>
            <a:ext cx="6400798" cy="154116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533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02A8090-FA5E-4EFC-8A7D-5F0D2E8B174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38A539-0DD7-6542-9126-9BF232EBE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136525"/>
            <a:ext cx="10908632" cy="1263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6D3A3-839E-EC44-B5AE-7FE183DA2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9841"/>
            <a:ext cx="10515600" cy="477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A4ACD-07CD-3648-B4EA-9F10EC521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13B8D-07F3-224C-A83C-489FD235B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D6EA0-FD61-254B-B986-6002AAB68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3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6" r:id="rId4"/>
    <p:sldLayoutId id="2147483668" r:id="rId5"/>
    <p:sldLayoutId id="2147483662" r:id="rId6"/>
    <p:sldLayoutId id="2147483663" r:id="rId7"/>
    <p:sldLayoutId id="2147483664" r:id="rId8"/>
    <p:sldLayoutId id="2147483665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667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61D1760D-0D9C-48F9-9B53-1588FBCDAB36}"/>
              </a:ext>
            </a:extLst>
          </p:cNvPr>
          <p:cNvSpPr/>
          <p:nvPr/>
        </p:nvSpPr>
        <p:spPr>
          <a:xfrm>
            <a:off x="5053263" y="2242679"/>
            <a:ext cx="6513097" cy="3484353"/>
          </a:xfrm>
          <a:prstGeom prst="roundRect">
            <a:avLst>
              <a:gd name="adj" fmla="val 3054"/>
            </a:avLst>
          </a:prstGeom>
          <a:gradFill>
            <a:gsLst>
              <a:gs pos="0">
                <a:schemeClr val="bg1">
                  <a:alpha val="75000"/>
                </a:schemeClr>
              </a:gs>
              <a:gs pos="75000">
                <a:srgbClr val="FFFF00">
                  <a:alpha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B71CF96A-0739-4A24-8390-E48935FC59A0}"/>
              </a:ext>
            </a:extLst>
          </p:cNvPr>
          <p:cNvSpPr/>
          <p:nvPr/>
        </p:nvSpPr>
        <p:spPr>
          <a:xfrm>
            <a:off x="625643" y="2242679"/>
            <a:ext cx="4174958" cy="3484353"/>
          </a:xfrm>
          <a:prstGeom prst="roundRect">
            <a:avLst>
              <a:gd name="adj" fmla="val 3054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C79BE09E-5043-4313-9140-FA2880F2195E}"/>
              </a:ext>
            </a:extLst>
          </p:cNvPr>
          <p:cNvSpPr/>
          <p:nvPr/>
        </p:nvSpPr>
        <p:spPr>
          <a:xfrm>
            <a:off x="5176118" y="2382247"/>
            <a:ext cx="1107996" cy="745962"/>
          </a:xfrm>
          <a:prstGeom prst="roundRect">
            <a:avLst/>
          </a:prstGeom>
          <a:gradFill>
            <a:gsLst>
              <a:gs pos="0">
                <a:srgbClr val="FFC000"/>
              </a:gs>
              <a:gs pos="75000">
                <a:srgbClr val="FF660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6859013E-AEE7-483A-8A0E-1554185F368B}"/>
              </a:ext>
            </a:extLst>
          </p:cNvPr>
          <p:cNvSpPr/>
          <p:nvPr/>
        </p:nvSpPr>
        <p:spPr>
          <a:xfrm>
            <a:off x="749641" y="2382247"/>
            <a:ext cx="1107996" cy="745962"/>
          </a:xfrm>
          <a:prstGeom prst="roundRect">
            <a:avLst/>
          </a:prstGeom>
          <a:gradFill>
            <a:gsLst>
              <a:gs pos="0">
                <a:srgbClr val="9966FF"/>
              </a:gs>
              <a:gs pos="75000">
                <a:srgbClr val="7030A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28456-9F20-254E-B2DA-E3E8E76CE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264" y="1010653"/>
            <a:ext cx="10491536" cy="998621"/>
          </a:xfrm>
        </p:spPr>
        <p:txBody>
          <a:bodyPr>
            <a:noAutofit/>
          </a:bodyPr>
          <a:lstStyle/>
          <a:p>
            <a:r>
              <a:rPr lang="en-US" altLang="zh-TW" sz="3600"/>
              <a:t>S</a:t>
            </a:r>
            <a:r>
              <a:rPr lang="en-US" altLang="zh-CN" sz="3600"/>
              <a:t>moothly Upgrade from Media Library to </a:t>
            </a:r>
            <a:r>
              <a:rPr lang="en-US" altLang="zh-TW" sz="3600"/>
              <a:t>M</a:t>
            </a:r>
            <a:r>
              <a:rPr lang="en-US" altLang="zh-CN" sz="3600"/>
              <a:t>ultimedia Console</a:t>
            </a:r>
            <a:endParaRPr lang="en-US" sz="360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DDECAD-EDFC-8F41-88E0-0851D96969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604" y="2502566"/>
            <a:ext cx="2652793" cy="2925413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F914124-298F-E849-80AB-113DFB9C9E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969" y="2382247"/>
            <a:ext cx="4883147" cy="3201687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597D88-C8F9-7943-80C2-1B81328594F9}"/>
              </a:ext>
            </a:extLst>
          </p:cNvPr>
          <p:cNvSpPr txBox="1"/>
          <p:nvPr/>
        </p:nvSpPr>
        <p:spPr>
          <a:xfrm>
            <a:off x="715171" y="2514598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0"/>
              </a:spcBef>
              <a:buClr>
                <a:schemeClr val="bg1"/>
              </a:buClr>
              <a:buSzPct val="90000"/>
            </a:pPr>
            <a:r>
              <a:rPr lang="en-US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Before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CF0CBA4-DF4A-534A-ADFF-EFB5D8B9E762}"/>
              </a:ext>
            </a:extLst>
          </p:cNvPr>
          <p:cNvSpPr/>
          <p:nvPr/>
        </p:nvSpPr>
        <p:spPr>
          <a:xfrm>
            <a:off x="2869732" y="4267197"/>
            <a:ext cx="603878" cy="22154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D37541C9-1C18-4AA9-A2E2-64344F763F13}"/>
              </a:ext>
            </a:extLst>
          </p:cNvPr>
          <p:cNvSpPr/>
          <p:nvPr/>
        </p:nvSpPr>
        <p:spPr>
          <a:xfrm>
            <a:off x="8289757" y="3732603"/>
            <a:ext cx="870988" cy="26051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2F896B56-C2C6-4503-BB48-E4A48362325A}"/>
              </a:ext>
            </a:extLst>
          </p:cNvPr>
          <p:cNvSpPr txBox="1"/>
          <p:nvPr/>
        </p:nvSpPr>
        <p:spPr>
          <a:xfrm>
            <a:off x="5293952" y="2514598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0"/>
              </a:spcBef>
              <a:buClr>
                <a:schemeClr val="bg1"/>
              </a:buClr>
              <a:buSzPct val="90000"/>
            </a:pPr>
            <a:r>
              <a:rPr lang="en-US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After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871CF4-2087-D04F-91B4-02AA1D45A5DA}"/>
              </a:ext>
            </a:extLst>
          </p:cNvPr>
          <p:cNvSpPr txBox="1"/>
          <p:nvPr/>
        </p:nvSpPr>
        <p:spPr>
          <a:xfrm>
            <a:off x="625640" y="5751706"/>
            <a:ext cx="417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Folder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Properties: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“Video”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C0A5CE-1ED6-8B4A-8CB7-86C449316A9A}"/>
              </a:ext>
            </a:extLst>
          </p:cNvPr>
          <p:cNvSpPr txBox="1"/>
          <p:nvPr/>
        </p:nvSpPr>
        <p:spPr>
          <a:xfrm>
            <a:off x="5053263" y="5751706"/>
            <a:ext cx="651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Assigned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as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content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source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for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Video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Station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65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B3DCE29-281D-4C2D-91DE-51B45A8EE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264" y="1388391"/>
            <a:ext cx="5377276" cy="29021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3200"/>
              <a:t>Want to know what NAS silently pays for you? </a:t>
            </a:r>
            <a:br>
              <a:rPr lang="en-US" altLang="zh-TW" sz="3200"/>
            </a:br>
            <a:r>
              <a:rPr lang="en-US" altLang="zh-TW" sz="3200"/>
              <a:t>Overview page tells you.</a:t>
            </a:r>
          </a:p>
        </p:txBody>
      </p:sp>
      <p:sp>
        <p:nvSpPr>
          <p:cNvPr id="11" name="副標題 10">
            <a:extLst>
              <a:ext uri="{FF2B5EF4-FFF2-40B4-BE49-F238E27FC236}">
                <a16:creationId xmlns:a16="http://schemas.microsoft.com/office/drawing/2014/main" id="{B7BDC5B1-C61E-4C68-99C9-5815BA7FF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2" y="3941500"/>
            <a:ext cx="5099405" cy="1225484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altLang="zh-TW" sz="2000"/>
              <a:t>Overview</a:t>
            </a:r>
            <a:r>
              <a:rPr lang="zh-TW" altLang="en-US" sz="2000"/>
              <a:t> </a:t>
            </a:r>
            <a:r>
              <a:rPr lang="en-US" altLang="zh-TW" sz="2000"/>
              <a:t>all</a:t>
            </a:r>
            <a:r>
              <a:rPr lang="zh-TW" altLang="en-US" sz="2000"/>
              <a:t> </a:t>
            </a:r>
            <a:r>
              <a:rPr lang="en-US" altLang="zh-TW" sz="2000"/>
              <a:t>multimedia</a:t>
            </a:r>
            <a:r>
              <a:rPr lang="zh-TW" altLang="en-US" sz="2000"/>
              <a:t> </a:t>
            </a:r>
            <a:r>
              <a:rPr lang="en-US" altLang="zh-TW" sz="2000"/>
              <a:t>background</a:t>
            </a:r>
            <a:r>
              <a:rPr lang="zh-TW" altLang="en-US" sz="2000"/>
              <a:t> </a:t>
            </a:r>
            <a:r>
              <a:rPr lang="en-US" altLang="zh-TW" sz="2000"/>
              <a:t>tasks.</a:t>
            </a:r>
          </a:p>
          <a:p>
            <a:pPr>
              <a:lnSpc>
                <a:spcPct val="70000"/>
              </a:lnSpc>
            </a:pPr>
            <a:r>
              <a:rPr lang="en-US" altLang="zh-TW" sz="2000"/>
              <a:t>Find</a:t>
            </a:r>
            <a:r>
              <a:rPr lang="zh-TW" altLang="en-US" sz="2000"/>
              <a:t> </a:t>
            </a:r>
            <a:r>
              <a:rPr lang="en-US" altLang="zh-TW" sz="2000"/>
              <a:t>settings</a:t>
            </a:r>
            <a:r>
              <a:rPr lang="zh-TW" altLang="en-US" sz="2000"/>
              <a:t> </a:t>
            </a:r>
            <a:r>
              <a:rPr lang="en-US" altLang="zh-TW" sz="2000"/>
              <a:t>in</a:t>
            </a:r>
            <a:r>
              <a:rPr lang="zh-TW" altLang="en-US" sz="2000"/>
              <a:t> </a:t>
            </a:r>
            <a:r>
              <a:rPr lang="en-US" altLang="zh-TW" sz="2000"/>
              <a:t>just</a:t>
            </a:r>
            <a:r>
              <a:rPr lang="zh-TW" altLang="en-US" sz="2000"/>
              <a:t> </a:t>
            </a:r>
            <a:r>
              <a:rPr lang="en-US" altLang="zh-TW" sz="2000"/>
              <a:t>1</a:t>
            </a:r>
            <a:r>
              <a:rPr lang="zh-TW" altLang="en-US" sz="2000"/>
              <a:t> </a:t>
            </a:r>
            <a:r>
              <a:rPr lang="en-US" altLang="zh-TW" sz="2000"/>
              <a:t>click.</a:t>
            </a:r>
            <a:endParaRPr lang="zh-TW" altLang="en-US" sz="2000"/>
          </a:p>
        </p:txBody>
      </p:sp>
    </p:spTree>
    <p:extLst>
      <p:ext uri="{BB962C8B-B14F-4D97-AF65-F5344CB8AC3E}">
        <p14:creationId xmlns:p14="http://schemas.microsoft.com/office/powerpoint/2010/main" val="2524434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E03314-526C-0B4E-A5B1-AB017DAFCD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9915" y="1727792"/>
            <a:ext cx="6776329" cy="3730367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7F9D2E0-B4BD-144B-B58A-1112FFD1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136525"/>
            <a:ext cx="10908632" cy="1263316"/>
          </a:xfrm>
        </p:spPr>
        <p:txBody>
          <a:bodyPr/>
          <a:lstStyle/>
          <a:p>
            <a:r>
              <a:rPr lang="en-US" altLang="zh-CN"/>
              <a:t>Status Overview at a Glance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C11E94-C371-3344-A8FD-42CA683FF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780" y="1725529"/>
            <a:ext cx="3862135" cy="3406942"/>
          </a:xfrm>
        </p:spPr>
        <p:txBody>
          <a:bodyPr>
            <a:normAutofit/>
          </a:bodyPr>
          <a:lstStyle/>
          <a:p>
            <a:pPr marL="180975" indent="-180975">
              <a:lnSpc>
                <a:spcPct val="1000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altLang="zh-CN" sz="1800"/>
              <a:t>Monitor indexing status, view composition of all multimedia contents.</a:t>
            </a:r>
          </a:p>
          <a:p>
            <a:pPr marL="180975" indent="-180975">
              <a:lnSpc>
                <a:spcPct val="1000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altLang="zh-CN" sz="1800"/>
              <a:t>Monitor thumbnail generation status, the key role that improves browsing experience.</a:t>
            </a:r>
          </a:p>
          <a:p>
            <a:pPr marL="180975" indent="-180975">
              <a:lnSpc>
                <a:spcPct val="1000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altLang="zh-TW" sz="1800"/>
              <a:t>The main switch for multimedia services. Control all in just 1 click.</a:t>
            </a:r>
          </a:p>
        </p:txBody>
      </p:sp>
    </p:spTree>
    <p:extLst>
      <p:ext uri="{BB962C8B-B14F-4D97-AF65-F5344CB8AC3E}">
        <p14:creationId xmlns:p14="http://schemas.microsoft.com/office/powerpoint/2010/main" val="3622628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BD8A-7988-F34F-9DCA-35AD21D7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7" y="136525"/>
            <a:ext cx="12244137" cy="1121711"/>
          </a:xfrm>
        </p:spPr>
        <p:txBody>
          <a:bodyPr>
            <a:normAutofit/>
          </a:bodyPr>
          <a:lstStyle/>
          <a:p>
            <a:r>
              <a:rPr lang="en-US" altLang="zh-CN" sz="3500"/>
              <a:t>Indexing</a:t>
            </a:r>
            <a:r>
              <a:rPr lang="en-US" altLang="zh-TW" sz="3500"/>
              <a:t>: Keep</a:t>
            </a:r>
            <a:r>
              <a:rPr lang="zh-TW" altLang="en-US" sz="3500"/>
              <a:t> </a:t>
            </a:r>
            <a:r>
              <a:rPr lang="en-US" altLang="zh-TW" sz="3500"/>
              <a:t>Track</a:t>
            </a:r>
            <a:r>
              <a:rPr lang="zh-TW" altLang="en-US" sz="3500"/>
              <a:t> </a:t>
            </a:r>
            <a:r>
              <a:rPr lang="en-US" altLang="zh-TW" sz="3500"/>
              <a:t>of</a:t>
            </a:r>
            <a:r>
              <a:rPr lang="zh-TW" altLang="en-US" sz="3500"/>
              <a:t> </a:t>
            </a:r>
            <a:r>
              <a:rPr lang="en-US" altLang="zh-TW" sz="3500"/>
              <a:t>all</a:t>
            </a:r>
            <a:r>
              <a:rPr lang="zh-TW" altLang="en-US" sz="3500"/>
              <a:t> </a:t>
            </a:r>
            <a:r>
              <a:rPr lang="en-US" altLang="zh-TW" sz="3500"/>
              <a:t>the</a:t>
            </a:r>
            <a:r>
              <a:rPr lang="zh-TW" altLang="en-US" sz="3500"/>
              <a:t> </a:t>
            </a:r>
            <a:r>
              <a:rPr lang="en-US" altLang="zh-TW" sz="3500"/>
              <a:t>Multimedia</a:t>
            </a:r>
            <a:r>
              <a:rPr lang="zh-TW" altLang="en-US" sz="3500"/>
              <a:t> </a:t>
            </a:r>
            <a:r>
              <a:rPr lang="en-US" altLang="zh-TW" sz="3500"/>
              <a:t>Content</a:t>
            </a:r>
            <a:endParaRPr lang="en-US" sz="3500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EFDEF5-7B2B-634F-9A5B-87733917AA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2488" y="2138681"/>
            <a:ext cx="7218947" cy="4109717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EE9147-DC84-6547-9280-FEB0DD30D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8317" y="1384789"/>
            <a:ext cx="9909544" cy="108070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TW" sz="1800"/>
              <a:t>After</a:t>
            </a:r>
            <a:r>
              <a:rPr lang="zh-TW" altLang="en-US" sz="1800"/>
              <a:t> </a:t>
            </a:r>
            <a:r>
              <a:rPr lang="en-US" altLang="zh-TW" sz="1800"/>
              <a:t>indexing,</a:t>
            </a:r>
            <a:r>
              <a:rPr lang="zh-TW" altLang="en-US" sz="1800"/>
              <a:t> </a:t>
            </a:r>
            <a:r>
              <a:rPr lang="en-US" altLang="zh-TW" sz="1800"/>
              <a:t>Multimedia</a:t>
            </a:r>
            <a:r>
              <a:rPr lang="zh-TW" altLang="en-US" sz="1800"/>
              <a:t> </a:t>
            </a:r>
            <a:r>
              <a:rPr lang="en-US" altLang="zh-TW" sz="1800"/>
              <a:t>Console</a:t>
            </a:r>
            <a:r>
              <a:rPr lang="zh-TW" altLang="en-US" sz="1800"/>
              <a:t> </a:t>
            </a:r>
            <a:r>
              <a:rPr lang="en-US" altLang="zh-TW" sz="1800"/>
              <a:t>can</a:t>
            </a:r>
            <a:r>
              <a:rPr lang="zh-TW" altLang="en-US" sz="1800"/>
              <a:t> </a:t>
            </a:r>
            <a:r>
              <a:rPr lang="en-US" altLang="zh-TW" sz="1800"/>
              <a:t>generate</a:t>
            </a:r>
            <a:r>
              <a:rPr lang="zh-TW" altLang="en-US" sz="1800"/>
              <a:t> </a:t>
            </a:r>
            <a:r>
              <a:rPr lang="en-US" altLang="zh-TW" sz="1800"/>
              <a:t>thumbnails</a:t>
            </a:r>
            <a:r>
              <a:rPr lang="zh-TW" altLang="en-US" sz="1800"/>
              <a:t> </a:t>
            </a:r>
            <a:r>
              <a:rPr lang="en-US" altLang="zh-TW" sz="1800"/>
              <a:t>and</a:t>
            </a:r>
            <a:r>
              <a:rPr lang="zh-TW" altLang="en-US" sz="1800"/>
              <a:t> </a:t>
            </a:r>
            <a:r>
              <a:rPr lang="en-US" altLang="zh-TW" sz="1800"/>
              <a:t>transcode</a:t>
            </a:r>
            <a:r>
              <a:rPr lang="zh-TW" altLang="en-US" sz="1800"/>
              <a:t> </a:t>
            </a:r>
            <a:r>
              <a:rPr lang="en-US" altLang="zh-TW" sz="1800"/>
              <a:t>multimedia</a:t>
            </a:r>
            <a:r>
              <a:rPr lang="zh-TW" altLang="en-US" sz="1800"/>
              <a:t> </a:t>
            </a:r>
            <a:r>
              <a:rPr lang="en-US" altLang="zh-TW" sz="1800"/>
              <a:t>content</a:t>
            </a:r>
            <a:r>
              <a:rPr lang="zh-TW" altLang="en-US" sz="1800"/>
              <a:t> </a:t>
            </a:r>
            <a:r>
              <a:rPr lang="en-US" altLang="zh-TW" sz="1800"/>
              <a:t>to</a:t>
            </a:r>
            <a:r>
              <a:rPr lang="zh-TW" altLang="en-US" sz="1800"/>
              <a:t> </a:t>
            </a:r>
            <a:r>
              <a:rPr lang="en-US" altLang="zh-TW" sz="1800"/>
              <a:t>improve</a:t>
            </a:r>
            <a:r>
              <a:rPr lang="zh-TW" altLang="en-US" sz="1800"/>
              <a:t> </a:t>
            </a:r>
            <a:r>
              <a:rPr lang="en-US" altLang="zh-TW" sz="1800"/>
              <a:t>browsing</a:t>
            </a:r>
            <a:r>
              <a:rPr lang="zh-TW" altLang="en-US" sz="1800"/>
              <a:t> </a:t>
            </a:r>
            <a:r>
              <a:rPr lang="en-US" altLang="zh-TW" sz="1800"/>
              <a:t>and</a:t>
            </a:r>
            <a:r>
              <a:rPr lang="zh-TW" altLang="en-US" sz="1800"/>
              <a:t> </a:t>
            </a:r>
            <a:r>
              <a:rPr lang="en-US" altLang="zh-TW" sz="1800"/>
              <a:t>playback</a:t>
            </a:r>
            <a:r>
              <a:rPr lang="zh-TW" altLang="en-US" sz="1800"/>
              <a:t> </a:t>
            </a:r>
            <a:r>
              <a:rPr lang="en-US" altLang="zh-TW" sz="1800"/>
              <a:t>experience.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14141228-1DA4-413F-AC98-2634AA0F4D99}"/>
              </a:ext>
            </a:extLst>
          </p:cNvPr>
          <p:cNvSpPr/>
          <p:nvPr/>
        </p:nvSpPr>
        <p:spPr>
          <a:xfrm>
            <a:off x="4932947" y="4133379"/>
            <a:ext cx="1576137" cy="173757"/>
          </a:xfrm>
          <a:prstGeom prst="roundRect">
            <a:avLst>
              <a:gd name="adj" fmla="val 4118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03321F1-56C6-41CA-B321-09225C54EE67}"/>
              </a:ext>
            </a:extLst>
          </p:cNvPr>
          <p:cNvSpPr/>
          <p:nvPr/>
        </p:nvSpPr>
        <p:spPr>
          <a:xfrm>
            <a:off x="4932947" y="4408471"/>
            <a:ext cx="1576137" cy="173757"/>
          </a:xfrm>
          <a:prstGeom prst="roundRect">
            <a:avLst>
              <a:gd name="adj" fmla="val 4118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語音泡泡: 矩形 5">
            <a:extLst>
              <a:ext uri="{FF2B5EF4-FFF2-40B4-BE49-F238E27FC236}">
                <a16:creationId xmlns:a16="http://schemas.microsoft.com/office/drawing/2014/main" id="{5F713C77-77E9-4220-8735-55DF900E3513}"/>
              </a:ext>
            </a:extLst>
          </p:cNvPr>
          <p:cNvSpPr/>
          <p:nvPr/>
        </p:nvSpPr>
        <p:spPr>
          <a:xfrm>
            <a:off x="5721015" y="3349869"/>
            <a:ext cx="4475608" cy="594809"/>
          </a:xfrm>
          <a:prstGeom prst="wedgeRectCallout">
            <a:avLst>
              <a:gd name="adj1" fmla="val -42734"/>
              <a:gd name="adj2" fmla="val 99233"/>
            </a:avLst>
          </a:prstGeom>
          <a:gradFill>
            <a:gsLst>
              <a:gs pos="0">
                <a:srgbClr val="7B2BE2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Priority: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Adjust the priority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of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indexing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among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system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tasks</a:t>
            </a:r>
          </a:p>
        </p:txBody>
      </p:sp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8174B18D-3D04-42D8-A297-9602627ED6B9}"/>
              </a:ext>
            </a:extLst>
          </p:cNvPr>
          <p:cNvSpPr/>
          <p:nvPr/>
        </p:nvSpPr>
        <p:spPr>
          <a:xfrm>
            <a:off x="6645443" y="4222593"/>
            <a:ext cx="4284827" cy="720817"/>
          </a:xfrm>
          <a:prstGeom prst="wedgeRectCallout">
            <a:avLst>
              <a:gd name="adj1" fmla="val -56652"/>
              <a:gd name="adj2" fmla="val -13243"/>
            </a:avLst>
          </a:prstGeom>
          <a:gradFill>
            <a:gsLst>
              <a:gs pos="0">
                <a:srgbClr val="7B2BE2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Text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Encoding: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Set the text encoding when parsing Metadata</a:t>
            </a:r>
            <a:endParaRPr lang="en-US" altLang="zh-TW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62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0BC2-000E-BF41-9F74-8EA59912F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7" y="136525"/>
            <a:ext cx="11907253" cy="1130801"/>
          </a:xfrm>
        </p:spPr>
        <p:txBody>
          <a:bodyPr>
            <a:normAutofit/>
          </a:bodyPr>
          <a:lstStyle/>
          <a:p>
            <a:r>
              <a:rPr lang="en-US" altLang="zh-TW"/>
              <a:t>Thumbnail</a:t>
            </a:r>
            <a:r>
              <a:rPr lang="zh-TW" altLang="en-US"/>
              <a:t> </a:t>
            </a:r>
            <a:r>
              <a:rPr lang="en-US" altLang="zh-TW"/>
              <a:t>Generation:</a:t>
            </a:r>
            <a:br>
              <a:rPr lang="en-US" altLang="zh-TW"/>
            </a:br>
            <a:r>
              <a:rPr lang="en-US" altLang="zh-TW"/>
              <a:t>Improve</a:t>
            </a:r>
            <a:r>
              <a:rPr lang="zh-TW" altLang="en-US"/>
              <a:t> </a:t>
            </a:r>
            <a:r>
              <a:rPr lang="en-US" altLang="zh-TW"/>
              <a:t>Your</a:t>
            </a:r>
            <a:r>
              <a:rPr lang="zh-TW" altLang="en-US"/>
              <a:t> </a:t>
            </a:r>
            <a:r>
              <a:rPr lang="en-US" altLang="zh-TW"/>
              <a:t>Browsing</a:t>
            </a:r>
            <a:r>
              <a:rPr lang="zh-TW" altLang="en-US"/>
              <a:t> </a:t>
            </a:r>
            <a:r>
              <a:rPr lang="en-US" altLang="zh-TW"/>
              <a:t>Experience</a:t>
            </a:r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A1154E-B07E-5849-8EDF-D3A8A2BE69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4831" y="1741170"/>
            <a:ext cx="7067708" cy="3943145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51597-F4D8-4B40-9C3B-FEB6C826B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811" y="1377632"/>
            <a:ext cx="3424991" cy="47155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2500" b="1">
                <a:solidFill>
                  <a:srgbClr val="7030A0"/>
                </a:solidFill>
              </a:rPr>
              <a:t>With</a:t>
            </a:r>
            <a:r>
              <a:rPr lang="zh-TW" altLang="en-US" sz="2500" b="1">
                <a:solidFill>
                  <a:srgbClr val="7030A0"/>
                </a:solidFill>
              </a:rPr>
              <a:t> </a:t>
            </a:r>
            <a:r>
              <a:rPr lang="en-US" altLang="zh-CN" sz="2500" b="1">
                <a:solidFill>
                  <a:srgbClr val="7030A0"/>
                </a:solidFill>
              </a:rPr>
              <a:t>thumbnails, </a:t>
            </a:r>
            <a:r>
              <a:rPr lang="en-US" altLang="zh-TW" sz="2500" b="1">
                <a:solidFill>
                  <a:srgbClr val="7030A0"/>
                </a:solidFill>
              </a:rPr>
              <a:t>browsing</a:t>
            </a:r>
            <a:r>
              <a:rPr lang="zh-TW" altLang="en-US" sz="2500" b="1">
                <a:solidFill>
                  <a:srgbClr val="7030A0"/>
                </a:solidFill>
              </a:rPr>
              <a:t> </a:t>
            </a:r>
            <a:r>
              <a:rPr lang="en-US" altLang="zh-CN" sz="2500" b="1">
                <a:solidFill>
                  <a:srgbClr val="7030A0"/>
                </a:solidFill>
              </a:rPr>
              <a:t>multimedia content is even more exciting.</a:t>
            </a:r>
            <a:endParaRPr lang="en-US" altLang="zh-CN" sz="1800"/>
          </a:p>
          <a:p>
            <a:pPr marL="176213" indent="-176213">
              <a:lnSpc>
                <a:spcPct val="1000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altLang="zh-TW" sz="1800"/>
              <a:t>Monitoring</a:t>
            </a:r>
            <a:r>
              <a:rPr lang="zh-TW" altLang="en-US" sz="1800"/>
              <a:t> </a:t>
            </a:r>
            <a:r>
              <a:rPr lang="en-US" altLang="zh-CN" sz="1800"/>
              <a:t>and controlling thumbnail </a:t>
            </a:r>
            <a:r>
              <a:rPr lang="en-US" altLang="zh-TW" sz="1800"/>
              <a:t>generation</a:t>
            </a:r>
            <a:r>
              <a:rPr lang="en-US" altLang="zh-CN" sz="1800"/>
              <a:t>
Scheduling for thumbnail</a:t>
            </a:r>
            <a:r>
              <a:rPr lang="zh-TW" altLang="en-US" sz="1800"/>
              <a:t> </a:t>
            </a:r>
            <a:r>
              <a:rPr lang="en-US" altLang="zh-TW" sz="1800"/>
              <a:t>generation</a:t>
            </a:r>
            <a:r>
              <a:rPr lang="en-US" altLang="zh-CN" sz="1800"/>
              <a:t>
Advanced Settings:</a:t>
            </a:r>
          </a:p>
          <a:p>
            <a:pPr marL="449263" lvl="1" indent="-273050">
              <a:lnSpc>
                <a:spcPct val="100000"/>
              </a:lnSpc>
              <a:buSzPct val="80000"/>
              <a:buFont typeface="Wingdings" panose="05000000000000000000" pitchFamily="2" charset="2"/>
              <a:buChar char="u"/>
            </a:pPr>
            <a:r>
              <a:rPr lang="en-US" altLang="zh-CN"/>
              <a:t>Make a large thumbnail</a:t>
            </a:r>
          </a:p>
          <a:p>
            <a:pPr marL="449263" lvl="1" indent="-273050">
              <a:lnSpc>
                <a:spcPct val="100000"/>
              </a:lnSpc>
              <a:buSzPct val="80000"/>
              <a:buFont typeface="Wingdings" panose="05000000000000000000" pitchFamily="2" charset="2"/>
              <a:buChar char="u"/>
            </a:pPr>
            <a:r>
              <a:rPr lang="en-US" altLang="zh-CN"/>
              <a:t>Exclude specified file</a:t>
            </a:r>
            <a:r>
              <a:rPr lang="en-US" altLang="zh-TW"/>
              <a:t>s</a:t>
            </a:r>
            <a:r>
              <a:rPr lang="zh-TW" altLang="en-US"/>
              <a:t> </a:t>
            </a:r>
            <a:r>
              <a:rPr lang="en-US" altLang="zh-TW"/>
              <a:t>from</a:t>
            </a:r>
            <a:r>
              <a:rPr lang="zh-TW" altLang="en-US"/>
              <a:t> </a:t>
            </a:r>
            <a:r>
              <a:rPr lang="en-US" altLang="zh-TW"/>
              <a:t>generat</a:t>
            </a:r>
            <a:r>
              <a:rPr lang="en-US" altLang="zh-CN"/>
              <a:t>ing thumbnails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0140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E3A9CE2-0DCB-4B64-864D-B45795C114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18" y="1363745"/>
            <a:ext cx="6462626" cy="4280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796484-F4D3-1E44-AEEB-43BED9EE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136525"/>
            <a:ext cx="11746832" cy="1263316"/>
          </a:xfrm>
        </p:spPr>
        <p:txBody>
          <a:bodyPr>
            <a:normAutofit/>
          </a:bodyPr>
          <a:lstStyle/>
          <a:p>
            <a:r>
              <a:rPr lang="en-US" altLang="zh-TW" sz="3500"/>
              <a:t>Monitoring</a:t>
            </a:r>
            <a:r>
              <a:rPr lang="zh-TW" altLang="en-US" sz="3500"/>
              <a:t> </a:t>
            </a:r>
            <a:r>
              <a:rPr lang="en-US" altLang="zh-CN" sz="3500"/>
              <a:t>and Controlling Thumbnail </a:t>
            </a:r>
            <a:r>
              <a:rPr lang="en-US" altLang="zh-TW" sz="3500"/>
              <a:t>Generation</a:t>
            </a:r>
            <a:endParaRPr lang="en-US" sz="3500">
              <a:latin typeface="Arial"/>
              <a:ea typeface="微軟正黑體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181C1-3928-2E4A-B0CE-E98F49BBC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694" y="1586701"/>
            <a:ext cx="4284106" cy="162008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buSzPct val="80000"/>
              <a:buFont typeface="Wingdings" panose="05000000000000000000" pitchFamily="2" charset="2"/>
              <a:buChar char="u"/>
            </a:pPr>
            <a:r>
              <a:rPr lang="en-US" altLang="zh-CN" sz="1800"/>
              <a:t>Generation progress</a:t>
            </a:r>
          </a:p>
          <a:p>
            <a:pPr>
              <a:lnSpc>
                <a:spcPct val="100000"/>
              </a:lnSpc>
              <a:buSzPct val="80000"/>
              <a:buFont typeface="Wingdings" panose="05000000000000000000" pitchFamily="2" charset="2"/>
              <a:buChar char="u"/>
            </a:pPr>
            <a:r>
              <a:rPr lang="en-US" altLang="zh-CN" sz="1800">
                <a:latin typeface="Arial"/>
                <a:ea typeface="微軟正黑體"/>
                <a:cs typeface="Arial"/>
              </a:rPr>
              <a:t>Pause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/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 R</a:t>
            </a:r>
            <a:r>
              <a:rPr lang="en-US" altLang="zh-TW" sz="1800" err="1">
                <a:latin typeface="Arial"/>
                <a:ea typeface="微軟正黑體"/>
                <a:cs typeface="Arial"/>
              </a:rPr>
              <a:t>esume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 generation</a:t>
            </a:r>
          </a:p>
          <a:p>
            <a:pPr>
              <a:lnSpc>
                <a:spcPct val="100000"/>
              </a:lnSpc>
              <a:buSzPct val="80000"/>
              <a:buFont typeface="Wingdings" panose="05000000000000000000" pitchFamily="2" charset="2"/>
              <a:buChar char="u"/>
            </a:pPr>
            <a:r>
              <a:rPr lang="en-US" altLang="zh-TW" sz="1800"/>
              <a:t>Total size of thumbnails</a:t>
            </a:r>
          </a:p>
          <a:p>
            <a:pPr>
              <a:lnSpc>
                <a:spcPct val="100000"/>
              </a:lnSpc>
              <a:buSzPct val="80000"/>
              <a:buFont typeface="Wingdings" panose="05000000000000000000" pitchFamily="2" charset="2"/>
              <a:buChar char="u"/>
            </a:pPr>
            <a:r>
              <a:rPr lang="en-US" altLang="zh-TW" sz="1800">
                <a:latin typeface="Arial"/>
                <a:ea typeface="微軟正黑體"/>
                <a:cs typeface="Arial"/>
              </a:rPr>
              <a:t>Remove / Regenerate all thumbnails</a:t>
            </a:r>
            <a:endParaRPr lang="en-US">
              <a:latin typeface="Arial"/>
              <a:ea typeface="微軟正黑體"/>
              <a:cs typeface="Arial"/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2FF97F-1E97-D54F-8944-27328D9F79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2446" y="3493332"/>
            <a:ext cx="6121354" cy="1696286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2632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0306-F099-5242-8C52-79880E1B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Scheduling for Thumbnail Generation</a:t>
            </a:r>
            <a:endParaRPr lang="en-US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273D97-1746-9540-B67F-D5577681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63" y="2291771"/>
            <a:ext cx="5804201" cy="3454511"/>
          </a:xfrm>
          <a:prstGeom prst="roundRect">
            <a:avLst>
              <a:gd name="adj" fmla="val 37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36B238-C246-BF4F-BA9C-44947AF0C4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20566" y="2279739"/>
            <a:ext cx="5470301" cy="1829594"/>
          </a:xfrm>
          <a:prstGeom prst="roundRect">
            <a:avLst>
              <a:gd name="adj" fmla="val 625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250830DC-99F9-434B-9FEC-B8F4EDA7C417}"/>
              </a:ext>
            </a:extLst>
          </p:cNvPr>
          <p:cNvSpPr/>
          <p:nvPr/>
        </p:nvSpPr>
        <p:spPr>
          <a:xfrm>
            <a:off x="1223207" y="1474668"/>
            <a:ext cx="3027950" cy="564789"/>
          </a:xfrm>
          <a:prstGeom prst="roundRect">
            <a:avLst>
              <a:gd name="adj" fmla="val 10219"/>
            </a:avLst>
          </a:prstGeom>
          <a:gradFill>
            <a:gsLst>
              <a:gs pos="0">
                <a:srgbClr val="FFC000"/>
              </a:gs>
              <a:gs pos="75000">
                <a:srgbClr val="FF660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Generate in Real Time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A8CDCB1D-9E1D-4353-99AB-6FB4A5115324}"/>
              </a:ext>
            </a:extLst>
          </p:cNvPr>
          <p:cNvSpPr/>
          <p:nvPr/>
        </p:nvSpPr>
        <p:spPr>
          <a:xfrm>
            <a:off x="4575248" y="1474668"/>
            <a:ext cx="3418489" cy="564789"/>
          </a:xfrm>
          <a:prstGeom prst="roundRect">
            <a:avLst>
              <a:gd name="adj" fmla="val 10219"/>
            </a:avLst>
          </a:prstGeom>
          <a:gradFill>
            <a:gsLst>
              <a:gs pos="0">
                <a:srgbClr val="FFC000"/>
              </a:gs>
              <a:gs pos="75000">
                <a:srgbClr val="FF660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Generate using Schedule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368A7D4F-6326-4D7B-B187-152C175BF696}"/>
              </a:ext>
            </a:extLst>
          </p:cNvPr>
          <p:cNvSpPr/>
          <p:nvPr/>
        </p:nvSpPr>
        <p:spPr>
          <a:xfrm>
            <a:off x="8317828" y="1474668"/>
            <a:ext cx="2592831" cy="564789"/>
          </a:xfrm>
          <a:prstGeom prst="roundRect">
            <a:avLst>
              <a:gd name="adj" fmla="val 10219"/>
            </a:avLst>
          </a:prstGeom>
          <a:gradFill>
            <a:gsLst>
              <a:gs pos="0">
                <a:srgbClr val="FFC000"/>
              </a:gs>
              <a:gs pos="75000">
                <a:srgbClr val="FF660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Generate Manually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963DFE6E-E8BF-41C0-B32C-979D3841110E}"/>
              </a:ext>
            </a:extLst>
          </p:cNvPr>
          <p:cNvSpPr/>
          <p:nvPr/>
        </p:nvSpPr>
        <p:spPr>
          <a:xfrm>
            <a:off x="2499177" y="3080321"/>
            <a:ext cx="2205170" cy="2578532"/>
          </a:xfrm>
          <a:prstGeom prst="roundRect">
            <a:avLst>
              <a:gd name="adj" fmla="val 4118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9D02DD01-5263-4EA9-BB1B-544BD2ADF425}"/>
              </a:ext>
            </a:extLst>
          </p:cNvPr>
          <p:cNvSpPr/>
          <p:nvPr/>
        </p:nvSpPr>
        <p:spPr>
          <a:xfrm>
            <a:off x="7487653" y="2804799"/>
            <a:ext cx="2294021" cy="1153589"/>
          </a:xfrm>
          <a:prstGeom prst="roundRect">
            <a:avLst>
              <a:gd name="adj" fmla="val 6204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50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DD0BA-D85D-204B-9091-0A223335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Advanced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F6718-C4B0-1D4D-B9D0-031C4C88F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842" y="2371305"/>
            <a:ext cx="3882396" cy="2349374"/>
          </a:xfrm>
        </p:spPr>
        <p:txBody>
          <a:bodyPr>
            <a:normAutofit/>
          </a:bodyPr>
          <a:lstStyle/>
          <a:p>
            <a:pPr>
              <a:buSzPct val="80000"/>
              <a:buFont typeface="Wingdings" panose="05000000000000000000" pitchFamily="2" charset="2"/>
              <a:buChar char="u"/>
            </a:pPr>
            <a:r>
              <a:rPr lang="en-US" altLang="zh-CN" sz="1800"/>
              <a:t>Generate large thumbnails for high-resolution displays
Thumbnail image quality
Set files from generating thumbnails</a:t>
            </a:r>
          </a:p>
          <a:p>
            <a:pPr marL="558800" lvl="1" indent="-285750">
              <a:buSzPct val="80000"/>
              <a:buFont typeface="Wingdings" panose="05000000000000000000" pitchFamily="2" charset="2"/>
              <a:buChar char="l"/>
            </a:pPr>
            <a:r>
              <a:rPr lang="en-US" altLang="zh-CN"/>
              <a:t>Specific file size
Specific file types</a:t>
            </a:r>
            <a:endParaRPr lang="en-US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344DDA-1504-B649-BB54-DDDA2D6211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15326" y="1981805"/>
            <a:ext cx="7038474" cy="3188220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4321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B42B6A-CA91-9642-BEEC-D0775775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136525"/>
            <a:ext cx="10908632" cy="1130801"/>
          </a:xfrm>
        </p:spPr>
        <p:txBody>
          <a:bodyPr/>
          <a:lstStyle/>
          <a:p>
            <a:r>
              <a:rPr lang="en-US" altLang="zh-TW"/>
              <a:t>Transcoding:</a:t>
            </a:r>
            <a:br>
              <a:rPr lang="en-US" altLang="zh-TW"/>
            </a:br>
            <a:r>
              <a:rPr lang="en-US" altLang="zh-TW"/>
              <a:t>Improve</a:t>
            </a:r>
            <a:r>
              <a:rPr lang="zh-TW" altLang="en-US"/>
              <a:t> </a:t>
            </a:r>
            <a:r>
              <a:rPr lang="en-US" altLang="zh-TW"/>
              <a:t>Compatibility</a:t>
            </a:r>
            <a:r>
              <a:rPr lang="zh-TW" altLang="en-US"/>
              <a:t> </a:t>
            </a:r>
            <a:r>
              <a:rPr lang="en-US" altLang="zh-TW"/>
              <a:t>when</a:t>
            </a:r>
            <a:r>
              <a:rPr lang="zh-TW" altLang="en-US"/>
              <a:t> </a:t>
            </a:r>
            <a:r>
              <a:rPr lang="en-US" altLang="zh-TW"/>
              <a:t>playing</a:t>
            </a:r>
            <a:r>
              <a:rPr lang="zh-TW" altLang="en-US"/>
              <a:t> </a:t>
            </a:r>
            <a:r>
              <a:rPr lang="en-US" altLang="zh-TW"/>
              <a:t>videos</a:t>
            </a:r>
            <a:endParaRPr lang="en-US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347D69-7EBF-BE4B-B0B1-7B795949DF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5326" y="2294021"/>
            <a:ext cx="6865473" cy="3890007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E1FBFF-C172-7846-AE42-1CF97A731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609" y="1386873"/>
            <a:ext cx="8908664" cy="423665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500" b="1">
                <a:solidFill>
                  <a:srgbClr val="7030A0"/>
                </a:solidFill>
              </a:rPr>
              <a:t>Convert various video formats to MPEG-4, so that they can be played on different devices.</a:t>
            </a:r>
            <a:endParaRPr lang="en-US" altLang="zh-TW" sz="2500" b="1">
              <a:solidFill>
                <a:srgbClr val="7030A0"/>
              </a:solidFill>
            </a:endParaRPr>
          </a:p>
          <a:p>
            <a:pPr marL="265113" indent="-265113">
              <a:lnSpc>
                <a:spcPct val="100000"/>
              </a:lnSpc>
              <a:buSzPct val="80000"/>
              <a:buFont typeface="Wingdings" panose="05000000000000000000" pitchFamily="2" charset="2"/>
              <a:buChar char="u"/>
            </a:pPr>
            <a:r>
              <a:rPr lang="en-US" altLang="zh-TW" sz="1800"/>
              <a:t>Monitoring and controlling</a:t>
            </a:r>
            <a:br>
              <a:rPr lang="en-US" altLang="zh-TW" sz="1800"/>
            </a:br>
            <a:r>
              <a:rPr lang="en-US" altLang="zh-TW" sz="1800"/>
              <a:t>transcoding:</a:t>
            </a:r>
          </a:p>
          <a:p>
            <a:pPr marL="541338" lvl="1" indent="-276225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TW"/>
              <a:t>Background transcoding</a:t>
            </a:r>
          </a:p>
          <a:p>
            <a:pPr marL="541338" lvl="1" indent="-276225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TW"/>
              <a:t>On-the-fly transcoding</a:t>
            </a:r>
          </a:p>
          <a:p>
            <a:pPr marL="265113" indent="-265113">
              <a:lnSpc>
                <a:spcPct val="100000"/>
              </a:lnSpc>
              <a:buSzPct val="80000"/>
              <a:buFont typeface="Wingdings" panose="05000000000000000000" pitchFamily="2" charset="2"/>
              <a:buChar char="u"/>
            </a:pPr>
            <a:r>
              <a:rPr lang="en-US" altLang="zh-CN" sz="1800"/>
              <a:t>Transcoding settings:</a:t>
            </a:r>
          </a:p>
          <a:p>
            <a:pPr marL="541338" lvl="1" indent="-276225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/>
              <a:t>Transcoding resources</a:t>
            </a:r>
          </a:p>
          <a:p>
            <a:pPr marL="541338" lvl="1" indent="-276225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TW"/>
              <a:t>Background transcoding</a:t>
            </a:r>
            <a:br>
              <a:rPr lang="en-US" altLang="zh-TW"/>
            </a:br>
            <a:r>
              <a:rPr lang="en-US" altLang="zh-TW"/>
              <a:t>folders</a:t>
            </a:r>
          </a:p>
        </p:txBody>
      </p:sp>
    </p:spTree>
    <p:extLst>
      <p:ext uri="{BB962C8B-B14F-4D97-AF65-F5344CB8AC3E}">
        <p14:creationId xmlns:p14="http://schemas.microsoft.com/office/powerpoint/2010/main" val="3108014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DD77D3B1-3A0C-4FAF-B7E9-6C0428412FC3}"/>
              </a:ext>
            </a:extLst>
          </p:cNvPr>
          <p:cNvSpPr/>
          <p:nvPr/>
        </p:nvSpPr>
        <p:spPr>
          <a:xfrm>
            <a:off x="5582976" y="1472033"/>
            <a:ext cx="5770824" cy="2281820"/>
          </a:xfrm>
          <a:prstGeom prst="roundRect">
            <a:avLst>
              <a:gd name="adj" fmla="val 3054"/>
            </a:avLst>
          </a:prstGeom>
          <a:gradFill>
            <a:gsLst>
              <a:gs pos="0">
                <a:schemeClr val="bg1"/>
              </a:gs>
              <a:gs pos="50000">
                <a:srgbClr val="CCEC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760438BB-810A-47AE-BE77-E5D94192FD47}"/>
              </a:ext>
            </a:extLst>
          </p:cNvPr>
          <p:cNvSpPr/>
          <p:nvPr/>
        </p:nvSpPr>
        <p:spPr>
          <a:xfrm>
            <a:off x="5706974" y="1611601"/>
            <a:ext cx="4266583" cy="745962"/>
          </a:xfrm>
          <a:prstGeom prst="roundRect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B0F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2ACF865F-A2D3-43C8-B051-716F6478212F}"/>
              </a:ext>
            </a:extLst>
          </p:cNvPr>
          <p:cNvSpPr txBox="1"/>
          <p:nvPr/>
        </p:nvSpPr>
        <p:spPr>
          <a:xfrm>
            <a:off x="5706975" y="1753749"/>
            <a:ext cx="426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On-the-fly Transcoding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E61ECA81-646C-4614-9875-C2D5758191BE}"/>
              </a:ext>
            </a:extLst>
          </p:cNvPr>
          <p:cNvSpPr/>
          <p:nvPr/>
        </p:nvSpPr>
        <p:spPr>
          <a:xfrm>
            <a:off x="751143" y="1472033"/>
            <a:ext cx="4601663" cy="3982284"/>
          </a:xfrm>
          <a:prstGeom prst="roundRect">
            <a:avLst>
              <a:gd name="adj" fmla="val 3054"/>
            </a:avLst>
          </a:prstGeom>
          <a:gradFill>
            <a:gsLst>
              <a:gs pos="0">
                <a:schemeClr val="bg1"/>
              </a:gs>
              <a:gs pos="50000">
                <a:srgbClr val="CCEC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66F0979-C89B-4C5D-AA7B-C8A140A06CD0}"/>
              </a:ext>
            </a:extLst>
          </p:cNvPr>
          <p:cNvSpPr/>
          <p:nvPr/>
        </p:nvSpPr>
        <p:spPr>
          <a:xfrm>
            <a:off x="875141" y="1611601"/>
            <a:ext cx="4196479" cy="745962"/>
          </a:xfrm>
          <a:prstGeom prst="roundRect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B0F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EA0F8984-4E10-4E69-BAA4-C5B26B5412A7}"/>
              </a:ext>
            </a:extLst>
          </p:cNvPr>
          <p:cNvSpPr txBox="1"/>
          <p:nvPr/>
        </p:nvSpPr>
        <p:spPr>
          <a:xfrm>
            <a:off x="875142" y="1753749"/>
            <a:ext cx="4196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Background Transcoding</a:t>
            </a:r>
            <a:endParaRPr lang="en-US" altLang="zh-TW" sz="24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C90E8C-A34E-CE42-B2A2-A6DD5C00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5078" y="2478095"/>
            <a:ext cx="4196478" cy="424338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64795" lvl="1" indent="-264795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TW">
                <a:ea typeface="微軟正黑體"/>
              </a:rPr>
              <a:t>Assign</a:t>
            </a:r>
            <a:r>
              <a:rPr lang="zh-TW" altLang="en-US">
                <a:ea typeface="微軟正黑體"/>
              </a:rPr>
              <a:t> </a:t>
            </a:r>
            <a:r>
              <a:rPr lang="en-US" altLang="zh-TW">
                <a:ea typeface="微軟正黑體"/>
              </a:rPr>
              <a:t>Background</a:t>
            </a:r>
            <a:r>
              <a:rPr lang="zh-TW" altLang="en-US">
                <a:ea typeface="微軟正黑體"/>
              </a:rPr>
              <a:t> </a:t>
            </a:r>
            <a:r>
              <a:rPr lang="en-US" altLang="zh-TW">
                <a:ea typeface="微軟正黑體"/>
              </a:rPr>
              <a:t>Transcoding</a:t>
            </a:r>
            <a:r>
              <a:rPr lang="zh-TW" altLang="en-US">
                <a:ea typeface="微軟正黑體"/>
              </a:rPr>
              <a:t> </a:t>
            </a:r>
            <a:r>
              <a:rPr lang="en-US" altLang="zh-CN">
                <a:ea typeface="微軟正黑體"/>
              </a:rPr>
              <a:t>folder</a:t>
            </a:r>
            <a:r>
              <a:rPr lang="en-US" altLang="zh-TW">
                <a:ea typeface="微軟正黑體"/>
              </a:rPr>
              <a:t>s</a:t>
            </a:r>
            <a:r>
              <a:rPr lang="en-US" altLang="zh-CN">
                <a:ea typeface="微軟正黑體"/>
              </a:rPr>
              <a:t> </a:t>
            </a:r>
            <a:r>
              <a:rPr lang="en-US" altLang="zh-TW">
                <a:ea typeface="微軟正黑體"/>
              </a:rPr>
              <a:t>to</a:t>
            </a:r>
            <a:r>
              <a:rPr lang="zh-TW" altLang="en-US">
                <a:ea typeface="微軟正黑體"/>
              </a:rPr>
              <a:t> </a:t>
            </a:r>
            <a:r>
              <a:rPr lang="en-US" altLang="zh-TW">
                <a:ea typeface="微軟正黑體"/>
              </a:rPr>
              <a:t>transcode</a:t>
            </a:r>
            <a:r>
              <a:rPr lang="zh-TW" altLang="en-US">
                <a:ea typeface="微軟正黑體"/>
              </a:rPr>
              <a:t> </a:t>
            </a:r>
            <a:r>
              <a:rPr lang="en-US" altLang="zh-TW">
                <a:ea typeface="微軟正黑體"/>
              </a:rPr>
              <a:t>videos</a:t>
            </a:r>
            <a:r>
              <a:rPr lang="zh-TW" altLang="en-US">
                <a:ea typeface="微軟正黑體"/>
              </a:rPr>
              <a:t> </a:t>
            </a:r>
            <a:r>
              <a:rPr lang="en-US" altLang="zh-TW">
                <a:ea typeface="微軟正黑體"/>
              </a:rPr>
              <a:t>in</a:t>
            </a:r>
            <a:r>
              <a:rPr lang="zh-TW" altLang="en-US">
                <a:ea typeface="微軟正黑體"/>
              </a:rPr>
              <a:t> </a:t>
            </a:r>
            <a:r>
              <a:rPr lang="en-US" altLang="zh-TW">
                <a:ea typeface="微軟正黑體"/>
              </a:rPr>
              <a:t>advance.</a:t>
            </a:r>
            <a:r>
              <a:rPr lang="en-US" altLang="zh-CN">
                <a:ea typeface="微軟正黑體"/>
              </a:rPr>
              <a:t>
</a:t>
            </a:r>
            <a:r>
              <a:rPr lang="en-US" altLang="zh-TW">
                <a:ea typeface="微軟正黑體"/>
              </a:rPr>
              <a:t>Transcoded</a:t>
            </a:r>
            <a:r>
              <a:rPr lang="zh-TW" altLang="en-US">
                <a:ea typeface="微軟正黑體"/>
              </a:rPr>
              <a:t> </a:t>
            </a:r>
            <a:r>
              <a:rPr lang="en-US" altLang="zh-TW">
                <a:ea typeface="微軟正黑體"/>
              </a:rPr>
              <a:t>videos</a:t>
            </a:r>
            <a:r>
              <a:rPr lang="zh-TW" altLang="en-US">
                <a:ea typeface="微軟正黑體"/>
              </a:rPr>
              <a:t> </a:t>
            </a:r>
            <a:r>
              <a:rPr lang="en-US" altLang="zh-TW">
                <a:ea typeface="微軟正黑體"/>
              </a:rPr>
              <a:t>are</a:t>
            </a:r>
            <a:r>
              <a:rPr lang="en-US" altLang="zh-CN">
                <a:ea typeface="微軟正黑體"/>
              </a:rPr>
              <a:t> saved </a:t>
            </a:r>
            <a:r>
              <a:rPr lang="en-US" altLang="zh-TW">
                <a:ea typeface="微軟正黑體"/>
              </a:rPr>
              <a:t>in</a:t>
            </a:r>
            <a:r>
              <a:rPr lang="en-US" altLang="zh-CN">
                <a:ea typeface="微軟正黑體"/>
              </a:rPr>
              <a:t> </a:t>
            </a:r>
            <a:r>
              <a:rPr lang="en-US" altLang="zh-TW">
                <a:ea typeface="微軟正黑體"/>
              </a:rPr>
              <a:t>“</a:t>
            </a:r>
            <a:r>
              <a:rPr lang="en-US" altLang="zh-CN">
                <a:ea typeface="微軟正黑體"/>
              </a:rPr>
              <a:t>@Transcode</a:t>
            </a:r>
            <a:r>
              <a:rPr lang="en-US" altLang="zh-TW">
                <a:ea typeface="微軟正黑體"/>
              </a:rPr>
              <a:t>”</a:t>
            </a:r>
            <a:r>
              <a:rPr lang="en-US" altLang="zh-CN">
                <a:ea typeface="微軟正黑體"/>
              </a:rPr>
              <a:t> folder </a:t>
            </a:r>
            <a:r>
              <a:rPr lang="en-US" altLang="zh-TW">
                <a:ea typeface="微軟正黑體"/>
              </a:rPr>
              <a:t>located</a:t>
            </a:r>
            <a:r>
              <a:rPr lang="zh-TW" altLang="en-US">
                <a:ea typeface="微軟正黑體"/>
              </a:rPr>
              <a:t> </a:t>
            </a:r>
            <a:r>
              <a:rPr lang="en-US" altLang="zh-CN">
                <a:ea typeface="微軟正黑體"/>
              </a:rPr>
              <a:t>in the original folder.
</a:t>
            </a:r>
            <a:r>
              <a:rPr lang="en-US" altLang="zh-TW">
                <a:ea typeface="微軟正黑體"/>
              </a:rPr>
              <a:t>Support</a:t>
            </a:r>
            <a:r>
              <a:rPr lang="zh-TW" altLang="en-US">
                <a:ea typeface="微軟正黑體"/>
              </a:rPr>
              <a:t> </a:t>
            </a:r>
            <a:r>
              <a:rPr lang="en-US" altLang="zh-TW">
                <a:ea typeface="微軟正黑體"/>
              </a:rPr>
              <a:t>transcoding</a:t>
            </a:r>
            <a:r>
              <a:rPr lang="zh-TW" altLang="en-US">
                <a:ea typeface="微軟正黑體"/>
              </a:rPr>
              <a:t> </a:t>
            </a:r>
            <a:r>
              <a:rPr lang="en-US" altLang="zh-TW">
                <a:ea typeface="微軟正黑體"/>
              </a:rPr>
              <a:t>from</a:t>
            </a:r>
            <a:r>
              <a:rPr lang="zh-TW" altLang="en-US">
                <a:ea typeface="微軟正黑體"/>
              </a:rPr>
              <a:t> </a:t>
            </a:r>
            <a:r>
              <a:rPr lang="en-US" altLang="zh-TW">
                <a:ea typeface="微軟正黑體"/>
              </a:rPr>
              <a:t>videos</a:t>
            </a:r>
            <a:r>
              <a:rPr lang="zh-TW" altLang="en-US">
                <a:ea typeface="微軟正黑體"/>
              </a:rPr>
              <a:t> </a:t>
            </a:r>
            <a:r>
              <a:rPr lang="en-US" altLang="zh-TW">
                <a:ea typeface="微軟正黑體"/>
              </a:rPr>
              <a:t>to</a:t>
            </a:r>
            <a:r>
              <a:rPr lang="zh-TW" altLang="en-US">
                <a:ea typeface="微軟正黑體"/>
              </a:rPr>
              <a:t> </a:t>
            </a:r>
            <a:r>
              <a:rPr lang="en-US" altLang="zh-TW">
                <a:ea typeface="微軟正黑體"/>
              </a:rPr>
              <a:t>audios.</a:t>
            </a:r>
            <a:r>
              <a:rPr lang="en-US" altLang="zh-CN">
                <a:ea typeface="微軟正黑體"/>
              </a:rPr>
              <a:t> 
Suitable for users with sufficient storage space or slow</a:t>
            </a:r>
            <a:r>
              <a:rPr lang="zh-TW" altLang="en-US">
                <a:ea typeface="微軟正黑體"/>
              </a:rPr>
              <a:t> </a:t>
            </a:r>
            <a:r>
              <a:rPr lang="en-US" altLang="zh-TW">
                <a:ea typeface="微軟正黑體"/>
              </a:rPr>
              <a:t>on-the-fly</a:t>
            </a:r>
            <a:r>
              <a:rPr lang="zh-TW" altLang="en-US">
                <a:ea typeface="微軟正黑體"/>
              </a:rPr>
              <a:t> </a:t>
            </a:r>
            <a:r>
              <a:rPr lang="en-US" altLang="zh-TW">
                <a:ea typeface="微軟正黑體"/>
              </a:rPr>
              <a:t>transcoding</a:t>
            </a:r>
            <a:r>
              <a:rPr lang="zh-TW" altLang="en-US">
                <a:ea typeface="微軟正黑體"/>
              </a:rPr>
              <a:t> </a:t>
            </a:r>
            <a:r>
              <a:rPr lang="en-US" altLang="zh-CN">
                <a:ea typeface="微軟正黑體"/>
              </a:rPr>
              <a:t>performance.</a:t>
            </a:r>
            <a:endParaRPr lang="en-US">
              <a:ea typeface="微軟正黑體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33E353-2A19-314E-AC69-DA95F161C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61016" y="2478095"/>
            <a:ext cx="5733881" cy="1162886"/>
          </a:xfrm>
        </p:spPr>
        <p:txBody>
          <a:bodyPr>
            <a:normAutofit fontScale="92500" lnSpcReduction="10000"/>
          </a:bodyPr>
          <a:lstStyle/>
          <a:p>
            <a:pPr marL="265113" lvl="1" indent="-265113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TW"/>
              <a:t>Transcode</a:t>
            </a:r>
            <a:r>
              <a:rPr lang="zh-TW" altLang="en-US"/>
              <a:t> </a:t>
            </a:r>
            <a:r>
              <a:rPr lang="en-US" altLang="zh-TW"/>
              <a:t>videos</a:t>
            </a:r>
            <a:r>
              <a:rPr lang="zh-TW" altLang="en-US"/>
              <a:t> </a:t>
            </a:r>
            <a:r>
              <a:rPr lang="en-US" altLang="zh-CN"/>
              <a:t>in real time </a:t>
            </a:r>
            <a:r>
              <a:rPr lang="en-US" altLang="zh-TW"/>
              <a:t>during</a:t>
            </a:r>
            <a:r>
              <a:rPr lang="en-US" altLang="zh-CN"/>
              <a:t> playback.
Suitable for users with fast </a:t>
            </a:r>
            <a:r>
              <a:rPr lang="en-US" altLang="zh-TW"/>
              <a:t>on-the-fly</a:t>
            </a:r>
            <a:r>
              <a:rPr lang="zh-TW" altLang="en-US"/>
              <a:t> </a:t>
            </a:r>
            <a:r>
              <a:rPr lang="en-US" altLang="zh-TW"/>
              <a:t>transcoding</a:t>
            </a:r>
            <a:r>
              <a:rPr lang="en-US" altLang="zh-CN"/>
              <a:t> performance, insufficient storage space, or </a:t>
            </a:r>
            <a:r>
              <a:rPr lang="en-US" altLang="zh-TW"/>
              <a:t>infrequent</a:t>
            </a:r>
            <a:r>
              <a:rPr lang="zh-TW" altLang="en-US"/>
              <a:t> </a:t>
            </a:r>
            <a:r>
              <a:rPr lang="en-US" altLang="zh-TW"/>
              <a:t>video</a:t>
            </a:r>
            <a:r>
              <a:rPr lang="zh-TW" altLang="en-US"/>
              <a:t> </a:t>
            </a:r>
            <a:r>
              <a:rPr lang="en-US" altLang="zh-TW"/>
              <a:t>playback.</a:t>
            </a:r>
            <a:endParaRPr lang="en-US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44793E-8A86-6540-B5B0-9ED3460DAC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2975" y="3906655"/>
            <a:ext cx="5857881" cy="1946212"/>
          </a:xfrm>
          <a:prstGeom prst="roundRect">
            <a:avLst>
              <a:gd name="adj" fmla="val 763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5409529E-1426-DC43-9DB0-AE8E4F7E5ABC}"/>
              </a:ext>
            </a:extLst>
          </p:cNvPr>
          <p:cNvSpPr txBox="1">
            <a:spLocks/>
          </p:cNvSpPr>
          <p:nvPr/>
        </p:nvSpPr>
        <p:spPr>
          <a:xfrm>
            <a:off x="445168" y="136525"/>
            <a:ext cx="10908632" cy="1154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Arial"/>
                <a:ea typeface="微軟正黑體"/>
                <a:cs typeface="Arial"/>
              </a:rPr>
              <a:t>Choose different transcoding based on hardware specifications and usage</a:t>
            </a:r>
            <a:endParaRPr lang="en-US">
              <a:latin typeface="Arial"/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82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0E6A-3F5A-3F46-BB9E-59D399CB1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024" y="928048"/>
            <a:ext cx="6359857" cy="1119115"/>
          </a:xfrm>
          <a:noFill/>
        </p:spPr>
        <p:txBody>
          <a:bodyPr>
            <a:normAutofit/>
          </a:bodyPr>
          <a:lstStyle/>
          <a:p>
            <a:r>
              <a:rPr lang="en-US" altLang="zh-TW" sz="3600"/>
              <a:t>Reveal</a:t>
            </a:r>
            <a:r>
              <a:rPr lang="en-US" altLang="zh-CN" sz="3600"/>
              <a:t> the truth about </a:t>
            </a:r>
            <a:r>
              <a:rPr lang="en-US" altLang="zh-TW" sz="3600"/>
              <a:t>M</a:t>
            </a:r>
            <a:r>
              <a:rPr lang="en-US" altLang="zh-CN" sz="3600"/>
              <a:t>ultimedia Console</a:t>
            </a:r>
            <a:endParaRPr 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9F651-3DA3-7449-966F-482F99CD9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024" y="2132791"/>
            <a:ext cx="7056108" cy="40800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5113" indent="-265113" algn="l">
              <a:buSzPct val="80000"/>
              <a:buFont typeface="Wingdings" panose="05000000000000000000" pitchFamily="2" charset="2"/>
              <a:buChar char="u"/>
            </a:pPr>
            <a:r>
              <a:rPr lang="en-US" altLang="zh-CN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Want to </a:t>
            </a:r>
            <a:r>
              <a:rPr lang="en-US" altLang="zh-TW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browse</a:t>
            </a:r>
            <a:r>
              <a:rPr lang="en-US" altLang="zh-CN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 photos, movies and music? Set</a:t>
            </a:r>
            <a:r>
              <a:rPr lang="zh-TW" altLang="en-US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a</a:t>
            </a:r>
            <a:r>
              <a:rPr lang="zh-TW" altLang="en-US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Content</a:t>
            </a:r>
            <a:r>
              <a:rPr lang="zh-TW" altLang="en-US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Source</a:t>
            </a:r>
            <a:r>
              <a:rPr lang="zh-TW" altLang="en-US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Folder!</a:t>
            </a:r>
          </a:p>
          <a:p>
            <a:pPr marL="542925" lvl="1" indent="-277813" algn="l">
              <a:buSzPct val="80000"/>
              <a:buFont typeface="Wingdings" panose="05000000000000000000" pitchFamily="2" charset="2"/>
              <a:buChar char="l"/>
            </a:pPr>
            <a:r>
              <a:rPr lang="en-US" altLang="zh-CN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Set</a:t>
            </a:r>
            <a:r>
              <a:rPr lang="zh-TW" altLang="en-US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CN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content sources for </a:t>
            </a:r>
            <a:r>
              <a:rPr lang="en-US" altLang="zh-TW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all</a:t>
            </a:r>
            <a:r>
              <a:rPr lang="zh-TW" altLang="en-US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CN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multimedia </a:t>
            </a:r>
            <a:r>
              <a:rPr lang="en-US" altLang="zh-TW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applications</a:t>
            </a:r>
            <a:r>
              <a:rPr lang="en-US" altLang="zh-CN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at onc</a:t>
            </a:r>
            <a:r>
              <a:rPr lang="en-US" altLang="zh-TW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e</a:t>
            </a:r>
          </a:p>
          <a:p>
            <a:pPr marL="542925" lvl="1" indent="-277813" algn="l">
              <a:buSzPct val="80000"/>
              <a:buFont typeface="Wingdings" panose="05000000000000000000" pitchFamily="2" charset="2"/>
              <a:buChar char="l"/>
            </a:pPr>
            <a:r>
              <a:rPr lang="en-US" altLang="zh-TW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Smoothly u</a:t>
            </a:r>
            <a:r>
              <a:rPr lang="en-US" altLang="zh-CN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pgrade from Media Library to </a:t>
            </a:r>
            <a:r>
              <a:rPr lang="en-US" altLang="zh-TW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M</a:t>
            </a:r>
            <a:r>
              <a:rPr lang="en-US" altLang="zh-CN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ultimedia Console</a:t>
            </a:r>
            <a:endParaRPr lang="en-US" altLang="zh-TW" sz="1700" b="1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marL="265113" indent="-265113" algn="l">
              <a:buSzPct val="80000"/>
              <a:buFont typeface="Wingdings" panose="05000000000000000000" pitchFamily="2" charset="2"/>
              <a:buChar char="u"/>
            </a:pPr>
            <a:r>
              <a:rPr lang="en-US" altLang="zh-CN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Want to know what NAS silently pays for you? </a:t>
            </a:r>
            <a:r>
              <a:rPr lang="en-US" altLang="zh-TW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O</a:t>
            </a:r>
            <a:r>
              <a:rPr lang="en-US" altLang="zh-CN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verview page tells you.</a:t>
            </a:r>
          </a:p>
          <a:p>
            <a:pPr marL="542925" lvl="1" indent="-277813" algn="l">
              <a:buSzPct val="80000"/>
              <a:buFont typeface="Wingdings" panose="05000000000000000000" pitchFamily="2" charset="2"/>
              <a:buChar char="l"/>
            </a:pPr>
            <a:r>
              <a:rPr lang="en-US" altLang="zh-CN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Overview index</a:t>
            </a:r>
            <a:r>
              <a:rPr lang="en-US" altLang="zh-TW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ing</a:t>
            </a:r>
            <a:r>
              <a:rPr lang="en-US" altLang="zh-CN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, thumbnail</a:t>
            </a:r>
            <a:r>
              <a:rPr lang="zh-TW" altLang="en-US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generation</a:t>
            </a:r>
            <a:r>
              <a:rPr lang="en-US" altLang="zh-CN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and </a:t>
            </a:r>
            <a:r>
              <a:rPr lang="en-US" altLang="zh-TW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transcoding</a:t>
            </a:r>
            <a:r>
              <a:rPr lang="en-US" altLang="zh-CN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status and settings</a:t>
            </a:r>
          </a:p>
          <a:p>
            <a:pPr marL="265113" indent="-265113" algn="l">
              <a:buSzPct val="80000"/>
              <a:buFont typeface="Wingdings" panose="05000000000000000000" pitchFamily="2" charset="2"/>
              <a:buChar char="u"/>
            </a:pPr>
            <a:r>
              <a:rPr lang="en-US" altLang="zh-CN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Want to </a:t>
            </a:r>
            <a:r>
              <a:rPr lang="en-US" altLang="zh-TW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control</a:t>
            </a:r>
            <a:r>
              <a:rPr lang="en-US" altLang="zh-CN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 all the multimedia services? </a:t>
            </a:r>
            <a:r>
              <a:rPr lang="en-US" altLang="zh-TW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Go</a:t>
            </a:r>
            <a:r>
              <a:rPr lang="zh-TW" altLang="en-US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to</a:t>
            </a:r>
            <a:r>
              <a:rPr lang="zh-TW" altLang="en-US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App</a:t>
            </a:r>
            <a:r>
              <a:rPr lang="zh-TW" altLang="en-US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Suite</a:t>
            </a:r>
            <a:r>
              <a:rPr lang="en-US" altLang="zh-CN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 page</a:t>
            </a:r>
            <a:r>
              <a:rPr lang="en-US" altLang="zh-TW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.</a:t>
            </a:r>
            <a:endParaRPr lang="en-US" altLang="zh-CN" sz="1900" b="1">
              <a:solidFill>
                <a:srgbClr val="FFFF00"/>
              </a:solidFill>
              <a:latin typeface="Arial"/>
              <a:ea typeface="微軟正黑體"/>
              <a:cs typeface="Arial"/>
            </a:endParaRPr>
          </a:p>
          <a:p>
            <a:pPr marL="542925" lvl="1" indent="-277813" algn="l">
              <a:buSzPct val="80000"/>
              <a:buFont typeface="Wingdings" panose="05000000000000000000" pitchFamily="2" charset="2"/>
              <a:buChar char="l"/>
            </a:pPr>
            <a:r>
              <a:rPr lang="en-US" altLang="zh-TW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I</a:t>
            </a:r>
            <a:r>
              <a:rPr lang="en-US" altLang="zh-CN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nstallation and enablement</a:t>
            </a:r>
          </a:p>
          <a:p>
            <a:pPr marL="542925" lvl="1" indent="-277813" algn="l">
              <a:buSzPct val="80000"/>
              <a:buFont typeface="Wingdings" panose="05000000000000000000" pitchFamily="2" charset="2"/>
              <a:buChar char="l"/>
            </a:pPr>
            <a:r>
              <a:rPr lang="en-US" altLang="zh-TW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Access</a:t>
            </a:r>
            <a:r>
              <a:rPr lang="zh-TW" altLang="en-US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CN" sz="17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permission settings</a:t>
            </a:r>
            <a:endParaRPr lang="en-US" sz="1700" b="1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679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788C2-466F-3F44-A7F8-E0DB57943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77" y="136525"/>
            <a:ext cx="9251622" cy="1263316"/>
          </a:xfrm>
        </p:spPr>
        <p:txBody>
          <a:bodyPr/>
          <a:lstStyle/>
          <a:p>
            <a:r>
              <a:rPr lang="en-US" altLang="zh-TW"/>
              <a:t>Video2Audio</a:t>
            </a:r>
            <a:r>
              <a:rPr lang="zh-TW" altLang="en-US"/>
              <a:t> </a:t>
            </a:r>
            <a:r>
              <a:rPr lang="en-US" altLang="zh-TW"/>
              <a:t>Transcoding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DC528D-7870-E44E-86BB-99D5F0876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39" y="1456706"/>
            <a:ext cx="6913988" cy="2647928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zh-CN" sz="2500" b="1">
                <a:solidFill>
                  <a:srgbClr val="7030A0"/>
                </a:solidFill>
              </a:rPr>
              <a:t>Designed for videos that could be “heard”: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2500" b="1">
                <a:solidFill>
                  <a:srgbClr val="7030A0"/>
                </a:solidFill>
              </a:rPr>
              <a:t>Speeches, lectures, tutorials, etc.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1800"/>
              <a:t>Reduce the file size</a:t>
            </a:r>
            <a:r>
              <a:rPr lang="zh-TW" altLang="en-US" sz="1800"/>
              <a:t> </a:t>
            </a:r>
            <a:r>
              <a:rPr lang="en-US" altLang="zh-CN" sz="1800"/>
              <a:t>Can be played while driving or commuting</a:t>
            </a:r>
          </a:p>
          <a:p>
            <a:pPr marL="0" indent="0">
              <a:lnSpc>
                <a:spcPct val="70000"/>
              </a:lnSpc>
              <a:buNone/>
            </a:pPr>
            <a:endParaRPr lang="en-US"/>
          </a:p>
        </p:txBody>
      </p:sp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8E82F1A-C35F-E346-ADD2-FF9B039C5D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841" y="2671183"/>
            <a:ext cx="6567958" cy="3215533"/>
          </a:xfrm>
          <a:prstGeom prst="roundRect">
            <a:avLst>
              <a:gd name="adj" fmla="val 33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C474EB8A-AD08-4B87-AE8F-0A15D0FF149E}"/>
              </a:ext>
            </a:extLst>
          </p:cNvPr>
          <p:cNvSpPr/>
          <p:nvPr/>
        </p:nvSpPr>
        <p:spPr>
          <a:xfrm>
            <a:off x="7668127" y="4719363"/>
            <a:ext cx="1211178" cy="991626"/>
          </a:xfrm>
          <a:prstGeom prst="roundRect">
            <a:avLst>
              <a:gd name="adj" fmla="val 6204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66F521B-E9FA-4A4C-9698-9DAF69F6D228}"/>
              </a:ext>
            </a:extLst>
          </p:cNvPr>
          <p:cNvSpPr txBox="1"/>
          <p:nvPr/>
        </p:nvSpPr>
        <p:spPr>
          <a:xfrm>
            <a:off x="742610" y="2682587"/>
            <a:ext cx="3829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Bef>
                <a:spcPts val="1000"/>
              </a:spcBef>
              <a:buSzPct val="80000"/>
              <a:buFont typeface="Wingdings" panose="05000000000000000000" pitchFamily="2" charset="2"/>
              <a:buChar char="u"/>
            </a:pPr>
            <a:r>
              <a:rPr lang="en-US" altLang="zh-CN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Usage</a:t>
            </a:r>
            <a:r>
              <a:rPr lang="zh-CN" altLang="en-US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endParaRPr lang="en-US" altLang="zh-CN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73050"/>
            <a:r>
              <a:rPr lang="en-US" altLang="zh-CN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Select “Audio” as the output format when setting background transcoding folders.</a:t>
            </a:r>
          </a:p>
          <a:p>
            <a:pPr marL="273050"/>
            <a:r>
              <a:rPr lang="en-US" altLang="zh-CN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Transcoded audios </a:t>
            </a:r>
            <a:r>
              <a:rPr lang="en-US" altLang="zh-TW"/>
              <a:t>are</a:t>
            </a:r>
            <a:r>
              <a:rPr lang="en-US" altLang="zh-CN"/>
              <a:t> saved </a:t>
            </a:r>
            <a:r>
              <a:rPr lang="en-US" altLang="zh-TW"/>
              <a:t>in</a:t>
            </a:r>
            <a:r>
              <a:rPr lang="en-US" altLang="zh-CN"/>
              <a:t> </a:t>
            </a:r>
            <a:r>
              <a:rPr lang="en-US" altLang="zh-TW"/>
              <a:t>“</a:t>
            </a:r>
            <a:r>
              <a:rPr lang="en-US" altLang="zh-CN"/>
              <a:t>Video2Audio</a:t>
            </a:r>
            <a:r>
              <a:rPr lang="en-US" altLang="zh-TW"/>
              <a:t>”</a:t>
            </a:r>
            <a:r>
              <a:rPr lang="en-US" altLang="zh-CN"/>
              <a:t> folder </a:t>
            </a:r>
            <a:r>
              <a:rPr lang="en-US" altLang="zh-TW"/>
              <a:t>located</a:t>
            </a:r>
            <a:r>
              <a:rPr lang="zh-TW" altLang="en-US"/>
              <a:t> </a:t>
            </a:r>
            <a:r>
              <a:rPr lang="en-US" altLang="zh-CN"/>
              <a:t>in the original folder.</a:t>
            </a:r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B2947DA-9180-4560-88A6-1068D2B56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816" y="106967"/>
            <a:ext cx="1528929" cy="11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74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176C78-385A-9C4D-8920-4B261C520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264" y="1690576"/>
            <a:ext cx="4800599" cy="3073929"/>
          </a:xfrm>
        </p:spPr>
        <p:txBody>
          <a:bodyPr>
            <a:normAutofit/>
          </a:bodyPr>
          <a:lstStyle/>
          <a:p>
            <a:pPr algn="ctr"/>
            <a:r>
              <a:rPr lang="en-US" altLang="zh-TW" sz="6600"/>
              <a:t>Demo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1891715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67D6CE-2048-D041-9905-38AD0B3FC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263" y="1158948"/>
            <a:ext cx="6042085" cy="34449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3200"/>
              <a:t>Want to control all the multimedia services?</a:t>
            </a:r>
            <a:br>
              <a:rPr lang="en-US" altLang="zh-TW" sz="3200"/>
            </a:br>
            <a:r>
              <a:rPr lang="en-US" altLang="zh-TW" sz="3200"/>
              <a:t>Go to App Suite page.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5B584-2897-2E48-95D2-5F86FF002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3" y="3887789"/>
            <a:ext cx="4888179" cy="15411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2000"/>
              <a:t>Overview</a:t>
            </a:r>
            <a:r>
              <a:rPr lang="zh-TW" altLang="en-US" sz="2000"/>
              <a:t> </a:t>
            </a:r>
            <a:r>
              <a:rPr lang="en-US" altLang="zh-TW" sz="2000"/>
              <a:t>i</a:t>
            </a:r>
            <a:r>
              <a:rPr lang="en-US" altLang="zh-CN" sz="2000"/>
              <a:t>nstallation, enablement and permission setting</a:t>
            </a:r>
            <a:r>
              <a:rPr lang="en-US" altLang="zh-TW" sz="2000"/>
              <a:t>s</a:t>
            </a:r>
            <a:r>
              <a:rPr lang="en-US" altLang="zh-CN" sz="2000"/>
              <a:t> of multimedia </a:t>
            </a:r>
            <a:r>
              <a:rPr lang="en-US" altLang="zh-TW" sz="2000"/>
              <a:t>application</a:t>
            </a:r>
            <a:r>
              <a:rPr lang="en-US" altLang="zh-CN" sz="2000"/>
              <a:t>s </a:t>
            </a:r>
            <a:r>
              <a:rPr lang="en-US" altLang="zh-TW" sz="2000"/>
              <a:t>in</a:t>
            </a:r>
            <a:r>
              <a:rPr lang="zh-TW" altLang="en-US" sz="2000"/>
              <a:t> </a:t>
            </a:r>
            <a:r>
              <a:rPr lang="en-US" altLang="zh-TW" sz="2000"/>
              <a:t>1</a:t>
            </a:r>
            <a:r>
              <a:rPr lang="zh-TW" altLang="en-US" sz="2000"/>
              <a:t> </a:t>
            </a:r>
            <a:r>
              <a:rPr lang="en-US" altLang="zh-TW" sz="2000"/>
              <a:t>page</a:t>
            </a:r>
            <a:r>
              <a:rPr lang="en-US" altLang="zh-CN" sz="2000"/>
              <a:t>
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22430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AEE34F-F961-1447-885F-B8A5D4DD9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136525"/>
            <a:ext cx="10908632" cy="1130571"/>
          </a:xfrm>
        </p:spPr>
        <p:txBody>
          <a:bodyPr/>
          <a:lstStyle/>
          <a:p>
            <a:r>
              <a:rPr lang="en-US" altLang="zh-TW"/>
              <a:t>Complete</a:t>
            </a:r>
            <a:r>
              <a:rPr lang="zh-TW" altLang="en-US"/>
              <a:t> </a:t>
            </a:r>
            <a:r>
              <a:rPr lang="en-US" altLang="zh-TW"/>
              <a:t>Multimedia</a:t>
            </a:r>
            <a:r>
              <a:rPr lang="zh-TW" altLang="en-US"/>
              <a:t> </a:t>
            </a:r>
            <a:r>
              <a:rPr lang="en-US" altLang="zh-TW"/>
              <a:t>Solution</a:t>
            </a:r>
            <a:r>
              <a:rPr lang="zh-TW" altLang="en-US"/>
              <a:t> </a:t>
            </a:r>
            <a:r>
              <a:rPr lang="en-US" altLang="zh-TW"/>
              <a:t>on</a:t>
            </a:r>
            <a:r>
              <a:rPr lang="zh-TW" altLang="en-US"/>
              <a:t> </a:t>
            </a:r>
            <a:r>
              <a:rPr lang="en-US" altLang="zh-TW"/>
              <a:t>QTS</a:t>
            </a:r>
            <a:endParaRPr lang="en-US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16E6A2-E2C9-B741-9115-09678D07A2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646" y="1508126"/>
            <a:ext cx="5610726" cy="4082778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321CC-8106-2341-82C0-A37939B24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5781" y="1508126"/>
            <a:ext cx="4438019" cy="40827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4795" indent="-264795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en-US" altLang="zh-TW" sz="1800">
                <a:latin typeface="Arial"/>
                <a:ea typeface="微軟正黑體"/>
                <a:cs typeface="Arial"/>
              </a:rPr>
              <a:t>Managing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and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browsing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photos,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videos,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and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music :</a:t>
            </a:r>
            <a:endParaRPr lang="zh-CN" altLang="en-US" sz="1800">
              <a:latin typeface="Arial"/>
              <a:ea typeface="微軟正黑體"/>
              <a:cs typeface="Arial"/>
            </a:endParaRPr>
          </a:p>
          <a:p>
            <a:pPr marL="273050" indent="0">
              <a:lnSpc>
                <a:spcPct val="150000"/>
              </a:lnSpc>
              <a:buNone/>
            </a:pPr>
            <a:r>
              <a:rPr lang="en-US" altLang="zh-TW" sz="1800" err="1">
                <a:latin typeface="Arial"/>
                <a:ea typeface="微軟正黑體"/>
                <a:cs typeface="Arial"/>
              </a:rPr>
              <a:t>QuMagie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,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Photo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Station,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Video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Station,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Music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Station</a:t>
            </a:r>
          </a:p>
          <a:p>
            <a:pPr marL="264795" indent="-264795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en-US" altLang="zh-TW" sz="1800">
                <a:latin typeface="Arial"/>
                <a:ea typeface="微軟正黑體"/>
                <a:cs typeface="Arial"/>
              </a:rPr>
              <a:t>Video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and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audio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streaming</a:t>
            </a:r>
            <a:r>
              <a:rPr lang="zh-CN" altLang="en-US" sz="1800">
                <a:latin typeface="Arial"/>
                <a:ea typeface="微軟正黑體"/>
                <a:cs typeface="Arial"/>
              </a:rPr>
              <a:t>：</a:t>
            </a:r>
            <a:endParaRPr lang="en-US" altLang="zh-TW" sz="1800">
              <a:latin typeface="Arial"/>
              <a:ea typeface="微軟正黑體"/>
              <a:cs typeface="Arial"/>
            </a:endParaRPr>
          </a:p>
          <a:p>
            <a:pPr marL="273050" indent="0">
              <a:lnSpc>
                <a:spcPct val="150000"/>
              </a:lnSpc>
              <a:buNone/>
            </a:pPr>
            <a:r>
              <a:rPr lang="en-US" altLang="zh-TW" sz="1800">
                <a:latin typeface="Arial"/>
                <a:ea typeface="微軟正黑體"/>
                <a:cs typeface="Arial"/>
              </a:rPr>
              <a:t>Media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Streaming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Add-on,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sz="1800">
                <a:latin typeface="Arial"/>
                <a:ea typeface="微軟正黑體"/>
                <a:cs typeface="Arial"/>
              </a:rPr>
              <a:t>Cinema28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,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DLNA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Server,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iTunes</a:t>
            </a:r>
            <a:r>
              <a:rPr lang="zh-TW" altLang="en-US" sz="18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>
                <a:latin typeface="Arial"/>
                <a:ea typeface="微軟正黑體"/>
                <a:cs typeface="Arial"/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607400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AEE34F-F961-1447-885F-B8A5D4DD9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136525"/>
            <a:ext cx="10908632" cy="1130571"/>
          </a:xfrm>
        </p:spPr>
        <p:txBody>
          <a:bodyPr/>
          <a:lstStyle/>
          <a:p>
            <a:r>
              <a:rPr lang="en-US" altLang="zh-CN"/>
              <a:t>All </a:t>
            </a:r>
            <a:r>
              <a:rPr lang="en-US" altLang="zh-TW"/>
              <a:t>M</a:t>
            </a:r>
            <a:r>
              <a:rPr lang="en-US" altLang="zh-CN"/>
              <a:t>ultimedia </a:t>
            </a:r>
            <a:r>
              <a:rPr lang="en-US" altLang="zh-TW"/>
              <a:t>S</a:t>
            </a:r>
            <a:r>
              <a:rPr lang="en-US" altLang="zh-CN"/>
              <a:t>ervices at a </a:t>
            </a:r>
            <a:r>
              <a:rPr lang="en-US" altLang="zh-TW"/>
              <a:t>G</a:t>
            </a:r>
            <a:r>
              <a:rPr lang="en-US" altLang="zh-CN"/>
              <a:t>lance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321CC-8106-2341-82C0-A37939B24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8891" y="2689539"/>
            <a:ext cx="4799551" cy="21775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700" b="1">
                <a:solidFill>
                  <a:srgbClr val="7030A0"/>
                </a:solidFill>
              </a:rPr>
              <a:t>List the status of</a:t>
            </a:r>
            <a:r>
              <a:rPr lang="zh-TW" altLang="en-US" sz="2700" b="1">
                <a:solidFill>
                  <a:srgbClr val="7030A0"/>
                </a:solidFill>
              </a:rPr>
              <a:t> </a:t>
            </a:r>
            <a:r>
              <a:rPr lang="en-US" altLang="zh-TW" sz="2700" b="1">
                <a:solidFill>
                  <a:srgbClr val="7030A0"/>
                </a:solidFill>
              </a:rPr>
              <a:t>all</a:t>
            </a:r>
            <a:r>
              <a:rPr lang="en-US" altLang="zh-CN" sz="2700" b="1">
                <a:solidFill>
                  <a:srgbClr val="7030A0"/>
                </a:solidFill>
              </a:rPr>
              <a:t> multimedia services </a:t>
            </a:r>
            <a:r>
              <a:rPr lang="en-US" altLang="zh-TW" sz="2700" b="1">
                <a:solidFill>
                  <a:srgbClr val="7030A0"/>
                </a:solidFill>
              </a:rPr>
              <a:t>on</a:t>
            </a:r>
            <a:r>
              <a:rPr lang="en-US" altLang="zh-CN" sz="2700" b="1">
                <a:solidFill>
                  <a:srgbClr val="7030A0"/>
                </a:solidFill>
              </a:rPr>
              <a:t> QTS</a:t>
            </a:r>
            <a:endParaRPr lang="en-US" altLang="zh-TW" sz="2700"/>
          </a:p>
          <a:p>
            <a:pPr>
              <a:lnSpc>
                <a:spcPct val="100000"/>
              </a:lnSpc>
              <a:buSzPct val="80000"/>
              <a:buFont typeface="Wingdings" panose="05000000000000000000" pitchFamily="2" charset="2"/>
              <a:buChar char="u"/>
            </a:pPr>
            <a:r>
              <a:rPr lang="en-US" altLang="zh-TW" sz="1800"/>
              <a:t>Install and enable status
Permission settings</a:t>
            </a:r>
            <a:endParaRPr lang="en-US" sz="1800"/>
          </a:p>
        </p:txBody>
      </p:sp>
      <p:pic>
        <p:nvPicPr>
          <p:cNvPr id="7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7C8244-ABE4-41E8-A32E-8E137E263A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646" y="1508126"/>
            <a:ext cx="5610726" cy="4082778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8446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85D324-1905-3842-ADD6-412A1CE8A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Intuitive</a:t>
            </a:r>
            <a:r>
              <a:rPr lang="zh-TW" altLang="en-US"/>
              <a:t> </a:t>
            </a:r>
            <a:r>
              <a:rPr lang="en-US" altLang="zh-TW"/>
              <a:t>Permission</a:t>
            </a:r>
            <a:r>
              <a:rPr lang="zh-TW" altLang="en-US"/>
              <a:t> </a:t>
            </a:r>
            <a:r>
              <a:rPr lang="en-US" altLang="zh-TW"/>
              <a:t>Settings</a:t>
            </a:r>
            <a:endParaRPr lang="en-US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5A3E0C-56F9-5847-955C-8BCA26ABC2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3781" y="2024089"/>
            <a:ext cx="7024438" cy="4008579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BAA56E-CED4-A74F-A0E5-26D33F433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169" y="1405813"/>
            <a:ext cx="11281610" cy="63431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>
                <a:latin typeface="微軟正黑體" panose="020B0604030504040204" pitchFamily="34" charset="-120"/>
              </a:rPr>
              <a:t>Set permissions </a:t>
            </a:r>
            <a:r>
              <a:rPr lang="en-US" altLang="zh-TW" sz="1800">
                <a:latin typeface="微軟正黑體" panose="020B0604030504040204" pitchFamily="34" charset="-120"/>
              </a:rPr>
              <a:t>of</a:t>
            </a:r>
            <a:r>
              <a:rPr lang="zh-TW" altLang="en-US" sz="1800">
                <a:latin typeface="微軟正黑體" panose="020B0604030504040204" pitchFamily="34" charset="-120"/>
              </a:rPr>
              <a:t> </a:t>
            </a:r>
            <a:r>
              <a:rPr lang="en-US" altLang="zh-CN" sz="1800">
                <a:latin typeface="微軟正黑體" panose="020B0604030504040204" pitchFamily="34" charset="-120"/>
              </a:rPr>
              <a:t>different multimedia applications</a:t>
            </a:r>
            <a:r>
              <a:rPr lang="zh-TW" altLang="en-US" sz="1800">
                <a:latin typeface="微軟正黑體" panose="020B0604030504040204" pitchFamily="34" charset="-120"/>
              </a:rPr>
              <a:t> </a:t>
            </a:r>
            <a:r>
              <a:rPr lang="en-US" altLang="zh-TW" sz="1800">
                <a:latin typeface="微軟正黑體" panose="020B0604030504040204" pitchFamily="34" charset="-120"/>
              </a:rPr>
              <a:t>for</a:t>
            </a:r>
            <a:r>
              <a:rPr lang="zh-TW" altLang="en-US" sz="1800">
                <a:latin typeface="微軟正黑體" panose="020B0604030504040204" pitchFamily="34" charset="-120"/>
              </a:rPr>
              <a:t> </a:t>
            </a:r>
            <a:r>
              <a:rPr lang="en-US" altLang="zh-TW" sz="1800">
                <a:latin typeface="微軟正黑體" panose="020B0604030504040204" pitchFamily="34" charset="-120"/>
              </a:rPr>
              <a:t>local</a:t>
            </a:r>
            <a:r>
              <a:rPr lang="en-US" altLang="zh-CN" sz="1800">
                <a:latin typeface="微軟正黑體" panose="020B0604030504040204" pitchFamily="34" charset="-120"/>
              </a:rPr>
              <a:t> or domain </a:t>
            </a:r>
            <a:r>
              <a:rPr lang="en-US" altLang="zh-TW" sz="1800">
                <a:latin typeface="微軟正黑體" panose="020B0604030504040204" pitchFamily="34" charset="-120"/>
              </a:rPr>
              <a:t>users.</a:t>
            </a:r>
            <a:endParaRPr lang="en-US" sz="1800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1265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0E6A-3F5A-3F46-BB9E-59D399CB1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0653"/>
            <a:ext cx="12192000" cy="998621"/>
          </a:xfrm>
        </p:spPr>
        <p:txBody>
          <a:bodyPr/>
          <a:lstStyle/>
          <a:p>
            <a:pPr algn="ctr"/>
            <a:r>
              <a:rPr lang="en-US" altLang="zh-TW"/>
              <a:t>Highlight</a:t>
            </a:r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EA84E09-7FCC-4C71-A84C-D1159079F2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070" y="2478507"/>
            <a:ext cx="4545140" cy="47064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9F651-3DA3-7449-966F-482F99CD9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242" y="2106924"/>
            <a:ext cx="6904949" cy="4518913"/>
          </a:xfrm>
        </p:spPr>
        <p:txBody>
          <a:bodyPr>
            <a:normAutofit/>
          </a:bodyPr>
          <a:lstStyle/>
          <a:p>
            <a:pPr marL="265113" indent="-265113" algn="l">
              <a:lnSpc>
                <a:spcPct val="100000"/>
              </a:lnSpc>
              <a:buSzPct val="80000"/>
              <a:buFont typeface="Wingdings" panose="05000000000000000000" pitchFamily="2" charset="2"/>
              <a:buChar char="u"/>
            </a:pPr>
            <a:r>
              <a:rPr lang="en-US" altLang="zh-CN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Set the folder as a content source so that multimedia content is no longer invisible.</a:t>
            </a:r>
            <a:endParaRPr lang="en-US" sz="1900" b="1">
              <a:solidFill>
                <a:srgbClr val="FFFF00"/>
              </a:solidFill>
              <a:latin typeface="Arial"/>
              <a:ea typeface="微軟正黑體"/>
              <a:cs typeface="Arial"/>
            </a:endParaRPr>
          </a:p>
          <a:p>
            <a:pPr marL="446088" lvl="3" indent="-180975" algn="l">
              <a:lnSpc>
                <a:spcPct val="1000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altLang="zh-CN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Set content sources for all multimedia applications at once</a:t>
            </a:r>
          </a:p>
          <a:p>
            <a:pPr marL="446088" lvl="3" indent="-180975" algn="l">
              <a:lnSpc>
                <a:spcPct val="1000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altLang="zh-CN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Smoothly upgrade from Media Library to Multimedia Console</a:t>
            </a:r>
          </a:p>
          <a:p>
            <a:pPr marL="265113" indent="-265113" algn="l">
              <a:lnSpc>
                <a:spcPct val="100000"/>
              </a:lnSpc>
              <a:buSzPct val="80000"/>
              <a:buFont typeface="Wingdings" panose="05000000000000000000" pitchFamily="2" charset="2"/>
              <a:buChar char="u"/>
            </a:pPr>
            <a:r>
              <a:rPr lang="en-US" altLang="zh-CN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Overview all multimedia background tasks.</a:t>
            </a:r>
            <a:r>
              <a:rPr lang="zh-TW" altLang="en-US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CN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Find settings in just 1 click.</a:t>
            </a:r>
          </a:p>
          <a:p>
            <a:pPr marL="446088" lvl="3" indent="-180975" algn="l">
              <a:lnSpc>
                <a:spcPct val="1000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altLang="zh-CN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Overview index</a:t>
            </a:r>
            <a:r>
              <a:rPr lang="en-US" altLang="zh-TW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ing</a:t>
            </a:r>
            <a:r>
              <a:rPr lang="en-US" altLang="zh-CN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, thumbnail</a:t>
            </a:r>
            <a:r>
              <a:rPr lang="zh-TW" altLang="en-US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generation</a:t>
            </a:r>
            <a:r>
              <a:rPr lang="en-US" altLang="zh-CN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and </a:t>
            </a:r>
            <a:r>
              <a:rPr lang="en-US" altLang="zh-TW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transcoding</a:t>
            </a:r>
            <a:r>
              <a:rPr lang="en-US" altLang="zh-CN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status and settings</a:t>
            </a:r>
          </a:p>
          <a:p>
            <a:pPr marL="265113" indent="-265113" algn="l">
              <a:lnSpc>
                <a:spcPct val="100000"/>
              </a:lnSpc>
              <a:buSzPct val="80000"/>
              <a:buFont typeface="Wingdings" panose="05000000000000000000" pitchFamily="2" charset="2"/>
              <a:buChar char="u"/>
            </a:pPr>
            <a:r>
              <a:rPr lang="en-US" altLang="zh-CN" sz="19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Overview installation, enablement and permission settings of multimedia applications in 1 page.</a:t>
            </a:r>
            <a:endParaRPr lang="en-US" sz="1900" b="1">
              <a:solidFill>
                <a:srgbClr val="FFFF00"/>
              </a:solidFill>
              <a:latin typeface="Arial"/>
              <a:ea typeface="微軟正黑體"/>
              <a:cs typeface="Arial"/>
            </a:endParaRPr>
          </a:p>
          <a:p>
            <a:pPr marL="446088" lvl="3" indent="-180975" algn="l">
              <a:lnSpc>
                <a:spcPct val="1000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altLang="zh-CN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Installation and enablement</a:t>
            </a:r>
          </a:p>
          <a:p>
            <a:pPr marL="446088" lvl="3" indent="-180975" algn="l">
              <a:lnSpc>
                <a:spcPct val="1000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altLang="zh-CN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Access permission settings</a:t>
            </a:r>
          </a:p>
        </p:txBody>
      </p:sp>
    </p:spTree>
    <p:extLst>
      <p:ext uri="{BB962C8B-B14F-4D97-AF65-F5344CB8AC3E}">
        <p14:creationId xmlns:p14="http://schemas.microsoft.com/office/powerpoint/2010/main" val="193345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98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6FF5CE-8FFD-944C-ACB8-D73EE9F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4171" y="4694144"/>
            <a:ext cx="7484004" cy="998621"/>
          </a:xfrm>
        </p:spPr>
        <p:txBody>
          <a:bodyPr>
            <a:normAutofit/>
          </a:bodyPr>
          <a:lstStyle/>
          <a:p>
            <a:r>
              <a:rPr lang="en-US" altLang="zh-CN" sz="2900"/>
              <a:t>We have heard these inconveniences</a:t>
            </a:r>
            <a:br>
              <a:rPr lang="en-US" altLang="zh-CN" sz="2900"/>
            </a:br>
            <a:r>
              <a:rPr lang="en-US" altLang="zh-CN" sz="2900"/>
              <a:t>from the past</a:t>
            </a:r>
            <a:endParaRPr lang="en-US" sz="2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722AE5-B4D2-E242-BACC-6AB539479B0F}"/>
              </a:ext>
            </a:extLst>
          </p:cNvPr>
          <p:cNvSpPr txBox="1"/>
          <p:nvPr/>
        </p:nvSpPr>
        <p:spPr>
          <a:xfrm>
            <a:off x="0" y="931917"/>
            <a:ext cx="121920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TW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Before QTS 4.4.1, did you have the following troubles?</a:t>
            </a:r>
            <a:endParaRPr lang="en-US" sz="3200" b="1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6E8E09E2-A23F-4CBA-BD83-30BE99B9719C}"/>
              </a:ext>
            </a:extLst>
          </p:cNvPr>
          <p:cNvSpPr/>
          <p:nvPr/>
        </p:nvSpPr>
        <p:spPr>
          <a:xfrm>
            <a:off x="1014043" y="1632646"/>
            <a:ext cx="4242390" cy="818707"/>
          </a:xfrm>
          <a:prstGeom prst="round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75000">
                <a:srgbClr val="FFFF00">
                  <a:alpha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How exactly should content management be set? Why doesn’t my video even appear on Video Station?</a:t>
            </a: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FB304C79-4B47-4AE6-987A-85037BD74499}"/>
              </a:ext>
            </a:extLst>
          </p:cNvPr>
          <p:cNvSpPr/>
          <p:nvPr/>
        </p:nvSpPr>
        <p:spPr>
          <a:xfrm>
            <a:off x="5413919" y="1632646"/>
            <a:ext cx="3276831" cy="818707"/>
          </a:xfrm>
          <a:prstGeom prst="round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75000">
                <a:srgbClr val="FFFF00">
                  <a:alpha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 want to let different people see different content, how to set it?</a:t>
            </a:r>
            <a:endParaRPr lang="en-US" altLang="zh-TW" sz="16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C2066D17-6564-40E1-A89F-8B29C70504E4}"/>
              </a:ext>
            </a:extLst>
          </p:cNvPr>
          <p:cNvSpPr/>
          <p:nvPr/>
        </p:nvSpPr>
        <p:spPr>
          <a:xfrm>
            <a:off x="8848236" y="1632646"/>
            <a:ext cx="2177728" cy="818707"/>
          </a:xfrm>
          <a:prstGeom prst="round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75000">
                <a:srgbClr val="FFFF00">
                  <a:alpha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There are so many settings. What are the differences?</a:t>
            </a:r>
            <a:endParaRPr lang="en-US" altLang="zh-TW" sz="1600" b="1">
              <a:solidFill>
                <a:schemeClr val="tx1"/>
              </a:solidFill>
              <a:latin typeface="Arial"/>
              <a:ea typeface="微軟正黑體"/>
              <a:cs typeface="Arial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8303443B-C4FD-4B65-BE48-58D67498CD3F}"/>
              </a:ext>
            </a:extLst>
          </p:cNvPr>
          <p:cNvSpPr/>
          <p:nvPr/>
        </p:nvSpPr>
        <p:spPr>
          <a:xfrm>
            <a:off x="1014043" y="2586262"/>
            <a:ext cx="2782255" cy="818707"/>
          </a:xfrm>
          <a:prstGeom prst="round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75000">
                <a:srgbClr val="FFFF00">
                  <a:alpha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Media folder?</a:t>
            </a:r>
          </a:p>
          <a:p>
            <a:pPr algn="ctr"/>
            <a:r>
              <a:rPr lang="en-US" altLang="zh-CN" sz="1600" b="1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Folder properties?
It confuses me!</a:t>
            </a:r>
            <a:endParaRPr lang="en-US" altLang="zh-TW" sz="1600" b="1">
              <a:solidFill>
                <a:schemeClr val="tx1"/>
              </a:solidFill>
              <a:latin typeface="Arial"/>
              <a:ea typeface="微軟正黑體"/>
              <a:cs typeface="Arial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EB1C0D0C-ED88-4D79-B6F4-22FF0C29357E}"/>
              </a:ext>
            </a:extLst>
          </p:cNvPr>
          <p:cNvSpPr/>
          <p:nvPr/>
        </p:nvSpPr>
        <p:spPr>
          <a:xfrm>
            <a:off x="3964172" y="2586262"/>
            <a:ext cx="3202172" cy="818707"/>
          </a:xfrm>
          <a:prstGeom prst="round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75000">
                <a:srgbClr val="FFFF00">
                  <a:alpha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 just want to keep my data on NAS. How can I disable all multimedia services at once?</a:t>
            </a:r>
            <a:endParaRPr lang="en-US" altLang="zh-TW" sz="16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680181A1-E7B0-43EE-A3C5-52DF09593D1E}"/>
              </a:ext>
            </a:extLst>
          </p:cNvPr>
          <p:cNvSpPr/>
          <p:nvPr/>
        </p:nvSpPr>
        <p:spPr>
          <a:xfrm>
            <a:off x="7380698" y="2586262"/>
            <a:ext cx="3645266" cy="818707"/>
          </a:xfrm>
          <a:prstGeom prst="round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75000">
                <a:srgbClr val="FFFF00">
                  <a:alpha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What multimedia services can I use on QTS? Is there a list?</a:t>
            </a:r>
            <a:endParaRPr lang="en-US" altLang="zh-TW" sz="16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D06B6427-9DC0-40BE-A87C-844764805286}"/>
              </a:ext>
            </a:extLst>
          </p:cNvPr>
          <p:cNvSpPr/>
          <p:nvPr/>
        </p:nvSpPr>
        <p:spPr>
          <a:xfrm>
            <a:off x="3964171" y="3571582"/>
            <a:ext cx="3645265" cy="818707"/>
          </a:xfrm>
          <a:prstGeom prst="round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75000">
                <a:srgbClr val="FFFF00">
                  <a:alpha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Why Photo Station can see the folder I assigned to Video Station?</a:t>
            </a:r>
            <a:endParaRPr lang="en-US" altLang="zh-TW" sz="16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F456E8C1-E67E-45B9-800C-52B279BD336F}"/>
              </a:ext>
            </a:extLst>
          </p:cNvPr>
          <p:cNvSpPr/>
          <p:nvPr/>
        </p:nvSpPr>
        <p:spPr>
          <a:xfrm>
            <a:off x="7789658" y="3571582"/>
            <a:ext cx="3236306" cy="818707"/>
          </a:xfrm>
          <a:prstGeom prst="round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75000">
                <a:srgbClr val="FFFF00">
                  <a:alpha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Where are the multimedia management settings? They are too hard to find!</a:t>
            </a:r>
            <a:endParaRPr lang="en-US" altLang="zh-TW" sz="16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0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3281F307-8D6A-4FAA-BA97-30563D19657B}"/>
              </a:ext>
            </a:extLst>
          </p:cNvPr>
          <p:cNvSpPr/>
          <p:nvPr/>
        </p:nvSpPr>
        <p:spPr>
          <a:xfrm>
            <a:off x="6260432" y="2584539"/>
            <a:ext cx="5305927" cy="3178587"/>
          </a:xfrm>
          <a:prstGeom prst="roundRect">
            <a:avLst>
              <a:gd name="adj" fmla="val 3054"/>
            </a:avLst>
          </a:prstGeom>
          <a:gradFill>
            <a:gsLst>
              <a:gs pos="0">
                <a:schemeClr val="bg1">
                  <a:alpha val="75000"/>
                </a:schemeClr>
              </a:gs>
              <a:gs pos="75000">
                <a:srgbClr val="FFFF00">
                  <a:alpha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9DEF3C8D-3CD5-4953-8762-495F223D32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28298">
            <a:off x="8502334" y="3171230"/>
            <a:ext cx="4296819" cy="4296819"/>
          </a:xfrm>
          <a:prstGeom prst="rect">
            <a:avLst/>
          </a:prstGeom>
          <a:effectLst/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68DCDEEB-59F5-4AC7-996C-665497999244}"/>
              </a:ext>
            </a:extLst>
          </p:cNvPr>
          <p:cNvSpPr/>
          <p:nvPr/>
        </p:nvSpPr>
        <p:spPr>
          <a:xfrm>
            <a:off x="625641" y="2584539"/>
            <a:ext cx="5305927" cy="3178587"/>
          </a:xfrm>
          <a:prstGeom prst="roundRect">
            <a:avLst>
              <a:gd name="adj" fmla="val 3054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D60777-E261-6344-AFFA-5CEEE6739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95546"/>
            <a:ext cx="12192000" cy="998621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latin typeface="Arial"/>
                <a:ea typeface="微軟正黑體"/>
                <a:cs typeface="Arial"/>
              </a:rPr>
              <a:t>Now you can see the improvements</a:t>
            </a:r>
            <a:endParaRPr lang="en-US" sz="360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EDE14A6-1FD9-4D4D-A3F2-358425021570}"/>
              </a:ext>
            </a:extLst>
          </p:cNvPr>
          <p:cNvSpPr txBox="1"/>
          <p:nvPr/>
        </p:nvSpPr>
        <p:spPr>
          <a:xfrm>
            <a:off x="625642" y="2105524"/>
            <a:ext cx="5305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chemeClr val="bg1"/>
              </a:buClr>
              <a:buSzPct val="90000"/>
            </a:pPr>
            <a:r>
              <a:rPr lang="en-US" altLang="zh-TW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Media</a:t>
            </a:r>
            <a:r>
              <a:rPr lang="zh-TW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Library</a:t>
            </a:r>
            <a:r>
              <a:rPr lang="zh-TW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(Before QTS 4.4.1):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4FF6EAD-4DE6-4826-AE7F-5D13B57C9C72}"/>
              </a:ext>
            </a:extLst>
          </p:cNvPr>
          <p:cNvSpPr txBox="1"/>
          <p:nvPr/>
        </p:nvSpPr>
        <p:spPr>
          <a:xfrm>
            <a:off x="6260431" y="2105524"/>
            <a:ext cx="5305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chemeClr val="bg1"/>
              </a:buClr>
              <a:buSzPct val="90000"/>
            </a:pPr>
            <a:r>
              <a:rPr lang="en-US" altLang="zh-TW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Multimedia</a:t>
            </a:r>
            <a:r>
              <a:rPr lang="zh-TW" alt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Console</a:t>
            </a:r>
            <a:r>
              <a:rPr lang="zh-TW" alt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(From QTS 4.4.1):</a:t>
            </a: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5A6C3DA6-F44D-468C-8176-AD653F2104DA}"/>
              </a:ext>
            </a:extLst>
          </p:cNvPr>
          <p:cNvSpPr/>
          <p:nvPr/>
        </p:nvSpPr>
        <p:spPr>
          <a:xfrm>
            <a:off x="4104167" y="5563597"/>
            <a:ext cx="1827402" cy="789902"/>
          </a:xfrm>
          <a:prstGeom prst="roundRect">
            <a:avLst/>
          </a:prstGeom>
          <a:gradFill>
            <a:gsLst>
              <a:gs pos="0">
                <a:srgbClr val="9966FF"/>
              </a:gs>
              <a:gs pos="75000">
                <a:srgbClr val="7030A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Scattered</a:t>
            </a:r>
          </a:p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Complicated</a:t>
            </a: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08948B83-CDC7-4D36-9907-43195039F62D}"/>
              </a:ext>
            </a:extLst>
          </p:cNvPr>
          <p:cNvSpPr/>
          <p:nvPr/>
        </p:nvSpPr>
        <p:spPr>
          <a:xfrm>
            <a:off x="6260431" y="5563597"/>
            <a:ext cx="1827402" cy="789901"/>
          </a:xfrm>
          <a:prstGeom prst="roundRect">
            <a:avLst/>
          </a:prstGeom>
          <a:gradFill>
            <a:gsLst>
              <a:gs pos="0">
                <a:srgbClr val="FFC000"/>
              </a:gs>
              <a:gs pos="75000">
                <a:srgbClr val="FF660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Collected</a:t>
            </a:r>
          </a:p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Simplified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18F8D-272B-E64D-8103-13625C70863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11889" y="2662332"/>
            <a:ext cx="5018868" cy="43285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7030A0"/>
              </a:buClr>
              <a:buSzPct val="90000"/>
              <a:buFont typeface="微軟正黑體" panose="020B0604030504040204" pitchFamily="34" charset="-120"/>
              <a:buChar char="╳"/>
            </a:pPr>
            <a:r>
              <a:rPr lang="en-US" altLang="zh-CN" sz="1600" b="1"/>
              <a:t>Media folders and folder properties are set separately.
Too many options for content management.
Setting pages are not obvious and </a:t>
            </a:r>
            <a:r>
              <a:rPr lang="en-US" altLang="zh-TW" sz="1600" b="1"/>
              <a:t>s</a:t>
            </a:r>
            <a:r>
              <a:rPr lang="en-US" altLang="zh-CN" sz="1600" b="1"/>
              <a:t>cattere</a:t>
            </a:r>
            <a:r>
              <a:rPr lang="en-US" altLang="zh-TW" sz="1600" b="1"/>
              <a:t>d.</a:t>
            </a:r>
            <a:r>
              <a:rPr lang="en-US" altLang="zh-CN" sz="1600" b="1"/>
              <a:t>
Setting </a:t>
            </a:r>
            <a:r>
              <a:rPr lang="en-US" altLang="zh-TW" sz="1600" b="1"/>
              <a:t>descriptions</a:t>
            </a:r>
            <a:r>
              <a:rPr lang="en-US" altLang="zh-CN" sz="1600" b="1"/>
              <a:t> </a:t>
            </a:r>
            <a:r>
              <a:rPr lang="en-US" altLang="zh-TW" sz="1600" b="1"/>
              <a:t>are</a:t>
            </a:r>
            <a:r>
              <a:rPr lang="en-US" altLang="zh-CN" sz="1600" b="1"/>
              <a:t> difficult to understand</a:t>
            </a:r>
            <a:r>
              <a:rPr lang="en-US" altLang="zh-TW" sz="1600" b="1"/>
              <a:t>.</a:t>
            </a:r>
            <a:r>
              <a:rPr lang="en-US" altLang="zh-CN" sz="1600" b="1"/>
              <a:t>
The </a:t>
            </a:r>
            <a:r>
              <a:rPr lang="en-US" altLang="zh-TW" sz="1600" b="1"/>
              <a:t>main</a:t>
            </a:r>
            <a:r>
              <a:rPr lang="zh-TW" altLang="en-US" sz="1600" b="1"/>
              <a:t> </a:t>
            </a:r>
            <a:r>
              <a:rPr lang="en-US" altLang="zh-TW" sz="1600" b="1"/>
              <a:t>switch</a:t>
            </a:r>
            <a:r>
              <a:rPr lang="zh-TW" altLang="en-US" sz="1600" b="1"/>
              <a:t> </a:t>
            </a:r>
            <a:r>
              <a:rPr lang="en-US" altLang="zh-CN" sz="1600" b="1"/>
              <a:t>is hidden in many settings</a:t>
            </a:r>
            <a:r>
              <a:rPr lang="en-US" altLang="zh-TW" sz="1600" b="1"/>
              <a:t>.</a:t>
            </a:r>
            <a:r>
              <a:rPr lang="en-US" altLang="zh-CN" sz="1600" b="1"/>
              <a:t>
</a:t>
            </a:r>
            <a:r>
              <a:rPr lang="en-US" altLang="zh-TW" sz="1600" b="1"/>
              <a:t>Too</a:t>
            </a:r>
            <a:r>
              <a:rPr lang="zh-TW" altLang="en-US" sz="1600" b="1"/>
              <a:t> </a:t>
            </a:r>
            <a:r>
              <a:rPr lang="en-US" altLang="zh-TW" sz="1600" b="1"/>
              <a:t>m</a:t>
            </a:r>
            <a:r>
              <a:rPr lang="en-US" altLang="zh-CN" sz="1600" b="1"/>
              <a:t>any features </a:t>
            </a:r>
            <a:r>
              <a:rPr lang="en-US" altLang="zh-TW" sz="1600" b="1"/>
              <a:t>to</a:t>
            </a:r>
            <a:r>
              <a:rPr lang="zh-TW" altLang="en-US" sz="1600" b="1"/>
              <a:t> </a:t>
            </a:r>
            <a:r>
              <a:rPr lang="en-US" altLang="zh-TW" sz="1600" b="1"/>
              <a:t>see</a:t>
            </a:r>
            <a:r>
              <a:rPr lang="zh-TW" altLang="en-US" sz="1600" b="1"/>
              <a:t> </a:t>
            </a:r>
            <a:r>
              <a:rPr lang="en-US" altLang="zh-TW" sz="1600" b="1"/>
              <a:t>at</a:t>
            </a:r>
            <a:r>
              <a:rPr lang="zh-TW" altLang="en-US" sz="1600" b="1"/>
              <a:t> </a:t>
            </a:r>
            <a:r>
              <a:rPr lang="en-US" altLang="zh-TW" sz="1600" b="1"/>
              <a:t>a</a:t>
            </a:r>
            <a:r>
              <a:rPr lang="zh-TW" altLang="en-US" sz="1600" b="1"/>
              <a:t> </a:t>
            </a:r>
            <a:r>
              <a:rPr lang="en-US" altLang="zh-TW" sz="1600" b="1"/>
              <a:t>glance.</a:t>
            </a:r>
            <a:r>
              <a:rPr lang="en-US" altLang="zh-CN" sz="1600" b="1"/>
              <a:t>
</a:t>
            </a:r>
            <a:r>
              <a:rPr lang="en-US" altLang="zh-TW" sz="1600" b="1"/>
              <a:t>Permission</a:t>
            </a:r>
            <a:r>
              <a:rPr lang="en-US" altLang="zh-CN" sz="1600" b="1"/>
              <a:t> settings are </a:t>
            </a:r>
            <a:r>
              <a:rPr lang="en-US" altLang="zh-TW" sz="1600" b="1"/>
              <a:t>too</a:t>
            </a:r>
            <a:r>
              <a:rPr lang="zh-TW" altLang="en-US" sz="1600" b="1"/>
              <a:t> </a:t>
            </a:r>
            <a:r>
              <a:rPr lang="en-US" altLang="zh-TW" sz="1600" b="1"/>
              <a:t>complicated.</a:t>
            </a:r>
            <a:endParaRPr lang="en-US" altLang="zh-CN" sz="1600" b="1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569C754-2F9F-4313-8B24-7770159E5850}"/>
              </a:ext>
            </a:extLst>
          </p:cNvPr>
          <p:cNvSpPr txBox="1">
            <a:spLocks/>
          </p:cNvSpPr>
          <p:nvPr/>
        </p:nvSpPr>
        <p:spPr>
          <a:xfrm>
            <a:off x="6504495" y="2789349"/>
            <a:ext cx="5061863" cy="29838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6633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zh-CN" sz="1600" b="1">
                <a:solidFill>
                  <a:srgbClr val="663300"/>
                </a:solidFill>
              </a:rPr>
              <a:t>Set folders as content sources directly.</a:t>
            </a:r>
          </a:p>
          <a:p>
            <a:pPr>
              <a:lnSpc>
                <a:spcPct val="100000"/>
              </a:lnSpc>
              <a:buClr>
                <a:srgbClr val="6633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zh-CN" sz="1600" b="1">
                <a:solidFill>
                  <a:srgbClr val="663300"/>
                </a:solidFill>
                <a:latin typeface="Arial"/>
                <a:ea typeface="微軟正黑體"/>
                <a:cs typeface="Arial"/>
              </a:rPr>
              <a:t>Simplified UI and content source setting flow.
Collect in 1 single QPKG.
Easy-to-understand descriptions.
Move the main switch to an obvious place.
Lineup all multimedia services in 1 page.
Intuitive permission settings.</a:t>
            </a:r>
            <a:endParaRPr lang="en-US" altLang="zh-TW" sz="1600" b="1">
              <a:solidFill>
                <a:srgbClr val="663300"/>
              </a:solidFill>
              <a:latin typeface="Arial"/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643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67D6CE-2048-D041-9905-38AD0B3FC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264" y="1275903"/>
            <a:ext cx="5111462" cy="29452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/>
              <a:t>Want to browse photos, movies and music? </a:t>
            </a:r>
            <a:br>
              <a:rPr lang="en-US" altLang="zh-CN" sz="3200"/>
            </a:br>
            <a:r>
              <a:rPr lang="en-US" altLang="zh-CN" sz="3200"/>
              <a:t>Set a Content Source Folder!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5B584-2897-2E48-95D2-5F86FF002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3" y="3912777"/>
            <a:ext cx="5111461" cy="177507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/>
              <a:t>Set the folder as a content source so that multimedia content is no longer invisible.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7488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FC62AE-7A5D-8842-9118-674799F7A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263" y="1010653"/>
            <a:ext cx="11710737" cy="998621"/>
          </a:xfrm>
        </p:spPr>
        <p:txBody>
          <a:bodyPr>
            <a:normAutofit/>
          </a:bodyPr>
          <a:lstStyle/>
          <a:p>
            <a:r>
              <a:rPr lang="en-US" altLang="zh-CN" sz="3600"/>
              <a:t>Why don’t my photos appear in Photo Station?</a:t>
            </a:r>
            <a:endParaRPr lang="en-US" sz="360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5EB0BC17-B076-4A4B-BEEF-CFB9DAA7EA12}"/>
              </a:ext>
            </a:extLst>
          </p:cNvPr>
          <p:cNvSpPr/>
          <p:nvPr/>
        </p:nvSpPr>
        <p:spPr>
          <a:xfrm>
            <a:off x="6260431" y="3205197"/>
            <a:ext cx="5305927" cy="2206470"/>
          </a:xfrm>
          <a:prstGeom prst="roundRect">
            <a:avLst>
              <a:gd name="adj" fmla="val 3054"/>
            </a:avLst>
          </a:prstGeom>
          <a:gradFill>
            <a:gsLst>
              <a:gs pos="0">
                <a:schemeClr val="bg1">
                  <a:alpha val="75000"/>
                </a:schemeClr>
              </a:gs>
              <a:gs pos="75000">
                <a:srgbClr val="FFFF00">
                  <a:alpha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0BD8AF4D-49D7-4371-A666-332F50F1CC11}"/>
              </a:ext>
            </a:extLst>
          </p:cNvPr>
          <p:cNvSpPr/>
          <p:nvPr/>
        </p:nvSpPr>
        <p:spPr>
          <a:xfrm>
            <a:off x="625641" y="3194009"/>
            <a:ext cx="5305927" cy="2206470"/>
          </a:xfrm>
          <a:prstGeom prst="roundRect">
            <a:avLst>
              <a:gd name="adj" fmla="val 3054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B0EAF406-152F-42A6-8C4B-4BB9E0A1BA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28298">
            <a:off x="8502334" y="3171230"/>
            <a:ext cx="4296819" cy="4296819"/>
          </a:xfrm>
          <a:prstGeom prst="rect">
            <a:avLst/>
          </a:prstGeom>
          <a:effectLst/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51D67584-6C25-4925-AB32-615EAB305F03}"/>
              </a:ext>
            </a:extLst>
          </p:cNvPr>
          <p:cNvSpPr txBox="1">
            <a:spLocks/>
          </p:cNvSpPr>
          <p:nvPr/>
        </p:nvSpPr>
        <p:spPr>
          <a:xfrm>
            <a:off x="813952" y="3329083"/>
            <a:ext cx="4909494" cy="1946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1600" b="1"/>
              <a:t>Set</a:t>
            </a:r>
            <a:r>
              <a:rPr lang="zh-TW" altLang="en-US" sz="1600" b="1"/>
              <a:t> </a:t>
            </a:r>
            <a:r>
              <a:rPr lang="en-US" altLang="zh-TW" sz="1600" b="1"/>
              <a:t>the</a:t>
            </a:r>
            <a:r>
              <a:rPr lang="zh-TW" altLang="en-US" sz="1600" b="1"/>
              <a:t> </a:t>
            </a:r>
            <a:r>
              <a:rPr lang="en-US" altLang="zh-TW" sz="1600" b="1"/>
              <a:t>folder</a:t>
            </a:r>
            <a:r>
              <a:rPr lang="zh-TW" altLang="en-US" sz="1600" b="1"/>
              <a:t> </a:t>
            </a:r>
            <a:r>
              <a:rPr lang="en-US" altLang="zh-TW" sz="1600" b="1"/>
              <a:t>as</a:t>
            </a:r>
            <a:r>
              <a:rPr lang="zh-TW" altLang="en-US" sz="1600" b="1"/>
              <a:t> </a:t>
            </a:r>
            <a:r>
              <a:rPr lang="en-US" altLang="zh-TW" sz="1600" b="1"/>
              <a:t>a</a:t>
            </a:r>
            <a:r>
              <a:rPr lang="zh-TW" altLang="en-US" sz="1600" b="1"/>
              <a:t> </a:t>
            </a:r>
            <a:r>
              <a:rPr lang="en-US" altLang="zh-TW" sz="1600" b="1"/>
              <a:t>“Media</a:t>
            </a:r>
            <a:r>
              <a:rPr lang="zh-TW" altLang="en-US" sz="1600" b="1"/>
              <a:t> </a:t>
            </a:r>
            <a:r>
              <a:rPr lang="en-US" altLang="zh-TW" sz="1600" b="1"/>
              <a:t>Folder”</a:t>
            </a:r>
            <a:r>
              <a:rPr lang="zh-TW" altLang="en-US" sz="1600" b="1"/>
              <a:t> </a:t>
            </a:r>
            <a:r>
              <a:rPr lang="en-US" altLang="zh-TW" sz="1600" b="1"/>
              <a:t>in</a:t>
            </a:r>
            <a:r>
              <a:rPr lang="zh-TW" altLang="en-US" sz="1600" b="1"/>
              <a:t> </a:t>
            </a:r>
            <a:r>
              <a:rPr lang="en-US" altLang="zh-TW" sz="1600" b="1"/>
              <a:t>Control</a:t>
            </a:r>
            <a:r>
              <a:rPr lang="zh-TW" altLang="en-US" sz="1600" b="1"/>
              <a:t> </a:t>
            </a:r>
            <a:r>
              <a:rPr lang="en-US" altLang="zh-TW" sz="1600" b="1"/>
              <a:t>Panel.</a:t>
            </a:r>
          </a:p>
          <a:p>
            <a:pPr>
              <a:lnSpc>
                <a:spcPct val="10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1600" b="1"/>
              <a:t>Set</a:t>
            </a:r>
            <a:r>
              <a:rPr lang="zh-TW" altLang="en-US" sz="1600" b="1"/>
              <a:t> </a:t>
            </a:r>
            <a:r>
              <a:rPr lang="en-US" altLang="zh-TW" sz="1600" b="1"/>
              <a:t>the</a:t>
            </a:r>
            <a:r>
              <a:rPr lang="zh-TW" altLang="en-US" sz="1600" b="1"/>
              <a:t> </a:t>
            </a:r>
            <a:r>
              <a:rPr lang="en-US" altLang="zh-TW" sz="1600" b="1"/>
              <a:t>folder</a:t>
            </a:r>
            <a:r>
              <a:rPr lang="zh-TW" altLang="en-US" sz="1600" b="1"/>
              <a:t> </a:t>
            </a:r>
            <a:r>
              <a:rPr lang="en-US" altLang="zh-TW" sz="1600" b="1"/>
              <a:t>property</a:t>
            </a:r>
            <a:r>
              <a:rPr lang="zh-TW" altLang="en-US" sz="1600" b="1"/>
              <a:t> </a:t>
            </a:r>
            <a:r>
              <a:rPr lang="en-US" altLang="zh-TW" sz="1600" b="1"/>
              <a:t>as</a:t>
            </a:r>
            <a:r>
              <a:rPr lang="zh-TW" altLang="en-US" sz="1600" b="1"/>
              <a:t> </a:t>
            </a:r>
            <a:r>
              <a:rPr lang="en-US" altLang="zh-TW" sz="1600" b="1"/>
              <a:t>“Photo”,</a:t>
            </a:r>
            <a:r>
              <a:rPr lang="zh-TW" altLang="en-US" sz="1600" b="1"/>
              <a:t> </a:t>
            </a:r>
            <a:r>
              <a:rPr lang="en-US" altLang="zh-TW" sz="1600" b="1"/>
              <a:t>“Video”,</a:t>
            </a:r>
            <a:r>
              <a:rPr lang="zh-TW" altLang="en-US" sz="1600" b="1"/>
              <a:t> </a:t>
            </a:r>
            <a:r>
              <a:rPr lang="en-US" altLang="zh-TW" sz="1600" b="1"/>
              <a:t>or</a:t>
            </a:r>
            <a:r>
              <a:rPr lang="zh-TW" altLang="en-US" sz="1600" b="1"/>
              <a:t> </a:t>
            </a:r>
            <a:r>
              <a:rPr lang="en-US" altLang="zh-TW" sz="1600" b="1"/>
              <a:t>“Music”</a:t>
            </a:r>
            <a:r>
              <a:rPr lang="zh-TW" altLang="en-US" sz="1600" b="1"/>
              <a:t> </a:t>
            </a:r>
            <a:r>
              <a:rPr lang="en-US" altLang="zh-TW" sz="1600" b="1"/>
              <a:t>in</a:t>
            </a:r>
            <a:r>
              <a:rPr lang="zh-TW" altLang="en-US" sz="1600" b="1"/>
              <a:t> </a:t>
            </a:r>
            <a:r>
              <a:rPr lang="en-US" altLang="zh-TW" sz="1600" b="1"/>
              <a:t>File</a:t>
            </a:r>
            <a:r>
              <a:rPr lang="zh-TW" altLang="en-US" sz="1600" b="1"/>
              <a:t> </a:t>
            </a:r>
            <a:r>
              <a:rPr lang="en-US" altLang="zh-TW" sz="1600" b="1"/>
              <a:t>Station.</a:t>
            </a:r>
            <a:endParaRPr lang="en-US" altLang="zh-CN" sz="1600" b="1"/>
          </a:p>
          <a:p>
            <a:pPr>
              <a:lnSpc>
                <a:spcPct val="10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1600" b="1"/>
              <a:t>Set</a:t>
            </a:r>
            <a:r>
              <a:rPr lang="zh-TW" altLang="en-US" sz="1600" b="1"/>
              <a:t> </a:t>
            </a:r>
            <a:r>
              <a:rPr lang="en-US" altLang="zh-TW" sz="1600" b="1"/>
              <a:t>content</a:t>
            </a:r>
            <a:r>
              <a:rPr lang="zh-TW" altLang="en-US" sz="1600" b="1"/>
              <a:t> </a:t>
            </a:r>
            <a:r>
              <a:rPr lang="en-US" altLang="zh-TW" sz="1600" b="1"/>
              <a:t>sources</a:t>
            </a:r>
            <a:r>
              <a:rPr lang="zh-TW" altLang="en-US" sz="1600" b="1"/>
              <a:t> </a:t>
            </a:r>
            <a:r>
              <a:rPr lang="en-US" altLang="zh-TW" sz="1600" b="1"/>
              <a:t>in</a:t>
            </a:r>
            <a:r>
              <a:rPr lang="zh-TW" altLang="en-US" sz="1600" b="1"/>
              <a:t> </a:t>
            </a:r>
            <a:r>
              <a:rPr lang="en-US" altLang="zh-TW" sz="1600" b="1"/>
              <a:t>different</a:t>
            </a:r>
            <a:r>
              <a:rPr lang="zh-TW" altLang="en-US" sz="1600" b="1"/>
              <a:t> </a:t>
            </a:r>
            <a:r>
              <a:rPr lang="en-US" altLang="zh-TW" sz="1600" b="1"/>
              <a:t>applications.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47BD34D-015D-46BD-9082-5ED6B765B9F2}"/>
              </a:ext>
            </a:extLst>
          </p:cNvPr>
          <p:cNvSpPr txBox="1">
            <a:spLocks/>
          </p:cNvSpPr>
          <p:nvPr/>
        </p:nvSpPr>
        <p:spPr>
          <a:xfrm>
            <a:off x="6615598" y="3704957"/>
            <a:ext cx="4934718" cy="1384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100000"/>
              </a:lnSpc>
              <a:buClr>
                <a:srgbClr val="6633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zh-TW" sz="2400" b="1">
                <a:solidFill>
                  <a:srgbClr val="663300"/>
                </a:solidFill>
              </a:rPr>
              <a:t>Set</a:t>
            </a:r>
            <a:r>
              <a:rPr lang="zh-TW" altLang="en-US" sz="2400" b="1">
                <a:solidFill>
                  <a:srgbClr val="663300"/>
                </a:solidFill>
              </a:rPr>
              <a:t> </a:t>
            </a:r>
            <a:r>
              <a:rPr lang="en-US" altLang="zh-TW" sz="2400" b="1">
                <a:solidFill>
                  <a:srgbClr val="663300"/>
                </a:solidFill>
              </a:rPr>
              <a:t>content</a:t>
            </a:r>
            <a:r>
              <a:rPr lang="zh-TW" altLang="en-US" sz="2400" b="1">
                <a:solidFill>
                  <a:srgbClr val="663300"/>
                </a:solidFill>
              </a:rPr>
              <a:t> </a:t>
            </a:r>
            <a:r>
              <a:rPr lang="en-US" altLang="zh-TW" sz="2400" b="1">
                <a:solidFill>
                  <a:srgbClr val="663300"/>
                </a:solidFill>
              </a:rPr>
              <a:t>sources</a:t>
            </a:r>
            <a:r>
              <a:rPr lang="zh-TW" altLang="en-US" sz="2400" b="1">
                <a:solidFill>
                  <a:srgbClr val="663300"/>
                </a:solidFill>
              </a:rPr>
              <a:t> </a:t>
            </a:r>
            <a:r>
              <a:rPr lang="en-US" altLang="zh-TW" sz="2400" b="1">
                <a:solidFill>
                  <a:srgbClr val="663300"/>
                </a:solidFill>
              </a:rPr>
              <a:t>for</a:t>
            </a:r>
            <a:r>
              <a:rPr lang="zh-TW" altLang="en-US" sz="2400" b="1">
                <a:solidFill>
                  <a:srgbClr val="663300"/>
                </a:solidFill>
              </a:rPr>
              <a:t> </a:t>
            </a:r>
            <a:r>
              <a:rPr lang="en-US" altLang="zh-TW" sz="2400" b="1">
                <a:solidFill>
                  <a:srgbClr val="663300"/>
                </a:solidFill>
              </a:rPr>
              <a:t>all</a:t>
            </a:r>
            <a:r>
              <a:rPr lang="zh-TW" altLang="en-US" sz="2400" b="1">
                <a:solidFill>
                  <a:srgbClr val="663300"/>
                </a:solidFill>
              </a:rPr>
              <a:t> </a:t>
            </a:r>
            <a:r>
              <a:rPr lang="en-US" altLang="zh-TW" sz="2400" b="1">
                <a:solidFill>
                  <a:srgbClr val="663300"/>
                </a:solidFill>
              </a:rPr>
              <a:t>multimedia</a:t>
            </a:r>
            <a:r>
              <a:rPr lang="zh-TW" altLang="en-US" sz="2400" b="1">
                <a:solidFill>
                  <a:srgbClr val="663300"/>
                </a:solidFill>
              </a:rPr>
              <a:t> </a:t>
            </a:r>
            <a:r>
              <a:rPr lang="en-US" altLang="zh-TW" sz="2400" b="1">
                <a:solidFill>
                  <a:srgbClr val="663300"/>
                </a:solidFill>
              </a:rPr>
              <a:t>applications</a:t>
            </a:r>
            <a:r>
              <a:rPr lang="zh-TW" altLang="en-US" sz="2400" b="1">
                <a:solidFill>
                  <a:srgbClr val="663300"/>
                </a:solidFill>
              </a:rPr>
              <a:t> </a:t>
            </a:r>
            <a:r>
              <a:rPr lang="en-US" altLang="zh-TW" sz="2400" b="1">
                <a:solidFill>
                  <a:srgbClr val="663300"/>
                </a:solidFill>
              </a:rPr>
              <a:t>in</a:t>
            </a:r>
            <a:r>
              <a:rPr lang="zh-TW" altLang="en-US" sz="2400" b="1">
                <a:solidFill>
                  <a:srgbClr val="663300"/>
                </a:solidFill>
              </a:rPr>
              <a:t> </a:t>
            </a:r>
            <a:r>
              <a:rPr lang="en-US" altLang="zh-TW" sz="2400" b="1">
                <a:solidFill>
                  <a:srgbClr val="663300"/>
                </a:solidFill>
              </a:rPr>
              <a:t>Multimedia</a:t>
            </a:r>
            <a:r>
              <a:rPr lang="zh-TW" altLang="en-US" sz="2400" b="1">
                <a:solidFill>
                  <a:srgbClr val="663300"/>
                </a:solidFill>
              </a:rPr>
              <a:t> </a:t>
            </a:r>
            <a:r>
              <a:rPr lang="en-US" altLang="zh-TW" sz="2400" b="1">
                <a:solidFill>
                  <a:srgbClr val="663300"/>
                </a:solidFill>
              </a:rPr>
              <a:t>Console!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8975BFB-B540-42D5-8E37-E043FF115830}"/>
              </a:ext>
            </a:extLst>
          </p:cNvPr>
          <p:cNvSpPr txBox="1"/>
          <p:nvPr/>
        </p:nvSpPr>
        <p:spPr>
          <a:xfrm>
            <a:off x="625642" y="2214984"/>
            <a:ext cx="5305926" cy="87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Bef>
                <a:spcPts val="1000"/>
              </a:spcBef>
              <a:buClr>
                <a:schemeClr val="bg1"/>
              </a:buClr>
              <a:buSzPct val="90000"/>
            </a:pPr>
            <a:r>
              <a:rPr lang="en-US" altLang="zh-TW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Before</a:t>
            </a:r>
            <a:r>
              <a:rPr lang="zh-TW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QTS</a:t>
            </a:r>
            <a:r>
              <a:rPr lang="zh-TW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4.4.1,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buClr>
                <a:schemeClr val="bg1"/>
              </a:buClr>
              <a:buSzPct val="90000"/>
            </a:pPr>
            <a:r>
              <a:rPr lang="en-US" altLang="zh-TW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you</a:t>
            </a:r>
            <a:r>
              <a:rPr lang="zh-TW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have</a:t>
            </a:r>
            <a:r>
              <a:rPr lang="zh-TW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to</a:t>
            </a:r>
            <a:r>
              <a:rPr lang="zh-TW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choose</a:t>
            </a:r>
            <a:r>
              <a:rPr lang="zh-TW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method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buClr>
                <a:schemeClr val="bg1"/>
              </a:buClr>
              <a:buSzPct val="90000"/>
            </a:pPr>
            <a:r>
              <a:rPr lang="en-US" altLang="zh-TW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from</a:t>
            </a:r>
            <a:r>
              <a:rPr lang="zh-TW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the</a:t>
            </a:r>
            <a:r>
              <a:rPr lang="zh-TW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following</a:t>
            </a:r>
            <a:r>
              <a:rPr lang="zh-TW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3: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D530364-60B2-45E8-AE93-A67450297174}"/>
              </a:ext>
            </a:extLst>
          </p:cNvPr>
          <p:cNvSpPr txBox="1"/>
          <p:nvPr/>
        </p:nvSpPr>
        <p:spPr>
          <a:xfrm>
            <a:off x="6260431" y="2214984"/>
            <a:ext cx="5305927" cy="87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Bef>
                <a:spcPts val="1000"/>
              </a:spcBef>
              <a:buClr>
                <a:schemeClr val="bg1"/>
              </a:buClr>
              <a:buSzPct val="90000"/>
            </a:pPr>
            <a:r>
              <a:rPr lang="en-US" altLang="zh-TW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From</a:t>
            </a:r>
            <a:r>
              <a:rPr lang="zh-TW" alt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QTS</a:t>
            </a:r>
            <a:r>
              <a:rPr lang="zh-TW" alt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4.4.1,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buClr>
                <a:schemeClr val="bg1"/>
              </a:buClr>
              <a:buSzPct val="90000"/>
            </a:pPr>
            <a:r>
              <a:rPr lang="en-US" altLang="zh-TW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you</a:t>
            </a:r>
            <a:r>
              <a:rPr lang="zh-TW" alt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only</a:t>
            </a:r>
            <a:r>
              <a:rPr lang="zh-TW" alt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need</a:t>
            </a:r>
            <a:r>
              <a:rPr lang="zh-TW" alt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to</a:t>
            </a:r>
            <a:r>
              <a:rPr lang="zh-TW" alt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go</a:t>
            </a:r>
            <a:r>
              <a:rPr lang="zh-TW" alt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to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buClr>
                <a:schemeClr val="bg1"/>
              </a:buClr>
              <a:buSzPct val="90000"/>
            </a:pPr>
            <a:r>
              <a:rPr lang="en-US" altLang="zh-TW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Multimedia</a:t>
            </a:r>
            <a:r>
              <a:rPr lang="zh-TW" alt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Console:</a:t>
            </a:r>
          </a:p>
        </p:txBody>
      </p:sp>
    </p:spTree>
    <p:extLst>
      <p:ext uri="{BB962C8B-B14F-4D97-AF65-F5344CB8AC3E}">
        <p14:creationId xmlns:p14="http://schemas.microsoft.com/office/powerpoint/2010/main" val="392594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558F8D-C213-D14E-92DE-C9EB6069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136525"/>
            <a:ext cx="11746832" cy="1263316"/>
          </a:xfrm>
        </p:spPr>
        <p:txBody>
          <a:bodyPr>
            <a:normAutofit/>
          </a:bodyPr>
          <a:lstStyle/>
          <a:p>
            <a:r>
              <a:rPr lang="en-US" altLang="zh-CN" sz="3400"/>
              <a:t>Set </a:t>
            </a:r>
            <a:r>
              <a:rPr lang="en-US" altLang="zh-TW" sz="3400"/>
              <a:t>C</a:t>
            </a:r>
            <a:r>
              <a:rPr lang="en-US" altLang="zh-CN" sz="3400"/>
              <a:t>ontent </a:t>
            </a:r>
            <a:r>
              <a:rPr lang="en-US" altLang="zh-TW" sz="3400"/>
              <a:t>S</a:t>
            </a:r>
            <a:r>
              <a:rPr lang="en-US" altLang="zh-CN" sz="3400"/>
              <a:t>ources for </a:t>
            </a:r>
            <a:r>
              <a:rPr lang="en-US" altLang="zh-TW" sz="3400"/>
              <a:t>A</a:t>
            </a:r>
            <a:r>
              <a:rPr lang="en-US" altLang="zh-CN" sz="3400"/>
              <a:t>ll </a:t>
            </a:r>
            <a:r>
              <a:rPr lang="en-US" altLang="zh-TW" sz="3400"/>
              <a:t>M</a:t>
            </a:r>
            <a:r>
              <a:rPr lang="en-US" altLang="zh-CN" sz="3400"/>
              <a:t>ultimedia </a:t>
            </a:r>
            <a:r>
              <a:rPr lang="en-US" altLang="zh-TW" sz="3400"/>
              <a:t>A</a:t>
            </a:r>
            <a:r>
              <a:rPr lang="en-US" altLang="zh-CN" sz="3400"/>
              <a:t>pplication</a:t>
            </a:r>
            <a:r>
              <a:rPr lang="en-US" altLang="zh-TW" sz="3400"/>
              <a:t>s</a:t>
            </a:r>
            <a:endParaRPr lang="en-US" altLang="zh-CN" sz="340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EB715B-8444-674F-9C07-B1F7B6BE61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5560" y="1528689"/>
            <a:ext cx="7346191" cy="4489340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C61217-219C-304A-BE66-98462FBFC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249" y="2799761"/>
            <a:ext cx="3851540" cy="91236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zh-TW" sz="2500" b="1">
                <a:solidFill>
                  <a:srgbClr val="7030A0"/>
                </a:solidFill>
              </a:rPr>
              <a:t>Go</a:t>
            </a:r>
            <a:r>
              <a:rPr lang="zh-TW" altLang="en-US" sz="2500" b="1">
                <a:solidFill>
                  <a:srgbClr val="7030A0"/>
                </a:solidFill>
              </a:rPr>
              <a:t> </a:t>
            </a:r>
            <a:r>
              <a:rPr lang="en-US" altLang="zh-TW" sz="2500" b="1">
                <a:solidFill>
                  <a:srgbClr val="7030A0"/>
                </a:solidFill>
              </a:rPr>
              <a:t>to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zh-TW" sz="2500" b="1">
                <a:solidFill>
                  <a:srgbClr val="7030A0"/>
                </a:solidFill>
              </a:rPr>
              <a:t>Content</a:t>
            </a:r>
            <a:r>
              <a:rPr lang="zh-TW" altLang="en-US" sz="2500" b="1">
                <a:solidFill>
                  <a:srgbClr val="7030A0"/>
                </a:solidFill>
              </a:rPr>
              <a:t> </a:t>
            </a:r>
            <a:r>
              <a:rPr lang="en-US" altLang="zh-TW" sz="2500" b="1">
                <a:solidFill>
                  <a:srgbClr val="7030A0"/>
                </a:solidFill>
              </a:rPr>
              <a:t>Management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2A55879-A185-439F-90D3-42080E611DEE}"/>
              </a:ext>
            </a:extLst>
          </p:cNvPr>
          <p:cNvSpPr txBox="1">
            <a:spLocks/>
          </p:cNvSpPr>
          <p:nvPr/>
        </p:nvSpPr>
        <p:spPr>
          <a:xfrm>
            <a:off x="640249" y="3712122"/>
            <a:ext cx="3421388" cy="718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TW" sz="1800"/>
              <a:t>Assign</a:t>
            </a:r>
            <a:r>
              <a:rPr lang="zh-TW" altLang="en-US" sz="1800"/>
              <a:t> </a:t>
            </a:r>
            <a:r>
              <a:rPr lang="en-US" altLang="zh-TW" sz="1800"/>
              <a:t>folders</a:t>
            </a:r>
            <a:r>
              <a:rPr lang="zh-TW" altLang="en-US" sz="1800"/>
              <a:t> </a:t>
            </a:r>
            <a:r>
              <a:rPr lang="en-US" altLang="zh-TW" sz="1800"/>
              <a:t>as</a:t>
            </a:r>
            <a:r>
              <a:rPr lang="zh-TW" altLang="en-US" sz="1800"/>
              <a:t> </a:t>
            </a:r>
            <a:r>
              <a:rPr lang="en-US" altLang="zh-TW" sz="1800"/>
              <a:t>content</a:t>
            </a:r>
            <a:r>
              <a:rPr lang="zh-TW" altLang="en-US" sz="1800"/>
              <a:t> </a:t>
            </a:r>
            <a:r>
              <a:rPr lang="en-US" altLang="zh-TW" sz="1800"/>
              <a:t>sources</a:t>
            </a:r>
            <a:r>
              <a:rPr lang="zh-TW" altLang="en-US" sz="1800"/>
              <a:t> </a:t>
            </a:r>
            <a:r>
              <a:rPr lang="en-US" altLang="zh-TW" sz="1800"/>
              <a:t>for</a:t>
            </a:r>
            <a:r>
              <a:rPr lang="zh-TW" altLang="en-US" sz="1800"/>
              <a:t> </a:t>
            </a:r>
            <a:r>
              <a:rPr lang="en-US" altLang="zh-TW" sz="1800"/>
              <a:t>each</a:t>
            </a:r>
            <a:r>
              <a:rPr lang="zh-TW" altLang="en-US" sz="1800"/>
              <a:t> </a:t>
            </a:r>
            <a:r>
              <a:rPr lang="en-US" altLang="zh-TW" sz="1800"/>
              <a:t>application.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9296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EC2E43B9-52E0-462C-B0AE-EC35333AF73F}"/>
              </a:ext>
            </a:extLst>
          </p:cNvPr>
          <p:cNvSpPr/>
          <p:nvPr/>
        </p:nvSpPr>
        <p:spPr>
          <a:xfrm>
            <a:off x="7487206" y="1498872"/>
            <a:ext cx="3824062" cy="1425081"/>
          </a:xfrm>
          <a:prstGeom prst="roundRect">
            <a:avLst>
              <a:gd name="adj" fmla="val 10219"/>
            </a:avLst>
          </a:prstGeom>
          <a:gradFill>
            <a:gsLst>
              <a:gs pos="0">
                <a:srgbClr val="7B2BE2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65AA4-BBDF-BB43-9049-B6BE1E9D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745" y="136525"/>
            <a:ext cx="9488055" cy="1263316"/>
          </a:xfrm>
        </p:spPr>
        <p:txBody>
          <a:bodyPr/>
          <a:lstStyle/>
          <a:p>
            <a:r>
              <a:rPr lang="en-US" altLang="zh-TW"/>
              <a:t>Set</a:t>
            </a:r>
            <a:r>
              <a:rPr lang="zh-TW" altLang="en-US"/>
              <a:t> </a:t>
            </a:r>
            <a:r>
              <a:rPr lang="en-US" altLang="zh-TW"/>
              <a:t>Cloud</a:t>
            </a:r>
            <a:r>
              <a:rPr lang="zh-TW" altLang="en-US"/>
              <a:t> </a:t>
            </a:r>
            <a:r>
              <a:rPr lang="en-US" altLang="zh-TW"/>
              <a:t>Drives</a:t>
            </a:r>
            <a:r>
              <a:rPr lang="zh-TW" altLang="en-US"/>
              <a:t> </a:t>
            </a:r>
            <a:r>
              <a:rPr lang="en-US" altLang="zh-TW"/>
              <a:t>as</a:t>
            </a:r>
            <a:r>
              <a:rPr lang="zh-TW" altLang="en-US"/>
              <a:t> </a:t>
            </a:r>
            <a:r>
              <a:rPr lang="en-US" altLang="zh-TW"/>
              <a:t>Content</a:t>
            </a:r>
            <a:r>
              <a:rPr lang="zh-TW" altLang="en-US"/>
              <a:t> </a:t>
            </a:r>
            <a:r>
              <a:rPr lang="en-US" altLang="zh-TW"/>
              <a:t>Sources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50C08B-5603-4F4C-85C3-6C1E20D145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96056"/>
            <a:ext cx="6487633" cy="3811610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2A6F6-B44C-EC44-949D-7C17CA94B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87206" y="3128211"/>
            <a:ext cx="4148915" cy="2810676"/>
          </a:xfrm>
        </p:spPr>
        <p:txBody>
          <a:bodyPr>
            <a:normAutofit/>
          </a:bodyPr>
          <a:lstStyle/>
          <a:p>
            <a:pPr marL="180975" indent="-180975">
              <a:lnSpc>
                <a:spcPct val="1000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altLang="zh-TW" sz="1800" err="1"/>
              <a:t>CacheMount</a:t>
            </a:r>
            <a:r>
              <a:rPr lang="zh-TW" altLang="en-US" sz="1800"/>
              <a:t> </a:t>
            </a:r>
            <a:r>
              <a:rPr lang="en-US" altLang="zh-TW" sz="1800"/>
              <a:t>can</a:t>
            </a:r>
            <a:r>
              <a:rPr lang="zh-TW" altLang="en-US" sz="1800"/>
              <a:t> </a:t>
            </a:r>
            <a:r>
              <a:rPr lang="en-US" altLang="zh-TW" sz="1800"/>
              <a:t>cache</a:t>
            </a:r>
            <a:r>
              <a:rPr lang="zh-TW" altLang="en-US" sz="1800"/>
              <a:t> </a:t>
            </a:r>
            <a:r>
              <a:rPr lang="en-US" altLang="zh-TW" sz="1800"/>
              <a:t>part</a:t>
            </a:r>
            <a:r>
              <a:rPr lang="zh-TW" altLang="en-US" sz="1800"/>
              <a:t> </a:t>
            </a:r>
            <a:r>
              <a:rPr lang="en-US" altLang="zh-TW" sz="1800"/>
              <a:t>of</a:t>
            </a:r>
            <a:r>
              <a:rPr lang="zh-TW" altLang="en-US" sz="1800"/>
              <a:t> </a:t>
            </a:r>
            <a:r>
              <a:rPr lang="en-US" altLang="zh-TW" sz="1800"/>
              <a:t>files</a:t>
            </a:r>
            <a:r>
              <a:rPr lang="zh-TW" altLang="en-US" sz="1800"/>
              <a:t> </a:t>
            </a:r>
            <a:r>
              <a:rPr lang="en-US" altLang="zh-TW" sz="1800"/>
              <a:t>in</a:t>
            </a:r>
            <a:r>
              <a:rPr lang="zh-TW" altLang="en-US" sz="1800"/>
              <a:t> </a:t>
            </a:r>
            <a:r>
              <a:rPr lang="en-US" altLang="zh-TW" sz="1800"/>
              <a:t>cloud</a:t>
            </a:r>
            <a:r>
              <a:rPr lang="zh-TW" altLang="en-US" sz="1800"/>
              <a:t> </a:t>
            </a:r>
            <a:r>
              <a:rPr lang="en-US" altLang="zh-TW" sz="1800"/>
              <a:t>drives,</a:t>
            </a:r>
            <a:r>
              <a:rPr lang="zh-TW" altLang="en-US" sz="1800"/>
              <a:t> </a:t>
            </a:r>
            <a:r>
              <a:rPr lang="en-US" altLang="zh-TW" sz="1800"/>
              <a:t>improving</a:t>
            </a:r>
            <a:r>
              <a:rPr lang="zh-TW" altLang="en-US" sz="1800"/>
              <a:t> </a:t>
            </a:r>
            <a:r>
              <a:rPr lang="en-US" altLang="zh-TW" sz="1800"/>
              <a:t>performance</a:t>
            </a:r>
            <a:r>
              <a:rPr lang="zh-TW" altLang="en-US" sz="1800"/>
              <a:t> </a:t>
            </a:r>
            <a:r>
              <a:rPr lang="en-US" altLang="zh-TW" sz="1800"/>
              <a:t>for</a:t>
            </a:r>
            <a:r>
              <a:rPr lang="zh-TW" altLang="en-US" sz="1800"/>
              <a:t> </a:t>
            </a:r>
            <a:r>
              <a:rPr lang="en-US" altLang="zh-TW" sz="1800"/>
              <a:t>commonly-used</a:t>
            </a:r>
            <a:r>
              <a:rPr lang="zh-TW" altLang="en-US" sz="1800"/>
              <a:t> </a:t>
            </a:r>
            <a:r>
              <a:rPr lang="en-US" altLang="zh-TW" sz="1800"/>
              <a:t>files.</a:t>
            </a:r>
          </a:p>
          <a:p>
            <a:pPr marL="180975" indent="-180975">
              <a:lnSpc>
                <a:spcPct val="1000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altLang="zh-TW" sz="1800"/>
              <a:t>Set</a:t>
            </a:r>
            <a:r>
              <a:rPr lang="zh-TW" altLang="en-US" sz="1800"/>
              <a:t> </a:t>
            </a:r>
            <a:r>
              <a:rPr lang="en-US" altLang="zh-TW" sz="1800"/>
              <a:t>the</a:t>
            </a:r>
            <a:r>
              <a:rPr lang="zh-TW" altLang="en-US" sz="1800"/>
              <a:t> </a:t>
            </a:r>
            <a:r>
              <a:rPr lang="en-US" altLang="zh-TW" sz="1800" err="1"/>
              <a:t>CacheMount</a:t>
            </a:r>
            <a:r>
              <a:rPr lang="zh-TW" altLang="en-US" sz="1800"/>
              <a:t> </a:t>
            </a:r>
            <a:r>
              <a:rPr lang="en-US" altLang="zh-TW" sz="1800"/>
              <a:t>Volume</a:t>
            </a:r>
            <a:r>
              <a:rPr lang="zh-TW" altLang="en-US" sz="1800"/>
              <a:t> </a:t>
            </a:r>
            <a:r>
              <a:rPr lang="en-US" altLang="zh-TW" sz="1800"/>
              <a:t>as</a:t>
            </a:r>
            <a:r>
              <a:rPr lang="zh-TW" altLang="en-US" sz="1800"/>
              <a:t> </a:t>
            </a:r>
            <a:r>
              <a:rPr lang="en-US" altLang="zh-TW" sz="1800"/>
              <a:t>a</a:t>
            </a:r>
            <a:r>
              <a:rPr lang="zh-TW" altLang="en-US" sz="1800"/>
              <a:t> </a:t>
            </a:r>
            <a:r>
              <a:rPr lang="en-US" altLang="zh-TW" sz="1800"/>
              <a:t>content</a:t>
            </a:r>
            <a:r>
              <a:rPr lang="zh-TW" altLang="en-US" sz="1800"/>
              <a:t> </a:t>
            </a:r>
            <a:r>
              <a:rPr lang="en-US" altLang="zh-TW" sz="1800"/>
              <a:t>source,</a:t>
            </a:r>
            <a:r>
              <a:rPr lang="zh-TW" altLang="en-US" sz="1800"/>
              <a:t> </a:t>
            </a:r>
            <a:r>
              <a:rPr lang="en-US" altLang="zh-TW" sz="1800"/>
              <a:t>and</a:t>
            </a:r>
            <a:r>
              <a:rPr lang="zh-TW" altLang="en-US" sz="1800"/>
              <a:t> </a:t>
            </a:r>
            <a:r>
              <a:rPr lang="en-US" altLang="zh-TW" sz="1800"/>
              <a:t>you</a:t>
            </a:r>
            <a:r>
              <a:rPr lang="zh-TW" altLang="en-US" sz="1800"/>
              <a:t> </a:t>
            </a:r>
            <a:r>
              <a:rPr lang="en-US" altLang="zh-TW" sz="1800"/>
              <a:t>can</a:t>
            </a:r>
            <a:r>
              <a:rPr lang="zh-TW" altLang="en-US" sz="1800"/>
              <a:t> </a:t>
            </a:r>
            <a:r>
              <a:rPr lang="en-US" altLang="zh-TW" sz="1800"/>
              <a:t>browse</a:t>
            </a:r>
            <a:r>
              <a:rPr lang="zh-TW" altLang="en-US" sz="1800"/>
              <a:t> </a:t>
            </a:r>
            <a:r>
              <a:rPr lang="en-US" altLang="zh-TW" sz="1800"/>
              <a:t>contents</a:t>
            </a:r>
            <a:r>
              <a:rPr lang="zh-TW" altLang="en-US" sz="1800"/>
              <a:t> </a:t>
            </a:r>
            <a:r>
              <a:rPr lang="en-US" altLang="zh-TW" sz="1800"/>
              <a:t>on</a:t>
            </a:r>
            <a:r>
              <a:rPr lang="zh-TW" altLang="en-US" sz="1800"/>
              <a:t> </a:t>
            </a:r>
            <a:r>
              <a:rPr lang="en-US" altLang="zh-TW" sz="1800"/>
              <a:t>the</a:t>
            </a:r>
            <a:r>
              <a:rPr lang="zh-TW" altLang="en-US" sz="1800"/>
              <a:t> </a:t>
            </a:r>
            <a:r>
              <a:rPr lang="en-US" altLang="zh-TW" sz="1800"/>
              <a:t>cloud</a:t>
            </a:r>
            <a:r>
              <a:rPr lang="zh-TW" altLang="en-US" sz="1800"/>
              <a:t> </a:t>
            </a:r>
            <a:r>
              <a:rPr lang="en-US" altLang="zh-TW" sz="1800"/>
              <a:t>in</a:t>
            </a:r>
            <a:r>
              <a:rPr lang="zh-TW" altLang="en-US" sz="1800"/>
              <a:t> </a:t>
            </a:r>
            <a:r>
              <a:rPr lang="en-US" altLang="zh-TW" sz="1800"/>
              <a:t>multimedia</a:t>
            </a:r>
            <a:r>
              <a:rPr lang="zh-TW" altLang="en-US" sz="1800"/>
              <a:t> </a:t>
            </a:r>
            <a:r>
              <a:rPr lang="en-US" altLang="zh-TW" sz="1800"/>
              <a:t>applications.</a:t>
            </a:r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70E8CA-A580-614E-B640-8064400F7920}"/>
              </a:ext>
            </a:extLst>
          </p:cNvPr>
          <p:cNvSpPr txBox="1"/>
          <p:nvPr/>
        </p:nvSpPr>
        <p:spPr>
          <a:xfrm>
            <a:off x="7487206" y="1696056"/>
            <a:ext cx="3824062" cy="1141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Bef>
                <a:spcPts val="1000"/>
              </a:spcBef>
            </a:pPr>
            <a:r>
              <a:rPr lang="en-US" altLang="zh-TW" sz="2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Multimedia</a:t>
            </a:r>
            <a:r>
              <a:rPr lang="zh-TW" altLang="en-US" sz="2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Console</a:t>
            </a:r>
          </a:p>
          <a:p>
            <a:pPr algn="ctr">
              <a:lnSpc>
                <a:spcPct val="60000"/>
              </a:lnSpc>
              <a:spcBef>
                <a:spcPts val="1000"/>
              </a:spcBef>
            </a:pPr>
            <a:r>
              <a:rPr lang="en-US" altLang="zh-TW" sz="2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+</a:t>
            </a:r>
          </a:p>
          <a:p>
            <a:pPr algn="ctr">
              <a:lnSpc>
                <a:spcPct val="60000"/>
              </a:lnSpc>
              <a:spcBef>
                <a:spcPts val="1000"/>
              </a:spcBef>
            </a:pPr>
            <a:r>
              <a:rPr lang="en-US" altLang="zh-TW" sz="2800" b="1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CacheMount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0B526A90-C3C8-4D85-A5C4-D3EC2A33C930}"/>
              </a:ext>
            </a:extLst>
          </p:cNvPr>
          <p:cNvSpPr/>
          <p:nvPr/>
        </p:nvSpPr>
        <p:spPr>
          <a:xfrm>
            <a:off x="1468003" y="3088106"/>
            <a:ext cx="858102" cy="20425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0290E72-C6BD-430D-A486-FECC62B01375}"/>
              </a:ext>
            </a:extLst>
          </p:cNvPr>
          <p:cNvSpPr/>
          <p:nvPr/>
        </p:nvSpPr>
        <p:spPr>
          <a:xfrm>
            <a:off x="4082016" y="2646946"/>
            <a:ext cx="2719837" cy="19064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B2F5D25-8ECB-4981-A5F2-4C1C38D36F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816" y="106967"/>
            <a:ext cx="1528929" cy="11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2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762189-EB72-A240-9D0C-CD5445AB3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136525"/>
            <a:ext cx="10976872" cy="1138520"/>
          </a:xfrm>
        </p:spPr>
        <p:txBody>
          <a:bodyPr/>
          <a:lstStyle/>
          <a:p>
            <a:r>
              <a:rPr lang="en-US" altLang="zh-TW"/>
              <a:t>S</a:t>
            </a:r>
            <a:r>
              <a:rPr lang="en-US" altLang="zh-CN"/>
              <a:t>moothly Upgrade from Media Library to </a:t>
            </a:r>
            <a:r>
              <a:rPr lang="en-US" altLang="zh-TW"/>
              <a:t>M</a:t>
            </a:r>
            <a:r>
              <a:rPr lang="en-US" altLang="zh-CN"/>
              <a:t>ultimedia Console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027D7B-77E9-AC42-BD97-3A0265336170}"/>
              </a:ext>
            </a:extLst>
          </p:cNvPr>
          <p:cNvSpPr txBox="1"/>
          <p:nvPr/>
        </p:nvSpPr>
        <p:spPr>
          <a:xfrm>
            <a:off x="500412" y="4162457"/>
            <a:ext cx="2192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Upgrade</a:t>
            </a:r>
            <a:r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to</a:t>
            </a:r>
            <a:r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content</a:t>
            </a:r>
            <a:r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sources</a:t>
            </a:r>
            <a:r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for</a:t>
            </a:r>
            <a:r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each</a:t>
            </a:r>
            <a:r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application</a:t>
            </a:r>
            <a:r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based</a:t>
            </a:r>
            <a:r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on</a:t>
            </a:r>
            <a:r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folder</a:t>
            </a:r>
            <a:r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properties.</a:t>
            </a:r>
            <a:endParaRPr lang="en-US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FC032-6191-1345-8954-853C8F767628}"/>
              </a:ext>
            </a:extLst>
          </p:cNvPr>
          <p:cNvSpPr txBox="1"/>
          <p:nvPr/>
        </p:nvSpPr>
        <p:spPr>
          <a:xfrm>
            <a:off x="3636434" y="1315537"/>
            <a:ext cx="1502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Photo</a:t>
            </a:r>
            <a:endParaRPr lang="en-US" sz="1600" b="1">
              <a:solidFill>
                <a:srgbClr val="7030A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E9C9736-4AD6-48C2-BD73-2DD2F8ED6D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067" y="1631973"/>
            <a:ext cx="9569973" cy="4661479"/>
          </a:xfrm>
          <a:prstGeom prst="rect">
            <a:avLst/>
          </a:prstGeom>
        </p:spPr>
      </p:pic>
      <p:sp>
        <p:nvSpPr>
          <p:cNvPr id="9" name="語音泡泡: 矩形 8">
            <a:extLst>
              <a:ext uri="{FF2B5EF4-FFF2-40B4-BE49-F238E27FC236}">
                <a16:creationId xmlns:a16="http://schemas.microsoft.com/office/drawing/2014/main" id="{F67C62ED-710E-4ADA-906B-A190015DBEC9}"/>
              </a:ext>
            </a:extLst>
          </p:cNvPr>
          <p:cNvSpPr/>
          <p:nvPr/>
        </p:nvSpPr>
        <p:spPr>
          <a:xfrm>
            <a:off x="736732" y="1437553"/>
            <a:ext cx="2649083" cy="864718"/>
          </a:xfrm>
          <a:prstGeom prst="wedgeRectCallout">
            <a:avLst>
              <a:gd name="adj1" fmla="val -4831"/>
              <a:gd name="adj2" fmla="val 86154"/>
            </a:avLst>
          </a:prstGeom>
          <a:gradFill>
            <a:gsLst>
              <a:gs pos="0">
                <a:srgbClr val="FF99CC"/>
              </a:gs>
              <a:gs pos="75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Upgrade</a:t>
            </a:r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to</a:t>
            </a:r>
          </a:p>
          <a:p>
            <a:pPr algn="ctr"/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Multimedia</a:t>
            </a:r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Console</a:t>
            </a: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58B8CCDA-D353-484B-9EC6-18D57DCDFD98}"/>
              </a:ext>
            </a:extLst>
          </p:cNvPr>
          <p:cNvSpPr txBox="1"/>
          <p:nvPr/>
        </p:nvSpPr>
        <p:spPr>
          <a:xfrm>
            <a:off x="6153574" y="1315537"/>
            <a:ext cx="1502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Video</a:t>
            </a:r>
            <a:endParaRPr lang="en-US" sz="1600" b="1">
              <a:solidFill>
                <a:srgbClr val="7030A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49AEAE93-50AC-4F8E-94ED-5E004F214E11}"/>
              </a:ext>
            </a:extLst>
          </p:cNvPr>
          <p:cNvSpPr txBox="1"/>
          <p:nvPr/>
        </p:nvSpPr>
        <p:spPr>
          <a:xfrm>
            <a:off x="8670714" y="1315537"/>
            <a:ext cx="1502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Music</a:t>
            </a:r>
            <a:endParaRPr lang="en-US" sz="1600" b="1">
              <a:solidFill>
                <a:srgbClr val="7030A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F3514E5A-9655-420A-ADA6-9DA2F37B4198}"/>
              </a:ext>
            </a:extLst>
          </p:cNvPr>
          <p:cNvSpPr txBox="1"/>
          <p:nvPr/>
        </p:nvSpPr>
        <p:spPr>
          <a:xfrm>
            <a:off x="5317995" y="4554284"/>
            <a:ext cx="192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88EFF0E1-47CE-4D3E-B641-79D249810A02}"/>
              </a:ext>
            </a:extLst>
          </p:cNvPr>
          <p:cNvSpPr txBox="1"/>
          <p:nvPr/>
        </p:nvSpPr>
        <p:spPr>
          <a:xfrm>
            <a:off x="7426952" y="4554284"/>
            <a:ext cx="192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id="{4EEC60FA-95C3-44D8-B8A1-D19ABFB8C54B}"/>
              </a:ext>
            </a:extLst>
          </p:cNvPr>
          <p:cNvSpPr txBox="1"/>
          <p:nvPr/>
        </p:nvSpPr>
        <p:spPr>
          <a:xfrm>
            <a:off x="3999680" y="5535199"/>
            <a:ext cx="139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QuMagie</a:t>
            </a:r>
            <a:endParaRPr lang="en-US" altLang="zh-TW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5">
            <a:extLst>
              <a:ext uri="{FF2B5EF4-FFF2-40B4-BE49-F238E27FC236}">
                <a16:creationId xmlns:a16="http://schemas.microsoft.com/office/drawing/2014/main" id="{14B3EF7D-B994-4217-8667-BE0D95315669}"/>
              </a:ext>
            </a:extLst>
          </p:cNvPr>
          <p:cNvSpPr txBox="1"/>
          <p:nvPr/>
        </p:nvSpPr>
        <p:spPr>
          <a:xfrm>
            <a:off x="2693514" y="4466607"/>
            <a:ext cx="1047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</a:p>
        </p:txBody>
      </p: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CC10BD7E-6FE4-4652-977B-F72D8F14911D}"/>
              </a:ext>
            </a:extLst>
          </p:cNvPr>
          <p:cNvCxnSpPr>
            <a:cxnSpLocks/>
          </p:cNvCxnSpPr>
          <p:nvPr/>
        </p:nvCxnSpPr>
        <p:spPr>
          <a:xfrm>
            <a:off x="4480943" y="2491739"/>
            <a:ext cx="5232903" cy="1671280"/>
          </a:xfrm>
          <a:prstGeom prst="straightConnector1">
            <a:avLst/>
          </a:prstGeom>
          <a:ln w="57150"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F4FA3649-98FD-4351-85A8-8744D07C7D97}"/>
              </a:ext>
            </a:extLst>
          </p:cNvPr>
          <p:cNvCxnSpPr>
            <a:cxnSpLocks/>
          </p:cNvCxnSpPr>
          <p:nvPr/>
        </p:nvCxnSpPr>
        <p:spPr>
          <a:xfrm>
            <a:off x="7109820" y="2487555"/>
            <a:ext cx="3063184" cy="1637739"/>
          </a:xfrm>
          <a:prstGeom prst="straightConnector1">
            <a:avLst/>
          </a:prstGeom>
          <a:ln w="57150"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9F098C74-B1C0-49D5-B42C-7DAF75345CC2}"/>
              </a:ext>
            </a:extLst>
          </p:cNvPr>
          <p:cNvCxnSpPr>
            <a:cxnSpLocks/>
          </p:cNvCxnSpPr>
          <p:nvPr/>
        </p:nvCxnSpPr>
        <p:spPr>
          <a:xfrm>
            <a:off x="9649097" y="2470245"/>
            <a:ext cx="827316" cy="1586930"/>
          </a:xfrm>
          <a:prstGeom prst="straightConnector1">
            <a:avLst/>
          </a:prstGeom>
          <a:ln w="57150"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DC8560D4-6286-430C-8DE0-13E46F6B9129}"/>
              </a:ext>
            </a:extLst>
          </p:cNvPr>
          <p:cNvCxnSpPr/>
          <p:nvPr/>
        </p:nvCxnSpPr>
        <p:spPr>
          <a:xfrm>
            <a:off x="4480943" y="2470245"/>
            <a:ext cx="0" cy="1733266"/>
          </a:xfrm>
          <a:prstGeom prst="straightConnector1">
            <a:avLst/>
          </a:prstGeom>
          <a:ln w="5715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2E61074C-A129-4E2A-B0FE-3AF15FA5DF46}"/>
              </a:ext>
            </a:extLst>
          </p:cNvPr>
          <p:cNvCxnSpPr>
            <a:cxnSpLocks/>
          </p:cNvCxnSpPr>
          <p:nvPr/>
        </p:nvCxnSpPr>
        <p:spPr>
          <a:xfrm flipH="1">
            <a:off x="4812632" y="2491739"/>
            <a:ext cx="2298032" cy="1684366"/>
          </a:xfrm>
          <a:prstGeom prst="straightConnector1">
            <a:avLst/>
          </a:prstGeom>
          <a:ln w="5715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B158DA79-7D62-4351-A483-053BFD1E9C17}"/>
              </a:ext>
            </a:extLst>
          </p:cNvPr>
          <p:cNvCxnSpPr>
            <a:cxnSpLocks/>
          </p:cNvCxnSpPr>
          <p:nvPr/>
        </p:nvCxnSpPr>
        <p:spPr>
          <a:xfrm flipH="1">
            <a:off x="6280161" y="2491739"/>
            <a:ext cx="829659" cy="171177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560A8A07-2DAA-4475-8CDF-046A72A2712B}"/>
              </a:ext>
            </a:extLst>
          </p:cNvPr>
          <p:cNvCxnSpPr>
            <a:cxnSpLocks/>
          </p:cNvCxnSpPr>
          <p:nvPr/>
        </p:nvCxnSpPr>
        <p:spPr>
          <a:xfrm flipH="1">
            <a:off x="8352706" y="2470245"/>
            <a:ext cx="1296391" cy="1705860"/>
          </a:xfrm>
          <a:prstGeom prst="straightConnector1">
            <a:avLst/>
          </a:prstGeom>
          <a:ln w="57150">
            <a:solidFill>
              <a:srgbClr val="7030A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5">
            <a:extLst>
              <a:ext uri="{FF2B5EF4-FFF2-40B4-BE49-F238E27FC236}">
                <a16:creationId xmlns:a16="http://schemas.microsoft.com/office/drawing/2014/main" id="{87498063-1F9E-461A-B043-101DAD90F91D}"/>
              </a:ext>
            </a:extLst>
          </p:cNvPr>
          <p:cNvSpPr txBox="1"/>
          <p:nvPr/>
        </p:nvSpPr>
        <p:spPr>
          <a:xfrm>
            <a:off x="9483297" y="4554284"/>
            <a:ext cx="192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DLNA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TW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8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954</Words>
  <Application>Microsoft Office PowerPoint</Application>
  <PresentationFormat>寬螢幕</PresentationFormat>
  <Paragraphs>147</Paragraphs>
  <Slides>27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2" baseType="lpstr">
      <vt:lpstr>微軟正黑體</vt:lpstr>
      <vt:lpstr>Arial</vt:lpstr>
      <vt:lpstr>Calibri</vt:lpstr>
      <vt:lpstr>Wingdings</vt:lpstr>
      <vt:lpstr>Office Theme</vt:lpstr>
      <vt:lpstr>PowerPoint 簡報</vt:lpstr>
      <vt:lpstr>Reveal the truth about Multimedia Console</vt:lpstr>
      <vt:lpstr>We have heard these inconveniences from the past</vt:lpstr>
      <vt:lpstr>Now you can see the improvements</vt:lpstr>
      <vt:lpstr>Want to browse photos, movies and music?  Set a Content Source Folder!</vt:lpstr>
      <vt:lpstr>Why don’t my photos appear in Photo Station?</vt:lpstr>
      <vt:lpstr>Set Content Sources for All Multimedia Applications</vt:lpstr>
      <vt:lpstr>Set Cloud Drives as Content Sources</vt:lpstr>
      <vt:lpstr>Smoothly Upgrade from Media Library to Multimedia Console</vt:lpstr>
      <vt:lpstr>Smoothly Upgrade from Media Library to Multimedia Console</vt:lpstr>
      <vt:lpstr>Want to know what NAS silently pays for you?  Overview page tells you.</vt:lpstr>
      <vt:lpstr>Status Overview at a Glance</vt:lpstr>
      <vt:lpstr>Indexing: Keep Track of all the Multimedia Content</vt:lpstr>
      <vt:lpstr>Thumbnail Generation: Improve Your Browsing Experience</vt:lpstr>
      <vt:lpstr>Monitoring and Controlling Thumbnail Generation</vt:lpstr>
      <vt:lpstr>Scheduling for Thumbnail Generation</vt:lpstr>
      <vt:lpstr>Advanced Settings</vt:lpstr>
      <vt:lpstr>Transcoding: Improve Compatibility when playing videos</vt:lpstr>
      <vt:lpstr>PowerPoint 簡報</vt:lpstr>
      <vt:lpstr>Video2Audio Transcoding</vt:lpstr>
      <vt:lpstr>Demo</vt:lpstr>
      <vt:lpstr>Want to control all the multimedia services? Go to App Suite page.</vt:lpstr>
      <vt:lpstr>Complete Multimedia Solution on QTS</vt:lpstr>
      <vt:lpstr>All Multimedia Services at a Glance</vt:lpstr>
      <vt:lpstr>Intuitive Permission Settings</vt:lpstr>
      <vt:lpstr>Highlight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 Console</dc:title>
  <dc:creator>QNAP_Ichung Tsai</dc:creator>
  <cp:lastModifiedBy>QNAP_Mili Wang</cp:lastModifiedBy>
  <cp:revision>2</cp:revision>
  <cp:lastPrinted>2019-02-11T07:26:09Z</cp:lastPrinted>
  <dcterms:created xsi:type="dcterms:W3CDTF">2019-01-24T11:45:22Z</dcterms:created>
  <dcterms:modified xsi:type="dcterms:W3CDTF">2019-02-14T08:34:18Z</dcterms:modified>
</cp:coreProperties>
</file>