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284" r:id="rId5"/>
    <p:sldId id="258" r:id="rId6"/>
    <p:sldId id="262" r:id="rId7"/>
    <p:sldId id="261" r:id="rId8"/>
    <p:sldId id="281" r:id="rId9"/>
    <p:sldId id="263" r:id="rId10"/>
    <p:sldId id="273" r:id="rId11"/>
    <p:sldId id="259" r:id="rId12"/>
    <p:sldId id="270" r:id="rId13"/>
    <p:sldId id="264" r:id="rId14"/>
    <p:sldId id="265" r:id="rId15"/>
    <p:sldId id="276" r:id="rId16"/>
    <p:sldId id="279" r:id="rId17"/>
    <p:sldId id="278" r:id="rId18"/>
    <p:sldId id="266" r:id="rId19"/>
    <p:sldId id="277" r:id="rId20"/>
    <p:sldId id="280" r:id="rId21"/>
    <p:sldId id="275" r:id="rId22"/>
    <p:sldId id="260" r:id="rId23"/>
    <p:sldId id="267" r:id="rId24"/>
    <p:sldId id="282" r:id="rId25"/>
    <p:sldId id="268" r:id="rId26"/>
    <p:sldId id="27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Cherry Chen" initials="QC" lastIdx="4" clrIdx="0">
    <p:extLst>
      <p:ext uri="{19B8F6BF-5375-455C-9EA6-DF929625EA0E}">
        <p15:presenceInfo xmlns:p15="http://schemas.microsoft.com/office/powerpoint/2012/main" userId="S::cherrychen@ieinet.onmicrosoft.com::6bd7dd6b-9f82-4cb6-a05e-449191304a33" providerId="AD"/>
      </p:ext>
    </p:extLst>
  </p:cmAuthor>
  <p:cmAuthor id="2" name="QNAP_Ichung Tsai" initials="QT" lastIdx="2" clrIdx="1">
    <p:extLst>
      <p:ext uri="{19B8F6BF-5375-455C-9EA6-DF929625EA0E}">
        <p15:presenceInfo xmlns:p15="http://schemas.microsoft.com/office/powerpoint/2012/main" userId="S::ichungtsai@ieinet.onmicrosoft.com::dfac0fbd-260b-4bb6-99a5-cd67de5de6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9933"/>
    <a:srgbClr val="FF6600"/>
    <a:srgbClr val="FF9966"/>
    <a:srgbClr val="7B2BE2"/>
    <a:srgbClr val="9966FF"/>
    <a:srgbClr val="663300"/>
    <a:srgbClr val="CCCC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1-30T19:09:34.486" idx="1">
    <p:pos x="10" y="10"/>
    <p:text>需要更容易理解的介紹方式</p:text>
    <p:extLst>
      <p:ext uri="{C676402C-5697-4E1C-873F-D02D1690AC5C}">
        <p15:threadingInfo xmlns:p15="http://schemas.microsoft.com/office/powerpoint/2012/main" timeZoneBias="-480"/>
      </p:ext>
    </p:extLst>
  </p:cm>
  <p:cm authorId="2" dt="2019-01-30T19:10:06.613" idx="2">
    <p:pos x="10" y="146"/>
    <p:text>可考慮範例擷圖</p:text>
    <p:extLst>
      <p:ext uri="{C676402C-5697-4E1C-873F-D02D1690AC5C}">
        <p15:threadingInfo xmlns:p15="http://schemas.microsoft.com/office/powerpoint/2012/main" timeZoneBias="-480">
          <p15:parentCm authorId="2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02:17:43.718" idx="1">
    <p:pos x="9115" y="940"/>
    <p:text>Priority &amp; Text encoding 功能也請新增一頁說明</p:text>
    <p:extLst mod="1">
      <p:ext uri="{C676402C-5697-4E1C-873F-D02D1690AC5C}">
        <p15:threadingInfo xmlns:p15="http://schemas.microsoft.com/office/powerpoint/2012/main" timeZoneBias="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02:19:04.379" idx="2">
    <p:pos x="33" y="61"/>
    <p:text>各項功能用途也請說明</p:text>
    <p:extLst mod="1">
      <p:ext uri="{C676402C-5697-4E1C-873F-D02D1690AC5C}">
        <p15:threadingInfo xmlns:p15="http://schemas.microsoft.com/office/powerpoint/2012/main" timeZoneBias="4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02:21:14.245" idx="3">
    <p:pos x="37" y="69"/>
    <p:text>需要新增幾頁說明各種轉檔的差異，以及轉完檔案會出現在什麼地方？可以如何運用？
另外請加入 video2audio 介紹</p:text>
    <p:extLst mod="1">
      <p:ext uri="{C676402C-5697-4E1C-873F-D02D1690AC5C}">
        <p15:threadingInfo xmlns:p15="http://schemas.microsoft.com/office/powerpoint/2012/main" timeZoneBias="480"/>
      </p:ext>
    </p:extLst>
  </p:cm>
  <p:cm authorId="1" dt="2019-01-30T02:21:40.230" idx="4">
    <p:pos x="37" y="205"/>
    <p:text>轉檔情境可以詢問直播室 Jeffrey Chen
</p:text>
    <p:extLst mod="1">
      <p:ext uri="{C676402C-5697-4E1C-873F-D02D1690AC5C}">
        <p15:threadingInfo xmlns:p15="http://schemas.microsoft.com/office/powerpoint/2012/main" timeZoneBias="480">
          <p15:parentCm authorId="1" idx="3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831D6-81B2-F54C-8272-050BC3982192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5EA4B-62ED-7247-BD6B-CE14FC378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67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0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B5EA4B-62ED-7247-BD6B-CE14FC3786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86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D6C7FD5-BF22-48AA-809E-6B62AE28E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1AE0-29B8-914D-A479-D7B09703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883-7F96-1E42-BB36-A1D161568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BF265-D14E-6F4C-8E31-9AD0FB47D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95DC4-8C10-6A4D-AF5A-DE694917E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B9321-2C68-6444-B851-57CF2679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FEDB6-0AA1-7340-B45E-13044E80C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D27F0-1735-7640-9A9A-9BDC7BB0A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1FCA0-77A4-0C45-8D4A-D65BD5AC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9172-46CB-1D44-903B-80CB08B2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44AE0-BF86-F341-AB14-DB23B4A4E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BFC8-9F06-3445-A2B3-B63EB469C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58CC3-931D-1449-9A2D-FC228E1F9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F22FD-7155-2348-A78C-717919AC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05DF0-18F8-1B41-AAC6-5E42928D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F2C68F-8BF8-284D-AC90-B87A13449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0683F-32A6-5A40-BFAB-4EC4CD02C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20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2F921-D9D7-9441-AB61-00D26FC8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EA4BF-06D9-D84F-9BE3-2DFC474F9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EABE46-3E44-BE49-9C3D-0BA09438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9DCA7-3311-D146-96A5-4BA43CA42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70EA4-DCDA-1B4C-9AB9-35C9DE5C2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819D1-97EB-AF42-AF21-14C15AE3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37F129-4C33-D347-944B-D79D1DC5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D9BAE-616F-E04D-8148-F58F88F26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4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0AD9-7651-DA4C-977B-074A32D41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6C202-B962-5B4C-8D24-7AD8A310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9187C6-F433-1B47-B554-8DA18E7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B96477-6264-1B46-BE06-3010896F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09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359D0-04CC-0743-8CD2-7A49D6B9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CFD56-356C-2E44-9FBD-5D519712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981405-03C2-AF4C-B1E6-323C9702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4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C8F6-FEA9-6F46-9DD6-B8592B336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DA91E-F3A3-754A-BC41-4281EE4E2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A2620-5CA1-CD40-B792-E446107A4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084B5-9FE6-A54C-AF24-0F0AC511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B28CB-9DC0-7143-9007-CB73F439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086058-91F3-2646-B586-A4C211AD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77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606AA-9745-994D-A427-5EF9E02CB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A2BD2-96F2-D843-80A6-073EDF991A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8B7D1-DDCE-F241-A981-52629B33B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4FEFC-0CDE-3247-A22B-9CF0F848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6E891-E792-EE43-B9A6-D9E5D3C6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4BEE9-E271-0D4B-BE23-5462D0AB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50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F934-A2F4-BF4B-9E33-CF10BC152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C7E89-C336-6749-805E-C4A8A182B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94C82-764D-7B4B-ACE4-1829EF601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373C3-3DCF-1549-80F7-6C9357A5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2CB25-9076-F443-9513-C1A8489C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6BDF00-AB7F-D041-9C4A-78C7EEDCA3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0B188-FC7D-7141-AC49-E4F4146C8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3D585-91F3-B34F-B73B-CA20AD2A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6E31-1B52-F54C-B334-5E92D09CB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E9327-842E-9743-8E6A-B40E41A8E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3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A6292E3-6989-4732-81D5-957E06D2F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8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066F3CED-27DD-461D-B12B-60ADE32BEA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010653"/>
            <a:ext cx="7556950" cy="998621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2117557"/>
            <a:ext cx="7174178" cy="37297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04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A1C2F2E2-E3B1-499E-BA00-92439B141D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64172" y="4700151"/>
            <a:ext cx="7556950" cy="998621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082" y="1012333"/>
            <a:ext cx="11414425" cy="31449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256B7ABA-EDCF-4B11-AD3E-1668A09B05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010653"/>
            <a:ext cx="7556950" cy="998621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2117557"/>
            <a:ext cx="11214550" cy="372978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756B6366-3679-479B-A461-F8FA1C5D4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719D0D-9712-8A4A-9E1B-9E379F6AFB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89E93-1285-A445-93F1-B73F93275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B1102732-43A7-4B26-A45E-603457FC48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A74CF96-0863-4D53-A86F-7C63E14C50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93C1D6-D2A7-4517-B187-5F221B1FEA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220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6C62FB5-9519-48BF-8733-E918DDC8F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05008-909B-487E-8FDF-5FE329A68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B95FBE-7103-4F7B-B061-E1E1675A6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881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65A3E18-A128-4A64-9EDA-3770F153A2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FCED-A39F-8E4E-B69A-599B07D30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839F5-2A45-3140-BD62-5A83263A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1F70-7E08-E646-A9F7-08B6F3B19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05008-909B-487E-8FDF-5FE329A68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1264" y="1690577"/>
            <a:ext cx="4877545" cy="2020186"/>
          </a:xfrm>
        </p:spPr>
        <p:txBody>
          <a:bodyPr anchor="ctr">
            <a:normAutofit/>
          </a:bodyPr>
          <a:lstStyle>
            <a:lvl1pPr algn="l"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CAB95FBE-7103-4F7B-B061-E1E1675A6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306186"/>
            <a:ext cx="6400798" cy="154116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4533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02A8090-FA5E-4EFC-8A7D-5F0D2E8B174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8A539-0DD7-6542-9126-9BF232EB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8" y="136525"/>
            <a:ext cx="10908632" cy="126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6D3A3-839E-EC44-B5AE-7FE183DA2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9841"/>
            <a:ext cx="10515600" cy="4777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A4ACD-07CD-3648-B4EA-9F10EC521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2C41-E879-CD40-BAC8-C5B4118FC081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13B8D-07F3-224C-A83C-489FD235B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D6EA0-FD61-254B-B986-6002AAB68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7CB8B-A2E1-0547-BC6B-157F8F65F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6" r:id="rId4"/>
    <p:sldLayoutId id="2147483668" r:id="rId5"/>
    <p:sldLayoutId id="2147483662" r:id="rId6"/>
    <p:sldLayoutId id="2147483663" r:id="rId7"/>
    <p:sldLayoutId id="2147483664" r:id="rId8"/>
    <p:sldLayoutId id="2147483665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66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61D1760D-0D9C-48F9-9B53-1588FBCDAB36}"/>
              </a:ext>
            </a:extLst>
          </p:cNvPr>
          <p:cNvSpPr/>
          <p:nvPr/>
        </p:nvSpPr>
        <p:spPr>
          <a:xfrm>
            <a:off x="5053263" y="2242679"/>
            <a:ext cx="6513097" cy="3484353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B71CF96A-0739-4A24-8390-E48935FC59A0}"/>
              </a:ext>
            </a:extLst>
          </p:cNvPr>
          <p:cNvSpPr/>
          <p:nvPr/>
        </p:nvSpPr>
        <p:spPr>
          <a:xfrm>
            <a:off x="625643" y="2242679"/>
            <a:ext cx="4174958" cy="3484353"/>
          </a:xfrm>
          <a:prstGeom prst="roundRect">
            <a:avLst>
              <a:gd name="adj" fmla="val 305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C79BE09E-5043-4313-9140-FA2880F2195E}"/>
              </a:ext>
            </a:extLst>
          </p:cNvPr>
          <p:cNvSpPr/>
          <p:nvPr/>
        </p:nvSpPr>
        <p:spPr>
          <a:xfrm>
            <a:off x="5176118" y="2382247"/>
            <a:ext cx="1107996" cy="745962"/>
          </a:xfrm>
          <a:prstGeom prst="roundRect">
            <a:avLst/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6859013E-AEE7-483A-8A0E-1554185F368B}"/>
              </a:ext>
            </a:extLst>
          </p:cNvPr>
          <p:cNvSpPr/>
          <p:nvPr/>
        </p:nvSpPr>
        <p:spPr>
          <a:xfrm>
            <a:off x="749641" y="2382247"/>
            <a:ext cx="1107996" cy="745962"/>
          </a:xfrm>
          <a:prstGeom prst="roundRect">
            <a:avLst/>
          </a:prstGeom>
          <a:gradFill>
            <a:gsLst>
              <a:gs pos="0">
                <a:srgbClr val="9966FF"/>
              </a:gs>
              <a:gs pos="75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A28456-9F20-254E-B2DA-E3E8E76CE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010653"/>
            <a:ext cx="11710736" cy="998621"/>
          </a:xfrm>
        </p:spPr>
        <p:txBody>
          <a:bodyPr>
            <a:normAutofit/>
          </a:bodyPr>
          <a:lstStyle/>
          <a:p>
            <a:r>
              <a:rPr lang="zh-CN" altLang="en-US" sz="3600"/>
              <a:t>從</a:t>
            </a:r>
            <a:r>
              <a:rPr lang="en-US" altLang="zh-CN" sz="3600"/>
              <a:t> Media Library </a:t>
            </a:r>
            <a:r>
              <a:rPr lang="zh-CN" altLang="en-US" sz="3600"/>
              <a:t>無痛升級到</a:t>
            </a:r>
            <a:r>
              <a:rPr lang="zh-TW" altLang="en-US" sz="3600"/>
              <a:t> </a:t>
            </a:r>
            <a:r>
              <a:rPr lang="en-US" altLang="zh-TW" sz="3600"/>
              <a:t>Multimedia</a:t>
            </a:r>
            <a:r>
              <a:rPr lang="zh-TW" altLang="en-US" sz="3600"/>
              <a:t> </a:t>
            </a:r>
            <a:r>
              <a:rPr lang="en-US" altLang="zh-TW" sz="3600"/>
              <a:t>Console</a:t>
            </a:r>
            <a:endParaRPr lang="en-US" sz="3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DDECAD-EDFC-8F41-88E0-0851D96969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085" y="2502566"/>
            <a:ext cx="2649830" cy="2925413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914124-298F-E849-80AB-113DFB9C9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293" y="2636303"/>
            <a:ext cx="4911069" cy="2745709"/>
          </a:xfrm>
          <a:prstGeom prst="roundRect">
            <a:avLst>
              <a:gd name="adj" fmla="val 195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597D88-C8F9-7943-80C2-1B81328594F9}"/>
              </a:ext>
            </a:extLst>
          </p:cNvPr>
          <p:cNvSpPr txBox="1"/>
          <p:nvPr/>
        </p:nvSpPr>
        <p:spPr>
          <a:xfrm>
            <a:off x="725577" y="2514598"/>
            <a:ext cx="110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升級前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CF0CBA4-DF4A-534A-ADFF-EFB5D8B9E762}"/>
              </a:ext>
            </a:extLst>
          </p:cNvPr>
          <p:cNvSpPr/>
          <p:nvPr/>
        </p:nvSpPr>
        <p:spPr>
          <a:xfrm>
            <a:off x="2871235" y="4297778"/>
            <a:ext cx="603878" cy="22154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D37541C9-1C18-4AA9-A2E2-64344F763F13}"/>
              </a:ext>
            </a:extLst>
          </p:cNvPr>
          <p:cNvSpPr/>
          <p:nvPr/>
        </p:nvSpPr>
        <p:spPr>
          <a:xfrm>
            <a:off x="8187990" y="3917000"/>
            <a:ext cx="870988" cy="26051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2F896B56-C2C6-4503-BB48-E4A48362325A}"/>
              </a:ext>
            </a:extLst>
          </p:cNvPr>
          <p:cNvSpPr txBox="1"/>
          <p:nvPr/>
        </p:nvSpPr>
        <p:spPr>
          <a:xfrm>
            <a:off x="5176118" y="251459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</a:t>
            </a:r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後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871CF4-2087-D04F-91B4-02AA1D45A5DA}"/>
              </a:ext>
            </a:extLst>
          </p:cNvPr>
          <p:cNvSpPr txBox="1"/>
          <p:nvPr/>
        </p:nvSpPr>
        <p:spPr>
          <a:xfrm>
            <a:off x="625640" y="5751706"/>
            <a:ext cx="417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資料夾屬性為「影片」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C0A5CE-1ED6-8B4A-8CB7-86C449316A9A}"/>
              </a:ext>
            </a:extLst>
          </p:cNvPr>
          <p:cNvSpPr txBox="1"/>
          <p:nvPr/>
        </p:nvSpPr>
        <p:spPr>
          <a:xfrm>
            <a:off x="5053263" y="5751706"/>
            <a:ext cx="651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資料夾為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的內容來源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65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DB3DCE29-281D-4C2D-91DE-51B45A8EE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388391"/>
            <a:ext cx="4877545" cy="29021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/>
              <a:t>想知道 </a:t>
            </a:r>
            <a:r>
              <a:rPr lang="en-US" altLang="zh-TW" sz="4400"/>
              <a:t>NAS </a:t>
            </a:r>
            <a:r>
              <a:rPr lang="zh-TW" altLang="en-US" sz="4400"/>
              <a:t>默默地為你付出什麼？總覽頁面告訴你。</a:t>
            </a:r>
            <a:endParaRPr lang="en-US" altLang="zh-TW" sz="4400"/>
          </a:p>
        </p:txBody>
      </p:sp>
      <p:sp>
        <p:nvSpPr>
          <p:cNvPr id="11" name="副標題 10">
            <a:extLst>
              <a:ext uri="{FF2B5EF4-FFF2-40B4-BE49-F238E27FC236}">
                <a16:creationId xmlns:a16="http://schemas.microsoft.com/office/drawing/2014/main" id="{B7BDC5B1-C61E-4C68-99C9-5815BA7FFE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101090"/>
            <a:ext cx="2839452" cy="11583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TW" altLang="en-US" sz="2000" dirty="0"/>
              <a:t>總覽多媒體背景服務，調整設定不須東翻西找</a:t>
            </a:r>
          </a:p>
        </p:txBody>
      </p:sp>
    </p:spTree>
    <p:extLst>
      <p:ext uri="{BB962C8B-B14F-4D97-AF65-F5344CB8AC3E}">
        <p14:creationId xmlns:p14="http://schemas.microsoft.com/office/powerpoint/2010/main" val="2524434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E03314-526C-0B4E-A5B1-AB017DAFCD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565" y="2233891"/>
            <a:ext cx="6949836" cy="3878151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F9D2E0-B4BD-144B-B58A-1112FFD1C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狀態總覽，工作狀態一目瞭然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C11E94-C371-3344-A8FD-42CA683FF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2810" y="1375777"/>
            <a:ext cx="5342022" cy="1096984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/>
              <a:t>索引狀態、進度與結果，洞悉多媒體內容分佈。</a:t>
            </a:r>
            <a:endParaRPr lang="en-US" altLang="zh-CN" sz="1800" dirty="0"/>
          </a:p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/>
              <a:t>縮圖狀態與進度，最佳瀏覽體驗的幕後功臣。</a:t>
            </a:r>
            <a:endParaRPr lang="en-US" sz="1800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68204A7-27ED-42EF-8ADB-13EA5D83F411}"/>
              </a:ext>
            </a:extLst>
          </p:cNvPr>
          <p:cNvSpPr txBox="1">
            <a:spLocks/>
          </p:cNvSpPr>
          <p:nvPr/>
        </p:nvSpPr>
        <p:spPr>
          <a:xfrm>
            <a:off x="6541332" y="1375777"/>
            <a:ext cx="4665968" cy="390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/>
              <a:t>多媒體服務總開關，一鍵開啟影音娛樂。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2628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BD8A-7988-F34F-9DCA-35AD21D7A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建立索引，洞悉多媒體內容分佈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AEFDEF5-7B2B-634F-9A5B-87733917AA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488" y="1988289"/>
            <a:ext cx="7286678" cy="4073066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EE9147-DC84-6547-9280-FEB0DD30D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68" y="1416956"/>
            <a:ext cx="11273589" cy="4599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/>
              <a:t>為多媒體內容建立索引資料庫後，</a:t>
            </a:r>
            <a:r>
              <a:rPr lang="en-US" altLang="zh-TW" sz="1800"/>
              <a:t>Multimedia</a:t>
            </a:r>
            <a:r>
              <a:rPr lang="zh-TW" altLang="en-US" sz="1800"/>
              <a:t> </a:t>
            </a:r>
            <a:r>
              <a:rPr lang="en-US" altLang="zh-TW" sz="1800"/>
              <a:t>Console</a:t>
            </a:r>
            <a:r>
              <a:rPr lang="zh-TW" altLang="en-US" sz="1800"/>
              <a:t> 會為需要處理的多媒體內容製作縮圖或轉檔。</a:t>
            </a:r>
            <a:endParaRPr lang="en-US" altLang="zh-TW" sz="1800"/>
          </a:p>
          <a:p>
            <a:pPr marL="0" indent="0" algn="ctr">
              <a:buNone/>
            </a:pPr>
            <a:endParaRPr lang="en-US" sz="1800"/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14141228-1DA4-413F-AC98-2634AA0F4D99}"/>
              </a:ext>
            </a:extLst>
          </p:cNvPr>
          <p:cNvSpPr/>
          <p:nvPr/>
        </p:nvSpPr>
        <p:spPr>
          <a:xfrm>
            <a:off x="4913897" y="3992009"/>
            <a:ext cx="1576137" cy="163729"/>
          </a:xfrm>
          <a:prstGeom prst="roundRect">
            <a:avLst>
              <a:gd name="adj" fmla="val 411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3321F1-56C6-41CA-B321-09225C54EE67}"/>
              </a:ext>
            </a:extLst>
          </p:cNvPr>
          <p:cNvSpPr/>
          <p:nvPr/>
        </p:nvSpPr>
        <p:spPr>
          <a:xfrm>
            <a:off x="4913897" y="4248051"/>
            <a:ext cx="1576137" cy="173757"/>
          </a:xfrm>
          <a:prstGeom prst="roundRect">
            <a:avLst>
              <a:gd name="adj" fmla="val 411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語音泡泡: 矩形 5">
            <a:extLst>
              <a:ext uri="{FF2B5EF4-FFF2-40B4-BE49-F238E27FC236}">
                <a16:creationId xmlns:a16="http://schemas.microsoft.com/office/drawing/2014/main" id="{5F713C77-77E9-4220-8735-55DF900E3513}"/>
              </a:ext>
            </a:extLst>
          </p:cNvPr>
          <p:cNvSpPr/>
          <p:nvPr/>
        </p:nvSpPr>
        <p:spPr>
          <a:xfrm>
            <a:off x="5734010" y="3357359"/>
            <a:ext cx="4192043" cy="459970"/>
          </a:xfrm>
          <a:prstGeom prst="wedgeRectCallout">
            <a:avLst>
              <a:gd name="adj1" fmla="val -42734"/>
              <a:gd name="adj2" fmla="val 99233"/>
            </a:avLst>
          </a:prstGeom>
          <a:gradFill>
            <a:gsLst>
              <a:gs pos="0">
                <a:srgbClr val="7B2BE2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Priority: 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調整索引在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系統排程的優先序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語音泡泡: 矩形 6">
            <a:extLst>
              <a:ext uri="{FF2B5EF4-FFF2-40B4-BE49-F238E27FC236}">
                <a16:creationId xmlns:a16="http://schemas.microsoft.com/office/drawing/2014/main" id="{8174B18D-3D04-42D8-A297-9602627ED6B9}"/>
              </a:ext>
            </a:extLst>
          </p:cNvPr>
          <p:cNvSpPr/>
          <p:nvPr/>
        </p:nvSpPr>
        <p:spPr>
          <a:xfrm>
            <a:off x="6035840" y="4179791"/>
            <a:ext cx="5317960" cy="459970"/>
          </a:xfrm>
          <a:prstGeom prst="wedgeRectCallout">
            <a:avLst>
              <a:gd name="adj1" fmla="val -56652"/>
              <a:gd name="adj2" fmla="val -13243"/>
            </a:avLst>
          </a:prstGeom>
          <a:gradFill>
            <a:gsLst>
              <a:gs pos="0">
                <a:srgbClr val="7B2BE2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Text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Encoding: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設定解析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Metadata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時的文字編碼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62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0BC2-000E-BF41-9F74-8EA59912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製作縮圖，只為最好的瀏覽體驗</a:t>
            </a:r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1154E-B07E-5849-8EDF-D3A8A2BE69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960" y="1703677"/>
            <a:ext cx="7304552" cy="4095544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51597-F4D8-4B40-9C3B-FEB6C826B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651" y="1703677"/>
            <a:ext cx="3424991" cy="47155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500" b="1" dirty="0">
                <a:solidFill>
                  <a:srgbClr val="7030A0"/>
                </a:solidFill>
              </a:rPr>
              <a:t>製作縮圖後，多媒體內容瀏覽體驗更加精彩。</a:t>
            </a:r>
            <a:endParaRPr lang="en-US" altLang="zh-CN" sz="2500" b="1" dirty="0">
              <a:solidFill>
                <a:srgbClr val="7030A0"/>
              </a:solidFill>
            </a:endParaRPr>
          </a:p>
          <a:p>
            <a:pPr marL="361950" indent="-27622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/>
              <a:t>檢視及控制縮圖任務</a:t>
            </a:r>
            <a:endParaRPr lang="en-US" altLang="zh-CN" sz="1800" dirty="0"/>
          </a:p>
          <a:p>
            <a:pPr marL="361950" indent="-27622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/>
              <a:t>為縮圖任務排程</a:t>
            </a:r>
            <a:endParaRPr lang="en-US" altLang="zh-CN" sz="1800" dirty="0"/>
          </a:p>
          <a:p>
            <a:pPr marL="361950" indent="-27622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dirty="0"/>
              <a:t>進階設定：</a:t>
            </a:r>
            <a:endParaRPr lang="en-US" altLang="zh-CN" sz="1800" dirty="0"/>
          </a:p>
          <a:p>
            <a:pPr marL="627063" lvl="2" indent="-265113">
              <a:lnSpc>
                <a:spcPct val="100000"/>
              </a:lnSpc>
              <a:spcBef>
                <a:spcPts val="1000"/>
              </a:spcBef>
              <a:buSzPct val="80000"/>
              <a:buFont typeface="Hiragino Sans W3" panose="020B0300000000000000" pitchFamily="34" charset="-128"/>
              <a:buChar char="◆"/>
            </a:pPr>
            <a:r>
              <a:rPr lang="zh-CN" altLang="en-US" dirty="0"/>
              <a:t>製作大縮圖</a:t>
            </a:r>
            <a:endParaRPr lang="en-US" altLang="zh-CN" dirty="0"/>
          </a:p>
          <a:p>
            <a:pPr marL="627063" lvl="2" indent="-265113">
              <a:lnSpc>
                <a:spcPct val="100000"/>
              </a:lnSpc>
              <a:spcBef>
                <a:spcPts val="1000"/>
              </a:spcBef>
              <a:buSzPct val="80000"/>
              <a:buFont typeface="Hiragino Sans W3" panose="020B0300000000000000" pitchFamily="34" charset="-128"/>
              <a:buChar char="◆"/>
            </a:pPr>
            <a:r>
              <a:rPr lang="zh-CN" altLang="en-US" dirty="0"/>
              <a:t>排除指定檔案製作縮圖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403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E3A9CE2-0DCB-4B64-864D-B45795C114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18" y="1363745"/>
            <a:ext cx="6462626" cy="4280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796484-F4D3-1E44-AEEB-43BED9EE8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/>
                <a:ea typeface="微軟正黑體"/>
                <a:cs typeface="Arial"/>
              </a:rPr>
              <a:t>檢視縮圖製作狀態及使用容量</a:t>
            </a:r>
            <a:endParaRPr lang="en-US">
              <a:latin typeface="Arial"/>
              <a:ea typeface="微軟正黑體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181C1-3928-2E4A-B0CE-E98F49BBC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8987" y="1730709"/>
            <a:ext cx="3023937" cy="1620085"/>
          </a:xfrm>
        </p:spPr>
        <p:txBody>
          <a:bodyPr anchor="t"/>
          <a:lstStyle/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1800"/>
              <a:t>製作縮圖狀態</a:t>
            </a:r>
            <a:endParaRPr lang="en-US" altLang="zh-CN" sz="1800"/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1800"/>
              <a:t>暫停</a:t>
            </a:r>
            <a:r>
              <a:rPr lang="zh-TW" altLang="en-US" sz="1800"/>
              <a:t> </a:t>
            </a:r>
            <a:r>
              <a:rPr lang="en-US" altLang="zh-TW" sz="1800"/>
              <a:t>/</a:t>
            </a:r>
            <a:r>
              <a:rPr lang="zh-TW" altLang="en-US" sz="1800"/>
              <a:t> 繼續製作縮圖</a:t>
            </a:r>
            <a:endParaRPr lang="en-US" altLang="zh-TW" sz="1800"/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TW" altLang="en-US" sz="1800"/>
              <a:t>縮圖檔案使用容量</a:t>
            </a:r>
            <a:endParaRPr lang="en-US" altLang="zh-TW" sz="1800"/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TW" altLang="en-US" sz="1800"/>
              <a:t>清除 </a:t>
            </a:r>
            <a:r>
              <a:rPr lang="en-US" altLang="zh-TW" sz="1800"/>
              <a:t>/</a:t>
            </a:r>
            <a:r>
              <a:rPr lang="zh-TW" altLang="en-US" sz="1800"/>
              <a:t> 重新製作所有縮圖</a:t>
            </a:r>
            <a:endParaRPr lang="en-US" altLang="zh-CN" sz="1800"/>
          </a:p>
          <a:p>
            <a:pPr marL="457200" lvl="1" indent="0">
              <a:lnSpc>
                <a:spcPct val="150000"/>
              </a:lnSpc>
              <a:buNone/>
            </a:pPr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2FF97F-1E97-D54F-8944-27328D9F7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2112" y="3576219"/>
            <a:ext cx="6371688" cy="1620085"/>
          </a:xfrm>
          <a:prstGeom prst="roundRect">
            <a:avLst>
              <a:gd name="adj" fmla="val 42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2632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4273D97-1746-9540-B67F-D55776812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75" y="2279739"/>
            <a:ext cx="5719247" cy="3513225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BD079165-3331-4580-92D2-E1A8F5F71B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887" y="2279740"/>
            <a:ext cx="5502729" cy="2425610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BD0306-F099-5242-8C52-79880E1B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避開繁忙時段，為縮圖製作設定排程</a:t>
            </a:r>
            <a:endParaRPr 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250830DC-99F9-434B-9FEC-B8F4EDA7C417}"/>
              </a:ext>
            </a:extLst>
          </p:cNvPr>
          <p:cNvSpPr/>
          <p:nvPr/>
        </p:nvSpPr>
        <p:spPr>
          <a:xfrm>
            <a:off x="1922593" y="1474668"/>
            <a:ext cx="2540694" cy="564789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即時製作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8CDCB1D-9E1D-4353-99AB-6FB4A5115324}"/>
              </a:ext>
            </a:extLst>
          </p:cNvPr>
          <p:cNvSpPr/>
          <p:nvPr/>
        </p:nvSpPr>
        <p:spPr>
          <a:xfrm>
            <a:off x="4824693" y="1474668"/>
            <a:ext cx="2540694" cy="564789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排程製作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368A7D4F-6326-4D7B-B187-152C175BF696}"/>
              </a:ext>
            </a:extLst>
          </p:cNvPr>
          <p:cNvSpPr/>
          <p:nvPr/>
        </p:nvSpPr>
        <p:spPr>
          <a:xfrm>
            <a:off x="7726793" y="1474668"/>
            <a:ext cx="2540694" cy="564789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手動製作</a:t>
            </a:r>
            <a:endParaRPr lang="en-US" altLang="zh-CN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963DFE6E-E8BF-41C0-B32C-979D3841110E}"/>
              </a:ext>
            </a:extLst>
          </p:cNvPr>
          <p:cNvSpPr/>
          <p:nvPr/>
        </p:nvSpPr>
        <p:spPr>
          <a:xfrm>
            <a:off x="2191086" y="2997604"/>
            <a:ext cx="1523664" cy="774296"/>
          </a:xfrm>
          <a:prstGeom prst="roundRect">
            <a:avLst>
              <a:gd name="adj" fmla="val 4118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9D02DD01-5263-4EA9-BB1B-544BD2ADF425}"/>
              </a:ext>
            </a:extLst>
          </p:cNvPr>
          <p:cNvSpPr/>
          <p:nvPr/>
        </p:nvSpPr>
        <p:spPr>
          <a:xfrm>
            <a:off x="7726793" y="3384753"/>
            <a:ext cx="2294021" cy="1130098"/>
          </a:xfrm>
          <a:prstGeom prst="roundRect">
            <a:avLst>
              <a:gd name="adj" fmla="val 6204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0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DD0BA-D85D-204B-9091-0A223335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製作縮圖進階設定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F6718-C4B0-1D4D-B9D0-031C4C88F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884" y="2627979"/>
            <a:ext cx="3520156" cy="2099323"/>
          </a:xfrm>
        </p:spPr>
        <p:txBody>
          <a:bodyPr/>
          <a:lstStyle/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zh-CN" altLang="en-US" sz="1800" dirty="0"/>
              <a:t>為高解析度顯示器製作大縮圖</a:t>
            </a:r>
            <a:endParaRPr lang="en-US" altLang="zh-CN" sz="1800" dirty="0"/>
          </a:p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zh-CN" altLang="en-US" sz="1800" dirty="0"/>
              <a:t>縮圖壓縮品質</a:t>
            </a:r>
            <a:endParaRPr lang="en-US" altLang="zh-CN" sz="1800" dirty="0"/>
          </a:p>
          <a:p>
            <a:pPr>
              <a:buSzPct val="80000"/>
              <a:buFont typeface="Wingdings" panose="05000000000000000000" pitchFamily="2" charset="2"/>
              <a:buChar char="u"/>
            </a:pPr>
            <a:r>
              <a:rPr lang="zh-CN" altLang="en-US" sz="1800" dirty="0"/>
              <a:t>設定不</a:t>
            </a:r>
            <a:r>
              <a:rPr lang="zh-TW" altLang="en-US" sz="1800" dirty="0"/>
              <a:t>須</a:t>
            </a:r>
            <a:r>
              <a:rPr lang="zh-CN" altLang="en-US" sz="1800" dirty="0"/>
              <a:t>製作縮圖的檔案</a:t>
            </a:r>
            <a:endParaRPr lang="en-US" altLang="zh-CN" sz="1800" dirty="0"/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指定檔案尺寸</a:t>
            </a:r>
            <a:endParaRPr lang="en-US" altLang="zh-CN" dirty="0"/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指定檔案類型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344DDA-1504-B649-BB54-DDDA2D6211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628773"/>
            <a:ext cx="6934200" cy="4404759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432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B42B6A-CA91-9642-BEEC-D0775775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轉檔，拉近影片與你的距離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1FBFF-C172-7846-AE42-1CF97A731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3168" y="1467083"/>
            <a:ext cx="8908664" cy="42366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500" b="1" dirty="0">
                <a:solidFill>
                  <a:srgbClr val="7030A0"/>
                </a:solidFill>
              </a:rPr>
              <a:t>將不同格式的影片轉為</a:t>
            </a:r>
            <a:r>
              <a:rPr lang="zh-TW" altLang="en-US" sz="2500" b="1" dirty="0">
                <a:solidFill>
                  <a:srgbClr val="7030A0"/>
                </a:solidFill>
              </a:rPr>
              <a:t> </a:t>
            </a:r>
            <a:r>
              <a:rPr lang="en-US" altLang="zh-TW" sz="2500" b="1" dirty="0">
                <a:solidFill>
                  <a:srgbClr val="7030A0"/>
                </a:solidFill>
              </a:rPr>
              <a:t>MPEG-4</a:t>
            </a:r>
            <a:r>
              <a:rPr lang="zh-TW" altLang="en-US" sz="2500" b="1" dirty="0">
                <a:solidFill>
                  <a:srgbClr val="7030A0"/>
                </a:solidFill>
              </a:rPr>
              <a:t>，讓影片在不同平台都能播放。</a:t>
            </a:r>
            <a:endParaRPr lang="en-US" altLang="zh-TW" sz="2500" b="1" dirty="0">
              <a:solidFill>
                <a:srgbClr val="7030A0"/>
              </a:solidFill>
            </a:endParaRPr>
          </a:p>
          <a:p>
            <a:pPr marL="265113" indent="-265113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TW" altLang="en-US" sz="1800" dirty="0"/>
              <a:t>轉檔任務總覽</a:t>
            </a:r>
            <a:endParaRPr lang="en-US" altLang="zh-TW" sz="1800" dirty="0"/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dirty="0"/>
              <a:t>背景轉檔</a:t>
            </a:r>
            <a:endParaRPr lang="en-US" altLang="zh-TW" dirty="0"/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 dirty="0"/>
              <a:t>即時轉檔</a:t>
            </a:r>
            <a:endParaRPr lang="en-US" altLang="zh-TW" dirty="0"/>
          </a:p>
          <a:p>
            <a:pPr marL="265113" indent="-265113"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1800" dirty="0"/>
              <a:t>轉檔設定</a:t>
            </a:r>
            <a:endParaRPr lang="en-US" altLang="zh-CN" sz="1800" dirty="0"/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轉檔資源設定</a:t>
            </a:r>
            <a:endParaRPr lang="en-US" altLang="zh-CN" dirty="0"/>
          </a:p>
          <a:p>
            <a:pPr marL="541338" lvl="1" indent="-276225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背景轉檔資料夾設定</a:t>
            </a:r>
            <a:endParaRPr lang="en-US" altLang="zh-TW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347D69-7EBF-BE4B-B0B1-7B795949DF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11" y="2061783"/>
            <a:ext cx="6889606" cy="4103196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014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DD77D3B1-3A0C-4FAF-B7E9-6C0428412FC3}"/>
              </a:ext>
            </a:extLst>
          </p:cNvPr>
          <p:cNvSpPr/>
          <p:nvPr/>
        </p:nvSpPr>
        <p:spPr>
          <a:xfrm>
            <a:off x="5582976" y="1472033"/>
            <a:ext cx="5010735" cy="2168948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/>
              </a:gs>
              <a:gs pos="5000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760438BB-810A-47AE-BE77-E5D94192FD47}"/>
              </a:ext>
            </a:extLst>
          </p:cNvPr>
          <p:cNvSpPr/>
          <p:nvPr/>
        </p:nvSpPr>
        <p:spPr>
          <a:xfrm>
            <a:off x="5706975" y="1611601"/>
            <a:ext cx="1602116" cy="745962"/>
          </a:xfrm>
          <a:prstGeom prst="roundRect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2ACF865F-A2D3-43C8-B051-716F6478212F}"/>
              </a:ext>
            </a:extLst>
          </p:cNvPr>
          <p:cNvSpPr txBox="1"/>
          <p:nvPr/>
        </p:nvSpPr>
        <p:spPr>
          <a:xfrm>
            <a:off x="5706975" y="1753749"/>
            <a:ext cx="160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</a:t>
            </a:r>
            <a:r>
              <a:rPr lang="zh-CN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轉檔</a:t>
            </a:r>
            <a:endParaRPr lang="en-US" altLang="zh-TW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E61ECA81-646C-4614-9875-C2D5758191BE}"/>
              </a:ext>
            </a:extLst>
          </p:cNvPr>
          <p:cNvSpPr/>
          <p:nvPr/>
        </p:nvSpPr>
        <p:spPr>
          <a:xfrm>
            <a:off x="751143" y="1472033"/>
            <a:ext cx="4601663" cy="3776602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/>
              </a:gs>
              <a:gs pos="50000">
                <a:srgbClr val="CCEC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266F0979-C89B-4C5D-AA7B-C8A140A06CD0}"/>
              </a:ext>
            </a:extLst>
          </p:cNvPr>
          <p:cNvSpPr/>
          <p:nvPr/>
        </p:nvSpPr>
        <p:spPr>
          <a:xfrm>
            <a:off x="875142" y="1611601"/>
            <a:ext cx="1602116" cy="745962"/>
          </a:xfrm>
          <a:prstGeom prst="roundRect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A0F8984-4E10-4E69-BAA4-C5B26B5412A7}"/>
              </a:ext>
            </a:extLst>
          </p:cNvPr>
          <p:cNvSpPr txBox="1"/>
          <p:nvPr/>
        </p:nvSpPr>
        <p:spPr>
          <a:xfrm>
            <a:off x="875142" y="1753749"/>
            <a:ext cx="160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背景轉檔</a:t>
            </a:r>
            <a:endParaRPr lang="en-US" altLang="zh-TW" sz="2400" b="1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C90E8C-A34E-CE42-B2A2-A6DD5C00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5078" y="2478095"/>
            <a:ext cx="4336660" cy="3684588"/>
          </a:xfrm>
        </p:spPr>
        <p:txBody>
          <a:bodyPr/>
          <a:lstStyle/>
          <a:p>
            <a:pPr marL="265113" lvl="1" indent="-265113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/>
              <a:t>設定背景轉檔資料夾，提前為資料夾內影片轉檔</a:t>
            </a:r>
            <a:r>
              <a:rPr lang="zh-TW" altLang="en-US"/>
              <a:t>。</a:t>
            </a:r>
            <a:endParaRPr lang="en-US" altLang="zh-TW"/>
          </a:p>
          <a:p>
            <a:pPr marL="265113" lvl="1" indent="-265113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/>
              <a:t>轉檔完成後影片會存至原資料夾內的</a:t>
            </a:r>
            <a:r>
              <a:rPr lang="zh-TW" altLang="en-US"/>
              <a:t> </a:t>
            </a:r>
            <a:r>
              <a:rPr lang="en-US" altLang="zh-TW"/>
              <a:t>”@Transcode”</a:t>
            </a:r>
            <a:r>
              <a:rPr lang="zh-TW" altLang="en-US"/>
              <a:t> 資料夾下。</a:t>
            </a:r>
            <a:endParaRPr lang="en-US" altLang="zh-TW"/>
          </a:p>
          <a:p>
            <a:pPr marL="265113" lvl="1" indent="-265113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/>
              <a:t>可指定轉為音訊檔</a:t>
            </a:r>
            <a:br>
              <a:rPr lang="en-US" altLang="zh-TW"/>
            </a:br>
            <a:r>
              <a:rPr lang="en-US" altLang="zh-TW"/>
              <a:t>Video2Audio</a:t>
            </a:r>
            <a:r>
              <a:rPr lang="zh-TW" altLang="en-US"/>
              <a:t> </a:t>
            </a:r>
            <a:r>
              <a:rPr lang="en-US" altLang="zh-TW"/>
              <a:t>Transcoding</a:t>
            </a:r>
            <a:r>
              <a:rPr lang="zh-TW" altLang="en-US"/>
              <a:t>。</a:t>
            </a:r>
            <a:endParaRPr lang="en-US" altLang="zh-TW"/>
          </a:p>
          <a:p>
            <a:pPr marL="265113" lvl="1" indent="-265113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TW" altLang="en-US"/>
              <a:t>適合儲存空間足夠或即時轉檔效能較慢的使用者。</a:t>
            </a:r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933E353-2A19-314E-AC69-DA95F161C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6975" y="2478095"/>
            <a:ext cx="4800309" cy="1162886"/>
          </a:xfrm>
        </p:spPr>
        <p:txBody>
          <a:bodyPr/>
          <a:lstStyle/>
          <a:p>
            <a:pPr marL="265113" lvl="1" indent="-265113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/>
              <a:t>即時為播放中的影片轉檔。</a:t>
            </a:r>
            <a:endParaRPr lang="en-US" altLang="zh-CN"/>
          </a:p>
          <a:p>
            <a:pPr marL="265113" lvl="1" indent="-265113">
              <a:lnSpc>
                <a:spcPct val="100000"/>
              </a:lnSpc>
              <a:spcBef>
                <a:spcPts val="1000"/>
              </a:spcBef>
              <a:buSzPct val="80000"/>
              <a:buFont typeface="Wingdings" panose="05000000000000000000" pitchFamily="2" charset="2"/>
              <a:buChar char="l"/>
            </a:pPr>
            <a:r>
              <a:rPr lang="zh-CN" altLang="en-US"/>
              <a:t>適合即時轉檔效能較快、儲存空間不足或較少使用影片播放功能的使用者。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44793E-8A86-6540-B5B0-9ED3460DA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741" y="3761513"/>
            <a:ext cx="5954116" cy="2168948"/>
          </a:xfrm>
          <a:prstGeom prst="roundRect">
            <a:avLst>
              <a:gd name="adj" fmla="val 406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5409529E-1426-DC43-9DB0-AE8E4F7E5ABC}"/>
              </a:ext>
            </a:extLst>
          </p:cNvPr>
          <p:cNvSpPr txBox="1">
            <a:spLocks/>
          </p:cNvSpPr>
          <p:nvPr/>
        </p:nvSpPr>
        <p:spPr>
          <a:xfrm>
            <a:off x="445168" y="136525"/>
            <a:ext cx="10908632" cy="1263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根據不同硬體規格和需求設定適合的轉檔模式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0E6A-3F5A-3F46-BB9E-59D399CB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010653"/>
            <a:ext cx="8386010" cy="998621"/>
          </a:xfrm>
          <a:noFill/>
        </p:spPr>
        <p:txBody>
          <a:bodyPr>
            <a:normAutofit/>
          </a:bodyPr>
          <a:lstStyle/>
          <a:p>
            <a:r>
              <a:rPr lang="zh-CN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揭開</a:t>
            </a:r>
            <a:r>
              <a:rPr lang="zh-TW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</a:t>
            </a:r>
            <a:r>
              <a:rPr lang="zh-TW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Console</a:t>
            </a:r>
            <a:r>
              <a:rPr lang="zh-TW" alt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的</a:t>
            </a:r>
            <a:r>
              <a:rPr lang="zh-TW" altLang="en-US" sz="3600"/>
              <a:t>面紗</a:t>
            </a:r>
            <a:endParaRPr 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F651-3DA3-7449-966F-482F99CD9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775" y="2202617"/>
            <a:ext cx="7664115" cy="40800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1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想看到照片、影片和音樂？設為內容來源吧！</a:t>
            </a:r>
            <a:endParaRPr lang="en-US" altLang="zh-CN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一次為各種多媒體程式設定內容來源</a:t>
            </a:r>
            <a:endParaRPr lang="en-US" altLang="zh-CN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從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Media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Library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無痛</a:t>
            </a: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升級到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Multimedia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Console</a:t>
            </a:r>
            <a:endParaRPr lang="en-US" altLang="zh-CN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342900" indent="-342900" algn="l">
              <a:lnSpc>
                <a:spcPct val="11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想知道</a:t>
            </a:r>
            <a:r>
              <a:rPr lang="zh-TW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NAS</a:t>
            </a:r>
            <a:r>
              <a:rPr lang="zh-TW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 默默地為你付出什麼？</a:t>
            </a:r>
            <a:r>
              <a:rPr lang="zh-CN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總覽頁面</a:t>
            </a:r>
            <a:r>
              <a:rPr lang="zh-TW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告訴你。</a:t>
            </a:r>
            <a:endParaRPr lang="en-US" altLang="zh-TW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總覽索引、縮圖與轉檔狀態與設定</a:t>
            </a:r>
            <a:endParaRPr lang="en-US" altLang="zh-CN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342900" indent="-342900" algn="l">
              <a:lnSpc>
                <a:spcPct val="11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想一手掌握所有多媒體服務？看應用程式頁面</a:t>
            </a:r>
            <a:r>
              <a:rPr lang="zh-TW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就對了！</a:t>
            </a:r>
            <a:endParaRPr lang="en-US" altLang="zh-CN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</a:rPr>
              <a:t>多媒體程式安裝與啟用</a:t>
            </a:r>
            <a:endParaRPr lang="en-US" altLang="zh-CN" sz="2000" b="1">
              <a:solidFill>
                <a:schemeClr val="bg1"/>
              </a:solidFill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</a:rPr>
              <a:t>多媒體程式使用權限設定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9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788C2-466F-3F44-A7F8-E0DB5794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4" y="136525"/>
            <a:ext cx="9488055" cy="1263316"/>
          </a:xfrm>
        </p:spPr>
        <p:txBody>
          <a:bodyPr/>
          <a:lstStyle/>
          <a:p>
            <a:r>
              <a:rPr lang="zh-CN" altLang="en-US"/>
              <a:t>全新功能：</a:t>
            </a:r>
            <a:r>
              <a:rPr lang="en-US" altLang="zh-TW"/>
              <a:t>Video2Audio</a:t>
            </a:r>
            <a:r>
              <a:rPr lang="zh-TW" altLang="en-US"/>
              <a:t> </a:t>
            </a:r>
            <a:r>
              <a:rPr lang="en-US" altLang="zh-TW"/>
              <a:t>Transcoding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DC528D-7870-E44E-86BB-99D5F087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39" y="1631023"/>
            <a:ext cx="6399136" cy="215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有些影片也可以用聽的：</a:t>
            </a:r>
            <a:r>
              <a:rPr lang="zh-TW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演講、</a:t>
            </a:r>
            <a:r>
              <a:rPr lang="zh-CN" altLang="en-US" sz="2500" b="1" dirty="0">
                <a:solidFill>
                  <a:srgbClr val="7030A0"/>
                </a:solidFill>
                <a:latin typeface="微軟正黑體" panose="020B0604030504040204" pitchFamily="34" charset="-120"/>
              </a:rPr>
              <a:t>課程、教學</a:t>
            </a:r>
            <a:endParaRPr lang="en-US" altLang="zh-CN" sz="1800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1800" dirty="0">
                <a:latin typeface="微軟正黑體" panose="020B0604030504040204" pitchFamily="34" charset="-120"/>
              </a:rPr>
              <a:t>轉成音訊檔可以降低檔案大小，</a:t>
            </a:r>
            <a:endParaRPr lang="en-US" altLang="zh-CN" sz="1800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CN" altLang="en-US" sz="1800" dirty="0">
                <a:latin typeface="微軟正黑體" panose="020B0604030504040204" pitchFamily="34" charset="-120"/>
              </a:rPr>
              <a:t>又能在開車或通勤時播放來聽。</a:t>
            </a:r>
            <a:endParaRPr lang="en-US" altLang="zh-CN" sz="1800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E82F1A-C35F-E346-ADD2-FF9B039C5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8408" y="2498985"/>
            <a:ext cx="7121409" cy="2727992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C474EB8A-AD08-4B87-AE8F-0A15D0FF149E}"/>
              </a:ext>
            </a:extLst>
          </p:cNvPr>
          <p:cNvSpPr/>
          <p:nvPr/>
        </p:nvSpPr>
        <p:spPr>
          <a:xfrm>
            <a:off x="6715125" y="3983037"/>
            <a:ext cx="962025" cy="758165"/>
          </a:xfrm>
          <a:prstGeom prst="roundRect">
            <a:avLst>
              <a:gd name="adj" fmla="val 6204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66F521B-E9FA-4A4C-9698-9DAF69F6D228}"/>
              </a:ext>
            </a:extLst>
          </p:cNvPr>
          <p:cNvSpPr txBox="1"/>
          <p:nvPr/>
        </p:nvSpPr>
        <p:spPr>
          <a:xfrm>
            <a:off x="754139" y="3195652"/>
            <a:ext cx="29225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Bef>
                <a:spcPts val="100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使用方法：</a:t>
            </a:r>
            <a:endParaRPr lang="en-US" altLang="zh-CN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65113"/>
            <a:r>
              <a:rPr lang="zh-CN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在設定背景轉檔資料夾時指定輸出格式為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Audio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，完成的音訊檔會被儲存在「</a:t>
            </a:r>
            <a:r>
              <a:rPr lang="en-US" altLang="zh-TW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Video2Audio</a:t>
            </a:r>
            <a:r>
              <a:rPr lang="zh-TW" altLang="en-US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」資料夾下。</a:t>
            </a:r>
            <a:endParaRPr lang="en-US" altLang="zh-CN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6B2947DA-9180-4560-88A6-1068D2B562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16" y="106967"/>
            <a:ext cx="1528929" cy="11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74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E176C78-385A-9C4D-8920-4B261C520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690576"/>
            <a:ext cx="4800599" cy="3073929"/>
          </a:xfrm>
        </p:spPr>
        <p:txBody>
          <a:bodyPr>
            <a:normAutofit/>
          </a:bodyPr>
          <a:lstStyle/>
          <a:p>
            <a:pPr algn="ctr"/>
            <a:r>
              <a:rPr lang="en-US" altLang="zh-TW" sz="6600"/>
              <a:t>Demo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1891715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7D6CE-2048-D041-9905-38AD0B3F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158948"/>
            <a:ext cx="4877545" cy="34449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/>
              <a:t>想一手掌握所有多媒體服務？看應用程式頁面就對了！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B584-2897-2E48-95D2-5F86FF00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401880"/>
            <a:ext cx="3654801" cy="15411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000"/>
              <a:t>一次解決多媒體程式的安裝、啟用及使用權限設定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822430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EE34F-F961-1447-885F-B8A5D4DD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QTS</a:t>
            </a:r>
            <a:r>
              <a:rPr lang="zh-TW" altLang="en-US"/>
              <a:t> 上全方面的多媒體服務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716E6A2-E2C9-B741-9115-09678D07A2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855" y="1508126"/>
            <a:ext cx="5874520" cy="4082779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321CC-8106-2341-82C0-A37939B2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5942" y="1508126"/>
            <a:ext cx="4438019" cy="4082778"/>
          </a:xfrm>
        </p:spPr>
        <p:txBody>
          <a:bodyPr/>
          <a:lstStyle/>
          <a:p>
            <a:pPr marL="265113" indent="-265113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sz="1800"/>
              <a:t>照片、影片、音樂管理及瀏覽：</a:t>
            </a:r>
            <a:endParaRPr lang="en-US" altLang="zh-TW" sz="180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 err="1"/>
              <a:t>QuMagie</a:t>
            </a:r>
            <a:r>
              <a:rPr lang="en-US" altLang="zh-TW" sz="1800"/>
              <a:t>,</a:t>
            </a:r>
            <a:r>
              <a:rPr lang="zh-TW" altLang="en-US" sz="1800"/>
              <a:t> </a:t>
            </a:r>
            <a:r>
              <a:rPr lang="en-US" altLang="zh-TW" sz="1800"/>
              <a:t>Photo</a:t>
            </a:r>
            <a:r>
              <a:rPr lang="zh-TW" altLang="en-US" sz="1800"/>
              <a:t> </a:t>
            </a:r>
            <a:r>
              <a:rPr lang="en-US" altLang="zh-TW" sz="1800"/>
              <a:t>Station,</a:t>
            </a:r>
            <a:r>
              <a:rPr lang="zh-TW" altLang="en-US" sz="1800"/>
              <a:t> </a:t>
            </a:r>
            <a:r>
              <a:rPr lang="en-US" altLang="zh-TW" sz="1800"/>
              <a:t>Video</a:t>
            </a:r>
            <a:r>
              <a:rPr lang="zh-TW" altLang="en-US" sz="1800"/>
              <a:t> </a:t>
            </a:r>
            <a:r>
              <a:rPr lang="en-US" altLang="zh-TW" sz="1800"/>
              <a:t>Station,</a:t>
            </a:r>
            <a:r>
              <a:rPr lang="zh-TW" altLang="en-US" sz="1800"/>
              <a:t> </a:t>
            </a:r>
            <a:r>
              <a:rPr lang="en-US" altLang="zh-TW" sz="1800"/>
              <a:t>Music</a:t>
            </a:r>
            <a:r>
              <a:rPr lang="zh-TW" altLang="en-US" sz="1800"/>
              <a:t> </a:t>
            </a:r>
            <a:r>
              <a:rPr lang="en-US" altLang="zh-TW" sz="1800"/>
              <a:t>Station</a:t>
            </a:r>
          </a:p>
          <a:p>
            <a:pPr marL="265113" indent="-265113">
              <a:lnSpc>
                <a:spcPct val="15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TW" altLang="en-US" sz="1800"/>
              <a:t>影</a:t>
            </a:r>
            <a:r>
              <a:rPr lang="zh-CN" altLang="en-US" sz="1800"/>
              <a:t>音串流、多房串流：</a:t>
            </a:r>
            <a:endParaRPr lang="en-US" altLang="zh-TW" sz="1800"/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1800"/>
              <a:t>Media</a:t>
            </a:r>
            <a:r>
              <a:rPr lang="zh-TW" altLang="en-US" sz="1800"/>
              <a:t> </a:t>
            </a:r>
            <a:r>
              <a:rPr lang="en-US" altLang="zh-TW" sz="1800"/>
              <a:t>Streaming</a:t>
            </a:r>
            <a:r>
              <a:rPr lang="zh-TW" altLang="en-US" sz="1800"/>
              <a:t> </a:t>
            </a:r>
            <a:r>
              <a:rPr lang="en-US" altLang="zh-TW" sz="1800"/>
              <a:t>Add-on,</a:t>
            </a:r>
            <a:r>
              <a:rPr lang="zh-TW" altLang="en-US" sz="1800"/>
              <a:t> </a:t>
            </a:r>
            <a:r>
              <a:rPr lang="en-US" sz="1800"/>
              <a:t>Cinema28</a:t>
            </a:r>
            <a:r>
              <a:rPr lang="en-US" altLang="zh-TW" sz="1800"/>
              <a:t>,</a:t>
            </a:r>
            <a:r>
              <a:rPr lang="zh-TW" altLang="en-US" sz="1800"/>
              <a:t> </a:t>
            </a:r>
            <a:r>
              <a:rPr lang="en-US" altLang="zh-TW" sz="1800"/>
              <a:t>DLNA</a:t>
            </a:r>
            <a:r>
              <a:rPr lang="zh-TW" altLang="en-US" sz="1800"/>
              <a:t> </a:t>
            </a:r>
            <a:r>
              <a:rPr lang="en-US" altLang="zh-TW" sz="1800"/>
              <a:t>Server,</a:t>
            </a:r>
            <a:r>
              <a:rPr lang="zh-TW" altLang="en-US" sz="1800"/>
              <a:t> </a:t>
            </a:r>
            <a:r>
              <a:rPr lang="en-US" altLang="zh-TW" sz="1800"/>
              <a:t>iTunes</a:t>
            </a:r>
            <a:r>
              <a:rPr lang="zh-TW" altLang="en-US" sz="1800"/>
              <a:t> </a:t>
            </a:r>
            <a:r>
              <a:rPr lang="en-US" altLang="zh-TW" sz="1800"/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607400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AEE34F-F961-1447-885F-B8A5D4DD9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所有多媒體服務一目瞭然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321CC-8106-2341-82C0-A37939B24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1607" y="2795505"/>
            <a:ext cx="4306259" cy="175243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500" b="1">
                <a:solidFill>
                  <a:srgbClr val="7030A0"/>
                </a:solidFill>
                <a:latin typeface="微軟正黑體" panose="020B0604030504040204" pitchFamily="34" charset="-120"/>
              </a:rPr>
              <a:t>列出所有</a:t>
            </a:r>
            <a:r>
              <a:rPr lang="zh-TW" altLang="en-US" sz="2500" b="1">
                <a:solidFill>
                  <a:srgbClr val="7030A0"/>
                </a:solidFill>
                <a:latin typeface="微軟正黑體" panose="020B0604030504040204" pitchFamily="34" charset="-120"/>
              </a:rPr>
              <a:t> </a:t>
            </a:r>
            <a:r>
              <a:rPr lang="en-US" altLang="zh-TW" sz="2500" b="1">
                <a:solidFill>
                  <a:srgbClr val="7030A0"/>
                </a:solidFill>
                <a:latin typeface="微軟正黑體" panose="020B0604030504040204" pitchFamily="34" charset="-120"/>
              </a:rPr>
              <a:t>QTS</a:t>
            </a:r>
            <a:r>
              <a:rPr lang="zh-TW" altLang="en-US" sz="2500" b="1">
                <a:solidFill>
                  <a:srgbClr val="7030A0"/>
                </a:solidFill>
                <a:latin typeface="微軟正黑體" panose="020B0604030504040204" pitchFamily="34" charset="-120"/>
              </a:rPr>
              <a:t> 提供的多媒體服務狀態</a:t>
            </a:r>
            <a:endParaRPr lang="en-US" altLang="zh-TW" sz="2500" b="1">
              <a:solidFill>
                <a:srgbClr val="7030A0"/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TW" altLang="en-US" sz="1800"/>
              <a:t>安裝與啟用狀態</a:t>
            </a:r>
            <a:endParaRPr lang="en-US" altLang="zh-TW" sz="1800"/>
          </a:p>
          <a:p>
            <a:pPr>
              <a:lnSpc>
                <a:spcPct val="10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TW" altLang="en-US" sz="1800"/>
              <a:t>使用權限設定</a:t>
            </a:r>
            <a:endParaRPr lang="en-US" sz="180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0B7B3BF-0D52-4FED-A1B9-D144E4C8B1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855" y="1508126"/>
            <a:ext cx="5874520" cy="4082779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844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85D324-1905-3842-ADD6-412A1CE8A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使用權限控管一網打盡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85A3E0C-56F9-5847-955C-8BCA26ABC2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4790" y="2070767"/>
            <a:ext cx="6762420" cy="3910933"/>
          </a:xfrm>
          <a:prstGeom prst="roundRect">
            <a:avLst>
              <a:gd name="adj" fmla="val 23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BAA56E-CED4-A74F-A0E5-26D33F433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69" y="1472533"/>
            <a:ext cx="11301664" cy="36880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1800">
                <a:latin typeface="微軟正黑體" panose="020B0604030504040204" pitchFamily="34" charset="-120"/>
              </a:rPr>
              <a:t>為不同多媒體應用程式設定使用權限，控管本機使用者或網域使用者可使用的多媒體服務。</a:t>
            </a:r>
            <a:endParaRPr lang="en-US" sz="180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126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0E6A-3F5A-3F46-BB9E-59D399CB1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10653"/>
            <a:ext cx="12192000" cy="998621"/>
          </a:xfrm>
        </p:spPr>
        <p:txBody>
          <a:bodyPr/>
          <a:lstStyle/>
          <a:p>
            <a:pPr algn="ctr"/>
            <a:r>
              <a:rPr lang="zh-CN" altLang="en-US"/>
              <a:t>精彩回顧</a:t>
            </a:r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EA84E09-7FCC-4C71-A84C-D1159079F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070" y="2478507"/>
            <a:ext cx="4545140" cy="47064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9F651-3DA3-7449-966F-482F99CD9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2117557"/>
            <a:ext cx="7411452" cy="422397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1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設定資內容來源料夾，讓多媒體內容不再石沉大海</a:t>
            </a:r>
            <a:endParaRPr lang="en-US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一次為各種多媒體程式設定內容來源</a:t>
            </a:r>
            <a:endParaRPr lang="en-US" altLang="zh-CN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從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Media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Library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無痛</a:t>
            </a: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升級到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Multimedia</a:t>
            </a:r>
            <a:r>
              <a:rPr lang="zh-TW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Console</a:t>
            </a:r>
            <a:endParaRPr lang="en-US" altLang="zh-CN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342900" indent="-342900" algn="l">
              <a:lnSpc>
                <a:spcPct val="11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總覽多媒體背景服務，調整設定不須東翻西找</a:t>
            </a:r>
            <a:endParaRPr lang="en-US" altLang="zh-TW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總覽索引、縮圖與轉檔狀態與設定</a:t>
            </a:r>
            <a:endParaRPr lang="en-US" altLang="zh-CN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342900" indent="-342900" algn="l">
              <a:lnSpc>
                <a:spcPct val="110000"/>
              </a:lnSpc>
              <a:buSzPct val="80000"/>
              <a:buFont typeface="Wingdings" panose="05000000000000000000" pitchFamily="2" charset="2"/>
              <a:buChar char="u"/>
            </a:pPr>
            <a:r>
              <a:rPr lang="zh-CN" altLang="en-US" b="1">
                <a:solidFill>
                  <a:srgbClr val="FFFF00"/>
                </a:solidFill>
                <a:latin typeface="Arial"/>
                <a:ea typeface="微軟正黑體"/>
                <a:cs typeface="Arial"/>
              </a:rPr>
              <a:t>一次解決多媒體程式的安裝、啟用及使用權限設定</a:t>
            </a:r>
            <a:endParaRPr lang="en-US" b="1">
              <a:solidFill>
                <a:srgbClr val="FFFF00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多媒體程式安裝與啟用</a:t>
            </a:r>
            <a:endParaRPr lang="en-US" altLang="zh-CN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  <a:p>
            <a:pPr marL="627063" lvl="3" indent="-265113" algn="l">
              <a:lnSpc>
                <a:spcPct val="11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chemeClr val="bg1"/>
                </a:solidFill>
                <a:latin typeface="Arial"/>
                <a:ea typeface="微軟正黑體"/>
                <a:cs typeface="Arial"/>
              </a:rPr>
              <a:t>多媒體程式使用權限設定</a:t>
            </a:r>
            <a:endParaRPr lang="en-US" sz="20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345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98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6FF5CE-8FFD-944C-ACB8-D73EE9F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1210" y="4700151"/>
            <a:ext cx="7249911" cy="998621"/>
          </a:xfrm>
        </p:spPr>
        <p:txBody>
          <a:bodyPr>
            <a:normAutofit/>
          </a:bodyPr>
          <a:lstStyle/>
          <a:p>
            <a:r>
              <a:rPr lang="zh-CN" altLang="en-US" sz="3600"/>
              <a:t>過去的不便，我們有聽見</a:t>
            </a:r>
            <a:endParaRPr lang="en-US" sz="3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722AE5-B4D2-E242-BACC-6AB539479B0F}"/>
              </a:ext>
            </a:extLst>
          </p:cNvPr>
          <p:cNvSpPr txBox="1"/>
          <p:nvPr/>
        </p:nvSpPr>
        <p:spPr>
          <a:xfrm>
            <a:off x="0" y="931917"/>
            <a:ext cx="121920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QTS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 </a:t>
            </a:r>
            <a:r>
              <a:rPr lang="en-US" altLang="zh-TW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4.4.0</a:t>
            </a:r>
            <a:r>
              <a:rPr lang="zh-TW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 以前，</a:t>
            </a:r>
            <a:r>
              <a:rPr lang="zh-CN" alt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軟正黑體"/>
                <a:cs typeface="Arial"/>
              </a:rPr>
              <a:t>你是不是也有以下的煩惱？</a:t>
            </a:r>
            <a:endParaRPr lang="en-US" sz="3600" b="1">
              <a:solidFill>
                <a:schemeClr val="bg1"/>
              </a:solidFill>
              <a:latin typeface="Arial"/>
              <a:ea typeface="微軟正黑體"/>
              <a:cs typeface="Arial"/>
            </a:endParaRP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6E8E09E2-A23F-4CBA-BD83-30BE99B9719C}"/>
              </a:ext>
            </a:extLst>
          </p:cNvPr>
          <p:cNvSpPr/>
          <p:nvPr/>
        </p:nvSpPr>
        <p:spPr>
          <a:xfrm>
            <a:off x="1014043" y="1632646"/>
            <a:ext cx="4242390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內容管理到底要怎麼設定？</a:t>
            </a:r>
            <a:endParaRPr lang="en-US" altLang="zh-CN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為什麼影片都不會出現在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上？</a:t>
            </a:r>
            <a:endParaRPr lang="en-US" altLang="zh-CN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:a16="http://schemas.microsoft.com/office/drawing/2014/main" id="{FB304C79-4B47-4AE6-987A-85037BD74499}"/>
              </a:ext>
            </a:extLst>
          </p:cNvPr>
          <p:cNvSpPr/>
          <p:nvPr/>
        </p:nvSpPr>
        <p:spPr>
          <a:xfrm>
            <a:off x="5413919" y="1632646"/>
            <a:ext cx="3276831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我想讓不同的人看到不同的內容，該怎麼設定才對？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2066D17-6564-40E1-A89F-8B29C70504E4}"/>
              </a:ext>
            </a:extLst>
          </p:cNvPr>
          <p:cNvSpPr/>
          <p:nvPr/>
        </p:nvSpPr>
        <p:spPr>
          <a:xfrm>
            <a:off x="8848236" y="1632646"/>
            <a:ext cx="2177728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多媒體設定這麼多，到底有什麼不一樣？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8303443B-C4FD-4B65-BE48-58D67498CD3F}"/>
              </a:ext>
            </a:extLst>
          </p:cNvPr>
          <p:cNvSpPr/>
          <p:nvPr/>
        </p:nvSpPr>
        <p:spPr>
          <a:xfrm>
            <a:off x="1014043" y="2586262"/>
            <a:ext cx="2782255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媒體資料夾？資料夾屬性？</a:t>
            </a:r>
            <a:endParaRPr lang="en-US" altLang="zh-CN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搞得我好亂啊！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矩形: 圓角 26">
            <a:extLst>
              <a:ext uri="{FF2B5EF4-FFF2-40B4-BE49-F238E27FC236}">
                <a16:creationId xmlns:a16="http://schemas.microsoft.com/office/drawing/2014/main" id="{EB1C0D0C-ED88-4D79-B6F4-22FF0C29357E}"/>
              </a:ext>
            </a:extLst>
          </p:cNvPr>
          <p:cNvSpPr/>
          <p:nvPr/>
        </p:nvSpPr>
        <p:spPr>
          <a:xfrm>
            <a:off x="3964172" y="2586262"/>
            <a:ext cx="3202172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我只想存資料，為什麼找不到多媒體服務的總開關？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80181A1-E7B0-43EE-A3C5-52DF09593D1E}"/>
              </a:ext>
            </a:extLst>
          </p:cNvPr>
          <p:cNvSpPr/>
          <p:nvPr/>
        </p:nvSpPr>
        <p:spPr>
          <a:xfrm>
            <a:off x="7380698" y="2586262"/>
            <a:ext cx="3645266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我可以在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上用哪些多媒體服務？可以一次列出來嗎？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D06B6427-9DC0-40BE-A87C-844764805286}"/>
              </a:ext>
            </a:extLst>
          </p:cNvPr>
          <p:cNvSpPr/>
          <p:nvPr/>
        </p:nvSpPr>
        <p:spPr>
          <a:xfrm>
            <a:off x="3964171" y="3571582"/>
            <a:ext cx="3645265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明明是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要用的資料夾，為什麼 </a:t>
            </a: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Photo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Station</a:t>
            </a:r>
            <a:r>
              <a:rPr lang="zh-TW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也看得到？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F456E8C1-E67E-45B9-800C-52B279BD336F}"/>
              </a:ext>
            </a:extLst>
          </p:cNvPr>
          <p:cNvSpPr/>
          <p:nvPr/>
        </p:nvSpPr>
        <p:spPr>
          <a:xfrm>
            <a:off x="7789658" y="3571582"/>
            <a:ext cx="3236306" cy="818707"/>
          </a:xfrm>
          <a:prstGeom prst="round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多媒體管理藏太深，想設定根本找不到！</a:t>
            </a:r>
            <a:endParaRPr lang="en-US" altLang="zh-TW" sz="1600" b="1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00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3281F307-8D6A-4FAA-BA97-30563D19657B}"/>
              </a:ext>
            </a:extLst>
          </p:cNvPr>
          <p:cNvSpPr/>
          <p:nvPr/>
        </p:nvSpPr>
        <p:spPr>
          <a:xfrm>
            <a:off x="6260432" y="2584539"/>
            <a:ext cx="5305927" cy="3178587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9DEF3C8D-3CD5-4953-8762-495F223D32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8298">
            <a:off x="8502334" y="3171230"/>
            <a:ext cx="4296819" cy="4296819"/>
          </a:xfrm>
          <a:prstGeom prst="rect">
            <a:avLst/>
          </a:prstGeom>
          <a:effectLst/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8DCDEEB-59F5-4AC7-996C-665497999244}"/>
              </a:ext>
            </a:extLst>
          </p:cNvPr>
          <p:cNvSpPr/>
          <p:nvPr/>
        </p:nvSpPr>
        <p:spPr>
          <a:xfrm>
            <a:off x="625641" y="2584539"/>
            <a:ext cx="5305927" cy="3178587"/>
          </a:xfrm>
          <a:prstGeom prst="roundRect">
            <a:avLst>
              <a:gd name="adj" fmla="val 305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D60777-E261-6344-AFFA-5CEEE6739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3220" y="1010653"/>
            <a:ext cx="8678779" cy="998621"/>
          </a:xfrm>
        </p:spPr>
        <p:txBody>
          <a:bodyPr>
            <a:normAutofit/>
          </a:bodyPr>
          <a:lstStyle/>
          <a:p>
            <a:r>
              <a:rPr lang="zh-CN" altLang="en-US" sz="3600"/>
              <a:t>現在</a:t>
            </a:r>
            <a:r>
              <a:rPr lang="zh-TW" altLang="en-US" sz="3600"/>
              <a:t>的方便，讓你看得見</a:t>
            </a:r>
            <a:endParaRPr lang="en-US" sz="36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18F8D-272B-E64D-8103-13625C70863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42395" y="2779295"/>
            <a:ext cx="4775420" cy="40787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zh-CN" altLang="en-US" sz="1800" b="1"/>
              <a:t>媒體資料夾與資料夾屬性分開設定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zh-CN" altLang="en-US" sz="1800" b="1"/>
              <a:t>內容管理太多選項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zh-CN" altLang="en-US" sz="1800" b="1"/>
              <a:t>設定頁面不明顯且分散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zh-CN" altLang="en-US" sz="1800" b="1"/>
              <a:t>設定敘述難以理解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zh-CN" altLang="en-US" sz="1800" b="1"/>
              <a:t>總開關藏在眾多設定中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zh-CN" altLang="en-US" sz="1800" b="1"/>
              <a:t>眾多功能難以一目瞭然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90000"/>
              <a:buFont typeface="微軟正黑體" panose="020B0604030504040204" pitchFamily="34" charset="-120"/>
              <a:buChar char="╳"/>
            </a:pPr>
            <a:r>
              <a:rPr lang="zh-CN" altLang="en-US" sz="1800" b="1"/>
              <a:t>權限管理設定複雜</a:t>
            </a:r>
            <a:endParaRPr lang="en-US" altLang="zh-CN" sz="1800" b="1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EDE14A6-1FD9-4D4D-A3F2-358425021570}"/>
              </a:ext>
            </a:extLst>
          </p:cNvPr>
          <p:cNvSpPr txBox="1"/>
          <p:nvPr/>
        </p:nvSpPr>
        <p:spPr>
          <a:xfrm>
            <a:off x="625642" y="2105524"/>
            <a:ext cx="53059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Media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Library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(QTS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4.4.0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以前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8569C754-2F9F-4313-8B24-7770159E5850}"/>
              </a:ext>
            </a:extLst>
          </p:cNvPr>
          <p:cNvSpPr txBox="1">
            <a:spLocks/>
          </p:cNvSpPr>
          <p:nvPr/>
        </p:nvSpPr>
        <p:spPr>
          <a:xfrm>
            <a:off x="7270524" y="2779295"/>
            <a:ext cx="4295834" cy="2983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800" b="1">
                <a:solidFill>
                  <a:srgbClr val="663300"/>
                </a:solidFill>
              </a:rPr>
              <a:t>直接指定資料夾為內容來源</a:t>
            </a:r>
            <a:endParaRPr lang="en-US" altLang="zh-CN" sz="1800" b="1">
              <a:solidFill>
                <a:srgbClr val="663300"/>
              </a:solidFill>
            </a:endParaRPr>
          </a:p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800" b="1">
                <a:solidFill>
                  <a:srgbClr val="663300"/>
                </a:solidFill>
              </a:rPr>
              <a:t>簡化介面、輕鬆設定內容來源</a:t>
            </a:r>
            <a:endParaRPr lang="en-US" altLang="zh-CN" sz="1800" b="1">
              <a:solidFill>
                <a:srgbClr val="663300"/>
              </a:solidFill>
            </a:endParaRPr>
          </a:p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800" b="1">
                <a:solidFill>
                  <a:srgbClr val="663300"/>
                </a:solidFill>
              </a:rPr>
              <a:t>集中於單一</a:t>
            </a:r>
            <a:r>
              <a:rPr lang="zh-TW" altLang="en-US" sz="1800" b="1">
                <a:solidFill>
                  <a:srgbClr val="663300"/>
                </a:solidFill>
              </a:rPr>
              <a:t>窗口</a:t>
            </a:r>
            <a:endParaRPr lang="en-US" altLang="zh-CN" sz="1800" b="1">
              <a:solidFill>
                <a:srgbClr val="663300"/>
              </a:solidFill>
            </a:endParaRPr>
          </a:p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800" b="1">
                <a:solidFill>
                  <a:srgbClr val="663300"/>
                </a:solidFill>
              </a:rPr>
              <a:t>淺顯易懂的設定敘述</a:t>
            </a:r>
            <a:endParaRPr lang="en-US" altLang="zh-CN" sz="1800" b="1">
              <a:solidFill>
                <a:srgbClr val="663300"/>
              </a:solidFill>
            </a:endParaRPr>
          </a:p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800" b="1">
                <a:solidFill>
                  <a:srgbClr val="663300"/>
                </a:solidFill>
              </a:rPr>
              <a:t>將總開關移至顯眼處</a:t>
            </a:r>
            <a:endParaRPr lang="en-US" altLang="zh-CN" sz="1800" b="1">
              <a:solidFill>
                <a:srgbClr val="663300"/>
              </a:solidFill>
            </a:endParaRPr>
          </a:p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800" b="1">
                <a:solidFill>
                  <a:srgbClr val="663300"/>
                </a:solidFill>
              </a:rPr>
              <a:t>所有服務清楚顯示</a:t>
            </a:r>
            <a:endParaRPr lang="en-US" altLang="zh-CN" sz="1800" b="1">
              <a:solidFill>
                <a:srgbClr val="663300"/>
              </a:solidFill>
            </a:endParaRPr>
          </a:p>
          <a:p>
            <a:pPr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1800" b="1">
                <a:solidFill>
                  <a:srgbClr val="663300"/>
                </a:solidFill>
              </a:rPr>
              <a:t>多變的使用權限設定頁面</a:t>
            </a:r>
            <a:endParaRPr lang="en-US" altLang="zh-TW" sz="1800" b="1">
              <a:solidFill>
                <a:srgbClr val="6633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4FF6EAD-4DE6-4826-AE7F-5D13B57C9C72}"/>
              </a:ext>
            </a:extLst>
          </p:cNvPr>
          <p:cNvSpPr txBox="1"/>
          <p:nvPr/>
        </p:nvSpPr>
        <p:spPr>
          <a:xfrm>
            <a:off x="6260431" y="2105524"/>
            <a:ext cx="53059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</a:t>
            </a:r>
            <a:r>
              <a:rPr lang="zh-TW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(QTS</a:t>
            </a:r>
            <a:r>
              <a:rPr lang="zh-TW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4.4.1</a:t>
            </a:r>
            <a:r>
              <a:rPr lang="zh-TW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altLang="en-US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以後</a:t>
            </a:r>
            <a:r>
              <a:rPr lang="en-US" altLang="zh-TW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A6C3DA6-F44D-468C-8176-AD653F2104DA}"/>
              </a:ext>
            </a:extLst>
          </p:cNvPr>
          <p:cNvSpPr/>
          <p:nvPr/>
        </p:nvSpPr>
        <p:spPr>
          <a:xfrm>
            <a:off x="4921475" y="5348171"/>
            <a:ext cx="1010093" cy="871871"/>
          </a:xfrm>
          <a:prstGeom prst="roundRect">
            <a:avLst/>
          </a:prstGeom>
          <a:gradFill>
            <a:gsLst>
              <a:gs pos="0">
                <a:srgbClr val="9966FF"/>
              </a:gs>
              <a:gs pos="75000">
                <a:srgbClr val="7030A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分散複雜</a:t>
            </a:r>
            <a:endParaRPr lang="en-US" altLang="zh-TW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08948B83-CDC7-4D36-9907-43195039F62D}"/>
              </a:ext>
            </a:extLst>
          </p:cNvPr>
          <p:cNvSpPr/>
          <p:nvPr/>
        </p:nvSpPr>
        <p:spPr>
          <a:xfrm>
            <a:off x="6260431" y="5348172"/>
            <a:ext cx="1010093" cy="871870"/>
          </a:xfrm>
          <a:prstGeom prst="roundRect">
            <a:avLst/>
          </a:prstGeom>
          <a:gradFill>
            <a:gsLst>
              <a:gs pos="0">
                <a:srgbClr val="FFC000"/>
              </a:gs>
              <a:gs pos="75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集中簡單</a:t>
            </a:r>
            <a:endParaRPr lang="en-US" altLang="zh-TW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3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67D6CE-2048-D041-9905-38AD0B3FC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4" y="1382233"/>
            <a:ext cx="5111462" cy="29452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4400"/>
              <a:t>想看到照片、</a:t>
            </a:r>
            <a:br>
              <a:rPr lang="en-US" altLang="zh-CN" sz="4400"/>
            </a:br>
            <a:r>
              <a:rPr lang="zh-CN" altLang="en-US" sz="4400"/>
              <a:t>影片和音樂？</a:t>
            </a:r>
            <a:br>
              <a:rPr lang="en-US" altLang="zh-CN" sz="4400"/>
            </a:br>
            <a:r>
              <a:rPr lang="zh-CN" altLang="en-US" sz="4400"/>
              <a:t>設為內容來源吧！</a:t>
            </a:r>
            <a:endParaRPr lang="en-US" sz="4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B584-2897-2E48-95D2-5F86FF0021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264" y="4093535"/>
            <a:ext cx="4307304" cy="177507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/>
              <a:t>設定內容來源資料夾，讓多媒體內容不再石沉大海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7488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FC62AE-7A5D-8842-9118-674799F7A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263" y="1010653"/>
            <a:ext cx="11710737" cy="998621"/>
          </a:xfrm>
        </p:spPr>
        <p:txBody>
          <a:bodyPr>
            <a:normAutofit/>
          </a:bodyPr>
          <a:lstStyle/>
          <a:p>
            <a:r>
              <a:rPr lang="zh-CN" altLang="en-US" sz="3600"/>
              <a:t>明明有一堆照片，</a:t>
            </a:r>
            <a:r>
              <a:rPr lang="en-US" altLang="zh-TW" sz="3600"/>
              <a:t>Photo</a:t>
            </a:r>
            <a:r>
              <a:rPr lang="zh-TW" altLang="en-US" sz="3600"/>
              <a:t> </a:t>
            </a:r>
            <a:r>
              <a:rPr lang="en-US" altLang="zh-TW" sz="3600"/>
              <a:t>Station</a:t>
            </a:r>
            <a:r>
              <a:rPr lang="zh-TW" altLang="en-US" sz="3600"/>
              <a:t> 卻沒有顯示？</a:t>
            </a:r>
            <a:endParaRPr lang="en-US" sz="3600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EB0BC17-B076-4A4B-BEEF-CFB9DAA7EA12}"/>
              </a:ext>
            </a:extLst>
          </p:cNvPr>
          <p:cNvSpPr/>
          <p:nvPr/>
        </p:nvSpPr>
        <p:spPr>
          <a:xfrm>
            <a:off x="6260432" y="3051328"/>
            <a:ext cx="5305927" cy="2206470"/>
          </a:xfrm>
          <a:prstGeom prst="roundRect">
            <a:avLst>
              <a:gd name="adj" fmla="val 3054"/>
            </a:avLst>
          </a:prstGeom>
          <a:gradFill>
            <a:gsLst>
              <a:gs pos="0">
                <a:schemeClr val="bg1">
                  <a:alpha val="75000"/>
                </a:schemeClr>
              </a:gs>
              <a:gs pos="75000">
                <a:srgbClr val="FFFF00">
                  <a:alpha val="9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0BD8AF4D-49D7-4371-A666-332F50F1CC11}"/>
              </a:ext>
            </a:extLst>
          </p:cNvPr>
          <p:cNvSpPr/>
          <p:nvPr/>
        </p:nvSpPr>
        <p:spPr>
          <a:xfrm>
            <a:off x="625641" y="3051328"/>
            <a:ext cx="5305927" cy="2206470"/>
          </a:xfrm>
          <a:prstGeom prst="roundRect">
            <a:avLst>
              <a:gd name="adj" fmla="val 3054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B0EAF406-152F-42A6-8C4B-4BB9E0A1BA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28298">
            <a:off x="8502334" y="3171230"/>
            <a:ext cx="4296819" cy="4296819"/>
          </a:xfrm>
          <a:prstGeom prst="rect">
            <a:avLst/>
          </a:prstGeom>
          <a:effectLst/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51D67584-6C25-4925-AB32-615EAB305F03}"/>
              </a:ext>
            </a:extLst>
          </p:cNvPr>
          <p:cNvSpPr txBox="1">
            <a:spLocks/>
          </p:cNvSpPr>
          <p:nvPr/>
        </p:nvSpPr>
        <p:spPr>
          <a:xfrm>
            <a:off x="751665" y="3441028"/>
            <a:ext cx="4909494" cy="1792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b="1"/>
              <a:t>到控制台將共用資料夾設為「媒體資料夾」。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b="1"/>
              <a:t>在</a:t>
            </a:r>
            <a:r>
              <a:rPr lang="zh-TW" altLang="en-US" sz="1800" b="1"/>
              <a:t> </a:t>
            </a:r>
            <a:r>
              <a:rPr lang="en-US" altLang="zh-TW" sz="1800" b="1"/>
              <a:t>File</a:t>
            </a:r>
            <a:r>
              <a:rPr lang="zh-TW" altLang="en-US" sz="1800" b="1"/>
              <a:t> </a:t>
            </a:r>
            <a:r>
              <a:rPr lang="en-US" altLang="zh-TW" sz="1800" b="1"/>
              <a:t>Station</a:t>
            </a:r>
            <a:r>
              <a:rPr lang="zh-TW" altLang="en-US" sz="1800" b="1"/>
              <a:t> 裡將資料夾屬性設為「照片」、「影片」或「音樂」。</a:t>
            </a:r>
            <a:endParaRPr lang="en-US" altLang="zh-CN" sz="1800" b="1"/>
          </a:p>
          <a:p>
            <a:pPr>
              <a:lnSpc>
                <a:spcPct val="100000"/>
              </a:lnSpc>
              <a:buClr>
                <a:srgbClr val="7030A0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sz="1800" b="1"/>
              <a:t>在各應用程式裡設定內容來源。</a:t>
            </a:r>
            <a:endParaRPr lang="en-US" altLang="zh-TW" sz="1800" b="1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47BD34D-015D-46BD-9082-5ED6B765B9F2}"/>
              </a:ext>
            </a:extLst>
          </p:cNvPr>
          <p:cNvSpPr txBox="1">
            <a:spLocks/>
          </p:cNvSpPr>
          <p:nvPr/>
        </p:nvSpPr>
        <p:spPr>
          <a:xfrm>
            <a:off x="6443331" y="3583172"/>
            <a:ext cx="4763385" cy="1384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>
              <a:lnSpc>
                <a:spcPct val="100000"/>
              </a:lnSpc>
              <a:buClr>
                <a:srgbClr val="663300"/>
              </a:buClr>
              <a:buSzPct val="100000"/>
              <a:buFont typeface="Wingdings" panose="05000000000000000000" pitchFamily="2" charset="2"/>
              <a:buChar char="ü"/>
            </a:pPr>
            <a:r>
              <a:rPr lang="zh-CN" altLang="en-US" sz="2400" b="1">
                <a:solidFill>
                  <a:srgbClr val="663300"/>
                </a:solidFill>
              </a:rPr>
              <a:t>直接打開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Multimedia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en-US" altLang="zh-TW" sz="2400" b="1">
                <a:solidFill>
                  <a:srgbClr val="663300"/>
                </a:solidFill>
              </a:rPr>
              <a:t>Console</a:t>
            </a:r>
            <a:r>
              <a:rPr lang="zh-TW" altLang="en-US" sz="2400" b="1">
                <a:solidFill>
                  <a:srgbClr val="663300"/>
                </a:solidFill>
              </a:rPr>
              <a:t> </a:t>
            </a:r>
            <a:r>
              <a:rPr lang="zh-CN" altLang="en-US" sz="2400" b="1">
                <a:solidFill>
                  <a:srgbClr val="663300"/>
                </a:solidFill>
              </a:rPr>
              <a:t>為各多媒體服務設定內容來源資料夾。</a:t>
            </a:r>
            <a:endParaRPr lang="en-US" altLang="zh-TW" sz="2400" b="1">
              <a:solidFill>
                <a:srgbClr val="6633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8975BFB-B540-42D5-8E37-E043FF115830}"/>
              </a:ext>
            </a:extLst>
          </p:cNvPr>
          <p:cNvSpPr txBox="1"/>
          <p:nvPr/>
        </p:nvSpPr>
        <p:spPr>
          <a:xfrm>
            <a:off x="625642" y="2213812"/>
            <a:ext cx="5305926" cy="76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4.4.0</a:t>
            </a:r>
            <a:r>
              <a:rPr lang="zh-TW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CN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以前，</a:t>
            </a:r>
            <a:endParaRPr lang="en-US" altLang="zh-CN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zh-CN" altLang="en-US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你得在以下三種方法間選擇：</a:t>
            </a:r>
            <a:endParaRPr lang="en-US" altLang="zh-TW" sz="2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D530364-60B2-45E8-AE93-A67450297174}"/>
              </a:ext>
            </a:extLst>
          </p:cNvPr>
          <p:cNvSpPr txBox="1"/>
          <p:nvPr/>
        </p:nvSpPr>
        <p:spPr>
          <a:xfrm>
            <a:off x="6260431" y="2213812"/>
            <a:ext cx="5305927" cy="762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zh-CN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升級到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QTS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4.4.1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之後，</a:t>
            </a:r>
            <a:endParaRPr lang="en-US" altLang="zh-TW" sz="2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spcBef>
                <a:spcPts val="1000"/>
              </a:spcBef>
              <a:buClr>
                <a:schemeClr val="bg1"/>
              </a:buClr>
              <a:buSzPct val="90000"/>
            </a:pPr>
            <a:r>
              <a:rPr lang="zh-CN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你只需要找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</a:t>
            </a:r>
            <a:r>
              <a:rPr lang="zh-TW" alt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：</a:t>
            </a:r>
            <a:endParaRPr lang="en-US" altLang="zh-TW" sz="22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940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58F8D-C213-D14E-92DE-C9EB6069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一次為各種多媒體程式設定內容來源</a:t>
            </a:r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6EB715B-8444-674F-9C07-B1F7B6BE61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126" y="1722474"/>
            <a:ext cx="7330625" cy="4093535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C61217-219C-304A-BE66-98462FBFC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49" y="2781556"/>
            <a:ext cx="3799404" cy="52521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500" b="1">
                <a:solidFill>
                  <a:srgbClr val="7030A0"/>
                </a:solidFill>
              </a:rPr>
              <a:t>打開「</a:t>
            </a:r>
            <a:r>
              <a:rPr lang="zh-TW" altLang="en-US" sz="2500" b="1">
                <a:solidFill>
                  <a:srgbClr val="7030A0"/>
                </a:solidFill>
              </a:rPr>
              <a:t>內容管理」分頁</a:t>
            </a:r>
            <a:endParaRPr lang="en-US" altLang="zh-TW" sz="2500" b="1">
              <a:solidFill>
                <a:srgbClr val="7030A0"/>
              </a:solidFill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2A55879-A185-439F-90D3-42080E611DEE}"/>
              </a:ext>
            </a:extLst>
          </p:cNvPr>
          <p:cNvSpPr txBox="1">
            <a:spLocks/>
          </p:cNvSpPr>
          <p:nvPr/>
        </p:nvSpPr>
        <p:spPr>
          <a:xfrm>
            <a:off x="640249" y="3306769"/>
            <a:ext cx="3421388" cy="718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CN" altLang="en-US" sz="1800"/>
              <a:t>指定資料夾作為各個多媒體程式內容來源資料夾</a:t>
            </a:r>
            <a:r>
              <a:rPr lang="zh-TW" altLang="en-US" sz="1800"/>
              <a:t>。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296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2E43B9-52E0-462C-B0AE-EC35333AF73F}"/>
              </a:ext>
            </a:extLst>
          </p:cNvPr>
          <p:cNvSpPr/>
          <p:nvPr/>
        </p:nvSpPr>
        <p:spPr>
          <a:xfrm>
            <a:off x="7529738" y="1498872"/>
            <a:ext cx="3824062" cy="1425081"/>
          </a:xfrm>
          <a:prstGeom prst="roundRect">
            <a:avLst>
              <a:gd name="adj" fmla="val 10219"/>
            </a:avLst>
          </a:prstGeom>
          <a:gradFill>
            <a:gsLst>
              <a:gs pos="0">
                <a:srgbClr val="7B2BE2"/>
              </a:gs>
              <a:gs pos="100000">
                <a:srgbClr val="0070C0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165AA4-BBDF-BB43-9049-B6BE1E9DF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45" y="136525"/>
            <a:ext cx="9488055" cy="1263316"/>
          </a:xfrm>
        </p:spPr>
        <p:txBody>
          <a:bodyPr/>
          <a:lstStyle/>
          <a:p>
            <a:r>
              <a:rPr lang="zh-CN" altLang="en-US"/>
              <a:t>全新功能：將</a:t>
            </a:r>
            <a:r>
              <a:rPr lang="zh-TW" altLang="en-US"/>
              <a:t>雲端硬碟設為內容來源</a:t>
            </a:r>
            <a:endParaRPr lang="en-US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50C08B-5603-4F4C-85C3-6C1E20D145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270" y="1498873"/>
            <a:ext cx="6579510" cy="4188478"/>
          </a:xfrm>
          <a:prstGeom prst="roundRect">
            <a:avLst>
              <a:gd name="adj" fmla="val 18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62A6F6-B44C-EC44-949D-7C17CA94B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9738" y="3128211"/>
            <a:ext cx="4068704" cy="2258351"/>
          </a:xfrm>
        </p:spPr>
        <p:txBody>
          <a:bodyPr>
            <a:normAutofit/>
          </a:bodyPr>
          <a:lstStyle/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en-US" altLang="zh-TW" sz="1800" err="1"/>
              <a:t>CacheMount</a:t>
            </a:r>
            <a:r>
              <a:rPr lang="zh-TW" altLang="en-US" sz="1800"/>
              <a:t> 可以快取雲端硬碟內的資料，提升常用檔案的瀏覽順暢度。</a:t>
            </a:r>
            <a:endParaRPr lang="en-US" altLang="zh-TW" sz="1800"/>
          </a:p>
          <a:p>
            <a:pPr marL="180975" indent="-180975">
              <a:lnSpc>
                <a:spcPct val="100000"/>
              </a:lnSpc>
              <a:buSzPct val="80000"/>
              <a:buFont typeface="Wingdings" panose="05000000000000000000" pitchFamily="2" charset="2"/>
              <a:buChar char="l"/>
            </a:pPr>
            <a:r>
              <a:rPr lang="zh-CN" altLang="en-US" sz="1800"/>
              <a:t>將</a:t>
            </a:r>
            <a:r>
              <a:rPr lang="zh-TW" altLang="en-US" sz="1800"/>
              <a:t> </a:t>
            </a:r>
            <a:r>
              <a:rPr lang="en-US" altLang="zh-TW" sz="1800" err="1"/>
              <a:t>CacheMount</a:t>
            </a:r>
            <a:r>
              <a:rPr lang="zh-TW" altLang="en-US" sz="1800"/>
              <a:t> 資料夾設為內容來源，就能在多媒體應用程式中使用雲端硬碟內的多媒體內容。</a:t>
            </a:r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0E8CA-A580-614E-B640-8064400F7920}"/>
              </a:ext>
            </a:extLst>
          </p:cNvPr>
          <p:cNvSpPr txBox="1"/>
          <p:nvPr/>
        </p:nvSpPr>
        <p:spPr>
          <a:xfrm>
            <a:off x="7529738" y="1696056"/>
            <a:ext cx="3824062" cy="1141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</a:t>
            </a:r>
          </a:p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en-US" altLang="zh-TW" sz="28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ct val="60000"/>
              </a:lnSpc>
              <a:spcBef>
                <a:spcPts val="1000"/>
              </a:spcBef>
            </a:pPr>
            <a:r>
              <a:rPr lang="en-US" altLang="zh-TW" sz="2800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CacheMount</a:t>
            </a:r>
            <a:endParaRPr lang="en-US" sz="28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B526A90-C3C8-4D85-A5C4-D3EC2A33C930}"/>
              </a:ext>
            </a:extLst>
          </p:cNvPr>
          <p:cNvSpPr/>
          <p:nvPr/>
        </p:nvSpPr>
        <p:spPr>
          <a:xfrm>
            <a:off x="1426347" y="2923953"/>
            <a:ext cx="923447" cy="204258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0290E72-C6BD-430D-A486-FECC62B01375}"/>
              </a:ext>
            </a:extLst>
          </p:cNvPr>
          <p:cNvSpPr/>
          <p:nvPr/>
        </p:nvSpPr>
        <p:spPr>
          <a:xfrm>
            <a:off x="4072025" y="2477385"/>
            <a:ext cx="2796608" cy="21265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B2F5D25-8ECB-4981-A5F2-4C1C38D36F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16" y="106967"/>
            <a:ext cx="1528929" cy="117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762189-EB72-A240-9D0C-CD5445AB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從</a:t>
            </a:r>
            <a:r>
              <a:rPr lang="en-US" altLang="zh-CN"/>
              <a:t> Media Library </a:t>
            </a:r>
            <a:r>
              <a:rPr lang="zh-CN" altLang="en-US"/>
              <a:t>無痛升級到</a:t>
            </a:r>
            <a:r>
              <a:rPr lang="zh-TW" altLang="en-US"/>
              <a:t> </a:t>
            </a:r>
            <a:r>
              <a:rPr lang="en-US" altLang="zh-TW"/>
              <a:t>Multimedia</a:t>
            </a:r>
            <a:r>
              <a:rPr lang="zh-TW" altLang="en-US"/>
              <a:t> </a:t>
            </a:r>
            <a:r>
              <a:rPr lang="en-US" altLang="zh-TW"/>
              <a:t>Console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27D7B-77E9-AC42-BD97-3A0265336170}"/>
              </a:ext>
            </a:extLst>
          </p:cNvPr>
          <p:cNvSpPr txBox="1"/>
          <p:nvPr/>
        </p:nvSpPr>
        <p:spPr>
          <a:xfrm>
            <a:off x="686357" y="4162457"/>
            <a:ext cx="200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升級時自動根據原資料夾屬性設為各應用程式的內容來源，無縫接軌！</a:t>
            </a:r>
            <a:endParaRPr lang="en-US" sz="16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FC032-6191-1345-8954-853C8F767628}"/>
              </a:ext>
            </a:extLst>
          </p:cNvPr>
          <p:cNvSpPr txBox="1"/>
          <p:nvPr/>
        </p:nvSpPr>
        <p:spPr>
          <a:xfrm>
            <a:off x="3636434" y="1363663"/>
            <a:ext cx="150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照片</a:t>
            </a:r>
            <a:endParaRPr lang="en-US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E9C9736-4AD6-48C2-BD73-2DD2F8ED6D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067" y="1631973"/>
            <a:ext cx="9569973" cy="4661479"/>
          </a:xfrm>
          <a:prstGeom prst="rect">
            <a:avLst/>
          </a:prstGeom>
        </p:spPr>
      </p:pic>
      <p:sp>
        <p:nvSpPr>
          <p:cNvPr id="9" name="語音泡泡: 矩形 8">
            <a:extLst>
              <a:ext uri="{FF2B5EF4-FFF2-40B4-BE49-F238E27FC236}">
                <a16:creationId xmlns:a16="http://schemas.microsoft.com/office/drawing/2014/main" id="{F67C62ED-710E-4ADA-906B-A190015DBEC9}"/>
              </a:ext>
            </a:extLst>
          </p:cNvPr>
          <p:cNvSpPr/>
          <p:nvPr/>
        </p:nvSpPr>
        <p:spPr>
          <a:xfrm>
            <a:off x="736732" y="1437553"/>
            <a:ext cx="2649083" cy="864718"/>
          </a:xfrm>
          <a:prstGeom prst="wedgeRectCallout">
            <a:avLst>
              <a:gd name="adj1" fmla="val -4831"/>
              <a:gd name="adj2" fmla="val 86154"/>
            </a:avLst>
          </a:prstGeom>
          <a:gradFill>
            <a:gsLst>
              <a:gs pos="0">
                <a:srgbClr val="FF99CC"/>
              </a:gs>
              <a:gs pos="75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升級至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Multimedia</a:t>
            </a:r>
            <a:r>
              <a:rPr lang="zh-TW" altLang="en-US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Console</a:t>
            </a:r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58B8CCDA-D353-484B-9EC6-18D57DCDFD98}"/>
              </a:ext>
            </a:extLst>
          </p:cNvPr>
          <p:cNvSpPr txBox="1"/>
          <p:nvPr/>
        </p:nvSpPr>
        <p:spPr>
          <a:xfrm>
            <a:off x="6153574" y="1363663"/>
            <a:ext cx="150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影片</a:t>
            </a:r>
            <a:endParaRPr lang="en-US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9" name="TextBox 5">
            <a:extLst>
              <a:ext uri="{FF2B5EF4-FFF2-40B4-BE49-F238E27FC236}">
                <a16:creationId xmlns:a16="http://schemas.microsoft.com/office/drawing/2014/main" id="{49AEAE93-50AC-4F8E-94ED-5E004F214E11}"/>
              </a:ext>
            </a:extLst>
          </p:cNvPr>
          <p:cNvSpPr txBox="1"/>
          <p:nvPr/>
        </p:nvSpPr>
        <p:spPr>
          <a:xfrm>
            <a:off x="8670714" y="1363663"/>
            <a:ext cx="150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>
                <a:solidFill>
                  <a:srgbClr val="7030A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</a:t>
            </a:r>
            <a:endParaRPr lang="en-US" sz="1600" b="1">
              <a:solidFill>
                <a:srgbClr val="7030A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F3514E5A-9655-420A-ADA6-9DA2F37B4198}"/>
              </a:ext>
            </a:extLst>
          </p:cNvPr>
          <p:cNvSpPr txBox="1"/>
          <p:nvPr/>
        </p:nvSpPr>
        <p:spPr>
          <a:xfrm>
            <a:off x="5317995" y="4554284"/>
            <a:ext cx="19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88EFF0E1-47CE-4D3E-B641-79D249810A02}"/>
              </a:ext>
            </a:extLst>
          </p:cNvPr>
          <p:cNvSpPr txBox="1"/>
          <p:nvPr/>
        </p:nvSpPr>
        <p:spPr>
          <a:xfrm>
            <a:off x="7426952" y="4554284"/>
            <a:ext cx="19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</p:txBody>
      </p:sp>
      <p:sp>
        <p:nvSpPr>
          <p:cNvPr id="35" name="TextBox 5">
            <a:extLst>
              <a:ext uri="{FF2B5EF4-FFF2-40B4-BE49-F238E27FC236}">
                <a16:creationId xmlns:a16="http://schemas.microsoft.com/office/drawing/2014/main" id="{4EEC60FA-95C3-44D8-B8A1-D19ABFB8C54B}"/>
              </a:ext>
            </a:extLst>
          </p:cNvPr>
          <p:cNvSpPr txBox="1"/>
          <p:nvPr/>
        </p:nvSpPr>
        <p:spPr>
          <a:xfrm>
            <a:off x="3999680" y="5535199"/>
            <a:ext cx="139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QuMagie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14B3EF7D-B994-4217-8667-BE0D95315669}"/>
              </a:ext>
            </a:extLst>
          </p:cNvPr>
          <p:cNvSpPr txBox="1"/>
          <p:nvPr/>
        </p:nvSpPr>
        <p:spPr>
          <a:xfrm>
            <a:off x="2693514" y="4466607"/>
            <a:ext cx="104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Station</a:t>
            </a:r>
          </a:p>
        </p:txBody>
      </p: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C10BD7E-6FE4-4652-977B-F72D8F14911D}"/>
              </a:ext>
            </a:extLst>
          </p:cNvPr>
          <p:cNvCxnSpPr>
            <a:cxnSpLocks/>
          </p:cNvCxnSpPr>
          <p:nvPr/>
        </p:nvCxnSpPr>
        <p:spPr>
          <a:xfrm>
            <a:off x="4480943" y="2491739"/>
            <a:ext cx="5232903" cy="1671280"/>
          </a:xfrm>
          <a:prstGeom prst="straightConnector1">
            <a:avLst/>
          </a:prstGeom>
          <a:ln w="5715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F4FA3649-98FD-4351-85A8-8744D07C7D97}"/>
              </a:ext>
            </a:extLst>
          </p:cNvPr>
          <p:cNvCxnSpPr>
            <a:cxnSpLocks/>
          </p:cNvCxnSpPr>
          <p:nvPr/>
        </p:nvCxnSpPr>
        <p:spPr>
          <a:xfrm>
            <a:off x="7109820" y="2487555"/>
            <a:ext cx="3063184" cy="1637739"/>
          </a:xfrm>
          <a:prstGeom prst="straightConnector1">
            <a:avLst/>
          </a:prstGeom>
          <a:ln w="5715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單箭頭接點 51">
            <a:extLst>
              <a:ext uri="{FF2B5EF4-FFF2-40B4-BE49-F238E27FC236}">
                <a16:creationId xmlns:a16="http://schemas.microsoft.com/office/drawing/2014/main" id="{9F098C74-B1C0-49D5-B42C-7DAF75345CC2}"/>
              </a:ext>
            </a:extLst>
          </p:cNvPr>
          <p:cNvCxnSpPr>
            <a:cxnSpLocks/>
          </p:cNvCxnSpPr>
          <p:nvPr/>
        </p:nvCxnSpPr>
        <p:spPr>
          <a:xfrm>
            <a:off x="9649097" y="2470245"/>
            <a:ext cx="827316" cy="1586930"/>
          </a:xfrm>
          <a:prstGeom prst="straightConnector1">
            <a:avLst/>
          </a:prstGeom>
          <a:ln w="57150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DC8560D4-6286-430C-8DE0-13E46F6B9129}"/>
              </a:ext>
            </a:extLst>
          </p:cNvPr>
          <p:cNvCxnSpPr/>
          <p:nvPr/>
        </p:nvCxnSpPr>
        <p:spPr>
          <a:xfrm>
            <a:off x="4480943" y="2470245"/>
            <a:ext cx="0" cy="1733266"/>
          </a:xfrm>
          <a:prstGeom prst="straightConnector1">
            <a:avLst/>
          </a:prstGeom>
          <a:ln w="5715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2E61074C-A129-4E2A-B0FE-3AF15FA5DF46}"/>
              </a:ext>
            </a:extLst>
          </p:cNvPr>
          <p:cNvCxnSpPr>
            <a:cxnSpLocks/>
          </p:cNvCxnSpPr>
          <p:nvPr/>
        </p:nvCxnSpPr>
        <p:spPr>
          <a:xfrm flipH="1">
            <a:off x="4812632" y="2491739"/>
            <a:ext cx="2298032" cy="1684366"/>
          </a:xfrm>
          <a:prstGeom prst="straightConnector1">
            <a:avLst/>
          </a:prstGeom>
          <a:ln w="57150">
            <a:solidFill>
              <a:srgbClr val="0070C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單箭頭接點 39">
            <a:extLst>
              <a:ext uri="{FF2B5EF4-FFF2-40B4-BE49-F238E27FC236}">
                <a16:creationId xmlns:a16="http://schemas.microsoft.com/office/drawing/2014/main" id="{B158DA79-7D62-4351-A483-053BFD1E9C17}"/>
              </a:ext>
            </a:extLst>
          </p:cNvPr>
          <p:cNvCxnSpPr>
            <a:cxnSpLocks/>
          </p:cNvCxnSpPr>
          <p:nvPr/>
        </p:nvCxnSpPr>
        <p:spPr>
          <a:xfrm flipH="1">
            <a:off x="6280161" y="2491739"/>
            <a:ext cx="829659" cy="171177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560A8A07-2DAA-4475-8CDF-046A72A2712B}"/>
              </a:ext>
            </a:extLst>
          </p:cNvPr>
          <p:cNvCxnSpPr>
            <a:cxnSpLocks/>
          </p:cNvCxnSpPr>
          <p:nvPr/>
        </p:nvCxnSpPr>
        <p:spPr>
          <a:xfrm flipH="1">
            <a:off x="8352706" y="2470245"/>
            <a:ext cx="1296391" cy="1705860"/>
          </a:xfrm>
          <a:prstGeom prst="straightConnector1">
            <a:avLst/>
          </a:prstGeom>
          <a:ln w="57150">
            <a:solidFill>
              <a:srgbClr val="7030A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5">
            <a:extLst>
              <a:ext uri="{FF2B5EF4-FFF2-40B4-BE49-F238E27FC236}">
                <a16:creationId xmlns:a16="http://schemas.microsoft.com/office/drawing/2014/main" id="{87498063-1F9E-461A-B043-101DAD90F91D}"/>
              </a:ext>
            </a:extLst>
          </p:cNvPr>
          <p:cNvSpPr txBox="1"/>
          <p:nvPr/>
        </p:nvSpPr>
        <p:spPr>
          <a:xfrm>
            <a:off x="9483297" y="4554284"/>
            <a:ext cx="192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DLNA</a:t>
            </a:r>
            <a:r>
              <a:rPr lang="zh-TW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TW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80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1240</Words>
  <Application>Microsoft Office PowerPoint</Application>
  <PresentationFormat>寬螢幕</PresentationFormat>
  <Paragraphs>157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Hiragino Sans W3</vt:lpstr>
      <vt:lpstr>微軟正黑體</vt:lpstr>
      <vt:lpstr>Arial</vt:lpstr>
      <vt:lpstr>Calibri</vt:lpstr>
      <vt:lpstr>Wingdings</vt:lpstr>
      <vt:lpstr>Office Theme</vt:lpstr>
      <vt:lpstr>PowerPoint 簡報</vt:lpstr>
      <vt:lpstr>揭開 Multimedia Console 的面紗</vt:lpstr>
      <vt:lpstr>過去的不便，我們有聽見</vt:lpstr>
      <vt:lpstr>現在的方便，讓你看得見</vt:lpstr>
      <vt:lpstr>想看到照片、 影片和音樂？ 設為內容來源吧！</vt:lpstr>
      <vt:lpstr>明明有一堆照片，Photo Station 卻沒有顯示？</vt:lpstr>
      <vt:lpstr>一次為各種多媒體程式設定內容來源</vt:lpstr>
      <vt:lpstr>全新功能：將雲端硬碟設為內容來源</vt:lpstr>
      <vt:lpstr>從 Media Library 無痛升級到 Multimedia Console</vt:lpstr>
      <vt:lpstr>從 Media Library 無痛升級到 Multimedia Console</vt:lpstr>
      <vt:lpstr>想知道 NAS 默默地為你付出什麼？總覽頁面告訴你。</vt:lpstr>
      <vt:lpstr>狀態總覽，工作狀態一目瞭然</vt:lpstr>
      <vt:lpstr>建立索引，洞悉多媒體內容分佈</vt:lpstr>
      <vt:lpstr>製作縮圖，只為最好的瀏覽體驗</vt:lpstr>
      <vt:lpstr>檢視縮圖製作狀態及使用容量</vt:lpstr>
      <vt:lpstr>避開繁忙時段，為縮圖製作設定排程</vt:lpstr>
      <vt:lpstr>製作縮圖進階設定</vt:lpstr>
      <vt:lpstr>轉檔，拉近影片與你的距離</vt:lpstr>
      <vt:lpstr>PowerPoint 簡報</vt:lpstr>
      <vt:lpstr>全新功能：Video2Audio Transcoding</vt:lpstr>
      <vt:lpstr>Demo</vt:lpstr>
      <vt:lpstr>想一手掌握所有多媒體服務？看應用程式頁面就對了！</vt:lpstr>
      <vt:lpstr>QTS 上全方面的多媒體服務</vt:lpstr>
      <vt:lpstr>所有多媒體服務一目瞭然</vt:lpstr>
      <vt:lpstr>使用權限控管一網打盡</vt:lpstr>
      <vt:lpstr>精彩回顧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Console</dc:title>
  <dc:creator>QNAP_Ichung Tsai</dc:creator>
  <cp:lastModifiedBy>QNAP_Mili Wang</cp:lastModifiedBy>
  <cp:revision>2</cp:revision>
  <cp:lastPrinted>2019-02-11T07:26:09Z</cp:lastPrinted>
  <dcterms:created xsi:type="dcterms:W3CDTF">2019-01-24T11:45:22Z</dcterms:created>
  <dcterms:modified xsi:type="dcterms:W3CDTF">2019-02-14T06:56:55Z</dcterms:modified>
</cp:coreProperties>
</file>