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93" r:id="rId2"/>
    <p:sldId id="301" r:id="rId3"/>
    <p:sldId id="320" r:id="rId4"/>
    <p:sldId id="302" r:id="rId5"/>
    <p:sldId id="298" r:id="rId6"/>
    <p:sldId id="260" r:id="rId7"/>
    <p:sldId id="319" r:id="rId8"/>
    <p:sldId id="258" r:id="rId9"/>
    <p:sldId id="306" r:id="rId10"/>
    <p:sldId id="328" r:id="rId11"/>
    <p:sldId id="307" r:id="rId12"/>
    <p:sldId id="287" r:id="rId13"/>
    <p:sldId id="309" r:id="rId14"/>
    <p:sldId id="316" r:id="rId15"/>
    <p:sldId id="310" r:id="rId16"/>
    <p:sldId id="311" r:id="rId17"/>
    <p:sldId id="312" r:id="rId18"/>
    <p:sldId id="313" r:id="rId19"/>
    <p:sldId id="314" r:id="rId20"/>
    <p:sldId id="315" r:id="rId21"/>
    <p:sldId id="272" r:id="rId22"/>
    <p:sldId id="318" r:id="rId23"/>
    <p:sldId id="317" r:id="rId24"/>
    <p:sldId id="329" r:id="rId25"/>
    <p:sldId id="321" r:id="rId26"/>
    <p:sldId id="323" r:id="rId27"/>
    <p:sldId id="322" r:id="rId28"/>
    <p:sldId id="324" r:id="rId29"/>
    <p:sldId id="326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1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54A1E6-392D-4AEE-A04C-22DD6F4CC2BA}" v="504" dt="2019-01-31T06:42:56.278"/>
    <p1510:client id="{91121647-504D-D84A-AE57-AE683A70EB0E}" v="627" dt="2019-01-31T03:51:31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61" autoAdjust="0"/>
  </p:normalViewPr>
  <p:slideViewPr>
    <p:cSldViewPr snapToGrid="0">
      <p:cViewPr>
        <p:scale>
          <a:sx n="95" d="100"/>
          <a:sy n="95" d="100"/>
        </p:scale>
        <p:origin x="229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76268-86B8-8141-9EEA-C94B939155E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ABB4-2F7B-A842-9FE8-86BE52C4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4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你為什麼需要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en-US" altLang="zh-TW" dirty="0"/>
              <a:t>?</a:t>
            </a:r>
            <a:r>
              <a:rPr lang="zh-TW" altLang="en-US" dirty="0"/>
              <a:t> </a:t>
            </a:r>
            <a:r>
              <a:rPr lang="en-US" altLang="zh-TW" dirty="0"/>
              <a:t>P3~P9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&gt;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en-US" altLang="zh-TW" dirty="0"/>
              <a:t> </a:t>
            </a:r>
            <a:r>
              <a:rPr lang="zh-TW" altLang="en-US" dirty="0"/>
              <a:t>是什麼</a:t>
            </a:r>
            <a:br>
              <a:rPr lang="en-US" altLang="zh-TW" dirty="0"/>
            </a:br>
            <a:r>
              <a:rPr lang="en-US" altLang="zh-TW" dirty="0"/>
              <a:t>&gt;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zh-TW" altLang="en-US" dirty="0"/>
              <a:t> </a:t>
            </a:r>
            <a:r>
              <a:rPr lang="en-US" altLang="zh-TW" dirty="0"/>
              <a:t>Core</a:t>
            </a:r>
            <a:r>
              <a:rPr lang="zh-TW" altLang="en-US" dirty="0"/>
              <a:t> </a:t>
            </a:r>
            <a:r>
              <a:rPr lang="zh-CN" altLang="en-US" dirty="0"/>
              <a:t>又是什麼</a:t>
            </a:r>
            <a:endParaRPr lang="en-US" altLang="zh-TW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>
                <a:cs typeface="Calibri"/>
              </a:rPr>
              <a:t>QuMagie</a:t>
            </a:r>
            <a:r>
              <a:rPr lang="zh-TW" altLang="en-US" dirty="0">
                <a:cs typeface="Calibri"/>
              </a:rPr>
              <a:t> 可以怎麼幫你</a:t>
            </a:r>
            <a:r>
              <a:rPr lang="en-US" altLang="zh-TW" dirty="0">
                <a:cs typeface="Calibri"/>
              </a:rPr>
              <a:t>?</a:t>
            </a:r>
            <a:r>
              <a:rPr lang="zh-TW" altLang="en-US" dirty="0">
                <a:cs typeface="Calibri"/>
              </a:rPr>
              <a:t> </a:t>
            </a:r>
            <a:r>
              <a:rPr lang="en-US" altLang="zh-TW" dirty="0">
                <a:cs typeface="Calibri"/>
              </a:rPr>
              <a:t>P10~P26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dirty="0">
                <a:cs typeface="Calibri"/>
              </a:rPr>
              <a:t>製作個人照片集</a:t>
            </a:r>
            <a:endParaRPr lang="en-US" altLang="zh-TW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製作主題照片集</a:t>
            </a:r>
            <a:endParaRPr lang="en-US" altLang="zh-CN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找出塵封已久的回憶</a:t>
            </a:r>
            <a:endParaRPr lang="en-US" altLang="zh-CN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暢遊過去的每一天</a:t>
            </a:r>
            <a:endParaRPr lang="en-US" altLang="zh-CN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和大家一起共用</a:t>
            </a:r>
            <a:r>
              <a:rPr lang="zh-TW" altLang="en-US" dirty="0">
                <a:cs typeface="Calibri"/>
              </a:rPr>
              <a:t> </a:t>
            </a:r>
            <a:r>
              <a:rPr lang="en-US" altLang="zh-TW" dirty="0" err="1">
                <a:cs typeface="Calibri"/>
              </a:rPr>
              <a:t>QuMagie</a:t>
            </a:r>
            <a:endParaRPr lang="en-US" altLang="zh-C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9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你為什麼需要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en-US" altLang="zh-TW" dirty="0"/>
              <a:t>?</a:t>
            </a:r>
            <a:r>
              <a:rPr lang="zh-TW" altLang="en-US" dirty="0"/>
              <a:t> </a:t>
            </a:r>
            <a:r>
              <a:rPr lang="en-US" altLang="zh-TW" dirty="0"/>
              <a:t>P3~P9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&gt;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en-US" altLang="zh-TW" dirty="0"/>
              <a:t> </a:t>
            </a:r>
            <a:r>
              <a:rPr lang="zh-TW" altLang="en-US" dirty="0"/>
              <a:t>是什麼</a:t>
            </a:r>
            <a:br>
              <a:rPr lang="en-US" altLang="zh-TW" dirty="0"/>
            </a:br>
            <a:r>
              <a:rPr lang="en-US" altLang="zh-TW" dirty="0"/>
              <a:t>&gt;</a:t>
            </a:r>
            <a:r>
              <a:rPr lang="zh-TW" altLang="en-US" dirty="0"/>
              <a:t> </a:t>
            </a:r>
            <a:r>
              <a:rPr lang="en-US" altLang="zh-TW" dirty="0" err="1"/>
              <a:t>QuMagie</a:t>
            </a:r>
            <a:r>
              <a:rPr lang="zh-TW" altLang="en-US" dirty="0"/>
              <a:t> </a:t>
            </a:r>
            <a:r>
              <a:rPr lang="en-US" altLang="zh-TW" dirty="0"/>
              <a:t>Core</a:t>
            </a:r>
            <a:r>
              <a:rPr lang="zh-TW" altLang="en-US" dirty="0"/>
              <a:t> </a:t>
            </a:r>
            <a:r>
              <a:rPr lang="zh-CN" altLang="en-US" dirty="0"/>
              <a:t>又是什麼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// A user story as the opening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//</a:t>
            </a:r>
            <a:r>
              <a:rPr lang="zh-CN" altLang="en-US"/>
              <a:t>破題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3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//Opening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8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>
                <a:cs typeface="Calibri"/>
              </a:rPr>
              <a:t>QuMagie</a:t>
            </a:r>
            <a:r>
              <a:rPr lang="zh-TW" altLang="en-US" dirty="0">
                <a:cs typeface="Calibri"/>
              </a:rPr>
              <a:t> 可以怎麼幫你</a:t>
            </a:r>
            <a:r>
              <a:rPr lang="en-US" altLang="zh-TW" dirty="0">
                <a:cs typeface="Calibri"/>
              </a:rPr>
              <a:t>?</a:t>
            </a:r>
            <a:r>
              <a:rPr lang="zh-TW" altLang="en-US" dirty="0">
                <a:cs typeface="Calibri"/>
              </a:rPr>
              <a:t> </a:t>
            </a:r>
            <a:r>
              <a:rPr lang="en-US" altLang="zh-TW" dirty="0">
                <a:cs typeface="Calibri"/>
              </a:rPr>
              <a:t>P10~P26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dirty="0">
                <a:cs typeface="Calibri"/>
              </a:rPr>
              <a:t>製作個人照片集</a:t>
            </a:r>
            <a:endParaRPr lang="en-US" altLang="zh-TW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製作主題照片集</a:t>
            </a:r>
            <a:endParaRPr lang="en-US" altLang="zh-CN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找出塵封已久的回憶</a:t>
            </a:r>
            <a:endParaRPr lang="en-US" altLang="zh-CN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暢遊過去的每一天</a:t>
            </a:r>
            <a:endParaRPr lang="en-US" altLang="zh-CN" dirty="0">
              <a:cs typeface="Calibri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dirty="0">
                <a:cs typeface="Calibri"/>
              </a:rPr>
              <a:t>和大家一起共用</a:t>
            </a:r>
            <a:r>
              <a:rPr lang="zh-TW" altLang="en-US" dirty="0">
                <a:cs typeface="Calibri"/>
              </a:rPr>
              <a:t> </a:t>
            </a:r>
            <a:r>
              <a:rPr lang="en-US" altLang="zh-TW" dirty="0" err="1">
                <a:cs typeface="Calibri"/>
              </a:rPr>
              <a:t>QuMagie</a:t>
            </a:r>
            <a:endParaRPr lang="en-US" altLang="zh-C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8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</a:t>
            </a:r>
            <a:r>
              <a:rPr lang="zh-CN" altLang="en-US"/>
              <a:t>生肖除了龍沒有我們都有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0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92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Multimedia</a:t>
            </a:r>
            <a:r>
              <a:rPr lang="zh-TW" altLang="en-US"/>
              <a:t> </a:t>
            </a:r>
            <a:r>
              <a:rPr lang="en-US" altLang="zh-TW"/>
              <a:t>Console:</a:t>
            </a:r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多媒體服務管家</a:t>
            </a:r>
            <a:endParaRPr lang="en-US" altLang="zh-CN"/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整合所有多媒體服務設定介面</a:t>
            </a:r>
            <a:endParaRPr lang="en-US" altLang="zh-CN"/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輕鬆完成</a:t>
            </a:r>
            <a:r>
              <a:rPr lang="zh-TW" altLang="en-US"/>
              <a:t> </a:t>
            </a:r>
            <a:r>
              <a:rPr lang="en-US" altLang="zh-TW" err="1"/>
              <a:t>QuMagie</a:t>
            </a:r>
            <a:r>
              <a:rPr lang="zh-TW" altLang="en-US"/>
              <a:t> </a:t>
            </a:r>
            <a:r>
              <a:rPr lang="zh-CN" altLang="en-US"/>
              <a:t>的內容來源設定</a:t>
            </a:r>
            <a:endParaRPr lang="en-US" altLang="zh-CN"/>
          </a:p>
          <a:p>
            <a:r>
              <a:rPr lang="en-US" altLang="zh-TW"/>
              <a:t>-</a:t>
            </a:r>
            <a:r>
              <a:rPr lang="zh-TW" altLang="en-US"/>
              <a:t> </a:t>
            </a:r>
            <a:r>
              <a:rPr lang="zh-CN" altLang="en-US"/>
              <a:t>索引、縮圖以及辨識進度一目瞭然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87AFAA-6E13-415C-8CB7-52302A67F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2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D2398-7939-4116-89FD-D2A1897B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D4A2CB4-3206-4D96-931E-47F11F31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68BECD9-F1AB-4C2A-9972-A71974669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97405D-B2D1-4C53-93C4-33B6D0D5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4649A50-22EC-44D6-933B-1FDB73DED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6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2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167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9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6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7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8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5E2E900-1B79-47B9-B55F-076493B74A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695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-231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5337-8F8C-B44F-9264-699C428F562A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67236-3300-B64F-8F18-9C3EEA42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2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9A74735-5F97-4C9A-8614-2DB36B926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配件 的圖片&#10;&#10;描述是以高可信度產生">
            <a:extLst>
              <a:ext uri="{FF2B5EF4-FFF2-40B4-BE49-F238E27FC236}">
                <a16:creationId xmlns:a16="http://schemas.microsoft.com/office/drawing/2014/main" id="{999BED9F-00FA-4263-A2EB-699554D47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CB33A0-5378-488A-86B8-521E83F7B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14" y="3477225"/>
            <a:ext cx="4571995" cy="40701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30FADB-7281-4E32-9A9B-2A4CF31FAF77}"/>
              </a:ext>
            </a:extLst>
          </p:cNvPr>
          <p:cNvSpPr/>
          <p:nvPr/>
        </p:nvSpPr>
        <p:spPr>
          <a:xfrm>
            <a:off x="781876" y="3465289"/>
            <a:ext cx="47177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幫你在茫茫人海中找到對的人</a:t>
            </a:r>
            <a:endParaRPr lang="en-US" altLang="zh-TW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A549189-AFA0-4A96-B221-A7F16792E4A2}"/>
              </a:ext>
            </a:extLst>
          </p:cNvPr>
          <p:cNvGrpSpPr/>
          <p:nvPr/>
        </p:nvGrpSpPr>
        <p:grpSpPr>
          <a:xfrm>
            <a:off x="781876" y="1951772"/>
            <a:ext cx="492217" cy="479321"/>
            <a:chOff x="782822" y="1854084"/>
            <a:chExt cx="584708" cy="569388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9A8F16B1-D2E6-41D7-87F3-009371EAAFA7}"/>
                </a:ext>
              </a:extLst>
            </p:cNvPr>
            <p:cNvSpPr/>
            <p:nvPr/>
          </p:nvSpPr>
          <p:spPr>
            <a:xfrm>
              <a:off x="798142" y="1854084"/>
              <a:ext cx="569388" cy="5693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B23A47B-2629-469E-BE30-6AD6AFB62E02}"/>
                </a:ext>
              </a:extLst>
            </p:cNvPr>
            <p:cNvSpPr/>
            <p:nvPr/>
          </p:nvSpPr>
          <p:spPr>
            <a:xfrm>
              <a:off x="782822" y="1869871"/>
              <a:ext cx="548959" cy="518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5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</a:t>
              </a:r>
              <a:endPara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7B386708-77FF-412B-8C1A-17B8C5BC6025}"/>
              </a:ext>
            </a:extLst>
          </p:cNvPr>
          <p:cNvSpPr/>
          <p:nvPr/>
        </p:nvSpPr>
        <p:spPr>
          <a:xfrm>
            <a:off x="1326118" y="263309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  <a:r>
              <a:rPr lang="zh-CN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個人照片集</a:t>
            </a:r>
            <a:endPara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1ED833-C4DE-4581-8559-8D187A57F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97" y="1630018"/>
            <a:ext cx="3831506" cy="908352"/>
          </a:xfrm>
          <a:prstGeom prst="rect">
            <a:avLst/>
          </a:prstGeom>
        </p:spPr>
      </p:pic>
      <p:pic>
        <p:nvPicPr>
          <p:cNvPr id="23" name="圖片 22" descr="一張含有 傢俱 的圖片&#10;&#10;描述是以高可信度產生">
            <a:extLst>
              <a:ext uri="{FF2B5EF4-FFF2-40B4-BE49-F238E27FC236}">
                <a16:creationId xmlns:a16="http://schemas.microsoft.com/office/drawing/2014/main" id="{F72FC2B9-A66C-424E-B177-B05ECD006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246" y="953912"/>
            <a:ext cx="1836529" cy="3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0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F20BEEE-6513-4B7F-8813-ADEA3CF82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01898-78CA-694F-9053-AFE69CB7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如何做出個人照片集？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3BCC80A-6AC1-4EC0-9D18-E5BAE8A62FFD}"/>
              </a:ext>
            </a:extLst>
          </p:cNvPr>
          <p:cNvSpPr txBox="1">
            <a:spLocks/>
          </p:cNvSpPr>
          <p:nvPr/>
        </p:nvSpPr>
        <p:spPr>
          <a:xfrm>
            <a:off x="1474439" y="3171165"/>
            <a:ext cx="1831418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A537696-3A3A-482F-851E-10DC8C0222C6}"/>
              </a:ext>
            </a:extLst>
          </p:cNvPr>
          <p:cNvSpPr txBox="1">
            <a:spLocks/>
          </p:cNvSpPr>
          <p:nvPr/>
        </p:nvSpPr>
        <p:spPr>
          <a:xfrm>
            <a:off x="1389369" y="4015797"/>
            <a:ext cx="2273378" cy="259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從照片堆裡一張一張找照片。</a:t>
            </a:r>
            <a:endParaRPr lang="en-US" altLang="zh-CN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55133B-74D3-4A62-906C-0AB8DD2E7D0C}"/>
              </a:ext>
            </a:extLst>
          </p:cNvPr>
          <p:cNvSpPr txBox="1">
            <a:spLocks/>
          </p:cNvSpPr>
          <p:nvPr/>
        </p:nvSpPr>
        <p:spPr>
          <a:xfrm>
            <a:off x="5556015" y="3112432"/>
            <a:ext cx="1831419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78BF613-EAE9-4EFC-BCDF-D454A8EC18E0}"/>
              </a:ext>
            </a:extLst>
          </p:cNvPr>
          <p:cNvSpPr txBox="1">
            <a:spLocks/>
          </p:cNvSpPr>
          <p:nvPr/>
        </p:nvSpPr>
        <p:spPr>
          <a:xfrm>
            <a:off x="5593630" y="4015797"/>
            <a:ext cx="1926786" cy="259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人臉辨識引擎幫你一網打盡。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4CD335A-A25A-4D29-9A4F-009E74E3FA20}"/>
              </a:ext>
            </a:extLst>
          </p:cNvPr>
          <p:cNvCxnSpPr/>
          <p:nvPr/>
        </p:nvCxnSpPr>
        <p:spPr>
          <a:xfrm>
            <a:off x="1456742" y="3891417"/>
            <a:ext cx="192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4DA4ECD-0DDB-4755-B496-DF27EB5E6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429" y="2377893"/>
            <a:ext cx="922177" cy="92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AA10B55-6329-4845-90AD-C94E7E6833A8}"/>
              </a:ext>
            </a:extLst>
          </p:cNvPr>
          <p:cNvCxnSpPr/>
          <p:nvPr/>
        </p:nvCxnSpPr>
        <p:spPr>
          <a:xfrm>
            <a:off x="5596002" y="3891417"/>
            <a:ext cx="19267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1BCC614-7431-4AC1-B464-FCA9F081623D}"/>
              </a:ext>
            </a:extLst>
          </p:cNvPr>
          <p:cNvSpPr/>
          <p:nvPr/>
        </p:nvSpPr>
        <p:spPr>
          <a:xfrm>
            <a:off x="7201269" y="2358737"/>
            <a:ext cx="1595172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38DBB90-C6F8-4C32-B165-01B5076ECE62}"/>
              </a:ext>
            </a:extLst>
          </p:cNvPr>
          <p:cNvSpPr/>
          <p:nvPr/>
        </p:nvSpPr>
        <p:spPr>
          <a:xfrm>
            <a:off x="7250745" y="2352247"/>
            <a:ext cx="1483098" cy="461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生日、紀念日時贈送</a:t>
            </a:r>
            <a:endParaRPr lang="en-US" altLang="zh-TW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500"/>
              </a:lnSpc>
            </a:pPr>
            <a:r>
              <a:rPr lang="zh-TW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個人專屬相簿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B43205C-4022-43CB-827D-BEB468996379}"/>
              </a:ext>
            </a:extLst>
          </p:cNvPr>
          <p:cNvSpPr/>
          <p:nvPr/>
        </p:nvSpPr>
        <p:spPr>
          <a:xfrm>
            <a:off x="3771961" y="2352247"/>
            <a:ext cx="1522810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98AF63D-068A-4A8E-B9E6-3DBAA9E2D93F}"/>
              </a:ext>
            </a:extLst>
          </p:cNvPr>
          <p:cNvSpPr/>
          <p:nvPr/>
        </p:nvSpPr>
        <p:spPr>
          <a:xfrm>
            <a:off x="3900804" y="2331774"/>
            <a:ext cx="1050288" cy="461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112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告別派對</a:t>
            </a:r>
            <a:r>
              <a:rPr lang="zh-CN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br>
              <a:rPr lang="en-US" altLang="zh-CN" sz="112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回顧相處點滴</a:t>
            </a:r>
            <a:endParaRPr lang="en-US" altLang="zh-CN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2A03912-ADD3-4771-97CB-C57A96360D0C}"/>
              </a:ext>
            </a:extLst>
          </p:cNvPr>
          <p:cNvSpPr/>
          <p:nvPr/>
        </p:nvSpPr>
        <p:spPr>
          <a:xfrm>
            <a:off x="471052" y="2352247"/>
            <a:ext cx="1522810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78A5BE0-01F9-41DB-AC7D-19731C59EC44}"/>
              </a:ext>
            </a:extLst>
          </p:cNvPr>
          <p:cNvSpPr/>
          <p:nvPr/>
        </p:nvSpPr>
        <p:spPr>
          <a:xfrm>
            <a:off x="732657" y="2334298"/>
            <a:ext cx="1050288" cy="461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在婚宴上播放</a:t>
            </a:r>
            <a:endParaRPr lang="en-US" altLang="zh-CN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500"/>
              </a:lnSpc>
            </a:pPr>
            <a:r>
              <a:rPr lang="zh-CN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交往合照</a:t>
            </a:r>
            <a:endParaRPr lang="en-US" altLang="zh-CN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726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14D325D-AC7E-4FE9-B8C4-21180074A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人物相簿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3A7D4B9-7DEC-4C66-878C-8AC14E1E14D3}"/>
              </a:ext>
            </a:extLst>
          </p:cNvPr>
          <p:cNvSpPr/>
          <p:nvPr/>
        </p:nvSpPr>
        <p:spPr>
          <a:xfrm>
            <a:off x="-482600" y="1259631"/>
            <a:ext cx="4806950" cy="738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621F80B-6431-4956-8588-FCB55BC7C953}"/>
              </a:ext>
            </a:extLst>
          </p:cNvPr>
          <p:cNvSpPr/>
          <p:nvPr/>
        </p:nvSpPr>
        <p:spPr>
          <a:xfrm>
            <a:off x="-482600" y="1259631"/>
            <a:ext cx="4806950" cy="72792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222250" y="1297731"/>
            <a:ext cx="3943350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運用人工智慧比對人臉特徵，將相似的人臉自動分群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C66A130-C412-4848-A040-E7B8C0952817}"/>
              </a:ext>
            </a:extLst>
          </p:cNvPr>
          <p:cNvSpPr/>
          <p:nvPr/>
        </p:nvSpPr>
        <p:spPr>
          <a:xfrm>
            <a:off x="-482600" y="2134957"/>
            <a:ext cx="4806950" cy="738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8D8C4BB-7A1F-46EE-8AD7-5DDBA1657A25}"/>
              </a:ext>
            </a:extLst>
          </p:cNvPr>
          <p:cNvSpPr/>
          <p:nvPr/>
        </p:nvSpPr>
        <p:spPr>
          <a:xfrm>
            <a:off x="-482600" y="2134957"/>
            <a:ext cx="4806950" cy="738527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202971-DDC6-43D6-ACD9-63FB93E97B71}"/>
              </a:ext>
            </a:extLst>
          </p:cNvPr>
          <p:cNvSpPr/>
          <p:nvPr/>
        </p:nvSpPr>
        <p:spPr>
          <a:xfrm>
            <a:off x="222250" y="2185757"/>
            <a:ext cx="394335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直覺的合併流程，快速將不同樣貌的人臉合併</a:t>
            </a:r>
          </a:p>
          <a:p>
            <a:pPr>
              <a:lnSpc>
                <a:spcPts val="2300"/>
              </a:lnSpc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8F1BB12-0BD6-4FB3-BEB4-E51A218C7A86}"/>
              </a:ext>
            </a:extLst>
          </p:cNvPr>
          <p:cNvSpPr/>
          <p:nvPr/>
        </p:nvSpPr>
        <p:spPr>
          <a:xfrm>
            <a:off x="-628650" y="3011263"/>
            <a:ext cx="3203575" cy="11838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122F480-5B48-4E7D-93DC-C87BDE90033F}"/>
              </a:ext>
            </a:extLst>
          </p:cNvPr>
          <p:cNvSpPr/>
          <p:nvPr/>
        </p:nvSpPr>
        <p:spPr>
          <a:xfrm>
            <a:off x="-628650" y="3023957"/>
            <a:ext cx="3232151" cy="1169048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53733A7-4646-4DCB-8668-75680A00254B}"/>
              </a:ext>
            </a:extLst>
          </p:cNvPr>
          <p:cNvSpPr/>
          <p:nvPr/>
        </p:nvSpPr>
        <p:spPr>
          <a:xfrm>
            <a:off x="212725" y="3113831"/>
            <a:ext cx="2352676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多樣的編輯模式，輕鬆過濾出完美的個人專屬寫真相簿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BA0EBB7-99CB-45EF-ABAB-6FA26A6BD9BE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777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DEB0AA9-DF9D-48DD-82CE-275298A85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D5329E-C949-F346-ACD9-A6108A4A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41" y="151209"/>
            <a:ext cx="8679259" cy="654050"/>
          </a:xfrm>
        </p:spPr>
        <p:txBody>
          <a:bodyPr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我的照片被認成不同的人臉怎麼辦？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8518A62-0E9D-4982-B886-D2832D9EB2C8}"/>
              </a:ext>
            </a:extLst>
          </p:cNvPr>
          <p:cNvSpPr/>
          <p:nvPr/>
        </p:nvSpPr>
        <p:spPr>
          <a:xfrm>
            <a:off x="-463549" y="1390650"/>
            <a:ext cx="3810000" cy="9715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4F3E88-4577-4F80-BEE7-B6830279904A}"/>
              </a:ext>
            </a:extLst>
          </p:cNvPr>
          <p:cNvSpPr/>
          <p:nvPr/>
        </p:nvSpPr>
        <p:spPr>
          <a:xfrm>
            <a:off x="155575" y="1405900"/>
            <a:ext cx="3035300" cy="95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同一個人戴眼鏡、戴墨鏡、沒戴眼鏡的不同樣貌被認成不同人臉時，用「合併人臉」：</a:t>
            </a:r>
            <a:endParaRPr lang="en-US" altLang="zh-CN" sz="1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1BC0FEE-69AC-4131-8435-A7C4D57F0369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170116B-987F-4008-9566-2ED598ADD9D2}"/>
              </a:ext>
            </a:extLst>
          </p:cNvPr>
          <p:cNvSpPr/>
          <p:nvPr/>
        </p:nvSpPr>
        <p:spPr>
          <a:xfrm>
            <a:off x="190500" y="2543175"/>
            <a:ext cx="3187701" cy="1531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多選不同樣貌的人臉，按下「合併」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可在合併時為人物命名。</a:t>
            </a:r>
            <a:endParaRPr lang="en-US" altLang="zh-CN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5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zh-TW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會智慧推薦相似的人臉，點選後可以一起合併。</a:t>
            </a:r>
            <a:endParaRPr lang="en-US" altLang="zh-CN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60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6E5FAA0-A453-4A1B-9444-267CD5B9A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6CF92-396C-7F4F-8E31-6F671124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91" y="88900"/>
            <a:ext cx="8888809" cy="673100"/>
          </a:xfrm>
        </p:spPr>
        <p:txBody>
          <a:bodyPr>
            <a:noAutofit/>
          </a:bodyPr>
          <a:lstStyle/>
          <a:p>
            <a:r>
              <a:rPr lang="zh-CN" altLang="en-US" sz="33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我的人物相簿裡出現了不對的照片怎麼辦？</a:t>
            </a:r>
            <a:endParaRPr lang="en-US" sz="33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87F6F4D-0C25-4DA4-9889-A21AA8FCD9FF}"/>
              </a:ext>
            </a:extLst>
          </p:cNvPr>
          <p:cNvSpPr/>
          <p:nvPr/>
        </p:nvSpPr>
        <p:spPr>
          <a:xfrm>
            <a:off x="-463549" y="1390650"/>
            <a:ext cx="3810000" cy="9715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9B028D-142D-48C1-95F4-A2C6CDD3DEFB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341532-B7FA-46CB-B11E-30564B005F78}"/>
              </a:ext>
            </a:extLst>
          </p:cNvPr>
          <p:cNvSpPr/>
          <p:nvPr/>
        </p:nvSpPr>
        <p:spPr>
          <a:xfrm>
            <a:off x="155575" y="1424950"/>
            <a:ext cx="3035300" cy="91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當人物相簿裡出現了不該出現的照片時，用「編輯人名」：選擇照片後按下「編輯」鍵：</a:t>
            </a:r>
            <a:endParaRPr lang="en-US" altLang="zh-CN" sz="1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E7DB57E-86C7-47B1-8F39-7014A216A46D}"/>
              </a:ext>
            </a:extLst>
          </p:cNvPr>
          <p:cNvSpPr/>
          <p:nvPr/>
        </p:nvSpPr>
        <p:spPr>
          <a:xfrm>
            <a:off x="190500" y="2543175"/>
            <a:ext cx="3187701" cy="1620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這不是人：海報或公仔</a:t>
            </a:r>
          </a:p>
          <a:p>
            <a:pPr marL="214313" indent="-214313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TW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這不是我認識的人：路邊的陌生人</a:t>
            </a:r>
          </a:p>
          <a:p>
            <a:pPr marL="214313" indent="-214313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TW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這是另一個我認識的人：兄弟姊妹夫妻臉</a:t>
            </a:r>
          </a:p>
        </p:txBody>
      </p:sp>
    </p:spTree>
    <p:extLst>
      <p:ext uri="{BB962C8B-B14F-4D97-AF65-F5344CB8AC3E}">
        <p14:creationId xmlns:p14="http://schemas.microsoft.com/office/powerpoint/2010/main" val="397714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9FB52BD-D396-4097-9226-AD4C4C7C8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5CFF5291-A4A9-4241-B56B-71046C5D82B4}"/>
              </a:ext>
            </a:extLst>
          </p:cNvPr>
          <p:cNvGrpSpPr/>
          <p:nvPr/>
        </p:nvGrpSpPr>
        <p:grpSpPr>
          <a:xfrm>
            <a:off x="781876" y="1951772"/>
            <a:ext cx="492217" cy="479321"/>
            <a:chOff x="782822" y="1854084"/>
            <a:chExt cx="584708" cy="569388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8ECAE6C-4EBF-4004-A8E5-1EADD7EC75FC}"/>
                </a:ext>
              </a:extLst>
            </p:cNvPr>
            <p:cNvSpPr/>
            <p:nvPr/>
          </p:nvSpPr>
          <p:spPr>
            <a:xfrm>
              <a:off x="798142" y="1854084"/>
              <a:ext cx="569388" cy="5693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5AF9A12-AE7E-4830-B5DB-ADB4428C9EA6}"/>
                </a:ext>
              </a:extLst>
            </p:cNvPr>
            <p:cNvSpPr/>
            <p:nvPr/>
          </p:nvSpPr>
          <p:spPr>
            <a:xfrm>
              <a:off x="782822" y="1869871"/>
              <a:ext cx="548959" cy="518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5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</a:t>
              </a:r>
              <a:endPara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536EDF54-0FC3-4750-A67E-D3D6C09BE8F2}"/>
              </a:ext>
            </a:extLst>
          </p:cNvPr>
          <p:cNvSpPr/>
          <p:nvPr/>
        </p:nvSpPr>
        <p:spPr>
          <a:xfrm>
            <a:off x="1326118" y="2633099"/>
            <a:ext cx="4087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製作主題照片集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8950045-D6FA-4153-98A3-5878627A7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97" y="1630018"/>
            <a:ext cx="3831506" cy="908352"/>
          </a:xfrm>
          <a:prstGeom prst="rect">
            <a:avLst/>
          </a:prstGeom>
        </p:spPr>
      </p:pic>
      <p:pic>
        <p:nvPicPr>
          <p:cNvPr id="13" name="圖片 12" descr="一張含有 傢俱 的圖片&#10;&#10;描述是以高可信度產生">
            <a:extLst>
              <a:ext uri="{FF2B5EF4-FFF2-40B4-BE49-F238E27FC236}">
                <a16:creationId xmlns:a16="http://schemas.microsoft.com/office/drawing/2014/main" id="{BC8153A5-2503-4030-96F5-5C8228C97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246" y="953912"/>
            <a:ext cx="1836529" cy="312072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B94C12A-C5A3-4B9F-A9B6-4486A2926EEE}"/>
              </a:ext>
            </a:extLst>
          </p:cNvPr>
          <p:cNvSpPr/>
          <p:nvPr/>
        </p:nvSpPr>
        <p:spPr>
          <a:xfrm>
            <a:off x="1430747" y="3486311"/>
            <a:ext cx="3498763" cy="757130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30E5B5-26C3-490F-A7A4-39D0BFA72EA7}"/>
              </a:ext>
            </a:extLst>
          </p:cNvPr>
          <p:cNvSpPr/>
          <p:nvPr/>
        </p:nvSpPr>
        <p:spPr>
          <a:xfrm>
            <a:off x="1627387" y="3483718"/>
            <a:ext cx="300024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你的專屬分類帽，自動分出各種不同主題的照片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5043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3965127F-66D9-4B3F-AD39-6F9B675B2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8F83EE-EC55-47D9-BDE2-1D862AC860FC}"/>
              </a:ext>
            </a:extLst>
          </p:cNvPr>
          <p:cNvSpPr txBox="1">
            <a:spLocks/>
          </p:cNvSpPr>
          <p:nvPr/>
        </p:nvSpPr>
        <p:spPr>
          <a:xfrm>
            <a:off x="629841" y="416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如何找到每一個日落？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E33715B-E735-4EBB-8BA2-51CFBED49B9C}"/>
              </a:ext>
            </a:extLst>
          </p:cNvPr>
          <p:cNvSpPr txBox="1">
            <a:spLocks/>
          </p:cNvSpPr>
          <p:nvPr/>
        </p:nvSpPr>
        <p:spPr>
          <a:xfrm>
            <a:off x="1474439" y="3171165"/>
            <a:ext cx="1831418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33FCC67-55D9-4A7A-9840-A8517699D396}"/>
              </a:ext>
            </a:extLst>
          </p:cNvPr>
          <p:cNvSpPr txBox="1">
            <a:spLocks/>
          </p:cNvSpPr>
          <p:nvPr/>
        </p:nvSpPr>
        <p:spPr>
          <a:xfrm>
            <a:off x="1389369" y="4008922"/>
            <a:ext cx="2273378" cy="259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每次拍完每次整理</a:t>
            </a:r>
          </a:p>
          <a:p>
            <a:pPr>
              <a:lnSpc>
                <a:spcPts val="2000"/>
              </a:lnSpc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從眾多相簿裡一本一本翻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F8C9D9F-038A-4F88-8839-D8C2D467308A}"/>
              </a:ext>
            </a:extLst>
          </p:cNvPr>
          <p:cNvSpPr txBox="1">
            <a:spLocks/>
          </p:cNvSpPr>
          <p:nvPr/>
        </p:nvSpPr>
        <p:spPr>
          <a:xfrm>
            <a:off x="5556015" y="3112432"/>
            <a:ext cx="1831419" cy="617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B16D88E-0C50-4A46-8149-7C95D9B4E9DF}"/>
              </a:ext>
            </a:extLst>
          </p:cNvPr>
          <p:cNvSpPr txBox="1">
            <a:spLocks/>
          </p:cNvSpPr>
          <p:nvPr/>
        </p:nvSpPr>
        <p:spPr>
          <a:xfrm>
            <a:off x="5171249" y="4015797"/>
            <a:ext cx="2885713" cy="2591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00"/>
              </a:lnSpc>
              <a:buNone/>
            </a:pPr>
            <a:r>
              <a:rPr lang="en-US" altLang="zh-TW" sz="18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AI 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智慧分類引擎幫你一網打盡。</a:t>
            </a:r>
            <a:endParaRPr lang="zh-TW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225D4C1-20C4-4C38-BD1E-140332A7AF63}"/>
              </a:ext>
            </a:extLst>
          </p:cNvPr>
          <p:cNvCxnSpPr/>
          <p:nvPr/>
        </p:nvCxnSpPr>
        <p:spPr>
          <a:xfrm>
            <a:off x="1456742" y="3891417"/>
            <a:ext cx="192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4949402D-9A6F-46FD-B193-BF6C2FD1A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429" y="2377893"/>
            <a:ext cx="922177" cy="92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6E0EA76-BEDC-456E-A8A4-E1F143F6DB16}"/>
              </a:ext>
            </a:extLst>
          </p:cNvPr>
          <p:cNvCxnSpPr/>
          <p:nvPr/>
        </p:nvCxnSpPr>
        <p:spPr>
          <a:xfrm>
            <a:off x="5596002" y="3891417"/>
            <a:ext cx="19267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E0F1A9E-B2B8-4ACB-93F1-3B63DB28D3EB}"/>
              </a:ext>
            </a:extLst>
          </p:cNvPr>
          <p:cNvSpPr/>
          <p:nvPr/>
        </p:nvSpPr>
        <p:spPr>
          <a:xfrm>
            <a:off x="4217437" y="2358737"/>
            <a:ext cx="1744853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7ED3FB7-5E85-43AE-B823-9ED83CC399CE}"/>
              </a:ext>
            </a:extLst>
          </p:cNvPr>
          <p:cNvSpPr/>
          <p:nvPr/>
        </p:nvSpPr>
        <p:spPr>
          <a:xfrm>
            <a:off x="4204402" y="2345372"/>
            <a:ext cx="1771639" cy="461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吃遍各國美食，要怎麼</a:t>
            </a:r>
            <a:endParaRPr lang="en-US" altLang="zh-TW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500"/>
              </a:lnSpc>
            </a:pPr>
            <a:r>
              <a:rPr lang="zh-TW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喚醒每一次味蕾的感動？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CEDEDE9-10D0-40BE-A6DF-8907A13BCC2C}"/>
              </a:ext>
            </a:extLst>
          </p:cNvPr>
          <p:cNvSpPr/>
          <p:nvPr/>
        </p:nvSpPr>
        <p:spPr>
          <a:xfrm>
            <a:off x="527233" y="2352247"/>
            <a:ext cx="1522810" cy="438903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4FB2DB5-95C7-402B-9C65-3A9A6D51FF98}"/>
              </a:ext>
            </a:extLst>
          </p:cNvPr>
          <p:cNvSpPr/>
          <p:nvPr/>
        </p:nvSpPr>
        <p:spPr>
          <a:xfrm>
            <a:off x="572433" y="2334298"/>
            <a:ext cx="1483098" cy="461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走遍大江南北，要怎</a:t>
            </a:r>
            <a:endParaRPr lang="en-US" altLang="zh-TW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500"/>
              </a:lnSpc>
            </a:pPr>
            <a:r>
              <a:rPr lang="zh-TW" altLang="en-US" sz="112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麼回顧每一次日落？</a:t>
            </a:r>
            <a:endParaRPr lang="en-US" altLang="zh-CN" sz="112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430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699694-0E1F-4C31-9CB7-DD80E2ABF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E57E5-DD1F-A74E-8C97-36C49C41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92" y="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智慧分類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65CA06-27FC-42D1-A722-91046F18B02D}"/>
              </a:ext>
            </a:extLst>
          </p:cNvPr>
          <p:cNvSpPr/>
          <p:nvPr/>
        </p:nvSpPr>
        <p:spPr>
          <a:xfrm>
            <a:off x="-152451" y="2302194"/>
            <a:ext cx="4972264" cy="2471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節慶：聖誕節、新年、萬聖節等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活動：派對、演奏會、畢業典禮、婚禮等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場景：湖邊、碼頭、森林、草原等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動物：鼠、牛、虎、兔、蛇、馬、羊、猴、雞、狗、豬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食物：冰淇淋、麵包、各種水果等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植物：仙人掌、玫瑰、松樹等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交通工具：汽車、飛機、船等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物品：車牌、雕像、迷你裙、空拍照片、螢幕擷圖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運動：潛水、籃球、棒球等</a:t>
            </a:r>
          </a:p>
          <a:p>
            <a:pPr lvl="1">
              <a:lnSpc>
                <a:spcPct val="12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樂器：大提琴、薩克斯風等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F38C9F4-A343-4D1B-A902-2F82CFB665AC}"/>
              </a:ext>
            </a:extLst>
          </p:cNvPr>
          <p:cNvSpPr/>
          <p:nvPr/>
        </p:nvSpPr>
        <p:spPr>
          <a:xfrm>
            <a:off x="-996902" y="1300994"/>
            <a:ext cx="4823836" cy="957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7F5510-A730-4F1C-B141-E3F01E429C51}"/>
              </a:ext>
            </a:extLst>
          </p:cNvPr>
          <p:cNvSpPr/>
          <p:nvPr/>
        </p:nvSpPr>
        <p:spPr>
          <a:xfrm>
            <a:off x="248565" y="1305328"/>
            <a:ext cx="3190876" cy="95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運用人工智慧辨識照片內容，自動依照內容分類</a:t>
            </a:r>
          </a:p>
          <a:p>
            <a:pPr>
              <a:lnSpc>
                <a:spcPts val="2300"/>
              </a:lnSpc>
            </a:pPr>
            <a:r>
              <a:rPr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目前已有將近 </a:t>
            </a:r>
            <a:r>
              <a:rPr lang="en-US" altLang="zh-TW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 </a:t>
            </a:r>
            <a:r>
              <a:rPr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類不同主題：</a:t>
            </a:r>
            <a:endParaRPr lang="en-US" altLang="zh-CN" sz="1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0471C6C-6576-49B4-A25A-844A44B9D72B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1755156-461E-46C9-9FD5-7410EAB68A1E}"/>
              </a:ext>
            </a:extLst>
          </p:cNvPr>
          <p:cNvGrpSpPr/>
          <p:nvPr/>
        </p:nvGrpSpPr>
        <p:grpSpPr>
          <a:xfrm>
            <a:off x="3294849" y="1381283"/>
            <a:ext cx="790860" cy="790860"/>
            <a:chOff x="228678" y="3612186"/>
            <a:chExt cx="655970" cy="655970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AA40310-BD52-45C9-9F65-E50A2FB09E62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7B6681AD-44EB-4925-BA22-EE9EF4BE956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D0DCD8D8-E8C6-4F14-BA9E-AEC991F8E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9630" y="1611350"/>
            <a:ext cx="401065" cy="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7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087DB0-05F5-4E9C-B34B-DBB8FA7DF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15ADD-4C93-F74F-B107-D73AE2B4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87" y="0"/>
            <a:ext cx="8279905" cy="994172"/>
          </a:xfrm>
        </p:spPr>
        <p:txBody>
          <a:bodyPr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為你</a:t>
            </a:r>
            <a:r>
              <a: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找出散落四處的每一個日落</a:t>
            </a:r>
            <a:endParaRPr 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956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C285998-5405-435E-896A-EBDB66AE5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5ECEBB9-1CB2-49E1-BBD6-E773B57B28CF}"/>
              </a:ext>
            </a:extLst>
          </p:cNvPr>
          <p:cNvSpPr/>
          <p:nvPr/>
        </p:nvSpPr>
        <p:spPr>
          <a:xfrm>
            <a:off x="563518" y="1391110"/>
            <a:ext cx="3884300" cy="50317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AFD8-7870-1C4B-98FC-1EE18A9B2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49" y="-813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err="1">
                <a:latin typeface="Arial"/>
                <a:ea typeface="微軟正黑體" panose="020B0604030504040204" pitchFamily="34" charset="-120"/>
                <a:cs typeface="Arial"/>
              </a:rPr>
              <a:t>QuMagie</a:t>
            </a:r>
            <a:r>
              <a:rPr lang="en-US" altLang="zh-TW" sz="3600">
                <a:latin typeface="Arial"/>
                <a:ea typeface="微軟正黑體" panose="020B0604030504040204" pitchFamily="34" charset="-120"/>
                <a:cs typeface="Arial"/>
              </a:rPr>
              <a:t>：</a:t>
            </a:r>
            <a:r>
              <a:rPr lang="zh-TW" altLang="en-US" sz="3600">
                <a:latin typeface="微軟正黑體"/>
                <a:ea typeface="微軟正黑體"/>
              </a:rPr>
              <a:t>「初次見面，請多指教」</a:t>
            </a:r>
            <a:endParaRPr lang="zh-TW" altLang="en-US" sz="3600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5ADD6F-B01D-449D-9EF8-0EFE19CFDEB8}"/>
              </a:ext>
            </a:extLst>
          </p:cNvPr>
          <p:cNvSpPr/>
          <p:nvPr/>
        </p:nvSpPr>
        <p:spPr>
          <a:xfrm>
            <a:off x="746875" y="1144538"/>
            <a:ext cx="3752950" cy="743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你為</a:t>
            </a: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</a:t>
            </a:r>
            <a:r>
              <a:rPr lang="zh-CN" altLang="en-US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</a:t>
            </a:r>
            <a:r>
              <a:rPr lang="zh-TW" altLang="en-US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5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2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CN" sz="25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A31F03A-C690-4449-BEF5-A4177FEE5AA8}"/>
              </a:ext>
            </a:extLst>
          </p:cNvPr>
          <p:cNvSpPr/>
          <p:nvPr/>
        </p:nvSpPr>
        <p:spPr>
          <a:xfrm>
            <a:off x="4991736" y="1397834"/>
            <a:ext cx="3947616" cy="50317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5771664-ADDA-458E-8CA3-A72E04964C1F}"/>
              </a:ext>
            </a:extLst>
          </p:cNvPr>
          <p:cNvSpPr/>
          <p:nvPr/>
        </p:nvSpPr>
        <p:spPr>
          <a:xfrm>
            <a:off x="5172279" y="1144538"/>
            <a:ext cx="3597460" cy="7428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5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CN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如何幫助</a:t>
            </a:r>
            <a:r>
              <a:rPr lang="zh-CN" altLang="en-US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CN" sz="25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EB3C8C9-1BCB-4C62-9465-C935628C96E4}"/>
              </a:ext>
            </a:extLst>
          </p:cNvPr>
          <p:cNvGrpSpPr/>
          <p:nvPr/>
        </p:nvGrpSpPr>
        <p:grpSpPr>
          <a:xfrm>
            <a:off x="170063" y="1364216"/>
            <a:ext cx="566480" cy="566480"/>
            <a:chOff x="228678" y="3612186"/>
            <a:chExt cx="655970" cy="655970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A9DF27BC-FB12-420E-8D67-8E117F96EF39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4BCF2CD0-A295-427B-BC7A-289725B6B01A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14EE063A-D8F2-4424-92C6-00AB5B577631}"/>
              </a:ext>
            </a:extLst>
          </p:cNvPr>
          <p:cNvGrpSpPr/>
          <p:nvPr/>
        </p:nvGrpSpPr>
        <p:grpSpPr>
          <a:xfrm>
            <a:off x="4626578" y="1359458"/>
            <a:ext cx="566480" cy="566480"/>
            <a:chOff x="228678" y="3612186"/>
            <a:chExt cx="655970" cy="655970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5CBD014E-1825-45CC-8A38-3C6AED923AF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4A7ECF1F-C79D-4A61-9546-A25AB5E5CCE4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圖形 26">
            <a:extLst>
              <a:ext uri="{FF2B5EF4-FFF2-40B4-BE49-F238E27FC236}">
                <a16:creationId xmlns:a16="http://schemas.microsoft.com/office/drawing/2014/main" id="{8A080B1C-CC74-465F-A8A8-8270CACCE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247" y="1516050"/>
            <a:ext cx="142266" cy="245732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9106A2B-34D1-468B-AC94-45527E8B5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1486" y="1511643"/>
            <a:ext cx="142266" cy="24573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536659-522A-498D-93B1-73E1A14E59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418" y="1997649"/>
            <a:ext cx="3008809" cy="85415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2D3616D-69DD-49A2-B1EF-3C8DC7E83C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247" y="1981614"/>
            <a:ext cx="4427761" cy="8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3481834-6D4C-46E5-B6E4-D93863D94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BD2C2C4F-95B5-43D1-8924-282C22FF5F4C}"/>
              </a:ext>
            </a:extLst>
          </p:cNvPr>
          <p:cNvGrpSpPr/>
          <p:nvPr/>
        </p:nvGrpSpPr>
        <p:grpSpPr>
          <a:xfrm>
            <a:off x="781876" y="1951772"/>
            <a:ext cx="492217" cy="479321"/>
            <a:chOff x="782822" y="1854084"/>
            <a:chExt cx="584708" cy="569388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B1D16CD9-281B-4471-8F3F-F8306AF61EE0}"/>
                </a:ext>
              </a:extLst>
            </p:cNvPr>
            <p:cNvSpPr/>
            <p:nvPr/>
          </p:nvSpPr>
          <p:spPr>
            <a:xfrm>
              <a:off x="798142" y="1854084"/>
              <a:ext cx="569388" cy="5693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B97FB85-E2EB-4903-BA87-B5ECC5D36BD9}"/>
                </a:ext>
              </a:extLst>
            </p:cNvPr>
            <p:cNvSpPr/>
            <p:nvPr/>
          </p:nvSpPr>
          <p:spPr>
            <a:xfrm>
              <a:off x="782822" y="1869871"/>
              <a:ext cx="548959" cy="518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5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</a:t>
              </a:r>
              <a:endPara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FD7CB93-FFB7-4768-86C0-5D05A42B8ACC}"/>
              </a:ext>
            </a:extLst>
          </p:cNvPr>
          <p:cNvSpPr/>
          <p:nvPr/>
        </p:nvSpPr>
        <p:spPr>
          <a:xfrm>
            <a:off x="721646" y="2633099"/>
            <a:ext cx="49673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找出塵封已久的回憶</a:t>
            </a:r>
          </a:p>
          <a:p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B50D549-5E88-480E-944A-2ADF8752B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97" y="1630018"/>
            <a:ext cx="3831506" cy="908352"/>
          </a:xfrm>
          <a:prstGeom prst="rect">
            <a:avLst/>
          </a:prstGeom>
        </p:spPr>
      </p:pic>
      <p:pic>
        <p:nvPicPr>
          <p:cNvPr id="11" name="圖片 10" descr="一張含有 傢俱 的圖片&#10;&#10;描述是以高可信度產生">
            <a:extLst>
              <a:ext uri="{FF2B5EF4-FFF2-40B4-BE49-F238E27FC236}">
                <a16:creationId xmlns:a16="http://schemas.microsoft.com/office/drawing/2014/main" id="{55A091E9-E0D6-4A17-8C0F-3B37F2D67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246" y="953912"/>
            <a:ext cx="1836529" cy="312072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E58A53D-C98B-4008-9030-B055843F7BEE}"/>
              </a:ext>
            </a:extLst>
          </p:cNvPr>
          <p:cNvSpPr/>
          <p:nvPr/>
        </p:nvSpPr>
        <p:spPr>
          <a:xfrm>
            <a:off x="1730241" y="3491786"/>
            <a:ext cx="2770578" cy="408289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4EFC64-1278-4AED-8F32-BBE934DBC4AE}"/>
              </a:ext>
            </a:extLst>
          </p:cNvPr>
          <p:cNvSpPr/>
          <p:nvPr/>
        </p:nvSpPr>
        <p:spPr>
          <a:xfrm>
            <a:off x="1627387" y="3483718"/>
            <a:ext cx="300024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千變萬化的搜尋功能</a:t>
            </a:r>
          </a:p>
        </p:txBody>
      </p:sp>
    </p:spTree>
    <p:extLst>
      <p:ext uri="{BB962C8B-B14F-4D97-AF65-F5344CB8AC3E}">
        <p14:creationId xmlns:p14="http://schemas.microsoft.com/office/powerpoint/2010/main" val="217695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C0563D5-143F-41BD-B39D-4DF52A361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1B95A-22D1-D742-AFB1-1EBD542C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90" y="171451"/>
            <a:ext cx="8462278" cy="635000"/>
          </a:xfrm>
        </p:spPr>
        <p:txBody>
          <a:bodyPr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找照片就像海底撈針，怎麼辦？</a:t>
            </a:r>
            <a:endParaRPr 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CA73838-C739-422B-BDB2-FECD3127C4B9}"/>
              </a:ext>
            </a:extLst>
          </p:cNvPr>
          <p:cNvSpPr/>
          <p:nvPr/>
        </p:nvSpPr>
        <p:spPr>
          <a:xfrm>
            <a:off x="546935" y="1281598"/>
            <a:ext cx="4709786" cy="50091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3E7005-6709-48C1-8A69-C8F09462E4C3}"/>
              </a:ext>
            </a:extLst>
          </p:cNvPr>
          <p:cNvSpPr/>
          <p:nvPr/>
        </p:nvSpPr>
        <p:spPr>
          <a:xfrm>
            <a:off x="897630" y="1358394"/>
            <a:ext cx="4332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的搜尋功能可依不同條件組合搜尋：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301967D-DED4-4C97-97B2-73C4C65190EA}"/>
              </a:ext>
            </a:extLst>
          </p:cNvPr>
          <p:cNvSpPr/>
          <p:nvPr/>
        </p:nvSpPr>
        <p:spPr>
          <a:xfrm>
            <a:off x="244241" y="1186839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8D6A578A-CAD2-4316-8BA8-51AD25FC8A56}"/>
              </a:ext>
            </a:extLst>
          </p:cNvPr>
          <p:cNvSpPr/>
          <p:nvPr/>
        </p:nvSpPr>
        <p:spPr>
          <a:xfrm>
            <a:off x="310580" y="1251310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EBD15781-2593-4A05-A1F4-F26CC24E5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009" y="1322230"/>
            <a:ext cx="371475" cy="371475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6BCC39D-20E8-4C07-A06C-C99276FFD9E4}"/>
              </a:ext>
            </a:extLst>
          </p:cNvPr>
          <p:cNvSpPr/>
          <p:nvPr/>
        </p:nvSpPr>
        <p:spPr>
          <a:xfrm>
            <a:off x="467440" y="4082538"/>
            <a:ext cx="4662922" cy="45539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488F"/>
              </a:gs>
              <a:gs pos="100000">
                <a:srgbClr val="8C3DD7"/>
              </a:gs>
            </a:gsLst>
            <a:lin ang="0" scaled="0"/>
          </a:gradFill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D78E450E-43A8-44C9-8F15-1BA77DDFECE1}"/>
              </a:ext>
            </a:extLst>
          </p:cNvPr>
          <p:cNvSpPr/>
          <p:nvPr/>
        </p:nvSpPr>
        <p:spPr>
          <a:xfrm>
            <a:off x="136083" y="2095900"/>
            <a:ext cx="1710555" cy="1710555"/>
          </a:xfrm>
          <a:prstGeom prst="ellipse">
            <a:avLst/>
          </a:prstGeom>
          <a:solidFill>
            <a:srgbClr val="1A20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FEA66D0-AE25-49C1-8BE9-F9AEC75A228E}"/>
              </a:ext>
            </a:extLst>
          </p:cNvPr>
          <p:cNvSpPr/>
          <p:nvPr/>
        </p:nvSpPr>
        <p:spPr>
          <a:xfrm>
            <a:off x="193539" y="2157362"/>
            <a:ext cx="1594592" cy="1594592"/>
          </a:xfrm>
          <a:prstGeom prst="ellipse">
            <a:avLst/>
          </a:prstGeom>
          <a:gradFill>
            <a:gsLst>
              <a:gs pos="0">
                <a:srgbClr val="843D95"/>
              </a:gs>
              <a:gs pos="100000">
                <a:srgbClr val="A04AB4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83EB8780-A80C-4339-B339-28D3AF4E65F7}"/>
              </a:ext>
            </a:extLst>
          </p:cNvPr>
          <p:cNvSpPr/>
          <p:nvPr/>
        </p:nvSpPr>
        <p:spPr>
          <a:xfrm>
            <a:off x="1908339" y="2095900"/>
            <a:ext cx="1710555" cy="1710555"/>
          </a:xfrm>
          <a:prstGeom prst="ellipse">
            <a:avLst/>
          </a:prstGeom>
          <a:solidFill>
            <a:srgbClr val="1A20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AFD3A248-3E73-46D2-A399-B01DFC42CCED}"/>
              </a:ext>
            </a:extLst>
          </p:cNvPr>
          <p:cNvSpPr/>
          <p:nvPr/>
        </p:nvSpPr>
        <p:spPr>
          <a:xfrm>
            <a:off x="1965795" y="2157362"/>
            <a:ext cx="1594592" cy="1594592"/>
          </a:xfrm>
          <a:prstGeom prst="ellipse">
            <a:avLst/>
          </a:prstGeom>
          <a:gradFill>
            <a:gsLst>
              <a:gs pos="0">
                <a:srgbClr val="843D95"/>
              </a:gs>
              <a:gs pos="100000">
                <a:srgbClr val="A04AB4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2FD5CA76-0777-47CB-970A-15A3AB26A08A}"/>
              </a:ext>
            </a:extLst>
          </p:cNvPr>
          <p:cNvSpPr/>
          <p:nvPr/>
        </p:nvSpPr>
        <p:spPr>
          <a:xfrm>
            <a:off x="3684387" y="2085506"/>
            <a:ext cx="1710555" cy="1710555"/>
          </a:xfrm>
          <a:prstGeom prst="ellipse">
            <a:avLst/>
          </a:prstGeom>
          <a:solidFill>
            <a:srgbClr val="1A20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D26CEA18-9078-4DA4-AF8E-389A74F26A9E}"/>
              </a:ext>
            </a:extLst>
          </p:cNvPr>
          <p:cNvSpPr/>
          <p:nvPr/>
        </p:nvSpPr>
        <p:spPr>
          <a:xfrm>
            <a:off x="3741843" y="2139838"/>
            <a:ext cx="1594592" cy="1594592"/>
          </a:xfrm>
          <a:prstGeom prst="ellipse">
            <a:avLst/>
          </a:prstGeom>
          <a:gradFill>
            <a:gsLst>
              <a:gs pos="0">
                <a:srgbClr val="843D95"/>
              </a:gs>
              <a:gs pos="100000">
                <a:srgbClr val="A04AB4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6158CCB-BEAC-4AB9-9E14-5E70F5C9A607}"/>
              </a:ext>
            </a:extLst>
          </p:cNvPr>
          <p:cNvSpPr/>
          <p:nvPr/>
        </p:nvSpPr>
        <p:spPr>
          <a:xfrm>
            <a:off x="611184" y="2479166"/>
            <a:ext cx="697627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人物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F12CF42-56D9-49EC-9011-B8913005D8D8}"/>
              </a:ext>
            </a:extLst>
          </p:cNvPr>
          <p:cNvSpPr/>
          <p:nvPr/>
        </p:nvSpPr>
        <p:spPr>
          <a:xfrm>
            <a:off x="2160219" y="2476232"/>
            <a:ext cx="1210588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文字標籤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15575C6-E8A2-45D2-B823-01D37EB57FC4}"/>
              </a:ext>
            </a:extLst>
          </p:cNvPr>
          <p:cNvSpPr/>
          <p:nvPr/>
        </p:nvSpPr>
        <p:spPr>
          <a:xfrm>
            <a:off x="3951610" y="2469949"/>
            <a:ext cx="1210588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拍攝日期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D687975-DB84-462B-A486-32961E8513B4}"/>
              </a:ext>
            </a:extLst>
          </p:cNvPr>
          <p:cNvSpPr/>
          <p:nvPr/>
        </p:nvSpPr>
        <p:spPr>
          <a:xfrm>
            <a:off x="22158" y="2937558"/>
            <a:ext cx="1770822" cy="53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包含指定人物</a:t>
            </a:r>
            <a:endParaRPr lang="en-US" altLang="zh-TW" sz="118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排除指定人物</a:t>
            </a:r>
            <a:endParaRPr lang="en-US" altLang="zh-TW" sz="118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FF57788-B509-4EFF-9FB6-29382F72654A}"/>
              </a:ext>
            </a:extLst>
          </p:cNvPr>
          <p:cNvSpPr/>
          <p:nvPr/>
        </p:nvSpPr>
        <p:spPr>
          <a:xfrm>
            <a:off x="1663557" y="2930506"/>
            <a:ext cx="1941970" cy="53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滿足所有指定標籤</a:t>
            </a:r>
            <a:endParaRPr lang="en-US" altLang="zh-TW" sz="118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滿足任一指定標籤</a:t>
            </a:r>
            <a:endParaRPr lang="en-US" altLang="zh-TW" sz="118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C471875-17C7-44AB-A51C-E3610B0BB8E2}"/>
              </a:ext>
            </a:extLst>
          </p:cNvPr>
          <p:cNvSpPr/>
          <p:nvPr/>
        </p:nvSpPr>
        <p:spPr>
          <a:xfrm>
            <a:off x="3605527" y="2895913"/>
            <a:ext cx="1544012" cy="331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lvl="1" indent="-107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指定日期區間</a:t>
            </a:r>
            <a:endParaRPr lang="en-US" altLang="zh-TW" sz="118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5F7B70B-6A4D-4D81-8F9C-956D974BEA03}"/>
              </a:ext>
            </a:extLst>
          </p:cNvPr>
          <p:cNvSpPr/>
          <p:nvPr/>
        </p:nvSpPr>
        <p:spPr>
          <a:xfrm>
            <a:off x="5682876" y="2257499"/>
            <a:ext cx="852393" cy="32097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412DF-0F02-444B-A463-236BDBB41D53}"/>
              </a:ext>
            </a:extLst>
          </p:cNvPr>
          <p:cNvSpPr txBox="1"/>
          <p:nvPr/>
        </p:nvSpPr>
        <p:spPr>
          <a:xfrm>
            <a:off x="527163" y="4120663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幫你喚醒藏在腦海深處的回憶</a:t>
            </a:r>
            <a:endParaRPr 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DE4DBFD7-9C96-40AE-929A-04C0278504DB}"/>
              </a:ext>
            </a:extLst>
          </p:cNvPr>
          <p:cNvSpPr/>
          <p:nvPr/>
        </p:nvSpPr>
        <p:spPr>
          <a:xfrm>
            <a:off x="5682876" y="4040484"/>
            <a:ext cx="852393" cy="32097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2EDDD6B9-8E1C-465C-B5D4-1D5AF2F384F1}"/>
              </a:ext>
            </a:extLst>
          </p:cNvPr>
          <p:cNvSpPr/>
          <p:nvPr/>
        </p:nvSpPr>
        <p:spPr>
          <a:xfrm>
            <a:off x="5682875" y="1628845"/>
            <a:ext cx="852393" cy="320975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78BA537-57B7-4842-807D-A24C0FDC7FD2}"/>
              </a:ext>
            </a:extLst>
          </p:cNvPr>
          <p:cNvSpPr/>
          <p:nvPr/>
        </p:nvSpPr>
        <p:spPr>
          <a:xfrm>
            <a:off x="827100" y="222733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AA0D7F7A-61EE-420F-B3BE-FEE2C4D52EB8}"/>
              </a:ext>
            </a:extLst>
          </p:cNvPr>
          <p:cNvSpPr/>
          <p:nvPr/>
        </p:nvSpPr>
        <p:spPr>
          <a:xfrm>
            <a:off x="851498" y="2278125"/>
            <a:ext cx="276848" cy="2768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A7113EA-DD5E-4589-A700-BD321FEB4365}"/>
              </a:ext>
            </a:extLst>
          </p:cNvPr>
          <p:cNvSpPr/>
          <p:nvPr/>
        </p:nvSpPr>
        <p:spPr>
          <a:xfrm>
            <a:off x="2605585" y="22143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D8CDD9CE-EEEB-4CB1-AD82-93E55D3D3B1F}"/>
              </a:ext>
            </a:extLst>
          </p:cNvPr>
          <p:cNvSpPr/>
          <p:nvPr/>
        </p:nvSpPr>
        <p:spPr>
          <a:xfrm>
            <a:off x="2624667" y="2265142"/>
            <a:ext cx="276848" cy="2768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33360B5-BF1C-4BDA-8401-CAEDED55E07D}"/>
              </a:ext>
            </a:extLst>
          </p:cNvPr>
          <p:cNvSpPr/>
          <p:nvPr/>
        </p:nvSpPr>
        <p:spPr>
          <a:xfrm>
            <a:off x="4381633" y="2199489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4486E074-9EDA-446A-A577-6BFCBF42EDD9}"/>
              </a:ext>
            </a:extLst>
          </p:cNvPr>
          <p:cNvSpPr/>
          <p:nvPr/>
        </p:nvSpPr>
        <p:spPr>
          <a:xfrm>
            <a:off x="4400715" y="2250281"/>
            <a:ext cx="276848" cy="2768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9F428635-F523-40EB-B4D5-111D1D23E60F}"/>
              </a:ext>
            </a:extLst>
          </p:cNvPr>
          <p:cNvGrpSpPr/>
          <p:nvPr/>
        </p:nvGrpSpPr>
        <p:grpSpPr>
          <a:xfrm>
            <a:off x="6140041" y="2181624"/>
            <a:ext cx="453678" cy="453678"/>
            <a:chOff x="3555910" y="5295269"/>
            <a:chExt cx="655970" cy="65597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3AA119ED-328F-4685-8F8D-5A58A6CD450A}"/>
                </a:ext>
              </a:extLst>
            </p:cNvPr>
            <p:cNvSpPr/>
            <p:nvPr/>
          </p:nvSpPr>
          <p:spPr>
            <a:xfrm>
              <a:off x="3555910" y="5295269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E914C2E-C8FA-438B-8505-8FD0B3229CD8}"/>
                </a:ext>
              </a:extLst>
            </p:cNvPr>
            <p:cNvSpPr/>
            <p:nvPr/>
          </p:nvSpPr>
          <p:spPr>
            <a:xfrm>
              <a:off x="3646784" y="5334515"/>
              <a:ext cx="433012" cy="5292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40729936-05B3-448B-9192-E04E8DA369A9}"/>
                </a:ext>
              </a:extLst>
            </p:cNvPr>
            <p:cNvSpPr/>
            <p:nvPr/>
          </p:nvSpPr>
          <p:spPr>
            <a:xfrm>
              <a:off x="3622249" y="5359740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1D081FF8-247D-40EC-8987-32AFB292FC04}"/>
              </a:ext>
            </a:extLst>
          </p:cNvPr>
          <p:cNvGrpSpPr/>
          <p:nvPr/>
        </p:nvGrpSpPr>
        <p:grpSpPr>
          <a:xfrm>
            <a:off x="6129996" y="1541376"/>
            <a:ext cx="453678" cy="453678"/>
            <a:chOff x="3555910" y="5295269"/>
            <a:chExt cx="655970" cy="655970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E5D7B6DD-C991-432B-A402-59610536B08E}"/>
                </a:ext>
              </a:extLst>
            </p:cNvPr>
            <p:cNvSpPr/>
            <p:nvPr/>
          </p:nvSpPr>
          <p:spPr>
            <a:xfrm>
              <a:off x="3555910" y="5295269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5535B235-4089-4918-A831-667617C7937F}"/>
                </a:ext>
              </a:extLst>
            </p:cNvPr>
            <p:cNvSpPr/>
            <p:nvPr/>
          </p:nvSpPr>
          <p:spPr>
            <a:xfrm>
              <a:off x="3646784" y="5334515"/>
              <a:ext cx="473290" cy="57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A37514E9-0A01-4769-BE4B-C0DBA3E9C69C}"/>
                </a:ext>
              </a:extLst>
            </p:cNvPr>
            <p:cNvSpPr/>
            <p:nvPr/>
          </p:nvSpPr>
          <p:spPr>
            <a:xfrm>
              <a:off x="3622249" y="5359740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BAB7CC6-DE8C-441A-B177-2BC43BD02DAB}"/>
              </a:ext>
            </a:extLst>
          </p:cNvPr>
          <p:cNvGrpSpPr/>
          <p:nvPr/>
        </p:nvGrpSpPr>
        <p:grpSpPr>
          <a:xfrm>
            <a:off x="6202891" y="3974132"/>
            <a:ext cx="453678" cy="453678"/>
            <a:chOff x="3555910" y="5295269"/>
            <a:chExt cx="655970" cy="655970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AF14BF9D-B70C-4EAF-B796-90BC1EBA28DA}"/>
                </a:ext>
              </a:extLst>
            </p:cNvPr>
            <p:cNvSpPr/>
            <p:nvPr/>
          </p:nvSpPr>
          <p:spPr>
            <a:xfrm>
              <a:off x="3555910" y="5295269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8629FB05-02CD-44E9-9265-7003B94FB2EB}"/>
                </a:ext>
              </a:extLst>
            </p:cNvPr>
            <p:cNvSpPr/>
            <p:nvPr/>
          </p:nvSpPr>
          <p:spPr>
            <a:xfrm>
              <a:off x="3646784" y="5334515"/>
              <a:ext cx="473290" cy="578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B925CD70-6B55-4477-BD4F-F080DC895B0D}"/>
                </a:ext>
              </a:extLst>
            </p:cNvPr>
            <p:cNvSpPr/>
            <p:nvPr/>
          </p:nvSpPr>
          <p:spPr>
            <a:xfrm>
              <a:off x="3622249" y="5359740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66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D873D-F4A5-7241-985E-D54C08B0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40" y="3442098"/>
            <a:ext cx="7886700" cy="1125140"/>
          </a:xfrm>
        </p:spPr>
        <p:txBody>
          <a:bodyPr/>
          <a:lstStyle/>
          <a:p>
            <a:r>
              <a:rPr lang="zh-CN" altLang="en-US"/>
              <a:t>如時光機般的時間軸瀏覽模式</a:t>
            </a:r>
            <a:endParaRPr 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FFD7F08-71B0-45E5-8B13-6017681A7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E26A4EF3-4D90-45D0-B8CC-B3BE083F9098}"/>
              </a:ext>
            </a:extLst>
          </p:cNvPr>
          <p:cNvGrpSpPr/>
          <p:nvPr/>
        </p:nvGrpSpPr>
        <p:grpSpPr>
          <a:xfrm>
            <a:off x="781876" y="1951772"/>
            <a:ext cx="492217" cy="479321"/>
            <a:chOff x="782822" y="1854084"/>
            <a:chExt cx="584708" cy="569388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6D9485F4-C2DE-42FC-B944-CD9BE9E69075}"/>
                </a:ext>
              </a:extLst>
            </p:cNvPr>
            <p:cNvSpPr/>
            <p:nvPr/>
          </p:nvSpPr>
          <p:spPr>
            <a:xfrm>
              <a:off x="798142" y="1854084"/>
              <a:ext cx="569388" cy="5693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83AA366-9C1C-426E-8FED-1012DF2C67FA}"/>
                </a:ext>
              </a:extLst>
            </p:cNvPr>
            <p:cNvSpPr/>
            <p:nvPr/>
          </p:nvSpPr>
          <p:spPr>
            <a:xfrm>
              <a:off x="782822" y="1869871"/>
              <a:ext cx="548959" cy="518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5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</a:t>
              </a:r>
              <a:endPara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BEB7104A-E723-44EF-9182-88728F180807}"/>
              </a:ext>
            </a:extLst>
          </p:cNvPr>
          <p:cNvSpPr/>
          <p:nvPr/>
        </p:nvSpPr>
        <p:spPr>
          <a:xfrm>
            <a:off x="710696" y="2627624"/>
            <a:ext cx="4682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暢遊過去的每一天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CF50B4C-1016-4878-B3B3-F8D0A1F63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97" y="1630018"/>
            <a:ext cx="3831506" cy="908352"/>
          </a:xfrm>
          <a:prstGeom prst="rect">
            <a:avLst/>
          </a:prstGeom>
        </p:spPr>
      </p:pic>
      <p:pic>
        <p:nvPicPr>
          <p:cNvPr id="21" name="圖片 20" descr="一張含有 傢俱 的圖片&#10;&#10;描述是以高可信度產生">
            <a:extLst>
              <a:ext uri="{FF2B5EF4-FFF2-40B4-BE49-F238E27FC236}">
                <a16:creationId xmlns:a16="http://schemas.microsoft.com/office/drawing/2014/main" id="{1B4D0F2E-AB73-4F36-AD8B-071688711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246" y="953912"/>
            <a:ext cx="1836529" cy="312072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56A0A05-F270-4061-BCD4-5F4E9E5EE132}"/>
              </a:ext>
            </a:extLst>
          </p:cNvPr>
          <p:cNvSpPr/>
          <p:nvPr/>
        </p:nvSpPr>
        <p:spPr>
          <a:xfrm>
            <a:off x="1313003" y="3491786"/>
            <a:ext cx="3663077" cy="408289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DFEE516-DC15-4B48-9AC7-F3C9D78D1628}"/>
              </a:ext>
            </a:extLst>
          </p:cNvPr>
          <p:cNvSpPr/>
          <p:nvPr/>
        </p:nvSpPr>
        <p:spPr>
          <a:xfrm>
            <a:off x="1164754" y="3483718"/>
            <a:ext cx="397574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如時光機般的時間軸瀏覽模式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C0C2CEC-32FF-4873-A78B-5B88A977B0D3}"/>
              </a:ext>
            </a:extLst>
          </p:cNvPr>
          <p:cNvSpPr/>
          <p:nvPr/>
        </p:nvSpPr>
        <p:spPr>
          <a:xfrm>
            <a:off x="7206825" y="3136446"/>
            <a:ext cx="754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2016/3/23</a:t>
            </a:r>
            <a:endParaRPr lang="zh-TW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2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F7672B6-7AFE-4387-830A-CAE379626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B715D-CD4C-4345-B454-D6EF68F2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88" y="0"/>
            <a:ext cx="9056228" cy="768350"/>
          </a:xfrm>
        </p:spPr>
        <p:txBody>
          <a:bodyPr>
            <a:noAutofit/>
          </a:bodyPr>
          <a:lstStyle/>
          <a:p>
            <a:r>
              <a:rPr lang="zh-CN" altLang="en-US" sz="3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滑動至指定日期，快速回到歷史上的那一天</a:t>
            </a:r>
            <a:endParaRPr lang="en-US" sz="3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B9B9D60-858D-475B-B31B-8702F095C0CE}"/>
              </a:ext>
            </a:extLst>
          </p:cNvPr>
          <p:cNvSpPr/>
          <p:nvPr/>
        </p:nvSpPr>
        <p:spPr>
          <a:xfrm>
            <a:off x="6373423" y="1303042"/>
            <a:ext cx="1790472" cy="2848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FDB6A-E336-2049-9DF4-F9201D4F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0005" y="1303042"/>
            <a:ext cx="1632710" cy="276896"/>
          </a:xfrm>
        </p:spPr>
        <p:txBody>
          <a:bodyPr>
            <a:noAutofit/>
          </a:bodyPr>
          <a:lstStyle/>
          <a:p>
            <a:pPr algn="dist"/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時間軸瀏覽模式</a:t>
            </a:r>
            <a:endParaRPr lang="en-US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8301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6EFA5E3-19D0-4523-A12E-28983FC10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3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37FE6DD-FD91-4263-A7F9-345F3D0C6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4" descr="一張含有 配件, 飛行器, 汽球, 向量圖形 的圖片&#10;&#10;描述是以非常高的可信度產生">
            <a:extLst>
              <a:ext uri="{FF2B5EF4-FFF2-40B4-BE49-F238E27FC236}">
                <a16:creationId xmlns:a16="http://schemas.microsoft.com/office/drawing/2014/main" id="{2118A3DE-0F04-4E90-B940-8A1EC276F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592" y="3494912"/>
            <a:ext cx="896632" cy="896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CAB8F4BF-03BE-4F98-B985-ECAB73C6E9F0}"/>
              </a:ext>
            </a:extLst>
          </p:cNvPr>
          <p:cNvGrpSpPr/>
          <p:nvPr/>
        </p:nvGrpSpPr>
        <p:grpSpPr>
          <a:xfrm>
            <a:off x="1306279" y="1664051"/>
            <a:ext cx="505267" cy="486203"/>
            <a:chOff x="774835" y="1845909"/>
            <a:chExt cx="600210" cy="577563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ED02E1C3-6FD0-479B-BA8F-2AE3B22611EC}"/>
                </a:ext>
              </a:extLst>
            </p:cNvPr>
            <p:cNvSpPr/>
            <p:nvPr/>
          </p:nvSpPr>
          <p:spPr>
            <a:xfrm>
              <a:off x="798142" y="1854084"/>
              <a:ext cx="569388" cy="5693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5255C1C-3326-4959-A036-A000F61801AF}"/>
                </a:ext>
              </a:extLst>
            </p:cNvPr>
            <p:cNvSpPr/>
            <p:nvPr/>
          </p:nvSpPr>
          <p:spPr>
            <a:xfrm>
              <a:off x="774835" y="1845909"/>
              <a:ext cx="600210" cy="566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5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</a:t>
              </a:r>
              <a:endParaRPr lang="zh-TW" altLang="en-US" sz="2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E8199F24-100C-4F85-9BC5-33CC519859E0}"/>
              </a:ext>
            </a:extLst>
          </p:cNvPr>
          <p:cNvSpPr/>
          <p:nvPr/>
        </p:nvSpPr>
        <p:spPr>
          <a:xfrm>
            <a:off x="1077347" y="1559466"/>
            <a:ext cx="4682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大家一起共用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5900B8F-0A59-4246-A877-4B1732673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831" y="2313961"/>
            <a:ext cx="3831506" cy="908352"/>
          </a:xfrm>
          <a:prstGeom prst="rect">
            <a:avLst/>
          </a:prstGeom>
        </p:spPr>
      </p:pic>
      <p:pic>
        <p:nvPicPr>
          <p:cNvPr id="12" name="圖片 11" descr="一張含有 傢俱 的圖片&#10;&#10;描述是以高可信度產生">
            <a:extLst>
              <a:ext uri="{FF2B5EF4-FFF2-40B4-BE49-F238E27FC236}">
                <a16:creationId xmlns:a16="http://schemas.microsoft.com/office/drawing/2014/main" id="{2F0DCD4F-5B24-40C6-A78B-92F2745D4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246" y="780168"/>
            <a:ext cx="1836529" cy="312072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ADCB5D4-F1C7-440B-89AE-02FB1A0C772C}"/>
              </a:ext>
            </a:extLst>
          </p:cNvPr>
          <p:cNvSpPr/>
          <p:nvPr/>
        </p:nvSpPr>
        <p:spPr>
          <a:xfrm>
            <a:off x="2366730" y="3551840"/>
            <a:ext cx="2614991" cy="408289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rgbClr val="01DAFF"/>
              </a:gs>
              <a:gs pos="0">
                <a:srgbClr val="01DAFF"/>
              </a:gs>
              <a:gs pos="58035">
                <a:srgbClr val="477CE5"/>
              </a:gs>
              <a:gs pos="45000">
                <a:srgbClr val="477CE5"/>
              </a:gs>
              <a:gs pos="81871">
                <a:srgbClr val="A103C4"/>
              </a:gs>
              <a:gs pos="100000">
                <a:srgbClr val="A103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05AAB48-888B-4C42-9D25-8EBA0DD2F3A3}"/>
              </a:ext>
            </a:extLst>
          </p:cNvPr>
          <p:cNvSpPr/>
          <p:nvPr/>
        </p:nvSpPr>
        <p:spPr>
          <a:xfrm>
            <a:off x="2471063" y="3544304"/>
            <a:ext cx="261499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Multimedia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Console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FD29E9C-CADD-494B-AEF2-34CC59D532DA}"/>
              </a:ext>
            </a:extLst>
          </p:cNvPr>
          <p:cNvSpPr/>
          <p:nvPr/>
        </p:nvSpPr>
        <p:spPr>
          <a:xfrm>
            <a:off x="2390142" y="4022212"/>
            <a:ext cx="26084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私人典藏與共享照片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91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19341BB-EE40-4389-8C05-41439C384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2B325-819E-E448-949E-D6C36F02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0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如何區分私人典藏與共享照片？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BB67-C6E8-AD4E-A615-542746061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06" y="2031380"/>
            <a:ext cx="4474510" cy="1370725"/>
          </a:xfrm>
        </p:spPr>
        <p:txBody>
          <a:bodyPr/>
          <a:lstStyle/>
          <a:p>
            <a:pPr lvl="1">
              <a:lnSpc>
                <a:spcPts val="2200"/>
              </a:lnSpc>
            </a:pP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家目錄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資料夾：私人典藏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ts val="2800"/>
              </a:lnSpc>
            </a:pP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共用資料夾：</a:t>
            </a:r>
            <a:endParaRPr lang="en-US" altLang="zh-C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1" indent="0">
              <a:lnSpc>
                <a:spcPts val="2200"/>
              </a:lnSpc>
              <a:buNone/>
            </a:pP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共享照片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87577D4-B99F-4D4E-943C-8F089C93E513}"/>
              </a:ext>
            </a:extLst>
          </p:cNvPr>
          <p:cNvSpPr/>
          <p:nvPr/>
        </p:nvSpPr>
        <p:spPr>
          <a:xfrm>
            <a:off x="336175" y="1186685"/>
            <a:ext cx="4128249" cy="7325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B4D2D2-3A38-49FC-B704-160DEC8108D5}"/>
              </a:ext>
            </a:extLst>
          </p:cNvPr>
          <p:cNvSpPr/>
          <p:nvPr/>
        </p:nvSpPr>
        <p:spPr>
          <a:xfrm>
            <a:off x="568139" y="1206944"/>
            <a:ext cx="3896285" cy="712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C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 Console </a:t>
            </a:r>
            <a:r>
              <a:rPr lang="zh-CN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設定內容來源資料夾</a:t>
            </a:r>
            <a:endParaRPr lang="en-US" altLang="zh-CN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360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7B7F343-2AFB-4C2E-BB28-084F92C7F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6B00-C9F4-4546-B854-50302BCC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24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用相簿或資料夾整理照片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259C56D-7685-42A6-8797-7267A1C9DD1A}"/>
              </a:ext>
            </a:extLst>
          </p:cNvPr>
          <p:cNvSpPr/>
          <p:nvPr/>
        </p:nvSpPr>
        <p:spPr>
          <a:xfrm>
            <a:off x="5616221" y="1072683"/>
            <a:ext cx="1942150" cy="36933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5727139" y="1086587"/>
            <a:ext cx="2447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7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資料夾瀏覽模式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9003869-7538-45EE-B4D9-FB205A0260D1}"/>
              </a:ext>
            </a:extLst>
          </p:cNvPr>
          <p:cNvSpPr/>
          <p:nvPr/>
        </p:nvSpPr>
        <p:spPr>
          <a:xfrm>
            <a:off x="775503" y="1259111"/>
            <a:ext cx="2581835" cy="71832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965877" y="1299542"/>
            <a:ext cx="2238935" cy="63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7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相簿瀏覽模式：</a:t>
            </a:r>
            <a:endParaRPr lang="en-US" altLang="zh-CN" sz="17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CN" altLang="en-US" sz="17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一般相簿與智慧相簿</a:t>
            </a:r>
            <a:endParaRPr lang="en-US" altLang="zh-CN" sz="17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6120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2CA8C2-4F68-45C8-A040-F2DCBCA2A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3AC7C-80CB-4743-AEDF-E773995D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136" y="75715"/>
            <a:ext cx="2275221" cy="99417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精采回顧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942A2-3144-E84B-AE3C-3B8E799CA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58772" y="1723916"/>
            <a:ext cx="2766733" cy="3263504"/>
          </a:xfrm>
        </p:spPr>
        <p:txBody>
          <a:bodyPr>
            <a:normAutofit/>
          </a:bodyPr>
          <a:lstStyle/>
          <a:p>
            <a:pPr lvl="1">
              <a:lnSpc>
                <a:spcPts val="2000"/>
              </a:lnSpc>
            </a:pP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照片整理功能</a:t>
            </a:r>
            <a:endParaRPr lang="en-US" altLang="zh-CN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自動製作個人照片集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區分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不同主題照片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ts val="2500"/>
              </a:lnSpc>
            </a:pPr>
            <a:r>
              <a:rPr lang="zh-CN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多變化的搜尋功能</a:t>
            </a:r>
            <a:endParaRPr lang="en-US" altLang="zh-CN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ts val="2500"/>
              </a:lnSpc>
            </a:pPr>
            <a:r>
              <a:rPr lang="zh-CN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時間軸帶你暢遊過去的每一天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FE87C5-7394-40B1-9F39-5D15ACF9F1F7}"/>
              </a:ext>
            </a:extLst>
          </p:cNvPr>
          <p:cNvSpPr/>
          <p:nvPr/>
        </p:nvSpPr>
        <p:spPr>
          <a:xfrm>
            <a:off x="581611" y="1070204"/>
            <a:ext cx="1835759" cy="611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550" dirty="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zh-TW" altLang="en-US" sz="255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TW" sz="2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BC39C1C-1DAE-4468-9664-ADDE859BF1DC}"/>
              </a:ext>
            </a:extLst>
          </p:cNvPr>
          <p:cNvSpPr/>
          <p:nvPr/>
        </p:nvSpPr>
        <p:spPr>
          <a:xfrm>
            <a:off x="3629067" y="1850824"/>
            <a:ext cx="232464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TW" sz="25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en-US" altLang="zh-TW" sz="25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</a:t>
            </a:r>
            <a:r>
              <a:rPr lang="zh-TW" altLang="en-US" sz="25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335922-B358-49D8-A1CC-A29DAEE04C4F}"/>
              </a:ext>
            </a:extLst>
          </p:cNvPr>
          <p:cNvSpPr/>
          <p:nvPr/>
        </p:nvSpPr>
        <p:spPr>
          <a:xfrm>
            <a:off x="3042382" y="3578848"/>
            <a:ext cx="18533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550" dirty="0">
                <a:latin typeface="Arial" panose="020B0604020202020204" pitchFamily="34" charset="0"/>
                <a:cs typeface="Arial" panose="020B0604020202020204" pitchFamily="34" charset="0"/>
              </a:rPr>
              <a:t>Multimedia </a:t>
            </a:r>
          </a:p>
          <a:p>
            <a:pPr>
              <a:lnSpc>
                <a:spcPts val="3000"/>
              </a:lnSpc>
            </a:pPr>
            <a:r>
              <a:rPr lang="en-US" altLang="zh-TW" sz="2550" dirty="0">
                <a:latin typeface="Arial" panose="020B0604020202020204" pitchFamily="34" charset="0"/>
                <a:cs typeface="Arial" panose="020B0604020202020204" pitchFamily="34" charset="0"/>
              </a:rPr>
              <a:t>Console</a:t>
            </a:r>
            <a:r>
              <a:rPr lang="zh-TW" altLang="en-US" sz="255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3C3C31E-8291-4EA8-9E16-AE96E53EFAE7}"/>
              </a:ext>
            </a:extLst>
          </p:cNvPr>
          <p:cNvSpPr/>
          <p:nvPr/>
        </p:nvSpPr>
        <p:spPr>
          <a:xfrm>
            <a:off x="3289828" y="2302230"/>
            <a:ext cx="2677336" cy="436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TW" sz="17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1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的智慧核心</a:t>
            </a:r>
            <a:endParaRPr lang="en-US" altLang="zh-TW" sz="1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DB64C5-648B-420F-B30A-D442022B085C}"/>
              </a:ext>
            </a:extLst>
          </p:cNvPr>
          <p:cNvSpPr/>
          <p:nvPr/>
        </p:nvSpPr>
        <p:spPr>
          <a:xfrm>
            <a:off x="2609602" y="4339840"/>
            <a:ext cx="2172390" cy="436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多媒體服務管家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084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AB613E-2ED9-4320-81C5-3B3DCBB15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748">
            <a:extLst>
              <a:ext uri="{FF2B5EF4-FFF2-40B4-BE49-F238E27FC236}">
                <a16:creationId xmlns:a16="http://schemas.microsoft.com/office/drawing/2014/main" id="{D17E0E48-65CC-419E-91D4-B4317193D21A}"/>
              </a:ext>
            </a:extLst>
          </p:cNvPr>
          <p:cNvSpPr txBox="1"/>
          <p:nvPr/>
        </p:nvSpPr>
        <p:spPr>
          <a:xfrm>
            <a:off x="-74505" y="4803861"/>
            <a:ext cx="2099732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lnSpc>
                <a:spcPts val="8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</a:t>
            </a:r>
            <a:r>
              <a:rPr lang="en-US" altLang="zh-TW" sz="5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5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5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7095C41-9B04-4674-BE91-84170AB06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42ACA17-B660-4586-9E09-D41DCABDAEB4}"/>
              </a:ext>
            </a:extLst>
          </p:cNvPr>
          <p:cNvSpPr/>
          <p:nvPr/>
        </p:nvSpPr>
        <p:spPr>
          <a:xfrm>
            <a:off x="343771" y="2283550"/>
            <a:ext cx="4031874" cy="765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DDDBE-06B6-EF42-A289-0EEF59BE130F}"/>
              </a:ext>
            </a:extLst>
          </p:cNvPr>
          <p:cNvSpPr txBox="1"/>
          <p:nvPr/>
        </p:nvSpPr>
        <p:spPr>
          <a:xfrm>
            <a:off x="343771" y="306351"/>
            <a:ext cx="3877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每天拍這麼多照片</a:t>
            </a:r>
            <a:endParaRPr lang="en-US" altLang="zh-CN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8D9C6-0DB4-064A-913C-986FBAF2D821}"/>
              </a:ext>
            </a:extLst>
          </p:cNvPr>
          <p:cNvSpPr txBox="1"/>
          <p:nvPr/>
        </p:nvSpPr>
        <p:spPr>
          <a:xfrm>
            <a:off x="556954" y="2357372"/>
            <a:ext cx="356091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ts val="2100"/>
              </a:lnSpc>
            </a:pPr>
            <a:r>
              <a:rPr lang="zh-CN" altLang="en-US" sz="1500" b="1">
                <a:solidFill>
                  <a:srgbClr val="FF2E8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孩子從小到大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的成長照片、</a:t>
            </a:r>
            <a:r>
              <a:rPr lang="zh-CN" altLang="en-US" sz="1500" b="1">
                <a:solidFill>
                  <a:srgbClr val="FF2E8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情人夫妻甜蜜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的點滴、</a:t>
            </a:r>
            <a:r>
              <a:rPr lang="zh-CN" altLang="en-US" sz="1500" b="1">
                <a:solidFill>
                  <a:srgbClr val="FF2E8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世界各地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的美食美景</a:t>
            </a:r>
            <a:endParaRPr lang="en-US" altLang="zh-CN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3A26860-4422-4CE8-866B-F7F0642ED5A3}"/>
              </a:ext>
            </a:extLst>
          </p:cNvPr>
          <p:cNvSpPr txBox="1"/>
          <p:nvPr/>
        </p:nvSpPr>
        <p:spPr>
          <a:xfrm>
            <a:off x="467251" y="3271178"/>
            <a:ext cx="3711272" cy="1435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記錄了這麼多卻沒拿出來</a:t>
            </a:r>
            <a:endParaRPr lang="en-US" altLang="zh-TW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再三回味，只是</a:t>
            </a: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浪費拍照</a:t>
            </a:r>
            <a:endParaRPr lang="en-US" altLang="zh-TW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硬碟空間</a:t>
            </a:r>
            <a:r>
              <a:rPr lang="zh-TW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8DCFAA2-507F-4C07-9869-B0087E3BC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566" y="2156951"/>
            <a:ext cx="264359" cy="2160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2620237-68FB-431B-9999-374EF26E6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926662" y="2982262"/>
            <a:ext cx="264359" cy="216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9CF601F-43FF-4E59-AB2B-30F8D31E0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447" y="0"/>
            <a:ext cx="700553" cy="462067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E934F65-A079-46D6-9E28-BD4619920063}"/>
              </a:ext>
            </a:extLst>
          </p:cNvPr>
          <p:cNvSpPr txBox="1"/>
          <p:nvPr/>
        </p:nvSpPr>
        <p:spPr>
          <a:xfrm>
            <a:off x="394035" y="1062438"/>
            <a:ext cx="4031873" cy="983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除了堆放在</a:t>
            </a:r>
            <a:r>
              <a:rPr lang="zh-CN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硬碟裡佔空間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CN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</a:pP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還能做什麼呢</a:t>
            </a:r>
            <a:r>
              <a:rPr lang="zh-TW" altLang="en-US" sz="2500"/>
              <a:t>？</a:t>
            </a:r>
            <a:endParaRPr lang="en-US" sz="250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E246B34-46CC-4CAC-A843-832B66A37B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692"/>
            <a:ext cx="5059391" cy="8070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D5F126F-B362-4937-A095-B982918A1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38" y="61839"/>
            <a:ext cx="50854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3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20ED443-0658-4C71-82E9-DF57B6817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58461-7631-5E49-955A-FB8E5A6D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2"/>
            <a:ext cx="9144000" cy="994172"/>
          </a:xfrm>
        </p:spPr>
        <p:txBody>
          <a:bodyPr/>
          <a:lstStyle/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活化你的珍貴時刻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177CD4-6862-4F3A-9209-C4D7C4B43EF9}"/>
              </a:ext>
            </a:extLst>
          </p:cNvPr>
          <p:cNvSpPr/>
          <p:nvPr/>
        </p:nvSpPr>
        <p:spPr>
          <a:xfrm>
            <a:off x="2583684" y="1651570"/>
            <a:ext cx="2307042" cy="543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照片整理功能：</a:t>
            </a:r>
            <a:endParaRPr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A18DE1-190F-43BE-B14B-FC84A5E48CAE}"/>
              </a:ext>
            </a:extLst>
          </p:cNvPr>
          <p:cNvSpPr/>
          <p:nvPr/>
        </p:nvSpPr>
        <p:spPr>
          <a:xfrm>
            <a:off x="1982912" y="2143137"/>
            <a:ext cx="2863850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辨識人臉、依照人臉特徵自動產生人物相簿</a:t>
            </a:r>
            <a:endParaRPr lang="en-US" alt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altLang="zh-CN" sz="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辨識主題、依照照片內容自動分類主題相簿</a:t>
            </a:r>
            <a:endParaRPr lang="en-US" alt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438759-D190-48B6-8C2E-BDB6D6D97BE9}"/>
              </a:ext>
            </a:extLst>
          </p:cNvPr>
          <p:cNvSpPr/>
          <p:nvPr/>
        </p:nvSpPr>
        <p:spPr>
          <a:xfrm>
            <a:off x="4884589" y="3639452"/>
            <a:ext cx="1829795" cy="1209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50"/>
              </a:lnSpc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多變化的搜尋功能、更彈性的搜尋條件</a:t>
            </a:r>
            <a:endParaRPr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7C00A54-E534-46BA-9045-81DB68C52A0E}"/>
              </a:ext>
            </a:extLst>
          </p:cNvPr>
          <p:cNvSpPr/>
          <p:nvPr/>
        </p:nvSpPr>
        <p:spPr>
          <a:xfrm>
            <a:off x="6159721" y="1923290"/>
            <a:ext cx="1760221" cy="1209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50"/>
              </a:lnSpc>
            </a:pP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時間軸瀏覽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950"/>
              </a:lnSpc>
            </a:pP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模式，暢遊過去的每一天</a:t>
            </a:r>
            <a:endParaRPr lang="en-US" altLang="zh-CN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A1E2065E-00C8-46DB-8EA2-37C12C07F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4837" y="1328750"/>
            <a:ext cx="381000" cy="38100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9B758E83-777A-4725-907E-D8F8BCB26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3748" y="3264703"/>
            <a:ext cx="371475" cy="37147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20612FE0-0C39-4DAE-B173-48819EB37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1625" y="1538300"/>
            <a:ext cx="3714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1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731135-78F4-4869-AB55-9DDBD1986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53819-7DFD-D24E-AD92-BC093200C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454" y="1779108"/>
            <a:ext cx="1831418" cy="617934"/>
          </a:xfrm>
        </p:spPr>
        <p:txBody>
          <a:bodyPr>
            <a:normAutofit/>
          </a:bodyPr>
          <a:lstStyle/>
          <a:p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F0EDA9-A7CC-EC44-9953-9C6717D8F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2384" y="2623740"/>
            <a:ext cx="2273378" cy="2591198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zh-CN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照片拍完只是封存，沒有整理、沒有分享、沒有回味，再美的照片也只是佔空間。</a:t>
            </a:r>
            <a:endParaRPr lang="en-US" altLang="zh-CN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6EF916-974F-F74B-9C95-729AA0DDF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9030" y="1720375"/>
            <a:ext cx="1831419" cy="617934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339FDE-7E4D-1D49-8EE6-127F9DE1F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14264" y="2623740"/>
            <a:ext cx="2885713" cy="2591198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自動幫你整理出人物相簿和主題相簿，輕鬆分享美照、回憶過去，讓珍貴時刻再次活起來。</a:t>
            </a:r>
            <a:endParaRPr 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8A77050-B0D2-4227-BFD7-5A9C20F4EAFB}"/>
              </a:ext>
            </a:extLst>
          </p:cNvPr>
          <p:cNvCxnSpPr/>
          <p:nvPr/>
        </p:nvCxnSpPr>
        <p:spPr>
          <a:xfrm>
            <a:off x="1499757" y="2499360"/>
            <a:ext cx="192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4B65585B-A965-442D-93CC-80EDB4AD1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444" y="985836"/>
            <a:ext cx="922177" cy="92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FDB07C6-1020-4094-AD38-2E8CF513DF56}"/>
              </a:ext>
            </a:extLst>
          </p:cNvPr>
          <p:cNvCxnSpPr/>
          <p:nvPr/>
        </p:nvCxnSpPr>
        <p:spPr>
          <a:xfrm>
            <a:off x="5639017" y="2499360"/>
            <a:ext cx="19267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F453102-5C59-4990-9C5A-A6A104F2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2"/>
            <a:ext cx="9018104" cy="994172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活化你的珍貴時刻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8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1F968D-879B-4230-9352-77535549E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7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服飾, 笑臉 的圖片&#10;&#10;描述是以非常高的可信度產生">
            <a:extLst>
              <a:ext uri="{FF2B5EF4-FFF2-40B4-BE49-F238E27FC236}">
                <a16:creationId xmlns:a16="http://schemas.microsoft.com/office/drawing/2014/main" id="{5425F1C2-AB6D-4F45-A625-FFDF3E9DF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3AFD8-7870-1C4B-98FC-1EE18A9B2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59" y="32197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</a:rPr>
              <a:t>QuMagie</a:t>
            </a: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40B5DACF-EA44-4CB8-AED4-32E9798A532C}"/>
              </a:ext>
            </a:extLst>
          </p:cNvPr>
          <p:cNvSpPr/>
          <p:nvPr/>
        </p:nvSpPr>
        <p:spPr>
          <a:xfrm>
            <a:off x="306678" y="1545381"/>
            <a:ext cx="4986539" cy="6247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E1B472C-03F7-4E20-A528-E8BE91E73734}"/>
              </a:ext>
            </a:extLst>
          </p:cNvPr>
          <p:cNvSpPr/>
          <p:nvPr/>
        </p:nvSpPr>
        <p:spPr>
          <a:xfrm>
            <a:off x="306678" y="1545381"/>
            <a:ext cx="4986539" cy="624709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C8A7F1-E4D4-41F2-A509-EE88FEE8A73B}"/>
              </a:ext>
            </a:extLst>
          </p:cNvPr>
          <p:cNvSpPr/>
          <p:nvPr/>
        </p:nvSpPr>
        <p:spPr>
          <a:xfrm>
            <a:off x="1073601" y="1641036"/>
            <a:ext cx="401904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整合人臉辨識和主題辨識模組</a:t>
            </a:r>
            <a:endParaRPr lang="en-US" altLang="zh-CN" sz="2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E37E1B3-BD12-48F7-A482-8F7F130EAC3F}"/>
              </a:ext>
            </a:extLst>
          </p:cNvPr>
          <p:cNvGrpSpPr/>
          <p:nvPr/>
        </p:nvGrpSpPr>
        <p:grpSpPr>
          <a:xfrm>
            <a:off x="219746" y="1455966"/>
            <a:ext cx="790860" cy="790860"/>
            <a:chOff x="228678" y="3612186"/>
            <a:chExt cx="655970" cy="655970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F4128ED9-913E-49AD-8177-D699DBE12535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2EA716BD-FDE3-4D54-9D02-91FE505072CF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A1D8864-135C-44AF-82D1-61B18E1C1738}"/>
              </a:ext>
            </a:extLst>
          </p:cNvPr>
          <p:cNvSpPr/>
          <p:nvPr/>
        </p:nvSpPr>
        <p:spPr>
          <a:xfrm>
            <a:off x="306678" y="2672935"/>
            <a:ext cx="4986539" cy="6247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0A05C9C-9D8B-42C3-B15E-BF46E4E7E17B}"/>
              </a:ext>
            </a:extLst>
          </p:cNvPr>
          <p:cNvSpPr/>
          <p:nvPr/>
        </p:nvSpPr>
        <p:spPr>
          <a:xfrm>
            <a:off x="306678" y="2672935"/>
            <a:ext cx="4986539" cy="624709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7184E99-6AFB-4D0E-A41A-202428E2048C}"/>
              </a:ext>
            </a:extLst>
          </p:cNvPr>
          <p:cNvSpPr/>
          <p:nvPr/>
        </p:nvSpPr>
        <p:spPr>
          <a:xfrm>
            <a:off x="1073601" y="2768590"/>
            <a:ext cx="369524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讓 </a:t>
            </a:r>
            <a:r>
              <a:rPr lang="en-US" altLang="zh-TW" sz="23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TW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變聰明的核心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F2F3372-7F47-45A1-A8CB-F777ABE6DE31}"/>
              </a:ext>
            </a:extLst>
          </p:cNvPr>
          <p:cNvGrpSpPr/>
          <p:nvPr/>
        </p:nvGrpSpPr>
        <p:grpSpPr>
          <a:xfrm>
            <a:off x="219746" y="2583520"/>
            <a:ext cx="790860" cy="790860"/>
            <a:chOff x="228678" y="3612186"/>
            <a:chExt cx="655970" cy="655970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F15D850-2FA5-422F-9D7B-0BCD40D9F4E8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B2239E8F-CC38-4ED3-856E-4894C3963DC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9AD74CE-3BB0-4099-9E9B-ABCD54BC8F86}"/>
              </a:ext>
            </a:extLst>
          </p:cNvPr>
          <p:cNvSpPr/>
          <p:nvPr/>
        </p:nvSpPr>
        <p:spPr>
          <a:xfrm>
            <a:off x="306678" y="3800489"/>
            <a:ext cx="5286878" cy="6247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F6F39DF-0EA2-4769-84CA-4D0F747FD225}"/>
              </a:ext>
            </a:extLst>
          </p:cNvPr>
          <p:cNvSpPr/>
          <p:nvPr/>
        </p:nvSpPr>
        <p:spPr>
          <a:xfrm>
            <a:off x="306678" y="3800489"/>
            <a:ext cx="5286878" cy="624709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rgbClr val="E5488F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2F1C398-99E8-4393-B6C1-07AE6058A492}"/>
              </a:ext>
            </a:extLst>
          </p:cNvPr>
          <p:cNvSpPr/>
          <p:nvPr/>
        </p:nvSpPr>
        <p:spPr>
          <a:xfrm>
            <a:off x="1073601" y="3896144"/>
            <a:ext cx="457529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CN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zh-TW" altLang="en-US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AMD </a:t>
            </a:r>
            <a:r>
              <a:rPr lang="zh-TW" altLang="en-US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CN" altLang="en-US" sz="23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ARM 64 CPU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A20FC67-5E62-4ED8-8528-8CEED693FFFD}"/>
              </a:ext>
            </a:extLst>
          </p:cNvPr>
          <p:cNvGrpSpPr/>
          <p:nvPr/>
        </p:nvGrpSpPr>
        <p:grpSpPr>
          <a:xfrm>
            <a:off x="219746" y="3711074"/>
            <a:ext cx="790860" cy="790860"/>
            <a:chOff x="228678" y="3612186"/>
            <a:chExt cx="655970" cy="65597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B355E2A1-CD07-457B-A9C0-820EFE3E6D13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0BB45675-BE29-4A89-B60C-FCE91C708CE4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F6EB2FBA-B420-49F1-ABFF-ABAF82F4B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221" y="1686553"/>
            <a:ext cx="305071" cy="3050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52D83F3-ECC4-4996-B1B8-AF8742536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709" y="2813536"/>
            <a:ext cx="401065" cy="319837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912B78E7-5570-41DA-BF3D-8A87553D4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652" y="3915754"/>
            <a:ext cx="342957" cy="34295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8384EC2A-BB2B-4057-8619-AC1AF3E17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816307" y="2297341"/>
            <a:ext cx="158459" cy="273702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750DF57-AD50-4C14-9FF1-19BCCC4C83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816306" y="3420827"/>
            <a:ext cx="158459" cy="2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EC87A14-E18D-48CA-8137-E04E6D0DF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52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88E429A-F608-46C8-900B-69E164AB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31" y="58459"/>
            <a:ext cx="2171701" cy="99417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1A20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如何開始</a:t>
            </a:r>
            <a:endParaRPr lang="en-US" sz="3600" dirty="0">
              <a:solidFill>
                <a:srgbClr val="1A202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21F694C-CA58-4038-8AAE-7ECA7A59DCAE}"/>
              </a:ext>
            </a:extLst>
          </p:cNvPr>
          <p:cNvSpPr/>
          <p:nvPr/>
        </p:nvSpPr>
        <p:spPr>
          <a:xfrm>
            <a:off x="531372" y="3706945"/>
            <a:ext cx="3944164" cy="50091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59DD7C-9AA4-42B6-AFD9-7CB070B719FA}"/>
              </a:ext>
            </a:extLst>
          </p:cNvPr>
          <p:cNvSpPr/>
          <p:nvPr/>
        </p:nvSpPr>
        <p:spPr>
          <a:xfrm>
            <a:off x="849642" y="3783741"/>
            <a:ext cx="3484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買一台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4.4.1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14D78A7-3E88-4CAC-A30C-F371E7BF4D52}"/>
              </a:ext>
            </a:extLst>
          </p:cNvPr>
          <p:cNvSpPr/>
          <p:nvPr/>
        </p:nvSpPr>
        <p:spPr>
          <a:xfrm>
            <a:off x="531372" y="4285113"/>
            <a:ext cx="3944164" cy="708327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3C80857-DE5C-423D-9476-6FF2AAA4BCE0}"/>
              </a:ext>
            </a:extLst>
          </p:cNvPr>
          <p:cNvSpPr/>
          <p:nvPr/>
        </p:nvSpPr>
        <p:spPr>
          <a:xfrm>
            <a:off x="841655" y="4313397"/>
            <a:ext cx="3681506" cy="915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 </a:t>
            </a:r>
            <a:r>
              <a:rPr lang="en-US" altLang="zh-CN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：會自動安裝 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 Station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 </a:t>
            </a:r>
            <a:r>
              <a:rPr lang="en-US" altLang="zh-CN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Core</a:t>
            </a:r>
          </a:p>
          <a:p>
            <a:pPr>
              <a:lnSpc>
                <a:spcPts val="2200"/>
              </a:lnSpc>
            </a:pP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FE79A785-912C-43D0-BC83-FE6E137DCB92}"/>
              </a:ext>
            </a:extLst>
          </p:cNvPr>
          <p:cNvSpPr/>
          <p:nvPr/>
        </p:nvSpPr>
        <p:spPr>
          <a:xfrm>
            <a:off x="4653771" y="3706945"/>
            <a:ext cx="4294308" cy="1286495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77455E-7257-4F5B-AC11-1536AED1BAB2}"/>
              </a:ext>
            </a:extLst>
          </p:cNvPr>
          <p:cNvSpPr/>
          <p:nvPr/>
        </p:nvSpPr>
        <p:spPr>
          <a:xfrm>
            <a:off x="5089669" y="3839018"/>
            <a:ext cx="4025026" cy="950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引導至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 Console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設定內容來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源資料夾，完成後就能在 </a:t>
            </a:r>
            <a:r>
              <a:rPr lang="en-US" altLang="zh-CN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裡看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到內容來源資料夾裡的照片及影片。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6158F1BB-AC44-464F-8F7A-29BC5BE0EB63}"/>
              </a:ext>
            </a:extLst>
          </p:cNvPr>
          <p:cNvSpPr/>
          <p:nvPr/>
        </p:nvSpPr>
        <p:spPr>
          <a:xfrm>
            <a:off x="228678" y="3612186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1D550FB-F4C8-414D-B506-E521533B8945}"/>
              </a:ext>
            </a:extLst>
          </p:cNvPr>
          <p:cNvSpPr/>
          <p:nvPr/>
        </p:nvSpPr>
        <p:spPr>
          <a:xfrm>
            <a:off x="377118" y="3687902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05BBD324-3B10-439A-BE11-9A6391E9A498}"/>
              </a:ext>
            </a:extLst>
          </p:cNvPr>
          <p:cNvSpPr/>
          <p:nvPr/>
        </p:nvSpPr>
        <p:spPr>
          <a:xfrm>
            <a:off x="295017" y="3676657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5FAA2E9F-50FB-4E3A-AD51-FED21C0F75DC}"/>
              </a:ext>
            </a:extLst>
          </p:cNvPr>
          <p:cNvSpPr/>
          <p:nvPr/>
        </p:nvSpPr>
        <p:spPr>
          <a:xfrm>
            <a:off x="220968" y="4359994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9F021BF-5DF6-4013-A59E-B119D295BF29}"/>
              </a:ext>
            </a:extLst>
          </p:cNvPr>
          <p:cNvSpPr/>
          <p:nvPr/>
        </p:nvSpPr>
        <p:spPr>
          <a:xfrm>
            <a:off x="363271" y="4429573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906967EB-16FD-4238-867E-DDF45531EAA6}"/>
              </a:ext>
            </a:extLst>
          </p:cNvPr>
          <p:cNvSpPr/>
          <p:nvPr/>
        </p:nvSpPr>
        <p:spPr>
          <a:xfrm>
            <a:off x="287307" y="4424465"/>
            <a:ext cx="517999" cy="517999"/>
          </a:xfrm>
          <a:prstGeom prst="ellipse">
            <a:avLst/>
          </a:prstGeom>
          <a:noFill/>
          <a:ln w="50800">
            <a:gradFill>
              <a:gsLst>
                <a:gs pos="100000">
                  <a:srgbClr val="9B40D7"/>
                </a:gs>
                <a:gs pos="0">
                  <a:srgbClr val="E5509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81C5EA82-DF6F-4CC8-8664-7483C7896A18}"/>
              </a:ext>
            </a:extLst>
          </p:cNvPr>
          <p:cNvSpPr/>
          <p:nvPr/>
        </p:nvSpPr>
        <p:spPr>
          <a:xfrm>
            <a:off x="4480167" y="3977881"/>
            <a:ext cx="655970" cy="6559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712C0F6-454C-477B-AB7E-9029E9A147C6}"/>
              </a:ext>
            </a:extLst>
          </p:cNvPr>
          <p:cNvSpPr/>
          <p:nvPr/>
        </p:nvSpPr>
        <p:spPr>
          <a:xfrm>
            <a:off x="4628607" y="4053597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F7BA9A4F-FEAC-461E-8657-225B06DBAD06}"/>
              </a:ext>
            </a:extLst>
          </p:cNvPr>
          <p:cNvSpPr/>
          <p:nvPr/>
        </p:nvSpPr>
        <p:spPr>
          <a:xfrm>
            <a:off x="4546506" y="4042352"/>
            <a:ext cx="517999" cy="517999"/>
          </a:xfrm>
          <a:prstGeom prst="ellipse">
            <a:avLst/>
          </a:prstGeom>
          <a:noFill/>
          <a:ln w="50800">
            <a:gradFill>
              <a:gsLst>
                <a:gs pos="0">
                  <a:srgbClr val="E55099"/>
                </a:gs>
                <a:gs pos="100000">
                  <a:srgbClr val="983FD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392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1125</Words>
  <Application>Microsoft Office PowerPoint</Application>
  <PresentationFormat>如螢幕大小 (16:9)</PresentationFormat>
  <Paragraphs>178</Paragraphs>
  <Slides>29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8" baseType="lpstr">
      <vt:lpstr>等线</vt:lpstr>
      <vt:lpstr>微軟正黑體</vt:lpstr>
      <vt:lpstr>微軟正黑體</vt:lpstr>
      <vt:lpstr>新細明體</vt:lpstr>
      <vt:lpstr>Arial</vt:lpstr>
      <vt:lpstr>Calibri</vt:lpstr>
      <vt:lpstr>Calibri Light</vt:lpstr>
      <vt:lpstr>Wingdings</vt:lpstr>
      <vt:lpstr>1_Office Theme</vt:lpstr>
      <vt:lpstr>PowerPoint 簡報</vt:lpstr>
      <vt:lpstr>QuMagie：「初次見面，請多指教」</vt:lpstr>
      <vt:lpstr>PowerPoint 簡報</vt:lpstr>
      <vt:lpstr>PowerPoint 簡報</vt:lpstr>
      <vt:lpstr>讓 QuMagie 活化你的珍貴時刻</vt:lpstr>
      <vt:lpstr>讓 QuMagie 活化你的珍貴時刻</vt:lpstr>
      <vt:lpstr>PowerPoint 簡報</vt:lpstr>
      <vt:lpstr>QuMagie Core</vt:lpstr>
      <vt:lpstr>如何開始</vt:lpstr>
      <vt:lpstr>PowerPoint 簡報</vt:lpstr>
      <vt:lpstr>PowerPoint 簡報</vt:lpstr>
      <vt:lpstr>如何做出個人照片集？</vt:lpstr>
      <vt:lpstr>QuMagie 人物相簿</vt:lpstr>
      <vt:lpstr>我的照片被認成不同的人臉怎麼辦？</vt:lpstr>
      <vt:lpstr>我的人物相簿裡出現了不對的照片怎麼辦？</vt:lpstr>
      <vt:lpstr>PowerPoint 簡報</vt:lpstr>
      <vt:lpstr>PowerPoint 簡報</vt:lpstr>
      <vt:lpstr>QuMagie 智慧分類</vt:lpstr>
      <vt:lpstr>讓 QuMagie 為你找出散落四處的每一個日落</vt:lpstr>
      <vt:lpstr>PowerPoint 簡報</vt:lpstr>
      <vt:lpstr>找照片就像海底撈針，怎麼辦？</vt:lpstr>
      <vt:lpstr>PowerPoint 簡報</vt:lpstr>
      <vt:lpstr>滑動至指定日期，快速回到歷史上的那一天</vt:lpstr>
      <vt:lpstr>PowerPoint 簡報</vt:lpstr>
      <vt:lpstr>PowerPoint 簡報</vt:lpstr>
      <vt:lpstr>如何區分私人典藏與共享照片？</vt:lpstr>
      <vt:lpstr>用相簿或資料夾整理照片</vt:lpstr>
      <vt:lpstr>精采回顧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QNAP_Ichung Tsai</dc:creator>
  <cp:lastModifiedBy>QNAP_Han Tsai</cp:lastModifiedBy>
  <cp:revision>1</cp:revision>
  <dcterms:created xsi:type="dcterms:W3CDTF">2018-12-27T07:39:45Z</dcterms:created>
  <dcterms:modified xsi:type="dcterms:W3CDTF">2019-01-31T06:42:56Z</dcterms:modified>
</cp:coreProperties>
</file>