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1"/>
  </p:notesMasterIdLst>
  <p:sldIdLst>
    <p:sldId id="256" r:id="rId2"/>
    <p:sldId id="257" r:id="rId3"/>
    <p:sldId id="262" r:id="rId4"/>
    <p:sldId id="261" r:id="rId5"/>
    <p:sldId id="260" r:id="rId6"/>
    <p:sldId id="259" r:id="rId7"/>
    <p:sldId id="258" r:id="rId8"/>
    <p:sldId id="269" r:id="rId9"/>
    <p:sldId id="268" r:id="rId10"/>
    <p:sldId id="267" r:id="rId11"/>
    <p:sldId id="266" r:id="rId12"/>
    <p:sldId id="265" r:id="rId13"/>
    <p:sldId id="264" r:id="rId14"/>
    <p:sldId id="263" r:id="rId15"/>
    <p:sldId id="275" r:id="rId16"/>
    <p:sldId id="274" r:id="rId17"/>
    <p:sldId id="273" r:id="rId18"/>
    <p:sldId id="272" r:id="rId19"/>
    <p:sldId id="271" r:id="rId20"/>
    <p:sldId id="270" r:id="rId21"/>
    <p:sldId id="294" r:id="rId22"/>
    <p:sldId id="293" r:id="rId23"/>
    <p:sldId id="292" r:id="rId24"/>
    <p:sldId id="291" r:id="rId25"/>
    <p:sldId id="290" r:id="rId26"/>
    <p:sldId id="289" r:id="rId27"/>
    <p:sldId id="288" r:id="rId28"/>
    <p:sldId id="287" r:id="rId29"/>
    <p:sldId id="286" r:id="rId30"/>
    <p:sldId id="285" r:id="rId31"/>
    <p:sldId id="284" r:id="rId32"/>
    <p:sldId id="283" r:id="rId33"/>
    <p:sldId id="282" r:id="rId34"/>
    <p:sldId id="281" r:id="rId35"/>
    <p:sldId id="280" r:id="rId36"/>
    <p:sldId id="279" r:id="rId37"/>
    <p:sldId id="278" r:id="rId38"/>
    <p:sldId id="277" r:id="rId39"/>
    <p:sldId id="276" r:id="rId40"/>
    <p:sldId id="307" r:id="rId41"/>
    <p:sldId id="302" r:id="rId42"/>
    <p:sldId id="301" r:id="rId43"/>
    <p:sldId id="300" r:id="rId44"/>
    <p:sldId id="299" r:id="rId45"/>
    <p:sldId id="298" r:id="rId46"/>
    <p:sldId id="297" r:id="rId47"/>
    <p:sldId id="304" r:id="rId48"/>
    <p:sldId id="296" r:id="rId49"/>
    <p:sldId id="295" r:id="rId5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Norman Tsai" initials="QT" lastIdx="1" clrIdx="0">
    <p:extLst>
      <p:ext uri="{19B8F6BF-5375-455C-9EA6-DF929625EA0E}">
        <p15:presenceInfo xmlns:p15="http://schemas.microsoft.com/office/powerpoint/2012/main" userId="QNAP_Norman Tsa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216D"/>
    <a:srgbClr val="3215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EF868E-FCF3-B82A-77B6-8317576C78EC}" v="1" dt="2019-01-29T01:39:59.821"/>
    <p1510:client id="{7F636C41-D565-40D4-82D6-DC1C3601F19A}" v="1324" dt="2019-01-29T08:32:48"/>
    <p1510:client id="{3122287B-CF9A-4383-BF97-20B7D8087122}" v="493" dt="2019-01-29T06:05:59.001"/>
    <p1510:client id="{224B88F6-B730-0B67-D027-E77B737D0ED0}" v="3" dt="2019-01-29T02:26:09.866"/>
    <p1510:client id="{50A248B3-53F5-E85E-B9F0-7EF3AF7FCE6E}" v="45" dt="2019-01-29T02:53:54.929"/>
    <p1510:client id="{71D1A729-F452-FC82-A7C3-00B2421A3B66}" v="213" dt="2019-01-29T06:40:52.9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B51D1-1EA4-41B8-9C0F-32EA6B708F49}" type="datetimeFigureOut">
              <a:rPr lang="en-US" altLang="zh-TW"/>
              <a:t>1/30/2019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944ED-08EB-4D93-ACE1-7399A139B7A7}" type="slidenum">
              <a:rPr lang="en-US" altLang="zh-TW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062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2528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高速資料傳輸加上減量後的備份資料將可減少備份及災備所需時間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(RTO)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備份所需時間減少，因此可提高備份頻率，拉近還原點目標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(RPO)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3032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Demo </a:t>
            </a:r>
            <a:r>
              <a:rPr lang="zh-TW" altLang="en-US">
                <a:cs typeface="Calibri"/>
              </a:rPr>
              <a:t>分成兩次</a:t>
            </a:r>
          </a:p>
          <a:p>
            <a:r>
              <a:rPr lang="zh-TW" altLang="en-US">
                <a:cs typeface="Calibri"/>
              </a:rPr>
              <a:t>- TR004 DEMO</a:t>
            </a:r>
          </a:p>
          <a:p>
            <a:r>
              <a:rPr lang="zh-TW" altLang="en-US">
                <a:cs typeface="Calibri"/>
              </a:rPr>
              <a:t>- 雲端dedup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946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5212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輕量化應用程式，佈署攜帶更便利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跨平台支援，讓備份資料便於隨處還原存取</a:t>
            </a:r>
          </a:p>
          <a:p>
            <a:pPr lvl="1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Windows /  Mac /  Linux(Ubuntu)</a:t>
            </a:r>
          </a:p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簡單一致的使用者介面 跨平台使用更上手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268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TR-004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NAS backup to TR-004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PC connect TR-004 w/ Extract Tool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072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Carry and use 在不同地點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5840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7296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https://cloud.google.com/blog/products/gcp/tcp-bbr-congestion-control-comes-to-gcp-your-internet-just-got-faster</a:t>
            </a:r>
          </a:p>
          <a:p>
            <a:r>
              <a:rPr lang="en-US" altLang="zh-TW"/>
              <a:t>https://notfalse.net/28/tcp-congestion-control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8853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>
                <a:cs typeface="Calibri"/>
              </a:rPr>
              <a:t>70%</a:t>
            </a:r>
            <a:br>
              <a:rPr lang="ja-JP" altLang="en-US">
                <a:cs typeface="Calibri"/>
              </a:rPr>
            </a:br>
            <a:r>
              <a:rPr lang="ja-JP" altLang="en-US">
                <a:cs typeface="Calibri"/>
              </a:rPr>
              <a:t>穩定</a:t>
            </a:r>
            <a:r>
              <a:rPr lang="en-US">
                <a:cs typeface="Calibri"/>
              </a:rPr>
              <a:t> </a:t>
            </a:r>
            <a:r>
              <a:rPr lang="ja-JP" altLang="en-US">
                <a:cs typeface="Calibri"/>
              </a:rPr>
              <a:t>起達到多點資料交換的目的</a:t>
            </a:r>
            <a:endParaRPr lang="en-US" altLang="ja-JP">
              <a:cs typeface="Calibri"/>
            </a:endParaRPr>
          </a:p>
          <a:p>
            <a:r>
              <a:rPr lang="zh-TW" altLang="en-US" b="1"/>
              <a:t>可高度相容於企業既有混合雲環境配置</a:t>
            </a:r>
            <a:endParaRPr lang="en-US" altLang="ja-JP"/>
          </a:p>
          <a:p>
            <a:r>
              <a:rPr lang="zh-TW" altLang="en-US" b="1"/>
              <a:t>不論企業採行何種混和雲架構，皆可透過</a:t>
            </a:r>
            <a:r>
              <a:rPr lang="en-US" altLang="ja-JP" b="1"/>
              <a:t>TCP BBR</a:t>
            </a:r>
            <a:r>
              <a:rPr lang="zh-TW" altLang="en-US" b="1"/>
              <a:t>提升網際網路連線的傳輸速度</a:t>
            </a:r>
            <a:r>
              <a:rPr lang="en-US" altLang="ja-JP" b="1"/>
              <a:t>!</a:t>
            </a:r>
            <a:endParaRPr lang="en-US" altLang="ja-JP"/>
          </a:p>
          <a:p>
            <a:endParaRPr lang="zh-TW" altLang="en-US"/>
          </a:p>
          <a:p>
            <a:endParaRPr lang="zh-TW" altLang="en-US"/>
          </a:p>
          <a:p>
            <a:endParaRPr lang="ja-JP" alt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2796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750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2327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d88c5ceb2_0_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d88c5ceb2_0_7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>
                <a:cs typeface="Calibri"/>
              </a:rPr>
              <a:t>補上雲端服務ICON</a:t>
            </a:r>
          </a:p>
        </p:txBody>
      </p:sp>
    </p:spTree>
    <p:extLst>
      <p:ext uri="{BB962C8B-B14F-4D97-AF65-F5344CB8AC3E}">
        <p14:creationId xmlns:p14="http://schemas.microsoft.com/office/powerpoint/2010/main" val="8264123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88304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Demo </a:t>
            </a:r>
            <a:r>
              <a:rPr lang="zh-TW" altLang="en-US">
                <a:cs typeface="Calibri"/>
              </a:rPr>
              <a:t>分成兩次</a:t>
            </a:r>
          </a:p>
          <a:p>
            <a:r>
              <a:rPr lang="zh-TW" altLang="en-US">
                <a:cs typeface="Calibri"/>
              </a:rPr>
              <a:t>- TR004 DEMO</a:t>
            </a:r>
          </a:p>
          <a:p>
            <a:r>
              <a:rPr lang="zh-TW" altLang="en-US">
                <a:cs typeface="Calibri"/>
              </a:rPr>
              <a:t>- 雲端dedup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1566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d88c5ceb2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altLang="af-ZA">
                <a:cs typeface="Calibri"/>
              </a:rPr>
              <a:t>加上</a:t>
            </a:r>
            <a:r>
              <a:rPr lang="af-ZA" altLang="zh-TW">
                <a:cs typeface="Calibri"/>
              </a:rPr>
              <a:t>DEDUP/TR004/TCPBBR</a:t>
            </a:r>
            <a:endParaRPr lang="af-ZA">
              <a:cs typeface="Calibri"/>
            </a:endParaRPr>
          </a:p>
        </p:txBody>
      </p:sp>
      <p:sp>
        <p:nvSpPr>
          <p:cNvPr id="148" name="Google Shape;148;g3d88c5ceb2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4700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1020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放技術報告</a:t>
            </a:r>
            <a:br>
              <a:rPr lang="en-US" altLang="zh-TW"/>
            </a:br>
            <a:r>
              <a:rPr lang="en-US" altLang="zh-TW"/>
              <a:t>https://www.ithome.com.tw/node/45228</a:t>
            </a:r>
          </a:p>
          <a:p>
            <a:r>
              <a:rPr lang="en-US" altLang="zh-TW"/>
              <a:t>https://www.ithome.com.tw/node/38018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7501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放技術報告</a:t>
            </a:r>
            <a:br>
              <a:rPr lang="en-US" altLang="zh-TW"/>
            </a:br>
            <a:r>
              <a:rPr lang="en-US" altLang="zh-TW"/>
              <a:t>https://www.ithome.com.tw/node/45228</a:t>
            </a:r>
          </a:p>
          <a:p>
            <a:r>
              <a:rPr lang="en-US" altLang="zh-TW"/>
              <a:t>https://www.ithome.com.tw/node/38018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2527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放技術報告</a:t>
            </a:r>
            <a:br>
              <a:rPr lang="en-US" altLang="zh-TW"/>
            </a:br>
            <a:r>
              <a:rPr lang="en-US" altLang="zh-TW"/>
              <a:t>https://www.ithome.com.tw/node/45228</a:t>
            </a:r>
          </a:p>
          <a:p>
            <a:r>
              <a:rPr lang="en-US" altLang="zh-TW"/>
              <a:t>https://www.ithome.com.tw/node/38018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3895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https://blog.csdn.net/liuaigui/article/details/5829083</a:t>
            </a:r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6620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4375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https://www.qnap.com/zh-hk/how-to/tutorial/article/qnap-smb-%E8%A7%A3%E6%B1%BA%E6%96%B9%E6%A1%88-%E4%BD%BF%E7%94%A8%E5%82%99%E4%BB%BD%E7%89%88%E6%9C%AC%E6%8E%A7%E5%88%B6%E8%AE%93%E6%82%A8%E7%9A%84%E4%BC%81%E6%A5%AD%E5%85%8D%E6%96%BC%E6%AA%94%E6%A1%88%E9%81%BA%E5%A4%B1%E7%9A%84%E9%A2%A8%E9%9A%AA/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644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A9864D5-4594-4C84-90D3-3A5C2C52D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" y="0"/>
            <a:ext cx="12190087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E53E17D-0477-49E7-8934-05207955C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" y="0"/>
            <a:ext cx="12190087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66822"/>
            <a:ext cx="1051560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3215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955011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E37EC7C-8243-439B-9658-8EB5809A38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6564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E53E17D-0477-49E7-8934-05207955C3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" y="0"/>
            <a:ext cx="12190087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864143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87E2163-B202-4068-B142-4D1123D5CA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" y="12585"/>
            <a:ext cx="12190087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66822"/>
            <a:ext cx="1051560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ABBEECE-E92A-439D-AAD7-18CB31AA0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" y="0"/>
            <a:ext cx="12190089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5862" y="2128379"/>
            <a:ext cx="5298902" cy="2852737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54042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2" r:id="rId2"/>
    <p:sldLayoutId id="2147483666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  <a:lvl2pPr marL="216000" indent="-216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2pPr>
      <a:lvl3pPr marL="216000" indent="-216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3pPr>
      <a:lvl4pPr marL="216000" indent="-216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4pPr>
      <a:lvl5pPr marL="216000" indent="-216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1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32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47.png"/><Relationship Id="rId3" Type="http://schemas.openxmlformats.org/officeDocument/2006/relationships/image" Target="../media/image96.png"/><Relationship Id="rId7" Type="http://schemas.openxmlformats.org/officeDocument/2006/relationships/image" Target="../media/image63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11" Type="http://schemas.openxmlformats.org/officeDocument/2006/relationships/image" Target="../media/image103.png"/><Relationship Id="rId5" Type="http://schemas.openxmlformats.org/officeDocument/2006/relationships/image" Target="../media/image98.png"/><Relationship Id="rId10" Type="http://schemas.openxmlformats.org/officeDocument/2006/relationships/image" Target="../media/image102.png"/><Relationship Id="rId4" Type="http://schemas.openxmlformats.org/officeDocument/2006/relationships/image" Target="../media/image97.png"/><Relationship Id="rId9" Type="http://schemas.openxmlformats.org/officeDocument/2006/relationships/image" Target="../media/image101.png"/><Relationship Id="rId1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7" Type="http://schemas.openxmlformats.org/officeDocument/2006/relationships/image" Target="../media/image11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12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一張含有 草 的圖片&#10;&#10;描述是以高可信度產生">
            <a:extLst>
              <a:ext uri="{FF2B5EF4-FFF2-40B4-BE49-F238E27FC236}">
                <a16:creationId xmlns:a16="http://schemas.microsoft.com/office/drawing/2014/main" id="{BC8FE005-EE93-4BDF-8BF2-E6403E3E94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" t="8142" b="67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97293BE8-29C4-4AAA-8555-0B107EFAB0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" y="0"/>
            <a:ext cx="12190089" cy="68579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A8CB86A-91A5-408B-924D-11AF1094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498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  <a:cs typeface="Calibri Light"/>
              </a:rPr>
              <a:t>H</a:t>
            </a:r>
            <a:r>
              <a:rPr lang="zh-TW">
                <a:solidFill>
                  <a:schemeClr val="bg1"/>
                </a:solidFill>
                <a:latin typeface="微軟正黑體"/>
                <a:ea typeface="微軟正黑體"/>
                <a:cs typeface="Calibri Light"/>
              </a:rPr>
              <a:t>igh compression ratio</a:t>
            </a:r>
            <a:r>
              <a:rPr lang="en-US" altLang="zh-TW">
                <a:solidFill>
                  <a:schemeClr val="bg1"/>
                </a:solidFill>
                <a:latin typeface="微軟正黑體"/>
                <a:ea typeface="微軟正黑體"/>
                <a:cs typeface="Calibri Light"/>
              </a:rPr>
              <a:t>,</a:t>
            </a:r>
            <a:r>
              <a:rPr lang="zh-TW">
                <a:solidFill>
                  <a:schemeClr val="bg1"/>
                </a:solidFill>
                <a:latin typeface="微軟正黑體"/>
                <a:ea typeface="微軟正黑體"/>
                <a:cs typeface="Calibri Light"/>
              </a:rPr>
              <a:t> surpassing traditional data reduction technology</a:t>
            </a:r>
            <a:endParaRPr lang="zh-TW" altLang="en-US">
              <a:solidFill>
                <a:schemeClr val="bg1"/>
              </a:solidFill>
              <a:latin typeface="微軟正黑體"/>
              <a:ea typeface="微軟正黑體"/>
              <a:cs typeface="Calibri Light"/>
            </a:endParaRPr>
          </a:p>
        </p:txBody>
      </p:sp>
      <p:graphicFrame>
        <p:nvGraphicFramePr>
          <p:cNvPr id="32" name="表格 32">
            <a:extLst>
              <a:ext uri="{FF2B5EF4-FFF2-40B4-BE49-F238E27FC236}">
                <a16:creationId xmlns:a16="http://schemas.microsoft.com/office/drawing/2014/main" id="{8C550E9C-C6EB-421C-A581-E63B65F54B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636200"/>
              </p:ext>
            </p:extLst>
          </p:nvPr>
        </p:nvGraphicFramePr>
        <p:xfrm>
          <a:off x="2842141" y="2269833"/>
          <a:ext cx="8152674" cy="285819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3830845389"/>
                    </a:ext>
                  </a:extLst>
                </a:gridCol>
                <a:gridCol w="1728786">
                  <a:extLst>
                    <a:ext uri="{9D8B030D-6E8A-4147-A177-3AD203B41FA5}">
                      <a16:colId xmlns:a16="http://schemas.microsoft.com/office/drawing/2014/main" val="4279385792"/>
                    </a:ext>
                  </a:extLst>
                </a:gridCol>
                <a:gridCol w="2142044">
                  <a:extLst>
                    <a:ext uri="{9D8B030D-6E8A-4147-A177-3AD203B41FA5}">
                      <a16:colId xmlns:a16="http://schemas.microsoft.com/office/drawing/2014/main" val="1181131029"/>
                    </a:ext>
                  </a:extLst>
                </a:gridCol>
                <a:gridCol w="2072044">
                  <a:extLst>
                    <a:ext uri="{9D8B030D-6E8A-4147-A177-3AD203B41FA5}">
                      <a16:colId xmlns:a16="http://schemas.microsoft.com/office/drawing/2014/main" val="1709775336"/>
                    </a:ext>
                  </a:extLst>
                </a:gridCol>
              </a:tblGrid>
              <a:tr h="653952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Category</a:t>
                      </a:r>
                      <a:endParaRPr lang="zh-TW" altLang="en-US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File Compression</a:t>
                      </a:r>
                      <a:endParaRPr lang="zh-TW" altLang="en-US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Single Instance Storage</a:t>
                      </a:r>
                    </a:p>
                  </a:txBody>
                  <a:tcPr anchor="ctr"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Data Deduplication</a:t>
                      </a:r>
                    </a:p>
                  </a:txBody>
                  <a:tcPr anchor="ctr"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673019629"/>
                  </a:ext>
                </a:extLst>
              </a:tr>
              <a:tr h="734746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Comparison Level and Scope</a:t>
                      </a:r>
                    </a:p>
                  </a:txBody>
                  <a:tcPr anchor="ctr">
                    <a:solidFill>
                      <a:srgbClr val="E8F4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Byte </a:t>
                      </a:r>
                      <a:r>
                        <a:rPr lang="en-US" altLang="zh-TW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/ Single file</a:t>
                      </a:r>
                      <a:endParaRPr lang="zh-TW" altLang="en-US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8F4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File </a:t>
                      </a:r>
                      <a:r>
                        <a:rPr lang="en-US" altLang="zh-TW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/ Specified disk area</a:t>
                      </a:r>
                      <a:endParaRPr lang="zh-TW" altLang="en-US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8F4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Block / Specified disk area</a:t>
                      </a:r>
                    </a:p>
                  </a:txBody>
                  <a:tcPr anchor="ctr">
                    <a:solidFill>
                      <a:srgbClr val="E8F4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387848"/>
                  </a:ext>
                </a:extLst>
              </a:tr>
              <a:tr h="734746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Suiteable Scenario</a:t>
                      </a:r>
                    </a:p>
                  </a:txBody>
                  <a:tcPr anchor="ctr">
                    <a:solidFill>
                      <a:srgbClr val="CFE6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Single file</a:t>
                      </a:r>
                    </a:p>
                  </a:txBody>
                  <a:tcPr anchor="ctr">
                    <a:solidFill>
                      <a:srgbClr val="CFE6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Cross-files</a:t>
                      </a:r>
                    </a:p>
                  </a:txBody>
                  <a:tcPr anchor="ctr">
                    <a:solidFill>
                      <a:srgbClr val="CFE6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Both single file and cross-files</a:t>
                      </a:r>
                    </a:p>
                  </a:txBody>
                  <a:tcPr anchor="ctr">
                    <a:solidFill>
                      <a:srgbClr val="CF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537969"/>
                  </a:ext>
                </a:extLst>
              </a:tr>
              <a:tr h="734746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Typical Data Compression Rate</a:t>
                      </a:r>
                    </a:p>
                  </a:txBody>
                  <a:tcPr anchor="ctr">
                    <a:solidFill>
                      <a:srgbClr val="E8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2:1 ~ 5:1</a:t>
                      </a:r>
                      <a:endParaRPr lang="zh-TW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8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3:1 ~ 5:1</a:t>
                      </a:r>
                    </a:p>
                  </a:txBody>
                  <a:tcPr anchor="ctr">
                    <a:solidFill>
                      <a:srgbClr val="E8F4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5:1 ~ 20:1</a:t>
                      </a:r>
                    </a:p>
                  </a:txBody>
                  <a:tcPr anchor="ctr">
                    <a:solidFill>
                      <a:srgbClr val="E8F4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203001"/>
                  </a:ext>
                </a:extLst>
              </a:tr>
            </a:tbl>
          </a:graphicData>
        </a:graphic>
      </p:graphicFrame>
      <p:pic>
        <p:nvPicPr>
          <p:cNvPr id="17" name="圖片 16">
            <a:extLst>
              <a:ext uri="{FF2B5EF4-FFF2-40B4-BE49-F238E27FC236}">
                <a16:creationId xmlns:a16="http://schemas.microsoft.com/office/drawing/2014/main" id="{05963F19-80C0-4F26-9AAD-DF59D559DC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032" y="3481061"/>
            <a:ext cx="981756" cy="885765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445A5AFA-9BB8-4778-A26D-77F99B5EDE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032" y="4231688"/>
            <a:ext cx="981756" cy="88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53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D5584-3A68-4FA1-9478-BB76943E8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ea typeface="微軟正黑體"/>
              </a:rPr>
              <a:t>Use S</a:t>
            </a:r>
            <a:r>
              <a:rPr lang="ja-JP" altLang="en-US" b="1" dirty="0">
                <a:ea typeface="微軟正黑體"/>
              </a:rPr>
              <a:t>SD</a:t>
            </a:r>
            <a:r>
              <a:rPr lang="ja-JP" altLang="en-US" dirty="0">
                <a:ea typeface="微軟正黑體"/>
              </a:rPr>
              <a:t> to Speed up </a:t>
            </a:r>
            <a:r>
              <a:rPr lang="en-US" altLang="ja-JP" b="1" dirty="0" err="1">
                <a:ea typeface="微軟正黑體"/>
              </a:rPr>
              <a:t>QuDedup</a:t>
            </a:r>
            <a:endParaRPr lang="en-US" altLang="ja-JP" b="1" dirty="0">
              <a:ea typeface="微軟正黑體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2DFCE25-B719-4C34-828D-A9A0F54580FC}"/>
              </a:ext>
            </a:extLst>
          </p:cNvPr>
          <p:cNvSpPr/>
          <p:nvPr/>
        </p:nvSpPr>
        <p:spPr>
          <a:xfrm>
            <a:off x="164156" y="5789508"/>
            <a:ext cx="8873068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CN" altLang="zh-TW" sz="1200" dirty="0">
                <a:latin typeface="微軟正黑體"/>
                <a:ea typeface="微軟正黑體"/>
                <a:cs typeface="Calibri"/>
              </a:rPr>
              <a:t>Notice: Data d</a:t>
            </a:r>
            <a:r>
              <a:rPr lang="zh-CN" sz="1200" dirty="0">
                <a:latin typeface="微軟正黑體"/>
                <a:ea typeface="微軟正黑體"/>
                <a:cs typeface="Calibri"/>
              </a:rPr>
              <a:t>eduplication </a:t>
            </a:r>
            <a:r>
              <a:rPr lang="en-US" altLang="zh-CN" sz="1200" dirty="0">
                <a:latin typeface="微軟正黑體"/>
                <a:ea typeface="微軟正黑體"/>
                <a:cs typeface="Calibri"/>
              </a:rPr>
              <a:t>will </a:t>
            </a:r>
            <a:r>
              <a:rPr lang="zh-CN" sz="1200" dirty="0">
                <a:latin typeface="微軟正黑體"/>
                <a:ea typeface="微軟正黑體"/>
                <a:cs typeface="Calibri"/>
              </a:rPr>
              <a:t>consume more </a:t>
            </a:r>
            <a:r>
              <a:rPr lang="en-US" altLang="zh-CN" sz="1200" dirty="0">
                <a:latin typeface="微軟正黑體"/>
                <a:ea typeface="微軟正黑體"/>
                <a:cs typeface="Calibri"/>
              </a:rPr>
              <a:t>computing</a:t>
            </a:r>
            <a:r>
              <a:rPr lang="zh-CN" sz="1200" dirty="0">
                <a:latin typeface="微軟正黑體"/>
                <a:ea typeface="微軟正黑體"/>
                <a:cs typeface="Calibri"/>
              </a:rPr>
              <a:t> and memory resources. Please confirm that the NAS model has sufficient processing r</a:t>
            </a:r>
            <a:r>
              <a:rPr lang="en-US" altLang="zh-CN" sz="1200" dirty="0" err="1">
                <a:latin typeface="微軟正黑體"/>
                <a:ea typeface="微軟正黑體"/>
                <a:cs typeface="Calibri"/>
              </a:rPr>
              <a:t>esources</a:t>
            </a:r>
            <a:r>
              <a:rPr lang="zh-CN" sz="1200" dirty="0">
                <a:latin typeface="微軟正黑體"/>
                <a:ea typeface="微軟正黑體"/>
                <a:cs typeface="Calibri"/>
              </a:rPr>
              <a:t>.</a:t>
            </a:r>
            <a:endParaRPr lang="zh-CN" altLang="zh-TW" sz="12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27F4DAF-6BE1-45B8-91B6-551A5D16F19E}"/>
              </a:ext>
            </a:extLst>
          </p:cNvPr>
          <p:cNvSpPr txBox="1"/>
          <p:nvPr/>
        </p:nvSpPr>
        <p:spPr>
          <a:xfrm>
            <a:off x="665672" y="1606269"/>
            <a:ext cx="1099292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QuDedup</a:t>
            </a:r>
            <a:r>
              <a:rPr lang="zh-TW" altLang="en-US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requires</a:t>
            </a:r>
            <a:r>
              <a:rPr lang="zh-TW" altLang="en-US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</a:t>
            </a:r>
            <a:r>
              <a:rPr lang="zh-TW" altLang="en-US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lot</a:t>
            </a:r>
            <a:r>
              <a:rPr lang="zh-TW" altLang="en-US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of</a:t>
            </a:r>
            <a:r>
              <a:rPr lang="zh-TW" altLang="en-US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file</a:t>
            </a:r>
            <a:r>
              <a:rPr lang="zh-TW" altLang="en-US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parsing</a:t>
            </a:r>
            <a:r>
              <a:rPr lang="zh-TW" altLang="en-US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and</a:t>
            </a:r>
            <a:r>
              <a:rPr lang="zh-TW" altLang="en-US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decomposition.</a:t>
            </a:r>
            <a:r>
              <a:rPr lang="zh-TW" altLang="en-US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If</a:t>
            </a:r>
            <a:r>
              <a:rPr lang="zh-TW" altLang="en-US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only</a:t>
            </a:r>
            <a:r>
              <a:rPr lang="zh-TW" altLang="en-US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the</a:t>
            </a:r>
            <a:r>
              <a:rPr lang="zh-TW" altLang="en-US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HDDs are used,</a:t>
            </a:r>
            <a:r>
              <a:rPr lang="zh-TW" altLang="en-US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the</a:t>
            </a:r>
            <a:r>
              <a:rPr lang="zh-TW" altLang="en-US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lower</a:t>
            </a:r>
            <a:r>
              <a:rPr lang="zh-TW" altLang="en-US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file access speed will</a:t>
            </a:r>
            <a:r>
              <a:rPr lang="zh-TW" altLang="en-US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ma</a:t>
            </a:r>
            <a:r>
              <a:rPr lang="zh-TW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ke the</a:t>
            </a:r>
            <a:r>
              <a:rPr lang="zh-TW" altLang="en-US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ne</a:t>
            </a:r>
            <a:r>
              <a:rPr lang="zh-TW" sz="2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twork bandwidth use idle.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A3A2A69-3560-4714-B51B-ED2BDA3E7085}"/>
              </a:ext>
            </a:extLst>
          </p:cNvPr>
          <p:cNvSpPr/>
          <p:nvPr/>
        </p:nvSpPr>
        <p:spPr>
          <a:xfrm rot="10800000">
            <a:off x="15833" y="2956069"/>
            <a:ext cx="6992690" cy="236990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 descr="一張含有 電子用品, 室內 的圖片&#10;&#10;描述是以高可信度產生">
            <a:extLst>
              <a:ext uri="{FF2B5EF4-FFF2-40B4-BE49-F238E27FC236}">
                <a16:creationId xmlns:a16="http://schemas.microsoft.com/office/drawing/2014/main" id="{918E4A3E-8965-4338-BFA1-594F6A1C37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604" y="2843775"/>
            <a:ext cx="4271240" cy="266980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D0E78D20-AF9D-4057-B0C8-282E53C80E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115561" y="4102702"/>
            <a:ext cx="1787921" cy="235506"/>
          </a:xfrm>
          <a:prstGeom prst="rect">
            <a:avLst/>
          </a:prstGeom>
        </p:spPr>
      </p:pic>
      <p:pic>
        <p:nvPicPr>
          <p:cNvPr id="15" name="圖片 14" descr="一張含有 監視器 的圖片&#10;&#10;描述是以高可信度產生">
            <a:extLst>
              <a:ext uri="{FF2B5EF4-FFF2-40B4-BE49-F238E27FC236}">
                <a16:creationId xmlns:a16="http://schemas.microsoft.com/office/drawing/2014/main" id="{F8781F1A-3CCC-4FCA-AEDC-E5174BB258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896377" y="4801738"/>
            <a:ext cx="3007105" cy="23550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08DEC838-E9A1-4BBF-9AF0-B02530939FD6}"/>
              </a:ext>
            </a:extLst>
          </p:cNvPr>
          <p:cNvSpPr/>
          <p:nvPr/>
        </p:nvSpPr>
        <p:spPr>
          <a:xfrm>
            <a:off x="10903482" y="3825630"/>
            <a:ext cx="1264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HDDs</a:t>
            </a:r>
          </a:p>
          <a:p>
            <a:r>
              <a:rPr lang="en-US" altLang="zh-CN" sz="1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Cold Data</a:t>
            </a:r>
            <a:endParaRPr lang="zh-CN" altLang="en-US" sz="16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9F40410-9C6E-4372-8C42-AB6928F81D5E}"/>
              </a:ext>
            </a:extLst>
          </p:cNvPr>
          <p:cNvSpPr/>
          <p:nvPr/>
        </p:nvSpPr>
        <p:spPr>
          <a:xfrm>
            <a:off x="10903483" y="4641629"/>
            <a:ext cx="12641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SSDs</a:t>
            </a:r>
          </a:p>
          <a:p>
            <a:r>
              <a:rPr lang="en-US" altLang="zh-CN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Hot Data</a:t>
            </a:r>
            <a:endParaRPr lang="zh-CN" altLang="en-US" sz="1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CN" altLang="en-US" sz="2800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21" name="圖片 25">
            <a:extLst>
              <a:ext uri="{FF2B5EF4-FFF2-40B4-BE49-F238E27FC236}">
                <a16:creationId xmlns:a16="http://schemas.microsoft.com/office/drawing/2014/main" id="{B52581DB-2C1C-426E-8B67-85915EED8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27" y="3248318"/>
            <a:ext cx="6722605" cy="794601"/>
          </a:xfrm>
          <a:prstGeom prst="rect">
            <a:avLst/>
          </a:prstGeom>
        </p:spPr>
      </p:pic>
      <p:pic>
        <p:nvPicPr>
          <p:cNvPr id="22" name="圖片 29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B1790EBB-6E8A-4544-AAD4-3CFADE4CE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27" y="4214805"/>
            <a:ext cx="6722605" cy="818180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9CF92A8E-4412-4906-AEF2-F9C58D7218DD}"/>
              </a:ext>
            </a:extLst>
          </p:cNvPr>
          <p:cNvSpPr txBox="1"/>
          <p:nvPr/>
        </p:nvSpPr>
        <p:spPr>
          <a:xfrm>
            <a:off x="1605779" y="3500444"/>
            <a:ext cx="2127218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Microsoft JhengHei"/>
                <a:ea typeface="Microsoft JhengHei"/>
                <a:cs typeface="Calibri"/>
              </a:rPr>
              <a:t>HDD 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E629180B-CE7F-4486-AFD4-4D56993484B5}"/>
              </a:ext>
            </a:extLst>
          </p:cNvPr>
          <p:cNvSpPr txBox="1"/>
          <p:nvPr/>
        </p:nvSpPr>
        <p:spPr>
          <a:xfrm>
            <a:off x="1605779" y="4420145"/>
            <a:ext cx="2127218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 dirty="0">
                <a:latin typeface="Microsoft JhengHei"/>
                <a:ea typeface="Microsoft JhengHei"/>
                <a:cs typeface="Calibri"/>
              </a:rPr>
              <a:t>SSD</a:t>
            </a:r>
            <a:r>
              <a:rPr lang="zh-TW" altLang="en-US" b="1">
                <a:latin typeface="Microsoft JhengHei"/>
                <a:ea typeface="Microsoft JhengHei"/>
                <a:cs typeface="Calibri"/>
              </a:rPr>
              <a:t> </a:t>
            </a:r>
            <a:endParaRPr lang="zh-TW" altLang="en-US" b="1" dirty="0">
              <a:latin typeface="Microsoft JhengHei"/>
              <a:ea typeface="Microsoft JhengHei"/>
              <a:cs typeface="Calibri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1990032-9CE1-49C2-B985-6AAA83373757}"/>
              </a:ext>
            </a:extLst>
          </p:cNvPr>
          <p:cNvSpPr txBox="1"/>
          <p:nvPr/>
        </p:nvSpPr>
        <p:spPr>
          <a:xfrm>
            <a:off x="5465576" y="4175933"/>
            <a:ext cx="1830821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b="1" dirty="0">
                <a:solidFill>
                  <a:srgbClr val="FF0000"/>
                </a:solidFill>
                <a:latin typeface="Microsoft JhengHei"/>
                <a:ea typeface="Microsoft JhengHei"/>
              </a:rPr>
              <a:t>162.9 MB/s</a:t>
            </a:r>
            <a:endParaRPr lang="zh-TW" b="1" dirty="0">
              <a:solidFill>
                <a:srgbClr val="FF0000"/>
              </a:solidFill>
              <a:latin typeface="Microsoft JhengHei"/>
              <a:ea typeface="Microsoft JhengHei"/>
              <a:cs typeface="Calibri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FEEB012-E59D-4F09-8868-3037EA9F5573}"/>
              </a:ext>
            </a:extLst>
          </p:cNvPr>
          <p:cNvSpPr txBox="1"/>
          <p:nvPr/>
        </p:nvSpPr>
        <p:spPr>
          <a:xfrm>
            <a:off x="5446316" y="3321698"/>
            <a:ext cx="1562207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b="1">
                <a:solidFill>
                  <a:srgbClr val="000000"/>
                </a:solidFill>
                <a:latin typeface="Microsoft JhengHei"/>
                <a:ea typeface="Microsoft JhengHei"/>
              </a:rPr>
              <a:t>6</a:t>
            </a:r>
            <a:r>
              <a:rPr lang="en-US" altLang="zh-TW" b="1">
                <a:solidFill>
                  <a:srgbClr val="000000"/>
                </a:solidFill>
                <a:latin typeface="Microsoft JhengHei"/>
                <a:ea typeface="Microsoft JhengHei"/>
              </a:rPr>
              <a:t>8</a:t>
            </a:r>
            <a:r>
              <a:rPr lang="zh-TW" b="1">
                <a:solidFill>
                  <a:srgbClr val="000000"/>
                </a:solidFill>
                <a:latin typeface="Microsoft JhengHei"/>
                <a:ea typeface="Microsoft JhengHei"/>
              </a:rPr>
              <a:t>.</a:t>
            </a:r>
            <a:r>
              <a:rPr lang="en-US" altLang="zh-TW" b="1">
                <a:solidFill>
                  <a:srgbClr val="000000"/>
                </a:solidFill>
                <a:latin typeface="Microsoft JhengHei"/>
                <a:ea typeface="Microsoft JhengHei"/>
              </a:rPr>
              <a:t>4</a:t>
            </a:r>
            <a:r>
              <a:rPr lang="zh-TW" b="1">
                <a:solidFill>
                  <a:srgbClr val="000000"/>
                </a:solidFill>
                <a:latin typeface="Microsoft JhengHei"/>
                <a:ea typeface="Microsoft JhengHei"/>
              </a:rPr>
              <a:t> MB/s</a:t>
            </a:r>
            <a:endParaRPr 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73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AE9ECB9-86F1-4A11-A1D2-0245385AF1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" y="0"/>
            <a:ext cx="12190089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7EF140C-F92D-440F-AE36-17DDF6D41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62" y="2128379"/>
            <a:ext cx="5476324" cy="2852737"/>
          </a:xfrm>
        </p:spPr>
        <p:txBody>
          <a:bodyPr>
            <a:normAutofit/>
          </a:bodyPr>
          <a:lstStyle/>
          <a:p>
            <a:r>
              <a:rPr lang="en-US" altLang="zh-TW">
                <a:latin typeface="微軟正黑體"/>
                <a:ea typeface="微軟正黑體"/>
              </a:rPr>
              <a:t>Bakcup</a:t>
            </a:r>
            <a:r>
              <a:rPr lang="zh-TW" dirty="0">
                <a:latin typeface="微軟正黑體"/>
                <a:ea typeface="微軟正黑體"/>
              </a:rPr>
              <a:t> </a:t>
            </a:r>
            <a:r>
              <a:rPr lang="en-US" altLang="zh-TW" dirty="0">
                <a:latin typeface="微軟正黑體"/>
                <a:ea typeface="微軟正黑體"/>
              </a:rPr>
              <a:t>time spent is the key factor for multi-version backup</a:t>
            </a:r>
            <a:endParaRPr lang="zh-TW" dirty="0"/>
          </a:p>
        </p:txBody>
      </p:sp>
      <p:pic>
        <p:nvPicPr>
          <p:cNvPr id="4" name="圖片 3" descr="一張含有 iPod, 電子用品 的圖片&#10;&#10;描述是以高可信度產生">
            <a:extLst>
              <a:ext uri="{FF2B5EF4-FFF2-40B4-BE49-F238E27FC236}">
                <a16:creationId xmlns:a16="http://schemas.microsoft.com/office/drawing/2014/main" id="{919B62E7-E3FF-4FD7-9217-9EB4AB460F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95" y="409433"/>
            <a:ext cx="1904456" cy="19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84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形 21">
            <a:extLst>
              <a:ext uri="{FF2B5EF4-FFF2-40B4-BE49-F238E27FC236}">
                <a16:creationId xmlns:a16="http://schemas.microsoft.com/office/drawing/2014/main" id="{FA722F11-29EC-4C18-B6C4-D16439E4D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6018" y="1225093"/>
            <a:ext cx="3326882" cy="307066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B1A5989-30D3-4216-B884-442943552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7" y="223972"/>
            <a:ext cx="11924580" cy="1325563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ea typeface="微軟正黑體"/>
              </a:rPr>
              <a:t>The more backup versions, the lower the risk</a:t>
            </a:r>
            <a:endParaRPr lang="zh-TW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72462DE-8DA8-4A0C-A8B8-C8267E126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8475"/>
            <a:ext cx="8114582" cy="151074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zh-TW" b="1" dirty="0">
                <a:ea typeface="微軟正黑體"/>
              </a:rPr>
              <a:t>Multi-version backup can greatly increase the</a:t>
            </a:r>
            <a:r>
              <a:rPr lang="zh-TW" altLang="en-US" b="1" dirty="0">
                <a:ea typeface="微軟正黑體"/>
              </a:rPr>
              <a:t> fi</a:t>
            </a:r>
            <a:r>
              <a:rPr lang="en-US" altLang="zh-TW" b="1" dirty="0">
                <a:ea typeface="微軟正黑體"/>
              </a:rPr>
              <a:t>l</a:t>
            </a:r>
            <a:r>
              <a:rPr lang="en-US" altLang="en-US" b="1" dirty="0">
                <a:ea typeface="微軟正黑體"/>
              </a:rPr>
              <a:t>e</a:t>
            </a:r>
            <a:r>
              <a:rPr lang="zh-TW" b="1" dirty="0">
                <a:ea typeface="微軟正黑體"/>
              </a:rPr>
              <a:t> availability </a:t>
            </a:r>
            <a:r>
              <a:rPr lang="en-US" altLang="zh-TW" b="1" dirty="0">
                <a:ea typeface="微軟正黑體"/>
              </a:rPr>
              <a:t>from </a:t>
            </a:r>
            <a:r>
              <a:rPr lang="zh-TW" b="1" dirty="0">
                <a:ea typeface="微軟正黑體"/>
              </a:rPr>
              <a:t>disaster recovery</a:t>
            </a:r>
            <a:endParaRPr lang="zh-TW" altLang="en-US" b="1" dirty="0">
              <a:ea typeface="微軟正黑體"/>
            </a:endParaRPr>
          </a:p>
          <a:p>
            <a:pPr marL="215900" lvl="1" indent="-215900"/>
            <a:r>
              <a:rPr lang="zh-TW" dirty="0">
                <a:ea typeface="微軟正黑體"/>
              </a:rPr>
              <a:t>Free of damage caused by accidental alteration, damage or loss of fil</a:t>
            </a:r>
            <a:r>
              <a:rPr lang="en-US" altLang="zh-TW" dirty="0">
                <a:ea typeface="微軟正黑體"/>
              </a:rPr>
              <a:t>es</a:t>
            </a:r>
            <a:endParaRPr lang="zh-TW" altLang="en-US" dirty="0">
              <a:ea typeface="微軟正黑體"/>
            </a:endParaRPr>
          </a:p>
          <a:p>
            <a:pPr marL="215900" lvl="1" indent="-215900"/>
            <a:r>
              <a:rPr lang="zh-TW" dirty="0">
                <a:ea typeface="微軟正黑體"/>
              </a:rPr>
              <a:t>Intensive backup versions reduce the risk of missing business and personal data</a:t>
            </a:r>
            <a:r>
              <a:rPr lang="zh-TW" altLang="en-US" dirty="0">
                <a:ea typeface="微軟正黑體"/>
              </a:rPr>
              <a:t> for enterprise and personal users</a:t>
            </a:r>
            <a:endParaRPr lang="en-US" altLang="zh-TW" b="1" dirty="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ECBF9A0C-DD78-430D-9206-6EF8D8BE86D2}"/>
              </a:ext>
            </a:extLst>
          </p:cNvPr>
          <p:cNvGrpSpPr/>
          <p:nvPr/>
        </p:nvGrpSpPr>
        <p:grpSpPr>
          <a:xfrm>
            <a:off x="587141" y="3191958"/>
            <a:ext cx="8152598" cy="2155339"/>
            <a:chOff x="587141" y="3336373"/>
            <a:chExt cx="8152598" cy="2155339"/>
          </a:xfrm>
        </p:grpSpPr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0B98452D-878B-4407-B159-809C2B6BA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38200" y="3336373"/>
              <a:ext cx="7786838" cy="2155339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C5B6155-DDC5-4008-BA08-612CB46C62FA}"/>
                </a:ext>
              </a:extLst>
            </p:cNvPr>
            <p:cNvSpPr/>
            <p:nvPr/>
          </p:nvSpPr>
          <p:spPr>
            <a:xfrm>
              <a:off x="587141" y="5197642"/>
              <a:ext cx="8152598" cy="294070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DE4F7F9-428B-4ABF-9A27-ADE879407C34}"/>
              </a:ext>
            </a:extLst>
          </p:cNvPr>
          <p:cNvSpPr txBox="1"/>
          <p:nvPr/>
        </p:nvSpPr>
        <p:spPr>
          <a:xfrm>
            <a:off x="766313" y="5208796"/>
            <a:ext cx="1414490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1200" b="1">
                <a:solidFill>
                  <a:schemeClr val="accent1"/>
                </a:solidFill>
                <a:latin typeface="微軟正黑體"/>
                <a:ea typeface="微軟正黑體"/>
              </a:rPr>
              <a:t>Code version 1</a:t>
            </a:r>
            <a:endParaRPr lang="zh-TW" altLang="en-US" sz="1200" b="1">
              <a:solidFill>
                <a:schemeClr val="accent1"/>
              </a:solidFill>
              <a:latin typeface="微軟正黑體"/>
              <a:ea typeface="微軟正黑體"/>
            </a:endParaRPr>
          </a:p>
          <a:p>
            <a:r>
              <a:rPr lang="en-US" altLang="zh-TW" sz="1200">
                <a:latin typeface="微軟正黑體"/>
                <a:ea typeface="微軟正黑體"/>
              </a:rPr>
              <a:t>Execute normally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0ACA6D2-7654-40A7-A34D-8E112E6DD3DA}"/>
              </a:ext>
            </a:extLst>
          </p:cNvPr>
          <p:cNvSpPr txBox="1"/>
          <p:nvPr/>
        </p:nvSpPr>
        <p:spPr>
          <a:xfrm>
            <a:off x="1986812" y="3857325"/>
            <a:ext cx="1162498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TW" altLang="en-US" sz="1200" b="1">
                <a:latin typeface="微軟正黑體"/>
                <a:ea typeface="微軟正黑體"/>
              </a:rPr>
              <a:t>Backup Job 1</a:t>
            </a:r>
            <a:endParaRPr lang="zh-TW" b="1">
              <a:cs typeface="Calibri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E715251-7EED-466B-BBE7-AE432CD3B669}"/>
              </a:ext>
            </a:extLst>
          </p:cNvPr>
          <p:cNvSpPr txBox="1"/>
          <p:nvPr/>
        </p:nvSpPr>
        <p:spPr>
          <a:xfrm>
            <a:off x="4488911" y="3857326"/>
            <a:ext cx="1124026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TW" sz="1200" b="1">
                <a:latin typeface="微軟正黑體"/>
                <a:ea typeface="微軟正黑體"/>
              </a:rPr>
              <a:t>Backup Job2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1C5D2D2-1759-448F-9E68-9ADF7DAD18E7}"/>
              </a:ext>
            </a:extLst>
          </p:cNvPr>
          <p:cNvSpPr txBox="1"/>
          <p:nvPr/>
        </p:nvSpPr>
        <p:spPr>
          <a:xfrm>
            <a:off x="3148393" y="5208797"/>
            <a:ext cx="1431417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1200" b="1">
                <a:solidFill>
                  <a:schemeClr val="accent1"/>
                </a:solidFill>
                <a:latin typeface="微軟正黑體"/>
                <a:ea typeface="微軟正黑體"/>
              </a:rPr>
              <a:t>Code version 2 </a:t>
            </a:r>
            <a:br>
              <a:rPr lang="zh-TW" altLang="en-US" sz="1200" b="1">
                <a:solidFill>
                  <a:schemeClr val="accent1"/>
                </a:solidFill>
                <a:latin typeface="微軟正黑體"/>
                <a:ea typeface="微軟正黑體"/>
              </a:rPr>
            </a:br>
            <a:r>
              <a:rPr lang="zh-TW" altLang="en-US" sz="1200" b="1">
                <a:latin typeface="微軟正黑體"/>
                <a:ea typeface="微軟正黑體"/>
              </a:rPr>
              <a:t>Failed to execute</a:t>
            </a:r>
            <a:endParaRPr lang="zh-TW" altLang="en-US" sz="1200">
              <a:latin typeface="微軟正黑體"/>
              <a:ea typeface="微軟正黑體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F2C18B5-3801-43B2-88F2-0615D35CF788}"/>
              </a:ext>
            </a:extLst>
          </p:cNvPr>
          <p:cNvSpPr txBox="1"/>
          <p:nvPr/>
        </p:nvSpPr>
        <p:spPr>
          <a:xfrm>
            <a:off x="5672931" y="5165665"/>
            <a:ext cx="1396151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1200" b="1">
                <a:solidFill>
                  <a:schemeClr val="accent1"/>
                </a:solidFill>
                <a:latin typeface="微軟正黑體"/>
                <a:ea typeface="微軟正黑體"/>
              </a:rPr>
              <a:t>Current Code</a:t>
            </a:r>
            <a:br>
              <a:rPr lang="zh-TW" altLang="en-US" sz="1200" b="1">
                <a:solidFill>
                  <a:schemeClr val="accent1"/>
                </a:solidFill>
                <a:latin typeface="微軟正黑體"/>
                <a:ea typeface="微軟正黑體"/>
              </a:rPr>
            </a:br>
            <a:r>
              <a:rPr lang="zh-TW" altLang="en-US" sz="1200">
                <a:latin typeface="微軟正黑體"/>
                <a:ea typeface="微軟正黑體"/>
              </a:rPr>
              <a:t>Failed to execute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05915A3-0600-4381-BBB4-9C6C8CA2B211}"/>
              </a:ext>
            </a:extLst>
          </p:cNvPr>
          <p:cNvSpPr txBox="1"/>
          <p:nvPr/>
        </p:nvSpPr>
        <p:spPr>
          <a:xfrm>
            <a:off x="7238088" y="5208797"/>
            <a:ext cx="218029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200">
                <a:latin typeface="微軟正黑體"/>
                <a:ea typeface="微軟正黑體"/>
              </a:rPr>
              <a:t>Restore to </a:t>
            </a:r>
            <a:r>
              <a:rPr lang="zh-TW" altLang="en-US" sz="1200" b="1">
                <a:solidFill>
                  <a:schemeClr val="accent1"/>
                </a:solidFill>
                <a:latin typeface="微軟正黑體"/>
                <a:ea typeface="微軟正黑體"/>
              </a:rPr>
              <a:t>Code version 1</a:t>
            </a:r>
            <a:endParaRPr lang="zh-TW" altLang="en-US" sz="1200">
              <a:solidFill>
                <a:schemeClr val="accent1"/>
              </a:solidFill>
              <a:latin typeface="微軟正黑體"/>
              <a:ea typeface="微軟正黑體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54501C6-ED46-4180-A60A-0DCFF808CE63}"/>
              </a:ext>
            </a:extLst>
          </p:cNvPr>
          <p:cNvSpPr/>
          <p:nvPr/>
        </p:nvSpPr>
        <p:spPr>
          <a:xfrm>
            <a:off x="9262242" y="1974008"/>
            <a:ext cx="2535100" cy="144655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accent4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Don't ignore the hidden risk</a:t>
            </a:r>
            <a:endParaRPr lang="en-US" altLang="zh-TW" sz="2000" b="1" dirty="0">
              <a:solidFill>
                <a:schemeClr val="accent4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algn="ctr"/>
            <a:r>
              <a:rPr lang="zh-TW" sz="12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When the data</a:t>
            </a:r>
            <a:r>
              <a:rPr lang="zh-TW" altLang="en-US" sz="12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amount </a:t>
            </a:r>
            <a:r>
              <a:rPr lang="zh-TW" sz="12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of the backup task is too large </a:t>
            </a:r>
            <a:r>
              <a:rPr lang="en-US" altLang="zh-TW" sz="12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 be completed in time</a:t>
            </a:r>
            <a:r>
              <a:rPr lang="zh-TW" sz="12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, the next scheduled task will be canceled.</a:t>
            </a:r>
          </a:p>
        </p:txBody>
      </p:sp>
      <p:pic>
        <p:nvPicPr>
          <p:cNvPr id="25" name="圖形 24">
            <a:extLst>
              <a:ext uri="{FF2B5EF4-FFF2-40B4-BE49-F238E27FC236}">
                <a16:creationId xmlns:a16="http://schemas.microsoft.com/office/drawing/2014/main" id="{6F39F71C-5D01-4E27-950D-C326B89AC9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46196" y="5622114"/>
            <a:ext cx="7013206" cy="1015661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343B01F0-3831-4E06-9065-17C3B143C43B}"/>
              </a:ext>
            </a:extLst>
          </p:cNvPr>
          <p:cNvSpPr/>
          <p:nvPr/>
        </p:nvSpPr>
        <p:spPr>
          <a:xfrm>
            <a:off x="2965207" y="5764962"/>
            <a:ext cx="5697931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2000" b="1" dirty="0">
                <a:latin typeface="微軟正黑體"/>
                <a:ea typeface="微軟正黑體"/>
              </a:rPr>
              <a:t>The key is to speed up the execution of backup task.</a:t>
            </a:r>
            <a:endParaRPr lang="zh-TW" altLang="en-US" sz="2000" dirty="0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823450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226FDC-BEDB-454D-B18E-DBB091228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05" y="408366"/>
            <a:ext cx="12441038" cy="1083505"/>
          </a:xfrm>
        </p:spPr>
        <p:txBody>
          <a:bodyPr>
            <a:normAutofit/>
          </a:bodyPr>
          <a:lstStyle/>
          <a:p>
            <a:r>
              <a:rPr lang="zh-TW" sz="4000" dirty="0">
                <a:ea typeface="微軟正黑體"/>
              </a:rPr>
              <a:t>How to optimize the </a:t>
            </a:r>
            <a:r>
              <a:rPr lang="en-US" altLang="zh-TW" sz="4000" dirty="0">
                <a:ea typeface="微軟正黑體"/>
              </a:rPr>
              <a:t>two indicators </a:t>
            </a:r>
            <a:r>
              <a:rPr lang="zh-TW" sz="4000" dirty="0">
                <a:ea typeface="微軟正黑體"/>
              </a:rPr>
              <a:t>RPO and</a:t>
            </a:r>
            <a:r>
              <a:rPr lang="zh-TW" altLang="en-US" sz="4000" dirty="0">
                <a:ea typeface="微軟正黑體"/>
              </a:rPr>
              <a:t> </a:t>
            </a:r>
            <a:r>
              <a:rPr lang="zh-TW" sz="4000" dirty="0">
                <a:ea typeface="微軟正黑體"/>
              </a:rPr>
              <a:t>RTO</a:t>
            </a:r>
            <a:r>
              <a:rPr lang="en-US" altLang="zh-TW" sz="4000" dirty="0">
                <a:ea typeface="微軟正黑體"/>
              </a:rPr>
              <a:t>?</a:t>
            </a:r>
            <a:endParaRPr lang="en-US" sz="4000" dirty="0">
              <a:ea typeface="微軟正黑體"/>
            </a:endParaRPr>
          </a:p>
        </p:txBody>
      </p:sp>
      <p:sp>
        <p:nvSpPr>
          <p:cNvPr id="25" name="加號 24">
            <a:extLst>
              <a:ext uri="{FF2B5EF4-FFF2-40B4-BE49-F238E27FC236}">
                <a16:creationId xmlns:a16="http://schemas.microsoft.com/office/drawing/2014/main" id="{BF4B3337-64D6-4581-95BE-FD12B6AA8B52}"/>
              </a:ext>
            </a:extLst>
          </p:cNvPr>
          <p:cNvSpPr/>
          <p:nvPr/>
        </p:nvSpPr>
        <p:spPr>
          <a:xfrm>
            <a:off x="5801445" y="2876136"/>
            <a:ext cx="489026" cy="517861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57BE8CB-545F-4F80-8733-CDD3E3494F86}"/>
              </a:ext>
            </a:extLst>
          </p:cNvPr>
          <p:cNvSpPr txBox="1"/>
          <p:nvPr/>
        </p:nvSpPr>
        <p:spPr>
          <a:xfrm>
            <a:off x="2165105" y="4478138"/>
            <a:ext cx="248444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>
                <a:solidFill>
                  <a:srgbClr val="0DC3A9"/>
                </a:solidFill>
                <a:latin typeface="微軟正黑體"/>
                <a:ea typeface="微軟正黑體"/>
              </a:rPr>
              <a:t>Data Backup Time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250199D-630E-4084-BBD4-C28A5946519F}"/>
              </a:ext>
            </a:extLst>
          </p:cNvPr>
          <p:cNvSpPr txBox="1"/>
          <p:nvPr/>
        </p:nvSpPr>
        <p:spPr>
          <a:xfrm>
            <a:off x="7020460" y="4463761"/>
            <a:ext cx="176279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>
                <a:solidFill>
                  <a:srgbClr val="0DC3A9"/>
                </a:solidFill>
                <a:latin typeface="微軟正黑體"/>
                <a:ea typeface="微軟正黑體"/>
              </a:rPr>
              <a:t>System online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4D7A8F7-E431-43D7-92BB-53F94678CEE6}"/>
              </a:ext>
            </a:extLst>
          </p:cNvPr>
          <p:cNvSpPr txBox="1"/>
          <p:nvPr/>
        </p:nvSpPr>
        <p:spPr>
          <a:xfrm>
            <a:off x="4842087" y="4478138"/>
            <a:ext cx="202437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>
                <a:solidFill>
                  <a:srgbClr val="DB0579"/>
                </a:solidFill>
                <a:latin typeface="微軟正黑體"/>
                <a:ea typeface="微軟正黑體"/>
              </a:rPr>
              <a:t>Disaster </a:t>
            </a:r>
            <a:endParaRPr lang="zh-TW" altLang="en-US" b="1">
              <a:solidFill>
                <a:srgbClr val="DB057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DDEE6D5-4120-4688-BA9A-24CF9BCE6643}"/>
              </a:ext>
            </a:extLst>
          </p:cNvPr>
          <p:cNvSpPr txBox="1"/>
          <p:nvPr/>
        </p:nvSpPr>
        <p:spPr>
          <a:xfrm>
            <a:off x="2926647" y="5898812"/>
            <a:ext cx="30550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</a:rPr>
              <a:t>Recover Point Objective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2EF3AFB-AC00-45CA-ACDF-59B314402617}"/>
              </a:ext>
            </a:extLst>
          </p:cNvPr>
          <p:cNvSpPr txBox="1"/>
          <p:nvPr/>
        </p:nvSpPr>
        <p:spPr>
          <a:xfrm>
            <a:off x="6165308" y="5891192"/>
            <a:ext cx="305504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</a:rPr>
              <a:t>Recover Time Objective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E22FE97-B018-4652-A998-6460F64C23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523" y="4865990"/>
            <a:ext cx="7061567" cy="943665"/>
          </a:xfrm>
          <a:prstGeom prst="rect">
            <a:avLst/>
          </a:prstGeom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C823437C-90D9-40E0-8A32-0C92EA8252EE}"/>
              </a:ext>
            </a:extLst>
          </p:cNvPr>
          <p:cNvSpPr/>
          <p:nvPr/>
        </p:nvSpPr>
        <p:spPr>
          <a:xfrm>
            <a:off x="2784143" y="6001437"/>
            <a:ext cx="142504" cy="14250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8C3B8CB7-BE13-4EFF-8EFC-20AF669616D8}"/>
              </a:ext>
            </a:extLst>
          </p:cNvPr>
          <p:cNvSpPr/>
          <p:nvPr/>
        </p:nvSpPr>
        <p:spPr>
          <a:xfrm>
            <a:off x="6032310" y="6001437"/>
            <a:ext cx="142504" cy="14250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868C13E-1CDB-4B07-B24B-470D41F7CDB0}"/>
              </a:ext>
            </a:extLst>
          </p:cNvPr>
          <p:cNvGrpSpPr/>
          <p:nvPr/>
        </p:nvGrpSpPr>
        <p:grpSpPr>
          <a:xfrm rot="10800000">
            <a:off x="1146807" y="2028367"/>
            <a:ext cx="4503765" cy="1995082"/>
            <a:chOff x="548526" y="3389783"/>
            <a:chExt cx="4503765" cy="2264423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FE87FA8-646F-47AA-A72D-1A9C2E1E607F}"/>
                </a:ext>
              </a:extLst>
            </p:cNvPr>
            <p:cNvSpPr/>
            <p:nvPr/>
          </p:nvSpPr>
          <p:spPr>
            <a:xfrm>
              <a:off x="548528" y="3389783"/>
              <a:ext cx="4503763" cy="217050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04A9ACFD-BCC1-4544-8E3A-FE4FAF15EFE8}"/>
                </a:ext>
              </a:extLst>
            </p:cNvPr>
            <p:cNvSpPr/>
            <p:nvPr/>
          </p:nvSpPr>
          <p:spPr>
            <a:xfrm>
              <a:off x="548526" y="5560292"/>
              <a:ext cx="4503763" cy="93914"/>
            </a:xfrm>
            <a:prstGeom prst="rect">
              <a:avLst/>
            </a:prstGeom>
            <a:gradFill>
              <a:gsLst>
                <a:gs pos="0">
                  <a:srgbClr val="F02FF4"/>
                </a:gs>
                <a:gs pos="100000">
                  <a:srgbClr val="22F0D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3277B20D-8140-4584-89F9-0E60F00A0361}"/>
              </a:ext>
            </a:extLst>
          </p:cNvPr>
          <p:cNvGrpSpPr/>
          <p:nvPr/>
        </p:nvGrpSpPr>
        <p:grpSpPr>
          <a:xfrm rot="10800000">
            <a:off x="6455282" y="2028367"/>
            <a:ext cx="4503765" cy="1995082"/>
            <a:chOff x="548526" y="3389783"/>
            <a:chExt cx="4503765" cy="2264423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400D84D8-E654-4D4E-8412-3046A71DEC09}"/>
                </a:ext>
              </a:extLst>
            </p:cNvPr>
            <p:cNvSpPr/>
            <p:nvPr/>
          </p:nvSpPr>
          <p:spPr>
            <a:xfrm>
              <a:off x="548528" y="3389783"/>
              <a:ext cx="4503763" cy="217050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C22800EF-8A0B-4DA2-ADC3-6D1AD9676F2F}"/>
                </a:ext>
              </a:extLst>
            </p:cNvPr>
            <p:cNvSpPr/>
            <p:nvPr/>
          </p:nvSpPr>
          <p:spPr>
            <a:xfrm>
              <a:off x="548526" y="5560292"/>
              <a:ext cx="4503763" cy="93914"/>
            </a:xfrm>
            <a:prstGeom prst="rect">
              <a:avLst/>
            </a:prstGeom>
            <a:gradFill>
              <a:gsLst>
                <a:gs pos="0">
                  <a:srgbClr val="F02FF4"/>
                </a:gs>
                <a:gs pos="100000">
                  <a:srgbClr val="22F0D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3" name="橢圓 32">
            <a:extLst>
              <a:ext uri="{FF2B5EF4-FFF2-40B4-BE49-F238E27FC236}">
                <a16:creationId xmlns:a16="http://schemas.microsoft.com/office/drawing/2014/main" id="{7560C187-78C8-460C-A05C-D793D0B4EDDD}"/>
              </a:ext>
            </a:extLst>
          </p:cNvPr>
          <p:cNvSpPr/>
          <p:nvPr/>
        </p:nvSpPr>
        <p:spPr>
          <a:xfrm>
            <a:off x="1008649" y="1607514"/>
            <a:ext cx="696036" cy="69603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34CCE00-9679-4882-A5EE-0C4D89B08ABA}"/>
              </a:ext>
            </a:extLst>
          </p:cNvPr>
          <p:cNvSpPr/>
          <p:nvPr/>
        </p:nvSpPr>
        <p:spPr>
          <a:xfrm>
            <a:off x="839045" y="1659897"/>
            <a:ext cx="10352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000">
                <a:solidFill>
                  <a:schemeClr val="bg1"/>
                </a:solidFill>
              </a:rPr>
              <a:t>tip1</a:t>
            </a:r>
            <a:endParaRPr lang="zh-TW" altLang="en-US" sz="3000">
              <a:solidFill>
                <a:schemeClr val="bg1"/>
              </a:solidFill>
            </a:endParaRPr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D251A33C-1595-4349-A5E1-9AAFE8E1BE4B}"/>
              </a:ext>
            </a:extLst>
          </p:cNvPr>
          <p:cNvSpPr/>
          <p:nvPr/>
        </p:nvSpPr>
        <p:spPr>
          <a:xfrm>
            <a:off x="6303474" y="1607514"/>
            <a:ext cx="696036" cy="69603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B432615-9646-4FBF-829A-442E43514B5D}"/>
              </a:ext>
            </a:extLst>
          </p:cNvPr>
          <p:cNvSpPr/>
          <p:nvPr/>
        </p:nvSpPr>
        <p:spPr>
          <a:xfrm>
            <a:off x="6133870" y="1659897"/>
            <a:ext cx="10352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000">
                <a:solidFill>
                  <a:schemeClr val="bg1"/>
                </a:solidFill>
              </a:rPr>
              <a:t>tip2</a:t>
            </a:r>
            <a:endParaRPr lang="zh-TW" altLang="en-US" sz="3000">
              <a:solidFill>
                <a:schemeClr val="bg1"/>
              </a:solidFill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18DFA2BD-A15F-454D-A65F-C486E82455EA}"/>
              </a:ext>
            </a:extLst>
          </p:cNvPr>
          <p:cNvSpPr txBox="1"/>
          <p:nvPr/>
        </p:nvSpPr>
        <p:spPr>
          <a:xfrm>
            <a:off x="1192235" y="2199370"/>
            <a:ext cx="4417496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400" b="1" dirty="0">
                <a:solidFill>
                  <a:srgbClr val="FFC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Complete 10/25/40 GbE solution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E54B88F7-89B8-4F14-B092-C65FC488D691}"/>
              </a:ext>
            </a:extLst>
          </p:cNvPr>
          <p:cNvSpPr txBox="1"/>
          <p:nvPr/>
        </p:nvSpPr>
        <p:spPr>
          <a:xfrm>
            <a:off x="1230335" y="3063041"/>
            <a:ext cx="450376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Utilize </a:t>
            </a:r>
            <a:r>
              <a:rPr 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high-speed</a:t>
            </a: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</a:t>
            </a: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nterfaces</a:t>
            </a:r>
            <a:r>
              <a:rPr 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to speed up data transmission</a:t>
            </a:r>
            <a:endParaRPr lang="en-US" altLang="zh-TW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784B0E5E-1B43-4453-9A51-7AA9E2CD2E1F}"/>
              </a:ext>
            </a:extLst>
          </p:cNvPr>
          <p:cNvSpPr txBox="1"/>
          <p:nvPr/>
        </p:nvSpPr>
        <p:spPr>
          <a:xfrm>
            <a:off x="6459766" y="2199370"/>
            <a:ext cx="4503762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400" b="1">
                <a:solidFill>
                  <a:srgbClr val="FFC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Enable </a:t>
            </a:r>
            <a:r>
              <a:rPr lang="en-US" altLang="zh-TW" sz="2400" b="1" err="1">
                <a:solidFill>
                  <a:srgbClr val="FFC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QuDedup</a:t>
            </a:r>
            <a:r>
              <a:rPr lang="en-US" altLang="zh-TW" sz="2400" b="1">
                <a:solidFill>
                  <a:srgbClr val="FFC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technology for backup task</a:t>
            </a:r>
            <a:endParaRPr lang="zh-TW" altLang="en-US" sz="2400" b="1">
              <a:solidFill>
                <a:srgbClr val="FFC00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38DEC48E-0AC4-4DC1-BBCC-09C3E1C7E1BC}"/>
              </a:ext>
            </a:extLst>
          </p:cNvPr>
          <p:cNvSpPr txBox="1"/>
          <p:nvPr/>
        </p:nvSpPr>
        <p:spPr>
          <a:xfrm>
            <a:off x="6477595" y="3063041"/>
            <a:ext cx="418359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Turn on data reduction to</a:t>
            </a: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reduce</a:t>
            </a: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transferred </a:t>
            </a: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dat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</a:t>
            </a: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amount</a:t>
            </a:r>
            <a:endParaRPr lang="zh-TW" altLang="en-US" sz="2000" b="1" dirty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8530CB82-9C28-4D22-BC4B-61D7034791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40" y="3478465"/>
            <a:ext cx="739854" cy="74072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41" name="圖片 40" descr="一張含有 美工圖案 的圖片&#10;&#10;描述是以非常高的可信度產生">
            <a:extLst>
              <a:ext uri="{FF2B5EF4-FFF2-40B4-BE49-F238E27FC236}">
                <a16:creationId xmlns:a16="http://schemas.microsoft.com/office/drawing/2014/main" id="{42987DA8-DC8C-410D-BC28-248DFE4AD0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02" y="3425275"/>
            <a:ext cx="995984" cy="78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45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19EF4A0-6EC4-4EA5-B1A2-8FBFBC302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75" y="3632103"/>
            <a:ext cx="1127308" cy="36933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EC3FB28-5513-4128-8CEA-F3DE0228F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32" y="1568757"/>
            <a:ext cx="9261990" cy="625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EDA66D-5848-495C-830A-64624576E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6822"/>
            <a:ext cx="11430000" cy="1325563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ea typeface="微軟正黑體"/>
              </a:rPr>
              <a:t>Backup needs data reduction, multi-version backup needs more</a:t>
            </a:r>
            <a:endParaRPr lang="zh-TW" sz="40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7F38ABD-9AB9-4DC1-AD2B-9E71E2CE4973}"/>
              </a:ext>
            </a:extLst>
          </p:cNvPr>
          <p:cNvSpPr txBox="1"/>
          <p:nvPr/>
        </p:nvSpPr>
        <p:spPr>
          <a:xfrm>
            <a:off x="1835034" y="3632157"/>
            <a:ext cx="139467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b="1" dirty="0">
                <a:latin typeface="微軟正黑體"/>
                <a:ea typeface="微軟正黑體"/>
              </a:rPr>
              <a:t>1</a:t>
            </a:r>
            <a:r>
              <a:rPr lang="en-US" altLang="zh-TW" b="1" baseline="30000" dirty="0">
                <a:latin typeface="微軟正黑體"/>
                <a:ea typeface="微軟正黑體"/>
              </a:rPr>
              <a:t>st</a:t>
            </a:r>
            <a:r>
              <a:rPr lang="en-US" altLang="zh-TW" b="1" dirty="0">
                <a:latin typeface="微軟正黑體"/>
                <a:ea typeface="微軟正黑體"/>
              </a:rPr>
              <a:t> Backup</a:t>
            </a:r>
            <a:endParaRPr lang="zh-TW" altLang="en-US" b="1" dirty="0">
              <a:latin typeface="微軟正黑體"/>
              <a:ea typeface="微軟正黑體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EFAC0D8-6580-477E-A632-8F5903FE41F7}"/>
              </a:ext>
            </a:extLst>
          </p:cNvPr>
          <p:cNvSpPr/>
          <p:nvPr/>
        </p:nvSpPr>
        <p:spPr>
          <a:xfrm>
            <a:off x="784888" y="5911060"/>
            <a:ext cx="7884022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CN" altLang="en-US" sz="1400" b="1" dirty="0">
                <a:latin typeface="微軟正黑體"/>
                <a:ea typeface="微軟正黑體"/>
              </a:rPr>
              <a:t>Notice: </a:t>
            </a:r>
            <a:r>
              <a:rPr lang="zh-CN" sz="1400" dirty="0">
                <a:latin typeface="微軟正黑體"/>
                <a:ea typeface="微軟正黑體"/>
              </a:rPr>
              <a:t>Enabl</a:t>
            </a:r>
            <a:r>
              <a:rPr lang="en-US" altLang="zh-CN" sz="1400" dirty="0">
                <a:latin typeface="微軟正黑體"/>
                <a:ea typeface="微軟正黑體"/>
              </a:rPr>
              <a:t>e</a:t>
            </a:r>
            <a:r>
              <a:rPr lang="zh-CN" sz="1400" dirty="0">
                <a:latin typeface="微軟正黑體"/>
                <a:ea typeface="微軟正黑體"/>
              </a:rPr>
              <a:t> multi-version backup </a:t>
            </a:r>
            <a:r>
              <a:rPr lang="en-US" altLang="zh-CN" sz="1400" dirty="0">
                <a:latin typeface="微軟正黑體"/>
                <a:ea typeface="微軟正黑體"/>
              </a:rPr>
              <a:t>will </a:t>
            </a:r>
            <a:r>
              <a:rPr lang="zh-CN" sz="1400" dirty="0">
                <a:latin typeface="微軟正黑體"/>
                <a:ea typeface="微軟正黑體"/>
              </a:rPr>
              <a:t>enable the </a:t>
            </a:r>
            <a:r>
              <a:rPr lang="en-US" altLang="zh-CN" sz="1400" dirty="0" err="1">
                <a:latin typeface="微軟正黑體"/>
                <a:ea typeface="微軟正黑體"/>
              </a:rPr>
              <a:t>QuDedup</a:t>
            </a:r>
            <a:r>
              <a:rPr lang="en-US" altLang="zh-CN" sz="1400" dirty="0">
                <a:latin typeface="微軟正黑體"/>
                <a:ea typeface="微軟正黑體"/>
              </a:rPr>
              <a:t> </a:t>
            </a:r>
            <a:r>
              <a:rPr lang="zh-CN" sz="1400" dirty="0">
                <a:latin typeface="微軟正黑體"/>
                <a:ea typeface="微軟正黑體"/>
              </a:rPr>
              <a:t>option at </a:t>
            </a:r>
            <a:r>
              <a:rPr lang="en-US" altLang="zh-CN" sz="1400" dirty="0">
                <a:latin typeface="微軟正黑體"/>
                <a:ea typeface="微軟正黑體"/>
              </a:rPr>
              <a:t>t</a:t>
            </a:r>
            <a:r>
              <a:rPr lang="zh-CN" sz="1400" dirty="0">
                <a:latin typeface="微軟正黑體"/>
                <a:ea typeface="微軟正黑體"/>
              </a:rPr>
              <a:t>he </a:t>
            </a:r>
            <a:r>
              <a:rPr lang="en-US" altLang="zh-CN" sz="1400" dirty="0">
                <a:latin typeface="微軟正黑體"/>
                <a:ea typeface="微軟正黑體"/>
              </a:rPr>
              <a:t>s</a:t>
            </a:r>
            <a:r>
              <a:rPr lang="zh-CN" sz="1400" dirty="0">
                <a:latin typeface="微軟正黑體"/>
                <a:ea typeface="微軟正黑體"/>
              </a:rPr>
              <a:t>ame</a:t>
            </a:r>
            <a:r>
              <a:rPr lang="zh-CN" altLang="en-US" sz="1400" dirty="0">
                <a:latin typeface="微軟正黑體"/>
                <a:ea typeface="微軟正黑體"/>
              </a:rPr>
              <a:t> </a:t>
            </a:r>
            <a:r>
              <a:rPr lang="en-US" altLang="zh-CN" sz="1400" dirty="0">
                <a:latin typeface="微軟正黑體"/>
                <a:ea typeface="微軟正黑體"/>
              </a:rPr>
              <a:t>time</a:t>
            </a:r>
            <a:r>
              <a:rPr lang="zh-CN" altLang="en-US" sz="1400" dirty="0">
                <a:latin typeface="微軟正黑體"/>
                <a:ea typeface="微軟正黑體"/>
              </a:rPr>
              <a:t> </a:t>
            </a:r>
            <a:endParaRPr lang="zh-TW" altLang="en-US" b="1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71BD322-ABA1-434B-89C2-170A089FCF0C}"/>
              </a:ext>
            </a:extLst>
          </p:cNvPr>
          <p:cNvSpPr txBox="1"/>
          <p:nvPr/>
        </p:nvSpPr>
        <p:spPr>
          <a:xfrm>
            <a:off x="1427461" y="1700630"/>
            <a:ext cx="10041807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sz="1600" b="1" dirty="0">
                <a:latin typeface="微軟正黑體"/>
                <a:ea typeface="微軟正黑體"/>
              </a:rPr>
              <a:t>Multi-version backups </a:t>
            </a:r>
            <a:r>
              <a:rPr lang="en-US" altLang="zh-TW" sz="1600" b="1" dirty="0">
                <a:latin typeface="微軟正黑體"/>
                <a:ea typeface="微軟正黑體"/>
              </a:rPr>
              <a:t>c</a:t>
            </a:r>
            <a:r>
              <a:rPr lang="zh-TW" sz="1600" b="1" dirty="0">
                <a:latin typeface="微軟正黑體"/>
                <a:ea typeface="微軟正黑體"/>
              </a:rPr>
              <a:t>o</a:t>
            </a:r>
            <a:r>
              <a:rPr lang="en-US" altLang="zh-TW" sz="1600" b="1" dirty="0" err="1">
                <a:latin typeface="微軟正黑體"/>
                <a:ea typeface="微軟正黑體"/>
              </a:rPr>
              <a:t>nsume</a:t>
            </a:r>
            <a:r>
              <a:rPr lang="en-US" altLang="zh-TW" sz="1600" b="1" dirty="0">
                <a:latin typeface="微軟正黑體"/>
                <a:ea typeface="微軟正黑體"/>
              </a:rPr>
              <a:t> lots of</a:t>
            </a:r>
            <a:r>
              <a:rPr lang="zh-TW" sz="1600" b="1" dirty="0">
                <a:latin typeface="微軟正黑體"/>
                <a:ea typeface="微軟正黑體"/>
              </a:rPr>
              <a:t> storage space after long t</a:t>
            </a:r>
            <a:r>
              <a:rPr lang="en-US" altLang="zh-TW" sz="1600" b="1" dirty="0">
                <a:latin typeface="微軟正黑體"/>
                <a:ea typeface="微軟正黑體"/>
              </a:rPr>
              <a:t>erm execution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8445173E-FC22-4D57-B5AF-8B9A82E91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32" y="2333032"/>
            <a:ext cx="9261990" cy="625919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35824325-C39D-48A1-89D1-34429B02ECD0}"/>
              </a:ext>
            </a:extLst>
          </p:cNvPr>
          <p:cNvSpPr txBox="1"/>
          <p:nvPr/>
        </p:nvSpPr>
        <p:spPr>
          <a:xfrm>
            <a:off x="1427461" y="2389895"/>
            <a:ext cx="872941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sz="1600" b="1" dirty="0">
                <a:latin typeface="微軟正黑體"/>
                <a:ea typeface="微軟正黑體"/>
              </a:rPr>
              <a:t>Use QuDedup</a:t>
            </a:r>
            <a:r>
              <a:rPr lang="zh-TW" altLang="en-US" sz="1600" b="1" dirty="0">
                <a:latin typeface="微軟正黑體"/>
                <a:ea typeface="微軟正黑體"/>
              </a:rPr>
              <a:t> </a:t>
            </a:r>
            <a:r>
              <a:rPr lang="en-US" altLang="zh-TW" sz="1600" b="1" dirty="0">
                <a:latin typeface="微軟正黑體"/>
                <a:ea typeface="微軟正黑體"/>
              </a:rPr>
              <a:t>for</a:t>
            </a:r>
            <a:r>
              <a:rPr lang="zh-TW" sz="1600" b="1" dirty="0">
                <a:latin typeface="微軟正黑體"/>
                <a:ea typeface="微軟正黑體"/>
              </a:rPr>
              <a:t> cross-file</a:t>
            </a:r>
            <a:r>
              <a:rPr lang="en-US" altLang="zh-TW" sz="1600" b="1" dirty="0">
                <a:latin typeface="微軟正黑體"/>
                <a:ea typeface="微軟正黑體"/>
              </a:rPr>
              <a:t>s</a:t>
            </a:r>
            <a:r>
              <a:rPr lang="zh-TW" sz="1600" b="1" dirty="0">
                <a:latin typeface="微軟正黑體"/>
                <a:ea typeface="微軟正黑體"/>
              </a:rPr>
              <a:t> and cross-version</a:t>
            </a:r>
            <a:r>
              <a:rPr lang="en-US" altLang="zh-TW" sz="1600" b="1" dirty="0">
                <a:latin typeface="微軟正黑體"/>
                <a:ea typeface="微軟正黑體"/>
              </a:rPr>
              <a:t>s</a:t>
            </a:r>
            <a:r>
              <a:rPr lang="zh-TW" altLang="en-US" sz="1600" b="1" dirty="0">
                <a:latin typeface="微軟正黑體"/>
                <a:ea typeface="微軟正黑體"/>
              </a:rPr>
              <a:t> data </a:t>
            </a:r>
            <a:r>
              <a:rPr lang="en-US" altLang="zh-TW" sz="1600" b="1" dirty="0">
                <a:latin typeface="微軟正黑體"/>
                <a:ea typeface="微軟正黑體"/>
              </a:rPr>
              <a:t>deduplication</a:t>
            </a:r>
            <a:r>
              <a:rPr lang="zh-TW" sz="1600" b="1" dirty="0">
                <a:latin typeface="微軟正黑體"/>
                <a:ea typeface="微軟正黑體"/>
              </a:rPr>
              <a:t>, saving </a:t>
            </a:r>
            <a:r>
              <a:rPr lang="zh-TW" sz="1600" b="1">
                <a:latin typeface="微軟正黑體"/>
                <a:ea typeface="微軟正黑體"/>
              </a:rPr>
              <a:t>substantia</a:t>
            </a:r>
            <a:r>
              <a:rPr lang="zh-TW" sz="1600">
                <a:latin typeface="微軟正黑體"/>
                <a:ea typeface="微軟正黑體"/>
              </a:rPr>
              <a:t>l </a:t>
            </a:r>
            <a:r>
              <a:rPr lang="zh-TW" sz="1600" b="1">
                <a:latin typeface="微軟正黑體"/>
                <a:ea typeface="微軟正黑體"/>
              </a:rPr>
              <a:t>time </a:t>
            </a:r>
            <a:r>
              <a:rPr lang="en-US" altLang="zh-TW" sz="1600" b="1">
                <a:latin typeface="微軟正黑體"/>
                <a:ea typeface="微軟正黑體"/>
              </a:rPr>
              <a:t>and </a:t>
            </a:r>
            <a:r>
              <a:rPr lang="zh-TW" sz="1600" b="1" dirty="0">
                <a:latin typeface="微軟正黑體"/>
                <a:ea typeface="微軟正黑體"/>
              </a:rPr>
              <a:t>space!</a:t>
            </a:r>
            <a:endParaRPr lang="en-US" altLang="zh-TW" sz="1600" b="1" dirty="0">
              <a:latin typeface="微軟正黑體"/>
              <a:ea typeface="微軟正黑體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E00C9AC9-993F-48CF-8354-542E99E5309E}"/>
              </a:ext>
            </a:extLst>
          </p:cNvPr>
          <p:cNvSpPr/>
          <p:nvPr/>
        </p:nvSpPr>
        <p:spPr>
          <a:xfrm>
            <a:off x="714716" y="1527979"/>
            <a:ext cx="696036" cy="69603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/>
              <a:t>!</a:t>
            </a:r>
            <a:endParaRPr lang="zh-TW" altLang="en-US" sz="5400"/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F945A74E-BD53-4F4F-AC25-0E266BB10E84}"/>
              </a:ext>
            </a:extLst>
          </p:cNvPr>
          <p:cNvSpPr/>
          <p:nvPr/>
        </p:nvSpPr>
        <p:spPr>
          <a:xfrm>
            <a:off x="714716" y="2292254"/>
            <a:ext cx="696036" cy="69603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1D8EFEA-3D29-4FB6-83DC-7BFF374011F1}"/>
              </a:ext>
            </a:extLst>
          </p:cNvPr>
          <p:cNvSpPr/>
          <p:nvPr/>
        </p:nvSpPr>
        <p:spPr>
          <a:xfrm>
            <a:off x="545112" y="2303693"/>
            <a:ext cx="103524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300">
                <a:solidFill>
                  <a:schemeClr val="bg1"/>
                </a:solidFill>
              </a:rPr>
              <a:t>tip</a:t>
            </a:r>
            <a:endParaRPr lang="zh-TW" altLang="en-US" sz="3300">
              <a:solidFill>
                <a:schemeClr val="bg1"/>
              </a:solidFill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0A59024F-07A4-4F4D-B91B-6692B6CACA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782" y="3281028"/>
            <a:ext cx="4195118" cy="2559075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044B024B-C6A5-414B-B70B-F710C66B7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75" y="4546503"/>
            <a:ext cx="1127308" cy="369332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EEC4D6CE-D8F5-42D3-8AAF-8EA9C88D0F24}"/>
              </a:ext>
            </a:extLst>
          </p:cNvPr>
          <p:cNvSpPr txBox="1"/>
          <p:nvPr/>
        </p:nvSpPr>
        <p:spPr>
          <a:xfrm>
            <a:off x="1791902" y="4546557"/>
            <a:ext cx="143780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b="1">
                <a:latin typeface="微軟正黑體"/>
                <a:ea typeface="微軟正黑體"/>
              </a:rPr>
              <a:t>2</a:t>
            </a:r>
            <a:r>
              <a:rPr lang="en-US" altLang="zh-TW" b="1" baseline="30000">
                <a:latin typeface="微軟正黑體"/>
                <a:ea typeface="微軟正黑體"/>
              </a:rPr>
              <a:t>st</a:t>
            </a:r>
            <a:r>
              <a:rPr lang="en-US" altLang="zh-TW" b="1">
                <a:latin typeface="微軟正黑體"/>
                <a:ea typeface="微軟正黑體"/>
              </a:rPr>
              <a:t> Backup</a:t>
            </a:r>
            <a:endParaRPr lang="zh-TW" altLang="en-US" b="1">
              <a:latin typeface="微軟正黑體"/>
              <a:ea typeface="微軟正黑體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31B8E6CA-DE8F-4FAB-A9CE-FF27CE77A3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75" y="5488198"/>
            <a:ext cx="1127308" cy="369332"/>
          </a:xfrm>
          <a:prstGeom prst="rect">
            <a:avLst/>
          </a:prstGeom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6331E34B-AA22-447B-A7E9-6A29F361AA61}"/>
              </a:ext>
            </a:extLst>
          </p:cNvPr>
          <p:cNvSpPr txBox="1"/>
          <p:nvPr/>
        </p:nvSpPr>
        <p:spPr>
          <a:xfrm>
            <a:off x="1835034" y="5488252"/>
            <a:ext cx="139467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b="1">
                <a:latin typeface="微軟正黑體"/>
                <a:ea typeface="微軟正黑體"/>
              </a:rPr>
              <a:t>3</a:t>
            </a:r>
            <a:r>
              <a:rPr lang="en-US" altLang="zh-TW" b="1" baseline="30000">
                <a:latin typeface="微軟正黑體"/>
                <a:ea typeface="微軟正黑體"/>
              </a:rPr>
              <a:t>st</a:t>
            </a:r>
            <a:r>
              <a:rPr lang="en-US" altLang="zh-TW" b="1">
                <a:latin typeface="微軟正黑體"/>
                <a:ea typeface="微軟正黑體"/>
              </a:rPr>
              <a:t> Backup</a:t>
            </a:r>
            <a:endParaRPr lang="zh-TW" altLang="en-US" b="1">
              <a:latin typeface="微軟正黑體"/>
              <a:ea typeface="微軟正黑體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16DB7D7-7991-437E-AEE8-3E85991D98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12" y="3323218"/>
            <a:ext cx="1292502" cy="2580695"/>
          </a:xfrm>
          <a:prstGeom prst="rect">
            <a:avLst/>
          </a:prstGeom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0721AD4E-9E3F-4E56-88E6-CFD13C5C6F56}"/>
              </a:ext>
            </a:extLst>
          </p:cNvPr>
          <p:cNvSpPr txBox="1"/>
          <p:nvPr/>
        </p:nvSpPr>
        <p:spPr>
          <a:xfrm>
            <a:off x="413624" y="4546557"/>
            <a:ext cx="127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QuDedup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B51D1B2-D902-4C07-970C-BD84A8B2413C}"/>
              </a:ext>
            </a:extLst>
          </p:cNvPr>
          <p:cNvSpPr/>
          <p:nvPr/>
        </p:nvSpPr>
        <p:spPr>
          <a:xfrm rot="10800000">
            <a:off x="7373814" y="3279292"/>
            <a:ext cx="4818186" cy="227628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4C7C0CF3-B371-4323-AC88-9FC649A19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968147"/>
              </p:ext>
            </p:extLst>
          </p:nvPr>
        </p:nvGraphicFramePr>
        <p:xfrm>
          <a:off x="7564420" y="3547033"/>
          <a:ext cx="4501684" cy="1468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938">
                  <a:extLst>
                    <a:ext uri="{9D8B030D-6E8A-4147-A177-3AD203B41FA5}">
                      <a16:colId xmlns:a16="http://schemas.microsoft.com/office/drawing/2014/main" val="3514340090"/>
                    </a:ext>
                  </a:extLst>
                </a:gridCol>
                <a:gridCol w="1129938">
                  <a:extLst>
                    <a:ext uri="{9D8B030D-6E8A-4147-A177-3AD203B41FA5}">
                      <a16:colId xmlns:a16="http://schemas.microsoft.com/office/drawing/2014/main" val="2395617123"/>
                    </a:ext>
                  </a:extLst>
                </a:gridCol>
                <a:gridCol w="1041241">
                  <a:extLst>
                    <a:ext uri="{9D8B030D-6E8A-4147-A177-3AD203B41FA5}">
                      <a16:colId xmlns:a16="http://schemas.microsoft.com/office/drawing/2014/main" val="1734614810"/>
                    </a:ext>
                  </a:extLst>
                </a:gridCol>
                <a:gridCol w="1200567">
                  <a:extLst>
                    <a:ext uri="{9D8B030D-6E8A-4147-A177-3AD203B41FA5}">
                      <a16:colId xmlns:a16="http://schemas.microsoft.com/office/drawing/2014/main" val="1628182376"/>
                    </a:ext>
                  </a:extLst>
                </a:gridCol>
              </a:tblGrid>
              <a:tr h="665481"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600" b="1">
                        <a:effectLst/>
                        <a:latin typeface="Microsoft JhengHei"/>
                        <a:ea typeface="Microsoft JhengHei"/>
                      </a:endParaRPr>
                    </a:p>
                  </a:txBody>
                  <a:tcPr marL="63500" marR="63500" marT="63500" marB="63500"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>
                          <a:latin typeface="Microsoft JhengHei"/>
                          <a:ea typeface="Microsoft JhengHei"/>
                        </a:rPr>
                        <a:t>Source Size</a:t>
                      </a:r>
                      <a:endParaRPr lang="zh-TW" altLang="en-US" sz="1600" b="1">
                        <a:effectLst/>
                        <a:latin typeface="Microsoft JhengHei"/>
                        <a:ea typeface="Microsoft JhengHei"/>
                      </a:endParaRPr>
                    </a:p>
                  </a:txBody>
                  <a:tcPr marL="63500" marR="63500" marT="63500" marB="63500"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>
                          <a:latin typeface="Microsoft JhengHei"/>
                          <a:ea typeface="Microsoft JhengHei"/>
                        </a:rPr>
                        <a:t>Destination Size</a:t>
                      </a:r>
                      <a:endParaRPr lang="zh-TW" altLang="en-US" sz="1600" b="1">
                        <a:effectLst/>
                        <a:latin typeface="Microsoft JhengHei"/>
                        <a:ea typeface="Microsoft JhengHei"/>
                      </a:endParaRPr>
                    </a:p>
                  </a:txBody>
                  <a:tcPr marL="63500" marR="63500" marT="63500" marB="63500"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>
                          <a:latin typeface="Microsoft JhengHei"/>
                          <a:ea typeface="Microsoft JhengHei"/>
                        </a:rPr>
                        <a:t>Number of Versions</a:t>
                      </a:r>
                      <a:endParaRPr lang="zh-TW" altLang="en-US" sz="1600" b="1">
                        <a:effectLst/>
                        <a:latin typeface="Microsoft JhengHei"/>
                        <a:ea typeface="Microsoft JhengHei"/>
                      </a:endParaRPr>
                    </a:p>
                  </a:txBody>
                  <a:tcPr marL="63500" marR="63500" marT="63500" marB="63500"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773278137"/>
                  </a:ext>
                </a:extLst>
              </a:tr>
              <a:tr h="40148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/>
                        <a:t>1st Backup</a:t>
                      </a:r>
                      <a:endParaRPr lang="en-US" altLang="zh-TW" sz="1600" b="1" dirty="0">
                        <a:cs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15.48</a:t>
                      </a:r>
                      <a:r>
                        <a:rPr lang="af-ZA" sz="16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GB</a:t>
                      </a:r>
                      <a:endParaRPr lang="zh-TW" altLang="en-US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f-ZA" sz="1600" b="1" dirty="0"/>
                        <a:t>7.59 </a:t>
                      </a:r>
                      <a:r>
                        <a:rPr lang="af-ZA" sz="1600" b="1" dirty="0">
                          <a:effectLst/>
                        </a:rPr>
                        <a:t>GB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600" b="1"/>
                        <a:t>1</a:t>
                      </a:r>
                      <a:endParaRPr lang="en-US" altLang="zh-TW" sz="1600" b="1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761297907"/>
                  </a:ext>
                </a:extLst>
              </a:tr>
              <a:tr h="4014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/>
                        <a:t>2st Backup</a:t>
                      </a:r>
                      <a:endParaRPr lang="en-US" altLang="zh-TW" sz="1600" b="1" dirty="0">
                        <a:cs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15.49GB</a:t>
                      </a:r>
                      <a:endParaRPr lang="zh-TW" altLang="en-US" sz="1600" b="1" dirty="0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/>
                        <a:t>7.82 GB</a:t>
                      </a:r>
                      <a:endParaRPr lang="af-ZA" sz="1600" b="1">
                        <a:effectLst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/>
                        <a:t>2</a:t>
                      </a:r>
                      <a:endParaRPr lang="en-US" altLang="zh-TW" sz="1600" b="1" dirty="0">
                        <a:effectLst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101763900"/>
                  </a:ext>
                </a:extLst>
              </a:tr>
            </a:tbl>
          </a:graphicData>
        </a:graphic>
      </p:graphicFrame>
      <p:sp>
        <p:nvSpPr>
          <p:cNvPr id="24" name="箭號: 弧形左彎 23">
            <a:extLst>
              <a:ext uri="{FF2B5EF4-FFF2-40B4-BE49-F238E27FC236}">
                <a16:creationId xmlns:a16="http://schemas.microsoft.com/office/drawing/2014/main" id="{FDC2F2F1-CB22-4262-B03C-162B0439AC55}"/>
              </a:ext>
            </a:extLst>
          </p:cNvPr>
          <p:cNvSpPr/>
          <p:nvPr/>
        </p:nvSpPr>
        <p:spPr>
          <a:xfrm>
            <a:off x="10722292" y="4288694"/>
            <a:ext cx="350520" cy="466470"/>
          </a:xfrm>
          <a:prstGeom prst="curvedLeftArrow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A5129BDE-9E20-4E52-AB70-E065EE21596B}"/>
              </a:ext>
            </a:extLst>
          </p:cNvPr>
          <p:cNvSpPr txBox="1"/>
          <p:nvPr/>
        </p:nvSpPr>
        <p:spPr>
          <a:xfrm>
            <a:off x="10656468" y="4673029"/>
            <a:ext cx="812800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 b="1" dirty="0">
                <a:solidFill>
                  <a:srgbClr val="FF0000"/>
                </a:solidFill>
                <a:cs typeface="Calibri"/>
              </a:rPr>
              <a:t>1.03x</a:t>
            </a:r>
          </a:p>
        </p:txBody>
      </p:sp>
      <p:sp>
        <p:nvSpPr>
          <p:cNvPr id="35" name="TextBox 7">
            <a:extLst>
              <a:ext uri="{FF2B5EF4-FFF2-40B4-BE49-F238E27FC236}">
                <a16:creationId xmlns:a16="http://schemas.microsoft.com/office/drawing/2014/main" id="{E76C2C38-AFC4-4646-9874-0F7528F0ACBE}"/>
              </a:ext>
            </a:extLst>
          </p:cNvPr>
          <p:cNvSpPr txBox="1"/>
          <p:nvPr/>
        </p:nvSpPr>
        <p:spPr>
          <a:xfrm>
            <a:off x="7460165" y="5137185"/>
            <a:ext cx="4904749" cy="29238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1300" dirty="0">
                <a:solidFill>
                  <a:schemeClr val="bg1"/>
                </a:solidFill>
                <a:latin typeface="微軟正黑體"/>
                <a:ea typeface="微軟正黑體"/>
              </a:rPr>
              <a:t>Note:  </a:t>
            </a:r>
            <a:r>
              <a:rPr lang="en-US" altLang="zh-CN" sz="1300" dirty="0">
                <a:solidFill>
                  <a:schemeClr val="bg1"/>
                </a:solidFill>
                <a:latin typeface="微軟正黑體"/>
                <a:ea typeface="微軟正黑體"/>
              </a:rPr>
              <a:t>M</a:t>
            </a:r>
            <a:r>
              <a:rPr lang="zh-CN" sz="1300" dirty="0">
                <a:solidFill>
                  <a:schemeClr val="bg1"/>
                </a:solidFill>
                <a:latin typeface="微軟正黑體"/>
                <a:ea typeface="微軟正黑體"/>
              </a:rPr>
              <a:t>ulti-version backup of the virtual machine image</a:t>
            </a:r>
            <a:endParaRPr lang="zh-CN" altLang="en-US" sz="1300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494407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室內 的圖片&#10;&#10;描述是以高可信度產生">
            <a:extLst>
              <a:ext uri="{FF2B5EF4-FFF2-40B4-BE49-F238E27FC236}">
                <a16:creationId xmlns:a16="http://schemas.microsoft.com/office/drawing/2014/main" id="{97A0A25B-50DC-4C27-B96F-A87660B5AE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" y="0"/>
            <a:ext cx="12190089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5C99A60-F566-4A47-AD73-FD749F86A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22" y="1705581"/>
            <a:ext cx="5298902" cy="2852737"/>
          </a:xfrm>
        </p:spPr>
        <p:txBody>
          <a:bodyPr/>
          <a:lstStyle/>
          <a:p>
            <a:r>
              <a:rPr lang="zh-TW" altLang="en-US" dirty="0">
                <a:ea typeface="微軟正黑體"/>
              </a:rPr>
              <a:t>Live Demo </a:t>
            </a:r>
            <a:r>
              <a:rPr lang="en-US" altLang="zh-TW" dirty="0">
                <a:ea typeface="微軟正黑體"/>
              </a:rPr>
              <a:t>Part 1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0DF58A-3A7E-4BFC-B3B9-3136E11F570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51522" y="3608364"/>
            <a:ext cx="4162566" cy="13843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zh-TW" altLang="en-US" b="1" dirty="0">
                <a:solidFill>
                  <a:schemeClr val="bg1"/>
                </a:solidFill>
                <a:ea typeface="微軟正黑體"/>
              </a:rPr>
              <a:t>Data deduplication and multi-version backup demonstration</a:t>
            </a:r>
            <a:endParaRPr lang="en-US" altLang="zh-TW" sz="2400" b="1" kern="1200" dirty="0">
              <a:solidFill>
                <a:schemeClr val="bg1"/>
              </a:solidFill>
              <a:ea typeface="微軟正黑體"/>
            </a:endParaRPr>
          </a:p>
        </p:txBody>
      </p:sp>
      <p:pic>
        <p:nvPicPr>
          <p:cNvPr id="5" name="圖片 4" descr="一張含有 iPod, 電子用品 的圖片&#10;&#10;描述是以高可信度產生">
            <a:extLst>
              <a:ext uri="{FF2B5EF4-FFF2-40B4-BE49-F238E27FC236}">
                <a16:creationId xmlns:a16="http://schemas.microsoft.com/office/drawing/2014/main" id="{2A3B2E03-4E97-4DAB-842F-2F7EE93049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95" y="409433"/>
            <a:ext cx="1904456" cy="19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31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48BDC1B-597F-4519-84D0-0F7976EC13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" y="0"/>
            <a:ext cx="12190089" cy="6858000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F377E0EC-4739-47D2-AC8F-CA33845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67" y="2251209"/>
            <a:ext cx="5717434" cy="2852737"/>
          </a:xfrm>
        </p:spPr>
        <p:txBody>
          <a:bodyPr>
            <a:normAutofit/>
          </a:bodyPr>
          <a:lstStyle/>
          <a:p>
            <a:r>
              <a:rPr lang="en-US" altLang="zh-TW" dirty="0" err="1">
                <a:ea typeface="微軟正黑體"/>
              </a:rPr>
              <a:t>QuDedup</a:t>
            </a:r>
            <a:r>
              <a:rPr lang="en-US" altLang="zh-TW" dirty="0">
                <a:ea typeface="微軟正黑體"/>
              </a:rPr>
              <a:t> Extract</a:t>
            </a:r>
            <a:r>
              <a:rPr lang="zh-TW" altLang="zh-TW" b="1" dirty="0">
                <a:ea typeface="微軟正黑體"/>
              </a:rPr>
              <a:t> </a:t>
            </a:r>
            <a:r>
              <a:rPr lang="en-US" altLang="zh-TW" b="1" dirty="0">
                <a:ea typeface="微軟正黑體"/>
              </a:rPr>
              <a:t>Tool</a:t>
            </a:r>
            <a:r>
              <a:rPr lang="en-US" altLang="zh-TW" dirty="0">
                <a:ea typeface="微軟正黑體"/>
              </a:rPr>
              <a:t> makes your backup data visible and portable</a:t>
            </a:r>
            <a:endParaRPr lang="en-US" altLang="zh-TW" b="1" dirty="0">
              <a:ea typeface="微軟正黑體"/>
            </a:endParaRPr>
          </a:p>
        </p:txBody>
      </p:sp>
      <p:pic>
        <p:nvPicPr>
          <p:cNvPr id="5" name="圖片 4" descr="一張含有 iPod, 電子用品 的圖片&#10;&#10;描述是以高可信度產生">
            <a:extLst>
              <a:ext uri="{FF2B5EF4-FFF2-40B4-BE49-F238E27FC236}">
                <a16:creationId xmlns:a16="http://schemas.microsoft.com/office/drawing/2014/main" id="{04285179-3973-40C9-B429-9E5FE26D2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95" y="409433"/>
            <a:ext cx="1904456" cy="19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46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群組 37">
            <a:extLst>
              <a:ext uri="{FF2B5EF4-FFF2-40B4-BE49-F238E27FC236}">
                <a16:creationId xmlns:a16="http://schemas.microsoft.com/office/drawing/2014/main" id="{0D5A275C-D1B5-4A15-8A46-CA2A362C9800}"/>
              </a:ext>
            </a:extLst>
          </p:cNvPr>
          <p:cNvGrpSpPr/>
          <p:nvPr/>
        </p:nvGrpSpPr>
        <p:grpSpPr>
          <a:xfrm rot="10800000">
            <a:off x="668541" y="1875040"/>
            <a:ext cx="4503767" cy="3814792"/>
            <a:chOff x="548526" y="1324408"/>
            <a:chExt cx="4503767" cy="4329798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D1AC134E-1A48-4999-925F-3183E72B920E}"/>
                </a:ext>
              </a:extLst>
            </p:cNvPr>
            <p:cNvSpPr/>
            <p:nvPr/>
          </p:nvSpPr>
          <p:spPr>
            <a:xfrm>
              <a:off x="548530" y="1324408"/>
              <a:ext cx="4503763" cy="423588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BFB92646-3926-4B98-8D50-7DAA40FEA2A4}"/>
                </a:ext>
              </a:extLst>
            </p:cNvPr>
            <p:cNvSpPr/>
            <p:nvPr/>
          </p:nvSpPr>
          <p:spPr>
            <a:xfrm>
              <a:off x="548526" y="5560292"/>
              <a:ext cx="4503763" cy="93914"/>
            </a:xfrm>
            <a:prstGeom prst="rect">
              <a:avLst/>
            </a:prstGeom>
            <a:gradFill>
              <a:gsLst>
                <a:gs pos="0">
                  <a:srgbClr val="F02FF4"/>
                </a:gs>
                <a:gs pos="100000">
                  <a:srgbClr val="22F0D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1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E5EC45E-167D-4453-A77D-5D61CC88E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820"/>
          <a:stretch/>
        </p:blipFill>
        <p:spPr>
          <a:xfrm>
            <a:off x="5537186" y="2729076"/>
            <a:ext cx="4807499" cy="2690944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0CD55AD0-5DE2-4A47-B8C2-9D7C83011ADD}"/>
              </a:ext>
            </a:extLst>
          </p:cNvPr>
          <p:cNvSpPr/>
          <p:nvPr/>
        </p:nvSpPr>
        <p:spPr>
          <a:xfrm>
            <a:off x="5830451" y="4265992"/>
            <a:ext cx="777783" cy="125579"/>
          </a:xfrm>
          <a:prstGeom prst="rect">
            <a:avLst/>
          </a:prstGeom>
          <a:noFill/>
          <a:ln w="28575">
            <a:solidFill>
              <a:srgbClr val="0DC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E6FDCC0-E3B7-47BA-9A9B-1F2443D17EF6}"/>
              </a:ext>
            </a:extLst>
          </p:cNvPr>
          <p:cNvSpPr/>
          <p:nvPr/>
        </p:nvSpPr>
        <p:spPr>
          <a:xfrm>
            <a:off x="6810541" y="3429755"/>
            <a:ext cx="1410453" cy="674099"/>
          </a:xfrm>
          <a:prstGeom prst="rect">
            <a:avLst/>
          </a:prstGeom>
          <a:noFill/>
          <a:ln w="28575">
            <a:solidFill>
              <a:srgbClr val="0DC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7E2752-54E3-4F32-89DB-DA12341A4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307"/>
            <a:ext cx="10515600" cy="1325563"/>
          </a:xfrm>
        </p:spPr>
        <p:txBody>
          <a:bodyPr/>
          <a:lstStyle/>
          <a:p>
            <a:r>
              <a:rPr lang="zh-TW" altLang="en-US">
                <a:ea typeface="微軟正黑體"/>
              </a:rPr>
              <a:t>What is .</a:t>
            </a:r>
            <a:r>
              <a:rPr lang="en-US" b="1" err="1">
                <a:ea typeface="微軟正黑體"/>
              </a:rPr>
              <a:t>qdff</a:t>
            </a:r>
            <a:r>
              <a:rPr lang="en-US" b="1">
                <a:ea typeface="微軟正黑體"/>
              </a:rPr>
              <a:t>？</a:t>
            </a:r>
            <a:endParaRPr lang="zh-TW" altLang="en-US" b="1">
              <a:ea typeface="微軟正黑體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9988D15-53B3-4A49-A56F-A46C375ED04A}"/>
              </a:ext>
            </a:extLst>
          </p:cNvPr>
          <p:cNvSpPr txBox="1"/>
          <p:nvPr/>
        </p:nvSpPr>
        <p:spPr>
          <a:xfrm>
            <a:off x="725590" y="2859848"/>
            <a:ext cx="4407054" cy="14437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Storage format for deduplicated data</a:t>
            </a:r>
            <a:endParaRPr lang="en-US" altLang="zh-TW" b="1" dirty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285750" lvl="1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Backup data is deduplicated in block level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6B06933-F6E8-48C0-A48A-D75BB1F4094C}"/>
              </a:ext>
            </a:extLst>
          </p:cNvPr>
          <p:cNvSpPr txBox="1"/>
          <p:nvPr/>
        </p:nvSpPr>
        <p:spPr>
          <a:xfrm>
            <a:off x="861236" y="2020050"/>
            <a:ext cx="4407054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 b="1" dirty="0">
                <a:solidFill>
                  <a:srgbClr val="FFC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Backup Knowledge of .</a:t>
            </a:r>
            <a:r>
              <a:rPr lang="en-US" altLang="zh-TW" sz="2400" b="1" dirty="0" err="1">
                <a:solidFill>
                  <a:srgbClr val="FFC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qdff</a:t>
            </a:r>
            <a:endParaRPr lang="zh-TW" altLang="en-US" sz="2400" b="1" dirty="0">
              <a:solidFill>
                <a:srgbClr val="FFC00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r>
              <a:rPr lang="en-US" altLang="zh-TW" sz="2400" b="1" dirty="0">
                <a:solidFill>
                  <a:srgbClr val="FFC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(QNAP </a:t>
            </a:r>
            <a:r>
              <a:rPr lang="en-US" altLang="zh-TW" sz="2400" b="1" dirty="0" err="1">
                <a:solidFill>
                  <a:srgbClr val="FFC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Dedup</a:t>
            </a:r>
            <a:r>
              <a:rPr lang="en-US" altLang="zh-TW" sz="2400" b="1" dirty="0">
                <a:solidFill>
                  <a:srgbClr val="FFC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File Format)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E80F21F-D3A6-4838-8D28-4CC889742D79}"/>
              </a:ext>
            </a:extLst>
          </p:cNvPr>
          <p:cNvSpPr txBox="1"/>
          <p:nvPr/>
        </p:nvSpPr>
        <p:spPr>
          <a:xfrm>
            <a:off x="668079" y="4244621"/>
            <a:ext cx="4528323" cy="14496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Unable to see the file directory structure an</a:t>
            </a: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</a:t>
            </a:r>
            <a:r>
              <a:rPr 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file</a:t>
            </a:r>
            <a:r>
              <a:rPr 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contents</a:t>
            </a:r>
          </a:p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F</a:t>
            </a:r>
            <a:r>
              <a:rPr lang="zh-TW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ile needs to be e</a:t>
            </a:r>
            <a:r>
              <a:rPr lang="en-US" altLang="zh-TW" b="1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xtracted</a:t>
            </a:r>
            <a:r>
              <a:rPr lang="zh-TW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before it can be accessed.</a:t>
            </a:r>
            <a:endParaRPr lang="en-US" altLang="zh-TW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96629908-D13B-45C6-9AF2-E58738039B0F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>
          <a:xfrm flipV="1">
            <a:off x="6608234" y="3766805"/>
            <a:ext cx="202307" cy="561977"/>
          </a:xfrm>
          <a:prstGeom prst="line">
            <a:avLst/>
          </a:prstGeom>
          <a:ln w="28575">
            <a:solidFill>
              <a:srgbClr val="0DC3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>
            <a:extLst>
              <a:ext uri="{FF2B5EF4-FFF2-40B4-BE49-F238E27FC236}">
                <a16:creationId xmlns:a16="http://schemas.microsoft.com/office/drawing/2014/main" id="{854F1203-0880-4BAD-8D44-FC9D36511C4F}"/>
              </a:ext>
            </a:extLst>
          </p:cNvPr>
          <p:cNvSpPr/>
          <p:nvPr/>
        </p:nvSpPr>
        <p:spPr>
          <a:xfrm>
            <a:off x="8462137" y="361869"/>
            <a:ext cx="3316406" cy="3316406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614ADC01-4A37-4DA2-B56F-E0987F776A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334" y="718143"/>
            <a:ext cx="2755251" cy="26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11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D346DD4B-AAAF-4216-8341-4B97962AA429}"/>
              </a:ext>
            </a:extLst>
          </p:cNvPr>
          <p:cNvSpPr/>
          <p:nvPr/>
        </p:nvSpPr>
        <p:spPr>
          <a:xfrm>
            <a:off x="341151" y="2712537"/>
            <a:ext cx="6424035" cy="631165"/>
          </a:xfrm>
          <a:prstGeom prst="roundRect">
            <a:avLst>
              <a:gd name="adj" fmla="val 2189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2CF75539-3C87-4AA8-AB7A-34617AAA8A88}"/>
              </a:ext>
            </a:extLst>
          </p:cNvPr>
          <p:cNvSpPr/>
          <p:nvPr/>
        </p:nvSpPr>
        <p:spPr>
          <a:xfrm>
            <a:off x="341152" y="1497887"/>
            <a:ext cx="4707098" cy="388064"/>
          </a:xfrm>
          <a:prstGeom prst="roundRect">
            <a:avLst>
              <a:gd name="adj" fmla="val 26226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D12130B-1B20-4A63-BD5A-471C36136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822"/>
            <a:ext cx="11144534" cy="1325563"/>
          </a:xfrm>
        </p:spPr>
        <p:txBody>
          <a:bodyPr>
            <a:normAutofit fontScale="90000"/>
          </a:bodyPr>
          <a:lstStyle/>
          <a:p>
            <a:r>
              <a:rPr lang="en-US" err="1">
                <a:ea typeface="微軟正黑體"/>
              </a:rPr>
              <a:t>QuDedup</a:t>
            </a:r>
            <a:r>
              <a:rPr lang="en-US">
                <a:ea typeface="微軟正黑體"/>
              </a:rPr>
              <a:t> Extract Tool makes .</a:t>
            </a:r>
            <a:r>
              <a:rPr lang="en-US" err="1">
                <a:ea typeface="微軟正黑體"/>
              </a:rPr>
              <a:t>qdff</a:t>
            </a:r>
            <a:r>
              <a:rPr lang="en-US">
                <a:ea typeface="微軟正黑體"/>
              </a:rPr>
              <a:t> restore without constraints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25C30C2-96D2-4782-86B9-4C050F97F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866" y="1544637"/>
            <a:ext cx="6664669" cy="46627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zh-TW" sz="2000" b="1">
                <a:latin typeface="Arial"/>
                <a:ea typeface="微軟正黑體"/>
                <a:cs typeface="Arial"/>
              </a:rPr>
              <a:t>The after 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e</a:t>
            </a:r>
            <a:r>
              <a:rPr lang="zh-TW" sz="2000" b="1">
                <a:latin typeface="Arial"/>
                <a:ea typeface="微軟正黑體"/>
                <a:cs typeface="Arial"/>
              </a:rPr>
              <a:t>ffect</a:t>
            </a:r>
            <a:r>
              <a:rPr lang="zh-TW" altLang="en-US" sz="2000" b="1">
                <a:latin typeface="Arial"/>
                <a:ea typeface="微軟正黑體"/>
                <a:cs typeface="Arial"/>
              </a:rPr>
              <a:t> </a:t>
            </a:r>
            <a:r>
              <a:rPr lang="zh-TW" sz="2000" b="1">
                <a:latin typeface="Arial"/>
                <a:ea typeface="微軟正黑體"/>
                <a:cs typeface="Arial"/>
              </a:rPr>
              <a:t>of data 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deduplication</a:t>
            </a:r>
            <a:endParaRPr lang="zh-TW" altLang="en-US" sz="2000" b="1">
              <a:latin typeface="Arial"/>
              <a:cs typeface="Arial"/>
            </a:endParaRPr>
          </a:p>
          <a:p>
            <a:pPr marL="215900" indent="-215900"/>
            <a:r>
              <a:rPr lang="zh-TW" sz="1800" dirty="0">
                <a:ea typeface="微軟正黑體"/>
              </a:rPr>
              <a:t>Backup files </a:t>
            </a:r>
            <a:r>
              <a:rPr lang="zh-TW" sz="1800" dirty="0">
                <a:solidFill>
                  <a:srgbClr val="4C216D"/>
                </a:solidFill>
                <a:ea typeface="微軟正黑體"/>
              </a:rPr>
              <a:t>cannot</a:t>
            </a:r>
            <a:r>
              <a:rPr lang="zh-TW" sz="1800" dirty="0">
                <a:solidFill>
                  <a:schemeClr val="accent4"/>
                </a:solidFill>
                <a:ea typeface="微軟正黑體"/>
              </a:rPr>
              <a:t> </a:t>
            </a:r>
            <a:r>
              <a:rPr lang="zh-TW" sz="1800" dirty="0">
                <a:ea typeface="微軟正黑體"/>
              </a:rPr>
              <a:t>be </a:t>
            </a:r>
            <a:r>
              <a:rPr lang="en-US" altLang="zh-TW" sz="1800" dirty="0">
                <a:ea typeface="微軟正黑體"/>
              </a:rPr>
              <a:t>v</a:t>
            </a:r>
            <a:r>
              <a:rPr lang="zh-TW" sz="1800" dirty="0">
                <a:ea typeface="微軟正黑體"/>
              </a:rPr>
              <a:t>iewed after</a:t>
            </a:r>
            <a:r>
              <a:rPr lang="zh-TW" altLang="en-US" sz="1800" dirty="0">
                <a:ea typeface="微軟正黑體"/>
              </a:rPr>
              <a:t> deduplication.</a:t>
            </a:r>
          </a:p>
          <a:p>
            <a:pPr marL="215900" indent="-215900"/>
            <a:r>
              <a:rPr lang="zh-TW" sz="1800">
                <a:latin typeface="Arial"/>
                <a:ea typeface="微軟正黑體"/>
                <a:cs typeface="Arial"/>
              </a:rPr>
              <a:t>Backup files need to</a:t>
            </a:r>
            <a:r>
              <a:rPr lang="zh-TW" sz="1800">
                <a:solidFill>
                  <a:schemeClr val="accent4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zh-TW" sz="1800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be restored to</a:t>
            </a:r>
            <a:r>
              <a:rPr lang="zh-TW" altLang="en-US" sz="1800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 t</a:t>
            </a:r>
            <a:r>
              <a:rPr lang="en-US" altLang="zh-TW" sz="1800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h</a:t>
            </a:r>
            <a:r>
              <a:rPr lang="en-US" altLang="en-US" sz="1800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e</a:t>
            </a:r>
            <a:r>
              <a:rPr lang="zh-TW" sz="1800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 source</a:t>
            </a:r>
            <a:r>
              <a:rPr lang="zh-TW" altLang="en-US" sz="1800">
                <a:latin typeface="Arial"/>
                <a:ea typeface="微軟正黑體"/>
                <a:cs typeface="Arial"/>
              </a:rPr>
              <a:t> befo</a:t>
            </a:r>
            <a:r>
              <a:rPr lang="en-US" altLang="zh-TW" sz="1800">
                <a:latin typeface="Arial"/>
                <a:ea typeface="微軟正黑體"/>
                <a:cs typeface="Arial"/>
              </a:rPr>
              <a:t>r</a:t>
            </a:r>
            <a:r>
              <a:rPr lang="en-US" altLang="en-US" sz="1800">
                <a:latin typeface="Arial"/>
                <a:ea typeface="微軟正黑體"/>
                <a:cs typeface="Arial"/>
              </a:rPr>
              <a:t>e</a:t>
            </a:r>
            <a:r>
              <a:rPr lang="zh-TW" sz="1800">
                <a:latin typeface="Arial"/>
                <a:ea typeface="微軟正黑體"/>
                <a:cs typeface="Arial"/>
              </a:rPr>
              <a:t> access</a:t>
            </a:r>
            <a:r>
              <a:rPr lang="en-US" altLang="zh-TW" sz="1800">
                <a:latin typeface="Arial"/>
                <a:ea typeface="微軟正黑體"/>
                <a:cs typeface="Arial"/>
              </a:rPr>
              <a:t>.</a:t>
            </a:r>
            <a:endParaRPr lang="zh-TW" altLang="en-US" sz="1800">
              <a:latin typeface="Arial"/>
              <a:ea typeface="微軟正黑體"/>
              <a:cs typeface="Arial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en-US" altLang="zh-TW" sz="2000" b="1" dirty="0">
                <a:ea typeface="微軟正黑體"/>
              </a:rPr>
              <a:t>All</a:t>
            </a:r>
            <a:r>
              <a:rPr lang="zh-TW" sz="2000" b="1" dirty="0">
                <a:ea typeface="微軟正黑體"/>
              </a:rPr>
              <a:t> new QuDedup Extract Tool allows you to take TB-level </a:t>
            </a:r>
            <a:r>
              <a:rPr lang="zh-TW" altLang="en-US" sz="2000" b="1" dirty="0">
                <a:ea typeface="微軟正黑體"/>
              </a:rPr>
              <a:t> </a:t>
            </a:r>
            <a:r>
              <a:rPr lang="zh-TW" sz="2000" b="1" dirty="0">
                <a:ea typeface="微軟正黑體"/>
              </a:rPr>
              <a:t>file with you.</a:t>
            </a:r>
            <a:endParaRPr lang="en-US" altLang="zh-TW" sz="2000" b="1" dirty="0">
              <a:ea typeface="微軟正黑體"/>
            </a:endParaRPr>
          </a:p>
          <a:p>
            <a:pPr marL="215900" indent="-215900"/>
            <a:r>
              <a:rPr lang="zh-TW" altLang="en-US" sz="2000" b="1" dirty="0">
                <a:solidFill>
                  <a:srgbClr val="7030A0"/>
                </a:solidFill>
                <a:ea typeface="微軟正黑體"/>
              </a:rPr>
              <a:t>File Restore Anywhere</a:t>
            </a:r>
            <a:endParaRPr lang="en-US" altLang="zh-TW" sz="2000" b="1" dirty="0">
              <a:solidFill>
                <a:srgbClr val="7030A0"/>
              </a:solidFill>
            </a:endParaRPr>
          </a:p>
          <a:p>
            <a:pPr marL="215900" lvl="1" indent="-215900"/>
            <a:r>
              <a:rPr lang="zh-TW" altLang="en-US" sz="1800" dirty="0">
                <a:ea typeface="微軟正黑體"/>
              </a:rPr>
              <a:t>Bakcup files can be resotred directly on multiple platforms(</a:t>
            </a:r>
            <a:r>
              <a:rPr lang="en-US" altLang="zh-TW" sz="1800" dirty="0">
                <a:ea typeface="微軟正黑體"/>
              </a:rPr>
              <a:t>Windows / Mac / Linux(Ubuntu)</a:t>
            </a:r>
            <a:endParaRPr lang="zh-TW" altLang="en-US" sz="1800" dirty="0">
              <a:ea typeface="微軟正黑體"/>
            </a:endParaRPr>
          </a:p>
          <a:p>
            <a:pPr marL="215900" indent="-215900"/>
            <a:r>
              <a:rPr lang="zh-TW" altLang="en-US" sz="2000" b="1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File Preview</a:t>
            </a:r>
            <a:endParaRPr lang="en-US" altLang="zh-TW" sz="2000" b="1">
              <a:solidFill>
                <a:srgbClr val="7030A0"/>
              </a:solidFill>
              <a:latin typeface="Arial"/>
              <a:cs typeface="Arial"/>
            </a:endParaRPr>
          </a:p>
          <a:p>
            <a:pPr marL="215900" lvl="1" indent="-215900"/>
            <a:r>
              <a:rPr lang="zh-TW" sz="1800" dirty="0">
                <a:ea typeface="微軟正黑體"/>
              </a:rPr>
              <a:t>The backup file can be previewed before</a:t>
            </a:r>
            <a:r>
              <a:rPr lang="zh-TW" altLang="en-US" sz="1800" dirty="0">
                <a:ea typeface="微軟正黑體"/>
              </a:rPr>
              <a:t> restorati</a:t>
            </a:r>
            <a:r>
              <a:rPr lang="en-US" altLang="zh-TW" sz="1800" dirty="0">
                <a:ea typeface="微軟正黑體"/>
              </a:rPr>
              <a:t>o</a:t>
            </a:r>
            <a:r>
              <a:rPr lang="en-US" altLang="en-US" sz="1800" dirty="0">
                <a:ea typeface="微軟正黑體"/>
              </a:rPr>
              <a:t>n</a:t>
            </a:r>
            <a:r>
              <a:rPr lang="zh-TW" sz="1800" dirty="0">
                <a:ea typeface="微軟正黑體"/>
              </a:rPr>
              <a:t> to view the content differences in each version.</a:t>
            </a:r>
            <a:endParaRPr lang="en-US" altLang="zh-TW" sz="1800" dirty="0"/>
          </a:p>
          <a:p>
            <a:pPr marL="215900" indent="-215900"/>
            <a:r>
              <a:rPr lang="zh-TW" altLang="en-US" sz="2000" b="1">
                <a:solidFill>
                  <a:srgbClr val="7030A0"/>
                </a:solidFill>
                <a:latin typeface="Arial"/>
                <a:ea typeface="微軟正黑體"/>
                <a:cs typeface="Arial"/>
              </a:rPr>
              <a:t>Fine Recovery</a:t>
            </a:r>
            <a:endParaRPr lang="zh-TW" altLang="en-US" sz="2000" b="1">
              <a:solidFill>
                <a:srgbClr val="7030A0"/>
              </a:solidFill>
              <a:latin typeface="Arial"/>
              <a:cs typeface="Arial"/>
            </a:endParaRPr>
          </a:p>
          <a:p>
            <a:pPr marL="215900" lvl="1" indent="-215900"/>
            <a:r>
              <a:rPr lang="en-US" altLang="zh-TW" sz="1800">
                <a:latin typeface="Arial"/>
                <a:ea typeface="微軟正黑體"/>
                <a:cs typeface="Arial"/>
              </a:rPr>
              <a:t>S</a:t>
            </a:r>
            <a:r>
              <a:rPr lang="zh-TW" sz="1800">
                <a:latin typeface="Arial"/>
                <a:ea typeface="微軟正黑體"/>
                <a:cs typeface="Arial"/>
              </a:rPr>
              <a:t>ingle folder</a:t>
            </a:r>
            <a:r>
              <a:rPr lang="en-US" altLang="zh-TW" sz="1800">
                <a:latin typeface="Arial"/>
                <a:ea typeface="微軟正黑體"/>
                <a:cs typeface="Arial"/>
              </a:rPr>
              <a:t>/</a:t>
            </a:r>
            <a:r>
              <a:rPr lang="zh-TW" sz="1800">
                <a:latin typeface="Arial"/>
                <a:ea typeface="微軟正黑體"/>
                <a:cs typeface="Arial"/>
              </a:rPr>
              <a:t>file restor</a:t>
            </a:r>
            <a:r>
              <a:rPr lang="en-US" altLang="zh-TW" sz="1800" err="1">
                <a:latin typeface="Arial"/>
                <a:ea typeface="微軟正黑體"/>
                <a:cs typeface="Arial"/>
              </a:rPr>
              <a:t>ation</a:t>
            </a:r>
            <a:endParaRPr lang="en-US" altLang="zh-TW" sz="1800">
              <a:latin typeface="Arial"/>
              <a:ea typeface="微軟正黑體"/>
              <a:cs typeface="Arial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CFD0F59-0387-4533-A1BD-F66D33354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4860" y="2587042"/>
            <a:ext cx="4667020" cy="274923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AF5048F-CE68-465D-AB4D-6CF41F509B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835" y="2343158"/>
            <a:ext cx="2372665" cy="2301318"/>
          </a:xfrm>
          <a:prstGeom prst="rect">
            <a:avLst/>
          </a:prstGeom>
        </p:spPr>
      </p:pic>
      <p:pic>
        <p:nvPicPr>
          <p:cNvPr id="15" name="圖片 14" descr="一張含有 天空, 室外, 建築物, 城市 的圖片&#10;&#10;描述是以非常高的可信度產生">
            <a:extLst>
              <a:ext uri="{FF2B5EF4-FFF2-40B4-BE49-F238E27FC236}">
                <a16:creationId xmlns:a16="http://schemas.microsoft.com/office/drawing/2014/main" id="{301C3C3C-4053-4772-B266-738DB59C9A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95" y="1504915"/>
            <a:ext cx="1637420" cy="109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37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7721B32-3FE3-4CDA-BF91-01DBBCD14E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" y="0"/>
            <a:ext cx="12190089" cy="68579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24FD693-44CC-4C78-A506-371192AC30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1" y="6410660"/>
            <a:ext cx="1654589" cy="30156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BAAA662-837B-4A41-8F49-C7885942F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942" y="1277771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3800" dirty="0">
                <a:solidFill>
                  <a:schemeClr val="bg1"/>
                </a:solidFill>
                <a:latin typeface="Microsoft JhengHei"/>
                <a:ea typeface="Microsoft JhengHei"/>
                <a:cs typeface="Calibri Light"/>
              </a:rPr>
              <a:t>Discover the all-new Hybrid Backup Sync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3708C7-462F-4E95-89FE-3F555DF63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942" y="2339482"/>
            <a:ext cx="10515600" cy="39200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15900" indent="-215900"/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Data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deduplication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technology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 sz="22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QuDedup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greatly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reduces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backup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and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restore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time</a:t>
            </a:r>
            <a:endParaRPr lang="zh-TW" altLang="en-US" sz="2200" b="1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215900" indent="-215900">
              <a:lnSpc>
                <a:spcPct val="100000"/>
              </a:lnSpc>
            </a:pP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Backup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time spent is the key factor for multi-version backup</a:t>
            </a:r>
          </a:p>
          <a:p>
            <a:pPr marL="215900" indent="-215900">
              <a:lnSpc>
                <a:spcPct val="100000"/>
              </a:lnSpc>
            </a:pPr>
            <a:r>
              <a:rPr lang="en-US" sz="22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QuDedup</a:t>
            </a:r>
            <a:r>
              <a:rPr 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 Extract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Tool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 makes your backup data visible and</a:t>
            </a:r>
            <a:r>
              <a:rPr 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portable</a:t>
            </a:r>
          </a:p>
          <a:p>
            <a:pPr marL="215900" indent="-215900">
              <a:lnSpc>
                <a:spcPct val="100000"/>
              </a:lnSpc>
            </a:pP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Support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TCP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BBR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to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accelerate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the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cloud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backup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speed</a:t>
            </a:r>
          </a:p>
          <a:p>
            <a:pPr marL="215900" indent="-215900">
              <a:lnSpc>
                <a:spcPct val="100000"/>
              </a:lnSpc>
            </a:pP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Complete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Support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to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Cloud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Object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Storage</a:t>
            </a:r>
          </a:p>
          <a:p>
            <a:pPr marL="215900" indent="-215900"/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Make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the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3-2-1 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backup</a:t>
            </a:r>
            <a:r>
              <a:rPr lang="zh-TW" altLang="en-US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strategy</a:t>
            </a:r>
            <a:endParaRPr lang="zh-TW" altLang="en-US" sz="2200" b="1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215900" indent="-215900">
              <a:lnSpc>
                <a:spcPct val="100000"/>
              </a:lnSpc>
            </a:pP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Voice from enterprise users: </a:t>
            </a:r>
            <a:b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</a:br>
            <a:r>
              <a:rPr lang="en-US" altLang="zh-TW" sz="2200" b="1" dirty="0">
                <a:solidFill>
                  <a:schemeClr val="bg1"/>
                </a:solidFill>
                <a:latin typeface="Microsoft JhengHei"/>
                <a:ea typeface="Microsoft JhengHei"/>
              </a:rPr>
              <a:t>30 sets schedule settings and rate control per job</a:t>
            </a:r>
          </a:p>
        </p:txBody>
      </p:sp>
    </p:spTree>
    <p:extLst>
      <p:ext uri="{BB962C8B-B14F-4D97-AF65-F5344CB8AC3E}">
        <p14:creationId xmlns:p14="http://schemas.microsoft.com/office/powerpoint/2010/main" val="3301343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BCF59-B1AA-4E4E-93AD-51D72D814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33993"/>
            <a:ext cx="12077700" cy="1325563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ea typeface="微軟正黑體"/>
              </a:rPr>
              <a:t>Bring your backup data by a single USB drive</a:t>
            </a:r>
            <a:endParaRPr lang="zh-TW" altLang="en-US" b="1" dirty="0">
              <a:ea typeface="微軟正黑體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088AEE19-2C4D-4694-BEA0-DCA88D955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7026" y="1908610"/>
            <a:ext cx="8591550" cy="4095750"/>
          </a:xfrm>
          <a:prstGeom prst="rect">
            <a:avLst/>
          </a:prstGeom>
        </p:spPr>
      </p:pic>
      <p:sp>
        <p:nvSpPr>
          <p:cNvPr id="36" name="TextBox 68">
            <a:extLst>
              <a:ext uri="{FF2B5EF4-FFF2-40B4-BE49-F238E27FC236}">
                <a16:creationId xmlns:a16="http://schemas.microsoft.com/office/drawing/2014/main" id="{573E9DE2-52B1-4CA2-B97A-41860423623D}"/>
              </a:ext>
            </a:extLst>
          </p:cNvPr>
          <p:cNvSpPr txBox="1"/>
          <p:nvPr/>
        </p:nvSpPr>
        <p:spPr>
          <a:xfrm>
            <a:off x="851848" y="5977793"/>
            <a:ext cx="1147313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10 TB</a:t>
            </a:r>
          </a:p>
        </p:txBody>
      </p:sp>
      <p:sp>
        <p:nvSpPr>
          <p:cNvPr id="38" name="TextBox 70">
            <a:extLst>
              <a:ext uri="{FF2B5EF4-FFF2-40B4-BE49-F238E27FC236}">
                <a16:creationId xmlns:a16="http://schemas.microsoft.com/office/drawing/2014/main" id="{523382FA-EF5A-4B4E-9105-FC4F69CDC57B}"/>
              </a:ext>
            </a:extLst>
          </p:cNvPr>
          <p:cNvSpPr txBox="1"/>
          <p:nvPr/>
        </p:nvSpPr>
        <p:spPr>
          <a:xfrm>
            <a:off x="2535271" y="5977793"/>
            <a:ext cx="1477992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1~2.5 TB</a:t>
            </a:r>
          </a:p>
        </p:txBody>
      </p:sp>
      <p:sp>
        <p:nvSpPr>
          <p:cNvPr id="39" name="TextBox 70">
            <a:extLst>
              <a:ext uri="{FF2B5EF4-FFF2-40B4-BE49-F238E27FC236}">
                <a16:creationId xmlns:a16="http://schemas.microsoft.com/office/drawing/2014/main" id="{A51CA916-B58C-4ACC-8C9B-586510439163}"/>
              </a:ext>
            </a:extLst>
          </p:cNvPr>
          <p:cNvSpPr txBox="1"/>
          <p:nvPr/>
        </p:nvSpPr>
        <p:spPr>
          <a:xfrm>
            <a:off x="7176859" y="5977793"/>
            <a:ext cx="1477992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1~2.5 TB</a:t>
            </a:r>
          </a:p>
        </p:txBody>
      </p:sp>
      <p:sp>
        <p:nvSpPr>
          <p:cNvPr id="40" name="TextBox 68">
            <a:extLst>
              <a:ext uri="{FF2B5EF4-FFF2-40B4-BE49-F238E27FC236}">
                <a16:creationId xmlns:a16="http://schemas.microsoft.com/office/drawing/2014/main" id="{7A8A345E-6B1A-4809-80B1-25313B1A73EA}"/>
              </a:ext>
            </a:extLst>
          </p:cNvPr>
          <p:cNvSpPr txBox="1"/>
          <p:nvPr/>
        </p:nvSpPr>
        <p:spPr>
          <a:xfrm>
            <a:off x="8806410" y="5977793"/>
            <a:ext cx="1147313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10 TB</a:t>
            </a:r>
          </a:p>
        </p:txBody>
      </p:sp>
      <p:pic>
        <p:nvPicPr>
          <p:cNvPr id="41" name="圖片 30">
            <a:extLst>
              <a:ext uri="{FF2B5EF4-FFF2-40B4-BE49-F238E27FC236}">
                <a16:creationId xmlns:a16="http://schemas.microsoft.com/office/drawing/2014/main" id="{386D1212-40BF-4F60-AF9F-863F92055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939" y="2115989"/>
            <a:ext cx="816277" cy="799749"/>
          </a:xfrm>
          <a:prstGeom prst="rect">
            <a:avLst/>
          </a:prstGeom>
        </p:spPr>
      </p:pic>
      <p:pic>
        <p:nvPicPr>
          <p:cNvPr id="49" name="圖片 8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7F524B98-12AD-4F19-8183-302C9BE883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80792" y="2542102"/>
            <a:ext cx="963458" cy="9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07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13"/>
            <a:ext cx="10515600" cy="1325563"/>
          </a:xfrm>
        </p:spPr>
        <p:txBody>
          <a:bodyPr>
            <a:normAutofit/>
          </a:bodyPr>
          <a:lstStyle/>
          <a:p>
            <a:r>
              <a:rPr lang="zh-TW" sz="4000" dirty="0">
                <a:ea typeface="微軟正黑體"/>
              </a:rPr>
              <a:t>Backup data can</a:t>
            </a:r>
            <a:r>
              <a:rPr lang="zh-TW" altLang="en-US" sz="4000" dirty="0">
                <a:ea typeface="微軟正黑體"/>
              </a:rPr>
              <a:t> </a:t>
            </a:r>
            <a:r>
              <a:rPr lang="en-US" altLang="zh-TW" sz="4000" dirty="0">
                <a:ea typeface="微軟正黑體"/>
              </a:rPr>
              <a:t>be</a:t>
            </a:r>
            <a:r>
              <a:rPr lang="zh-TW" altLang="en-US" sz="4000" dirty="0">
                <a:ea typeface="微軟正黑體"/>
              </a:rPr>
              <a:t> </a:t>
            </a:r>
            <a:r>
              <a:rPr lang="zh-TW" sz="4000" dirty="0">
                <a:ea typeface="微軟正黑體"/>
              </a:rPr>
              <a:t>restored in different places and taken anywhere</a:t>
            </a:r>
            <a:endParaRPr lang="zh-TW" altLang="en-US" sz="4000" dirty="0">
              <a:ea typeface="微軟正黑體"/>
            </a:endParaRPr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CC4745C9-6412-4774-B8F2-8FADB9C1B0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92" y="1414015"/>
            <a:ext cx="10136834" cy="4531568"/>
          </a:xfrm>
          <a:prstGeom prst="rect">
            <a:avLst/>
          </a:prstGeom>
        </p:spPr>
      </p:pic>
      <p:pic>
        <p:nvPicPr>
          <p:cNvPr id="77" name="圖片 76">
            <a:extLst>
              <a:ext uri="{FF2B5EF4-FFF2-40B4-BE49-F238E27FC236}">
                <a16:creationId xmlns:a16="http://schemas.microsoft.com/office/drawing/2014/main" id="{B035A960-CA8C-4101-AAD8-7604B87F24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601" y="3953820"/>
            <a:ext cx="498390" cy="498390"/>
          </a:xfrm>
          <a:prstGeom prst="rect">
            <a:avLst/>
          </a:prstGeom>
        </p:spPr>
      </p:pic>
      <p:pic>
        <p:nvPicPr>
          <p:cNvPr id="80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2B339346-31F8-4744-BC47-1038CD33F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835" y="2025280"/>
            <a:ext cx="804135" cy="80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 descr="ç¸éåç">
            <a:extLst>
              <a:ext uri="{FF2B5EF4-FFF2-40B4-BE49-F238E27FC236}">
                <a16:creationId xmlns:a16="http://schemas.microsoft.com/office/drawing/2014/main" id="{0F52497F-BDD6-49ED-8EB2-AC8BD01AB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618" y="3497511"/>
            <a:ext cx="804135" cy="60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CDF43F50-4F26-41B7-AF95-2ADF49DE1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71" y="4734650"/>
            <a:ext cx="699805" cy="72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文字方塊 82">
            <a:extLst>
              <a:ext uri="{FF2B5EF4-FFF2-40B4-BE49-F238E27FC236}">
                <a16:creationId xmlns:a16="http://schemas.microsoft.com/office/drawing/2014/main" id="{CCC6FA94-66FB-4241-92CC-113AFFA4C54A}"/>
              </a:ext>
            </a:extLst>
          </p:cNvPr>
          <p:cNvSpPr txBox="1"/>
          <p:nvPr/>
        </p:nvSpPr>
        <p:spPr>
          <a:xfrm>
            <a:off x="608575" y="1460491"/>
            <a:ext cx="3295143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 b="1" dirty="0"/>
              <a:t>Access from local NAS(via HBS)</a:t>
            </a:r>
            <a:endParaRPr lang="en-US" altLang="zh-TW" sz="1600" b="1" dirty="0">
              <a:cs typeface="Calibri"/>
            </a:endParaRP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6DD3288A-99F4-49ED-BB8C-63A4831F4CB2}"/>
              </a:ext>
            </a:extLst>
          </p:cNvPr>
          <p:cNvSpPr txBox="1"/>
          <p:nvPr/>
        </p:nvSpPr>
        <p:spPr>
          <a:xfrm>
            <a:off x="3694429" y="1477946"/>
            <a:ext cx="3823796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 b="1" spc="-150" dirty="0"/>
              <a:t>Access from remote NAS</a:t>
            </a:r>
            <a:r>
              <a:rPr lang="en-US" altLang="zh-TW" sz="1600" b="1" spc="-150"/>
              <a:t> </a:t>
            </a:r>
            <a:r>
              <a:rPr lang="en-US" altLang="zh-TW" sz="1600" b="1" spc="-150" dirty="0"/>
              <a:t>(via File Station)</a:t>
            </a:r>
            <a:endParaRPr lang="zh-TW" altLang="en-US" sz="1600" b="1" spc="-150" dirty="0"/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A319F260-BFAA-4B45-93CC-299874449B3F}"/>
              </a:ext>
            </a:extLst>
          </p:cNvPr>
          <p:cNvSpPr txBox="1"/>
          <p:nvPr/>
        </p:nvSpPr>
        <p:spPr>
          <a:xfrm>
            <a:off x="7498152" y="1461904"/>
            <a:ext cx="352201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 b="1" dirty="0">
                <a:latin typeface="Microsoft JhengHei"/>
                <a:ea typeface="Microsoft JhengHei"/>
                <a:cs typeface="Calibri"/>
              </a:rPr>
              <a:t> </a:t>
            </a:r>
            <a:r>
              <a:rPr lang="en-US" altLang="zh-TW" sz="1600" b="1" dirty="0"/>
              <a:t>Carry and Use</a:t>
            </a:r>
            <a:endParaRPr lang="zh-TW" altLang="en-US" sz="1600" b="1" dirty="0"/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BDF41CD5-6412-4C0F-ACFB-94B1002B3075}"/>
              </a:ext>
            </a:extLst>
          </p:cNvPr>
          <p:cNvSpPr txBox="1"/>
          <p:nvPr/>
        </p:nvSpPr>
        <p:spPr>
          <a:xfrm>
            <a:off x="2237488" y="2982650"/>
            <a:ext cx="865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/>
              <a:t>Taipei</a:t>
            </a:r>
            <a:endParaRPr lang="zh-TW" altLang="en-US" sz="1600"/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56F9FD99-9B73-4D72-AB02-6DB1430A108B}"/>
              </a:ext>
            </a:extLst>
          </p:cNvPr>
          <p:cNvSpPr txBox="1"/>
          <p:nvPr/>
        </p:nvSpPr>
        <p:spPr>
          <a:xfrm>
            <a:off x="2237488" y="5116250"/>
            <a:ext cx="865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/>
              <a:t>Taipei</a:t>
            </a:r>
            <a:endParaRPr lang="zh-TW" altLang="en-US" sz="1600"/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4690E916-4047-4A44-A296-9430EA77ECD4}"/>
              </a:ext>
            </a:extLst>
          </p:cNvPr>
          <p:cNvSpPr txBox="1"/>
          <p:nvPr/>
        </p:nvSpPr>
        <p:spPr>
          <a:xfrm>
            <a:off x="2760306" y="2157615"/>
            <a:ext cx="16847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 spc="-150">
                <a:solidFill>
                  <a:schemeClr val="bg1"/>
                </a:solidFill>
              </a:rPr>
              <a:t>Backup/Restore</a:t>
            </a:r>
            <a:endParaRPr lang="zh-TW" altLang="en-US" sz="1500" b="1" spc="-150">
              <a:solidFill>
                <a:schemeClr val="bg1"/>
              </a:solidFill>
            </a:endParaRP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CB15D9E3-FCD4-4BFC-AB4F-9EF091A0A7D0}"/>
              </a:ext>
            </a:extLst>
          </p:cNvPr>
          <p:cNvSpPr txBox="1"/>
          <p:nvPr/>
        </p:nvSpPr>
        <p:spPr>
          <a:xfrm>
            <a:off x="2778412" y="3399846"/>
            <a:ext cx="16847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</a:rPr>
              <a:t>TCP BBR</a:t>
            </a:r>
            <a:endParaRPr lang="zh-TW" altLang="en-US" sz="1500" b="1">
              <a:solidFill>
                <a:schemeClr val="bg1"/>
              </a:solidFill>
            </a:endParaRP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C1A4531A-4D57-44C9-ABF2-504CBA8419F8}"/>
              </a:ext>
            </a:extLst>
          </p:cNvPr>
          <p:cNvSpPr txBox="1"/>
          <p:nvPr/>
        </p:nvSpPr>
        <p:spPr>
          <a:xfrm>
            <a:off x="4967770" y="2900237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</a:rPr>
              <a:t>.</a:t>
            </a:r>
            <a:r>
              <a:rPr lang="en-US" altLang="zh-TW" sz="1600" err="1">
                <a:solidFill>
                  <a:schemeClr val="bg1"/>
                </a:solidFill>
              </a:rPr>
              <a:t>qdff</a:t>
            </a:r>
            <a:endParaRPr lang="zh-TW" altLang="en-US" sz="1600">
              <a:solidFill>
                <a:schemeClr val="bg1"/>
              </a:solidFill>
            </a:endParaRP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6ED3318F-957C-4EF9-A18E-33B0660CE389}"/>
              </a:ext>
            </a:extLst>
          </p:cNvPr>
          <p:cNvSpPr txBox="1"/>
          <p:nvPr/>
        </p:nvSpPr>
        <p:spPr>
          <a:xfrm>
            <a:off x="5631473" y="3904918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</a:rPr>
              <a:t>.</a:t>
            </a:r>
            <a:r>
              <a:rPr lang="en-US" altLang="zh-TW" sz="1600" err="1">
                <a:solidFill>
                  <a:schemeClr val="bg1"/>
                </a:solidFill>
              </a:rPr>
              <a:t>qdff</a:t>
            </a:r>
            <a:endParaRPr lang="zh-TW" altLang="en-US" sz="1600">
              <a:solidFill>
                <a:schemeClr val="bg1"/>
              </a:solidFill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CE9D8E79-4DD6-4C55-BD78-71A29A8478ED}"/>
              </a:ext>
            </a:extLst>
          </p:cNvPr>
          <p:cNvSpPr txBox="1"/>
          <p:nvPr/>
        </p:nvSpPr>
        <p:spPr>
          <a:xfrm>
            <a:off x="9191877" y="1900863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</a:rPr>
              <a:t>.</a:t>
            </a:r>
            <a:r>
              <a:rPr lang="en-US" altLang="zh-TW" sz="1600" err="1">
                <a:solidFill>
                  <a:schemeClr val="bg1"/>
                </a:solidFill>
              </a:rPr>
              <a:t>qdff</a:t>
            </a:r>
            <a:endParaRPr lang="zh-TW" altLang="en-US" sz="1600">
              <a:solidFill>
                <a:schemeClr val="bg1"/>
              </a:solidFill>
            </a:endParaRP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EC7F7F2E-354D-4199-89AC-BBD1A5D881FF}"/>
              </a:ext>
            </a:extLst>
          </p:cNvPr>
          <p:cNvSpPr txBox="1"/>
          <p:nvPr/>
        </p:nvSpPr>
        <p:spPr>
          <a:xfrm>
            <a:off x="9191877" y="3312568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</a:rPr>
              <a:t>.</a:t>
            </a:r>
            <a:r>
              <a:rPr lang="en-US" altLang="zh-TW" sz="1600" err="1">
                <a:solidFill>
                  <a:schemeClr val="bg1"/>
                </a:solidFill>
              </a:rPr>
              <a:t>qdff</a:t>
            </a:r>
            <a:endParaRPr lang="zh-TW" altLang="en-US" sz="1600">
              <a:solidFill>
                <a:schemeClr val="bg1"/>
              </a:solidFill>
            </a:endParaRP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D030BD13-9D1E-45BB-BCD6-0390051D577D}"/>
              </a:ext>
            </a:extLst>
          </p:cNvPr>
          <p:cNvSpPr txBox="1"/>
          <p:nvPr/>
        </p:nvSpPr>
        <p:spPr>
          <a:xfrm>
            <a:off x="9191877" y="4692189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</a:rPr>
              <a:t>.</a:t>
            </a:r>
            <a:r>
              <a:rPr lang="en-US" altLang="zh-TW" sz="1600" err="1">
                <a:solidFill>
                  <a:schemeClr val="bg1"/>
                </a:solidFill>
              </a:rPr>
              <a:t>qdff</a:t>
            </a:r>
            <a:endParaRPr lang="zh-TW" altLang="en-US" sz="1600">
              <a:solidFill>
                <a:schemeClr val="bg1"/>
              </a:solidFill>
            </a:endParaRPr>
          </a:p>
        </p:txBody>
      </p:sp>
      <p:sp>
        <p:nvSpPr>
          <p:cNvPr id="95" name="文字方塊 94">
            <a:extLst>
              <a:ext uri="{FF2B5EF4-FFF2-40B4-BE49-F238E27FC236}">
                <a16:creationId xmlns:a16="http://schemas.microsoft.com/office/drawing/2014/main" id="{C2227382-0BEC-48EA-B0BA-063222877B9F}"/>
              </a:ext>
            </a:extLst>
          </p:cNvPr>
          <p:cNvSpPr txBox="1"/>
          <p:nvPr/>
        </p:nvSpPr>
        <p:spPr>
          <a:xfrm>
            <a:off x="6579932" y="4133826"/>
            <a:ext cx="165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cs typeface="Calibri"/>
              </a:rPr>
              <a:t>CIFS / NFS / FTP</a:t>
            </a:r>
          </a:p>
        </p:txBody>
      </p: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AEACF4D9-EF1E-47A8-BA43-B40D8C083FF5}"/>
              </a:ext>
            </a:extLst>
          </p:cNvPr>
          <p:cNvSpPr txBox="1"/>
          <p:nvPr/>
        </p:nvSpPr>
        <p:spPr>
          <a:xfrm>
            <a:off x="10034548" y="2698525"/>
            <a:ext cx="68668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dirty="0">
                <a:latin typeface="Microsoft JhengHei"/>
                <a:ea typeface="Microsoft JhengHei"/>
              </a:rPr>
              <a:t>Tokyo</a:t>
            </a:r>
            <a:endParaRPr lang="zh-TW" altLang="en-US" sz="1200" b="1" dirty="0">
              <a:latin typeface="Microsoft JhengHei"/>
              <a:ea typeface="Microsoft JhengHei"/>
            </a:endParaRPr>
          </a:p>
        </p:txBody>
      </p:sp>
      <p:sp>
        <p:nvSpPr>
          <p:cNvPr id="97" name="文字方塊 96">
            <a:extLst>
              <a:ext uri="{FF2B5EF4-FFF2-40B4-BE49-F238E27FC236}">
                <a16:creationId xmlns:a16="http://schemas.microsoft.com/office/drawing/2014/main" id="{1E19EF12-76E3-4E69-8AEF-8879CF4322F8}"/>
              </a:ext>
            </a:extLst>
          </p:cNvPr>
          <p:cNvSpPr txBox="1"/>
          <p:nvPr/>
        </p:nvSpPr>
        <p:spPr>
          <a:xfrm>
            <a:off x="9820547" y="4102454"/>
            <a:ext cx="99348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dirty="0">
                <a:latin typeface="Microsoft JhengHei"/>
                <a:ea typeface="Microsoft JhengHei"/>
                <a:cs typeface="Calibri"/>
              </a:rPr>
              <a:t>New York</a:t>
            </a: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82BCF5D1-CE85-4D94-99B4-0508E83C31A8}"/>
              </a:ext>
            </a:extLst>
          </p:cNvPr>
          <p:cNvSpPr txBox="1"/>
          <p:nvPr/>
        </p:nvSpPr>
        <p:spPr>
          <a:xfrm>
            <a:off x="9967805" y="5450973"/>
            <a:ext cx="77948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dirty="0">
                <a:latin typeface="Microsoft JhengHei"/>
                <a:ea typeface="Microsoft JhengHei"/>
              </a:rPr>
              <a:t>Beijing</a:t>
            </a:r>
            <a:endParaRPr lang="zh-TW" altLang="en-US" sz="1200" b="1" dirty="0">
              <a:latin typeface="Microsoft JhengHei"/>
              <a:ea typeface="Microsoft JhengHei"/>
            </a:endParaRPr>
          </a:p>
        </p:txBody>
      </p:sp>
      <p:pic>
        <p:nvPicPr>
          <p:cNvPr id="99" name="圖片 98">
            <a:extLst>
              <a:ext uri="{FF2B5EF4-FFF2-40B4-BE49-F238E27FC236}">
                <a16:creationId xmlns:a16="http://schemas.microsoft.com/office/drawing/2014/main" id="{87E55CFA-44D0-4CFE-8B69-8A0622B3F7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313" y="3841666"/>
            <a:ext cx="498390" cy="498390"/>
          </a:xfrm>
          <a:prstGeom prst="rect">
            <a:avLst/>
          </a:prstGeom>
        </p:spPr>
      </p:pic>
      <p:pic>
        <p:nvPicPr>
          <p:cNvPr id="100" name="圖片 99">
            <a:extLst>
              <a:ext uri="{FF2B5EF4-FFF2-40B4-BE49-F238E27FC236}">
                <a16:creationId xmlns:a16="http://schemas.microsoft.com/office/drawing/2014/main" id="{0382FD9D-9BE9-4E76-A9D6-75266ADDA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313" y="2446003"/>
            <a:ext cx="498390" cy="498390"/>
          </a:xfrm>
          <a:prstGeom prst="rect">
            <a:avLst/>
          </a:prstGeom>
        </p:spPr>
      </p:pic>
      <p:pic>
        <p:nvPicPr>
          <p:cNvPr id="101" name="圖片 100">
            <a:extLst>
              <a:ext uri="{FF2B5EF4-FFF2-40B4-BE49-F238E27FC236}">
                <a16:creationId xmlns:a16="http://schemas.microsoft.com/office/drawing/2014/main" id="{F8D3DDA7-E95D-45C7-B135-9B0F6F8622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313" y="5205246"/>
            <a:ext cx="498390" cy="498390"/>
          </a:xfrm>
          <a:prstGeom prst="rect">
            <a:avLst/>
          </a:prstGeom>
        </p:spPr>
      </p:pic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D04D0945-261E-4847-B07A-B91228EC827D}"/>
              </a:ext>
            </a:extLst>
          </p:cNvPr>
          <p:cNvSpPr txBox="1"/>
          <p:nvPr/>
        </p:nvSpPr>
        <p:spPr>
          <a:xfrm>
            <a:off x="5209003" y="5438200"/>
            <a:ext cx="184923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 b="1" dirty="0"/>
              <a:t>Access from Cloud</a:t>
            </a:r>
            <a:endParaRPr lang="zh-TW" altLang="en-US" sz="1600" b="1" dirty="0"/>
          </a:p>
        </p:txBody>
      </p:sp>
      <p:sp>
        <p:nvSpPr>
          <p:cNvPr id="103" name="文字方塊 102">
            <a:extLst>
              <a:ext uri="{FF2B5EF4-FFF2-40B4-BE49-F238E27FC236}">
                <a16:creationId xmlns:a16="http://schemas.microsoft.com/office/drawing/2014/main" id="{5F92F191-45B4-4296-ACB1-C70297F0DB9F}"/>
              </a:ext>
            </a:extLst>
          </p:cNvPr>
          <p:cNvSpPr txBox="1"/>
          <p:nvPr/>
        </p:nvSpPr>
        <p:spPr>
          <a:xfrm>
            <a:off x="3903718" y="3200400"/>
            <a:ext cx="3555123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 b="1">
                <a:latin typeface="Microsoft JhengHei"/>
                <a:ea typeface="Microsoft JhengHei"/>
                <a:cs typeface="Calibri"/>
              </a:rPr>
              <a:t>File Station with QuDedup, coming soon...</a:t>
            </a: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4BC4D0E5-FFE6-480F-942C-88B1058BCDBB}"/>
              </a:ext>
            </a:extLst>
          </p:cNvPr>
          <p:cNvSpPr txBox="1"/>
          <p:nvPr/>
        </p:nvSpPr>
        <p:spPr>
          <a:xfrm>
            <a:off x="704193" y="5433847"/>
            <a:ext cx="3478923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1200" b="1">
                <a:latin typeface="Microsoft JhengHei"/>
                <a:ea typeface="Microsoft JhengHei"/>
                <a:cs typeface="Calibri"/>
              </a:rPr>
              <a:t>File Station with QuDedup, coming soon...</a:t>
            </a:r>
          </a:p>
          <a:p>
            <a:pPr algn="ctr"/>
            <a:endParaRPr lang="zh-TW" altLang="en-US" sz="1200" b="1"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430792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CC924FE-07E9-4073-A4AE-6672FA7700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" y="0"/>
            <a:ext cx="1219008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934F07-B81F-4F63-A5A8-A48A0A8FD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>
                <a:ea typeface="微軟正黑體"/>
              </a:rPr>
              <a:t>QuDedup</a:t>
            </a:r>
            <a:r>
              <a:rPr lang="en-US" altLang="zh-TW" dirty="0">
                <a:ea typeface="微軟正黑體"/>
              </a:rPr>
              <a:t> Extract Tool User Manual</a:t>
            </a:r>
            <a:r>
              <a:rPr lang="zh-TW" altLang="en-US" dirty="0">
                <a:ea typeface="微軟正黑體"/>
              </a:rPr>
              <a:t> </a:t>
            </a:r>
            <a:endParaRPr lang="en-US" dirty="0"/>
          </a:p>
        </p:txBody>
      </p:sp>
      <p:pic>
        <p:nvPicPr>
          <p:cNvPr id="4" name="圖片 3" descr="一張含有 iPod, 電子用品 的圖片&#10;&#10;描述是以高可信度產生">
            <a:extLst>
              <a:ext uri="{FF2B5EF4-FFF2-40B4-BE49-F238E27FC236}">
                <a16:creationId xmlns:a16="http://schemas.microsoft.com/office/drawing/2014/main" id="{F18A3C68-0C83-47A3-8A9F-ED80FEF492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95" y="409433"/>
            <a:ext cx="1904456" cy="19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45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44FADC-7594-4358-9CBE-FA91DF1B4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ea typeface="微軟正黑體"/>
              </a:rPr>
              <a:t>Import .qdff file</a:t>
            </a:r>
            <a:endParaRPr lang="zh-TW" altLang="en-US" b="1" dirty="0">
              <a:ea typeface="微軟正黑體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6F252A4-EA43-41CA-B740-1CA859919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70" y="2481442"/>
            <a:ext cx="5219179" cy="304378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C13D971-FE1E-4CA7-971A-4554388A3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837" y="2481442"/>
            <a:ext cx="5126503" cy="304477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71DB0DF-C2E5-4E12-BDCF-D7F17CE562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959" y="3927136"/>
            <a:ext cx="1356711" cy="629537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D7A7A889-5C37-4A6D-A705-2C118A87049B}"/>
              </a:ext>
            </a:extLst>
          </p:cNvPr>
          <p:cNvSpPr/>
          <p:nvPr/>
        </p:nvSpPr>
        <p:spPr>
          <a:xfrm>
            <a:off x="545039" y="1558935"/>
            <a:ext cx="10515600" cy="707886"/>
          </a:xfrm>
          <a:prstGeom prst="roundRect">
            <a:avLst>
              <a:gd name="adj" fmla="val 27739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Import .</a:t>
            </a:r>
            <a:r>
              <a:rPr lang="en-US" altLang="zh-TW" b="1" dirty="0" err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qdff</a:t>
            </a:r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file by double click the .</a:t>
            </a:r>
            <a:r>
              <a:rPr lang="en-US" altLang="zh-TW" b="1" dirty="0" err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qdff</a:t>
            </a:r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file, you can also click "Open" button in </a:t>
            </a:r>
            <a:r>
              <a:rPr lang="en-US" altLang="zh-TW" b="1" dirty="0" err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QuDedup</a:t>
            </a:r>
            <a:r>
              <a:rPr lang="en-US" altLang="zh-TW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Extract Tool  to import.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801F839-0339-4855-BBE1-47B9CE6759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634" y="3041876"/>
            <a:ext cx="863412" cy="126318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A810C3C-67BD-461D-8E84-A7DDE03700B2}"/>
              </a:ext>
            </a:extLst>
          </p:cNvPr>
          <p:cNvSpPr/>
          <p:nvPr/>
        </p:nvSpPr>
        <p:spPr>
          <a:xfrm>
            <a:off x="2024784" y="3610138"/>
            <a:ext cx="3837065" cy="115411"/>
          </a:xfrm>
          <a:prstGeom prst="rect">
            <a:avLst/>
          </a:prstGeom>
          <a:noFill/>
          <a:ln w="28575">
            <a:solidFill>
              <a:srgbClr val="0DC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7887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44FADC-7594-4358-9CBE-FA91DF1B4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b="0" dirty="0">
                <a:ea typeface="微軟正黑體"/>
              </a:rPr>
              <a:t>View m</a:t>
            </a:r>
            <a:r>
              <a:rPr lang="en-US" altLang="zh-TW" b="0" dirty="0" err="1">
                <a:ea typeface="微軟正黑體"/>
              </a:rPr>
              <a:t>ulti</a:t>
            </a:r>
            <a:r>
              <a:rPr lang="en-US" altLang="zh-TW" b="0" dirty="0">
                <a:ea typeface="微軟正黑體"/>
              </a:rPr>
              <a:t>-version </a:t>
            </a:r>
            <a:r>
              <a:rPr lang="zh-TW" b="0" dirty="0">
                <a:ea typeface="微軟正黑體"/>
              </a:rPr>
              <a:t>and file content</a:t>
            </a:r>
            <a:r>
              <a:rPr lang="zh-TW" altLang="en-US" b="0" dirty="0">
                <a:ea typeface="微軟正黑體"/>
              </a:rPr>
              <a:t> 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D0CC737B-0AEB-4D49-897E-FEEBFD2FB19B}"/>
              </a:ext>
            </a:extLst>
          </p:cNvPr>
          <p:cNvSpPr/>
          <p:nvPr/>
        </p:nvSpPr>
        <p:spPr>
          <a:xfrm>
            <a:off x="545039" y="1411174"/>
            <a:ext cx="10797182" cy="707886"/>
          </a:xfrm>
          <a:prstGeom prst="roundRect">
            <a:avLst>
              <a:gd name="adj" fmla="val 27739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E02B429-0632-4E26-8B0C-10AB7F2C3D85}"/>
              </a:ext>
            </a:extLst>
          </p:cNvPr>
          <p:cNvSpPr txBox="1"/>
          <p:nvPr/>
        </p:nvSpPr>
        <p:spPr>
          <a:xfrm>
            <a:off x="849778" y="1423615"/>
            <a:ext cx="10751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Multi-version data will be displayed directly in the left </a:t>
            </a:r>
            <a:r>
              <a:rPr lang="en-US" altLang="zh-TW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window ordered by </a:t>
            </a:r>
            <a:r>
              <a:rPr lang="zh-TW" altLang="zh-TW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backup time.</a:t>
            </a:r>
            <a:endParaRPr lang="zh-TW" altLang="en-US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Double click the file to preview.</a:t>
            </a:r>
            <a:endParaRPr lang="zh-TW" altLang="en-US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90996349-BAC9-4A2D-865C-EAD57193C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90" y="2274492"/>
            <a:ext cx="6279795" cy="372136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88A0CD70-6A93-4D35-AB6F-51D5CC0D5A7E}"/>
              </a:ext>
            </a:extLst>
          </p:cNvPr>
          <p:cNvSpPr/>
          <p:nvPr/>
        </p:nvSpPr>
        <p:spPr>
          <a:xfrm>
            <a:off x="2373032" y="5205616"/>
            <a:ext cx="4256548" cy="205710"/>
          </a:xfrm>
          <a:prstGeom prst="rect">
            <a:avLst/>
          </a:prstGeom>
          <a:noFill/>
          <a:ln w="28575">
            <a:solidFill>
              <a:srgbClr val="0DC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CFFF74F-7FD9-4890-A145-230211FE2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445" y="2377571"/>
            <a:ext cx="3596131" cy="331390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7BC63C17-4E8C-4E54-A26F-A5F175A8065D}"/>
              </a:ext>
            </a:extLst>
          </p:cNvPr>
          <p:cNvSpPr/>
          <p:nvPr/>
        </p:nvSpPr>
        <p:spPr>
          <a:xfrm>
            <a:off x="725906" y="3519954"/>
            <a:ext cx="1140673" cy="1947007"/>
          </a:xfrm>
          <a:prstGeom prst="rect">
            <a:avLst/>
          </a:prstGeom>
          <a:noFill/>
          <a:ln w="28575">
            <a:solidFill>
              <a:srgbClr val="0DC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05C8EA9E-BAFD-46C5-84F8-392757A8DB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64" y="3960173"/>
            <a:ext cx="1356711" cy="629537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853BB28E-D526-4951-A8F7-3111CB6915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4547">
            <a:off x="2093158" y="5025655"/>
            <a:ext cx="583858" cy="1411174"/>
          </a:xfrm>
          <a:prstGeom prst="rect">
            <a:avLst/>
          </a:prstGeom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44FBFCD5-EF32-430F-A920-A3452143A093}"/>
              </a:ext>
            </a:extLst>
          </p:cNvPr>
          <p:cNvSpPr/>
          <p:nvPr/>
        </p:nvSpPr>
        <p:spPr>
          <a:xfrm>
            <a:off x="2794133" y="5509374"/>
            <a:ext cx="3146178" cy="588525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2FE786C8-D923-4CE5-9CDA-9EBCE443FCBF}"/>
              </a:ext>
            </a:extLst>
          </p:cNvPr>
          <p:cNvSpPr txBox="1"/>
          <p:nvPr/>
        </p:nvSpPr>
        <p:spPr>
          <a:xfrm>
            <a:off x="2632634" y="5473462"/>
            <a:ext cx="3472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All the backed up versions will be listed here</a:t>
            </a:r>
          </a:p>
        </p:txBody>
      </p:sp>
    </p:spTree>
    <p:extLst>
      <p:ext uri="{BB962C8B-B14F-4D97-AF65-F5344CB8AC3E}">
        <p14:creationId xmlns:p14="http://schemas.microsoft.com/office/powerpoint/2010/main" val="89803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50B5C6-F0A1-4E06-9454-73A843E7E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ea typeface="微軟正黑體"/>
              </a:rPr>
              <a:t>Arbitrarily</a:t>
            </a:r>
            <a:r>
              <a:rPr lang="zh-TW" altLang="en-US" dirty="0">
                <a:ea typeface="微軟正黑體"/>
              </a:rPr>
              <a:t> </a:t>
            </a:r>
            <a:r>
              <a:rPr lang="zh-TW" dirty="0">
                <a:ea typeface="微軟正黑體"/>
              </a:rPr>
              <a:t>select the file to be restored</a:t>
            </a:r>
            <a:endParaRPr lang="zh-TW" altLang="en-US" dirty="0">
              <a:ea typeface="微軟正黑體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5E96901F-97CF-4B71-94FC-00935EE766C1}"/>
              </a:ext>
            </a:extLst>
          </p:cNvPr>
          <p:cNvSpPr/>
          <p:nvPr/>
        </p:nvSpPr>
        <p:spPr>
          <a:xfrm>
            <a:off x="465155" y="1404530"/>
            <a:ext cx="8363830" cy="1009872"/>
          </a:xfrm>
          <a:prstGeom prst="roundRect">
            <a:avLst>
              <a:gd name="adj" fmla="val 27739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7E4CBA13-8871-424D-8C3D-5D6C51DE1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886" y="2536620"/>
            <a:ext cx="3781016" cy="131617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2781A8AF-EB11-446C-A6C4-83969E8D4F3E}"/>
              </a:ext>
            </a:extLst>
          </p:cNvPr>
          <p:cNvSpPr/>
          <p:nvPr/>
        </p:nvSpPr>
        <p:spPr>
          <a:xfrm>
            <a:off x="9967595" y="3521052"/>
            <a:ext cx="754913" cy="200233"/>
          </a:xfrm>
          <a:prstGeom prst="rect">
            <a:avLst/>
          </a:prstGeom>
          <a:noFill/>
          <a:ln w="28575">
            <a:solidFill>
              <a:srgbClr val="0DC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38B32596-94E8-410C-B035-17EE32CFB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55" y="2536620"/>
            <a:ext cx="6181196" cy="364873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D148FF83-B5D4-45E8-B2E8-7DF074C3F46D}"/>
              </a:ext>
            </a:extLst>
          </p:cNvPr>
          <p:cNvSpPr/>
          <p:nvPr/>
        </p:nvSpPr>
        <p:spPr>
          <a:xfrm>
            <a:off x="812818" y="4433461"/>
            <a:ext cx="1385711" cy="373064"/>
          </a:xfrm>
          <a:prstGeom prst="rect">
            <a:avLst/>
          </a:prstGeom>
          <a:noFill/>
          <a:ln w="28575">
            <a:solidFill>
              <a:srgbClr val="0DC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D1023693-338B-49C2-9D43-265BB44B2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886" y="3943812"/>
            <a:ext cx="3781016" cy="214839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BE7F69CA-7941-49C2-BCD6-85A30A6F2972}"/>
              </a:ext>
            </a:extLst>
          </p:cNvPr>
          <p:cNvSpPr txBox="1"/>
          <p:nvPr/>
        </p:nvSpPr>
        <p:spPr>
          <a:xfrm>
            <a:off x="732933" y="1398739"/>
            <a:ext cx="805909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 to extract the whole .qdff </a:t>
            </a:r>
            <a:endParaRPr lang="en-US" altLang="zh-TW" sz="20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TW" sz="20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 fine re</a:t>
            </a:r>
            <a:r>
              <a:rPr lang="en-US" altLang="zh-TW" sz="2000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covery</a:t>
            </a:r>
            <a:r>
              <a:rPr lang="zh-TW" altLang="zh-TW" sz="20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, users can select some files</a:t>
            </a:r>
            <a:r>
              <a:rPr lang="en-US" altLang="zh-TW" sz="20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/</a:t>
            </a:r>
            <a:r>
              <a:rPr lang="zh-TW" altLang="zh-TW" sz="20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folders to restore according to their needs.</a:t>
            </a:r>
            <a:endParaRPr lang="en-US" altLang="zh-TW" sz="2000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D03A3E0D-257E-4ACC-9891-52B33AD73E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349" y="4178474"/>
            <a:ext cx="863412" cy="1263188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56BA4533-5710-4999-A0EA-58C5E1DD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65" y="2930810"/>
            <a:ext cx="1319908" cy="612458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06AF8C75-A506-4EA8-8375-3899FA5D95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8440" y="3764076"/>
            <a:ext cx="1319908" cy="612458"/>
          </a:xfrm>
          <a:prstGeom prst="rect">
            <a:avLst/>
          </a:prstGeom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273A9BEF-3022-45E6-ACE8-44D407C5949B}"/>
              </a:ext>
            </a:extLst>
          </p:cNvPr>
          <p:cNvSpPr/>
          <p:nvPr/>
        </p:nvSpPr>
        <p:spPr>
          <a:xfrm>
            <a:off x="8884889" y="1943015"/>
            <a:ext cx="2817975" cy="435748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Intimate reminder: Estimated restore size</a:t>
            </a:r>
            <a:endParaRPr lang="zh-TW" altLang="en-US" sz="1600" b="1" dirty="0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416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裝置 的圖片&#10;&#10;描述是以高可信度產生">
            <a:extLst>
              <a:ext uri="{FF2B5EF4-FFF2-40B4-BE49-F238E27FC236}">
                <a16:creationId xmlns:a16="http://schemas.microsoft.com/office/drawing/2014/main" id="{04A42A9F-2084-4B1D-911A-267BB5BEB6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" y="0"/>
            <a:ext cx="12190089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E9AB32A-6F8E-4741-8E90-18A3538E7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62" y="2242679"/>
            <a:ext cx="5690138" cy="2852737"/>
          </a:xfrm>
        </p:spPr>
        <p:txBody>
          <a:bodyPr/>
          <a:lstStyle/>
          <a:p>
            <a:r>
              <a:rPr lang="zh-TW" altLang="zh-TW" dirty="0">
                <a:ea typeface="微軟正黑體"/>
              </a:rPr>
              <a:t>Support </a:t>
            </a:r>
            <a:r>
              <a:rPr lang="zh-TW" altLang="zh-TW" b="1" dirty="0">
                <a:ea typeface="微軟正黑體"/>
              </a:rPr>
              <a:t>TCP BBR</a:t>
            </a:r>
            <a:r>
              <a:rPr lang="zh-TW" altLang="zh-TW" dirty="0">
                <a:ea typeface="微軟正黑體"/>
              </a:rPr>
              <a:t> to </a:t>
            </a:r>
            <a:r>
              <a:rPr lang="zh-TW" dirty="0">
                <a:ea typeface="微軟正黑體"/>
              </a:rPr>
              <a:t>accelerate</a:t>
            </a:r>
            <a:r>
              <a:rPr lang="zh-TW" b="0" dirty="0">
                <a:ea typeface="微軟正黑體"/>
              </a:rPr>
              <a:t> </a:t>
            </a:r>
            <a:r>
              <a:rPr lang="zh-TW" altLang="zh-TW" dirty="0">
                <a:ea typeface="微軟正黑體"/>
              </a:rPr>
              <a:t>the cloud backup speed</a:t>
            </a:r>
            <a:endParaRPr lang="zh-TW" altLang="zh-TW" b="1" dirty="0">
              <a:ea typeface="微軟正黑體"/>
            </a:endParaRPr>
          </a:p>
        </p:txBody>
      </p:sp>
      <p:pic>
        <p:nvPicPr>
          <p:cNvPr id="4" name="圖片 3" descr="一張含有 iPod, 電子用品 的圖片&#10;&#10;描述是以高可信度產生">
            <a:extLst>
              <a:ext uri="{FF2B5EF4-FFF2-40B4-BE49-F238E27FC236}">
                <a16:creationId xmlns:a16="http://schemas.microsoft.com/office/drawing/2014/main" id="{926E52F5-08AE-424E-BD21-2D9DC7E31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95" y="409433"/>
            <a:ext cx="1904456" cy="19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07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3">
            <a:extLst>
              <a:ext uri="{FF2B5EF4-FFF2-40B4-BE49-F238E27FC236}">
                <a16:creationId xmlns:a16="http://schemas.microsoft.com/office/drawing/2014/main" id="{13F9F095-C5E6-4569-96CD-CE56D52F5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035" y="3025159"/>
            <a:ext cx="5827295" cy="2887458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B8C40A8A-DF71-4F67-A97E-87459F10E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255"/>
            <a:ext cx="11963400" cy="1325563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ea typeface="微軟正黑體"/>
              </a:rPr>
              <a:t>What is</a:t>
            </a:r>
            <a:r>
              <a:rPr lang="zh-TW" altLang="en-US" sz="4000" b="1" dirty="0">
                <a:ea typeface="微軟正黑體"/>
              </a:rPr>
              <a:t> </a:t>
            </a:r>
            <a:r>
              <a:rPr lang="en-US" sz="4000" b="1" dirty="0">
                <a:ea typeface="微軟正黑體"/>
              </a:rPr>
              <a:t>BBR</a:t>
            </a:r>
            <a:br>
              <a:rPr lang="en-US" sz="4000" b="1" dirty="0">
                <a:ea typeface="微軟正黑體"/>
              </a:rPr>
            </a:br>
            <a:r>
              <a:rPr lang="en-US" altLang="zh-TW" sz="4000" b="1" dirty="0">
                <a:ea typeface="微軟正黑體"/>
              </a:rPr>
              <a:t>(</a:t>
            </a:r>
            <a:r>
              <a:rPr lang="en-US" altLang="zh-TW" sz="4000" dirty="0">
                <a:ea typeface="微軟正黑體"/>
              </a:rPr>
              <a:t>Bottleneck Bandwidth and Round-Trip Time</a:t>
            </a:r>
            <a:r>
              <a:rPr lang="en-US" altLang="zh-TW" sz="4000" b="1" dirty="0">
                <a:ea typeface="微軟正黑體"/>
              </a:rPr>
              <a:t>)</a:t>
            </a:r>
            <a:endParaRPr lang="zh-TW" sz="4000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22BC8541-E4C3-4973-878F-E94BD4050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670" y="2987059"/>
            <a:ext cx="5558330" cy="31607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15900" indent="-215900"/>
            <a:r>
              <a:rPr lang="en-US" sz="2600" dirty="0">
                <a:ea typeface="微軟正黑體"/>
              </a:rPr>
              <a:t>BBR is Google's new congestion control algorithm designed for TCP</a:t>
            </a:r>
            <a:endParaRPr lang="en-US" altLang="zh-TW" sz="2600" dirty="0">
              <a:ea typeface="微軟正黑體"/>
            </a:endParaRPr>
          </a:p>
          <a:p>
            <a:pPr marL="215900" indent="-215900"/>
            <a:r>
              <a:rPr lang="zh-TW" sz="2600" dirty="0">
                <a:ea typeface="微軟正黑體"/>
              </a:rPr>
              <a:t>Supported by Linux kernel 4.9 and above</a:t>
            </a:r>
            <a:endParaRPr lang="zh-TW" altLang="en-US" sz="2600" dirty="0">
              <a:ea typeface="微軟正黑體"/>
            </a:endParaRPr>
          </a:p>
          <a:p>
            <a:pPr marL="215900" indent="-215900"/>
            <a:r>
              <a:rPr lang="en-US" altLang="zh-TW" sz="2600" dirty="0">
                <a:ea typeface="微軟正黑體"/>
              </a:rPr>
              <a:t>Fully</a:t>
            </a:r>
            <a:r>
              <a:rPr lang="zh-TW" altLang="en-US" sz="2600" dirty="0">
                <a:ea typeface="微軟正黑體"/>
              </a:rPr>
              <a:t> </a:t>
            </a:r>
            <a:r>
              <a:rPr lang="en-US" altLang="zh-TW" sz="2600" dirty="0">
                <a:ea typeface="微軟正黑體"/>
              </a:rPr>
              <a:t>improve</a:t>
            </a:r>
            <a:r>
              <a:rPr lang="zh-TW" altLang="en-US" sz="2600" dirty="0">
                <a:ea typeface="微軟正黑體"/>
              </a:rPr>
              <a:t> </a:t>
            </a:r>
            <a:r>
              <a:rPr lang="en-US" altLang="zh-TW" sz="2600" dirty="0">
                <a:ea typeface="微軟正黑體"/>
              </a:rPr>
              <a:t>bandwidth</a:t>
            </a:r>
            <a:r>
              <a:rPr lang="zh-TW" altLang="en-US" sz="2600" dirty="0">
                <a:ea typeface="微軟正黑體"/>
              </a:rPr>
              <a:t> </a:t>
            </a:r>
            <a:r>
              <a:rPr lang="en-US" altLang="zh-TW" sz="2600" dirty="0">
                <a:ea typeface="微軟正黑體"/>
              </a:rPr>
              <a:t>utilization</a:t>
            </a:r>
            <a:r>
              <a:rPr lang="zh-TW" altLang="en-US" sz="2600" dirty="0">
                <a:ea typeface="微軟正黑體"/>
              </a:rPr>
              <a:t> </a:t>
            </a:r>
            <a:r>
              <a:rPr lang="en-US" altLang="zh-TW" sz="2600" dirty="0">
                <a:ea typeface="微軟正黑體"/>
              </a:rPr>
              <a:t>in</a:t>
            </a:r>
            <a:r>
              <a:rPr lang="zh-TW" altLang="en-US" sz="2600" dirty="0">
                <a:ea typeface="微軟正黑體"/>
              </a:rPr>
              <a:t> </a:t>
            </a:r>
            <a:r>
              <a:rPr lang="en-US" altLang="zh-TW" sz="2600" dirty="0">
                <a:ea typeface="微軟正黑體"/>
              </a:rPr>
              <a:t>a</a:t>
            </a:r>
            <a:r>
              <a:rPr lang="zh-TW" altLang="en-US" sz="2600" dirty="0">
                <a:ea typeface="微軟正黑體"/>
              </a:rPr>
              <a:t> </a:t>
            </a:r>
            <a:r>
              <a:rPr lang="en-US" altLang="zh-TW" sz="2600" dirty="0">
                <a:ea typeface="微軟正黑體"/>
              </a:rPr>
              <a:t>network</a:t>
            </a:r>
            <a:r>
              <a:rPr lang="zh-TW" altLang="en-US" sz="2600" dirty="0">
                <a:ea typeface="微軟正黑體"/>
              </a:rPr>
              <a:t> </a:t>
            </a:r>
            <a:r>
              <a:rPr lang="en-US" altLang="zh-TW" sz="2600" dirty="0">
                <a:ea typeface="微軟正黑體"/>
              </a:rPr>
              <a:t>environment</a:t>
            </a:r>
            <a:r>
              <a:rPr lang="zh-TW" altLang="en-US" sz="2600" dirty="0">
                <a:ea typeface="微軟正黑體"/>
              </a:rPr>
              <a:t> </a:t>
            </a:r>
            <a:r>
              <a:rPr lang="en-US" altLang="zh-TW" sz="2600" dirty="0">
                <a:ea typeface="微軟正黑體"/>
              </a:rPr>
              <a:t>where</a:t>
            </a:r>
            <a:r>
              <a:rPr lang="zh-TW" altLang="en-US" sz="2600" dirty="0">
                <a:ea typeface="微軟正黑體"/>
              </a:rPr>
              <a:t> </a:t>
            </a:r>
            <a:r>
              <a:rPr lang="en-US" altLang="zh-TW" sz="2600" dirty="0">
                <a:ea typeface="微軟正黑體"/>
              </a:rPr>
              <a:t>the</a:t>
            </a:r>
            <a:r>
              <a:rPr lang="zh-TW" altLang="en-US" sz="2600" dirty="0">
                <a:ea typeface="微軟正黑體"/>
              </a:rPr>
              <a:t> </a:t>
            </a:r>
            <a:r>
              <a:rPr lang="en-US" altLang="zh-TW" sz="2600" dirty="0">
                <a:ea typeface="微軟正黑體"/>
              </a:rPr>
              <a:t>packet</a:t>
            </a:r>
            <a:r>
              <a:rPr lang="zh-TW" altLang="en-US" sz="2600" dirty="0">
                <a:ea typeface="微軟正黑體"/>
              </a:rPr>
              <a:t> </a:t>
            </a:r>
            <a:r>
              <a:rPr lang="en-US" altLang="zh-TW" sz="2600" dirty="0">
                <a:ea typeface="微軟正黑體"/>
              </a:rPr>
              <a:t>loss</a:t>
            </a:r>
            <a:r>
              <a:rPr lang="zh-TW" altLang="en-US" sz="2600" dirty="0">
                <a:ea typeface="微軟正黑體"/>
              </a:rPr>
              <a:t> </a:t>
            </a:r>
            <a:r>
              <a:rPr lang="en-US" altLang="zh-TW" sz="2600" dirty="0">
                <a:ea typeface="微軟正黑體"/>
              </a:rPr>
              <a:t>rate</a:t>
            </a:r>
            <a:r>
              <a:rPr lang="zh-TW" altLang="en-US" sz="2600" dirty="0">
                <a:ea typeface="微軟正黑體"/>
              </a:rPr>
              <a:t> </a:t>
            </a:r>
            <a:r>
              <a:rPr lang="en-US" altLang="zh-TW" sz="2600" dirty="0">
                <a:ea typeface="微軟正黑體"/>
              </a:rPr>
              <a:t>is</a:t>
            </a:r>
            <a:r>
              <a:rPr lang="zh-TW" altLang="en-US" sz="2600" dirty="0">
                <a:ea typeface="微軟正黑體"/>
              </a:rPr>
              <a:t> </a:t>
            </a:r>
            <a:r>
              <a:rPr lang="en-US" altLang="zh-TW" sz="2600" dirty="0">
                <a:ea typeface="微軟正黑體"/>
              </a:rPr>
              <a:t>too</a:t>
            </a:r>
            <a:r>
              <a:rPr lang="zh-TW" altLang="en-US" sz="2600" dirty="0">
                <a:ea typeface="微軟正黑體"/>
              </a:rPr>
              <a:t> </a:t>
            </a:r>
            <a:r>
              <a:rPr lang="en-US" altLang="zh-TW" sz="2600" dirty="0">
                <a:ea typeface="微軟正黑體"/>
              </a:rPr>
              <a:t>high</a:t>
            </a:r>
            <a:endParaRPr lang="zh-TW" altLang="en-US" sz="2600" dirty="0">
              <a:ea typeface="微軟正黑體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E9D16B68-0B5E-431C-862A-7979B3968A36}"/>
              </a:ext>
            </a:extLst>
          </p:cNvPr>
          <p:cNvSpPr/>
          <p:nvPr/>
        </p:nvSpPr>
        <p:spPr>
          <a:xfrm>
            <a:off x="685800" y="1831221"/>
            <a:ext cx="10668000" cy="92065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BBR </a:t>
            </a:r>
            <a:r>
              <a:rPr lang="zh-TW" altLang="zh-TW" sz="2800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is </a:t>
            </a:r>
            <a:r>
              <a:rPr lang="en-US" altLang="zh-TW" sz="2800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 congestion control technology </a:t>
            </a:r>
            <a:r>
              <a:rPr lang="zh-TW" altLang="zh-TW" sz="2800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suitable for modern network environment</a:t>
            </a:r>
            <a:endParaRPr lang="zh-TW" altLang="zh-TW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39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47E48-5059-4D43-B251-36D1B6B0A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953" y="75405"/>
            <a:ext cx="11049918" cy="1325563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ea typeface="微軟正黑體"/>
              </a:rPr>
              <a:t>Network Speed Measurement of TCP BBR</a:t>
            </a:r>
            <a:endParaRPr lang="zh-TW" altLang="en-US" b="1" dirty="0">
              <a:ea typeface="微軟正黑體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7F339-0385-4B03-9BEF-6F3F67442EFD}"/>
              </a:ext>
            </a:extLst>
          </p:cNvPr>
          <p:cNvSpPr txBox="1"/>
          <p:nvPr/>
        </p:nvSpPr>
        <p:spPr>
          <a:xfrm>
            <a:off x="212635" y="5918466"/>
            <a:ext cx="8717099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1200" b="1" dirty="0">
                <a:latin typeface="Microsoft JhengHei"/>
                <a:ea typeface="Microsoft JhengHei"/>
                <a:cs typeface="Calibri"/>
              </a:rPr>
              <a:t>Notice:</a:t>
            </a:r>
            <a:r>
              <a:rPr lang="zh-CN" altLang="en-US" sz="1200" dirty="0">
                <a:latin typeface="Microsoft JhengHei"/>
                <a:ea typeface="Microsoft JhengHei"/>
                <a:cs typeface="Calibri"/>
              </a:rPr>
              <a:t> </a:t>
            </a:r>
            <a:r>
              <a:rPr lang="zh-CN" sz="1200" dirty="0">
                <a:latin typeface="Microsoft JhengHei"/>
                <a:ea typeface="Microsoft JhengHei"/>
                <a:cs typeface="Calibri"/>
              </a:rPr>
              <a:t>TCP BBR is suitable for WAN</a:t>
            </a:r>
            <a:r>
              <a:rPr lang="en-US" altLang="zh-CN" sz="1200" dirty="0">
                <a:latin typeface="Microsoft JhengHei"/>
                <a:ea typeface="Microsoft JhengHei"/>
                <a:cs typeface="Calibri"/>
              </a:rPr>
              <a:t>,</a:t>
            </a:r>
            <a:r>
              <a:rPr lang="zh-CN" sz="1200" dirty="0">
                <a:latin typeface="Microsoft JhengHei"/>
                <a:ea typeface="Microsoft JhengHei"/>
                <a:cs typeface="Calibri"/>
              </a:rPr>
              <a:t> </a:t>
            </a:r>
            <a:r>
              <a:rPr lang="en-US" altLang="zh-CN" sz="1200" dirty="0">
                <a:latin typeface="Microsoft JhengHei"/>
                <a:ea typeface="Microsoft JhengHei"/>
                <a:cs typeface="Calibri"/>
              </a:rPr>
              <a:t>it</a:t>
            </a:r>
            <a:r>
              <a:rPr lang="zh-CN" sz="1200" dirty="0">
                <a:latin typeface="Microsoft JhengHei"/>
                <a:ea typeface="Microsoft JhengHei"/>
                <a:cs typeface="Calibri"/>
              </a:rPr>
              <a:t> </a:t>
            </a:r>
            <a:r>
              <a:rPr lang="en-US" altLang="zh-CN" sz="1200" dirty="0">
                <a:latin typeface="Microsoft JhengHei"/>
                <a:ea typeface="Microsoft JhengHei"/>
                <a:cs typeface="Calibri"/>
              </a:rPr>
              <a:t>will</a:t>
            </a:r>
            <a:r>
              <a:rPr lang="zh-CN" altLang="en-US" sz="1200" dirty="0">
                <a:latin typeface="Microsoft JhengHei"/>
                <a:ea typeface="Microsoft JhengHei"/>
                <a:cs typeface="Calibri"/>
              </a:rPr>
              <a:t> not have</a:t>
            </a:r>
            <a:r>
              <a:rPr lang="en-US" altLang="zh-CN" sz="1200" dirty="0">
                <a:latin typeface="Microsoft JhengHei"/>
                <a:ea typeface="Microsoft JhengHei"/>
                <a:cs typeface="Calibri"/>
              </a:rPr>
              <a:t> effect in network env. without packet loss(e.g. LAN).</a:t>
            </a:r>
            <a:endParaRPr lang="zh-CN" altLang="en-US" sz="1200" dirty="0">
              <a:latin typeface="Microsoft JhengHei"/>
              <a:ea typeface="Microsoft JhengHei"/>
              <a:cs typeface="Calibri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7E7D31A-B0D7-4170-A2FE-2836A80EE044}"/>
              </a:ext>
            </a:extLst>
          </p:cNvPr>
          <p:cNvSpPr txBox="1"/>
          <p:nvPr/>
        </p:nvSpPr>
        <p:spPr>
          <a:xfrm>
            <a:off x="212635" y="2517382"/>
            <a:ext cx="4945922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400" b="1">
                <a:latin typeface="微軟正黑體"/>
                <a:ea typeface="微軟正黑體"/>
              </a:rPr>
              <a:t>Source:</a:t>
            </a:r>
            <a:r>
              <a:rPr lang="zh-TW" altLang="en-US" b="1">
                <a:latin typeface="微軟正黑體"/>
                <a:ea typeface="微軟正黑體"/>
              </a:rPr>
              <a:t> QNAP NAS in Taiwan</a:t>
            </a:r>
          </a:p>
          <a:p>
            <a:r>
              <a:rPr lang="zh-TW" altLang="en-US" sz="2400" b="1">
                <a:latin typeface="微軟正黑體"/>
                <a:ea typeface="微軟正黑體"/>
              </a:rPr>
              <a:t>Destination:</a:t>
            </a:r>
            <a:r>
              <a:rPr lang="zh-TW" altLang="en-US" b="1">
                <a:latin typeface="微軟正黑體"/>
                <a:ea typeface="微軟正黑體"/>
              </a:rPr>
              <a:t> AWS S3 EU(London) Zone</a:t>
            </a:r>
            <a:endParaRPr lang="zh-TW"/>
          </a:p>
        </p:txBody>
      </p:sp>
      <p:pic>
        <p:nvPicPr>
          <p:cNvPr id="9" name="Picture 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B7FB6EF8-DBE4-46F0-BADC-F800D5558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556" y="3674006"/>
            <a:ext cx="6717275" cy="2126533"/>
          </a:xfrm>
          <a:prstGeom prst="rect">
            <a:avLst/>
          </a:prstGeom>
        </p:spPr>
      </p:pic>
      <p:pic>
        <p:nvPicPr>
          <p:cNvPr id="10" name="Picture 11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8DD3C85-CC54-4F1D-87BE-200506B98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845" y="1495852"/>
            <a:ext cx="6717273" cy="2095193"/>
          </a:xfrm>
          <a:prstGeom prst="rect">
            <a:avLst/>
          </a:prstGeom>
        </p:spPr>
      </p:pic>
      <p:sp>
        <p:nvSpPr>
          <p:cNvPr id="11" name="文字方塊 4">
            <a:extLst>
              <a:ext uri="{FF2B5EF4-FFF2-40B4-BE49-F238E27FC236}">
                <a16:creationId xmlns:a16="http://schemas.microsoft.com/office/drawing/2014/main" id="{603A6DFB-45B0-4207-B459-AFF26EFC0CB2}"/>
              </a:ext>
            </a:extLst>
          </p:cNvPr>
          <p:cNvSpPr txBox="1"/>
          <p:nvPr/>
        </p:nvSpPr>
        <p:spPr>
          <a:xfrm>
            <a:off x="9469809" y="4116314"/>
            <a:ext cx="235587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b="1">
                <a:solidFill>
                  <a:schemeClr val="accent6">
                    <a:lumMod val="75000"/>
                  </a:schemeClr>
                </a:solidFill>
                <a:latin typeface="微軟正黑體"/>
                <a:ea typeface="微軟正黑體"/>
              </a:rPr>
              <a:t>Enable 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/>
                <a:ea typeface="微軟正黑體"/>
              </a:rPr>
              <a:t>TCP BBR</a:t>
            </a:r>
          </a:p>
        </p:txBody>
      </p:sp>
      <p:sp>
        <p:nvSpPr>
          <p:cNvPr id="12" name="文字方塊 4">
            <a:extLst>
              <a:ext uri="{FF2B5EF4-FFF2-40B4-BE49-F238E27FC236}">
                <a16:creationId xmlns:a16="http://schemas.microsoft.com/office/drawing/2014/main" id="{15B0E74C-D55D-4518-85FB-B00912237E52}"/>
              </a:ext>
            </a:extLst>
          </p:cNvPr>
          <p:cNvSpPr txBox="1"/>
          <p:nvPr/>
        </p:nvSpPr>
        <p:spPr>
          <a:xfrm>
            <a:off x="9416486" y="1873538"/>
            <a:ext cx="246894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b="1">
                <a:solidFill>
                  <a:srgbClr val="FF0000"/>
                </a:solidFill>
                <a:latin typeface="微軟正黑體"/>
                <a:ea typeface="微軟正黑體"/>
              </a:rPr>
              <a:t>Disable TCP BBR</a:t>
            </a: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CC224475-8E30-401D-A883-6E57BD67C9D9}"/>
              </a:ext>
            </a:extLst>
          </p:cNvPr>
          <p:cNvSpPr/>
          <p:nvPr/>
        </p:nvSpPr>
        <p:spPr>
          <a:xfrm>
            <a:off x="6732638" y="2946571"/>
            <a:ext cx="914400" cy="5334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F7E88773-DD31-468F-864A-17772E8A5C20}"/>
              </a:ext>
            </a:extLst>
          </p:cNvPr>
          <p:cNvSpPr/>
          <p:nvPr/>
        </p:nvSpPr>
        <p:spPr>
          <a:xfrm>
            <a:off x="6806379" y="5183410"/>
            <a:ext cx="914400" cy="53340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CC4AFE5C-3E60-4BE6-840D-6632ACC1059E}"/>
              </a:ext>
            </a:extLst>
          </p:cNvPr>
          <p:cNvSpPr/>
          <p:nvPr/>
        </p:nvSpPr>
        <p:spPr>
          <a:xfrm>
            <a:off x="9252152" y="4482861"/>
            <a:ext cx="2512141" cy="82836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49B9E18B-9870-475D-9DD0-8F60554C4549}"/>
              </a:ext>
            </a:extLst>
          </p:cNvPr>
          <p:cNvSpPr/>
          <p:nvPr/>
        </p:nvSpPr>
        <p:spPr>
          <a:xfrm>
            <a:off x="9227573" y="2233732"/>
            <a:ext cx="2462980" cy="6440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E28BF61-3EA9-4EAC-8D38-A8AE79F312F8}"/>
              </a:ext>
            </a:extLst>
          </p:cNvPr>
          <p:cNvSpPr txBox="1"/>
          <p:nvPr/>
        </p:nvSpPr>
        <p:spPr>
          <a:xfrm>
            <a:off x="298348" y="3430888"/>
            <a:ext cx="4765218" cy="1200329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b="1">
                <a:latin typeface="Microsoft JhengHei"/>
                <a:ea typeface="Microsoft JhengHei"/>
                <a:cs typeface="Calibri"/>
              </a:rPr>
              <a:t>Connect to the cloud service through the </a:t>
            </a:r>
            <a:r>
              <a:rPr lang="en-US" altLang="zh-TW" b="1">
                <a:latin typeface="Microsoft JhengHei"/>
                <a:ea typeface="Microsoft JhengHei"/>
                <a:cs typeface="Calibri"/>
              </a:rPr>
              <a:t>Heterogeneous</a:t>
            </a:r>
            <a:r>
              <a:rPr lang="zh-TW" b="1">
                <a:latin typeface="Microsoft JhengHei"/>
                <a:ea typeface="Microsoft JhengHei"/>
                <a:cs typeface="Calibri"/>
              </a:rPr>
              <a:t> network. </a:t>
            </a:r>
            <a:r>
              <a:rPr lang="en-US" altLang="zh-TW" b="1">
                <a:latin typeface="Microsoft JhengHei"/>
                <a:ea typeface="Microsoft JhengHei"/>
                <a:cs typeface="Calibri"/>
              </a:rPr>
              <a:t>E</a:t>
            </a:r>
            <a:r>
              <a:rPr lang="zh-TW" b="1">
                <a:latin typeface="Microsoft JhengHei"/>
                <a:ea typeface="Microsoft JhengHei"/>
                <a:cs typeface="Calibri"/>
              </a:rPr>
              <a:t>n</a:t>
            </a:r>
            <a:r>
              <a:rPr lang="en-US" altLang="zh-TW" b="1">
                <a:latin typeface="Microsoft JhengHei"/>
                <a:ea typeface="Microsoft JhengHei"/>
                <a:cs typeface="Calibri"/>
              </a:rPr>
              <a:t>able</a:t>
            </a:r>
            <a:r>
              <a:rPr lang="zh-TW" b="1">
                <a:latin typeface="Microsoft JhengHei"/>
                <a:ea typeface="Microsoft JhengHei"/>
                <a:cs typeface="Calibri"/>
              </a:rPr>
              <a:t> TCP BBR to improve the transmission efficiency!</a:t>
            </a:r>
            <a:endParaRPr lang="zh-TW" b="1">
              <a:cs typeface="Calibri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78D25B9-04DD-496E-9AB0-17DA4F2E7F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4650" y="4126721"/>
            <a:ext cx="1781408" cy="448057"/>
          </a:xfrm>
          <a:prstGeom prst="rect">
            <a:avLst/>
          </a:prstGeom>
        </p:spPr>
      </p:pic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1620D262-5DCF-48A9-A763-7CE137102F05}"/>
              </a:ext>
            </a:extLst>
          </p:cNvPr>
          <p:cNvSpPr/>
          <p:nvPr/>
        </p:nvSpPr>
        <p:spPr>
          <a:xfrm>
            <a:off x="6476655" y="4166083"/>
            <a:ext cx="2489114" cy="410090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Microsoft JhengHei"/>
                <a:ea typeface="Microsoft JhengHei"/>
                <a:cs typeface="Calibri"/>
              </a:rPr>
              <a:t>4 ~ 5</a:t>
            </a:r>
            <a:r>
              <a:rPr lang="zh-TW" altLang="en-US" b="1">
                <a:solidFill>
                  <a:schemeClr val="tx1"/>
                </a:solidFill>
                <a:latin typeface="Microsoft JhengHei"/>
                <a:ea typeface="Microsoft JhengHei"/>
                <a:cs typeface="Calibri"/>
              </a:rPr>
              <a:t> times increase</a:t>
            </a:r>
            <a:endParaRPr lang="zh-TW" altLang="en-US" b="1" dirty="0">
              <a:solidFill>
                <a:schemeClr val="tx1"/>
              </a:solidFill>
              <a:latin typeface="Microsoft JhengHei"/>
              <a:ea typeface="Microsoft JhengHe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786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D7A77E-5CE2-4248-B418-7FECE21EF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02" y="109672"/>
            <a:ext cx="10746298" cy="1325563"/>
          </a:xfrm>
        </p:spPr>
        <p:txBody>
          <a:bodyPr>
            <a:noAutofit/>
          </a:bodyPr>
          <a:lstStyle/>
          <a:p>
            <a:pPr lvl="1">
              <a:lnSpc>
                <a:spcPts val="4000"/>
              </a:lnSpc>
            </a:pPr>
            <a:r>
              <a:rPr lang="en-US" sz="4000" b="1" dirty="0">
                <a:solidFill>
                  <a:srgbClr val="321547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TCP BBR</a:t>
            </a:r>
            <a:r>
              <a:rPr lang="en-US" altLang="zh-TW" sz="4000" b="1" dirty="0">
                <a:solidFill>
                  <a:srgbClr val="321547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makes enterprise hybrid cloud architecture </a:t>
            </a:r>
            <a:r>
              <a:rPr lang="en-US" sz="4000" b="1" dirty="0">
                <a:solidFill>
                  <a:srgbClr val="321547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robust</a:t>
            </a:r>
            <a:endParaRPr lang="en-US" altLang="zh-TW" sz="4000" b="1" dirty="0">
              <a:solidFill>
                <a:srgbClr val="321547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83B82712-CFFD-4C37-A339-063CEDE104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35" y="2277859"/>
            <a:ext cx="9966882" cy="3966657"/>
          </a:xfrm>
          <a:prstGeom prst="rect">
            <a:avLst/>
          </a:prstGeom>
        </p:spPr>
      </p:pic>
      <p:sp>
        <p:nvSpPr>
          <p:cNvPr id="56" name="文字方塊 55">
            <a:extLst>
              <a:ext uri="{FF2B5EF4-FFF2-40B4-BE49-F238E27FC236}">
                <a16:creationId xmlns:a16="http://schemas.microsoft.com/office/drawing/2014/main" id="{A9095342-A0F6-4CA7-A5C2-DC5D29CFF96B}"/>
              </a:ext>
            </a:extLst>
          </p:cNvPr>
          <p:cNvSpPr txBox="1"/>
          <p:nvPr/>
        </p:nvSpPr>
        <p:spPr>
          <a:xfrm>
            <a:off x="1678350" y="3604706"/>
            <a:ext cx="1034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Taipei</a:t>
            </a:r>
            <a:endPara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D75CB959-E45E-4C94-83ED-269D37EF0472}"/>
              </a:ext>
            </a:extLst>
          </p:cNvPr>
          <p:cNvSpPr txBox="1"/>
          <p:nvPr/>
        </p:nvSpPr>
        <p:spPr>
          <a:xfrm>
            <a:off x="4339485" y="3345149"/>
            <a:ext cx="1034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Tokyo</a:t>
            </a:r>
            <a:endPara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D3040C77-B3EB-4AD7-AB9D-A7B66712042A}"/>
              </a:ext>
            </a:extLst>
          </p:cNvPr>
          <p:cNvSpPr txBox="1"/>
          <p:nvPr/>
        </p:nvSpPr>
        <p:spPr>
          <a:xfrm>
            <a:off x="4324737" y="4356634"/>
            <a:ext cx="1034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spc="-150">
                <a:latin typeface="微軟正黑體" panose="020B0604030504040204" pitchFamily="34" charset="-120"/>
                <a:ea typeface="微軟正黑體" panose="020B0604030504040204" pitchFamily="34" charset="-120"/>
              </a:rPr>
              <a:t>New York</a:t>
            </a:r>
            <a:endParaRPr lang="zh-TW" altLang="en-US" sz="1200" b="1" spc="-1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C309CF16-F12C-409D-B0B9-2F6C5629EF75}"/>
              </a:ext>
            </a:extLst>
          </p:cNvPr>
          <p:cNvSpPr txBox="1"/>
          <p:nvPr/>
        </p:nvSpPr>
        <p:spPr>
          <a:xfrm>
            <a:off x="4324737" y="5366899"/>
            <a:ext cx="1034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Beijin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g</a:t>
            </a: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72FF43E0-3182-4434-A9D4-76262617DB2B}"/>
              </a:ext>
            </a:extLst>
          </p:cNvPr>
          <p:cNvSpPr txBox="1"/>
          <p:nvPr/>
        </p:nvSpPr>
        <p:spPr>
          <a:xfrm>
            <a:off x="6895809" y="3615464"/>
            <a:ext cx="1034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Taipei</a:t>
            </a:r>
            <a:endPara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7ABD0B3C-C391-4042-845B-028F19171547}"/>
              </a:ext>
            </a:extLst>
          </p:cNvPr>
          <p:cNvSpPr txBox="1"/>
          <p:nvPr/>
        </p:nvSpPr>
        <p:spPr>
          <a:xfrm>
            <a:off x="9420805" y="2438028"/>
            <a:ext cx="1034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Tokyo</a:t>
            </a:r>
            <a:endPara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4F60F479-418F-42F8-B2B1-2265B4C7CE27}"/>
              </a:ext>
            </a:extLst>
          </p:cNvPr>
          <p:cNvSpPr txBox="1"/>
          <p:nvPr/>
        </p:nvSpPr>
        <p:spPr>
          <a:xfrm>
            <a:off x="9420804" y="5904024"/>
            <a:ext cx="1034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spc="-150">
                <a:latin typeface="微軟正黑體" panose="020B0604030504040204" pitchFamily="34" charset="-120"/>
                <a:ea typeface="微軟正黑體" panose="020B0604030504040204" pitchFamily="34" charset="-120"/>
              </a:rPr>
              <a:t>New York</a:t>
            </a:r>
            <a:endParaRPr lang="zh-TW" altLang="en-US" sz="1200" b="1" spc="-1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CE4EB177-4AF6-4F2F-85C0-14C9746EF401}"/>
              </a:ext>
            </a:extLst>
          </p:cNvPr>
          <p:cNvSpPr txBox="1"/>
          <p:nvPr/>
        </p:nvSpPr>
        <p:spPr>
          <a:xfrm>
            <a:off x="8083053" y="5893265"/>
            <a:ext cx="1034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Beijin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g</a:t>
            </a: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4BA3F25C-3A18-413B-AD37-1E2912D7805E}"/>
              </a:ext>
            </a:extLst>
          </p:cNvPr>
          <p:cNvSpPr txBox="1"/>
          <p:nvPr/>
        </p:nvSpPr>
        <p:spPr>
          <a:xfrm>
            <a:off x="6427779" y="2266059"/>
            <a:ext cx="1567250" cy="5415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zh-TW" altLang="en-US" sz="2000" b="1" dirty="0">
                <a:cs typeface="Calibri"/>
              </a:rPr>
              <a:t>Hybrid Cloud Framework</a:t>
            </a: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A5E05EF7-7F37-4902-B24E-743A7C5650FE}"/>
              </a:ext>
            </a:extLst>
          </p:cNvPr>
          <p:cNvSpPr txBox="1"/>
          <p:nvPr/>
        </p:nvSpPr>
        <p:spPr>
          <a:xfrm>
            <a:off x="9399289" y="3589096"/>
            <a:ext cx="1034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</a:rPr>
              <a:t>TCP BBR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D66D0CD1-B9DA-4563-BD05-2ABB02EEE027}"/>
              </a:ext>
            </a:extLst>
          </p:cNvPr>
          <p:cNvSpPr txBox="1"/>
          <p:nvPr/>
        </p:nvSpPr>
        <p:spPr>
          <a:xfrm>
            <a:off x="9399289" y="4815468"/>
            <a:ext cx="1034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</a:rPr>
              <a:t>TCP BBR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5C1DE4C5-ED2C-48A2-A821-C3EB41613634}"/>
              </a:ext>
            </a:extLst>
          </p:cNvPr>
          <p:cNvSpPr txBox="1"/>
          <p:nvPr/>
        </p:nvSpPr>
        <p:spPr>
          <a:xfrm>
            <a:off x="8517162" y="4815468"/>
            <a:ext cx="1034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</a:rPr>
              <a:t>TCP BBR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186D9C92-8511-465B-95BE-03F42E4F36E0}"/>
              </a:ext>
            </a:extLst>
          </p:cNvPr>
          <p:cNvSpPr txBox="1"/>
          <p:nvPr/>
        </p:nvSpPr>
        <p:spPr>
          <a:xfrm>
            <a:off x="7971047" y="4120094"/>
            <a:ext cx="1034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</a:rPr>
              <a:t>TCP BBR</a:t>
            </a:r>
            <a:endParaRPr lang="zh-TW" altLang="en-US" sz="1200">
              <a:solidFill>
                <a:schemeClr val="bg1"/>
              </a:solidFill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B83EA28B-B4B2-4085-BDB5-FB4548559036}"/>
              </a:ext>
            </a:extLst>
          </p:cNvPr>
          <p:cNvSpPr txBox="1"/>
          <p:nvPr/>
        </p:nvSpPr>
        <p:spPr>
          <a:xfrm>
            <a:off x="8954050" y="4237707"/>
            <a:ext cx="1034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/>
              <a:t>Public Cloud Service</a:t>
            </a:r>
            <a:endParaRPr lang="zh-TW" altLang="en-US" sz="1200"/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38FECBF4-A18F-41D0-9111-A0FB7BCEAA6E}"/>
              </a:ext>
            </a:extLst>
          </p:cNvPr>
          <p:cNvSpPr txBox="1"/>
          <p:nvPr/>
        </p:nvSpPr>
        <p:spPr>
          <a:xfrm>
            <a:off x="607502" y="1262578"/>
            <a:ext cx="116786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>
                <a:solidFill>
                  <a:srgbClr val="4C216D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Robust and esay to deploy</a:t>
            </a:r>
          </a:p>
          <a:p>
            <a:r>
              <a:rPr lang="zh-TW" altLang="zh-TW" sz="1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Compared with traditional </a:t>
            </a:r>
            <a:r>
              <a:rPr lang="en-US" altLang="zh-TW" sz="1600" dirty="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fr</a:t>
            </a:r>
            <a:r>
              <a:rPr lang="zh-TW" altLang="zh-TW" sz="1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a</a:t>
            </a:r>
            <a:r>
              <a:rPr lang="en-US" altLang="zh-TW" sz="1600" dirty="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mework</a:t>
            </a:r>
            <a:r>
              <a:rPr lang="zh-TW" altLang="zh-TW" sz="16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, which need to overcome complex network environments, enterprises simplify device deployment problems through public cloud services while maintaining stable transmission quality and speed.</a:t>
            </a:r>
            <a:endParaRPr lang="zh-TW" altLang="zh-TW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9D448C2D-B2C9-442A-865F-A612C0AB1F3C}"/>
              </a:ext>
            </a:extLst>
          </p:cNvPr>
          <p:cNvSpPr txBox="1"/>
          <p:nvPr/>
        </p:nvSpPr>
        <p:spPr>
          <a:xfrm>
            <a:off x="1036628" y="2266059"/>
            <a:ext cx="1782771" cy="5415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zh-TW" altLang="en-US" sz="2000" b="1" dirty="0"/>
              <a:t>Private Cloud Framework</a:t>
            </a:r>
            <a:endParaRPr lang="zh-TW" altLang="zh-TW" sz="2000" b="1" dirty="0"/>
          </a:p>
        </p:txBody>
      </p:sp>
    </p:spTree>
    <p:extLst>
      <p:ext uri="{BB962C8B-B14F-4D97-AF65-F5344CB8AC3E}">
        <p14:creationId xmlns:p14="http://schemas.microsoft.com/office/powerpoint/2010/main" val="791886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BE4F6E-270C-4617-94E4-87EF6ED9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822"/>
            <a:ext cx="10511239" cy="1325563"/>
          </a:xfrm>
        </p:spPr>
        <p:txBody>
          <a:bodyPr>
            <a:normAutofit/>
          </a:bodyPr>
          <a:lstStyle/>
          <a:p>
            <a:r>
              <a:rPr lang="zh-TW" sz="4000" b="0" dirty="0">
                <a:ea typeface="微軟正黑體"/>
              </a:rPr>
              <a:t>Affirmation from millions of users, an</a:t>
            </a:r>
            <a:r>
              <a:rPr lang="en-US" altLang="zh-TW" sz="4000" b="0" dirty="0">
                <a:ea typeface="微軟正黑體"/>
              </a:rPr>
              <a:t>d</a:t>
            </a:r>
            <a:r>
              <a:rPr lang="zh-TW" sz="4000" b="0" dirty="0">
                <a:ea typeface="微軟正黑體"/>
              </a:rPr>
              <a:t> </a:t>
            </a:r>
            <a:r>
              <a:rPr lang="en-US" altLang="zh-TW" sz="4000" b="0" dirty="0">
                <a:ea typeface="微軟正黑體"/>
              </a:rPr>
              <a:t>continuous</a:t>
            </a:r>
            <a:r>
              <a:rPr lang="zh-TW" sz="4000" b="0" dirty="0">
                <a:ea typeface="微軟正黑體"/>
              </a:rPr>
              <a:t> evolution</a:t>
            </a:r>
            <a:endParaRPr lang="en-US" altLang="zh-TW" sz="4000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C8F9D330-0CDD-4AC8-B9AA-4DBD1B37F1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596" y="1603525"/>
            <a:ext cx="1441707" cy="144170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DD35683-3325-4850-A251-CC69BD8C7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736" y="1603525"/>
            <a:ext cx="1441707" cy="144170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CC5B9639-0E74-41FD-A742-E98703E1ED65}"/>
              </a:ext>
            </a:extLst>
          </p:cNvPr>
          <p:cNvSpPr/>
          <p:nvPr/>
        </p:nvSpPr>
        <p:spPr>
          <a:xfrm rot="10800000">
            <a:off x="664635" y="2678079"/>
            <a:ext cx="10511239" cy="126533"/>
          </a:xfrm>
          <a:prstGeom prst="rect">
            <a:avLst/>
          </a:prstGeom>
          <a:gradFill>
            <a:gsLst>
              <a:gs pos="0">
                <a:srgbClr val="F02FF4"/>
              </a:gs>
              <a:gs pos="100000">
                <a:srgbClr val="22F0D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8AD6F1C4-19A5-4113-A2BA-329077D72D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3355859"/>
              </p:ext>
            </p:extLst>
          </p:nvPr>
        </p:nvGraphicFramePr>
        <p:xfrm>
          <a:off x="660780" y="2790652"/>
          <a:ext cx="10515095" cy="3005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654">
                  <a:extLst>
                    <a:ext uri="{9D8B030D-6E8A-4147-A177-3AD203B41FA5}">
                      <a16:colId xmlns:a16="http://schemas.microsoft.com/office/drawing/2014/main" val="3665532687"/>
                    </a:ext>
                  </a:extLst>
                </a:gridCol>
                <a:gridCol w="3768031">
                  <a:extLst>
                    <a:ext uri="{9D8B030D-6E8A-4147-A177-3AD203B41FA5}">
                      <a16:colId xmlns:a16="http://schemas.microsoft.com/office/drawing/2014/main" val="1842703110"/>
                    </a:ext>
                  </a:extLst>
                </a:gridCol>
                <a:gridCol w="4029410">
                  <a:extLst>
                    <a:ext uri="{9D8B030D-6E8A-4147-A177-3AD203B41FA5}">
                      <a16:colId xmlns:a16="http://schemas.microsoft.com/office/drawing/2014/main" val="26493492"/>
                    </a:ext>
                  </a:extLst>
                </a:gridCol>
              </a:tblGrid>
              <a:tr h="436729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435" marR="102435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Hybrid Backup Sync  2.1</a:t>
                      </a:r>
                    </a:p>
                  </a:txBody>
                  <a:tcPr marL="102435" marR="102435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Hybrid Backup Sync 3.0</a:t>
                      </a:r>
                    </a:p>
                  </a:txBody>
                  <a:tcPr marL="102435" marR="102435"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941615"/>
                  </a:ext>
                </a:extLst>
              </a:tr>
              <a:tr h="459992">
                <a:tc>
                  <a:txBody>
                    <a:bodyPr/>
                    <a:lstStyle/>
                    <a:p>
                      <a:r>
                        <a:rPr lang="zh-TW" altLang="en-US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Cloud synchronization</a:t>
                      </a:r>
                    </a:p>
                  </a:txBody>
                  <a:tcPr marL="102435" marR="102435" anchor="ctr">
                    <a:solidFill>
                      <a:srgbClr val="CFE6F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Support </a:t>
                      </a:r>
                      <a:r>
                        <a:rPr lang="en-US" altLang="zh-TW" b="1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altLang="zh-TW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cloud providers</a:t>
                      </a:r>
                    </a:p>
                  </a:txBody>
                  <a:tcPr marL="102435" marR="102435" anchor="ctr">
                    <a:solidFill>
                      <a:srgbClr val="CFE6F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zh-TW" altLang="en-US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Support 22 cloud providers </a:t>
                      </a:r>
                      <a:br>
                        <a:rPr lang="zh-TW" altLang="en-US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</a:br>
                      <a:r>
                        <a:rPr lang="zh-TW" altLang="zh-TW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(continue increasing...), </a:t>
                      </a:r>
                      <a:r>
                        <a:rPr lang="en-US" altLang="zh-TW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f</a:t>
                      </a:r>
                      <a:r>
                        <a:rPr lang="zh-TW" sz="180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ull support for synchronous, multi-version backup</a:t>
                      </a:r>
                      <a:endParaRPr lang="zh-TW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435" marR="102435" anchor="ctr">
                    <a:solidFill>
                      <a:srgbClr val="CF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284718"/>
                  </a:ext>
                </a:extLst>
              </a:tr>
              <a:tr h="55740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Cloud backup</a:t>
                      </a:r>
                    </a:p>
                  </a:txBody>
                  <a:tcPr marL="102435" marR="102435" anchor="ctr">
                    <a:solidFill>
                      <a:srgbClr val="E8F4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zh-TW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Support </a:t>
                      </a:r>
                      <a:r>
                        <a:rPr lang="en-US" altLang="zh-TW" b="1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13</a:t>
                      </a:r>
                      <a:r>
                        <a:rPr lang="en-US" altLang="zh-TW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cloud providers</a:t>
                      </a:r>
                    </a:p>
                  </a:txBody>
                  <a:tcPr marL="102435" marR="102435" anchor="ctr">
                    <a:solidFill>
                      <a:srgbClr val="E8F4F6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002165"/>
                  </a:ext>
                </a:extLst>
              </a:tr>
              <a:tr h="459993">
                <a:tc>
                  <a:txBody>
                    <a:bodyPr/>
                    <a:lstStyle/>
                    <a:p>
                      <a:r>
                        <a:rPr lang="en-US" altLang="zh-TW" b="1" dirty="0" err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QuDedup</a:t>
                      </a:r>
                      <a:r>
                        <a:rPr lang="en-US" altLang="zh-TW" b="1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 technology</a:t>
                      </a:r>
                      <a:endParaRPr lang="zh-TW" altLang="en-US" b="1" dirty="0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102435" marR="102435" anchor="ctr">
                    <a:solidFill>
                      <a:srgbClr val="CFE6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102435" marR="102435" anchor="ctr">
                    <a:solidFill>
                      <a:srgbClr val="CFE6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Support source-side deduplication</a:t>
                      </a:r>
                    </a:p>
                  </a:txBody>
                  <a:tcPr marL="102435" marR="102435" anchor="ctr">
                    <a:solidFill>
                      <a:srgbClr val="CF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178665"/>
                  </a:ext>
                </a:extLst>
              </a:tr>
              <a:tr h="4599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TCP BBR technology</a:t>
                      </a:r>
                    </a:p>
                  </a:txBody>
                  <a:tcPr marL="102435" marR="102435" anchor="ctr">
                    <a:solidFill>
                      <a:srgbClr val="E8F4F6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102435" marR="102435" anchor="ctr">
                    <a:solidFill>
                      <a:srgbClr val="E8F4F6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Support</a:t>
                      </a:r>
                    </a:p>
                  </a:txBody>
                  <a:tcPr marL="102435" marR="102435" anchor="ctr">
                    <a:solidFill>
                      <a:srgbClr val="E8F4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394560"/>
                  </a:ext>
                </a:extLst>
              </a:tr>
              <a:tr h="4599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Scheduler</a:t>
                      </a:r>
                    </a:p>
                  </a:txBody>
                  <a:tcPr marL="102435" marR="102435" anchor="ctr">
                    <a:solidFill>
                      <a:srgbClr val="CF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zh-TW" altLang="en-US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Single schedule setting</a:t>
                      </a:r>
                    </a:p>
                  </a:txBody>
                  <a:tcPr marL="102435" marR="102435" anchor="ctr">
                    <a:solidFill>
                      <a:srgbClr val="CFE6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zh-TW" altLang="en-US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Up to 30 schedule settings</a:t>
                      </a:r>
                    </a:p>
                  </a:txBody>
                  <a:tcPr marL="102435" marR="102435" anchor="ctr">
                    <a:solidFill>
                      <a:srgbClr val="CF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891404"/>
                  </a:ext>
                </a:extLst>
              </a:tr>
            </a:tbl>
          </a:graphicData>
        </a:graphic>
      </p:graphicFrame>
      <p:pic>
        <p:nvPicPr>
          <p:cNvPr id="6" name="圖片 8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EF24F4C2-E759-4A66-89B3-F45821088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26619" y="1758486"/>
            <a:ext cx="963458" cy="955988"/>
          </a:xfrm>
          <a:prstGeom prst="rect">
            <a:avLst/>
          </a:prstGeom>
        </p:spPr>
      </p:pic>
      <p:pic>
        <p:nvPicPr>
          <p:cNvPr id="3" name="圖片 4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8E0C205C-5F36-4BEF-BE4C-1E3A33C96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6151" y="1768821"/>
            <a:ext cx="935318" cy="935318"/>
          </a:xfrm>
          <a:prstGeom prst="rect">
            <a:avLst/>
          </a:prstGeom>
        </p:spPr>
      </p:pic>
      <p:pic>
        <p:nvPicPr>
          <p:cNvPr id="9" name="圖片 9">
            <a:extLst>
              <a:ext uri="{FF2B5EF4-FFF2-40B4-BE49-F238E27FC236}">
                <a16:creationId xmlns:a16="http://schemas.microsoft.com/office/drawing/2014/main" id="{E9E23C58-F9F9-44F5-A5D1-98EA93C756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560995"/>
            <a:ext cx="4039984" cy="874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6485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4606948-4D71-4E18-A581-FF06E5E139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" y="0"/>
            <a:ext cx="12190089" cy="6858000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1D16DCA8-CBA2-4E8A-94BA-A077F2216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62" y="2128379"/>
            <a:ext cx="5107834" cy="2852737"/>
          </a:xfrm>
        </p:spPr>
        <p:txBody>
          <a:bodyPr/>
          <a:lstStyle/>
          <a:p>
            <a:r>
              <a:rPr lang="zh-TW" altLang="en-US" dirty="0">
                <a:ea typeface="微軟正黑體"/>
              </a:rPr>
              <a:t>Complete Support to Cloud Object Storage</a:t>
            </a:r>
          </a:p>
        </p:txBody>
      </p:sp>
      <p:pic>
        <p:nvPicPr>
          <p:cNvPr id="5" name="圖片 4" descr="一張含有 iPod, 電子用品 的圖片&#10;&#10;描述是以高可信度產生">
            <a:extLst>
              <a:ext uri="{FF2B5EF4-FFF2-40B4-BE49-F238E27FC236}">
                <a16:creationId xmlns:a16="http://schemas.microsoft.com/office/drawing/2014/main" id="{5F2AD6A9-BE9E-47E4-BC79-DC5A39FC0B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95" y="409433"/>
            <a:ext cx="1904456" cy="19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14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BE0963-9EA1-4021-90C4-DBF99A177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18255"/>
            <a:ext cx="11791950" cy="1325563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ea typeface="微軟正黑體"/>
              </a:rPr>
              <a:t>Use Hybrid</a:t>
            </a:r>
            <a:r>
              <a:rPr lang="en-US" altLang="zh-TW" sz="4000" b="1" dirty="0">
                <a:ea typeface="微軟正黑體"/>
              </a:rPr>
              <a:t> Backup Sync </a:t>
            </a:r>
            <a:r>
              <a:rPr lang="en-US" altLang="zh-TW" sz="4000" dirty="0">
                <a:ea typeface="微軟正黑體"/>
              </a:rPr>
              <a:t>to connect with Cloud Object Storage</a:t>
            </a:r>
            <a:endParaRPr lang="zh-TW" altLang="en-US" sz="4000" b="1" dirty="0">
              <a:ea typeface="微軟正黑體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A11C4B33-F6F6-4D70-9667-F7ADAE9DCAEC}"/>
              </a:ext>
            </a:extLst>
          </p:cNvPr>
          <p:cNvSpPr txBox="1"/>
          <p:nvPr/>
        </p:nvSpPr>
        <p:spPr>
          <a:xfrm>
            <a:off x="760199" y="1490658"/>
            <a:ext cx="10947010" cy="1046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2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Use QNAP NAS as the file storage gateway</a:t>
            </a:r>
            <a:endParaRPr lang="en-US" altLang="zh-TW" sz="2200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r>
              <a:rPr lang="zh-TW" sz="20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Convert the local file to a cloud object, and the file directory structure is also saved in the cloud space.</a:t>
            </a:r>
            <a:r>
              <a:rPr lang="zh-TW" altLang="en-US" sz="20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zh-TW" sz="20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lang="zh-TW" altLang="en-US" sz="22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2853863-51A8-4805-AF59-518184186905}"/>
              </a:ext>
            </a:extLst>
          </p:cNvPr>
          <p:cNvSpPr txBox="1"/>
          <p:nvPr/>
        </p:nvSpPr>
        <p:spPr>
          <a:xfrm>
            <a:off x="711828" y="2538610"/>
            <a:ext cx="7139221" cy="104644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22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Create a tight hybrid cloud storage </a:t>
            </a:r>
            <a:r>
              <a:rPr lang="en-US" altLang="zh-TW" sz="22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architecture</a:t>
            </a:r>
            <a:endParaRPr lang="en-US" altLang="zh-TW" sz="2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Flexibly use cloud space to complete the backup strategy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Instantly synchronize multiple files with cloud architecture</a:t>
            </a:r>
            <a:endParaRPr lang="en-US" altLang="zh-TW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3E1E85A6-FD27-4723-9570-7E2CC967D7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89" y="3050314"/>
            <a:ext cx="10336230" cy="3074750"/>
          </a:xfrm>
          <a:prstGeom prst="rect">
            <a:avLst/>
          </a:prstGeom>
        </p:spPr>
      </p:pic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922379BD-067D-48B9-AA70-84C57E2E9D1F}"/>
              </a:ext>
            </a:extLst>
          </p:cNvPr>
          <p:cNvSpPr/>
          <p:nvPr/>
        </p:nvSpPr>
        <p:spPr>
          <a:xfrm>
            <a:off x="9791938" y="4336590"/>
            <a:ext cx="2013432" cy="542190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zh-TW" altLang="en-US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Multi-site synchronizatio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D8C32698-1236-476B-962E-F1A52562EFA4}"/>
              </a:ext>
            </a:extLst>
          </p:cNvPr>
          <p:cNvSpPr txBox="1"/>
          <p:nvPr/>
        </p:nvSpPr>
        <p:spPr>
          <a:xfrm>
            <a:off x="2774424" y="4334481"/>
            <a:ext cx="1341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</a:rPr>
              <a:t>NFS / SMB</a:t>
            </a:r>
            <a:endParaRPr lang="zh-TW" altLang="en-US" sz="1200" b="1">
              <a:solidFill>
                <a:schemeClr val="bg1"/>
              </a:solidFill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14D98FA8-BCB9-4259-8BDE-86F70A8A6B33}"/>
              </a:ext>
            </a:extLst>
          </p:cNvPr>
          <p:cNvSpPr txBox="1"/>
          <p:nvPr/>
        </p:nvSpPr>
        <p:spPr>
          <a:xfrm>
            <a:off x="5822424" y="4334481"/>
            <a:ext cx="1341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</a:rPr>
              <a:t>File Sync</a:t>
            </a:r>
            <a:endParaRPr lang="zh-TW" altLang="en-US" sz="1200" b="1">
              <a:solidFill>
                <a:schemeClr val="bg1"/>
              </a:solidFill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81B84A69-EBEF-465E-A1AB-86C36400138E}"/>
              </a:ext>
            </a:extLst>
          </p:cNvPr>
          <p:cNvSpPr txBox="1"/>
          <p:nvPr/>
        </p:nvSpPr>
        <p:spPr>
          <a:xfrm>
            <a:off x="8085635" y="3451122"/>
            <a:ext cx="1341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</a:rPr>
              <a:t>File Sync</a:t>
            </a:r>
            <a:endParaRPr lang="zh-TW" altLang="en-US" sz="1200" b="1">
              <a:solidFill>
                <a:schemeClr val="bg1"/>
              </a:solidFill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4975DA03-9AAC-4A7B-91A4-6030139C1314}"/>
              </a:ext>
            </a:extLst>
          </p:cNvPr>
          <p:cNvSpPr txBox="1"/>
          <p:nvPr/>
        </p:nvSpPr>
        <p:spPr>
          <a:xfrm>
            <a:off x="8085635" y="5376174"/>
            <a:ext cx="1341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</a:rPr>
              <a:t>File Sync</a:t>
            </a:r>
            <a:endParaRPr lang="zh-TW" altLang="en-US" sz="1200" b="1">
              <a:solidFill>
                <a:schemeClr val="bg1"/>
              </a:solidFill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DE4B347-4A45-4A80-9D33-C95CCABFF892}"/>
              </a:ext>
            </a:extLst>
          </p:cNvPr>
          <p:cNvSpPr txBox="1"/>
          <p:nvPr/>
        </p:nvSpPr>
        <p:spPr>
          <a:xfrm>
            <a:off x="6777576" y="4261776"/>
            <a:ext cx="2109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/>
              <a:t>Public</a:t>
            </a:r>
          </a:p>
          <a:p>
            <a:pPr algn="ctr"/>
            <a:r>
              <a:rPr lang="en-US" altLang="zh-TW" sz="1400" b="1"/>
              <a:t>Cloud Service</a:t>
            </a:r>
            <a:endParaRPr lang="zh-TW" altLang="en-US" sz="1400" b="1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CC8DCF74-FA1B-489B-A47B-79DCBDD87838}"/>
              </a:ext>
            </a:extLst>
          </p:cNvPr>
          <p:cNvSpPr/>
          <p:nvPr/>
        </p:nvSpPr>
        <p:spPr>
          <a:xfrm>
            <a:off x="5357324" y="5296331"/>
            <a:ext cx="2303498" cy="565636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zh-TW" altLang="en-US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Convert file to cloud object</a:t>
            </a: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FB92B57F-74F4-420F-9374-0AC54A296634}"/>
              </a:ext>
            </a:extLst>
          </p:cNvPr>
          <p:cNvSpPr/>
          <p:nvPr/>
        </p:nvSpPr>
        <p:spPr>
          <a:xfrm>
            <a:off x="2666941" y="5296331"/>
            <a:ext cx="1556085" cy="436683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File Access</a:t>
            </a:r>
          </a:p>
        </p:txBody>
      </p:sp>
    </p:spTree>
    <p:extLst>
      <p:ext uri="{BB962C8B-B14F-4D97-AF65-F5344CB8AC3E}">
        <p14:creationId xmlns:p14="http://schemas.microsoft.com/office/powerpoint/2010/main" val="4197873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 descr="一張含有 草, 天空, 室外, 山 的圖片&#10;&#10;描述是以非常高的可信度產生">
            <a:extLst>
              <a:ext uri="{FF2B5EF4-FFF2-40B4-BE49-F238E27FC236}">
                <a16:creationId xmlns:a16="http://schemas.microsoft.com/office/drawing/2014/main" id="{5440795B-4D4F-4B65-B6F9-4B878C95DE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3" b="14974"/>
          <a:stretch/>
        </p:blipFill>
        <p:spPr>
          <a:xfrm>
            <a:off x="0" y="0"/>
            <a:ext cx="12192000" cy="649605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EB03478-D7EC-4F83-BF0A-AD0C02A8C9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89" cy="6858000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913FCAB4-B35E-4FCE-9AE9-70726EA29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85" y="359473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ea typeface="微軟正黑體"/>
              </a:rPr>
              <a:t>Completely Integrate File and Object Type Cloud Services</a:t>
            </a:r>
            <a:endParaRPr lang="zh-TW" sz="4000" dirty="0"/>
          </a:p>
        </p:txBody>
      </p:sp>
      <p:sp>
        <p:nvSpPr>
          <p:cNvPr id="7" name="Google Shape;200;p25">
            <a:extLst>
              <a:ext uri="{FF2B5EF4-FFF2-40B4-BE49-F238E27FC236}">
                <a16:creationId xmlns:a16="http://schemas.microsoft.com/office/drawing/2014/main" id="{28013F81-7FE0-4B5B-9593-B0DAB721413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2442" y="1795859"/>
            <a:ext cx="4556399" cy="3108325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indent="-215900"/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Already supports </a:t>
            </a:r>
            <a:r>
              <a:rPr lang="en-US" altLang="zh-TW" sz="36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22</a:t>
            </a:r>
            <a:r>
              <a:rPr lang="zh-TW" altLang="en-US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public cloud service provider and continue increasing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16000" indent="-215900"/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 both cloud synchronization and backup</a:t>
            </a:r>
          </a:p>
          <a:p>
            <a:pPr marL="216000" indent="-215900"/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 multi-version backup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4E07DD2-DD99-4B33-9552-6C75A3649005}"/>
              </a:ext>
            </a:extLst>
          </p:cNvPr>
          <p:cNvSpPr/>
          <p:nvPr/>
        </p:nvSpPr>
        <p:spPr>
          <a:xfrm>
            <a:off x="9677400" y="4904184"/>
            <a:ext cx="2292087" cy="383110"/>
          </a:xfrm>
          <a:prstGeom prst="rect">
            <a:avLst/>
          </a:prstGeom>
          <a:solidFill>
            <a:srgbClr val="C5C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000"/>
              <a:t>Object Storage</a:t>
            </a:r>
            <a:endParaRPr lang="zh-TW" altLang="en-US" sz="200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F93965C-9F69-46DA-98E7-BFCB3BB0EBD9}"/>
              </a:ext>
            </a:extLst>
          </p:cNvPr>
          <p:cNvSpPr/>
          <p:nvPr/>
        </p:nvSpPr>
        <p:spPr>
          <a:xfrm>
            <a:off x="4343400" y="4695634"/>
            <a:ext cx="1917700" cy="383110"/>
          </a:xfrm>
          <a:prstGeom prst="rect">
            <a:avLst/>
          </a:prstGeom>
          <a:solidFill>
            <a:srgbClr val="7C8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000"/>
              <a:t>File Storage</a:t>
            </a:r>
            <a:endParaRPr lang="zh-TW" altLang="en-US" sz="200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C4A12EAB-9E6A-41BA-AD97-2EC9445180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804" y="1397000"/>
            <a:ext cx="643994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57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31AA1E35-9E13-4C54-AD7B-AB9C4130BFE2}"/>
              </a:ext>
            </a:extLst>
          </p:cNvPr>
          <p:cNvSpPr/>
          <p:nvPr/>
        </p:nvSpPr>
        <p:spPr>
          <a:xfrm>
            <a:off x="390866" y="1996090"/>
            <a:ext cx="846510" cy="385159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A51AAACC-B549-44A5-A23D-CC91F58BFA0E}"/>
              </a:ext>
            </a:extLst>
          </p:cNvPr>
          <p:cNvSpPr/>
          <p:nvPr/>
        </p:nvSpPr>
        <p:spPr>
          <a:xfrm>
            <a:off x="390866" y="2396140"/>
            <a:ext cx="846510" cy="385159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201E2216-8889-4493-888F-47C066FFEA2E}"/>
              </a:ext>
            </a:extLst>
          </p:cNvPr>
          <p:cNvSpPr/>
          <p:nvPr/>
        </p:nvSpPr>
        <p:spPr>
          <a:xfrm>
            <a:off x="390866" y="1576990"/>
            <a:ext cx="846510" cy="385159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92A3F3-AA32-4237-99E2-803FD61C3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b="0" dirty="0">
                <a:ea typeface="微軟正黑體"/>
              </a:rPr>
              <a:t>Quickly get backup files in the cloud</a:t>
            </a:r>
            <a:endParaRPr lang="en-US" altLang="zh-CN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9B3F2-77ED-4EEE-884D-E46881054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411" y="1619947"/>
            <a:ext cx="11546762" cy="11981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en-US" altLang="zh-TW" sz="2000" b="1" dirty="0">
                <a:ea typeface="微軟正黑體"/>
              </a:rPr>
              <a:t>Step1 </a:t>
            </a:r>
            <a:r>
              <a:rPr lang="en-US" altLang="zh-TW" sz="2000" dirty="0">
                <a:ea typeface="微軟正黑體"/>
              </a:rPr>
              <a:t> Deploy</a:t>
            </a:r>
            <a:r>
              <a:rPr lang="zh-TW" altLang="en-US" sz="2000" dirty="0">
                <a:ea typeface="微軟正黑體"/>
              </a:rPr>
              <a:t> </a:t>
            </a:r>
            <a:r>
              <a:rPr lang="en-US" altLang="zh-TW" sz="2000" dirty="0">
                <a:ea typeface="微軟正黑體"/>
              </a:rPr>
              <a:t>AWS </a:t>
            </a:r>
            <a:r>
              <a:rPr lang="en-US" altLang="zh-TW" sz="2000" dirty="0" err="1">
                <a:ea typeface="微軟正黑體"/>
              </a:rPr>
              <a:t>WorkSpace</a:t>
            </a:r>
            <a:endParaRPr lang="en-US" altLang="zh-TW" sz="2000" dirty="0">
              <a:ea typeface="微軟正黑體"/>
            </a:endParaRPr>
          </a:p>
          <a:p>
            <a:pPr marL="0" indent="0" fontAlgn="base">
              <a:buNone/>
            </a:pPr>
            <a:r>
              <a:rPr lang="en-US" altLang="zh-TW" sz="2000" b="1" dirty="0">
                <a:ea typeface="微軟正黑體"/>
              </a:rPr>
              <a:t>Step2 </a:t>
            </a:r>
            <a:r>
              <a:rPr lang="en-US" altLang="zh-TW" sz="2000" dirty="0">
                <a:ea typeface="微軟正黑體"/>
              </a:rPr>
              <a:t> Download and install </a:t>
            </a:r>
            <a:r>
              <a:rPr lang="en-US" altLang="zh-TW" sz="2000" dirty="0" err="1">
                <a:ea typeface="微軟正黑體"/>
              </a:rPr>
              <a:t>QuDedup</a:t>
            </a:r>
            <a:r>
              <a:rPr lang="en-US" altLang="zh-TW" sz="2000" dirty="0">
                <a:ea typeface="微軟正黑體"/>
              </a:rPr>
              <a:t> Extract Tool from QNAP Download Center (Coming Soon)</a:t>
            </a:r>
          </a:p>
          <a:p>
            <a:pPr marL="0" indent="0">
              <a:buNone/>
            </a:pPr>
            <a:r>
              <a:rPr lang="en-US" altLang="zh-TW" sz="2000" b="1" dirty="0">
                <a:ea typeface="微軟正黑體"/>
              </a:rPr>
              <a:t>Step3 </a:t>
            </a:r>
            <a:r>
              <a:rPr lang="zh-TW" altLang="en-US" sz="2000" b="1" dirty="0">
                <a:ea typeface="微軟正黑體"/>
              </a:rPr>
              <a:t> </a:t>
            </a:r>
            <a:r>
              <a:rPr lang="zh-TW" sz="2000" dirty="0">
                <a:ea typeface="微軟正黑體"/>
              </a:rPr>
              <a:t>Install third-party S3 client tools</a:t>
            </a:r>
            <a:r>
              <a:rPr lang="en-US" altLang="zh-TW" sz="2000" dirty="0">
                <a:ea typeface="微軟正黑體"/>
              </a:rPr>
              <a:t>(e.g. </a:t>
            </a:r>
            <a:r>
              <a:rPr lang="en-US" altLang="zh-TW" sz="2000" dirty="0" err="1">
                <a:ea typeface="微軟正黑體"/>
              </a:rPr>
              <a:t>CloudBerry</a:t>
            </a:r>
            <a:r>
              <a:rPr lang="en-US" altLang="zh-TW" sz="2000" dirty="0">
                <a:ea typeface="微軟正黑體"/>
              </a:rPr>
              <a:t>)</a:t>
            </a:r>
            <a:r>
              <a:rPr lang="zh-TW" sz="2000" dirty="0">
                <a:ea typeface="微軟正黑體"/>
              </a:rPr>
              <a:t> to access backup data located on AWS S3</a:t>
            </a:r>
            <a:endParaRPr lang="zh-TW" altLang="en-US" sz="2000" dirty="0">
              <a:ea typeface="微軟正黑體"/>
            </a:endParaRPr>
          </a:p>
        </p:txBody>
      </p:sp>
      <p:sp>
        <p:nvSpPr>
          <p:cNvPr id="7" name="AutoShape 4" descr="ãAWS S3ãçåçæå°çµæ">
            <a:extLst>
              <a:ext uri="{FF2B5EF4-FFF2-40B4-BE49-F238E27FC236}">
                <a16:creationId xmlns:a16="http://schemas.microsoft.com/office/drawing/2014/main" id="{1B846087-58B2-4193-9C15-727C837153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6289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1" name="AutoShape 6" descr="ãAWS S3ãçåçæå°çµæ">
            <a:extLst>
              <a:ext uri="{FF2B5EF4-FFF2-40B4-BE49-F238E27FC236}">
                <a16:creationId xmlns:a16="http://schemas.microsoft.com/office/drawing/2014/main" id="{D39BFDE2-8E36-408C-8D22-BD036EA70E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27813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" name="圖片 16" descr="一張含有 螢幕擷取畫面, 監視器, 螢幕 的圖片&#10;&#10;描述是以非常高的可信度產生">
            <a:extLst>
              <a:ext uri="{FF2B5EF4-FFF2-40B4-BE49-F238E27FC236}">
                <a16:creationId xmlns:a16="http://schemas.microsoft.com/office/drawing/2014/main" id="{39002687-D974-47C1-A23E-8F394618D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380" y="4050816"/>
            <a:ext cx="3798396" cy="207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F9F048-A46D-4A86-9FA4-13EE7C3D0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49" y="4053023"/>
            <a:ext cx="3807154" cy="2043825"/>
          </a:xfrm>
          <a:prstGeom prst="rect">
            <a:avLst/>
          </a:prstGeom>
        </p:spPr>
      </p:pic>
      <p:pic>
        <p:nvPicPr>
          <p:cNvPr id="10" name="Picture 2" descr="ãAWS WORKSPACEãçåçæå°çµæ">
            <a:extLst>
              <a:ext uri="{FF2B5EF4-FFF2-40B4-BE49-F238E27FC236}">
                <a16:creationId xmlns:a16="http://schemas.microsoft.com/office/drawing/2014/main" id="{EE78AE23-E3D1-4A0F-9A27-4B35EB7D9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2" y="5365837"/>
            <a:ext cx="1211209" cy="55785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5">
            <a:extLst>
              <a:ext uri="{FF2B5EF4-FFF2-40B4-BE49-F238E27FC236}">
                <a16:creationId xmlns:a16="http://schemas.microsoft.com/office/drawing/2014/main" id="{CFD4CCE2-BE8A-44D3-BEAC-42BA52C0A3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265" y="5323859"/>
            <a:ext cx="656045" cy="656045"/>
          </a:xfrm>
          <a:prstGeom prst="rect">
            <a:avLst/>
          </a:prstGeom>
        </p:spPr>
      </p:pic>
      <p:pic>
        <p:nvPicPr>
          <p:cNvPr id="15" name="Picture 32" descr="一張含有 螢幕擷取畫面, 監視器, 電腦, 室內 的圖片&#10;&#10;描述是以非常高的可信度產生">
            <a:extLst>
              <a:ext uri="{FF2B5EF4-FFF2-40B4-BE49-F238E27FC236}">
                <a16:creationId xmlns:a16="http://schemas.microsoft.com/office/drawing/2014/main" id="{A3400820-D2D2-41FE-BBB8-9190A3DABA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4191" y="4053023"/>
            <a:ext cx="3885982" cy="2070100"/>
          </a:xfrm>
          <a:prstGeom prst="rect">
            <a:avLst/>
          </a:prstGeom>
        </p:spPr>
      </p:pic>
      <p:pic>
        <p:nvPicPr>
          <p:cNvPr id="17" name="圖片 9">
            <a:extLst>
              <a:ext uri="{FF2B5EF4-FFF2-40B4-BE49-F238E27FC236}">
                <a16:creationId xmlns:a16="http://schemas.microsoft.com/office/drawing/2014/main" id="{88D93116-6D13-49C1-84EC-FB7475ADB3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6471" y="5139129"/>
            <a:ext cx="1057356" cy="660176"/>
          </a:xfrm>
          <a:prstGeom prst="rect">
            <a:avLst/>
          </a:prstGeom>
          <a:ln w="19050">
            <a:solidFill>
              <a:srgbClr val="321547"/>
            </a:solidFill>
          </a:ln>
        </p:spPr>
      </p:pic>
      <p:pic>
        <p:nvPicPr>
          <p:cNvPr id="19" name="Picture 38" descr="一張含有 白色 的圖片&#10;&#10;描述是以高可信度產生">
            <a:extLst>
              <a:ext uri="{FF2B5EF4-FFF2-40B4-BE49-F238E27FC236}">
                <a16:creationId xmlns:a16="http://schemas.microsoft.com/office/drawing/2014/main" id="{4E643886-BE3E-4CDA-A45A-BF0091556B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9753" y="4935961"/>
            <a:ext cx="404649" cy="413408"/>
          </a:xfrm>
          <a:prstGeom prst="rect">
            <a:avLst/>
          </a:prstGeom>
        </p:spPr>
      </p:pic>
      <p:pic>
        <p:nvPicPr>
          <p:cNvPr id="21" name="Picture 40">
            <a:extLst>
              <a:ext uri="{FF2B5EF4-FFF2-40B4-BE49-F238E27FC236}">
                <a16:creationId xmlns:a16="http://schemas.microsoft.com/office/drawing/2014/main" id="{ACA27695-8908-4FC6-A23F-C1A0DB9742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14650" y="4432382"/>
            <a:ext cx="623615" cy="370552"/>
          </a:xfrm>
          <a:prstGeom prst="rect">
            <a:avLst/>
          </a:prstGeom>
        </p:spPr>
      </p:pic>
      <p:pic>
        <p:nvPicPr>
          <p:cNvPr id="25" name="Picture 44" descr="一張含有 物件 的圖片&#10;&#10;描述是以高可信度產生">
            <a:extLst>
              <a:ext uri="{FF2B5EF4-FFF2-40B4-BE49-F238E27FC236}">
                <a16:creationId xmlns:a16="http://schemas.microsoft.com/office/drawing/2014/main" id="{9845D091-5942-44C6-9596-AC85F625C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09975" y="5441921"/>
            <a:ext cx="465959" cy="46596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0DAAD86-BA7D-4DB5-AE73-6C84B8D5343C}"/>
              </a:ext>
            </a:extLst>
          </p:cNvPr>
          <p:cNvSpPr/>
          <p:nvPr/>
        </p:nvSpPr>
        <p:spPr>
          <a:xfrm>
            <a:off x="8291878" y="4289287"/>
            <a:ext cx="739228" cy="1702675"/>
          </a:xfrm>
          <a:prstGeom prst="rect">
            <a:avLst/>
          </a:prstGeom>
          <a:noFill/>
          <a:ln w="57150">
            <a:solidFill>
              <a:srgbClr val="0DC3A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直線接點 11">
            <a:extLst>
              <a:ext uri="{FF2B5EF4-FFF2-40B4-BE49-F238E27FC236}">
                <a16:creationId xmlns:a16="http://schemas.microsoft.com/office/drawing/2014/main" id="{9F5D7501-ACAC-48D6-8062-5D547967EE13}"/>
              </a:ext>
            </a:extLst>
          </p:cNvPr>
          <p:cNvCxnSpPr>
            <a:cxnSpLocks/>
          </p:cNvCxnSpPr>
          <p:nvPr/>
        </p:nvCxnSpPr>
        <p:spPr>
          <a:xfrm flipV="1">
            <a:off x="8661492" y="3729039"/>
            <a:ext cx="0" cy="560248"/>
          </a:xfrm>
          <a:prstGeom prst="line">
            <a:avLst/>
          </a:prstGeom>
          <a:ln w="57150">
            <a:solidFill>
              <a:srgbClr val="0DC3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utoShape 4" descr="ãAWS S3ãçåçæå°çµæ">
            <a:extLst>
              <a:ext uri="{FF2B5EF4-FFF2-40B4-BE49-F238E27FC236}">
                <a16:creationId xmlns:a16="http://schemas.microsoft.com/office/drawing/2014/main" id="{E1EE4D73-7601-440C-BC27-74D9516309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84376" y="32475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3" name="圖片 16">
            <a:extLst>
              <a:ext uri="{FF2B5EF4-FFF2-40B4-BE49-F238E27FC236}">
                <a16:creationId xmlns:a16="http://schemas.microsoft.com/office/drawing/2014/main" id="{15455FB6-F55E-46B2-B53E-A1B599FE0A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74" y="3266544"/>
            <a:ext cx="11177926" cy="544478"/>
          </a:xfrm>
          <a:prstGeom prst="rect">
            <a:avLst/>
          </a:prstGeom>
        </p:spPr>
      </p:pic>
      <p:sp>
        <p:nvSpPr>
          <p:cNvPr id="35" name="文字方塊 20">
            <a:extLst>
              <a:ext uri="{FF2B5EF4-FFF2-40B4-BE49-F238E27FC236}">
                <a16:creationId xmlns:a16="http://schemas.microsoft.com/office/drawing/2014/main" id="{EC95604D-0689-4B46-B109-6950BA8C3FC0}"/>
              </a:ext>
            </a:extLst>
          </p:cNvPr>
          <p:cNvSpPr txBox="1"/>
          <p:nvPr/>
        </p:nvSpPr>
        <p:spPr>
          <a:xfrm>
            <a:off x="876183" y="3269203"/>
            <a:ext cx="1114986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sz="1600" b="1">
                <a:latin typeface="微軟正黑體"/>
                <a:ea typeface="微軟正黑體"/>
              </a:rPr>
              <a:t>The commonly used</a:t>
            </a:r>
            <a:r>
              <a:rPr lang="zh-TW" altLang="en-US" sz="1600" b="1">
                <a:latin typeface="微軟正黑體"/>
                <a:ea typeface="微軟正黑體"/>
              </a:rPr>
              <a:t> </a:t>
            </a:r>
            <a:r>
              <a:rPr lang="zh-TW" sz="1600" b="1">
                <a:latin typeface="微軟正黑體"/>
                <a:ea typeface="微軟正黑體"/>
              </a:rPr>
              <a:t>application can store in the AWS S3 backup space</a:t>
            </a:r>
            <a:r>
              <a:rPr lang="en-US" altLang="zh-TW" sz="1600" b="1" dirty="0">
                <a:latin typeface="微軟正黑體"/>
                <a:ea typeface="微軟正黑體"/>
              </a:rPr>
              <a:t>,</a:t>
            </a:r>
            <a:r>
              <a:rPr lang="zh-TW" altLang="en-US" sz="1600" b="1">
                <a:latin typeface="微軟正黑體"/>
                <a:ea typeface="微軟正黑體"/>
              </a:rPr>
              <a:t> </a:t>
            </a:r>
            <a:r>
              <a:rPr lang="zh-TW" sz="1600" b="1">
                <a:latin typeface="微軟正黑體"/>
                <a:ea typeface="微軟正黑體"/>
              </a:rPr>
              <a:t>and cop</a:t>
            </a:r>
            <a:r>
              <a:rPr lang="en-US" altLang="zh-TW" sz="1600" b="1" dirty="0">
                <a:latin typeface="微軟正黑體"/>
                <a:ea typeface="微軟正黑體"/>
              </a:rPr>
              <a:t>y</a:t>
            </a:r>
            <a:r>
              <a:rPr lang="zh-TW" sz="1600" b="1">
                <a:latin typeface="微軟正黑體"/>
                <a:ea typeface="微軟正黑體"/>
              </a:rPr>
              <a:t> to the AWS WorkSpace for installation and use when accessing the backup data (e.g Unzip tool, PDF Reader, Video Player...)</a:t>
            </a:r>
            <a:endParaRPr lang="en-US" sz="1600" b="1">
              <a:cs typeface="Calibri"/>
            </a:endParaRPr>
          </a:p>
        </p:txBody>
      </p:sp>
      <p:sp>
        <p:nvSpPr>
          <p:cNvPr id="37" name="橢圓 24">
            <a:extLst>
              <a:ext uri="{FF2B5EF4-FFF2-40B4-BE49-F238E27FC236}">
                <a16:creationId xmlns:a16="http://schemas.microsoft.com/office/drawing/2014/main" id="{8DFF73B2-17F8-4340-BA8E-460743B8FF4B}"/>
              </a:ext>
            </a:extLst>
          </p:cNvPr>
          <p:cNvSpPr/>
          <p:nvPr/>
        </p:nvSpPr>
        <p:spPr>
          <a:xfrm>
            <a:off x="393411" y="3243993"/>
            <a:ext cx="564657" cy="5646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/>
          </a:p>
        </p:txBody>
      </p:sp>
      <p:sp>
        <p:nvSpPr>
          <p:cNvPr id="39" name="矩形 27">
            <a:extLst>
              <a:ext uri="{FF2B5EF4-FFF2-40B4-BE49-F238E27FC236}">
                <a16:creationId xmlns:a16="http://schemas.microsoft.com/office/drawing/2014/main" id="{18476D74-2FDE-45E1-B5F0-7AB4387C8CBA}"/>
              </a:ext>
            </a:extLst>
          </p:cNvPr>
          <p:cNvSpPr/>
          <p:nvPr/>
        </p:nvSpPr>
        <p:spPr>
          <a:xfrm>
            <a:off x="171256" y="3200342"/>
            <a:ext cx="100896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300">
                <a:solidFill>
                  <a:schemeClr val="bg1"/>
                </a:solidFill>
              </a:rPr>
              <a:t>tip</a:t>
            </a:r>
            <a:endParaRPr lang="zh-TW" altLang="en-US" sz="3300">
              <a:solidFill>
                <a:schemeClr val="bg1"/>
              </a:solidFill>
            </a:endParaRPr>
          </a:p>
        </p:txBody>
      </p:sp>
      <p:sp>
        <p:nvSpPr>
          <p:cNvPr id="41" name="橢圓 20">
            <a:extLst>
              <a:ext uri="{FF2B5EF4-FFF2-40B4-BE49-F238E27FC236}">
                <a16:creationId xmlns:a16="http://schemas.microsoft.com/office/drawing/2014/main" id="{33FB383B-0FF0-49E3-B697-FA4E6EB4BA35}"/>
              </a:ext>
            </a:extLst>
          </p:cNvPr>
          <p:cNvSpPr/>
          <p:nvPr/>
        </p:nvSpPr>
        <p:spPr>
          <a:xfrm>
            <a:off x="43672" y="3926917"/>
            <a:ext cx="654199" cy="654199"/>
          </a:xfrm>
          <a:prstGeom prst="ellipse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TW" altLang="en-US" sz="3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橢圓 42">
            <a:extLst>
              <a:ext uri="{FF2B5EF4-FFF2-40B4-BE49-F238E27FC236}">
                <a16:creationId xmlns:a16="http://schemas.microsoft.com/office/drawing/2014/main" id="{4A3C8508-A3E3-4D8C-834F-4F99D92C751D}"/>
              </a:ext>
            </a:extLst>
          </p:cNvPr>
          <p:cNvSpPr/>
          <p:nvPr/>
        </p:nvSpPr>
        <p:spPr>
          <a:xfrm>
            <a:off x="3947017" y="3926917"/>
            <a:ext cx="654199" cy="654199"/>
          </a:xfrm>
          <a:prstGeom prst="ellipse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TW" altLang="en-US" sz="3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橢圓 44">
            <a:extLst>
              <a:ext uri="{FF2B5EF4-FFF2-40B4-BE49-F238E27FC236}">
                <a16:creationId xmlns:a16="http://schemas.microsoft.com/office/drawing/2014/main" id="{88D7B623-528A-4219-A9EC-4D6F6DAA14D5}"/>
              </a:ext>
            </a:extLst>
          </p:cNvPr>
          <p:cNvSpPr/>
          <p:nvPr/>
        </p:nvSpPr>
        <p:spPr>
          <a:xfrm>
            <a:off x="7850363" y="3926917"/>
            <a:ext cx="654199" cy="654199"/>
          </a:xfrm>
          <a:prstGeom prst="ellipse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TW" altLang="en-US" sz="3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609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室內 的圖片&#10;&#10;描述是以高可信度產生">
            <a:extLst>
              <a:ext uri="{FF2B5EF4-FFF2-40B4-BE49-F238E27FC236}">
                <a16:creationId xmlns:a16="http://schemas.microsoft.com/office/drawing/2014/main" id="{6E1AE6E5-0AF2-4F70-B813-C465F95ABD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" y="0"/>
            <a:ext cx="12190089" cy="6858000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E5AD57E4-298E-4A66-858F-695A21195ECD}"/>
              </a:ext>
            </a:extLst>
          </p:cNvPr>
          <p:cNvSpPr txBox="1">
            <a:spLocks/>
          </p:cNvSpPr>
          <p:nvPr/>
        </p:nvSpPr>
        <p:spPr>
          <a:xfrm>
            <a:off x="651522" y="1667481"/>
            <a:ext cx="5298902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Live Demo </a:t>
            </a:r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Part 2</a:t>
            </a: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6E95E43B-BD0E-4BAB-81EA-995615FC41D6}"/>
              </a:ext>
            </a:extLst>
          </p:cNvPr>
          <p:cNvSpPr txBox="1">
            <a:spLocks/>
          </p:cNvSpPr>
          <p:nvPr/>
        </p:nvSpPr>
        <p:spPr>
          <a:xfrm>
            <a:off x="693160" y="3532164"/>
            <a:ext cx="4806887" cy="13992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16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Cloud multi-version backup and restore with QuDedup Extract Tool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5" name="圖片 4" descr="一張含有 iPod, 電子用品 的圖片&#10;&#10;描述是以高可信度產生">
            <a:extLst>
              <a:ext uri="{FF2B5EF4-FFF2-40B4-BE49-F238E27FC236}">
                <a16:creationId xmlns:a16="http://schemas.microsoft.com/office/drawing/2014/main" id="{E5C4A16D-1970-42F7-9B8E-29ECB4536D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95" y="409433"/>
            <a:ext cx="1904456" cy="19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410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FFF806F-2F0D-4E64-AD1E-6800C2E299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" y="0"/>
            <a:ext cx="12190089" cy="6858000"/>
          </a:xfrm>
          <a:prstGeom prst="rect">
            <a:avLst/>
          </a:prstGeom>
        </p:spPr>
      </p:pic>
      <p:pic>
        <p:nvPicPr>
          <p:cNvPr id="5" name="圖片 4" descr="一張含有 iPod, 電子用品 的圖片&#10;&#10;描述是以高可信度產生">
            <a:extLst>
              <a:ext uri="{FF2B5EF4-FFF2-40B4-BE49-F238E27FC236}">
                <a16:creationId xmlns:a16="http://schemas.microsoft.com/office/drawing/2014/main" id="{BC5B5425-7E1E-4EBA-B8ED-CBA7B236AA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95" y="409433"/>
            <a:ext cx="1904456" cy="1904456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1D16DCA8-CBA2-4E8A-94BA-A077F2216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ea typeface="微軟正黑體"/>
              </a:rPr>
              <a:t>Make the 3-2-1 backup strategy</a:t>
            </a:r>
          </a:p>
        </p:txBody>
      </p:sp>
    </p:spTree>
    <p:extLst>
      <p:ext uri="{BB962C8B-B14F-4D97-AF65-F5344CB8AC3E}">
        <p14:creationId xmlns:p14="http://schemas.microsoft.com/office/powerpoint/2010/main" val="4252516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男人, 直立的, 室外, 建築物 的圖片&#10;&#10;描述是以高可信度產生">
            <a:extLst>
              <a:ext uri="{FF2B5EF4-FFF2-40B4-BE49-F238E27FC236}">
                <a16:creationId xmlns:a16="http://schemas.microsoft.com/office/drawing/2014/main" id="{AC653A7C-ECA3-42D3-B67B-43FFE4ADE2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3" b="11549"/>
          <a:stretch/>
        </p:blipFill>
        <p:spPr>
          <a:xfrm>
            <a:off x="0" y="-1"/>
            <a:ext cx="12213515" cy="640080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5502AEB-0ECF-478B-A9A5-A8276FE58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89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E4772BD-36DF-42F4-A8E7-A153510E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94388"/>
            <a:ext cx="11563350" cy="1325563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ea typeface="微軟正黑體"/>
              </a:rPr>
              <a:t>Best practice of hybrid cloud architecture</a:t>
            </a:r>
            <a:endParaRPr lang="zh-TW" altLang="en-US" b="1" dirty="0">
              <a:ea typeface="微軟正黑體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CF3D71-87F0-4743-9427-9BD6B4D75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868555"/>
            <a:ext cx="8401050" cy="42322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15900" indent="-215900"/>
            <a:r>
              <a:rPr lang="en-US" sz="2400" dirty="0">
                <a:ea typeface="微軟正黑體"/>
              </a:rPr>
              <a:t>Adapt</a:t>
            </a:r>
            <a:r>
              <a:rPr lang="zh-TW" sz="2400" dirty="0">
                <a:ea typeface="微軟正黑體"/>
              </a:rPr>
              <a:t> </a:t>
            </a:r>
            <a:r>
              <a:rPr lang="en-US" altLang="zh-TW" sz="2400" dirty="0">
                <a:ea typeface="微軟正黑體"/>
              </a:rPr>
              <a:t>the</a:t>
            </a:r>
            <a:r>
              <a:rPr lang="zh-TW" sz="2400" dirty="0">
                <a:ea typeface="微軟正黑體"/>
              </a:rPr>
              <a:t> </a:t>
            </a:r>
            <a:r>
              <a:rPr lang="en-US" altLang="zh-TW" sz="2400" dirty="0">
                <a:ea typeface="微軟正黑體"/>
              </a:rPr>
              <a:t>backup</a:t>
            </a:r>
            <a:r>
              <a:rPr lang="zh-TW" sz="2400" dirty="0">
                <a:ea typeface="微軟正黑體"/>
              </a:rPr>
              <a:t> </a:t>
            </a:r>
            <a:r>
              <a:rPr lang="en-US" altLang="zh-TW" sz="2400" dirty="0">
                <a:ea typeface="微軟正黑體"/>
              </a:rPr>
              <a:t>strategy</a:t>
            </a:r>
            <a:r>
              <a:rPr lang="zh-TW" sz="2400" dirty="0">
                <a:ea typeface="微軟正黑體"/>
              </a:rPr>
              <a:t> </a:t>
            </a:r>
            <a:r>
              <a:rPr lang="en-US" altLang="zh-TW" sz="2400" dirty="0">
                <a:ea typeface="微軟正黑體"/>
              </a:rPr>
              <a:t>d</a:t>
            </a:r>
            <a:r>
              <a:rPr lang="en-US" sz="2400" dirty="0">
                <a:ea typeface="微軟正黑體"/>
              </a:rPr>
              <a:t>epending on</a:t>
            </a:r>
            <a:r>
              <a:rPr lang="zh-TW" sz="2400" dirty="0">
                <a:ea typeface="微軟正黑體"/>
              </a:rPr>
              <a:t> </a:t>
            </a:r>
            <a:r>
              <a:rPr lang="en-US" altLang="zh-TW" sz="2400" dirty="0">
                <a:ea typeface="微軟正黑體"/>
              </a:rPr>
              <a:t>the</a:t>
            </a:r>
            <a:r>
              <a:rPr lang="zh-TW" sz="2400" dirty="0">
                <a:ea typeface="微軟正黑體"/>
              </a:rPr>
              <a:t> </a:t>
            </a:r>
            <a:r>
              <a:rPr lang="en-US" altLang="zh-TW" sz="2400" dirty="0">
                <a:ea typeface="微軟正黑體"/>
              </a:rPr>
              <a:t>i</a:t>
            </a:r>
            <a:r>
              <a:rPr lang="en-US" sz="2400" dirty="0">
                <a:ea typeface="微軟正黑體"/>
              </a:rPr>
              <a:t>nfra</a:t>
            </a:r>
            <a:r>
              <a:rPr lang="en-US" altLang="zh-TW" sz="2400" dirty="0">
                <a:ea typeface="微軟正黑體"/>
              </a:rPr>
              <a:t>st</a:t>
            </a:r>
            <a:r>
              <a:rPr lang="en-US" sz="2400" dirty="0">
                <a:ea typeface="微軟正黑體"/>
              </a:rPr>
              <a:t>ructur</a:t>
            </a:r>
            <a:r>
              <a:rPr lang="en-US" altLang="zh-TW" sz="2400" dirty="0">
                <a:ea typeface="微軟正黑體"/>
              </a:rPr>
              <a:t>e</a:t>
            </a:r>
            <a:r>
              <a:rPr lang="zh-TW" sz="2400" dirty="0">
                <a:ea typeface="微軟正黑體"/>
              </a:rPr>
              <a:t> </a:t>
            </a:r>
            <a:r>
              <a:rPr lang="en-US" altLang="zh-TW" sz="2400" dirty="0">
                <a:ea typeface="微軟正黑體"/>
              </a:rPr>
              <a:t>and</a:t>
            </a:r>
            <a:r>
              <a:rPr lang="zh-TW" sz="2400" dirty="0">
                <a:ea typeface="微軟正黑體"/>
              </a:rPr>
              <a:t> </a:t>
            </a:r>
            <a:r>
              <a:rPr lang="en-US" altLang="zh-TW" sz="2400" dirty="0">
                <a:ea typeface="微軟正黑體"/>
              </a:rPr>
              <a:t>cloud</a:t>
            </a:r>
            <a:r>
              <a:rPr lang="zh-TW" sz="2400" dirty="0">
                <a:ea typeface="微軟正黑體"/>
              </a:rPr>
              <a:t> </a:t>
            </a:r>
            <a:r>
              <a:rPr lang="en-US" altLang="zh-TW" sz="2400" dirty="0">
                <a:ea typeface="微軟正黑體"/>
              </a:rPr>
              <a:t>services</a:t>
            </a:r>
            <a:r>
              <a:rPr lang="zh-TW" sz="2400" dirty="0">
                <a:ea typeface="微軟正黑體"/>
              </a:rPr>
              <a:t> </a:t>
            </a:r>
            <a:r>
              <a:rPr lang="en-US" altLang="zh-TW" sz="2400" dirty="0">
                <a:ea typeface="微軟正黑體"/>
              </a:rPr>
              <a:t>that</a:t>
            </a:r>
            <a:r>
              <a:rPr lang="zh-TW" sz="2400" dirty="0">
                <a:ea typeface="微軟正黑體"/>
              </a:rPr>
              <a:t> </a:t>
            </a:r>
            <a:r>
              <a:rPr lang="en-US" altLang="zh-TW" sz="2400" dirty="0">
                <a:ea typeface="微軟正黑體"/>
              </a:rPr>
              <a:t>the</a:t>
            </a:r>
            <a:r>
              <a:rPr lang="zh-TW" sz="2400" dirty="0">
                <a:ea typeface="微軟正黑體"/>
              </a:rPr>
              <a:t> </a:t>
            </a:r>
            <a:r>
              <a:rPr lang="en-US" altLang="zh-TW" sz="2400" dirty="0">
                <a:ea typeface="微軟正黑體"/>
              </a:rPr>
              <a:t>user</a:t>
            </a:r>
            <a:r>
              <a:rPr lang="zh-TW" sz="2400" dirty="0">
                <a:ea typeface="微軟正黑體"/>
              </a:rPr>
              <a:t> </a:t>
            </a:r>
            <a:r>
              <a:rPr lang="en-US" altLang="zh-TW" sz="2400" dirty="0">
                <a:ea typeface="微軟正黑體"/>
              </a:rPr>
              <a:t>already</a:t>
            </a:r>
            <a:r>
              <a:rPr lang="zh-TW" sz="2400" dirty="0">
                <a:ea typeface="微軟正黑體"/>
              </a:rPr>
              <a:t> </a:t>
            </a:r>
            <a:r>
              <a:rPr lang="en-US" sz="2400" dirty="0">
                <a:ea typeface="微軟正黑體"/>
              </a:rPr>
              <a:t>holds.</a:t>
            </a:r>
            <a:endParaRPr lang="en-US" altLang="zh-TW" sz="2400" dirty="0">
              <a:ea typeface="微軟正黑體"/>
            </a:endParaRPr>
          </a:p>
          <a:p>
            <a:pPr marL="215900" indent="-215900"/>
            <a:r>
              <a:rPr lang="en-US" sz="2400" dirty="0">
                <a:ea typeface="微軟正黑體"/>
              </a:rPr>
              <a:t>Easy to build offsite backup via</a:t>
            </a:r>
            <a:r>
              <a:rPr lang="zh-TW" altLang="en-US" sz="2400" dirty="0">
                <a:ea typeface="微軟正黑體"/>
              </a:rPr>
              <a:t> </a:t>
            </a:r>
            <a:r>
              <a:rPr lang="en-US" altLang="zh-TW" sz="2400" dirty="0">
                <a:ea typeface="微軟正黑體"/>
              </a:rPr>
              <a:t>private</a:t>
            </a:r>
            <a:r>
              <a:rPr lang="zh-TW" altLang="en-US" sz="2400" dirty="0">
                <a:ea typeface="微軟正黑體"/>
              </a:rPr>
              <a:t> </a:t>
            </a:r>
            <a:r>
              <a:rPr lang="en-US" sz="2400" dirty="0">
                <a:ea typeface="微軟正黑體"/>
              </a:rPr>
              <a:t>and</a:t>
            </a:r>
            <a:r>
              <a:rPr lang="zh-TW" altLang="en-US" sz="2400" dirty="0">
                <a:ea typeface="微軟正黑體"/>
              </a:rPr>
              <a:t> </a:t>
            </a:r>
            <a:r>
              <a:rPr lang="en-US" altLang="zh-TW" sz="2400" dirty="0">
                <a:ea typeface="微軟正黑體"/>
              </a:rPr>
              <a:t>public</a:t>
            </a:r>
            <a:r>
              <a:rPr lang="zh-TW" altLang="en-US" sz="2400" dirty="0">
                <a:ea typeface="微軟正黑體"/>
              </a:rPr>
              <a:t> </a:t>
            </a:r>
            <a:r>
              <a:rPr lang="en-US" altLang="zh-TW" sz="2400" dirty="0">
                <a:ea typeface="微軟正黑體"/>
              </a:rPr>
              <a:t>cloud.</a:t>
            </a:r>
            <a:endParaRPr lang="en-US" sz="2400" dirty="0">
              <a:ea typeface="微軟正黑體"/>
            </a:endParaRPr>
          </a:p>
          <a:p>
            <a:pPr marL="215900" indent="-215900"/>
            <a:r>
              <a:rPr lang="en-US" sz="2400" dirty="0">
                <a:ea typeface="微軟正黑體"/>
              </a:rPr>
              <a:t>Adjust</a:t>
            </a:r>
            <a:r>
              <a:rPr lang="zh-TW" altLang="en-US" sz="2400" dirty="0">
                <a:ea typeface="微軟正黑體"/>
              </a:rPr>
              <a:t> </a:t>
            </a:r>
            <a:r>
              <a:rPr lang="en-US" sz="2400" dirty="0">
                <a:ea typeface="微軟正黑體"/>
              </a:rPr>
              <a:t>the backup location</a:t>
            </a:r>
            <a:r>
              <a:rPr lang="zh-TW" altLang="en-US" sz="2400" dirty="0">
                <a:ea typeface="微軟正黑體"/>
              </a:rPr>
              <a:t> </a:t>
            </a:r>
            <a:r>
              <a:rPr lang="en-US" sz="2400" dirty="0">
                <a:ea typeface="微軟正黑體"/>
              </a:rPr>
              <a:t>according</a:t>
            </a:r>
            <a:r>
              <a:rPr lang="zh-TW" altLang="en-US" sz="2400" dirty="0">
                <a:ea typeface="微軟正黑體"/>
              </a:rPr>
              <a:t> </a:t>
            </a:r>
            <a:r>
              <a:rPr lang="en-US" sz="2400" dirty="0">
                <a:ea typeface="微軟正黑體"/>
              </a:rPr>
              <a:t>to</a:t>
            </a:r>
            <a:r>
              <a:rPr lang="zh-TW" altLang="en-US" sz="2400" dirty="0">
                <a:ea typeface="微軟正黑體"/>
              </a:rPr>
              <a:t> </a:t>
            </a:r>
            <a:r>
              <a:rPr lang="en-US" sz="2400" dirty="0">
                <a:ea typeface="微軟正黑體"/>
              </a:rPr>
              <a:t>the</a:t>
            </a:r>
            <a:r>
              <a:rPr lang="zh-TW" altLang="en-US" sz="2400" dirty="0">
                <a:ea typeface="微軟正黑體"/>
              </a:rPr>
              <a:t> </a:t>
            </a:r>
            <a:r>
              <a:rPr lang="en-US" sz="2400" dirty="0">
                <a:ea typeface="微軟正黑體"/>
              </a:rPr>
              <a:t>confidentiality</a:t>
            </a:r>
            <a:r>
              <a:rPr lang="zh-TW" altLang="en-US" sz="2400" dirty="0">
                <a:ea typeface="微軟正黑體"/>
              </a:rPr>
              <a:t> </a:t>
            </a:r>
            <a:r>
              <a:rPr lang="en-US" sz="2400" dirty="0">
                <a:ea typeface="微軟正黑體"/>
              </a:rPr>
              <a:t>of</a:t>
            </a:r>
            <a:r>
              <a:rPr lang="zh-TW" altLang="en-US" sz="2400" dirty="0">
                <a:ea typeface="微軟正黑體"/>
              </a:rPr>
              <a:t> </a:t>
            </a:r>
            <a:r>
              <a:rPr lang="en-US" sz="2400" dirty="0">
                <a:ea typeface="微軟正黑體"/>
              </a:rPr>
              <a:t>the</a:t>
            </a:r>
            <a:r>
              <a:rPr lang="zh-TW" altLang="en-US" sz="2400" dirty="0">
                <a:ea typeface="微軟正黑體"/>
              </a:rPr>
              <a:t> </a:t>
            </a:r>
            <a:r>
              <a:rPr lang="en-US" sz="2400" dirty="0">
                <a:ea typeface="微軟正黑體"/>
              </a:rPr>
              <a:t>backup</a:t>
            </a:r>
            <a:r>
              <a:rPr lang="zh-TW" altLang="en-US" sz="2400" dirty="0">
                <a:ea typeface="微軟正黑體"/>
              </a:rPr>
              <a:t> </a:t>
            </a:r>
            <a:r>
              <a:rPr lang="en-US" sz="2400" dirty="0">
                <a:ea typeface="微軟正黑體"/>
              </a:rPr>
              <a:t>data.</a:t>
            </a:r>
            <a:endParaRPr lang="en-US" altLang="zh-TW" sz="2400" dirty="0">
              <a:ea typeface="微軟正黑體"/>
            </a:endParaRPr>
          </a:p>
          <a:p>
            <a:pPr marL="215900" indent="-215900"/>
            <a:r>
              <a:rPr lang="en-US" altLang="zh-TW" sz="2400" dirty="0">
                <a:ea typeface="微軟正黑體"/>
              </a:rPr>
              <a:t>Adopt </a:t>
            </a:r>
            <a:r>
              <a:rPr lang="zh-TW" sz="2400" dirty="0">
                <a:ea typeface="微軟正黑體"/>
              </a:rPr>
              <a:t>data</a:t>
            </a:r>
            <a:r>
              <a:rPr lang="zh-TW" altLang="en-US" sz="2400" dirty="0">
                <a:ea typeface="微軟正黑體"/>
              </a:rPr>
              <a:t> dedup</a:t>
            </a:r>
            <a:r>
              <a:rPr lang="en-US" altLang="zh-TW" sz="2400" dirty="0" err="1">
                <a:ea typeface="微軟正黑體"/>
              </a:rPr>
              <a:t>licatio</a:t>
            </a:r>
            <a:r>
              <a:rPr lang="en-US" altLang="en-US" sz="2400" dirty="0" err="1">
                <a:ea typeface="微軟正黑體"/>
              </a:rPr>
              <a:t>n</a:t>
            </a:r>
            <a:r>
              <a:rPr lang="zh-TW" sz="2400" dirty="0">
                <a:ea typeface="微軟正黑體"/>
              </a:rPr>
              <a:t> technology to reduce bandwidth and storage space consumption </a:t>
            </a:r>
            <a:r>
              <a:rPr lang="en-US" altLang="zh-TW" sz="2400" dirty="0">
                <a:ea typeface="微軟正黑體"/>
              </a:rPr>
              <a:t>for</a:t>
            </a:r>
            <a:r>
              <a:rPr lang="zh-TW" altLang="en-US" sz="2400" dirty="0">
                <a:ea typeface="微軟正黑體"/>
              </a:rPr>
              <a:t> backup task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394274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圖片 62">
            <a:extLst>
              <a:ext uri="{FF2B5EF4-FFF2-40B4-BE49-F238E27FC236}">
                <a16:creationId xmlns:a16="http://schemas.microsoft.com/office/drawing/2014/main" id="{13314610-9402-4900-B778-08B85F2D57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89"/>
          <a:stretch/>
        </p:blipFill>
        <p:spPr>
          <a:xfrm>
            <a:off x="0" y="1880377"/>
            <a:ext cx="12192000" cy="4424889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F53F751C-564E-4550-8AEC-1C93BE781D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" y="0"/>
            <a:ext cx="12190089" cy="6858000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7A31A79E-24CE-4E5C-BF54-9C54B5A58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sz="4000" dirty="0">
                <a:ea typeface="微軟正黑體"/>
              </a:rPr>
              <a:t>QNAP's Complete Data Protection Plan Complies with</a:t>
            </a:r>
            <a:r>
              <a:rPr lang="zh-TW" altLang="en-US" sz="4000" dirty="0">
                <a:ea typeface="微軟正黑體"/>
              </a:rPr>
              <a:t> </a:t>
            </a:r>
            <a:r>
              <a:rPr lang="zh-TW" sz="4000" dirty="0">
                <a:ea typeface="微軟正黑體"/>
              </a:rPr>
              <a:t>the 3-2-1 Principle</a:t>
            </a:r>
            <a:endParaRPr lang="zh-TW" sz="4000" dirty="0"/>
          </a:p>
        </p:txBody>
      </p:sp>
      <p:pic>
        <p:nvPicPr>
          <p:cNvPr id="46" name="圖片 45" descr="一張含有 物件 的圖片&#10;&#10;描述是以高可信度產生">
            <a:extLst>
              <a:ext uri="{FF2B5EF4-FFF2-40B4-BE49-F238E27FC236}">
                <a16:creationId xmlns:a16="http://schemas.microsoft.com/office/drawing/2014/main" id="{AEA57674-CCF4-4F79-8E10-350B68A259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78" y="2512761"/>
            <a:ext cx="10803244" cy="3095426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241C3463-AEAA-4EC3-B384-625B3A66AF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5152"/>
            <a:ext cx="12192000" cy="697170"/>
          </a:xfrm>
          <a:prstGeom prst="rect">
            <a:avLst/>
          </a:prstGeom>
        </p:spPr>
      </p:pic>
      <p:sp>
        <p:nvSpPr>
          <p:cNvPr id="48" name="Google Shape;154;p22">
            <a:extLst>
              <a:ext uri="{FF2B5EF4-FFF2-40B4-BE49-F238E27FC236}">
                <a16:creationId xmlns:a16="http://schemas.microsoft.com/office/drawing/2014/main" id="{B3829805-F6F8-4150-AE07-E5462A12D55D}"/>
              </a:ext>
            </a:extLst>
          </p:cNvPr>
          <p:cNvSpPr txBox="1"/>
          <p:nvPr/>
        </p:nvSpPr>
        <p:spPr>
          <a:xfrm>
            <a:off x="-194817" y="1462861"/>
            <a:ext cx="3812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lvl="0" indent="-220128" algn="ctr">
              <a:buClr>
                <a:srgbClr val="0E7988"/>
              </a:buClr>
              <a:buSzPts val="700"/>
            </a:pPr>
            <a:r>
              <a:rPr lang="en-US" altLang="zh-TW" sz="30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Local</a:t>
            </a:r>
          </a:p>
        </p:txBody>
      </p:sp>
      <p:sp>
        <p:nvSpPr>
          <p:cNvPr id="49" name="Google Shape;155;p22">
            <a:extLst>
              <a:ext uri="{FF2B5EF4-FFF2-40B4-BE49-F238E27FC236}">
                <a16:creationId xmlns:a16="http://schemas.microsoft.com/office/drawing/2014/main" id="{046BC17C-E556-441B-B9EF-89959AB21D80}"/>
              </a:ext>
            </a:extLst>
          </p:cNvPr>
          <p:cNvSpPr txBox="1"/>
          <p:nvPr/>
        </p:nvSpPr>
        <p:spPr>
          <a:xfrm>
            <a:off x="4081268" y="1510461"/>
            <a:ext cx="3938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lvl="0" indent="-220128" algn="ctr">
              <a:buClr>
                <a:srgbClr val="0E7988"/>
              </a:buClr>
              <a:buSzPts val="700"/>
            </a:pPr>
            <a:r>
              <a:rPr lang="en-US" altLang="zh-TW" sz="30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Remote</a:t>
            </a:r>
          </a:p>
        </p:txBody>
      </p:sp>
      <p:sp>
        <p:nvSpPr>
          <p:cNvPr id="50" name="Google Shape;156;p22">
            <a:extLst>
              <a:ext uri="{FF2B5EF4-FFF2-40B4-BE49-F238E27FC236}">
                <a16:creationId xmlns:a16="http://schemas.microsoft.com/office/drawing/2014/main" id="{A67E399F-61E4-4C5D-B3D2-2C5F6D239261}"/>
              </a:ext>
            </a:extLst>
          </p:cNvPr>
          <p:cNvSpPr txBox="1"/>
          <p:nvPr/>
        </p:nvSpPr>
        <p:spPr>
          <a:xfrm>
            <a:off x="8572517" y="1571289"/>
            <a:ext cx="3429200" cy="6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lvl="0" indent="-220128" algn="ctr">
              <a:buClr>
                <a:srgbClr val="0E7988"/>
              </a:buClr>
              <a:buSzPts val="700"/>
            </a:pPr>
            <a:r>
              <a:rPr lang="en-US" altLang="zh-TW" sz="30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Cloud</a:t>
            </a:r>
          </a:p>
        </p:txBody>
      </p:sp>
      <p:sp>
        <p:nvSpPr>
          <p:cNvPr id="51" name="Google Shape;157;p22">
            <a:extLst>
              <a:ext uri="{FF2B5EF4-FFF2-40B4-BE49-F238E27FC236}">
                <a16:creationId xmlns:a16="http://schemas.microsoft.com/office/drawing/2014/main" id="{66A44A72-E7CC-496C-ADC3-8AEBD5FAC165}"/>
              </a:ext>
            </a:extLst>
          </p:cNvPr>
          <p:cNvSpPr txBox="1"/>
          <p:nvPr/>
        </p:nvSpPr>
        <p:spPr>
          <a:xfrm>
            <a:off x="606678" y="3737450"/>
            <a:ext cx="22888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"/>
              <a:buFont typeface="Arial"/>
              <a:buNone/>
            </a:pPr>
            <a:r>
              <a:rPr lang="zh-TW" sz="1400" b="1" i="0" u="none" strike="noStrike" cap="none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Mac Time Machine</a:t>
            </a:r>
            <a:endParaRPr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"/>
              <a:buFont typeface="Arial"/>
              <a:buNone/>
            </a:pPr>
            <a:r>
              <a:rPr lang="zh-TW" sz="1400" b="1" i="0" u="none" strike="noStrike" cap="none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Netbak Replicator</a:t>
            </a:r>
            <a:endParaRPr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Google Shape;158;p22">
            <a:extLst>
              <a:ext uri="{FF2B5EF4-FFF2-40B4-BE49-F238E27FC236}">
                <a16:creationId xmlns:a16="http://schemas.microsoft.com/office/drawing/2014/main" id="{FBEC9A92-845E-4F7D-8F66-A9645BDD85C8}"/>
              </a:ext>
            </a:extLst>
          </p:cNvPr>
          <p:cNvSpPr txBox="1"/>
          <p:nvPr/>
        </p:nvSpPr>
        <p:spPr>
          <a:xfrm>
            <a:off x="2733976" y="5667446"/>
            <a:ext cx="1751763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434343"/>
              </a:buClr>
              <a:buSzPts val="300"/>
            </a:pPr>
            <a:r>
              <a:rPr lang="en-US" altLang="zh-TW" sz="140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External Device</a:t>
            </a:r>
            <a:r>
              <a:rPr lang="zh-TW" altLang="en-US" sz="140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 </a:t>
            </a:r>
            <a:r>
              <a:rPr lang="en-US" altLang="zh-TW" sz="140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/ TR-004</a:t>
            </a:r>
          </a:p>
        </p:txBody>
      </p:sp>
      <p:sp>
        <p:nvSpPr>
          <p:cNvPr id="53" name="Google Shape;159;p22">
            <a:extLst>
              <a:ext uri="{FF2B5EF4-FFF2-40B4-BE49-F238E27FC236}">
                <a16:creationId xmlns:a16="http://schemas.microsoft.com/office/drawing/2014/main" id="{D0654623-5A54-474F-9693-E74FFE52DBEB}"/>
              </a:ext>
            </a:extLst>
          </p:cNvPr>
          <p:cNvSpPr txBox="1"/>
          <p:nvPr/>
        </p:nvSpPr>
        <p:spPr>
          <a:xfrm>
            <a:off x="4981640" y="5584267"/>
            <a:ext cx="9796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"/>
              <a:buFont typeface="Arial"/>
              <a:buNone/>
            </a:pPr>
            <a:r>
              <a:rPr lang="en-US" altLang="zh-TW" sz="140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V</a:t>
            </a:r>
            <a:r>
              <a:rPr lang="zh-TW" sz="1400" b="1" i="0" u="none" strike="noStrike" cap="none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JBOD</a:t>
            </a:r>
            <a:endParaRPr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Google Shape;160;p22">
            <a:extLst>
              <a:ext uri="{FF2B5EF4-FFF2-40B4-BE49-F238E27FC236}">
                <a16:creationId xmlns:a16="http://schemas.microsoft.com/office/drawing/2014/main" id="{7A854BC8-6FEB-47B8-BEC3-2F1D135B7045}"/>
              </a:ext>
            </a:extLst>
          </p:cNvPr>
          <p:cNvSpPr txBox="1"/>
          <p:nvPr/>
        </p:nvSpPr>
        <p:spPr>
          <a:xfrm>
            <a:off x="5211191" y="2711619"/>
            <a:ext cx="1375684" cy="223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"/>
              <a:buFont typeface="Arial"/>
              <a:buNone/>
            </a:pPr>
            <a:r>
              <a:rPr lang="zh-TW" sz="1400" b="1" i="0" u="none" strike="noStrike" cap="none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RTRR</a:t>
            </a:r>
            <a:endParaRPr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Google Shape;162;p22">
            <a:extLst>
              <a:ext uri="{FF2B5EF4-FFF2-40B4-BE49-F238E27FC236}">
                <a16:creationId xmlns:a16="http://schemas.microsoft.com/office/drawing/2014/main" id="{E463F894-F8C5-4625-9B4B-692ED3128884}"/>
              </a:ext>
            </a:extLst>
          </p:cNvPr>
          <p:cNvSpPr txBox="1"/>
          <p:nvPr/>
        </p:nvSpPr>
        <p:spPr>
          <a:xfrm>
            <a:off x="8095405" y="2706859"/>
            <a:ext cx="1638181" cy="20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434343"/>
              </a:buClr>
              <a:buSzPts val="300"/>
            </a:pPr>
            <a:r>
              <a:rPr lang="en-US" altLang="zh-TW" sz="140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Backup / Sync</a:t>
            </a:r>
          </a:p>
        </p:txBody>
      </p:sp>
      <p:pic>
        <p:nvPicPr>
          <p:cNvPr id="56" name="圖片 55">
            <a:extLst>
              <a:ext uri="{FF2B5EF4-FFF2-40B4-BE49-F238E27FC236}">
                <a16:creationId xmlns:a16="http://schemas.microsoft.com/office/drawing/2014/main" id="{81B9F477-EC84-4312-81EF-D5D8228A63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1198" y="3733847"/>
            <a:ext cx="401092" cy="597119"/>
          </a:xfrm>
          <a:prstGeom prst="rect">
            <a:avLst/>
          </a:prstGeom>
        </p:spPr>
      </p:pic>
      <p:sp>
        <p:nvSpPr>
          <p:cNvPr id="57" name="Google Shape;162;p22">
            <a:extLst>
              <a:ext uri="{FF2B5EF4-FFF2-40B4-BE49-F238E27FC236}">
                <a16:creationId xmlns:a16="http://schemas.microsoft.com/office/drawing/2014/main" id="{3D0F1083-5049-4B00-9A94-DD9E16A6FFF0}"/>
              </a:ext>
            </a:extLst>
          </p:cNvPr>
          <p:cNvSpPr txBox="1"/>
          <p:nvPr/>
        </p:nvSpPr>
        <p:spPr>
          <a:xfrm>
            <a:off x="7971350" y="2873185"/>
            <a:ext cx="1638181" cy="5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200" b="1">
                <a:solidFill>
                  <a:srgbClr val="000000"/>
                </a:solidFill>
                <a:latin typeface="微軟正黑體"/>
                <a:ea typeface="微軟正黑體"/>
                <a:cs typeface="Arial"/>
                <a:sym typeface="Arial"/>
              </a:rPr>
              <a:t>TCP BBR</a:t>
            </a:r>
            <a:endParaRPr lang="en-US" altLang="zh-TW" sz="1200" b="1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7AB56EE1-45D6-48BF-808A-655DE5041258}"/>
              </a:ext>
            </a:extLst>
          </p:cNvPr>
          <p:cNvSpPr/>
          <p:nvPr/>
        </p:nvSpPr>
        <p:spPr>
          <a:xfrm>
            <a:off x="6571037" y="5106398"/>
            <a:ext cx="25527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95998">
              <a:buSzPts val="1400"/>
              <a:buFont typeface="Arial" panose="020B0604020202020204" pitchFamily="34" charset="0"/>
              <a:buChar char="•"/>
            </a:pPr>
            <a:r>
              <a:rPr lang="en-US" altLang="zh-TW" sz="16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Rsync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Server</a:t>
            </a:r>
          </a:p>
          <a:p>
            <a:pPr lvl="0" indent="-95998">
              <a:buSzPts val="14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CIFS / SMB Server</a:t>
            </a:r>
          </a:p>
          <a:p>
            <a:pPr lvl="0" indent="-95998">
              <a:buSzPts val="14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FTP Server</a:t>
            </a:r>
          </a:p>
        </p:txBody>
      </p:sp>
      <p:sp>
        <p:nvSpPr>
          <p:cNvPr id="59" name="Google Shape;162;p22">
            <a:extLst>
              <a:ext uri="{FF2B5EF4-FFF2-40B4-BE49-F238E27FC236}">
                <a16:creationId xmlns:a16="http://schemas.microsoft.com/office/drawing/2014/main" id="{ECC285FD-F124-46CD-B214-46E3E0B11466}"/>
              </a:ext>
            </a:extLst>
          </p:cNvPr>
          <p:cNvSpPr txBox="1"/>
          <p:nvPr/>
        </p:nvSpPr>
        <p:spPr>
          <a:xfrm>
            <a:off x="5105320" y="2873185"/>
            <a:ext cx="1638181" cy="5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200" b="1">
                <a:solidFill>
                  <a:srgbClr val="000000"/>
                </a:solidFill>
                <a:latin typeface="微軟正黑體"/>
                <a:ea typeface="微軟正黑體"/>
                <a:cs typeface="Arial"/>
                <a:sym typeface="Arial"/>
              </a:rPr>
              <a:t>TCP BBR</a:t>
            </a:r>
            <a:endParaRPr lang="en-US" altLang="zh-TW" sz="1200" b="1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D9F5FB8B-C6B4-4ADD-B14F-7E2C18B0194C}"/>
              </a:ext>
            </a:extLst>
          </p:cNvPr>
          <p:cNvSpPr/>
          <p:nvPr/>
        </p:nvSpPr>
        <p:spPr>
          <a:xfrm>
            <a:off x="9680953" y="3768086"/>
            <a:ext cx="1927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95998">
              <a:buSzPts val="14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File Storage </a:t>
            </a:r>
          </a:p>
          <a:p>
            <a:pPr lvl="0" indent="-95998">
              <a:buSzPts val="14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Object Storage</a:t>
            </a:r>
          </a:p>
        </p:txBody>
      </p:sp>
      <p:pic>
        <p:nvPicPr>
          <p:cNvPr id="61" name="圖片 60">
            <a:extLst>
              <a:ext uri="{FF2B5EF4-FFF2-40B4-BE49-F238E27FC236}">
                <a16:creationId xmlns:a16="http://schemas.microsoft.com/office/drawing/2014/main" id="{3527E002-5337-458E-B44A-AFEF5DBCD0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2697" y="3879361"/>
            <a:ext cx="401092" cy="597119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23210BF7-D6BE-474B-B3D2-E957FBC24E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7929" y="4162061"/>
            <a:ext cx="401092" cy="59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571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30C2036-4C1D-4DAE-8471-7DEFC14A95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" y="0"/>
            <a:ext cx="12190089" cy="6858000"/>
          </a:xfrm>
          <a:prstGeom prst="rect">
            <a:avLst/>
          </a:prstGeom>
        </p:spPr>
      </p:pic>
      <p:pic>
        <p:nvPicPr>
          <p:cNvPr id="5" name="圖片 4" descr="一張含有 iPod, 電子用品 的圖片&#10;&#10;描述是以高可信度產生">
            <a:extLst>
              <a:ext uri="{FF2B5EF4-FFF2-40B4-BE49-F238E27FC236}">
                <a16:creationId xmlns:a16="http://schemas.microsoft.com/office/drawing/2014/main" id="{0764D90C-D688-47CC-85D8-C824CC4ADA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95" y="409433"/>
            <a:ext cx="1904456" cy="1904456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1D16DCA8-CBA2-4E8A-94BA-A077F2216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12" y="2128379"/>
            <a:ext cx="5298902" cy="2852737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ea typeface="微軟正黑體"/>
              </a:rPr>
              <a:t>Voice from enterprise users: </a:t>
            </a:r>
            <a:br>
              <a:rPr lang="en-US" altLang="zh-TW" dirty="0"/>
            </a:br>
            <a:r>
              <a:rPr lang="en-US" altLang="zh-TW" b="0" dirty="0">
                <a:ea typeface="微軟正黑體"/>
              </a:rPr>
              <a:t>30 sets schedule settings and rate control per job</a:t>
            </a:r>
          </a:p>
        </p:txBody>
      </p:sp>
    </p:spTree>
    <p:extLst>
      <p:ext uri="{BB962C8B-B14F-4D97-AF65-F5344CB8AC3E}">
        <p14:creationId xmlns:p14="http://schemas.microsoft.com/office/powerpoint/2010/main" val="23349153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363495-9C35-4A2C-9711-0EF7442B2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>
                <a:ea typeface="微軟正黑體"/>
              </a:rPr>
              <a:t>Advanced management</a:t>
            </a:r>
            <a:r>
              <a:rPr lang="zh-TW" altLang="en-US">
                <a:ea typeface="微軟正黑體"/>
              </a:rPr>
              <a:t> </a:t>
            </a:r>
            <a:r>
              <a:rPr lang="zh-TW">
                <a:ea typeface="微軟正黑體"/>
              </a:rPr>
              <a:t>to ensure the quality of</a:t>
            </a:r>
            <a:r>
              <a:rPr lang="zh-TW" altLang="en-US">
                <a:ea typeface="微軟正黑體"/>
              </a:rPr>
              <a:t> </a:t>
            </a:r>
            <a:r>
              <a:rPr lang="en-US" altLang="zh-TW">
                <a:ea typeface="微軟正黑體"/>
              </a:rPr>
              <a:t>en</a:t>
            </a:r>
            <a:r>
              <a:rPr lang="zh-TW">
                <a:ea typeface="微軟正黑體"/>
              </a:rPr>
              <a:t>te</a:t>
            </a:r>
            <a:r>
              <a:rPr lang="en-US" altLang="zh-TW">
                <a:ea typeface="微軟正黑體"/>
              </a:rPr>
              <a:t>rprise</a:t>
            </a:r>
            <a:r>
              <a:rPr lang="zh-TW" altLang="en-US">
                <a:ea typeface="微軟正黑體"/>
              </a:rPr>
              <a:t> </a:t>
            </a:r>
            <a:r>
              <a:rPr lang="zh-TW">
                <a:ea typeface="微軟正黑體"/>
              </a:rPr>
              <a:t>network</a:t>
            </a:r>
            <a:endParaRPr 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F511DE-7312-4C55-86D3-80C59B2CB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962162"/>
            <a:ext cx="4343400" cy="36676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15900" indent="-215900"/>
            <a:r>
              <a:rPr lang="en-US" altLang="zh-TW" dirty="0">
                <a:ea typeface="微軟正黑體"/>
              </a:rPr>
              <a:t>Set</a:t>
            </a:r>
            <a:r>
              <a:rPr lang="zh-TW" altLang="en-US" dirty="0">
                <a:ea typeface="微軟正黑體"/>
              </a:rPr>
              <a:t> </a:t>
            </a:r>
            <a:r>
              <a:rPr lang="en-US" altLang="zh-TW" dirty="0">
                <a:ea typeface="微軟正黑體"/>
              </a:rPr>
              <a:t>the</a:t>
            </a:r>
            <a:r>
              <a:rPr lang="zh-TW" altLang="en-US" dirty="0">
                <a:ea typeface="微軟正黑體"/>
              </a:rPr>
              <a:t> </a:t>
            </a:r>
            <a:r>
              <a:rPr lang="en-US" altLang="zh-TW" dirty="0">
                <a:ea typeface="微軟正黑體"/>
              </a:rPr>
              <a:t>rate</a:t>
            </a:r>
            <a:r>
              <a:rPr lang="zh-TW" altLang="en-US" dirty="0">
                <a:ea typeface="微軟正黑體"/>
              </a:rPr>
              <a:t> </a:t>
            </a:r>
            <a:r>
              <a:rPr lang="en-US" altLang="zh-TW" dirty="0">
                <a:ea typeface="微軟正黑體"/>
              </a:rPr>
              <a:t>control</a:t>
            </a:r>
            <a:r>
              <a:rPr lang="zh-TW" altLang="en-US" dirty="0">
                <a:ea typeface="微軟正黑體"/>
              </a:rPr>
              <a:t> </a:t>
            </a:r>
            <a:r>
              <a:rPr lang="en-US" altLang="zh-TW" dirty="0">
                <a:ea typeface="微軟正黑體"/>
              </a:rPr>
              <a:t>for</a:t>
            </a:r>
            <a:r>
              <a:rPr lang="zh-TW" altLang="en-US" dirty="0">
                <a:ea typeface="微軟正黑體"/>
              </a:rPr>
              <a:t> </a:t>
            </a:r>
            <a:r>
              <a:rPr lang="en-US" altLang="zh-TW" dirty="0">
                <a:ea typeface="微軟正黑體"/>
              </a:rPr>
              <a:t>each</a:t>
            </a:r>
            <a:r>
              <a:rPr lang="zh-TW" altLang="en-US" dirty="0">
                <a:ea typeface="微軟正黑體"/>
              </a:rPr>
              <a:t> </a:t>
            </a:r>
            <a:r>
              <a:rPr lang="en-US" altLang="zh-TW" dirty="0">
                <a:ea typeface="微軟正黑體"/>
              </a:rPr>
              <a:t>task.</a:t>
            </a:r>
          </a:p>
          <a:p>
            <a:pPr marL="215900" indent="-215900"/>
            <a:r>
              <a:rPr lang="en-US" dirty="0">
                <a:ea typeface="微軟正黑體"/>
              </a:rPr>
              <a:t>Plan backup </a:t>
            </a:r>
            <a:r>
              <a:rPr lang="en-US" altLang="zh-TW" dirty="0">
                <a:ea typeface="微軟正黑體"/>
              </a:rPr>
              <a:t>task </a:t>
            </a:r>
            <a:r>
              <a:rPr lang="en-US" dirty="0">
                <a:ea typeface="微軟正黑體"/>
              </a:rPr>
              <a:t>schedule according to enterprise demand elasticity</a:t>
            </a:r>
            <a:endParaRPr lang="zh-TW" altLang="en-US" dirty="0"/>
          </a:p>
        </p:txBody>
      </p:sp>
      <p:pic>
        <p:nvPicPr>
          <p:cNvPr id="5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92B4B78-5779-4ABC-BCDC-1355C0B0C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311" y="1809762"/>
            <a:ext cx="5901489" cy="366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15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牆, 男人, 地板, 個人 的圖片&#10;&#10;描述是以高可信度產生">
            <a:extLst>
              <a:ext uri="{FF2B5EF4-FFF2-40B4-BE49-F238E27FC236}">
                <a16:creationId xmlns:a16="http://schemas.microsoft.com/office/drawing/2014/main" id="{9B4B207B-8717-44F1-BD98-276E8A4EC6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" r="6457" b="5618"/>
          <a:stretch/>
        </p:blipFill>
        <p:spPr>
          <a:xfrm>
            <a:off x="0" y="-1"/>
            <a:ext cx="12191999" cy="660551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86298E5-1D34-4AA0-B30B-002C374BC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" y="0"/>
            <a:ext cx="1219008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36F6CF-AE6F-49F3-8E4F-0F90991A4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812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zh-TW" b="0" dirty="0">
                <a:ea typeface="微軟正黑體"/>
              </a:rPr>
              <a:t>Rapid data growth, data preservation </a:t>
            </a:r>
            <a:r>
              <a:rPr lang="en-US" altLang="zh-TW" b="0" dirty="0">
                <a:ea typeface="微軟正黑體"/>
              </a:rPr>
              <a:t>would be a challenge</a:t>
            </a:r>
            <a:endParaRPr lang="zh-TW" altLang="en-US" b="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36F50F7-B3E5-4F65-A36B-1AE814741F03}"/>
              </a:ext>
            </a:extLst>
          </p:cNvPr>
          <p:cNvSpPr txBox="1"/>
          <p:nvPr/>
        </p:nvSpPr>
        <p:spPr>
          <a:xfrm>
            <a:off x="837245" y="1743692"/>
            <a:ext cx="9025569" cy="41242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8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Issues you might encounter while backing up data...</a:t>
            </a:r>
          </a:p>
          <a:p>
            <a:endParaRPr lang="en-US" altLang="zh-TW" sz="26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</a:t>
            </a:r>
            <a:r>
              <a:rPr lang="zh-TW" sz="2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ransmission time is too long and bandwidth resources are consumed for a long time.</a:t>
            </a:r>
            <a:endParaRPr lang="en-US" altLang="zh-TW" sz="26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sz="2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Backup takes too long to achieve intensive backup </a:t>
            </a:r>
            <a:r>
              <a:rPr lang="en-US" altLang="zh-TW" sz="2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cause data loss risk raising</a:t>
            </a:r>
            <a:r>
              <a:rPr lang="zh-TW" sz="2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.</a:t>
            </a:r>
            <a:endParaRPr lang="zh-TW" altLang="en-US" sz="26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Slow internet</a:t>
            </a:r>
            <a:r>
              <a:rPr lang="zh-TW" sz="2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transmission </a:t>
            </a:r>
            <a:r>
              <a:rPr lang="en-US" altLang="zh-TW" sz="2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speed cause remote backup hardly to achieve.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Without </a:t>
            </a:r>
            <a:r>
              <a:rPr lang="zh-TW" sz="2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data re</a:t>
            </a:r>
            <a:r>
              <a:rPr lang="en-US" altLang="zh-TW" sz="2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duction</a:t>
            </a:r>
            <a:r>
              <a:rPr lang="zh-TW" sz="2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pre-processing</a:t>
            </a:r>
            <a:r>
              <a:rPr lang="zh-TW" altLang="en-US" sz="2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sz="2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will </a:t>
            </a:r>
            <a:r>
              <a:rPr lang="en-US" altLang="zh-TW" sz="2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cause</a:t>
            </a:r>
            <a:r>
              <a:rPr lang="zh-TW" sz="2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increased storage costs</a:t>
            </a:r>
          </a:p>
        </p:txBody>
      </p:sp>
    </p:spTree>
    <p:extLst>
      <p:ext uri="{BB962C8B-B14F-4D97-AF65-F5344CB8AC3E}">
        <p14:creationId xmlns:p14="http://schemas.microsoft.com/office/powerpoint/2010/main" val="4517291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363495-9C35-4A2C-9711-0EF7442B2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8255"/>
            <a:ext cx="11334750" cy="1325563"/>
          </a:xfrm>
        </p:spPr>
        <p:txBody>
          <a:bodyPr>
            <a:normAutofit/>
          </a:bodyPr>
          <a:lstStyle/>
          <a:p>
            <a:r>
              <a:rPr lang="zh-TW" sz="4000" dirty="0">
                <a:latin typeface="微軟正黑體"/>
                <a:ea typeface="微軟正黑體"/>
                <a:cs typeface="Calibri Light"/>
              </a:rPr>
              <a:t>Flexible setting o</a:t>
            </a:r>
            <a:r>
              <a:rPr lang="en-US" altLang="zh-TW" sz="4000" dirty="0">
                <a:latin typeface="微軟正黑體"/>
                <a:ea typeface="微軟正黑體"/>
                <a:cs typeface="Calibri Light"/>
              </a:rPr>
              <a:t>f</a:t>
            </a:r>
            <a:r>
              <a:rPr lang="zh-TW" altLang="en-US" sz="4000" dirty="0">
                <a:latin typeface="微軟正黑體"/>
                <a:ea typeface="微軟正黑體"/>
                <a:cs typeface="Calibri Light"/>
              </a:rPr>
              <a:t> t</a:t>
            </a:r>
            <a:r>
              <a:rPr lang="en-US" altLang="en-US" sz="4000" dirty="0">
                <a:latin typeface="微軟正黑體"/>
                <a:ea typeface="微軟正黑體"/>
                <a:cs typeface="Calibri Light"/>
              </a:rPr>
              <a:t>ask</a:t>
            </a:r>
            <a:r>
              <a:rPr lang="zh-TW" altLang="en-US" sz="4000" dirty="0">
                <a:latin typeface="微軟正黑體"/>
                <a:ea typeface="微軟正黑體"/>
                <a:cs typeface="Calibri Light"/>
              </a:rPr>
              <a:t> </a:t>
            </a:r>
            <a:r>
              <a:rPr lang="zh-TW" sz="4000" dirty="0">
                <a:latin typeface="微軟正黑體"/>
                <a:ea typeface="微軟正黑體"/>
                <a:cs typeface="Calibri Light"/>
              </a:rPr>
              <a:t>schedule</a:t>
            </a:r>
            <a:r>
              <a:rPr lang="zh-TW" altLang="en-US" sz="4000" dirty="0">
                <a:latin typeface="微軟正黑體"/>
                <a:ea typeface="微軟正黑體"/>
                <a:cs typeface="Calibri Light"/>
              </a:rPr>
              <a:t> c</a:t>
            </a:r>
            <a:r>
              <a:rPr lang="en-US" altLang="zh-TW" sz="4000" dirty="0">
                <a:latin typeface="微軟正黑體"/>
                <a:ea typeface="微軟正黑體"/>
                <a:cs typeface="Calibri Light"/>
              </a:rPr>
              <a:t>an</a:t>
            </a:r>
            <a:r>
              <a:rPr lang="zh-TW" altLang="en-US" sz="4000" dirty="0">
                <a:latin typeface="微軟正黑體"/>
                <a:ea typeface="微軟正黑體"/>
                <a:cs typeface="Calibri Light"/>
              </a:rPr>
              <a:t> </a:t>
            </a:r>
            <a:r>
              <a:rPr lang="en-US" altLang="zh-TW" sz="4000" dirty="0">
                <a:latin typeface="微軟正黑體"/>
                <a:ea typeface="微軟正黑體"/>
                <a:cs typeface="Calibri Light"/>
              </a:rPr>
              <a:t>r</a:t>
            </a:r>
            <a:r>
              <a:rPr lang="zh-TW" sz="4000" dirty="0">
                <a:latin typeface="微軟正黑體"/>
                <a:ea typeface="微軟正黑體"/>
                <a:cs typeface="Calibri Light"/>
              </a:rPr>
              <a:t>educe disaster recovery RPO</a:t>
            </a:r>
            <a:endParaRPr lang="en-US" altLang="zh-TW" sz="4000" dirty="0">
              <a:latin typeface="微軟正黑體"/>
              <a:ea typeface="微軟正黑體"/>
              <a:cs typeface="Calibri Ligh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F511DE-7312-4C55-86D3-80C59B2CB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49425"/>
            <a:ext cx="47625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15900" indent="-215900"/>
            <a:r>
              <a:rPr lang="zh-TW" altLang="en-US" dirty="0">
                <a:ea typeface="微軟正黑體"/>
              </a:rPr>
              <a:t>Supports schedule types</a:t>
            </a:r>
          </a:p>
          <a:p>
            <a:pPr marL="825500" lvl="2" indent="-215900"/>
            <a:r>
              <a:rPr lang="zh-TW" altLang="en-US" dirty="0">
                <a:ea typeface="微軟正黑體"/>
              </a:rPr>
              <a:t>One-time</a:t>
            </a:r>
          </a:p>
          <a:p>
            <a:pPr marL="825500" lvl="2" indent="-215900"/>
            <a:r>
              <a:rPr lang="en-US" dirty="0">
                <a:ea typeface="微軟正黑體"/>
              </a:rPr>
              <a:t>Periodically(Monthly/Weekly/Daily/Hourly ...)</a:t>
            </a:r>
            <a:endParaRPr lang="en-US" altLang="zh-TW" dirty="0">
              <a:ea typeface="微軟正黑體"/>
            </a:endParaRPr>
          </a:p>
          <a:p>
            <a:pPr marL="825500" lvl="2" indent="-215900"/>
            <a:r>
              <a:rPr lang="zh-TW" altLang="en-US" dirty="0">
                <a:ea typeface="微軟正黑體"/>
              </a:rPr>
              <a:t>Linked one-time backup</a:t>
            </a:r>
          </a:p>
          <a:p>
            <a:pPr marL="825500" lvl="2" indent="-215900"/>
            <a:r>
              <a:rPr lang="zh-TW" altLang="en-US" dirty="0">
                <a:ea typeface="微軟正黑體"/>
              </a:rPr>
              <a:t>Manually</a:t>
            </a:r>
          </a:p>
          <a:p>
            <a:pPr marL="215900" indent="-215900"/>
            <a:r>
              <a:rPr lang="zh-TW" altLang="en-US" dirty="0">
                <a:ea typeface="微軟正黑體"/>
              </a:rPr>
              <a:t>Supports 30 sets schedule settings per-job</a:t>
            </a:r>
            <a:endParaRPr lang="en-US" dirty="0">
              <a:ea typeface="微軟正黑體"/>
            </a:endParaRPr>
          </a:p>
          <a:p>
            <a:pPr marL="215900" indent="-215900"/>
            <a:r>
              <a:rPr lang="zh-TW" altLang="en-US" dirty="0">
                <a:ea typeface="微軟正黑體"/>
              </a:rPr>
              <a:t>Supports schedule vaild interval setting</a:t>
            </a:r>
          </a:p>
        </p:txBody>
      </p:sp>
      <p:pic>
        <p:nvPicPr>
          <p:cNvPr id="5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EB569D5-B568-4EBA-8EA0-234C41FF9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233" y="1749425"/>
            <a:ext cx="5741067" cy="356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197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37D2B4-F41D-4A0B-8ACE-E5109524D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en-US" sz="4000" dirty="0">
                <a:ea typeface="微軟正黑體"/>
              </a:rPr>
              <a:t>Enterprise Backup Data should more secure for Complying with GPDR</a:t>
            </a:r>
            <a:endParaRPr lang="en-US" altLang="zh-TW" sz="4000" dirty="0">
              <a:ea typeface="微軟正黑體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AA21E7-D976-42BC-BB61-6A4EBAC65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70" y="1673225"/>
            <a:ext cx="52578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zh-TW" dirty="0">
                <a:ea typeface="微軟正黑體"/>
              </a:rPr>
              <a:t>Backup data cannot be accessed by unauthorized personnel</a:t>
            </a:r>
            <a:endParaRPr lang="zh-TW" altLang="en-US" dirty="0"/>
          </a:p>
          <a:p>
            <a:pPr marL="457200" indent="-457200"/>
            <a:r>
              <a:rPr lang="zh-TW" altLang="en-US" dirty="0">
                <a:ea typeface="微軟正黑體"/>
              </a:rPr>
              <a:t>Transmission encryption</a:t>
            </a:r>
          </a:p>
          <a:p>
            <a:pPr marL="1143000" lvl="1" indent="-457200"/>
            <a:r>
              <a:rPr lang="zh-TW" altLang="en-US" dirty="0"/>
              <a:t>HTTPS</a:t>
            </a:r>
          </a:p>
          <a:p>
            <a:pPr marL="1143000" lvl="1" indent="-457200"/>
            <a:r>
              <a:rPr lang="zh-TW" altLang="en-US" dirty="0"/>
              <a:t>SSL</a:t>
            </a:r>
          </a:p>
          <a:p>
            <a:pPr marL="1143000" lvl="1" indent="-457200"/>
            <a:r>
              <a:rPr lang="zh-TW" altLang="en-US" dirty="0"/>
              <a:t>SSH</a:t>
            </a:r>
          </a:p>
          <a:p>
            <a:pPr marL="457200" indent="-457200"/>
            <a:r>
              <a:rPr lang="zh-TW" altLang="en-US" dirty="0">
                <a:ea typeface="微軟正黑體"/>
              </a:rPr>
              <a:t>Data encryption</a:t>
            </a:r>
            <a:endParaRPr lang="zh-TW" altLang="en-US" dirty="0"/>
          </a:p>
          <a:p>
            <a:pPr marL="1143000" lvl="1" indent="-457200"/>
            <a:r>
              <a:rPr lang="zh-TW" altLang="en-US" dirty="0">
                <a:ea typeface="微軟正黑體"/>
              </a:rPr>
              <a:t>Client-side encryption</a:t>
            </a:r>
          </a:p>
          <a:p>
            <a:pPr marL="1143000" lvl="1" indent="-457200"/>
            <a:r>
              <a:rPr lang="zh-TW" altLang="en-US" dirty="0">
                <a:ea typeface="微軟正黑體"/>
              </a:rPr>
              <a:t>Server-side encryption</a:t>
            </a:r>
          </a:p>
        </p:txBody>
      </p:sp>
      <p:pic>
        <p:nvPicPr>
          <p:cNvPr id="5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3D48A13-F7ED-4FE4-96D9-713E98C0E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763" y="1749425"/>
            <a:ext cx="5931567" cy="372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332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E0AA9B4-DCEA-4EAB-8AA6-35BAFAF3B2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" y="0"/>
            <a:ext cx="12190089" cy="6858000"/>
          </a:xfrm>
          <a:prstGeom prst="rect">
            <a:avLst/>
          </a:prstGeom>
        </p:spPr>
      </p:pic>
      <p:pic>
        <p:nvPicPr>
          <p:cNvPr id="5" name="圖片 4" descr="一張含有 iPod, 電子用品 的圖片&#10;&#10;描述是以高可信度產生">
            <a:extLst>
              <a:ext uri="{FF2B5EF4-FFF2-40B4-BE49-F238E27FC236}">
                <a16:creationId xmlns:a16="http://schemas.microsoft.com/office/drawing/2014/main" id="{4D87429B-CA61-4DD0-AD45-51A546E9D3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95" y="409433"/>
            <a:ext cx="1904456" cy="1904456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EA74497F-B33E-41BC-B979-FC5D49395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/>
                <a:ea typeface="微軟正黑體"/>
              </a:rPr>
              <a:t>New Look of Hybrid Backup Sync 3.0</a:t>
            </a:r>
            <a:endParaRPr lang="zh-TW" altLang="en-US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4153567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B0B354F-73BA-423E-851A-57ECFAAC1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t="3412" b="7082"/>
          <a:stretch/>
        </p:blipFill>
        <p:spPr>
          <a:xfrm>
            <a:off x="0" y="0"/>
            <a:ext cx="12192000" cy="669117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D1E59B8-21E9-40E6-8A8C-2D142FF1B5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" y="0"/>
            <a:ext cx="1219008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5CEE8C-153E-4C32-BA5C-EFF07F22C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dirty="0">
                <a:ea typeface="微軟正黑體"/>
              </a:rPr>
              <a:t>Intuitive operation design Improve backup management efficiency</a:t>
            </a:r>
            <a:endParaRPr lang="zh-TW" altLang="en-US" dirty="0"/>
          </a:p>
        </p:txBody>
      </p:sp>
      <p:pic>
        <p:nvPicPr>
          <p:cNvPr id="6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FBCD2F5D-0117-4931-B61B-280E38DD2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94300" y="1692275"/>
            <a:ext cx="9259400" cy="421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88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84337B9-C2D4-456E-B34B-CE9A53CF62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t="3412" b="7082"/>
          <a:stretch/>
        </p:blipFill>
        <p:spPr>
          <a:xfrm>
            <a:off x="0" y="0"/>
            <a:ext cx="12192000" cy="669117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C023B19-A3C3-4CF1-8951-A5F8E5C0A4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" y="0"/>
            <a:ext cx="1219008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FAB7BE-E6F0-45A2-8FAD-89D64CBD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ja-JP" dirty="0">
                <a:ea typeface="微軟正黑體"/>
              </a:rPr>
              <a:t>Task overview page Manage multiple tasks at once</a:t>
            </a:r>
            <a:endParaRPr lang="zh-TW" altLang="en-US" dirty="0"/>
          </a:p>
        </p:txBody>
      </p:sp>
      <p:pic>
        <p:nvPicPr>
          <p:cNvPr id="6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EAB83BB7-4255-4A58-BC2A-219D67132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03653" y="1659207"/>
            <a:ext cx="9184694" cy="417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883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9522C87-13D1-4963-86B1-C46B61D5A0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t="3412" b="7082"/>
          <a:stretch/>
        </p:blipFill>
        <p:spPr>
          <a:xfrm>
            <a:off x="0" y="0"/>
            <a:ext cx="12192000" cy="669117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EF54926-EE38-47FC-836D-53860B34D8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" y="0"/>
            <a:ext cx="1219008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F096A6-6D5A-40F1-A3F9-AE60F326A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>
                <a:latin typeface="微軟正黑體"/>
                <a:ea typeface="微軟正黑體"/>
                <a:cs typeface="Calibri Light"/>
              </a:rPr>
              <a:t>See all storage space </a:t>
            </a:r>
            <a:r>
              <a:rPr lang="ja-JP">
                <a:latin typeface="微軟正黑體"/>
                <a:ea typeface="微軟正黑體"/>
                <a:cs typeface="Calibri Light"/>
              </a:rPr>
              <a:t>status at a glance</a:t>
            </a:r>
            <a:endParaRPr lang="zh-TW" altLang="en-US"/>
          </a:p>
        </p:txBody>
      </p:sp>
      <p:pic>
        <p:nvPicPr>
          <p:cNvPr id="6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BC45C588-7C2E-4940-83B2-3E022808B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05160" y="1424781"/>
            <a:ext cx="9581679" cy="4351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639573-2A40-44AF-8355-57C203E9FF91}"/>
              </a:ext>
            </a:extLst>
          </p:cNvPr>
          <p:cNvSpPr txBox="1"/>
          <p:nvPr/>
        </p:nvSpPr>
        <p:spPr>
          <a:xfrm>
            <a:off x="1305160" y="5990374"/>
            <a:ext cx="7143750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ea typeface="Microsoft JhengHei UI"/>
                <a:cs typeface="Arial" panose="020B0604020202020204" pitchFamily="34" charset="0"/>
              </a:rPr>
              <a:t>Notice:</a:t>
            </a:r>
            <a:r>
              <a:rPr lang="zh-CN" sz="1200" dirty="0">
                <a:latin typeface="Arial" panose="020B0604020202020204" pitchFamily="34" charset="0"/>
                <a:ea typeface="Microsoft JhengHei UI"/>
                <a:cs typeface="Arial" panose="020B0604020202020204" pitchFamily="34" charset="0"/>
              </a:rPr>
              <a:t> Some </a:t>
            </a:r>
            <a:r>
              <a:rPr lang="en-US" altLang="zh-CN" sz="1200" dirty="0">
                <a:latin typeface="Arial" panose="020B0604020202020204" pitchFamily="34" charset="0"/>
                <a:ea typeface="Microsoft JhengHei UI"/>
                <a:cs typeface="Arial" panose="020B0604020202020204" pitchFamily="34" charset="0"/>
              </a:rPr>
              <a:t>of</a:t>
            </a:r>
            <a:r>
              <a:rPr lang="zh-CN" sz="1200" dirty="0">
                <a:latin typeface="Arial" panose="020B0604020202020204" pitchFamily="34" charset="0"/>
                <a:ea typeface="Microsoft JhengHei UI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ea typeface="Microsoft JhengHei UI"/>
                <a:cs typeface="Arial" panose="020B0604020202020204" pitchFamily="34" charset="0"/>
              </a:rPr>
              <a:t>the</a:t>
            </a:r>
            <a:r>
              <a:rPr lang="zh-CN" altLang="en-US" sz="1200" dirty="0">
                <a:latin typeface="Arial" panose="020B0604020202020204" pitchFamily="34" charset="0"/>
                <a:ea typeface="Microsoft JhengHei UI"/>
                <a:cs typeface="Arial" panose="020B0604020202020204" pitchFamily="34" charset="0"/>
              </a:rPr>
              <a:t> </a:t>
            </a:r>
            <a:r>
              <a:rPr lang="zh-CN" sz="1200" dirty="0">
                <a:latin typeface="Arial" panose="020B0604020202020204" pitchFamily="34" charset="0"/>
                <a:ea typeface="Microsoft JhengHei UI"/>
                <a:cs typeface="Arial" panose="020B0604020202020204" pitchFamily="34" charset="0"/>
              </a:rPr>
              <a:t>cloud services do not support </a:t>
            </a:r>
            <a:r>
              <a:rPr lang="en-US" altLang="zh-CN" sz="1200" dirty="0">
                <a:latin typeface="Arial" panose="020B0604020202020204" pitchFamily="34" charset="0"/>
                <a:ea typeface="Microsoft JhengHei UI"/>
                <a:cs typeface="Arial" panose="020B0604020202020204" pitchFamily="34" charset="0"/>
              </a:rPr>
              <a:t>to</a:t>
            </a:r>
            <a:r>
              <a:rPr lang="zh-CN" altLang="en-US" sz="1200" dirty="0">
                <a:latin typeface="Arial" panose="020B0604020202020204" pitchFamily="34" charset="0"/>
                <a:ea typeface="Microsoft JhengHei UI"/>
                <a:cs typeface="Arial" panose="020B0604020202020204" pitchFamily="34" charset="0"/>
              </a:rPr>
              <a:t> </a:t>
            </a:r>
            <a:r>
              <a:rPr lang="en-US" altLang="zh-CN" sz="1200" dirty="0">
                <a:latin typeface="Arial" panose="020B0604020202020204" pitchFamily="34" charset="0"/>
                <a:ea typeface="Microsoft JhengHei UI"/>
                <a:cs typeface="Arial" panose="020B0604020202020204" pitchFamily="34" charset="0"/>
              </a:rPr>
              <a:t>show</a:t>
            </a:r>
            <a:r>
              <a:rPr lang="zh-CN" sz="1200" dirty="0">
                <a:latin typeface="Arial" panose="020B0604020202020204" pitchFamily="34" charset="0"/>
                <a:ea typeface="Microsoft JhengHei UI"/>
                <a:cs typeface="Arial" panose="020B0604020202020204" pitchFamily="34" charset="0"/>
              </a:rPr>
              <a:t> storage information. </a:t>
            </a:r>
          </a:p>
        </p:txBody>
      </p:sp>
    </p:spTree>
    <p:extLst>
      <p:ext uri="{BB962C8B-B14F-4D97-AF65-F5344CB8AC3E}">
        <p14:creationId xmlns:p14="http://schemas.microsoft.com/office/powerpoint/2010/main" val="10827502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5E2135-8784-43BD-9AAC-6915C54CF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0" dirty="0">
                <a:ea typeface="微軟正黑體"/>
              </a:rPr>
              <a:t>Task setup by wizard</a:t>
            </a:r>
            <a:endParaRPr lang="zh-TW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A39B960-0C99-4FB6-A52B-DD0CCBCF85B9}"/>
              </a:ext>
            </a:extLst>
          </p:cNvPr>
          <p:cNvSpPr/>
          <p:nvPr/>
        </p:nvSpPr>
        <p:spPr>
          <a:xfrm>
            <a:off x="8133347" y="2626387"/>
            <a:ext cx="3904096" cy="25520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8C2C4589-2432-4D78-A3F2-4F008707D7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347" y="1540511"/>
            <a:ext cx="3022796" cy="1085876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36138BD5-6723-428F-BDBF-69955101762D}"/>
              </a:ext>
            </a:extLst>
          </p:cNvPr>
          <p:cNvSpPr txBox="1"/>
          <p:nvPr/>
        </p:nvSpPr>
        <p:spPr>
          <a:xfrm>
            <a:off x="8194832" y="2096682"/>
            <a:ext cx="2885111" cy="605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22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Complete the backup path setting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FD47DCD-B4BB-4BDF-AAC3-DED0EE1F7840}"/>
              </a:ext>
            </a:extLst>
          </p:cNvPr>
          <p:cNvSpPr/>
          <p:nvPr/>
        </p:nvSpPr>
        <p:spPr>
          <a:xfrm>
            <a:off x="4154905" y="2626387"/>
            <a:ext cx="3904096" cy="25520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8CE4F792-A9FD-4A9B-953C-8D52A069D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5" y="1540511"/>
            <a:ext cx="3022796" cy="1085876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9BA2D629-A329-4B1B-98A6-67BE7FE36DEF}"/>
              </a:ext>
            </a:extLst>
          </p:cNvPr>
          <p:cNvSpPr txBox="1"/>
          <p:nvPr/>
        </p:nvSpPr>
        <p:spPr>
          <a:xfrm>
            <a:off x="4154905" y="2172882"/>
            <a:ext cx="28173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Select</a:t>
            </a:r>
            <a:r>
              <a:rPr lang="zh-TW" altLang="zh-TW" sz="22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sz="2200" b="1" dirty="0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Destinat</a:t>
            </a:r>
            <a:r>
              <a:rPr lang="zh-TW" altLang="zh-TW" sz="22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io</a:t>
            </a:r>
            <a:r>
              <a:rPr lang="en-US" altLang="zh-TW" sz="22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</a:t>
            </a:r>
            <a:endParaRPr lang="zh-TW" altLang="en-US" sz="2200" b="1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B6B3D40-5A3C-421C-BEFA-0BE66C51CD5A}"/>
              </a:ext>
            </a:extLst>
          </p:cNvPr>
          <p:cNvSpPr/>
          <p:nvPr/>
        </p:nvSpPr>
        <p:spPr>
          <a:xfrm>
            <a:off x="176463" y="2626387"/>
            <a:ext cx="3904096" cy="25520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10C1AA30-7FD6-4B5A-BFA6-DE0424DE5D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3" y="1540511"/>
            <a:ext cx="3022796" cy="1085876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59046F58-0BDA-46ED-9BC0-57FF7FDFA240}"/>
              </a:ext>
            </a:extLst>
          </p:cNvPr>
          <p:cNvSpPr txBox="1"/>
          <p:nvPr/>
        </p:nvSpPr>
        <p:spPr>
          <a:xfrm>
            <a:off x="346232" y="2172882"/>
            <a:ext cx="2239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Select Source</a:t>
            </a:r>
            <a:endParaRPr lang="zh-TW" altLang="zh-TW" sz="2200" b="1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0EFCD7FB-BD1F-4D3C-8E37-01FF9E240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47" y="2740472"/>
            <a:ext cx="3701503" cy="2307778"/>
          </a:xfrm>
          <a:prstGeom prst="rect">
            <a:avLst/>
          </a:prstGeom>
        </p:spPr>
      </p:pic>
      <p:pic>
        <p:nvPicPr>
          <p:cNvPr id="5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EA831702-14E6-4221-BFE3-3FA243DA3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151" y="2739664"/>
            <a:ext cx="3755857" cy="2325495"/>
          </a:xfrm>
          <a:prstGeom prst="rect">
            <a:avLst/>
          </a:prstGeom>
        </p:spPr>
      </p:pic>
      <p:pic>
        <p:nvPicPr>
          <p:cNvPr id="8" name="圖片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F27B2DA-B04E-4777-B812-A918EC052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5001" y="2742311"/>
            <a:ext cx="3715752" cy="232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573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44DB6379-B864-469D-A600-9321513D7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733" y="1667478"/>
            <a:ext cx="6822767" cy="4276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957A26-FAAD-4EA9-89EA-57AD9D640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223972"/>
            <a:ext cx="11353800" cy="1325563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微軟正黑體"/>
                <a:ea typeface="微軟正黑體"/>
                <a:cs typeface="Calibri Light"/>
              </a:rPr>
              <a:t>Version viewer helps you to select folder to restore by 3 steps</a:t>
            </a:r>
            <a:endParaRPr lang="zh-TW" altLang="en-US" b="1" dirty="0">
              <a:latin typeface="微軟正黑體"/>
              <a:ea typeface="微軟正黑體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4E7CF17-61E3-468C-9815-EC0B662EC75E}"/>
              </a:ext>
            </a:extLst>
          </p:cNvPr>
          <p:cNvGrpSpPr/>
          <p:nvPr/>
        </p:nvGrpSpPr>
        <p:grpSpPr>
          <a:xfrm rot="10800000">
            <a:off x="0" y="1906414"/>
            <a:ext cx="4503767" cy="3814792"/>
            <a:chOff x="548526" y="1324408"/>
            <a:chExt cx="4503767" cy="4329798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95A279E-6A6B-4FC0-9D74-C66D7EDC996E}"/>
                </a:ext>
              </a:extLst>
            </p:cNvPr>
            <p:cNvSpPr/>
            <p:nvPr/>
          </p:nvSpPr>
          <p:spPr>
            <a:xfrm>
              <a:off x="548530" y="1324408"/>
              <a:ext cx="4503763" cy="423588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939121E-DD15-48C6-AF46-9C919B1A64C7}"/>
                </a:ext>
              </a:extLst>
            </p:cNvPr>
            <p:cNvSpPr/>
            <p:nvPr/>
          </p:nvSpPr>
          <p:spPr>
            <a:xfrm>
              <a:off x="548526" y="5560292"/>
              <a:ext cx="4503763" cy="93914"/>
            </a:xfrm>
            <a:prstGeom prst="rect">
              <a:avLst/>
            </a:prstGeom>
            <a:gradFill>
              <a:gsLst>
                <a:gs pos="0">
                  <a:srgbClr val="F02FF4"/>
                </a:gs>
                <a:gs pos="100000">
                  <a:srgbClr val="22F0D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C4A9CD8-DDC4-420F-87F8-92588724A58B}"/>
              </a:ext>
            </a:extLst>
          </p:cNvPr>
          <p:cNvSpPr txBox="1"/>
          <p:nvPr/>
        </p:nvSpPr>
        <p:spPr>
          <a:xfrm>
            <a:off x="922112" y="2659648"/>
            <a:ext cx="3271811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Select the date from timeline</a:t>
            </a:r>
          </a:p>
          <a:p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Select version </a:t>
            </a:r>
            <a:endParaRPr lang="en-US" altLang="zh-TW" sz="2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Select folder to restore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6D9BAF6B-E192-4C77-8654-7C61395A2252}"/>
              </a:ext>
            </a:extLst>
          </p:cNvPr>
          <p:cNvSpPr/>
          <p:nvPr/>
        </p:nvSpPr>
        <p:spPr>
          <a:xfrm>
            <a:off x="224589" y="2723816"/>
            <a:ext cx="633057" cy="633057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3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5585C09E-9F2E-47DE-88BF-62C1BE381304}"/>
              </a:ext>
            </a:extLst>
          </p:cNvPr>
          <p:cNvSpPr/>
          <p:nvPr/>
        </p:nvSpPr>
        <p:spPr>
          <a:xfrm>
            <a:off x="224589" y="3647641"/>
            <a:ext cx="633057" cy="633057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3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5BBD8502-CDA1-4061-A864-82866B54040D}"/>
              </a:ext>
            </a:extLst>
          </p:cNvPr>
          <p:cNvSpPr/>
          <p:nvPr/>
        </p:nvSpPr>
        <p:spPr>
          <a:xfrm>
            <a:off x="224589" y="4571466"/>
            <a:ext cx="633057" cy="633057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>
                <a:solidFill>
                  <a:schemeClr val="tx1"/>
                </a:solidFill>
                <a:latin typeface="微軟正黑體"/>
                <a:ea typeface="微軟正黑體"/>
              </a:rPr>
              <a:t>3</a:t>
            </a:r>
            <a:endParaRPr lang="zh-TW" altLang="en-US" sz="3600" b="1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8F021CB1-C46C-4760-B02D-59AE31876126}"/>
              </a:ext>
            </a:extLst>
          </p:cNvPr>
          <p:cNvSpPr/>
          <p:nvPr/>
        </p:nvSpPr>
        <p:spPr>
          <a:xfrm>
            <a:off x="4792819" y="3252409"/>
            <a:ext cx="633057" cy="633057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3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E60FBF5A-0D38-48E3-96B5-E3065EEAFF01}"/>
              </a:ext>
            </a:extLst>
          </p:cNvPr>
          <p:cNvSpPr/>
          <p:nvPr/>
        </p:nvSpPr>
        <p:spPr>
          <a:xfrm>
            <a:off x="6782000" y="2861083"/>
            <a:ext cx="633057" cy="633057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3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C8BF2CC7-A543-4CAB-8C99-DA772C175720}"/>
              </a:ext>
            </a:extLst>
          </p:cNvPr>
          <p:cNvSpPr/>
          <p:nvPr/>
        </p:nvSpPr>
        <p:spPr>
          <a:xfrm>
            <a:off x="9319791" y="2736085"/>
            <a:ext cx="633057" cy="633057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3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3772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2E682F-1ECF-4FC7-B563-F439497FE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Hybrid Backup Sync 3.0 Beta Program </a:t>
            </a:r>
          </a:p>
        </p:txBody>
      </p:sp>
      <p:pic>
        <p:nvPicPr>
          <p:cNvPr id="3" name="圖片 2" descr="一張含有 iPod, 電子用品 的圖片&#10;&#10;描述是以高可信度產生">
            <a:extLst>
              <a:ext uri="{FF2B5EF4-FFF2-40B4-BE49-F238E27FC236}">
                <a16:creationId xmlns:a16="http://schemas.microsoft.com/office/drawing/2014/main" id="{8DC2BF1B-A575-4EEA-829B-8A6B4B0B73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95" y="409433"/>
            <a:ext cx="1904456" cy="19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717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6905FB1-832A-481B-A1FD-6A2202872A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" y="0"/>
            <a:ext cx="12190089" cy="68579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D6B0A36-C822-4EF6-A4FF-436F25324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83" y="2689359"/>
            <a:ext cx="8478831" cy="2852737"/>
          </a:xfrm>
        </p:spPr>
        <p:txBody>
          <a:bodyPr>
            <a:normAutofit/>
          </a:bodyPr>
          <a:lstStyle/>
          <a:p>
            <a:pPr algn="ctr">
              <a:lnSpc>
                <a:spcPts val="4200"/>
              </a:lnSpc>
            </a:pPr>
            <a:r>
              <a:rPr lang="zh-TW" altLang="en-US" sz="4000" dirty="0">
                <a:ea typeface="微軟正黑體"/>
              </a:rPr>
              <a:t>QNAP Hybrid Backup Sync 3</a:t>
            </a:r>
            <a:br>
              <a:rPr lang="zh-TW" altLang="en-US" sz="4000" b="0" dirty="0"/>
            </a:br>
            <a:r>
              <a:rPr lang="zh-TW" altLang="en-US" sz="4000" b="0" dirty="0">
                <a:ea typeface="微軟正黑體"/>
              </a:rPr>
              <a:t>The best help for your hybrid cloud data protection</a:t>
            </a:r>
          </a:p>
        </p:txBody>
      </p:sp>
      <p:pic>
        <p:nvPicPr>
          <p:cNvPr id="8" name="圖片 7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5414342D-86F2-4916-B9B4-7581DB3CA0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926" y="1702842"/>
            <a:ext cx="1260144" cy="1260144"/>
          </a:xfrm>
          <a:prstGeom prst="rect">
            <a:avLst/>
          </a:prstGeom>
        </p:spPr>
      </p:pic>
      <p:sp>
        <p:nvSpPr>
          <p:cNvPr id="5" name="Shape 748">
            <a:extLst>
              <a:ext uri="{FF2B5EF4-FFF2-40B4-BE49-F238E27FC236}">
                <a16:creationId xmlns:a16="http://schemas.microsoft.com/office/drawing/2014/main" id="{FC930B62-1FA6-4071-A85D-5CA85368F9B3}"/>
              </a:ext>
            </a:extLst>
          </p:cNvPr>
          <p:cNvSpPr txBox="1"/>
          <p:nvPr/>
        </p:nvSpPr>
        <p:spPr>
          <a:xfrm>
            <a:off x="5858725" y="6090463"/>
            <a:ext cx="5943745" cy="61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2019 QNAP Systems, Inc. All rights reserved. QNAP® and other names of QNAP Products are proprietary marks or registered trademarks of QNAP Systems, Inc. Other products and company names mentioned herein are trademarks of their respective holders. </a:t>
            </a:r>
            <a:endParaRPr lang="zh-TW" altLang="en-US" sz="10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E1441CA-C39D-46FA-957E-DEBA4CD9BF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1" y="6410660"/>
            <a:ext cx="1654589" cy="30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88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C71BBEEC-6262-471F-A5A1-C0DE52E98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1" y="3644407"/>
            <a:ext cx="7686071" cy="1014505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C8AC804-8039-4579-8BDE-E8A76A565B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0" y="2502968"/>
            <a:ext cx="9847409" cy="10145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36F6CF-AE6F-49F3-8E4F-0F90991A4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00" y="166822"/>
            <a:ext cx="12515850" cy="1325563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ea typeface="微軟正黑體"/>
              </a:rPr>
              <a:t>Why we want to develop </a:t>
            </a:r>
            <a:r>
              <a:rPr lang="zh-TW" altLang="en-US" sz="4000" b="1" dirty="0">
                <a:ea typeface="微軟正黑體"/>
              </a:rPr>
              <a:t>Hybrid Backup Sync 3.0</a:t>
            </a:r>
            <a:r>
              <a:rPr lang="zh-TW" altLang="en-US" sz="4000" dirty="0">
                <a:ea typeface="微軟正黑體"/>
              </a:rPr>
              <a:t>?</a:t>
            </a:r>
            <a:endParaRPr lang="zh-TW" altLang="en-US" sz="4000" b="1" dirty="0">
              <a:ea typeface="微軟正黑體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573EC1C-59FA-4456-A8D6-B6696F9511A6}"/>
              </a:ext>
            </a:extLst>
          </p:cNvPr>
          <p:cNvSpPr txBox="1"/>
          <p:nvPr/>
        </p:nvSpPr>
        <p:spPr>
          <a:xfrm>
            <a:off x="1271604" y="2658692"/>
            <a:ext cx="2292824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Smaller backup data size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AD1FB6C-A459-415E-AD75-DD398564FBD5}"/>
              </a:ext>
            </a:extLst>
          </p:cNvPr>
          <p:cNvSpPr txBox="1"/>
          <p:nvPr/>
        </p:nvSpPr>
        <p:spPr>
          <a:xfrm>
            <a:off x="3816779" y="2658692"/>
            <a:ext cx="2292824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Faster backup speed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3460EEFA-066E-40F7-A4C2-925911473235}"/>
              </a:ext>
            </a:extLst>
          </p:cNvPr>
          <p:cNvSpPr txBox="1"/>
          <p:nvPr/>
        </p:nvSpPr>
        <p:spPr>
          <a:xfrm>
            <a:off x="6042469" y="2658692"/>
            <a:ext cx="243012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More backup versions</a:t>
            </a:r>
            <a:endParaRPr lang="zh-TW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內容版面配置區 6">
            <a:extLst>
              <a:ext uri="{FF2B5EF4-FFF2-40B4-BE49-F238E27FC236}">
                <a16:creationId xmlns:a16="http://schemas.microsoft.com/office/drawing/2014/main" id="{9D376965-C462-4C6F-819B-DAEC99F384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1" y="4785847"/>
            <a:ext cx="7686071" cy="1014505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090E1920-E0BA-4388-809A-A92D5F248D43}"/>
              </a:ext>
            </a:extLst>
          </p:cNvPr>
          <p:cNvSpPr txBox="1"/>
          <p:nvPr/>
        </p:nvSpPr>
        <p:spPr>
          <a:xfrm>
            <a:off x="8432478" y="2658692"/>
            <a:ext cx="1991682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Smaller data loss risk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DEC74BDB-4388-4A4F-8008-E80C445F4112}"/>
              </a:ext>
            </a:extLst>
          </p:cNvPr>
          <p:cNvSpPr txBox="1"/>
          <p:nvPr/>
        </p:nvSpPr>
        <p:spPr>
          <a:xfrm>
            <a:off x="1271604" y="3777805"/>
            <a:ext cx="2292824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2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Smaller backup data size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87EA465-C480-4F95-B5B4-F82678C2EA88}"/>
              </a:ext>
            </a:extLst>
          </p:cNvPr>
          <p:cNvSpPr txBox="1"/>
          <p:nvPr/>
        </p:nvSpPr>
        <p:spPr>
          <a:xfrm>
            <a:off x="3779448" y="3777805"/>
            <a:ext cx="2292824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2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Faster remote recovery speed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F16FDF3-E06B-4EE0-89CA-38230219890C}"/>
              </a:ext>
            </a:extLst>
          </p:cNvPr>
          <p:cNvSpPr txBox="1"/>
          <p:nvPr/>
        </p:nvSpPr>
        <p:spPr>
          <a:xfrm>
            <a:off x="6214639" y="3777805"/>
            <a:ext cx="186109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sz="2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Smaller data los</a:t>
            </a:r>
            <a:r>
              <a:rPr lang="en-US" altLang="zh-TW" sz="2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</a:t>
            </a:r>
            <a:r>
              <a:rPr lang="zh-TW" altLang="en-US" sz="2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zh-TW" sz="2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risk</a:t>
            </a:r>
            <a:endParaRPr lang="zh-TW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7A38D35-275A-4DB3-B257-97CA6B182480}"/>
              </a:ext>
            </a:extLst>
          </p:cNvPr>
          <p:cNvSpPr txBox="1"/>
          <p:nvPr/>
        </p:nvSpPr>
        <p:spPr>
          <a:xfrm>
            <a:off x="1271604" y="4924213"/>
            <a:ext cx="2292824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Faster internet speed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56051292-C270-4491-AF02-F731B549C5A7}"/>
              </a:ext>
            </a:extLst>
          </p:cNvPr>
          <p:cNvSpPr txBox="1"/>
          <p:nvPr/>
        </p:nvSpPr>
        <p:spPr>
          <a:xfrm>
            <a:off x="3779448" y="4924213"/>
            <a:ext cx="2292824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Faster cloud backup speed</a:t>
            </a:r>
            <a:endParaRPr lang="zh-TW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BBEB8A24-A8AB-41F0-AB65-DF2C08863BD1}"/>
              </a:ext>
            </a:extLst>
          </p:cNvPr>
          <p:cNvSpPr txBox="1"/>
          <p:nvPr/>
        </p:nvSpPr>
        <p:spPr>
          <a:xfrm>
            <a:off x="6214639" y="4924213"/>
            <a:ext cx="18024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sz="2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Smaller data l</a:t>
            </a:r>
            <a:r>
              <a:rPr lang="en-US" altLang="zh-TW" sz="2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o</a:t>
            </a:r>
            <a:r>
              <a:rPr lang="zh-TW" sz="2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</a:t>
            </a:r>
            <a:r>
              <a:rPr lang="en-US" altLang="zh-TW" sz="2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</a:t>
            </a:r>
            <a:r>
              <a:rPr lang="zh-TW" altLang="en-US" sz="2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zh-TW" sz="22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risk</a:t>
            </a:r>
            <a:endParaRPr lang="zh-TW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A248364B-8ACA-4F38-AB9F-8E97D6A8ED9B}"/>
              </a:ext>
            </a:extLst>
          </p:cNvPr>
          <p:cNvGrpSpPr/>
          <p:nvPr/>
        </p:nvGrpSpPr>
        <p:grpSpPr>
          <a:xfrm rot="10800000">
            <a:off x="-199972" y="1431333"/>
            <a:ext cx="11044900" cy="835537"/>
            <a:chOff x="5830214" y="1249528"/>
            <a:chExt cx="7203540" cy="1427327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C8AEC95E-408E-4A8D-9080-E134D8D327F2}"/>
                </a:ext>
              </a:extLst>
            </p:cNvPr>
            <p:cNvSpPr/>
            <p:nvPr/>
          </p:nvSpPr>
          <p:spPr>
            <a:xfrm>
              <a:off x="5830215" y="1249528"/>
              <a:ext cx="7203539" cy="124650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62E2C00-54E2-43F6-B11C-A1B6DB480890}"/>
                </a:ext>
              </a:extLst>
            </p:cNvPr>
            <p:cNvSpPr/>
            <p:nvPr/>
          </p:nvSpPr>
          <p:spPr>
            <a:xfrm>
              <a:off x="5830214" y="2484276"/>
              <a:ext cx="7203539" cy="192579"/>
            </a:xfrm>
            <a:prstGeom prst="rect">
              <a:avLst/>
            </a:prstGeom>
            <a:gradFill>
              <a:gsLst>
                <a:gs pos="0">
                  <a:srgbClr val="F02FF4"/>
                </a:gs>
                <a:gs pos="100000">
                  <a:srgbClr val="22F0D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28" name="文字方塊 427">
            <a:extLst>
              <a:ext uri="{FF2B5EF4-FFF2-40B4-BE49-F238E27FC236}">
                <a16:creationId xmlns:a16="http://schemas.microsoft.com/office/drawing/2014/main" id="{C21020F4-201C-4A33-BAD0-9C6393CF8D91}"/>
              </a:ext>
            </a:extLst>
          </p:cNvPr>
          <p:cNvSpPr txBox="1"/>
          <p:nvPr/>
        </p:nvSpPr>
        <p:spPr>
          <a:xfrm>
            <a:off x="165947" y="1636760"/>
            <a:ext cx="10797701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Key</a:t>
            </a:r>
            <a:r>
              <a:rPr lang="zh-TW" sz="28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：</a:t>
            </a:r>
            <a:r>
              <a:rPr lang="en-US" altLang="zh-TW" sz="28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Backup</a:t>
            </a:r>
            <a:r>
              <a:rPr lang="zh-TW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files</a:t>
            </a:r>
            <a:r>
              <a:rPr lang="zh-TW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must</a:t>
            </a:r>
            <a:r>
              <a:rPr lang="zh-TW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be</a:t>
            </a:r>
            <a:r>
              <a:rPr lang="zh-TW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small,</a:t>
            </a:r>
            <a:r>
              <a:rPr lang="zh-TW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backup</a:t>
            </a:r>
            <a:r>
              <a:rPr lang="zh-TW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speed</a:t>
            </a:r>
            <a:r>
              <a:rPr lang="zh-TW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must</a:t>
            </a:r>
            <a:r>
              <a:rPr lang="zh-TW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be</a:t>
            </a:r>
            <a:r>
              <a:rPr lang="zh-TW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fast</a:t>
            </a:r>
            <a:endParaRPr lang="zh-TW" sz="2800" b="1" dirty="0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01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7EA87CE-F33E-4CD1-BE92-113EA60D9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62" y="2280779"/>
            <a:ext cx="5690138" cy="2852737"/>
          </a:xfrm>
        </p:spPr>
        <p:txBody>
          <a:bodyPr>
            <a:normAutofit fontScale="90000"/>
          </a:bodyPr>
          <a:lstStyle/>
          <a:p>
            <a:r>
              <a:rPr lang="zh-TW" b="0" dirty="0">
                <a:ea typeface="微軟正黑體"/>
              </a:rPr>
              <a:t>Data deduplication technology</a:t>
            </a:r>
            <a:r>
              <a:rPr lang="zh-TW" altLang="en-US" b="0" dirty="0">
                <a:ea typeface="微軟正黑體"/>
              </a:rPr>
              <a:t> </a:t>
            </a:r>
            <a:r>
              <a:rPr lang="zh-TW" b="0" dirty="0">
                <a:ea typeface="微軟正黑體"/>
              </a:rPr>
              <a:t>QuDedup greatly reduces backup and restore time</a:t>
            </a:r>
            <a:endParaRPr lang="en-US" altLang="zh-TW" dirty="0"/>
          </a:p>
        </p:txBody>
      </p:sp>
      <p:pic>
        <p:nvPicPr>
          <p:cNvPr id="3" name="圖片 2" descr="一張含有 iPod, 電子用品 的圖片&#10;&#10;描述是以高可信度產生">
            <a:extLst>
              <a:ext uri="{FF2B5EF4-FFF2-40B4-BE49-F238E27FC236}">
                <a16:creationId xmlns:a16="http://schemas.microsoft.com/office/drawing/2014/main" id="{89AA2329-9366-460E-A8A9-297DB64477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95" y="409433"/>
            <a:ext cx="1904456" cy="19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06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:a16="http://schemas.microsoft.com/office/drawing/2014/main" id="{F52134B4-DBAB-4028-B007-81321E9F4C8E}"/>
              </a:ext>
            </a:extLst>
          </p:cNvPr>
          <p:cNvGrpSpPr/>
          <p:nvPr/>
        </p:nvGrpSpPr>
        <p:grpSpPr>
          <a:xfrm rot="10800000">
            <a:off x="7773258" y="3854637"/>
            <a:ext cx="4446038" cy="1604521"/>
            <a:chOff x="548526" y="4049685"/>
            <a:chExt cx="4503765" cy="1604521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61CA6817-B61C-4818-82E3-89D2FCD949EA}"/>
                </a:ext>
              </a:extLst>
            </p:cNvPr>
            <p:cNvSpPr/>
            <p:nvPr/>
          </p:nvSpPr>
          <p:spPr>
            <a:xfrm>
              <a:off x="548528" y="4049685"/>
              <a:ext cx="4503763" cy="151060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ACCC4B02-D3A8-4701-9A7A-59112AA22240}"/>
                </a:ext>
              </a:extLst>
            </p:cNvPr>
            <p:cNvSpPr/>
            <p:nvPr/>
          </p:nvSpPr>
          <p:spPr>
            <a:xfrm>
              <a:off x="548526" y="5560292"/>
              <a:ext cx="4503763" cy="93914"/>
            </a:xfrm>
            <a:prstGeom prst="rect">
              <a:avLst/>
            </a:prstGeom>
            <a:gradFill>
              <a:gsLst>
                <a:gs pos="0">
                  <a:srgbClr val="F02FF4"/>
                </a:gs>
                <a:gs pos="100000">
                  <a:srgbClr val="22F0D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78C90085-2F39-46F7-AE55-273E3177F06F}"/>
              </a:ext>
            </a:extLst>
          </p:cNvPr>
          <p:cNvGrpSpPr/>
          <p:nvPr/>
        </p:nvGrpSpPr>
        <p:grpSpPr>
          <a:xfrm rot="10800000">
            <a:off x="7773258" y="1589699"/>
            <a:ext cx="4446038" cy="2011624"/>
            <a:chOff x="548526" y="3642582"/>
            <a:chExt cx="4503765" cy="2011624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D92823E-930B-4120-BAA5-1658D60033F9}"/>
                </a:ext>
              </a:extLst>
            </p:cNvPr>
            <p:cNvSpPr/>
            <p:nvPr/>
          </p:nvSpPr>
          <p:spPr>
            <a:xfrm>
              <a:off x="548528" y="3642582"/>
              <a:ext cx="4503763" cy="191771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AD47FFC-8E6A-4E90-BC1A-D390FD492CA7}"/>
                </a:ext>
              </a:extLst>
            </p:cNvPr>
            <p:cNvSpPr/>
            <p:nvPr/>
          </p:nvSpPr>
          <p:spPr>
            <a:xfrm>
              <a:off x="548526" y="5560292"/>
              <a:ext cx="4503763" cy="93914"/>
            </a:xfrm>
            <a:prstGeom prst="rect">
              <a:avLst/>
            </a:prstGeom>
            <a:gradFill>
              <a:gsLst>
                <a:gs pos="0">
                  <a:srgbClr val="F02FF4"/>
                </a:gs>
                <a:gs pos="100000">
                  <a:srgbClr val="22F0D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636F6CF-AE6F-49F3-8E4F-0F90991A4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644" y="114282"/>
            <a:ext cx="11781912" cy="1325563"/>
          </a:xfrm>
        </p:spPr>
        <p:txBody>
          <a:bodyPr>
            <a:normAutofit fontScale="90000"/>
          </a:bodyPr>
          <a:lstStyle/>
          <a:p>
            <a:r>
              <a:rPr lang="zh-TW" dirty="0">
                <a:ea typeface="微軟正黑體"/>
              </a:rPr>
              <a:t>Gatner</a:t>
            </a:r>
            <a:r>
              <a:rPr lang="en-US" altLang="zh-TW" dirty="0">
                <a:ea typeface="微軟正黑體"/>
              </a:rPr>
              <a:t>:</a:t>
            </a:r>
            <a:r>
              <a:rPr lang="zh-TW" altLang="en-US" dirty="0">
                <a:ea typeface="微軟正黑體"/>
              </a:rPr>
              <a:t> </a:t>
            </a:r>
            <a:r>
              <a:rPr lang="zh-TW" b="0" dirty="0">
                <a:ea typeface="微軟正黑體"/>
              </a:rPr>
              <a:t>Deduplication </a:t>
            </a:r>
            <a:r>
              <a:rPr lang="en-US" altLang="zh-TW" b="0" dirty="0">
                <a:ea typeface="微軟正黑體"/>
              </a:rPr>
              <a:t>will</a:t>
            </a:r>
            <a:r>
              <a:rPr lang="zh-TW" altLang="en-US" b="0" dirty="0">
                <a:ea typeface="微軟正黑體"/>
              </a:rPr>
              <a:t> </a:t>
            </a:r>
            <a:r>
              <a:rPr lang="en-US" altLang="zh-TW" b="0" dirty="0">
                <a:ea typeface="微軟正黑體"/>
              </a:rPr>
              <a:t>be</a:t>
            </a:r>
            <a:r>
              <a:rPr lang="zh-TW" altLang="en-US" b="0" dirty="0">
                <a:ea typeface="微軟正黑體"/>
              </a:rPr>
              <a:t> </a:t>
            </a:r>
            <a:r>
              <a:rPr lang="en-US" altLang="zh-TW" b="0" dirty="0">
                <a:ea typeface="微軟正黑體"/>
              </a:rPr>
              <a:t>the</a:t>
            </a:r>
            <a:r>
              <a:rPr lang="zh-TW" altLang="en-US" b="0" dirty="0">
                <a:ea typeface="微軟正黑體"/>
              </a:rPr>
              <a:t> </a:t>
            </a:r>
            <a:r>
              <a:rPr lang="en-US" altLang="zh-TW" b="0" dirty="0">
                <a:ea typeface="微軟正黑體"/>
              </a:rPr>
              <a:t>transformational</a:t>
            </a:r>
            <a:r>
              <a:rPr lang="zh-TW" b="0" dirty="0">
                <a:ea typeface="微軟正黑體"/>
              </a:rPr>
              <a:t> </a:t>
            </a:r>
            <a:r>
              <a:rPr lang="en-US" altLang="zh-TW" b="0" dirty="0">
                <a:ea typeface="微軟正黑體"/>
              </a:rPr>
              <a:t>technology in near future</a:t>
            </a:r>
            <a:endParaRPr lang="zh-TW" altLang="en-US" b="0" dirty="0">
              <a:ea typeface="微軟正黑體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16B7382-42A5-4596-9728-2577D7A52FDC}"/>
              </a:ext>
            </a:extLst>
          </p:cNvPr>
          <p:cNvSpPr txBox="1"/>
          <p:nvPr/>
        </p:nvSpPr>
        <p:spPr>
          <a:xfrm>
            <a:off x="7859553" y="5512477"/>
            <a:ext cx="440556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900" dirty="0">
                <a:latin typeface="微軟正黑體"/>
                <a:ea typeface="微軟正黑體"/>
              </a:rPr>
              <a:t>Image source:</a:t>
            </a:r>
            <a:r>
              <a:rPr lang="zh-TW" altLang="en-US" sz="900" dirty="0">
                <a:latin typeface="微軟正黑體"/>
                <a:ea typeface="微軟正黑體"/>
              </a:rPr>
              <a:t> </a:t>
            </a:r>
            <a:endParaRPr lang="en-US" altLang="zh-TW" sz="900" dirty="0">
              <a:latin typeface="微軟正黑體"/>
              <a:ea typeface="微軟正黑體"/>
            </a:endParaRPr>
          </a:p>
          <a:p>
            <a:r>
              <a:rPr lang="zh-TW" altLang="en-US" sz="900" dirty="0">
                <a:latin typeface="微軟正黑體"/>
                <a:ea typeface="微軟正黑體"/>
              </a:rPr>
              <a:t>Gartner 2018</a:t>
            </a:r>
            <a:r>
              <a:rPr lang="zh-TW" altLang="en-US" sz="900" dirty="0">
                <a:latin typeface="微軟正黑體"/>
                <a:ea typeface="微軟正黑體"/>
                <a:cs typeface="Calibri"/>
              </a:rPr>
              <a:t> </a:t>
            </a:r>
            <a:r>
              <a:rPr lang="zh-TW" sz="900" dirty="0">
                <a:latin typeface="微軟正黑體"/>
                <a:ea typeface="微軟正黑體"/>
                <a:cs typeface="Calibri"/>
              </a:rPr>
              <a:t>Hype Cycle for</a:t>
            </a:r>
            <a:r>
              <a:rPr lang="zh-TW" altLang="en-US" sz="900" dirty="0">
                <a:latin typeface="微軟正黑體"/>
                <a:ea typeface="微軟正黑體"/>
                <a:cs typeface="Calibri"/>
              </a:rPr>
              <a:t> </a:t>
            </a:r>
            <a:r>
              <a:rPr lang="zh-TW" sz="900" dirty="0">
                <a:latin typeface="微軟正黑體"/>
                <a:ea typeface="微軟正黑體"/>
                <a:cs typeface="Calibri"/>
              </a:rPr>
              <a:t>Storage Technologies</a:t>
            </a:r>
            <a:endParaRPr lang="en-US" altLang="zh-TW" sz="900" dirty="0">
              <a:latin typeface="微軟正黑體"/>
              <a:ea typeface="微軟正黑體"/>
              <a:cs typeface="Calibri"/>
            </a:endParaRPr>
          </a:p>
        </p:txBody>
      </p:sp>
      <p:pic>
        <p:nvPicPr>
          <p:cNvPr id="4" name="圖片 4" descr="一張含有 地圖, 文字 的圖片&#10;&#10;描述是以非常高的可信度產生">
            <a:extLst>
              <a:ext uri="{FF2B5EF4-FFF2-40B4-BE49-F238E27FC236}">
                <a16:creationId xmlns:a16="http://schemas.microsoft.com/office/drawing/2014/main" id="{760B5F36-90FB-434A-A416-60F9BB565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58" y="1649768"/>
            <a:ext cx="7253033" cy="419949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0BF3DB9-D8C1-4935-B07C-0834804382A1}"/>
              </a:ext>
            </a:extLst>
          </p:cNvPr>
          <p:cNvSpPr/>
          <p:nvPr/>
        </p:nvSpPr>
        <p:spPr>
          <a:xfrm>
            <a:off x="5020757" y="3000639"/>
            <a:ext cx="914400" cy="2382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09F3E30-8F53-4839-A7BD-24275E65DEBA}"/>
              </a:ext>
            </a:extLst>
          </p:cNvPr>
          <p:cNvSpPr txBox="1"/>
          <p:nvPr/>
        </p:nvSpPr>
        <p:spPr>
          <a:xfrm>
            <a:off x="7934895" y="1774844"/>
            <a:ext cx="4068550" cy="35394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9705" indent="-179705"/>
            <a:r>
              <a:rPr lang="zh-TW" altLang="en-US" sz="2200" b="1" dirty="0">
                <a:solidFill>
                  <a:srgbClr val="FFC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Technical Point</a:t>
            </a:r>
            <a:endParaRPr lang="en-US" altLang="zh-TW" sz="2200" b="1" dirty="0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9705" lvl="1" indent="-179705">
              <a:buFont typeface="Arial"/>
              <a:buChar char="•"/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level analysis and comparison, removing redundant data from finer levels.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79705" lvl="1" indent="-179705">
              <a:buFont typeface="Arial"/>
              <a:buChar char="•"/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Cross-file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comparison instead of single file compression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altLang="zh-TW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79705" lvl="1" indent="-179705">
              <a:buFont typeface="Arial"/>
              <a:buChar char="•"/>
            </a:pPr>
            <a:endParaRPr lang="en-US" altLang="zh-TW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79705" lvl="1" indent="-179705">
              <a:buFont typeface="Arial"/>
              <a:buChar char="•"/>
            </a:pPr>
            <a:endParaRPr lang="en-US" altLang="zh-TW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79705" indent="-179705"/>
            <a:r>
              <a:rPr lang="zh-TW" altLang="en-US" sz="2200" b="1" dirty="0">
                <a:solidFill>
                  <a:srgbClr val="FFC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 Major Scenarios</a:t>
            </a:r>
            <a:endParaRPr lang="en-US" sz="2200" b="1" dirty="0">
              <a:solidFill>
                <a:srgbClr val="FFC00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79705" lvl="1" indent="-179705">
              <a:buFont typeface="Arial"/>
              <a:buChar char="•"/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Backup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plication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79705" lvl="1" indent="-179705">
              <a:buFont typeface="Arial,Sans-Serif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Virtual Tape Library(VTL)</a:t>
            </a:r>
          </a:p>
          <a:p>
            <a:pPr marL="179705" lvl="1" indent="-179705">
              <a:buFont typeface="Arial,Sans-Serif"/>
              <a:buChar char="•"/>
            </a:pP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Storage</a:t>
            </a:r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S</a:t>
            </a:r>
            <a:r>
              <a:rPr lang="en-US" altLang="zh-TW" dirty="0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erver</a:t>
            </a:r>
            <a:endParaRPr lang="zh-TW" dirty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70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圖形 56">
            <a:extLst>
              <a:ext uri="{FF2B5EF4-FFF2-40B4-BE49-F238E27FC236}">
                <a16:creationId xmlns:a16="http://schemas.microsoft.com/office/drawing/2014/main" id="{B9FD68D5-A0AE-4F48-9855-D79AD7422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2114" y="3863270"/>
            <a:ext cx="7538810" cy="264614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A8CB86A-91A5-408B-924D-11AF1094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9" y="268913"/>
            <a:ext cx="12072931" cy="1325563"/>
          </a:xfrm>
        </p:spPr>
        <p:txBody>
          <a:bodyPr>
            <a:normAutofit/>
          </a:bodyPr>
          <a:lstStyle/>
          <a:p>
            <a:r>
              <a:rPr lang="zh-TW" sz="4000" b="0" dirty="0">
                <a:ea typeface="微軟正黑體"/>
              </a:rPr>
              <a:t>QuDedup Technology</a:t>
            </a:r>
            <a:r>
              <a:rPr lang="en-US" altLang="zh-TW" sz="4000" b="0" dirty="0">
                <a:ea typeface="微軟正黑體"/>
              </a:rPr>
              <a:t>:</a:t>
            </a:r>
            <a:r>
              <a:rPr lang="zh-TW" altLang="en-US" sz="4000" b="0" dirty="0">
                <a:ea typeface="微軟正黑體"/>
              </a:rPr>
              <a:t> </a:t>
            </a:r>
            <a:r>
              <a:rPr lang="en-US" altLang="en-US" sz="4000" b="0" dirty="0">
                <a:ea typeface="微軟正黑體"/>
              </a:rPr>
              <a:t>D</a:t>
            </a:r>
            <a:r>
              <a:rPr lang="zh-TW" sz="4000" b="0" dirty="0">
                <a:ea typeface="微軟正黑體"/>
              </a:rPr>
              <a:t>ata </a:t>
            </a:r>
            <a:r>
              <a:rPr lang="en-US" altLang="zh-TW" sz="4000" b="0" dirty="0">
                <a:ea typeface="微軟正黑體"/>
              </a:rPr>
              <a:t>r</a:t>
            </a:r>
            <a:r>
              <a:rPr lang="zh-TW" sz="4000" b="0" dirty="0">
                <a:ea typeface="微軟正黑體"/>
              </a:rPr>
              <a:t>eduction, </a:t>
            </a:r>
            <a:r>
              <a:rPr lang="en-US" altLang="zh-TW" sz="4000" b="0" dirty="0">
                <a:ea typeface="微軟正黑體"/>
              </a:rPr>
              <a:t>s</a:t>
            </a:r>
            <a:r>
              <a:rPr lang="zh-TW" sz="4000" b="0" dirty="0">
                <a:ea typeface="微軟正黑體"/>
              </a:rPr>
              <a:t>mall</a:t>
            </a:r>
            <a:r>
              <a:rPr lang="zh-TW" altLang="en-US" sz="4000" b="0" dirty="0">
                <a:ea typeface="微軟正黑體"/>
              </a:rPr>
              <a:t> </a:t>
            </a:r>
            <a:r>
              <a:rPr lang="zh-TW" sz="4000" b="0" dirty="0">
                <a:ea typeface="微軟正黑體"/>
              </a:rPr>
              <a:t>is</a:t>
            </a:r>
            <a:r>
              <a:rPr lang="zh-TW" altLang="en-US" sz="4000" b="0" dirty="0">
                <a:ea typeface="微軟正黑體"/>
              </a:rPr>
              <a:t> </a:t>
            </a:r>
            <a:r>
              <a:rPr lang="en-US" altLang="zh-TW" sz="4000" b="0" dirty="0">
                <a:ea typeface="微軟正黑體"/>
              </a:rPr>
              <a:t>f</a:t>
            </a:r>
            <a:r>
              <a:rPr lang="zh-TW" sz="4000" b="0" dirty="0">
                <a:ea typeface="微軟正黑體"/>
              </a:rPr>
              <a:t>ast!</a:t>
            </a:r>
            <a:endParaRPr lang="en-US" altLang="zh-TW" sz="4000" dirty="0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BED28DE9-2D68-4498-BEF7-33B96E86A4CC}"/>
              </a:ext>
            </a:extLst>
          </p:cNvPr>
          <p:cNvSpPr txBox="1">
            <a:spLocks/>
          </p:cNvSpPr>
          <p:nvPr/>
        </p:nvSpPr>
        <p:spPr>
          <a:xfrm>
            <a:off x="982494" y="1694302"/>
            <a:ext cx="10515600" cy="20687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b="1" dirty="0">
                <a:latin typeface="微軟正黑體"/>
                <a:ea typeface="微軟正黑體"/>
                <a:cs typeface="Calibri"/>
              </a:rPr>
              <a:t>Future highlights</a:t>
            </a:r>
            <a:endParaRPr lang="en-US" altLang="zh-TW" b="1" dirty="0">
              <a:latin typeface="微軟正黑體"/>
              <a:ea typeface="微軟正黑體"/>
              <a:cs typeface="Calibri"/>
            </a:endParaRPr>
          </a:p>
          <a:p>
            <a:r>
              <a:rPr lang="zh-TW" dirty="0">
                <a:latin typeface="微軟正黑體"/>
                <a:ea typeface="微軟正黑體"/>
                <a:cs typeface="Calibri"/>
              </a:rPr>
              <a:t>Block level analysis</a:t>
            </a:r>
            <a:r>
              <a:rPr lang="zh-TW" altLang="en-US" dirty="0">
                <a:latin typeface="微軟正黑體"/>
                <a:ea typeface="微軟正黑體"/>
                <a:cs typeface="Calibri"/>
              </a:rPr>
              <a:t> a</a:t>
            </a:r>
            <a:r>
              <a:rPr lang="en-US" altLang="zh-TW" dirty="0" err="1">
                <a:latin typeface="微軟正黑體"/>
                <a:ea typeface="微軟正黑體"/>
                <a:cs typeface="Calibri"/>
              </a:rPr>
              <a:t>n</a:t>
            </a:r>
            <a:r>
              <a:rPr lang="en-US" altLang="en-US" dirty="0" err="1">
                <a:latin typeface="微軟正黑體"/>
                <a:ea typeface="微軟正黑體"/>
                <a:cs typeface="Calibri"/>
              </a:rPr>
              <a:t>d</a:t>
            </a:r>
            <a:r>
              <a:rPr lang="zh-TW" dirty="0">
                <a:latin typeface="微軟正黑體"/>
                <a:ea typeface="微軟正黑體"/>
                <a:cs typeface="Calibri"/>
              </a:rPr>
              <a:t> comparison</a:t>
            </a:r>
            <a:endParaRPr lang="zh-TW" altLang="en-US" dirty="0">
              <a:latin typeface="微軟正黑體"/>
              <a:ea typeface="微軟正黑體"/>
              <a:cs typeface="Calibri"/>
            </a:endParaRPr>
          </a:p>
          <a:p>
            <a:r>
              <a:rPr lang="zh-TW" altLang="en-US" dirty="0">
                <a:latin typeface="微軟正黑體"/>
                <a:ea typeface="微軟正黑體"/>
                <a:cs typeface="Calibri"/>
              </a:rPr>
              <a:t>Source-side data deduplication framework</a:t>
            </a:r>
            <a:endParaRPr lang="en-US" altLang="zh-TW" dirty="0">
              <a:latin typeface="微軟正黑體"/>
              <a:ea typeface="微軟正黑體"/>
              <a:cs typeface="Calibri"/>
            </a:endParaRPr>
          </a:p>
          <a:p>
            <a:r>
              <a:rPr lang="zh-TW" altLang="en-US" dirty="0">
                <a:latin typeface="微軟正黑體"/>
                <a:ea typeface="微軟正黑體"/>
                <a:cs typeface="Calibri"/>
              </a:rPr>
              <a:t>3 Advantages</a:t>
            </a:r>
          </a:p>
          <a:p>
            <a:pPr lvl="1"/>
            <a:r>
              <a:rPr lang="zh-TW" altLang="en-US" dirty="0">
                <a:latin typeface="微軟正黑體"/>
                <a:ea typeface="微軟正黑體"/>
                <a:cs typeface="Calibri"/>
              </a:rPr>
              <a:t>Bandwidth reduction, </a:t>
            </a:r>
            <a:endParaRPr lang="zh-TW" dirty="0">
              <a:latin typeface="Calibri" panose="020F0502020204030204"/>
              <a:ea typeface="微軟正黑體"/>
              <a:cs typeface="Calibri" panose="020F0502020204030204"/>
            </a:endParaRPr>
          </a:p>
          <a:p>
            <a:pPr lvl="1"/>
            <a:r>
              <a:rPr lang="zh-TW" altLang="en-US" dirty="0">
                <a:latin typeface="微軟正黑體"/>
                <a:ea typeface="微軟正黑體"/>
                <a:cs typeface="Calibri"/>
              </a:rPr>
              <a:t>Space saving</a:t>
            </a:r>
            <a:endParaRPr lang="zh-TW" dirty="0">
              <a:latin typeface="Calibri" panose="020F0502020204030204"/>
              <a:ea typeface="微軟正黑體"/>
              <a:cs typeface="Calibri" panose="020F0502020204030204"/>
            </a:endParaRPr>
          </a:p>
          <a:p>
            <a:pPr lvl="1"/>
            <a:r>
              <a:rPr lang="zh-TW" altLang="en-US" dirty="0">
                <a:latin typeface="微軟正黑體"/>
                <a:ea typeface="微軟正黑體"/>
                <a:cs typeface="Calibri"/>
              </a:rPr>
              <a:t>Support multiple cloud providers </a:t>
            </a:r>
            <a:endParaRPr lang="zh-TW" dirty="0">
              <a:cs typeface="Calibri"/>
            </a:endParaRPr>
          </a:p>
          <a:p>
            <a:endParaRPr lang="zh-TW" altLang="en-US" dirty="0">
              <a:latin typeface="微軟正黑體"/>
              <a:ea typeface="微軟正黑體"/>
              <a:cs typeface="Calibri"/>
            </a:endParaRPr>
          </a:p>
          <a:p>
            <a:endParaRPr lang="zh-TW" altLang="en-US" dirty="0">
              <a:latin typeface="微軟正黑體"/>
              <a:ea typeface="微軟正黑體"/>
              <a:cs typeface="Calibri"/>
            </a:endParaRP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219CB3C3-A847-4598-8472-25A6B231C318}"/>
              </a:ext>
            </a:extLst>
          </p:cNvPr>
          <p:cNvSpPr/>
          <p:nvPr/>
        </p:nvSpPr>
        <p:spPr>
          <a:xfrm>
            <a:off x="4875228" y="5033143"/>
            <a:ext cx="1705244" cy="3165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頻寬減量</a:t>
            </a:r>
          </a:p>
        </p:txBody>
      </p: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5B7276A8-83B6-4EE3-95F8-E4147D052F13}"/>
              </a:ext>
            </a:extLst>
          </p:cNvPr>
          <p:cNvGrpSpPr/>
          <p:nvPr/>
        </p:nvGrpSpPr>
        <p:grpSpPr>
          <a:xfrm>
            <a:off x="8315432" y="3863269"/>
            <a:ext cx="2449550" cy="717545"/>
            <a:chOff x="4228341" y="4832633"/>
            <a:chExt cx="2449550" cy="717545"/>
          </a:xfrm>
        </p:grpSpPr>
        <p:pic>
          <p:nvPicPr>
            <p:cNvPr id="49" name="圖形 48">
              <a:extLst>
                <a:ext uri="{FF2B5EF4-FFF2-40B4-BE49-F238E27FC236}">
                  <a16:creationId xmlns:a16="http://schemas.microsoft.com/office/drawing/2014/main" id="{79AAD550-878E-4112-B8FD-9833FE99F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28341" y="4832633"/>
              <a:ext cx="2449550" cy="7175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6CE8582A-3006-4B7E-9ED0-8EFBEC28CC8B}"/>
                </a:ext>
              </a:extLst>
            </p:cNvPr>
            <p:cNvSpPr txBox="1"/>
            <p:nvPr/>
          </p:nvSpPr>
          <p:spPr>
            <a:xfrm>
              <a:off x="4363226" y="4982115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TW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DB7D7E62-3D4B-449B-8923-8B406B7E9FBE}"/>
              </a:ext>
            </a:extLst>
          </p:cNvPr>
          <p:cNvSpPr/>
          <p:nvPr/>
        </p:nvSpPr>
        <p:spPr>
          <a:xfrm>
            <a:off x="8905442" y="4063779"/>
            <a:ext cx="2200707" cy="3247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200" dirty="0">
                <a:latin typeface="微軟正黑體"/>
                <a:ea typeface="微軟正黑體"/>
                <a:cs typeface="Calibri"/>
              </a:rPr>
              <a:t>Space Saving</a:t>
            </a:r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FB818C44-C5DB-4F80-9264-1CA136666966}"/>
              </a:ext>
            </a:extLst>
          </p:cNvPr>
          <p:cNvGrpSpPr/>
          <p:nvPr/>
        </p:nvGrpSpPr>
        <p:grpSpPr>
          <a:xfrm>
            <a:off x="6798133" y="5388485"/>
            <a:ext cx="3304367" cy="967946"/>
            <a:chOff x="4228341" y="4832633"/>
            <a:chExt cx="2449550" cy="717545"/>
          </a:xfrm>
        </p:grpSpPr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16E95F8C-E584-40BB-B02C-F4C0898BA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28341" y="4832633"/>
              <a:ext cx="2449550" cy="7175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CC53D0A1-FCBD-4BA2-9DD3-3C82D6426A35}"/>
                </a:ext>
              </a:extLst>
            </p:cNvPr>
            <p:cNvSpPr txBox="1"/>
            <p:nvPr/>
          </p:nvSpPr>
          <p:spPr>
            <a:xfrm>
              <a:off x="4415732" y="5046324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zh-TW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9064D5DE-FE0E-45D1-82F9-AC69B28B486D}"/>
              </a:ext>
            </a:extLst>
          </p:cNvPr>
          <p:cNvSpPr/>
          <p:nvPr/>
        </p:nvSpPr>
        <p:spPr>
          <a:xfrm>
            <a:off x="7793360" y="5676748"/>
            <a:ext cx="2300321" cy="4269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>
                <a:latin typeface="微軟正黑體"/>
                <a:ea typeface="微軟正黑體"/>
                <a:cs typeface="Calibri"/>
              </a:rPr>
              <a:t>Support multiple cloud providers</a:t>
            </a:r>
          </a:p>
        </p:txBody>
      </p: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408B9F3A-B36F-4E03-96F3-1E532D9B81C7}"/>
              </a:ext>
            </a:extLst>
          </p:cNvPr>
          <p:cNvGrpSpPr/>
          <p:nvPr/>
        </p:nvGrpSpPr>
        <p:grpSpPr>
          <a:xfrm>
            <a:off x="3461723" y="3871461"/>
            <a:ext cx="2449550" cy="717545"/>
            <a:chOff x="4228341" y="4832633"/>
            <a:chExt cx="2449550" cy="717545"/>
          </a:xfrm>
        </p:grpSpPr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92FC023B-EE87-4CB9-8F1F-03DEB6DC3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28341" y="4832633"/>
              <a:ext cx="2449550" cy="7175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85E18F7C-DBEF-44E6-BC61-989FB466EDA7}"/>
                </a:ext>
              </a:extLst>
            </p:cNvPr>
            <p:cNvSpPr txBox="1"/>
            <p:nvPr/>
          </p:nvSpPr>
          <p:spPr>
            <a:xfrm>
              <a:off x="4363226" y="4982115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TW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1A1DAC28-2806-4A64-BC25-0F37C13CCB1A}"/>
              </a:ext>
            </a:extLst>
          </p:cNvPr>
          <p:cNvSpPr/>
          <p:nvPr/>
        </p:nvSpPr>
        <p:spPr>
          <a:xfrm>
            <a:off x="4108610" y="4071971"/>
            <a:ext cx="1705244" cy="3165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latin typeface="微軟正黑體"/>
                <a:ea typeface="微軟正黑體"/>
                <a:cs typeface="Calibri"/>
              </a:rPr>
              <a:t>Bandwidth Reduction</a:t>
            </a:r>
          </a:p>
        </p:txBody>
      </p:sp>
      <p:pic>
        <p:nvPicPr>
          <p:cNvPr id="62" name="圖形 61">
            <a:extLst>
              <a:ext uri="{FF2B5EF4-FFF2-40B4-BE49-F238E27FC236}">
                <a16:creationId xmlns:a16="http://schemas.microsoft.com/office/drawing/2014/main" id="{DF584130-9AE8-462D-9468-0F2FD10A8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85317" y="4914140"/>
            <a:ext cx="1166011" cy="717545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E8C01176-FB00-4940-B336-BA8E0D1841BA}"/>
              </a:ext>
            </a:extLst>
          </p:cNvPr>
          <p:cNvSpPr txBox="1"/>
          <p:nvPr/>
        </p:nvSpPr>
        <p:spPr>
          <a:xfrm>
            <a:off x="437741" y="6385511"/>
            <a:ext cx="5149612" cy="323165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dirty="0" err="1">
                <a:latin typeface="Microsoft JhengHei"/>
                <a:ea typeface="Microsoft JhengHei"/>
                <a:cs typeface="Calibri"/>
              </a:rPr>
              <a:t>QuDedup</a:t>
            </a:r>
            <a:r>
              <a:rPr lang="en-US" sz="1500" b="1">
                <a:latin typeface="Microsoft JhengHei"/>
                <a:ea typeface="Microsoft JhengHei"/>
                <a:cs typeface="Calibri"/>
              </a:rPr>
              <a:t> support</a:t>
            </a:r>
            <a:r>
              <a:rPr lang="en-US" altLang="zh-CN" sz="1500" b="1">
                <a:latin typeface="Microsoft JhengHei"/>
                <a:ea typeface="Microsoft JhengHei"/>
                <a:cs typeface="Calibri"/>
              </a:rPr>
              <a:t> model</a:t>
            </a:r>
            <a:r>
              <a:rPr lang="zh-CN" altLang="en-US" sz="1500" b="1" dirty="0">
                <a:latin typeface="Microsoft JhengHei"/>
                <a:ea typeface="Microsoft JhengHei"/>
                <a:cs typeface="Calibri"/>
              </a:rPr>
              <a:t>: x86 / ARM 64 bit / ARM AL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2C975B4-EB82-4B1A-9045-1BB483CBA288}"/>
              </a:ext>
            </a:extLst>
          </p:cNvPr>
          <p:cNvSpPr/>
          <p:nvPr/>
        </p:nvSpPr>
        <p:spPr>
          <a:xfrm rot="10800000">
            <a:off x="6811127" y="1599028"/>
            <a:ext cx="5402333" cy="145435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22" name="Table 5">
            <a:extLst>
              <a:ext uri="{FF2B5EF4-FFF2-40B4-BE49-F238E27FC236}">
                <a16:creationId xmlns:a16="http://schemas.microsoft.com/office/drawing/2014/main" id="{9D480F8C-ED2D-414C-966E-C12F54E8B1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352208"/>
              </p:ext>
            </p:extLst>
          </p:nvPr>
        </p:nvGraphicFramePr>
        <p:xfrm>
          <a:off x="6962498" y="1759338"/>
          <a:ext cx="5043967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0105">
                  <a:extLst>
                    <a:ext uri="{9D8B030D-6E8A-4147-A177-3AD203B41FA5}">
                      <a16:colId xmlns:a16="http://schemas.microsoft.com/office/drawing/2014/main" val="2836215290"/>
                    </a:ext>
                  </a:extLst>
                </a:gridCol>
                <a:gridCol w="1623274">
                  <a:extLst>
                    <a:ext uri="{9D8B030D-6E8A-4147-A177-3AD203B41FA5}">
                      <a16:colId xmlns:a16="http://schemas.microsoft.com/office/drawing/2014/main" val="2069786655"/>
                    </a:ext>
                  </a:extLst>
                </a:gridCol>
                <a:gridCol w="1770588">
                  <a:extLst>
                    <a:ext uri="{9D8B030D-6E8A-4147-A177-3AD203B41FA5}">
                      <a16:colId xmlns:a16="http://schemas.microsoft.com/office/drawing/2014/main" val="323141724"/>
                    </a:ext>
                  </a:extLst>
                </a:gridCol>
              </a:tblGrid>
              <a:tr h="32334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VM Image Size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blipFill dpi="0"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Deduped File Size</a:t>
                      </a:r>
                    </a:p>
                  </a:txBody>
                  <a:tcPr>
                    <a:blipFill dpi="0"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 dirty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Compression</a:t>
                      </a:r>
                      <a:r>
                        <a:rPr lang="zh-TW" altLang="en-US" sz="1600" b="1" i="0" u="none" strike="noStrike" noProof="0" dirty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600" b="1" i="0" u="none" strike="noStrike" noProof="0" dirty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Rate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 dpi="0"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00746315"/>
                  </a:ext>
                </a:extLst>
              </a:tr>
              <a:tr h="21556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15.48 GB</a:t>
                      </a:r>
                    </a:p>
                  </a:txBody>
                  <a:tcPr>
                    <a:solidFill>
                      <a:srgbClr val="CFE6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7.59 GB</a:t>
                      </a:r>
                    </a:p>
                  </a:txBody>
                  <a:tcPr>
                    <a:solidFill>
                      <a:srgbClr val="CFE6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2.04:1</a:t>
                      </a:r>
                    </a:p>
                  </a:txBody>
                  <a:tcPr>
                    <a:solidFill>
                      <a:srgbClr val="CF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88609"/>
                  </a:ext>
                </a:extLst>
              </a:tr>
            </a:tbl>
          </a:graphicData>
        </a:graphic>
      </p:graphicFrame>
      <p:sp>
        <p:nvSpPr>
          <p:cNvPr id="23" name="TextBox 7">
            <a:extLst>
              <a:ext uri="{FF2B5EF4-FFF2-40B4-BE49-F238E27FC236}">
                <a16:creationId xmlns:a16="http://schemas.microsoft.com/office/drawing/2014/main" id="{5051E6BC-9D75-4B81-ACB2-30DD96F03E72}"/>
              </a:ext>
            </a:extLst>
          </p:cNvPr>
          <p:cNvSpPr txBox="1"/>
          <p:nvPr/>
        </p:nvSpPr>
        <p:spPr>
          <a:xfrm>
            <a:off x="6811128" y="2716725"/>
            <a:ext cx="5195342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Note:  The compression ration of one VM image file. </a:t>
            </a:r>
            <a:endParaRPr lang="en-US" sz="1400" b="1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428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>
            <a:extLst>
              <a:ext uri="{FF2B5EF4-FFF2-40B4-BE49-F238E27FC236}">
                <a16:creationId xmlns:a16="http://schemas.microsoft.com/office/drawing/2014/main" id="{33436967-7A3D-4E26-B0A7-13E2A89D9CF0}"/>
              </a:ext>
            </a:extLst>
          </p:cNvPr>
          <p:cNvGrpSpPr/>
          <p:nvPr/>
        </p:nvGrpSpPr>
        <p:grpSpPr>
          <a:xfrm rot="10800000">
            <a:off x="7342909" y="1893239"/>
            <a:ext cx="4503765" cy="2264423"/>
            <a:chOff x="548526" y="3389783"/>
            <a:chExt cx="4503765" cy="2264423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00619F10-4C45-4272-A688-00FE162DFB69}"/>
                </a:ext>
              </a:extLst>
            </p:cNvPr>
            <p:cNvSpPr/>
            <p:nvPr/>
          </p:nvSpPr>
          <p:spPr>
            <a:xfrm>
              <a:off x="548528" y="3389783"/>
              <a:ext cx="4503763" cy="217050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352E06BB-0440-4DFE-87E2-C6CC8EE2F97F}"/>
                </a:ext>
              </a:extLst>
            </p:cNvPr>
            <p:cNvSpPr/>
            <p:nvPr/>
          </p:nvSpPr>
          <p:spPr>
            <a:xfrm>
              <a:off x="548526" y="5560292"/>
              <a:ext cx="4503763" cy="93914"/>
            </a:xfrm>
            <a:prstGeom prst="rect">
              <a:avLst/>
            </a:prstGeom>
            <a:gradFill>
              <a:gsLst>
                <a:gs pos="0">
                  <a:srgbClr val="F02FF4"/>
                </a:gs>
                <a:gs pos="100000">
                  <a:srgbClr val="22F0D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603E674D-EFB4-4FF6-9D61-33CB37F6B50B}"/>
              </a:ext>
            </a:extLst>
          </p:cNvPr>
          <p:cNvGrpSpPr/>
          <p:nvPr/>
        </p:nvGrpSpPr>
        <p:grpSpPr>
          <a:xfrm>
            <a:off x="528206" y="4673637"/>
            <a:ext cx="5011764" cy="1254774"/>
            <a:chOff x="548526" y="4399432"/>
            <a:chExt cx="4503764" cy="12547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6980ABD-98FD-4F60-B17C-229F271E99BB}"/>
                </a:ext>
              </a:extLst>
            </p:cNvPr>
            <p:cNvSpPr/>
            <p:nvPr/>
          </p:nvSpPr>
          <p:spPr>
            <a:xfrm>
              <a:off x="548527" y="4399432"/>
              <a:ext cx="4503763" cy="116085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A08DD87F-2563-4B95-9590-C3881C844E42}"/>
                </a:ext>
              </a:extLst>
            </p:cNvPr>
            <p:cNvSpPr/>
            <p:nvPr/>
          </p:nvSpPr>
          <p:spPr>
            <a:xfrm>
              <a:off x="548526" y="5560292"/>
              <a:ext cx="4503763" cy="93914"/>
            </a:xfrm>
            <a:prstGeom prst="rect">
              <a:avLst/>
            </a:prstGeom>
            <a:gradFill>
              <a:gsLst>
                <a:gs pos="0">
                  <a:srgbClr val="F02FF4"/>
                </a:gs>
                <a:gs pos="100000">
                  <a:srgbClr val="22F0D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D03791C-B311-4873-AF16-BC1A2D111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81" y="157645"/>
            <a:ext cx="10120819" cy="1325563"/>
          </a:xfrm>
        </p:spPr>
        <p:txBody>
          <a:bodyPr>
            <a:normAutofit fontScale="90000"/>
          </a:bodyPr>
          <a:lstStyle/>
          <a:p>
            <a:pPr>
              <a:lnSpc>
                <a:spcPts val="4300"/>
              </a:lnSpc>
            </a:pPr>
            <a:r>
              <a:rPr lang="en-US" altLang="zh-TW" sz="4000" dirty="0">
                <a:ea typeface="微軟正黑體"/>
              </a:rPr>
              <a:t>Source-side</a:t>
            </a:r>
            <a:r>
              <a:rPr lang="zh-TW" altLang="en-US" sz="4000" dirty="0">
                <a:ea typeface="微軟正黑體"/>
              </a:rPr>
              <a:t> </a:t>
            </a:r>
            <a:r>
              <a:rPr lang="en-US" altLang="zh-TW" sz="4000" dirty="0">
                <a:ea typeface="微軟正黑體"/>
              </a:rPr>
              <a:t>data</a:t>
            </a:r>
            <a:r>
              <a:rPr lang="zh-TW" altLang="en-US" sz="4000" dirty="0">
                <a:ea typeface="微軟正黑體"/>
              </a:rPr>
              <a:t> </a:t>
            </a:r>
            <a:r>
              <a:rPr lang="en-US" altLang="zh-TW" sz="4000" dirty="0">
                <a:ea typeface="微軟正黑體"/>
              </a:rPr>
              <a:t>deduplication</a:t>
            </a:r>
            <a:r>
              <a:rPr lang="zh-TW" altLang="en-US" sz="4000" dirty="0">
                <a:ea typeface="微軟正黑體"/>
              </a:rPr>
              <a:t> </a:t>
            </a:r>
            <a:r>
              <a:rPr lang="en-US" altLang="zh-TW" sz="4000" dirty="0">
                <a:ea typeface="微軟正黑體"/>
              </a:rPr>
              <a:t>technology</a:t>
            </a:r>
            <a:r>
              <a:rPr lang="zh-TW" altLang="en-US" sz="4000" dirty="0">
                <a:ea typeface="微軟正黑體"/>
              </a:rPr>
              <a:t> </a:t>
            </a:r>
            <a:r>
              <a:rPr lang="en-US" altLang="zh-TW" sz="4000" dirty="0">
                <a:ea typeface="微軟正黑體"/>
              </a:rPr>
              <a:t>is</a:t>
            </a:r>
            <a:r>
              <a:rPr lang="zh-TW" altLang="en-US" sz="4000" dirty="0">
                <a:ea typeface="微軟正黑體"/>
              </a:rPr>
              <a:t> </a:t>
            </a:r>
            <a:r>
              <a:rPr lang="en-US" altLang="zh-TW" sz="4000" dirty="0">
                <a:ea typeface="微軟正黑體"/>
              </a:rPr>
              <a:t>in</a:t>
            </a:r>
            <a:r>
              <a:rPr lang="zh-TW" altLang="en-US" sz="4000" dirty="0">
                <a:ea typeface="微軟正黑體"/>
              </a:rPr>
              <a:t> </a:t>
            </a:r>
            <a:r>
              <a:rPr lang="en-US" altLang="zh-TW" sz="4000" dirty="0">
                <a:ea typeface="微軟正黑體"/>
              </a:rPr>
              <a:t>line</a:t>
            </a:r>
            <a:r>
              <a:rPr lang="zh-TW" altLang="en-US" sz="4000" dirty="0">
                <a:ea typeface="微軟正黑體"/>
              </a:rPr>
              <a:t> </a:t>
            </a:r>
            <a:r>
              <a:rPr lang="en-US" altLang="zh-TW" sz="4000" dirty="0">
                <a:ea typeface="微軟正黑體"/>
              </a:rPr>
              <a:t>with</a:t>
            </a:r>
            <a:r>
              <a:rPr lang="zh-TW" altLang="en-US" sz="4000" dirty="0">
                <a:ea typeface="微軟正黑體"/>
              </a:rPr>
              <a:t> </a:t>
            </a:r>
            <a:r>
              <a:rPr lang="en-US" altLang="zh-TW" sz="4000" dirty="0">
                <a:ea typeface="微軟正黑體"/>
              </a:rPr>
              <a:t>modern</a:t>
            </a:r>
            <a:r>
              <a:rPr lang="zh-TW" altLang="en-US" sz="4000" dirty="0">
                <a:ea typeface="微軟正黑體"/>
              </a:rPr>
              <a:t> </a:t>
            </a:r>
            <a:r>
              <a:rPr lang="en-US" altLang="zh-TW" sz="4000" dirty="0">
                <a:ea typeface="微軟正黑體"/>
              </a:rPr>
              <a:t>e</a:t>
            </a:r>
            <a:r>
              <a:rPr lang="zh-TW" sz="4000" dirty="0">
                <a:ea typeface="微軟正黑體"/>
              </a:rPr>
              <a:t>nterprise needs</a:t>
            </a:r>
            <a:endParaRPr lang="en-US" altLang="zh-TW" sz="4000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06BD4A2-87E6-4BB3-9C5F-5F4D0C681310}"/>
              </a:ext>
            </a:extLst>
          </p:cNvPr>
          <p:cNvSpPr txBox="1"/>
          <p:nvPr/>
        </p:nvSpPr>
        <p:spPr>
          <a:xfrm>
            <a:off x="548528" y="1936672"/>
            <a:ext cx="6690085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5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81%</a:t>
            </a:r>
            <a:r>
              <a:rPr lang="zh-TW" sz="25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of enterprises have adopted the cloud </a:t>
            </a:r>
            <a:r>
              <a:rPr lang="en-US" altLang="zh-TW" sz="25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solution</a:t>
            </a:r>
            <a:r>
              <a:rPr lang="zh-TW" sz="25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, </a:t>
            </a:r>
            <a:r>
              <a:rPr lang="en-US" altLang="zh-TW" sz="25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therefore</a:t>
            </a:r>
            <a:r>
              <a:rPr lang="zh-TW" sz="25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source-side </a:t>
            </a:r>
            <a:r>
              <a:rPr lang="en-US" altLang="zh-TW" sz="25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da</a:t>
            </a:r>
            <a:r>
              <a:rPr lang="zh-TW" sz="25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ta</a:t>
            </a:r>
            <a:r>
              <a:rPr lang="zh-TW" altLang="en-US" sz="25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zh-TW" sz="25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deduplicated </a:t>
            </a:r>
            <a:r>
              <a:rPr lang="en-US" altLang="zh-TW" sz="25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is </a:t>
            </a:r>
            <a:r>
              <a:rPr lang="zh-TW" sz="25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more suitable for their</a:t>
            </a:r>
            <a:r>
              <a:rPr lang="zh-TW" altLang="en-US" sz="25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zh-TW" sz="25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needs.</a:t>
            </a:r>
            <a:endParaRPr lang="en-US" altLang="zh-TW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62CB85D-BAE1-434E-9281-5692F9655335}"/>
              </a:ext>
            </a:extLst>
          </p:cNvPr>
          <p:cNvSpPr txBox="1"/>
          <p:nvPr/>
        </p:nvSpPr>
        <p:spPr>
          <a:xfrm>
            <a:off x="526709" y="5302687"/>
            <a:ext cx="5103909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Source-side Data Deduplicaiton Technology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4A754C6-AE19-4F6B-A343-D0573F2D7CDC}"/>
              </a:ext>
            </a:extLst>
          </p:cNvPr>
          <p:cNvSpPr txBox="1"/>
          <p:nvPr/>
        </p:nvSpPr>
        <p:spPr>
          <a:xfrm>
            <a:off x="7504576" y="2919829"/>
            <a:ext cx="3949487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Reduce backup storage space and data transmission bandwidth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DEBEFE0-0599-430E-B964-24A508C7990B}"/>
              </a:ext>
            </a:extLst>
          </p:cNvPr>
          <p:cNvSpPr/>
          <p:nvPr/>
        </p:nvSpPr>
        <p:spPr>
          <a:xfrm>
            <a:off x="7505204" y="2197908"/>
            <a:ext cx="4237172" cy="7694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2200" b="1" dirty="0">
                <a:solidFill>
                  <a:srgbClr val="FFC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Highly compatible with different backup destinations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93F5D772-32D8-4DBA-88CA-80D031188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275" y="3649127"/>
            <a:ext cx="10843705" cy="139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4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1836</Words>
  <Application>Microsoft Office PowerPoint</Application>
  <PresentationFormat>寬螢幕</PresentationFormat>
  <Paragraphs>406</Paragraphs>
  <Slides>49</Slides>
  <Notes>23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60" baseType="lpstr">
      <vt:lpstr>Arial,Sans-Serif</vt:lpstr>
      <vt:lpstr>Microsoft JhengHei UI</vt:lpstr>
      <vt:lpstr>宋体</vt:lpstr>
      <vt:lpstr>游ゴシック</vt:lpstr>
      <vt:lpstr>微軟正黑體</vt:lpstr>
      <vt:lpstr>微軟正黑體</vt:lpstr>
      <vt:lpstr>新細明體</vt:lpstr>
      <vt:lpstr>Arial</vt:lpstr>
      <vt:lpstr>Calibri</vt:lpstr>
      <vt:lpstr>Calibri Light</vt:lpstr>
      <vt:lpstr>Office 佈景主題</vt:lpstr>
      <vt:lpstr>PowerPoint 簡報</vt:lpstr>
      <vt:lpstr>Discover the all-new Hybrid Backup Sync</vt:lpstr>
      <vt:lpstr>Affirmation from millions of users, and continuous evolution</vt:lpstr>
      <vt:lpstr>Rapid data growth, data preservation would be a challenge</vt:lpstr>
      <vt:lpstr>Why we want to develop Hybrid Backup Sync 3.0?</vt:lpstr>
      <vt:lpstr>Data deduplication technology QuDedup greatly reduces backup and restore time</vt:lpstr>
      <vt:lpstr>Gatner: Deduplication will be the transformational technology in near future</vt:lpstr>
      <vt:lpstr>QuDedup Technology: Data reduction, small is fast!</vt:lpstr>
      <vt:lpstr>Source-side data deduplication technology is in line with modern enterprise needs</vt:lpstr>
      <vt:lpstr>High compression ratio, surpassing traditional data reduction technology</vt:lpstr>
      <vt:lpstr>Use SSD to Speed up QuDedup</vt:lpstr>
      <vt:lpstr>Bakcup time spent is the key factor for multi-version backup</vt:lpstr>
      <vt:lpstr>The more backup versions, the lower the risk</vt:lpstr>
      <vt:lpstr>How to optimize the two indicators RPO and RTO?</vt:lpstr>
      <vt:lpstr>Backup needs data reduction, multi-version backup needs more</vt:lpstr>
      <vt:lpstr>Live Demo Part 1</vt:lpstr>
      <vt:lpstr>QuDedup Extract Tool makes your backup data visible and portable</vt:lpstr>
      <vt:lpstr>What is .qdff？</vt:lpstr>
      <vt:lpstr>QuDedup Extract Tool makes .qdff restore without constraints</vt:lpstr>
      <vt:lpstr>Bring your backup data by a single USB drive</vt:lpstr>
      <vt:lpstr>Backup data can be restored in different places and taken anywhere</vt:lpstr>
      <vt:lpstr>QuDedup Extract Tool User Manual </vt:lpstr>
      <vt:lpstr>Import .qdff file</vt:lpstr>
      <vt:lpstr>View multi-version and file content </vt:lpstr>
      <vt:lpstr>Arbitrarily select the file to be restored</vt:lpstr>
      <vt:lpstr>Support TCP BBR to accelerate the cloud backup speed</vt:lpstr>
      <vt:lpstr>What is BBR (Bottleneck Bandwidth and Round-Trip Time)</vt:lpstr>
      <vt:lpstr>Network Speed Measurement of TCP BBR</vt:lpstr>
      <vt:lpstr>TCP BBR makes enterprise hybrid cloud architecture robust</vt:lpstr>
      <vt:lpstr>Complete Support to Cloud Object Storage</vt:lpstr>
      <vt:lpstr>Use Hybrid Backup Sync to connect with Cloud Object Storage</vt:lpstr>
      <vt:lpstr>Completely Integrate File and Object Type Cloud Services</vt:lpstr>
      <vt:lpstr>Quickly get backup files in the cloud</vt:lpstr>
      <vt:lpstr>PowerPoint 簡報</vt:lpstr>
      <vt:lpstr>Make the 3-2-1 backup strategy</vt:lpstr>
      <vt:lpstr>Best practice of hybrid cloud architecture</vt:lpstr>
      <vt:lpstr>QNAP's Complete Data Protection Plan Complies with the 3-2-1 Principle</vt:lpstr>
      <vt:lpstr>Voice from enterprise users:  30 sets schedule settings and rate control per job</vt:lpstr>
      <vt:lpstr>Advanced management to ensure the quality of enterprise network</vt:lpstr>
      <vt:lpstr>Flexible setting of task schedule can reduce disaster recovery RPO</vt:lpstr>
      <vt:lpstr>Enterprise Backup Data should more secure for Complying with GPDR</vt:lpstr>
      <vt:lpstr>New Look of Hybrid Backup Sync 3.0</vt:lpstr>
      <vt:lpstr>Intuitive operation design Improve backup management efficiency</vt:lpstr>
      <vt:lpstr>Task overview page Manage multiple tasks at once</vt:lpstr>
      <vt:lpstr>See all storage space status at a glance</vt:lpstr>
      <vt:lpstr>Task setup by wizard</vt:lpstr>
      <vt:lpstr>Version viewer helps you to select folder to restore by 3 steps</vt:lpstr>
      <vt:lpstr>Hybrid Backup Sync 3.0 Beta Program </vt:lpstr>
      <vt:lpstr>QNAP Hybrid Backup Sync 3 The best help for your hybrid cloud data protection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HsuanChang</dc:creator>
  <cp:lastModifiedBy>QNAP_Hsuan Chang</cp:lastModifiedBy>
  <cp:revision>83</cp:revision>
  <dcterms:created xsi:type="dcterms:W3CDTF">2012-07-30T21:28:29Z</dcterms:created>
  <dcterms:modified xsi:type="dcterms:W3CDTF">2019-01-30T03:31:55Z</dcterms:modified>
</cp:coreProperties>
</file>