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1.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6" r:id="rId2"/>
    <p:sldId id="354" r:id="rId3"/>
    <p:sldId id="353" r:id="rId4"/>
    <p:sldId id="327" r:id="rId5"/>
    <p:sldId id="355" r:id="rId6"/>
    <p:sldId id="346" r:id="rId7"/>
    <p:sldId id="334" r:id="rId8"/>
    <p:sldId id="357" r:id="rId9"/>
    <p:sldId id="358" r:id="rId10"/>
    <p:sldId id="326" r:id="rId11"/>
    <p:sldId id="305" r:id="rId12"/>
    <p:sldId id="347" r:id="rId13"/>
    <p:sldId id="331" r:id="rId14"/>
    <p:sldId id="332" r:id="rId15"/>
    <p:sldId id="308" r:id="rId16"/>
    <p:sldId id="311" r:id="rId17"/>
    <p:sldId id="348" r:id="rId18"/>
    <p:sldId id="297" r:id="rId19"/>
    <p:sldId id="336" r:id="rId20"/>
    <p:sldId id="359" r:id="rId21"/>
    <p:sldId id="319" r:id="rId22"/>
    <p:sldId id="323" r:id="rId23"/>
    <p:sldId id="338" r:id="rId24"/>
    <p:sldId id="339" r:id="rId25"/>
    <p:sldId id="340" r:id="rId26"/>
    <p:sldId id="341" r:id="rId27"/>
    <p:sldId id="343" r:id="rId28"/>
    <p:sldId id="294" r:id="rId29"/>
    <p:sldId id="342" r:id="rId30"/>
    <p:sldId id="349" r:id="rId31"/>
    <p:sldId id="318" r:id="rId32"/>
    <p:sldId id="282" r:id="rId33"/>
    <p:sldId id="298" r:id="rId34"/>
    <p:sldId id="310" r:id="rId35"/>
    <p:sldId id="350" r:id="rId36"/>
    <p:sldId id="304" r:id="rId37"/>
    <p:sldId id="274" r:id="rId38"/>
    <p:sldId id="351" r:id="rId39"/>
    <p:sldId id="285" r:id="rId40"/>
    <p:sldId id="360" r:id="rId41"/>
    <p:sldId id="286" r:id="rId42"/>
    <p:sldId id="352" r:id="rId43"/>
    <p:sldId id="301" r:id="rId44"/>
    <p:sldId id="300" r:id="rId45"/>
    <p:sldId id="299" r:id="rId46"/>
    <p:sldId id="306" r:id="rId47"/>
    <p:sldId id="303" r:id="rId48"/>
    <p:sldId id="284" r:id="rId49"/>
    <p:sldId id="288" r:id="rId50"/>
    <p:sldId id="315" r:id="rId51"/>
    <p:sldId id="316" r:id="rId52"/>
    <p:sldId id="322" r:id="rId53"/>
    <p:sldId id="291" r:id="rId54"/>
    <p:sldId id="313" r:id="rId55"/>
    <p:sldId id="271" r:id="rId56"/>
    <p:sldId id="321" r:id="rId57"/>
    <p:sldId id="269" r:id="rId58"/>
    <p:sldId id="268" r:id="rId59"/>
    <p:sldId id="272" r:id="rId60"/>
    <p:sldId id="345" r:id="rId61"/>
    <p:sldId id="293" r:id="rId62"/>
    <p:sldId id="290" r:id="rId63"/>
    <p:sldId id="295" r:id="rId64"/>
    <p:sldId id="335" r:id="rId65"/>
    <p:sldId id="289" r:id="rId66"/>
    <p:sldId id="320" r:id="rId67"/>
    <p:sldId id="314" r:id="rId68"/>
    <p:sldId id="275" r:id="rId69"/>
    <p:sldId id="281" r:id="rId70"/>
    <p:sldId id="276" r:id="rId71"/>
    <p:sldId id="302" r:id="rId72"/>
    <p:sldId id="309" r:id="rId73"/>
    <p:sldId id="307" r:id="rId7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Norman Tsai" initials="QT" lastIdx="1" clrIdx="0">
    <p:extLst>
      <p:ext uri="{19B8F6BF-5375-455C-9EA6-DF929625EA0E}">
        <p15:presenceInfo xmlns:p15="http://schemas.microsoft.com/office/powerpoint/2012/main" userId="QNAP_Norman Tsai" providerId="None"/>
      </p:ext>
    </p:extLst>
  </p:cmAuthor>
  <p:cmAuthor id="2" name="QNAP_Richard Li" initials="QL" lastIdx="7" clrIdx="1">
    <p:extLst>
      <p:ext uri="{19B8F6BF-5375-455C-9EA6-DF929625EA0E}">
        <p15:presenceInfo xmlns:p15="http://schemas.microsoft.com/office/powerpoint/2012/main" userId="S::richardli@ieinet.onmicrosoft.com::327e81cf-81db-4bd1-b5fc-f2840735d9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FE6F1"/>
    <a:srgbClr val="321547"/>
    <a:srgbClr val="0DC3A9"/>
    <a:srgbClr val="C5CC37"/>
    <a:srgbClr val="7C8E14"/>
    <a:srgbClr val="22F0D1"/>
    <a:srgbClr val="E8F4F6"/>
    <a:srgbClr val="7030A0"/>
    <a:srgbClr val="F02F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F2F664-E9EA-4DFF-B046-D1DB1B980B9D}" v="47" dt="2019-01-28T09:14:53.842"/>
    <p1510:client id="{A4C85472-43E9-471F-864E-975CE5135A75}" v="3581" dt="2019-01-29T06:06:56.805"/>
    <p1510:client id="{3EE4761D-9094-AC78-1C24-A3E702FF2D64}" v="368" dt="2019-01-28T09:11:33.274"/>
    <p1510:client id="{321E5321-10DD-585C-2F73-C1D9D8FD3222}" v="1534" dt="2019-01-28T08:08:45.870"/>
    <p1510:client id="{BD5F1613-71FC-B5BC-E414-98946469F39F}" v="677" dt="2019-01-28T06:02:47.556"/>
    <p1510:client id="{EC8211EA-F14C-3407-5801-A0409D2B84CD}" v="5" dt="2019-01-28T05:54:41.404"/>
    <p1510:client id="{A76BBBCC-9ED5-8BDF-34BD-B52D1AA3A04A}" v="1" dt="2019-01-28T06:06:21.139"/>
    <p1510:client id="{40C5CAAE-ED6D-CC17-B36E-D5588C0817CB}" v="17" dt="2019-01-28T07:51:10.802"/>
    <p1510:client id="{DDBB59DB-A9F1-4CE9-AFE9-8A38463A2167}" v="27" dt="2019-01-28T09:47:19.826"/>
    <p1510:client id="{39C92D03-8C34-41BC-5DFD-E79531B38602}" v="1092" dt="2019-01-29T02:11:19.336"/>
    <p1510:client id="{935EE38A-B4A0-7D21-2F6D-C14EB441F036}" v="817" dt="2019-01-29T02:48:39.221"/>
    <p1510:client id="{A93FB358-C45C-3C42-1E50-88FD8EF74461}" v="313" dt="2019-01-29T02:31:55.852"/>
    <p1510:client id="{CF64EB77-2166-ADA6-D2DB-7C1FF6A0ACEB}" v="147" dt="2019-01-29T04:08:24.967"/>
    <p1510:client id="{457FA2C8-D5D0-63EC-E84C-6F71838DF0B7}" v="40" dt="2019-01-29T04:00:37.704"/>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84" y="10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1-19T02:06:58.046" idx="7">
    <p:pos x="10" y="10"/>
    <p:text>流程圖畫完補上
</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00CA1-AE9B-486D-959B-BD0CDF9AC966}"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96D12918-884E-449F-ABE5-80EABBA9B6AF}">
      <dgm:prSet custT="1"/>
      <dgm:spPr/>
      <dgm:t>
        <a:bodyPr/>
        <a:lstStyle/>
        <a:p>
          <a:r>
            <a:rPr lang="zh-TW" altLang="en-US" sz="2400" b="1">
              <a:latin typeface="微軟正黑體" panose="020B0604030504040204" pitchFamily="34" charset="-120"/>
              <a:ea typeface="微軟正黑體" panose="020B0604030504040204" pitchFamily="34" charset="-120"/>
            </a:rPr>
            <a:t>內</a:t>
          </a:r>
          <a:r>
            <a:rPr lang="ja-JP" altLang="en-US" sz="2400" b="1">
              <a:latin typeface="微軟正黑體" panose="020B0604030504040204" pitchFamily="34" charset="-120"/>
              <a:ea typeface="微軟正黑體" panose="020B0604030504040204" pitchFamily="34" charset="-120"/>
            </a:rPr>
            <a:t>網</a:t>
          </a:r>
          <a:r>
            <a:rPr lang="en-US" altLang="en-US" sz="2400" b="1">
              <a:latin typeface="微軟正黑體" panose="020B0604030504040204" pitchFamily="34" charset="-120"/>
              <a:ea typeface="微軟正黑體" panose="020B0604030504040204" pitchFamily="34" charset="-120"/>
            </a:rPr>
            <a:t>：</a:t>
          </a:r>
          <a:r>
            <a:rPr lang="zh-TW" sz="2400" b="1">
              <a:latin typeface="微軟正黑體" panose="020B0604030504040204" pitchFamily="34" charset="-120"/>
              <a:ea typeface="微軟正黑體" panose="020B0604030504040204" pitchFamily="34" charset="-120"/>
            </a:rPr>
            <a:t>支援 10 GbE 高速傳輸介面，建構高速區域網路</a:t>
          </a:r>
          <a:endParaRPr lang="en-US" sz="2400" b="1">
            <a:latin typeface="微軟正黑體" panose="020B0604030504040204" pitchFamily="34" charset="-120"/>
            <a:ea typeface="微軟正黑體" panose="020B0604030504040204" pitchFamily="34" charset="-120"/>
          </a:endParaRPr>
        </a:p>
      </dgm:t>
    </dgm:pt>
    <dgm:pt modelId="{901ABB6C-FD47-46E3-94BC-791EF62600E5}" type="parTrans" cxnId="{E56B300C-37D2-4298-BC7B-1FE08C3BAD3F}">
      <dgm:prSet/>
      <dgm:spPr/>
      <dgm:t>
        <a:bodyPr/>
        <a:lstStyle/>
        <a:p>
          <a:endParaRPr lang="en-US"/>
        </a:p>
      </dgm:t>
    </dgm:pt>
    <dgm:pt modelId="{96959633-2BF4-44D3-A41C-CBFE03FBC6E6}" type="sibTrans" cxnId="{E56B300C-37D2-4298-BC7B-1FE08C3BAD3F}">
      <dgm:prSet/>
      <dgm:spPr/>
      <dgm:t>
        <a:bodyPr/>
        <a:lstStyle/>
        <a:p>
          <a:endParaRPr lang="en-US"/>
        </a:p>
      </dgm:t>
    </dgm:pt>
    <dgm:pt modelId="{6A065B2A-9BBD-46F9-A7A3-6924635FEF5F}">
      <dgm:prSet custT="1"/>
      <dgm:spPr/>
      <dgm:t>
        <a:bodyPr/>
        <a:lstStyle/>
        <a:p>
          <a:r>
            <a:rPr lang="zh-TW" altLang="en-US" sz="1800">
              <a:latin typeface="微軟正黑體" panose="020B0604030504040204" pitchFamily="34" charset="-120"/>
              <a:ea typeface="微軟正黑體" panose="020B0604030504040204" pitchFamily="34" charset="-120"/>
            </a:rPr>
            <a:t>每日備份任務可以及時完成</a:t>
          </a:r>
          <a:endParaRPr lang="en-US" sz="1800">
            <a:latin typeface="微軟正黑體" panose="020B0604030504040204" pitchFamily="34" charset="-120"/>
            <a:ea typeface="微軟正黑體" panose="020B0604030504040204" pitchFamily="34" charset="-120"/>
          </a:endParaRPr>
        </a:p>
      </dgm:t>
    </dgm:pt>
    <dgm:pt modelId="{792C1F76-A98C-4CDE-AE83-435BEEBFCC35}" type="parTrans" cxnId="{298595A0-57CB-4DA5-B067-A3076A6A55C0}">
      <dgm:prSet/>
      <dgm:spPr/>
      <dgm:t>
        <a:bodyPr/>
        <a:lstStyle/>
        <a:p>
          <a:endParaRPr lang="en-US"/>
        </a:p>
      </dgm:t>
    </dgm:pt>
    <dgm:pt modelId="{7427DE0B-1859-48BF-8A0F-A8D06D98F190}" type="sibTrans" cxnId="{298595A0-57CB-4DA5-B067-A3076A6A55C0}">
      <dgm:prSet/>
      <dgm:spPr/>
      <dgm:t>
        <a:bodyPr/>
        <a:lstStyle/>
        <a:p>
          <a:endParaRPr lang="en-US"/>
        </a:p>
      </dgm:t>
    </dgm:pt>
    <dgm:pt modelId="{932BF155-090D-43C4-856E-031D5434ADDB}">
      <dgm:prSet custT="1"/>
      <dgm:spPr/>
      <dgm:t>
        <a:bodyPr/>
        <a:lstStyle/>
        <a:p>
          <a:r>
            <a:rPr lang="zh-TW" altLang="en-US" sz="1800">
              <a:latin typeface="微軟正黑體" panose="020B0604030504040204" pitchFamily="34" charset="-120"/>
              <a:ea typeface="微軟正黑體" panose="020B0604030504040204" pitchFamily="34" charset="-120"/>
            </a:rPr>
            <a:t>可增加備份任務排程頻率，降低資料遺失風險</a:t>
          </a:r>
          <a:endParaRPr lang="en-US" sz="1800">
            <a:latin typeface="微軟正黑體" panose="020B0604030504040204" pitchFamily="34" charset="-120"/>
            <a:ea typeface="微軟正黑體" panose="020B0604030504040204" pitchFamily="34" charset="-120"/>
          </a:endParaRPr>
        </a:p>
      </dgm:t>
    </dgm:pt>
    <dgm:pt modelId="{FC085654-E924-463E-8783-0FD1DEA67684}" type="parTrans" cxnId="{394C311E-73E1-4D50-A2FA-51D59E91B6D0}">
      <dgm:prSet/>
      <dgm:spPr/>
      <dgm:t>
        <a:bodyPr/>
        <a:lstStyle/>
        <a:p>
          <a:endParaRPr lang="en-US"/>
        </a:p>
      </dgm:t>
    </dgm:pt>
    <dgm:pt modelId="{918C1C73-FD49-4575-AF0A-C61CCEE48BEC}" type="sibTrans" cxnId="{394C311E-73E1-4D50-A2FA-51D59E91B6D0}">
      <dgm:prSet/>
      <dgm:spPr/>
      <dgm:t>
        <a:bodyPr/>
        <a:lstStyle/>
        <a:p>
          <a:endParaRPr lang="en-US"/>
        </a:p>
      </dgm:t>
    </dgm:pt>
    <dgm:pt modelId="{81476B63-43DE-4F80-92C6-0F6C4AFBD804}">
      <dgm:prSet custT="1"/>
      <dgm:spPr/>
      <dgm:t>
        <a:bodyPr/>
        <a:lstStyle/>
        <a:p>
          <a:r>
            <a:rPr lang="zh-TW" altLang="en-US" sz="2400" b="1">
              <a:latin typeface="微軟正黑體"/>
              <a:ea typeface="微軟正黑體"/>
            </a:rPr>
            <a:t>外網：</a:t>
          </a:r>
          <a:r>
            <a:rPr lang="zh-TW" sz="2400" b="1">
              <a:latin typeface="微軟正黑體"/>
              <a:ea typeface="微軟正黑體"/>
            </a:rPr>
            <a:t>支援 TCP BBR，加速外網傳輸速率</a:t>
          </a:r>
          <a:endParaRPr lang="en-US" sz="2400" b="1">
            <a:latin typeface="微軟正黑體"/>
            <a:ea typeface="微軟正黑體"/>
          </a:endParaRPr>
        </a:p>
      </dgm:t>
    </dgm:pt>
    <dgm:pt modelId="{6B5ACC03-38D4-4189-AF74-5BE2A9A056A7}" type="parTrans" cxnId="{2C66D785-9A6E-478D-A49B-9718F85C0935}">
      <dgm:prSet/>
      <dgm:spPr/>
      <dgm:t>
        <a:bodyPr/>
        <a:lstStyle/>
        <a:p>
          <a:endParaRPr lang="en-US"/>
        </a:p>
      </dgm:t>
    </dgm:pt>
    <dgm:pt modelId="{7A454CB0-2881-4DDE-9D96-D5E8FB940957}" type="sibTrans" cxnId="{2C66D785-9A6E-478D-A49B-9718F85C0935}">
      <dgm:prSet/>
      <dgm:spPr/>
      <dgm:t>
        <a:bodyPr/>
        <a:lstStyle/>
        <a:p>
          <a:endParaRPr lang="en-US"/>
        </a:p>
      </dgm:t>
    </dgm:pt>
    <dgm:pt modelId="{874FC26A-1F82-4421-882C-06E852CE613A}">
      <dgm:prSet custT="1"/>
      <dgm:spPr/>
      <dgm:t>
        <a:bodyPr/>
        <a:lstStyle/>
        <a:p>
          <a:r>
            <a:rPr lang="zh-TW" sz="1800">
              <a:latin typeface="微軟正黑體" panose="020B0604030504040204" pitchFamily="34" charset="-120"/>
              <a:ea typeface="微軟正黑體" panose="020B0604030504040204" pitchFamily="34" charset="-120"/>
            </a:rPr>
            <a:t>克服品質不佳的網際網路環境</a:t>
          </a:r>
          <a:endParaRPr lang="en-US" sz="1800">
            <a:latin typeface="微軟正黑體" panose="020B0604030504040204" pitchFamily="34" charset="-120"/>
            <a:ea typeface="微軟正黑體" panose="020B0604030504040204" pitchFamily="34" charset="-120"/>
          </a:endParaRPr>
        </a:p>
      </dgm:t>
    </dgm:pt>
    <dgm:pt modelId="{4E78CB09-F11E-44A2-85D0-B1CB4AE702C8}" type="parTrans" cxnId="{1AE6FFED-8EDC-4D1F-B538-7E3B8DD4B107}">
      <dgm:prSet/>
      <dgm:spPr/>
      <dgm:t>
        <a:bodyPr/>
        <a:lstStyle/>
        <a:p>
          <a:endParaRPr lang="en-US"/>
        </a:p>
      </dgm:t>
    </dgm:pt>
    <dgm:pt modelId="{F0C71E61-4CAB-4521-A6D8-1EED965B1B3E}" type="sibTrans" cxnId="{1AE6FFED-8EDC-4D1F-B538-7E3B8DD4B107}">
      <dgm:prSet/>
      <dgm:spPr/>
      <dgm:t>
        <a:bodyPr/>
        <a:lstStyle/>
        <a:p>
          <a:endParaRPr lang="en-US"/>
        </a:p>
      </dgm:t>
    </dgm:pt>
    <dgm:pt modelId="{27E5AF69-5C60-4560-837D-27AA1DCECD50}">
      <dgm:prSet custT="1"/>
      <dgm:spPr/>
      <dgm:t>
        <a:bodyPr/>
        <a:lstStyle/>
        <a:p>
          <a:r>
            <a:rPr lang="zh-TW" altLang="en-US" sz="1800">
              <a:latin typeface="微軟正黑體" panose="020B0604030504040204" pitchFamily="34" charset="-120"/>
              <a:ea typeface="微軟正黑體" panose="020B0604030504040204" pitchFamily="34" charset="-120"/>
            </a:rPr>
            <a:t>提升公有雲的備份效率</a:t>
          </a:r>
          <a:endParaRPr lang="en-US" sz="1800">
            <a:latin typeface="微軟正黑體" panose="020B0604030504040204" pitchFamily="34" charset="-120"/>
            <a:ea typeface="微軟正黑體" panose="020B0604030504040204" pitchFamily="34" charset="-120"/>
          </a:endParaRPr>
        </a:p>
      </dgm:t>
    </dgm:pt>
    <dgm:pt modelId="{A8A5779D-76F4-4CDB-B506-AB78295ADD3C}" type="parTrans" cxnId="{57869384-CD98-4823-A650-47F794D571C2}">
      <dgm:prSet/>
      <dgm:spPr/>
      <dgm:t>
        <a:bodyPr/>
        <a:lstStyle/>
        <a:p>
          <a:endParaRPr lang="en-US"/>
        </a:p>
      </dgm:t>
    </dgm:pt>
    <dgm:pt modelId="{162E0F45-AFCC-41F8-BCA2-3DC79E2EE974}" type="sibTrans" cxnId="{57869384-CD98-4823-A650-47F794D571C2}">
      <dgm:prSet/>
      <dgm:spPr/>
      <dgm:t>
        <a:bodyPr/>
        <a:lstStyle/>
        <a:p>
          <a:endParaRPr lang="en-US"/>
        </a:p>
      </dgm:t>
    </dgm:pt>
    <dgm:pt modelId="{62F19D27-7169-449F-8EA5-387757D46536}">
      <dgm:prSet/>
      <dgm:spPr/>
      <dgm:t>
        <a:bodyPr/>
        <a:lstStyle/>
        <a:p>
          <a:endParaRPr lang="en-US" sz="1100">
            <a:latin typeface="微軟正黑體" panose="020B0604030504040204" pitchFamily="34" charset="-120"/>
            <a:ea typeface="微軟正黑體" panose="020B0604030504040204" pitchFamily="34" charset="-120"/>
          </a:endParaRPr>
        </a:p>
      </dgm:t>
    </dgm:pt>
    <dgm:pt modelId="{3927E852-B573-4FF9-A238-99DA88DC5CC9}" type="parTrans" cxnId="{D1CF59D4-6269-41DB-ABC3-B7815A3382BE}">
      <dgm:prSet/>
      <dgm:spPr/>
      <dgm:t>
        <a:bodyPr/>
        <a:lstStyle/>
        <a:p>
          <a:endParaRPr lang="zh-TW" altLang="en-US"/>
        </a:p>
      </dgm:t>
    </dgm:pt>
    <dgm:pt modelId="{9124F4FF-D102-44D2-BBA4-343DACC45DB1}" type="sibTrans" cxnId="{D1CF59D4-6269-41DB-ABC3-B7815A3382BE}">
      <dgm:prSet/>
      <dgm:spPr/>
      <dgm:t>
        <a:bodyPr/>
        <a:lstStyle/>
        <a:p>
          <a:endParaRPr lang="zh-TW" altLang="en-US"/>
        </a:p>
      </dgm:t>
    </dgm:pt>
    <dgm:pt modelId="{8FA1D50C-9D80-45A5-AAFD-483E5815346A}">
      <dgm:prSet/>
      <dgm:spPr/>
      <dgm:t>
        <a:bodyPr/>
        <a:lstStyle/>
        <a:p>
          <a:endParaRPr lang="en-US" sz="1100">
            <a:latin typeface="微軟正黑體" panose="020B0604030504040204" pitchFamily="34" charset="-120"/>
            <a:ea typeface="微軟正黑體" panose="020B0604030504040204" pitchFamily="34" charset="-120"/>
          </a:endParaRPr>
        </a:p>
      </dgm:t>
    </dgm:pt>
    <dgm:pt modelId="{F7AE59F8-815B-4AD5-90E1-91A52D017C98}" type="parTrans" cxnId="{EE5C97FB-50A8-4B60-8243-8400F93A1F1E}">
      <dgm:prSet/>
      <dgm:spPr/>
      <dgm:t>
        <a:bodyPr/>
        <a:lstStyle/>
        <a:p>
          <a:endParaRPr lang="zh-TW" altLang="en-US"/>
        </a:p>
      </dgm:t>
    </dgm:pt>
    <dgm:pt modelId="{546DFE9B-2909-4D31-AECA-AD63ECD74A4D}" type="sibTrans" cxnId="{EE5C97FB-50A8-4B60-8243-8400F93A1F1E}">
      <dgm:prSet/>
      <dgm:spPr/>
      <dgm:t>
        <a:bodyPr/>
        <a:lstStyle/>
        <a:p>
          <a:endParaRPr lang="zh-TW" altLang="en-US"/>
        </a:p>
      </dgm:t>
    </dgm:pt>
    <dgm:pt modelId="{72FE8A7F-2E4B-4F0D-8DD5-3F5528ECF05B}">
      <dgm:prSet custT="1"/>
      <dgm:spPr/>
      <dgm:t>
        <a:bodyPr/>
        <a:lstStyle/>
        <a:p>
          <a:endParaRPr lang="en-US" sz="1800">
            <a:latin typeface="微軟正黑體" panose="020B0604030504040204" pitchFamily="34" charset="-120"/>
            <a:ea typeface="微軟正黑體" panose="020B0604030504040204" pitchFamily="34" charset="-120"/>
          </a:endParaRPr>
        </a:p>
      </dgm:t>
    </dgm:pt>
    <dgm:pt modelId="{5639E4E0-F55B-4802-A4B7-102EB21DC7C3}" type="parTrans" cxnId="{F81EB6A7-3FD4-4C74-887A-51253ACDDD37}">
      <dgm:prSet/>
      <dgm:spPr/>
      <dgm:t>
        <a:bodyPr/>
        <a:lstStyle/>
        <a:p>
          <a:endParaRPr lang="zh-TW" altLang="en-US"/>
        </a:p>
      </dgm:t>
    </dgm:pt>
    <dgm:pt modelId="{5047E2DF-22A6-49CA-9B84-10BA5F8D7D7D}" type="sibTrans" cxnId="{F81EB6A7-3FD4-4C74-887A-51253ACDDD37}">
      <dgm:prSet/>
      <dgm:spPr/>
      <dgm:t>
        <a:bodyPr/>
        <a:lstStyle/>
        <a:p>
          <a:endParaRPr lang="zh-TW" altLang="en-US"/>
        </a:p>
      </dgm:t>
    </dgm:pt>
    <dgm:pt modelId="{36C40B97-83E9-4755-9462-75BCB4ADF0D2}">
      <dgm:prSet custT="1"/>
      <dgm:spPr/>
      <dgm:t>
        <a:bodyPr/>
        <a:lstStyle/>
        <a:p>
          <a:endParaRPr lang="en-US" sz="1800">
            <a:latin typeface="微軟正黑體" panose="020B0604030504040204" pitchFamily="34" charset="-120"/>
            <a:ea typeface="微軟正黑體" panose="020B0604030504040204" pitchFamily="34" charset="-120"/>
          </a:endParaRPr>
        </a:p>
      </dgm:t>
    </dgm:pt>
    <dgm:pt modelId="{DAEB770B-986D-4CCB-A26E-4C909E1E64E4}" type="parTrans" cxnId="{7830FE96-5AC7-4018-B983-798B7533BD81}">
      <dgm:prSet/>
      <dgm:spPr/>
      <dgm:t>
        <a:bodyPr/>
        <a:lstStyle/>
        <a:p>
          <a:endParaRPr lang="zh-TW" altLang="en-US"/>
        </a:p>
      </dgm:t>
    </dgm:pt>
    <dgm:pt modelId="{413B0D37-B2A0-4BA6-8B68-1F78CE211AB8}" type="sibTrans" cxnId="{7830FE96-5AC7-4018-B983-798B7533BD81}">
      <dgm:prSet/>
      <dgm:spPr/>
      <dgm:t>
        <a:bodyPr/>
        <a:lstStyle/>
        <a:p>
          <a:endParaRPr lang="zh-TW" altLang="en-US"/>
        </a:p>
      </dgm:t>
    </dgm:pt>
    <dgm:pt modelId="{72A9BE81-2034-4426-8B3B-654E56C23F65}" type="pres">
      <dgm:prSet presAssocID="{C8B00CA1-AE9B-486D-959B-BD0CDF9AC966}" presName="linear" presStyleCnt="0">
        <dgm:presLayoutVars>
          <dgm:animLvl val="lvl"/>
          <dgm:resizeHandles val="exact"/>
        </dgm:presLayoutVars>
      </dgm:prSet>
      <dgm:spPr/>
    </dgm:pt>
    <dgm:pt modelId="{F2259B70-F50F-4D8E-B328-F5B96D9B927C}" type="pres">
      <dgm:prSet presAssocID="{96D12918-884E-449F-ABE5-80EABBA9B6AF}" presName="parentText" presStyleLbl="node1" presStyleIdx="0" presStyleCnt="2" custLinFactNeighborX="-1116" custLinFactNeighborY="-71143">
        <dgm:presLayoutVars>
          <dgm:chMax val="0"/>
          <dgm:bulletEnabled val="1"/>
        </dgm:presLayoutVars>
      </dgm:prSet>
      <dgm:spPr/>
    </dgm:pt>
    <dgm:pt modelId="{BFE72717-5882-419B-BDEF-264A49C27D45}" type="pres">
      <dgm:prSet presAssocID="{96D12918-884E-449F-ABE5-80EABBA9B6AF}" presName="childText" presStyleLbl="revTx" presStyleIdx="0" presStyleCnt="2">
        <dgm:presLayoutVars>
          <dgm:bulletEnabled val="1"/>
        </dgm:presLayoutVars>
      </dgm:prSet>
      <dgm:spPr/>
    </dgm:pt>
    <dgm:pt modelId="{EF107B06-96A8-495B-B91A-8C2AD35D4604}" type="pres">
      <dgm:prSet presAssocID="{81476B63-43DE-4F80-92C6-0F6C4AFBD804}" presName="parentText" presStyleLbl="node1" presStyleIdx="1" presStyleCnt="2">
        <dgm:presLayoutVars>
          <dgm:chMax val="0"/>
          <dgm:bulletEnabled val="1"/>
        </dgm:presLayoutVars>
      </dgm:prSet>
      <dgm:spPr/>
    </dgm:pt>
    <dgm:pt modelId="{50E01AA7-5FDD-4017-BFD5-6F92811331A2}" type="pres">
      <dgm:prSet presAssocID="{81476B63-43DE-4F80-92C6-0F6C4AFBD804}" presName="childText" presStyleLbl="revTx" presStyleIdx="1" presStyleCnt="2" custScaleY="421604">
        <dgm:presLayoutVars>
          <dgm:bulletEnabled val="1"/>
        </dgm:presLayoutVars>
      </dgm:prSet>
      <dgm:spPr/>
    </dgm:pt>
  </dgm:ptLst>
  <dgm:cxnLst>
    <dgm:cxn modelId="{E56B300C-37D2-4298-BC7B-1FE08C3BAD3F}" srcId="{C8B00CA1-AE9B-486D-959B-BD0CDF9AC966}" destId="{96D12918-884E-449F-ABE5-80EABBA9B6AF}" srcOrd="0" destOrd="0" parTransId="{901ABB6C-FD47-46E3-94BC-791EF62600E5}" sibTransId="{96959633-2BF4-44D3-A41C-CBFE03FBC6E6}"/>
    <dgm:cxn modelId="{394C311E-73E1-4D50-A2FA-51D59E91B6D0}" srcId="{96D12918-884E-449F-ABE5-80EABBA9B6AF}" destId="{932BF155-090D-43C4-856E-031D5434ADDB}" srcOrd="1" destOrd="0" parTransId="{FC085654-E924-463E-8783-0FD1DEA67684}" sibTransId="{918C1C73-FD49-4575-AF0A-C61CCEE48BEC}"/>
    <dgm:cxn modelId="{6E17F439-39F9-49B1-A088-17008DE042C2}" type="presOf" srcId="{6A065B2A-9BBD-46F9-A7A3-6924635FEF5F}" destId="{BFE72717-5882-419B-BDEF-264A49C27D45}" srcOrd="0" destOrd="0" presId="urn:microsoft.com/office/officeart/2005/8/layout/vList2"/>
    <dgm:cxn modelId="{48AD3361-FC56-4B62-972B-82616A093EAC}" type="presOf" srcId="{27E5AF69-5C60-4560-837D-27AA1DCECD50}" destId="{50E01AA7-5FDD-4017-BFD5-6F92811331A2}" srcOrd="0" destOrd="1" presId="urn:microsoft.com/office/officeart/2005/8/layout/vList2"/>
    <dgm:cxn modelId="{0CB0A741-8F51-4F23-AC31-0D46DC947076}" type="presOf" srcId="{36C40B97-83E9-4755-9462-75BCB4ADF0D2}" destId="{50E01AA7-5FDD-4017-BFD5-6F92811331A2}" srcOrd="0" destOrd="2" presId="urn:microsoft.com/office/officeart/2005/8/layout/vList2"/>
    <dgm:cxn modelId="{7756C94B-39BF-4590-8170-515BB2765C44}" type="presOf" srcId="{8FA1D50C-9D80-45A5-AAFD-483E5815346A}" destId="{BFE72717-5882-419B-BDEF-264A49C27D45}" srcOrd="0" destOrd="2" presId="urn:microsoft.com/office/officeart/2005/8/layout/vList2"/>
    <dgm:cxn modelId="{70D7B84D-AB13-49D9-BB92-74348D97CA54}" type="presOf" srcId="{932BF155-090D-43C4-856E-031D5434ADDB}" destId="{BFE72717-5882-419B-BDEF-264A49C27D45}" srcOrd="0" destOrd="1" presId="urn:microsoft.com/office/officeart/2005/8/layout/vList2"/>
    <dgm:cxn modelId="{F452046E-7FE4-4EC3-A7EE-DF3716742830}" type="presOf" srcId="{62F19D27-7169-449F-8EA5-387757D46536}" destId="{BFE72717-5882-419B-BDEF-264A49C27D45}" srcOrd="0" destOrd="3" presId="urn:microsoft.com/office/officeart/2005/8/layout/vList2"/>
    <dgm:cxn modelId="{57869384-CD98-4823-A650-47F794D571C2}" srcId="{81476B63-43DE-4F80-92C6-0F6C4AFBD804}" destId="{27E5AF69-5C60-4560-837D-27AA1DCECD50}" srcOrd="1" destOrd="0" parTransId="{A8A5779D-76F4-4CDB-B506-AB78295ADD3C}" sibTransId="{162E0F45-AFCC-41F8-BCA2-3DC79E2EE974}"/>
    <dgm:cxn modelId="{6B4D2385-C04B-4BB4-B7F6-0F1BF8333AF4}" type="presOf" srcId="{96D12918-884E-449F-ABE5-80EABBA9B6AF}" destId="{F2259B70-F50F-4D8E-B328-F5B96D9B927C}" srcOrd="0" destOrd="0" presId="urn:microsoft.com/office/officeart/2005/8/layout/vList2"/>
    <dgm:cxn modelId="{2C66D785-9A6E-478D-A49B-9718F85C0935}" srcId="{C8B00CA1-AE9B-486D-959B-BD0CDF9AC966}" destId="{81476B63-43DE-4F80-92C6-0F6C4AFBD804}" srcOrd="1" destOrd="0" parTransId="{6B5ACC03-38D4-4189-AF74-5BE2A9A056A7}" sibTransId="{7A454CB0-2881-4DDE-9D96-D5E8FB940957}"/>
    <dgm:cxn modelId="{7830FE96-5AC7-4018-B983-798B7533BD81}" srcId="{81476B63-43DE-4F80-92C6-0F6C4AFBD804}" destId="{36C40B97-83E9-4755-9462-75BCB4ADF0D2}" srcOrd="2" destOrd="0" parTransId="{DAEB770B-986D-4CCB-A26E-4C909E1E64E4}" sibTransId="{413B0D37-B2A0-4BA6-8B68-1F78CE211AB8}"/>
    <dgm:cxn modelId="{298595A0-57CB-4DA5-B067-A3076A6A55C0}" srcId="{96D12918-884E-449F-ABE5-80EABBA9B6AF}" destId="{6A065B2A-9BBD-46F9-A7A3-6924635FEF5F}" srcOrd="0" destOrd="0" parTransId="{792C1F76-A98C-4CDE-AE83-435BEEBFCC35}" sibTransId="{7427DE0B-1859-48BF-8A0F-A8D06D98F190}"/>
    <dgm:cxn modelId="{F81EB6A7-3FD4-4C74-887A-51253ACDDD37}" srcId="{81476B63-43DE-4F80-92C6-0F6C4AFBD804}" destId="{72FE8A7F-2E4B-4F0D-8DD5-3F5528ECF05B}" srcOrd="3" destOrd="0" parTransId="{5639E4E0-F55B-4802-A4B7-102EB21DC7C3}" sibTransId="{5047E2DF-22A6-49CA-9B84-10BA5F8D7D7D}"/>
    <dgm:cxn modelId="{B0A13BC6-220A-4ECA-AD37-EC3CFEC835C2}" type="presOf" srcId="{72FE8A7F-2E4B-4F0D-8DD5-3F5528ECF05B}" destId="{50E01AA7-5FDD-4017-BFD5-6F92811331A2}" srcOrd="0" destOrd="3" presId="urn:microsoft.com/office/officeart/2005/8/layout/vList2"/>
    <dgm:cxn modelId="{D1CF59D4-6269-41DB-ABC3-B7815A3382BE}" srcId="{96D12918-884E-449F-ABE5-80EABBA9B6AF}" destId="{62F19D27-7169-449F-8EA5-387757D46536}" srcOrd="3" destOrd="0" parTransId="{3927E852-B573-4FF9-A238-99DA88DC5CC9}" sibTransId="{9124F4FF-D102-44D2-BBA4-343DACC45DB1}"/>
    <dgm:cxn modelId="{EEBF66D9-CA76-44FB-A6BD-F8F80B9D1218}" type="presOf" srcId="{874FC26A-1F82-4421-882C-06E852CE613A}" destId="{50E01AA7-5FDD-4017-BFD5-6F92811331A2}" srcOrd="0" destOrd="0" presId="urn:microsoft.com/office/officeart/2005/8/layout/vList2"/>
    <dgm:cxn modelId="{0AA78FE4-5E59-4AA4-87ED-6DF7076B6187}" type="presOf" srcId="{C8B00CA1-AE9B-486D-959B-BD0CDF9AC966}" destId="{72A9BE81-2034-4426-8B3B-654E56C23F65}" srcOrd="0" destOrd="0" presId="urn:microsoft.com/office/officeart/2005/8/layout/vList2"/>
    <dgm:cxn modelId="{1AE6FFED-8EDC-4D1F-B538-7E3B8DD4B107}" srcId="{81476B63-43DE-4F80-92C6-0F6C4AFBD804}" destId="{874FC26A-1F82-4421-882C-06E852CE613A}" srcOrd="0" destOrd="0" parTransId="{4E78CB09-F11E-44A2-85D0-B1CB4AE702C8}" sibTransId="{F0C71E61-4CAB-4521-A6D8-1EED965B1B3E}"/>
    <dgm:cxn modelId="{EAA486F1-DE9B-43FA-8A3E-56200EDB2A76}" type="presOf" srcId="{81476B63-43DE-4F80-92C6-0F6C4AFBD804}" destId="{EF107B06-96A8-495B-B91A-8C2AD35D4604}" srcOrd="0" destOrd="0" presId="urn:microsoft.com/office/officeart/2005/8/layout/vList2"/>
    <dgm:cxn modelId="{EE5C97FB-50A8-4B60-8243-8400F93A1F1E}" srcId="{96D12918-884E-449F-ABE5-80EABBA9B6AF}" destId="{8FA1D50C-9D80-45A5-AAFD-483E5815346A}" srcOrd="2" destOrd="0" parTransId="{F7AE59F8-815B-4AD5-90E1-91A52D017C98}" sibTransId="{546DFE9B-2909-4D31-AECA-AD63ECD74A4D}"/>
    <dgm:cxn modelId="{739E26F1-F308-4CDB-B059-72E8B4C74A5A}" type="presParOf" srcId="{72A9BE81-2034-4426-8B3B-654E56C23F65}" destId="{F2259B70-F50F-4D8E-B328-F5B96D9B927C}" srcOrd="0" destOrd="0" presId="urn:microsoft.com/office/officeart/2005/8/layout/vList2"/>
    <dgm:cxn modelId="{3FDF22CE-AC21-418C-BCBD-65C262D415A5}" type="presParOf" srcId="{72A9BE81-2034-4426-8B3B-654E56C23F65}" destId="{BFE72717-5882-419B-BDEF-264A49C27D45}" srcOrd="1" destOrd="0" presId="urn:microsoft.com/office/officeart/2005/8/layout/vList2"/>
    <dgm:cxn modelId="{12409C12-8B65-4802-8F09-F9283C5F1292}" type="presParOf" srcId="{72A9BE81-2034-4426-8B3B-654E56C23F65}" destId="{EF107B06-96A8-495B-B91A-8C2AD35D4604}" srcOrd="2" destOrd="0" presId="urn:microsoft.com/office/officeart/2005/8/layout/vList2"/>
    <dgm:cxn modelId="{8CF3E722-B77B-4071-989B-D428C3ED134A}" type="presParOf" srcId="{72A9BE81-2034-4426-8B3B-654E56C23F65}" destId="{50E01AA7-5FDD-4017-BFD5-6F92811331A2}" srcOrd="3"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259B70-F50F-4D8E-B328-F5B96D9B927C}">
      <dsp:nvSpPr>
        <dsp:cNvPr id="0" name=""/>
        <dsp:cNvSpPr/>
      </dsp:nvSpPr>
      <dsp:spPr>
        <a:xfrm>
          <a:off x="0" y="0"/>
          <a:ext cx="10119359" cy="45439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zh-TW" altLang="en-US" sz="2400" b="1" kern="1200">
              <a:latin typeface="微軟正黑體" panose="020B0604030504040204" pitchFamily="34" charset="-120"/>
              <a:ea typeface="微軟正黑體" panose="020B0604030504040204" pitchFamily="34" charset="-120"/>
            </a:rPr>
            <a:t>內</a:t>
          </a:r>
          <a:r>
            <a:rPr lang="ja-JP" altLang="en-US" sz="2400" b="1" kern="1200">
              <a:latin typeface="微軟正黑體" panose="020B0604030504040204" pitchFamily="34" charset="-120"/>
              <a:ea typeface="微軟正黑體" panose="020B0604030504040204" pitchFamily="34" charset="-120"/>
            </a:rPr>
            <a:t>網</a:t>
          </a:r>
          <a:r>
            <a:rPr lang="en-US" altLang="en-US" sz="2400" b="1" kern="1200">
              <a:latin typeface="微軟正黑體" panose="020B0604030504040204" pitchFamily="34" charset="-120"/>
              <a:ea typeface="微軟正黑體" panose="020B0604030504040204" pitchFamily="34" charset="-120"/>
            </a:rPr>
            <a:t>：</a:t>
          </a:r>
          <a:r>
            <a:rPr lang="zh-TW" sz="2400" b="1" kern="1200">
              <a:latin typeface="微軟正黑體" panose="020B0604030504040204" pitchFamily="34" charset="-120"/>
              <a:ea typeface="微軟正黑體" panose="020B0604030504040204" pitchFamily="34" charset="-120"/>
            </a:rPr>
            <a:t>支援 10 GbE 高速傳輸介面，建構高速區域網路</a:t>
          </a:r>
          <a:endParaRPr lang="en-US" sz="2400" b="1" kern="1200">
            <a:latin typeface="微軟正黑體" panose="020B0604030504040204" pitchFamily="34" charset="-120"/>
            <a:ea typeface="微軟正黑體" panose="020B0604030504040204" pitchFamily="34" charset="-120"/>
          </a:endParaRPr>
        </a:p>
      </dsp:txBody>
      <dsp:txXfrm>
        <a:off x="22182" y="22182"/>
        <a:ext cx="10074995" cy="410029"/>
      </dsp:txXfrm>
    </dsp:sp>
    <dsp:sp modelId="{BFE72717-5882-419B-BDEF-264A49C27D45}">
      <dsp:nvSpPr>
        <dsp:cNvPr id="0" name=""/>
        <dsp:cNvSpPr/>
      </dsp:nvSpPr>
      <dsp:spPr>
        <a:xfrm>
          <a:off x="0" y="458260"/>
          <a:ext cx="10119359" cy="854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129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zh-TW" altLang="en-US" sz="1800" kern="1200">
              <a:latin typeface="微軟正黑體" panose="020B0604030504040204" pitchFamily="34" charset="-120"/>
              <a:ea typeface="微軟正黑體" panose="020B0604030504040204" pitchFamily="34" charset="-120"/>
            </a:rPr>
            <a:t>每日備份任務可以及時完成</a:t>
          </a:r>
          <a:endParaRPr lang="en-US" sz="1800" kern="1200">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20000"/>
            </a:spcAft>
            <a:buChar char="•"/>
          </a:pPr>
          <a:r>
            <a:rPr lang="zh-TW" altLang="en-US" sz="1800" kern="1200">
              <a:latin typeface="微軟正黑體" panose="020B0604030504040204" pitchFamily="34" charset="-120"/>
              <a:ea typeface="微軟正黑體" panose="020B0604030504040204" pitchFamily="34" charset="-120"/>
            </a:rPr>
            <a:t>可增加備份任務排程頻率，降低資料遺失風險</a:t>
          </a:r>
          <a:endParaRPr lang="en-US" sz="1800" kern="1200">
            <a:latin typeface="微軟正黑體" panose="020B0604030504040204" pitchFamily="34" charset="-120"/>
            <a:ea typeface="微軟正黑體" panose="020B0604030504040204" pitchFamily="34" charset="-120"/>
          </a:endParaRPr>
        </a:p>
        <a:p>
          <a:pPr marL="57150" lvl="1" indent="-57150" algn="l" defTabSz="488950">
            <a:lnSpc>
              <a:spcPct val="90000"/>
            </a:lnSpc>
            <a:spcBef>
              <a:spcPct val="0"/>
            </a:spcBef>
            <a:spcAft>
              <a:spcPct val="20000"/>
            </a:spcAft>
            <a:buChar char="•"/>
          </a:pPr>
          <a:endParaRPr lang="en-US" sz="1100" kern="1200">
            <a:latin typeface="微軟正黑體" panose="020B0604030504040204" pitchFamily="34" charset="-120"/>
            <a:ea typeface="微軟正黑體" panose="020B0604030504040204" pitchFamily="34" charset="-120"/>
          </a:endParaRPr>
        </a:p>
        <a:p>
          <a:pPr marL="57150" lvl="1" indent="-57150" algn="l" defTabSz="488950">
            <a:lnSpc>
              <a:spcPct val="90000"/>
            </a:lnSpc>
            <a:spcBef>
              <a:spcPct val="0"/>
            </a:spcBef>
            <a:spcAft>
              <a:spcPct val="20000"/>
            </a:spcAft>
            <a:buChar char="•"/>
          </a:pPr>
          <a:endParaRPr lang="en-US" sz="1100" kern="1200">
            <a:latin typeface="微軟正黑體" panose="020B0604030504040204" pitchFamily="34" charset="-120"/>
            <a:ea typeface="微軟正黑體" panose="020B0604030504040204" pitchFamily="34" charset="-120"/>
          </a:endParaRPr>
        </a:p>
      </dsp:txBody>
      <dsp:txXfrm>
        <a:off x="0" y="458260"/>
        <a:ext cx="10119359" cy="854172"/>
      </dsp:txXfrm>
    </dsp:sp>
    <dsp:sp modelId="{EF107B06-96A8-495B-B91A-8C2AD35D4604}">
      <dsp:nvSpPr>
        <dsp:cNvPr id="0" name=""/>
        <dsp:cNvSpPr/>
      </dsp:nvSpPr>
      <dsp:spPr>
        <a:xfrm>
          <a:off x="0" y="1312432"/>
          <a:ext cx="10119359" cy="454393"/>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zh-TW" altLang="en-US" sz="2400" b="1" kern="1200">
              <a:latin typeface="微軟正黑體"/>
              <a:ea typeface="微軟正黑體"/>
            </a:rPr>
            <a:t>外網：</a:t>
          </a:r>
          <a:r>
            <a:rPr lang="zh-TW" sz="2400" b="1" kern="1200">
              <a:latin typeface="微軟正黑體"/>
              <a:ea typeface="微軟正黑體"/>
            </a:rPr>
            <a:t>支援 TCP BBR，加速外網傳輸速率</a:t>
          </a:r>
          <a:endParaRPr lang="en-US" sz="2400" b="1" kern="1200">
            <a:latin typeface="微軟正黑體"/>
            <a:ea typeface="微軟正黑體"/>
          </a:endParaRPr>
        </a:p>
      </dsp:txBody>
      <dsp:txXfrm>
        <a:off x="22182" y="1334614"/>
        <a:ext cx="10074995" cy="410029"/>
      </dsp:txXfrm>
    </dsp:sp>
    <dsp:sp modelId="{50E01AA7-5FDD-4017-BFD5-6F92811331A2}">
      <dsp:nvSpPr>
        <dsp:cNvPr id="0" name=""/>
        <dsp:cNvSpPr/>
      </dsp:nvSpPr>
      <dsp:spPr>
        <a:xfrm>
          <a:off x="0" y="1766825"/>
          <a:ext cx="10119359" cy="2732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129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zh-TW" sz="1800" kern="1200">
              <a:latin typeface="微軟正黑體" panose="020B0604030504040204" pitchFamily="34" charset="-120"/>
              <a:ea typeface="微軟正黑體" panose="020B0604030504040204" pitchFamily="34" charset="-120"/>
            </a:rPr>
            <a:t>克服品質不佳的網際網路環境</a:t>
          </a:r>
          <a:endParaRPr lang="en-US" sz="1800" kern="1200">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20000"/>
            </a:spcAft>
            <a:buChar char="•"/>
          </a:pPr>
          <a:r>
            <a:rPr lang="zh-TW" altLang="en-US" sz="1800" kern="1200">
              <a:latin typeface="微軟正黑體" panose="020B0604030504040204" pitchFamily="34" charset="-120"/>
              <a:ea typeface="微軟正黑體" panose="020B0604030504040204" pitchFamily="34" charset="-120"/>
            </a:rPr>
            <a:t>提升公有雲的備份效率</a:t>
          </a:r>
          <a:endParaRPr lang="en-US" sz="1800" kern="1200">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20000"/>
            </a:spcAft>
            <a:buChar char="•"/>
          </a:pPr>
          <a:endParaRPr lang="en-US" sz="1800" kern="1200">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20000"/>
            </a:spcAft>
            <a:buChar char="•"/>
          </a:pPr>
          <a:endParaRPr lang="en-US" sz="1800" kern="1200">
            <a:latin typeface="微軟正黑體" panose="020B0604030504040204" pitchFamily="34" charset="-120"/>
            <a:ea typeface="微軟正黑體" panose="020B0604030504040204" pitchFamily="34" charset="-120"/>
          </a:endParaRPr>
        </a:p>
      </dsp:txBody>
      <dsp:txXfrm>
        <a:off x="0" y="1766825"/>
        <a:ext cx="10119359" cy="273292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3B51D1-1EA4-41B8-9C0F-32EA6B708F49}" type="datetimeFigureOut">
              <a:rPr lang="en-US" altLang="zh-TW"/>
              <a:t>1/29/2019</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E944ED-08EB-4D93-ACE1-7399A139B7A7}" type="slidenum">
              <a:rPr lang="en-US" altLang="zh-TW"/>
              <a:t>‹#›</a:t>
            </a:fld>
            <a:endParaRPr lang="zh-TW" altLang="en-US"/>
          </a:p>
        </p:txBody>
      </p:sp>
    </p:spTree>
    <p:extLst>
      <p:ext uri="{BB962C8B-B14F-4D97-AF65-F5344CB8AC3E}">
        <p14:creationId xmlns:p14="http://schemas.microsoft.com/office/powerpoint/2010/main" val="13406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cs typeface="Calibri"/>
            </a:endParaRPr>
          </a:p>
        </p:txBody>
      </p:sp>
      <p:sp>
        <p:nvSpPr>
          <p:cNvPr id="4" name="投影片編號版面配置區 3"/>
          <p:cNvSpPr>
            <a:spLocks noGrp="1"/>
          </p:cNvSpPr>
          <p:nvPr>
            <p:ph type="sldNum" sz="quarter" idx="5"/>
          </p:nvPr>
        </p:nvSpPr>
        <p:spPr/>
        <p:txBody>
          <a:bodyPr/>
          <a:lstStyle/>
          <a:p>
            <a:fld id="{F8E944ED-08EB-4D93-ACE1-7399A139B7A7}" type="slidenum">
              <a:rPr lang="en-US" altLang="zh-TW"/>
              <a:t>1</a:t>
            </a:fld>
            <a:endParaRPr lang="zh-TW" altLang="en-US"/>
          </a:p>
        </p:txBody>
      </p:sp>
    </p:spTree>
    <p:extLst>
      <p:ext uri="{BB962C8B-B14F-4D97-AF65-F5344CB8AC3E}">
        <p14:creationId xmlns:p14="http://schemas.microsoft.com/office/powerpoint/2010/main" val="2702528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85750" indent="-285750">
              <a:buFont typeface="Arial" panose="020B0604020202020204" pitchFamily="34" charset="0"/>
              <a:buChar char="•"/>
            </a:pPr>
            <a:r>
              <a:rPr lang="zh-TW" altLang="en-US" b="1">
                <a:latin typeface="微軟正黑體" panose="020B0604030504040204" pitchFamily="34" charset="-120"/>
                <a:ea typeface="微軟正黑體" panose="020B0604030504040204" pitchFamily="34" charset="-120"/>
              </a:rPr>
              <a:t>高速資料傳輸加上減量後的備份資料將可減少備份及災備所需時間</a:t>
            </a:r>
            <a:r>
              <a:rPr lang="en-US" altLang="zh-TW" b="1">
                <a:latin typeface="微軟正黑體" panose="020B0604030504040204" pitchFamily="34" charset="-120"/>
                <a:ea typeface="微軟正黑體" panose="020B0604030504040204" pitchFamily="34" charset="-120"/>
              </a:rPr>
              <a:t>(RTO)</a:t>
            </a:r>
          </a:p>
          <a:p>
            <a:pPr marL="285750" indent="-285750">
              <a:buFont typeface="Arial" panose="020B0604020202020204" pitchFamily="34" charset="0"/>
              <a:buChar char="•"/>
            </a:pPr>
            <a:r>
              <a:rPr lang="zh-TW" altLang="en-US" b="1">
                <a:latin typeface="微軟正黑體" panose="020B0604030504040204" pitchFamily="34" charset="-120"/>
                <a:ea typeface="微軟正黑體" panose="020B0604030504040204" pitchFamily="34" charset="-120"/>
              </a:rPr>
              <a:t>備份所需時間減少，因此可提高備份頻率，拉近還原點目標</a:t>
            </a:r>
            <a:r>
              <a:rPr lang="en-US" altLang="zh-TW" b="1">
                <a:latin typeface="微軟正黑體" panose="020B0604030504040204" pitchFamily="34" charset="-120"/>
                <a:ea typeface="微軟正黑體" panose="020B0604030504040204" pitchFamily="34" charset="-120"/>
              </a:rPr>
              <a:t>(RPO)</a:t>
            </a:r>
          </a:p>
          <a:p>
            <a:pPr marL="285750" indent="-285750">
              <a:buFont typeface="Arial" panose="020B0604020202020204" pitchFamily="34" charset="0"/>
              <a:buChar char="•"/>
            </a:pPr>
            <a:endParaRPr lang="zh-TW" altLang="en-US" b="1">
              <a:latin typeface="微軟正黑體" panose="020B0604030504040204" pitchFamily="34" charset="-120"/>
              <a:ea typeface="微軟正黑體" panose="020B0604030504040204" pitchFamily="34" charset="-120"/>
            </a:endParaRPr>
          </a:p>
          <a:p>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14</a:t>
            </a:fld>
            <a:endParaRPr lang="zh-TW" altLang="en-US"/>
          </a:p>
        </p:txBody>
      </p:sp>
    </p:spTree>
    <p:extLst>
      <p:ext uri="{BB962C8B-B14F-4D97-AF65-F5344CB8AC3E}">
        <p14:creationId xmlns:p14="http://schemas.microsoft.com/office/powerpoint/2010/main" val="553032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Demo </a:t>
            </a:r>
            <a:r>
              <a:rPr lang="zh-TW" altLang="en-US">
                <a:cs typeface="Calibri"/>
              </a:rPr>
              <a:t>分成兩次</a:t>
            </a:r>
          </a:p>
          <a:p>
            <a:r>
              <a:rPr lang="zh-TW" altLang="en-US">
                <a:cs typeface="Calibri"/>
              </a:rPr>
              <a:t>- TR004 DEMO</a:t>
            </a:r>
          </a:p>
          <a:p>
            <a:r>
              <a:rPr lang="zh-TW" altLang="en-US">
                <a:cs typeface="Calibri"/>
              </a:rPr>
              <a:t>- 雲端dedup</a:t>
            </a:r>
          </a:p>
        </p:txBody>
      </p:sp>
      <p:sp>
        <p:nvSpPr>
          <p:cNvPr id="4" name="投影片編號版面配置區 3"/>
          <p:cNvSpPr>
            <a:spLocks noGrp="1"/>
          </p:cNvSpPr>
          <p:nvPr>
            <p:ph type="sldNum" sz="quarter" idx="5"/>
          </p:nvPr>
        </p:nvSpPr>
        <p:spPr/>
        <p:txBody>
          <a:bodyPr/>
          <a:lstStyle/>
          <a:p>
            <a:fld id="{F8E944ED-08EB-4D93-ACE1-7399A139B7A7}" type="slidenum">
              <a:rPr lang="en-US" altLang="zh-TW"/>
              <a:t>16</a:t>
            </a:fld>
            <a:endParaRPr lang="zh-TW" altLang="en-US"/>
          </a:p>
        </p:txBody>
      </p:sp>
    </p:spTree>
    <p:extLst>
      <p:ext uri="{BB962C8B-B14F-4D97-AF65-F5344CB8AC3E}">
        <p14:creationId xmlns:p14="http://schemas.microsoft.com/office/powerpoint/2010/main" val="282946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18</a:t>
            </a:fld>
            <a:endParaRPr lang="zh-TW" altLang="en-US"/>
          </a:p>
        </p:txBody>
      </p:sp>
    </p:spTree>
    <p:extLst>
      <p:ext uri="{BB962C8B-B14F-4D97-AF65-F5344CB8AC3E}">
        <p14:creationId xmlns:p14="http://schemas.microsoft.com/office/powerpoint/2010/main" val="1585212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latin typeface="微軟正黑體" panose="020B0604030504040204" pitchFamily="34" charset="-120"/>
                <a:ea typeface="微軟正黑體" panose="020B0604030504040204" pitchFamily="34" charset="-120"/>
                <a:cs typeface="Calibri"/>
              </a:rPr>
              <a:t>輕量化應用程式，佈署攜帶更便利</a:t>
            </a:r>
            <a:endParaRPr lang="en-US" altLang="zh-TW">
              <a:latin typeface="微軟正黑體" panose="020B0604030504040204" pitchFamily="34" charset="-120"/>
              <a:ea typeface="微軟正黑體" panose="020B0604030504040204" pitchFamily="34" charset="-120"/>
              <a:cs typeface="Calibri"/>
            </a:endParaRPr>
          </a:p>
          <a:p>
            <a:r>
              <a:rPr lang="zh-TW" altLang="en-US">
                <a:latin typeface="微軟正黑體" panose="020B0604030504040204" pitchFamily="34" charset="-120"/>
                <a:ea typeface="微軟正黑體" panose="020B0604030504040204" pitchFamily="34" charset="-120"/>
                <a:cs typeface="Calibri"/>
              </a:rPr>
              <a:t>跨平台支援，讓備份資料便於隨處還原存取</a:t>
            </a:r>
          </a:p>
          <a:p>
            <a:pPr lvl="1"/>
            <a:r>
              <a:rPr lang="zh-TW" altLang="en-US">
                <a:latin typeface="微軟正黑體" panose="020B0604030504040204" pitchFamily="34" charset="-120"/>
                <a:ea typeface="微軟正黑體" panose="020B0604030504040204" pitchFamily="34" charset="-120"/>
                <a:cs typeface="Calibri"/>
              </a:rPr>
              <a:t>Windows /  Mac /  Linux(Ubuntu)</a:t>
            </a:r>
          </a:p>
          <a:p>
            <a:r>
              <a:rPr lang="zh-TW" altLang="en-US">
                <a:latin typeface="微軟正黑體" panose="020B0604030504040204" pitchFamily="34" charset="-120"/>
                <a:ea typeface="微軟正黑體" panose="020B0604030504040204" pitchFamily="34" charset="-120"/>
                <a:cs typeface="Calibri"/>
              </a:rPr>
              <a:t>簡單一致的使用者介面 跨平台使用更上手</a:t>
            </a:r>
            <a:endParaRPr lang="en-US" altLang="zh-TW" b="1">
              <a:latin typeface="微軟正黑體" panose="020B0604030504040204" pitchFamily="34" charset="-120"/>
              <a:ea typeface="微軟正黑體" panose="020B0604030504040204" pitchFamily="34" charset="-120"/>
            </a:endParaRPr>
          </a:p>
          <a:p>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19</a:t>
            </a:fld>
            <a:endParaRPr lang="zh-TW" altLang="en-US"/>
          </a:p>
        </p:txBody>
      </p:sp>
    </p:spTree>
    <p:extLst>
      <p:ext uri="{BB962C8B-B14F-4D97-AF65-F5344CB8AC3E}">
        <p14:creationId xmlns:p14="http://schemas.microsoft.com/office/powerpoint/2010/main" val="217268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90000"/>
              </a:lnSpc>
              <a:spcBef>
                <a:spcPts val="1000"/>
              </a:spcBef>
              <a:buFont typeface="Arial"/>
              <a:buChar char="•"/>
            </a:pPr>
            <a:r>
              <a:rPr lang="en-US"/>
              <a:t>TR-004</a:t>
            </a:r>
          </a:p>
          <a:p>
            <a:pPr marL="228600" indent="-228600">
              <a:lnSpc>
                <a:spcPct val="90000"/>
              </a:lnSpc>
              <a:spcBef>
                <a:spcPts val="1000"/>
              </a:spcBef>
              <a:buFont typeface="Arial"/>
              <a:buChar char="•"/>
            </a:pPr>
            <a:r>
              <a:rPr lang="en-US"/>
              <a:t>NAS backup to TR-004</a:t>
            </a:r>
          </a:p>
          <a:p>
            <a:pPr marL="228600" indent="-228600">
              <a:lnSpc>
                <a:spcPct val="90000"/>
              </a:lnSpc>
              <a:spcBef>
                <a:spcPts val="1000"/>
              </a:spcBef>
              <a:buFont typeface="Arial"/>
              <a:buChar char="•"/>
            </a:pPr>
            <a:r>
              <a:rPr lang="en-US"/>
              <a:t>PC connect TR-004 w/ Extract Tool</a:t>
            </a:r>
          </a:p>
        </p:txBody>
      </p:sp>
      <p:sp>
        <p:nvSpPr>
          <p:cNvPr id="4" name="Slide Number Placeholder 3"/>
          <p:cNvSpPr>
            <a:spLocks noGrp="1"/>
          </p:cNvSpPr>
          <p:nvPr>
            <p:ph type="sldNum" sz="quarter" idx="5"/>
          </p:nvPr>
        </p:nvSpPr>
        <p:spPr/>
        <p:txBody>
          <a:bodyPr/>
          <a:lstStyle/>
          <a:p>
            <a:fld id="{F8E944ED-08EB-4D93-ACE1-7399A139B7A7}" type="slidenum">
              <a:rPr lang="en-US" altLang="zh-TW"/>
              <a:t>20</a:t>
            </a:fld>
            <a:endParaRPr lang="zh-TW" altLang="en-US"/>
          </a:p>
        </p:txBody>
      </p:sp>
    </p:spTree>
    <p:extLst>
      <p:ext uri="{BB962C8B-B14F-4D97-AF65-F5344CB8AC3E}">
        <p14:creationId xmlns:p14="http://schemas.microsoft.com/office/powerpoint/2010/main" val="409072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cs typeface="Calibri"/>
              </a:rPr>
              <a:t>Carry and use 在不同地點</a:t>
            </a:r>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21</a:t>
            </a:fld>
            <a:endParaRPr lang="zh-TW" altLang="en-US"/>
          </a:p>
        </p:txBody>
      </p:sp>
    </p:spTree>
    <p:extLst>
      <p:ext uri="{BB962C8B-B14F-4D97-AF65-F5344CB8AC3E}">
        <p14:creationId xmlns:p14="http://schemas.microsoft.com/office/powerpoint/2010/main" val="4055840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https://cloud.google.com/blog/products/gcp/tcp-bbr-congestion-control-comes-to-gcp-your-internet-just-got-faster</a:t>
            </a:r>
          </a:p>
          <a:p>
            <a:r>
              <a:rPr lang="en-US" altLang="zh-TW"/>
              <a:t>https://notfalse.net/28/tcp-congestion-control</a:t>
            </a:r>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27</a:t>
            </a:fld>
            <a:endParaRPr lang="zh-TW" altLang="en-US"/>
          </a:p>
        </p:txBody>
      </p:sp>
    </p:spTree>
    <p:extLst>
      <p:ext uri="{BB962C8B-B14F-4D97-AF65-F5344CB8AC3E}">
        <p14:creationId xmlns:p14="http://schemas.microsoft.com/office/powerpoint/2010/main" val="898853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cs typeface="Calibri"/>
              </a:rPr>
              <a:t>70%</a:t>
            </a:r>
            <a:br>
              <a:rPr lang="ja-JP" altLang="en-US">
                <a:cs typeface="Calibri"/>
              </a:rPr>
            </a:br>
            <a:r>
              <a:rPr lang="ja-JP" altLang="en-US">
                <a:cs typeface="Calibri"/>
              </a:rPr>
              <a:t>穩定</a:t>
            </a:r>
            <a:r>
              <a:rPr lang="en-US">
                <a:cs typeface="Calibri"/>
              </a:rPr>
              <a:t> </a:t>
            </a:r>
            <a:r>
              <a:rPr lang="ja-JP" altLang="en-US">
                <a:cs typeface="Calibri"/>
              </a:rPr>
              <a:t>起達到多點資料交換的目的</a:t>
            </a:r>
            <a:endParaRPr lang="en-US" altLang="ja-JP">
              <a:cs typeface="Calibri"/>
            </a:endParaRPr>
          </a:p>
          <a:p>
            <a:r>
              <a:rPr lang="zh-TW" altLang="en-US" b="1"/>
              <a:t>可高度相容於企業既有混合雲環境配置</a:t>
            </a:r>
            <a:endParaRPr lang="en-US" altLang="ja-JP"/>
          </a:p>
          <a:p>
            <a:r>
              <a:rPr lang="zh-TW" altLang="en-US" b="1"/>
              <a:t>不論企業採行何種混和雲架構，皆可透過</a:t>
            </a:r>
            <a:r>
              <a:rPr lang="en-US" altLang="ja-JP" b="1"/>
              <a:t>TCP BBR</a:t>
            </a:r>
            <a:r>
              <a:rPr lang="zh-TW" altLang="en-US" b="1"/>
              <a:t>提升網際網路連線的傳輸速度</a:t>
            </a:r>
            <a:r>
              <a:rPr lang="en-US" altLang="ja-JP" b="1"/>
              <a:t>!</a:t>
            </a:r>
            <a:endParaRPr lang="en-US" altLang="ja-JP"/>
          </a:p>
          <a:p>
            <a:endParaRPr lang="zh-TW" altLang="en-US"/>
          </a:p>
          <a:p>
            <a:endParaRPr lang="zh-TW" altLang="en-US"/>
          </a:p>
          <a:p>
            <a:endParaRPr lang="ja-JP" altLang="en-US">
              <a:cs typeface="Calibri"/>
            </a:endParaRPr>
          </a:p>
        </p:txBody>
      </p:sp>
      <p:sp>
        <p:nvSpPr>
          <p:cNvPr id="4" name="Slide Number Placeholder 3"/>
          <p:cNvSpPr>
            <a:spLocks noGrp="1"/>
          </p:cNvSpPr>
          <p:nvPr>
            <p:ph type="sldNum" sz="quarter" idx="5"/>
          </p:nvPr>
        </p:nvSpPr>
        <p:spPr/>
        <p:txBody>
          <a:bodyPr/>
          <a:lstStyle/>
          <a:p>
            <a:fld id="{F8E944ED-08EB-4D93-ACE1-7399A139B7A7}" type="slidenum">
              <a:rPr lang="en-US" altLang="zh-TW"/>
              <a:t>29</a:t>
            </a:fld>
            <a:endParaRPr lang="zh-TW" altLang="en-US"/>
          </a:p>
        </p:txBody>
      </p:sp>
    </p:spTree>
    <p:extLst>
      <p:ext uri="{BB962C8B-B14F-4D97-AF65-F5344CB8AC3E}">
        <p14:creationId xmlns:p14="http://schemas.microsoft.com/office/powerpoint/2010/main" val="2942796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30</a:t>
            </a:fld>
            <a:endParaRPr lang="zh-TW" altLang="en-US"/>
          </a:p>
        </p:txBody>
      </p:sp>
    </p:spTree>
    <p:extLst>
      <p:ext uri="{BB962C8B-B14F-4D97-AF65-F5344CB8AC3E}">
        <p14:creationId xmlns:p14="http://schemas.microsoft.com/office/powerpoint/2010/main" val="82750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d88c5ceb2_0_71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Google Shape;246;g3d88c5ceb2_0_7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zh-TW" altLang="en-US">
                <a:cs typeface="Calibri"/>
              </a:rPr>
              <a:t>補上雲端服務ICON</a:t>
            </a:r>
          </a:p>
        </p:txBody>
      </p:sp>
    </p:spTree>
    <p:extLst>
      <p:ext uri="{BB962C8B-B14F-4D97-AF65-F5344CB8AC3E}">
        <p14:creationId xmlns:p14="http://schemas.microsoft.com/office/powerpoint/2010/main" val="826412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2</a:t>
            </a:fld>
            <a:endParaRPr lang="zh-TW" altLang="en-US"/>
          </a:p>
        </p:txBody>
      </p:sp>
    </p:spTree>
    <p:extLst>
      <p:ext uri="{BB962C8B-B14F-4D97-AF65-F5344CB8AC3E}">
        <p14:creationId xmlns:p14="http://schemas.microsoft.com/office/powerpoint/2010/main" val="1712327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33</a:t>
            </a:fld>
            <a:endParaRPr lang="zh-TW" altLang="en-US"/>
          </a:p>
        </p:txBody>
      </p:sp>
    </p:spTree>
    <p:extLst>
      <p:ext uri="{BB962C8B-B14F-4D97-AF65-F5344CB8AC3E}">
        <p14:creationId xmlns:p14="http://schemas.microsoft.com/office/powerpoint/2010/main" val="3778830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Demo </a:t>
            </a:r>
            <a:r>
              <a:rPr lang="zh-TW" altLang="en-US">
                <a:cs typeface="Calibri"/>
              </a:rPr>
              <a:t>分成兩次</a:t>
            </a:r>
          </a:p>
          <a:p>
            <a:r>
              <a:rPr lang="zh-TW" altLang="en-US">
                <a:cs typeface="Calibri"/>
              </a:rPr>
              <a:t>- TR004 DEMO</a:t>
            </a:r>
          </a:p>
          <a:p>
            <a:r>
              <a:rPr lang="zh-TW" altLang="en-US">
                <a:cs typeface="Calibri"/>
              </a:rPr>
              <a:t>- 雲端dedup</a:t>
            </a:r>
          </a:p>
        </p:txBody>
      </p:sp>
      <p:sp>
        <p:nvSpPr>
          <p:cNvPr id="4" name="投影片編號版面配置區 3"/>
          <p:cNvSpPr>
            <a:spLocks noGrp="1"/>
          </p:cNvSpPr>
          <p:nvPr>
            <p:ph type="sldNum" sz="quarter" idx="5"/>
          </p:nvPr>
        </p:nvSpPr>
        <p:spPr/>
        <p:txBody>
          <a:bodyPr/>
          <a:lstStyle/>
          <a:p>
            <a:fld id="{F8E944ED-08EB-4D93-ACE1-7399A139B7A7}" type="slidenum">
              <a:rPr lang="en-US" altLang="zh-TW"/>
              <a:t>34</a:t>
            </a:fld>
            <a:endParaRPr lang="zh-TW" altLang="en-US"/>
          </a:p>
        </p:txBody>
      </p:sp>
    </p:spTree>
    <p:extLst>
      <p:ext uri="{BB962C8B-B14F-4D97-AF65-F5344CB8AC3E}">
        <p14:creationId xmlns:p14="http://schemas.microsoft.com/office/powerpoint/2010/main" val="121156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d88c5ceb2_0_3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r>
              <a:rPr lang="zh-TW" altLang="af-ZA">
                <a:cs typeface="Calibri"/>
              </a:rPr>
              <a:t>加上</a:t>
            </a:r>
            <a:r>
              <a:rPr lang="af-ZA" altLang="zh-TW">
                <a:cs typeface="Calibri"/>
              </a:rPr>
              <a:t>DEDUP/TR004/TCPBBR</a:t>
            </a:r>
            <a:endParaRPr lang="af-ZA">
              <a:cs typeface="Calibri"/>
            </a:endParaRPr>
          </a:p>
        </p:txBody>
      </p:sp>
      <p:sp>
        <p:nvSpPr>
          <p:cNvPr id="148" name="Google Shape;148;g3d88c5ceb2_0_32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4700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e1a635ac2_3_1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Google Shape;197;g3e1a635ac2_3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indent="-228600">
              <a:lnSpc>
                <a:spcPct val="90000"/>
              </a:lnSpc>
              <a:spcBef>
                <a:spcPts val="1000"/>
              </a:spcBef>
              <a:buFont typeface="Arial"/>
              <a:buChar char="•"/>
            </a:pPr>
            <a:r>
              <a:rPr lang="en-US" altLang="zh-TW"/>
              <a:t>Multiple</a:t>
            </a:r>
            <a:r>
              <a:rPr lang="zh-TW" altLang="en-US"/>
              <a:t> </a:t>
            </a:r>
            <a:r>
              <a:rPr lang="en-US" altLang="zh-TW"/>
              <a:t>schedules</a:t>
            </a:r>
            <a:endParaRPr lang="zh-TW" altLang="en-US"/>
          </a:p>
          <a:p>
            <a:pPr marL="228600" indent="-228600">
              <a:lnSpc>
                <a:spcPct val="90000"/>
              </a:lnSpc>
              <a:spcBef>
                <a:spcPts val="1000"/>
              </a:spcBef>
              <a:buFont typeface="Arial"/>
              <a:buChar char="•"/>
            </a:pPr>
            <a:r>
              <a:rPr lang="en-US" altLang="zh-TW"/>
              <a:t>Valid</a:t>
            </a:r>
            <a:r>
              <a:rPr lang="zh-TW" altLang="en-US"/>
              <a:t> </a:t>
            </a:r>
            <a:r>
              <a:rPr lang="en-US" altLang="zh-TW"/>
              <a:t>until</a:t>
            </a:r>
            <a:endParaRPr lang="zh-TW" altLang="en-US"/>
          </a:p>
          <a:p>
            <a:pPr marL="228600" indent="-228600">
              <a:lnSpc>
                <a:spcPct val="90000"/>
              </a:lnSpc>
              <a:spcBef>
                <a:spcPts val="1000"/>
              </a:spcBef>
              <a:buFont typeface="Arial"/>
              <a:buChar char="•"/>
            </a:pPr>
            <a:r>
              <a:rPr lang="en-US" altLang="zh-TW"/>
              <a:t>Stop</a:t>
            </a:r>
            <a:r>
              <a:rPr lang="zh-TW" altLang="en-US"/>
              <a:t> </a:t>
            </a:r>
            <a:r>
              <a:rPr lang="en-US" altLang="zh-TW"/>
              <a:t>at</a:t>
            </a:r>
            <a:endParaRPr lang="zh-TW" altLang="en-US"/>
          </a:p>
          <a:p>
            <a:pPr marL="228600" indent="-228600">
              <a:lnSpc>
                <a:spcPct val="90000"/>
              </a:lnSpc>
              <a:spcBef>
                <a:spcPts val="1000"/>
              </a:spcBef>
              <a:buFont typeface="Arial"/>
              <a:buChar char="•"/>
            </a:pPr>
            <a:endParaRPr lang="en-US" altLang="zh-TW">
              <a:cs typeface="Calibri"/>
            </a:endParaRPr>
          </a:p>
          <a:p>
            <a:pPr marL="228600" indent="-228600">
              <a:lnSpc>
                <a:spcPct val="90000"/>
              </a:lnSpc>
              <a:spcBef>
                <a:spcPts val="1000"/>
              </a:spcBef>
              <a:buFont typeface="Arial"/>
              <a:buChar char="•"/>
            </a:pPr>
            <a:r>
              <a:rPr lang="en-US" altLang="zh-TW" err="1">
                <a:cs typeface="Calibri"/>
              </a:rPr>
              <a:t>補上UI</a:t>
            </a:r>
          </a:p>
          <a:p>
            <a:pPr marL="228600" indent="-228600">
              <a:lnSpc>
                <a:spcPct val="90000"/>
              </a:lnSpc>
              <a:spcBef>
                <a:spcPts val="1000"/>
              </a:spcBef>
              <a:buFont typeface="Arial"/>
              <a:buChar char="•"/>
            </a:pPr>
            <a:r>
              <a:rPr lang="en-US" altLang="zh-TW" err="1">
                <a:cs typeface="Calibri"/>
              </a:rPr>
              <a:t>加強說明使用者需求</a:t>
            </a:r>
            <a:r>
              <a:rPr lang="en-US" altLang="zh-TW">
                <a:cs typeface="Calibri"/>
              </a:rPr>
              <a:t> </a:t>
            </a:r>
            <a:r>
              <a:rPr lang="en-US" altLang="zh-TW" err="1">
                <a:cs typeface="Calibri"/>
              </a:rPr>
              <a:t>及如何滿足</a:t>
            </a:r>
          </a:p>
          <a:p>
            <a:endParaRPr lang="zh-TW" altLang="en-US">
              <a:cs typeface="Calibri"/>
            </a:endParaRPr>
          </a:p>
        </p:txBody>
      </p:sp>
    </p:spTree>
    <p:extLst>
      <p:ext uri="{BB962C8B-B14F-4D97-AF65-F5344CB8AC3E}">
        <p14:creationId xmlns:p14="http://schemas.microsoft.com/office/powerpoint/2010/main" val="1061971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cs typeface="Calibri"/>
            </a:endParaRPr>
          </a:p>
        </p:txBody>
      </p:sp>
      <p:sp>
        <p:nvSpPr>
          <p:cNvPr id="4" name="Slide Number Placeholder 3"/>
          <p:cNvSpPr>
            <a:spLocks noGrp="1"/>
          </p:cNvSpPr>
          <p:nvPr>
            <p:ph type="sldNum" sz="quarter" idx="5"/>
          </p:nvPr>
        </p:nvSpPr>
        <p:spPr/>
        <p:txBody>
          <a:bodyPr/>
          <a:lstStyle/>
          <a:p>
            <a:fld id="{F8E944ED-08EB-4D93-ACE1-7399A139B7A7}" type="slidenum">
              <a:rPr lang="en-US" altLang="zh-TW"/>
              <a:t>53</a:t>
            </a:fld>
            <a:endParaRPr lang="zh-TW" altLang="en-US"/>
          </a:p>
        </p:txBody>
      </p:sp>
    </p:spTree>
    <p:extLst>
      <p:ext uri="{BB962C8B-B14F-4D97-AF65-F5344CB8AC3E}">
        <p14:creationId xmlns:p14="http://schemas.microsoft.com/office/powerpoint/2010/main" val="3188543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ctr"/>
            <a:endParaRPr lang="zh-TW" altLang="en-US">
              <a:cs typeface="Calibri"/>
            </a:endParaRPr>
          </a:p>
        </p:txBody>
      </p:sp>
      <p:sp>
        <p:nvSpPr>
          <p:cNvPr id="4" name="投影片編號版面配置區 3"/>
          <p:cNvSpPr>
            <a:spLocks noGrp="1"/>
          </p:cNvSpPr>
          <p:nvPr>
            <p:ph type="sldNum" sz="quarter" idx="5"/>
          </p:nvPr>
        </p:nvSpPr>
        <p:spPr/>
        <p:txBody>
          <a:bodyPr/>
          <a:lstStyle/>
          <a:p>
            <a:fld id="{F8E944ED-08EB-4D93-ACE1-7399A139B7A7}" type="slidenum">
              <a:rPr lang="en-US" altLang="zh-TW"/>
              <a:t>54</a:t>
            </a:fld>
            <a:endParaRPr lang="zh-TW" altLang="en-US"/>
          </a:p>
        </p:txBody>
      </p:sp>
    </p:spTree>
    <p:extLst>
      <p:ext uri="{BB962C8B-B14F-4D97-AF65-F5344CB8AC3E}">
        <p14:creationId xmlns:p14="http://schemas.microsoft.com/office/powerpoint/2010/main" val="1447783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cs typeface="Calibri"/>
              </a:rPr>
              <a:t>表題更明確</a:t>
            </a:r>
            <a:endParaRPr lang="en-US" altLang="zh-TW">
              <a:cs typeface="Calibri"/>
            </a:endParaRPr>
          </a:p>
        </p:txBody>
      </p:sp>
      <p:sp>
        <p:nvSpPr>
          <p:cNvPr id="4" name="投影片編號版面配置區 3"/>
          <p:cNvSpPr>
            <a:spLocks noGrp="1"/>
          </p:cNvSpPr>
          <p:nvPr>
            <p:ph type="sldNum" sz="quarter" idx="5"/>
          </p:nvPr>
        </p:nvSpPr>
        <p:spPr/>
        <p:txBody>
          <a:bodyPr/>
          <a:lstStyle/>
          <a:p>
            <a:fld id="{F8E944ED-08EB-4D93-ACE1-7399A139B7A7}" type="slidenum">
              <a:rPr lang="en-US" altLang="zh-TW"/>
              <a:t>58</a:t>
            </a:fld>
            <a:endParaRPr lang="zh-TW" altLang="en-US"/>
          </a:p>
        </p:txBody>
      </p:sp>
    </p:spTree>
    <p:extLst>
      <p:ext uri="{BB962C8B-B14F-4D97-AF65-F5344CB8AC3E}">
        <p14:creationId xmlns:p14="http://schemas.microsoft.com/office/powerpoint/2010/main" val="1044506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59</a:t>
            </a:fld>
            <a:endParaRPr lang="zh-TW" altLang="en-US"/>
          </a:p>
        </p:txBody>
      </p:sp>
    </p:spTree>
    <p:extLst>
      <p:ext uri="{BB962C8B-B14F-4D97-AF65-F5344CB8AC3E}">
        <p14:creationId xmlns:p14="http://schemas.microsoft.com/office/powerpoint/2010/main" val="1495624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cs typeface="Calibri"/>
              </a:rPr>
              <a:t>Title </a:t>
            </a:r>
            <a:r>
              <a:rPr lang="en-US" altLang="zh-TW" err="1">
                <a:cs typeface="Calibri"/>
              </a:rPr>
              <a:t>明確</a:t>
            </a:r>
            <a:endParaRPr lang="en-US" altLang="zh-TW">
              <a:cs typeface="Calibri"/>
            </a:endParaRPr>
          </a:p>
        </p:txBody>
      </p:sp>
      <p:sp>
        <p:nvSpPr>
          <p:cNvPr id="4" name="投影片編號版面配置區 3"/>
          <p:cNvSpPr>
            <a:spLocks noGrp="1"/>
          </p:cNvSpPr>
          <p:nvPr>
            <p:ph type="sldNum" sz="quarter" idx="5"/>
          </p:nvPr>
        </p:nvSpPr>
        <p:spPr/>
        <p:txBody>
          <a:bodyPr/>
          <a:lstStyle/>
          <a:p>
            <a:fld id="{F8E944ED-08EB-4D93-ACE1-7399A139B7A7}" type="slidenum">
              <a:rPr lang="en-US" altLang="zh-TW"/>
              <a:t>61</a:t>
            </a:fld>
            <a:endParaRPr lang="zh-TW" altLang="en-US"/>
          </a:p>
        </p:txBody>
      </p:sp>
    </p:spTree>
    <p:extLst>
      <p:ext uri="{BB962C8B-B14F-4D97-AF65-F5344CB8AC3E}">
        <p14:creationId xmlns:p14="http://schemas.microsoft.com/office/powerpoint/2010/main" val="3111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cs typeface="Calibri"/>
              </a:rPr>
              <a:t>須提到 在資料端存取</a:t>
            </a:r>
            <a:endParaRPr lang="en-US" altLang="zh-TW">
              <a:cs typeface="Calibri"/>
            </a:endParaRPr>
          </a:p>
        </p:txBody>
      </p:sp>
      <p:sp>
        <p:nvSpPr>
          <p:cNvPr id="4" name="投影片編號版面配置區 3"/>
          <p:cNvSpPr>
            <a:spLocks noGrp="1"/>
          </p:cNvSpPr>
          <p:nvPr>
            <p:ph type="sldNum" sz="quarter" idx="5"/>
          </p:nvPr>
        </p:nvSpPr>
        <p:spPr/>
        <p:txBody>
          <a:bodyPr/>
          <a:lstStyle/>
          <a:p>
            <a:fld id="{F8E944ED-08EB-4D93-ACE1-7399A139B7A7}" type="slidenum">
              <a:rPr lang="en-US" altLang="zh-TW"/>
              <a:t>62</a:t>
            </a:fld>
            <a:endParaRPr lang="zh-TW" altLang="en-US"/>
          </a:p>
        </p:txBody>
      </p:sp>
    </p:spTree>
    <p:extLst>
      <p:ext uri="{BB962C8B-B14F-4D97-AF65-F5344CB8AC3E}">
        <p14:creationId xmlns:p14="http://schemas.microsoft.com/office/powerpoint/2010/main" val="3166131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3</a:t>
            </a:fld>
            <a:endParaRPr lang="zh-TW" altLang="en-US"/>
          </a:p>
        </p:txBody>
      </p:sp>
    </p:spTree>
    <p:extLst>
      <p:ext uri="{BB962C8B-B14F-4D97-AF65-F5344CB8AC3E}">
        <p14:creationId xmlns:p14="http://schemas.microsoft.com/office/powerpoint/2010/main" val="2961020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https://blog.csdn.net/liuaigui/article/details/5829083</a:t>
            </a:r>
            <a:endParaRPr lang="zh-TW"/>
          </a:p>
        </p:txBody>
      </p:sp>
      <p:sp>
        <p:nvSpPr>
          <p:cNvPr id="4" name="投影片編號版面配置區 3"/>
          <p:cNvSpPr>
            <a:spLocks noGrp="1"/>
          </p:cNvSpPr>
          <p:nvPr>
            <p:ph type="sldNum" sz="quarter" idx="5"/>
          </p:nvPr>
        </p:nvSpPr>
        <p:spPr/>
        <p:txBody>
          <a:bodyPr/>
          <a:lstStyle/>
          <a:p>
            <a:fld id="{F8E944ED-08EB-4D93-ACE1-7399A139B7A7}" type="slidenum">
              <a:rPr lang="en-US" altLang="zh-TW"/>
              <a:t>64</a:t>
            </a:fld>
            <a:endParaRPr lang="zh-TW" altLang="en-US"/>
          </a:p>
        </p:txBody>
      </p:sp>
    </p:spTree>
    <p:extLst>
      <p:ext uri="{BB962C8B-B14F-4D97-AF65-F5344CB8AC3E}">
        <p14:creationId xmlns:p14="http://schemas.microsoft.com/office/powerpoint/2010/main" val="1774741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cs typeface="Calibri"/>
              </a:rPr>
              <a:t>加上去重化使用的環節 更多技術細節</a:t>
            </a:r>
          </a:p>
          <a:p>
            <a:r>
              <a:rPr lang="zh-TW" altLang="en-US">
                <a:cs typeface="Calibri"/>
              </a:rPr>
              <a:t>-</a:t>
            </a:r>
          </a:p>
        </p:txBody>
      </p:sp>
      <p:sp>
        <p:nvSpPr>
          <p:cNvPr id="4" name="投影片編號版面配置區 3"/>
          <p:cNvSpPr>
            <a:spLocks noGrp="1"/>
          </p:cNvSpPr>
          <p:nvPr>
            <p:ph type="sldNum" sz="quarter" idx="5"/>
          </p:nvPr>
        </p:nvSpPr>
        <p:spPr/>
        <p:txBody>
          <a:bodyPr/>
          <a:lstStyle/>
          <a:p>
            <a:fld id="{F8E944ED-08EB-4D93-ACE1-7399A139B7A7}" type="slidenum">
              <a:rPr lang="en-US" altLang="zh-TW"/>
              <a:t>65</a:t>
            </a:fld>
            <a:endParaRPr lang="zh-TW" altLang="en-US"/>
          </a:p>
        </p:txBody>
      </p:sp>
    </p:spTree>
    <p:extLst>
      <p:ext uri="{BB962C8B-B14F-4D97-AF65-F5344CB8AC3E}">
        <p14:creationId xmlns:p14="http://schemas.microsoft.com/office/powerpoint/2010/main" val="2622283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d88c5ceb2_0_26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Google Shape;233;g3d88c5ceb2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af-ZA">
                <a:cs typeface="Calibri"/>
              </a:rPr>
              <a:t>TR004</a:t>
            </a:r>
            <a:endParaRPr/>
          </a:p>
        </p:txBody>
      </p:sp>
    </p:spTree>
    <p:extLst>
      <p:ext uri="{BB962C8B-B14F-4D97-AF65-F5344CB8AC3E}">
        <p14:creationId xmlns:p14="http://schemas.microsoft.com/office/powerpoint/2010/main" val="1769654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d88c5ceb2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78" name="Google Shape;178;g3d88c5ceb2_0_4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3095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放技術報告</a:t>
            </a:r>
            <a:br>
              <a:rPr lang="en-US" altLang="zh-TW"/>
            </a:br>
            <a:r>
              <a:rPr lang="en-US" altLang="zh-TW"/>
              <a:t>https://www.ithome.com.tw/node/45228</a:t>
            </a:r>
          </a:p>
          <a:p>
            <a:r>
              <a:rPr lang="en-US" altLang="zh-TW"/>
              <a:t>https://www.ithome.com.tw/node/38018</a:t>
            </a:r>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4</a:t>
            </a:fld>
            <a:endParaRPr lang="zh-TW" altLang="en-US"/>
          </a:p>
        </p:txBody>
      </p:sp>
    </p:spTree>
    <p:extLst>
      <p:ext uri="{BB962C8B-B14F-4D97-AF65-F5344CB8AC3E}">
        <p14:creationId xmlns:p14="http://schemas.microsoft.com/office/powerpoint/2010/main" val="987501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放技術報告</a:t>
            </a:r>
            <a:br>
              <a:rPr lang="en-US" altLang="zh-TW"/>
            </a:br>
            <a:r>
              <a:rPr lang="en-US" altLang="zh-TW"/>
              <a:t>https://www.ithome.com.tw/node/45228</a:t>
            </a:r>
          </a:p>
          <a:p>
            <a:r>
              <a:rPr lang="en-US" altLang="zh-TW"/>
              <a:t>https://www.ithome.com.tw/node/38018</a:t>
            </a:r>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5</a:t>
            </a:fld>
            <a:endParaRPr lang="zh-TW" altLang="en-US"/>
          </a:p>
        </p:txBody>
      </p:sp>
    </p:spTree>
    <p:extLst>
      <p:ext uri="{BB962C8B-B14F-4D97-AF65-F5344CB8AC3E}">
        <p14:creationId xmlns:p14="http://schemas.microsoft.com/office/powerpoint/2010/main" val="2832527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放技術報告</a:t>
            </a:r>
            <a:br>
              <a:rPr lang="en-US" altLang="zh-TW"/>
            </a:br>
            <a:r>
              <a:rPr lang="en-US" altLang="zh-TW"/>
              <a:t>https://www.ithome.com.tw/node/45228</a:t>
            </a:r>
          </a:p>
          <a:p>
            <a:r>
              <a:rPr lang="en-US" altLang="zh-TW"/>
              <a:t>https://www.ithome.com.tw/node/38018</a:t>
            </a:r>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7</a:t>
            </a:fld>
            <a:endParaRPr lang="zh-TW" altLang="en-US"/>
          </a:p>
        </p:txBody>
      </p:sp>
    </p:spTree>
    <p:extLst>
      <p:ext uri="{BB962C8B-B14F-4D97-AF65-F5344CB8AC3E}">
        <p14:creationId xmlns:p14="http://schemas.microsoft.com/office/powerpoint/2010/main" val="993895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https://blog.csdn.net/liuaigui/article/details/5829083</a:t>
            </a:r>
            <a:endParaRPr lang="zh-TW"/>
          </a:p>
        </p:txBody>
      </p:sp>
      <p:sp>
        <p:nvSpPr>
          <p:cNvPr id="4" name="投影片編號版面配置區 3"/>
          <p:cNvSpPr>
            <a:spLocks noGrp="1"/>
          </p:cNvSpPr>
          <p:nvPr>
            <p:ph type="sldNum" sz="quarter" idx="5"/>
          </p:nvPr>
        </p:nvSpPr>
        <p:spPr/>
        <p:txBody>
          <a:bodyPr/>
          <a:lstStyle/>
          <a:p>
            <a:fld id="{F8E944ED-08EB-4D93-ACE1-7399A139B7A7}" type="slidenum">
              <a:rPr lang="en-US" altLang="zh-TW"/>
              <a:t>9</a:t>
            </a:fld>
            <a:endParaRPr lang="zh-TW" altLang="en-US"/>
          </a:p>
        </p:txBody>
      </p:sp>
    </p:spTree>
    <p:extLst>
      <p:ext uri="{BB962C8B-B14F-4D97-AF65-F5344CB8AC3E}">
        <p14:creationId xmlns:p14="http://schemas.microsoft.com/office/powerpoint/2010/main" val="3596620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10</a:t>
            </a:fld>
            <a:endParaRPr lang="zh-TW" altLang="en-US"/>
          </a:p>
        </p:txBody>
      </p:sp>
    </p:spTree>
    <p:extLst>
      <p:ext uri="{BB962C8B-B14F-4D97-AF65-F5344CB8AC3E}">
        <p14:creationId xmlns:p14="http://schemas.microsoft.com/office/powerpoint/2010/main" val="1324375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https://www.qnap.com/zh-hk/how-to/tutorial/article/qnap-smb-%E8%A7%A3%E6%B1%BA%E6%96%B9%E6%A1%88-%E4%BD%BF%E7%94%A8%E5%82%99%E4%BB%BD%E7%89%88%E6%9C%AC%E6%8E%A7%E5%88%B6%E8%AE%93%E6%82%A8%E7%9A%84%E4%BC%81%E6%A5%AD%E5%85%8D%E6%96%BC%E6%AA%94%E6%A1%88%E9%81%BA%E5%A4%B1%E7%9A%84%E9%A2%A8%E9%9A%AA/</a:t>
            </a:r>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13</a:t>
            </a:fld>
            <a:endParaRPr lang="zh-TW" altLang="en-US"/>
          </a:p>
        </p:txBody>
      </p:sp>
    </p:spTree>
    <p:extLst>
      <p:ext uri="{BB962C8B-B14F-4D97-AF65-F5344CB8AC3E}">
        <p14:creationId xmlns:p14="http://schemas.microsoft.com/office/powerpoint/2010/main" val="2266444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pic>
        <p:nvPicPr>
          <p:cNvPr id="8" name="圖片 7">
            <a:extLst>
              <a:ext uri="{FF2B5EF4-FFF2-40B4-BE49-F238E27FC236}">
                <a16:creationId xmlns:a16="http://schemas.microsoft.com/office/drawing/2014/main" id="{0A9864D5-4594-4C84-90D3-3A5C2C52D6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 y="0"/>
            <a:ext cx="12190089" cy="6857999"/>
          </a:xfrm>
          <a:prstGeom prst="rect">
            <a:avLst/>
          </a:prstGeom>
        </p:spPr>
      </p:pic>
    </p:spTree>
    <p:extLst>
      <p:ext uri="{BB962C8B-B14F-4D97-AF65-F5344CB8AC3E}">
        <p14:creationId xmlns:p14="http://schemas.microsoft.com/office/powerpoint/2010/main" val="1334484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標題及物件">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EE53E17D-0477-49E7-8934-05207955C3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 y="16042"/>
            <a:ext cx="12190087" cy="6857999"/>
          </a:xfrm>
          <a:prstGeom prst="rect">
            <a:avLst/>
          </a:prstGeom>
        </p:spPr>
      </p:pic>
      <p:sp>
        <p:nvSpPr>
          <p:cNvPr id="2" name="標題 1"/>
          <p:cNvSpPr>
            <a:spLocks noGrp="1"/>
          </p:cNvSpPr>
          <p:nvPr>
            <p:ph type="title"/>
          </p:nvPr>
        </p:nvSpPr>
        <p:spPr>
          <a:xfrm>
            <a:off x="838200" y="166822"/>
            <a:ext cx="10515600" cy="1325563"/>
          </a:xfrm>
        </p:spPr>
        <p:txBody>
          <a:bodyPr>
            <a:normAutofit/>
          </a:bodyPr>
          <a:lstStyle>
            <a:lvl1pPr>
              <a:defRPr sz="4800">
                <a:solidFill>
                  <a:srgbClr val="321547"/>
                </a:solidFill>
              </a:defRPr>
            </a:lvl1p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955011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5FA0AE24-D662-4992-A384-43455896DC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265648"/>
          </a:xfrm>
          <a:prstGeom prst="rect">
            <a:avLst/>
          </a:prstGeom>
        </p:spPr>
      </p:pic>
      <p:pic>
        <p:nvPicPr>
          <p:cNvPr id="5" name="圖片 4">
            <a:extLst>
              <a:ext uri="{FF2B5EF4-FFF2-40B4-BE49-F238E27FC236}">
                <a16:creationId xmlns:a16="http://schemas.microsoft.com/office/drawing/2014/main" id="{EE53E17D-0477-49E7-8934-05207955C3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 y="0"/>
            <a:ext cx="12190087" cy="6857999"/>
          </a:xfrm>
          <a:prstGeom prst="rect">
            <a:avLst/>
          </a:prstGeom>
        </p:spPr>
      </p:pic>
      <p:sp>
        <p:nvSpPr>
          <p:cNvPr id="2" name="標題 1"/>
          <p:cNvSpPr>
            <a:spLocks noGrp="1"/>
          </p:cNvSpPr>
          <p:nvPr>
            <p:ph type="title"/>
          </p:nvPr>
        </p:nvSpPr>
        <p:spPr>
          <a:xfrm>
            <a:off x="838200" y="18255"/>
            <a:ext cx="10515600" cy="1325563"/>
          </a:xfrm>
        </p:spPr>
        <p:txBody>
          <a:bodyPr>
            <a:normAutofit/>
          </a:bodyPr>
          <a:lstStyle>
            <a:lvl1pPr>
              <a:defRPr sz="4800">
                <a:solidFill>
                  <a:schemeClr val="bg1"/>
                </a:solidFill>
              </a:defRPr>
            </a:lvl1p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974613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87E2163-B202-4068-B142-4D1123D5CA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 y="12585"/>
            <a:ext cx="12190087" cy="6857999"/>
          </a:xfrm>
          <a:prstGeom prst="rect">
            <a:avLst/>
          </a:prstGeom>
        </p:spPr>
      </p:pic>
      <p:sp>
        <p:nvSpPr>
          <p:cNvPr id="2" name="標題 1"/>
          <p:cNvSpPr>
            <a:spLocks noGrp="1"/>
          </p:cNvSpPr>
          <p:nvPr>
            <p:ph type="title"/>
          </p:nvPr>
        </p:nvSpPr>
        <p:spPr>
          <a:xfrm>
            <a:off x="838200" y="166822"/>
            <a:ext cx="10515600" cy="1325563"/>
          </a:xfrm>
        </p:spPr>
        <p:txBody>
          <a:bodyPr>
            <a:normAutofit/>
          </a:bodyPr>
          <a:lstStyle>
            <a:lvl1pPr>
              <a:defRPr sz="4800">
                <a:solidFill>
                  <a:schemeClr val="bg1"/>
                </a:solidFill>
              </a:defRPr>
            </a:lvl1p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392236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8ABBEECE-E92A-439D-AAD7-18CB31AA09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 y="0"/>
            <a:ext cx="12190089" cy="6857999"/>
          </a:xfrm>
          <a:prstGeom prst="rect">
            <a:avLst/>
          </a:prstGeom>
        </p:spPr>
      </p:pic>
      <p:sp>
        <p:nvSpPr>
          <p:cNvPr id="2" name="標題 1"/>
          <p:cNvSpPr>
            <a:spLocks noGrp="1"/>
          </p:cNvSpPr>
          <p:nvPr>
            <p:ph type="title"/>
          </p:nvPr>
        </p:nvSpPr>
        <p:spPr>
          <a:xfrm>
            <a:off x="405862" y="2128379"/>
            <a:ext cx="5298902" cy="2852737"/>
          </a:xfrm>
        </p:spPr>
        <p:txBody>
          <a:bodyPr anchor="ctr">
            <a:normAutofit/>
          </a:bodyPr>
          <a:lstStyle>
            <a:lvl1pPr>
              <a:defRPr sz="4400">
                <a:solidFill>
                  <a:schemeClr val="bg1"/>
                </a:solidFill>
                <a:effectLst>
                  <a:outerShdw blurRad="38100" dist="38100" dir="2700000" algn="tl">
                    <a:srgbClr val="000000">
                      <a:alpha val="43137"/>
                    </a:srgbClr>
                  </a:outerShdw>
                </a:effectLst>
              </a:defRPr>
            </a:lvl1pPr>
          </a:lstStyle>
          <a:p>
            <a:r>
              <a:rPr lang="zh-TW" altLang="en-US"/>
              <a:t>按一下以編輯母片標題樣式</a:t>
            </a:r>
          </a:p>
        </p:txBody>
      </p:sp>
    </p:spTree>
    <p:extLst>
      <p:ext uri="{BB962C8B-B14F-4D97-AF65-F5344CB8AC3E}">
        <p14:creationId xmlns:p14="http://schemas.microsoft.com/office/powerpoint/2010/main" val="21540422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221134675"/>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0" r:id="rId4"/>
    <p:sldLayoutId id="2147483651" r:id="rId5"/>
  </p:sldLayoutIdLst>
  <p:txStyles>
    <p:title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16000" indent="-2160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216000" indent="-2160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216000" indent="-216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216000" indent="-216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16000" indent="-216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63.png"/><Relationship Id="rId4" Type="http://schemas.openxmlformats.org/officeDocument/2006/relationships/image" Target="../media/image62.sv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1.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9.pn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32.pn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47.png"/><Relationship Id="rId3" Type="http://schemas.openxmlformats.org/officeDocument/2006/relationships/image" Target="../media/image96.png"/><Relationship Id="rId7" Type="http://schemas.openxmlformats.org/officeDocument/2006/relationships/image" Target="../media/image63.png"/><Relationship Id="rId12" Type="http://schemas.openxmlformats.org/officeDocument/2006/relationships/image" Target="../media/image10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99.png"/><Relationship Id="rId11" Type="http://schemas.openxmlformats.org/officeDocument/2006/relationships/image" Target="../media/image103.png"/><Relationship Id="rId5" Type="http://schemas.openxmlformats.org/officeDocument/2006/relationships/image" Target="../media/image98.png"/><Relationship Id="rId10" Type="http://schemas.openxmlformats.org/officeDocument/2006/relationships/image" Target="../media/image102.png"/><Relationship Id="rId4" Type="http://schemas.openxmlformats.org/officeDocument/2006/relationships/image" Target="../media/image97.png"/><Relationship Id="rId9" Type="http://schemas.openxmlformats.org/officeDocument/2006/relationships/image" Target="../media/image101.png"/><Relationship Id="rId14" Type="http://schemas.openxmlformats.org/officeDocument/2006/relationships/image" Target="../media/image105.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8.emf"/><Relationship Id="rId7" Type="http://schemas.openxmlformats.org/officeDocument/2006/relationships/image" Target="../media/image111.em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4.xml"/><Relationship Id="rId4" Type="http://schemas.openxmlformats.org/officeDocument/2006/relationships/image" Target="../media/image129.png"/></Relationships>
</file>

<file path=ppt/slides/_rels/slide5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139.png"/><Relationship Id="rId4" Type="http://schemas.openxmlformats.org/officeDocument/2006/relationships/image" Target="../media/image138.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4.xml"/><Relationship Id="rId5" Type="http://schemas.openxmlformats.org/officeDocument/2006/relationships/image" Target="../media/image144.png"/><Relationship Id="rId4" Type="http://schemas.openxmlformats.org/officeDocument/2006/relationships/image" Target="../media/image143.jpeg"/></Relationships>
</file>

<file path=ppt/slides/_rels/slide6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47.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150.png"/><Relationship Id="rId4" Type="http://schemas.openxmlformats.org/officeDocument/2006/relationships/image" Target="../media/image149.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emf"/><Relationship Id="rId7" Type="http://schemas.openxmlformats.org/officeDocument/2006/relationships/image" Target="../media/image155.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54.png"/><Relationship Id="rId5" Type="http://schemas.openxmlformats.org/officeDocument/2006/relationships/image" Target="../media/image153.emf"/><Relationship Id="rId4" Type="http://schemas.openxmlformats.org/officeDocument/2006/relationships/image" Target="../media/image152.emf"/><Relationship Id="rId9" Type="http://schemas.openxmlformats.org/officeDocument/2006/relationships/image" Target="../media/image157.png"/></Relationships>
</file>

<file path=ppt/slides/_rels/slide7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6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129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descr="一張含有 草 的圖片&#10;&#10;描述是以高可信度產生">
            <a:extLst>
              <a:ext uri="{FF2B5EF4-FFF2-40B4-BE49-F238E27FC236}">
                <a16:creationId xmlns:a16="http://schemas.microsoft.com/office/drawing/2014/main" id="{BC8FE005-EE93-4BDF-8BF2-E6403E3E94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15" t="8142" b="6746"/>
          <a:stretch/>
        </p:blipFill>
        <p:spPr>
          <a:xfrm>
            <a:off x="0" y="0"/>
            <a:ext cx="12192000" cy="6858000"/>
          </a:xfrm>
          <a:prstGeom prst="rect">
            <a:avLst/>
          </a:prstGeom>
        </p:spPr>
      </p:pic>
      <p:pic>
        <p:nvPicPr>
          <p:cNvPr id="23" name="圖片 22">
            <a:extLst>
              <a:ext uri="{FF2B5EF4-FFF2-40B4-BE49-F238E27FC236}">
                <a16:creationId xmlns:a16="http://schemas.microsoft.com/office/drawing/2014/main" id="{97293BE8-29C4-4AAA-8555-0B107EFAB0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 y="0"/>
            <a:ext cx="12190089" cy="6858000"/>
          </a:xfrm>
          <a:prstGeom prst="rect">
            <a:avLst/>
          </a:prstGeom>
        </p:spPr>
      </p:pic>
      <p:sp>
        <p:nvSpPr>
          <p:cNvPr id="2" name="標題 1">
            <a:extLst>
              <a:ext uri="{FF2B5EF4-FFF2-40B4-BE49-F238E27FC236}">
                <a16:creationId xmlns:a16="http://schemas.microsoft.com/office/drawing/2014/main" id="{1A8CB86A-91A5-408B-924D-11AF1094C5F9}"/>
              </a:ext>
            </a:extLst>
          </p:cNvPr>
          <p:cNvSpPr>
            <a:spLocks noGrp="1"/>
          </p:cNvSpPr>
          <p:nvPr>
            <p:ph type="title"/>
          </p:nvPr>
        </p:nvSpPr>
        <p:spPr>
          <a:xfrm>
            <a:off x="838200" y="414985"/>
            <a:ext cx="10515600" cy="1325563"/>
          </a:xfrm>
        </p:spPr>
        <p:txBody>
          <a:bodyPr/>
          <a:lstStyle/>
          <a:p>
            <a:pPr algn="ctr"/>
            <a:r>
              <a:rPr lang="zh-TW" altLang="en-US" b="1">
                <a:solidFill>
                  <a:schemeClr val="bg1"/>
                </a:solidFill>
                <a:latin typeface="微軟正黑體" panose="020B0604030504040204" pitchFamily="34" charset="-120"/>
                <a:ea typeface="微軟正黑體" panose="020B0604030504040204" pitchFamily="34" charset="-120"/>
                <a:cs typeface="Calibri Light"/>
              </a:rPr>
              <a:t>超高壓縮比 超越傳統資料減量技術</a:t>
            </a:r>
          </a:p>
        </p:txBody>
      </p:sp>
      <p:graphicFrame>
        <p:nvGraphicFramePr>
          <p:cNvPr id="32" name="表格 32">
            <a:extLst>
              <a:ext uri="{FF2B5EF4-FFF2-40B4-BE49-F238E27FC236}">
                <a16:creationId xmlns:a16="http://schemas.microsoft.com/office/drawing/2014/main" id="{8C550E9C-C6EB-421C-A581-E63B65F54B9C}"/>
              </a:ext>
            </a:extLst>
          </p:cNvPr>
          <p:cNvGraphicFramePr>
            <a:graphicFrameLocks noGrp="1"/>
          </p:cNvGraphicFramePr>
          <p:nvPr>
            <p:extLst>
              <p:ext uri="{D42A27DB-BD31-4B8C-83A1-F6EECF244321}">
                <p14:modId xmlns:p14="http://schemas.microsoft.com/office/powerpoint/2010/main" val="2009907462"/>
              </p:ext>
            </p:extLst>
          </p:nvPr>
        </p:nvGraphicFramePr>
        <p:xfrm>
          <a:off x="3138986" y="2155533"/>
          <a:ext cx="7947387" cy="2858190"/>
        </p:xfrm>
        <a:graphic>
          <a:graphicData uri="http://schemas.openxmlformats.org/drawingml/2006/table">
            <a:tbl>
              <a:tblPr bandRow="1">
                <a:tableStyleId>{5C22544A-7EE6-4342-B048-85BDC9FD1C3A}</a:tableStyleId>
              </a:tblPr>
              <a:tblGrid>
                <a:gridCol w="1819542">
                  <a:extLst>
                    <a:ext uri="{9D8B030D-6E8A-4147-A177-3AD203B41FA5}">
                      <a16:colId xmlns:a16="http://schemas.microsoft.com/office/drawing/2014/main" val="3830845389"/>
                    </a:ext>
                  </a:extLst>
                </a:gridCol>
                <a:gridCol w="2019869">
                  <a:extLst>
                    <a:ext uri="{9D8B030D-6E8A-4147-A177-3AD203B41FA5}">
                      <a16:colId xmlns:a16="http://schemas.microsoft.com/office/drawing/2014/main" val="4279385792"/>
                    </a:ext>
                  </a:extLst>
                </a:gridCol>
                <a:gridCol w="2088107">
                  <a:extLst>
                    <a:ext uri="{9D8B030D-6E8A-4147-A177-3AD203B41FA5}">
                      <a16:colId xmlns:a16="http://schemas.microsoft.com/office/drawing/2014/main" val="1181131029"/>
                    </a:ext>
                  </a:extLst>
                </a:gridCol>
                <a:gridCol w="2019869">
                  <a:extLst>
                    <a:ext uri="{9D8B030D-6E8A-4147-A177-3AD203B41FA5}">
                      <a16:colId xmlns:a16="http://schemas.microsoft.com/office/drawing/2014/main" val="1709775336"/>
                    </a:ext>
                  </a:extLst>
                </a:gridCol>
              </a:tblGrid>
              <a:tr h="653952">
                <a:tc>
                  <a:txBody>
                    <a:bodyPr/>
                    <a:lstStyle/>
                    <a:p>
                      <a:pPr algn="ctr"/>
                      <a:r>
                        <a:rPr lang="zh-TW" altLang="en-US" b="1">
                          <a:latin typeface="微軟正黑體" panose="020B0604030504040204" pitchFamily="34" charset="-120"/>
                          <a:ea typeface="微軟正黑體" panose="020B0604030504040204" pitchFamily="34" charset="-120"/>
                        </a:rPr>
                        <a:t>類別</a:t>
                      </a:r>
                    </a:p>
                  </a:txBody>
                  <a:tcPr anchor="ctr">
                    <a:blipFill dpi="0" rotWithShape="1">
                      <a:blip r:embed="rId5">
                        <a:extLst>
                          <a:ext uri="{28A0092B-C50C-407E-A947-70E740481C1C}">
                            <a14:useLocalDpi xmlns:a14="http://schemas.microsoft.com/office/drawing/2010/main" val="0"/>
                          </a:ext>
                        </a:extLst>
                      </a:blip>
                      <a:srcRect/>
                      <a:stretch>
                        <a:fillRect/>
                      </a:stretch>
                    </a:blipFill>
                  </a:tcPr>
                </a:tc>
                <a:tc>
                  <a:txBody>
                    <a:bodyPr/>
                    <a:lstStyle/>
                    <a:p>
                      <a:pPr algn="ctr"/>
                      <a:r>
                        <a:rPr lang="zh-TW" altLang="en-US">
                          <a:latin typeface="微軟正黑體" panose="020B0604030504040204" pitchFamily="34" charset="-120"/>
                          <a:ea typeface="微軟正黑體" panose="020B0604030504040204" pitchFamily="34" charset="-120"/>
                        </a:rPr>
                        <a:t>傳統壓縮</a:t>
                      </a:r>
                    </a:p>
                  </a:txBody>
                  <a:tcPr anchor="ctr">
                    <a:blipFill dpi="0" rotWithShape="1">
                      <a:blip r:embed="rId5">
                        <a:extLst>
                          <a:ext uri="{28A0092B-C50C-407E-A947-70E740481C1C}">
                            <a14:useLocalDpi xmlns:a14="http://schemas.microsoft.com/office/drawing/2010/main" val="0"/>
                          </a:ext>
                        </a:extLst>
                      </a:blip>
                      <a:srcRect/>
                      <a:stretch>
                        <a:fillRect/>
                      </a:stretch>
                    </a:blipFill>
                  </a:tcPr>
                </a:tc>
                <a:tc>
                  <a:txBody>
                    <a:bodyPr/>
                    <a:lstStyle/>
                    <a:p>
                      <a:pPr algn="ctr"/>
                      <a:r>
                        <a:rPr lang="zh-TW" altLang="en-US">
                          <a:latin typeface="微軟正黑體" panose="020B0604030504040204" pitchFamily="34" charset="-120"/>
                          <a:ea typeface="微軟正黑體" panose="020B0604030504040204" pitchFamily="34" charset="-120"/>
                        </a:rPr>
                        <a:t>單實例儲存</a:t>
                      </a:r>
                    </a:p>
                  </a:txBody>
                  <a:tcPr anchor="ctr">
                    <a:blipFill dpi="0" rotWithShape="1">
                      <a:blip r:embed="rId5">
                        <a:extLst>
                          <a:ext uri="{28A0092B-C50C-407E-A947-70E740481C1C}">
                            <a14:useLocalDpi xmlns:a14="http://schemas.microsoft.com/office/drawing/2010/main" val="0"/>
                          </a:ext>
                        </a:extLst>
                      </a:blip>
                      <a:srcRect/>
                      <a:stretch>
                        <a:fillRect/>
                      </a:stretch>
                    </a:blipFill>
                  </a:tcPr>
                </a:tc>
                <a:tc>
                  <a:txBody>
                    <a:bodyPr/>
                    <a:lstStyle/>
                    <a:p>
                      <a:pPr algn="ctr"/>
                      <a:r>
                        <a:rPr lang="zh-TW" altLang="en-US" sz="2400" b="1">
                          <a:latin typeface="微軟正黑體" panose="020B0604030504040204" pitchFamily="34" charset="-120"/>
                          <a:ea typeface="微軟正黑體" panose="020B0604030504040204" pitchFamily="34" charset="-120"/>
                        </a:rPr>
                        <a:t>重複資料刪除</a:t>
                      </a:r>
                    </a:p>
                  </a:txBody>
                  <a:tcPr anchor="ctr">
                    <a:blipFill dpi="0" rotWithShape="1">
                      <a:blip r:embed="rId6">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673019629"/>
                  </a:ext>
                </a:extLst>
              </a:tr>
              <a:tr h="734746">
                <a:tc>
                  <a:txBody>
                    <a:bodyPr/>
                    <a:lstStyle/>
                    <a:p>
                      <a:pPr algn="ctr"/>
                      <a:r>
                        <a:rPr lang="zh-TW" altLang="en-US" b="1">
                          <a:latin typeface="微軟正黑體"/>
                          <a:ea typeface="微軟正黑體"/>
                        </a:rPr>
                        <a:t>重複資料比對</a:t>
                      </a:r>
                      <a:endParaRPr lang="zh-TW">
                        <a:latin typeface="微軟正黑體"/>
                        <a:ea typeface="微軟正黑體"/>
                      </a:endParaRPr>
                    </a:p>
                    <a:p>
                      <a:pPr lvl="0" algn="ctr">
                        <a:buNone/>
                      </a:pPr>
                      <a:r>
                        <a:rPr lang="zh-TW" altLang="en-US" b="1">
                          <a:latin typeface="微軟正黑體"/>
                          <a:ea typeface="微軟正黑體"/>
                        </a:rPr>
                        <a:t>層級及範圍</a:t>
                      </a:r>
                    </a:p>
                  </a:txBody>
                  <a:tcPr anchor="ctr">
                    <a:solidFill>
                      <a:srgbClr val="E8F4F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a:latin typeface="微軟正黑體"/>
                          <a:ea typeface="微軟正黑體"/>
                        </a:rPr>
                        <a:t>位元組 </a:t>
                      </a:r>
                      <a:r>
                        <a:rPr lang="en-US" altLang="zh-TW">
                          <a:latin typeface="微軟正黑體"/>
                          <a:ea typeface="微軟正黑體"/>
                        </a:rPr>
                        <a:t>/ </a:t>
                      </a:r>
                      <a:r>
                        <a:rPr lang="zh-TW" altLang="en-US">
                          <a:latin typeface="微軟正黑體"/>
                          <a:ea typeface="微軟正黑體"/>
                        </a:rPr>
                        <a:t>單一檔案</a:t>
                      </a:r>
                    </a:p>
                  </a:txBody>
                  <a:tcPr anchor="ctr">
                    <a:solidFill>
                      <a:srgbClr val="E8F4F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a:latin typeface="微軟正黑體"/>
                          <a:ea typeface="微軟正黑體"/>
                        </a:rPr>
                        <a:t>檔案 </a:t>
                      </a:r>
                      <a:r>
                        <a:rPr lang="en-US" altLang="zh-TW">
                          <a:latin typeface="微軟正黑體"/>
                          <a:ea typeface="微軟正黑體"/>
                        </a:rPr>
                        <a:t>/ </a:t>
                      </a:r>
                      <a:r>
                        <a:rPr lang="zh-TW" altLang="en-US">
                          <a:latin typeface="微軟正黑體"/>
                          <a:ea typeface="微軟正黑體"/>
                        </a:rPr>
                        <a:t>指定磁碟區</a:t>
                      </a:r>
                    </a:p>
                  </a:txBody>
                  <a:tcPr anchor="ctr">
                    <a:solidFill>
                      <a:srgbClr val="E8F4F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a:latin typeface="微軟正黑體"/>
                          <a:ea typeface="微軟正黑體"/>
                        </a:rPr>
                        <a:t>區塊 </a:t>
                      </a:r>
                      <a:r>
                        <a:rPr lang="en-US" altLang="zh-TW">
                          <a:latin typeface="微軟正黑體"/>
                          <a:ea typeface="微軟正黑體"/>
                        </a:rPr>
                        <a:t>/</a:t>
                      </a:r>
                      <a:r>
                        <a:rPr lang="zh-TW" altLang="en-US">
                          <a:latin typeface="微軟正黑體"/>
                          <a:ea typeface="微軟正黑體"/>
                        </a:rPr>
                        <a:t>指定磁碟區</a:t>
                      </a:r>
                    </a:p>
                  </a:txBody>
                  <a:tcPr anchor="ctr">
                    <a:solidFill>
                      <a:srgbClr val="E8F4F6"/>
                    </a:solidFill>
                  </a:tcPr>
                </a:tc>
                <a:extLst>
                  <a:ext uri="{0D108BD9-81ED-4DB2-BD59-A6C34878D82A}">
                    <a16:rowId xmlns:a16="http://schemas.microsoft.com/office/drawing/2014/main" val="2806387848"/>
                  </a:ext>
                </a:extLst>
              </a:tr>
              <a:tr h="734746">
                <a:tc>
                  <a:txBody>
                    <a:bodyPr/>
                    <a:lstStyle/>
                    <a:p>
                      <a:pPr algn="ctr"/>
                      <a:r>
                        <a:rPr lang="zh-TW" altLang="en-US" b="1">
                          <a:latin typeface="微軟正黑體" panose="020B0604030504040204" pitchFamily="34" charset="-120"/>
                          <a:ea typeface="微軟正黑體" panose="020B0604030504040204" pitchFamily="34" charset="-120"/>
                        </a:rPr>
                        <a:t>合適情境</a:t>
                      </a:r>
                    </a:p>
                  </a:txBody>
                  <a:tcPr anchor="ctr">
                    <a:solidFill>
                      <a:srgbClr val="CFE6F1"/>
                    </a:solidFill>
                  </a:tcPr>
                </a:tc>
                <a:tc>
                  <a:txBody>
                    <a:bodyPr/>
                    <a:lstStyle/>
                    <a:p>
                      <a:pPr algn="ctr"/>
                      <a:r>
                        <a:rPr lang="zh-TW" altLang="en-US">
                          <a:latin typeface="微軟正黑體" panose="020B0604030504040204" pitchFamily="34" charset="-120"/>
                          <a:ea typeface="微軟正黑體" panose="020B0604030504040204" pitchFamily="34" charset="-120"/>
                        </a:rPr>
                        <a:t>單一檔案容量壓縮效果最佳</a:t>
                      </a:r>
                    </a:p>
                  </a:txBody>
                  <a:tcPr anchor="ctr">
                    <a:solidFill>
                      <a:srgbClr val="CFE6F1"/>
                    </a:solidFill>
                  </a:tcPr>
                </a:tc>
                <a:tc>
                  <a:txBody>
                    <a:bodyPr/>
                    <a:lstStyle/>
                    <a:p>
                      <a:pPr algn="ctr"/>
                      <a:r>
                        <a:rPr lang="zh-TW" altLang="en-US">
                          <a:latin typeface="微軟正黑體"/>
                          <a:ea typeface="微軟正黑體"/>
                        </a:rPr>
                        <a:t>可跨檔案比對</a:t>
                      </a:r>
                      <a:endParaRPr lang="zh-TW">
                        <a:latin typeface="微軟正黑體"/>
                        <a:ea typeface="微軟正黑體"/>
                      </a:endParaRPr>
                    </a:p>
                    <a:p>
                      <a:pPr lvl="0" algn="ctr">
                        <a:buNone/>
                      </a:pPr>
                      <a:r>
                        <a:rPr lang="zh-TW" altLang="en-US">
                          <a:latin typeface="微軟正黑體"/>
                          <a:ea typeface="微軟正黑體"/>
                        </a:rPr>
                        <a:t>重複資料</a:t>
                      </a:r>
                    </a:p>
                  </a:txBody>
                  <a:tcPr anchor="ctr">
                    <a:solidFill>
                      <a:srgbClr val="CFE6F1"/>
                    </a:solidFill>
                  </a:tcPr>
                </a:tc>
                <a:tc>
                  <a:txBody>
                    <a:bodyPr/>
                    <a:lstStyle/>
                    <a:p>
                      <a:pPr algn="ctr"/>
                      <a:r>
                        <a:rPr lang="zh-TW" altLang="en-US">
                          <a:latin typeface="微軟正黑體" panose="020B0604030504040204" pitchFamily="34" charset="-120"/>
                          <a:ea typeface="微軟正黑體" panose="020B0604030504040204" pitchFamily="34" charset="-120"/>
                        </a:rPr>
                        <a:t>可跨檔及單檔比對重複資料</a:t>
                      </a:r>
                    </a:p>
                  </a:txBody>
                  <a:tcPr anchor="ctr">
                    <a:solidFill>
                      <a:srgbClr val="CFE6F1"/>
                    </a:solidFill>
                  </a:tcPr>
                </a:tc>
                <a:extLst>
                  <a:ext uri="{0D108BD9-81ED-4DB2-BD59-A6C34878D82A}">
                    <a16:rowId xmlns:a16="http://schemas.microsoft.com/office/drawing/2014/main" val="1126537969"/>
                  </a:ext>
                </a:extLst>
              </a:tr>
              <a:tr h="734746">
                <a:tc>
                  <a:txBody>
                    <a:bodyPr/>
                    <a:lstStyle/>
                    <a:p>
                      <a:pPr algn="ctr"/>
                      <a:r>
                        <a:rPr lang="zh-TW" altLang="en-US" b="1">
                          <a:latin typeface="微軟正黑體" panose="020B0604030504040204" pitchFamily="34" charset="-120"/>
                          <a:ea typeface="微軟正黑體" panose="020B0604030504040204" pitchFamily="34" charset="-120"/>
                        </a:rPr>
                        <a:t>典型資料壓縮比</a:t>
                      </a:r>
                    </a:p>
                  </a:txBody>
                  <a:tcPr anchor="ctr">
                    <a:solidFill>
                      <a:srgbClr val="E8F4F6"/>
                    </a:solidFill>
                  </a:tcPr>
                </a:tc>
                <a:tc>
                  <a:txBody>
                    <a:bodyPr/>
                    <a:lstStyle/>
                    <a:p>
                      <a:pPr algn="ctr"/>
                      <a:r>
                        <a:rPr lang="en-US" altLang="en-US">
                          <a:latin typeface="微軟正黑體"/>
                          <a:ea typeface="微軟正黑體"/>
                        </a:rPr>
                        <a:t>2:1 ~ 5:1</a:t>
                      </a:r>
                      <a:endParaRPr lang="zh-TW">
                        <a:latin typeface="微軟正黑體"/>
                        <a:ea typeface="微軟正黑體"/>
                      </a:endParaRPr>
                    </a:p>
                  </a:txBody>
                  <a:tcPr anchor="ctr">
                    <a:solidFill>
                      <a:srgbClr val="E8F4F6"/>
                    </a:solidFill>
                  </a:tcPr>
                </a:tc>
                <a:tc>
                  <a:txBody>
                    <a:bodyPr/>
                    <a:lstStyle/>
                    <a:p>
                      <a:pPr algn="ctr"/>
                      <a:r>
                        <a:rPr lang="zh-TW" altLang="en-US">
                          <a:latin typeface="微軟正黑體" panose="020B0604030504040204" pitchFamily="34" charset="-120"/>
                          <a:ea typeface="微軟正黑體" panose="020B0604030504040204" pitchFamily="34" charset="-120"/>
                        </a:rPr>
                        <a:t>3:1 ~ 5:1</a:t>
                      </a:r>
                    </a:p>
                  </a:txBody>
                  <a:tcPr anchor="ctr">
                    <a:solidFill>
                      <a:srgbClr val="E8F4F6"/>
                    </a:solidFill>
                  </a:tcPr>
                </a:tc>
                <a:tc>
                  <a:txBody>
                    <a:bodyPr/>
                    <a:lstStyle/>
                    <a:p>
                      <a:pPr algn="ctr"/>
                      <a:r>
                        <a:rPr lang="zh-TW" altLang="en-US">
                          <a:latin typeface="微軟正黑體" panose="020B0604030504040204" pitchFamily="34" charset="-120"/>
                          <a:ea typeface="微軟正黑體" panose="020B0604030504040204" pitchFamily="34" charset="-120"/>
                        </a:rPr>
                        <a:t>5:1 ~ 20:1</a:t>
                      </a:r>
                    </a:p>
                  </a:txBody>
                  <a:tcPr anchor="ctr">
                    <a:solidFill>
                      <a:srgbClr val="E8F4F6"/>
                    </a:solidFill>
                  </a:tcPr>
                </a:tc>
                <a:extLst>
                  <a:ext uri="{0D108BD9-81ED-4DB2-BD59-A6C34878D82A}">
                    <a16:rowId xmlns:a16="http://schemas.microsoft.com/office/drawing/2014/main" val="1849203001"/>
                  </a:ext>
                </a:extLst>
              </a:tr>
            </a:tbl>
          </a:graphicData>
        </a:graphic>
      </p:graphicFrame>
      <p:pic>
        <p:nvPicPr>
          <p:cNvPr id="17" name="圖片 16">
            <a:extLst>
              <a:ext uri="{FF2B5EF4-FFF2-40B4-BE49-F238E27FC236}">
                <a16:creationId xmlns:a16="http://schemas.microsoft.com/office/drawing/2014/main" id="{05963F19-80C0-4F26-9AAD-DF59D559DC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19092" y="3372760"/>
            <a:ext cx="981756" cy="885765"/>
          </a:xfrm>
          <a:prstGeom prst="rect">
            <a:avLst/>
          </a:prstGeom>
        </p:spPr>
      </p:pic>
      <p:pic>
        <p:nvPicPr>
          <p:cNvPr id="21" name="圖片 20">
            <a:extLst>
              <a:ext uri="{FF2B5EF4-FFF2-40B4-BE49-F238E27FC236}">
                <a16:creationId xmlns:a16="http://schemas.microsoft.com/office/drawing/2014/main" id="{445A5AFA-9BB8-4778-A26D-77F99B5EDE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19092" y="4123387"/>
            <a:ext cx="981756" cy="885765"/>
          </a:xfrm>
          <a:prstGeom prst="rect">
            <a:avLst/>
          </a:prstGeom>
        </p:spPr>
      </p:pic>
    </p:spTree>
    <p:extLst>
      <p:ext uri="{BB962C8B-B14F-4D97-AF65-F5344CB8AC3E}">
        <p14:creationId xmlns:p14="http://schemas.microsoft.com/office/powerpoint/2010/main" val="1146553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52432A60-6B43-4658-B618-DF97DFDA3093}"/>
              </a:ext>
            </a:extLst>
          </p:cNvPr>
          <p:cNvSpPr/>
          <p:nvPr/>
        </p:nvSpPr>
        <p:spPr>
          <a:xfrm rot="10800000">
            <a:off x="21849" y="2956069"/>
            <a:ext cx="6992690" cy="236990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1F4D5584-3A68-4FA1-9478-BB76943E8915}"/>
              </a:ext>
            </a:extLst>
          </p:cNvPr>
          <p:cNvSpPr>
            <a:spLocks noGrp="1"/>
          </p:cNvSpPr>
          <p:nvPr>
            <p:ph type="title"/>
          </p:nvPr>
        </p:nvSpPr>
        <p:spPr/>
        <p:txBody>
          <a:bodyPr/>
          <a:lstStyle/>
          <a:p>
            <a:r>
              <a:rPr lang="ja-JP" altLang="en-US" b="1">
                <a:latin typeface="微軟正黑體"/>
                <a:ea typeface="微軟正黑體"/>
                <a:cs typeface="Calibri Light"/>
              </a:rPr>
              <a:t>利用</a:t>
            </a:r>
            <a:r>
              <a:rPr lang="ja-JP" altLang="en-US">
                <a:latin typeface="微軟正黑體"/>
                <a:ea typeface="微軟正黑體"/>
                <a:cs typeface="Calibri Light"/>
              </a:rPr>
              <a:t> </a:t>
            </a:r>
            <a:r>
              <a:rPr lang="ja-JP" altLang="en-US" b="1">
                <a:latin typeface="微軟正黑體"/>
                <a:ea typeface="微軟正黑體"/>
                <a:cs typeface="Calibri Light"/>
              </a:rPr>
              <a:t>SSD</a:t>
            </a:r>
            <a:r>
              <a:rPr lang="ja-JP" altLang="en-US">
                <a:latin typeface="微軟正黑體"/>
                <a:ea typeface="微軟正黑體"/>
                <a:cs typeface="Calibri Light"/>
              </a:rPr>
              <a:t> </a:t>
            </a:r>
            <a:r>
              <a:rPr lang="zh-TW" altLang="en-US" b="1">
                <a:latin typeface="微軟正黑體"/>
                <a:ea typeface="微軟正黑體"/>
                <a:cs typeface="Calibri Light"/>
              </a:rPr>
              <a:t>讓</a:t>
            </a:r>
            <a:r>
              <a:rPr lang="zh-TW" altLang="en-US">
                <a:latin typeface="微軟正黑體"/>
                <a:ea typeface="微軟正黑體"/>
                <a:cs typeface="Calibri Light"/>
              </a:rPr>
              <a:t> </a:t>
            </a:r>
            <a:r>
              <a:rPr lang="en-US" altLang="ja-JP" b="1" err="1">
                <a:latin typeface="微軟正黑體"/>
                <a:ea typeface="微軟正黑體"/>
                <a:cs typeface="Calibri Light"/>
              </a:rPr>
              <a:t>QuDedup</a:t>
            </a:r>
            <a:r>
              <a:rPr lang="en-US" altLang="ja-JP" b="1">
                <a:latin typeface="微軟正黑體"/>
                <a:ea typeface="微軟正黑體"/>
                <a:cs typeface="Calibri Light"/>
              </a:rPr>
              <a:t> </a:t>
            </a:r>
            <a:r>
              <a:rPr lang="en-US" altLang="ja-JP" b="1" err="1">
                <a:latin typeface="微軟正黑體"/>
                <a:ea typeface="微軟正黑體"/>
                <a:cs typeface="Calibri Light"/>
              </a:rPr>
              <a:t>加速完成</a:t>
            </a:r>
            <a:r>
              <a:rPr lang="en-US" altLang="ja-JP" b="1">
                <a:latin typeface="微軟正黑體"/>
                <a:ea typeface="微軟正黑體"/>
                <a:cs typeface="Calibri Light"/>
              </a:rPr>
              <a:t>！</a:t>
            </a:r>
          </a:p>
        </p:txBody>
      </p:sp>
      <p:sp>
        <p:nvSpPr>
          <p:cNvPr id="3" name="矩形 2">
            <a:extLst>
              <a:ext uri="{FF2B5EF4-FFF2-40B4-BE49-F238E27FC236}">
                <a16:creationId xmlns:a16="http://schemas.microsoft.com/office/drawing/2014/main" id="{42DFCE25-B719-4C34-828D-A9A0F54580FC}"/>
              </a:ext>
            </a:extLst>
          </p:cNvPr>
          <p:cNvSpPr/>
          <p:nvPr/>
        </p:nvSpPr>
        <p:spPr>
          <a:xfrm>
            <a:off x="301530" y="5899329"/>
            <a:ext cx="8873068" cy="307777"/>
          </a:xfrm>
          <a:prstGeom prst="rect">
            <a:avLst/>
          </a:prstGeom>
        </p:spPr>
        <p:txBody>
          <a:bodyPr wrap="square" anchor="t">
            <a:spAutoFit/>
          </a:bodyPr>
          <a:lstStyle/>
          <a:p>
            <a:r>
              <a:rPr lang="zh-CN" altLang="en-US" sz="1400" dirty="0">
                <a:latin typeface="微軟正黑體"/>
                <a:ea typeface="微軟正黑體"/>
                <a:cs typeface="Calibri"/>
              </a:rPr>
              <a:t>注意: </a:t>
            </a:r>
            <a:r>
              <a:rPr lang="zh-CN" altLang="zh-TW" sz="1400" dirty="0">
                <a:latin typeface="微軟正黑體"/>
                <a:ea typeface="微軟正黑體"/>
                <a:cs typeface="Calibri"/>
              </a:rPr>
              <a:t>去重複選項會消耗較多處理器與記憶體資源，請確認 NAS 機種具備足夠處理能力</a:t>
            </a:r>
            <a:endParaRPr lang="zh-CN" altLang="en-US" sz="1400" dirty="0">
              <a:latin typeface="微軟正黑體"/>
              <a:ea typeface="微軟正黑體"/>
              <a:cs typeface="Calibri"/>
            </a:endParaRPr>
          </a:p>
        </p:txBody>
      </p:sp>
      <p:sp>
        <p:nvSpPr>
          <p:cNvPr id="4" name="文字方塊 3">
            <a:extLst>
              <a:ext uri="{FF2B5EF4-FFF2-40B4-BE49-F238E27FC236}">
                <a16:creationId xmlns:a16="http://schemas.microsoft.com/office/drawing/2014/main" id="{627F4DAF-6BE1-45B8-91B6-551A5D16F19E}"/>
              </a:ext>
            </a:extLst>
          </p:cNvPr>
          <p:cNvSpPr txBox="1"/>
          <p:nvPr/>
        </p:nvSpPr>
        <p:spPr>
          <a:xfrm>
            <a:off x="838200" y="1598609"/>
            <a:ext cx="9987845" cy="830997"/>
          </a:xfrm>
          <a:prstGeom prst="rect">
            <a:avLst/>
          </a:prstGeom>
          <a:noFill/>
        </p:spPr>
        <p:txBody>
          <a:bodyPr wrap="square" rtlCol="0" anchor="t">
            <a:spAutoFit/>
          </a:bodyPr>
          <a:lstStyle/>
          <a:p>
            <a:r>
              <a:rPr lang="en-US" altLang="zh-TW" sz="2400" b="1" dirty="0" err="1">
                <a:latin typeface="微軟正黑體"/>
                <a:ea typeface="微軟正黑體"/>
              </a:rPr>
              <a:t>QuDedup</a:t>
            </a:r>
            <a:r>
              <a:rPr lang="en-US" altLang="zh-TW" sz="2400" b="1" dirty="0">
                <a:latin typeface="微軟正黑體"/>
                <a:ea typeface="微軟正黑體"/>
              </a:rPr>
              <a:t> </a:t>
            </a:r>
            <a:r>
              <a:rPr lang="zh-TW" altLang="en-US" sz="2400" b="1" dirty="0">
                <a:latin typeface="微軟正黑體"/>
                <a:ea typeface="微軟正黑體"/>
              </a:rPr>
              <a:t>的運行需要進行大量的檔案解析與分解，若僅配置 </a:t>
            </a:r>
            <a:r>
              <a:rPr lang="en-US" altLang="zh-TW" sz="2400" b="1" dirty="0">
                <a:latin typeface="微軟正黑體"/>
                <a:ea typeface="微軟正黑體"/>
              </a:rPr>
              <a:t>HDD </a:t>
            </a:r>
            <a:r>
              <a:rPr lang="zh-TW" altLang="en-US" sz="2400" b="1" dirty="0">
                <a:latin typeface="微軟正黑體"/>
                <a:ea typeface="微軟正黑體"/>
              </a:rPr>
              <a:t>於資料來源端 </a:t>
            </a:r>
            <a:r>
              <a:rPr lang="en-US" altLang="zh-TW" sz="2400" b="1" dirty="0">
                <a:latin typeface="微軟正黑體"/>
                <a:ea typeface="微軟正黑體"/>
              </a:rPr>
              <a:t>NAS</a:t>
            </a:r>
            <a:r>
              <a:rPr lang="zh-TW" altLang="en-US" sz="2400" b="1" dirty="0">
                <a:latin typeface="微軟正黑體"/>
                <a:ea typeface="微軟正黑體"/>
              </a:rPr>
              <a:t>，較低的檔案存取速度，會讓網路頻寬的使用因而閒置。</a:t>
            </a:r>
            <a:endParaRPr lang="en-US" altLang="zh-TW" sz="2400" b="1" dirty="0">
              <a:latin typeface="微軟正黑體"/>
              <a:ea typeface="微軟正黑體"/>
            </a:endParaRPr>
          </a:p>
        </p:txBody>
      </p:sp>
      <p:pic>
        <p:nvPicPr>
          <p:cNvPr id="10" name="圖片 9" descr="一張含有 電子用品, 室內 的圖片&#10;&#10;描述是以高可信度產生">
            <a:extLst>
              <a:ext uri="{FF2B5EF4-FFF2-40B4-BE49-F238E27FC236}">
                <a16:creationId xmlns:a16="http://schemas.microsoft.com/office/drawing/2014/main" id="{9A6DBD65-6740-476A-8C4E-66B64D0783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1604" y="2843775"/>
            <a:ext cx="4271240" cy="2669806"/>
          </a:xfrm>
          <a:prstGeom prst="rect">
            <a:avLst/>
          </a:prstGeom>
        </p:spPr>
      </p:pic>
      <p:pic>
        <p:nvPicPr>
          <p:cNvPr id="14" name="圖片 13">
            <a:extLst>
              <a:ext uri="{FF2B5EF4-FFF2-40B4-BE49-F238E27FC236}">
                <a16:creationId xmlns:a16="http://schemas.microsoft.com/office/drawing/2014/main" id="{81CB334B-2161-4174-A2A5-6D236D4C7B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9115561" y="4102702"/>
            <a:ext cx="1787921" cy="235506"/>
          </a:xfrm>
          <a:prstGeom prst="rect">
            <a:avLst/>
          </a:prstGeom>
        </p:spPr>
      </p:pic>
      <p:pic>
        <p:nvPicPr>
          <p:cNvPr id="16" name="圖片 15" descr="一張含有 監視器 的圖片&#10;&#10;描述是以高可信度產生">
            <a:extLst>
              <a:ext uri="{FF2B5EF4-FFF2-40B4-BE49-F238E27FC236}">
                <a16:creationId xmlns:a16="http://schemas.microsoft.com/office/drawing/2014/main" id="{0635324B-E0D0-4E50-83EE-DDCF957A33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V="1">
            <a:off x="7896377" y="4801738"/>
            <a:ext cx="3007105" cy="235506"/>
          </a:xfrm>
          <a:prstGeom prst="rect">
            <a:avLst/>
          </a:prstGeom>
        </p:spPr>
      </p:pic>
      <p:sp>
        <p:nvSpPr>
          <p:cNvPr id="17" name="矩形 16">
            <a:extLst>
              <a:ext uri="{FF2B5EF4-FFF2-40B4-BE49-F238E27FC236}">
                <a16:creationId xmlns:a16="http://schemas.microsoft.com/office/drawing/2014/main" id="{EA3AEDC0-3BFC-419D-BA2D-D6EB091321F7}"/>
              </a:ext>
            </a:extLst>
          </p:cNvPr>
          <p:cNvSpPr/>
          <p:nvPr/>
        </p:nvSpPr>
        <p:spPr>
          <a:xfrm>
            <a:off x="10903482" y="3825630"/>
            <a:ext cx="1264133" cy="769441"/>
          </a:xfrm>
          <a:prstGeom prst="rect">
            <a:avLst/>
          </a:prstGeom>
        </p:spPr>
        <p:txBody>
          <a:bodyPr wrap="square">
            <a:spAutoFit/>
          </a:bodyPr>
          <a:lstStyle/>
          <a:p>
            <a:r>
              <a:rPr lang="en-US" altLang="zh-CN" sz="2800" dirty="0">
                <a:latin typeface="微軟正黑體" panose="020B0604030504040204" pitchFamily="34" charset="-120"/>
                <a:ea typeface="微軟正黑體" panose="020B0604030504040204" pitchFamily="34" charset="-120"/>
                <a:cs typeface="Calibri"/>
              </a:rPr>
              <a:t>HDDs</a:t>
            </a:r>
          </a:p>
          <a:p>
            <a:r>
              <a:rPr lang="en-US" altLang="zh-CN" sz="1600" dirty="0">
                <a:solidFill>
                  <a:srgbClr val="0070C0"/>
                </a:solidFill>
                <a:latin typeface="微軟正黑體" panose="020B0604030504040204" pitchFamily="34" charset="-120"/>
                <a:ea typeface="微軟正黑體" panose="020B0604030504040204" pitchFamily="34" charset="-120"/>
                <a:cs typeface="Calibri"/>
              </a:rPr>
              <a:t>Cold Data</a:t>
            </a:r>
            <a:endParaRPr lang="zh-CN" altLang="en-US" sz="1600" dirty="0">
              <a:solidFill>
                <a:srgbClr val="0070C0"/>
              </a:solidFill>
              <a:latin typeface="微軟正黑體" panose="020B0604030504040204" pitchFamily="34" charset="-120"/>
              <a:ea typeface="微軟正黑體" panose="020B0604030504040204" pitchFamily="34" charset="-120"/>
              <a:cs typeface="Calibri"/>
            </a:endParaRPr>
          </a:p>
        </p:txBody>
      </p:sp>
      <p:sp>
        <p:nvSpPr>
          <p:cNvPr id="18" name="矩形 17">
            <a:extLst>
              <a:ext uri="{FF2B5EF4-FFF2-40B4-BE49-F238E27FC236}">
                <a16:creationId xmlns:a16="http://schemas.microsoft.com/office/drawing/2014/main" id="{D5AB4118-4E06-405A-A57A-61DD11702B50}"/>
              </a:ext>
            </a:extLst>
          </p:cNvPr>
          <p:cNvSpPr/>
          <p:nvPr/>
        </p:nvSpPr>
        <p:spPr>
          <a:xfrm>
            <a:off x="10903483" y="4641629"/>
            <a:ext cx="1264133" cy="1200329"/>
          </a:xfrm>
          <a:prstGeom prst="rect">
            <a:avLst/>
          </a:prstGeom>
        </p:spPr>
        <p:txBody>
          <a:bodyPr wrap="square">
            <a:spAutoFit/>
          </a:bodyPr>
          <a:lstStyle/>
          <a:p>
            <a:r>
              <a:rPr lang="en-US" altLang="zh-CN" sz="2800" dirty="0">
                <a:latin typeface="微軟正黑體" panose="020B0604030504040204" pitchFamily="34" charset="-120"/>
                <a:ea typeface="微軟正黑體" panose="020B0604030504040204" pitchFamily="34" charset="-120"/>
                <a:cs typeface="Calibri"/>
              </a:rPr>
              <a:t>SSDs</a:t>
            </a:r>
          </a:p>
          <a:p>
            <a:r>
              <a:rPr lang="en-US" altLang="zh-CN" sz="1600" dirty="0">
                <a:solidFill>
                  <a:srgbClr val="C00000"/>
                </a:solidFill>
                <a:latin typeface="微軟正黑體" panose="020B0604030504040204" pitchFamily="34" charset="-120"/>
                <a:ea typeface="微軟正黑體" panose="020B0604030504040204" pitchFamily="34" charset="-120"/>
              </a:rPr>
              <a:t>Hot Data</a:t>
            </a:r>
            <a:endParaRPr lang="zh-CN" altLang="en-US" sz="1600" dirty="0">
              <a:solidFill>
                <a:srgbClr val="C00000"/>
              </a:solidFill>
              <a:latin typeface="微軟正黑體" panose="020B0604030504040204" pitchFamily="34" charset="-120"/>
              <a:ea typeface="微軟正黑體" panose="020B0604030504040204" pitchFamily="34" charset="-120"/>
            </a:endParaRPr>
          </a:p>
          <a:p>
            <a:endParaRPr lang="zh-CN" altLang="en-US" sz="2800" dirty="0">
              <a:latin typeface="微軟正黑體" panose="020B0604030504040204" pitchFamily="34" charset="-120"/>
              <a:ea typeface="微軟正黑體" panose="020B0604030504040204" pitchFamily="34" charset="-120"/>
              <a:cs typeface="Calibri"/>
            </a:endParaRPr>
          </a:p>
        </p:txBody>
      </p:sp>
      <p:pic>
        <p:nvPicPr>
          <p:cNvPr id="25" name="圖片 25">
            <a:extLst>
              <a:ext uri="{FF2B5EF4-FFF2-40B4-BE49-F238E27FC236}">
                <a16:creationId xmlns:a16="http://schemas.microsoft.com/office/drawing/2014/main" id="{5794714C-19C3-4099-8DA4-D6511969E853}"/>
              </a:ext>
            </a:extLst>
          </p:cNvPr>
          <p:cNvPicPr>
            <a:picLocks noChangeAspect="1"/>
          </p:cNvPicPr>
          <p:nvPr/>
        </p:nvPicPr>
        <p:blipFill>
          <a:blip r:embed="rId5"/>
          <a:stretch>
            <a:fillRect/>
          </a:stretch>
        </p:blipFill>
        <p:spPr>
          <a:xfrm>
            <a:off x="164443" y="3248318"/>
            <a:ext cx="6722605" cy="794601"/>
          </a:xfrm>
          <a:prstGeom prst="rect">
            <a:avLst/>
          </a:prstGeom>
        </p:spPr>
      </p:pic>
      <p:pic>
        <p:nvPicPr>
          <p:cNvPr id="29" name="圖片 29" descr="一張含有 螢幕擷取畫面 的圖片&#10;&#10;描述是以高可信度產生">
            <a:extLst>
              <a:ext uri="{FF2B5EF4-FFF2-40B4-BE49-F238E27FC236}">
                <a16:creationId xmlns:a16="http://schemas.microsoft.com/office/drawing/2014/main" id="{731120CC-C28D-4EE2-B644-68FC3AF6FE60}"/>
              </a:ext>
            </a:extLst>
          </p:cNvPr>
          <p:cNvPicPr>
            <a:picLocks noChangeAspect="1"/>
          </p:cNvPicPr>
          <p:nvPr/>
        </p:nvPicPr>
        <p:blipFill>
          <a:blip r:embed="rId6"/>
          <a:stretch>
            <a:fillRect/>
          </a:stretch>
        </p:blipFill>
        <p:spPr>
          <a:xfrm>
            <a:off x="164443" y="4214805"/>
            <a:ext cx="6722605" cy="818180"/>
          </a:xfrm>
          <a:prstGeom prst="rect">
            <a:avLst/>
          </a:prstGeom>
        </p:spPr>
      </p:pic>
      <p:sp>
        <p:nvSpPr>
          <p:cNvPr id="31" name="文字方塊 30">
            <a:extLst>
              <a:ext uri="{FF2B5EF4-FFF2-40B4-BE49-F238E27FC236}">
                <a16:creationId xmlns:a16="http://schemas.microsoft.com/office/drawing/2014/main" id="{9958AD2A-5508-4047-AA78-0E90DCE85051}"/>
              </a:ext>
            </a:extLst>
          </p:cNvPr>
          <p:cNvSpPr txBox="1"/>
          <p:nvPr/>
        </p:nvSpPr>
        <p:spPr>
          <a:xfrm>
            <a:off x="924922" y="3478979"/>
            <a:ext cx="2127218"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a:latin typeface="Microsoft JhengHei"/>
                <a:ea typeface="Microsoft JhengHei"/>
                <a:cs typeface="Calibri"/>
              </a:rPr>
              <a:t>使用 HDD 配置</a:t>
            </a:r>
          </a:p>
        </p:txBody>
      </p:sp>
      <p:sp>
        <p:nvSpPr>
          <p:cNvPr id="32" name="文字方塊 31">
            <a:extLst>
              <a:ext uri="{FF2B5EF4-FFF2-40B4-BE49-F238E27FC236}">
                <a16:creationId xmlns:a16="http://schemas.microsoft.com/office/drawing/2014/main" id="{FB53CD09-E11A-4C9D-9AE5-9FC6D52B3675}"/>
              </a:ext>
            </a:extLst>
          </p:cNvPr>
          <p:cNvSpPr txBox="1"/>
          <p:nvPr/>
        </p:nvSpPr>
        <p:spPr>
          <a:xfrm>
            <a:off x="924922" y="4409413"/>
            <a:ext cx="2127218"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dirty="0">
                <a:latin typeface="Microsoft JhengHei"/>
                <a:ea typeface="Microsoft JhengHei"/>
                <a:cs typeface="Calibri"/>
              </a:rPr>
              <a:t>使用 SSD 配置</a:t>
            </a:r>
          </a:p>
        </p:txBody>
      </p:sp>
      <p:sp>
        <p:nvSpPr>
          <p:cNvPr id="8" name="文字方塊 7">
            <a:extLst>
              <a:ext uri="{FF2B5EF4-FFF2-40B4-BE49-F238E27FC236}">
                <a16:creationId xmlns:a16="http://schemas.microsoft.com/office/drawing/2014/main" id="{3D667D68-95D9-4ADA-B8E8-77B2CD275291}"/>
              </a:ext>
            </a:extLst>
          </p:cNvPr>
          <p:cNvSpPr txBox="1"/>
          <p:nvPr/>
        </p:nvSpPr>
        <p:spPr>
          <a:xfrm>
            <a:off x="5503676" y="4220049"/>
            <a:ext cx="1830821"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b="1" dirty="0">
                <a:solidFill>
                  <a:srgbClr val="FF0000"/>
                </a:solidFill>
                <a:latin typeface="Microsoft JhengHei"/>
                <a:ea typeface="Microsoft JhengHei"/>
              </a:rPr>
              <a:t>162.9 MB/s</a:t>
            </a:r>
            <a:endParaRPr lang="zh-TW" b="1" dirty="0">
              <a:solidFill>
                <a:srgbClr val="FF0000"/>
              </a:solidFill>
              <a:latin typeface="Microsoft JhengHei"/>
              <a:ea typeface="Microsoft JhengHei"/>
              <a:cs typeface="Calibri"/>
            </a:endParaRPr>
          </a:p>
        </p:txBody>
      </p:sp>
      <p:sp>
        <p:nvSpPr>
          <p:cNvPr id="19" name="文字方塊 18">
            <a:extLst>
              <a:ext uri="{FF2B5EF4-FFF2-40B4-BE49-F238E27FC236}">
                <a16:creationId xmlns:a16="http://schemas.microsoft.com/office/drawing/2014/main" id="{7117F7F8-80A4-4F0B-8140-0263CE8A205A}"/>
              </a:ext>
            </a:extLst>
          </p:cNvPr>
          <p:cNvSpPr txBox="1"/>
          <p:nvPr/>
        </p:nvSpPr>
        <p:spPr>
          <a:xfrm>
            <a:off x="5452332" y="3321698"/>
            <a:ext cx="1562207"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b="1">
                <a:solidFill>
                  <a:srgbClr val="000000"/>
                </a:solidFill>
                <a:latin typeface="Microsoft JhengHei"/>
                <a:ea typeface="Microsoft JhengHei"/>
              </a:rPr>
              <a:t>6</a:t>
            </a:r>
            <a:r>
              <a:rPr lang="en-US" altLang="zh-TW" b="1">
                <a:solidFill>
                  <a:srgbClr val="000000"/>
                </a:solidFill>
                <a:latin typeface="Microsoft JhengHei"/>
                <a:ea typeface="Microsoft JhengHei"/>
              </a:rPr>
              <a:t>8</a:t>
            </a:r>
            <a:r>
              <a:rPr lang="zh-TW" b="1">
                <a:solidFill>
                  <a:srgbClr val="000000"/>
                </a:solidFill>
                <a:latin typeface="Microsoft JhengHei"/>
                <a:ea typeface="Microsoft JhengHei"/>
              </a:rPr>
              <a:t>.</a:t>
            </a:r>
            <a:r>
              <a:rPr lang="en-US" altLang="zh-TW" b="1">
                <a:solidFill>
                  <a:srgbClr val="000000"/>
                </a:solidFill>
                <a:latin typeface="Microsoft JhengHei"/>
                <a:ea typeface="Microsoft JhengHei"/>
              </a:rPr>
              <a:t>4</a:t>
            </a:r>
            <a:r>
              <a:rPr lang="zh-TW" b="1">
                <a:solidFill>
                  <a:srgbClr val="000000"/>
                </a:solidFill>
                <a:latin typeface="Microsoft JhengHei"/>
                <a:ea typeface="Microsoft JhengHei"/>
              </a:rPr>
              <a:t> MB/s</a:t>
            </a:r>
            <a:endParaRPr lang="zh-TW">
              <a:solidFill>
                <a:srgbClr val="000000"/>
              </a:solidFill>
            </a:endParaRPr>
          </a:p>
        </p:txBody>
      </p:sp>
    </p:spTree>
    <p:extLst>
      <p:ext uri="{BB962C8B-B14F-4D97-AF65-F5344CB8AC3E}">
        <p14:creationId xmlns:p14="http://schemas.microsoft.com/office/powerpoint/2010/main" val="3415573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AE9ECB9-86F1-4A11-A1D2-0245385AF1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 y="0"/>
            <a:ext cx="12190089" cy="6858000"/>
          </a:xfrm>
          <a:prstGeom prst="rect">
            <a:avLst/>
          </a:prstGeom>
        </p:spPr>
      </p:pic>
      <p:sp>
        <p:nvSpPr>
          <p:cNvPr id="2" name="標題 1">
            <a:extLst>
              <a:ext uri="{FF2B5EF4-FFF2-40B4-BE49-F238E27FC236}">
                <a16:creationId xmlns:a16="http://schemas.microsoft.com/office/drawing/2014/main" id="{97EF140C-F92D-440F-AE36-17DDF6D4197C}"/>
              </a:ext>
            </a:extLst>
          </p:cNvPr>
          <p:cNvSpPr>
            <a:spLocks noGrp="1"/>
          </p:cNvSpPr>
          <p:nvPr>
            <p:ph type="title"/>
          </p:nvPr>
        </p:nvSpPr>
        <p:spPr>
          <a:xfrm>
            <a:off x="405862" y="2128379"/>
            <a:ext cx="5476324" cy="2852737"/>
          </a:xfrm>
        </p:spPr>
        <p:txBody>
          <a:bodyPr/>
          <a:lstStyle/>
          <a:p>
            <a:r>
              <a:rPr lang="zh-TW" altLang="zh-TW" b="1">
                <a:latin typeface="微軟正黑體" panose="020B0604030504040204" pitchFamily="34" charset="-120"/>
                <a:ea typeface="微軟正黑體" panose="020B0604030504040204" pitchFamily="34" charset="-120"/>
              </a:rPr>
              <a:t>備份時</a:t>
            </a:r>
            <a:r>
              <a:rPr lang="zh-TW" altLang="en-US" b="1">
                <a:latin typeface="微軟正黑體" panose="020B0604030504040204" pitchFamily="34" charset="-120"/>
                <a:ea typeface="微軟正黑體" panose="020B0604030504040204" pitchFamily="34" charset="-120"/>
              </a:rPr>
              <a:t>間夠短，</a:t>
            </a:r>
            <a:br>
              <a:rPr lang="en-US" altLang="zh-TW" b="1">
                <a:latin typeface="微軟正黑體" panose="020B0604030504040204" pitchFamily="34" charset="-120"/>
                <a:ea typeface="微軟正黑體" panose="020B0604030504040204" pitchFamily="34" charset="-120"/>
              </a:rPr>
            </a:br>
            <a:r>
              <a:rPr lang="zh-TW" altLang="en-US" b="1">
                <a:latin typeface="微軟正黑體" panose="020B0604030504040204" pitchFamily="34" charset="-120"/>
                <a:ea typeface="微軟正黑體" panose="020B0604030504040204" pitchFamily="34" charset="-120"/>
              </a:rPr>
              <a:t>多版本</a:t>
            </a:r>
            <a:r>
              <a:rPr lang="zh-TW" altLang="zh-TW" b="1">
                <a:latin typeface="微軟正黑體" panose="020B0604030504040204" pitchFamily="34" charset="-120"/>
                <a:ea typeface="微軟正黑體" panose="020B0604030504040204" pitchFamily="34" charset="-120"/>
              </a:rPr>
              <a:t>備</a:t>
            </a:r>
            <a:r>
              <a:rPr lang="zh-TW" altLang="en-US" b="1">
                <a:latin typeface="微軟正黑體" panose="020B0604030504040204" pitchFamily="34" charset="-120"/>
                <a:ea typeface="微軟正黑體" panose="020B0604030504040204" pitchFamily="34" charset="-120"/>
              </a:rPr>
              <a:t>份才有意義</a:t>
            </a:r>
            <a:endParaRPr lang="zh-TW" altLang="en-US"/>
          </a:p>
        </p:txBody>
      </p:sp>
      <p:pic>
        <p:nvPicPr>
          <p:cNvPr id="4" name="圖片 3" descr="一張含有 iPod, 電子用品 的圖片&#10;&#10;描述是以高可信度產生">
            <a:extLst>
              <a:ext uri="{FF2B5EF4-FFF2-40B4-BE49-F238E27FC236}">
                <a16:creationId xmlns:a16="http://schemas.microsoft.com/office/drawing/2014/main" id="{EC368DE8-A71B-4FEF-9B25-F5F05B019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5795" y="409433"/>
            <a:ext cx="1904456" cy="1904456"/>
          </a:xfrm>
          <a:prstGeom prst="rect">
            <a:avLst/>
          </a:prstGeom>
        </p:spPr>
      </p:pic>
    </p:spTree>
    <p:extLst>
      <p:ext uri="{BB962C8B-B14F-4D97-AF65-F5344CB8AC3E}">
        <p14:creationId xmlns:p14="http://schemas.microsoft.com/office/powerpoint/2010/main" val="4248784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形 21">
            <a:extLst>
              <a:ext uri="{FF2B5EF4-FFF2-40B4-BE49-F238E27FC236}">
                <a16:creationId xmlns:a16="http://schemas.microsoft.com/office/drawing/2014/main" id="{FA722F11-29EC-4C18-B6C4-D16439E4D1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07918" y="1015543"/>
            <a:ext cx="3326882" cy="3070665"/>
          </a:xfrm>
          <a:prstGeom prst="rect">
            <a:avLst/>
          </a:prstGeom>
        </p:spPr>
      </p:pic>
      <p:sp>
        <p:nvSpPr>
          <p:cNvPr id="2" name="標題 1">
            <a:extLst>
              <a:ext uri="{FF2B5EF4-FFF2-40B4-BE49-F238E27FC236}">
                <a16:creationId xmlns:a16="http://schemas.microsoft.com/office/drawing/2014/main" id="{3B1A5989-30D3-4216-B884-442943552EC5}"/>
              </a:ext>
            </a:extLst>
          </p:cNvPr>
          <p:cNvSpPr>
            <a:spLocks noGrp="1"/>
          </p:cNvSpPr>
          <p:nvPr>
            <p:ph type="title"/>
          </p:nvPr>
        </p:nvSpPr>
        <p:spPr/>
        <p:txBody>
          <a:bodyPr/>
          <a:lstStyle/>
          <a:p>
            <a:r>
              <a:rPr lang="zh-TW" altLang="en-US" b="1">
                <a:latin typeface="微軟正黑體"/>
                <a:ea typeface="微軟正黑體"/>
              </a:rPr>
              <a:t>備份版本越多，風險越低</a:t>
            </a:r>
            <a:endParaRPr lang="zh-TW" altLang="en-US" b="1">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C72462DE-8DA8-4A0C-A8B8-C8267E1264F1}"/>
              </a:ext>
            </a:extLst>
          </p:cNvPr>
          <p:cNvSpPr>
            <a:spLocks noGrp="1"/>
          </p:cNvSpPr>
          <p:nvPr>
            <p:ph idx="1"/>
          </p:nvPr>
        </p:nvSpPr>
        <p:spPr>
          <a:xfrm>
            <a:off x="838200" y="1825625"/>
            <a:ext cx="10515600" cy="1510748"/>
          </a:xfrm>
        </p:spPr>
        <p:txBody>
          <a:bodyPr>
            <a:normAutofit/>
          </a:bodyPr>
          <a:lstStyle/>
          <a:p>
            <a:pPr marL="0" indent="0">
              <a:buNone/>
            </a:pPr>
            <a:r>
              <a:rPr lang="zh-TW" altLang="en-US" b="1">
                <a:latin typeface="微軟正黑體" panose="020B0604030504040204" pitchFamily="34" charset="-120"/>
                <a:ea typeface="微軟正黑體" panose="020B0604030504040204" pitchFamily="34" charset="-120"/>
              </a:rPr>
              <a:t>多版本備份可大幅升高檔案災難復原的可用度</a:t>
            </a:r>
            <a:endParaRPr lang="en-US" altLang="zh-TW"/>
          </a:p>
          <a:p>
            <a:pPr lvl="1"/>
            <a:r>
              <a:rPr lang="zh-TW" altLang="en-US"/>
              <a:t>免於檔案意外更動、損壞或是遺失所造成的損失</a:t>
            </a:r>
            <a:endParaRPr lang="en-US" altLang="zh-TW"/>
          </a:p>
          <a:p>
            <a:pPr lvl="1"/>
            <a:r>
              <a:rPr lang="zh-TW" altLang="en-US"/>
              <a:t>密集的備份版本可以降低企業及個人資料遺漏的風險</a:t>
            </a:r>
            <a:endParaRPr lang="en-US" altLang="zh-TW"/>
          </a:p>
          <a:p>
            <a:pPr marL="0" indent="0">
              <a:buNone/>
            </a:pPr>
            <a:endParaRPr lang="en-US" altLang="zh-TW" b="1">
              <a:latin typeface="微軟正黑體" panose="020B0604030504040204" pitchFamily="34" charset="-120"/>
              <a:ea typeface="微軟正黑體" panose="020B0604030504040204" pitchFamily="34" charset="-120"/>
            </a:endParaRPr>
          </a:p>
        </p:txBody>
      </p:sp>
      <p:grpSp>
        <p:nvGrpSpPr>
          <p:cNvPr id="9" name="群組 8">
            <a:extLst>
              <a:ext uri="{FF2B5EF4-FFF2-40B4-BE49-F238E27FC236}">
                <a16:creationId xmlns:a16="http://schemas.microsoft.com/office/drawing/2014/main" id="{ECBF9A0C-DD78-430D-9206-6EF8D8BE86D2}"/>
              </a:ext>
            </a:extLst>
          </p:cNvPr>
          <p:cNvGrpSpPr/>
          <p:nvPr/>
        </p:nvGrpSpPr>
        <p:grpSpPr>
          <a:xfrm>
            <a:off x="587141" y="3191958"/>
            <a:ext cx="8152598" cy="2155339"/>
            <a:chOff x="587141" y="3336373"/>
            <a:chExt cx="8152598" cy="2155339"/>
          </a:xfrm>
        </p:grpSpPr>
        <p:pic>
          <p:nvPicPr>
            <p:cNvPr id="7" name="圖形 6">
              <a:extLst>
                <a:ext uri="{FF2B5EF4-FFF2-40B4-BE49-F238E27FC236}">
                  <a16:creationId xmlns:a16="http://schemas.microsoft.com/office/drawing/2014/main" id="{0B98452D-878B-4407-B159-809C2B6BA2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200" y="3336373"/>
              <a:ext cx="7786838" cy="2155339"/>
            </a:xfrm>
            <a:prstGeom prst="rect">
              <a:avLst/>
            </a:prstGeom>
          </p:spPr>
        </p:pic>
        <p:sp>
          <p:nvSpPr>
            <p:cNvPr id="8" name="矩形 7">
              <a:extLst>
                <a:ext uri="{FF2B5EF4-FFF2-40B4-BE49-F238E27FC236}">
                  <a16:creationId xmlns:a16="http://schemas.microsoft.com/office/drawing/2014/main" id="{4C5B6155-DDC5-4008-BA08-612CB46C62FA}"/>
                </a:ext>
              </a:extLst>
            </p:cNvPr>
            <p:cNvSpPr/>
            <p:nvPr/>
          </p:nvSpPr>
          <p:spPr>
            <a:xfrm>
              <a:off x="587141" y="5197642"/>
              <a:ext cx="8152598" cy="294070"/>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 name="文字方塊 9">
            <a:extLst>
              <a:ext uri="{FF2B5EF4-FFF2-40B4-BE49-F238E27FC236}">
                <a16:creationId xmlns:a16="http://schemas.microsoft.com/office/drawing/2014/main" id="{5DE4F7F9-428B-4ABF-9A27-ADE879407C34}"/>
              </a:ext>
            </a:extLst>
          </p:cNvPr>
          <p:cNvSpPr txBox="1"/>
          <p:nvPr/>
        </p:nvSpPr>
        <p:spPr>
          <a:xfrm>
            <a:off x="838200" y="5208797"/>
            <a:ext cx="1107996" cy="461665"/>
          </a:xfrm>
          <a:prstGeom prst="rect">
            <a:avLst/>
          </a:prstGeom>
          <a:noFill/>
        </p:spPr>
        <p:txBody>
          <a:bodyPr wrap="none" rtlCol="0">
            <a:spAutoFit/>
          </a:bodyPr>
          <a:lstStyle/>
          <a:p>
            <a:r>
              <a:rPr lang="zh-TW" altLang="en-US" sz="1200">
                <a:latin typeface="微軟正黑體" panose="020B0604030504040204" pitchFamily="34" charset="-120"/>
                <a:ea typeface="微軟正黑體" panose="020B0604030504040204" pitchFamily="34" charset="-120"/>
              </a:rPr>
              <a:t>程式碼第一版</a:t>
            </a:r>
            <a:br>
              <a:rPr lang="en-US" altLang="zh-TW" sz="1200">
                <a:latin typeface="微軟正黑體" panose="020B0604030504040204" pitchFamily="34" charset="-120"/>
                <a:ea typeface="微軟正黑體" panose="020B0604030504040204" pitchFamily="34" charset="-120"/>
              </a:rPr>
            </a:br>
            <a:r>
              <a:rPr lang="zh-TW" altLang="en-US" sz="1200">
                <a:latin typeface="微軟正黑體" panose="020B0604030504040204" pitchFamily="34" charset="-120"/>
                <a:ea typeface="微軟正黑體" panose="020B0604030504040204" pitchFamily="34" charset="-120"/>
              </a:rPr>
              <a:t>可正常執行</a:t>
            </a:r>
          </a:p>
        </p:txBody>
      </p:sp>
      <p:sp>
        <p:nvSpPr>
          <p:cNvPr id="17" name="文字方塊 16">
            <a:extLst>
              <a:ext uri="{FF2B5EF4-FFF2-40B4-BE49-F238E27FC236}">
                <a16:creationId xmlns:a16="http://schemas.microsoft.com/office/drawing/2014/main" id="{80ACA6D2-7654-40A7-A34D-8E112E6DD3DA}"/>
              </a:ext>
            </a:extLst>
          </p:cNvPr>
          <p:cNvSpPr txBox="1"/>
          <p:nvPr/>
        </p:nvSpPr>
        <p:spPr>
          <a:xfrm>
            <a:off x="2266840" y="5208797"/>
            <a:ext cx="889987" cy="276999"/>
          </a:xfrm>
          <a:prstGeom prst="rect">
            <a:avLst/>
          </a:prstGeom>
          <a:noFill/>
        </p:spPr>
        <p:txBody>
          <a:bodyPr wrap="none" rtlCol="0">
            <a:spAutoFit/>
          </a:bodyPr>
          <a:lstStyle/>
          <a:p>
            <a:pPr algn="ctr"/>
            <a:r>
              <a:rPr lang="zh-TW" altLang="en-US" sz="1200">
                <a:latin typeface="微軟正黑體" panose="020B0604030504040204" pitchFamily="34" charset="-120"/>
                <a:ea typeface="微軟正黑體" panose="020B0604030504040204" pitchFamily="34" charset="-120"/>
              </a:rPr>
              <a:t>備份工作</a:t>
            </a:r>
            <a:r>
              <a:rPr lang="en-US" altLang="zh-TW" sz="1200">
                <a:latin typeface="微軟正黑體" panose="020B0604030504040204" pitchFamily="34" charset="-120"/>
                <a:ea typeface="微軟正黑體" panose="020B0604030504040204" pitchFamily="34" charset="-120"/>
              </a:rPr>
              <a:t>1</a:t>
            </a:r>
            <a:endParaRPr lang="zh-TW" altLang="en-US" sz="1200">
              <a:latin typeface="微軟正黑體" panose="020B0604030504040204" pitchFamily="34" charset="-120"/>
              <a:ea typeface="微軟正黑體" panose="020B0604030504040204" pitchFamily="34" charset="-120"/>
            </a:endParaRPr>
          </a:p>
        </p:txBody>
      </p:sp>
      <p:sp>
        <p:nvSpPr>
          <p:cNvPr id="18" name="文字方塊 17">
            <a:extLst>
              <a:ext uri="{FF2B5EF4-FFF2-40B4-BE49-F238E27FC236}">
                <a16:creationId xmlns:a16="http://schemas.microsoft.com/office/drawing/2014/main" id="{1E715251-7EED-466B-BBE7-AE432CD3B669}"/>
              </a:ext>
            </a:extLst>
          </p:cNvPr>
          <p:cNvSpPr txBox="1"/>
          <p:nvPr/>
        </p:nvSpPr>
        <p:spPr>
          <a:xfrm>
            <a:off x="4663440" y="5208797"/>
            <a:ext cx="889987" cy="276999"/>
          </a:xfrm>
          <a:prstGeom prst="rect">
            <a:avLst/>
          </a:prstGeom>
          <a:noFill/>
        </p:spPr>
        <p:txBody>
          <a:bodyPr wrap="none" rtlCol="0">
            <a:spAutoFit/>
          </a:bodyPr>
          <a:lstStyle/>
          <a:p>
            <a:pPr algn="ctr"/>
            <a:r>
              <a:rPr lang="zh-TW" altLang="en-US" sz="1200">
                <a:latin typeface="微軟正黑體" panose="020B0604030504040204" pitchFamily="34" charset="-120"/>
                <a:ea typeface="微軟正黑體" panose="020B0604030504040204" pitchFamily="34" charset="-120"/>
              </a:rPr>
              <a:t>備份工作</a:t>
            </a:r>
            <a:r>
              <a:rPr lang="en-US" altLang="zh-TW" sz="1200">
                <a:latin typeface="微軟正黑體" panose="020B0604030504040204" pitchFamily="34" charset="-120"/>
                <a:ea typeface="微軟正黑體" panose="020B0604030504040204" pitchFamily="34" charset="-120"/>
              </a:rPr>
              <a:t>2</a:t>
            </a:r>
            <a:endParaRPr lang="zh-TW" altLang="en-US" sz="1200">
              <a:latin typeface="微軟正黑體" panose="020B0604030504040204" pitchFamily="34" charset="-120"/>
              <a:ea typeface="微軟正黑體" panose="020B0604030504040204" pitchFamily="34" charset="-120"/>
            </a:endParaRPr>
          </a:p>
        </p:txBody>
      </p:sp>
      <p:sp>
        <p:nvSpPr>
          <p:cNvPr id="19" name="文字方塊 18">
            <a:extLst>
              <a:ext uri="{FF2B5EF4-FFF2-40B4-BE49-F238E27FC236}">
                <a16:creationId xmlns:a16="http://schemas.microsoft.com/office/drawing/2014/main" id="{21C5D2D2-1759-448F-9E68-9ADF7DAD18E7}"/>
              </a:ext>
            </a:extLst>
          </p:cNvPr>
          <p:cNvSpPr txBox="1"/>
          <p:nvPr/>
        </p:nvSpPr>
        <p:spPr>
          <a:xfrm>
            <a:off x="3378431" y="5208797"/>
            <a:ext cx="1107996" cy="461665"/>
          </a:xfrm>
          <a:prstGeom prst="rect">
            <a:avLst/>
          </a:prstGeom>
          <a:noFill/>
        </p:spPr>
        <p:txBody>
          <a:bodyPr wrap="none" rtlCol="0">
            <a:spAutoFit/>
          </a:bodyPr>
          <a:lstStyle/>
          <a:p>
            <a:r>
              <a:rPr lang="zh-TW" altLang="en-US" sz="1200">
                <a:latin typeface="微軟正黑體" panose="020B0604030504040204" pitchFamily="34" charset="-120"/>
                <a:ea typeface="微軟正黑體" panose="020B0604030504040204" pitchFamily="34" charset="-120"/>
              </a:rPr>
              <a:t>程式碼第二版</a:t>
            </a:r>
            <a:br>
              <a:rPr lang="en-US" altLang="zh-TW" sz="1200">
                <a:latin typeface="微軟正黑體" panose="020B0604030504040204" pitchFamily="34" charset="-120"/>
                <a:ea typeface="微軟正黑體" panose="020B0604030504040204" pitchFamily="34" charset="-120"/>
              </a:rPr>
            </a:br>
            <a:r>
              <a:rPr lang="zh-TW" altLang="en-US" sz="1200">
                <a:latin typeface="微軟正黑體" panose="020B0604030504040204" pitchFamily="34" charset="-120"/>
                <a:ea typeface="微軟正黑體" panose="020B0604030504040204" pitchFamily="34" charset="-120"/>
              </a:rPr>
              <a:t>錯誤無法執行</a:t>
            </a:r>
          </a:p>
        </p:txBody>
      </p:sp>
      <p:sp>
        <p:nvSpPr>
          <p:cNvPr id="20" name="文字方塊 19">
            <a:extLst>
              <a:ext uri="{FF2B5EF4-FFF2-40B4-BE49-F238E27FC236}">
                <a16:creationId xmlns:a16="http://schemas.microsoft.com/office/drawing/2014/main" id="{EF2C18B5-3801-43B2-88F2-0615D35CF788}"/>
              </a:ext>
            </a:extLst>
          </p:cNvPr>
          <p:cNvSpPr txBox="1"/>
          <p:nvPr/>
        </p:nvSpPr>
        <p:spPr>
          <a:xfrm>
            <a:off x="5730440" y="5208797"/>
            <a:ext cx="1107996" cy="461665"/>
          </a:xfrm>
          <a:prstGeom prst="rect">
            <a:avLst/>
          </a:prstGeom>
          <a:noFill/>
        </p:spPr>
        <p:txBody>
          <a:bodyPr wrap="none" rtlCol="0">
            <a:spAutoFit/>
          </a:bodyPr>
          <a:lstStyle/>
          <a:p>
            <a:r>
              <a:rPr lang="zh-TW" altLang="en-US" sz="1200">
                <a:latin typeface="微軟正黑體" panose="020B0604030504040204" pitchFamily="34" charset="-120"/>
                <a:ea typeface="微軟正黑體" panose="020B0604030504040204" pitchFamily="34" charset="-120"/>
              </a:rPr>
              <a:t>當前程式碼</a:t>
            </a:r>
            <a:br>
              <a:rPr lang="en-US" altLang="zh-TW" sz="1200">
                <a:latin typeface="微軟正黑體" panose="020B0604030504040204" pitchFamily="34" charset="-120"/>
                <a:ea typeface="微軟正黑體" panose="020B0604030504040204" pitchFamily="34" charset="-120"/>
              </a:rPr>
            </a:br>
            <a:r>
              <a:rPr lang="zh-TW" altLang="en-US" sz="1200">
                <a:latin typeface="微軟正黑體" panose="020B0604030504040204" pitchFamily="34" charset="-120"/>
                <a:ea typeface="微軟正黑體" panose="020B0604030504040204" pitchFamily="34" charset="-120"/>
              </a:rPr>
              <a:t>錯誤無法執行</a:t>
            </a:r>
          </a:p>
        </p:txBody>
      </p:sp>
      <p:sp>
        <p:nvSpPr>
          <p:cNvPr id="21" name="文字方塊 20">
            <a:extLst>
              <a:ext uri="{FF2B5EF4-FFF2-40B4-BE49-F238E27FC236}">
                <a16:creationId xmlns:a16="http://schemas.microsoft.com/office/drawing/2014/main" id="{F05915A3-0600-4381-BBB4-9C6C8CA2B211}"/>
              </a:ext>
            </a:extLst>
          </p:cNvPr>
          <p:cNvSpPr txBox="1"/>
          <p:nvPr/>
        </p:nvSpPr>
        <p:spPr>
          <a:xfrm>
            <a:off x="7238088" y="5208797"/>
            <a:ext cx="1415772" cy="276999"/>
          </a:xfrm>
          <a:prstGeom prst="rect">
            <a:avLst/>
          </a:prstGeom>
          <a:noFill/>
        </p:spPr>
        <p:txBody>
          <a:bodyPr wrap="none" rtlCol="0">
            <a:spAutoFit/>
          </a:bodyPr>
          <a:lstStyle/>
          <a:p>
            <a:r>
              <a:rPr lang="zh-TW" altLang="en-US" sz="1200">
                <a:latin typeface="微軟正黑體" panose="020B0604030504040204" pitchFamily="34" charset="-120"/>
                <a:ea typeface="微軟正黑體" panose="020B0604030504040204" pitchFamily="34" charset="-120"/>
              </a:rPr>
              <a:t>還原程式碼第一版</a:t>
            </a:r>
          </a:p>
        </p:txBody>
      </p:sp>
      <p:sp>
        <p:nvSpPr>
          <p:cNvPr id="13" name="矩形 12">
            <a:extLst>
              <a:ext uri="{FF2B5EF4-FFF2-40B4-BE49-F238E27FC236}">
                <a16:creationId xmlns:a16="http://schemas.microsoft.com/office/drawing/2014/main" id="{054501C6-ED46-4180-A60A-0DCFF808CE63}"/>
              </a:ext>
            </a:extLst>
          </p:cNvPr>
          <p:cNvSpPr/>
          <p:nvPr/>
        </p:nvSpPr>
        <p:spPr>
          <a:xfrm>
            <a:off x="9334128" y="2029215"/>
            <a:ext cx="2293712" cy="1323439"/>
          </a:xfrm>
          <a:prstGeom prst="rect">
            <a:avLst/>
          </a:prstGeom>
        </p:spPr>
        <p:txBody>
          <a:bodyPr wrap="square" anchor="t">
            <a:spAutoFit/>
          </a:bodyPr>
          <a:lstStyle/>
          <a:p>
            <a:r>
              <a:rPr lang="zh-TW" altLang="en-US" sz="2000" b="1">
                <a:solidFill>
                  <a:schemeClr val="accent4"/>
                </a:solidFill>
                <a:latin typeface="微軟正黑體" panose="020B0604030504040204" pitchFamily="34" charset="-120"/>
                <a:ea typeface="微軟正黑體" panose="020B0604030504040204" pitchFamily="34" charset="-120"/>
              </a:rPr>
              <a:t>別忽略了隱藏風險</a:t>
            </a:r>
            <a:endParaRPr lang="en-US" altLang="zh-TW" sz="2000" b="1">
              <a:solidFill>
                <a:schemeClr val="accent4"/>
              </a:solidFill>
              <a:latin typeface="微軟正黑體" panose="020B0604030504040204" pitchFamily="34" charset="-120"/>
              <a:ea typeface="微軟正黑體" panose="020B0604030504040204" pitchFamily="34" charset="-120"/>
            </a:endParaRPr>
          </a:p>
          <a:p>
            <a:pPr algn="ctr"/>
            <a:r>
              <a:rPr lang="zh-TW" altLang="en-US" sz="1500" b="1">
                <a:solidFill>
                  <a:schemeClr val="bg1"/>
                </a:solidFill>
                <a:latin typeface="微軟正黑體"/>
                <a:ea typeface="微軟正黑體"/>
              </a:rPr>
              <a:t>當次備份任務因資料量太大無法及時完成，會造成下一排程的任務因此被取消執行</a:t>
            </a:r>
          </a:p>
        </p:txBody>
      </p:sp>
      <p:pic>
        <p:nvPicPr>
          <p:cNvPr id="4" name="圖形 6">
            <a:extLst>
              <a:ext uri="{FF2B5EF4-FFF2-40B4-BE49-F238E27FC236}">
                <a16:creationId xmlns:a16="http://schemas.microsoft.com/office/drawing/2014/main" id="{0B98452D-878B-4407-B159-809C2B6BA2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200" y="3191958"/>
            <a:ext cx="7786838" cy="2155339"/>
          </a:xfrm>
          <a:prstGeom prst="rect">
            <a:avLst/>
          </a:prstGeom>
        </p:spPr>
      </p:pic>
      <p:pic>
        <p:nvPicPr>
          <p:cNvPr id="25" name="圖形 24">
            <a:extLst>
              <a:ext uri="{FF2B5EF4-FFF2-40B4-BE49-F238E27FC236}">
                <a16:creationId xmlns:a16="http://schemas.microsoft.com/office/drawing/2014/main" id="{6F39F71C-5D01-4E27-950D-C326B89AC9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46196" y="5622114"/>
            <a:ext cx="7013206" cy="1015661"/>
          </a:xfrm>
          <a:prstGeom prst="rect">
            <a:avLst/>
          </a:prstGeom>
        </p:spPr>
      </p:pic>
      <p:sp>
        <p:nvSpPr>
          <p:cNvPr id="28" name="矩形 27">
            <a:extLst>
              <a:ext uri="{FF2B5EF4-FFF2-40B4-BE49-F238E27FC236}">
                <a16:creationId xmlns:a16="http://schemas.microsoft.com/office/drawing/2014/main" id="{343B01F0-3831-4E06-9065-17C3B143C43B}"/>
              </a:ext>
            </a:extLst>
          </p:cNvPr>
          <p:cNvSpPr/>
          <p:nvPr/>
        </p:nvSpPr>
        <p:spPr>
          <a:xfrm>
            <a:off x="2927107" y="5933752"/>
            <a:ext cx="5051383" cy="430887"/>
          </a:xfrm>
          <a:prstGeom prst="rect">
            <a:avLst/>
          </a:prstGeom>
        </p:spPr>
        <p:txBody>
          <a:bodyPr wrap="none">
            <a:spAutoFit/>
          </a:bodyPr>
          <a:lstStyle/>
          <a:p>
            <a:r>
              <a:rPr lang="zh-TW" altLang="en-US" sz="2200" b="1">
                <a:latin typeface="微軟正黑體" panose="020B0604030504040204" pitchFamily="34" charset="-120"/>
                <a:ea typeface="微軟正黑體" panose="020B0604030504040204" pitchFamily="34" charset="-120"/>
              </a:rPr>
              <a:t> 加速備份任務執行速度，會是關鍵要素</a:t>
            </a:r>
            <a:endParaRPr lang="zh-TW" altLang="en-US" sz="2200"/>
          </a:p>
        </p:txBody>
      </p:sp>
    </p:spTree>
    <p:extLst>
      <p:ext uri="{BB962C8B-B14F-4D97-AF65-F5344CB8AC3E}">
        <p14:creationId xmlns:p14="http://schemas.microsoft.com/office/powerpoint/2010/main" val="2823450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4226FDC-BEDB-454D-B18E-DBB0912289DD}"/>
              </a:ext>
            </a:extLst>
          </p:cNvPr>
          <p:cNvSpPr>
            <a:spLocks noGrp="1"/>
          </p:cNvSpPr>
          <p:nvPr>
            <p:ph type="title"/>
          </p:nvPr>
        </p:nvSpPr>
        <p:spPr>
          <a:xfrm>
            <a:off x="417712" y="389316"/>
            <a:ext cx="11356575" cy="1083505"/>
          </a:xfrm>
        </p:spPr>
        <p:txBody>
          <a:bodyPr>
            <a:normAutofit fontScale="90000"/>
          </a:bodyPr>
          <a:lstStyle/>
          <a:p>
            <a:r>
              <a:rPr lang="zh-TW" altLang="en-US">
                <a:latin typeface="微軟正黑體"/>
                <a:ea typeface="微軟正黑體"/>
              </a:rPr>
              <a:t>如何優化老闆最愛問的</a:t>
            </a:r>
            <a:r>
              <a:rPr lang="en-US" altLang="zh-TW">
                <a:latin typeface="微軟正黑體"/>
                <a:ea typeface="微軟正黑體"/>
              </a:rPr>
              <a:t> </a:t>
            </a:r>
            <a:r>
              <a:rPr lang="en-US">
                <a:latin typeface="微軟正黑體"/>
                <a:ea typeface="微軟正黑體"/>
              </a:rPr>
              <a:t>RPO / RTO </a:t>
            </a:r>
            <a:r>
              <a:rPr lang="en-US" err="1">
                <a:latin typeface="微軟正黑體"/>
                <a:ea typeface="微軟正黑體"/>
              </a:rPr>
              <a:t>兩大指標</a:t>
            </a:r>
            <a:r>
              <a:rPr lang="en-US">
                <a:latin typeface="微軟正黑體"/>
                <a:ea typeface="微軟正黑體"/>
              </a:rPr>
              <a:t>?</a:t>
            </a:r>
            <a:endParaRPr lang="en-US" altLang="zh-TW">
              <a:latin typeface="微軟正黑體"/>
              <a:ea typeface="微軟正黑體"/>
            </a:endParaRPr>
          </a:p>
        </p:txBody>
      </p:sp>
      <p:sp>
        <p:nvSpPr>
          <p:cNvPr id="25" name="加號 24">
            <a:extLst>
              <a:ext uri="{FF2B5EF4-FFF2-40B4-BE49-F238E27FC236}">
                <a16:creationId xmlns:a16="http://schemas.microsoft.com/office/drawing/2014/main" id="{BF4B3337-64D6-4581-95BE-FD12B6AA8B52}"/>
              </a:ext>
            </a:extLst>
          </p:cNvPr>
          <p:cNvSpPr/>
          <p:nvPr/>
        </p:nvSpPr>
        <p:spPr>
          <a:xfrm>
            <a:off x="5801445" y="2876136"/>
            <a:ext cx="489026" cy="517861"/>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157BE8CB-545F-4F80-8733-CDD3E3494F86}"/>
              </a:ext>
            </a:extLst>
          </p:cNvPr>
          <p:cNvSpPr txBox="1"/>
          <p:nvPr/>
        </p:nvSpPr>
        <p:spPr>
          <a:xfrm>
            <a:off x="2495783" y="4463761"/>
            <a:ext cx="1650559" cy="369332"/>
          </a:xfrm>
          <a:prstGeom prst="rect">
            <a:avLst/>
          </a:prstGeom>
          <a:noFill/>
        </p:spPr>
        <p:txBody>
          <a:bodyPr wrap="square" rtlCol="0">
            <a:spAutoFit/>
          </a:bodyPr>
          <a:lstStyle/>
          <a:p>
            <a:pPr algn="ctr"/>
            <a:r>
              <a:rPr lang="zh-TW" altLang="en-US" b="1">
                <a:solidFill>
                  <a:srgbClr val="0DC3A9"/>
                </a:solidFill>
                <a:latin typeface="微軟正黑體" panose="020B0604030504040204" pitchFamily="34" charset="-120"/>
                <a:ea typeface="微軟正黑體" panose="020B0604030504040204" pitchFamily="34" charset="-120"/>
              </a:rPr>
              <a:t>資料備份時間</a:t>
            </a:r>
          </a:p>
        </p:txBody>
      </p:sp>
      <p:sp>
        <p:nvSpPr>
          <p:cNvPr id="15" name="文字方塊 14">
            <a:extLst>
              <a:ext uri="{FF2B5EF4-FFF2-40B4-BE49-F238E27FC236}">
                <a16:creationId xmlns:a16="http://schemas.microsoft.com/office/drawing/2014/main" id="{5250199D-630E-4084-BBD4-C28A5946519F}"/>
              </a:ext>
            </a:extLst>
          </p:cNvPr>
          <p:cNvSpPr txBox="1"/>
          <p:nvPr/>
        </p:nvSpPr>
        <p:spPr>
          <a:xfrm>
            <a:off x="7020460" y="4463761"/>
            <a:ext cx="1762794" cy="369332"/>
          </a:xfrm>
          <a:prstGeom prst="rect">
            <a:avLst/>
          </a:prstGeom>
          <a:noFill/>
        </p:spPr>
        <p:txBody>
          <a:bodyPr wrap="square" rtlCol="0">
            <a:spAutoFit/>
          </a:bodyPr>
          <a:lstStyle/>
          <a:p>
            <a:pPr algn="ctr"/>
            <a:r>
              <a:rPr lang="zh-TW" altLang="en-US" b="1">
                <a:solidFill>
                  <a:srgbClr val="0DC3A9"/>
                </a:solidFill>
                <a:latin typeface="微軟正黑體" panose="020B0604030504040204" pitchFamily="34" charset="-120"/>
                <a:ea typeface="微軟正黑體" panose="020B0604030504040204" pitchFamily="34" charset="-120"/>
              </a:rPr>
              <a:t>系統重新上線</a:t>
            </a:r>
          </a:p>
        </p:txBody>
      </p:sp>
      <p:sp>
        <p:nvSpPr>
          <p:cNvPr id="16" name="文字方塊 15">
            <a:extLst>
              <a:ext uri="{FF2B5EF4-FFF2-40B4-BE49-F238E27FC236}">
                <a16:creationId xmlns:a16="http://schemas.microsoft.com/office/drawing/2014/main" id="{34D7A8F7-E431-43D7-92BB-53F94678CEE6}"/>
              </a:ext>
            </a:extLst>
          </p:cNvPr>
          <p:cNvSpPr txBox="1"/>
          <p:nvPr/>
        </p:nvSpPr>
        <p:spPr>
          <a:xfrm>
            <a:off x="4842087" y="4463761"/>
            <a:ext cx="1650559" cy="369332"/>
          </a:xfrm>
          <a:prstGeom prst="rect">
            <a:avLst/>
          </a:prstGeom>
          <a:noFill/>
        </p:spPr>
        <p:txBody>
          <a:bodyPr wrap="square" rtlCol="0">
            <a:spAutoFit/>
          </a:bodyPr>
          <a:lstStyle/>
          <a:p>
            <a:pPr algn="ctr"/>
            <a:r>
              <a:rPr lang="zh-TW" altLang="en-US" b="1">
                <a:solidFill>
                  <a:srgbClr val="DB0579"/>
                </a:solidFill>
                <a:latin typeface="微軟正黑體" panose="020B0604030504040204" pitchFamily="34" charset="-120"/>
                <a:ea typeface="微軟正黑體" panose="020B0604030504040204" pitchFamily="34" charset="-120"/>
              </a:rPr>
              <a:t>資料災難發生</a:t>
            </a:r>
          </a:p>
        </p:txBody>
      </p:sp>
      <p:sp>
        <p:nvSpPr>
          <p:cNvPr id="17" name="文字方塊 16">
            <a:extLst>
              <a:ext uri="{FF2B5EF4-FFF2-40B4-BE49-F238E27FC236}">
                <a16:creationId xmlns:a16="http://schemas.microsoft.com/office/drawing/2014/main" id="{BDDEE6D5-4120-4688-BA9A-24CF9BCE6643}"/>
              </a:ext>
            </a:extLst>
          </p:cNvPr>
          <p:cNvSpPr txBox="1"/>
          <p:nvPr/>
        </p:nvSpPr>
        <p:spPr>
          <a:xfrm>
            <a:off x="2926647" y="5898812"/>
            <a:ext cx="3055047" cy="369332"/>
          </a:xfrm>
          <a:prstGeom prst="rect">
            <a:avLst/>
          </a:prstGeom>
          <a:noFill/>
        </p:spPr>
        <p:txBody>
          <a:bodyPr wrap="square" rtlCol="0">
            <a:spAutoFit/>
          </a:bodyPr>
          <a:lstStyle/>
          <a:p>
            <a:r>
              <a:rPr lang="zh-TW" altLang="en-US" b="1">
                <a:solidFill>
                  <a:schemeClr val="tx1">
                    <a:lumMod val="65000"/>
                    <a:lumOff val="35000"/>
                  </a:schemeClr>
                </a:solidFill>
                <a:latin typeface="微軟正黑體" panose="020B0604030504040204" pitchFamily="34" charset="-120"/>
                <a:ea typeface="微軟正黑體" panose="020B0604030504040204" pitchFamily="34" charset="-120"/>
              </a:rPr>
              <a:t>資料還原點目標</a:t>
            </a:r>
            <a:r>
              <a:rPr lang="en-US" altLang="zh-TW" b="1">
                <a:solidFill>
                  <a:schemeClr val="tx1">
                    <a:lumMod val="65000"/>
                    <a:lumOff val="35000"/>
                  </a:schemeClr>
                </a:solidFill>
                <a:latin typeface="微軟正黑體" panose="020B0604030504040204" pitchFamily="34" charset="-120"/>
                <a:ea typeface="微軟正黑體" panose="020B0604030504040204" pitchFamily="34" charset="-120"/>
              </a:rPr>
              <a:t>(RPO)</a:t>
            </a:r>
            <a:endParaRPr lang="zh-TW" altLang="en-US" b="1">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18" name="文字方塊 17">
            <a:extLst>
              <a:ext uri="{FF2B5EF4-FFF2-40B4-BE49-F238E27FC236}">
                <a16:creationId xmlns:a16="http://schemas.microsoft.com/office/drawing/2014/main" id="{F2EF3AFB-AC00-45CA-ACDF-59B314402617}"/>
              </a:ext>
            </a:extLst>
          </p:cNvPr>
          <p:cNvSpPr txBox="1"/>
          <p:nvPr/>
        </p:nvSpPr>
        <p:spPr>
          <a:xfrm>
            <a:off x="6165308" y="5891192"/>
            <a:ext cx="3055046" cy="369332"/>
          </a:xfrm>
          <a:prstGeom prst="rect">
            <a:avLst/>
          </a:prstGeom>
          <a:noFill/>
        </p:spPr>
        <p:txBody>
          <a:bodyPr wrap="square" rtlCol="0">
            <a:spAutoFit/>
          </a:bodyPr>
          <a:lstStyle/>
          <a:p>
            <a:r>
              <a:rPr lang="zh-TW" altLang="en-US" b="1">
                <a:solidFill>
                  <a:schemeClr val="tx1">
                    <a:lumMod val="95000"/>
                    <a:lumOff val="5000"/>
                  </a:schemeClr>
                </a:solidFill>
                <a:latin typeface="微軟正黑體" panose="020B0604030504040204" pitchFamily="34" charset="-120"/>
                <a:ea typeface="微軟正黑體" panose="020B0604030504040204" pitchFamily="34" charset="-120"/>
              </a:rPr>
              <a:t>資料還原時間目標</a:t>
            </a:r>
            <a:r>
              <a:rPr lang="en-US" altLang="zh-TW" b="1">
                <a:solidFill>
                  <a:schemeClr val="tx1">
                    <a:lumMod val="95000"/>
                    <a:lumOff val="5000"/>
                  </a:schemeClr>
                </a:solidFill>
                <a:latin typeface="微軟正黑體" panose="020B0604030504040204" pitchFamily="34" charset="-120"/>
                <a:ea typeface="微軟正黑體" panose="020B0604030504040204" pitchFamily="34" charset="-120"/>
              </a:rPr>
              <a:t>(RTO)</a:t>
            </a:r>
            <a:endParaRPr lang="zh-TW" altLang="en-US" b="1">
              <a:solidFill>
                <a:schemeClr val="tx1">
                  <a:lumMod val="95000"/>
                  <a:lumOff val="5000"/>
                </a:schemeClr>
              </a:solidFill>
              <a:latin typeface="微軟正黑體" panose="020B0604030504040204" pitchFamily="34" charset="-120"/>
              <a:ea typeface="微軟正黑體" panose="020B0604030504040204" pitchFamily="34" charset="-120"/>
            </a:endParaRPr>
          </a:p>
        </p:txBody>
      </p:sp>
      <p:pic>
        <p:nvPicPr>
          <p:cNvPr id="6" name="圖片 5">
            <a:extLst>
              <a:ext uri="{FF2B5EF4-FFF2-40B4-BE49-F238E27FC236}">
                <a16:creationId xmlns:a16="http://schemas.microsoft.com/office/drawing/2014/main" id="{EE22FE97-B018-4652-A998-6460F64C2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5523" y="4865990"/>
            <a:ext cx="7061567" cy="943665"/>
          </a:xfrm>
          <a:prstGeom prst="rect">
            <a:avLst/>
          </a:prstGeom>
        </p:spPr>
      </p:pic>
      <p:sp>
        <p:nvSpPr>
          <p:cNvPr id="7" name="橢圓 6">
            <a:extLst>
              <a:ext uri="{FF2B5EF4-FFF2-40B4-BE49-F238E27FC236}">
                <a16:creationId xmlns:a16="http://schemas.microsoft.com/office/drawing/2014/main" id="{C823437C-90D9-40E0-8A32-0C92EA8252EE}"/>
              </a:ext>
            </a:extLst>
          </p:cNvPr>
          <p:cNvSpPr/>
          <p:nvPr/>
        </p:nvSpPr>
        <p:spPr>
          <a:xfrm>
            <a:off x="2784143" y="6001437"/>
            <a:ext cx="142504" cy="14250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a:extLst>
              <a:ext uri="{FF2B5EF4-FFF2-40B4-BE49-F238E27FC236}">
                <a16:creationId xmlns:a16="http://schemas.microsoft.com/office/drawing/2014/main" id="{8C3B8CB7-BE13-4EFF-8EFC-20AF669616D8}"/>
              </a:ext>
            </a:extLst>
          </p:cNvPr>
          <p:cNvSpPr/>
          <p:nvPr/>
        </p:nvSpPr>
        <p:spPr>
          <a:xfrm>
            <a:off x="6032310" y="6001437"/>
            <a:ext cx="142504" cy="14250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3" name="群組 22">
            <a:extLst>
              <a:ext uri="{FF2B5EF4-FFF2-40B4-BE49-F238E27FC236}">
                <a16:creationId xmlns:a16="http://schemas.microsoft.com/office/drawing/2014/main" id="{B868C13E-1CDB-4B07-B24B-470D41F7CDB0}"/>
              </a:ext>
            </a:extLst>
          </p:cNvPr>
          <p:cNvGrpSpPr/>
          <p:nvPr/>
        </p:nvGrpSpPr>
        <p:grpSpPr>
          <a:xfrm rot="10800000">
            <a:off x="1146807" y="2028367"/>
            <a:ext cx="4503765" cy="1995082"/>
            <a:chOff x="548526" y="3389783"/>
            <a:chExt cx="4503765" cy="2264423"/>
          </a:xfrm>
        </p:grpSpPr>
        <p:sp>
          <p:nvSpPr>
            <p:cNvPr id="24" name="矩形 23">
              <a:extLst>
                <a:ext uri="{FF2B5EF4-FFF2-40B4-BE49-F238E27FC236}">
                  <a16:creationId xmlns:a16="http://schemas.microsoft.com/office/drawing/2014/main" id="{AFE87FA8-646F-47AA-A72D-1A9C2E1E607F}"/>
                </a:ext>
              </a:extLst>
            </p:cNvPr>
            <p:cNvSpPr/>
            <p:nvPr/>
          </p:nvSpPr>
          <p:spPr>
            <a:xfrm>
              <a:off x="548528" y="3389783"/>
              <a:ext cx="4503763" cy="217050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a:extLst>
                <a:ext uri="{FF2B5EF4-FFF2-40B4-BE49-F238E27FC236}">
                  <a16:creationId xmlns:a16="http://schemas.microsoft.com/office/drawing/2014/main" id="{04A9ACFD-BCC1-4544-8E3A-FE4FAF15EFE8}"/>
                </a:ext>
              </a:extLst>
            </p:cNvPr>
            <p:cNvSpPr/>
            <p:nvPr/>
          </p:nvSpPr>
          <p:spPr>
            <a:xfrm>
              <a:off x="548526" y="5560292"/>
              <a:ext cx="4503763" cy="93914"/>
            </a:xfrm>
            <a:prstGeom prst="rect">
              <a:avLst/>
            </a:prstGeom>
            <a:gradFill>
              <a:gsLst>
                <a:gs pos="0">
                  <a:srgbClr val="F02FF4"/>
                </a:gs>
                <a:gs pos="100000">
                  <a:srgbClr val="22F0D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0" name="群組 29">
            <a:extLst>
              <a:ext uri="{FF2B5EF4-FFF2-40B4-BE49-F238E27FC236}">
                <a16:creationId xmlns:a16="http://schemas.microsoft.com/office/drawing/2014/main" id="{3277B20D-8140-4584-89F9-0E60F00A0361}"/>
              </a:ext>
            </a:extLst>
          </p:cNvPr>
          <p:cNvGrpSpPr/>
          <p:nvPr/>
        </p:nvGrpSpPr>
        <p:grpSpPr>
          <a:xfrm rot="10800000">
            <a:off x="6455282" y="2028367"/>
            <a:ext cx="4503765" cy="1995082"/>
            <a:chOff x="548526" y="3389783"/>
            <a:chExt cx="4503765" cy="2264423"/>
          </a:xfrm>
        </p:grpSpPr>
        <p:sp>
          <p:nvSpPr>
            <p:cNvPr id="31" name="矩形 30">
              <a:extLst>
                <a:ext uri="{FF2B5EF4-FFF2-40B4-BE49-F238E27FC236}">
                  <a16:creationId xmlns:a16="http://schemas.microsoft.com/office/drawing/2014/main" id="{400D84D8-E654-4D4E-8412-3046A71DEC09}"/>
                </a:ext>
              </a:extLst>
            </p:cNvPr>
            <p:cNvSpPr/>
            <p:nvPr/>
          </p:nvSpPr>
          <p:spPr>
            <a:xfrm>
              <a:off x="548528" y="3389783"/>
              <a:ext cx="4503763" cy="217050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C22800EF-8A0B-4DA2-ADC3-6D1AD9676F2F}"/>
                </a:ext>
              </a:extLst>
            </p:cNvPr>
            <p:cNvSpPr/>
            <p:nvPr/>
          </p:nvSpPr>
          <p:spPr>
            <a:xfrm>
              <a:off x="548526" y="5560292"/>
              <a:ext cx="4503763" cy="93914"/>
            </a:xfrm>
            <a:prstGeom prst="rect">
              <a:avLst/>
            </a:prstGeom>
            <a:gradFill>
              <a:gsLst>
                <a:gs pos="0">
                  <a:srgbClr val="F02FF4"/>
                </a:gs>
                <a:gs pos="100000">
                  <a:srgbClr val="22F0D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3" name="橢圓 32">
            <a:extLst>
              <a:ext uri="{FF2B5EF4-FFF2-40B4-BE49-F238E27FC236}">
                <a16:creationId xmlns:a16="http://schemas.microsoft.com/office/drawing/2014/main" id="{7560C187-78C8-460C-A05C-D793D0B4EDDD}"/>
              </a:ext>
            </a:extLst>
          </p:cNvPr>
          <p:cNvSpPr/>
          <p:nvPr/>
        </p:nvSpPr>
        <p:spPr>
          <a:xfrm>
            <a:off x="1008649" y="1607514"/>
            <a:ext cx="696036" cy="6960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p>
        </p:txBody>
      </p:sp>
      <p:sp>
        <p:nvSpPr>
          <p:cNvPr id="34" name="矩形 33">
            <a:extLst>
              <a:ext uri="{FF2B5EF4-FFF2-40B4-BE49-F238E27FC236}">
                <a16:creationId xmlns:a16="http://schemas.microsoft.com/office/drawing/2014/main" id="{C34CCE00-9679-4882-A5EE-0C4D89B08ABA}"/>
              </a:ext>
            </a:extLst>
          </p:cNvPr>
          <p:cNvSpPr/>
          <p:nvPr/>
        </p:nvSpPr>
        <p:spPr>
          <a:xfrm>
            <a:off x="839045" y="1659897"/>
            <a:ext cx="1035244" cy="553998"/>
          </a:xfrm>
          <a:prstGeom prst="rect">
            <a:avLst/>
          </a:prstGeom>
        </p:spPr>
        <p:txBody>
          <a:bodyPr wrap="square">
            <a:spAutoFit/>
          </a:bodyPr>
          <a:lstStyle/>
          <a:p>
            <a:pPr algn="ctr"/>
            <a:r>
              <a:rPr lang="en-US" altLang="zh-TW" sz="3000">
                <a:solidFill>
                  <a:schemeClr val="bg1"/>
                </a:solidFill>
              </a:rPr>
              <a:t>tip1</a:t>
            </a:r>
            <a:endParaRPr lang="zh-TW" altLang="en-US" sz="3000">
              <a:solidFill>
                <a:schemeClr val="bg1"/>
              </a:solidFill>
            </a:endParaRPr>
          </a:p>
        </p:txBody>
      </p:sp>
      <p:sp>
        <p:nvSpPr>
          <p:cNvPr id="35" name="橢圓 34">
            <a:extLst>
              <a:ext uri="{FF2B5EF4-FFF2-40B4-BE49-F238E27FC236}">
                <a16:creationId xmlns:a16="http://schemas.microsoft.com/office/drawing/2014/main" id="{D251A33C-1595-4349-A5E1-9AAFE8E1BE4B}"/>
              </a:ext>
            </a:extLst>
          </p:cNvPr>
          <p:cNvSpPr/>
          <p:nvPr/>
        </p:nvSpPr>
        <p:spPr>
          <a:xfrm>
            <a:off x="6303474" y="1607514"/>
            <a:ext cx="696036" cy="6960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p>
        </p:txBody>
      </p:sp>
      <p:sp>
        <p:nvSpPr>
          <p:cNvPr id="36" name="矩形 35">
            <a:extLst>
              <a:ext uri="{FF2B5EF4-FFF2-40B4-BE49-F238E27FC236}">
                <a16:creationId xmlns:a16="http://schemas.microsoft.com/office/drawing/2014/main" id="{0B432615-9646-4FBF-829A-442E43514B5D}"/>
              </a:ext>
            </a:extLst>
          </p:cNvPr>
          <p:cNvSpPr/>
          <p:nvPr/>
        </p:nvSpPr>
        <p:spPr>
          <a:xfrm>
            <a:off x="6133870" y="1659897"/>
            <a:ext cx="1035244" cy="553998"/>
          </a:xfrm>
          <a:prstGeom prst="rect">
            <a:avLst/>
          </a:prstGeom>
        </p:spPr>
        <p:txBody>
          <a:bodyPr wrap="square">
            <a:spAutoFit/>
          </a:bodyPr>
          <a:lstStyle/>
          <a:p>
            <a:pPr algn="ctr"/>
            <a:r>
              <a:rPr lang="en-US" altLang="zh-TW" sz="3000">
                <a:solidFill>
                  <a:schemeClr val="bg1"/>
                </a:solidFill>
              </a:rPr>
              <a:t>tip2</a:t>
            </a:r>
            <a:endParaRPr lang="zh-TW" altLang="en-US" sz="3000">
              <a:solidFill>
                <a:schemeClr val="bg1"/>
              </a:solidFill>
            </a:endParaRPr>
          </a:p>
        </p:txBody>
      </p:sp>
      <p:sp>
        <p:nvSpPr>
          <p:cNvPr id="37" name="文字方塊 36">
            <a:extLst>
              <a:ext uri="{FF2B5EF4-FFF2-40B4-BE49-F238E27FC236}">
                <a16:creationId xmlns:a16="http://schemas.microsoft.com/office/drawing/2014/main" id="{18DFA2BD-A15F-454D-A65F-C486E82455EA}"/>
              </a:ext>
            </a:extLst>
          </p:cNvPr>
          <p:cNvSpPr txBox="1"/>
          <p:nvPr/>
        </p:nvSpPr>
        <p:spPr>
          <a:xfrm>
            <a:off x="1107568" y="2357521"/>
            <a:ext cx="4563028" cy="461665"/>
          </a:xfrm>
          <a:prstGeom prst="rect">
            <a:avLst/>
          </a:prstGeom>
          <a:noFill/>
        </p:spPr>
        <p:txBody>
          <a:bodyPr wrap="square" rtlCol="0" anchor="t">
            <a:spAutoFit/>
          </a:bodyPr>
          <a:lstStyle/>
          <a:p>
            <a:r>
              <a:rPr lang="zh-TW" altLang="en-US" sz="2400" b="1">
                <a:solidFill>
                  <a:srgbClr val="FFC000"/>
                </a:solidFill>
                <a:latin typeface="微軟正黑體"/>
                <a:ea typeface="微軟正黑體"/>
              </a:rPr>
              <a:t>完整的 </a:t>
            </a:r>
            <a:r>
              <a:rPr lang="en-US" altLang="zh-TW" sz="2400" b="1">
                <a:solidFill>
                  <a:srgbClr val="FFC000"/>
                </a:solidFill>
                <a:latin typeface="微軟正黑體"/>
                <a:ea typeface="微軟正黑體"/>
              </a:rPr>
              <a:t>10/25/40</a:t>
            </a:r>
            <a:r>
              <a:rPr lang="zh-TW" altLang="en-US" sz="2400" b="1">
                <a:solidFill>
                  <a:srgbClr val="FFC000"/>
                </a:solidFill>
                <a:latin typeface="微軟正黑體"/>
                <a:ea typeface="微軟正黑體"/>
              </a:rPr>
              <a:t> </a:t>
            </a:r>
            <a:r>
              <a:rPr lang="en-US" altLang="zh-TW" sz="2400" b="1" err="1">
                <a:solidFill>
                  <a:srgbClr val="FFC000"/>
                </a:solidFill>
                <a:latin typeface="微軟正黑體"/>
                <a:ea typeface="微軟正黑體"/>
              </a:rPr>
              <a:t>GbE</a:t>
            </a:r>
            <a:r>
              <a:rPr lang="en-US" altLang="zh-TW" sz="2400" b="1">
                <a:solidFill>
                  <a:srgbClr val="FFC000"/>
                </a:solidFill>
                <a:latin typeface="微軟正黑體"/>
                <a:ea typeface="微軟正黑體"/>
              </a:rPr>
              <a:t> </a:t>
            </a:r>
            <a:r>
              <a:rPr lang="zh-TW" altLang="en-US" sz="2400" b="1">
                <a:solidFill>
                  <a:srgbClr val="FFC000"/>
                </a:solidFill>
                <a:latin typeface="微軟正黑體"/>
                <a:ea typeface="微軟正黑體"/>
              </a:rPr>
              <a:t>解決方案</a:t>
            </a:r>
            <a:endParaRPr lang="en-US" altLang="zh-TW" sz="2400" b="1">
              <a:solidFill>
                <a:srgbClr val="FFC000"/>
              </a:solidFill>
              <a:latin typeface="微軟正黑體"/>
              <a:ea typeface="微軟正黑體"/>
            </a:endParaRPr>
          </a:p>
        </p:txBody>
      </p:sp>
      <p:sp>
        <p:nvSpPr>
          <p:cNvPr id="38" name="文字方塊 37">
            <a:extLst>
              <a:ext uri="{FF2B5EF4-FFF2-40B4-BE49-F238E27FC236}">
                <a16:creationId xmlns:a16="http://schemas.microsoft.com/office/drawing/2014/main" id="{E54B88F7-89B8-4F14-B092-C65FC488D691}"/>
              </a:ext>
            </a:extLst>
          </p:cNvPr>
          <p:cNvSpPr txBox="1"/>
          <p:nvPr/>
        </p:nvSpPr>
        <p:spPr>
          <a:xfrm>
            <a:off x="1192235" y="2876136"/>
            <a:ext cx="4503762" cy="830997"/>
          </a:xfrm>
          <a:prstGeom prst="rect">
            <a:avLst/>
          </a:prstGeom>
          <a:noFill/>
        </p:spPr>
        <p:txBody>
          <a:bodyPr wrap="square" rtlCol="0">
            <a:spAutoFit/>
          </a:bodyPr>
          <a:lstStyle/>
          <a:p>
            <a:r>
              <a:rPr lang="zh-TW" altLang="zh-TW" sz="2400" b="1">
                <a:solidFill>
                  <a:schemeClr val="bg1"/>
                </a:solidFill>
                <a:latin typeface="微軟正黑體"/>
                <a:ea typeface="微軟正黑體"/>
              </a:rPr>
              <a:t>建構高速</a:t>
            </a:r>
            <a:r>
              <a:rPr lang="zh-TW" altLang="en-US" sz="2400" b="1">
                <a:solidFill>
                  <a:schemeClr val="bg1"/>
                </a:solidFill>
                <a:latin typeface="微軟正黑體"/>
                <a:ea typeface="微軟正黑體"/>
              </a:rPr>
              <a:t>備份</a:t>
            </a:r>
            <a:r>
              <a:rPr lang="zh-TW" altLang="zh-TW" sz="2400" b="1">
                <a:solidFill>
                  <a:schemeClr val="bg1"/>
                </a:solidFill>
                <a:latin typeface="微軟正黑體"/>
                <a:ea typeface="微軟正黑體"/>
              </a:rPr>
              <a:t>網路</a:t>
            </a:r>
            <a:r>
              <a:rPr lang="zh-TW" altLang="en-US" sz="2400" b="1">
                <a:solidFill>
                  <a:schemeClr val="bg1"/>
                </a:solidFill>
                <a:latin typeface="微軟正黑體"/>
                <a:ea typeface="微軟正黑體"/>
              </a:rPr>
              <a:t>，加快資料傳輸速度</a:t>
            </a:r>
            <a:endParaRPr lang="en-US" altLang="zh-TW" sz="2400" b="1">
              <a:solidFill>
                <a:schemeClr val="bg1"/>
              </a:solidFill>
              <a:latin typeface="微軟正黑體"/>
              <a:ea typeface="微軟正黑體"/>
            </a:endParaRPr>
          </a:p>
        </p:txBody>
      </p:sp>
      <p:sp>
        <p:nvSpPr>
          <p:cNvPr id="39" name="文字方塊 38">
            <a:extLst>
              <a:ext uri="{FF2B5EF4-FFF2-40B4-BE49-F238E27FC236}">
                <a16:creationId xmlns:a16="http://schemas.microsoft.com/office/drawing/2014/main" id="{784B0E5E-1B43-4453-9A51-7AA9E2CD2E1F}"/>
              </a:ext>
            </a:extLst>
          </p:cNvPr>
          <p:cNvSpPr txBox="1"/>
          <p:nvPr/>
        </p:nvSpPr>
        <p:spPr>
          <a:xfrm>
            <a:off x="6459766" y="2357521"/>
            <a:ext cx="4503762" cy="461665"/>
          </a:xfrm>
          <a:prstGeom prst="rect">
            <a:avLst/>
          </a:prstGeom>
          <a:noFill/>
        </p:spPr>
        <p:txBody>
          <a:bodyPr wrap="square" rtlCol="0">
            <a:spAutoFit/>
          </a:bodyPr>
          <a:lstStyle/>
          <a:p>
            <a:r>
              <a:rPr lang="zh-TW" altLang="en-US" sz="2400" b="1">
                <a:solidFill>
                  <a:srgbClr val="FFC000"/>
                </a:solidFill>
                <a:latin typeface="微軟正黑體"/>
                <a:ea typeface="微軟正黑體"/>
              </a:rPr>
              <a:t>備份任務啟用 </a:t>
            </a:r>
            <a:r>
              <a:rPr lang="en-US" altLang="zh-TW" sz="2400" b="1" err="1">
                <a:solidFill>
                  <a:srgbClr val="FFC000"/>
                </a:solidFill>
                <a:latin typeface="微軟正黑體"/>
                <a:ea typeface="微軟正黑體"/>
              </a:rPr>
              <a:t>QuDedup</a:t>
            </a:r>
            <a:r>
              <a:rPr lang="en-US" altLang="zh-TW" sz="2400" b="1">
                <a:solidFill>
                  <a:srgbClr val="FFC000"/>
                </a:solidFill>
                <a:latin typeface="微軟正黑體"/>
                <a:ea typeface="微軟正黑體"/>
              </a:rPr>
              <a:t> </a:t>
            </a:r>
            <a:r>
              <a:rPr lang="zh-TW" altLang="en-US" sz="2400" b="1">
                <a:solidFill>
                  <a:srgbClr val="FFC000"/>
                </a:solidFill>
                <a:latin typeface="微軟正黑體"/>
                <a:ea typeface="微軟正黑體"/>
              </a:rPr>
              <a:t>技術</a:t>
            </a:r>
            <a:endParaRPr lang="en-US" altLang="zh-TW" sz="2400" b="1">
              <a:solidFill>
                <a:srgbClr val="FFC000"/>
              </a:solidFill>
              <a:latin typeface="微軟正黑體"/>
              <a:ea typeface="微軟正黑體"/>
            </a:endParaRPr>
          </a:p>
        </p:txBody>
      </p:sp>
      <p:sp>
        <p:nvSpPr>
          <p:cNvPr id="40" name="文字方塊 39">
            <a:extLst>
              <a:ext uri="{FF2B5EF4-FFF2-40B4-BE49-F238E27FC236}">
                <a16:creationId xmlns:a16="http://schemas.microsoft.com/office/drawing/2014/main" id="{38DEC48E-0AC4-4DC1-BBCC-09C3E1C7E1BC}"/>
              </a:ext>
            </a:extLst>
          </p:cNvPr>
          <p:cNvSpPr txBox="1"/>
          <p:nvPr/>
        </p:nvSpPr>
        <p:spPr>
          <a:xfrm>
            <a:off x="6459766" y="2876136"/>
            <a:ext cx="4503762" cy="830997"/>
          </a:xfrm>
          <a:prstGeom prst="rect">
            <a:avLst/>
          </a:prstGeom>
          <a:noFill/>
        </p:spPr>
        <p:txBody>
          <a:bodyPr wrap="square" rtlCol="0">
            <a:spAutoFit/>
          </a:bodyPr>
          <a:lstStyle/>
          <a:p>
            <a:r>
              <a:rPr lang="zh-TW" altLang="en-US" sz="2400" b="1">
                <a:solidFill>
                  <a:schemeClr val="bg1"/>
                </a:solidFill>
                <a:latin typeface="微軟正黑體" panose="020B0604030504040204" pitchFamily="34" charset="-120"/>
                <a:ea typeface="微軟正黑體" panose="020B0604030504040204" pitchFamily="34" charset="-120"/>
              </a:rPr>
              <a:t>開啟資料減量功能，減少備份所需傳輸的資料量</a:t>
            </a:r>
          </a:p>
        </p:txBody>
      </p:sp>
      <p:pic>
        <p:nvPicPr>
          <p:cNvPr id="11" name="圖片 10">
            <a:extLst>
              <a:ext uri="{FF2B5EF4-FFF2-40B4-BE49-F238E27FC236}">
                <a16:creationId xmlns:a16="http://schemas.microsoft.com/office/drawing/2014/main" id="{7D8C2EA6-B063-4B4C-9C58-AA5E65D948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1840" y="3478465"/>
            <a:ext cx="739854" cy="740722"/>
          </a:xfrm>
          <a:prstGeom prst="rect">
            <a:avLst/>
          </a:prstGeom>
          <a:ln>
            <a:solidFill>
              <a:schemeClr val="bg2">
                <a:lumMod val="75000"/>
              </a:schemeClr>
            </a:solidFill>
          </a:ln>
        </p:spPr>
      </p:pic>
      <p:pic>
        <p:nvPicPr>
          <p:cNvPr id="4" name="圖片 3" descr="一張含有 美工圖案 的圖片&#10;&#10;描述是以非常高的可信度產生">
            <a:extLst>
              <a:ext uri="{FF2B5EF4-FFF2-40B4-BE49-F238E27FC236}">
                <a16:creationId xmlns:a16="http://schemas.microsoft.com/office/drawing/2014/main" id="{9A07CEE1-45FC-48C7-BC74-D94F03FCE4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7202" y="3425275"/>
            <a:ext cx="995984" cy="785044"/>
          </a:xfrm>
          <a:prstGeom prst="rect">
            <a:avLst/>
          </a:prstGeom>
        </p:spPr>
      </p:pic>
    </p:spTree>
    <p:extLst>
      <p:ext uri="{BB962C8B-B14F-4D97-AF65-F5344CB8AC3E}">
        <p14:creationId xmlns:p14="http://schemas.microsoft.com/office/powerpoint/2010/main" val="614645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ADD481C4-0702-4E8F-AC3C-DC8DB7F0B8B5}"/>
              </a:ext>
            </a:extLst>
          </p:cNvPr>
          <p:cNvSpPr/>
          <p:nvPr/>
        </p:nvSpPr>
        <p:spPr>
          <a:xfrm rot="10800000">
            <a:off x="7684168" y="3257829"/>
            <a:ext cx="4507832" cy="211530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a:extLst>
              <a:ext uri="{FF2B5EF4-FFF2-40B4-BE49-F238E27FC236}">
                <a16:creationId xmlns:a16="http://schemas.microsoft.com/office/drawing/2014/main" id="{E19EF4A0-6EC4-4EA5-B1A2-8FBFBC3025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4001" y="3517036"/>
            <a:ext cx="1127308" cy="369332"/>
          </a:xfrm>
          <a:prstGeom prst="rect">
            <a:avLst/>
          </a:prstGeom>
        </p:spPr>
      </p:pic>
      <p:pic>
        <p:nvPicPr>
          <p:cNvPr id="4" name="圖片 3">
            <a:extLst>
              <a:ext uri="{FF2B5EF4-FFF2-40B4-BE49-F238E27FC236}">
                <a16:creationId xmlns:a16="http://schemas.microsoft.com/office/drawing/2014/main" id="{8EC3FB28-5513-4128-8CEA-F3DE0228FD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732" y="1389256"/>
            <a:ext cx="9261990" cy="625919"/>
          </a:xfrm>
          <a:prstGeom prst="rect">
            <a:avLst/>
          </a:prstGeom>
        </p:spPr>
      </p:pic>
      <p:sp>
        <p:nvSpPr>
          <p:cNvPr id="2" name="Title 1">
            <a:extLst>
              <a:ext uri="{FF2B5EF4-FFF2-40B4-BE49-F238E27FC236}">
                <a16:creationId xmlns:a16="http://schemas.microsoft.com/office/drawing/2014/main" id="{80EDA66D-5848-495C-830A-64624576ECC4}"/>
              </a:ext>
            </a:extLst>
          </p:cNvPr>
          <p:cNvSpPr>
            <a:spLocks noGrp="1"/>
          </p:cNvSpPr>
          <p:nvPr>
            <p:ph type="title"/>
          </p:nvPr>
        </p:nvSpPr>
        <p:spPr/>
        <p:txBody>
          <a:bodyPr/>
          <a:lstStyle/>
          <a:p>
            <a:r>
              <a:rPr lang="zh-TW">
                <a:latin typeface="微軟正黑體"/>
                <a:ea typeface="微軟正黑體"/>
                <a:cs typeface="Calibri Light"/>
              </a:rPr>
              <a:t>備份要減量，多版本備份也要減量</a:t>
            </a:r>
            <a:endParaRPr lang="zh-TW"/>
          </a:p>
        </p:txBody>
      </p:sp>
      <p:sp>
        <p:nvSpPr>
          <p:cNvPr id="18" name="文字方塊 17">
            <a:extLst>
              <a:ext uri="{FF2B5EF4-FFF2-40B4-BE49-F238E27FC236}">
                <a16:creationId xmlns:a16="http://schemas.microsoft.com/office/drawing/2014/main" id="{77F38ABD-9AB9-4DC1-AD2B-9E71E2CE4973}"/>
              </a:ext>
            </a:extLst>
          </p:cNvPr>
          <p:cNvSpPr txBox="1"/>
          <p:nvPr/>
        </p:nvSpPr>
        <p:spPr>
          <a:xfrm>
            <a:off x="2146066" y="3517090"/>
            <a:ext cx="1035244" cy="369332"/>
          </a:xfrm>
          <a:prstGeom prst="rect">
            <a:avLst/>
          </a:prstGeom>
          <a:noFill/>
        </p:spPr>
        <p:txBody>
          <a:bodyPr wrap="square" rtlCol="0">
            <a:spAutoFit/>
          </a:bodyPr>
          <a:lstStyle/>
          <a:p>
            <a:r>
              <a:rPr lang="en-US" altLang="zh-TW" b="1">
                <a:latin typeface="微軟正黑體" panose="020B0604030504040204" pitchFamily="34" charset="-120"/>
                <a:ea typeface="微軟正黑體" panose="020B0604030504040204" pitchFamily="34" charset="-120"/>
              </a:rPr>
              <a:t>1</a:t>
            </a:r>
            <a:r>
              <a:rPr lang="en-US" altLang="zh-TW" b="1" baseline="30000">
                <a:latin typeface="微軟正黑體" panose="020B0604030504040204" pitchFamily="34" charset="-120"/>
                <a:ea typeface="微軟正黑體" panose="020B0604030504040204" pitchFamily="34" charset="-120"/>
              </a:rPr>
              <a:t>st</a:t>
            </a:r>
            <a:r>
              <a:rPr lang="en-US" altLang="zh-TW" b="1">
                <a:latin typeface="微軟正黑體" panose="020B0604030504040204" pitchFamily="34" charset="-120"/>
                <a:ea typeface="微軟正黑體" panose="020B0604030504040204" pitchFamily="34" charset="-120"/>
              </a:rPr>
              <a:t> </a:t>
            </a:r>
            <a:r>
              <a:rPr lang="zh-TW" altLang="en-US" b="1">
                <a:latin typeface="微軟正黑體" panose="020B0604030504040204" pitchFamily="34" charset="-120"/>
                <a:ea typeface="微軟正黑體" panose="020B0604030504040204" pitchFamily="34" charset="-120"/>
              </a:rPr>
              <a:t>備份</a:t>
            </a:r>
          </a:p>
        </p:txBody>
      </p:sp>
      <p:sp>
        <p:nvSpPr>
          <p:cNvPr id="26" name="矩形 25">
            <a:extLst>
              <a:ext uri="{FF2B5EF4-FFF2-40B4-BE49-F238E27FC236}">
                <a16:creationId xmlns:a16="http://schemas.microsoft.com/office/drawing/2014/main" id="{4EFAC0D8-6580-477E-A632-8F5903FE41F7}"/>
              </a:ext>
            </a:extLst>
          </p:cNvPr>
          <p:cNvSpPr/>
          <p:nvPr/>
        </p:nvSpPr>
        <p:spPr>
          <a:xfrm>
            <a:off x="602210" y="5975080"/>
            <a:ext cx="4030890" cy="307777"/>
          </a:xfrm>
          <a:prstGeom prst="rect">
            <a:avLst/>
          </a:prstGeom>
        </p:spPr>
        <p:txBody>
          <a:bodyPr wrap="square">
            <a:spAutoFit/>
          </a:bodyPr>
          <a:lstStyle/>
          <a:p>
            <a:r>
              <a:rPr lang="zh-CN" altLang="en-US" sz="1400" dirty="0">
                <a:latin typeface="微軟正黑體" panose="020B0604030504040204" pitchFamily="34" charset="-120"/>
                <a:ea typeface="微軟正黑體" panose="020B0604030504040204" pitchFamily="34" charset="-120"/>
              </a:rPr>
              <a:t>注意: 啟用多版本備份同時也會啟用去重複選項</a:t>
            </a:r>
          </a:p>
        </p:txBody>
      </p:sp>
      <p:sp>
        <p:nvSpPr>
          <p:cNvPr id="5" name="文字方塊 4">
            <a:extLst>
              <a:ext uri="{FF2B5EF4-FFF2-40B4-BE49-F238E27FC236}">
                <a16:creationId xmlns:a16="http://schemas.microsoft.com/office/drawing/2014/main" id="{371BD322-ABA1-434B-89C2-170A089FCF0C}"/>
              </a:ext>
            </a:extLst>
          </p:cNvPr>
          <p:cNvSpPr txBox="1"/>
          <p:nvPr/>
        </p:nvSpPr>
        <p:spPr>
          <a:xfrm>
            <a:off x="1594238" y="1483029"/>
            <a:ext cx="8805356" cy="430887"/>
          </a:xfrm>
          <a:prstGeom prst="rect">
            <a:avLst/>
          </a:prstGeom>
          <a:noFill/>
        </p:spPr>
        <p:txBody>
          <a:bodyPr wrap="square" rtlCol="0" anchor="t">
            <a:spAutoFit/>
          </a:bodyPr>
          <a:lstStyle/>
          <a:p>
            <a:r>
              <a:rPr lang="zh-TW" altLang="en-US" sz="2200" b="1">
                <a:latin typeface="微軟正黑體"/>
                <a:ea typeface="微軟正黑體"/>
              </a:rPr>
              <a:t>長時間備份後，多版本備份會占用大量的儲存空間</a:t>
            </a:r>
            <a:endParaRPr lang="en-US" altLang="zh-TW" sz="2200" b="1">
              <a:latin typeface="微軟正黑體"/>
              <a:ea typeface="微軟正黑體"/>
            </a:endParaRPr>
          </a:p>
        </p:txBody>
      </p:sp>
      <p:pic>
        <p:nvPicPr>
          <p:cNvPr id="17" name="圖片 16">
            <a:extLst>
              <a:ext uri="{FF2B5EF4-FFF2-40B4-BE49-F238E27FC236}">
                <a16:creationId xmlns:a16="http://schemas.microsoft.com/office/drawing/2014/main" id="{8445173E-FC22-4D57-B5AF-8B9A82E918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732" y="2153531"/>
            <a:ext cx="9261990" cy="625919"/>
          </a:xfrm>
          <a:prstGeom prst="rect">
            <a:avLst/>
          </a:prstGeom>
        </p:spPr>
      </p:pic>
      <p:sp>
        <p:nvSpPr>
          <p:cNvPr id="21" name="文字方塊 20">
            <a:extLst>
              <a:ext uri="{FF2B5EF4-FFF2-40B4-BE49-F238E27FC236}">
                <a16:creationId xmlns:a16="http://schemas.microsoft.com/office/drawing/2014/main" id="{35824325-C39D-48A1-89D1-34429B02ECD0}"/>
              </a:ext>
            </a:extLst>
          </p:cNvPr>
          <p:cNvSpPr txBox="1"/>
          <p:nvPr/>
        </p:nvSpPr>
        <p:spPr>
          <a:xfrm>
            <a:off x="1594238" y="2247304"/>
            <a:ext cx="8805356" cy="430887"/>
          </a:xfrm>
          <a:prstGeom prst="rect">
            <a:avLst/>
          </a:prstGeom>
          <a:noFill/>
        </p:spPr>
        <p:txBody>
          <a:bodyPr wrap="square" rtlCol="0" anchor="t">
            <a:spAutoFit/>
          </a:bodyPr>
          <a:lstStyle/>
          <a:p>
            <a:r>
              <a:rPr lang="zh-TW" altLang="en-US" sz="2200" b="1">
                <a:latin typeface="微軟正黑體"/>
                <a:ea typeface="微軟正黑體"/>
              </a:rPr>
              <a:t>利用 </a:t>
            </a:r>
            <a:r>
              <a:rPr lang="en-US" altLang="zh-TW" sz="2200" b="1" err="1">
                <a:latin typeface="微軟正黑體"/>
                <a:ea typeface="微軟正黑體"/>
              </a:rPr>
              <a:t>QuDedup</a:t>
            </a:r>
            <a:r>
              <a:rPr lang="en-US" altLang="zh-TW" sz="2200" b="1">
                <a:latin typeface="微軟正黑體"/>
                <a:ea typeface="微軟正黑體"/>
              </a:rPr>
              <a:t> </a:t>
            </a:r>
            <a:r>
              <a:rPr lang="zh-TW" altLang="en-US" sz="2200" b="1">
                <a:latin typeface="微軟正黑體"/>
                <a:ea typeface="微軟正黑體"/>
              </a:rPr>
              <a:t>完成跨檔案及跨版本的重複資料刪除，節省數倍空間</a:t>
            </a:r>
            <a:r>
              <a:rPr lang="en-US" altLang="zh-TW" sz="2200" b="1">
                <a:latin typeface="微軟正黑體"/>
                <a:ea typeface="微軟正黑體"/>
              </a:rPr>
              <a:t>!</a:t>
            </a:r>
            <a:endParaRPr lang="zh-TW" altLang="en-US" sz="2200" b="1">
              <a:latin typeface="微軟正黑體"/>
              <a:ea typeface="微軟正黑體"/>
            </a:endParaRPr>
          </a:p>
        </p:txBody>
      </p:sp>
      <p:sp>
        <p:nvSpPr>
          <p:cNvPr id="6" name="橢圓 5">
            <a:extLst>
              <a:ext uri="{FF2B5EF4-FFF2-40B4-BE49-F238E27FC236}">
                <a16:creationId xmlns:a16="http://schemas.microsoft.com/office/drawing/2014/main" id="{E00C9AC9-993F-48CF-8354-542E99E5309E}"/>
              </a:ext>
            </a:extLst>
          </p:cNvPr>
          <p:cNvSpPr/>
          <p:nvPr/>
        </p:nvSpPr>
        <p:spPr>
          <a:xfrm>
            <a:off x="714716" y="1348478"/>
            <a:ext cx="696036" cy="6960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5400"/>
              <a:t>!</a:t>
            </a:r>
            <a:endParaRPr lang="zh-TW" altLang="en-US" sz="5400"/>
          </a:p>
        </p:txBody>
      </p:sp>
      <p:sp>
        <p:nvSpPr>
          <p:cNvPr id="25" name="橢圓 24">
            <a:extLst>
              <a:ext uri="{FF2B5EF4-FFF2-40B4-BE49-F238E27FC236}">
                <a16:creationId xmlns:a16="http://schemas.microsoft.com/office/drawing/2014/main" id="{F945A74E-BD53-4F4F-AC25-0E266BB10E84}"/>
              </a:ext>
            </a:extLst>
          </p:cNvPr>
          <p:cNvSpPr/>
          <p:nvPr/>
        </p:nvSpPr>
        <p:spPr>
          <a:xfrm>
            <a:off x="714716" y="2112753"/>
            <a:ext cx="696036" cy="6960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p>
        </p:txBody>
      </p:sp>
      <p:sp>
        <p:nvSpPr>
          <p:cNvPr id="28" name="矩形 27">
            <a:extLst>
              <a:ext uri="{FF2B5EF4-FFF2-40B4-BE49-F238E27FC236}">
                <a16:creationId xmlns:a16="http://schemas.microsoft.com/office/drawing/2014/main" id="{F1D8EFEA-3D29-4FB6-83DC-7BFF374011F1}"/>
              </a:ext>
            </a:extLst>
          </p:cNvPr>
          <p:cNvSpPr/>
          <p:nvPr/>
        </p:nvSpPr>
        <p:spPr>
          <a:xfrm>
            <a:off x="545112" y="2124192"/>
            <a:ext cx="1035244" cy="600164"/>
          </a:xfrm>
          <a:prstGeom prst="rect">
            <a:avLst/>
          </a:prstGeom>
        </p:spPr>
        <p:txBody>
          <a:bodyPr wrap="square">
            <a:spAutoFit/>
          </a:bodyPr>
          <a:lstStyle/>
          <a:p>
            <a:pPr algn="ctr"/>
            <a:r>
              <a:rPr lang="en-US" altLang="zh-TW" sz="3300">
                <a:solidFill>
                  <a:schemeClr val="bg1"/>
                </a:solidFill>
              </a:rPr>
              <a:t>tip</a:t>
            </a:r>
            <a:endParaRPr lang="zh-TW" altLang="en-US" sz="3300">
              <a:solidFill>
                <a:schemeClr val="bg1"/>
              </a:solidFill>
            </a:endParaRPr>
          </a:p>
        </p:txBody>
      </p:sp>
      <p:pic>
        <p:nvPicPr>
          <p:cNvPr id="29" name="圖片 28">
            <a:extLst>
              <a:ext uri="{FF2B5EF4-FFF2-40B4-BE49-F238E27FC236}">
                <a16:creationId xmlns:a16="http://schemas.microsoft.com/office/drawing/2014/main" id="{0A59024F-07A4-4F4D-B91B-6692B6CACA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1308" y="3212053"/>
            <a:ext cx="4182018" cy="2551083"/>
          </a:xfrm>
          <a:prstGeom prst="rect">
            <a:avLst/>
          </a:prstGeom>
        </p:spPr>
      </p:pic>
      <p:pic>
        <p:nvPicPr>
          <p:cNvPr id="30" name="圖片 29">
            <a:extLst>
              <a:ext uri="{FF2B5EF4-FFF2-40B4-BE49-F238E27FC236}">
                <a16:creationId xmlns:a16="http://schemas.microsoft.com/office/drawing/2014/main" id="{044B024B-C6A5-414B-B70B-F710C66B7D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4001" y="4431436"/>
            <a:ext cx="1127308" cy="369332"/>
          </a:xfrm>
          <a:prstGeom prst="rect">
            <a:avLst/>
          </a:prstGeom>
        </p:spPr>
      </p:pic>
      <p:sp>
        <p:nvSpPr>
          <p:cNvPr id="31" name="文字方塊 30">
            <a:extLst>
              <a:ext uri="{FF2B5EF4-FFF2-40B4-BE49-F238E27FC236}">
                <a16:creationId xmlns:a16="http://schemas.microsoft.com/office/drawing/2014/main" id="{EEC4D6CE-D8F5-42D3-8AAF-8EA9C88D0F24}"/>
              </a:ext>
            </a:extLst>
          </p:cNvPr>
          <p:cNvSpPr txBox="1"/>
          <p:nvPr/>
        </p:nvSpPr>
        <p:spPr>
          <a:xfrm>
            <a:off x="2146066" y="4431490"/>
            <a:ext cx="1035244" cy="369332"/>
          </a:xfrm>
          <a:prstGeom prst="rect">
            <a:avLst/>
          </a:prstGeom>
          <a:noFill/>
        </p:spPr>
        <p:txBody>
          <a:bodyPr wrap="square" rtlCol="0">
            <a:spAutoFit/>
          </a:bodyPr>
          <a:lstStyle/>
          <a:p>
            <a:r>
              <a:rPr lang="en-US" altLang="zh-TW" b="1">
                <a:latin typeface="微軟正黑體" panose="020B0604030504040204" pitchFamily="34" charset="-120"/>
                <a:ea typeface="微軟正黑體" panose="020B0604030504040204" pitchFamily="34" charset="-120"/>
              </a:rPr>
              <a:t>2</a:t>
            </a:r>
            <a:r>
              <a:rPr lang="en-US" altLang="zh-TW" b="1" baseline="30000">
                <a:latin typeface="微軟正黑體" panose="020B0604030504040204" pitchFamily="34" charset="-120"/>
                <a:ea typeface="微軟正黑體" panose="020B0604030504040204" pitchFamily="34" charset="-120"/>
              </a:rPr>
              <a:t>st</a:t>
            </a:r>
            <a:r>
              <a:rPr lang="en-US" altLang="zh-TW" b="1">
                <a:latin typeface="微軟正黑體" panose="020B0604030504040204" pitchFamily="34" charset="-120"/>
                <a:ea typeface="微軟正黑體" panose="020B0604030504040204" pitchFamily="34" charset="-120"/>
              </a:rPr>
              <a:t> </a:t>
            </a:r>
            <a:r>
              <a:rPr lang="zh-TW" altLang="en-US" b="1">
                <a:latin typeface="微軟正黑體" panose="020B0604030504040204" pitchFamily="34" charset="-120"/>
                <a:ea typeface="微軟正黑體" panose="020B0604030504040204" pitchFamily="34" charset="-120"/>
              </a:rPr>
              <a:t>備份</a:t>
            </a:r>
          </a:p>
        </p:txBody>
      </p:sp>
      <p:pic>
        <p:nvPicPr>
          <p:cNvPr id="32" name="圖片 31">
            <a:extLst>
              <a:ext uri="{FF2B5EF4-FFF2-40B4-BE49-F238E27FC236}">
                <a16:creationId xmlns:a16="http://schemas.microsoft.com/office/drawing/2014/main" id="{31B8E6CA-DE8F-4FAB-A9CE-FF27CE77A3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4001" y="5373131"/>
            <a:ext cx="1127308" cy="369332"/>
          </a:xfrm>
          <a:prstGeom prst="rect">
            <a:avLst/>
          </a:prstGeom>
        </p:spPr>
      </p:pic>
      <p:sp>
        <p:nvSpPr>
          <p:cNvPr id="33" name="文字方塊 32">
            <a:extLst>
              <a:ext uri="{FF2B5EF4-FFF2-40B4-BE49-F238E27FC236}">
                <a16:creationId xmlns:a16="http://schemas.microsoft.com/office/drawing/2014/main" id="{6331E34B-AA22-447B-A7E9-6A29F361AA61}"/>
              </a:ext>
            </a:extLst>
          </p:cNvPr>
          <p:cNvSpPr txBox="1"/>
          <p:nvPr/>
        </p:nvSpPr>
        <p:spPr>
          <a:xfrm>
            <a:off x="2146066" y="5373185"/>
            <a:ext cx="1035244" cy="369332"/>
          </a:xfrm>
          <a:prstGeom prst="rect">
            <a:avLst/>
          </a:prstGeom>
          <a:noFill/>
        </p:spPr>
        <p:txBody>
          <a:bodyPr wrap="square" rtlCol="0">
            <a:spAutoFit/>
          </a:bodyPr>
          <a:lstStyle/>
          <a:p>
            <a:r>
              <a:rPr lang="en-US" altLang="zh-TW" b="1">
                <a:latin typeface="微軟正黑體" panose="020B0604030504040204" pitchFamily="34" charset="-120"/>
                <a:ea typeface="微軟正黑體" panose="020B0604030504040204" pitchFamily="34" charset="-120"/>
              </a:rPr>
              <a:t>3</a:t>
            </a:r>
            <a:r>
              <a:rPr lang="en-US" altLang="zh-TW" b="1" baseline="30000">
                <a:latin typeface="微軟正黑體" panose="020B0604030504040204" pitchFamily="34" charset="-120"/>
                <a:ea typeface="微軟正黑體" panose="020B0604030504040204" pitchFamily="34" charset="-120"/>
              </a:rPr>
              <a:t>st</a:t>
            </a:r>
            <a:r>
              <a:rPr lang="en-US" altLang="zh-TW" b="1">
                <a:latin typeface="微軟正黑體" panose="020B0604030504040204" pitchFamily="34" charset="-120"/>
                <a:ea typeface="微軟正黑體" panose="020B0604030504040204" pitchFamily="34" charset="-120"/>
              </a:rPr>
              <a:t> </a:t>
            </a:r>
            <a:r>
              <a:rPr lang="zh-TW" altLang="en-US" b="1">
                <a:latin typeface="微軟正黑體" panose="020B0604030504040204" pitchFamily="34" charset="-120"/>
                <a:ea typeface="微軟正黑體" panose="020B0604030504040204" pitchFamily="34" charset="-120"/>
              </a:rPr>
              <a:t>備份</a:t>
            </a:r>
          </a:p>
        </p:txBody>
      </p:sp>
      <p:pic>
        <p:nvPicPr>
          <p:cNvPr id="11" name="圖片 10">
            <a:extLst>
              <a:ext uri="{FF2B5EF4-FFF2-40B4-BE49-F238E27FC236}">
                <a16:creationId xmlns:a16="http://schemas.microsoft.com/office/drawing/2014/main" id="{716DB7D7-7991-437E-AEE8-3E85991D98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888" y="3208151"/>
            <a:ext cx="1292502" cy="2580695"/>
          </a:xfrm>
          <a:prstGeom prst="rect">
            <a:avLst/>
          </a:prstGeom>
        </p:spPr>
      </p:pic>
      <p:sp>
        <p:nvSpPr>
          <p:cNvPr id="34" name="文字方塊 33">
            <a:extLst>
              <a:ext uri="{FF2B5EF4-FFF2-40B4-BE49-F238E27FC236}">
                <a16:creationId xmlns:a16="http://schemas.microsoft.com/office/drawing/2014/main" id="{0721AD4E-9E3F-4E56-88E6-CFD13C5C6F56}"/>
              </a:ext>
            </a:extLst>
          </p:cNvPr>
          <p:cNvSpPr txBox="1"/>
          <p:nvPr/>
        </p:nvSpPr>
        <p:spPr>
          <a:xfrm>
            <a:off x="455800" y="4431490"/>
            <a:ext cx="1270170" cy="369332"/>
          </a:xfrm>
          <a:prstGeom prst="rect">
            <a:avLst/>
          </a:prstGeom>
          <a:noFill/>
        </p:spPr>
        <p:txBody>
          <a:bodyPr wrap="square" rtlCol="0">
            <a:spAutoFit/>
          </a:bodyPr>
          <a:lstStyle/>
          <a:p>
            <a:pPr algn="ctr"/>
            <a:r>
              <a:rPr lang="en-US" altLang="zh-TW" b="1" err="1">
                <a:latin typeface="微軟正黑體" panose="020B0604030504040204" pitchFamily="34" charset="-120"/>
                <a:ea typeface="微軟正黑體" panose="020B0604030504040204" pitchFamily="34" charset="-120"/>
              </a:rPr>
              <a:t>QuDedup</a:t>
            </a:r>
            <a:endParaRPr lang="zh-TW" altLang="en-US" b="1">
              <a:latin typeface="微軟正黑體" panose="020B0604030504040204" pitchFamily="34" charset="-120"/>
              <a:ea typeface="微軟正黑體" panose="020B0604030504040204" pitchFamily="34" charset="-120"/>
            </a:endParaRPr>
          </a:p>
        </p:txBody>
      </p:sp>
      <p:graphicFrame>
        <p:nvGraphicFramePr>
          <p:cNvPr id="7" name="表格 6">
            <a:extLst>
              <a:ext uri="{FF2B5EF4-FFF2-40B4-BE49-F238E27FC236}">
                <a16:creationId xmlns:a16="http://schemas.microsoft.com/office/drawing/2014/main" id="{FFC938DF-D038-492F-B014-CAE12AA19648}"/>
              </a:ext>
            </a:extLst>
          </p:cNvPr>
          <p:cNvGraphicFramePr>
            <a:graphicFrameLocks noGrp="1"/>
          </p:cNvGraphicFramePr>
          <p:nvPr>
            <p:extLst>
              <p:ext uri="{D42A27DB-BD31-4B8C-83A1-F6EECF244321}">
                <p14:modId xmlns:p14="http://schemas.microsoft.com/office/powerpoint/2010/main" val="1532089961"/>
              </p:ext>
            </p:extLst>
          </p:nvPr>
        </p:nvGraphicFramePr>
        <p:xfrm>
          <a:off x="7889373" y="3541098"/>
          <a:ext cx="4033917" cy="1356360"/>
        </p:xfrm>
        <a:graphic>
          <a:graphicData uri="http://schemas.openxmlformats.org/drawingml/2006/table">
            <a:tbl>
              <a:tblPr firstRow="1" bandRow="1">
                <a:tableStyleId>{5C22544A-7EE6-4342-B048-85BDC9FD1C3A}</a:tableStyleId>
              </a:tblPr>
              <a:tblGrid>
                <a:gridCol w="1344639">
                  <a:extLst>
                    <a:ext uri="{9D8B030D-6E8A-4147-A177-3AD203B41FA5}">
                      <a16:colId xmlns:a16="http://schemas.microsoft.com/office/drawing/2014/main" val="2395617123"/>
                    </a:ext>
                  </a:extLst>
                </a:gridCol>
                <a:gridCol w="1344639">
                  <a:extLst>
                    <a:ext uri="{9D8B030D-6E8A-4147-A177-3AD203B41FA5}">
                      <a16:colId xmlns:a16="http://schemas.microsoft.com/office/drawing/2014/main" val="1734614810"/>
                    </a:ext>
                  </a:extLst>
                </a:gridCol>
                <a:gridCol w="1344639">
                  <a:extLst>
                    <a:ext uri="{9D8B030D-6E8A-4147-A177-3AD203B41FA5}">
                      <a16:colId xmlns:a16="http://schemas.microsoft.com/office/drawing/2014/main" val="1628182376"/>
                    </a:ext>
                  </a:extLst>
                </a:gridCol>
              </a:tblGrid>
              <a:tr h="561742">
                <a:tc>
                  <a:txBody>
                    <a:bodyPr/>
                    <a:lstStyle/>
                    <a:p>
                      <a:pPr algn="ctr" rtl="0" fontAlgn="t">
                        <a:spcBef>
                          <a:spcPts val="0"/>
                        </a:spcBef>
                        <a:spcAft>
                          <a:spcPts val="0"/>
                        </a:spcAft>
                      </a:pPr>
                      <a:r>
                        <a:rPr lang="zh-TW" altLang="en-US" sz="1600" b="1">
                          <a:effectLst/>
                          <a:latin typeface="Microsoft JhengHei"/>
                          <a:ea typeface="Microsoft JhengHei"/>
                        </a:rPr>
                        <a:t>來源端檔案大小</a:t>
                      </a:r>
                    </a:p>
                  </a:txBody>
                  <a:tcPr marL="63500" marR="63500" marT="63500" marB="63500">
                    <a:blipFill dpi="0" rotWithShape="1">
                      <a:blip r:embed="rId6">
                        <a:extLst>
                          <a:ext uri="{28A0092B-C50C-407E-A947-70E740481C1C}">
                            <a14:useLocalDpi xmlns:a14="http://schemas.microsoft.com/office/drawing/2010/main" val="0"/>
                          </a:ext>
                        </a:extLst>
                      </a:blip>
                      <a:srcRect/>
                      <a:stretch>
                        <a:fillRect/>
                      </a:stretch>
                    </a:blipFill>
                  </a:tcPr>
                </a:tc>
                <a:tc>
                  <a:txBody>
                    <a:bodyPr/>
                    <a:lstStyle/>
                    <a:p>
                      <a:pPr algn="ctr" rtl="0" fontAlgn="t">
                        <a:spcBef>
                          <a:spcPts val="0"/>
                        </a:spcBef>
                        <a:spcAft>
                          <a:spcPts val="0"/>
                        </a:spcAft>
                      </a:pPr>
                      <a:r>
                        <a:rPr lang="zh-TW" altLang="en-US" sz="1600" b="1">
                          <a:effectLst/>
                          <a:latin typeface="Microsoft JhengHei"/>
                          <a:ea typeface="Microsoft JhengHei"/>
                        </a:rPr>
                        <a:t>目的端檔案大小</a:t>
                      </a:r>
                    </a:p>
                  </a:txBody>
                  <a:tcPr marL="63500" marR="63500" marT="63500" marB="63500">
                    <a:blipFill dpi="0" rotWithShape="1">
                      <a:blip r:embed="rId6">
                        <a:extLst>
                          <a:ext uri="{28A0092B-C50C-407E-A947-70E740481C1C}">
                            <a14:useLocalDpi xmlns:a14="http://schemas.microsoft.com/office/drawing/2010/main" val="0"/>
                          </a:ext>
                        </a:extLst>
                      </a:blip>
                      <a:srcRect/>
                      <a:stretch>
                        <a:fillRect/>
                      </a:stretch>
                    </a:blipFill>
                  </a:tcPr>
                </a:tc>
                <a:tc>
                  <a:txBody>
                    <a:bodyPr/>
                    <a:lstStyle/>
                    <a:p>
                      <a:pPr algn="ctr" rtl="0">
                        <a:spcBef>
                          <a:spcPts val="0"/>
                        </a:spcBef>
                        <a:spcAft>
                          <a:spcPts val="0"/>
                        </a:spcAft>
                      </a:pPr>
                      <a:r>
                        <a:rPr lang="zh-TW" altLang="en-US" sz="1600" b="1">
                          <a:latin typeface="Microsoft JhengHei"/>
                          <a:ea typeface="Microsoft JhengHei"/>
                        </a:rPr>
                        <a:t>可還原</a:t>
                      </a:r>
                      <a:br>
                        <a:rPr lang="zh-TW" altLang="en-US" sz="1600" b="1">
                          <a:latin typeface="Microsoft JhengHei"/>
                          <a:ea typeface="Microsoft JhengHei"/>
                        </a:rPr>
                      </a:br>
                      <a:r>
                        <a:rPr lang="zh-TW" altLang="en-US" sz="1600" b="1">
                          <a:latin typeface="Microsoft JhengHei"/>
                          <a:ea typeface="Microsoft JhengHei"/>
                        </a:rPr>
                        <a:t>版本數</a:t>
                      </a:r>
                      <a:endParaRPr lang="zh-TW" altLang="en-US" sz="1600" b="1">
                        <a:effectLst/>
                        <a:latin typeface="Microsoft JhengHei"/>
                        <a:ea typeface="Microsoft JhengHei"/>
                      </a:endParaRPr>
                    </a:p>
                  </a:txBody>
                  <a:tcPr marL="63500" marR="63500" marT="63500" marB="63500">
                    <a:blipFill dpi="0" rotWithShape="1">
                      <a:blip r:embed="rId6">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773278137"/>
                  </a:ext>
                </a:extLst>
              </a:tr>
              <a:tr h="362792">
                <a:tc>
                  <a:txBody>
                    <a:bodyPr/>
                    <a:lstStyle/>
                    <a:p>
                      <a:pPr lvl="0" algn="ctr" fontAlgn="t">
                        <a:spcBef>
                          <a:spcPts val="0"/>
                        </a:spcBef>
                        <a:spcAft>
                          <a:spcPts val="0"/>
                        </a:spcAft>
                        <a:buNone/>
                      </a:pPr>
                      <a:r>
                        <a:rPr lang="af-ZA" sz="1600" b="1" i="0" u="none" strike="noStrike" noProof="0">
                          <a:solidFill>
                            <a:srgbClr val="000000"/>
                          </a:solidFill>
                          <a:latin typeface="Calibri"/>
                        </a:rPr>
                        <a:t>15.48</a:t>
                      </a:r>
                      <a:r>
                        <a:rPr lang="af-ZA" sz="1600" b="1" i="0" u="none" strike="noStrike" noProof="0">
                          <a:solidFill>
                            <a:srgbClr val="000000"/>
                          </a:solidFill>
                          <a:effectLst/>
                          <a:latin typeface="Calibri"/>
                        </a:rPr>
                        <a:t> GB</a:t>
                      </a:r>
                      <a:endParaRPr lang="zh-TW" altLang="en-US" sz="1600" b="1" i="0" u="none" strike="noStrike" noProof="0">
                        <a:solidFill>
                          <a:srgbClr val="000000"/>
                        </a:solidFill>
                        <a:effectLst/>
                        <a:latin typeface="Calibri"/>
                      </a:endParaRPr>
                    </a:p>
                  </a:txBody>
                  <a:tcPr marL="63500" marR="63500" marT="63500" marB="63500"/>
                </a:tc>
                <a:tc>
                  <a:txBody>
                    <a:bodyPr/>
                    <a:lstStyle/>
                    <a:p>
                      <a:pPr algn="ctr" rtl="0">
                        <a:spcBef>
                          <a:spcPts val="0"/>
                        </a:spcBef>
                        <a:spcAft>
                          <a:spcPts val="0"/>
                        </a:spcAft>
                      </a:pPr>
                      <a:r>
                        <a:rPr lang="af-ZA" sz="1600" b="1"/>
                        <a:t>7.59 </a:t>
                      </a:r>
                      <a:r>
                        <a:rPr lang="af-ZA" sz="1600" b="1">
                          <a:effectLst/>
                        </a:rPr>
                        <a:t>GB</a:t>
                      </a:r>
                    </a:p>
                  </a:txBody>
                  <a:tcPr marL="63500" marR="63500" marT="63500" marB="63500"/>
                </a:tc>
                <a:tc>
                  <a:txBody>
                    <a:bodyPr/>
                    <a:lstStyle/>
                    <a:p>
                      <a:pPr algn="ctr" rtl="0" fontAlgn="t">
                        <a:spcBef>
                          <a:spcPts val="0"/>
                        </a:spcBef>
                        <a:spcAft>
                          <a:spcPts val="0"/>
                        </a:spcAft>
                      </a:pPr>
                      <a:r>
                        <a:rPr lang="en-US" altLang="zh-TW" sz="1600" b="1"/>
                        <a:t>1</a:t>
                      </a:r>
                      <a:endParaRPr lang="en-US" altLang="zh-TW" sz="1600" b="1">
                        <a:effectLst/>
                      </a:endParaRPr>
                    </a:p>
                  </a:txBody>
                  <a:tcPr marL="63500" marR="63500" marT="63500" marB="63500"/>
                </a:tc>
                <a:extLst>
                  <a:ext uri="{0D108BD9-81ED-4DB2-BD59-A6C34878D82A}">
                    <a16:rowId xmlns:a16="http://schemas.microsoft.com/office/drawing/2014/main" val="1761297907"/>
                  </a:ext>
                </a:extLst>
              </a:tr>
              <a:tr h="362792">
                <a:tc>
                  <a:txBody>
                    <a:bodyPr/>
                    <a:lstStyle/>
                    <a:p>
                      <a:pPr lvl="0" algn="ctr">
                        <a:spcBef>
                          <a:spcPts val="0"/>
                        </a:spcBef>
                        <a:spcAft>
                          <a:spcPts val="0"/>
                        </a:spcAft>
                        <a:buNone/>
                      </a:pPr>
                      <a:r>
                        <a:rPr lang="af-ZA" sz="1600" b="1" i="0" u="none" strike="noStrike" noProof="0">
                          <a:solidFill>
                            <a:srgbClr val="000000"/>
                          </a:solidFill>
                          <a:latin typeface="Calibri"/>
                        </a:rPr>
                        <a:t>15.49GB</a:t>
                      </a:r>
                      <a:endParaRPr lang="zh-TW" altLang="en-US" sz="1600" b="1">
                        <a:effectLst/>
                      </a:endParaRPr>
                    </a:p>
                  </a:txBody>
                  <a:tcPr marL="63500" marR="63500" marT="63500" marB="63500"/>
                </a:tc>
                <a:tc>
                  <a:txBody>
                    <a:bodyPr/>
                    <a:lstStyle/>
                    <a:p>
                      <a:pPr lvl="0" algn="ctr">
                        <a:spcBef>
                          <a:spcPts val="0"/>
                        </a:spcBef>
                        <a:spcAft>
                          <a:spcPts val="0"/>
                        </a:spcAft>
                        <a:buNone/>
                      </a:pPr>
                      <a:r>
                        <a:rPr lang="af-ZA" sz="1600" b="1"/>
                        <a:t>7.82 GB</a:t>
                      </a:r>
                      <a:endParaRPr lang="af-ZA" sz="1600" b="1">
                        <a:effectLst/>
                      </a:endParaRPr>
                    </a:p>
                  </a:txBody>
                  <a:tcPr marL="63500" marR="63500" marT="63500" marB="63500"/>
                </a:tc>
                <a:tc>
                  <a:txBody>
                    <a:bodyPr/>
                    <a:lstStyle/>
                    <a:p>
                      <a:pPr lvl="0" algn="ctr" fontAlgn="t">
                        <a:spcBef>
                          <a:spcPts val="0"/>
                        </a:spcBef>
                        <a:spcAft>
                          <a:spcPts val="0"/>
                        </a:spcAft>
                        <a:buNone/>
                      </a:pPr>
                      <a:r>
                        <a:rPr lang="en-US" altLang="zh-TW" sz="1600" b="1" dirty="0"/>
                        <a:t>2</a:t>
                      </a:r>
                      <a:endParaRPr lang="en-US" altLang="zh-TW" sz="1600" b="1" dirty="0">
                        <a:effectLst/>
                      </a:endParaRPr>
                    </a:p>
                  </a:txBody>
                  <a:tcPr marL="63500" marR="63500" marT="63500" marB="63500"/>
                </a:tc>
                <a:extLst>
                  <a:ext uri="{0D108BD9-81ED-4DB2-BD59-A6C34878D82A}">
                    <a16:rowId xmlns:a16="http://schemas.microsoft.com/office/drawing/2014/main" val="2101763900"/>
                  </a:ext>
                </a:extLst>
              </a:tr>
            </a:tbl>
          </a:graphicData>
        </a:graphic>
      </p:graphicFrame>
      <p:sp>
        <p:nvSpPr>
          <p:cNvPr id="20" name="箭號: 弧形左彎 19">
            <a:extLst>
              <a:ext uri="{FF2B5EF4-FFF2-40B4-BE49-F238E27FC236}">
                <a16:creationId xmlns:a16="http://schemas.microsoft.com/office/drawing/2014/main" id="{61D694EB-3A92-465A-AB52-F60C820BFF34}"/>
              </a:ext>
            </a:extLst>
          </p:cNvPr>
          <p:cNvSpPr/>
          <p:nvPr/>
        </p:nvSpPr>
        <p:spPr>
          <a:xfrm>
            <a:off x="10229214" y="4245633"/>
            <a:ext cx="350520" cy="619252"/>
          </a:xfrm>
          <a:prstGeom prst="curvedLeftArrow">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2" name="文字方塊 21">
            <a:extLst>
              <a:ext uri="{FF2B5EF4-FFF2-40B4-BE49-F238E27FC236}">
                <a16:creationId xmlns:a16="http://schemas.microsoft.com/office/drawing/2014/main" id="{C863B3C1-A148-433B-8863-EE059DD22281}"/>
              </a:ext>
            </a:extLst>
          </p:cNvPr>
          <p:cNvSpPr txBox="1"/>
          <p:nvPr/>
        </p:nvSpPr>
        <p:spPr>
          <a:xfrm>
            <a:off x="10509249" y="4361584"/>
            <a:ext cx="812800"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b="1" dirty="0">
                <a:solidFill>
                  <a:srgbClr val="FF0000"/>
                </a:solidFill>
                <a:cs typeface="Calibri"/>
              </a:rPr>
              <a:t>1.03 倍</a:t>
            </a:r>
          </a:p>
        </p:txBody>
      </p:sp>
      <p:sp>
        <p:nvSpPr>
          <p:cNvPr id="23" name="TextBox 7">
            <a:extLst>
              <a:ext uri="{FF2B5EF4-FFF2-40B4-BE49-F238E27FC236}">
                <a16:creationId xmlns:a16="http://schemas.microsoft.com/office/drawing/2014/main" id="{DD4609DC-70B3-4E28-8364-738B5E2C553F}"/>
              </a:ext>
            </a:extLst>
          </p:cNvPr>
          <p:cNvSpPr txBox="1"/>
          <p:nvPr/>
        </p:nvSpPr>
        <p:spPr>
          <a:xfrm>
            <a:off x="7722265" y="5021511"/>
            <a:ext cx="4368131"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1400" dirty="0">
                <a:solidFill>
                  <a:schemeClr val="bg1"/>
                </a:solidFill>
                <a:latin typeface="微軟正黑體" panose="020B0604030504040204" pitchFamily="34" charset="-120"/>
                <a:ea typeface="微軟正黑體" panose="020B0604030504040204" pitchFamily="34" charset="-120"/>
              </a:rPr>
              <a:t>註:  此數據為虛擬機映像檔進行多版本備份的結果</a:t>
            </a:r>
          </a:p>
        </p:txBody>
      </p:sp>
    </p:spTree>
    <p:extLst>
      <p:ext uri="{BB962C8B-B14F-4D97-AF65-F5344CB8AC3E}">
        <p14:creationId xmlns:p14="http://schemas.microsoft.com/office/powerpoint/2010/main" val="2494407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一張含有 室內 的圖片&#10;&#10;描述是以高可信度產生">
            <a:extLst>
              <a:ext uri="{FF2B5EF4-FFF2-40B4-BE49-F238E27FC236}">
                <a16:creationId xmlns:a16="http://schemas.microsoft.com/office/drawing/2014/main" id="{97A0A25B-50DC-4C27-B96F-A87660B5A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 y="0"/>
            <a:ext cx="12190089" cy="6858000"/>
          </a:xfrm>
          <a:prstGeom prst="rect">
            <a:avLst/>
          </a:prstGeom>
        </p:spPr>
      </p:pic>
      <p:sp>
        <p:nvSpPr>
          <p:cNvPr id="2" name="標題 1">
            <a:extLst>
              <a:ext uri="{FF2B5EF4-FFF2-40B4-BE49-F238E27FC236}">
                <a16:creationId xmlns:a16="http://schemas.microsoft.com/office/drawing/2014/main" id="{55C99A60-F566-4A47-AD73-FD749F86A9C0}"/>
              </a:ext>
            </a:extLst>
          </p:cNvPr>
          <p:cNvSpPr>
            <a:spLocks noGrp="1"/>
          </p:cNvSpPr>
          <p:nvPr>
            <p:ph type="title"/>
          </p:nvPr>
        </p:nvSpPr>
        <p:spPr>
          <a:xfrm>
            <a:off x="651522" y="1800831"/>
            <a:ext cx="5298902" cy="2852737"/>
          </a:xfrm>
        </p:spPr>
        <p:txBody>
          <a:bodyPr/>
          <a:lstStyle/>
          <a:p>
            <a:r>
              <a:rPr lang="zh-TW" altLang="en-US"/>
              <a:t>實機操作 </a:t>
            </a:r>
            <a:r>
              <a:rPr lang="en-US" altLang="zh-TW"/>
              <a:t>Part 1</a:t>
            </a:r>
          </a:p>
        </p:txBody>
      </p:sp>
      <p:sp>
        <p:nvSpPr>
          <p:cNvPr id="3" name="內容版面配置區 2">
            <a:extLst>
              <a:ext uri="{FF2B5EF4-FFF2-40B4-BE49-F238E27FC236}">
                <a16:creationId xmlns:a16="http://schemas.microsoft.com/office/drawing/2014/main" id="{260DF58A-3A7E-4BFC-B3B9-3136E11F5707}"/>
              </a:ext>
            </a:extLst>
          </p:cNvPr>
          <p:cNvSpPr>
            <a:spLocks noGrp="1"/>
          </p:cNvSpPr>
          <p:nvPr>
            <p:ph type="body" idx="4294967295"/>
          </p:nvPr>
        </p:nvSpPr>
        <p:spPr>
          <a:xfrm>
            <a:off x="722229" y="3665514"/>
            <a:ext cx="3928685" cy="1384300"/>
          </a:xfrm>
        </p:spPr>
        <p:txBody>
          <a:bodyPr vert="horz" lIns="91440" tIns="45720" rIns="91440" bIns="45720" rtlCol="0" anchor="t">
            <a:normAutofit/>
          </a:bodyPr>
          <a:lstStyle/>
          <a:p>
            <a:pPr marL="0" indent="0">
              <a:buNone/>
            </a:pPr>
            <a:r>
              <a:rPr lang="zh-TW" altLang="en-US" b="1">
                <a:solidFill>
                  <a:schemeClr val="bg1"/>
                </a:solidFill>
                <a:latin typeface="微軟正黑體" panose="020B0604030504040204" pitchFamily="34" charset="-120"/>
                <a:ea typeface="微軟正黑體" panose="020B0604030504040204" pitchFamily="34" charset="-120"/>
              </a:rPr>
              <a:t>去</a:t>
            </a:r>
            <a:r>
              <a:rPr lang="zh-TW" altLang="en-US" b="1">
                <a:solidFill>
                  <a:schemeClr val="bg1"/>
                </a:solidFill>
              </a:rPr>
              <a:t>重複化及多版本備份功能</a:t>
            </a:r>
            <a:r>
              <a:rPr lang="zh-TW" altLang="en-US" b="1">
                <a:solidFill>
                  <a:schemeClr val="bg1"/>
                </a:solidFill>
                <a:latin typeface="微軟正黑體" panose="020B0604030504040204" pitchFamily="34" charset="-120"/>
                <a:ea typeface="微軟正黑體" panose="020B0604030504040204" pitchFamily="34" charset="-120"/>
              </a:rPr>
              <a:t>演示</a:t>
            </a:r>
            <a:endParaRPr lang="en-US" altLang="zh-TW" sz="2400" b="1" kern="1200">
              <a:solidFill>
                <a:schemeClr val="bg1"/>
              </a:solidFill>
            </a:endParaRPr>
          </a:p>
        </p:txBody>
      </p:sp>
      <p:pic>
        <p:nvPicPr>
          <p:cNvPr id="5" name="圖片 4" descr="一張含有 iPod, 電子用品 的圖片&#10;&#10;描述是以高可信度產生">
            <a:extLst>
              <a:ext uri="{FF2B5EF4-FFF2-40B4-BE49-F238E27FC236}">
                <a16:creationId xmlns:a16="http://schemas.microsoft.com/office/drawing/2014/main" id="{AC7B94A7-C1B0-4DB9-A1F5-3946A6893F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5795" y="409433"/>
            <a:ext cx="1904456" cy="1904456"/>
          </a:xfrm>
          <a:prstGeom prst="rect">
            <a:avLst/>
          </a:prstGeom>
        </p:spPr>
      </p:pic>
    </p:spTree>
    <p:extLst>
      <p:ext uri="{BB962C8B-B14F-4D97-AF65-F5344CB8AC3E}">
        <p14:creationId xmlns:p14="http://schemas.microsoft.com/office/powerpoint/2010/main" val="4287531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48BDC1B-597F-4519-84D0-0F7976EC13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 y="0"/>
            <a:ext cx="12190089" cy="6858000"/>
          </a:xfrm>
          <a:prstGeom prst="rect">
            <a:avLst/>
          </a:prstGeom>
        </p:spPr>
      </p:pic>
      <p:sp>
        <p:nvSpPr>
          <p:cNvPr id="4" name="標題 3">
            <a:extLst>
              <a:ext uri="{FF2B5EF4-FFF2-40B4-BE49-F238E27FC236}">
                <a16:creationId xmlns:a16="http://schemas.microsoft.com/office/drawing/2014/main" id="{F377E0EC-4739-47D2-AC8F-CA33845BD7ED}"/>
              </a:ext>
            </a:extLst>
          </p:cNvPr>
          <p:cNvSpPr>
            <a:spLocks noGrp="1"/>
          </p:cNvSpPr>
          <p:nvPr>
            <p:ph type="title"/>
          </p:nvPr>
        </p:nvSpPr>
        <p:spPr>
          <a:xfrm>
            <a:off x="378566" y="2251209"/>
            <a:ext cx="6076825" cy="2852737"/>
          </a:xfrm>
        </p:spPr>
        <p:txBody>
          <a:bodyPr>
            <a:normAutofit/>
          </a:bodyPr>
          <a:lstStyle/>
          <a:p>
            <a:r>
              <a:rPr lang="zh-TW" altLang="zh-TW" b="1">
                <a:latin typeface="微軟正黑體"/>
                <a:ea typeface="微軟正黑體"/>
              </a:rPr>
              <a:t>使用</a:t>
            </a:r>
            <a:r>
              <a:rPr lang="zh-TW" altLang="en-US">
                <a:latin typeface="微軟正黑體"/>
                <a:ea typeface="微軟正黑體"/>
              </a:rPr>
              <a:t> </a:t>
            </a:r>
            <a:r>
              <a:rPr lang="en-US" altLang="zh-TW" b="1" err="1">
                <a:latin typeface="微軟正黑體"/>
                <a:ea typeface="微軟正黑體"/>
              </a:rPr>
              <a:t>QuDedup</a:t>
            </a:r>
            <a:br>
              <a:rPr lang="en-US" altLang="zh-TW" b="1">
                <a:latin typeface="微軟正黑體" panose="020B0604030504040204" pitchFamily="34" charset="-120"/>
                <a:ea typeface="微軟正黑體" panose="020B0604030504040204" pitchFamily="34" charset="-120"/>
              </a:rPr>
            </a:br>
            <a:r>
              <a:rPr lang="en-US" altLang="zh-TW" b="1">
                <a:latin typeface="微軟正黑體"/>
                <a:ea typeface="微軟正黑體"/>
              </a:rPr>
              <a:t>Extract</a:t>
            </a:r>
            <a:r>
              <a:rPr lang="zh-TW" altLang="zh-TW" b="1">
                <a:latin typeface="微軟正黑體"/>
                <a:ea typeface="微軟正黑體"/>
              </a:rPr>
              <a:t> </a:t>
            </a:r>
            <a:r>
              <a:rPr lang="en-US" altLang="zh-TW" b="1">
                <a:latin typeface="微軟正黑體"/>
                <a:ea typeface="微軟正黑體"/>
              </a:rPr>
              <a:t>Tool</a:t>
            </a:r>
            <a:r>
              <a:rPr lang="zh-TW" altLang="zh-TW" b="1">
                <a:latin typeface="微軟正黑體"/>
                <a:ea typeface="微軟正黑體"/>
              </a:rPr>
              <a:t>，</a:t>
            </a:r>
            <a:br>
              <a:rPr lang="zh-TW" altLang="zh-TW" b="1">
                <a:latin typeface="微軟正黑體" panose="020B0604030504040204" pitchFamily="34" charset="-120"/>
                <a:ea typeface="微軟正黑體" panose="020B0604030504040204" pitchFamily="34" charset="-120"/>
              </a:rPr>
            </a:br>
            <a:r>
              <a:rPr lang="zh-TW" altLang="zh-TW" b="1">
                <a:latin typeface="微軟正黑體"/>
                <a:ea typeface="微軟正黑體"/>
              </a:rPr>
              <a:t>數十 </a:t>
            </a:r>
            <a:r>
              <a:rPr lang="en-US" altLang="zh-TW" b="1">
                <a:latin typeface="微軟正黑體"/>
                <a:ea typeface="微軟正黑體"/>
              </a:rPr>
              <a:t>TB</a:t>
            </a:r>
            <a:r>
              <a:rPr lang="zh-TW" altLang="zh-TW" b="1">
                <a:latin typeface="微軟正黑體"/>
                <a:ea typeface="微軟正黑體"/>
              </a:rPr>
              <a:t> 大檔可攜可視</a:t>
            </a:r>
            <a:endParaRPr lang="zh-TW" altLang="en-US" b="1">
              <a:latin typeface="微軟正黑體"/>
              <a:ea typeface="微軟正黑體"/>
            </a:endParaRPr>
          </a:p>
        </p:txBody>
      </p:sp>
      <p:pic>
        <p:nvPicPr>
          <p:cNvPr id="5" name="圖片 4" descr="一張含有 iPod, 電子用品 的圖片&#10;&#10;描述是以高可信度產生">
            <a:extLst>
              <a:ext uri="{FF2B5EF4-FFF2-40B4-BE49-F238E27FC236}">
                <a16:creationId xmlns:a16="http://schemas.microsoft.com/office/drawing/2014/main" id="{A97E5F75-2F45-4645-8B3A-FC992E1A9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5795" y="409433"/>
            <a:ext cx="1904456" cy="1904456"/>
          </a:xfrm>
          <a:prstGeom prst="rect">
            <a:avLst/>
          </a:prstGeom>
        </p:spPr>
      </p:pic>
    </p:spTree>
    <p:extLst>
      <p:ext uri="{BB962C8B-B14F-4D97-AF65-F5344CB8AC3E}">
        <p14:creationId xmlns:p14="http://schemas.microsoft.com/office/powerpoint/2010/main" val="4043346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descr="A screenshot of a cell phone&#10;&#10;Description generated with very high confidence">
            <a:extLst>
              <a:ext uri="{FF2B5EF4-FFF2-40B4-BE49-F238E27FC236}">
                <a16:creationId xmlns:a16="http://schemas.microsoft.com/office/drawing/2014/main" id="{3E5EC45E-167D-4453-A77D-5D61CC88EB80}"/>
              </a:ext>
            </a:extLst>
          </p:cNvPr>
          <p:cNvPicPr>
            <a:picLocks noGrp="1" noChangeAspect="1"/>
          </p:cNvPicPr>
          <p:nvPr>
            <p:ph idx="1"/>
          </p:nvPr>
        </p:nvPicPr>
        <p:blipFill rotWithShape="1">
          <a:blip r:embed="rId3"/>
          <a:srcRect t="3820"/>
          <a:stretch/>
        </p:blipFill>
        <p:spPr>
          <a:xfrm>
            <a:off x="5597047" y="2614776"/>
            <a:ext cx="4807499" cy="2690944"/>
          </a:xfrm>
          <a:prstGeom prst="rect">
            <a:avLst/>
          </a:prstGeom>
        </p:spPr>
      </p:pic>
      <p:sp>
        <p:nvSpPr>
          <p:cNvPr id="9" name="橢圓 8">
            <a:extLst>
              <a:ext uri="{FF2B5EF4-FFF2-40B4-BE49-F238E27FC236}">
                <a16:creationId xmlns:a16="http://schemas.microsoft.com/office/drawing/2014/main" id="{FED8C054-0DC9-4660-96CA-1850F413F72A}"/>
              </a:ext>
            </a:extLst>
          </p:cNvPr>
          <p:cNvSpPr/>
          <p:nvPr/>
        </p:nvSpPr>
        <p:spPr>
          <a:xfrm>
            <a:off x="8462137" y="361869"/>
            <a:ext cx="3316406" cy="3316406"/>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8" name="群組 37">
            <a:extLst>
              <a:ext uri="{FF2B5EF4-FFF2-40B4-BE49-F238E27FC236}">
                <a16:creationId xmlns:a16="http://schemas.microsoft.com/office/drawing/2014/main" id="{0D5A275C-D1B5-4A15-8A46-CA2A362C9800}"/>
              </a:ext>
            </a:extLst>
          </p:cNvPr>
          <p:cNvGrpSpPr/>
          <p:nvPr/>
        </p:nvGrpSpPr>
        <p:grpSpPr>
          <a:xfrm rot="10800000">
            <a:off x="668541" y="1836940"/>
            <a:ext cx="4503767" cy="3814792"/>
            <a:chOff x="548526" y="1324408"/>
            <a:chExt cx="4503767" cy="4329798"/>
          </a:xfrm>
        </p:grpSpPr>
        <p:sp>
          <p:nvSpPr>
            <p:cNvPr id="39" name="矩形 38">
              <a:extLst>
                <a:ext uri="{FF2B5EF4-FFF2-40B4-BE49-F238E27FC236}">
                  <a16:creationId xmlns:a16="http://schemas.microsoft.com/office/drawing/2014/main" id="{D1AC134E-1A48-4999-925F-3183E72B920E}"/>
                </a:ext>
              </a:extLst>
            </p:cNvPr>
            <p:cNvSpPr/>
            <p:nvPr/>
          </p:nvSpPr>
          <p:spPr>
            <a:xfrm>
              <a:off x="548530" y="1324408"/>
              <a:ext cx="4503763" cy="423588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BFB92646-3926-4B98-8D50-7DAA40FEA2A4}"/>
                </a:ext>
              </a:extLst>
            </p:cNvPr>
            <p:cNvSpPr/>
            <p:nvPr/>
          </p:nvSpPr>
          <p:spPr>
            <a:xfrm>
              <a:off x="548526" y="5560292"/>
              <a:ext cx="4503763" cy="93914"/>
            </a:xfrm>
            <a:prstGeom prst="rect">
              <a:avLst/>
            </a:prstGeom>
            <a:gradFill>
              <a:gsLst>
                <a:gs pos="0">
                  <a:srgbClr val="F02FF4"/>
                </a:gs>
                <a:gs pos="100000">
                  <a:srgbClr val="22F0D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6" name="矩形 25">
            <a:extLst>
              <a:ext uri="{FF2B5EF4-FFF2-40B4-BE49-F238E27FC236}">
                <a16:creationId xmlns:a16="http://schemas.microsoft.com/office/drawing/2014/main" id="{0CD55AD0-5DE2-4A47-B8C2-9D7C83011ADD}"/>
              </a:ext>
            </a:extLst>
          </p:cNvPr>
          <p:cNvSpPr/>
          <p:nvPr/>
        </p:nvSpPr>
        <p:spPr>
          <a:xfrm>
            <a:off x="5890312" y="4151692"/>
            <a:ext cx="777783" cy="125579"/>
          </a:xfrm>
          <a:prstGeom prst="rect">
            <a:avLst/>
          </a:prstGeom>
          <a:noFill/>
          <a:ln w="28575">
            <a:solidFill>
              <a:srgbClr val="0DC3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EE6FDCC0-E3B7-47BA-9A9B-1F2443D17EF6}"/>
              </a:ext>
            </a:extLst>
          </p:cNvPr>
          <p:cNvSpPr/>
          <p:nvPr/>
        </p:nvSpPr>
        <p:spPr>
          <a:xfrm>
            <a:off x="6870402" y="3315455"/>
            <a:ext cx="1410453" cy="674099"/>
          </a:xfrm>
          <a:prstGeom prst="rect">
            <a:avLst/>
          </a:prstGeom>
          <a:noFill/>
          <a:ln w="28575">
            <a:solidFill>
              <a:srgbClr val="0DC3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647E2752-54E3-4F32-89DB-DA12341A4D07}"/>
              </a:ext>
            </a:extLst>
          </p:cNvPr>
          <p:cNvSpPr>
            <a:spLocks noGrp="1"/>
          </p:cNvSpPr>
          <p:nvPr>
            <p:ph type="title"/>
          </p:nvPr>
        </p:nvSpPr>
        <p:spPr>
          <a:xfrm>
            <a:off x="838200" y="347307"/>
            <a:ext cx="10515600" cy="1325563"/>
          </a:xfrm>
        </p:spPr>
        <p:txBody>
          <a:bodyPr/>
          <a:lstStyle/>
          <a:p>
            <a:r>
              <a:rPr lang="zh-TW" altLang="en-US" b="1">
                <a:latin typeface="微軟正黑體"/>
                <a:ea typeface="微軟正黑體"/>
                <a:cs typeface="Calibri Light"/>
              </a:rPr>
              <a:t>什麼是</a:t>
            </a:r>
            <a:r>
              <a:rPr lang="zh-TW" altLang="en-US">
                <a:latin typeface="微軟正黑體"/>
                <a:ea typeface="微軟正黑體"/>
                <a:cs typeface="Calibri Light"/>
              </a:rPr>
              <a:t> .</a:t>
            </a:r>
            <a:r>
              <a:rPr lang="en-US" b="1" err="1">
                <a:latin typeface="微軟正黑體"/>
                <a:ea typeface="微軟正黑體"/>
                <a:cs typeface="Calibri Light"/>
              </a:rPr>
              <a:t>qdff</a:t>
            </a:r>
            <a:r>
              <a:rPr lang="en-US" b="1">
                <a:latin typeface="微軟正黑體"/>
                <a:ea typeface="微軟正黑體"/>
                <a:cs typeface="Calibri Light"/>
              </a:rPr>
              <a:t>？</a:t>
            </a:r>
            <a:endParaRPr lang="zh-TW" altLang="en-US" b="1">
              <a:latin typeface="微軟正黑體"/>
              <a:ea typeface="微軟正黑體"/>
              <a:cs typeface="Calibri Light"/>
            </a:endParaRPr>
          </a:p>
        </p:txBody>
      </p:sp>
      <p:sp>
        <p:nvSpPr>
          <p:cNvPr id="25" name="文字方塊 24">
            <a:extLst>
              <a:ext uri="{FF2B5EF4-FFF2-40B4-BE49-F238E27FC236}">
                <a16:creationId xmlns:a16="http://schemas.microsoft.com/office/drawing/2014/main" id="{C9988D15-53B3-4A49-A56F-A46C375ED04A}"/>
              </a:ext>
            </a:extLst>
          </p:cNvPr>
          <p:cNvSpPr txBox="1"/>
          <p:nvPr/>
        </p:nvSpPr>
        <p:spPr>
          <a:xfrm>
            <a:off x="739966" y="3079822"/>
            <a:ext cx="4664385" cy="1103379"/>
          </a:xfrm>
          <a:prstGeom prst="rect">
            <a:avLst/>
          </a:prstGeom>
          <a:noFill/>
        </p:spPr>
        <p:txBody>
          <a:bodyPr wrap="square" rtlCol="0">
            <a:spAutoFit/>
          </a:bodyPr>
          <a:lstStyle/>
          <a:p>
            <a:pPr marL="285750" indent="-285750">
              <a:lnSpc>
                <a:spcPts val="2700"/>
              </a:lnSpc>
              <a:buFont typeface="Arial" panose="020B0604020202020204" pitchFamily="34" charset="0"/>
              <a:buChar char="•"/>
            </a:pPr>
            <a:r>
              <a:rPr lang="zh-TW" altLang="en-US" sz="2000" b="1">
                <a:solidFill>
                  <a:schemeClr val="bg1"/>
                </a:solidFill>
                <a:latin typeface="微軟正黑體" panose="020B0604030504040204" pitchFamily="34" charset="-120"/>
                <a:ea typeface="微軟正黑體" panose="020B0604030504040204" pitchFamily="34" charset="-120"/>
              </a:rPr>
              <a:t>用於去重複化資料的儲存格式</a:t>
            </a:r>
            <a:endParaRPr lang="en-US" altLang="zh-TW" sz="2000" b="1">
              <a:solidFill>
                <a:schemeClr val="bg1"/>
              </a:solidFill>
              <a:latin typeface="微軟正黑體" panose="020B0604030504040204" pitchFamily="34" charset="-120"/>
              <a:ea typeface="微軟正黑體" panose="020B0604030504040204" pitchFamily="34" charset="-120"/>
            </a:endParaRPr>
          </a:p>
          <a:p>
            <a:pPr marL="285750" lvl="1" indent="-285750">
              <a:lnSpc>
                <a:spcPts val="2700"/>
              </a:lnSpc>
              <a:buFont typeface="Arial" panose="020B0604020202020204" pitchFamily="34" charset="0"/>
              <a:buChar char="•"/>
            </a:pPr>
            <a:r>
              <a:rPr lang="zh-TW" altLang="en-US" sz="2000" b="1">
                <a:solidFill>
                  <a:schemeClr val="bg1"/>
                </a:solidFill>
                <a:latin typeface="微軟正黑體" panose="020B0604030504040204" pitchFamily="34" charset="-120"/>
                <a:ea typeface="微軟正黑體" panose="020B0604030504040204" pitchFamily="34" charset="-120"/>
              </a:rPr>
              <a:t>備份檔案經區塊層級去重複化後存入 </a:t>
            </a:r>
            <a:r>
              <a:rPr lang="en-US" altLang="zh-TW" sz="2000" b="1">
                <a:solidFill>
                  <a:schemeClr val="bg1"/>
                </a:solidFill>
                <a:latin typeface="微軟正黑體" panose="020B0604030504040204" pitchFamily="34" charset="-120"/>
                <a:ea typeface="微軟正黑體" panose="020B0604030504040204" pitchFamily="34" charset="-120"/>
              </a:rPr>
              <a:t>.</a:t>
            </a:r>
            <a:r>
              <a:rPr lang="en-US" altLang="zh-TW" sz="2000" b="1" err="1">
                <a:solidFill>
                  <a:schemeClr val="bg1"/>
                </a:solidFill>
                <a:latin typeface="微軟正黑體" panose="020B0604030504040204" pitchFamily="34" charset="-120"/>
                <a:ea typeface="微軟正黑體" panose="020B0604030504040204" pitchFamily="34" charset="-120"/>
              </a:rPr>
              <a:t>qdff</a:t>
            </a:r>
            <a:r>
              <a:rPr lang="en-US" altLang="zh-TW" sz="2000" b="1">
                <a:solidFill>
                  <a:schemeClr val="bg1"/>
                </a:solidFill>
                <a:latin typeface="微軟正黑體" panose="020B0604030504040204" pitchFamily="34" charset="-120"/>
                <a:ea typeface="微軟正黑體" panose="020B0604030504040204" pitchFamily="34" charset="-120"/>
              </a:rPr>
              <a:t> </a:t>
            </a:r>
            <a:r>
              <a:rPr lang="zh-TW" altLang="en-US" sz="2000" b="1">
                <a:solidFill>
                  <a:schemeClr val="bg1"/>
                </a:solidFill>
                <a:latin typeface="微軟正黑體" panose="020B0604030504040204" pitchFamily="34" charset="-120"/>
                <a:ea typeface="微軟正黑體" panose="020B0604030504040204" pitchFamily="34" charset="-120"/>
              </a:rPr>
              <a:t>資料夾封裝</a:t>
            </a:r>
            <a:endParaRPr lang="en-US" altLang="zh-TW" sz="2000" b="1">
              <a:solidFill>
                <a:schemeClr val="bg1"/>
              </a:solidFill>
              <a:latin typeface="微軟正黑體" panose="020B0604030504040204" pitchFamily="34" charset="-120"/>
              <a:ea typeface="微軟正黑體" panose="020B0604030504040204" pitchFamily="34" charset="-120"/>
            </a:endParaRPr>
          </a:p>
        </p:txBody>
      </p:sp>
      <p:sp>
        <p:nvSpPr>
          <p:cNvPr id="17" name="文字方塊 16">
            <a:extLst>
              <a:ext uri="{FF2B5EF4-FFF2-40B4-BE49-F238E27FC236}">
                <a16:creationId xmlns:a16="http://schemas.microsoft.com/office/drawing/2014/main" id="{46B06933-F6E8-48C0-A48A-D75BB1F4094C}"/>
              </a:ext>
            </a:extLst>
          </p:cNvPr>
          <p:cNvSpPr txBox="1"/>
          <p:nvPr/>
        </p:nvSpPr>
        <p:spPr>
          <a:xfrm>
            <a:off x="861236" y="2134350"/>
            <a:ext cx="4407054" cy="830997"/>
          </a:xfrm>
          <a:prstGeom prst="rect">
            <a:avLst/>
          </a:prstGeom>
          <a:noFill/>
        </p:spPr>
        <p:txBody>
          <a:bodyPr wrap="square" rtlCol="0">
            <a:spAutoFit/>
          </a:bodyPr>
          <a:lstStyle/>
          <a:p>
            <a:r>
              <a:rPr lang="en-US" altLang="zh-TW" sz="2400" b="1">
                <a:solidFill>
                  <a:srgbClr val="FFC000"/>
                </a:solidFill>
                <a:latin typeface="微軟正黑體" panose="020B0604030504040204" pitchFamily="34" charset="-120"/>
                <a:ea typeface="微軟正黑體" panose="020B0604030504040204" pitchFamily="34" charset="-120"/>
              </a:rPr>
              <a:t>.</a:t>
            </a:r>
            <a:r>
              <a:rPr lang="en-US" altLang="zh-TW" sz="2400" b="1" err="1">
                <a:solidFill>
                  <a:srgbClr val="FFC000"/>
                </a:solidFill>
                <a:latin typeface="微軟正黑體" panose="020B0604030504040204" pitchFamily="34" charset="-120"/>
                <a:ea typeface="微軟正黑體" panose="020B0604030504040204" pitchFamily="34" charset="-120"/>
              </a:rPr>
              <a:t>qdff</a:t>
            </a:r>
            <a:r>
              <a:rPr lang="en-US" altLang="zh-TW" sz="2400" b="1">
                <a:solidFill>
                  <a:srgbClr val="FFC000"/>
                </a:solidFill>
                <a:latin typeface="微軟正黑體" panose="020B0604030504040204" pitchFamily="34" charset="-120"/>
                <a:ea typeface="微軟正黑體" panose="020B0604030504040204" pitchFamily="34" charset="-120"/>
              </a:rPr>
              <a:t> </a:t>
            </a:r>
            <a:r>
              <a:rPr lang="zh-TW" altLang="en-US" sz="2400" b="1">
                <a:solidFill>
                  <a:srgbClr val="FFC000"/>
                </a:solidFill>
                <a:latin typeface="微軟正黑體" panose="020B0604030504040204" pitchFamily="34" charset="-120"/>
                <a:ea typeface="微軟正黑體" panose="020B0604030504040204" pitchFamily="34" charset="-120"/>
              </a:rPr>
              <a:t>背景介紹</a:t>
            </a:r>
            <a:endParaRPr lang="en-US" altLang="zh-TW" sz="2400" b="1">
              <a:solidFill>
                <a:srgbClr val="FFC000"/>
              </a:solidFill>
              <a:latin typeface="微軟正黑體" panose="020B0604030504040204" pitchFamily="34" charset="-120"/>
              <a:ea typeface="微軟正黑體" panose="020B0604030504040204" pitchFamily="34" charset="-120"/>
            </a:endParaRPr>
          </a:p>
          <a:p>
            <a:r>
              <a:rPr lang="en-US" altLang="zh-TW" sz="2400" b="1">
                <a:solidFill>
                  <a:srgbClr val="FFC000"/>
                </a:solidFill>
                <a:latin typeface="微軟正黑體" panose="020B0604030504040204" pitchFamily="34" charset="-120"/>
                <a:ea typeface="微軟正黑體" panose="020B0604030504040204" pitchFamily="34" charset="-120"/>
              </a:rPr>
              <a:t>(QNAP </a:t>
            </a:r>
            <a:r>
              <a:rPr lang="en-US" altLang="zh-TW" sz="2400" b="1" err="1">
                <a:solidFill>
                  <a:srgbClr val="FFC000"/>
                </a:solidFill>
                <a:latin typeface="微軟正黑體" panose="020B0604030504040204" pitchFamily="34" charset="-120"/>
                <a:ea typeface="微軟正黑體" panose="020B0604030504040204" pitchFamily="34" charset="-120"/>
              </a:rPr>
              <a:t>Dedup</a:t>
            </a:r>
            <a:r>
              <a:rPr lang="en-US" altLang="zh-TW" sz="2400" b="1">
                <a:solidFill>
                  <a:srgbClr val="FFC000"/>
                </a:solidFill>
                <a:latin typeface="微軟正黑體" panose="020B0604030504040204" pitchFamily="34" charset="-120"/>
                <a:ea typeface="微軟正黑體" panose="020B0604030504040204" pitchFamily="34" charset="-120"/>
              </a:rPr>
              <a:t> File Format)</a:t>
            </a:r>
          </a:p>
        </p:txBody>
      </p:sp>
      <p:sp>
        <p:nvSpPr>
          <p:cNvPr id="18" name="文字方塊 17">
            <a:extLst>
              <a:ext uri="{FF2B5EF4-FFF2-40B4-BE49-F238E27FC236}">
                <a16:creationId xmlns:a16="http://schemas.microsoft.com/office/drawing/2014/main" id="{9E80F21F-D3A6-4838-8D28-4CC889742D79}"/>
              </a:ext>
            </a:extLst>
          </p:cNvPr>
          <p:cNvSpPr txBox="1"/>
          <p:nvPr/>
        </p:nvSpPr>
        <p:spPr>
          <a:xfrm>
            <a:off x="739966" y="4282721"/>
            <a:ext cx="4528323" cy="1103379"/>
          </a:xfrm>
          <a:prstGeom prst="rect">
            <a:avLst/>
          </a:prstGeom>
          <a:noFill/>
        </p:spPr>
        <p:txBody>
          <a:bodyPr wrap="square" rtlCol="0" anchor="t">
            <a:spAutoFit/>
          </a:bodyPr>
          <a:lstStyle/>
          <a:p>
            <a:pPr marL="285750" indent="-285750">
              <a:lnSpc>
                <a:spcPts val="2700"/>
              </a:lnSpc>
              <a:buFont typeface="Arial" panose="020B0604020202020204" pitchFamily="34" charset="0"/>
              <a:buChar char="•"/>
            </a:pPr>
            <a:r>
              <a:rPr lang="zh-TW" altLang="en-US" sz="2000" b="1">
                <a:solidFill>
                  <a:srgbClr val="FFC000"/>
                </a:solidFill>
                <a:latin typeface="微軟正黑體"/>
                <a:ea typeface="微軟正黑體"/>
              </a:rPr>
              <a:t>無法</a:t>
            </a:r>
            <a:r>
              <a:rPr lang="zh-TW" altLang="en-US" sz="2000" b="1">
                <a:solidFill>
                  <a:schemeClr val="bg1"/>
                </a:solidFill>
                <a:latin typeface="微軟正黑體"/>
                <a:ea typeface="微軟正黑體"/>
              </a:rPr>
              <a:t>從 </a:t>
            </a:r>
            <a:r>
              <a:rPr lang="en-US" altLang="zh-TW" sz="2000" b="1">
                <a:solidFill>
                  <a:schemeClr val="bg1"/>
                </a:solidFill>
                <a:latin typeface="微軟正黑體"/>
                <a:ea typeface="微軟正黑體"/>
              </a:rPr>
              <a:t>.</a:t>
            </a:r>
            <a:r>
              <a:rPr lang="en-US" altLang="zh-TW" sz="2000" b="1" err="1">
                <a:solidFill>
                  <a:schemeClr val="bg1"/>
                </a:solidFill>
                <a:latin typeface="微軟正黑體"/>
                <a:ea typeface="微軟正黑體"/>
              </a:rPr>
              <a:t>qdff</a:t>
            </a:r>
            <a:r>
              <a:rPr lang="en-US" altLang="zh-TW" sz="2000" b="1">
                <a:solidFill>
                  <a:schemeClr val="bg1"/>
                </a:solidFill>
                <a:latin typeface="微軟正黑體"/>
                <a:ea typeface="微軟正黑體"/>
              </a:rPr>
              <a:t> </a:t>
            </a:r>
            <a:r>
              <a:rPr lang="zh-TW" altLang="en-US" sz="2000" b="1">
                <a:solidFill>
                  <a:schemeClr val="bg1"/>
                </a:solidFill>
                <a:latin typeface="微軟正黑體"/>
                <a:ea typeface="微軟正黑體"/>
              </a:rPr>
              <a:t>資料夾中看出原本備份資料的檔案目錄結構及檔案內容</a:t>
            </a:r>
            <a:endParaRPr lang="en-US" altLang="zh-TW" sz="2000" b="1">
              <a:solidFill>
                <a:schemeClr val="bg1"/>
              </a:solidFill>
              <a:latin typeface="微軟正黑體"/>
              <a:ea typeface="微軟正黑體"/>
            </a:endParaRPr>
          </a:p>
          <a:p>
            <a:pPr marL="285750" indent="-285750">
              <a:lnSpc>
                <a:spcPts val="2700"/>
              </a:lnSpc>
              <a:buFont typeface="Arial" panose="020B0604020202020204" pitchFamily="34" charset="0"/>
              <a:buChar char="•"/>
            </a:pPr>
            <a:r>
              <a:rPr lang="zh-TW" altLang="en-US" sz="2000" b="1">
                <a:solidFill>
                  <a:schemeClr val="bg1"/>
                </a:solidFill>
                <a:latin typeface="微軟正黑體" panose="020B0604030504040204" pitchFamily="34" charset="-120"/>
                <a:ea typeface="微軟正黑體" panose="020B0604030504040204" pitchFamily="34" charset="-120"/>
              </a:rPr>
              <a:t>檔案需經過還原後才能被存取</a:t>
            </a:r>
            <a:endParaRPr lang="en-US" altLang="zh-TW" sz="2000" b="1">
              <a:solidFill>
                <a:schemeClr val="bg1"/>
              </a:solidFill>
              <a:latin typeface="微軟正黑體" panose="020B0604030504040204" pitchFamily="34" charset="-120"/>
              <a:ea typeface="微軟正黑體" panose="020B0604030504040204" pitchFamily="34" charset="-120"/>
            </a:endParaRPr>
          </a:p>
        </p:txBody>
      </p:sp>
      <p:cxnSp>
        <p:nvCxnSpPr>
          <p:cNvPr id="28" name="直線接點 27">
            <a:extLst>
              <a:ext uri="{FF2B5EF4-FFF2-40B4-BE49-F238E27FC236}">
                <a16:creationId xmlns:a16="http://schemas.microsoft.com/office/drawing/2014/main" id="{96629908-D13B-45C6-9AF2-E58738039B0F}"/>
              </a:ext>
            </a:extLst>
          </p:cNvPr>
          <p:cNvCxnSpPr>
            <a:cxnSpLocks/>
            <a:stCxn id="26" idx="3"/>
            <a:endCxn id="27" idx="1"/>
          </p:cNvCxnSpPr>
          <p:nvPr/>
        </p:nvCxnSpPr>
        <p:spPr>
          <a:xfrm flipV="1">
            <a:off x="6668095" y="3652505"/>
            <a:ext cx="202307" cy="561977"/>
          </a:xfrm>
          <a:prstGeom prst="line">
            <a:avLst/>
          </a:prstGeom>
          <a:ln w="28575">
            <a:solidFill>
              <a:srgbClr val="0DC3A9"/>
            </a:solidFill>
          </a:ln>
        </p:spPr>
        <p:style>
          <a:lnRef idx="1">
            <a:schemeClr val="accent1"/>
          </a:lnRef>
          <a:fillRef idx="0">
            <a:schemeClr val="accent1"/>
          </a:fillRef>
          <a:effectRef idx="0">
            <a:schemeClr val="accent1"/>
          </a:effectRef>
          <a:fontRef idx="minor">
            <a:schemeClr val="tx1"/>
          </a:fontRef>
        </p:style>
      </p:cxnSp>
      <p:pic>
        <p:nvPicPr>
          <p:cNvPr id="8" name="圖片 7">
            <a:extLst>
              <a:ext uri="{FF2B5EF4-FFF2-40B4-BE49-F238E27FC236}">
                <a16:creationId xmlns:a16="http://schemas.microsoft.com/office/drawing/2014/main" id="{16D40230-3C5B-44F1-B74E-E3437B1D7B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7334" y="718143"/>
            <a:ext cx="2755251" cy="2661255"/>
          </a:xfrm>
          <a:prstGeom prst="rect">
            <a:avLst/>
          </a:prstGeom>
        </p:spPr>
      </p:pic>
    </p:spTree>
    <p:extLst>
      <p:ext uri="{BB962C8B-B14F-4D97-AF65-F5344CB8AC3E}">
        <p14:creationId xmlns:p14="http://schemas.microsoft.com/office/powerpoint/2010/main" val="2569611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圓角 21">
            <a:extLst>
              <a:ext uri="{FF2B5EF4-FFF2-40B4-BE49-F238E27FC236}">
                <a16:creationId xmlns:a16="http://schemas.microsoft.com/office/drawing/2014/main" id="{0C795C02-05ED-4CB7-8E64-DAD1DB24975A}"/>
              </a:ext>
            </a:extLst>
          </p:cNvPr>
          <p:cNvSpPr/>
          <p:nvPr/>
        </p:nvSpPr>
        <p:spPr>
          <a:xfrm>
            <a:off x="341151" y="2712537"/>
            <a:ext cx="6424035" cy="631165"/>
          </a:xfrm>
          <a:prstGeom prst="roundRect">
            <a:avLst>
              <a:gd name="adj" fmla="val 21890"/>
            </a:avLst>
          </a:prstGeom>
          <a:blipFill dpi="0" rotWithShape="1">
            <a:blip r:embed="rId3" cstate="print">
              <a:extLst>
                <a:ext uri="{28A0092B-C50C-407E-A947-70E740481C1C}">
                  <a14:useLocalDpi xmlns:a14="http://schemas.microsoft.com/office/drawing/2010/main" val="0"/>
                </a:ext>
              </a:extLst>
            </a:blip>
            <a:srcRect/>
            <a:stretch>
              <a:fillRect/>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圓角 16">
            <a:extLst>
              <a:ext uri="{FF2B5EF4-FFF2-40B4-BE49-F238E27FC236}">
                <a16:creationId xmlns:a16="http://schemas.microsoft.com/office/drawing/2014/main" id="{736CC5CC-E123-484D-BABD-4E0447F0327F}"/>
              </a:ext>
            </a:extLst>
          </p:cNvPr>
          <p:cNvSpPr/>
          <p:nvPr/>
        </p:nvSpPr>
        <p:spPr>
          <a:xfrm>
            <a:off x="341152" y="1497886"/>
            <a:ext cx="3234520" cy="401839"/>
          </a:xfrm>
          <a:prstGeom prst="roundRect">
            <a:avLst>
              <a:gd name="adj" fmla="val 26226"/>
            </a:avLst>
          </a:prstGeom>
          <a:blipFill dpi="0" rotWithShape="1">
            <a:blip r:embed="rId4" cstate="print">
              <a:extLst>
                <a:ext uri="{28A0092B-C50C-407E-A947-70E740481C1C}">
                  <a14:useLocalDpi xmlns:a14="http://schemas.microsoft.com/office/drawing/2010/main" val="0"/>
                </a:ext>
              </a:extLst>
            </a:blip>
            <a:srcRect/>
            <a:stretch>
              <a:fillRect/>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DD12130B-1B20-4A63-BD5A-471C36136F9B}"/>
              </a:ext>
            </a:extLst>
          </p:cNvPr>
          <p:cNvSpPr>
            <a:spLocks noGrp="1"/>
          </p:cNvSpPr>
          <p:nvPr>
            <p:ph type="title"/>
          </p:nvPr>
        </p:nvSpPr>
        <p:spPr>
          <a:xfrm>
            <a:off x="838200" y="166822"/>
            <a:ext cx="11144534" cy="1325563"/>
          </a:xfrm>
        </p:spPr>
        <p:txBody>
          <a:bodyPr>
            <a:normAutofit fontScale="90000"/>
          </a:bodyPr>
          <a:lstStyle/>
          <a:p>
            <a:r>
              <a:rPr lang="en-US" altLang="zh-TW" b="1" err="1">
                <a:latin typeface="微軟正黑體"/>
                <a:ea typeface="微軟正黑體"/>
              </a:rPr>
              <a:t>QuDedup</a:t>
            </a:r>
            <a:r>
              <a:rPr lang="zh-TW" altLang="en-US" b="1">
                <a:latin typeface="微軟正黑體"/>
                <a:ea typeface="微軟正黑體"/>
              </a:rPr>
              <a:t> </a:t>
            </a:r>
            <a:r>
              <a:rPr lang="en-US" altLang="zh-TW" b="1">
                <a:latin typeface="微軟正黑體"/>
                <a:ea typeface="微軟正黑體"/>
              </a:rPr>
              <a:t>Extract</a:t>
            </a:r>
            <a:r>
              <a:rPr lang="zh-TW" altLang="zh-TW" b="1">
                <a:latin typeface="微軟正黑體"/>
                <a:ea typeface="微軟正黑體"/>
              </a:rPr>
              <a:t> </a:t>
            </a:r>
            <a:r>
              <a:rPr lang="en-US" altLang="zh-TW" b="1">
                <a:latin typeface="微軟正黑體"/>
                <a:ea typeface="微軟正黑體"/>
              </a:rPr>
              <a:t>Tool</a:t>
            </a:r>
            <a:r>
              <a:rPr lang="zh-TW" altLang="en-US" b="1">
                <a:latin typeface="微軟正黑體"/>
                <a:ea typeface="微軟正黑體"/>
              </a:rPr>
              <a:t> 讓 </a:t>
            </a:r>
            <a:r>
              <a:rPr lang="en-US" altLang="zh-TW" b="1">
                <a:latin typeface="微軟正黑體"/>
                <a:ea typeface="微軟正黑體"/>
              </a:rPr>
              <a:t>.</a:t>
            </a:r>
            <a:r>
              <a:rPr lang="en-US" altLang="zh-TW" b="1" err="1">
                <a:latin typeface="微軟正黑體"/>
                <a:ea typeface="微軟正黑體"/>
              </a:rPr>
              <a:t>qdff</a:t>
            </a:r>
            <a:r>
              <a:rPr lang="zh-TW" altLang="en-US" b="1">
                <a:latin typeface="微軟正黑體"/>
                <a:ea typeface="微軟正黑體"/>
              </a:rPr>
              <a:t> 還原不受限</a:t>
            </a:r>
          </a:p>
        </p:txBody>
      </p:sp>
      <p:sp>
        <p:nvSpPr>
          <p:cNvPr id="3" name="內容版面配置區 2">
            <a:extLst>
              <a:ext uri="{FF2B5EF4-FFF2-40B4-BE49-F238E27FC236}">
                <a16:creationId xmlns:a16="http://schemas.microsoft.com/office/drawing/2014/main" id="{D25C30C2-96D2-4782-86B9-4C050F97F621}"/>
              </a:ext>
            </a:extLst>
          </p:cNvPr>
          <p:cNvSpPr>
            <a:spLocks noGrp="1"/>
          </p:cNvSpPr>
          <p:nvPr>
            <p:ph idx="1"/>
          </p:nvPr>
        </p:nvSpPr>
        <p:spPr>
          <a:xfrm>
            <a:off x="553937" y="1544637"/>
            <a:ext cx="6211250" cy="4662755"/>
          </a:xfrm>
        </p:spPr>
        <p:txBody>
          <a:bodyPr vert="horz" lIns="91440" tIns="45720" rIns="91440" bIns="45720" rtlCol="0" anchor="t">
            <a:normAutofit/>
          </a:bodyPr>
          <a:lstStyle/>
          <a:p>
            <a:pPr marL="0" indent="0">
              <a:buNone/>
            </a:pPr>
            <a:r>
              <a:rPr lang="zh-TW" altLang="en-US" sz="2000" b="1" dirty="0">
                <a:latin typeface="微軟正黑體"/>
                <a:ea typeface="微軟正黑體"/>
              </a:rPr>
              <a:t>資料減量的後遺症</a:t>
            </a:r>
            <a:endParaRPr lang="en-US" altLang="zh-TW" sz="2000" b="1" dirty="0">
              <a:latin typeface="微軟正黑體"/>
              <a:ea typeface="微軟正黑體"/>
            </a:endParaRPr>
          </a:p>
          <a:p>
            <a:pPr marL="215900" indent="-215900"/>
            <a:r>
              <a:rPr lang="zh-TW" altLang="en-US" sz="1800" dirty="0">
                <a:latin typeface="微軟正黑體"/>
                <a:ea typeface="微軟正黑體"/>
              </a:rPr>
              <a:t>備份檔案去重複化後</a:t>
            </a:r>
            <a:r>
              <a:rPr lang="zh-TW" altLang="en-US" sz="1800" b="1" dirty="0">
                <a:solidFill>
                  <a:srgbClr val="7030A0"/>
                </a:solidFill>
                <a:latin typeface="微軟正黑體"/>
                <a:ea typeface="微軟正黑體"/>
              </a:rPr>
              <a:t>無法</a:t>
            </a:r>
            <a:r>
              <a:rPr lang="zh-TW" altLang="en-US" sz="1800" dirty="0">
                <a:latin typeface="微軟正黑體"/>
                <a:ea typeface="微軟正黑體"/>
              </a:rPr>
              <a:t>直接檢視</a:t>
            </a:r>
            <a:endParaRPr lang="en-US" altLang="zh-TW" sz="1800" dirty="0">
              <a:latin typeface="微軟正黑體"/>
              <a:ea typeface="微軟正黑體"/>
            </a:endParaRPr>
          </a:p>
          <a:p>
            <a:pPr marL="215900" indent="-215900"/>
            <a:r>
              <a:rPr lang="zh-TW" altLang="en-US" sz="1800" dirty="0">
                <a:latin typeface="微軟正黑體"/>
                <a:ea typeface="微軟正黑體"/>
              </a:rPr>
              <a:t>備份檔案需</a:t>
            </a:r>
            <a:r>
              <a:rPr lang="zh-TW" altLang="en-US" sz="1800" b="1" dirty="0">
                <a:solidFill>
                  <a:srgbClr val="7030A0"/>
                </a:solidFill>
                <a:latin typeface="微軟正黑體"/>
                <a:ea typeface="微軟正黑體"/>
              </a:rPr>
              <a:t>還原至來源端</a:t>
            </a:r>
            <a:r>
              <a:rPr lang="zh-TW" altLang="en-US" sz="1800" dirty="0">
                <a:latin typeface="微軟正黑體"/>
                <a:ea typeface="微軟正黑體"/>
              </a:rPr>
              <a:t>才能存取</a:t>
            </a:r>
            <a:endParaRPr lang="en-US" altLang="zh-TW" sz="1800" b="1" dirty="0">
              <a:latin typeface="微軟正黑體"/>
              <a:ea typeface="微軟正黑體"/>
            </a:endParaRPr>
          </a:p>
          <a:p>
            <a:pPr marL="0" indent="0">
              <a:lnSpc>
                <a:spcPts val="2400"/>
              </a:lnSpc>
              <a:buNone/>
            </a:pPr>
            <a:r>
              <a:rPr lang="zh-TW" altLang="en-US" sz="2000" b="1" dirty="0">
                <a:latin typeface="微軟正黑體"/>
                <a:ea typeface="微軟正黑體"/>
              </a:rPr>
              <a:t>全新推出 </a:t>
            </a:r>
            <a:r>
              <a:rPr lang="en-US" altLang="zh-TW" sz="2000" b="1" dirty="0" err="1">
                <a:latin typeface="微軟正黑體"/>
                <a:ea typeface="微軟正黑體"/>
              </a:rPr>
              <a:t>QuDedup</a:t>
            </a:r>
            <a:r>
              <a:rPr lang="en-US" altLang="zh-TW" sz="2000" b="1" dirty="0">
                <a:latin typeface="微軟正黑體"/>
                <a:ea typeface="微軟正黑體"/>
              </a:rPr>
              <a:t> Extract Tool</a:t>
            </a:r>
            <a:r>
              <a:rPr lang="zh-TW" altLang="en-US" sz="2000" b="1" dirty="0">
                <a:latin typeface="微軟正黑體"/>
                <a:ea typeface="微軟正黑體"/>
              </a:rPr>
              <a:t> 讓您可以把 </a:t>
            </a:r>
            <a:r>
              <a:rPr lang="en-US" altLang="zh-TW" sz="2000" b="1" dirty="0">
                <a:latin typeface="微軟正黑體"/>
                <a:ea typeface="微軟正黑體"/>
              </a:rPr>
              <a:t>TB </a:t>
            </a:r>
            <a:r>
              <a:rPr lang="zh-TW" altLang="en-US" sz="2000" b="1" dirty="0">
                <a:latin typeface="微軟正黑體"/>
                <a:ea typeface="微軟正黑體"/>
              </a:rPr>
              <a:t>級大檔帶著走</a:t>
            </a:r>
            <a:endParaRPr lang="en-US" altLang="zh-TW" sz="2000" b="1" dirty="0">
              <a:latin typeface="微軟正黑體"/>
              <a:ea typeface="微軟正黑體"/>
            </a:endParaRPr>
          </a:p>
          <a:p>
            <a:pPr marL="215900" indent="-215900"/>
            <a:r>
              <a:rPr lang="zh-TW" altLang="en-US" sz="2000" b="1" dirty="0">
                <a:solidFill>
                  <a:srgbClr val="7030A0"/>
                </a:solidFill>
                <a:latin typeface="微軟正黑體"/>
                <a:ea typeface="微軟正黑體"/>
                <a:cs typeface="Calibri"/>
              </a:rPr>
              <a:t>檔案隨處還原</a:t>
            </a:r>
            <a:endParaRPr lang="en-US" altLang="zh-TW" sz="2000" b="1" dirty="0">
              <a:solidFill>
                <a:srgbClr val="7030A0"/>
              </a:solidFill>
              <a:latin typeface="微軟正黑體"/>
              <a:ea typeface="微軟正黑體"/>
              <a:cs typeface="Calibri"/>
            </a:endParaRPr>
          </a:p>
          <a:p>
            <a:pPr marL="0" lvl="1" indent="0">
              <a:buNone/>
            </a:pPr>
            <a:r>
              <a:rPr lang="zh-TW" altLang="en-US" sz="1800" dirty="0">
                <a:latin typeface="微軟正黑體"/>
                <a:ea typeface="微軟正黑體"/>
                <a:cs typeface="Calibri"/>
              </a:rPr>
              <a:t>   備份檔案可在多平台上直接還原存取 </a:t>
            </a:r>
            <a:endParaRPr lang="en-US" altLang="zh-TW" sz="1800" dirty="0">
              <a:cs typeface="Calibri"/>
            </a:endParaRPr>
          </a:p>
          <a:p>
            <a:pPr marL="0" lvl="1" indent="0">
              <a:buNone/>
            </a:pPr>
            <a:r>
              <a:rPr lang="en-US" altLang="zh-TW" sz="1800" dirty="0">
                <a:latin typeface="微軟正黑體"/>
                <a:ea typeface="微軟正黑體"/>
                <a:cs typeface="Calibri"/>
              </a:rPr>
              <a:t>   Windows / Mac / Linux (Ubuntu)</a:t>
            </a:r>
          </a:p>
          <a:p>
            <a:pPr marL="215900" indent="-215900"/>
            <a:r>
              <a:rPr lang="zh-TW" altLang="en-US" sz="2000" b="1" dirty="0">
                <a:solidFill>
                  <a:srgbClr val="7030A0"/>
                </a:solidFill>
                <a:latin typeface="微軟正黑體"/>
                <a:ea typeface="微軟正黑體"/>
                <a:cs typeface="Calibri"/>
              </a:rPr>
              <a:t>單檔預覽</a:t>
            </a:r>
            <a:endParaRPr lang="en-US" altLang="zh-TW" sz="2000" b="1" dirty="0">
              <a:solidFill>
                <a:srgbClr val="7030A0"/>
              </a:solidFill>
              <a:latin typeface="微軟正黑體"/>
              <a:ea typeface="微軟正黑體"/>
              <a:cs typeface="Calibri"/>
            </a:endParaRPr>
          </a:p>
          <a:p>
            <a:pPr marL="0" lvl="1" indent="0">
              <a:buNone/>
            </a:pPr>
            <a:r>
              <a:rPr lang="zh-TW" altLang="en-US" sz="1800" dirty="0">
                <a:latin typeface="微軟正黑體"/>
                <a:ea typeface="微軟正黑體"/>
                <a:cs typeface="Calibri"/>
              </a:rPr>
              <a:t>   備份檔案在還原前可先開啟預覽，檢視各版本中內容差異</a:t>
            </a:r>
            <a:endParaRPr lang="en-US" altLang="zh-TW" sz="1800" dirty="0">
              <a:latin typeface="微軟正黑體"/>
              <a:ea typeface="微軟正黑體"/>
              <a:cs typeface="Calibri"/>
            </a:endParaRPr>
          </a:p>
          <a:p>
            <a:pPr marL="215900" indent="-215900"/>
            <a:r>
              <a:rPr lang="zh-TW" altLang="en-US" sz="2000" b="1" dirty="0">
                <a:solidFill>
                  <a:srgbClr val="7030A0"/>
                </a:solidFill>
                <a:latin typeface="微軟正黑體"/>
                <a:ea typeface="微軟正黑體"/>
              </a:rPr>
              <a:t>精細還原</a:t>
            </a:r>
            <a:endParaRPr lang="en-US" altLang="zh-TW" sz="2000" b="1" dirty="0">
              <a:solidFill>
                <a:srgbClr val="7030A0"/>
              </a:solidFill>
              <a:latin typeface="微軟正黑體"/>
              <a:ea typeface="微軟正黑體"/>
            </a:endParaRPr>
          </a:p>
          <a:p>
            <a:pPr marL="0" lvl="1" indent="0">
              <a:buNone/>
            </a:pPr>
            <a:r>
              <a:rPr lang="zh-TW" altLang="en-US" sz="1800" dirty="0">
                <a:latin typeface="微軟正黑體"/>
                <a:ea typeface="微軟正黑體"/>
              </a:rPr>
              <a:t>   備份檔案可支援至單資料夾還原、單檔還原</a:t>
            </a:r>
            <a:endParaRPr lang="en-US" altLang="zh-TW" sz="1800" dirty="0">
              <a:latin typeface="微軟正黑體"/>
              <a:ea typeface="微軟正黑體"/>
            </a:endParaRPr>
          </a:p>
        </p:txBody>
      </p:sp>
      <p:pic>
        <p:nvPicPr>
          <p:cNvPr id="13" name="圖片 12">
            <a:extLst>
              <a:ext uri="{FF2B5EF4-FFF2-40B4-BE49-F238E27FC236}">
                <a16:creationId xmlns:a16="http://schemas.microsoft.com/office/drawing/2014/main" id="{37CEE6E3-6FC0-4DED-AFBE-1AE5A52CEA08}"/>
              </a:ext>
            </a:extLst>
          </p:cNvPr>
          <p:cNvPicPr>
            <a:picLocks noChangeAspect="1"/>
          </p:cNvPicPr>
          <p:nvPr/>
        </p:nvPicPr>
        <p:blipFill>
          <a:blip r:embed="rId5"/>
          <a:stretch>
            <a:fillRect/>
          </a:stretch>
        </p:blipFill>
        <p:spPr>
          <a:xfrm>
            <a:off x="7144860" y="2587042"/>
            <a:ext cx="4667020" cy="2749233"/>
          </a:xfrm>
          <a:prstGeom prst="rect">
            <a:avLst/>
          </a:prstGeom>
        </p:spPr>
      </p:pic>
      <p:pic>
        <p:nvPicPr>
          <p:cNvPr id="16" name="圖片 15">
            <a:extLst>
              <a:ext uri="{FF2B5EF4-FFF2-40B4-BE49-F238E27FC236}">
                <a16:creationId xmlns:a16="http://schemas.microsoft.com/office/drawing/2014/main" id="{CF01121F-76A8-43A8-8FD3-4843ED66FF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20835" y="2343158"/>
            <a:ext cx="2372665" cy="2301318"/>
          </a:xfrm>
          <a:prstGeom prst="rect">
            <a:avLst/>
          </a:prstGeom>
        </p:spPr>
      </p:pic>
      <p:pic>
        <p:nvPicPr>
          <p:cNvPr id="14" name="圖片 13" descr="一張含有 天空, 室外, 建築物, 城市 的圖片&#10;&#10;描述是以非常高的可信度產生">
            <a:extLst>
              <a:ext uri="{FF2B5EF4-FFF2-40B4-BE49-F238E27FC236}">
                <a16:creationId xmlns:a16="http://schemas.microsoft.com/office/drawing/2014/main" id="{AEA25570-13EB-4AAE-A717-323ED06B47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3295" y="1504915"/>
            <a:ext cx="1637420" cy="1092159"/>
          </a:xfrm>
          <a:prstGeom prst="rect">
            <a:avLst/>
          </a:prstGeom>
        </p:spPr>
      </p:pic>
    </p:spTree>
    <p:extLst>
      <p:ext uri="{BB962C8B-B14F-4D97-AF65-F5344CB8AC3E}">
        <p14:creationId xmlns:p14="http://schemas.microsoft.com/office/powerpoint/2010/main" val="2028037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a:extLst>
              <a:ext uri="{FF2B5EF4-FFF2-40B4-BE49-F238E27FC236}">
                <a16:creationId xmlns:a16="http://schemas.microsoft.com/office/drawing/2014/main" id="{B7E5934D-CF21-413E-9489-D1F6F5E227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 y="0"/>
            <a:ext cx="12190089" cy="6885295"/>
          </a:xfrm>
          <a:prstGeom prst="rect">
            <a:avLst/>
          </a:prstGeom>
        </p:spPr>
      </p:pic>
      <p:sp>
        <p:nvSpPr>
          <p:cNvPr id="2" name="標題 1">
            <a:extLst>
              <a:ext uri="{FF2B5EF4-FFF2-40B4-BE49-F238E27FC236}">
                <a16:creationId xmlns:a16="http://schemas.microsoft.com/office/drawing/2014/main" id="{CBAAA662-837B-4A41-8F49-C7885942F13F}"/>
              </a:ext>
            </a:extLst>
          </p:cNvPr>
          <p:cNvSpPr>
            <a:spLocks noGrp="1"/>
          </p:cNvSpPr>
          <p:nvPr>
            <p:ph type="title"/>
          </p:nvPr>
        </p:nvSpPr>
        <p:spPr>
          <a:xfrm>
            <a:off x="1384112" y="1149461"/>
            <a:ext cx="10515600" cy="1325563"/>
          </a:xfrm>
        </p:spPr>
        <p:txBody>
          <a:bodyPr/>
          <a:lstStyle/>
          <a:p>
            <a:r>
              <a:rPr lang="zh-TW" altLang="en-US">
                <a:solidFill>
                  <a:schemeClr val="bg1"/>
                </a:solidFill>
                <a:latin typeface="Microsoft JhengHei"/>
                <a:ea typeface="Microsoft JhengHei"/>
                <a:cs typeface="Calibri Light"/>
              </a:rPr>
              <a:t>認識全新 Hybrid Backup Sync</a:t>
            </a:r>
          </a:p>
        </p:txBody>
      </p:sp>
      <p:sp>
        <p:nvSpPr>
          <p:cNvPr id="3" name="內容版面配置區 2">
            <a:extLst>
              <a:ext uri="{FF2B5EF4-FFF2-40B4-BE49-F238E27FC236}">
                <a16:creationId xmlns:a16="http://schemas.microsoft.com/office/drawing/2014/main" id="{483708C7-462F-4E95-89FE-3F555DF63A4D}"/>
              </a:ext>
            </a:extLst>
          </p:cNvPr>
          <p:cNvSpPr>
            <a:spLocks noGrp="1"/>
          </p:cNvSpPr>
          <p:nvPr>
            <p:ph idx="1"/>
          </p:nvPr>
        </p:nvSpPr>
        <p:spPr>
          <a:xfrm>
            <a:off x="1384112" y="2242447"/>
            <a:ext cx="10515600" cy="3920082"/>
          </a:xfrm>
        </p:spPr>
        <p:txBody>
          <a:bodyPr vert="horz" lIns="91440" tIns="45720" rIns="91440" bIns="45720" rtlCol="0" anchor="t">
            <a:normAutofit/>
          </a:bodyPr>
          <a:lstStyle/>
          <a:p>
            <a:pPr>
              <a:lnSpc>
                <a:spcPct val="100000"/>
              </a:lnSpc>
            </a:pPr>
            <a:r>
              <a:rPr lang="en-US" altLang="zh-TW" b="1" err="1">
                <a:solidFill>
                  <a:schemeClr val="bg1"/>
                </a:solidFill>
                <a:latin typeface="Microsoft JhengHei"/>
                <a:ea typeface="Microsoft JhengHei"/>
              </a:rPr>
              <a:t>QuDedup</a:t>
            </a:r>
            <a:r>
              <a:rPr lang="en-US" altLang="zh-TW" b="1">
                <a:solidFill>
                  <a:schemeClr val="bg1"/>
                </a:solidFill>
                <a:latin typeface="Microsoft JhengHei"/>
                <a:ea typeface="Microsoft JhengHei"/>
              </a:rPr>
              <a:t> </a:t>
            </a:r>
            <a:r>
              <a:rPr lang="zh-TW" b="1">
                <a:solidFill>
                  <a:schemeClr val="bg1"/>
                </a:solidFill>
                <a:latin typeface="Microsoft JhengHei"/>
                <a:ea typeface="Microsoft JhengHei"/>
              </a:rPr>
              <a:t>黑科技加持，大幅降低備份及還原時間</a:t>
            </a:r>
            <a:endParaRPr lang="en-US" altLang="zh-TW" b="1">
              <a:solidFill>
                <a:schemeClr val="bg1"/>
              </a:solidFill>
              <a:latin typeface="Microsoft JhengHei"/>
              <a:ea typeface="Microsoft JhengHei"/>
            </a:endParaRPr>
          </a:p>
          <a:p>
            <a:pPr>
              <a:lnSpc>
                <a:spcPct val="100000"/>
              </a:lnSpc>
            </a:pPr>
            <a:r>
              <a:rPr lang="zh-TW" b="1">
                <a:solidFill>
                  <a:schemeClr val="bg1"/>
                </a:solidFill>
                <a:latin typeface="Microsoft JhengHei"/>
                <a:ea typeface="Microsoft JhengHei"/>
              </a:rPr>
              <a:t>備份時間夠短，多版本備份才有意義</a:t>
            </a:r>
            <a:endParaRPr lang="en-US" altLang="zh-TW" b="1">
              <a:solidFill>
                <a:schemeClr val="bg1"/>
              </a:solidFill>
              <a:latin typeface="Microsoft JhengHei"/>
              <a:ea typeface="Microsoft JhengHei"/>
            </a:endParaRPr>
          </a:p>
          <a:p>
            <a:pPr>
              <a:lnSpc>
                <a:spcPct val="100000"/>
              </a:lnSpc>
            </a:pPr>
            <a:r>
              <a:rPr lang="zh-TW" b="1">
                <a:solidFill>
                  <a:schemeClr val="bg1"/>
                </a:solidFill>
                <a:latin typeface="Microsoft JhengHei"/>
                <a:ea typeface="Microsoft JhengHei"/>
              </a:rPr>
              <a:t>使用 </a:t>
            </a:r>
            <a:r>
              <a:rPr lang="en-US" altLang="zh-TW" b="1" err="1">
                <a:solidFill>
                  <a:schemeClr val="bg1"/>
                </a:solidFill>
                <a:latin typeface="Microsoft JhengHei"/>
                <a:ea typeface="Microsoft JhengHei"/>
              </a:rPr>
              <a:t>QuDedup</a:t>
            </a:r>
            <a:r>
              <a:rPr lang="en-US" altLang="zh-TW" b="1">
                <a:solidFill>
                  <a:schemeClr val="bg1"/>
                </a:solidFill>
                <a:latin typeface="Microsoft JhengHei"/>
                <a:ea typeface="Microsoft JhengHei"/>
              </a:rPr>
              <a:t> Extract Tool</a:t>
            </a:r>
            <a:r>
              <a:rPr lang="zh-TW" b="1">
                <a:solidFill>
                  <a:schemeClr val="bg1"/>
                </a:solidFill>
                <a:latin typeface="Microsoft JhengHei"/>
                <a:ea typeface="Microsoft JhengHei"/>
              </a:rPr>
              <a:t>，數十 </a:t>
            </a:r>
            <a:r>
              <a:rPr lang="en-US" altLang="zh-TW" b="1">
                <a:solidFill>
                  <a:schemeClr val="bg1"/>
                </a:solidFill>
                <a:latin typeface="Microsoft JhengHei"/>
                <a:ea typeface="Microsoft JhengHei"/>
              </a:rPr>
              <a:t>TB </a:t>
            </a:r>
            <a:r>
              <a:rPr lang="zh-TW" b="1">
                <a:solidFill>
                  <a:schemeClr val="bg1"/>
                </a:solidFill>
                <a:latin typeface="Microsoft JhengHei"/>
                <a:ea typeface="Microsoft JhengHei"/>
              </a:rPr>
              <a:t>大檔可攜可視</a:t>
            </a:r>
            <a:endParaRPr lang="en-US" altLang="zh-TW" b="1">
              <a:solidFill>
                <a:schemeClr val="bg1"/>
              </a:solidFill>
              <a:latin typeface="Microsoft JhengHei"/>
              <a:ea typeface="Microsoft JhengHei"/>
            </a:endParaRPr>
          </a:p>
          <a:p>
            <a:pPr>
              <a:lnSpc>
                <a:spcPct val="100000"/>
              </a:lnSpc>
            </a:pPr>
            <a:r>
              <a:rPr lang="zh-TW" b="1">
                <a:solidFill>
                  <a:schemeClr val="bg1"/>
                </a:solidFill>
                <a:latin typeface="Microsoft JhengHei"/>
                <a:ea typeface="Microsoft JhengHei"/>
              </a:rPr>
              <a:t>支援 </a:t>
            </a:r>
            <a:r>
              <a:rPr lang="en-US" altLang="zh-TW" b="1">
                <a:solidFill>
                  <a:schemeClr val="bg1"/>
                </a:solidFill>
                <a:latin typeface="Microsoft JhengHei"/>
                <a:ea typeface="Microsoft JhengHei"/>
              </a:rPr>
              <a:t>TCP BBR</a:t>
            </a:r>
            <a:r>
              <a:rPr lang="zh-TW" b="1">
                <a:solidFill>
                  <a:schemeClr val="bg1"/>
                </a:solidFill>
                <a:latin typeface="Microsoft JhengHei"/>
                <a:ea typeface="Microsoft JhengHei"/>
              </a:rPr>
              <a:t>，雲端備份提速翻倍</a:t>
            </a:r>
            <a:endParaRPr lang="en-US" altLang="zh-TW" b="1">
              <a:solidFill>
                <a:schemeClr val="bg1"/>
              </a:solidFill>
              <a:latin typeface="Microsoft JhengHei"/>
              <a:ea typeface="Microsoft JhengHei"/>
            </a:endParaRPr>
          </a:p>
          <a:p>
            <a:pPr>
              <a:lnSpc>
                <a:spcPct val="100000"/>
              </a:lnSpc>
            </a:pPr>
            <a:r>
              <a:rPr lang="zh-TW" b="1">
                <a:solidFill>
                  <a:schemeClr val="bg1"/>
                </a:solidFill>
                <a:latin typeface="Microsoft JhengHei"/>
                <a:ea typeface="Microsoft JhengHei"/>
              </a:rPr>
              <a:t>完整支援雲端物件儲存</a:t>
            </a:r>
            <a:endParaRPr lang="en-US" altLang="zh-TW" b="1">
              <a:solidFill>
                <a:schemeClr val="bg1"/>
              </a:solidFill>
              <a:latin typeface="Microsoft JhengHei"/>
              <a:ea typeface="Microsoft JhengHei"/>
            </a:endParaRPr>
          </a:p>
          <a:p>
            <a:pPr>
              <a:lnSpc>
                <a:spcPct val="100000"/>
              </a:lnSpc>
            </a:pPr>
            <a:r>
              <a:rPr lang="zh-TW" b="1">
                <a:solidFill>
                  <a:schemeClr val="bg1"/>
                </a:solidFill>
                <a:latin typeface="Microsoft JhengHei"/>
                <a:ea typeface="Microsoft JhengHei"/>
              </a:rPr>
              <a:t>一次搞定 3-2-1 備份策略計畫</a:t>
            </a:r>
            <a:endParaRPr lang="en-US" altLang="zh-TW" b="1">
              <a:solidFill>
                <a:schemeClr val="bg1"/>
              </a:solidFill>
              <a:latin typeface="Microsoft JhengHei"/>
              <a:ea typeface="Microsoft JhengHei"/>
            </a:endParaRPr>
          </a:p>
          <a:p>
            <a:pPr>
              <a:lnSpc>
                <a:spcPct val="100000"/>
              </a:lnSpc>
            </a:pPr>
            <a:r>
              <a:rPr lang="zh-TW" b="1">
                <a:solidFill>
                  <a:schemeClr val="bg1"/>
                </a:solidFill>
                <a:latin typeface="Microsoft JhengHei"/>
                <a:ea typeface="Microsoft JhengHei"/>
              </a:rPr>
              <a:t>企業用戶心聲：30 組備份排程彈性設定與頻寬限制</a:t>
            </a:r>
            <a:endParaRPr lang="en-US" altLang="zh-TW" b="1">
              <a:solidFill>
                <a:schemeClr val="bg1"/>
              </a:solidFill>
              <a:latin typeface="Microsoft JhengHei"/>
              <a:ea typeface="Microsoft JhengHei"/>
            </a:endParaRPr>
          </a:p>
        </p:txBody>
      </p:sp>
      <p:pic>
        <p:nvPicPr>
          <p:cNvPr id="5" name="圖片 4">
            <a:extLst>
              <a:ext uri="{FF2B5EF4-FFF2-40B4-BE49-F238E27FC236}">
                <a16:creationId xmlns:a16="http://schemas.microsoft.com/office/drawing/2014/main" id="{F57A8B89-7CF0-4CA0-91EC-5F6EAA2769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211" y="6410660"/>
            <a:ext cx="1654589" cy="301565"/>
          </a:xfrm>
          <a:prstGeom prst="rect">
            <a:avLst/>
          </a:prstGeom>
        </p:spPr>
      </p:pic>
    </p:spTree>
    <p:extLst>
      <p:ext uri="{BB962C8B-B14F-4D97-AF65-F5344CB8AC3E}">
        <p14:creationId xmlns:p14="http://schemas.microsoft.com/office/powerpoint/2010/main" val="3301343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BCF59-B1AA-4E4E-93AD-51D72D814DC3}"/>
              </a:ext>
            </a:extLst>
          </p:cNvPr>
          <p:cNvSpPr>
            <a:spLocks noGrp="1"/>
          </p:cNvSpPr>
          <p:nvPr>
            <p:ph type="title"/>
          </p:nvPr>
        </p:nvSpPr>
        <p:spPr/>
        <p:txBody>
          <a:bodyPr>
            <a:normAutofit/>
          </a:bodyPr>
          <a:lstStyle/>
          <a:p>
            <a:r>
              <a:rPr lang="zh-TW" altLang="en-US">
                <a:latin typeface="微軟正黑體"/>
                <a:ea typeface="微軟正黑體"/>
              </a:rPr>
              <a:t>備份資料大瘦身</a:t>
            </a:r>
            <a:r>
              <a:rPr lang="en-US">
                <a:latin typeface="微軟正黑體"/>
                <a:ea typeface="微軟正黑體"/>
              </a:rPr>
              <a:t> </a:t>
            </a:r>
            <a:r>
              <a:rPr lang="zh-TW" altLang="en-US">
                <a:latin typeface="微軟正黑體"/>
                <a:ea typeface="微軟正黑體"/>
              </a:rPr>
              <a:t>一個隨身碟帶著走</a:t>
            </a:r>
            <a:endParaRPr lang="zh-TW" altLang="en-US" b="1">
              <a:latin typeface="微軟正黑體"/>
              <a:ea typeface="微軟正黑體"/>
            </a:endParaRPr>
          </a:p>
        </p:txBody>
      </p:sp>
      <p:pic>
        <p:nvPicPr>
          <p:cNvPr id="3" name="圖形 2">
            <a:extLst>
              <a:ext uri="{FF2B5EF4-FFF2-40B4-BE49-F238E27FC236}">
                <a16:creationId xmlns:a16="http://schemas.microsoft.com/office/drawing/2014/main" id="{088AEE19-2C4D-4694-BEA0-DCA88D9553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026" y="1908610"/>
            <a:ext cx="8591550" cy="4095750"/>
          </a:xfrm>
          <a:prstGeom prst="rect">
            <a:avLst/>
          </a:prstGeom>
        </p:spPr>
      </p:pic>
      <p:sp>
        <p:nvSpPr>
          <p:cNvPr id="36" name="TextBox 68">
            <a:extLst>
              <a:ext uri="{FF2B5EF4-FFF2-40B4-BE49-F238E27FC236}">
                <a16:creationId xmlns:a16="http://schemas.microsoft.com/office/drawing/2014/main" id="{573E9DE2-52B1-4CA2-B97A-41860423623D}"/>
              </a:ext>
            </a:extLst>
          </p:cNvPr>
          <p:cNvSpPr txBox="1"/>
          <p:nvPr/>
        </p:nvSpPr>
        <p:spPr>
          <a:xfrm>
            <a:off x="851848" y="5977793"/>
            <a:ext cx="1147313"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2000">
                <a:latin typeface="Arial" panose="020B0604020202020204" pitchFamily="34" charset="0"/>
                <a:cs typeface="Arial" panose="020B0604020202020204" pitchFamily="34" charset="0"/>
              </a:rPr>
              <a:t>10 TB</a:t>
            </a:r>
          </a:p>
        </p:txBody>
      </p:sp>
      <p:sp>
        <p:nvSpPr>
          <p:cNvPr id="38" name="TextBox 70">
            <a:extLst>
              <a:ext uri="{FF2B5EF4-FFF2-40B4-BE49-F238E27FC236}">
                <a16:creationId xmlns:a16="http://schemas.microsoft.com/office/drawing/2014/main" id="{523382FA-EF5A-4B4E-9105-FC4F69CDC57B}"/>
              </a:ext>
            </a:extLst>
          </p:cNvPr>
          <p:cNvSpPr txBox="1"/>
          <p:nvPr/>
        </p:nvSpPr>
        <p:spPr>
          <a:xfrm>
            <a:off x="2535271" y="5977793"/>
            <a:ext cx="1477992"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2000">
                <a:latin typeface="Arial" panose="020B0604020202020204" pitchFamily="34" charset="0"/>
                <a:cs typeface="Arial" panose="020B0604020202020204" pitchFamily="34" charset="0"/>
              </a:rPr>
              <a:t>1~2.5 TB</a:t>
            </a:r>
          </a:p>
        </p:txBody>
      </p:sp>
      <p:sp>
        <p:nvSpPr>
          <p:cNvPr id="39" name="TextBox 70">
            <a:extLst>
              <a:ext uri="{FF2B5EF4-FFF2-40B4-BE49-F238E27FC236}">
                <a16:creationId xmlns:a16="http://schemas.microsoft.com/office/drawing/2014/main" id="{A51CA916-B58C-4ACC-8C9B-586510439163}"/>
              </a:ext>
            </a:extLst>
          </p:cNvPr>
          <p:cNvSpPr txBox="1"/>
          <p:nvPr/>
        </p:nvSpPr>
        <p:spPr>
          <a:xfrm>
            <a:off x="7176859" y="5977793"/>
            <a:ext cx="1477992"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2000">
                <a:latin typeface="Arial" panose="020B0604020202020204" pitchFamily="34" charset="0"/>
                <a:cs typeface="Arial" panose="020B0604020202020204" pitchFamily="34" charset="0"/>
              </a:rPr>
              <a:t>1~2.5 TB</a:t>
            </a:r>
          </a:p>
        </p:txBody>
      </p:sp>
      <p:sp>
        <p:nvSpPr>
          <p:cNvPr id="40" name="TextBox 68">
            <a:extLst>
              <a:ext uri="{FF2B5EF4-FFF2-40B4-BE49-F238E27FC236}">
                <a16:creationId xmlns:a16="http://schemas.microsoft.com/office/drawing/2014/main" id="{7A8A345E-6B1A-4809-80B1-25313B1A73EA}"/>
              </a:ext>
            </a:extLst>
          </p:cNvPr>
          <p:cNvSpPr txBox="1"/>
          <p:nvPr/>
        </p:nvSpPr>
        <p:spPr>
          <a:xfrm>
            <a:off x="8806410" y="5977793"/>
            <a:ext cx="1147313"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2000">
                <a:latin typeface="Arial" panose="020B0604020202020204" pitchFamily="34" charset="0"/>
                <a:cs typeface="Arial" panose="020B0604020202020204" pitchFamily="34" charset="0"/>
              </a:rPr>
              <a:t>10 TB</a:t>
            </a:r>
          </a:p>
        </p:txBody>
      </p:sp>
      <p:pic>
        <p:nvPicPr>
          <p:cNvPr id="41" name="圖片 30">
            <a:extLst>
              <a:ext uri="{FF2B5EF4-FFF2-40B4-BE49-F238E27FC236}">
                <a16:creationId xmlns:a16="http://schemas.microsoft.com/office/drawing/2014/main" id="{386D1212-40BF-4F60-AF9F-863F92055F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5939" y="2115989"/>
            <a:ext cx="816277" cy="799749"/>
          </a:xfrm>
          <a:prstGeom prst="rect">
            <a:avLst/>
          </a:prstGeom>
        </p:spPr>
      </p:pic>
      <p:pic>
        <p:nvPicPr>
          <p:cNvPr id="49" name="圖片 8" descr="一張含有 向量圖形 的圖片&#10;&#10;描述是以非常高的可信度產生">
            <a:extLst>
              <a:ext uri="{FF2B5EF4-FFF2-40B4-BE49-F238E27FC236}">
                <a16:creationId xmlns:a16="http://schemas.microsoft.com/office/drawing/2014/main" id="{7F524B98-12AD-4F19-8183-302C9BE883A7}"/>
              </a:ext>
            </a:extLst>
          </p:cNvPr>
          <p:cNvPicPr>
            <a:picLocks noChangeAspect="1"/>
          </p:cNvPicPr>
          <p:nvPr/>
        </p:nvPicPr>
        <p:blipFill>
          <a:blip r:embed="rId6">
            <a:extLst/>
          </a:blip>
          <a:stretch>
            <a:fillRect/>
          </a:stretch>
        </p:blipFill>
        <p:spPr>
          <a:xfrm>
            <a:off x="3380792" y="2542102"/>
            <a:ext cx="963458" cy="955988"/>
          </a:xfrm>
          <a:prstGeom prst="rect">
            <a:avLst/>
          </a:prstGeom>
        </p:spPr>
      </p:pic>
    </p:spTree>
    <p:extLst>
      <p:ext uri="{BB962C8B-B14F-4D97-AF65-F5344CB8AC3E}">
        <p14:creationId xmlns:p14="http://schemas.microsoft.com/office/powerpoint/2010/main" val="3049807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a:extLst>
              <a:ext uri="{FF2B5EF4-FFF2-40B4-BE49-F238E27FC236}">
                <a16:creationId xmlns:a16="http://schemas.microsoft.com/office/drawing/2014/main" id="{5CEE1CFE-05E4-46A8-A87E-9A03C02546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92" y="1414015"/>
            <a:ext cx="10136834" cy="4531568"/>
          </a:xfrm>
          <a:prstGeom prst="rect">
            <a:avLst/>
          </a:prstGeom>
        </p:spPr>
      </p:pic>
      <p:sp>
        <p:nvSpPr>
          <p:cNvPr id="2" name="標題 1">
            <a:extLst>
              <a:ext uri="{FF2B5EF4-FFF2-40B4-BE49-F238E27FC236}">
                <a16:creationId xmlns:a16="http://schemas.microsoft.com/office/drawing/2014/main" id="{7E7A61FB-0746-4080-8E54-5CFF8D8B26FC}"/>
              </a:ext>
            </a:extLst>
          </p:cNvPr>
          <p:cNvSpPr>
            <a:spLocks noGrp="1"/>
          </p:cNvSpPr>
          <p:nvPr>
            <p:ph type="title"/>
          </p:nvPr>
        </p:nvSpPr>
        <p:spPr/>
        <p:txBody>
          <a:bodyPr/>
          <a:lstStyle/>
          <a:p>
            <a:r>
              <a:rPr lang="zh-TW" altLang="en-US" b="1">
                <a:latin typeface="微軟正黑體"/>
                <a:ea typeface="微軟正黑體"/>
                <a:cs typeface="Calibri Light"/>
              </a:rPr>
              <a:t>備份資料異地還原，隨處取用</a:t>
            </a:r>
            <a:endParaRPr lang="zh-TW" altLang="en-US">
              <a:latin typeface="微軟正黑體"/>
              <a:ea typeface="微軟正黑體"/>
            </a:endParaRPr>
          </a:p>
        </p:txBody>
      </p:sp>
      <p:pic>
        <p:nvPicPr>
          <p:cNvPr id="6" name="圖片 5">
            <a:extLst>
              <a:ext uri="{FF2B5EF4-FFF2-40B4-BE49-F238E27FC236}">
                <a16:creationId xmlns:a16="http://schemas.microsoft.com/office/drawing/2014/main" id="{68D2BE1F-D8A7-4C3B-9870-54027C866E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8601" y="3953820"/>
            <a:ext cx="498390" cy="498390"/>
          </a:xfrm>
          <a:prstGeom prst="rect">
            <a:avLst/>
          </a:prstGeom>
        </p:spPr>
      </p:pic>
      <p:pic>
        <p:nvPicPr>
          <p:cNvPr id="2054" name="Picture 6" descr="ãwindowsãçåçæå°çµæ">
            <a:extLst>
              <a:ext uri="{FF2B5EF4-FFF2-40B4-BE49-F238E27FC236}">
                <a16:creationId xmlns:a16="http://schemas.microsoft.com/office/drawing/2014/main" id="{BA558E7D-F62B-4414-91D4-5CA703C6B5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24835" y="2025280"/>
            <a:ext cx="804135" cy="80413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ç¸éåç">
            <a:extLst>
              <a:ext uri="{FF2B5EF4-FFF2-40B4-BE49-F238E27FC236}">
                <a16:creationId xmlns:a16="http://schemas.microsoft.com/office/drawing/2014/main" id="{57C50ABC-BBFA-4D4A-B6C8-85D7B0D045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33618" y="3497511"/>
            <a:ext cx="804135" cy="60001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ãubuntuãçåçæå°çµæ">
            <a:extLst>
              <a:ext uri="{FF2B5EF4-FFF2-40B4-BE49-F238E27FC236}">
                <a16:creationId xmlns:a16="http://schemas.microsoft.com/office/drawing/2014/main" id="{3559D453-2A3B-4700-9099-C854A08DC0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06071" y="4734650"/>
            <a:ext cx="699805" cy="723781"/>
          </a:xfrm>
          <a:prstGeom prst="rect">
            <a:avLst/>
          </a:prstGeom>
          <a:noFill/>
          <a:extLst>
            <a:ext uri="{909E8E84-426E-40DD-AFC4-6F175D3DCCD1}">
              <a14:hiddenFill xmlns:a14="http://schemas.microsoft.com/office/drawing/2010/main">
                <a:solidFill>
                  <a:srgbClr val="FFFFFF"/>
                </a:solidFill>
              </a14:hiddenFill>
            </a:ext>
          </a:extLst>
        </p:spPr>
      </p:pic>
      <p:sp>
        <p:nvSpPr>
          <p:cNvPr id="21" name="文字方塊 20">
            <a:extLst>
              <a:ext uri="{FF2B5EF4-FFF2-40B4-BE49-F238E27FC236}">
                <a16:creationId xmlns:a16="http://schemas.microsoft.com/office/drawing/2014/main" id="{D89B0311-7486-4031-A7C5-570A670823B5}"/>
              </a:ext>
            </a:extLst>
          </p:cNvPr>
          <p:cNvSpPr txBox="1"/>
          <p:nvPr/>
        </p:nvSpPr>
        <p:spPr>
          <a:xfrm>
            <a:off x="608575" y="1375568"/>
            <a:ext cx="3522015" cy="553998"/>
          </a:xfrm>
          <a:prstGeom prst="rect">
            <a:avLst/>
          </a:prstGeom>
          <a:noFill/>
        </p:spPr>
        <p:txBody>
          <a:bodyPr wrap="square" rtlCol="0" anchor="t">
            <a:spAutoFit/>
          </a:bodyPr>
          <a:lstStyle/>
          <a:p>
            <a:pPr algn="ctr"/>
            <a:r>
              <a:rPr lang="en-US" altLang="zh-TW" sz="1500" b="1" err="1">
                <a:latin typeface="Microsoft JhengHei"/>
                <a:ea typeface="Microsoft JhengHei"/>
              </a:rPr>
              <a:t>本地</a:t>
            </a:r>
            <a:r>
              <a:rPr lang="en-US" altLang="zh-TW" sz="1500" b="1">
                <a:latin typeface="Microsoft JhengHei"/>
                <a:ea typeface="Microsoft JhengHei"/>
              </a:rPr>
              <a:t> NAS </a:t>
            </a:r>
            <a:r>
              <a:rPr lang="en-US" altLang="zh-TW" sz="1500" b="1" err="1">
                <a:latin typeface="Microsoft JhengHei"/>
                <a:ea typeface="Microsoft JhengHei"/>
              </a:rPr>
              <a:t>存取</a:t>
            </a:r>
            <a:r>
              <a:rPr lang="en-US" altLang="zh-TW" sz="1500" b="1">
                <a:latin typeface="Microsoft JhengHei"/>
                <a:ea typeface="Microsoft JhengHei"/>
              </a:rPr>
              <a:t> </a:t>
            </a:r>
            <a:br>
              <a:rPr lang="en-US" altLang="zh-TW" sz="1500" b="1">
                <a:latin typeface="Microsoft JhengHei"/>
                <a:ea typeface="Microsoft JhengHei"/>
                <a:cs typeface="Calibri"/>
              </a:rPr>
            </a:br>
            <a:r>
              <a:rPr lang="en-US" altLang="zh-TW" sz="1500" b="1">
                <a:latin typeface="Microsoft JhengHei"/>
                <a:ea typeface="Microsoft JhengHei"/>
              </a:rPr>
              <a:t>(經 Hybrid Backup Sync)</a:t>
            </a:r>
            <a:endParaRPr lang="en-US" altLang="zh-TW" sz="1500" b="1">
              <a:latin typeface="Microsoft JhengHei"/>
              <a:ea typeface="Microsoft JhengHei"/>
              <a:cs typeface="Calibri"/>
            </a:endParaRPr>
          </a:p>
        </p:txBody>
      </p:sp>
      <p:sp>
        <p:nvSpPr>
          <p:cNvPr id="77" name="文字方塊 76">
            <a:extLst>
              <a:ext uri="{FF2B5EF4-FFF2-40B4-BE49-F238E27FC236}">
                <a16:creationId xmlns:a16="http://schemas.microsoft.com/office/drawing/2014/main" id="{E09EAEEB-A350-45F1-B75E-115ACD4828CE}"/>
              </a:ext>
            </a:extLst>
          </p:cNvPr>
          <p:cNvSpPr txBox="1"/>
          <p:nvPr/>
        </p:nvSpPr>
        <p:spPr>
          <a:xfrm>
            <a:off x="3694429" y="1477946"/>
            <a:ext cx="3823796" cy="338554"/>
          </a:xfrm>
          <a:prstGeom prst="rect">
            <a:avLst/>
          </a:prstGeom>
          <a:noFill/>
        </p:spPr>
        <p:txBody>
          <a:bodyPr wrap="square" rtlCol="0" anchor="t">
            <a:spAutoFit/>
          </a:bodyPr>
          <a:lstStyle/>
          <a:p>
            <a:pPr algn="ctr"/>
            <a:r>
              <a:rPr lang="en-US" altLang="zh-TW" sz="1600" b="1" err="1">
                <a:latin typeface="Microsoft JhengHei"/>
                <a:ea typeface="Microsoft JhengHei"/>
              </a:rPr>
              <a:t>遠端</a:t>
            </a:r>
            <a:r>
              <a:rPr lang="en-US" altLang="zh-TW" sz="1600" b="1">
                <a:latin typeface="Microsoft JhengHei"/>
                <a:ea typeface="Microsoft JhengHei"/>
              </a:rPr>
              <a:t> NAS </a:t>
            </a:r>
            <a:r>
              <a:rPr lang="en-US" altLang="zh-TW" sz="1600" b="1" err="1">
                <a:latin typeface="Microsoft JhengHei"/>
                <a:ea typeface="Microsoft JhengHei"/>
              </a:rPr>
              <a:t>存取</a:t>
            </a:r>
            <a:r>
              <a:rPr lang="en-US" altLang="zh-TW" sz="1600" b="1">
                <a:latin typeface="Microsoft JhengHei"/>
                <a:ea typeface="Microsoft JhengHei"/>
              </a:rPr>
              <a:t> (經 File Station)</a:t>
            </a:r>
            <a:endParaRPr lang="en-US" altLang="zh-TW" sz="1600" b="1">
              <a:latin typeface="Microsoft JhengHei"/>
              <a:ea typeface="Microsoft JhengHei"/>
              <a:cs typeface="Calibri"/>
            </a:endParaRPr>
          </a:p>
        </p:txBody>
      </p:sp>
      <p:sp>
        <p:nvSpPr>
          <p:cNvPr id="80" name="文字方塊 79">
            <a:extLst>
              <a:ext uri="{FF2B5EF4-FFF2-40B4-BE49-F238E27FC236}">
                <a16:creationId xmlns:a16="http://schemas.microsoft.com/office/drawing/2014/main" id="{64F0BFFA-596C-4D13-96C6-56E83E571BEA}"/>
              </a:ext>
            </a:extLst>
          </p:cNvPr>
          <p:cNvSpPr txBox="1"/>
          <p:nvPr/>
        </p:nvSpPr>
        <p:spPr>
          <a:xfrm>
            <a:off x="7498152" y="1483369"/>
            <a:ext cx="3522015" cy="338554"/>
          </a:xfrm>
          <a:prstGeom prst="rect">
            <a:avLst/>
          </a:prstGeom>
          <a:noFill/>
        </p:spPr>
        <p:txBody>
          <a:bodyPr wrap="square" rtlCol="0" anchor="t">
            <a:spAutoFit/>
          </a:bodyPr>
          <a:lstStyle/>
          <a:p>
            <a:pPr algn="ctr"/>
            <a:r>
              <a:rPr lang="en-US" altLang="zh-TW" sz="1600" b="1">
                <a:latin typeface="Microsoft JhengHei"/>
                <a:ea typeface="Microsoft JhengHei"/>
                <a:cs typeface="Calibri"/>
              </a:rPr>
              <a:t> </a:t>
            </a:r>
            <a:r>
              <a:rPr lang="en-US" altLang="zh-TW" sz="1600" b="1" err="1">
                <a:latin typeface="Microsoft JhengHei"/>
                <a:ea typeface="Microsoft JhengHei"/>
                <a:cs typeface="Calibri"/>
              </a:rPr>
              <a:t>攜帶使用</a:t>
            </a:r>
            <a:endParaRPr lang="en-US" altLang="zh-TW" sz="1600" b="1">
              <a:latin typeface="Microsoft JhengHei"/>
              <a:ea typeface="Microsoft JhengHei"/>
              <a:cs typeface="Calibri"/>
            </a:endParaRPr>
          </a:p>
        </p:txBody>
      </p:sp>
      <p:sp>
        <p:nvSpPr>
          <p:cNvPr id="81" name="文字方塊 80">
            <a:extLst>
              <a:ext uri="{FF2B5EF4-FFF2-40B4-BE49-F238E27FC236}">
                <a16:creationId xmlns:a16="http://schemas.microsoft.com/office/drawing/2014/main" id="{AFE29F2C-5EC6-4712-996C-8F8F7923AC92}"/>
              </a:ext>
            </a:extLst>
          </p:cNvPr>
          <p:cNvSpPr txBox="1"/>
          <p:nvPr/>
        </p:nvSpPr>
        <p:spPr>
          <a:xfrm>
            <a:off x="2237488" y="2982650"/>
            <a:ext cx="865301" cy="338554"/>
          </a:xfrm>
          <a:prstGeom prst="rect">
            <a:avLst/>
          </a:prstGeom>
          <a:noFill/>
        </p:spPr>
        <p:txBody>
          <a:bodyPr wrap="square" rtlCol="0">
            <a:spAutoFit/>
          </a:bodyPr>
          <a:lstStyle/>
          <a:p>
            <a:pPr algn="ctr"/>
            <a:r>
              <a:rPr lang="en-US" altLang="zh-TW" sz="1600"/>
              <a:t>Taipei</a:t>
            </a:r>
            <a:endParaRPr lang="zh-TW" altLang="en-US" sz="1600"/>
          </a:p>
        </p:txBody>
      </p:sp>
      <p:sp>
        <p:nvSpPr>
          <p:cNvPr id="82" name="文字方塊 81">
            <a:extLst>
              <a:ext uri="{FF2B5EF4-FFF2-40B4-BE49-F238E27FC236}">
                <a16:creationId xmlns:a16="http://schemas.microsoft.com/office/drawing/2014/main" id="{C779B49A-A1CD-4CCB-B21C-F9F8998762D6}"/>
              </a:ext>
            </a:extLst>
          </p:cNvPr>
          <p:cNvSpPr txBox="1"/>
          <p:nvPr/>
        </p:nvSpPr>
        <p:spPr>
          <a:xfrm>
            <a:off x="2237488" y="5116250"/>
            <a:ext cx="865301" cy="338554"/>
          </a:xfrm>
          <a:prstGeom prst="rect">
            <a:avLst/>
          </a:prstGeom>
          <a:noFill/>
        </p:spPr>
        <p:txBody>
          <a:bodyPr wrap="square" rtlCol="0">
            <a:spAutoFit/>
          </a:bodyPr>
          <a:lstStyle/>
          <a:p>
            <a:pPr algn="ctr"/>
            <a:r>
              <a:rPr lang="en-US" altLang="zh-TW" sz="1600"/>
              <a:t>Taipei</a:t>
            </a:r>
            <a:endParaRPr lang="zh-TW" altLang="en-US" sz="1600"/>
          </a:p>
        </p:txBody>
      </p:sp>
      <p:sp>
        <p:nvSpPr>
          <p:cNvPr id="83" name="文字方塊 82">
            <a:extLst>
              <a:ext uri="{FF2B5EF4-FFF2-40B4-BE49-F238E27FC236}">
                <a16:creationId xmlns:a16="http://schemas.microsoft.com/office/drawing/2014/main" id="{02C487E5-E45C-455E-989E-4035946AFCEC}"/>
              </a:ext>
            </a:extLst>
          </p:cNvPr>
          <p:cNvSpPr txBox="1"/>
          <p:nvPr/>
        </p:nvSpPr>
        <p:spPr>
          <a:xfrm>
            <a:off x="2760306" y="2157615"/>
            <a:ext cx="1684770" cy="323165"/>
          </a:xfrm>
          <a:prstGeom prst="rect">
            <a:avLst/>
          </a:prstGeom>
          <a:noFill/>
        </p:spPr>
        <p:txBody>
          <a:bodyPr wrap="square" rtlCol="0">
            <a:spAutoFit/>
          </a:bodyPr>
          <a:lstStyle/>
          <a:p>
            <a:pPr algn="ctr"/>
            <a:r>
              <a:rPr lang="en-US" altLang="zh-TW" sz="1500" b="1" spc="-150">
                <a:solidFill>
                  <a:schemeClr val="bg1"/>
                </a:solidFill>
              </a:rPr>
              <a:t>Backup/Restore</a:t>
            </a:r>
            <a:endParaRPr lang="zh-TW" altLang="en-US" sz="1500" b="1" spc="-150">
              <a:solidFill>
                <a:schemeClr val="bg1"/>
              </a:solidFill>
            </a:endParaRPr>
          </a:p>
        </p:txBody>
      </p:sp>
      <p:sp>
        <p:nvSpPr>
          <p:cNvPr id="84" name="文字方塊 83">
            <a:extLst>
              <a:ext uri="{FF2B5EF4-FFF2-40B4-BE49-F238E27FC236}">
                <a16:creationId xmlns:a16="http://schemas.microsoft.com/office/drawing/2014/main" id="{624D4E28-80F7-486F-A507-49EAD9C1162A}"/>
              </a:ext>
            </a:extLst>
          </p:cNvPr>
          <p:cNvSpPr txBox="1"/>
          <p:nvPr/>
        </p:nvSpPr>
        <p:spPr>
          <a:xfrm>
            <a:off x="2778412" y="3399846"/>
            <a:ext cx="1684770" cy="323165"/>
          </a:xfrm>
          <a:prstGeom prst="rect">
            <a:avLst/>
          </a:prstGeom>
          <a:noFill/>
        </p:spPr>
        <p:txBody>
          <a:bodyPr wrap="square" rtlCol="0">
            <a:spAutoFit/>
          </a:bodyPr>
          <a:lstStyle/>
          <a:p>
            <a:pPr algn="ctr"/>
            <a:r>
              <a:rPr lang="en-US" altLang="zh-TW" sz="1500" b="1">
                <a:solidFill>
                  <a:schemeClr val="bg1"/>
                </a:solidFill>
              </a:rPr>
              <a:t>TCP BBR</a:t>
            </a:r>
            <a:endParaRPr lang="zh-TW" altLang="en-US" sz="1500" b="1">
              <a:solidFill>
                <a:schemeClr val="bg1"/>
              </a:solidFill>
            </a:endParaRPr>
          </a:p>
        </p:txBody>
      </p:sp>
      <p:sp>
        <p:nvSpPr>
          <p:cNvPr id="85" name="文字方塊 84">
            <a:extLst>
              <a:ext uri="{FF2B5EF4-FFF2-40B4-BE49-F238E27FC236}">
                <a16:creationId xmlns:a16="http://schemas.microsoft.com/office/drawing/2014/main" id="{414A3945-E8E3-4376-B0FC-21CCB821AA5E}"/>
              </a:ext>
            </a:extLst>
          </p:cNvPr>
          <p:cNvSpPr txBox="1"/>
          <p:nvPr/>
        </p:nvSpPr>
        <p:spPr>
          <a:xfrm>
            <a:off x="4967770" y="2900237"/>
            <a:ext cx="686683" cy="338554"/>
          </a:xfrm>
          <a:prstGeom prst="rect">
            <a:avLst/>
          </a:prstGeom>
          <a:noFill/>
        </p:spPr>
        <p:txBody>
          <a:bodyPr wrap="square" rtlCol="0">
            <a:spAutoFit/>
          </a:bodyPr>
          <a:lstStyle/>
          <a:p>
            <a:pPr algn="ctr"/>
            <a:r>
              <a:rPr lang="en-US" altLang="zh-TW" sz="1600">
                <a:solidFill>
                  <a:schemeClr val="bg1"/>
                </a:solidFill>
              </a:rPr>
              <a:t>.</a:t>
            </a:r>
            <a:r>
              <a:rPr lang="en-US" altLang="zh-TW" sz="1600" err="1">
                <a:solidFill>
                  <a:schemeClr val="bg1"/>
                </a:solidFill>
              </a:rPr>
              <a:t>qdff</a:t>
            </a:r>
            <a:endParaRPr lang="zh-TW" altLang="en-US" sz="1600">
              <a:solidFill>
                <a:schemeClr val="bg1"/>
              </a:solidFill>
            </a:endParaRPr>
          </a:p>
        </p:txBody>
      </p:sp>
      <p:sp>
        <p:nvSpPr>
          <p:cNvPr id="86" name="文字方塊 85">
            <a:extLst>
              <a:ext uri="{FF2B5EF4-FFF2-40B4-BE49-F238E27FC236}">
                <a16:creationId xmlns:a16="http://schemas.microsoft.com/office/drawing/2014/main" id="{0C8942FA-61E2-4E33-92A1-1F99B5E97196}"/>
              </a:ext>
            </a:extLst>
          </p:cNvPr>
          <p:cNvSpPr txBox="1"/>
          <p:nvPr/>
        </p:nvSpPr>
        <p:spPr>
          <a:xfrm>
            <a:off x="5631473" y="3904918"/>
            <a:ext cx="686683" cy="338554"/>
          </a:xfrm>
          <a:prstGeom prst="rect">
            <a:avLst/>
          </a:prstGeom>
          <a:noFill/>
        </p:spPr>
        <p:txBody>
          <a:bodyPr wrap="square" rtlCol="0">
            <a:spAutoFit/>
          </a:bodyPr>
          <a:lstStyle/>
          <a:p>
            <a:pPr algn="ctr"/>
            <a:r>
              <a:rPr lang="en-US" altLang="zh-TW" sz="1600">
                <a:solidFill>
                  <a:schemeClr val="bg1"/>
                </a:solidFill>
              </a:rPr>
              <a:t>.</a:t>
            </a:r>
            <a:r>
              <a:rPr lang="en-US" altLang="zh-TW" sz="1600" err="1">
                <a:solidFill>
                  <a:schemeClr val="bg1"/>
                </a:solidFill>
              </a:rPr>
              <a:t>qdff</a:t>
            </a:r>
            <a:endParaRPr lang="zh-TW" altLang="en-US" sz="1600">
              <a:solidFill>
                <a:schemeClr val="bg1"/>
              </a:solidFill>
            </a:endParaRPr>
          </a:p>
        </p:txBody>
      </p:sp>
      <p:sp>
        <p:nvSpPr>
          <p:cNvPr id="87" name="文字方塊 86">
            <a:extLst>
              <a:ext uri="{FF2B5EF4-FFF2-40B4-BE49-F238E27FC236}">
                <a16:creationId xmlns:a16="http://schemas.microsoft.com/office/drawing/2014/main" id="{85FBFD68-02B3-41AE-BB6D-49951651769B}"/>
              </a:ext>
            </a:extLst>
          </p:cNvPr>
          <p:cNvSpPr txBox="1"/>
          <p:nvPr/>
        </p:nvSpPr>
        <p:spPr>
          <a:xfrm>
            <a:off x="9191877" y="1900863"/>
            <a:ext cx="686683" cy="338554"/>
          </a:xfrm>
          <a:prstGeom prst="rect">
            <a:avLst/>
          </a:prstGeom>
          <a:noFill/>
        </p:spPr>
        <p:txBody>
          <a:bodyPr wrap="square" rtlCol="0">
            <a:spAutoFit/>
          </a:bodyPr>
          <a:lstStyle/>
          <a:p>
            <a:pPr algn="ctr"/>
            <a:r>
              <a:rPr lang="en-US" altLang="zh-TW" sz="1600">
                <a:solidFill>
                  <a:schemeClr val="bg1"/>
                </a:solidFill>
              </a:rPr>
              <a:t>.</a:t>
            </a:r>
            <a:r>
              <a:rPr lang="en-US" altLang="zh-TW" sz="1600" err="1">
                <a:solidFill>
                  <a:schemeClr val="bg1"/>
                </a:solidFill>
              </a:rPr>
              <a:t>qdff</a:t>
            </a:r>
            <a:endParaRPr lang="zh-TW" altLang="en-US" sz="1600">
              <a:solidFill>
                <a:schemeClr val="bg1"/>
              </a:solidFill>
            </a:endParaRPr>
          </a:p>
        </p:txBody>
      </p:sp>
      <p:sp>
        <p:nvSpPr>
          <p:cNvPr id="88" name="文字方塊 87">
            <a:extLst>
              <a:ext uri="{FF2B5EF4-FFF2-40B4-BE49-F238E27FC236}">
                <a16:creationId xmlns:a16="http://schemas.microsoft.com/office/drawing/2014/main" id="{5411CBBE-608D-48E8-96EB-6C32954721B9}"/>
              </a:ext>
            </a:extLst>
          </p:cNvPr>
          <p:cNvSpPr txBox="1"/>
          <p:nvPr/>
        </p:nvSpPr>
        <p:spPr>
          <a:xfrm>
            <a:off x="9191877" y="3312568"/>
            <a:ext cx="686683" cy="338554"/>
          </a:xfrm>
          <a:prstGeom prst="rect">
            <a:avLst/>
          </a:prstGeom>
          <a:noFill/>
        </p:spPr>
        <p:txBody>
          <a:bodyPr wrap="square" rtlCol="0">
            <a:spAutoFit/>
          </a:bodyPr>
          <a:lstStyle/>
          <a:p>
            <a:pPr algn="ctr"/>
            <a:r>
              <a:rPr lang="en-US" altLang="zh-TW" sz="1600">
                <a:solidFill>
                  <a:schemeClr val="bg1"/>
                </a:solidFill>
              </a:rPr>
              <a:t>.</a:t>
            </a:r>
            <a:r>
              <a:rPr lang="en-US" altLang="zh-TW" sz="1600" err="1">
                <a:solidFill>
                  <a:schemeClr val="bg1"/>
                </a:solidFill>
              </a:rPr>
              <a:t>qdff</a:t>
            </a:r>
            <a:endParaRPr lang="zh-TW" altLang="en-US" sz="1600">
              <a:solidFill>
                <a:schemeClr val="bg1"/>
              </a:solidFill>
            </a:endParaRPr>
          </a:p>
        </p:txBody>
      </p:sp>
      <p:sp>
        <p:nvSpPr>
          <p:cNvPr id="89" name="文字方塊 88">
            <a:extLst>
              <a:ext uri="{FF2B5EF4-FFF2-40B4-BE49-F238E27FC236}">
                <a16:creationId xmlns:a16="http://schemas.microsoft.com/office/drawing/2014/main" id="{2D09F9CC-276E-4F21-8F9E-EB441CE95126}"/>
              </a:ext>
            </a:extLst>
          </p:cNvPr>
          <p:cNvSpPr txBox="1"/>
          <p:nvPr/>
        </p:nvSpPr>
        <p:spPr>
          <a:xfrm>
            <a:off x="9191877" y="4692189"/>
            <a:ext cx="686683" cy="338554"/>
          </a:xfrm>
          <a:prstGeom prst="rect">
            <a:avLst/>
          </a:prstGeom>
          <a:noFill/>
        </p:spPr>
        <p:txBody>
          <a:bodyPr wrap="square" rtlCol="0">
            <a:spAutoFit/>
          </a:bodyPr>
          <a:lstStyle/>
          <a:p>
            <a:pPr algn="ctr"/>
            <a:r>
              <a:rPr lang="en-US" altLang="zh-TW" sz="1600">
                <a:solidFill>
                  <a:schemeClr val="bg1"/>
                </a:solidFill>
              </a:rPr>
              <a:t>.</a:t>
            </a:r>
            <a:r>
              <a:rPr lang="en-US" altLang="zh-TW" sz="1600" err="1">
                <a:solidFill>
                  <a:schemeClr val="bg1"/>
                </a:solidFill>
              </a:rPr>
              <a:t>qdff</a:t>
            </a:r>
            <a:endParaRPr lang="zh-TW" altLang="en-US" sz="1600">
              <a:solidFill>
                <a:schemeClr val="bg1"/>
              </a:solidFill>
            </a:endParaRPr>
          </a:p>
        </p:txBody>
      </p:sp>
      <p:sp>
        <p:nvSpPr>
          <p:cNvPr id="90" name="文字方塊 89">
            <a:extLst>
              <a:ext uri="{FF2B5EF4-FFF2-40B4-BE49-F238E27FC236}">
                <a16:creationId xmlns:a16="http://schemas.microsoft.com/office/drawing/2014/main" id="{083F2B09-8587-4AB2-A324-D1F82F47CBA3}"/>
              </a:ext>
            </a:extLst>
          </p:cNvPr>
          <p:cNvSpPr txBox="1"/>
          <p:nvPr/>
        </p:nvSpPr>
        <p:spPr>
          <a:xfrm>
            <a:off x="6579932" y="4133826"/>
            <a:ext cx="1650259" cy="338554"/>
          </a:xfrm>
          <a:prstGeom prst="rect">
            <a:avLst/>
          </a:prstGeom>
          <a:noFill/>
        </p:spPr>
        <p:txBody>
          <a:bodyPr wrap="square" rtlCol="0">
            <a:spAutoFit/>
          </a:bodyPr>
          <a:lstStyle/>
          <a:p>
            <a:pPr algn="ctr"/>
            <a:r>
              <a:rPr lang="en-US" altLang="zh-TW" sz="1600" b="1">
                <a:solidFill>
                  <a:schemeClr val="bg1"/>
                </a:solidFill>
                <a:cs typeface="Calibri"/>
              </a:rPr>
              <a:t>CIFS / NFS / FTP</a:t>
            </a:r>
          </a:p>
        </p:txBody>
      </p:sp>
      <p:sp>
        <p:nvSpPr>
          <p:cNvPr id="91" name="文字方塊 90">
            <a:extLst>
              <a:ext uri="{FF2B5EF4-FFF2-40B4-BE49-F238E27FC236}">
                <a16:creationId xmlns:a16="http://schemas.microsoft.com/office/drawing/2014/main" id="{7942DC46-B016-4D70-B871-8F5D4F378C57}"/>
              </a:ext>
            </a:extLst>
          </p:cNvPr>
          <p:cNvSpPr txBox="1"/>
          <p:nvPr/>
        </p:nvSpPr>
        <p:spPr>
          <a:xfrm>
            <a:off x="10034548" y="2698525"/>
            <a:ext cx="686683" cy="276999"/>
          </a:xfrm>
          <a:prstGeom prst="rect">
            <a:avLst/>
          </a:prstGeom>
          <a:noFill/>
        </p:spPr>
        <p:txBody>
          <a:bodyPr wrap="square" rtlCol="0" anchor="t">
            <a:spAutoFit/>
          </a:bodyPr>
          <a:lstStyle/>
          <a:p>
            <a:pPr algn="ctr"/>
            <a:r>
              <a:rPr lang="en-US" altLang="zh-TW" sz="1200" b="1" err="1">
                <a:latin typeface="Microsoft JhengHei"/>
                <a:ea typeface="Microsoft JhengHei"/>
              </a:rPr>
              <a:t>東京</a:t>
            </a:r>
            <a:endParaRPr lang="zh-TW" altLang="en-US" sz="1200" b="1" err="1">
              <a:latin typeface="Microsoft JhengHei"/>
              <a:ea typeface="Microsoft JhengHei"/>
            </a:endParaRPr>
          </a:p>
        </p:txBody>
      </p:sp>
      <p:sp>
        <p:nvSpPr>
          <p:cNvPr id="92" name="文字方塊 91">
            <a:extLst>
              <a:ext uri="{FF2B5EF4-FFF2-40B4-BE49-F238E27FC236}">
                <a16:creationId xmlns:a16="http://schemas.microsoft.com/office/drawing/2014/main" id="{7E27D355-F60F-4995-B02A-334F43CC9F9E}"/>
              </a:ext>
            </a:extLst>
          </p:cNvPr>
          <p:cNvSpPr txBox="1"/>
          <p:nvPr/>
        </p:nvSpPr>
        <p:spPr>
          <a:xfrm>
            <a:off x="9820547" y="4102454"/>
            <a:ext cx="993483" cy="276999"/>
          </a:xfrm>
          <a:prstGeom prst="rect">
            <a:avLst/>
          </a:prstGeom>
          <a:noFill/>
        </p:spPr>
        <p:txBody>
          <a:bodyPr wrap="square" rtlCol="0" anchor="t">
            <a:spAutoFit/>
          </a:bodyPr>
          <a:lstStyle/>
          <a:p>
            <a:pPr algn="ctr"/>
            <a:r>
              <a:rPr lang="en-US" altLang="zh-TW" sz="1200" b="1" err="1">
                <a:latin typeface="Microsoft JhengHei"/>
                <a:ea typeface="Microsoft JhengHei"/>
                <a:cs typeface="Calibri"/>
              </a:rPr>
              <a:t>紐約</a:t>
            </a:r>
          </a:p>
        </p:txBody>
      </p:sp>
      <p:sp>
        <p:nvSpPr>
          <p:cNvPr id="93" name="文字方塊 92">
            <a:extLst>
              <a:ext uri="{FF2B5EF4-FFF2-40B4-BE49-F238E27FC236}">
                <a16:creationId xmlns:a16="http://schemas.microsoft.com/office/drawing/2014/main" id="{A57B6B7B-CEE9-44B7-9EE2-979EE8156FD9}"/>
              </a:ext>
            </a:extLst>
          </p:cNvPr>
          <p:cNvSpPr txBox="1"/>
          <p:nvPr/>
        </p:nvSpPr>
        <p:spPr>
          <a:xfrm>
            <a:off x="9967805" y="5450973"/>
            <a:ext cx="779482" cy="276999"/>
          </a:xfrm>
          <a:prstGeom prst="rect">
            <a:avLst/>
          </a:prstGeom>
          <a:noFill/>
        </p:spPr>
        <p:txBody>
          <a:bodyPr wrap="square" rtlCol="0" anchor="t">
            <a:spAutoFit/>
          </a:bodyPr>
          <a:lstStyle/>
          <a:p>
            <a:pPr algn="ctr"/>
            <a:r>
              <a:rPr lang="en-US" altLang="zh-TW" sz="1200" b="1" err="1">
                <a:latin typeface="Microsoft JhengHei"/>
                <a:ea typeface="Microsoft JhengHei"/>
              </a:rPr>
              <a:t>北京</a:t>
            </a:r>
            <a:endParaRPr lang="zh-TW" altLang="en-US" sz="1200" b="1" err="1">
              <a:latin typeface="Microsoft JhengHei"/>
              <a:ea typeface="Microsoft JhengHei"/>
            </a:endParaRPr>
          </a:p>
        </p:txBody>
      </p:sp>
      <p:pic>
        <p:nvPicPr>
          <p:cNvPr id="94" name="圖片 93">
            <a:extLst>
              <a:ext uri="{FF2B5EF4-FFF2-40B4-BE49-F238E27FC236}">
                <a16:creationId xmlns:a16="http://schemas.microsoft.com/office/drawing/2014/main" id="{53FB1BE8-864C-4A8A-8A36-A8E3B1FA1D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6313" y="3841666"/>
            <a:ext cx="498390" cy="498390"/>
          </a:xfrm>
          <a:prstGeom prst="rect">
            <a:avLst/>
          </a:prstGeom>
        </p:spPr>
      </p:pic>
      <p:pic>
        <p:nvPicPr>
          <p:cNvPr id="95" name="圖片 94">
            <a:extLst>
              <a:ext uri="{FF2B5EF4-FFF2-40B4-BE49-F238E27FC236}">
                <a16:creationId xmlns:a16="http://schemas.microsoft.com/office/drawing/2014/main" id="{97270FAA-0406-4A90-8E6A-E1F7BDEFDD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6313" y="2446003"/>
            <a:ext cx="498390" cy="498390"/>
          </a:xfrm>
          <a:prstGeom prst="rect">
            <a:avLst/>
          </a:prstGeom>
        </p:spPr>
      </p:pic>
      <p:pic>
        <p:nvPicPr>
          <p:cNvPr id="96" name="圖片 95">
            <a:extLst>
              <a:ext uri="{FF2B5EF4-FFF2-40B4-BE49-F238E27FC236}">
                <a16:creationId xmlns:a16="http://schemas.microsoft.com/office/drawing/2014/main" id="{474F570F-DD02-486C-976D-63F459A22D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6313" y="5205246"/>
            <a:ext cx="498390" cy="498390"/>
          </a:xfrm>
          <a:prstGeom prst="rect">
            <a:avLst/>
          </a:prstGeom>
        </p:spPr>
      </p:pic>
      <p:sp>
        <p:nvSpPr>
          <p:cNvPr id="97" name="文字方塊 96">
            <a:extLst>
              <a:ext uri="{FF2B5EF4-FFF2-40B4-BE49-F238E27FC236}">
                <a16:creationId xmlns:a16="http://schemas.microsoft.com/office/drawing/2014/main" id="{4C8B884F-961F-4BD5-A27E-DBB2A2738AC9}"/>
              </a:ext>
            </a:extLst>
          </p:cNvPr>
          <p:cNvSpPr txBox="1"/>
          <p:nvPr/>
        </p:nvSpPr>
        <p:spPr>
          <a:xfrm>
            <a:off x="5209003" y="5438200"/>
            <a:ext cx="1849234" cy="338554"/>
          </a:xfrm>
          <a:prstGeom prst="rect">
            <a:avLst/>
          </a:prstGeom>
          <a:noFill/>
        </p:spPr>
        <p:txBody>
          <a:bodyPr wrap="square" rtlCol="0" anchor="t">
            <a:spAutoFit/>
          </a:bodyPr>
          <a:lstStyle/>
          <a:p>
            <a:pPr algn="ctr"/>
            <a:r>
              <a:rPr lang="en-US" altLang="zh-TW" sz="1600" b="1" err="1">
                <a:latin typeface="Microsoft JhengHei"/>
                <a:ea typeface="Microsoft JhengHei"/>
              </a:rPr>
              <a:t>雲端存取</a:t>
            </a:r>
            <a:endParaRPr lang="zh-TW" altLang="en-US" sz="1600" b="1" err="1">
              <a:latin typeface="Microsoft JhengHei"/>
              <a:ea typeface="Microsoft JhengHei"/>
            </a:endParaRPr>
          </a:p>
        </p:txBody>
      </p:sp>
      <p:sp>
        <p:nvSpPr>
          <p:cNvPr id="3" name="文字方塊 2">
            <a:extLst>
              <a:ext uri="{FF2B5EF4-FFF2-40B4-BE49-F238E27FC236}">
                <a16:creationId xmlns:a16="http://schemas.microsoft.com/office/drawing/2014/main" id="{FB29EA88-0A93-45BF-B122-9A0D69C51788}"/>
              </a:ext>
            </a:extLst>
          </p:cNvPr>
          <p:cNvSpPr txBox="1"/>
          <p:nvPr/>
        </p:nvSpPr>
        <p:spPr>
          <a:xfrm>
            <a:off x="3903718" y="3200400"/>
            <a:ext cx="3555123"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b="1">
                <a:latin typeface="Microsoft JhengHei"/>
                <a:ea typeface="Microsoft JhengHei"/>
                <a:cs typeface="Calibri"/>
              </a:rPr>
              <a:t>File Station 即將推出 QuDedup 還原及預覽功能</a:t>
            </a:r>
          </a:p>
        </p:txBody>
      </p:sp>
      <p:sp>
        <p:nvSpPr>
          <p:cNvPr id="29" name="文字方塊 28">
            <a:extLst>
              <a:ext uri="{FF2B5EF4-FFF2-40B4-BE49-F238E27FC236}">
                <a16:creationId xmlns:a16="http://schemas.microsoft.com/office/drawing/2014/main" id="{2AB2F4FE-2B14-40DC-BEA8-343DAE142D47}"/>
              </a:ext>
            </a:extLst>
          </p:cNvPr>
          <p:cNvSpPr txBox="1"/>
          <p:nvPr/>
        </p:nvSpPr>
        <p:spPr>
          <a:xfrm>
            <a:off x="704193" y="5433847"/>
            <a:ext cx="3478923"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200" b="1">
                <a:latin typeface="Microsoft JhengHei"/>
                <a:ea typeface="Microsoft JhengHei"/>
                <a:cs typeface="Calibri"/>
              </a:rPr>
              <a:t>File Station 即將推出</a:t>
            </a:r>
            <a:br>
              <a:rPr lang="zh-TW" altLang="en-US" sz="1200" b="1">
                <a:latin typeface="Microsoft JhengHei"/>
                <a:ea typeface="Microsoft JhengHei"/>
                <a:cs typeface="Calibri"/>
              </a:rPr>
            </a:br>
            <a:r>
              <a:rPr lang="zh-TW" altLang="en-US" sz="1200" b="1">
                <a:latin typeface="Microsoft JhengHei"/>
                <a:ea typeface="Microsoft JhengHei"/>
                <a:cs typeface="Calibri"/>
              </a:rPr>
              <a:t>QuDedup 還原及預覽功能</a:t>
            </a:r>
            <a:endParaRPr lang="en-US" altLang="zh-TW"/>
          </a:p>
        </p:txBody>
      </p:sp>
    </p:spTree>
    <p:extLst>
      <p:ext uri="{BB962C8B-B14F-4D97-AF65-F5344CB8AC3E}">
        <p14:creationId xmlns:p14="http://schemas.microsoft.com/office/powerpoint/2010/main" val="3430792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0CC924FE-07E9-4073-A4AE-6672FA7700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 y="0"/>
            <a:ext cx="12190089" cy="6858000"/>
          </a:xfrm>
          <a:prstGeom prst="rect">
            <a:avLst/>
          </a:prstGeom>
        </p:spPr>
      </p:pic>
      <p:sp>
        <p:nvSpPr>
          <p:cNvPr id="2" name="Title 1">
            <a:extLst>
              <a:ext uri="{FF2B5EF4-FFF2-40B4-BE49-F238E27FC236}">
                <a16:creationId xmlns:a16="http://schemas.microsoft.com/office/drawing/2014/main" id="{61934F07-B81F-4F63-A5A8-A48A0A8FDE19}"/>
              </a:ext>
            </a:extLst>
          </p:cNvPr>
          <p:cNvSpPr>
            <a:spLocks noGrp="1"/>
          </p:cNvSpPr>
          <p:nvPr>
            <p:ph type="title"/>
          </p:nvPr>
        </p:nvSpPr>
        <p:spPr/>
        <p:txBody>
          <a:bodyPr/>
          <a:lstStyle/>
          <a:p>
            <a:r>
              <a:rPr lang="en-US" altLang="zh-TW" err="1"/>
              <a:t>QuDedup</a:t>
            </a:r>
            <a:r>
              <a:rPr lang="en-US" altLang="zh-TW"/>
              <a:t> Extract Tool </a:t>
            </a:r>
            <a:r>
              <a:rPr lang="zh-TW" altLang="en-US"/>
              <a:t>操作教學 </a:t>
            </a:r>
            <a:endParaRPr lang="en-US"/>
          </a:p>
        </p:txBody>
      </p:sp>
      <p:pic>
        <p:nvPicPr>
          <p:cNvPr id="4" name="圖片 3" descr="一張含有 iPod, 電子用品 的圖片&#10;&#10;描述是以高可信度產生">
            <a:extLst>
              <a:ext uri="{FF2B5EF4-FFF2-40B4-BE49-F238E27FC236}">
                <a16:creationId xmlns:a16="http://schemas.microsoft.com/office/drawing/2014/main" id="{DAFDC4CF-DD20-489A-A437-B8FA4E66D2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5795" y="409433"/>
            <a:ext cx="1904456" cy="1904456"/>
          </a:xfrm>
          <a:prstGeom prst="rect">
            <a:avLst/>
          </a:prstGeom>
        </p:spPr>
      </p:pic>
    </p:spTree>
    <p:extLst>
      <p:ext uri="{BB962C8B-B14F-4D97-AF65-F5344CB8AC3E}">
        <p14:creationId xmlns:p14="http://schemas.microsoft.com/office/powerpoint/2010/main" val="2631045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 15">
            <a:extLst>
              <a:ext uri="{FF2B5EF4-FFF2-40B4-BE49-F238E27FC236}">
                <a16:creationId xmlns:a16="http://schemas.microsoft.com/office/drawing/2014/main" id="{F680E892-8612-4723-8125-DABBF69596E1}"/>
              </a:ext>
            </a:extLst>
          </p:cNvPr>
          <p:cNvSpPr/>
          <p:nvPr/>
        </p:nvSpPr>
        <p:spPr>
          <a:xfrm>
            <a:off x="545039" y="1558935"/>
            <a:ext cx="9102221" cy="707886"/>
          </a:xfrm>
          <a:prstGeom prst="roundRect">
            <a:avLst>
              <a:gd name="adj" fmla="val 27739"/>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3044FADC-7594-4358-9CBE-FA91DF1B4AA8}"/>
              </a:ext>
            </a:extLst>
          </p:cNvPr>
          <p:cNvSpPr>
            <a:spLocks noGrp="1"/>
          </p:cNvSpPr>
          <p:nvPr>
            <p:ph type="title"/>
          </p:nvPr>
        </p:nvSpPr>
        <p:spPr/>
        <p:txBody>
          <a:bodyPr/>
          <a:lstStyle/>
          <a:p>
            <a:r>
              <a:rPr lang="zh-TW" altLang="en-US" b="1">
                <a:latin typeface="微軟正黑體"/>
                <a:ea typeface="微軟正黑體"/>
              </a:rPr>
              <a:t>匯入</a:t>
            </a:r>
            <a:r>
              <a:rPr lang="zh-TW" altLang="en-US">
                <a:latin typeface="微軟正黑體"/>
                <a:ea typeface="微軟正黑體"/>
              </a:rPr>
              <a:t> .qdff </a:t>
            </a:r>
            <a:r>
              <a:rPr lang="zh-TW" altLang="en-US" b="1">
                <a:latin typeface="微軟正黑體"/>
                <a:ea typeface="微軟正黑體"/>
              </a:rPr>
              <a:t>檔案</a:t>
            </a:r>
          </a:p>
        </p:txBody>
      </p:sp>
      <p:pic>
        <p:nvPicPr>
          <p:cNvPr id="5" name="圖片 4">
            <a:extLst>
              <a:ext uri="{FF2B5EF4-FFF2-40B4-BE49-F238E27FC236}">
                <a16:creationId xmlns:a16="http://schemas.microsoft.com/office/drawing/2014/main" id="{16F252A4-EA43-41CA-B740-1CA85991925E}"/>
              </a:ext>
            </a:extLst>
          </p:cNvPr>
          <p:cNvPicPr>
            <a:picLocks noChangeAspect="1"/>
          </p:cNvPicPr>
          <p:nvPr/>
        </p:nvPicPr>
        <p:blipFill>
          <a:blip r:embed="rId3"/>
          <a:stretch>
            <a:fillRect/>
          </a:stretch>
        </p:blipFill>
        <p:spPr>
          <a:xfrm>
            <a:off x="642670" y="2481442"/>
            <a:ext cx="5219179" cy="3043783"/>
          </a:xfrm>
          <a:prstGeom prst="rect">
            <a:avLst/>
          </a:prstGeom>
          <a:ln w="3175">
            <a:solidFill>
              <a:schemeClr val="tx1">
                <a:lumMod val="50000"/>
                <a:lumOff val="50000"/>
              </a:schemeClr>
            </a:solidFill>
          </a:ln>
        </p:spPr>
      </p:pic>
      <p:sp>
        <p:nvSpPr>
          <p:cNvPr id="6" name="矩形 5">
            <a:extLst>
              <a:ext uri="{FF2B5EF4-FFF2-40B4-BE49-F238E27FC236}">
                <a16:creationId xmlns:a16="http://schemas.microsoft.com/office/drawing/2014/main" id="{10A7E871-4AE3-4346-9D3F-F2E29A91C20E}"/>
              </a:ext>
            </a:extLst>
          </p:cNvPr>
          <p:cNvSpPr/>
          <p:nvPr/>
        </p:nvSpPr>
        <p:spPr>
          <a:xfrm>
            <a:off x="2024784" y="3629188"/>
            <a:ext cx="3837065" cy="115411"/>
          </a:xfrm>
          <a:prstGeom prst="rect">
            <a:avLst/>
          </a:prstGeom>
          <a:noFill/>
          <a:ln w="28575">
            <a:solidFill>
              <a:srgbClr val="0DC3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a:extLst>
              <a:ext uri="{FF2B5EF4-FFF2-40B4-BE49-F238E27FC236}">
                <a16:creationId xmlns:a16="http://schemas.microsoft.com/office/drawing/2014/main" id="{7C13D971-FE1E-4CA7-971A-4554388A32EF}"/>
              </a:ext>
            </a:extLst>
          </p:cNvPr>
          <p:cNvPicPr>
            <a:picLocks noChangeAspect="1"/>
          </p:cNvPicPr>
          <p:nvPr/>
        </p:nvPicPr>
        <p:blipFill>
          <a:blip r:embed="rId4"/>
          <a:stretch>
            <a:fillRect/>
          </a:stretch>
        </p:blipFill>
        <p:spPr>
          <a:xfrm>
            <a:off x="6032837" y="2481442"/>
            <a:ext cx="5126503" cy="3044773"/>
          </a:xfrm>
          <a:prstGeom prst="rect">
            <a:avLst/>
          </a:prstGeom>
        </p:spPr>
      </p:pic>
      <p:pic>
        <p:nvPicPr>
          <p:cNvPr id="8" name="圖片 7">
            <a:extLst>
              <a:ext uri="{FF2B5EF4-FFF2-40B4-BE49-F238E27FC236}">
                <a16:creationId xmlns:a16="http://schemas.microsoft.com/office/drawing/2014/main" id="{671DB0DF-C2E5-4E12-BDCF-D7F17CE562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8176" y="3927136"/>
            <a:ext cx="1356711" cy="629537"/>
          </a:xfrm>
          <a:prstGeom prst="rect">
            <a:avLst/>
          </a:prstGeom>
        </p:spPr>
      </p:pic>
      <p:pic>
        <p:nvPicPr>
          <p:cNvPr id="12" name="圖片 11">
            <a:extLst>
              <a:ext uri="{FF2B5EF4-FFF2-40B4-BE49-F238E27FC236}">
                <a16:creationId xmlns:a16="http://schemas.microsoft.com/office/drawing/2014/main" id="{2CB9BCC7-45FF-4EAC-A1D8-E604693A35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68908" y="3119413"/>
            <a:ext cx="863412" cy="1263188"/>
          </a:xfrm>
          <a:prstGeom prst="rect">
            <a:avLst/>
          </a:prstGeom>
        </p:spPr>
      </p:pic>
      <p:sp>
        <p:nvSpPr>
          <p:cNvPr id="15" name="文字方塊 14">
            <a:extLst>
              <a:ext uri="{FF2B5EF4-FFF2-40B4-BE49-F238E27FC236}">
                <a16:creationId xmlns:a16="http://schemas.microsoft.com/office/drawing/2014/main" id="{7344A201-95BE-4C8E-B0DD-F6221CC876A0}"/>
              </a:ext>
            </a:extLst>
          </p:cNvPr>
          <p:cNvSpPr txBox="1"/>
          <p:nvPr/>
        </p:nvSpPr>
        <p:spPr>
          <a:xfrm>
            <a:off x="849779" y="1565536"/>
            <a:ext cx="8694484" cy="707886"/>
          </a:xfrm>
          <a:prstGeom prst="rect">
            <a:avLst/>
          </a:prstGeom>
          <a:noFill/>
        </p:spPr>
        <p:txBody>
          <a:bodyPr wrap="square" rtlCol="0" anchor="t">
            <a:spAutoFit/>
          </a:bodyPr>
          <a:lstStyle/>
          <a:p>
            <a:r>
              <a:rPr lang="zh-TW" altLang="en-US" sz="2000" b="1">
                <a:latin typeface="微軟正黑體"/>
                <a:ea typeface="微軟正黑體"/>
              </a:rPr>
              <a:t>雙擊 </a:t>
            </a:r>
            <a:r>
              <a:rPr lang="en-US" altLang="zh-TW" sz="2000" b="1">
                <a:latin typeface="微軟正黑體"/>
                <a:ea typeface="微軟正黑體"/>
              </a:rPr>
              <a:t>.</a:t>
            </a:r>
            <a:r>
              <a:rPr lang="en-US" altLang="zh-TW" sz="2000" b="1" err="1">
                <a:latin typeface="微軟正黑體"/>
                <a:ea typeface="微軟正黑體"/>
              </a:rPr>
              <a:t>qdff</a:t>
            </a:r>
            <a:r>
              <a:rPr lang="en-US" altLang="zh-TW" sz="2000" b="1">
                <a:latin typeface="微軟正黑體"/>
                <a:ea typeface="微軟正黑體"/>
              </a:rPr>
              <a:t> </a:t>
            </a:r>
            <a:r>
              <a:rPr lang="zh-TW" altLang="en-US" sz="2000" b="1">
                <a:latin typeface="微軟正黑體"/>
                <a:ea typeface="微軟正黑體"/>
              </a:rPr>
              <a:t>檔案將可直接將檔案匯入 </a:t>
            </a:r>
            <a:r>
              <a:rPr lang="en-US" altLang="zh-TW" sz="2000" b="1" err="1">
                <a:latin typeface="微軟正黑體"/>
                <a:ea typeface="微軟正黑體"/>
              </a:rPr>
              <a:t>QuDedup</a:t>
            </a:r>
            <a:r>
              <a:rPr lang="en-US" altLang="zh-TW" sz="2000" b="1">
                <a:latin typeface="微軟正黑體"/>
                <a:ea typeface="微軟正黑體"/>
              </a:rPr>
              <a:t> Extract Tool</a:t>
            </a:r>
            <a:r>
              <a:rPr lang="zh-TW" altLang="en-US" sz="2000" b="1">
                <a:latin typeface="微軟正黑體"/>
                <a:ea typeface="微軟正黑體"/>
              </a:rPr>
              <a:t>，也可於</a:t>
            </a:r>
            <a:r>
              <a:rPr lang="en-US" altLang="zh-TW" sz="2000" b="1" err="1">
                <a:latin typeface="微軟正黑體"/>
                <a:ea typeface="微軟正黑體"/>
              </a:rPr>
              <a:t>QuDedup</a:t>
            </a:r>
            <a:r>
              <a:rPr lang="en-US" altLang="zh-TW" sz="2000" b="1">
                <a:latin typeface="微軟正黑體"/>
                <a:ea typeface="微軟正黑體"/>
              </a:rPr>
              <a:t> Extract Tool </a:t>
            </a:r>
            <a:r>
              <a:rPr lang="zh-TW" altLang="en-US" sz="2000" b="1">
                <a:latin typeface="微軟正黑體"/>
                <a:ea typeface="微軟正黑體"/>
              </a:rPr>
              <a:t>中直接點擊</a:t>
            </a:r>
            <a:r>
              <a:rPr lang="en-US" altLang="zh-TW" sz="2000" b="1">
                <a:latin typeface="微軟正黑體"/>
                <a:ea typeface="微軟正黑體"/>
              </a:rPr>
              <a:t>“Open”</a:t>
            </a:r>
            <a:r>
              <a:rPr lang="zh-TW" altLang="en-US" sz="2000" b="1">
                <a:latin typeface="微軟正黑體"/>
                <a:ea typeface="微軟正黑體"/>
              </a:rPr>
              <a:t>匯入 </a:t>
            </a:r>
            <a:r>
              <a:rPr lang="en-US" altLang="zh-TW" sz="2000" b="1">
                <a:latin typeface="微軟正黑體"/>
                <a:ea typeface="微軟正黑體"/>
              </a:rPr>
              <a:t>.</a:t>
            </a:r>
            <a:r>
              <a:rPr lang="en-US" altLang="zh-TW" sz="2000" b="1" err="1">
                <a:latin typeface="微軟正黑體"/>
                <a:ea typeface="微軟正黑體"/>
              </a:rPr>
              <a:t>qdff</a:t>
            </a:r>
            <a:endParaRPr lang="zh-TW" altLang="en-US" sz="2000">
              <a:latin typeface="微軟正黑體"/>
              <a:ea typeface="微軟正黑體"/>
            </a:endParaRPr>
          </a:p>
        </p:txBody>
      </p:sp>
    </p:spTree>
    <p:extLst>
      <p:ext uri="{BB962C8B-B14F-4D97-AF65-F5344CB8AC3E}">
        <p14:creationId xmlns:p14="http://schemas.microsoft.com/office/powerpoint/2010/main" val="1577887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圓角 16">
            <a:extLst>
              <a:ext uri="{FF2B5EF4-FFF2-40B4-BE49-F238E27FC236}">
                <a16:creationId xmlns:a16="http://schemas.microsoft.com/office/drawing/2014/main" id="{F5BF9818-112B-4ECC-9BAB-F60044B8D830}"/>
              </a:ext>
            </a:extLst>
          </p:cNvPr>
          <p:cNvSpPr/>
          <p:nvPr/>
        </p:nvSpPr>
        <p:spPr>
          <a:xfrm>
            <a:off x="545039" y="1411174"/>
            <a:ext cx="9102221" cy="707886"/>
          </a:xfrm>
          <a:prstGeom prst="roundRect">
            <a:avLst>
              <a:gd name="adj" fmla="val 27739"/>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3044FADC-7594-4358-9CBE-FA91DF1B4AA8}"/>
              </a:ext>
            </a:extLst>
          </p:cNvPr>
          <p:cNvSpPr>
            <a:spLocks noGrp="1"/>
          </p:cNvSpPr>
          <p:nvPr>
            <p:ph type="title"/>
          </p:nvPr>
        </p:nvSpPr>
        <p:spPr/>
        <p:txBody>
          <a:bodyPr>
            <a:normAutofit/>
          </a:bodyPr>
          <a:lstStyle/>
          <a:p>
            <a:r>
              <a:rPr lang="zh-TW" altLang="en-US" b="1">
                <a:latin typeface="微軟正黑體" panose="020B0604030504040204" pitchFamily="34" charset="-120"/>
                <a:ea typeface="微軟正黑體" panose="020B0604030504040204" pitchFamily="34" charset="-120"/>
              </a:rPr>
              <a:t>檢視多版本及檔案內容</a:t>
            </a:r>
          </a:p>
        </p:txBody>
      </p:sp>
      <p:pic>
        <p:nvPicPr>
          <p:cNvPr id="3" name="圖片 2">
            <a:extLst>
              <a:ext uri="{FF2B5EF4-FFF2-40B4-BE49-F238E27FC236}">
                <a16:creationId xmlns:a16="http://schemas.microsoft.com/office/drawing/2014/main" id="{F18D53FB-2EB7-407F-A427-80B1B05183DF}"/>
              </a:ext>
            </a:extLst>
          </p:cNvPr>
          <p:cNvPicPr>
            <a:picLocks noChangeAspect="1"/>
          </p:cNvPicPr>
          <p:nvPr/>
        </p:nvPicPr>
        <p:blipFill>
          <a:blip r:embed="rId3"/>
          <a:stretch>
            <a:fillRect/>
          </a:stretch>
        </p:blipFill>
        <p:spPr>
          <a:xfrm>
            <a:off x="590890" y="2274492"/>
            <a:ext cx="6279795" cy="3721360"/>
          </a:xfrm>
          <a:prstGeom prst="rect">
            <a:avLst/>
          </a:prstGeom>
          <a:ln w="3175">
            <a:solidFill>
              <a:schemeClr val="tx1"/>
            </a:solidFill>
          </a:ln>
        </p:spPr>
      </p:pic>
      <p:sp>
        <p:nvSpPr>
          <p:cNvPr id="10" name="矩形 9">
            <a:extLst>
              <a:ext uri="{FF2B5EF4-FFF2-40B4-BE49-F238E27FC236}">
                <a16:creationId xmlns:a16="http://schemas.microsoft.com/office/drawing/2014/main" id="{19599AD8-3151-40DB-9922-FF6969835FA5}"/>
              </a:ext>
            </a:extLst>
          </p:cNvPr>
          <p:cNvSpPr/>
          <p:nvPr/>
        </p:nvSpPr>
        <p:spPr>
          <a:xfrm>
            <a:off x="2373032" y="5205616"/>
            <a:ext cx="4256548" cy="205710"/>
          </a:xfrm>
          <a:prstGeom prst="rect">
            <a:avLst/>
          </a:prstGeom>
          <a:noFill/>
          <a:ln w="28575">
            <a:solidFill>
              <a:srgbClr val="0DC3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a:extLst>
              <a:ext uri="{FF2B5EF4-FFF2-40B4-BE49-F238E27FC236}">
                <a16:creationId xmlns:a16="http://schemas.microsoft.com/office/drawing/2014/main" id="{9B007C6A-54F8-41D1-81C8-C3C2C5F58E08}"/>
              </a:ext>
            </a:extLst>
          </p:cNvPr>
          <p:cNvPicPr>
            <a:picLocks noChangeAspect="1"/>
          </p:cNvPicPr>
          <p:nvPr/>
        </p:nvPicPr>
        <p:blipFill>
          <a:blip r:embed="rId4"/>
          <a:stretch>
            <a:fillRect/>
          </a:stretch>
        </p:blipFill>
        <p:spPr>
          <a:xfrm>
            <a:off x="7608445" y="2377571"/>
            <a:ext cx="3596131" cy="3313903"/>
          </a:xfrm>
          <a:prstGeom prst="rect">
            <a:avLst/>
          </a:prstGeom>
          <a:ln w="3175">
            <a:solidFill>
              <a:schemeClr val="tx1"/>
            </a:solidFill>
          </a:ln>
        </p:spPr>
      </p:pic>
      <p:sp>
        <p:nvSpPr>
          <p:cNvPr id="13" name="矩形 12">
            <a:extLst>
              <a:ext uri="{FF2B5EF4-FFF2-40B4-BE49-F238E27FC236}">
                <a16:creationId xmlns:a16="http://schemas.microsoft.com/office/drawing/2014/main" id="{5BE14D1D-76AC-4240-A7CB-775CBAEE4AC5}"/>
              </a:ext>
            </a:extLst>
          </p:cNvPr>
          <p:cNvSpPr/>
          <p:nvPr/>
        </p:nvSpPr>
        <p:spPr>
          <a:xfrm>
            <a:off x="725906" y="3519954"/>
            <a:ext cx="1140673" cy="1947007"/>
          </a:xfrm>
          <a:prstGeom prst="rect">
            <a:avLst/>
          </a:prstGeom>
          <a:noFill/>
          <a:ln w="28575">
            <a:solidFill>
              <a:srgbClr val="0DC3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a:extLst>
              <a:ext uri="{FF2B5EF4-FFF2-40B4-BE49-F238E27FC236}">
                <a16:creationId xmlns:a16="http://schemas.microsoft.com/office/drawing/2014/main" id="{DFA52580-2D6A-45CB-9BBC-B9D33CDAAABC}"/>
              </a:ext>
            </a:extLst>
          </p:cNvPr>
          <p:cNvSpPr txBox="1"/>
          <p:nvPr/>
        </p:nvSpPr>
        <p:spPr>
          <a:xfrm>
            <a:off x="849779" y="1423615"/>
            <a:ext cx="8694484" cy="707886"/>
          </a:xfrm>
          <a:prstGeom prst="rect">
            <a:avLst/>
          </a:prstGeom>
          <a:noFill/>
        </p:spPr>
        <p:txBody>
          <a:bodyPr wrap="square" rtlCol="0">
            <a:spAutoFit/>
          </a:bodyPr>
          <a:lstStyle/>
          <a:p>
            <a:pPr marL="285750" indent="-285750">
              <a:buFont typeface="Arial" panose="020B0604020202020204" pitchFamily="34" charset="0"/>
              <a:buChar char="•"/>
            </a:pPr>
            <a:r>
              <a:rPr lang="zh-TW" altLang="en-US" sz="2000" b="1" dirty="0">
                <a:latin typeface="微軟正黑體" panose="020B0604030504040204" pitchFamily="34" charset="-120"/>
                <a:ea typeface="微軟正黑體" panose="020B0604030504040204" pitchFamily="34" charset="-120"/>
              </a:rPr>
              <a:t>多版本資料會直接按照備份時間排序顯示於檔案目錄視窗左欄</a:t>
            </a:r>
            <a:endParaRPr lang="en-US" altLang="zh-TW" sz="2000" b="1" dirty="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2000" b="1" dirty="0">
                <a:latin typeface="微軟正黑體" panose="020B0604030504040204" pitchFamily="34" charset="-120"/>
                <a:ea typeface="微軟正黑體" panose="020B0604030504040204" pitchFamily="34" charset="-120"/>
              </a:rPr>
              <a:t>可直接點擊檔案進行預覽</a:t>
            </a:r>
            <a:endParaRPr lang="en-US" altLang="zh-TW" sz="2000" b="1" dirty="0">
              <a:latin typeface="微軟正黑體" panose="020B0604030504040204" pitchFamily="34" charset="-120"/>
              <a:ea typeface="微軟正黑體" panose="020B0604030504040204" pitchFamily="34" charset="-120"/>
            </a:endParaRPr>
          </a:p>
        </p:txBody>
      </p:sp>
      <p:pic>
        <p:nvPicPr>
          <p:cNvPr id="16" name="圖片 15">
            <a:extLst>
              <a:ext uri="{FF2B5EF4-FFF2-40B4-BE49-F238E27FC236}">
                <a16:creationId xmlns:a16="http://schemas.microsoft.com/office/drawing/2014/main" id="{C927E915-A6E0-48FF-8924-7086898FED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7564" y="3960173"/>
            <a:ext cx="1356711" cy="629537"/>
          </a:xfrm>
          <a:prstGeom prst="rect">
            <a:avLst/>
          </a:prstGeom>
        </p:spPr>
      </p:pic>
      <p:pic>
        <p:nvPicPr>
          <p:cNvPr id="5" name="圖片 4">
            <a:extLst>
              <a:ext uri="{FF2B5EF4-FFF2-40B4-BE49-F238E27FC236}">
                <a16:creationId xmlns:a16="http://schemas.microsoft.com/office/drawing/2014/main" id="{CC786DBF-4C41-4BAC-923B-64974E3CDF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094547">
            <a:off x="2093158" y="5025655"/>
            <a:ext cx="583858" cy="1411174"/>
          </a:xfrm>
          <a:prstGeom prst="rect">
            <a:avLst/>
          </a:prstGeom>
        </p:spPr>
      </p:pic>
      <p:sp>
        <p:nvSpPr>
          <p:cNvPr id="6" name="矩形: 圓角 5">
            <a:extLst>
              <a:ext uri="{FF2B5EF4-FFF2-40B4-BE49-F238E27FC236}">
                <a16:creationId xmlns:a16="http://schemas.microsoft.com/office/drawing/2014/main" id="{1120FC0B-FA02-4A39-B34B-52922473DBE3}"/>
              </a:ext>
            </a:extLst>
          </p:cNvPr>
          <p:cNvSpPr/>
          <p:nvPr/>
        </p:nvSpPr>
        <p:spPr>
          <a:xfrm>
            <a:off x="2794133" y="5638089"/>
            <a:ext cx="3146178" cy="459810"/>
          </a:xfrm>
          <a:prstGeom prst="round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AFBC69D1-2E5A-40DC-BA84-A5E97AC916FB}"/>
              </a:ext>
            </a:extLst>
          </p:cNvPr>
          <p:cNvSpPr txBox="1"/>
          <p:nvPr/>
        </p:nvSpPr>
        <p:spPr>
          <a:xfrm>
            <a:off x="2864612" y="5681587"/>
            <a:ext cx="3000427" cy="400110"/>
          </a:xfrm>
          <a:prstGeom prst="rect">
            <a:avLst/>
          </a:prstGeom>
          <a:noFill/>
        </p:spPr>
        <p:txBody>
          <a:bodyPr wrap="square" rtlCol="0">
            <a:spAutoFit/>
          </a:bodyPr>
          <a:lstStyle/>
          <a:p>
            <a:pPr algn="ctr"/>
            <a:r>
              <a:rPr lang="zh-TW" altLang="en-US" sz="2000" b="1">
                <a:latin typeface="微軟正黑體" panose="020B0604030504040204" pitchFamily="34" charset="-120"/>
                <a:ea typeface="微軟正黑體" panose="020B0604030504040204" pitchFamily="34" charset="-120"/>
              </a:rPr>
              <a:t>列出所有保留的備份版本</a:t>
            </a:r>
          </a:p>
        </p:txBody>
      </p:sp>
    </p:spTree>
    <p:extLst>
      <p:ext uri="{BB962C8B-B14F-4D97-AF65-F5344CB8AC3E}">
        <p14:creationId xmlns:p14="http://schemas.microsoft.com/office/powerpoint/2010/main" val="89803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圓角 20">
            <a:extLst>
              <a:ext uri="{FF2B5EF4-FFF2-40B4-BE49-F238E27FC236}">
                <a16:creationId xmlns:a16="http://schemas.microsoft.com/office/drawing/2014/main" id="{68DEA790-EFFD-4999-BE7C-579D9677A14C}"/>
              </a:ext>
            </a:extLst>
          </p:cNvPr>
          <p:cNvSpPr/>
          <p:nvPr/>
        </p:nvSpPr>
        <p:spPr>
          <a:xfrm>
            <a:off x="465155" y="1461680"/>
            <a:ext cx="8363830" cy="707886"/>
          </a:xfrm>
          <a:prstGeom prst="roundRect">
            <a:avLst>
              <a:gd name="adj" fmla="val 27739"/>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D550B5C6-F0A1-4E06-9454-73A843E7EA41}"/>
              </a:ext>
            </a:extLst>
          </p:cNvPr>
          <p:cNvSpPr>
            <a:spLocks noGrp="1"/>
          </p:cNvSpPr>
          <p:nvPr>
            <p:ph type="title"/>
          </p:nvPr>
        </p:nvSpPr>
        <p:spPr/>
        <p:txBody>
          <a:bodyPr/>
          <a:lstStyle/>
          <a:p>
            <a:r>
              <a:rPr lang="zh-TW" altLang="en-US">
                <a:latin typeface="微軟正黑體"/>
                <a:ea typeface="微軟正黑體"/>
              </a:rPr>
              <a:t>任意選取要還原的檔案</a:t>
            </a:r>
            <a:endParaRPr lang="zh-TW" altLang="en-US" b="1">
              <a:latin typeface="微軟正黑體"/>
              <a:ea typeface="微軟正黑體"/>
            </a:endParaRPr>
          </a:p>
        </p:txBody>
      </p:sp>
      <p:pic>
        <p:nvPicPr>
          <p:cNvPr id="6" name="圖片 5">
            <a:extLst>
              <a:ext uri="{FF2B5EF4-FFF2-40B4-BE49-F238E27FC236}">
                <a16:creationId xmlns:a16="http://schemas.microsoft.com/office/drawing/2014/main" id="{1C0031EE-9051-4F76-A3FC-95FD90997556}"/>
              </a:ext>
            </a:extLst>
          </p:cNvPr>
          <p:cNvPicPr>
            <a:picLocks noChangeAspect="1"/>
          </p:cNvPicPr>
          <p:nvPr/>
        </p:nvPicPr>
        <p:blipFill>
          <a:blip r:embed="rId3"/>
          <a:stretch>
            <a:fillRect/>
          </a:stretch>
        </p:blipFill>
        <p:spPr>
          <a:xfrm>
            <a:off x="7057886" y="2349010"/>
            <a:ext cx="3781016" cy="1316176"/>
          </a:xfrm>
          <a:prstGeom prst="rect">
            <a:avLst/>
          </a:prstGeom>
          <a:ln w="3175">
            <a:solidFill>
              <a:schemeClr val="tx1"/>
            </a:solidFill>
          </a:ln>
        </p:spPr>
      </p:pic>
      <p:sp>
        <p:nvSpPr>
          <p:cNvPr id="7" name="矩形 6">
            <a:extLst>
              <a:ext uri="{FF2B5EF4-FFF2-40B4-BE49-F238E27FC236}">
                <a16:creationId xmlns:a16="http://schemas.microsoft.com/office/drawing/2014/main" id="{9032017E-8187-4E06-89CF-26B9BA50FB4E}"/>
              </a:ext>
            </a:extLst>
          </p:cNvPr>
          <p:cNvSpPr/>
          <p:nvPr/>
        </p:nvSpPr>
        <p:spPr>
          <a:xfrm>
            <a:off x="9967595" y="3330552"/>
            <a:ext cx="754913" cy="200233"/>
          </a:xfrm>
          <a:prstGeom prst="rect">
            <a:avLst/>
          </a:prstGeom>
          <a:noFill/>
          <a:ln w="28575">
            <a:solidFill>
              <a:srgbClr val="0DC3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a:extLst>
              <a:ext uri="{FF2B5EF4-FFF2-40B4-BE49-F238E27FC236}">
                <a16:creationId xmlns:a16="http://schemas.microsoft.com/office/drawing/2014/main" id="{62BD072D-CD67-423F-8EF1-907BA2F3DFFB}"/>
              </a:ext>
            </a:extLst>
          </p:cNvPr>
          <p:cNvPicPr>
            <a:picLocks noChangeAspect="1"/>
          </p:cNvPicPr>
          <p:nvPr/>
        </p:nvPicPr>
        <p:blipFill>
          <a:blip r:embed="rId4"/>
          <a:stretch>
            <a:fillRect/>
          </a:stretch>
        </p:blipFill>
        <p:spPr>
          <a:xfrm>
            <a:off x="465155" y="2349010"/>
            <a:ext cx="6181196" cy="3648738"/>
          </a:xfrm>
          <a:prstGeom prst="rect">
            <a:avLst/>
          </a:prstGeom>
        </p:spPr>
      </p:pic>
      <p:sp>
        <p:nvSpPr>
          <p:cNvPr id="9" name="矩形 8">
            <a:extLst>
              <a:ext uri="{FF2B5EF4-FFF2-40B4-BE49-F238E27FC236}">
                <a16:creationId xmlns:a16="http://schemas.microsoft.com/office/drawing/2014/main" id="{2EC69A5D-F795-4A96-A23F-3E63A658580D}"/>
              </a:ext>
            </a:extLst>
          </p:cNvPr>
          <p:cNvSpPr/>
          <p:nvPr/>
        </p:nvSpPr>
        <p:spPr>
          <a:xfrm>
            <a:off x="812818" y="4267266"/>
            <a:ext cx="1385711" cy="373064"/>
          </a:xfrm>
          <a:prstGeom prst="rect">
            <a:avLst/>
          </a:prstGeom>
          <a:noFill/>
          <a:ln w="28575">
            <a:solidFill>
              <a:srgbClr val="0DC3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3">
            <a:extLst>
              <a:ext uri="{FF2B5EF4-FFF2-40B4-BE49-F238E27FC236}">
                <a16:creationId xmlns:a16="http://schemas.microsoft.com/office/drawing/2014/main" id="{602DCA06-4F04-4A99-AFF5-6DFF16C72952}"/>
              </a:ext>
            </a:extLst>
          </p:cNvPr>
          <p:cNvPicPr>
            <a:picLocks noChangeAspect="1"/>
          </p:cNvPicPr>
          <p:nvPr/>
        </p:nvPicPr>
        <p:blipFill>
          <a:blip r:embed="rId5"/>
          <a:stretch>
            <a:fillRect/>
          </a:stretch>
        </p:blipFill>
        <p:spPr>
          <a:xfrm>
            <a:off x="7057886" y="3756202"/>
            <a:ext cx="3781016" cy="2148398"/>
          </a:xfrm>
          <a:prstGeom prst="rect">
            <a:avLst/>
          </a:prstGeom>
          <a:ln w="3175">
            <a:solidFill>
              <a:schemeClr val="tx1"/>
            </a:solidFill>
          </a:ln>
        </p:spPr>
      </p:pic>
      <p:sp>
        <p:nvSpPr>
          <p:cNvPr id="16" name="文字方塊 15">
            <a:extLst>
              <a:ext uri="{FF2B5EF4-FFF2-40B4-BE49-F238E27FC236}">
                <a16:creationId xmlns:a16="http://schemas.microsoft.com/office/drawing/2014/main" id="{79A128EA-D511-447D-BBDB-54ED566DCEC5}"/>
              </a:ext>
            </a:extLst>
          </p:cNvPr>
          <p:cNvSpPr txBox="1"/>
          <p:nvPr/>
        </p:nvSpPr>
        <p:spPr>
          <a:xfrm>
            <a:off x="732933" y="1455889"/>
            <a:ext cx="8059090" cy="707886"/>
          </a:xfrm>
          <a:prstGeom prst="rect">
            <a:avLst/>
          </a:prstGeom>
          <a:noFill/>
        </p:spPr>
        <p:txBody>
          <a:bodyPr wrap="square" rtlCol="0" anchor="t">
            <a:spAutoFit/>
          </a:bodyPr>
          <a:lstStyle/>
          <a:p>
            <a:pPr marL="285750" indent="-285750">
              <a:buFont typeface="Arial" panose="020B0604020202020204" pitchFamily="34" charset="0"/>
              <a:buChar char="•"/>
            </a:pPr>
            <a:r>
              <a:rPr lang="zh-TW" altLang="en-US" sz="2000" b="1">
                <a:latin typeface="微軟正黑體"/>
                <a:ea typeface="微軟正黑體"/>
              </a:rPr>
              <a:t>支援 </a:t>
            </a:r>
            <a:r>
              <a:rPr lang="en-US" altLang="zh-TW" sz="2000" b="1">
                <a:latin typeface="微軟正黑體"/>
                <a:ea typeface="微軟正黑體"/>
              </a:rPr>
              <a:t>.</a:t>
            </a:r>
            <a:r>
              <a:rPr lang="en-US" altLang="zh-TW" sz="2000" b="1" err="1">
                <a:latin typeface="微軟正黑體"/>
                <a:ea typeface="微軟正黑體"/>
              </a:rPr>
              <a:t>qdff</a:t>
            </a:r>
            <a:r>
              <a:rPr lang="en-US" altLang="zh-TW" sz="2000" b="1">
                <a:latin typeface="微軟正黑體"/>
                <a:ea typeface="微軟正黑體"/>
              </a:rPr>
              <a:t> </a:t>
            </a:r>
            <a:r>
              <a:rPr lang="zh-TW" altLang="en-US" sz="2000" b="1">
                <a:latin typeface="微軟正黑體"/>
                <a:ea typeface="微軟正黑體"/>
              </a:rPr>
              <a:t>整包還原</a:t>
            </a:r>
            <a:endParaRPr lang="en-US" altLang="zh-TW" sz="2000" b="1">
              <a:latin typeface="微軟正黑體"/>
              <a:ea typeface="微軟正黑體"/>
            </a:endParaRPr>
          </a:p>
          <a:p>
            <a:pPr marL="285750" indent="-285750">
              <a:buFont typeface="Arial" panose="020B0604020202020204" pitchFamily="34" charset="0"/>
              <a:buChar char="•"/>
            </a:pPr>
            <a:r>
              <a:rPr lang="zh-TW" altLang="en-US" sz="2000" b="1">
                <a:latin typeface="微軟正黑體"/>
                <a:ea typeface="微軟正黑體"/>
              </a:rPr>
              <a:t>支援精細還原，使用者可根據需求，選擇部分檔案</a:t>
            </a:r>
            <a:r>
              <a:rPr lang="en-US" altLang="zh-TW" sz="2000" b="1">
                <a:latin typeface="微軟正黑體"/>
                <a:ea typeface="微軟正黑體"/>
              </a:rPr>
              <a:t>/</a:t>
            </a:r>
            <a:r>
              <a:rPr lang="zh-TW" altLang="en-US" sz="2000" b="1">
                <a:latin typeface="微軟正黑體"/>
                <a:ea typeface="微軟正黑體"/>
              </a:rPr>
              <a:t>資料夾進行還原</a:t>
            </a:r>
            <a:endParaRPr lang="en-US" altLang="zh-TW" sz="2000" b="1">
              <a:latin typeface="微軟正黑體"/>
              <a:ea typeface="微軟正黑體"/>
            </a:endParaRPr>
          </a:p>
        </p:txBody>
      </p:sp>
      <p:pic>
        <p:nvPicPr>
          <p:cNvPr id="17" name="圖片 16">
            <a:extLst>
              <a:ext uri="{FF2B5EF4-FFF2-40B4-BE49-F238E27FC236}">
                <a16:creationId xmlns:a16="http://schemas.microsoft.com/office/drawing/2014/main" id="{7F99E76F-3726-41E8-9652-10E6604C31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1349" y="4178474"/>
            <a:ext cx="863412" cy="1263188"/>
          </a:xfrm>
          <a:prstGeom prst="rect">
            <a:avLst/>
          </a:prstGeom>
        </p:spPr>
      </p:pic>
      <p:pic>
        <p:nvPicPr>
          <p:cNvPr id="18" name="圖片 17">
            <a:extLst>
              <a:ext uri="{FF2B5EF4-FFF2-40B4-BE49-F238E27FC236}">
                <a16:creationId xmlns:a16="http://schemas.microsoft.com/office/drawing/2014/main" id="{CB20C012-898F-4E27-8651-47F11E9C43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2165" y="2743200"/>
            <a:ext cx="1319908" cy="612458"/>
          </a:xfrm>
          <a:prstGeom prst="rect">
            <a:avLst/>
          </a:prstGeom>
        </p:spPr>
      </p:pic>
      <p:pic>
        <p:nvPicPr>
          <p:cNvPr id="20" name="圖片 19">
            <a:extLst>
              <a:ext uri="{FF2B5EF4-FFF2-40B4-BE49-F238E27FC236}">
                <a16:creationId xmlns:a16="http://schemas.microsoft.com/office/drawing/2014/main" id="{119078F5-E41A-4C04-AE79-76330165F8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288440" y="3576466"/>
            <a:ext cx="1319908" cy="612458"/>
          </a:xfrm>
          <a:prstGeom prst="rect">
            <a:avLst/>
          </a:prstGeom>
        </p:spPr>
      </p:pic>
      <p:sp>
        <p:nvSpPr>
          <p:cNvPr id="11" name="矩形: 圓角 10">
            <a:extLst>
              <a:ext uri="{FF2B5EF4-FFF2-40B4-BE49-F238E27FC236}">
                <a16:creationId xmlns:a16="http://schemas.microsoft.com/office/drawing/2014/main" id="{7E8F3ED8-51D5-4156-BBF3-E27D0FEC4D9D}"/>
              </a:ext>
            </a:extLst>
          </p:cNvPr>
          <p:cNvSpPr/>
          <p:nvPr/>
        </p:nvSpPr>
        <p:spPr>
          <a:xfrm>
            <a:off x="8884889" y="1733818"/>
            <a:ext cx="2817975" cy="435748"/>
          </a:xfrm>
          <a:prstGeom prst="roundRect">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1600" b="1">
                <a:solidFill>
                  <a:schemeClr val="tx1"/>
                </a:solidFill>
                <a:latin typeface="微軟正黑體"/>
                <a:ea typeface="微軟正黑體"/>
              </a:rPr>
              <a:t>貼心提醒</a:t>
            </a:r>
            <a:r>
              <a:rPr lang="en-US" altLang="zh-TW" sz="1600" b="1">
                <a:solidFill>
                  <a:schemeClr val="tx1"/>
                </a:solidFill>
                <a:latin typeface="微軟正黑體"/>
                <a:ea typeface="微軟正黑體"/>
              </a:rPr>
              <a:t>: </a:t>
            </a:r>
            <a:r>
              <a:rPr lang="zh-TW" altLang="en-US" sz="1600" b="1">
                <a:solidFill>
                  <a:schemeClr val="tx1"/>
                </a:solidFill>
                <a:latin typeface="微軟正黑體"/>
                <a:ea typeface="微軟正黑體"/>
              </a:rPr>
              <a:t>預估檔案還原大小</a:t>
            </a:r>
            <a:endParaRPr lang="en-US" altLang="zh-TW" sz="1600" b="1">
              <a:solidFill>
                <a:schemeClr val="tx1"/>
              </a:solidFill>
              <a:latin typeface="微軟正黑體"/>
              <a:ea typeface="微軟正黑體"/>
            </a:endParaRPr>
          </a:p>
        </p:txBody>
      </p:sp>
    </p:spTree>
    <p:extLst>
      <p:ext uri="{BB962C8B-B14F-4D97-AF65-F5344CB8AC3E}">
        <p14:creationId xmlns:p14="http://schemas.microsoft.com/office/powerpoint/2010/main" val="990416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裝置 的圖片&#10;&#10;描述是以高可信度產生">
            <a:extLst>
              <a:ext uri="{FF2B5EF4-FFF2-40B4-BE49-F238E27FC236}">
                <a16:creationId xmlns:a16="http://schemas.microsoft.com/office/drawing/2014/main" id="{04A42A9F-2084-4B1D-911A-267BB5BEB6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 y="0"/>
            <a:ext cx="12190089" cy="6858000"/>
          </a:xfrm>
          <a:prstGeom prst="rect">
            <a:avLst/>
          </a:prstGeom>
        </p:spPr>
      </p:pic>
      <p:sp>
        <p:nvSpPr>
          <p:cNvPr id="2" name="標題 1">
            <a:extLst>
              <a:ext uri="{FF2B5EF4-FFF2-40B4-BE49-F238E27FC236}">
                <a16:creationId xmlns:a16="http://schemas.microsoft.com/office/drawing/2014/main" id="{0E9AB32A-6F8E-4741-8E90-18A3538E77E6}"/>
              </a:ext>
            </a:extLst>
          </p:cNvPr>
          <p:cNvSpPr>
            <a:spLocks noGrp="1"/>
          </p:cNvSpPr>
          <p:nvPr>
            <p:ph type="title"/>
          </p:nvPr>
        </p:nvSpPr>
        <p:spPr/>
        <p:txBody>
          <a:bodyPr/>
          <a:lstStyle/>
          <a:p>
            <a:r>
              <a:rPr lang="zh-TW" altLang="zh-TW" b="1">
                <a:latin typeface="微軟正黑體"/>
                <a:ea typeface="微軟正黑體"/>
              </a:rPr>
              <a:t>支援 TCP BBR，</a:t>
            </a:r>
            <a:br>
              <a:rPr lang="en-US" altLang="zh-TW" b="1">
                <a:latin typeface="微軟正黑體"/>
                <a:ea typeface="微軟正黑體"/>
              </a:rPr>
            </a:br>
            <a:r>
              <a:rPr lang="zh-TW" altLang="zh-TW" b="1">
                <a:latin typeface="微軟正黑體"/>
                <a:ea typeface="微軟正黑體"/>
              </a:rPr>
              <a:t>雲端備份提速翻倍</a:t>
            </a:r>
            <a:endParaRPr lang="zh-TW" altLang="en-US" b="1">
              <a:latin typeface="微軟正黑體"/>
              <a:ea typeface="微軟正黑體"/>
            </a:endParaRPr>
          </a:p>
        </p:txBody>
      </p:sp>
      <p:pic>
        <p:nvPicPr>
          <p:cNvPr id="4" name="圖片 3" descr="一張含有 iPod, 電子用品 的圖片&#10;&#10;描述是以高可信度產生">
            <a:extLst>
              <a:ext uri="{FF2B5EF4-FFF2-40B4-BE49-F238E27FC236}">
                <a16:creationId xmlns:a16="http://schemas.microsoft.com/office/drawing/2014/main" id="{51354AE8-09B4-4446-B2A3-828FACB8DB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5795" y="409433"/>
            <a:ext cx="1904456" cy="1904456"/>
          </a:xfrm>
          <a:prstGeom prst="rect">
            <a:avLst/>
          </a:prstGeom>
        </p:spPr>
      </p:pic>
    </p:spTree>
    <p:extLst>
      <p:ext uri="{BB962C8B-B14F-4D97-AF65-F5344CB8AC3E}">
        <p14:creationId xmlns:p14="http://schemas.microsoft.com/office/powerpoint/2010/main" val="2667907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內容版面配置區 3">
            <a:extLst>
              <a:ext uri="{FF2B5EF4-FFF2-40B4-BE49-F238E27FC236}">
                <a16:creationId xmlns:a16="http://schemas.microsoft.com/office/drawing/2014/main" id="{13F9F095-C5E6-4569-96CD-CE56D52F5CC8}"/>
              </a:ext>
            </a:extLst>
          </p:cNvPr>
          <p:cNvPicPr>
            <a:picLocks noChangeAspect="1"/>
          </p:cNvPicPr>
          <p:nvPr/>
        </p:nvPicPr>
        <p:blipFill>
          <a:blip r:embed="rId3"/>
          <a:stretch>
            <a:fillRect/>
          </a:stretch>
        </p:blipFill>
        <p:spPr>
          <a:xfrm>
            <a:off x="5987143" y="2656299"/>
            <a:ext cx="5587811" cy="2768792"/>
          </a:xfrm>
          <a:prstGeom prst="rect">
            <a:avLst/>
          </a:prstGeom>
        </p:spPr>
      </p:pic>
      <p:sp>
        <p:nvSpPr>
          <p:cNvPr id="4" name="標題 3">
            <a:extLst>
              <a:ext uri="{FF2B5EF4-FFF2-40B4-BE49-F238E27FC236}">
                <a16:creationId xmlns:a16="http://schemas.microsoft.com/office/drawing/2014/main" id="{B8C40A8A-DF71-4F67-A97E-87459F10EFBA}"/>
              </a:ext>
            </a:extLst>
          </p:cNvPr>
          <p:cNvSpPr>
            <a:spLocks noGrp="1"/>
          </p:cNvSpPr>
          <p:nvPr>
            <p:ph type="title"/>
          </p:nvPr>
        </p:nvSpPr>
        <p:spPr>
          <a:xfrm>
            <a:off x="82732" y="18255"/>
            <a:ext cx="12122331" cy="1325563"/>
          </a:xfrm>
        </p:spPr>
        <p:txBody>
          <a:bodyPr>
            <a:normAutofit fontScale="90000"/>
          </a:bodyPr>
          <a:lstStyle/>
          <a:p>
            <a:r>
              <a:rPr lang="zh-TW" altLang="en-US"/>
              <a:t>什麼是 </a:t>
            </a:r>
            <a:r>
              <a:rPr lang="en-US"/>
              <a:t>BBR</a:t>
            </a:r>
            <a:br>
              <a:rPr lang="en-US"/>
            </a:br>
            <a:r>
              <a:rPr lang="en-US" altLang="zh-TW"/>
              <a:t>(Bottleneck Bandwidth and Round-Trip Time)</a:t>
            </a:r>
            <a:endParaRPr lang="zh-TW"/>
          </a:p>
        </p:txBody>
      </p:sp>
      <p:sp>
        <p:nvSpPr>
          <p:cNvPr id="5" name="內容版面配置區 4">
            <a:extLst>
              <a:ext uri="{FF2B5EF4-FFF2-40B4-BE49-F238E27FC236}">
                <a16:creationId xmlns:a16="http://schemas.microsoft.com/office/drawing/2014/main" id="{22BC8541-E4C3-4973-878F-E94BD40506B1}"/>
              </a:ext>
            </a:extLst>
          </p:cNvPr>
          <p:cNvSpPr>
            <a:spLocks noGrp="1"/>
          </p:cNvSpPr>
          <p:nvPr>
            <p:ph idx="1"/>
          </p:nvPr>
        </p:nvSpPr>
        <p:spPr>
          <a:xfrm>
            <a:off x="460292" y="2741208"/>
            <a:ext cx="5366656" cy="2670422"/>
          </a:xfrm>
        </p:spPr>
        <p:txBody>
          <a:bodyPr vert="horz" lIns="91440" tIns="45720" rIns="91440" bIns="45720" rtlCol="0" anchor="t">
            <a:normAutofit/>
          </a:bodyPr>
          <a:lstStyle/>
          <a:p>
            <a:pPr marL="215900" indent="-215900">
              <a:lnSpc>
                <a:spcPts val="2800"/>
              </a:lnSpc>
            </a:pPr>
            <a:r>
              <a:rPr lang="en-US" altLang="zh-TW" sz="2200">
                <a:latin typeface="微軟正黑體"/>
                <a:ea typeface="微軟正黑體"/>
              </a:rPr>
              <a:t>BBR</a:t>
            </a:r>
            <a:r>
              <a:rPr lang="zh-TW" altLang="en-US" sz="2200">
                <a:latin typeface="微軟正黑體"/>
                <a:ea typeface="微軟正黑體"/>
              </a:rPr>
              <a:t> 是</a:t>
            </a:r>
            <a:r>
              <a:rPr lang="en-US" altLang="zh-TW" sz="2200">
                <a:latin typeface="微軟正黑體"/>
                <a:ea typeface="微軟正黑體"/>
              </a:rPr>
              <a:t>Google</a:t>
            </a:r>
            <a:r>
              <a:rPr lang="zh-TW" altLang="en-US" sz="2200">
                <a:latin typeface="微軟正黑體"/>
                <a:ea typeface="微軟正黑體"/>
              </a:rPr>
              <a:t>針對 </a:t>
            </a:r>
            <a:r>
              <a:rPr lang="en-US" altLang="zh-TW" sz="2200">
                <a:latin typeface="微軟正黑體"/>
                <a:ea typeface="微軟正黑體"/>
              </a:rPr>
              <a:t>TCP </a:t>
            </a:r>
            <a:r>
              <a:rPr lang="zh-TW" altLang="en-US" sz="2200">
                <a:latin typeface="微軟正黑體"/>
                <a:ea typeface="微軟正黑體"/>
              </a:rPr>
              <a:t>所設計的全新壅塞控制演算法</a:t>
            </a:r>
            <a:endParaRPr lang="en-US" altLang="zh-TW" sz="2200">
              <a:latin typeface="微軟正黑體"/>
              <a:ea typeface="微軟正黑體"/>
            </a:endParaRPr>
          </a:p>
          <a:p>
            <a:pPr marL="215900" indent="-215900">
              <a:lnSpc>
                <a:spcPts val="2800"/>
              </a:lnSpc>
            </a:pPr>
            <a:r>
              <a:rPr lang="zh-TW" altLang="en-US" sz="2200">
                <a:latin typeface="微軟正黑體"/>
                <a:ea typeface="微軟正黑體"/>
              </a:rPr>
              <a:t>已於 </a:t>
            </a:r>
            <a:r>
              <a:rPr lang="en-US" altLang="zh-TW" sz="2200">
                <a:latin typeface="微軟正黑體"/>
                <a:ea typeface="微軟正黑體"/>
              </a:rPr>
              <a:t>Linux </a:t>
            </a:r>
            <a:r>
              <a:rPr lang="en-US" altLang="zh-TW" sz="2200" err="1">
                <a:latin typeface="微軟正黑體"/>
                <a:ea typeface="微軟正黑體"/>
              </a:rPr>
              <a:t>核心</a:t>
            </a:r>
            <a:r>
              <a:rPr lang="en-US" altLang="zh-TW" sz="2200">
                <a:latin typeface="微軟正黑體"/>
                <a:ea typeface="微軟正黑體"/>
              </a:rPr>
              <a:t> 4.9 </a:t>
            </a:r>
            <a:r>
              <a:rPr lang="zh-TW" altLang="en-US" sz="2200">
                <a:latin typeface="微軟正黑體"/>
                <a:ea typeface="微軟正黑體"/>
              </a:rPr>
              <a:t>及以上版本支援</a:t>
            </a:r>
            <a:endParaRPr lang="en-US" altLang="zh-TW" sz="2200">
              <a:latin typeface="微軟正黑體"/>
              <a:ea typeface="微軟正黑體"/>
            </a:endParaRPr>
          </a:p>
          <a:p>
            <a:pPr marL="215900" indent="-215900">
              <a:lnSpc>
                <a:spcPts val="2800"/>
              </a:lnSpc>
            </a:pPr>
            <a:r>
              <a:rPr lang="zh-TW" sz="2200"/>
              <a:t>針對丟包率過高的網路環境下，充分提高頻寬利用率</a:t>
            </a:r>
            <a:endParaRPr lang="zh-TW" altLang="en-US" sz="2200"/>
          </a:p>
        </p:txBody>
      </p:sp>
      <p:sp>
        <p:nvSpPr>
          <p:cNvPr id="2" name="矩形: 圓角 1">
            <a:extLst>
              <a:ext uri="{FF2B5EF4-FFF2-40B4-BE49-F238E27FC236}">
                <a16:creationId xmlns:a16="http://schemas.microsoft.com/office/drawing/2014/main" id="{41C4935E-00AB-4CFD-9708-E2FA6630AC04}"/>
              </a:ext>
            </a:extLst>
          </p:cNvPr>
          <p:cNvSpPr/>
          <p:nvPr/>
        </p:nvSpPr>
        <p:spPr>
          <a:xfrm>
            <a:off x="328664" y="1831221"/>
            <a:ext cx="7208605" cy="589548"/>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800" b="1" dirty="0">
                <a:solidFill>
                  <a:schemeClr val="tx1"/>
                </a:solidFill>
                <a:latin typeface="微軟正黑體" panose="020B0604030504040204" pitchFamily="34" charset="-120"/>
                <a:ea typeface="微軟正黑體" panose="020B0604030504040204" pitchFamily="34" charset="-120"/>
              </a:rPr>
              <a:t>BBR </a:t>
            </a:r>
            <a:r>
              <a:rPr lang="zh-TW" altLang="en-US" sz="2800" b="1" dirty="0">
                <a:solidFill>
                  <a:schemeClr val="tx1"/>
                </a:solidFill>
                <a:latin typeface="微軟正黑體" panose="020B0604030504040204" pitchFamily="34" charset="-120"/>
                <a:ea typeface="微軟正黑體" panose="020B0604030504040204" pitchFamily="34" charset="-120"/>
              </a:rPr>
              <a:t>適合現代網路環境的壅塞控制演算法</a:t>
            </a:r>
            <a:endParaRPr lang="zh-TW" altLang="en-US" sz="2800" dirty="0">
              <a:solidFill>
                <a:schemeClr val="tx1"/>
              </a:solidFill>
            </a:endParaRPr>
          </a:p>
        </p:txBody>
      </p:sp>
    </p:spTree>
    <p:extLst>
      <p:ext uri="{BB962C8B-B14F-4D97-AF65-F5344CB8AC3E}">
        <p14:creationId xmlns:p14="http://schemas.microsoft.com/office/powerpoint/2010/main" val="330339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47E48-5059-4D43-B251-36D1B6B0A9D3}"/>
              </a:ext>
            </a:extLst>
          </p:cNvPr>
          <p:cNvSpPr>
            <a:spLocks noGrp="1"/>
          </p:cNvSpPr>
          <p:nvPr>
            <p:ph type="title"/>
          </p:nvPr>
        </p:nvSpPr>
        <p:spPr>
          <a:xfrm>
            <a:off x="838200" y="18255"/>
            <a:ext cx="10515600" cy="1325563"/>
          </a:xfrm>
        </p:spPr>
        <p:txBody>
          <a:bodyPr/>
          <a:lstStyle/>
          <a:p>
            <a:r>
              <a:rPr lang="zh-TW" altLang="en-US" b="1">
                <a:latin typeface="微軟正黑體" panose="020B0604030504040204" pitchFamily="34" charset="-120"/>
                <a:ea typeface="微軟正黑體" panose="020B0604030504040204" pitchFamily="34" charset="-120"/>
                <a:cs typeface="Calibri Light"/>
              </a:rPr>
              <a:t>啟用</a:t>
            </a:r>
            <a:r>
              <a:rPr lang="en-US" b="1">
                <a:latin typeface="微軟正黑體" panose="020B0604030504040204" pitchFamily="34" charset="-120"/>
                <a:ea typeface="微軟正黑體" panose="020B0604030504040204" pitchFamily="34" charset="-120"/>
                <a:cs typeface="Calibri Light"/>
              </a:rPr>
              <a:t>TCP BBR</a:t>
            </a:r>
            <a:r>
              <a:rPr lang="zh-TW" altLang="en-US" b="1">
                <a:latin typeface="微軟正黑體" panose="020B0604030504040204" pitchFamily="34" charset="-120"/>
                <a:ea typeface="微軟正黑體" panose="020B0604030504040204" pitchFamily="34" charset="-120"/>
                <a:cs typeface="Calibri Light"/>
              </a:rPr>
              <a:t> 網路速度實測評比</a:t>
            </a:r>
            <a:endParaRPr lang="en-US" altLang="ja-JP" b="1">
              <a:latin typeface="微軟正黑體" panose="020B0604030504040204" pitchFamily="34" charset="-120"/>
              <a:ea typeface="微軟正黑體" panose="020B0604030504040204" pitchFamily="34" charset="-120"/>
              <a:cs typeface="Calibri Light"/>
            </a:endParaRPr>
          </a:p>
        </p:txBody>
      </p:sp>
      <p:sp>
        <p:nvSpPr>
          <p:cNvPr id="3" name="TextBox 2">
            <a:extLst>
              <a:ext uri="{FF2B5EF4-FFF2-40B4-BE49-F238E27FC236}">
                <a16:creationId xmlns:a16="http://schemas.microsoft.com/office/drawing/2014/main" id="{BF57F339-0385-4B03-9BEF-6F3F67442EFD}"/>
              </a:ext>
            </a:extLst>
          </p:cNvPr>
          <p:cNvSpPr txBox="1"/>
          <p:nvPr/>
        </p:nvSpPr>
        <p:spPr>
          <a:xfrm>
            <a:off x="212634" y="5934611"/>
            <a:ext cx="7544718"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1200" dirty="0">
                <a:latin typeface="微軟正黑體" panose="020B0604030504040204" pitchFamily="34" charset="-120"/>
                <a:ea typeface="微軟正黑體" panose="020B0604030504040204" pitchFamily="34" charset="-120"/>
              </a:rPr>
              <a:t>注意：TCP BBR適用於對廣域網路傳輸，請避免在區域網路內啟用做傳輸任務</a:t>
            </a:r>
            <a:endParaRPr lang="zh-CN" altLang="en-US" sz="1200" dirty="0">
              <a:latin typeface="微軟正黑體" panose="020B0604030504040204" pitchFamily="34" charset="-120"/>
              <a:ea typeface="微軟正黑體" panose="020B0604030504040204" pitchFamily="34" charset="-120"/>
              <a:cs typeface="Calibri"/>
            </a:endParaRPr>
          </a:p>
        </p:txBody>
      </p:sp>
      <p:sp>
        <p:nvSpPr>
          <p:cNvPr id="5" name="文字方塊 4">
            <a:extLst>
              <a:ext uri="{FF2B5EF4-FFF2-40B4-BE49-F238E27FC236}">
                <a16:creationId xmlns:a16="http://schemas.microsoft.com/office/drawing/2014/main" id="{CE182E91-F570-45A2-8AE5-A0433F5BF705}"/>
              </a:ext>
            </a:extLst>
          </p:cNvPr>
          <p:cNvSpPr txBox="1"/>
          <p:nvPr/>
        </p:nvSpPr>
        <p:spPr>
          <a:xfrm>
            <a:off x="212635" y="2517382"/>
            <a:ext cx="4945922" cy="830997"/>
          </a:xfrm>
          <a:prstGeom prst="rect">
            <a:avLst/>
          </a:prstGeom>
          <a:noFill/>
        </p:spPr>
        <p:txBody>
          <a:bodyPr wrap="square" rtlCol="0" anchor="t">
            <a:spAutoFit/>
          </a:bodyPr>
          <a:lstStyle/>
          <a:p>
            <a:r>
              <a:rPr lang="zh-TW" altLang="en-US" sz="2400" b="1">
                <a:latin typeface="微軟正黑體"/>
                <a:ea typeface="微軟正黑體"/>
              </a:rPr>
              <a:t>資料來源端:</a:t>
            </a:r>
            <a:r>
              <a:rPr lang="zh-TW" altLang="en-US" b="1">
                <a:latin typeface="微軟正黑體"/>
                <a:ea typeface="微軟正黑體"/>
              </a:rPr>
              <a:t> 位於台灣的 QNAP NAS </a:t>
            </a:r>
          </a:p>
          <a:p>
            <a:r>
              <a:rPr lang="zh-TW" altLang="en-US" sz="2400" b="1">
                <a:latin typeface="微軟正黑體"/>
                <a:ea typeface="微軟正黑體"/>
              </a:rPr>
              <a:t>資料目的端:</a:t>
            </a:r>
            <a:r>
              <a:rPr lang="zh-TW" altLang="en-US" b="1">
                <a:latin typeface="微軟正黑體"/>
                <a:ea typeface="微軟正黑體"/>
              </a:rPr>
              <a:t> AWS S3 EU(London) 地區</a:t>
            </a:r>
            <a:endParaRPr lang="zh-TW"/>
          </a:p>
        </p:txBody>
      </p:sp>
      <p:pic>
        <p:nvPicPr>
          <p:cNvPr id="9" name="Picture 9" descr="一張含有 螢幕擷取畫面 的圖片&#10;&#10;描述是以非常高的可信度產生">
            <a:extLst>
              <a:ext uri="{FF2B5EF4-FFF2-40B4-BE49-F238E27FC236}">
                <a16:creationId xmlns:a16="http://schemas.microsoft.com/office/drawing/2014/main" id="{B828AC1C-C5BA-405A-99E7-8DFAC5EE422A}"/>
              </a:ext>
            </a:extLst>
          </p:cNvPr>
          <p:cNvPicPr>
            <a:picLocks noChangeAspect="1"/>
          </p:cNvPicPr>
          <p:nvPr/>
        </p:nvPicPr>
        <p:blipFill>
          <a:blip r:embed="rId2"/>
          <a:stretch>
            <a:fillRect/>
          </a:stretch>
        </p:blipFill>
        <p:spPr>
          <a:xfrm>
            <a:off x="5158556" y="3674006"/>
            <a:ext cx="6717275" cy="2126533"/>
          </a:xfrm>
          <a:prstGeom prst="rect">
            <a:avLst/>
          </a:prstGeom>
        </p:spPr>
      </p:pic>
      <p:pic>
        <p:nvPicPr>
          <p:cNvPr id="11" name="Picture 11" descr="一張含有 螢幕擷取畫面 的圖片&#10;&#10;描述是以非常高的可信度產生">
            <a:extLst>
              <a:ext uri="{FF2B5EF4-FFF2-40B4-BE49-F238E27FC236}">
                <a16:creationId xmlns:a16="http://schemas.microsoft.com/office/drawing/2014/main" id="{ADCF74C0-A86B-4D01-A73D-1711FC9EBE6C}"/>
              </a:ext>
            </a:extLst>
          </p:cNvPr>
          <p:cNvPicPr>
            <a:picLocks noChangeAspect="1"/>
          </p:cNvPicPr>
          <p:nvPr/>
        </p:nvPicPr>
        <p:blipFill>
          <a:blip r:embed="rId3"/>
          <a:stretch>
            <a:fillRect/>
          </a:stretch>
        </p:blipFill>
        <p:spPr>
          <a:xfrm>
            <a:off x="5170845" y="1495852"/>
            <a:ext cx="6717273" cy="2095193"/>
          </a:xfrm>
          <a:prstGeom prst="rect">
            <a:avLst/>
          </a:prstGeom>
        </p:spPr>
      </p:pic>
      <p:sp>
        <p:nvSpPr>
          <p:cNvPr id="15" name="文字方塊 4">
            <a:extLst>
              <a:ext uri="{FF2B5EF4-FFF2-40B4-BE49-F238E27FC236}">
                <a16:creationId xmlns:a16="http://schemas.microsoft.com/office/drawing/2014/main" id="{CC19F6F4-F7D8-4121-A407-9196E82E25A3}"/>
              </a:ext>
            </a:extLst>
          </p:cNvPr>
          <p:cNvSpPr txBox="1"/>
          <p:nvPr/>
        </p:nvSpPr>
        <p:spPr>
          <a:xfrm>
            <a:off x="9094175" y="4062652"/>
            <a:ext cx="2355877" cy="369332"/>
          </a:xfrm>
          <a:prstGeom prst="rect">
            <a:avLst/>
          </a:prstGeom>
          <a:noFill/>
        </p:spPr>
        <p:txBody>
          <a:bodyPr wrap="square" rtlCol="0" anchor="t">
            <a:spAutoFit/>
          </a:bodyPr>
          <a:lstStyle/>
          <a:p>
            <a:r>
              <a:rPr lang="zh-TW" altLang="en-US" b="1" dirty="0">
                <a:solidFill>
                  <a:schemeClr val="accent6">
                    <a:lumMod val="75000"/>
                  </a:schemeClr>
                </a:solidFill>
                <a:latin typeface="微軟正黑體"/>
                <a:ea typeface="微軟正黑體"/>
              </a:rPr>
              <a:t>啟用 TCP BBR 選項</a:t>
            </a:r>
          </a:p>
        </p:txBody>
      </p:sp>
      <p:sp>
        <p:nvSpPr>
          <p:cNvPr id="16" name="文字方塊 4">
            <a:extLst>
              <a:ext uri="{FF2B5EF4-FFF2-40B4-BE49-F238E27FC236}">
                <a16:creationId xmlns:a16="http://schemas.microsoft.com/office/drawing/2014/main" id="{09B81ABE-9537-4268-86D1-6B7F88597CDD}"/>
              </a:ext>
            </a:extLst>
          </p:cNvPr>
          <p:cNvSpPr txBox="1"/>
          <p:nvPr/>
        </p:nvSpPr>
        <p:spPr>
          <a:xfrm>
            <a:off x="8997923" y="1830608"/>
            <a:ext cx="2468948" cy="369332"/>
          </a:xfrm>
          <a:prstGeom prst="rect">
            <a:avLst/>
          </a:prstGeom>
          <a:noFill/>
        </p:spPr>
        <p:txBody>
          <a:bodyPr wrap="square" rtlCol="0" anchor="t">
            <a:spAutoFit/>
          </a:bodyPr>
          <a:lstStyle/>
          <a:p>
            <a:r>
              <a:rPr lang="zh-TW" altLang="en-US" b="1">
                <a:solidFill>
                  <a:srgbClr val="FF0000"/>
                </a:solidFill>
                <a:latin typeface="微軟正黑體"/>
                <a:ea typeface="微軟正黑體"/>
              </a:rPr>
              <a:t>未啟用 TCP BBR 選項</a:t>
            </a:r>
          </a:p>
        </p:txBody>
      </p:sp>
      <p:sp>
        <p:nvSpPr>
          <p:cNvPr id="17" name="Rectangle 16">
            <a:extLst>
              <a:ext uri="{FF2B5EF4-FFF2-40B4-BE49-F238E27FC236}">
                <a16:creationId xmlns:a16="http://schemas.microsoft.com/office/drawing/2014/main" id="{3192932A-0BF0-4456-8006-1755803B8F96}"/>
              </a:ext>
            </a:extLst>
          </p:cNvPr>
          <p:cNvSpPr/>
          <p:nvPr/>
        </p:nvSpPr>
        <p:spPr>
          <a:xfrm>
            <a:off x="6732638" y="2946571"/>
            <a:ext cx="914400" cy="5334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6">
            <a:extLst>
              <a:ext uri="{FF2B5EF4-FFF2-40B4-BE49-F238E27FC236}">
                <a16:creationId xmlns:a16="http://schemas.microsoft.com/office/drawing/2014/main" id="{7E1E2F80-FFBF-4DF5-B224-CEE3479A2ED7}"/>
              </a:ext>
            </a:extLst>
          </p:cNvPr>
          <p:cNvSpPr/>
          <p:nvPr/>
        </p:nvSpPr>
        <p:spPr>
          <a:xfrm>
            <a:off x="6806379" y="5183410"/>
            <a:ext cx="914400" cy="533401"/>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6">
            <a:extLst>
              <a:ext uri="{FF2B5EF4-FFF2-40B4-BE49-F238E27FC236}">
                <a16:creationId xmlns:a16="http://schemas.microsoft.com/office/drawing/2014/main" id="{B3C88B2E-8561-4EE3-98C2-01E9908F2997}"/>
              </a:ext>
            </a:extLst>
          </p:cNvPr>
          <p:cNvSpPr/>
          <p:nvPr/>
        </p:nvSpPr>
        <p:spPr>
          <a:xfrm>
            <a:off x="9252152" y="4482861"/>
            <a:ext cx="2512141" cy="828368"/>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a:extLst>
              <a:ext uri="{FF2B5EF4-FFF2-40B4-BE49-F238E27FC236}">
                <a16:creationId xmlns:a16="http://schemas.microsoft.com/office/drawing/2014/main" id="{20B1AFC8-D07D-4E29-BAA4-412BD1FA92D1}"/>
              </a:ext>
            </a:extLst>
          </p:cNvPr>
          <p:cNvSpPr/>
          <p:nvPr/>
        </p:nvSpPr>
        <p:spPr>
          <a:xfrm>
            <a:off x="9227573" y="2233732"/>
            <a:ext cx="2462980" cy="6440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字方塊 6">
            <a:extLst>
              <a:ext uri="{FF2B5EF4-FFF2-40B4-BE49-F238E27FC236}">
                <a16:creationId xmlns:a16="http://schemas.microsoft.com/office/drawing/2014/main" id="{401F708F-2F68-49E6-B7BD-04FA0D5A3E22}"/>
              </a:ext>
            </a:extLst>
          </p:cNvPr>
          <p:cNvSpPr txBox="1"/>
          <p:nvPr/>
        </p:nvSpPr>
        <p:spPr>
          <a:xfrm>
            <a:off x="298348" y="3420156"/>
            <a:ext cx="4132007" cy="670911"/>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dirty="0">
                <a:latin typeface="Microsoft JhengHei"/>
                <a:ea typeface="Microsoft JhengHei"/>
                <a:cs typeface="Calibri"/>
              </a:rPr>
              <a:t>透過外網連線至異雲服務</a:t>
            </a:r>
            <a:br>
              <a:rPr lang="zh-TW" altLang="en-US" b="1" dirty="0">
                <a:latin typeface="Microsoft JhengHei"/>
                <a:ea typeface="Microsoft JhengHei"/>
                <a:cs typeface="Calibri"/>
              </a:rPr>
            </a:br>
            <a:r>
              <a:rPr lang="zh-TW" altLang="en-US" b="1" dirty="0">
                <a:latin typeface="Microsoft JhengHei"/>
                <a:ea typeface="Microsoft JhengHei"/>
                <a:cs typeface="Calibri"/>
              </a:rPr>
              <a:t>開啟TCP BBR可有效提升傳輸效率!</a:t>
            </a:r>
            <a:endParaRPr lang="zh-TW" b="1" dirty="0">
              <a:latin typeface="Microsoft JhengHei"/>
              <a:ea typeface="Microsoft JhengHei"/>
              <a:cs typeface="Calibri" panose="020F0502020204030204"/>
            </a:endParaRPr>
          </a:p>
        </p:txBody>
      </p:sp>
      <p:pic>
        <p:nvPicPr>
          <p:cNvPr id="19" name="圖片 18">
            <a:extLst>
              <a:ext uri="{FF2B5EF4-FFF2-40B4-BE49-F238E27FC236}">
                <a16:creationId xmlns:a16="http://schemas.microsoft.com/office/drawing/2014/main" id="{9C9BD9D8-D1CE-4874-A665-91C337387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314650" y="4126721"/>
            <a:ext cx="1781408" cy="448057"/>
          </a:xfrm>
          <a:prstGeom prst="rect">
            <a:avLst/>
          </a:prstGeom>
        </p:spPr>
      </p:pic>
      <p:sp>
        <p:nvSpPr>
          <p:cNvPr id="20" name="矩形: 圓角 19">
            <a:extLst>
              <a:ext uri="{FF2B5EF4-FFF2-40B4-BE49-F238E27FC236}">
                <a16:creationId xmlns:a16="http://schemas.microsoft.com/office/drawing/2014/main" id="{2C0723FB-ECCD-46A0-9443-7EE991F6B856}"/>
              </a:ext>
            </a:extLst>
          </p:cNvPr>
          <p:cNvSpPr/>
          <p:nvPr/>
        </p:nvSpPr>
        <p:spPr>
          <a:xfrm>
            <a:off x="6476655" y="4166083"/>
            <a:ext cx="1609884" cy="410090"/>
          </a:xfrm>
          <a:prstGeom prst="round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Microsoft JhengHei"/>
                <a:ea typeface="Microsoft JhengHei"/>
                <a:cs typeface="Calibri"/>
              </a:rPr>
              <a:t>4 ~ 5倍提升</a:t>
            </a:r>
          </a:p>
        </p:txBody>
      </p:sp>
    </p:spTree>
    <p:extLst>
      <p:ext uri="{BB962C8B-B14F-4D97-AF65-F5344CB8AC3E}">
        <p14:creationId xmlns:p14="http://schemas.microsoft.com/office/powerpoint/2010/main" val="4108786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D7A77E-5CE2-4248-B418-7FECE21EFB1A}"/>
              </a:ext>
            </a:extLst>
          </p:cNvPr>
          <p:cNvSpPr>
            <a:spLocks noGrp="1"/>
          </p:cNvSpPr>
          <p:nvPr>
            <p:ph type="title"/>
          </p:nvPr>
        </p:nvSpPr>
        <p:spPr>
          <a:xfrm>
            <a:off x="838200" y="-24882"/>
            <a:ext cx="10515600" cy="1325563"/>
          </a:xfrm>
        </p:spPr>
        <p:txBody>
          <a:bodyPr>
            <a:noAutofit/>
          </a:bodyPr>
          <a:lstStyle/>
          <a:p>
            <a:pPr lvl="1"/>
            <a:r>
              <a:rPr lang="en-US" altLang="zh-TW" sz="4400" b="1">
                <a:latin typeface="微軟正黑體"/>
                <a:ea typeface="微軟正黑體"/>
              </a:rPr>
              <a:t>TCP BBR</a:t>
            </a:r>
            <a:r>
              <a:rPr lang="zh-TW" altLang="en-US" sz="4400" b="1">
                <a:latin typeface="微軟正黑體"/>
                <a:ea typeface="微軟正黑體"/>
              </a:rPr>
              <a:t> 讓</a:t>
            </a:r>
            <a:r>
              <a:rPr lang="en-US" altLang="zh-TW" sz="4400" b="1" err="1">
                <a:latin typeface="微軟正黑體"/>
                <a:ea typeface="微軟正黑體"/>
              </a:rPr>
              <a:t>企業混合雲架構更穩健</a:t>
            </a:r>
          </a:p>
        </p:txBody>
      </p:sp>
      <p:pic>
        <p:nvPicPr>
          <p:cNvPr id="9" name="圖片 8">
            <a:extLst>
              <a:ext uri="{FF2B5EF4-FFF2-40B4-BE49-F238E27FC236}">
                <a16:creationId xmlns:a16="http://schemas.microsoft.com/office/drawing/2014/main" id="{11AA2E9F-AEB6-4865-AAFA-274F07048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135" y="2049259"/>
            <a:ext cx="9966882" cy="3966657"/>
          </a:xfrm>
          <a:prstGeom prst="rect">
            <a:avLst/>
          </a:prstGeom>
        </p:spPr>
      </p:pic>
      <p:sp>
        <p:nvSpPr>
          <p:cNvPr id="10" name="文字方塊 9">
            <a:extLst>
              <a:ext uri="{FF2B5EF4-FFF2-40B4-BE49-F238E27FC236}">
                <a16:creationId xmlns:a16="http://schemas.microsoft.com/office/drawing/2014/main" id="{C0C750EB-689F-44FB-A0D3-187AC09A1C61}"/>
              </a:ext>
            </a:extLst>
          </p:cNvPr>
          <p:cNvSpPr txBox="1"/>
          <p:nvPr/>
        </p:nvSpPr>
        <p:spPr>
          <a:xfrm>
            <a:off x="1678350" y="3376106"/>
            <a:ext cx="1034731" cy="276999"/>
          </a:xfrm>
          <a:prstGeom prst="rect">
            <a:avLst/>
          </a:prstGeom>
          <a:noFill/>
        </p:spPr>
        <p:txBody>
          <a:bodyPr wrap="square" rtlCol="0">
            <a:spAutoFit/>
          </a:bodyPr>
          <a:lstStyle/>
          <a:p>
            <a:pPr algn="ctr"/>
            <a:r>
              <a:rPr lang="en-US" altLang="zh-TW" sz="1200" b="1">
                <a:latin typeface="微軟正黑體" panose="020B0604030504040204" pitchFamily="34" charset="-120"/>
                <a:ea typeface="微軟正黑體" panose="020B0604030504040204" pitchFamily="34" charset="-120"/>
              </a:rPr>
              <a:t>Taipei</a:t>
            </a:r>
            <a:endParaRPr lang="zh-TW" altLang="en-US" sz="1200" b="1">
              <a:latin typeface="微軟正黑體" panose="020B0604030504040204" pitchFamily="34" charset="-120"/>
              <a:ea typeface="微軟正黑體" panose="020B0604030504040204" pitchFamily="34" charset="-120"/>
            </a:endParaRPr>
          </a:p>
        </p:txBody>
      </p:sp>
      <p:sp>
        <p:nvSpPr>
          <p:cNvPr id="55" name="文字方塊 54">
            <a:extLst>
              <a:ext uri="{FF2B5EF4-FFF2-40B4-BE49-F238E27FC236}">
                <a16:creationId xmlns:a16="http://schemas.microsoft.com/office/drawing/2014/main" id="{3B26910E-D8FC-4426-A553-C0C9199E7F30}"/>
              </a:ext>
            </a:extLst>
          </p:cNvPr>
          <p:cNvSpPr txBox="1"/>
          <p:nvPr/>
        </p:nvSpPr>
        <p:spPr>
          <a:xfrm>
            <a:off x="4339485" y="3116549"/>
            <a:ext cx="1034731" cy="276999"/>
          </a:xfrm>
          <a:prstGeom prst="rect">
            <a:avLst/>
          </a:prstGeom>
          <a:noFill/>
        </p:spPr>
        <p:txBody>
          <a:bodyPr wrap="square" rtlCol="0">
            <a:spAutoFit/>
          </a:bodyPr>
          <a:lstStyle/>
          <a:p>
            <a:pPr algn="ctr"/>
            <a:r>
              <a:rPr lang="en-US" altLang="zh-TW" sz="1200" b="1">
                <a:latin typeface="微軟正黑體" panose="020B0604030504040204" pitchFamily="34" charset="-120"/>
                <a:ea typeface="微軟正黑體" panose="020B0604030504040204" pitchFamily="34" charset="-120"/>
              </a:rPr>
              <a:t>Tokyo</a:t>
            </a:r>
            <a:endParaRPr lang="zh-TW" altLang="en-US" sz="1200" b="1">
              <a:latin typeface="微軟正黑體" panose="020B0604030504040204" pitchFamily="34" charset="-120"/>
              <a:ea typeface="微軟正黑體" panose="020B0604030504040204" pitchFamily="34" charset="-120"/>
            </a:endParaRPr>
          </a:p>
        </p:txBody>
      </p:sp>
      <p:sp>
        <p:nvSpPr>
          <p:cNvPr id="56" name="文字方塊 55">
            <a:extLst>
              <a:ext uri="{FF2B5EF4-FFF2-40B4-BE49-F238E27FC236}">
                <a16:creationId xmlns:a16="http://schemas.microsoft.com/office/drawing/2014/main" id="{199CA96B-AEF5-4D27-8498-221908E02E67}"/>
              </a:ext>
            </a:extLst>
          </p:cNvPr>
          <p:cNvSpPr txBox="1"/>
          <p:nvPr/>
        </p:nvSpPr>
        <p:spPr>
          <a:xfrm>
            <a:off x="4324737" y="4128034"/>
            <a:ext cx="1034731" cy="276999"/>
          </a:xfrm>
          <a:prstGeom prst="rect">
            <a:avLst/>
          </a:prstGeom>
          <a:noFill/>
        </p:spPr>
        <p:txBody>
          <a:bodyPr wrap="square" rtlCol="0">
            <a:spAutoFit/>
          </a:bodyPr>
          <a:lstStyle/>
          <a:p>
            <a:pPr algn="ctr"/>
            <a:r>
              <a:rPr lang="en-US" altLang="zh-TW" sz="1200" b="1" spc="-150">
                <a:latin typeface="微軟正黑體" panose="020B0604030504040204" pitchFamily="34" charset="-120"/>
                <a:ea typeface="微軟正黑體" panose="020B0604030504040204" pitchFamily="34" charset="-120"/>
              </a:rPr>
              <a:t>New York</a:t>
            </a:r>
            <a:endParaRPr lang="zh-TW" altLang="en-US" sz="1200" b="1" spc="-150">
              <a:latin typeface="微軟正黑體" panose="020B0604030504040204" pitchFamily="34" charset="-120"/>
              <a:ea typeface="微軟正黑體" panose="020B0604030504040204" pitchFamily="34" charset="-120"/>
            </a:endParaRPr>
          </a:p>
        </p:txBody>
      </p:sp>
      <p:sp>
        <p:nvSpPr>
          <p:cNvPr id="60" name="文字方塊 59">
            <a:extLst>
              <a:ext uri="{FF2B5EF4-FFF2-40B4-BE49-F238E27FC236}">
                <a16:creationId xmlns:a16="http://schemas.microsoft.com/office/drawing/2014/main" id="{C3F2D795-D920-4173-92E2-01AE9A26D91C}"/>
              </a:ext>
            </a:extLst>
          </p:cNvPr>
          <p:cNvSpPr txBox="1"/>
          <p:nvPr/>
        </p:nvSpPr>
        <p:spPr>
          <a:xfrm>
            <a:off x="4324737" y="5138299"/>
            <a:ext cx="1034731" cy="276999"/>
          </a:xfrm>
          <a:prstGeom prst="rect">
            <a:avLst/>
          </a:prstGeom>
          <a:noFill/>
        </p:spPr>
        <p:txBody>
          <a:bodyPr wrap="square" rtlCol="0">
            <a:spAutoFit/>
          </a:bodyPr>
          <a:lstStyle/>
          <a:p>
            <a:pPr algn="ctr"/>
            <a:r>
              <a:rPr lang="en-US" altLang="zh-TW" sz="1200" b="1" err="1">
                <a:latin typeface="微軟正黑體" panose="020B0604030504040204" pitchFamily="34" charset="-120"/>
                <a:ea typeface="微軟正黑體" panose="020B0604030504040204" pitchFamily="34" charset="-120"/>
              </a:rPr>
              <a:t>Beijin</a:t>
            </a:r>
            <a:r>
              <a:rPr lang="zh-TW" altLang="en-US" sz="1200" b="1">
                <a:latin typeface="微軟正黑體" panose="020B0604030504040204" pitchFamily="34" charset="-120"/>
                <a:ea typeface="微軟正黑體" panose="020B0604030504040204" pitchFamily="34" charset="-120"/>
              </a:rPr>
              <a:t>g</a:t>
            </a:r>
          </a:p>
        </p:txBody>
      </p:sp>
      <p:sp>
        <p:nvSpPr>
          <p:cNvPr id="61" name="文字方塊 60">
            <a:extLst>
              <a:ext uri="{FF2B5EF4-FFF2-40B4-BE49-F238E27FC236}">
                <a16:creationId xmlns:a16="http://schemas.microsoft.com/office/drawing/2014/main" id="{B240B13B-A89C-485C-A94D-2F63E11EDC9D}"/>
              </a:ext>
            </a:extLst>
          </p:cNvPr>
          <p:cNvSpPr txBox="1"/>
          <p:nvPr/>
        </p:nvSpPr>
        <p:spPr>
          <a:xfrm>
            <a:off x="6895809" y="3386864"/>
            <a:ext cx="1034731" cy="276999"/>
          </a:xfrm>
          <a:prstGeom prst="rect">
            <a:avLst/>
          </a:prstGeom>
          <a:noFill/>
        </p:spPr>
        <p:txBody>
          <a:bodyPr wrap="square" rtlCol="0">
            <a:spAutoFit/>
          </a:bodyPr>
          <a:lstStyle/>
          <a:p>
            <a:pPr algn="ctr"/>
            <a:r>
              <a:rPr lang="en-US" altLang="zh-TW" sz="1200" b="1">
                <a:latin typeface="微軟正黑體" panose="020B0604030504040204" pitchFamily="34" charset="-120"/>
                <a:ea typeface="微軟正黑體" panose="020B0604030504040204" pitchFamily="34" charset="-120"/>
              </a:rPr>
              <a:t>Taipei</a:t>
            </a:r>
            <a:endParaRPr lang="zh-TW" altLang="en-US" sz="1200" b="1">
              <a:latin typeface="微軟正黑體" panose="020B0604030504040204" pitchFamily="34" charset="-120"/>
              <a:ea typeface="微軟正黑體" panose="020B0604030504040204" pitchFamily="34" charset="-120"/>
            </a:endParaRPr>
          </a:p>
        </p:txBody>
      </p:sp>
      <p:sp>
        <p:nvSpPr>
          <p:cNvPr id="62" name="文字方塊 61">
            <a:extLst>
              <a:ext uri="{FF2B5EF4-FFF2-40B4-BE49-F238E27FC236}">
                <a16:creationId xmlns:a16="http://schemas.microsoft.com/office/drawing/2014/main" id="{81E138BC-1EC1-4282-B89A-76E0F6A4E3B9}"/>
              </a:ext>
            </a:extLst>
          </p:cNvPr>
          <p:cNvSpPr txBox="1"/>
          <p:nvPr/>
        </p:nvSpPr>
        <p:spPr>
          <a:xfrm>
            <a:off x="9420805" y="2209428"/>
            <a:ext cx="1034731" cy="276999"/>
          </a:xfrm>
          <a:prstGeom prst="rect">
            <a:avLst/>
          </a:prstGeom>
          <a:noFill/>
        </p:spPr>
        <p:txBody>
          <a:bodyPr wrap="square" rtlCol="0">
            <a:spAutoFit/>
          </a:bodyPr>
          <a:lstStyle/>
          <a:p>
            <a:pPr algn="ctr"/>
            <a:r>
              <a:rPr lang="en-US" altLang="zh-TW" sz="1200" b="1">
                <a:latin typeface="微軟正黑體" panose="020B0604030504040204" pitchFamily="34" charset="-120"/>
                <a:ea typeface="微軟正黑體" panose="020B0604030504040204" pitchFamily="34" charset="-120"/>
              </a:rPr>
              <a:t>Tokyo</a:t>
            </a:r>
            <a:endParaRPr lang="zh-TW" altLang="en-US" sz="1200" b="1">
              <a:latin typeface="微軟正黑體" panose="020B0604030504040204" pitchFamily="34" charset="-120"/>
              <a:ea typeface="微軟正黑體" panose="020B0604030504040204" pitchFamily="34" charset="-120"/>
            </a:endParaRPr>
          </a:p>
        </p:txBody>
      </p:sp>
      <p:sp>
        <p:nvSpPr>
          <p:cNvPr id="63" name="文字方塊 62">
            <a:extLst>
              <a:ext uri="{FF2B5EF4-FFF2-40B4-BE49-F238E27FC236}">
                <a16:creationId xmlns:a16="http://schemas.microsoft.com/office/drawing/2014/main" id="{65A06F2D-0C34-4A69-BE42-92D57ACBB636}"/>
              </a:ext>
            </a:extLst>
          </p:cNvPr>
          <p:cNvSpPr txBox="1"/>
          <p:nvPr/>
        </p:nvSpPr>
        <p:spPr>
          <a:xfrm>
            <a:off x="9420804" y="5675424"/>
            <a:ext cx="1034731" cy="276999"/>
          </a:xfrm>
          <a:prstGeom prst="rect">
            <a:avLst/>
          </a:prstGeom>
          <a:noFill/>
        </p:spPr>
        <p:txBody>
          <a:bodyPr wrap="square" rtlCol="0">
            <a:spAutoFit/>
          </a:bodyPr>
          <a:lstStyle/>
          <a:p>
            <a:pPr algn="ctr"/>
            <a:r>
              <a:rPr lang="en-US" altLang="zh-TW" sz="1200" b="1" spc="-150">
                <a:latin typeface="微軟正黑體" panose="020B0604030504040204" pitchFamily="34" charset="-120"/>
                <a:ea typeface="微軟正黑體" panose="020B0604030504040204" pitchFamily="34" charset="-120"/>
              </a:rPr>
              <a:t>New York</a:t>
            </a:r>
            <a:endParaRPr lang="zh-TW" altLang="en-US" sz="1200" b="1" spc="-150">
              <a:latin typeface="微軟正黑體" panose="020B0604030504040204" pitchFamily="34" charset="-120"/>
              <a:ea typeface="微軟正黑體" panose="020B0604030504040204" pitchFamily="34" charset="-120"/>
            </a:endParaRPr>
          </a:p>
        </p:txBody>
      </p:sp>
      <p:sp>
        <p:nvSpPr>
          <p:cNvPr id="64" name="文字方塊 63">
            <a:extLst>
              <a:ext uri="{FF2B5EF4-FFF2-40B4-BE49-F238E27FC236}">
                <a16:creationId xmlns:a16="http://schemas.microsoft.com/office/drawing/2014/main" id="{9C5B833D-A62D-46CC-B20E-F3E42FEC05FE}"/>
              </a:ext>
            </a:extLst>
          </p:cNvPr>
          <p:cNvSpPr txBox="1"/>
          <p:nvPr/>
        </p:nvSpPr>
        <p:spPr>
          <a:xfrm>
            <a:off x="8083053" y="5664665"/>
            <a:ext cx="1034731" cy="276999"/>
          </a:xfrm>
          <a:prstGeom prst="rect">
            <a:avLst/>
          </a:prstGeom>
          <a:noFill/>
        </p:spPr>
        <p:txBody>
          <a:bodyPr wrap="square" rtlCol="0">
            <a:spAutoFit/>
          </a:bodyPr>
          <a:lstStyle/>
          <a:p>
            <a:pPr algn="ctr"/>
            <a:r>
              <a:rPr lang="en-US" altLang="zh-TW" sz="1200" b="1" err="1">
                <a:latin typeface="微軟正黑體" panose="020B0604030504040204" pitchFamily="34" charset="-120"/>
                <a:ea typeface="微軟正黑體" panose="020B0604030504040204" pitchFamily="34" charset="-120"/>
              </a:rPr>
              <a:t>Beijin</a:t>
            </a:r>
            <a:r>
              <a:rPr lang="zh-TW" altLang="en-US" sz="1200" b="1">
                <a:latin typeface="微軟正黑體" panose="020B0604030504040204" pitchFamily="34" charset="-120"/>
                <a:ea typeface="微軟正黑體" panose="020B0604030504040204" pitchFamily="34" charset="-120"/>
              </a:rPr>
              <a:t>g</a:t>
            </a:r>
          </a:p>
        </p:txBody>
      </p:sp>
      <p:sp>
        <p:nvSpPr>
          <p:cNvPr id="65" name="文字方塊 64">
            <a:extLst>
              <a:ext uri="{FF2B5EF4-FFF2-40B4-BE49-F238E27FC236}">
                <a16:creationId xmlns:a16="http://schemas.microsoft.com/office/drawing/2014/main" id="{0AFF029F-F932-402F-9E23-3742EB94696B}"/>
              </a:ext>
            </a:extLst>
          </p:cNvPr>
          <p:cNvSpPr txBox="1"/>
          <p:nvPr/>
        </p:nvSpPr>
        <p:spPr>
          <a:xfrm>
            <a:off x="1111035" y="2075559"/>
            <a:ext cx="1567250" cy="400110"/>
          </a:xfrm>
          <a:prstGeom prst="rect">
            <a:avLst/>
          </a:prstGeom>
          <a:noFill/>
        </p:spPr>
        <p:txBody>
          <a:bodyPr wrap="square" rtlCol="0">
            <a:spAutoFit/>
          </a:bodyPr>
          <a:lstStyle/>
          <a:p>
            <a:r>
              <a:rPr lang="zh-TW" altLang="en-US" sz="2000" b="1">
                <a:latin typeface="微軟正黑體" panose="020B0604030504040204" pitchFamily="34" charset="-120"/>
                <a:ea typeface="微軟正黑體" panose="020B0604030504040204" pitchFamily="34" charset="-120"/>
                <a:cs typeface="Calibri"/>
              </a:rPr>
              <a:t>自建雲架構</a:t>
            </a:r>
          </a:p>
        </p:txBody>
      </p:sp>
      <p:sp>
        <p:nvSpPr>
          <p:cNvPr id="66" name="文字方塊 65">
            <a:extLst>
              <a:ext uri="{FF2B5EF4-FFF2-40B4-BE49-F238E27FC236}">
                <a16:creationId xmlns:a16="http://schemas.microsoft.com/office/drawing/2014/main" id="{7F803D23-8155-428F-8F99-8A72A638EA9F}"/>
              </a:ext>
            </a:extLst>
          </p:cNvPr>
          <p:cNvSpPr txBox="1"/>
          <p:nvPr/>
        </p:nvSpPr>
        <p:spPr>
          <a:xfrm>
            <a:off x="6446829" y="2075559"/>
            <a:ext cx="1567250" cy="400110"/>
          </a:xfrm>
          <a:prstGeom prst="rect">
            <a:avLst/>
          </a:prstGeom>
          <a:noFill/>
        </p:spPr>
        <p:txBody>
          <a:bodyPr wrap="square" rtlCol="0" anchor="t">
            <a:spAutoFit/>
          </a:bodyPr>
          <a:lstStyle/>
          <a:p>
            <a:r>
              <a:rPr lang="zh-TW" altLang="en-US" sz="2000" b="1">
                <a:latin typeface="微軟正黑體"/>
                <a:ea typeface="微軟正黑體"/>
                <a:cs typeface="Calibri"/>
              </a:rPr>
              <a:t>混合雲架構</a:t>
            </a:r>
          </a:p>
        </p:txBody>
      </p:sp>
      <p:sp>
        <p:nvSpPr>
          <p:cNvPr id="67" name="文字方塊 66">
            <a:extLst>
              <a:ext uri="{FF2B5EF4-FFF2-40B4-BE49-F238E27FC236}">
                <a16:creationId xmlns:a16="http://schemas.microsoft.com/office/drawing/2014/main" id="{57E56A19-85CE-425D-86AA-56550152D308}"/>
              </a:ext>
            </a:extLst>
          </p:cNvPr>
          <p:cNvSpPr txBox="1"/>
          <p:nvPr/>
        </p:nvSpPr>
        <p:spPr>
          <a:xfrm>
            <a:off x="9399289" y="3360496"/>
            <a:ext cx="1034731" cy="276999"/>
          </a:xfrm>
          <a:prstGeom prst="rect">
            <a:avLst/>
          </a:prstGeom>
          <a:noFill/>
        </p:spPr>
        <p:txBody>
          <a:bodyPr wrap="square" rtlCol="0">
            <a:spAutoFit/>
          </a:bodyPr>
          <a:lstStyle/>
          <a:p>
            <a:pPr algn="ctr"/>
            <a:r>
              <a:rPr lang="en-US" altLang="zh-TW" sz="1200">
                <a:solidFill>
                  <a:schemeClr val="bg1"/>
                </a:solidFill>
              </a:rPr>
              <a:t>TCP BBR</a:t>
            </a:r>
            <a:endParaRPr lang="zh-TW" altLang="en-US" sz="1200">
              <a:solidFill>
                <a:schemeClr val="bg1"/>
              </a:solidFill>
            </a:endParaRPr>
          </a:p>
        </p:txBody>
      </p:sp>
      <p:sp>
        <p:nvSpPr>
          <p:cNvPr id="68" name="文字方塊 67">
            <a:extLst>
              <a:ext uri="{FF2B5EF4-FFF2-40B4-BE49-F238E27FC236}">
                <a16:creationId xmlns:a16="http://schemas.microsoft.com/office/drawing/2014/main" id="{3137E720-AE2C-4541-B6FA-39F3DCE1D440}"/>
              </a:ext>
            </a:extLst>
          </p:cNvPr>
          <p:cNvSpPr txBox="1"/>
          <p:nvPr/>
        </p:nvSpPr>
        <p:spPr>
          <a:xfrm>
            <a:off x="9399289" y="4586868"/>
            <a:ext cx="1034731" cy="276999"/>
          </a:xfrm>
          <a:prstGeom prst="rect">
            <a:avLst/>
          </a:prstGeom>
          <a:noFill/>
        </p:spPr>
        <p:txBody>
          <a:bodyPr wrap="square" rtlCol="0">
            <a:spAutoFit/>
          </a:bodyPr>
          <a:lstStyle/>
          <a:p>
            <a:pPr algn="ctr"/>
            <a:r>
              <a:rPr lang="en-US" altLang="zh-TW" sz="1200">
                <a:solidFill>
                  <a:schemeClr val="bg1"/>
                </a:solidFill>
              </a:rPr>
              <a:t>TCP BBR</a:t>
            </a:r>
            <a:endParaRPr lang="zh-TW" altLang="en-US" sz="1200">
              <a:solidFill>
                <a:schemeClr val="bg1"/>
              </a:solidFill>
            </a:endParaRPr>
          </a:p>
        </p:txBody>
      </p:sp>
      <p:sp>
        <p:nvSpPr>
          <p:cNvPr id="69" name="文字方塊 68">
            <a:extLst>
              <a:ext uri="{FF2B5EF4-FFF2-40B4-BE49-F238E27FC236}">
                <a16:creationId xmlns:a16="http://schemas.microsoft.com/office/drawing/2014/main" id="{B3EDBDAB-8D01-4F76-BDDD-2C247DEF921E}"/>
              </a:ext>
            </a:extLst>
          </p:cNvPr>
          <p:cNvSpPr txBox="1"/>
          <p:nvPr/>
        </p:nvSpPr>
        <p:spPr>
          <a:xfrm>
            <a:off x="8517162" y="4586868"/>
            <a:ext cx="1034731" cy="276999"/>
          </a:xfrm>
          <a:prstGeom prst="rect">
            <a:avLst/>
          </a:prstGeom>
          <a:noFill/>
        </p:spPr>
        <p:txBody>
          <a:bodyPr wrap="square" rtlCol="0">
            <a:spAutoFit/>
          </a:bodyPr>
          <a:lstStyle/>
          <a:p>
            <a:pPr algn="ctr"/>
            <a:r>
              <a:rPr lang="en-US" altLang="zh-TW" sz="1200">
                <a:solidFill>
                  <a:schemeClr val="bg1"/>
                </a:solidFill>
              </a:rPr>
              <a:t>TCP BBR</a:t>
            </a:r>
            <a:endParaRPr lang="zh-TW" altLang="en-US" sz="1200">
              <a:solidFill>
                <a:schemeClr val="bg1"/>
              </a:solidFill>
            </a:endParaRPr>
          </a:p>
        </p:txBody>
      </p:sp>
      <p:sp>
        <p:nvSpPr>
          <p:cNvPr id="70" name="文字方塊 69">
            <a:extLst>
              <a:ext uri="{FF2B5EF4-FFF2-40B4-BE49-F238E27FC236}">
                <a16:creationId xmlns:a16="http://schemas.microsoft.com/office/drawing/2014/main" id="{FB7DA351-2FFA-4B04-B239-B679E9482C69}"/>
              </a:ext>
            </a:extLst>
          </p:cNvPr>
          <p:cNvSpPr txBox="1"/>
          <p:nvPr/>
        </p:nvSpPr>
        <p:spPr>
          <a:xfrm>
            <a:off x="7971047" y="3891494"/>
            <a:ext cx="1034731" cy="276999"/>
          </a:xfrm>
          <a:prstGeom prst="rect">
            <a:avLst/>
          </a:prstGeom>
          <a:noFill/>
        </p:spPr>
        <p:txBody>
          <a:bodyPr wrap="square" rtlCol="0">
            <a:spAutoFit/>
          </a:bodyPr>
          <a:lstStyle/>
          <a:p>
            <a:pPr algn="ctr"/>
            <a:r>
              <a:rPr lang="en-US" altLang="zh-TW" sz="1200">
                <a:solidFill>
                  <a:schemeClr val="bg1"/>
                </a:solidFill>
              </a:rPr>
              <a:t>TCP BBR</a:t>
            </a:r>
            <a:endParaRPr lang="zh-TW" altLang="en-US" sz="1200">
              <a:solidFill>
                <a:schemeClr val="bg1"/>
              </a:solidFill>
            </a:endParaRPr>
          </a:p>
        </p:txBody>
      </p:sp>
      <p:sp>
        <p:nvSpPr>
          <p:cNvPr id="71" name="文字方塊 70">
            <a:extLst>
              <a:ext uri="{FF2B5EF4-FFF2-40B4-BE49-F238E27FC236}">
                <a16:creationId xmlns:a16="http://schemas.microsoft.com/office/drawing/2014/main" id="{458610ED-D663-4AD0-9427-F8AF2B11FEBB}"/>
              </a:ext>
            </a:extLst>
          </p:cNvPr>
          <p:cNvSpPr txBox="1"/>
          <p:nvPr/>
        </p:nvSpPr>
        <p:spPr>
          <a:xfrm>
            <a:off x="8954050" y="4009107"/>
            <a:ext cx="1034731" cy="461665"/>
          </a:xfrm>
          <a:prstGeom prst="rect">
            <a:avLst/>
          </a:prstGeom>
          <a:noFill/>
        </p:spPr>
        <p:txBody>
          <a:bodyPr wrap="square" rtlCol="0">
            <a:spAutoFit/>
          </a:bodyPr>
          <a:lstStyle/>
          <a:p>
            <a:pPr algn="ctr"/>
            <a:r>
              <a:rPr lang="en-US" altLang="zh-TW" sz="1200"/>
              <a:t>Public Cloud Service</a:t>
            </a:r>
            <a:endParaRPr lang="zh-TW" altLang="en-US" sz="1200"/>
          </a:p>
        </p:txBody>
      </p:sp>
      <p:sp>
        <p:nvSpPr>
          <p:cNvPr id="12" name="文字方塊 11">
            <a:extLst>
              <a:ext uri="{FF2B5EF4-FFF2-40B4-BE49-F238E27FC236}">
                <a16:creationId xmlns:a16="http://schemas.microsoft.com/office/drawing/2014/main" id="{BB0457F0-A828-4A55-A491-12B38B4A5012}"/>
              </a:ext>
            </a:extLst>
          </p:cNvPr>
          <p:cNvSpPr txBox="1"/>
          <p:nvPr/>
        </p:nvSpPr>
        <p:spPr>
          <a:xfrm>
            <a:off x="607502" y="1170109"/>
            <a:ext cx="11678653" cy="738664"/>
          </a:xfrm>
          <a:prstGeom prst="rect">
            <a:avLst/>
          </a:prstGeom>
          <a:noFill/>
        </p:spPr>
        <p:txBody>
          <a:bodyPr wrap="square" rtlCol="0">
            <a:spAutoFit/>
          </a:bodyPr>
          <a:lstStyle/>
          <a:p>
            <a:r>
              <a:rPr lang="zh-TW" altLang="en-US" sz="2400" b="1" dirty="0">
                <a:solidFill>
                  <a:srgbClr val="321547"/>
                </a:solidFill>
                <a:latin typeface="Microsoft JhengHei"/>
                <a:ea typeface="Microsoft JhengHei"/>
              </a:rPr>
              <a:t>更穩健且易於佈建</a:t>
            </a:r>
          </a:p>
          <a:p>
            <a:r>
              <a:rPr lang="zh-TW" altLang="en-US" b="1" dirty="0">
                <a:latin typeface="Microsoft JhengHei"/>
                <a:ea typeface="Microsoft JhengHei"/>
              </a:rPr>
              <a:t>相較於傳統架構需克服複雜的網路環境，企業透過公有雲服務簡化裝置佈建問題同時保有穩定的傳輸品質及速度</a:t>
            </a:r>
            <a:endParaRPr lang="zh-TW" altLang="zh-TW" dirty="0"/>
          </a:p>
        </p:txBody>
      </p:sp>
    </p:spTree>
    <p:extLst>
      <p:ext uri="{BB962C8B-B14F-4D97-AF65-F5344CB8AC3E}">
        <p14:creationId xmlns:p14="http://schemas.microsoft.com/office/powerpoint/2010/main" val="791886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BE4F6E-270C-4617-94E4-87EF6ED981FF}"/>
              </a:ext>
            </a:extLst>
          </p:cNvPr>
          <p:cNvSpPr>
            <a:spLocks noGrp="1"/>
          </p:cNvSpPr>
          <p:nvPr>
            <p:ph type="title"/>
          </p:nvPr>
        </p:nvSpPr>
        <p:spPr/>
        <p:txBody>
          <a:bodyPr>
            <a:normAutofit fontScale="90000"/>
          </a:bodyPr>
          <a:lstStyle/>
          <a:p>
            <a:r>
              <a:rPr lang="zh-TW" altLang="en-US" b="1">
                <a:latin typeface="微軟正黑體"/>
                <a:ea typeface="微軟正黑體"/>
                <a:cs typeface="Calibri Light"/>
              </a:rPr>
              <a:t>來自用戶百萬次的肯定，如今更全面進化</a:t>
            </a:r>
            <a:endParaRPr lang="zh-TW" altLang="en-US">
              <a:latin typeface="微軟正黑體"/>
              <a:ea typeface="微軟正黑體"/>
            </a:endParaRPr>
          </a:p>
        </p:txBody>
      </p:sp>
      <p:pic>
        <p:nvPicPr>
          <p:cNvPr id="13" name="圖片 12">
            <a:extLst>
              <a:ext uri="{FF2B5EF4-FFF2-40B4-BE49-F238E27FC236}">
                <a16:creationId xmlns:a16="http://schemas.microsoft.com/office/drawing/2014/main" id="{C8F9D330-0CDD-4AC8-B9AA-4DBD1B37F1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9596" y="1603525"/>
            <a:ext cx="1441707" cy="1441707"/>
          </a:xfrm>
          <a:prstGeom prst="rect">
            <a:avLst/>
          </a:prstGeom>
        </p:spPr>
      </p:pic>
      <p:pic>
        <p:nvPicPr>
          <p:cNvPr id="12" name="圖片 11">
            <a:extLst>
              <a:ext uri="{FF2B5EF4-FFF2-40B4-BE49-F238E27FC236}">
                <a16:creationId xmlns:a16="http://schemas.microsoft.com/office/drawing/2014/main" id="{3DD35683-3325-4850-A251-CC69BD8C7C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3736" y="1603525"/>
            <a:ext cx="1441707" cy="1441707"/>
          </a:xfrm>
          <a:prstGeom prst="rect">
            <a:avLst/>
          </a:prstGeom>
        </p:spPr>
      </p:pic>
      <p:sp>
        <p:nvSpPr>
          <p:cNvPr id="11" name="矩形 10">
            <a:extLst>
              <a:ext uri="{FF2B5EF4-FFF2-40B4-BE49-F238E27FC236}">
                <a16:creationId xmlns:a16="http://schemas.microsoft.com/office/drawing/2014/main" id="{CC5B9639-0E74-41FD-A742-E98703E1ED65}"/>
              </a:ext>
            </a:extLst>
          </p:cNvPr>
          <p:cNvSpPr/>
          <p:nvPr/>
        </p:nvSpPr>
        <p:spPr>
          <a:xfrm rot="10800000">
            <a:off x="664635" y="2678079"/>
            <a:ext cx="10511239" cy="126533"/>
          </a:xfrm>
          <a:prstGeom prst="rect">
            <a:avLst/>
          </a:prstGeom>
          <a:gradFill>
            <a:gsLst>
              <a:gs pos="0">
                <a:srgbClr val="F02FF4"/>
              </a:gs>
              <a:gs pos="100000">
                <a:srgbClr val="22F0D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4" name="表格 4">
            <a:extLst>
              <a:ext uri="{FF2B5EF4-FFF2-40B4-BE49-F238E27FC236}">
                <a16:creationId xmlns:a16="http://schemas.microsoft.com/office/drawing/2014/main" id="{8AD6F1C4-19A5-4113-A2BA-329077D72DD1}"/>
              </a:ext>
            </a:extLst>
          </p:cNvPr>
          <p:cNvGraphicFramePr>
            <a:graphicFrameLocks noGrp="1"/>
          </p:cNvGraphicFramePr>
          <p:nvPr>
            <p:ph idx="1"/>
            <p:extLst>
              <p:ext uri="{D42A27DB-BD31-4B8C-83A1-F6EECF244321}">
                <p14:modId xmlns:p14="http://schemas.microsoft.com/office/powerpoint/2010/main" val="313798112"/>
              </p:ext>
            </p:extLst>
          </p:nvPr>
        </p:nvGraphicFramePr>
        <p:xfrm>
          <a:off x="660780" y="2790652"/>
          <a:ext cx="10515095" cy="2834105"/>
        </p:xfrm>
        <a:graphic>
          <a:graphicData uri="http://schemas.openxmlformats.org/drawingml/2006/table">
            <a:tbl>
              <a:tblPr firstRow="1" bandRow="1">
                <a:tableStyleId>{5C22544A-7EE6-4342-B048-85BDC9FD1C3A}</a:tableStyleId>
              </a:tblPr>
              <a:tblGrid>
                <a:gridCol w="2717654">
                  <a:extLst>
                    <a:ext uri="{9D8B030D-6E8A-4147-A177-3AD203B41FA5}">
                      <a16:colId xmlns:a16="http://schemas.microsoft.com/office/drawing/2014/main" val="3665532687"/>
                    </a:ext>
                  </a:extLst>
                </a:gridCol>
                <a:gridCol w="3768031">
                  <a:extLst>
                    <a:ext uri="{9D8B030D-6E8A-4147-A177-3AD203B41FA5}">
                      <a16:colId xmlns:a16="http://schemas.microsoft.com/office/drawing/2014/main" val="1842703110"/>
                    </a:ext>
                  </a:extLst>
                </a:gridCol>
                <a:gridCol w="4029410">
                  <a:extLst>
                    <a:ext uri="{9D8B030D-6E8A-4147-A177-3AD203B41FA5}">
                      <a16:colId xmlns:a16="http://schemas.microsoft.com/office/drawing/2014/main" val="26493492"/>
                    </a:ext>
                  </a:extLst>
                </a:gridCol>
              </a:tblGrid>
              <a:tr h="436729">
                <a:tc>
                  <a:txBody>
                    <a:bodyPr/>
                    <a:lstStyle/>
                    <a:p>
                      <a:pPr algn="ctr"/>
                      <a:endParaRPr lang="zh-TW" altLang="en-US"/>
                    </a:p>
                  </a:txBody>
                  <a:tcPr marL="102435" marR="102435" anchor="ctr">
                    <a:solidFill>
                      <a:srgbClr val="7030A0"/>
                    </a:solidFill>
                  </a:tcPr>
                </a:tc>
                <a:tc>
                  <a:txBody>
                    <a:bodyPr/>
                    <a:lstStyle/>
                    <a:p>
                      <a:pPr algn="ctr"/>
                      <a:r>
                        <a:rPr lang="zh-TW" altLang="en-US" sz="2200">
                          <a:latin typeface="Calibri"/>
                        </a:rPr>
                        <a:t>Hybrid Backup Sync  2.1</a:t>
                      </a:r>
                    </a:p>
                  </a:txBody>
                  <a:tcPr marL="102435" marR="102435" anchor="ctr">
                    <a:solidFill>
                      <a:srgbClr val="7030A0"/>
                    </a:solidFill>
                  </a:tcPr>
                </a:tc>
                <a:tc>
                  <a:txBody>
                    <a:bodyPr/>
                    <a:lstStyle/>
                    <a:p>
                      <a:pPr algn="ctr"/>
                      <a:r>
                        <a:rPr lang="zh-TW" altLang="en-US" sz="2200">
                          <a:latin typeface="Calibri"/>
                        </a:rPr>
                        <a:t>Hybrid Backup Sync 3.0</a:t>
                      </a:r>
                    </a:p>
                  </a:txBody>
                  <a:tcPr marL="102435" marR="102435" anchor="ctr">
                    <a:solidFill>
                      <a:srgbClr val="7030A0"/>
                    </a:solidFill>
                  </a:tcPr>
                </a:tc>
                <a:extLst>
                  <a:ext uri="{0D108BD9-81ED-4DB2-BD59-A6C34878D82A}">
                    <a16:rowId xmlns:a16="http://schemas.microsoft.com/office/drawing/2014/main" val="3905941615"/>
                  </a:ext>
                </a:extLst>
              </a:tr>
              <a:tr h="459993">
                <a:tc>
                  <a:txBody>
                    <a:bodyPr/>
                    <a:lstStyle/>
                    <a:p>
                      <a:r>
                        <a:rPr lang="zh-TW" altLang="en-US" b="1">
                          <a:latin typeface="微軟正黑體" panose="020B0604030504040204" pitchFamily="34" charset="-120"/>
                          <a:ea typeface="微軟正黑體" panose="020B0604030504040204" pitchFamily="34" charset="-120"/>
                        </a:rPr>
                        <a:t>雲端同步功能</a:t>
                      </a:r>
                    </a:p>
                  </a:txBody>
                  <a:tcPr marL="102435" marR="102435" anchor="ctr">
                    <a:solidFill>
                      <a:srgbClr val="CFE6F1"/>
                    </a:solidFill>
                  </a:tcPr>
                </a:tc>
                <a:tc>
                  <a:txBody>
                    <a:bodyPr/>
                    <a:lstStyle/>
                    <a:p>
                      <a:r>
                        <a:rPr lang="en-US" altLang="zh-TW">
                          <a:latin typeface="微軟正黑體"/>
                          <a:ea typeface="微軟正黑體"/>
                        </a:rPr>
                        <a:t>8 </a:t>
                      </a:r>
                      <a:r>
                        <a:rPr lang="zh-TW" altLang="en-US">
                          <a:latin typeface="微軟正黑體"/>
                          <a:ea typeface="微軟正黑體"/>
                        </a:rPr>
                        <a:t>個雲服務商</a:t>
                      </a:r>
                    </a:p>
                  </a:txBody>
                  <a:tcPr marL="102435" marR="102435" anchor="ctr">
                    <a:solidFill>
                      <a:srgbClr val="CFE6F1"/>
                    </a:solidFill>
                  </a:tcPr>
                </a:tc>
                <a:tc rowSpan="2">
                  <a:txBody>
                    <a:bodyPr/>
                    <a:lstStyle/>
                    <a:p>
                      <a:pPr marL="0" marR="0" lvl="0" indent="0" algn="l" rtl="0">
                        <a:lnSpc>
                          <a:spcPct val="100000"/>
                        </a:lnSpc>
                        <a:spcBef>
                          <a:spcPts val="0"/>
                        </a:spcBef>
                        <a:spcAft>
                          <a:spcPts val="0"/>
                        </a:spcAft>
                        <a:buFontTx/>
                        <a:buNone/>
                      </a:pPr>
                      <a:r>
                        <a:rPr lang="en-US" altLang="zh-TW" err="1">
                          <a:latin typeface="微軟正黑體"/>
                          <a:ea typeface="微軟正黑體"/>
                        </a:rPr>
                        <a:t>整合</a:t>
                      </a:r>
                      <a:r>
                        <a:rPr lang="en-US" altLang="zh-TW">
                          <a:latin typeface="微軟正黑體"/>
                          <a:ea typeface="微軟正黑體"/>
                        </a:rPr>
                        <a:t> 22</a:t>
                      </a:r>
                      <a:r>
                        <a:rPr lang="zh-TW" altLang="en-US">
                          <a:latin typeface="微軟正黑體"/>
                          <a:ea typeface="微軟正黑體"/>
                        </a:rPr>
                        <a:t> 個雲服務商 </a:t>
                      </a:r>
                      <a:r>
                        <a:rPr lang="zh-TW" altLang="zh-TW">
                          <a:latin typeface="微軟正黑體"/>
                          <a:ea typeface="微軟正黑體"/>
                          <a:cs typeface="Calibri"/>
                        </a:rPr>
                        <a:t>(持續增加...)</a:t>
                      </a:r>
                      <a:r>
                        <a:rPr lang="zh-TW" altLang="en-US">
                          <a:latin typeface="微軟正黑體"/>
                          <a:ea typeface="微軟正黑體"/>
                          <a:cs typeface="Calibri"/>
                        </a:rPr>
                        <a:t>，</a:t>
                      </a:r>
                      <a:br>
                        <a:rPr lang="zh-TW" altLang="en-US">
                          <a:latin typeface="微軟正黑體"/>
                          <a:ea typeface="微軟正黑體"/>
                          <a:cs typeface="Calibri"/>
                        </a:rPr>
                      </a:br>
                      <a:r>
                        <a:rPr lang="zh-TW" altLang="en-US">
                          <a:latin typeface="微軟正黑體"/>
                          <a:ea typeface="微軟正黑體"/>
                          <a:cs typeface="Calibri"/>
                        </a:rPr>
                        <a:t>全面支援同步、異地備份及多版本備份功能</a:t>
                      </a:r>
                      <a:endParaRPr lang="en-US" altLang="zh-TW">
                        <a:latin typeface="微軟正黑體"/>
                        <a:ea typeface="微軟正黑體"/>
                        <a:cs typeface="Calibri"/>
                      </a:endParaRPr>
                    </a:p>
                  </a:txBody>
                  <a:tcPr marL="102435" marR="102435" anchor="ctr">
                    <a:solidFill>
                      <a:srgbClr val="CFE6F1"/>
                    </a:solidFill>
                  </a:tcPr>
                </a:tc>
                <a:extLst>
                  <a:ext uri="{0D108BD9-81ED-4DB2-BD59-A6C34878D82A}">
                    <a16:rowId xmlns:a16="http://schemas.microsoft.com/office/drawing/2014/main" val="3701284718"/>
                  </a:ext>
                </a:extLst>
              </a:tr>
              <a:tr h="557404">
                <a:tc>
                  <a:txBody>
                    <a:bodyPr/>
                    <a:lstStyle/>
                    <a:p>
                      <a:r>
                        <a:rPr lang="zh-TW" altLang="en-US" b="1">
                          <a:latin typeface="微軟正黑體" panose="020B0604030504040204" pitchFamily="34" charset="-120"/>
                          <a:ea typeface="微軟正黑體" panose="020B0604030504040204" pitchFamily="34" charset="-120"/>
                        </a:rPr>
                        <a:t>雲端備份功能</a:t>
                      </a:r>
                    </a:p>
                  </a:txBody>
                  <a:tcPr marL="102435" marR="102435" anchor="ctr">
                    <a:solidFill>
                      <a:srgbClr val="E8F4F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a:latin typeface="微軟正黑體"/>
                          <a:ea typeface="微軟正黑體"/>
                        </a:rPr>
                        <a:t>13</a:t>
                      </a:r>
                      <a:r>
                        <a:rPr lang="zh-TW" altLang="en-US">
                          <a:latin typeface="微軟正黑體"/>
                          <a:ea typeface="微軟正黑體"/>
                        </a:rPr>
                        <a:t> 個雲服務商</a:t>
                      </a:r>
                    </a:p>
                  </a:txBody>
                  <a:tcPr marL="102435" marR="102435" anchor="ctr">
                    <a:solidFill>
                      <a:srgbClr val="E8F4F6"/>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a:latin typeface="微軟正黑體" panose="020B0604030504040204" pitchFamily="34" charset="-120"/>
                        <a:ea typeface="微軟正黑體" panose="020B0604030504040204" pitchFamily="34" charset="-120"/>
                        <a:cs typeface="Calibri"/>
                      </a:endParaRPr>
                    </a:p>
                  </a:txBody>
                  <a:tcPr/>
                </a:tc>
                <a:extLst>
                  <a:ext uri="{0D108BD9-81ED-4DB2-BD59-A6C34878D82A}">
                    <a16:rowId xmlns:a16="http://schemas.microsoft.com/office/drawing/2014/main" val="881002165"/>
                  </a:ext>
                </a:extLst>
              </a:tr>
              <a:tr h="459993">
                <a:tc>
                  <a:txBody>
                    <a:bodyPr/>
                    <a:lstStyle/>
                    <a:p>
                      <a:r>
                        <a:rPr lang="en-US" altLang="zh-TW" b="1" err="1">
                          <a:latin typeface="微軟正黑體"/>
                          <a:ea typeface="微軟正黑體"/>
                        </a:rPr>
                        <a:t>QuDedup</a:t>
                      </a:r>
                      <a:r>
                        <a:rPr lang="en-US" altLang="zh-TW" b="1">
                          <a:latin typeface="微軟正黑體"/>
                          <a:ea typeface="微軟正黑體"/>
                        </a:rPr>
                        <a:t> </a:t>
                      </a:r>
                      <a:r>
                        <a:rPr lang="zh-TW" altLang="en-US" b="1">
                          <a:latin typeface="微軟正黑體"/>
                          <a:ea typeface="微軟正黑體"/>
                        </a:rPr>
                        <a:t>技術</a:t>
                      </a:r>
                    </a:p>
                  </a:txBody>
                  <a:tcPr marL="102435" marR="102435" anchor="ctr">
                    <a:solidFill>
                      <a:srgbClr val="CFE6F1"/>
                    </a:solidFill>
                  </a:tcPr>
                </a:tc>
                <a:tc>
                  <a:txBody>
                    <a:bodyPr/>
                    <a:lstStyle/>
                    <a:p>
                      <a:r>
                        <a:rPr lang="zh-TW" altLang="en-US">
                          <a:latin typeface="微軟正黑體" panose="020B0604030504040204" pitchFamily="34" charset="-120"/>
                          <a:ea typeface="微軟正黑體" panose="020B0604030504040204" pitchFamily="34" charset="-120"/>
                        </a:rPr>
                        <a:t>不支援</a:t>
                      </a:r>
                    </a:p>
                  </a:txBody>
                  <a:tcPr marL="102435" marR="102435" anchor="ctr">
                    <a:solidFill>
                      <a:srgbClr val="CFE6F1"/>
                    </a:solidFill>
                  </a:tcPr>
                </a:tc>
                <a:tc>
                  <a:txBody>
                    <a:bodyPr/>
                    <a:lstStyle/>
                    <a:p>
                      <a:r>
                        <a:rPr lang="zh-TW" altLang="en-US">
                          <a:latin typeface="微軟正黑體"/>
                          <a:ea typeface="微軟正黑體"/>
                        </a:rPr>
                        <a:t>有，來源端去重複技術</a:t>
                      </a:r>
                    </a:p>
                  </a:txBody>
                  <a:tcPr marL="102435" marR="102435" anchor="ctr">
                    <a:solidFill>
                      <a:srgbClr val="CFE6F1"/>
                    </a:solidFill>
                  </a:tcPr>
                </a:tc>
                <a:extLst>
                  <a:ext uri="{0D108BD9-81ED-4DB2-BD59-A6C34878D82A}">
                    <a16:rowId xmlns:a16="http://schemas.microsoft.com/office/drawing/2014/main" val="3240178665"/>
                  </a:ext>
                </a:extLst>
              </a:tr>
              <a:tr h="459993">
                <a:tc>
                  <a:txBody>
                    <a:bodyPr/>
                    <a:lstStyle/>
                    <a:p>
                      <a:pPr lvl="0">
                        <a:buNone/>
                      </a:pPr>
                      <a:r>
                        <a:rPr lang="zh-TW" altLang="en-US" b="1">
                          <a:latin typeface="微軟正黑體"/>
                          <a:ea typeface="微軟正黑體"/>
                        </a:rPr>
                        <a:t>TCP BBR 高速傳輸</a:t>
                      </a:r>
                    </a:p>
                  </a:txBody>
                  <a:tcPr marL="102435" marR="102435" anchor="ctr">
                    <a:solidFill>
                      <a:srgbClr val="E8F4F6"/>
                    </a:solidFill>
                  </a:tcPr>
                </a:tc>
                <a:tc>
                  <a:txBody>
                    <a:bodyPr/>
                    <a:lstStyle/>
                    <a:p>
                      <a:pPr lvl="0">
                        <a:buNone/>
                      </a:pPr>
                      <a:r>
                        <a:rPr lang="zh-TW" altLang="en-US">
                          <a:latin typeface="微軟正黑體" panose="020B0604030504040204" pitchFamily="34" charset="-120"/>
                          <a:ea typeface="微軟正黑體" panose="020B0604030504040204" pitchFamily="34" charset="-120"/>
                        </a:rPr>
                        <a:t>不支援</a:t>
                      </a:r>
                    </a:p>
                  </a:txBody>
                  <a:tcPr marL="102435" marR="102435" anchor="ctr">
                    <a:solidFill>
                      <a:srgbClr val="E8F4F6"/>
                    </a:solidFill>
                  </a:tcPr>
                </a:tc>
                <a:tc>
                  <a:txBody>
                    <a:bodyPr/>
                    <a:lstStyle/>
                    <a:p>
                      <a:pPr lvl="0">
                        <a:buNone/>
                      </a:pPr>
                      <a:r>
                        <a:rPr lang="zh-TW" altLang="en-US">
                          <a:latin typeface="微軟正黑體" panose="020B0604030504040204" pitchFamily="34" charset="-120"/>
                          <a:ea typeface="微軟正黑體" panose="020B0604030504040204" pitchFamily="34" charset="-120"/>
                        </a:rPr>
                        <a:t>支援</a:t>
                      </a:r>
                    </a:p>
                  </a:txBody>
                  <a:tcPr marL="102435" marR="102435" anchor="ctr">
                    <a:solidFill>
                      <a:srgbClr val="E8F4F6"/>
                    </a:solidFill>
                  </a:tcPr>
                </a:tc>
                <a:extLst>
                  <a:ext uri="{0D108BD9-81ED-4DB2-BD59-A6C34878D82A}">
                    <a16:rowId xmlns:a16="http://schemas.microsoft.com/office/drawing/2014/main" val="4239394560"/>
                  </a:ext>
                </a:extLst>
              </a:tr>
              <a:tr h="4599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a:latin typeface="微軟正黑體" panose="020B0604030504040204" pitchFamily="34" charset="-120"/>
                          <a:ea typeface="微軟正黑體" panose="020B0604030504040204" pitchFamily="34" charset="-120"/>
                        </a:rPr>
                        <a:t>排程設定</a:t>
                      </a:r>
                    </a:p>
                  </a:txBody>
                  <a:tcPr marL="102435" marR="102435" anchor="ctr">
                    <a:solidFill>
                      <a:srgbClr val="CFE6F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latin typeface="微軟正黑體" panose="020B0604030504040204" pitchFamily="34" charset="-120"/>
                          <a:ea typeface="微軟正黑體" panose="020B0604030504040204" pitchFamily="34" charset="-120"/>
                        </a:rPr>
                        <a:t>單一排程設定</a:t>
                      </a:r>
                    </a:p>
                  </a:txBody>
                  <a:tcPr marL="102435" marR="102435" anchor="ctr">
                    <a:solidFill>
                      <a:srgbClr val="CFE6F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latin typeface="微軟正黑體"/>
                          <a:ea typeface="微軟正黑體"/>
                        </a:rPr>
                        <a:t>高達 </a:t>
                      </a:r>
                      <a:r>
                        <a:rPr lang="en-US" altLang="zh-TW">
                          <a:latin typeface="微軟正黑體"/>
                          <a:ea typeface="微軟正黑體"/>
                        </a:rPr>
                        <a:t>30</a:t>
                      </a:r>
                      <a:r>
                        <a:rPr lang="zh-TW" altLang="en-US">
                          <a:latin typeface="微軟正黑體"/>
                          <a:ea typeface="微軟正黑體"/>
                        </a:rPr>
                        <a:t> 條排程設定</a:t>
                      </a:r>
                    </a:p>
                  </a:txBody>
                  <a:tcPr marL="102435" marR="102435" anchor="ctr">
                    <a:solidFill>
                      <a:srgbClr val="CFE6F1"/>
                    </a:solidFill>
                  </a:tcPr>
                </a:tc>
                <a:extLst>
                  <a:ext uri="{0D108BD9-81ED-4DB2-BD59-A6C34878D82A}">
                    <a16:rowId xmlns:a16="http://schemas.microsoft.com/office/drawing/2014/main" val="2229891404"/>
                  </a:ext>
                </a:extLst>
              </a:tr>
            </a:tbl>
          </a:graphicData>
        </a:graphic>
      </p:graphicFrame>
      <p:pic>
        <p:nvPicPr>
          <p:cNvPr id="6" name="圖片 8" descr="一張含有 向量圖形 的圖片&#10;&#10;描述是以非常高的可信度產生">
            <a:extLst>
              <a:ext uri="{FF2B5EF4-FFF2-40B4-BE49-F238E27FC236}">
                <a16:creationId xmlns:a16="http://schemas.microsoft.com/office/drawing/2014/main" id="{EF24F4C2-E759-4A66-89B3-F45821088B40}"/>
              </a:ext>
            </a:extLst>
          </p:cNvPr>
          <p:cNvPicPr>
            <a:picLocks noChangeAspect="1"/>
          </p:cNvPicPr>
          <p:nvPr/>
        </p:nvPicPr>
        <p:blipFill>
          <a:blip r:embed="rId4">
            <a:extLst/>
          </a:blip>
          <a:stretch>
            <a:fillRect/>
          </a:stretch>
        </p:blipFill>
        <p:spPr>
          <a:xfrm>
            <a:off x="9226619" y="1758486"/>
            <a:ext cx="963458" cy="955988"/>
          </a:xfrm>
          <a:prstGeom prst="rect">
            <a:avLst/>
          </a:prstGeom>
        </p:spPr>
      </p:pic>
      <p:pic>
        <p:nvPicPr>
          <p:cNvPr id="3" name="圖片 4" descr="一張含有 向量圖形 的圖片&#10;&#10;描述是以非常高的可信度產生">
            <a:extLst>
              <a:ext uri="{FF2B5EF4-FFF2-40B4-BE49-F238E27FC236}">
                <a16:creationId xmlns:a16="http://schemas.microsoft.com/office/drawing/2014/main" id="{8E0C205C-5F36-4BEF-BE4C-1E3A33C968E8}"/>
              </a:ext>
            </a:extLst>
          </p:cNvPr>
          <p:cNvPicPr>
            <a:picLocks noChangeAspect="1"/>
          </p:cNvPicPr>
          <p:nvPr/>
        </p:nvPicPr>
        <p:blipFill>
          <a:blip r:embed="rId5"/>
          <a:stretch>
            <a:fillRect/>
          </a:stretch>
        </p:blipFill>
        <p:spPr>
          <a:xfrm>
            <a:off x="5226151" y="1768821"/>
            <a:ext cx="935318" cy="935318"/>
          </a:xfrm>
          <a:prstGeom prst="rect">
            <a:avLst/>
          </a:prstGeom>
        </p:spPr>
      </p:pic>
      <p:pic>
        <p:nvPicPr>
          <p:cNvPr id="5" name="圖片 6">
            <a:extLst>
              <a:ext uri="{FF2B5EF4-FFF2-40B4-BE49-F238E27FC236}">
                <a16:creationId xmlns:a16="http://schemas.microsoft.com/office/drawing/2014/main" id="{B5AB7579-C16B-4BA1-B8B7-D950F337B2B7}"/>
              </a:ext>
            </a:extLst>
          </p:cNvPr>
          <p:cNvPicPr>
            <a:picLocks noChangeAspect="1"/>
          </p:cNvPicPr>
          <p:nvPr/>
        </p:nvPicPr>
        <p:blipFill>
          <a:blip r:embed="rId6"/>
          <a:stretch>
            <a:fillRect/>
          </a:stretch>
        </p:blipFill>
        <p:spPr>
          <a:xfrm>
            <a:off x="0" y="1611970"/>
            <a:ext cx="4591268" cy="606312"/>
          </a:xfrm>
          <a:prstGeom prst="rect">
            <a:avLst/>
          </a:prstGeom>
          <a:ln>
            <a:noFill/>
          </a:ln>
          <a:effectLst>
            <a:outerShdw blurRad="292100" dist="139700" dir="2700000" algn="tl" rotWithShape="0">
              <a:srgbClr val="333333">
                <a:alpha val="65000"/>
              </a:srgbClr>
            </a:outerShdw>
          </a:effectLst>
        </p:spPr>
      </p:pic>
      <p:sp>
        <p:nvSpPr>
          <p:cNvPr id="7" name="矩形 6">
            <a:extLst>
              <a:ext uri="{FF2B5EF4-FFF2-40B4-BE49-F238E27FC236}">
                <a16:creationId xmlns:a16="http://schemas.microsoft.com/office/drawing/2014/main" id="{55D6EC35-75C6-4615-A962-69F9192CDD29}"/>
              </a:ext>
            </a:extLst>
          </p:cNvPr>
          <p:cNvSpPr/>
          <p:nvPr/>
        </p:nvSpPr>
        <p:spPr>
          <a:xfrm>
            <a:off x="1790261" y="1830677"/>
            <a:ext cx="1124606" cy="248744"/>
          </a:xfrm>
          <a:prstGeom prst="rect">
            <a:avLst/>
          </a:prstGeom>
          <a:noFill/>
          <a:ln w="28575">
            <a:solidFill>
              <a:srgbClr val="0DC3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86485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4606948-4D71-4E18-A581-FF06E5E139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 y="0"/>
            <a:ext cx="12190089" cy="6858000"/>
          </a:xfrm>
          <a:prstGeom prst="rect">
            <a:avLst/>
          </a:prstGeom>
        </p:spPr>
      </p:pic>
      <p:sp>
        <p:nvSpPr>
          <p:cNvPr id="4" name="標題 3">
            <a:extLst>
              <a:ext uri="{FF2B5EF4-FFF2-40B4-BE49-F238E27FC236}">
                <a16:creationId xmlns:a16="http://schemas.microsoft.com/office/drawing/2014/main" id="{1D16DCA8-CBA2-4E8A-94BA-A077F22168F4}"/>
              </a:ext>
            </a:extLst>
          </p:cNvPr>
          <p:cNvSpPr>
            <a:spLocks noGrp="1"/>
          </p:cNvSpPr>
          <p:nvPr>
            <p:ph type="title"/>
          </p:nvPr>
        </p:nvSpPr>
        <p:spPr>
          <a:xfrm>
            <a:off x="405862" y="2128379"/>
            <a:ext cx="5107834" cy="2852737"/>
          </a:xfrm>
        </p:spPr>
        <p:txBody>
          <a:bodyPr/>
          <a:lstStyle/>
          <a:p>
            <a:r>
              <a:rPr lang="zh-TW" altLang="en-US">
                <a:latin typeface="微軟正黑體"/>
                <a:ea typeface="微軟正黑體"/>
              </a:rPr>
              <a:t>完整支援</a:t>
            </a:r>
            <a:br>
              <a:rPr lang="zh-TW" altLang="en-US">
                <a:latin typeface="微軟正黑體"/>
                <a:ea typeface="微軟正黑體"/>
              </a:rPr>
            </a:br>
            <a:r>
              <a:rPr lang="zh-TW" altLang="en-US">
                <a:latin typeface="微軟正黑體"/>
                <a:ea typeface="微軟正黑體"/>
              </a:rPr>
              <a:t>雲端物件儲存</a:t>
            </a:r>
          </a:p>
        </p:txBody>
      </p:sp>
      <p:pic>
        <p:nvPicPr>
          <p:cNvPr id="5" name="圖片 4" descr="一張含有 iPod, 電子用品 的圖片&#10;&#10;描述是以高可信度產生">
            <a:extLst>
              <a:ext uri="{FF2B5EF4-FFF2-40B4-BE49-F238E27FC236}">
                <a16:creationId xmlns:a16="http://schemas.microsoft.com/office/drawing/2014/main" id="{8FFE1CDA-1BB0-46D3-933C-261F879EE7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5795" y="409433"/>
            <a:ext cx="1904456" cy="1904456"/>
          </a:xfrm>
          <a:prstGeom prst="rect">
            <a:avLst/>
          </a:prstGeom>
        </p:spPr>
      </p:pic>
    </p:spTree>
    <p:extLst>
      <p:ext uri="{BB962C8B-B14F-4D97-AF65-F5344CB8AC3E}">
        <p14:creationId xmlns:p14="http://schemas.microsoft.com/office/powerpoint/2010/main" val="686714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1D4D9733-8D9D-4520-AA26-1524FAE08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989" y="3050314"/>
            <a:ext cx="10336230" cy="3074750"/>
          </a:xfrm>
          <a:prstGeom prst="rect">
            <a:avLst/>
          </a:prstGeom>
        </p:spPr>
      </p:pic>
      <p:sp>
        <p:nvSpPr>
          <p:cNvPr id="2" name="標題 1">
            <a:extLst>
              <a:ext uri="{FF2B5EF4-FFF2-40B4-BE49-F238E27FC236}">
                <a16:creationId xmlns:a16="http://schemas.microsoft.com/office/drawing/2014/main" id="{17BE0963-9EA1-4021-90C4-DBF99A177A43}"/>
              </a:ext>
            </a:extLst>
          </p:cNvPr>
          <p:cNvSpPr>
            <a:spLocks noGrp="1"/>
          </p:cNvSpPr>
          <p:nvPr>
            <p:ph type="title"/>
          </p:nvPr>
        </p:nvSpPr>
        <p:spPr>
          <a:xfrm>
            <a:off x="501199" y="114507"/>
            <a:ext cx="11189601" cy="1325563"/>
          </a:xfrm>
        </p:spPr>
        <p:txBody>
          <a:bodyPr>
            <a:normAutofit fontScale="90000"/>
          </a:bodyPr>
          <a:lstStyle/>
          <a:p>
            <a:r>
              <a:rPr lang="en-US" altLang="zh-TW" b="1">
                <a:latin typeface="微軟正黑體"/>
                <a:ea typeface="微軟正黑體"/>
              </a:rPr>
              <a:t>Hybrid Backup Sync </a:t>
            </a:r>
            <a:r>
              <a:rPr lang="zh-TW" altLang="en-US" b="1">
                <a:latin typeface="微軟正黑體"/>
                <a:ea typeface="微軟正黑體"/>
              </a:rPr>
              <a:t>開啟雲端物件儲存大門</a:t>
            </a:r>
          </a:p>
        </p:txBody>
      </p:sp>
      <p:sp>
        <p:nvSpPr>
          <p:cNvPr id="28" name="文字方塊 27">
            <a:extLst>
              <a:ext uri="{FF2B5EF4-FFF2-40B4-BE49-F238E27FC236}">
                <a16:creationId xmlns:a16="http://schemas.microsoft.com/office/drawing/2014/main" id="{A11C4B33-F6F6-4D70-9667-F7ADAE9DCAEC}"/>
              </a:ext>
            </a:extLst>
          </p:cNvPr>
          <p:cNvSpPr txBox="1"/>
          <p:nvPr/>
        </p:nvSpPr>
        <p:spPr>
          <a:xfrm>
            <a:off x="760199" y="1486307"/>
            <a:ext cx="8795998" cy="1569660"/>
          </a:xfrm>
          <a:prstGeom prst="rect">
            <a:avLst/>
          </a:prstGeom>
          <a:noFill/>
        </p:spPr>
        <p:txBody>
          <a:bodyPr wrap="none" rtlCol="0" anchor="t">
            <a:spAutoFit/>
          </a:bodyPr>
          <a:lstStyle/>
          <a:p>
            <a:r>
              <a:rPr lang="zh-TW" altLang="en-US" sz="2400" b="1">
                <a:latin typeface="微軟正黑體"/>
                <a:ea typeface="微軟正黑體"/>
              </a:rPr>
              <a:t>活用 </a:t>
            </a:r>
            <a:r>
              <a:rPr lang="en-US" altLang="zh-TW" sz="2400" b="1">
                <a:latin typeface="微軟正黑體"/>
                <a:ea typeface="微軟正黑體"/>
              </a:rPr>
              <a:t>QNAP NAS </a:t>
            </a:r>
            <a:r>
              <a:rPr lang="zh-TW" altLang="en-US" sz="2400" b="1">
                <a:latin typeface="微軟正黑體"/>
                <a:ea typeface="微軟正黑體"/>
              </a:rPr>
              <a:t>成為文件型閘道 (Gateway)</a:t>
            </a:r>
            <a:endParaRPr lang="en-US" altLang="zh-TW" sz="2400" b="1">
              <a:latin typeface="微軟正黑體"/>
              <a:ea typeface="微軟正黑體"/>
              <a:cs typeface="Calibri"/>
            </a:endParaRPr>
          </a:p>
          <a:p>
            <a:r>
              <a:rPr lang="zh-TW" altLang="en-US" sz="2200">
                <a:latin typeface="微軟正黑體" panose="020B0604030504040204" pitchFamily="34" charset="-120"/>
                <a:ea typeface="微軟正黑體" panose="020B0604030504040204" pitchFamily="34" charset="-120"/>
              </a:rPr>
              <a:t>將本地端檔案轉化成雲端物件，檔案目錄結構也同時保存於雲端空間 </a:t>
            </a:r>
            <a:r>
              <a:rPr lang="zh-TW" sz="2400">
                <a:latin typeface="微軟正黑體" panose="020B0604030504040204" pitchFamily="34" charset="-120"/>
                <a:ea typeface="微軟正黑體" panose="020B0604030504040204" pitchFamily="34" charset="-120"/>
              </a:rPr>
              <a:t> </a:t>
            </a:r>
            <a:endParaRPr lang="en-US" altLang="zh-TW" sz="2400">
              <a:latin typeface="微軟正黑體" panose="020B0604030504040204" pitchFamily="34" charset="-120"/>
              <a:ea typeface="微軟正黑體" panose="020B0604030504040204" pitchFamily="34" charset="-120"/>
              <a:cs typeface="Calibri" panose="020F0502020204030204"/>
            </a:endParaRPr>
          </a:p>
          <a:p>
            <a:pPr marL="457200" indent="-457200">
              <a:buFont typeface="Arial" panose="020B0604020202020204" pitchFamily="34" charset="0"/>
              <a:buChar char="•"/>
            </a:pPr>
            <a:endParaRPr lang="zh-TW" altLang="en-US" sz="2400">
              <a:latin typeface="微軟正黑體" panose="020B0604030504040204" pitchFamily="34" charset="-120"/>
              <a:ea typeface="微軟正黑體" panose="020B0604030504040204" pitchFamily="34" charset="-120"/>
              <a:cs typeface="Calibri"/>
            </a:endParaRPr>
          </a:p>
          <a:p>
            <a:endParaRPr lang="zh-TW" altLang="en-US" sz="2400">
              <a:latin typeface="微軟正黑體" panose="020B0604030504040204" pitchFamily="34" charset="-120"/>
              <a:ea typeface="微軟正黑體" panose="020B0604030504040204" pitchFamily="34" charset="-120"/>
              <a:cs typeface="Calibri"/>
            </a:endParaRPr>
          </a:p>
        </p:txBody>
      </p:sp>
      <p:sp>
        <p:nvSpPr>
          <p:cNvPr id="3" name="文字方塊 2">
            <a:extLst>
              <a:ext uri="{FF2B5EF4-FFF2-40B4-BE49-F238E27FC236}">
                <a16:creationId xmlns:a16="http://schemas.microsoft.com/office/drawing/2014/main" id="{A2853863-51A8-4805-AF59-518184186905}"/>
              </a:ext>
            </a:extLst>
          </p:cNvPr>
          <p:cNvSpPr txBox="1"/>
          <p:nvPr/>
        </p:nvSpPr>
        <p:spPr>
          <a:xfrm>
            <a:off x="798093" y="2362360"/>
            <a:ext cx="6615952" cy="113877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b="1">
                <a:latin typeface="微軟正黑體" panose="020B0604030504040204" pitchFamily="34" charset="-120"/>
                <a:ea typeface="微軟正黑體" panose="020B0604030504040204" pitchFamily="34" charset="-120"/>
                <a:cs typeface="Calibri"/>
              </a:rPr>
              <a:t>打造緊密混合雲儲存架構</a:t>
            </a:r>
            <a:endParaRPr lang="en-US" altLang="zh-TW" sz="2400" b="1">
              <a:latin typeface="微軟正黑體" panose="020B0604030504040204" pitchFamily="34" charset="-120"/>
              <a:ea typeface="微軟正黑體" panose="020B0604030504040204" pitchFamily="34" charset="-120"/>
              <a:cs typeface="Calibri"/>
            </a:endParaRPr>
          </a:p>
          <a:p>
            <a:pPr marL="285750" indent="-285750">
              <a:buFont typeface="Arial"/>
              <a:buChar char="•"/>
            </a:pPr>
            <a:r>
              <a:rPr lang="en-US" altLang="zh-TW" sz="2200" err="1">
                <a:latin typeface="微軟正黑體" panose="020B0604030504040204" pitchFamily="34" charset="-120"/>
                <a:ea typeface="微軟正黑體" panose="020B0604030504040204" pitchFamily="34" charset="-120"/>
                <a:cs typeface="Calibri"/>
              </a:rPr>
              <a:t>彈性運用雲端空間，讓備份策略制定更完備</a:t>
            </a:r>
            <a:endParaRPr lang="en-US" altLang="zh-TW" sz="2200">
              <a:latin typeface="微軟正黑體" panose="020B0604030504040204" pitchFamily="34" charset="-120"/>
              <a:ea typeface="微軟正黑體" panose="020B0604030504040204" pitchFamily="34" charset="-120"/>
              <a:cs typeface="Calibri"/>
            </a:endParaRPr>
          </a:p>
          <a:p>
            <a:pPr marL="285750" indent="-285750">
              <a:buFont typeface="Arial"/>
              <a:buChar char="•"/>
            </a:pPr>
            <a:r>
              <a:rPr lang="en-US" altLang="zh-TW" sz="2200" err="1">
                <a:latin typeface="微軟正黑體" panose="020B0604030504040204" pitchFamily="34" charset="-120"/>
                <a:ea typeface="微軟正黑體" panose="020B0604030504040204" pitchFamily="34" charset="-120"/>
                <a:cs typeface="Calibri"/>
              </a:rPr>
              <a:t>運用雲端架構，即時進行多點檔案同步</a:t>
            </a:r>
            <a:endParaRPr lang="en-US" altLang="zh-TW" sz="2200">
              <a:cs typeface="Calibri"/>
            </a:endParaRPr>
          </a:p>
        </p:txBody>
      </p:sp>
      <p:sp>
        <p:nvSpPr>
          <p:cNvPr id="50" name="矩形: 圓角 49">
            <a:extLst>
              <a:ext uri="{FF2B5EF4-FFF2-40B4-BE49-F238E27FC236}">
                <a16:creationId xmlns:a16="http://schemas.microsoft.com/office/drawing/2014/main" id="{36437CAA-CDE7-4033-8C1A-A79990E2E351}"/>
              </a:ext>
            </a:extLst>
          </p:cNvPr>
          <p:cNvSpPr/>
          <p:nvPr/>
        </p:nvSpPr>
        <p:spPr>
          <a:xfrm>
            <a:off x="9791938" y="4348313"/>
            <a:ext cx="1943094" cy="436683"/>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b="1">
                <a:solidFill>
                  <a:schemeClr val="tx1"/>
                </a:solidFill>
                <a:latin typeface="微軟正黑體" panose="020B0604030504040204" pitchFamily="34" charset="-120"/>
                <a:ea typeface="微軟正黑體" panose="020B0604030504040204" pitchFamily="34" charset="-120"/>
              </a:rPr>
              <a:t>檔案多點同步</a:t>
            </a:r>
          </a:p>
        </p:txBody>
      </p:sp>
      <p:sp>
        <p:nvSpPr>
          <p:cNvPr id="16" name="文字方塊 15">
            <a:extLst>
              <a:ext uri="{FF2B5EF4-FFF2-40B4-BE49-F238E27FC236}">
                <a16:creationId xmlns:a16="http://schemas.microsoft.com/office/drawing/2014/main" id="{FC09936B-0AAC-46ED-9453-7D8C85295449}"/>
              </a:ext>
            </a:extLst>
          </p:cNvPr>
          <p:cNvSpPr txBox="1"/>
          <p:nvPr/>
        </p:nvSpPr>
        <p:spPr>
          <a:xfrm>
            <a:off x="2774424" y="4334481"/>
            <a:ext cx="1341121" cy="276999"/>
          </a:xfrm>
          <a:prstGeom prst="rect">
            <a:avLst/>
          </a:prstGeom>
          <a:noFill/>
        </p:spPr>
        <p:txBody>
          <a:bodyPr wrap="square" rtlCol="0">
            <a:spAutoFit/>
          </a:bodyPr>
          <a:lstStyle/>
          <a:p>
            <a:pPr algn="ctr"/>
            <a:r>
              <a:rPr lang="en-US" altLang="zh-TW" sz="1200" b="1">
                <a:solidFill>
                  <a:schemeClr val="bg1"/>
                </a:solidFill>
              </a:rPr>
              <a:t>NFS / SMB</a:t>
            </a:r>
            <a:endParaRPr lang="zh-TW" altLang="en-US" sz="1200" b="1">
              <a:solidFill>
                <a:schemeClr val="bg1"/>
              </a:solidFill>
            </a:endParaRPr>
          </a:p>
        </p:txBody>
      </p:sp>
      <p:sp>
        <p:nvSpPr>
          <p:cNvPr id="27" name="文字方塊 26">
            <a:extLst>
              <a:ext uri="{FF2B5EF4-FFF2-40B4-BE49-F238E27FC236}">
                <a16:creationId xmlns:a16="http://schemas.microsoft.com/office/drawing/2014/main" id="{7184B998-25A8-4F69-A9E9-A3A6A5F2B3CC}"/>
              </a:ext>
            </a:extLst>
          </p:cNvPr>
          <p:cNvSpPr txBox="1"/>
          <p:nvPr/>
        </p:nvSpPr>
        <p:spPr>
          <a:xfrm>
            <a:off x="5822424" y="4334481"/>
            <a:ext cx="1341121" cy="276999"/>
          </a:xfrm>
          <a:prstGeom prst="rect">
            <a:avLst/>
          </a:prstGeom>
          <a:noFill/>
        </p:spPr>
        <p:txBody>
          <a:bodyPr wrap="square" rtlCol="0">
            <a:spAutoFit/>
          </a:bodyPr>
          <a:lstStyle/>
          <a:p>
            <a:pPr algn="ctr"/>
            <a:r>
              <a:rPr lang="en-US" altLang="zh-TW" sz="1200" b="1">
                <a:solidFill>
                  <a:schemeClr val="bg1"/>
                </a:solidFill>
              </a:rPr>
              <a:t>File Sync</a:t>
            </a:r>
            <a:endParaRPr lang="zh-TW" altLang="en-US" sz="1200" b="1">
              <a:solidFill>
                <a:schemeClr val="bg1"/>
              </a:solidFill>
            </a:endParaRPr>
          </a:p>
        </p:txBody>
      </p:sp>
      <p:sp>
        <p:nvSpPr>
          <p:cNvPr id="32" name="文字方塊 31">
            <a:extLst>
              <a:ext uri="{FF2B5EF4-FFF2-40B4-BE49-F238E27FC236}">
                <a16:creationId xmlns:a16="http://schemas.microsoft.com/office/drawing/2014/main" id="{063C0EAD-4CA6-4929-8DEC-7DE47F339FD6}"/>
              </a:ext>
            </a:extLst>
          </p:cNvPr>
          <p:cNvSpPr txBox="1"/>
          <p:nvPr/>
        </p:nvSpPr>
        <p:spPr>
          <a:xfrm>
            <a:off x="8085635" y="3451122"/>
            <a:ext cx="1341121" cy="276999"/>
          </a:xfrm>
          <a:prstGeom prst="rect">
            <a:avLst/>
          </a:prstGeom>
          <a:noFill/>
        </p:spPr>
        <p:txBody>
          <a:bodyPr wrap="square" rtlCol="0">
            <a:spAutoFit/>
          </a:bodyPr>
          <a:lstStyle/>
          <a:p>
            <a:pPr algn="ctr"/>
            <a:r>
              <a:rPr lang="en-US" altLang="zh-TW" sz="1200" b="1">
                <a:solidFill>
                  <a:schemeClr val="bg1"/>
                </a:solidFill>
              </a:rPr>
              <a:t>File Sync</a:t>
            </a:r>
            <a:endParaRPr lang="zh-TW" altLang="en-US" sz="1200" b="1">
              <a:solidFill>
                <a:schemeClr val="bg1"/>
              </a:solidFill>
            </a:endParaRPr>
          </a:p>
        </p:txBody>
      </p:sp>
      <p:sp>
        <p:nvSpPr>
          <p:cNvPr id="33" name="文字方塊 32">
            <a:extLst>
              <a:ext uri="{FF2B5EF4-FFF2-40B4-BE49-F238E27FC236}">
                <a16:creationId xmlns:a16="http://schemas.microsoft.com/office/drawing/2014/main" id="{0DA77A40-98AB-4DF0-87C8-CAD285E2D24F}"/>
              </a:ext>
            </a:extLst>
          </p:cNvPr>
          <p:cNvSpPr txBox="1"/>
          <p:nvPr/>
        </p:nvSpPr>
        <p:spPr>
          <a:xfrm>
            <a:off x="8085635" y="5376174"/>
            <a:ext cx="1341121" cy="276999"/>
          </a:xfrm>
          <a:prstGeom prst="rect">
            <a:avLst/>
          </a:prstGeom>
          <a:noFill/>
        </p:spPr>
        <p:txBody>
          <a:bodyPr wrap="square" rtlCol="0">
            <a:spAutoFit/>
          </a:bodyPr>
          <a:lstStyle/>
          <a:p>
            <a:pPr algn="ctr"/>
            <a:r>
              <a:rPr lang="en-US" altLang="zh-TW" sz="1200" b="1">
                <a:solidFill>
                  <a:schemeClr val="bg1"/>
                </a:solidFill>
              </a:rPr>
              <a:t>File Sync</a:t>
            </a:r>
            <a:endParaRPr lang="zh-TW" altLang="en-US" sz="1200" b="1">
              <a:solidFill>
                <a:schemeClr val="bg1"/>
              </a:solidFill>
            </a:endParaRPr>
          </a:p>
        </p:txBody>
      </p:sp>
      <p:sp>
        <p:nvSpPr>
          <p:cNvPr id="7" name="文字方塊 6">
            <a:extLst>
              <a:ext uri="{FF2B5EF4-FFF2-40B4-BE49-F238E27FC236}">
                <a16:creationId xmlns:a16="http://schemas.microsoft.com/office/drawing/2014/main" id="{1021B4FE-812F-4BC0-85F0-14D83E26D9D8}"/>
              </a:ext>
            </a:extLst>
          </p:cNvPr>
          <p:cNvSpPr txBox="1"/>
          <p:nvPr/>
        </p:nvSpPr>
        <p:spPr>
          <a:xfrm>
            <a:off x="6777576" y="4261776"/>
            <a:ext cx="2109775" cy="523220"/>
          </a:xfrm>
          <a:prstGeom prst="rect">
            <a:avLst/>
          </a:prstGeom>
          <a:noFill/>
        </p:spPr>
        <p:txBody>
          <a:bodyPr wrap="square" rtlCol="0">
            <a:spAutoFit/>
          </a:bodyPr>
          <a:lstStyle/>
          <a:p>
            <a:pPr algn="ctr"/>
            <a:r>
              <a:rPr lang="en-US" altLang="zh-TW" sz="1400" b="1"/>
              <a:t>Public</a:t>
            </a:r>
          </a:p>
          <a:p>
            <a:pPr algn="ctr"/>
            <a:r>
              <a:rPr lang="en-US" altLang="zh-TW" sz="1400" b="1"/>
              <a:t>Cloud Service</a:t>
            </a:r>
            <a:endParaRPr lang="zh-TW" altLang="en-US" sz="1400" b="1"/>
          </a:p>
        </p:txBody>
      </p:sp>
      <p:sp>
        <p:nvSpPr>
          <p:cNvPr id="34" name="矩形: 圓角 33">
            <a:extLst>
              <a:ext uri="{FF2B5EF4-FFF2-40B4-BE49-F238E27FC236}">
                <a16:creationId xmlns:a16="http://schemas.microsoft.com/office/drawing/2014/main" id="{40DF7F46-F75E-4498-B9BC-AFF83B8D6C86}"/>
              </a:ext>
            </a:extLst>
          </p:cNvPr>
          <p:cNvSpPr/>
          <p:nvPr/>
        </p:nvSpPr>
        <p:spPr>
          <a:xfrm>
            <a:off x="5357324" y="5296331"/>
            <a:ext cx="2303498" cy="436683"/>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b="1">
                <a:solidFill>
                  <a:schemeClr val="tx1"/>
                </a:solidFill>
                <a:latin typeface="微軟正黑體" panose="020B0604030504040204" pitchFamily="34" charset="-120"/>
                <a:ea typeface="微軟正黑體" panose="020B0604030504040204" pitchFamily="34" charset="-120"/>
              </a:rPr>
              <a:t>檔案轉換成雲端物件</a:t>
            </a:r>
          </a:p>
        </p:txBody>
      </p:sp>
      <p:sp>
        <p:nvSpPr>
          <p:cNvPr id="36" name="矩形: 圓角 35">
            <a:extLst>
              <a:ext uri="{FF2B5EF4-FFF2-40B4-BE49-F238E27FC236}">
                <a16:creationId xmlns:a16="http://schemas.microsoft.com/office/drawing/2014/main" id="{1458D9F0-4160-48DC-B0C7-5484050BA0B0}"/>
              </a:ext>
            </a:extLst>
          </p:cNvPr>
          <p:cNvSpPr/>
          <p:nvPr/>
        </p:nvSpPr>
        <p:spPr>
          <a:xfrm>
            <a:off x="2774425" y="5296331"/>
            <a:ext cx="1220060" cy="436683"/>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b="1">
                <a:solidFill>
                  <a:schemeClr val="tx1"/>
                </a:solidFill>
                <a:latin typeface="微軟正黑體" panose="020B0604030504040204" pitchFamily="34" charset="-120"/>
                <a:ea typeface="微軟正黑體" panose="020B0604030504040204" pitchFamily="34" charset="-120"/>
              </a:rPr>
              <a:t>檔案存取</a:t>
            </a:r>
          </a:p>
        </p:txBody>
      </p:sp>
    </p:spTree>
    <p:extLst>
      <p:ext uri="{BB962C8B-B14F-4D97-AF65-F5344CB8AC3E}">
        <p14:creationId xmlns:p14="http://schemas.microsoft.com/office/powerpoint/2010/main" val="4197873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14" name="圖片 13" descr="一張含有 草, 天空, 室外, 山 的圖片&#10;&#10;描述是以非常高的可信度產生">
            <a:extLst>
              <a:ext uri="{FF2B5EF4-FFF2-40B4-BE49-F238E27FC236}">
                <a16:creationId xmlns:a16="http://schemas.microsoft.com/office/drawing/2014/main" id="{DF17D738-AB8D-40A0-889B-415D32CBB6A9}"/>
              </a:ext>
            </a:extLst>
          </p:cNvPr>
          <p:cNvPicPr>
            <a:picLocks noChangeAspect="1"/>
          </p:cNvPicPr>
          <p:nvPr/>
        </p:nvPicPr>
        <p:blipFill rotWithShape="1">
          <a:blip r:embed="rId3">
            <a:extLst>
              <a:ext uri="{28A0092B-C50C-407E-A947-70E740481C1C}">
                <a14:useLocalDpi xmlns:a14="http://schemas.microsoft.com/office/drawing/2010/main" val="0"/>
              </a:ext>
            </a:extLst>
          </a:blip>
          <a:srcRect l="11673" b="14974"/>
          <a:stretch/>
        </p:blipFill>
        <p:spPr>
          <a:xfrm>
            <a:off x="0" y="0"/>
            <a:ext cx="12192000" cy="6496050"/>
          </a:xfrm>
          <a:prstGeom prst="rect">
            <a:avLst/>
          </a:prstGeom>
        </p:spPr>
      </p:pic>
      <p:pic>
        <p:nvPicPr>
          <p:cNvPr id="18" name="圖片 17">
            <a:extLst>
              <a:ext uri="{FF2B5EF4-FFF2-40B4-BE49-F238E27FC236}">
                <a16:creationId xmlns:a16="http://schemas.microsoft.com/office/drawing/2014/main" id="{33A1EFCD-58CC-4C56-BEC5-CDCF21F503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 y="0"/>
            <a:ext cx="12190089" cy="6858000"/>
          </a:xfrm>
          <a:prstGeom prst="rect">
            <a:avLst/>
          </a:prstGeom>
        </p:spPr>
      </p:pic>
      <p:sp>
        <p:nvSpPr>
          <p:cNvPr id="4" name="矩形 3">
            <a:extLst>
              <a:ext uri="{FF2B5EF4-FFF2-40B4-BE49-F238E27FC236}">
                <a16:creationId xmlns:a16="http://schemas.microsoft.com/office/drawing/2014/main" id="{8A933EED-27DA-41C1-BBB5-97DF984A353A}"/>
              </a:ext>
            </a:extLst>
          </p:cNvPr>
          <p:cNvSpPr/>
          <p:nvPr/>
        </p:nvSpPr>
        <p:spPr>
          <a:xfrm>
            <a:off x="9677400" y="4904184"/>
            <a:ext cx="2292087" cy="383110"/>
          </a:xfrm>
          <a:prstGeom prst="rect">
            <a:avLst/>
          </a:prstGeom>
          <a:solidFill>
            <a:srgbClr val="C5C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altLang="zh-TW" sz="2000"/>
              <a:t>Object Storage</a:t>
            </a:r>
            <a:endParaRPr lang="zh-TW" altLang="en-US" sz="2000"/>
          </a:p>
        </p:txBody>
      </p:sp>
      <p:sp>
        <p:nvSpPr>
          <p:cNvPr id="10" name="矩形 9">
            <a:extLst>
              <a:ext uri="{FF2B5EF4-FFF2-40B4-BE49-F238E27FC236}">
                <a16:creationId xmlns:a16="http://schemas.microsoft.com/office/drawing/2014/main" id="{E82464DA-79BE-4436-B532-B0F79999A792}"/>
              </a:ext>
            </a:extLst>
          </p:cNvPr>
          <p:cNvSpPr/>
          <p:nvPr/>
        </p:nvSpPr>
        <p:spPr>
          <a:xfrm>
            <a:off x="4343400" y="4695634"/>
            <a:ext cx="1917700" cy="383110"/>
          </a:xfrm>
          <a:prstGeom prst="rect">
            <a:avLst/>
          </a:prstGeom>
          <a:solidFill>
            <a:srgbClr val="7C8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altLang="zh-TW" sz="2000"/>
              <a:t>File Storage</a:t>
            </a:r>
            <a:endParaRPr lang="zh-TW" altLang="en-US" sz="2000"/>
          </a:p>
        </p:txBody>
      </p:sp>
      <p:pic>
        <p:nvPicPr>
          <p:cNvPr id="9" name="圖片 8">
            <a:extLst>
              <a:ext uri="{FF2B5EF4-FFF2-40B4-BE49-F238E27FC236}">
                <a16:creationId xmlns:a16="http://schemas.microsoft.com/office/drawing/2014/main" id="{D1A44EAC-4934-49BC-949B-A1A52A55C6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1804" y="1397000"/>
            <a:ext cx="6439946" cy="5562600"/>
          </a:xfrm>
          <a:prstGeom prst="rect">
            <a:avLst/>
          </a:prstGeom>
        </p:spPr>
      </p:pic>
      <p:sp>
        <p:nvSpPr>
          <p:cNvPr id="5" name="標題 4">
            <a:extLst>
              <a:ext uri="{FF2B5EF4-FFF2-40B4-BE49-F238E27FC236}">
                <a16:creationId xmlns:a16="http://schemas.microsoft.com/office/drawing/2014/main" id="{913FCAB4-B35E-4FCE-9AE9-70726EA2913F}"/>
              </a:ext>
            </a:extLst>
          </p:cNvPr>
          <p:cNvSpPr>
            <a:spLocks noGrp="1"/>
          </p:cNvSpPr>
          <p:nvPr>
            <p:ph type="title"/>
          </p:nvPr>
        </p:nvSpPr>
        <p:spPr/>
        <p:txBody>
          <a:bodyPr/>
          <a:lstStyle/>
          <a:p>
            <a:r>
              <a:rPr lang="zh-TW" altLang="en-US" b="1">
                <a:latin typeface="微軟正黑體" panose="020B0604030504040204" pitchFamily="34" charset="-120"/>
                <a:ea typeface="微軟正黑體" panose="020B0604030504040204" pitchFamily="34" charset="-120"/>
                <a:cs typeface="Calibri Light"/>
              </a:rPr>
              <a:t>完整支援檔案及物件類型的雲端服務</a:t>
            </a:r>
          </a:p>
        </p:txBody>
      </p:sp>
      <p:sp>
        <p:nvSpPr>
          <p:cNvPr id="7" name="Google Shape;200;p25">
            <a:extLst>
              <a:ext uri="{FF2B5EF4-FFF2-40B4-BE49-F238E27FC236}">
                <a16:creationId xmlns:a16="http://schemas.microsoft.com/office/drawing/2014/main" id="{28013F81-7FE0-4B5B-9593-B0DAB7214136}"/>
              </a:ext>
            </a:extLst>
          </p:cNvPr>
          <p:cNvSpPr txBox="1">
            <a:spLocks noGrp="1"/>
          </p:cNvSpPr>
          <p:nvPr>
            <p:ph idx="1"/>
          </p:nvPr>
        </p:nvSpPr>
        <p:spPr>
          <a:xfrm>
            <a:off x="711200" y="2063749"/>
            <a:ext cx="4292600" cy="3127375"/>
          </a:xfrm>
        </p:spPr>
        <p:txBody>
          <a:bodyPr vert="horz" lIns="91440" tIns="45720" rIns="91440" bIns="4572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15900" indent="-215900"/>
            <a:r>
              <a:rPr lang="en-US" altLang="zh-TW" sz="2800" err="1">
                <a:latin typeface="微軟正黑體"/>
                <a:ea typeface="微軟正黑體"/>
                <a:cs typeface="Calibri"/>
              </a:rPr>
              <a:t>支援</a:t>
            </a:r>
            <a:r>
              <a:rPr lang="zh-TW" altLang="en-US" sz="2800">
                <a:latin typeface="微軟正黑體"/>
                <a:ea typeface="微軟正黑體"/>
                <a:cs typeface="Calibri"/>
              </a:rPr>
              <a:t> </a:t>
            </a:r>
            <a:r>
              <a:rPr lang="en-US" altLang="zh-TW" sz="3600" b="1">
                <a:latin typeface="微軟正黑體"/>
                <a:ea typeface="微軟正黑體"/>
                <a:cs typeface="Calibri"/>
              </a:rPr>
              <a:t>22</a:t>
            </a:r>
            <a:r>
              <a:rPr lang="zh-TW" altLang="en-US" sz="2800">
                <a:latin typeface="微軟正黑體"/>
                <a:ea typeface="微軟正黑體"/>
                <a:cs typeface="Calibri"/>
              </a:rPr>
              <a:t> 家公有</a:t>
            </a:r>
            <a:r>
              <a:rPr lang="en-US" altLang="zh-TW" sz="2800" err="1">
                <a:latin typeface="微軟正黑體"/>
                <a:ea typeface="微軟正黑體"/>
                <a:cs typeface="Calibri"/>
              </a:rPr>
              <a:t>雲服務</a:t>
            </a:r>
            <a:endParaRPr lang="en-US" altLang="zh-TW" sz="2800">
              <a:latin typeface="微軟正黑體"/>
              <a:ea typeface="微軟正黑體"/>
              <a:cs typeface="Calibri"/>
            </a:endParaRPr>
          </a:p>
          <a:p>
            <a:pPr marL="215900" indent="-215900">
              <a:buNone/>
            </a:pPr>
            <a:r>
              <a:rPr lang="en-US" altLang="zh-TW" sz="2800">
                <a:latin typeface="微軟正黑體"/>
                <a:ea typeface="微軟正黑體"/>
                <a:cs typeface="Calibri"/>
              </a:rPr>
              <a:t>  (</a:t>
            </a:r>
            <a:r>
              <a:rPr lang="en-US" altLang="zh-TW" sz="2800" err="1">
                <a:latin typeface="微軟正黑體"/>
                <a:ea typeface="微軟正黑體"/>
                <a:cs typeface="Calibri"/>
              </a:rPr>
              <a:t>持續增加</a:t>
            </a:r>
            <a:r>
              <a:rPr lang="zh-TW" altLang="en-US" sz="2800">
                <a:latin typeface="微軟正黑體"/>
                <a:ea typeface="微軟正黑體"/>
                <a:cs typeface="Calibri"/>
              </a:rPr>
              <a:t>中</a:t>
            </a:r>
            <a:r>
              <a:rPr lang="en-US" altLang="zh-TW" sz="2800">
                <a:latin typeface="微軟正黑體"/>
                <a:ea typeface="微軟正黑體"/>
                <a:cs typeface="Calibri"/>
              </a:rPr>
              <a:t>...)</a:t>
            </a:r>
            <a:endParaRPr lang="en-US" altLang="zh-TW" sz="2800">
              <a:latin typeface="微軟正黑體" panose="020B0604030504040204" pitchFamily="34" charset="-120"/>
              <a:ea typeface="微軟正黑體" panose="020B0604030504040204" pitchFamily="34" charset="-120"/>
              <a:cs typeface="Calibri"/>
            </a:endParaRPr>
          </a:p>
          <a:p>
            <a:pPr marL="215900" indent="-215900"/>
            <a:r>
              <a:rPr lang="en-US" altLang="zh-TW" sz="2800" err="1">
                <a:latin typeface="微軟正黑體"/>
                <a:ea typeface="微軟正黑體"/>
                <a:cs typeface="Calibri"/>
              </a:rPr>
              <a:t>不分雲端服務類型同時支援備</a:t>
            </a:r>
            <a:r>
              <a:rPr lang="en-US" sz="2800" err="1">
                <a:latin typeface="微軟正黑體"/>
                <a:ea typeface="微軟正黑體"/>
                <a:cs typeface="Calibri"/>
              </a:rPr>
              <a:t>份</a:t>
            </a:r>
            <a:r>
              <a:rPr lang="en-US" altLang="zh-TW" sz="2800" err="1">
                <a:latin typeface="微軟正黑體"/>
                <a:ea typeface="微軟正黑體"/>
                <a:cs typeface="Calibri"/>
              </a:rPr>
              <a:t>及同步功能</a:t>
            </a:r>
          </a:p>
          <a:p>
            <a:pPr marL="215900" indent="-215900"/>
            <a:r>
              <a:rPr lang="en-US" altLang="zh-TW" sz="2800" err="1">
                <a:latin typeface="微軟正黑體"/>
                <a:ea typeface="微軟正黑體"/>
                <a:cs typeface="Calibri"/>
              </a:rPr>
              <a:t>支援多版本備份</a:t>
            </a:r>
            <a:endParaRPr lang="en-US" altLang="zh-TW" sz="2800">
              <a:latin typeface="微軟正黑體"/>
              <a:ea typeface="微軟正黑體"/>
              <a:cs typeface="Calibri"/>
            </a:endParaRPr>
          </a:p>
        </p:txBody>
      </p:sp>
    </p:spTree>
    <p:extLst>
      <p:ext uri="{BB962C8B-B14F-4D97-AF65-F5344CB8AC3E}">
        <p14:creationId xmlns:p14="http://schemas.microsoft.com/office/powerpoint/2010/main" val="3626357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圓角 46">
            <a:extLst>
              <a:ext uri="{FF2B5EF4-FFF2-40B4-BE49-F238E27FC236}">
                <a16:creationId xmlns:a16="http://schemas.microsoft.com/office/drawing/2014/main" id="{BC844C18-6169-43AF-9C38-E98E72B1FB05}"/>
              </a:ext>
            </a:extLst>
          </p:cNvPr>
          <p:cNvSpPr/>
          <p:nvPr/>
        </p:nvSpPr>
        <p:spPr>
          <a:xfrm>
            <a:off x="452670" y="1893329"/>
            <a:ext cx="1008969" cy="372200"/>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2" name="Title 1">
            <a:extLst>
              <a:ext uri="{FF2B5EF4-FFF2-40B4-BE49-F238E27FC236}">
                <a16:creationId xmlns:a16="http://schemas.microsoft.com/office/drawing/2014/main" id="{9B92A3F3-AA32-4237-99E2-803FD61C35E3}"/>
              </a:ext>
            </a:extLst>
          </p:cNvPr>
          <p:cNvSpPr>
            <a:spLocks noGrp="1"/>
          </p:cNvSpPr>
          <p:nvPr>
            <p:ph type="title"/>
          </p:nvPr>
        </p:nvSpPr>
        <p:spPr>
          <a:xfrm>
            <a:off x="838199" y="18255"/>
            <a:ext cx="10898875" cy="1325563"/>
          </a:xfrm>
        </p:spPr>
        <p:txBody>
          <a:bodyPr>
            <a:normAutofit fontScale="90000"/>
          </a:bodyPr>
          <a:lstStyle/>
          <a:p>
            <a:r>
              <a:rPr lang="zh-CN" altLang="en-US" b="1">
                <a:latin typeface="微軟正黑體"/>
                <a:ea typeface="微軟正黑體"/>
                <a:cs typeface="Calibri Light"/>
              </a:rPr>
              <a:t>災難還原免煩惱 在雲端</a:t>
            </a:r>
            <a:r>
              <a:rPr lang="zh-CN" altLang="en-US">
                <a:latin typeface="微軟正黑體"/>
                <a:ea typeface="微軟正黑體"/>
                <a:cs typeface="Calibri Light"/>
              </a:rPr>
              <a:t>快速取得備份的檔案</a:t>
            </a:r>
            <a:endParaRPr lang="zh-CN" altLang="en-US" b="1">
              <a:latin typeface="微軟正黑體"/>
              <a:ea typeface="微軟正黑體"/>
            </a:endParaRPr>
          </a:p>
        </p:txBody>
      </p:sp>
      <p:pic>
        <p:nvPicPr>
          <p:cNvPr id="16" name="圖片 16" descr="一張含有 螢幕擷取畫面, 監視器, 螢幕 的圖片&#10;&#10;描述是以非常高的可信度產生">
            <a:extLst>
              <a:ext uri="{FF2B5EF4-FFF2-40B4-BE49-F238E27FC236}">
                <a16:creationId xmlns:a16="http://schemas.microsoft.com/office/drawing/2014/main" id="{251E428D-48C6-4275-A092-CC9F3DB2D852}"/>
              </a:ext>
            </a:extLst>
          </p:cNvPr>
          <p:cNvPicPr>
            <a:picLocks noChangeAspect="1"/>
          </p:cNvPicPr>
          <p:nvPr/>
        </p:nvPicPr>
        <p:blipFill>
          <a:blip r:embed="rId4"/>
          <a:stretch>
            <a:fillRect/>
          </a:stretch>
        </p:blipFill>
        <p:spPr>
          <a:xfrm>
            <a:off x="4220992" y="4050247"/>
            <a:ext cx="3798396" cy="2072400"/>
          </a:xfrm>
          <a:prstGeom prst="rect">
            <a:avLst/>
          </a:prstGeom>
        </p:spPr>
      </p:pic>
      <p:pic>
        <p:nvPicPr>
          <p:cNvPr id="5" name="Picture 7">
            <a:extLst>
              <a:ext uri="{FF2B5EF4-FFF2-40B4-BE49-F238E27FC236}">
                <a16:creationId xmlns:a16="http://schemas.microsoft.com/office/drawing/2014/main" id="{6C547CC0-9059-4731-9C91-A49996992562}"/>
              </a:ext>
            </a:extLst>
          </p:cNvPr>
          <p:cNvPicPr>
            <a:picLocks noChangeAspect="1"/>
          </p:cNvPicPr>
          <p:nvPr/>
        </p:nvPicPr>
        <p:blipFill>
          <a:blip r:embed="rId5"/>
          <a:stretch>
            <a:fillRect/>
          </a:stretch>
        </p:blipFill>
        <p:spPr>
          <a:xfrm>
            <a:off x="268561" y="4052454"/>
            <a:ext cx="3807154" cy="2043825"/>
          </a:xfrm>
          <a:prstGeom prst="rect">
            <a:avLst/>
          </a:prstGeom>
        </p:spPr>
      </p:pic>
      <p:pic>
        <p:nvPicPr>
          <p:cNvPr id="1026" name="Picture 2" descr="ãAWS WORKSPACEãçåçæå°çµæ">
            <a:extLst>
              <a:ext uri="{FF2B5EF4-FFF2-40B4-BE49-F238E27FC236}">
                <a16:creationId xmlns:a16="http://schemas.microsoft.com/office/drawing/2014/main" id="{C74AC5A0-A767-4D59-B44A-496CC65B4C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264" y="5365268"/>
            <a:ext cx="1211209" cy="55785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9" name="圖片 5">
            <a:extLst>
              <a:ext uri="{FF2B5EF4-FFF2-40B4-BE49-F238E27FC236}">
                <a16:creationId xmlns:a16="http://schemas.microsoft.com/office/drawing/2014/main" id="{9A942F31-471D-4395-820F-5597326C53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8877" y="5323290"/>
            <a:ext cx="656045" cy="656045"/>
          </a:xfrm>
          <a:prstGeom prst="rect">
            <a:avLst/>
          </a:prstGeom>
        </p:spPr>
      </p:pic>
      <p:pic>
        <p:nvPicPr>
          <p:cNvPr id="31" name="Picture 32" descr="一張含有 螢幕擷取畫面, 監視器, 電腦, 室內 的圖片&#10;&#10;描述是以非常高的可信度產生">
            <a:extLst>
              <a:ext uri="{FF2B5EF4-FFF2-40B4-BE49-F238E27FC236}">
                <a16:creationId xmlns:a16="http://schemas.microsoft.com/office/drawing/2014/main" id="{B6190FF5-ED1B-4126-BD89-9005CC2310D4}"/>
              </a:ext>
            </a:extLst>
          </p:cNvPr>
          <p:cNvPicPr>
            <a:picLocks noChangeAspect="1"/>
          </p:cNvPicPr>
          <p:nvPr/>
        </p:nvPicPr>
        <p:blipFill>
          <a:blip r:embed="rId8"/>
          <a:stretch>
            <a:fillRect/>
          </a:stretch>
        </p:blipFill>
        <p:spPr>
          <a:xfrm>
            <a:off x="8133803" y="4052454"/>
            <a:ext cx="3885982" cy="2070100"/>
          </a:xfrm>
          <a:prstGeom prst="rect">
            <a:avLst/>
          </a:prstGeom>
        </p:spPr>
      </p:pic>
      <p:pic>
        <p:nvPicPr>
          <p:cNvPr id="10" name="圖片 9">
            <a:extLst>
              <a:ext uri="{FF2B5EF4-FFF2-40B4-BE49-F238E27FC236}">
                <a16:creationId xmlns:a16="http://schemas.microsoft.com/office/drawing/2014/main" id="{2EA6C954-42A3-46A1-B01D-9BC5879701AB}"/>
              </a:ext>
            </a:extLst>
          </p:cNvPr>
          <p:cNvPicPr>
            <a:picLocks noChangeAspect="1"/>
          </p:cNvPicPr>
          <p:nvPr/>
        </p:nvPicPr>
        <p:blipFill>
          <a:blip r:embed="rId9"/>
          <a:stretch>
            <a:fillRect/>
          </a:stretch>
        </p:blipFill>
        <p:spPr>
          <a:xfrm>
            <a:off x="10866083" y="5138560"/>
            <a:ext cx="1057356" cy="660176"/>
          </a:xfrm>
          <a:prstGeom prst="rect">
            <a:avLst/>
          </a:prstGeom>
          <a:ln w="19050">
            <a:solidFill>
              <a:srgbClr val="321547"/>
            </a:solidFill>
          </a:ln>
        </p:spPr>
      </p:pic>
      <p:pic>
        <p:nvPicPr>
          <p:cNvPr id="38" name="Picture 38" descr="一張含有 白色 的圖片&#10;&#10;描述是以高可信度產生">
            <a:extLst>
              <a:ext uri="{FF2B5EF4-FFF2-40B4-BE49-F238E27FC236}">
                <a16:creationId xmlns:a16="http://schemas.microsoft.com/office/drawing/2014/main" id="{71C0959A-61B0-4485-A68C-059B6AB2C237}"/>
              </a:ext>
            </a:extLst>
          </p:cNvPr>
          <p:cNvPicPr>
            <a:picLocks noChangeAspect="1"/>
          </p:cNvPicPr>
          <p:nvPr/>
        </p:nvPicPr>
        <p:blipFill>
          <a:blip r:embed="rId10"/>
          <a:stretch>
            <a:fillRect/>
          </a:stretch>
        </p:blipFill>
        <p:spPr>
          <a:xfrm>
            <a:off x="8499365" y="4935392"/>
            <a:ext cx="404649" cy="413408"/>
          </a:xfrm>
          <a:prstGeom prst="rect">
            <a:avLst/>
          </a:prstGeom>
        </p:spPr>
      </p:pic>
      <p:pic>
        <p:nvPicPr>
          <p:cNvPr id="40" name="Picture 40">
            <a:extLst>
              <a:ext uri="{FF2B5EF4-FFF2-40B4-BE49-F238E27FC236}">
                <a16:creationId xmlns:a16="http://schemas.microsoft.com/office/drawing/2014/main" id="{6D57BBBD-40CF-4CF7-9FE7-33AE8E6418C4}"/>
              </a:ext>
            </a:extLst>
          </p:cNvPr>
          <p:cNvPicPr>
            <a:picLocks noChangeAspect="1"/>
          </p:cNvPicPr>
          <p:nvPr/>
        </p:nvPicPr>
        <p:blipFill>
          <a:blip r:embed="rId11"/>
          <a:stretch>
            <a:fillRect/>
          </a:stretch>
        </p:blipFill>
        <p:spPr>
          <a:xfrm>
            <a:off x="8394262" y="4431813"/>
            <a:ext cx="623615" cy="370552"/>
          </a:xfrm>
          <a:prstGeom prst="rect">
            <a:avLst/>
          </a:prstGeom>
        </p:spPr>
      </p:pic>
      <p:pic>
        <p:nvPicPr>
          <p:cNvPr id="44" name="Picture 44" descr="一張含有 物件 的圖片&#10;&#10;描述是以高可信度產生">
            <a:extLst>
              <a:ext uri="{FF2B5EF4-FFF2-40B4-BE49-F238E27FC236}">
                <a16:creationId xmlns:a16="http://schemas.microsoft.com/office/drawing/2014/main" id="{3F151442-058E-4547-ACA0-458EBD58CB60}"/>
              </a:ext>
            </a:extLst>
          </p:cNvPr>
          <p:cNvPicPr>
            <a:picLocks noChangeAspect="1"/>
          </p:cNvPicPr>
          <p:nvPr/>
        </p:nvPicPr>
        <p:blipFill>
          <a:blip r:embed="rId12"/>
          <a:stretch>
            <a:fillRect/>
          </a:stretch>
        </p:blipFill>
        <p:spPr>
          <a:xfrm>
            <a:off x="8489587" y="5441352"/>
            <a:ext cx="465959" cy="465960"/>
          </a:xfrm>
          <a:prstGeom prst="rect">
            <a:avLst/>
          </a:prstGeom>
        </p:spPr>
      </p:pic>
      <p:sp>
        <p:nvSpPr>
          <p:cNvPr id="46" name="Rectangle 45">
            <a:extLst>
              <a:ext uri="{FF2B5EF4-FFF2-40B4-BE49-F238E27FC236}">
                <a16:creationId xmlns:a16="http://schemas.microsoft.com/office/drawing/2014/main" id="{31CCE84E-6A04-4329-A75B-215CED100E32}"/>
              </a:ext>
            </a:extLst>
          </p:cNvPr>
          <p:cNvSpPr/>
          <p:nvPr/>
        </p:nvSpPr>
        <p:spPr>
          <a:xfrm>
            <a:off x="8371490" y="4288718"/>
            <a:ext cx="739228" cy="1702675"/>
          </a:xfrm>
          <a:prstGeom prst="rect">
            <a:avLst/>
          </a:prstGeom>
          <a:noFill/>
          <a:ln w="57150">
            <a:solidFill>
              <a:srgbClr val="0DC3A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直線接點 11">
            <a:extLst>
              <a:ext uri="{FF2B5EF4-FFF2-40B4-BE49-F238E27FC236}">
                <a16:creationId xmlns:a16="http://schemas.microsoft.com/office/drawing/2014/main" id="{3C64AF70-A470-4C56-ADFA-0D4ADEFE099A}"/>
              </a:ext>
            </a:extLst>
          </p:cNvPr>
          <p:cNvCxnSpPr>
            <a:cxnSpLocks/>
            <a:stCxn id="46" idx="0"/>
          </p:cNvCxnSpPr>
          <p:nvPr/>
        </p:nvCxnSpPr>
        <p:spPr>
          <a:xfrm flipV="1">
            <a:off x="8741104" y="3728470"/>
            <a:ext cx="0" cy="560248"/>
          </a:xfrm>
          <a:prstGeom prst="line">
            <a:avLst/>
          </a:prstGeom>
          <a:ln w="57150">
            <a:solidFill>
              <a:srgbClr val="0DC3A9"/>
            </a:solidFill>
          </a:ln>
        </p:spPr>
        <p:style>
          <a:lnRef idx="1">
            <a:schemeClr val="accent1"/>
          </a:lnRef>
          <a:fillRef idx="0">
            <a:schemeClr val="accent1"/>
          </a:fillRef>
          <a:effectRef idx="0">
            <a:schemeClr val="accent1"/>
          </a:effectRef>
          <a:fontRef idx="minor">
            <a:schemeClr val="tx1"/>
          </a:fontRef>
        </p:style>
      </p:cxnSp>
      <p:sp>
        <p:nvSpPr>
          <p:cNvPr id="7" name="AutoShape 4" descr="ãAWS S3ãçåçæå°çµæ">
            <a:extLst>
              <a:ext uri="{FF2B5EF4-FFF2-40B4-BE49-F238E27FC236}">
                <a16:creationId xmlns:a16="http://schemas.microsoft.com/office/drawing/2014/main" id="{1B846087-58B2-4193-9C15-727C83715300}"/>
              </a:ext>
            </a:extLst>
          </p:cNvPr>
          <p:cNvSpPr>
            <a:spLocks noChangeAspect="1" noChangeArrowheads="1"/>
          </p:cNvSpPr>
          <p:nvPr/>
        </p:nvSpPr>
        <p:spPr bwMode="auto">
          <a:xfrm>
            <a:off x="5943600" y="323565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4" name="圖片 16">
            <a:extLst>
              <a:ext uri="{FF2B5EF4-FFF2-40B4-BE49-F238E27FC236}">
                <a16:creationId xmlns:a16="http://schemas.microsoft.com/office/drawing/2014/main" id="{63DFC613-1B5B-4A8D-98FF-D054E81473A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6998" y="3263894"/>
            <a:ext cx="10862808" cy="555851"/>
          </a:xfrm>
          <a:prstGeom prst="rect">
            <a:avLst/>
          </a:prstGeom>
        </p:spPr>
      </p:pic>
      <p:sp>
        <p:nvSpPr>
          <p:cNvPr id="25" name="文字方塊 20">
            <a:extLst>
              <a:ext uri="{FF2B5EF4-FFF2-40B4-BE49-F238E27FC236}">
                <a16:creationId xmlns:a16="http://schemas.microsoft.com/office/drawing/2014/main" id="{E6D34B58-D3A1-493D-A666-2E15CCC70007}"/>
              </a:ext>
            </a:extLst>
          </p:cNvPr>
          <p:cNvSpPr txBox="1"/>
          <p:nvPr/>
        </p:nvSpPr>
        <p:spPr>
          <a:xfrm>
            <a:off x="1102536" y="3280979"/>
            <a:ext cx="10397439" cy="584775"/>
          </a:xfrm>
          <a:prstGeom prst="rect">
            <a:avLst/>
          </a:prstGeom>
          <a:noFill/>
        </p:spPr>
        <p:txBody>
          <a:bodyPr wrap="square" rtlCol="0" anchor="t">
            <a:spAutoFit/>
          </a:bodyPr>
          <a:lstStyle/>
          <a:p>
            <a:r>
              <a:rPr lang="zh-TW" altLang="en-US" sz="1600" b="1">
                <a:latin typeface="微軟正黑體"/>
                <a:ea typeface="微軟正黑體"/>
              </a:rPr>
              <a:t>可將常用的檔案應用程式同時存放於 AWS S3 備份空間中，在存取備份資料時可同步複製到 AWS WorkSpace 中安裝使用 (如 Unzip tool, PDF Reader, Video Player...)</a:t>
            </a:r>
            <a:endParaRPr lang="zh-TW" altLang="en-US" sz="1600" b="1">
              <a:latin typeface="微軟正黑體" panose="020B0604030504040204" pitchFamily="34" charset="-120"/>
              <a:ea typeface="微軟正黑體" panose="020B0604030504040204" pitchFamily="34" charset="-120"/>
            </a:endParaRPr>
          </a:p>
        </p:txBody>
      </p:sp>
      <p:sp>
        <p:nvSpPr>
          <p:cNvPr id="27" name="橢圓 24">
            <a:extLst>
              <a:ext uri="{FF2B5EF4-FFF2-40B4-BE49-F238E27FC236}">
                <a16:creationId xmlns:a16="http://schemas.microsoft.com/office/drawing/2014/main" id="{833FD226-689E-4871-8245-8D7C6754460F}"/>
              </a:ext>
            </a:extLst>
          </p:cNvPr>
          <p:cNvSpPr/>
          <p:nvPr/>
        </p:nvSpPr>
        <p:spPr>
          <a:xfrm>
            <a:off x="541318" y="3254881"/>
            <a:ext cx="564657" cy="56465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p>
        </p:txBody>
      </p:sp>
      <p:sp>
        <p:nvSpPr>
          <p:cNvPr id="29" name="矩形 27">
            <a:extLst>
              <a:ext uri="{FF2B5EF4-FFF2-40B4-BE49-F238E27FC236}">
                <a16:creationId xmlns:a16="http://schemas.microsoft.com/office/drawing/2014/main" id="{B0F51678-A2F7-46EA-A3D5-B65C5B491128}"/>
              </a:ext>
            </a:extLst>
          </p:cNvPr>
          <p:cNvSpPr/>
          <p:nvPr/>
        </p:nvSpPr>
        <p:spPr>
          <a:xfrm>
            <a:off x="330480" y="3188400"/>
            <a:ext cx="1008969" cy="600164"/>
          </a:xfrm>
          <a:prstGeom prst="rect">
            <a:avLst/>
          </a:prstGeom>
        </p:spPr>
        <p:txBody>
          <a:bodyPr wrap="square">
            <a:spAutoFit/>
          </a:bodyPr>
          <a:lstStyle/>
          <a:p>
            <a:pPr algn="ctr"/>
            <a:r>
              <a:rPr lang="en-US" altLang="zh-TW" sz="3300">
                <a:solidFill>
                  <a:schemeClr val="bg1"/>
                </a:solidFill>
              </a:rPr>
              <a:t>tip</a:t>
            </a:r>
            <a:endParaRPr lang="zh-TW" altLang="en-US" sz="3300">
              <a:solidFill>
                <a:schemeClr val="bg1"/>
              </a:solidFill>
            </a:endParaRPr>
          </a:p>
        </p:txBody>
      </p:sp>
      <p:sp>
        <p:nvSpPr>
          <p:cNvPr id="21" name="橢圓 20">
            <a:extLst>
              <a:ext uri="{FF2B5EF4-FFF2-40B4-BE49-F238E27FC236}">
                <a16:creationId xmlns:a16="http://schemas.microsoft.com/office/drawing/2014/main" id="{6432883B-7D00-4350-8029-43046B95A7DA}"/>
              </a:ext>
            </a:extLst>
          </p:cNvPr>
          <p:cNvSpPr/>
          <p:nvPr/>
        </p:nvSpPr>
        <p:spPr>
          <a:xfrm>
            <a:off x="123284" y="3926348"/>
            <a:ext cx="654199" cy="654199"/>
          </a:xfrm>
          <a:prstGeom prst="ellipse">
            <a:avLst/>
          </a:prstGeom>
          <a:blipFill dpi="0" rotWithShape="1">
            <a:blip r:embed="rId1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800" b="1">
                <a:solidFill>
                  <a:schemeClr val="tx1"/>
                </a:solidFill>
                <a:latin typeface="Arial" panose="020B0604020202020204" pitchFamily="34" charset="0"/>
                <a:cs typeface="Arial" panose="020B0604020202020204" pitchFamily="34" charset="0"/>
              </a:rPr>
              <a:t>1</a:t>
            </a:r>
            <a:endParaRPr lang="zh-TW" altLang="en-US" sz="3800" b="1">
              <a:solidFill>
                <a:schemeClr val="tx1"/>
              </a:solidFill>
              <a:latin typeface="Arial" panose="020B0604020202020204" pitchFamily="34" charset="0"/>
              <a:cs typeface="Arial" panose="020B0604020202020204" pitchFamily="34" charset="0"/>
            </a:endParaRPr>
          </a:p>
        </p:txBody>
      </p:sp>
      <p:sp>
        <p:nvSpPr>
          <p:cNvPr id="43" name="橢圓 42">
            <a:extLst>
              <a:ext uri="{FF2B5EF4-FFF2-40B4-BE49-F238E27FC236}">
                <a16:creationId xmlns:a16="http://schemas.microsoft.com/office/drawing/2014/main" id="{04726D61-612B-49AE-BBBD-5021B2FDE482}"/>
              </a:ext>
            </a:extLst>
          </p:cNvPr>
          <p:cNvSpPr/>
          <p:nvPr/>
        </p:nvSpPr>
        <p:spPr>
          <a:xfrm>
            <a:off x="4026629" y="3926348"/>
            <a:ext cx="654199" cy="654199"/>
          </a:xfrm>
          <a:prstGeom prst="ellipse">
            <a:avLst/>
          </a:prstGeom>
          <a:blipFill dpi="0" rotWithShape="1">
            <a:blip r:embed="rId1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800" b="1">
                <a:solidFill>
                  <a:schemeClr val="tx1"/>
                </a:solidFill>
                <a:latin typeface="Arial" panose="020B0604020202020204" pitchFamily="34" charset="0"/>
                <a:cs typeface="Arial" panose="020B0604020202020204" pitchFamily="34" charset="0"/>
              </a:rPr>
              <a:t>2</a:t>
            </a:r>
            <a:endParaRPr lang="zh-TW" altLang="en-US" sz="3800" b="1">
              <a:solidFill>
                <a:schemeClr val="tx1"/>
              </a:solidFill>
              <a:latin typeface="Arial" panose="020B0604020202020204" pitchFamily="34" charset="0"/>
              <a:cs typeface="Arial" panose="020B0604020202020204" pitchFamily="34" charset="0"/>
            </a:endParaRPr>
          </a:p>
        </p:txBody>
      </p:sp>
      <p:sp>
        <p:nvSpPr>
          <p:cNvPr id="45" name="橢圓 44">
            <a:extLst>
              <a:ext uri="{FF2B5EF4-FFF2-40B4-BE49-F238E27FC236}">
                <a16:creationId xmlns:a16="http://schemas.microsoft.com/office/drawing/2014/main" id="{5E42BC09-03D6-44E2-8347-5D5BF2E273DC}"/>
              </a:ext>
            </a:extLst>
          </p:cNvPr>
          <p:cNvSpPr/>
          <p:nvPr/>
        </p:nvSpPr>
        <p:spPr>
          <a:xfrm>
            <a:off x="7929975" y="3926348"/>
            <a:ext cx="654199" cy="654199"/>
          </a:xfrm>
          <a:prstGeom prst="ellipse">
            <a:avLst/>
          </a:prstGeom>
          <a:blipFill dpi="0" rotWithShape="1">
            <a:blip r:embed="rId1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800" b="1">
                <a:solidFill>
                  <a:schemeClr val="tx1"/>
                </a:solidFill>
                <a:latin typeface="Arial" panose="020B0604020202020204" pitchFamily="34" charset="0"/>
                <a:cs typeface="Arial" panose="020B0604020202020204" pitchFamily="34" charset="0"/>
              </a:rPr>
              <a:t>3</a:t>
            </a:r>
            <a:endParaRPr lang="zh-TW" altLang="en-US" sz="3800" b="1">
              <a:solidFill>
                <a:schemeClr val="tx1"/>
              </a:solidFill>
              <a:latin typeface="Arial" panose="020B0604020202020204" pitchFamily="34" charset="0"/>
              <a:cs typeface="Arial" panose="020B0604020202020204" pitchFamily="34" charset="0"/>
            </a:endParaRPr>
          </a:p>
        </p:txBody>
      </p:sp>
      <p:sp>
        <p:nvSpPr>
          <p:cNvPr id="49" name="矩形: 圓角 48">
            <a:extLst>
              <a:ext uri="{FF2B5EF4-FFF2-40B4-BE49-F238E27FC236}">
                <a16:creationId xmlns:a16="http://schemas.microsoft.com/office/drawing/2014/main" id="{9CA40C38-E76F-441C-B1DC-BB24423AA35B}"/>
              </a:ext>
            </a:extLst>
          </p:cNvPr>
          <p:cNvSpPr/>
          <p:nvPr/>
        </p:nvSpPr>
        <p:spPr>
          <a:xfrm>
            <a:off x="452670" y="2330057"/>
            <a:ext cx="1008969" cy="372200"/>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50" name="矩形: 圓角 49">
            <a:extLst>
              <a:ext uri="{FF2B5EF4-FFF2-40B4-BE49-F238E27FC236}">
                <a16:creationId xmlns:a16="http://schemas.microsoft.com/office/drawing/2014/main" id="{2E59BDCC-1D2F-493A-89D5-56A7867EF176}"/>
              </a:ext>
            </a:extLst>
          </p:cNvPr>
          <p:cNvSpPr/>
          <p:nvPr/>
        </p:nvSpPr>
        <p:spPr>
          <a:xfrm>
            <a:off x="452670" y="2766786"/>
            <a:ext cx="1008969" cy="372200"/>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3" name="Text Placeholder 2">
            <a:extLst>
              <a:ext uri="{FF2B5EF4-FFF2-40B4-BE49-F238E27FC236}">
                <a16:creationId xmlns:a16="http://schemas.microsoft.com/office/drawing/2014/main" id="{6D19B3F2-77ED-4EEE-884D-E468810546E4}"/>
              </a:ext>
            </a:extLst>
          </p:cNvPr>
          <p:cNvSpPr>
            <a:spLocks noGrp="1"/>
          </p:cNvSpPr>
          <p:nvPr>
            <p:ph idx="1"/>
          </p:nvPr>
        </p:nvSpPr>
        <p:spPr>
          <a:xfrm>
            <a:off x="498043" y="1387028"/>
            <a:ext cx="11659358" cy="1885967"/>
          </a:xfrm>
        </p:spPr>
        <p:txBody>
          <a:bodyPr vert="horz" lIns="91440" tIns="45720" rIns="91440" bIns="45720" rtlCol="0" anchor="t">
            <a:normAutofit/>
          </a:bodyPr>
          <a:lstStyle/>
          <a:p>
            <a:pPr marL="0" indent="0" fontAlgn="base">
              <a:buNone/>
            </a:pPr>
            <a:r>
              <a:rPr lang="zh-TW" altLang="en-US" b="1">
                <a:latin typeface="微軟正黑體"/>
                <a:ea typeface="微軟正黑體"/>
              </a:rPr>
              <a:t>環境快速架設</a:t>
            </a:r>
            <a:endParaRPr lang="en-US" altLang="zh-TW" b="1">
              <a:latin typeface="微軟正黑體"/>
              <a:ea typeface="微軟正黑體"/>
            </a:endParaRPr>
          </a:p>
          <a:p>
            <a:pPr marL="0" indent="0" fontAlgn="base">
              <a:buNone/>
            </a:pPr>
            <a:r>
              <a:rPr lang="en-US" altLang="zh-TW" sz="2200" b="1">
                <a:latin typeface="微軟正黑體"/>
                <a:ea typeface="微軟正黑體"/>
              </a:rPr>
              <a:t>Step1</a:t>
            </a:r>
            <a:r>
              <a:rPr lang="en-US" altLang="zh-TW" sz="2200">
                <a:latin typeface="微軟正黑體"/>
                <a:ea typeface="微軟正黑體"/>
              </a:rPr>
              <a:t>  </a:t>
            </a:r>
            <a:r>
              <a:rPr lang="zh-TW" altLang="en-US" sz="2200">
                <a:latin typeface="微軟正黑體"/>
                <a:ea typeface="微軟正黑體"/>
              </a:rPr>
              <a:t>佈署 </a:t>
            </a:r>
            <a:r>
              <a:rPr lang="en-US" altLang="zh-TW" sz="2200">
                <a:latin typeface="微軟正黑體"/>
                <a:ea typeface="微軟正黑體"/>
              </a:rPr>
              <a:t>AWS </a:t>
            </a:r>
            <a:r>
              <a:rPr lang="en-US" altLang="zh-TW" sz="2200" err="1">
                <a:latin typeface="微軟正黑體"/>
                <a:ea typeface="微軟正黑體"/>
              </a:rPr>
              <a:t>WorkSpace</a:t>
            </a:r>
            <a:endParaRPr lang="en-US" altLang="zh-TW" sz="2200">
              <a:latin typeface="微軟正黑體"/>
              <a:ea typeface="微軟正黑體"/>
            </a:endParaRPr>
          </a:p>
          <a:p>
            <a:pPr marL="0" indent="0" fontAlgn="base">
              <a:buNone/>
            </a:pPr>
            <a:r>
              <a:rPr lang="en-US" altLang="zh-TW" sz="2200" b="1">
                <a:latin typeface="微軟正黑體"/>
                <a:ea typeface="微軟正黑體"/>
              </a:rPr>
              <a:t>Step2 </a:t>
            </a:r>
            <a:r>
              <a:rPr lang="en-US" altLang="zh-TW" sz="2200">
                <a:latin typeface="微軟正黑體"/>
                <a:ea typeface="微軟正黑體"/>
              </a:rPr>
              <a:t> 從 QNAP </a:t>
            </a:r>
            <a:r>
              <a:rPr lang="en-US" altLang="zh-TW" sz="2200" err="1">
                <a:latin typeface="微軟正黑體"/>
                <a:ea typeface="微軟正黑體"/>
              </a:rPr>
              <a:t>下載中心下載及</a:t>
            </a:r>
            <a:r>
              <a:rPr lang="zh-TW" altLang="en-US" sz="2200">
                <a:latin typeface="微軟正黑體"/>
                <a:ea typeface="微軟正黑體"/>
              </a:rPr>
              <a:t>安裝</a:t>
            </a:r>
            <a:r>
              <a:rPr lang="en-US" altLang="zh-TW" sz="2200">
                <a:latin typeface="微軟正黑體"/>
                <a:ea typeface="微軟正黑體"/>
              </a:rPr>
              <a:t> </a:t>
            </a:r>
            <a:r>
              <a:rPr lang="en-US" altLang="zh-TW" sz="2200" err="1">
                <a:latin typeface="微軟正黑體"/>
                <a:ea typeface="微軟正黑體"/>
              </a:rPr>
              <a:t>QuDedup</a:t>
            </a:r>
            <a:r>
              <a:rPr lang="en-US" altLang="zh-TW" sz="2200">
                <a:latin typeface="微軟正黑體"/>
                <a:ea typeface="微軟正黑體"/>
              </a:rPr>
              <a:t> Extract Tool (</a:t>
            </a:r>
            <a:r>
              <a:rPr lang="en-US" altLang="zh-TW" sz="2200" err="1">
                <a:latin typeface="微軟正黑體"/>
                <a:ea typeface="微軟正黑體"/>
              </a:rPr>
              <a:t>即將上架</a:t>
            </a:r>
            <a:r>
              <a:rPr lang="en-US" altLang="zh-TW" sz="2200">
                <a:latin typeface="微軟正黑體"/>
                <a:ea typeface="微軟正黑體"/>
              </a:rPr>
              <a:t>)</a:t>
            </a:r>
          </a:p>
          <a:p>
            <a:pPr marL="0" indent="0">
              <a:buNone/>
            </a:pPr>
            <a:r>
              <a:rPr lang="en-US" altLang="zh-TW" sz="2200" b="1">
                <a:latin typeface="微軟正黑體"/>
                <a:ea typeface="微軟正黑體"/>
              </a:rPr>
              <a:t>Step3</a:t>
            </a:r>
            <a:r>
              <a:rPr lang="zh-TW" altLang="en-US" sz="2200" b="1">
                <a:latin typeface="微軟正黑體"/>
                <a:ea typeface="微軟正黑體"/>
              </a:rPr>
              <a:t>  </a:t>
            </a:r>
            <a:r>
              <a:rPr lang="zh-TW" altLang="en-US" sz="2200">
                <a:latin typeface="微軟正黑體"/>
                <a:ea typeface="微軟正黑體"/>
              </a:rPr>
              <a:t>下載及安裝第三方</a:t>
            </a:r>
            <a:r>
              <a:rPr lang="en-US" altLang="zh-TW" sz="2200">
                <a:latin typeface="微軟正黑體"/>
                <a:ea typeface="微軟正黑體"/>
              </a:rPr>
              <a:t> S3 </a:t>
            </a:r>
            <a:r>
              <a:rPr lang="zh-TW" altLang="en-US" sz="2200">
                <a:latin typeface="微軟正黑體"/>
                <a:ea typeface="微軟正黑體"/>
              </a:rPr>
              <a:t>客戶端工具 (如 CloudBerry) 以存取位於 </a:t>
            </a:r>
            <a:r>
              <a:rPr lang="en-US" altLang="zh-TW" sz="2200">
                <a:latin typeface="微軟正黑體"/>
                <a:ea typeface="微軟正黑體"/>
              </a:rPr>
              <a:t>AWS S3 </a:t>
            </a:r>
            <a:r>
              <a:rPr lang="zh-TW" altLang="en-US" sz="2200">
                <a:latin typeface="微軟正黑體"/>
                <a:ea typeface="微軟正黑體"/>
              </a:rPr>
              <a:t>上的備份資料</a:t>
            </a:r>
          </a:p>
        </p:txBody>
      </p:sp>
    </p:spTree>
    <p:extLst>
      <p:ext uri="{BB962C8B-B14F-4D97-AF65-F5344CB8AC3E}">
        <p14:creationId xmlns:p14="http://schemas.microsoft.com/office/powerpoint/2010/main" val="2744609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一張含有 室內 的圖片&#10;&#10;描述是以高可信度產生">
            <a:extLst>
              <a:ext uri="{FF2B5EF4-FFF2-40B4-BE49-F238E27FC236}">
                <a16:creationId xmlns:a16="http://schemas.microsoft.com/office/drawing/2014/main" id="{6E1AE6E5-0AF2-4F70-B813-C465F95ABD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 y="0"/>
            <a:ext cx="12190089" cy="6858000"/>
          </a:xfrm>
          <a:prstGeom prst="rect">
            <a:avLst/>
          </a:prstGeom>
        </p:spPr>
      </p:pic>
      <p:sp>
        <p:nvSpPr>
          <p:cNvPr id="8" name="標題 1">
            <a:extLst>
              <a:ext uri="{FF2B5EF4-FFF2-40B4-BE49-F238E27FC236}">
                <a16:creationId xmlns:a16="http://schemas.microsoft.com/office/drawing/2014/main" id="{E5AD57E4-298E-4A66-858F-695A21195ECD}"/>
              </a:ext>
            </a:extLst>
          </p:cNvPr>
          <p:cNvSpPr txBox="1">
            <a:spLocks/>
          </p:cNvSpPr>
          <p:nvPr/>
        </p:nvSpPr>
        <p:spPr>
          <a:xfrm>
            <a:off x="651522" y="1800831"/>
            <a:ext cx="5298902"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defRPr>
            </a:lvl1pPr>
          </a:lstStyle>
          <a:p>
            <a:r>
              <a:rPr lang="zh-TW" altLang="en-US"/>
              <a:t>實機操作 </a:t>
            </a:r>
            <a:r>
              <a:rPr lang="en-US" altLang="zh-TW"/>
              <a:t>Part 2</a:t>
            </a:r>
          </a:p>
        </p:txBody>
      </p:sp>
      <p:sp>
        <p:nvSpPr>
          <p:cNvPr id="9" name="內容版面配置區 2">
            <a:extLst>
              <a:ext uri="{FF2B5EF4-FFF2-40B4-BE49-F238E27FC236}">
                <a16:creationId xmlns:a16="http://schemas.microsoft.com/office/drawing/2014/main" id="{6E95E43B-BD0E-4BAB-81EA-995615FC41D6}"/>
              </a:ext>
            </a:extLst>
          </p:cNvPr>
          <p:cNvSpPr txBox="1">
            <a:spLocks/>
          </p:cNvSpPr>
          <p:nvPr/>
        </p:nvSpPr>
        <p:spPr>
          <a:xfrm>
            <a:off x="693160" y="3665514"/>
            <a:ext cx="4806887" cy="1399241"/>
          </a:xfrm>
          <a:prstGeom prst="rect">
            <a:avLst/>
          </a:prstGeom>
        </p:spPr>
        <p:txBody>
          <a:bodyPr vert="horz" lIns="91440" tIns="45720" rIns="91440" bIns="45720" rtlCol="0" anchor="t">
            <a:normAutofit/>
          </a:bodyPr>
          <a:lstStyle>
            <a:lvl1pPr marL="216000" indent="-2160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216000" indent="-2160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216000" indent="-216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216000" indent="-216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16000" indent="-216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b="1">
                <a:solidFill>
                  <a:schemeClr val="bg1"/>
                </a:solidFill>
                <a:latin typeface="微軟正黑體"/>
                <a:ea typeface="微軟正黑體"/>
              </a:rPr>
              <a:t>雲端多版本備份與 QDedup Extract Tool 還原</a:t>
            </a:r>
            <a:endParaRPr lang="en-US" altLang="zh-TW" b="1">
              <a:solidFill>
                <a:schemeClr val="bg1"/>
              </a:solidFill>
              <a:latin typeface="微軟正黑體"/>
              <a:ea typeface="微軟正黑體"/>
            </a:endParaRPr>
          </a:p>
        </p:txBody>
      </p:sp>
      <p:pic>
        <p:nvPicPr>
          <p:cNvPr id="5" name="圖片 4" descr="一張含有 iPod, 電子用品 的圖片&#10;&#10;描述是以高可信度產生">
            <a:extLst>
              <a:ext uri="{FF2B5EF4-FFF2-40B4-BE49-F238E27FC236}">
                <a16:creationId xmlns:a16="http://schemas.microsoft.com/office/drawing/2014/main" id="{57363085-6A78-46D3-9A9E-1A59CF52BA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5795" y="409433"/>
            <a:ext cx="1904456" cy="1904456"/>
          </a:xfrm>
          <a:prstGeom prst="rect">
            <a:avLst/>
          </a:prstGeom>
        </p:spPr>
      </p:pic>
    </p:spTree>
    <p:extLst>
      <p:ext uri="{BB962C8B-B14F-4D97-AF65-F5344CB8AC3E}">
        <p14:creationId xmlns:p14="http://schemas.microsoft.com/office/powerpoint/2010/main" val="1185141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43A272B-F4C8-487A-ACEF-39AECA1921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 y="0"/>
            <a:ext cx="12190089" cy="6858000"/>
          </a:xfrm>
          <a:prstGeom prst="rect">
            <a:avLst/>
          </a:prstGeom>
        </p:spPr>
      </p:pic>
      <p:sp>
        <p:nvSpPr>
          <p:cNvPr id="4" name="標題 3">
            <a:extLst>
              <a:ext uri="{FF2B5EF4-FFF2-40B4-BE49-F238E27FC236}">
                <a16:creationId xmlns:a16="http://schemas.microsoft.com/office/drawing/2014/main" id="{1D16DCA8-CBA2-4E8A-94BA-A077F22168F4}"/>
              </a:ext>
            </a:extLst>
          </p:cNvPr>
          <p:cNvSpPr>
            <a:spLocks noGrp="1"/>
          </p:cNvSpPr>
          <p:nvPr>
            <p:ph type="title"/>
          </p:nvPr>
        </p:nvSpPr>
        <p:spPr/>
        <p:txBody>
          <a:bodyPr/>
          <a:lstStyle/>
          <a:p>
            <a:r>
              <a:rPr lang="zh-TW" altLang="en-US">
                <a:latin typeface="微軟正黑體"/>
                <a:ea typeface="微軟正黑體"/>
              </a:rPr>
              <a:t>一次搞定 3-2-1 </a:t>
            </a:r>
            <a:br>
              <a:rPr lang="zh-TW" altLang="en-US">
                <a:latin typeface="微軟正黑體"/>
                <a:ea typeface="微軟正黑體"/>
              </a:rPr>
            </a:br>
            <a:r>
              <a:rPr lang="zh-TW" altLang="en-US">
                <a:latin typeface="微軟正黑體"/>
                <a:ea typeface="微軟正黑體"/>
              </a:rPr>
              <a:t>備份策略計畫</a:t>
            </a:r>
          </a:p>
        </p:txBody>
      </p:sp>
      <p:pic>
        <p:nvPicPr>
          <p:cNvPr id="5" name="圖片 4" descr="一張含有 iPod, 電子用品 的圖片&#10;&#10;描述是以高可信度產生">
            <a:extLst>
              <a:ext uri="{FF2B5EF4-FFF2-40B4-BE49-F238E27FC236}">
                <a16:creationId xmlns:a16="http://schemas.microsoft.com/office/drawing/2014/main" id="{9ABF1277-B27D-4FBC-902A-8881F3316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5795" y="409433"/>
            <a:ext cx="1904456" cy="1904456"/>
          </a:xfrm>
          <a:prstGeom prst="rect">
            <a:avLst/>
          </a:prstGeom>
        </p:spPr>
      </p:pic>
    </p:spTree>
    <p:extLst>
      <p:ext uri="{BB962C8B-B14F-4D97-AF65-F5344CB8AC3E}">
        <p14:creationId xmlns:p14="http://schemas.microsoft.com/office/powerpoint/2010/main" val="42525160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男人, 直立的, 室外, 建築物 的圖片&#10;&#10;描述是以高可信度產生">
            <a:extLst>
              <a:ext uri="{FF2B5EF4-FFF2-40B4-BE49-F238E27FC236}">
                <a16:creationId xmlns:a16="http://schemas.microsoft.com/office/drawing/2014/main" id="{DA05AB85-0631-435A-82A2-A5497EF87843}"/>
              </a:ext>
            </a:extLst>
          </p:cNvPr>
          <p:cNvPicPr>
            <a:picLocks noChangeAspect="1"/>
          </p:cNvPicPr>
          <p:nvPr/>
        </p:nvPicPr>
        <p:blipFill rotWithShape="1">
          <a:blip r:embed="rId2">
            <a:extLst>
              <a:ext uri="{28A0092B-C50C-407E-A947-70E740481C1C}">
                <a14:useLocalDpi xmlns:a14="http://schemas.microsoft.com/office/drawing/2010/main" val="0"/>
              </a:ext>
            </a:extLst>
          </a:blip>
          <a:srcRect t="5633" b="11549"/>
          <a:stretch/>
        </p:blipFill>
        <p:spPr>
          <a:xfrm>
            <a:off x="0" y="-1"/>
            <a:ext cx="12213515" cy="6400801"/>
          </a:xfrm>
          <a:prstGeom prst="rect">
            <a:avLst/>
          </a:prstGeom>
        </p:spPr>
      </p:pic>
      <p:pic>
        <p:nvPicPr>
          <p:cNvPr id="7" name="圖片 6">
            <a:extLst>
              <a:ext uri="{FF2B5EF4-FFF2-40B4-BE49-F238E27FC236}">
                <a16:creationId xmlns:a16="http://schemas.microsoft.com/office/drawing/2014/main" id="{EF3E3478-1ACA-4AA8-98D9-A94E4B2A82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0089" cy="6858000"/>
          </a:xfrm>
          <a:prstGeom prst="rect">
            <a:avLst/>
          </a:prstGeom>
        </p:spPr>
      </p:pic>
      <p:sp>
        <p:nvSpPr>
          <p:cNvPr id="2" name="標題 1">
            <a:extLst>
              <a:ext uri="{FF2B5EF4-FFF2-40B4-BE49-F238E27FC236}">
                <a16:creationId xmlns:a16="http://schemas.microsoft.com/office/drawing/2014/main" id="{2E4772BD-36DF-42F4-A8E7-A153510E7DBC}"/>
              </a:ext>
            </a:extLst>
          </p:cNvPr>
          <p:cNvSpPr>
            <a:spLocks noGrp="1"/>
          </p:cNvSpPr>
          <p:nvPr>
            <p:ph type="title"/>
          </p:nvPr>
        </p:nvSpPr>
        <p:spPr>
          <a:xfrm>
            <a:off x="677779" y="775104"/>
            <a:ext cx="10515600" cy="1325563"/>
          </a:xfrm>
        </p:spPr>
        <p:txBody>
          <a:bodyPr/>
          <a:lstStyle/>
          <a:p>
            <a:r>
              <a:rPr lang="zh-TW" altLang="en-US" b="1">
                <a:latin typeface="微軟正黑體" panose="020B0604030504040204" pitchFamily="34" charset="-120"/>
                <a:ea typeface="微軟正黑體" panose="020B0604030504040204" pitchFamily="34" charset="-120"/>
              </a:rPr>
              <a:t>混</a:t>
            </a:r>
            <a:r>
              <a:rPr lang="zh-TW" b="1">
                <a:latin typeface="微軟正黑體" panose="020B0604030504040204" pitchFamily="34" charset="-120"/>
                <a:ea typeface="微軟正黑體" panose="020B0604030504040204" pitchFamily="34" charset="-120"/>
              </a:rPr>
              <a:t>合雲架構</a:t>
            </a:r>
            <a:r>
              <a:rPr lang="zh-TW" altLang="en-US" b="1">
                <a:latin typeface="微軟正黑體" panose="020B0604030504040204" pitchFamily="34" charset="-120"/>
                <a:ea typeface="微軟正黑體" panose="020B0604030504040204" pitchFamily="34" charset="-120"/>
              </a:rPr>
              <a:t>最佳實踐</a:t>
            </a:r>
            <a:endParaRPr lang="zh-TW" b="1">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5ECF3D71-87F0-4743-9427-9BD6B4D756C4}"/>
              </a:ext>
            </a:extLst>
          </p:cNvPr>
          <p:cNvSpPr>
            <a:spLocks noGrp="1"/>
          </p:cNvSpPr>
          <p:nvPr>
            <p:ph idx="1"/>
          </p:nvPr>
        </p:nvSpPr>
        <p:spPr>
          <a:xfrm>
            <a:off x="677779" y="2242720"/>
            <a:ext cx="7552214" cy="3348803"/>
          </a:xfrm>
        </p:spPr>
        <p:txBody>
          <a:bodyPr vert="horz" lIns="91440" tIns="45720" rIns="91440" bIns="45720" rtlCol="0" anchor="t">
            <a:normAutofit/>
          </a:bodyPr>
          <a:lstStyle/>
          <a:p>
            <a:pPr marL="215900" indent="-215900"/>
            <a:r>
              <a:rPr lang="zh-TW" altLang="en-US">
                <a:latin typeface="微軟正黑體" panose="020B0604030504040204" pitchFamily="34" charset="-120"/>
                <a:ea typeface="微軟正黑體" panose="020B0604030504040204" pitchFamily="34" charset="-120"/>
                <a:cs typeface="Calibri"/>
              </a:rPr>
              <a:t>異地備份至私有雲或公有雲，滿足 3-2-1 備份策略</a:t>
            </a:r>
            <a:endParaRPr lang="en-US" altLang="zh-TW">
              <a:cs typeface="Calibri"/>
            </a:endParaRPr>
          </a:p>
          <a:p>
            <a:pPr marL="215900" indent="-215900"/>
            <a:r>
              <a:rPr lang="zh-TW" altLang="en-US">
                <a:latin typeface="微軟正黑體"/>
                <a:ea typeface="微軟正黑體"/>
                <a:cs typeface="Calibri"/>
              </a:rPr>
              <a:t>利用資料去重複化技術，減少備份頻寬和儲存空間的耗用</a:t>
            </a:r>
          </a:p>
          <a:p>
            <a:pPr marL="215900" indent="-215900"/>
            <a:r>
              <a:rPr lang="zh-TW" altLang="en-US">
                <a:latin typeface="微軟正黑體" panose="020B0604030504040204" pitchFamily="34" charset="-120"/>
                <a:ea typeface="微軟正黑體" panose="020B0604030504040204" pitchFamily="34" charset="-120"/>
                <a:cs typeface="Calibri"/>
              </a:rPr>
              <a:t>讓備份策略可依照使用者已持有的既有設備及雲端服務來做調整</a:t>
            </a:r>
            <a:endParaRPr lang="zh-TW" altLang="en-US">
              <a:cs typeface="Calibri"/>
            </a:endParaRPr>
          </a:p>
          <a:p>
            <a:pPr marL="215900" indent="-215900"/>
            <a:r>
              <a:rPr lang="zh-TW">
                <a:latin typeface="微軟正黑體" panose="020B0604030504040204" pitchFamily="34" charset="-120"/>
                <a:ea typeface="微軟正黑體" panose="020B0604030504040204" pitchFamily="34" charset="-120"/>
                <a:cs typeface="Calibri"/>
              </a:rPr>
              <a:t>根據備份資料的機密程度調整資料存放位置</a:t>
            </a:r>
            <a:endParaRPr lang="en-US" altLang="zh-TW">
              <a:cs typeface="Calibri"/>
            </a:endParaRPr>
          </a:p>
          <a:p>
            <a:pPr marL="215900" indent="-215900"/>
            <a:endParaRPr lang="zh-TW" altLang="en-US">
              <a:cs typeface="Calibri"/>
            </a:endParaRPr>
          </a:p>
        </p:txBody>
      </p:sp>
    </p:spTree>
    <p:extLst>
      <p:ext uri="{BB962C8B-B14F-4D97-AF65-F5344CB8AC3E}">
        <p14:creationId xmlns:p14="http://schemas.microsoft.com/office/powerpoint/2010/main" val="1439427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6" name="圖片 5">
            <a:extLst>
              <a:ext uri="{FF2B5EF4-FFF2-40B4-BE49-F238E27FC236}">
                <a16:creationId xmlns:a16="http://schemas.microsoft.com/office/drawing/2014/main" id="{E81BB4D4-EDC7-4999-B6CC-74FCD04C7D1B}"/>
              </a:ext>
            </a:extLst>
          </p:cNvPr>
          <p:cNvPicPr>
            <a:picLocks noChangeAspect="1"/>
          </p:cNvPicPr>
          <p:nvPr/>
        </p:nvPicPr>
        <p:blipFill rotWithShape="1">
          <a:blip r:embed="rId3"/>
          <a:srcRect r="1289"/>
          <a:stretch/>
        </p:blipFill>
        <p:spPr>
          <a:xfrm>
            <a:off x="0" y="1880377"/>
            <a:ext cx="12192000" cy="4424889"/>
          </a:xfrm>
          <a:prstGeom prst="rect">
            <a:avLst/>
          </a:prstGeom>
        </p:spPr>
      </p:pic>
      <p:pic>
        <p:nvPicPr>
          <p:cNvPr id="13" name="圖片 12">
            <a:extLst>
              <a:ext uri="{FF2B5EF4-FFF2-40B4-BE49-F238E27FC236}">
                <a16:creationId xmlns:a16="http://schemas.microsoft.com/office/drawing/2014/main" id="{8732C8E6-D3C8-4752-A69E-C5573F1A8D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 y="0"/>
            <a:ext cx="12190089" cy="6858000"/>
          </a:xfrm>
          <a:prstGeom prst="rect">
            <a:avLst/>
          </a:prstGeom>
        </p:spPr>
      </p:pic>
      <p:pic>
        <p:nvPicPr>
          <p:cNvPr id="9" name="圖片 8" descr="一張含有 物件 的圖片&#10;&#10;描述是以高可信度產生">
            <a:extLst>
              <a:ext uri="{FF2B5EF4-FFF2-40B4-BE49-F238E27FC236}">
                <a16:creationId xmlns:a16="http://schemas.microsoft.com/office/drawing/2014/main" id="{339088BB-31AC-4B6A-9F06-4BF75BEE16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378" y="2512761"/>
            <a:ext cx="10803244" cy="3095426"/>
          </a:xfrm>
          <a:prstGeom prst="rect">
            <a:avLst/>
          </a:prstGeom>
        </p:spPr>
      </p:pic>
      <p:pic>
        <p:nvPicPr>
          <p:cNvPr id="5" name="圖片 4">
            <a:extLst>
              <a:ext uri="{FF2B5EF4-FFF2-40B4-BE49-F238E27FC236}">
                <a16:creationId xmlns:a16="http://schemas.microsoft.com/office/drawing/2014/main" id="{E39EE2A2-B9A0-4D88-B001-E3BEFE55BE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75152"/>
            <a:ext cx="12192000" cy="697170"/>
          </a:xfrm>
          <a:prstGeom prst="rect">
            <a:avLst/>
          </a:prstGeom>
        </p:spPr>
      </p:pic>
      <p:sp>
        <p:nvSpPr>
          <p:cNvPr id="154" name="Google Shape;154;p22"/>
          <p:cNvSpPr txBox="1"/>
          <p:nvPr/>
        </p:nvSpPr>
        <p:spPr>
          <a:xfrm>
            <a:off x="-194817" y="1462861"/>
            <a:ext cx="3812000" cy="857200"/>
          </a:xfrm>
          <a:prstGeom prst="rect">
            <a:avLst/>
          </a:prstGeom>
          <a:noFill/>
          <a:ln>
            <a:noFill/>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456565" lvl="0" indent="-219710" algn="ctr">
              <a:buClr>
                <a:srgbClr val="0E7988"/>
              </a:buClr>
              <a:buSzPts val="700"/>
            </a:pPr>
            <a:r>
              <a:rPr lang="en-US" altLang="zh-TW" sz="3000" b="1" err="1">
                <a:solidFill>
                  <a:schemeClr val="bg1"/>
                </a:solidFill>
                <a:latin typeface="Microsoft JhengHei"/>
                <a:ea typeface="Microsoft JhengHei"/>
                <a:cs typeface="Arial"/>
              </a:rPr>
              <a:t>本地端</a:t>
            </a:r>
          </a:p>
        </p:txBody>
      </p:sp>
      <p:sp>
        <p:nvSpPr>
          <p:cNvPr id="155" name="Google Shape;155;p22"/>
          <p:cNvSpPr txBox="1"/>
          <p:nvPr/>
        </p:nvSpPr>
        <p:spPr>
          <a:xfrm>
            <a:off x="4081268" y="1510461"/>
            <a:ext cx="3938400" cy="762000"/>
          </a:xfrm>
          <a:prstGeom prst="rect">
            <a:avLst/>
          </a:prstGeom>
          <a:noFill/>
          <a:ln>
            <a:noFill/>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456565" lvl="0" indent="-219710" algn="ctr">
              <a:buClr>
                <a:srgbClr val="0E7988"/>
              </a:buClr>
              <a:buSzPts val="700"/>
            </a:pPr>
            <a:r>
              <a:rPr lang="en-US" altLang="zh-TW" sz="3000" b="1" err="1">
                <a:solidFill>
                  <a:schemeClr val="bg1"/>
                </a:solidFill>
                <a:latin typeface="Microsoft JhengHei"/>
                <a:ea typeface="Microsoft JhengHei"/>
                <a:cs typeface="Arial"/>
                <a:sym typeface="Arial"/>
              </a:rPr>
              <a:t>遠端</a:t>
            </a:r>
            <a:endParaRPr lang="en-US" altLang="zh-TW" sz="3000" b="1">
              <a:solidFill>
                <a:schemeClr val="bg1"/>
              </a:solidFill>
              <a:latin typeface="Microsoft JhengHei"/>
              <a:ea typeface="Microsoft JhengHei"/>
              <a:cs typeface="Arial"/>
            </a:endParaRPr>
          </a:p>
        </p:txBody>
      </p:sp>
      <p:sp>
        <p:nvSpPr>
          <p:cNvPr id="156" name="Google Shape;156;p22"/>
          <p:cNvSpPr txBox="1"/>
          <p:nvPr/>
        </p:nvSpPr>
        <p:spPr>
          <a:xfrm>
            <a:off x="8572517" y="1571289"/>
            <a:ext cx="3429200" cy="666800"/>
          </a:xfrm>
          <a:prstGeom prst="rect">
            <a:avLst/>
          </a:prstGeom>
          <a:noFill/>
          <a:ln>
            <a:noFill/>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456565" lvl="0" indent="-219710" algn="ctr">
              <a:buClr>
                <a:srgbClr val="0E7988"/>
              </a:buClr>
              <a:buSzPts val="700"/>
            </a:pPr>
            <a:r>
              <a:rPr lang="en-US" altLang="zh-TW" sz="3000" b="1" err="1">
                <a:solidFill>
                  <a:schemeClr val="bg1"/>
                </a:solidFill>
                <a:latin typeface="Microsoft JhengHei"/>
                <a:ea typeface="Microsoft JhengHei"/>
                <a:cs typeface="Arial"/>
              </a:rPr>
              <a:t>雲端</a:t>
            </a:r>
            <a:endParaRPr lang="en-US" altLang="zh-TW" sz="3000" b="1">
              <a:solidFill>
                <a:schemeClr val="bg1"/>
              </a:solidFill>
              <a:latin typeface="Microsoft JhengHei"/>
              <a:ea typeface="Microsoft JhengHei"/>
              <a:cs typeface="Arial"/>
            </a:endParaRPr>
          </a:p>
        </p:txBody>
      </p:sp>
      <p:sp>
        <p:nvSpPr>
          <p:cNvPr id="157" name="Google Shape;157;p22"/>
          <p:cNvSpPr txBox="1"/>
          <p:nvPr/>
        </p:nvSpPr>
        <p:spPr>
          <a:xfrm>
            <a:off x="606678" y="3737450"/>
            <a:ext cx="2288800" cy="451200"/>
          </a:xfrm>
          <a:prstGeom prst="rect">
            <a:avLst/>
          </a:prstGeom>
          <a:noFill/>
          <a:ln>
            <a:noFill/>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434343"/>
              </a:buClr>
              <a:buSzPts val="300"/>
              <a:buFont typeface="Arial"/>
              <a:buNone/>
            </a:pPr>
            <a:r>
              <a:rPr lang="zh-TW" sz="1400" b="1" i="0" u="none" strike="noStrike" cap="none">
                <a:solidFill>
                  <a:schemeClr val="dk1"/>
                </a:solidFill>
                <a:latin typeface="微軟正黑體" panose="020B0604030504040204" pitchFamily="34" charset="-120"/>
                <a:ea typeface="微軟正黑體" panose="020B0604030504040204" pitchFamily="34" charset="-120"/>
                <a:cs typeface="Arial"/>
                <a:sym typeface="Arial"/>
              </a:rPr>
              <a:t>Mac Time Machine</a:t>
            </a:r>
            <a:endParaRPr sz="1400" b="1">
              <a:latin typeface="微軟正黑體" panose="020B0604030504040204" pitchFamily="34" charset="-120"/>
              <a:ea typeface="微軟正黑體" panose="020B0604030504040204" pitchFamily="34" charset="-120"/>
            </a:endParaRPr>
          </a:p>
          <a:p>
            <a:pPr marL="0" marR="0" lvl="0" indent="0" algn="ctr" rtl="0">
              <a:lnSpc>
                <a:spcPct val="100000"/>
              </a:lnSpc>
              <a:spcBef>
                <a:spcPts val="0"/>
              </a:spcBef>
              <a:spcAft>
                <a:spcPts val="0"/>
              </a:spcAft>
              <a:buClr>
                <a:srgbClr val="434343"/>
              </a:buClr>
              <a:buSzPts val="300"/>
              <a:buFont typeface="Arial"/>
              <a:buNone/>
            </a:pPr>
            <a:r>
              <a:rPr lang="zh-TW" sz="1400" b="1" i="0" u="none" strike="noStrike" cap="none">
                <a:solidFill>
                  <a:schemeClr val="dk1"/>
                </a:solidFill>
                <a:latin typeface="微軟正黑體" panose="020B0604030504040204" pitchFamily="34" charset="-120"/>
                <a:ea typeface="微軟正黑體" panose="020B0604030504040204" pitchFamily="34" charset="-120"/>
                <a:cs typeface="Arial"/>
                <a:sym typeface="Arial"/>
              </a:rPr>
              <a:t>Netbak Replicator</a:t>
            </a:r>
            <a:endParaRPr sz="1400" b="1">
              <a:latin typeface="微軟正黑體" panose="020B0604030504040204" pitchFamily="34" charset="-120"/>
              <a:ea typeface="微軟正黑體" panose="020B0604030504040204" pitchFamily="34" charset="-120"/>
            </a:endParaRPr>
          </a:p>
        </p:txBody>
      </p:sp>
      <p:sp>
        <p:nvSpPr>
          <p:cNvPr id="158" name="Google Shape;158;p22"/>
          <p:cNvSpPr txBox="1"/>
          <p:nvPr/>
        </p:nvSpPr>
        <p:spPr>
          <a:xfrm>
            <a:off x="2733976" y="5667446"/>
            <a:ext cx="1751763" cy="451200"/>
          </a:xfrm>
          <a:prstGeom prst="rect">
            <a:avLst/>
          </a:prstGeom>
          <a:noFill/>
          <a:ln>
            <a:noFill/>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400" b="1" err="1">
                <a:solidFill>
                  <a:schemeClr val="dk1"/>
                </a:solidFill>
                <a:latin typeface="微軟正黑體"/>
                <a:ea typeface="微軟正黑體"/>
                <a:cs typeface="Arial"/>
                <a:sym typeface="Arial"/>
              </a:rPr>
              <a:t>外接裝置</a:t>
            </a:r>
            <a:r>
              <a:rPr lang="zh-TW" altLang="en-US" sz="1400" b="1">
                <a:solidFill>
                  <a:schemeClr val="dk1"/>
                </a:solidFill>
                <a:latin typeface="微軟正黑體"/>
                <a:ea typeface="微軟正黑體"/>
                <a:cs typeface="Arial"/>
                <a:sym typeface="Arial"/>
              </a:rPr>
              <a:t>  </a:t>
            </a:r>
            <a:r>
              <a:rPr lang="en-US" altLang="zh-TW" sz="1400" b="1">
                <a:solidFill>
                  <a:schemeClr val="dk1"/>
                </a:solidFill>
                <a:latin typeface="微軟正黑體"/>
                <a:ea typeface="微軟正黑體"/>
                <a:cs typeface="Arial"/>
                <a:sym typeface="Arial"/>
              </a:rPr>
              <a:t>/ TR-004</a:t>
            </a:r>
          </a:p>
        </p:txBody>
      </p:sp>
      <p:sp>
        <p:nvSpPr>
          <p:cNvPr id="159" name="Google Shape;159;p22"/>
          <p:cNvSpPr txBox="1"/>
          <p:nvPr/>
        </p:nvSpPr>
        <p:spPr>
          <a:xfrm>
            <a:off x="4981640" y="5584267"/>
            <a:ext cx="979600" cy="451200"/>
          </a:xfrm>
          <a:prstGeom prst="rect">
            <a:avLst/>
          </a:prstGeom>
          <a:noFill/>
          <a:ln>
            <a:noFill/>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434343"/>
              </a:buClr>
              <a:buSzPts val="300"/>
              <a:buFont typeface="Arial"/>
              <a:buNone/>
            </a:pPr>
            <a:r>
              <a:rPr lang="en-US" altLang="zh-TW" sz="1400" b="1">
                <a:solidFill>
                  <a:schemeClr val="dk1"/>
                </a:solidFill>
                <a:latin typeface="微軟正黑體" panose="020B0604030504040204" pitchFamily="34" charset="-120"/>
                <a:ea typeface="微軟正黑體" panose="020B0604030504040204" pitchFamily="34" charset="-120"/>
                <a:cs typeface="Arial"/>
                <a:sym typeface="Arial"/>
              </a:rPr>
              <a:t>V</a:t>
            </a:r>
            <a:r>
              <a:rPr lang="zh-TW" sz="1400" b="1" i="0" u="none" strike="noStrike" cap="none">
                <a:solidFill>
                  <a:schemeClr val="dk1"/>
                </a:solidFill>
                <a:latin typeface="微軟正黑體" panose="020B0604030504040204" pitchFamily="34" charset="-120"/>
                <a:ea typeface="微軟正黑體" panose="020B0604030504040204" pitchFamily="34" charset="-120"/>
                <a:cs typeface="Arial"/>
                <a:sym typeface="Arial"/>
              </a:rPr>
              <a:t>JBOD</a:t>
            </a:r>
            <a:endParaRPr sz="1400" b="1">
              <a:latin typeface="微軟正黑體" panose="020B0604030504040204" pitchFamily="34" charset="-120"/>
              <a:ea typeface="微軟正黑體" panose="020B0604030504040204" pitchFamily="34" charset="-120"/>
            </a:endParaRPr>
          </a:p>
        </p:txBody>
      </p:sp>
      <p:sp>
        <p:nvSpPr>
          <p:cNvPr id="160" name="Google Shape;160;p22"/>
          <p:cNvSpPr txBox="1"/>
          <p:nvPr/>
        </p:nvSpPr>
        <p:spPr>
          <a:xfrm>
            <a:off x="5211191" y="2711619"/>
            <a:ext cx="1375684" cy="223493"/>
          </a:xfrm>
          <a:prstGeom prst="rect">
            <a:avLst/>
          </a:prstGeom>
          <a:noFill/>
          <a:ln>
            <a:noFill/>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434343"/>
              </a:buClr>
              <a:buSzPts val="300"/>
              <a:buFont typeface="Arial"/>
              <a:buNone/>
            </a:pPr>
            <a:r>
              <a:rPr lang="zh-TW" sz="1400" b="1" i="0" u="none" strike="noStrike" cap="none">
                <a:solidFill>
                  <a:schemeClr val="dk1"/>
                </a:solidFill>
                <a:latin typeface="微軟正黑體" panose="020B0604030504040204" pitchFamily="34" charset="-120"/>
                <a:ea typeface="微軟正黑體" panose="020B0604030504040204" pitchFamily="34" charset="-120"/>
                <a:cs typeface="Arial"/>
                <a:sym typeface="Arial"/>
              </a:rPr>
              <a:t>RTRR</a:t>
            </a:r>
            <a:endParaRPr sz="1400" b="1">
              <a:latin typeface="微軟正黑體" panose="020B0604030504040204" pitchFamily="34" charset="-120"/>
              <a:ea typeface="微軟正黑體" panose="020B0604030504040204" pitchFamily="34" charset="-120"/>
            </a:endParaRPr>
          </a:p>
        </p:txBody>
      </p:sp>
      <p:sp>
        <p:nvSpPr>
          <p:cNvPr id="162" name="Google Shape;162;p22"/>
          <p:cNvSpPr txBox="1"/>
          <p:nvPr/>
        </p:nvSpPr>
        <p:spPr>
          <a:xfrm>
            <a:off x="8095405" y="2706859"/>
            <a:ext cx="1638181" cy="205731"/>
          </a:xfrm>
          <a:prstGeom prst="rect">
            <a:avLst/>
          </a:prstGeom>
          <a:noFill/>
          <a:ln>
            <a:noFill/>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algn="ctr">
              <a:buClr>
                <a:srgbClr val="434343"/>
              </a:buClr>
              <a:buSzPts val="300"/>
            </a:pPr>
            <a:r>
              <a:rPr lang="en-US" altLang="zh-TW" sz="1400" b="1" err="1">
                <a:solidFill>
                  <a:schemeClr val="dk1"/>
                </a:solidFill>
                <a:latin typeface="微軟正黑體"/>
                <a:ea typeface="微軟正黑體"/>
                <a:cs typeface="Arial"/>
                <a:sym typeface="Arial"/>
              </a:rPr>
              <a:t>備份</a:t>
            </a:r>
            <a:r>
              <a:rPr lang="en-US" altLang="zh-TW" sz="1400" b="1">
                <a:solidFill>
                  <a:schemeClr val="dk1"/>
                </a:solidFill>
                <a:latin typeface="微軟正黑體"/>
                <a:ea typeface="微軟正黑體"/>
                <a:cs typeface="Arial"/>
                <a:sym typeface="Arial"/>
              </a:rPr>
              <a:t>/ </a:t>
            </a:r>
            <a:r>
              <a:rPr lang="en-US" altLang="zh-TW" sz="1400" b="1" err="1">
                <a:solidFill>
                  <a:schemeClr val="dk1"/>
                </a:solidFill>
                <a:latin typeface="微軟正黑體"/>
                <a:ea typeface="微軟正黑體"/>
                <a:cs typeface="Arial"/>
                <a:sym typeface="Arial"/>
              </a:rPr>
              <a:t>同步</a:t>
            </a:r>
            <a:endParaRPr lang="en-US" altLang="zh-TW" sz="1400" b="1" err="1">
              <a:solidFill>
                <a:schemeClr val="dk1"/>
              </a:solidFill>
              <a:latin typeface="微軟正黑體" panose="020B0604030504040204" pitchFamily="34" charset="-120"/>
              <a:ea typeface="微軟正黑體" panose="020B0604030504040204" pitchFamily="34" charset="-120"/>
              <a:cs typeface="Arial"/>
              <a:sym typeface="Arial"/>
            </a:endParaRPr>
          </a:p>
        </p:txBody>
      </p:sp>
      <p:pic>
        <p:nvPicPr>
          <p:cNvPr id="39" name="圖片 38">
            <a:extLst>
              <a:ext uri="{FF2B5EF4-FFF2-40B4-BE49-F238E27FC236}">
                <a16:creationId xmlns:a16="http://schemas.microsoft.com/office/drawing/2014/main" id="{D9B29598-EC4C-4051-95F8-DC07995BFFDD}"/>
              </a:ext>
            </a:extLst>
          </p:cNvPr>
          <p:cNvPicPr>
            <a:picLocks noChangeAspect="1"/>
          </p:cNvPicPr>
          <p:nvPr/>
        </p:nvPicPr>
        <p:blipFill>
          <a:blip r:embed="rId7"/>
          <a:stretch>
            <a:fillRect/>
          </a:stretch>
        </p:blipFill>
        <p:spPr>
          <a:xfrm>
            <a:off x="9191198" y="3733847"/>
            <a:ext cx="401092" cy="597119"/>
          </a:xfrm>
          <a:prstGeom prst="rect">
            <a:avLst/>
          </a:prstGeom>
        </p:spPr>
      </p:pic>
      <p:sp>
        <p:nvSpPr>
          <p:cNvPr id="3" name="標題 2">
            <a:extLst>
              <a:ext uri="{FF2B5EF4-FFF2-40B4-BE49-F238E27FC236}">
                <a16:creationId xmlns:a16="http://schemas.microsoft.com/office/drawing/2014/main" id="{7A31A79E-24CE-4E5C-BF54-9C54B5A5879D}"/>
              </a:ext>
            </a:extLst>
          </p:cNvPr>
          <p:cNvSpPr>
            <a:spLocks noGrp="1"/>
          </p:cNvSpPr>
          <p:nvPr>
            <p:ph type="title"/>
          </p:nvPr>
        </p:nvSpPr>
        <p:spPr>
          <a:xfrm>
            <a:off x="473429" y="18255"/>
            <a:ext cx="11463456" cy="1325563"/>
          </a:xfrm>
        </p:spPr>
        <p:txBody>
          <a:bodyPr>
            <a:normAutofit fontScale="90000"/>
          </a:bodyPr>
          <a:lstStyle/>
          <a:p>
            <a:r>
              <a:rPr lang="zh-TW" b="1">
                <a:latin typeface="微軟正黑體" panose="020B0604030504040204" pitchFamily="34" charset="-120"/>
                <a:ea typeface="微軟正黑體" panose="020B0604030504040204" pitchFamily="34" charset="-120"/>
              </a:rPr>
              <a:t>QNAP 完整的資料保護方案 符合 3-2-1 原則</a:t>
            </a:r>
            <a:endParaRPr lang="zh-TW">
              <a:latin typeface="微軟正黑體" panose="020B0604030504040204" pitchFamily="34" charset="-120"/>
              <a:ea typeface="微軟正黑體" panose="020B0604030504040204" pitchFamily="34" charset="-120"/>
            </a:endParaRPr>
          </a:p>
        </p:txBody>
      </p:sp>
      <p:sp>
        <p:nvSpPr>
          <p:cNvPr id="44" name="Google Shape;162;p22">
            <a:extLst>
              <a:ext uri="{FF2B5EF4-FFF2-40B4-BE49-F238E27FC236}">
                <a16:creationId xmlns:a16="http://schemas.microsoft.com/office/drawing/2014/main" id="{2C277CAE-E734-4EA2-848D-8A3A583E0223}"/>
              </a:ext>
            </a:extLst>
          </p:cNvPr>
          <p:cNvSpPr txBox="1"/>
          <p:nvPr/>
        </p:nvSpPr>
        <p:spPr>
          <a:xfrm>
            <a:off x="7971350" y="2873185"/>
            <a:ext cx="1638181" cy="571600"/>
          </a:xfrm>
          <a:prstGeom prst="rect">
            <a:avLst/>
          </a:prstGeom>
          <a:noFill/>
          <a:ln>
            <a:noFill/>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200" b="1">
                <a:solidFill>
                  <a:srgbClr val="000000"/>
                </a:solidFill>
                <a:latin typeface="微軟正黑體"/>
                <a:ea typeface="微軟正黑體"/>
                <a:cs typeface="Arial"/>
                <a:sym typeface="Arial"/>
              </a:rPr>
              <a:t>TCP BBR</a:t>
            </a:r>
            <a:endParaRPr lang="en-US" altLang="zh-TW" sz="1200" b="1">
              <a:solidFill>
                <a:srgbClr val="000000"/>
              </a:solidFill>
              <a:latin typeface="微軟正黑體" panose="020B0604030504040204" pitchFamily="34" charset="-120"/>
              <a:ea typeface="微軟正黑體" panose="020B0604030504040204" pitchFamily="34" charset="-120"/>
              <a:cs typeface="Arial"/>
            </a:endParaRPr>
          </a:p>
        </p:txBody>
      </p:sp>
      <p:sp>
        <p:nvSpPr>
          <p:cNvPr id="18" name="矩形 17">
            <a:extLst>
              <a:ext uri="{FF2B5EF4-FFF2-40B4-BE49-F238E27FC236}">
                <a16:creationId xmlns:a16="http://schemas.microsoft.com/office/drawing/2014/main" id="{E85BB45F-6B7E-4CF1-87A0-BFE6643546E2}"/>
              </a:ext>
            </a:extLst>
          </p:cNvPr>
          <p:cNvSpPr/>
          <p:nvPr/>
        </p:nvSpPr>
        <p:spPr>
          <a:xfrm>
            <a:off x="6571037" y="5106398"/>
            <a:ext cx="2552753" cy="830997"/>
          </a:xfrm>
          <a:prstGeom prst="rect">
            <a:avLst/>
          </a:prstGeom>
        </p:spPr>
        <p:txBody>
          <a:bodyPr wrap="square" anchor="t">
            <a:spAutoFit/>
          </a:bodyPr>
          <a:lstStyle/>
          <a:p>
            <a:pPr indent="-95885">
              <a:buSzPts val="1400"/>
              <a:buFont typeface="Arial" panose="020B0604020202020204" pitchFamily="34" charset="0"/>
              <a:buChar char="•"/>
            </a:pPr>
            <a:r>
              <a:rPr lang="en-US" altLang="zh-TW" sz="1600" b="1" err="1">
                <a:latin typeface="微軟正黑體"/>
                <a:ea typeface="微軟正黑體"/>
              </a:rPr>
              <a:t>Rsync</a:t>
            </a:r>
            <a:r>
              <a:rPr lang="en-US" altLang="zh-TW" sz="1600" b="1">
                <a:latin typeface="微軟正黑體"/>
                <a:ea typeface="微軟正黑體"/>
              </a:rPr>
              <a:t> </a:t>
            </a:r>
            <a:r>
              <a:rPr lang="en-US" altLang="zh-TW" sz="1600" b="1" err="1">
                <a:latin typeface="微軟正黑體"/>
                <a:ea typeface="微軟正黑體"/>
              </a:rPr>
              <a:t>伺服器</a:t>
            </a:r>
            <a:endParaRPr lang="zh-TW" altLang="en-US" err="1">
              <a:latin typeface="微軟正黑體"/>
              <a:ea typeface="微軟正黑體"/>
            </a:endParaRPr>
          </a:p>
          <a:p>
            <a:pPr lvl="0" indent="-95885">
              <a:buSzPts val="1400"/>
              <a:buFont typeface="Arial" panose="020B0604020202020204" pitchFamily="34" charset="0"/>
              <a:buChar char="•"/>
            </a:pPr>
            <a:r>
              <a:rPr lang="en-US" altLang="zh-TW" sz="1600" b="1">
                <a:latin typeface="微軟正黑體"/>
                <a:ea typeface="微軟正黑體"/>
              </a:rPr>
              <a:t>CIFS / SMB </a:t>
            </a:r>
            <a:r>
              <a:rPr lang="en-US" altLang="zh-TW" sz="1600" b="1" err="1">
                <a:latin typeface="微軟正黑體"/>
                <a:ea typeface="微軟正黑體"/>
              </a:rPr>
              <a:t>伺服器</a:t>
            </a:r>
            <a:endParaRPr lang="en-US" altLang="zh-TW" sz="1600" b="1" err="1">
              <a:latin typeface="微軟正黑體" panose="020B0604030504040204" pitchFamily="34" charset="-120"/>
              <a:ea typeface="微軟正黑體" panose="020B0604030504040204" pitchFamily="34" charset="-120"/>
            </a:endParaRPr>
          </a:p>
          <a:p>
            <a:pPr lvl="0" indent="-95885">
              <a:buSzPts val="1400"/>
              <a:buFont typeface="Arial" panose="020B0604020202020204" pitchFamily="34" charset="0"/>
              <a:buChar char="•"/>
            </a:pPr>
            <a:r>
              <a:rPr lang="en-US" altLang="zh-TW" sz="1600" b="1">
                <a:latin typeface="微軟正黑體"/>
                <a:ea typeface="微軟正黑體"/>
              </a:rPr>
              <a:t>FTP </a:t>
            </a:r>
            <a:r>
              <a:rPr lang="en-US" altLang="zh-TW" sz="1600" b="1" err="1">
                <a:latin typeface="微軟正黑體"/>
                <a:ea typeface="微軟正黑體"/>
              </a:rPr>
              <a:t>伺服器</a:t>
            </a:r>
            <a:endParaRPr lang="en-US" altLang="zh-TW" sz="1600" b="1" err="1">
              <a:latin typeface="微軟正黑體" panose="020B0604030504040204" pitchFamily="34" charset="-120"/>
              <a:ea typeface="微軟正黑體" panose="020B0604030504040204" pitchFamily="34" charset="-120"/>
            </a:endParaRPr>
          </a:p>
        </p:txBody>
      </p:sp>
      <p:sp>
        <p:nvSpPr>
          <p:cNvPr id="46" name="Google Shape;162;p22">
            <a:extLst>
              <a:ext uri="{FF2B5EF4-FFF2-40B4-BE49-F238E27FC236}">
                <a16:creationId xmlns:a16="http://schemas.microsoft.com/office/drawing/2014/main" id="{BB9E9BE5-9E15-4CC7-AB7D-CBAD2D6A2FD5}"/>
              </a:ext>
            </a:extLst>
          </p:cNvPr>
          <p:cNvSpPr txBox="1"/>
          <p:nvPr/>
        </p:nvSpPr>
        <p:spPr>
          <a:xfrm>
            <a:off x="5105320" y="2873185"/>
            <a:ext cx="1638181" cy="571600"/>
          </a:xfrm>
          <a:prstGeom prst="rect">
            <a:avLst/>
          </a:prstGeom>
          <a:noFill/>
          <a:ln>
            <a:noFill/>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200" b="1">
                <a:solidFill>
                  <a:srgbClr val="000000"/>
                </a:solidFill>
                <a:latin typeface="微軟正黑體"/>
                <a:ea typeface="微軟正黑體"/>
                <a:cs typeface="Arial"/>
                <a:sym typeface="Arial"/>
              </a:rPr>
              <a:t>TCP BBR</a:t>
            </a:r>
            <a:endParaRPr lang="en-US" altLang="zh-TW" sz="1200" b="1">
              <a:solidFill>
                <a:srgbClr val="000000"/>
              </a:solidFill>
              <a:latin typeface="微軟正黑體" panose="020B0604030504040204" pitchFamily="34" charset="-120"/>
              <a:ea typeface="微軟正黑體" panose="020B0604030504040204" pitchFamily="34" charset="-120"/>
              <a:cs typeface="Arial"/>
            </a:endParaRPr>
          </a:p>
        </p:txBody>
      </p:sp>
      <p:sp>
        <p:nvSpPr>
          <p:cNvPr id="47" name="矩形 46">
            <a:extLst>
              <a:ext uri="{FF2B5EF4-FFF2-40B4-BE49-F238E27FC236}">
                <a16:creationId xmlns:a16="http://schemas.microsoft.com/office/drawing/2014/main" id="{E4AAB6A2-5B70-421A-B21B-36DB3DB33C06}"/>
              </a:ext>
            </a:extLst>
          </p:cNvPr>
          <p:cNvSpPr/>
          <p:nvPr/>
        </p:nvSpPr>
        <p:spPr>
          <a:xfrm>
            <a:off x="9680953" y="3768086"/>
            <a:ext cx="1927736" cy="584775"/>
          </a:xfrm>
          <a:prstGeom prst="rect">
            <a:avLst/>
          </a:prstGeom>
        </p:spPr>
        <p:txBody>
          <a:bodyPr wrap="square" anchor="t">
            <a:spAutoFit/>
          </a:bodyPr>
          <a:lstStyle/>
          <a:p>
            <a:pPr indent="-95885">
              <a:buSzPts val="1400"/>
              <a:buFont typeface="Arial" panose="020B0604020202020204" pitchFamily="34" charset="0"/>
              <a:buChar char="•"/>
            </a:pPr>
            <a:r>
              <a:rPr lang="en-US" altLang="zh-TW" sz="1600" b="1" err="1">
                <a:latin typeface="微軟正黑體"/>
                <a:ea typeface="微軟正黑體"/>
              </a:rPr>
              <a:t>檔案儲存</a:t>
            </a:r>
            <a:endParaRPr lang="en-US" altLang="zh-TW" sz="1600" b="1" err="1">
              <a:latin typeface="微軟正黑體" panose="020B0604030504040204" pitchFamily="34" charset="-120"/>
              <a:ea typeface="微軟正黑體" panose="020B0604030504040204" pitchFamily="34" charset="-120"/>
            </a:endParaRPr>
          </a:p>
          <a:p>
            <a:pPr lvl="0" indent="-95885">
              <a:buSzPts val="1400"/>
              <a:buFont typeface="Arial" panose="020B0604020202020204" pitchFamily="34" charset="0"/>
              <a:buChar char="•"/>
            </a:pPr>
            <a:r>
              <a:rPr lang="en-US" altLang="zh-TW" sz="1600" b="1" err="1">
                <a:latin typeface="微軟正黑體"/>
                <a:ea typeface="微軟正黑體"/>
              </a:rPr>
              <a:t>物件儲存</a:t>
            </a:r>
            <a:endParaRPr lang="en-US" altLang="zh-TW" sz="1600" b="1" err="1">
              <a:latin typeface="微軟正黑體" panose="020B0604030504040204" pitchFamily="34" charset="-120"/>
              <a:ea typeface="微軟正黑體" panose="020B0604030504040204" pitchFamily="34" charset="-120"/>
            </a:endParaRPr>
          </a:p>
        </p:txBody>
      </p:sp>
      <p:pic>
        <p:nvPicPr>
          <p:cNvPr id="48" name="圖片 47">
            <a:extLst>
              <a:ext uri="{FF2B5EF4-FFF2-40B4-BE49-F238E27FC236}">
                <a16:creationId xmlns:a16="http://schemas.microsoft.com/office/drawing/2014/main" id="{FD347BEC-90A6-48C5-B915-11F0055088E9}"/>
              </a:ext>
            </a:extLst>
          </p:cNvPr>
          <p:cNvPicPr>
            <a:picLocks noChangeAspect="1"/>
          </p:cNvPicPr>
          <p:nvPr/>
        </p:nvPicPr>
        <p:blipFill>
          <a:blip r:embed="rId7"/>
          <a:stretch>
            <a:fillRect/>
          </a:stretch>
        </p:blipFill>
        <p:spPr>
          <a:xfrm>
            <a:off x="6472697" y="3879361"/>
            <a:ext cx="401092" cy="597119"/>
          </a:xfrm>
          <a:prstGeom prst="rect">
            <a:avLst/>
          </a:prstGeom>
        </p:spPr>
      </p:pic>
      <p:pic>
        <p:nvPicPr>
          <p:cNvPr id="49" name="圖片 48">
            <a:extLst>
              <a:ext uri="{FF2B5EF4-FFF2-40B4-BE49-F238E27FC236}">
                <a16:creationId xmlns:a16="http://schemas.microsoft.com/office/drawing/2014/main" id="{CA44B99D-ECE8-47C5-894B-137333668782}"/>
              </a:ext>
            </a:extLst>
          </p:cNvPr>
          <p:cNvPicPr>
            <a:picLocks noChangeAspect="1"/>
          </p:cNvPicPr>
          <p:nvPr/>
        </p:nvPicPr>
        <p:blipFill>
          <a:blip r:embed="rId7"/>
          <a:stretch>
            <a:fillRect/>
          </a:stretch>
        </p:blipFill>
        <p:spPr>
          <a:xfrm>
            <a:off x="4257929" y="4162061"/>
            <a:ext cx="401092" cy="597119"/>
          </a:xfrm>
          <a:prstGeom prst="rect">
            <a:avLst/>
          </a:prstGeom>
        </p:spPr>
      </p:pic>
    </p:spTree>
    <p:extLst>
      <p:ext uri="{BB962C8B-B14F-4D97-AF65-F5344CB8AC3E}">
        <p14:creationId xmlns:p14="http://schemas.microsoft.com/office/powerpoint/2010/main" val="1742257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556AE2BF-D800-4E16-98E5-BD89F4F92F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 y="0"/>
            <a:ext cx="12190089" cy="6858000"/>
          </a:xfrm>
          <a:prstGeom prst="rect">
            <a:avLst/>
          </a:prstGeom>
        </p:spPr>
      </p:pic>
      <p:sp>
        <p:nvSpPr>
          <p:cNvPr id="4" name="標題 3">
            <a:extLst>
              <a:ext uri="{FF2B5EF4-FFF2-40B4-BE49-F238E27FC236}">
                <a16:creationId xmlns:a16="http://schemas.microsoft.com/office/drawing/2014/main" id="{1D16DCA8-CBA2-4E8A-94BA-A077F22168F4}"/>
              </a:ext>
            </a:extLst>
          </p:cNvPr>
          <p:cNvSpPr>
            <a:spLocks noGrp="1"/>
          </p:cNvSpPr>
          <p:nvPr>
            <p:ph type="title"/>
          </p:nvPr>
        </p:nvSpPr>
        <p:spPr/>
        <p:txBody>
          <a:bodyPr/>
          <a:lstStyle/>
          <a:p>
            <a:r>
              <a:rPr lang="zh-TW"/>
              <a:t>企業用戶心聲：</a:t>
            </a:r>
            <a:br>
              <a:rPr lang="en-US" altLang="zh-TW"/>
            </a:br>
            <a:r>
              <a:rPr lang="zh-TW"/>
              <a:t>30 組備份排程彈性設定與頻寬限制</a:t>
            </a:r>
          </a:p>
        </p:txBody>
      </p:sp>
      <p:pic>
        <p:nvPicPr>
          <p:cNvPr id="5" name="圖片 4" descr="一張含有 iPod, 電子用品 的圖片&#10;&#10;描述是以高可信度產生">
            <a:extLst>
              <a:ext uri="{FF2B5EF4-FFF2-40B4-BE49-F238E27FC236}">
                <a16:creationId xmlns:a16="http://schemas.microsoft.com/office/drawing/2014/main" id="{49BDD10F-9A73-4FBE-9B03-4ECD4DE5C2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5795" y="409433"/>
            <a:ext cx="1904456" cy="1904456"/>
          </a:xfrm>
          <a:prstGeom prst="rect">
            <a:avLst/>
          </a:prstGeom>
        </p:spPr>
      </p:pic>
    </p:spTree>
    <p:extLst>
      <p:ext uri="{BB962C8B-B14F-4D97-AF65-F5344CB8AC3E}">
        <p14:creationId xmlns:p14="http://schemas.microsoft.com/office/powerpoint/2010/main" val="23349153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D363495-9C35-4A2C-9711-0EF7442B2FFA}"/>
              </a:ext>
            </a:extLst>
          </p:cNvPr>
          <p:cNvSpPr>
            <a:spLocks noGrp="1"/>
          </p:cNvSpPr>
          <p:nvPr>
            <p:ph type="title"/>
          </p:nvPr>
        </p:nvSpPr>
        <p:spPr/>
        <p:txBody>
          <a:bodyPr>
            <a:normAutofit fontScale="90000"/>
          </a:bodyPr>
          <a:lstStyle/>
          <a:p>
            <a:r>
              <a:rPr lang="en-US" altLang="zh-TW" b="1" err="1">
                <a:latin typeface="微軟正黑體" panose="020B0604030504040204" pitchFamily="34" charset="-120"/>
                <a:ea typeface="微軟正黑體" panose="020B0604030504040204" pitchFamily="34" charset="-120"/>
                <a:cs typeface="Calibri Light"/>
              </a:rPr>
              <a:t>備份任務進階管理</a:t>
            </a:r>
            <a:r>
              <a:rPr lang="en-US" altLang="zh-TW" b="1">
                <a:latin typeface="微軟正黑體" panose="020B0604030504040204" pitchFamily="34" charset="-120"/>
                <a:ea typeface="微軟正黑體" panose="020B0604030504040204" pitchFamily="34" charset="-120"/>
                <a:cs typeface="Calibri Light"/>
              </a:rPr>
              <a:t> </a:t>
            </a:r>
            <a:r>
              <a:rPr lang="en-US" altLang="zh-TW" b="1" err="1">
                <a:latin typeface="微軟正黑體" panose="020B0604030504040204" pitchFamily="34" charset="-120"/>
                <a:ea typeface="微軟正黑體" panose="020B0604030504040204" pitchFamily="34" charset="-120"/>
                <a:cs typeface="Calibri Light"/>
              </a:rPr>
              <a:t>保障企業網路傳輸品質</a:t>
            </a:r>
            <a:endParaRPr lang="en-US" altLang="zh-TW" b="1">
              <a:latin typeface="微軟正黑體" panose="020B0604030504040204" pitchFamily="34" charset="-120"/>
              <a:ea typeface="微軟正黑體" panose="020B0604030504040204" pitchFamily="34" charset="-120"/>
              <a:cs typeface="Calibri Light"/>
            </a:endParaRPr>
          </a:p>
        </p:txBody>
      </p:sp>
      <p:sp>
        <p:nvSpPr>
          <p:cNvPr id="3" name="內容版面配置區 2">
            <a:extLst>
              <a:ext uri="{FF2B5EF4-FFF2-40B4-BE49-F238E27FC236}">
                <a16:creationId xmlns:a16="http://schemas.microsoft.com/office/drawing/2014/main" id="{B2F511DE-7312-4C55-86D3-80C59B2CBD00}"/>
              </a:ext>
            </a:extLst>
          </p:cNvPr>
          <p:cNvSpPr>
            <a:spLocks noGrp="1"/>
          </p:cNvSpPr>
          <p:nvPr>
            <p:ph idx="1"/>
          </p:nvPr>
        </p:nvSpPr>
        <p:spPr>
          <a:xfrm>
            <a:off x="445681" y="1836384"/>
            <a:ext cx="4072531" cy="3997436"/>
          </a:xfrm>
        </p:spPr>
        <p:txBody>
          <a:bodyPr vert="horz" lIns="91440" tIns="45720" rIns="91440" bIns="45720" rtlCol="0" anchor="t">
            <a:normAutofit/>
          </a:bodyPr>
          <a:lstStyle/>
          <a:p>
            <a:pPr marL="215900" indent="-215900"/>
            <a:r>
              <a:rPr lang="zh-TW" altLang="en-US" sz="2400"/>
              <a:t>為每個備份任務 設定頻寬限制條件</a:t>
            </a:r>
          </a:p>
          <a:p>
            <a:pPr marL="215900" indent="-215900"/>
            <a:r>
              <a:rPr lang="zh-TW" altLang="en-US" sz="2400">
                <a:latin typeface="微軟正黑體"/>
                <a:ea typeface="微軟正黑體"/>
              </a:rPr>
              <a:t>根據企業需求彈性規劃備份任務執行排程</a:t>
            </a:r>
            <a:endParaRPr lang="zh-TW" altLang="en-US" sz="2400"/>
          </a:p>
        </p:txBody>
      </p:sp>
      <p:pic>
        <p:nvPicPr>
          <p:cNvPr id="4" name="Picture 4" descr="A screenshot of a cell phone&#10;&#10;Description generated with very high confidence">
            <a:extLst>
              <a:ext uri="{FF2B5EF4-FFF2-40B4-BE49-F238E27FC236}">
                <a16:creationId xmlns:a16="http://schemas.microsoft.com/office/drawing/2014/main" id="{E0667789-EAFB-4E39-81FA-55C1A7B54A81}"/>
              </a:ext>
            </a:extLst>
          </p:cNvPr>
          <p:cNvPicPr>
            <a:picLocks noChangeAspect="1"/>
          </p:cNvPicPr>
          <p:nvPr/>
        </p:nvPicPr>
        <p:blipFill>
          <a:blip r:embed="rId2"/>
          <a:stretch>
            <a:fillRect/>
          </a:stretch>
        </p:blipFill>
        <p:spPr>
          <a:xfrm>
            <a:off x="4925301" y="1927369"/>
            <a:ext cx="6832391" cy="3476144"/>
          </a:xfrm>
          <a:prstGeom prst="rect">
            <a:avLst/>
          </a:prstGeom>
        </p:spPr>
      </p:pic>
    </p:spTree>
    <p:extLst>
      <p:ext uri="{BB962C8B-B14F-4D97-AF65-F5344CB8AC3E}">
        <p14:creationId xmlns:p14="http://schemas.microsoft.com/office/powerpoint/2010/main" val="2296815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牆, 男人, 地板, 個人 的圖片&#10;&#10;描述是以高可信度產生">
            <a:extLst>
              <a:ext uri="{FF2B5EF4-FFF2-40B4-BE49-F238E27FC236}">
                <a16:creationId xmlns:a16="http://schemas.microsoft.com/office/drawing/2014/main" id="{9B4B207B-8717-44F1-BD98-276E8A4EC6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3" r="6457" b="5618"/>
          <a:stretch/>
        </p:blipFill>
        <p:spPr>
          <a:xfrm>
            <a:off x="0" y="-1"/>
            <a:ext cx="12191999" cy="6605518"/>
          </a:xfrm>
          <a:prstGeom prst="rect">
            <a:avLst/>
          </a:prstGeom>
        </p:spPr>
      </p:pic>
      <p:pic>
        <p:nvPicPr>
          <p:cNvPr id="8" name="圖片 7">
            <a:extLst>
              <a:ext uri="{FF2B5EF4-FFF2-40B4-BE49-F238E27FC236}">
                <a16:creationId xmlns:a16="http://schemas.microsoft.com/office/drawing/2014/main" id="{C86298E5-1D34-4AA0-B30B-002C374BC2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 y="0"/>
            <a:ext cx="12190089" cy="6858000"/>
          </a:xfrm>
          <a:prstGeom prst="rect">
            <a:avLst/>
          </a:prstGeom>
        </p:spPr>
      </p:pic>
      <p:sp>
        <p:nvSpPr>
          <p:cNvPr id="2" name="Title 1">
            <a:extLst>
              <a:ext uri="{FF2B5EF4-FFF2-40B4-BE49-F238E27FC236}">
                <a16:creationId xmlns:a16="http://schemas.microsoft.com/office/drawing/2014/main" id="{6636F6CF-AE6F-49F3-8E4F-0F90991A4A9E}"/>
              </a:ext>
            </a:extLst>
          </p:cNvPr>
          <p:cNvSpPr>
            <a:spLocks noGrp="1"/>
          </p:cNvSpPr>
          <p:nvPr>
            <p:ph type="title"/>
          </p:nvPr>
        </p:nvSpPr>
        <p:spPr>
          <a:xfrm>
            <a:off x="551507" y="418129"/>
            <a:ext cx="10802293" cy="1325563"/>
          </a:xfrm>
        </p:spPr>
        <p:txBody>
          <a:bodyPr/>
          <a:lstStyle/>
          <a:p>
            <a:r>
              <a:rPr lang="zh-TW" altLang="en-US" b="1">
                <a:latin typeface="微軟正黑體"/>
                <a:ea typeface="微軟正黑體"/>
              </a:rPr>
              <a:t>資料量急劇成長 資料保存面臨挑戰</a:t>
            </a:r>
            <a:endParaRPr lang="zh-TW"/>
          </a:p>
        </p:txBody>
      </p:sp>
      <p:sp>
        <p:nvSpPr>
          <p:cNvPr id="3" name="文字方塊 2">
            <a:extLst>
              <a:ext uri="{FF2B5EF4-FFF2-40B4-BE49-F238E27FC236}">
                <a16:creationId xmlns:a16="http://schemas.microsoft.com/office/drawing/2014/main" id="{636F50F7-B3E5-4F65-A36B-1AE814741F03}"/>
              </a:ext>
            </a:extLst>
          </p:cNvPr>
          <p:cNvSpPr txBox="1"/>
          <p:nvPr/>
        </p:nvSpPr>
        <p:spPr>
          <a:xfrm>
            <a:off x="648909" y="2523960"/>
            <a:ext cx="10260317" cy="2677656"/>
          </a:xfrm>
          <a:prstGeom prst="rect">
            <a:avLst/>
          </a:prstGeom>
          <a:noFill/>
        </p:spPr>
        <p:txBody>
          <a:bodyPr wrap="square" rtlCol="0" anchor="t">
            <a:spAutoFit/>
          </a:bodyPr>
          <a:lstStyle/>
          <a:p>
            <a:r>
              <a:rPr lang="zh-TW" altLang="en-US" sz="2800">
                <a:latin typeface="微軟正黑體"/>
                <a:ea typeface="微軟正黑體"/>
              </a:rPr>
              <a:t>在備份資料時，您可能遇過</a:t>
            </a:r>
            <a:r>
              <a:rPr lang="en-US" altLang="zh-TW" sz="2800">
                <a:latin typeface="微軟正黑體"/>
                <a:ea typeface="微軟正黑體"/>
              </a:rPr>
              <a:t>…</a:t>
            </a:r>
          </a:p>
          <a:p>
            <a:endParaRPr lang="en-US" altLang="zh-TW" sz="2800">
              <a:latin typeface="微軟正黑體"/>
              <a:ea typeface="微軟正黑體"/>
            </a:endParaRPr>
          </a:p>
          <a:p>
            <a:pPr marL="457200" indent="-457200">
              <a:buFont typeface="Arial" panose="020B0604020202020204" pitchFamily="34" charset="0"/>
              <a:buChar char="•"/>
            </a:pPr>
            <a:r>
              <a:rPr lang="zh-TW" altLang="en-US" sz="2800">
                <a:latin typeface="微軟正黑體"/>
                <a:ea typeface="微軟正黑體"/>
              </a:rPr>
              <a:t>備份資料量大，傳輸時間過長，長時間耗用頻寬資源</a:t>
            </a:r>
            <a:endParaRPr lang="en-US" altLang="zh-TW" sz="2800">
              <a:latin typeface="微軟正黑體"/>
              <a:ea typeface="微軟正黑體"/>
            </a:endParaRPr>
          </a:p>
          <a:p>
            <a:pPr marL="457200" indent="-457200">
              <a:buFont typeface="Arial" panose="020B0604020202020204" pitchFamily="34" charset="0"/>
              <a:buChar char="•"/>
            </a:pPr>
            <a:r>
              <a:rPr lang="zh-TW" altLang="en-US" sz="2800">
                <a:latin typeface="微軟正黑體"/>
                <a:ea typeface="微軟正黑體"/>
              </a:rPr>
              <a:t>備份耗時過長，無法達成密集備份，風險係數提高</a:t>
            </a:r>
          </a:p>
          <a:p>
            <a:pPr marL="457200" indent="-457200">
              <a:buFont typeface="Arial" panose="020B0604020202020204" pitchFamily="34" charset="0"/>
              <a:buChar char="•"/>
            </a:pPr>
            <a:r>
              <a:rPr lang="zh-TW" altLang="en-US" sz="2800">
                <a:latin typeface="微軟正黑體"/>
                <a:ea typeface="微軟正黑體"/>
              </a:rPr>
              <a:t>備份資料量大，外網傳輸效率低落，異地備援難實現</a:t>
            </a:r>
            <a:endParaRPr lang="en-US" altLang="zh-TW" sz="2800">
              <a:latin typeface="微軟正黑體"/>
              <a:ea typeface="微軟正黑體"/>
            </a:endParaRPr>
          </a:p>
          <a:p>
            <a:pPr marL="457200" indent="-457200">
              <a:buFont typeface="Arial" panose="020B0604020202020204" pitchFamily="34" charset="0"/>
              <a:buChar char="•"/>
            </a:pPr>
            <a:r>
              <a:rPr lang="zh-TW" altLang="en-US" sz="2800">
                <a:latin typeface="微軟正黑體"/>
                <a:ea typeface="微軟正黑體"/>
              </a:rPr>
              <a:t>資料量倍增，如無資料預處理，將造成儲存成本增加</a:t>
            </a:r>
            <a:endParaRPr lang="en-US" altLang="zh-TW" sz="2800">
              <a:latin typeface="微軟正黑體"/>
              <a:ea typeface="微軟正黑體"/>
            </a:endParaRPr>
          </a:p>
        </p:txBody>
      </p:sp>
    </p:spTree>
    <p:extLst>
      <p:ext uri="{BB962C8B-B14F-4D97-AF65-F5344CB8AC3E}">
        <p14:creationId xmlns:p14="http://schemas.microsoft.com/office/powerpoint/2010/main" val="451729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8"/>
        <p:cNvGrpSpPr/>
        <p:nvPr/>
      </p:nvGrpSpPr>
      <p:grpSpPr>
        <a:xfrm>
          <a:off x="0" y="0"/>
          <a:ext cx="0" cy="0"/>
          <a:chOff x="0" y="0"/>
          <a:chExt cx="0" cy="0"/>
        </a:xfrm>
      </p:grpSpPr>
      <p:sp>
        <p:nvSpPr>
          <p:cNvPr id="3" name="標題 2">
            <a:extLst>
              <a:ext uri="{FF2B5EF4-FFF2-40B4-BE49-F238E27FC236}">
                <a16:creationId xmlns:a16="http://schemas.microsoft.com/office/drawing/2014/main" id="{70EF5744-30EE-492B-9D94-CE8F85F01C0D}"/>
              </a:ext>
            </a:extLst>
          </p:cNvPr>
          <p:cNvSpPr>
            <a:spLocks noGrp="1"/>
          </p:cNvSpPr>
          <p:nvPr>
            <p:ph type="title"/>
          </p:nvPr>
        </p:nvSpPr>
        <p:spPr/>
        <p:txBody>
          <a:bodyPr>
            <a:normAutofit/>
          </a:bodyPr>
          <a:lstStyle/>
          <a:p>
            <a:pPr algn="ctr"/>
            <a:r>
              <a:rPr lang="zh-TW" altLang="en-US" sz="4000" b="1">
                <a:solidFill>
                  <a:srgbClr val="FFFFFF"/>
                </a:solidFill>
                <a:latin typeface="微軟正黑體" panose="020B0604030504040204" pitchFamily="34" charset="-120"/>
                <a:ea typeface="微軟正黑體" panose="020B0604030504040204" pitchFamily="34" charset="-120"/>
                <a:cs typeface="Calibri Light"/>
              </a:rPr>
              <a:t>彈性設定工作排程 降低災備 RPO</a:t>
            </a:r>
          </a:p>
        </p:txBody>
      </p:sp>
      <p:sp>
        <p:nvSpPr>
          <p:cNvPr id="200" name="Google Shape;200;p25"/>
          <p:cNvSpPr txBox="1">
            <a:spLocks noGrp="1"/>
          </p:cNvSpPr>
          <p:nvPr>
            <p:ph idx="1"/>
          </p:nvPr>
        </p:nvSpPr>
        <p:spPr>
          <a:xfrm>
            <a:off x="461683" y="1867917"/>
            <a:ext cx="5080000" cy="4027274"/>
          </a:xfrm>
        </p:spPr>
        <p:txBody>
          <a:bodyPr vert="horz" lIns="91440" tIns="45720" rIns="91440" bIns="4572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15900" indent="-215900" defTabSz="914400"/>
            <a:r>
              <a:rPr lang="en-US" altLang="zh-TW" err="1">
                <a:latin typeface="微軟正黑體"/>
                <a:ea typeface="微軟正黑體"/>
              </a:rPr>
              <a:t>支援多樣排程類型</a:t>
            </a:r>
            <a:endParaRPr lang="en-US" altLang="zh-TW">
              <a:latin typeface="微軟正黑體"/>
              <a:ea typeface="微軟正黑體"/>
            </a:endParaRPr>
          </a:p>
          <a:p>
            <a:pPr marL="825500" lvl="2" indent="-215900" defTabSz="914400"/>
            <a:r>
              <a:rPr lang="en-US" altLang="zh-TW" err="1">
                <a:latin typeface="微軟正黑體"/>
                <a:ea typeface="微軟正黑體"/>
              </a:rPr>
              <a:t>單次排程</a:t>
            </a:r>
            <a:endParaRPr lang="en-US" altLang="zh-TW">
              <a:latin typeface="微軟正黑體"/>
              <a:ea typeface="微軟正黑體"/>
            </a:endParaRPr>
          </a:p>
          <a:p>
            <a:pPr marL="825500" lvl="2" indent="-215900" defTabSz="914400"/>
            <a:r>
              <a:rPr lang="en-US" altLang="zh-TW" err="1">
                <a:latin typeface="微軟正黑體"/>
                <a:ea typeface="微軟正黑體"/>
              </a:rPr>
              <a:t>週期性排程</a:t>
            </a:r>
            <a:r>
              <a:rPr lang="zh-TW" altLang="en-US">
                <a:latin typeface="微軟正黑體"/>
                <a:ea typeface="微軟正黑體"/>
              </a:rPr>
              <a:t> </a:t>
            </a:r>
            <a:r>
              <a:rPr lang="en-US" altLang="zh-TW">
                <a:latin typeface="微軟正黑體"/>
                <a:ea typeface="微軟正黑體"/>
              </a:rPr>
              <a:t>(</a:t>
            </a:r>
            <a:r>
              <a:rPr lang="en-US" altLang="zh-TW" err="1">
                <a:latin typeface="微軟正黑體"/>
                <a:ea typeface="微軟正黑體"/>
              </a:rPr>
              <a:t>每月</a:t>
            </a:r>
            <a:r>
              <a:rPr lang="en-US" altLang="zh-TW">
                <a:latin typeface="微軟正黑體"/>
                <a:ea typeface="微軟正黑體"/>
              </a:rPr>
              <a:t>/</a:t>
            </a:r>
            <a:r>
              <a:rPr lang="en-US" altLang="zh-TW" err="1">
                <a:latin typeface="微軟正黑體"/>
                <a:ea typeface="微軟正黑體"/>
              </a:rPr>
              <a:t>每週</a:t>
            </a:r>
            <a:r>
              <a:rPr lang="en-US" altLang="zh-TW">
                <a:latin typeface="微軟正黑體"/>
                <a:ea typeface="微軟正黑體"/>
              </a:rPr>
              <a:t>/</a:t>
            </a:r>
            <a:r>
              <a:rPr lang="en-US" altLang="zh-TW" err="1">
                <a:latin typeface="微軟正黑體"/>
                <a:ea typeface="微軟正黑體"/>
              </a:rPr>
              <a:t>每天</a:t>
            </a:r>
            <a:r>
              <a:rPr lang="en-US" altLang="zh-TW">
                <a:latin typeface="微軟正黑體"/>
                <a:ea typeface="微軟正黑體"/>
              </a:rPr>
              <a:t>/</a:t>
            </a:r>
            <a:r>
              <a:rPr lang="en-US" altLang="zh-TW" err="1">
                <a:latin typeface="微軟正黑體"/>
                <a:ea typeface="微軟正黑體"/>
              </a:rPr>
              <a:t>每時</a:t>
            </a:r>
            <a:r>
              <a:rPr lang="en-US" altLang="zh-TW">
                <a:latin typeface="微軟正黑體"/>
                <a:ea typeface="微軟正黑體"/>
              </a:rPr>
              <a:t> ...)</a:t>
            </a:r>
          </a:p>
          <a:p>
            <a:pPr marL="825500" lvl="2" indent="-215900" defTabSz="914400"/>
            <a:r>
              <a:rPr lang="en-US" altLang="zh-TW" err="1">
                <a:latin typeface="微軟正黑體"/>
                <a:ea typeface="微軟正黑體"/>
              </a:rPr>
              <a:t>備份任務排序執行</a:t>
            </a:r>
            <a:endParaRPr lang="en-US" altLang="zh-TW">
              <a:latin typeface="微軟正黑體"/>
              <a:ea typeface="微軟正黑體"/>
            </a:endParaRPr>
          </a:p>
          <a:p>
            <a:pPr marL="825500" lvl="2" indent="-215900" defTabSz="914400"/>
            <a:r>
              <a:rPr lang="en-US" altLang="zh-TW" err="1">
                <a:latin typeface="微軟正黑體"/>
                <a:ea typeface="微軟正黑體"/>
              </a:rPr>
              <a:t>手動執行</a:t>
            </a:r>
            <a:endParaRPr lang="en-US" altLang="zh-TW">
              <a:latin typeface="微軟正黑體"/>
              <a:ea typeface="微軟正黑體"/>
            </a:endParaRPr>
          </a:p>
          <a:p>
            <a:pPr marL="215900" indent="-215900" defTabSz="914400"/>
            <a:r>
              <a:rPr lang="en-US" altLang="zh-TW" err="1">
                <a:latin typeface="微軟正黑體"/>
                <a:ea typeface="微軟正黑體"/>
              </a:rPr>
              <a:t>單一任務支援多排程設定</a:t>
            </a:r>
            <a:r>
              <a:rPr lang="en-US" altLang="zh-TW">
                <a:latin typeface="微軟正黑體"/>
                <a:ea typeface="微軟正黑體"/>
              </a:rPr>
              <a:t> (30組)</a:t>
            </a:r>
          </a:p>
          <a:p>
            <a:pPr marL="215900" lvl="0" indent="-215900" defTabSz="914400"/>
            <a:r>
              <a:rPr lang="en-US" altLang="zh-TW" err="1">
                <a:latin typeface="微軟正黑體"/>
                <a:ea typeface="微軟正黑體"/>
              </a:rPr>
              <a:t>支援區間排程設定</a:t>
            </a:r>
            <a:endParaRPr lang="en-US" altLang="zh-TW">
              <a:latin typeface="微軟正黑體"/>
              <a:ea typeface="微軟正黑體"/>
            </a:endParaRPr>
          </a:p>
        </p:txBody>
      </p:sp>
      <p:pic>
        <p:nvPicPr>
          <p:cNvPr id="5" name="Picture 5" descr="A screenshot of a cell phone&#10;&#10;Description generated with very high confidence">
            <a:extLst>
              <a:ext uri="{FF2B5EF4-FFF2-40B4-BE49-F238E27FC236}">
                <a16:creationId xmlns:a16="http://schemas.microsoft.com/office/drawing/2014/main" id="{30307C90-AA88-4DB3-B4A5-813D97B1FB66}"/>
              </a:ext>
            </a:extLst>
          </p:cNvPr>
          <p:cNvPicPr>
            <a:picLocks noChangeAspect="1"/>
          </p:cNvPicPr>
          <p:nvPr/>
        </p:nvPicPr>
        <p:blipFill>
          <a:blip r:embed="rId3"/>
          <a:stretch>
            <a:fillRect/>
          </a:stretch>
        </p:blipFill>
        <p:spPr>
          <a:xfrm>
            <a:off x="5541683" y="1867917"/>
            <a:ext cx="6364190" cy="3177156"/>
          </a:xfrm>
          <a:prstGeom prst="rect">
            <a:avLst/>
          </a:prstGeom>
        </p:spPr>
      </p:pic>
    </p:spTree>
    <p:extLst>
      <p:ext uri="{BB962C8B-B14F-4D97-AF65-F5344CB8AC3E}">
        <p14:creationId xmlns:p14="http://schemas.microsoft.com/office/powerpoint/2010/main" val="50380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F37D2B4-F41D-4A0B-8ACE-E5109524D60D}"/>
              </a:ext>
            </a:extLst>
          </p:cNvPr>
          <p:cNvSpPr>
            <a:spLocks noGrp="1"/>
          </p:cNvSpPr>
          <p:nvPr>
            <p:ph type="title"/>
          </p:nvPr>
        </p:nvSpPr>
        <p:spPr/>
        <p:txBody>
          <a:bodyPr>
            <a:normAutofit/>
          </a:bodyPr>
          <a:lstStyle/>
          <a:p>
            <a:pPr>
              <a:spcBef>
                <a:spcPts val="1000"/>
              </a:spcBef>
            </a:pPr>
            <a:r>
              <a:rPr lang="en-US" altLang="zh-TW" b="1" err="1">
                <a:latin typeface="微軟正黑體" panose="020B0604030504040204" pitchFamily="34" charset="-120"/>
                <a:ea typeface="微軟正黑體" panose="020B0604030504040204" pitchFamily="34" charset="-120"/>
              </a:rPr>
              <a:t>因應</a:t>
            </a:r>
            <a:r>
              <a:rPr lang="en-US" altLang="zh-TW" b="1">
                <a:latin typeface="微軟正黑體" panose="020B0604030504040204" pitchFamily="34" charset="-120"/>
                <a:ea typeface="微軟正黑體" panose="020B0604030504040204" pitchFamily="34" charset="-120"/>
              </a:rPr>
              <a:t> GDPR </a:t>
            </a:r>
            <a:r>
              <a:rPr lang="en-US" altLang="zh-TW" b="1" err="1">
                <a:latin typeface="微軟正黑體" panose="020B0604030504040204" pitchFamily="34" charset="-120"/>
                <a:ea typeface="微軟正黑體" panose="020B0604030504040204" pitchFamily="34" charset="-120"/>
              </a:rPr>
              <a:t>企業資料備份需要更安全</a:t>
            </a:r>
            <a:endParaRPr lang="en-US" altLang="zh-TW" b="1">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D6AA21E7-D976-42BC-BB61-6A4EBAC65328}"/>
              </a:ext>
            </a:extLst>
          </p:cNvPr>
          <p:cNvSpPr>
            <a:spLocks noGrp="1"/>
          </p:cNvSpPr>
          <p:nvPr>
            <p:ph idx="1"/>
          </p:nvPr>
        </p:nvSpPr>
        <p:spPr>
          <a:xfrm>
            <a:off x="536986" y="1782593"/>
            <a:ext cx="3680012" cy="3886686"/>
          </a:xfrm>
        </p:spPr>
        <p:txBody>
          <a:bodyPr vert="horz" lIns="91440" tIns="45720" rIns="91440" bIns="45720" rtlCol="0" anchor="t">
            <a:normAutofit/>
          </a:bodyPr>
          <a:lstStyle/>
          <a:p>
            <a:pPr>
              <a:buNone/>
            </a:pPr>
            <a:r>
              <a:rPr lang="zh-TW" sz="2400">
                <a:latin typeface="微軟正黑體" panose="020B0604030504040204" pitchFamily="34" charset="-120"/>
                <a:ea typeface="微軟正黑體" panose="020B0604030504040204" pitchFamily="34" charset="-120"/>
                <a:cs typeface="Calibri" panose="020F0502020204030204"/>
              </a:rPr>
              <a:t>備份端資料不能被</a:t>
            </a:r>
            <a:r>
              <a:rPr lang="zh-TW" altLang="en-US" sz="2400">
                <a:latin typeface="微軟正黑體" panose="020B0604030504040204" pitchFamily="34" charset="-120"/>
                <a:ea typeface="微軟正黑體" panose="020B0604030504040204" pitchFamily="34" charset="-120"/>
              </a:rPr>
              <a:t>未授權人員存取</a:t>
            </a:r>
            <a:endParaRPr lang="zh-TW" altLang="en-US" sz="2400">
              <a:latin typeface="微軟正黑體" panose="020B0604030504040204" pitchFamily="34" charset="-120"/>
              <a:ea typeface="微軟正黑體" panose="020B0604030504040204" pitchFamily="34" charset="-120"/>
              <a:cs typeface="Calibri"/>
            </a:endParaRPr>
          </a:p>
          <a:p>
            <a:r>
              <a:rPr lang="zh-TW" altLang="en-US" sz="2400">
                <a:latin typeface="微軟正黑體" panose="020B0604030504040204" pitchFamily="34" charset="-120"/>
                <a:ea typeface="微軟正黑體" panose="020B0604030504040204" pitchFamily="34" charset="-120"/>
              </a:rPr>
              <a:t>資料傳輸時加密</a:t>
            </a:r>
            <a:endParaRPr lang="zh-TW" sz="2400">
              <a:latin typeface="微軟正黑體" panose="020B0604030504040204" pitchFamily="34" charset="-120"/>
              <a:ea typeface="微軟正黑體" panose="020B0604030504040204" pitchFamily="34" charset="-120"/>
              <a:cs typeface="Calibri" panose="020F0502020204030204"/>
            </a:endParaRPr>
          </a:p>
          <a:p>
            <a:pPr lvl="1"/>
            <a:r>
              <a:rPr lang="zh-TW" altLang="en-US">
                <a:latin typeface="微軟正黑體" panose="020B0604030504040204" pitchFamily="34" charset="-120"/>
                <a:ea typeface="微軟正黑體" panose="020B0604030504040204" pitchFamily="34" charset="-120"/>
              </a:rPr>
              <a:t>HTTPS</a:t>
            </a:r>
          </a:p>
          <a:p>
            <a:pPr lvl="1"/>
            <a:r>
              <a:rPr lang="zh-TW" altLang="en-US">
                <a:latin typeface="微軟正黑體" panose="020B0604030504040204" pitchFamily="34" charset="-120"/>
                <a:ea typeface="微軟正黑體" panose="020B0604030504040204" pitchFamily="34" charset="-120"/>
              </a:rPr>
              <a:t>SSL</a:t>
            </a:r>
          </a:p>
          <a:p>
            <a:pPr lvl="1"/>
            <a:r>
              <a:rPr lang="zh-TW" altLang="en-US">
                <a:latin typeface="微軟正黑體" panose="020B0604030504040204" pitchFamily="34" charset="-120"/>
                <a:ea typeface="微軟正黑體" panose="020B0604030504040204" pitchFamily="34" charset="-120"/>
              </a:rPr>
              <a:t>SSH</a:t>
            </a:r>
          </a:p>
          <a:p>
            <a:r>
              <a:rPr lang="zh-TW" altLang="en-US" sz="2400">
                <a:latin typeface="微軟正黑體" panose="020B0604030504040204" pitchFamily="34" charset="-120"/>
                <a:ea typeface="微軟正黑體" panose="020B0604030504040204" pitchFamily="34" charset="-120"/>
              </a:rPr>
              <a:t>資料加密機制</a:t>
            </a:r>
            <a:endParaRPr lang="zh-TW" sz="2400">
              <a:latin typeface="微軟正黑體" panose="020B0604030504040204" pitchFamily="34" charset="-120"/>
              <a:ea typeface="微軟正黑體" panose="020B0604030504040204" pitchFamily="34" charset="-120"/>
              <a:cs typeface="Calibri" panose="020F0502020204030204"/>
            </a:endParaRPr>
          </a:p>
          <a:p>
            <a:pPr lvl="1"/>
            <a:r>
              <a:rPr lang="zh-TW" altLang="en-US">
                <a:latin typeface="微軟正黑體" panose="020B0604030504040204" pitchFamily="34" charset="-120"/>
                <a:ea typeface="微軟正黑體" panose="020B0604030504040204" pitchFamily="34" charset="-120"/>
                <a:cs typeface="Calibri"/>
              </a:rPr>
              <a:t>客戶端加密</a:t>
            </a:r>
          </a:p>
          <a:p>
            <a:pPr lvl="1"/>
            <a:r>
              <a:rPr lang="zh-TW" altLang="en-US">
                <a:latin typeface="微軟正黑體" panose="020B0604030504040204" pitchFamily="34" charset="-120"/>
                <a:ea typeface="微軟正黑體" panose="020B0604030504040204" pitchFamily="34" charset="-120"/>
                <a:cs typeface="Calibri"/>
              </a:rPr>
              <a:t>雲端伺服器加密</a:t>
            </a:r>
          </a:p>
        </p:txBody>
      </p:sp>
      <p:pic>
        <p:nvPicPr>
          <p:cNvPr id="4" name="Picture 4" descr="A screenshot of a cell phone&#10;&#10;Description generated with very high confidence">
            <a:extLst>
              <a:ext uri="{FF2B5EF4-FFF2-40B4-BE49-F238E27FC236}">
                <a16:creationId xmlns:a16="http://schemas.microsoft.com/office/drawing/2014/main" id="{3CF1312A-6F5A-458A-B401-7ED610527D97}"/>
              </a:ext>
            </a:extLst>
          </p:cNvPr>
          <p:cNvPicPr>
            <a:picLocks noChangeAspect="1"/>
          </p:cNvPicPr>
          <p:nvPr/>
        </p:nvPicPr>
        <p:blipFill>
          <a:blip r:embed="rId2"/>
          <a:stretch>
            <a:fillRect/>
          </a:stretch>
        </p:blipFill>
        <p:spPr>
          <a:xfrm>
            <a:off x="4509247" y="1739564"/>
            <a:ext cx="7277100" cy="3697896"/>
          </a:xfrm>
          <a:prstGeom prst="rect">
            <a:avLst/>
          </a:prstGeom>
        </p:spPr>
      </p:pic>
    </p:spTree>
    <p:extLst>
      <p:ext uri="{BB962C8B-B14F-4D97-AF65-F5344CB8AC3E}">
        <p14:creationId xmlns:p14="http://schemas.microsoft.com/office/powerpoint/2010/main" val="34964332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8923970-3829-4877-8EBE-A693BFD2AB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 y="0"/>
            <a:ext cx="12190089" cy="6858000"/>
          </a:xfrm>
          <a:prstGeom prst="rect">
            <a:avLst/>
          </a:prstGeom>
        </p:spPr>
      </p:pic>
      <p:sp>
        <p:nvSpPr>
          <p:cNvPr id="4" name="標題 3">
            <a:extLst>
              <a:ext uri="{FF2B5EF4-FFF2-40B4-BE49-F238E27FC236}">
                <a16:creationId xmlns:a16="http://schemas.microsoft.com/office/drawing/2014/main" id="{EA74497F-B33E-41BC-B979-FC5D49395226}"/>
              </a:ext>
            </a:extLst>
          </p:cNvPr>
          <p:cNvSpPr>
            <a:spLocks noGrp="1"/>
          </p:cNvSpPr>
          <p:nvPr>
            <p:ph type="title"/>
          </p:nvPr>
        </p:nvSpPr>
        <p:spPr/>
        <p:txBody>
          <a:bodyPr/>
          <a:lstStyle/>
          <a:p>
            <a:r>
              <a:rPr lang="en-US" altLang="zh-TW"/>
              <a:t>Hybrid Backup Sync 3.0 </a:t>
            </a:r>
            <a:r>
              <a:rPr lang="zh-TW" altLang="en-US"/>
              <a:t>全新面貌搶先看</a:t>
            </a:r>
          </a:p>
        </p:txBody>
      </p:sp>
      <p:pic>
        <p:nvPicPr>
          <p:cNvPr id="5" name="圖片 4" descr="一張含有 iPod, 電子用品 的圖片&#10;&#10;描述是以高可信度產生">
            <a:extLst>
              <a:ext uri="{FF2B5EF4-FFF2-40B4-BE49-F238E27FC236}">
                <a16:creationId xmlns:a16="http://schemas.microsoft.com/office/drawing/2014/main" id="{819657E4-BD69-442B-BF91-37088D3FA7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5795" y="409433"/>
            <a:ext cx="1904456" cy="1904456"/>
          </a:xfrm>
          <a:prstGeom prst="rect">
            <a:avLst/>
          </a:prstGeom>
        </p:spPr>
      </p:pic>
    </p:spTree>
    <p:extLst>
      <p:ext uri="{BB962C8B-B14F-4D97-AF65-F5344CB8AC3E}">
        <p14:creationId xmlns:p14="http://schemas.microsoft.com/office/powerpoint/2010/main" val="1415356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2364215-B35F-4A1E-A4E0-5231CFF330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13" t="3412" b="7082"/>
          <a:stretch/>
        </p:blipFill>
        <p:spPr>
          <a:xfrm>
            <a:off x="0" y="0"/>
            <a:ext cx="12192000" cy="6691178"/>
          </a:xfrm>
          <a:prstGeom prst="rect">
            <a:avLst/>
          </a:prstGeom>
        </p:spPr>
      </p:pic>
      <p:pic>
        <p:nvPicPr>
          <p:cNvPr id="7" name="圖片 6">
            <a:extLst>
              <a:ext uri="{FF2B5EF4-FFF2-40B4-BE49-F238E27FC236}">
                <a16:creationId xmlns:a16="http://schemas.microsoft.com/office/drawing/2014/main" id="{2E4FD463-5F64-41F9-9662-57A7BF4629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 y="0"/>
            <a:ext cx="12190089" cy="6858000"/>
          </a:xfrm>
          <a:prstGeom prst="rect">
            <a:avLst/>
          </a:prstGeom>
        </p:spPr>
      </p:pic>
      <p:sp>
        <p:nvSpPr>
          <p:cNvPr id="2" name="Title 1">
            <a:extLst>
              <a:ext uri="{FF2B5EF4-FFF2-40B4-BE49-F238E27FC236}">
                <a16:creationId xmlns:a16="http://schemas.microsoft.com/office/drawing/2014/main" id="{735CEE8C-153E-4C32-BA5C-EFF07F22CB58}"/>
              </a:ext>
            </a:extLst>
          </p:cNvPr>
          <p:cNvSpPr>
            <a:spLocks noGrp="1"/>
          </p:cNvSpPr>
          <p:nvPr>
            <p:ph type="title"/>
          </p:nvPr>
        </p:nvSpPr>
        <p:spPr>
          <a:xfrm>
            <a:off x="838200" y="166822"/>
            <a:ext cx="10515600" cy="1325563"/>
          </a:xfrm>
        </p:spPr>
        <p:txBody>
          <a:bodyPr>
            <a:normAutofit fontScale="90000"/>
          </a:bodyPr>
          <a:lstStyle/>
          <a:p>
            <a:pPr algn="ctr"/>
            <a:r>
              <a:rPr lang="zh-TW" altLang="en-US" b="1">
                <a:latin typeface="微軟正黑體"/>
                <a:ea typeface="微軟正黑體"/>
                <a:cs typeface="Calibri Light"/>
              </a:rPr>
              <a:t>直覺化操作設計 提升資料備份管理效率</a:t>
            </a:r>
            <a:endParaRPr lang="en-US" b="1">
              <a:latin typeface="微軟正黑體"/>
              <a:ea typeface="微軟正黑體"/>
              <a:cs typeface="Calibri Light"/>
            </a:endParaRPr>
          </a:p>
        </p:txBody>
      </p:sp>
      <p:pic>
        <p:nvPicPr>
          <p:cNvPr id="4" name="Picture 4" descr="A screenshot of a cell phone&#10;&#10;Description generated with very high confidence">
            <a:extLst>
              <a:ext uri="{FF2B5EF4-FFF2-40B4-BE49-F238E27FC236}">
                <a16:creationId xmlns:a16="http://schemas.microsoft.com/office/drawing/2014/main" id="{18B2AE65-2B3D-47A6-B0A5-B1B6DC6BB101}"/>
              </a:ext>
            </a:extLst>
          </p:cNvPr>
          <p:cNvPicPr>
            <a:picLocks noGrp="1" noChangeAspect="1"/>
          </p:cNvPicPr>
          <p:nvPr>
            <p:ph idx="1"/>
          </p:nvPr>
        </p:nvPicPr>
        <p:blipFill>
          <a:blip r:embed="rId4"/>
          <a:stretch>
            <a:fillRect/>
          </a:stretch>
        </p:blipFill>
        <p:spPr>
          <a:xfrm>
            <a:off x="1766382" y="1492385"/>
            <a:ext cx="8659235" cy="4351338"/>
          </a:xfrm>
          <a:prstGeom prst="rect">
            <a:avLst/>
          </a:prstGeom>
        </p:spPr>
      </p:pic>
    </p:spTree>
    <p:extLst>
      <p:ext uri="{BB962C8B-B14F-4D97-AF65-F5344CB8AC3E}">
        <p14:creationId xmlns:p14="http://schemas.microsoft.com/office/powerpoint/2010/main" val="16997880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D580BC37-5790-44C9-9084-02C471F95C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13" t="3412" b="7082"/>
          <a:stretch/>
        </p:blipFill>
        <p:spPr>
          <a:xfrm>
            <a:off x="0" y="0"/>
            <a:ext cx="12192000" cy="6691178"/>
          </a:xfrm>
          <a:prstGeom prst="rect">
            <a:avLst/>
          </a:prstGeom>
        </p:spPr>
      </p:pic>
      <p:pic>
        <p:nvPicPr>
          <p:cNvPr id="6" name="圖片 5">
            <a:extLst>
              <a:ext uri="{FF2B5EF4-FFF2-40B4-BE49-F238E27FC236}">
                <a16:creationId xmlns:a16="http://schemas.microsoft.com/office/drawing/2014/main" id="{95D60902-B41B-4726-B27E-983BC8D601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 y="0"/>
            <a:ext cx="12190089" cy="6858000"/>
          </a:xfrm>
          <a:prstGeom prst="rect">
            <a:avLst/>
          </a:prstGeom>
        </p:spPr>
      </p:pic>
      <p:sp>
        <p:nvSpPr>
          <p:cNvPr id="2" name="Title 1">
            <a:extLst>
              <a:ext uri="{FF2B5EF4-FFF2-40B4-BE49-F238E27FC236}">
                <a16:creationId xmlns:a16="http://schemas.microsoft.com/office/drawing/2014/main" id="{3BFAB7BE-E6F0-45A2-8FAD-89D64CBD9448}"/>
              </a:ext>
            </a:extLst>
          </p:cNvPr>
          <p:cNvSpPr>
            <a:spLocks noGrp="1"/>
          </p:cNvSpPr>
          <p:nvPr>
            <p:ph type="title"/>
          </p:nvPr>
        </p:nvSpPr>
        <p:spPr/>
        <p:txBody>
          <a:bodyPr>
            <a:normAutofit fontScale="90000"/>
          </a:bodyPr>
          <a:lstStyle/>
          <a:p>
            <a:pPr algn="ctr"/>
            <a:r>
              <a:rPr lang="ja-JP" altLang="en-US" b="1">
                <a:latin typeface="微軟正黑體" panose="020B0604030504040204" pitchFamily="34" charset="-120"/>
                <a:ea typeface="微軟正黑體" panose="020B0604030504040204" pitchFamily="34" charset="-120"/>
                <a:cs typeface="Calibri Light"/>
              </a:rPr>
              <a:t>任務總覽頁面 一次管理多個任務超便利</a:t>
            </a:r>
            <a:endParaRPr lang="en-US" b="1">
              <a:latin typeface="微軟正黑體" panose="020B0604030504040204" pitchFamily="34" charset="-120"/>
              <a:ea typeface="微軟正黑體" panose="020B0604030504040204" pitchFamily="34" charset="-120"/>
            </a:endParaRPr>
          </a:p>
        </p:txBody>
      </p:sp>
      <p:pic>
        <p:nvPicPr>
          <p:cNvPr id="4" name="Picture 4" descr="A screenshot of a cell phone&#10;&#10;Description generated with very high confidence">
            <a:extLst>
              <a:ext uri="{FF2B5EF4-FFF2-40B4-BE49-F238E27FC236}">
                <a16:creationId xmlns:a16="http://schemas.microsoft.com/office/drawing/2014/main" id="{EB78EEC9-FE85-43D7-8CB5-06BADC79AC0F}"/>
              </a:ext>
            </a:extLst>
          </p:cNvPr>
          <p:cNvPicPr>
            <a:picLocks noGrp="1" noChangeAspect="1"/>
          </p:cNvPicPr>
          <p:nvPr>
            <p:ph idx="1"/>
          </p:nvPr>
        </p:nvPicPr>
        <p:blipFill>
          <a:blip r:embed="rId4"/>
          <a:stretch>
            <a:fillRect/>
          </a:stretch>
        </p:blipFill>
        <p:spPr>
          <a:xfrm>
            <a:off x="1762762" y="1492385"/>
            <a:ext cx="8666475" cy="4351338"/>
          </a:xfrm>
          <a:prstGeom prst="rect">
            <a:avLst/>
          </a:prstGeom>
        </p:spPr>
      </p:pic>
    </p:spTree>
    <p:extLst>
      <p:ext uri="{BB962C8B-B14F-4D97-AF65-F5344CB8AC3E}">
        <p14:creationId xmlns:p14="http://schemas.microsoft.com/office/powerpoint/2010/main" val="34681883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69AA616D-D567-4391-B3B9-03C123CCCF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13" t="3412" b="7082"/>
          <a:stretch/>
        </p:blipFill>
        <p:spPr>
          <a:xfrm>
            <a:off x="0" y="0"/>
            <a:ext cx="12192000" cy="6691178"/>
          </a:xfrm>
          <a:prstGeom prst="rect">
            <a:avLst/>
          </a:prstGeom>
        </p:spPr>
      </p:pic>
      <p:pic>
        <p:nvPicPr>
          <p:cNvPr id="6" name="圖片 5">
            <a:extLst>
              <a:ext uri="{FF2B5EF4-FFF2-40B4-BE49-F238E27FC236}">
                <a16:creationId xmlns:a16="http://schemas.microsoft.com/office/drawing/2014/main" id="{F813AC92-4549-4532-8697-2A3CFA1730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 y="0"/>
            <a:ext cx="12190089" cy="6858000"/>
          </a:xfrm>
          <a:prstGeom prst="rect">
            <a:avLst/>
          </a:prstGeom>
        </p:spPr>
      </p:pic>
      <p:sp>
        <p:nvSpPr>
          <p:cNvPr id="2" name="Title 1">
            <a:extLst>
              <a:ext uri="{FF2B5EF4-FFF2-40B4-BE49-F238E27FC236}">
                <a16:creationId xmlns:a16="http://schemas.microsoft.com/office/drawing/2014/main" id="{E8F096A6-6D5A-40F1-A3F9-AE60F326A9A4}"/>
              </a:ext>
            </a:extLst>
          </p:cNvPr>
          <p:cNvSpPr>
            <a:spLocks noGrp="1"/>
          </p:cNvSpPr>
          <p:nvPr>
            <p:ph type="title"/>
          </p:nvPr>
        </p:nvSpPr>
        <p:spPr/>
        <p:txBody>
          <a:bodyPr/>
          <a:lstStyle/>
          <a:p>
            <a:pPr algn="ctr"/>
            <a:r>
              <a:rPr lang="ja-JP" altLang="en-US">
                <a:cs typeface="Calibri Light"/>
              </a:rPr>
              <a:t>混合雲儲存空間運作狀態一覽無遺</a:t>
            </a:r>
            <a:endParaRPr lang="en-US"/>
          </a:p>
        </p:txBody>
      </p:sp>
      <p:pic>
        <p:nvPicPr>
          <p:cNvPr id="7" name="內容版面配置區 6" descr="一張含有 螢幕擷取畫面 的圖片&#10;&#10;描述是以非常高的可信度產生">
            <a:extLst>
              <a:ext uri="{FF2B5EF4-FFF2-40B4-BE49-F238E27FC236}">
                <a16:creationId xmlns:a16="http://schemas.microsoft.com/office/drawing/2014/main" id="{921948E1-876C-4260-BF0C-E7E08FDB2D62}"/>
              </a:ext>
            </a:extLst>
          </p:cNvPr>
          <p:cNvPicPr>
            <a:picLocks noGrp="1" noChangeAspect="1"/>
          </p:cNvPicPr>
          <p:nvPr>
            <p:ph idx="1"/>
          </p:nvPr>
        </p:nvPicPr>
        <p:blipFill>
          <a:blip r:embed="rId4"/>
          <a:stretch>
            <a:fillRect/>
          </a:stretch>
        </p:blipFill>
        <p:spPr>
          <a:xfrm>
            <a:off x="1139447" y="1397709"/>
            <a:ext cx="9913105" cy="4351338"/>
          </a:xfrm>
          <a:prstGeom prst="rect">
            <a:avLst/>
          </a:prstGeom>
        </p:spPr>
      </p:pic>
      <p:sp>
        <p:nvSpPr>
          <p:cNvPr id="3" name="TextBox 2">
            <a:extLst>
              <a:ext uri="{FF2B5EF4-FFF2-40B4-BE49-F238E27FC236}">
                <a16:creationId xmlns:a16="http://schemas.microsoft.com/office/drawing/2014/main" id="{80639573-2A40-44AF-8355-57C203E9FF91}"/>
              </a:ext>
            </a:extLst>
          </p:cNvPr>
          <p:cNvSpPr txBox="1"/>
          <p:nvPr/>
        </p:nvSpPr>
        <p:spPr>
          <a:xfrm>
            <a:off x="1059547" y="6026375"/>
            <a:ext cx="11131497"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1200" b="1">
                <a:latin typeface="微軟正黑體" panose="020B0604030504040204" pitchFamily="34" charset="-120"/>
                <a:ea typeface="微軟正黑體" panose="020B0604030504040204" pitchFamily="34" charset="-120"/>
              </a:rPr>
              <a:t>注意：部分雲端服務不支援讀取儲存空間資訊，請另行透過雲端服務檢視</a:t>
            </a:r>
            <a:endParaRPr lang="zh-CN" altLang="en-US" sz="1200" b="1">
              <a:latin typeface="微軟正黑體" panose="020B0604030504040204" pitchFamily="34" charset="-120"/>
              <a:ea typeface="微軟正黑體" panose="020B0604030504040204" pitchFamily="34" charset="-120"/>
              <a:cs typeface="Calibri"/>
            </a:endParaRPr>
          </a:p>
        </p:txBody>
      </p:sp>
    </p:spTree>
    <p:extLst>
      <p:ext uri="{BB962C8B-B14F-4D97-AF65-F5344CB8AC3E}">
        <p14:creationId xmlns:p14="http://schemas.microsoft.com/office/powerpoint/2010/main" val="10827502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A0AA59AE-4FEB-4500-AC8E-84C1CD3AB4E0}"/>
              </a:ext>
            </a:extLst>
          </p:cNvPr>
          <p:cNvSpPr/>
          <p:nvPr/>
        </p:nvSpPr>
        <p:spPr>
          <a:xfrm>
            <a:off x="8133347" y="2626387"/>
            <a:ext cx="3904096" cy="255205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片 20">
            <a:extLst>
              <a:ext uri="{FF2B5EF4-FFF2-40B4-BE49-F238E27FC236}">
                <a16:creationId xmlns:a16="http://schemas.microsoft.com/office/drawing/2014/main" id="{72CB7ABA-0909-4707-9BD8-DA1372F801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3347" y="1540511"/>
            <a:ext cx="3022796" cy="1085876"/>
          </a:xfrm>
          <a:prstGeom prst="rect">
            <a:avLst/>
          </a:prstGeom>
        </p:spPr>
      </p:pic>
      <p:sp>
        <p:nvSpPr>
          <p:cNvPr id="22" name="文字方塊 21">
            <a:extLst>
              <a:ext uri="{FF2B5EF4-FFF2-40B4-BE49-F238E27FC236}">
                <a16:creationId xmlns:a16="http://schemas.microsoft.com/office/drawing/2014/main" id="{FDC18DD5-B900-4046-8C76-B5111A4DED24}"/>
              </a:ext>
            </a:extLst>
          </p:cNvPr>
          <p:cNvSpPr txBox="1"/>
          <p:nvPr/>
        </p:nvSpPr>
        <p:spPr>
          <a:xfrm>
            <a:off x="8271032" y="2172882"/>
            <a:ext cx="2525305" cy="430887"/>
          </a:xfrm>
          <a:prstGeom prst="rect">
            <a:avLst/>
          </a:prstGeom>
          <a:noFill/>
        </p:spPr>
        <p:txBody>
          <a:bodyPr wrap="square" rtlCol="0">
            <a:spAutoFit/>
          </a:bodyPr>
          <a:lstStyle/>
          <a:p>
            <a:r>
              <a:rPr lang="zh-TW" altLang="en-US" sz="2200" b="1">
                <a:latin typeface="微軟正黑體" panose="020B0604030504040204" pitchFamily="34" charset="-120"/>
                <a:ea typeface="微軟正黑體" panose="020B0604030504040204" pitchFamily="34" charset="-120"/>
              </a:rPr>
              <a:t>完成備份路徑設定</a:t>
            </a:r>
            <a:endParaRPr lang="zh-TW" altLang="zh-TW" sz="2200" b="1">
              <a:latin typeface="微軟正黑體" panose="020B0604030504040204" pitchFamily="34" charset="-120"/>
              <a:ea typeface="微軟正黑體" panose="020B0604030504040204" pitchFamily="34" charset="-120"/>
            </a:endParaRPr>
          </a:p>
        </p:txBody>
      </p:sp>
      <p:sp>
        <p:nvSpPr>
          <p:cNvPr id="17" name="矩形 16">
            <a:extLst>
              <a:ext uri="{FF2B5EF4-FFF2-40B4-BE49-F238E27FC236}">
                <a16:creationId xmlns:a16="http://schemas.microsoft.com/office/drawing/2014/main" id="{66F4D1C5-A459-489B-AF79-B87AF720B6B1}"/>
              </a:ext>
            </a:extLst>
          </p:cNvPr>
          <p:cNvSpPr/>
          <p:nvPr/>
        </p:nvSpPr>
        <p:spPr>
          <a:xfrm>
            <a:off x="4154905" y="2626387"/>
            <a:ext cx="3904096" cy="255205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圖片 17">
            <a:extLst>
              <a:ext uri="{FF2B5EF4-FFF2-40B4-BE49-F238E27FC236}">
                <a16:creationId xmlns:a16="http://schemas.microsoft.com/office/drawing/2014/main" id="{AC185C04-27E1-4A09-BAE2-B57356FD26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4905" y="1540511"/>
            <a:ext cx="3022796" cy="1085876"/>
          </a:xfrm>
          <a:prstGeom prst="rect">
            <a:avLst/>
          </a:prstGeom>
        </p:spPr>
      </p:pic>
      <p:sp>
        <p:nvSpPr>
          <p:cNvPr id="19" name="文字方塊 18">
            <a:extLst>
              <a:ext uri="{FF2B5EF4-FFF2-40B4-BE49-F238E27FC236}">
                <a16:creationId xmlns:a16="http://schemas.microsoft.com/office/drawing/2014/main" id="{31818684-5D55-4BA2-991E-A514D64B0AA0}"/>
              </a:ext>
            </a:extLst>
          </p:cNvPr>
          <p:cNvSpPr txBox="1"/>
          <p:nvPr/>
        </p:nvSpPr>
        <p:spPr>
          <a:xfrm>
            <a:off x="4324674" y="2172882"/>
            <a:ext cx="2239869" cy="430887"/>
          </a:xfrm>
          <a:prstGeom prst="rect">
            <a:avLst/>
          </a:prstGeom>
          <a:noFill/>
        </p:spPr>
        <p:txBody>
          <a:bodyPr wrap="square" rtlCol="0">
            <a:spAutoFit/>
          </a:bodyPr>
          <a:lstStyle/>
          <a:p>
            <a:r>
              <a:rPr lang="zh-TW" altLang="zh-TW" sz="2200" b="1">
                <a:latin typeface="微軟正黑體" panose="020B0604030504040204" pitchFamily="34" charset="-120"/>
                <a:ea typeface="微軟正黑體" panose="020B0604030504040204" pitchFamily="34" charset="-120"/>
              </a:rPr>
              <a:t>選擇備份</a:t>
            </a:r>
            <a:r>
              <a:rPr lang="zh-TW" altLang="en-US" sz="2200" b="1">
                <a:latin typeface="微軟正黑體" panose="020B0604030504040204" pitchFamily="34" charset="-120"/>
                <a:ea typeface="微軟正黑體" panose="020B0604030504040204" pitchFamily="34" charset="-120"/>
              </a:rPr>
              <a:t>目的</a:t>
            </a:r>
            <a:r>
              <a:rPr lang="zh-TW" altLang="zh-TW" sz="2200" b="1">
                <a:latin typeface="微軟正黑體" panose="020B0604030504040204" pitchFamily="34" charset="-120"/>
                <a:ea typeface="微軟正黑體" panose="020B0604030504040204" pitchFamily="34" charset="-120"/>
              </a:rPr>
              <a:t>端</a:t>
            </a:r>
            <a:endParaRPr lang="zh-TW" altLang="en-US" sz="2200" b="1">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id="{891BF49A-80AD-49FD-8A04-4DB12D20B10D}"/>
              </a:ext>
            </a:extLst>
          </p:cNvPr>
          <p:cNvSpPr/>
          <p:nvPr/>
        </p:nvSpPr>
        <p:spPr>
          <a:xfrm>
            <a:off x="176463" y="2626387"/>
            <a:ext cx="3904096" cy="255205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a:extLst>
              <a:ext uri="{FF2B5EF4-FFF2-40B4-BE49-F238E27FC236}">
                <a16:creationId xmlns:a16="http://schemas.microsoft.com/office/drawing/2014/main" id="{A9A3E27E-7435-45C9-A0C3-9B623DEE5D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463" y="1540511"/>
            <a:ext cx="3022796" cy="1085876"/>
          </a:xfrm>
          <a:prstGeom prst="rect">
            <a:avLst/>
          </a:prstGeom>
        </p:spPr>
      </p:pic>
      <p:sp>
        <p:nvSpPr>
          <p:cNvPr id="2" name="標題 1">
            <a:extLst>
              <a:ext uri="{FF2B5EF4-FFF2-40B4-BE49-F238E27FC236}">
                <a16:creationId xmlns:a16="http://schemas.microsoft.com/office/drawing/2014/main" id="{C85E2135-8784-43BD-9AAC-6915C54CF002}"/>
              </a:ext>
            </a:extLst>
          </p:cNvPr>
          <p:cNvSpPr>
            <a:spLocks noGrp="1"/>
          </p:cNvSpPr>
          <p:nvPr>
            <p:ph type="title"/>
          </p:nvPr>
        </p:nvSpPr>
        <p:spPr/>
        <p:txBody>
          <a:bodyPr>
            <a:normAutofit fontScale="90000"/>
          </a:bodyPr>
          <a:lstStyle/>
          <a:p>
            <a:pPr algn="ctr"/>
            <a:r>
              <a:rPr lang="zh-TW" altLang="en-US" b="1">
                <a:latin typeface="微軟正黑體" panose="020B0604030504040204" pitchFamily="34" charset="-120"/>
                <a:ea typeface="微軟正黑體" panose="020B0604030504040204" pitchFamily="34" charset="-120"/>
              </a:rPr>
              <a:t>精靈</a:t>
            </a:r>
            <a:r>
              <a:rPr lang="zh-TW" b="1">
                <a:latin typeface="微軟正黑體" panose="020B0604030504040204" pitchFamily="34" charset="-120"/>
                <a:ea typeface="微軟正黑體" panose="020B0604030504040204" pitchFamily="34" charset="-120"/>
              </a:rPr>
              <a:t>式介面助您輕鬆完成工作任務設定</a:t>
            </a:r>
          </a:p>
        </p:txBody>
      </p:sp>
      <p:pic>
        <p:nvPicPr>
          <p:cNvPr id="6" name="圖片 6" descr="一張含有 螢幕擷取畫面 的圖片&#10;&#10;描述是以非常高的可信度產生">
            <a:extLst>
              <a:ext uri="{FF2B5EF4-FFF2-40B4-BE49-F238E27FC236}">
                <a16:creationId xmlns:a16="http://schemas.microsoft.com/office/drawing/2014/main" id="{EC2620D7-3FE2-48CC-A263-6E0EE559A415}"/>
              </a:ext>
            </a:extLst>
          </p:cNvPr>
          <p:cNvPicPr>
            <a:picLocks noChangeAspect="1"/>
          </p:cNvPicPr>
          <p:nvPr/>
        </p:nvPicPr>
        <p:blipFill>
          <a:blip r:embed="rId4"/>
          <a:stretch>
            <a:fillRect/>
          </a:stretch>
        </p:blipFill>
        <p:spPr>
          <a:xfrm>
            <a:off x="280278" y="2742644"/>
            <a:ext cx="3713570" cy="2334398"/>
          </a:xfrm>
          <a:prstGeom prst="rect">
            <a:avLst/>
          </a:prstGeom>
        </p:spPr>
      </p:pic>
      <p:pic>
        <p:nvPicPr>
          <p:cNvPr id="12" name="圖片 12" descr="一張含有 螢幕擷取畫面 的圖片&#10;&#10;描述是以非常高的可信度產生">
            <a:extLst>
              <a:ext uri="{FF2B5EF4-FFF2-40B4-BE49-F238E27FC236}">
                <a16:creationId xmlns:a16="http://schemas.microsoft.com/office/drawing/2014/main" id="{9BC2D0BF-F4D4-44DE-BB22-185DDB00FFC0}"/>
              </a:ext>
            </a:extLst>
          </p:cNvPr>
          <p:cNvPicPr>
            <a:picLocks noChangeAspect="1"/>
          </p:cNvPicPr>
          <p:nvPr/>
        </p:nvPicPr>
        <p:blipFill>
          <a:blip r:embed="rId5"/>
          <a:stretch>
            <a:fillRect/>
          </a:stretch>
        </p:blipFill>
        <p:spPr>
          <a:xfrm>
            <a:off x="4239214" y="2743769"/>
            <a:ext cx="3713571" cy="2333189"/>
          </a:xfrm>
          <a:prstGeom prst="rect">
            <a:avLst/>
          </a:prstGeom>
        </p:spPr>
      </p:pic>
      <p:pic>
        <p:nvPicPr>
          <p:cNvPr id="10" name="圖片 10" descr="一張含有 螢幕擷取畫面 的圖片&#10;&#10;描述是以非常高的可信度產生">
            <a:extLst>
              <a:ext uri="{FF2B5EF4-FFF2-40B4-BE49-F238E27FC236}">
                <a16:creationId xmlns:a16="http://schemas.microsoft.com/office/drawing/2014/main" id="{6506B540-B8B2-4454-9707-590B01C6B441}"/>
              </a:ext>
            </a:extLst>
          </p:cNvPr>
          <p:cNvPicPr>
            <a:picLocks noChangeAspect="1"/>
          </p:cNvPicPr>
          <p:nvPr/>
        </p:nvPicPr>
        <p:blipFill>
          <a:blip r:embed="rId6"/>
          <a:stretch>
            <a:fillRect/>
          </a:stretch>
        </p:blipFill>
        <p:spPr>
          <a:xfrm>
            <a:off x="8228610" y="2720026"/>
            <a:ext cx="3713570" cy="2346116"/>
          </a:xfrm>
          <a:prstGeom prst="rect">
            <a:avLst/>
          </a:prstGeom>
        </p:spPr>
      </p:pic>
      <p:sp>
        <p:nvSpPr>
          <p:cNvPr id="7" name="文字方塊 6">
            <a:extLst>
              <a:ext uri="{FF2B5EF4-FFF2-40B4-BE49-F238E27FC236}">
                <a16:creationId xmlns:a16="http://schemas.microsoft.com/office/drawing/2014/main" id="{C15C6E9B-CE7D-4417-8559-C96C22EDFB36}"/>
              </a:ext>
            </a:extLst>
          </p:cNvPr>
          <p:cNvSpPr txBox="1"/>
          <p:nvPr/>
        </p:nvSpPr>
        <p:spPr>
          <a:xfrm>
            <a:off x="346232" y="2172882"/>
            <a:ext cx="2239869" cy="430887"/>
          </a:xfrm>
          <a:prstGeom prst="rect">
            <a:avLst/>
          </a:prstGeom>
          <a:noFill/>
        </p:spPr>
        <p:txBody>
          <a:bodyPr wrap="square" rtlCol="0">
            <a:spAutoFit/>
          </a:bodyPr>
          <a:lstStyle/>
          <a:p>
            <a:r>
              <a:rPr lang="zh-TW" altLang="zh-TW" sz="2200" b="1">
                <a:latin typeface="微軟正黑體" panose="020B0604030504040204" pitchFamily="34" charset="-120"/>
                <a:ea typeface="微軟正黑體" panose="020B0604030504040204" pitchFamily="34" charset="-120"/>
              </a:rPr>
              <a:t>選擇備份來源端</a:t>
            </a:r>
          </a:p>
        </p:txBody>
      </p:sp>
    </p:spTree>
    <p:extLst>
      <p:ext uri="{BB962C8B-B14F-4D97-AF65-F5344CB8AC3E}">
        <p14:creationId xmlns:p14="http://schemas.microsoft.com/office/powerpoint/2010/main" val="34980573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a:extLst>
              <a:ext uri="{FF2B5EF4-FFF2-40B4-BE49-F238E27FC236}">
                <a16:creationId xmlns:a16="http://schemas.microsoft.com/office/drawing/2014/main" id="{4E70E474-811B-42DF-A398-E53D59BEB955}"/>
              </a:ext>
            </a:extLst>
          </p:cNvPr>
          <p:cNvGrpSpPr/>
          <p:nvPr/>
        </p:nvGrpSpPr>
        <p:grpSpPr>
          <a:xfrm rot="10800000">
            <a:off x="0" y="1658764"/>
            <a:ext cx="4503767" cy="3814792"/>
            <a:chOff x="548526" y="1324408"/>
            <a:chExt cx="4503767" cy="4329798"/>
          </a:xfrm>
        </p:grpSpPr>
        <p:sp>
          <p:nvSpPr>
            <p:cNvPr id="13" name="矩形 12">
              <a:extLst>
                <a:ext uri="{FF2B5EF4-FFF2-40B4-BE49-F238E27FC236}">
                  <a16:creationId xmlns:a16="http://schemas.microsoft.com/office/drawing/2014/main" id="{FDCE698E-9939-4752-AA48-9272B616350D}"/>
                </a:ext>
              </a:extLst>
            </p:cNvPr>
            <p:cNvSpPr/>
            <p:nvPr/>
          </p:nvSpPr>
          <p:spPr>
            <a:xfrm>
              <a:off x="548530" y="1324408"/>
              <a:ext cx="4503763" cy="423588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81DE97B4-CAF1-46F6-8207-3B387D68EA71}"/>
                </a:ext>
              </a:extLst>
            </p:cNvPr>
            <p:cNvSpPr/>
            <p:nvPr/>
          </p:nvSpPr>
          <p:spPr>
            <a:xfrm>
              <a:off x="548526" y="5560292"/>
              <a:ext cx="4503763" cy="93914"/>
            </a:xfrm>
            <a:prstGeom prst="rect">
              <a:avLst/>
            </a:prstGeom>
            <a:gradFill>
              <a:gsLst>
                <a:gs pos="0">
                  <a:srgbClr val="F02FF4"/>
                </a:gs>
                <a:gs pos="100000">
                  <a:srgbClr val="22F0D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Title 1">
            <a:extLst>
              <a:ext uri="{FF2B5EF4-FFF2-40B4-BE49-F238E27FC236}">
                <a16:creationId xmlns:a16="http://schemas.microsoft.com/office/drawing/2014/main" id="{B8957A26-FAAD-4EA9-89EA-57AD9D640253}"/>
              </a:ext>
            </a:extLst>
          </p:cNvPr>
          <p:cNvSpPr>
            <a:spLocks noGrp="1"/>
          </p:cNvSpPr>
          <p:nvPr>
            <p:ph type="title"/>
          </p:nvPr>
        </p:nvSpPr>
        <p:spPr/>
        <p:txBody>
          <a:bodyPr>
            <a:normAutofit fontScale="90000"/>
          </a:bodyPr>
          <a:lstStyle/>
          <a:p>
            <a:pPr algn="ctr"/>
            <a:r>
              <a:rPr lang="ja-JP" altLang="en-US" b="1">
                <a:latin typeface="微軟正黑體" panose="020B0604030504040204" pitchFamily="34" charset="-120"/>
                <a:ea typeface="微軟正黑體" panose="020B0604030504040204" pitchFamily="34" charset="-120"/>
                <a:cs typeface="Calibri Light"/>
              </a:rPr>
              <a:t>多版本還原</a:t>
            </a:r>
            <a:r>
              <a:rPr lang="zh-TW" altLang="en-US" b="1">
                <a:latin typeface="微軟正黑體" panose="020B0604030504040204" pitchFamily="34" charset="-120"/>
                <a:ea typeface="微軟正黑體" panose="020B0604030504040204" pitchFamily="34" charset="-120"/>
                <a:cs typeface="Calibri Light"/>
              </a:rPr>
              <a:t>視窗 三步驟完成資料夾選擇</a:t>
            </a:r>
            <a:endParaRPr lang="en-US" b="1">
              <a:latin typeface="微軟正黑體" panose="020B0604030504040204" pitchFamily="34" charset="-120"/>
              <a:ea typeface="微軟正黑體" panose="020B0604030504040204" pitchFamily="34" charset="-120"/>
            </a:endParaRPr>
          </a:p>
        </p:txBody>
      </p:sp>
      <p:pic>
        <p:nvPicPr>
          <p:cNvPr id="12" name="圖片 11">
            <a:extLst>
              <a:ext uri="{FF2B5EF4-FFF2-40B4-BE49-F238E27FC236}">
                <a16:creationId xmlns:a16="http://schemas.microsoft.com/office/drawing/2014/main" id="{F7834C60-09D9-4012-8916-91510CB2F607}"/>
              </a:ext>
            </a:extLst>
          </p:cNvPr>
          <p:cNvPicPr>
            <a:picLocks noChangeAspect="1"/>
          </p:cNvPicPr>
          <p:nvPr/>
        </p:nvPicPr>
        <p:blipFill>
          <a:blip r:embed="rId2"/>
          <a:stretch>
            <a:fillRect/>
          </a:stretch>
        </p:blipFill>
        <p:spPr>
          <a:xfrm>
            <a:off x="5302533" y="1548978"/>
            <a:ext cx="6367063" cy="4034364"/>
          </a:xfrm>
          <a:prstGeom prst="rect">
            <a:avLst/>
          </a:prstGeom>
          <a:ln>
            <a:solidFill>
              <a:schemeClr val="tx1"/>
            </a:solidFill>
          </a:ln>
        </p:spPr>
      </p:pic>
      <p:sp>
        <p:nvSpPr>
          <p:cNvPr id="6" name="文字方塊 5">
            <a:extLst>
              <a:ext uri="{FF2B5EF4-FFF2-40B4-BE49-F238E27FC236}">
                <a16:creationId xmlns:a16="http://schemas.microsoft.com/office/drawing/2014/main" id="{28A90712-8754-49CF-85F1-8597F0F75741}"/>
              </a:ext>
            </a:extLst>
          </p:cNvPr>
          <p:cNvSpPr txBox="1"/>
          <p:nvPr/>
        </p:nvSpPr>
        <p:spPr>
          <a:xfrm>
            <a:off x="922112" y="2411998"/>
            <a:ext cx="3271811" cy="2308324"/>
          </a:xfrm>
          <a:prstGeom prst="rect">
            <a:avLst/>
          </a:prstGeom>
          <a:noFill/>
        </p:spPr>
        <p:txBody>
          <a:bodyPr wrap="square" rtlCol="0" anchor="t">
            <a:spAutoFit/>
          </a:bodyPr>
          <a:lstStyle/>
          <a:p>
            <a:r>
              <a:rPr lang="zh-TW" altLang="en-US" sz="2400" b="1">
                <a:solidFill>
                  <a:schemeClr val="bg1"/>
                </a:solidFill>
                <a:latin typeface="微軟正黑體"/>
                <a:ea typeface="微軟正黑體"/>
                <a:cs typeface="Calibri"/>
              </a:rPr>
              <a:t>時間軸上直接選取</a:t>
            </a:r>
            <a:endParaRPr lang="en-US" altLang="zh-TW" sz="2400" b="1">
              <a:solidFill>
                <a:schemeClr val="bg1"/>
              </a:solidFill>
              <a:latin typeface="微軟正黑體"/>
              <a:ea typeface="微軟正黑體"/>
              <a:cs typeface="Calibri"/>
            </a:endParaRPr>
          </a:p>
          <a:p>
            <a:r>
              <a:rPr lang="zh-TW" altLang="en-US" sz="2400" b="1">
                <a:solidFill>
                  <a:schemeClr val="bg1"/>
                </a:solidFill>
                <a:latin typeface="微軟正黑體"/>
                <a:ea typeface="微軟正黑體"/>
                <a:cs typeface="Calibri"/>
              </a:rPr>
              <a:t>還原日期</a:t>
            </a:r>
            <a:endParaRPr lang="en-US" altLang="zh-TW" sz="2400" b="1">
              <a:solidFill>
                <a:schemeClr val="bg1"/>
              </a:solidFill>
              <a:latin typeface="微軟正黑體"/>
              <a:ea typeface="微軟正黑體"/>
              <a:cs typeface="Calibri"/>
            </a:endParaRPr>
          </a:p>
          <a:p>
            <a:pPr marL="285750" indent="-285750">
              <a:buFont typeface="Arial" panose="020B0604020202020204" pitchFamily="34" charset="0"/>
              <a:buChar char="•"/>
            </a:pPr>
            <a:endParaRPr lang="en-US" altLang="zh-TW" sz="2400" b="1">
              <a:solidFill>
                <a:schemeClr val="bg1"/>
              </a:solidFill>
              <a:latin typeface="微軟正黑體" panose="020B0604030504040204" pitchFamily="34" charset="-120"/>
              <a:ea typeface="微軟正黑體" panose="020B0604030504040204" pitchFamily="34" charset="-120"/>
              <a:cs typeface="Calibri"/>
            </a:endParaRPr>
          </a:p>
          <a:p>
            <a:r>
              <a:rPr lang="zh-TW" altLang="en-US" sz="2400" b="1">
                <a:solidFill>
                  <a:schemeClr val="bg1"/>
                </a:solidFill>
                <a:latin typeface="微軟正黑體" panose="020B0604030504040204" pitchFamily="34" charset="-120"/>
                <a:ea typeface="微軟正黑體" panose="020B0604030504040204" pitchFamily="34" charset="-120"/>
                <a:cs typeface="Calibri"/>
              </a:rPr>
              <a:t>選擇版本</a:t>
            </a:r>
            <a:r>
              <a:rPr lang="en-US" altLang="zh-TW" sz="2400" b="1">
                <a:solidFill>
                  <a:schemeClr val="bg1"/>
                </a:solidFill>
                <a:latin typeface="微軟正黑體" panose="020B0604030504040204" pitchFamily="34" charset="-120"/>
                <a:ea typeface="微軟正黑體" panose="020B0604030504040204" pitchFamily="34" charset="-120"/>
                <a:cs typeface="Calibri"/>
              </a:rPr>
              <a:t> </a:t>
            </a:r>
          </a:p>
          <a:p>
            <a:pPr marL="285750" indent="-285750">
              <a:buFont typeface="Arial" panose="020B0604020202020204" pitchFamily="34" charset="0"/>
              <a:buChar char="•"/>
            </a:pPr>
            <a:endParaRPr lang="en-US" altLang="zh-TW" sz="2400" b="1">
              <a:solidFill>
                <a:schemeClr val="bg1"/>
              </a:solidFill>
              <a:latin typeface="微軟正黑體" panose="020B0604030504040204" pitchFamily="34" charset="-120"/>
              <a:ea typeface="微軟正黑體" panose="020B0604030504040204" pitchFamily="34" charset="-120"/>
              <a:cs typeface="Calibri"/>
            </a:endParaRPr>
          </a:p>
          <a:p>
            <a:r>
              <a:rPr lang="zh-TW" altLang="en-US" sz="2400" b="1">
                <a:solidFill>
                  <a:schemeClr val="bg1"/>
                </a:solidFill>
                <a:latin typeface="微軟正黑體" panose="020B0604030504040204" pitchFamily="34" charset="-120"/>
                <a:ea typeface="微軟正黑體" panose="020B0604030504040204" pitchFamily="34" charset="-120"/>
                <a:cs typeface="Calibri"/>
              </a:rPr>
              <a:t>選擇資料夾進行還原</a:t>
            </a:r>
            <a:endParaRPr lang="zh-TW" altLang="en-US" sz="2400">
              <a:solidFill>
                <a:schemeClr val="bg1"/>
              </a:solidFill>
            </a:endParaRPr>
          </a:p>
        </p:txBody>
      </p:sp>
      <p:sp>
        <p:nvSpPr>
          <p:cNvPr id="18" name="橢圓 17">
            <a:extLst>
              <a:ext uri="{FF2B5EF4-FFF2-40B4-BE49-F238E27FC236}">
                <a16:creationId xmlns:a16="http://schemas.microsoft.com/office/drawing/2014/main" id="{54EC490A-38F9-4C00-B867-B02194CF2C69}"/>
              </a:ext>
            </a:extLst>
          </p:cNvPr>
          <p:cNvSpPr/>
          <p:nvPr/>
        </p:nvSpPr>
        <p:spPr>
          <a:xfrm>
            <a:off x="224589" y="2476166"/>
            <a:ext cx="633057" cy="633057"/>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a:solidFill>
                  <a:schemeClr val="tx1"/>
                </a:solidFill>
                <a:latin typeface="微軟正黑體" panose="020B0604030504040204" pitchFamily="34" charset="-120"/>
                <a:ea typeface="微軟正黑體" panose="020B0604030504040204" pitchFamily="34" charset="-120"/>
              </a:rPr>
              <a:t>1</a:t>
            </a:r>
            <a:endParaRPr lang="zh-TW" altLang="en-US" sz="3600" b="1">
              <a:solidFill>
                <a:schemeClr val="tx1"/>
              </a:solidFill>
              <a:latin typeface="微軟正黑體" panose="020B0604030504040204" pitchFamily="34" charset="-120"/>
              <a:ea typeface="微軟正黑體" panose="020B0604030504040204" pitchFamily="34" charset="-120"/>
            </a:endParaRPr>
          </a:p>
        </p:txBody>
      </p:sp>
      <p:sp>
        <p:nvSpPr>
          <p:cNvPr id="19" name="橢圓 18">
            <a:extLst>
              <a:ext uri="{FF2B5EF4-FFF2-40B4-BE49-F238E27FC236}">
                <a16:creationId xmlns:a16="http://schemas.microsoft.com/office/drawing/2014/main" id="{A781F54F-502A-47AE-AE4E-E932833F14E2}"/>
              </a:ext>
            </a:extLst>
          </p:cNvPr>
          <p:cNvSpPr/>
          <p:nvPr/>
        </p:nvSpPr>
        <p:spPr>
          <a:xfrm>
            <a:off x="224589" y="3334419"/>
            <a:ext cx="633057" cy="633057"/>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a:solidFill>
                  <a:schemeClr val="tx1"/>
                </a:solidFill>
                <a:latin typeface="微軟正黑體" panose="020B0604030504040204" pitchFamily="34" charset="-120"/>
                <a:ea typeface="微軟正黑體" panose="020B0604030504040204" pitchFamily="34" charset="-120"/>
              </a:rPr>
              <a:t>2</a:t>
            </a:r>
            <a:endParaRPr lang="zh-TW" altLang="en-US" sz="3600" b="1">
              <a:solidFill>
                <a:schemeClr val="tx1"/>
              </a:solidFill>
              <a:latin typeface="微軟正黑體" panose="020B0604030504040204" pitchFamily="34" charset="-120"/>
              <a:ea typeface="微軟正黑體" panose="020B0604030504040204" pitchFamily="34" charset="-120"/>
            </a:endParaRPr>
          </a:p>
        </p:txBody>
      </p:sp>
      <p:sp>
        <p:nvSpPr>
          <p:cNvPr id="20" name="橢圓 19">
            <a:extLst>
              <a:ext uri="{FF2B5EF4-FFF2-40B4-BE49-F238E27FC236}">
                <a16:creationId xmlns:a16="http://schemas.microsoft.com/office/drawing/2014/main" id="{A0CD26F5-6434-4B14-BA12-26B6DF20D8DD}"/>
              </a:ext>
            </a:extLst>
          </p:cNvPr>
          <p:cNvSpPr/>
          <p:nvPr/>
        </p:nvSpPr>
        <p:spPr>
          <a:xfrm>
            <a:off x="224589" y="4160588"/>
            <a:ext cx="633057" cy="633057"/>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a:solidFill>
                  <a:schemeClr val="tx1"/>
                </a:solidFill>
                <a:latin typeface="微軟正黑體"/>
                <a:ea typeface="微軟正黑體"/>
              </a:rPr>
              <a:t>3</a:t>
            </a:r>
            <a:endParaRPr lang="zh-TW" altLang="en-US" sz="3600" b="1">
              <a:solidFill>
                <a:schemeClr val="tx1"/>
              </a:solidFill>
              <a:latin typeface="微軟正黑體"/>
              <a:ea typeface="微軟正黑體"/>
            </a:endParaRPr>
          </a:p>
        </p:txBody>
      </p:sp>
      <p:sp>
        <p:nvSpPr>
          <p:cNvPr id="21" name="橢圓 20">
            <a:extLst>
              <a:ext uri="{FF2B5EF4-FFF2-40B4-BE49-F238E27FC236}">
                <a16:creationId xmlns:a16="http://schemas.microsoft.com/office/drawing/2014/main" id="{BAA67C17-35DB-4823-AC91-4BBA526F8309}"/>
              </a:ext>
            </a:extLst>
          </p:cNvPr>
          <p:cNvSpPr/>
          <p:nvPr/>
        </p:nvSpPr>
        <p:spPr>
          <a:xfrm>
            <a:off x="5145809" y="2933103"/>
            <a:ext cx="633057" cy="633057"/>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a:solidFill>
                  <a:schemeClr val="tx1"/>
                </a:solidFill>
                <a:latin typeface="微軟正黑體" panose="020B0604030504040204" pitchFamily="34" charset="-120"/>
                <a:ea typeface="微軟正黑體" panose="020B0604030504040204" pitchFamily="34" charset="-120"/>
              </a:rPr>
              <a:t>1</a:t>
            </a:r>
            <a:endParaRPr lang="zh-TW" altLang="en-US" sz="3600" b="1">
              <a:solidFill>
                <a:schemeClr val="tx1"/>
              </a:solidFill>
              <a:latin typeface="微軟正黑體" panose="020B0604030504040204" pitchFamily="34" charset="-120"/>
              <a:ea typeface="微軟正黑體" panose="020B0604030504040204" pitchFamily="34" charset="-120"/>
            </a:endParaRPr>
          </a:p>
        </p:txBody>
      </p:sp>
      <p:sp>
        <p:nvSpPr>
          <p:cNvPr id="22" name="橢圓 21">
            <a:extLst>
              <a:ext uri="{FF2B5EF4-FFF2-40B4-BE49-F238E27FC236}">
                <a16:creationId xmlns:a16="http://schemas.microsoft.com/office/drawing/2014/main" id="{63C49F9D-0630-420E-87BA-83CB4641B924}"/>
              </a:ext>
            </a:extLst>
          </p:cNvPr>
          <p:cNvSpPr/>
          <p:nvPr/>
        </p:nvSpPr>
        <p:spPr>
          <a:xfrm>
            <a:off x="7054237" y="2701362"/>
            <a:ext cx="633057" cy="633057"/>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a:solidFill>
                  <a:schemeClr val="tx1"/>
                </a:solidFill>
                <a:latin typeface="微軟正黑體" panose="020B0604030504040204" pitchFamily="34" charset="-120"/>
                <a:ea typeface="微軟正黑體" panose="020B0604030504040204" pitchFamily="34" charset="-120"/>
              </a:rPr>
              <a:t>2</a:t>
            </a:r>
            <a:endParaRPr lang="zh-TW" altLang="en-US" sz="3600" b="1">
              <a:solidFill>
                <a:schemeClr val="tx1"/>
              </a:solidFill>
              <a:latin typeface="微軟正黑體" panose="020B0604030504040204" pitchFamily="34" charset="-120"/>
              <a:ea typeface="微軟正黑體" panose="020B0604030504040204" pitchFamily="34" charset="-120"/>
            </a:endParaRPr>
          </a:p>
        </p:txBody>
      </p:sp>
      <p:sp>
        <p:nvSpPr>
          <p:cNvPr id="24" name="橢圓 23">
            <a:extLst>
              <a:ext uri="{FF2B5EF4-FFF2-40B4-BE49-F238E27FC236}">
                <a16:creationId xmlns:a16="http://schemas.microsoft.com/office/drawing/2014/main" id="{AF75BBA0-EC61-476D-B959-37D31AFA2521}"/>
              </a:ext>
            </a:extLst>
          </p:cNvPr>
          <p:cNvSpPr/>
          <p:nvPr/>
        </p:nvSpPr>
        <p:spPr>
          <a:xfrm>
            <a:off x="9438998" y="2430357"/>
            <a:ext cx="633057" cy="633057"/>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a:solidFill>
                  <a:schemeClr val="tx1"/>
                </a:solidFill>
                <a:latin typeface="微軟正黑體" panose="020B0604030504040204" pitchFamily="34" charset="-120"/>
                <a:ea typeface="微軟正黑體" panose="020B0604030504040204" pitchFamily="34" charset="-120"/>
              </a:rPr>
              <a:t>3</a:t>
            </a:r>
            <a:endParaRPr lang="zh-TW" altLang="en-US" sz="3600" b="1">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137722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2E682F-1ECF-4FC7-B563-F439497FE986}"/>
              </a:ext>
            </a:extLst>
          </p:cNvPr>
          <p:cNvSpPr>
            <a:spLocks noGrp="1"/>
          </p:cNvSpPr>
          <p:nvPr>
            <p:ph type="title"/>
          </p:nvPr>
        </p:nvSpPr>
        <p:spPr/>
        <p:txBody>
          <a:bodyPr/>
          <a:lstStyle/>
          <a:p>
            <a:r>
              <a:rPr lang="zh-TW" altLang="en-US"/>
              <a:t>Hybrid Backup Sync 3.0 Beta Program </a:t>
            </a:r>
          </a:p>
        </p:txBody>
      </p:sp>
      <p:pic>
        <p:nvPicPr>
          <p:cNvPr id="3" name="圖片 2" descr="一張含有 iPod, 電子用品 的圖片&#10;&#10;描述是以高可信度產生">
            <a:extLst>
              <a:ext uri="{FF2B5EF4-FFF2-40B4-BE49-F238E27FC236}">
                <a16:creationId xmlns:a16="http://schemas.microsoft.com/office/drawing/2014/main" id="{8610B7BC-5779-4454-AB54-F2B4AB6588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5795" y="409433"/>
            <a:ext cx="1904456" cy="1904456"/>
          </a:xfrm>
          <a:prstGeom prst="rect">
            <a:avLst/>
          </a:prstGeom>
        </p:spPr>
      </p:pic>
    </p:spTree>
    <p:extLst>
      <p:ext uri="{BB962C8B-B14F-4D97-AF65-F5344CB8AC3E}">
        <p14:creationId xmlns:p14="http://schemas.microsoft.com/office/powerpoint/2010/main" val="22713717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向量圖形 的圖片&#10;&#10;描述是以高可信度產生">
            <a:extLst>
              <a:ext uri="{FF2B5EF4-FFF2-40B4-BE49-F238E27FC236}">
                <a16:creationId xmlns:a16="http://schemas.microsoft.com/office/drawing/2014/main" id="{F6905FB1-832A-481B-A1FD-6A2202872A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 y="0"/>
            <a:ext cx="12190089" cy="6858000"/>
          </a:xfrm>
          <a:prstGeom prst="rect">
            <a:avLst/>
          </a:prstGeom>
        </p:spPr>
      </p:pic>
      <p:sp>
        <p:nvSpPr>
          <p:cNvPr id="2" name="標題 1">
            <a:extLst>
              <a:ext uri="{FF2B5EF4-FFF2-40B4-BE49-F238E27FC236}">
                <a16:creationId xmlns:a16="http://schemas.microsoft.com/office/drawing/2014/main" id="{CD6B0A36-C822-4EF6-A4FF-436F25324008}"/>
              </a:ext>
            </a:extLst>
          </p:cNvPr>
          <p:cNvSpPr>
            <a:spLocks noGrp="1"/>
          </p:cNvSpPr>
          <p:nvPr>
            <p:ph type="title"/>
          </p:nvPr>
        </p:nvSpPr>
        <p:spPr>
          <a:xfrm>
            <a:off x="1856583" y="2515559"/>
            <a:ext cx="8478831" cy="2852737"/>
          </a:xfrm>
        </p:spPr>
        <p:txBody>
          <a:bodyPr/>
          <a:lstStyle/>
          <a:p>
            <a:pPr algn="ctr">
              <a:lnSpc>
                <a:spcPts val="5600"/>
              </a:lnSpc>
            </a:pPr>
            <a:r>
              <a:rPr lang="zh-TW" altLang="en-US">
                <a:latin typeface="微軟正黑體"/>
                <a:ea typeface="微軟正黑體"/>
              </a:rPr>
              <a:t>QNAP Hybrid Backup Sync 3</a:t>
            </a:r>
            <a:br>
              <a:rPr lang="zh-TW" altLang="en-US"/>
            </a:br>
            <a:r>
              <a:rPr lang="zh-TW" altLang="en-US" b="0">
                <a:latin typeface="微軟正黑體"/>
                <a:ea typeface="微軟正黑體"/>
              </a:rPr>
              <a:t>您的混合雲資料保護最佳幫手</a:t>
            </a:r>
          </a:p>
        </p:txBody>
      </p:sp>
      <p:pic>
        <p:nvPicPr>
          <p:cNvPr id="8" name="圖片 7" descr="一張含有 向量圖形 的圖片&#10;&#10;描述是以非常高的可信度產生">
            <a:extLst>
              <a:ext uri="{FF2B5EF4-FFF2-40B4-BE49-F238E27FC236}">
                <a16:creationId xmlns:a16="http://schemas.microsoft.com/office/drawing/2014/main" id="{5414342D-86F2-4916-B9B4-7581DB3CA0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5926" y="1635532"/>
            <a:ext cx="1260144" cy="1260144"/>
          </a:xfrm>
          <a:prstGeom prst="rect">
            <a:avLst/>
          </a:prstGeom>
        </p:spPr>
      </p:pic>
      <p:sp>
        <p:nvSpPr>
          <p:cNvPr id="5" name="Shape 748">
            <a:extLst>
              <a:ext uri="{FF2B5EF4-FFF2-40B4-BE49-F238E27FC236}">
                <a16:creationId xmlns:a16="http://schemas.microsoft.com/office/drawing/2014/main" id="{DB7CBACF-58A5-4BFA-8094-58701717E583}"/>
              </a:ext>
            </a:extLst>
          </p:cNvPr>
          <p:cNvSpPr txBox="1"/>
          <p:nvPr/>
        </p:nvSpPr>
        <p:spPr>
          <a:xfrm>
            <a:off x="5820625" y="6239276"/>
            <a:ext cx="5943745" cy="618724"/>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000" dirty="0">
                <a:solidFill>
                  <a:schemeClr val="bg1"/>
                </a:solidFill>
                <a:latin typeface="微軟正黑體" panose="020B0604030504040204" pitchFamily="34" charset="-120"/>
                <a:ea typeface="微軟正黑體" panose="020B0604030504040204" pitchFamily="34" charset="-120"/>
              </a:rPr>
              <a:t>©2019</a:t>
            </a:r>
            <a:r>
              <a:rPr lang="zh-TW" altLang="en-US" sz="1000" dirty="0">
                <a:solidFill>
                  <a:schemeClr val="bg1"/>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著作權為威聯通科技股份有限公司所有。威聯通科技並保留所有權利。威聯通科技股份有限公司所使用或註冊之商標或標章。檔案中所提及之產品及公司名稱可能為其他公司所有之商標。</a:t>
            </a:r>
            <a:endParaRPr lang="zh-TW" altLang="en-US" sz="1000" b="1" dirty="0">
              <a:solidFill>
                <a:schemeClr val="bg1"/>
              </a:solidFill>
              <a:latin typeface="微軟正黑體" panose="020B0604030504040204" pitchFamily="34" charset="-120"/>
              <a:ea typeface="微軟正黑體" panose="020B0604030504040204" pitchFamily="34" charset="-120"/>
              <a:cs typeface="Calibri"/>
            </a:endParaRPr>
          </a:p>
        </p:txBody>
      </p:sp>
      <p:pic>
        <p:nvPicPr>
          <p:cNvPr id="7" name="圖片 6">
            <a:extLst>
              <a:ext uri="{FF2B5EF4-FFF2-40B4-BE49-F238E27FC236}">
                <a16:creationId xmlns:a16="http://schemas.microsoft.com/office/drawing/2014/main" id="{4668D4DB-E10B-4833-9456-8DEDB36DAE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211" y="6410660"/>
            <a:ext cx="1654589" cy="301565"/>
          </a:xfrm>
          <a:prstGeom prst="rect">
            <a:avLst/>
          </a:prstGeom>
        </p:spPr>
      </p:pic>
    </p:spTree>
    <p:extLst>
      <p:ext uri="{BB962C8B-B14F-4D97-AF65-F5344CB8AC3E}">
        <p14:creationId xmlns:p14="http://schemas.microsoft.com/office/powerpoint/2010/main" val="3181788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6">
            <a:extLst>
              <a:ext uri="{FF2B5EF4-FFF2-40B4-BE49-F238E27FC236}">
                <a16:creationId xmlns:a16="http://schemas.microsoft.com/office/drawing/2014/main" id="{C71BBEEC-6262-471F-A5A1-C0DE52E9840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80802" y="3644407"/>
            <a:ext cx="7203538" cy="1014505"/>
          </a:xfrm>
        </p:spPr>
      </p:pic>
      <p:pic>
        <p:nvPicPr>
          <p:cNvPr id="9" name="圖片 8">
            <a:extLst>
              <a:ext uri="{FF2B5EF4-FFF2-40B4-BE49-F238E27FC236}">
                <a16:creationId xmlns:a16="http://schemas.microsoft.com/office/drawing/2014/main" id="{7C8AC804-8039-4579-8BDE-E8A76A565B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0802" y="2502968"/>
            <a:ext cx="9364875" cy="1014505"/>
          </a:xfrm>
          <a:prstGeom prst="rect">
            <a:avLst/>
          </a:prstGeom>
        </p:spPr>
      </p:pic>
      <p:sp>
        <p:nvSpPr>
          <p:cNvPr id="2" name="Title 1">
            <a:extLst>
              <a:ext uri="{FF2B5EF4-FFF2-40B4-BE49-F238E27FC236}">
                <a16:creationId xmlns:a16="http://schemas.microsoft.com/office/drawing/2014/main" id="{6636F6CF-AE6F-49F3-8E4F-0F90991A4A9E}"/>
              </a:ext>
            </a:extLst>
          </p:cNvPr>
          <p:cNvSpPr>
            <a:spLocks noGrp="1"/>
          </p:cNvSpPr>
          <p:nvPr>
            <p:ph type="title"/>
          </p:nvPr>
        </p:nvSpPr>
        <p:spPr/>
        <p:txBody>
          <a:bodyPr/>
          <a:lstStyle/>
          <a:p>
            <a:r>
              <a:rPr lang="zh-TW" altLang="en-US" b="1">
                <a:latin typeface="微軟正黑體"/>
                <a:ea typeface="微軟正黑體"/>
              </a:rPr>
              <a:t>Hybrid Backup Sync 3.0 的開發初心</a:t>
            </a:r>
          </a:p>
        </p:txBody>
      </p:sp>
      <p:sp>
        <p:nvSpPr>
          <p:cNvPr id="10" name="文字方塊 9">
            <a:extLst>
              <a:ext uri="{FF2B5EF4-FFF2-40B4-BE49-F238E27FC236}">
                <a16:creationId xmlns:a16="http://schemas.microsoft.com/office/drawing/2014/main" id="{E573EC1C-59FA-4456-A8D6-B6696F9511A6}"/>
              </a:ext>
            </a:extLst>
          </p:cNvPr>
          <p:cNvSpPr txBox="1"/>
          <p:nvPr/>
        </p:nvSpPr>
        <p:spPr>
          <a:xfrm>
            <a:off x="1309704" y="2608817"/>
            <a:ext cx="2292824" cy="830997"/>
          </a:xfrm>
          <a:prstGeom prst="rect">
            <a:avLst/>
          </a:prstGeom>
          <a:noFill/>
        </p:spPr>
        <p:txBody>
          <a:bodyPr wrap="square" rtlCol="0">
            <a:spAutoFit/>
          </a:bodyPr>
          <a:lstStyle/>
          <a:p>
            <a:pPr algn="ctr"/>
            <a:r>
              <a:rPr lang="zh-TW" altLang="en-US" sz="2400">
                <a:latin typeface="Microsoft JhengHei"/>
                <a:ea typeface="Microsoft JhengHei"/>
                <a:cs typeface="Calibri Light"/>
              </a:rPr>
              <a:t>備份檔案</a:t>
            </a:r>
            <a:endParaRPr lang="en-US" altLang="zh-TW" sz="2400">
              <a:latin typeface="Microsoft JhengHei"/>
              <a:ea typeface="Microsoft JhengHei"/>
              <a:cs typeface="Calibri Light"/>
            </a:endParaRPr>
          </a:p>
          <a:p>
            <a:pPr algn="ctr"/>
            <a:r>
              <a:rPr lang="zh-TW" altLang="en-US" sz="2400">
                <a:latin typeface="Microsoft JhengHei"/>
                <a:ea typeface="Microsoft JhengHei"/>
                <a:cs typeface="Calibri Light"/>
              </a:rPr>
              <a:t>越小</a:t>
            </a:r>
          </a:p>
        </p:txBody>
      </p:sp>
      <p:sp>
        <p:nvSpPr>
          <p:cNvPr id="17" name="文字方塊 16">
            <a:extLst>
              <a:ext uri="{FF2B5EF4-FFF2-40B4-BE49-F238E27FC236}">
                <a16:creationId xmlns:a16="http://schemas.microsoft.com/office/drawing/2014/main" id="{BAD1FB6C-A459-415E-AD75-DD398564FBD5}"/>
              </a:ext>
            </a:extLst>
          </p:cNvPr>
          <p:cNvSpPr txBox="1"/>
          <p:nvPr/>
        </p:nvSpPr>
        <p:spPr>
          <a:xfrm>
            <a:off x="3700404" y="2608817"/>
            <a:ext cx="2292824" cy="830997"/>
          </a:xfrm>
          <a:prstGeom prst="rect">
            <a:avLst/>
          </a:prstGeom>
          <a:noFill/>
        </p:spPr>
        <p:txBody>
          <a:bodyPr wrap="square" rtlCol="0">
            <a:spAutoFit/>
          </a:bodyPr>
          <a:lstStyle/>
          <a:p>
            <a:pPr lvl="0" algn="ctr"/>
            <a:r>
              <a:rPr lang="zh-TW" altLang="en-US" sz="2400">
                <a:latin typeface="Microsoft JhengHei"/>
                <a:ea typeface="Microsoft JhengHei"/>
                <a:cs typeface="Calibri Light"/>
              </a:rPr>
              <a:t>備份速度</a:t>
            </a:r>
            <a:endParaRPr lang="en-US" altLang="zh-TW" sz="2400">
              <a:latin typeface="Microsoft JhengHei"/>
              <a:ea typeface="Microsoft JhengHei"/>
              <a:cs typeface="Calibri Light"/>
            </a:endParaRPr>
          </a:p>
          <a:p>
            <a:pPr lvl="0" algn="ctr"/>
            <a:r>
              <a:rPr lang="zh-TW" altLang="en-US" sz="2400">
                <a:latin typeface="Microsoft JhengHei"/>
                <a:ea typeface="Microsoft JhengHei"/>
                <a:cs typeface="Calibri Light"/>
              </a:rPr>
              <a:t>越快</a:t>
            </a:r>
          </a:p>
        </p:txBody>
      </p:sp>
      <p:sp>
        <p:nvSpPr>
          <p:cNvPr id="18" name="文字方塊 17">
            <a:extLst>
              <a:ext uri="{FF2B5EF4-FFF2-40B4-BE49-F238E27FC236}">
                <a16:creationId xmlns:a16="http://schemas.microsoft.com/office/drawing/2014/main" id="{3460EEFA-066E-40F7-A4C2-925911473235}"/>
              </a:ext>
            </a:extLst>
          </p:cNvPr>
          <p:cNvSpPr txBox="1"/>
          <p:nvPr/>
        </p:nvSpPr>
        <p:spPr>
          <a:xfrm>
            <a:off x="5897694" y="2608817"/>
            <a:ext cx="2430120" cy="830997"/>
          </a:xfrm>
          <a:prstGeom prst="rect">
            <a:avLst/>
          </a:prstGeom>
          <a:noFill/>
        </p:spPr>
        <p:txBody>
          <a:bodyPr wrap="square" rtlCol="0">
            <a:spAutoFit/>
          </a:bodyPr>
          <a:lstStyle/>
          <a:p>
            <a:pPr lvl="0" algn="ctr"/>
            <a:r>
              <a:rPr lang="zh-TW" altLang="en-US" sz="2400">
                <a:latin typeface="Microsoft JhengHei"/>
                <a:ea typeface="Microsoft JhengHei"/>
                <a:cs typeface="Calibri Light"/>
              </a:rPr>
              <a:t>備份的版本</a:t>
            </a:r>
            <a:endParaRPr lang="en-US" altLang="zh-TW" sz="2400">
              <a:latin typeface="Microsoft JhengHei"/>
              <a:ea typeface="Microsoft JhengHei"/>
              <a:cs typeface="Calibri Light"/>
            </a:endParaRPr>
          </a:p>
          <a:p>
            <a:pPr lvl="0" algn="ctr"/>
            <a:r>
              <a:rPr lang="zh-TW" altLang="en-US" sz="2400">
                <a:latin typeface="Microsoft JhengHei"/>
                <a:ea typeface="Microsoft JhengHei"/>
                <a:cs typeface="Calibri Light"/>
              </a:rPr>
              <a:t>越多</a:t>
            </a:r>
          </a:p>
        </p:txBody>
      </p:sp>
      <p:pic>
        <p:nvPicPr>
          <p:cNvPr id="19" name="內容版面配置區 6">
            <a:extLst>
              <a:ext uri="{FF2B5EF4-FFF2-40B4-BE49-F238E27FC236}">
                <a16:creationId xmlns:a16="http://schemas.microsoft.com/office/drawing/2014/main" id="{9D376965-C462-4C6F-819B-DAEC99F384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802" y="4785847"/>
            <a:ext cx="7203538" cy="1014505"/>
          </a:xfrm>
          <a:prstGeom prst="rect">
            <a:avLst/>
          </a:prstGeom>
        </p:spPr>
      </p:pic>
      <p:sp>
        <p:nvSpPr>
          <p:cNvPr id="20" name="文字方塊 19">
            <a:extLst>
              <a:ext uri="{FF2B5EF4-FFF2-40B4-BE49-F238E27FC236}">
                <a16:creationId xmlns:a16="http://schemas.microsoft.com/office/drawing/2014/main" id="{090E1920-E0BA-4388-809A-A92D5F248D43}"/>
              </a:ext>
            </a:extLst>
          </p:cNvPr>
          <p:cNvSpPr txBox="1"/>
          <p:nvPr/>
        </p:nvSpPr>
        <p:spPr>
          <a:xfrm>
            <a:off x="8316100" y="2608817"/>
            <a:ext cx="1804185" cy="830997"/>
          </a:xfrm>
          <a:prstGeom prst="rect">
            <a:avLst/>
          </a:prstGeom>
          <a:noFill/>
        </p:spPr>
        <p:txBody>
          <a:bodyPr wrap="square" rtlCol="0">
            <a:spAutoFit/>
          </a:bodyPr>
          <a:lstStyle/>
          <a:p>
            <a:pPr lvl="0" algn="ctr"/>
            <a:r>
              <a:rPr lang="zh-TW" altLang="en-US" sz="2400">
                <a:latin typeface="Microsoft JhengHei"/>
                <a:ea typeface="Microsoft JhengHei"/>
                <a:cs typeface="Calibri Light"/>
              </a:rPr>
              <a:t>風險係數</a:t>
            </a:r>
            <a:endParaRPr lang="en-US" altLang="zh-TW" sz="2400">
              <a:latin typeface="Microsoft JhengHei"/>
              <a:ea typeface="Microsoft JhengHei"/>
              <a:cs typeface="Calibri Light"/>
            </a:endParaRPr>
          </a:p>
          <a:p>
            <a:pPr lvl="0" algn="ctr"/>
            <a:r>
              <a:rPr lang="zh-TW" altLang="en-US" sz="2400">
                <a:latin typeface="Microsoft JhengHei"/>
                <a:ea typeface="Microsoft JhengHei"/>
                <a:cs typeface="Calibri Light"/>
              </a:rPr>
              <a:t>越小</a:t>
            </a:r>
          </a:p>
        </p:txBody>
      </p:sp>
      <p:sp>
        <p:nvSpPr>
          <p:cNvPr id="21" name="文字方塊 20">
            <a:extLst>
              <a:ext uri="{FF2B5EF4-FFF2-40B4-BE49-F238E27FC236}">
                <a16:creationId xmlns:a16="http://schemas.microsoft.com/office/drawing/2014/main" id="{DEC74BDB-4388-4A4F-8008-E80C445F4112}"/>
              </a:ext>
            </a:extLst>
          </p:cNvPr>
          <p:cNvSpPr txBox="1"/>
          <p:nvPr/>
        </p:nvSpPr>
        <p:spPr>
          <a:xfrm>
            <a:off x="1309704" y="3727930"/>
            <a:ext cx="2292824" cy="830997"/>
          </a:xfrm>
          <a:prstGeom prst="rect">
            <a:avLst/>
          </a:prstGeom>
          <a:noFill/>
        </p:spPr>
        <p:txBody>
          <a:bodyPr wrap="square" rtlCol="0">
            <a:spAutoFit/>
          </a:bodyPr>
          <a:lstStyle/>
          <a:p>
            <a:pPr algn="ctr"/>
            <a:r>
              <a:rPr lang="zh-TW" altLang="en-US" sz="2400">
                <a:latin typeface="Microsoft JhengHei"/>
                <a:ea typeface="Microsoft JhengHei"/>
                <a:cs typeface="Calibri Light"/>
              </a:rPr>
              <a:t>備份檔案</a:t>
            </a:r>
            <a:endParaRPr lang="en-US" altLang="zh-TW" sz="2400">
              <a:latin typeface="Microsoft JhengHei"/>
              <a:ea typeface="Microsoft JhengHei"/>
              <a:cs typeface="Calibri Light"/>
            </a:endParaRPr>
          </a:p>
          <a:p>
            <a:pPr algn="ctr"/>
            <a:r>
              <a:rPr lang="zh-TW" altLang="en-US" sz="2400">
                <a:latin typeface="Microsoft JhengHei"/>
                <a:ea typeface="Microsoft JhengHei"/>
                <a:cs typeface="Calibri Light"/>
              </a:rPr>
              <a:t>越小</a:t>
            </a:r>
          </a:p>
        </p:txBody>
      </p:sp>
      <p:sp>
        <p:nvSpPr>
          <p:cNvPr id="22" name="文字方塊 21">
            <a:extLst>
              <a:ext uri="{FF2B5EF4-FFF2-40B4-BE49-F238E27FC236}">
                <a16:creationId xmlns:a16="http://schemas.microsoft.com/office/drawing/2014/main" id="{F87EA465-C480-4F95-B5B4-F82678C2EA88}"/>
              </a:ext>
            </a:extLst>
          </p:cNvPr>
          <p:cNvSpPr txBox="1"/>
          <p:nvPr/>
        </p:nvSpPr>
        <p:spPr>
          <a:xfrm>
            <a:off x="3741348" y="3727930"/>
            <a:ext cx="2292824" cy="830997"/>
          </a:xfrm>
          <a:prstGeom prst="rect">
            <a:avLst/>
          </a:prstGeom>
          <a:noFill/>
        </p:spPr>
        <p:txBody>
          <a:bodyPr wrap="square" rtlCol="0" anchor="t">
            <a:spAutoFit/>
          </a:bodyPr>
          <a:lstStyle/>
          <a:p>
            <a:pPr algn="ctr"/>
            <a:r>
              <a:rPr lang="zh-TW" altLang="en-US" sz="2400">
                <a:latin typeface="Microsoft JhengHei"/>
                <a:ea typeface="Microsoft JhengHei"/>
              </a:rPr>
              <a:t>異地還原</a:t>
            </a:r>
            <a:br>
              <a:rPr lang="zh-TW" altLang="en-US" sz="2400">
                <a:latin typeface="Microsoft JhengHei"/>
                <a:ea typeface="Microsoft JhengHei"/>
              </a:rPr>
            </a:br>
            <a:r>
              <a:rPr lang="zh-TW" altLang="en-US" sz="2400">
                <a:latin typeface="Microsoft JhengHei"/>
                <a:ea typeface="Microsoft JhengHei"/>
              </a:rPr>
              <a:t>速度越快</a:t>
            </a:r>
          </a:p>
        </p:txBody>
      </p:sp>
      <p:sp>
        <p:nvSpPr>
          <p:cNvPr id="23" name="文字方塊 22">
            <a:extLst>
              <a:ext uri="{FF2B5EF4-FFF2-40B4-BE49-F238E27FC236}">
                <a16:creationId xmlns:a16="http://schemas.microsoft.com/office/drawing/2014/main" id="{EF16FDF3-E06B-4EE0-89CA-38230219890C}"/>
              </a:ext>
            </a:extLst>
          </p:cNvPr>
          <p:cNvSpPr txBox="1"/>
          <p:nvPr/>
        </p:nvSpPr>
        <p:spPr>
          <a:xfrm>
            <a:off x="5788510" y="3727930"/>
            <a:ext cx="2430120" cy="830997"/>
          </a:xfrm>
          <a:prstGeom prst="rect">
            <a:avLst/>
          </a:prstGeom>
          <a:noFill/>
        </p:spPr>
        <p:txBody>
          <a:bodyPr wrap="square" rtlCol="0">
            <a:spAutoFit/>
          </a:bodyPr>
          <a:lstStyle/>
          <a:p>
            <a:pPr lvl="0" algn="ctr"/>
            <a:r>
              <a:rPr lang="zh-TW" altLang="en-US" sz="2400">
                <a:latin typeface="Microsoft JhengHei"/>
                <a:ea typeface="Microsoft JhengHei"/>
                <a:cs typeface="Calibri Light"/>
              </a:rPr>
              <a:t>風險係數</a:t>
            </a:r>
            <a:endParaRPr lang="en-US" altLang="zh-TW" sz="2400">
              <a:latin typeface="Microsoft JhengHei"/>
              <a:ea typeface="Microsoft JhengHei"/>
              <a:cs typeface="Calibri Light"/>
            </a:endParaRPr>
          </a:p>
          <a:p>
            <a:pPr lvl="0" algn="ctr"/>
            <a:r>
              <a:rPr lang="zh-TW" altLang="en-US" sz="2400">
                <a:latin typeface="Microsoft JhengHei"/>
                <a:ea typeface="Microsoft JhengHei"/>
                <a:cs typeface="Calibri Light"/>
              </a:rPr>
              <a:t>越小</a:t>
            </a:r>
          </a:p>
        </p:txBody>
      </p:sp>
      <p:sp>
        <p:nvSpPr>
          <p:cNvPr id="24" name="文字方塊 23">
            <a:extLst>
              <a:ext uri="{FF2B5EF4-FFF2-40B4-BE49-F238E27FC236}">
                <a16:creationId xmlns:a16="http://schemas.microsoft.com/office/drawing/2014/main" id="{17A38D35-275A-4DB3-B257-97CA6B182480}"/>
              </a:ext>
            </a:extLst>
          </p:cNvPr>
          <p:cNvSpPr txBox="1"/>
          <p:nvPr/>
        </p:nvSpPr>
        <p:spPr>
          <a:xfrm>
            <a:off x="1309704" y="4874338"/>
            <a:ext cx="2292824" cy="830997"/>
          </a:xfrm>
          <a:prstGeom prst="rect">
            <a:avLst/>
          </a:prstGeom>
          <a:noFill/>
        </p:spPr>
        <p:txBody>
          <a:bodyPr wrap="square" rtlCol="0">
            <a:spAutoFit/>
          </a:bodyPr>
          <a:lstStyle/>
          <a:p>
            <a:pPr lvl="0" algn="ctr"/>
            <a:r>
              <a:rPr lang="zh-TW" altLang="en-US" sz="2400">
                <a:latin typeface="Microsoft JhengHei"/>
                <a:ea typeface="Microsoft JhengHei"/>
                <a:cs typeface="Calibri Light"/>
              </a:rPr>
              <a:t>外網傳輸</a:t>
            </a:r>
            <a:endParaRPr lang="en-US" altLang="zh-TW" sz="2400">
              <a:latin typeface="Microsoft JhengHei"/>
              <a:ea typeface="Microsoft JhengHei"/>
              <a:cs typeface="Calibri Light"/>
            </a:endParaRPr>
          </a:p>
          <a:p>
            <a:pPr lvl="0" algn="ctr"/>
            <a:r>
              <a:rPr lang="zh-TW" altLang="en-US" sz="2400">
                <a:latin typeface="Microsoft JhengHei"/>
                <a:ea typeface="Microsoft JhengHei"/>
                <a:cs typeface="Calibri Light"/>
              </a:rPr>
              <a:t>越快</a:t>
            </a:r>
          </a:p>
        </p:txBody>
      </p:sp>
      <p:sp>
        <p:nvSpPr>
          <p:cNvPr id="25" name="文字方塊 24">
            <a:extLst>
              <a:ext uri="{FF2B5EF4-FFF2-40B4-BE49-F238E27FC236}">
                <a16:creationId xmlns:a16="http://schemas.microsoft.com/office/drawing/2014/main" id="{56051292-C270-4491-AF02-F731B549C5A7}"/>
              </a:ext>
            </a:extLst>
          </p:cNvPr>
          <p:cNvSpPr txBox="1"/>
          <p:nvPr/>
        </p:nvSpPr>
        <p:spPr>
          <a:xfrm>
            <a:off x="3741348" y="4874338"/>
            <a:ext cx="2292824" cy="830997"/>
          </a:xfrm>
          <a:prstGeom prst="rect">
            <a:avLst/>
          </a:prstGeom>
          <a:noFill/>
        </p:spPr>
        <p:txBody>
          <a:bodyPr wrap="square" rtlCol="0">
            <a:spAutoFit/>
          </a:bodyPr>
          <a:lstStyle/>
          <a:p>
            <a:pPr lvl="0" algn="ctr"/>
            <a:r>
              <a:rPr lang="zh-TW" altLang="en-US" sz="2400">
                <a:latin typeface="Microsoft JhengHei"/>
                <a:ea typeface="Microsoft JhengHei"/>
                <a:cs typeface="Calibri Light"/>
              </a:rPr>
              <a:t>雲端備份</a:t>
            </a:r>
            <a:endParaRPr lang="en-US" altLang="zh-TW" sz="2400">
              <a:latin typeface="Microsoft JhengHei"/>
              <a:ea typeface="Microsoft JhengHei"/>
              <a:cs typeface="Calibri Light"/>
            </a:endParaRPr>
          </a:p>
          <a:p>
            <a:pPr lvl="0" algn="ctr"/>
            <a:r>
              <a:rPr lang="zh-TW" altLang="en-US" sz="2400">
                <a:latin typeface="Microsoft JhengHei"/>
                <a:ea typeface="Microsoft JhengHei"/>
                <a:cs typeface="Calibri Light"/>
              </a:rPr>
              <a:t>越快</a:t>
            </a:r>
          </a:p>
        </p:txBody>
      </p:sp>
      <p:sp>
        <p:nvSpPr>
          <p:cNvPr id="26" name="文字方塊 25">
            <a:extLst>
              <a:ext uri="{FF2B5EF4-FFF2-40B4-BE49-F238E27FC236}">
                <a16:creationId xmlns:a16="http://schemas.microsoft.com/office/drawing/2014/main" id="{BBEB8A24-A8AB-41F0-AB65-DF2C08863BD1}"/>
              </a:ext>
            </a:extLst>
          </p:cNvPr>
          <p:cNvSpPr txBox="1"/>
          <p:nvPr/>
        </p:nvSpPr>
        <p:spPr>
          <a:xfrm>
            <a:off x="5788510" y="4874338"/>
            <a:ext cx="2430120" cy="830997"/>
          </a:xfrm>
          <a:prstGeom prst="rect">
            <a:avLst/>
          </a:prstGeom>
          <a:noFill/>
        </p:spPr>
        <p:txBody>
          <a:bodyPr wrap="square" rtlCol="0">
            <a:spAutoFit/>
          </a:bodyPr>
          <a:lstStyle/>
          <a:p>
            <a:pPr lvl="0" algn="ctr"/>
            <a:r>
              <a:rPr lang="zh-TW" altLang="en-US" sz="2400">
                <a:latin typeface="Microsoft JhengHei"/>
                <a:ea typeface="Microsoft JhengHei"/>
                <a:cs typeface="Calibri Light"/>
              </a:rPr>
              <a:t>風險係數</a:t>
            </a:r>
            <a:endParaRPr lang="en-US" altLang="zh-TW" sz="2400">
              <a:latin typeface="Microsoft JhengHei"/>
              <a:ea typeface="Microsoft JhengHei"/>
              <a:cs typeface="Calibri Light"/>
            </a:endParaRPr>
          </a:p>
          <a:p>
            <a:pPr lvl="0" algn="ctr"/>
            <a:r>
              <a:rPr lang="zh-TW" altLang="en-US" sz="2400">
                <a:latin typeface="Microsoft JhengHei"/>
                <a:ea typeface="Microsoft JhengHei"/>
                <a:cs typeface="Calibri Light"/>
              </a:rPr>
              <a:t>越小</a:t>
            </a:r>
          </a:p>
        </p:txBody>
      </p:sp>
      <p:grpSp>
        <p:nvGrpSpPr>
          <p:cNvPr id="27" name="群組 26">
            <a:extLst>
              <a:ext uri="{FF2B5EF4-FFF2-40B4-BE49-F238E27FC236}">
                <a16:creationId xmlns:a16="http://schemas.microsoft.com/office/drawing/2014/main" id="{A248364B-8ACA-4F38-AB9F-8E97D6A8ED9B}"/>
              </a:ext>
            </a:extLst>
          </p:cNvPr>
          <p:cNvGrpSpPr/>
          <p:nvPr/>
        </p:nvGrpSpPr>
        <p:grpSpPr>
          <a:xfrm rot="10800000">
            <a:off x="-199971" y="1431334"/>
            <a:ext cx="9364875" cy="835537"/>
            <a:chOff x="5830214" y="1249528"/>
            <a:chExt cx="7203540" cy="1427327"/>
          </a:xfrm>
        </p:grpSpPr>
        <p:sp>
          <p:nvSpPr>
            <p:cNvPr id="28" name="矩形 27">
              <a:extLst>
                <a:ext uri="{FF2B5EF4-FFF2-40B4-BE49-F238E27FC236}">
                  <a16:creationId xmlns:a16="http://schemas.microsoft.com/office/drawing/2014/main" id="{C8AEC95E-408E-4A8D-9080-E134D8D327F2}"/>
                </a:ext>
              </a:extLst>
            </p:cNvPr>
            <p:cNvSpPr/>
            <p:nvPr/>
          </p:nvSpPr>
          <p:spPr>
            <a:xfrm>
              <a:off x="5830215" y="1249528"/>
              <a:ext cx="7203539" cy="124650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F62E2C00-54E2-43F6-B11C-A1B6DB480890}"/>
                </a:ext>
              </a:extLst>
            </p:cNvPr>
            <p:cNvSpPr/>
            <p:nvPr/>
          </p:nvSpPr>
          <p:spPr>
            <a:xfrm>
              <a:off x="5830214" y="2484276"/>
              <a:ext cx="7203539" cy="192579"/>
            </a:xfrm>
            <a:prstGeom prst="rect">
              <a:avLst/>
            </a:prstGeom>
            <a:gradFill>
              <a:gsLst>
                <a:gs pos="0">
                  <a:srgbClr val="F02FF4"/>
                </a:gs>
                <a:gs pos="100000">
                  <a:srgbClr val="22F0D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28" name="文字方塊 427">
            <a:extLst>
              <a:ext uri="{FF2B5EF4-FFF2-40B4-BE49-F238E27FC236}">
                <a16:creationId xmlns:a16="http://schemas.microsoft.com/office/drawing/2014/main" id="{C21020F4-201C-4A33-BAD0-9C6393CF8D91}"/>
              </a:ext>
            </a:extLst>
          </p:cNvPr>
          <p:cNvSpPr txBox="1"/>
          <p:nvPr/>
        </p:nvSpPr>
        <p:spPr>
          <a:xfrm>
            <a:off x="389659" y="1655633"/>
            <a:ext cx="10797701"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800" b="1">
                <a:solidFill>
                  <a:schemeClr val="bg1"/>
                </a:solidFill>
                <a:latin typeface="Microsoft JhengHei"/>
                <a:ea typeface="Microsoft JhengHei"/>
              </a:rPr>
              <a:t>關鍵因素：備份檔案一定要小，備份速度一定要快！</a:t>
            </a:r>
            <a:endParaRPr lang="zh-TW" altLang="en-US" sz="2800" b="1">
              <a:solidFill>
                <a:schemeClr val="bg1"/>
              </a:solidFill>
              <a:latin typeface="Microsoft JhengHei"/>
              <a:ea typeface="Microsoft JhengHei"/>
              <a:cs typeface="Calibri"/>
            </a:endParaRPr>
          </a:p>
        </p:txBody>
      </p:sp>
    </p:spTree>
    <p:extLst>
      <p:ext uri="{BB962C8B-B14F-4D97-AF65-F5344CB8AC3E}">
        <p14:creationId xmlns:p14="http://schemas.microsoft.com/office/powerpoint/2010/main" val="4204019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35D9880-9D9E-47BF-A77E-9EB9A61A2C1A}"/>
              </a:ext>
            </a:extLst>
          </p:cNvPr>
          <p:cNvSpPr>
            <a:spLocks noGrp="1"/>
          </p:cNvSpPr>
          <p:nvPr>
            <p:ph type="title"/>
          </p:nvPr>
        </p:nvSpPr>
        <p:spPr/>
        <p:txBody>
          <a:bodyPr>
            <a:normAutofit fontScale="90000"/>
          </a:bodyPr>
          <a:lstStyle/>
          <a:p>
            <a:r>
              <a:rPr lang="zh-TW" altLang="en-US" b="1">
                <a:latin typeface="微軟正黑體" panose="020B0604030504040204" pitchFamily="34" charset="-120"/>
                <a:ea typeface="微軟正黑體" panose="020B0604030504040204" pitchFamily="34" charset="-120"/>
                <a:cs typeface="Calibri Light"/>
              </a:rPr>
              <a:t>Hybrid Backup Sync 已突破百萬次下載</a:t>
            </a:r>
            <a:endParaRPr lang="zh-TW" altLang="en-US" b="1">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1412CFD7-32AF-446B-824D-B0EABD811947}"/>
              </a:ext>
            </a:extLst>
          </p:cNvPr>
          <p:cNvSpPr>
            <a:spLocks noGrp="1"/>
          </p:cNvSpPr>
          <p:nvPr>
            <p:ph idx="1"/>
          </p:nvPr>
        </p:nvSpPr>
        <p:spPr>
          <a:xfrm>
            <a:off x="3576637" y="1944687"/>
            <a:ext cx="10515600" cy="4351338"/>
          </a:xfrm>
        </p:spPr>
        <p:txBody>
          <a:bodyPr vert="horz" lIns="91440" tIns="45720" rIns="91440" bIns="45720" rtlCol="0" anchor="t">
            <a:normAutofit/>
          </a:bodyPr>
          <a:lstStyle/>
          <a:p>
            <a:r>
              <a:rPr lang="zh-TW" altLang="en-US">
                <a:cs typeface="Calibri"/>
              </a:rPr>
              <a:t>下載安裝次數已</a:t>
            </a:r>
            <a:r>
              <a:rPr lang="zh-TW" altLang="en-US" b="1">
                <a:solidFill>
                  <a:srgbClr val="FF0000"/>
                </a:solidFill>
                <a:cs typeface="Calibri"/>
              </a:rPr>
              <a:t>突破百</a:t>
            </a:r>
            <a:r>
              <a:rPr lang="zh-TW" altLang="en-US" b="1">
                <a:solidFill>
                  <a:srgbClr val="FF0000"/>
                </a:solidFill>
                <a:latin typeface="Calibri"/>
                <a:ea typeface="新細明體"/>
                <a:cs typeface="Calibri"/>
              </a:rPr>
              <a:t>萬次</a:t>
            </a:r>
            <a:r>
              <a:rPr lang="zh-TW" altLang="en-US">
                <a:latin typeface="Calibri"/>
                <a:ea typeface="新細明體"/>
                <a:cs typeface="Calibri"/>
              </a:rPr>
              <a:t> </a:t>
            </a:r>
            <a:endParaRPr lang="zh-TW">
              <a:latin typeface="新細明體"/>
              <a:ea typeface="新細明體"/>
              <a:cs typeface="Calibri"/>
            </a:endParaRPr>
          </a:p>
          <a:p>
            <a:r>
              <a:rPr lang="zh-TW" altLang="en-US">
                <a:latin typeface="新細明體"/>
                <a:ea typeface="新細明體"/>
              </a:rPr>
              <a:t>單一入口完成 備份 / 還原 / 同步功能</a:t>
            </a:r>
          </a:p>
          <a:p>
            <a:r>
              <a:rPr lang="zh-TW" altLang="en-US">
                <a:latin typeface="新細明體"/>
                <a:ea typeface="新細明體"/>
              </a:rPr>
              <a:t>支援 7 種遠端儲存伺服器</a:t>
            </a:r>
          </a:p>
          <a:p>
            <a:r>
              <a:rPr lang="zh-TW" altLang="en-US">
                <a:latin typeface="新細明體"/>
                <a:ea typeface="新細明體"/>
              </a:rPr>
              <a:t>備份功能支援 8  家公有雲服務</a:t>
            </a:r>
          </a:p>
          <a:p>
            <a:r>
              <a:rPr lang="zh-TW" altLang="en-US">
                <a:latin typeface="新細明體"/>
                <a:ea typeface="新細明體"/>
              </a:rPr>
              <a:t>同步功能支援 13 家公有雲服務</a:t>
            </a:r>
          </a:p>
          <a:p>
            <a:endParaRPr lang="zh-TW">
              <a:latin typeface="新細明體"/>
              <a:ea typeface="新細明體"/>
            </a:endParaRPr>
          </a:p>
          <a:p>
            <a:endParaRPr lang="zh-TW" altLang="en-US">
              <a:latin typeface="新細明體"/>
              <a:ea typeface="新細明體"/>
            </a:endParaRPr>
          </a:p>
          <a:p>
            <a:endParaRPr lang="zh-TW" altLang="en-US">
              <a:latin typeface="新細明體"/>
              <a:ea typeface="新細明體"/>
            </a:endParaRPr>
          </a:p>
        </p:txBody>
      </p:sp>
      <p:pic>
        <p:nvPicPr>
          <p:cNvPr id="4" name="圖片 4">
            <a:extLst>
              <a:ext uri="{FF2B5EF4-FFF2-40B4-BE49-F238E27FC236}">
                <a16:creationId xmlns:a16="http://schemas.microsoft.com/office/drawing/2014/main" id="{A9F43CF6-00CD-48EA-895D-CA50A7576966}"/>
              </a:ext>
            </a:extLst>
          </p:cNvPr>
          <p:cNvPicPr>
            <a:picLocks noChangeAspect="1"/>
          </p:cNvPicPr>
          <p:nvPr/>
        </p:nvPicPr>
        <p:blipFill>
          <a:blip r:embed="rId2"/>
          <a:stretch>
            <a:fillRect/>
          </a:stretch>
        </p:blipFill>
        <p:spPr>
          <a:xfrm>
            <a:off x="833437" y="2588419"/>
            <a:ext cx="1976437" cy="19669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圖片 9">
            <a:extLst>
              <a:ext uri="{FF2B5EF4-FFF2-40B4-BE49-F238E27FC236}">
                <a16:creationId xmlns:a16="http://schemas.microsoft.com/office/drawing/2014/main" id="{89C6DA6D-DD32-4235-944F-595680E052F0}"/>
              </a:ext>
            </a:extLst>
          </p:cNvPr>
          <p:cNvPicPr>
            <a:picLocks noChangeAspect="1"/>
          </p:cNvPicPr>
          <p:nvPr/>
        </p:nvPicPr>
        <p:blipFill>
          <a:blip r:embed="rId3"/>
          <a:stretch>
            <a:fillRect/>
          </a:stretch>
        </p:blipFill>
        <p:spPr>
          <a:xfrm>
            <a:off x="1606060" y="5092065"/>
            <a:ext cx="10128740" cy="11638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2776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EB668A-F2FC-4D4E-B495-711680008DCF}"/>
              </a:ext>
            </a:extLst>
          </p:cNvPr>
          <p:cNvSpPr>
            <a:spLocks noGrp="1"/>
          </p:cNvSpPr>
          <p:nvPr>
            <p:ph type="title"/>
          </p:nvPr>
        </p:nvSpPr>
        <p:spPr>
          <a:xfrm>
            <a:off x="694427" y="365125"/>
            <a:ext cx="10716882" cy="1325563"/>
          </a:xfrm>
        </p:spPr>
        <p:txBody>
          <a:bodyPr>
            <a:normAutofit/>
          </a:bodyPr>
          <a:lstStyle/>
          <a:p>
            <a:r>
              <a:rPr lang="zh-TW" altLang="en-US" b="1">
                <a:latin typeface="微軟正黑體" panose="020B0604030504040204" pitchFamily="34" charset="-120"/>
                <a:ea typeface="微軟正黑體" panose="020B0604030504040204" pitchFamily="34" charset="-120"/>
                <a:cs typeface="Calibri Light"/>
              </a:rPr>
              <a:t>Hybrid Backup Sync 3</a:t>
            </a:r>
            <a:endParaRPr lang="zh-TW" altLang="en-US" b="1">
              <a:latin typeface="微軟正黑體" panose="020B0604030504040204" pitchFamily="34" charset="-120"/>
              <a:ea typeface="微軟正黑體" panose="020B0604030504040204" pitchFamily="34" charset="-120"/>
              <a:cs typeface="+mj-lt"/>
            </a:endParaRPr>
          </a:p>
        </p:txBody>
      </p:sp>
      <p:sp>
        <p:nvSpPr>
          <p:cNvPr id="3" name="內容版面配置區 2">
            <a:extLst>
              <a:ext uri="{FF2B5EF4-FFF2-40B4-BE49-F238E27FC236}">
                <a16:creationId xmlns:a16="http://schemas.microsoft.com/office/drawing/2014/main" id="{02A1D36D-0FEA-4917-A4D6-591D275F56EE}"/>
              </a:ext>
            </a:extLst>
          </p:cNvPr>
          <p:cNvSpPr>
            <a:spLocks noGrp="1"/>
          </p:cNvSpPr>
          <p:nvPr>
            <p:ph idx="1"/>
          </p:nvPr>
        </p:nvSpPr>
        <p:spPr/>
        <p:txBody>
          <a:bodyPr vert="horz" lIns="91440" tIns="45720" rIns="91440" bIns="45720" rtlCol="0" anchor="t">
            <a:normAutofit/>
          </a:bodyPr>
          <a:lstStyle/>
          <a:p>
            <a:r>
              <a:rPr lang="zh-TW" altLang="en-US">
                <a:latin typeface="微軟正黑體" panose="020B0604030504040204" pitchFamily="34" charset="-120"/>
                <a:ea typeface="微軟正黑體" panose="020B0604030504040204" pitchFamily="34" charset="-120"/>
                <a:cs typeface="Calibri"/>
              </a:rPr>
              <a:t>全新使用者介面設計</a:t>
            </a:r>
          </a:p>
          <a:p>
            <a:r>
              <a:rPr lang="zh-TW" altLang="en-US">
                <a:latin typeface="微軟正黑體" panose="020B0604030504040204" pitchFamily="34" charset="-120"/>
                <a:ea typeface="微軟正黑體" panose="020B0604030504040204" pitchFamily="34" charset="-120"/>
                <a:cs typeface="Calibri"/>
              </a:rPr>
              <a:t>支援</a:t>
            </a:r>
            <a:r>
              <a:rPr lang="zh-TW" altLang="en-US" sz="3200" b="1">
                <a:latin typeface="微軟正黑體" panose="020B0604030504040204" pitchFamily="34" charset="-120"/>
                <a:ea typeface="微軟正黑體" panose="020B0604030504040204" pitchFamily="34" charset="-120"/>
                <a:cs typeface="Calibri"/>
              </a:rPr>
              <a:t>源端重複資料刪除</a:t>
            </a:r>
            <a:r>
              <a:rPr lang="zh-TW" altLang="en-US">
                <a:latin typeface="微軟正黑體" panose="020B0604030504040204" pitchFamily="34" charset="-120"/>
                <a:ea typeface="微軟正黑體" panose="020B0604030504040204" pitchFamily="34" charset="-120"/>
                <a:cs typeface="Calibri"/>
              </a:rPr>
              <a:t>技術</a:t>
            </a:r>
          </a:p>
          <a:p>
            <a:r>
              <a:rPr lang="zh-TW" altLang="en-US">
                <a:latin typeface="微軟正黑體" panose="020B0604030504040204" pitchFamily="34" charset="-120"/>
                <a:ea typeface="微軟正黑體" panose="020B0604030504040204" pitchFamily="34" charset="-120"/>
                <a:cs typeface="Calibri"/>
              </a:rPr>
              <a:t>支援</a:t>
            </a:r>
            <a:r>
              <a:rPr lang="zh-TW" altLang="en-US" sz="3200" b="1">
                <a:latin typeface="微軟正黑體" panose="020B0604030504040204" pitchFamily="34" charset="-120"/>
                <a:ea typeface="微軟正黑體" panose="020B0604030504040204" pitchFamily="34" charset="-120"/>
                <a:cs typeface="Calibri"/>
              </a:rPr>
              <a:t>雲端多版本備份</a:t>
            </a:r>
            <a:r>
              <a:rPr lang="zh-TW" altLang="en-US">
                <a:latin typeface="微軟正黑體" panose="020B0604030504040204" pitchFamily="34" charset="-120"/>
                <a:ea typeface="微軟正黑體" panose="020B0604030504040204" pitchFamily="34" charset="-120"/>
                <a:cs typeface="Calibri"/>
              </a:rPr>
              <a:t>及還原功能</a:t>
            </a:r>
          </a:p>
          <a:p>
            <a:r>
              <a:rPr lang="zh-TW" altLang="en-US">
                <a:latin typeface="微軟正黑體" panose="020B0604030504040204" pitchFamily="34" charset="-120"/>
                <a:ea typeface="微軟正黑體" panose="020B0604030504040204" pitchFamily="34" charset="-120"/>
                <a:cs typeface="Calibri"/>
              </a:rPr>
              <a:t>支援</a:t>
            </a:r>
            <a:r>
              <a:rPr lang="en-US" altLang="zh-TW" b="1">
                <a:latin typeface="微軟正黑體" panose="020B0604030504040204" pitchFamily="34" charset="-120"/>
                <a:ea typeface="微軟正黑體" panose="020B0604030504040204" pitchFamily="34" charset="-120"/>
                <a:cs typeface="Calibri"/>
              </a:rPr>
              <a:t>TCP BBR</a:t>
            </a:r>
            <a:r>
              <a:rPr lang="zh-TW" altLang="en-US" b="1">
                <a:latin typeface="微軟正黑體" panose="020B0604030504040204" pitchFamily="34" charset="-120"/>
                <a:ea typeface="微軟正黑體" panose="020B0604030504040204" pitchFamily="34" charset="-120"/>
                <a:cs typeface="Calibri"/>
              </a:rPr>
              <a:t>網路加速技術</a:t>
            </a:r>
            <a:r>
              <a:rPr lang="zh-TW" altLang="en-US">
                <a:latin typeface="微軟正黑體" panose="020B0604030504040204" pitchFamily="34" charset="-120"/>
                <a:ea typeface="微軟正黑體" panose="020B0604030504040204" pitchFamily="34" charset="-120"/>
                <a:cs typeface="Calibri"/>
              </a:rPr>
              <a:t>，提升網際網路傳輸效率</a:t>
            </a:r>
            <a:endParaRPr lang="en-US" altLang="zh-TW">
              <a:latin typeface="微軟正黑體" panose="020B0604030504040204" pitchFamily="34" charset="-120"/>
              <a:ea typeface="微軟正黑體" panose="020B0604030504040204" pitchFamily="34" charset="-120"/>
              <a:cs typeface="Calibri"/>
            </a:endParaRPr>
          </a:p>
          <a:p>
            <a:r>
              <a:rPr lang="zh-TW" altLang="zh-TW">
                <a:latin typeface="微軟正黑體" panose="020B0604030504040204" pitchFamily="34" charset="-120"/>
                <a:ea typeface="微軟正黑體" panose="020B0604030504040204" pitchFamily="34" charset="-120"/>
                <a:cs typeface="Calibri"/>
              </a:rPr>
              <a:t>完整支援 </a:t>
            </a:r>
            <a:r>
              <a:rPr lang="zh-TW" altLang="zh-TW" sz="4200" b="1">
                <a:latin typeface="微軟正黑體" panose="020B0604030504040204" pitchFamily="34" charset="-120"/>
                <a:ea typeface="微軟正黑體" panose="020B0604030504040204" pitchFamily="34" charset="-120"/>
                <a:cs typeface="Calibri"/>
              </a:rPr>
              <a:t>22</a:t>
            </a:r>
            <a:r>
              <a:rPr lang="zh-TW" altLang="zh-TW">
                <a:latin typeface="微軟正黑體" panose="020B0604030504040204" pitchFamily="34" charset="-120"/>
                <a:ea typeface="微軟正黑體" panose="020B0604030504040204" pitchFamily="34" charset="-120"/>
                <a:cs typeface="Calibri"/>
              </a:rPr>
              <a:t> 家公有雲的備份和同步功能(</a:t>
            </a:r>
            <a:r>
              <a:rPr lang="zh-TW" altLang="en-US">
                <a:latin typeface="微軟正黑體" panose="020B0604030504040204" pitchFamily="34" charset="-120"/>
                <a:ea typeface="微軟正黑體" panose="020B0604030504040204" pitchFamily="34" charset="-120"/>
                <a:cs typeface="Calibri"/>
              </a:rPr>
              <a:t>並</a:t>
            </a:r>
            <a:r>
              <a:rPr lang="zh-TW" altLang="zh-TW">
                <a:latin typeface="微軟正黑體" panose="020B0604030504040204" pitchFamily="34" charset="-120"/>
                <a:ea typeface="微軟正黑體" panose="020B0604030504040204" pitchFamily="34" charset="-120"/>
                <a:cs typeface="Calibri"/>
              </a:rPr>
              <a:t>持續增加...)</a:t>
            </a:r>
            <a:endParaRPr lang="en-US" altLang="zh-TW">
              <a:latin typeface="微軟正黑體" panose="020B0604030504040204" pitchFamily="34" charset="-120"/>
              <a:ea typeface="微軟正黑體" panose="020B0604030504040204" pitchFamily="34" charset="-120"/>
              <a:cs typeface="Calibri"/>
            </a:endParaRPr>
          </a:p>
          <a:p>
            <a:endParaRPr lang="zh-TW" altLang="en-US">
              <a:cs typeface="Calibri"/>
            </a:endParaRPr>
          </a:p>
          <a:p>
            <a:endParaRPr lang="zh-TW" altLang="en-US">
              <a:cs typeface="Calibri"/>
            </a:endParaRPr>
          </a:p>
          <a:p>
            <a:endParaRPr lang="zh-TW" altLang="en-US">
              <a:cs typeface="Calibri"/>
            </a:endParaRPr>
          </a:p>
        </p:txBody>
      </p:sp>
      <p:pic>
        <p:nvPicPr>
          <p:cNvPr id="8194" name="Picture 2" descr="Relay, 3d small people passes the baton. çæ¬åç¨åç - 92658312">
            <a:extLst>
              <a:ext uri="{FF2B5EF4-FFF2-40B4-BE49-F238E27FC236}">
                <a16:creationId xmlns:a16="http://schemas.microsoft.com/office/drawing/2014/main" id="{F9AF0534-64B8-4011-A482-9EAC5A5898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6850" y="4805851"/>
            <a:ext cx="3315150" cy="2037563"/>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8" descr="一張含有 撞球, 運動 的圖片&#10;&#10;描述是以非常高的可信度產生">
            <a:extLst>
              <a:ext uri="{FF2B5EF4-FFF2-40B4-BE49-F238E27FC236}">
                <a16:creationId xmlns:a16="http://schemas.microsoft.com/office/drawing/2014/main" id="{8C298555-21EB-4EE9-924E-83DD0ADDC131}"/>
              </a:ext>
            </a:extLst>
          </p:cNvPr>
          <p:cNvPicPr>
            <a:picLocks noChangeAspect="1"/>
          </p:cNvPicPr>
          <p:nvPr/>
        </p:nvPicPr>
        <p:blipFill>
          <a:blip r:embed="rId3"/>
          <a:stretch>
            <a:fillRect/>
          </a:stretch>
        </p:blipFill>
        <p:spPr>
          <a:xfrm>
            <a:off x="11009117" y="4483345"/>
            <a:ext cx="1132630" cy="1055013"/>
          </a:xfrm>
          <a:prstGeom prst="rect">
            <a:avLst/>
          </a:prstGeom>
        </p:spPr>
      </p:pic>
      <p:pic>
        <p:nvPicPr>
          <p:cNvPr id="7" name="圖片 4">
            <a:extLst>
              <a:ext uri="{FF2B5EF4-FFF2-40B4-BE49-F238E27FC236}">
                <a16:creationId xmlns:a16="http://schemas.microsoft.com/office/drawing/2014/main" id="{3DCF11BD-9A01-47D8-ABB2-E8413F24C727}"/>
              </a:ext>
            </a:extLst>
          </p:cNvPr>
          <p:cNvPicPr>
            <a:picLocks noChangeAspect="1"/>
          </p:cNvPicPr>
          <p:nvPr/>
        </p:nvPicPr>
        <p:blipFill>
          <a:blip r:embed="rId4"/>
          <a:stretch>
            <a:fillRect/>
          </a:stretch>
        </p:blipFill>
        <p:spPr>
          <a:xfrm>
            <a:off x="9792984" y="4657069"/>
            <a:ext cx="850217" cy="8461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182760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4F4C04A9-367E-406E-9894-83FAC8370F22}"/>
              </a:ext>
            </a:extLst>
          </p:cNvPr>
          <p:cNvSpPr>
            <a:spLocks noGrp="1"/>
          </p:cNvSpPr>
          <p:nvPr>
            <p:ph type="title"/>
          </p:nvPr>
        </p:nvSpPr>
        <p:spPr>
          <a:xfrm>
            <a:off x="3045368" y="2043663"/>
            <a:ext cx="6338276" cy="2022091"/>
          </a:xfrm>
        </p:spPr>
        <p:txBody>
          <a:bodyPr vert="horz" lIns="91440" tIns="45720" rIns="91440" bIns="45720" rtlCol="0" anchor="b">
            <a:normAutofit/>
          </a:bodyPr>
          <a:lstStyle/>
          <a:p>
            <a:pPr algn="ctr"/>
            <a:r>
              <a:rPr lang="zh-TW" altLang="en-US" b="1">
                <a:solidFill>
                  <a:srgbClr val="FFFFFF"/>
                </a:solidFill>
                <a:latin typeface="微軟正黑體"/>
                <a:ea typeface="微軟正黑體"/>
              </a:rPr>
              <a:t>雲端時代備份需求</a:t>
            </a:r>
            <a:endParaRPr lang="zh-TW" altLang="en-US" b="1" kern="1200">
              <a:solidFill>
                <a:srgbClr val="FFFFFF"/>
              </a:solidFill>
              <a:latin typeface="微軟正黑體"/>
              <a:ea typeface="微軟正黑體"/>
            </a:endParaRPr>
          </a:p>
        </p:txBody>
      </p:sp>
      <p:sp>
        <p:nvSpPr>
          <p:cNvPr id="3" name="內容版面配置區 2">
            <a:extLst>
              <a:ext uri="{FF2B5EF4-FFF2-40B4-BE49-F238E27FC236}">
                <a16:creationId xmlns:a16="http://schemas.microsoft.com/office/drawing/2014/main" id="{8FA96F9F-7EEF-4D1E-B3E0-F3339DA03A7C}"/>
              </a:ext>
            </a:extLst>
          </p:cNvPr>
          <p:cNvSpPr>
            <a:spLocks noGrp="1"/>
          </p:cNvSpPr>
          <p:nvPr>
            <p:ph type="body" idx="4294967295"/>
          </p:nvPr>
        </p:nvSpPr>
        <p:spPr>
          <a:xfrm>
            <a:off x="3045368" y="4074718"/>
            <a:ext cx="6105194" cy="682079"/>
          </a:xfrm>
        </p:spPr>
        <p:txBody>
          <a:bodyPr vert="horz" lIns="91440" tIns="45720" rIns="91440" bIns="45720" rtlCol="0">
            <a:normAutofit/>
          </a:bodyPr>
          <a:lstStyle/>
          <a:p>
            <a:pPr algn="ctr"/>
            <a:endParaRPr lang="en-US" altLang="zh-TW" sz="2400" kern="1200">
              <a:solidFill>
                <a:srgbClr val="FFFFFF"/>
              </a:solidFill>
              <a:latin typeface="+mn-lt"/>
              <a:ea typeface="+mn-ea"/>
              <a:cs typeface="+mn-cs"/>
            </a:endParaRPr>
          </a:p>
        </p:txBody>
      </p:sp>
    </p:spTree>
    <p:extLst>
      <p:ext uri="{BB962C8B-B14F-4D97-AF65-F5344CB8AC3E}">
        <p14:creationId xmlns:p14="http://schemas.microsoft.com/office/powerpoint/2010/main" val="9022619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022E51-5068-4172-815A-57838AD8422F}"/>
              </a:ext>
            </a:extLst>
          </p:cNvPr>
          <p:cNvSpPr>
            <a:spLocks noGrp="1"/>
          </p:cNvSpPr>
          <p:nvPr>
            <p:ph type="title"/>
          </p:nvPr>
        </p:nvSpPr>
        <p:spPr/>
        <p:txBody>
          <a:bodyPr/>
          <a:lstStyle/>
          <a:p>
            <a:r>
              <a:rPr lang="zh-CN">
                <a:latin typeface="微軟正黑體"/>
                <a:ea typeface="微軟正黑體"/>
                <a:cs typeface="Calibri Light"/>
              </a:rPr>
              <a:t>混合雲備份的問題</a:t>
            </a:r>
            <a:endParaRPr lang="en-US"/>
          </a:p>
        </p:txBody>
      </p:sp>
      <p:pic>
        <p:nvPicPr>
          <p:cNvPr id="4" name="Picture 4" descr="A picture containing businesscard&#10;&#10;Description generated with high confidence">
            <a:extLst>
              <a:ext uri="{FF2B5EF4-FFF2-40B4-BE49-F238E27FC236}">
                <a16:creationId xmlns:a16="http://schemas.microsoft.com/office/drawing/2014/main" id="{1E37D492-A918-4F20-9D4F-9C5A3E1B5366}"/>
              </a:ext>
            </a:extLst>
          </p:cNvPr>
          <p:cNvPicPr>
            <a:picLocks noChangeAspect="1"/>
          </p:cNvPicPr>
          <p:nvPr/>
        </p:nvPicPr>
        <p:blipFill>
          <a:blip r:embed="rId3"/>
          <a:stretch>
            <a:fillRect/>
          </a:stretch>
        </p:blipFill>
        <p:spPr>
          <a:xfrm>
            <a:off x="1181585" y="1675830"/>
            <a:ext cx="9596860" cy="5057325"/>
          </a:xfrm>
          <a:prstGeom prst="rect">
            <a:avLst/>
          </a:prstGeom>
        </p:spPr>
      </p:pic>
      <p:sp>
        <p:nvSpPr>
          <p:cNvPr id="3" name="文字方塊 2">
            <a:extLst>
              <a:ext uri="{FF2B5EF4-FFF2-40B4-BE49-F238E27FC236}">
                <a16:creationId xmlns:a16="http://schemas.microsoft.com/office/drawing/2014/main" id="{100E5161-A227-4A30-81F8-F9D43083A74F}"/>
              </a:ext>
            </a:extLst>
          </p:cNvPr>
          <p:cNvSpPr txBox="1"/>
          <p:nvPr/>
        </p:nvSpPr>
        <p:spPr>
          <a:xfrm>
            <a:off x="5663144" y="6123543"/>
            <a:ext cx="4745421" cy="369332"/>
          </a:xfrm>
          <a:prstGeom prst="rect">
            <a:avLst/>
          </a:prstGeom>
          <a:solidFill>
            <a:schemeClr val="accent4">
              <a:lumMod val="40000"/>
              <a:lumOff val="60000"/>
            </a:schemeClr>
          </a:solidFill>
        </p:spPr>
        <p:txBody>
          <a:bodyPr wrap="square" rtlCol="0">
            <a:spAutoFit/>
          </a:bodyPr>
          <a:lstStyle/>
          <a:p>
            <a:r>
              <a:rPr lang="zh-TW" altLang="en-US" b="1"/>
              <a:t>來源</a:t>
            </a:r>
            <a:r>
              <a:rPr lang="en-US" altLang="zh-TW" b="1"/>
              <a:t>:</a:t>
            </a:r>
            <a:r>
              <a:rPr lang="zh-TW" altLang="en-US" b="1"/>
              <a:t> </a:t>
            </a:r>
            <a:r>
              <a:rPr lang="en-US" altLang="zh-TW" b="1" err="1"/>
              <a:t>RightScale</a:t>
            </a:r>
            <a:r>
              <a:rPr lang="en-US" altLang="zh-TW" b="1"/>
              <a:t> 2018 State of the Cloud Report</a:t>
            </a:r>
            <a:endParaRPr lang="zh-TW" altLang="en-US" b="1"/>
          </a:p>
        </p:txBody>
      </p:sp>
    </p:spTree>
    <p:extLst>
      <p:ext uri="{BB962C8B-B14F-4D97-AF65-F5344CB8AC3E}">
        <p14:creationId xmlns:p14="http://schemas.microsoft.com/office/powerpoint/2010/main" val="31482116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A93C1-3DA9-4017-B4A9-A5D0E8ABE433}"/>
              </a:ext>
            </a:extLst>
          </p:cNvPr>
          <p:cNvSpPr>
            <a:spLocks noGrp="1"/>
          </p:cNvSpPr>
          <p:nvPr>
            <p:ph type="title"/>
          </p:nvPr>
        </p:nvSpPr>
        <p:spPr/>
        <p:txBody>
          <a:bodyPr>
            <a:normAutofit fontScale="90000"/>
          </a:bodyPr>
          <a:lstStyle/>
          <a:p>
            <a:r>
              <a:rPr lang="zh-TW" altLang="en-US">
                <a:cs typeface="Calibri Light"/>
              </a:rPr>
              <a:t>使用者採用混合雲架構做備份常見的問題</a:t>
            </a:r>
            <a:endParaRPr lang="en-US">
              <a:cs typeface="Calibri Light"/>
            </a:endParaRPr>
          </a:p>
        </p:txBody>
      </p:sp>
      <p:sp>
        <p:nvSpPr>
          <p:cNvPr id="5" name="Speech Bubble: Oval 4">
            <a:extLst>
              <a:ext uri="{FF2B5EF4-FFF2-40B4-BE49-F238E27FC236}">
                <a16:creationId xmlns:a16="http://schemas.microsoft.com/office/drawing/2014/main" id="{9AD9D94D-86B3-4671-80DF-AE5C460548AA}"/>
              </a:ext>
            </a:extLst>
          </p:cNvPr>
          <p:cNvSpPr/>
          <p:nvPr/>
        </p:nvSpPr>
        <p:spPr>
          <a:xfrm>
            <a:off x="613378" y="1601825"/>
            <a:ext cx="7879457" cy="61264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b="1">
                <a:latin typeface="新細明體"/>
                <a:ea typeface="新細明體"/>
                <a:cs typeface="Calibri"/>
              </a:rPr>
              <a:t>「</a:t>
            </a:r>
            <a:r>
              <a:rPr lang="zh-TW" altLang="en-US" b="1">
                <a:cs typeface="Calibri"/>
              </a:rPr>
              <a:t>我的重要資料該如何保存才安全</a:t>
            </a:r>
            <a:r>
              <a:rPr lang="zh-TW" b="1">
                <a:latin typeface="新細明體"/>
                <a:ea typeface="新細明體"/>
                <a:cs typeface="Calibri"/>
              </a:rPr>
              <a:t>」</a:t>
            </a:r>
            <a:endParaRPr lang="zh-TW" b="1">
              <a:cs typeface="Calibri"/>
            </a:endParaRPr>
          </a:p>
        </p:txBody>
      </p:sp>
      <p:sp>
        <p:nvSpPr>
          <p:cNvPr id="6" name="Speech Bubble: Oval 5">
            <a:extLst>
              <a:ext uri="{FF2B5EF4-FFF2-40B4-BE49-F238E27FC236}">
                <a16:creationId xmlns:a16="http://schemas.microsoft.com/office/drawing/2014/main" id="{4FEEE4EA-5074-4384-B225-9F2AC4CA351F}"/>
              </a:ext>
            </a:extLst>
          </p:cNvPr>
          <p:cNvSpPr/>
          <p:nvPr/>
        </p:nvSpPr>
        <p:spPr>
          <a:xfrm>
            <a:off x="3869195" y="2577940"/>
            <a:ext cx="7879457" cy="612648"/>
          </a:xfrm>
          <a:prstGeom prst="wedgeEllipse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b="1">
                <a:latin typeface="新細明體"/>
                <a:ea typeface="新細明體"/>
                <a:cs typeface="Calibri"/>
              </a:rPr>
              <a:t>「</a:t>
            </a:r>
            <a:r>
              <a:rPr lang="zh-TW" altLang="en-US" b="1">
                <a:cs typeface="Calibri"/>
              </a:rPr>
              <a:t>怎樣讓資料備份任務不影響日常工作的進行</a:t>
            </a:r>
            <a:r>
              <a:rPr lang="zh-TW" b="1">
                <a:latin typeface="新細明體"/>
                <a:ea typeface="新細明體"/>
                <a:cs typeface="Calibri"/>
              </a:rPr>
              <a:t>」</a:t>
            </a:r>
            <a:endParaRPr lang="zh-TW" altLang="en-US" b="1">
              <a:cs typeface="Calibri"/>
            </a:endParaRPr>
          </a:p>
        </p:txBody>
      </p:sp>
      <p:sp>
        <p:nvSpPr>
          <p:cNvPr id="7" name="Speech Bubble: Oval 6">
            <a:extLst>
              <a:ext uri="{FF2B5EF4-FFF2-40B4-BE49-F238E27FC236}">
                <a16:creationId xmlns:a16="http://schemas.microsoft.com/office/drawing/2014/main" id="{1729C0FD-1768-4B98-A41C-7D5B74211FE9}"/>
              </a:ext>
            </a:extLst>
          </p:cNvPr>
          <p:cNvSpPr/>
          <p:nvPr/>
        </p:nvSpPr>
        <p:spPr>
          <a:xfrm>
            <a:off x="613378" y="3397434"/>
            <a:ext cx="7879457" cy="910184"/>
          </a:xfrm>
          <a:prstGeom prst="wedgeEllipseCallou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b="1">
                <a:latin typeface="新細明體"/>
                <a:ea typeface="新細明體"/>
              </a:rPr>
              <a:t>「</a:t>
            </a:r>
            <a:r>
              <a:rPr lang="zh-TW" altLang="en-US" b="1"/>
              <a:t>利用公有雲進行異地備既耗時也耗費網路頻寬</a:t>
            </a:r>
            <a:endParaRPr lang="en-US" altLang="zh-TW" b="1">
              <a:cs typeface="Calibri"/>
            </a:endParaRPr>
          </a:p>
          <a:p>
            <a:pPr algn="ctr"/>
            <a:r>
              <a:rPr lang="zh-TW" altLang="zh-TW" b="1">
                <a:latin typeface="新細明體"/>
                <a:ea typeface="新細明體"/>
                <a:cs typeface="Calibri"/>
              </a:rPr>
              <a:t>公有雲儲存成本也越來越高</a:t>
            </a:r>
            <a:r>
              <a:rPr lang="zh-TW" b="1">
                <a:latin typeface="新細明體"/>
                <a:ea typeface="新細明體"/>
                <a:cs typeface="Calibri"/>
              </a:rPr>
              <a:t>」</a:t>
            </a:r>
            <a:endParaRPr lang="zh-TW" altLang="en-US" b="1">
              <a:cs typeface="Calibri"/>
            </a:endParaRPr>
          </a:p>
        </p:txBody>
      </p:sp>
      <p:sp>
        <p:nvSpPr>
          <p:cNvPr id="8" name="Speech Bubble: Oval 7">
            <a:extLst>
              <a:ext uri="{FF2B5EF4-FFF2-40B4-BE49-F238E27FC236}">
                <a16:creationId xmlns:a16="http://schemas.microsoft.com/office/drawing/2014/main" id="{8624451E-AD81-4C80-9489-214C3929BAB9}"/>
              </a:ext>
            </a:extLst>
          </p:cNvPr>
          <p:cNvSpPr/>
          <p:nvPr/>
        </p:nvSpPr>
        <p:spPr>
          <a:xfrm>
            <a:off x="3969956" y="4605741"/>
            <a:ext cx="7879457" cy="612648"/>
          </a:xfrm>
          <a:prstGeom prst="wedgeEllipse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b="1">
                <a:latin typeface="新細明體"/>
                <a:ea typeface="新細明體"/>
                <a:cs typeface="Calibri"/>
              </a:rPr>
              <a:t>「</a:t>
            </a:r>
            <a:r>
              <a:rPr lang="zh-TW" altLang="en-US" b="1">
                <a:cs typeface="Calibri"/>
              </a:rPr>
              <a:t>各種類型的備份任務及空間使用狀況難以掌握</a:t>
            </a:r>
            <a:r>
              <a:rPr lang="zh-TW" b="1">
                <a:latin typeface="新細明體"/>
                <a:ea typeface="新細明體"/>
                <a:cs typeface="Calibri"/>
              </a:rPr>
              <a:t>」</a:t>
            </a:r>
          </a:p>
        </p:txBody>
      </p:sp>
      <p:sp>
        <p:nvSpPr>
          <p:cNvPr id="9" name="Speech Bubble: Oval 8">
            <a:extLst>
              <a:ext uri="{FF2B5EF4-FFF2-40B4-BE49-F238E27FC236}">
                <a16:creationId xmlns:a16="http://schemas.microsoft.com/office/drawing/2014/main" id="{192E258C-EC48-473D-AE39-CC8FF66AF749}"/>
              </a:ext>
            </a:extLst>
          </p:cNvPr>
          <p:cNvSpPr/>
          <p:nvPr/>
        </p:nvSpPr>
        <p:spPr>
          <a:xfrm>
            <a:off x="424452" y="5562965"/>
            <a:ext cx="7879457" cy="612648"/>
          </a:xfrm>
          <a:prstGeom prst="wedgeEllipseCallou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b="1">
                <a:latin typeface="新細明體"/>
                <a:ea typeface="新細明體"/>
                <a:cs typeface="Calibri"/>
              </a:rPr>
              <a:t>「</a:t>
            </a:r>
            <a:r>
              <a:rPr lang="zh-TW" altLang="en-US" b="1">
                <a:cs typeface="Calibri"/>
              </a:rPr>
              <a:t>我的備份任務無法及時在非工作時間完成</a:t>
            </a:r>
            <a:r>
              <a:rPr lang="zh-TW" b="1">
                <a:latin typeface="新細明體"/>
                <a:ea typeface="新細明體"/>
                <a:cs typeface="Calibri"/>
              </a:rPr>
              <a:t>」</a:t>
            </a:r>
            <a:endParaRPr lang="zh-TW">
              <a:latin typeface="新細明體"/>
              <a:ea typeface="新細明體"/>
              <a:cs typeface="Calibri"/>
            </a:endParaRPr>
          </a:p>
        </p:txBody>
      </p:sp>
      <p:pic>
        <p:nvPicPr>
          <p:cNvPr id="4098" name="Picture 2" descr="ãä½¿ç¨èãçåçæå°çµæ">
            <a:extLst>
              <a:ext uri="{FF2B5EF4-FFF2-40B4-BE49-F238E27FC236}">
                <a16:creationId xmlns:a16="http://schemas.microsoft.com/office/drawing/2014/main" id="{6E76A745-75FB-47BA-9B6D-E63935410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361" y="2227305"/>
            <a:ext cx="856674" cy="13139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ãä½¿ç¨èãçåçæå°çµæ">
            <a:extLst>
              <a:ext uri="{FF2B5EF4-FFF2-40B4-BE49-F238E27FC236}">
                <a16:creationId xmlns:a16="http://schemas.microsoft.com/office/drawing/2014/main" id="{97DF8199-3439-4689-850D-8D8A8A54F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8302" y="3344335"/>
            <a:ext cx="856674" cy="13139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ãä½¿ç¨èãçåçæå°çµæ">
            <a:extLst>
              <a:ext uri="{FF2B5EF4-FFF2-40B4-BE49-F238E27FC236}">
                <a16:creationId xmlns:a16="http://schemas.microsoft.com/office/drawing/2014/main" id="{376A9E0B-E66E-43F5-9427-CE283B5D4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404" y="4354331"/>
            <a:ext cx="856674" cy="13139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ãä½¿ç¨èãçåçæå°çµæ">
            <a:extLst>
              <a:ext uri="{FF2B5EF4-FFF2-40B4-BE49-F238E27FC236}">
                <a16:creationId xmlns:a16="http://schemas.microsoft.com/office/drawing/2014/main" id="{25799BEE-042B-4093-AEDA-9E81D86FA2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42" y="5270573"/>
            <a:ext cx="691209" cy="1060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ãä½¿ç¨èãçåçæå°çµæ">
            <a:extLst>
              <a:ext uri="{FF2B5EF4-FFF2-40B4-BE49-F238E27FC236}">
                <a16:creationId xmlns:a16="http://schemas.microsoft.com/office/drawing/2014/main" id="{F6BB1E12-72FB-4BA9-A1DF-61001BB063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111" y="6012824"/>
            <a:ext cx="691209" cy="1060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2917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4F4C04A9-367E-406E-9894-83FAC8370F22}"/>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zh-TW" altLang="en-US" b="1">
                <a:solidFill>
                  <a:srgbClr val="FFFFFF"/>
                </a:solidFill>
                <a:latin typeface="微軟正黑體"/>
                <a:ea typeface="微軟正黑體"/>
              </a:rPr>
              <a:t>新世代混和雲備份方案</a:t>
            </a:r>
          </a:p>
        </p:txBody>
      </p:sp>
      <p:sp>
        <p:nvSpPr>
          <p:cNvPr id="3" name="內容版面配置區 2">
            <a:extLst>
              <a:ext uri="{FF2B5EF4-FFF2-40B4-BE49-F238E27FC236}">
                <a16:creationId xmlns:a16="http://schemas.microsoft.com/office/drawing/2014/main" id="{8FA96F9F-7EEF-4D1E-B3E0-F3339DA03A7C}"/>
              </a:ext>
            </a:extLst>
          </p:cNvPr>
          <p:cNvSpPr>
            <a:spLocks noGrp="1"/>
          </p:cNvSpPr>
          <p:nvPr>
            <p:ph type="body" idx="4294967295"/>
          </p:nvPr>
        </p:nvSpPr>
        <p:spPr>
          <a:xfrm>
            <a:off x="3045368" y="4074718"/>
            <a:ext cx="6105194" cy="682079"/>
          </a:xfrm>
        </p:spPr>
        <p:txBody>
          <a:bodyPr vert="horz" lIns="91440" tIns="45720" rIns="91440" bIns="45720" rtlCol="0">
            <a:normAutofit/>
          </a:bodyPr>
          <a:lstStyle/>
          <a:p>
            <a:pPr algn="ctr"/>
            <a:endParaRPr lang="en-US" altLang="zh-TW" sz="2400" kern="1200">
              <a:solidFill>
                <a:srgbClr val="FFFFFF"/>
              </a:solidFill>
              <a:latin typeface="+mn-lt"/>
              <a:ea typeface="+mn-ea"/>
              <a:cs typeface="+mn-cs"/>
            </a:endParaRPr>
          </a:p>
        </p:txBody>
      </p:sp>
    </p:spTree>
    <p:extLst>
      <p:ext uri="{BB962C8B-B14F-4D97-AF65-F5344CB8AC3E}">
        <p14:creationId xmlns:p14="http://schemas.microsoft.com/office/powerpoint/2010/main" val="37052193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4F4C04A9-367E-406E-9894-83FAC8370F22}"/>
              </a:ext>
            </a:extLst>
          </p:cNvPr>
          <p:cNvSpPr>
            <a:spLocks noGrp="1"/>
          </p:cNvSpPr>
          <p:nvPr>
            <p:ph type="title"/>
          </p:nvPr>
        </p:nvSpPr>
        <p:spPr>
          <a:xfrm>
            <a:off x="2154838" y="2043663"/>
            <a:ext cx="7968880" cy="2031055"/>
          </a:xfrm>
        </p:spPr>
        <p:txBody>
          <a:bodyPr vert="horz" lIns="91440" tIns="45720" rIns="91440" bIns="45720" rtlCol="0" anchor="b">
            <a:normAutofit/>
          </a:bodyPr>
          <a:lstStyle/>
          <a:p>
            <a:pPr algn="ctr"/>
            <a:r>
              <a:rPr lang="zh-TW" altLang="en-US" b="1">
                <a:solidFill>
                  <a:srgbClr val="FFFFFF"/>
                </a:solidFill>
                <a:latin typeface="微軟正黑體"/>
                <a:ea typeface="微軟正黑體"/>
              </a:rPr>
              <a:t>利用</a:t>
            </a:r>
            <a:br>
              <a:rPr lang="zh-TW" altLang="en-US" b="1">
                <a:solidFill>
                  <a:srgbClr val="FFFFFF"/>
                </a:solidFill>
                <a:latin typeface="微軟正黑體"/>
                <a:ea typeface="微軟正黑體"/>
              </a:rPr>
            </a:br>
            <a:r>
              <a:rPr lang="zh-TW" altLang="en-US" b="1">
                <a:solidFill>
                  <a:srgbClr val="FFFFFF"/>
                </a:solidFill>
                <a:latin typeface="微軟正黑體"/>
                <a:ea typeface="微軟正黑體"/>
              </a:rPr>
              <a:t>Hybrid Backup Sync </a:t>
            </a:r>
            <a:br>
              <a:rPr lang="zh-TW" altLang="en-US" b="1">
                <a:solidFill>
                  <a:srgbClr val="FFFFFF"/>
                </a:solidFill>
                <a:latin typeface="微軟正黑體"/>
                <a:ea typeface="微軟正黑體"/>
              </a:rPr>
            </a:br>
            <a:r>
              <a:rPr lang="zh-TW" altLang="en-US" b="1">
                <a:solidFill>
                  <a:srgbClr val="FFFFFF"/>
                </a:solidFill>
                <a:latin typeface="微軟正黑體"/>
                <a:ea typeface="微軟正黑體"/>
              </a:rPr>
              <a:t>打造安全備份計畫</a:t>
            </a:r>
            <a:endParaRPr lang="zh-TW" altLang="en-US" b="1" kern="1200">
              <a:solidFill>
                <a:srgbClr val="FFFFFF"/>
              </a:solidFill>
              <a:latin typeface="微軟正黑體"/>
              <a:ea typeface="微軟正黑體"/>
            </a:endParaRPr>
          </a:p>
        </p:txBody>
      </p:sp>
      <p:sp>
        <p:nvSpPr>
          <p:cNvPr id="3" name="內容版面配置區 2">
            <a:extLst>
              <a:ext uri="{FF2B5EF4-FFF2-40B4-BE49-F238E27FC236}">
                <a16:creationId xmlns:a16="http://schemas.microsoft.com/office/drawing/2014/main" id="{8FA96F9F-7EEF-4D1E-B3E0-F3339DA03A7C}"/>
              </a:ext>
            </a:extLst>
          </p:cNvPr>
          <p:cNvSpPr>
            <a:spLocks noGrp="1"/>
          </p:cNvSpPr>
          <p:nvPr>
            <p:ph type="body" idx="4294967295"/>
          </p:nvPr>
        </p:nvSpPr>
        <p:spPr>
          <a:xfrm>
            <a:off x="3045368" y="4074718"/>
            <a:ext cx="6105194" cy="682079"/>
          </a:xfrm>
        </p:spPr>
        <p:txBody>
          <a:bodyPr vert="horz" lIns="91440" tIns="45720" rIns="91440" bIns="45720" rtlCol="0">
            <a:normAutofit/>
          </a:bodyPr>
          <a:lstStyle/>
          <a:p>
            <a:pPr algn="ctr"/>
            <a:endParaRPr lang="en-US" altLang="zh-TW" sz="2400" kern="1200">
              <a:solidFill>
                <a:srgbClr val="FFFFFF"/>
              </a:solidFill>
              <a:latin typeface="+mn-lt"/>
              <a:ea typeface="+mn-ea"/>
              <a:cs typeface="+mn-cs"/>
            </a:endParaRPr>
          </a:p>
        </p:txBody>
      </p:sp>
    </p:spTree>
    <p:extLst>
      <p:ext uri="{BB962C8B-B14F-4D97-AF65-F5344CB8AC3E}">
        <p14:creationId xmlns:p14="http://schemas.microsoft.com/office/powerpoint/2010/main" val="9606011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AD2150C-C900-479A-B89C-FDDF1BC0886E}"/>
              </a:ext>
            </a:extLst>
          </p:cNvPr>
          <p:cNvSpPr/>
          <p:nvPr/>
        </p:nvSpPr>
        <p:spPr>
          <a:xfrm>
            <a:off x="5201103" y="4764538"/>
            <a:ext cx="6916284" cy="2063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7EB3B1F2-0D1D-413A-ACB0-5E0B484C4F91}"/>
              </a:ext>
            </a:extLst>
          </p:cNvPr>
          <p:cNvSpPr>
            <a:spLocks noGrp="1"/>
          </p:cNvSpPr>
          <p:nvPr>
            <p:ph type="title"/>
          </p:nvPr>
        </p:nvSpPr>
        <p:spPr/>
        <p:txBody>
          <a:bodyPr/>
          <a:lstStyle/>
          <a:p>
            <a:r>
              <a:rPr lang="zh-TW" altLang="en-US" b="1">
                <a:latin typeface="微軟正黑體" panose="020B0604030504040204" pitchFamily="34" charset="-120"/>
                <a:ea typeface="微軟正黑體" panose="020B0604030504040204" pitchFamily="34" charset="-120"/>
                <a:cs typeface="Arial"/>
              </a:rPr>
              <a:t>擬定資料保護策略</a:t>
            </a:r>
          </a:p>
        </p:txBody>
      </p:sp>
      <p:sp>
        <p:nvSpPr>
          <p:cNvPr id="3" name="內容版面配置區 2">
            <a:extLst>
              <a:ext uri="{FF2B5EF4-FFF2-40B4-BE49-F238E27FC236}">
                <a16:creationId xmlns:a16="http://schemas.microsoft.com/office/drawing/2014/main" id="{B5201B93-BE78-4E46-9986-762F5BCA1399}"/>
              </a:ext>
            </a:extLst>
          </p:cNvPr>
          <p:cNvSpPr>
            <a:spLocks noGrp="1"/>
          </p:cNvSpPr>
          <p:nvPr>
            <p:ph idx="1"/>
          </p:nvPr>
        </p:nvSpPr>
        <p:spPr>
          <a:xfrm>
            <a:off x="481013" y="1825624"/>
            <a:ext cx="10515600" cy="4351338"/>
          </a:xfrm>
        </p:spPr>
        <p:txBody>
          <a:bodyPr vert="horz" lIns="91440" tIns="45720" rIns="91440" bIns="45720" rtlCol="0" anchor="t">
            <a:normAutofit fontScale="92500" lnSpcReduction="10000"/>
          </a:bodyPr>
          <a:lstStyle/>
          <a:p>
            <a:pPr marL="0" indent="0">
              <a:buNone/>
            </a:pPr>
            <a:r>
              <a:rPr lang="zh-TW" b="1">
                <a:ea typeface="微軟正黑體" panose="020B0604030504040204" pitchFamily="34" charset="-120"/>
              </a:rPr>
              <a:t>沒有一個備份計畫是完美的，但是可以從目前廣為接受的 3-2-1 備份策略開始</a:t>
            </a:r>
            <a:endParaRPr lang="zh-TW">
              <a:ea typeface="微軟正黑體" panose="020B0604030504040204" pitchFamily="34" charset="-120"/>
            </a:endParaRPr>
          </a:p>
          <a:p>
            <a:pPr marL="0" indent="0">
              <a:buNone/>
            </a:pPr>
            <a:endParaRPr lang="zh-TW" altLang="en-US" b="1">
              <a:ea typeface="微軟正黑體" panose="020B0604030504040204" pitchFamily="34" charset="-120"/>
            </a:endParaRPr>
          </a:p>
          <a:p>
            <a:pPr marL="0" indent="0">
              <a:buNone/>
            </a:pPr>
            <a:r>
              <a:rPr lang="zh-TW" altLang="en-US" b="1">
                <a:ea typeface="微軟正黑體" panose="020B0604030504040204" pitchFamily="34" charset="-120"/>
              </a:rPr>
              <a:t>3-2-1  備份策略</a:t>
            </a:r>
          </a:p>
          <a:p>
            <a:r>
              <a:rPr lang="zh-TW" altLang="en-US" b="1">
                <a:ea typeface="微軟正黑體" panose="020B0604030504040204" pitchFamily="34" charset="-120"/>
              </a:rPr>
              <a:t>美國官方建議採行備份方式 </a:t>
            </a:r>
          </a:p>
          <a:p>
            <a:pPr lvl="1"/>
            <a:r>
              <a:rPr lang="zh-TW">
                <a:ea typeface="微軟正黑體" panose="020B0604030504040204" pitchFamily="34" charset="-120"/>
              </a:rPr>
              <a:t>由Carnegie Mellon University 於    2012 年為 US-CERT (United States</a:t>
            </a:r>
            <a:r>
              <a:rPr lang="zh-TW" altLang="en-US">
                <a:ea typeface="微軟正黑體" panose="020B0604030504040204" pitchFamily="34" charset="-120"/>
              </a:rPr>
              <a:t> </a:t>
            </a:r>
            <a:r>
              <a:rPr lang="zh-TW">
                <a:ea typeface="微軟正黑體" panose="020B0604030504040204" pitchFamily="34" charset="-120"/>
              </a:rPr>
              <a:t>  Computer Emergency Readiness</a:t>
            </a:r>
            <a:r>
              <a:rPr lang="zh-TW" altLang="en-US">
                <a:ea typeface="微軟正黑體" panose="020B0604030504040204" pitchFamily="34" charset="-120"/>
              </a:rPr>
              <a:t> </a:t>
            </a:r>
            <a:r>
              <a:rPr lang="zh-TW">
                <a:ea typeface="微軟正黑體" panose="020B0604030504040204" pitchFamily="34" charset="-120"/>
              </a:rPr>
              <a:t>  Team) 發行的文件</a:t>
            </a:r>
            <a:endParaRPr lang="zh-TW">
              <a:ea typeface="微軟正黑體" panose="020B0604030504040204" pitchFamily="34" charset="-120"/>
              <a:cs typeface="Calibri"/>
            </a:endParaRPr>
          </a:p>
          <a:p>
            <a:r>
              <a:rPr lang="zh-TW" altLang="en-US" b="1">
                <a:ea typeface="微軟正黑體" panose="020B0604030504040204" pitchFamily="34" charset="-120"/>
              </a:rPr>
              <a:t>電腦文件資料備份重點法則</a:t>
            </a:r>
            <a:endParaRPr lang="zh-TW" altLang="en-US">
              <a:ea typeface="微軟正黑體" panose="020B0604030504040204" pitchFamily="34" charset="-120"/>
            </a:endParaRPr>
          </a:p>
          <a:p>
            <a:pPr lvl="1"/>
            <a:r>
              <a:rPr lang="zh-TW" altLang="en-US">
                <a:ea typeface="微軟正黑體" panose="020B0604030504040204" pitchFamily="34" charset="-120"/>
              </a:rPr>
              <a:t>三份副本</a:t>
            </a:r>
            <a:endParaRPr lang="zh-TW" altLang="en-US">
              <a:ea typeface="微軟正黑體" panose="020B0604030504040204" pitchFamily="34" charset="-120"/>
              <a:cs typeface="Calibri" panose="020F0502020204030204"/>
            </a:endParaRPr>
          </a:p>
          <a:p>
            <a:pPr lvl="1"/>
            <a:r>
              <a:rPr lang="zh-TW" altLang="en-US">
                <a:ea typeface="微軟正黑體" panose="020B0604030504040204" pitchFamily="34" charset="-120"/>
              </a:rPr>
              <a:t>兩種不同媒體</a:t>
            </a:r>
            <a:endParaRPr lang="zh-TW" altLang="en-US">
              <a:ea typeface="微軟正黑體" panose="020B0604030504040204" pitchFamily="34" charset="-120"/>
              <a:cs typeface="Calibri" panose="020F0502020204030204"/>
            </a:endParaRPr>
          </a:p>
          <a:p>
            <a:pPr lvl="1"/>
            <a:r>
              <a:rPr lang="zh-TW" altLang="en-US">
                <a:ea typeface="微軟正黑體" panose="020B0604030504040204" pitchFamily="34" charset="-120"/>
              </a:rPr>
              <a:t>一個異地儲存</a:t>
            </a:r>
            <a:endParaRPr lang="zh-TW" altLang="en-US">
              <a:solidFill>
                <a:srgbClr val="000000"/>
              </a:solidFill>
              <a:ea typeface="微軟正黑體" panose="020B0604030504040204" pitchFamily="34" charset="-120"/>
            </a:endParaRPr>
          </a:p>
          <a:p>
            <a:endParaRPr lang="zh-TW" altLang="en-US">
              <a:solidFill>
                <a:srgbClr val="4472C4"/>
              </a:solidFill>
              <a:ea typeface="微軟正黑體" panose="020B0604030504040204" pitchFamily="34" charset="-120"/>
            </a:endParaRPr>
          </a:p>
        </p:txBody>
      </p:sp>
      <p:pic>
        <p:nvPicPr>
          <p:cNvPr id="11" name="圖片 10">
            <a:extLst>
              <a:ext uri="{FF2B5EF4-FFF2-40B4-BE49-F238E27FC236}">
                <a16:creationId xmlns:a16="http://schemas.microsoft.com/office/drawing/2014/main" id="{D052B3D9-3AD5-469C-9DAD-2C46D5175B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15276" y="5065999"/>
            <a:ext cx="6174846" cy="1681064"/>
          </a:xfrm>
          <a:prstGeom prst="rect">
            <a:avLst/>
          </a:prstGeom>
        </p:spPr>
      </p:pic>
    </p:spTree>
    <p:extLst>
      <p:ext uri="{BB962C8B-B14F-4D97-AF65-F5344CB8AC3E}">
        <p14:creationId xmlns:p14="http://schemas.microsoft.com/office/powerpoint/2010/main" val="22018981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ED7014FA-BC68-4F34-A583-F5DA2DF29EE0}"/>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5600" b="1" kern="1200" err="1">
                <a:solidFill>
                  <a:srgbClr val="FFFFFF"/>
                </a:solidFill>
                <a:latin typeface="微軟正黑體" panose="020B0604030504040204" pitchFamily="34" charset="-120"/>
                <a:ea typeface="微軟正黑體" panose="020B0604030504040204" pitchFamily="34" charset="-120"/>
              </a:rPr>
              <a:t>進階功能</a:t>
            </a:r>
            <a:r>
              <a:rPr lang="zh-TW" altLang="en-US" sz="5600" b="1" kern="1200">
                <a:solidFill>
                  <a:srgbClr val="FFFFFF"/>
                </a:solidFill>
                <a:latin typeface="微軟正黑體" panose="020B0604030504040204" pitchFamily="34" charset="-120"/>
                <a:ea typeface="微軟正黑體" panose="020B0604030504040204" pitchFamily="34" charset="-120"/>
              </a:rPr>
              <a:t>滿足企業資料備份需求</a:t>
            </a:r>
            <a:endParaRPr lang="en-US" sz="5600" b="1" kern="1200">
              <a:solidFill>
                <a:srgbClr val="FFFFFF"/>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C55C40D2-376E-43D6-BBF6-0AB8182F9C84}"/>
              </a:ext>
            </a:extLst>
          </p:cNvPr>
          <p:cNvSpPr>
            <a:spLocks noGrp="1"/>
          </p:cNvSpPr>
          <p:nvPr>
            <p:ph type="body" idx="4294967295"/>
          </p:nvPr>
        </p:nvSpPr>
        <p:spPr>
          <a:xfrm>
            <a:off x="3045368" y="4074718"/>
            <a:ext cx="6105194" cy="682079"/>
          </a:xfrm>
        </p:spPr>
        <p:txBody>
          <a:bodyPr vert="horz" lIns="91440" tIns="45720" rIns="91440" bIns="45720" rtlCol="0">
            <a:normAutofit/>
          </a:bodyPr>
          <a:lstStyle/>
          <a:p>
            <a:pPr algn="ctr"/>
            <a:endParaRPr lang="en-US" altLang="zh-TW" sz="2400" kern="1200">
              <a:solidFill>
                <a:srgbClr val="FFFFFF"/>
              </a:solidFill>
              <a:latin typeface="+mn-lt"/>
              <a:ea typeface="+mn-ea"/>
              <a:cs typeface="+mn-cs"/>
            </a:endParaRPr>
          </a:p>
        </p:txBody>
      </p:sp>
    </p:spTree>
    <p:extLst>
      <p:ext uri="{BB962C8B-B14F-4D97-AF65-F5344CB8AC3E}">
        <p14:creationId xmlns:p14="http://schemas.microsoft.com/office/powerpoint/2010/main" val="38289716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21DE4A79-D91A-43ED-AC27-73F0903E7831}"/>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r>
              <a:rPr lang="zh-TW" altLang="en-US" b="1" kern="1200">
                <a:solidFill>
                  <a:schemeClr val="bg1"/>
                </a:solidFill>
                <a:latin typeface="微軟正黑體" panose="020B0604030504040204" pitchFamily="34" charset="-120"/>
                <a:ea typeface="微軟正黑體" panose="020B0604030504040204" pitchFamily="34" charset="-120"/>
              </a:rPr>
              <a:t>高效資料備份關鍵指標 </a:t>
            </a:r>
            <a:r>
              <a:rPr lang="en-US" altLang="zh-TW" b="1" kern="1200">
                <a:solidFill>
                  <a:schemeClr val="bg1"/>
                </a:solidFill>
                <a:latin typeface="微軟正黑體" panose="020B0604030504040204" pitchFamily="34" charset="-120"/>
                <a:ea typeface="微軟正黑體" panose="020B0604030504040204" pitchFamily="34" charset="-120"/>
              </a:rPr>
              <a:t>RTO </a:t>
            </a:r>
            <a:r>
              <a:rPr lang="zh-TW" altLang="en-US" b="1" kern="1200">
                <a:solidFill>
                  <a:schemeClr val="bg1"/>
                </a:solidFill>
                <a:latin typeface="微軟正黑體" panose="020B0604030504040204" pitchFamily="34" charset="-120"/>
                <a:ea typeface="微軟正黑體" panose="020B0604030504040204" pitchFamily="34" charset="-120"/>
              </a:rPr>
              <a:t>和 </a:t>
            </a:r>
            <a:r>
              <a:rPr lang="en-US" altLang="zh-TW" b="1" kern="1200">
                <a:solidFill>
                  <a:schemeClr val="bg1"/>
                </a:solidFill>
                <a:latin typeface="微軟正黑體" panose="020B0604030504040204" pitchFamily="34" charset="-120"/>
                <a:ea typeface="微軟正黑體" panose="020B0604030504040204" pitchFamily="34" charset="-120"/>
              </a:rPr>
              <a:t>RPO</a:t>
            </a:r>
          </a:p>
        </p:txBody>
      </p:sp>
      <p:pic>
        <p:nvPicPr>
          <p:cNvPr id="4" name="圖片 4" descr="一張含有 個人, 男人, 套裝 的圖片&#10;&#10;描述是以非常高的可信度產生">
            <a:extLst>
              <a:ext uri="{FF2B5EF4-FFF2-40B4-BE49-F238E27FC236}">
                <a16:creationId xmlns:a16="http://schemas.microsoft.com/office/drawing/2014/main" id="{CF94A9B2-A36C-43C8-ADAE-ECFDA2784253}"/>
              </a:ext>
            </a:extLst>
          </p:cNvPr>
          <p:cNvPicPr>
            <a:picLocks noChangeAspect="1"/>
          </p:cNvPicPr>
          <p:nvPr/>
        </p:nvPicPr>
        <p:blipFill>
          <a:blip r:embed="rId3"/>
          <a:stretch>
            <a:fillRect/>
          </a:stretch>
        </p:blipFill>
        <p:spPr>
          <a:xfrm>
            <a:off x="878994" y="2057401"/>
            <a:ext cx="10652606" cy="4394199"/>
          </a:xfrm>
          <a:prstGeom prst="rect">
            <a:avLst/>
          </a:prstGeom>
        </p:spPr>
      </p:pic>
      <p:sp>
        <p:nvSpPr>
          <p:cNvPr id="7" name="文字方塊 6">
            <a:extLst>
              <a:ext uri="{FF2B5EF4-FFF2-40B4-BE49-F238E27FC236}">
                <a16:creationId xmlns:a16="http://schemas.microsoft.com/office/drawing/2014/main" id="{894A2E5E-E041-40AD-8EF1-99331168E3DA}"/>
              </a:ext>
            </a:extLst>
          </p:cNvPr>
          <p:cNvSpPr txBox="1"/>
          <p:nvPr/>
        </p:nvSpPr>
        <p:spPr>
          <a:xfrm>
            <a:off x="4762940" y="3147146"/>
            <a:ext cx="3292929" cy="55399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500" b="1">
                <a:solidFill>
                  <a:schemeClr val="bg1"/>
                </a:solidFill>
                <a:latin typeface="微軟正黑體"/>
                <a:ea typeface="微軟正黑體"/>
              </a:rPr>
              <a:t>當資料損壞需要回復時，不論是對個人或企業，還原的時間都至關重要</a:t>
            </a:r>
          </a:p>
        </p:txBody>
      </p:sp>
      <p:pic>
        <p:nvPicPr>
          <p:cNvPr id="8" name="圖片 9" descr="一張含有 美工圖案 的圖片&#10;&#10;描述是以高可信度產生">
            <a:extLst>
              <a:ext uri="{FF2B5EF4-FFF2-40B4-BE49-F238E27FC236}">
                <a16:creationId xmlns:a16="http://schemas.microsoft.com/office/drawing/2014/main" id="{FE7F7F66-6FC0-43E0-AEE9-DF7B819A3A3B}"/>
              </a:ext>
            </a:extLst>
          </p:cNvPr>
          <p:cNvPicPr>
            <a:picLocks noChangeAspect="1"/>
          </p:cNvPicPr>
          <p:nvPr/>
        </p:nvPicPr>
        <p:blipFill>
          <a:blip r:embed="rId4"/>
          <a:stretch>
            <a:fillRect/>
          </a:stretch>
        </p:blipFill>
        <p:spPr>
          <a:xfrm>
            <a:off x="914840" y="3857034"/>
            <a:ext cx="6861629" cy="1268994"/>
          </a:xfrm>
          <a:prstGeom prst="rect">
            <a:avLst/>
          </a:prstGeom>
        </p:spPr>
      </p:pic>
      <p:pic>
        <p:nvPicPr>
          <p:cNvPr id="11" name="圖片 11">
            <a:extLst>
              <a:ext uri="{FF2B5EF4-FFF2-40B4-BE49-F238E27FC236}">
                <a16:creationId xmlns:a16="http://schemas.microsoft.com/office/drawing/2014/main" id="{3CD4DA8A-C61D-45D8-9ABA-5C00CB3CBD00}"/>
              </a:ext>
            </a:extLst>
          </p:cNvPr>
          <p:cNvPicPr>
            <a:picLocks noChangeAspect="1"/>
          </p:cNvPicPr>
          <p:nvPr/>
        </p:nvPicPr>
        <p:blipFill>
          <a:blip r:embed="rId5"/>
          <a:stretch>
            <a:fillRect/>
          </a:stretch>
        </p:blipFill>
        <p:spPr>
          <a:xfrm>
            <a:off x="879688" y="5978111"/>
            <a:ext cx="2124075" cy="238125"/>
          </a:xfrm>
          <a:prstGeom prst="rect">
            <a:avLst/>
          </a:prstGeom>
        </p:spPr>
      </p:pic>
    </p:spTree>
    <p:extLst>
      <p:ext uri="{BB962C8B-B14F-4D97-AF65-F5344CB8AC3E}">
        <p14:creationId xmlns:p14="http://schemas.microsoft.com/office/powerpoint/2010/main" val="1604932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C7EA87CE-F33E-4CD1-BE92-113EA60D9287}"/>
              </a:ext>
            </a:extLst>
          </p:cNvPr>
          <p:cNvSpPr>
            <a:spLocks noGrp="1"/>
          </p:cNvSpPr>
          <p:nvPr>
            <p:ph type="title"/>
          </p:nvPr>
        </p:nvSpPr>
        <p:spPr/>
        <p:txBody>
          <a:bodyPr>
            <a:normAutofit/>
          </a:bodyPr>
          <a:lstStyle/>
          <a:p>
            <a:r>
              <a:rPr lang="zh-TW" altLang="zh-TW" b="1">
                <a:latin typeface="微軟正黑體" panose="020B0604030504040204" pitchFamily="34" charset="-120"/>
                <a:ea typeface="微軟正黑體" panose="020B0604030504040204" pitchFamily="34" charset="-120"/>
              </a:rPr>
              <a:t>QuDedup 黑科技加持，大幅降低備份及還原時間</a:t>
            </a:r>
            <a:endParaRPr lang="zh-TW" altLang="en-US" b="1">
              <a:latin typeface="微軟正黑體" panose="020B0604030504040204" pitchFamily="34" charset="-120"/>
              <a:ea typeface="微軟正黑體" panose="020B0604030504040204" pitchFamily="34" charset="-120"/>
            </a:endParaRPr>
          </a:p>
        </p:txBody>
      </p:sp>
      <p:pic>
        <p:nvPicPr>
          <p:cNvPr id="3" name="圖片 2" descr="一張含有 iPod, 電子用品 的圖片&#10;&#10;描述是以高可信度產生">
            <a:extLst>
              <a:ext uri="{FF2B5EF4-FFF2-40B4-BE49-F238E27FC236}">
                <a16:creationId xmlns:a16="http://schemas.microsoft.com/office/drawing/2014/main" id="{F8EE443F-A1F3-4022-82D7-1E5CE78918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5795" y="409433"/>
            <a:ext cx="1904456" cy="1904456"/>
          </a:xfrm>
          <a:prstGeom prst="rect">
            <a:avLst/>
          </a:prstGeom>
        </p:spPr>
      </p:pic>
    </p:spTree>
    <p:extLst>
      <p:ext uri="{BB962C8B-B14F-4D97-AF65-F5344CB8AC3E}">
        <p14:creationId xmlns:p14="http://schemas.microsoft.com/office/powerpoint/2010/main" val="31546062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D7A77E-5CE2-4248-B418-7FECE21EFB1A}"/>
              </a:ext>
            </a:extLst>
          </p:cNvPr>
          <p:cNvSpPr>
            <a:spLocks noGrp="1"/>
          </p:cNvSpPr>
          <p:nvPr>
            <p:ph type="title"/>
          </p:nvPr>
        </p:nvSpPr>
        <p:spPr/>
        <p:txBody>
          <a:bodyPr/>
          <a:lstStyle/>
          <a:p>
            <a:r>
              <a:rPr lang="zh-TW" altLang="en-US" b="1">
                <a:latin typeface="微軟正黑體" panose="020B0604030504040204" pitchFamily="34" charset="-120"/>
                <a:ea typeface="微軟正黑體" panose="020B0604030504040204" pitchFamily="34" charset="-120"/>
              </a:rPr>
              <a:t>內外兼備，輕鬆實現混合雲備份策略</a:t>
            </a:r>
          </a:p>
        </p:txBody>
      </p:sp>
      <p:graphicFrame>
        <p:nvGraphicFramePr>
          <p:cNvPr id="11" name="內容版面配置區 2">
            <a:extLst>
              <a:ext uri="{FF2B5EF4-FFF2-40B4-BE49-F238E27FC236}">
                <a16:creationId xmlns:a16="http://schemas.microsoft.com/office/drawing/2014/main" id="{311EF5CC-EEEA-4B30-924B-71E649FB9DBF}"/>
              </a:ext>
            </a:extLst>
          </p:cNvPr>
          <p:cNvGraphicFramePr>
            <a:graphicFrameLocks noGrp="1"/>
          </p:cNvGraphicFramePr>
          <p:nvPr>
            <p:ph idx="1"/>
            <p:extLst/>
          </p:nvPr>
        </p:nvGraphicFramePr>
        <p:xfrm>
          <a:off x="1036320" y="1863318"/>
          <a:ext cx="10119360" cy="45036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52206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630D06B-DD53-4659-926E-288C85A709BA}"/>
              </a:ext>
            </a:extLst>
          </p:cNvPr>
          <p:cNvSpPr>
            <a:spLocks noGrp="1"/>
          </p:cNvSpPr>
          <p:nvPr>
            <p:ph type="title"/>
          </p:nvPr>
        </p:nvSpPr>
        <p:spPr/>
        <p:txBody>
          <a:bodyPr>
            <a:normAutofit fontScale="90000"/>
          </a:bodyPr>
          <a:lstStyle/>
          <a:p>
            <a:r>
              <a:rPr lang="zh-TW" altLang="en-US" b="1">
                <a:latin typeface="微軟正黑體" panose="020B0604030504040204" pitchFamily="34" charset="-120"/>
                <a:ea typeface="微軟正黑體" panose="020B0604030504040204" pitchFamily="34" charset="-120"/>
                <a:cs typeface="Calibri Light"/>
              </a:rPr>
              <a:t>Hybrid Backup Sync 3 </a:t>
            </a:r>
            <a:br>
              <a:rPr lang="zh-TW" altLang="en-US" b="1">
                <a:latin typeface="微軟正黑體" panose="020B0604030504040204" pitchFamily="34" charset="-120"/>
                <a:ea typeface="微軟正黑體" panose="020B0604030504040204" pitchFamily="34" charset="-120"/>
                <a:cs typeface="Calibri Light"/>
              </a:rPr>
            </a:br>
            <a:r>
              <a:rPr lang="zh-TW" altLang="en-US" b="1">
                <a:latin typeface="微軟正黑體" panose="020B0604030504040204" pitchFamily="34" charset="-120"/>
                <a:ea typeface="微軟正黑體" panose="020B0604030504040204" pitchFamily="34" charset="-120"/>
                <a:cs typeface="Calibri Light"/>
              </a:rPr>
              <a:t>強化資料保護的每一環節</a:t>
            </a:r>
            <a:endParaRPr lang="zh-TW" altLang="en-US" b="1">
              <a:latin typeface="微軟正黑體" panose="020B0604030504040204" pitchFamily="34" charset="-120"/>
              <a:ea typeface="微軟正黑體" panose="020B0604030504040204" pitchFamily="34" charset="-120"/>
              <a:cs typeface="+mj-lt"/>
            </a:endParaRPr>
          </a:p>
        </p:txBody>
      </p:sp>
      <p:sp>
        <p:nvSpPr>
          <p:cNvPr id="3" name="內容版面配置區 2">
            <a:extLst>
              <a:ext uri="{FF2B5EF4-FFF2-40B4-BE49-F238E27FC236}">
                <a16:creationId xmlns:a16="http://schemas.microsoft.com/office/drawing/2014/main" id="{A6FC88C0-5D9D-4663-A33C-C68F06C01F53}"/>
              </a:ext>
            </a:extLst>
          </p:cNvPr>
          <p:cNvSpPr>
            <a:spLocks noGrp="1"/>
          </p:cNvSpPr>
          <p:nvPr>
            <p:ph idx="1"/>
          </p:nvPr>
        </p:nvSpPr>
        <p:spPr/>
        <p:txBody>
          <a:bodyPr vert="horz" lIns="91440" tIns="45720" rIns="91440" bIns="45720" rtlCol="0" anchor="t">
            <a:normAutofit/>
          </a:bodyPr>
          <a:lstStyle/>
          <a:p>
            <a:r>
              <a:rPr lang="zh-TW">
                <a:latin typeface="微軟正黑體"/>
                <a:ea typeface="微軟正黑體"/>
              </a:rPr>
              <a:t>雲端時代備份需求 </a:t>
            </a:r>
            <a:endParaRPr lang="zh-TW" altLang="en-US">
              <a:latin typeface="微軟正黑體"/>
              <a:ea typeface="微軟正黑體"/>
            </a:endParaRPr>
          </a:p>
          <a:p>
            <a:r>
              <a:rPr lang="zh-TW">
                <a:latin typeface="微軟正黑體"/>
                <a:ea typeface="微軟正黑體"/>
              </a:rPr>
              <a:t>新世代混和雲備份方案</a:t>
            </a:r>
          </a:p>
          <a:p>
            <a:r>
              <a:rPr lang="zh-TW" altLang="en-US">
                <a:latin typeface="微軟正黑體"/>
                <a:ea typeface="微軟正黑體"/>
              </a:rPr>
              <a:t>實機操作 </a:t>
            </a:r>
            <a:r>
              <a:rPr lang="en-US" altLang="zh-TW">
                <a:latin typeface="微軟正黑體"/>
                <a:ea typeface="微軟正黑體"/>
              </a:rPr>
              <a:t>Part 1</a:t>
            </a:r>
            <a:r>
              <a:rPr lang="zh-TW" altLang="en-US">
                <a:latin typeface="微軟正黑體"/>
                <a:ea typeface="微軟正黑體"/>
              </a:rPr>
              <a:t>  </a:t>
            </a:r>
            <a:endParaRPr lang="zh-TW">
              <a:latin typeface="微軟正黑體"/>
              <a:ea typeface="微軟正黑體"/>
            </a:endParaRPr>
          </a:p>
          <a:p>
            <a:r>
              <a:rPr lang="zh-TW">
                <a:latin typeface="微軟正黑體"/>
                <a:ea typeface="微軟正黑體"/>
              </a:rPr>
              <a:t>利用 Hybrid Backup Sync 打造安全備份計畫 </a:t>
            </a:r>
            <a:endParaRPr lang="en-US" altLang="zh-TW">
              <a:latin typeface="微軟正黑體" panose="020B0604030504040204" pitchFamily="34" charset="-120"/>
              <a:ea typeface="微軟正黑體" panose="020B0604030504040204" pitchFamily="34" charset="-120"/>
            </a:endParaRPr>
          </a:p>
          <a:p>
            <a:r>
              <a:rPr lang="zh-TW" altLang="en-US">
                <a:latin typeface="微軟正黑體"/>
                <a:ea typeface="微軟正黑體"/>
              </a:rPr>
              <a:t>實機操作 </a:t>
            </a:r>
            <a:r>
              <a:rPr lang="en-US" altLang="zh-TW">
                <a:latin typeface="微軟正黑體"/>
                <a:ea typeface="微軟正黑體"/>
              </a:rPr>
              <a:t>Part 2</a:t>
            </a:r>
            <a:endParaRPr lang="en-US" altLang="zh-TW">
              <a:latin typeface="微軟正黑體"/>
              <a:ea typeface="微軟正黑體"/>
              <a:cs typeface="Calibri"/>
            </a:endParaRPr>
          </a:p>
          <a:p>
            <a:r>
              <a:rPr lang="zh-TW" altLang="en-US">
                <a:latin typeface="微軟正黑體" panose="020B0604030504040204" pitchFamily="34" charset="-120"/>
                <a:ea typeface="微軟正黑體" panose="020B0604030504040204" pitchFamily="34" charset="-120"/>
                <a:cs typeface="Calibri"/>
              </a:rPr>
              <a:t>進階功能滿足企業資料備份需求</a:t>
            </a:r>
            <a:endParaRPr lang="zh-TW">
              <a:latin typeface="微軟正黑體" panose="020B0604030504040204" pitchFamily="34" charset="-120"/>
              <a:ea typeface="微軟正黑體" panose="020B0604030504040204" pitchFamily="34" charset="-120"/>
              <a:cs typeface="Calibri"/>
            </a:endParaRPr>
          </a:p>
        </p:txBody>
      </p:sp>
    </p:spTree>
    <p:extLst>
      <p:ext uri="{BB962C8B-B14F-4D97-AF65-F5344CB8AC3E}">
        <p14:creationId xmlns:p14="http://schemas.microsoft.com/office/powerpoint/2010/main" val="23056195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30FDE90-0809-4B5A-8520-55C53FB6D4BE}"/>
              </a:ext>
            </a:extLst>
          </p:cNvPr>
          <p:cNvSpPr>
            <a:spLocks noGrp="1"/>
          </p:cNvSpPr>
          <p:nvPr>
            <p:ph type="title"/>
          </p:nvPr>
        </p:nvSpPr>
        <p:spPr>
          <a:xfrm>
            <a:off x="838200" y="365125"/>
            <a:ext cx="10798628" cy="1325563"/>
          </a:xfrm>
        </p:spPr>
        <p:txBody>
          <a:bodyPr/>
          <a:lstStyle/>
          <a:p>
            <a:r>
              <a:rPr lang="zh-TW" altLang="en-US" b="1">
                <a:latin typeface="微軟正黑體"/>
                <a:ea typeface="微軟正黑體"/>
                <a:cs typeface="Calibri Light"/>
              </a:rPr>
              <a:t>資料可攜帶 去重覆化資料還原利器</a:t>
            </a:r>
          </a:p>
        </p:txBody>
      </p:sp>
      <p:sp>
        <p:nvSpPr>
          <p:cNvPr id="3" name="內容版面配置區 2">
            <a:extLst>
              <a:ext uri="{FF2B5EF4-FFF2-40B4-BE49-F238E27FC236}">
                <a16:creationId xmlns:a16="http://schemas.microsoft.com/office/drawing/2014/main" id="{ED2ACD79-55AD-4407-B1FC-73CDEE2E6A96}"/>
              </a:ext>
            </a:extLst>
          </p:cNvPr>
          <p:cNvSpPr>
            <a:spLocks noGrp="1"/>
          </p:cNvSpPr>
          <p:nvPr>
            <p:ph idx="1"/>
          </p:nvPr>
        </p:nvSpPr>
        <p:spPr/>
        <p:txBody>
          <a:bodyPr vert="horz" lIns="91440" tIns="45720" rIns="91440" bIns="45720" rtlCol="0" anchor="t">
            <a:normAutofit/>
          </a:bodyPr>
          <a:lstStyle/>
          <a:p>
            <a:pPr marL="0" indent="0">
              <a:buNone/>
            </a:pPr>
            <a:r>
              <a:rPr lang="en-US" altLang="zh-TW" b="1" err="1">
                <a:solidFill>
                  <a:srgbClr val="0070C0"/>
                </a:solidFill>
                <a:latin typeface="微軟正黑體" panose="020B0604030504040204" pitchFamily="34" charset="-120"/>
                <a:ea typeface="微軟正黑體" panose="020B0604030504040204" pitchFamily="34" charset="-120"/>
                <a:cs typeface="Calibri"/>
              </a:rPr>
              <a:t>QuDedup</a:t>
            </a:r>
            <a:r>
              <a:rPr lang="en-US" altLang="zh-TW" b="1">
                <a:solidFill>
                  <a:srgbClr val="0070C0"/>
                </a:solidFill>
                <a:latin typeface="微軟正黑體" panose="020B0604030504040204" pitchFamily="34" charset="-120"/>
                <a:ea typeface="微軟正黑體" panose="020B0604030504040204" pitchFamily="34" charset="-120"/>
                <a:cs typeface="Calibri"/>
              </a:rPr>
              <a:t> Extract Tool</a:t>
            </a:r>
          </a:p>
          <a:p>
            <a:r>
              <a:rPr lang="zh-TW" altLang="en-US">
                <a:latin typeface="微軟正黑體" panose="020B0604030504040204" pitchFamily="34" charset="-120"/>
                <a:ea typeface="微軟正黑體" panose="020B0604030504040204" pitchFamily="34" charset="-120"/>
                <a:cs typeface="Calibri"/>
              </a:rPr>
              <a:t>跨平台支援，讓備份資料便於隨處取用</a:t>
            </a:r>
          </a:p>
          <a:p>
            <a:pPr lvl="1"/>
            <a:r>
              <a:rPr lang="zh-TW" altLang="en-US">
                <a:latin typeface="微軟正黑體" panose="020B0604030504040204" pitchFamily="34" charset="-120"/>
                <a:ea typeface="微軟正黑體" panose="020B0604030504040204" pitchFamily="34" charset="-120"/>
                <a:cs typeface="Calibri"/>
              </a:rPr>
              <a:t>Windows /  Mac /  Linux(Ubuntu)</a:t>
            </a:r>
          </a:p>
          <a:p>
            <a:r>
              <a:rPr lang="zh-TW" altLang="en-US">
                <a:latin typeface="微軟正黑體" panose="020B0604030504040204" pitchFamily="34" charset="-120"/>
                <a:ea typeface="微軟正黑體" panose="020B0604030504040204" pitchFamily="34" charset="-120"/>
                <a:cs typeface="Calibri"/>
              </a:rPr>
              <a:t>簡單一致的使用者介面 跨平台使用更上手</a:t>
            </a:r>
          </a:p>
          <a:p>
            <a:r>
              <a:rPr lang="zh-TW" altLang="en-US">
                <a:latin typeface="微軟正黑體" panose="020B0604030504040204" pitchFamily="34" charset="-120"/>
                <a:ea typeface="微軟正黑體" panose="020B0604030504040204" pitchFamily="34" charset="-120"/>
                <a:cs typeface="Calibri"/>
              </a:rPr>
              <a:t>輕量化應用程式，佈署更快速</a:t>
            </a:r>
            <a:endParaRPr lang="en-US" altLang="zh-TW">
              <a:latin typeface="微軟正黑體" panose="020B0604030504040204" pitchFamily="34" charset="-120"/>
              <a:ea typeface="微軟正黑體" panose="020B0604030504040204" pitchFamily="34" charset="-120"/>
              <a:cs typeface="Calibri"/>
            </a:endParaRPr>
          </a:p>
          <a:p>
            <a:r>
              <a:rPr lang="zh-TW" altLang="en-US">
                <a:latin typeface="微軟正黑體" panose="020B0604030504040204" pitchFamily="34" charset="-120"/>
                <a:ea typeface="微軟正黑體" panose="020B0604030504040204" pitchFamily="34" charset="-120"/>
                <a:cs typeface="Calibri"/>
              </a:rPr>
              <a:t>快速確認備份資料安全無恙</a:t>
            </a:r>
          </a:p>
          <a:p>
            <a:endParaRPr lang="zh-TW" altLang="en-US">
              <a:latin typeface="微軟正黑體" panose="020B0604030504040204" pitchFamily="34" charset="-120"/>
              <a:ea typeface="微軟正黑體" panose="020B0604030504040204" pitchFamily="34" charset="-120"/>
              <a:cs typeface="Calibri"/>
            </a:endParaRPr>
          </a:p>
        </p:txBody>
      </p:sp>
      <p:pic>
        <p:nvPicPr>
          <p:cNvPr id="5" name="圖片 5" descr="一張含有 螢幕擷取畫面 的圖片&#10;&#10;描述是以非常高的可信度產生">
            <a:extLst>
              <a:ext uri="{FF2B5EF4-FFF2-40B4-BE49-F238E27FC236}">
                <a16:creationId xmlns:a16="http://schemas.microsoft.com/office/drawing/2014/main" id="{8ACCA463-1D22-4B6E-B7C0-26203EE29B72}"/>
              </a:ext>
            </a:extLst>
          </p:cNvPr>
          <p:cNvPicPr>
            <a:picLocks noChangeAspect="1"/>
          </p:cNvPicPr>
          <p:nvPr/>
        </p:nvPicPr>
        <p:blipFill>
          <a:blip r:embed="rId3"/>
          <a:stretch>
            <a:fillRect/>
          </a:stretch>
        </p:blipFill>
        <p:spPr>
          <a:xfrm>
            <a:off x="6522720" y="3553000"/>
            <a:ext cx="5549536" cy="3221090"/>
          </a:xfrm>
          <a:prstGeom prst="rect">
            <a:avLst/>
          </a:prstGeom>
        </p:spPr>
      </p:pic>
    </p:spTree>
    <p:extLst>
      <p:ext uri="{BB962C8B-B14F-4D97-AF65-F5344CB8AC3E}">
        <p14:creationId xmlns:p14="http://schemas.microsoft.com/office/powerpoint/2010/main" val="7391220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AC338-B705-4D36-8B21-515BF60E0376}"/>
              </a:ext>
            </a:extLst>
          </p:cNvPr>
          <p:cNvSpPr>
            <a:spLocks noGrp="1"/>
          </p:cNvSpPr>
          <p:nvPr>
            <p:ph type="title"/>
          </p:nvPr>
        </p:nvSpPr>
        <p:spPr/>
        <p:txBody>
          <a:bodyPr/>
          <a:lstStyle/>
          <a:p>
            <a:r>
              <a:rPr lang="zh-TW" altLang="en-US" b="1">
                <a:latin typeface="微軟正黑體" panose="020B0604030504040204" pitchFamily="34" charset="-120"/>
                <a:ea typeface="微軟正黑體" panose="020B0604030504040204" pitchFamily="34" charset="-120"/>
                <a:cs typeface="Calibri Light"/>
              </a:rPr>
              <a:t>不可不知的重複資料刪除技術</a:t>
            </a:r>
            <a:endParaRPr lang="en-US" b="1">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296E6ED1-668F-4366-A106-EFFD9657628E}"/>
              </a:ext>
            </a:extLst>
          </p:cNvPr>
          <p:cNvPicPr>
            <a:picLocks noChangeAspect="1"/>
          </p:cNvPicPr>
          <p:nvPr/>
        </p:nvPicPr>
        <p:blipFill>
          <a:blip r:embed="rId2"/>
          <a:stretch>
            <a:fillRect/>
          </a:stretch>
        </p:blipFill>
        <p:spPr>
          <a:xfrm>
            <a:off x="2490839" y="2342024"/>
            <a:ext cx="1458575" cy="1228725"/>
          </a:xfrm>
          <a:prstGeom prst="rect">
            <a:avLst/>
          </a:prstGeom>
        </p:spPr>
      </p:pic>
      <p:sp>
        <p:nvSpPr>
          <p:cNvPr id="6" name="箭號: 向右 5">
            <a:extLst>
              <a:ext uri="{FF2B5EF4-FFF2-40B4-BE49-F238E27FC236}">
                <a16:creationId xmlns:a16="http://schemas.microsoft.com/office/drawing/2014/main" id="{BA9CCE16-3453-48BA-A372-34BA3F7CCD5E}"/>
              </a:ext>
            </a:extLst>
          </p:cNvPr>
          <p:cNvSpPr/>
          <p:nvPr/>
        </p:nvSpPr>
        <p:spPr>
          <a:xfrm>
            <a:off x="1967839" y="2843886"/>
            <a:ext cx="460535" cy="261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箭號: 向右 6">
            <a:extLst>
              <a:ext uri="{FF2B5EF4-FFF2-40B4-BE49-F238E27FC236}">
                <a16:creationId xmlns:a16="http://schemas.microsoft.com/office/drawing/2014/main" id="{845709B9-EF49-4447-8BB8-777E563CBFDF}"/>
              </a:ext>
            </a:extLst>
          </p:cNvPr>
          <p:cNvSpPr/>
          <p:nvPr/>
        </p:nvSpPr>
        <p:spPr>
          <a:xfrm>
            <a:off x="6177668" y="2742003"/>
            <a:ext cx="460535" cy="261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50" name="Picture 2" descr="ãserverãçåçæå°çµæ">
            <a:extLst>
              <a:ext uri="{FF2B5EF4-FFF2-40B4-BE49-F238E27FC236}">
                <a16:creationId xmlns:a16="http://schemas.microsoft.com/office/drawing/2014/main" id="{85023AED-5A88-47BD-9E26-17E391EFF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976" y="2094885"/>
            <a:ext cx="1685927" cy="16859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ãserverãçåçæå°çµæ">
            <a:extLst>
              <a:ext uri="{FF2B5EF4-FFF2-40B4-BE49-F238E27FC236}">
                <a16:creationId xmlns:a16="http://schemas.microsoft.com/office/drawing/2014/main" id="{93886C63-281D-4810-AFA0-3406B66006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4257" y="2048888"/>
            <a:ext cx="1336720" cy="16477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ãserverãçåçæå°çµæ">
            <a:extLst>
              <a:ext uri="{FF2B5EF4-FFF2-40B4-BE49-F238E27FC236}">
                <a16:creationId xmlns:a16="http://schemas.microsoft.com/office/drawing/2014/main" id="{10753D41-2751-403F-9E66-1F96096E8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975" y="4440019"/>
            <a:ext cx="1685927" cy="1685927"/>
          </a:xfrm>
          <a:prstGeom prst="rect">
            <a:avLst/>
          </a:prstGeom>
          <a:noFill/>
          <a:extLst>
            <a:ext uri="{909E8E84-426E-40DD-AFC4-6F175D3DCCD1}">
              <a14:hiddenFill xmlns:a14="http://schemas.microsoft.com/office/drawing/2010/main">
                <a:solidFill>
                  <a:srgbClr val="FFFFFF"/>
                </a:solidFill>
              </a14:hiddenFill>
            </a:ext>
          </a:extLst>
        </p:spPr>
      </p:pic>
      <p:sp>
        <p:nvSpPr>
          <p:cNvPr id="12" name="箭號: 向右 11">
            <a:extLst>
              <a:ext uri="{FF2B5EF4-FFF2-40B4-BE49-F238E27FC236}">
                <a16:creationId xmlns:a16="http://schemas.microsoft.com/office/drawing/2014/main" id="{3C08527F-56E8-4D5A-BD70-9771301DFADF}"/>
              </a:ext>
            </a:extLst>
          </p:cNvPr>
          <p:cNvSpPr/>
          <p:nvPr/>
        </p:nvSpPr>
        <p:spPr>
          <a:xfrm>
            <a:off x="1725095" y="5106292"/>
            <a:ext cx="460535" cy="261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Picture 4" descr="ãserverãçåçæå°çµæ">
            <a:extLst>
              <a:ext uri="{FF2B5EF4-FFF2-40B4-BE49-F238E27FC236}">
                <a16:creationId xmlns:a16="http://schemas.microsoft.com/office/drawing/2014/main" id="{5FB28B2D-8A21-476F-9E47-C21CA18D22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5457" y="4344734"/>
            <a:ext cx="1336720" cy="1647739"/>
          </a:xfrm>
          <a:prstGeom prst="rect">
            <a:avLst/>
          </a:prstGeom>
          <a:noFill/>
          <a:extLst>
            <a:ext uri="{909E8E84-426E-40DD-AFC4-6F175D3DCCD1}">
              <a14:hiddenFill xmlns:a14="http://schemas.microsoft.com/office/drawing/2010/main">
                <a:solidFill>
                  <a:srgbClr val="FFFFFF"/>
                </a:solidFill>
              </a14:hiddenFill>
            </a:ext>
          </a:extLst>
        </p:spPr>
      </p:pic>
      <p:sp>
        <p:nvSpPr>
          <p:cNvPr id="14" name="箭號: 向右 13">
            <a:extLst>
              <a:ext uri="{FF2B5EF4-FFF2-40B4-BE49-F238E27FC236}">
                <a16:creationId xmlns:a16="http://schemas.microsoft.com/office/drawing/2014/main" id="{A58F9AF0-CCD9-40F6-81FD-65043920F470}"/>
              </a:ext>
            </a:extLst>
          </p:cNvPr>
          <p:cNvSpPr/>
          <p:nvPr/>
        </p:nvSpPr>
        <p:spPr>
          <a:xfrm>
            <a:off x="4002690" y="5109557"/>
            <a:ext cx="460535" cy="261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圖片 14">
            <a:extLst>
              <a:ext uri="{FF2B5EF4-FFF2-40B4-BE49-F238E27FC236}">
                <a16:creationId xmlns:a16="http://schemas.microsoft.com/office/drawing/2014/main" id="{58B2B066-BBCF-4BBA-8802-2794AC2B87CE}"/>
              </a:ext>
            </a:extLst>
          </p:cNvPr>
          <p:cNvPicPr>
            <a:picLocks noChangeAspect="1"/>
          </p:cNvPicPr>
          <p:nvPr/>
        </p:nvPicPr>
        <p:blipFill>
          <a:blip r:embed="rId2"/>
          <a:stretch>
            <a:fillRect/>
          </a:stretch>
        </p:blipFill>
        <p:spPr>
          <a:xfrm>
            <a:off x="6862866" y="4731645"/>
            <a:ext cx="1458575" cy="1228725"/>
          </a:xfrm>
          <a:prstGeom prst="rect">
            <a:avLst/>
          </a:prstGeom>
        </p:spPr>
      </p:pic>
      <p:sp>
        <p:nvSpPr>
          <p:cNvPr id="16" name="文字方塊 15">
            <a:extLst>
              <a:ext uri="{FF2B5EF4-FFF2-40B4-BE49-F238E27FC236}">
                <a16:creationId xmlns:a16="http://schemas.microsoft.com/office/drawing/2014/main" id="{116B7A93-36FB-463E-9EB8-08E10B9472F1}"/>
              </a:ext>
            </a:extLst>
          </p:cNvPr>
          <p:cNvSpPr txBox="1"/>
          <p:nvPr/>
        </p:nvSpPr>
        <p:spPr>
          <a:xfrm>
            <a:off x="213085" y="1679556"/>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a:solidFill>
                  <a:srgbClr val="0070C0"/>
                </a:solidFill>
                <a:latin typeface="微軟正黑體" panose="020B0604030504040204" pitchFamily="34" charset="-120"/>
                <a:ea typeface="微軟正黑體" panose="020B0604030504040204" pitchFamily="34" charset="-120"/>
                <a:cs typeface="Calibri"/>
              </a:rPr>
              <a:t>來源端資料去重覆化</a:t>
            </a:r>
          </a:p>
        </p:txBody>
      </p:sp>
      <p:sp>
        <p:nvSpPr>
          <p:cNvPr id="17" name="文字方塊 16">
            <a:extLst>
              <a:ext uri="{FF2B5EF4-FFF2-40B4-BE49-F238E27FC236}">
                <a16:creationId xmlns:a16="http://schemas.microsoft.com/office/drawing/2014/main" id="{E9EA7668-CBE0-47F4-B34A-DEE8AE283942}"/>
              </a:ext>
            </a:extLst>
          </p:cNvPr>
          <p:cNvSpPr txBox="1"/>
          <p:nvPr/>
        </p:nvSpPr>
        <p:spPr>
          <a:xfrm>
            <a:off x="24788" y="4026270"/>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a:solidFill>
                  <a:srgbClr val="0070C0"/>
                </a:solidFill>
                <a:latin typeface="微軟正黑體" panose="020B0604030504040204" pitchFamily="34" charset="-120"/>
                <a:ea typeface="微軟正黑體" panose="020B0604030504040204" pitchFamily="34" charset="-120"/>
                <a:cs typeface="Calibri"/>
              </a:rPr>
              <a:t>目的端資料去重覆化</a:t>
            </a:r>
          </a:p>
        </p:txBody>
      </p:sp>
      <p:sp>
        <p:nvSpPr>
          <p:cNvPr id="18" name="文字方塊 17">
            <a:extLst>
              <a:ext uri="{FF2B5EF4-FFF2-40B4-BE49-F238E27FC236}">
                <a16:creationId xmlns:a16="http://schemas.microsoft.com/office/drawing/2014/main" id="{A2EBE007-F0E9-49C1-978D-B7CBBD437F2E}"/>
              </a:ext>
            </a:extLst>
          </p:cNvPr>
          <p:cNvSpPr txBox="1"/>
          <p:nvPr/>
        </p:nvSpPr>
        <p:spPr>
          <a:xfrm>
            <a:off x="8053112" y="2541845"/>
            <a:ext cx="4342097"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a:latin typeface="微軟正黑體" panose="020B0604030504040204" pitchFamily="34" charset="-120"/>
                <a:ea typeface="微軟正黑體" panose="020B0604030504040204" pitchFamily="34" charset="-120"/>
                <a:cs typeface="Calibri"/>
              </a:rPr>
              <a:t>優點</a:t>
            </a:r>
            <a:r>
              <a:rPr lang="en-US" altLang="zh-TW" b="1">
                <a:latin typeface="微軟正黑體" panose="020B0604030504040204" pitchFamily="34" charset="-120"/>
                <a:ea typeface="微軟正黑體" panose="020B0604030504040204" pitchFamily="34" charset="-120"/>
                <a:cs typeface="Calibri"/>
              </a:rPr>
              <a:t>:</a:t>
            </a:r>
            <a:r>
              <a:rPr lang="zh-TW" altLang="en-US" b="1">
                <a:latin typeface="微軟正黑體" panose="020B0604030504040204" pitchFamily="34" charset="-120"/>
                <a:ea typeface="微軟正黑體" panose="020B0604030504040204" pitchFamily="34" charset="-120"/>
                <a:cs typeface="Calibri"/>
              </a:rPr>
              <a:t> 縮減備份儲存佔用空間，降低資料傳輸占用頻寬</a:t>
            </a:r>
            <a:br>
              <a:rPr lang="en-US" altLang="zh-TW" b="1">
                <a:latin typeface="微軟正黑體" panose="020B0604030504040204" pitchFamily="34" charset="-120"/>
                <a:ea typeface="微軟正黑體" panose="020B0604030504040204" pitchFamily="34" charset="-120"/>
                <a:cs typeface="Calibri"/>
              </a:rPr>
            </a:br>
            <a:r>
              <a:rPr lang="zh-TW" altLang="en-US" b="1">
                <a:latin typeface="微軟正黑體" panose="020B0604030504040204" pitchFamily="34" charset="-120"/>
                <a:ea typeface="微軟正黑體" panose="020B0604030504040204" pitchFamily="34" charset="-120"/>
                <a:cs typeface="Calibri"/>
              </a:rPr>
              <a:t>缺點</a:t>
            </a:r>
            <a:r>
              <a:rPr lang="en-US" altLang="zh-TW" b="1">
                <a:latin typeface="微軟正黑體" panose="020B0604030504040204" pitchFamily="34" charset="-120"/>
                <a:ea typeface="微軟正黑體" panose="020B0604030504040204" pitchFamily="34" charset="-120"/>
                <a:cs typeface="Calibri"/>
              </a:rPr>
              <a:t>:</a:t>
            </a:r>
            <a:r>
              <a:rPr lang="zh-TW" altLang="en-US" b="1">
                <a:latin typeface="微軟正黑體" panose="020B0604030504040204" pitchFamily="34" charset="-120"/>
                <a:ea typeface="微軟正黑體" panose="020B0604030504040204" pitchFamily="34" charset="-120"/>
                <a:cs typeface="Calibri"/>
              </a:rPr>
              <a:t> 增加前端備份主機運算負擔</a:t>
            </a:r>
          </a:p>
        </p:txBody>
      </p:sp>
      <p:sp>
        <p:nvSpPr>
          <p:cNvPr id="19" name="文字方塊 18">
            <a:extLst>
              <a:ext uri="{FF2B5EF4-FFF2-40B4-BE49-F238E27FC236}">
                <a16:creationId xmlns:a16="http://schemas.microsoft.com/office/drawing/2014/main" id="{0CA6C516-997E-4FD7-978A-02724E4503C4}"/>
              </a:ext>
            </a:extLst>
          </p:cNvPr>
          <p:cNvSpPr txBox="1"/>
          <p:nvPr/>
        </p:nvSpPr>
        <p:spPr>
          <a:xfrm>
            <a:off x="8429772" y="5036409"/>
            <a:ext cx="4342097"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a:latin typeface="微軟正黑體" panose="020B0604030504040204" pitchFamily="34" charset="-120"/>
                <a:ea typeface="微軟正黑體" panose="020B0604030504040204" pitchFamily="34" charset="-120"/>
                <a:cs typeface="Calibri"/>
              </a:rPr>
              <a:t>優點</a:t>
            </a:r>
            <a:r>
              <a:rPr lang="en-US" altLang="zh-TW" b="1">
                <a:latin typeface="微軟正黑體" panose="020B0604030504040204" pitchFamily="34" charset="-120"/>
                <a:ea typeface="微軟正黑體" panose="020B0604030504040204" pitchFamily="34" charset="-120"/>
                <a:cs typeface="Calibri"/>
              </a:rPr>
              <a:t>:</a:t>
            </a:r>
            <a:r>
              <a:rPr lang="zh-TW" altLang="en-US" b="1">
                <a:latin typeface="微軟正黑體" panose="020B0604030504040204" pitchFamily="34" charset="-120"/>
                <a:ea typeface="微軟正黑體" panose="020B0604030504040204" pitchFamily="34" charset="-120"/>
                <a:cs typeface="Calibri"/>
              </a:rPr>
              <a:t> 縮減備份儲存佔用空間</a:t>
            </a:r>
            <a:br>
              <a:rPr lang="en-US" altLang="zh-TW" b="1">
                <a:latin typeface="微軟正黑體" panose="020B0604030504040204" pitchFamily="34" charset="-120"/>
                <a:ea typeface="微軟正黑體" panose="020B0604030504040204" pitchFamily="34" charset="-120"/>
                <a:cs typeface="Calibri"/>
              </a:rPr>
            </a:br>
            <a:r>
              <a:rPr lang="zh-TW" altLang="en-US" b="1">
                <a:latin typeface="微軟正黑體" panose="020B0604030504040204" pitchFamily="34" charset="-120"/>
                <a:ea typeface="微軟正黑體" panose="020B0604030504040204" pitchFamily="34" charset="-120"/>
                <a:cs typeface="Calibri"/>
              </a:rPr>
              <a:t>缺點</a:t>
            </a:r>
            <a:r>
              <a:rPr lang="en-US" altLang="zh-TW" b="1">
                <a:latin typeface="微軟正黑體" panose="020B0604030504040204" pitchFamily="34" charset="-120"/>
                <a:ea typeface="微軟正黑體" panose="020B0604030504040204" pitchFamily="34" charset="-120"/>
                <a:cs typeface="Calibri"/>
              </a:rPr>
              <a:t>:</a:t>
            </a:r>
            <a:r>
              <a:rPr lang="zh-TW" altLang="en-US" b="1">
                <a:latin typeface="微軟正黑體" panose="020B0604030504040204" pitchFamily="34" charset="-120"/>
                <a:ea typeface="微軟正黑體" panose="020B0604030504040204" pitchFamily="34" charset="-120"/>
                <a:cs typeface="Calibri"/>
              </a:rPr>
              <a:t> 儲存設備需支援重複資料刪除</a:t>
            </a:r>
          </a:p>
        </p:txBody>
      </p:sp>
      <p:pic>
        <p:nvPicPr>
          <p:cNvPr id="2054" name="Picture 6" descr="ãCLOUDãçåçæå°çµæ">
            <a:extLst>
              <a:ext uri="{FF2B5EF4-FFF2-40B4-BE49-F238E27FC236}">
                <a16:creationId xmlns:a16="http://schemas.microsoft.com/office/drawing/2014/main" id="{757BD056-87C5-40BD-8135-3D53FA5D91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3461" y="2498828"/>
            <a:ext cx="1365838" cy="878039"/>
          </a:xfrm>
          <a:prstGeom prst="rect">
            <a:avLst/>
          </a:prstGeom>
          <a:noFill/>
          <a:extLst>
            <a:ext uri="{909E8E84-426E-40DD-AFC4-6F175D3DCCD1}">
              <a14:hiddenFill xmlns:a14="http://schemas.microsoft.com/office/drawing/2010/main">
                <a:solidFill>
                  <a:srgbClr val="FFFFFF"/>
                </a:solidFill>
              </a14:hiddenFill>
            </a:ext>
          </a:extLst>
        </p:spPr>
      </p:pic>
      <p:sp>
        <p:nvSpPr>
          <p:cNvPr id="25" name="箭號: 向右 24">
            <a:extLst>
              <a:ext uri="{FF2B5EF4-FFF2-40B4-BE49-F238E27FC236}">
                <a16:creationId xmlns:a16="http://schemas.microsoft.com/office/drawing/2014/main" id="{F61FF83E-CB3D-4380-A4F8-DD186F066C74}"/>
              </a:ext>
            </a:extLst>
          </p:cNvPr>
          <p:cNvSpPr/>
          <p:nvPr/>
        </p:nvSpPr>
        <p:spPr>
          <a:xfrm>
            <a:off x="4074558" y="2777846"/>
            <a:ext cx="460535" cy="261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 name="Picture 6" descr="ãCLOUDãçåçæå°çµæ">
            <a:extLst>
              <a:ext uri="{FF2B5EF4-FFF2-40B4-BE49-F238E27FC236}">
                <a16:creationId xmlns:a16="http://schemas.microsoft.com/office/drawing/2014/main" id="{4F017A9E-2BC5-406D-AD56-1CA48CC34A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241" y="4597390"/>
            <a:ext cx="1365838" cy="878039"/>
          </a:xfrm>
          <a:prstGeom prst="rect">
            <a:avLst/>
          </a:prstGeom>
          <a:noFill/>
          <a:extLst>
            <a:ext uri="{909E8E84-426E-40DD-AFC4-6F175D3DCCD1}">
              <a14:hiddenFill xmlns:a14="http://schemas.microsoft.com/office/drawing/2010/main">
                <a:solidFill>
                  <a:srgbClr val="FFFFFF"/>
                </a:solidFill>
              </a14:hiddenFill>
            </a:ext>
          </a:extLst>
        </p:spPr>
      </p:pic>
      <p:sp>
        <p:nvSpPr>
          <p:cNvPr id="27" name="箭號: 向右 26">
            <a:extLst>
              <a:ext uri="{FF2B5EF4-FFF2-40B4-BE49-F238E27FC236}">
                <a16:creationId xmlns:a16="http://schemas.microsoft.com/office/drawing/2014/main" id="{18CC3FF0-5592-4F3B-9925-1EDD51070902}"/>
              </a:ext>
            </a:extLst>
          </p:cNvPr>
          <p:cNvSpPr/>
          <p:nvPr/>
        </p:nvSpPr>
        <p:spPr>
          <a:xfrm>
            <a:off x="6297662" y="5151602"/>
            <a:ext cx="460535" cy="261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887435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D03791C-B311-4873-AF16-BC1A2D111FEE}"/>
              </a:ext>
            </a:extLst>
          </p:cNvPr>
          <p:cNvSpPr>
            <a:spLocks noGrp="1"/>
          </p:cNvSpPr>
          <p:nvPr>
            <p:ph type="title"/>
          </p:nvPr>
        </p:nvSpPr>
        <p:spPr>
          <a:xfrm>
            <a:off x="838200" y="365125"/>
            <a:ext cx="10515600" cy="1325563"/>
          </a:xfrm>
        </p:spPr>
        <p:txBody>
          <a:bodyPr/>
          <a:lstStyle/>
          <a:p>
            <a:r>
              <a:rPr lang="zh-TW" altLang="en-US" b="1">
                <a:latin typeface="微軟正黑體" panose="020B0604030504040204" pitchFamily="34" charset="-120"/>
                <a:ea typeface="微軟正黑體" panose="020B0604030504040204" pitchFamily="34" charset="-120"/>
                <a:cs typeface="Arial"/>
              </a:rPr>
              <a:t>去重覆化技術實現要點</a:t>
            </a:r>
          </a:p>
        </p:txBody>
      </p:sp>
      <p:sp>
        <p:nvSpPr>
          <p:cNvPr id="3" name="內容版面配置區 2">
            <a:extLst>
              <a:ext uri="{FF2B5EF4-FFF2-40B4-BE49-F238E27FC236}">
                <a16:creationId xmlns:a16="http://schemas.microsoft.com/office/drawing/2014/main" id="{108320EA-B4D6-46C4-A71F-92047865066A}"/>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zh-TW" altLang="en-US">
                <a:latin typeface="微軟正黑體" panose="020B0604030504040204" pitchFamily="34" charset="-120"/>
                <a:ea typeface="微軟正黑體" panose="020B0604030504040204" pitchFamily="34" charset="-120"/>
              </a:rPr>
              <a:t>What: 何種資料適合採用去重覆化技術</a:t>
            </a:r>
          </a:p>
          <a:p>
            <a:r>
              <a:rPr lang="zh-TW" altLang="en-US">
                <a:latin typeface="微軟正黑體" panose="020B0604030504040204" pitchFamily="34" charset="-120"/>
                <a:ea typeface="微軟正黑體" panose="020B0604030504040204" pitchFamily="34" charset="-120"/>
              </a:rPr>
              <a:t>When: 何時進行去重覆化</a:t>
            </a:r>
          </a:p>
          <a:p>
            <a:r>
              <a:rPr lang="zh-TW" altLang="en-US">
                <a:latin typeface="微軟正黑體" panose="020B0604030504040204" pitchFamily="34" charset="-120"/>
                <a:ea typeface="微軟正黑體" panose="020B0604030504040204" pitchFamily="34" charset="-120"/>
              </a:rPr>
              <a:t>Where: 在何處進行去重覆化</a:t>
            </a:r>
          </a:p>
          <a:p>
            <a:r>
              <a:rPr lang="zh-TW" altLang="en-US">
                <a:latin typeface="微軟正黑體" panose="020B0604030504040204" pitchFamily="34" charset="-120"/>
                <a:ea typeface="微軟正黑體" panose="020B0604030504040204" pitchFamily="34" charset="-120"/>
              </a:rPr>
              <a:t>How: 去重覆化關鍵技術</a:t>
            </a:r>
          </a:p>
        </p:txBody>
      </p:sp>
      <p:pic>
        <p:nvPicPr>
          <p:cNvPr id="16" name="圖片 59" descr="一張含有 梳妝 的圖片&#10;&#10;描述是以高可信度產生">
            <a:extLst>
              <a:ext uri="{FF2B5EF4-FFF2-40B4-BE49-F238E27FC236}">
                <a16:creationId xmlns:a16="http://schemas.microsoft.com/office/drawing/2014/main" id="{2A6B9F4A-18F8-4DBA-8DBD-53815C1637D4}"/>
              </a:ext>
            </a:extLst>
          </p:cNvPr>
          <p:cNvPicPr>
            <a:picLocks noChangeAspect="1"/>
          </p:cNvPicPr>
          <p:nvPr/>
        </p:nvPicPr>
        <p:blipFill>
          <a:blip r:embed="rId3"/>
          <a:stretch>
            <a:fillRect/>
          </a:stretch>
        </p:blipFill>
        <p:spPr>
          <a:xfrm>
            <a:off x="5577114" y="2680229"/>
            <a:ext cx="6389914" cy="3919613"/>
          </a:xfrm>
          <a:prstGeom prst="rect">
            <a:avLst/>
          </a:prstGeom>
        </p:spPr>
      </p:pic>
    </p:spTree>
    <p:extLst>
      <p:ext uri="{BB962C8B-B14F-4D97-AF65-F5344CB8AC3E}">
        <p14:creationId xmlns:p14="http://schemas.microsoft.com/office/powerpoint/2010/main" val="26087764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61A3AD-B0FB-4B88-B067-8876AFF4A92A}"/>
              </a:ext>
            </a:extLst>
          </p:cNvPr>
          <p:cNvSpPr>
            <a:spLocks noGrp="1"/>
          </p:cNvSpPr>
          <p:nvPr>
            <p:ph type="title"/>
          </p:nvPr>
        </p:nvSpPr>
        <p:spPr>
          <a:xfrm>
            <a:off x="838200" y="365125"/>
            <a:ext cx="10515600" cy="1325563"/>
          </a:xfrm>
        </p:spPr>
        <p:txBody>
          <a:bodyPr/>
          <a:lstStyle/>
          <a:p>
            <a:r>
              <a:rPr lang="zh-TW" altLang="en-US" b="1">
                <a:latin typeface="微軟正黑體" panose="020B0604030504040204" pitchFamily="34" charset="-120"/>
                <a:ea typeface="微軟正黑體" panose="020B0604030504040204" pitchFamily="34" charset="-120"/>
                <a:cs typeface="Calibri Light"/>
              </a:rPr>
              <a:t>QNAP源端去重覆化技術 - QuDedup</a:t>
            </a:r>
          </a:p>
        </p:txBody>
      </p:sp>
      <p:sp>
        <p:nvSpPr>
          <p:cNvPr id="3" name="內容版面配置區 2">
            <a:extLst>
              <a:ext uri="{FF2B5EF4-FFF2-40B4-BE49-F238E27FC236}">
                <a16:creationId xmlns:a16="http://schemas.microsoft.com/office/drawing/2014/main" id="{93EAE745-E6F5-4BB6-9D03-1236F302332D}"/>
              </a:ext>
            </a:extLst>
          </p:cNvPr>
          <p:cNvSpPr>
            <a:spLocks noGrp="1"/>
          </p:cNvSpPr>
          <p:nvPr>
            <p:ph idx="1"/>
          </p:nvPr>
        </p:nvSpPr>
        <p:spPr>
          <a:xfrm>
            <a:off x="838200" y="1825625"/>
            <a:ext cx="10515600" cy="4351338"/>
          </a:xfrm>
        </p:spPr>
        <p:txBody>
          <a:bodyPr vert="horz" lIns="91440" tIns="45720" rIns="91440" bIns="45720" rtlCol="0" anchor="t">
            <a:normAutofit lnSpcReduction="10000"/>
          </a:bodyPr>
          <a:lstStyle/>
          <a:p>
            <a:pPr marL="0" indent="0">
              <a:buNone/>
            </a:pPr>
            <a:r>
              <a:rPr lang="zh-TW" altLang="en-US" b="1">
                <a:latin typeface="微軟正黑體" panose="020B0604030504040204" pitchFamily="34" charset="-120"/>
                <a:ea typeface="微軟正黑體" panose="020B0604030504040204" pitchFamily="34" charset="-120"/>
                <a:cs typeface="Calibri"/>
              </a:rPr>
              <a:t>QuDedup 功能亮點</a:t>
            </a:r>
          </a:p>
          <a:p>
            <a:r>
              <a:rPr lang="zh-TW" altLang="en-US">
                <a:latin typeface="微軟正黑體" panose="020B0604030504040204" pitchFamily="34" charset="-120"/>
                <a:ea typeface="微軟正黑體" panose="020B0604030504040204" pitchFamily="34" charset="-120"/>
                <a:cs typeface="Calibri"/>
              </a:rPr>
              <a:t>區塊級別去重覆化</a:t>
            </a:r>
          </a:p>
          <a:p>
            <a:r>
              <a:rPr lang="zh-TW" altLang="en-US">
                <a:latin typeface="微軟正黑體"/>
                <a:ea typeface="微軟正黑體"/>
                <a:cs typeface="Calibri"/>
              </a:rPr>
              <a:t>源端 (Source-side）去重覆化</a:t>
            </a:r>
            <a:endParaRPr lang="en-US" altLang="zh-TW">
              <a:latin typeface="微軟正黑體"/>
              <a:ea typeface="微軟正黑體"/>
              <a:cs typeface="Calibri"/>
            </a:endParaRPr>
          </a:p>
          <a:p>
            <a:r>
              <a:rPr lang="zh-TW" altLang="en-US">
                <a:latin typeface="微軟正黑體"/>
                <a:ea typeface="微軟正黑體"/>
                <a:cs typeface="Calibri"/>
              </a:rPr>
              <a:t>根據備份資料的特性，一般來說資料去重覆化比例高達75%</a:t>
            </a:r>
            <a:endParaRPr lang="en-US" altLang="zh-TW">
              <a:latin typeface="微軟正黑體"/>
              <a:ea typeface="微軟正黑體"/>
              <a:cs typeface="Calibri"/>
            </a:endParaRPr>
          </a:p>
          <a:p>
            <a:endParaRPr lang="zh-TW" altLang="en-US" b="1">
              <a:latin typeface="微軟正黑體" panose="020B0604030504040204" pitchFamily="34" charset="-120"/>
              <a:ea typeface="微軟正黑體" panose="020B0604030504040204" pitchFamily="34" charset="-120"/>
              <a:cs typeface="Calibri"/>
            </a:endParaRPr>
          </a:p>
          <a:p>
            <a:pPr marL="0" indent="0">
              <a:buNone/>
            </a:pPr>
            <a:r>
              <a:rPr lang="zh-TW" altLang="en-US" b="1">
                <a:latin typeface="微軟正黑體" panose="020B0604030504040204" pitchFamily="34" charset="-120"/>
                <a:ea typeface="微軟正黑體" panose="020B0604030504040204" pitchFamily="34" charset="-120"/>
                <a:cs typeface="Calibri"/>
              </a:rPr>
              <a:t>Hyrbrid Bckup Sync 整合 QuDedup 大幅提升資料備份效率</a:t>
            </a:r>
          </a:p>
          <a:p>
            <a:r>
              <a:rPr lang="zh-TW" altLang="en-US">
                <a:latin typeface="微軟正黑體" panose="020B0604030504040204" pitchFamily="34" charset="-120"/>
                <a:ea typeface="微軟正黑體" panose="020B0604030504040204" pitchFamily="34" charset="-120"/>
                <a:cs typeface="Calibri"/>
              </a:rPr>
              <a:t>減少頻寬使用</a:t>
            </a:r>
          </a:p>
          <a:p>
            <a:r>
              <a:rPr lang="zh-TW" altLang="en-US">
                <a:latin typeface="微軟正黑體"/>
                <a:ea typeface="微軟正黑體"/>
                <a:cs typeface="Calibri"/>
              </a:rPr>
              <a:t>減少雲端備份空間使用量</a:t>
            </a:r>
          </a:p>
          <a:p>
            <a:r>
              <a:rPr lang="zh-TW" altLang="en-US">
                <a:latin typeface="微軟正黑體" panose="020B0604030504040204" pitchFamily="34" charset="-120"/>
                <a:ea typeface="微軟正黑體" panose="020B0604030504040204" pitchFamily="34" charset="-120"/>
                <a:cs typeface="Calibri"/>
              </a:rPr>
              <a:t>節省儲存成本</a:t>
            </a:r>
          </a:p>
        </p:txBody>
      </p:sp>
    </p:spTree>
    <p:extLst>
      <p:ext uri="{BB962C8B-B14F-4D97-AF65-F5344CB8AC3E}">
        <p14:creationId xmlns:p14="http://schemas.microsoft.com/office/powerpoint/2010/main" val="14849681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2494201-13B5-433F-BDB0-B003B50C9945}"/>
              </a:ext>
            </a:extLst>
          </p:cNvPr>
          <p:cNvSpPr>
            <a:spLocks noGrp="1"/>
          </p:cNvSpPr>
          <p:nvPr>
            <p:ph type="title"/>
          </p:nvPr>
        </p:nvSpPr>
        <p:spPr/>
        <p:txBody>
          <a:bodyPr/>
          <a:lstStyle/>
          <a:p>
            <a:endParaRPr lang="zh-TW" altLang="en-US"/>
          </a:p>
        </p:txBody>
      </p:sp>
      <p:pic>
        <p:nvPicPr>
          <p:cNvPr id="6" name="Picture 4" descr="A close up of a logo&#10;&#10;Description generated with high confidence">
            <a:extLst>
              <a:ext uri="{FF2B5EF4-FFF2-40B4-BE49-F238E27FC236}">
                <a16:creationId xmlns:a16="http://schemas.microsoft.com/office/drawing/2014/main" id="{7EE8263D-6461-4149-95A7-2F979E585E4F}"/>
              </a:ext>
            </a:extLst>
          </p:cNvPr>
          <p:cNvPicPr>
            <a:picLocks noGrp="1" noChangeAspect="1"/>
          </p:cNvPicPr>
          <p:nvPr>
            <p:ph idx="1"/>
          </p:nvPr>
        </p:nvPicPr>
        <p:blipFill>
          <a:blip r:embed="rId2"/>
          <a:stretch>
            <a:fillRect/>
          </a:stretch>
        </p:blipFill>
        <p:spPr>
          <a:xfrm>
            <a:off x="1632514" y="1825625"/>
            <a:ext cx="8926971" cy="4351338"/>
          </a:xfrm>
          <a:prstGeom prst="rect">
            <a:avLst/>
          </a:prstGeom>
        </p:spPr>
      </p:pic>
    </p:spTree>
    <p:extLst>
      <p:ext uri="{BB962C8B-B14F-4D97-AF65-F5344CB8AC3E}">
        <p14:creationId xmlns:p14="http://schemas.microsoft.com/office/powerpoint/2010/main" val="6238089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071F2-FC22-4455-9A0A-C2C88C6B78A0}"/>
              </a:ext>
            </a:extLst>
          </p:cNvPr>
          <p:cNvSpPr>
            <a:spLocks noGrp="1"/>
          </p:cNvSpPr>
          <p:nvPr>
            <p:ph type="title"/>
          </p:nvPr>
        </p:nvSpPr>
        <p:spPr/>
        <p:txBody>
          <a:bodyPr/>
          <a:lstStyle/>
          <a:p>
            <a:r>
              <a:rPr lang="en-US" err="1">
                <a:cs typeface="Calibri Light"/>
              </a:rPr>
              <a:t>QuDedup</a:t>
            </a:r>
            <a:r>
              <a:rPr lang="en-US">
                <a:cs typeface="Calibri Light"/>
              </a:rPr>
              <a:t> Extract Tool</a:t>
            </a:r>
            <a:r>
              <a:rPr lang="ja-JP" altLang="en-US">
                <a:cs typeface="Calibri Light"/>
              </a:rPr>
              <a:t>使用流程</a:t>
            </a:r>
            <a:endParaRPr lang="en-US"/>
          </a:p>
        </p:txBody>
      </p:sp>
      <p:sp>
        <p:nvSpPr>
          <p:cNvPr id="3" name="Content Placeholder 2">
            <a:extLst>
              <a:ext uri="{FF2B5EF4-FFF2-40B4-BE49-F238E27FC236}">
                <a16:creationId xmlns:a16="http://schemas.microsoft.com/office/drawing/2014/main" id="{46870E14-82B2-4432-8737-DBE8798E7D6D}"/>
              </a:ext>
            </a:extLst>
          </p:cNvPr>
          <p:cNvSpPr>
            <a:spLocks noGrp="1"/>
          </p:cNvSpPr>
          <p:nvPr>
            <p:ph idx="1"/>
          </p:nvPr>
        </p:nvSpPr>
        <p:spPr>
          <a:xfrm>
            <a:off x="838200" y="1825625"/>
            <a:ext cx="4772262" cy="4351338"/>
          </a:xfrm>
        </p:spPr>
        <p:txBody>
          <a:bodyPr vert="horz" lIns="91440" tIns="45720" rIns="91440" bIns="45720" rtlCol="0" anchor="t">
            <a:normAutofit/>
          </a:bodyPr>
          <a:lstStyle/>
          <a:p>
            <a:r>
              <a:rPr lang="ja-JP" altLang="en-US">
                <a:cs typeface="Calibri"/>
              </a:rPr>
              <a:t>下載到</a:t>
            </a:r>
            <a:r>
              <a:rPr lang="en-US">
                <a:cs typeface="Calibri"/>
              </a:rPr>
              <a:t>PC</a:t>
            </a:r>
          </a:p>
          <a:p>
            <a:r>
              <a:rPr lang="ja-JP" altLang="en-US">
                <a:cs typeface="Calibri"/>
              </a:rPr>
              <a:t>以</a:t>
            </a:r>
            <a:r>
              <a:rPr lang="en-US" altLang="ja-JP" err="1">
                <a:cs typeface="Calibri"/>
              </a:rPr>
              <a:t>QuDedup</a:t>
            </a:r>
            <a:r>
              <a:rPr lang="en-US" altLang="ja-JP">
                <a:cs typeface="Calibri"/>
              </a:rPr>
              <a:t> Extract </a:t>
            </a:r>
            <a:r>
              <a:rPr lang="en-US" altLang="ja-JP" err="1">
                <a:cs typeface="Calibri"/>
              </a:rPr>
              <a:t>Tool開啟</a:t>
            </a:r>
            <a:r>
              <a:rPr lang="en-US" altLang="ja-JP">
                <a:cs typeface="Calibri"/>
              </a:rPr>
              <a:t>, </a:t>
            </a:r>
            <a:r>
              <a:rPr lang="en-US" altLang="ja-JP" err="1">
                <a:cs typeface="Calibri"/>
              </a:rPr>
              <a:t>類似ZIP</a:t>
            </a:r>
            <a:r>
              <a:rPr lang="en-US" altLang="ja-JP">
                <a:cs typeface="Calibri"/>
              </a:rPr>
              <a:t> file</a:t>
            </a:r>
          </a:p>
          <a:p>
            <a:r>
              <a:rPr lang="en-US" altLang="ja-JP" err="1">
                <a:cs typeface="Calibri"/>
              </a:rPr>
              <a:t>取出需要的備份檔案</a:t>
            </a:r>
          </a:p>
        </p:txBody>
      </p:sp>
      <p:pic>
        <p:nvPicPr>
          <p:cNvPr id="4" name="Picture 4" descr="A close up of text on a whiteboard&#10;&#10;Description generated with high confidence">
            <a:extLst>
              <a:ext uri="{FF2B5EF4-FFF2-40B4-BE49-F238E27FC236}">
                <a16:creationId xmlns:a16="http://schemas.microsoft.com/office/drawing/2014/main" id="{BC834290-F6D7-4942-9CCB-8ED903DDFA54}"/>
              </a:ext>
            </a:extLst>
          </p:cNvPr>
          <p:cNvPicPr>
            <a:picLocks noChangeAspect="1"/>
          </p:cNvPicPr>
          <p:nvPr/>
        </p:nvPicPr>
        <p:blipFill>
          <a:blip r:embed="rId2"/>
          <a:stretch>
            <a:fillRect/>
          </a:stretch>
        </p:blipFill>
        <p:spPr>
          <a:xfrm rot="-5460000">
            <a:off x="6526345" y="980286"/>
            <a:ext cx="4723004" cy="6526873"/>
          </a:xfrm>
          <a:prstGeom prst="rect">
            <a:avLst/>
          </a:prstGeom>
        </p:spPr>
      </p:pic>
    </p:spTree>
    <p:extLst>
      <p:ext uri="{BB962C8B-B14F-4D97-AF65-F5344CB8AC3E}">
        <p14:creationId xmlns:p14="http://schemas.microsoft.com/office/powerpoint/2010/main" val="32257933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C5B75B64-5140-4B51-9D67-618EF8B46C85}"/>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4700" b="1" kern="1200" err="1">
                <a:solidFill>
                  <a:srgbClr val="FFFFFF"/>
                </a:solidFill>
                <a:latin typeface="微軟正黑體" panose="020B0604030504040204" pitchFamily="34" charset="-120"/>
                <a:ea typeface="微軟正黑體" panose="020B0604030504040204" pitchFamily="34" charset="-120"/>
              </a:rPr>
              <a:t>運用</a:t>
            </a:r>
            <a:br>
              <a:rPr lang="en-US" sz="4700" b="1" kern="1200">
                <a:solidFill>
                  <a:srgbClr val="FFFFFF"/>
                </a:solidFill>
                <a:latin typeface="微軟正黑體" panose="020B0604030504040204" pitchFamily="34" charset="-120"/>
                <a:ea typeface="微軟正黑體" panose="020B0604030504040204" pitchFamily="34" charset="-120"/>
                <a:cs typeface="Calibri Light"/>
              </a:rPr>
            </a:br>
            <a:r>
              <a:rPr lang="en-US" sz="4700" b="1">
                <a:solidFill>
                  <a:srgbClr val="FFFFFF"/>
                </a:solidFill>
                <a:latin typeface="微軟正黑體" panose="020B0604030504040204" pitchFamily="34" charset="-120"/>
                <a:ea typeface="微軟正黑體" panose="020B0604030504040204" pitchFamily="34" charset="-120"/>
              </a:rPr>
              <a:t> </a:t>
            </a:r>
            <a:r>
              <a:rPr lang="en-US" sz="4700" b="1" kern="1200">
                <a:solidFill>
                  <a:srgbClr val="FFFFFF"/>
                </a:solidFill>
                <a:latin typeface="微軟正黑體" panose="020B0604030504040204" pitchFamily="34" charset="-120"/>
                <a:ea typeface="微軟正黑體" panose="020B0604030504040204" pitchFamily="34" charset="-120"/>
              </a:rPr>
              <a:t>Hybrid Backup Sync</a:t>
            </a:r>
            <a:br>
              <a:rPr lang="en-US" sz="4700" b="1">
                <a:solidFill>
                  <a:srgbClr val="FFFFFF"/>
                </a:solidFill>
                <a:latin typeface="微軟正黑體" panose="020B0604030504040204" pitchFamily="34" charset="-120"/>
                <a:ea typeface="微軟正黑體" panose="020B0604030504040204" pitchFamily="34" charset="-120"/>
                <a:cs typeface="Calibri Light"/>
              </a:rPr>
            </a:br>
            <a:r>
              <a:rPr lang="en-US" sz="4700" b="1" kern="1200" err="1">
                <a:solidFill>
                  <a:srgbClr val="FFFFFF"/>
                </a:solidFill>
                <a:latin typeface="微軟正黑體" panose="020B0604030504040204" pitchFamily="34" charset="-120"/>
                <a:ea typeface="微軟正黑體" panose="020B0604030504040204" pitchFamily="34" charset="-120"/>
              </a:rPr>
              <a:t>打造最佳備份計畫</a:t>
            </a:r>
            <a:endParaRPr lang="en-US" altLang="zh-TW" sz="4700" kern="1200">
              <a:solidFill>
                <a:srgbClr val="FFFFFF"/>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7FA02315-AFD3-4322-8754-6A07CD502183}"/>
              </a:ext>
            </a:extLst>
          </p:cNvPr>
          <p:cNvSpPr>
            <a:spLocks noGrp="1"/>
          </p:cNvSpPr>
          <p:nvPr>
            <p:ph type="body" idx="4294967295"/>
          </p:nvPr>
        </p:nvSpPr>
        <p:spPr>
          <a:xfrm>
            <a:off x="3045368" y="4074718"/>
            <a:ext cx="6105194" cy="682079"/>
          </a:xfrm>
        </p:spPr>
        <p:txBody>
          <a:bodyPr vert="horz" lIns="91440" tIns="45720" rIns="91440" bIns="45720" rtlCol="0">
            <a:normAutofit/>
          </a:bodyPr>
          <a:lstStyle/>
          <a:p>
            <a:pPr algn="ctr"/>
            <a:endParaRPr lang="en-US" altLang="zh-TW" sz="2400" kern="1200">
              <a:solidFill>
                <a:srgbClr val="FFFFFF"/>
              </a:solidFill>
              <a:latin typeface="+mn-lt"/>
              <a:ea typeface="+mn-ea"/>
              <a:cs typeface="+mn-cs"/>
            </a:endParaRPr>
          </a:p>
        </p:txBody>
      </p:sp>
    </p:spTree>
    <p:extLst>
      <p:ext uri="{BB962C8B-B14F-4D97-AF65-F5344CB8AC3E}">
        <p14:creationId xmlns:p14="http://schemas.microsoft.com/office/powerpoint/2010/main" val="34594344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234"/>
        <p:cNvGrpSpPr/>
        <p:nvPr/>
      </p:nvGrpSpPr>
      <p:grpSpPr>
        <a:xfrm>
          <a:off x="0" y="0"/>
          <a:ext cx="0" cy="0"/>
          <a:chOff x="0" y="0"/>
          <a:chExt cx="0" cy="0"/>
        </a:xfrm>
      </p:grpSpPr>
      <p:pic>
        <p:nvPicPr>
          <p:cNvPr id="3" name="圖片 2">
            <a:extLst>
              <a:ext uri="{FF2B5EF4-FFF2-40B4-BE49-F238E27FC236}">
                <a16:creationId xmlns:a16="http://schemas.microsoft.com/office/drawing/2014/main" id="{4CCB505E-D4C6-4BA5-8695-1251A74A57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872" y="1513374"/>
            <a:ext cx="10263169" cy="4663591"/>
          </a:xfrm>
          <a:prstGeom prst="rect">
            <a:avLst/>
          </a:prstGeom>
        </p:spPr>
      </p:pic>
      <p:sp>
        <p:nvSpPr>
          <p:cNvPr id="236" name="Google Shape;236;p29"/>
          <p:cNvSpPr txBox="1"/>
          <p:nvPr/>
        </p:nvSpPr>
        <p:spPr>
          <a:xfrm>
            <a:off x="7632304" y="3314892"/>
            <a:ext cx="2984400" cy="8592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620984" lvl="0" indent="-95998">
              <a:buSzPts val="1400"/>
              <a:buFont typeface="Arial" panose="020B0604020202020204" pitchFamily="34" charset="0"/>
              <a:buChar char="•"/>
            </a:pPr>
            <a:r>
              <a:rPr lang="pt-BR" altLang="zh-TW" sz="2133" b="1">
                <a:solidFill>
                  <a:schemeClr val="bg1"/>
                </a:solidFill>
                <a:latin typeface="微軟正黑體" panose="020B0604030504040204" pitchFamily="34" charset="-120"/>
                <a:ea typeface="微軟正黑體" panose="020B0604030504040204" pitchFamily="34" charset="-120"/>
              </a:rPr>
              <a:t>QNAP NAS</a:t>
            </a:r>
          </a:p>
          <a:p>
            <a:pPr marL="620984" lvl="0" indent="-95998">
              <a:buSzPts val="1400"/>
              <a:buFont typeface="Arial" panose="020B0604020202020204" pitchFamily="34" charset="0"/>
              <a:buChar char="•"/>
            </a:pPr>
            <a:r>
              <a:rPr lang="pt-BR" altLang="zh-TW" sz="2133" b="1">
                <a:solidFill>
                  <a:schemeClr val="bg1"/>
                </a:solidFill>
                <a:latin typeface="微軟正黑體" panose="020B0604030504040204" pitchFamily="34" charset="-120"/>
                <a:ea typeface="微軟正黑體" panose="020B0604030504040204" pitchFamily="34" charset="-120"/>
              </a:rPr>
              <a:t>VJBOD</a:t>
            </a:r>
          </a:p>
        </p:txBody>
      </p:sp>
      <p:sp>
        <p:nvSpPr>
          <p:cNvPr id="237" name="Google Shape;237;p29"/>
          <p:cNvSpPr txBox="1"/>
          <p:nvPr/>
        </p:nvSpPr>
        <p:spPr>
          <a:xfrm>
            <a:off x="7632304" y="4564664"/>
            <a:ext cx="3595133" cy="8592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620984" lvl="0" indent="-95998">
              <a:buSzPts val="1400"/>
              <a:buFont typeface="Arial" panose="020B0604020202020204" pitchFamily="34" charset="0"/>
              <a:buChar char="•"/>
            </a:pPr>
            <a:r>
              <a:rPr lang="en-US" altLang="zh-TW" sz="2133" b="1" err="1">
                <a:solidFill>
                  <a:schemeClr val="bg1"/>
                </a:solidFill>
                <a:latin typeface="微軟正黑體" panose="020B0604030504040204" pitchFamily="34" charset="-120"/>
                <a:ea typeface="微軟正黑體" panose="020B0604030504040204" pitchFamily="34" charset="-120"/>
              </a:rPr>
              <a:t>Rsync</a:t>
            </a:r>
            <a:r>
              <a:rPr lang="en-US" altLang="zh-TW" sz="2133" b="1">
                <a:solidFill>
                  <a:schemeClr val="bg1"/>
                </a:solidFill>
                <a:latin typeface="微軟正黑體" panose="020B0604030504040204" pitchFamily="34" charset="-120"/>
                <a:ea typeface="微軟正黑體" panose="020B0604030504040204" pitchFamily="34" charset="-120"/>
              </a:rPr>
              <a:t> Server</a:t>
            </a:r>
          </a:p>
          <a:p>
            <a:pPr marL="620984" lvl="0" indent="-95998">
              <a:buSzPts val="1400"/>
              <a:buFont typeface="Arial" panose="020B0604020202020204" pitchFamily="34" charset="0"/>
              <a:buChar char="•"/>
            </a:pPr>
            <a:r>
              <a:rPr lang="en-US" altLang="zh-TW" sz="2133" b="1">
                <a:solidFill>
                  <a:schemeClr val="bg1"/>
                </a:solidFill>
                <a:latin typeface="微軟正黑體" panose="020B0604030504040204" pitchFamily="34" charset="-120"/>
                <a:ea typeface="微軟正黑體" panose="020B0604030504040204" pitchFamily="34" charset="-120"/>
              </a:rPr>
              <a:t>CIFS / SMB Server</a:t>
            </a:r>
          </a:p>
          <a:p>
            <a:pPr marL="620984" lvl="0" indent="-95998">
              <a:buSzPts val="1400"/>
              <a:buFont typeface="Arial" panose="020B0604020202020204" pitchFamily="34" charset="0"/>
              <a:buChar char="•"/>
            </a:pPr>
            <a:r>
              <a:rPr lang="en-US" altLang="zh-TW" sz="2133" b="1">
                <a:solidFill>
                  <a:schemeClr val="bg1"/>
                </a:solidFill>
                <a:latin typeface="微軟正黑體" panose="020B0604030504040204" pitchFamily="34" charset="-120"/>
                <a:ea typeface="微軟正黑體" panose="020B0604030504040204" pitchFamily="34" charset="-120"/>
              </a:rPr>
              <a:t>FTP Server</a:t>
            </a:r>
          </a:p>
        </p:txBody>
      </p:sp>
      <p:sp>
        <p:nvSpPr>
          <p:cNvPr id="238" name="Google Shape;238;p29"/>
          <p:cNvSpPr txBox="1"/>
          <p:nvPr/>
        </p:nvSpPr>
        <p:spPr>
          <a:xfrm>
            <a:off x="7632303" y="2183548"/>
            <a:ext cx="3251228" cy="8592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620984" lvl="0" indent="-95998" rtl="0">
              <a:spcBef>
                <a:spcPts val="0"/>
              </a:spcBef>
              <a:spcAft>
                <a:spcPts val="0"/>
              </a:spcAft>
              <a:buSzPts val="1400"/>
              <a:buFont typeface="Arial" panose="020B0604020202020204" pitchFamily="34" charset="0"/>
              <a:buChar char="•"/>
            </a:pPr>
            <a:r>
              <a:rPr lang="en-US" altLang="zh-TW" sz="2133" b="1">
                <a:solidFill>
                  <a:schemeClr val="bg1"/>
                </a:solidFill>
                <a:latin typeface="微軟正黑體" panose="020B0604030504040204" pitchFamily="34" charset="-120"/>
                <a:ea typeface="微軟正黑體" panose="020B0604030504040204" pitchFamily="34" charset="-120"/>
              </a:rPr>
              <a:t> </a:t>
            </a:r>
            <a:r>
              <a:rPr lang="zh-TW" sz="2133" b="1">
                <a:solidFill>
                  <a:schemeClr val="bg1"/>
                </a:solidFill>
                <a:latin typeface="微軟正黑體" panose="020B0604030504040204" pitchFamily="34" charset="-120"/>
                <a:ea typeface="微軟正黑體" panose="020B0604030504040204" pitchFamily="34" charset="-120"/>
              </a:rPr>
              <a:t>File Storage </a:t>
            </a:r>
            <a:endParaRPr sz="2133" b="1">
              <a:solidFill>
                <a:schemeClr val="bg1"/>
              </a:solidFill>
              <a:latin typeface="微軟正黑體" panose="020B0604030504040204" pitchFamily="34" charset="-120"/>
              <a:ea typeface="微軟正黑體" panose="020B0604030504040204" pitchFamily="34" charset="-120"/>
            </a:endParaRPr>
          </a:p>
          <a:p>
            <a:pPr marL="620984" lvl="0" indent="-95998" rtl="0">
              <a:spcBef>
                <a:spcPts val="0"/>
              </a:spcBef>
              <a:spcAft>
                <a:spcPts val="0"/>
              </a:spcAft>
              <a:buSzPts val="1400"/>
              <a:buFont typeface="Arial" panose="020B0604020202020204" pitchFamily="34" charset="0"/>
              <a:buChar char="•"/>
            </a:pPr>
            <a:r>
              <a:rPr lang="en-US" altLang="zh-TW" sz="2133" b="1">
                <a:solidFill>
                  <a:schemeClr val="bg1"/>
                </a:solidFill>
                <a:latin typeface="微軟正黑體" panose="020B0604030504040204" pitchFamily="34" charset="-120"/>
                <a:ea typeface="微軟正黑體" panose="020B0604030504040204" pitchFamily="34" charset="-120"/>
              </a:rPr>
              <a:t> </a:t>
            </a:r>
            <a:r>
              <a:rPr lang="zh-TW" sz="2133" b="1">
                <a:solidFill>
                  <a:schemeClr val="bg1"/>
                </a:solidFill>
                <a:latin typeface="微軟正黑體" panose="020B0604030504040204" pitchFamily="34" charset="-120"/>
                <a:ea typeface="微軟正黑體" panose="020B0604030504040204" pitchFamily="34" charset="-120"/>
              </a:rPr>
              <a:t>Object Storage</a:t>
            </a:r>
            <a:endParaRPr sz="2133" b="1">
              <a:solidFill>
                <a:schemeClr val="bg1"/>
              </a:solidFill>
              <a:latin typeface="微軟正黑體" panose="020B0604030504040204" pitchFamily="34" charset="-120"/>
              <a:ea typeface="微軟正黑體" panose="020B0604030504040204" pitchFamily="34" charset="-120"/>
            </a:endParaRPr>
          </a:p>
        </p:txBody>
      </p:sp>
      <p:sp>
        <p:nvSpPr>
          <p:cNvPr id="10" name="矩形 9">
            <a:extLst>
              <a:ext uri="{FF2B5EF4-FFF2-40B4-BE49-F238E27FC236}">
                <a16:creationId xmlns:a16="http://schemas.microsoft.com/office/drawing/2014/main" id="{D32A8EE4-C1CB-4E73-AF09-E6CFDF5FE2D3}"/>
              </a:ext>
            </a:extLst>
          </p:cNvPr>
          <p:cNvSpPr/>
          <p:nvPr/>
        </p:nvSpPr>
        <p:spPr>
          <a:xfrm>
            <a:off x="1166837" y="5115524"/>
            <a:ext cx="3022796" cy="579646"/>
          </a:xfrm>
          <a:prstGeom prst="rect">
            <a:avLst/>
          </a:prstGeom>
        </p:spPr>
        <p:txBody>
          <a:bodyPr wrap="square"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524510" lvl="0">
              <a:lnSpc>
                <a:spcPts val="1867"/>
              </a:lnSpc>
              <a:buSzPts val="1400"/>
            </a:pPr>
            <a:r>
              <a:rPr lang="en-US" altLang="zh-TW" sz="2000" b="1">
                <a:latin typeface="微軟正黑體"/>
                <a:ea typeface="微軟正黑體"/>
              </a:rPr>
              <a:t>External</a:t>
            </a:r>
            <a:endParaRPr lang="zh-TW" altLang="en-US">
              <a:latin typeface="微軟正黑體"/>
              <a:ea typeface="微軟正黑體"/>
            </a:endParaRPr>
          </a:p>
          <a:p>
            <a:pPr marL="524510">
              <a:lnSpc>
                <a:spcPts val="1867"/>
              </a:lnSpc>
              <a:buSzPts val="1400"/>
            </a:pPr>
            <a:r>
              <a:rPr lang="en-US" altLang="zh-TW" sz="2000" b="1">
                <a:latin typeface="微軟正黑體"/>
                <a:ea typeface="微軟正黑體"/>
              </a:rPr>
              <a:t>Device / TR-004</a:t>
            </a:r>
            <a:endParaRPr lang="zh-TW" altLang="en-US" sz="2000" b="1">
              <a:latin typeface="微軟正黑體" panose="020B0604030504040204" pitchFamily="34" charset="-120"/>
              <a:ea typeface="微軟正黑體" panose="020B0604030504040204" pitchFamily="34" charset="-120"/>
            </a:endParaRPr>
          </a:p>
        </p:txBody>
      </p:sp>
      <p:pic>
        <p:nvPicPr>
          <p:cNvPr id="11" name="Google Shape;161;p22" descr="硬碟.png">
            <a:extLst>
              <a:ext uri="{FF2B5EF4-FFF2-40B4-BE49-F238E27FC236}">
                <a16:creationId xmlns:a16="http://schemas.microsoft.com/office/drawing/2014/main" id="{0CD0D54E-DB21-4376-AF00-486912B1859E}"/>
              </a:ext>
            </a:extLst>
          </p:cNvPr>
          <p:cNvPicPr preferRelativeResize="0"/>
          <p:nvPr/>
        </p:nvPicPr>
        <p:blipFill rotWithShape="1">
          <a:blip r:embed="rId4">
            <a:alphaModFix/>
          </a:blip>
          <a:srcRect/>
          <a:stretch/>
        </p:blipFill>
        <p:spPr>
          <a:xfrm>
            <a:off x="1261996" y="5515280"/>
            <a:ext cx="1034903" cy="1060864"/>
          </a:xfrm>
          <a:prstGeom prst="rect">
            <a:avLst/>
          </a:prstGeom>
          <a:noFill/>
          <a:ln>
            <a:noFill/>
          </a:ln>
        </p:spPr>
      </p:pic>
      <p:sp>
        <p:nvSpPr>
          <p:cNvPr id="4" name="標題 3">
            <a:extLst>
              <a:ext uri="{FF2B5EF4-FFF2-40B4-BE49-F238E27FC236}">
                <a16:creationId xmlns:a16="http://schemas.microsoft.com/office/drawing/2014/main" id="{F6483443-9869-4161-84AB-7DFEE3A16A01}"/>
              </a:ext>
            </a:extLst>
          </p:cNvPr>
          <p:cNvSpPr>
            <a:spLocks noGrp="1"/>
          </p:cNvSpPr>
          <p:nvPr>
            <p:ph type="title"/>
          </p:nvPr>
        </p:nvSpPr>
        <p:spPr/>
        <p:txBody>
          <a:bodyPr/>
          <a:lstStyle/>
          <a:p>
            <a:r>
              <a:rPr lang="zh-TW" altLang="en-US" b="1">
                <a:latin typeface="微軟正黑體" panose="020B0604030504040204" pitchFamily="34" charset="-120"/>
                <a:ea typeface="微軟正黑體" panose="020B0604030504040204" pitchFamily="34" charset="-120"/>
                <a:cs typeface="Calibri Light"/>
              </a:rPr>
              <a:t>支援多種類型的儲存目的端</a:t>
            </a:r>
          </a:p>
        </p:txBody>
      </p:sp>
      <p:pic>
        <p:nvPicPr>
          <p:cNvPr id="2" name="圖片 12" descr="一張含有 監視器, 電腦, 室內, 微波爐 的圖片&#10;&#10;描述是以非常高的可信度產生">
            <a:extLst>
              <a:ext uri="{FF2B5EF4-FFF2-40B4-BE49-F238E27FC236}">
                <a16:creationId xmlns:a16="http://schemas.microsoft.com/office/drawing/2014/main" id="{4DF95E61-6C38-40B1-873C-5A64996267D8}"/>
              </a:ext>
            </a:extLst>
          </p:cNvPr>
          <p:cNvPicPr>
            <a:picLocks noChangeAspect="1"/>
          </p:cNvPicPr>
          <p:nvPr/>
        </p:nvPicPr>
        <p:blipFill>
          <a:blip r:embed="rId5"/>
          <a:stretch>
            <a:fillRect/>
          </a:stretch>
        </p:blipFill>
        <p:spPr>
          <a:xfrm>
            <a:off x="2756848" y="5639387"/>
            <a:ext cx="980365" cy="810867"/>
          </a:xfrm>
          <a:prstGeom prst="rect">
            <a:avLst/>
          </a:prstGeom>
        </p:spPr>
      </p:pic>
    </p:spTree>
    <p:extLst>
      <p:ext uri="{BB962C8B-B14F-4D97-AF65-F5344CB8AC3E}">
        <p14:creationId xmlns:p14="http://schemas.microsoft.com/office/powerpoint/2010/main" val="3513669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群組 13">
            <a:extLst>
              <a:ext uri="{FF2B5EF4-FFF2-40B4-BE49-F238E27FC236}">
                <a16:creationId xmlns:a16="http://schemas.microsoft.com/office/drawing/2014/main" id="{F52134B4-DBAB-4028-B007-81321E9F4C8E}"/>
              </a:ext>
            </a:extLst>
          </p:cNvPr>
          <p:cNvGrpSpPr/>
          <p:nvPr/>
        </p:nvGrpSpPr>
        <p:grpSpPr>
          <a:xfrm rot="10800000">
            <a:off x="7773258" y="3503228"/>
            <a:ext cx="4446038" cy="1604521"/>
            <a:chOff x="548526" y="4049685"/>
            <a:chExt cx="4503765" cy="1604521"/>
          </a:xfrm>
        </p:grpSpPr>
        <p:sp>
          <p:nvSpPr>
            <p:cNvPr id="15" name="矩形 14">
              <a:extLst>
                <a:ext uri="{FF2B5EF4-FFF2-40B4-BE49-F238E27FC236}">
                  <a16:creationId xmlns:a16="http://schemas.microsoft.com/office/drawing/2014/main" id="{61CA6817-B61C-4818-82E3-89D2FCD949EA}"/>
                </a:ext>
              </a:extLst>
            </p:cNvPr>
            <p:cNvSpPr/>
            <p:nvPr/>
          </p:nvSpPr>
          <p:spPr>
            <a:xfrm>
              <a:off x="548528" y="4049685"/>
              <a:ext cx="4503763" cy="151060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ACCC4B02-D3A8-4701-9A7A-59112AA22240}"/>
                </a:ext>
              </a:extLst>
            </p:cNvPr>
            <p:cNvSpPr/>
            <p:nvPr/>
          </p:nvSpPr>
          <p:spPr>
            <a:xfrm>
              <a:off x="548526" y="5560292"/>
              <a:ext cx="4503763" cy="93914"/>
            </a:xfrm>
            <a:prstGeom prst="rect">
              <a:avLst/>
            </a:prstGeom>
            <a:gradFill>
              <a:gsLst>
                <a:gs pos="0">
                  <a:srgbClr val="F02FF4"/>
                </a:gs>
                <a:gs pos="100000">
                  <a:srgbClr val="22F0D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 name="群組 8">
            <a:extLst>
              <a:ext uri="{FF2B5EF4-FFF2-40B4-BE49-F238E27FC236}">
                <a16:creationId xmlns:a16="http://schemas.microsoft.com/office/drawing/2014/main" id="{78C90085-2F39-46F7-AE55-273E3177F06F}"/>
              </a:ext>
            </a:extLst>
          </p:cNvPr>
          <p:cNvGrpSpPr/>
          <p:nvPr/>
        </p:nvGrpSpPr>
        <p:grpSpPr>
          <a:xfrm rot="10800000">
            <a:off x="7773258" y="1551599"/>
            <a:ext cx="4446038" cy="1900840"/>
            <a:chOff x="548526" y="3753366"/>
            <a:chExt cx="4503765" cy="1900840"/>
          </a:xfrm>
        </p:grpSpPr>
        <p:sp>
          <p:nvSpPr>
            <p:cNvPr id="11" name="矩形 10">
              <a:extLst>
                <a:ext uri="{FF2B5EF4-FFF2-40B4-BE49-F238E27FC236}">
                  <a16:creationId xmlns:a16="http://schemas.microsoft.com/office/drawing/2014/main" id="{4D92823E-930B-4120-BAA5-1658D60033F9}"/>
                </a:ext>
              </a:extLst>
            </p:cNvPr>
            <p:cNvSpPr/>
            <p:nvPr/>
          </p:nvSpPr>
          <p:spPr>
            <a:xfrm>
              <a:off x="548528" y="3753366"/>
              <a:ext cx="4503763" cy="180692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DAD47FFC-8E6A-4E90-BC1A-D390FD492CA7}"/>
                </a:ext>
              </a:extLst>
            </p:cNvPr>
            <p:cNvSpPr/>
            <p:nvPr/>
          </p:nvSpPr>
          <p:spPr>
            <a:xfrm>
              <a:off x="548526" y="5560292"/>
              <a:ext cx="4503763" cy="93914"/>
            </a:xfrm>
            <a:prstGeom prst="rect">
              <a:avLst/>
            </a:prstGeom>
            <a:gradFill>
              <a:gsLst>
                <a:gs pos="0">
                  <a:srgbClr val="F02FF4"/>
                </a:gs>
                <a:gs pos="100000">
                  <a:srgbClr val="22F0D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Title 1">
            <a:extLst>
              <a:ext uri="{FF2B5EF4-FFF2-40B4-BE49-F238E27FC236}">
                <a16:creationId xmlns:a16="http://schemas.microsoft.com/office/drawing/2014/main" id="{6636F6CF-AE6F-49F3-8E4F-0F90991A4A9E}"/>
              </a:ext>
            </a:extLst>
          </p:cNvPr>
          <p:cNvSpPr>
            <a:spLocks noGrp="1"/>
          </p:cNvSpPr>
          <p:nvPr>
            <p:ph type="title"/>
          </p:nvPr>
        </p:nvSpPr>
        <p:spPr>
          <a:xfrm>
            <a:off x="306644" y="114282"/>
            <a:ext cx="11578712" cy="1325563"/>
          </a:xfrm>
        </p:spPr>
        <p:txBody>
          <a:bodyPr>
            <a:normAutofit fontScale="90000"/>
          </a:bodyPr>
          <a:lstStyle/>
          <a:p>
            <a:r>
              <a:rPr lang="zh-TW">
                <a:latin typeface="微軟正黑體"/>
                <a:ea typeface="微軟正黑體"/>
              </a:rPr>
              <a:t>Gatner：Deduplication 是目前主流儲存技術</a:t>
            </a:r>
          </a:p>
        </p:txBody>
      </p:sp>
      <p:sp>
        <p:nvSpPr>
          <p:cNvPr id="3" name="文字方塊 2">
            <a:extLst>
              <a:ext uri="{FF2B5EF4-FFF2-40B4-BE49-F238E27FC236}">
                <a16:creationId xmlns:a16="http://schemas.microsoft.com/office/drawing/2014/main" id="{636F50F7-B3E5-4F65-A36B-1AE814741F03}"/>
              </a:ext>
            </a:extLst>
          </p:cNvPr>
          <p:cNvSpPr txBox="1"/>
          <p:nvPr/>
        </p:nvSpPr>
        <p:spPr>
          <a:xfrm>
            <a:off x="748496" y="1398901"/>
            <a:ext cx="5718232" cy="1477328"/>
          </a:xfrm>
          <a:prstGeom prst="rect">
            <a:avLst/>
          </a:prstGeom>
          <a:noFill/>
        </p:spPr>
        <p:txBody>
          <a:bodyPr wrap="none" rtlCol="0" anchor="t">
            <a:spAutoFit/>
          </a:bodyPr>
          <a:lstStyle/>
          <a:p>
            <a:r>
              <a:rPr lang="zh-TW" altLang="en-US" sz="3400" b="1">
                <a:solidFill>
                  <a:srgbClr val="7030A0"/>
                </a:solidFill>
                <a:latin typeface="微軟正黑體"/>
                <a:ea typeface="微軟正黑體"/>
              </a:rPr>
              <a:t>重複資料刪除</a:t>
            </a:r>
            <a:endParaRPr lang="en-US" altLang="zh-TW" sz="2800">
              <a:solidFill>
                <a:srgbClr val="7030A0"/>
              </a:solidFill>
              <a:latin typeface="微軟正黑體"/>
              <a:ea typeface="微軟正黑體"/>
            </a:endParaRPr>
          </a:p>
          <a:p>
            <a:r>
              <a:rPr lang="zh-TW" altLang="en-US" sz="2800">
                <a:latin typeface="微軟正黑體"/>
                <a:ea typeface="微軟正黑體"/>
              </a:rPr>
              <a:t>已成為未來 2 到 5 年 重大轉型技術</a:t>
            </a:r>
          </a:p>
          <a:p>
            <a:endParaRPr lang="zh-TW" altLang="en-US" sz="2800">
              <a:latin typeface="微軟正黑體"/>
              <a:ea typeface="微軟正黑體"/>
            </a:endParaRPr>
          </a:p>
        </p:txBody>
      </p:sp>
      <p:sp>
        <p:nvSpPr>
          <p:cNvPr id="10" name="文字方塊 9">
            <a:extLst>
              <a:ext uri="{FF2B5EF4-FFF2-40B4-BE49-F238E27FC236}">
                <a16:creationId xmlns:a16="http://schemas.microsoft.com/office/drawing/2014/main" id="{116B7382-42A5-4596-9728-2577D7A52FDC}"/>
              </a:ext>
            </a:extLst>
          </p:cNvPr>
          <p:cNvSpPr txBox="1"/>
          <p:nvPr/>
        </p:nvSpPr>
        <p:spPr>
          <a:xfrm>
            <a:off x="7773258" y="5181979"/>
            <a:ext cx="2922206" cy="369332"/>
          </a:xfrm>
          <a:prstGeom prst="rect">
            <a:avLst/>
          </a:prstGeom>
          <a:noFill/>
        </p:spPr>
        <p:txBody>
          <a:bodyPr wrap="square" rtlCol="0" anchor="t">
            <a:spAutoFit/>
          </a:bodyPr>
          <a:lstStyle/>
          <a:p>
            <a:r>
              <a:rPr lang="zh-TW" altLang="en-US" sz="900">
                <a:latin typeface="微軟正黑體" panose="020B0604030504040204" pitchFamily="34" charset="-120"/>
                <a:ea typeface="微軟正黑體" panose="020B0604030504040204" pitchFamily="34" charset="-120"/>
              </a:rPr>
              <a:t>圖片來源</a:t>
            </a:r>
            <a:r>
              <a:rPr lang="en-US" altLang="zh-TW" sz="900">
                <a:latin typeface="微軟正黑體" panose="020B0604030504040204" pitchFamily="34" charset="-120"/>
                <a:ea typeface="微軟正黑體" panose="020B0604030504040204" pitchFamily="34" charset="-120"/>
              </a:rPr>
              <a:t>:</a:t>
            </a:r>
            <a:r>
              <a:rPr lang="zh-TW" altLang="en-US" sz="900">
                <a:latin typeface="微軟正黑體" panose="020B0604030504040204" pitchFamily="34" charset="-120"/>
                <a:ea typeface="微軟正黑體" panose="020B0604030504040204" pitchFamily="34" charset="-120"/>
              </a:rPr>
              <a:t> Gartner 2018</a:t>
            </a:r>
            <a:endParaRPr lang="en-US" altLang="zh-TW" sz="900">
              <a:latin typeface="微軟正黑體" panose="020B0604030504040204" pitchFamily="34" charset="-120"/>
              <a:ea typeface="微軟正黑體" panose="020B0604030504040204" pitchFamily="34" charset="-120"/>
              <a:cs typeface="Calibri"/>
            </a:endParaRPr>
          </a:p>
          <a:p>
            <a:r>
              <a:rPr lang="zh-TW" sz="900">
                <a:latin typeface="微軟正黑體" panose="020B0604030504040204" pitchFamily="34" charset="-120"/>
                <a:ea typeface="微軟正黑體" panose="020B0604030504040204" pitchFamily="34" charset="-120"/>
                <a:cs typeface="Calibri"/>
              </a:rPr>
              <a:t>Hype Cycle forStorage Technologies</a:t>
            </a:r>
            <a:endParaRPr lang="en-US" altLang="zh-TW" sz="900">
              <a:latin typeface="微軟正黑體" panose="020B0604030504040204" pitchFamily="34" charset="-120"/>
              <a:ea typeface="微軟正黑體" panose="020B0604030504040204" pitchFamily="34" charset="-120"/>
              <a:cs typeface="Calibri"/>
            </a:endParaRPr>
          </a:p>
        </p:txBody>
      </p:sp>
      <p:pic>
        <p:nvPicPr>
          <p:cNvPr id="4" name="圖片 4" descr="一張含有 地圖, 文字 的圖片&#10;&#10;描述是以非常高的可信度產生">
            <a:extLst>
              <a:ext uri="{FF2B5EF4-FFF2-40B4-BE49-F238E27FC236}">
                <a16:creationId xmlns:a16="http://schemas.microsoft.com/office/drawing/2014/main" id="{760B5F36-90FB-434A-A416-60F9BB5658ED}"/>
              </a:ext>
            </a:extLst>
          </p:cNvPr>
          <p:cNvPicPr>
            <a:picLocks noChangeAspect="1"/>
          </p:cNvPicPr>
          <p:nvPr/>
        </p:nvPicPr>
        <p:blipFill>
          <a:blip r:embed="rId3"/>
          <a:stretch>
            <a:fillRect/>
          </a:stretch>
        </p:blipFill>
        <p:spPr>
          <a:xfrm>
            <a:off x="748498" y="2614968"/>
            <a:ext cx="5952553" cy="3598550"/>
          </a:xfrm>
          <a:prstGeom prst="rect">
            <a:avLst/>
          </a:prstGeom>
        </p:spPr>
      </p:pic>
      <p:sp>
        <p:nvSpPr>
          <p:cNvPr id="7" name="矩形 6">
            <a:extLst>
              <a:ext uri="{FF2B5EF4-FFF2-40B4-BE49-F238E27FC236}">
                <a16:creationId xmlns:a16="http://schemas.microsoft.com/office/drawing/2014/main" id="{E0BF3DB9-D8C1-4935-B07C-0834804382A1}"/>
              </a:ext>
            </a:extLst>
          </p:cNvPr>
          <p:cNvSpPr/>
          <p:nvPr/>
        </p:nvSpPr>
        <p:spPr>
          <a:xfrm>
            <a:off x="4596458" y="3758648"/>
            <a:ext cx="914400" cy="208082"/>
          </a:xfrm>
          <a:prstGeom prst="rect">
            <a:avLst/>
          </a:prstGeom>
          <a:noFill/>
          <a:ln w="28575">
            <a:solidFill>
              <a:srgbClr val="22F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B09F3E30-8F53-4839-A7BD-24275E65DEBA}"/>
              </a:ext>
            </a:extLst>
          </p:cNvPr>
          <p:cNvSpPr txBox="1"/>
          <p:nvPr/>
        </p:nvSpPr>
        <p:spPr>
          <a:xfrm>
            <a:off x="7934895" y="1774844"/>
            <a:ext cx="4068550" cy="32624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000" indent="-180000"/>
            <a:r>
              <a:rPr lang="zh-TW" altLang="en-US" sz="2200" b="1">
                <a:solidFill>
                  <a:srgbClr val="FFC000"/>
                </a:solidFill>
                <a:latin typeface="微軟正黑體" panose="020B0604030504040204" pitchFamily="34" charset="-120"/>
                <a:ea typeface="微軟正黑體" panose="020B0604030504040204" pitchFamily="34" charset="-120"/>
              </a:rPr>
              <a:t>技術要點</a:t>
            </a:r>
            <a:endParaRPr lang="en-US" altLang="zh-TW" sz="2200" b="1">
              <a:solidFill>
                <a:srgbClr val="FFC000"/>
              </a:solidFill>
              <a:latin typeface="微軟正黑體" panose="020B0604030504040204" pitchFamily="34" charset="-120"/>
              <a:ea typeface="微軟正黑體" panose="020B0604030504040204" pitchFamily="34" charset="-120"/>
            </a:endParaRPr>
          </a:p>
          <a:p>
            <a:pPr marL="180000" lvl="1" indent="-180000">
              <a:buFont typeface="Arial"/>
              <a:buChar char="•"/>
            </a:pPr>
            <a:r>
              <a:rPr lang="zh-TW">
                <a:solidFill>
                  <a:schemeClr val="bg1"/>
                </a:solidFill>
                <a:latin typeface="Arial"/>
                <a:ea typeface="微軟正黑體"/>
                <a:cs typeface="Arial"/>
              </a:rPr>
              <a:t>區塊</a:t>
            </a:r>
            <a:r>
              <a:rPr lang="zh-TW" altLang="en-US">
                <a:solidFill>
                  <a:schemeClr val="bg1"/>
                </a:solidFill>
                <a:latin typeface="Arial"/>
                <a:ea typeface="微軟正黑體"/>
                <a:cs typeface="Arial"/>
              </a:rPr>
              <a:t>層</a:t>
            </a:r>
            <a:r>
              <a:rPr lang="zh-TW">
                <a:solidFill>
                  <a:schemeClr val="bg1"/>
                </a:solidFill>
                <a:latin typeface="Arial"/>
                <a:ea typeface="微軟正黑體"/>
                <a:cs typeface="Arial"/>
              </a:rPr>
              <a:t>級的分析比對，從</a:t>
            </a:r>
            <a:r>
              <a:rPr lang="zh-TW" altLang="en-US">
                <a:solidFill>
                  <a:schemeClr val="bg1"/>
                </a:solidFill>
                <a:latin typeface="Arial"/>
                <a:ea typeface="微軟正黑體"/>
                <a:cs typeface="Arial"/>
              </a:rPr>
              <a:t>更精細的層級</a:t>
            </a:r>
            <a:r>
              <a:rPr lang="zh-TW">
                <a:solidFill>
                  <a:schemeClr val="bg1"/>
                </a:solidFill>
                <a:latin typeface="Arial"/>
                <a:ea typeface="微軟正黑體"/>
                <a:cs typeface="Arial"/>
              </a:rPr>
              <a:t>刪除冗餘資料</a:t>
            </a:r>
            <a:r>
              <a:rPr lang="en-US" altLang="zh-TW">
                <a:solidFill>
                  <a:schemeClr val="bg1"/>
                </a:solidFill>
                <a:latin typeface="微軟正黑體"/>
                <a:cs typeface="Arial"/>
              </a:rPr>
              <a:t>​</a:t>
            </a:r>
            <a:endParaRPr lang="en-US" altLang="zh-TW">
              <a:solidFill>
                <a:schemeClr val="bg1"/>
              </a:solidFill>
              <a:latin typeface="微軟正黑體"/>
              <a:ea typeface="微軟正黑體"/>
              <a:cs typeface="Arial"/>
            </a:endParaRPr>
          </a:p>
          <a:p>
            <a:pPr marL="180000" lvl="1" indent="-180000">
              <a:buFont typeface="Arial"/>
              <a:buChar char="•"/>
            </a:pPr>
            <a:r>
              <a:rPr lang="zh-TW">
                <a:solidFill>
                  <a:schemeClr val="bg1"/>
                </a:solidFill>
                <a:latin typeface="Arial"/>
                <a:ea typeface="微軟正黑體"/>
                <a:cs typeface="Arial"/>
              </a:rPr>
              <a:t>跨檔案比對的能力，並非只是單一檔案壓縮</a:t>
            </a:r>
            <a:r>
              <a:rPr lang="en-US" altLang="zh-TW">
                <a:latin typeface="微軟正黑體"/>
                <a:cs typeface="Arial"/>
              </a:rPr>
              <a:t>​</a:t>
            </a:r>
          </a:p>
          <a:p>
            <a:pPr marL="180000" lvl="1" indent="-180000">
              <a:buFont typeface="Arial"/>
              <a:buChar char="•"/>
            </a:pPr>
            <a:endParaRPr lang="en-US" altLang="zh-TW">
              <a:latin typeface="微軟正黑體"/>
              <a:ea typeface="微軟正黑體"/>
              <a:cs typeface="Arial"/>
            </a:endParaRPr>
          </a:p>
          <a:p>
            <a:pPr marL="180000" lvl="1" indent="-180000">
              <a:buFont typeface="Arial"/>
              <a:buChar char="•"/>
            </a:pPr>
            <a:endParaRPr lang="en-US" altLang="zh-TW" b="1">
              <a:latin typeface="微軟正黑體"/>
              <a:ea typeface="微軟正黑體"/>
              <a:cs typeface="Arial"/>
            </a:endParaRPr>
          </a:p>
          <a:p>
            <a:pPr marL="180000" indent="-180000"/>
            <a:r>
              <a:rPr lang="zh-TW" altLang="en-US" sz="2200" b="1">
                <a:solidFill>
                  <a:srgbClr val="FFC000"/>
                </a:solidFill>
                <a:latin typeface="微軟正黑體" panose="020B0604030504040204" pitchFamily="34" charset="-120"/>
                <a:ea typeface="微軟正黑體" panose="020B0604030504040204" pitchFamily="34" charset="-120"/>
              </a:rPr>
              <a:t>三大使用情境</a:t>
            </a:r>
            <a:endParaRPr lang="en-US" sz="2200" b="1">
              <a:solidFill>
                <a:srgbClr val="FFC000"/>
              </a:solidFill>
              <a:latin typeface="微軟正黑體" panose="020B0604030504040204" pitchFamily="34" charset="-120"/>
              <a:ea typeface="微軟正黑體" panose="020B0604030504040204" pitchFamily="34" charset="-120"/>
            </a:endParaRPr>
          </a:p>
          <a:p>
            <a:pPr marL="180000" lvl="1" indent="-180000">
              <a:buFont typeface="Arial"/>
              <a:buChar char="•"/>
            </a:pPr>
            <a:r>
              <a:rPr lang="zh-TW">
                <a:solidFill>
                  <a:schemeClr val="bg1"/>
                </a:solidFill>
                <a:latin typeface="微軟正黑體"/>
                <a:ea typeface="微軟正黑體"/>
                <a:cs typeface="Arial"/>
              </a:rPr>
              <a:t>備份軟體</a:t>
            </a:r>
            <a:endParaRPr lang="en-US">
              <a:solidFill>
                <a:schemeClr val="bg1"/>
              </a:solidFill>
              <a:latin typeface="微軟正黑體"/>
              <a:ea typeface="微軟正黑體"/>
              <a:cs typeface="Arial"/>
            </a:endParaRPr>
          </a:p>
          <a:p>
            <a:pPr marL="180000" lvl="1" indent="-180000">
              <a:buFont typeface="Arial,Sans-Serif"/>
              <a:buChar char="•"/>
            </a:pPr>
            <a:r>
              <a:rPr lang="zh-TW">
                <a:solidFill>
                  <a:schemeClr val="bg1"/>
                </a:solidFill>
                <a:latin typeface="微軟正黑體"/>
                <a:ea typeface="微軟正黑體"/>
                <a:cs typeface="Arial"/>
              </a:rPr>
              <a:t>虛擬磁帶</a:t>
            </a:r>
            <a:endParaRPr lang="en-US">
              <a:solidFill>
                <a:schemeClr val="bg1"/>
              </a:solidFill>
              <a:latin typeface="微軟正黑體"/>
              <a:ea typeface="微軟正黑體"/>
              <a:cs typeface="Arial"/>
            </a:endParaRPr>
          </a:p>
          <a:p>
            <a:pPr marL="180000" lvl="1" indent="-180000">
              <a:buFont typeface="Arial,Sans-Serif"/>
              <a:buChar char="•"/>
            </a:pPr>
            <a:r>
              <a:rPr lang="zh-TW">
                <a:solidFill>
                  <a:schemeClr val="bg1"/>
                </a:solidFill>
                <a:latin typeface="微軟正黑體"/>
                <a:ea typeface="微軟正黑體"/>
                <a:cs typeface="Arial"/>
              </a:rPr>
              <a:t>儲存伺服器</a:t>
            </a:r>
            <a:endParaRPr lang="en-US">
              <a:solidFill>
                <a:schemeClr val="bg1"/>
              </a:solidFill>
            </a:endParaRPr>
          </a:p>
        </p:txBody>
      </p:sp>
    </p:spTree>
    <p:extLst>
      <p:ext uri="{BB962C8B-B14F-4D97-AF65-F5344CB8AC3E}">
        <p14:creationId xmlns:p14="http://schemas.microsoft.com/office/powerpoint/2010/main" val="1096707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Shape 179"/>
        <p:cNvGrpSpPr/>
        <p:nvPr/>
      </p:nvGrpSpPr>
      <p:grpSpPr>
        <a:xfrm>
          <a:off x="0" y="0"/>
          <a:ext cx="0" cy="0"/>
          <a:chOff x="0" y="0"/>
          <a:chExt cx="0" cy="0"/>
        </a:xfrm>
      </p:grpSpPr>
      <p:pic>
        <p:nvPicPr>
          <p:cNvPr id="6" name="圖片 5">
            <a:extLst>
              <a:ext uri="{FF2B5EF4-FFF2-40B4-BE49-F238E27FC236}">
                <a16:creationId xmlns:a16="http://schemas.microsoft.com/office/drawing/2014/main" id="{9E5DF565-FF0E-460E-82F3-D122FAC6B843}"/>
              </a:ext>
            </a:extLst>
          </p:cNvPr>
          <p:cNvPicPr>
            <a:picLocks noChangeAspect="1"/>
          </p:cNvPicPr>
          <p:nvPr/>
        </p:nvPicPr>
        <p:blipFill>
          <a:blip r:embed="rId3"/>
          <a:stretch>
            <a:fillRect/>
          </a:stretch>
        </p:blipFill>
        <p:spPr>
          <a:xfrm rot="10800000">
            <a:off x="1083799" y="5131486"/>
            <a:ext cx="4239005" cy="939887"/>
          </a:xfrm>
          <a:prstGeom prst="rect">
            <a:avLst/>
          </a:prstGeom>
        </p:spPr>
      </p:pic>
      <p:pic>
        <p:nvPicPr>
          <p:cNvPr id="5" name="圖片 4">
            <a:extLst>
              <a:ext uri="{FF2B5EF4-FFF2-40B4-BE49-F238E27FC236}">
                <a16:creationId xmlns:a16="http://schemas.microsoft.com/office/drawing/2014/main" id="{5EAF44BD-13F1-4269-A25F-CC1D6699A157}"/>
              </a:ext>
            </a:extLst>
          </p:cNvPr>
          <p:cNvPicPr>
            <a:picLocks noChangeAspect="1"/>
          </p:cNvPicPr>
          <p:nvPr/>
        </p:nvPicPr>
        <p:blipFill>
          <a:blip r:embed="rId4"/>
          <a:stretch>
            <a:fillRect/>
          </a:stretch>
        </p:blipFill>
        <p:spPr>
          <a:xfrm rot="10800000">
            <a:off x="526958" y="2833019"/>
            <a:ext cx="4239004" cy="939885"/>
          </a:xfrm>
          <a:prstGeom prst="rect">
            <a:avLst/>
          </a:prstGeom>
        </p:spPr>
      </p:pic>
      <p:pic>
        <p:nvPicPr>
          <p:cNvPr id="4" name="圖片 3">
            <a:extLst>
              <a:ext uri="{FF2B5EF4-FFF2-40B4-BE49-F238E27FC236}">
                <a16:creationId xmlns:a16="http://schemas.microsoft.com/office/drawing/2014/main" id="{C1AB9017-6776-493F-939B-56824F4A778F}"/>
              </a:ext>
            </a:extLst>
          </p:cNvPr>
          <p:cNvPicPr>
            <a:picLocks noChangeAspect="1"/>
          </p:cNvPicPr>
          <p:nvPr/>
        </p:nvPicPr>
        <p:blipFill>
          <a:blip r:embed="rId5"/>
          <a:stretch>
            <a:fillRect/>
          </a:stretch>
        </p:blipFill>
        <p:spPr>
          <a:xfrm>
            <a:off x="8013904" y="2281030"/>
            <a:ext cx="4252176" cy="942807"/>
          </a:xfrm>
          <a:prstGeom prst="rect">
            <a:avLst/>
          </a:prstGeom>
        </p:spPr>
      </p:pic>
      <p:pic>
        <p:nvPicPr>
          <p:cNvPr id="3" name="圖片 2">
            <a:extLst>
              <a:ext uri="{FF2B5EF4-FFF2-40B4-BE49-F238E27FC236}">
                <a16:creationId xmlns:a16="http://schemas.microsoft.com/office/drawing/2014/main" id="{140410EF-4710-4914-B6D4-828BE3CD66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1075" y="1578866"/>
            <a:ext cx="5373314" cy="4961617"/>
          </a:xfrm>
          <a:prstGeom prst="rect">
            <a:avLst/>
          </a:prstGeom>
        </p:spPr>
      </p:pic>
      <p:sp>
        <p:nvSpPr>
          <p:cNvPr id="182" name="Google Shape;182;p23"/>
          <p:cNvSpPr txBox="1"/>
          <p:nvPr/>
        </p:nvSpPr>
        <p:spPr>
          <a:xfrm>
            <a:off x="3779889" y="2830097"/>
            <a:ext cx="2762400" cy="779600"/>
          </a:xfrm>
          <a:prstGeom prst="rect">
            <a:avLst/>
          </a:prstGeom>
          <a:noFill/>
          <a:ln>
            <a:noFill/>
          </a:ln>
        </p:spPr>
        <p:txBody>
          <a:bodyPr spcFirstLastPara="1" wrap="square" lIns="121900" tIns="60933" rIns="121900" bIns="60933"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algn="ctr">
              <a:buClr>
                <a:schemeClr val="lt1"/>
              </a:buClr>
              <a:buSzPts val="3200"/>
            </a:pPr>
            <a:r>
              <a:rPr lang="en-US" altLang="zh-TW" sz="4267" b="1">
                <a:solidFill>
                  <a:schemeClr val="lt1"/>
                </a:solidFill>
                <a:latin typeface="Arial"/>
                <a:ea typeface="Arial"/>
                <a:cs typeface="Arial"/>
                <a:sym typeface="Arial"/>
              </a:rPr>
              <a:t>Cloud</a:t>
            </a:r>
          </a:p>
        </p:txBody>
      </p:sp>
      <p:sp>
        <p:nvSpPr>
          <p:cNvPr id="183" name="Google Shape;183;p23"/>
          <p:cNvSpPr txBox="1"/>
          <p:nvPr/>
        </p:nvSpPr>
        <p:spPr>
          <a:xfrm>
            <a:off x="6200567" y="2830097"/>
            <a:ext cx="2762400" cy="779600"/>
          </a:xfrm>
          <a:prstGeom prst="rect">
            <a:avLst/>
          </a:prstGeom>
          <a:noFill/>
          <a:ln>
            <a:noFill/>
          </a:ln>
        </p:spPr>
        <p:txBody>
          <a:bodyPr spcFirstLastPara="1" wrap="square" lIns="121900" tIns="60933" rIns="121900" bIns="60933"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algn="ctr">
              <a:buClr>
                <a:schemeClr val="lt1"/>
              </a:buClr>
              <a:buSzPts val="3200"/>
            </a:pPr>
            <a:r>
              <a:rPr lang="en-US" altLang="zh-TW" sz="4267" b="1">
                <a:solidFill>
                  <a:schemeClr val="lt1"/>
                </a:solidFill>
                <a:latin typeface="Arial"/>
                <a:ea typeface="Arial"/>
                <a:cs typeface="Arial"/>
                <a:sym typeface="Arial"/>
              </a:rPr>
              <a:t>Local</a:t>
            </a:r>
          </a:p>
        </p:txBody>
      </p:sp>
      <p:sp>
        <p:nvSpPr>
          <p:cNvPr id="184" name="Google Shape;184;p23"/>
          <p:cNvSpPr txBox="1"/>
          <p:nvPr/>
        </p:nvSpPr>
        <p:spPr>
          <a:xfrm>
            <a:off x="4768689" y="5016136"/>
            <a:ext cx="2762400" cy="779600"/>
          </a:xfrm>
          <a:prstGeom prst="rect">
            <a:avLst/>
          </a:prstGeom>
          <a:noFill/>
          <a:ln>
            <a:noFill/>
          </a:ln>
        </p:spPr>
        <p:txBody>
          <a:bodyPr spcFirstLastPara="1" wrap="square" lIns="121900" tIns="60933" rIns="121900" bIns="60933"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algn="ctr">
              <a:buClr>
                <a:schemeClr val="lt1"/>
              </a:buClr>
              <a:buSzPts val="3200"/>
            </a:pPr>
            <a:r>
              <a:rPr lang="en-US" altLang="zh-TW" sz="4267" b="1">
                <a:solidFill>
                  <a:schemeClr val="lt1"/>
                </a:solidFill>
                <a:latin typeface="Arial"/>
                <a:ea typeface="Arial"/>
                <a:cs typeface="Arial"/>
                <a:sym typeface="Arial"/>
              </a:rPr>
              <a:t>Remote</a:t>
            </a:r>
          </a:p>
        </p:txBody>
      </p:sp>
      <p:pic>
        <p:nvPicPr>
          <p:cNvPr id="185" name="Google Shape;185;p23" descr="P3-2-3.png"/>
          <p:cNvPicPr preferRelativeResize="0"/>
          <p:nvPr/>
        </p:nvPicPr>
        <p:blipFill rotWithShape="1">
          <a:blip r:embed="rId7">
            <a:alphaModFix/>
          </a:blip>
          <a:srcRect/>
          <a:stretch/>
        </p:blipFill>
        <p:spPr>
          <a:xfrm>
            <a:off x="2076007" y="2106907"/>
            <a:ext cx="1438616" cy="1701567"/>
          </a:xfrm>
          <a:prstGeom prst="rect">
            <a:avLst/>
          </a:prstGeom>
          <a:noFill/>
          <a:ln>
            <a:noFill/>
          </a:ln>
        </p:spPr>
      </p:pic>
      <p:pic>
        <p:nvPicPr>
          <p:cNvPr id="186" name="Google Shape;186;p23" descr="P3-2-2.png"/>
          <p:cNvPicPr preferRelativeResize="0"/>
          <p:nvPr/>
        </p:nvPicPr>
        <p:blipFill rotWithShape="1">
          <a:blip r:embed="rId8">
            <a:alphaModFix/>
          </a:blip>
          <a:srcRect/>
          <a:stretch/>
        </p:blipFill>
        <p:spPr>
          <a:xfrm>
            <a:off x="1228843" y="5107475"/>
            <a:ext cx="2368644" cy="1002909"/>
          </a:xfrm>
          <a:prstGeom prst="rect">
            <a:avLst/>
          </a:prstGeom>
          <a:noFill/>
          <a:ln>
            <a:noFill/>
          </a:ln>
        </p:spPr>
      </p:pic>
      <p:pic>
        <p:nvPicPr>
          <p:cNvPr id="187" name="Google Shape;187;p23" descr="P3-2-1.png"/>
          <p:cNvPicPr preferRelativeResize="0"/>
          <p:nvPr/>
        </p:nvPicPr>
        <p:blipFill rotWithShape="1">
          <a:blip r:embed="rId9">
            <a:alphaModFix/>
          </a:blip>
          <a:srcRect/>
          <a:stretch/>
        </p:blipFill>
        <p:spPr>
          <a:xfrm>
            <a:off x="8840114" y="2201706"/>
            <a:ext cx="2739620" cy="1039847"/>
          </a:xfrm>
          <a:prstGeom prst="rect">
            <a:avLst/>
          </a:prstGeom>
          <a:noFill/>
          <a:ln>
            <a:noFill/>
          </a:ln>
        </p:spPr>
      </p:pic>
      <p:sp>
        <p:nvSpPr>
          <p:cNvPr id="7" name="標題 6">
            <a:extLst>
              <a:ext uri="{FF2B5EF4-FFF2-40B4-BE49-F238E27FC236}">
                <a16:creationId xmlns:a16="http://schemas.microsoft.com/office/drawing/2014/main" id="{22F62188-EC7B-41CC-85E1-395D0026A04F}"/>
              </a:ext>
            </a:extLst>
          </p:cNvPr>
          <p:cNvSpPr>
            <a:spLocks noGrp="1"/>
          </p:cNvSpPr>
          <p:nvPr>
            <p:ph type="title"/>
          </p:nvPr>
        </p:nvSpPr>
        <p:spPr/>
        <p:txBody>
          <a:bodyPr/>
          <a:lstStyle/>
          <a:p>
            <a:r>
              <a:rPr lang="zh-TW" altLang="en-US" b="1">
                <a:latin typeface="微軟正黑體" panose="020B0604030504040204" pitchFamily="34" charset="-120"/>
                <a:ea typeface="微軟正黑體" panose="020B0604030504040204" pitchFamily="34" charset="-120"/>
                <a:cs typeface="Calibri Light"/>
              </a:rPr>
              <a:t>建構混和雲資料保護策略</a:t>
            </a:r>
          </a:p>
        </p:txBody>
      </p:sp>
    </p:spTree>
    <p:extLst>
      <p:ext uri="{BB962C8B-B14F-4D97-AF65-F5344CB8AC3E}">
        <p14:creationId xmlns:p14="http://schemas.microsoft.com/office/powerpoint/2010/main" val="2678326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27784-4ACA-4DA8-B63D-36AD35CE14CB}"/>
              </a:ext>
            </a:extLst>
          </p:cNvPr>
          <p:cNvSpPr>
            <a:spLocks noGrp="1"/>
          </p:cNvSpPr>
          <p:nvPr>
            <p:ph type="title"/>
          </p:nvPr>
        </p:nvSpPr>
        <p:spPr/>
        <p:txBody>
          <a:bodyPr/>
          <a:lstStyle/>
          <a:p>
            <a:r>
              <a:rPr lang="ja-JP" altLang="en-US" b="1">
                <a:latin typeface="微軟正黑體"/>
                <a:ea typeface="微軟正黑體"/>
                <a:cs typeface="Calibri Light"/>
              </a:rPr>
              <a:t>保有經典的混合式備份與同步功能</a:t>
            </a:r>
            <a:endParaRPr lang="en-US" b="1">
              <a:latin typeface="微軟正黑體"/>
              <a:ea typeface="微軟正黑體"/>
            </a:endParaRPr>
          </a:p>
        </p:txBody>
      </p:sp>
      <p:pic>
        <p:nvPicPr>
          <p:cNvPr id="4" name="Picture 4" descr="A screenshot of a cell phone&#10;&#10;Description generated with very high confidence">
            <a:extLst>
              <a:ext uri="{FF2B5EF4-FFF2-40B4-BE49-F238E27FC236}">
                <a16:creationId xmlns:a16="http://schemas.microsoft.com/office/drawing/2014/main" id="{96B33181-24EA-453C-AB90-74173BF022D2}"/>
              </a:ext>
            </a:extLst>
          </p:cNvPr>
          <p:cNvPicPr>
            <a:picLocks noGrp="1" noChangeAspect="1"/>
          </p:cNvPicPr>
          <p:nvPr>
            <p:ph idx="1"/>
          </p:nvPr>
        </p:nvPicPr>
        <p:blipFill>
          <a:blip r:embed="rId2"/>
          <a:stretch>
            <a:fillRect/>
          </a:stretch>
        </p:blipFill>
        <p:spPr>
          <a:xfrm>
            <a:off x="106260" y="2905125"/>
            <a:ext cx="6112079" cy="3081338"/>
          </a:xfrm>
          <a:prstGeom prst="rect">
            <a:avLst/>
          </a:prstGeom>
        </p:spPr>
      </p:pic>
      <p:pic>
        <p:nvPicPr>
          <p:cNvPr id="6" name="Picture 6" descr="A screenshot of a cell phone&#10;&#10;Description generated with very high confidence">
            <a:extLst>
              <a:ext uri="{FF2B5EF4-FFF2-40B4-BE49-F238E27FC236}">
                <a16:creationId xmlns:a16="http://schemas.microsoft.com/office/drawing/2014/main" id="{74DA2D48-14BA-4696-B678-29CC4AEF5652}"/>
              </a:ext>
            </a:extLst>
          </p:cNvPr>
          <p:cNvPicPr>
            <a:picLocks noChangeAspect="1"/>
          </p:cNvPicPr>
          <p:nvPr/>
        </p:nvPicPr>
        <p:blipFill>
          <a:blip r:embed="rId3"/>
          <a:stretch>
            <a:fillRect/>
          </a:stretch>
        </p:blipFill>
        <p:spPr>
          <a:xfrm>
            <a:off x="6350000" y="2926239"/>
            <a:ext cx="5934973" cy="3011162"/>
          </a:xfrm>
          <a:prstGeom prst="rect">
            <a:avLst/>
          </a:prstGeom>
        </p:spPr>
      </p:pic>
      <p:sp>
        <p:nvSpPr>
          <p:cNvPr id="8" name="TextBox 7">
            <a:extLst>
              <a:ext uri="{FF2B5EF4-FFF2-40B4-BE49-F238E27FC236}">
                <a16:creationId xmlns:a16="http://schemas.microsoft.com/office/drawing/2014/main" id="{2B5C8430-9A1D-483D-ADEB-6DC879DAEE90}"/>
              </a:ext>
            </a:extLst>
          </p:cNvPr>
          <p:cNvSpPr txBox="1"/>
          <p:nvPr/>
        </p:nvSpPr>
        <p:spPr>
          <a:xfrm>
            <a:off x="1981199" y="1967087"/>
            <a:ext cx="2362200" cy="73866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4200">
                <a:latin typeface="微軟正黑體" panose="020B0604030504040204" pitchFamily="34" charset="-120"/>
                <a:ea typeface="微軟正黑體" panose="020B0604030504040204" pitchFamily="34" charset="-120"/>
              </a:rPr>
              <a:t>備份</a:t>
            </a:r>
            <a:endParaRPr lang="en-US" sz="4200">
              <a:latin typeface="微軟正黑體" panose="020B0604030504040204" pitchFamily="34" charset="-120"/>
              <a:ea typeface="微軟正黑體" panose="020B0604030504040204" pitchFamily="34" charset="-120"/>
              <a:cs typeface="Calibri"/>
            </a:endParaRPr>
          </a:p>
        </p:txBody>
      </p:sp>
      <p:sp>
        <p:nvSpPr>
          <p:cNvPr id="9" name="TextBox 8">
            <a:extLst>
              <a:ext uri="{FF2B5EF4-FFF2-40B4-BE49-F238E27FC236}">
                <a16:creationId xmlns:a16="http://schemas.microsoft.com/office/drawing/2014/main" id="{38F646FF-ED98-43D4-9A6D-353C6373677A}"/>
              </a:ext>
            </a:extLst>
          </p:cNvPr>
          <p:cNvSpPr txBox="1"/>
          <p:nvPr/>
        </p:nvSpPr>
        <p:spPr>
          <a:xfrm>
            <a:off x="8136386" y="1967087"/>
            <a:ext cx="2362200" cy="73866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4200">
                <a:latin typeface="微軟正黑體" panose="020B0604030504040204" pitchFamily="34" charset="-120"/>
                <a:ea typeface="微軟正黑體" panose="020B0604030504040204" pitchFamily="34" charset="-120"/>
              </a:rPr>
              <a:t>同步</a:t>
            </a:r>
            <a:endParaRPr lang="ja-JP" altLang="en-US" sz="4200">
              <a:latin typeface="微軟正黑體" panose="020B0604030504040204" pitchFamily="34" charset="-120"/>
              <a:ea typeface="微軟正黑體" panose="020B0604030504040204" pitchFamily="34" charset="-120"/>
              <a:cs typeface="Calibri"/>
            </a:endParaRPr>
          </a:p>
        </p:txBody>
      </p:sp>
    </p:spTree>
    <p:extLst>
      <p:ext uri="{BB962C8B-B14F-4D97-AF65-F5344CB8AC3E}">
        <p14:creationId xmlns:p14="http://schemas.microsoft.com/office/powerpoint/2010/main" val="38972339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B484C7C1-F1D3-4D08-A40A-FE486EDCC645}"/>
              </a:ext>
            </a:extLst>
          </p:cNvPr>
          <p:cNvSpPr>
            <a:spLocks noGrp="1"/>
          </p:cNvSpPr>
          <p:nvPr>
            <p:ph type="title"/>
          </p:nvPr>
        </p:nvSpPr>
        <p:spPr/>
        <p:txBody>
          <a:bodyPr/>
          <a:lstStyle/>
          <a:p>
            <a:endParaRPr lang="zh-TW" altLang="en-US"/>
          </a:p>
        </p:txBody>
      </p:sp>
      <p:pic>
        <p:nvPicPr>
          <p:cNvPr id="6" name="Picture 4" descr="A screenshot of a cell phone&#10;&#10;Description generated with very high confidence">
            <a:extLst>
              <a:ext uri="{FF2B5EF4-FFF2-40B4-BE49-F238E27FC236}">
                <a16:creationId xmlns:a16="http://schemas.microsoft.com/office/drawing/2014/main" id="{79620121-AC8F-4F19-8A44-7E629B3153DC}"/>
              </a:ext>
            </a:extLst>
          </p:cNvPr>
          <p:cNvPicPr>
            <a:picLocks noGrp="1" noChangeAspect="1"/>
          </p:cNvPicPr>
          <p:nvPr>
            <p:ph idx="1"/>
          </p:nvPr>
        </p:nvPicPr>
        <p:blipFill>
          <a:blip r:embed="rId2"/>
          <a:stretch>
            <a:fillRect/>
          </a:stretch>
        </p:blipFill>
        <p:spPr>
          <a:xfrm>
            <a:off x="2866781" y="152008"/>
            <a:ext cx="5949841" cy="7119978"/>
          </a:xfrm>
          <a:prstGeom prst="rect">
            <a:avLst/>
          </a:prstGeom>
        </p:spPr>
      </p:pic>
    </p:spTree>
    <p:extLst>
      <p:ext uri="{BB962C8B-B14F-4D97-AF65-F5344CB8AC3E}">
        <p14:creationId xmlns:p14="http://schemas.microsoft.com/office/powerpoint/2010/main" val="32462594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76D4FA1-1ED3-4589-86F6-5B37CCABCEC7}"/>
              </a:ext>
            </a:extLst>
          </p:cNvPr>
          <p:cNvSpPr>
            <a:spLocks noGrp="1"/>
          </p:cNvSpPr>
          <p:nvPr>
            <p:ph type="title"/>
          </p:nvPr>
        </p:nvSpPr>
        <p:spPr/>
        <p:txBody>
          <a:bodyPr>
            <a:normAutofit fontScale="90000"/>
          </a:bodyPr>
          <a:lstStyle/>
          <a:p>
            <a:r>
              <a:rPr lang="zh-TW">
                <a:latin typeface="新細明體"/>
                <a:ea typeface="新細明體"/>
              </a:rPr>
              <a:t>視覺化的管理介面</a:t>
            </a:r>
            <a:r>
              <a:rPr lang="zh-TW" altLang="en-US">
                <a:latin typeface="新細明體"/>
                <a:ea typeface="新細明體"/>
              </a:rPr>
              <a:t>   </a:t>
            </a:r>
            <a:r>
              <a:rPr lang="zh-TW">
                <a:latin typeface="新細明體"/>
                <a:ea typeface="新細明體"/>
              </a:rPr>
              <a:t>總覽所有備份任務及儲存空間資訊</a:t>
            </a:r>
          </a:p>
        </p:txBody>
      </p:sp>
      <p:pic>
        <p:nvPicPr>
          <p:cNvPr id="4" name="圖片 4" descr="一張含有 螢幕擷取畫面 的圖片&#10;&#10;描述是以非常高的可信度產生">
            <a:extLst>
              <a:ext uri="{FF2B5EF4-FFF2-40B4-BE49-F238E27FC236}">
                <a16:creationId xmlns:a16="http://schemas.microsoft.com/office/drawing/2014/main" id="{407F7B45-D5FE-4EAC-AF7D-F0D1682260C1}"/>
              </a:ext>
            </a:extLst>
          </p:cNvPr>
          <p:cNvPicPr>
            <a:picLocks noGrp="1" noChangeAspect="1"/>
          </p:cNvPicPr>
          <p:nvPr>
            <p:ph idx="1"/>
          </p:nvPr>
        </p:nvPicPr>
        <p:blipFill>
          <a:blip r:embed="rId2"/>
          <a:stretch>
            <a:fillRect/>
          </a:stretch>
        </p:blipFill>
        <p:spPr>
          <a:xfrm>
            <a:off x="373565" y="1859744"/>
            <a:ext cx="6565796" cy="2895577"/>
          </a:xfrm>
          <a:prstGeom prst="rect">
            <a:avLst/>
          </a:prstGeom>
        </p:spPr>
      </p:pic>
      <p:pic>
        <p:nvPicPr>
          <p:cNvPr id="6" name="圖片 6" descr="一張含有 螢幕擷取畫面 的圖片&#10;&#10;描述是以非常高的可信度產生">
            <a:extLst>
              <a:ext uri="{FF2B5EF4-FFF2-40B4-BE49-F238E27FC236}">
                <a16:creationId xmlns:a16="http://schemas.microsoft.com/office/drawing/2014/main" id="{1634CF2B-ECFE-4E02-B60B-D04B9A743B9D}"/>
              </a:ext>
            </a:extLst>
          </p:cNvPr>
          <p:cNvPicPr>
            <a:picLocks noChangeAspect="1"/>
          </p:cNvPicPr>
          <p:nvPr/>
        </p:nvPicPr>
        <p:blipFill>
          <a:blip r:embed="rId3"/>
          <a:stretch>
            <a:fillRect/>
          </a:stretch>
        </p:blipFill>
        <p:spPr>
          <a:xfrm>
            <a:off x="4849505" y="3679923"/>
            <a:ext cx="7235587" cy="3148927"/>
          </a:xfrm>
          <a:prstGeom prst="rect">
            <a:avLst/>
          </a:prstGeom>
        </p:spPr>
      </p:pic>
      <p:sp>
        <p:nvSpPr>
          <p:cNvPr id="9" name="文字方塊 8">
            <a:extLst>
              <a:ext uri="{FF2B5EF4-FFF2-40B4-BE49-F238E27FC236}">
                <a16:creationId xmlns:a16="http://schemas.microsoft.com/office/drawing/2014/main" id="{16AD27CD-A9D0-4930-9881-FD1CE2090EE0}"/>
              </a:ext>
            </a:extLst>
          </p:cNvPr>
          <p:cNvSpPr txBox="1"/>
          <p:nvPr/>
        </p:nvSpPr>
        <p:spPr>
          <a:xfrm>
            <a:off x="1016758" y="4752833"/>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a:t>任務總覽</a:t>
            </a:r>
            <a:endParaRPr lang="zh-TW" altLang="en-US" b="1">
              <a:cs typeface="Calibri"/>
            </a:endParaRPr>
          </a:p>
        </p:txBody>
      </p:sp>
      <p:sp>
        <p:nvSpPr>
          <p:cNvPr id="10" name="文字方塊 9">
            <a:extLst>
              <a:ext uri="{FF2B5EF4-FFF2-40B4-BE49-F238E27FC236}">
                <a16:creationId xmlns:a16="http://schemas.microsoft.com/office/drawing/2014/main" id="{D6FFE942-3B87-4358-9A1B-1C9F0C3EDD2F}"/>
              </a:ext>
            </a:extLst>
          </p:cNvPr>
          <p:cNvSpPr txBox="1"/>
          <p:nvPr/>
        </p:nvSpPr>
        <p:spPr>
          <a:xfrm>
            <a:off x="7761026" y="3308444"/>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a:t>儲存空間總覽</a:t>
            </a:r>
            <a:endParaRPr lang="zh-TW" altLang="en-US" b="1">
              <a:cs typeface="Calibri"/>
            </a:endParaRPr>
          </a:p>
        </p:txBody>
      </p:sp>
    </p:spTree>
    <p:extLst>
      <p:ext uri="{BB962C8B-B14F-4D97-AF65-F5344CB8AC3E}">
        <p14:creationId xmlns:p14="http://schemas.microsoft.com/office/powerpoint/2010/main" val="1184911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DE0FABAC-6E4D-4BF8-9C8F-2AB219DF0B5F}"/>
              </a:ext>
            </a:extLst>
          </p:cNvPr>
          <p:cNvSpPr/>
          <p:nvPr/>
        </p:nvSpPr>
        <p:spPr>
          <a:xfrm rot="10800000">
            <a:off x="6811127" y="1609759"/>
            <a:ext cx="5380869" cy="132556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7" name="圖形 56">
            <a:extLst>
              <a:ext uri="{FF2B5EF4-FFF2-40B4-BE49-F238E27FC236}">
                <a16:creationId xmlns:a16="http://schemas.microsoft.com/office/drawing/2014/main" id="{B9FD68D5-A0AE-4F48-9855-D79AD7422F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2114" y="3863270"/>
            <a:ext cx="7538810" cy="2646144"/>
          </a:xfrm>
          <a:prstGeom prst="rect">
            <a:avLst/>
          </a:prstGeom>
        </p:spPr>
      </p:pic>
      <p:sp>
        <p:nvSpPr>
          <p:cNvPr id="2" name="標題 1">
            <a:extLst>
              <a:ext uri="{FF2B5EF4-FFF2-40B4-BE49-F238E27FC236}">
                <a16:creationId xmlns:a16="http://schemas.microsoft.com/office/drawing/2014/main" id="{1A8CB86A-91A5-408B-924D-11AF1094C5F9}"/>
              </a:ext>
            </a:extLst>
          </p:cNvPr>
          <p:cNvSpPr>
            <a:spLocks noGrp="1"/>
          </p:cNvSpPr>
          <p:nvPr>
            <p:ph type="title"/>
          </p:nvPr>
        </p:nvSpPr>
        <p:spPr>
          <a:xfrm>
            <a:off x="838200" y="365125"/>
            <a:ext cx="11000509" cy="1325563"/>
          </a:xfrm>
        </p:spPr>
        <p:txBody>
          <a:bodyPr>
            <a:normAutofit fontScale="90000"/>
          </a:bodyPr>
          <a:lstStyle/>
          <a:p>
            <a:r>
              <a:rPr lang="zh-TW" b="1" dirty="0">
                <a:latin typeface="微軟正黑體"/>
                <a:ea typeface="微軟正黑體"/>
              </a:rPr>
              <a:t>QuDedup 黑科技，資料減量，小就是</a:t>
            </a:r>
            <a:r>
              <a:rPr lang="zh-TW" altLang="en-US" b="1" dirty="0">
                <a:latin typeface="微軟正黑體"/>
                <a:ea typeface="微軟正黑體"/>
              </a:rPr>
              <a:t>快！</a:t>
            </a:r>
            <a:endParaRPr lang="zh-TW" altLang="en-US" b="1" dirty="0">
              <a:latin typeface="微軟正黑體"/>
              <a:ea typeface="微軟正黑體"/>
              <a:cs typeface="Calibri Light"/>
            </a:endParaRPr>
          </a:p>
        </p:txBody>
      </p:sp>
      <p:sp>
        <p:nvSpPr>
          <p:cNvPr id="7" name="內容版面配置區 2">
            <a:extLst>
              <a:ext uri="{FF2B5EF4-FFF2-40B4-BE49-F238E27FC236}">
                <a16:creationId xmlns:a16="http://schemas.microsoft.com/office/drawing/2014/main" id="{BED28DE9-2D68-4498-BEF7-33B96E86A4CC}"/>
              </a:ext>
            </a:extLst>
          </p:cNvPr>
          <p:cNvSpPr txBox="1">
            <a:spLocks/>
          </p:cNvSpPr>
          <p:nvPr/>
        </p:nvSpPr>
        <p:spPr>
          <a:xfrm>
            <a:off x="799617" y="1843279"/>
            <a:ext cx="10515600" cy="20687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b="1" dirty="0">
                <a:latin typeface="微軟正黑體"/>
                <a:ea typeface="微軟正黑體"/>
                <a:cs typeface="Calibri"/>
              </a:rPr>
              <a:t>功能亮點</a:t>
            </a:r>
            <a:endParaRPr lang="en-US" altLang="zh-TW" b="1" dirty="0">
              <a:latin typeface="微軟正黑體"/>
              <a:ea typeface="微軟正黑體"/>
              <a:cs typeface="Calibri"/>
            </a:endParaRPr>
          </a:p>
          <a:p>
            <a:r>
              <a:rPr lang="zh-TW" altLang="en-US" sz="2400" dirty="0">
                <a:latin typeface="微軟正黑體"/>
                <a:ea typeface="微軟正黑體"/>
                <a:cs typeface="Calibri"/>
              </a:rPr>
              <a:t>區塊層級分析比對</a:t>
            </a:r>
            <a:endParaRPr lang="en-US" altLang="zh-TW" sz="2400" dirty="0">
              <a:latin typeface="微軟正黑體"/>
              <a:ea typeface="微軟正黑體"/>
              <a:cs typeface="Calibri"/>
            </a:endParaRPr>
          </a:p>
          <a:p>
            <a:r>
              <a:rPr lang="zh-TW" altLang="en-US" sz="2400" dirty="0">
                <a:latin typeface="微軟正黑體"/>
                <a:ea typeface="微軟正黑體"/>
                <a:cs typeface="Calibri"/>
              </a:rPr>
              <a:t>來源端 (Source-side) 重複資料刪除架構</a:t>
            </a:r>
            <a:endParaRPr lang="en-US" altLang="zh-TW" sz="2400" dirty="0">
              <a:latin typeface="微軟正黑體"/>
              <a:ea typeface="微軟正黑體"/>
              <a:cs typeface="Calibri"/>
            </a:endParaRPr>
          </a:p>
          <a:p>
            <a:r>
              <a:rPr lang="zh-TW" altLang="en-US" sz="2400" dirty="0">
                <a:latin typeface="微軟正黑體"/>
                <a:ea typeface="微軟正黑體"/>
                <a:cs typeface="Calibri"/>
              </a:rPr>
              <a:t>三大優勢：頻寬占用減量、空間占用減量、支援多個雲服務</a:t>
            </a:r>
          </a:p>
          <a:p>
            <a:endParaRPr lang="zh-TW" altLang="en-US" dirty="0">
              <a:latin typeface="微軟正黑體"/>
              <a:ea typeface="微軟正黑體"/>
              <a:cs typeface="Calibri"/>
            </a:endParaRPr>
          </a:p>
          <a:p>
            <a:endParaRPr lang="zh-TW" altLang="en-US" dirty="0">
              <a:latin typeface="微軟正黑體"/>
              <a:ea typeface="微軟正黑體"/>
              <a:cs typeface="Calibri"/>
            </a:endParaRPr>
          </a:p>
        </p:txBody>
      </p:sp>
      <p:sp>
        <p:nvSpPr>
          <p:cNvPr id="47" name="矩形: 圓角 46">
            <a:extLst>
              <a:ext uri="{FF2B5EF4-FFF2-40B4-BE49-F238E27FC236}">
                <a16:creationId xmlns:a16="http://schemas.microsoft.com/office/drawing/2014/main" id="{219CB3C3-A847-4598-8472-25A6B231C318}"/>
              </a:ext>
            </a:extLst>
          </p:cNvPr>
          <p:cNvSpPr/>
          <p:nvPr/>
        </p:nvSpPr>
        <p:spPr>
          <a:xfrm>
            <a:off x="4875228" y="5033143"/>
            <a:ext cx="1705244" cy="3165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200">
                <a:latin typeface="微軟正黑體" panose="020B0604030504040204" pitchFamily="34" charset="-120"/>
                <a:ea typeface="微軟正黑體" panose="020B0604030504040204" pitchFamily="34" charset="-120"/>
                <a:cs typeface="Calibri"/>
              </a:rPr>
              <a:t>頻寬減量</a:t>
            </a:r>
          </a:p>
        </p:txBody>
      </p:sp>
      <p:grpSp>
        <p:nvGrpSpPr>
          <p:cNvPr id="48" name="群組 47">
            <a:extLst>
              <a:ext uri="{FF2B5EF4-FFF2-40B4-BE49-F238E27FC236}">
                <a16:creationId xmlns:a16="http://schemas.microsoft.com/office/drawing/2014/main" id="{5B7276A8-83B6-4EE3-95F8-E4147D052F13}"/>
              </a:ext>
            </a:extLst>
          </p:cNvPr>
          <p:cNvGrpSpPr/>
          <p:nvPr/>
        </p:nvGrpSpPr>
        <p:grpSpPr>
          <a:xfrm>
            <a:off x="8315432" y="3863269"/>
            <a:ext cx="2612110" cy="768345"/>
            <a:chOff x="4228341" y="4832633"/>
            <a:chExt cx="2449550" cy="717545"/>
          </a:xfrm>
        </p:grpSpPr>
        <p:pic>
          <p:nvPicPr>
            <p:cNvPr id="49" name="圖形 48">
              <a:extLst>
                <a:ext uri="{FF2B5EF4-FFF2-40B4-BE49-F238E27FC236}">
                  <a16:creationId xmlns:a16="http://schemas.microsoft.com/office/drawing/2014/main" id="{79AAD550-878E-4112-B8FD-9833FE99F5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28341" y="4832633"/>
              <a:ext cx="2449550" cy="717545"/>
            </a:xfrm>
            <a:prstGeom prst="rect">
              <a:avLst/>
            </a:prstGeom>
            <a:effectLst>
              <a:outerShdw blurRad="50800" dist="38100" dir="2700000" algn="tl" rotWithShape="0">
                <a:prstClr val="black">
                  <a:alpha val="40000"/>
                </a:prstClr>
              </a:outerShdw>
            </a:effectLst>
          </p:spPr>
        </p:pic>
        <p:sp>
          <p:nvSpPr>
            <p:cNvPr id="50" name="文字方塊 49">
              <a:extLst>
                <a:ext uri="{FF2B5EF4-FFF2-40B4-BE49-F238E27FC236}">
                  <a16:creationId xmlns:a16="http://schemas.microsoft.com/office/drawing/2014/main" id="{6CE8582A-3006-4B7E-9ED0-8EFBEC28CC8B}"/>
                </a:ext>
              </a:extLst>
            </p:cNvPr>
            <p:cNvSpPr txBox="1"/>
            <p:nvPr/>
          </p:nvSpPr>
          <p:spPr>
            <a:xfrm>
              <a:off x="4363226" y="4982115"/>
              <a:ext cx="470000" cy="400110"/>
            </a:xfrm>
            <a:prstGeom prst="rect">
              <a:avLst/>
            </a:prstGeom>
            <a:noFill/>
          </p:spPr>
          <p:txBody>
            <a:bodyPr wrap="none" rtlCol="0">
              <a:spAutoFit/>
            </a:bodyPr>
            <a:lstStyle/>
            <a:p>
              <a:r>
                <a:rPr lang="en-US" altLang="zh-TW" sz="2000">
                  <a:latin typeface="Arial" panose="020B0604020202020204" pitchFamily="34" charset="0"/>
                  <a:cs typeface="Arial" panose="020B0604020202020204" pitchFamily="34" charset="0"/>
                </a:rPr>
                <a:t>02</a:t>
              </a:r>
              <a:endParaRPr lang="zh-TW" altLang="en-US" sz="2000">
                <a:latin typeface="Arial" panose="020B0604020202020204" pitchFamily="34" charset="0"/>
                <a:cs typeface="Arial" panose="020B0604020202020204" pitchFamily="34" charset="0"/>
              </a:endParaRPr>
            </a:p>
          </p:txBody>
        </p:sp>
      </p:grpSp>
      <p:sp>
        <p:nvSpPr>
          <p:cNvPr id="51" name="矩形: 圓角 50">
            <a:extLst>
              <a:ext uri="{FF2B5EF4-FFF2-40B4-BE49-F238E27FC236}">
                <a16:creationId xmlns:a16="http://schemas.microsoft.com/office/drawing/2014/main" id="{DB7D7E62-3D4B-449B-8923-8B406B7E9FBE}"/>
              </a:ext>
            </a:extLst>
          </p:cNvPr>
          <p:cNvSpPr/>
          <p:nvPr/>
        </p:nvSpPr>
        <p:spPr>
          <a:xfrm>
            <a:off x="9077856" y="4092857"/>
            <a:ext cx="1976761" cy="3165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200">
                <a:latin typeface="微軟正黑體"/>
                <a:ea typeface="微軟正黑體"/>
                <a:cs typeface="Calibri"/>
              </a:rPr>
              <a:t>空間占用減量</a:t>
            </a:r>
          </a:p>
        </p:txBody>
      </p:sp>
      <p:grpSp>
        <p:nvGrpSpPr>
          <p:cNvPr id="52" name="群組 51">
            <a:extLst>
              <a:ext uri="{FF2B5EF4-FFF2-40B4-BE49-F238E27FC236}">
                <a16:creationId xmlns:a16="http://schemas.microsoft.com/office/drawing/2014/main" id="{FB818C44-C5DB-4F80-9264-1CA136666966}"/>
              </a:ext>
            </a:extLst>
          </p:cNvPr>
          <p:cNvGrpSpPr/>
          <p:nvPr/>
        </p:nvGrpSpPr>
        <p:grpSpPr>
          <a:xfrm>
            <a:off x="6798133" y="5388485"/>
            <a:ext cx="3304367" cy="967946"/>
            <a:chOff x="4228341" y="4832633"/>
            <a:chExt cx="2449550" cy="717545"/>
          </a:xfrm>
        </p:grpSpPr>
        <p:pic>
          <p:nvPicPr>
            <p:cNvPr id="53" name="圖形 52">
              <a:extLst>
                <a:ext uri="{FF2B5EF4-FFF2-40B4-BE49-F238E27FC236}">
                  <a16:creationId xmlns:a16="http://schemas.microsoft.com/office/drawing/2014/main" id="{16E95F8C-E584-40BB-B02C-F4C0898BA4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28341" y="4832633"/>
              <a:ext cx="2449550" cy="717545"/>
            </a:xfrm>
            <a:prstGeom prst="rect">
              <a:avLst/>
            </a:prstGeom>
            <a:effectLst>
              <a:outerShdw blurRad="50800" dist="38100" dir="2700000" algn="tl" rotWithShape="0">
                <a:prstClr val="black">
                  <a:alpha val="40000"/>
                </a:prstClr>
              </a:outerShdw>
            </a:effectLst>
          </p:spPr>
        </p:pic>
        <p:sp>
          <p:nvSpPr>
            <p:cNvPr id="54" name="文字方塊 53">
              <a:extLst>
                <a:ext uri="{FF2B5EF4-FFF2-40B4-BE49-F238E27FC236}">
                  <a16:creationId xmlns:a16="http://schemas.microsoft.com/office/drawing/2014/main" id="{CC53D0A1-FCBD-4BA2-9DD3-3C82D6426A35}"/>
                </a:ext>
              </a:extLst>
            </p:cNvPr>
            <p:cNvSpPr txBox="1"/>
            <p:nvPr/>
          </p:nvSpPr>
          <p:spPr>
            <a:xfrm>
              <a:off x="4415732" y="5046324"/>
              <a:ext cx="470000" cy="400110"/>
            </a:xfrm>
            <a:prstGeom prst="rect">
              <a:avLst/>
            </a:prstGeom>
            <a:noFill/>
          </p:spPr>
          <p:txBody>
            <a:bodyPr wrap="none" rtlCol="0">
              <a:spAutoFit/>
            </a:bodyPr>
            <a:lstStyle/>
            <a:p>
              <a:r>
                <a:rPr lang="en-US" altLang="zh-TW" sz="2000">
                  <a:latin typeface="Arial" panose="020B0604020202020204" pitchFamily="34" charset="0"/>
                  <a:cs typeface="Arial" panose="020B0604020202020204" pitchFamily="34" charset="0"/>
                </a:rPr>
                <a:t>03</a:t>
              </a:r>
              <a:endParaRPr lang="zh-TW" altLang="en-US" sz="2000">
                <a:latin typeface="Arial" panose="020B0604020202020204" pitchFamily="34" charset="0"/>
                <a:cs typeface="Arial" panose="020B0604020202020204" pitchFamily="34" charset="0"/>
              </a:endParaRPr>
            </a:p>
          </p:txBody>
        </p:sp>
      </p:grpSp>
      <p:sp>
        <p:nvSpPr>
          <p:cNvPr id="55" name="矩形: 圓角 54">
            <a:extLst>
              <a:ext uri="{FF2B5EF4-FFF2-40B4-BE49-F238E27FC236}">
                <a16:creationId xmlns:a16="http://schemas.microsoft.com/office/drawing/2014/main" id="{9064D5DE-FE0E-45D1-82F9-AC69B28B486D}"/>
              </a:ext>
            </a:extLst>
          </p:cNvPr>
          <p:cNvSpPr/>
          <p:nvPr/>
        </p:nvSpPr>
        <p:spPr>
          <a:xfrm>
            <a:off x="7850510" y="5676748"/>
            <a:ext cx="2300321" cy="42698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a:latin typeface="微軟正黑體" panose="020B0604030504040204" pitchFamily="34" charset="-120"/>
                <a:ea typeface="微軟正黑體" panose="020B0604030504040204" pitchFamily="34" charset="-120"/>
                <a:cs typeface="Calibri"/>
              </a:rPr>
              <a:t>支援多個雲服務</a:t>
            </a:r>
          </a:p>
        </p:txBody>
      </p:sp>
      <p:grpSp>
        <p:nvGrpSpPr>
          <p:cNvPr id="58" name="群組 57">
            <a:extLst>
              <a:ext uri="{FF2B5EF4-FFF2-40B4-BE49-F238E27FC236}">
                <a16:creationId xmlns:a16="http://schemas.microsoft.com/office/drawing/2014/main" id="{408B9F3A-B36F-4E03-96F3-1E532D9B81C7}"/>
              </a:ext>
            </a:extLst>
          </p:cNvPr>
          <p:cNvGrpSpPr/>
          <p:nvPr/>
        </p:nvGrpSpPr>
        <p:grpSpPr>
          <a:xfrm>
            <a:off x="3461723" y="3871461"/>
            <a:ext cx="2612110" cy="768345"/>
            <a:chOff x="4228341" y="4832633"/>
            <a:chExt cx="2449550" cy="717545"/>
          </a:xfrm>
        </p:grpSpPr>
        <p:pic>
          <p:nvPicPr>
            <p:cNvPr id="59" name="圖形 58">
              <a:extLst>
                <a:ext uri="{FF2B5EF4-FFF2-40B4-BE49-F238E27FC236}">
                  <a16:creationId xmlns:a16="http://schemas.microsoft.com/office/drawing/2014/main" id="{92FC023B-EE87-4CB9-8F1F-03DEB6DC3C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28341" y="4832633"/>
              <a:ext cx="2449550" cy="717545"/>
            </a:xfrm>
            <a:prstGeom prst="rect">
              <a:avLst/>
            </a:prstGeom>
            <a:effectLst>
              <a:outerShdw blurRad="50800" dist="38100" dir="2700000" algn="tl" rotWithShape="0">
                <a:prstClr val="black">
                  <a:alpha val="40000"/>
                </a:prstClr>
              </a:outerShdw>
            </a:effectLst>
          </p:spPr>
        </p:pic>
        <p:sp>
          <p:nvSpPr>
            <p:cNvPr id="60" name="文字方塊 59">
              <a:extLst>
                <a:ext uri="{FF2B5EF4-FFF2-40B4-BE49-F238E27FC236}">
                  <a16:creationId xmlns:a16="http://schemas.microsoft.com/office/drawing/2014/main" id="{85E18F7C-DBEF-44E6-BC61-989FB466EDA7}"/>
                </a:ext>
              </a:extLst>
            </p:cNvPr>
            <p:cNvSpPr txBox="1"/>
            <p:nvPr/>
          </p:nvSpPr>
          <p:spPr>
            <a:xfrm>
              <a:off x="4363226" y="4982115"/>
              <a:ext cx="470000" cy="400110"/>
            </a:xfrm>
            <a:prstGeom prst="rect">
              <a:avLst/>
            </a:prstGeom>
            <a:noFill/>
          </p:spPr>
          <p:txBody>
            <a:bodyPr wrap="none" rtlCol="0">
              <a:spAutoFit/>
            </a:bodyPr>
            <a:lstStyle/>
            <a:p>
              <a:r>
                <a:rPr lang="en-US" altLang="zh-TW" sz="2000">
                  <a:latin typeface="Arial" panose="020B0604020202020204" pitchFamily="34" charset="0"/>
                  <a:cs typeface="Arial" panose="020B0604020202020204" pitchFamily="34" charset="0"/>
                </a:rPr>
                <a:t>01</a:t>
              </a:r>
              <a:endParaRPr lang="zh-TW" altLang="en-US" sz="2000">
                <a:latin typeface="Arial" panose="020B0604020202020204" pitchFamily="34" charset="0"/>
                <a:cs typeface="Arial" panose="020B0604020202020204" pitchFamily="34" charset="0"/>
              </a:endParaRPr>
            </a:p>
          </p:txBody>
        </p:sp>
      </p:grpSp>
      <p:sp>
        <p:nvSpPr>
          <p:cNvPr id="61" name="矩形: 圓角 60">
            <a:extLst>
              <a:ext uri="{FF2B5EF4-FFF2-40B4-BE49-F238E27FC236}">
                <a16:creationId xmlns:a16="http://schemas.microsoft.com/office/drawing/2014/main" id="{1A1DAC28-2806-4A64-BC25-0F37C13CCB1A}"/>
              </a:ext>
            </a:extLst>
          </p:cNvPr>
          <p:cNvSpPr/>
          <p:nvPr/>
        </p:nvSpPr>
        <p:spPr>
          <a:xfrm>
            <a:off x="4150651" y="4102451"/>
            <a:ext cx="1897933" cy="3165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200">
                <a:latin typeface="微軟正黑體"/>
                <a:ea typeface="微軟正黑體"/>
                <a:cs typeface="Calibri"/>
              </a:rPr>
              <a:t>頻寬占用減量</a:t>
            </a:r>
          </a:p>
        </p:txBody>
      </p:sp>
      <p:pic>
        <p:nvPicPr>
          <p:cNvPr id="62" name="圖形 61">
            <a:extLst>
              <a:ext uri="{FF2B5EF4-FFF2-40B4-BE49-F238E27FC236}">
                <a16:creationId xmlns:a16="http://schemas.microsoft.com/office/drawing/2014/main" id="{DF584130-9AE8-462D-9468-0F2FD10A80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85317" y="4914140"/>
            <a:ext cx="1166011" cy="717545"/>
          </a:xfrm>
          <a:prstGeom prst="rect">
            <a:avLst/>
          </a:prstGeom>
        </p:spPr>
      </p:pic>
      <p:sp>
        <p:nvSpPr>
          <p:cNvPr id="4" name="TextBox 3">
            <a:extLst>
              <a:ext uri="{FF2B5EF4-FFF2-40B4-BE49-F238E27FC236}">
                <a16:creationId xmlns:a16="http://schemas.microsoft.com/office/drawing/2014/main" id="{C545C4EB-3E41-4901-8AE4-F07617DAB11B}"/>
              </a:ext>
            </a:extLst>
          </p:cNvPr>
          <p:cNvSpPr txBox="1"/>
          <p:nvPr/>
        </p:nvSpPr>
        <p:spPr>
          <a:xfrm>
            <a:off x="717629" y="6331292"/>
            <a:ext cx="4551736" cy="323165"/>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dirty="0" err="1">
                <a:latin typeface="Microsoft JhengHei"/>
                <a:ea typeface="Microsoft JhengHei"/>
                <a:cs typeface="Calibri"/>
              </a:rPr>
              <a:t>QuDedup</a:t>
            </a:r>
            <a:r>
              <a:rPr lang="en-US" sz="1500" b="1" dirty="0">
                <a:latin typeface="Microsoft JhengHei"/>
                <a:ea typeface="Microsoft JhengHei"/>
                <a:cs typeface="Calibri"/>
              </a:rPr>
              <a:t> </a:t>
            </a:r>
            <a:r>
              <a:rPr lang="zh-CN" altLang="en-US" sz="1500" b="1" dirty="0">
                <a:latin typeface="Microsoft JhengHei"/>
                <a:ea typeface="Microsoft JhengHei"/>
                <a:cs typeface="Calibri"/>
              </a:rPr>
              <a:t>支援機種: x86 / ARM 64 bit / ARM AL</a:t>
            </a:r>
          </a:p>
        </p:txBody>
      </p:sp>
      <p:graphicFrame>
        <p:nvGraphicFramePr>
          <p:cNvPr id="5" name="Table 5">
            <a:extLst>
              <a:ext uri="{FF2B5EF4-FFF2-40B4-BE49-F238E27FC236}">
                <a16:creationId xmlns:a16="http://schemas.microsoft.com/office/drawing/2014/main" id="{0CCBB0F3-DEDA-411E-8F6A-EB41AD8DD409}"/>
              </a:ext>
            </a:extLst>
          </p:cNvPr>
          <p:cNvGraphicFramePr>
            <a:graphicFrameLocks noGrp="1"/>
          </p:cNvGraphicFramePr>
          <p:nvPr>
            <p:extLst>
              <p:ext uri="{D42A27DB-BD31-4B8C-83A1-F6EECF244321}">
                <p14:modId xmlns:p14="http://schemas.microsoft.com/office/powerpoint/2010/main" val="2430284385"/>
              </p:ext>
            </p:extLst>
          </p:nvPr>
        </p:nvGraphicFramePr>
        <p:xfrm>
          <a:off x="6962498" y="1759338"/>
          <a:ext cx="5043972" cy="741680"/>
        </p:xfrm>
        <a:graphic>
          <a:graphicData uri="http://schemas.openxmlformats.org/drawingml/2006/table">
            <a:tbl>
              <a:tblPr firstRow="1" bandRow="1">
                <a:tableStyleId>{5C22544A-7EE6-4342-B048-85BDC9FD1C3A}</a:tableStyleId>
              </a:tblPr>
              <a:tblGrid>
                <a:gridCol w="1914740">
                  <a:extLst>
                    <a:ext uri="{9D8B030D-6E8A-4147-A177-3AD203B41FA5}">
                      <a16:colId xmlns:a16="http://schemas.microsoft.com/office/drawing/2014/main" val="2836215290"/>
                    </a:ext>
                  </a:extLst>
                </a:gridCol>
                <a:gridCol w="1903798">
                  <a:extLst>
                    <a:ext uri="{9D8B030D-6E8A-4147-A177-3AD203B41FA5}">
                      <a16:colId xmlns:a16="http://schemas.microsoft.com/office/drawing/2014/main" val="2069786655"/>
                    </a:ext>
                  </a:extLst>
                </a:gridCol>
                <a:gridCol w="1225434">
                  <a:extLst>
                    <a:ext uri="{9D8B030D-6E8A-4147-A177-3AD203B41FA5}">
                      <a16:colId xmlns:a16="http://schemas.microsoft.com/office/drawing/2014/main" val="323141724"/>
                    </a:ext>
                  </a:extLst>
                </a:gridCol>
              </a:tblGrid>
              <a:tr h="370840">
                <a:tc>
                  <a:txBody>
                    <a:bodyPr/>
                    <a:lstStyle/>
                    <a:p>
                      <a:pPr algn="ctr"/>
                      <a:r>
                        <a:rPr lang="zh-CN" altLang="en-US" sz="1600" b="1" dirty="0">
                          <a:solidFill>
                            <a:schemeClr val="tx1"/>
                          </a:solidFill>
                          <a:latin typeface="微軟正黑體" panose="020B0604030504040204" pitchFamily="34" charset="-120"/>
                          <a:ea typeface="微軟正黑體" panose="020B0604030504040204" pitchFamily="34" charset="-120"/>
                        </a:rPr>
                        <a:t>虛擬機映像檔大小</a:t>
                      </a:r>
                      <a:endParaRPr lang="en-US" sz="1600" b="1" dirty="0">
                        <a:solidFill>
                          <a:schemeClr val="tx1"/>
                        </a:solidFill>
                        <a:latin typeface="微軟正黑體" panose="020B0604030504040204" pitchFamily="34" charset="-120"/>
                        <a:ea typeface="微軟正黑體" panose="020B0604030504040204" pitchFamily="34" charset="-120"/>
                      </a:endParaRPr>
                    </a:p>
                  </a:txBody>
                  <a:tcPr>
                    <a:blipFill dpi="0" rotWithShape="1">
                      <a:blip r:embed="rId9">
                        <a:extLst>
                          <a:ext uri="{28A0092B-C50C-407E-A947-70E740481C1C}">
                            <a14:useLocalDpi xmlns:a14="http://schemas.microsoft.com/office/drawing/2010/main" val="0"/>
                          </a:ext>
                        </a:extLst>
                      </a:blip>
                      <a:srcRect/>
                      <a:stretch>
                        <a:fillRect/>
                      </a:stretch>
                    </a:blipFill>
                  </a:tcPr>
                </a:tc>
                <a:tc>
                  <a:txBody>
                    <a:bodyPr/>
                    <a:lstStyle/>
                    <a:p>
                      <a:pPr algn="ctr"/>
                      <a:r>
                        <a:rPr lang="zh-CN" altLang="en-US" sz="1600" b="1" dirty="0">
                          <a:solidFill>
                            <a:schemeClr val="tx1"/>
                          </a:solidFill>
                          <a:latin typeface="微軟正黑體" panose="020B0604030504040204" pitchFamily="34" charset="-120"/>
                          <a:ea typeface="微軟正黑體" panose="020B0604030504040204" pitchFamily="34" charset="-120"/>
                        </a:rPr>
                        <a:t>去重複化後檔大小</a:t>
                      </a:r>
                    </a:p>
                  </a:txBody>
                  <a:tcPr>
                    <a:blipFill dpi="0" rotWithShape="1">
                      <a:blip r:embed="rId9">
                        <a:extLst>
                          <a:ext uri="{28A0092B-C50C-407E-A947-70E740481C1C}">
                            <a14:useLocalDpi xmlns:a14="http://schemas.microsoft.com/office/drawing/2010/main" val="0"/>
                          </a:ext>
                        </a:extLst>
                      </a:blip>
                      <a:srcRect/>
                      <a:stretch>
                        <a:fillRect/>
                      </a:stretch>
                    </a:blipFill>
                  </a:tcPr>
                </a:tc>
                <a:tc>
                  <a:txBody>
                    <a:bodyPr/>
                    <a:lstStyle/>
                    <a:p>
                      <a:pPr algn="ctr"/>
                      <a:r>
                        <a:rPr lang="ja-JP" altLang="en-US" sz="1600" b="1" dirty="0">
                          <a:solidFill>
                            <a:schemeClr val="tx1"/>
                          </a:solidFill>
                          <a:latin typeface="微軟正黑體" panose="020B0604030504040204" pitchFamily="34" charset="-120"/>
                          <a:ea typeface="微軟正黑體" panose="020B0604030504040204" pitchFamily="34" charset="-120"/>
                        </a:rPr>
                        <a:t>資料壓縮比</a:t>
                      </a:r>
                      <a:endParaRPr lang="en-US" sz="1600" b="1" dirty="0">
                        <a:solidFill>
                          <a:schemeClr val="tx1"/>
                        </a:solidFill>
                        <a:latin typeface="微軟正黑體" panose="020B0604030504040204" pitchFamily="34" charset="-120"/>
                        <a:ea typeface="微軟正黑體" panose="020B0604030504040204" pitchFamily="34" charset="-120"/>
                      </a:endParaRPr>
                    </a:p>
                  </a:txBody>
                  <a:tcPr>
                    <a:blipFill dpi="0" rotWithShape="1">
                      <a:blip r:embed="rId9">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200746315"/>
                  </a:ext>
                </a:extLst>
              </a:tr>
              <a:tr h="370840">
                <a:tc>
                  <a:txBody>
                    <a:bodyPr/>
                    <a:lstStyle/>
                    <a:p>
                      <a:pPr algn="ctr"/>
                      <a:r>
                        <a:rPr lang="zh-CN" altLang="en-US" sz="1600" b="1" dirty="0">
                          <a:latin typeface="微軟正黑體" panose="020B0604030504040204" pitchFamily="34" charset="-120"/>
                          <a:ea typeface="微軟正黑體" panose="020B0604030504040204" pitchFamily="34" charset="-120"/>
                        </a:rPr>
                        <a:t>15.48 GB</a:t>
                      </a:r>
                    </a:p>
                  </a:txBody>
                  <a:tcPr>
                    <a:solidFill>
                      <a:srgbClr val="CFE6F1"/>
                    </a:solidFill>
                  </a:tcPr>
                </a:tc>
                <a:tc>
                  <a:txBody>
                    <a:bodyPr/>
                    <a:lstStyle/>
                    <a:p>
                      <a:pPr algn="ctr"/>
                      <a:r>
                        <a:rPr lang="en-US" sz="1600" b="1" dirty="0">
                          <a:latin typeface="微軟正黑體" panose="020B0604030504040204" pitchFamily="34" charset="-120"/>
                          <a:ea typeface="微軟正黑體" panose="020B0604030504040204" pitchFamily="34" charset="-120"/>
                        </a:rPr>
                        <a:t>7.59 GB</a:t>
                      </a:r>
                    </a:p>
                  </a:txBody>
                  <a:tcPr>
                    <a:solidFill>
                      <a:srgbClr val="CFE6F1"/>
                    </a:solidFill>
                  </a:tcPr>
                </a:tc>
                <a:tc>
                  <a:txBody>
                    <a:bodyPr/>
                    <a:lstStyle/>
                    <a:p>
                      <a:pPr algn="ctr"/>
                      <a:r>
                        <a:rPr lang="en-US" sz="1600" b="1" dirty="0">
                          <a:latin typeface="微軟正黑體" panose="020B0604030504040204" pitchFamily="34" charset="-120"/>
                          <a:ea typeface="微軟正黑體" panose="020B0604030504040204" pitchFamily="34" charset="-120"/>
                        </a:rPr>
                        <a:t>2.04:1</a:t>
                      </a:r>
                    </a:p>
                  </a:txBody>
                  <a:tcPr>
                    <a:solidFill>
                      <a:srgbClr val="CFE6F1"/>
                    </a:solidFill>
                  </a:tcPr>
                </a:tc>
                <a:extLst>
                  <a:ext uri="{0D108BD9-81ED-4DB2-BD59-A6C34878D82A}">
                    <a16:rowId xmlns:a16="http://schemas.microsoft.com/office/drawing/2014/main" val="313488609"/>
                  </a:ext>
                </a:extLst>
              </a:tr>
            </a:tbl>
          </a:graphicData>
        </a:graphic>
      </p:graphicFrame>
      <p:sp>
        <p:nvSpPr>
          <p:cNvPr id="8" name="TextBox 7">
            <a:extLst>
              <a:ext uri="{FF2B5EF4-FFF2-40B4-BE49-F238E27FC236}">
                <a16:creationId xmlns:a16="http://schemas.microsoft.com/office/drawing/2014/main" id="{847072C1-D87E-4515-A252-D2152A6B28ED}"/>
              </a:ext>
            </a:extLst>
          </p:cNvPr>
          <p:cNvSpPr txBox="1"/>
          <p:nvPr/>
        </p:nvSpPr>
        <p:spPr>
          <a:xfrm>
            <a:off x="6811128" y="2577204"/>
            <a:ext cx="5195342"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1600" b="1" dirty="0">
                <a:solidFill>
                  <a:schemeClr val="bg1"/>
                </a:solidFill>
                <a:latin typeface="Microsoft JhengHei"/>
                <a:ea typeface="Microsoft JhengHei"/>
                <a:cs typeface="Calibri"/>
              </a:rPr>
              <a:t>註:  此數據為單一虛擬映像檔去重複化資料的壓縮比 </a:t>
            </a:r>
            <a:endParaRPr lang="en-US" sz="1600" b="1" dirty="0">
              <a:solidFill>
                <a:schemeClr val="bg1"/>
              </a:solidFill>
              <a:latin typeface="Microsoft JhengHei"/>
              <a:ea typeface="Microsoft JhengHei"/>
              <a:cs typeface="Calibri"/>
            </a:endParaRPr>
          </a:p>
        </p:txBody>
      </p:sp>
    </p:spTree>
    <p:extLst>
      <p:ext uri="{BB962C8B-B14F-4D97-AF65-F5344CB8AC3E}">
        <p14:creationId xmlns:p14="http://schemas.microsoft.com/office/powerpoint/2010/main" val="69428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群組 22">
            <a:extLst>
              <a:ext uri="{FF2B5EF4-FFF2-40B4-BE49-F238E27FC236}">
                <a16:creationId xmlns:a16="http://schemas.microsoft.com/office/drawing/2014/main" id="{33436967-7A3D-4E26-B0A7-13E2A89D9CF0}"/>
              </a:ext>
            </a:extLst>
          </p:cNvPr>
          <p:cNvGrpSpPr/>
          <p:nvPr/>
        </p:nvGrpSpPr>
        <p:grpSpPr>
          <a:xfrm rot="10800000">
            <a:off x="7342909" y="1893239"/>
            <a:ext cx="4503765" cy="2264423"/>
            <a:chOff x="548526" y="3389783"/>
            <a:chExt cx="4503765" cy="2264423"/>
          </a:xfrm>
        </p:grpSpPr>
        <p:sp>
          <p:nvSpPr>
            <p:cNvPr id="24" name="矩形 23">
              <a:extLst>
                <a:ext uri="{FF2B5EF4-FFF2-40B4-BE49-F238E27FC236}">
                  <a16:creationId xmlns:a16="http://schemas.microsoft.com/office/drawing/2014/main" id="{00619F10-4C45-4272-A688-00FE162DFB69}"/>
                </a:ext>
              </a:extLst>
            </p:cNvPr>
            <p:cNvSpPr/>
            <p:nvPr/>
          </p:nvSpPr>
          <p:spPr>
            <a:xfrm>
              <a:off x="548528" y="3389783"/>
              <a:ext cx="4503763" cy="217050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352E06BB-0440-4DFE-87E2-C6CC8EE2F97F}"/>
                </a:ext>
              </a:extLst>
            </p:cNvPr>
            <p:cNvSpPr/>
            <p:nvPr/>
          </p:nvSpPr>
          <p:spPr>
            <a:xfrm>
              <a:off x="548526" y="5560292"/>
              <a:ext cx="4503763" cy="93914"/>
            </a:xfrm>
            <a:prstGeom prst="rect">
              <a:avLst/>
            </a:prstGeom>
            <a:gradFill>
              <a:gsLst>
                <a:gs pos="0">
                  <a:srgbClr val="F02FF4"/>
                </a:gs>
                <a:gs pos="100000">
                  <a:srgbClr val="22F0D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 name="群組 8">
            <a:extLst>
              <a:ext uri="{FF2B5EF4-FFF2-40B4-BE49-F238E27FC236}">
                <a16:creationId xmlns:a16="http://schemas.microsoft.com/office/drawing/2014/main" id="{603E674D-EFB4-4FF6-9D61-33CB37F6B50B}"/>
              </a:ext>
            </a:extLst>
          </p:cNvPr>
          <p:cNvGrpSpPr/>
          <p:nvPr/>
        </p:nvGrpSpPr>
        <p:grpSpPr>
          <a:xfrm>
            <a:off x="548526" y="4673637"/>
            <a:ext cx="4503764" cy="1254774"/>
            <a:chOff x="548526" y="4399432"/>
            <a:chExt cx="4503764" cy="1254774"/>
          </a:xfrm>
        </p:grpSpPr>
        <p:sp>
          <p:nvSpPr>
            <p:cNvPr id="4" name="矩形 3">
              <a:extLst>
                <a:ext uri="{FF2B5EF4-FFF2-40B4-BE49-F238E27FC236}">
                  <a16:creationId xmlns:a16="http://schemas.microsoft.com/office/drawing/2014/main" id="{56980ABD-98FD-4F60-B17C-229F271E99BB}"/>
                </a:ext>
              </a:extLst>
            </p:cNvPr>
            <p:cNvSpPr/>
            <p:nvPr/>
          </p:nvSpPr>
          <p:spPr>
            <a:xfrm>
              <a:off x="548527" y="4399432"/>
              <a:ext cx="4503763" cy="116085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A08DD87F-2563-4B95-9590-C3881C844E42}"/>
                </a:ext>
              </a:extLst>
            </p:cNvPr>
            <p:cNvSpPr/>
            <p:nvPr/>
          </p:nvSpPr>
          <p:spPr>
            <a:xfrm>
              <a:off x="548526" y="5560292"/>
              <a:ext cx="4503763" cy="93914"/>
            </a:xfrm>
            <a:prstGeom prst="rect">
              <a:avLst/>
            </a:prstGeom>
            <a:gradFill>
              <a:gsLst>
                <a:gs pos="0">
                  <a:srgbClr val="F02FF4"/>
                </a:gs>
                <a:gs pos="100000">
                  <a:srgbClr val="22F0D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a:extLst>
              <a:ext uri="{FF2B5EF4-FFF2-40B4-BE49-F238E27FC236}">
                <a16:creationId xmlns:a16="http://schemas.microsoft.com/office/drawing/2014/main" id="{4D03791C-B311-4873-AF16-BC1A2D111FEE}"/>
              </a:ext>
            </a:extLst>
          </p:cNvPr>
          <p:cNvSpPr>
            <a:spLocks noGrp="1"/>
          </p:cNvSpPr>
          <p:nvPr>
            <p:ph type="title"/>
          </p:nvPr>
        </p:nvSpPr>
        <p:spPr>
          <a:xfrm>
            <a:off x="432881" y="365125"/>
            <a:ext cx="11472153" cy="1325563"/>
          </a:xfrm>
        </p:spPr>
        <p:txBody>
          <a:bodyPr>
            <a:normAutofit fontScale="90000"/>
          </a:bodyPr>
          <a:lstStyle/>
          <a:p>
            <a:r>
              <a:rPr lang="zh-TW">
                <a:latin typeface="微軟正黑體"/>
                <a:ea typeface="微軟正黑體"/>
              </a:rPr>
              <a:t>來源端重複</a:t>
            </a:r>
            <a:r>
              <a:rPr lang="zh-TW" altLang="en-US">
                <a:latin typeface="微軟正黑體"/>
                <a:ea typeface="微軟正黑體"/>
                <a:cs typeface="Arial"/>
              </a:rPr>
              <a:t>資料刪除技術更符合現代企業需求</a:t>
            </a:r>
            <a:endParaRPr lang="zh-TW">
              <a:latin typeface="微軟正黑體"/>
              <a:ea typeface="微軟正黑體"/>
            </a:endParaRPr>
          </a:p>
        </p:txBody>
      </p:sp>
      <p:sp>
        <p:nvSpPr>
          <p:cNvPr id="20" name="文字方塊 19">
            <a:extLst>
              <a:ext uri="{FF2B5EF4-FFF2-40B4-BE49-F238E27FC236}">
                <a16:creationId xmlns:a16="http://schemas.microsoft.com/office/drawing/2014/main" id="{306BD4A2-87E6-4BB3-9C5F-5F4D0C681310}"/>
              </a:ext>
            </a:extLst>
          </p:cNvPr>
          <p:cNvSpPr txBox="1"/>
          <p:nvPr/>
        </p:nvSpPr>
        <p:spPr>
          <a:xfrm>
            <a:off x="548528" y="2006444"/>
            <a:ext cx="6794381" cy="954107"/>
          </a:xfrm>
          <a:prstGeom prst="rect">
            <a:avLst/>
          </a:prstGeom>
          <a:noFill/>
        </p:spPr>
        <p:txBody>
          <a:bodyPr wrap="square" rtlCol="0" anchor="t">
            <a:spAutoFit/>
          </a:bodyPr>
          <a:lstStyle/>
          <a:p>
            <a:r>
              <a:rPr lang="en-US" altLang="zh-TW" sz="2800">
                <a:latin typeface="微軟正黑體"/>
                <a:ea typeface="微軟正黑體"/>
              </a:rPr>
              <a:t>81%</a:t>
            </a:r>
            <a:r>
              <a:rPr lang="zh-TW" altLang="en-US" sz="2800">
                <a:latin typeface="微軟正黑體"/>
                <a:ea typeface="微軟正黑體"/>
              </a:rPr>
              <a:t> 的企業已採行雲端來進行資料儲存，來源端去重複化更適合雲儲存需求</a:t>
            </a:r>
          </a:p>
        </p:txBody>
      </p:sp>
      <p:sp>
        <p:nvSpPr>
          <p:cNvPr id="19" name="文字方塊 18">
            <a:extLst>
              <a:ext uri="{FF2B5EF4-FFF2-40B4-BE49-F238E27FC236}">
                <a16:creationId xmlns:a16="http://schemas.microsoft.com/office/drawing/2014/main" id="{A62CB85D-BAE1-434E-9281-5692F9655335}"/>
              </a:ext>
            </a:extLst>
          </p:cNvPr>
          <p:cNvSpPr txBox="1"/>
          <p:nvPr/>
        </p:nvSpPr>
        <p:spPr>
          <a:xfrm>
            <a:off x="1278549" y="5312847"/>
            <a:ext cx="255374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a:solidFill>
                  <a:schemeClr val="bg1"/>
                </a:solidFill>
                <a:latin typeface="微軟正黑體" panose="020B0604030504040204" pitchFamily="34" charset="-120"/>
                <a:ea typeface="微軟正黑體" panose="020B0604030504040204" pitchFamily="34" charset="-120"/>
                <a:cs typeface="Calibri"/>
              </a:rPr>
              <a:t>來源端資料去重複化</a:t>
            </a:r>
          </a:p>
        </p:txBody>
      </p:sp>
      <p:sp>
        <p:nvSpPr>
          <p:cNvPr id="26" name="文字方塊 25">
            <a:extLst>
              <a:ext uri="{FF2B5EF4-FFF2-40B4-BE49-F238E27FC236}">
                <a16:creationId xmlns:a16="http://schemas.microsoft.com/office/drawing/2014/main" id="{74A754C6-AE19-4F6B-A343-D0573F2D7CDC}"/>
              </a:ext>
            </a:extLst>
          </p:cNvPr>
          <p:cNvSpPr txBox="1"/>
          <p:nvPr/>
        </p:nvSpPr>
        <p:spPr>
          <a:xfrm>
            <a:off x="7504576" y="2782669"/>
            <a:ext cx="3949487"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a:solidFill>
                  <a:schemeClr val="bg1"/>
                </a:solidFill>
                <a:latin typeface="微軟正黑體"/>
                <a:ea typeface="微軟正黑體"/>
                <a:cs typeface="Calibri"/>
              </a:rPr>
              <a:t>縮減備份儲存佔用空間，</a:t>
            </a:r>
            <a:br>
              <a:rPr lang="zh-TW" altLang="en-US" b="1">
                <a:solidFill>
                  <a:schemeClr val="bg1"/>
                </a:solidFill>
                <a:latin typeface="微軟正黑體"/>
                <a:ea typeface="微軟正黑體"/>
                <a:cs typeface="Calibri"/>
              </a:rPr>
            </a:br>
            <a:r>
              <a:rPr lang="zh-TW" altLang="en-US" b="1">
                <a:solidFill>
                  <a:schemeClr val="bg1"/>
                </a:solidFill>
                <a:latin typeface="微軟正黑體"/>
                <a:ea typeface="微軟正黑體"/>
                <a:cs typeface="Calibri"/>
              </a:rPr>
              <a:t>降低資料傳輸占用頻寬</a:t>
            </a:r>
          </a:p>
        </p:txBody>
      </p:sp>
      <p:sp>
        <p:nvSpPr>
          <p:cNvPr id="10" name="矩形 9">
            <a:extLst>
              <a:ext uri="{FF2B5EF4-FFF2-40B4-BE49-F238E27FC236}">
                <a16:creationId xmlns:a16="http://schemas.microsoft.com/office/drawing/2014/main" id="{2DEBEFE0-0599-430E-B964-24A508C7990B}"/>
              </a:ext>
            </a:extLst>
          </p:cNvPr>
          <p:cNvSpPr/>
          <p:nvPr/>
        </p:nvSpPr>
        <p:spPr>
          <a:xfrm>
            <a:off x="7338595" y="2304825"/>
            <a:ext cx="4033406" cy="430887"/>
          </a:xfrm>
          <a:prstGeom prst="rect">
            <a:avLst/>
          </a:prstGeom>
        </p:spPr>
        <p:txBody>
          <a:bodyPr wrap="square">
            <a:spAutoFit/>
          </a:bodyPr>
          <a:lstStyle/>
          <a:p>
            <a:pPr algn="ctr"/>
            <a:r>
              <a:rPr lang="zh-TW" altLang="en-US" sz="2200" b="1">
                <a:solidFill>
                  <a:srgbClr val="FFC000"/>
                </a:solidFill>
                <a:latin typeface="微軟正黑體" panose="020B0604030504040204" pitchFamily="34" charset="-120"/>
                <a:ea typeface="微軟正黑體" panose="020B0604030504040204" pitchFamily="34" charset="-120"/>
              </a:rPr>
              <a:t>高度相容於不同的備份目的端</a:t>
            </a:r>
          </a:p>
        </p:txBody>
      </p:sp>
      <p:pic>
        <p:nvPicPr>
          <p:cNvPr id="11" name="圖形 10">
            <a:extLst>
              <a:ext uri="{FF2B5EF4-FFF2-40B4-BE49-F238E27FC236}">
                <a16:creationId xmlns:a16="http://schemas.microsoft.com/office/drawing/2014/main" id="{93F5D772-32D8-4DBA-88CA-80D0311889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275" y="3649127"/>
            <a:ext cx="10843705" cy="1392560"/>
          </a:xfrm>
          <a:prstGeom prst="rect">
            <a:avLst/>
          </a:prstGeom>
        </p:spPr>
      </p:pic>
    </p:spTree>
    <p:extLst>
      <p:ext uri="{BB962C8B-B14F-4D97-AF65-F5344CB8AC3E}">
        <p14:creationId xmlns:p14="http://schemas.microsoft.com/office/powerpoint/2010/main" val="139164749"/>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2820</Words>
  <Application>Microsoft Office PowerPoint</Application>
  <PresentationFormat>寬螢幕</PresentationFormat>
  <Paragraphs>542</Paragraphs>
  <Slides>73</Slides>
  <Notes>33</Notes>
  <HiddenSlides>24</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73</vt:i4>
      </vt:variant>
    </vt:vector>
  </HeadingPairs>
  <TitlesOfParts>
    <vt:vector size="84" baseType="lpstr">
      <vt:lpstr>Arial,Sans-Serif</vt:lpstr>
      <vt:lpstr>等线</vt:lpstr>
      <vt:lpstr>宋体</vt:lpstr>
      <vt:lpstr>游ゴシック</vt:lpstr>
      <vt:lpstr>微軟正黑體</vt:lpstr>
      <vt:lpstr>微軟正黑體</vt:lpstr>
      <vt:lpstr>新細明體</vt:lpstr>
      <vt:lpstr>Arial</vt:lpstr>
      <vt:lpstr>Calibri</vt:lpstr>
      <vt:lpstr>Calibri Light</vt:lpstr>
      <vt:lpstr>Office 佈景主題</vt:lpstr>
      <vt:lpstr>PowerPoint 簡報</vt:lpstr>
      <vt:lpstr>認識全新 Hybrid Backup Sync</vt:lpstr>
      <vt:lpstr>來自用戶百萬次的肯定，如今更全面進化</vt:lpstr>
      <vt:lpstr>資料量急劇成長 資料保存面臨挑戰</vt:lpstr>
      <vt:lpstr>Hybrid Backup Sync 3.0 的開發初心</vt:lpstr>
      <vt:lpstr>QuDedup 黑科技加持，大幅降低備份及還原時間</vt:lpstr>
      <vt:lpstr>Gatner：Deduplication 是目前主流儲存技術</vt:lpstr>
      <vt:lpstr>QuDedup 黑科技，資料減量，小就是快！</vt:lpstr>
      <vt:lpstr>來源端重複資料刪除技術更符合現代企業需求</vt:lpstr>
      <vt:lpstr>超高壓縮比 超越傳統資料減量技術</vt:lpstr>
      <vt:lpstr>利用 SSD 讓 QuDedup 加速完成！</vt:lpstr>
      <vt:lpstr>備份時間夠短， 多版本備份才有意義</vt:lpstr>
      <vt:lpstr>備份版本越多，風險越低</vt:lpstr>
      <vt:lpstr>如何優化老闆最愛問的 RPO / RTO 兩大指標?</vt:lpstr>
      <vt:lpstr>備份要減量，多版本備份也要減量</vt:lpstr>
      <vt:lpstr>實機操作 Part 1</vt:lpstr>
      <vt:lpstr>使用 QuDedup Extract Tool， 數十 TB 大檔可攜可視</vt:lpstr>
      <vt:lpstr>什麼是 .qdff？</vt:lpstr>
      <vt:lpstr>QuDedup Extract Tool 讓 .qdff 還原不受限</vt:lpstr>
      <vt:lpstr>備份資料大瘦身 一個隨身碟帶著走</vt:lpstr>
      <vt:lpstr>備份資料異地還原，隨處取用</vt:lpstr>
      <vt:lpstr>QuDedup Extract Tool 操作教學 </vt:lpstr>
      <vt:lpstr>匯入 .qdff 檔案</vt:lpstr>
      <vt:lpstr>檢視多版本及檔案內容</vt:lpstr>
      <vt:lpstr>任意選取要還原的檔案</vt:lpstr>
      <vt:lpstr>支援 TCP BBR， 雲端備份提速翻倍</vt:lpstr>
      <vt:lpstr>什麼是 BBR (Bottleneck Bandwidth and Round-Trip Time)</vt:lpstr>
      <vt:lpstr>啟用TCP BBR 網路速度實測評比</vt:lpstr>
      <vt:lpstr>TCP BBR 讓企業混合雲架構更穩健</vt:lpstr>
      <vt:lpstr>完整支援 雲端物件儲存</vt:lpstr>
      <vt:lpstr>Hybrid Backup Sync 開啟雲端物件儲存大門</vt:lpstr>
      <vt:lpstr>完整支援檔案及物件類型的雲端服務</vt:lpstr>
      <vt:lpstr>災難還原免煩惱 在雲端快速取得備份的檔案</vt:lpstr>
      <vt:lpstr>PowerPoint 簡報</vt:lpstr>
      <vt:lpstr>一次搞定 3-2-1  備份策略計畫</vt:lpstr>
      <vt:lpstr>混合雲架構最佳實踐</vt:lpstr>
      <vt:lpstr>QNAP 完整的資料保護方案 符合 3-2-1 原則</vt:lpstr>
      <vt:lpstr>企業用戶心聲： 30 組備份排程彈性設定與頻寬限制</vt:lpstr>
      <vt:lpstr>備份任務進階管理 保障企業網路傳輸品質</vt:lpstr>
      <vt:lpstr>彈性設定工作排程 降低災備 RPO</vt:lpstr>
      <vt:lpstr>因應 GDPR 企業資料備份需要更安全</vt:lpstr>
      <vt:lpstr>Hybrid Backup Sync 3.0 全新面貌搶先看</vt:lpstr>
      <vt:lpstr>直覺化操作設計 提升資料備份管理效率</vt:lpstr>
      <vt:lpstr>任務總覽頁面 一次管理多個任務超便利</vt:lpstr>
      <vt:lpstr>混合雲儲存空間運作狀態一覽無遺</vt:lpstr>
      <vt:lpstr>精靈式介面助您輕鬆完成工作任務設定</vt:lpstr>
      <vt:lpstr>多版本還原視窗 三步驟完成資料夾選擇</vt:lpstr>
      <vt:lpstr>Hybrid Backup Sync 3.0 Beta Program </vt:lpstr>
      <vt:lpstr>QNAP Hybrid Backup Sync 3 您的混合雲資料保護最佳幫手</vt:lpstr>
      <vt:lpstr>Hybrid Backup Sync 已突破百萬次下載</vt:lpstr>
      <vt:lpstr>Hybrid Backup Sync 3</vt:lpstr>
      <vt:lpstr>雲端時代備份需求</vt:lpstr>
      <vt:lpstr>混合雲備份的問題</vt:lpstr>
      <vt:lpstr>使用者採用混合雲架構做備份常見的問題</vt:lpstr>
      <vt:lpstr>新世代混和雲備份方案</vt:lpstr>
      <vt:lpstr>利用 Hybrid Backup Sync  打造安全備份計畫</vt:lpstr>
      <vt:lpstr>擬定資料保護策略</vt:lpstr>
      <vt:lpstr>進階功能滿足企業資料備份需求</vt:lpstr>
      <vt:lpstr>高效資料備份關鍵指標 RTO 和 RPO</vt:lpstr>
      <vt:lpstr>內外兼備，輕鬆實現混合雲備份策略</vt:lpstr>
      <vt:lpstr>Hybrid Backup Sync 3  強化資料保護的每一環節</vt:lpstr>
      <vt:lpstr>資料可攜帶 去重覆化資料還原利器</vt:lpstr>
      <vt:lpstr>不可不知的重複資料刪除技術</vt:lpstr>
      <vt:lpstr>去重覆化技術實現要點</vt:lpstr>
      <vt:lpstr>QNAP源端去重覆化技術 - QuDedup</vt:lpstr>
      <vt:lpstr>PowerPoint 簡報</vt:lpstr>
      <vt:lpstr>QuDedup Extract Tool使用流程</vt:lpstr>
      <vt:lpstr>運用  Hybrid Backup Sync 打造最佳備份計畫</vt:lpstr>
      <vt:lpstr>支援多種類型的儲存目的端</vt:lpstr>
      <vt:lpstr>建構混和雲資料保護策略</vt:lpstr>
      <vt:lpstr>保有經典的混合式備份與同步功能</vt:lpstr>
      <vt:lpstr>PowerPoint 簡報</vt:lpstr>
      <vt:lpstr>視覺化的管理介面   總覽所有備份任務及儲存空間資訊</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Norman</dc:creator>
  <cp:lastModifiedBy>QNAP_Hsuan Chang</cp:lastModifiedBy>
  <cp:revision>1</cp:revision>
  <dcterms:created xsi:type="dcterms:W3CDTF">2012-07-30T21:28:29Z</dcterms:created>
  <dcterms:modified xsi:type="dcterms:W3CDTF">2019-01-29T06:07:13Z</dcterms:modified>
</cp:coreProperties>
</file>