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46"/>
  </p:notesMasterIdLst>
  <p:sldIdLst>
    <p:sldId id="1106" r:id="rId2"/>
    <p:sldId id="1150" r:id="rId3"/>
    <p:sldId id="1151" r:id="rId4"/>
    <p:sldId id="1152" r:id="rId5"/>
    <p:sldId id="1153" r:id="rId6"/>
    <p:sldId id="1154" r:id="rId7"/>
    <p:sldId id="1155" r:id="rId8"/>
    <p:sldId id="1156" r:id="rId9"/>
    <p:sldId id="1157" r:id="rId10"/>
    <p:sldId id="1158" r:id="rId11"/>
    <p:sldId id="1159" r:id="rId12"/>
    <p:sldId id="1160" r:id="rId13"/>
    <p:sldId id="1161" r:id="rId14"/>
    <p:sldId id="1120" r:id="rId15"/>
    <p:sldId id="1123" r:id="rId16"/>
    <p:sldId id="1069" r:id="rId17"/>
    <p:sldId id="1086" r:id="rId18"/>
    <p:sldId id="1081" r:id="rId19"/>
    <p:sldId id="1105" r:id="rId20"/>
    <p:sldId id="1124" r:id="rId21"/>
    <p:sldId id="1091" r:id="rId22"/>
    <p:sldId id="1093" r:id="rId23"/>
    <p:sldId id="1127" r:id="rId24"/>
    <p:sldId id="1126" r:id="rId25"/>
    <p:sldId id="1128" r:id="rId26"/>
    <p:sldId id="1098" r:id="rId27"/>
    <p:sldId id="1131" r:id="rId28"/>
    <p:sldId id="1059" r:id="rId29"/>
    <p:sldId id="1162" r:id="rId30"/>
    <p:sldId id="1163" r:id="rId31"/>
    <p:sldId id="1164" r:id="rId32"/>
    <p:sldId id="1134" r:id="rId33"/>
    <p:sldId id="1135" r:id="rId34"/>
    <p:sldId id="1136" r:id="rId35"/>
    <p:sldId id="1137" r:id="rId36"/>
    <p:sldId id="1138" r:id="rId37"/>
    <p:sldId id="1139" r:id="rId38"/>
    <p:sldId id="1140" r:id="rId39"/>
    <p:sldId id="1141" r:id="rId40"/>
    <p:sldId id="1165" r:id="rId41"/>
    <p:sldId id="1166" r:id="rId42"/>
    <p:sldId id="1167" r:id="rId43"/>
    <p:sldId id="1168" r:id="rId44"/>
    <p:sldId id="1146" r:id="rId4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Cherry Chen" initials="QC" lastIdx="5" clrIdx="0">
    <p:extLst>
      <p:ext uri="{19B8F6BF-5375-455C-9EA6-DF929625EA0E}">
        <p15:presenceInfo xmlns:p15="http://schemas.microsoft.com/office/powerpoint/2012/main" userId="S::cherrychen@ieinet.onmicrosoft.com::6bd7dd6b-9f82-4cb6-a05e-449191304a33" providerId="AD"/>
      </p:ext>
    </p:extLst>
  </p:cmAuthor>
  <p:cmAuthor id="2" name="QNAP_Josh Chen" initials="QC" lastIdx="3" clrIdx="1">
    <p:extLst>
      <p:ext uri="{19B8F6BF-5375-455C-9EA6-DF929625EA0E}">
        <p15:presenceInfo xmlns:p15="http://schemas.microsoft.com/office/powerpoint/2012/main" userId="QNAP_Josh Ch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C9FF"/>
    <a:srgbClr val="3B56DF"/>
    <a:srgbClr val="FF00FF"/>
    <a:srgbClr val="950179"/>
    <a:srgbClr val="31213C"/>
    <a:srgbClr val="B70194"/>
    <a:srgbClr val="1259FF"/>
    <a:srgbClr val="DC85E9"/>
    <a:srgbClr val="1FC933"/>
    <a:srgbClr val="C1C4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4" d="100"/>
          <a:sy n="124" d="100"/>
        </p:scale>
        <p:origin x="1456" y="6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CF0E0-EE63-4EFF-9804-2B1516AEBDD0}" type="datetimeFigureOut">
              <a:rPr lang="en-GB" smtClean="0"/>
              <a:t>22/01/2019</a:t>
            </a:fld>
            <a:endParaRPr lang="en-GB"/>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562AB-4441-464E-8AF2-95D75E89C214}" type="slidenum">
              <a:rPr lang="en-GB" smtClean="0"/>
              <a:t>‹#›</a:t>
            </a:fld>
            <a:endParaRPr lang="en-GB"/>
          </a:p>
        </p:txBody>
      </p:sp>
    </p:spTree>
    <p:extLst>
      <p:ext uri="{BB962C8B-B14F-4D97-AF65-F5344CB8AC3E}">
        <p14:creationId xmlns:p14="http://schemas.microsoft.com/office/powerpoint/2010/main" val="296877073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17562AB-4441-464E-8AF2-95D75E89C214}" type="slidenum">
              <a:rPr lang="en-GB" smtClean="0"/>
              <a:t>5</a:t>
            </a:fld>
            <a:endParaRPr lang="en-GB"/>
          </a:p>
        </p:txBody>
      </p:sp>
    </p:spTree>
    <p:extLst>
      <p:ext uri="{BB962C8B-B14F-4D97-AF65-F5344CB8AC3E}">
        <p14:creationId xmlns:p14="http://schemas.microsoft.com/office/powerpoint/2010/main" val="122784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217562AB-4441-464E-8AF2-95D75E89C214}" type="slidenum">
              <a:rPr lang="en-GB" smtClean="0"/>
              <a:t>10</a:t>
            </a:fld>
            <a:endParaRPr lang="en-GB"/>
          </a:p>
        </p:txBody>
      </p:sp>
    </p:spTree>
    <p:extLst>
      <p:ext uri="{BB962C8B-B14F-4D97-AF65-F5344CB8AC3E}">
        <p14:creationId xmlns:p14="http://schemas.microsoft.com/office/powerpoint/2010/main" val="370355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cs typeface="Calibri"/>
              </a:rPr>
              <a:t>有了</a:t>
            </a:r>
            <a:r>
              <a:rPr lang="zh-TW" altLang="en-US">
                <a:latin typeface="新細明體"/>
                <a:ea typeface="新細明體"/>
                <a:cs typeface="Calibri"/>
              </a:rPr>
              <a:t>CacheMount</a:t>
            </a:r>
            <a:r>
              <a:rPr lang="zh-TW" altLang="en-US">
                <a:cs typeface="Calibri"/>
              </a:rPr>
              <a:t>，您將可以</a:t>
            </a:r>
            <a:r>
              <a:rPr lang="zh-TW" altLang="en-US">
                <a:latin typeface="新細明體"/>
                <a:ea typeface="新細明體"/>
                <a:cs typeface="Calibri"/>
              </a:rPr>
              <a:t>在QNAP NAS上，一個視窗一次管理您的所有空間，也可以透過遠端通訊協定將雲端空間掛載於PC，讓您更有效率的使用雲端檔案。</a:t>
            </a:r>
            <a:endParaRPr lang="en-US" altLang="zh-TW">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14</a:t>
            </a:fld>
            <a:endParaRPr lang="zh-TW" altLang="en-US"/>
          </a:p>
        </p:txBody>
      </p:sp>
    </p:spTree>
    <p:extLst>
      <p:ext uri="{BB962C8B-B14F-4D97-AF65-F5344CB8AC3E}">
        <p14:creationId xmlns:p14="http://schemas.microsoft.com/office/powerpoint/2010/main" val="495352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17562AB-4441-464E-8AF2-95D75E89C214}" type="slidenum">
              <a:rPr lang="en-GB" smtClean="0"/>
              <a:t>15</a:t>
            </a:fld>
            <a:endParaRPr lang="en-GB"/>
          </a:p>
        </p:txBody>
      </p:sp>
    </p:spTree>
    <p:extLst>
      <p:ext uri="{BB962C8B-B14F-4D97-AF65-F5344CB8AC3E}">
        <p14:creationId xmlns:p14="http://schemas.microsoft.com/office/powerpoint/2010/main" val="3440546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GB"/>
          </a:p>
        </p:txBody>
      </p:sp>
      <p:sp>
        <p:nvSpPr>
          <p:cNvPr id="4" name="投影片編號版面配置區 3"/>
          <p:cNvSpPr>
            <a:spLocks noGrp="1"/>
          </p:cNvSpPr>
          <p:nvPr>
            <p:ph type="sldNum" sz="quarter" idx="5"/>
          </p:nvPr>
        </p:nvSpPr>
        <p:spPr/>
        <p:txBody>
          <a:bodyPr/>
          <a:lstStyle/>
          <a:p>
            <a:fld id="{217562AB-4441-464E-8AF2-95D75E89C214}" type="slidenum">
              <a:rPr lang="en-GB" smtClean="0"/>
              <a:t>16</a:t>
            </a:fld>
            <a:endParaRPr lang="en-GB"/>
          </a:p>
        </p:txBody>
      </p:sp>
    </p:spTree>
    <p:extLst>
      <p:ext uri="{BB962C8B-B14F-4D97-AF65-F5344CB8AC3E}">
        <p14:creationId xmlns:p14="http://schemas.microsoft.com/office/powerpoint/2010/main" val="3033791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fontAlgn="t"/>
            <a:br>
              <a:rPr lang="en-GB" b="0">
                <a:effectLst/>
              </a:rPr>
            </a:br>
            <a:r>
              <a:rPr lang="en-GB" sz="1200" b="0" i="0" u="none" strike="noStrike" kern="1200" err="1">
                <a:solidFill>
                  <a:schemeClr val="tx1"/>
                </a:solidFill>
                <a:effectLst/>
                <a:latin typeface="+mn-lt"/>
                <a:ea typeface="+mn-ea"/>
                <a:cs typeface="+mn-cs"/>
              </a:rPr>
              <a:t>CacheMount</a:t>
            </a:r>
            <a:r>
              <a:rPr lang="en-GB" sz="1200" b="0" i="0" u="none" strike="noStrike" kern="1200">
                <a:solidFill>
                  <a:schemeClr val="tx1"/>
                </a:solidFill>
                <a:effectLst/>
                <a:latin typeface="+mn-lt"/>
                <a:ea typeface="+mn-ea"/>
                <a:cs typeface="+mn-cs"/>
              </a:rPr>
              <a:t> - 1 connection - 1 year</a:t>
            </a:r>
            <a:endParaRPr lang="en-GB" b="0">
              <a:effectLst/>
            </a:endParaRPr>
          </a:p>
          <a:p>
            <a:pPr rtl="0" fontAlgn="b"/>
            <a:r>
              <a:rPr lang="en-GB" sz="1200" b="0" i="0" u="none" strike="noStrike" kern="1200">
                <a:solidFill>
                  <a:schemeClr val="tx1"/>
                </a:solidFill>
                <a:effectLst/>
                <a:latin typeface="+mn-lt"/>
                <a:ea typeface="+mn-ea"/>
                <a:cs typeface="+mn-cs"/>
              </a:rPr>
              <a:t>LIC-SW-CACHE-1CON-1YR-EI</a:t>
            </a:r>
            <a:endParaRPr lang="en-GB" b="0">
              <a:effectLst/>
            </a:endParaRPr>
          </a:p>
          <a:p>
            <a:pPr rtl="0" fontAlgn="t"/>
            <a:r>
              <a:rPr lang="en-GB" sz="1200" b="0" i="0" u="none" strike="noStrike" kern="1200">
                <a:solidFill>
                  <a:schemeClr val="tx1"/>
                </a:solidFill>
                <a:effectLst/>
                <a:latin typeface="+mn-lt"/>
                <a:ea typeface="+mn-ea"/>
                <a:cs typeface="+mn-cs"/>
              </a:rPr>
              <a:t>USD $ 19.9</a:t>
            </a:r>
            <a:br>
              <a:rPr lang="en-GB" sz="1200" b="0" i="0" u="none" strike="noStrike" kern="1200">
                <a:solidFill>
                  <a:schemeClr val="tx1"/>
                </a:solidFill>
                <a:effectLst/>
                <a:latin typeface="+mn-lt"/>
                <a:ea typeface="+mn-ea"/>
                <a:cs typeface="+mn-cs"/>
              </a:rPr>
            </a:br>
            <a:r>
              <a:rPr lang="en-GB" sz="1200" b="0" i="0" u="none" strike="noStrike" kern="1200">
                <a:solidFill>
                  <a:schemeClr val="tx1"/>
                </a:solidFill>
                <a:effectLst/>
                <a:latin typeface="+mn-lt"/>
                <a:ea typeface="+mn-ea"/>
                <a:cs typeface="+mn-cs"/>
              </a:rPr>
              <a:t>NTD $ 599</a:t>
            </a:r>
            <a:endParaRPr lang="en-GB" b="0">
              <a:effectLst/>
            </a:endParaRPr>
          </a:p>
          <a:p>
            <a:pPr rtl="0" fontAlgn="t"/>
            <a:r>
              <a:rPr lang="en-GB" sz="1200" b="0" i="0" u="none" strike="noStrike" kern="1200" err="1">
                <a:solidFill>
                  <a:schemeClr val="tx1"/>
                </a:solidFill>
                <a:effectLst/>
                <a:latin typeface="+mn-lt"/>
                <a:ea typeface="+mn-ea"/>
                <a:cs typeface="+mn-cs"/>
              </a:rPr>
              <a:t>CacheMount</a:t>
            </a:r>
            <a:r>
              <a:rPr lang="en-GB" sz="1200" b="0" i="0" u="none" strike="noStrike" kern="1200">
                <a:solidFill>
                  <a:schemeClr val="tx1"/>
                </a:solidFill>
                <a:effectLst/>
                <a:latin typeface="+mn-lt"/>
                <a:ea typeface="+mn-ea"/>
                <a:cs typeface="+mn-cs"/>
              </a:rPr>
              <a:t> - 4 connections - 1 year</a:t>
            </a:r>
            <a:endParaRPr lang="en-GB" b="0">
              <a:effectLst/>
            </a:endParaRPr>
          </a:p>
          <a:p>
            <a:pPr rtl="0" fontAlgn="b"/>
            <a:r>
              <a:rPr lang="en-GB" sz="1200" b="0" i="0" u="none" strike="noStrike" kern="1200">
                <a:solidFill>
                  <a:schemeClr val="tx1"/>
                </a:solidFill>
                <a:effectLst/>
                <a:latin typeface="+mn-lt"/>
                <a:ea typeface="+mn-ea"/>
                <a:cs typeface="+mn-cs"/>
              </a:rPr>
              <a:t>LIC-SW-CACHE-4CON-1YR-EI</a:t>
            </a:r>
            <a:endParaRPr lang="en-GB" b="0">
              <a:effectLst/>
            </a:endParaRPr>
          </a:p>
          <a:p>
            <a:pPr rtl="0" fontAlgn="t"/>
            <a:r>
              <a:rPr lang="en-GB" sz="1200" b="0" i="0" u="none" strike="noStrike" kern="1200">
                <a:solidFill>
                  <a:schemeClr val="tx1"/>
                </a:solidFill>
                <a:effectLst/>
                <a:latin typeface="+mn-lt"/>
                <a:ea typeface="+mn-ea"/>
                <a:cs typeface="+mn-cs"/>
              </a:rPr>
              <a:t>USD $ 59.9</a:t>
            </a:r>
            <a:br>
              <a:rPr lang="en-GB" sz="1200" b="0" i="0" u="none" strike="noStrike" kern="1200">
                <a:solidFill>
                  <a:schemeClr val="tx1"/>
                </a:solidFill>
                <a:effectLst/>
                <a:latin typeface="+mn-lt"/>
                <a:ea typeface="+mn-ea"/>
                <a:cs typeface="+mn-cs"/>
              </a:rPr>
            </a:br>
            <a:r>
              <a:rPr lang="en-GB" sz="1200" b="0" i="0" u="none" strike="noStrike" kern="1200">
                <a:solidFill>
                  <a:schemeClr val="tx1"/>
                </a:solidFill>
                <a:effectLst/>
                <a:latin typeface="+mn-lt"/>
                <a:ea typeface="+mn-ea"/>
                <a:cs typeface="+mn-cs"/>
              </a:rPr>
              <a:t>NTD $1799</a:t>
            </a:r>
            <a:endParaRPr lang="en-GB" b="0">
              <a:effectLst/>
            </a:endParaRPr>
          </a:p>
          <a:p>
            <a:pPr rtl="0" fontAlgn="t"/>
            <a:r>
              <a:rPr lang="en-GB" sz="1200" b="0" i="0" u="none" strike="noStrike" kern="1200" err="1">
                <a:solidFill>
                  <a:schemeClr val="tx1"/>
                </a:solidFill>
                <a:effectLst/>
                <a:latin typeface="+mn-lt"/>
                <a:ea typeface="+mn-ea"/>
                <a:cs typeface="+mn-cs"/>
              </a:rPr>
              <a:t>CacheMount</a:t>
            </a:r>
            <a:r>
              <a:rPr lang="en-GB" sz="1200" b="0" i="0" u="none" strike="noStrike" kern="1200">
                <a:solidFill>
                  <a:schemeClr val="tx1"/>
                </a:solidFill>
                <a:effectLst/>
                <a:latin typeface="+mn-lt"/>
                <a:ea typeface="+mn-ea"/>
                <a:cs typeface="+mn-cs"/>
              </a:rPr>
              <a:t> - 8 connections - 1 year</a:t>
            </a:r>
            <a:endParaRPr lang="en-GB" b="0">
              <a:effectLst/>
            </a:endParaRPr>
          </a:p>
          <a:p>
            <a:pPr rtl="0" fontAlgn="b"/>
            <a:r>
              <a:rPr lang="en-GB" sz="1200" b="0" i="0" u="none" strike="noStrike" kern="1200">
                <a:solidFill>
                  <a:schemeClr val="tx1"/>
                </a:solidFill>
                <a:effectLst/>
                <a:latin typeface="+mn-lt"/>
                <a:ea typeface="+mn-ea"/>
                <a:cs typeface="+mn-cs"/>
              </a:rPr>
              <a:t>LIC-SW-CACHE-8CON-1YR-EI</a:t>
            </a:r>
            <a:endParaRPr lang="en-GB" b="0">
              <a:effectLst/>
            </a:endParaRPr>
          </a:p>
          <a:p>
            <a:pPr rtl="0" fontAlgn="t"/>
            <a:r>
              <a:rPr lang="en-GB" sz="1200" b="0" i="0" u="none" strike="noStrike" kern="1200">
                <a:solidFill>
                  <a:schemeClr val="tx1"/>
                </a:solidFill>
                <a:effectLst/>
                <a:latin typeface="+mn-lt"/>
                <a:ea typeface="+mn-ea"/>
                <a:cs typeface="+mn-cs"/>
              </a:rPr>
              <a:t>USD $ 99.9</a:t>
            </a:r>
            <a:br>
              <a:rPr lang="en-GB" sz="1200" b="0" i="0" u="none" strike="noStrike" kern="1200">
                <a:solidFill>
                  <a:schemeClr val="tx1"/>
                </a:solidFill>
                <a:effectLst/>
                <a:latin typeface="+mn-lt"/>
                <a:ea typeface="+mn-ea"/>
                <a:cs typeface="+mn-cs"/>
              </a:rPr>
            </a:br>
            <a:r>
              <a:rPr lang="en-GB" sz="1200" b="0" i="0" u="none" strike="noStrike" kern="1200">
                <a:solidFill>
                  <a:schemeClr val="tx1"/>
                </a:solidFill>
                <a:effectLst/>
                <a:latin typeface="+mn-lt"/>
                <a:ea typeface="+mn-ea"/>
                <a:cs typeface="+mn-cs"/>
              </a:rPr>
              <a:t>NTD $ 2999</a:t>
            </a:r>
            <a:endParaRPr lang="en-GB" b="0">
              <a:effectLst/>
            </a:endParaRPr>
          </a:p>
          <a:p>
            <a:endParaRPr lang="en-GB"/>
          </a:p>
        </p:txBody>
      </p:sp>
      <p:sp>
        <p:nvSpPr>
          <p:cNvPr id="4" name="投影片編號版面配置區 3"/>
          <p:cNvSpPr>
            <a:spLocks noGrp="1"/>
          </p:cNvSpPr>
          <p:nvPr>
            <p:ph type="sldNum" sz="quarter" idx="5"/>
          </p:nvPr>
        </p:nvSpPr>
        <p:spPr/>
        <p:txBody>
          <a:bodyPr/>
          <a:lstStyle/>
          <a:p>
            <a:fld id="{217562AB-4441-464E-8AF2-95D75E89C214}" type="slidenum">
              <a:rPr lang="en-GB" smtClean="0"/>
              <a:t>18</a:t>
            </a:fld>
            <a:endParaRPr lang="en-GB"/>
          </a:p>
        </p:txBody>
      </p:sp>
    </p:spTree>
    <p:extLst>
      <p:ext uri="{BB962C8B-B14F-4D97-AF65-F5344CB8AC3E}">
        <p14:creationId xmlns:p14="http://schemas.microsoft.com/office/powerpoint/2010/main" val="560635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27</a:t>
            </a:fld>
            <a:endParaRPr lang="zh-TW" altLang="en-US"/>
          </a:p>
        </p:txBody>
      </p:sp>
    </p:spTree>
    <p:extLst>
      <p:ext uri="{BB962C8B-B14F-4D97-AF65-F5344CB8AC3E}">
        <p14:creationId xmlns:p14="http://schemas.microsoft.com/office/powerpoint/2010/main" val="2624467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17562AB-4441-464E-8AF2-95D75E89C214}" type="slidenum">
              <a:rPr lang="en-GB" smtClean="0"/>
              <a:t>29</a:t>
            </a:fld>
            <a:endParaRPr lang="en-GB"/>
          </a:p>
        </p:txBody>
      </p:sp>
    </p:spTree>
    <p:extLst>
      <p:ext uri="{BB962C8B-B14F-4D97-AF65-F5344CB8AC3E}">
        <p14:creationId xmlns:p14="http://schemas.microsoft.com/office/powerpoint/2010/main" val="2998152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17562AB-4441-464E-8AF2-95D75E89C214}" type="slidenum">
              <a:rPr lang="en-GB" smtClean="0"/>
              <a:t>32</a:t>
            </a:fld>
            <a:endParaRPr lang="en-GB"/>
          </a:p>
        </p:txBody>
      </p:sp>
    </p:spTree>
    <p:extLst>
      <p:ext uri="{BB962C8B-B14F-4D97-AF65-F5344CB8AC3E}">
        <p14:creationId xmlns:p14="http://schemas.microsoft.com/office/powerpoint/2010/main" val="2459402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D960481E-5162-407F-819C-277D8BFBFF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TW" altLang="en-US"/>
              <a:t>按一下以編輯母片標題樣式</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00EC5BCB-4AF1-480A-9EC6-426B478276DA}" type="datetimeFigureOut">
              <a:rPr lang="en-GB" smtClean="0"/>
              <a:t>22/01/2019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1833B7-7212-4EB5-876B-A4A22291AA2D}" type="slidenum">
              <a:rPr lang="en-GB" smtClean="0"/>
              <a:t>‹#›</a:t>
            </a:fld>
            <a:endParaRPr lang="en-GB"/>
          </a:p>
        </p:txBody>
      </p:sp>
    </p:spTree>
    <p:extLst>
      <p:ext uri="{BB962C8B-B14F-4D97-AF65-F5344CB8AC3E}">
        <p14:creationId xmlns:p14="http://schemas.microsoft.com/office/powerpoint/2010/main" val="417869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00EC5BCB-4AF1-480A-9EC6-426B478276DA}" type="datetimeFigureOut">
              <a:rPr lang="en-GB" smtClean="0"/>
              <a:t>22/01/2019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1833B7-7212-4EB5-876B-A4A22291AA2D}" type="slidenum">
              <a:rPr lang="en-GB" smtClean="0"/>
              <a:t>‹#›</a:t>
            </a:fld>
            <a:endParaRPr lang="en-GB"/>
          </a:p>
        </p:txBody>
      </p:sp>
    </p:spTree>
    <p:extLst>
      <p:ext uri="{BB962C8B-B14F-4D97-AF65-F5344CB8AC3E}">
        <p14:creationId xmlns:p14="http://schemas.microsoft.com/office/powerpoint/2010/main" val="1306245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00EC5BCB-4AF1-480A-9EC6-426B478276DA}" type="datetimeFigureOut">
              <a:rPr lang="en-GB" smtClean="0"/>
              <a:t>22/01/2019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1833B7-7212-4EB5-876B-A4A22291AA2D}" type="slidenum">
              <a:rPr lang="en-GB" smtClean="0"/>
              <a:t>‹#›</a:t>
            </a:fld>
            <a:endParaRPr lang="en-GB"/>
          </a:p>
        </p:txBody>
      </p:sp>
    </p:spTree>
    <p:extLst>
      <p:ext uri="{BB962C8B-B14F-4D97-AF65-F5344CB8AC3E}">
        <p14:creationId xmlns:p14="http://schemas.microsoft.com/office/powerpoint/2010/main" val="3574131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00EC5BCB-4AF1-480A-9EC6-426B478276DA}" type="datetimeFigureOut">
              <a:rPr lang="en-GB" smtClean="0"/>
              <a:t>22/01/2019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1833B7-7212-4EB5-876B-A4A22291AA2D}" type="slidenum">
              <a:rPr lang="en-GB" smtClean="0"/>
              <a:t>‹#›</a:t>
            </a:fld>
            <a:endParaRPr lang="en-GB"/>
          </a:p>
        </p:txBody>
      </p:sp>
    </p:spTree>
    <p:extLst>
      <p:ext uri="{BB962C8B-B14F-4D97-AF65-F5344CB8AC3E}">
        <p14:creationId xmlns:p14="http://schemas.microsoft.com/office/powerpoint/2010/main" val="2906118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230" y="1339"/>
            <a:ext cx="9135538" cy="5140821"/>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3292254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標題投影片">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D13B4C8-F112-4BF5-A455-2A4201004375}"/>
              </a:ext>
            </a:extLst>
          </p:cNvPr>
          <p:cNvGrpSpPr/>
          <p:nvPr userDrawn="1"/>
        </p:nvGrpSpPr>
        <p:grpSpPr>
          <a:xfrm>
            <a:off x="0" y="0"/>
            <a:ext cx="9144000" cy="5145582"/>
            <a:chOff x="0" y="0"/>
            <a:chExt cx="9144000" cy="5145582"/>
          </a:xfrm>
        </p:grpSpPr>
        <p:pic>
          <p:nvPicPr>
            <p:cNvPr id="9" name="圖片 8">
              <a:extLst>
                <a:ext uri="{FF2B5EF4-FFF2-40B4-BE49-F238E27FC236}">
                  <a16:creationId xmlns:a16="http://schemas.microsoft.com/office/drawing/2014/main" id="{5950D13F-30D2-4EC5-9C33-846D0DDF56C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5582"/>
            </a:xfrm>
            <a:prstGeom prst="rect">
              <a:avLst/>
            </a:prstGeom>
          </p:spPr>
        </p:pic>
        <p:pic>
          <p:nvPicPr>
            <p:cNvPr id="10" name="圖片 9">
              <a:extLst>
                <a:ext uri="{FF2B5EF4-FFF2-40B4-BE49-F238E27FC236}">
                  <a16:creationId xmlns:a16="http://schemas.microsoft.com/office/drawing/2014/main" id="{54320226-3E58-4533-83A0-7815A495A0A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2420" y="4811886"/>
              <a:ext cx="1022439" cy="223200"/>
            </a:xfrm>
            <a:prstGeom prst="rect">
              <a:avLst/>
            </a:prstGeom>
          </p:spPr>
        </p:pic>
      </p:grpSp>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8512447" cy="822960"/>
          </a:xfrm>
        </p:spPr>
        <p:txBody>
          <a:bodyPr>
            <a:normAutofit/>
          </a:bodyPr>
          <a:lstStyle>
            <a:lvl1pPr algn="ctr">
              <a:defRPr sz="3600" b="1">
                <a:solidFill>
                  <a:schemeClr val="bg1"/>
                </a:solidFill>
                <a:latin typeface="+mj-lt"/>
                <a:ea typeface="微軟正黑體" panose="020B0604030504040204" pitchFamily="34" charset="-120"/>
              </a:defRPr>
            </a:lvl1pPr>
          </a:lstStyle>
          <a:p>
            <a:r>
              <a:rPr lang="zh-TW" altLang="en-US"/>
              <a:t>按一下以編輯母片標題樣式</a:t>
            </a:r>
            <a:endParaRPr lang="en-US"/>
          </a:p>
        </p:txBody>
      </p:sp>
      <p:sp>
        <p:nvSpPr>
          <p:cNvPr id="4" name="內容版面配置區 3">
            <a:extLst>
              <a:ext uri="{FF2B5EF4-FFF2-40B4-BE49-F238E27FC236}">
                <a16:creationId xmlns:a16="http://schemas.microsoft.com/office/drawing/2014/main" id="{AC89017C-75AC-4E2E-8E31-0DCA16AD859F}"/>
              </a:ext>
            </a:extLst>
          </p:cNvPr>
          <p:cNvSpPr>
            <a:spLocks noGrp="1"/>
          </p:cNvSpPr>
          <p:nvPr>
            <p:ph sz="quarter" idx="10"/>
          </p:nvPr>
        </p:nvSpPr>
        <p:spPr>
          <a:xfrm>
            <a:off x="275951" y="914400"/>
            <a:ext cx="8439423" cy="3048000"/>
          </a:xfrm>
        </p:spPr>
        <p:txBody>
          <a:bodyPr>
            <a:normAutofit/>
          </a:bodyPr>
          <a:lstStyle>
            <a:lvl1pPr marL="0" indent="0">
              <a:buNone/>
              <a:defRPr sz="18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zh-TW" altLang="en-US"/>
              <a:t>編輯母片文字樣式</a:t>
            </a:r>
          </a:p>
        </p:txBody>
      </p:sp>
    </p:spTree>
    <p:extLst>
      <p:ext uri="{BB962C8B-B14F-4D97-AF65-F5344CB8AC3E}">
        <p14:creationId xmlns:p14="http://schemas.microsoft.com/office/powerpoint/2010/main" val="1027390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628650" y="102742"/>
            <a:ext cx="7886700" cy="1078786"/>
          </a:xfrm>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00EC5BCB-4AF1-480A-9EC6-426B478276DA}" type="datetimeFigureOut">
              <a:rPr lang="en-GB" smtClean="0"/>
              <a:t>22/01/2019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1833B7-7212-4EB5-876B-A4A22291AA2D}" type="slidenum">
              <a:rPr lang="en-GB" smtClean="0"/>
              <a:t>‹#›</a:t>
            </a:fld>
            <a:endParaRPr lang="en-GB"/>
          </a:p>
        </p:txBody>
      </p:sp>
    </p:spTree>
    <p:extLst>
      <p:ext uri="{BB962C8B-B14F-4D97-AF65-F5344CB8AC3E}">
        <p14:creationId xmlns:p14="http://schemas.microsoft.com/office/powerpoint/2010/main" val="179211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TW" altLang="en-US"/>
              <a:t>按一下以編輯母片標題樣式</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00EC5BCB-4AF1-480A-9EC6-426B478276DA}" type="datetimeFigureOut">
              <a:rPr lang="en-GB" smtClean="0"/>
              <a:t>22/01/2019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1833B7-7212-4EB5-876B-A4A22291AA2D}" type="slidenum">
              <a:rPr lang="en-GB" smtClean="0"/>
              <a:t>‹#›</a:t>
            </a:fld>
            <a:endParaRPr lang="en-GB"/>
          </a:p>
        </p:txBody>
      </p:sp>
    </p:spTree>
    <p:extLst>
      <p:ext uri="{BB962C8B-B14F-4D97-AF65-F5344CB8AC3E}">
        <p14:creationId xmlns:p14="http://schemas.microsoft.com/office/powerpoint/2010/main" val="1336278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00EC5BCB-4AF1-480A-9EC6-426B478276DA}" type="datetimeFigureOut">
              <a:rPr lang="en-GB" smtClean="0"/>
              <a:t>22/01/2019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1833B7-7212-4EB5-876B-A4A22291AA2D}" type="slidenum">
              <a:rPr lang="en-GB" smtClean="0"/>
              <a:t>‹#›</a:t>
            </a:fld>
            <a:endParaRPr lang="en-GB"/>
          </a:p>
        </p:txBody>
      </p:sp>
    </p:spTree>
    <p:extLst>
      <p:ext uri="{BB962C8B-B14F-4D97-AF65-F5344CB8AC3E}">
        <p14:creationId xmlns:p14="http://schemas.microsoft.com/office/powerpoint/2010/main" val="2255405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TW" altLang="en-US"/>
              <a:t>按一下以編輯母片標題樣式</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629842" y="1878806"/>
            <a:ext cx="3868340" cy="276344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629150" y="1878806"/>
            <a:ext cx="3887391" cy="276344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00EC5BCB-4AF1-480A-9EC6-426B478276DA}" type="datetimeFigureOut">
              <a:rPr lang="en-GB" smtClean="0"/>
              <a:t>22/01/2019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1833B7-7212-4EB5-876B-A4A22291AA2D}" type="slidenum">
              <a:rPr lang="en-GB" smtClean="0"/>
              <a:t>‹#›</a:t>
            </a:fld>
            <a:endParaRPr lang="en-GB"/>
          </a:p>
        </p:txBody>
      </p:sp>
    </p:spTree>
    <p:extLst>
      <p:ext uri="{BB962C8B-B14F-4D97-AF65-F5344CB8AC3E}">
        <p14:creationId xmlns:p14="http://schemas.microsoft.com/office/powerpoint/2010/main" val="2681163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00EC5BCB-4AF1-480A-9EC6-426B478276DA}" type="datetimeFigureOut">
              <a:rPr lang="en-GB" smtClean="0"/>
              <a:t>22/01/2019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1833B7-7212-4EB5-876B-A4A22291AA2D}" type="slidenum">
              <a:rPr lang="en-GB" smtClean="0"/>
              <a:t>‹#›</a:t>
            </a:fld>
            <a:endParaRPr lang="en-GB"/>
          </a:p>
        </p:txBody>
      </p:sp>
    </p:spTree>
    <p:extLst>
      <p:ext uri="{BB962C8B-B14F-4D97-AF65-F5344CB8AC3E}">
        <p14:creationId xmlns:p14="http://schemas.microsoft.com/office/powerpoint/2010/main" val="3508933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93687A-F29C-4347-A8D7-CF280DB06A0D}"/>
              </a:ext>
            </a:extLst>
          </p:cNvPr>
          <p:cNvSpPr>
            <a:spLocks noGrp="1"/>
          </p:cNvSpPr>
          <p:nvPr>
            <p:ph type="title"/>
          </p:nvPr>
        </p:nvSpPr>
        <p:spPr>
          <a:xfrm>
            <a:off x="472611" y="236306"/>
            <a:ext cx="8671389" cy="667820"/>
          </a:xfrm>
        </p:spPr>
        <p:txBody>
          <a:bodyPr>
            <a:normAutofit/>
          </a:bodyPr>
          <a:lstStyle>
            <a:lvl1pPr>
              <a:defRPr sz="3200"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3375271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C5BCB-4AF1-480A-9EC6-426B478276DA}" type="datetimeFigureOut">
              <a:rPr lang="en-GB" smtClean="0"/>
              <a:t>22/01/2019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1833B7-7212-4EB5-876B-A4A22291AA2D}" type="slidenum">
              <a:rPr lang="en-GB" smtClean="0"/>
              <a:t>‹#›</a:t>
            </a:fld>
            <a:endParaRPr lang="en-GB"/>
          </a:p>
        </p:txBody>
      </p:sp>
    </p:spTree>
    <p:extLst>
      <p:ext uri="{BB962C8B-B14F-4D97-AF65-F5344CB8AC3E}">
        <p14:creationId xmlns:p14="http://schemas.microsoft.com/office/powerpoint/2010/main" val="319373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00EC5BCB-4AF1-480A-9EC6-426B478276DA}" type="datetimeFigureOut">
              <a:rPr lang="en-GB" smtClean="0"/>
              <a:t>22/01/2019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1833B7-7212-4EB5-876B-A4A22291AA2D}" type="slidenum">
              <a:rPr lang="en-GB" smtClean="0"/>
              <a:t>‹#›</a:t>
            </a:fld>
            <a:endParaRPr lang="en-GB"/>
          </a:p>
        </p:txBody>
      </p:sp>
    </p:spTree>
    <p:extLst>
      <p:ext uri="{BB962C8B-B14F-4D97-AF65-F5344CB8AC3E}">
        <p14:creationId xmlns:p14="http://schemas.microsoft.com/office/powerpoint/2010/main" val="3383725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1C86B35D-6457-4F13-9B36-425CFAEB4800}"/>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0EC5BCB-4AF1-480A-9EC6-426B478276DA}" type="datetimeFigureOut">
              <a:rPr lang="en-GB" smtClean="0"/>
              <a:t>22/01/2019</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F1833B7-7212-4EB5-876B-A4A22291AA2D}" type="slidenum">
              <a:rPr lang="en-GB" smtClean="0"/>
              <a:t>‹#›</a:t>
            </a:fld>
            <a:endParaRPr lang="en-GB"/>
          </a:p>
        </p:txBody>
      </p:sp>
    </p:spTree>
    <p:extLst>
      <p:ext uri="{BB962C8B-B14F-4D97-AF65-F5344CB8AC3E}">
        <p14:creationId xmlns:p14="http://schemas.microsoft.com/office/powerpoint/2010/main" val="7176906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8" r:id="rId7"/>
    <p:sldLayoutId id="2147483672" r:id="rId8"/>
    <p:sldLayoutId id="2147483673" r:id="rId9"/>
    <p:sldLayoutId id="2147483674" r:id="rId10"/>
    <p:sldLayoutId id="2147483675" r:id="rId11"/>
    <p:sldLayoutId id="2147483676" r:id="rId12"/>
    <p:sldLayoutId id="2147483663" r:id="rId13"/>
    <p:sldLayoutId id="2147483664"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3.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s>
</file>

<file path=ppt/slides/_rels/slide11.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13.png"/><Relationship Id="rId5" Type="http://schemas.openxmlformats.org/officeDocument/2006/relationships/image" Target="../media/image87.png"/><Relationship Id="rId10" Type="http://schemas.openxmlformats.org/officeDocument/2006/relationships/image" Target="../media/image47.svg"/><Relationship Id="rId4" Type="http://schemas.openxmlformats.org/officeDocument/2006/relationships/image" Target="../media/image86.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3.svg"/><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svg"/><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3.png"/><Relationship Id="rId5" Type="http://schemas.openxmlformats.org/officeDocument/2006/relationships/image" Target="../media/image96.png"/><Relationship Id="rId10" Type="http://schemas.openxmlformats.org/officeDocument/2006/relationships/image" Target="../media/image100.svg"/><Relationship Id="rId4" Type="http://schemas.openxmlformats.org/officeDocument/2006/relationships/image" Target="../media/image85.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18.png"/><Relationship Id="rId3" Type="http://schemas.openxmlformats.org/officeDocument/2006/relationships/image" Target="../media/image14.jpeg"/><Relationship Id="rId21" Type="http://schemas.openxmlformats.org/officeDocument/2006/relationships/image" Target="../media/image13.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6.svg"/><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95.svg"/><Relationship Id="rId15" Type="http://schemas.openxmlformats.org/officeDocument/2006/relationships/image" Target="../media/image115.png"/><Relationship Id="rId10" Type="http://schemas.openxmlformats.org/officeDocument/2006/relationships/image" Target="../media/image111.png"/><Relationship Id="rId19" Type="http://schemas.openxmlformats.org/officeDocument/2006/relationships/image" Target="../media/image100.svg"/><Relationship Id="rId4" Type="http://schemas.openxmlformats.org/officeDocument/2006/relationships/image" Target="../media/image94.png"/><Relationship Id="rId9" Type="http://schemas.openxmlformats.org/officeDocument/2006/relationships/image" Target="../media/image110.pn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23.png"/><Relationship Id="rId3" Type="http://schemas.openxmlformats.org/officeDocument/2006/relationships/image" Target="../media/image14.jpeg"/><Relationship Id="rId7" Type="http://schemas.openxmlformats.org/officeDocument/2006/relationships/image" Target="../media/image118.png"/><Relationship Id="rId12" Type="http://schemas.openxmlformats.org/officeDocument/2006/relationships/image" Target="../media/image122.png"/><Relationship Id="rId2" Type="http://schemas.openxmlformats.org/officeDocument/2006/relationships/notesSlide" Target="../notesSlides/notesSlide5.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1.svg"/><Relationship Id="rId5" Type="http://schemas.openxmlformats.org/officeDocument/2006/relationships/image" Target="../media/image95.svg"/><Relationship Id="rId15" Type="http://schemas.openxmlformats.org/officeDocument/2006/relationships/image" Target="../media/image99.png"/><Relationship Id="rId10" Type="http://schemas.openxmlformats.org/officeDocument/2006/relationships/image" Target="../media/image120.png"/><Relationship Id="rId4" Type="http://schemas.openxmlformats.org/officeDocument/2006/relationships/image" Target="../media/image94.png"/><Relationship Id="rId9" Type="http://schemas.openxmlformats.org/officeDocument/2006/relationships/image" Target="../media/image119.png"/><Relationship Id="rId14" Type="http://schemas.openxmlformats.org/officeDocument/2006/relationships/image" Target="../media/image124.png"/></Relationships>
</file>

<file path=ppt/slides/_rels/slide1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7.png"/></Relationships>
</file>

<file path=ppt/slides/_rels/slide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9.png"/><Relationship Id="rId4" Type="http://schemas.openxmlformats.org/officeDocument/2006/relationships/image" Target="../media/image1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png"/><Relationship Id="rId4" Type="http://schemas.openxmlformats.org/officeDocument/2006/relationships/image" Target="../media/image13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3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39.svg"/><Relationship Id="rId13" Type="http://schemas.openxmlformats.org/officeDocument/2006/relationships/image" Target="../media/image142.png"/><Relationship Id="rId3" Type="http://schemas.openxmlformats.org/officeDocument/2006/relationships/image" Target="../media/image43.svg"/><Relationship Id="rId7" Type="http://schemas.openxmlformats.org/officeDocument/2006/relationships/image" Target="../media/image138.png"/><Relationship Id="rId12"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46.png"/><Relationship Id="rId5" Type="http://schemas.openxmlformats.org/officeDocument/2006/relationships/image" Target="../media/image136.svg"/><Relationship Id="rId10" Type="http://schemas.openxmlformats.org/officeDocument/2006/relationships/image" Target="../media/image141.sv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6.svg"/><Relationship Id="rId11" Type="http://schemas.openxmlformats.org/officeDocument/2006/relationships/image" Target="../media/image13.png"/><Relationship Id="rId5" Type="http://schemas.openxmlformats.org/officeDocument/2006/relationships/image" Target="../media/image145.png"/><Relationship Id="rId10" Type="http://schemas.openxmlformats.org/officeDocument/2006/relationships/image" Target="../media/image47.svg"/><Relationship Id="rId4" Type="http://schemas.openxmlformats.org/officeDocument/2006/relationships/image" Target="../media/image85.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49.png"/><Relationship Id="rId7" Type="http://schemas.openxmlformats.org/officeDocument/2006/relationships/image" Target="../media/image90.sv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13.png"/><Relationship Id="rId5" Type="http://schemas.openxmlformats.org/officeDocument/2006/relationships/image" Target="../media/image151.svg"/><Relationship Id="rId10" Type="http://schemas.openxmlformats.org/officeDocument/2006/relationships/image" Target="../media/image47.svg"/><Relationship Id="rId4" Type="http://schemas.openxmlformats.org/officeDocument/2006/relationships/image" Target="../media/image150.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7.svg"/><Relationship Id="rId3" Type="http://schemas.openxmlformats.org/officeDocument/2006/relationships/image" Target="../media/image148.svg"/><Relationship Id="rId7" Type="http://schemas.openxmlformats.org/officeDocument/2006/relationships/image" Target="../media/image153.png"/><Relationship Id="rId12" Type="http://schemas.openxmlformats.org/officeDocument/2006/relationships/image" Target="../media/image46.png"/><Relationship Id="rId2" Type="http://schemas.openxmlformats.org/officeDocument/2006/relationships/image" Target="../media/image147.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85.png"/><Relationship Id="rId5" Type="http://schemas.openxmlformats.org/officeDocument/2006/relationships/image" Target="../media/image152.png"/><Relationship Id="rId10" Type="http://schemas.openxmlformats.org/officeDocument/2006/relationships/image" Target="../media/image90.svg"/><Relationship Id="rId4" Type="http://schemas.openxmlformats.org/officeDocument/2006/relationships/image" Target="../media/image143.png"/><Relationship Id="rId9" Type="http://schemas.openxmlformats.org/officeDocument/2006/relationships/image" Target="../media/image89.png"/><Relationship Id="rId1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4.png"/><Relationship Id="rId7" Type="http://schemas.openxmlformats.org/officeDocument/2006/relationships/image" Target="../media/image156.png"/><Relationship Id="rId2" Type="http://schemas.openxmlformats.org/officeDocument/2006/relationships/image" Target="../media/image149.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55.png"/><Relationship Id="rId4" Type="http://schemas.microsoft.com/office/2007/relationships/hdphoto" Target="../media/hdphoto5.wdp"/><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59.svg"/><Relationship Id="rId7" Type="http://schemas.openxmlformats.org/officeDocument/2006/relationships/image" Target="../media/image13.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svg"/><Relationship Id="rId4" Type="http://schemas.openxmlformats.org/officeDocument/2006/relationships/image" Target="../media/image160.png"/></Relationships>
</file>

<file path=ppt/slides/_rels/slide2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59.sv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69.svg"/><Relationship Id="rId18" Type="http://schemas.openxmlformats.org/officeDocument/2006/relationships/image" Target="../media/image173.svg"/><Relationship Id="rId3" Type="http://schemas.openxmlformats.org/officeDocument/2006/relationships/image" Target="../media/image163.png"/><Relationship Id="rId7" Type="http://schemas.openxmlformats.org/officeDocument/2006/relationships/image" Target="../media/image167.png"/><Relationship Id="rId12" Type="http://schemas.openxmlformats.org/officeDocument/2006/relationships/image" Target="../media/image168.png"/><Relationship Id="rId17" Type="http://schemas.openxmlformats.org/officeDocument/2006/relationships/image" Target="../media/image172.png"/><Relationship Id="rId2" Type="http://schemas.openxmlformats.org/officeDocument/2006/relationships/image" Target="../media/image6.jpeg"/><Relationship Id="rId16" Type="http://schemas.openxmlformats.org/officeDocument/2006/relationships/image" Target="../media/image171.svg"/><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72.png"/><Relationship Id="rId5" Type="http://schemas.openxmlformats.org/officeDocument/2006/relationships/image" Target="../media/image165.png"/><Relationship Id="rId15" Type="http://schemas.openxmlformats.org/officeDocument/2006/relationships/image" Target="../media/image156.png"/><Relationship Id="rId10" Type="http://schemas.openxmlformats.org/officeDocument/2006/relationships/image" Target="../media/image65.png"/><Relationship Id="rId19" Type="http://schemas.openxmlformats.org/officeDocument/2006/relationships/image" Target="../media/image13.png"/><Relationship Id="rId4" Type="http://schemas.openxmlformats.org/officeDocument/2006/relationships/image" Target="../media/image164.png"/><Relationship Id="rId9" Type="http://schemas.openxmlformats.org/officeDocument/2006/relationships/image" Target="../media/image83.png"/><Relationship Id="rId14" Type="http://schemas.openxmlformats.org/officeDocument/2006/relationships/image" Target="../media/image170.png"/></Relationships>
</file>

<file path=ppt/slides/_rels/slide29.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5.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182.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81.svg"/><Relationship Id="rId11" Type="http://schemas.openxmlformats.org/officeDocument/2006/relationships/image" Target="../media/image13.png"/><Relationship Id="rId5" Type="http://schemas.openxmlformats.org/officeDocument/2006/relationships/image" Target="../media/image180.png"/><Relationship Id="rId10" Type="http://schemas.microsoft.com/office/2007/relationships/hdphoto" Target="../media/hdphoto1.wdp"/><Relationship Id="rId4" Type="http://schemas.openxmlformats.org/officeDocument/2006/relationships/image" Target="../media/image179.svg"/><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84.png"/></Relationships>
</file>

<file path=ppt/slides/_rels/slide3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90.png"/><Relationship Id="rId4" Type="http://schemas.openxmlformats.org/officeDocument/2006/relationships/image" Target="../media/image189.png"/></Relationships>
</file>

<file path=ppt/slides/_rels/slide3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90.png"/><Relationship Id="rId4" Type="http://schemas.openxmlformats.org/officeDocument/2006/relationships/image" Target="../media/image193.png"/></Relationships>
</file>

<file path=ppt/slides/_rels/slide36.xml.rels><?xml version="1.0" encoding="UTF-8" standalone="yes"?>
<Relationships xmlns="http://schemas.openxmlformats.org/package/2006/relationships"><Relationship Id="rId3" Type="http://schemas.openxmlformats.org/officeDocument/2006/relationships/image" Target="../media/image195.svg"/><Relationship Id="rId2" Type="http://schemas.openxmlformats.org/officeDocument/2006/relationships/image" Target="../media/image19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96.png"/></Relationships>
</file>

<file path=ppt/slides/_rels/slide3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7.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95.svg"/></Relationships>
</file>

<file path=ppt/slides/_rels/slide38.xml.rels><?xml version="1.0" encoding="UTF-8" standalone="yes"?>
<Relationships xmlns="http://schemas.openxmlformats.org/package/2006/relationships"><Relationship Id="rId3" Type="http://schemas.openxmlformats.org/officeDocument/2006/relationships/image" Target="../media/image195.svg"/><Relationship Id="rId2" Type="http://schemas.openxmlformats.org/officeDocument/2006/relationships/image" Target="../media/image19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99.png"/><Relationship Id="rId4" Type="http://schemas.openxmlformats.org/officeDocument/2006/relationships/image" Target="../media/image198.png"/></Relationships>
</file>

<file path=ppt/slides/_rels/slide3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16.svg"/><Relationship Id="rId9" Type="http://schemas.openxmlformats.org/officeDocument/2006/relationships/image" Target="../media/image21.svg"/><Relationship Id="rId14"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59.svg"/><Relationship Id="rId7" Type="http://schemas.openxmlformats.org/officeDocument/2006/relationships/image" Target="../media/image195.sv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202.svg"/><Relationship Id="rId10" Type="http://schemas.openxmlformats.org/officeDocument/2006/relationships/image" Target="../media/image13.png"/><Relationship Id="rId4" Type="http://schemas.openxmlformats.org/officeDocument/2006/relationships/image" Target="../media/image201.png"/><Relationship Id="rId9" Type="http://schemas.openxmlformats.org/officeDocument/2006/relationships/image" Target="../media/image207.svg"/></Relationships>
</file>

<file path=ppt/slides/_rels/slide4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3.xml"/><Relationship Id="rId4" Type="http://schemas.openxmlformats.org/officeDocument/2006/relationships/image" Target="../media/image212.pn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216.png"/><Relationship Id="rId3" Type="http://schemas.openxmlformats.org/officeDocument/2006/relationships/image" Target="../media/image213.pn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png"/><Relationship Id="rId2" Type="http://schemas.openxmlformats.org/officeDocument/2006/relationships/image" Target="../media/image6.jpeg"/><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3.png"/><Relationship Id="rId5" Type="http://schemas.openxmlformats.org/officeDocument/2006/relationships/image" Target="../media/image57.png"/><Relationship Id="rId15" Type="http://schemas.openxmlformats.org/officeDocument/2006/relationships/image" Target="../media/image215.png"/><Relationship Id="rId23" Type="http://schemas.openxmlformats.org/officeDocument/2006/relationships/image" Target="../media/image82.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214.sv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s>
</file>

<file path=ppt/slides/_rels/slide44.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18" Type="http://schemas.openxmlformats.org/officeDocument/2006/relationships/image" Target="../media/image46.png"/><Relationship Id="rId3" Type="http://schemas.openxmlformats.org/officeDocument/2006/relationships/image" Target="../media/image6.jpeg"/><Relationship Id="rId21" Type="http://schemas.openxmlformats.org/officeDocument/2006/relationships/image" Target="../media/image49.pn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notesSlide" Target="../notesSlides/notesSlide1.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23" Type="http://schemas.openxmlformats.org/officeDocument/2006/relationships/image" Target="../media/image13.png"/><Relationship Id="rId10" Type="http://schemas.openxmlformats.org/officeDocument/2006/relationships/image" Target="../media/image38.png"/><Relationship Id="rId19" Type="http://schemas.openxmlformats.org/officeDocument/2006/relationships/image" Target="../media/image47.sv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 Id="rId22" Type="http://schemas.openxmlformats.org/officeDocument/2006/relationships/image" Target="../media/image50.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56.sv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91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形 19">
            <a:extLst>
              <a:ext uri="{FF2B5EF4-FFF2-40B4-BE49-F238E27FC236}">
                <a16:creationId xmlns:a16="http://schemas.microsoft.com/office/drawing/2014/main" id="{4E69B14A-A595-4D9D-B0BA-92BD8542D2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374" y="1600304"/>
            <a:ext cx="4241606" cy="2860987"/>
          </a:xfrm>
          <a:prstGeom prst="rect">
            <a:avLst/>
          </a:prstGeom>
        </p:spPr>
      </p:pic>
      <p:pic>
        <p:nvPicPr>
          <p:cNvPr id="58" name="圖形 57">
            <a:extLst>
              <a:ext uri="{FF2B5EF4-FFF2-40B4-BE49-F238E27FC236}">
                <a16:creationId xmlns:a16="http://schemas.microsoft.com/office/drawing/2014/main" id="{1BFA00BC-D1A2-453C-883D-2A2A0EA165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102" y="1600304"/>
            <a:ext cx="4241606" cy="2860987"/>
          </a:xfrm>
          <a:prstGeom prst="rect">
            <a:avLst/>
          </a:prstGeom>
        </p:spPr>
      </p:pic>
      <p:sp>
        <p:nvSpPr>
          <p:cNvPr id="2" name="標題 1">
            <a:extLst>
              <a:ext uri="{FF2B5EF4-FFF2-40B4-BE49-F238E27FC236}">
                <a16:creationId xmlns:a16="http://schemas.microsoft.com/office/drawing/2014/main" id="{5C7E4A1C-FE51-4721-B25E-EEEF37126A4F}"/>
              </a:ext>
            </a:extLst>
          </p:cNvPr>
          <p:cNvSpPr>
            <a:spLocks noGrp="1"/>
          </p:cNvSpPr>
          <p:nvPr>
            <p:ph type="title"/>
          </p:nvPr>
        </p:nvSpPr>
        <p:spPr>
          <a:xfrm>
            <a:off x="349023" y="-19050"/>
            <a:ext cx="8421490" cy="994172"/>
          </a:xfrm>
        </p:spPr>
        <p:txBody>
          <a:bodyPr>
            <a:normAutofit/>
          </a:bodyPr>
          <a:lstStyle/>
          <a:p>
            <a:r>
              <a:rPr lang="en-GB" altLang="zh-TW" sz="3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Support 2 types, 20 cloud providers.</a:t>
            </a:r>
            <a:endParaRPr lang="zh-TW" sz="3000" b="1" i="0"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版面配置區 13">
            <a:extLst>
              <a:ext uri="{FF2B5EF4-FFF2-40B4-BE49-F238E27FC236}">
                <a16:creationId xmlns:a16="http://schemas.microsoft.com/office/drawing/2014/main" id="{1CBE8B24-72A3-42D7-ACBB-08E0D0FCBC0C}"/>
              </a:ext>
            </a:extLst>
          </p:cNvPr>
          <p:cNvSpPr>
            <a:spLocks noGrp="1"/>
          </p:cNvSpPr>
          <p:nvPr>
            <p:ph type="body" idx="1"/>
          </p:nvPr>
        </p:nvSpPr>
        <p:spPr>
          <a:xfrm>
            <a:off x="291628" y="962725"/>
            <a:ext cx="3868340" cy="617934"/>
          </a:xfrm>
        </p:spPr>
        <p:txBody>
          <a:bodyPr anchor="ctr" anchorCtr="0">
            <a:normAutofit/>
          </a:bodyPr>
          <a:lstStyle/>
          <a:p>
            <a:pPr algn="ctr"/>
            <a:r>
              <a:rPr lang="en-GB" altLang="zh-TW" sz="2000" dirty="0">
                <a:latin typeface="Arial" panose="020B0604020202020204" pitchFamily="34" charset="0"/>
                <a:ea typeface="微軟正黑體" panose="020B0604030504040204" pitchFamily="34" charset="-120"/>
                <a:cs typeface="Arial" panose="020B0604020202020204" pitchFamily="34" charset="0"/>
              </a:rPr>
              <a:t>Type I: File-base Storage</a:t>
            </a:r>
            <a:endParaRPr lang="en-GB" sz="2000" dirty="0">
              <a:latin typeface="Arial" panose="020B0604020202020204" pitchFamily="34" charset="0"/>
              <a:ea typeface="微軟正黑體" panose="020B0604030504040204" pitchFamily="34" charset="-120"/>
              <a:cs typeface="Arial" panose="020B0604020202020204" pitchFamily="34" charset="0"/>
            </a:endParaRPr>
          </a:p>
        </p:txBody>
      </p:sp>
      <p:sp>
        <p:nvSpPr>
          <p:cNvPr id="15" name="內容版面配置區 14">
            <a:extLst>
              <a:ext uri="{FF2B5EF4-FFF2-40B4-BE49-F238E27FC236}">
                <a16:creationId xmlns:a16="http://schemas.microsoft.com/office/drawing/2014/main" id="{C18F8C36-2607-44D6-A079-62C9C132F32A}"/>
              </a:ext>
            </a:extLst>
          </p:cNvPr>
          <p:cNvSpPr>
            <a:spLocks noGrp="1"/>
          </p:cNvSpPr>
          <p:nvPr>
            <p:ph sz="half" idx="2"/>
          </p:nvPr>
        </p:nvSpPr>
        <p:spPr>
          <a:xfrm>
            <a:off x="450006" y="1766877"/>
            <a:ext cx="3912207" cy="2387203"/>
          </a:xfrm>
        </p:spPr>
        <p:txBody>
          <a:bodyPr>
            <a:normAutofit/>
          </a:bodyPr>
          <a:lstStyle/>
          <a:p>
            <a:pPr>
              <a:lnSpc>
                <a:spcPts val="2700"/>
              </a:lnSpc>
            </a:pPr>
            <a:r>
              <a:rPr lang="en-GB" altLang="zh-TW" sz="1600" b="1" i="0" dirty="0">
                <a:latin typeface="Arial" panose="020B0604020202020204" pitchFamily="34" charset="0"/>
                <a:ea typeface="微軟正黑體" panose="020B0604030504040204" pitchFamily="34" charset="-120"/>
                <a:cs typeface="Arial" panose="020B0604020202020204" pitchFamily="34" charset="0"/>
              </a:rPr>
              <a:t>Storage data by the folder structure.</a:t>
            </a:r>
          </a:p>
          <a:p>
            <a:pPr>
              <a:lnSpc>
                <a:spcPts val="2700"/>
              </a:lnSpc>
            </a:pPr>
            <a:r>
              <a:rPr lang="en-GB" altLang="zh-TW" sz="1600" b="1" i="0" dirty="0">
                <a:latin typeface="Arial" panose="020B0604020202020204" pitchFamily="34" charset="0"/>
                <a:ea typeface="微軟正黑體" panose="020B0604030504040204" pitchFamily="34" charset="-120"/>
                <a:cs typeface="Arial" panose="020B0604020202020204" pitchFamily="34" charset="0"/>
              </a:rPr>
              <a:t>Pricing depending on the fixed capacity.</a:t>
            </a:r>
          </a:p>
          <a:p>
            <a:pPr>
              <a:lnSpc>
                <a:spcPts val="2700"/>
              </a:lnSpc>
            </a:pPr>
            <a:endParaRPr lang="en-GB" sz="1600" b="0" i="0" dirty="0">
              <a:latin typeface="Arial" panose="020B0604020202020204" pitchFamily="34" charset="0"/>
              <a:ea typeface="Microsoft JhengHei UI" panose="020B0604030504040204" pitchFamily="34" charset="-120"/>
              <a:cs typeface="Arial" panose="020B0604020202020204" pitchFamily="34" charset="0"/>
            </a:endParaRPr>
          </a:p>
        </p:txBody>
      </p:sp>
      <p:sp>
        <p:nvSpPr>
          <p:cNvPr id="16" name="文字版面配置區 15">
            <a:extLst>
              <a:ext uri="{FF2B5EF4-FFF2-40B4-BE49-F238E27FC236}">
                <a16:creationId xmlns:a16="http://schemas.microsoft.com/office/drawing/2014/main" id="{1EE3FEC9-8F12-4FE8-A1B7-178AF161020B}"/>
              </a:ext>
            </a:extLst>
          </p:cNvPr>
          <p:cNvSpPr>
            <a:spLocks noGrp="1"/>
          </p:cNvSpPr>
          <p:nvPr>
            <p:ph type="body" sz="quarter" idx="3"/>
          </p:nvPr>
        </p:nvSpPr>
        <p:spPr>
          <a:xfrm>
            <a:off x="4782600" y="959084"/>
            <a:ext cx="3887391" cy="617934"/>
          </a:xfrm>
        </p:spPr>
        <p:txBody>
          <a:bodyPr anchor="ctr" anchorCtr="0">
            <a:normAutofit/>
          </a:bodyPr>
          <a:lstStyle/>
          <a:p>
            <a:pPr algn="ctr"/>
            <a:r>
              <a:rPr lang="en-GB" altLang="zh-TW" sz="2000" dirty="0">
                <a:latin typeface="Arial" panose="020B0604020202020204" pitchFamily="34" charset="0"/>
                <a:ea typeface="微軟正黑體" panose="020B0604030504040204" pitchFamily="34" charset="-120"/>
                <a:cs typeface="Arial" panose="020B0604020202020204" pitchFamily="34" charset="0"/>
              </a:rPr>
              <a:t>Type II: Object-base Storage</a:t>
            </a:r>
            <a:endParaRPr lang="en-GB" sz="2000" dirty="0">
              <a:latin typeface="Arial" panose="020B0604020202020204" pitchFamily="34" charset="0"/>
              <a:ea typeface="微軟正黑體" panose="020B0604030504040204" pitchFamily="34" charset="-120"/>
              <a:cs typeface="Arial" panose="020B0604020202020204" pitchFamily="34" charset="0"/>
            </a:endParaRPr>
          </a:p>
        </p:txBody>
      </p:sp>
      <p:sp>
        <p:nvSpPr>
          <p:cNvPr id="17" name="內容版面配置區 16">
            <a:extLst>
              <a:ext uri="{FF2B5EF4-FFF2-40B4-BE49-F238E27FC236}">
                <a16:creationId xmlns:a16="http://schemas.microsoft.com/office/drawing/2014/main" id="{02D878EA-14EE-45C6-BF3C-0F0206BEBFED}"/>
              </a:ext>
            </a:extLst>
          </p:cNvPr>
          <p:cNvSpPr>
            <a:spLocks noGrp="1"/>
          </p:cNvSpPr>
          <p:nvPr>
            <p:ph sz="quarter" idx="4"/>
          </p:nvPr>
        </p:nvSpPr>
        <p:spPr>
          <a:xfrm>
            <a:off x="4900766" y="1843781"/>
            <a:ext cx="3986325" cy="1459820"/>
          </a:xfrm>
        </p:spPr>
        <p:txBody>
          <a:bodyPr>
            <a:normAutofit/>
          </a:bodyPr>
          <a:lstStyle/>
          <a:p>
            <a:r>
              <a:rPr lang="en-GB" altLang="zh-TW" sz="1600" b="1" i="0" dirty="0">
                <a:latin typeface="Arial" panose="020B0604020202020204" pitchFamily="34" charset="0"/>
                <a:ea typeface="微軟正黑體" panose="020B0604030504040204" pitchFamily="34" charset="-120"/>
                <a:cs typeface="Arial" panose="020B0604020202020204" pitchFamily="34" charset="0"/>
              </a:rPr>
              <a:t>Storage unstructured data in the </a:t>
            </a:r>
            <a:r>
              <a:rPr lang="en-GB" altLang="zh-TW" sz="1600" b="1" dirty="0">
                <a:latin typeface="Arial" panose="020B0604020202020204" pitchFamily="34" charset="0"/>
                <a:ea typeface="微軟正黑體" panose="020B0604030504040204" pitchFamily="34" charset="-120"/>
                <a:cs typeface="Arial" panose="020B0604020202020204" pitchFamily="34" charset="0"/>
              </a:rPr>
              <a:t>flat environment.</a:t>
            </a:r>
            <a:endParaRPr lang="en-GB" altLang="zh-TW" sz="1600" b="1" i="0" dirty="0">
              <a:latin typeface="Arial" panose="020B0604020202020204" pitchFamily="34" charset="0"/>
              <a:ea typeface="微軟正黑體" panose="020B0604030504040204" pitchFamily="34" charset="-120"/>
              <a:cs typeface="Arial" panose="020B0604020202020204" pitchFamily="34" charset="0"/>
            </a:endParaRPr>
          </a:p>
          <a:p>
            <a:pPr>
              <a:lnSpc>
                <a:spcPts val="2700"/>
              </a:lnSpc>
            </a:pPr>
            <a:r>
              <a:rPr lang="en-GB" altLang="zh-TW" sz="1600" b="1" dirty="0">
                <a:latin typeface="Arial" panose="020B0604020202020204" pitchFamily="34" charset="0"/>
                <a:ea typeface="微軟正黑體" panose="020B0604030504040204" pitchFamily="34" charset="-120"/>
                <a:cs typeface="Arial" panose="020B0604020202020204" pitchFamily="34" charset="0"/>
              </a:rPr>
              <a:t>Pricing depending the actual storage usage.</a:t>
            </a:r>
          </a:p>
        </p:txBody>
      </p:sp>
      <p:grpSp>
        <p:nvGrpSpPr>
          <p:cNvPr id="24" name="群組 23">
            <a:extLst>
              <a:ext uri="{FF2B5EF4-FFF2-40B4-BE49-F238E27FC236}">
                <a16:creationId xmlns:a16="http://schemas.microsoft.com/office/drawing/2014/main" id="{E59DF145-9594-4411-84F1-9FD3594674D1}"/>
              </a:ext>
            </a:extLst>
          </p:cNvPr>
          <p:cNvGrpSpPr/>
          <p:nvPr/>
        </p:nvGrpSpPr>
        <p:grpSpPr>
          <a:xfrm>
            <a:off x="979442" y="3287965"/>
            <a:ext cx="2655759" cy="843784"/>
            <a:chOff x="1043222" y="1789946"/>
            <a:chExt cx="2149355" cy="682890"/>
          </a:xfrm>
          <a:effectLst>
            <a:outerShdw blurRad="50800" dist="38100" dir="2700000" algn="tl" rotWithShape="0">
              <a:prstClr val="black">
                <a:alpha val="40000"/>
              </a:prstClr>
            </a:outerShdw>
          </a:effectLst>
        </p:grpSpPr>
        <p:pic>
          <p:nvPicPr>
            <p:cNvPr id="4" name="Picture 3"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910C6DDD-4B8E-4108-8E58-2DADDD833AB0}"/>
                </a:ext>
              </a:extLst>
            </p:cNvPr>
            <p:cNvPicPr>
              <a:picLocks noChangeAspect="1" noChangeArrowheads="1"/>
            </p:cNvPicPr>
            <p:nvPr/>
          </p:nvPicPr>
          <p:blipFill>
            <a:blip r:embed="rId5" cstate="print"/>
            <a:srcRect/>
            <a:stretch>
              <a:fillRect/>
            </a:stretch>
          </p:blipFill>
          <p:spPr bwMode="auto">
            <a:xfrm>
              <a:off x="2421112" y="1789946"/>
              <a:ext cx="300202" cy="300202"/>
            </a:xfrm>
            <a:prstGeom prst="rect">
              <a:avLst/>
            </a:prstGeom>
            <a:noFill/>
          </p:spPr>
        </p:pic>
        <p:pic>
          <p:nvPicPr>
            <p:cNvPr id="5" name="Picture 4"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FD62D7E-8239-4A36-B4B3-C9E06C63B65C}"/>
                </a:ext>
              </a:extLst>
            </p:cNvPr>
            <p:cNvPicPr>
              <a:picLocks noChangeAspect="1" noChangeArrowheads="1"/>
            </p:cNvPicPr>
            <p:nvPr/>
          </p:nvPicPr>
          <p:blipFill>
            <a:blip r:embed="rId6" cstate="print"/>
            <a:srcRect/>
            <a:stretch>
              <a:fillRect/>
            </a:stretch>
          </p:blipFill>
          <p:spPr bwMode="auto">
            <a:xfrm>
              <a:off x="1956460" y="2170062"/>
              <a:ext cx="300202" cy="300202"/>
            </a:xfrm>
            <a:prstGeom prst="rect">
              <a:avLst/>
            </a:prstGeom>
            <a:noFill/>
          </p:spPr>
        </p:pic>
        <p:pic>
          <p:nvPicPr>
            <p:cNvPr id="6" name="Picture 5"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D405F575-7A8D-4C16-ACAD-11505E6FFF20}"/>
                </a:ext>
              </a:extLst>
            </p:cNvPr>
            <p:cNvPicPr>
              <a:picLocks noChangeAspect="1" noChangeArrowheads="1"/>
            </p:cNvPicPr>
            <p:nvPr/>
          </p:nvPicPr>
          <p:blipFill>
            <a:blip r:embed="rId7" cstate="print"/>
            <a:srcRect/>
            <a:stretch>
              <a:fillRect/>
            </a:stretch>
          </p:blipFill>
          <p:spPr bwMode="auto">
            <a:xfrm>
              <a:off x="2892375" y="2170735"/>
              <a:ext cx="300202" cy="300202"/>
            </a:xfrm>
            <a:prstGeom prst="rect">
              <a:avLst/>
            </a:prstGeom>
            <a:noFill/>
          </p:spPr>
        </p:pic>
        <p:pic>
          <p:nvPicPr>
            <p:cNvPr id="7"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4F4231DE-E4FD-4CB3-9C63-369E2DD9750E}"/>
                </a:ext>
              </a:extLst>
            </p:cNvPr>
            <p:cNvPicPr>
              <a:picLocks noChangeAspect="1" noChangeArrowheads="1"/>
            </p:cNvPicPr>
            <p:nvPr/>
          </p:nvPicPr>
          <p:blipFill>
            <a:blip r:embed="rId8" cstate="print"/>
            <a:srcRect/>
            <a:stretch>
              <a:fillRect/>
            </a:stretch>
          </p:blipFill>
          <p:spPr bwMode="auto">
            <a:xfrm>
              <a:off x="1043222" y="1791923"/>
              <a:ext cx="300202" cy="300202"/>
            </a:xfrm>
            <a:prstGeom prst="rect">
              <a:avLst/>
            </a:prstGeom>
            <a:noFill/>
          </p:spPr>
        </p:pic>
        <p:pic>
          <p:nvPicPr>
            <p:cNvPr id="8"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89ED6C6D-BE28-4DCC-B9E3-54BEF8DDDFEC}"/>
                </a:ext>
              </a:extLst>
            </p:cNvPr>
            <p:cNvPicPr>
              <a:picLocks noChangeAspect="1" noChangeArrowheads="1"/>
            </p:cNvPicPr>
            <p:nvPr/>
          </p:nvPicPr>
          <p:blipFill>
            <a:blip r:embed="rId9" cstate="print"/>
            <a:srcRect/>
            <a:stretch>
              <a:fillRect/>
            </a:stretch>
          </p:blipFill>
          <p:spPr bwMode="auto">
            <a:xfrm>
              <a:off x="1500761" y="1791040"/>
              <a:ext cx="300202" cy="300202"/>
            </a:xfrm>
            <a:prstGeom prst="rect">
              <a:avLst/>
            </a:prstGeom>
            <a:noFill/>
          </p:spPr>
        </p:pic>
        <p:pic>
          <p:nvPicPr>
            <p:cNvPr id="9"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050DF5E8-93AF-4A80-A226-AACF32E0EBC2}"/>
                </a:ext>
              </a:extLst>
            </p:cNvPr>
            <p:cNvPicPr>
              <a:picLocks noChangeAspect="1" noChangeArrowheads="1"/>
            </p:cNvPicPr>
            <p:nvPr/>
          </p:nvPicPr>
          <p:blipFill>
            <a:blip r:embed="rId10" cstate="print"/>
            <a:srcRect/>
            <a:stretch>
              <a:fillRect/>
            </a:stretch>
          </p:blipFill>
          <p:spPr bwMode="auto">
            <a:xfrm>
              <a:off x="2892375" y="1789946"/>
              <a:ext cx="300202" cy="300202"/>
            </a:xfrm>
            <a:prstGeom prst="rect">
              <a:avLst/>
            </a:prstGeom>
            <a:noFill/>
          </p:spPr>
        </p:pic>
        <p:pic>
          <p:nvPicPr>
            <p:cNvPr id="10" name="Picture 13" descr="https://lh5.googleusercontent.com/Un2FspDsSs-A7u1QrWpTV3KlHwhMgCy3UIZ2tLWbfcIB6mPl-7BdzEpD06UtzBsVPLwneo2U0bzBA89nvv9YudgnqGutPfpcvjkJs1D25xY_alzqWo-znyDdLeS9QE5Up-7UQO0qZIE">
              <a:extLst>
                <a:ext uri="{FF2B5EF4-FFF2-40B4-BE49-F238E27FC236}">
                  <a16:creationId xmlns:a16="http://schemas.microsoft.com/office/drawing/2014/main" id="{67E09F77-6F7A-40FD-805C-35D1B465E2F2}"/>
                </a:ext>
              </a:extLst>
            </p:cNvPr>
            <p:cNvPicPr>
              <a:picLocks noChangeAspect="1" noChangeArrowheads="1"/>
            </p:cNvPicPr>
            <p:nvPr/>
          </p:nvPicPr>
          <p:blipFill>
            <a:blip r:embed="rId11" cstate="print"/>
            <a:srcRect/>
            <a:stretch>
              <a:fillRect/>
            </a:stretch>
          </p:blipFill>
          <p:spPr bwMode="auto">
            <a:xfrm>
              <a:off x="1043895" y="2171962"/>
              <a:ext cx="300202" cy="300202"/>
            </a:xfrm>
            <a:prstGeom prst="rect">
              <a:avLst/>
            </a:prstGeom>
            <a:noFill/>
          </p:spPr>
        </p:pic>
        <p:pic>
          <p:nvPicPr>
            <p:cNvPr id="11"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1FA9A623-8D51-4D81-A195-AF39FC1BF01A}"/>
                </a:ext>
              </a:extLst>
            </p:cNvPr>
            <p:cNvPicPr>
              <a:picLocks noChangeAspect="1" noChangeArrowheads="1"/>
            </p:cNvPicPr>
            <p:nvPr/>
          </p:nvPicPr>
          <p:blipFill>
            <a:blip r:embed="rId12" cstate="print"/>
            <a:srcRect/>
            <a:stretch>
              <a:fillRect/>
            </a:stretch>
          </p:blipFill>
          <p:spPr bwMode="auto">
            <a:xfrm>
              <a:off x="1955787" y="1789947"/>
              <a:ext cx="300202" cy="300200"/>
            </a:xfrm>
            <a:prstGeom prst="rect">
              <a:avLst/>
            </a:prstGeom>
            <a:noFill/>
          </p:spPr>
        </p:pic>
        <p:pic>
          <p:nvPicPr>
            <p:cNvPr id="12" name="Picture 23" descr="C:\Users\Josh Chen\Desktop\sharefile.png">
              <a:extLst>
                <a:ext uri="{FF2B5EF4-FFF2-40B4-BE49-F238E27FC236}">
                  <a16:creationId xmlns:a16="http://schemas.microsoft.com/office/drawing/2014/main" id="{4AE67D72-507D-40B9-A8EA-707ECE586705}"/>
                </a:ext>
              </a:extLst>
            </p:cNvPr>
            <p:cNvPicPr>
              <a:picLocks noChangeAspect="1" noChangeArrowheads="1"/>
            </p:cNvPicPr>
            <p:nvPr/>
          </p:nvPicPr>
          <p:blipFill>
            <a:blip r:embed="rId13" cstate="print"/>
            <a:srcRect/>
            <a:stretch>
              <a:fillRect/>
            </a:stretch>
          </p:blipFill>
          <p:spPr bwMode="auto">
            <a:xfrm>
              <a:off x="2420441" y="2171678"/>
              <a:ext cx="301158" cy="301158"/>
            </a:xfrm>
            <a:prstGeom prst="rect">
              <a:avLst/>
            </a:prstGeom>
            <a:noFill/>
          </p:spPr>
        </p:pic>
        <p:pic>
          <p:nvPicPr>
            <p:cNvPr id="13" name="Picture 25" descr="C:\Users\Josh Chen\Desktop\OneDrive.png">
              <a:extLst>
                <a:ext uri="{FF2B5EF4-FFF2-40B4-BE49-F238E27FC236}">
                  <a16:creationId xmlns:a16="http://schemas.microsoft.com/office/drawing/2014/main" id="{90E1E31E-9566-4A28-B063-A14899AF9A10}"/>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506708" y="2170451"/>
              <a:ext cx="301158" cy="301158"/>
            </a:xfrm>
            <a:prstGeom prst="rect">
              <a:avLst/>
            </a:prstGeom>
            <a:noFill/>
          </p:spPr>
        </p:pic>
      </p:grpSp>
      <p:pic>
        <p:nvPicPr>
          <p:cNvPr id="28"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299B9F5D-3103-4EB2-A3C7-18BE663D2E08}"/>
              </a:ext>
            </a:extLst>
          </p:cNvPr>
          <p:cNvPicPr>
            <a:picLocks noChangeAspect="1" noChangeArrowheads="1"/>
          </p:cNvPicPr>
          <p:nvPr/>
        </p:nvPicPr>
        <p:blipFill>
          <a:blip r:embed="rId15" cstate="print"/>
          <a:srcRect/>
          <a:stretch>
            <a:fillRect/>
          </a:stretch>
        </p:blipFill>
        <p:spPr bwMode="auto">
          <a:xfrm>
            <a:off x="7696580" y="3743797"/>
            <a:ext cx="370801" cy="370800"/>
          </a:xfrm>
          <a:prstGeom prst="rect">
            <a:avLst/>
          </a:prstGeom>
          <a:noFill/>
          <a:effectLst>
            <a:outerShdw blurRad="50800" dist="38100" dir="2700000" algn="tl" rotWithShape="0">
              <a:prstClr val="black">
                <a:alpha val="40000"/>
              </a:prstClr>
            </a:outerShdw>
          </a:effectLst>
        </p:spPr>
      </p:pic>
      <p:pic>
        <p:nvPicPr>
          <p:cNvPr id="29"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B763560C-8FF6-4067-BC9B-00B6B869A00F}"/>
              </a:ext>
            </a:extLst>
          </p:cNvPr>
          <p:cNvPicPr>
            <a:picLocks noChangeAspect="1" noChangeArrowheads="1"/>
          </p:cNvPicPr>
          <p:nvPr/>
        </p:nvPicPr>
        <p:blipFill>
          <a:blip r:embed="rId16" cstate="print"/>
          <a:srcRect/>
          <a:stretch>
            <a:fillRect/>
          </a:stretch>
        </p:blipFill>
        <p:spPr bwMode="auto">
          <a:xfrm>
            <a:off x="6540896" y="3239800"/>
            <a:ext cx="370801" cy="370800"/>
          </a:xfrm>
          <a:prstGeom prst="rect">
            <a:avLst/>
          </a:prstGeom>
          <a:noFill/>
          <a:effectLst>
            <a:outerShdw blurRad="50800" dist="38100" dir="2700000" algn="tl" rotWithShape="0">
              <a:prstClr val="black">
                <a:alpha val="40000"/>
              </a:prstClr>
            </a:outerShdw>
          </a:effectLst>
        </p:spPr>
      </p:pic>
      <p:pic>
        <p:nvPicPr>
          <p:cNvPr id="30" name="Picture 9" descr="https://lh3.googleusercontent.com/P4OJxLNf-0l3nfs9F8p39ujclzvA-Sa4M3YFDfLyGXNdBF1S3hW2XVX-Pa8PtbpzLQ3_u9J04ppaJpMsBi50EFF2NsGeZerLXGD3JSyvXDdNG-CPz4isgqbQJzagwjjPyqb3c8hNW_s">
            <a:extLst>
              <a:ext uri="{FF2B5EF4-FFF2-40B4-BE49-F238E27FC236}">
                <a16:creationId xmlns:a16="http://schemas.microsoft.com/office/drawing/2014/main" id="{01535909-F787-4F51-80C0-8F29BC614E21}"/>
              </a:ext>
            </a:extLst>
          </p:cNvPr>
          <p:cNvPicPr>
            <a:picLocks noChangeAspect="1" noChangeArrowheads="1"/>
          </p:cNvPicPr>
          <p:nvPr/>
        </p:nvPicPr>
        <p:blipFill>
          <a:blip r:embed="rId17" cstate="print"/>
          <a:srcRect/>
          <a:stretch>
            <a:fillRect/>
          </a:stretch>
        </p:blipFill>
        <p:spPr bwMode="auto">
          <a:xfrm>
            <a:off x="6548692" y="3743797"/>
            <a:ext cx="370801" cy="370800"/>
          </a:xfrm>
          <a:prstGeom prst="rect">
            <a:avLst/>
          </a:prstGeom>
          <a:noFill/>
          <a:effectLst>
            <a:outerShdw blurRad="50800" dist="38100" dir="2700000" algn="tl" rotWithShape="0">
              <a:prstClr val="black">
                <a:alpha val="40000"/>
              </a:prstClr>
            </a:outerShdw>
          </a:effectLst>
        </p:spPr>
      </p:pic>
      <p:pic>
        <p:nvPicPr>
          <p:cNvPr id="31"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B7F6DC5B-2B80-4F95-8489-9531A0B06759}"/>
              </a:ext>
            </a:extLst>
          </p:cNvPr>
          <p:cNvPicPr>
            <a:picLocks noChangeAspect="1" noChangeArrowheads="1"/>
          </p:cNvPicPr>
          <p:nvPr/>
        </p:nvPicPr>
        <p:blipFill>
          <a:blip r:embed="rId18" cstate="print"/>
          <a:srcRect/>
          <a:stretch>
            <a:fillRect/>
          </a:stretch>
        </p:blipFill>
        <p:spPr bwMode="auto">
          <a:xfrm>
            <a:off x="5411898" y="3744573"/>
            <a:ext cx="370801" cy="370800"/>
          </a:xfrm>
          <a:prstGeom prst="rect">
            <a:avLst/>
          </a:prstGeom>
          <a:noFill/>
          <a:effectLst>
            <a:outerShdw blurRad="50800" dist="38100" dir="2700000" algn="tl" rotWithShape="0">
              <a:prstClr val="black">
                <a:alpha val="40000"/>
              </a:prstClr>
            </a:outerShdw>
          </a:effectLst>
        </p:spPr>
      </p:pic>
      <p:pic>
        <p:nvPicPr>
          <p:cNvPr id="32"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63DF892F-FCFE-43FD-8E3F-3DC0E4043162}"/>
              </a:ext>
            </a:extLst>
          </p:cNvPr>
          <p:cNvPicPr>
            <a:picLocks noChangeAspect="1" noChangeArrowheads="1"/>
          </p:cNvPicPr>
          <p:nvPr/>
        </p:nvPicPr>
        <p:blipFill>
          <a:blip r:embed="rId19" cstate="print"/>
          <a:srcRect/>
          <a:stretch>
            <a:fillRect/>
          </a:stretch>
        </p:blipFill>
        <p:spPr bwMode="auto">
          <a:xfrm>
            <a:off x="7696580" y="3240775"/>
            <a:ext cx="370801" cy="370800"/>
          </a:xfrm>
          <a:prstGeom prst="rect">
            <a:avLst/>
          </a:prstGeom>
          <a:noFill/>
          <a:effectLst>
            <a:outerShdw blurRad="50800" dist="38100" dir="2700000" algn="tl" rotWithShape="0">
              <a:prstClr val="black">
                <a:alpha val="40000"/>
              </a:prstClr>
            </a:outerShdw>
          </a:effectLst>
        </p:spPr>
      </p:pic>
      <p:pic>
        <p:nvPicPr>
          <p:cNvPr id="33"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AC04948F-9046-4CE6-8EC3-0728D50771BF}"/>
              </a:ext>
            </a:extLst>
          </p:cNvPr>
          <p:cNvPicPr>
            <a:picLocks noChangeAspect="1" noChangeArrowheads="1"/>
          </p:cNvPicPr>
          <p:nvPr/>
        </p:nvPicPr>
        <p:blipFill>
          <a:blip r:embed="rId20" cstate="print"/>
          <a:srcRect/>
          <a:stretch>
            <a:fillRect/>
          </a:stretch>
        </p:blipFill>
        <p:spPr bwMode="auto">
          <a:xfrm>
            <a:off x="7110928" y="3743797"/>
            <a:ext cx="370801" cy="370800"/>
          </a:xfrm>
          <a:prstGeom prst="rect">
            <a:avLst/>
          </a:prstGeom>
          <a:noFill/>
          <a:effectLst>
            <a:outerShdw blurRad="50800" dist="38100" dir="2700000" algn="tl" rotWithShape="0">
              <a:prstClr val="black">
                <a:alpha val="40000"/>
              </a:prstClr>
            </a:outerShdw>
          </a:effectLst>
        </p:spPr>
      </p:pic>
      <p:pic>
        <p:nvPicPr>
          <p:cNvPr id="34"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C94DEBCD-23BD-419D-B031-75B80EEB144C}"/>
              </a:ext>
            </a:extLst>
          </p:cNvPr>
          <p:cNvPicPr>
            <a:picLocks noChangeAspect="1" noChangeArrowheads="1"/>
          </p:cNvPicPr>
          <p:nvPr/>
        </p:nvPicPr>
        <p:blipFill>
          <a:blip r:embed="rId21" cstate="print"/>
          <a:srcRect/>
          <a:stretch>
            <a:fillRect/>
          </a:stretch>
        </p:blipFill>
        <p:spPr bwMode="auto">
          <a:xfrm>
            <a:off x="7102754" y="3239800"/>
            <a:ext cx="370801" cy="370800"/>
          </a:xfrm>
          <a:prstGeom prst="rect">
            <a:avLst/>
          </a:prstGeom>
          <a:noFill/>
          <a:effectLst>
            <a:outerShdw blurRad="50800" dist="38100" dir="2700000" algn="tl" rotWithShape="0">
              <a:prstClr val="black">
                <a:alpha val="40000"/>
              </a:prstClr>
            </a:outerShdw>
          </a:effectLst>
        </p:spPr>
      </p:pic>
      <p:pic>
        <p:nvPicPr>
          <p:cNvPr id="35"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98A848D4-3AC7-4301-AABE-FA0E878287C5}"/>
              </a:ext>
            </a:extLst>
          </p:cNvPr>
          <p:cNvPicPr>
            <a:picLocks noChangeAspect="1" noChangeArrowheads="1"/>
          </p:cNvPicPr>
          <p:nvPr/>
        </p:nvPicPr>
        <p:blipFill>
          <a:blip r:embed="rId22" cstate="print"/>
          <a:srcRect/>
          <a:stretch>
            <a:fillRect/>
          </a:stretch>
        </p:blipFill>
        <p:spPr bwMode="auto">
          <a:xfrm>
            <a:off x="5935266" y="3226292"/>
            <a:ext cx="370801" cy="370800"/>
          </a:xfrm>
          <a:prstGeom prst="rect">
            <a:avLst/>
          </a:prstGeom>
          <a:noFill/>
          <a:effectLst>
            <a:outerShdw blurRad="50800" dist="38100" dir="2700000" algn="tl" rotWithShape="0">
              <a:prstClr val="black">
                <a:alpha val="40000"/>
              </a:prstClr>
            </a:outerShdw>
          </a:effectLst>
        </p:spPr>
      </p:pic>
      <p:pic>
        <p:nvPicPr>
          <p:cNvPr id="36"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726EE885-1D00-4A0C-A6C3-8C7861F7103F}"/>
              </a:ext>
            </a:extLst>
          </p:cNvPr>
          <p:cNvPicPr>
            <a:picLocks noChangeAspect="1" noChangeArrowheads="1"/>
          </p:cNvPicPr>
          <p:nvPr/>
        </p:nvPicPr>
        <p:blipFill>
          <a:blip r:embed="rId23" cstate="print"/>
          <a:srcRect/>
          <a:stretch>
            <a:fillRect/>
          </a:stretch>
        </p:blipFill>
        <p:spPr bwMode="auto">
          <a:xfrm>
            <a:off x="5411753" y="3241353"/>
            <a:ext cx="370801" cy="370800"/>
          </a:xfrm>
          <a:prstGeom prst="rect">
            <a:avLst/>
          </a:prstGeom>
          <a:noFill/>
          <a:effectLst>
            <a:outerShdw blurRad="50800" dist="38100" dir="2700000" algn="tl" rotWithShape="0">
              <a:prstClr val="black">
                <a:alpha val="40000"/>
              </a:prstClr>
            </a:outerShdw>
          </a:effectLst>
        </p:spPr>
      </p:pic>
      <p:pic>
        <p:nvPicPr>
          <p:cNvPr id="37" name="Picture 20" descr="Image result for è¯çºé²">
            <a:extLst>
              <a:ext uri="{FF2B5EF4-FFF2-40B4-BE49-F238E27FC236}">
                <a16:creationId xmlns:a16="http://schemas.microsoft.com/office/drawing/2014/main" id="{C0AC8751-C76A-4A18-9A39-F913AD9099A3}"/>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l="32299" t="2107" r="32593" b="45223"/>
          <a:stretch>
            <a:fillRect/>
          </a:stretch>
        </p:blipFill>
        <p:spPr bwMode="auto">
          <a:xfrm>
            <a:off x="5950441" y="3743152"/>
            <a:ext cx="370801" cy="370800"/>
          </a:xfrm>
          <a:prstGeom prst="rect">
            <a:avLst/>
          </a:prstGeom>
          <a:noFill/>
          <a:effectLst>
            <a:outerShdw blurRad="50800" dist="38100" dir="2700000" algn="tl" rotWithShape="0">
              <a:prstClr val="black">
                <a:alpha val="40000"/>
              </a:prstClr>
            </a:outerShdw>
          </a:effectLst>
        </p:spPr>
      </p:pic>
      <p:pic>
        <p:nvPicPr>
          <p:cNvPr id="3" name="圖片 2" descr="一張含有 標誌, 室外 的圖片&#10;&#10;描述是以高可信度產生">
            <a:extLst>
              <a:ext uri="{FF2B5EF4-FFF2-40B4-BE49-F238E27FC236}">
                <a16:creationId xmlns:a16="http://schemas.microsoft.com/office/drawing/2014/main" id="{9BA424FF-4DAB-41D2-8D33-EAC02BB7F3E9}"/>
              </a:ext>
            </a:extLst>
          </p:cNvPr>
          <p:cNvPicPr>
            <a:picLocks noChangeAspect="1"/>
          </p:cNvPicPr>
          <p:nvPr/>
        </p:nvPicPr>
        <p:blipFill>
          <a:blip r:embed="rId25"/>
          <a:stretch>
            <a:fillRect/>
          </a:stretch>
        </p:blipFill>
        <p:spPr>
          <a:xfrm>
            <a:off x="8160404" y="-280"/>
            <a:ext cx="981075" cy="885825"/>
          </a:xfrm>
          <a:prstGeom prst="rect">
            <a:avLst/>
          </a:prstGeom>
        </p:spPr>
      </p:pic>
    </p:spTree>
    <p:extLst>
      <p:ext uri="{BB962C8B-B14F-4D97-AF65-F5344CB8AC3E}">
        <p14:creationId xmlns:p14="http://schemas.microsoft.com/office/powerpoint/2010/main" val="1859193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圖片 37" descr="一張含有 螢幕擷取畫面 的圖片&#10;&#10;描述是以高可信度產生">
            <a:extLst>
              <a:ext uri="{FF2B5EF4-FFF2-40B4-BE49-F238E27FC236}">
                <a16:creationId xmlns:a16="http://schemas.microsoft.com/office/drawing/2014/main" id="{2B45C8A9-FD49-4E2C-8BFC-89216EA6DD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8" name="矩形 27">
            <a:extLst>
              <a:ext uri="{FF2B5EF4-FFF2-40B4-BE49-F238E27FC236}">
                <a16:creationId xmlns:a16="http://schemas.microsoft.com/office/drawing/2014/main" id="{5AE6D605-2C3D-4EB7-B097-FBE49FE00E1C}"/>
              </a:ext>
            </a:extLst>
          </p:cNvPr>
          <p:cNvSpPr/>
          <p:nvPr/>
        </p:nvSpPr>
        <p:spPr>
          <a:xfrm>
            <a:off x="3735384" y="2467303"/>
            <a:ext cx="1948086" cy="14702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3" name="內容版面配置區 2">
            <a:extLst>
              <a:ext uri="{FF2B5EF4-FFF2-40B4-BE49-F238E27FC236}">
                <a16:creationId xmlns:a16="http://schemas.microsoft.com/office/drawing/2014/main" id="{DCE66AB8-9D86-4230-8B3E-EDF314585110}"/>
              </a:ext>
            </a:extLst>
          </p:cNvPr>
          <p:cNvSpPr>
            <a:spLocks noGrp="1"/>
          </p:cNvSpPr>
          <p:nvPr>
            <p:ph idx="1"/>
          </p:nvPr>
        </p:nvSpPr>
        <p:spPr>
          <a:xfrm>
            <a:off x="593660" y="1319454"/>
            <a:ext cx="7886700" cy="834297"/>
          </a:xfrm>
        </p:spPr>
        <p:txBody>
          <a:bodyPr>
            <a:normAutofit/>
          </a:bodyPr>
          <a:lstStyle/>
          <a:p>
            <a:pPr marL="0" indent="0">
              <a:lnSpc>
                <a:spcPts val="2700"/>
              </a:lnSpc>
              <a:buNone/>
            </a:pPr>
            <a:r>
              <a:rPr lang="en-US" altLang="zh-TW" sz="1800" b="1" dirty="0" err="1">
                <a:latin typeface="Arial" panose="020B0604020202020204" pitchFamily="34" charset="0"/>
                <a:ea typeface="微軟正黑體" panose="020B0604030504040204" pitchFamily="34" charset="-120"/>
                <a:cs typeface="Arial" panose="020B0604020202020204" pitchFamily="34" charset="0"/>
              </a:rPr>
              <a:t>CacheMount</a:t>
            </a:r>
            <a:r>
              <a:rPr lang="zh-TW" altLang="en-US" sz="1800" b="1" dirty="0">
                <a:latin typeface="Arial" panose="020B0604020202020204" pitchFamily="34" charset="0"/>
                <a:ea typeface="微軟正黑體" panose="020B0604030504040204" pitchFamily="34" charset="-120"/>
                <a:cs typeface="Arial" panose="020B0604020202020204" pitchFamily="34" charset="0"/>
              </a:rPr>
              <a:t> </a:t>
            </a:r>
            <a:r>
              <a:rPr lang="en-GB" altLang="zh-TW" sz="1800" b="1" dirty="0">
                <a:latin typeface="Arial" panose="020B0604020202020204" pitchFamily="34" charset="0"/>
                <a:ea typeface="微軟正黑體" panose="020B0604030504040204" pitchFamily="34" charset="-120"/>
                <a:cs typeface="Arial" panose="020B0604020202020204" pitchFamily="34" charset="0"/>
              </a:rPr>
              <a:t>can transform the unstructured data into file structure for easy management of object cloud storage spaces</a:t>
            </a:r>
            <a:endParaRPr lang="en-GB" sz="1800" dirty="0">
              <a:latin typeface="Arial" panose="020B0604020202020204" pitchFamily="34" charset="0"/>
              <a:cs typeface="Arial" panose="020B0604020202020204" pitchFamily="34" charset="0"/>
            </a:endParaRPr>
          </a:p>
        </p:txBody>
      </p:sp>
      <p:sp>
        <p:nvSpPr>
          <p:cNvPr id="4" name="標題 8">
            <a:extLst>
              <a:ext uri="{FF2B5EF4-FFF2-40B4-BE49-F238E27FC236}">
                <a16:creationId xmlns:a16="http://schemas.microsoft.com/office/drawing/2014/main" id="{D088FD2F-B5DE-49AB-A097-5E3A67CDF7B3}"/>
              </a:ext>
            </a:extLst>
          </p:cNvPr>
          <p:cNvSpPr txBox="1">
            <a:spLocks/>
          </p:cNvSpPr>
          <p:nvPr/>
        </p:nvSpPr>
        <p:spPr>
          <a:xfrm>
            <a:off x="332224" y="117999"/>
            <a:ext cx="7324157" cy="89776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ts val="3800"/>
              </a:lnSpc>
            </a:pPr>
            <a:r>
              <a:rPr lang="en-GB" altLang="zh-TW" sz="3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File Cloud </a:t>
            </a:r>
            <a:r>
              <a:rPr lang="en-US" altLang="zh-TW" sz="3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Gateway</a:t>
            </a:r>
            <a:r>
              <a:rPr lang="en-GB" altLang="zh-TW" sz="3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 Help To Access Object Storage Service</a:t>
            </a:r>
            <a:endParaRPr lang="en-GB" sz="30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6"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D47A94EF-779C-435C-A856-FCA417DAFE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726" y="2409000"/>
            <a:ext cx="1854591" cy="171987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81821BD3-AD3D-42B0-9325-6CF8DDAF7132}"/>
              </a:ext>
            </a:extLst>
          </p:cNvPr>
          <p:cNvSpPr/>
          <p:nvPr/>
        </p:nvSpPr>
        <p:spPr>
          <a:xfrm rot="20942708">
            <a:off x="994642" y="3021731"/>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a:t>/a</a:t>
            </a:r>
            <a:endParaRPr lang="en-GB" sz="1050"/>
          </a:p>
        </p:txBody>
      </p:sp>
      <p:sp>
        <p:nvSpPr>
          <p:cNvPr id="8" name="矩形 7">
            <a:extLst>
              <a:ext uri="{FF2B5EF4-FFF2-40B4-BE49-F238E27FC236}">
                <a16:creationId xmlns:a16="http://schemas.microsoft.com/office/drawing/2014/main" id="{4EB00CEB-D917-474D-A53A-C376A175FF18}"/>
              </a:ext>
            </a:extLst>
          </p:cNvPr>
          <p:cNvSpPr/>
          <p:nvPr/>
        </p:nvSpPr>
        <p:spPr>
          <a:xfrm rot="907194">
            <a:off x="1499002" y="2846764"/>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a:t>/a/b</a:t>
            </a:r>
            <a:endParaRPr lang="en-GB" sz="1050"/>
          </a:p>
        </p:txBody>
      </p:sp>
      <p:sp>
        <p:nvSpPr>
          <p:cNvPr id="9" name="矩形 8">
            <a:extLst>
              <a:ext uri="{FF2B5EF4-FFF2-40B4-BE49-F238E27FC236}">
                <a16:creationId xmlns:a16="http://schemas.microsoft.com/office/drawing/2014/main" id="{DB306BF7-BF59-4F6D-8C57-DCFE8C7A1BE7}"/>
              </a:ext>
            </a:extLst>
          </p:cNvPr>
          <p:cNvSpPr/>
          <p:nvPr/>
        </p:nvSpPr>
        <p:spPr>
          <a:xfrm rot="19197893">
            <a:off x="1429842" y="3347553"/>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a:t>/a/c</a:t>
            </a:r>
            <a:endParaRPr lang="en-GB" sz="1050"/>
          </a:p>
        </p:txBody>
      </p:sp>
      <p:sp>
        <p:nvSpPr>
          <p:cNvPr id="10" name="矩形 9">
            <a:extLst>
              <a:ext uri="{FF2B5EF4-FFF2-40B4-BE49-F238E27FC236}">
                <a16:creationId xmlns:a16="http://schemas.microsoft.com/office/drawing/2014/main" id="{247508D3-88DB-4512-B4B8-093CD22DF377}"/>
              </a:ext>
            </a:extLst>
          </p:cNvPr>
          <p:cNvSpPr/>
          <p:nvPr/>
        </p:nvSpPr>
        <p:spPr>
          <a:xfrm rot="828242">
            <a:off x="1979214" y="3163784"/>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a:t>/</a:t>
            </a:r>
            <a:r>
              <a:rPr lang="en-US" sz="1050" err="1"/>
              <a:t>a/d</a:t>
            </a:r>
            <a:endParaRPr lang="en-GB" sz="1050"/>
          </a:p>
        </p:txBody>
      </p:sp>
      <p:pic>
        <p:nvPicPr>
          <p:cNvPr id="11" name="Picture 2" descr="Image result for folder icon">
            <a:extLst>
              <a:ext uri="{FF2B5EF4-FFF2-40B4-BE49-F238E27FC236}">
                <a16:creationId xmlns:a16="http://schemas.microsoft.com/office/drawing/2014/main" id="{A87D580A-0EB2-4C5D-92AE-1336009C67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96208" y="2631807"/>
            <a:ext cx="825752" cy="8257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群組 11">
            <a:extLst>
              <a:ext uri="{FF2B5EF4-FFF2-40B4-BE49-F238E27FC236}">
                <a16:creationId xmlns:a16="http://schemas.microsoft.com/office/drawing/2014/main" id="{8429BF82-4146-4012-88E2-2836A07095B7}"/>
              </a:ext>
            </a:extLst>
          </p:cNvPr>
          <p:cNvGrpSpPr/>
          <p:nvPr/>
        </p:nvGrpSpPr>
        <p:grpSpPr>
          <a:xfrm>
            <a:off x="4198299" y="3003557"/>
            <a:ext cx="825752" cy="825752"/>
            <a:chOff x="-4070444" y="1724263"/>
            <a:chExt cx="4876800" cy="4876800"/>
          </a:xfrm>
        </p:grpSpPr>
        <p:sp>
          <p:nvSpPr>
            <p:cNvPr id="24" name="矩形: 剪去單一角落 23">
              <a:extLst>
                <a:ext uri="{FF2B5EF4-FFF2-40B4-BE49-F238E27FC236}">
                  <a16:creationId xmlns:a16="http://schemas.microsoft.com/office/drawing/2014/main" id="{6AADAD75-AF53-4E22-A9AE-3015817F0E03}"/>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25" name="Picture 6" descr="Image result for file icon">
              <a:extLst>
                <a:ext uri="{FF2B5EF4-FFF2-40B4-BE49-F238E27FC236}">
                  <a16:creationId xmlns:a16="http://schemas.microsoft.com/office/drawing/2014/main" id="{3DE77A19-C203-4D4E-B495-5114F4E0F2F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群組 12">
            <a:extLst>
              <a:ext uri="{FF2B5EF4-FFF2-40B4-BE49-F238E27FC236}">
                <a16:creationId xmlns:a16="http://schemas.microsoft.com/office/drawing/2014/main" id="{666410D1-8273-4766-83B0-886A5516C66E}"/>
              </a:ext>
            </a:extLst>
          </p:cNvPr>
          <p:cNvGrpSpPr/>
          <p:nvPr/>
        </p:nvGrpSpPr>
        <p:grpSpPr>
          <a:xfrm>
            <a:off x="4537010" y="3003557"/>
            <a:ext cx="825752" cy="825752"/>
            <a:chOff x="-4070444" y="1724263"/>
            <a:chExt cx="4876800" cy="4876800"/>
          </a:xfrm>
        </p:grpSpPr>
        <p:sp>
          <p:nvSpPr>
            <p:cNvPr id="22" name="矩形: 剪去單一角落 21">
              <a:extLst>
                <a:ext uri="{FF2B5EF4-FFF2-40B4-BE49-F238E27FC236}">
                  <a16:creationId xmlns:a16="http://schemas.microsoft.com/office/drawing/2014/main" id="{DB4BE72D-8F3D-4F24-A07D-D2BB878D0199}"/>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23" name="Picture 6" descr="Image result for file icon">
              <a:extLst>
                <a:ext uri="{FF2B5EF4-FFF2-40B4-BE49-F238E27FC236}">
                  <a16:creationId xmlns:a16="http://schemas.microsoft.com/office/drawing/2014/main" id="{FF432794-0927-4DCE-8CC6-8BBCA093883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a:extLst>
              <a:ext uri="{FF2B5EF4-FFF2-40B4-BE49-F238E27FC236}">
                <a16:creationId xmlns:a16="http://schemas.microsoft.com/office/drawing/2014/main" id="{6E6929CE-7C2E-41A6-B690-7890557E19A8}"/>
              </a:ext>
            </a:extLst>
          </p:cNvPr>
          <p:cNvGrpSpPr/>
          <p:nvPr/>
        </p:nvGrpSpPr>
        <p:grpSpPr>
          <a:xfrm>
            <a:off x="4857718" y="3003557"/>
            <a:ext cx="825752" cy="825752"/>
            <a:chOff x="-4070444" y="1724263"/>
            <a:chExt cx="4876800" cy="4876800"/>
          </a:xfrm>
        </p:grpSpPr>
        <p:sp>
          <p:nvSpPr>
            <p:cNvPr id="20" name="矩形: 剪去單一角落 19">
              <a:extLst>
                <a:ext uri="{FF2B5EF4-FFF2-40B4-BE49-F238E27FC236}">
                  <a16:creationId xmlns:a16="http://schemas.microsoft.com/office/drawing/2014/main" id="{7061E744-E88D-4C0F-922A-6E533C056497}"/>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p>
          </p:txBody>
        </p:sp>
        <p:pic>
          <p:nvPicPr>
            <p:cNvPr id="21" name="Picture 6" descr="Image result for file icon">
              <a:extLst>
                <a:ext uri="{FF2B5EF4-FFF2-40B4-BE49-F238E27FC236}">
                  <a16:creationId xmlns:a16="http://schemas.microsoft.com/office/drawing/2014/main" id="{68A9CAFB-DC4A-4917-80FE-9DB6DCBFD84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圖片 14">
            <a:extLst>
              <a:ext uri="{FF2B5EF4-FFF2-40B4-BE49-F238E27FC236}">
                <a16:creationId xmlns:a16="http://schemas.microsoft.com/office/drawing/2014/main" id="{62EC3D56-66D7-4EDE-8025-09A505638EA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2640842" y="3068201"/>
            <a:ext cx="1015712" cy="194085"/>
          </a:xfrm>
          <a:prstGeom prst="rect">
            <a:avLst/>
          </a:prstGeom>
        </p:spPr>
      </p:pic>
      <p:sp>
        <p:nvSpPr>
          <p:cNvPr id="16" name="文字方塊 15">
            <a:extLst>
              <a:ext uri="{FF2B5EF4-FFF2-40B4-BE49-F238E27FC236}">
                <a16:creationId xmlns:a16="http://schemas.microsoft.com/office/drawing/2014/main" id="{285D69B9-3A1F-4437-A82D-2DAB771CEF61}"/>
              </a:ext>
            </a:extLst>
          </p:cNvPr>
          <p:cNvSpPr txBox="1"/>
          <p:nvPr/>
        </p:nvSpPr>
        <p:spPr>
          <a:xfrm>
            <a:off x="4067395" y="2951206"/>
            <a:ext cx="336887" cy="307778"/>
          </a:xfrm>
          <a:prstGeom prst="rect">
            <a:avLst/>
          </a:prstGeom>
          <a:noFill/>
        </p:spPr>
        <p:txBody>
          <a:bodyPr wrap="none" rtlCol="0">
            <a:spAutoFit/>
          </a:bodyPr>
          <a:lstStyle/>
          <a:p>
            <a:r>
              <a:rPr lang="en-US" sz="1400"/>
              <a:t>/a</a:t>
            </a:r>
            <a:endParaRPr lang="en-GB" sz="1400"/>
          </a:p>
        </p:txBody>
      </p:sp>
      <p:sp>
        <p:nvSpPr>
          <p:cNvPr id="17" name="文字方塊 16">
            <a:extLst>
              <a:ext uri="{FF2B5EF4-FFF2-40B4-BE49-F238E27FC236}">
                <a16:creationId xmlns:a16="http://schemas.microsoft.com/office/drawing/2014/main" id="{A17F8EA3-DEF0-4525-B0BD-C2FB8B3E1EFE}"/>
              </a:ext>
            </a:extLst>
          </p:cNvPr>
          <p:cNvSpPr txBox="1"/>
          <p:nvPr/>
        </p:nvSpPr>
        <p:spPr>
          <a:xfrm>
            <a:off x="4464213" y="3629749"/>
            <a:ext cx="279244" cy="307778"/>
          </a:xfrm>
          <a:prstGeom prst="rect">
            <a:avLst/>
          </a:prstGeom>
          <a:noFill/>
        </p:spPr>
        <p:txBody>
          <a:bodyPr wrap="none" rtlCol="0">
            <a:spAutoFit/>
          </a:bodyPr>
          <a:lstStyle/>
          <a:p>
            <a:r>
              <a:rPr lang="en-US" sz="1400"/>
              <a:t>b</a:t>
            </a:r>
            <a:endParaRPr lang="en-GB" sz="1400"/>
          </a:p>
        </p:txBody>
      </p:sp>
      <p:sp>
        <p:nvSpPr>
          <p:cNvPr id="18" name="文字方塊 17">
            <a:extLst>
              <a:ext uri="{FF2B5EF4-FFF2-40B4-BE49-F238E27FC236}">
                <a16:creationId xmlns:a16="http://schemas.microsoft.com/office/drawing/2014/main" id="{82CB7236-5A12-4D4F-A8C3-D70B7F2478C9}"/>
              </a:ext>
            </a:extLst>
          </p:cNvPr>
          <p:cNvSpPr txBox="1"/>
          <p:nvPr/>
        </p:nvSpPr>
        <p:spPr>
          <a:xfrm>
            <a:off x="4818828" y="3629749"/>
            <a:ext cx="260008" cy="307778"/>
          </a:xfrm>
          <a:prstGeom prst="rect">
            <a:avLst/>
          </a:prstGeom>
          <a:noFill/>
        </p:spPr>
        <p:txBody>
          <a:bodyPr wrap="none" rtlCol="0">
            <a:spAutoFit/>
          </a:bodyPr>
          <a:lstStyle/>
          <a:p>
            <a:r>
              <a:rPr lang="en-US" sz="1400"/>
              <a:t>c</a:t>
            </a:r>
            <a:endParaRPr lang="en-GB" sz="1400"/>
          </a:p>
        </p:txBody>
      </p:sp>
      <p:sp>
        <p:nvSpPr>
          <p:cNvPr id="19" name="文字方塊 18">
            <a:extLst>
              <a:ext uri="{FF2B5EF4-FFF2-40B4-BE49-F238E27FC236}">
                <a16:creationId xmlns:a16="http://schemas.microsoft.com/office/drawing/2014/main" id="{24FC6235-EEE9-4177-B3B6-BD5759B905E4}"/>
              </a:ext>
            </a:extLst>
          </p:cNvPr>
          <p:cNvSpPr txBox="1"/>
          <p:nvPr/>
        </p:nvSpPr>
        <p:spPr>
          <a:xfrm>
            <a:off x="5151246" y="3629749"/>
            <a:ext cx="279244" cy="307778"/>
          </a:xfrm>
          <a:prstGeom prst="rect">
            <a:avLst/>
          </a:prstGeom>
          <a:noFill/>
        </p:spPr>
        <p:txBody>
          <a:bodyPr wrap="none" rtlCol="0">
            <a:spAutoFit/>
          </a:bodyPr>
          <a:lstStyle/>
          <a:p>
            <a:r>
              <a:rPr lang="en-US" sz="1400"/>
              <a:t>d</a:t>
            </a:r>
            <a:endParaRPr lang="en-GB" sz="1400"/>
          </a:p>
        </p:txBody>
      </p:sp>
      <p:pic>
        <p:nvPicPr>
          <p:cNvPr id="27" name="圖片 26">
            <a:extLst>
              <a:ext uri="{FF2B5EF4-FFF2-40B4-BE49-F238E27FC236}">
                <a16:creationId xmlns:a16="http://schemas.microsoft.com/office/drawing/2014/main" id="{0588536E-B8C2-41B9-95AD-017605DC8F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0800000" flipV="1">
            <a:off x="2640842" y="3318026"/>
            <a:ext cx="1015712" cy="194085"/>
          </a:xfrm>
          <a:prstGeom prst="rect">
            <a:avLst/>
          </a:prstGeom>
        </p:spPr>
      </p:pic>
      <p:pic>
        <p:nvPicPr>
          <p:cNvPr id="29" name="圖片 28">
            <a:extLst>
              <a:ext uri="{FF2B5EF4-FFF2-40B4-BE49-F238E27FC236}">
                <a16:creationId xmlns:a16="http://schemas.microsoft.com/office/drawing/2014/main" id="{B290D836-3036-44B5-B4E4-F74C286E804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5804879" y="3068201"/>
            <a:ext cx="1015712" cy="194085"/>
          </a:xfrm>
          <a:prstGeom prst="rect">
            <a:avLst/>
          </a:prstGeom>
        </p:spPr>
      </p:pic>
      <p:pic>
        <p:nvPicPr>
          <p:cNvPr id="30" name="圖片 29">
            <a:extLst>
              <a:ext uri="{FF2B5EF4-FFF2-40B4-BE49-F238E27FC236}">
                <a16:creationId xmlns:a16="http://schemas.microsoft.com/office/drawing/2014/main" id="{E9C257FD-3DFA-428F-A8BE-E75968ED011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0800000" flipV="1">
            <a:off x="5804879" y="3318026"/>
            <a:ext cx="1015712" cy="194085"/>
          </a:xfrm>
          <a:prstGeom prst="rect">
            <a:avLst/>
          </a:prstGeom>
        </p:spPr>
      </p:pic>
      <p:sp>
        <p:nvSpPr>
          <p:cNvPr id="33" name="矩形: 圓角 35">
            <a:extLst>
              <a:ext uri="{FF2B5EF4-FFF2-40B4-BE49-F238E27FC236}">
                <a16:creationId xmlns:a16="http://schemas.microsoft.com/office/drawing/2014/main" id="{F3FBAA1F-FC14-44C4-A5C8-CADD75840CFC}"/>
              </a:ext>
            </a:extLst>
          </p:cNvPr>
          <p:cNvSpPr/>
          <p:nvPr/>
        </p:nvSpPr>
        <p:spPr>
          <a:xfrm rot="10800000">
            <a:off x="2649373" y="3536986"/>
            <a:ext cx="1020932" cy="425380"/>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4" name="矩形 33">
            <a:extLst>
              <a:ext uri="{FF2B5EF4-FFF2-40B4-BE49-F238E27FC236}">
                <a16:creationId xmlns:a16="http://schemas.microsoft.com/office/drawing/2014/main" id="{A721AA82-FE42-4433-90C0-AE2471C1AD66}"/>
              </a:ext>
            </a:extLst>
          </p:cNvPr>
          <p:cNvSpPr/>
          <p:nvPr/>
        </p:nvSpPr>
        <p:spPr>
          <a:xfrm>
            <a:off x="2669485" y="3506523"/>
            <a:ext cx="965976" cy="486736"/>
          </a:xfrm>
          <a:prstGeom prst="rect">
            <a:avLst/>
          </a:prstGeom>
        </p:spPr>
        <p:txBody>
          <a:bodyPr wrap="square">
            <a:spAutoFit/>
          </a:bodyPr>
          <a:lstStyle/>
          <a:p>
            <a:pPr algn="ctr">
              <a:lnSpc>
                <a:spcPts val="1600"/>
              </a:lnSpc>
            </a:pPr>
            <a:r>
              <a:rPr lang="en-GB" altLang="zh-TW" sz="1200" b="1" dirty="0">
                <a:solidFill>
                  <a:schemeClr val="bg1"/>
                </a:solidFill>
                <a:latin typeface="Arial" panose="020B0604020202020204" pitchFamily="34" charset="0"/>
                <a:ea typeface="微軟正黑體" panose="020B0604030504040204" pitchFamily="34" charset="-120"/>
                <a:cs typeface="Arial" panose="020B0604020202020204" pitchFamily="34" charset="0"/>
              </a:rPr>
              <a:t>Structure Transform</a:t>
            </a:r>
            <a:endParaRPr lang="zh-TW" altLang="en-US" sz="12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文字方塊 34">
            <a:extLst>
              <a:ext uri="{FF2B5EF4-FFF2-40B4-BE49-F238E27FC236}">
                <a16:creationId xmlns:a16="http://schemas.microsoft.com/office/drawing/2014/main" id="{231B827F-14F0-43B5-AA06-10A391FC4CCF}"/>
              </a:ext>
            </a:extLst>
          </p:cNvPr>
          <p:cNvSpPr txBox="1"/>
          <p:nvPr/>
        </p:nvSpPr>
        <p:spPr>
          <a:xfrm>
            <a:off x="215956" y="4065705"/>
            <a:ext cx="2924390" cy="338554"/>
          </a:xfrm>
          <a:prstGeom prst="rect">
            <a:avLst/>
          </a:prstGeom>
          <a:noFill/>
        </p:spPr>
        <p:txBody>
          <a:bodyPr wrap="square" rtlCol="0">
            <a:spAutoFit/>
          </a:bodyPr>
          <a:lstStyle>
            <a:defPPr>
              <a:defRPr lang="en-US"/>
            </a:defPPr>
            <a:lvl1pPr algn="ctr">
              <a:defRPr sz="1600">
                <a:latin typeface="微軟正黑體" panose="020B0604030504040204" pitchFamily="34" charset="-120"/>
                <a:ea typeface="微軟正黑體" panose="020B0604030504040204" pitchFamily="34" charset="-120"/>
              </a:defRPr>
            </a:lvl1pPr>
          </a:lstStyle>
          <a:p>
            <a:r>
              <a:rPr lang="en-GB" altLang="zh-TW">
                <a:latin typeface="Arial" panose="020B0604020202020204" pitchFamily="34" charset="0"/>
                <a:cs typeface="Arial" panose="020B0604020202020204" pitchFamily="34" charset="0"/>
              </a:rPr>
              <a:t>object cloud storage spaces</a:t>
            </a:r>
            <a:endParaRPr lang="en-GB">
              <a:latin typeface="Arial" panose="020B0604020202020204" pitchFamily="34" charset="0"/>
              <a:cs typeface="Arial" panose="020B0604020202020204" pitchFamily="34" charset="0"/>
            </a:endParaRPr>
          </a:p>
        </p:txBody>
      </p:sp>
      <p:sp>
        <p:nvSpPr>
          <p:cNvPr id="36" name="文字方塊 35">
            <a:extLst>
              <a:ext uri="{FF2B5EF4-FFF2-40B4-BE49-F238E27FC236}">
                <a16:creationId xmlns:a16="http://schemas.microsoft.com/office/drawing/2014/main" id="{29C1CA73-9B75-4A0A-8A2A-82E353482086}"/>
              </a:ext>
            </a:extLst>
          </p:cNvPr>
          <p:cNvSpPr txBox="1"/>
          <p:nvPr/>
        </p:nvSpPr>
        <p:spPr>
          <a:xfrm>
            <a:off x="4406512" y="4065705"/>
            <a:ext cx="779178" cy="338554"/>
          </a:xfrm>
          <a:prstGeom prst="rect">
            <a:avLst/>
          </a:prstGeom>
          <a:noFill/>
        </p:spPr>
        <p:txBody>
          <a:bodyPr wrap="square" rtlCol="0">
            <a:spAutoFit/>
          </a:bodyPr>
          <a:lstStyle/>
          <a:p>
            <a:pPr algn="ctr"/>
            <a:r>
              <a:rPr lang="en-US" altLang="zh-TW" sz="1600">
                <a:latin typeface="Arial" panose="020B0604020202020204" pitchFamily="34" charset="0"/>
                <a:ea typeface="微軟正黑體" panose="020B0604030504040204" pitchFamily="34" charset="-120"/>
                <a:cs typeface="Arial" panose="020B0604020202020204" pitchFamily="34" charset="0"/>
              </a:rPr>
              <a:t>NAS</a:t>
            </a:r>
            <a:endParaRPr lang="en-GB" sz="1600">
              <a:latin typeface="Arial" panose="020B0604020202020204" pitchFamily="34" charset="0"/>
              <a:ea typeface="微軟正黑體" panose="020B0604030504040204" pitchFamily="34" charset="-120"/>
              <a:cs typeface="Arial" panose="020B0604020202020204" pitchFamily="34" charset="0"/>
            </a:endParaRPr>
          </a:p>
        </p:txBody>
      </p:sp>
      <p:sp>
        <p:nvSpPr>
          <p:cNvPr id="37" name="文字方塊 36">
            <a:extLst>
              <a:ext uri="{FF2B5EF4-FFF2-40B4-BE49-F238E27FC236}">
                <a16:creationId xmlns:a16="http://schemas.microsoft.com/office/drawing/2014/main" id="{DBD93FA5-449B-4EBF-B5CF-D1805E404E43}"/>
              </a:ext>
            </a:extLst>
          </p:cNvPr>
          <p:cNvSpPr txBox="1"/>
          <p:nvPr/>
        </p:nvSpPr>
        <p:spPr>
          <a:xfrm>
            <a:off x="7189816" y="4065705"/>
            <a:ext cx="1139657" cy="338554"/>
          </a:xfrm>
          <a:prstGeom prst="rect">
            <a:avLst/>
          </a:prstGeom>
          <a:noFill/>
        </p:spPr>
        <p:txBody>
          <a:bodyPr wrap="square" rtlCol="0">
            <a:spAutoFit/>
          </a:bodyPr>
          <a:lstStyle/>
          <a:p>
            <a:pPr algn="ctr"/>
            <a:r>
              <a:rPr lang="en-GB" altLang="zh-TW" sz="1600" dirty="0">
                <a:latin typeface="Arial" panose="020B0604020202020204" pitchFamily="34" charset="0"/>
                <a:ea typeface="微軟正黑體" panose="020B0604030504040204" pitchFamily="34" charset="-120"/>
                <a:cs typeface="Arial" panose="020B0604020202020204" pitchFamily="34" charset="0"/>
              </a:rPr>
              <a:t>Devices</a:t>
            </a:r>
            <a:endParaRPr lang="en-GB" sz="1600" dirty="0">
              <a:latin typeface="Arial" panose="020B0604020202020204" pitchFamily="34" charset="0"/>
              <a:ea typeface="微軟正黑體" panose="020B0604030504040204" pitchFamily="34" charset="-120"/>
              <a:cs typeface="Arial" panose="020B0604020202020204" pitchFamily="34" charset="0"/>
            </a:endParaRPr>
          </a:p>
        </p:txBody>
      </p:sp>
      <p:sp>
        <p:nvSpPr>
          <p:cNvPr id="40" name="矩形: 圓角 35">
            <a:extLst>
              <a:ext uri="{FF2B5EF4-FFF2-40B4-BE49-F238E27FC236}">
                <a16:creationId xmlns:a16="http://schemas.microsoft.com/office/drawing/2014/main" id="{43C3B243-485E-4DF8-8ACF-5C1102EF6881}"/>
              </a:ext>
            </a:extLst>
          </p:cNvPr>
          <p:cNvSpPr/>
          <p:nvPr/>
        </p:nvSpPr>
        <p:spPr>
          <a:xfrm rot="10800000">
            <a:off x="5806441" y="3536986"/>
            <a:ext cx="1020932" cy="329434"/>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41" name="矩形 40">
            <a:extLst>
              <a:ext uri="{FF2B5EF4-FFF2-40B4-BE49-F238E27FC236}">
                <a16:creationId xmlns:a16="http://schemas.microsoft.com/office/drawing/2014/main" id="{751F8E79-86B1-4190-885C-139CF05A5E51}"/>
              </a:ext>
            </a:extLst>
          </p:cNvPr>
          <p:cNvSpPr/>
          <p:nvPr/>
        </p:nvSpPr>
        <p:spPr>
          <a:xfrm>
            <a:off x="5833919" y="3561020"/>
            <a:ext cx="965976" cy="281552"/>
          </a:xfrm>
          <a:prstGeom prst="rect">
            <a:avLst/>
          </a:prstGeom>
        </p:spPr>
        <p:txBody>
          <a:bodyPr wrap="square">
            <a:spAutoFit/>
          </a:bodyPr>
          <a:lstStyle/>
          <a:p>
            <a:pPr algn="ctr">
              <a:lnSpc>
                <a:spcPts val="1600"/>
              </a:lnSpc>
            </a:pPr>
            <a:r>
              <a:rPr lang="en-GB"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SMB/AFP</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2" name="圖形 41">
            <a:extLst>
              <a:ext uri="{FF2B5EF4-FFF2-40B4-BE49-F238E27FC236}">
                <a16:creationId xmlns:a16="http://schemas.microsoft.com/office/drawing/2014/main" id="{692740EF-B028-4D05-BBD8-0207FD2DE3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3541" y="2832961"/>
            <a:ext cx="1530608" cy="929990"/>
          </a:xfrm>
          <a:prstGeom prst="rect">
            <a:avLst/>
          </a:prstGeom>
        </p:spPr>
      </p:pic>
      <p:pic>
        <p:nvPicPr>
          <p:cNvPr id="43" name="圖形 42">
            <a:extLst>
              <a:ext uri="{FF2B5EF4-FFF2-40B4-BE49-F238E27FC236}">
                <a16:creationId xmlns:a16="http://schemas.microsoft.com/office/drawing/2014/main" id="{0C1D19B8-D6AA-4AEF-B739-8C0FC713CFC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349443" y="2319491"/>
            <a:ext cx="543188" cy="543188"/>
          </a:xfrm>
          <a:prstGeom prst="rect">
            <a:avLst/>
          </a:prstGeom>
        </p:spPr>
      </p:pic>
      <p:pic>
        <p:nvPicPr>
          <p:cNvPr id="2" name="圖片 2" descr="一張含有 標誌, 室外 的圖片&#10;&#10;描述是以高可信度產生">
            <a:extLst>
              <a:ext uri="{FF2B5EF4-FFF2-40B4-BE49-F238E27FC236}">
                <a16:creationId xmlns:a16="http://schemas.microsoft.com/office/drawing/2014/main" id="{D741241E-D821-43C2-935A-2FF839DAB919}"/>
              </a:ext>
            </a:extLst>
          </p:cNvPr>
          <p:cNvPicPr>
            <a:picLocks noChangeAspect="1"/>
          </p:cNvPicPr>
          <p:nvPr/>
        </p:nvPicPr>
        <p:blipFill>
          <a:blip r:embed="rId11"/>
          <a:stretch>
            <a:fillRect/>
          </a:stretch>
        </p:blipFill>
        <p:spPr>
          <a:xfrm>
            <a:off x="8160404" y="-280"/>
            <a:ext cx="981075" cy="885825"/>
          </a:xfrm>
          <a:prstGeom prst="rect">
            <a:avLst/>
          </a:prstGeom>
        </p:spPr>
      </p:pic>
    </p:spTree>
    <p:extLst>
      <p:ext uri="{BB962C8B-B14F-4D97-AF65-F5344CB8AC3E}">
        <p14:creationId xmlns:p14="http://schemas.microsoft.com/office/powerpoint/2010/main" val="2476076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7A4B54C9-0F47-470D-9410-B34BD12AB8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9" name="橢圓 18">
            <a:extLst>
              <a:ext uri="{FF2B5EF4-FFF2-40B4-BE49-F238E27FC236}">
                <a16:creationId xmlns:a16="http://schemas.microsoft.com/office/drawing/2014/main" id="{931990A5-60BF-44B8-90C3-35E54576B43A}"/>
              </a:ext>
            </a:extLst>
          </p:cNvPr>
          <p:cNvSpPr/>
          <p:nvPr/>
        </p:nvSpPr>
        <p:spPr>
          <a:xfrm>
            <a:off x="372762" y="-122195"/>
            <a:ext cx="1058562" cy="105856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圓角 35">
            <a:extLst>
              <a:ext uri="{FF2B5EF4-FFF2-40B4-BE49-F238E27FC236}">
                <a16:creationId xmlns:a16="http://schemas.microsoft.com/office/drawing/2014/main" id="{EE704B59-57EF-40EA-863E-4CF5F7E67EF5}"/>
              </a:ext>
            </a:extLst>
          </p:cNvPr>
          <p:cNvSpPr/>
          <p:nvPr/>
        </p:nvSpPr>
        <p:spPr>
          <a:xfrm>
            <a:off x="454237" y="1669249"/>
            <a:ext cx="4600870" cy="37535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21" name="標題 6">
            <a:extLst>
              <a:ext uri="{FF2B5EF4-FFF2-40B4-BE49-F238E27FC236}">
                <a16:creationId xmlns:a16="http://schemas.microsoft.com/office/drawing/2014/main" id="{5384B068-5929-490D-81E2-09A8BB3BB428}"/>
              </a:ext>
            </a:extLst>
          </p:cNvPr>
          <p:cNvSpPr>
            <a:spLocks noGrp="1"/>
          </p:cNvSpPr>
          <p:nvPr>
            <p:ph type="title"/>
          </p:nvPr>
        </p:nvSpPr>
        <p:spPr>
          <a:xfrm>
            <a:off x="454237" y="833810"/>
            <a:ext cx="8138468" cy="842892"/>
          </a:xfrm>
          <a:effectLst>
            <a:outerShdw blurRad="50800" dist="38100" dir="2700000" algn="tl" rotWithShape="0">
              <a:prstClr val="black">
                <a:alpha val="40000"/>
              </a:prstClr>
            </a:outerShdw>
          </a:effectLst>
        </p:spPr>
        <p:txBody>
          <a:bodyPr>
            <a:noAutofit/>
          </a:bodyPr>
          <a:lstStyle/>
          <a:p>
            <a:pPr>
              <a:lnSpc>
                <a:spcPts val="3500"/>
              </a:lnSpc>
            </a:pPr>
            <a:r>
              <a:rPr lang="en-GB" altLang="zh-TW" sz="2800" b="1" dirty="0">
                <a:solidFill>
                  <a:schemeClr val="bg1"/>
                </a:solidFill>
                <a:latin typeface="Arial" panose="020B0604020202020204" pitchFamily="34" charset="0"/>
                <a:ea typeface="微軟正黑體" panose="020B0604030504040204" pitchFamily="34" charset="-120"/>
                <a:cs typeface="Arial" panose="020B0604020202020204" pitchFamily="34" charset="0"/>
              </a:rPr>
              <a:t>Why you should use object storage service?</a:t>
            </a:r>
            <a:endParaRPr lang="zh-TW" sz="28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矩形 21">
            <a:extLst>
              <a:ext uri="{FF2B5EF4-FFF2-40B4-BE49-F238E27FC236}">
                <a16:creationId xmlns:a16="http://schemas.microsoft.com/office/drawing/2014/main" id="{BF0466ED-D691-46F7-90A0-4F1CB0EF7DA4}"/>
              </a:ext>
            </a:extLst>
          </p:cNvPr>
          <p:cNvSpPr/>
          <p:nvPr/>
        </p:nvSpPr>
        <p:spPr>
          <a:xfrm>
            <a:off x="604273" y="1648807"/>
            <a:ext cx="4450834" cy="400110"/>
          </a:xfrm>
          <a:prstGeom prst="rect">
            <a:avLst/>
          </a:prstGeom>
        </p:spPr>
        <p:txBody>
          <a:bodyPr wrap="none">
            <a:spAutoFit/>
          </a:bodyPr>
          <a:lstStyle/>
          <a:p>
            <a:r>
              <a:rPr lang="en-US"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Data backup and disaster recovery</a:t>
            </a:r>
            <a:endParaRPr lang="zh-TW" altLang="en-US" sz="2000" dirty="0">
              <a:solidFill>
                <a:schemeClr val="bg1"/>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443E2F11-1889-4806-BE6D-5C82575D1770}"/>
              </a:ext>
            </a:extLst>
          </p:cNvPr>
          <p:cNvSpPr/>
          <p:nvPr/>
        </p:nvSpPr>
        <p:spPr>
          <a:xfrm>
            <a:off x="607237" y="2104240"/>
            <a:ext cx="5134435" cy="537135"/>
          </a:xfrm>
          <a:prstGeom prst="rect">
            <a:avLst/>
          </a:prstGeom>
        </p:spPr>
        <p:txBody>
          <a:bodyPr wrap="square">
            <a:spAutoFit/>
          </a:bodyPr>
          <a:lstStyle/>
          <a:p>
            <a:pPr>
              <a:lnSpc>
                <a:spcPts val="1800"/>
              </a:lnSpc>
            </a:pPr>
            <a:r>
              <a:rPr lang="en-GB" altLang="zh-TW"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It enables you to store, back up, archive large amounts of data in the cloud and also help with disaster recovery.</a:t>
            </a:r>
          </a:p>
        </p:txBody>
      </p:sp>
      <p:sp>
        <p:nvSpPr>
          <p:cNvPr id="24" name="矩形: 圓角 35">
            <a:extLst>
              <a:ext uri="{FF2B5EF4-FFF2-40B4-BE49-F238E27FC236}">
                <a16:creationId xmlns:a16="http://schemas.microsoft.com/office/drawing/2014/main" id="{1D53E08B-2B68-4B8E-B566-0C80D452CFD8}"/>
              </a:ext>
            </a:extLst>
          </p:cNvPr>
          <p:cNvSpPr/>
          <p:nvPr/>
        </p:nvSpPr>
        <p:spPr>
          <a:xfrm>
            <a:off x="457200" y="2754494"/>
            <a:ext cx="3644857" cy="37535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0FBD5ACC-593F-4BFD-9182-A350DF8443A6}"/>
              </a:ext>
            </a:extLst>
          </p:cNvPr>
          <p:cNvSpPr/>
          <p:nvPr/>
        </p:nvSpPr>
        <p:spPr>
          <a:xfrm>
            <a:off x="633718" y="2738363"/>
            <a:ext cx="3433953" cy="400110"/>
          </a:xfrm>
          <a:prstGeom prst="rect">
            <a:avLst/>
          </a:prstGeom>
        </p:spPr>
        <p:txBody>
          <a:bodyPr wrap="none">
            <a:spAutoFit/>
          </a:bodyPr>
          <a:lstStyle/>
          <a:p>
            <a:r>
              <a:rPr lang="en-GB"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Highly scalable and elastic</a:t>
            </a:r>
            <a:endParaRPr lang="zh-TW" altLang="en-US" sz="2000" dirty="0">
              <a:solidFill>
                <a:schemeClr val="bg1"/>
              </a:solidFill>
              <a:latin typeface="Arial" panose="020B0604020202020204" pitchFamily="34" charset="0"/>
              <a:cs typeface="Arial" panose="020B0604020202020204" pitchFamily="34" charset="0"/>
            </a:endParaRPr>
          </a:p>
        </p:txBody>
      </p:sp>
      <p:sp>
        <p:nvSpPr>
          <p:cNvPr id="26" name="矩形 25">
            <a:extLst>
              <a:ext uri="{FF2B5EF4-FFF2-40B4-BE49-F238E27FC236}">
                <a16:creationId xmlns:a16="http://schemas.microsoft.com/office/drawing/2014/main" id="{5051E2EC-2CA7-44AF-BB8D-9496DFC5D517}"/>
              </a:ext>
            </a:extLst>
          </p:cNvPr>
          <p:cNvSpPr/>
          <p:nvPr/>
        </p:nvSpPr>
        <p:spPr>
          <a:xfrm>
            <a:off x="607237" y="3149927"/>
            <a:ext cx="4674877" cy="537135"/>
          </a:xfrm>
          <a:prstGeom prst="rect">
            <a:avLst/>
          </a:prstGeom>
        </p:spPr>
        <p:txBody>
          <a:bodyPr wrap="square">
            <a:spAutoFit/>
          </a:bodyPr>
          <a:lstStyle/>
          <a:p>
            <a:pPr>
              <a:lnSpc>
                <a:spcPts val="1800"/>
              </a:lnSpc>
            </a:pPr>
            <a:r>
              <a:rPr lang="en-GB" altLang="zh-TW"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It can store enormous data and price by the actual storage usage.</a:t>
            </a:r>
          </a:p>
        </p:txBody>
      </p:sp>
      <p:sp>
        <p:nvSpPr>
          <p:cNvPr id="27" name="矩形: 圓角 35">
            <a:extLst>
              <a:ext uri="{FF2B5EF4-FFF2-40B4-BE49-F238E27FC236}">
                <a16:creationId xmlns:a16="http://schemas.microsoft.com/office/drawing/2014/main" id="{450E501C-6A5C-48C0-B7F7-DCAFF99A96AC}"/>
              </a:ext>
            </a:extLst>
          </p:cNvPr>
          <p:cNvSpPr/>
          <p:nvPr/>
        </p:nvSpPr>
        <p:spPr>
          <a:xfrm>
            <a:off x="465782" y="3788727"/>
            <a:ext cx="3644856" cy="37535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28" name="矩形 27">
            <a:extLst>
              <a:ext uri="{FF2B5EF4-FFF2-40B4-BE49-F238E27FC236}">
                <a16:creationId xmlns:a16="http://schemas.microsoft.com/office/drawing/2014/main" id="{C11345F2-FAF2-4F6D-A673-DCA73B3AE28E}"/>
              </a:ext>
            </a:extLst>
          </p:cNvPr>
          <p:cNvSpPr/>
          <p:nvPr/>
        </p:nvSpPr>
        <p:spPr>
          <a:xfrm>
            <a:off x="607237" y="3772812"/>
            <a:ext cx="3460434" cy="400110"/>
          </a:xfrm>
          <a:prstGeom prst="rect">
            <a:avLst/>
          </a:prstGeom>
        </p:spPr>
        <p:txBody>
          <a:bodyPr wrap="none">
            <a:spAutoFit/>
          </a:bodyPr>
          <a:lstStyle/>
          <a:p>
            <a:r>
              <a:rPr lang="en-GB"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Various computing service</a:t>
            </a:r>
            <a:endParaRPr lang="zh-TW" altLang="en-US" sz="2000" dirty="0">
              <a:solidFill>
                <a:schemeClr val="bg1"/>
              </a:solidFill>
              <a:latin typeface="Arial" panose="020B0604020202020204" pitchFamily="34" charset="0"/>
              <a:cs typeface="Arial" panose="020B0604020202020204" pitchFamily="34" charset="0"/>
            </a:endParaRPr>
          </a:p>
        </p:txBody>
      </p:sp>
      <p:sp>
        <p:nvSpPr>
          <p:cNvPr id="29" name="矩形 28">
            <a:extLst>
              <a:ext uri="{FF2B5EF4-FFF2-40B4-BE49-F238E27FC236}">
                <a16:creationId xmlns:a16="http://schemas.microsoft.com/office/drawing/2014/main" id="{1EA9D533-AFD9-41DE-8E12-EA03B18252D7}"/>
              </a:ext>
            </a:extLst>
          </p:cNvPr>
          <p:cNvSpPr/>
          <p:nvPr/>
        </p:nvSpPr>
        <p:spPr>
          <a:xfrm>
            <a:off x="607237" y="4164083"/>
            <a:ext cx="4511698" cy="537135"/>
          </a:xfrm>
          <a:prstGeom prst="rect">
            <a:avLst/>
          </a:prstGeom>
        </p:spPr>
        <p:txBody>
          <a:bodyPr wrap="square">
            <a:spAutoFit/>
          </a:bodyPr>
          <a:lstStyle/>
          <a:p>
            <a:pPr>
              <a:lnSpc>
                <a:spcPts val="1800"/>
              </a:lnSpc>
            </a:pPr>
            <a:r>
              <a:rPr lang="en-GB" altLang="zh-TW"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Cloud vendors provide various computing such as big data analytics.</a:t>
            </a:r>
          </a:p>
        </p:txBody>
      </p:sp>
      <p:pic>
        <p:nvPicPr>
          <p:cNvPr id="30" name="圖片 29">
            <a:extLst>
              <a:ext uri="{FF2B5EF4-FFF2-40B4-BE49-F238E27FC236}">
                <a16:creationId xmlns:a16="http://schemas.microsoft.com/office/drawing/2014/main" id="{21BF529E-C7CD-4DE2-B3B7-26F09D730D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7205" y="1573592"/>
            <a:ext cx="3646955" cy="2329541"/>
          </a:xfrm>
          <a:prstGeom prst="rect">
            <a:avLst/>
          </a:prstGeom>
          <a:effectLst>
            <a:outerShdw blurRad="50800" dist="38100" dir="2700000" algn="tl" rotWithShape="0">
              <a:prstClr val="black">
                <a:alpha val="40000"/>
              </a:prstClr>
            </a:outerShdw>
          </a:effectLst>
        </p:spPr>
      </p:pic>
      <p:pic>
        <p:nvPicPr>
          <p:cNvPr id="31" name="圖形 30">
            <a:extLst>
              <a:ext uri="{FF2B5EF4-FFF2-40B4-BE49-F238E27FC236}">
                <a16:creationId xmlns:a16="http://schemas.microsoft.com/office/drawing/2014/main" id="{6E873584-C9FF-4E10-9FC8-B911FCA5A0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1648" y="3418494"/>
            <a:ext cx="1439148" cy="1374570"/>
          </a:xfrm>
          <a:prstGeom prst="rect">
            <a:avLst/>
          </a:prstGeom>
          <a:effectLst>
            <a:outerShdw blurRad="50800" dist="38100" dir="2700000" algn="tl" rotWithShape="0">
              <a:prstClr val="black">
                <a:alpha val="40000"/>
              </a:prstClr>
            </a:outerShdw>
          </a:effectLst>
        </p:spPr>
      </p:pic>
      <p:sp>
        <p:nvSpPr>
          <p:cNvPr id="32" name="矩形 31">
            <a:extLst>
              <a:ext uri="{FF2B5EF4-FFF2-40B4-BE49-F238E27FC236}">
                <a16:creationId xmlns:a16="http://schemas.microsoft.com/office/drawing/2014/main" id="{C11743DD-A44A-4D61-8762-EED4648C3FDB}"/>
              </a:ext>
            </a:extLst>
          </p:cNvPr>
          <p:cNvSpPr/>
          <p:nvPr/>
        </p:nvSpPr>
        <p:spPr>
          <a:xfrm>
            <a:off x="358644" y="243609"/>
            <a:ext cx="1118286" cy="369332"/>
          </a:xfrm>
          <a:prstGeom prst="rect">
            <a:avLst/>
          </a:prstGeom>
        </p:spPr>
        <p:txBody>
          <a:bodyPr wrap="square">
            <a:spAutoFit/>
          </a:bodyPr>
          <a:lstStyle/>
          <a:p>
            <a:pPr algn="ctr"/>
            <a:r>
              <a:rPr lang="en-GB" altLang="zh-TW" sz="1750" b="1" dirty="0">
                <a:solidFill>
                  <a:srgbClr val="B70194"/>
                </a:solidFill>
                <a:latin typeface="Arial" panose="020B0604020202020204" pitchFamily="34" charset="0"/>
                <a:ea typeface="微軟正黑體" panose="020B0604030504040204" pitchFamily="34" charset="-120"/>
                <a:cs typeface="Arial" panose="020B0604020202020204" pitchFamily="34" charset="0"/>
              </a:rPr>
              <a:t>Column</a:t>
            </a:r>
            <a:endParaRPr lang="zh-TW" altLang="en-US" sz="1750" b="1" dirty="0">
              <a:solidFill>
                <a:srgbClr val="B7019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3" name="橢圓 32">
            <a:extLst>
              <a:ext uri="{FF2B5EF4-FFF2-40B4-BE49-F238E27FC236}">
                <a16:creationId xmlns:a16="http://schemas.microsoft.com/office/drawing/2014/main" id="{EEC7E396-C12F-40DA-AED7-54AEC052F09F}"/>
              </a:ext>
            </a:extLst>
          </p:cNvPr>
          <p:cNvSpPr/>
          <p:nvPr/>
        </p:nvSpPr>
        <p:spPr>
          <a:xfrm>
            <a:off x="457200" y="-124255"/>
            <a:ext cx="1058562" cy="1058562"/>
          </a:xfrm>
          <a:prstGeom prst="ellipse">
            <a:avLst/>
          </a:prstGeom>
          <a:noFill/>
          <a:ln>
            <a:solidFill>
              <a:srgbClr val="FF00FF"/>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橢圓 33">
            <a:extLst>
              <a:ext uri="{FF2B5EF4-FFF2-40B4-BE49-F238E27FC236}">
                <a16:creationId xmlns:a16="http://schemas.microsoft.com/office/drawing/2014/main" id="{9846203E-68EC-4F0B-A464-2741A00673D1}"/>
              </a:ext>
            </a:extLst>
          </p:cNvPr>
          <p:cNvSpPr/>
          <p:nvPr/>
        </p:nvSpPr>
        <p:spPr>
          <a:xfrm>
            <a:off x="343930" y="-107779"/>
            <a:ext cx="1058562" cy="1058562"/>
          </a:xfrm>
          <a:prstGeom prst="ellipse">
            <a:avLst/>
          </a:prstGeom>
          <a:noFill/>
          <a:ln>
            <a:solidFill>
              <a:srgbClr val="FF00FF"/>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2" descr="一張含有 標誌, 室外 的圖片&#10;&#10;描述是以高可信度產生">
            <a:extLst>
              <a:ext uri="{FF2B5EF4-FFF2-40B4-BE49-F238E27FC236}">
                <a16:creationId xmlns:a16="http://schemas.microsoft.com/office/drawing/2014/main" id="{667BF688-2271-496E-A9AA-9654D9C19569}"/>
              </a:ext>
            </a:extLst>
          </p:cNvPr>
          <p:cNvPicPr>
            <a:picLocks noChangeAspect="1"/>
          </p:cNvPicPr>
          <p:nvPr/>
        </p:nvPicPr>
        <p:blipFill>
          <a:blip r:embed="rId6"/>
          <a:stretch>
            <a:fillRect/>
          </a:stretch>
        </p:blipFill>
        <p:spPr>
          <a:xfrm>
            <a:off x="8160404" y="-280"/>
            <a:ext cx="981075" cy="885825"/>
          </a:xfrm>
          <a:prstGeom prst="rect">
            <a:avLst/>
          </a:prstGeom>
        </p:spPr>
      </p:pic>
    </p:spTree>
    <p:extLst>
      <p:ext uri="{BB962C8B-B14F-4D97-AF65-F5344CB8AC3E}">
        <p14:creationId xmlns:p14="http://schemas.microsoft.com/office/powerpoint/2010/main" val="2267994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形 24">
            <a:extLst>
              <a:ext uri="{FF2B5EF4-FFF2-40B4-BE49-F238E27FC236}">
                <a16:creationId xmlns:a16="http://schemas.microsoft.com/office/drawing/2014/main" id="{F2BFDC08-6927-49FD-9146-156FE6821C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33225" y="1736858"/>
            <a:ext cx="3854484" cy="2733903"/>
          </a:xfrm>
          <a:prstGeom prst="rect">
            <a:avLst/>
          </a:prstGeom>
        </p:spPr>
      </p:pic>
      <p:pic>
        <p:nvPicPr>
          <p:cNvPr id="24" name="圖形 23">
            <a:extLst>
              <a:ext uri="{FF2B5EF4-FFF2-40B4-BE49-F238E27FC236}">
                <a16:creationId xmlns:a16="http://schemas.microsoft.com/office/drawing/2014/main" id="{75C41931-D841-4A0B-AC56-7F58D900DC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124" y="1736858"/>
            <a:ext cx="3854484" cy="2733903"/>
          </a:xfrm>
          <a:prstGeom prst="rect">
            <a:avLst/>
          </a:prstGeom>
        </p:spPr>
      </p:pic>
      <p:sp>
        <p:nvSpPr>
          <p:cNvPr id="2" name="標題 1"/>
          <p:cNvSpPr>
            <a:spLocks noGrp="1"/>
          </p:cNvSpPr>
          <p:nvPr>
            <p:ph type="title"/>
          </p:nvPr>
        </p:nvSpPr>
        <p:spPr>
          <a:xfrm>
            <a:off x="470090" y="148664"/>
            <a:ext cx="8671389" cy="667820"/>
          </a:xfrm>
        </p:spPr>
        <p:txBody>
          <a:bodyPr>
            <a:noAutofit/>
          </a:bodyPr>
          <a:lstStyle/>
          <a:p>
            <a:r>
              <a:rPr lang="en-GB" altLang="zh-TW" sz="3000" dirty="0">
                <a:ea typeface="微軟正黑體"/>
              </a:rPr>
              <a:t>Smoother</a:t>
            </a:r>
            <a:r>
              <a:rPr lang="en-GB" altLang="zh-TW" sz="3000" b="1" dirty="0">
                <a:ea typeface="微軟正黑體"/>
              </a:rPr>
              <a:t> access </a:t>
            </a:r>
            <a:r>
              <a:rPr lang="en-GB" altLang="zh-TW" sz="3000" dirty="0">
                <a:ea typeface="微軟正黑體"/>
              </a:rPr>
              <a:t>to cloud</a:t>
            </a:r>
            <a:r>
              <a:rPr lang="en-GB" altLang="zh-TW" sz="3000" b="1" dirty="0">
                <a:ea typeface="微軟正黑體"/>
              </a:rPr>
              <a:t> data</a:t>
            </a:r>
          </a:p>
        </p:txBody>
      </p:sp>
      <p:pic>
        <p:nvPicPr>
          <p:cNvPr id="5"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4B686C7F-5A3A-4EC6-8318-A068488A2FF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7671" y="2811373"/>
            <a:ext cx="1212221" cy="1124167"/>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a:extLst>
              <a:ext uri="{FF2B5EF4-FFF2-40B4-BE49-F238E27FC236}">
                <a16:creationId xmlns:a16="http://schemas.microsoft.com/office/drawing/2014/main" id="{E858DE49-8899-49C0-98F3-D2B81C25178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2854086" flipV="1">
            <a:off x="3240356" y="4030323"/>
            <a:ext cx="887693" cy="169623"/>
          </a:xfrm>
          <a:prstGeom prst="rect">
            <a:avLst/>
          </a:prstGeom>
        </p:spPr>
      </p:pic>
      <p:pic>
        <p:nvPicPr>
          <p:cNvPr id="8" name="圖片 7">
            <a:extLst>
              <a:ext uri="{FF2B5EF4-FFF2-40B4-BE49-F238E27FC236}">
                <a16:creationId xmlns:a16="http://schemas.microsoft.com/office/drawing/2014/main" id="{E8E6ED1C-A78B-4475-BEA0-FA8EBFB973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9366405" flipV="1">
            <a:off x="4970054" y="4033041"/>
            <a:ext cx="887693" cy="169623"/>
          </a:xfrm>
          <a:prstGeom prst="rect">
            <a:avLst/>
          </a:prstGeom>
        </p:spPr>
      </p:pic>
      <p:sp>
        <p:nvSpPr>
          <p:cNvPr id="11" name="矩形: 圓角 16">
            <a:extLst>
              <a:ext uri="{FF2B5EF4-FFF2-40B4-BE49-F238E27FC236}">
                <a16:creationId xmlns:a16="http://schemas.microsoft.com/office/drawing/2014/main" id="{D5CE4552-9C22-4B54-B490-70475A3BD4B2}"/>
              </a:ext>
            </a:extLst>
          </p:cNvPr>
          <p:cNvSpPr/>
          <p:nvPr/>
        </p:nvSpPr>
        <p:spPr>
          <a:xfrm>
            <a:off x="4539638" y="1107150"/>
            <a:ext cx="3496263" cy="655108"/>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401241" algn="ctr"/>
            <a:endParaRPr lang="en-GB" sz="1500">
              <a:solidFill>
                <a:schemeClr val="bg1"/>
              </a:solidFill>
              <a:latin typeface="微軟正黑體" panose="020B0604030504040204" pitchFamily="34" charset="-120"/>
              <a:ea typeface="微軟正黑體" panose="020B0604030504040204" pitchFamily="34" charset="-120"/>
            </a:endParaRPr>
          </a:p>
        </p:txBody>
      </p:sp>
      <p:sp>
        <p:nvSpPr>
          <p:cNvPr id="16" name="內容版面配置區 29">
            <a:extLst>
              <a:ext uri="{FF2B5EF4-FFF2-40B4-BE49-F238E27FC236}">
                <a16:creationId xmlns:a16="http://schemas.microsoft.com/office/drawing/2014/main" id="{6E79FA15-3542-46C9-BA77-61C3839F893D}"/>
              </a:ext>
            </a:extLst>
          </p:cNvPr>
          <p:cNvSpPr txBox="1">
            <a:spLocks/>
          </p:cNvSpPr>
          <p:nvPr/>
        </p:nvSpPr>
        <p:spPr>
          <a:xfrm>
            <a:off x="2085960" y="1865759"/>
            <a:ext cx="2247351" cy="943388"/>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None/>
            </a:pPr>
            <a:r>
              <a:rPr lang="en-GB" altLang="zh-TW" sz="1400" b="1">
                <a:latin typeface="Arial" panose="020B0604020202020204" pitchFamily="34" charset="0"/>
                <a:ea typeface="微軟正黑體" panose="020B0604030504040204" pitchFamily="34" charset="-120"/>
                <a:cs typeface="Arial" panose="020B0604020202020204" pitchFamily="34" charset="0"/>
              </a:rPr>
              <a:t>Manage multiple cloud services in File Station.</a:t>
            </a:r>
          </a:p>
          <a:p>
            <a:pPr marL="0" indent="0">
              <a:lnSpc>
                <a:spcPts val="2000"/>
              </a:lnSpc>
              <a:buNone/>
            </a:pPr>
            <a:endParaRPr lang="en-GB" sz="1400" b="1">
              <a:latin typeface="Arial" panose="020B0604020202020204" pitchFamily="34" charset="0"/>
              <a:ea typeface="微軟正黑體" panose="020B0604030504040204" pitchFamily="34" charset="-120"/>
              <a:cs typeface="Arial" panose="020B0604020202020204" pitchFamily="34" charset="0"/>
            </a:endParaRPr>
          </a:p>
        </p:txBody>
      </p:sp>
      <p:sp>
        <p:nvSpPr>
          <p:cNvPr id="17" name="內容版面配置區 29">
            <a:extLst>
              <a:ext uri="{FF2B5EF4-FFF2-40B4-BE49-F238E27FC236}">
                <a16:creationId xmlns:a16="http://schemas.microsoft.com/office/drawing/2014/main" id="{6E79FA15-3542-46C9-BA77-61C3839F893D}"/>
              </a:ext>
            </a:extLst>
          </p:cNvPr>
          <p:cNvSpPr txBox="1">
            <a:spLocks/>
          </p:cNvSpPr>
          <p:nvPr/>
        </p:nvSpPr>
        <p:spPr>
          <a:xfrm>
            <a:off x="4841060" y="1879205"/>
            <a:ext cx="3593750" cy="124729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buFont typeface="+mj-lt"/>
              <a:buAutoNum type="arabicPeriod"/>
            </a:pPr>
            <a:r>
              <a:rPr lang="en-GB" altLang="zh-TW" sz="1400" b="1" dirty="0">
                <a:latin typeface="Arial" panose="020B0604020202020204" pitchFamily="34" charset="0"/>
                <a:ea typeface="微軟正黑體"/>
                <a:cs typeface="Arial" panose="020B0604020202020204" pitchFamily="34" charset="0"/>
              </a:rPr>
              <a:t>Create a more compact hybrid cloud with smoother data access.</a:t>
            </a:r>
            <a:endParaRPr lang="en-US" altLang="zh-TW" sz="1400" b="1" dirty="0">
              <a:latin typeface="Arial" panose="020B0604020202020204" pitchFamily="34" charset="0"/>
              <a:ea typeface="微軟正黑體"/>
              <a:cs typeface="Arial" panose="020B0604020202020204" pitchFamily="34" charset="0"/>
            </a:endParaRPr>
          </a:p>
          <a:p>
            <a:pPr marL="180975" indent="-180975">
              <a:lnSpc>
                <a:spcPts val="1900"/>
              </a:lnSpc>
              <a:buFont typeface="+mj-lt"/>
              <a:buAutoNum type="arabicPeriod"/>
            </a:pPr>
            <a:r>
              <a:rPr lang="en-GB" altLang="zh-TW" sz="1400" b="1" dirty="0">
                <a:latin typeface="Arial" panose="020B0604020202020204" pitchFamily="34" charset="0"/>
                <a:ea typeface="微軟正黑體" panose="020B0604030504040204" pitchFamily="34" charset="-120"/>
                <a:cs typeface="Arial" panose="020B0604020202020204" pitchFamily="34" charset="0"/>
              </a:rPr>
              <a:t>Access through </a:t>
            </a:r>
            <a:r>
              <a:rPr lang="en-GB" altLang="zh-TW" sz="1400" b="1" dirty="0">
                <a:solidFill>
                  <a:srgbClr val="FF0000"/>
                </a:solidFill>
                <a:latin typeface="Arial" panose="020B0604020202020204" pitchFamily="34" charset="0"/>
                <a:ea typeface="微軟正黑體" panose="020B0604030504040204" pitchFamily="34" charset="-120"/>
                <a:cs typeface="Arial" panose="020B0604020202020204" pitchFamily="34" charset="0"/>
              </a:rPr>
              <a:t>SMB/AFP. </a:t>
            </a:r>
            <a:r>
              <a:rPr lang="en-GB" altLang="zh-TW" sz="1400" b="1" dirty="0">
                <a:latin typeface="Arial" panose="020B0604020202020204" pitchFamily="34" charset="0"/>
                <a:ea typeface="微軟正黑體" panose="020B0604030504040204" pitchFamily="34" charset="-120"/>
                <a:cs typeface="Arial" panose="020B0604020202020204" pitchFamily="34" charset="0"/>
              </a:rPr>
              <a:t>No need PC utility for cloud service anymore.</a:t>
            </a:r>
          </a:p>
        </p:txBody>
      </p:sp>
      <p:pic>
        <p:nvPicPr>
          <p:cNvPr id="20" name="Google Shape;259;p27">
            <a:extLst>
              <a:ext uri="{FF2B5EF4-FFF2-40B4-BE49-F238E27FC236}">
                <a16:creationId xmlns:a16="http://schemas.microsoft.com/office/drawing/2014/main" id="{87144003-E002-4387-9B7E-38C8ED4A2CFA}"/>
              </a:ext>
            </a:extLst>
          </p:cNvPr>
          <p:cNvPicPr preferRelativeResize="0"/>
          <p:nvPr/>
        </p:nvPicPr>
        <p:blipFill>
          <a:blip r:embed="rId6">
            <a:alphaModFix/>
            <a:extLst>
              <a:ext uri="{28A0092B-C50C-407E-A947-70E740481C1C}">
                <a14:useLocalDpi xmlns:a14="http://schemas.microsoft.com/office/drawing/2010/main"/>
              </a:ext>
            </a:extLst>
          </a:blip>
          <a:stretch>
            <a:fillRect/>
          </a:stretch>
        </p:blipFill>
        <p:spPr>
          <a:xfrm>
            <a:off x="634114" y="1970822"/>
            <a:ext cx="1486804" cy="1509540"/>
          </a:xfrm>
          <a:prstGeom prst="ellipse">
            <a:avLst/>
          </a:prstGeom>
          <a:ln w="19050" cap="rnd">
            <a:solidFill>
              <a:srgbClr val="31213C"/>
            </a:solidFill>
          </a:ln>
          <a:effectLst>
            <a:outerShdw blurRad="50800" dist="38100" dir="2700000" algn="tl" rotWithShape="0">
              <a:prstClr val="black">
                <a:alpha val="40000"/>
              </a:prstClr>
            </a:outerShdw>
          </a:effectLst>
        </p:spPr>
      </p:pic>
      <p:sp>
        <p:nvSpPr>
          <p:cNvPr id="19" name="矩形: 圓角 35">
            <a:extLst>
              <a:ext uri="{FF2B5EF4-FFF2-40B4-BE49-F238E27FC236}">
                <a16:creationId xmlns:a16="http://schemas.microsoft.com/office/drawing/2014/main" id="{01C2A579-4E58-4311-88B9-C27535513ABF}"/>
              </a:ext>
            </a:extLst>
          </p:cNvPr>
          <p:cNvSpPr/>
          <p:nvPr/>
        </p:nvSpPr>
        <p:spPr>
          <a:xfrm>
            <a:off x="482849" y="1183369"/>
            <a:ext cx="3854485" cy="40137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21" name="矩形 20">
            <a:extLst>
              <a:ext uri="{FF2B5EF4-FFF2-40B4-BE49-F238E27FC236}">
                <a16:creationId xmlns:a16="http://schemas.microsoft.com/office/drawing/2014/main" id="{A4724A9E-D618-420C-AB13-78A5A8DCA979}"/>
              </a:ext>
            </a:extLst>
          </p:cNvPr>
          <p:cNvSpPr/>
          <p:nvPr/>
        </p:nvSpPr>
        <p:spPr>
          <a:xfrm>
            <a:off x="679452" y="1192878"/>
            <a:ext cx="3522824" cy="369332"/>
          </a:xfrm>
          <a:prstGeom prst="rect">
            <a:avLst/>
          </a:prstGeom>
        </p:spPr>
        <p:txBody>
          <a:bodyPr wrap="none">
            <a:spAutoFit/>
          </a:bodyPr>
          <a:lstStyle/>
          <a:p>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Remote Mount-</a:t>
            </a:r>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Basic Function</a:t>
            </a:r>
            <a:endParaRPr lang="zh-TW" altLang="en-US" dirty="0">
              <a:solidFill>
                <a:schemeClr val="bg1"/>
              </a:solidFill>
              <a:latin typeface="Arial" panose="020B0604020202020204" pitchFamily="34" charset="0"/>
              <a:cs typeface="Arial" panose="020B0604020202020204" pitchFamily="34" charset="0"/>
            </a:endParaRPr>
          </a:p>
        </p:txBody>
      </p:sp>
      <p:sp>
        <p:nvSpPr>
          <p:cNvPr id="22" name="矩形: 圓角 35">
            <a:extLst>
              <a:ext uri="{FF2B5EF4-FFF2-40B4-BE49-F238E27FC236}">
                <a16:creationId xmlns:a16="http://schemas.microsoft.com/office/drawing/2014/main" id="{584454B1-41CD-443F-B05F-3F37CBC96988}"/>
              </a:ext>
            </a:extLst>
          </p:cNvPr>
          <p:cNvSpPr/>
          <p:nvPr/>
        </p:nvSpPr>
        <p:spPr>
          <a:xfrm>
            <a:off x="4593025" y="1171028"/>
            <a:ext cx="3854485" cy="40137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1143B5FE-6BAC-40D6-9631-A0D656FE7848}"/>
              </a:ext>
            </a:extLst>
          </p:cNvPr>
          <p:cNvSpPr/>
          <p:nvPr/>
        </p:nvSpPr>
        <p:spPr>
          <a:xfrm>
            <a:off x="4727092" y="1186887"/>
            <a:ext cx="3392660" cy="369332"/>
          </a:xfrm>
          <a:prstGeom prst="rect">
            <a:avLst/>
          </a:prstGeom>
        </p:spPr>
        <p:txBody>
          <a:bodyPr wrap="none">
            <a:spAutoFit/>
          </a:bodyPr>
          <a:lstStyle/>
          <a:p>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With </a:t>
            </a:r>
            <a:r>
              <a:rPr lang="en-GB" altLang="zh-TW" b="1" dirty="0" err="1">
                <a:solidFill>
                  <a:schemeClr val="bg1"/>
                </a:solidFill>
                <a:latin typeface="Arial" panose="020B0604020202020204" pitchFamily="34" charset="0"/>
                <a:ea typeface="微軟正黑體" panose="020B0604030504040204" pitchFamily="34" charset="-120"/>
                <a:cs typeface="Arial" panose="020B0604020202020204" pitchFamily="34" charset="0"/>
              </a:rPr>
              <a:t>CacheMount</a:t>
            </a:r>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 you can…</a:t>
            </a:r>
            <a:endParaRPr lang="zh-TW" altLang="en-US" dirty="0">
              <a:solidFill>
                <a:schemeClr val="bg1"/>
              </a:solidFill>
              <a:latin typeface="Arial" panose="020B0604020202020204" pitchFamily="34" charset="0"/>
              <a:cs typeface="Arial" panose="020B0604020202020204" pitchFamily="34" charset="0"/>
            </a:endParaRPr>
          </a:p>
        </p:txBody>
      </p:sp>
      <p:pic>
        <p:nvPicPr>
          <p:cNvPr id="10" name="圖片 9" descr="一張含有 電子用品, 室內 的圖片&#10;&#10;描述是以高可信度產生">
            <a:extLst>
              <a:ext uri="{FF2B5EF4-FFF2-40B4-BE49-F238E27FC236}">
                <a16:creationId xmlns:a16="http://schemas.microsoft.com/office/drawing/2014/main" id="{A696A8D5-AC7A-4D60-8A66-CB89588C7ED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074033" y="4139317"/>
            <a:ext cx="5079025" cy="1247291"/>
          </a:xfrm>
          <a:prstGeom prst="rect">
            <a:avLst/>
          </a:prstGeom>
          <a:effectLst>
            <a:outerShdw blurRad="50800" dist="38100" dir="2700000" algn="tl" rotWithShape="0">
              <a:prstClr val="black">
                <a:alpha val="40000"/>
              </a:prstClr>
            </a:outerShdw>
          </a:effectLst>
        </p:spPr>
      </p:pic>
      <p:pic>
        <p:nvPicPr>
          <p:cNvPr id="27" name="圖片 26">
            <a:extLst>
              <a:ext uri="{FF2B5EF4-FFF2-40B4-BE49-F238E27FC236}">
                <a16:creationId xmlns:a16="http://schemas.microsoft.com/office/drawing/2014/main" id="{249CDBF8-8260-48E3-9952-18C3B31026C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35901" y="851182"/>
            <a:ext cx="746660" cy="664936"/>
          </a:xfrm>
          <a:prstGeom prst="rect">
            <a:avLst/>
          </a:prstGeom>
        </p:spPr>
      </p:pic>
      <p:pic>
        <p:nvPicPr>
          <p:cNvPr id="28" name="圖形 27">
            <a:extLst>
              <a:ext uri="{FF2B5EF4-FFF2-40B4-BE49-F238E27FC236}">
                <a16:creationId xmlns:a16="http://schemas.microsoft.com/office/drawing/2014/main" id="{5E4B70BF-956C-400C-B284-9B575474484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13900" y="2932428"/>
            <a:ext cx="1538055" cy="836486"/>
          </a:xfrm>
          <a:prstGeom prst="rect">
            <a:avLst/>
          </a:prstGeom>
        </p:spPr>
      </p:pic>
      <p:pic>
        <p:nvPicPr>
          <p:cNvPr id="3" name="圖片 2" descr="一張含有 標誌, 室外 的圖片&#10;&#10;描述是以高可信度產生">
            <a:extLst>
              <a:ext uri="{FF2B5EF4-FFF2-40B4-BE49-F238E27FC236}">
                <a16:creationId xmlns:a16="http://schemas.microsoft.com/office/drawing/2014/main" id="{58558CC0-C57B-401A-B99D-389D271E9A05}"/>
              </a:ext>
            </a:extLst>
          </p:cNvPr>
          <p:cNvPicPr>
            <a:picLocks noChangeAspect="1"/>
          </p:cNvPicPr>
          <p:nvPr/>
        </p:nvPicPr>
        <p:blipFill>
          <a:blip r:embed="rId11"/>
          <a:stretch>
            <a:fillRect/>
          </a:stretch>
        </p:blipFill>
        <p:spPr>
          <a:xfrm>
            <a:off x="8160404" y="-280"/>
            <a:ext cx="981075" cy="885825"/>
          </a:xfrm>
          <a:prstGeom prst="rect">
            <a:avLst/>
          </a:prstGeom>
        </p:spPr>
      </p:pic>
    </p:spTree>
    <p:extLst>
      <p:ext uri="{BB962C8B-B14F-4D97-AF65-F5344CB8AC3E}">
        <p14:creationId xmlns:p14="http://schemas.microsoft.com/office/powerpoint/2010/main" val="2888700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4774605-93FB-4AFB-9808-79882FEE33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23376" y="1493709"/>
            <a:ext cx="2584683" cy="3118912"/>
          </a:xfrm>
          <a:prstGeom prst="rect">
            <a:avLst/>
          </a:prstGeom>
        </p:spPr>
      </p:pic>
      <p:pic>
        <p:nvPicPr>
          <p:cNvPr id="6" name="圖片 5">
            <a:extLst>
              <a:ext uri="{FF2B5EF4-FFF2-40B4-BE49-F238E27FC236}">
                <a16:creationId xmlns:a16="http://schemas.microsoft.com/office/drawing/2014/main" id="{6E67B3F2-03E8-4917-8ECB-8C02DD9DA7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40792" y="1491821"/>
            <a:ext cx="2656818" cy="3113018"/>
          </a:xfrm>
          <a:prstGeom prst="rect">
            <a:avLst/>
          </a:prstGeom>
          <a:ln>
            <a:noFill/>
          </a:ln>
          <a:effectLst>
            <a:outerShdw blurRad="292100" dist="139700" dir="2700000" algn="tl" rotWithShape="0">
              <a:srgbClr val="333333">
                <a:alpha val="65000"/>
              </a:srgbClr>
            </a:outerShdw>
          </a:effectLst>
        </p:spPr>
      </p:pic>
      <p:sp>
        <p:nvSpPr>
          <p:cNvPr id="23" name="矩形: 圓角 35">
            <a:extLst>
              <a:ext uri="{FF2B5EF4-FFF2-40B4-BE49-F238E27FC236}">
                <a16:creationId xmlns:a16="http://schemas.microsoft.com/office/drawing/2014/main" id="{3B2F2DE4-40EF-4CA6-86AE-4F584AFAB951}"/>
              </a:ext>
            </a:extLst>
          </p:cNvPr>
          <p:cNvSpPr/>
          <p:nvPr/>
        </p:nvSpPr>
        <p:spPr>
          <a:xfrm>
            <a:off x="5854700" y="1030865"/>
            <a:ext cx="2717317" cy="32641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22" name="矩形: 圓角 35">
            <a:extLst>
              <a:ext uri="{FF2B5EF4-FFF2-40B4-BE49-F238E27FC236}">
                <a16:creationId xmlns:a16="http://schemas.microsoft.com/office/drawing/2014/main" id="{B87C9E08-EB90-43CD-8DD0-FE504B8AD37A}"/>
              </a:ext>
            </a:extLst>
          </p:cNvPr>
          <p:cNvSpPr/>
          <p:nvPr/>
        </p:nvSpPr>
        <p:spPr>
          <a:xfrm>
            <a:off x="1340792" y="1036929"/>
            <a:ext cx="2636004" cy="32641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119D01CB-9B30-4CF3-87CA-2C8F6A48A8C3}"/>
              </a:ext>
            </a:extLst>
          </p:cNvPr>
          <p:cNvSpPr txBox="1"/>
          <p:nvPr/>
        </p:nvSpPr>
        <p:spPr>
          <a:xfrm>
            <a:off x="4157670" y="3234066"/>
            <a:ext cx="1480854"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100" b="1">
                <a:latin typeface="Arial" panose="020B0604020202020204" pitchFamily="34" charset="0"/>
                <a:ea typeface="Microsoft JhengHei" panose="020B0604030504040204" pitchFamily="34" charset="-120"/>
                <a:cs typeface="Arial" panose="020B0604020202020204" pitchFamily="34" charset="0"/>
              </a:rPr>
              <a:t>Mount on PC by network protocol</a:t>
            </a:r>
          </a:p>
        </p:txBody>
      </p:sp>
      <p:sp>
        <p:nvSpPr>
          <p:cNvPr id="12" name="文字方塊 11">
            <a:extLst>
              <a:ext uri="{FF2B5EF4-FFF2-40B4-BE49-F238E27FC236}">
                <a16:creationId xmlns:a16="http://schemas.microsoft.com/office/drawing/2014/main" id="{45EC3493-0576-466F-823C-695AF70789AD}"/>
              </a:ext>
            </a:extLst>
          </p:cNvPr>
          <p:cNvSpPr txBox="1"/>
          <p:nvPr/>
        </p:nvSpPr>
        <p:spPr>
          <a:xfrm>
            <a:off x="-165100" y="3548472"/>
            <a:ext cx="1303824"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altLang="zh-TW" sz="1100" b="1">
                <a:latin typeface="Arial" panose="020B0604020202020204" pitchFamily="34" charset="0"/>
                <a:ea typeface="Microsoft JhengHei" panose="020B0604030504040204" pitchFamily="34" charset="-120"/>
                <a:cs typeface="Arial" panose="020B0604020202020204" pitchFamily="34" charset="0"/>
              </a:rPr>
              <a:t>Cloud Storage</a:t>
            </a:r>
          </a:p>
        </p:txBody>
      </p:sp>
      <p:sp>
        <p:nvSpPr>
          <p:cNvPr id="14" name="文字方塊 13">
            <a:extLst>
              <a:ext uri="{FF2B5EF4-FFF2-40B4-BE49-F238E27FC236}">
                <a16:creationId xmlns:a16="http://schemas.microsoft.com/office/drawing/2014/main" id="{05E15B2B-70DC-43A0-98C7-058AACA40256}"/>
              </a:ext>
            </a:extLst>
          </p:cNvPr>
          <p:cNvSpPr txBox="1"/>
          <p:nvPr/>
        </p:nvSpPr>
        <p:spPr>
          <a:xfrm>
            <a:off x="-7577" y="3123264"/>
            <a:ext cx="1128600"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altLang="zh-TW" sz="1100" b="1">
                <a:latin typeface="Arial" panose="020B0604020202020204" pitchFamily="34" charset="0"/>
                <a:ea typeface="Microsoft JhengHei" panose="020B0604030504040204" pitchFamily="34" charset="-120"/>
                <a:cs typeface="Arial" panose="020B0604020202020204" pitchFamily="34" charset="0"/>
              </a:rPr>
              <a:t>Remote NAS</a:t>
            </a:r>
          </a:p>
        </p:txBody>
      </p:sp>
      <p:sp>
        <p:nvSpPr>
          <p:cNvPr id="16" name="文字方塊 15">
            <a:extLst>
              <a:ext uri="{FF2B5EF4-FFF2-40B4-BE49-F238E27FC236}">
                <a16:creationId xmlns:a16="http://schemas.microsoft.com/office/drawing/2014/main" id="{DFF84AC1-549A-4565-AEB9-98FE60CB6DAA}"/>
              </a:ext>
            </a:extLst>
          </p:cNvPr>
          <p:cNvSpPr txBox="1"/>
          <p:nvPr/>
        </p:nvSpPr>
        <p:spPr>
          <a:xfrm>
            <a:off x="12411" y="1955684"/>
            <a:ext cx="1128600"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altLang="zh-TW" sz="1100" b="1" dirty="0">
                <a:latin typeface="Arial" panose="020B0604020202020204" pitchFamily="34" charset="0"/>
                <a:ea typeface="Microsoft JhengHei" panose="020B0604030504040204" pitchFamily="34" charset="-120"/>
                <a:cs typeface="Arial" panose="020B0604020202020204" pitchFamily="34" charset="0"/>
              </a:rPr>
              <a:t>Local Storage</a:t>
            </a:r>
          </a:p>
          <a:p>
            <a:pPr algn="r"/>
            <a:endParaRPr lang="zh-TW" altLang="en-US" sz="1100" b="1" dirty="0">
              <a:latin typeface="Arial" panose="020B0604020202020204" pitchFamily="34" charset="0"/>
              <a:ea typeface="Microsoft JhengHei"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99A94BD3-5CE6-485B-9653-2071666D9322}"/>
              </a:ext>
            </a:extLst>
          </p:cNvPr>
          <p:cNvSpPr txBox="1"/>
          <p:nvPr/>
        </p:nvSpPr>
        <p:spPr>
          <a:xfrm>
            <a:off x="1584428" y="999154"/>
            <a:ext cx="202438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750" b="1" dirty="0">
                <a:solidFill>
                  <a:schemeClr val="bg1"/>
                </a:solidFill>
                <a:latin typeface="Arial" panose="020B0604020202020204" pitchFamily="34" charset="0"/>
                <a:ea typeface="Microsoft JhengHei" panose="020B0604030504040204" pitchFamily="34" charset="-120"/>
                <a:cs typeface="Arial" panose="020B0604020202020204" pitchFamily="34" charset="0"/>
              </a:rPr>
              <a:t>Fil</a:t>
            </a:r>
            <a:r>
              <a:rPr lang="en-US" altLang="en-US" sz="1750" b="1" dirty="0">
                <a:solidFill>
                  <a:schemeClr val="bg1"/>
                </a:solidFill>
                <a:latin typeface="Arial" panose="020B0604020202020204" pitchFamily="34" charset="0"/>
                <a:ea typeface="Microsoft JhengHei" panose="020B0604030504040204" pitchFamily="34" charset="-120"/>
                <a:cs typeface="Arial" panose="020B0604020202020204" pitchFamily="34" charset="0"/>
              </a:rPr>
              <a:t>e Station</a:t>
            </a:r>
            <a:endParaRPr lang="zh-TW" altLang="en-US" sz="1750" b="1" dirty="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1" name="文字方塊 20">
            <a:extLst>
              <a:ext uri="{FF2B5EF4-FFF2-40B4-BE49-F238E27FC236}">
                <a16:creationId xmlns:a16="http://schemas.microsoft.com/office/drawing/2014/main" id="{181A10EC-455F-4989-A5DD-660FFE9854CB}"/>
              </a:ext>
            </a:extLst>
          </p:cNvPr>
          <p:cNvSpPr txBox="1"/>
          <p:nvPr/>
        </p:nvSpPr>
        <p:spPr>
          <a:xfrm>
            <a:off x="5909576" y="1009423"/>
            <a:ext cx="586474" cy="36163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750" b="1" dirty="0">
                <a:solidFill>
                  <a:schemeClr val="bg1"/>
                </a:solidFill>
                <a:latin typeface="Arial" panose="020B0604020202020204" pitchFamily="34" charset="0"/>
                <a:ea typeface="Microsoft JhengHei" panose="020B0604030504040204" pitchFamily="34" charset="-120"/>
                <a:cs typeface="Arial" panose="020B0604020202020204" pitchFamily="34" charset="0"/>
              </a:rPr>
              <a:t>P</a:t>
            </a:r>
            <a:r>
              <a:rPr lang="en-US" altLang="zh-TW" sz="1750" b="1" dirty="0">
                <a:solidFill>
                  <a:schemeClr val="bg1"/>
                </a:solidFill>
                <a:latin typeface="Arial" panose="020B0604020202020204" pitchFamily="34" charset="0"/>
                <a:ea typeface="Microsoft JhengHei" panose="020B0604030504040204" pitchFamily="34" charset="-120"/>
                <a:cs typeface="Arial" panose="020B0604020202020204" pitchFamily="34" charset="0"/>
              </a:rPr>
              <a:t>C</a:t>
            </a:r>
            <a:endParaRPr lang="en-US" altLang="en-US" sz="1200" b="1" dirty="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9" name="標題 8">
            <a:extLst>
              <a:ext uri="{FF2B5EF4-FFF2-40B4-BE49-F238E27FC236}">
                <a16:creationId xmlns:a16="http://schemas.microsoft.com/office/drawing/2014/main" id="{50FE4269-3486-4AC7-8379-26790B509BE9}"/>
              </a:ext>
            </a:extLst>
          </p:cNvPr>
          <p:cNvSpPr>
            <a:spLocks noGrp="1"/>
          </p:cNvSpPr>
          <p:nvPr>
            <p:ph type="title"/>
          </p:nvPr>
        </p:nvSpPr>
        <p:spPr>
          <a:xfrm>
            <a:off x="470090" y="147450"/>
            <a:ext cx="8671389" cy="667820"/>
          </a:xfrm>
        </p:spPr>
        <p:txBody>
          <a:bodyPr>
            <a:noAutofit/>
          </a:bodyPr>
          <a:lstStyle/>
          <a:p>
            <a:r>
              <a:rPr lang="en-GB" altLang="zh-TW" sz="3000" b="1" dirty="0">
                <a:solidFill>
                  <a:schemeClr val="bg1"/>
                </a:solidFill>
              </a:rPr>
              <a:t>Access through SMB/AFP</a:t>
            </a:r>
            <a:endParaRPr lang="en-GB" sz="3000" b="1" i="0" dirty="0">
              <a:solidFill>
                <a:schemeClr val="bg1"/>
              </a:solidFill>
            </a:endParaRPr>
          </a:p>
        </p:txBody>
      </p:sp>
      <p:pic>
        <p:nvPicPr>
          <p:cNvPr id="25" name="圖片 24" descr="一張含有 螢幕擷取畫面 的圖片&#10;&#10;描述是以非常高的可信度產生">
            <a:extLst>
              <a:ext uri="{FF2B5EF4-FFF2-40B4-BE49-F238E27FC236}">
                <a16:creationId xmlns:a16="http://schemas.microsoft.com/office/drawing/2014/main" id="{6E3A85F7-3DF5-44EA-803E-1C98AD05078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84428" y="1867937"/>
            <a:ext cx="977550" cy="579825"/>
          </a:xfrm>
          <a:prstGeom prst="rect">
            <a:avLst/>
          </a:prstGeom>
          <a:ln w="19050">
            <a:solidFill>
              <a:srgbClr val="FF0000"/>
            </a:solidFill>
          </a:ln>
        </p:spPr>
      </p:pic>
      <p:cxnSp>
        <p:nvCxnSpPr>
          <p:cNvPr id="19" name="直線單箭頭接點 18">
            <a:extLst>
              <a:ext uri="{FF2B5EF4-FFF2-40B4-BE49-F238E27FC236}">
                <a16:creationId xmlns:a16="http://schemas.microsoft.com/office/drawing/2014/main" id="{82BDC63C-D83A-4210-B2E1-449A1B6EADB3}"/>
              </a:ext>
            </a:extLst>
          </p:cNvPr>
          <p:cNvCxnSpPr>
            <a:cxnSpLocks/>
          </p:cNvCxnSpPr>
          <p:nvPr/>
        </p:nvCxnSpPr>
        <p:spPr>
          <a:xfrm flipV="1">
            <a:off x="1081459" y="2089781"/>
            <a:ext cx="492468" cy="1381"/>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圖片 26" descr="一張含有 螢幕擷取畫面 的圖片&#10;&#10;描述是以非常高的可信度產生">
            <a:extLst>
              <a:ext uri="{FF2B5EF4-FFF2-40B4-BE49-F238E27FC236}">
                <a16:creationId xmlns:a16="http://schemas.microsoft.com/office/drawing/2014/main" id="{6B8F8978-492E-49BA-B309-C6FA4D2C44E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573928" y="3131879"/>
            <a:ext cx="1122078" cy="330285"/>
          </a:xfrm>
          <a:prstGeom prst="rect">
            <a:avLst/>
          </a:prstGeom>
          <a:ln w="19050">
            <a:solidFill>
              <a:srgbClr val="FF0000"/>
            </a:solidFill>
          </a:ln>
        </p:spPr>
      </p:pic>
      <p:cxnSp>
        <p:nvCxnSpPr>
          <p:cNvPr id="17" name="直線單箭頭接點 16">
            <a:extLst>
              <a:ext uri="{FF2B5EF4-FFF2-40B4-BE49-F238E27FC236}">
                <a16:creationId xmlns:a16="http://schemas.microsoft.com/office/drawing/2014/main" id="{849C51A8-3A6F-445D-BAE5-7FCF0D4CF438}"/>
              </a:ext>
            </a:extLst>
          </p:cNvPr>
          <p:cNvCxnSpPr>
            <a:cxnSpLocks/>
          </p:cNvCxnSpPr>
          <p:nvPr/>
        </p:nvCxnSpPr>
        <p:spPr>
          <a:xfrm flipV="1">
            <a:off x="1075561" y="3272885"/>
            <a:ext cx="492468" cy="1381"/>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75D80DE6-FB2A-401C-8C60-15F67619CEF6}"/>
              </a:ext>
            </a:extLst>
          </p:cNvPr>
          <p:cNvCxnSpPr>
            <a:cxnSpLocks/>
          </p:cNvCxnSpPr>
          <p:nvPr/>
        </p:nvCxnSpPr>
        <p:spPr>
          <a:xfrm>
            <a:off x="1067823" y="3694666"/>
            <a:ext cx="500206"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圖片 28" descr="一張含有 螢幕擷取畫面 的圖片&#10;&#10;描述是以非常高的可信度產生">
            <a:extLst>
              <a:ext uri="{FF2B5EF4-FFF2-40B4-BE49-F238E27FC236}">
                <a16:creationId xmlns:a16="http://schemas.microsoft.com/office/drawing/2014/main" id="{913E9B6D-0603-46C5-BEDF-56F822B507A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77602" y="3622405"/>
            <a:ext cx="1360181" cy="440310"/>
          </a:xfrm>
          <a:prstGeom prst="rect">
            <a:avLst/>
          </a:prstGeom>
          <a:ln w="19050">
            <a:solidFill>
              <a:srgbClr val="FF0000"/>
            </a:solidFill>
          </a:ln>
        </p:spPr>
      </p:pic>
      <p:cxnSp>
        <p:nvCxnSpPr>
          <p:cNvPr id="20" name="直線單箭頭接點 19">
            <a:extLst>
              <a:ext uri="{FF2B5EF4-FFF2-40B4-BE49-F238E27FC236}">
                <a16:creationId xmlns:a16="http://schemas.microsoft.com/office/drawing/2014/main" id="{40067C46-4D8F-4A18-BA01-A08D3A99EB45}"/>
              </a:ext>
            </a:extLst>
          </p:cNvPr>
          <p:cNvCxnSpPr>
            <a:cxnSpLocks/>
          </p:cNvCxnSpPr>
          <p:nvPr/>
        </p:nvCxnSpPr>
        <p:spPr>
          <a:xfrm>
            <a:off x="5544135" y="3472206"/>
            <a:ext cx="443200"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4" name="圖片 33" descr="一張含有 螢幕擷取畫面 的圖片&#10;&#10;描述是以非常高的可信度產生">
            <a:extLst>
              <a:ext uri="{FF2B5EF4-FFF2-40B4-BE49-F238E27FC236}">
                <a16:creationId xmlns:a16="http://schemas.microsoft.com/office/drawing/2014/main" id="{A4AD9E38-0327-4CDA-AD4C-17FA4CAA3A7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987335" y="3360155"/>
            <a:ext cx="1638363" cy="224102"/>
          </a:xfrm>
          <a:prstGeom prst="rect">
            <a:avLst/>
          </a:prstGeom>
          <a:ln w="19050">
            <a:solidFill>
              <a:srgbClr val="FF0000"/>
            </a:solidFill>
          </a:ln>
        </p:spPr>
      </p:pic>
      <p:pic>
        <p:nvPicPr>
          <p:cNvPr id="2" name="圖片 2" descr="一張含有 標誌, 室外 的圖片&#10;&#10;描述是以高可信度產生">
            <a:extLst>
              <a:ext uri="{FF2B5EF4-FFF2-40B4-BE49-F238E27FC236}">
                <a16:creationId xmlns:a16="http://schemas.microsoft.com/office/drawing/2014/main" id="{6E39F57E-2168-4FE9-8003-1EA43C46F142}"/>
              </a:ext>
            </a:extLst>
          </p:cNvPr>
          <p:cNvPicPr>
            <a:picLocks noChangeAspect="1"/>
          </p:cNvPicPr>
          <p:nvPr/>
        </p:nvPicPr>
        <p:blipFill>
          <a:blip r:embed="rId9"/>
          <a:stretch>
            <a:fillRect/>
          </a:stretch>
        </p:blipFill>
        <p:spPr>
          <a:xfrm>
            <a:off x="8160404" y="-280"/>
            <a:ext cx="981075" cy="885825"/>
          </a:xfrm>
          <a:prstGeom prst="rect">
            <a:avLst/>
          </a:prstGeom>
        </p:spPr>
      </p:pic>
      <p:sp>
        <p:nvSpPr>
          <p:cNvPr id="24" name="文字方塊 23">
            <a:extLst>
              <a:ext uri="{FF2B5EF4-FFF2-40B4-BE49-F238E27FC236}">
                <a16:creationId xmlns:a16="http://schemas.microsoft.com/office/drawing/2014/main" id="{18AC21B5-8630-4096-B178-EB5CA2E041AC}"/>
              </a:ext>
            </a:extLst>
          </p:cNvPr>
          <p:cNvSpPr txBox="1"/>
          <p:nvPr/>
        </p:nvSpPr>
        <p:spPr>
          <a:xfrm>
            <a:off x="6283914" y="1040936"/>
            <a:ext cx="2273544"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dirty="0">
                <a:solidFill>
                  <a:schemeClr val="bg1"/>
                </a:solidFill>
                <a:latin typeface="Arial" panose="020B0604020202020204" pitchFamily="34" charset="0"/>
                <a:ea typeface="Microsoft JhengHei" panose="020B0604030504040204" pitchFamily="34" charset="-120"/>
                <a:cs typeface="Arial" panose="020B0604020202020204" pitchFamily="34" charset="0"/>
              </a:rPr>
              <a:t>(mounting through Samba)</a:t>
            </a:r>
          </a:p>
          <a:p>
            <a:pPr algn="ctr"/>
            <a:endParaRPr lang="en-US" altLang="en-US" sz="1200" b="1" dirty="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691246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圖片 39" descr="一張含有 螢幕擷取畫面 的圖片&#10;&#10;描述是以高可信度產生">
            <a:extLst>
              <a:ext uri="{FF2B5EF4-FFF2-40B4-BE49-F238E27FC236}">
                <a16:creationId xmlns:a16="http://schemas.microsoft.com/office/drawing/2014/main" id="{39FC3CE2-D7B7-43C1-B3AD-D0E743591B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5" name="圖形 64">
            <a:extLst>
              <a:ext uri="{FF2B5EF4-FFF2-40B4-BE49-F238E27FC236}">
                <a16:creationId xmlns:a16="http://schemas.microsoft.com/office/drawing/2014/main" id="{0C9D598E-98CC-4B12-BE1C-4F3688639A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66206" y="1664038"/>
            <a:ext cx="4161722" cy="2907962"/>
          </a:xfrm>
          <a:prstGeom prst="rect">
            <a:avLst/>
          </a:prstGeom>
        </p:spPr>
      </p:pic>
      <p:pic>
        <p:nvPicPr>
          <p:cNvPr id="66" name="圖形 65">
            <a:extLst>
              <a:ext uri="{FF2B5EF4-FFF2-40B4-BE49-F238E27FC236}">
                <a16:creationId xmlns:a16="http://schemas.microsoft.com/office/drawing/2014/main" id="{56BF4D8D-09E6-4E53-BE93-CE73450529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092" y="1659312"/>
            <a:ext cx="4161722" cy="2907962"/>
          </a:xfrm>
          <a:prstGeom prst="rect">
            <a:avLst/>
          </a:prstGeom>
        </p:spPr>
      </p:pic>
      <p:sp>
        <p:nvSpPr>
          <p:cNvPr id="2" name="標題 1"/>
          <p:cNvSpPr>
            <a:spLocks noGrp="1"/>
          </p:cNvSpPr>
          <p:nvPr>
            <p:ph type="title"/>
          </p:nvPr>
        </p:nvSpPr>
        <p:spPr>
          <a:xfrm>
            <a:off x="439739" y="208911"/>
            <a:ext cx="7360302" cy="667820"/>
          </a:xfrm>
        </p:spPr>
        <p:txBody>
          <a:bodyPr>
            <a:noAutofit/>
          </a:bodyPr>
          <a:lstStyle/>
          <a:p>
            <a:pPr>
              <a:lnSpc>
                <a:spcPts val="3600"/>
              </a:lnSpc>
            </a:pPr>
            <a:r>
              <a:rPr lang="en-GB" altLang="zh-TW" sz="3000" dirty="0"/>
              <a:t>Share and manage files between multiple site office in time</a:t>
            </a:r>
            <a:endParaRPr lang="zh-TW" altLang="en-US" sz="3000" b="1" i="0" dirty="0"/>
          </a:p>
        </p:txBody>
      </p:sp>
      <p:pic>
        <p:nvPicPr>
          <p:cNvPr id="11" name="圖片 10" descr="一張含有 監視器, 室內, 螢幕 的圖片&#10;&#10;描述是以高可信度產生">
            <a:extLst>
              <a:ext uri="{FF2B5EF4-FFF2-40B4-BE49-F238E27FC236}">
                <a16:creationId xmlns:a16="http://schemas.microsoft.com/office/drawing/2014/main" id="{E5F72C1F-D5B3-4ABC-B229-4CB855900DA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8986272">
            <a:off x="989984" y="3054375"/>
            <a:ext cx="990608" cy="180634"/>
          </a:xfrm>
          <a:prstGeom prst="rect">
            <a:avLst/>
          </a:prstGeom>
        </p:spPr>
      </p:pic>
      <p:pic>
        <p:nvPicPr>
          <p:cNvPr id="12" name="Picture 3" descr="一張含有 螢幕擷取畫面, 室內 的圖片&#10;&#10;描述是以非常高的可信度產生">
            <a:extLst>
              <a:ext uri="{FF2B5EF4-FFF2-40B4-BE49-F238E27FC236}">
                <a16:creationId xmlns:a16="http://schemas.microsoft.com/office/drawing/2014/main" id="{50FDDB97-F45C-45BF-836F-AB733130875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19709" y="2418806"/>
            <a:ext cx="1568180" cy="297494"/>
          </a:xfrm>
          <a:prstGeom prst="rect">
            <a:avLst/>
          </a:prstGeom>
          <a:effectLst>
            <a:outerShdw blurRad="50800" dist="38100" dir="2700000" algn="tl" rotWithShape="0">
              <a:prstClr val="black">
                <a:alpha val="40000"/>
              </a:prstClr>
            </a:outerShdw>
          </a:effectLst>
        </p:spPr>
      </p:pic>
      <p:pic>
        <p:nvPicPr>
          <p:cNvPr id="13" name="Picture 2" descr="https://www.qnap.com/i/_attach_file/product/photo/800_500/270_1489126055_TS-453B_front2BControl.png?v=1">
            <a:extLst>
              <a:ext uri="{FF2B5EF4-FFF2-40B4-BE49-F238E27FC236}">
                <a16:creationId xmlns:a16="http://schemas.microsoft.com/office/drawing/2014/main" id="{64E76403-3062-4EDB-8DAC-04D8FF90D615}"/>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117476" y="3646898"/>
            <a:ext cx="689523" cy="7274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descr="https://www.qnap.com/i/_attach_file/product/photo/800_500/339_1524708675_TVS-951X_Front.png?v=1">
            <a:extLst>
              <a:ext uri="{FF2B5EF4-FFF2-40B4-BE49-F238E27FC236}">
                <a16:creationId xmlns:a16="http://schemas.microsoft.com/office/drawing/2014/main" id="{A8D43AC7-AB41-4596-802B-FCB1B11CB78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82849" y="3640082"/>
            <a:ext cx="1209600" cy="75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3" descr="一張含有 螢幕擷取畫面, 室內 的圖片&#10;&#10;描述是以非常高的可信度產生">
            <a:extLst>
              <a:ext uri="{FF2B5EF4-FFF2-40B4-BE49-F238E27FC236}">
                <a16:creationId xmlns:a16="http://schemas.microsoft.com/office/drawing/2014/main" id="{F118F4FD-79AF-4BF8-BD37-3CDA9CD873C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155274" y="3919304"/>
            <a:ext cx="1235124" cy="234311"/>
          </a:xfrm>
          <a:prstGeom prst="rect">
            <a:avLst/>
          </a:prstGeom>
        </p:spPr>
      </p:pic>
      <p:pic>
        <p:nvPicPr>
          <p:cNvPr id="44" name="Picture 2" descr="https://www.qnap.com/i/_attach_file/product/photo/800_500/270_1489126055_TS-453B_front2BControl.png?v=1">
            <a:extLst>
              <a:ext uri="{FF2B5EF4-FFF2-40B4-BE49-F238E27FC236}">
                <a16:creationId xmlns:a16="http://schemas.microsoft.com/office/drawing/2014/main" id="{56E4F364-1456-40B9-BCF5-299DB8A5BFBE}"/>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903672" y="3414990"/>
            <a:ext cx="720684" cy="7603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4" descr="https://www.qnap.com/i/_attach_file/product/photo/800_500/339_1524708675_TVS-951X_Front.png?v=1">
            <a:extLst>
              <a:ext uri="{FF2B5EF4-FFF2-40B4-BE49-F238E27FC236}">
                <a16:creationId xmlns:a16="http://schemas.microsoft.com/office/drawing/2014/main" id="{518650F3-608A-46A7-AF7D-9DE3CE56874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696963" y="3437082"/>
            <a:ext cx="1186245" cy="7414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6" name="矩形 45"/>
          <p:cNvSpPr/>
          <p:nvPr/>
        </p:nvSpPr>
        <p:spPr>
          <a:xfrm>
            <a:off x="736335" y="1814388"/>
            <a:ext cx="3126249" cy="784895"/>
          </a:xfrm>
          <a:prstGeom prst="rect">
            <a:avLst/>
          </a:prstGeom>
        </p:spPr>
        <p:txBody>
          <a:bodyPr wrap="square">
            <a:spAutoFit/>
          </a:bodyPr>
          <a:lstStyle/>
          <a:p>
            <a:pPr>
              <a:lnSpc>
                <a:spcPct val="110000"/>
              </a:lnSpc>
            </a:pPr>
            <a:r>
              <a:rPr lang="en-GB" altLang="zh-TW" sz="1400" b="1">
                <a:latin typeface="Arial" panose="020B0604020202020204" pitchFamily="34" charset="0"/>
                <a:ea typeface="微軟正黑體" panose="020B0604030504040204" pitchFamily="34" charset="-120"/>
                <a:cs typeface="Arial" panose="020B0604020202020204" pitchFamily="34" charset="0"/>
              </a:rPr>
              <a:t>No matter how large the file is, file transfer across NAS can be fast.</a:t>
            </a:r>
          </a:p>
          <a:p>
            <a:pPr>
              <a:lnSpc>
                <a:spcPct val="110000"/>
              </a:lnSpc>
            </a:pPr>
            <a:endParaRPr lang="en-GB" altLang="zh-TW" sz="1400" b="1">
              <a:latin typeface="Arial" panose="020B0604020202020204" pitchFamily="34" charset="0"/>
              <a:ea typeface="微軟正黑體" panose="020B0604030504040204" pitchFamily="34" charset="-120"/>
              <a:cs typeface="Arial" panose="020B0604020202020204" pitchFamily="34" charset="0"/>
            </a:endParaRPr>
          </a:p>
        </p:txBody>
      </p:sp>
      <p:sp>
        <p:nvSpPr>
          <p:cNvPr id="47" name="矩形 46"/>
          <p:cNvSpPr/>
          <p:nvPr/>
        </p:nvSpPr>
        <p:spPr>
          <a:xfrm>
            <a:off x="1736522" y="3029352"/>
            <a:ext cx="1137191" cy="450316"/>
          </a:xfrm>
          <a:prstGeom prst="rect">
            <a:avLst/>
          </a:prstGeom>
        </p:spPr>
        <p:txBody>
          <a:bodyPr wrap="square">
            <a:spAutoFit/>
          </a:bodyPr>
          <a:lstStyle/>
          <a:p>
            <a:pPr algn="ctr">
              <a:lnSpc>
                <a:spcPct val="110000"/>
              </a:lnSpc>
            </a:pPr>
            <a:r>
              <a:rPr lang="en-US" altLang="zh-TW" sz="1100" b="1" dirty="0">
                <a:latin typeface="Arial" panose="020B0604020202020204" pitchFamily="34" charset="0"/>
                <a:ea typeface="微軟正黑體" panose="020B0604030504040204" pitchFamily="34" charset="-120"/>
                <a:cs typeface="Arial" panose="020B0604020202020204" pitchFamily="34" charset="0"/>
              </a:rPr>
              <a:t>CIFS/SMB, </a:t>
            </a:r>
          </a:p>
          <a:p>
            <a:pPr algn="ctr">
              <a:lnSpc>
                <a:spcPct val="110000"/>
              </a:lnSpc>
            </a:pPr>
            <a:r>
              <a:rPr lang="en-US" altLang="zh-TW" sz="1100" b="1" dirty="0">
                <a:latin typeface="Arial" panose="020B0604020202020204" pitchFamily="34" charset="0"/>
                <a:ea typeface="微軟正黑體" panose="020B0604030504040204" pitchFamily="34" charset="-120"/>
                <a:cs typeface="Arial" panose="020B0604020202020204" pitchFamily="34" charset="0"/>
              </a:rPr>
              <a:t>FTP, WebDAV</a:t>
            </a:r>
            <a:endParaRPr lang="en-GB" altLang="zh-TW" sz="11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48" name="圖片 47" descr="一張含有 監視器, 室內, 螢幕 的圖片&#10;&#10;描述是以高可信度產生">
            <a:extLst>
              <a:ext uri="{FF2B5EF4-FFF2-40B4-BE49-F238E27FC236}">
                <a16:creationId xmlns:a16="http://schemas.microsoft.com/office/drawing/2014/main" id="{E5F72C1F-D5B3-4ABC-B229-4CB855900DA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8248218">
            <a:off x="5691951" y="3386437"/>
            <a:ext cx="720000" cy="143224"/>
          </a:xfrm>
          <a:prstGeom prst="rect">
            <a:avLst/>
          </a:prstGeom>
        </p:spPr>
      </p:pic>
      <p:sp>
        <p:nvSpPr>
          <p:cNvPr id="52" name="矩形: 圓角 25">
            <a:extLst>
              <a:ext uri="{FF2B5EF4-FFF2-40B4-BE49-F238E27FC236}">
                <a16:creationId xmlns:a16="http://schemas.microsoft.com/office/drawing/2014/main" id="{CB93E90F-DB4A-4A03-AFF5-5A794D38B3D0}"/>
              </a:ext>
            </a:extLst>
          </p:cNvPr>
          <p:cNvSpPr/>
          <p:nvPr/>
        </p:nvSpPr>
        <p:spPr>
          <a:xfrm>
            <a:off x="4926374" y="4185040"/>
            <a:ext cx="808071" cy="269624"/>
          </a:xfrm>
          <a:prstGeom prst="roundRect">
            <a:avLst/>
          </a:prstGeom>
          <a:gradFill flip="none" rotWithShape="1">
            <a:gsLst>
              <a:gs pos="0">
                <a:srgbClr val="193361"/>
              </a:gs>
              <a:gs pos="50000">
                <a:schemeClr val="accent1">
                  <a:shade val="67500"/>
                  <a:satMod val="115000"/>
                </a:schemeClr>
              </a:gs>
              <a:gs pos="100000">
                <a:srgbClr val="2A56A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latin typeface="Arial" panose="020B0604020202020204" pitchFamily="34" charset="0"/>
              <a:cs typeface="Arial" panose="020B0604020202020204" pitchFamily="34" charset="0"/>
            </a:endParaRPr>
          </a:p>
        </p:txBody>
      </p:sp>
      <p:sp>
        <p:nvSpPr>
          <p:cNvPr id="53" name="文字方塊 52">
            <a:extLst>
              <a:ext uri="{FF2B5EF4-FFF2-40B4-BE49-F238E27FC236}">
                <a16:creationId xmlns:a16="http://schemas.microsoft.com/office/drawing/2014/main" id="{C2C6F95E-3188-41E7-A6A3-6A32550D0984}"/>
              </a:ext>
            </a:extLst>
          </p:cNvPr>
          <p:cNvSpPr txBox="1"/>
          <p:nvPr/>
        </p:nvSpPr>
        <p:spPr>
          <a:xfrm>
            <a:off x="4899893" y="4188409"/>
            <a:ext cx="861134" cy="248209"/>
          </a:xfrm>
          <a:prstGeom prst="rect">
            <a:avLst/>
          </a:prstGeom>
          <a:noFill/>
        </p:spPr>
        <p:txBody>
          <a:bodyPr wrap="none" rtlCol="0">
            <a:spAutoFit/>
          </a:bodyPr>
          <a:lstStyle/>
          <a:p>
            <a:pPr algn="ctr"/>
            <a:r>
              <a:rPr lang="en-GB" altLang="zh-TW" sz="1013" b="1" dirty="0">
                <a:solidFill>
                  <a:schemeClr val="bg1"/>
                </a:solidFill>
                <a:latin typeface="Arial" panose="020B0604020202020204" pitchFamily="34" charset="0"/>
                <a:ea typeface="微軟正黑體" panose="020B0604030504040204" pitchFamily="34" charset="-120"/>
                <a:cs typeface="Arial" panose="020B0604020202020204" pitchFamily="34" charset="0"/>
              </a:rPr>
              <a:t>Location </a:t>
            </a:r>
            <a:r>
              <a:rPr lang="en-US" altLang="zh-TW" sz="1013" b="1" dirty="0">
                <a:solidFill>
                  <a:schemeClr val="bg1"/>
                </a:solidFill>
                <a:latin typeface="Arial" panose="020B0604020202020204" pitchFamily="34" charset="0"/>
                <a:ea typeface="微軟正黑體" panose="020B0604030504040204" pitchFamily="34" charset="-120"/>
                <a:cs typeface="Arial" panose="020B0604020202020204" pitchFamily="34" charset="0"/>
              </a:rPr>
              <a:t>A</a:t>
            </a:r>
            <a:endParaRPr lang="en-GB" sz="1013"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8" name="Google Shape;228;p26"/>
          <p:cNvPicPr preferRelativeResize="0"/>
          <p:nvPr/>
        </p:nvPicPr>
        <p:blipFill>
          <a:blip r:embed="rId13" cstate="print">
            <a:alphaModFix/>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743985" y="4048645"/>
            <a:ext cx="275727" cy="422732"/>
          </a:xfrm>
          <a:prstGeom prst="rect">
            <a:avLst/>
          </a:prstGeom>
          <a:noFill/>
          <a:ln>
            <a:noFill/>
          </a:ln>
        </p:spPr>
      </p:pic>
      <p:sp>
        <p:nvSpPr>
          <p:cNvPr id="54" name="矩形: 圓角 25">
            <a:extLst>
              <a:ext uri="{FF2B5EF4-FFF2-40B4-BE49-F238E27FC236}">
                <a16:creationId xmlns:a16="http://schemas.microsoft.com/office/drawing/2014/main" id="{CB93E90F-DB4A-4A03-AFF5-5A794D38B3D0}"/>
              </a:ext>
            </a:extLst>
          </p:cNvPr>
          <p:cNvSpPr/>
          <p:nvPr/>
        </p:nvSpPr>
        <p:spPr>
          <a:xfrm>
            <a:off x="6412341" y="4181702"/>
            <a:ext cx="808071" cy="269624"/>
          </a:xfrm>
          <a:prstGeom prst="roundRect">
            <a:avLst/>
          </a:prstGeom>
          <a:gradFill flip="none" rotWithShape="1">
            <a:gsLst>
              <a:gs pos="0">
                <a:srgbClr val="193361"/>
              </a:gs>
              <a:gs pos="50000">
                <a:schemeClr val="accent1">
                  <a:shade val="67500"/>
                  <a:satMod val="115000"/>
                </a:schemeClr>
              </a:gs>
              <a:gs pos="100000">
                <a:srgbClr val="2A56A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latin typeface="Arial" panose="020B0604020202020204" pitchFamily="34" charset="0"/>
              <a:cs typeface="Arial" panose="020B0604020202020204" pitchFamily="34" charset="0"/>
            </a:endParaRPr>
          </a:p>
        </p:txBody>
      </p:sp>
      <p:sp>
        <p:nvSpPr>
          <p:cNvPr id="55" name="文字方塊 54">
            <a:extLst>
              <a:ext uri="{FF2B5EF4-FFF2-40B4-BE49-F238E27FC236}">
                <a16:creationId xmlns:a16="http://schemas.microsoft.com/office/drawing/2014/main" id="{C2C6F95E-3188-41E7-A6A3-6A32550D0984}"/>
              </a:ext>
            </a:extLst>
          </p:cNvPr>
          <p:cNvSpPr txBox="1"/>
          <p:nvPr/>
        </p:nvSpPr>
        <p:spPr>
          <a:xfrm>
            <a:off x="6385861" y="4185071"/>
            <a:ext cx="861134" cy="248209"/>
          </a:xfrm>
          <a:prstGeom prst="rect">
            <a:avLst/>
          </a:prstGeom>
          <a:noFill/>
        </p:spPr>
        <p:txBody>
          <a:bodyPr wrap="none" rtlCol="0">
            <a:spAutoFit/>
          </a:bodyPr>
          <a:lstStyle/>
          <a:p>
            <a:pPr algn="ctr"/>
            <a:r>
              <a:rPr lang="en-GB" altLang="zh-TW" sz="1013" b="1">
                <a:solidFill>
                  <a:schemeClr val="bg1"/>
                </a:solidFill>
                <a:latin typeface="Arial" panose="020B0604020202020204" pitchFamily="34" charset="0"/>
                <a:ea typeface="微軟正黑體" panose="020B0604030504040204" pitchFamily="34" charset="-120"/>
                <a:cs typeface="Arial" panose="020B0604020202020204" pitchFamily="34" charset="0"/>
              </a:rPr>
              <a:t>Location </a:t>
            </a:r>
            <a:r>
              <a:rPr lang="en-US" altLang="zh-TW" sz="1013" b="1">
                <a:solidFill>
                  <a:schemeClr val="bg1"/>
                </a:solidFill>
                <a:latin typeface="Arial" panose="020B0604020202020204" pitchFamily="34" charset="0"/>
                <a:ea typeface="微軟正黑體" panose="020B0604030504040204" pitchFamily="34" charset="-120"/>
                <a:cs typeface="Arial" panose="020B0604020202020204" pitchFamily="34" charset="0"/>
              </a:rPr>
              <a:t>B</a:t>
            </a:r>
            <a:endParaRPr lang="en-GB" sz="101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6" name="Google Shape;228;p26"/>
          <p:cNvPicPr preferRelativeResize="0"/>
          <p:nvPr/>
        </p:nvPicPr>
        <p:blipFill>
          <a:blip r:embed="rId13" cstate="print">
            <a:alphaModFix/>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229951" y="4045307"/>
            <a:ext cx="275727" cy="422732"/>
          </a:xfrm>
          <a:prstGeom prst="rect">
            <a:avLst/>
          </a:prstGeom>
          <a:noFill/>
          <a:ln>
            <a:noFill/>
          </a:ln>
        </p:spPr>
      </p:pic>
      <p:sp>
        <p:nvSpPr>
          <p:cNvPr id="57" name="矩形: 圓角 25">
            <a:extLst>
              <a:ext uri="{FF2B5EF4-FFF2-40B4-BE49-F238E27FC236}">
                <a16:creationId xmlns:a16="http://schemas.microsoft.com/office/drawing/2014/main" id="{CB93E90F-DB4A-4A03-AFF5-5A794D38B3D0}"/>
              </a:ext>
            </a:extLst>
          </p:cNvPr>
          <p:cNvSpPr/>
          <p:nvPr/>
        </p:nvSpPr>
        <p:spPr>
          <a:xfrm>
            <a:off x="7869678" y="4203418"/>
            <a:ext cx="808071" cy="269624"/>
          </a:xfrm>
          <a:prstGeom prst="roundRect">
            <a:avLst/>
          </a:prstGeom>
          <a:gradFill flip="none" rotWithShape="1">
            <a:gsLst>
              <a:gs pos="0">
                <a:srgbClr val="193361"/>
              </a:gs>
              <a:gs pos="50000">
                <a:schemeClr val="accent1">
                  <a:shade val="67500"/>
                  <a:satMod val="115000"/>
                </a:schemeClr>
              </a:gs>
              <a:gs pos="100000">
                <a:srgbClr val="2A56A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latin typeface="Arial" panose="020B0604020202020204" pitchFamily="34" charset="0"/>
              <a:cs typeface="Arial" panose="020B0604020202020204" pitchFamily="34" charset="0"/>
            </a:endParaRPr>
          </a:p>
        </p:txBody>
      </p:sp>
      <p:sp>
        <p:nvSpPr>
          <p:cNvPr id="58" name="文字方塊 57">
            <a:extLst>
              <a:ext uri="{FF2B5EF4-FFF2-40B4-BE49-F238E27FC236}">
                <a16:creationId xmlns:a16="http://schemas.microsoft.com/office/drawing/2014/main" id="{C2C6F95E-3188-41E7-A6A3-6A32550D0984}"/>
              </a:ext>
            </a:extLst>
          </p:cNvPr>
          <p:cNvSpPr txBox="1"/>
          <p:nvPr/>
        </p:nvSpPr>
        <p:spPr>
          <a:xfrm>
            <a:off x="7843198" y="4206787"/>
            <a:ext cx="861134" cy="248209"/>
          </a:xfrm>
          <a:prstGeom prst="rect">
            <a:avLst/>
          </a:prstGeom>
          <a:noFill/>
        </p:spPr>
        <p:txBody>
          <a:bodyPr wrap="none" rtlCol="0">
            <a:spAutoFit/>
          </a:bodyPr>
          <a:lstStyle/>
          <a:p>
            <a:pPr algn="ctr"/>
            <a:r>
              <a:rPr lang="en-GB" altLang="zh-TW" sz="1013" b="1">
                <a:solidFill>
                  <a:schemeClr val="bg1"/>
                </a:solidFill>
                <a:latin typeface="Arial" panose="020B0604020202020204" pitchFamily="34" charset="0"/>
                <a:ea typeface="微軟正黑體" panose="020B0604030504040204" pitchFamily="34" charset="-120"/>
                <a:cs typeface="Arial" panose="020B0604020202020204" pitchFamily="34" charset="0"/>
              </a:rPr>
              <a:t>Location </a:t>
            </a:r>
            <a:r>
              <a:rPr lang="en-US" altLang="zh-TW" sz="1013" b="1">
                <a:solidFill>
                  <a:schemeClr val="bg1"/>
                </a:solidFill>
                <a:latin typeface="Arial" panose="020B0604020202020204" pitchFamily="34" charset="0"/>
                <a:ea typeface="微軟正黑體" panose="020B0604030504040204" pitchFamily="34" charset="-120"/>
                <a:cs typeface="Arial" panose="020B0604020202020204" pitchFamily="34" charset="0"/>
              </a:rPr>
              <a:t>C</a:t>
            </a:r>
            <a:endParaRPr lang="en-GB" sz="101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9" name="Google Shape;228;p26"/>
          <p:cNvPicPr preferRelativeResize="0"/>
          <p:nvPr/>
        </p:nvPicPr>
        <p:blipFill>
          <a:blip r:embed="rId13" cstate="print">
            <a:alphaModFix/>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678958" y="4014948"/>
            <a:ext cx="275727" cy="422732"/>
          </a:xfrm>
          <a:prstGeom prst="rect">
            <a:avLst/>
          </a:prstGeom>
          <a:noFill/>
          <a:ln>
            <a:noFill/>
          </a:ln>
        </p:spPr>
      </p:pic>
      <p:sp>
        <p:nvSpPr>
          <p:cNvPr id="60" name="矩形 59"/>
          <p:cNvSpPr/>
          <p:nvPr/>
        </p:nvSpPr>
        <p:spPr>
          <a:xfrm>
            <a:off x="5024829" y="1786585"/>
            <a:ext cx="3422681" cy="785215"/>
          </a:xfrm>
          <a:prstGeom prst="rect">
            <a:avLst/>
          </a:prstGeom>
        </p:spPr>
        <p:txBody>
          <a:bodyPr wrap="square">
            <a:spAutoFit/>
          </a:bodyPr>
          <a:lstStyle/>
          <a:p>
            <a:pPr>
              <a:lnSpc>
                <a:spcPct val="110000"/>
              </a:lnSpc>
            </a:pPr>
            <a:r>
              <a:rPr lang="en-GB" altLang="zh-TW" sz="1400" b="1">
                <a:latin typeface="Arial" panose="020B0604020202020204" pitchFamily="34" charset="0"/>
                <a:ea typeface="微軟正黑體" panose="020B0604030504040204" pitchFamily="34" charset="-120"/>
                <a:cs typeface="Arial" panose="020B0604020202020204" pitchFamily="34" charset="0"/>
              </a:rPr>
              <a:t>With using cloud service, files sharing and management between multiple site office can be on time.</a:t>
            </a:r>
          </a:p>
        </p:txBody>
      </p:sp>
      <p:pic>
        <p:nvPicPr>
          <p:cNvPr id="51" name="圖片 50" descr="一張含有 監視器, 室內, 螢幕 的圖片&#10;&#10;描述是以高可信度產生">
            <a:extLst>
              <a:ext uri="{FF2B5EF4-FFF2-40B4-BE49-F238E27FC236}">
                <a16:creationId xmlns:a16="http://schemas.microsoft.com/office/drawing/2014/main" id="{7B2570A7-E132-4D80-9B0D-ED71061A88F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747712">
            <a:off x="2603586" y="3068608"/>
            <a:ext cx="990608" cy="180634"/>
          </a:xfrm>
          <a:prstGeom prst="rect">
            <a:avLst/>
          </a:prstGeom>
        </p:spPr>
      </p:pic>
      <p:pic>
        <p:nvPicPr>
          <p:cNvPr id="61" name="圖片 60" descr="一張含有 監視器, 室內, 螢幕 的圖片&#10;&#10;描述是以高可信度產生">
            <a:extLst>
              <a:ext uri="{FF2B5EF4-FFF2-40B4-BE49-F238E27FC236}">
                <a16:creationId xmlns:a16="http://schemas.microsoft.com/office/drawing/2014/main" id="{D2A74560-F5E9-4ED6-B9B4-52861AC6033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0800000">
            <a:off x="1698999" y="3970054"/>
            <a:ext cx="1209599" cy="220566"/>
          </a:xfrm>
          <a:prstGeom prst="rect">
            <a:avLst/>
          </a:prstGeom>
        </p:spPr>
      </p:pic>
      <p:pic>
        <p:nvPicPr>
          <p:cNvPr id="67" name="圖形 66">
            <a:extLst>
              <a:ext uri="{FF2B5EF4-FFF2-40B4-BE49-F238E27FC236}">
                <a16:creationId xmlns:a16="http://schemas.microsoft.com/office/drawing/2014/main" id="{9591A378-7DCF-49A2-A9F0-89BC33577FBF}"/>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191916" y="2790867"/>
            <a:ext cx="301033" cy="301033"/>
          </a:xfrm>
          <a:prstGeom prst="rect">
            <a:avLst/>
          </a:prstGeom>
        </p:spPr>
      </p:pic>
      <p:pic>
        <p:nvPicPr>
          <p:cNvPr id="68" name="圖形 67">
            <a:extLst>
              <a:ext uri="{FF2B5EF4-FFF2-40B4-BE49-F238E27FC236}">
                <a16:creationId xmlns:a16="http://schemas.microsoft.com/office/drawing/2014/main" id="{7438063E-1DFC-4F66-BF81-300081A270A7}"/>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171910" y="2862104"/>
            <a:ext cx="301033" cy="301033"/>
          </a:xfrm>
          <a:prstGeom prst="rect">
            <a:avLst/>
          </a:prstGeom>
        </p:spPr>
      </p:pic>
      <p:pic>
        <p:nvPicPr>
          <p:cNvPr id="69" name="圖形 68">
            <a:extLst>
              <a:ext uri="{FF2B5EF4-FFF2-40B4-BE49-F238E27FC236}">
                <a16:creationId xmlns:a16="http://schemas.microsoft.com/office/drawing/2014/main" id="{CAFCBBED-FCEA-41EE-B56B-2EF580FD16AE}"/>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170049" y="3669021"/>
            <a:ext cx="301033" cy="301033"/>
          </a:xfrm>
          <a:prstGeom prst="rect">
            <a:avLst/>
          </a:prstGeom>
        </p:spPr>
      </p:pic>
      <p:pic>
        <p:nvPicPr>
          <p:cNvPr id="70" name="圖形 69">
            <a:extLst>
              <a:ext uri="{FF2B5EF4-FFF2-40B4-BE49-F238E27FC236}">
                <a16:creationId xmlns:a16="http://schemas.microsoft.com/office/drawing/2014/main" id="{968BFAD0-5755-47F1-89E5-C729320EF603}"/>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232040" y="2539894"/>
            <a:ext cx="1161049" cy="631448"/>
          </a:xfrm>
          <a:prstGeom prst="rect">
            <a:avLst/>
          </a:prstGeom>
        </p:spPr>
      </p:pic>
      <p:pic>
        <p:nvPicPr>
          <p:cNvPr id="71" name="圖片 70" descr="一張含有 監視器, 室內, 螢幕 的圖片&#10;&#10;描述是以高可信度產生">
            <a:extLst>
              <a:ext uri="{FF2B5EF4-FFF2-40B4-BE49-F238E27FC236}">
                <a16:creationId xmlns:a16="http://schemas.microsoft.com/office/drawing/2014/main" id="{A6FCCBDE-F7EE-4079-AC6B-42864933C2E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3351782" flipH="1">
            <a:off x="7179296" y="3375991"/>
            <a:ext cx="720000" cy="143224"/>
          </a:xfrm>
          <a:prstGeom prst="rect">
            <a:avLst/>
          </a:prstGeom>
        </p:spPr>
      </p:pic>
      <p:pic>
        <p:nvPicPr>
          <p:cNvPr id="72" name="圖片 71" descr="一張含有 監視器, 室內, 螢幕 的圖片&#10;&#10;描述是以高可信度產生">
            <a:extLst>
              <a:ext uri="{FF2B5EF4-FFF2-40B4-BE49-F238E27FC236}">
                <a16:creationId xmlns:a16="http://schemas.microsoft.com/office/drawing/2014/main" id="{B88F3186-0F64-49C1-AFF5-38868974AA27}"/>
              </a:ext>
            </a:extLst>
          </p:cNvPr>
          <p:cNvPicPr>
            <a:picLocks/>
          </p:cNvPicPr>
          <p:nvPr/>
        </p:nvPicPr>
        <p:blipFill>
          <a:blip r:embed="rId12" cstate="print">
            <a:extLst>
              <a:ext uri="{28A0092B-C50C-407E-A947-70E740481C1C}">
                <a14:useLocalDpi xmlns:a14="http://schemas.microsoft.com/office/drawing/2010/main"/>
              </a:ext>
            </a:extLst>
          </a:blip>
          <a:stretch>
            <a:fillRect/>
          </a:stretch>
        </p:blipFill>
        <p:spPr>
          <a:xfrm rot="16200000" flipH="1">
            <a:off x="6438686" y="3536063"/>
            <a:ext cx="612000" cy="144000"/>
          </a:xfrm>
          <a:prstGeom prst="rect">
            <a:avLst/>
          </a:prstGeom>
        </p:spPr>
      </p:pic>
      <p:sp>
        <p:nvSpPr>
          <p:cNvPr id="38" name="矩形: 圓角 16">
            <a:extLst>
              <a:ext uri="{FF2B5EF4-FFF2-40B4-BE49-F238E27FC236}">
                <a16:creationId xmlns:a16="http://schemas.microsoft.com/office/drawing/2014/main" id="{5BC7281E-1E54-4CF7-8312-06A50EF62C89}"/>
              </a:ext>
            </a:extLst>
          </p:cNvPr>
          <p:cNvSpPr/>
          <p:nvPr/>
        </p:nvSpPr>
        <p:spPr>
          <a:xfrm>
            <a:off x="4539638" y="1107150"/>
            <a:ext cx="3496263" cy="655108"/>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401241" algn="ctr"/>
            <a:endParaRPr lang="en-GB" sz="1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矩形: 圓角 35">
            <a:extLst>
              <a:ext uri="{FF2B5EF4-FFF2-40B4-BE49-F238E27FC236}">
                <a16:creationId xmlns:a16="http://schemas.microsoft.com/office/drawing/2014/main" id="{D9BB5E3B-2A09-46BA-A3D5-DE7759C86A94}"/>
              </a:ext>
            </a:extLst>
          </p:cNvPr>
          <p:cNvSpPr/>
          <p:nvPr/>
        </p:nvSpPr>
        <p:spPr>
          <a:xfrm>
            <a:off x="482849" y="1183369"/>
            <a:ext cx="3854485" cy="40137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49" name="矩形 48">
            <a:extLst>
              <a:ext uri="{FF2B5EF4-FFF2-40B4-BE49-F238E27FC236}">
                <a16:creationId xmlns:a16="http://schemas.microsoft.com/office/drawing/2014/main" id="{AF3047F2-E342-4949-9A43-AF62A767A011}"/>
              </a:ext>
            </a:extLst>
          </p:cNvPr>
          <p:cNvSpPr/>
          <p:nvPr/>
        </p:nvSpPr>
        <p:spPr>
          <a:xfrm>
            <a:off x="692152" y="1199228"/>
            <a:ext cx="3522824" cy="369332"/>
          </a:xfrm>
          <a:prstGeom prst="rect">
            <a:avLst/>
          </a:prstGeom>
        </p:spPr>
        <p:txBody>
          <a:bodyPr wrap="none">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Remote Mount-</a:t>
            </a:r>
            <a:r>
              <a:rPr lang="en-GB"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Basic Function</a:t>
            </a:r>
            <a:endParaRPr lang="zh-TW" altLang="en-US">
              <a:solidFill>
                <a:schemeClr val="bg1"/>
              </a:solidFill>
              <a:latin typeface="Arial" panose="020B0604020202020204" pitchFamily="34" charset="0"/>
              <a:cs typeface="Arial" panose="020B0604020202020204" pitchFamily="34" charset="0"/>
            </a:endParaRPr>
          </a:p>
        </p:txBody>
      </p:sp>
      <p:sp>
        <p:nvSpPr>
          <p:cNvPr id="50" name="矩形: 圓角 35">
            <a:extLst>
              <a:ext uri="{FF2B5EF4-FFF2-40B4-BE49-F238E27FC236}">
                <a16:creationId xmlns:a16="http://schemas.microsoft.com/office/drawing/2014/main" id="{126FD4C4-3F5A-4D18-AA34-2618B708083A}"/>
              </a:ext>
            </a:extLst>
          </p:cNvPr>
          <p:cNvSpPr/>
          <p:nvPr/>
        </p:nvSpPr>
        <p:spPr>
          <a:xfrm>
            <a:off x="4632440" y="1171028"/>
            <a:ext cx="3854485" cy="40137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2" name="矩形 61">
            <a:extLst>
              <a:ext uri="{FF2B5EF4-FFF2-40B4-BE49-F238E27FC236}">
                <a16:creationId xmlns:a16="http://schemas.microsoft.com/office/drawing/2014/main" id="{97C581D6-E9DC-4463-B1A0-09847AF2FBC4}"/>
              </a:ext>
            </a:extLst>
          </p:cNvPr>
          <p:cNvSpPr/>
          <p:nvPr/>
        </p:nvSpPr>
        <p:spPr>
          <a:xfrm>
            <a:off x="4766507" y="1205937"/>
            <a:ext cx="3392660" cy="369332"/>
          </a:xfrm>
          <a:prstGeom prst="rect">
            <a:avLst/>
          </a:prstGeom>
        </p:spPr>
        <p:txBody>
          <a:bodyPr wrap="none">
            <a:spAutoFit/>
          </a:bodyPr>
          <a:lstStyle/>
          <a:p>
            <a:r>
              <a:rPr lang="en-GB"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With </a:t>
            </a:r>
            <a:r>
              <a:rPr lang="en-GB" altLang="zh-TW" b="1" err="1">
                <a:solidFill>
                  <a:schemeClr val="bg1"/>
                </a:solidFill>
                <a:latin typeface="Arial" panose="020B0604020202020204" pitchFamily="34" charset="0"/>
                <a:ea typeface="微軟正黑體" panose="020B0604030504040204" pitchFamily="34" charset="-120"/>
                <a:cs typeface="Arial" panose="020B0604020202020204" pitchFamily="34" charset="0"/>
              </a:rPr>
              <a:t>CacheMount</a:t>
            </a:r>
            <a:r>
              <a:rPr lang="en-GB"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 you can…</a:t>
            </a:r>
            <a:endParaRPr lang="zh-TW" altLang="en-US">
              <a:solidFill>
                <a:schemeClr val="bg1"/>
              </a:solidFill>
              <a:latin typeface="Arial" panose="020B0604020202020204" pitchFamily="34" charset="0"/>
              <a:cs typeface="Arial" panose="020B0604020202020204" pitchFamily="34" charset="0"/>
            </a:endParaRPr>
          </a:p>
        </p:txBody>
      </p:sp>
      <p:pic>
        <p:nvPicPr>
          <p:cNvPr id="73" name="圖片 72">
            <a:extLst>
              <a:ext uri="{FF2B5EF4-FFF2-40B4-BE49-F238E27FC236}">
                <a16:creationId xmlns:a16="http://schemas.microsoft.com/office/drawing/2014/main" id="{2A32A172-8BCF-465D-8181-F895AD7828B0}"/>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068803" y="885545"/>
            <a:ext cx="746660" cy="664936"/>
          </a:xfrm>
          <a:prstGeom prst="rect">
            <a:avLst/>
          </a:prstGeom>
        </p:spPr>
      </p:pic>
      <p:pic>
        <p:nvPicPr>
          <p:cNvPr id="3" name="圖片 2" descr="一張含有 標誌, 室外 的圖片&#10;&#10;描述是以高可信度產生">
            <a:extLst>
              <a:ext uri="{FF2B5EF4-FFF2-40B4-BE49-F238E27FC236}">
                <a16:creationId xmlns:a16="http://schemas.microsoft.com/office/drawing/2014/main" id="{10EEE16F-49FB-40BC-8E26-A3D89B23FD22}"/>
              </a:ext>
            </a:extLst>
          </p:cNvPr>
          <p:cNvPicPr>
            <a:picLocks noChangeAspect="1"/>
          </p:cNvPicPr>
          <p:nvPr/>
        </p:nvPicPr>
        <p:blipFill>
          <a:blip r:embed="rId21"/>
          <a:stretch>
            <a:fillRect/>
          </a:stretch>
        </p:blipFill>
        <p:spPr>
          <a:xfrm>
            <a:off x="8160404" y="-280"/>
            <a:ext cx="981075" cy="885825"/>
          </a:xfrm>
          <a:prstGeom prst="rect">
            <a:avLst/>
          </a:prstGeom>
        </p:spPr>
      </p:pic>
    </p:spTree>
    <p:extLst>
      <p:ext uri="{BB962C8B-B14F-4D97-AF65-F5344CB8AC3E}">
        <p14:creationId xmlns:p14="http://schemas.microsoft.com/office/powerpoint/2010/main" val="1333273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descr="一張含有 螢幕擷取畫面 的圖片&#10;&#10;描述是以高可信度產生">
            <a:extLst>
              <a:ext uri="{FF2B5EF4-FFF2-40B4-BE49-F238E27FC236}">
                <a16:creationId xmlns:a16="http://schemas.microsoft.com/office/drawing/2014/main" id="{3430D32F-65A1-4FBC-8BFD-5FEDE162DD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1" name="圖形 20">
            <a:extLst>
              <a:ext uri="{FF2B5EF4-FFF2-40B4-BE49-F238E27FC236}">
                <a16:creationId xmlns:a16="http://schemas.microsoft.com/office/drawing/2014/main" id="{12D932BC-1A4C-4324-BB68-B394567E13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66206" y="1664038"/>
            <a:ext cx="4161722" cy="2907962"/>
          </a:xfrm>
          <a:prstGeom prst="rect">
            <a:avLst/>
          </a:prstGeom>
        </p:spPr>
      </p:pic>
      <p:pic>
        <p:nvPicPr>
          <p:cNvPr id="23" name="圖形 22">
            <a:extLst>
              <a:ext uri="{FF2B5EF4-FFF2-40B4-BE49-F238E27FC236}">
                <a16:creationId xmlns:a16="http://schemas.microsoft.com/office/drawing/2014/main" id="{8C740432-B4B2-4721-B18A-B0AA8E660F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092" y="1659312"/>
            <a:ext cx="4161722" cy="2907962"/>
          </a:xfrm>
          <a:prstGeom prst="rect">
            <a:avLst/>
          </a:prstGeom>
        </p:spPr>
      </p:pic>
      <p:sp>
        <p:nvSpPr>
          <p:cNvPr id="2" name="標題 1">
            <a:extLst>
              <a:ext uri="{FF2B5EF4-FFF2-40B4-BE49-F238E27FC236}">
                <a16:creationId xmlns:a16="http://schemas.microsoft.com/office/drawing/2014/main" id="{38848C4B-750C-40C3-A181-311B62012DAE}"/>
              </a:ext>
            </a:extLst>
          </p:cNvPr>
          <p:cNvSpPr>
            <a:spLocks noGrp="1"/>
          </p:cNvSpPr>
          <p:nvPr>
            <p:ph type="title"/>
          </p:nvPr>
        </p:nvSpPr>
        <p:spPr>
          <a:xfrm>
            <a:off x="444596" y="236306"/>
            <a:ext cx="7309875" cy="667820"/>
          </a:xfrm>
        </p:spPr>
        <p:txBody>
          <a:bodyPr>
            <a:noAutofit/>
          </a:bodyPr>
          <a:lstStyle/>
          <a:p>
            <a:pPr>
              <a:lnSpc>
                <a:spcPts val="3600"/>
              </a:lnSpc>
            </a:pPr>
            <a:r>
              <a:rPr lang="en-GB" altLang="zh-TW" sz="2800" b="1" dirty="0">
                <a:solidFill>
                  <a:schemeClr val="bg1"/>
                </a:solidFill>
              </a:rPr>
              <a:t>Horizontal integrate QTS applications to use the cloud data</a:t>
            </a:r>
            <a:endParaRPr lang="zh-TW" altLang="en-US" sz="2800" b="1" i="0" dirty="0">
              <a:solidFill>
                <a:schemeClr val="bg1"/>
              </a:solidFill>
            </a:endParaRPr>
          </a:p>
        </p:txBody>
      </p:sp>
      <p:pic>
        <p:nvPicPr>
          <p:cNvPr id="9" name="Google Shape;257;p27">
            <a:extLst>
              <a:ext uri="{FF2B5EF4-FFF2-40B4-BE49-F238E27FC236}">
                <a16:creationId xmlns:a16="http://schemas.microsoft.com/office/drawing/2014/main" id="{FF798301-229B-4E74-B95D-4BDF605DCE53}"/>
              </a:ext>
            </a:extLst>
          </p:cNvPr>
          <p:cNvPicPr preferRelativeResize="0"/>
          <p:nvPr/>
        </p:nvPicPr>
        <p:blipFill>
          <a:blip r:embed="rId6">
            <a:alphaModFix/>
            <a:extLst>
              <a:ext uri="{28A0092B-C50C-407E-A947-70E740481C1C}">
                <a14:useLocalDpi xmlns:a14="http://schemas.microsoft.com/office/drawing/2010/main"/>
              </a:ext>
            </a:extLst>
          </a:blip>
          <a:stretch>
            <a:fillRect/>
          </a:stretch>
        </p:blipFill>
        <p:spPr>
          <a:xfrm>
            <a:off x="6922677" y="1862695"/>
            <a:ext cx="1701000" cy="1701000"/>
          </a:xfrm>
          <a:prstGeom prst="ellipse">
            <a:avLst/>
          </a:prstGeom>
          <a:ln w="19050" cap="rnd">
            <a:solidFill>
              <a:schemeClr val="tx1">
                <a:lumMod val="65000"/>
                <a:lumOff val="35000"/>
              </a:schemeClr>
            </a:solidFill>
          </a:ln>
          <a:effectLst>
            <a:outerShdw blurRad="50800" dist="38100" dir="2700000" algn="tl" rotWithShape="0">
              <a:prstClr val="black">
                <a:alpha val="40000"/>
              </a:prstClr>
            </a:outerShdw>
          </a:effectLst>
        </p:spPr>
      </p:pic>
      <p:pic>
        <p:nvPicPr>
          <p:cNvPr id="10" name="Google Shape;258;p27">
            <a:extLst>
              <a:ext uri="{FF2B5EF4-FFF2-40B4-BE49-F238E27FC236}">
                <a16:creationId xmlns:a16="http://schemas.microsoft.com/office/drawing/2014/main" id="{0541E00F-7E32-4B29-8410-0DA0F586D14D}"/>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4943942" y="1862695"/>
            <a:ext cx="1701000" cy="1701000"/>
          </a:xfrm>
          <a:prstGeom prst="ellipse">
            <a:avLst/>
          </a:prstGeom>
          <a:ln w="19050" cap="rnd">
            <a:solidFill>
              <a:schemeClr val="tx1">
                <a:lumMod val="65000"/>
                <a:lumOff val="35000"/>
              </a:schemeClr>
            </a:solidFill>
          </a:ln>
          <a:effectLst>
            <a:outerShdw blurRad="50800" dist="38100" dir="2700000" algn="tl" rotWithShape="0">
              <a:prstClr val="black">
                <a:alpha val="40000"/>
              </a:prstClr>
            </a:outerShdw>
          </a:effectLst>
        </p:spPr>
      </p:pic>
      <p:sp>
        <p:nvSpPr>
          <p:cNvPr id="11" name="Google Shape;265;p27">
            <a:extLst>
              <a:ext uri="{FF2B5EF4-FFF2-40B4-BE49-F238E27FC236}">
                <a16:creationId xmlns:a16="http://schemas.microsoft.com/office/drawing/2014/main" id="{373BD3E6-69B6-4BDD-B5E5-AA078186D734}"/>
              </a:ext>
            </a:extLst>
          </p:cNvPr>
          <p:cNvSpPr txBox="1"/>
          <p:nvPr/>
        </p:nvSpPr>
        <p:spPr>
          <a:xfrm>
            <a:off x="4734215" y="3792512"/>
            <a:ext cx="2141460" cy="812400"/>
          </a:xfrm>
          <a:prstGeom prst="rect">
            <a:avLst/>
          </a:prstGeom>
          <a:noFill/>
          <a:ln>
            <a:noFill/>
          </a:ln>
        </p:spPr>
        <p:txBody>
          <a:bodyPr spcFirstLastPara="1" wrap="square" lIns="91425" tIns="91425" rIns="91425" bIns="91425" anchor="ctr" anchorCtr="0">
            <a:noAutofit/>
          </a:bodyPr>
          <a:lstStyle/>
          <a:p>
            <a:pPr algn="ctr">
              <a:lnSpc>
                <a:spcPts val="1500"/>
              </a:lnSpc>
            </a:pPr>
            <a:r>
              <a:rPr lang="en-GB" altLang="zh-TW" sz="1200" b="1">
                <a:latin typeface="Arial" panose="020B0604020202020204" pitchFamily="34" charset="0"/>
                <a:ea typeface="微軟正黑體" panose="020B0604030504040204" pitchFamily="34" charset="-120"/>
                <a:cs typeface="Arial" panose="020B0604020202020204" pitchFamily="34" charset="0"/>
              </a:rPr>
              <a:t>Have a same multimedia experience of data in different cloud service.</a:t>
            </a:r>
            <a:endParaRPr lang="zh-TW" alt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12" name="Google Shape;266;p27">
            <a:extLst>
              <a:ext uri="{FF2B5EF4-FFF2-40B4-BE49-F238E27FC236}">
                <a16:creationId xmlns:a16="http://schemas.microsoft.com/office/drawing/2014/main" id="{861A0AA2-349E-4883-9F10-66D4D041A432}"/>
              </a:ext>
            </a:extLst>
          </p:cNvPr>
          <p:cNvSpPr txBox="1"/>
          <p:nvPr/>
        </p:nvSpPr>
        <p:spPr>
          <a:xfrm>
            <a:off x="6954209" y="3776056"/>
            <a:ext cx="1701000" cy="812400"/>
          </a:xfrm>
          <a:prstGeom prst="rect">
            <a:avLst/>
          </a:prstGeom>
          <a:noFill/>
          <a:ln>
            <a:noFill/>
          </a:ln>
        </p:spPr>
        <p:txBody>
          <a:bodyPr spcFirstLastPara="1" wrap="square" lIns="91425" tIns="91425" rIns="91425" bIns="91425" anchor="ctr" anchorCtr="0">
            <a:noAutofit/>
          </a:bodyPr>
          <a:lstStyle/>
          <a:p>
            <a:pPr algn="ctr">
              <a:lnSpc>
                <a:spcPts val="1500"/>
              </a:lnSpc>
            </a:pPr>
            <a:r>
              <a:rPr lang="en-GB" altLang="zh-TW" sz="1200" b="1">
                <a:latin typeface="Arial" panose="020B0604020202020204" pitchFamily="34" charset="0"/>
                <a:ea typeface="微軟正黑體" panose="020B0604030504040204" pitchFamily="34" charset="-120"/>
                <a:cs typeface="Arial" panose="020B0604020202020204" pitchFamily="34" charset="0"/>
              </a:rPr>
              <a:t>Search enormous files on the cloud fast and easily .</a:t>
            </a:r>
            <a:endParaRPr lang="zh-TW" altLang="en-US"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13" name="Google Shape;259;p27">
            <a:extLst>
              <a:ext uri="{FF2B5EF4-FFF2-40B4-BE49-F238E27FC236}">
                <a16:creationId xmlns:a16="http://schemas.microsoft.com/office/drawing/2014/main" id="{30848E32-CB2A-4FE0-8D08-795EE7274FBA}"/>
              </a:ext>
            </a:extLst>
          </p:cNvPr>
          <p:cNvPicPr preferRelativeResize="0"/>
          <p:nvPr/>
        </p:nvPicPr>
        <p:blipFill>
          <a:blip r:embed="rId8">
            <a:alphaModFix/>
            <a:extLst>
              <a:ext uri="{28A0092B-C50C-407E-A947-70E740481C1C}">
                <a14:useLocalDpi xmlns:a14="http://schemas.microsoft.com/office/drawing/2010/main"/>
              </a:ext>
            </a:extLst>
          </a:blip>
          <a:stretch>
            <a:fillRect/>
          </a:stretch>
        </p:blipFill>
        <p:spPr>
          <a:xfrm>
            <a:off x="680170" y="1841994"/>
            <a:ext cx="1910584" cy="1910584"/>
          </a:xfrm>
          <a:prstGeom prst="ellipse">
            <a:avLst/>
          </a:prstGeom>
          <a:ln w="19050" cap="rnd">
            <a:solidFill>
              <a:srgbClr val="193361"/>
            </a:solidFill>
          </a:ln>
          <a:effectLst>
            <a:outerShdw blurRad="50800" dist="38100" dir="2700000" algn="tl" rotWithShape="0">
              <a:prstClr val="black">
                <a:alpha val="40000"/>
              </a:prstClr>
            </a:outerShdw>
          </a:effectLst>
        </p:spPr>
      </p:pic>
      <p:pic>
        <p:nvPicPr>
          <p:cNvPr id="14" name="Google Shape;263;p27">
            <a:extLst>
              <a:ext uri="{FF2B5EF4-FFF2-40B4-BE49-F238E27FC236}">
                <a16:creationId xmlns:a16="http://schemas.microsoft.com/office/drawing/2014/main" id="{EDAD46F9-10C8-4DA2-87B2-B579653F1F83}"/>
              </a:ext>
            </a:extLst>
          </p:cNvPr>
          <p:cNvPicPr preferRelativeResize="0"/>
          <p:nvPr/>
        </p:nvPicPr>
        <p:blipFill>
          <a:blip r:embed="rId9">
            <a:alphaModFix/>
            <a:extLst>
              <a:ext uri="{28A0092B-C50C-407E-A947-70E740481C1C}">
                <a14:useLocalDpi xmlns:a14="http://schemas.microsoft.com/office/drawing/2010/main"/>
              </a:ext>
            </a:extLst>
          </a:blip>
          <a:stretch>
            <a:fillRect/>
          </a:stretch>
        </p:blipFill>
        <p:spPr>
          <a:xfrm>
            <a:off x="2996231" y="2282079"/>
            <a:ext cx="915700" cy="915649"/>
          </a:xfrm>
          <a:prstGeom prst="rect">
            <a:avLst/>
          </a:prstGeom>
          <a:noFill/>
          <a:ln>
            <a:noFill/>
          </a:ln>
          <a:effectLst>
            <a:outerShdw blurRad="50800" dist="38100" dir="2700000" algn="tl" rotWithShape="0">
              <a:prstClr val="black">
                <a:alpha val="40000"/>
              </a:prstClr>
            </a:outerShdw>
          </a:effectLst>
        </p:spPr>
      </p:pic>
      <p:sp>
        <p:nvSpPr>
          <p:cNvPr id="15" name="Google Shape;264;p27">
            <a:extLst>
              <a:ext uri="{FF2B5EF4-FFF2-40B4-BE49-F238E27FC236}">
                <a16:creationId xmlns:a16="http://schemas.microsoft.com/office/drawing/2014/main" id="{255BA829-8D30-4ABB-AF93-166815BCDA5F}"/>
              </a:ext>
            </a:extLst>
          </p:cNvPr>
          <p:cNvSpPr txBox="1"/>
          <p:nvPr/>
        </p:nvSpPr>
        <p:spPr>
          <a:xfrm>
            <a:off x="2612229" y="3155951"/>
            <a:ext cx="1734000" cy="572700"/>
          </a:xfrm>
          <a:prstGeom prst="rect">
            <a:avLst/>
          </a:prstGeom>
          <a:noFill/>
          <a:ln>
            <a:noFill/>
          </a:ln>
        </p:spPr>
        <p:txBody>
          <a:bodyPr spcFirstLastPara="1" wrap="square" lIns="91425" tIns="91425" rIns="91425" bIns="91425" anchor="ctr" anchorCtr="0">
            <a:noAutofit/>
          </a:bodyPr>
          <a:lstStyle/>
          <a:p>
            <a:pPr algn="ctr"/>
            <a:r>
              <a:rPr lang="en-US" altLang="zh-TW" sz="2000" b="1">
                <a:solidFill>
                  <a:schemeClr val="accent2"/>
                </a:solidFill>
                <a:latin typeface="Arial" panose="020B0604020202020204" pitchFamily="34" charset="0"/>
                <a:cs typeface="Arial" panose="020B0604020202020204" pitchFamily="34" charset="0"/>
              </a:rPr>
              <a:t>File</a:t>
            </a:r>
            <a:r>
              <a:rPr lang="zh-TW" altLang="en-US" sz="2000" b="1">
                <a:solidFill>
                  <a:schemeClr val="accent2"/>
                </a:solidFill>
                <a:latin typeface="Arial" panose="020B0604020202020204" pitchFamily="34" charset="0"/>
                <a:cs typeface="Arial" panose="020B0604020202020204" pitchFamily="34" charset="0"/>
              </a:rPr>
              <a:t> </a:t>
            </a:r>
            <a:r>
              <a:rPr lang="en-US" altLang="zh-TW" sz="2000">
                <a:solidFill>
                  <a:schemeClr val="accent2"/>
                </a:solidFill>
                <a:latin typeface="Arial" panose="020B0604020202020204" pitchFamily="34" charset="0"/>
                <a:cs typeface="Arial" panose="020B0604020202020204" pitchFamily="34" charset="0"/>
              </a:rPr>
              <a:t>Station</a:t>
            </a:r>
            <a:endParaRPr lang="en-US" sz="2000">
              <a:solidFill>
                <a:schemeClr val="accent2"/>
              </a:solidFill>
              <a:latin typeface="Arial" panose="020B0604020202020204" pitchFamily="34" charset="0"/>
              <a:cs typeface="Arial" panose="020B0604020202020204" pitchFamily="34" charset="0"/>
            </a:endParaRPr>
          </a:p>
        </p:txBody>
      </p:sp>
      <p:pic>
        <p:nvPicPr>
          <p:cNvPr id="16" name="圖形 15">
            <a:extLst>
              <a:ext uri="{FF2B5EF4-FFF2-40B4-BE49-F238E27FC236}">
                <a16:creationId xmlns:a16="http://schemas.microsoft.com/office/drawing/2014/main" id="{ABE0BEAE-1ABF-43E0-93E1-708F7A4DEC01}"/>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098477" y="3377701"/>
            <a:ext cx="1322644" cy="471743"/>
          </a:xfrm>
          <a:prstGeom prst="rect">
            <a:avLst/>
          </a:prstGeom>
          <a:effectLst>
            <a:outerShdw blurRad="50800" dist="38100" dir="2700000" algn="tl" rotWithShape="0">
              <a:prstClr val="black">
                <a:alpha val="40000"/>
              </a:prstClr>
            </a:outerShdw>
          </a:effectLst>
        </p:spPr>
      </p:pic>
      <p:pic>
        <p:nvPicPr>
          <p:cNvPr id="17"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B5887D22-D318-472F-B9A6-F95274AFC5A3}"/>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138080" y="3345829"/>
            <a:ext cx="405236" cy="405236"/>
          </a:xfrm>
          <a:prstGeom prst="rect">
            <a:avLst/>
          </a:prstGeom>
          <a:noFill/>
          <a:effectLst>
            <a:outerShdw blurRad="50800" dist="38100" dir="2700000" algn="tl" rotWithShape="0">
              <a:prstClr val="black">
                <a:alpha val="40000"/>
              </a:prstClr>
            </a:outerShdw>
          </a:effectLst>
        </p:spPr>
      </p:pic>
      <p:pic>
        <p:nvPicPr>
          <p:cNvPr id="19"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10F9C523-2AE6-4C7F-A8AB-AAE2AD5378AB}"/>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649755" y="3356563"/>
            <a:ext cx="405236" cy="405236"/>
          </a:xfrm>
          <a:prstGeom prst="rect">
            <a:avLst/>
          </a:prstGeom>
          <a:noFill/>
          <a:effectLst>
            <a:outerShdw blurRad="50800" dist="38100" dir="2700000" algn="tl" rotWithShape="0">
              <a:prstClr val="black">
                <a:alpha val="40000"/>
              </a:prstClr>
            </a:outerShdw>
          </a:effectLst>
        </p:spPr>
      </p:pic>
      <p:pic>
        <p:nvPicPr>
          <p:cNvPr id="20" name="Google Shape;261;p27">
            <a:extLst>
              <a:ext uri="{FF2B5EF4-FFF2-40B4-BE49-F238E27FC236}">
                <a16:creationId xmlns:a16="http://schemas.microsoft.com/office/drawing/2014/main" id="{CFD09352-1963-4633-9E29-27D5AB399350}"/>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5166744" y="3355663"/>
            <a:ext cx="406200" cy="406174"/>
          </a:xfrm>
          <a:prstGeom prst="rect">
            <a:avLst/>
          </a:prstGeom>
          <a:noFill/>
          <a:ln>
            <a:noFill/>
          </a:ln>
          <a:effectLst>
            <a:outerShdw blurRad="50800" dist="38100" dir="2700000" algn="tl" rotWithShape="0">
              <a:prstClr val="black">
                <a:alpha val="40000"/>
              </a:prstClr>
            </a:outerShdw>
          </a:effectLst>
        </p:spPr>
      </p:pic>
      <p:sp>
        <p:nvSpPr>
          <p:cNvPr id="22" name="Google Shape;265;p27">
            <a:extLst>
              <a:ext uri="{FF2B5EF4-FFF2-40B4-BE49-F238E27FC236}">
                <a16:creationId xmlns:a16="http://schemas.microsoft.com/office/drawing/2014/main" id="{A061A879-EBCA-40F3-A0B3-483CD2AAA648}"/>
              </a:ext>
            </a:extLst>
          </p:cNvPr>
          <p:cNvSpPr txBox="1"/>
          <p:nvPr/>
        </p:nvSpPr>
        <p:spPr>
          <a:xfrm>
            <a:off x="356833" y="3726457"/>
            <a:ext cx="4043862" cy="812400"/>
          </a:xfrm>
          <a:prstGeom prst="rect">
            <a:avLst/>
          </a:prstGeom>
          <a:noFill/>
          <a:ln>
            <a:noFill/>
          </a:ln>
        </p:spPr>
        <p:txBody>
          <a:bodyPr spcFirstLastPara="1" wrap="square" lIns="91425" tIns="91425" rIns="91425" bIns="91425" anchor="ctr" anchorCtr="0">
            <a:noAutofit/>
          </a:bodyPr>
          <a:lstStyle/>
          <a:p>
            <a:pPr algn="ctr">
              <a:lnSpc>
                <a:spcPts val="1500"/>
              </a:lnSpc>
            </a:pPr>
            <a:r>
              <a:rPr lang="en-US" altLang="zh-TW" sz="1200" b="1" dirty="0">
                <a:latin typeface="Arial" panose="020B0604020202020204" pitchFamily="34" charset="0"/>
                <a:ea typeface="微軟正黑體" panose="020B0604030504040204" pitchFamily="34" charset="-120"/>
                <a:cs typeface="Arial" panose="020B0604020202020204" pitchFamily="34" charset="0"/>
              </a:rPr>
              <a:t>The </a:t>
            </a:r>
            <a:r>
              <a:rPr lang="en-GB" altLang="zh-TW" sz="1200" b="1" dirty="0">
                <a:latin typeface="Arial" panose="020B0604020202020204" pitchFamily="34" charset="0"/>
                <a:ea typeface="微軟正黑體" panose="020B0604030504040204" pitchFamily="34" charset="-120"/>
                <a:cs typeface="Arial" panose="020B0604020202020204" pitchFamily="34" charset="0"/>
              </a:rPr>
              <a:t>remote data can be managed only in File Station. Other application can not access data on the cloud.</a:t>
            </a:r>
            <a:endParaRPr lang="zh-TW" altLang="en-US"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圓角 16">
            <a:extLst>
              <a:ext uri="{FF2B5EF4-FFF2-40B4-BE49-F238E27FC236}">
                <a16:creationId xmlns:a16="http://schemas.microsoft.com/office/drawing/2014/main" id="{89A97A5D-7033-40B5-B686-D181E24F9BB7}"/>
              </a:ext>
            </a:extLst>
          </p:cNvPr>
          <p:cNvSpPr/>
          <p:nvPr/>
        </p:nvSpPr>
        <p:spPr>
          <a:xfrm>
            <a:off x="4539638" y="1107150"/>
            <a:ext cx="3496263" cy="655108"/>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401241" algn="ctr"/>
            <a:endParaRPr lang="en-GB" sz="1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0" name="矩形: 圓角 35">
            <a:extLst>
              <a:ext uri="{FF2B5EF4-FFF2-40B4-BE49-F238E27FC236}">
                <a16:creationId xmlns:a16="http://schemas.microsoft.com/office/drawing/2014/main" id="{371FD19B-DA55-412E-84B8-9A617775FEB7}"/>
              </a:ext>
            </a:extLst>
          </p:cNvPr>
          <p:cNvSpPr/>
          <p:nvPr/>
        </p:nvSpPr>
        <p:spPr>
          <a:xfrm>
            <a:off x="482849" y="1183369"/>
            <a:ext cx="3854485" cy="40137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31" name="矩形 30">
            <a:extLst>
              <a:ext uri="{FF2B5EF4-FFF2-40B4-BE49-F238E27FC236}">
                <a16:creationId xmlns:a16="http://schemas.microsoft.com/office/drawing/2014/main" id="{57F554AC-0266-4170-828C-CE8CE47709C3}"/>
              </a:ext>
            </a:extLst>
          </p:cNvPr>
          <p:cNvSpPr/>
          <p:nvPr/>
        </p:nvSpPr>
        <p:spPr>
          <a:xfrm>
            <a:off x="647702" y="1192878"/>
            <a:ext cx="3522824" cy="369332"/>
          </a:xfrm>
          <a:prstGeom prst="rect">
            <a:avLst/>
          </a:prstGeom>
        </p:spPr>
        <p:txBody>
          <a:bodyPr wrap="none">
            <a:spAutoFit/>
          </a:bodyPr>
          <a:lstStyle/>
          <a:p>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Remote Mount-</a:t>
            </a:r>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Basic Function</a:t>
            </a:r>
            <a:endParaRPr lang="zh-TW" altLang="en-US" dirty="0">
              <a:solidFill>
                <a:schemeClr val="bg1"/>
              </a:solidFill>
              <a:latin typeface="Arial" panose="020B0604020202020204" pitchFamily="34" charset="0"/>
              <a:cs typeface="Arial" panose="020B0604020202020204" pitchFamily="34" charset="0"/>
            </a:endParaRPr>
          </a:p>
        </p:txBody>
      </p:sp>
      <p:sp>
        <p:nvSpPr>
          <p:cNvPr id="32" name="矩形: 圓角 35">
            <a:extLst>
              <a:ext uri="{FF2B5EF4-FFF2-40B4-BE49-F238E27FC236}">
                <a16:creationId xmlns:a16="http://schemas.microsoft.com/office/drawing/2014/main" id="{5AECA269-5CE2-4F32-8836-3B8340643699}"/>
              </a:ext>
            </a:extLst>
          </p:cNvPr>
          <p:cNvSpPr/>
          <p:nvPr/>
        </p:nvSpPr>
        <p:spPr>
          <a:xfrm>
            <a:off x="4632440" y="1171028"/>
            <a:ext cx="3854485" cy="40137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3" name="矩形 32">
            <a:extLst>
              <a:ext uri="{FF2B5EF4-FFF2-40B4-BE49-F238E27FC236}">
                <a16:creationId xmlns:a16="http://schemas.microsoft.com/office/drawing/2014/main" id="{EBC6BE41-3B0F-4FEE-BCC7-3C3328103234}"/>
              </a:ext>
            </a:extLst>
          </p:cNvPr>
          <p:cNvSpPr/>
          <p:nvPr/>
        </p:nvSpPr>
        <p:spPr>
          <a:xfrm>
            <a:off x="4772857" y="1186887"/>
            <a:ext cx="3392660" cy="369332"/>
          </a:xfrm>
          <a:prstGeom prst="rect">
            <a:avLst/>
          </a:prstGeom>
        </p:spPr>
        <p:txBody>
          <a:bodyPr wrap="none">
            <a:spAutoFit/>
          </a:bodyPr>
          <a:lstStyle/>
          <a:p>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With </a:t>
            </a:r>
            <a:r>
              <a:rPr lang="en-GB" altLang="zh-TW" b="1" dirty="0" err="1">
                <a:solidFill>
                  <a:schemeClr val="bg1"/>
                </a:solidFill>
                <a:latin typeface="Arial" panose="020B0604020202020204" pitchFamily="34" charset="0"/>
                <a:ea typeface="微軟正黑體" panose="020B0604030504040204" pitchFamily="34" charset="-120"/>
                <a:cs typeface="Arial" panose="020B0604020202020204" pitchFamily="34" charset="0"/>
              </a:rPr>
              <a:t>CacheMount</a:t>
            </a:r>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 you can…</a:t>
            </a:r>
            <a:endParaRPr lang="zh-TW" altLang="en-US" dirty="0">
              <a:solidFill>
                <a:schemeClr val="bg1"/>
              </a:solidFill>
              <a:latin typeface="Arial" panose="020B0604020202020204" pitchFamily="34" charset="0"/>
              <a:cs typeface="Arial" panose="020B0604020202020204" pitchFamily="34" charset="0"/>
            </a:endParaRPr>
          </a:p>
        </p:txBody>
      </p:sp>
      <p:pic>
        <p:nvPicPr>
          <p:cNvPr id="34" name="圖片 33">
            <a:extLst>
              <a:ext uri="{FF2B5EF4-FFF2-40B4-BE49-F238E27FC236}">
                <a16:creationId xmlns:a16="http://schemas.microsoft.com/office/drawing/2014/main" id="{778AE6E6-7952-4A28-A71A-171A6617727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39779" y="725211"/>
            <a:ext cx="746660" cy="664936"/>
          </a:xfrm>
          <a:prstGeom prst="rect">
            <a:avLst/>
          </a:prstGeom>
        </p:spPr>
      </p:pic>
      <p:pic>
        <p:nvPicPr>
          <p:cNvPr id="3" name="圖片 2" descr="一張含有 標誌, 室外 的圖片&#10;&#10;描述是以高可信度產生">
            <a:extLst>
              <a:ext uri="{FF2B5EF4-FFF2-40B4-BE49-F238E27FC236}">
                <a16:creationId xmlns:a16="http://schemas.microsoft.com/office/drawing/2014/main" id="{2EBEABDD-759C-4D60-AA3F-BDEF183EB77C}"/>
              </a:ext>
            </a:extLst>
          </p:cNvPr>
          <p:cNvPicPr>
            <a:picLocks noChangeAspect="1"/>
          </p:cNvPicPr>
          <p:nvPr/>
        </p:nvPicPr>
        <p:blipFill>
          <a:blip r:embed="rId16"/>
          <a:stretch>
            <a:fillRect/>
          </a:stretch>
        </p:blipFill>
        <p:spPr>
          <a:xfrm>
            <a:off x="8160404" y="-280"/>
            <a:ext cx="981075" cy="885825"/>
          </a:xfrm>
          <a:prstGeom prst="rect">
            <a:avLst/>
          </a:prstGeom>
        </p:spPr>
      </p:pic>
    </p:spTree>
    <p:extLst>
      <p:ext uri="{BB962C8B-B14F-4D97-AF65-F5344CB8AC3E}">
        <p14:creationId xmlns:p14="http://schemas.microsoft.com/office/powerpoint/2010/main" val="3470044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96908677-13B0-47D0-870C-8321C305E1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標題 1">
            <a:extLst>
              <a:ext uri="{FF2B5EF4-FFF2-40B4-BE49-F238E27FC236}">
                <a16:creationId xmlns:a16="http://schemas.microsoft.com/office/drawing/2014/main" id="{69833583-0BE6-454B-BFAA-286588B2BDF2}"/>
              </a:ext>
            </a:extLst>
          </p:cNvPr>
          <p:cNvSpPr>
            <a:spLocks noGrp="1"/>
          </p:cNvSpPr>
          <p:nvPr>
            <p:ph type="title"/>
          </p:nvPr>
        </p:nvSpPr>
        <p:spPr>
          <a:xfrm>
            <a:off x="289378" y="281745"/>
            <a:ext cx="7490399" cy="994172"/>
          </a:xfrm>
          <a:effectLst>
            <a:outerShdw blurRad="50800" dist="38100" dir="2700000" algn="tl" rotWithShape="0">
              <a:prstClr val="black">
                <a:alpha val="40000"/>
              </a:prstClr>
            </a:outerShdw>
          </a:effectLst>
        </p:spPr>
        <p:txBody>
          <a:bodyPr>
            <a:normAutofit fontScale="90000"/>
          </a:bodyPr>
          <a:lstStyle/>
          <a:p>
            <a:pPr>
              <a:lnSpc>
                <a:spcPts val="3550"/>
              </a:lnSpc>
            </a:pPr>
            <a:r>
              <a:rPr lang="en-GB" altLang="zh-TW" sz="3600" b="1" dirty="0" err="1">
                <a:solidFill>
                  <a:schemeClr val="bg1"/>
                </a:solidFill>
                <a:latin typeface="Arial" panose="020B0604020202020204" pitchFamily="34" charset="0"/>
                <a:ea typeface="Microsoft JhengHei UI" panose="020B0604030504040204" pitchFamily="34" charset="-120"/>
                <a:cs typeface="Arial" panose="020B0604020202020204" pitchFamily="34" charset="0"/>
              </a:rPr>
              <a:t>CacheMount</a:t>
            </a:r>
            <a:r>
              <a:rPr lang="en-GB" altLang="zh-TW" sz="3600" b="1" dirty="0">
                <a:solidFill>
                  <a:schemeClr val="bg1"/>
                </a:solidFill>
                <a:latin typeface="Arial" panose="020B0604020202020204" pitchFamily="34" charset="0"/>
                <a:ea typeface="Microsoft JhengHei UI" panose="020B0604030504040204" pitchFamily="34" charset="-120"/>
                <a:cs typeface="Arial" panose="020B0604020202020204" pitchFamily="34" charset="0"/>
              </a:rPr>
              <a:t> Features</a:t>
            </a:r>
            <a:br>
              <a:rPr lang="en-GB" altLang="zh-TW" sz="3600" b="1" dirty="0">
                <a:solidFill>
                  <a:schemeClr val="bg1"/>
                </a:solidFill>
                <a:latin typeface="Arial" panose="020B0604020202020204" pitchFamily="34" charset="0"/>
                <a:ea typeface="Microsoft JhengHei UI" panose="020B0604030504040204" pitchFamily="34" charset="-120"/>
                <a:cs typeface="Arial" panose="020B0604020202020204" pitchFamily="34" charset="0"/>
              </a:rPr>
            </a:br>
            <a:r>
              <a:rPr lang="en-GB" altLang="zh-TW" sz="2700" b="1" dirty="0">
                <a:solidFill>
                  <a:schemeClr val="bg1"/>
                </a:solidFill>
                <a:latin typeface="Arial" panose="020B0604020202020204" pitchFamily="34" charset="0"/>
                <a:ea typeface="Microsoft JhengHei UI" panose="020B0604030504040204" pitchFamily="34" charset="-120"/>
                <a:cs typeface="Arial" panose="020B0604020202020204" pitchFamily="34" charset="0"/>
              </a:rPr>
              <a:t>Enable Cache To Have Batter Cloud Experience</a:t>
            </a:r>
            <a:endParaRPr lang="zh-TW" altLang="en-US" sz="27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文字方塊 5">
            <a:extLst>
              <a:ext uri="{FF2B5EF4-FFF2-40B4-BE49-F238E27FC236}">
                <a16:creationId xmlns:a16="http://schemas.microsoft.com/office/drawing/2014/main" id="{03C820CF-FB16-4136-87DD-47A0F22C5AD6}"/>
              </a:ext>
            </a:extLst>
          </p:cNvPr>
          <p:cNvSpPr txBox="1"/>
          <p:nvPr/>
        </p:nvSpPr>
        <p:spPr>
          <a:xfrm>
            <a:off x="469281" y="2030000"/>
            <a:ext cx="2758268" cy="2132443"/>
          </a:xfrm>
          <a:prstGeom prst="rect">
            <a:avLst/>
          </a:prstGeom>
          <a:noFill/>
        </p:spPr>
        <p:txBody>
          <a:bodyPr wrap="square" rtlCol="0">
            <a:spAutoFit/>
          </a:bodyPr>
          <a:lstStyle/>
          <a:p>
            <a:pPr marL="180975" indent="-180975">
              <a:spcBef>
                <a:spcPts val="450"/>
              </a:spcBef>
              <a:buFont typeface="Arial" panose="020B0604020202020204" pitchFamily="34" charset="0"/>
              <a:buChar char="•"/>
            </a:pPr>
            <a:r>
              <a:rPr lang="en-GB" altLang="zh-TW" sz="1400" b="1" dirty="0">
                <a:latin typeface="Arial" panose="020B0604020202020204" pitchFamily="34" charset="0"/>
                <a:ea typeface="微軟正黑體" panose="020B0604030504040204" pitchFamily="34" charset="-120"/>
                <a:cs typeface="Arial" panose="020B0604020202020204" pitchFamily="34" charset="0"/>
              </a:rPr>
              <a:t>Remote Mount</a:t>
            </a:r>
            <a:br>
              <a:rPr lang="en-GB" altLang="zh-TW" sz="1500" dirty="0">
                <a:latin typeface="Arial" panose="020B0604020202020204" pitchFamily="34" charset="0"/>
                <a:ea typeface="微軟正黑體" panose="020B0604030504040204" pitchFamily="34" charset="-120"/>
                <a:cs typeface="Arial" panose="020B0604020202020204" pitchFamily="34" charset="0"/>
              </a:rPr>
            </a:br>
            <a:r>
              <a:rPr lang="en-GB" altLang="zh-TW" sz="1200" b="1" dirty="0">
                <a:latin typeface="Arial" panose="020B0604020202020204" pitchFamily="34" charset="0"/>
                <a:ea typeface="微軟正黑體" panose="020B0604030504040204" pitchFamily="34" charset="-120"/>
                <a:cs typeface="Arial" panose="020B0604020202020204" pitchFamily="34" charset="0"/>
              </a:rPr>
              <a:t>Remote Device: </a:t>
            </a:r>
            <a:r>
              <a:rPr lang="en-GB" altLang="zh-TW" sz="1200" dirty="0">
                <a:latin typeface="Arial" panose="020B0604020202020204" pitchFamily="34" charset="0"/>
                <a:ea typeface="微軟正黑體" panose="020B0604030504040204" pitchFamily="34" charset="-120"/>
                <a:cs typeface="Arial" panose="020B0604020202020204" pitchFamily="34" charset="0"/>
              </a:rPr>
              <a:t>Through </a:t>
            </a:r>
            <a:r>
              <a:rPr lang="en-US" altLang="zh-TW" sz="1200" dirty="0">
                <a:latin typeface="Arial" panose="020B0604020202020204" pitchFamily="34" charset="0"/>
                <a:ea typeface="微軟正黑體" panose="020B0604030504040204" pitchFamily="34" charset="-120"/>
                <a:cs typeface="Arial" panose="020B0604020202020204" pitchFamily="34" charset="0"/>
              </a:rPr>
              <a:t>CIFS/SMB,</a:t>
            </a:r>
            <a:r>
              <a:rPr lang="zh-TW" altLang="en-US" sz="1200" dirty="0">
                <a:latin typeface="Arial" panose="020B0604020202020204" pitchFamily="34" charset="0"/>
                <a:ea typeface="微軟正黑體" panose="020B0604030504040204" pitchFamily="34" charset="-120"/>
                <a:cs typeface="Arial" panose="020B0604020202020204" pitchFamily="34" charset="0"/>
              </a:rPr>
              <a:t> </a:t>
            </a:r>
            <a:r>
              <a:rPr lang="en-US" altLang="zh-TW" sz="1200" dirty="0">
                <a:latin typeface="Arial" panose="020B0604020202020204" pitchFamily="34" charset="0"/>
                <a:ea typeface="微軟正黑體" panose="020B0604030504040204" pitchFamily="34" charset="-120"/>
                <a:cs typeface="Arial" panose="020B0604020202020204" pitchFamily="34" charset="0"/>
              </a:rPr>
              <a:t>FTP,</a:t>
            </a:r>
            <a:r>
              <a:rPr lang="zh-TW" altLang="en-US" sz="1200" dirty="0">
                <a:latin typeface="Arial" panose="020B0604020202020204" pitchFamily="34" charset="0"/>
                <a:ea typeface="微軟正黑體" panose="020B0604030504040204" pitchFamily="34" charset="-120"/>
                <a:cs typeface="Arial" panose="020B0604020202020204" pitchFamily="34" charset="0"/>
              </a:rPr>
              <a:t> </a:t>
            </a:r>
            <a:r>
              <a:rPr lang="en-US" altLang="zh-TW" sz="1200" dirty="0">
                <a:latin typeface="Arial" panose="020B0604020202020204" pitchFamily="34" charset="0"/>
                <a:ea typeface="微軟正黑體" panose="020B0604030504040204" pitchFamily="34" charset="-120"/>
                <a:cs typeface="Arial" panose="020B0604020202020204" pitchFamily="34" charset="0"/>
              </a:rPr>
              <a:t>WebDAV</a:t>
            </a:r>
            <a:br>
              <a:rPr lang="en-US" altLang="zh-TW" sz="1200" dirty="0">
                <a:latin typeface="Arial" panose="020B0604020202020204" pitchFamily="34" charset="0"/>
                <a:ea typeface="微軟正黑體" panose="020B0604030504040204" pitchFamily="34" charset="-120"/>
                <a:cs typeface="Arial" panose="020B0604020202020204" pitchFamily="34" charset="0"/>
              </a:rPr>
            </a:br>
            <a:r>
              <a:rPr lang="en-GB" altLang="zh-TW" sz="1200" b="1" dirty="0">
                <a:latin typeface="Arial" panose="020B0604020202020204" pitchFamily="34" charset="0"/>
                <a:ea typeface="微軟正黑體" panose="020B0604030504040204" pitchFamily="34" charset="-120"/>
                <a:cs typeface="Arial" panose="020B0604020202020204" pitchFamily="34" charset="0"/>
              </a:rPr>
              <a:t>Cloud Service: </a:t>
            </a:r>
            <a:r>
              <a:rPr lang="en-GB" altLang="zh-TW" sz="1200" dirty="0">
                <a:latin typeface="Arial" panose="020B0604020202020204" pitchFamily="34" charset="0"/>
                <a:ea typeface="微軟正黑體" panose="020B0604030504040204" pitchFamily="34" charset="-120"/>
                <a:cs typeface="Arial" panose="020B0604020202020204" pitchFamily="34" charset="0"/>
              </a:rPr>
              <a:t>2 types, 20 cloud providers</a:t>
            </a:r>
          </a:p>
          <a:p>
            <a:pPr marL="180975" indent="-180975">
              <a:spcBef>
                <a:spcPts val="450"/>
              </a:spcBef>
              <a:buFont typeface="Arial" panose="020B0604020202020204" pitchFamily="34" charset="0"/>
              <a:buChar char="•"/>
            </a:pPr>
            <a:endParaRPr lang="en-GB" altLang="zh-TW" sz="100" dirty="0">
              <a:latin typeface="Arial" panose="020B0604020202020204" pitchFamily="34" charset="0"/>
              <a:ea typeface="微軟正黑體" panose="020B0604030504040204" pitchFamily="34" charset="-120"/>
              <a:cs typeface="Arial" panose="020B0604020202020204" pitchFamily="34" charset="0"/>
            </a:endParaRPr>
          </a:p>
          <a:p>
            <a:pPr marL="180975" indent="-180975">
              <a:spcBef>
                <a:spcPts val="450"/>
              </a:spcBef>
              <a:buFont typeface="Arial" panose="020B0604020202020204" pitchFamily="34" charset="0"/>
              <a:buChar char="•"/>
            </a:pPr>
            <a:r>
              <a:rPr lang="en-GB" altLang="zh-TW" sz="1400" b="1" dirty="0">
                <a:latin typeface="Arial" panose="020B0604020202020204" pitchFamily="34" charset="0"/>
                <a:ea typeface="微軟正黑體" panose="020B0604030504040204" pitchFamily="34" charset="-120"/>
                <a:cs typeface="Arial" panose="020B0604020202020204" pitchFamily="34" charset="0"/>
              </a:rPr>
              <a:t>Manage Remote Data</a:t>
            </a:r>
            <a:br>
              <a:rPr lang="en-GB" altLang="zh-TW" sz="1500" dirty="0">
                <a:latin typeface="Arial" panose="020B0604020202020204" pitchFamily="34" charset="0"/>
                <a:ea typeface="微軟正黑體" panose="020B0604030504040204" pitchFamily="34" charset="-120"/>
                <a:cs typeface="Arial" panose="020B0604020202020204" pitchFamily="34" charset="0"/>
              </a:rPr>
            </a:br>
            <a:r>
              <a:rPr lang="en-GB" altLang="zh-TW" sz="1200" dirty="0">
                <a:latin typeface="Arial" panose="020B0604020202020204" pitchFamily="34" charset="0"/>
                <a:ea typeface="微軟正黑體" panose="020B0604030504040204" pitchFamily="34" charset="-120"/>
                <a:cs typeface="Arial" panose="020B0604020202020204" pitchFamily="34" charset="0"/>
              </a:rPr>
              <a:t>Only be able to operate files in File Station</a:t>
            </a:r>
          </a:p>
          <a:p>
            <a:pPr marL="180975" indent="-180975">
              <a:spcBef>
                <a:spcPts val="450"/>
              </a:spcBef>
              <a:buFont typeface="Arial" panose="020B0604020202020204" pitchFamily="34" charset="0"/>
              <a:buChar char="•"/>
            </a:pPr>
            <a:endParaRPr lang="en-GB" altLang="zh-TW" sz="100" dirty="0">
              <a:latin typeface="Arial" panose="020B0604020202020204" pitchFamily="34" charset="0"/>
              <a:ea typeface="微軟正黑體" panose="020B0604030504040204" pitchFamily="34" charset="-120"/>
              <a:cs typeface="Arial" panose="020B0604020202020204" pitchFamily="34" charset="0"/>
            </a:endParaRPr>
          </a:p>
          <a:p>
            <a:pPr marL="180975" indent="-180975">
              <a:lnSpc>
                <a:spcPts val="1800"/>
              </a:lnSpc>
              <a:spcBef>
                <a:spcPts val="450"/>
              </a:spcBef>
              <a:buFont typeface="Arial" panose="020B0604020202020204" pitchFamily="34" charset="0"/>
              <a:buChar char="•"/>
            </a:pPr>
            <a:r>
              <a:rPr lang="en-GB" altLang="zh-TW" sz="1400" b="1" dirty="0">
                <a:latin typeface="Arial" panose="020B0604020202020204" pitchFamily="34" charset="0"/>
                <a:ea typeface="微軟正黑體" panose="020B0604030504040204" pitchFamily="34" charset="-120"/>
                <a:cs typeface="Arial" panose="020B0604020202020204" pitchFamily="34" charset="0"/>
              </a:rPr>
              <a:t>Manage Multiple Clouds</a:t>
            </a:r>
          </a:p>
        </p:txBody>
      </p:sp>
      <p:sp>
        <p:nvSpPr>
          <p:cNvPr id="7" name="文字方塊 6">
            <a:extLst>
              <a:ext uri="{FF2B5EF4-FFF2-40B4-BE49-F238E27FC236}">
                <a16:creationId xmlns:a16="http://schemas.microsoft.com/office/drawing/2014/main" id="{410A42BB-4C27-4590-9EF2-C66DC3A976ED}"/>
              </a:ext>
            </a:extLst>
          </p:cNvPr>
          <p:cNvSpPr txBox="1"/>
          <p:nvPr/>
        </p:nvSpPr>
        <p:spPr>
          <a:xfrm>
            <a:off x="3858595" y="2030000"/>
            <a:ext cx="2969833" cy="2390398"/>
          </a:xfrm>
          <a:prstGeom prst="rect">
            <a:avLst/>
          </a:prstGeom>
          <a:noFill/>
        </p:spPr>
        <p:txBody>
          <a:bodyPr wrap="square" rtlCol="0">
            <a:spAutoFit/>
          </a:bodyPr>
          <a:lstStyle/>
          <a:p>
            <a:pPr marL="180975" indent="-180975">
              <a:spcBef>
                <a:spcPts val="450"/>
              </a:spcBef>
              <a:buFont typeface="Arial" panose="020B0604020202020204" pitchFamily="34" charset="0"/>
              <a:buChar char="•"/>
            </a:pPr>
            <a:r>
              <a:rPr lang="en-GB" altLang="zh-TW" sz="1400" b="1" dirty="0">
                <a:latin typeface="Arial" panose="020B0604020202020204" pitchFamily="34" charset="0"/>
                <a:ea typeface="微軟正黑體" panose="020B0604030504040204" pitchFamily="34" charset="-120"/>
                <a:cs typeface="Arial" panose="020B0604020202020204" pitchFamily="34" charset="0"/>
              </a:rPr>
              <a:t>Access Files Smoothly </a:t>
            </a:r>
            <a:br>
              <a:rPr lang="en-GB" altLang="zh-TW" sz="1500" dirty="0">
                <a:latin typeface="Arial" panose="020B0604020202020204" pitchFamily="34" charset="0"/>
                <a:ea typeface="微軟正黑體" panose="020B0604030504040204" pitchFamily="34" charset="-120"/>
                <a:cs typeface="Arial" panose="020B0604020202020204" pitchFamily="34" charset="0"/>
              </a:rPr>
            </a:br>
            <a:r>
              <a:rPr lang="en-GB" altLang="zh-TW" sz="1200" dirty="0">
                <a:latin typeface="Arial" panose="020B0604020202020204" pitchFamily="34" charset="0"/>
                <a:ea typeface="微軟正黑體" panose="020B0604030504040204" pitchFamily="34" charset="-120"/>
                <a:cs typeface="Arial" panose="020B0604020202020204" pitchFamily="34" charset="0"/>
              </a:rPr>
              <a:t>Cache function let file access more smooth</a:t>
            </a:r>
            <a:endParaRPr lang="en-US" altLang="zh-TW" sz="1200" dirty="0">
              <a:latin typeface="Arial" panose="020B0604020202020204" pitchFamily="34" charset="0"/>
              <a:ea typeface="微軟正黑體" panose="020B0604030504040204" pitchFamily="34" charset="-120"/>
              <a:cs typeface="Arial" panose="020B0604020202020204" pitchFamily="34" charset="0"/>
            </a:endParaRPr>
          </a:p>
          <a:p>
            <a:pPr marL="180975" indent="-180975">
              <a:spcBef>
                <a:spcPts val="450"/>
              </a:spcBef>
              <a:buFont typeface="Arial" panose="020B0604020202020204" pitchFamily="34" charset="0"/>
              <a:buChar char="•"/>
            </a:pPr>
            <a:r>
              <a:rPr lang="en-GB" altLang="zh-TW" sz="1400" b="1" dirty="0">
                <a:latin typeface="Arial" panose="020B0604020202020204" pitchFamily="34" charset="0"/>
                <a:ea typeface="微軟正黑體" panose="020B0604030504040204" pitchFamily="34" charset="-120"/>
                <a:cs typeface="Arial" panose="020B0604020202020204" pitchFamily="34" charset="0"/>
              </a:rPr>
              <a:t>Operate Cloud Data by PC </a:t>
            </a:r>
            <a:br>
              <a:rPr lang="en-GB" altLang="zh-TW" sz="1400" b="1" dirty="0">
                <a:latin typeface="Arial" panose="020B0604020202020204" pitchFamily="34" charset="0"/>
                <a:ea typeface="微軟正黑體" panose="020B0604030504040204" pitchFamily="34" charset="-120"/>
                <a:cs typeface="Arial" panose="020B0604020202020204" pitchFamily="34" charset="0"/>
              </a:rPr>
            </a:br>
            <a:r>
              <a:rPr lang="en-GB" altLang="zh-TW" sz="1200" dirty="0" err="1">
                <a:latin typeface="Arial" panose="020B0604020202020204" pitchFamily="34" charset="0"/>
                <a:ea typeface="微軟正黑體" panose="020B0604030504040204" pitchFamily="34" charset="-120"/>
                <a:cs typeface="Arial" panose="020B0604020202020204" pitchFamily="34" charset="0"/>
              </a:rPr>
              <a:t>PC</a:t>
            </a:r>
            <a:r>
              <a:rPr lang="en-GB" altLang="zh-TW" sz="1200" dirty="0">
                <a:latin typeface="Arial" panose="020B0604020202020204" pitchFamily="34" charset="0"/>
                <a:ea typeface="微軟正黑體" panose="020B0604030504040204" pitchFamily="34" charset="-120"/>
                <a:cs typeface="Arial" panose="020B0604020202020204" pitchFamily="34" charset="0"/>
              </a:rPr>
              <a:t> can access cloud directly through SMB/AFP</a:t>
            </a:r>
          </a:p>
          <a:p>
            <a:pPr marL="180975" indent="-180975">
              <a:spcBef>
                <a:spcPts val="450"/>
              </a:spcBef>
              <a:buFont typeface="Arial" panose="020B0604020202020204" pitchFamily="34" charset="0"/>
              <a:buChar char="•"/>
            </a:pPr>
            <a:r>
              <a:rPr lang="en-GB" altLang="zh-TW" sz="1400" b="1" dirty="0">
                <a:latin typeface="Arial" panose="020B0604020202020204" pitchFamily="34" charset="0"/>
                <a:ea typeface="微軟正黑體" panose="020B0604030504040204" pitchFamily="34" charset="-120"/>
                <a:cs typeface="Arial" panose="020B0604020202020204" pitchFamily="34" charset="0"/>
              </a:rPr>
              <a:t>Cloud data usage</a:t>
            </a:r>
            <a:br>
              <a:rPr lang="en-GB" altLang="zh-TW" sz="1500" dirty="0">
                <a:latin typeface="Arial" panose="020B0604020202020204" pitchFamily="34" charset="0"/>
                <a:ea typeface="微軟正黑體" panose="020B0604030504040204" pitchFamily="34" charset="-120"/>
                <a:cs typeface="Arial" panose="020B0604020202020204" pitchFamily="34" charset="0"/>
              </a:rPr>
            </a:br>
            <a:r>
              <a:rPr lang="en-GB" altLang="zh-TW" sz="1200" dirty="0">
                <a:latin typeface="Arial" panose="020B0604020202020204" pitchFamily="34" charset="0"/>
                <a:ea typeface="微軟正黑體" panose="020B0604030504040204" pitchFamily="34" charset="-120"/>
                <a:cs typeface="Arial" panose="020B0604020202020204" pitchFamily="34" charset="0"/>
              </a:rPr>
              <a:t>Enjoy various applications in QTS including file manager and multimedia services</a:t>
            </a:r>
          </a:p>
          <a:p>
            <a:pPr marL="257175" indent="-257175">
              <a:buAutoNum type="arabicPeriod"/>
            </a:pPr>
            <a:endParaRPr lang="en-GB" altLang="zh-TW" sz="15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矩形 17">
            <a:extLst>
              <a:ext uri="{FF2B5EF4-FFF2-40B4-BE49-F238E27FC236}">
                <a16:creationId xmlns:a16="http://schemas.microsoft.com/office/drawing/2014/main" id="{9240F2B7-C10E-4C3A-BA9C-C6921F5206AB}"/>
              </a:ext>
            </a:extLst>
          </p:cNvPr>
          <p:cNvSpPr/>
          <p:nvPr/>
        </p:nvSpPr>
        <p:spPr>
          <a:xfrm>
            <a:off x="227917" y="1505940"/>
            <a:ext cx="3240997" cy="369332"/>
          </a:xfrm>
          <a:prstGeom prst="rect">
            <a:avLst/>
          </a:prstGeom>
        </p:spPr>
        <p:txBody>
          <a:bodyPr wrap="square">
            <a:spAutoFit/>
          </a:bodyPr>
          <a:lstStyle/>
          <a:p>
            <a:pPr algn="ctr"/>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Basic Functions</a:t>
            </a:r>
            <a:endParaRPr lang="zh-TW" altLang="en-US" b="1" dirty="0">
              <a:solidFill>
                <a:schemeClr val="bg1"/>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029F0917-A877-4BCD-A5EF-D96A9D7708AB}"/>
              </a:ext>
            </a:extLst>
          </p:cNvPr>
          <p:cNvSpPr/>
          <p:nvPr/>
        </p:nvSpPr>
        <p:spPr>
          <a:xfrm>
            <a:off x="3858595" y="1501933"/>
            <a:ext cx="2518638" cy="369332"/>
          </a:xfrm>
          <a:prstGeom prst="rect">
            <a:avLst/>
          </a:prstGeom>
        </p:spPr>
        <p:txBody>
          <a:bodyPr wrap="none">
            <a:spAutoFit/>
          </a:bodyPr>
          <a:lstStyle/>
          <a:p>
            <a:pPr algn="ctr"/>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NEW!!</a:t>
            </a:r>
            <a:r>
              <a:rPr lang="zh-TW" altLang="en-US" b="1"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Enable Cache</a:t>
            </a:r>
            <a:endParaRPr lang="zh-TW" altLang="en-US" b="1" dirty="0">
              <a:solidFill>
                <a:schemeClr val="bg1"/>
              </a:solidFill>
              <a:latin typeface="Arial" panose="020B0604020202020204" pitchFamily="34" charset="0"/>
              <a:cs typeface="Arial" panose="020B0604020202020204" pitchFamily="34" charset="0"/>
            </a:endParaRPr>
          </a:p>
        </p:txBody>
      </p:sp>
      <p:pic>
        <p:nvPicPr>
          <p:cNvPr id="20" name="圖片 19">
            <a:extLst>
              <a:ext uri="{FF2B5EF4-FFF2-40B4-BE49-F238E27FC236}">
                <a16:creationId xmlns:a16="http://schemas.microsoft.com/office/drawing/2014/main" id="{005A6181-57A2-4AD2-8B0F-513091A27E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4664" y="1268916"/>
            <a:ext cx="648469" cy="577492"/>
          </a:xfrm>
          <a:prstGeom prst="rect">
            <a:avLst/>
          </a:prstGeom>
        </p:spPr>
      </p:pic>
      <p:pic>
        <p:nvPicPr>
          <p:cNvPr id="21" name="Google Shape;207;p25">
            <a:extLst>
              <a:ext uri="{FF2B5EF4-FFF2-40B4-BE49-F238E27FC236}">
                <a16:creationId xmlns:a16="http://schemas.microsoft.com/office/drawing/2014/main" id="{1311C4C6-62D9-4E96-B761-9060BDBBDC4E}"/>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715450" y="590600"/>
            <a:ext cx="822698" cy="822659"/>
          </a:xfrm>
          <a:prstGeom prst="rect">
            <a:avLst/>
          </a:prstGeom>
          <a:noFill/>
          <a:ln>
            <a:noFill/>
          </a:ln>
          <a:effectLst>
            <a:outerShdw blurRad="50800" dist="38100" dir="2700000" algn="tl" rotWithShape="0">
              <a:prstClr val="black">
                <a:alpha val="40000"/>
              </a:prstClr>
            </a:outerShdw>
          </a:effectLst>
        </p:spPr>
      </p:pic>
      <p:pic>
        <p:nvPicPr>
          <p:cNvPr id="3" name="圖片 2" descr="一張含有 標誌, 室外 的圖片&#10;&#10;描述是以高可信度產生">
            <a:extLst>
              <a:ext uri="{FF2B5EF4-FFF2-40B4-BE49-F238E27FC236}">
                <a16:creationId xmlns:a16="http://schemas.microsoft.com/office/drawing/2014/main" id="{4ECEC6D7-BB31-46FD-B8FF-296ECC732B82}"/>
              </a:ext>
            </a:extLst>
          </p:cNvPr>
          <p:cNvPicPr>
            <a:picLocks noChangeAspect="1"/>
          </p:cNvPicPr>
          <p:nvPr/>
        </p:nvPicPr>
        <p:blipFill>
          <a:blip r:embed="rId5"/>
          <a:stretch>
            <a:fillRect/>
          </a:stretch>
        </p:blipFill>
        <p:spPr>
          <a:xfrm>
            <a:off x="8160404" y="-280"/>
            <a:ext cx="981075" cy="885825"/>
          </a:xfrm>
          <a:prstGeom prst="rect">
            <a:avLst/>
          </a:prstGeom>
        </p:spPr>
      </p:pic>
    </p:spTree>
    <p:extLst>
      <p:ext uri="{BB962C8B-B14F-4D97-AF65-F5344CB8AC3E}">
        <p14:creationId xmlns:p14="http://schemas.microsoft.com/office/powerpoint/2010/main" val="2958942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1A362B-81A5-4D6E-B20B-184E6DFD711B}"/>
              </a:ext>
            </a:extLst>
          </p:cNvPr>
          <p:cNvSpPr>
            <a:spLocks noGrp="1"/>
          </p:cNvSpPr>
          <p:nvPr>
            <p:ph type="title"/>
          </p:nvPr>
        </p:nvSpPr>
        <p:spPr>
          <a:xfrm>
            <a:off x="249005" y="154532"/>
            <a:ext cx="8671389" cy="667820"/>
          </a:xfrm>
        </p:spPr>
        <p:txBody>
          <a:bodyPr>
            <a:normAutofit/>
          </a:bodyPr>
          <a:lstStyle/>
          <a:p>
            <a:r>
              <a:rPr lang="en-US" altLang="zh-TW" sz="2900" i="0" dirty="0"/>
              <a:t>Purchase License for </a:t>
            </a:r>
            <a:r>
              <a:rPr lang="en-US" altLang="zh-TW" sz="2900" i="0" dirty="0" err="1"/>
              <a:t>CacheMount</a:t>
            </a:r>
            <a:r>
              <a:rPr lang="en-US" altLang="zh-TW" sz="2900" i="0" dirty="0"/>
              <a:t> Solution</a:t>
            </a:r>
            <a:endParaRPr lang="zh-TW" altLang="en-US" sz="2900" b="1" i="0" dirty="0"/>
          </a:p>
        </p:txBody>
      </p:sp>
      <p:graphicFrame>
        <p:nvGraphicFramePr>
          <p:cNvPr id="5" name="內容版面配置區 4">
            <a:extLst>
              <a:ext uri="{FF2B5EF4-FFF2-40B4-BE49-F238E27FC236}">
                <a16:creationId xmlns:a16="http://schemas.microsoft.com/office/drawing/2014/main" id="{3812B50C-0D9E-4962-9BF7-A53443BCA038}"/>
              </a:ext>
            </a:extLst>
          </p:cNvPr>
          <p:cNvGraphicFramePr>
            <a:graphicFrameLocks noGrp="1"/>
          </p:cNvGraphicFramePr>
          <p:nvPr>
            <p:ph idx="4294967295"/>
            <p:extLst/>
          </p:nvPr>
        </p:nvGraphicFramePr>
        <p:xfrm>
          <a:off x="600364" y="3522663"/>
          <a:ext cx="3830849" cy="1091453"/>
        </p:xfrm>
        <a:graphic>
          <a:graphicData uri="http://schemas.openxmlformats.org/drawingml/2006/table">
            <a:tbl>
              <a:tblPr firstRow="1" bandRow="1">
                <a:tableStyleId>{5C22544A-7EE6-4342-B048-85BDC9FD1C3A}</a:tableStyleId>
              </a:tblPr>
              <a:tblGrid>
                <a:gridCol w="2449395">
                  <a:extLst>
                    <a:ext uri="{9D8B030D-6E8A-4147-A177-3AD203B41FA5}">
                      <a16:colId xmlns:a16="http://schemas.microsoft.com/office/drawing/2014/main" val="3620262925"/>
                    </a:ext>
                  </a:extLst>
                </a:gridCol>
                <a:gridCol w="1381454">
                  <a:extLst>
                    <a:ext uri="{9D8B030D-6E8A-4147-A177-3AD203B41FA5}">
                      <a16:colId xmlns:a16="http://schemas.microsoft.com/office/drawing/2014/main" val="1621044656"/>
                    </a:ext>
                  </a:extLst>
                </a:gridCol>
              </a:tblGrid>
              <a:tr h="254948">
                <a:tc>
                  <a:txBody>
                    <a:bodyPr/>
                    <a:lstStyle/>
                    <a:p>
                      <a:pPr algn="ctr"/>
                      <a:r>
                        <a:rPr lang="en-GB" sz="1000">
                          <a:latin typeface="微軟正黑體" panose="020B0604030504040204" pitchFamily="34" charset="-120"/>
                          <a:ea typeface="微軟正黑體" panose="020B0604030504040204" pitchFamily="34" charset="-120"/>
                        </a:rPr>
                        <a:t>Item</a:t>
                      </a:r>
                    </a:p>
                  </a:txBody>
                  <a:tcPr marL="68580" marR="68580" marT="34290" marB="34290" anchor="ctr">
                    <a:solidFill>
                      <a:srgbClr val="244072"/>
                    </a:solidFill>
                  </a:tcPr>
                </a:tc>
                <a:tc>
                  <a:txBody>
                    <a:bodyPr/>
                    <a:lstStyle/>
                    <a:p>
                      <a:pPr algn="ctr"/>
                      <a:r>
                        <a:rPr lang="en-GB" sz="1000">
                          <a:latin typeface="微軟正黑體" panose="020B0604030504040204" pitchFamily="34" charset="-120"/>
                          <a:ea typeface="微軟正黑體" panose="020B0604030504040204" pitchFamily="34" charset="-120"/>
                        </a:rPr>
                        <a:t>Price</a:t>
                      </a:r>
                    </a:p>
                  </a:txBody>
                  <a:tcPr marL="68580" marR="68580" marT="34290" marB="34290" anchor="ctr">
                    <a:solidFill>
                      <a:srgbClr val="244072"/>
                    </a:solidFill>
                  </a:tcPr>
                </a:tc>
                <a:extLst>
                  <a:ext uri="{0D108BD9-81ED-4DB2-BD59-A6C34878D82A}">
                    <a16:rowId xmlns:a16="http://schemas.microsoft.com/office/drawing/2014/main" val="3005368881"/>
                  </a:ext>
                </a:extLst>
              </a:tr>
              <a:tr h="278130">
                <a:tc>
                  <a:txBody>
                    <a:bodyPr/>
                    <a:lstStyle/>
                    <a:p>
                      <a:pPr algn="ctr"/>
                      <a:r>
                        <a:rPr lang="en-GB" sz="1000" err="1">
                          <a:latin typeface="微軟正黑體" panose="020B0604030504040204" pitchFamily="34" charset="-120"/>
                          <a:ea typeface="微軟正黑體" panose="020B0604030504040204" pitchFamily="34" charset="-120"/>
                          <a:cs typeface="Arial" panose="020B0604020202020204" pitchFamily="34" charset="0"/>
                        </a:rPr>
                        <a:t>CacheMount</a:t>
                      </a:r>
                      <a:r>
                        <a:rPr lang="en-GB" sz="1000">
                          <a:latin typeface="微軟正黑體" panose="020B0604030504040204" pitchFamily="34" charset="-120"/>
                          <a:ea typeface="微軟正黑體" panose="020B0604030504040204" pitchFamily="34" charset="-120"/>
                        </a:rPr>
                        <a:t> – </a:t>
                      </a:r>
                      <a:r>
                        <a:rPr lang="en-GB" sz="1000">
                          <a:latin typeface="微軟正黑體" panose="020B0604030504040204" pitchFamily="34" charset="-120"/>
                          <a:ea typeface="微軟正黑體" panose="020B0604030504040204" pitchFamily="34" charset="-120"/>
                          <a:cs typeface="Arial" panose="020B0604020202020204" pitchFamily="34" charset="0"/>
                        </a:rPr>
                        <a:t>1</a:t>
                      </a:r>
                      <a:r>
                        <a:rPr lang="zh-TW" altLang="en-US" sz="1000">
                          <a:latin typeface="微軟正黑體" panose="020B0604030504040204" pitchFamily="34" charset="-120"/>
                          <a:ea typeface="微軟正黑體" panose="020B0604030504040204" pitchFamily="34" charset="-120"/>
                          <a:cs typeface="Arial" panose="020B0604020202020204" pitchFamily="34" charset="0"/>
                        </a:rPr>
                        <a:t> </a:t>
                      </a:r>
                      <a:r>
                        <a:rPr lang="en-GB" altLang="zh-TW" sz="1000">
                          <a:latin typeface="微軟正黑體" panose="020B0604030504040204" pitchFamily="34" charset="-120"/>
                          <a:ea typeface="微軟正黑體" panose="020B0604030504040204" pitchFamily="34" charset="-120"/>
                          <a:cs typeface="Arial" panose="020B0604020202020204" pitchFamily="34" charset="0"/>
                        </a:rPr>
                        <a:t>connection</a:t>
                      </a:r>
                      <a:r>
                        <a:rPr lang="zh-TW" altLang="en-US" sz="1000">
                          <a:latin typeface="微軟正黑體" panose="020B0604030504040204" pitchFamily="34" charset="-120"/>
                          <a:ea typeface="微軟正黑體" panose="020B0604030504040204" pitchFamily="34" charset="-120"/>
                        </a:rPr>
                        <a:t> </a:t>
                      </a:r>
                      <a:r>
                        <a:rPr lang="en-US" altLang="zh-TW" sz="1000">
                          <a:latin typeface="微軟正黑體" panose="020B0604030504040204" pitchFamily="34" charset="-120"/>
                          <a:ea typeface="微軟正黑體" panose="020B0604030504040204" pitchFamily="34" charset="-120"/>
                        </a:rPr>
                        <a:t>/</a:t>
                      </a:r>
                      <a:r>
                        <a:rPr lang="en-GB" altLang="zh-TW" sz="1000">
                          <a:latin typeface="微軟正黑體" panose="020B0604030504040204" pitchFamily="34" charset="-120"/>
                          <a:ea typeface="微軟正黑體" panose="020B0604030504040204" pitchFamily="34" charset="-120"/>
                        </a:rPr>
                        <a:t>year</a:t>
                      </a:r>
                      <a:endParaRPr lang="en-GB" sz="1000">
                        <a:latin typeface="微軟正黑體" panose="020B0604030504040204" pitchFamily="34" charset="-120"/>
                        <a:ea typeface="微軟正黑體" panose="020B0604030504040204" pitchFamily="34" charset="-120"/>
                      </a:endParaRPr>
                    </a:p>
                  </a:txBody>
                  <a:tcPr marL="68580" marR="68580" marT="34290" marB="34290"/>
                </a:tc>
                <a:tc>
                  <a:txBody>
                    <a:bodyPr/>
                    <a:lstStyle/>
                    <a:p>
                      <a:pPr algn="ctr"/>
                      <a:r>
                        <a:rPr lang="en-GB" altLang="zh-TW" sz="1000">
                          <a:latin typeface="微軟正黑體" panose="020B0604030504040204" pitchFamily="34" charset="-120"/>
                          <a:ea typeface="微軟正黑體" panose="020B0604030504040204" pitchFamily="34" charset="-120"/>
                          <a:cs typeface="Arial" panose="020B0604020202020204" pitchFamily="34" charset="0"/>
                        </a:rPr>
                        <a:t>US</a:t>
                      </a:r>
                      <a:r>
                        <a:rPr lang="zh-TW" altLang="en-US" sz="1000">
                          <a:latin typeface="微軟正黑體" panose="020B0604030504040204" pitchFamily="34" charset="-120"/>
                          <a:ea typeface="微軟正黑體" panose="020B0604030504040204" pitchFamily="34" charset="-120"/>
                          <a:cs typeface="Arial" panose="020B0604020202020204" pitchFamily="34" charset="0"/>
                        </a:rPr>
                        <a:t> </a:t>
                      </a:r>
                      <a:r>
                        <a:rPr lang="en-US" altLang="zh-TW" sz="1000">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a:latin typeface="微軟正黑體" panose="020B0604030504040204" pitchFamily="34" charset="-120"/>
                          <a:ea typeface="微軟正黑體" panose="020B0604030504040204" pitchFamily="34" charset="-120"/>
                          <a:cs typeface="Arial" panose="020B0604020202020204" pitchFamily="34" charset="0"/>
                        </a:rPr>
                        <a:t> </a:t>
                      </a:r>
                      <a:r>
                        <a:rPr lang="en-US" altLang="zh-TW" sz="1000">
                          <a:latin typeface="微軟正黑體" panose="020B0604030504040204" pitchFamily="34" charset="-120"/>
                          <a:ea typeface="微軟正黑體" panose="020B0604030504040204" pitchFamily="34" charset="-120"/>
                          <a:cs typeface="Arial" panose="020B0604020202020204" pitchFamily="34" charset="0"/>
                        </a:rPr>
                        <a:t>19.9</a:t>
                      </a:r>
                      <a:endParaRPr lang="en-GB" sz="1000">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tc>
                <a:extLst>
                  <a:ext uri="{0D108BD9-81ED-4DB2-BD59-A6C34878D82A}">
                    <a16:rowId xmlns:a16="http://schemas.microsoft.com/office/drawing/2014/main" val="746909575"/>
                  </a:ext>
                </a:extLst>
              </a:tr>
              <a:tr h="2802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latin typeface="微軟正黑體" panose="020B0604030504040204" pitchFamily="34" charset="-120"/>
                          <a:ea typeface="微軟正黑體" panose="020B0604030504040204" pitchFamily="34" charset="-120"/>
                          <a:cs typeface="Arial" panose="020B0604020202020204" pitchFamily="34" charset="0"/>
                        </a:rPr>
                        <a:t>CacheMount</a:t>
                      </a:r>
                      <a:r>
                        <a:rPr lang="en-GB" sz="1000">
                          <a:latin typeface="微軟正黑體" panose="020B0604030504040204" pitchFamily="34" charset="-120"/>
                          <a:ea typeface="微軟正黑體" panose="020B0604030504040204" pitchFamily="34" charset="-120"/>
                        </a:rPr>
                        <a:t> – </a:t>
                      </a:r>
                      <a:r>
                        <a:rPr lang="en-US" altLang="zh-TW" sz="1000">
                          <a:latin typeface="微軟正黑體" panose="020B0604030504040204" pitchFamily="34" charset="-120"/>
                          <a:ea typeface="微軟正黑體" panose="020B0604030504040204" pitchFamily="34" charset="-120"/>
                          <a:cs typeface="Arial" panose="020B0604020202020204" pitchFamily="34" charset="0"/>
                        </a:rPr>
                        <a:t>4</a:t>
                      </a:r>
                      <a:r>
                        <a:rPr lang="zh-TW" altLang="en-US" sz="1000">
                          <a:latin typeface="微軟正黑體" panose="020B0604030504040204" pitchFamily="34" charset="-120"/>
                          <a:ea typeface="微軟正黑體" panose="020B0604030504040204" pitchFamily="34" charset="-120"/>
                          <a:cs typeface="Arial" panose="020B0604020202020204" pitchFamily="34" charset="0"/>
                        </a:rPr>
                        <a:t> </a:t>
                      </a:r>
                      <a:r>
                        <a:rPr lang="en-GB" altLang="zh-TW" sz="1000">
                          <a:latin typeface="微軟正黑體" panose="020B0604030504040204" pitchFamily="34" charset="-120"/>
                          <a:ea typeface="微軟正黑體" panose="020B0604030504040204" pitchFamily="34" charset="-120"/>
                        </a:rPr>
                        <a:t>connections </a:t>
                      </a:r>
                      <a:r>
                        <a:rPr lang="en-US" altLang="zh-TW" sz="1000">
                          <a:latin typeface="微軟正黑體" panose="020B0604030504040204" pitchFamily="34" charset="-120"/>
                          <a:ea typeface="微軟正黑體" panose="020B0604030504040204" pitchFamily="34" charset="-120"/>
                        </a:rPr>
                        <a:t>/</a:t>
                      </a:r>
                      <a:r>
                        <a:rPr lang="en-GB" altLang="zh-TW" sz="1000">
                          <a:latin typeface="微軟正黑體" panose="020B0604030504040204" pitchFamily="34" charset="-120"/>
                          <a:ea typeface="微軟正黑體" panose="020B0604030504040204" pitchFamily="34" charset="-120"/>
                        </a:rPr>
                        <a:t>year</a:t>
                      </a:r>
                      <a:endParaRPr lang="en-GB" sz="1000">
                        <a:latin typeface="微軟正黑體" panose="020B0604030504040204" pitchFamily="34" charset="-120"/>
                        <a:ea typeface="微軟正黑體" panose="020B0604030504040204" pitchFamily="34" charset="-120"/>
                      </a:endParaRPr>
                    </a:p>
                  </a:txBody>
                  <a:tcPr marL="68580" marR="68580" marT="34290" marB="34290"/>
                </a:tc>
                <a:tc>
                  <a:txBody>
                    <a:bodyPr/>
                    <a:lstStyle/>
                    <a:p>
                      <a:pPr algn="ctr"/>
                      <a:r>
                        <a:rPr lang="en-US" altLang="zh-TW" sz="1000">
                          <a:latin typeface="微軟正黑體" panose="020B0604030504040204" pitchFamily="34" charset="-120"/>
                          <a:ea typeface="微軟正黑體" panose="020B0604030504040204" pitchFamily="34" charset="-120"/>
                          <a:cs typeface="Arial" panose="020B0604020202020204" pitchFamily="34" charset="0"/>
                        </a:rPr>
                        <a:t>US</a:t>
                      </a:r>
                      <a:r>
                        <a:rPr lang="zh-TW" altLang="en-US" sz="1000">
                          <a:latin typeface="微軟正黑體" panose="020B0604030504040204" pitchFamily="34" charset="-120"/>
                          <a:ea typeface="微軟正黑體" panose="020B0604030504040204" pitchFamily="34" charset="-120"/>
                          <a:cs typeface="Arial" panose="020B0604020202020204" pitchFamily="34" charset="0"/>
                        </a:rPr>
                        <a:t> </a:t>
                      </a:r>
                      <a:r>
                        <a:rPr lang="en-US" altLang="zh-TW" sz="1000">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a:latin typeface="微軟正黑體" panose="020B0604030504040204" pitchFamily="34" charset="-120"/>
                          <a:ea typeface="微軟正黑體" panose="020B0604030504040204" pitchFamily="34" charset="-120"/>
                          <a:cs typeface="Arial" panose="020B0604020202020204" pitchFamily="34" charset="0"/>
                        </a:rPr>
                        <a:t> </a:t>
                      </a:r>
                      <a:r>
                        <a:rPr lang="en-US" altLang="zh-TW" sz="1000">
                          <a:latin typeface="微軟正黑體" panose="020B0604030504040204" pitchFamily="34" charset="-120"/>
                          <a:ea typeface="微軟正黑體" panose="020B0604030504040204" pitchFamily="34" charset="-120"/>
                          <a:cs typeface="Arial" panose="020B0604020202020204" pitchFamily="34" charset="0"/>
                        </a:rPr>
                        <a:t>59.9</a:t>
                      </a:r>
                      <a:endParaRPr lang="en-GB" sz="1000">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tc>
                <a:extLst>
                  <a:ext uri="{0D108BD9-81ED-4DB2-BD59-A6C34878D82A}">
                    <a16:rowId xmlns:a16="http://schemas.microsoft.com/office/drawing/2014/main" val="390593091"/>
                  </a:ext>
                </a:extLst>
              </a:tr>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latin typeface="微軟正黑體" panose="020B0604030504040204" pitchFamily="34" charset="-120"/>
                          <a:ea typeface="微軟正黑體" panose="020B0604030504040204" pitchFamily="34" charset="-120"/>
                          <a:cs typeface="Arial" panose="020B0604020202020204" pitchFamily="34" charset="0"/>
                        </a:rPr>
                        <a:t>CacheMount</a:t>
                      </a:r>
                      <a:r>
                        <a:rPr lang="en-GB" sz="1000">
                          <a:latin typeface="微軟正黑體" panose="020B0604030504040204" pitchFamily="34" charset="-120"/>
                          <a:ea typeface="微軟正黑體" panose="020B0604030504040204" pitchFamily="34" charset="-120"/>
                        </a:rPr>
                        <a:t> – </a:t>
                      </a:r>
                      <a:r>
                        <a:rPr lang="en-US" altLang="zh-TW" sz="1000">
                          <a:latin typeface="微軟正黑體" panose="020B0604030504040204" pitchFamily="34" charset="-120"/>
                          <a:ea typeface="微軟正黑體" panose="020B0604030504040204" pitchFamily="34" charset="-120"/>
                          <a:cs typeface="Arial" panose="020B0604020202020204" pitchFamily="34" charset="0"/>
                        </a:rPr>
                        <a:t>8</a:t>
                      </a:r>
                      <a:r>
                        <a:rPr lang="zh-TW" altLang="en-US" sz="1000">
                          <a:latin typeface="微軟正黑體" panose="020B0604030504040204" pitchFamily="34" charset="-120"/>
                          <a:ea typeface="微軟正黑體" panose="020B0604030504040204" pitchFamily="34" charset="-120"/>
                          <a:cs typeface="Arial" panose="020B0604020202020204" pitchFamily="34" charset="0"/>
                        </a:rPr>
                        <a:t> </a:t>
                      </a:r>
                      <a:r>
                        <a:rPr lang="en-GB" altLang="zh-TW" sz="1000">
                          <a:latin typeface="微軟正黑體" panose="020B0604030504040204" pitchFamily="34" charset="-120"/>
                          <a:ea typeface="微軟正黑體" panose="020B0604030504040204" pitchFamily="34" charset="-120"/>
                        </a:rPr>
                        <a:t>connections </a:t>
                      </a:r>
                      <a:r>
                        <a:rPr lang="en-US" altLang="zh-TW" sz="1000">
                          <a:latin typeface="微軟正黑體" panose="020B0604030504040204" pitchFamily="34" charset="-120"/>
                          <a:ea typeface="微軟正黑體" panose="020B0604030504040204" pitchFamily="34" charset="-120"/>
                        </a:rPr>
                        <a:t>/</a:t>
                      </a:r>
                      <a:r>
                        <a:rPr lang="en-GB" altLang="zh-TW" sz="1000">
                          <a:latin typeface="微軟正黑體" panose="020B0604030504040204" pitchFamily="34" charset="-120"/>
                          <a:ea typeface="微軟正黑體" panose="020B0604030504040204" pitchFamily="34" charset="-120"/>
                        </a:rPr>
                        <a:t>year</a:t>
                      </a:r>
                      <a:endParaRPr lang="en-GB" sz="1000">
                        <a:latin typeface="微軟正黑體" panose="020B0604030504040204" pitchFamily="34" charset="-120"/>
                        <a:ea typeface="微軟正黑體" panose="020B0604030504040204" pitchFamily="34" charset="-120"/>
                      </a:endParaRPr>
                    </a:p>
                  </a:txBody>
                  <a:tcPr marL="68580" marR="68580" marT="34290" marB="34290"/>
                </a:tc>
                <a:tc>
                  <a:txBody>
                    <a:bodyPr/>
                    <a:lstStyle/>
                    <a:p>
                      <a:pPr algn="ctr"/>
                      <a:r>
                        <a:rPr lang="en-GB" altLang="zh-TW" sz="1000" dirty="0">
                          <a:latin typeface="微軟正黑體" panose="020B0604030504040204" pitchFamily="34" charset="-120"/>
                          <a:ea typeface="微軟正黑體" panose="020B0604030504040204" pitchFamily="34" charset="-120"/>
                          <a:cs typeface="Arial" panose="020B0604020202020204" pitchFamily="34" charset="0"/>
                        </a:rPr>
                        <a:t>US</a:t>
                      </a:r>
                      <a:r>
                        <a:rPr lang="zh-TW" altLang="en-US" sz="1000" dirty="0">
                          <a:latin typeface="微軟正黑體" panose="020B0604030504040204" pitchFamily="34" charset="-120"/>
                          <a:ea typeface="微軟正黑體" panose="020B0604030504040204" pitchFamily="34" charset="-120"/>
                          <a:cs typeface="Arial" panose="020B0604020202020204" pitchFamily="34" charset="0"/>
                        </a:rPr>
                        <a:t> </a:t>
                      </a:r>
                      <a:r>
                        <a:rPr lang="en-US" altLang="zh-TW" sz="1000" dirty="0">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dirty="0">
                          <a:latin typeface="微軟正黑體" panose="020B0604030504040204" pitchFamily="34" charset="-120"/>
                          <a:ea typeface="微軟正黑體" panose="020B0604030504040204" pitchFamily="34" charset="-120"/>
                          <a:cs typeface="Arial" panose="020B0604020202020204" pitchFamily="34" charset="0"/>
                        </a:rPr>
                        <a:t> </a:t>
                      </a:r>
                      <a:r>
                        <a:rPr lang="en-US" altLang="zh-TW" sz="1000" dirty="0">
                          <a:latin typeface="微軟正黑體" panose="020B0604030504040204" pitchFamily="34" charset="-120"/>
                          <a:ea typeface="微軟正黑體" panose="020B0604030504040204" pitchFamily="34" charset="-120"/>
                          <a:cs typeface="Arial" panose="020B0604020202020204" pitchFamily="34" charset="0"/>
                        </a:rPr>
                        <a:t>99.9</a:t>
                      </a:r>
                      <a:endParaRPr lang="en-GB" sz="1000" dirty="0">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tc>
                <a:extLst>
                  <a:ext uri="{0D108BD9-81ED-4DB2-BD59-A6C34878D82A}">
                    <a16:rowId xmlns:a16="http://schemas.microsoft.com/office/drawing/2014/main" val="2960304557"/>
                  </a:ext>
                </a:extLst>
              </a:tr>
            </a:tbl>
          </a:graphicData>
        </a:graphic>
      </p:graphicFrame>
      <p:sp>
        <p:nvSpPr>
          <p:cNvPr id="9" name="文字方塊 8">
            <a:extLst>
              <a:ext uri="{FF2B5EF4-FFF2-40B4-BE49-F238E27FC236}">
                <a16:creationId xmlns:a16="http://schemas.microsoft.com/office/drawing/2014/main" id="{D99314BD-153B-47AC-B4A4-DFBE30240BDD}"/>
              </a:ext>
            </a:extLst>
          </p:cNvPr>
          <p:cNvSpPr txBox="1"/>
          <p:nvPr/>
        </p:nvSpPr>
        <p:spPr>
          <a:xfrm>
            <a:off x="249005" y="1015623"/>
            <a:ext cx="6237995" cy="338554"/>
          </a:xfrm>
          <a:prstGeom prst="rect">
            <a:avLst/>
          </a:prstGeom>
          <a:noFill/>
        </p:spPr>
        <p:txBody>
          <a:bodyPr wrap="square" rtlCol="0">
            <a:spAutoFit/>
          </a:bodyPr>
          <a:lstStyle/>
          <a:p>
            <a:r>
              <a:rPr lang="en-GB" altLang="zh-TW" sz="1600" b="1" dirty="0">
                <a:latin typeface="Arial" panose="020B0604020202020204" pitchFamily="34" charset="0"/>
                <a:ea typeface="微軟正黑體" panose="020B0604030504040204" pitchFamily="34" charset="-120"/>
                <a:cs typeface="Arial" panose="020B0604020202020204" pitchFamily="34" charset="0"/>
              </a:rPr>
              <a:t>Install </a:t>
            </a:r>
            <a:r>
              <a:rPr lang="en-GB" altLang="zh-TW" sz="1600" b="1" dirty="0" err="1">
                <a:latin typeface="Arial" panose="020B0604020202020204" pitchFamily="34" charset="0"/>
                <a:ea typeface="微軟正黑體" panose="020B0604030504040204" pitchFamily="34" charset="-120"/>
                <a:cs typeface="Arial" panose="020B0604020202020204" pitchFamily="34" charset="0"/>
              </a:rPr>
              <a:t>CacheMount</a:t>
            </a:r>
            <a:r>
              <a:rPr lang="en-GB" altLang="zh-TW" sz="1600" b="1" dirty="0">
                <a:latin typeface="Arial" panose="020B0604020202020204" pitchFamily="34" charset="0"/>
                <a:ea typeface="微軟正黑體" panose="020B0604030504040204" pitchFamily="34" charset="-120"/>
                <a:cs typeface="Arial" panose="020B0604020202020204" pitchFamily="34" charset="0"/>
              </a:rPr>
              <a:t> and Enjoy one free and perpetual license.</a:t>
            </a:r>
            <a:endParaRPr lang="en-GB" sz="16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AAD21054-B7D4-4CE6-94A4-62A58C297039}"/>
              </a:ext>
            </a:extLst>
          </p:cNvPr>
          <p:cNvSpPr txBox="1"/>
          <p:nvPr/>
        </p:nvSpPr>
        <p:spPr>
          <a:xfrm>
            <a:off x="1252258" y="4750690"/>
            <a:ext cx="4349975" cy="338554"/>
          </a:xfrm>
          <a:prstGeom prst="rect">
            <a:avLst/>
          </a:prstGeom>
          <a:noFill/>
        </p:spPr>
        <p:txBody>
          <a:bodyPr wrap="square" rtlCol="0">
            <a:spAutoFit/>
          </a:bodyPr>
          <a:lstStyle/>
          <a:p>
            <a:r>
              <a:rPr lang="en-GB" altLang="zh-TW" sz="800" dirty="0">
                <a:solidFill>
                  <a:schemeClr val="bg1"/>
                </a:solidFill>
                <a:latin typeface="Arial" panose="020B0604020202020204" pitchFamily="34" charset="0"/>
                <a:ea typeface="微軟正黑體" panose="020B0604030504040204" pitchFamily="34" charset="-120"/>
                <a:cs typeface="Arial" panose="020B0604020202020204" pitchFamily="34" charset="0"/>
              </a:rPr>
              <a:t>To keep maintain and support every cloud services and provide you the best service.</a:t>
            </a:r>
          </a:p>
          <a:p>
            <a:r>
              <a:rPr lang="en-GB" sz="800" dirty="0">
                <a:solidFill>
                  <a:schemeClr val="bg1"/>
                </a:solidFill>
                <a:latin typeface="Arial" panose="020B0604020202020204" pitchFamily="34" charset="0"/>
                <a:ea typeface="微軟正黑體" panose="020B0604030504040204" pitchFamily="34" charset="-120"/>
                <a:cs typeface="Arial" panose="020B0604020202020204" pitchFamily="34" charset="0"/>
              </a:rPr>
              <a:t>We charge for more cache connection.</a:t>
            </a:r>
          </a:p>
        </p:txBody>
      </p:sp>
      <p:pic>
        <p:nvPicPr>
          <p:cNvPr id="11" name="Google Shape;213;p25" descr="A close up of a logo&#10;&#10;Description generated with high confidence">
            <a:extLst>
              <a:ext uri="{FF2B5EF4-FFF2-40B4-BE49-F238E27FC236}">
                <a16:creationId xmlns:a16="http://schemas.microsoft.com/office/drawing/2014/main" id="{D315FBB7-1FDD-4C2E-A7CF-404B243CE914}"/>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802973" y="1085166"/>
            <a:ext cx="1886495" cy="1012902"/>
          </a:xfrm>
          <a:prstGeom prst="rect">
            <a:avLst/>
          </a:prstGeom>
          <a:noFill/>
          <a:ln>
            <a:noFill/>
          </a:ln>
        </p:spPr>
      </p:pic>
      <p:cxnSp>
        <p:nvCxnSpPr>
          <p:cNvPr id="13" name="直線箭頭接點 8">
            <a:extLst>
              <a:ext uri="{FF2B5EF4-FFF2-40B4-BE49-F238E27FC236}">
                <a16:creationId xmlns:a16="http://schemas.microsoft.com/office/drawing/2014/main" id="{A1FD6442-D63D-4D51-A4CE-9D2699E52339}"/>
              </a:ext>
            </a:extLst>
          </p:cNvPr>
          <p:cNvCxnSpPr>
            <a:cxnSpLocks/>
          </p:cNvCxnSpPr>
          <p:nvPr/>
        </p:nvCxnSpPr>
        <p:spPr>
          <a:xfrm flipH="1">
            <a:off x="5392901" y="2101364"/>
            <a:ext cx="1241640" cy="1123279"/>
          </a:xfrm>
          <a:prstGeom prst="straightConnector1">
            <a:avLst/>
          </a:prstGeom>
          <a:ln w="19050">
            <a:gradFill>
              <a:gsLst>
                <a:gs pos="0">
                  <a:srgbClr val="7030A0"/>
                </a:gs>
                <a:gs pos="100000">
                  <a:srgbClr val="037BE9"/>
                </a:gs>
              </a:gsLst>
              <a:lin ang="5400000" scaled="1"/>
            </a:gra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文字方塊 53">
            <a:extLst>
              <a:ext uri="{FF2B5EF4-FFF2-40B4-BE49-F238E27FC236}">
                <a16:creationId xmlns:a16="http://schemas.microsoft.com/office/drawing/2014/main" id="{FE02BA41-0E99-4066-BF66-E1C98BED72B4}"/>
              </a:ext>
            </a:extLst>
          </p:cNvPr>
          <p:cNvSpPr txBox="1"/>
          <p:nvPr/>
        </p:nvSpPr>
        <p:spPr>
          <a:xfrm>
            <a:off x="5127470" y="3992002"/>
            <a:ext cx="578934" cy="248209"/>
          </a:xfrm>
          <a:prstGeom prst="rect">
            <a:avLst/>
          </a:prstGeom>
          <a:noFill/>
        </p:spPr>
        <p:txBody>
          <a:bodyPr wrap="square" rtlCol="0">
            <a:spAutoFit/>
          </a:bodyPr>
          <a:lstStyle/>
          <a:p>
            <a:r>
              <a:rPr kumimoji="1" lang="en-GB" altLang="zh-TW" sz="1013" b="1">
                <a:latin typeface="Arial" panose="020B0604020202020204" pitchFamily="34" charset="0"/>
                <a:ea typeface="微軟正黑體" panose="020B0604030504040204" pitchFamily="34" charset="-120"/>
                <a:cs typeface="Arial" panose="020B0604020202020204" pitchFamily="34" charset="0"/>
              </a:rPr>
              <a:t>Taipei</a:t>
            </a:r>
            <a:endParaRPr kumimoji="1" lang="zh-TW" altLang="en-US" sz="1013" b="1">
              <a:latin typeface="Arial" panose="020B0604020202020204" pitchFamily="34" charset="0"/>
              <a:ea typeface="微軟正黑體" panose="020B0604030504040204" pitchFamily="34" charset="-120"/>
              <a:cs typeface="Arial" panose="020B0604020202020204" pitchFamily="34" charset="0"/>
            </a:endParaRPr>
          </a:p>
        </p:txBody>
      </p:sp>
      <p:sp>
        <p:nvSpPr>
          <p:cNvPr id="29" name="文字方塊 55">
            <a:extLst>
              <a:ext uri="{FF2B5EF4-FFF2-40B4-BE49-F238E27FC236}">
                <a16:creationId xmlns:a16="http://schemas.microsoft.com/office/drawing/2014/main" id="{0D9130D0-FC6A-4407-8577-7EC602B89726}"/>
              </a:ext>
            </a:extLst>
          </p:cNvPr>
          <p:cNvSpPr txBox="1"/>
          <p:nvPr/>
        </p:nvSpPr>
        <p:spPr>
          <a:xfrm>
            <a:off x="7673601" y="3973889"/>
            <a:ext cx="812677" cy="248209"/>
          </a:xfrm>
          <a:prstGeom prst="rect">
            <a:avLst/>
          </a:prstGeom>
          <a:noFill/>
        </p:spPr>
        <p:txBody>
          <a:bodyPr wrap="square" rtlCol="0">
            <a:spAutoFit/>
          </a:bodyPr>
          <a:lstStyle/>
          <a:p>
            <a:r>
              <a:rPr kumimoji="1" lang="en-GB" altLang="zh-TW" sz="1013" b="1">
                <a:latin typeface="Arial" panose="020B0604020202020204" pitchFamily="34" charset="0"/>
                <a:ea typeface="微軟正黑體" panose="020B0604030504040204" pitchFamily="34" charset="-120"/>
                <a:cs typeface="Arial" panose="020B0604020202020204" pitchFamily="34" charset="0"/>
              </a:rPr>
              <a:t>New York</a:t>
            </a:r>
            <a:endParaRPr kumimoji="1" lang="zh-TW" altLang="en-US" sz="1013" b="1">
              <a:latin typeface="Arial" panose="020B0604020202020204" pitchFamily="34" charset="0"/>
              <a:ea typeface="微軟正黑體" panose="020B0604030504040204" pitchFamily="34" charset="-120"/>
              <a:cs typeface="Arial" panose="020B0604020202020204" pitchFamily="34" charset="0"/>
            </a:endParaRPr>
          </a:p>
        </p:txBody>
      </p:sp>
      <p:pic>
        <p:nvPicPr>
          <p:cNvPr id="22" name="Picture 4" descr="https://www.qnap.com/i/_attach_file/product/photo/800_500/339_1524708675_TVS-951X_Front.png?v=1">
            <a:extLst>
              <a:ext uri="{FF2B5EF4-FFF2-40B4-BE49-F238E27FC236}">
                <a16:creationId xmlns:a16="http://schemas.microsoft.com/office/drawing/2014/main" id="{9AD4F01B-C9A3-4A57-B117-83E9F4C6F7C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039" y="3211868"/>
            <a:ext cx="1186245" cy="7414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www.qnap.com/i/_attach_file/product/photo/800_500/339_1524708675_TVS-951X_Front.png?v=1">
            <a:extLst>
              <a:ext uri="{FF2B5EF4-FFF2-40B4-BE49-F238E27FC236}">
                <a16:creationId xmlns:a16="http://schemas.microsoft.com/office/drawing/2014/main" id="{C13497F5-CB75-473D-940A-5849EB307EA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85212" y="3227169"/>
            <a:ext cx="1186245" cy="741404"/>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直線箭頭接點 14">
            <a:extLst>
              <a:ext uri="{FF2B5EF4-FFF2-40B4-BE49-F238E27FC236}">
                <a16:creationId xmlns:a16="http://schemas.microsoft.com/office/drawing/2014/main" id="{C5EC2999-F3EA-4521-8E78-5090F3B81BC5}"/>
              </a:ext>
            </a:extLst>
          </p:cNvPr>
          <p:cNvCxnSpPr>
            <a:cxnSpLocks/>
            <a:stCxn id="24" idx="0"/>
          </p:cNvCxnSpPr>
          <p:nvPr/>
        </p:nvCxnSpPr>
        <p:spPr>
          <a:xfrm flipV="1">
            <a:off x="5378335" y="2154063"/>
            <a:ext cx="1916838" cy="1073106"/>
          </a:xfrm>
          <a:prstGeom prst="straightConnector1">
            <a:avLst/>
          </a:prstGeom>
          <a:ln w="19050">
            <a:gradFill>
              <a:gsLst>
                <a:gs pos="0">
                  <a:srgbClr val="7030A0"/>
                </a:gs>
                <a:gs pos="100000">
                  <a:srgbClr val="037BE9"/>
                </a:gs>
              </a:gsLst>
              <a:lin ang="5400000" scaled="1"/>
            </a:gra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線箭頭接點 14">
            <a:extLst>
              <a:ext uri="{FF2B5EF4-FFF2-40B4-BE49-F238E27FC236}">
                <a16:creationId xmlns:a16="http://schemas.microsoft.com/office/drawing/2014/main" id="{0ED3A41E-3960-4AB5-A445-FEACEB2960D2}"/>
              </a:ext>
            </a:extLst>
          </p:cNvPr>
          <p:cNvCxnSpPr>
            <a:cxnSpLocks/>
            <a:stCxn id="22" idx="0"/>
          </p:cNvCxnSpPr>
          <p:nvPr/>
        </p:nvCxnSpPr>
        <p:spPr>
          <a:xfrm flipH="1" flipV="1">
            <a:off x="7386141" y="2135280"/>
            <a:ext cx="646021" cy="1076588"/>
          </a:xfrm>
          <a:prstGeom prst="straightConnector1">
            <a:avLst/>
          </a:prstGeom>
          <a:ln w="19050">
            <a:gradFill>
              <a:gsLst>
                <a:gs pos="0">
                  <a:srgbClr val="7030A0"/>
                </a:gs>
                <a:gs pos="100000">
                  <a:srgbClr val="037BE9"/>
                </a:gs>
              </a:gsLst>
              <a:lin ang="5400000" scaled="1"/>
            </a:gra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BADFDBDA-F5CC-43C9-9BF3-895914275EEA}"/>
              </a:ext>
            </a:extLst>
          </p:cNvPr>
          <p:cNvSpPr txBox="1"/>
          <p:nvPr/>
        </p:nvSpPr>
        <p:spPr>
          <a:xfrm>
            <a:off x="5987586" y="2786690"/>
            <a:ext cx="817310" cy="415498"/>
          </a:xfrm>
          <a:prstGeom prst="rect">
            <a:avLst/>
          </a:prstGeom>
          <a:noFill/>
        </p:spPr>
        <p:txBody>
          <a:bodyPr wrap="square" rtlCol="0">
            <a:spAutoFit/>
          </a:bodyPr>
          <a:lstStyle/>
          <a:p>
            <a:pPr algn="ctr"/>
            <a:r>
              <a:rPr lang="en-US" altLang="zh-TW" sz="1050" b="1">
                <a:latin typeface="Arial" panose="020B0604020202020204" pitchFamily="34" charset="0"/>
                <a:cs typeface="Arial" panose="020B0604020202020204" pitchFamily="34" charset="0"/>
              </a:rPr>
              <a:t>US $19.9</a:t>
            </a:r>
          </a:p>
          <a:p>
            <a:pPr algn="ctr"/>
            <a:r>
              <a:rPr lang="en-GB" altLang="zh-TW" sz="1050" b="1">
                <a:latin typeface="Arial" panose="020B0604020202020204" pitchFamily="34" charset="0"/>
                <a:cs typeface="Arial" panose="020B0604020202020204" pitchFamily="34" charset="0"/>
              </a:rPr>
              <a:t>Purchase</a:t>
            </a:r>
            <a:endParaRPr lang="en-GB" sz="1050" b="1">
              <a:latin typeface="Arial" panose="020B0604020202020204" pitchFamily="34" charset="0"/>
              <a:cs typeface="Arial" panose="020B0604020202020204" pitchFamily="34" charset="0"/>
            </a:endParaRPr>
          </a:p>
        </p:txBody>
      </p:sp>
      <p:sp>
        <p:nvSpPr>
          <p:cNvPr id="36" name="文字方塊 35">
            <a:extLst>
              <a:ext uri="{FF2B5EF4-FFF2-40B4-BE49-F238E27FC236}">
                <a16:creationId xmlns:a16="http://schemas.microsoft.com/office/drawing/2014/main" id="{D36FF0A6-6C4A-4106-BE14-B9EB8A1435F5}"/>
              </a:ext>
            </a:extLst>
          </p:cNvPr>
          <p:cNvSpPr txBox="1"/>
          <p:nvPr/>
        </p:nvSpPr>
        <p:spPr>
          <a:xfrm>
            <a:off x="6013721" y="1629849"/>
            <a:ext cx="740348" cy="248209"/>
          </a:xfrm>
          <a:prstGeom prst="rect">
            <a:avLst/>
          </a:prstGeom>
          <a:noFill/>
        </p:spPr>
        <p:txBody>
          <a:bodyPr wrap="square" rtlCol="0">
            <a:spAutoFit/>
          </a:bodyPr>
          <a:lstStyle/>
          <a:p>
            <a:r>
              <a:rPr lang="en-GB" sz="1013">
                <a:latin typeface="Arial" panose="020B0604020202020204" pitchFamily="34" charset="0"/>
                <a:cs typeface="Arial" panose="020B0604020202020204" pitchFamily="34" charset="0"/>
              </a:rPr>
              <a:t>Bucket 1</a:t>
            </a:r>
          </a:p>
        </p:txBody>
      </p:sp>
      <p:sp>
        <p:nvSpPr>
          <p:cNvPr id="37" name="文字方塊 36">
            <a:extLst>
              <a:ext uri="{FF2B5EF4-FFF2-40B4-BE49-F238E27FC236}">
                <a16:creationId xmlns:a16="http://schemas.microsoft.com/office/drawing/2014/main" id="{38082A07-B517-440F-97EC-C6078A939789}"/>
              </a:ext>
            </a:extLst>
          </p:cNvPr>
          <p:cNvSpPr txBox="1"/>
          <p:nvPr/>
        </p:nvSpPr>
        <p:spPr>
          <a:xfrm>
            <a:off x="6869229" y="1485051"/>
            <a:ext cx="692818" cy="248209"/>
          </a:xfrm>
          <a:prstGeom prst="rect">
            <a:avLst/>
          </a:prstGeom>
          <a:noFill/>
        </p:spPr>
        <p:txBody>
          <a:bodyPr wrap="none" rtlCol="0">
            <a:spAutoFit/>
          </a:bodyPr>
          <a:lstStyle/>
          <a:p>
            <a:r>
              <a:rPr lang="en-GB" sz="1013">
                <a:latin typeface="Arial" panose="020B0604020202020204" pitchFamily="34" charset="0"/>
                <a:cs typeface="Arial" panose="020B0604020202020204" pitchFamily="34" charset="0"/>
              </a:rPr>
              <a:t>Bucket 2</a:t>
            </a:r>
          </a:p>
        </p:txBody>
      </p:sp>
      <p:grpSp>
        <p:nvGrpSpPr>
          <p:cNvPr id="7" name="群組 6">
            <a:extLst>
              <a:ext uri="{FF2B5EF4-FFF2-40B4-BE49-F238E27FC236}">
                <a16:creationId xmlns:a16="http://schemas.microsoft.com/office/drawing/2014/main" id="{2FC3635E-A14F-4A10-98A6-6D7858E41A97}"/>
              </a:ext>
            </a:extLst>
          </p:cNvPr>
          <p:cNvGrpSpPr/>
          <p:nvPr/>
        </p:nvGrpSpPr>
        <p:grpSpPr>
          <a:xfrm>
            <a:off x="597773" y="1408929"/>
            <a:ext cx="3602248" cy="1998991"/>
            <a:chOff x="789282" y="1444089"/>
            <a:chExt cx="3602248" cy="1998991"/>
          </a:xfrm>
          <a:effectLst>
            <a:outerShdw blurRad="50800" dist="38100" dir="2700000" algn="tl" rotWithShape="0">
              <a:prstClr val="black">
                <a:alpha val="40000"/>
              </a:prstClr>
            </a:outerShdw>
          </a:effectLst>
        </p:grpSpPr>
        <p:pic>
          <p:nvPicPr>
            <p:cNvPr id="6" name="圖片 5">
              <a:extLst>
                <a:ext uri="{FF2B5EF4-FFF2-40B4-BE49-F238E27FC236}">
                  <a16:creationId xmlns:a16="http://schemas.microsoft.com/office/drawing/2014/main" id="{5592BA96-F8C8-4FA1-A636-46FF6A10576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9282" y="1444089"/>
              <a:ext cx="3602248" cy="1998991"/>
            </a:xfrm>
            <a:prstGeom prst="rect">
              <a:avLst/>
            </a:prstGeom>
          </p:spPr>
        </p:pic>
        <p:sp>
          <p:nvSpPr>
            <p:cNvPr id="4" name="矩形 3">
              <a:extLst>
                <a:ext uri="{FF2B5EF4-FFF2-40B4-BE49-F238E27FC236}">
                  <a16:creationId xmlns:a16="http://schemas.microsoft.com/office/drawing/2014/main" id="{1DF9DDDE-B717-43A5-BE5A-966C268D8996}"/>
                </a:ext>
              </a:extLst>
            </p:cNvPr>
            <p:cNvSpPr/>
            <p:nvPr/>
          </p:nvSpPr>
          <p:spPr>
            <a:xfrm>
              <a:off x="3083536" y="2425349"/>
              <a:ext cx="873578" cy="1468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altLang="zh-TW" sz="525">
                  <a:solidFill>
                    <a:srgbClr val="0070C0"/>
                  </a:solidFill>
                  <a:latin typeface="Arial" panose="020B0604020202020204" pitchFamily="34" charset="0"/>
                  <a:cs typeface="Arial" panose="020B0604020202020204" pitchFamily="34" charset="0"/>
                </a:rPr>
                <a:t>USD</a:t>
              </a:r>
              <a:r>
                <a:rPr lang="zh-TW" altLang="en-US" sz="525">
                  <a:solidFill>
                    <a:srgbClr val="0070C0"/>
                  </a:solidFill>
                  <a:latin typeface="Arial" panose="020B0604020202020204" pitchFamily="34" charset="0"/>
                  <a:cs typeface="Arial" panose="020B0604020202020204" pitchFamily="34" charset="0"/>
                </a:rPr>
                <a:t> </a:t>
              </a:r>
              <a:r>
                <a:rPr lang="en-US" altLang="zh-TW" sz="525">
                  <a:solidFill>
                    <a:srgbClr val="0070C0"/>
                  </a:solidFill>
                  <a:latin typeface="Arial" panose="020B0604020202020204" pitchFamily="34" charset="0"/>
                  <a:cs typeface="Arial" panose="020B0604020202020204" pitchFamily="34" charset="0"/>
                </a:rPr>
                <a:t>$19.9</a:t>
              </a:r>
              <a:endParaRPr lang="en-GB" sz="525">
                <a:solidFill>
                  <a:srgbClr val="0070C0"/>
                </a:solidFill>
                <a:latin typeface="Arial" panose="020B0604020202020204" pitchFamily="34" charset="0"/>
                <a:cs typeface="Arial" panose="020B0604020202020204" pitchFamily="34" charset="0"/>
              </a:endParaRPr>
            </a:p>
          </p:txBody>
        </p:sp>
        <p:sp>
          <p:nvSpPr>
            <p:cNvPr id="31" name="矩形 30">
              <a:extLst>
                <a:ext uri="{FF2B5EF4-FFF2-40B4-BE49-F238E27FC236}">
                  <a16:creationId xmlns:a16="http://schemas.microsoft.com/office/drawing/2014/main" id="{5C8BBF78-6080-4981-B7F5-BFC3BE4FB9CF}"/>
                </a:ext>
              </a:extLst>
            </p:cNvPr>
            <p:cNvSpPr/>
            <p:nvPr/>
          </p:nvSpPr>
          <p:spPr>
            <a:xfrm>
              <a:off x="2938326" y="3149331"/>
              <a:ext cx="873578" cy="1468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altLang="zh-TW" sz="675">
                  <a:solidFill>
                    <a:srgbClr val="0070C0"/>
                  </a:solidFill>
                  <a:latin typeface="Arial" panose="020B0604020202020204" pitchFamily="34" charset="0"/>
                  <a:cs typeface="Arial" panose="020B0604020202020204" pitchFamily="34" charset="0"/>
                </a:rPr>
                <a:t>USD</a:t>
              </a:r>
              <a:r>
                <a:rPr lang="zh-TW" altLang="en-US" sz="675">
                  <a:solidFill>
                    <a:srgbClr val="0070C0"/>
                  </a:solidFill>
                  <a:latin typeface="Arial" panose="020B0604020202020204" pitchFamily="34" charset="0"/>
                  <a:cs typeface="Arial" panose="020B0604020202020204" pitchFamily="34" charset="0"/>
                </a:rPr>
                <a:t> </a:t>
              </a:r>
              <a:r>
                <a:rPr lang="en-US" altLang="zh-TW" sz="675">
                  <a:solidFill>
                    <a:srgbClr val="0070C0"/>
                  </a:solidFill>
                  <a:latin typeface="Arial" panose="020B0604020202020204" pitchFamily="34" charset="0"/>
                  <a:cs typeface="Arial" panose="020B0604020202020204" pitchFamily="34" charset="0"/>
                </a:rPr>
                <a:t>$19.9</a:t>
              </a:r>
              <a:endParaRPr lang="en-GB" sz="675">
                <a:solidFill>
                  <a:srgbClr val="0070C0"/>
                </a:solidFill>
                <a:latin typeface="Arial" panose="020B0604020202020204" pitchFamily="34" charset="0"/>
                <a:cs typeface="Arial" panose="020B0604020202020204" pitchFamily="34" charset="0"/>
              </a:endParaRPr>
            </a:p>
          </p:txBody>
        </p:sp>
      </p:grpSp>
      <p:sp>
        <p:nvSpPr>
          <p:cNvPr id="42" name="矩形: 圓角 35">
            <a:extLst>
              <a:ext uri="{FF2B5EF4-FFF2-40B4-BE49-F238E27FC236}">
                <a16:creationId xmlns:a16="http://schemas.microsoft.com/office/drawing/2014/main" id="{475635B2-EBE5-4B70-96BC-861A3CC7AD5B}"/>
              </a:ext>
            </a:extLst>
          </p:cNvPr>
          <p:cNvSpPr/>
          <p:nvPr/>
        </p:nvSpPr>
        <p:spPr>
          <a:xfrm rot="5400000">
            <a:off x="4957415" y="2686778"/>
            <a:ext cx="467574" cy="518863"/>
          </a:xfrm>
          <a:prstGeom prst="roundRect">
            <a:avLst>
              <a:gd name="adj" fmla="val 33141"/>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32" name="文字方塊 31">
            <a:extLst>
              <a:ext uri="{FF2B5EF4-FFF2-40B4-BE49-F238E27FC236}">
                <a16:creationId xmlns:a16="http://schemas.microsoft.com/office/drawing/2014/main" id="{A4770181-47BC-4C01-AE3B-B6631C03FBA2}"/>
              </a:ext>
            </a:extLst>
          </p:cNvPr>
          <p:cNvSpPr txBox="1"/>
          <p:nvPr/>
        </p:nvSpPr>
        <p:spPr>
          <a:xfrm>
            <a:off x="4952131" y="2729948"/>
            <a:ext cx="498503" cy="415498"/>
          </a:xfrm>
          <a:prstGeom prst="rect">
            <a:avLst/>
          </a:prstGeom>
          <a:noFill/>
        </p:spPr>
        <p:txBody>
          <a:bodyPr wrap="square" rtlCol="0">
            <a:spAutoFit/>
          </a:bodyPr>
          <a:lstStyle/>
          <a:p>
            <a:r>
              <a:rPr lang="en-GB"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Free Trial</a:t>
            </a:r>
            <a:endParaRPr lang="en-GB"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7" name="直線箭頭接點 14">
            <a:extLst>
              <a:ext uri="{FF2B5EF4-FFF2-40B4-BE49-F238E27FC236}">
                <a16:creationId xmlns:a16="http://schemas.microsoft.com/office/drawing/2014/main" id="{65AC3178-6CF7-49CB-AEA0-C24A1C71C409}"/>
              </a:ext>
            </a:extLst>
          </p:cNvPr>
          <p:cNvCxnSpPr>
            <a:cxnSpLocks/>
            <a:stCxn id="11" idx="2"/>
            <a:endCxn id="22" idx="0"/>
          </p:cNvCxnSpPr>
          <p:nvPr/>
        </p:nvCxnSpPr>
        <p:spPr>
          <a:xfrm>
            <a:off x="6746221" y="2098068"/>
            <a:ext cx="1285941" cy="1113800"/>
          </a:xfrm>
          <a:prstGeom prst="straightConnector1">
            <a:avLst/>
          </a:prstGeom>
          <a:ln w="19050">
            <a:gradFill>
              <a:gsLst>
                <a:gs pos="0">
                  <a:srgbClr val="7030A0"/>
                </a:gs>
                <a:gs pos="100000">
                  <a:srgbClr val="037BE9"/>
                </a:gs>
              </a:gsLst>
              <a:lin ang="5400000" scaled="1"/>
            </a:gra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矩形: 圓角 51">
            <a:extLst>
              <a:ext uri="{FF2B5EF4-FFF2-40B4-BE49-F238E27FC236}">
                <a16:creationId xmlns:a16="http://schemas.microsoft.com/office/drawing/2014/main" id="{53E7A0D9-4895-4541-BF2F-3D70E08EA77C}"/>
              </a:ext>
            </a:extLst>
          </p:cNvPr>
          <p:cNvSpPr/>
          <p:nvPr/>
        </p:nvSpPr>
        <p:spPr>
          <a:xfrm>
            <a:off x="5184779" y="4261724"/>
            <a:ext cx="2900291" cy="320306"/>
          </a:xfrm>
          <a:prstGeom prst="roundRect">
            <a:avLst>
              <a:gd name="adj" fmla="val 50000"/>
            </a:avLst>
          </a:prstGeom>
          <a:solidFill>
            <a:schemeClr val="bg1"/>
          </a:solidFill>
          <a:ln w="12700">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2C116F03-971E-4D67-9EAD-7833AF9B2254}"/>
              </a:ext>
            </a:extLst>
          </p:cNvPr>
          <p:cNvSpPr/>
          <p:nvPr/>
        </p:nvSpPr>
        <p:spPr>
          <a:xfrm>
            <a:off x="5239740" y="4277495"/>
            <a:ext cx="2808782" cy="276999"/>
          </a:xfrm>
          <a:prstGeom prst="rect">
            <a:avLst/>
          </a:prstGeom>
        </p:spPr>
        <p:txBody>
          <a:bodyPr wrap="none">
            <a:spAutoFit/>
          </a:bodyPr>
          <a:lstStyle/>
          <a:p>
            <a:pPr algn="ctr"/>
            <a:r>
              <a:rPr lang="zh-TW" altLang="en-US" sz="1200" b="1">
                <a:latin typeface="Arial" panose="020B0604020202020204" pitchFamily="34" charset="0"/>
                <a:ea typeface="微軟正黑體" panose="020B0604030504040204" pitchFamily="34" charset="-120"/>
                <a:cs typeface="Arial" panose="020B0604020202020204" pitchFamily="34" charset="0"/>
              </a:rPr>
              <a:t>1 </a:t>
            </a:r>
            <a:r>
              <a:rPr lang="en-GB" altLang="zh-TW" sz="1200" b="1">
                <a:latin typeface="Arial" panose="020B0604020202020204" pitchFamily="34" charset="0"/>
                <a:ea typeface="微軟正黑體" panose="020B0604030504040204" pitchFamily="34" charset="-120"/>
                <a:cs typeface="Arial" panose="020B0604020202020204" pitchFamily="34" charset="0"/>
              </a:rPr>
              <a:t>free trial. Purchase for more need.</a:t>
            </a:r>
            <a:endParaRPr lang="zh-TW" alt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54" name="矩形: 圓角 53">
            <a:extLst>
              <a:ext uri="{FF2B5EF4-FFF2-40B4-BE49-F238E27FC236}">
                <a16:creationId xmlns:a16="http://schemas.microsoft.com/office/drawing/2014/main" id="{2B31553E-C53A-4E2B-95A1-E242DEAF42DC}"/>
              </a:ext>
            </a:extLst>
          </p:cNvPr>
          <p:cNvSpPr/>
          <p:nvPr/>
        </p:nvSpPr>
        <p:spPr>
          <a:xfrm>
            <a:off x="598160" y="3523127"/>
            <a:ext cx="3830849" cy="1091453"/>
          </a:xfrm>
          <a:prstGeom prst="roundRect">
            <a:avLst>
              <a:gd name="adj" fmla="val 4003"/>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0" name="矩形: 圓角 35">
            <a:extLst>
              <a:ext uri="{FF2B5EF4-FFF2-40B4-BE49-F238E27FC236}">
                <a16:creationId xmlns:a16="http://schemas.microsoft.com/office/drawing/2014/main" id="{6C182FBE-55AC-4C96-9F6B-8134AC41DE75}"/>
              </a:ext>
            </a:extLst>
          </p:cNvPr>
          <p:cNvSpPr/>
          <p:nvPr/>
        </p:nvSpPr>
        <p:spPr>
          <a:xfrm rot="5400000">
            <a:off x="7023666" y="2703614"/>
            <a:ext cx="467574" cy="518863"/>
          </a:xfrm>
          <a:prstGeom prst="roundRect">
            <a:avLst>
              <a:gd name="adj" fmla="val 33141"/>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33" name="文字方塊 32">
            <a:extLst>
              <a:ext uri="{FF2B5EF4-FFF2-40B4-BE49-F238E27FC236}">
                <a16:creationId xmlns:a16="http://schemas.microsoft.com/office/drawing/2014/main" id="{E328F0D4-23B8-4CF4-A556-1F84167B7605}"/>
              </a:ext>
            </a:extLst>
          </p:cNvPr>
          <p:cNvSpPr txBox="1"/>
          <p:nvPr/>
        </p:nvSpPr>
        <p:spPr>
          <a:xfrm>
            <a:off x="7018382" y="2746784"/>
            <a:ext cx="498503" cy="415498"/>
          </a:xfrm>
          <a:prstGeom prst="rect">
            <a:avLst/>
          </a:prstGeom>
          <a:noFill/>
        </p:spPr>
        <p:txBody>
          <a:bodyPr wrap="square" rtlCol="0">
            <a:spAutoFit/>
          </a:bodyPr>
          <a:lstStyle/>
          <a:p>
            <a:r>
              <a:rPr lang="en-GB"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Free Trial</a:t>
            </a:r>
            <a:endParaRPr lang="en-GB"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8" name="文字方塊 37">
            <a:extLst>
              <a:ext uri="{FF2B5EF4-FFF2-40B4-BE49-F238E27FC236}">
                <a16:creationId xmlns:a16="http://schemas.microsoft.com/office/drawing/2014/main" id="{846D21FA-B2E8-43BD-AABA-5E7718548B7E}"/>
              </a:ext>
            </a:extLst>
          </p:cNvPr>
          <p:cNvSpPr txBox="1"/>
          <p:nvPr/>
        </p:nvSpPr>
        <p:spPr>
          <a:xfrm>
            <a:off x="7934757" y="2743765"/>
            <a:ext cx="817310" cy="415498"/>
          </a:xfrm>
          <a:prstGeom prst="rect">
            <a:avLst/>
          </a:prstGeom>
          <a:noFill/>
        </p:spPr>
        <p:txBody>
          <a:bodyPr wrap="square" rtlCol="0">
            <a:spAutoFit/>
          </a:bodyPr>
          <a:lstStyle/>
          <a:p>
            <a:pPr algn="ctr"/>
            <a:r>
              <a:rPr lang="en-US" altLang="zh-TW" sz="1050" b="1">
                <a:latin typeface="Arial" panose="020B0604020202020204" pitchFamily="34" charset="0"/>
                <a:cs typeface="Arial" panose="020B0604020202020204" pitchFamily="34" charset="0"/>
              </a:rPr>
              <a:t>US $19.9</a:t>
            </a:r>
          </a:p>
          <a:p>
            <a:pPr algn="ctr"/>
            <a:r>
              <a:rPr lang="en-GB" altLang="zh-TW" sz="1050" b="1">
                <a:latin typeface="Arial" panose="020B0604020202020204" pitchFamily="34" charset="0"/>
                <a:cs typeface="Arial" panose="020B0604020202020204" pitchFamily="34" charset="0"/>
              </a:rPr>
              <a:t>Purchase</a:t>
            </a:r>
            <a:endParaRPr lang="en-GB" sz="1050" b="1">
              <a:latin typeface="Arial" panose="020B0604020202020204" pitchFamily="34" charset="0"/>
              <a:cs typeface="Arial" panose="020B0604020202020204" pitchFamily="34" charset="0"/>
            </a:endParaRPr>
          </a:p>
        </p:txBody>
      </p:sp>
      <p:pic>
        <p:nvPicPr>
          <p:cNvPr id="8" name="圖片 2" descr="一張含有 標誌, 室外 的圖片&#10;&#10;描述是以高可信度產生">
            <a:extLst>
              <a:ext uri="{FF2B5EF4-FFF2-40B4-BE49-F238E27FC236}">
                <a16:creationId xmlns:a16="http://schemas.microsoft.com/office/drawing/2014/main" id="{587DD570-A406-4AC6-877C-980D2B633E6F}"/>
              </a:ext>
            </a:extLst>
          </p:cNvPr>
          <p:cNvPicPr>
            <a:picLocks noChangeAspect="1"/>
          </p:cNvPicPr>
          <p:nvPr/>
        </p:nvPicPr>
        <p:blipFill>
          <a:blip r:embed="rId6"/>
          <a:stretch>
            <a:fillRect/>
          </a:stretch>
        </p:blipFill>
        <p:spPr>
          <a:xfrm>
            <a:off x="8160404" y="-280"/>
            <a:ext cx="981075" cy="885825"/>
          </a:xfrm>
          <a:prstGeom prst="rect">
            <a:avLst/>
          </a:prstGeom>
        </p:spPr>
      </p:pic>
    </p:spTree>
    <p:extLst>
      <p:ext uri="{BB962C8B-B14F-4D97-AF65-F5344CB8AC3E}">
        <p14:creationId xmlns:p14="http://schemas.microsoft.com/office/powerpoint/2010/main" val="1282802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FCEBB6D7-827F-414F-B2D6-B42B9170FF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79256" y="1053530"/>
            <a:ext cx="6960285" cy="3538442"/>
          </a:xfrm>
          <a:prstGeom prst="rect">
            <a:avLst/>
          </a:prstGeom>
          <a:ln>
            <a:solidFill>
              <a:srgbClr val="1F4E79">
                <a:alpha val="16863"/>
              </a:srgbClr>
            </a:solidFill>
          </a:ln>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36818775-3E6E-4465-B88A-E39CBA443A74}"/>
              </a:ext>
            </a:extLst>
          </p:cNvPr>
          <p:cNvSpPr>
            <a:spLocks noGrp="1"/>
          </p:cNvSpPr>
          <p:nvPr>
            <p:ph type="title"/>
          </p:nvPr>
        </p:nvSpPr>
        <p:spPr>
          <a:xfrm>
            <a:off x="470090" y="165424"/>
            <a:ext cx="8671389" cy="667820"/>
          </a:xfrm>
        </p:spPr>
        <p:txBody>
          <a:bodyPr>
            <a:normAutofit/>
          </a:bodyPr>
          <a:lstStyle/>
          <a:p>
            <a:r>
              <a:rPr lang="en-GB" altLang="zh-TW" sz="3000" b="1" dirty="0">
                <a:solidFill>
                  <a:schemeClr val="bg1"/>
                </a:solidFill>
              </a:rPr>
              <a:t>View License Status Anytime</a:t>
            </a:r>
            <a:endParaRPr lang="en-GB" sz="3000" b="1" dirty="0">
              <a:solidFill>
                <a:schemeClr val="bg1"/>
              </a:solidFill>
            </a:endParaRPr>
          </a:p>
        </p:txBody>
      </p:sp>
      <p:cxnSp>
        <p:nvCxnSpPr>
          <p:cNvPr id="5" name="直線接點 4">
            <a:extLst>
              <a:ext uri="{FF2B5EF4-FFF2-40B4-BE49-F238E27FC236}">
                <a16:creationId xmlns:a16="http://schemas.microsoft.com/office/drawing/2014/main" id="{3626FDB6-C067-4DAD-955A-7B1496A2C633}"/>
              </a:ext>
            </a:extLst>
          </p:cNvPr>
          <p:cNvCxnSpPr>
            <a:cxnSpLocks/>
          </p:cNvCxnSpPr>
          <p:nvPr/>
        </p:nvCxnSpPr>
        <p:spPr>
          <a:xfrm>
            <a:off x="1230045" y="2353453"/>
            <a:ext cx="518975" cy="0"/>
          </a:xfrm>
          <a:prstGeom prst="line">
            <a:avLst/>
          </a:prstGeom>
          <a:ln>
            <a:solidFill>
              <a:srgbClr val="31213C"/>
            </a:solidFill>
          </a:ln>
        </p:spPr>
        <p:style>
          <a:lnRef idx="3">
            <a:schemeClr val="accent2"/>
          </a:lnRef>
          <a:fillRef idx="0">
            <a:schemeClr val="accent2"/>
          </a:fillRef>
          <a:effectRef idx="2">
            <a:schemeClr val="accent2"/>
          </a:effectRef>
          <a:fontRef idx="minor">
            <a:schemeClr val="tx1"/>
          </a:fontRef>
        </p:style>
      </p:cxnSp>
      <p:cxnSp>
        <p:nvCxnSpPr>
          <p:cNvPr id="16" name="直線接點 15">
            <a:extLst>
              <a:ext uri="{FF2B5EF4-FFF2-40B4-BE49-F238E27FC236}">
                <a16:creationId xmlns:a16="http://schemas.microsoft.com/office/drawing/2014/main" id="{6641481D-5B3B-4B79-95C6-842F3476CA89}"/>
              </a:ext>
            </a:extLst>
          </p:cNvPr>
          <p:cNvCxnSpPr>
            <a:cxnSpLocks/>
          </p:cNvCxnSpPr>
          <p:nvPr/>
        </p:nvCxnSpPr>
        <p:spPr>
          <a:xfrm>
            <a:off x="7255370" y="3426128"/>
            <a:ext cx="471703" cy="0"/>
          </a:xfrm>
          <a:prstGeom prst="line">
            <a:avLst/>
          </a:prstGeom>
          <a:ln>
            <a:solidFill>
              <a:srgbClr val="31213C"/>
            </a:solidFill>
          </a:ln>
        </p:spPr>
        <p:style>
          <a:lnRef idx="3">
            <a:schemeClr val="accent2"/>
          </a:lnRef>
          <a:fillRef idx="0">
            <a:schemeClr val="accent2"/>
          </a:fillRef>
          <a:effectRef idx="2">
            <a:schemeClr val="accent2"/>
          </a:effectRef>
          <a:fontRef idx="minor">
            <a:schemeClr val="tx1"/>
          </a:fontRef>
        </p:style>
      </p:cxnSp>
      <p:sp>
        <p:nvSpPr>
          <p:cNvPr id="17" name="矩形: 圓角 35">
            <a:extLst>
              <a:ext uri="{FF2B5EF4-FFF2-40B4-BE49-F238E27FC236}">
                <a16:creationId xmlns:a16="http://schemas.microsoft.com/office/drawing/2014/main" id="{5AA754F0-D221-4D77-B758-B81047BC6F47}"/>
              </a:ext>
            </a:extLst>
          </p:cNvPr>
          <p:cNvSpPr/>
          <p:nvPr/>
        </p:nvSpPr>
        <p:spPr>
          <a:xfrm rot="10800000">
            <a:off x="166592" y="2062567"/>
            <a:ext cx="1115502" cy="623068"/>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D3A5A020-27B1-4B8A-BAE4-68567340C9E3}"/>
              </a:ext>
            </a:extLst>
          </p:cNvPr>
          <p:cNvSpPr/>
          <p:nvPr/>
        </p:nvSpPr>
        <p:spPr>
          <a:xfrm>
            <a:off x="264923" y="2058355"/>
            <a:ext cx="942407" cy="646331"/>
          </a:xfrm>
          <a:prstGeom prst="rect">
            <a:avLst/>
          </a:prstGeom>
        </p:spPr>
        <p:txBody>
          <a:bodyPr wrap="square">
            <a:spAutoFit/>
          </a:bodyPr>
          <a:lstStyle/>
          <a:p>
            <a:pPr algn="ctr"/>
            <a:r>
              <a:rPr lang="en-GB" altLang="zh-TW" sz="1200" b="1" dirty="0">
                <a:solidFill>
                  <a:schemeClr val="bg1"/>
                </a:solidFill>
                <a:latin typeface="Arial" panose="020B0604020202020204" pitchFamily="34" charset="0"/>
                <a:ea typeface="微軟正黑體" panose="020B0604030504040204" pitchFamily="34" charset="-120"/>
                <a:cs typeface="Arial" panose="020B0604020202020204" pitchFamily="34" charset="0"/>
              </a:rPr>
              <a:t>View the usage of license</a:t>
            </a:r>
          </a:p>
        </p:txBody>
      </p:sp>
      <p:sp>
        <p:nvSpPr>
          <p:cNvPr id="20" name="矩形: 圓角 35">
            <a:extLst>
              <a:ext uri="{FF2B5EF4-FFF2-40B4-BE49-F238E27FC236}">
                <a16:creationId xmlns:a16="http://schemas.microsoft.com/office/drawing/2014/main" id="{89B39A9F-AFCD-4FC5-9FA2-E7856A3EDFDA}"/>
              </a:ext>
            </a:extLst>
          </p:cNvPr>
          <p:cNvSpPr/>
          <p:nvPr/>
        </p:nvSpPr>
        <p:spPr>
          <a:xfrm rot="10800000">
            <a:off x="7525326" y="3141979"/>
            <a:ext cx="1026593" cy="54075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BF9BA529-A8B0-41C8-8674-90586AE49398}"/>
              </a:ext>
            </a:extLst>
          </p:cNvPr>
          <p:cNvSpPr/>
          <p:nvPr/>
        </p:nvSpPr>
        <p:spPr>
          <a:xfrm>
            <a:off x="7618330" y="3161006"/>
            <a:ext cx="1092119" cy="502702"/>
          </a:xfrm>
          <a:prstGeom prst="rect">
            <a:avLst/>
          </a:prstGeom>
        </p:spPr>
        <p:txBody>
          <a:bodyPr wrap="square">
            <a:spAutoFit/>
          </a:bodyPr>
          <a:lstStyle/>
          <a:p>
            <a:pPr>
              <a:lnSpc>
                <a:spcPts val="1600"/>
              </a:lnSpc>
            </a:pPr>
            <a:r>
              <a:rPr lang="en-GB"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Note the valid time</a:t>
            </a:r>
          </a:p>
        </p:txBody>
      </p:sp>
      <p:pic>
        <p:nvPicPr>
          <p:cNvPr id="29" name="圖片 28">
            <a:extLst>
              <a:ext uri="{FF2B5EF4-FFF2-40B4-BE49-F238E27FC236}">
                <a16:creationId xmlns:a16="http://schemas.microsoft.com/office/drawing/2014/main" id="{DFD3A913-A9D8-4C8A-B82C-57F416ECA8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93655" y="1154018"/>
            <a:ext cx="1652679" cy="1652679"/>
          </a:xfrm>
          <a:prstGeom prst="ellipse">
            <a:avLst/>
          </a:prstGeom>
          <a:ln w="19050">
            <a:solidFill>
              <a:srgbClr val="31213C"/>
            </a:solidFill>
          </a:ln>
          <a:effectLst>
            <a:outerShdw blurRad="50800" dist="38100" dir="2700000" algn="tl" rotWithShape="0">
              <a:prstClr val="black">
                <a:alpha val="40000"/>
              </a:prstClr>
            </a:outerShdw>
          </a:effectLst>
        </p:spPr>
      </p:pic>
      <p:pic>
        <p:nvPicPr>
          <p:cNvPr id="30" name="圖片 29">
            <a:extLst>
              <a:ext uri="{FF2B5EF4-FFF2-40B4-BE49-F238E27FC236}">
                <a16:creationId xmlns:a16="http://schemas.microsoft.com/office/drawing/2014/main" id="{1B3BAB32-32D1-45AC-896E-8A871CCCE0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62648" y="2463309"/>
            <a:ext cx="1511772" cy="1511772"/>
          </a:xfrm>
          <a:prstGeom prst="ellipse">
            <a:avLst/>
          </a:prstGeom>
          <a:ln w="19050">
            <a:solidFill>
              <a:srgbClr val="31213C"/>
            </a:solidFill>
          </a:ln>
          <a:effectLst>
            <a:outerShdw blurRad="50800" dist="38100" dir="2700000" algn="tl" rotWithShape="0">
              <a:prstClr val="black">
                <a:alpha val="40000"/>
              </a:prstClr>
            </a:outerShdw>
          </a:effectLst>
        </p:spPr>
      </p:pic>
      <p:pic>
        <p:nvPicPr>
          <p:cNvPr id="3" name="圖片 2" descr="一張含有 標誌, 室外 的圖片&#10;&#10;描述是以高可信度產生">
            <a:extLst>
              <a:ext uri="{FF2B5EF4-FFF2-40B4-BE49-F238E27FC236}">
                <a16:creationId xmlns:a16="http://schemas.microsoft.com/office/drawing/2014/main" id="{0A1CE195-FDB5-43EE-8773-F94155FE63DE}"/>
              </a:ext>
            </a:extLst>
          </p:cNvPr>
          <p:cNvPicPr>
            <a:picLocks noChangeAspect="1"/>
          </p:cNvPicPr>
          <p:nvPr/>
        </p:nvPicPr>
        <p:blipFill>
          <a:blip r:embed="rId5"/>
          <a:stretch>
            <a:fillRect/>
          </a:stretch>
        </p:blipFill>
        <p:spPr>
          <a:xfrm>
            <a:off x="8160404" y="-280"/>
            <a:ext cx="981075" cy="885825"/>
          </a:xfrm>
          <a:prstGeom prst="rect">
            <a:avLst/>
          </a:prstGeom>
        </p:spPr>
      </p:pic>
      <p:pic>
        <p:nvPicPr>
          <p:cNvPr id="6" name="圖片 5" descr="一張含有 網球 的圖片&#10;&#10;描述是以高可信度產生">
            <a:extLst>
              <a:ext uri="{FF2B5EF4-FFF2-40B4-BE49-F238E27FC236}">
                <a16:creationId xmlns:a16="http://schemas.microsoft.com/office/drawing/2014/main" id="{0700E0D5-0AE5-47F0-8C7A-F63D4A0150D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61754" y="1093976"/>
            <a:ext cx="1898650" cy="387773"/>
          </a:xfrm>
          <a:prstGeom prst="rect">
            <a:avLst/>
          </a:prstGeom>
        </p:spPr>
      </p:pic>
    </p:spTree>
    <p:extLst>
      <p:ext uri="{BB962C8B-B14F-4D97-AF65-F5344CB8AC3E}">
        <p14:creationId xmlns:p14="http://schemas.microsoft.com/office/powerpoint/2010/main" val="1467678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894B358-8BDE-4C72-A12F-8DB62CC329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8" name="圖形 27">
            <a:extLst>
              <a:ext uri="{FF2B5EF4-FFF2-40B4-BE49-F238E27FC236}">
                <a16:creationId xmlns:a16="http://schemas.microsoft.com/office/drawing/2014/main" id="{24CE40A1-3350-4A38-A715-30B4E4D104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0734" y="1010582"/>
            <a:ext cx="3543528" cy="4010805"/>
          </a:xfrm>
          <a:prstGeom prst="rect">
            <a:avLst/>
          </a:prstGeom>
        </p:spPr>
      </p:pic>
      <p:sp>
        <p:nvSpPr>
          <p:cNvPr id="30" name="矩形: 圓角 29">
            <a:extLst>
              <a:ext uri="{FF2B5EF4-FFF2-40B4-BE49-F238E27FC236}">
                <a16:creationId xmlns:a16="http://schemas.microsoft.com/office/drawing/2014/main" id="{4AD655FB-CCE8-4FEF-A41A-30FEE4C9EB00}"/>
              </a:ext>
            </a:extLst>
          </p:cNvPr>
          <p:cNvSpPr/>
          <p:nvPr/>
        </p:nvSpPr>
        <p:spPr>
          <a:xfrm>
            <a:off x="324553" y="1752265"/>
            <a:ext cx="6702211" cy="632771"/>
          </a:xfrm>
          <a:prstGeom prst="roundRect">
            <a:avLst>
              <a:gd name="adj" fmla="val 50000"/>
            </a:avLst>
          </a:prstGeom>
          <a:solidFill>
            <a:schemeClr val="bg1"/>
          </a:solid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30">
            <a:extLst>
              <a:ext uri="{FF2B5EF4-FFF2-40B4-BE49-F238E27FC236}">
                <a16:creationId xmlns:a16="http://schemas.microsoft.com/office/drawing/2014/main" id="{CEA7AEB1-ACFD-4B35-8D23-4EB22311D8C6}"/>
              </a:ext>
            </a:extLst>
          </p:cNvPr>
          <p:cNvSpPr/>
          <p:nvPr/>
        </p:nvSpPr>
        <p:spPr>
          <a:xfrm>
            <a:off x="324553" y="2503512"/>
            <a:ext cx="5275919" cy="632771"/>
          </a:xfrm>
          <a:prstGeom prst="roundRect">
            <a:avLst>
              <a:gd name="adj" fmla="val 50000"/>
            </a:avLst>
          </a:prstGeom>
          <a:solidFill>
            <a:schemeClr val="bg1"/>
          </a:solid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31">
            <a:extLst>
              <a:ext uri="{FF2B5EF4-FFF2-40B4-BE49-F238E27FC236}">
                <a16:creationId xmlns:a16="http://schemas.microsoft.com/office/drawing/2014/main" id="{961E2CC8-FA9F-47A5-A960-FA89BC19C715}"/>
              </a:ext>
            </a:extLst>
          </p:cNvPr>
          <p:cNvSpPr/>
          <p:nvPr/>
        </p:nvSpPr>
        <p:spPr>
          <a:xfrm>
            <a:off x="324553" y="3243739"/>
            <a:ext cx="6536117" cy="632771"/>
          </a:xfrm>
          <a:prstGeom prst="roundRect">
            <a:avLst>
              <a:gd name="adj" fmla="val 50000"/>
            </a:avLst>
          </a:prstGeom>
          <a:solidFill>
            <a:schemeClr val="bg1"/>
          </a:solid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圓角 1">
            <a:extLst>
              <a:ext uri="{FF2B5EF4-FFF2-40B4-BE49-F238E27FC236}">
                <a16:creationId xmlns:a16="http://schemas.microsoft.com/office/drawing/2014/main" id="{28899852-FC3C-47D4-B94B-B42366154D40}"/>
              </a:ext>
            </a:extLst>
          </p:cNvPr>
          <p:cNvSpPr/>
          <p:nvPr/>
        </p:nvSpPr>
        <p:spPr>
          <a:xfrm>
            <a:off x="324554" y="1010582"/>
            <a:ext cx="7321643" cy="632771"/>
          </a:xfrm>
          <a:prstGeom prst="roundRect">
            <a:avLst>
              <a:gd name="adj" fmla="val 50000"/>
            </a:avLst>
          </a:prstGeom>
          <a:solidFill>
            <a:schemeClr val="bg1"/>
          </a:solid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3">
            <a:extLst>
              <a:ext uri="{FF2B5EF4-FFF2-40B4-BE49-F238E27FC236}">
                <a16:creationId xmlns:a16="http://schemas.microsoft.com/office/drawing/2014/main" id="{9532BE52-9136-423F-A1F4-7EA2F96C766F}"/>
              </a:ext>
            </a:extLst>
          </p:cNvPr>
          <p:cNvSpPr txBox="1">
            <a:spLocks/>
          </p:cNvSpPr>
          <p:nvPr/>
        </p:nvSpPr>
        <p:spPr>
          <a:xfrm>
            <a:off x="324553" y="265174"/>
            <a:ext cx="8129320" cy="66782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chemeClr val="bg1"/>
                </a:solidFill>
                <a:latin typeface="微軟正黑體" panose="020B0604030504040204" pitchFamily="34" charset="-120"/>
                <a:ea typeface="微軟正黑體" panose="020B0604030504040204" pitchFamily="34" charset="-120"/>
                <a:cs typeface="+mj-cs"/>
              </a:defRPr>
            </a:lvl1pPr>
          </a:lstStyle>
          <a:p>
            <a:r>
              <a:rPr lang="en-GB" altLang="zh-TW">
                <a:latin typeface="Arial" panose="020B0604020202020204" pitchFamily="34" charset="0"/>
                <a:cs typeface="Arial" panose="020B0604020202020204" pitchFamily="34" charset="0"/>
              </a:rPr>
              <a:t>Discover the all-new </a:t>
            </a:r>
            <a:r>
              <a:rPr lang="en-GB" altLang="zh-TW" err="1">
                <a:latin typeface="Arial" panose="020B0604020202020204" pitchFamily="34" charset="0"/>
                <a:cs typeface="Arial" panose="020B0604020202020204" pitchFamily="34" charset="0"/>
              </a:rPr>
              <a:t>CacheMount</a:t>
            </a:r>
            <a:endParaRPr lang="en-GB" altLang="zh-TW">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D8170056-B83F-427B-87CA-C058210B9BD4}"/>
              </a:ext>
            </a:extLst>
          </p:cNvPr>
          <p:cNvSpPr/>
          <p:nvPr/>
        </p:nvSpPr>
        <p:spPr>
          <a:xfrm>
            <a:off x="932505" y="1137860"/>
            <a:ext cx="7321643" cy="369332"/>
          </a:xfrm>
          <a:prstGeom prst="rect">
            <a:avLst/>
          </a:prstGeom>
        </p:spPr>
        <p:txBody>
          <a:bodyPr wrap="square">
            <a:spAutoFit/>
          </a:bodyPr>
          <a:lstStyle/>
          <a:p>
            <a:r>
              <a:rPr lang="en-US" altLang="zh-TW" b="1">
                <a:latin typeface="Arial" panose="020B0604020202020204" pitchFamily="34" charset="0"/>
                <a:ea typeface="Microsoft JhengHei UI" panose="020B0604030504040204" pitchFamily="34" charset="-120"/>
                <a:cs typeface="Arial" panose="020B0604020202020204" pitchFamily="34" charset="0"/>
              </a:rPr>
              <a:t>Why </a:t>
            </a:r>
            <a:r>
              <a:rPr lang="en-US" altLang="zh-TW" b="1" err="1">
                <a:latin typeface="Arial" panose="020B0604020202020204" pitchFamily="34" charset="0"/>
                <a:ea typeface="Microsoft JhengHei UI" panose="020B0604030504040204" pitchFamily="34" charset="-120"/>
                <a:cs typeface="Arial" panose="020B0604020202020204" pitchFamily="34" charset="0"/>
              </a:rPr>
              <a:t>CacheMount</a:t>
            </a:r>
            <a:r>
              <a:rPr lang="en-US" altLang="zh-TW" b="1">
                <a:latin typeface="Arial" panose="020B0604020202020204" pitchFamily="34" charset="0"/>
                <a:ea typeface="Microsoft JhengHei UI" panose="020B0604030504040204" pitchFamily="34" charset="-120"/>
                <a:cs typeface="Arial" panose="020B0604020202020204" pitchFamily="34" charset="0"/>
              </a:rPr>
              <a:t> and what are its problem solving abilities</a:t>
            </a:r>
            <a:endParaRPr lang="en-GB" altLang="zh-TW" b="1">
              <a:latin typeface="Arial" panose="020B0604020202020204" pitchFamily="34" charset="0"/>
              <a:ea typeface="Microsoft JhengHei UI" panose="020B0604030504040204" pitchFamily="34" charset="-120"/>
              <a:cs typeface="Arial" panose="020B0604020202020204" pitchFamily="34" charset="0"/>
            </a:endParaRPr>
          </a:p>
        </p:txBody>
      </p:sp>
      <p:sp>
        <p:nvSpPr>
          <p:cNvPr id="10" name="橢圓 9">
            <a:extLst>
              <a:ext uri="{FF2B5EF4-FFF2-40B4-BE49-F238E27FC236}">
                <a16:creationId xmlns:a16="http://schemas.microsoft.com/office/drawing/2014/main" id="{26DF4A45-1B65-4CC8-88AF-CE8ACA31C4AD}"/>
              </a:ext>
            </a:extLst>
          </p:cNvPr>
          <p:cNvSpPr/>
          <p:nvPr/>
        </p:nvSpPr>
        <p:spPr>
          <a:xfrm>
            <a:off x="415186" y="1068710"/>
            <a:ext cx="525042" cy="52504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latin typeface="Arial" panose="020B0604020202020204" pitchFamily="34" charset="0"/>
                <a:cs typeface="Arial" panose="020B0604020202020204" pitchFamily="34" charset="0"/>
              </a:rPr>
              <a:t>1</a:t>
            </a:r>
            <a:endParaRPr lang="zh-TW" altLang="en-US" sz="2800" b="1">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F5D0FE79-241A-476B-AB72-BFB719E1DB90}"/>
              </a:ext>
            </a:extLst>
          </p:cNvPr>
          <p:cNvSpPr/>
          <p:nvPr/>
        </p:nvSpPr>
        <p:spPr>
          <a:xfrm>
            <a:off x="932505" y="1880420"/>
            <a:ext cx="6197883" cy="369332"/>
          </a:xfrm>
          <a:prstGeom prst="rect">
            <a:avLst/>
          </a:prstGeom>
        </p:spPr>
        <p:txBody>
          <a:bodyPr wrap="square">
            <a:spAutoFit/>
          </a:bodyPr>
          <a:lstStyle/>
          <a:p>
            <a:r>
              <a:rPr lang="en-US" altLang="zh-TW" b="1">
                <a:latin typeface="Arial" panose="020B0604020202020204" pitchFamily="34" charset="0"/>
                <a:ea typeface="Microsoft JhengHei UI" panose="020B0604030504040204" pitchFamily="34" charset="-120"/>
                <a:cs typeface="Arial" panose="020B0604020202020204" pitchFamily="34" charset="0"/>
              </a:rPr>
              <a:t>Cache function makes the hybrid cloud more efficient</a:t>
            </a:r>
            <a:endParaRPr lang="en-GB" altLang="zh-TW" b="1">
              <a:latin typeface="Arial" panose="020B0604020202020204" pitchFamily="34" charset="0"/>
              <a:ea typeface="Microsoft JhengHei UI" panose="020B0604030504040204" pitchFamily="34" charset="-120"/>
              <a:cs typeface="Arial" panose="020B0604020202020204" pitchFamily="34" charset="0"/>
            </a:endParaRPr>
          </a:p>
        </p:txBody>
      </p:sp>
      <p:sp>
        <p:nvSpPr>
          <p:cNvPr id="13" name="橢圓 12">
            <a:extLst>
              <a:ext uri="{FF2B5EF4-FFF2-40B4-BE49-F238E27FC236}">
                <a16:creationId xmlns:a16="http://schemas.microsoft.com/office/drawing/2014/main" id="{B2DA18F7-7400-4C5F-8546-ED42D4296A2E}"/>
              </a:ext>
            </a:extLst>
          </p:cNvPr>
          <p:cNvSpPr/>
          <p:nvPr/>
        </p:nvSpPr>
        <p:spPr>
          <a:xfrm>
            <a:off x="420434" y="1805104"/>
            <a:ext cx="525042" cy="52504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latin typeface="Arial" panose="020B0604020202020204" pitchFamily="34" charset="0"/>
                <a:cs typeface="Arial" panose="020B0604020202020204" pitchFamily="34" charset="0"/>
              </a:rPr>
              <a:t>2</a:t>
            </a:r>
            <a:endParaRPr lang="zh-TW" altLang="en-US" sz="2800" b="1">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EB9B4096-CD01-4D1F-81E0-A1F4CEFACD26}"/>
              </a:ext>
            </a:extLst>
          </p:cNvPr>
          <p:cNvSpPr/>
          <p:nvPr/>
        </p:nvSpPr>
        <p:spPr>
          <a:xfrm>
            <a:off x="947950" y="2641193"/>
            <a:ext cx="6961239" cy="369332"/>
          </a:xfrm>
          <a:prstGeom prst="rect">
            <a:avLst/>
          </a:prstGeom>
        </p:spPr>
        <p:txBody>
          <a:bodyPr wrap="square">
            <a:spAutoFit/>
          </a:bodyPr>
          <a:lstStyle/>
          <a:p>
            <a:r>
              <a:rPr lang="en-US" altLang="zh-TW" b="1">
                <a:latin typeface="Arial" panose="020B0604020202020204" pitchFamily="34" charset="0"/>
                <a:ea typeface="Microsoft JhengHei UI"/>
                <a:cs typeface="Arial" panose="020B0604020202020204" pitchFamily="34" charset="0"/>
              </a:rPr>
              <a:t>The key of </a:t>
            </a:r>
            <a:r>
              <a:rPr lang="en-US" altLang="zh-TW" b="1" err="1">
                <a:latin typeface="Arial" panose="020B0604020202020204" pitchFamily="34" charset="0"/>
                <a:ea typeface="Microsoft JhengHei UI"/>
                <a:cs typeface="Arial" panose="020B0604020202020204" pitchFamily="34" charset="0"/>
              </a:rPr>
              <a:t>CacheMount</a:t>
            </a:r>
            <a:r>
              <a:rPr lang="en-US" altLang="zh-TW" b="1">
                <a:latin typeface="Arial" panose="020B0604020202020204" pitchFamily="34" charset="0"/>
                <a:ea typeface="Microsoft JhengHei UI"/>
                <a:cs typeface="Arial" panose="020B0604020202020204" pitchFamily="34" charset="0"/>
              </a:rPr>
              <a:t>: Cache Volume</a:t>
            </a:r>
            <a:endParaRPr lang="en-GB" altLang="zh-TW" b="1">
              <a:latin typeface="Arial" panose="020B0604020202020204" pitchFamily="34" charset="0"/>
              <a:ea typeface="Microsoft JhengHei UI" panose="020B0604030504040204" pitchFamily="34" charset="-120"/>
              <a:cs typeface="Arial" panose="020B0604020202020204" pitchFamily="34" charset="0"/>
            </a:endParaRPr>
          </a:p>
        </p:txBody>
      </p:sp>
      <p:sp>
        <p:nvSpPr>
          <p:cNvPr id="19" name="橢圓 18">
            <a:extLst>
              <a:ext uri="{FF2B5EF4-FFF2-40B4-BE49-F238E27FC236}">
                <a16:creationId xmlns:a16="http://schemas.microsoft.com/office/drawing/2014/main" id="{B3BF5B73-9ED2-4BAA-8787-CF2EB56EB04A}"/>
              </a:ext>
            </a:extLst>
          </p:cNvPr>
          <p:cNvSpPr/>
          <p:nvPr/>
        </p:nvSpPr>
        <p:spPr>
          <a:xfrm>
            <a:off x="420434" y="2563071"/>
            <a:ext cx="525042" cy="52504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latin typeface="Arial" panose="020B0604020202020204" pitchFamily="34" charset="0"/>
                <a:cs typeface="Arial" panose="020B0604020202020204" pitchFamily="34" charset="0"/>
              </a:rPr>
              <a:t>3</a:t>
            </a:r>
            <a:endParaRPr lang="zh-TW" altLang="en-US" sz="2800" b="1">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4EB971EB-F24C-488E-BB79-C0AF0807EB68}"/>
              </a:ext>
            </a:extLst>
          </p:cNvPr>
          <p:cNvSpPr/>
          <p:nvPr/>
        </p:nvSpPr>
        <p:spPr>
          <a:xfrm>
            <a:off x="950916" y="3372617"/>
            <a:ext cx="6536117" cy="369332"/>
          </a:xfrm>
          <a:prstGeom prst="rect">
            <a:avLst/>
          </a:prstGeom>
        </p:spPr>
        <p:txBody>
          <a:bodyPr wrap="square">
            <a:spAutoFit/>
          </a:bodyPr>
          <a:lstStyle/>
          <a:p>
            <a:r>
              <a:rPr lang="en-US" altLang="zh-TW" b="1">
                <a:latin typeface="Arial" panose="020B0604020202020204" pitchFamily="34" charset="0"/>
                <a:ea typeface="Microsoft JhengHei UI"/>
                <a:cs typeface="Arial" panose="020B0604020202020204" pitchFamily="34" charset="0"/>
              </a:rPr>
              <a:t>User manual on how To Start The Cache Experience</a:t>
            </a:r>
            <a:endParaRPr lang="zh-TW" altLang="en-US" b="1">
              <a:latin typeface="Arial" panose="020B0604020202020204" pitchFamily="34" charset="0"/>
              <a:ea typeface="Microsoft JhengHei UI"/>
              <a:cs typeface="Arial" panose="020B0604020202020204" pitchFamily="34" charset="0"/>
            </a:endParaRPr>
          </a:p>
        </p:txBody>
      </p:sp>
      <p:sp>
        <p:nvSpPr>
          <p:cNvPr id="22" name="橢圓 21">
            <a:extLst>
              <a:ext uri="{FF2B5EF4-FFF2-40B4-BE49-F238E27FC236}">
                <a16:creationId xmlns:a16="http://schemas.microsoft.com/office/drawing/2014/main" id="{14251784-128E-430C-9476-94F28BED7A26}"/>
              </a:ext>
            </a:extLst>
          </p:cNvPr>
          <p:cNvSpPr/>
          <p:nvPr/>
        </p:nvSpPr>
        <p:spPr>
          <a:xfrm>
            <a:off x="415186" y="3298426"/>
            <a:ext cx="525042" cy="52504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latin typeface="Arial" panose="020B0604020202020204" pitchFamily="34" charset="0"/>
                <a:cs typeface="Arial" panose="020B0604020202020204" pitchFamily="34" charset="0"/>
              </a:rPr>
              <a:t>4</a:t>
            </a:r>
            <a:endParaRPr lang="zh-TW" altLang="en-US" sz="2800" b="1">
              <a:latin typeface="Arial" panose="020B0604020202020204" pitchFamily="34" charset="0"/>
              <a:cs typeface="Arial" panose="020B0604020202020204" pitchFamily="34" charset="0"/>
            </a:endParaRPr>
          </a:p>
        </p:txBody>
      </p:sp>
      <p:pic>
        <p:nvPicPr>
          <p:cNvPr id="25" name="圖形 7">
            <a:extLst>
              <a:ext uri="{FF2B5EF4-FFF2-40B4-BE49-F238E27FC236}">
                <a16:creationId xmlns:a16="http://schemas.microsoft.com/office/drawing/2014/main" id="{08E328EB-230C-4778-9B23-9C8FCD35D2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84265" y="932994"/>
            <a:ext cx="949479" cy="641808"/>
          </a:xfrm>
          <a:prstGeom prst="rect">
            <a:avLst/>
          </a:prstGeom>
          <a:effectLst>
            <a:outerShdw blurRad="50800" dist="38100" dir="2700000" algn="tl" rotWithShape="0">
              <a:prstClr val="black">
                <a:alpha val="40000"/>
              </a:prstClr>
            </a:outerShdw>
          </a:effectLst>
        </p:spPr>
      </p:pic>
      <p:pic>
        <p:nvPicPr>
          <p:cNvPr id="26" name="Picture 6" descr="Related image">
            <a:extLst>
              <a:ext uri="{FF2B5EF4-FFF2-40B4-BE49-F238E27FC236}">
                <a16:creationId xmlns:a16="http://schemas.microsoft.com/office/drawing/2014/main" id="{4BA0F3A2-B200-4B95-8943-336EA5AD5F91}"/>
              </a:ext>
            </a:extLst>
          </p:cNvPr>
          <p:cNvPicPr>
            <a:picLocks noChangeAspect="1" noChangeArrowheads="1"/>
          </p:cNvPicPr>
          <p:nvPr/>
        </p:nvPicPr>
        <p:blipFill>
          <a:blip r:embed="rId6"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8347796" y="1159862"/>
            <a:ext cx="325328" cy="325328"/>
          </a:xfrm>
          <a:prstGeom prst="rect">
            <a:avLst/>
          </a:prstGeom>
          <a:noFill/>
          <a:extLst>
            <a:ext uri="{909E8E84-426E-40DD-AFC4-6F175D3DCCD1}">
              <a14:hiddenFill xmlns:a14="http://schemas.microsoft.com/office/drawing/2010/main">
                <a:solidFill>
                  <a:srgbClr val="FFFFFF"/>
                </a:solidFill>
              </a14:hiddenFill>
            </a:ext>
          </a:extLst>
        </p:spPr>
      </p:pic>
      <p:pic>
        <p:nvPicPr>
          <p:cNvPr id="23" name="圖片 22" descr="一張含有 坐, 標誌, 文字 的圖片&#10;&#10;描述是以高可信度產生">
            <a:extLst>
              <a:ext uri="{FF2B5EF4-FFF2-40B4-BE49-F238E27FC236}">
                <a16:creationId xmlns:a16="http://schemas.microsoft.com/office/drawing/2014/main" id="{B241D18A-8A6D-4905-8596-01A081EBF78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76043" y="-4146"/>
            <a:ext cx="979681" cy="880406"/>
          </a:xfrm>
          <a:prstGeom prst="rect">
            <a:avLst/>
          </a:prstGeom>
        </p:spPr>
      </p:pic>
      <p:sp>
        <p:nvSpPr>
          <p:cNvPr id="34" name="矩形: 圓角 33">
            <a:extLst>
              <a:ext uri="{FF2B5EF4-FFF2-40B4-BE49-F238E27FC236}">
                <a16:creationId xmlns:a16="http://schemas.microsoft.com/office/drawing/2014/main" id="{1064253E-C1FD-4F2F-A892-9A1E439BD435}"/>
              </a:ext>
            </a:extLst>
          </p:cNvPr>
          <p:cNvSpPr/>
          <p:nvPr/>
        </p:nvSpPr>
        <p:spPr>
          <a:xfrm>
            <a:off x="324554" y="3979556"/>
            <a:ext cx="2209992" cy="632771"/>
          </a:xfrm>
          <a:prstGeom prst="roundRect">
            <a:avLst>
              <a:gd name="adj" fmla="val 50000"/>
            </a:avLst>
          </a:prstGeom>
          <a:solidFill>
            <a:schemeClr val="bg1"/>
          </a:solid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C96F2E8A-CFD7-4AED-A28A-565A26870DF4}"/>
              </a:ext>
            </a:extLst>
          </p:cNvPr>
          <p:cNvSpPr/>
          <p:nvPr/>
        </p:nvSpPr>
        <p:spPr>
          <a:xfrm>
            <a:off x="950916" y="4108434"/>
            <a:ext cx="6536117" cy="369332"/>
          </a:xfrm>
          <a:prstGeom prst="rect">
            <a:avLst/>
          </a:prstGeom>
        </p:spPr>
        <p:txBody>
          <a:bodyPr wrap="square">
            <a:spAutoFit/>
          </a:bodyPr>
          <a:lstStyle/>
          <a:p>
            <a:r>
              <a:rPr lang="en-US" altLang="zh-TW" b="1">
                <a:latin typeface="Arial" panose="020B0604020202020204" pitchFamily="34" charset="0"/>
                <a:ea typeface="Microsoft JhengHei UI"/>
                <a:cs typeface="Arial" panose="020B0604020202020204" pitchFamily="34" charset="0"/>
              </a:rPr>
              <a:t>Live demo </a:t>
            </a:r>
            <a:endParaRPr lang="zh-TW" altLang="en-US" b="1">
              <a:latin typeface="Arial" panose="020B0604020202020204" pitchFamily="34" charset="0"/>
              <a:ea typeface="Microsoft JhengHei UI"/>
              <a:cs typeface="Arial" panose="020B0604020202020204" pitchFamily="34" charset="0"/>
            </a:endParaRPr>
          </a:p>
        </p:txBody>
      </p:sp>
      <p:sp>
        <p:nvSpPr>
          <p:cNvPr id="36" name="橢圓 35">
            <a:extLst>
              <a:ext uri="{FF2B5EF4-FFF2-40B4-BE49-F238E27FC236}">
                <a16:creationId xmlns:a16="http://schemas.microsoft.com/office/drawing/2014/main" id="{D7A7ED8A-B430-4338-9F47-EB8F0DE13A65}"/>
              </a:ext>
            </a:extLst>
          </p:cNvPr>
          <p:cNvSpPr/>
          <p:nvPr/>
        </p:nvSpPr>
        <p:spPr>
          <a:xfrm>
            <a:off x="415186" y="4034243"/>
            <a:ext cx="525042" cy="52504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latin typeface="Arial" panose="020B0604020202020204" pitchFamily="34" charset="0"/>
                <a:cs typeface="Arial" panose="020B0604020202020204" pitchFamily="34" charset="0"/>
              </a:rPr>
              <a:t>5</a:t>
            </a:r>
            <a:endParaRPr lang="zh-TW" alt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632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5D37258-AFDA-4EAB-A39A-A02AB90DF3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圖片 2" descr="一張含有 標誌, 室外 的圖片&#10;&#10;描述是以高可信度產生">
            <a:extLst>
              <a:ext uri="{FF2B5EF4-FFF2-40B4-BE49-F238E27FC236}">
                <a16:creationId xmlns:a16="http://schemas.microsoft.com/office/drawing/2014/main" id="{1A944C2B-5276-4A6E-AE11-DB86BB162531}"/>
              </a:ext>
            </a:extLst>
          </p:cNvPr>
          <p:cNvPicPr>
            <a:picLocks noChangeAspect="1"/>
          </p:cNvPicPr>
          <p:nvPr/>
        </p:nvPicPr>
        <p:blipFill>
          <a:blip r:embed="rId3"/>
          <a:stretch>
            <a:fillRect/>
          </a:stretch>
        </p:blipFill>
        <p:spPr>
          <a:xfrm>
            <a:off x="8160404" y="-280"/>
            <a:ext cx="981075" cy="885825"/>
          </a:xfrm>
          <a:prstGeom prst="rect">
            <a:avLst/>
          </a:prstGeom>
        </p:spPr>
      </p:pic>
    </p:spTree>
    <p:extLst>
      <p:ext uri="{BB962C8B-B14F-4D97-AF65-F5344CB8AC3E}">
        <p14:creationId xmlns:p14="http://schemas.microsoft.com/office/powerpoint/2010/main" val="3769297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ED1A465-EE2D-460D-91FF-106A0D8A4444}"/>
              </a:ext>
            </a:extLst>
          </p:cNvPr>
          <p:cNvSpPr/>
          <p:nvPr/>
        </p:nvSpPr>
        <p:spPr>
          <a:xfrm>
            <a:off x="2016498" y="4268168"/>
            <a:ext cx="3176482" cy="338554"/>
          </a:xfrm>
          <a:prstGeom prst="rect">
            <a:avLst/>
          </a:prstGeom>
        </p:spPr>
        <p:txBody>
          <a:bodyPr wrap="square" anchor="t">
            <a:spAutoFit/>
          </a:bodyPr>
          <a:lstStyle/>
          <a:p>
            <a:r>
              <a:rPr lang="en-GB" altLang="zh-TW" sz="1600" b="1" dirty="0">
                <a:latin typeface="Arial" panose="020B0604020202020204" pitchFamily="34" charset="0"/>
                <a:ea typeface="微軟正黑體"/>
                <a:cs typeface="Arial" panose="020B0604020202020204" pitchFamily="34" charset="0"/>
              </a:rPr>
              <a:t>Minimize space: 200GB</a:t>
            </a:r>
          </a:p>
        </p:txBody>
      </p:sp>
      <p:sp>
        <p:nvSpPr>
          <p:cNvPr id="17" name="矩形 16">
            <a:extLst>
              <a:ext uri="{FF2B5EF4-FFF2-40B4-BE49-F238E27FC236}">
                <a16:creationId xmlns:a16="http://schemas.microsoft.com/office/drawing/2014/main" id="{103ACF60-EE7C-4E13-A38A-855AEDCD2FB8}"/>
              </a:ext>
            </a:extLst>
          </p:cNvPr>
          <p:cNvSpPr/>
          <p:nvPr/>
        </p:nvSpPr>
        <p:spPr>
          <a:xfrm>
            <a:off x="892753" y="1034369"/>
            <a:ext cx="6945839" cy="646331"/>
          </a:xfrm>
          <a:prstGeom prst="rect">
            <a:avLst/>
          </a:prstGeom>
        </p:spPr>
        <p:txBody>
          <a:bodyPr wrap="square">
            <a:spAutoFit/>
          </a:bodyPr>
          <a:lstStyle/>
          <a:p>
            <a:r>
              <a:rPr lang="en-GB" altLang="zh-TW" b="1" dirty="0">
                <a:latin typeface="Arial" panose="020B0604020202020204" pitchFamily="34" charset="0"/>
                <a:ea typeface="微軟正黑體" panose="020B0604030504040204" pitchFamily="34" charset="-120"/>
                <a:cs typeface="Arial" panose="020B0604020202020204" pitchFamily="34" charset="0"/>
              </a:rPr>
              <a:t>Create a proper size of cache volume to help smoothly access unlimited cloud storage like local transferring.</a:t>
            </a:r>
          </a:p>
        </p:txBody>
      </p:sp>
      <p:sp>
        <p:nvSpPr>
          <p:cNvPr id="6" name="標題 5">
            <a:extLst>
              <a:ext uri="{FF2B5EF4-FFF2-40B4-BE49-F238E27FC236}">
                <a16:creationId xmlns:a16="http://schemas.microsoft.com/office/drawing/2014/main" id="{B6178911-BD29-4481-A127-895CE8A53E88}"/>
              </a:ext>
            </a:extLst>
          </p:cNvPr>
          <p:cNvSpPr>
            <a:spLocks noGrp="1"/>
          </p:cNvSpPr>
          <p:nvPr>
            <p:ph type="title"/>
          </p:nvPr>
        </p:nvSpPr>
        <p:spPr>
          <a:xfrm>
            <a:off x="278178" y="135627"/>
            <a:ext cx="8671389" cy="667820"/>
          </a:xfrm>
        </p:spPr>
        <p:txBody>
          <a:bodyPr>
            <a:normAutofit/>
          </a:bodyPr>
          <a:lstStyle/>
          <a:p>
            <a:r>
              <a:rPr lang="en-GB" altLang="zh-TW" sz="3000" dirty="0"/>
              <a:t>Create a Cache Volume To Smooth Access</a:t>
            </a:r>
            <a:r>
              <a:rPr lang="zh-TW" altLang="zh-TW" sz="3000" dirty="0">
                <a:ea typeface="Microsoft JhengHei UI"/>
              </a:rPr>
              <a:t>​​</a:t>
            </a:r>
            <a:endParaRPr lang="zh-TW" altLang="en-US" sz="3000" dirty="0"/>
          </a:p>
        </p:txBody>
      </p:sp>
      <p:sp>
        <p:nvSpPr>
          <p:cNvPr id="7" name="矩形: 圓角 25">
            <a:extLst>
              <a:ext uri="{FF2B5EF4-FFF2-40B4-BE49-F238E27FC236}">
                <a16:creationId xmlns:a16="http://schemas.microsoft.com/office/drawing/2014/main" id="{DB686080-15BB-4F03-B77E-420CB2E7FB28}"/>
              </a:ext>
            </a:extLst>
          </p:cNvPr>
          <p:cNvSpPr/>
          <p:nvPr/>
        </p:nvSpPr>
        <p:spPr>
          <a:xfrm>
            <a:off x="1236028" y="1776631"/>
            <a:ext cx="4043855" cy="749724"/>
          </a:xfrm>
          <a:prstGeom prst="roundRect">
            <a:avLst/>
          </a:prstGeom>
          <a:gradFill flip="none" rotWithShape="1">
            <a:gsLst>
              <a:gs pos="0">
                <a:srgbClr val="193361"/>
              </a:gs>
              <a:gs pos="50000">
                <a:schemeClr val="accent1">
                  <a:shade val="67500"/>
                  <a:satMod val="115000"/>
                </a:schemeClr>
              </a:gs>
              <a:gs pos="100000">
                <a:srgbClr val="2A56A6"/>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67C688D5-532D-4C94-809A-B081E51A5D1C}"/>
              </a:ext>
            </a:extLst>
          </p:cNvPr>
          <p:cNvSpPr/>
          <p:nvPr/>
        </p:nvSpPr>
        <p:spPr>
          <a:xfrm>
            <a:off x="961653" y="1796181"/>
            <a:ext cx="4592603" cy="707886"/>
          </a:xfrm>
          <a:prstGeom prst="rect">
            <a:avLst/>
          </a:prstGeom>
        </p:spPr>
        <p:txBody>
          <a:bodyPr wrap="square">
            <a:spAutoFit/>
          </a:bodyPr>
          <a:lstStyle/>
          <a:p>
            <a:pPr algn="ctr"/>
            <a:r>
              <a:rPr lang="en-GB"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First Step To Enable Cache:</a:t>
            </a:r>
          </a:p>
          <a:p>
            <a:pPr algn="ctr"/>
            <a:r>
              <a:rPr lang="en-GB"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Create a Cache Volume</a:t>
            </a:r>
          </a:p>
        </p:txBody>
      </p:sp>
      <p:pic>
        <p:nvPicPr>
          <p:cNvPr id="33" name="圖形 32">
            <a:extLst>
              <a:ext uri="{FF2B5EF4-FFF2-40B4-BE49-F238E27FC236}">
                <a16:creationId xmlns:a16="http://schemas.microsoft.com/office/drawing/2014/main" id="{73083980-9375-45AB-9076-1F0AA609181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19734" y="3750065"/>
            <a:ext cx="1933085" cy="19428"/>
          </a:xfrm>
          <a:prstGeom prst="rect">
            <a:avLst/>
          </a:prstGeom>
        </p:spPr>
      </p:pic>
      <p:pic>
        <p:nvPicPr>
          <p:cNvPr id="31" name="圖形 30">
            <a:extLst>
              <a:ext uri="{FF2B5EF4-FFF2-40B4-BE49-F238E27FC236}">
                <a16:creationId xmlns:a16="http://schemas.microsoft.com/office/drawing/2014/main" id="{9F2E4DD5-E29B-480D-A4B5-6408D0B876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781617" y="2647241"/>
            <a:ext cx="495414" cy="660552"/>
          </a:xfrm>
          <a:prstGeom prst="rect">
            <a:avLst/>
          </a:prstGeom>
        </p:spPr>
      </p:pic>
      <p:pic>
        <p:nvPicPr>
          <p:cNvPr id="8" name="圖形 7">
            <a:extLst>
              <a:ext uri="{FF2B5EF4-FFF2-40B4-BE49-F238E27FC236}">
                <a16:creationId xmlns:a16="http://schemas.microsoft.com/office/drawing/2014/main" id="{D1F00FBB-59CC-40BC-8E21-E16F09524F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24853" y="1842568"/>
            <a:ext cx="1457494" cy="985205"/>
          </a:xfrm>
          <a:prstGeom prst="rect">
            <a:avLst/>
          </a:prstGeom>
        </p:spPr>
      </p:pic>
      <p:pic>
        <p:nvPicPr>
          <p:cNvPr id="27" name="圖形 26">
            <a:extLst>
              <a:ext uri="{FF2B5EF4-FFF2-40B4-BE49-F238E27FC236}">
                <a16:creationId xmlns:a16="http://schemas.microsoft.com/office/drawing/2014/main" id="{8EB1FA5D-9802-49E3-8B72-0F44FD5148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4481" y="3270453"/>
            <a:ext cx="1228223" cy="905814"/>
          </a:xfrm>
          <a:prstGeom prst="rect">
            <a:avLst/>
          </a:prstGeom>
        </p:spPr>
      </p:pic>
      <p:pic>
        <p:nvPicPr>
          <p:cNvPr id="32" name="圖形 31">
            <a:extLst>
              <a:ext uri="{FF2B5EF4-FFF2-40B4-BE49-F238E27FC236}">
                <a16:creationId xmlns:a16="http://schemas.microsoft.com/office/drawing/2014/main" id="{32AEEEE6-0C8E-4DCA-A727-DDC7AF7E63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7251914" y="2721596"/>
            <a:ext cx="495414" cy="660552"/>
          </a:xfrm>
          <a:prstGeom prst="rect">
            <a:avLst/>
          </a:prstGeom>
        </p:spPr>
      </p:pic>
      <p:pic>
        <p:nvPicPr>
          <p:cNvPr id="10" name="圖形 9">
            <a:extLst>
              <a:ext uri="{FF2B5EF4-FFF2-40B4-BE49-F238E27FC236}">
                <a16:creationId xmlns:a16="http://schemas.microsoft.com/office/drawing/2014/main" id="{F0327C32-FD2B-4E66-8FEE-6FD6E0A106B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597460" y="3070990"/>
            <a:ext cx="1249974" cy="1249974"/>
          </a:xfrm>
          <a:prstGeom prst="rect">
            <a:avLst/>
          </a:prstGeom>
        </p:spPr>
      </p:pic>
      <p:pic>
        <p:nvPicPr>
          <p:cNvPr id="18" name="圖片 17">
            <a:extLst>
              <a:ext uri="{FF2B5EF4-FFF2-40B4-BE49-F238E27FC236}">
                <a16:creationId xmlns:a16="http://schemas.microsoft.com/office/drawing/2014/main" id="{C2013486-2042-4A0A-A744-17A5E641D66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290076" y="2694049"/>
            <a:ext cx="4043854" cy="1494834"/>
          </a:xfrm>
          <a:prstGeom prst="roundRect">
            <a:avLst>
              <a:gd name="adj" fmla="val 11921"/>
            </a:avLst>
          </a:prstGeom>
          <a:ln w="19050">
            <a:solidFill>
              <a:srgbClr val="31213C"/>
            </a:solidFill>
          </a:ln>
          <a:effectLst>
            <a:outerShdw blurRad="50800" dist="38100" dir="2700000" algn="tl" rotWithShape="0">
              <a:prstClr val="black">
                <a:alpha val="40000"/>
              </a:prstClr>
            </a:outerShdw>
          </a:effectLst>
        </p:spPr>
      </p:pic>
      <p:pic>
        <p:nvPicPr>
          <p:cNvPr id="3" name="圖片 2" descr="一張含有 標誌, 室外 的圖片&#10;&#10;描述是以高可信度產生">
            <a:extLst>
              <a:ext uri="{FF2B5EF4-FFF2-40B4-BE49-F238E27FC236}">
                <a16:creationId xmlns:a16="http://schemas.microsoft.com/office/drawing/2014/main" id="{EDE366E3-3BD3-42BF-A4E4-E2E1301269CB}"/>
              </a:ext>
            </a:extLst>
          </p:cNvPr>
          <p:cNvPicPr>
            <a:picLocks noChangeAspect="1"/>
          </p:cNvPicPr>
          <p:nvPr/>
        </p:nvPicPr>
        <p:blipFill>
          <a:blip r:embed="rId14"/>
          <a:stretch>
            <a:fillRect/>
          </a:stretch>
        </p:blipFill>
        <p:spPr>
          <a:xfrm>
            <a:off x="8160404" y="-280"/>
            <a:ext cx="981075" cy="885825"/>
          </a:xfrm>
          <a:prstGeom prst="rect">
            <a:avLst/>
          </a:prstGeom>
        </p:spPr>
      </p:pic>
    </p:spTree>
    <p:extLst>
      <p:ext uri="{BB962C8B-B14F-4D97-AF65-F5344CB8AC3E}">
        <p14:creationId xmlns:p14="http://schemas.microsoft.com/office/powerpoint/2010/main" val="704864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9F13C41-223E-4EE8-A63D-F51457A6A446}"/>
              </a:ext>
            </a:extLst>
          </p:cNvPr>
          <p:cNvSpPr/>
          <p:nvPr/>
        </p:nvSpPr>
        <p:spPr>
          <a:xfrm>
            <a:off x="1139289" y="2179963"/>
            <a:ext cx="2356946" cy="2356946"/>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cs typeface="Arial" panose="020B0604020202020204" pitchFamily="34" charset="0"/>
            </a:endParaRPr>
          </a:p>
        </p:txBody>
      </p:sp>
      <p:grpSp>
        <p:nvGrpSpPr>
          <p:cNvPr id="9" name="群組 8">
            <a:extLst>
              <a:ext uri="{FF2B5EF4-FFF2-40B4-BE49-F238E27FC236}">
                <a16:creationId xmlns:a16="http://schemas.microsoft.com/office/drawing/2014/main" id="{55A75FEA-BE26-47C3-8870-54883ED7B55C}"/>
              </a:ext>
            </a:extLst>
          </p:cNvPr>
          <p:cNvGrpSpPr/>
          <p:nvPr/>
        </p:nvGrpSpPr>
        <p:grpSpPr>
          <a:xfrm>
            <a:off x="1243579" y="4007330"/>
            <a:ext cx="452368" cy="469273"/>
            <a:chOff x="3679267" y="5275454"/>
            <a:chExt cx="655007" cy="679484"/>
          </a:xfrm>
        </p:grpSpPr>
        <p:pic>
          <p:nvPicPr>
            <p:cNvPr id="8" name="Picture 2" descr="Image result for file icon green">
              <a:extLst>
                <a:ext uri="{FF2B5EF4-FFF2-40B4-BE49-F238E27FC236}">
                  <a16:creationId xmlns:a16="http://schemas.microsoft.com/office/drawing/2014/main" id="{E6E04C39-524B-4B1E-9D3B-17ECF5445133}"/>
                </a:ext>
              </a:extLst>
            </p:cNvPr>
            <p:cNvPicPr>
              <a:picLocks noChangeAspect="1" noChangeArrowheads="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1" y="5275454"/>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6515F0BD-331B-46F3-9BEA-8F3D9C577EBD}"/>
                </a:ext>
              </a:extLst>
            </p:cNvPr>
            <p:cNvSpPr/>
            <p:nvPr/>
          </p:nvSpPr>
          <p:spPr>
            <a:xfrm>
              <a:off x="3679267" y="5487011"/>
              <a:ext cx="655007" cy="467927"/>
            </a:xfrm>
            <a:prstGeom prst="rect">
              <a:avLst/>
            </a:prstGeom>
          </p:spPr>
          <p:txBody>
            <a:bodyPr wrap="none">
              <a:spAutoFit/>
            </a:bodyPr>
            <a:lstStyle/>
            <a:p>
              <a:pPr algn="ctr"/>
              <a:r>
                <a:rPr lang="en-US" altLang="zh-TW" sz="750">
                  <a:solidFill>
                    <a:srgbClr val="1FC933"/>
                  </a:solidFill>
                  <a:latin typeface="Arial" panose="020B0604020202020204" pitchFamily="34" charset="0"/>
                  <a:cs typeface="Arial" panose="020B0604020202020204" pitchFamily="34" charset="0"/>
                </a:rPr>
                <a:t>META</a:t>
              </a:r>
            </a:p>
            <a:p>
              <a:pPr algn="ctr"/>
              <a:r>
                <a:rPr lang="en-US" altLang="zh-TW" sz="750">
                  <a:solidFill>
                    <a:srgbClr val="1FC933"/>
                  </a:solidFill>
                  <a:latin typeface="Arial" panose="020B0604020202020204" pitchFamily="34" charset="0"/>
                  <a:cs typeface="Arial" panose="020B0604020202020204" pitchFamily="34" charset="0"/>
                </a:rPr>
                <a:t>DATA</a:t>
              </a:r>
              <a:endParaRPr lang="en-GB" sz="750">
                <a:solidFill>
                  <a:srgbClr val="1FC933"/>
                </a:solidFill>
                <a:latin typeface="Arial" panose="020B0604020202020204" pitchFamily="34" charset="0"/>
                <a:cs typeface="Arial" panose="020B0604020202020204" pitchFamily="34" charset="0"/>
              </a:endParaRPr>
            </a:p>
          </p:txBody>
        </p:sp>
      </p:grpSp>
      <p:grpSp>
        <p:nvGrpSpPr>
          <p:cNvPr id="11" name="群組 10">
            <a:extLst>
              <a:ext uri="{FF2B5EF4-FFF2-40B4-BE49-F238E27FC236}">
                <a16:creationId xmlns:a16="http://schemas.microsoft.com/office/drawing/2014/main" id="{6A8432F6-24DE-494F-8CD3-3962AB7FFA82}"/>
              </a:ext>
            </a:extLst>
          </p:cNvPr>
          <p:cNvGrpSpPr/>
          <p:nvPr/>
        </p:nvGrpSpPr>
        <p:grpSpPr>
          <a:xfrm>
            <a:off x="1681729" y="4007330"/>
            <a:ext cx="452368" cy="469273"/>
            <a:chOff x="3679267" y="5275454"/>
            <a:chExt cx="655007" cy="679484"/>
          </a:xfrm>
        </p:grpSpPr>
        <p:pic>
          <p:nvPicPr>
            <p:cNvPr id="12" name="Picture 2" descr="Image result for file icon green">
              <a:extLst>
                <a:ext uri="{FF2B5EF4-FFF2-40B4-BE49-F238E27FC236}">
                  <a16:creationId xmlns:a16="http://schemas.microsoft.com/office/drawing/2014/main" id="{95213FDF-AE8A-4816-83C9-504A26A68D3E}"/>
                </a:ext>
              </a:extLst>
            </p:cNvPr>
            <p:cNvPicPr>
              <a:picLocks noChangeAspect="1" noChangeArrowheads="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1" y="5275454"/>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3F85251B-6143-4988-8457-B90EB8E33ECF}"/>
                </a:ext>
              </a:extLst>
            </p:cNvPr>
            <p:cNvSpPr/>
            <p:nvPr/>
          </p:nvSpPr>
          <p:spPr>
            <a:xfrm>
              <a:off x="3679267" y="5487011"/>
              <a:ext cx="655007" cy="467927"/>
            </a:xfrm>
            <a:prstGeom prst="rect">
              <a:avLst/>
            </a:prstGeom>
          </p:spPr>
          <p:txBody>
            <a:bodyPr wrap="none">
              <a:spAutoFit/>
            </a:bodyPr>
            <a:lstStyle/>
            <a:p>
              <a:pPr algn="ctr"/>
              <a:r>
                <a:rPr lang="en-US" altLang="zh-TW" sz="750">
                  <a:solidFill>
                    <a:srgbClr val="1FC933"/>
                  </a:solidFill>
                  <a:latin typeface="Arial" panose="020B0604020202020204" pitchFamily="34" charset="0"/>
                  <a:cs typeface="Arial" panose="020B0604020202020204" pitchFamily="34" charset="0"/>
                </a:rPr>
                <a:t>META</a:t>
              </a:r>
            </a:p>
            <a:p>
              <a:pPr algn="ctr"/>
              <a:r>
                <a:rPr lang="en-US" altLang="zh-TW" sz="750">
                  <a:solidFill>
                    <a:srgbClr val="1FC933"/>
                  </a:solidFill>
                  <a:latin typeface="Arial" panose="020B0604020202020204" pitchFamily="34" charset="0"/>
                  <a:cs typeface="Arial" panose="020B0604020202020204" pitchFamily="34" charset="0"/>
                </a:rPr>
                <a:t>DATA</a:t>
              </a:r>
              <a:endParaRPr lang="en-GB" sz="750">
                <a:solidFill>
                  <a:srgbClr val="1FC933"/>
                </a:solidFill>
                <a:latin typeface="Arial" panose="020B0604020202020204" pitchFamily="34" charset="0"/>
                <a:cs typeface="Arial" panose="020B0604020202020204" pitchFamily="34" charset="0"/>
              </a:endParaRPr>
            </a:p>
          </p:txBody>
        </p:sp>
      </p:grpSp>
      <p:grpSp>
        <p:nvGrpSpPr>
          <p:cNvPr id="14" name="群組 13">
            <a:extLst>
              <a:ext uri="{FF2B5EF4-FFF2-40B4-BE49-F238E27FC236}">
                <a16:creationId xmlns:a16="http://schemas.microsoft.com/office/drawing/2014/main" id="{DA295116-F8D8-420B-B7A3-4912E6745EC9}"/>
              </a:ext>
            </a:extLst>
          </p:cNvPr>
          <p:cNvGrpSpPr/>
          <p:nvPr/>
        </p:nvGrpSpPr>
        <p:grpSpPr>
          <a:xfrm>
            <a:off x="2113803" y="4007330"/>
            <a:ext cx="452368" cy="469273"/>
            <a:chOff x="3679267" y="5275454"/>
            <a:chExt cx="655007" cy="679484"/>
          </a:xfrm>
        </p:grpSpPr>
        <p:pic>
          <p:nvPicPr>
            <p:cNvPr id="15" name="Picture 2" descr="Image result for file icon green">
              <a:extLst>
                <a:ext uri="{FF2B5EF4-FFF2-40B4-BE49-F238E27FC236}">
                  <a16:creationId xmlns:a16="http://schemas.microsoft.com/office/drawing/2014/main" id="{1B85D166-DCEE-4322-A68D-4D5F337D2CF8}"/>
                </a:ext>
              </a:extLst>
            </p:cNvPr>
            <p:cNvPicPr>
              <a:picLocks noChangeAspect="1" noChangeArrowheads="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1" y="5275454"/>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a:extLst>
                <a:ext uri="{FF2B5EF4-FFF2-40B4-BE49-F238E27FC236}">
                  <a16:creationId xmlns:a16="http://schemas.microsoft.com/office/drawing/2014/main" id="{3EA3ED84-CF79-4212-91AC-E587CBEA139F}"/>
                </a:ext>
              </a:extLst>
            </p:cNvPr>
            <p:cNvSpPr/>
            <p:nvPr/>
          </p:nvSpPr>
          <p:spPr>
            <a:xfrm>
              <a:off x="3679267" y="5487011"/>
              <a:ext cx="655007" cy="467927"/>
            </a:xfrm>
            <a:prstGeom prst="rect">
              <a:avLst/>
            </a:prstGeom>
          </p:spPr>
          <p:txBody>
            <a:bodyPr wrap="none">
              <a:spAutoFit/>
            </a:bodyPr>
            <a:lstStyle/>
            <a:p>
              <a:pPr algn="ctr"/>
              <a:r>
                <a:rPr lang="en-US" altLang="zh-TW" sz="750">
                  <a:solidFill>
                    <a:srgbClr val="1FC933"/>
                  </a:solidFill>
                  <a:latin typeface="Arial" panose="020B0604020202020204" pitchFamily="34" charset="0"/>
                  <a:cs typeface="Arial" panose="020B0604020202020204" pitchFamily="34" charset="0"/>
                </a:rPr>
                <a:t>META</a:t>
              </a:r>
            </a:p>
            <a:p>
              <a:pPr algn="ctr"/>
              <a:r>
                <a:rPr lang="en-US" altLang="zh-TW" sz="750">
                  <a:solidFill>
                    <a:srgbClr val="1FC933"/>
                  </a:solidFill>
                  <a:latin typeface="Arial" panose="020B0604020202020204" pitchFamily="34" charset="0"/>
                  <a:cs typeface="Arial" panose="020B0604020202020204" pitchFamily="34" charset="0"/>
                </a:rPr>
                <a:t>DATA</a:t>
              </a:r>
              <a:endParaRPr lang="en-GB" sz="750">
                <a:solidFill>
                  <a:srgbClr val="1FC933"/>
                </a:solidFill>
                <a:latin typeface="Arial" panose="020B0604020202020204" pitchFamily="34" charset="0"/>
                <a:cs typeface="Arial" panose="020B0604020202020204" pitchFamily="34" charset="0"/>
              </a:endParaRPr>
            </a:p>
          </p:txBody>
        </p:sp>
      </p:grpSp>
      <p:grpSp>
        <p:nvGrpSpPr>
          <p:cNvPr id="17" name="群組 16">
            <a:extLst>
              <a:ext uri="{FF2B5EF4-FFF2-40B4-BE49-F238E27FC236}">
                <a16:creationId xmlns:a16="http://schemas.microsoft.com/office/drawing/2014/main" id="{88C4BDC1-2A76-433B-B90E-528AD4C1D9F3}"/>
              </a:ext>
            </a:extLst>
          </p:cNvPr>
          <p:cNvGrpSpPr/>
          <p:nvPr/>
        </p:nvGrpSpPr>
        <p:grpSpPr>
          <a:xfrm>
            <a:off x="2537450" y="4007330"/>
            <a:ext cx="452368" cy="469273"/>
            <a:chOff x="3679267" y="5275454"/>
            <a:chExt cx="655007" cy="679484"/>
          </a:xfrm>
        </p:grpSpPr>
        <p:pic>
          <p:nvPicPr>
            <p:cNvPr id="18" name="Picture 2" descr="Image result for file icon green">
              <a:extLst>
                <a:ext uri="{FF2B5EF4-FFF2-40B4-BE49-F238E27FC236}">
                  <a16:creationId xmlns:a16="http://schemas.microsoft.com/office/drawing/2014/main" id="{C390F4F0-F390-4A6E-99AC-47E640F85387}"/>
                </a:ext>
              </a:extLst>
            </p:cNvPr>
            <p:cNvPicPr>
              <a:picLocks noChangeAspect="1" noChangeArrowheads="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1" y="5275454"/>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a:extLst>
                <a:ext uri="{FF2B5EF4-FFF2-40B4-BE49-F238E27FC236}">
                  <a16:creationId xmlns:a16="http://schemas.microsoft.com/office/drawing/2014/main" id="{4E2CCBC5-F045-4A7D-8B3D-0D266B8FF31B}"/>
                </a:ext>
              </a:extLst>
            </p:cNvPr>
            <p:cNvSpPr/>
            <p:nvPr/>
          </p:nvSpPr>
          <p:spPr>
            <a:xfrm>
              <a:off x="3679267" y="5487011"/>
              <a:ext cx="655007" cy="467927"/>
            </a:xfrm>
            <a:prstGeom prst="rect">
              <a:avLst/>
            </a:prstGeom>
          </p:spPr>
          <p:txBody>
            <a:bodyPr wrap="none">
              <a:spAutoFit/>
            </a:bodyPr>
            <a:lstStyle/>
            <a:p>
              <a:pPr algn="ctr"/>
              <a:r>
                <a:rPr lang="en-US" altLang="zh-TW" sz="750">
                  <a:solidFill>
                    <a:srgbClr val="1FC933"/>
                  </a:solidFill>
                  <a:latin typeface="Arial" panose="020B0604020202020204" pitchFamily="34" charset="0"/>
                  <a:cs typeface="Arial" panose="020B0604020202020204" pitchFamily="34" charset="0"/>
                </a:rPr>
                <a:t>META</a:t>
              </a:r>
            </a:p>
            <a:p>
              <a:pPr algn="ctr"/>
              <a:r>
                <a:rPr lang="en-US" altLang="zh-TW" sz="750">
                  <a:solidFill>
                    <a:srgbClr val="1FC933"/>
                  </a:solidFill>
                  <a:latin typeface="Arial" panose="020B0604020202020204" pitchFamily="34" charset="0"/>
                  <a:cs typeface="Arial" panose="020B0604020202020204" pitchFamily="34" charset="0"/>
                </a:rPr>
                <a:t>DATA</a:t>
              </a:r>
              <a:endParaRPr lang="en-GB" sz="750">
                <a:solidFill>
                  <a:srgbClr val="1FC933"/>
                </a:solidFill>
                <a:latin typeface="Arial" panose="020B0604020202020204" pitchFamily="34" charset="0"/>
                <a:cs typeface="Arial" panose="020B0604020202020204" pitchFamily="34" charset="0"/>
              </a:endParaRPr>
            </a:p>
          </p:txBody>
        </p:sp>
      </p:grpSp>
      <p:grpSp>
        <p:nvGrpSpPr>
          <p:cNvPr id="20" name="群組 19">
            <a:extLst>
              <a:ext uri="{FF2B5EF4-FFF2-40B4-BE49-F238E27FC236}">
                <a16:creationId xmlns:a16="http://schemas.microsoft.com/office/drawing/2014/main" id="{3BFA657D-A19D-4636-86D5-9E3854BBE69C}"/>
              </a:ext>
            </a:extLst>
          </p:cNvPr>
          <p:cNvGrpSpPr/>
          <p:nvPr/>
        </p:nvGrpSpPr>
        <p:grpSpPr>
          <a:xfrm>
            <a:off x="2965267" y="4007330"/>
            <a:ext cx="452368" cy="469273"/>
            <a:chOff x="3679267" y="5275454"/>
            <a:chExt cx="655007" cy="679484"/>
          </a:xfrm>
        </p:grpSpPr>
        <p:pic>
          <p:nvPicPr>
            <p:cNvPr id="21" name="Picture 2" descr="Image result for file icon green">
              <a:extLst>
                <a:ext uri="{FF2B5EF4-FFF2-40B4-BE49-F238E27FC236}">
                  <a16:creationId xmlns:a16="http://schemas.microsoft.com/office/drawing/2014/main" id="{039D9F94-9981-4BD5-A370-093B43FC0BAD}"/>
                </a:ext>
              </a:extLst>
            </p:cNvPr>
            <p:cNvPicPr>
              <a:picLocks noChangeAspect="1" noChangeArrowheads="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1" y="5275454"/>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a:extLst>
                <a:ext uri="{FF2B5EF4-FFF2-40B4-BE49-F238E27FC236}">
                  <a16:creationId xmlns:a16="http://schemas.microsoft.com/office/drawing/2014/main" id="{D90083A9-8854-49DC-908A-98DF79A76215}"/>
                </a:ext>
              </a:extLst>
            </p:cNvPr>
            <p:cNvSpPr/>
            <p:nvPr/>
          </p:nvSpPr>
          <p:spPr>
            <a:xfrm>
              <a:off x="3679267" y="5487011"/>
              <a:ext cx="655007" cy="467927"/>
            </a:xfrm>
            <a:prstGeom prst="rect">
              <a:avLst/>
            </a:prstGeom>
          </p:spPr>
          <p:txBody>
            <a:bodyPr wrap="none">
              <a:spAutoFit/>
            </a:bodyPr>
            <a:lstStyle/>
            <a:p>
              <a:pPr algn="ctr"/>
              <a:r>
                <a:rPr lang="en-US" altLang="zh-TW" sz="750">
                  <a:solidFill>
                    <a:srgbClr val="1FC933"/>
                  </a:solidFill>
                  <a:latin typeface="Arial" panose="020B0604020202020204" pitchFamily="34" charset="0"/>
                  <a:cs typeface="Arial" panose="020B0604020202020204" pitchFamily="34" charset="0"/>
                </a:rPr>
                <a:t>META</a:t>
              </a:r>
            </a:p>
            <a:p>
              <a:pPr algn="ctr"/>
              <a:r>
                <a:rPr lang="en-US" altLang="zh-TW" sz="750">
                  <a:solidFill>
                    <a:srgbClr val="1FC933"/>
                  </a:solidFill>
                  <a:latin typeface="Arial" panose="020B0604020202020204" pitchFamily="34" charset="0"/>
                  <a:cs typeface="Arial" panose="020B0604020202020204" pitchFamily="34" charset="0"/>
                </a:rPr>
                <a:t>DATA</a:t>
              </a:r>
              <a:endParaRPr lang="en-GB" sz="750">
                <a:solidFill>
                  <a:srgbClr val="1FC933"/>
                </a:solidFill>
                <a:latin typeface="Arial" panose="020B0604020202020204" pitchFamily="34" charset="0"/>
                <a:cs typeface="Arial" panose="020B0604020202020204" pitchFamily="34" charset="0"/>
              </a:endParaRPr>
            </a:p>
          </p:txBody>
        </p:sp>
      </p:grpSp>
      <p:pic>
        <p:nvPicPr>
          <p:cNvPr id="25" name="圖片 24">
            <a:extLst>
              <a:ext uri="{FF2B5EF4-FFF2-40B4-BE49-F238E27FC236}">
                <a16:creationId xmlns:a16="http://schemas.microsoft.com/office/drawing/2014/main" id="{CEB37BF9-64DF-4CD5-A43D-AB721D8326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42878" y="2953724"/>
            <a:ext cx="2085036" cy="2085036"/>
          </a:xfrm>
          <a:prstGeom prst="ellipse">
            <a:avLst/>
          </a:prstGeom>
          <a:ln w="19050">
            <a:solidFill>
              <a:srgbClr val="31213C"/>
            </a:solidFill>
          </a:ln>
          <a:effectLst>
            <a:outerShdw blurRad="50800" dist="38100" dir="2700000" algn="tl" rotWithShape="0">
              <a:prstClr val="black">
                <a:alpha val="40000"/>
              </a:prstClr>
            </a:outerShdw>
          </a:effectLst>
        </p:spPr>
      </p:pic>
      <p:sp>
        <p:nvSpPr>
          <p:cNvPr id="31" name="文字方塊 30">
            <a:extLst>
              <a:ext uri="{FF2B5EF4-FFF2-40B4-BE49-F238E27FC236}">
                <a16:creationId xmlns:a16="http://schemas.microsoft.com/office/drawing/2014/main" id="{DA6AF7C0-6086-42DA-9D67-207F12D46598}"/>
              </a:ext>
            </a:extLst>
          </p:cNvPr>
          <p:cNvSpPr txBox="1"/>
          <p:nvPr/>
        </p:nvSpPr>
        <p:spPr>
          <a:xfrm>
            <a:off x="3723980" y="3867107"/>
            <a:ext cx="986339" cy="559961"/>
          </a:xfrm>
          <a:prstGeom prst="rect">
            <a:avLst/>
          </a:prstGeom>
          <a:noFill/>
        </p:spPr>
        <p:txBody>
          <a:bodyPr wrap="square" rtlCol="0">
            <a:spAutoFit/>
          </a:bodyPr>
          <a:lstStyle/>
          <a:p>
            <a:pPr algn="ctr"/>
            <a:r>
              <a:rPr lang="en-GB" altLang="zh-TW" sz="1013" b="1" dirty="0">
                <a:latin typeface="Arial" panose="020B0604020202020204" pitchFamily="34" charset="0"/>
                <a:ea typeface="微軟正黑體" panose="020B0604030504040204" pitchFamily="34" charset="-120"/>
                <a:cs typeface="Arial" panose="020B0604020202020204" pitchFamily="34" charset="0"/>
              </a:rPr>
              <a:t>Create a file list by the metadata.</a:t>
            </a:r>
            <a:endParaRPr lang="en-GB" sz="1013" b="1" dirty="0">
              <a:latin typeface="Arial" panose="020B0604020202020204" pitchFamily="34" charset="0"/>
              <a:ea typeface="微軟正黑體" panose="020B0604030504040204" pitchFamily="34" charset="-120"/>
              <a:cs typeface="Arial" panose="020B0604020202020204" pitchFamily="34" charset="0"/>
            </a:endParaRPr>
          </a:p>
        </p:txBody>
      </p:sp>
      <p:sp>
        <p:nvSpPr>
          <p:cNvPr id="35" name="文字方塊 34">
            <a:extLst>
              <a:ext uri="{FF2B5EF4-FFF2-40B4-BE49-F238E27FC236}">
                <a16:creationId xmlns:a16="http://schemas.microsoft.com/office/drawing/2014/main" id="{DD118C9B-A19C-4CB4-9ED2-9E88E488EB78}"/>
              </a:ext>
            </a:extLst>
          </p:cNvPr>
          <p:cNvSpPr txBox="1"/>
          <p:nvPr/>
        </p:nvSpPr>
        <p:spPr>
          <a:xfrm>
            <a:off x="1236577" y="1775053"/>
            <a:ext cx="914597" cy="415498"/>
          </a:xfrm>
          <a:prstGeom prst="rect">
            <a:avLst/>
          </a:prstGeom>
          <a:noFill/>
        </p:spPr>
        <p:txBody>
          <a:bodyPr wrap="square" rtlCol="0">
            <a:spAutoFit/>
          </a:bodyPr>
          <a:lstStyle/>
          <a:p>
            <a:r>
              <a:rPr lang="en-US" altLang="zh-TW" sz="1050" b="1" dirty="0">
                <a:latin typeface="Arial" panose="020B0604020202020204" pitchFamily="34" charset="0"/>
                <a:ea typeface="微軟正黑體" panose="020B0604030504040204" pitchFamily="34" charset="-120"/>
                <a:cs typeface="Arial" panose="020B0604020202020204" pitchFamily="34" charset="0"/>
              </a:rPr>
              <a:t>NAS </a:t>
            </a:r>
            <a:r>
              <a:rPr lang="en-GB" altLang="zh-TW" sz="1050" b="1" dirty="0">
                <a:latin typeface="Arial" panose="020B0604020202020204" pitchFamily="34" charset="0"/>
                <a:ea typeface="微軟正黑體" panose="020B0604030504040204" pitchFamily="34" charset="-120"/>
                <a:cs typeface="Arial" panose="020B0604020202020204" pitchFamily="34" charset="0"/>
              </a:rPr>
              <a:t>Cache</a:t>
            </a:r>
            <a:r>
              <a:rPr lang="zh-TW" altLang="en-US" sz="1050" b="1" dirty="0">
                <a:latin typeface="Arial" panose="020B0604020202020204" pitchFamily="34" charset="0"/>
                <a:ea typeface="微軟正黑體" panose="020B0604030504040204" pitchFamily="34" charset="-120"/>
                <a:cs typeface="Arial" panose="020B0604020202020204" pitchFamily="34" charset="0"/>
              </a:rPr>
              <a:t> </a:t>
            </a:r>
            <a:r>
              <a:rPr lang="en-GB" altLang="zh-TW" sz="1050" b="1" dirty="0">
                <a:latin typeface="Arial" panose="020B0604020202020204" pitchFamily="34" charset="0"/>
                <a:ea typeface="微軟正黑體" panose="020B0604030504040204" pitchFamily="34" charset="-120"/>
                <a:cs typeface="Arial" panose="020B0604020202020204" pitchFamily="34" charset="0"/>
              </a:rPr>
              <a:t>Volume</a:t>
            </a:r>
            <a:endParaRPr lang="en-GB" sz="1050" b="1" dirty="0">
              <a:latin typeface="Arial" panose="020B0604020202020204" pitchFamily="34" charset="0"/>
              <a:ea typeface="微軟正黑體" panose="020B0604030504040204" pitchFamily="34" charset="-120"/>
              <a:cs typeface="Arial" panose="020B0604020202020204" pitchFamily="34" charset="0"/>
            </a:endParaRPr>
          </a:p>
        </p:txBody>
      </p:sp>
      <p:sp>
        <p:nvSpPr>
          <p:cNvPr id="5" name="標題 4">
            <a:extLst>
              <a:ext uri="{FF2B5EF4-FFF2-40B4-BE49-F238E27FC236}">
                <a16:creationId xmlns:a16="http://schemas.microsoft.com/office/drawing/2014/main" id="{B5C81540-A57D-413A-AF56-A1005B80A893}"/>
              </a:ext>
            </a:extLst>
          </p:cNvPr>
          <p:cNvSpPr>
            <a:spLocks noGrp="1"/>
          </p:cNvSpPr>
          <p:nvPr>
            <p:ph type="title"/>
          </p:nvPr>
        </p:nvSpPr>
        <p:spPr>
          <a:xfrm>
            <a:off x="438012" y="148587"/>
            <a:ext cx="8671389" cy="667820"/>
          </a:xfrm>
        </p:spPr>
        <p:txBody>
          <a:bodyPr>
            <a:normAutofit/>
          </a:bodyPr>
          <a:lstStyle/>
          <a:p>
            <a:r>
              <a:rPr lang="en-GB" altLang="zh-TW" sz="3000" dirty="0"/>
              <a:t>Sync Metadata To Read File List Fast</a:t>
            </a:r>
          </a:p>
        </p:txBody>
      </p:sp>
      <p:sp>
        <p:nvSpPr>
          <p:cNvPr id="32" name="矩形: 圓角 35">
            <a:extLst>
              <a:ext uri="{FF2B5EF4-FFF2-40B4-BE49-F238E27FC236}">
                <a16:creationId xmlns:a16="http://schemas.microsoft.com/office/drawing/2014/main" id="{04221FA9-AFE5-4FAE-B5F6-03122FF1C626}"/>
              </a:ext>
            </a:extLst>
          </p:cNvPr>
          <p:cNvSpPr/>
          <p:nvPr/>
        </p:nvSpPr>
        <p:spPr>
          <a:xfrm>
            <a:off x="3701336" y="1068301"/>
            <a:ext cx="2663803" cy="317119"/>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7A1A0C95-1149-4D05-BB26-0C8D061B4FA6}"/>
              </a:ext>
            </a:extLst>
          </p:cNvPr>
          <p:cNvSpPr/>
          <p:nvPr/>
        </p:nvSpPr>
        <p:spPr>
          <a:xfrm>
            <a:off x="3858623" y="1047227"/>
            <a:ext cx="2428870" cy="369332"/>
          </a:xfrm>
          <a:prstGeom prst="rect">
            <a:avLst/>
          </a:prstGeom>
        </p:spPr>
        <p:txBody>
          <a:bodyPr wrap="none">
            <a:spAutoFit/>
          </a:bodyPr>
          <a:lstStyle/>
          <a:p>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Mount and then use</a:t>
            </a:r>
          </a:p>
        </p:txBody>
      </p:sp>
      <p:sp>
        <p:nvSpPr>
          <p:cNvPr id="33" name="矩形: 圓角 35">
            <a:extLst>
              <a:ext uri="{FF2B5EF4-FFF2-40B4-BE49-F238E27FC236}">
                <a16:creationId xmlns:a16="http://schemas.microsoft.com/office/drawing/2014/main" id="{9BA02B0F-0B5C-4791-889D-331567CC653E}"/>
              </a:ext>
            </a:extLst>
          </p:cNvPr>
          <p:cNvSpPr/>
          <p:nvPr/>
        </p:nvSpPr>
        <p:spPr>
          <a:xfrm>
            <a:off x="3692979" y="1956988"/>
            <a:ext cx="3066077" cy="317119"/>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3F4E8761-D000-492B-A457-AF5FFA215E12}"/>
              </a:ext>
            </a:extLst>
          </p:cNvPr>
          <p:cNvSpPr/>
          <p:nvPr/>
        </p:nvSpPr>
        <p:spPr>
          <a:xfrm>
            <a:off x="3845610" y="1932193"/>
            <a:ext cx="2813591" cy="369332"/>
          </a:xfrm>
          <a:prstGeom prst="rect">
            <a:avLst/>
          </a:prstGeom>
        </p:spPr>
        <p:txBody>
          <a:bodyPr wrap="none">
            <a:spAutoFit/>
          </a:bodyPr>
          <a:lstStyle/>
          <a:p>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File list synchronization</a:t>
            </a:r>
          </a:p>
        </p:txBody>
      </p:sp>
      <p:sp>
        <p:nvSpPr>
          <p:cNvPr id="6" name="矩形 5">
            <a:extLst>
              <a:ext uri="{FF2B5EF4-FFF2-40B4-BE49-F238E27FC236}">
                <a16:creationId xmlns:a16="http://schemas.microsoft.com/office/drawing/2014/main" id="{67C3D914-FB96-4F1D-94BB-A0E27D848E93}"/>
              </a:ext>
            </a:extLst>
          </p:cNvPr>
          <p:cNvSpPr/>
          <p:nvPr/>
        </p:nvSpPr>
        <p:spPr>
          <a:xfrm>
            <a:off x="3858623" y="1409741"/>
            <a:ext cx="4572000" cy="486736"/>
          </a:xfrm>
          <a:prstGeom prst="rect">
            <a:avLst/>
          </a:prstGeom>
        </p:spPr>
        <p:txBody>
          <a:bodyPr>
            <a:spAutoFit/>
          </a:bodyPr>
          <a:lstStyle/>
          <a:p>
            <a:pPr>
              <a:lnSpc>
                <a:spcPts val="1600"/>
              </a:lnSpc>
            </a:pPr>
            <a:r>
              <a:rPr lang="en-GB" altLang="zh-TW" sz="1200" b="1" dirty="0">
                <a:latin typeface="Arial" panose="020B0604020202020204" pitchFamily="34" charset="0"/>
                <a:ea typeface="微軟正黑體" panose="020B0604030504040204" pitchFamily="34" charset="-120"/>
                <a:cs typeface="Arial" panose="020B0604020202020204" pitchFamily="34" charset="0"/>
              </a:rPr>
              <a:t>With cache function, you can view all file list and operate files without download all cloud data to the local NAS.</a:t>
            </a:r>
          </a:p>
        </p:txBody>
      </p:sp>
      <p:sp>
        <p:nvSpPr>
          <p:cNvPr id="10" name="矩形 9">
            <a:extLst>
              <a:ext uri="{FF2B5EF4-FFF2-40B4-BE49-F238E27FC236}">
                <a16:creationId xmlns:a16="http://schemas.microsoft.com/office/drawing/2014/main" id="{C426C75E-5FB7-4989-91AF-32F919578081}"/>
              </a:ext>
            </a:extLst>
          </p:cNvPr>
          <p:cNvSpPr/>
          <p:nvPr/>
        </p:nvSpPr>
        <p:spPr>
          <a:xfrm>
            <a:off x="3905714" y="2278825"/>
            <a:ext cx="5384743" cy="630942"/>
          </a:xfrm>
          <a:prstGeom prst="rect">
            <a:avLst/>
          </a:prstGeom>
        </p:spPr>
        <p:txBody>
          <a:bodyPr wrap="square">
            <a:spAutoFit/>
          </a:bodyPr>
          <a:lstStyle/>
          <a:p>
            <a:pPr marL="87313" indent="-87313">
              <a:buFont typeface="Arial" panose="020B0604020202020204" pitchFamily="34" charset="0"/>
              <a:buChar char="•"/>
            </a:pPr>
            <a:r>
              <a:rPr lang="en-GB" altLang="zh-TW" sz="1200" b="1" dirty="0">
                <a:latin typeface="Arial" panose="020B0604020202020204" pitchFamily="34" charset="0"/>
                <a:ea typeface="微軟正黑體" panose="020B0604030504040204" pitchFamily="34" charset="-120"/>
                <a:cs typeface="Arial" panose="020B0604020202020204" pitchFamily="34" charset="0"/>
              </a:rPr>
              <a:t>File-base storage service: synchronize anytime</a:t>
            </a:r>
            <a:br>
              <a:rPr lang="en-GB" altLang="zh-TW" sz="1200" b="1" dirty="0">
                <a:latin typeface="Arial" panose="020B0604020202020204" pitchFamily="34" charset="0"/>
                <a:ea typeface="微軟正黑體" panose="020B0604030504040204" pitchFamily="34" charset="-120"/>
                <a:cs typeface="Arial" panose="020B0604020202020204" pitchFamily="34" charset="0"/>
              </a:rPr>
            </a:br>
            <a:r>
              <a:rPr lang="zh-TW" altLang="en-US" sz="1100" b="1" dirty="0">
                <a:latin typeface="Arial" panose="020B0604020202020204" pitchFamily="34" charset="0"/>
                <a:ea typeface="微軟正黑體" panose="020B0604030504040204" pitchFamily="34" charset="-120"/>
                <a:cs typeface="Arial" panose="020B0604020202020204" pitchFamily="34" charset="0"/>
              </a:rPr>
              <a:t>*</a:t>
            </a:r>
            <a:r>
              <a:rPr lang="en-GB" altLang="zh-TW" sz="1100" b="1" dirty="0" err="1">
                <a:latin typeface="Arial" panose="020B0604020202020204" pitchFamily="34" charset="0"/>
                <a:ea typeface="微軟正黑體" panose="020B0604030504040204" pitchFamily="34" charset="-120"/>
                <a:cs typeface="Arial" panose="020B0604020202020204" pitchFamily="34" charset="0"/>
              </a:rPr>
              <a:t>HiDrive</a:t>
            </a:r>
            <a:r>
              <a:rPr lang="en-GB" altLang="zh-TW" sz="1100" b="1" dirty="0">
                <a:latin typeface="Arial" panose="020B0604020202020204" pitchFamily="34" charset="0"/>
                <a:ea typeface="微軟正黑體" panose="020B0604030504040204" pitchFamily="34" charset="-120"/>
                <a:cs typeface="Arial" panose="020B0604020202020204" pitchFamily="34" charset="0"/>
              </a:rPr>
              <a:t>, Yandex and </a:t>
            </a:r>
            <a:r>
              <a:rPr lang="en-GB" altLang="zh-TW" sz="1100" b="1" dirty="0" err="1">
                <a:latin typeface="Arial" panose="020B0604020202020204" pitchFamily="34" charset="0"/>
                <a:ea typeface="微軟正黑體" panose="020B0604030504040204" pitchFamily="34" charset="-120"/>
                <a:cs typeface="Arial" panose="020B0604020202020204" pitchFamily="34" charset="0"/>
              </a:rPr>
              <a:t>Sharefile</a:t>
            </a:r>
            <a:r>
              <a:rPr lang="zh-TW" altLang="en-US" sz="1100" b="1" dirty="0">
                <a:latin typeface="Arial" panose="020B0604020202020204" pitchFamily="34" charset="0"/>
                <a:ea typeface="微軟正黑體" panose="020B0604030504040204" pitchFamily="34" charset="-120"/>
                <a:cs typeface="Arial" panose="020B0604020202020204" pitchFamily="34" charset="0"/>
              </a:rPr>
              <a:t> </a:t>
            </a:r>
            <a:r>
              <a:rPr lang="en-GB" altLang="zh-TW" sz="1100" b="1" dirty="0">
                <a:latin typeface="Arial" panose="020B0604020202020204" pitchFamily="34" charset="0"/>
                <a:ea typeface="微軟正黑體" panose="020B0604030504040204" pitchFamily="34" charset="-120"/>
                <a:cs typeface="Arial" panose="020B0604020202020204" pitchFamily="34" charset="0"/>
              </a:rPr>
              <a:t>will synchronize by schedule or manually.</a:t>
            </a:r>
          </a:p>
          <a:p>
            <a:pPr marL="87313" indent="-87313">
              <a:buFont typeface="Arial" panose="020B0604020202020204" pitchFamily="34" charset="0"/>
              <a:buChar char="•"/>
            </a:pPr>
            <a:r>
              <a:rPr lang="en-GB" altLang="zh-TW" sz="1200" b="1" dirty="0">
                <a:latin typeface="Arial" panose="020B0604020202020204" pitchFamily="34" charset="0"/>
                <a:ea typeface="微軟正黑體" panose="020B0604030504040204" pitchFamily="34" charset="-120"/>
                <a:cs typeface="Arial" panose="020B0604020202020204" pitchFamily="34" charset="0"/>
              </a:rPr>
              <a:t>Object-base storage service:</a:t>
            </a:r>
            <a:r>
              <a:rPr lang="zh-TW" altLang="en-US" sz="1200" b="1" dirty="0">
                <a:latin typeface="Arial" panose="020B0604020202020204" pitchFamily="34" charset="0"/>
                <a:ea typeface="微軟正黑體" panose="020B0604030504040204" pitchFamily="34" charset="-120"/>
                <a:cs typeface="Arial" panose="020B0604020202020204" pitchFamily="34" charset="0"/>
              </a:rPr>
              <a:t> </a:t>
            </a:r>
            <a:r>
              <a:rPr lang="en-GB" altLang="zh-TW" sz="1200" b="1" dirty="0">
                <a:latin typeface="Arial" panose="020B0604020202020204" pitchFamily="34" charset="0"/>
                <a:ea typeface="微軟正黑體" panose="020B0604030504040204" pitchFamily="34" charset="-120"/>
                <a:cs typeface="Arial" panose="020B0604020202020204" pitchFamily="34" charset="0"/>
              </a:rPr>
              <a:t>synchronize by schedule or manually.</a:t>
            </a:r>
          </a:p>
        </p:txBody>
      </p:sp>
      <p:pic>
        <p:nvPicPr>
          <p:cNvPr id="23"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D2201D9B-C271-4D91-8D20-67B98E7EBA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15626" y="751618"/>
            <a:ext cx="1362739" cy="1263751"/>
          </a:xfrm>
          <a:prstGeom prst="rect">
            <a:avLst/>
          </a:prstGeom>
          <a:noFill/>
          <a:extLst>
            <a:ext uri="{909E8E84-426E-40DD-AFC4-6F175D3DCCD1}">
              <a14:hiddenFill xmlns:a14="http://schemas.microsoft.com/office/drawing/2010/main">
                <a:solidFill>
                  <a:srgbClr val="FFFFFF"/>
                </a:solidFill>
              </a14:hiddenFill>
            </a:ext>
          </a:extLst>
        </p:spPr>
      </p:pic>
      <p:cxnSp>
        <p:nvCxnSpPr>
          <p:cNvPr id="2050" name="直線單箭頭接點 2049">
            <a:extLst>
              <a:ext uri="{FF2B5EF4-FFF2-40B4-BE49-F238E27FC236}">
                <a16:creationId xmlns:a16="http://schemas.microsoft.com/office/drawing/2014/main" id="{F11BD8EC-795F-43E0-AF2E-84C7DE1F418C}"/>
              </a:ext>
            </a:extLst>
          </p:cNvPr>
          <p:cNvCxnSpPr>
            <a:cxnSpLocks/>
          </p:cNvCxnSpPr>
          <p:nvPr/>
        </p:nvCxnSpPr>
        <p:spPr>
          <a:xfrm>
            <a:off x="2254690" y="1594403"/>
            <a:ext cx="0" cy="1432111"/>
          </a:xfrm>
          <a:prstGeom prst="straightConnector1">
            <a:avLst/>
          </a:prstGeom>
          <a:ln w="38100">
            <a:gradFill>
              <a:gsLst>
                <a:gs pos="0">
                  <a:srgbClr val="40ABE0"/>
                </a:gs>
                <a:gs pos="100000">
                  <a:srgbClr val="5A04B1"/>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2052" name="圖形 2051">
            <a:extLst>
              <a:ext uri="{FF2B5EF4-FFF2-40B4-BE49-F238E27FC236}">
                <a16:creationId xmlns:a16="http://schemas.microsoft.com/office/drawing/2014/main" id="{798C9901-469E-448D-A654-491F30488C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7767" y="3435449"/>
            <a:ext cx="1786331" cy="513716"/>
          </a:xfrm>
          <a:prstGeom prst="rect">
            <a:avLst/>
          </a:prstGeom>
        </p:spPr>
      </p:pic>
      <p:pic>
        <p:nvPicPr>
          <p:cNvPr id="2055" name="圖形 2054">
            <a:extLst>
              <a:ext uri="{FF2B5EF4-FFF2-40B4-BE49-F238E27FC236}">
                <a16:creationId xmlns:a16="http://schemas.microsoft.com/office/drawing/2014/main" id="{EFD8BC92-164B-41BF-89C0-80D71DA0D3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01084" y="2002977"/>
            <a:ext cx="282900" cy="375149"/>
          </a:xfrm>
          <a:prstGeom prst="rect">
            <a:avLst/>
          </a:prstGeom>
        </p:spPr>
      </p:pic>
      <p:grpSp>
        <p:nvGrpSpPr>
          <p:cNvPr id="27" name="群組 26">
            <a:extLst>
              <a:ext uri="{FF2B5EF4-FFF2-40B4-BE49-F238E27FC236}">
                <a16:creationId xmlns:a16="http://schemas.microsoft.com/office/drawing/2014/main" id="{58893326-0760-4508-B792-3FB0DF5ED862}"/>
              </a:ext>
            </a:extLst>
          </p:cNvPr>
          <p:cNvGrpSpPr/>
          <p:nvPr/>
        </p:nvGrpSpPr>
        <p:grpSpPr>
          <a:xfrm>
            <a:off x="2416353" y="2000215"/>
            <a:ext cx="452368" cy="469281"/>
            <a:chOff x="3679269" y="5275450"/>
            <a:chExt cx="655007" cy="679496"/>
          </a:xfrm>
        </p:grpSpPr>
        <p:pic>
          <p:nvPicPr>
            <p:cNvPr id="28" name="Picture 2" descr="Image result for file icon green">
              <a:extLst>
                <a:ext uri="{FF2B5EF4-FFF2-40B4-BE49-F238E27FC236}">
                  <a16:creationId xmlns:a16="http://schemas.microsoft.com/office/drawing/2014/main" id="{75CA749C-C6F7-4816-B923-80B3482DD86C}"/>
                </a:ext>
              </a:extLst>
            </p:cNvPr>
            <p:cNvPicPr>
              <a:picLocks noChangeAspect="1" noChangeArrowheads="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0" y="5275450"/>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29" name="矩形 28">
              <a:extLst>
                <a:ext uri="{FF2B5EF4-FFF2-40B4-BE49-F238E27FC236}">
                  <a16:creationId xmlns:a16="http://schemas.microsoft.com/office/drawing/2014/main" id="{6292AF63-5520-4BD3-8CD7-43F795E914D2}"/>
                </a:ext>
              </a:extLst>
            </p:cNvPr>
            <p:cNvSpPr/>
            <p:nvPr/>
          </p:nvSpPr>
          <p:spPr>
            <a:xfrm>
              <a:off x="3679269" y="5487019"/>
              <a:ext cx="655007" cy="467927"/>
            </a:xfrm>
            <a:prstGeom prst="rect">
              <a:avLst/>
            </a:prstGeom>
          </p:spPr>
          <p:txBody>
            <a:bodyPr wrap="none">
              <a:spAutoFit/>
            </a:bodyPr>
            <a:lstStyle/>
            <a:p>
              <a:pPr algn="ctr"/>
              <a:r>
                <a:rPr lang="en-US" altLang="zh-TW" sz="750">
                  <a:solidFill>
                    <a:srgbClr val="1FC933"/>
                  </a:solidFill>
                  <a:latin typeface="Arial" panose="020B0604020202020204" pitchFamily="34" charset="0"/>
                  <a:cs typeface="Arial" panose="020B0604020202020204" pitchFamily="34" charset="0"/>
                </a:rPr>
                <a:t>META</a:t>
              </a:r>
            </a:p>
            <a:p>
              <a:pPr algn="ctr"/>
              <a:r>
                <a:rPr lang="en-US" altLang="zh-TW" sz="750">
                  <a:solidFill>
                    <a:srgbClr val="1FC933"/>
                  </a:solidFill>
                  <a:latin typeface="Arial" panose="020B0604020202020204" pitchFamily="34" charset="0"/>
                  <a:cs typeface="Arial" panose="020B0604020202020204" pitchFamily="34" charset="0"/>
                </a:rPr>
                <a:t>DATA</a:t>
              </a:r>
              <a:endParaRPr lang="en-GB" sz="750">
                <a:solidFill>
                  <a:srgbClr val="1FC933"/>
                </a:solidFill>
                <a:latin typeface="Arial" panose="020B0604020202020204" pitchFamily="34" charset="0"/>
                <a:cs typeface="Arial" panose="020B0604020202020204" pitchFamily="34" charset="0"/>
              </a:endParaRPr>
            </a:p>
          </p:txBody>
        </p:sp>
      </p:grpSp>
      <p:pic>
        <p:nvPicPr>
          <p:cNvPr id="38" name="圖形 37">
            <a:extLst>
              <a:ext uri="{FF2B5EF4-FFF2-40B4-BE49-F238E27FC236}">
                <a16:creationId xmlns:a16="http://schemas.microsoft.com/office/drawing/2014/main" id="{A32325B8-F15E-4AF4-B35E-A03136EE938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1840" y="1764465"/>
            <a:ext cx="543188" cy="543188"/>
          </a:xfrm>
          <a:prstGeom prst="rect">
            <a:avLst/>
          </a:prstGeom>
        </p:spPr>
      </p:pic>
      <p:pic>
        <p:nvPicPr>
          <p:cNvPr id="24" name="圖片 2" descr="一張含有 標誌, 室外 的圖片&#10;&#10;描述是以高可信度產生">
            <a:extLst>
              <a:ext uri="{FF2B5EF4-FFF2-40B4-BE49-F238E27FC236}">
                <a16:creationId xmlns:a16="http://schemas.microsoft.com/office/drawing/2014/main" id="{06F41020-628C-43C9-91C2-197779B33FCD}"/>
              </a:ext>
            </a:extLst>
          </p:cNvPr>
          <p:cNvPicPr>
            <a:picLocks noChangeAspect="1"/>
          </p:cNvPicPr>
          <p:nvPr/>
        </p:nvPicPr>
        <p:blipFill>
          <a:blip r:embed="rId11"/>
          <a:stretch>
            <a:fillRect/>
          </a:stretch>
        </p:blipFill>
        <p:spPr>
          <a:xfrm>
            <a:off x="8160404" y="-280"/>
            <a:ext cx="981075" cy="885825"/>
          </a:xfrm>
          <a:prstGeom prst="rect">
            <a:avLst/>
          </a:prstGeom>
        </p:spPr>
      </p:pic>
    </p:spTree>
    <p:extLst>
      <p:ext uri="{BB962C8B-B14F-4D97-AF65-F5344CB8AC3E}">
        <p14:creationId xmlns:p14="http://schemas.microsoft.com/office/powerpoint/2010/main" val="2342109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E89DCB-A5EC-4F21-8900-80B6103A5EF1}"/>
              </a:ext>
            </a:extLst>
          </p:cNvPr>
          <p:cNvSpPr>
            <a:spLocks noGrp="1"/>
          </p:cNvSpPr>
          <p:nvPr>
            <p:ph type="title"/>
          </p:nvPr>
        </p:nvSpPr>
        <p:spPr>
          <a:xfrm>
            <a:off x="354668" y="154654"/>
            <a:ext cx="8671389" cy="667820"/>
          </a:xfrm>
        </p:spPr>
        <p:txBody>
          <a:bodyPr>
            <a:normAutofit/>
          </a:bodyPr>
          <a:lstStyle/>
          <a:p>
            <a:r>
              <a:rPr lang="en-GB" altLang="zh-TW" sz="3000" dirty="0"/>
              <a:t>Accelerate When Reading Cached Files</a:t>
            </a:r>
            <a:endParaRPr lang="zh-TW" altLang="en-US" sz="3000" dirty="0"/>
          </a:p>
        </p:txBody>
      </p:sp>
      <p:sp>
        <p:nvSpPr>
          <p:cNvPr id="31" name="矩形 30">
            <a:extLst>
              <a:ext uri="{FF2B5EF4-FFF2-40B4-BE49-F238E27FC236}">
                <a16:creationId xmlns:a16="http://schemas.microsoft.com/office/drawing/2014/main" id="{3CFD42E8-6D5E-409B-870C-F3CD90593BC8}"/>
              </a:ext>
            </a:extLst>
          </p:cNvPr>
          <p:cNvSpPr/>
          <p:nvPr/>
        </p:nvSpPr>
        <p:spPr>
          <a:xfrm>
            <a:off x="1139289" y="2151771"/>
            <a:ext cx="2356946" cy="2356946"/>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cs typeface="Arial" panose="020B0604020202020204" pitchFamily="34" charset="0"/>
            </a:endParaRPr>
          </a:p>
        </p:txBody>
      </p:sp>
      <p:grpSp>
        <p:nvGrpSpPr>
          <p:cNvPr id="32" name="群組 31">
            <a:extLst>
              <a:ext uri="{FF2B5EF4-FFF2-40B4-BE49-F238E27FC236}">
                <a16:creationId xmlns:a16="http://schemas.microsoft.com/office/drawing/2014/main" id="{A8335264-893F-47BA-8261-E8B6824C8FE6}"/>
              </a:ext>
            </a:extLst>
          </p:cNvPr>
          <p:cNvGrpSpPr/>
          <p:nvPr/>
        </p:nvGrpSpPr>
        <p:grpSpPr>
          <a:xfrm>
            <a:off x="1243579" y="3936857"/>
            <a:ext cx="452368" cy="469273"/>
            <a:chOff x="3679267" y="5275454"/>
            <a:chExt cx="655007" cy="679484"/>
          </a:xfrm>
        </p:grpSpPr>
        <p:pic>
          <p:nvPicPr>
            <p:cNvPr id="33" name="Picture 2" descr="Image result for file icon green">
              <a:extLst>
                <a:ext uri="{FF2B5EF4-FFF2-40B4-BE49-F238E27FC236}">
                  <a16:creationId xmlns:a16="http://schemas.microsoft.com/office/drawing/2014/main" id="{12BA696D-462B-49A3-8177-D1986C6F4EDC}"/>
                </a:ext>
              </a:extLst>
            </p:cNvPr>
            <p:cNvPicPr>
              <a:picLocks noChangeAspect="1" noChangeArrowheads="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1" y="5275454"/>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34" name="矩形 33">
              <a:extLst>
                <a:ext uri="{FF2B5EF4-FFF2-40B4-BE49-F238E27FC236}">
                  <a16:creationId xmlns:a16="http://schemas.microsoft.com/office/drawing/2014/main" id="{5D32C93E-B1AA-4330-A016-9747C80706FE}"/>
                </a:ext>
              </a:extLst>
            </p:cNvPr>
            <p:cNvSpPr/>
            <p:nvPr/>
          </p:nvSpPr>
          <p:spPr>
            <a:xfrm>
              <a:off x="3679267" y="5487011"/>
              <a:ext cx="655007" cy="467927"/>
            </a:xfrm>
            <a:prstGeom prst="rect">
              <a:avLst/>
            </a:prstGeom>
          </p:spPr>
          <p:txBody>
            <a:bodyPr wrap="none">
              <a:spAutoFit/>
            </a:bodyPr>
            <a:lstStyle/>
            <a:p>
              <a:pPr algn="ctr"/>
              <a:r>
                <a:rPr lang="en-US" altLang="zh-TW" sz="750">
                  <a:solidFill>
                    <a:srgbClr val="1FC933"/>
                  </a:solidFill>
                  <a:latin typeface="Arial" panose="020B0604020202020204" pitchFamily="34" charset="0"/>
                  <a:cs typeface="Arial" panose="020B0604020202020204" pitchFamily="34" charset="0"/>
                </a:rPr>
                <a:t>META</a:t>
              </a:r>
            </a:p>
            <a:p>
              <a:pPr algn="ctr"/>
              <a:r>
                <a:rPr lang="en-US" altLang="zh-TW" sz="750">
                  <a:solidFill>
                    <a:srgbClr val="1FC933"/>
                  </a:solidFill>
                  <a:latin typeface="Arial" panose="020B0604020202020204" pitchFamily="34" charset="0"/>
                  <a:cs typeface="Arial" panose="020B0604020202020204" pitchFamily="34" charset="0"/>
                </a:rPr>
                <a:t>DATA</a:t>
              </a:r>
              <a:endParaRPr lang="en-GB" sz="750">
                <a:solidFill>
                  <a:srgbClr val="1FC933"/>
                </a:solidFill>
                <a:latin typeface="Arial" panose="020B0604020202020204" pitchFamily="34" charset="0"/>
                <a:cs typeface="Arial" panose="020B0604020202020204" pitchFamily="34" charset="0"/>
              </a:endParaRPr>
            </a:p>
          </p:txBody>
        </p:sp>
      </p:grpSp>
      <p:grpSp>
        <p:nvGrpSpPr>
          <p:cNvPr id="35" name="群組 34">
            <a:extLst>
              <a:ext uri="{FF2B5EF4-FFF2-40B4-BE49-F238E27FC236}">
                <a16:creationId xmlns:a16="http://schemas.microsoft.com/office/drawing/2014/main" id="{E2EEFD05-60BB-4317-BB7A-69A761C0C86C}"/>
              </a:ext>
            </a:extLst>
          </p:cNvPr>
          <p:cNvGrpSpPr/>
          <p:nvPr/>
        </p:nvGrpSpPr>
        <p:grpSpPr>
          <a:xfrm>
            <a:off x="1681729" y="3936857"/>
            <a:ext cx="452368" cy="469273"/>
            <a:chOff x="3679267" y="5275454"/>
            <a:chExt cx="655007" cy="679484"/>
          </a:xfrm>
        </p:grpSpPr>
        <p:pic>
          <p:nvPicPr>
            <p:cNvPr id="36" name="Picture 2" descr="Image result for file icon green">
              <a:extLst>
                <a:ext uri="{FF2B5EF4-FFF2-40B4-BE49-F238E27FC236}">
                  <a16:creationId xmlns:a16="http://schemas.microsoft.com/office/drawing/2014/main" id="{7DAF46D4-5BFF-4050-90B7-F3C09C23F07D}"/>
                </a:ext>
              </a:extLst>
            </p:cNvPr>
            <p:cNvPicPr>
              <a:picLocks noChangeAspect="1" noChangeArrowheads="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1" y="5275454"/>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a:extLst>
                <a:ext uri="{FF2B5EF4-FFF2-40B4-BE49-F238E27FC236}">
                  <a16:creationId xmlns:a16="http://schemas.microsoft.com/office/drawing/2014/main" id="{A90719B3-79B2-41A7-9F2B-F48D74F8C291}"/>
                </a:ext>
              </a:extLst>
            </p:cNvPr>
            <p:cNvSpPr/>
            <p:nvPr/>
          </p:nvSpPr>
          <p:spPr>
            <a:xfrm>
              <a:off x="3679267" y="5487011"/>
              <a:ext cx="655007" cy="467927"/>
            </a:xfrm>
            <a:prstGeom prst="rect">
              <a:avLst/>
            </a:prstGeom>
          </p:spPr>
          <p:txBody>
            <a:bodyPr wrap="none">
              <a:spAutoFit/>
            </a:bodyPr>
            <a:lstStyle/>
            <a:p>
              <a:pPr algn="ctr"/>
              <a:r>
                <a:rPr lang="en-US" altLang="zh-TW" sz="750">
                  <a:solidFill>
                    <a:srgbClr val="1FC933"/>
                  </a:solidFill>
                  <a:latin typeface="Arial" panose="020B0604020202020204" pitchFamily="34" charset="0"/>
                  <a:cs typeface="Arial" panose="020B0604020202020204" pitchFamily="34" charset="0"/>
                </a:rPr>
                <a:t>META</a:t>
              </a:r>
            </a:p>
            <a:p>
              <a:pPr algn="ctr"/>
              <a:r>
                <a:rPr lang="en-US" altLang="zh-TW" sz="750">
                  <a:solidFill>
                    <a:srgbClr val="1FC933"/>
                  </a:solidFill>
                  <a:latin typeface="Arial" panose="020B0604020202020204" pitchFamily="34" charset="0"/>
                  <a:cs typeface="Arial" panose="020B0604020202020204" pitchFamily="34" charset="0"/>
                </a:rPr>
                <a:t>DATA</a:t>
              </a:r>
              <a:endParaRPr lang="en-GB" sz="750">
                <a:solidFill>
                  <a:srgbClr val="1FC933"/>
                </a:solidFill>
                <a:latin typeface="Arial" panose="020B0604020202020204" pitchFamily="34" charset="0"/>
                <a:cs typeface="Arial" panose="020B0604020202020204" pitchFamily="34" charset="0"/>
              </a:endParaRPr>
            </a:p>
          </p:txBody>
        </p:sp>
      </p:grpSp>
      <p:grpSp>
        <p:nvGrpSpPr>
          <p:cNvPr id="38" name="群組 37">
            <a:extLst>
              <a:ext uri="{FF2B5EF4-FFF2-40B4-BE49-F238E27FC236}">
                <a16:creationId xmlns:a16="http://schemas.microsoft.com/office/drawing/2014/main" id="{FCA5CB4B-6A18-4F51-AD0E-30CA0C3D4F1A}"/>
              </a:ext>
            </a:extLst>
          </p:cNvPr>
          <p:cNvGrpSpPr/>
          <p:nvPr/>
        </p:nvGrpSpPr>
        <p:grpSpPr>
          <a:xfrm>
            <a:off x="2113803" y="3936857"/>
            <a:ext cx="452368" cy="469273"/>
            <a:chOff x="3679267" y="5275454"/>
            <a:chExt cx="655007" cy="679484"/>
          </a:xfrm>
        </p:grpSpPr>
        <p:pic>
          <p:nvPicPr>
            <p:cNvPr id="39" name="Picture 2" descr="Image result for file icon green">
              <a:extLst>
                <a:ext uri="{FF2B5EF4-FFF2-40B4-BE49-F238E27FC236}">
                  <a16:creationId xmlns:a16="http://schemas.microsoft.com/office/drawing/2014/main" id="{1098A811-CF11-4DBF-888A-C92C115251EA}"/>
                </a:ext>
              </a:extLst>
            </p:cNvPr>
            <p:cNvPicPr>
              <a:picLocks noChangeAspect="1" noChangeArrowheads="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1" y="5275454"/>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a:extLst>
                <a:ext uri="{FF2B5EF4-FFF2-40B4-BE49-F238E27FC236}">
                  <a16:creationId xmlns:a16="http://schemas.microsoft.com/office/drawing/2014/main" id="{D676D87D-2824-4CC1-A17A-D1BB6FB1E783}"/>
                </a:ext>
              </a:extLst>
            </p:cNvPr>
            <p:cNvSpPr/>
            <p:nvPr/>
          </p:nvSpPr>
          <p:spPr>
            <a:xfrm>
              <a:off x="3679267" y="5487011"/>
              <a:ext cx="655007" cy="467927"/>
            </a:xfrm>
            <a:prstGeom prst="rect">
              <a:avLst/>
            </a:prstGeom>
          </p:spPr>
          <p:txBody>
            <a:bodyPr wrap="none">
              <a:spAutoFit/>
            </a:bodyPr>
            <a:lstStyle/>
            <a:p>
              <a:pPr algn="ctr"/>
              <a:r>
                <a:rPr lang="en-US" altLang="zh-TW" sz="750">
                  <a:solidFill>
                    <a:srgbClr val="1FC933"/>
                  </a:solidFill>
                  <a:latin typeface="Arial" panose="020B0604020202020204" pitchFamily="34" charset="0"/>
                  <a:cs typeface="Arial" panose="020B0604020202020204" pitchFamily="34" charset="0"/>
                </a:rPr>
                <a:t>META</a:t>
              </a:r>
            </a:p>
            <a:p>
              <a:pPr algn="ctr"/>
              <a:r>
                <a:rPr lang="en-US" altLang="zh-TW" sz="750">
                  <a:solidFill>
                    <a:srgbClr val="1FC933"/>
                  </a:solidFill>
                  <a:latin typeface="Arial" panose="020B0604020202020204" pitchFamily="34" charset="0"/>
                  <a:cs typeface="Arial" panose="020B0604020202020204" pitchFamily="34" charset="0"/>
                </a:rPr>
                <a:t>DATA</a:t>
              </a:r>
              <a:endParaRPr lang="en-GB" sz="750">
                <a:solidFill>
                  <a:srgbClr val="1FC933"/>
                </a:solidFill>
                <a:latin typeface="Arial" panose="020B0604020202020204" pitchFamily="34" charset="0"/>
                <a:cs typeface="Arial" panose="020B0604020202020204" pitchFamily="34" charset="0"/>
              </a:endParaRPr>
            </a:p>
          </p:txBody>
        </p:sp>
      </p:grpSp>
      <p:grpSp>
        <p:nvGrpSpPr>
          <p:cNvPr id="44" name="群組 43">
            <a:extLst>
              <a:ext uri="{FF2B5EF4-FFF2-40B4-BE49-F238E27FC236}">
                <a16:creationId xmlns:a16="http://schemas.microsoft.com/office/drawing/2014/main" id="{6739BD91-339A-430D-B86C-58EAEB0AB429}"/>
              </a:ext>
            </a:extLst>
          </p:cNvPr>
          <p:cNvGrpSpPr/>
          <p:nvPr/>
        </p:nvGrpSpPr>
        <p:grpSpPr>
          <a:xfrm>
            <a:off x="2965267" y="3936857"/>
            <a:ext cx="452368" cy="469273"/>
            <a:chOff x="3679267" y="5275454"/>
            <a:chExt cx="655007" cy="679484"/>
          </a:xfrm>
        </p:grpSpPr>
        <p:pic>
          <p:nvPicPr>
            <p:cNvPr id="45" name="Picture 2" descr="Image result for file icon green">
              <a:extLst>
                <a:ext uri="{FF2B5EF4-FFF2-40B4-BE49-F238E27FC236}">
                  <a16:creationId xmlns:a16="http://schemas.microsoft.com/office/drawing/2014/main" id="{104D8B42-A7D9-46CD-858F-B078803620E3}"/>
                </a:ext>
              </a:extLst>
            </p:cNvPr>
            <p:cNvPicPr>
              <a:picLocks noChangeAspect="1" noChangeArrowheads="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1" y="5275454"/>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46" name="矩形 45">
              <a:extLst>
                <a:ext uri="{FF2B5EF4-FFF2-40B4-BE49-F238E27FC236}">
                  <a16:creationId xmlns:a16="http://schemas.microsoft.com/office/drawing/2014/main" id="{6E515F9E-19F9-484B-9AEE-DC99FDB05962}"/>
                </a:ext>
              </a:extLst>
            </p:cNvPr>
            <p:cNvSpPr/>
            <p:nvPr/>
          </p:nvSpPr>
          <p:spPr>
            <a:xfrm>
              <a:off x="3679267" y="5487011"/>
              <a:ext cx="655007" cy="467927"/>
            </a:xfrm>
            <a:prstGeom prst="rect">
              <a:avLst/>
            </a:prstGeom>
          </p:spPr>
          <p:txBody>
            <a:bodyPr wrap="none">
              <a:spAutoFit/>
            </a:bodyPr>
            <a:lstStyle/>
            <a:p>
              <a:pPr algn="ctr"/>
              <a:r>
                <a:rPr lang="en-US" altLang="zh-TW" sz="750">
                  <a:solidFill>
                    <a:srgbClr val="1FC933"/>
                  </a:solidFill>
                  <a:latin typeface="Arial" panose="020B0604020202020204" pitchFamily="34" charset="0"/>
                  <a:cs typeface="Arial" panose="020B0604020202020204" pitchFamily="34" charset="0"/>
                </a:rPr>
                <a:t>META</a:t>
              </a:r>
            </a:p>
            <a:p>
              <a:pPr algn="ctr"/>
              <a:r>
                <a:rPr lang="en-US" altLang="zh-TW" sz="750">
                  <a:solidFill>
                    <a:srgbClr val="1FC933"/>
                  </a:solidFill>
                  <a:latin typeface="Arial" panose="020B0604020202020204" pitchFamily="34" charset="0"/>
                  <a:cs typeface="Arial" panose="020B0604020202020204" pitchFamily="34" charset="0"/>
                </a:rPr>
                <a:t>DATA</a:t>
              </a:r>
              <a:endParaRPr lang="en-GB" sz="750">
                <a:solidFill>
                  <a:srgbClr val="1FC933"/>
                </a:solidFill>
                <a:latin typeface="Arial" panose="020B0604020202020204" pitchFamily="34" charset="0"/>
                <a:cs typeface="Arial" panose="020B0604020202020204" pitchFamily="34" charset="0"/>
              </a:endParaRPr>
            </a:p>
          </p:txBody>
        </p:sp>
      </p:grpSp>
      <p:cxnSp>
        <p:nvCxnSpPr>
          <p:cNvPr id="49" name="直線單箭頭接點 48">
            <a:extLst>
              <a:ext uri="{FF2B5EF4-FFF2-40B4-BE49-F238E27FC236}">
                <a16:creationId xmlns:a16="http://schemas.microsoft.com/office/drawing/2014/main" id="{47257293-355D-439A-9D1E-5EC7AAB85E65}"/>
              </a:ext>
            </a:extLst>
          </p:cNvPr>
          <p:cNvCxnSpPr>
            <a:cxnSpLocks/>
            <a:endCxn id="33" idx="0"/>
          </p:cNvCxnSpPr>
          <p:nvPr/>
        </p:nvCxnSpPr>
        <p:spPr>
          <a:xfrm flipH="1">
            <a:off x="1469761" y="1458853"/>
            <a:ext cx="828308" cy="2478004"/>
          </a:xfrm>
          <a:prstGeom prst="straightConnector1">
            <a:avLst/>
          </a:prstGeom>
          <a:ln w="38100">
            <a:gradFill>
              <a:gsLst>
                <a:gs pos="0">
                  <a:srgbClr val="40ABE0"/>
                </a:gs>
                <a:gs pos="100000">
                  <a:srgbClr val="5A04B1"/>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50" name="Picture 2" descr="Image result for file icon">
            <a:extLst>
              <a:ext uri="{FF2B5EF4-FFF2-40B4-BE49-F238E27FC236}">
                <a16:creationId xmlns:a16="http://schemas.microsoft.com/office/drawing/2014/main" id="{AD634C67-586B-45BA-8514-67C60081798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75758" y="2390511"/>
            <a:ext cx="448200" cy="4482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Image result for file icon">
            <a:extLst>
              <a:ext uri="{FF2B5EF4-FFF2-40B4-BE49-F238E27FC236}">
                <a16:creationId xmlns:a16="http://schemas.microsoft.com/office/drawing/2014/main" id="{6BAEECE7-FA17-499C-9B1E-72D7FE02A97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35500" y="3936857"/>
            <a:ext cx="448200" cy="448200"/>
          </a:xfrm>
          <a:prstGeom prst="rect">
            <a:avLst/>
          </a:prstGeom>
          <a:noFill/>
          <a:extLst>
            <a:ext uri="{909E8E84-426E-40DD-AFC4-6F175D3DCCD1}">
              <a14:hiddenFill xmlns:a14="http://schemas.microsoft.com/office/drawing/2010/main">
                <a:solidFill>
                  <a:srgbClr val="FFFFFF"/>
                </a:solidFill>
              </a14:hiddenFill>
            </a:ext>
          </a:extLst>
        </p:spPr>
      </p:pic>
      <p:pic>
        <p:nvPicPr>
          <p:cNvPr id="63" name="圖形 62">
            <a:extLst>
              <a:ext uri="{FF2B5EF4-FFF2-40B4-BE49-F238E27FC236}">
                <a16:creationId xmlns:a16="http://schemas.microsoft.com/office/drawing/2014/main" id="{D55B4CFF-4F2D-4710-9303-5D0A73921F2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00835" y="1275502"/>
            <a:ext cx="3828196" cy="915602"/>
          </a:xfrm>
          <a:prstGeom prst="rect">
            <a:avLst/>
          </a:prstGeom>
        </p:spPr>
      </p:pic>
      <p:sp>
        <p:nvSpPr>
          <p:cNvPr id="57" name="矩形 56">
            <a:extLst>
              <a:ext uri="{FF2B5EF4-FFF2-40B4-BE49-F238E27FC236}">
                <a16:creationId xmlns:a16="http://schemas.microsoft.com/office/drawing/2014/main" id="{8E7C1B19-C21A-4F36-A7CC-00FA28856F9B}"/>
              </a:ext>
            </a:extLst>
          </p:cNvPr>
          <p:cNvSpPr/>
          <p:nvPr/>
        </p:nvSpPr>
        <p:spPr>
          <a:xfrm>
            <a:off x="4968510" y="1365656"/>
            <a:ext cx="3268973" cy="738664"/>
          </a:xfrm>
          <a:prstGeom prst="rect">
            <a:avLst/>
          </a:prstGeom>
        </p:spPr>
        <p:txBody>
          <a:bodyPr wrap="square">
            <a:spAutoFit/>
          </a:bodyPr>
          <a:lstStyle/>
          <a:p>
            <a:r>
              <a:rPr lang="en-GB" altLang="zh-TW" sz="1400" b="1" dirty="0">
                <a:latin typeface="Arial" panose="020B0604020202020204" pitchFamily="34" charset="0"/>
                <a:ea typeface="微軟正黑體" panose="020B0604030504040204" pitchFamily="34" charset="-120"/>
                <a:cs typeface="Arial" panose="020B0604020202020204" pitchFamily="34" charset="0"/>
              </a:rPr>
              <a:t>When first reading, the file will be downloaded from the cloud to the local cache volume and kept.</a:t>
            </a:r>
          </a:p>
        </p:txBody>
      </p:sp>
      <p:grpSp>
        <p:nvGrpSpPr>
          <p:cNvPr id="59" name="群組 58">
            <a:extLst>
              <a:ext uri="{FF2B5EF4-FFF2-40B4-BE49-F238E27FC236}">
                <a16:creationId xmlns:a16="http://schemas.microsoft.com/office/drawing/2014/main" id="{199A64AA-0565-45A7-B2EE-BCAF23BA7338}"/>
              </a:ext>
            </a:extLst>
          </p:cNvPr>
          <p:cNvGrpSpPr/>
          <p:nvPr/>
        </p:nvGrpSpPr>
        <p:grpSpPr>
          <a:xfrm>
            <a:off x="3955554" y="1248584"/>
            <a:ext cx="971623" cy="971623"/>
            <a:chOff x="3955300" y="1450918"/>
            <a:chExt cx="791721" cy="791721"/>
          </a:xfrm>
        </p:grpSpPr>
        <p:sp>
          <p:nvSpPr>
            <p:cNvPr id="54" name="橢圓 53">
              <a:extLst>
                <a:ext uri="{FF2B5EF4-FFF2-40B4-BE49-F238E27FC236}">
                  <a16:creationId xmlns:a16="http://schemas.microsoft.com/office/drawing/2014/main" id="{FCE9B69B-5D39-4D6A-9DDF-1C131323671A}"/>
                </a:ext>
              </a:extLst>
            </p:cNvPr>
            <p:cNvSpPr/>
            <p:nvPr/>
          </p:nvSpPr>
          <p:spPr>
            <a:xfrm>
              <a:off x="3955300" y="1450918"/>
              <a:ext cx="791721" cy="7917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8" name="橢圓 57">
              <a:extLst>
                <a:ext uri="{FF2B5EF4-FFF2-40B4-BE49-F238E27FC236}">
                  <a16:creationId xmlns:a16="http://schemas.microsoft.com/office/drawing/2014/main" id="{A2E834EF-644A-41BD-9FB1-24478568A657}"/>
                </a:ext>
              </a:extLst>
            </p:cNvPr>
            <p:cNvSpPr/>
            <p:nvPr/>
          </p:nvSpPr>
          <p:spPr>
            <a:xfrm>
              <a:off x="4037512" y="1534179"/>
              <a:ext cx="625197" cy="625197"/>
            </a:xfrm>
            <a:prstGeom prst="ellipse">
              <a:avLst/>
            </a:prstGeom>
            <a:noFill/>
            <a:ln w="50800">
              <a:gradFill>
                <a:gsLst>
                  <a:gs pos="0">
                    <a:srgbClr val="40ABE0"/>
                  </a:gs>
                  <a:gs pos="100000">
                    <a:srgbClr val="125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64" name="矩形 63">
            <a:extLst>
              <a:ext uri="{FF2B5EF4-FFF2-40B4-BE49-F238E27FC236}">
                <a16:creationId xmlns:a16="http://schemas.microsoft.com/office/drawing/2014/main" id="{7ADA1EFA-439E-46AA-8751-A8DA864F967F}"/>
              </a:ext>
            </a:extLst>
          </p:cNvPr>
          <p:cNvSpPr/>
          <p:nvPr/>
        </p:nvSpPr>
        <p:spPr>
          <a:xfrm>
            <a:off x="4199755" y="1360734"/>
            <a:ext cx="470000" cy="707886"/>
          </a:xfrm>
          <a:prstGeom prst="rect">
            <a:avLst/>
          </a:prstGeom>
        </p:spPr>
        <p:txBody>
          <a:bodyPr wrap="none">
            <a:spAutoFit/>
          </a:bodyPr>
          <a:lstStyle/>
          <a:p>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4000">
              <a:solidFill>
                <a:schemeClr val="bg1"/>
              </a:solidFill>
              <a:latin typeface="Arial" panose="020B0604020202020204" pitchFamily="34" charset="0"/>
              <a:cs typeface="Arial" panose="020B0604020202020204" pitchFamily="34" charset="0"/>
            </a:endParaRPr>
          </a:p>
        </p:txBody>
      </p:sp>
      <p:pic>
        <p:nvPicPr>
          <p:cNvPr id="65" name="圖形 64">
            <a:extLst>
              <a:ext uri="{FF2B5EF4-FFF2-40B4-BE49-F238E27FC236}">
                <a16:creationId xmlns:a16="http://schemas.microsoft.com/office/drawing/2014/main" id="{08EC1B22-ACB8-4276-9E6F-39BCC08A8F0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00835" y="2375504"/>
            <a:ext cx="3828196" cy="915602"/>
          </a:xfrm>
          <a:prstGeom prst="rect">
            <a:avLst/>
          </a:prstGeom>
        </p:spPr>
      </p:pic>
      <p:sp>
        <p:nvSpPr>
          <p:cNvPr id="66" name="矩形 65">
            <a:extLst>
              <a:ext uri="{FF2B5EF4-FFF2-40B4-BE49-F238E27FC236}">
                <a16:creationId xmlns:a16="http://schemas.microsoft.com/office/drawing/2014/main" id="{D2904663-C8C6-4AA4-9E01-E63EB3E9BD8E}"/>
              </a:ext>
            </a:extLst>
          </p:cNvPr>
          <p:cNvSpPr/>
          <p:nvPr/>
        </p:nvSpPr>
        <p:spPr>
          <a:xfrm>
            <a:off x="5002796" y="2463973"/>
            <a:ext cx="3018789" cy="738664"/>
          </a:xfrm>
          <a:prstGeom prst="rect">
            <a:avLst/>
          </a:prstGeom>
        </p:spPr>
        <p:txBody>
          <a:bodyPr wrap="square">
            <a:spAutoFit/>
          </a:bodyPr>
          <a:lstStyle/>
          <a:p>
            <a:r>
              <a:rPr lang="en-GB" altLang="zh-TW" sz="1400" b="1" dirty="0">
                <a:latin typeface="Arial" panose="020B0604020202020204" pitchFamily="34" charset="0"/>
                <a:ea typeface="微軟正黑體" panose="020B0604030504040204" pitchFamily="34" charset="-120"/>
                <a:cs typeface="Arial" panose="020B0604020202020204" pitchFamily="34" charset="0"/>
              </a:rPr>
              <a:t>When reading the cached files, it will read the files in local cache volume to avoid download again.</a:t>
            </a:r>
          </a:p>
        </p:txBody>
      </p:sp>
      <p:sp>
        <p:nvSpPr>
          <p:cNvPr id="68" name="橢圓 67">
            <a:extLst>
              <a:ext uri="{FF2B5EF4-FFF2-40B4-BE49-F238E27FC236}">
                <a16:creationId xmlns:a16="http://schemas.microsoft.com/office/drawing/2014/main" id="{99D0F399-1D9C-4A01-9C5A-B5BDF78358CD}"/>
              </a:ext>
            </a:extLst>
          </p:cNvPr>
          <p:cNvSpPr/>
          <p:nvPr/>
        </p:nvSpPr>
        <p:spPr>
          <a:xfrm>
            <a:off x="3958890" y="2349601"/>
            <a:ext cx="971623" cy="97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9" name="橢圓 68">
            <a:extLst>
              <a:ext uri="{FF2B5EF4-FFF2-40B4-BE49-F238E27FC236}">
                <a16:creationId xmlns:a16="http://schemas.microsoft.com/office/drawing/2014/main" id="{8E1B0B18-6C43-413F-8A63-B3968FC908B4}"/>
              </a:ext>
            </a:extLst>
          </p:cNvPr>
          <p:cNvSpPr/>
          <p:nvPr/>
        </p:nvSpPr>
        <p:spPr>
          <a:xfrm>
            <a:off x="4059783" y="2451781"/>
            <a:ext cx="767260" cy="767260"/>
          </a:xfrm>
          <a:prstGeom prst="ellipse">
            <a:avLst/>
          </a:prstGeom>
          <a:noFill/>
          <a:ln w="50800">
            <a:gradFill>
              <a:gsLst>
                <a:gs pos="0">
                  <a:srgbClr val="6915D9"/>
                </a:gs>
                <a:gs pos="100000">
                  <a:srgbClr val="AD10C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0" name="矩形 69">
            <a:extLst>
              <a:ext uri="{FF2B5EF4-FFF2-40B4-BE49-F238E27FC236}">
                <a16:creationId xmlns:a16="http://schemas.microsoft.com/office/drawing/2014/main" id="{D780F1FA-0407-42FA-8757-5226B2E9F6CA}"/>
              </a:ext>
            </a:extLst>
          </p:cNvPr>
          <p:cNvSpPr/>
          <p:nvPr/>
        </p:nvSpPr>
        <p:spPr>
          <a:xfrm>
            <a:off x="4220363" y="2467842"/>
            <a:ext cx="470000" cy="707886"/>
          </a:xfrm>
          <a:prstGeom prst="rect">
            <a:avLst/>
          </a:prstGeom>
        </p:spPr>
        <p:txBody>
          <a:bodyPr wrap="none">
            <a:spAutoFit/>
          </a:bodyPr>
          <a:lstStyle/>
          <a:p>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4000">
              <a:solidFill>
                <a:schemeClr val="bg1"/>
              </a:solidFill>
              <a:latin typeface="Arial" panose="020B0604020202020204" pitchFamily="34" charset="0"/>
              <a:cs typeface="Arial" panose="020B0604020202020204" pitchFamily="34" charset="0"/>
            </a:endParaRPr>
          </a:p>
        </p:txBody>
      </p:sp>
      <p:grpSp>
        <p:nvGrpSpPr>
          <p:cNvPr id="75" name="群組 74">
            <a:extLst>
              <a:ext uri="{FF2B5EF4-FFF2-40B4-BE49-F238E27FC236}">
                <a16:creationId xmlns:a16="http://schemas.microsoft.com/office/drawing/2014/main" id="{9948E993-A2C2-4382-AE11-D38FB6193CA6}"/>
              </a:ext>
            </a:extLst>
          </p:cNvPr>
          <p:cNvGrpSpPr/>
          <p:nvPr/>
        </p:nvGrpSpPr>
        <p:grpSpPr>
          <a:xfrm>
            <a:off x="2159736" y="1942281"/>
            <a:ext cx="448230" cy="448230"/>
            <a:chOff x="2127266" y="2277719"/>
            <a:chExt cx="1133209" cy="1133209"/>
          </a:xfrm>
        </p:grpSpPr>
        <p:grpSp>
          <p:nvGrpSpPr>
            <p:cNvPr id="71" name="群組 70">
              <a:extLst>
                <a:ext uri="{FF2B5EF4-FFF2-40B4-BE49-F238E27FC236}">
                  <a16:creationId xmlns:a16="http://schemas.microsoft.com/office/drawing/2014/main" id="{12B94156-B210-4B78-8B9A-4C9894D4C623}"/>
                </a:ext>
              </a:extLst>
            </p:cNvPr>
            <p:cNvGrpSpPr/>
            <p:nvPr/>
          </p:nvGrpSpPr>
          <p:grpSpPr>
            <a:xfrm>
              <a:off x="2127266" y="2277719"/>
              <a:ext cx="1133209" cy="1133209"/>
              <a:chOff x="3955300" y="1450918"/>
              <a:chExt cx="791721" cy="791721"/>
            </a:xfrm>
          </p:grpSpPr>
          <p:sp>
            <p:nvSpPr>
              <p:cNvPr id="72" name="橢圓 71">
                <a:extLst>
                  <a:ext uri="{FF2B5EF4-FFF2-40B4-BE49-F238E27FC236}">
                    <a16:creationId xmlns:a16="http://schemas.microsoft.com/office/drawing/2014/main" id="{DEA183FC-DC32-48AD-B29D-DA572E822222}"/>
                  </a:ext>
                </a:extLst>
              </p:cNvPr>
              <p:cNvSpPr/>
              <p:nvPr/>
            </p:nvSpPr>
            <p:spPr>
              <a:xfrm>
                <a:off x="3955300" y="1450918"/>
                <a:ext cx="791721" cy="7917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3" name="橢圓 72">
                <a:extLst>
                  <a:ext uri="{FF2B5EF4-FFF2-40B4-BE49-F238E27FC236}">
                    <a16:creationId xmlns:a16="http://schemas.microsoft.com/office/drawing/2014/main" id="{E2E09D3A-EE3E-44D0-9083-57514BC04D0F}"/>
                  </a:ext>
                </a:extLst>
              </p:cNvPr>
              <p:cNvSpPr/>
              <p:nvPr/>
            </p:nvSpPr>
            <p:spPr>
              <a:xfrm>
                <a:off x="4037512" y="1534179"/>
                <a:ext cx="625197" cy="625197"/>
              </a:xfrm>
              <a:prstGeom prst="ellipse">
                <a:avLst/>
              </a:prstGeom>
              <a:noFill/>
              <a:ln w="31750">
                <a:gradFill>
                  <a:gsLst>
                    <a:gs pos="0">
                      <a:srgbClr val="40ABE0"/>
                    </a:gs>
                    <a:gs pos="100000">
                      <a:srgbClr val="125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74" name="矩形 73">
              <a:extLst>
                <a:ext uri="{FF2B5EF4-FFF2-40B4-BE49-F238E27FC236}">
                  <a16:creationId xmlns:a16="http://schemas.microsoft.com/office/drawing/2014/main" id="{E7FA6582-C2B1-4797-8469-69B894A862FC}"/>
                </a:ext>
              </a:extLst>
            </p:cNvPr>
            <p:cNvSpPr/>
            <p:nvPr/>
          </p:nvSpPr>
          <p:spPr>
            <a:xfrm>
              <a:off x="2281379" y="2368392"/>
              <a:ext cx="791085" cy="933740"/>
            </a:xfrm>
            <a:prstGeom prst="rect">
              <a:avLst/>
            </a:prstGeom>
          </p:spPr>
          <p:txBody>
            <a:bodyPr wrap="none">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1</a:t>
              </a:r>
              <a:endParaRPr lang="zh-TW" altLang="en-US">
                <a:solidFill>
                  <a:schemeClr val="bg1"/>
                </a:solidFill>
                <a:latin typeface="Arial" panose="020B0604020202020204" pitchFamily="34" charset="0"/>
                <a:cs typeface="Arial" panose="020B0604020202020204" pitchFamily="34" charset="0"/>
              </a:endParaRPr>
            </a:p>
          </p:txBody>
        </p:sp>
      </p:grpSp>
      <p:grpSp>
        <p:nvGrpSpPr>
          <p:cNvPr id="81" name="群組 80">
            <a:extLst>
              <a:ext uri="{FF2B5EF4-FFF2-40B4-BE49-F238E27FC236}">
                <a16:creationId xmlns:a16="http://schemas.microsoft.com/office/drawing/2014/main" id="{2306CFB1-5391-4F6E-A74D-291884E62041}"/>
              </a:ext>
            </a:extLst>
          </p:cNvPr>
          <p:cNvGrpSpPr/>
          <p:nvPr/>
        </p:nvGrpSpPr>
        <p:grpSpPr>
          <a:xfrm>
            <a:off x="2519104" y="3415573"/>
            <a:ext cx="448230" cy="448230"/>
            <a:chOff x="2654999" y="3251848"/>
            <a:chExt cx="1133209" cy="1133209"/>
          </a:xfrm>
        </p:grpSpPr>
        <p:sp>
          <p:nvSpPr>
            <p:cNvPr id="78" name="橢圓 77">
              <a:extLst>
                <a:ext uri="{FF2B5EF4-FFF2-40B4-BE49-F238E27FC236}">
                  <a16:creationId xmlns:a16="http://schemas.microsoft.com/office/drawing/2014/main" id="{79EA7630-5797-4E0A-89DB-183D7003F034}"/>
                </a:ext>
              </a:extLst>
            </p:cNvPr>
            <p:cNvSpPr/>
            <p:nvPr/>
          </p:nvSpPr>
          <p:spPr>
            <a:xfrm>
              <a:off x="2654999" y="3251848"/>
              <a:ext cx="1133209" cy="11332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9" name="橢圓 78">
              <a:extLst>
                <a:ext uri="{FF2B5EF4-FFF2-40B4-BE49-F238E27FC236}">
                  <a16:creationId xmlns:a16="http://schemas.microsoft.com/office/drawing/2014/main" id="{5526A87A-F224-4E9D-B3B2-D558AF8B30D4}"/>
                </a:ext>
              </a:extLst>
            </p:cNvPr>
            <p:cNvSpPr/>
            <p:nvPr/>
          </p:nvSpPr>
          <p:spPr>
            <a:xfrm>
              <a:off x="2772671" y="3371021"/>
              <a:ext cx="894859" cy="894859"/>
            </a:xfrm>
            <a:prstGeom prst="ellipse">
              <a:avLst/>
            </a:prstGeom>
            <a:noFill/>
            <a:ln w="31750">
              <a:gradFill>
                <a:gsLst>
                  <a:gs pos="0">
                    <a:srgbClr val="6915D9"/>
                  </a:gs>
                  <a:gs pos="100000">
                    <a:srgbClr val="AD10C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0" name="矩形 79">
              <a:extLst>
                <a:ext uri="{FF2B5EF4-FFF2-40B4-BE49-F238E27FC236}">
                  <a16:creationId xmlns:a16="http://schemas.microsoft.com/office/drawing/2014/main" id="{AFD4EEB3-F6E9-4C4C-8329-5955F2EC1EC2}"/>
                </a:ext>
              </a:extLst>
            </p:cNvPr>
            <p:cNvSpPr/>
            <p:nvPr/>
          </p:nvSpPr>
          <p:spPr>
            <a:xfrm>
              <a:off x="2828069" y="3323451"/>
              <a:ext cx="791085" cy="933740"/>
            </a:xfrm>
            <a:prstGeom prst="rect">
              <a:avLst/>
            </a:prstGeom>
          </p:spPr>
          <p:txBody>
            <a:bodyPr wrap="none">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2</a:t>
              </a:r>
              <a:endParaRPr lang="zh-TW" altLang="en-US">
                <a:solidFill>
                  <a:schemeClr val="bg1"/>
                </a:solidFill>
                <a:latin typeface="Arial" panose="020B0604020202020204" pitchFamily="34" charset="0"/>
                <a:cs typeface="Arial" panose="020B0604020202020204" pitchFamily="34" charset="0"/>
              </a:endParaRPr>
            </a:p>
          </p:txBody>
        </p:sp>
      </p:grpSp>
      <p:cxnSp>
        <p:nvCxnSpPr>
          <p:cNvPr id="83" name="接點: 肘形 82">
            <a:extLst>
              <a:ext uri="{FF2B5EF4-FFF2-40B4-BE49-F238E27FC236}">
                <a16:creationId xmlns:a16="http://schemas.microsoft.com/office/drawing/2014/main" id="{F37BF788-9911-42F5-8E5D-30C5FA5BB137}"/>
              </a:ext>
            </a:extLst>
          </p:cNvPr>
          <p:cNvCxnSpPr>
            <a:cxnSpLocks/>
          </p:cNvCxnSpPr>
          <p:nvPr/>
        </p:nvCxnSpPr>
        <p:spPr>
          <a:xfrm rot="16200000" flipH="1">
            <a:off x="2859365" y="3014938"/>
            <a:ext cx="194445" cy="2973651"/>
          </a:xfrm>
          <a:prstGeom prst="bentConnector2">
            <a:avLst/>
          </a:prstGeom>
          <a:ln w="38100">
            <a:gradFill>
              <a:gsLst>
                <a:gs pos="0">
                  <a:srgbClr val="3FA9DE"/>
                </a:gs>
                <a:gs pos="100000">
                  <a:srgbClr val="5A25BA"/>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a:extLst>
              <a:ext uri="{FF2B5EF4-FFF2-40B4-BE49-F238E27FC236}">
                <a16:creationId xmlns:a16="http://schemas.microsoft.com/office/drawing/2014/main" id="{4340A5EA-6D68-4B1C-8CFC-367C76416CBA}"/>
              </a:ext>
            </a:extLst>
          </p:cNvPr>
          <p:cNvCxnSpPr>
            <a:cxnSpLocks/>
          </p:cNvCxnSpPr>
          <p:nvPr/>
        </p:nvCxnSpPr>
        <p:spPr>
          <a:xfrm>
            <a:off x="2919601" y="4213595"/>
            <a:ext cx="1523812" cy="0"/>
          </a:xfrm>
          <a:prstGeom prst="straightConnector1">
            <a:avLst/>
          </a:prstGeom>
          <a:ln w="38100">
            <a:solidFill>
              <a:srgbClr val="950179"/>
            </a:solidFill>
            <a:tailEnd type="triangle"/>
          </a:ln>
        </p:spPr>
        <p:style>
          <a:lnRef idx="1">
            <a:schemeClr val="accent1"/>
          </a:lnRef>
          <a:fillRef idx="0">
            <a:schemeClr val="accent1"/>
          </a:fillRef>
          <a:effectRef idx="0">
            <a:schemeClr val="accent1"/>
          </a:effectRef>
          <a:fontRef idx="minor">
            <a:schemeClr val="tx1"/>
          </a:fontRef>
        </p:style>
      </p:cxnSp>
      <p:pic>
        <p:nvPicPr>
          <p:cNvPr id="88" name="圖形 87">
            <a:extLst>
              <a:ext uri="{FF2B5EF4-FFF2-40B4-BE49-F238E27FC236}">
                <a16:creationId xmlns:a16="http://schemas.microsoft.com/office/drawing/2014/main" id="{AE3678C6-2A89-4724-8590-81977EFA8E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0" y="3525793"/>
            <a:ext cx="1865050" cy="1133195"/>
          </a:xfrm>
          <a:prstGeom prst="rect">
            <a:avLst/>
          </a:prstGeom>
        </p:spPr>
      </p:pic>
      <p:sp>
        <p:nvSpPr>
          <p:cNvPr id="47" name="文字方塊 46">
            <a:extLst>
              <a:ext uri="{FF2B5EF4-FFF2-40B4-BE49-F238E27FC236}">
                <a16:creationId xmlns:a16="http://schemas.microsoft.com/office/drawing/2014/main" id="{0B05D599-A2C2-4F23-B91B-5202B2CEA42C}"/>
              </a:ext>
            </a:extLst>
          </p:cNvPr>
          <p:cNvSpPr txBox="1"/>
          <p:nvPr/>
        </p:nvSpPr>
        <p:spPr>
          <a:xfrm>
            <a:off x="1223876" y="1745413"/>
            <a:ext cx="914597" cy="415498"/>
          </a:xfrm>
          <a:prstGeom prst="rect">
            <a:avLst/>
          </a:prstGeom>
          <a:noFill/>
        </p:spPr>
        <p:txBody>
          <a:bodyPr wrap="square" rtlCol="0">
            <a:spAutoFit/>
          </a:bodyPr>
          <a:lstStyle/>
          <a:p>
            <a:r>
              <a:rPr lang="en-US" altLang="zh-TW" sz="1050" b="1" dirty="0">
                <a:latin typeface="Arial" panose="020B0604020202020204" pitchFamily="34" charset="0"/>
                <a:ea typeface="微軟正黑體" panose="020B0604030504040204" pitchFamily="34" charset="-120"/>
                <a:cs typeface="Arial" panose="020B0604020202020204" pitchFamily="34" charset="0"/>
              </a:rPr>
              <a:t>NAS </a:t>
            </a:r>
            <a:r>
              <a:rPr lang="en-GB" altLang="zh-TW" sz="1050" b="1" dirty="0">
                <a:latin typeface="Arial" panose="020B0604020202020204" pitchFamily="34" charset="0"/>
                <a:ea typeface="微軟正黑體" panose="020B0604030504040204" pitchFamily="34" charset="-120"/>
                <a:cs typeface="Arial" panose="020B0604020202020204" pitchFamily="34" charset="0"/>
              </a:rPr>
              <a:t>Cache</a:t>
            </a:r>
            <a:r>
              <a:rPr lang="zh-TW" altLang="en-US" sz="1050" b="1" dirty="0">
                <a:latin typeface="Arial" panose="020B0604020202020204" pitchFamily="34" charset="0"/>
                <a:ea typeface="微軟正黑體" panose="020B0604030504040204" pitchFamily="34" charset="-120"/>
                <a:cs typeface="Arial" panose="020B0604020202020204" pitchFamily="34" charset="0"/>
              </a:rPr>
              <a:t> </a:t>
            </a:r>
            <a:r>
              <a:rPr lang="en-GB" altLang="zh-TW" sz="1050" b="1" dirty="0">
                <a:latin typeface="Arial" panose="020B0604020202020204" pitchFamily="34" charset="0"/>
                <a:ea typeface="微軟正黑體" panose="020B0604030504040204" pitchFamily="34" charset="-120"/>
                <a:cs typeface="Arial" panose="020B0604020202020204" pitchFamily="34" charset="0"/>
              </a:rPr>
              <a:t>Volume</a:t>
            </a:r>
            <a:endParaRPr lang="en-GB" sz="105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55"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A5E4DFFA-22BD-4D76-BF06-6FAE703B2EE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546784" y="745268"/>
            <a:ext cx="1362739" cy="1263751"/>
          </a:xfrm>
          <a:prstGeom prst="rect">
            <a:avLst/>
          </a:prstGeom>
          <a:noFill/>
          <a:extLst>
            <a:ext uri="{909E8E84-426E-40DD-AFC4-6F175D3DCCD1}">
              <a14:hiddenFill xmlns:a14="http://schemas.microsoft.com/office/drawing/2010/main">
                <a:solidFill>
                  <a:srgbClr val="FFFFFF"/>
                </a:solidFill>
              </a14:hiddenFill>
            </a:ext>
          </a:extLst>
        </p:spPr>
      </p:pic>
      <p:pic>
        <p:nvPicPr>
          <p:cNvPr id="56" name="圖形 55">
            <a:extLst>
              <a:ext uri="{FF2B5EF4-FFF2-40B4-BE49-F238E27FC236}">
                <a16:creationId xmlns:a16="http://schemas.microsoft.com/office/drawing/2014/main" id="{AFA4B9D7-690C-4B79-8AF8-8439E4F63BB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3743" y="1757481"/>
            <a:ext cx="543188" cy="543188"/>
          </a:xfrm>
          <a:prstGeom prst="rect">
            <a:avLst/>
          </a:prstGeom>
        </p:spPr>
      </p:pic>
      <p:pic>
        <p:nvPicPr>
          <p:cNvPr id="3" name="圖片 2" descr="一張含有 標誌, 室外 的圖片&#10;&#10;描述是以高可信度產生">
            <a:extLst>
              <a:ext uri="{FF2B5EF4-FFF2-40B4-BE49-F238E27FC236}">
                <a16:creationId xmlns:a16="http://schemas.microsoft.com/office/drawing/2014/main" id="{E6E4B310-3966-4EF4-BEA2-D359B34FF8C1}"/>
              </a:ext>
            </a:extLst>
          </p:cNvPr>
          <p:cNvPicPr>
            <a:picLocks noChangeAspect="1"/>
          </p:cNvPicPr>
          <p:nvPr/>
        </p:nvPicPr>
        <p:blipFill>
          <a:blip r:embed="rId11"/>
          <a:stretch>
            <a:fillRect/>
          </a:stretch>
        </p:blipFill>
        <p:spPr>
          <a:xfrm>
            <a:off x="8160404" y="-280"/>
            <a:ext cx="981075" cy="885825"/>
          </a:xfrm>
          <a:prstGeom prst="rect">
            <a:avLst/>
          </a:prstGeom>
        </p:spPr>
      </p:pic>
      <p:sp>
        <p:nvSpPr>
          <p:cNvPr id="48" name="文字方塊 47">
            <a:extLst>
              <a:ext uri="{FF2B5EF4-FFF2-40B4-BE49-F238E27FC236}">
                <a16:creationId xmlns:a16="http://schemas.microsoft.com/office/drawing/2014/main" id="{0B313CFE-F2DE-4E0B-8A7D-08170C0FA936}"/>
              </a:ext>
            </a:extLst>
          </p:cNvPr>
          <p:cNvSpPr txBox="1"/>
          <p:nvPr/>
        </p:nvSpPr>
        <p:spPr>
          <a:xfrm>
            <a:off x="3650737" y="3944465"/>
            <a:ext cx="645313" cy="276999"/>
          </a:xfrm>
          <a:prstGeom prst="rect">
            <a:avLst/>
          </a:prstGeom>
          <a:noFill/>
        </p:spPr>
        <p:txBody>
          <a:bodyPr wrap="square" rtlCol="0">
            <a:spAutoFit/>
          </a:bodyPr>
          <a:lstStyle/>
          <a:p>
            <a:pPr algn="ctr"/>
            <a:r>
              <a:rPr lang="en-GB" altLang="zh-TW" sz="1200" b="1">
                <a:latin typeface="Arial" panose="020B0604020202020204" pitchFamily="34" charset="0"/>
                <a:ea typeface="微軟正黑體" panose="020B0604030504040204" pitchFamily="34" charset="-120"/>
                <a:cs typeface="Arial" panose="020B0604020202020204" pitchFamily="34" charset="0"/>
              </a:rPr>
              <a:t>LAN</a:t>
            </a:r>
            <a:endParaRPr lang="en-GB" sz="1200" b="1">
              <a:latin typeface="Arial" panose="020B0604020202020204" pitchFamily="34" charset="0"/>
              <a:ea typeface="微軟正黑體" panose="020B0604030504040204" pitchFamily="34" charset="-120"/>
              <a:cs typeface="Arial" panose="020B0604020202020204" pitchFamily="34" charset="0"/>
            </a:endParaRPr>
          </a:p>
        </p:txBody>
      </p:sp>
      <p:sp>
        <p:nvSpPr>
          <p:cNvPr id="51" name="矩形 50">
            <a:extLst>
              <a:ext uri="{FF2B5EF4-FFF2-40B4-BE49-F238E27FC236}">
                <a16:creationId xmlns:a16="http://schemas.microsoft.com/office/drawing/2014/main" id="{08F793C6-FE8A-4E26-9BEB-791D86C3D59F}"/>
              </a:ext>
            </a:extLst>
          </p:cNvPr>
          <p:cNvSpPr/>
          <p:nvPr/>
        </p:nvSpPr>
        <p:spPr>
          <a:xfrm>
            <a:off x="1644584" y="2489616"/>
            <a:ext cx="1167138" cy="276999"/>
          </a:xfrm>
          <a:prstGeom prst="rect">
            <a:avLst/>
          </a:prstGeom>
        </p:spPr>
        <p:txBody>
          <a:bodyPr wrap="square">
            <a:spAutoFit/>
          </a:bodyPr>
          <a:lstStyle/>
          <a:p>
            <a:pPr algn="ctr"/>
            <a:r>
              <a:rPr lang="en-GB" altLang="zh-TW" sz="1200" b="1">
                <a:latin typeface="Arial" panose="020B0604020202020204" pitchFamily="34" charset="0"/>
                <a:ea typeface="微軟正黑體" panose="020B0604030504040204" pitchFamily="34" charset="-120"/>
                <a:cs typeface="Arial" panose="020B0604020202020204" pitchFamily="34" charset="0"/>
              </a:rPr>
              <a:t>Internet</a:t>
            </a:r>
          </a:p>
        </p:txBody>
      </p:sp>
      <p:sp>
        <p:nvSpPr>
          <p:cNvPr id="53" name="矩形: 圓角 35">
            <a:extLst>
              <a:ext uri="{FF2B5EF4-FFF2-40B4-BE49-F238E27FC236}">
                <a16:creationId xmlns:a16="http://schemas.microsoft.com/office/drawing/2014/main" id="{353CED0B-C158-4932-93C4-FC267136E08F}"/>
              </a:ext>
            </a:extLst>
          </p:cNvPr>
          <p:cNvSpPr/>
          <p:nvPr/>
        </p:nvSpPr>
        <p:spPr>
          <a:xfrm>
            <a:off x="1911525" y="2773198"/>
            <a:ext cx="665149" cy="25391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SLOW</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0" name="矩形: 圓角 35">
            <a:extLst>
              <a:ext uri="{FF2B5EF4-FFF2-40B4-BE49-F238E27FC236}">
                <a16:creationId xmlns:a16="http://schemas.microsoft.com/office/drawing/2014/main" id="{F01696D8-6CE6-4487-8A56-9DC49574415B}"/>
              </a:ext>
            </a:extLst>
          </p:cNvPr>
          <p:cNvSpPr/>
          <p:nvPr/>
        </p:nvSpPr>
        <p:spPr>
          <a:xfrm>
            <a:off x="3681507" y="4277583"/>
            <a:ext cx="665149" cy="25391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FAST</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014078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9F13C41-223E-4EE8-A63D-F51457A6A446}"/>
              </a:ext>
            </a:extLst>
          </p:cNvPr>
          <p:cNvSpPr/>
          <p:nvPr/>
        </p:nvSpPr>
        <p:spPr>
          <a:xfrm>
            <a:off x="1139289" y="2186626"/>
            <a:ext cx="2356946" cy="2356946"/>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cs typeface="Arial" panose="020B0604020202020204" pitchFamily="34" charset="0"/>
            </a:endParaRPr>
          </a:p>
        </p:txBody>
      </p:sp>
      <p:cxnSp>
        <p:nvCxnSpPr>
          <p:cNvPr id="46" name="直線單箭頭接點 45">
            <a:extLst>
              <a:ext uri="{FF2B5EF4-FFF2-40B4-BE49-F238E27FC236}">
                <a16:creationId xmlns:a16="http://schemas.microsoft.com/office/drawing/2014/main" id="{A8C5CA56-49C3-420D-B591-403A871A5F15}"/>
              </a:ext>
            </a:extLst>
          </p:cNvPr>
          <p:cNvCxnSpPr>
            <a:cxnSpLocks/>
          </p:cNvCxnSpPr>
          <p:nvPr/>
        </p:nvCxnSpPr>
        <p:spPr>
          <a:xfrm flipH="1" flipV="1">
            <a:off x="2194464" y="1846779"/>
            <a:ext cx="1019044" cy="1842105"/>
          </a:xfrm>
          <a:prstGeom prst="straightConnector1">
            <a:avLst/>
          </a:prstGeom>
          <a:ln w="38100">
            <a:gradFill>
              <a:gsLst>
                <a:gs pos="0">
                  <a:srgbClr val="AD10C2"/>
                </a:gs>
                <a:gs pos="53000">
                  <a:srgbClr val="F700FF"/>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49" name="圖形 48">
            <a:extLst>
              <a:ext uri="{FF2B5EF4-FFF2-40B4-BE49-F238E27FC236}">
                <a16:creationId xmlns:a16="http://schemas.microsoft.com/office/drawing/2014/main" id="{CC613EE8-0929-4379-AAE2-3CB11DB857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9716" y="3437171"/>
            <a:ext cx="282900" cy="375149"/>
          </a:xfrm>
          <a:prstGeom prst="rect">
            <a:avLst/>
          </a:prstGeom>
        </p:spPr>
      </p:pic>
      <p:grpSp>
        <p:nvGrpSpPr>
          <p:cNvPr id="11" name="群組 10">
            <a:extLst>
              <a:ext uri="{FF2B5EF4-FFF2-40B4-BE49-F238E27FC236}">
                <a16:creationId xmlns:a16="http://schemas.microsoft.com/office/drawing/2014/main" id="{6A8432F6-24DE-494F-8CD3-3962AB7FFA82}"/>
              </a:ext>
            </a:extLst>
          </p:cNvPr>
          <p:cNvGrpSpPr/>
          <p:nvPr/>
        </p:nvGrpSpPr>
        <p:grpSpPr>
          <a:xfrm>
            <a:off x="1681729" y="3936857"/>
            <a:ext cx="452368" cy="469273"/>
            <a:chOff x="3679267" y="5275454"/>
            <a:chExt cx="655007" cy="679484"/>
          </a:xfrm>
        </p:grpSpPr>
        <p:pic>
          <p:nvPicPr>
            <p:cNvPr id="12" name="Picture 2" descr="Image result for file icon green">
              <a:extLst>
                <a:ext uri="{FF2B5EF4-FFF2-40B4-BE49-F238E27FC236}">
                  <a16:creationId xmlns:a16="http://schemas.microsoft.com/office/drawing/2014/main" id="{95213FDF-AE8A-4816-83C9-504A26A68D3E}"/>
                </a:ext>
              </a:extLst>
            </p:cNvPr>
            <p:cNvPicPr>
              <a:picLocks noChangeAspect="1" noChangeArrowheads="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1" y="5275454"/>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3F85251B-6143-4988-8457-B90EB8E33ECF}"/>
                </a:ext>
              </a:extLst>
            </p:cNvPr>
            <p:cNvSpPr/>
            <p:nvPr/>
          </p:nvSpPr>
          <p:spPr>
            <a:xfrm>
              <a:off x="3679267" y="5487011"/>
              <a:ext cx="655007" cy="467927"/>
            </a:xfrm>
            <a:prstGeom prst="rect">
              <a:avLst/>
            </a:prstGeom>
          </p:spPr>
          <p:txBody>
            <a:bodyPr wrap="none">
              <a:spAutoFit/>
            </a:bodyPr>
            <a:lstStyle/>
            <a:p>
              <a:pPr algn="ctr"/>
              <a:r>
                <a:rPr lang="en-US" altLang="zh-TW" sz="750">
                  <a:solidFill>
                    <a:srgbClr val="1FC933"/>
                  </a:solidFill>
                  <a:latin typeface="Arial" panose="020B0604020202020204" pitchFamily="34" charset="0"/>
                  <a:cs typeface="Arial" panose="020B0604020202020204" pitchFamily="34" charset="0"/>
                </a:rPr>
                <a:t>META</a:t>
              </a:r>
            </a:p>
            <a:p>
              <a:pPr algn="ctr"/>
              <a:r>
                <a:rPr lang="en-US" altLang="zh-TW" sz="750">
                  <a:solidFill>
                    <a:srgbClr val="1FC933"/>
                  </a:solidFill>
                  <a:latin typeface="Arial" panose="020B0604020202020204" pitchFamily="34" charset="0"/>
                  <a:cs typeface="Arial" panose="020B0604020202020204" pitchFamily="34" charset="0"/>
                </a:rPr>
                <a:t>DATA</a:t>
              </a:r>
              <a:endParaRPr lang="en-GB" sz="750">
                <a:solidFill>
                  <a:srgbClr val="1FC933"/>
                </a:solidFill>
                <a:latin typeface="Arial" panose="020B0604020202020204" pitchFamily="34" charset="0"/>
                <a:cs typeface="Arial" panose="020B0604020202020204" pitchFamily="34" charset="0"/>
              </a:endParaRPr>
            </a:p>
          </p:txBody>
        </p:sp>
      </p:grpSp>
      <p:grpSp>
        <p:nvGrpSpPr>
          <p:cNvPr id="14" name="群組 13">
            <a:extLst>
              <a:ext uri="{FF2B5EF4-FFF2-40B4-BE49-F238E27FC236}">
                <a16:creationId xmlns:a16="http://schemas.microsoft.com/office/drawing/2014/main" id="{DA295116-F8D8-420B-B7A3-4912E6745EC9}"/>
              </a:ext>
            </a:extLst>
          </p:cNvPr>
          <p:cNvGrpSpPr/>
          <p:nvPr/>
        </p:nvGrpSpPr>
        <p:grpSpPr>
          <a:xfrm>
            <a:off x="2113803" y="3936857"/>
            <a:ext cx="452368" cy="469273"/>
            <a:chOff x="3679267" y="5275454"/>
            <a:chExt cx="655007" cy="679484"/>
          </a:xfrm>
        </p:grpSpPr>
        <p:pic>
          <p:nvPicPr>
            <p:cNvPr id="15" name="Picture 2" descr="Image result for file icon green">
              <a:extLst>
                <a:ext uri="{FF2B5EF4-FFF2-40B4-BE49-F238E27FC236}">
                  <a16:creationId xmlns:a16="http://schemas.microsoft.com/office/drawing/2014/main" id="{1B85D166-DCEE-4322-A68D-4D5F337D2CF8}"/>
                </a:ext>
              </a:extLst>
            </p:cNvPr>
            <p:cNvPicPr>
              <a:picLocks noChangeAspect="1" noChangeArrowheads="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1" y="5275454"/>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a:extLst>
                <a:ext uri="{FF2B5EF4-FFF2-40B4-BE49-F238E27FC236}">
                  <a16:creationId xmlns:a16="http://schemas.microsoft.com/office/drawing/2014/main" id="{3EA3ED84-CF79-4212-91AC-E587CBEA139F}"/>
                </a:ext>
              </a:extLst>
            </p:cNvPr>
            <p:cNvSpPr/>
            <p:nvPr/>
          </p:nvSpPr>
          <p:spPr>
            <a:xfrm>
              <a:off x="3679267" y="5487011"/>
              <a:ext cx="655007" cy="467927"/>
            </a:xfrm>
            <a:prstGeom prst="rect">
              <a:avLst/>
            </a:prstGeom>
          </p:spPr>
          <p:txBody>
            <a:bodyPr wrap="none">
              <a:spAutoFit/>
            </a:bodyPr>
            <a:lstStyle/>
            <a:p>
              <a:pPr algn="ctr"/>
              <a:r>
                <a:rPr lang="en-US" altLang="zh-TW" sz="750">
                  <a:solidFill>
                    <a:srgbClr val="1FC933"/>
                  </a:solidFill>
                  <a:latin typeface="Arial" panose="020B0604020202020204" pitchFamily="34" charset="0"/>
                  <a:cs typeface="Arial" panose="020B0604020202020204" pitchFamily="34" charset="0"/>
                </a:rPr>
                <a:t>META</a:t>
              </a:r>
            </a:p>
            <a:p>
              <a:pPr algn="ctr"/>
              <a:r>
                <a:rPr lang="en-US" altLang="zh-TW" sz="750">
                  <a:solidFill>
                    <a:srgbClr val="1FC933"/>
                  </a:solidFill>
                  <a:latin typeface="Arial" panose="020B0604020202020204" pitchFamily="34" charset="0"/>
                  <a:cs typeface="Arial" panose="020B0604020202020204" pitchFamily="34" charset="0"/>
                </a:rPr>
                <a:t>DATA</a:t>
              </a:r>
              <a:endParaRPr lang="en-GB" sz="750">
                <a:solidFill>
                  <a:srgbClr val="1FC933"/>
                </a:solidFill>
                <a:latin typeface="Arial" panose="020B0604020202020204" pitchFamily="34" charset="0"/>
                <a:cs typeface="Arial" panose="020B0604020202020204" pitchFamily="34" charset="0"/>
              </a:endParaRPr>
            </a:p>
          </p:txBody>
        </p:sp>
      </p:grpSp>
      <p:grpSp>
        <p:nvGrpSpPr>
          <p:cNvPr id="20" name="群組 19">
            <a:extLst>
              <a:ext uri="{FF2B5EF4-FFF2-40B4-BE49-F238E27FC236}">
                <a16:creationId xmlns:a16="http://schemas.microsoft.com/office/drawing/2014/main" id="{3BFA657D-A19D-4636-86D5-9E3854BBE69C}"/>
              </a:ext>
            </a:extLst>
          </p:cNvPr>
          <p:cNvGrpSpPr/>
          <p:nvPr/>
        </p:nvGrpSpPr>
        <p:grpSpPr>
          <a:xfrm>
            <a:off x="2965267" y="3936857"/>
            <a:ext cx="452368" cy="469273"/>
            <a:chOff x="3679267" y="5275454"/>
            <a:chExt cx="655007" cy="679484"/>
          </a:xfrm>
        </p:grpSpPr>
        <p:pic>
          <p:nvPicPr>
            <p:cNvPr id="21" name="Picture 2" descr="Image result for file icon green">
              <a:extLst>
                <a:ext uri="{FF2B5EF4-FFF2-40B4-BE49-F238E27FC236}">
                  <a16:creationId xmlns:a16="http://schemas.microsoft.com/office/drawing/2014/main" id="{039D9F94-9981-4BD5-A370-093B43FC0BAD}"/>
                </a:ext>
              </a:extLst>
            </p:cNvPr>
            <p:cNvPicPr>
              <a:picLocks noChangeAspect="1" noChangeArrowheads="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1" y="5275454"/>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a:extLst>
                <a:ext uri="{FF2B5EF4-FFF2-40B4-BE49-F238E27FC236}">
                  <a16:creationId xmlns:a16="http://schemas.microsoft.com/office/drawing/2014/main" id="{D90083A9-8854-49DC-908A-98DF79A76215}"/>
                </a:ext>
              </a:extLst>
            </p:cNvPr>
            <p:cNvSpPr/>
            <p:nvPr/>
          </p:nvSpPr>
          <p:spPr>
            <a:xfrm>
              <a:off x="3679267" y="5487011"/>
              <a:ext cx="655007" cy="467927"/>
            </a:xfrm>
            <a:prstGeom prst="rect">
              <a:avLst/>
            </a:prstGeom>
          </p:spPr>
          <p:txBody>
            <a:bodyPr wrap="none">
              <a:spAutoFit/>
            </a:bodyPr>
            <a:lstStyle/>
            <a:p>
              <a:pPr algn="ctr"/>
              <a:r>
                <a:rPr lang="en-US" altLang="zh-TW" sz="750">
                  <a:solidFill>
                    <a:srgbClr val="1FC933"/>
                  </a:solidFill>
                  <a:latin typeface="Arial" panose="020B0604020202020204" pitchFamily="34" charset="0"/>
                  <a:cs typeface="Arial" panose="020B0604020202020204" pitchFamily="34" charset="0"/>
                </a:rPr>
                <a:t>META</a:t>
              </a:r>
            </a:p>
            <a:p>
              <a:pPr algn="ctr"/>
              <a:r>
                <a:rPr lang="en-US" altLang="zh-TW" sz="750">
                  <a:solidFill>
                    <a:srgbClr val="1FC933"/>
                  </a:solidFill>
                  <a:latin typeface="Arial" panose="020B0604020202020204" pitchFamily="34" charset="0"/>
                  <a:cs typeface="Arial" panose="020B0604020202020204" pitchFamily="34" charset="0"/>
                </a:rPr>
                <a:t>DATA</a:t>
              </a:r>
              <a:endParaRPr lang="en-GB" sz="750">
                <a:solidFill>
                  <a:srgbClr val="1FC933"/>
                </a:solidFill>
                <a:latin typeface="Arial" panose="020B0604020202020204" pitchFamily="34" charset="0"/>
                <a:cs typeface="Arial" panose="020B0604020202020204" pitchFamily="34" charset="0"/>
              </a:endParaRPr>
            </a:p>
          </p:txBody>
        </p:sp>
      </p:grpSp>
      <p:sp>
        <p:nvSpPr>
          <p:cNvPr id="31" name="文字方塊 30">
            <a:extLst>
              <a:ext uri="{FF2B5EF4-FFF2-40B4-BE49-F238E27FC236}">
                <a16:creationId xmlns:a16="http://schemas.microsoft.com/office/drawing/2014/main" id="{DA6AF7C0-6086-42DA-9D67-207F12D46598}"/>
              </a:ext>
            </a:extLst>
          </p:cNvPr>
          <p:cNvSpPr txBox="1"/>
          <p:nvPr/>
        </p:nvSpPr>
        <p:spPr>
          <a:xfrm>
            <a:off x="3663750" y="3347746"/>
            <a:ext cx="645313" cy="276999"/>
          </a:xfrm>
          <a:prstGeom prst="rect">
            <a:avLst/>
          </a:prstGeom>
          <a:noFill/>
        </p:spPr>
        <p:txBody>
          <a:bodyPr wrap="square" rtlCol="0">
            <a:spAutoFit/>
          </a:bodyPr>
          <a:lstStyle/>
          <a:p>
            <a:pPr algn="ctr"/>
            <a:r>
              <a:rPr lang="en-GB" altLang="zh-TW" sz="1200" b="1" dirty="0">
                <a:latin typeface="Arial" panose="020B0604020202020204" pitchFamily="34" charset="0"/>
                <a:ea typeface="微軟正黑體" panose="020B0604030504040204" pitchFamily="34" charset="-120"/>
                <a:cs typeface="Arial" panose="020B0604020202020204" pitchFamily="34" charset="0"/>
              </a:rPr>
              <a:t>LAN</a:t>
            </a:r>
            <a:endParaRPr lang="en-GB"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5" name="標題 4">
            <a:extLst>
              <a:ext uri="{FF2B5EF4-FFF2-40B4-BE49-F238E27FC236}">
                <a16:creationId xmlns:a16="http://schemas.microsoft.com/office/drawing/2014/main" id="{B5C81540-A57D-413A-AF56-A1005B80A893}"/>
              </a:ext>
            </a:extLst>
          </p:cNvPr>
          <p:cNvSpPr>
            <a:spLocks noGrp="1"/>
          </p:cNvSpPr>
          <p:nvPr>
            <p:ph type="title"/>
          </p:nvPr>
        </p:nvSpPr>
        <p:spPr>
          <a:xfrm>
            <a:off x="244011" y="106930"/>
            <a:ext cx="8830139" cy="757467"/>
          </a:xfrm>
        </p:spPr>
        <p:txBody>
          <a:bodyPr>
            <a:normAutofit/>
          </a:bodyPr>
          <a:lstStyle/>
          <a:p>
            <a:r>
              <a:rPr lang="en-GB" altLang="zh-TW" sz="2700" dirty="0"/>
              <a:t>Cache Uploading Files To Reduce Waiting Time</a:t>
            </a:r>
            <a:endParaRPr lang="zh-TW" altLang="en-US" sz="2700" dirty="0"/>
          </a:p>
        </p:txBody>
      </p:sp>
      <p:sp>
        <p:nvSpPr>
          <p:cNvPr id="6" name="矩形 5">
            <a:extLst>
              <a:ext uri="{FF2B5EF4-FFF2-40B4-BE49-F238E27FC236}">
                <a16:creationId xmlns:a16="http://schemas.microsoft.com/office/drawing/2014/main" id="{67C3D914-FB96-4F1D-94BB-A0E27D848E93}"/>
              </a:ext>
            </a:extLst>
          </p:cNvPr>
          <p:cNvSpPr/>
          <p:nvPr/>
        </p:nvSpPr>
        <p:spPr>
          <a:xfrm>
            <a:off x="4100315" y="1846779"/>
            <a:ext cx="4798525" cy="906145"/>
          </a:xfrm>
          <a:prstGeom prst="rect">
            <a:avLst/>
          </a:prstGeom>
        </p:spPr>
        <p:txBody>
          <a:bodyPr wrap="square" anchor="t">
            <a:spAutoFit/>
          </a:bodyPr>
          <a:lstStyle/>
          <a:p>
            <a:pPr>
              <a:lnSpc>
                <a:spcPts val="2200"/>
              </a:lnSpc>
            </a:pPr>
            <a:r>
              <a:rPr lang="en-GB" altLang="zh-TW" sz="1300" b="1" dirty="0">
                <a:solidFill>
                  <a:schemeClr val="tx1">
                    <a:lumMod val="95000"/>
                    <a:lumOff val="5000"/>
                  </a:schemeClr>
                </a:solidFill>
                <a:latin typeface="Arial" panose="020B0604020202020204" pitchFamily="34" charset="0"/>
                <a:ea typeface="微軟正黑體"/>
                <a:cs typeface="Arial" panose="020B0604020202020204" pitchFamily="34" charset="0"/>
              </a:rPr>
              <a:t>Upload the files to NAS through LAN and then upload to the cloud in the background. It helps you reduce waiting uploading in front of your computer.</a:t>
            </a:r>
          </a:p>
        </p:txBody>
      </p:sp>
      <p:cxnSp>
        <p:nvCxnSpPr>
          <p:cNvPr id="2050" name="直線單箭頭接點 2049">
            <a:extLst>
              <a:ext uri="{FF2B5EF4-FFF2-40B4-BE49-F238E27FC236}">
                <a16:creationId xmlns:a16="http://schemas.microsoft.com/office/drawing/2014/main" id="{F11BD8EC-795F-43E0-AF2E-84C7DE1F418C}"/>
              </a:ext>
            </a:extLst>
          </p:cNvPr>
          <p:cNvCxnSpPr>
            <a:cxnSpLocks/>
          </p:cNvCxnSpPr>
          <p:nvPr/>
        </p:nvCxnSpPr>
        <p:spPr>
          <a:xfrm flipH="1" flipV="1">
            <a:off x="3380308" y="3676535"/>
            <a:ext cx="1764672" cy="10089"/>
          </a:xfrm>
          <a:prstGeom prst="straightConnector1">
            <a:avLst/>
          </a:prstGeom>
          <a:ln w="38100">
            <a:gradFill>
              <a:gsLst>
                <a:gs pos="0">
                  <a:srgbClr val="AD10C2"/>
                </a:gs>
                <a:gs pos="53000">
                  <a:srgbClr val="F700FF"/>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6" descr="Related image">
            <a:extLst>
              <a:ext uri="{FF2B5EF4-FFF2-40B4-BE49-F238E27FC236}">
                <a16:creationId xmlns:a16="http://schemas.microsoft.com/office/drawing/2014/main" id="{2AAAB0A4-3008-459B-8A91-FF3472BCB7BC}"/>
              </a:ext>
            </a:extLst>
          </p:cNvPr>
          <p:cNvPicPr>
            <a:picLocks noChangeAspect="1" noChangeArrowheads="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2535003" y="3935756"/>
            <a:ext cx="448200" cy="4482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Related image">
            <a:extLst>
              <a:ext uri="{FF2B5EF4-FFF2-40B4-BE49-F238E27FC236}">
                <a16:creationId xmlns:a16="http://schemas.microsoft.com/office/drawing/2014/main" id="{92F65874-CF73-4A91-BD2F-7CB1FFD7BABA}"/>
              </a:ext>
            </a:extLst>
          </p:cNvPr>
          <p:cNvPicPr>
            <a:picLocks noChangeAspect="1" noChangeArrowheads="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248453" y="3935756"/>
            <a:ext cx="448200" cy="4482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Related image">
            <a:extLst>
              <a:ext uri="{FF2B5EF4-FFF2-40B4-BE49-F238E27FC236}">
                <a16:creationId xmlns:a16="http://schemas.microsoft.com/office/drawing/2014/main" id="{0AB01B78-B485-4BBC-9694-6F5B2624DC55}"/>
              </a:ext>
            </a:extLst>
          </p:cNvPr>
          <p:cNvPicPr>
            <a:picLocks noChangeAspect="1" noChangeArrowheads="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colorTemperature colorTemp="72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2967363" y="3405076"/>
            <a:ext cx="448200" cy="448200"/>
          </a:xfrm>
          <a:prstGeom prst="rect">
            <a:avLst/>
          </a:prstGeom>
          <a:noFill/>
          <a:extLst>
            <a:ext uri="{909E8E84-426E-40DD-AFC4-6F175D3DCCD1}">
              <a14:hiddenFill xmlns:a14="http://schemas.microsoft.com/office/drawing/2010/main">
                <a:solidFill>
                  <a:srgbClr val="FFFFFF"/>
                </a:solidFill>
              </a14:hiddenFill>
            </a:ext>
          </a:extLst>
        </p:spPr>
      </p:pic>
      <p:pic>
        <p:nvPicPr>
          <p:cNvPr id="40" name="圖形 39">
            <a:extLst>
              <a:ext uri="{FF2B5EF4-FFF2-40B4-BE49-F238E27FC236}">
                <a16:creationId xmlns:a16="http://schemas.microsoft.com/office/drawing/2014/main" id="{19C55D82-FEE3-47F4-BC37-1F314A698B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72000" y="3463278"/>
            <a:ext cx="1865050" cy="1133195"/>
          </a:xfrm>
          <a:prstGeom prst="rect">
            <a:avLst/>
          </a:prstGeom>
        </p:spPr>
      </p:pic>
      <p:sp>
        <p:nvSpPr>
          <p:cNvPr id="53" name="矩形: 圓角 35">
            <a:extLst>
              <a:ext uri="{FF2B5EF4-FFF2-40B4-BE49-F238E27FC236}">
                <a16:creationId xmlns:a16="http://schemas.microsoft.com/office/drawing/2014/main" id="{CA9703B6-C965-4B7F-A972-8056F04A969C}"/>
              </a:ext>
            </a:extLst>
          </p:cNvPr>
          <p:cNvSpPr/>
          <p:nvPr/>
        </p:nvSpPr>
        <p:spPr>
          <a:xfrm>
            <a:off x="3992194" y="1406278"/>
            <a:ext cx="4111370" cy="381729"/>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2057" name="矩形 2056">
            <a:extLst>
              <a:ext uri="{FF2B5EF4-FFF2-40B4-BE49-F238E27FC236}">
                <a16:creationId xmlns:a16="http://schemas.microsoft.com/office/drawing/2014/main" id="{D62D98B0-D83F-40A1-ABA1-1296C5687CC9}"/>
              </a:ext>
            </a:extLst>
          </p:cNvPr>
          <p:cNvSpPr/>
          <p:nvPr/>
        </p:nvSpPr>
        <p:spPr>
          <a:xfrm>
            <a:off x="4093100" y="1404547"/>
            <a:ext cx="3991414" cy="369332"/>
          </a:xfrm>
          <a:prstGeom prst="rect">
            <a:avLst/>
          </a:prstGeom>
        </p:spPr>
        <p:txBody>
          <a:bodyPr wrap="none" anchor="t">
            <a:spAutoFit/>
          </a:bodyPr>
          <a:lstStyle/>
          <a:p>
            <a:r>
              <a:rPr lang="en-GB" altLang="zh-TW" b="1" dirty="0">
                <a:solidFill>
                  <a:schemeClr val="bg1"/>
                </a:solidFill>
                <a:latin typeface="Arial" panose="020B0604020202020204" pitchFamily="34" charset="0"/>
                <a:ea typeface="微軟正黑體"/>
                <a:cs typeface="Arial" panose="020B0604020202020204" pitchFamily="34" charset="0"/>
              </a:rPr>
              <a:t>When uploading data to the cloud</a:t>
            </a:r>
            <a:endParaRPr lang="zh-TW" altLang="en-US" dirty="0">
              <a:solidFill>
                <a:schemeClr val="bg1"/>
              </a:solidFill>
              <a:latin typeface="Arial" panose="020B0604020202020204" pitchFamily="34" charset="0"/>
              <a:ea typeface="微軟正黑體"/>
              <a:cs typeface="Arial" panose="020B0604020202020204" pitchFamily="34" charset="0"/>
            </a:endParaRPr>
          </a:p>
        </p:txBody>
      </p:sp>
      <p:sp>
        <p:nvSpPr>
          <p:cNvPr id="55" name="矩形 54">
            <a:extLst>
              <a:ext uri="{FF2B5EF4-FFF2-40B4-BE49-F238E27FC236}">
                <a16:creationId xmlns:a16="http://schemas.microsoft.com/office/drawing/2014/main" id="{5D122CA0-9CF9-4C16-981C-332428F8CDBF}"/>
              </a:ext>
            </a:extLst>
          </p:cNvPr>
          <p:cNvSpPr/>
          <p:nvPr/>
        </p:nvSpPr>
        <p:spPr>
          <a:xfrm>
            <a:off x="1522355" y="2599905"/>
            <a:ext cx="1167138" cy="430887"/>
          </a:xfrm>
          <a:prstGeom prst="rect">
            <a:avLst/>
          </a:prstGeom>
        </p:spPr>
        <p:txBody>
          <a:bodyPr wrap="square">
            <a:spAutoFit/>
          </a:bodyPr>
          <a:lstStyle/>
          <a:p>
            <a:pPr algn="ctr"/>
            <a:r>
              <a:rPr lang="en-GB" altLang="zh-TW" sz="1200" b="1" dirty="0">
                <a:latin typeface="Arial" panose="020B0604020202020204" pitchFamily="34" charset="0"/>
                <a:ea typeface="微軟正黑體" panose="020B0604030504040204" pitchFamily="34" charset="-120"/>
                <a:cs typeface="Arial" panose="020B0604020202020204" pitchFamily="34" charset="0"/>
              </a:rPr>
              <a:t>Internet</a:t>
            </a:r>
          </a:p>
          <a:p>
            <a:pPr algn="ctr"/>
            <a:r>
              <a:rPr lang="en-US" altLang="zh-TW" sz="1000" b="1" dirty="0">
                <a:latin typeface="Arial" panose="020B0604020202020204" pitchFamily="34" charset="0"/>
                <a:ea typeface="微軟正黑體" panose="020B0604030504040204" pitchFamily="34" charset="-120"/>
                <a:cs typeface="Arial" panose="020B0604020202020204" pitchFamily="34" charset="0"/>
              </a:rPr>
              <a:t>(In background)</a:t>
            </a:r>
            <a:endParaRPr lang="en-GB" sz="1000" b="1" dirty="0">
              <a:latin typeface="Arial" panose="020B0604020202020204" pitchFamily="34" charset="0"/>
              <a:cs typeface="Arial" panose="020B0604020202020204" pitchFamily="34" charset="0"/>
            </a:endParaRPr>
          </a:p>
        </p:txBody>
      </p:sp>
      <p:sp>
        <p:nvSpPr>
          <p:cNvPr id="30" name="矩形: 圓角 35">
            <a:extLst>
              <a:ext uri="{FF2B5EF4-FFF2-40B4-BE49-F238E27FC236}">
                <a16:creationId xmlns:a16="http://schemas.microsoft.com/office/drawing/2014/main" id="{C258FF03-4101-4070-9167-219A2A3ADAEF}"/>
              </a:ext>
            </a:extLst>
          </p:cNvPr>
          <p:cNvSpPr/>
          <p:nvPr/>
        </p:nvSpPr>
        <p:spPr>
          <a:xfrm>
            <a:off x="2771961" y="2599905"/>
            <a:ext cx="665149" cy="25391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SLOW</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矩形: 圓角 35">
            <a:extLst>
              <a:ext uri="{FF2B5EF4-FFF2-40B4-BE49-F238E27FC236}">
                <a16:creationId xmlns:a16="http://schemas.microsoft.com/office/drawing/2014/main" id="{60CAA95E-8B87-447F-A060-5E9B57E05634}"/>
              </a:ext>
            </a:extLst>
          </p:cNvPr>
          <p:cNvSpPr/>
          <p:nvPr/>
        </p:nvSpPr>
        <p:spPr>
          <a:xfrm>
            <a:off x="3727024" y="3766091"/>
            <a:ext cx="665149" cy="253916"/>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FAST</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3" name="文字方塊 32">
            <a:extLst>
              <a:ext uri="{FF2B5EF4-FFF2-40B4-BE49-F238E27FC236}">
                <a16:creationId xmlns:a16="http://schemas.microsoft.com/office/drawing/2014/main" id="{F41BF6F8-5273-4AA1-A2B2-60BF76B8920D}"/>
              </a:ext>
            </a:extLst>
          </p:cNvPr>
          <p:cNvSpPr txBox="1"/>
          <p:nvPr/>
        </p:nvSpPr>
        <p:spPr>
          <a:xfrm>
            <a:off x="1236576" y="1770813"/>
            <a:ext cx="914597" cy="415498"/>
          </a:xfrm>
          <a:prstGeom prst="rect">
            <a:avLst/>
          </a:prstGeom>
          <a:noFill/>
        </p:spPr>
        <p:txBody>
          <a:bodyPr wrap="square" rtlCol="0">
            <a:spAutoFit/>
          </a:bodyPr>
          <a:lstStyle/>
          <a:p>
            <a:r>
              <a:rPr lang="en-US" altLang="zh-TW" sz="1050" b="1" dirty="0">
                <a:latin typeface="Arial" panose="020B0604020202020204" pitchFamily="34" charset="0"/>
                <a:ea typeface="微軟正黑體" panose="020B0604030504040204" pitchFamily="34" charset="-120"/>
                <a:cs typeface="Arial" panose="020B0604020202020204" pitchFamily="34" charset="0"/>
              </a:rPr>
              <a:t>NAS </a:t>
            </a:r>
            <a:r>
              <a:rPr lang="en-GB" altLang="zh-TW" sz="1050" b="1" dirty="0">
                <a:latin typeface="Arial" panose="020B0604020202020204" pitchFamily="34" charset="0"/>
                <a:ea typeface="微軟正黑體" panose="020B0604030504040204" pitchFamily="34" charset="-120"/>
                <a:cs typeface="Arial" panose="020B0604020202020204" pitchFamily="34" charset="0"/>
              </a:rPr>
              <a:t>Cache</a:t>
            </a:r>
            <a:r>
              <a:rPr lang="zh-TW" altLang="en-US" sz="1050" b="1" dirty="0">
                <a:latin typeface="Arial" panose="020B0604020202020204" pitchFamily="34" charset="0"/>
                <a:ea typeface="微軟正黑體" panose="020B0604030504040204" pitchFamily="34" charset="-120"/>
                <a:cs typeface="Arial" panose="020B0604020202020204" pitchFamily="34" charset="0"/>
              </a:rPr>
              <a:t> </a:t>
            </a:r>
            <a:r>
              <a:rPr lang="en-GB" altLang="zh-TW" sz="1050" b="1" dirty="0">
                <a:latin typeface="Arial" panose="020B0604020202020204" pitchFamily="34" charset="0"/>
                <a:ea typeface="微軟正黑體" panose="020B0604030504040204" pitchFamily="34" charset="-120"/>
                <a:cs typeface="Arial" panose="020B0604020202020204" pitchFamily="34" charset="0"/>
              </a:rPr>
              <a:t>Volume</a:t>
            </a:r>
            <a:endParaRPr lang="en-GB" sz="105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34"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2AC3CABD-6AA9-4F2C-9466-E7AD4B2D5281}"/>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546784" y="745268"/>
            <a:ext cx="1362739" cy="1263751"/>
          </a:xfrm>
          <a:prstGeom prst="rect">
            <a:avLst/>
          </a:prstGeom>
          <a:noFill/>
          <a:extLst>
            <a:ext uri="{909E8E84-426E-40DD-AFC4-6F175D3DCCD1}">
              <a14:hiddenFill xmlns:a14="http://schemas.microsoft.com/office/drawing/2010/main">
                <a:solidFill>
                  <a:srgbClr val="FFFFFF"/>
                </a:solidFill>
              </a14:hiddenFill>
            </a:ext>
          </a:extLst>
        </p:spPr>
      </p:pic>
      <p:pic>
        <p:nvPicPr>
          <p:cNvPr id="35" name="圖形 34">
            <a:extLst>
              <a:ext uri="{FF2B5EF4-FFF2-40B4-BE49-F238E27FC236}">
                <a16:creationId xmlns:a16="http://schemas.microsoft.com/office/drawing/2014/main" id="{C734D619-1707-47A5-A464-307FC29DF72A}"/>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11812" y="1764463"/>
            <a:ext cx="543188" cy="543188"/>
          </a:xfrm>
          <a:prstGeom prst="rect">
            <a:avLst/>
          </a:prstGeom>
        </p:spPr>
      </p:pic>
      <p:pic>
        <p:nvPicPr>
          <p:cNvPr id="2" name="圖片 2" descr="一張含有 標誌, 室外 的圖片&#10;&#10;描述是以高可信度產生">
            <a:extLst>
              <a:ext uri="{FF2B5EF4-FFF2-40B4-BE49-F238E27FC236}">
                <a16:creationId xmlns:a16="http://schemas.microsoft.com/office/drawing/2014/main" id="{69300E42-C187-46AD-8707-9424D0EB2176}"/>
              </a:ext>
            </a:extLst>
          </p:cNvPr>
          <p:cNvPicPr>
            <a:picLocks noChangeAspect="1"/>
          </p:cNvPicPr>
          <p:nvPr/>
        </p:nvPicPr>
        <p:blipFill>
          <a:blip r:embed="rId14"/>
          <a:stretch>
            <a:fillRect/>
          </a:stretch>
        </p:blipFill>
        <p:spPr>
          <a:xfrm>
            <a:off x="8160404" y="-280"/>
            <a:ext cx="981075" cy="885825"/>
          </a:xfrm>
          <a:prstGeom prst="rect">
            <a:avLst/>
          </a:prstGeom>
        </p:spPr>
      </p:pic>
    </p:spTree>
    <p:extLst>
      <p:ext uri="{BB962C8B-B14F-4D97-AF65-F5344CB8AC3E}">
        <p14:creationId xmlns:p14="http://schemas.microsoft.com/office/powerpoint/2010/main" val="2820925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矩形: 圓角 35">
            <a:extLst>
              <a:ext uri="{FF2B5EF4-FFF2-40B4-BE49-F238E27FC236}">
                <a16:creationId xmlns:a16="http://schemas.microsoft.com/office/drawing/2014/main" id="{97A052CE-7A3C-49FD-836C-386E710386A9}"/>
              </a:ext>
            </a:extLst>
          </p:cNvPr>
          <p:cNvSpPr/>
          <p:nvPr/>
        </p:nvSpPr>
        <p:spPr>
          <a:xfrm>
            <a:off x="37413" y="3463635"/>
            <a:ext cx="1430794" cy="429570"/>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100" name="矩形 99">
            <a:extLst>
              <a:ext uri="{FF2B5EF4-FFF2-40B4-BE49-F238E27FC236}">
                <a16:creationId xmlns:a16="http://schemas.microsoft.com/office/drawing/2014/main" id="{5F8B5EA7-924D-4A61-BB7D-AB8209395F7A}"/>
              </a:ext>
            </a:extLst>
          </p:cNvPr>
          <p:cNvSpPr/>
          <p:nvPr/>
        </p:nvSpPr>
        <p:spPr>
          <a:xfrm>
            <a:off x="2869248" y="1701513"/>
            <a:ext cx="2956908" cy="2780761"/>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3" name="標題 2">
            <a:extLst>
              <a:ext uri="{FF2B5EF4-FFF2-40B4-BE49-F238E27FC236}">
                <a16:creationId xmlns:a16="http://schemas.microsoft.com/office/drawing/2014/main" id="{7972B37A-523B-4F47-A2FA-B74A1D11C35C}"/>
              </a:ext>
            </a:extLst>
          </p:cNvPr>
          <p:cNvSpPr>
            <a:spLocks noGrp="1"/>
          </p:cNvSpPr>
          <p:nvPr>
            <p:ph type="title"/>
          </p:nvPr>
        </p:nvSpPr>
        <p:spPr>
          <a:xfrm>
            <a:off x="309424" y="130975"/>
            <a:ext cx="8727418" cy="667820"/>
          </a:xfrm>
        </p:spPr>
        <p:txBody>
          <a:bodyPr>
            <a:normAutofit/>
          </a:bodyPr>
          <a:lstStyle/>
          <a:p>
            <a:r>
              <a:rPr lang="en-GB" altLang="zh-TW" sz="3000" dirty="0">
                <a:ea typeface="微軟正黑體"/>
              </a:rPr>
              <a:t>How Does The Cache Algorithm Work</a:t>
            </a:r>
            <a:endParaRPr lang="zh-TW" altLang="en-US" sz="3000" dirty="0">
              <a:ea typeface="微軟正黑體"/>
            </a:endParaRPr>
          </a:p>
        </p:txBody>
      </p:sp>
      <p:sp>
        <p:nvSpPr>
          <p:cNvPr id="113" name="Google Shape;165;p21">
            <a:extLst>
              <a:ext uri="{FF2B5EF4-FFF2-40B4-BE49-F238E27FC236}">
                <a16:creationId xmlns:a16="http://schemas.microsoft.com/office/drawing/2014/main" id="{E7EF038C-FF1B-4901-8570-445E73AB8834}"/>
              </a:ext>
            </a:extLst>
          </p:cNvPr>
          <p:cNvSpPr txBox="1">
            <a:spLocks noGrp="1"/>
          </p:cNvSpPr>
          <p:nvPr>
            <p:ph idx="4294967295"/>
          </p:nvPr>
        </p:nvSpPr>
        <p:spPr>
          <a:xfrm>
            <a:off x="315370" y="853439"/>
            <a:ext cx="8435685" cy="874712"/>
          </a:xfrm>
          <a:prstGeom prst="rect">
            <a:avLst/>
          </a:prstGeom>
        </p:spPr>
        <p:txBody>
          <a:bodyPr spcFirstLastPara="1" vert="horz" wrap="square" lIns="91425" tIns="91425" rIns="91425" bIns="91425" rtlCol="0" anchor="t" anchorCtr="0">
            <a:noAutofit/>
          </a:bodyPr>
          <a:lstStyle/>
          <a:p>
            <a:pPr marL="0" indent="0">
              <a:lnSpc>
                <a:spcPts val="2200"/>
              </a:lnSpc>
              <a:spcAft>
                <a:spcPts val="1600"/>
              </a:spcAft>
              <a:buNone/>
            </a:pPr>
            <a:r>
              <a:rPr lang="en-GB" altLang="zh-TW" sz="1600" b="1" i="0" dirty="0">
                <a:latin typeface="Arial" panose="020B0604020202020204" pitchFamily="34" charset="0"/>
                <a:ea typeface="微軟正黑體"/>
                <a:cs typeface="Arial" panose="020B0604020202020204" pitchFamily="34" charset="0"/>
              </a:rPr>
              <a:t>When cache volume is full and there </a:t>
            </a:r>
            <a:r>
              <a:rPr lang="en-GB" altLang="zh-TW" sz="1600" b="1" dirty="0">
                <a:latin typeface="Arial" panose="020B0604020202020204" pitchFamily="34" charset="0"/>
                <a:ea typeface="微軟正黑體"/>
                <a:cs typeface="Arial" panose="020B0604020202020204" pitchFamily="34" charset="0"/>
              </a:rPr>
              <a:t>is more file space needed</a:t>
            </a:r>
            <a:r>
              <a:rPr lang="en-GB" altLang="zh-TW" sz="1600" b="1" i="0" dirty="0">
                <a:latin typeface="Arial" panose="020B0604020202020204" pitchFamily="34" charset="0"/>
                <a:ea typeface="微軟正黑體"/>
                <a:cs typeface="Arial" panose="020B0604020202020204" pitchFamily="34" charset="0"/>
              </a:rPr>
              <a:t>, the system </a:t>
            </a:r>
            <a:r>
              <a:rPr lang="en-GB" altLang="zh-TW" sz="1600" b="1" dirty="0">
                <a:latin typeface="Arial" panose="020B0604020202020204" pitchFamily="34" charset="0"/>
                <a:ea typeface="微軟正黑體"/>
                <a:cs typeface="Arial" panose="020B0604020202020204" pitchFamily="34" charset="0"/>
              </a:rPr>
              <a:t>will remove the least recently used file and only keep its metadata.</a:t>
            </a:r>
            <a:endParaRPr lang="zh-TW" altLang="en-US" sz="1600" b="1" i="0" dirty="0">
              <a:latin typeface="Arial" panose="020B0604020202020204" pitchFamily="34" charset="0"/>
              <a:ea typeface="微軟正黑體"/>
              <a:cs typeface="Arial" panose="020B0604020202020204" pitchFamily="34" charset="0"/>
            </a:endParaRPr>
          </a:p>
        </p:txBody>
      </p:sp>
      <p:sp>
        <p:nvSpPr>
          <p:cNvPr id="4" name="矩形 3">
            <a:extLst>
              <a:ext uri="{FF2B5EF4-FFF2-40B4-BE49-F238E27FC236}">
                <a16:creationId xmlns:a16="http://schemas.microsoft.com/office/drawing/2014/main" id="{5248FE49-841F-4192-B733-6ED0FBCFC629}"/>
              </a:ext>
            </a:extLst>
          </p:cNvPr>
          <p:cNvSpPr/>
          <p:nvPr/>
        </p:nvSpPr>
        <p:spPr>
          <a:xfrm>
            <a:off x="3053602" y="186221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4">
            <a:extLst>
              <a:ext uri="{FF2B5EF4-FFF2-40B4-BE49-F238E27FC236}">
                <a16:creationId xmlns:a16="http://schemas.microsoft.com/office/drawing/2014/main" id="{883D5D11-8C8F-4C70-B0AC-E830DA7F7141}"/>
              </a:ext>
            </a:extLst>
          </p:cNvPr>
          <p:cNvSpPr/>
          <p:nvPr/>
        </p:nvSpPr>
        <p:spPr>
          <a:xfrm>
            <a:off x="3414940" y="186221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6" name="矩形 5">
            <a:extLst>
              <a:ext uri="{FF2B5EF4-FFF2-40B4-BE49-F238E27FC236}">
                <a16:creationId xmlns:a16="http://schemas.microsoft.com/office/drawing/2014/main" id="{B5FD3FBE-2D09-4183-B299-ADD8B1A94160}"/>
              </a:ext>
            </a:extLst>
          </p:cNvPr>
          <p:cNvSpPr/>
          <p:nvPr/>
        </p:nvSpPr>
        <p:spPr>
          <a:xfrm>
            <a:off x="3750468" y="186221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 name="矩形 6">
            <a:extLst>
              <a:ext uri="{FF2B5EF4-FFF2-40B4-BE49-F238E27FC236}">
                <a16:creationId xmlns:a16="http://schemas.microsoft.com/office/drawing/2014/main" id="{A3225938-4A78-41F5-ABEE-1C2820B45DF0}"/>
              </a:ext>
            </a:extLst>
          </p:cNvPr>
          <p:cNvSpPr/>
          <p:nvPr/>
        </p:nvSpPr>
        <p:spPr>
          <a:xfrm>
            <a:off x="4085995" y="186221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 name="矩形 7">
            <a:extLst>
              <a:ext uri="{FF2B5EF4-FFF2-40B4-BE49-F238E27FC236}">
                <a16:creationId xmlns:a16="http://schemas.microsoft.com/office/drawing/2014/main" id="{92FC8207-EB53-47FA-94C1-F7703D668DF2}"/>
              </a:ext>
            </a:extLst>
          </p:cNvPr>
          <p:cNvSpPr/>
          <p:nvPr/>
        </p:nvSpPr>
        <p:spPr>
          <a:xfrm>
            <a:off x="4425213" y="186221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9" name="矩形 8">
            <a:extLst>
              <a:ext uri="{FF2B5EF4-FFF2-40B4-BE49-F238E27FC236}">
                <a16:creationId xmlns:a16="http://schemas.microsoft.com/office/drawing/2014/main" id="{7BD435F9-B78F-4315-A279-F1CE719296CB}"/>
              </a:ext>
            </a:extLst>
          </p:cNvPr>
          <p:cNvSpPr/>
          <p:nvPr/>
        </p:nvSpPr>
        <p:spPr>
          <a:xfrm>
            <a:off x="4749681" y="186221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0" name="矩形 9">
            <a:extLst>
              <a:ext uri="{FF2B5EF4-FFF2-40B4-BE49-F238E27FC236}">
                <a16:creationId xmlns:a16="http://schemas.microsoft.com/office/drawing/2014/main" id="{DB1F8CE5-25ED-4099-8B74-401868CAC14D}"/>
              </a:ext>
            </a:extLst>
          </p:cNvPr>
          <p:cNvSpPr/>
          <p:nvPr/>
        </p:nvSpPr>
        <p:spPr>
          <a:xfrm>
            <a:off x="5085208" y="186221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1" name="矩形 10">
            <a:extLst>
              <a:ext uri="{FF2B5EF4-FFF2-40B4-BE49-F238E27FC236}">
                <a16:creationId xmlns:a16="http://schemas.microsoft.com/office/drawing/2014/main" id="{B4F78B27-E27A-470B-B7D4-0D89706665A6}"/>
              </a:ext>
            </a:extLst>
          </p:cNvPr>
          <p:cNvSpPr/>
          <p:nvPr/>
        </p:nvSpPr>
        <p:spPr>
          <a:xfrm>
            <a:off x="5420736" y="1862215"/>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2" name="矩形 11">
            <a:extLst>
              <a:ext uri="{FF2B5EF4-FFF2-40B4-BE49-F238E27FC236}">
                <a16:creationId xmlns:a16="http://schemas.microsoft.com/office/drawing/2014/main" id="{003B04E4-D9A2-4679-8BE4-A854A0CE1F76}"/>
              </a:ext>
            </a:extLst>
          </p:cNvPr>
          <p:cNvSpPr/>
          <p:nvPr/>
        </p:nvSpPr>
        <p:spPr>
          <a:xfrm>
            <a:off x="3053602" y="2186681"/>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3" name="矩形 12">
            <a:extLst>
              <a:ext uri="{FF2B5EF4-FFF2-40B4-BE49-F238E27FC236}">
                <a16:creationId xmlns:a16="http://schemas.microsoft.com/office/drawing/2014/main" id="{0C65F2E7-5B1E-4134-B176-DD8A18C075FC}"/>
              </a:ext>
            </a:extLst>
          </p:cNvPr>
          <p:cNvSpPr/>
          <p:nvPr/>
        </p:nvSpPr>
        <p:spPr>
          <a:xfrm>
            <a:off x="3414940" y="2186681"/>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4" name="矩形 13">
            <a:extLst>
              <a:ext uri="{FF2B5EF4-FFF2-40B4-BE49-F238E27FC236}">
                <a16:creationId xmlns:a16="http://schemas.microsoft.com/office/drawing/2014/main" id="{34B2DFAE-D4D4-4DA7-8BDD-D96D2220753D}"/>
              </a:ext>
            </a:extLst>
          </p:cNvPr>
          <p:cNvSpPr/>
          <p:nvPr/>
        </p:nvSpPr>
        <p:spPr>
          <a:xfrm>
            <a:off x="3750468" y="2186681"/>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5" name="矩形 14">
            <a:extLst>
              <a:ext uri="{FF2B5EF4-FFF2-40B4-BE49-F238E27FC236}">
                <a16:creationId xmlns:a16="http://schemas.microsoft.com/office/drawing/2014/main" id="{6EFF2A21-CF79-4B32-B6CA-85CB3541901E}"/>
              </a:ext>
            </a:extLst>
          </p:cNvPr>
          <p:cNvSpPr/>
          <p:nvPr/>
        </p:nvSpPr>
        <p:spPr>
          <a:xfrm>
            <a:off x="4085995" y="2186681"/>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010C3F65-29F3-4DEF-96F1-1EE0D62A7BBB}"/>
              </a:ext>
            </a:extLst>
          </p:cNvPr>
          <p:cNvSpPr/>
          <p:nvPr/>
        </p:nvSpPr>
        <p:spPr>
          <a:xfrm>
            <a:off x="4425213" y="2186681"/>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7" name="矩形 16">
            <a:extLst>
              <a:ext uri="{FF2B5EF4-FFF2-40B4-BE49-F238E27FC236}">
                <a16:creationId xmlns:a16="http://schemas.microsoft.com/office/drawing/2014/main" id="{34CBA227-3BA5-47AB-B909-E54C84C8C97A}"/>
              </a:ext>
            </a:extLst>
          </p:cNvPr>
          <p:cNvSpPr/>
          <p:nvPr/>
        </p:nvSpPr>
        <p:spPr>
          <a:xfrm>
            <a:off x="4749681" y="2186681"/>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8" name="矩形 17">
            <a:extLst>
              <a:ext uri="{FF2B5EF4-FFF2-40B4-BE49-F238E27FC236}">
                <a16:creationId xmlns:a16="http://schemas.microsoft.com/office/drawing/2014/main" id="{EFDC8F54-2A6B-4467-BFBA-85BECF7E419E}"/>
              </a:ext>
            </a:extLst>
          </p:cNvPr>
          <p:cNvSpPr/>
          <p:nvPr/>
        </p:nvSpPr>
        <p:spPr>
          <a:xfrm>
            <a:off x="5085208" y="2186681"/>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9" name="矩形 18">
            <a:extLst>
              <a:ext uri="{FF2B5EF4-FFF2-40B4-BE49-F238E27FC236}">
                <a16:creationId xmlns:a16="http://schemas.microsoft.com/office/drawing/2014/main" id="{FA3B92E8-39E9-4DC6-A1DF-66FF6A759C22}"/>
              </a:ext>
            </a:extLst>
          </p:cNvPr>
          <p:cNvSpPr/>
          <p:nvPr/>
        </p:nvSpPr>
        <p:spPr>
          <a:xfrm>
            <a:off x="5420736" y="2186681"/>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0" name="矩形 19">
            <a:extLst>
              <a:ext uri="{FF2B5EF4-FFF2-40B4-BE49-F238E27FC236}">
                <a16:creationId xmlns:a16="http://schemas.microsoft.com/office/drawing/2014/main" id="{E4494CAE-663C-4F37-9C9D-612F7D47051D}"/>
              </a:ext>
            </a:extLst>
          </p:cNvPr>
          <p:cNvSpPr/>
          <p:nvPr/>
        </p:nvSpPr>
        <p:spPr>
          <a:xfrm>
            <a:off x="3053602" y="249674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1" name="矩形 20">
            <a:extLst>
              <a:ext uri="{FF2B5EF4-FFF2-40B4-BE49-F238E27FC236}">
                <a16:creationId xmlns:a16="http://schemas.microsoft.com/office/drawing/2014/main" id="{4E88302B-AE74-406A-9164-7FE919F55AC5}"/>
              </a:ext>
            </a:extLst>
          </p:cNvPr>
          <p:cNvSpPr/>
          <p:nvPr/>
        </p:nvSpPr>
        <p:spPr>
          <a:xfrm>
            <a:off x="3414940" y="249674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2" name="矩形 21">
            <a:extLst>
              <a:ext uri="{FF2B5EF4-FFF2-40B4-BE49-F238E27FC236}">
                <a16:creationId xmlns:a16="http://schemas.microsoft.com/office/drawing/2014/main" id="{0F4E58E8-7FE1-422F-AA51-894F05CCECFB}"/>
              </a:ext>
            </a:extLst>
          </p:cNvPr>
          <p:cNvSpPr/>
          <p:nvPr/>
        </p:nvSpPr>
        <p:spPr>
          <a:xfrm>
            <a:off x="3750468" y="249674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3" name="矩形 22">
            <a:extLst>
              <a:ext uri="{FF2B5EF4-FFF2-40B4-BE49-F238E27FC236}">
                <a16:creationId xmlns:a16="http://schemas.microsoft.com/office/drawing/2014/main" id="{5290731F-27C6-4588-853A-11BD03777692}"/>
              </a:ext>
            </a:extLst>
          </p:cNvPr>
          <p:cNvSpPr/>
          <p:nvPr/>
        </p:nvSpPr>
        <p:spPr>
          <a:xfrm>
            <a:off x="4085995" y="249674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4" name="矩形 23">
            <a:extLst>
              <a:ext uri="{FF2B5EF4-FFF2-40B4-BE49-F238E27FC236}">
                <a16:creationId xmlns:a16="http://schemas.microsoft.com/office/drawing/2014/main" id="{88F57662-A67D-48E1-91F9-F86F0D5232AC}"/>
              </a:ext>
            </a:extLst>
          </p:cNvPr>
          <p:cNvSpPr/>
          <p:nvPr/>
        </p:nvSpPr>
        <p:spPr>
          <a:xfrm>
            <a:off x="4425213" y="249674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24">
            <a:extLst>
              <a:ext uri="{FF2B5EF4-FFF2-40B4-BE49-F238E27FC236}">
                <a16:creationId xmlns:a16="http://schemas.microsoft.com/office/drawing/2014/main" id="{870C6C72-3A4D-48A9-9DC9-BD7727928E83}"/>
              </a:ext>
            </a:extLst>
          </p:cNvPr>
          <p:cNvSpPr/>
          <p:nvPr/>
        </p:nvSpPr>
        <p:spPr>
          <a:xfrm>
            <a:off x="4749681" y="249674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6" name="矩形 25">
            <a:extLst>
              <a:ext uri="{FF2B5EF4-FFF2-40B4-BE49-F238E27FC236}">
                <a16:creationId xmlns:a16="http://schemas.microsoft.com/office/drawing/2014/main" id="{56460526-C87C-40ED-AB75-F4F16EF848F6}"/>
              </a:ext>
            </a:extLst>
          </p:cNvPr>
          <p:cNvSpPr/>
          <p:nvPr/>
        </p:nvSpPr>
        <p:spPr>
          <a:xfrm>
            <a:off x="5085208" y="249674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7" name="矩形 26">
            <a:extLst>
              <a:ext uri="{FF2B5EF4-FFF2-40B4-BE49-F238E27FC236}">
                <a16:creationId xmlns:a16="http://schemas.microsoft.com/office/drawing/2014/main" id="{FF3D6643-1338-4B7A-B249-A986403CCD54}"/>
              </a:ext>
            </a:extLst>
          </p:cNvPr>
          <p:cNvSpPr/>
          <p:nvPr/>
        </p:nvSpPr>
        <p:spPr>
          <a:xfrm>
            <a:off x="5420736" y="2496743"/>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8" name="矩形 27">
            <a:extLst>
              <a:ext uri="{FF2B5EF4-FFF2-40B4-BE49-F238E27FC236}">
                <a16:creationId xmlns:a16="http://schemas.microsoft.com/office/drawing/2014/main" id="{BF2BB2DC-9342-493E-A913-BB30E1B9DDAF}"/>
              </a:ext>
            </a:extLst>
          </p:cNvPr>
          <p:cNvSpPr/>
          <p:nvPr/>
        </p:nvSpPr>
        <p:spPr>
          <a:xfrm>
            <a:off x="3053602" y="282120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28">
            <a:extLst>
              <a:ext uri="{FF2B5EF4-FFF2-40B4-BE49-F238E27FC236}">
                <a16:creationId xmlns:a16="http://schemas.microsoft.com/office/drawing/2014/main" id="{BC340218-F9D9-4109-B7B1-52253D8300C5}"/>
              </a:ext>
            </a:extLst>
          </p:cNvPr>
          <p:cNvSpPr/>
          <p:nvPr/>
        </p:nvSpPr>
        <p:spPr>
          <a:xfrm>
            <a:off x="3414940" y="282120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30" name="矩形 29">
            <a:extLst>
              <a:ext uri="{FF2B5EF4-FFF2-40B4-BE49-F238E27FC236}">
                <a16:creationId xmlns:a16="http://schemas.microsoft.com/office/drawing/2014/main" id="{41816980-2F7D-4143-AB4E-FE13F1E665D2}"/>
              </a:ext>
            </a:extLst>
          </p:cNvPr>
          <p:cNvSpPr/>
          <p:nvPr/>
        </p:nvSpPr>
        <p:spPr>
          <a:xfrm>
            <a:off x="3750468" y="282120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31" name="矩形 30">
            <a:extLst>
              <a:ext uri="{FF2B5EF4-FFF2-40B4-BE49-F238E27FC236}">
                <a16:creationId xmlns:a16="http://schemas.microsoft.com/office/drawing/2014/main" id="{B42B174A-07AC-4C81-BA18-CBAAE8EF0DF9}"/>
              </a:ext>
            </a:extLst>
          </p:cNvPr>
          <p:cNvSpPr/>
          <p:nvPr/>
        </p:nvSpPr>
        <p:spPr>
          <a:xfrm>
            <a:off x="4085995" y="282120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32" name="矩形 31">
            <a:extLst>
              <a:ext uri="{FF2B5EF4-FFF2-40B4-BE49-F238E27FC236}">
                <a16:creationId xmlns:a16="http://schemas.microsoft.com/office/drawing/2014/main" id="{65D0D292-5926-4498-93D9-B160DC802D26}"/>
              </a:ext>
            </a:extLst>
          </p:cNvPr>
          <p:cNvSpPr/>
          <p:nvPr/>
        </p:nvSpPr>
        <p:spPr>
          <a:xfrm>
            <a:off x="4425213" y="282120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33" name="矩形 32">
            <a:extLst>
              <a:ext uri="{FF2B5EF4-FFF2-40B4-BE49-F238E27FC236}">
                <a16:creationId xmlns:a16="http://schemas.microsoft.com/office/drawing/2014/main" id="{53EDD83E-3631-4B9D-9E88-E4B48D2D7EBB}"/>
              </a:ext>
            </a:extLst>
          </p:cNvPr>
          <p:cNvSpPr/>
          <p:nvPr/>
        </p:nvSpPr>
        <p:spPr>
          <a:xfrm>
            <a:off x="4749681" y="282120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34" name="矩形 33">
            <a:extLst>
              <a:ext uri="{FF2B5EF4-FFF2-40B4-BE49-F238E27FC236}">
                <a16:creationId xmlns:a16="http://schemas.microsoft.com/office/drawing/2014/main" id="{FD7029B1-71CB-427F-B9D3-68A46E311B6D}"/>
              </a:ext>
            </a:extLst>
          </p:cNvPr>
          <p:cNvSpPr/>
          <p:nvPr/>
        </p:nvSpPr>
        <p:spPr>
          <a:xfrm>
            <a:off x="5085208" y="282120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35" name="矩形 34">
            <a:extLst>
              <a:ext uri="{FF2B5EF4-FFF2-40B4-BE49-F238E27FC236}">
                <a16:creationId xmlns:a16="http://schemas.microsoft.com/office/drawing/2014/main" id="{DEE3B98D-ECCD-4E8C-8014-EE5EE65ABBF1}"/>
              </a:ext>
            </a:extLst>
          </p:cNvPr>
          <p:cNvSpPr/>
          <p:nvPr/>
        </p:nvSpPr>
        <p:spPr>
          <a:xfrm>
            <a:off x="5420736" y="2821208"/>
            <a:ext cx="216000"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68" name="矩形 67">
            <a:extLst>
              <a:ext uri="{FF2B5EF4-FFF2-40B4-BE49-F238E27FC236}">
                <a16:creationId xmlns:a16="http://schemas.microsoft.com/office/drawing/2014/main" id="{D25BA193-5F03-4C70-AC33-12DCC063ED85}"/>
              </a:ext>
            </a:extLst>
          </p:cNvPr>
          <p:cNvSpPr/>
          <p:nvPr/>
        </p:nvSpPr>
        <p:spPr>
          <a:xfrm>
            <a:off x="3053602" y="3145674"/>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69" name="矩形 68">
            <a:extLst>
              <a:ext uri="{FF2B5EF4-FFF2-40B4-BE49-F238E27FC236}">
                <a16:creationId xmlns:a16="http://schemas.microsoft.com/office/drawing/2014/main" id="{A95F5A03-14AA-42D6-BD3D-C94471517DDE}"/>
              </a:ext>
            </a:extLst>
          </p:cNvPr>
          <p:cNvSpPr/>
          <p:nvPr/>
        </p:nvSpPr>
        <p:spPr>
          <a:xfrm>
            <a:off x="3414940" y="3145674"/>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0" name="矩形 69">
            <a:extLst>
              <a:ext uri="{FF2B5EF4-FFF2-40B4-BE49-F238E27FC236}">
                <a16:creationId xmlns:a16="http://schemas.microsoft.com/office/drawing/2014/main" id="{C802E437-1FE6-49E0-B84D-3F8A204D8A54}"/>
              </a:ext>
            </a:extLst>
          </p:cNvPr>
          <p:cNvSpPr/>
          <p:nvPr/>
        </p:nvSpPr>
        <p:spPr>
          <a:xfrm>
            <a:off x="3750468" y="3145674"/>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1" name="矩形 70">
            <a:extLst>
              <a:ext uri="{FF2B5EF4-FFF2-40B4-BE49-F238E27FC236}">
                <a16:creationId xmlns:a16="http://schemas.microsoft.com/office/drawing/2014/main" id="{DCF71488-93E4-4B90-9970-F27A9D341742}"/>
              </a:ext>
            </a:extLst>
          </p:cNvPr>
          <p:cNvSpPr/>
          <p:nvPr/>
        </p:nvSpPr>
        <p:spPr>
          <a:xfrm>
            <a:off x="4085995" y="3145674"/>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2" name="矩形 71">
            <a:extLst>
              <a:ext uri="{FF2B5EF4-FFF2-40B4-BE49-F238E27FC236}">
                <a16:creationId xmlns:a16="http://schemas.microsoft.com/office/drawing/2014/main" id="{B9D6D3CE-7950-4E26-B209-0EB255441419}"/>
              </a:ext>
            </a:extLst>
          </p:cNvPr>
          <p:cNvSpPr/>
          <p:nvPr/>
        </p:nvSpPr>
        <p:spPr>
          <a:xfrm>
            <a:off x="4425213" y="3145674"/>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3" name="矩形 72">
            <a:extLst>
              <a:ext uri="{FF2B5EF4-FFF2-40B4-BE49-F238E27FC236}">
                <a16:creationId xmlns:a16="http://schemas.microsoft.com/office/drawing/2014/main" id="{37CCED5D-91F2-4C79-AB75-AC1D411BB013}"/>
              </a:ext>
            </a:extLst>
          </p:cNvPr>
          <p:cNvSpPr/>
          <p:nvPr/>
        </p:nvSpPr>
        <p:spPr>
          <a:xfrm>
            <a:off x="4749681" y="3145674"/>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4" name="矩形 73">
            <a:extLst>
              <a:ext uri="{FF2B5EF4-FFF2-40B4-BE49-F238E27FC236}">
                <a16:creationId xmlns:a16="http://schemas.microsoft.com/office/drawing/2014/main" id="{EC4A962E-AA87-401D-8DF6-037DE1883EC3}"/>
              </a:ext>
            </a:extLst>
          </p:cNvPr>
          <p:cNvSpPr/>
          <p:nvPr/>
        </p:nvSpPr>
        <p:spPr>
          <a:xfrm>
            <a:off x="5085208" y="3145674"/>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5" name="矩形 74">
            <a:extLst>
              <a:ext uri="{FF2B5EF4-FFF2-40B4-BE49-F238E27FC236}">
                <a16:creationId xmlns:a16="http://schemas.microsoft.com/office/drawing/2014/main" id="{FD34697F-A58B-4C95-9448-2C1F78D291BE}"/>
              </a:ext>
            </a:extLst>
          </p:cNvPr>
          <p:cNvSpPr/>
          <p:nvPr/>
        </p:nvSpPr>
        <p:spPr>
          <a:xfrm>
            <a:off x="5420736" y="3145674"/>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6" name="矩形 75">
            <a:extLst>
              <a:ext uri="{FF2B5EF4-FFF2-40B4-BE49-F238E27FC236}">
                <a16:creationId xmlns:a16="http://schemas.microsoft.com/office/drawing/2014/main" id="{7B5011D9-2F22-4CB3-91DD-AF90467DBCAD}"/>
              </a:ext>
            </a:extLst>
          </p:cNvPr>
          <p:cNvSpPr/>
          <p:nvPr/>
        </p:nvSpPr>
        <p:spPr>
          <a:xfrm>
            <a:off x="3053602" y="3470140"/>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7" name="矩形 76">
            <a:extLst>
              <a:ext uri="{FF2B5EF4-FFF2-40B4-BE49-F238E27FC236}">
                <a16:creationId xmlns:a16="http://schemas.microsoft.com/office/drawing/2014/main" id="{EC0BF2CA-6388-41D4-AFDB-7D1CA0A8188D}"/>
              </a:ext>
            </a:extLst>
          </p:cNvPr>
          <p:cNvSpPr/>
          <p:nvPr/>
        </p:nvSpPr>
        <p:spPr>
          <a:xfrm>
            <a:off x="3414940" y="3470140"/>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8" name="矩形 77">
            <a:extLst>
              <a:ext uri="{FF2B5EF4-FFF2-40B4-BE49-F238E27FC236}">
                <a16:creationId xmlns:a16="http://schemas.microsoft.com/office/drawing/2014/main" id="{8D488411-BA48-4ACF-AE9D-D7292AFACFB3}"/>
              </a:ext>
            </a:extLst>
          </p:cNvPr>
          <p:cNvSpPr/>
          <p:nvPr/>
        </p:nvSpPr>
        <p:spPr>
          <a:xfrm>
            <a:off x="3750468" y="3470140"/>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79" name="矩形 78">
            <a:extLst>
              <a:ext uri="{FF2B5EF4-FFF2-40B4-BE49-F238E27FC236}">
                <a16:creationId xmlns:a16="http://schemas.microsoft.com/office/drawing/2014/main" id="{BB56B56C-13EC-4E4A-AEF6-FC382997B311}"/>
              </a:ext>
            </a:extLst>
          </p:cNvPr>
          <p:cNvSpPr/>
          <p:nvPr/>
        </p:nvSpPr>
        <p:spPr>
          <a:xfrm>
            <a:off x="4085995" y="3470140"/>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0" name="矩形 79">
            <a:extLst>
              <a:ext uri="{FF2B5EF4-FFF2-40B4-BE49-F238E27FC236}">
                <a16:creationId xmlns:a16="http://schemas.microsoft.com/office/drawing/2014/main" id="{C4FC96DF-E67B-486E-959E-8D026F6FA0AC}"/>
              </a:ext>
            </a:extLst>
          </p:cNvPr>
          <p:cNvSpPr/>
          <p:nvPr/>
        </p:nvSpPr>
        <p:spPr>
          <a:xfrm>
            <a:off x="4425213" y="3470140"/>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1" name="矩形 80">
            <a:extLst>
              <a:ext uri="{FF2B5EF4-FFF2-40B4-BE49-F238E27FC236}">
                <a16:creationId xmlns:a16="http://schemas.microsoft.com/office/drawing/2014/main" id="{DD49DE77-FC7F-4894-80DE-5EDB5FE3C55C}"/>
              </a:ext>
            </a:extLst>
          </p:cNvPr>
          <p:cNvSpPr/>
          <p:nvPr/>
        </p:nvSpPr>
        <p:spPr>
          <a:xfrm>
            <a:off x="4749681" y="3470140"/>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2" name="矩形 81">
            <a:extLst>
              <a:ext uri="{FF2B5EF4-FFF2-40B4-BE49-F238E27FC236}">
                <a16:creationId xmlns:a16="http://schemas.microsoft.com/office/drawing/2014/main" id="{B5753D3A-3476-439D-903D-1B71FD73606C}"/>
              </a:ext>
            </a:extLst>
          </p:cNvPr>
          <p:cNvSpPr/>
          <p:nvPr/>
        </p:nvSpPr>
        <p:spPr>
          <a:xfrm>
            <a:off x="5085208" y="3470140"/>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3" name="矩形 82">
            <a:extLst>
              <a:ext uri="{FF2B5EF4-FFF2-40B4-BE49-F238E27FC236}">
                <a16:creationId xmlns:a16="http://schemas.microsoft.com/office/drawing/2014/main" id="{999725C7-D73D-47C6-981E-F7AF3C35A702}"/>
              </a:ext>
            </a:extLst>
          </p:cNvPr>
          <p:cNvSpPr/>
          <p:nvPr/>
        </p:nvSpPr>
        <p:spPr>
          <a:xfrm>
            <a:off x="5420736" y="3470140"/>
            <a:ext cx="216000"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4" name="矩形 83">
            <a:extLst>
              <a:ext uri="{FF2B5EF4-FFF2-40B4-BE49-F238E27FC236}">
                <a16:creationId xmlns:a16="http://schemas.microsoft.com/office/drawing/2014/main" id="{E37E386D-B93C-47D0-9636-3A6B92D73271}"/>
              </a:ext>
            </a:extLst>
          </p:cNvPr>
          <p:cNvSpPr/>
          <p:nvPr/>
        </p:nvSpPr>
        <p:spPr>
          <a:xfrm>
            <a:off x="3053602" y="3780202"/>
            <a:ext cx="216000" cy="216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5" name="矩形 84">
            <a:extLst>
              <a:ext uri="{FF2B5EF4-FFF2-40B4-BE49-F238E27FC236}">
                <a16:creationId xmlns:a16="http://schemas.microsoft.com/office/drawing/2014/main" id="{90B4B319-5820-435A-84D9-ACE2615A8447}"/>
              </a:ext>
            </a:extLst>
          </p:cNvPr>
          <p:cNvSpPr/>
          <p:nvPr/>
        </p:nvSpPr>
        <p:spPr>
          <a:xfrm>
            <a:off x="3414940" y="3780202"/>
            <a:ext cx="216000" cy="216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6" name="矩形 85">
            <a:extLst>
              <a:ext uri="{FF2B5EF4-FFF2-40B4-BE49-F238E27FC236}">
                <a16:creationId xmlns:a16="http://schemas.microsoft.com/office/drawing/2014/main" id="{F6C6D97D-851B-48AF-8A45-82D73C9F6464}"/>
              </a:ext>
            </a:extLst>
          </p:cNvPr>
          <p:cNvSpPr/>
          <p:nvPr/>
        </p:nvSpPr>
        <p:spPr>
          <a:xfrm>
            <a:off x="3750468" y="3780202"/>
            <a:ext cx="216000" cy="216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7" name="矩形 86">
            <a:extLst>
              <a:ext uri="{FF2B5EF4-FFF2-40B4-BE49-F238E27FC236}">
                <a16:creationId xmlns:a16="http://schemas.microsoft.com/office/drawing/2014/main" id="{1478B256-CD46-4C0D-B09D-7AF328CB70C4}"/>
              </a:ext>
            </a:extLst>
          </p:cNvPr>
          <p:cNvSpPr/>
          <p:nvPr/>
        </p:nvSpPr>
        <p:spPr>
          <a:xfrm>
            <a:off x="4085995" y="3780202"/>
            <a:ext cx="216000" cy="216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8" name="矩形 87">
            <a:extLst>
              <a:ext uri="{FF2B5EF4-FFF2-40B4-BE49-F238E27FC236}">
                <a16:creationId xmlns:a16="http://schemas.microsoft.com/office/drawing/2014/main" id="{F32275B8-5D57-46B5-8206-42375B2CED55}"/>
              </a:ext>
            </a:extLst>
          </p:cNvPr>
          <p:cNvSpPr/>
          <p:nvPr/>
        </p:nvSpPr>
        <p:spPr>
          <a:xfrm>
            <a:off x="4425213" y="3780202"/>
            <a:ext cx="216000" cy="216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89" name="矩形 88">
            <a:extLst>
              <a:ext uri="{FF2B5EF4-FFF2-40B4-BE49-F238E27FC236}">
                <a16:creationId xmlns:a16="http://schemas.microsoft.com/office/drawing/2014/main" id="{58775DA2-AC1C-4F36-A648-177D23C3D2B7}"/>
              </a:ext>
            </a:extLst>
          </p:cNvPr>
          <p:cNvSpPr/>
          <p:nvPr/>
        </p:nvSpPr>
        <p:spPr>
          <a:xfrm>
            <a:off x="4749681" y="3780202"/>
            <a:ext cx="216000" cy="216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90" name="矩形 89">
            <a:extLst>
              <a:ext uri="{FF2B5EF4-FFF2-40B4-BE49-F238E27FC236}">
                <a16:creationId xmlns:a16="http://schemas.microsoft.com/office/drawing/2014/main" id="{3EF890B2-9A0B-40F1-9725-903F5EBB2C53}"/>
              </a:ext>
            </a:extLst>
          </p:cNvPr>
          <p:cNvSpPr/>
          <p:nvPr/>
        </p:nvSpPr>
        <p:spPr>
          <a:xfrm>
            <a:off x="5085208" y="3780202"/>
            <a:ext cx="216000" cy="216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91" name="矩形 90">
            <a:extLst>
              <a:ext uri="{FF2B5EF4-FFF2-40B4-BE49-F238E27FC236}">
                <a16:creationId xmlns:a16="http://schemas.microsoft.com/office/drawing/2014/main" id="{766C7278-AC7A-413A-8A25-56D3102AAC60}"/>
              </a:ext>
            </a:extLst>
          </p:cNvPr>
          <p:cNvSpPr/>
          <p:nvPr/>
        </p:nvSpPr>
        <p:spPr>
          <a:xfrm>
            <a:off x="5420736" y="3780202"/>
            <a:ext cx="216000" cy="216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92" name="矩形 91">
            <a:extLst>
              <a:ext uri="{FF2B5EF4-FFF2-40B4-BE49-F238E27FC236}">
                <a16:creationId xmlns:a16="http://schemas.microsoft.com/office/drawing/2014/main" id="{CBD43C8A-0E18-409E-8CFE-8866B204425F}"/>
              </a:ext>
            </a:extLst>
          </p:cNvPr>
          <p:cNvSpPr/>
          <p:nvPr/>
        </p:nvSpPr>
        <p:spPr>
          <a:xfrm>
            <a:off x="3053602" y="4104668"/>
            <a:ext cx="216000" cy="216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93" name="矩形 92">
            <a:extLst>
              <a:ext uri="{FF2B5EF4-FFF2-40B4-BE49-F238E27FC236}">
                <a16:creationId xmlns:a16="http://schemas.microsoft.com/office/drawing/2014/main" id="{77C0EF31-95CB-435C-9C86-8410BCE66389}"/>
              </a:ext>
            </a:extLst>
          </p:cNvPr>
          <p:cNvSpPr/>
          <p:nvPr/>
        </p:nvSpPr>
        <p:spPr>
          <a:xfrm>
            <a:off x="3414940" y="4104668"/>
            <a:ext cx="216000" cy="216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94" name="矩形 93">
            <a:extLst>
              <a:ext uri="{FF2B5EF4-FFF2-40B4-BE49-F238E27FC236}">
                <a16:creationId xmlns:a16="http://schemas.microsoft.com/office/drawing/2014/main" id="{ECCC7925-718B-40E8-893A-395545B28BC8}"/>
              </a:ext>
            </a:extLst>
          </p:cNvPr>
          <p:cNvSpPr/>
          <p:nvPr/>
        </p:nvSpPr>
        <p:spPr>
          <a:xfrm>
            <a:off x="3750468" y="4104668"/>
            <a:ext cx="216000" cy="216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95" name="矩形 94">
            <a:extLst>
              <a:ext uri="{FF2B5EF4-FFF2-40B4-BE49-F238E27FC236}">
                <a16:creationId xmlns:a16="http://schemas.microsoft.com/office/drawing/2014/main" id="{331E5307-5127-430B-952A-3A90D2D16047}"/>
              </a:ext>
            </a:extLst>
          </p:cNvPr>
          <p:cNvSpPr/>
          <p:nvPr/>
        </p:nvSpPr>
        <p:spPr>
          <a:xfrm>
            <a:off x="4085995" y="4104668"/>
            <a:ext cx="216000" cy="216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96" name="矩形 95">
            <a:extLst>
              <a:ext uri="{FF2B5EF4-FFF2-40B4-BE49-F238E27FC236}">
                <a16:creationId xmlns:a16="http://schemas.microsoft.com/office/drawing/2014/main" id="{F5502A4B-A212-4B41-A134-A3BA466E45FE}"/>
              </a:ext>
            </a:extLst>
          </p:cNvPr>
          <p:cNvSpPr/>
          <p:nvPr/>
        </p:nvSpPr>
        <p:spPr>
          <a:xfrm>
            <a:off x="4425213" y="4104668"/>
            <a:ext cx="216000" cy="216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97" name="矩形 96">
            <a:extLst>
              <a:ext uri="{FF2B5EF4-FFF2-40B4-BE49-F238E27FC236}">
                <a16:creationId xmlns:a16="http://schemas.microsoft.com/office/drawing/2014/main" id="{6467F0D3-22F3-4C45-B519-A8927F88242E}"/>
              </a:ext>
            </a:extLst>
          </p:cNvPr>
          <p:cNvSpPr/>
          <p:nvPr/>
        </p:nvSpPr>
        <p:spPr>
          <a:xfrm>
            <a:off x="4749681" y="4104668"/>
            <a:ext cx="216000" cy="216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98" name="矩形 97">
            <a:extLst>
              <a:ext uri="{FF2B5EF4-FFF2-40B4-BE49-F238E27FC236}">
                <a16:creationId xmlns:a16="http://schemas.microsoft.com/office/drawing/2014/main" id="{7162155A-51C2-4C3F-BDA7-524F2024AD03}"/>
              </a:ext>
            </a:extLst>
          </p:cNvPr>
          <p:cNvSpPr/>
          <p:nvPr/>
        </p:nvSpPr>
        <p:spPr>
          <a:xfrm>
            <a:off x="5085208" y="4104668"/>
            <a:ext cx="216000" cy="216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99" name="矩形 98">
            <a:extLst>
              <a:ext uri="{FF2B5EF4-FFF2-40B4-BE49-F238E27FC236}">
                <a16:creationId xmlns:a16="http://schemas.microsoft.com/office/drawing/2014/main" id="{3890E0F8-A20E-4798-A5BB-4F177AA0ECF5}"/>
              </a:ext>
            </a:extLst>
          </p:cNvPr>
          <p:cNvSpPr/>
          <p:nvPr/>
        </p:nvSpPr>
        <p:spPr>
          <a:xfrm>
            <a:off x="5420736" y="4104668"/>
            <a:ext cx="216000" cy="216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pic>
        <p:nvPicPr>
          <p:cNvPr id="1026" name="Picture 2" descr="Image result for file icon">
            <a:extLst>
              <a:ext uri="{FF2B5EF4-FFF2-40B4-BE49-F238E27FC236}">
                <a16:creationId xmlns:a16="http://schemas.microsoft.com/office/drawing/2014/main" id="{9262495D-623E-4CE3-9969-C981DFA2803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85357" y="2938221"/>
            <a:ext cx="671743" cy="671743"/>
          </a:xfrm>
          <a:prstGeom prst="rect">
            <a:avLst/>
          </a:prstGeom>
          <a:noFill/>
          <a:extLst>
            <a:ext uri="{909E8E84-426E-40DD-AFC4-6F175D3DCCD1}">
              <a14:hiddenFill xmlns:a14="http://schemas.microsoft.com/office/drawing/2010/main">
                <a:solidFill>
                  <a:srgbClr val="FFFFFF"/>
                </a:solidFill>
              </a14:hiddenFill>
            </a:ext>
          </a:extLst>
        </p:spPr>
      </p:pic>
      <p:sp>
        <p:nvSpPr>
          <p:cNvPr id="101" name="文字方塊 100">
            <a:extLst>
              <a:ext uri="{FF2B5EF4-FFF2-40B4-BE49-F238E27FC236}">
                <a16:creationId xmlns:a16="http://schemas.microsoft.com/office/drawing/2014/main" id="{59009667-C659-41CD-8754-DA9D4DB5E9DA}"/>
              </a:ext>
            </a:extLst>
          </p:cNvPr>
          <p:cNvSpPr txBox="1"/>
          <p:nvPr/>
        </p:nvSpPr>
        <p:spPr>
          <a:xfrm>
            <a:off x="89146" y="3441229"/>
            <a:ext cx="1469649" cy="458139"/>
          </a:xfrm>
          <a:prstGeom prst="rect">
            <a:avLst/>
          </a:prstGeom>
          <a:noFill/>
        </p:spPr>
        <p:txBody>
          <a:bodyPr wrap="square" rtlCol="0">
            <a:spAutoFit/>
          </a:bodyPr>
          <a:lstStyle/>
          <a:p>
            <a:pPr>
              <a:lnSpc>
                <a:spcPts val="1500"/>
              </a:lnSpc>
            </a:pPr>
            <a:r>
              <a:rPr lang="en-GB" altLang="zh-TW" sz="1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When downloading or uploading files</a:t>
            </a:r>
            <a:endParaRPr lang="en-GB" sz="10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8" name="矩形 107">
            <a:extLst>
              <a:ext uri="{FF2B5EF4-FFF2-40B4-BE49-F238E27FC236}">
                <a16:creationId xmlns:a16="http://schemas.microsoft.com/office/drawing/2014/main" id="{3827F534-1EE3-4370-8536-2D11B5BF7FF5}"/>
              </a:ext>
            </a:extLst>
          </p:cNvPr>
          <p:cNvSpPr/>
          <p:nvPr/>
        </p:nvSpPr>
        <p:spPr>
          <a:xfrm>
            <a:off x="6187107" y="3407083"/>
            <a:ext cx="135000" cy="135000"/>
          </a:xfrm>
          <a:prstGeom prst="rect">
            <a:avLst/>
          </a:prstGeom>
          <a:solidFill>
            <a:srgbClr val="718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09" name="矩形 108">
            <a:extLst>
              <a:ext uri="{FF2B5EF4-FFF2-40B4-BE49-F238E27FC236}">
                <a16:creationId xmlns:a16="http://schemas.microsoft.com/office/drawing/2014/main" id="{DC5F233E-6EC6-4E42-8C88-27DFD1AAE1AB}"/>
              </a:ext>
            </a:extLst>
          </p:cNvPr>
          <p:cNvSpPr/>
          <p:nvPr/>
        </p:nvSpPr>
        <p:spPr>
          <a:xfrm>
            <a:off x="6187107" y="3694679"/>
            <a:ext cx="135000" cy="135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10" name="矩形 109">
            <a:extLst>
              <a:ext uri="{FF2B5EF4-FFF2-40B4-BE49-F238E27FC236}">
                <a16:creationId xmlns:a16="http://schemas.microsoft.com/office/drawing/2014/main" id="{4107F3C7-7E7B-4444-9B80-A54792DED441}"/>
              </a:ext>
            </a:extLst>
          </p:cNvPr>
          <p:cNvSpPr/>
          <p:nvPr/>
        </p:nvSpPr>
        <p:spPr>
          <a:xfrm>
            <a:off x="6187107" y="3967871"/>
            <a:ext cx="135000" cy="135000"/>
          </a:xfrm>
          <a:prstGeom prst="rect">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11" name="矩形 110">
            <a:extLst>
              <a:ext uri="{FF2B5EF4-FFF2-40B4-BE49-F238E27FC236}">
                <a16:creationId xmlns:a16="http://schemas.microsoft.com/office/drawing/2014/main" id="{C3B2889F-5B0B-4DA9-9842-57BD9B30A747}"/>
              </a:ext>
            </a:extLst>
          </p:cNvPr>
          <p:cNvSpPr/>
          <p:nvPr/>
        </p:nvSpPr>
        <p:spPr>
          <a:xfrm>
            <a:off x="6187107" y="4255466"/>
            <a:ext cx="135000" cy="135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102" name="文字方塊 101">
            <a:extLst>
              <a:ext uri="{FF2B5EF4-FFF2-40B4-BE49-F238E27FC236}">
                <a16:creationId xmlns:a16="http://schemas.microsoft.com/office/drawing/2014/main" id="{86B5742C-E681-40FE-A6B8-C303C6330725}"/>
              </a:ext>
            </a:extLst>
          </p:cNvPr>
          <p:cNvSpPr txBox="1"/>
          <p:nvPr/>
        </p:nvSpPr>
        <p:spPr>
          <a:xfrm>
            <a:off x="2861874" y="4474091"/>
            <a:ext cx="1351652" cy="248209"/>
          </a:xfrm>
          <a:prstGeom prst="rect">
            <a:avLst/>
          </a:prstGeom>
          <a:noFill/>
        </p:spPr>
        <p:txBody>
          <a:bodyPr wrap="none" rtlCol="0">
            <a:spAutoFit/>
          </a:bodyPr>
          <a:lstStyle/>
          <a:p>
            <a:r>
              <a:rPr lang="en-GB" altLang="zh-TW" sz="1013" b="1" dirty="0">
                <a:latin typeface="Arial" panose="020B0604020202020204" pitchFamily="34" charset="0"/>
                <a:ea typeface="微軟正黑體" panose="020B0604030504040204" pitchFamily="34" charset="-120"/>
                <a:cs typeface="Arial" panose="020B0604020202020204" pitchFamily="34" charset="0"/>
              </a:rPr>
              <a:t>NAS cache volume</a:t>
            </a:r>
            <a:endParaRPr lang="en-GB" sz="1013" b="1" dirty="0">
              <a:latin typeface="Arial" panose="020B0604020202020204" pitchFamily="34" charset="0"/>
              <a:ea typeface="微軟正黑體" panose="020B0604030504040204" pitchFamily="34" charset="-120"/>
              <a:cs typeface="Arial" panose="020B0604020202020204" pitchFamily="34" charset="0"/>
            </a:endParaRPr>
          </a:p>
        </p:txBody>
      </p:sp>
      <p:sp>
        <p:nvSpPr>
          <p:cNvPr id="106" name="文字方塊 105">
            <a:extLst>
              <a:ext uri="{FF2B5EF4-FFF2-40B4-BE49-F238E27FC236}">
                <a16:creationId xmlns:a16="http://schemas.microsoft.com/office/drawing/2014/main" id="{92A06AD2-FFDF-4572-9FD1-FBCA58493D14}"/>
              </a:ext>
            </a:extLst>
          </p:cNvPr>
          <p:cNvSpPr txBox="1"/>
          <p:nvPr/>
        </p:nvSpPr>
        <p:spPr>
          <a:xfrm>
            <a:off x="6321376" y="4184467"/>
            <a:ext cx="1103187" cy="261610"/>
          </a:xfrm>
          <a:prstGeom prst="rect">
            <a:avLst/>
          </a:prstGeom>
          <a:noFill/>
        </p:spPr>
        <p:txBody>
          <a:bodyPr wrap="none" rtlCol="0">
            <a:spAutoFit/>
          </a:bodyPr>
          <a:lstStyle/>
          <a:p>
            <a:r>
              <a:rPr lang="en-GB" altLang="zh-TW" sz="1100" b="1">
                <a:latin typeface="Arial" panose="020B0604020202020204" pitchFamily="34" charset="0"/>
                <a:ea typeface="微軟正黑體" panose="020B0604030504040204" pitchFamily="34" charset="-120"/>
                <a:cs typeface="Arial" panose="020B0604020202020204" pitchFamily="34" charset="0"/>
              </a:rPr>
              <a:t>File</a:t>
            </a:r>
            <a:r>
              <a:rPr lang="zh-TW" altLang="en-US" sz="1100" b="1">
                <a:latin typeface="Arial" panose="020B0604020202020204" pitchFamily="34" charset="0"/>
                <a:ea typeface="微軟正黑體" panose="020B0604030504040204" pitchFamily="34" charset="-120"/>
                <a:cs typeface="Arial" panose="020B0604020202020204" pitchFamily="34" charset="0"/>
              </a:rPr>
              <a:t> </a:t>
            </a:r>
            <a:r>
              <a:rPr lang="en-GB" altLang="zh-TW" sz="1100" b="1">
                <a:latin typeface="Arial" panose="020B0604020202020204" pitchFamily="34" charset="0"/>
                <a:ea typeface="微軟正黑體" panose="020B0604030504040204" pitchFamily="34" charset="-120"/>
                <a:cs typeface="Arial" panose="020B0604020202020204" pitchFamily="34" charset="0"/>
              </a:rPr>
              <a:t>m</a:t>
            </a:r>
            <a:r>
              <a:rPr lang="en-US" altLang="zh-TW" sz="1100" b="1" err="1">
                <a:latin typeface="Arial" panose="020B0604020202020204" pitchFamily="34" charset="0"/>
                <a:ea typeface="微軟正黑體" panose="020B0604030504040204" pitchFamily="34" charset="-120"/>
                <a:cs typeface="Arial" panose="020B0604020202020204" pitchFamily="34" charset="0"/>
              </a:rPr>
              <a:t>etadata</a:t>
            </a:r>
            <a:endParaRPr lang="en-GB" sz="1100" b="1">
              <a:latin typeface="Arial" panose="020B0604020202020204" pitchFamily="34" charset="0"/>
              <a:ea typeface="微軟正黑體" panose="020B0604030504040204" pitchFamily="34" charset="-120"/>
              <a:cs typeface="Arial" panose="020B0604020202020204" pitchFamily="34" charset="0"/>
            </a:endParaRPr>
          </a:p>
        </p:txBody>
      </p:sp>
      <p:sp>
        <p:nvSpPr>
          <p:cNvPr id="115" name="文字方塊 114">
            <a:extLst>
              <a:ext uri="{FF2B5EF4-FFF2-40B4-BE49-F238E27FC236}">
                <a16:creationId xmlns:a16="http://schemas.microsoft.com/office/drawing/2014/main" id="{D4BBBD19-4EFC-4091-9CFC-B3CAC6858251}"/>
              </a:ext>
            </a:extLst>
          </p:cNvPr>
          <p:cNvSpPr txBox="1"/>
          <p:nvPr/>
        </p:nvSpPr>
        <p:spPr>
          <a:xfrm>
            <a:off x="6321376" y="3889727"/>
            <a:ext cx="1035861" cy="261610"/>
          </a:xfrm>
          <a:prstGeom prst="rect">
            <a:avLst/>
          </a:prstGeom>
          <a:noFill/>
        </p:spPr>
        <p:txBody>
          <a:bodyPr wrap="none" rtlCol="0">
            <a:spAutoFit/>
          </a:bodyPr>
          <a:lstStyle/>
          <a:p>
            <a:r>
              <a:rPr lang="en-GB" altLang="zh-TW" sz="1100" b="1">
                <a:latin typeface="Arial" panose="020B0604020202020204" pitchFamily="34" charset="0"/>
                <a:ea typeface="微軟正黑體" panose="020B0604030504040204" pitchFamily="34" charset="-120"/>
                <a:cs typeface="Arial" panose="020B0604020202020204" pitchFamily="34" charset="0"/>
              </a:rPr>
              <a:t>Writing data</a:t>
            </a:r>
            <a:endParaRPr lang="en-GB" sz="1100" b="1">
              <a:latin typeface="Arial" panose="020B0604020202020204" pitchFamily="34" charset="0"/>
              <a:ea typeface="微軟正黑體" panose="020B0604030504040204" pitchFamily="34" charset="-120"/>
              <a:cs typeface="Arial" panose="020B0604020202020204" pitchFamily="34" charset="0"/>
            </a:endParaRPr>
          </a:p>
        </p:txBody>
      </p:sp>
      <p:sp>
        <p:nvSpPr>
          <p:cNvPr id="116" name="文字方塊 115">
            <a:extLst>
              <a:ext uri="{FF2B5EF4-FFF2-40B4-BE49-F238E27FC236}">
                <a16:creationId xmlns:a16="http://schemas.microsoft.com/office/drawing/2014/main" id="{5ED4B8BD-FDDE-42BA-9D3A-F636353B3314}"/>
              </a:ext>
            </a:extLst>
          </p:cNvPr>
          <p:cNvSpPr txBox="1"/>
          <p:nvPr/>
        </p:nvSpPr>
        <p:spPr>
          <a:xfrm>
            <a:off x="6321376" y="3623239"/>
            <a:ext cx="1085554" cy="261610"/>
          </a:xfrm>
          <a:prstGeom prst="rect">
            <a:avLst/>
          </a:prstGeom>
          <a:noFill/>
        </p:spPr>
        <p:txBody>
          <a:bodyPr wrap="none" rtlCol="0">
            <a:spAutoFit/>
          </a:bodyPr>
          <a:lstStyle/>
          <a:p>
            <a:r>
              <a:rPr lang="en-GB" altLang="zh-TW" sz="1100" b="1">
                <a:latin typeface="Arial" panose="020B0604020202020204" pitchFamily="34" charset="0"/>
                <a:ea typeface="微軟正黑體" panose="020B0604030504040204" pitchFamily="34" charset="-120"/>
                <a:cs typeface="Arial" panose="020B0604020202020204" pitchFamily="34" charset="0"/>
              </a:rPr>
              <a:t>Reading data</a:t>
            </a:r>
            <a:endParaRPr lang="en-GB" sz="1100" b="1">
              <a:latin typeface="Arial" panose="020B0604020202020204" pitchFamily="34" charset="0"/>
              <a:ea typeface="微軟正黑體" panose="020B0604030504040204" pitchFamily="34" charset="-120"/>
              <a:cs typeface="Arial" panose="020B0604020202020204" pitchFamily="34" charset="0"/>
            </a:endParaRPr>
          </a:p>
        </p:txBody>
      </p:sp>
      <p:sp>
        <p:nvSpPr>
          <p:cNvPr id="117" name="文字方塊 116">
            <a:extLst>
              <a:ext uri="{FF2B5EF4-FFF2-40B4-BE49-F238E27FC236}">
                <a16:creationId xmlns:a16="http://schemas.microsoft.com/office/drawing/2014/main" id="{5B450C91-1464-4328-A38D-1CF4BBF205EC}"/>
              </a:ext>
            </a:extLst>
          </p:cNvPr>
          <p:cNvSpPr txBox="1"/>
          <p:nvPr/>
        </p:nvSpPr>
        <p:spPr>
          <a:xfrm>
            <a:off x="6321376" y="3350736"/>
            <a:ext cx="1027845" cy="261610"/>
          </a:xfrm>
          <a:prstGeom prst="rect">
            <a:avLst/>
          </a:prstGeom>
          <a:noFill/>
        </p:spPr>
        <p:txBody>
          <a:bodyPr wrap="none" rtlCol="0">
            <a:spAutoFit/>
          </a:bodyPr>
          <a:lstStyle/>
          <a:p>
            <a:r>
              <a:rPr lang="en-GB" altLang="zh-TW" sz="1100" b="1">
                <a:latin typeface="Arial" panose="020B0604020202020204" pitchFamily="34" charset="0"/>
                <a:ea typeface="微軟正黑體" panose="020B0604030504040204" pitchFamily="34" charset="-120"/>
                <a:cs typeface="Arial" panose="020B0604020202020204" pitchFamily="34" charset="0"/>
              </a:rPr>
              <a:t>Cached data</a:t>
            </a:r>
            <a:endParaRPr lang="en-GB" sz="1100" b="1">
              <a:latin typeface="Arial" panose="020B0604020202020204" pitchFamily="34" charset="0"/>
              <a:ea typeface="微軟正黑體" panose="020B0604030504040204" pitchFamily="34" charset="-120"/>
              <a:cs typeface="Arial" panose="020B0604020202020204" pitchFamily="34" charset="0"/>
            </a:endParaRPr>
          </a:p>
        </p:txBody>
      </p:sp>
      <p:pic>
        <p:nvPicPr>
          <p:cNvPr id="119" name="Picture 6" descr="Related image">
            <a:extLst>
              <a:ext uri="{FF2B5EF4-FFF2-40B4-BE49-F238E27FC236}">
                <a16:creationId xmlns:a16="http://schemas.microsoft.com/office/drawing/2014/main" id="{5E927535-D6A1-4860-A0D5-58ADFAB72736}"/>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6767701" y="1896688"/>
            <a:ext cx="672300" cy="67230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 descr="Related image">
            <a:extLst>
              <a:ext uri="{FF2B5EF4-FFF2-40B4-BE49-F238E27FC236}">
                <a16:creationId xmlns:a16="http://schemas.microsoft.com/office/drawing/2014/main" id="{6603A19A-361E-4E73-823C-544BBA869DF9}"/>
              </a:ext>
            </a:extLst>
          </p:cNvPr>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colorTemperature colorTemp="72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387318" y="3804193"/>
            <a:ext cx="667819" cy="667819"/>
          </a:xfrm>
          <a:prstGeom prst="rect">
            <a:avLst/>
          </a:prstGeom>
          <a:noFill/>
          <a:extLst>
            <a:ext uri="{909E8E84-426E-40DD-AFC4-6F175D3DCCD1}">
              <a14:hiddenFill xmlns:a14="http://schemas.microsoft.com/office/drawing/2010/main">
                <a:solidFill>
                  <a:srgbClr val="FFFFFF"/>
                </a:solidFill>
              </a14:hiddenFill>
            </a:ext>
          </a:extLst>
        </p:spPr>
      </p:pic>
      <p:pic>
        <p:nvPicPr>
          <p:cNvPr id="36" name="圖形 35">
            <a:extLst>
              <a:ext uri="{FF2B5EF4-FFF2-40B4-BE49-F238E27FC236}">
                <a16:creationId xmlns:a16="http://schemas.microsoft.com/office/drawing/2014/main" id="{BC821F09-ADBD-4AC3-A063-CF6FCCA500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2836" y="1952666"/>
            <a:ext cx="1084057" cy="627612"/>
          </a:xfrm>
          <a:prstGeom prst="rect">
            <a:avLst/>
          </a:prstGeom>
        </p:spPr>
      </p:pic>
      <p:pic>
        <p:nvPicPr>
          <p:cNvPr id="114" name="圖形 113">
            <a:extLst>
              <a:ext uri="{FF2B5EF4-FFF2-40B4-BE49-F238E27FC236}">
                <a16:creationId xmlns:a16="http://schemas.microsoft.com/office/drawing/2014/main" id="{99D9F82D-78FC-4AEC-8F00-C2361EBD7F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5311" y="3441229"/>
            <a:ext cx="1084057" cy="627612"/>
          </a:xfrm>
          <a:prstGeom prst="rect">
            <a:avLst/>
          </a:prstGeom>
        </p:spPr>
      </p:pic>
      <p:sp>
        <p:nvSpPr>
          <p:cNvPr id="120" name="矩形: 圓角 35">
            <a:extLst>
              <a:ext uri="{FF2B5EF4-FFF2-40B4-BE49-F238E27FC236}">
                <a16:creationId xmlns:a16="http://schemas.microsoft.com/office/drawing/2014/main" id="{08D61A52-158A-4A36-83F8-29A816A9BC00}"/>
              </a:ext>
            </a:extLst>
          </p:cNvPr>
          <p:cNvSpPr/>
          <p:nvPr/>
        </p:nvSpPr>
        <p:spPr>
          <a:xfrm>
            <a:off x="7444051" y="1981242"/>
            <a:ext cx="1592791" cy="472252"/>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107" name="文字方塊 106">
            <a:extLst>
              <a:ext uri="{FF2B5EF4-FFF2-40B4-BE49-F238E27FC236}">
                <a16:creationId xmlns:a16="http://schemas.microsoft.com/office/drawing/2014/main" id="{375C586C-3EDA-4F2E-98DF-3CB6AF9AD5EA}"/>
              </a:ext>
            </a:extLst>
          </p:cNvPr>
          <p:cNvSpPr txBox="1"/>
          <p:nvPr/>
        </p:nvSpPr>
        <p:spPr>
          <a:xfrm>
            <a:off x="7542524" y="1980360"/>
            <a:ext cx="1515750" cy="458139"/>
          </a:xfrm>
          <a:prstGeom prst="rect">
            <a:avLst/>
          </a:prstGeom>
          <a:noFill/>
        </p:spPr>
        <p:txBody>
          <a:bodyPr wrap="square" rtlCol="0">
            <a:spAutoFit/>
          </a:bodyPr>
          <a:lstStyle/>
          <a:p>
            <a:pPr>
              <a:lnSpc>
                <a:spcPts val="1500"/>
              </a:lnSpc>
            </a:pPr>
            <a:r>
              <a:rPr lang="en-GB" altLang="zh-TW" sz="1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least recently used file will be removed</a:t>
            </a:r>
            <a:endParaRPr lang="en-GB" sz="10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 name="圖片 2" descr="一張含有 標誌, 室外 的圖片&#10;&#10;描述是以高可信度產生">
            <a:extLst>
              <a:ext uri="{FF2B5EF4-FFF2-40B4-BE49-F238E27FC236}">
                <a16:creationId xmlns:a16="http://schemas.microsoft.com/office/drawing/2014/main" id="{EE982B5A-3483-4919-955F-E921123AA176}"/>
              </a:ext>
            </a:extLst>
          </p:cNvPr>
          <p:cNvPicPr>
            <a:picLocks noChangeAspect="1"/>
          </p:cNvPicPr>
          <p:nvPr/>
        </p:nvPicPr>
        <p:blipFill>
          <a:blip r:embed="rId9"/>
          <a:stretch>
            <a:fillRect/>
          </a:stretch>
        </p:blipFill>
        <p:spPr>
          <a:xfrm>
            <a:off x="8160404" y="-280"/>
            <a:ext cx="981075" cy="885825"/>
          </a:xfrm>
          <a:prstGeom prst="rect">
            <a:avLst/>
          </a:prstGeom>
        </p:spPr>
      </p:pic>
    </p:spTree>
    <p:extLst>
      <p:ext uri="{BB962C8B-B14F-4D97-AF65-F5344CB8AC3E}">
        <p14:creationId xmlns:p14="http://schemas.microsoft.com/office/powerpoint/2010/main" val="3488904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形 26">
            <a:extLst>
              <a:ext uri="{FF2B5EF4-FFF2-40B4-BE49-F238E27FC236}">
                <a16:creationId xmlns:a16="http://schemas.microsoft.com/office/drawing/2014/main" id="{421CA4D8-8B61-4616-AF77-9024400ED96A}"/>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14168"/>
          <a:stretch/>
        </p:blipFill>
        <p:spPr>
          <a:xfrm>
            <a:off x="83003" y="-1"/>
            <a:ext cx="1085296" cy="867463"/>
          </a:xfrm>
          <a:prstGeom prst="rect">
            <a:avLst/>
          </a:prstGeom>
        </p:spPr>
      </p:pic>
      <p:sp>
        <p:nvSpPr>
          <p:cNvPr id="21" name="文字方塊 20">
            <a:extLst>
              <a:ext uri="{FF2B5EF4-FFF2-40B4-BE49-F238E27FC236}">
                <a16:creationId xmlns:a16="http://schemas.microsoft.com/office/drawing/2014/main" id="{7CF54A6A-18BA-4BD4-AFC3-11663D0FB52C}"/>
              </a:ext>
            </a:extLst>
          </p:cNvPr>
          <p:cNvSpPr txBox="1"/>
          <p:nvPr/>
        </p:nvSpPr>
        <p:spPr>
          <a:xfrm>
            <a:off x="499343" y="1630381"/>
            <a:ext cx="6071281" cy="483787"/>
          </a:xfrm>
          <a:prstGeom prst="rect">
            <a:avLst/>
          </a:prstGeom>
          <a:noFill/>
        </p:spPr>
        <p:txBody>
          <a:bodyPr wrap="square" rtlCol="0">
            <a:spAutoFit/>
          </a:bodyPr>
          <a:lstStyle/>
          <a:p>
            <a:pPr marL="180975" indent="-180975">
              <a:lnSpc>
                <a:spcPts val="1600"/>
              </a:lnSpc>
              <a:buFont typeface="Arial" panose="020B0604020202020204" pitchFamily="34" charset="0"/>
              <a:buChar char="•"/>
            </a:pPr>
            <a:r>
              <a:rPr lang="en-GB" altLang="zh-TW" sz="1100" b="1" dirty="0">
                <a:latin typeface="Arial" panose="020B0604020202020204" pitchFamily="34" charset="0"/>
                <a:ea typeface="微軟正黑體" panose="020B0604030504040204" pitchFamily="34" charset="-120"/>
                <a:cs typeface="Arial" panose="020B0604020202020204" pitchFamily="34" charset="0"/>
              </a:rPr>
              <a:t>To meet upload / download request, you need to create at least 200GB cache volume.</a:t>
            </a:r>
          </a:p>
          <a:p>
            <a:pPr marL="180975" indent="-180975">
              <a:lnSpc>
                <a:spcPts val="1600"/>
              </a:lnSpc>
              <a:buFont typeface="Arial" panose="020B0604020202020204" pitchFamily="34" charset="0"/>
              <a:buChar char="•"/>
            </a:pPr>
            <a:r>
              <a:rPr lang="en-GB" altLang="zh-TW" sz="1100" b="1" dirty="0">
                <a:latin typeface="Arial" panose="020B0604020202020204" pitchFamily="34" charset="0"/>
                <a:ea typeface="微軟正黑體" panose="020B0604030504040204" pitchFamily="34" charset="-120"/>
                <a:cs typeface="Arial" panose="020B0604020202020204" pitchFamily="34" charset="0"/>
              </a:rPr>
              <a:t>Adjust space by your need. The larger space can store more cached data.</a:t>
            </a:r>
          </a:p>
        </p:txBody>
      </p:sp>
      <p:sp>
        <p:nvSpPr>
          <p:cNvPr id="23" name="矩形 22">
            <a:extLst>
              <a:ext uri="{FF2B5EF4-FFF2-40B4-BE49-F238E27FC236}">
                <a16:creationId xmlns:a16="http://schemas.microsoft.com/office/drawing/2014/main" id="{A117FE69-4511-4D08-8854-B3963EDB05EC}"/>
              </a:ext>
            </a:extLst>
          </p:cNvPr>
          <p:cNvSpPr/>
          <p:nvPr/>
        </p:nvSpPr>
        <p:spPr>
          <a:xfrm>
            <a:off x="644854" y="2160804"/>
            <a:ext cx="2339936" cy="338554"/>
          </a:xfrm>
          <a:prstGeom prst="rect">
            <a:avLst/>
          </a:prstGeom>
        </p:spPr>
        <p:txBody>
          <a:bodyPr wrap="none">
            <a:spAutoFit/>
          </a:bodyPr>
          <a:lstStyle/>
          <a:p>
            <a:r>
              <a:rPr lang="en-GB" altLang="zh-TW" sz="1600" b="1" dirty="0">
                <a:solidFill>
                  <a:srgbClr val="7030A0"/>
                </a:solidFill>
                <a:latin typeface="Arial" panose="020B0604020202020204" pitchFamily="34" charset="0"/>
                <a:ea typeface="微軟正黑體" panose="020B0604030504040204" pitchFamily="34" charset="-120"/>
                <a:cs typeface="Arial" panose="020B0604020202020204" pitchFamily="34" charset="0"/>
              </a:rPr>
              <a:t>More Upload Request</a:t>
            </a:r>
            <a:endParaRPr lang="en-GB" sz="1600" b="1" dirty="0">
              <a:solidFill>
                <a:srgbClr val="7030A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4" name="矩形 23">
            <a:extLst>
              <a:ext uri="{FF2B5EF4-FFF2-40B4-BE49-F238E27FC236}">
                <a16:creationId xmlns:a16="http://schemas.microsoft.com/office/drawing/2014/main" id="{F52A9C1F-0132-446A-9E0C-D2CA9FA05010}"/>
              </a:ext>
            </a:extLst>
          </p:cNvPr>
          <p:cNvSpPr/>
          <p:nvPr/>
        </p:nvSpPr>
        <p:spPr>
          <a:xfrm>
            <a:off x="3227740" y="2166949"/>
            <a:ext cx="2639918" cy="338554"/>
          </a:xfrm>
          <a:prstGeom prst="rect">
            <a:avLst/>
          </a:prstGeom>
        </p:spPr>
        <p:txBody>
          <a:bodyPr wrap="square" anchor="t">
            <a:spAutoFit/>
          </a:bodyPr>
          <a:lstStyle/>
          <a:p>
            <a:r>
              <a:rPr lang="en-GB" altLang="zh-TW" sz="1600" b="1">
                <a:solidFill>
                  <a:srgbClr val="7030A0"/>
                </a:solidFill>
                <a:latin typeface="Arial" panose="020B0604020202020204" pitchFamily="34" charset="0"/>
                <a:ea typeface="微軟正黑體" panose="020B0604030504040204" pitchFamily="34" charset="-120"/>
                <a:cs typeface="Arial" panose="020B0604020202020204" pitchFamily="34" charset="0"/>
              </a:rPr>
              <a:t>More Download Request</a:t>
            </a:r>
            <a:endParaRPr lang="en-GB" sz="1600" b="1">
              <a:solidFill>
                <a:srgbClr val="7030A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24">
            <a:extLst>
              <a:ext uri="{FF2B5EF4-FFF2-40B4-BE49-F238E27FC236}">
                <a16:creationId xmlns:a16="http://schemas.microsoft.com/office/drawing/2014/main" id="{175F36A1-CA0C-4FEB-A861-7D7F8BFD4C5E}"/>
              </a:ext>
            </a:extLst>
          </p:cNvPr>
          <p:cNvSpPr/>
          <p:nvPr/>
        </p:nvSpPr>
        <p:spPr>
          <a:xfrm>
            <a:off x="723165" y="2532625"/>
            <a:ext cx="2224986" cy="404085"/>
          </a:xfrm>
          <a:prstGeom prst="rect">
            <a:avLst/>
          </a:prstGeom>
        </p:spPr>
        <p:txBody>
          <a:bodyPr wrap="square">
            <a:spAutoFit/>
          </a:bodyPr>
          <a:lstStyle/>
          <a:p>
            <a:r>
              <a:rPr lang="en-GB" altLang="zh-TW" sz="1013">
                <a:latin typeface="Arial" panose="020B0604020202020204" pitchFamily="34" charset="0"/>
                <a:ea typeface="微軟正黑體" panose="020B0604030504040204" pitchFamily="34" charset="-120"/>
                <a:cs typeface="Arial" panose="020B0604020202020204" pitchFamily="34" charset="0"/>
              </a:rPr>
              <a:t>A larger cache volume is needed to keep more uploading data.</a:t>
            </a: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26" name="矩形 25">
            <a:extLst>
              <a:ext uri="{FF2B5EF4-FFF2-40B4-BE49-F238E27FC236}">
                <a16:creationId xmlns:a16="http://schemas.microsoft.com/office/drawing/2014/main" id="{DC6CE70E-5F3D-4DBE-B205-47332E69BFFD}"/>
              </a:ext>
            </a:extLst>
          </p:cNvPr>
          <p:cNvSpPr/>
          <p:nvPr/>
        </p:nvSpPr>
        <p:spPr>
          <a:xfrm>
            <a:off x="3235127" y="2535585"/>
            <a:ext cx="2637528" cy="404085"/>
          </a:xfrm>
          <a:prstGeom prst="rect">
            <a:avLst/>
          </a:prstGeom>
        </p:spPr>
        <p:txBody>
          <a:bodyPr wrap="square">
            <a:spAutoFit/>
          </a:bodyPr>
          <a:lstStyle/>
          <a:p>
            <a:r>
              <a:rPr lang="en-GB" altLang="zh-TW" sz="1013">
                <a:latin typeface="Arial" panose="020B0604020202020204" pitchFamily="34" charset="0"/>
                <a:ea typeface="微軟正黑體" panose="020B0604030504040204" pitchFamily="34" charset="-120"/>
                <a:cs typeface="Arial" panose="020B0604020202020204" pitchFamily="34" charset="0"/>
              </a:rPr>
              <a:t>Only need proper space. The space can be reused by removing the cached data.</a:t>
            </a:r>
            <a:endParaRPr lang="en-GB" sz="1013">
              <a:latin typeface="Arial" panose="020B0604020202020204" pitchFamily="34" charset="0"/>
              <a:ea typeface="微軟正黑體" panose="020B0604030504040204" pitchFamily="34" charset="-120"/>
              <a:cs typeface="Arial" panose="020B0604020202020204" pitchFamily="34" charset="0"/>
            </a:endParaRPr>
          </a:p>
        </p:txBody>
      </p:sp>
      <p:cxnSp>
        <p:nvCxnSpPr>
          <p:cNvPr id="28" name="直線接點 27">
            <a:extLst>
              <a:ext uri="{FF2B5EF4-FFF2-40B4-BE49-F238E27FC236}">
                <a16:creationId xmlns:a16="http://schemas.microsoft.com/office/drawing/2014/main" id="{355A7C2D-AEC4-49BF-BC17-B995321CA41B}"/>
              </a:ext>
            </a:extLst>
          </p:cNvPr>
          <p:cNvCxnSpPr>
            <a:cxnSpLocks/>
          </p:cNvCxnSpPr>
          <p:nvPr/>
        </p:nvCxnSpPr>
        <p:spPr>
          <a:xfrm>
            <a:off x="632760" y="2475419"/>
            <a:ext cx="2346918" cy="0"/>
          </a:xfrm>
          <a:prstGeom prst="line">
            <a:avLst/>
          </a:prstGeom>
          <a:ln w="63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DB17D279-C45B-4E1D-B0B5-811E938ACC06}"/>
              </a:ext>
            </a:extLst>
          </p:cNvPr>
          <p:cNvCxnSpPr>
            <a:cxnSpLocks/>
          </p:cNvCxnSpPr>
          <p:nvPr/>
        </p:nvCxnSpPr>
        <p:spPr>
          <a:xfrm>
            <a:off x="3235127" y="2481564"/>
            <a:ext cx="2637528" cy="0"/>
          </a:xfrm>
          <a:prstGeom prst="line">
            <a:avLst/>
          </a:prstGeom>
          <a:ln w="6350">
            <a:solidFill>
              <a:srgbClr val="7030A0"/>
            </a:solidFill>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82BA689D-B61C-4803-97C7-FEC39BBAE0D3}"/>
              </a:ext>
            </a:extLst>
          </p:cNvPr>
          <p:cNvSpPr/>
          <p:nvPr/>
        </p:nvSpPr>
        <p:spPr>
          <a:xfrm>
            <a:off x="1178807" y="3568911"/>
            <a:ext cx="1537409" cy="338554"/>
          </a:xfrm>
          <a:prstGeom prst="rect">
            <a:avLst/>
          </a:prstGeom>
        </p:spPr>
        <p:txBody>
          <a:bodyPr wrap="none">
            <a:spAutoFit/>
          </a:bodyPr>
          <a:lstStyle/>
          <a:p>
            <a:r>
              <a:rPr lang="en-GB" altLang="zh-TW" sz="1600" b="1" dirty="0">
                <a:solidFill>
                  <a:srgbClr val="7030A0"/>
                </a:solidFill>
                <a:latin typeface="Arial" panose="020B0604020202020204" pitchFamily="34" charset="0"/>
                <a:ea typeface="微軟正黑體" panose="020B0604030504040204" pitchFamily="34" charset="-120"/>
                <a:cs typeface="Arial" panose="020B0604020202020204" pitchFamily="34" charset="0"/>
              </a:rPr>
              <a:t>Static Volume</a:t>
            </a:r>
            <a:endParaRPr lang="en-GB" sz="1600" b="1" dirty="0">
              <a:solidFill>
                <a:srgbClr val="7030A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1" name="矩形 30">
            <a:extLst>
              <a:ext uri="{FF2B5EF4-FFF2-40B4-BE49-F238E27FC236}">
                <a16:creationId xmlns:a16="http://schemas.microsoft.com/office/drawing/2014/main" id="{FD510DC0-38E5-404F-A1D5-CFDE0CACF048}"/>
              </a:ext>
            </a:extLst>
          </p:cNvPr>
          <p:cNvSpPr/>
          <p:nvPr/>
        </p:nvSpPr>
        <p:spPr>
          <a:xfrm>
            <a:off x="4964127" y="3564900"/>
            <a:ext cx="1515671" cy="338554"/>
          </a:xfrm>
          <a:prstGeom prst="rect">
            <a:avLst/>
          </a:prstGeom>
        </p:spPr>
        <p:txBody>
          <a:bodyPr wrap="none">
            <a:spAutoFit/>
          </a:bodyPr>
          <a:lstStyle/>
          <a:p>
            <a:r>
              <a:rPr lang="en-GB" altLang="zh-TW" sz="1600" b="1">
                <a:solidFill>
                  <a:srgbClr val="7030A0"/>
                </a:solidFill>
                <a:latin typeface="Arial" panose="020B0604020202020204" pitchFamily="34" charset="0"/>
                <a:ea typeface="微軟正黑體" panose="020B0604030504040204" pitchFamily="34" charset="-120"/>
                <a:cs typeface="Arial" panose="020B0604020202020204" pitchFamily="34" charset="0"/>
              </a:rPr>
              <a:t>Thick Volume</a:t>
            </a:r>
            <a:endParaRPr lang="en-GB" sz="1600" b="1">
              <a:solidFill>
                <a:srgbClr val="7030A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矩形 31">
            <a:extLst>
              <a:ext uri="{FF2B5EF4-FFF2-40B4-BE49-F238E27FC236}">
                <a16:creationId xmlns:a16="http://schemas.microsoft.com/office/drawing/2014/main" id="{9CC39126-5E75-44AA-9BEF-77C280271CE7}"/>
              </a:ext>
            </a:extLst>
          </p:cNvPr>
          <p:cNvSpPr/>
          <p:nvPr/>
        </p:nvSpPr>
        <p:spPr>
          <a:xfrm>
            <a:off x="622062" y="3989333"/>
            <a:ext cx="2912922" cy="559961"/>
          </a:xfrm>
          <a:prstGeom prst="rect">
            <a:avLst/>
          </a:prstGeom>
        </p:spPr>
        <p:txBody>
          <a:bodyPr wrap="square">
            <a:spAutoFit/>
          </a:bodyPr>
          <a:lstStyle/>
          <a:p>
            <a:r>
              <a:rPr lang="en-GB" altLang="zh-TW" sz="1013">
                <a:latin typeface="Arial" panose="020B0604020202020204" pitchFamily="34" charset="0"/>
                <a:ea typeface="微軟正黑體" panose="020B0604030504040204" pitchFamily="34" charset="-120"/>
                <a:cs typeface="Arial" panose="020B0604020202020204" pitchFamily="34" charset="0"/>
              </a:rPr>
              <a:t>Create the file system directly on the disk to have </a:t>
            </a:r>
            <a:r>
              <a:rPr lang="en-GB" altLang="zh-TW" sz="1013"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better read / write performance</a:t>
            </a:r>
            <a:r>
              <a:rPr lang="en-GB" altLang="zh-TW" sz="1013">
                <a:latin typeface="Arial" panose="020B0604020202020204" pitchFamily="34" charset="0"/>
                <a:ea typeface="微軟正黑體" panose="020B0604030504040204" pitchFamily="34" charset="-120"/>
                <a:cs typeface="Arial" panose="020B0604020202020204" pitchFamily="34" charset="0"/>
              </a:rPr>
              <a:t> (20% better than other volume type.</a:t>
            </a:r>
            <a:endParaRPr lang="en-GB" sz="1013">
              <a:latin typeface="Arial" panose="020B0604020202020204" pitchFamily="34" charset="0"/>
              <a:ea typeface="微軟正黑體" panose="020B0604030504040204" pitchFamily="34" charset="-120"/>
              <a:cs typeface="Arial" panose="020B0604020202020204" pitchFamily="34" charset="0"/>
            </a:endParaRPr>
          </a:p>
        </p:txBody>
      </p:sp>
      <p:sp>
        <p:nvSpPr>
          <p:cNvPr id="33" name="矩形 32">
            <a:extLst>
              <a:ext uri="{FF2B5EF4-FFF2-40B4-BE49-F238E27FC236}">
                <a16:creationId xmlns:a16="http://schemas.microsoft.com/office/drawing/2014/main" id="{2F4542AF-CB0E-40DE-B390-3705A8A97F06}"/>
              </a:ext>
            </a:extLst>
          </p:cNvPr>
          <p:cNvSpPr/>
          <p:nvPr/>
        </p:nvSpPr>
        <p:spPr>
          <a:xfrm>
            <a:off x="4123750" y="3989333"/>
            <a:ext cx="3000316" cy="404085"/>
          </a:xfrm>
          <a:prstGeom prst="rect">
            <a:avLst/>
          </a:prstGeom>
        </p:spPr>
        <p:txBody>
          <a:bodyPr wrap="square">
            <a:spAutoFit/>
          </a:bodyPr>
          <a:lstStyle/>
          <a:p>
            <a:r>
              <a:rPr lang="en-GB" altLang="zh-TW" sz="1013">
                <a:latin typeface="Arial" panose="020B0604020202020204" pitchFamily="34" charset="0"/>
                <a:ea typeface="微軟正黑體" panose="020B0604030504040204" pitchFamily="34" charset="-120"/>
                <a:cs typeface="Arial" panose="020B0604020202020204" pitchFamily="34" charset="0"/>
              </a:rPr>
              <a:t>Create volume in the storage pool. The volume can be </a:t>
            </a:r>
            <a:r>
              <a:rPr lang="en-GB" altLang="zh-TW" sz="1013"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resize</a:t>
            </a:r>
            <a:r>
              <a:rPr lang="en-GB" altLang="zh-TW" sz="1013">
                <a:latin typeface="Arial" panose="020B0604020202020204" pitchFamily="34" charset="0"/>
                <a:ea typeface="微軟正黑體" panose="020B0604030504040204" pitchFamily="34" charset="-120"/>
                <a:cs typeface="Arial" panose="020B0604020202020204" pitchFamily="34" charset="0"/>
              </a:rPr>
              <a:t> for elastic use.</a:t>
            </a:r>
            <a:endParaRPr lang="en-GB" sz="1013">
              <a:latin typeface="Arial" panose="020B0604020202020204" pitchFamily="34" charset="0"/>
              <a:ea typeface="微軟正黑體" panose="020B0604030504040204" pitchFamily="34" charset="-120"/>
              <a:cs typeface="Arial" panose="020B0604020202020204" pitchFamily="34" charset="0"/>
            </a:endParaRPr>
          </a:p>
        </p:txBody>
      </p:sp>
      <p:cxnSp>
        <p:nvCxnSpPr>
          <p:cNvPr id="34" name="直線接點 33">
            <a:extLst>
              <a:ext uri="{FF2B5EF4-FFF2-40B4-BE49-F238E27FC236}">
                <a16:creationId xmlns:a16="http://schemas.microsoft.com/office/drawing/2014/main" id="{183CAC3D-E019-47A3-A3E7-602D0C0079FF}"/>
              </a:ext>
            </a:extLst>
          </p:cNvPr>
          <p:cNvCxnSpPr>
            <a:cxnSpLocks/>
          </p:cNvCxnSpPr>
          <p:nvPr/>
        </p:nvCxnSpPr>
        <p:spPr>
          <a:xfrm>
            <a:off x="622062" y="3903454"/>
            <a:ext cx="2820744" cy="0"/>
          </a:xfrm>
          <a:prstGeom prst="line">
            <a:avLst/>
          </a:prstGeom>
          <a:ln w="63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4786D516-9CC3-47A4-806E-8AAE06F8C154}"/>
              </a:ext>
            </a:extLst>
          </p:cNvPr>
          <p:cNvCxnSpPr>
            <a:cxnSpLocks/>
          </p:cNvCxnSpPr>
          <p:nvPr/>
        </p:nvCxnSpPr>
        <p:spPr>
          <a:xfrm>
            <a:off x="4147841" y="3903454"/>
            <a:ext cx="3152583" cy="0"/>
          </a:xfrm>
          <a:prstGeom prst="line">
            <a:avLst/>
          </a:prstGeom>
          <a:ln w="635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標題 8">
            <a:extLst>
              <a:ext uri="{FF2B5EF4-FFF2-40B4-BE49-F238E27FC236}">
                <a16:creationId xmlns:a16="http://schemas.microsoft.com/office/drawing/2014/main" id="{BD0C023B-80A2-4B64-8070-AB2213E94323}"/>
              </a:ext>
            </a:extLst>
          </p:cNvPr>
          <p:cNvSpPr>
            <a:spLocks noGrp="1"/>
          </p:cNvSpPr>
          <p:nvPr>
            <p:ph type="title"/>
          </p:nvPr>
        </p:nvSpPr>
        <p:spPr>
          <a:xfrm>
            <a:off x="1220398" y="176360"/>
            <a:ext cx="7991336" cy="647272"/>
          </a:xfrm>
        </p:spPr>
        <p:txBody>
          <a:bodyPr>
            <a:normAutofit/>
          </a:bodyPr>
          <a:lstStyle/>
          <a:p>
            <a:r>
              <a:rPr lang="en-GB" altLang="zh-TW" sz="2800" dirty="0"/>
              <a:t>How To Configure The Cache Volume</a:t>
            </a:r>
            <a:endParaRPr lang="zh-TW" altLang="en-US" sz="2800" dirty="0"/>
          </a:p>
        </p:txBody>
      </p:sp>
      <p:sp>
        <p:nvSpPr>
          <p:cNvPr id="6" name="矩形 5">
            <a:extLst>
              <a:ext uri="{FF2B5EF4-FFF2-40B4-BE49-F238E27FC236}">
                <a16:creationId xmlns:a16="http://schemas.microsoft.com/office/drawing/2014/main" id="{BCF61027-1223-4FDE-8A63-E6DC33B7C35E}"/>
              </a:ext>
            </a:extLst>
          </p:cNvPr>
          <p:cNvSpPr/>
          <p:nvPr/>
        </p:nvSpPr>
        <p:spPr>
          <a:xfrm>
            <a:off x="177140" y="71874"/>
            <a:ext cx="520517" cy="307777"/>
          </a:xfrm>
          <a:prstGeom prst="rect">
            <a:avLst/>
          </a:prstGeom>
        </p:spPr>
        <p:txBody>
          <a:bodyPr wrap="square">
            <a:spAutoFit/>
          </a:bodyPr>
          <a:lstStyle/>
          <a:p>
            <a:pPr algn="dist"/>
            <a:r>
              <a:rPr lang="en-GB" altLang="zh-TW" sz="1400" b="1" dirty="0">
                <a:solidFill>
                  <a:schemeClr val="bg1"/>
                </a:solidFill>
                <a:latin typeface="Arial" panose="020B0604020202020204" pitchFamily="34" charset="0"/>
                <a:ea typeface="Microsoft JhengHei UI"/>
                <a:cs typeface="Arial" panose="020B0604020202020204" pitchFamily="34" charset="0"/>
              </a:rPr>
              <a:t>TIP</a:t>
            </a:r>
            <a:endParaRPr lang="en-US" altLang="zh-TW" sz="1400" b="1" dirty="0">
              <a:solidFill>
                <a:schemeClr val="bg1"/>
              </a:solidFill>
              <a:latin typeface="Arial" panose="020B0604020202020204" pitchFamily="34" charset="0"/>
              <a:ea typeface="Microsoft JhengHei UI"/>
              <a:cs typeface="Arial" panose="020B0604020202020204" pitchFamily="34" charset="0"/>
            </a:endParaRPr>
          </a:p>
        </p:txBody>
      </p:sp>
      <p:sp>
        <p:nvSpPr>
          <p:cNvPr id="49" name="矩形 48">
            <a:extLst>
              <a:ext uri="{FF2B5EF4-FFF2-40B4-BE49-F238E27FC236}">
                <a16:creationId xmlns:a16="http://schemas.microsoft.com/office/drawing/2014/main" id="{2E9844D4-AD70-42EA-9A24-3A666C17AC5B}"/>
              </a:ext>
            </a:extLst>
          </p:cNvPr>
          <p:cNvSpPr/>
          <p:nvPr/>
        </p:nvSpPr>
        <p:spPr>
          <a:xfrm>
            <a:off x="246835" y="278545"/>
            <a:ext cx="397866" cy="538609"/>
          </a:xfrm>
          <a:prstGeom prst="rect">
            <a:avLst/>
          </a:prstGeom>
        </p:spPr>
        <p:txBody>
          <a:bodyPr wrap="square">
            <a:spAutoFit/>
          </a:bodyPr>
          <a:lstStyle/>
          <a:p>
            <a:pPr algn="ctr"/>
            <a:r>
              <a:rPr lang="zh-TW" altLang="en-US" sz="2900" b="1" dirty="0">
                <a:solidFill>
                  <a:schemeClr val="bg1"/>
                </a:solidFill>
                <a:latin typeface="Arial" panose="020B0604020202020204" pitchFamily="34" charset="0"/>
                <a:ea typeface="Microsoft JhengHei UI"/>
                <a:cs typeface="Arial" panose="020B0604020202020204" pitchFamily="34" charset="0"/>
              </a:rPr>
              <a:t>1</a:t>
            </a:r>
            <a:endParaRPr lang="zh-TW" altLang="en-US" sz="2900" b="1" dirty="0">
              <a:solidFill>
                <a:schemeClr val="bg1"/>
              </a:solidFill>
              <a:latin typeface="Arial" panose="020B0604020202020204" pitchFamily="34" charset="0"/>
              <a:cs typeface="Arial" panose="020B0604020202020204" pitchFamily="34" charset="0"/>
            </a:endParaRPr>
          </a:p>
        </p:txBody>
      </p:sp>
      <p:sp>
        <p:nvSpPr>
          <p:cNvPr id="51" name="矩形: 圓角 35">
            <a:extLst>
              <a:ext uri="{FF2B5EF4-FFF2-40B4-BE49-F238E27FC236}">
                <a16:creationId xmlns:a16="http://schemas.microsoft.com/office/drawing/2014/main" id="{17C48FE4-572B-49E6-ADC9-49D3A0870E30}"/>
              </a:ext>
            </a:extLst>
          </p:cNvPr>
          <p:cNvSpPr/>
          <p:nvPr/>
        </p:nvSpPr>
        <p:spPr>
          <a:xfrm>
            <a:off x="549863" y="1217299"/>
            <a:ext cx="1278938" cy="371599"/>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E8E9986F-B891-48C8-94B3-06899285CE7C}"/>
              </a:ext>
            </a:extLst>
          </p:cNvPr>
          <p:cNvSpPr/>
          <p:nvPr/>
        </p:nvSpPr>
        <p:spPr>
          <a:xfrm>
            <a:off x="697657" y="1186212"/>
            <a:ext cx="941283" cy="400110"/>
          </a:xfrm>
          <a:prstGeom prst="rect">
            <a:avLst/>
          </a:prstGeom>
        </p:spPr>
        <p:txBody>
          <a:bodyPr wrap="none">
            <a:spAutoFit/>
          </a:bodyPr>
          <a:lstStyle/>
          <a:p>
            <a:r>
              <a:rPr lang="en-GB"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Space</a:t>
            </a:r>
          </a:p>
        </p:txBody>
      </p:sp>
      <p:sp>
        <p:nvSpPr>
          <p:cNvPr id="53" name="矩形: 圓角 35">
            <a:extLst>
              <a:ext uri="{FF2B5EF4-FFF2-40B4-BE49-F238E27FC236}">
                <a16:creationId xmlns:a16="http://schemas.microsoft.com/office/drawing/2014/main" id="{0FED53AC-1C5B-4A81-8BBD-1CC06DDFC6C0}"/>
              </a:ext>
            </a:extLst>
          </p:cNvPr>
          <p:cNvSpPr/>
          <p:nvPr/>
        </p:nvSpPr>
        <p:spPr>
          <a:xfrm>
            <a:off x="549862" y="3135825"/>
            <a:ext cx="1278938" cy="371599"/>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9077D66D-F159-4E91-AD41-591EE9F33864}"/>
              </a:ext>
            </a:extLst>
          </p:cNvPr>
          <p:cNvSpPr/>
          <p:nvPr/>
        </p:nvSpPr>
        <p:spPr>
          <a:xfrm>
            <a:off x="644622" y="3109154"/>
            <a:ext cx="1143232" cy="400110"/>
          </a:xfrm>
          <a:prstGeom prst="rect">
            <a:avLst/>
          </a:prstGeom>
        </p:spPr>
        <p:txBody>
          <a:bodyPr wrap="square">
            <a:spAutoFit/>
          </a:bodyPr>
          <a:lstStyle/>
          <a:p>
            <a:r>
              <a:rPr lang="en-GB"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Volume</a:t>
            </a:r>
          </a:p>
        </p:txBody>
      </p:sp>
      <p:pic>
        <p:nvPicPr>
          <p:cNvPr id="57" name="圖形 56">
            <a:extLst>
              <a:ext uri="{FF2B5EF4-FFF2-40B4-BE49-F238E27FC236}">
                <a16:creationId xmlns:a16="http://schemas.microsoft.com/office/drawing/2014/main" id="{92ED77DD-5288-475A-B14E-425D52FF50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0731" y="1079933"/>
            <a:ext cx="1803406" cy="1339816"/>
          </a:xfrm>
          <a:prstGeom prst="rect">
            <a:avLst/>
          </a:prstGeom>
        </p:spPr>
      </p:pic>
      <p:sp>
        <p:nvSpPr>
          <p:cNvPr id="19" name="文字方塊 18">
            <a:extLst>
              <a:ext uri="{FF2B5EF4-FFF2-40B4-BE49-F238E27FC236}">
                <a16:creationId xmlns:a16="http://schemas.microsoft.com/office/drawing/2014/main" id="{C4C58823-5570-48A4-945A-027F8206E77D}"/>
              </a:ext>
            </a:extLst>
          </p:cNvPr>
          <p:cNvSpPr txBox="1"/>
          <p:nvPr/>
        </p:nvSpPr>
        <p:spPr>
          <a:xfrm>
            <a:off x="6974417" y="1564933"/>
            <a:ext cx="1469209" cy="461345"/>
          </a:xfrm>
          <a:prstGeom prst="rect">
            <a:avLst/>
          </a:prstGeom>
          <a:noFill/>
        </p:spPr>
        <p:txBody>
          <a:bodyPr wrap="square" rtlCol="0" anchor="t">
            <a:spAutoFit/>
          </a:bodyPr>
          <a:lstStyle/>
          <a:p>
            <a:pPr>
              <a:lnSpc>
                <a:spcPts val="1500"/>
              </a:lnSpc>
            </a:pPr>
            <a:r>
              <a:rPr lang="en-GB" altLang="zh-TW" sz="1100" b="1">
                <a:solidFill>
                  <a:schemeClr val="bg1"/>
                </a:solidFill>
                <a:latin typeface="Arial" panose="020B0604020202020204" pitchFamily="34" charset="0"/>
                <a:ea typeface="微軟正黑體"/>
                <a:cs typeface="Arial" panose="020B0604020202020204" pitchFamily="34" charset="0"/>
              </a:rPr>
              <a:t>Expand your NAS storage by</a:t>
            </a:r>
            <a:r>
              <a:rPr lang="zh-TW" altLang="en-US" sz="1100" b="1">
                <a:solidFill>
                  <a:schemeClr val="bg1"/>
                </a:solidFill>
                <a:latin typeface="Arial" panose="020B0604020202020204" pitchFamily="34" charset="0"/>
                <a:ea typeface="微軟正黑體"/>
                <a:cs typeface="Arial" panose="020B0604020202020204" pitchFamily="34" charset="0"/>
              </a:rPr>
              <a:t> </a:t>
            </a:r>
            <a:r>
              <a:rPr lang="en-US" altLang="zh-TW" sz="1100" b="1">
                <a:solidFill>
                  <a:schemeClr val="bg1"/>
                </a:solidFill>
                <a:latin typeface="Arial" panose="020B0604020202020204" pitchFamily="34" charset="0"/>
                <a:ea typeface="微軟正黑體"/>
                <a:cs typeface="Arial" panose="020B0604020202020204" pitchFamily="34" charset="0"/>
              </a:rPr>
              <a:t>TR-004</a:t>
            </a:r>
            <a:r>
              <a:rPr lang="en-GB" altLang="zh-TW" sz="1100" b="1">
                <a:solidFill>
                  <a:schemeClr val="bg1"/>
                </a:solidFill>
                <a:latin typeface="Arial" panose="020B0604020202020204" pitchFamily="34" charset="0"/>
                <a:ea typeface="微軟正黑體"/>
                <a:cs typeface="Arial" panose="020B0604020202020204" pitchFamily="34" charset="0"/>
              </a:rPr>
              <a:t>.</a:t>
            </a:r>
            <a:endParaRPr lang="en-GB" sz="1100" b="1">
              <a:solidFill>
                <a:schemeClr val="bg1"/>
              </a:solidFill>
              <a:latin typeface="Arial" panose="020B0604020202020204" pitchFamily="34" charset="0"/>
              <a:ea typeface="微軟正黑體"/>
              <a:cs typeface="Arial" panose="020B0604020202020204" pitchFamily="34" charset="0"/>
            </a:endParaRPr>
          </a:p>
        </p:txBody>
      </p:sp>
      <p:pic>
        <p:nvPicPr>
          <p:cNvPr id="18" name="Picture 3">
            <a:extLst>
              <a:ext uri="{FF2B5EF4-FFF2-40B4-BE49-F238E27FC236}">
                <a16:creationId xmlns:a16="http://schemas.microsoft.com/office/drawing/2014/main" id="{87C19C8C-1F7E-4FDE-8BCC-51A3719336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8793" y="2358461"/>
            <a:ext cx="1213274" cy="1298454"/>
          </a:xfrm>
          <a:prstGeom prst="rect">
            <a:avLst/>
          </a:prstGeom>
          <a:effectLst>
            <a:outerShdw blurRad="50800" dist="38100" dir="2700000" algn="tl" rotWithShape="0">
              <a:prstClr val="black">
                <a:alpha val="40000"/>
              </a:prstClr>
            </a:outerShdw>
          </a:effectLst>
        </p:spPr>
      </p:pic>
      <p:pic>
        <p:nvPicPr>
          <p:cNvPr id="2" name="圖片 2" descr="一張含有 標誌, 室外 的圖片&#10;&#10;描述是以高可信度產生">
            <a:extLst>
              <a:ext uri="{FF2B5EF4-FFF2-40B4-BE49-F238E27FC236}">
                <a16:creationId xmlns:a16="http://schemas.microsoft.com/office/drawing/2014/main" id="{BF354207-2E07-4835-96FA-3E77C8B1EFCC}"/>
              </a:ext>
            </a:extLst>
          </p:cNvPr>
          <p:cNvPicPr>
            <a:picLocks noChangeAspect="1"/>
          </p:cNvPicPr>
          <p:nvPr/>
        </p:nvPicPr>
        <p:blipFill>
          <a:blip r:embed="rId7"/>
          <a:stretch>
            <a:fillRect/>
          </a:stretch>
        </p:blipFill>
        <p:spPr>
          <a:xfrm>
            <a:off x="8160404" y="-280"/>
            <a:ext cx="981075" cy="885825"/>
          </a:xfrm>
          <a:prstGeom prst="rect">
            <a:avLst/>
          </a:prstGeom>
        </p:spPr>
      </p:pic>
    </p:spTree>
    <p:extLst>
      <p:ext uri="{BB962C8B-B14F-4D97-AF65-F5344CB8AC3E}">
        <p14:creationId xmlns:p14="http://schemas.microsoft.com/office/powerpoint/2010/main" val="1302322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圓角矩形 50">
            <a:extLst>
              <a:ext uri="{FF2B5EF4-FFF2-40B4-BE49-F238E27FC236}">
                <a16:creationId xmlns:a16="http://schemas.microsoft.com/office/drawing/2014/main" id="{A4E4B43C-0DCA-4D8A-B33F-F4B14DA72E93}"/>
              </a:ext>
            </a:extLst>
          </p:cNvPr>
          <p:cNvSpPr/>
          <p:nvPr/>
        </p:nvSpPr>
        <p:spPr>
          <a:xfrm>
            <a:off x="1127539" y="2293699"/>
            <a:ext cx="3073956" cy="912677"/>
          </a:xfrm>
          <a:prstGeom prst="roundRect">
            <a:avLst>
              <a:gd name="adj" fmla="val 14518"/>
            </a:avLst>
          </a:prstGeom>
          <a:solidFill>
            <a:schemeClr val="accent5">
              <a:lumMod val="20000"/>
              <a:lumOff val="8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sz="1050">
              <a:latin typeface="Arial" panose="020B0604020202020204" pitchFamily="34" charset="0"/>
              <a:cs typeface="Arial" panose="020B0604020202020204" pitchFamily="34" charset="0"/>
            </a:endParaRPr>
          </a:p>
        </p:txBody>
      </p:sp>
      <p:sp>
        <p:nvSpPr>
          <p:cNvPr id="26" name="Shape 164">
            <a:extLst>
              <a:ext uri="{FF2B5EF4-FFF2-40B4-BE49-F238E27FC236}">
                <a16:creationId xmlns:a16="http://schemas.microsoft.com/office/drawing/2014/main" id="{B27475A9-704A-44A6-882D-F7F767AB0176}"/>
              </a:ext>
            </a:extLst>
          </p:cNvPr>
          <p:cNvSpPr/>
          <p:nvPr/>
        </p:nvSpPr>
        <p:spPr>
          <a:xfrm>
            <a:off x="4577273" y="2954570"/>
            <a:ext cx="364050" cy="242775"/>
          </a:xfrm>
          <a:prstGeom prst="rect">
            <a:avLst/>
          </a:prstGeom>
          <a:solidFill>
            <a:srgbClr val="FFC000"/>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buClr>
                <a:srgbClr val="000000"/>
              </a:buClr>
            </a:pPr>
            <a:endParaRPr lang="en-GB" sz="1050">
              <a:latin typeface="Arial" panose="020B0604020202020204" pitchFamily="34" charset="0"/>
              <a:ea typeface="Arial"/>
              <a:cs typeface="Arial" panose="020B0604020202020204" pitchFamily="34" charset="0"/>
            </a:endParaRPr>
          </a:p>
        </p:txBody>
      </p:sp>
      <p:sp>
        <p:nvSpPr>
          <p:cNvPr id="27" name="Shape 165">
            <a:extLst>
              <a:ext uri="{FF2B5EF4-FFF2-40B4-BE49-F238E27FC236}">
                <a16:creationId xmlns:a16="http://schemas.microsoft.com/office/drawing/2014/main" id="{1DF8CC93-31AB-4685-87B0-D319C0B8AB74}"/>
              </a:ext>
            </a:extLst>
          </p:cNvPr>
          <p:cNvSpPr/>
          <p:nvPr/>
        </p:nvSpPr>
        <p:spPr>
          <a:xfrm>
            <a:off x="6450878" y="2757155"/>
            <a:ext cx="364050" cy="1288562"/>
          </a:xfrm>
          <a:prstGeom prst="rect">
            <a:avLst/>
          </a:prstGeom>
          <a:ln/>
          <a:effectLst>
            <a:outerShdw blurRad="63500" sx="102000" sy="102000" algn="ctr"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buClr>
                <a:srgbClr val="000000"/>
              </a:buClr>
            </a:pPr>
            <a:endParaRPr lang="en-GB" sz="1050">
              <a:latin typeface="Arial" panose="020B0604020202020204" pitchFamily="34" charset="0"/>
              <a:ea typeface="Arial"/>
              <a:cs typeface="Arial" panose="020B0604020202020204" pitchFamily="34" charset="0"/>
            </a:endParaRPr>
          </a:p>
        </p:txBody>
      </p:sp>
      <p:sp>
        <p:nvSpPr>
          <p:cNvPr id="28" name="Shape 166">
            <a:extLst>
              <a:ext uri="{FF2B5EF4-FFF2-40B4-BE49-F238E27FC236}">
                <a16:creationId xmlns:a16="http://schemas.microsoft.com/office/drawing/2014/main" id="{112F5FC2-06D4-4E2A-AE91-72F09CAC8E35}"/>
              </a:ext>
            </a:extLst>
          </p:cNvPr>
          <p:cNvSpPr/>
          <p:nvPr/>
        </p:nvSpPr>
        <p:spPr>
          <a:xfrm>
            <a:off x="6450882" y="2757156"/>
            <a:ext cx="364050" cy="197414"/>
          </a:xfrm>
          <a:prstGeom prst="rect">
            <a:avLst/>
          </a:prstGeom>
          <a:solidFill>
            <a:srgbClr val="FFC000"/>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buClr>
                <a:srgbClr val="000000"/>
              </a:buClr>
            </a:pPr>
            <a:endParaRPr lang="en-GB" sz="1050">
              <a:latin typeface="Arial" panose="020B0604020202020204" pitchFamily="34" charset="0"/>
              <a:ea typeface="Arial"/>
              <a:cs typeface="Arial" panose="020B0604020202020204" pitchFamily="34" charset="0"/>
            </a:endParaRPr>
          </a:p>
        </p:txBody>
      </p:sp>
      <p:sp>
        <p:nvSpPr>
          <p:cNvPr id="29" name="Shape 167">
            <a:extLst>
              <a:ext uri="{FF2B5EF4-FFF2-40B4-BE49-F238E27FC236}">
                <a16:creationId xmlns:a16="http://schemas.microsoft.com/office/drawing/2014/main" id="{30A32F3D-1186-4CBC-A8AF-B868F9F9A32F}"/>
              </a:ext>
            </a:extLst>
          </p:cNvPr>
          <p:cNvSpPr txBox="1"/>
          <p:nvPr/>
        </p:nvSpPr>
        <p:spPr>
          <a:xfrm>
            <a:off x="4546808" y="4124818"/>
            <a:ext cx="1167985" cy="209025"/>
          </a:xfrm>
          <a:prstGeom prst="rect">
            <a:avLst/>
          </a:prstGeom>
          <a:noFill/>
          <a:ln>
            <a:noFill/>
          </a:ln>
        </p:spPr>
        <p:txBody>
          <a:bodyPr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85725" algn="ctr">
              <a:lnSpc>
                <a:spcPct val="115000"/>
              </a:lnSpc>
              <a:buClr>
                <a:schemeClr val="dk2"/>
              </a:buClr>
            </a:pPr>
            <a:r>
              <a:rPr lang="en-US" altLang="zh-TW" sz="1050" dirty="0">
                <a:solidFill>
                  <a:srgbClr val="044981"/>
                </a:solidFill>
                <a:latin typeface="Arial" panose="020B0604020202020204" pitchFamily="34" charset="0"/>
                <a:cs typeface="Arial" panose="020B0604020202020204" pitchFamily="34" charset="0"/>
              </a:rPr>
              <a:t>SSD</a:t>
            </a:r>
            <a:r>
              <a:rPr lang="zh-TW" altLang="en-US" sz="1050" dirty="0">
                <a:solidFill>
                  <a:srgbClr val="044981"/>
                </a:solidFill>
                <a:latin typeface="Arial" panose="020B0604020202020204" pitchFamily="34" charset="0"/>
                <a:cs typeface="Arial" panose="020B0604020202020204" pitchFamily="34" charset="0"/>
              </a:rPr>
              <a:t> </a:t>
            </a:r>
            <a:r>
              <a:rPr lang="en-GB" altLang="zh-TW" sz="1050" dirty="0">
                <a:solidFill>
                  <a:srgbClr val="044981"/>
                </a:solidFill>
                <a:latin typeface="Arial" panose="020B0604020202020204" pitchFamily="34" charset="0"/>
                <a:ea typeface="Microsoft JhengHei"/>
                <a:cs typeface="Arial" panose="020B0604020202020204" pitchFamily="34" charset="0"/>
                <a:sym typeface="Microsoft JhengHei"/>
              </a:rPr>
              <a:t>Cache</a:t>
            </a:r>
            <a:endParaRPr lang="zh-TW" altLang="en-US" sz="1050" dirty="0">
              <a:solidFill>
                <a:srgbClr val="044981"/>
              </a:solidFill>
              <a:latin typeface="Arial" panose="020B0604020202020204" pitchFamily="34" charset="0"/>
              <a:ea typeface="Microsoft JhengHei"/>
              <a:cs typeface="Arial" panose="020B0604020202020204" pitchFamily="34" charset="0"/>
              <a:sym typeface="Microsoft JhengHei"/>
            </a:endParaRPr>
          </a:p>
        </p:txBody>
      </p:sp>
      <p:cxnSp>
        <p:nvCxnSpPr>
          <p:cNvPr id="30" name="Shape 169">
            <a:extLst>
              <a:ext uri="{FF2B5EF4-FFF2-40B4-BE49-F238E27FC236}">
                <a16:creationId xmlns:a16="http://schemas.microsoft.com/office/drawing/2014/main" id="{094CA5B7-C940-454F-97E1-4D094A16BC04}"/>
              </a:ext>
            </a:extLst>
          </p:cNvPr>
          <p:cNvCxnSpPr>
            <a:cxnSpLocks/>
          </p:cNvCxnSpPr>
          <p:nvPr/>
        </p:nvCxnSpPr>
        <p:spPr>
          <a:xfrm flipV="1">
            <a:off x="7052945" y="2745007"/>
            <a:ext cx="1350" cy="1290467"/>
          </a:xfrm>
          <a:prstGeom prst="straightConnector1">
            <a:avLst/>
          </a:prstGeom>
          <a:noFill/>
          <a:ln w="19050" cap="flat" cmpd="sng">
            <a:solidFill>
              <a:srgbClr val="0C0C0C"/>
            </a:solidFill>
            <a:prstDash val="dash"/>
            <a:round/>
            <a:headEnd type="triangle" w="med" len="med"/>
            <a:tailEnd type="triangle" w="med" len="med"/>
          </a:ln>
        </p:spPr>
      </p:cxnSp>
      <p:cxnSp>
        <p:nvCxnSpPr>
          <p:cNvPr id="31" name="Shape 170">
            <a:extLst>
              <a:ext uri="{FF2B5EF4-FFF2-40B4-BE49-F238E27FC236}">
                <a16:creationId xmlns:a16="http://schemas.microsoft.com/office/drawing/2014/main" id="{BD5D2FF0-D14E-462E-AC62-39C822F6D1CF}"/>
              </a:ext>
            </a:extLst>
          </p:cNvPr>
          <p:cNvCxnSpPr>
            <a:cxnSpLocks/>
          </p:cNvCxnSpPr>
          <p:nvPr/>
        </p:nvCxnSpPr>
        <p:spPr>
          <a:xfrm>
            <a:off x="4546818" y="2954603"/>
            <a:ext cx="1137150" cy="1350"/>
          </a:xfrm>
          <a:prstGeom prst="straightConnector1">
            <a:avLst/>
          </a:prstGeom>
          <a:noFill/>
          <a:ln w="9525" cap="flat" cmpd="sng">
            <a:solidFill>
              <a:srgbClr val="7F7F7F"/>
            </a:solidFill>
            <a:prstDash val="dash"/>
            <a:round/>
            <a:headEnd type="none" w="med" len="med"/>
            <a:tailEnd type="none" w="med" len="med"/>
          </a:ln>
        </p:spPr>
      </p:cxnSp>
      <p:sp>
        <p:nvSpPr>
          <p:cNvPr id="33" name="Shape 172">
            <a:extLst>
              <a:ext uri="{FF2B5EF4-FFF2-40B4-BE49-F238E27FC236}">
                <a16:creationId xmlns:a16="http://schemas.microsoft.com/office/drawing/2014/main" id="{91ED9C59-6472-44C0-A353-930318DB798A}"/>
              </a:ext>
            </a:extLst>
          </p:cNvPr>
          <p:cNvSpPr/>
          <p:nvPr/>
        </p:nvSpPr>
        <p:spPr>
          <a:xfrm>
            <a:off x="5045399" y="2954574"/>
            <a:ext cx="364050" cy="1080900"/>
          </a:xfrm>
          <a:prstGeom prst="rect">
            <a:avLst/>
          </a:prstGeom>
          <a:ln/>
          <a:effectLst>
            <a:outerShdw blurRad="63500" sx="102000" sy="102000" algn="ctr"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buClr>
                <a:srgbClr val="000000"/>
              </a:buClr>
            </a:pPr>
            <a:endParaRPr lang="en-GB" sz="1050">
              <a:latin typeface="Arial" panose="020B0604020202020204" pitchFamily="34" charset="0"/>
              <a:ea typeface="Arial"/>
              <a:cs typeface="Arial" panose="020B0604020202020204" pitchFamily="34" charset="0"/>
            </a:endParaRPr>
          </a:p>
        </p:txBody>
      </p:sp>
      <p:cxnSp>
        <p:nvCxnSpPr>
          <p:cNvPr id="34" name="Shape 173">
            <a:extLst>
              <a:ext uri="{FF2B5EF4-FFF2-40B4-BE49-F238E27FC236}">
                <a16:creationId xmlns:a16="http://schemas.microsoft.com/office/drawing/2014/main" id="{0EC61816-EA87-49D5-8D05-98C5C3C6A333}"/>
              </a:ext>
            </a:extLst>
          </p:cNvPr>
          <p:cNvCxnSpPr>
            <a:cxnSpLocks/>
          </p:cNvCxnSpPr>
          <p:nvPr/>
        </p:nvCxnSpPr>
        <p:spPr>
          <a:xfrm rot="10800000">
            <a:off x="4744142" y="2502663"/>
            <a:ext cx="0" cy="423000"/>
          </a:xfrm>
          <a:prstGeom prst="straightConnector1">
            <a:avLst/>
          </a:prstGeom>
          <a:noFill/>
          <a:ln w="25400" cap="flat" cmpd="sng">
            <a:gradFill>
              <a:gsLst>
                <a:gs pos="0">
                  <a:srgbClr val="C00000"/>
                </a:gs>
                <a:gs pos="100000">
                  <a:srgbClr val="FF0000"/>
                </a:gs>
              </a:gsLst>
              <a:lin ang="5400000" scaled="1"/>
            </a:gradFill>
            <a:prstDash val="solid"/>
            <a:round/>
            <a:headEnd type="triangle" w="lg" len="med"/>
            <a:tailEnd type="triangle" w="lg" len="med"/>
          </a:ln>
          <a:effectLst>
            <a:outerShdw blurRad="50800" dist="38100" dir="5400000" algn="t" rotWithShape="0">
              <a:prstClr val="black">
                <a:alpha val="40000"/>
              </a:prstClr>
            </a:outerShdw>
          </a:effectLst>
        </p:spPr>
      </p:cxnSp>
      <p:cxnSp>
        <p:nvCxnSpPr>
          <p:cNvPr id="35" name="Shape 174">
            <a:extLst>
              <a:ext uri="{FF2B5EF4-FFF2-40B4-BE49-F238E27FC236}">
                <a16:creationId xmlns:a16="http://schemas.microsoft.com/office/drawing/2014/main" id="{0F29F0EA-BB08-4150-96FC-90225D4490D8}"/>
              </a:ext>
            </a:extLst>
          </p:cNvPr>
          <p:cNvCxnSpPr>
            <a:cxnSpLocks/>
          </p:cNvCxnSpPr>
          <p:nvPr/>
        </p:nvCxnSpPr>
        <p:spPr>
          <a:xfrm>
            <a:off x="4871264" y="2504007"/>
            <a:ext cx="0" cy="420300"/>
          </a:xfrm>
          <a:prstGeom prst="straightConnector1">
            <a:avLst/>
          </a:prstGeom>
          <a:noFill/>
          <a:ln w="25400" cap="flat" cmpd="sng">
            <a:gradFill>
              <a:gsLst>
                <a:gs pos="0">
                  <a:srgbClr val="C00000"/>
                </a:gs>
                <a:gs pos="100000">
                  <a:srgbClr val="FF0000"/>
                </a:gs>
              </a:gsLst>
              <a:lin ang="5400000" scaled="1"/>
            </a:gradFill>
            <a:prstDash val="solid"/>
            <a:round/>
            <a:headEnd type="triangle" w="lg" len="med"/>
            <a:tailEnd type="triangle" w="lg" len="med"/>
          </a:ln>
          <a:effectLst>
            <a:outerShdw blurRad="50800" dist="38100" dir="5400000" algn="t" rotWithShape="0">
              <a:prstClr val="black">
                <a:alpha val="40000"/>
              </a:prstClr>
            </a:outerShdw>
          </a:effectLst>
        </p:spPr>
      </p:cxnSp>
      <p:cxnSp>
        <p:nvCxnSpPr>
          <p:cNvPr id="36" name="Shape 175">
            <a:extLst>
              <a:ext uri="{FF2B5EF4-FFF2-40B4-BE49-F238E27FC236}">
                <a16:creationId xmlns:a16="http://schemas.microsoft.com/office/drawing/2014/main" id="{2181F702-C2E0-4060-B47A-8C4BFFB2EA68}"/>
              </a:ext>
            </a:extLst>
          </p:cNvPr>
          <p:cNvCxnSpPr>
            <a:cxnSpLocks/>
          </p:cNvCxnSpPr>
          <p:nvPr/>
        </p:nvCxnSpPr>
        <p:spPr>
          <a:xfrm flipH="1">
            <a:off x="4900577" y="3025592"/>
            <a:ext cx="242550" cy="3600"/>
          </a:xfrm>
          <a:prstGeom prst="straightConnector1">
            <a:avLst/>
          </a:prstGeom>
          <a:noFill/>
          <a:ln w="25400" cap="flat" cmpd="sng">
            <a:gradFill>
              <a:gsLst>
                <a:gs pos="0">
                  <a:srgbClr val="FF0000"/>
                </a:gs>
                <a:gs pos="100000">
                  <a:srgbClr val="C00000"/>
                </a:gs>
              </a:gsLst>
              <a:lin ang="5400000" scaled="1"/>
            </a:gradFill>
            <a:prstDash val="solid"/>
            <a:round/>
            <a:headEnd type="triangle" w="med" len="med"/>
            <a:tailEnd type="triangle" w="med" len="med"/>
          </a:ln>
        </p:spPr>
      </p:cxnSp>
      <p:cxnSp>
        <p:nvCxnSpPr>
          <p:cNvPr id="37" name="Shape 176">
            <a:extLst>
              <a:ext uri="{FF2B5EF4-FFF2-40B4-BE49-F238E27FC236}">
                <a16:creationId xmlns:a16="http://schemas.microsoft.com/office/drawing/2014/main" id="{930A9D2A-2B7C-49AB-B749-0650A72BB942}"/>
              </a:ext>
            </a:extLst>
          </p:cNvPr>
          <p:cNvCxnSpPr>
            <a:cxnSpLocks/>
          </p:cNvCxnSpPr>
          <p:nvPr/>
        </p:nvCxnSpPr>
        <p:spPr>
          <a:xfrm rot="10800000">
            <a:off x="5513534" y="2974492"/>
            <a:ext cx="0" cy="1071225"/>
          </a:xfrm>
          <a:prstGeom prst="straightConnector1">
            <a:avLst/>
          </a:prstGeom>
          <a:noFill/>
          <a:ln w="19050" cap="flat" cmpd="sng">
            <a:solidFill>
              <a:srgbClr val="0C0C0C"/>
            </a:solidFill>
            <a:prstDash val="dash"/>
            <a:round/>
            <a:headEnd type="triangle" w="med" len="med"/>
            <a:tailEnd type="triangle" w="med" len="med"/>
          </a:ln>
        </p:spPr>
      </p:cxnSp>
      <p:cxnSp>
        <p:nvCxnSpPr>
          <p:cNvPr id="38" name="Shape 177">
            <a:extLst>
              <a:ext uri="{FF2B5EF4-FFF2-40B4-BE49-F238E27FC236}">
                <a16:creationId xmlns:a16="http://schemas.microsoft.com/office/drawing/2014/main" id="{9B97F3B6-3CFB-41C6-A68D-393D90474D7C}"/>
              </a:ext>
            </a:extLst>
          </p:cNvPr>
          <p:cNvCxnSpPr>
            <a:cxnSpLocks/>
          </p:cNvCxnSpPr>
          <p:nvPr/>
        </p:nvCxnSpPr>
        <p:spPr>
          <a:xfrm>
            <a:off x="4546818" y="4046420"/>
            <a:ext cx="1167975" cy="1350"/>
          </a:xfrm>
          <a:prstGeom prst="straightConnector1">
            <a:avLst/>
          </a:prstGeom>
          <a:noFill/>
          <a:ln w="9525" cap="flat" cmpd="sng">
            <a:solidFill>
              <a:srgbClr val="7F7F7F"/>
            </a:solidFill>
            <a:prstDash val="dash"/>
            <a:round/>
            <a:headEnd type="none" w="med" len="med"/>
            <a:tailEnd type="none" w="med" len="med"/>
          </a:ln>
        </p:spPr>
      </p:cxnSp>
      <p:sp>
        <p:nvSpPr>
          <p:cNvPr id="41" name="Shape 181">
            <a:extLst>
              <a:ext uri="{FF2B5EF4-FFF2-40B4-BE49-F238E27FC236}">
                <a16:creationId xmlns:a16="http://schemas.microsoft.com/office/drawing/2014/main" id="{586FBFBD-8C0D-430B-BA52-A6038D171D19}"/>
              </a:ext>
            </a:extLst>
          </p:cNvPr>
          <p:cNvSpPr txBox="1"/>
          <p:nvPr/>
        </p:nvSpPr>
        <p:spPr>
          <a:xfrm>
            <a:off x="5919419" y="4124818"/>
            <a:ext cx="1365317" cy="209025"/>
          </a:xfrm>
          <a:prstGeom prst="rect">
            <a:avLst/>
          </a:prstGeom>
          <a:noFill/>
          <a:ln>
            <a:noFill/>
          </a:ln>
        </p:spPr>
        <p:txBody>
          <a:bodyPr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85725" algn="ctr">
              <a:lnSpc>
                <a:spcPct val="115000"/>
              </a:lnSpc>
              <a:buClr>
                <a:schemeClr val="dk2"/>
              </a:buClr>
            </a:pPr>
            <a:r>
              <a:rPr lang="en-US" altLang="zh-TW" sz="1050" err="1">
                <a:solidFill>
                  <a:srgbClr val="044981"/>
                </a:solidFill>
                <a:latin typeface="Arial" panose="020B0604020202020204" pitchFamily="34" charset="0"/>
                <a:cs typeface="Arial" panose="020B0604020202020204" pitchFamily="34" charset="0"/>
              </a:rPr>
              <a:t>Qtier</a:t>
            </a:r>
            <a:r>
              <a:rPr lang="en-US" altLang="zh-TW" sz="1050">
                <a:solidFill>
                  <a:srgbClr val="044981"/>
                </a:solidFill>
                <a:latin typeface="Arial" panose="020B0604020202020204" pitchFamily="34" charset="0"/>
                <a:cs typeface="Arial" panose="020B0604020202020204" pitchFamily="34" charset="0"/>
              </a:rPr>
              <a:t> 2.0</a:t>
            </a:r>
            <a:endParaRPr lang="zh-TW" altLang="en-US" sz="1050">
              <a:solidFill>
                <a:srgbClr val="044981"/>
              </a:solidFill>
              <a:latin typeface="Arial" panose="020B0604020202020204" pitchFamily="34" charset="0"/>
              <a:ea typeface="Microsoft JhengHei"/>
              <a:cs typeface="Arial" panose="020B0604020202020204" pitchFamily="34" charset="0"/>
              <a:sym typeface="Microsoft JhengHei"/>
            </a:endParaRPr>
          </a:p>
        </p:txBody>
      </p:sp>
      <p:cxnSp>
        <p:nvCxnSpPr>
          <p:cNvPr id="42" name="Shape 182">
            <a:extLst>
              <a:ext uri="{FF2B5EF4-FFF2-40B4-BE49-F238E27FC236}">
                <a16:creationId xmlns:a16="http://schemas.microsoft.com/office/drawing/2014/main" id="{90846B05-AF77-4864-BA42-A9BC00C7C984}"/>
              </a:ext>
            </a:extLst>
          </p:cNvPr>
          <p:cNvCxnSpPr>
            <a:cxnSpLocks/>
          </p:cNvCxnSpPr>
          <p:nvPr/>
        </p:nvCxnSpPr>
        <p:spPr>
          <a:xfrm>
            <a:off x="5993138" y="2954603"/>
            <a:ext cx="1229625" cy="1350"/>
          </a:xfrm>
          <a:prstGeom prst="straightConnector1">
            <a:avLst/>
          </a:prstGeom>
          <a:noFill/>
          <a:ln w="9525" cap="flat" cmpd="sng">
            <a:solidFill>
              <a:srgbClr val="7F7F7F"/>
            </a:solidFill>
            <a:prstDash val="dash"/>
            <a:round/>
            <a:headEnd type="none" w="med" len="med"/>
            <a:tailEnd type="none" w="med" len="med"/>
          </a:ln>
        </p:spPr>
      </p:cxnSp>
      <p:cxnSp>
        <p:nvCxnSpPr>
          <p:cNvPr id="43" name="Shape 183">
            <a:extLst>
              <a:ext uri="{FF2B5EF4-FFF2-40B4-BE49-F238E27FC236}">
                <a16:creationId xmlns:a16="http://schemas.microsoft.com/office/drawing/2014/main" id="{40F98739-933A-42DB-9588-744510195DBF}"/>
              </a:ext>
            </a:extLst>
          </p:cNvPr>
          <p:cNvCxnSpPr>
            <a:cxnSpLocks/>
          </p:cNvCxnSpPr>
          <p:nvPr/>
        </p:nvCxnSpPr>
        <p:spPr>
          <a:xfrm>
            <a:off x="5993138" y="2747165"/>
            <a:ext cx="1229625" cy="1350"/>
          </a:xfrm>
          <a:prstGeom prst="straightConnector1">
            <a:avLst/>
          </a:prstGeom>
          <a:noFill/>
          <a:ln w="9525" cap="flat" cmpd="sng">
            <a:solidFill>
              <a:srgbClr val="7F7F7F"/>
            </a:solidFill>
            <a:prstDash val="dash"/>
            <a:round/>
            <a:headEnd type="none" w="med" len="med"/>
            <a:tailEnd type="none" w="med" len="med"/>
          </a:ln>
        </p:spPr>
      </p:cxnSp>
      <p:cxnSp>
        <p:nvCxnSpPr>
          <p:cNvPr id="44" name="Shape 184">
            <a:extLst>
              <a:ext uri="{FF2B5EF4-FFF2-40B4-BE49-F238E27FC236}">
                <a16:creationId xmlns:a16="http://schemas.microsoft.com/office/drawing/2014/main" id="{7567C36C-C813-4617-BCB0-591175B57B00}"/>
              </a:ext>
            </a:extLst>
          </p:cNvPr>
          <p:cNvCxnSpPr>
            <a:cxnSpLocks/>
          </p:cNvCxnSpPr>
          <p:nvPr/>
        </p:nvCxnSpPr>
        <p:spPr>
          <a:xfrm>
            <a:off x="6021811" y="4046420"/>
            <a:ext cx="1262925" cy="1350"/>
          </a:xfrm>
          <a:prstGeom prst="straightConnector1">
            <a:avLst/>
          </a:prstGeom>
          <a:noFill/>
          <a:ln w="9525" cap="flat" cmpd="sng">
            <a:solidFill>
              <a:srgbClr val="7F7F7F"/>
            </a:solidFill>
            <a:prstDash val="dash"/>
            <a:round/>
            <a:headEnd type="none" w="med" len="med"/>
            <a:tailEnd type="none" w="med" len="med"/>
          </a:ln>
        </p:spPr>
      </p:cxnSp>
      <p:cxnSp>
        <p:nvCxnSpPr>
          <p:cNvPr id="46" name="Shape 186">
            <a:extLst>
              <a:ext uri="{FF2B5EF4-FFF2-40B4-BE49-F238E27FC236}">
                <a16:creationId xmlns:a16="http://schemas.microsoft.com/office/drawing/2014/main" id="{A0B0B1EB-D1AF-41A0-9540-B8D64C309848}"/>
              </a:ext>
            </a:extLst>
          </p:cNvPr>
          <p:cNvCxnSpPr>
            <a:cxnSpLocks/>
          </p:cNvCxnSpPr>
          <p:nvPr/>
        </p:nvCxnSpPr>
        <p:spPr>
          <a:xfrm rot="10800000">
            <a:off x="6554354" y="2466495"/>
            <a:ext cx="0" cy="232650"/>
          </a:xfrm>
          <a:prstGeom prst="straightConnector1">
            <a:avLst/>
          </a:prstGeom>
          <a:noFill/>
          <a:ln w="25400" cap="flat" cmpd="sng">
            <a:solidFill>
              <a:srgbClr val="FF0000"/>
            </a:solidFill>
            <a:prstDash val="solid"/>
            <a:round/>
            <a:headEnd type="triangle" w="med" len="med"/>
            <a:tailEnd type="triangle" w="med" len="med"/>
          </a:ln>
          <a:effectLst>
            <a:outerShdw blurRad="50800" dist="38100" dir="5400000" algn="t" rotWithShape="0">
              <a:prstClr val="black">
                <a:alpha val="40000"/>
              </a:prstClr>
            </a:outerShdw>
          </a:effectLst>
        </p:spPr>
      </p:cxnSp>
      <p:cxnSp>
        <p:nvCxnSpPr>
          <p:cNvPr id="47" name="Shape 187">
            <a:extLst>
              <a:ext uri="{FF2B5EF4-FFF2-40B4-BE49-F238E27FC236}">
                <a16:creationId xmlns:a16="http://schemas.microsoft.com/office/drawing/2014/main" id="{A1169744-774F-4BB4-AA2D-12C45D2A02D1}"/>
              </a:ext>
            </a:extLst>
          </p:cNvPr>
          <p:cNvCxnSpPr>
            <a:cxnSpLocks/>
          </p:cNvCxnSpPr>
          <p:nvPr/>
        </p:nvCxnSpPr>
        <p:spPr>
          <a:xfrm>
            <a:off x="6704767" y="2467091"/>
            <a:ext cx="0" cy="231300"/>
          </a:xfrm>
          <a:prstGeom prst="straightConnector1">
            <a:avLst/>
          </a:prstGeom>
          <a:noFill/>
          <a:ln w="25400" cap="flat" cmpd="sng">
            <a:solidFill>
              <a:srgbClr val="FF0000"/>
            </a:solidFill>
            <a:prstDash val="solid"/>
            <a:round/>
            <a:headEnd type="triangle" w="med" len="med"/>
            <a:tailEnd type="triangle" w="med" len="med"/>
          </a:ln>
          <a:effectLst>
            <a:outerShdw blurRad="50800" dist="38100" dir="5400000" algn="t" rotWithShape="0">
              <a:prstClr val="black">
                <a:alpha val="40000"/>
              </a:prstClr>
            </a:outerShdw>
          </a:effectLst>
        </p:spPr>
      </p:cxnSp>
      <p:cxnSp>
        <p:nvCxnSpPr>
          <p:cNvPr id="69" name="Shape 190">
            <a:extLst>
              <a:ext uri="{FF2B5EF4-FFF2-40B4-BE49-F238E27FC236}">
                <a16:creationId xmlns:a16="http://schemas.microsoft.com/office/drawing/2014/main" id="{85FFF70B-931A-454D-8D5A-60C5AF3C29E7}"/>
              </a:ext>
            </a:extLst>
          </p:cNvPr>
          <p:cNvCxnSpPr/>
          <p:nvPr/>
        </p:nvCxnSpPr>
        <p:spPr>
          <a:xfrm rot="10800000">
            <a:off x="6476830" y="2502663"/>
            <a:ext cx="0" cy="423000"/>
          </a:xfrm>
          <a:prstGeom prst="straightConnector1">
            <a:avLst/>
          </a:prstGeom>
          <a:noFill/>
          <a:ln w="25400" cap="flat" cmpd="sng">
            <a:solidFill>
              <a:schemeClr val="accent6">
                <a:lumMod val="75000"/>
              </a:schemeClr>
            </a:solidFill>
            <a:prstDash val="solid"/>
            <a:round/>
            <a:headEnd type="triangle" w="med" len="med"/>
            <a:tailEnd type="triangle" w="med" len="med"/>
          </a:ln>
          <a:effectLst>
            <a:outerShdw blurRad="50800" dist="38100" dir="5400000" algn="t" rotWithShape="0">
              <a:prstClr val="black">
                <a:alpha val="40000"/>
              </a:prstClr>
            </a:outerShdw>
          </a:effectLst>
        </p:spPr>
      </p:cxnSp>
      <p:cxnSp>
        <p:nvCxnSpPr>
          <p:cNvPr id="70" name="Shape 191">
            <a:extLst>
              <a:ext uri="{FF2B5EF4-FFF2-40B4-BE49-F238E27FC236}">
                <a16:creationId xmlns:a16="http://schemas.microsoft.com/office/drawing/2014/main" id="{5448D475-AE5D-44CD-98C1-0B480E6F0149}"/>
              </a:ext>
            </a:extLst>
          </p:cNvPr>
          <p:cNvCxnSpPr/>
          <p:nvPr/>
        </p:nvCxnSpPr>
        <p:spPr>
          <a:xfrm>
            <a:off x="6654423" y="2504007"/>
            <a:ext cx="0" cy="420300"/>
          </a:xfrm>
          <a:prstGeom prst="straightConnector1">
            <a:avLst/>
          </a:prstGeom>
          <a:noFill/>
          <a:ln w="25400" cap="flat" cmpd="sng">
            <a:solidFill>
              <a:schemeClr val="accent6">
                <a:lumMod val="75000"/>
              </a:schemeClr>
            </a:solidFill>
            <a:prstDash val="solid"/>
            <a:round/>
            <a:headEnd type="triangle" w="med" len="med"/>
            <a:tailEnd type="triangle" w="med" len="med"/>
          </a:ln>
          <a:effectLst>
            <a:outerShdw blurRad="50800" dist="38100" dir="5400000" algn="t" rotWithShape="0">
              <a:prstClr val="black">
                <a:alpha val="40000"/>
              </a:prstClr>
            </a:outerShdw>
          </a:effectLst>
        </p:spPr>
      </p:cxnSp>
      <p:sp>
        <p:nvSpPr>
          <p:cNvPr id="50" name="Shape 192">
            <a:extLst>
              <a:ext uri="{FF2B5EF4-FFF2-40B4-BE49-F238E27FC236}">
                <a16:creationId xmlns:a16="http://schemas.microsoft.com/office/drawing/2014/main" id="{AE5A6849-80E1-4191-8F85-7F5B333C3B8D}"/>
              </a:ext>
            </a:extLst>
          </p:cNvPr>
          <p:cNvSpPr/>
          <p:nvPr/>
        </p:nvSpPr>
        <p:spPr>
          <a:xfrm>
            <a:off x="7555627" y="2604230"/>
            <a:ext cx="137025" cy="134775"/>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buClr>
                <a:srgbClr val="000000"/>
              </a:buClr>
            </a:pPr>
            <a:endParaRPr lang="en-GB" sz="1050">
              <a:latin typeface="Arial" panose="020B0604020202020204" pitchFamily="34" charset="0"/>
              <a:ea typeface="Arial"/>
              <a:cs typeface="Arial" panose="020B0604020202020204" pitchFamily="34" charset="0"/>
            </a:endParaRPr>
          </a:p>
        </p:txBody>
      </p:sp>
      <p:sp>
        <p:nvSpPr>
          <p:cNvPr id="51" name="Shape 193">
            <a:extLst>
              <a:ext uri="{FF2B5EF4-FFF2-40B4-BE49-F238E27FC236}">
                <a16:creationId xmlns:a16="http://schemas.microsoft.com/office/drawing/2014/main" id="{127AE9BE-AAB9-4B3A-8E7E-7984887FF396}"/>
              </a:ext>
            </a:extLst>
          </p:cNvPr>
          <p:cNvSpPr/>
          <p:nvPr/>
        </p:nvSpPr>
        <p:spPr>
          <a:xfrm>
            <a:off x="7555627" y="2820530"/>
            <a:ext cx="137025" cy="134775"/>
          </a:xfrm>
          <a:prstGeom prst="rect">
            <a:avLst/>
          </a:prstGeom>
          <a:ln>
            <a:noFill/>
          </a:ln>
        </p:spPr>
        <p:style>
          <a:lnRef idx="1">
            <a:schemeClr val="accent5"/>
          </a:lnRef>
          <a:fillRef idx="3">
            <a:schemeClr val="accent5"/>
          </a:fillRef>
          <a:effectRef idx="2">
            <a:schemeClr val="accent5"/>
          </a:effectRef>
          <a:fontRef idx="minor">
            <a:schemeClr val="lt1"/>
          </a:fontRef>
        </p:style>
        <p:txBody>
          <a:bodyPr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buClr>
                <a:srgbClr val="000000"/>
              </a:buClr>
            </a:pPr>
            <a:endParaRPr lang="en-GB" sz="1050">
              <a:latin typeface="Arial" panose="020B0604020202020204" pitchFamily="34" charset="0"/>
              <a:ea typeface="Arial"/>
              <a:cs typeface="Arial" panose="020B0604020202020204" pitchFamily="34" charset="0"/>
            </a:endParaRPr>
          </a:p>
        </p:txBody>
      </p:sp>
      <p:cxnSp>
        <p:nvCxnSpPr>
          <p:cNvPr id="52" name="Shape 194">
            <a:extLst>
              <a:ext uri="{FF2B5EF4-FFF2-40B4-BE49-F238E27FC236}">
                <a16:creationId xmlns:a16="http://schemas.microsoft.com/office/drawing/2014/main" id="{98CF0F13-5548-486D-A070-33D6CE90520F}"/>
              </a:ext>
            </a:extLst>
          </p:cNvPr>
          <p:cNvCxnSpPr>
            <a:cxnSpLocks/>
          </p:cNvCxnSpPr>
          <p:nvPr/>
        </p:nvCxnSpPr>
        <p:spPr>
          <a:xfrm>
            <a:off x="7543575" y="3206376"/>
            <a:ext cx="149078" cy="0"/>
          </a:xfrm>
          <a:prstGeom prst="straightConnector1">
            <a:avLst/>
          </a:prstGeom>
          <a:noFill/>
          <a:ln w="38100" cap="flat" cmpd="sng">
            <a:solidFill>
              <a:schemeClr val="accent6">
                <a:lumMod val="75000"/>
              </a:schemeClr>
            </a:solidFill>
            <a:prstDash val="solid"/>
            <a:round/>
            <a:headEnd type="none" w="lg" len="lg"/>
            <a:tailEnd type="none" w="lg" len="lg"/>
          </a:ln>
          <a:effectLst>
            <a:outerShdw blurRad="50800" dist="38100" dir="5400000" algn="t" rotWithShape="0">
              <a:schemeClr val="bg1">
                <a:lumMod val="50000"/>
                <a:alpha val="79000"/>
              </a:schemeClr>
            </a:outerShdw>
          </a:effectLst>
        </p:spPr>
      </p:cxnSp>
      <p:cxnSp>
        <p:nvCxnSpPr>
          <p:cNvPr id="53" name="Shape 195">
            <a:extLst>
              <a:ext uri="{FF2B5EF4-FFF2-40B4-BE49-F238E27FC236}">
                <a16:creationId xmlns:a16="http://schemas.microsoft.com/office/drawing/2014/main" id="{4ED1F3A1-C139-4066-AE32-E3FEFF1FF75D}"/>
              </a:ext>
            </a:extLst>
          </p:cNvPr>
          <p:cNvCxnSpPr>
            <a:cxnSpLocks/>
          </p:cNvCxnSpPr>
          <p:nvPr/>
        </p:nvCxnSpPr>
        <p:spPr>
          <a:xfrm>
            <a:off x="7543575" y="3399410"/>
            <a:ext cx="149078" cy="0"/>
          </a:xfrm>
          <a:prstGeom prst="straightConnector1">
            <a:avLst/>
          </a:prstGeom>
          <a:noFill/>
          <a:ln w="38100" cap="flat" cmpd="sng">
            <a:solidFill>
              <a:srgbClr val="FF0000"/>
            </a:solidFill>
            <a:prstDash val="solid"/>
            <a:round/>
            <a:headEnd type="none" w="lg" len="lg"/>
            <a:tailEnd type="none" w="lg" len="lg"/>
          </a:ln>
          <a:effectLst>
            <a:outerShdw blurRad="50800" dist="38100" dir="5400000" algn="t" rotWithShape="0">
              <a:schemeClr val="bg1">
                <a:lumMod val="50000"/>
                <a:alpha val="79000"/>
              </a:schemeClr>
            </a:outerShdw>
          </a:effectLst>
        </p:spPr>
      </p:cxnSp>
      <p:sp>
        <p:nvSpPr>
          <p:cNvPr id="54" name="Shape 196">
            <a:extLst>
              <a:ext uri="{FF2B5EF4-FFF2-40B4-BE49-F238E27FC236}">
                <a16:creationId xmlns:a16="http://schemas.microsoft.com/office/drawing/2014/main" id="{B1189A8E-8434-429D-ABE1-7D21FBEEC1FC}"/>
              </a:ext>
            </a:extLst>
          </p:cNvPr>
          <p:cNvSpPr txBox="1"/>
          <p:nvPr/>
        </p:nvSpPr>
        <p:spPr>
          <a:xfrm>
            <a:off x="7691479" y="2579725"/>
            <a:ext cx="482175" cy="143030"/>
          </a:xfrm>
          <a:prstGeom prst="rect">
            <a:avLst/>
          </a:prstGeom>
          <a:noFill/>
          <a:ln>
            <a:noFill/>
          </a:ln>
        </p:spPr>
        <p:txBody>
          <a:bodyPr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altLang="zh-TW" sz="900" b="1" dirty="0">
                <a:solidFill>
                  <a:schemeClr val="tx1">
                    <a:lumMod val="95000"/>
                    <a:lumOff val="5000"/>
                  </a:schemeClr>
                </a:solidFill>
                <a:latin typeface="Arial" panose="020B0604020202020204" pitchFamily="34" charset="0"/>
                <a:ea typeface="Microsoft JhengHei"/>
                <a:cs typeface="Arial" panose="020B0604020202020204" pitchFamily="34" charset="0"/>
                <a:sym typeface="Microsoft JhengHei"/>
              </a:rPr>
              <a:t>SSD</a:t>
            </a:r>
          </a:p>
        </p:txBody>
      </p:sp>
      <p:sp>
        <p:nvSpPr>
          <p:cNvPr id="55" name="Shape 197">
            <a:extLst>
              <a:ext uri="{FF2B5EF4-FFF2-40B4-BE49-F238E27FC236}">
                <a16:creationId xmlns:a16="http://schemas.microsoft.com/office/drawing/2014/main" id="{91EF1D7F-EDEF-4BFF-983B-6E3A814DB264}"/>
              </a:ext>
            </a:extLst>
          </p:cNvPr>
          <p:cNvSpPr txBox="1"/>
          <p:nvPr/>
        </p:nvSpPr>
        <p:spPr>
          <a:xfrm>
            <a:off x="7691479" y="2820531"/>
            <a:ext cx="482175" cy="134039"/>
          </a:xfrm>
          <a:prstGeom prst="rect">
            <a:avLst/>
          </a:prstGeom>
          <a:noFill/>
          <a:ln>
            <a:noFill/>
          </a:ln>
        </p:spPr>
        <p:txBody>
          <a:bodyPr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altLang="zh-TW" sz="900" b="1">
                <a:solidFill>
                  <a:schemeClr val="tx1">
                    <a:lumMod val="95000"/>
                    <a:lumOff val="5000"/>
                  </a:schemeClr>
                </a:solidFill>
                <a:latin typeface="Arial" panose="020B0604020202020204" pitchFamily="34" charset="0"/>
                <a:ea typeface="Microsoft JhengHei"/>
                <a:cs typeface="Arial" panose="020B0604020202020204" pitchFamily="34" charset="0"/>
                <a:sym typeface="Microsoft JhengHei"/>
              </a:rPr>
              <a:t>HDD</a:t>
            </a:r>
          </a:p>
        </p:txBody>
      </p:sp>
      <p:sp>
        <p:nvSpPr>
          <p:cNvPr id="56" name="Shape 198">
            <a:extLst>
              <a:ext uri="{FF2B5EF4-FFF2-40B4-BE49-F238E27FC236}">
                <a16:creationId xmlns:a16="http://schemas.microsoft.com/office/drawing/2014/main" id="{408E1B64-EEB9-4622-8C89-73E9EF0CF027}"/>
              </a:ext>
            </a:extLst>
          </p:cNvPr>
          <p:cNvSpPr txBox="1"/>
          <p:nvPr/>
        </p:nvSpPr>
        <p:spPr>
          <a:xfrm>
            <a:off x="7684671" y="3056045"/>
            <a:ext cx="901800" cy="282600"/>
          </a:xfrm>
          <a:prstGeom prst="rect">
            <a:avLst/>
          </a:prstGeom>
          <a:noFill/>
          <a:ln>
            <a:noFill/>
          </a:ln>
        </p:spPr>
        <p:txBody>
          <a:bodyPr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GB" altLang="zh-TW" sz="900" b="1">
                <a:solidFill>
                  <a:schemeClr val="tx1">
                    <a:lumMod val="95000"/>
                    <a:lumOff val="5000"/>
                  </a:schemeClr>
                </a:solidFill>
                <a:latin typeface="Arial" panose="020B0604020202020204" pitchFamily="34" charset="0"/>
                <a:ea typeface="Microsoft JhengHei"/>
                <a:cs typeface="Arial" panose="020B0604020202020204" pitchFamily="34" charset="0"/>
                <a:sym typeface="Microsoft JhengHei"/>
              </a:rPr>
              <a:t>Sequential</a:t>
            </a:r>
          </a:p>
        </p:txBody>
      </p:sp>
      <p:sp>
        <p:nvSpPr>
          <p:cNvPr id="57" name="Shape 199">
            <a:extLst>
              <a:ext uri="{FF2B5EF4-FFF2-40B4-BE49-F238E27FC236}">
                <a16:creationId xmlns:a16="http://schemas.microsoft.com/office/drawing/2014/main" id="{58521369-36B8-4FA6-8CE1-73C18CCC6364}"/>
              </a:ext>
            </a:extLst>
          </p:cNvPr>
          <p:cNvSpPr txBox="1"/>
          <p:nvPr/>
        </p:nvSpPr>
        <p:spPr>
          <a:xfrm>
            <a:off x="7693258" y="3273607"/>
            <a:ext cx="744075" cy="270850"/>
          </a:xfrm>
          <a:prstGeom prst="rect">
            <a:avLst/>
          </a:prstGeom>
          <a:noFill/>
          <a:ln>
            <a:noFill/>
          </a:ln>
        </p:spPr>
        <p:txBody>
          <a:bodyPr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GB" altLang="zh-TW" sz="900" b="1">
                <a:solidFill>
                  <a:schemeClr val="tx1">
                    <a:lumMod val="95000"/>
                    <a:lumOff val="5000"/>
                  </a:schemeClr>
                </a:solidFill>
                <a:latin typeface="Arial" panose="020B0604020202020204" pitchFamily="34" charset="0"/>
                <a:ea typeface="Microsoft JhengHei"/>
                <a:cs typeface="Arial" panose="020B0604020202020204" pitchFamily="34" charset="0"/>
                <a:sym typeface="Microsoft JhengHei"/>
              </a:rPr>
              <a:t>Random</a:t>
            </a:r>
          </a:p>
        </p:txBody>
      </p:sp>
      <p:sp>
        <p:nvSpPr>
          <p:cNvPr id="58" name="Shape 200">
            <a:extLst>
              <a:ext uri="{FF2B5EF4-FFF2-40B4-BE49-F238E27FC236}">
                <a16:creationId xmlns:a16="http://schemas.microsoft.com/office/drawing/2014/main" id="{D714DE20-C476-4B58-B9A6-41CD4301DCAD}"/>
              </a:ext>
            </a:extLst>
          </p:cNvPr>
          <p:cNvSpPr/>
          <p:nvPr/>
        </p:nvSpPr>
        <p:spPr>
          <a:xfrm>
            <a:off x="6366272" y="2785111"/>
            <a:ext cx="522595" cy="367259"/>
          </a:xfrm>
          <a:prstGeom prst="ellipse">
            <a:avLst/>
          </a:prstGeom>
          <a:solidFill>
            <a:schemeClr val="bg1">
              <a:alpha val="42000"/>
            </a:schemeClr>
          </a:solidFill>
          <a:ln w="28575" cap="flat" cmpd="sng">
            <a:solidFill>
              <a:srgbClr val="0000FF"/>
            </a:solidFill>
            <a:prstDash val="sysDash"/>
            <a:round/>
            <a:headEnd type="none" w="med" len="med"/>
            <a:tailEnd type="none" w="med" len="med"/>
          </a:ln>
        </p:spPr>
        <p:txBody>
          <a:bodyPr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GB" sz="1050">
              <a:latin typeface="Arial" panose="020B0604020202020204" pitchFamily="34" charset="0"/>
              <a:cs typeface="Arial" panose="020B0604020202020204" pitchFamily="34" charset="0"/>
            </a:endParaRPr>
          </a:p>
        </p:txBody>
      </p:sp>
      <p:cxnSp>
        <p:nvCxnSpPr>
          <p:cNvPr id="59" name="Shape 168">
            <a:extLst>
              <a:ext uri="{FF2B5EF4-FFF2-40B4-BE49-F238E27FC236}">
                <a16:creationId xmlns:a16="http://schemas.microsoft.com/office/drawing/2014/main" id="{B9716572-C456-4936-8119-7F39AC4B1307}"/>
              </a:ext>
            </a:extLst>
          </p:cNvPr>
          <p:cNvCxnSpPr>
            <a:cxnSpLocks/>
          </p:cNvCxnSpPr>
          <p:nvPr/>
        </p:nvCxnSpPr>
        <p:spPr>
          <a:xfrm rot="5400000">
            <a:off x="6578983" y="2969375"/>
            <a:ext cx="242100" cy="675"/>
          </a:xfrm>
          <a:prstGeom prst="straightConnector1">
            <a:avLst/>
          </a:prstGeom>
          <a:noFill/>
          <a:ln w="25400" cap="flat" cmpd="sng">
            <a:solidFill>
              <a:srgbClr val="FF0000"/>
            </a:solidFill>
            <a:prstDash val="solid"/>
            <a:round/>
            <a:headEnd type="triangle" w="med" len="med"/>
            <a:tailEnd type="triangle" w="med" len="med"/>
          </a:ln>
        </p:spPr>
      </p:cxnSp>
      <p:cxnSp>
        <p:nvCxnSpPr>
          <p:cNvPr id="60" name="Shape 178">
            <a:extLst>
              <a:ext uri="{FF2B5EF4-FFF2-40B4-BE49-F238E27FC236}">
                <a16:creationId xmlns:a16="http://schemas.microsoft.com/office/drawing/2014/main" id="{E230D79B-81D8-438D-B0C3-A5D378430A61}"/>
              </a:ext>
            </a:extLst>
          </p:cNvPr>
          <p:cNvCxnSpPr>
            <a:cxnSpLocks/>
          </p:cNvCxnSpPr>
          <p:nvPr/>
        </p:nvCxnSpPr>
        <p:spPr>
          <a:xfrm rot="-5400000">
            <a:off x="6444032" y="2974154"/>
            <a:ext cx="242100" cy="675"/>
          </a:xfrm>
          <a:prstGeom prst="straightConnector1">
            <a:avLst/>
          </a:prstGeom>
          <a:noFill/>
          <a:ln w="25400" cap="flat" cmpd="sng">
            <a:solidFill>
              <a:schemeClr val="accent6">
                <a:lumMod val="75000"/>
              </a:schemeClr>
            </a:solidFill>
            <a:prstDash val="solid"/>
            <a:round/>
            <a:headEnd type="triangle" w="med" len="med"/>
            <a:tailEnd type="triangle" w="med" len="med"/>
          </a:ln>
          <a:effectLst>
            <a:outerShdw blurRad="50800" dist="38100" dir="5400000" algn="t" rotWithShape="0">
              <a:prstClr val="black">
                <a:alpha val="40000"/>
              </a:prstClr>
            </a:outerShdw>
          </a:effectLst>
        </p:spPr>
      </p:cxnSp>
      <p:sp>
        <p:nvSpPr>
          <p:cNvPr id="61" name="圓角矩形 49">
            <a:extLst>
              <a:ext uri="{FF2B5EF4-FFF2-40B4-BE49-F238E27FC236}">
                <a16:creationId xmlns:a16="http://schemas.microsoft.com/office/drawing/2014/main" id="{B499CE23-81AA-4382-9C26-4914A9CAE926}"/>
              </a:ext>
            </a:extLst>
          </p:cNvPr>
          <p:cNvSpPr/>
          <p:nvPr/>
        </p:nvSpPr>
        <p:spPr>
          <a:xfrm>
            <a:off x="1127540" y="3523756"/>
            <a:ext cx="3073955" cy="966920"/>
          </a:xfrm>
          <a:prstGeom prst="roundRect">
            <a:avLst>
              <a:gd name="adj" fmla="val 7805"/>
            </a:avLst>
          </a:prstGeom>
          <a:solidFill>
            <a:schemeClr val="accent5">
              <a:lumMod val="20000"/>
              <a:lumOff val="8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sz="1050">
              <a:latin typeface="Arial" panose="020B0604020202020204" pitchFamily="34" charset="0"/>
              <a:cs typeface="Arial" panose="020B0604020202020204" pitchFamily="34" charset="0"/>
            </a:endParaRPr>
          </a:p>
        </p:txBody>
      </p:sp>
      <p:sp>
        <p:nvSpPr>
          <p:cNvPr id="62" name="矩形 61">
            <a:extLst>
              <a:ext uri="{FF2B5EF4-FFF2-40B4-BE49-F238E27FC236}">
                <a16:creationId xmlns:a16="http://schemas.microsoft.com/office/drawing/2014/main" id="{03A384B6-2A0A-4B6D-BA18-2FD0A818316C}"/>
              </a:ext>
            </a:extLst>
          </p:cNvPr>
          <p:cNvSpPr/>
          <p:nvPr/>
        </p:nvSpPr>
        <p:spPr>
          <a:xfrm>
            <a:off x="1127539" y="3763386"/>
            <a:ext cx="3123362" cy="92333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66700" indent="-190500">
              <a:buClr>
                <a:srgbClr val="044981"/>
              </a:buClr>
              <a:buSzPct val="130000"/>
              <a:buFont typeface="Arial" panose="020B0604020202020204" pitchFamily="34" charset="0"/>
              <a:buChar char="•"/>
            </a:pPr>
            <a:r>
              <a:rPr lang="en-GB" altLang="zh-TW" sz="1350" b="1" dirty="0">
                <a:solidFill>
                  <a:srgbClr val="262626"/>
                </a:solidFill>
                <a:latin typeface="Arial" panose="020B0604020202020204" pitchFamily="34" charset="0"/>
                <a:ea typeface="Microsoft JhengHei"/>
                <a:cs typeface="Arial" panose="020B0604020202020204" pitchFamily="34" charset="0"/>
                <a:sym typeface="Microsoft JhengHei"/>
              </a:rPr>
              <a:t>Tier can store data.</a:t>
            </a:r>
            <a:endParaRPr lang="zh-TW" altLang="zh-TW" sz="1350" b="1" dirty="0">
              <a:solidFill>
                <a:srgbClr val="262626"/>
              </a:solidFill>
              <a:latin typeface="Arial" panose="020B0604020202020204" pitchFamily="34" charset="0"/>
              <a:ea typeface="Microsoft JhengHei"/>
              <a:cs typeface="Arial" panose="020B0604020202020204" pitchFamily="34" charset="0"/>
              <a:sym typeface="Microsoft JhengHei"/>
            </a:endParaRPr>
          </a:p>
          <a:p>
            <a:pPr marL="266700" indent="-190500">
              <a:buClr>
                <a:srgbClr val="044981"/>
              </a:buClr>
              <a:buSzPct val="130000"/>
              <a:buFont typeface="Arial" panose="020B0604020202020204" pitchFamily="34" charset="0"/>
              <a:buChar char="•"/>
            </a:pPr>
            <a:r>
              <a:rPr lang="en-GB" altLang="zh-TW" sz="1350" b="1" dirty="0">
                <a:solidFill>
                  <a:srgbClr val="0070C0"/>
                </a:solidFill>
                <a:latin typeface="Arial" panose="020B0604020202020204" pitchFamily="34" charset="0"/>
                <a:ea typeface="Microsoft JhengHei"/>
                <a:cs typeface="Arial" panose="020B0604020202020204" pitchFamily="34" charset="0"/>
                <a:sym typeface="Microsoft JhengHei"/>
              </a:rPr>
              <a:t>IO Aware </a:t>
            </a:r>
            <a:r>
              <a:rPr lang="en-GB" altLang="zh-TW" sz="1350" b="1" dirty="0">
                <a:solidFill>
                  <a:srgbClr val="262626"/>
                </a:solidFill>
                <a:latin typeface="Arial" panose="020B0604020202020204" pitchFamily="34" charset="0"/>
                <a:ea typeface="Microsoft JhengHei"/>
                <a:cs typeface="Arial" panose="020B0604020202020204" pitchFamily="34" charset="0"/>
                <a:sym typeface="Microsoft JhengHei"/>
              </a:rPr>
              <a:t>and </a:t>
            </a:r>
            <a:r>
              <a:rPr lang="en-GB" altLang="zh-TW" sz="1350" b="1" dirty="0">
                <a:solidFill>
                  <a:srgbClr val="0070C0"/>
                </a:solidFill>
                <a:latin typeface="Arial" panose="020B0604020202020204" pitchFamily="34" charset="0"/>
                <a:ea typeface="Microsoft JhengHei"/>
                <a:cs typeface="Arial" panose="020B0604020202020204" pitchFamily="34" charset="0"/>
                <a:sym typeface="Microsoft JhengHei"/>
              </a:rPr>
              <a:t>Tiering On Demand</a:t>
            </a:r>
            <a:br>
              <a:rPr lang="zh-TW" altLang="zh-TW" sz="1350" b="1" dirty="0">
                <a:solidFill>
                  <a:srgbClr val="262626"/>
                </a:solidFill>
                <a:latin typeface="Arial" panose="020B0604020202020204" pitchFamily="34" charset="0"/>
                <a:ea typeface="Microsoft JhengHei"/>
                <a:cs typeface="Arial" panose="020B0604020202020204" pitchFamily="34" charset="0"/>
                <a:sym typeface="Microsoft JhengHei"/>
              </a:rPr>
            </a:br>
            <a:endParaRPr lang="zh-TW" altLang="zh-TW" sz="1350" b="1" dirty="0">
              <a:solidFill>
                <a:srgbClr val="262626"/>
              </a:solidFill>
              <a:latin typeface="Arial" panose="020B0604020202020204" pitchFamily="34" charset="0"/>
              <a:ea typeface="Microsoft JhengHei"/>
              <a:cs typeface="Arial" panose="020B0604020202020204" pitchFamily="34" charset="0"/>
              <a:sym typeface="Microsoft JhengHei"/>
            </a:endParaRPr>
          </a:p>
        </p:txBody>
      </p:sp>
      <p:sp>
        <p:nvSpPr>
          <p:cNvPr id="63" name="圓角矩形 58">
            <a:extLst>
              <a:ext uri="{FF2B5EF4-FFF2-40B4-BE49-F238E27FC236}">
                <a16:creationId xmlns:a16="http://schemas.microsoft.com/office/drawing/2014/main" id="{F1127A97-216B-480E-8730-4E32A75A3F76}"/>
              </a:ext>
            </a:extLst>
          </p:cNvPr>
          <p:cNvSpPr/>
          <p:nvPr/>
        </p:nvSpPr>
        <p:spPr>
          <a:xfrm>
            <a:off x="1127539" y="3353355"/>
            <a:ext cx="3073956" cy="301187"/>
          </a:xfrm>
          <a:prstGeom prst="roundRect">
            <a:avLst>
              <a:gd name="adj" fmla="val 0"/>
            </a:avLst>
          </a:prstGeom>
          <a:solidFill>
            <a:srgbClr val="2A6B8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lvl="0" algn="ctr"/>
            <a:r>
              <a:rPr lang="zh-TW" altLang="zh-TW" sz="1500" b="1">
                <a:solidFill>
                  <a:srgbClr val="FFFFFF"/>
                </a:solidFill>
                <a:latin typeface="Arial" panose="020B0604020202020204" pitchFamily="34" charset="0"/>
                <a:ea typeface="Microsoft JhengHei"/>
                <a:cs typeface="Arial" panose="020B0604020202020204" pitchFamily="34" charset="0"/>
                <a:sym typeface="Microsoft JhengHei"/>
              </a:rPr>
              <a:t>Qtier 2.0</a:t>
            </a:r>
          </a:p>
        </p:txBody>
      </p:sp>
      <p:sp>
        <p:nvSpPr>
          <p:cNvPr id="64" name="＞形箭號 88">
            <a:extLst>
              <a:ext uri="{FF2B5EF4-FFF2-40B4-BE49-F238E27FC236}">
                <a16:creationId xmlns:a16="http://schemas.microsoft.com/office/drawing/2014/main" id="{6FB8F1AE-52A5-46FB-82CA-760A65E5096C}"/>
              </a:ext>
            </a:extLst>
          </p:cNvPr>
          <p:cNvSpPr/>
          <p:nvPr/>
        </p:nvSpPr>
        <p:spPr>
          <a:xfrm rot="5400000">
            <a:off x="3579596" y="2921803"/>
            <a:ext cx="685547" cy="356254"/>
          </a:xfrm>
          <a:prstGeom prst="chevron">
            <a:avLst>
              <a:gd name="adj" fmla="val 47018"/>
            </a:avLst>
          </a:prstGeom>
          <a:solidFill>
            <a:srgbClr val="BCD3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sz="1050">
              <a:solidFill>
                <a:schemeClr val="tx1"/>
              </a:solidFill>
              <a:latin typeface="Arial" panose="020B0604020202020204" pitchFamily="34" charset="0"/>
              <a:cs typeface="Arial" panose="020B0604020202020204" pitchFamily="34" charset="0"/>
            </a:endParaRPr>
          </a:p>
        </p:txBody>
      </p:sp>
      <p:sp>
        <p:nvSpPr>
          <p:cNvPr id="65" name="矩形 64">
            <a:extLst>
              <a:ext uri="{FF2B5EF4-FFF2-40B4-BE49-F238E27FC236}">
                <a16:creationId xmlns:a16="http://schemas.microsoft.com/office/drawing/2014/main" id="{86026C77-8F22-4B24-9F7D-A967E88FBF46}"/>
              </a:ext>
            </a:extLst>
          </p:cNvPr>
          <p:cNvSpPr/>
          <p:nvPr/>
        </p:nvSpPr>
        <p:spPr>
          <a:xfrm>
            <a:off x="1085417" y="2531057"/>
            <a:ext cx="2898430" cy="507831"/>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66700" indent="-190500">
              <a:buClr>
                <a:srgbClr val="044981"/>
              </a:buClr>
              <a:buSzPct val="130000"/>
              <a:buFont typeface="Arial" panose="020B0604020202020204" pitchFamily="34" charset="0"/>
              <a:buChar char="•"/>
            </a:pPr>
            <a:r>
              <a:rPr lang="en-GB" altLang="zh-TW" sz="1350" b="1" dirty="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rPr>
              <a:t>Cache but not store data</a:t>
            </a:r>
            <a:endParaRPr lang="zh-TW" altLang="zh-TW" sz="1350" b="1" dirty="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endParaRPr>
          </a:p>
          <a:p>
            <a:pPr marL="266700" indent="-190500">
              <a:buClr>
                <a:srgbClr val="044981"/>
              </a:buClr>
              <a:buSzPct val="130000"/>
              <a:buFont typeface="Arial" panose="020B0604020202020204" pitchFamily="34" charset="0"/>
              <a:buChar char="•"/>
            </a:pPr>
            <a:r>
              <a:rPr lang="en-GB" altLang="zh-TW" sz="1350" b="1" dirty="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rPr>
              <a:t>Fixed bypass options</a:t>
            </a:r>
            <a:endParaRPr lang="zh-TW" altLang="zh-TW" sz="1350" b="1" dirty="0">
              <a:solidFill>
                <a:schemeClr val="tx1">
                  <a:lumMod val="85000"/>
                  <a:lumOff val="15000"/>
                </a:schemeClr>
              </a:solidFill>
              <a:latin typeface="Arial" panose="020B0604020202020204" pitchFamily="34" charset="0"/>
              <a:ea typeface="微軟正黑體" pitchFamily="34" charset="-120"/>
              <a:cs typeface="Arial" panose="020B0604020202020204" pitchFamily="34" charset="0"/>
              <a:sym typeface="Microsoft JhengHei"/>
            </a:endParaRPr>
          </a:p>
        </p:txBody>
      </p:sp>
      <p:sp>
        <p:nvSpPr>
          <p:cNvPr id="67" name="＞形箭號 92">
            <a:extLst>
              <a:ext uri="{FF2B5EF4-FFF2-40B4-BE49-F238E27FC236}">
                <a16:creationId xmlns:a16="http://schemas.microsoft.com/office/drawing/2014/main" id="{F2EF9094-71E6-45B3-9699-F0220AB370BA}"/>
              </a:ext>
            </a:extLst>
          </p:cNvPr>
          <p:cNvSpPr/>
          <p:nvPr/>
        </p:nvSpPr>
        <p:spPr>
          <a:xfrm rot="5400000">
            <a:off x="3798429" y="3162434"/>
            <a:ext cx="247883" cy="356254"/>
          </a:xfrm>
          <a:prstGeom prst="chevron">
            <a:avLst>
              <a:gd name="adj" fmla="val 4701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sz="1050">
              <a:solidFill>
                <a:schemeClr val="tx1"/>
              </a:solidFill>
              <a:latin typeface="Arial" panose="020B0604020202020204" pitchFamily="34" charset="0"/>
              <a:cs typeface="Arial" panose="020B0604020202020204" pitchFamily="34" charset="0"/>
            </a:endParaRPr>
          </a:p>
        </p:txBody>
      </p:sp>
      <p:sp>
        <p:nvSpPr>
          <p:cNvPr id="68" name="＞形箭號 47">
            <a:extLst>
              <a:ext uri="{FF2B5EF4-FFF2-40B4-BE49-F238E27FC236}">
                <a16:creationId xmlns:a16="http://schemas.microsoft.com/office/drawing/2014/main" id="{D65CD808-F66D-4BE5-B9E5-AB9590C3C2F7}"/>
              </a:ext>
            </a:extLst>
          </p:cNvPr>
          <p:cNvSpPr/>
          <p:nvPr/>
        </p:nvSpPr>
        <p:spPr>
          <a:xfrm rot="5400000">
            <a:off x="3820546" y="2907840"/>
            <a:ext cx="203648" cy="356254"/>
          </a:xfrm>
          <a:prstGeom prst="chevron">
            <a:avLst>
              <a:gd name="adj" fmla="val 4701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sz="1050">
              <a:solidFill>
                <a:schemeClr val="tx1"/>
              </a:solidFill>
              <a:latin typeface="Arial" panose="020B0604020202020204" pitchFamily="34" charset="0"/>
              <a:cs typeface="Arial" panose="020B0604020202020204" pitchFamily="34" charset="0"/>
            </a:endParaRPr>
          </a:p>
        </p:txBody>
      </p:sp>
      <p:sp>
        <p:nvSpPr>
          <p:cNvPr id="90" name="圓角矩形 59">
            <a:extLst>
              <a:ext uri="{FF2B5EF4-FFF2-40B4-BE49-F238E27FC236}">
                <a16:creationId xmlns:a16="http://schemas.microsoft.com/office/drawing/2014/main" id="{D4AB8E55-A269-4259-AD4E-4F2511B17E59}"/>
              </a:ext>
            </a:extLst>
          </p:cNvPr>
          <p:cNvSpPr/>
          <p:nvPr/>
        </p:nvSpPr>
        <p:spPr>
          <a:xfrm>
            <a:off x="1136424" y="2122006"/>
            <a:ext cx="3073956" cy="301187"/>
          </a:xfrm>
          <a:prstGeom prst="roundRect">
            <a:avLst>
              <a:gd name="adj" fmla="val 0"/>
            </a:avLst>
          </a:prstGeom>
          <a:solidFill>
            <a:srgbClr val="2A6B8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chemeClr val="dk1"/>
              </a:buClr>
              <a:buSzPct val="25000"/>
            </a:pPr>
            <a:r>
              <a:rPr lang="zh-TW" altLang="zh-TW" sz="1500" b="1">
                <a:solidFill>
                  <a:schemeClr val="bg1"/>
                </a:solidFill>
                <a:latin typeface="Arial" panose="020B0604020202020204" pitchFamily="34" charset="0"/>
                <a:ea typeface="Microsoft JhengHei"/>
                <a:cs typeface="Arial" panose="020B0604020202020204" pitchFamily="34" charset="0"/>
                <a:sym typeface="Microsoft JhengHei"/>
              </a:rPr>
              <a:t>SSD </a:t>
            </a:r>
            <a:r>
              <a:rPr lang="en-GB" altLang="zh-TW" sz="1500" b="1">
                <a:solidFill>
                  <a:schemeClr val="bg1"/>
                </a:solidFill>
                <a:latin typeface="Arial" panose="020B0604020202020204" pitchFamily="34" charset="0"/>
                <a:ea typeface="Microsoft JhengHei"/>
                <a:cs typeface="Arial" panose="020B0604020202020204" pitchFamily="34" charset="0"/>
                <a:sym typeface="Microsoft JhengHei"/>
              </a:rPr>
              <a:t>Cache</a:t>
            </a:r>
            <a:endParaRPr lang="zh-TW" altLang="zh-TW" sz="15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91" name="Shape 171">
            <a:extLst>
              <a:ext uri="{FF2B5EF4-FFF2-40B4-BE49-F238E27FC236}">
                <a16:creationId xmlns:a16="http://schemas.microsoft.com/office/drawing/2014/main" id="{5A3090E3-A6E6-4061-992E-640F9679B036}"/>
              </a:ext>
            </a:extLst>
          </p:cNvPr>
          <p:cNvSpPr/>
          <p:nvPr/>
        </p:nvSpPr>
        <p:spPr>
          <a:xfrm>
            <a:off x="4551980" y="2123787"/>
            <a:ext cx="2737866" cy="303421"/>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lIns="68569" tIns="34275" rIns="68569" bIns="34275" anchor="ctr" anchorCtr="0">
            <a:noAutofit/>
          </a:bodyPr>
          <a:lstStyle/>
          <a:p>
            <a:pPr algn="ctr">
              <a:buClr>
                <a:srgbClr val="000000"/>
              </a:buClr>
            </a:pPr>
            <a:endParaRPr lang="en-GB" sz="1050">
              <a:solidFill>
                <a:schemeClr val="lt1"/>
              </a:solidFill>
              <a:latin typeface="Arial" panose="020B0604020202020204" pitchFamily="34" charset="0"/>
              <a:ea typeface="Arial"/>
              <a:cs typeface="Arial" panose="020B0604020202020204" pitchFamily="34" charset="0"/>
              <a:sym typeface="Arial"/>
            </a:endParaRPr>
          </a:p>
        </p:txBody>
      </p:sp>
      <p:sp>
        <p:nvSpPr>
          <p:cNvPr id="92" name="Shape 180">
            <a:extLst>
              <a:ext uri="{FF2B5EF4-FFF2-40B4-BE49-F238E27FC236}">
                <a16:creationId xmlns:a16="http://schemas.microsoft.com/office/drawing/2014/main" id="{6A3F01A8-7CA4-4268-9287-9AA0AB89D5E6}"/>
              </a:ext>
            </a:extLst>
          </p:cNvPr>
          <p:cNvSpPr txBox="1"/>
          <p:nvPr/>
        </p:nvSpPr>
        <p:spPr>
          <a:xfrm>
            <a:off x="4551918" y="2178083"/>
            <a:ext cx="2737928" cy="176864"/>
          </a:xfrm>
          <a:prstGeom prst="rect">
            <a:avLst/>
          </a:prstGeom>
          <a:noFill/>
          <a:ln>
            <a:noFill/>
          </a:ln>
        </p:spPr>
        <p:txBody>
          <a:bodyPr wrap="square" lIns="68569" tIns="68569" rIns="68569" bIns="68569" anchor="ctr" anchorCtr="0">
            <a:noAutofit/>
          </a:bodyPr>
          <a:lstStyle/>
          <a:p>
            <a:pPr marL="85725" algn="ctr">
              <a:lnSpc>
                <a:spcPct val="115000"/>
              </a:lnSpc>
              <a:buClr>
                <a:schemeClr val="dk2"/>
              </a:buClr>
              <a:buSzPct val="25000"/>
            </a:pPr>
            <a:r>
              <a:rPr lang="en-GB" altLang="zh-TW" sz="1700" b="1" dirty="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rPr>
              <a:t>Application Layer</a:t>
            </a:r>
          </a:p>
        </p:txBody>
      </p:sp>
      <p:sp>
        <p:nvSpPr>
          <p:cNvPr id="4" name="標題 3">
            <a:extLst>
              <a:ext uri="{FF2B5EF4-FFF2-40B4-BE49-F238E27FC236}">
                <a16:creationId xmlns:a16="http://schemas.microsoft.com/office/drawing/2014/main" id="{323DD19F-6463-4873-A55C-9427C90776DD}"/>
              </a:ext>
            </a:extLst>
          </p:cNvPr>
          <p:cNvSpPr>
            <a:spLocks noGrp="1"/>
          </p:cNvSpPr>
          <p:nvPr>
            <p:ph type="title"/>
          </p:nvPr>
        </p:nvSpPr>
        <p:spPr>
          <a:xfrm>
            <a:off x="1287944" y="172810"/>
            <a:ext cx="8311794" cy="630282"/>
          </a:xfrm>
        </p:spPr>
        <p:txBody>
          <a:bodyPr>
            <a:normAutofit/>
          </a:bodyPr>
          <a:lstStyle/>
          <a:p>
            <a:r>
              <a:rPr lang="en-GB" altLang="zh-TW" sz="2800" dirty="0"/>
              <a:t>Accelerate With</a:t>
            </a:r>
            <a:r>
              <a:rPr lang="zh-TW" altLang="en-US" sz="2800" dirty="0"/>
              <a:t> </a:t>
            </a:r>
            <a:r>
              <a:rPr lang="en-US" altLang="zh-TW" sz="2800" dirty="0" err="1"/>
              <a:t>Qtier</a:t>
            </a:r>
            <a:r>
              <a:rPr lang="zh-TW" altLang="en-US" sz="2800" dirty="0"/>
              <a:t> </a:t>
            </a:r>
            <a:r>
              <a:rPr lang="en-GB" altLang="zh-TW" sz="2800" dirty="0"/>
              <a:t>And</a:t>
            </a:r>
            <a:r>
              <a:rPr lang="zh-TW" altLang="en-US" sz="2800" dirty="0"/>
              <a:t> </a:t>
            </a:r>
            <a:r>
              <a:rPr lang="en-US" altLang="zh-TW" sz="2800" dirty="0"/>
              <a:t>SSD </a:t>
            </a:r>
            <a:r>
              <a:rPr lang="en-GB" altLang="zh-TW" sz="2800" dirty="0"/>
              <a:t>Cache</a:t>
            </a:r>
            <a:endParaRPr lang="zh-TW" altLang="en-US" sz="2800" dirty="0"/>
          </a:p>
        </p:txBody>
      </p:sp>
      <p:pic>
        <p:nvPicPr>
          <p:cNvPr id="78" name="圖形 77">
            <a:extLst>
              <a:ext uri="{FF2B5EF4-FFF2-40B4-BE49-F238E27FC236}">
                <a16:creationId xmlns:a16="http://schemas.microsoft.com/office/drawing/2014/main" id="{448BDADB-5C59-4407-AFF9-9275F7BBF29A}"/>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14168"/>
          <a:stretch/>
        </p:blipFill>
        <p:spPr>
          <a:xfrm>
            <a:off x="83003" y="-1"/>
            <a:ext cx="1085296" cy="867463"/>
          </a:xfrm>
          <a:prstGeom prst="rect">
            <a:avLst/>
          </a:prstGeom>
        </p:spPr>
      </p:pic>
      <p:sp>
        <p:nvSpPr>
          <p:cNvPr id="81" name="文字方塊 80">
            <a:extLst>
              <a:ext uri="{FF2B5EF4-FFF2-40B4-BE49-F238E27FC236}">
                <a16:creationId xmlns:a16="http://schemas.microsoft.com/office/drawing/2014/main" id="{8E34754D-6740-46F6-88F4-C076F433F4AF}"/>
              </a:ext>
            </a:extLst>
          </p:cNvPr>
          <p:cNvSpPr txBox="1"/>
          <p:nvPr/>
        </p:nvSpPr>
        <p:spPr>
          <a:xfrm>
            <a:off x="666237" y="1596263"/>
            <a:ext cx="4844596" cy="353943"/>
          </a:xfrm>
          <a:prstGeom prst="rect">
            <a:avLst/>
          </a:prstGeom>
          <a:noFill/>
        </p:spPr>
        <p:txBody>
          <a:bodyPr wrap="none" rtlCol="0">
            <a:spAutoFit/>
          </a:bodyPr>
          <a:lstStyle/>
          <a:p>
            <a:r>
              <a:rPr lang="en-GB" altLang="zh-TW" sz="1700" b="1" dirty="0">
                <a:latin typeface="Arial" panose="020B0604020202020204" pitchFamily="34" charset="0"/>
                <a:ea typeface="微軟正黑體" panose="020B0604030504040204" pitchFamily="34" charset="-120"/>
                <a:cs typeface="Arial" panose="020B0604020202020204" pitchFamily="34" charset="0"/>
              </a:rPr>
              <a:t>Use</a:t>
            </a:r>
            <a:r>
              <a:rPr lang="zh-TW" altLang="en-US" sz="1700" b="1" dirty="0">
                <a:latin typeface="Arial" panose="020B0604020202020204" pitchFamily="34" charset="0"/>
                <a:ea typeface="微軟正黑體" panose="020B0604030504040204" pitchFamily="34" charset="-120"/>
                <a:cs typeface="Arial" panose="020B0604020202020204" pitchFamily="34" charset="0"/>
              </a:rPr>
              <a:t> </a:t>
            </a:r>
            <a:r>
              <a:rPr lang="en-GB" altLang="zh-TW" sz="1700" b="1" dirty="0">
                <a:latin typeface="Arial" panose="020B0604020202020204" pitchFamily="34" charset="0"/>
                <a:ea typeface="微軟正黑體" panose="020B0604030504040204" pitchFamily="34" charset="-120"/>
                <a:cs typeface="Arial" panose="020B0604020202020204" pitchFamily="34" charset="0"/>
              </a:rPr>
              <a:t>SSD and</a:t>
            </a:r>
            <a:r>
              <a:rPr lang="zh-TW" altLang="en-US" sz="1700" b="1" dirty="0">
                <a:latin typeface="Arial" panose="020B0604020202020204" pitchFamily="34" charset="0"/>
                <a:ea typeface="微軟正黑體" panose="020B0604030504040204" pitchFamily="34" charset="-120"/>
                <a:cs typeface="Arial" panose="020B0604020202020204" pitchFamily="34" charset="0"/>
              </a:rPr>
              <a:t> </a:t>
            </a:r>
            <a:r>
              <a:rPr lang="en-GB" altLang="zh-TW" sz="1700" b="1" dirty="0">
                <a:latin typeface="Arial" panose="020B0604020202020204" pitchFamily="34" charset="0"/>
                <a:ea typeface="微軟正黑體" panose="020B0604030504040204" pitchFamily="34" charset="-120"/>
                <a:cs typeface="Arial" panose="020B0604020202020204" pitchFamily="34" charset="0"/>
              </a:rPr>
              <a:t>H</a:t>
            </a:r>
            <a:r>
              <a:rPr lang="en-US" altLang="zh-TW" sz="1700" b="1" dirty="0">
                <a:latin typeface="Arial" panose="020B0604020202020204" pitchFamily="34" charset="0"/>
                <a:ea typeface="微軟正黑體" panose="020B0604030504040204" pitchFamily="34" charset="-120"/>
                <a:cs typeface="Arial" panose="020B0604020202020204" pitchFamily="34" charset="0"/>
              </a:rPr>
              <a:t>DD</a:t>
            </a:r>
            <a:r>
              <a:rPr lang="zh-TW" altLang="en-US" sz="1700" b="1" dirty="0">
                <a:latin typeface="Arial" panose="020B0604020202020204" pitchFamily="34" charset="0"/>
                <a:ea typeface="微軟正黑體" panose="020B0604030504040204" pitchFamily="34" charset="-120"/>
                <a:cs typeface="Arial" panose="020B0604020202020204" pitchFamily="34" charset="0"/>
              </a:rPr>
              <a:t> </a:t>
            </a:r>
            <a:r>
              <a:rPr lang="en-GB" altLang="zh-TW" sz="1700" b="1" dirty="0">
                <a:latin typeface="Arial" panose="020B0604020202020204" pitchFamily="34" charset="0"/>
                <a:ea typeface="微軟正黑體" panose="020B0604030504040204" pitchFamily="34" charset="-120"/>
                <a:cs typeface="Arial" panose="020B0604020202020204" pitchFamily="34" charset="0"/>
              </a:rPr>
              <a:t>with </a:t>
            </a:r>
            <a:r>
              <a:rPr lang="en-GB" altLang="zh-TW" sz="1700" b="1" dirty="0" err="1">
                <a:latin typeface="Arial" panose="020B0604020202020204" pitchFamily="34" charset="0"/>
                <a:ea typeface="微軟正黑體" panose="020B0604030504040204" pitchFamily="34" charset="-120"/>
                <a:cs typeface="Arial" panose="020B0604020202020204" pitchFamily="34" charset="0"/>
              </a:rPr>
              <a:t>Qtier</a:t>
            </a:r>
            <a:r>
              <a:rPr lang="zh-TW" altLang="en-US" sz="1700" b="1" dirty="0">
                <a:latin typeface="Arial" panose="020B0604020202020204" pitchFamily="34" charset="0"/>
                <a:ea typeface="微軟正黑體" panose="020B0604030504040204" pitchFamily="34" charset="-120"/>
                <a:cs typeface="Arial" panose="020B0604020202020204" pitchFamily="34" charset="0"/>
              </a:rPr>
              <a:t> </a:t>
            </a:r>
            <a:r>
              <a:rPr lang="en-GB" altLang="zh-TW" sz="1700" b="1" dirty="0">
                <a:latin typeface="Arial" panose="020B0604020202020204" pitchFamily="34" charset="0"/>
                <a:ea typeface="微軟正黑體" panose="020B0604030504040204" pitchFamily="34" charset="-120"/>
                <a:cs typeface="Arial" panose="020B0604020202020204" pitchFamily="34" charset="0"/>
              </a:rPr>
              <a:t>and</a:t>
            </a:r>
            <a:r>
              <a:rPr lang="zh-TW" altLang="en-US" sz="1700" b="1" dirty="0">
                <a:latin typeface="Arial" panose="020B0604020202020204" pitchFamily="34" charset="0"/>
                <a:ea typeface="微軟正黑體" panose="020B0604030504040204" pitchFamily="34" charset="-120"/>
                <a:cs typeface="Arial" panose="020B0604020202020204" pitchFamily="34" charset="0"/>
              </a:rPr>
              <a:t> </a:t>
            </a:r>
            <a:r>
              <a:rPr lang="en-GB" altLang="zh-TW" sz="1700" b="1" dirty="0">
                <a:latin typeface="Arial" panose="020B0604020202020204" pitchFamily="34" charset="0"/>
                <a:ea typeface="微軟正黑體" panose="020B0604030504040204" pitchFamily="34" charset="-120"/>
                <a:cs typeface="Arial" panose="020B0604020202020204" pitchFamily="34" charset="0"/>
              </a:rPr>
              <a:t>SSD cache.</a:t>
            </a:r>
            <a:endParaRPr lang="en-GB" sz="17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82" name="矩形: 圓角 35">
            <a:extLst>
              <a:ext uri="{FF2B5EF4-FFF2-40B4-BE49-F238E27FC236}">
                <a16:creationId xmlns:a16="http://schemas.microsoft.com/office/drawing/2014/main" id="{ED3FC96E-D59D-424A-8658-BA4D1F498C37}"/>
              </a:ext>
            </a:extLst>
          </p:cNvPr>
          <p:cNvSpPr/>
          <p:nvPr/>
        </p:nvSpPr>
        <p:spPr>
          <a:xfrm>
            <a:off x="587851" y="1148114"/>
            <a:ext cx="2669699" cy="371599"/>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24" name="文字方塊 23">
            <a:extLst>
              <a:ext uri="{FF2B5EF4-FFF2-40B4-BE49-F238E27FC236}">
                <a16:creationId xmlns:a16="http://schemas.microsoft.com/office/drawing/2014/main" id="{326A8438-670C-462A-91F0-7446150248BC}"/>
              </a:ext>
            </a:extLst>
          </p:cNvPr>
          <p:cNvSpPr txBox="1"/>
          <p:nvPr/>
        </p:nvSpPr>
        <p:spPr>
          <a:xfrm>
            <a:off x="670629" y="1149770"/>
            <a:ext cx="2478971" cy="369332"/>
          </a:xfrm>
          <a:prstGeom prst="rect">
            <a:avLst/>
          </a:prstGeom>
          <a:noFill/>
        </p:spPr>
        <p:txBody>
          <a:bodyPr wrap="square" rtlCol="0">
            <a:spAutoFit/>
          </a:bodyPr>
          <a:lstStyle/>
          <a:p>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SSD cost too much?</a:t>
            </a:r>
          </a:p>
        </p:txBody>
      </p:sp>
      <p:cxnSp>
        <p:nvCxnSpPr>
          <p:cNvPr id="83" name="Shape 175">
            <a:extLst>
              <a:ext uri="{FF2B5EF4-FFF2-40B4-BE49-F238E27FC236}">
                <a16:creationId xmlns:a16="http://schemas.microsoft.com/office/drawing/2014/main" id="{5372FC5F-DBF4-473F-AB8E-39DE788A19F2}"/>
              </a:ext>
            </a:extLst>
          </p:cNvPr>
          <p:cNvCxnSpPr>
            <a:cxnSpLocks/>
          </p:cNvCxnSpPr>
          <p:nvPr/>
        </p:nvCxnSpPr>
        <p:spPr>
          <a:xfrm flipH="1">
            <a:off x="4892742" y="3135264"/>
            <a:ext cx="242550" cy="3600"/>
          </a:xfrm>
          <a:prstGeom prst="straightConnector1">
            <a:avLst/>
          </a:prstGeom>
          <a:noFill/>
          <a:ln w="25400" cap="flat" cmpd="sng">
            <a:gradFill>
              <a:gsLst>
                <a:gs pos="0">
                  <a:srgbClr val="FF0000"/>
                </a:gs>
                <a:gs pos="100000">
                  <a:srgbClr val="C00000"/>
                </a:gs>
              </a:gsLst>
              <a:lin ang="5400000" scaled="1"/>
            </a:gradFill>
            <a:prstDash val="solid"/>
            <a:round/>
            <a:headEnd type="triangle" w="med" len="med"/>
            <a:tailEnd type="triangle" w="med" len="med"/>
          </a:ln>
        </p:spPr>
      </p:cxnSp>
      <p:cxnSp>
        <p:nvCxnSpPr>
          <p:cNvPr id="7" name="接點: 肘形 6">
            <a:extLst>
              <a:ext uri="{FF2B5EF4-FFF2-40B4-BE49-F238E27FC236}">
                <a16:creationId xmlns:a16="http://schemas.microsoft.com/office/drawing/2014/main" id="{44C0AC0B-321E-4940-A4C7-2D519EDD4809}"/>
              </a:ext>
            </a:extLst>
          </p:cNvPr>
          <p:cNvCxnSpPr/>
          <p:nvPr/>
        </p:nvCxnSpPr>
        <p:spPr>
          <a:xfrm rot="16200000" flipH="1">
            <a:off x="6000412" y="2684012"/>
            <a:ext cx="787636" cy="446853"/>
          </a:xfrm>
          <a:prstGeom prst="bentConnector3">
            <a:avLst>
              <a:gd name="adj1" fmla="val 99915"/>
            </a:avLst>
          </a:prstGeom>
          <a:ln w="25400">
            <a:solidFill>
              <a:srgbClr val="548235"/>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圖片 2" descr="一張含有 標誌, 室外 的圖片&#10;&#10;描述是以高可信度產生">
            <a:extLst>
              <a:ext uri="{FF2B5EF4-FFF2-40B4-BE49-F238E27FC236}">
                <a16:creationId xmlns:a16="http://schemas.microsoft.com/office/drawing/2014/main" id="{3169101B-038F-4F94-9C84-513229F46385}"/>
              </a:ext>
            </a:extLst>
          </p:cNvPr>
          <p:cNvPicPr>
            <a:picLocks noChangeAspect="1"/>
          </p:cNvPicPr>
          <p:nvPr/>
        </p:nvPicPr>
        <p:blipFill>
          <a:blip r:embed="rId5"/>
          <a:stretch>
            <a:fillRect/>
          </a:stretch>
        </p:blipFill>
        <p:spPr>
          <a:xfrm>
            <a:off x="8160404" y="-280"/>
            <a:ext cx="981075" cy="885825"/>
          </a:xfrm>
          <a:prstGeom prst="rect">
            <a:avLst/>
          </a:prstGeom>
        </p:spPr>
      </p:pic>
      <p:sp>
        <p:nvSpPr>
          <p:cNvPr id="66" name="矩形 65">
            <a:extLst>
              <a:ext uri="{FF2B5EF4-FFF2-40B4-BE49-F238E27FC236}">
                <a16:creationId xmlns:a16="http://schemas.microsoft.com/office/drawing/2014/main" id="{681A855F-3E6F-4E5C-A90E-44BB9C99FC8F}"/>
              </a:ext>
            </a:extLst>
          </p:cNvPr>
          <p:cNvSpPr/>
          <p:nvPr/>
        </p:nvSpPr>
        <p:spPr>
          <a:xfrm>
            <a:off x="177140" y="71874"/>
            <a:ext cx="520517" cy="307777"/>
          </a:xfrm>
          <a:prstGeom prst="rect">
            <a:avLst/>
          </a:prstGeom>
        </p:spPr>
        <p:txBody>
          <a:bodyPr wrap="square">
            <a:spAutoFit/>
          </a:bodyPr>
          <a:lstStyle/>
          <a:p>
            <a:pPr algn="dist"/>
            <a:r>
              <a:rPr lang="en-GB" altLang="zh-TW" sz="1400" b="1" dirty="0">
                <a:solidFill>
                  <a:schemeClr val="bg1"/>
                </a:solidFill>
                <a:latin typeface="Arial" panose="020B0604020202020204" pitchFamily="34" charset="0"/>
                <a:ea typeface="Microsoft JhengHei UI"/>
                <a:cs typeface="Arial" panose="020B0604020202020204" pitchFamily="34" charset="0"/>
              </a:rPr>
              <a:t>TIP</a:t>
            </a:r>
            <a:endParaRPr lang="en-US" altLang="zh-TW" sz="1400" b="1" dirty="0">
              <a:solidFill>
                <a:schemeClr val="bg1"/>
              </a:solidFill>
              <a:latin typeface="Arial" panose="020B0604020202020204" pitchFamily="34" charset="0"/>
              <a:ea typeface="Microsoft JhengHei UI"/>
              <a:cs typeface="Arial" panose="020B0604020202020204" pitchFamily="34" charset="0"/>
            </a:endParaRPr>
          </a:p>
        </p:txBody>
      </p:sp>
      <p:sp>
        <p:nvSpPr>
          <p:cNvPr id="71" name="矩形 70">
            <a:extLst>
              <a:ext uri="{FF2B5EF4-FFF2-40B4-BE49-F238E27FC236}">
                <a16:creationId xmlns:a16="http://schemas.microsoft.com/office/drawing/2014/main" id="{C7A4E2BE-5CB1-41B1-974D-13FF4C5D72DD}"/>
              </a:ext>
            </a:extLst>
          </p:cNvPr>
          <p:cNvSpPr/>
          <p:nvPr/>
        </p:nvSpPr>
        <p:spPr>
          <a:xfrm>
            <a:off x="246835" y="278545"/>
            <a:ext cx="397866" cy="538609"/>
          </a:xfrm>
          <a:prstGeom prst="rect">
            <a:avLst/>
          </a:prstGeom>
        </p:spPr>
        <p:txBody>
          <a:bodyPr wrap="square">
            <a:spAutoFit/>
          </a:bodyPr>
          <a:lstStyle/>
          <a:p>
            <a:pPr algn="ctr"/>
            <a:r>
              <a:rPr lang="en-US" altLang="zh-TW" sz="2900" b="1" dirty="0">
                <a:solidFill>
                  <a:schemeClr val="bg1"/>
                </a:solidFill>
                <a:latin typeface="Arial" panose="020B0604020202020204" pitchFamily="34" charset="0"/>
                <a:ea typeface="Microsoft JhengHei UI"/>
                <a:cs typeface="Arial" panose="020B0604020202020204" pitchFamily="34" charset="0"/>
              </a:rPr>
              <a:t>2</a:t>
            </a:r>
            <a:endParaRPr lang="zh-TW" altLang="en-US" sz="29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7586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圖片 46">
            <a:extLst>
              <a:ext uri="{FF2B5EF4-FFF2-40B4-BE49-F238E27FC236}">
                <a16:creationId xmlns:a16="http://schemas.microsoft.com/office/drawing/2014/main" id="{4CAAC671-72D4-456B-A8B8-5E2E59E0B0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10" name="Picture 29">
            <a:extLst>
              <a:ext uri="{FF2B5EF4-FFF2-40B4-BE49-F238E27FC236}">
                <a16:creationId xmlns:a16="http://schemas.microsoft.com/office/drawing/2014/main" id="{092D17A4-A05B-4EA8-BF79-44892CCB442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198" y="2334986"/>
            <a:ext cx="2703875" cy="1843415"/>
          </a:xfrm>
          <a:prstGeom prst="rect">
            <a:avLst/>
          </a:prstGeom>
        </p:spPr>
      </p:pic>
      <p:sp>
        <p:nvSpPr>
          <p:cNvPr id="38" name="矩形: 圓角 37">
            <a:extLst>
              <a:ext uri="{FF2B5EF4-FFF2-40B4-BE49-F238E27FC236}">
                <a16:creationId xmlns:a16="http://schemas.microsoft.com/office/drawing/2014/main" id="{636DCCEC-5674-46EC-B09A-AABA7CDEDB74}"/>
              </a:ext>
            </a:extLst>
          </p:cNvPr>
          <p:cNvSpPr/>
          <p:nvPr/>
        </p:nvSpPr>
        <p:spPr>
          <a:xfrm>
            <a:off x="427597" y="1118432"/>
            <a:ext cx="1736528" cy="3059969"/>
          </a:xfrm>
          <a:prstGeom prst="roundRect">
            <a:avLst>
              <a:gd name="adj" fmla="val 8721"/>
            </a:avLst>
          </a:prstGeom>
          <a:solidFill>
            <a:srgbClr val="FFFFFF"/>
          </a:solidFill>
          <a:ln w="25400">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ea typeface="微軟正黑體" panose="020B0604030504040204" pitchFamily="34" charset="-120"/>
              <a:cs typeface="Arial" panose="020B0604020202020204" pitchFamily="34" charset="0"/>
            </a:endParaRPr>
          </a:p>
        </p:txBody>
      </p:sp>
      <p:sp>
        <p:nvSpPr>
          <p:cNvPr id="4" name="矩形: 圓角 3">
            <a:extLst>
              <a:ext uri="{FF2B5EF4-FFF2-40B4-BE49-F238E27FC236}">
                <a16:creationId xmlns:a16="http://schemas.microsoft.com/office/drawing/2014/main" id="{385DB9AB-40F3-4502-8E0C-B958B16F33B5}"/>
              </a:ext>
            </a:extLst>
          </p:cNvPr>
          <p:cNvSpPr/>
          <p:nvPr/>
        </p:nvSpPr>
        <p:spPr>
          <a:xfrm>
            <a:off x="2401238" y="1118432"/>
            <a:ext cx="4334301" cy="3059969"/>
          </a:xfrm>
          <a:prstGeom prst="roundRect">
            <a:avLst>
              <a:gd name="adj" fmla="val 4244"/>
            </a:avLst>
          </a:prstGeom>
          <a:solidFill>
            <a:srgbClr val="CCCCFF"/>
          </a:solidFill>
          <a:ln w="25400">
            <a:solidFill>
              <a:srgbClr val="4C21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ea typeface="微軟正黑體" panose="020B0604030504040204" pitchFamily="34" charset="-120"/>
              <a:cs typeface="Arial" panose="020B0604020202020204" pitchFamily="34" charset="0"/>
            </a:endParaRPr>
          </a:p>
        </p:txBody>
      </p:sp>
      <p:sp>
        <p:nvSpPr>
          <p:cNvPr id="111" name="矩形: 圓角 110">
            <a:extLst>
              <a:ext uri="{FF2B5EF4-FFF2-40B4-BE49-F238E27FC236}">
                <a16:creationId xmlns:a16="http://schemas.microsoft.com/office/drawing/2014/main" id="{ABB0F2CD-0C4D-4C0C-B59D-5257BE85AE0E}"/>
              </a:ext>
            </a:extLst>
          </p:cNvPr>
          <p:cNvSpPr/>
          <p:nvPr/>
        </p:nvSpPr>
        <p:spPr>
          <a:xfrm>
            <a:off x="6988637" y="1118432"/>
            <a:ext cx="1863903" cy="3059969"/>
          </a:xfrm>
          <a:prstGeom prst="roundRect">
            <a:avLst>
              <a:gd name="adj" fmla="val 8721"/>
            </a:avLst>
          </a:prstGeom>
          <a:solidFill>
            <a:srgbClr val="FFFFFF"/>
          </a:solidFill>
          <a:ln w="25400">
            <a:solidFill>
              <a:srgbClr val="31213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62" name="圖片 61">
            <a:extLst>
              <a:ext uri="{FF2B5EF4-FFF2-40B4-BE49-F238E27FC236}">
                <a16:creationId xmlns:a16="http://schemas.microsoft.com/office/drawing/2014/main" id="{AF620EA3-E36D-45DC-B655-75307507DB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64911" y="4117893"/>
            <a:ext cx="2639192" cy="330312"/>
          </a:xfrm>
          <a:prstGeom prst="rect">
            <a:avLst/>
          </a:prstGeom>
        </p:spPr>
      </p:pic>
      <p:pic>
        <p:nvPicPr>
          <p:cNvPr id="107" name="圖片 106">
            <a:extLst>
              <a:ext uri="{FF2B5EF4-FFF2-40B4-BE49-F238E27FC236}">
                <a16:creationId xmlns:a16="http://schemas.microsoft.com/office/drawing/2014/main" id="{00519CC4-FEF0-41D8-8E33-FD190587ACE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31366" y="3548621"/>
            <a:ext cx="2835624" cy="862192"/>
          </a:xfrm>
          <a:prstGeom prst="rect">
            <a:avLst/>
          </a:prstGeom>
        </p:spPr>
      </p:pic>
      <p:sp>
        <p:nvSpPr>
          <p:cNvPr id="3" name="矩形: 圓角 2">
            <a:extLst>
              <a:ext uri="{FF2B5EF4-FFF2-40B4-BE49-F238E27FC236}">
                <a16:creationId xmlns:a16="http://schemas.microsoft.com/office/drawing/2014/main" id="{0646D64F-E0AB-464B-9F0D-0AF7E485ED51}"/>
              </a:ext>
            </a:extLst>
          </p:cNvPr>
          <p:cNvSpPr/>
          <p:nvPr/>
        </p:nvSpPr>
        <p:spPr>
          <a:xfrm>
            <a:off x="551635" y="2012697"/>
            <a:ext cx="1485149" cy="871200"/>
          </a:xfrm>
          <a:prstGeom prst="roundRect">
            <a:avLst/>
          </a:prstGeom>
          <a:solidFill>
            <a:srgbClr val="D0E3F4"/>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ltLang="zh-TW" sz="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Object-base storage service</a:t>
            </a:r>
          </a:p>
          <a:p>
            <a:pPr algn="ctr"/>
            <a:endParaRPr lang="en-GB" sz="20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6" name="矩形: 圓角 55">
            <a:extLst>
              <a:ext uri="{FF2B5EF4-FFF2-40B4-BE49-F238E27FC236}">
                <a16:creationId xmlns:a16="http://schemas.microsoft.com/office/drawing/2014/main" id="{CBFA87F9-B223-4B35-8B56-EDA37CDE7682}"/>
              </a:ext>
            </a:extLst>
          </p:cNvPr>
          <p:cNvSpPr/>
          <p:nvPr/>
        </p:nvSpPr>
        <p:spPr>
          <a:xfrm>
            <a:off x="551635" y="3058741"/>
            <a:ext cx="1485149" cy="871200"/>
          </a:xfrm>
          <a:prstGeom prst="roundRect">
            <a:avLst/>
          </a:prstGeom>
          <a:solidFill>
            <a:srgbClr val="D0E3F4"/>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ltLang="zh-TW" sz="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File-base storage service</a:t>
            </a:r>
          </a:p>
          <a:p>
            <a:pPr algn="ctr"/>
            <a:endParaRPr lang="en-GB" sz="20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8" name="矩形: 圓角 57">
            <a:extLst>
              <a:ext uri="{FF2B5EF4-FFF2-40B4-BE49-F238E27FC236}">
                <a16:creationId xmlns:a16="http://schemas.microsoft.com/office/drawing/2014/main" id="{0ADB221D-EA58-4C66-A7A7-06AFCFFDB99C}"/>
              </a:ext>
            </a:extLst>
          </p:cNvPr>
          <p:cNvSpPr/>
          <p:nvPr/>
        </p:nvSpPr>
        <p:spPr>
          <a:xfrm>
            <a:off x="2621929" y="2242990"/>
            <a:ext cx="1119245" cy="1551989"/>
          </a:xfrm>
          <a:prstGeom prst="roundRect">
            <a:avLst>
              <a:gd name="adj" fmla="val 1213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GB" sz="120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9" name="矩形: 圓角 58">
            <a:extLst>
              <a:ext uri="{FF2B5EF4-FFF2-40B4-BE49-F238E27FC236}">
                <a16:creationId xmlns:a16="http://schemas.microsoft.com/office/drawing/2014/main" id="{86F6EE11-F9E0-4850-9D87-B8DF98537E82}"/>
              </a:ext>
            </a:extLst>
          </p:cNvPr>
          <p:cNvSpPr/>
          <p:nvPr/>
        </p:nvSpPr>
        <p:spPr>
          <a:xfrm>
            <a:off x="3890052" y="2242990"/>
            <a:ext cx="1488132" cy="1551990"/>
          </a:xfrm>
          <a:prstGeom prst="roundRect">
            <a:avLst>
              <a:gd name="adj" fmla="val 12131"/>
            </a:avLst>
          </a:prstGeom>
          <a:solidFill>
            <a:schemeClr val="accent4">
              <a:lumMod val="20000"/>
              <a:lumOff val="80000"/>
            </a:schemeClr>
          </a:solidFill>
          <a:ln w="28575">
            <a:solidFill>
              <a:srgbClr val="4C216D"/>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t" anchorCtr="0"/>
          <a:lstStyle/>
          <a:p>
            <a:pPr algn="ctr"/>
            <a:r>
              <a:rPr lang="en-GB" altLang="zh-TW" sz="1200" b="1" dirty="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Cache Volume</a:t>
            </a:r>
            <a:endParaRPr lang="en-GB" sz="1200" b="1" dirty="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圓角 4">
            <a:extLst>
              <a:ext uri="{FF2B5EF4-FFF2-40B4-BE49-F238E27FC236}">
                <a16:creationId xmlns:a16="http://schemas.microsoft.com/office/drawing/2014/main" id="{48FC51B1-6E37-45D0-8336-3F14B6E8DA46}"/>
              </a:ext>
            </a:extLst>
          </p:cNvPr>
          <p:cNvSpPr/>
          <p:nvPr/>
        </p:nvSpPr>
        <p:spPr>
          <a:xfrm>
            <a:off x="4014748" y="2847147"/>
            <a:ext cx="1279968" cy="396000"/>
          </a:xfrm>
          <a:prstGeom prst="roundRect">
            <a:avLst/>
          </a:prstGeom>
          <a:blipFill dpi="0" rotWithShape="1">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ea typeface="微軟正黑體" panose="020B0604030504040204" pitchFamily="34" charset="-120"/>
                <a:cs typeface="Arial" panose="020B0604020202020204" pitchFamily="34" charset="0"/>
              </a:rPr>
              <a:t>Metadata</a:t>
            </a:r>
          </a:p>
        </p:txBody>
      </p:sp>
      <p:sp>
        <p:nvSpPr>
          <p:cNvPr id="61" name="矩形: 圓角 60">
            <a:extLst>
              <a:ext uri="{FF2B5EF4-FFF2-40B4-BE49-F238E27FC236}">
                <a16:creationId xmlns:a16="http://schemas.microsoft.com/office/drawing/2014/main" id="{0E00A82F-EEA0-4BA6-9A13-610B32BF3E5A}"/>
              </a:ext>
            </a:extLst>
          </p:cNvPr>
          <p:cNvSpPr/>
          <p:nvPr/>
        </p:nvSpPr>
        <p:spPr>
          <a:xfrm>
            <a:off x="4014748" y="3279912"/>
            <a:ext cx="1279968" cy="396000"/>
          </a:xfrm>
          <a:prstGeom prst="roundRect">
            <a:avLst/>
          </a:prstGeom>
          <a:blipFill dpi="0" rotWithShape="1">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TW" sz="1200">
                <a:latin typeface="Arial" panose="020B0604020202020204" pitchFamily="34" charset="0"/>
                <a:ea typeface="微軟正黑體" panose="020B0604030504040204" pitchFamily="34" charset="-120"/>
                <a:cs typeface="Arial" panose="020B0604020202020204" pitchFamily="34" charset="0"/>
              </a:rPr>
              <a:t>Cached Data</a:t>
            </a:r>
            <a:endParaRPr lang="en-GB" sz="1200">
              <a:latin typeface="Arial" panose="020B0604020202020204" pitchFamily="34" charset="0"/>
              <a:ea typeface="微軟正黑體" panose="020B0604030504040204" pitchFamily="34" charset="-120"/>
              <a:cs typeface="Arial" panose="020B0604020202020204" pitchFamily="34" charset="0"/>
            </a:endParaRPr>
          </a:p>
        </p:txBody>
      </p:sp>
      <p:sp>
        <p:nvSpPr>
          <p:cNvPr id="108" name="矩形: 圓角 107">
            <a:extLst>
              <a:ext uri="{FF2B5EF4-FFF2-40B4-BE49-F238E27FC236}">
                <a16:creationId xmlns:a16="http://schemas.microsoft.com/office/drawing/2014/main" id="{A6C47B58-078F-4ED1-BFFC-641A304EFC4C}"/>
              </a:ext>
            </a:extLst>
          </p:cNvPr>
          <p:cNvSpPr/>
          <p:nvPr/>
        </p:nvSpPr>
        <p:spPr>
          <a:xfrm>
            <a:off x="5529456" y="2242990"/>
            <a:ext cx="1064308" cy="1551990"/>
          </a:xfrm>
          <a:prstGeom prst="roundRect">
            <a:avLst>
              <a:gd name="adj" fmla="val 1213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t" anchorCtr="0"/>
          <a:lstStyle/>
          <a:p>
            <a:pPr algn="ctr"/>
            <a:r>
              <a:rPr lang="en-GB" altLang="zh-TW" sz="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File System</a:t>
            </a:r>
            <a:endParaRPr lang="en-GB" sz="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9" name="矩形: 圓角 108">
            <a:extLst>
              <a:ext uri="{FF2B5EF4-FFF2-40B4-BE49-F238E27FC236}">
                <a16:creationId xmlns:a16="http://schemas.microsoft.com/office/drawing/2014/main" id="{5C554649-C728-4D44-85E8-2B3BB7F7E0B0}"/>
              </a:ext>
            </a:extLst>
          </p:cNvPr>
          <p:cNvSpPr/>
          <p:nvPr/>
        </p:nvSpPr>
        <p:spPr>
          <a:xfrm>
            <a:off x="5601900" y="3243147"/>
            <a:ext cx="930670" cy="432765"/>
          </a:xfrm>
          <a:prstGeom prst="roundRect">
            <a:avLst/>
          </a:prstGeom>
          <a:solidFill>
            <a:schemeClr val="bg1">
              <a:lumMod val="95000"/>
            </a:schemeClr>
          </a:solidFill>
          <a:ln w="190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TW" sz="11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Cache</a:t>
            </a:r>
          </a:p>
          <a:p>
            <a:pPr algn="ctr"/>
            <a:r>
              <a:rPr lang="en-GB" sz="11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Algorithm</a:t>
            </a:r>
          </a:p>
        </p:txBody>
      </p:sp>
      <p:sp>
        <p:nvSpPr>
          <p:cNvPr id="112" name="矩形: 圓角 111">
            <a:extLst>
              <a:ext uri="{FF2B5EF4-FFF2-40B4-BE49-F238E27FC236}">
                <a16:creationId xmlns:a16="http://schemas.microsoft.com/office/drawing/2014/main" id="{C076A58C-5A32-44FA-B989-FBB6B1520A77}"/>
              </a:ext>
            </a:extLst>
          </p:cNvPr>
          <p:cNvSpPr/>
          <p:nvPr/>
        </p:nvSpPr>
        <p:spPr>
          <a:xfrm>
            <a:off x="7102933" y="2012697"/>
            <a:ext cx="1643474" cy="776208"/>
          </a:xfrm>
          <a:prstGeom prst="roundRect">
            <a:avLst/>
          </a:prstGeom>
          <a:blipFill dpi="0" rotWithShape="1">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ea typeface="微軟正黑體" panose="020B0604030504040204" pitchFamily="34" charset="-120"/>
                <a:cs typeface="Arial" panose="020B0604020202020204" pitchFamily="34" charset="0"/>
              </a:rPr>
              <a:t>NAS </a:t>
            </a:r>
            <a:r>
              <a:rPr lang="en-GB" altLang="zh-TW" sz="1200" b="1" dirty="0">
                <a:latin typeface="Arial" panose="020B0604020202020204" pitchFamily="34" charset="0"/>
                <a:ea typeface="微軟正黑體" panose="020B0604030504040204" pitchFamily="34" charset="-120"/>
                <a:cs typeface="Arial" panose="020B0604020202020204" pitchFamily="34" charset="0"/>
              </a:rPr>
              <a:t>Applications</a:t>
            </a:r>
          </a:p>
          <a:p>
            <a:pPr algn="ctr"/>
            <a:r>
              <a:rPr lang="en-GB" altLang="zh-TW" sz="900" dirty="0">
                <a:latin typeface="Arial" panose="020B0604020202020204" pitchFamily="34" charset="0"/>
                <a:ea typeface="微軟正黑體" panose="020B0604030504040204" pitchFamily="34" charset="-120"/>
                <a:cs typeface="Arial" panose="020B0604020202020204" pitchFamily="34" charset="0"/>
              </a:rPr>
              <a:t>File management, editing, multimedia services</a:t>
            </a:r>
            <a:endParaRPr lang="en-GB" sz="900" dirty="0">
              <a:latin typeface="Arial" panose="020B0604020202020204" pitchFamily="34" charset="0"/>
              <a:ea typeface="微軟正黑體" panose="020B0604030504040204" pitchFamily="34" charset="-120"/>
              <a:cs typeface="Arial" panose="020B0604020202020204" pitchFamily="34" charset="0"/>
            </a:endParaRPr>
          </a:p>
        </p:txBody>
      </p:sp>
      <p:sp>
        <p:nvSpPr>
          <p:cNvPr id="113" name="矩形: 圓角 112">
            <a:extLst>
              <a:ext uri="{FF2B5EF4-FFF2-40B4-BE49-F238E27FC236}">
                <a16:creationId xmlns:a16="http://schemas.microsoft.com/office/drawing/2014/main" id="{B104BF5D-9DAB-49DE-BD81-565CC0DE14CA}"/>
              </a:ext>
            </a:extLst>
          </p:cNvPr>
          <p:cNvSpPr/>
          <p:nvPr/>
        </p:nvSpPr>
        <p:spPr>
          <a:xfrm>
            <a:off x="7102933" y="3030467"/>
            <a:ext cx="1643474" cy="764513"/>
          </a:xfrm>
          <a:prstGeom prst="roundRect">
            <a:avLst/>
          </a:prstGeom>
          <a:blipFill dpi="0" rotWithShape="1">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TW" sz="1200" b="1" dirty="0">
                <a:latin typeface="Arial" panose="020B0604020202020204" pitchFamily="34" charset="0"/>
                <a:ea typeface="微軟正黑體" panose="020B0604030504040204" pitchFamily="34" charset="-120"/>
                <a:cs typeface="Arial" panose="020B0604020202020204" pitchFamily="34" charset="0"/>
              </a:rPr>
              <a:t>Network Protocol Access</a:t>
            </a:r>
          </a:p>
          <a:p>
            <a:pPr algn="ctr"/>
            <a:r>
              <a:rPr lang="en-GB" sz="900" dirty="0">
                <a:latin typeface="Arial" panose="020B0604020202020204" pitchFamily="34" charset="0"/>
                <a:ea typeface="微軟正黑體" panose="020B0604030504040204" pitchFamily="34" charset="-120"/>
                <a:cs typeface="Arial" panose="020B0604020202020204" pitchFamily="34" charset="0"/>
              </a:rPr>
              <a:t>Samba, NFS, FPT, AFP, WebDAV</a:t>
            </a:r>
          </a:p>
        </p:txBody>
      </p:sp>
      <p:sp>
        <p:nvSpPr>
          <p:cNvPr id="20" name="文字方塊 19">
            <a:extLst>
              <a:ext uri="{FF2B5EF4-FFF2-40B4-BE49-F238E27FC236}">
                <a16:creationId xmlns:a16="http://schemas.microsoft.com/office/drawing/2014/main" id="{85AD0E8D-8E22-4DA4-910E-D3F9218B6465}"/>
              </a:ext>
            </a:extLst>
          </p:cNvPr>
          <p:cNvSpPr txBox="1"/>
          <p:nvPr/>
        </p:nvSpPr>
        <p:spPr>
          <a:xfrm>
            <a:off x="3936881" y="1215608"/>
            <a:ext cx="2095445" cy="461665"/>
          </a:xfrm>
          <a:prstGeom prst="rect">
            <a:avLst/>
          </a:prstGeom>
          <a:noFill/>
        </p:spPr>
        <p:txBody>
          <a:bodyPr wrap="none" rtlCol="0">
            <a:spAutoFit/>
          </a:bodyPr>
          <a:lstStyle/>
          <a:p>
            <a:r>
              <a:rPr lang="en-GB" sz="2400" b="1" dirty="0" err="1">
                <a:latin typeface="Arial" panose="020B0604020202020204" pitchFamily="34" charset="0"/>
                <a:ea typeface="微軟正黑體" panose="020B0604030504040204" pitchFamily="34" charset="-120"/>
                <a:cs typeface="Arial" panose="020B0604020202020204" pitchFamily="34" charset="0"/>
              </a:rPr>
              <a:t>CacheMount</a:t>
            </a:r>
            <a:endParaRPr lang="en-GB" sz="24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9" name="圖片 8">
            <a:extLst>
              <a:ext uri="{FF2B5EF4-FFF2-40B4-BE49-F238E27FC236}">
                <a16:creationId xmlns:a16="http://schemas.microsoft.com/office/drawing/2014/main" id="{BC820707-0B76-4C90-A86A-5D4EF1C77E3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09378" y="903027"/>
            <a:ext cx="861531" cy="855274"/>
          </a:xfrm>
          <a:prstGeom prst="rect">
            <a:avLst/>
          </a:prstGeom>
          <a:effectLst>
            <a:outerShdw blurRad="50800" dist="38100" dir="2700000" algn="tl" rotWithShape="0">
              <a:prstClr val="black">
                <a:alpha val="40000"/>
              </a:prstClr>
            </a:outerShdw>
          </a:effectLst>
        </p:spPr>
      </p:pic>
      <p:sp>
        <p:nvSpPr>
          <p:cNvPr id="35" name="矩形: 圓角 34">
            <a:extLst>
              <a:ext uri="{FF2B5EF4-FFF2-40B4-BE49-F238E27FC236}">
                <a16:creationId xmlns:a16="http://schemas.microsoft.com/office/drawing/2014/main" id="{BBA7E86C-F3AC-44F3-AC4F-736F2CDB1FB5}"/>
              </a:ext>
            </a:extLst>
          </p:cNvPr>
          <p:cNvSpPr/>
          <p:nvPr/>
        </p:nvSpPr>
        <p:spPr>
          <a:xfrm>
            <a:off x="2707018" y="2372909"/>
            <a:ext cx="945830" cy="396000"/>
          </a:xfrm>
          <a:prstGeom prst="roundRect">
            <a:avLst/>
          </a:prstGeom>
          <a:blipFill dpi="0" rotWithShape="1">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TW" sz="900">
                <a:latin typeface="Arial" panose="020B0604020202020204" pitchFamily="34" charset="0"/>
                <a:ea typeface="微軟正黑體" panose="020B0604030504040204" pitchFamily="34" charset="-120"/>
                <a:cs typeface="Arial" panose="020B0604020202020204" pitchFamily="34" charset="0"/>
              </a:rPr>
              <a:t>File Transfer Agent</a:t>
            </a:r>
            <a:endParaRPr lang="en-GB" sz="900">
              <a:latin typeface="Arial" panose="020B0604020202020204" pitchFamily="34" charset="0"/>
              <a:ea typeface="微軟正黑體" panose="020B0604030504040204" pitchFamily="34" charset="-120"/>
              <a:cs typeface="Arial" panose="020B0604020202020204" pitchFamily="34" charset="0"/>
            </a:endParaRPr>
          </a:p>
        </p:txBody>
      </p:sp>
      <p:sp>
        <p:nvSpPr>
          <p:cNvPr id="36" name="矩形: 圓角 35">
            <a:extLst>
              <a:ext uri="{FF2B5EF4-FFF2-40B4-BE49-F238E27FC236}">
                <a16:creationId xmlns:a16="http://schemas.microsoft.com/office/drawing/2014/main" id="{3C409024-2697-470C-9D27-AB27FB5C44C5}"/>
              </a:ext>
            </a:extLst>
          </p:cNvPr>
          <p:cNvSpPr/>
          <p:nvPr/>
        </p:nvSpPr>
        <p:spPr>
          <a:xfrm>
            <a:off x="2707018" y="2820983"/>
            <a:ext cx="945830" cy="396000"/>
          </a:xfrm>
          <a:prstGeom prst="roundRect">
            <a:avLst/>
          </a:prstGeom>
          <a:blipFill dpi="0" rotWithShape="1">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TW" sz="900">
                <a:latin typeface="Arial" panose="020B0604020202020204" pitchFamily="34" charset="0"/>
                <a:ea typeface="微軟正黑體" panose="020B0604030504040204" pitchFamily="34" charset="-120"/>
                <a:cs typeface="Arial" panose="020B0604020202020204" pitchFamily="34" charset="0"/>
              </a:rPr>
              <a:t>Sync Agent</a:t>
            </a:r>
            <a:endParaRPr lang="en-GB" sz="900">
              <a:latin typeface="Arial" panose="020B0604020202020204" pitchFamily="34" charset="0"/>
              <a:ea typeface="微軟正黑體" panose="020B0604030504040204" pitchFamily="34" charset="-120"/>
              <a:cs typeface="Arial" panose="020B0604020202020204" pitchFamily="34" charset="0"/>
            </a:endParaRPr>
          </a:p>
        </p:txBody>
      </p:sp>
      <p:sp>
        <p:nvSpPr>
          <p:cNvPr id="37" name="矩形: 圓角 36">
            <a:extLst>
              <a:ext uri="{FF2B5EF4-FFF2-40B4-BE49-F238E27FC236}">
                <a16:creationId xmlns:a16="http://schemas.microsoft.com/office/drawing/2014/main" id="{946A0C95-024E-4EDD-B2CD-D27B713BACD5}"/>
              </a:ext>
            </a:extLst>
          </p:cNvPr>
          <p:cNvSpPr/>
          <p:nvPr/>
        </p:nvSpPr>
        <p:spPr>
          <a:xfrm>
            <a:off x="2707018" y="3263384"/>
            <a:ext cx="945830" cy="396000"/>
          </a:xfrm>
          <a:prstGeom prst="roundRect">
            <a:avLst/>
          </a:prstGeom>
          <a:blipFill dpi="0" rotWithShape="1">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a:extLst>
              <a:ext uri="{FF2B5EF4-FFF2-40B4-BE49-F238E27FC236}">
                <a16:creationId xmlns:a16="http://schemas.microsoft.com/office/drawing/2014/main" id="{D30B9103-0DF1-4991-82F9-F27D87449208}"/>
              </a:ext>
            </a:extLst>
          </p:cNvPr>
          <p:cNvSpPr txBox="1"/>
          <p:nvPr/>
        </p:nvSpPr>
        <p:spPr>
          <a:xfrm>
            <a:off x="468322" y="1260135"/>
            <a:ext cx="1709507" cy="369332"/>
          </a:xfrm>
          <a:prstGeom prst="rect">
            <a:avLst/>
          </a:prstGeom>
          <a:noFill/>
        </p:spPr>
        <p:txBody>
          <a:bodyPr wrap="none" rtlCol="0" anchor="t">
            <a:spAutoFit/>
          </a:bodyPr>
          <a:lstStyle/>
          <a:p>
            <a:r>
              <a:rPr lang="en-GB" altLang="zh-TW" sz="1800" b="1">
                <a:latin typeface="Arial" panose="020B0604020202020204" pitchFamily="34" charset="0"/>
                <a:ea typeface="微軟正黑體" panose="020B0604030504040204" pitchFamily="34" charset="-120"/>
                <a:cs typeface="Arial" panose="020B0604020202020204" pitchFamily="34" charset="0"/>
              </a:rPr>
              <a:t>Cloud Service</a:t>
            </a:r>
            <a:endParaRPr lang="en-GB" sz="1800" b="1">
              <a:latin typeface="Arial" panose="020B0604020202020204" pitchFamily="34" charset="0"/>
              <a:ea typeface="微軟正黑體" panose="020B0604030504040204" pitchFamily="34" charset="-120"/>
              <a:cs typeface="Arial" panose="020B0604020202020204" pitchFamily="34" charset="0"/>
            </a:endParaRPr>
          </a:p>
        </p:txBody>
      </p:sp>
      <p:pic>
        <p:nvPicPr>
          <p:cNvPr id="40"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1FD81792-E101-47A2-917A-3DDC9D3A7608}"/>
              </a:ext>
            </a:extLst>
          </p:cNvPr>
          <p:cNvPicPr>
            <a:picLocks noChangeAspect="1" noChangeArrowheads="1"/>
          </p:cNvPicPr>
          <p:nvPr/>
        </p:nvPicPr>
        <p:blipFill>
          <a:blip r:embed="rId8" cstate="print"/>
          <a:srcRect/>
          <a:stretch>
            <a:fillRect/>
          </a:stretch>
        </p:blipFill>
        <p:spPr bwMode="auto">
          <a:xfrm>
            <a:off x="949822" y="2541024"/>
            <a:ext cx="252000" cy="252000"/>
          </a:xfrm>
          <a:prstGeom prst="rect">
            <a:avLst/>
          </a:prstGeom>
          <a:noFill/>
        </p:spPr>
      </p:pic>
      <p:pic>
        <p:nvPicPr>
          <p:cNvPr id="41"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BC3CAF56-F088-4154-B934-6553657DD89F}"/>
              </a:ext>
            </a:extLst>
          </p:cNvPr>
          <p:cNvPicPr>
            <a:picLocks noChangeAspect="1" noChangeArrowheads="1"/>
          </p:cNvPicPr>
          <p:nvPr/>
        </p:nvPicPr>
        <p:blipFill>
          <a:blip r:embed="rId9" cstate="print"/>
          <a:srcRect/>
          <a:stretch>
            <a:fillRect/>
          </a:stretch>
        </p:blipFill>
        <p:spPr bwMode="auto">
          <a:xfrm>
            <a:off x="1241302" y="2536905"/>
            <a:ext cx="252000" cy="252000"/>
          </a:xfrm>
          <a:prstGeom prst="rect">
            <a:avLst/>
          </a:prstGeom>
          <a:noFill/>
        </p:spPr>
      </p:pic>
      <p:pic>
        <p:nvPicPr>
          <p:cNvPr id="42" name="Picture 3"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C2731C2C-AC5F-419E-A91B-A26D6A587AE0}"/>
              </a:ext>
            </a:extLst>
          </p:cNvPr>
          <p:cNvPicPr>
            <a:picLocks noChangeAspect="1" noChangeArrowheads="1"/>
          </p:cNvPicPr>
          <p:nvPr/>
        </p:nvPicPr>
        <p:blipFill>
          <a:blip r:embed="rId10" cstate="print"/>
          <a:srcRect/>
          <a:stretch>
            <a:fillRect/>
          </a:stretch>
        </p:blipFill>
        <p:spPr bwMode="auto">
          <a:xfrm>
            <a:off x="949822" y="3592244"/>
            <a:ext cx="252000" cy="252000"/>
          </a:xfrm>
          <a:prstGeom prst="rect">
            <a:avLst/>
          </a:prstGeom>
          <a:noFill/>
        </p:spPr>
      </p:pic>
      <p:pic>
        <p:nvPicPr>
          <p:cNvPr id="43"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38EDA31C-63A6-4A38-BA02-A43D1DF166DF}"/>
              </a:ext>
            </a:extLst>
          </p:cNvPr>
          <p:cNvPicPr>
            <a:picLocks noChangeAspect="1" noChangeArrowheads="1"/>
          </p:cNvPicPr>
          <p:nvPr/>
        </p:nvPicPr>
        <p:blipFill>
          <a:blip r:embed="rId11" cstate="print"/>
          <a:srcRect/>
          <a:stretch>
            <a:fillRect/>
          </a:stretch>
        </p:blipFill>
        <p:spPr bwMode="auto">
          <a:xfrm>
            <a:off x="1241302" y="3593469"/>
            <a:ext cx="252001" cy="252000"/>
          </a:xfrm>
          <a:prstGeom prst="rect">
            <a:avLst/>
          </a:prstGeom>
          <a:noFill/>
        </p:spPr>
      </p:pic>
      <p:sp>
        <p:nvSpPr>
          <p:cNvPr id="44" name="文字方塊 43">
            <a:extLst>
              <a:ext uri="{FF2B5EF4-FFF2-40B4-BE49-F238E27FC236}">
                <a16:creationId xmlns:a16="http://schemas.microsoft.com/office/drawing/2014/main" id="{C5EDD671-4403-4FAF-AF79-AD24F5001266}"/>
              </a:ext>
            </a:extLst>
          </p:cNvPr>
          <p:cNvSpPr txBox="1"/>
          <p:nvPr/>
        </p:nvSpPr>
        <p:spPr>
          <a:xfrm>
            <a:off x="1459570" y="3615207"/>
            <a:ext cx="338554" cy="276999"/>
          </a:xfrm>
          <a:prstGeom prst="rect">
            <a:avLst/>
          </a:prstGeom>
          <a:noFill/>
        </p:spPr>
        <p:txBody>
          <a:bodyPr wrap="none" rtlCol="0">
            <a:spAutoFit/>
          </a:bodyPr>
          <a:lstStyle/>
          <a:p>
            <a:r>
              <a:rPr lang="en-US" altLang="zh-TW" sz="1200">
                <a:solidFill>
                  <a:srgbClr val="002060"/>
                </a:solidFill>
                <a:latin typeface="Arial" panose="020B0604020202020204" pitchFamily="34" charset="0"/>
                <a:ea typeface="微軟正黑體" panose="020B0604030504040204" pitchFamily="34" charset="-120"/>
                <a:cs typeface="Arial" panose="020B0604020202020204" pitchFamily="34" charset="0"/>
              </a:rPr>
              <a:t>…</a:t>
            </a:r>
            <a:endParaRPr lang="en-GB" sz="120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5" name="文字方塊 44">
            <a:extLst>
              <a:ext uri="{FF2B5EF4-FFF2-40B4-BE49-F238E27FC236}">
                <a16:creationId xmlns:a16="http://schemas.microsoft.com/office/drawing/2014/main" id="{CF0962A5-E56B-474F-AA8B-AD5F5245FE49}"/>
              </a:ext>
            </a:extLst>
          </p:cNvPr>
          <p:cNvSpPr txBox="1"/>
          <p:nvPr/>
        </p:nvSpPr>
        <p:spPr>
          <a:xfrm>
            <a:off x="1459570" y="2536906"/>
            <a:ext cx="338554" cy="276999"/>
          </a:xfrm>
          <a:prstGeom prst="rect">
            <a:avLst/>
          </a:prstGeom>
          <a:noFill/>
        </p:spPr>
        <p:txBody>
          <a:bodyPr wrap="none" rtlCol="0">
            <a:spAutoFit/>
          </a:bodyPr>
          <a:lstStyle/>
          <a:p>
            <a:r>
              <a:rPr lang="en-US" altLang="zh-TW" sz="1200">
                <a:solidFill>
                  <a:srgbClr val="002060"/>
                </a:solidFill>
                <a:latin typeface="Arial" panose="020B0604020202020204" pitchFamily="34" charset="0"/>
                <a:ea typeface="微軟正黑體" panose="020B0604030504040204" pitchFamily="34" charset="-120"/>
                <a:cs typeface="Arial" panose="020B0604020202020204" pitchFamily="34" charset="0"/>
              </a:rPr>
              <a:t>…</a:t>
            </a:r>
            <a:endParaRPr lang="en-GB" sz="120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6" name="矩形: 圓角 45">
            <a:extLst>
              <a:ext uri="{FF2B5EF4-FFF2-40B4-BE49-F238E27FC236}">
                <a16:creationId xmlns:a16="http://schemas.microsoft.com/office/drawing/2014/main" id="{E6EE4885-B9BE-4798-A989-CDC7ECEDE3E5}"/>
              </a:ext>
            </a:extLst>
          </p:cNvPr>
          <p:cNvSpPr/>
          <p:nvPr/>
        </p:nvSpPr>
        <p:spPr>
          <a:xfrm>
            <a:off x="2621929" y="1808152"/>
            <a:ext cx="3971835" cy="289138"/>
          </a:xfrm>
          <a:prstGeom prst="roundRect">
            <a:avLst>
              <a:gd name="adj" fmla="val 3147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altLang="zh-TW" sz="1200">
                <a:solidFill>
                  <a:schemeClr val="tx1">
                    <a:lumMod val="85000"/>
                    <a:lumOff val="15000"/>
                  </a:schemeClr>
                </a:solidFill>
                <a:latin typeface="Arial"/>
                <a:ea typeface="微軟正黑體" panose="020B0604030504040204" pitchFamily="34" charset="-120"/>
                <a:cs typeface="Arial"/>
              </a:rPr>
              <a:t>User Interface</a:t>
            </a:r>
            <a:endParaRPr lang="en-GB" sz="1200" dirty="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標題 1"/>
          <p:cNvSpPr>
            <a:spLocks noGrp="1"/>
          </p:cNvSpPr>
          <p:nvPr>
            <p:ph type="title"/>
          </p:nvPr>
        </p:nvSpPr>
        <p:spPr>
          <a:xfrm>
            <a:off x="294059" y="197636"/>
            <a:ext cx="8252176" cy="739739"/>
          </a:xfrm>
          <a:effectLst>
            <a:outerShdw blurRad="50800" dist="38100" dir="2700000" algn="tl" rotWithShape="0">
              <a:prstClr val="black">
                <a:alpha val="40000"/>
              </a:prstClr>
            </a:outerShdw>
          </a:effectLst>
        </p:spPr>
        <p:txBody>
          <a:bodyPr>
            <a:normAutofit/>
          </a:bodyPr>
          <a:lstStyle/>
          <a:p>
            <a:r>
              <a:rPr lang="zh-TW" altLang="en-US" sz="2800" dirty="0">
                <a:ea typeface="Microsoft JhengHei UI"/>
              </a:rPr>
              <a:t>CacheMount </a:t>
            </a:r>
            <a:r>
              <a:rPr lang="en-GB" altLang="zh-TW" sz="2800" dirty="0">
                <a:ea typeface="Microsoft JhengHei UI"/>
              </a:rPr>
              <a:t>As a Best Bridge To The Cloud</a:t>
            </a:r>
            <a:endParaRPr lang="zh-TW" altLang="en-US" sz="2800" dirty="0">
              <a:ea typeface="Microsoft JhengHei UI"/>
            </a:endParaRPr>
          </a:p>
        </p:txBody>
      </p:sp>
      <p:sp>
        <p:nvSpPr>
          <p:cNvPr id="52" name="文字方塊 51">
            <a:extLst>
              <a:ext uri="{FF2B5EF4-FFF2-40B4-BE49-F238E27FC236}">
                <a16:creationId xmlns:a16="http://schemas.microsoft.com/office/drawing/2014/main" id="{40E53B19-E7B3-44AD-BFA6-6459223B16DB}"/>
              </a:ext>
            </a:extLst>
          </p:cNvPr>
          <p:cNvSpPr txBox="1"/>
          <p:nvPr/>
        </p:nvSpPr>
        <p:spPr>
          <a:xfrm>
            <a:off x="7171459" y="1260135"/>
            <a:ext cx="1462260" cy="369332"/>
          </a:xfrm>
          <a:prstGeom prst="rect">
            <a:avLst/>
          </a:prstGeom>
          <a:noFill/>
        </p:spPr>
        <p:txBody>
          <a:bodyPr wrap="none" rtlCol="0" anchor="t">
            <a:spAutoFit/>
          </a:bodyPr>
          <a:lstStyle/>
          <a:p>
            <a:pPr algn="ctr"/>
            <a:r>
              <a:rPr lang="en-GB" altLang="zh-TW" sz="1800" b="1">
                <a:latin typeface="Arial" panose="020B0604020202020204" pitchFamily="34" charset="0"/>
                <a:ea typeface="微軟正黑體"/>
                <a:cs typeface="Arial" panose="020B0604020202020204" pitchFamily="34" charset="0"/>
              </a:rPr>
              <a:t>Data Usage</a:t>
            </a:r>
          </a:p>
        </p:txBody>
      </p:sp>
      <p:pic>
        <p:nvPicPr>
          <p:cNvPr id="11" name="圖形 10">
            <a:extLst>
              <a:ext uri="{FF2B5EF4-FFF2-40B4-BE49-F238E27FC236}">
                <a16:creationId xmlns:a16="http://schemas.microsoft.com/office/drawing/2014/main" id="{AD444036-BFED-4051-983E-D57C88F386F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33432" y="1896188"/>
            <a:ext cx="228308" cy="461804"/>
          </a:xfrm>
          <a:prstGeom prst="rect">
            <a:avLst/>
          </a:prstGeom>
        </p:spPr>
      </p:pic>
      <p:pic>
        <p:nvPicPr>
          <p:cNvPr id="51" name="圖形 50">
            <a:extLst>
              <a:ext uri="{FF2B5EF4-FFF2-40B4-BE49-F238E27FC236}">
                <a16:creationId xmlns:a16="http://schemas.microsoft.com/office/drawing/2014/main" id="{0297310B-EACB-4E2C-88AF-9A69D0B5475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00393" y="1853298"/>
            <a:ext cx="228308" cy="461804"/>
          </a:xfrm>
          <a:prstGeom prst="rect">
            <a:avLst/>
          </a:prstGeom>
        </p:spPr>
      </p:pic>
      <p:pic>
        <p:nvPicPr>
          <p:cNvPr id="53" name="圖形 52">
            <a:extLst>
              <a:ext uri="{FF2B5EF4-FFF2-40B4-BE49-F238E27FC236}">
                <a16:creationId xmlns:a16="http://schemas.microsoft.com/office/drawing/2014/main" id="{BB285E72-5CE5-48B5-A87D-D249C1491C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10598" y="3751805"/>
            <a:ext cx="282478" cy="619244"/>
          </a:xfrm>
          <a:prstGeom prst="rect">
            <a:avLst/>
          </a:prstGeom>
        </p:spPr>
      </p:pic>
      <p:sp>
        <p:nvSpPr>
          <p:cNvPr id="55" name="矩形: 圓角 54">
            <a:extLst>
              <a:ext uri="{FF2B5EF4-FFF2-40B4-BE49-F238E27FC236}">
                <a16:creationId xmlns:a16="http://schemas.microsoft.com/office/drawing/2014/main" id="{BC8EF709-93BD-4454-9AA5-EE51FFB6CA00}"/>
              </a:ext>
            </a:extLst>
          </p:cNvPr>
          <p:cNvSpPr/>
          <p:nvPr/>
        </p:nvSpPr>
        <p:spPr>
          <a:xfrm>
            <a:off x="3424716" y="4427655"/>
            <a:ext cx="2488035" cy="570367"/>
          </a:xfrm>
          <a:prstGeom prst="roundRect">
            <a:avLst>
              <a:gd name="adj" fmla="val 50000"/>
            </a:avLst>
          </a:prstGeom>
          <a:solidFill>
            <a:srgbClr val="FFFFFF"/>
          </a:solidFill>
          <a:ln w="25400">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矩形 11">
            <a:extLst>
              <a:ext uri="{FF2B5EF4-FFF2-40B4-BE49-F238E27FC236}">
                <a16:creationId xmlns:a16="http://schemas.microsoft.com/office/drawing/2014/main" id="{CA029689-7953-4F7E-95C0-53BBAC4F30E2}"/>
              </a:ext>
            </a:extLst>
          </p:cNvPr>
          <p:cNvSpPr/>
          <p:nvPr/>
        </p:nvSpPr>
        <p:spPr>
          <a:xfrm>
            <a:off x="4110794" y="4446840"/>
            <a:ext cx="1656223" cy="276999"/>
          </a:xfrm>
          <a:prstGeom prst="rect">
            <a:avLst/>
          </a:prstGeom>
        </p:spPr>
        <p:txBody>
          <a:bodyPr wrap="none">
            <a:spAutoFit/>
          </a:bodyPr>
          <a:lstStyle/>
          <a:p>
            <a:r>
              <a:rPr lang="en-GB" altLang="zh-TW" sz="1200" b="1" dirty="0">
                <a:latin typeface="Arial" panose="020B0604020202020204" pitchFamily="34" charset="0"/>
                <a:ea typeface="微軟正黑體" panose="020B0604030504040204" pitchFamily="34" charset="-120"/>
                <a:cs typeface="Arial" panose="020B0604020202020204" pitchFamily="34" charset="0"/>
              </a:rPr>
              <a:t>Storage &amp; Snapshot</a:t>
            </a:r>
          </a:p>
        </p:txBody>
      </p:sp>
      <p:pic>
        <p:nvPicPr>
          <p:cNvPr id="14" name="圖片 13">
            <a:extLst>
              <a:ext uri="{FF2B5EF4-FFF2-40B4-BE49-F238E27FC236}">
                <a16:creationId xmlns:a16="http://schemas.microsoft.com/office/drawing/2014/main" id="{40A26B08-488C-4FC5-996E-BB6EB9E86B3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644979" y="4481244"/>
            <a:ext cx="426718" cy="426718"/>
          </a:xfrm>
          <a:prstGeom prst="rect">
            <a:avLst/>
          </a:prstGeom>
        </p:spPr>
      </p:pic>
      <p:sp>
        <p:nvSpPr>
          <p:cNvPr id="54" name="矩形: 圓角 53">
            <a:extLst>
              <a:ext uri="{FF2B5EF4-FFF2-40B4-BE49-F238E27FC236}">
                <a16:creationId xmlns:a16="http://schemas.microsoft.com/office/drawing/2014/main" id="{11541A0A-B372-4EBA-BB0F-554E3F6F7FE4}"/>
              </a:ext>
            </a:extLst>
          </p:cNvPr>
          <p:cNvSpPr/>
          <p:nvPr/>
        </p:nvSpPr>
        <p:spPr>
          <a:xfrm>
            <a:off x="4178989" y="4727241"/>
            <a:ext cx="1425151" cy="215707"/>
          </a:xfrm>
          <a:prstGeom prst="roundRect">
            <a:avLst>
              <a:gd name="adj" fmla="val 31470"/>
            </a:avLst>
          </a:prstGeom>
          <a:solidFill>
            <a:schemeClr val="bg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ltLang="zh-TW" sz="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User Interface</a:t>
            </a:r>
            <a:endParaRPr lang="en-GB" sz="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6" name="圖形 15">
            <a:extLst>
              <a:ext uri="{FF2B5EF4-FFF2-40B4-BE49-F238E27FC236}">
                <a16:creationId xmlns:a16="http://schemas.microsoft.com/office/drawing/2014/main" id="{EF0E2ED2-1FDD-4349-9528-A5A5FDF2796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90240" y="2820197"/>
            <a:ext cx="443659" cy="233473"/>
          </a:xfrm>
          <a:prstGeom prst="rect">
            <a:avLst/>
          </a:prstGeom>
        </p:spPr>
      </p:pic>
      <p:pic>
        <p:nvPicPr>
          <p:cNvPr id="57" name="圖形 56">
            <a:extLst>
              <a:ext uri="{FF2B5EF4-FFF2-40B4-BE49-F238E27FC236}">
                <a16:creationId xmlns:a16="http://schemas.microsoft.com/office/drawing/2014/main" id="{60784A64-1C2B-46B3-B659-3E2A9622BE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2077926" y="3081441"/>
            <a:ext cx="443659" cy="233473"/>
          </a:xfrm>
          <a:prstGeom prst="rect">
            <a:avLst/>
          </a:prstGeom>
        </p:spPr>
      </p:pic>
      <p:pic>
        <p:nvPicPr>
          <p:cNvPr id="60" name="圖形 59">
            <a:extLst>
              <a:ext uri="{FF2B5EF4-FFF2-40B4-BE49-F238E27FC236}">
                <a16:creationId xmlns:a16="http://schemas.microsoft.com/office/drawing/2014/main" id="{83E66F76-598C-4D9C-9826-8A442D4ABF2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23544" y="2803889"/>
            <a:ext cx="443659" cy="233473"/>
          </a:xfrm>
          <a:prstGeom prst="rect">
            <a:avLst/>
          </a:prstGeom>
        </p:spPr>
      </p:pic>
      <p:pic>
        <p:nvPicPr>
          <p:cNvPr id="63" name="圖形 62">
            <a:extLst>
              <a:ext uri="{FF2B5EF4-FFF2-40B4-BE49-F238E27FC236}">
                <a16:creationId xmlns:a16="http://schemas.microsoft.com/office/drawing/2014/main" id="{FB38DC50-5CBA-4FFD-80BD-F3480BCF9A5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3611230" y="3065133"/>
            <a:ext cx="443659" cy="233473"/>
          </a:xfrm>
          <a:prstGeom prst="rect">
            <a:avLst/>
          </a:prstGeom>
        </p:spPr>
      </p:pic>
      <p:pic>
        <p:nvPicPr>
          <p:cNvPr id="64" name="圖形 63">
            <a:extLst>
              <a:ext uri="{FF2B5EF4-FFF2-40B4-BE49-F238E27FC236}">
                <a16:creationId xmlns:a16="http://schemas.microsoft.com/office/drawing/2014/main" id="{058BA238-708D-4B11-871B-05729CD2B23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51017" y="2831660"/>
            <a:ext cx="443659" cy="233473"/>
          </a:xfrm>
          <a:prstGeom prst="rect">
            <a:avLst/>
          </a:prstGeom>
        </p:spPr>
      </p:pic>
      <p:pic>
        <p:nvPicPr>
          <p:cNvPr id="65" name="圖形 64">
            <a:extLst>
              <a:ext uri="{FF2B5EF4-FFF2-40B4-BE49-F238E27FC236}">
                <a16:creationId xmlns:a16="http://schemas.microsoft.com/office/drawing/2014/main" id="{466DD5A9-C561-49C0-93EC-CA47BEB8FEE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6638703" y="3092904"/>
            <a:ext cx="443659" cy="233473"/>
          </a:xfrm>
          <a:prstGeom prst="rect">
            <a:avLst/>
          </a:prstGeom>
        </p:spPr>
      </p:pic>
      <p:pic>
        <p:nvPicPr>
          <p:cNvPr id="17" name="圖形 16">
            <a:extLst>
              <a:ext uri="{FF2B5EF4-FFF2-40B4-BE49-F238E27FC236}">
                <a16:creationId xmlns:a16="http://schemas.microsoft.com/office/drawing/2014/main" id="{2E16561A-5686-4AA2-B4B1-CEE6B275304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29033" y="3362978"/>
            <a:ext cx="440077" cy="236138"/>
          </a:xfrm>
          <a:prstGeom prst="rect">
            <a:avLst/>
          </a:prstGeom>
        </p:spPr>
      </p:pic>
      <p:sp>
        <p:nvSpPr>
          <p:cNvPr id="6" name="矩形 5">
            <a:extLst>
              <a:ext uri="{FF2B5EF4-FFF2-40B4-BE49-F238E27FC236}">
                <a16:creationId xmlns:a16="http://schemas.microsoft.com/office/drawing/2014/main" id="{421330F0-03FB-442F-97A4-29B9F09F2B29}"/>
              </a:ext>
            </a:extLst>
          </p:cNvPr>
          <p:cNvSpPr/>
          <p:nvPr/>
        </p:nvSpPr>
        <p:spPr>
          <a:xfrm>
            <a:off x="2674106" y="3273333"/>
            <a:ext cx="987550" cy="369332"/>
          </a:xfrm>
          <a:prstGeom prst="rect">
            <a:avLst/>
          </a:prstGeom>
        </p:spPr>
        <p:txBody>
          <a:bodyPr wrap="square">
            <a:spAutoFit/>
          </a:bodyPr>
          <a:lstStyle/>
          <a:p>
            <a:pPr algn="ctr"/>
            <a:r>
              <a:rPr lang="en-GB" altLang="zh-TW" sz="900">
                <a:solidFill>
                  <a:schemeClr val="lt1"/>
                </a:solidFill>
                <a:latin typeface="Arial" panose="020B0604020202020204" pitchFamily="34" charset="0"/>
                <a:ea typeface="微軟正黑體" panose="020B0604030504040204" pitchFamily="34" charset="-120"/>
                <a:cs typeface="Arial" panose="020B0604020202020204" pitchFamily="34" charset="0"/>
              </a:rPr>
              <a:t>Authorization</a:t>
            </a:r>
          </a:p>
          <a:p>
            <a:pPr algn="ctr"/>
            <a:r>
              <a:rPr lang="en-GB" sz="900">
                <a:solidFill>
                  <a:schemeClr val="lt1"/>
                </a:solidFill>
                <a:latin typeface="Arial" panose="020B0604020202020204" pitchFamily="34" charset="0"/>
                <a:ea typeface="微軟正黑體" panose="020B0604030504040204" pitchFamily="34" charset="-120"/>
                <a:cs typeface="Arial" panose="020B0604020202020204" pitchFamily="34" charset="0"/>
              </a:rPr>
              <a:t>Agent</a:t>
            </a:r>
          </a:p>
        </p:txBody>
      </p:sp>
      <p:pic>
        <p:nvPicPr>
          <p:cNvPr id="7" name="圖片 2" descr="一張含有 標誌, 室外 的圖片&#10;&#10;描述是以高可信度產生">
            <a:extLst>
              <a:ext uri="{FF2B5EF4-FFF2-40B4-BE49-F238E27FC236}">
                <a16:creationId xmlns:a16="http://schemas.microsoft.com/office/drawing/2014/main" id="{716FFAF9-6E9E-4F90-830E-5D483C2859FB}"/>
              </a:ext>
            </a:extLst>
          </p:cNvPr>
          <p:cNvPicPr>
            <a:picLocks noChangeAspect="1"/>
          </p:cNvPicPr>
          <p:nvPr/>
        </p:nvPicPr>
        <p:blipFill>
          <a:blip r:embed="rId19"/>
          <a:stretch>
            <a:fillRect/>
          </a:stretch>
        </p:blipFill>
        <p:spPr>
          <a:xfrm>
            <a:off x="8160404" y="-280"/>
            <a:ext cx="981075" cy="885825"/>
          </a:xfrm>
          <a:prstGeom prst="rect">
            <a:avLst/>
          </a:prstGeom>
        </p:spPr>
      </p:pic>
    </p:spTree>
    <p:extLst>
      <p:ext uri="{BB962C8B-B14F-4D97-AF65-F5344CB8AC3E}">
        <p14:creationId xmlns:p14="http://schemas.microsoft.com/office/powerpoint/2010/main" val="958207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25">
            <a:extLst>
              <a:ext uri="{FF2B5EF4-FFF2-40B4-BE49-F238E27FC236}">
                <a16:creationId xmlns:a16="http://schemas.microsoft.com/office/drawing/2014/main" id="{61360BE5-80D1-49BA-B097-5FBA30AFDEF9}"/>
              </a:ext>
            </a:extLst>
          </p:cNvPr>
          <p:cNvSpPr/>
          <p:nvPr/>
        </p:nvSpPr>
        <p:spPr>
          <a:xfrm>
            <a:off x="6747192" y="2184101"/>
            <a:ext cx="2161858" cy="594382"/>
          </a:xfrm>
          <a:prstGeom prst="roundRect">
            <a:avLst/>
          </a:prstGeom>
          <a:gradFill flip="none" rotWithShape="1">
            <a:gsLst>
              <a:gs pos="0">
                <a:srgbClr val="193361"/>
              </a:gs>
              <a:gs pos="50000">
                <a:schemeClr val="accent1">
                  <a:shade val="67500"/>
                  <a:satMod val="115000"/>
                </a:schemeClr>
              </a:gs>
              <a:gs pos="100000">
                <a:srgbClr val="2A56A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latin typeface="Arial" panose="020B0604020202020204" pitchFamily="34" charset="0"/>
              <a:cs typeface="Arial" panose="020B0604020202020204" pitchFamily="34" charset="0"/>
            </a:endParaRPr>
          </a:p>
        </p:txBody>
      </p:sp>
      <p:pic>
        <p:nvPicPr>
          <p:cNvPr id="4" name="圖形 3">
            <a:extLst>
              <a:ext uri="{FF2B5EF4-FFF2-40B4-BE49-F238E27FC236}">
                <a16:creationId xmlns:a16="http://schemas.microsoft.com/office/drawing/2014/main" id="{8B1C3781-26E9-4E65-B93C-634542709D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766" y="1441205"/>
            <a:ext cx="5363603" cy="2494136"/>
          </a:xfrm>
          <a:prstGeom prst="rect">
            <a:avLst/>
          </a:prstGeom>
        </p:spPr>
      </p:pic>
      <p:sp>
        <p:nvSpPr>
          <p:cNvPr id="5" name="文字方塊 4">
            <a:extLst>
              <a:ext uri="{FF2B5EF4-FFF2-40B4-BE49-F238E27FC236}">
                <a16:creationId xmlns:a16="http://schemas.microsoft.com/office/drawing/2014/main" id="{6E5DC237-8B90-401F-A0E5-BBF7D1FDF5FF}"/>
              </a:ext>
            </a:extLst>
          </p:cNvPr>
          <p:cNvSpPr txBox="1"/>
          <p:nvPr/>
        </p:nvSpPr>
        <p:spPr>
          <a:xfrm>
            <a:off x="291235" y="3844592"/>
            <a:ext cx="8481060" cy="723531"/>
          </a:xfrm>
          <a:prstGeom prst="rect">
            <a:avLst/>
          </a:prstGeom>
          <a:noFill/>
        </p:spPr>
        <p:txBody>
          <a:bodyPr wrap="square" rtlCol="0">
            <a:spAutoFit/>
          </a:bodyPr>
          <a:lstStyle/>
          <a:p>
            <a:r>
              <a:rPr lang="en-GB" altLang="zh-TW" sz="800" dirty="0">
                <a:latin typeface="Arial" panose="020B0604020202020204" pitchFamily="34" charset="0"/>
                <a:ea typeface="微軟正黑體" panose="020B0604030504040204" pitchFamily="34" charset="-120"/>
                <a:cs typeface="Arial" panose="020B0604020202020204" pitchFamily="34" charset="0"/>
              </a:rPr>
              <a:t>Test</a:t>
            </a:r>
            <a:r>
              <a:rPr lang="zh-TW" altLang="en-US" sz="800" dirty="0">
                <a:latin typeface="Arial" panose="020B0604020202020204" pitchFamily="34" charset="0"/>
                <a:ea typeface="微軟正黑體" panose="020B0604030504040204" pitchFamily="34" charset="-120"/>
                <a:cs typeface="Arial" panose="020B0604020202020204" pitchFamily="34" charset="0"/>
              </a:rPr>
              <a:t> </a:t>
            </a:r>
            <a:r>
              <a:rPr lang="en-GB" altLang="zh-TW" sz="800" dirty="0">
                <a:latin typeface="Arial" panose="020B0604020202020204" pitchFamily="34" charset="0"/>
                <a:ea typeface="微軟正黑體" panose="020B0604030504040204" pitchFamily="34" charset="-120"/>
                <a:cs typeface="Arial" panose="020B0604020202020204" pitchFamily="34" charset="0"/>
              </a:rPr>
              <a:t>Condition:</a:t>
            </a:r>
          </a:p>
          <a:p>
            <a:pPr marL="557213" lvl="1" indent="-214313">
              <a:buFont typeface="Arial" panose="020B0604020202020204" pitchFamily="34" charset="0"/>
              <a:buChar char="•"/>
            </a:pPr>
            <a:r>
              <a:rPr lang="en-GB" altLang="zh-TW" sz="800" dirty="0">
                <a:latin typeface="Arial" panose="020B0604020202020204" pitchFamily="34" charset="0"/>
                <a:ea typeface="微軟正黑體" panose="020B0604030504040204" pitchFamily="34" charset="-120"/>
                <a:cs typeface="Arial" panose="020B0604020202020204" pitchFamily="34" charset="0"/>
              </a:rPr>
              <a:t>NAS</a:t>
            </a:r>
            <a:r>
              <a:rPr lang="zh-TW" altLang="en-US" sz="800" dirty="0">
                <a:latin typeface="Arial" panose="020B0604020202020204" pitchFamily="34" charset="0"/>
                <a:ea typeface="微軟正黑體" panose="020B0604030504040204" pitchFamily="34" charset="-120"/>
                <a:cs typeface="Arial" panose="020B0604020202020204" pitchFamily="34" charset="0"/>
              </a:rPr>
              <a:t> </a:t>
            </a:r>
            <a:r>
              <a:rPr lang="en-GB" altLang="zh-TW" sz="800" dirty="0">
                <a:latin typeface="Arial" panose="020B0604020202020204" pitchFamily="34" charset="0"/>
                <a:ea typeface="微軟正黑體" panose="020B0604030504040204" pitchFamily="34" charset="-120"/>
                <a:cs typeface="Arial" panose="020B0604020202020204" pitchFamily="34" charset="0"/>
              </a:rPr>
              <a:t>Model</a:t>
            </a:r>
            <a:r>
              <a:rPr lang="zh-TW" altLang="en-US" sz="800" dirty="0">
                <a:latin typeface="Arial" panose="020B0604020202020204" pitchFamily="34" charset="0"/>
                <a:ea typeface="微軟正黑體" panose="020B0604030504040204" pitchFamily="34" charset="-120"/>
                <a:cs typeface="Arial" panose="020B0604020202020204" pitchFamily="34" charset="0"/>
              </a:rPr>
              <a:t>： </a:t>
            </a:r>
            <a:r>
              <a:rPr lang="en-US" altLang="zh-TW" sz="800" dirty="0">
                <a:latin typeface="Arial" panose="020B0604020202020204" pitchFamily="34" charset="0"/>
                <a:ea typeface="微軟正黑體" panose="020B0604030504040204" pitchFamily="34" charset="-120"/>
                <a:cs typeface="Arial" panose="020B0604020202020204" pitchFamily="34" charset="0"/>
              </a:rPr>
              <a:t>TS-1685</a:t>
            </a:r>
            <a:r>
              <a:rPr lang="zh-TW" altLang="en-US" sz="800" dirty="0">
                <a:latin typeface="Arial" panose="020B0604020202020204" pitchFamily="34" charset="0"/>
                <a:ea typeface="微軟正黑體" panose="020B0604030504040204" pitchFamily="34" charset="-120"/>
                <a:cs typeface="Arial" panose="020B0604020202020204" pitchFamily="34" charset="0"/>
              </a:rPr>
              <a:t> </a:t>
            </a:r>
            <a:r>
              <a:rPr lang="en-US" altLang="zh-TW" sz="800" dirty="0">
                <a:latin typeface="Arial" panose="020B0604020202020204" pitchFamily="34" charset="0"/>
                <a:ea typeface="微軟正黑體" panose="020B0604030504040204" pitchFamily="34" charset="-120"/>
                <a:cs typeface="Arial" panose="020B0604020202020204" pitchFamily="34" charset="0"/>
              </a:rPr>
              <a:t>(</a:t>
            </a:r>
            <a:r>
              <a:rPr lang="pt-BR" altLang="zh-TW" sz="800" dirty="0">
                <a:latin typeface="Arial" panose="020B0604020202020204" pitchFamily="34" charset="0"/>
                <a:ea typeface="微軟正黑體" panose="020B0604030504040204" pitchFamily="34" charset="-120"/>
                <a:cs typeface="Arial" panose="020B0604020202020204" pitchFamily="34" charset="0"/>
              </a:rPr>
              <a:t>CPU: Intel(R) Xeon(R) CPU D-1521 @ 2.40GHz, RAM: 16GB)</a:t>
            </a:r>
            <a:endParaRPr lang="en-US" altLang="zh-TW" sz="800" dirty="0">
              <a:latin typeface="Arial" panose="020B0604020202020204" pitchFamily="34" charset="0"/>
              <a:ea typeface="微軟正黑體" panose="020B0604030504040204" pitchFamily="34" charset="-120"/>
              <a:cs typeface="Arial" panose="020B0604020202020204" pitchFamily="34" charset="0"/>
            </a:endParaRPr>
          </a:p>
          <a:p>
            <a:pPr marL="557213" lvl="1" indent="-214313">
              <a:buFont typeface="Arial" panose="020B0604020202020204" pitchFamily="34" charset="0"/>
              <a:buChar char="•"/>
            </a:pPr>
            <a:r>
              <a:rPr lang="en-GB" altLang="zh-TW" sz="800" dirty="0">
                <a:latin typeface="Arial" panose="020B0604020202020204" pitchFamily="34" charset="0"/>
                <a:ea typeface="微軟正黑體" panose="020B0604030504040204" pitchFamily="34" charset="-120"/>
                <a:cs typeface="Arial" panose="020B0604020202020204" pitchFamily="34" charset="0"/>
              </a:rPr>
              <a:t>200</a:t>
            </a:r>
            <a:r>
              <a:rPr lang="zh-TW" altLang="en-US" sz="800" dirty="0">
                <a:latin typeface="Arial" panose="020B0604020202020204" pitchFamily="34" charset="0"/>
                <a:ea typeface="微軟正黑體" panose="020B0604030504040204" pitchFamily="34" charset="-120"/>
                <a:cs typeface="Arial" panose="020B0604020202020204" pitchFamily="34" charset="0"/>
              </a:rPr>
              <a:t> </a:t>
            </a:r>
            <a:r>
              <a:rPr lang="en-GB" altLang="zh-TW" sz="800" dirty="0">
                <a:latin typeface="Arial" panose="020B0604020202020204" pitchFamily="34" charset="0"/>
                <a:ea typeface="微軟正黑體" panose="020B0604030504040204" pitchFamily="34" charset="-120"/>
                <a:cs typeface="Arial" panose="020B0604020202020204" pitchFamily="34" charset="0"/>
              </a:rPr>
              <a:t>GB Cache Volume:</a:t>
            </a:r>
            <a:r>
              <a:rPr lang="zh-TW" altLang="en-US" sz="800" dirty="0">
                <a:latin typeface="Arial" panose="020B0604020202020204" pitchFamily="34" charset="0"/>
                <a:ea typeface="微軟正黑體" panose="020B0604030504040204" pitchFamily="34" charset="-120"/>
                <a:cs typeface="Arial" panose="020B0604020202020204" pitchFamily="34" charset="0"/>
              </a:rPr>
              <a:t> </a:t>
            </a:r>
            <a:r>
              <a:rPr lang="en-GB" altLang="zh-TW" sz="800" dirty="0">
                <a:latin typeface="Arial" panose="020B0604020202020204" pitchFamily="34" charset="0"/>
                <a:ea typeface="微軟正黑體" panose="020B0604030504040204" pitchFamily="34" charset="-120"/>
                <a:cs typeface="Arial" panose="020B0604020202020204" pitchFamily="34" charset="0"/>
              </a:rPr>
              <a:t>Thick volume in RAID 1 storage pool</a:t>
            </a:r>
            <a:r>
              <a:rPr lang="zh-TW" altLang="en-US" sz="800" dirty="0">
                <a:latin typeface="Arial" panose="020B0604020202020204" pitchFamily="34" charset="0"/>
                <a:ea typeface="微軟正黑體" panose="020B0604030504040204" pitchFamily="34" charset="-120"/>
                <a:cs typeface="Arial" panose="020B0604020202020204" pitchFamily="34" charset="0"/>
              </a:rPr>
              <a:t> </a:t>
            </a:r>
            <a:r>
              <a:rPr lang="en-US" altLang="zh-TW" sz="800" dirty="0">
                <a:latin typeface="Arial" panose="020B0604020202020204" pitchFamily="34" charset="0"/>
                <a:ea typeface="微軟正黑體" panose="020B0604030504040204" pitchFamily="34" charset="-120"/>
                <a:cs typeface="Arial" panose="020B0604020202020204" pitchFamily="34" charset="0"/>
              </a:rPr>
              <a:t>(HDD*2/SSD*1</a:t>
            </a:r>
            <a:r>
              <a:rPr lang="en-GB" altLang="zh-TW" sz="800" dirty="0">
                <a:latin typeface="Arial" panose="020B0604020202020204" pitchFamily="34" charset="0"/>
                <a:ea typeface="微軟正黑體" panose="020B0604030504040204" pitchFamily="34" charset="-120"/>
                <a:cs typeface="Arial" panose="020B0604020202020204" pitchFamily="34" charset="0"/>
              </a:rPr>
              <a:t>,enable</a:t>
            </a:r>
            <a:r>
              <a:rPr lang="zh-TW" altLang="en-US" sz="800" dirty="0">
                <a:latin typeface="Arial" panose="020B0604020202020204" pitchFamily="34" charset="0"/>
                <a:ea typeface="微軟正黑體" panose="020B0604030504040204" pitchFamily="34" charset="-120"/>
                <a:cs typeface="Arial" panose="020B0604020202020204" pitchFamily="34" charset="0"/>
              </a:rPr>
              <a:t> </a:t>
            </a:r>
            <a:r>
              <a:rPr lang="en-US" altLang="zh-TW" sz="800" dirty="0" err="1">
                <a:latin typeface="Arial" panose="020B0604020202020204" pitchFamily="34" charset="0"/>
                <a:ea typeface="微軟正黑體" panose="020B0604030504040204" pitchFamily="34" charset="-120"/>
                <a:cs typeface="Arial" panose="020B0604020202020204" pitchFamily="34" charset="0"/>
              </a:rPr>
              <a:t>Qtier</a:t>
            </a:r>
            <a:r>
              <a:rPr lang="en-US" altLang="zh-TW" sz="800" dirty="0">
                <a:latin typeface="Arial" panose="020B0604020202020204" pitchFamily="34" charset="0"/>
                <a:ea typeface="微軟正黑體" panose="020B0604030504040204" pitchFamily="34" charset="-120"/>
                <a:cs typeface="Arial" panose="020B0604020202020204" pitchFamily="34" charset="0"/>
              </a:rPr>
              <a:t>)</a:t>
            </a:r>
          </a:p>
          <a:p>
            <a:pPr marL="557213" lvl="1" indent="-214313">
              <a:buFont typeface="Arial" panose="020B0604020202020204" pitchFamily="34" charset="0"/>
              <a:buChar char="•"/>
            </a:pPr>
            <a:r>
              <a:rPr lang="en-GB" altLang="zh-TW" sz="800" dirty="0">
                <a:latin typeface="Arial" panose="020B0604020202020204" pitchFamily="34" charset="0"/>
                <a:ea typeface="微軟正黑體" panose="020B0604030504040204" pitchFamily="34" charset="-120"/>
                <a:cs typeface="Arial" panose="020B0604020202020204" pitchFamily="34" charset="0"/>
              </a:rPr>
              <a:t>Cloud Service</a:t>
            </a:r>
            <a:r>
              <a:rPr lang="zh-TW" altLang="en-US" sz="800" dirty="0">
                <a:latin typeface="Arial" panose="020B0604020202020204" pitchFamily="34" charset="0"/>
                <a:ea typeface="微軟正黑體" panose="020B0604030504040204" pitchFamily="34" charset="-120"/>
                <a:cs typeface="Arial" panose="020B0604020202020204" pitchFamily="34" charset="0"/>
              </a:rPr>
              <a:t>：</a:t>
            </a:r>
            <a:r>
              <a:rPr lang="en-GB" altLang="zh-TW" sz="800" dirty="0">
                <a:latin typeface="Arial" panose="020B0604020202020204" pitchFamily="34" charset="0"/>
                <a:ea typeface="微軟正黑體" panose="020B0604030504040204" pitchFamily="34" charset="-120"/>
                <a:cs typeface="Arial" panose="020B0604020202020204" pitchFamily="34" charset="0"/>
              </a:rPr>
              <a:t>AWS S3</a:t>
            </a:r>
          </a:p>
          <a:p>
            <a:pPr>
              <a:lnSpc>
                <a:spcPts val="1200"/>
              </a:lnSpc>
            </a:pPr>
            <a:r>
              <a:rPr lang="en-GB" altLang="zh-TW" sz="800" dirty="0">
                <a:latin typeface="Arial" panose="020B0604020202020204" pitchFamily="34" charset="0"/>
                <a:ea typeface="微軟正黑體" panose="020B0604030504040204" pitchFamily="34" charset="-120"/>
                <a:cs typeface="Arial" panose="020B0604020202020204" pitchFamily="34" charset="0"/>
              </a:rPr>
              <a:t>Test Method:</a:t>
            </a:r>
            <a:r>
              <a:rPr lang="zh-TW" altLang="en-US" sz="800" dirty="0">
                <a:latin typeface="Arial" panose="020B0604020202020204" pitchFamily="34" charset="0"/>
                <a:ea typeface="微軟正黑體" panose="020B0604030504040204" pitchFamily="34" charset="-120"/>
                <a:cs typeface="Arial" panose="020B0604020202020204" pitchFamily="34" charset="0"/>
              </a:rPr>
              <a:t> </a:t>
            </a:r>
            <a:r>
              <a:rPr lang="en-GB" altLang="zh-TW" sz="800" dirty="0">
                <a:latin typeface="Arial" panose="020B0604020202020204" pitchFamily="34" charset="0"/>
                <a:ea typeface="微軟正黑體" panose="020B0604030504040204" pitchFamily="34" charset="-120"/>
                <a:cs typeface="Arial" panose="020B0604020202020204" pitchFamily="34" charset="0"/>
              </a:rPr>
              <a:t>Mount</a:t>
            </a:r>
            <a:r>
              <a:rPr lang="zh-TW" altLang="en-US" sz="800" dirty="0">
                <a:latin typeface="Arial" panose="020B0604020202020204" pitchFamily="34" charset="0"/>
                <a:ea typeface="微軟正黑體" panose="020B0604030504040204" pitchFamily="34" charset="-120"/>
                <a:cs typeface="Arial" panose="020B0604020202020204" pitchFamily="34" charset="0"/>
              </a:rPr>
              <a:t> </a:t>
            </a:r>
            <a:r>
              <a:rPr lang="en-GB" altLang="zh-TW" sz="800" dirty="0">
                <a:latin typeface="Arial" panose="020B0604020202020204" pitchFamily="34" charset="0"/>
                <a:ea typeface="微軟正黑體" panose="020B0604030504040204" pitchFamily="34" charset="-120"/>
                <a:cs typeface="Arial" panose="020B0604020202020204" pitchFamily="34" charset="0"/>
              </a:rPr>
              <a:t>the</a:t>
            </a:r>
            <a:r>
              <a:rPr lang="zh-TW" altLang="en-US" sz="800" dirty="0">
                <a:latin typeface="Arial" panose="020B0604020202020204" pitchFamily="34" charset="0"/>
                <a:ea typeface="微軟正黑體" panose="020B0604030504040204" pitchFamily="34" charset="-120"/>
                <a:cs typeface="Arial" panose="020B0604020202020204" pitchFamily="34" charset="0"/>
              </a:rPr>
              <a:t> </a:t>
            </a:r>
            <a:r>
              <a:rPr lang="en-GB" altLang="zh-TW" sz="800" dirty="0">
                <a:latin typeface="Arial" panose="020B0604020202020204" pitchFamily="34" charset="0"/>
                <a:ea typeface="微軟正黑體" panose="020B0604030504040204" pitchFamily="34" charset="-120"/>
                <a:cs typeface="Arial" panose="020B0604020202020204" pitchFamily="34" charset="0"/>
              </a:rPr>
              <a:t>same</a:t>
            </a:r>
            <a:r>
              <a:rPr lang="zh-TW" altLang="en-US" sz="800" dirty="0">
                <a:latin typeface="Arial" panose="020B0604020202020204" pitchFamily="34" charset="0"/>
                <a:ea typeface="微軟正黑體" panose="020B0604030504040204" pitchFamily="34" charset="-120"/>
                <a:cs typeface="Arial" panose="020B0604020202020204" pitchFamily="34" charset="0"/>
              </a:rPr>
              <a:t> </a:t>
            </a:r>
            <a:r>
              <a:rPr lang="en-GB" altLang="zh-TW" sz="800" dirty="0">
                <a:latin typeface="Arial" panose="020B0604020202020204" pitchFamily="34" charset="0"/>
                <a:ea typeface="微軟正黑體" panose="020B0604030504040204" pitchFamily="34" charset="-120"/>
                <a:cs typeface="Arial" panose="020B0604020202020204" pitchFamily="34" charset="0"/>
              </a:rPr>
              <a:t>cloud</a:t>
            </a:r>
            <a:r>
              <a:rPr lang="zh-TW" altLang="en-US" sz="800" dirty="0">
                <a:latin typeface="Arial" panose="020B0604020202020204" pitchFamily="34" charset="0"/>
                <a:ea typeface="微軟正黑體" panose="020B0604030504040204" pitchFamily="34" charset="-120"/>
                <a:cs typeface="Arial" panose="020B0604020202020204" pitchFamily="34" charset="0"/>
              </a:rPr>
              <a:t> </a:t>
            </a:r>
            <a:r>
              <a:rPr lang="en-US" altLang="zh-TW" sz="800" dirty="0">
                <a:latin typeface="Arial" panose="020B0604020202020204" pitchFamily="34" charset="0"/>
                <a:ea typeface="微軟正黑體" panose="020B0604030504040204" pitchFamily="34" charset="-120"/>
                <a:cs typeface="Arial" panose="020B0604020202020204" pitchFamily="34" charset="0"/>
              </a:rPr>
              <a:t>bucket, and download the cached file and the file without cache separately.</a:t>
            </a:r>
            <a:endParaRPr lang="en-GB" sz="800" b="1" u="sng" dirty="0">
              <a:latin typeface="Arial" panose="020B0604020202020204" pitchFamily="34" charset="0"/>
              <a:ea typeface="微軟正黑體" panose="020B0604030504040204" pitchFamily="34" charset="-120"/>
              <a:cs typeface="Arial" panose="020B0604020202020204" pitchFamily="34" charset="0"/>
            </a:endParaRPr>
          </a:p>
        </p:txBody>
      </p:sp>
      <p:sp>
        <p:nvSpPr>
          <p:cNvPr id="6" name="矩形 5">
            <a:extLst>
              <a:ext uri="{FF2B5EF4-FFF2-40B4-BE49-F238E27FC236}">
                <a16:creationId xmlns:a16="http://schemas.microsoft.com/office/drawing/2014/main" id="{96C3276D-7EB4-094F-A64D-8AF2AC8E2122}"/>
              </a:ext>
            </a:extLst>
          </p:cNvPr>
          <p:cNvSpPr/>
          <p:nvPr/>
        </p:nvSpPr>
        <p:spPr>
          <a:xfrm>
            <a:off x="291235" y="4501126"/>
            <a:ext cx="6296783" cy="215444"/>
          </a:xfrm>
          <a:prstGeom prst="rect">
            <a:avLst/>
          </a:prstGeom>
        </p:spPr>
        <p:txBody>
          <a:bodyPr wrap="square">
            <a:spAutoFit/>
          </a:bodyPr>
          <a:lstStyle/>
          <a:p>
            <a:r>
              <a:rPr lang="en-US" altLang="zh-TW" sz="800">
                <a:solidFill>
                  <a:srgbClr val="000000"/>
                </a:solidFill>
                <a:latin typeface="Arial" panose="020B0604020202020204" pitchFamily="34" charset="0"/>
                <a:ea typeface="微軟正黑體" panose="020B0604030504040204" pitchFamily="34" charset="-120"/>
                <a:cs typeface="Arial" panose="020B0604020202020204" pitchFamily="34" charset="0"/>
              </a:rPr>
              <a:t>* Test in</a:t>
            </a:r>
            <a:r>
              <a:rPr lang="zh-TW" altLang="en-US" sz="800">
                <a:solidFill>
                  <a:srgbClr val="000000"/>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a:solidFill>
                  <a:srgbClr val="000000"/>
                </a:solidFill>
                <a:latin typeface="Arial" panose="020B0604020202020204" pitchFamily="34" charset="0"/>
                <a:ea typeface="微軟正黑體" panose="020B0604030504040204" pitchFamily="34" charset="-120"/>
                <a:cs typeface="Arial" panose="020B0604020202020204" pitchFamily="34" charset="0"/>
              </a:rPr>
              <a:t>QNAP LAB, the test result will differ based on the network speed and cloud services.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B1DB1724-CF2D-49EC-80B5-D660875960AD}"/>
              </a:ext>
            </a:extLst>
          </p:cNvPr>
          <p:cNvSpPr txBox="1"/>
          <p:nvPr/>
        </p:nvSpPr>
        <p:spPr>
          <a:xfrm>
            <a:off x="6960059" y="1578202"/>
            <a:ext cx="1239763" cy="276999"/>
          </a:xfrm>
          <a:prstGeom prst="rect">
            <a:avLst/>
          </a:prstGeom>
          <a:noFill/>
        </p:spPr>
        <p:txBody>
          <a:bodyPr wrap="none" rtlCol="0">
            <a:spAutoFit/>
          </a:bodyPr>
          <a:lstStyle/>
          <a:p>
            <a:r>
              <a:rPr lang="en-US" altLang="zh-TW" sz="1200" b="1">
                <a:latin typeface="Arial" panose="020B0604020202020204" pitchFamily="34" charset="0"/>
                <a:ea typeface="Microsoft JhengHei"/>
                <a:cs typeface="Arial" panose="020B0604020202020204" pitchFamily="34" charset="0"/>
              </a:rPr>
              <a:t>9.6</a:t>
            </a:r>
            <a:r>
              <a:rPr lang="zh-TW" altLang="en-US" sz="1200" b="1">
                <a:latin typeface="Arial" panose="020B0604020202020204" pitchFamily="34" charset="0"/>
                <a:ea typeface="Microsoft JhengHei"/>
                <a:cs typeface="Arial" panose="020B0604020202020204" pitchFamily="34" charset="0"/>
              </a:rPr>
              <a:t> </a:t>
            </a:r>
            <a:r>
              <a:rPr lang="en-GB" altLang="zh-TW" sz="1200" b="1">
                <a:latin typeface="Arial" panose="020B0604020202020204" pitchFamily="34" charset="0"/>
                <a:ea typeface="Microsoft JhengHei"/>
                <a:cs typeface="Arial" panose="020B0604020202020204" pitchFamily="34" charset="0"/>
              </a:rPr>
              <a:t>time faster</a:t>
            </a:r>
            <a:endParaRPr lang="en-GB" sz="1200" b="1">
              <a:latin typeface="Arial" panose="020B0604020202020204" pitchFamily="34" charset="0"/>
              <a:ea typeface="Microsoft JhengHei"/>
              <a:cs typeface="Arial" panose="020B0604020202020204" pitchFamily="34" charset="0"/>
            </a:endParaRPr>
          </a:p>
        </p:txBody>
      </p:sp>
      <p:sp>
        <p:nvSpPr>
          <p:cNvPr id="15" name="文字方塊 14">
            <a:extLst>
              <a:ext uri="{FF2B5EF4-FFF2-40B4-BE49-F238E27FC236}">
                <a16:creationId xmlns:a16="http://schemas.microsoft.com/office/drawing/2014/main" id="{6B3F8047-9E28-4FD1-8C2E-DB804331AFA2}"/>
              </a:ext>
            </a:extLst>
          </p:cNvPr>
          <p:cNvSpPr txBox="1"/>
          <p:nvPr/>
        </p:nvSpPr>
        <p:spPr>
          <a:xfrm>
            <a:off x="6767628" y="3021053"/>
            <a:ext cx="1369606" cy="276999"/>
          </a:xfrm>
          <a:prstGeom prst="rect">
            <a:avLst/>
          </a:prstGeom>
          <a:noFill/>
        </p:spPr>
        <p:txBody>
          <a:bodyPr wrap="none" rtlCol="0">
            <a:spAutoFit/>
          </a:bodyPr>
          <a:lstStyle/>
          <a:p>
            <a:r>
              <a:rPr lang="zh-TW" altLang="en-US" sz="1200" b="1">
                <a:latin typeface="Arial" panose="020B0604020202020204" pitchFamily="34" charset="0"/>
                <a:ea typeface="Microsoft JhengHei"/>
                <a:cs typeface="Arial" panose="020B0604020202020204" pitchFamily="34" charset="0"/>
              </a:rPr>
              <a:t> </a:t>
            </a:r>
            <a:r>
              <a:rPr lang="en-US" altLang="zh-TW" sz="1200" b="1">
                <a:latin typeface="Arial" panose="020B0604020202020204" pitchFamily="34" charset="0"/>
                <a:ea typeface="Microsoft JhengHei"/>
                <a:cs typeface="Arial" panose="020B0604020202020204" pitchFamily="34" charset="0"/>
              </a:rPr>
              <a:t>34.7</a:t>
            </a:r>
            <a:r>
              <a:rPr lang="zh-TW" altLang="en-US" sz="1200" b="1">
                <a:latin typeface="Arial" panose="020B0604020202020204" pitchFamily="34" charset="0"/>
                <a:ea typeface="Microsoft JhengHei"/>
                <a:cs typeface="Arial" panose="020B0604020202020204" pitchFamily="34" charset="0"/>
              </a:rPr>
              <a:t> </a:t>
            </a:r>
            <a:r>
              <a:rPr lang="en-GB" altLang="zh-TW" sz="1200" b="1">
                <a:latin typeface="Arial" panose="020B0604020202020204" pitchFamily="34" charset="0"/>
                <a:ea typeface="Microsoft JhengHei"/>
                <a:cs typeface="Arial" panose="020B0604020202020204" pitchFamily="34" charset="0"/>
              </a:rPr>
              <a:t>time</a:t>
            </a:r>
            <a:r>
              <a:rPr lang="zh-TW" altLang="en-US" sz="1200" b="1">
                <a:latin typeface="Arial" panose="020B0604020202020204" pitchFamily="34" charset="0"/>
                <a:ea typeface="Microsoft JhengHei"/>
                <a:cs typeface="Arial" panose="020B0604020202020204" pitchFamily="34" charset="0"/>
              </a:rPr>
              <a:t> </a:t>
            </a:r>
            <a:r>
              <a:rPr lang="en-GB" altLang="zh-TW" sz="1200" b="1">
                <a:latin typeface="Arial" panose="020B0604020202020204" pitchFamily="34" charset="0"/>
                <a:ea typeface="Microsoft JhengHei"/>
                <a:cs typeface="Arial" panose="020B0604020202020204" pitchFamily="34" charset="0"/>
              </a:rPr>
              <a:t>faster</a:t>
            </a:r>
            <a:endParaRPr lang="en-GB" sz="1200" b="1">
              <a:latin typeface="Arial" panose="020B0604020202020204" pitchFamily="34" charset="0"/>
              <a:ea typeface="Microsoft JhengHei"/>
              <a:cs typeface="Arial" panose="020B0604020202020204" pitchFamily="34" charset="0"/>
            </a:endParaRPr>
          </a:p>
        </p:txBody>
      </p:sp>
      <p:sp>
        <p:nvSpPr>
          <p:cNvPr id="8" name="標題 7">
            <a:extLst>
              <a:ext uri="{FF2B5EF4-FFF2-40B4-BE49-F238E27FC236}">
                <a16:creationId xmlns:a16="http://schemas.microsoft.com/office/drawing/2014/main" id="{F6C22593-39B6-475E-84F7-5C973C81BFAB}"/>
              </a:ext>
            </a:extLst>
          </p:cNvPr>
          <p:cNvSpPr>
            <a:spLocks noGrp="1"/>
          </p:cNvSpPr>
          <p:nvPr>
            <p:ph type="title"/>
          </p:nvPr>
        </p:nvSpPr>
        <p:spPr>
          <a:xfrm>
            <a:off x="282735" y="121066"/>
            <a:ext cx="8515350" cy="678095"/>
          </a:xfrm>
        </p:spPr>
        <p:txBody>
          <a:bodyPr>
            <a:normAutofit/>
          </a:bodyPr>
          <a:lstStyle/>
          <a:p>
            <a:r>
              <a:rPr lang="en-GB" altLang="zh-TW" sz="3200" dirty="0">
                <a:ea typeface="微軟正黑體"/>
              </a:rPr>
              <a:t>Test Result To The Cache Function</a:t>
            </a:r>
            <a:endParaRPr lang="zh-TW" altLang="en-US" sz="3200" dirty="0">
              <a:ea typeface="微軟正黑體"/>
            </a:endParaRPr>
          </a:p>
        </p:txBody>
      </p:sp>
      <p:sp>
        <p:nvSpPr>
          <p:cNvPr id="17" name="矩形: 圓角 35">
            <a:extLst>
              <a:ext uri="{FF2B5EF4-FFF2-40B4-BE49-F238E27FC236}">
                <a16:creationId xmlns:a16="http://schemas.microsoft.com/office/drawing/2014/main" id="{4D40CC6A-7D28-4F5A-8B9D-CB8B41EDA92D}"/>
              </a:ext>
            </a:extLst>
          </p:cNvPr>
          <p:cNvSpPr/>
          <p:nvPr/>
        </p:nvSpPr>
        <p:spPr>
          <a:xfrm>
            <a:off x="218421" y="1112877"/>
            <a:ext cx="3439180" cy="317989"/>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7" name="文字方塊 6">
            <a:extLst>
              <a:ext uri="{FF2B5EF4-FFF2-40B4-BE49-F238E27FC236}">
                <a16:creationId xmlns:a16="http://schemas.microsoft.com/office/drawing/2014/main" id="{45950852-9B22-6A4D-992F-990733AFCBDD}"/>
              </a:ext>
            </a:extLst>
          </p:cNvPr>
          <p:cNvSpPr txBox="1"/>
          <p:nvPr/>
        </p:nvSpPr>
        <p:spPr>
          <a:xfrm>
            <a:off x="244836" y="1124854"/>
            <a:ext cx="3349702" cy="276999"/>
          </a:xfrm>
          <a:prstGeom prst="rect">
            <a:avLst/>
          </a:prstGeom>
          <a:noFill/>
        </p:spPr>
        <p:txBody>
          <a:bodyPr wrap="square" rtlCol="0">
            <a:spAutoFit/>
          </a:bodyPr>
          <a:lstStyle/>
          <a:p>
            <a:r>
              <a:rPr kumimoji="1" lang="en-GB"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Speed of downloading a large file </a:t>
            </a:r>
            <a:r>
              <a:rPr kumimoji="1"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(511</a:t>
            </a:r>
            <a:r>
              <a:rPr kumimoji="1"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MB)</a:t>
            </a:r>
            <a:endParaRPr kumimoji="1"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 name="矩形: 圓角 35">
            <a:extLst>
              <a:ext uri="{FF2B5EF4-FFF2-40B4-BE49-F238E27FC236}">
                <a16:creationId xmlns:a16="http://schemas.microsoft.com/office/drawing/2014/main" id="{4BAC4196-5ED3-4C38-AD88-142CC3A2A101}"/>
              </a:ext>
            </a:extLst>
          </p:cNvPr>
          <p:cNvSpPr/>
          <p:nvPr/>
        </p:nvSpPr>
        <p:spPr>
          <a:xfrm>
            <a:off x="233885" y="2565443"/>
            <a:ext cx="4019041" cy="317989"/>
          </a:xfrm>
          <a:prstGeom prst="roundRect">
            <a:avLst>
              <a:gd name="adj" fmla="val 50000"/>
            </a:avLst>
          </a:prstGeom>
          <a:solidFill>
            <a:srgbClr val="312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11" name="文字方塊 10">
            <a:extLst>
              <a:ext uri="{FF2B5EF4-FFF2-40B4-BE49-F238E27FC236}">
                <a16:creationId xmlns:a16="http://schemas.microsoft.com/office/drawing/2014/main" id="{B9FC264D-A133-6A45-BAA9-8F8E9A1BD901}"/>
              </a:ext>
            </a:extLst>
          </p:cNvPr>
          <p:cNvSpPr txBox="1"/>
          <p:nvPr/>
        </p:nvSpPr>
        <p:spPr>
          <a:xfrm>
            <a:off x="282735" y="2588425"/>
            <a:ext cx="4019041" cy="276999"/>
          </a:xfrm>
          <a:prstGeom prst="rect">
            <a:avLst/>
          </a:prstGeom>
          <a:noFill/>
        </p:spPr>
        <p:txBody>
          <a:bodyPr wrap="square" rtlCol="0">
            <a:spAutoFit/>
          </a:bodyPr>
          <a:lstStyle/>
          <a:p>
            <a:r>
              <a:rPr kumimoji="1" lang="en-GB"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Speed of download 500 small files</a:t>
            </a:r>
            <a:r>
              <a:rPr kumimoji="1"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(522</a:t>
            </a:r>
            <a:r>
              <a:rPr kumimoji="1"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MB in total)</a:t>
            </a:r>
            <a:endParaRPr kumimoji="1"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矩形 19">
            <a:extLst>
              <a:ext uri="{FF2B5EF4-FFF2-40B4-BE49-F238E27FC236}">
                <a16:creationId xmlns:a16="http://schemas.microsoft.com/office/drawing/2014/main" id="{AE45DAE7-C22B-424B-A3D2-8483634370CF}"/>
              </a:ext>
            </a:extLst>
          </p:cNvPr>
          <p:cNvSpPr/>
          <p:nvPr/>
        </p:nvSpPr>
        <p:spPr>
          <a:xfrm>
            <a:off x="575512" y="1566442"/>
            <a:ext cx="827471" cy="307777"/>
          </a:xfrm>
          <a:prstGeom prst="rect">
            <a:avLst/>
          </a:prstGeom>
        </p:spPr>
        <p:txBody>
          <a:bodyPr wrap="none">
            <a:spAutoFit/>
          </a:bodyPr>
          <a:lstStyle/>
          <a:p>
            <a:pPr algn="r"/>
            <a:r>
              <a:rPr lang="en-GB" altLang="zh-TW" sz="1400" b="1">
                <a:latin typeface="Arial" panose="020B0604020202020204" pitchFamily="34" charset="0"/>
                <a:ea typeface="微軟正黑體" panose="020B0604030504040204" pitchFamily="34" charset="-120"/>
                <a:cs typeface="Arial" panose="020B0604020202020204" pitchFamily="34" charset="0"/>
              </a:rPr>
              <a:t>Cached</a:t>
            </a:r>
            <a:endParaRPr lang="zh-TW" altLang="en-US" sz="1400" b="1">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F3A8841E-783F-4E4E-8DED-DB3793DBBE64}"/>
              </a:ext>
            </a:extLst>
          </p:cNvPr>
          <p:cNvSpPr/>
          <p:nvPr/>
        </p:nvSpPr>
        <p:spPr>
          <a:xfrm>
            <a:off x="574717" y="3005665"/>
            <a:ext cx="827471" cy="307777"/>
          </a:xfrm>
          <a:prstGeom prst="rect">
            <a:avLst/>
          </a:prstGeom>
        </p:spPr>
        <p:txBody>
          <a:bodyPr wrap="none">
            <a:spAutoFit/>
          </a:bodyPr>
          <a:lstStyle/>
          <a:p>
            <a:pPr algn="r"/>
            <a:r>
              <a:rPr lang="en-GB" altLang="zh-TW" sz="1400" b="1">
                <a:latin typeface="Arial" panose="020B0604020202020204" pitchFamily="34" charset="0"/>
                <a:ea typeface="微軟正黑體" panose="020B0604030504040204" pitchFamily="34" charset="-120"/>
                <a:cs typeface="Arial" panose="020B0604020202020204" pitchFamily="34" charset="0"/>
              </a:rPr>
              <a:t>Cached</a:t>
            </a:r>
            <a:endParaRPr lang="zh-TW" altLang="en-US" sz="1400" b="1">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10938F9C-0B85-415F-8F25-741B36BF0018}"/>
              </a:ext>
            </a:extLst>
          </p:cNvPr>
          <p:cNvSpPr/>
          <p:nvPr/>
        </p:nvSpPr>
        <p:spPr>
          <a:xfrm>
            <a:off x="198807" y="2072099"/>
            <a:ext cx="1204176" cy="307777"/>
          </a:xfrm>
          <a:prstGeom prst="rect">
            <a:avLst/>
          </a:prstGeom>
        </p:spPr>
        <p:txBody>
          <a:bodyPr wrap="none">
            <a:spAutoFit/>
          </a:bodyPr>
          <a:lstStyle/>
          <a:p>
            <a:pPr algn="r"/>
            <a:r>
              <a:rPr lang="en-GB" altLang="zh-TW" sz="1400" b="1">
                <a:latin typeface="Arial" panose="020B0604020202020204" pitchFamily="34" charset="0"/>
                <a:ea typeface="微軟正黑體" panose="020B0604030504040204" pitchFamily="34" charset="-120"/>
                <a:cs typeface="Arial" panose="020B0604020202020204" pitchFamily="34" charset="0"/>
              </a:rPr>
              <a:t>Not Cached</a:t>
            </a:r>
            <a:endParaRPr lang="zh-TW" altLang="en-US" sz="1400" b="1">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07F3CA65-B70D-40B5-B38E-7B3A2E67011D}"/>
              </a:ext>
            </a:extLst>
          </p:cNvPr>
          <p:cNvSpPr/>
          <p:nvPr/>
        </p:nvSpPr>
        <p:spPr>
          <a:xfrm>
            <a:off x="198012" y="3456380"/>
            <a:ext cx="1204176" cy="307777"/>
          </a:xfrm>
          <a:prstGeom prst="rect">
            <a:avLst/>
          </a:prstGeom>
        </p:spPr>
        <p:txBody>
          <a:bodyPr wrap="none">
            <a:spAutoFit/>
          </a:bodyPr>
          <a:lstStyle/>
          <a:p>
            <a:pPr algn="r"/>
            <a:r>
              <a:rPr lang="en-GB" altLang="zh-TW" sz="1400" b="1">
                <a:latin typeface="Arial" panose="020B0604020202020204" pitchFamily="34" charset="0"/>
                <a:ea typeface="微軟正黑體" panose="020B0604030504040204" pitchFamily="34" charset="-120"/>
                <a:cs typeface="Arial" panose="020B0604020202020204" pitchFamily="34" charset="0"/>
              </a:rPr>
              <a:t>Not Cached</a:t>
            </a:r>
            <a:endParaRPr lang="zh-TW" altLang="en-US" sz="1400" b="1">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F2237A6E-DF53-435D-B7BC-40C4F2F59043}"/>
              </a:ext>
            </a:extLst>
          </p:cNvPr>
          <p:cNvSpPr/>
          <p:nvPr/>
        </p:nvSpPr>
        <p:spPr>
          <a:xfrm>
            <a:off x="1937660" y="2061418"/>
            <a:ext cx="1010213" cy="307777"/>
          </a:xfrm>
          <a:prstGeom prst="rect">
            <a:avLst/>
          </a:prstGeom>
        </p:spPr>
        <p:txBody>
          <a:bodyPr wrap="none">
            <a:spAutoFit/>
          </a:bodyPr>
          <a:lstStyle/>
          <a:p>
            <a:r>
              <a:rPr lang="en-US" altLang="zh-TW" sz="1400" b="1">
                <a:latin typeface="Arial" panose="020B0604020202020204" pitchFamily="34" charset="0"/>
                <a:ea typeface="微軟正黑體" panose="020B0604030504040204" pitchFamily="34" charset="-120"/>
                <a:cs typeface="Arial" panose="020B0604020202020204" pitchFamily="34" charset="0"/>
              </a:rPr>
              <a:t>3.38</a:t>
            </a:r>
            <a:r>
              <a:rPr lang="zh-TW" altLang="en-US" sz="1400" b="1">
                <a:latin typeface="Arial" panose="020B0604020202020204" pitchFamily="34" charset="0"/>
                <a:ea typeface="微軟正黑體" panose="020B0604030504040204" pitchFamily="34" charset="-120"/>
                <a:cs typeface="Arial" panose="020B0604020202020204" pitchFamily="34" charset="0"/>
              </a:rPr>
              <a:t> </a:t>
            </a:r>
            <a:r>
              <a:rPr lang="en-US" altLang="zh-TW" sz="1400" b="1">
                <a:latin typeface="Arial" panose="020B0604020202020204" pitchFamily="34" charset="0"/>
                <a:ea typeface="微軟正黑體" panose="020B0604030504040204" pitchFamily="34" charset="-120"/>
                <a:cs typeface="Arial" panose="020B0604020202020204" pitchFamily="34" charset="0"/>
              </a:rPr>
              <a:t>MB/s</a:t>
            </a:r>
            <a:endParaRPr lang="zh-TW" altLang="en-US" sz="1400" b="1">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AD78213D-C784-4EC5-9700-B63FF3C6A63E}"/>
              </a:ext>
            </a:extLst>
          </p:cNvPr>
          <p:cNvSpPr/>
          <p:nvPr/>
        </p:nvSpPr>
        <p:spPr>
          <a:xfrm>
            <a:off x="1716061" y="3470414"/>
            <a:ext cx="1010213" cy="307777"/>
          </a:xfrm>
          <a:prstGeom prst="rect">
            <a:avLst/>
          </a:prstGeom>
        </p:spPr>
        <p:txBody>
          <a:bodyPr wrap="none">
            <a:spAutoFit/>
          </a:bodyPr>
          <a:lstStyle/>
          <a:p>
            <a:r>
              <a:rPr lang="en-US" altLang="zh-TW" sz="1400" b="1">
                <a:latin typeface="Arial" panose="020B0604020202020204" pitchFamily="34" charset="0"/>
                <a:ea typeface="微軟正黑體" panose="020B0604030504040204" pitchFamily="34" charset="-120"/>
                <a:cs typeface="Arial" panose="020B0604020202020204" pitchFamily="34" charset="0"/>
              </a:rPr>
              <a:t>0.90</a:t>
            </a:r>
            <a:r>
              <a:rPr lang="zh-TW" altLang="en-US" sz="1400" b="1">
                <a:latin typeface="Arial" panose="020B0604020202020204" pitchFamily="34" charset="0"/>
                <a:ea typeface="微軟正黑體" panose="020B0604030504040204" pitchFamily="34" charset="-120"/>
                <a:cs typeface="Arial" panose="020B0604020202020204" pitchFamily="34" charset="0"/>
              </a:rPr>
              <a:t> </a:t>
            </a:r>
            <a:r>
              <a:rPr lang="en-US" altLang="zh-TW" sz="1400" b="1">
                <a:latin typeface="Arial" panose="020B0604020202020204" pitchFamily="34" charset="0"/>
                <a:ea typeface="微軟正黑體" panose="020B0604030504040204" pitchFamily="34" charset="-120"/>
                <a:cs typeface="Arial" panose="020B0604020202020204" pitchFamily="34" charset="0"/>
              </a:rPr>
              <a:t>MB/s</a:t>
            </a:r>
            <a:endParaRPr lang="zh-TW" altLang="en-US" sz="1400" b="1">
              <a:latin typeface="Arial" panose="020B0604020202020204" pitchFamily="34" charset="0"/>
              <a:cs typeface="Arial" panose="020B0604020202020204" pitchFamily="34" charset="0"/>
            </a:endParaRPr>
          </a:p>
        </p:txBody>
      </p:sp>
      <p:sp>
        <p:nvSpPr>
          <p:cNvPr id="26" name="矩形 25">
            <a:extLst>
              <a:ext uri="{FF2B5EF4-FFF2-40B4-BE49-F238E27FC236}">
                <a16:creationId xmlns:a16="http://schemas.microsoft.com/office/drawing/2014/main" id="{5D8CB3A8-2D90-4A8C-B629-46949769987A}"/>
              </a:ext>
            </a:extLst>
          </p:cNvPr>
          <p:cNvSpPr/>
          <p:nvPr/>
        </p:nvSpPr>
        <p:spPr>
          <a:xfrm>
            <a:off x="3248896" y="1551396"/>
            <a:ext cx="1382248" cy="338554"/>
          </a:xfrm>
          <a:prstGeom prst="rect">
            <a:avLst/>
          </a:prstGeom>
        </p:spPr>
        <p:txBody>
          <a:bodyPr wrap="square">
            <a:spAutoFit/>
          </a:bodyPr>
          <a:lstStyle/>
          <a:p>
            <a:r>
              <a:rPr lang="en-US" altLang="zh-TW" sz="1600" b="1" dirty="0">
                <a:solidFill>
                  <a:schemeClr val="bg1"/>
                </a:solidFill>
                <a:latin typeface="Arial" panose="020B0604020202020204" pitchFamily="34" charset="0"/>
                <a:ea typeface="微軟正黑體" panose="020B0604030504040204" pitchFamily="34" charset="-120"/>
                <a:cs typeface="Arial" panose="020B0604020202020204" pitchFamily="34" charset="0"/>
              </a:rPr>
              <a:t>32.38 MB/s</a:t>
            </a:r>
            <a:endParaRPr lang="zh-TW" altLang="en-US" sz="1600" b="1" dirty="0">
              <a:solidFill>
                <a:schemeClr val="bg1"/>
              </a:solidFill>
              <a:latin typeface="Arial" panose="020B0604020202020204" pitchFamily="34" charset="0"/>
              <a:cs typeface="Arial" panose="020B0604020202020204" pitchFamily="34" charset="0"/>
            </a:endParaRPr>
          </a:p>
        </p:txBody>
      </p:sp>
      <p:sp>
        <p:nvSpPr>
          <p:cNvPr id="27" name="矩形 26">
            <a:extLst>
              <a:ext uri="{FF2B5EF4-FFF2-40B4-BE49-F238E27FC236}">
                <a16:creationId xmlns:a16="http://schemas.microsoft.com/office/drawing/2014/main" id="{A2603C7B-7D7C-47E0-BF40-7134E683BD2C}"/>
              </a:ext>
            </a:extLst>
          </p:cNvPr>
          <p:cNvSpPr/>
          <p:nvPr/>
        </p:nvSpPr>
        <p:spPr>
          <a:xfrm>
            <a:off x="3289842" y="2992276"/>
            <a:ext cx="1245854" cy="338554"/>
          </a:xfrm>
          <a:prstGeom prst="rect">
            <a:avLst/>
          </a:prstGeom>
        </p:spPr>
        <p:txBody>
          <a:bodyPr wrap="none">
            <a:spAutoFit/>
          </a:bodyPr>
          <a:lstStyle/>
          <a:p>
            <a:r>
              <a:rPr lang="en-US" altLang="zh-TW" sz="1600" b="1" dirty="0">
                <a:solidFill>
                  <a:schemeClr val="bg1"/>
                </a:solidFill>
                <a:latin typeface="Arial" panose="020B0604020202020204" pitchFamily="34" charset="0"/>
                <a:ea typeface="微軟正黑體" panose="020B0604030504040204" pitchFamily="34" charset="-120"/>
                <a:cs typeface="Arial" panose="020B0604020202020204" pitchFamily="34" charset="0"/>
              </a:rPr>
              <a:t>31.26 MB/s</a:t>
            </a:r>
            <a:endParaRPr lang="zh-TW" altLang="en-US" sz="1600" b="1" dirty="0">
              <a:solidFill>
                <a:schemeClr val="bg1"/>
              </a:solidFill>
              <a:latin typeface="Arial" panose="020B0604020202020204" pitchFamily="34" charset="0"/>
              <a:cs typeface="Arial" panose="020B0604020202020204" pitchFamily="34" charset="0"/>
            </a:endParaRPr>
          </a:p>
        </p:txBody>
      </p:sp>
      <p:pic>
        <p:nvPicPr>
          <p:cNvPr id="29" name="圖形 28">
            <a:extLst>
              <a:ext uri="{FF2B5EF4-FFF2-40B4-BE49-F238E27FC236}">
                <a16:creationId xmlns:a16="http://schemas.microsoft.com/office/drawing/2014/main" id="{8665B0DF-654B-465E-A391-45FB34BE39A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30185" y="1309672"/>
            <a:ext cx="870153" cy="870153"/>
          </a:xfrm>
          <a:prstGeom prst="rect">
            <a:avLst/>
          </a:prstGeom>
        </p:spPr>
      </p:pic>
      <p:pic>
        <p:nvPicPr>
          <p:cNvPr id="30" name="圖形 29">
            <a:extLst>
              <a:ext uri="{FF2B5EF4-FFF2-40B4-BE49-F238E27FC236}">
                <a16:creationId xmlns:a16="http://schemas.microsoft.com/office/drawing/2014/main" id="{87356649-CDBF-4865-B422-7F1BB4D1B1B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97475" y="2746732"/>
            <a:ext cx="870153" cy="870153"/>
          </a:xfrm>
          <a:prstGeom prst="rect">
            <a:avLst/>
          </a:prstGeom>
        </p:spPr>
      </p:pic>
      <p:sp>
        <p:nvSpPr>
          <p:cNvPr id="34" name="矩形 33">
            <a:extLst>
              <a:ext uri="{FF2B5EF4-FFF2-40B4-BE49-F238E27FC236}">
                <a16:creationId xmlns:a16="http://schemas.microsoft.com/office/drawing/2014/main" id="{8F1A419C-4CF8-4C5F-8239-D00C840D7C0A}"/>
              </a:ext>
            </a:extLst>
          </p:cNvPr>
          <p:cNvSpPr/>
          <p:nvPr/>
        </p:nvSpPr>
        <p:spPr>
          <a:xfrm>
            <a:off x="6494928" y="2241682"/>
            <a:ext cx="2654157" cy="461665"/>
          </a:xfrm>
          <a:prstGeom prst="rect">
            <a:avLst/>
          </a:prstGeom>
        </p:spPr>
        <p:txBody>
          <a:bodyPr wrap="square">
            <a:spAutoFit/>
          </a:bodyPr>
          <a:lstStyle/>
          <a:p>
            <a:pPr algn="ctr">
              <a:lnSpc>
                <a:spcPts val="1500"/>
              </a:lnSpc>
            </a:pPr>
            <a:r>
              <a:rPr kumimoji="1" lang="en-GB" altLang="zh-TW" sz="1150" b="1" dirty="0">
                <a:solidFill>
                  <a:schemeClr val="bg1"/>
                </a:solidFill>
                <a:latin typeface="Arial" panose="020B0604020202020204" pitchFamily="34" charset="0"/>
                <a:ea typeface="微軟正黑體" panose="020B0604030504040204" pitchFamily="34" charset="-120"/>
                <a:cs typeface="Arial" panose="020B0604020202020204" pitchFamily="34" charset="0"/>
              </a:rPr>
              <a:t>More complicated process,</a:t>
            </a:r>
          </a:p>
          <a:p>
            <a:pPr algn="ctr">
              <a:lnSpc>
                <a:spcPts val="1500"/>
              </a:lnSpc>
            </a:pPr>
            <a:r>
              <a:rPr kumimoji="1" lang="en-GB" altLang="zh-TW" sz="1150" b="1" dirty="0">
                <a:solidFill>
                  <a:schemeClr val="bg1"/>
                </a:solidFill>
                <a:latin typeface="Arial" panose="020B0604020202020204" pitchFamily="34" charset="0"/>
                <a:ea typeface="微軟正黑體" panose="020B0604030504040204" pitchFamily="34" charset="-120"/>
                <a:cs typeface="Arial" panose="020B0604020202020204" pitchFamily="34" charset="0"/>
              </a:rPr>
              <a:t> more significant effect!</a:t>
            </a:r>
            <a:endParaRPr kumimoji="1" lang="zh-TW" altLang="en-US" sz="115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6" name="矩形: 圓角 35">
            <a:extLst>
              <a:ext uri="{FF2B5EF4-FFF2-40B4-BE49-F238E27FC236}">
                <a16:creationId xmlns:a16="http://schemas.microsoft.com/office/drawing/2014/main" id="{C7E0D253-F595-4467-AF96-A22842C82141}"/>
              </a:ext>
            </a:extLst>
          </p:cNvPr>
          <p:cNvSpPr/>
          <p:nvPr/>
        </p:nvSpPr>
        <p:spPr>
          <a:xfrm>
            <a:off x="6791992" y="2228892"/>
            <a:ext cx="2067549" cy="504762"/>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2" name="圖片 2" descr="一張含有 標誌, 室外 的圖片&#10;&#10;描述是以高可信度產生">
            <a:extLst>
              <a:ext uri="{FF2B5EF4-FFF2-40B4-BE49-F238E27FC236}">
                <a16:creationId xmlns:a16="http://schemas.microsoft.com/office/drawing/2014/main" id="{382DF06C-23D4-4D27-8EB6-5C33AAD441AB}"/>
              </a:ext>
            </a:extLst>
          </p:cNvPr>
          <p:cNvPicPr>
            <a:picLocks noChangeAspect="1"/>
          </p:cNvPicPr>
          <p:nvPr/>
        </p:nvPicPr>
        <p:blipFill>
          <a:blip r:embed="rId7"/>
          <a:stretch>
            <a:fillRect/>
          </a:stretch>
        </p:blipFill>
        <p:spPr>
          <a:xfrm>
            <a:off x="8160404" y="-280"/>
            <a:ext cx="981075" cy="885825"/>
          </a:xfrm>
          <a:prstGeom prst="rect">
            <a:avLst/>
          </a:prstGeom>
        </p:spPr>
      </p:pic>
    </p:spTree>
    <p:extLst>
      <p:ext uri="{BB962C8B-B14F-4D97-AF65-F5344CB8AC3E}">
        <p14:creationId xmlns:p14="http://schemas.microsoft.com/office/powerpoint/2010/main" val="3771223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7DD9DB4-FC0A-46A0-8901-23C43919107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4" name="圖片 43">
            <a:extLst>
              <a:ext uri="{FF2B5EF4-FFF2-40B4-BE49-F238E27FC236}">
                <a16:creationId xmlns:a16="http://schemas.microsoft.com/office/drawing/2014/main" id="{02844BFF-D6DA-4000-9280-ED49C26921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39333" y="224842"/>
            <a:ext cx="3204668" cy="4918658"/>
          </a:xfrm>
          <a:prstGeom prst="rect">
            <a:avLst/>
          </a:prstGeom>
        </p:spPr>
      </p:pic>
      <p:sp>
        <p:nvSpPr>
          <p:cNvPr id="21" name="矩形: 圓角 20">
            <a:extLst>
              <a:ext uri="{FF2B5EF4-FFF2-40B4-BE49-F238E27FC236}">
                <a16:creationId xmlns:a16="http://schemas.microsoft.com/office/drawing/2014/main" id="{FC209D60-DDEB-4725-A867-9E31A732A761}"/>
              </a:ext>
            </a:extLst>
          </p:cNvPr>
          <p:cNvSpPr/>
          <p:nvPr/>
        </p:nvSpPr>
        <p:spPr>
          <a:xfrm>
            <a:off x="540689" y="1187716"/>
            <a:ext cx="6648019" cy="632771"/>
          </a:xfrm>
          <a:prstGeom prst="roundRect">
            <a:avLst>
              <a:gd name="adj" fmla="val 50000"/>
            </a:avLst>
          </a:prstGeom>
          <a:solidFill>
            <a:schemeClr val="bg1"/>
          </a:solidFill>
          <a:ln w="2286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圓角 22">
            <a:extLst>
              <a:ext uri="{FF2B5EF4-FFF2-40B4-BE49-F238E27FC236}">
                <a16:creationId xmlns:a16="http://schemas.microsoft.com/office/drawing/2014/main" id="{506AD1C7-B14C-4255-89C4-C2DBF7A3B1C7}"/>
              </a:ext>
            </a:extLst>
          </p:cNvPr>
          <p:cNvSpPr/>
          <p:nvPr/>
        </p:nvSpPr>
        <p:spPr>
          <a:xfrm>
            <a:off x="540689" y="1831122"/>
            <a:ext cx="6104548" cy="632771"/>
          </a:xfrm>
          <a:prstGeom prst="roundRect">
            <a:avLst>
              <a:gd name="adj" fmla="val 50000"/>
            </a:avLst>
          </a:prstGeom>
          <a:solidFill>
            <a:schemeClr val="bg1"/>
          </a:solidFill>
          <a:ln w="2286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8147948E-4693-4415-AB9E-5BF5410DF7F7}"/>
              </a:ext>
            </a:extLst>
          </p:cNvPr>
          <p:cNvSpPr/>
          <p:nvPr/>
        </p:nvSpPr>
        <p:spPr>
          <a:xfrm>
            <a:off x="305859" y="2708793"/>
            <a:ext cx="6766878" cy="632771"/>
          </a:xfrm>
          <a:prstGeom prst="roundRect">
            <a:avLst>
              <a:gd name="adj" fmla="val 50000"/>
            </a:avLst>
          </a:prstGeom>
          <a:solidFill>
            <a:schemeClr val="bg1"/>
          </a:solidFill>
          <a:ln w="2286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圓角 28">
            <a:extLst>
              <a:ext uri="{FF2B5EF4-FFF2-40B4-BE49-F238E27FC236}">
                <a16:creationId xmlns:a16="http://schemas.microsoft.com/office/drawing/2014/main" id="{B3FFEECA-F7DD-4B8F-83CA-99E211E4AEC7}"/>
              </a:ext>
            </a:extLst>
          </p:cNvPr>
          <p:cNvSpPr/>
          <p:nvPr/>
        </p:nvSpPr>
        <p:spPr>
          <a:xfrm>
            <a:off x="540689" y="3353144"/>
            <a:ext cx="6403613" cy="632771"/>
          </a:xfrm>
          <a:prstGeom prst="roundRect">
            <a:avLst>
              <a:gd name="adj" fmla="val 50000"/>
            </a:avLst>
          </a:prstGeom>
          <a:solidFill>
            <a:schemeClr val="bg1"/>
          </a:solidFill>
          <a:ln w="2286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圓角 29">
            <a:extLst>
              <a:ext uri="{FF2B5EF4-FFF2-40B4-BE49-F238E27FC236}">
                <a16:creationId xmlns:a16="http://schemas.microsoft.com/office/drawing/2014/main" id="{B33ABFD0-8DE2-46AA-8372-1E437F431736}"/>
              </a:ext>
            </a:extLst>
          </p:cNvPr>
          <p:cNvSpPr/>
          <p:nvPr/>
        </p:nvSpPr>
        <p:spPr>
          <a:xfrm>
            <a:off x="550265" y="3993733"/>
            <a:ext cx="6403613" cy="632771"/>
          </a:xfrm>
          <a:prstGeom prst="roundRect">
            <a:avLst>
              <a:gd name="adj" fmla="val 50000"/>
            </a:avLst>
          </a:prstGeom>
          <a:solidFill>
            <a:schemeClr val="bg1"/>
          </a:solidFill>
          <a:ln w="2286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7AC854F4-3FE1-4DE3-91F1-6A72F7298B28}"/>
              </a:ext>
            </a:extLst>
          </p:cNvPr>
          <p:cNvSpPr/>
          <p:nvPr/>
        </p:nvSpPr>
        <p:spPr>
          <a:xfrm>
            <a:off x="300085" y="550682"/>
            <a:ext cx="6888623" cy="632771"/>
          </a:xfrm>
          <a:prstGeom prst="roundRect">
            <a:avLst>
              <a:gd name="adj" fmla="val 50000"/>
            </a:avLst>
          </a:prstGeom>
          <a:solidFill>
            <a:schemeClr val="bg1"/>
          </a:solidFill>
          <a:ln w="2286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35244CDC-0288-43A9-AED7-95A2692AD3FF}"/>
              </a:ext>
            </a:extLst>
          </p:cNvPr>
          <p:cNvSpPr/>
          <p:nvPr/>
        </p:nvSpPr>
        <p:spPr>
          <a:xfrm>
            <a:off x="806947" y="1217301"/>
            <a:ext cx="6225671" cy="584775"/>
          </a:xfrm>
          <a:prstGeom prst="rect">
            <a:avLst/>
          </a:prstGeom>
        </p:spPr>
        <p:txBody>
          <a:bodyPr wrap="square" anchor="t">
            <a:spAutoFit/>
          </a:bodyPr>
          <a:lstStyle/>
          <a:p>
            <a:r>
              <a:rPr lang="en-US" altLang="zh-CN" sz="1600" b="1">
                <a:latin typeface="Arial" panose="020B0604020202020204" pitchFamily="34" charset="0"/>
                <a:ea typeface="微軟正黑體"/>
                <a:cs typeface="Arial" panose="020B0604020202020204" pitchFamily="34" charset="0"/>
              </a:rPr>
              <a:t>When out of office, it is too slow to access the data in the NAS due to </a:t>
            </a:r>
            <a:r>
              <a:rPr lang="en-US" altLang="zh-CN" sz="1600" b="1">
                <a:solidFill>
                  <a:srgbClr val="FF00FF"/>
                </a:solidFill>
                <a:latin typeface="Arial" panose="020B0604020202020204" pitchFamily="34" charset="0"/>
                <a:ea typeface="微軟正黑體"/>
                <a:cs typeface="Arial" panose="020B0604020202020204" pitchFamily="34" charset="0"/>
              </a:rPr>
              <a:t>network issues</a:t>
            </a:r>
            <a:r>
              <a:rPr lang="en-US" altLang="zh-CN" sz="1600" b="1">
                <a:latin typeface="Arial" panose="020B0604020202020204" pitchFamily="34" charset="0"/>
                <a:ea typeface="微軟正黑體"/>
                <a:cs typeface="Arial" panose="020B0604020202020204" pitchFamily="34" charset="0"/>
              </a:rPr>
              <a:t>.</a:t>
            </a:r>
            <a:endParaRPr lang="en-US" altLang="zh-TW" sz="1600" b="1">
              <a:latin typeface="Arial" panose="020B0604020202020204" pitchFamily="34" charset="0"/>
              <a:ea typeface="微軟正黑體"/>
              <a:cs typeface="Arial" panose="020B0604020202020204" pitchFamily="34" charset="0"/>
            </a:endParaRPr>
          </a:p>
        </p:txBody>
      </p:sp>
      <p:sp>
        <p:nvSpPr>
          <p:cNvPr id="17" name="矩形 16">
            <a:extLst>
              <a:ext uri="{FF2B5EF4-FFF2-40B4-BE49-F238E27FC236}">
                <a16:creationId xmlns:a16="http://schemas.microsoft.com/office/drawing/2014/main" id="{FABB05C4-4FAF-48DB-9061-CEA237F9D88F}"/>
              </a:ext>
            </a:extLst>
          </p:cNvPr>
          <p:cNvSpPr/>
          <p:nvPr/>
        </p:nvSpPr>
        <p:spPr>
          <a:xfrm>
            <a:off x="806946" y="1847215"/>
            <a:ext cx="5591453" cy="584775"/>
          </a:xfrm>
          <a:prstGeom prst="rect">
            <a:avLst/>
          </a:prstGeom>
        </p:spPr>
        <p:txBody>
          <a:bodyPr wrap="square">
            <a:spAutoFit/>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It is slow to synchronize data between different NAS in multiple site office.</a:t>
            </a:r>
          </a:p>
        </p:txBody>
      </p:sp>
      <p:sp>
        <p:nvSpPr>
          <p:cNvPr id="20" name="矩形 19">
            <a:extLst>
              <a:ext uri="{FF2B5EF4-FFF2-40B4-BE49-F238E27FC236}">
                <a16:creationId xmlns:a16="http://schemas.microsoft.com/office/drawing/2014/main" id="{36ECBD78-3FED-4CAA-ABB8-57AFA4A04216}"/>
              </a:ext>
            </a:extLst>
          </p:cNvPr>
          <p:cNvSpPr/>
          <p:nvPr/>
        </p:nvSpPr>
        <p:spPr>
          <a:xfrm>
            <a:off x="394031" y="2809085"/>
            <a:ext cx="6635150" cy="400110"/>
          </a:xfrm>
          <a:prstGeom prst="rect">
            <a:avLst/>
          </a:prstGeom>
        </p:spPr>
        <p:txBody>
          <a:bodyPr wrap="none" anchor="t">
            <a:spAutoFit/>
          </a:bodyPr>
          <a:lstStyle/>
          <a:p>
            <a:r>
              <a:rPr lang="en-US" sz="2000" b="1">
                <a:solidFill>
                  <a:srgbClr val="000000"/>
                </a:solidFill>
                <a:latin typeface="Arial" panose="020B0604020202020204" pitchFamily="34" charset="0"/>
                <a:ea typeface="微軟正黑體"/>
                <a:cs typeface="Arial" panose="020B0604020202020204" pitchFamily="34" charset="0"/>
              </a:rPr>
              <a:t>Issues you might encounter while using </a:t>
            </a:r>
            <a:r>
              <a:rPr lang="en-US" sz="2000" b="1">
                <a:solidFill>
                  <a:srgbClr val="3B56DF"/>
                </a:solidFill>
                <a:latin typeface="Arial" panose="020B0604020202020204" pitchFamily="34" charset="0"/>
                <a:ea typeface="微軟正黑體"/>
                <a:cs typeface="Arial" panose="020B0604020202020204" pitchFamily="34" charset="0"/>
              </a:rPr>
              <a:t>Public cloud</a:t>
            </a:r>
          </a:p>
        </p:txBody>
      </p:sp>
      <p:sp>
        <p:nvSpPr>
          <p:cNvPr id="22" name="矩形 21">
            <a:extLst>
              <a:ext uri="{FF2B5EF4-FFF2-40B4-BE49-F238E27FC236}">
                <a16:creationId xmlns:a16="http://schemas.microsoft.com/office/drawing/2014/main" id="{6B934679-00DE-4863-8C55-9430F6175253}"/>
              </a:ext>
            </a:extLst>
          </p:cNvPr>
          <p:cNvSpPr/>
          <p:nvPr/>
        </p:nvSpPr>
        <p:spPr>
          <a:xfrm>
            <a:off x="56429" y="3355183"/>
            <a:ext cx="6666168" cy="584775"/>
          </a:xfrm>
          <a:prstGeom prst="rect">
            <a:avLst/>
          </a:prstGeom>
        </p:spPr>
        <p:txBody>
          <a:bodyPr wrap="square" anchor="t">
            <a:spAutoFit/>
          </a:bodyPr>
          <a:lstStyle/>
          <a:p>
            <a:pPr marL="664845"/>
            <a:r>
              <a:rPr lang="en-US" altLang="zh-CN" sz="1600" b="1">
                <a:latin typeface="Arial" panose="020B0604020202020204" pitchFamily="34" charset="0"/>
                <a:ea typeface="微軟正黑體"/>
                <a:cs typeface="Arial" panose="020B0604020202020204" pitchFamily="34" charset="0"/>
              </a:rPr>
              <a:t>It is too slow to access the data in the cloud due to </a:t>
            </a:r>
            <a:r>
              <a:rPr lang="en-US" altLang="zh-CN" sz="1600" b="1">
                <a:solidFill>
                  <a:srgbClr val="FF00FF"/>
                </a:solidFill>
                <a:latin typeface="Arial" panose="020B0604020202020204" pitchFamily="34" charset="0"/>
                <a:ea typeface="微軟正黑體"/>
                <a:cs typeface="Arial" panose="020B0604020202020204" pitchFamily="34" charset="0"/>
              </a:rPr>
              <a:t>network issues</a:t>
            </a:r>
            <a:r>
              <a:rPr lang="en-US" altLang="zh-CN" sz="1600" b="1">
                <a:latin typeface="Arial" panose="020B0604020202020204" pitchFamily="34" charset="0"/>
                <a:ea typeface="微軟正黑體"/>
                <a:cs typeface="Arial" panose="020B0604020202020204" pitchFamily="34" charset="0"/>
              </a:rPr>
              <a:t> in different location.</a:t>
            </a:r>
            <a:endParaRPr lang="en-US" altLang="zh-TW" sz="1600" b="1">
              <a:latin typeface="Arial" panose="020B0604020202020204" pitchFamily="34" charset="0"/>
              <a:ea typeface="微軟正黑體"/>
              <a:cs typeface="Arial" panose="020B0604020202020204" pitchFamily="34" charset="0"/>
            </a:endParaRPr>
          </a:p>
        </p:txBody>
      </p:sp>
      <p:sp>
        <p:nvSpPr>
          <p:cNvPr id="24" name="矩形 23">
            <a:extLst>
              <a:ext uri="{FF2B5EF4-FFF2-40B4-BE49-F238E27FC236}">
                <a16:creationId xmlns:a16="http://schemas.microsoft.com/office/drawing/2014/main" id="{D0B46F77-D479-47EE-8B71-DEE1B0CE8F28}"/>
              </a:ext>
            </a:extLst>
          </p:cNvPr>
          <p:cNvSpPr/>
          <p:nvPr/>
        </p:nvSpPr>
        <p:spPr>
          <a:xfrm>
            <a:off x="718631" y="4024273"/>
            <a:ext cx="6225671" cy="584775"/>
          </a:xfrm>
          <a:prstGeom prst="rect">
            <a:avLst/>
          </a:prstGeom>
        </p:spPr>
        <p:txBody>
          <a:bodyPr wrap="square">
            <a:spAutoFit/>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It is slow to connect to the same cloud between in multiple site office.</a:t>
            </a:r>
          </a:p>
        </p:txBody>
      </p:sp>
      <p:sp>
        <p:nvSpPr>
          <p:cNvPr id="4" name="矩形 3">
            <a:extLst>
              <a:ext uri="{FF2B5EF4-FFF2-40B4-BE49-F238E27FC236}">
                <a16:creationId xmlns:a16="http://schemas.microsoft.com/office/drawing/2014/main" id="{3D4A82C4-8538-7740-B772-FEE7515CB7FC}"/>
              </a:ext>
            </a:extLst>
          </p:cNvPr>
          <p:cNvSpPr/>
          <p:nvPr/>
        </p:nvSpPr>
        <p:spPr>
          <a:xfrm>
            <a:off x="338201" y="649810"/>
            <a:ext cx="6734536" cy="400110"/>
          </a:xfrm>
          <a:prstGeom prst="rect">
            <a:avLst/>
          </a:prstGeom>
        </p:spPr>
        <p:txBody>
          <a:bodyPr wrap="none" anchor="t">
            <a:spAutoFit/>
          </a:bodyPr>
          <a:lstStyle/>
          <a:p>
            <a:r>
              <a:rPr lang="en-US" sz="2000" b="1">
                <a:latin typeface="Arial" panose="020B0604020202020204" pitchFamily="34" charset="0"/>
                <a:ea typeface="微軟正黑體"/>
                <a:cs typeface="Arial" panose="020B0604020202020204" pitchFamily="34" charset="0"/>
              </a:rPr>
              <a:t>Issues you might encounter while using </a:t>
            </a:r>
            <a:r>
              <a:rPr lang="en-US" sz="2000" b="1">
                <a:solidFill>
                  <a:srgbClr val="3B56DF"/>
                </a:solidFill>
                <a:latin typeface="Arial" panose="020B0604020202020204" pitchFamily="34" charset="0"/>
                <a:ea typeface="微軟正黑體"/>
                <a:cs typeface="Arial" panose="020B0604020202020204" pitchFamily="34" charset="0"/>
              </a:rPr>
              <a:t>Private cloud</a:t>
            </a:r>
            <a:endParaRPr lang="en-US" altLang="zh-TW" b="1">
              <a:solidFill>
                <a:srgbClr val="3B56DF"/>
              </a:solidFill>
              <a:latin typeface="Arial" panose="020B0604020202020204" pitchFamily="34" charset="0"/>
              <a:cs typeface="Arial" panose="020B0604020202020204" pitchFamily="34" charset="0"/>
            </a:endParaRPr>
          </a:p>
        </p:txBody>
      </p:sp>
      <p:pic>
        <p:nvPicPr>
          <p:cNvPr id="2" name="圖片 2" descr="一張含有 標誌, 室外 的圖片&#10;&#10;描述是以高可信度產生">
            <a:extLst>
              <a:ext uri="{FF2B5EF4-FFF2-40B4-BE49-F238E27FC236}">
                <a16:creationId xmlns:a16="http://schemas.microsoft.com/office/drawing/2014/main" id="{40C3C19A-0C74-43B6-8BF3-735EEBFB9293}"/>
              </a:ext>
            </a:extLst>
          </p:cNvPr>
          <p:cNvPicPr>
            <a:picLocks noChangeAspect="1"/>
          </p:cNvPicPr>
          <p:nvPr/>
        </p:nvPicPr>
        <p:blipFill>
          <a:blip r:embed="rId4"/>
          <a:stretch>
            <a:fillRect/>
          </a:stretch>
        </p:blipFill>
        <p:spPr>
          <a:xfrm>
            <a:off x="8174649" y="0"/>
            <a:ext cx="981075" cy="885825"/>
          </a:xfrm>
          <a:prstGeom prst="rect">
            <a:avLst/>
          </a:prstGeom>
        </p:spPr>
      </p:pic>
    </p:spTree>
    <p:extLst>
      <p:ext uri="{BB962C8B-B14F-4D97-AF65-F5344CB8AC3E}">
        <p14:creationId xmlns:p14="http://schemas.microsoft.com/office/powerpoint/2010/main" val="3940049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7FC0C3A-1661-45F8-984E-8112C61ECE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499"/>
          </a:xfrm>
          <a:prstGeom prst="rect">
            <a:avLst/>
          </a:prstGeom>
        </p:spPr>
      </p:pic>
      <p:pic>
        <p:nvPicPr>
          <p:cNvPr id="3" name="圖片 2" descr="一張含有 標誌, 室外 的圖片&#10;&#10;描述是以高可信度產生">
            <a:extLst>
              <a:ext uri="{FF2B5EF4-FFF2-40B4-BE49-F238E27FC236}">
                <a16:creationId xmlns:a16="http://schemas.microsoft.com/office/drawing/2014/main" id="{B4F53D0C-4DE9-4C75-BD83-0CDB893B46C4}"/>
              </a:ext>
            </a:extLst>
          </p:cNvPr>
          <p:cNvPicPr>
            <a:picLocks noChangeAspect="1"/>
          </p:cNvPicPr>
          <p:nvPr/>
        </p:nvPicPr>
        <p:blipFill>
          <a:blip r:embed="rId3"/>
          <a:stretch>
            <a:fillRect/>
          </a:stretch>
        </p:blipFill>
        <p:spPr>
          <a:xfrm>
            <a:off x="8160404" y="-280"/>
            <a:ext cx="981075" cy="885825"/>
          </a:xfrm>
          <a:prstGeom prst="rect">
            <a:avLst/>
          </a:prstGeom>
        </p:spPr>
      </p:pic>
    </p:spTree>
    <p:extLst>
      <p:ext uri="{BB962C8B-B14F-4D97-AF65-F5344CB8AC3E}">
        <p14:creationId xmlns:p14="http://schemas.microsoft.com/office/powerpoint/2010/main" val="3584846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894B358-8BDE-4C72-A12F-8DB62CC329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8" name="圖形 27">
            <a:extLst>
              <a:ext uri="{FF2B5EF4-FFF2-40B4-BE49-F238E27FC236}">
                <a16:creationId xmlns:a16="http://schemas.microsoft.com/office/drawing/2014/main" id="{24CE40A1-3350-4A38-A715-30B4E4D104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2085" y="957213"/>
            <a:ext cx="3612962" cy="4089396"/>
          </a:xfrm>
          <a:prstGeom prst="rect">
            <a:avLst/>
          </a:prstGeom>
        </p:spPr>
      </p:pic>
      <p:pic>
        <p:nvPicPr>
          <p:cNvPr id="7" name="圖形 6">
            <a:extLst>
              <a:ext uri="{FF2B5EF4-FFF2-40B4-BE49-F238E27FC236}">
                <a16:creationId xmlns:a16="http://schemas.microsoft.com/office/drawing/2014/main" id="{E1DE089E-F95A-4444-9D96-15446A3358E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4909" y="1287399"/>
            <a:ext cx="5845877" cy="632771"/>
          </a:xfrm>
          <a:prstGeom prst="rect">
            <a:avLst/>
          </a:prstGeom>
          <a:effectLst>
            <a:outerShdw blurRad="50800" dist="38100" dir="2700000" algn="tl" rotWithShape="0">
              <a:prstClr val="black">
                <a:alpha val="40000"/>
              </a:prstClr>
            </a:outerShdw>
          </a:effectLst>
        </p:spPr>
      </p:pic>
      <p:sp>
        <p:nvSpPr>
          <p:cNvPr id="8" name="標題 3">
            <a:extLst>
              <a:ext uri="{FF2B5EF4-FFF2-40B4-BE49-F238E27FC236}">
                <a16:creationId xmlns:a16="http://schemas.microsoft.com/office/drawing/2014/main" id="{9532BE52-9136-423F-A1F4-7EA2F96C766F}"/>
              </a:ext>
            </a:extLst>
          </p:cNvPr>
          <p:cNvSpPr txBox="1">
            <a:spLocks/>
          </p:cNvSpPr>
          <p:nvPr/>
        </p:nvSpPr>
        <p:spPr>
          <a:xfrm>
            <a:off x="320110" y="388904"/>
            <a:ext cx="8129320" cy="66782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chemeClr val="bg1"/>
                </a:solidFill>
                <a:latin typeface="微軟正黑體" panose="020B0604030504040204" pitchFamily="34" charset="-120"/>
                <a:ea typeface="微軟正黑體" panose="020B0604030504040204" pitchFamily="34" charset="-120"/>
                <a:cs typeface="+mj-cs"/>
              </a:defRPr>
            </a:lvl1pPr>
          </a:lstStyle>
          <a:p>
            <a:r>
              <a:rPr lang="en-GB" altLang="zh-TW" sz="3200" dirty="0">
                <a:latin typeface="Arial" panose="020B0604020202020204" pitchFamily="34" charset="0"/>
                <a:ea typeface="Microsoft JhengHei UI" panose="020B0604030504040204" pitchFamily="34" charset="-120"/>
                <a:cs typeface="Arial" panose="020B0604020202020204" pitchFamily="34" charset="0"/>
              </a:rPr>
              <a:t>4 Ways To Enjoy Cache Experience</a:t>
            </a:r>
            <a:endParaRPr lang="en-GB" sz="3200" dirty="0">
              <a:latin typeface="Arial" panose="020B0604020202020204" pitchFamily="34" charset="0"/>
              <a:ea typeface="Microsoft JhengHei UI" panose="020B0604030504040204" pitchFamily="34" charset="-120"/>
              <a:cs typeface="Arial" panose="020B0604020202020204" pitchFamily="34" charset="0"/>
            </a:endParaRPr>
          </a:p>
        </p:txBody>
      </p:sp>
      <p:sp>
        <p:nvSpPr>
          <p:cNvPr id="9" name="矩形 8">
            <a:extLst>
              <a:ext uri="{FF2B5EF4-FFF2-40B4-BE49-F238E27FC236}">
                <a16:creationId xmlns:a16="http://schemas.microsoft.com/office/drawing/2014/main" id="{D8170056-B83F-427B-87CA-C058210B9BD4}"/>
              </a:ext>
            </a:extLst>
          </p:cNvPr>
          <p:cNvSpPr/>
          <p:nvPr/>
        </p:nvSpPr>
        <p:spPr>
          <a:xfrm>
            <a:off x="975103" y="1381974"/>
            <a:ext cx="5163411" cy="430887"/>
          </a:xfrm>
          <a:prstGeom prst="rect">
            <a:avLst/>
          </a:prstGeom>
        </p:spPr>
        <p:txBody>
          <a:bodyPr wrap="square">
            <a:spAutoFit/>
          </a:bodyPr>
          <a:lstStyle/>
          <a:p>
            <a:r>
              <a:rPr lang="en-GB" altLang="zh-TW" sz="2200" b="1" dirty="0">
                <a:latin typeface="Arial" panose="020B0604020202020204" pitchFamily="34" charset="0"/>
                <a:ea typeface="Microsoft JhengHei UI" panose="020B0604030504040204" pitchFamily="34" charset="-120"/>
                <a:cs typeface="Arial" panose="020B0604020202020204" pitchFamily="34" charset="0"/>
              </a:rPr>
              <a:t>3 steps to create cache connections</a:t>
            </a:r>
          </a:p>
        </p:txBody>
      </p:sp>
      <p:sp>
        <p:nvSpPr>
          <p:cNvPr id="10" name="橢圓 9">
            <a:extLst>
              <a:ext uri="{FF2B5EF4-FFF2-40B4-BE49-F238E27FC236}">
                <a16:creationId xmlns:a16="http://schemas.microsoft.com/office/drawing/2014/main" id="{26DF4A45-1B65-4CC8-88AF-CE8ACA31C4AD}"/>
              </a:ext>
            </a:extLst>
          </p:cNvPr>
          <p:cNvSpPr/>
          <p:nvPr/>
        </p:nvSpPr>
        <p:spPr>
          <a:xfrm>
            <a:off x="450061" y="1358496"/>
            <a:ext cx="495546" cy="49554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latin typeface="Arial" panose="020B0604020202020204" pitchFamily="34" charset="0"/>
                <a:cs typeface="Arial" panose="020B0604020202020204" pitchFamily="34" charset="0"/>
              </a:rPr>
              <a:t>1</a:t>
            </a:r>
            <a:endParaRPr lang="zh-TW" altLang="en-US" sz="2800" b="1">
              <a:latin typeface="Arial" panose="020B0604020202020204" pitchFamily="34" charset="0"/>
              <a:cs typeface="Arial" panose="020B0604020202020204" pitchFamily="34" charset="0"/>
            </a:endParaRPr>
          </a:p>
        </p:txBody>
      </p:sp>
      <p:pic>
        <p:nvPicPr>
          <p:cNvPr id="11" name="圖形 10">
            <a:extLst>
              <a:ext uri="{FF2B5EF4-FFF2-40B4-BE49-F238E27FC236}">
                <a16:creationId xmlns:a16="http://schemas.microsoft.com/office/drawing/2014/main" id="{3C3B718B-3471-41BF-AC3C-AD813CD4954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4908" y="2028874"/>
            <a:ext cx="5845877" cy="632771"/>
          </a:xfrm>
          <a:prstGeom prst="rect">
            <a:avLst/>
          </a:prstGeom>
          <a:effectLst>
            <a:outerShdw blurRad="50800" dist="38100" dir="2700000" algn="tl" rotWithShape="0">
              <a:prstClr val="black">
                <a:alpha val="40000"/>
              </a:prstClr>
            </a:outerShdw>
          </a:effectLst>
        </p:spPr>
      </p:pic>
      <p:sp>
        <p:nvSpPr>
          <p:cNvPr id="12" name="矩形 11">
            <a:extLst>
              <a:ext uri="{FF2B5EF4-FFF2-40B4-BE49-F238E27FC236}">
                <a16:creationId xmlns:a16="http://schemas.microsoft.com/office/drawing/2014/main" id="{F5D0FE79-241A-476B-AB72-BFB719E1DB90}"/>
              </a:ext>
            </a:extLst>
          </p:cNvPr>
          <p:cNvSpPr/>
          <p:nvPr/>
        </p:nvSpPr>
        <p:spPr>
          <a:xfrm>
            <a:off x="975103" y="2139215"/>
            <a:ext cx="5526018" cy="430887"/>
          </a:xfrm>
          <a:prstGeom prst="rect">
            <a:avLst/>
          </a:prstGeom>
        </p:spPr>
        <p:txBody>
          <a:bodyPr wrap="square">
            <a:spAutoFit/>
          </a:bodyPr>
          <a:lstStyle/>
          <a:p>
            <a:r>
              <a:rPr lang="en-GB" altLang="zh-TW" sz="2200" b="1">
                <a:latin typeface="Arial" panose="020B0604020202020204" pitchFamily="34" charset="0"/>
                <a:ea typeface="Microsoft JhengHei UI" panose="020B0604030504040204" pitchFamily="34" charset="-120"/>
                <a:cs typeface="Arial" panose="020B0604020202020204" pitchFamily="34" charset="0"/>
              </a:rPr>
              <a:t>4 tips to manage cache connections</a:t>
            </a:r>
          </a:p>
        </p:txBody>
      </p:sp>
      <p:sp>
        <p:nvSpPr>
          <p:cNvPr id="13" name="橢圓 12">
            <a:extLst>
              <a:ext uri="{FF2B5EF4-FFF2-40B4-BE49-F238E27FC236}">
                <a16:creationId xmlns:a16="http://schemas.microsoft.com/office/drawing/2014/main" id="{B2DA18F7-7400-4C5F-8546-ED42D4296A2E}"/>
              </a:ext>
            </a:extLst>
          </p:cNvPr>
          <p:cNvSpPr/>
          <p:nvPr/>
        </p:nvSpPr>
        <p:spPr>
          <a:xfrm>
            <a:off x="450061" y="2099971"/>
            <a:ext cx="495546" cy="49554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latin typeface="Arial" panose="020B0604020202020204" pitchFamily="34" charset="0"/>
                <a:cs typeface="Arial" panose="020B0604020202020204" pitchFamily="34" charset="0"/>
              </a:rPr>
              <a:t>2</a:t>
            </a:r>
            <a:endParaRPr lang="zh-TW" altLang="en-US" sz="2800" b="1">
              <a:latin typeface="Arial" panose="020B0604020202020204" pitchFamily="34" charset="0"/>
              <a:cs typeface="Arial" panose="020B0604020202020204" pitchFamily="34" charset="0"/>
            </a:endParaRPr>
          </a:p>
        </p:txBody>
      </p:sp>
      <p:grpSp>
        <p:nvGrpSpPr>
          <p:cNvPr id="14" name="群組 13">
            <a:extLst>
              <a:ext uri="{FF2B5EF4-FFF2-40B4-BE49-F238E27FC236}">
                <a16:creationId xmlns:a16="http://schemas.microsoft.com/office/drawing/2014/main" id="{AEB8C821-FF84-4C55-87CC-86B88088D4E3}"/>
              </a:ext>
            </a:extLst>
          </p:cNvPr>
          <p:cNvGrpSpPr/>
          <p:nvPr/>
        </p:nvGrpSpPr>
        <p:grpSpPr>
          <a:xfrm>
            <a:off x="370910" y="2806296"/>
            <a:ext cx="5859875" cy="632771"/>
            <a:chOff x="404596" y="2592275"/>
            <a:chExt cx="7418208" cy="632771"/>
          </a:xfrm>
        </p:grpSpPr>
        <p:pic>
          <p:nvPicPr>
            <p:cNvPr id="15" name="圖形 14">
              <a:extLst>
                <a:ext uri="{FF2B5EF4-FFF2-40B4-BE49-F238E27FC236}">
                  <a16:creationId xmlns:a16="http://schemas.microsoft.com/office/drawing/2014/main" id="{9ABE5E7A-070C-41DE-8933-56B80344791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4596" y="2592275"/>
              <a:ext cx="5994004" cy="632771"/>
            </a:xfrm>
            <a:prstGeom prst="rect">
              <a:avLst/>
            </a:prstGeom>
            <a:effectLst>
              <a:outerShdw blurRad="50800" dist="38100" dir="2700000" algn="tl" rotWithShape="0">
                <a:prstClr val="black">
                  <a:alpha val="40000"/>
                </a:prstClr>
              </a:outerShdw>
            </a:effectLst>
          </p:spPr>
        </p:pic>
        <p:pic>
          <p:nvPicPr>
            <p:cNvPr id="16" name="圖形 15">
              <a:extLst>
                <a:ext uri="{FF2B5EF4-FFF2-40B4-BE49-F238E27FC236}">
                  <a16:creationId xmlns:a16="http://schemas.microsoft.com/office/drawing/2014/main" id="{259CCC1F-5F57-46C8-AA2E-4DDEE502020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28800" y="2592275"/>
              <a:ext cx="5994004" cy="632771"/>
            </a:xfrm>
            <a:prstGeom prst="rect">
              <a:avLst/>
            </a:prstGeom>
            <a:effectLst>
              <a:outerShdw blurRad="50800" dist="38100" dir="2700000" algn="tl" rotWithShape="0">
                <a:prstClr val="black">
                  <a:alpha val="40000"/>
                </a:prstClr>
              </a:outerShdw>
            </a:effectLst>
          </p:spPr>
        </p:pic>
        <p:pic>
          <p:nvPicPr>
            <p:cNvPr id="17" name="圖形 16">
              <a:extLst>
                <a:ext uri="{FF2B5EF4-FFF2-40B4-BE49-F238E27FC236}">
                  <a16:creationId xmlns:a16="http://schemas.microsoft.com/office/drawing/2014/main" id="{F721729A-D5DA-4B47-A661-383C754DD967}"/>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r="24507"/>
            <a:stretch/>
          </p:blipFill>
          <p:spPr>
            <a:xfrm>
              <a:off x="406797" y="2592275"/>
              <a:ext cx="4525064" cy="632771"/>
            </a:xfrm>
            <a:prstGeom prst="rect">
              <a:avLst/>
            </a:prstGeom>
            <a:effectLst/>
          </p:spPr>
        </p:pic>
      </p:grpSp>
      <p:sp>
        <p:nvSpPr>
          <p:cNvPr id="18" name="矩形 17">
            <a:extLst>
              <a:ext uri="{FF2B5EF4-FFF2-40B4-BE49-F238E27FC236}">
                <a16:creationId xmlns:a16="http://schemas.microsoft.com/office/drawing/2014/main" id="{EB9B4096-CD01-4D1F-81E0-A1F4CEFACD26}"/>
              </a:ext>
            </a:extLst>
          </p:cNvPr>
          <p:cNvSpPr/>
          <p:nvPr/>
        </p:nvSpPr>
        <p:spPr>
          <a:xfrm>
            <a:off x="975103" y="2908754"/>
            <a:ext cx="5343539" cy="430887"/>
          </a:xfrm>
          <a:prstGeom prst="rect">
            <a:avLst/>
          </a:prstGeom>
        </p:spPr>
        <p:txBody>
          <a:bodyPr wrap="square">
            <a:spAutoFit/>
          </a:bodyPr>
          <a:lstStyle/>
          <a:p>
            <a:r>
              <a:rPr lang="en-GB" altLang="zh-TW" sz="2200" b="1">
                <a:latin typeface="Arial" panose="020B0604020202020204" pitchFamily="34" charset="0"/>
                <a:ea typeface="Microsoft JhengHei UI"/>
                <a:cs typeface="Arial" panose="020B0604020202020204" pitchFamily="34" charset="0"/>
              </a:rPr>
              <a:t>Visible usage status of cache volume</a:t>
            </a:r>
            <a:endParaRPr lang="en-GB" altLang="zh-TW" sz="2200" b="1">
              <a:latin typeface="Arial" panose="020B0604020202020204" pitchFamily="34" charset="0"/>
              <a:ea typeface="Microsoft JhengHei UI" panose="020B0604030504040204" pitchFamily="34" charset="-120"/>
              <a:cs typeface="Arial" panose="020B0604020202020204" pitchFamily="34" charset="0"/>
            </a:endParaRPr>
          </a:p>
        </p:txBody>
      </p:sp>
      <p:sp>
        <p:nvSpPr>
          <p:cNvPr id="19" name="橢圓 18">
            <a:extLst>
              <a:ext uri="{FF2B5EF4-FFF2-40B4-BE49-F238E27FC236}">
                <a16:creationId xmlns:a16="http://schemas.microsoft.com/office/drawing/2014/main" id="{B3BF5B73-9ED2-4BAA-8787-CF2EB56EB04A}"/>
              </a:ext>
            </a:extLst>
          </p:cNvPr>
          <p:cNvSpPr/>
          <p:nvPr/>
        </p:nvSpPr>
        <p:spPr>
          <a:xfrm>
            <a:off x="450061" y="2877393"/>
            <a:ext cx="495546" cy="49554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latin typeface="Arial" panose="020B0604020202020204" pitchFamily="34" charset="0"/>
                <a:cs typeface="Arial" panose="020B0604020202020204" pitchFamily="34" charset="0"/>
              </a:rPr>
              <a:t>3</a:t>
            </a:r>
            <a:endParaRPr lang="zh-TW" altLang="en-US" sz="2800" b="1">
              <a:latin typeface="Arial" panose="020B0604020202020204" pitchFamily="34" charset="0"/>
              <a:cs typeface="Arial" panose="020B0604020202020204" pitchFamily="34" charset="0"/>
            </a:endParaRPr>
          </a:p>
        </p:txBody>
      </p:sp>
      <p:pic>
        <p:nvPicPr>
          <p:cNvPr id="20" name="圖形 19">
            <a:extLst>
              <a:ext uri="{FF2B5EF4-FFF2-40B4-BE49-F238E27FC236}">
                <a16:creationId xmlns:a16="http://schemas.microsoft.com/office/drawing/2014/main" id="{3F25076C-0891-4FE2-8149-4B16520E4F8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4909" y="3547771"/>
            <a:ext cx="5845877" cy="632771"/>
          </a:xfrm>
          <a:prstGeom prst="rect">
            <a:avLst/>
          </a:prstGeom>
          <a:effectLst>
            <a:outerShdw blurRad="50800" dist="38100" dir="2700000" algn="tl" rotWithShape="0">
              <a:prstClr val="black">
                <a:alpha val="40000"/>
              </a:prstClr>
            </a:outerShdw>
          </a:effectLst>
        </p:spPr>
      </p:pic>
      <p:sp>
        <p:nvSpPr>
          <p:cNvPr id="21" name="矩形 20">
            <a:extLst>
              <a:ext uri="{FF2B5EF4-FFF2-40B4-BE49-F238E27FC236}">
                <a16:creationId xmlns:a16="http://schemas.microsoft.com/office/drawing/2014/main" id="{4EB971EB-F24C-488E-BB79-C0AF0807EB68}"/>
              </a:ext>
            </a:extLst>
          </p:cNvPr>
          <p:cNvSpPr/>
          <p:nvPr/>
        </p:nvSpPr>
        <p:spPr>
          <a:xfrm>
            <a:off x="975103" y="3658112"/>
            <a:ext cx="5350716" cy="430887"/>
          </a:xfrm>
          <a:prstGeom prst="rect">
            <a:avLst/>
          </a:prstGeom>
        </p:spPr>
        <p:txBody>
          <a:bodyPr wrap="square">
            <a:spAutoFit/>
          </a:bodyPr>
          <a:lstStyle/>
          <a:p>
            <a:r>
              <a:rPr lang="en-GB" altLang="zh-TW" sz="2200" b="1">
                <a:latin typeface="Arial" panose="020B0604020202020204" pitchFamily="34" charset="0"/>
                <a:ea typeface="Microsoft JhengHei UI"/>
                <a:cs typeface="Arial" panose="020B0604020202020204" pitchFamily="34" charset="0"/>
              </a:rPr>
              <a:t>User Whitelist for </a:t>
            </a:r>
            <a:r>
              <a:rPr lang="en-GB" altLang="zh-TW" sz="2200" b="1" err="1">
                <a:latin typeface="Arial" panose="020B0604020202020204" pitchFamily="34" charset="0"/>
                <a:ea typeface="Microsoft JhengHei UI"/>
                <a:cs typeface="Arial" panose="020B0604020202020204" pitchFamily="34" charset="0"/>
              </a:rPr>
              <a:t>CacheMount</a:t>
            </a:r>
            <a:endParaRPr lang="zh-TW" altLang="en-US" sz="2200" b="1">
              <a:latin typeface="Arial" panose="020B0604020202020204" pitchFamily="34" charset="0"/>
              <a:ea typeface="Microsoft JhengHei UI"/>
              <a:cs typeface="Arial" panose="020B0604020202020204" pitchFamily="34" charset="0"/>
            </a:endParaRPr>
          </a:p>
        </p:txBody>
      </p:sp>
      <p:sp>
        <p:nvSpPr>
          <p:cNvPr id="22" name="橢圓 21">
            <a:extLst>
              <a:ext uri="{FF2B5EF4-FFF2-40B4-BE49-F238E27FC236}">
                <a16:creationId xmlns:a16="http://schemas.microsoft.com/office/drawing/2014/main" id="{14251784-128E-430C-9476-94F28BED7A26}"/>
              </a:ext>
            </a:extLst>
          </p:cNvPr>
          <p:cNvSpPr/>
          <p:nvPr/>
        </p:nvSpPr>
        <p:spPr>
          <a:xfrm>
            <a:off x="450061" y="3618868"/>
            <a:ext cx="495546" cy="49554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latin typeface="Arial" panose="020B0604020202020204" pitchFamily="34" charset="0"/>
                <a:cs typeface="Arial" panose="020B0604020202020204" pitchFamily="34" charset="0"/>
              </a:rPr>
              <a:t>4</a:t>
            </a:r>
            <a:endParaRPr lang="zh-TW" altLang="en-US" sz="2800" b="1">
              <a:latin typeface="Arial" panose="020B0604020202020204" pitchFamily="34" charset="0"/>
              <a:cs typeface="Arial" panose="020B0604020202020204" pitchFamily="34" charset="0"/>
            </a:endParaRPr>
          </a:p>
        </p:txBody>
      </p:sp>
      <p:pic>
        <p:nvPicPr>
          <p:cNvPr id="25" name="圖形 7">
            <a:extLst>
              <a:ext uri="{FF2B5EF4-FFF2-40B4-BE49-F238E27FC236}">
                <a16:creationId xmlns:a16="http://schemas.microsoft.com/office/drawing/2014/main" id="{08E328EB-230C-4778-9B23-9C8FCD35D2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88218" y="860322"/>
            <a:ext cx="949479" cy="641808"/>
          </a:xfrm>
          <a:prstGeom prst="rect">
            <a:avLst/>
          </a:prstGeom>
          <a:effectLst>
            <a:outerShdw blurRad="50800" dist="38100" dir="2700000" algn="tl" rotWithShape="0">
              <a:prstClr val="black">
                <a:alpha val="40000"/>
              </a:prstClr>
            </a:outerShdw>
          </a:effectLst>
        </p:spPr>
      </p:pic>
      <p:pic>
        <p:nvPicPr>
          <p:cNvPr id="26" name="Picture 6" descr="Related image">
            <a:extLst>
              <a:ext uri="{FF2B5EF4-FFF2-40B4-BE49-F238E27FC236}">
                <a16:creationId xmlns:a16="http://schemas.microsoft.com/office/drawing/2014/main" id="{4BA0F3A2-B200-4B95-8943-336EA5AD5F91}"/>
              </a:ext>
            </a:extLst>
          </p:cNvPr>
          <p:cNvPicPr>
            <a:picLocks noChangeAspect="1" noChangeArrowheads="1"/>
          </p:cNvPicPr>
          <p:nvPr/>
        </p:nvPicPr>
        <p:blipFill>
          <a:blip r:embed="rId9"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10">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8118846" y="1119284"/>
            <a:ext cx="325328" cy="325328"/>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2" descr="一張含有 標誌, 室外 的圖片&#10;&#10;描述是以高可信度產生">
            <a:extLst>
              <a:ext uri="{FF2B5EF4-FFF2-40B4-BE49-F238E27FC236}">
                <a16:creationId xmlns:a16="http://schemas.microsoft.com/office/drawing/2014/main" id="{02FB5109-526B-43A6-94FA-4E6743F8DD84}"/>
              </a:ext>
            </a:extLst>
          </p:cNvPr>
          <p:cNvPicPr>
            <a:picLocks noChangeAspect="1"/>
          </p:cNvPicPr>
          <p:nvPr/>
        </p:nvPicPr>
        <p:blipFill>
          <a:blip r:embed="rId11"/>
          <a:stretch>
            <a:fillRect/>
          </a:stretch>
        </p:blipFill>
        <p:spPr>
          <a:xfrm>
            <a:off x="8160404" y="-280"/>
            <a:ext cx="981075" cy="885825"/>
          </a:xfrm>
          <a:prstGeom prst="rect">
            <a:avLst/>
          </a:prstGeom>
        </p:spPr>
      </p:pic>
    </p:spTree>
    <p:extLst>
      <p:ext uri="{BB962C8B-B14F-4D97-AF65-F5344CB8AC3E}">
        <p14:creationId xmlns:p14="http://schemas.microsoft.com/office/powerpoint/2010/main" val="1115230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圓角 4">
            <a:extLst>
              <a:ext uri="{FF2B5EF4-FFF2-40B4-BE49-F238E27FC236}">
                <a16:creationId xmlns:a16="http://schemas.microsoft.com/office/drawing/2014/main" id="{199813EC-2B2E-4F0E-A674-D0C9C929C629}"/>
              </a:ext>
            </a:extLst>
          </p:cNvPr>
          <p:cNvSpPr/>
          <p:nvPr/>
        </p:nvSpPr>
        <p:spPr>
          <a:xfrm>
            <a:off x="602489" y="1086598"/>
            <a:ext cx="3785362" cy="478992"/>
          </a:xfrm>
          <a:prstGeom prst="roundRect">
            <a:avLst>
              <a:gd name="adj"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 name="橢圓 11">
            <a:extLst>
              <a:ext uri="{FF2B5EF4-FFF2-40B4-BE49-F238E27FC236}">
                <a16:creationId xmlns:a16="http://schemas.microsoft.com/office/drawing/2014/main" id="{11AC57DC-2839-4AB4-97F0-863CF010D482}"/>
              </a:ext>
            </a:extLst>
          </p:cNvPr>
          <p:cNvSpPr/>
          <p:nvPr/>
        </p:nvSpPr>
        <p:spPr>
          <a:xfrm>
            <a:off x="404157" y="983119"/>
            <a:ext cx="655970" cy="6559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788A892C-BBAC-4D52-A502-7494DB8AFD69}"/>
              </a:ext>
            </a:extLst>
          </p:cNvPr>
          <p:cNvSpPr/>
          <p:nvPr/>
        </p:nvSpPr>
        <p:spPr>
          <a:xfrm>
            <a:off x="552597" y="1058835"/>
            <a:ext cx="362600" cy="477054"/>
          </a:xfrm>
          <a:prstGeom prst="rect">
            <a:avLst/>
          </a:prstGeom>
        </p:spPr>
        <p:txBody>
          <a:bodyPr wrap="none">
            <a:spAutoFit/>
          </a:bodyPr>
          <a:lstStyle/>
          <a:p>
            <a:r>
              <a:rPr lang="en-US" altLang="zh-TW" sz="2500" b="1">
                <a:solidFill>
                  <a:schemeClr val="bg1"/>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2500">
              <a:solidFill>
                <a:schemeClr val="bg1"/>
              </a:solidFill>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41222A62-834E-4AFA-8712-31707156F7E1}"/>
              </a:ext>
            </a:extLst>
          </p:cNvPr>
          <p:cNvSpPr>
            <a:spLocks noGrp="1"/>
          </p:cNvSpPr>
          <p:nvPr>
            <p:ph type="title"/>
          </p:nvPr>
        </p:nvSpPr>
        <p:spPr>
          <a:xfrm>
            <a:off x="320211" y="148598"/>
            <a:ext cx="8671389" cy="667820"/>
          </a:xfrm>
        </p:spPr>
        <p:txBody>
          <a:bodyPr>
            <a:normAutofit/>
          </a:bodyPr>
          <a:lstStyle/>
          <a:p>
            <a:r>
              <a:rPr lang="en-GB" altLang="zh-TW" sz="3000" dirty="0">
                <a:ea typeface="微軟正黑體"/>
              </a:rPr>
              <a:t>3 Steps To Create Cache Connections</a:t>
            </a:r>
          </a:p>
        </p:txBody>
      </p:sp>
      <p:sp>
        <p:nvSpPr>
          <p:cNvPr id="8" name="TextBox 13">
            <a:extLst>
              <a:ext uri="{FF2B5EF4-FFF2-40B4-BE49-F238E27FC236}">
                <a16:creationId xmlns:a16="http://schemas.microsoft.com/office/drawing/2014/main" id="{682D9E48-2B4A-4317-8B32-5D8DD320B64E}"/>
              </a:ext>
            </a:extLst>
          </p:cNvPr>
          <p:cNvSpPr txBox="1"/>
          <p:nvPr/>
        </p:nvSpPr>
        <p:spPr>
          <a:xfrm>
            <a:off x="1142228" y="1094992"/>
            <a:ext cx="3134013" cy="423193"/>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ltLang="zh-TW" sz="2300" b="1" dirty="0">
                <a:latin typeface="Arial" panose="020B0604020202020204" pitchFamily="34" charset="0"/>
                <a:ea typeface="微軟正黑體"/>
                <a:cs typeface="Arial" panose="020B0604020202020204" pitchFamily="34" charset="0"/>
              </a:rPr>
              <a:t>Create cache volume</a:t>
            </a:r>
            <a:endParaRPr lang="en-US" sz="2300" b="1" dirty="0">
              <a:latin typeface="Arial" panose="020B0604020202020204" pitchFamily="34" charset="0"/>
              <a:cs typeface="Arial" panose="020B0604020202020204" pitchFamily="34" charset="0"/>
            </a:endParaRPr>
          </a:p>
        </p:txBody>
      </p:sp>
      <p:sp>
        <p:nvSpPr>
          <p:cNvPr id="22" name="橢圓 21">
            <a:extLst>
              <a:ext uri="{FF2B5EF4-FFF2-40B4-BE49-F238E27FC236}">
                <a16:creationId xmlns:a16="http://schemas.microsoft.com/office/drawing/2014/main" id="{CD28F8B8-74D7-412A-835D-745F04B86FF1}"/>
              </a:ext>
            </a:extLst>
          </p:cNvPr>
          <p:cNvSpPr/>
          <p:nvPr/>
        </p:nvSpPr>
        <p:spPr>
          <a:xfrm>
            <a:off x="470496" y="1047590"/>
            <a:ext cx="517999" cy="517999"/>
          </a:xfrm>
          <a:prstGeom prst="ellipse">
            <a:avLst/>
          </a:prstGeom>
          <a:noFill/>
          <a:ln w="50800">
            <a:gradFill>
              <a:gsLst>
                <a:gs pos="0">
                  <a:srgbClr val="E05B8B"/>
                </a:gs>
                <a:gs pos="100000">
                  <a:srgbClr val="FAAA1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0" name="圖片 9">
            <a:extLst>
              <a:ext uri="{FF2B5EF4-FFF2-40B4-BE49-F238E27FC236}">
                <a16:creationId xmlns:a16="http://schemas.microsoft.com/office/drawing/2014/main" id="{3A25F52B-1972-479C-99D0-775A1CE2C4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1439" y="1660908"/>
            <a:ext cx="6350111" cy="2970434"/>
          </a:xfrm>
          <a:prstGeom prst="rect">
            <a:avLst/>
          </a:prstGeom>
          <a:ln>
            <a:solidFill>
              <a:srgbClr val="1F4E79">
                <a:alpha val="17000"/>
              </a:srgbClr>
            </a:solidFill>
          </a:ln>
          <a:effectLst>
            <a:outerShdw blurRad="50800" dist="38100" dir="2700000" algn="tl" rotWithShape="0">
              <a:prstClr val="black">
                <a:alpha val="40000"/>
              </a:prstClr>
            </a:outerShdw>
          </a:effectLst>
        </p:spPr>
      </p:pic>
      <p:pic>
        <p:nvPicPr>
          <p:cNvPr id="11" name="圖片 10">
            <a:extLst>
              <a:ext uri="{FF2B5EF4-FFF2-40B4-BE49-F238E27FC236}">
                <a16:creationId xmlns:a16="http://schemas.microsoft.com/office/drawing/2014/main" id="{A6509DF2-E42C-4360-B140-DC72A862235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48056" y="1975889"/>
            <a:ext cx="2124294" cy="2124294"/>
          </a:xfrm>
          <a:prstGeom prst="ellipse">
            <a:avLst/>
          </a:prstGeom>
          <a:ln w="19050">
            <a:solidFill>
              <a:srgbClr val="31213C"/>
            </a:solidFill>
          </a:ln>
          <a:effectLst>
            <a:outerShdw blurRad="50800" dist="38100" dir="2700000" algn="tl" rotWithShape="0">
              <a:prstClr val="black">
                <a:alpha val="40000"/>
              </a:prstClr>
            </a:outerShdw>
          </a:effectLst>
        </p:spPr>
      </p:pic>
      <p:pic>
        <p:nvPicPr>
          <p:cNvPr id="3" name="圖片 2" descr="一張含有 標誌, 室外 的圖片&#10;&#10;描述是以高可信度產生">
            <a:extLst>
              <a:ext uri="{FF2B5EF4-FFF2-40B4-BE49-F238E27FC236}">
                <a16:creationId xmlns:a16="http://schemas.microsoft.com/office/drawing/2014/main" id="{C10E2426-4E1C-4509-9A78-9B7E0F1024E1}"/>
              </a:ext>
            </a:extLst>
          </p:cNvPr>
          <p:cNvPicPr>
            <a:picLocks noChangeAspect="1"/>
          </p:cNvPicPr>
          <p:nvPr/>
        </p:nvPicPr>
        <p:blipFill>
          <a:blip r:embed="rId5"/>
          <a:stretch>
            <a:fillRect/>
          </a:stretch>
        </p:blipFill>
        <p:spPr>
          <a:xfrm>
            <a:off x="8160404" y="-280"/>
            <a:ext cx="981075" cy="885825"/>
          </a:xfrm>
          <a:prstGeom prst="rect">
            <a:avLst/>
          </a:prstGeom>
        </p:spPr>
      </p:pic>
    </p:spTree>
    <p:extLst>
      <p:ext uri="{BB962C8B-B14F-4D97-AF65-F5344CB8AC3E}">
        <p14:creationId xmlns:p14="http://schemas.microsoft.com/office/powerpoint/2010/main" val="1938542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BFAEE7B-83F2-49CC-8231-7398D6AF1BC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41385" y="1961086"/>
            <a:ext cx="3968024" cy="2628000"/>
          </a:xfrm>
          <a:prstGeom prst="rect">
            <a:avLst/>
          </a:prstGeom>
          <a:ln>
            <a:solidFill>
              <a:srgbClr val="1F4E79">
                <a:alpha val="17000"/>
              </a:srgbClr>
            </a:solidFill>
          </a:ln>
          <a:effectLst>
            <a:outerShdw blurRad="50800" dist="38100" dir="2700000" algn="tl" rotWithShape="0">
              <a:prstClr val="black">
                <a:alpha val="40000"/>
              </a:prstClr>
            </a:outerShdw>
          </a:effectLst>
        </p:spPr>
      </p:pic>
      <p:sp>
        <p:nvSpPr>
          <p:cNvPr id="8" name="文字方塊 7">
            <a:extLst>
              <a:ext uri="{FF2B5EF4-FFF2-40B4-BE49-F238E27FC236}">
                <a16:creationId xmlns:a16="http://schemas.microsoft.com/office/drawing/2014/main" id="{A46DAF90-E06C-4BC1-A64C-BF1BA05C5045}"/>
              </a:ext>
            </a:extLst>
          </p:cNvPr>
          <p:cNvSpPr txBox="1"/>
          <p:nvPr/>
        </p:nvSpPr>
        <p:spPr>
          <a:xfrm>
            <a:off x="453261" y="1681932"/>
            <a:ext cx="4055919" cy="253916"/>
          </a:xfrm>
          <a:prstGeom prst="rect">
            <a:avLst/>
          </a:prstGeom>
          <a:noFill/>
        </p:spPr>
        <p:txBody>
          <a:bodyPr wrap="none" rtlCol="0">
            <a:spAutoFit/>
          </a:bodyPr>
          <a:lstStyle/>
          <a:p>
            <a:r>
              <a:rPr lang="en-GB" altLang="zh-TW" sz="1050" b="1" dirty="0">
                <a:latin typeface="Arial" panose="020B0604020202020204" pitchFamily="34" charset="0"/>
                <a:ea typeface="微軟正黑體" panose="020B0604030504040204" pitchFamily="34" charset="-120"/>
                <a:cs typeface="Arial" panose="020B0604020202020204" pitchFamily="34" charset="0"/>
              </a:rPr>
              <a:t>Step1: Select a cloud provider (take AWS S3 as the example</a:t>
            </a:r>
            <a:r>
              <a:rPr lang="en-US" altLang="zh-TW" sz="1050" b="1" dirty="0">
                <a:latin typeface="Arial" panose="020B0604020202020204" pitchFamily="34" charset="0"/>
                <a:ea typeface="微軟正黑體" panose="020B0604030504040204" pitchFamily="34" charset="-120"/>
                <a:cs typeface="Arial" panose="020B0604020202020204" pitchFamily="34" charset="0"/>
              </a:rPr>
              <a:t>)</a:t>
            </a:r>
            <a:endParaRPr lang="en-GB" sz="105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D15C9DC2-1AAA-45CC-82EC-28E06A10DF6A}"/>
              </a:ext>
            </a:extLst>
          </p:cNvPr>
          <p:cNvSpPr txBox="1"/>
          <p:nvPr/>
        </p:nvSpPr>
        <p:spPr>
          <a:xfrm>
            <a:off x="4634357" y="1678228"/>
            <a:ext cx="1904689" cy="415498"/>
          </a:xfrm>
          <a:prstGeom prst="rect">
            <a:avLst/>
          </a:prstGeom>
          <a:noFill/>
        </p:spPr>
        <p:txBody>
          <a:bodyPr wrap="none" rtlCol="0">
            <a:spAutoFit/>
          </a:bodyPr>
          <a:lstStyle/>
          <a:p>
            <a:r>
              <a:rPr lang="en-GB" altLang="zh-TW" sz="1050" b="1">
                <a:latin typeface="Arial" panose="020B0604020202020204" pitchFamily="34" charset="0"/>
                <a:ea typeface="微軟正黑體" panose="020B0604030504040204" pitchFamily="34" charset="-120"/>
                <a:cs typeface="Arial" panose="020B0604020202020204" pitchFamily="34" charset="0"/>
              </a:rPr>
              <a:t>Step2: Make configuration</a:t>
            </a:r>
          </a:p>
          <a:p>
            <a:endParaRPr lang="en-GB" sz="1050" b="1">
              <a:latin typeface="Arial" panose="020B0604020202020204" pitchFamily="34" charset="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D575DC31-04B3-4086-9274-9D7F3F8E8868}"/>
              </a:ext>
            </a:extLst>
          </p:cNvPr>
          <p:cNvSpPr txBox="1"/>
          <p:nvPr/>
        </p:nvSpPr>
        <p:spPr>
          <a:xfrm>
            <a:off x="7223866" y="2683408"/>
            <a:ext cx="1321275" cy="436081"/>
          </a:xfrm>
          <a:prstGeom prst="rect">
            <a:avLst/>
          </a:prstGeom>
          <a:noFill/>
        </p:spPr>
        <p:txBody>
          <a:bodyPr wrap="square" rtlCol="0">
            <a:spAutoFit/>
          </a:bodyPr>
          <a:lstStyle/>
          <a:p>
            <a:pPr>
              <a:lnSpc>
                <a:spcPts val="1400"/>
              </a:lnSpc>
            </a:pPr>
            <a:r>
              <a:rPr lang="en-US" altLang="zh-TW" sz="1013" b="1" dirty="0">
                <a:latin typeface="Arial" panose="020B0604020202020204" pitchFamily="34" charset="0"/>
                <a:cs typeface="Arial" panose="020B0604020202020204" pitchFamily="34" charset="0"/>
              </a:rPr>
              <a:t>1.</a:t>
            </a:r>
            <a:r>
              <a:rPr lang="zh-TW" altLang="en-US" sz="1013" b="1" dirty="0">
                <a:latin typeface="Arial" panose="020B0604020202020204" pitchFamily="34" charset="0"/>
                <a:cs typeface="Arial" panose="020B0604020202020204" pitchFamily="34" charset="0"/>
              </a:rPr>
              <a:t> </a:t>
            </a:r>
            <a:r>
              <a:rPr lang="en-GB" altLang="zh-TW" sz="1013" b="1" dirty="0">
                <a:latin typeface="Arial" panose="020B0604020202020204" pitchFamily="34" charset="0"/>
                <a:cs typeface="Arial" panose="020B0604020202020204" pitchFamily="34" charset="0"/>
              </a:rPr>
              <a:t>Enter account  </a:t>
            </a:r>
          </a:p>
          <a:p>
            <a:pPr>
              <a:lnSpc>
                <a:spcPts val="1400"/>
              </a:lnSpc>
            </a:pPr>
            <a:r>
              <a:rPr lang="en-GB" altLang="zh-TW" sz="1013" b="1" dirty="0">
                <a:latin typeface="Arial" panose="020B0604020202020204" pitchFamily="34" charset="0"/>
                <a:cs typeface="Arial" panose="020B0604020202020204" pitchFamily="34" charset="0"/>
              </a:rPr>
              <a:t>     information</a:t>
            </a:r>
            <a:endParaRPr lang="en-GB" sz="1013" b="1" dirty="0">
              <a:latin typeface="Arial" panose="020B0604020202020204" pitchFamily="34" charset="0"/>
              <a:cs typeface="Arial" panose="020B0604020202020204" pitchFamily="34" charset="0"/>
            </a:endParaRPr>
          </a:p>
        </p:txBody>
      </p:sp>
      <p:sp>
        <p:nvSpPr>
          <p:cNvPr id="11" name="文字方塊 10">
            <a:extLst>
              <a:ext uri="{FF2B5EF4-FFF2-40B4-BE49-F238E27FC236}">
                <a16:creationId xmlns:a16="http://schemas.microsoft.com/office/drawing/2014/main" id="{EC89D8C1-C648-4EA7-9F5A-9B4FA9713550}"/>
              </a:ext>
            </a:extLst>
          </p:cNvPr>
          <p:cNvSpPr txBox="1"/>
          <p:nvPr/>
        </p:nvSpPr>
        <p:spPr>
          <a:xfrm>
            <a:off x="7223866" y="3421495"/>
            <a:ext cx="1279517" cy="256545"/>
          </a:xfrm>
          <a:prstGeom prst="rect">
            <a:avLst/>
          </a:prstGeom>
          <a:noFill/>
        </p:spPr>
        <p:txBody>
          <a:bodyPr wrap="none" rtlCol="0">
            <a:spAutoFit/>
          </a:bodyPr>
          <a:lstStyle/>
          <a:p>
            <a:pPr>
              <a:lnSpc>
                <a:spcPts val="1400"/>
              </a:lnSpc>
            </a:pPr>
            <a:r>
              <a:rPr lang="en-US" altLang="zh-TW" sz="1013" b="1">
                <a:latin typeface="Arial" panose="020B0604020202020204" pitchFamily="34" charset="0"/>
                <a:cs typeface="Arial" panose="020B0604020202020204" pitchFamily="34" charset="0"/>
              </a:rPr>
              <a:t>2.</a:t>
            </a:r>
            <a:r>
              <a:rPr lang="zh-TW" altLang="en-US" sz="1013" b="1">
                <a:latin typeface="Arial" panose="020B0604020202020204" pitchFamily="34" charset="0"/>
                <a:cs typeface="Arial" panose="020B0604020202020204" pitchFamily="34" charset="0"/>
              </a:rPr>
              <a:t> </a:t>
            </a:r>
            <a:r>
              <a:rPr lang="en-GB" altLang="zh-TW" sz="1013" b="1">
                <a:latin typeface="Arial" panose="020B0604020202020204" pitchFamily="34" charset="0"/>
                <a:cs typeface="Arial" panose="020B0604020202020204" pitchFamily="34" charset="0"/>
              </a:rPr>
              <a:t>Select a </a:t>
            </a:r>
            <a:r>
              <a:rPr lang="en-US" altLang="zh-TW" sz="1013" b="1">
                <a:latin typeface="Arial" panose="020B0604020202020204" pitchFamily="34" charset="0"/>
                <a:cs typeface="Arial" panose="020B0604020202020204" pitchFamily="34" charset="0"/>
              </a:rPr>
              <a:t>bucket</a:t>
            </a:r>
            <a:endParaRPr lang="en-GB" sz="1013" b="1">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C8FCE2DC-9F22-4811-8115-535BB9149FC1}"/>
              </a:ext>
            </a:extLst>
          </p:cNvPr>
          <p:cNvSpPr>
            <a:spLocks noGrp="1"/>
          </p:cNvSpPr>
          <p:nvPr>
            <p:ph type="title"/>
          </p:nvPr>
        </p:nvSpPr>
        <p:spPr>
          <a:xfrm>
            <a:off x="345311" y="140499"/>
            <a:ext cx="8671389" cy="667820"/>
          </a:xfrm>
        </p:spPr>
        <p:txBody>
          <a:bodyPr>
            <a:normAutofit/>
          </a:bodyPr>
          <a:lstStyle/>
          <a:p>
            <a:r>
              <a:rPr lang="en-GB" altLang="zh-TW" sz="3000" dirty="0">
                <a:ea typeface="微軟正黑體"/>
              </a:rPr>
              <a:t>3 Steps To Create Cache Connections</a:t>
            </a:r>
            <a:endParaRPr lang="zh-TW" altLang="en-US" sz="3000" dirty="0"/>
          </a:p>
        </p:txBody>
      </p:sp>
      <p:pic>
        <p:nvPicPr>
          <p:cNvPr id="14" name="圖片 13">
            <a:extLst>
              <a:ext uri="{FF2B5EF4-FFF2-40B4-BE49-F238E27FC236}">
                <a16:creationId xmlns:a16="http://schemas.microsoft.com/office/drawing/2014/main" id="{22119EA3-CF11-4CFC-BE53-6FC143E046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0909" y="1976254"/>
            <a:ext cx="3928711" cy="2627212"/>
          </a:xfrm>
          <a:prstGeom prst="rect">
            <a:avLst/>
          </a:prstGeom>
          <a:ln>
            <a:solidFill>
              <a:srgbClr val="1F4E79">
                <a:alpha val="17000"/>
              </a:srgbClr>
            </a:solidFill>
          </a:ln>
          <a:effectLst>
            <a:outerShdw blurRad="50800" dist="38100" dir="2700000" algn="tl" rotWithShape="0">
              <a:prstClr val="black">
                <a:alpha val="40000"/>
              </a:prstClr>
            </a:outerShdw>
          </a:effectLst>
        </p:spPr>
      </p:pic>
      <p:pic>
        <p:nvPicPr>
          <p:cNvPr id="16" name="圖片 2" descr="一張含有 標誌, 室外 的圖片&#10;&#10;描述是以高可信度產生">
            <a:extLst>
              <a:ext uri="{FF2B5EF4-FFF2-40B4-BE49-F238E27FC236}">
                <a16:creationId xmlns:a16="http://schemas.microsoft.com/office/drawing/2014/main" id="{825B2BC6-BA86-48D6-B955-ED3D2E266C99}"/>
              </a:ext>
            </a:extLst>
          </p:cNvPr>
          <p:cNvPicPr>
            <a:picLocks noChangeAspect="1"/>
          </p:cNvPicPr>
          <p:nvPr/>
        </p:nvPicPr>
        <p:blipFill>
          <a:blip r:embed="rId4"/>
          <a:stretch>
            <a:fillRect/>
          </a:stretch>
        </p:blipFill>
        <p:spPr>
          <a:xfrm>
            <a:off x="8160404" y="-280"/>
            <a:ext cx="981075" cy="885825"/>
          </a:xfrm>
          <a:prstGeom prst="rect">
            <a:avLst/>
          </a:prstGeom>
        </p:spPr>
      </p:pic>
      <p:sp>
        <p:nvSpPr>
          <p:cNvPr id="17" name="矩形: 圓角 16">
            <a:extLst>
              <a:ext uri="{FF2B5EF4-FFF2-40B4-BE49-F238E27FC236}">
                <a16:creationId xmlns:a16="http://schemas.microsoft.com/office/drawing/2014/main" id="{4B235A67-1A58-4897-AECD-A3A29165B394}"/>
              </a:ext>
            </a:extLst>
          </p:cNvPr>
          <p:cNvSpPr/>
          <p:nvPr/>
        </p:nvSpPr>
        <p:spPr>
          <a:xfrm>
            <a:off x="602488" y="1086598"/>
            <a:ext cx="4255261" cy="478992"/>
          </a:xfrm>
          <a:prstGeom prst="roundRect">
            <a:avLst>
              <a:gd name="adj"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9" name="橢圓 18">
            <a:extLst>
              <a:ext uri="{FF2B5EF4-FFF2-40B4-BE49-F238E27FC236}">
                <a16:creationId xmlns:a16="http://schemas.microsoft.com/office/drawing/2014/main" id="{037F84DB-68D4-4C86-B15B-B2EF316D1CD9}"/>
              </a:ext>
            </a:extLst>
          </p:cNvPr>
          <p:cNvSpPr/>
          <p:nvPr/>
        </p:nvSpPr>
        <p:spPr>
          <a:xfrm>
            <a:off x="404157" y="983119"/>
            <a:ext cx="655970" cy="6559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27111262-6CC6-4CE5-B745-CBDC78860C47}"/>
              </a:ext>
            </a:extLst>
          </p:cNvPr>
          <p:cNvSpPr/>
          <p:nvPr/>
        </p:nvSpPr>
        <p:spPr>
          <a:xfrm>
            <a:off x="546247" y="1052485"/>
            <a:ext cx="362600" cy="477054"/>
          </a:xfrm>
          <a:prstGeom prst="rect">
            <a:avLst/>
          </a:prstGeom>
        </p:spPr>
        <p:txBody>
          <a:bodyPr wrap="none">
            <a:spAutoFit/>
          </a:bodyPr>
          <a:lstStyle/>
          <a:p>
            <a:r>
              <a:rPr lang="en-US" altLang="zh-TW" sz="2500" b="1" dirty="0">
                <a:solidFill>
                  <a:schemeClr val="bg1"/>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2500" dirty="0">
              <a:solidFill>
                <a:schemeClr val="bg1"/>
              </a:solidFill>
              <a:latin typeface="Arial" panose="020B0604020202020204" pitchFamily="34" charset="0"/>
              <a:cs typeface="Arial" panose="020B0604020202020204" pitchFamily="34" charset="0"/>
            </a:endParaRPr>
          </a:p>
        </p:txBody>
      </p:sp>
      <p:sp>
        <p:nvSpPr>
          <p:cNvPr id="21" name="TextBox 13">
            <a:extLst>
              <a:ext uri="{FF2B5EF4-FFF2-40B4-BE49-F238E27FC236}">
                <a16:creationId xmlns:a16="http://schemas.microsoft.com/office/drawing/2014/main" id="{9C336E54-1AA3-4CEE-A16E-07F0AFF60A49}"/>
              </a:ext>
            </a:extLst>
          </p:cNvPr>
          <p:cNvSpPr txBox="1"/>
          <p:nvPr/>
        </p:nvSpPr>
        <p:spPr>
          <a:xfrm>
            <a:off x="1142228" y="1094992"/>
            <a:ext cx="3829822" cy="423193"/>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2300" b="1" dirty="0">
                <a:latin typeface="Arial" panose="020B0604020202020204" pitchFamily="34" charset="0"/>
                <a:ea typeface="微軟正黑體"/>
                <a:cs typeface="Arial" panose="020B0604020202020204" pitchFamily="34" charset="0"/>
              </a:rPr>
              <a:t>Mount the cloud storage</a:t>
            </a:r>
            <a:endParaRPr lang="en-US" altLang="zh-TW" sz="2300" b="1" dirty="0">
              <a:latin typeface="Arial" panose="020B0604020202020204" pitchFamily="34" charset="0"/>
              <a:cs typeface="Arial" panose="020B0604020202020204" pitchFamily="34" charset="0"/>
            </a:endParaRPr>
          </a:p>
        </p:txBody>
      </p:sp>
      <p:sp>
        <p:nvSpPr>
          <p:cNvPr id="22" name="橢圓 21">
            <a:extLst>
              <a:ext uri="{FF2B5EF4-FFF2-40B4-BE49-F238E27FC236}">
                <a16:creationId xmlns:a16="http://schemas.microsoft.com/office/drawing/2014/main" id="{EC76678C-F228-4AF9-BA25-8DD4896A0FE5}"/>
              </a:ext>
            </a:extLst>
          </p:cNvPr>
          <p:cNvSpPr/>
          <p:nvPr/>
        </p:nvSpPr>
        <p:spPr>
          <a:xfrm>
            <a:off x="470496" y="1047590"/>
            <a:ext cx="517999" cy="517999"/>
          </a:xfrm>
          <a:prstGeom prst="ellipse">
            <a:avLst/>
          </a:prstGeom>
          <a:noFill/>
          <a:ln w="50800">
            <a:gradFill>
              <a:gsLst>
                <a:gs pos="0">
                  <a:srgbClr val="E05B8B"/>
                </a:gs>
                <a:gs pos="100000">
                  <a:srgbClr val="FAAA1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306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23BFE430-0834-4255-B417-26BFFD0DDB7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39922" y="2049230"/>
            <a:ext cx="4531195" cy="2319603"/>
          </a:xfrm>
          <a:prstGeom prst="rect">
            <a:avLst/>
          </a:prstGeom>
        </p:spPr>
      </p:pic>
      <p:sp>
        <p:nvSpPr>
          <p:cNvPr id="10" name="文字方塊 9">
            <a:extLst>
              <a:ext uri="{FF2B5EF4-FFF2-40B4-BE49-F238E27FC236}">
                <a16:creationId xmlns:a16="http://schemas.microsoft.com/office/drawing/2014/main" id="{675C425B-86AC-40BB-B2D7-5A2AEB983A81}"/>
              </a:ext>
            </a:extLst>
          </p:cNvPr>
          <p:cNvSpPr txBox="1"/>
          <p:nvPr/>
        </p:nvSpPr>
        <p:spPr>
          <a:xfrm>
            <a:off x="467165" y="1749799"/>
            <a:ext cx="2472152" cy="248209"/>
          </a:xfrm>
          <a:prstGeom prst="rect">
            <a:avLst/>
          </a:prstGeom>
          <a:noFill/>
        </p:spPr>
        <p:txBody>
          <a:bodyPr wrap="none" rtlCol="0">
            <a:spAutoFit/>
          </a:bodyPr>
          <a:lstStyle/>
          <a:p>
            <a:r>
              <a:rPr lang="en-GB" altLang="zh-TW" sz="1013" dirty="0">
                <a:latin typeface="Arial" panose="020B0604020202020204" pitchFamily="34" charset="0"/>
                <a:ea typeface="微軟正黑體" panose="020B0604030504040204" pitchFamily="34" charset="-120"/>
                <a:cs typeface="Arial" panose="020B0604020202020204" pitchFamily="34" charset="0"/>
              </a:rPr>
              <a:t>Method 1:</a:t>
            </a:r>
            <a:r>
              <a:rPr lang="zh-TW" altLang="en-US" sz="1013" dirty="0">
                <a:latin typeface="Arial" panose="020B0604020202020204" pitchFamily="34" charset="0"/>
                <a:ea typeface="微軟正黑體" panose="020B0604030504040204" pitchFamily="34" charset="-120"/>
                <a:cs typeface="Arial" panose="020B0604020202020204" pitchFamily="34" charset="0"/>
              </a:rPr>
              <a:t> </a:t>
            </a:r>
            <a:r>
              <a:rPr lang="en-GB" altLang="zh-TW" sz="1013" dirty="0">
                <a:latin typeface="Arial" panose="020B0604020202020204" pitchFamily="34" charset="0"/>
                <a:ea typeface="微軟正黑體" panose="020B0604030504040204" pitchFamily="34" charset="-120"/>
                <a:cs typeface="Arial" panose="020B0604020202020204" pitchFamily="34" charset="0"/>
              </a:rPr>
              <a:t>In the step of creation wizard</a:t>
            </a:r>
            <a:endParaRPr lang="en-GB" sz="1013" dirty="0">
              <a:latin typeface="Arial" panose="020B0604020202020204" pitchFamily="34" charset="0"/>
              <a:ea typeface="微軟正黑體" panose="020B0604030504040204" pitchFamily="34" charset="-120"/>
              <a:cs typeface="Arial" panose="020B0604020202020204" pitchFamily="34" charset="0"/>
            </a:endParaRPr>
          </a:p>
        </p:txBody>
      </p:sp>
      <p:sp>
        <p:nvSpPr>
          <p:cNvPr id="11" name="文字方塊 10">
            <a:extLst>
              <a:ext uri="{FF2B5EF4-FFF2-40B4-BE49-F238E27FC236}">
                <a16:creationId xmlns:a16="http://schemas.microsoft.com/office/drawing/2014/main" id="{B151DC16-CB72-4A3D-A71C-7002EA672398}"/>
              </a:ext>
            </a:extLst>
          </p:cNvPr>
          <p:cNvSpPr txBox="1"/>
          <p:nvPr/>
        </p:nvSpPr>
        <p:spPr>
          <a:xfrm>
            <a:off x="4404889" y="1749799"/>
            <a:ext cx="2300630" cy="248209"/>
          </a:xfrm>
          <a:prstGeom prst="rect">
            <a:avLst/>
          </a:prstGeom>
          <a:noFill/>
        </p:spPr>
        <p:txBody>
          <a:bodyPr wrap="none" rtlCol="0">
            <a:spAutoFit/>
          </a:bodyPr>
          <a:lstStyle/>
          <a:p>
            <a:r>
              <a:rPr lang="en-GB" altLang="zh-TW" sz="1013" dirty="0">
                <a:latin typeface="Arial" panose="020B0604020202020204" pitchFamily="34" charset="0"/>
                <a:ea typeface="微軟正黑體" panose="020B0604030504040204" pitchFamily="34" charset="-120"/>
                <a:cs typeface="Arial" panose="020B0604020202020204" pitchFamily="34" charset="0"/>
              </a:rPr>
              <a:t>Method 2: In Mounting Storage page</a:t>
            </a:r>
            <a:endParaRPr lang="en-GB" sz="1013" dirty="0">
              <a:latin typeface="Arial" panose="020B0604020202020204" pitchFamily="34" charset="0"/>
              <a:ea typeface="微軟正黑體"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700B4CBF-95A2-4FB7-80EF-13822649A4CD}"/>
              </a:ext>
            </a:extLst>
          </p:cNvPr>
          <p:cNvSpPr>
            <a:spLocks noGrp="1"/>
          </p:cNvSpPr>
          <p:nvPr>
            <p:ph type="title"/>
          </p:nvPr>
        </p:nvSpPr>
        <p:spPr>
          <a:xfrm>
            <a:off x="299728" y="134725"/>
            <a:ext cx="8671389" cy="667820"/>
          </a:xfrm>
        </p:spPr>
        <p:txBody>
          <a:bodyPr>
            <a:normAutofit/>
          </a:bodyPr>
          <a:lstStyle/>
          <a:p>
            <a:r>
              <a:rPr lang="en-GB" altLang="zh-TW" sz="3000" dirty="0">
                <a:ea typeface="微軟正黑體"/>
              </a:rPr>
              <a:t>3 Steps To Create Cache Connections</a:t>
            </a:r>
            <a:endParaRPr lang="zh-TW" altLang="en-US" sz="3000" dirty="0"/>
          </a:p>
        </p:txBody>
      </p:sp>
      <p:pic>
        <p:nvPicPr>
          <p:cNvPr id="4" name="圖片 3">
            <a:extLst>
              <a:ext uri="{FF2B5EF4-FFF2-40B4-BE49-F238E27FC236}">
                <a16:creationId xmlns:a16="http://schemas.microsoft.com/office/drawing/2014/main" id="{945A3B1E-540B-4BDC-8633-28A07E1795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7122" y="2052138"/>
            <a:ext cx="3725788" cy="2474314"/>
          </a:xfrm>
          <a:prstGeom prst="rect">
            <a:avLst/>
          </a:prstGeom>
          <a:ln>
            <a:solidFill>
              <a:srgbClr val="1F4E79">
                <a:alpha val="17000"/>
              </a:srgbClr>
            </a:solidFill>
          </a:ln>
          <a:effectLst>
            <a:outerShdw blurRad="50800" dist="38100" dir="2700000" algn="tl" rotWithShape="0">
              <a:prstClr val="black">
                <a:alpha val="40000"/>
              </a:prstClr>
            </a:outerShdw>
          </a:effectLst>
        </p:spPr>
      </p:pic>
      <p:pic>
        <p:nvPicPr>
          <p:cNvPr id="16" name="圖片 15">
            <a:extLst>
              <a:ext uri="{FF2B5EF4-FFF2-40B4-BE49-F238E27FC236}">
                <a16:creationId xmlns:a16="http://schemas.microsoft.com/office/drawing/2014/main" id="{58D62610-FBF0-4B05-9806-C2ED3B96B5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23324" y="3514502"/>
            <a:ext cx="1041119" cy="1041119"/>
          </a:xfrm>
          <a:prstGeom prst="ellipse">
            <a:avLst/>
          </a:prstGeom>
          <a:ln w="21590">
            <a:solidFill>
              <a:srgbClr val="31213C"/>
            </a:solidFill>
          </a:ln>
          <a:effectLst>
            <a:outerShdw blurRad="50800" dist="38100" dir="2700000" algn="tl" rotWithShape="0">
              <a:prstClr val="black">
                <a:alpha val="40000"/>
              </a:prstClr>
            </a:outerShdw>
          </a:effectLst>
        </p:spPr>
      </p:pic>
      <p:pic>
        <p:nvPicPr>
          <p:cNvPr id="18" name="圖片 17">
            <a:extLst>
              <a:ext uri="{FF2B5EF4-FFF2-40B4-BE49-F238E27FC236}">
                <a16:creationId xmlns:a16="http://schemas.microsoft.com/office/drawing/2014/main" id="{F8AC4912-1659-453F-A6B7-677C40A4E16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75423" y="2942053"/>
            <a:ext cx="645253" cy="637661"/>
          </a:xfrm>
          <a:prstGeom prst="ellipse">
            <a:avLst/>
          </a:prstGeom>
          <a:ln w="19050">
            <a:solidFill>
              <a:srgbClr val="31213C"/>
            </a:solidFill>
          </a:ln>
          <a:effectLst>
            <a:outerShdw blurRad="50800" dist="38100" dir="2700000" algn="tl" rotWithShape="0">
              <a:prstClr val="black">
                <a:alpha val="40000"/>
              </a:prstClr>
            </a:outerShdw>
          </a:effectLst>
        </p:spPr>
      </p:pic>
      <p:pic>
        <p:nvPicPr>
          <p:cNvPr id="14" name="圖片 2" descr="一張含有 標誌, 室外 的圖片&#10;&#10;描述是以高可信度產生">
            <a:extLst>
              <a:ext uri="{FF2B5EF4-FFF2-40B4-BE49-F238E27FC236}">
                <a16:creationId xmlns:a16="http://schemas.microsoft.com/office/drawing/2014/main" id="{71853F8F-35D8-4A4D-B0C6-7042BBDE77CF}"/>
              </a:ext>
            </a:extLst>
          </p:cNvPr>
          <p:cNvPicPr>
            <a:picLocks noChangeAspect="1"/>
          </p:cNvPicPr>
          <p:nvPr/>
        </p:nvPicPr>
        <p:blipFill>
          <a:blip r:embed="rId6"/>
          <a:stretch>
            <a:fillRect/>
          </a:stretch>
        </p:blipFill>
        <p:spPr>
          <a:xfrm>
            <a:off x="8160404" y="-280"/>
            <a:ext cx="981075" cy="885825"/>
          </a:xfrm>
          <a:prstGeom prst="rect">
            <a:avLst/>
          </a:prstGeom>
        </p:spPr>
      </p:pic>
      <p:sp>
        <p:nvSpPr>
          <p:cNvPr id="17" name="矩形: 圓角 16">
            <a:extLst>
              <a:ext uri="{FF2B5EF4-FFF2-40B4-BE49-F238E27FC236}">
                <a16:creationId xmlns:a16="http://schemas.microsoft.com/office/drawing/2014/main" id="{3C0EC271-0FA9-484A-9B51-6BB02209ECFB}"/>
              </a:ext>
            </a:extLst>
          </p:cNvPr>
          <p:cNvSpPr/>
          <p:nvPr/>
        </p:nvSpPr>
        <p:spPr>
          <a:xfrm>
            <a:off x="599158" y="1105459"/>
            <a:ext cx="2842542" cy="478992"/>
          </a:xfrm>
          <a:prstGeom prst="roundRect">
            <a:avLst>
              <a:gd name="adj"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1" name="橢圓 20">
            <a:extLst>
              <a:ext uri="{FF2B5EF4-FFF2-40B4-BE49-F238E27FC236}">
                <a16:creationId xmlns:a16="http://schemas.microsoft.com/office/drawing/2014/main" id="{7A9E728D-6D26-4609-9676-158F426BD38D}"/>
              </a:ext>
            </a:extLst>
          </p:cNvPr>
          <p:cNvSpPr/>
          <p:nvPr/>
        </p:nvSpPr>
        <p:spPr>
          <a:xfrm>
            <a:off x="400826" y="1001980"/>
            <a:ext cx="655970" cy="6559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501EE2B7-9F1A-4CB8-9B98-4DBF480D5583}"/>
              </a:ext>
            </a:extLst>
          </p:cNvPr>
          <p:cNvSpPr/>
          <p:nvPr/>
        </p:nvSpPr>
        <p:spPr>
          <a:xfrm>
            <a:off x="549266" y="1077696"/>
            <a:ext cx="362600" cy="477054"/>
          </a:xfrm>
          <a:prstGeom prst="rect">
            <a:avLst/>
          </a:prstGeom>
        </p:spPr>
        <p:txBody>
          <a:bodyPr wrap="none">
            <a:spAutoFit/>
          </a:bodyPr>
          <a:lstStyle/>
          <a:p>
            <a:r>
              <a:rPr lang="en-US" altLang="zh-TW" sz="2500" b="1" dirty="0">
                <a:solidFill>
                  <a:schemeClr val="bg1"/>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2500" dirty="0">
              <a:solidFill>
                <a:schemeClr val="bg1"/>
              </a:solidFill>
              <a:latin typeface="Arial" panose="020B0604020202020204" pitchFamily="34" charset="0"/>
              <a:cs typeface="Arial" panose="020B0604020202020204" pitchFamily="34" charset="0"/>
            </a:endParaRPr>
          </a:p>
        </p:txBody>
      </p:sp>
      <p:sp>
        <p:nvSpPr>
          <p:cNvPr id="27" name="TextBox 13">
            <a:extLst>
              <a:ext uri="{FF2B5EF4-FFF2-40B4-BE49-F238E27FC236}">
                <a16:creationId xmlns:a16="http://schemas.microsoft.com/office/drawing/2014/main" id="{779E81B0-7BCB-4A22-AC63-AFC381CBF62D}"/>
              </a:ext>
            </a:extLst>
          </p:cNvPr>
          <p:cNvSpPr txBox="1"/>
          <p:nvPr/>
        </p:nvSpPr>
        <p:spPr>
          <a:xfrm>
            <a:off x="1100797" y="1113853"/>
            <a:ext cx="3134013" cy="423193"/>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ltLang="zh-TW" sz="2300" b="1" dirty="0">
                <a:latin typeface="Arial" panose="020B0604020202020204" pitchFamily="34" charset="0"/>
                <a:ea typeface="微軟正黑體"/>
                <a:cs typeface="Arial" panose="020B0604020202020204" pitchFamily="34" charset="0"/>
              </a:rPr>
              <a:t>Enable Cache</a:t>
            </a:r>
            <a:endParaRPr lang="en-US" altLang="zh-TW" sz="2300" b="1" dirty="0">
              <a:latin typeface="Arial" panose="020B0604020202020204" pitchFamily="34" charset="0"/>
              <a:cs typeface="Arial" panose="020B0604020202020204" pitchFamily="34" charset="0"/>
            </a:endParaRPr>
          </a:p>
        </p:txBody>
      </p:sp>
      <p:sp>
        <p:nvSpPr>
          <p:cNvPr id="28" name="橢圓 27">
            <a:extLst>
              <a:ext uri="{FF2B5EF4-FFF2-40B4-BE49-F238E27FC236}">
                <a16:creationId xmlns:a16="http://schemas.microsoft.com/office/drawing/2014/main" id="{962BA450-385C-4CF1-A6CC-119A38F43D46}"/>
              </a:ext>
            </a:extLst>
          </p:cNvPr>
          <p:cNvSpPr/>
          <p:nvPr/>
        </p:nvSpPr>
        <p:spPr>
          <a:xfrm>
            <a:off x="467165" y="1066451"/>
            <a:ext cx="517999" cy="517999"/>
          </a:xfrm>
          <a:prstGeom prst="ellipse">
            <a:avLst/>
          </a:prstGeom>
          <a:noFill/>
          <a:ln w="50800">
            <a:gradFill>
              <a:gsLst>
                <a:gs pos="0">
                  <a:srgbClr val="E05B8B"/>
                </a:gs>
                <a:gs pos="100000">
                  <a:srgbClr val="FAAA1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4498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A0B3FF2-54E0-4212-8A61-17212E7546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59733" y="1735584"/>
            <a:ext cx="5691208" cy="2919741"/>
          </a:xfrm>
          <a:prstGeom prst="rect">
            <a:avLst/>
          </a:prstGeom>
        </p:spPr>
      </p:pic>
      <p:sp>
        <p:nvSpPr>
          <p:cNvPr id="24" name="矩形: 圓角 23">
            <a:extLst>
              <a:ext uri="{FF2B5EF4-FFF2-40B4-BE49-F238E27FC236}">
                <a16:creationId xmlns:a16="http://schemas.microsoft.com/office/drawing/2014/main" id="{B268F569-78D4-434C-9BEC-4C570BA28321}"/>
              </a:ext>
            </a:extLst>
          </p:cNvPr>
          <p:cNvSpPr/>
          <p:nvPr/>
        </p:nvSpPr>
        <p:spPr>
          <a:xfrm>
            <a:off x="690359" y="1064680"/>
            <a:ext cx="4681474" cy="491288"/>
          </a:xfrm>
          <a:prstGeom prst="roundRect">
            <a:avLst>
              <a:gd name="adj"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6" name="橢圓 25">
            <a:extLst>
              <a:ext uri="{FF2B5EF4-FFF2-40B4-BE49-F238E27FC236}">
                <a16:creationId xmlns:a16="http://schemas.microsoft.com/office/drawing/2014/main" id="{B3B16B4D-9F58-484E-BA48-1D0627C640AE}"/>
              </a:ext>
            </a:extLst>
          </p:cNvPr>
          <p:cNvSpPr/>
          <p:nvPr/>
        </p:nvSpPr>
        <p:spPr>
          <a:xfrm>
            <a:off x="492027" y="973901"/>
            <a:ext cx="655970" cy="6559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42BAAEAB-5642-408B-AFBF-EC5052486E85}"/>
              </a:ext>
            </a:extLst>
          </p:cNvPr>
          <p:cNvSpPr>
            <a:spLocks noGrp="1"/>
          </p:cNvSpPr>
          <p:nvPr>
            <p:ph type="title"/>
          </p:nvPr>
        </p:nvSpPr>
        <p:spPr>
          <a:xfrm>
            <a:off x="366563" y="139026"/>
            <a:ext cx="8671389" cy="667820"/>
          </a:xfrm>
        </p:spPr>
        <p:txBody>
          <a:bodyPr>
            <a:normAutofit/>
          </a:bodyPr>
          <a:lstStyle/>
          <a:p>
            <a:r>
              <a:rPr lang="en-GB" altLang="zh-TW" sz="3000" dirty="0">
                <a:ea typeface="Microsoft JhengHei UI" panose="020B0604030504040204" pitchFamily="34" charset="-120"/>
              </a:rPr>
              <a:t>4 Tips To Manage Cache Connections</a:t>
            </a:r>
          </a:p>
        </p:txBody>
      </p:sp>
      <p:cxnSp>
        <p:nvCxnSpPr>
          <p:cNvPr id="19" name="直線接點 18">
            <a:extLst>
              <a:ext uri="{FF2B5EF4-FFF2-40B4-BE49-F238E27FC236}">
                <a16:creationId xmlns:a16="http://schemas.microsoft.com/office/drawing/2014/main" id="{57A5857C-3EA0-4483-8F1A-0C158C987D78}"/>
              </a:ext>
            </a:extLst>
          </p:cNvPr>
          <p:cNvCxnSpPr>
            <a:cxnSpLocks/>
          </p:cNvCxnSpPr>
          <p:nvPr/>
        </p:nvCxnSpPr>
        <p:spPr>
          <a:xfrm flipH="1" flipV="1">
            <a:off x="1722437" y="2220054"/>
            <a:ext cx="248601" cy="1"/>
          </a:xfrm>
          <a:prstGeom prst="line">
            <a:avLst/>
          </a:prstGeom>
          <a:ln w="19050">
            <a:solidFill>
              <a:srgbClr val="31213C"/>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00AA8222-2CE1-4EE5-B359-B6093D5F4262}"/>
              </a:ext>
            </a:extLst>
          </p:cNvPr>
          <p:cNvCxnSpPr/>
          <p:nvPr/>
        </p:nvCxnSpPr>
        <p:spPr>
          <a:xfrm>
            <a:off x="6499854" y="2401837"/>
            <a:ext cx="359798" cy="0"/>
          </a:xfrm>
          <a:prstGeom prst="line">
            <a:avLst/>
          </a:prstGeom>
          <a:ln w="19050">
            <a:solidFill>
              <a:srgbClr val="31213C"/>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4F6D3890-E94B-4B38-9CEF-8F46CC11B813}"/>
              </a:ext>
            </a:extLst>
          </p:cNvPr>
          <p:cNvCxnSpPr>
            <a:cxnSpLocks/>
          </p:cNvCxnSpPr>
          <p:nvPr/>
        </p:nvCxnSpPr>
        <p:spPr>
          <a:xfrm>
            <a:off x="4190174" y="2829194"/>
            <a:ext cx="0" cy="208973"/>
          </a:xfrm>
          <a:prstGeom prst="line">
            <a:avLst/>
          </a:prstGeom>
          <a:ln w="19050">
            <a:solidFill>
              <a:srgbClr val="31213C"/>
            </a:solidFill>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46CA2289-0373-465A-95CF-F560FE8248EB}"/>
              </a:ext>
            </a:extLst>
          </p:cNvPr>
          <p:cNvSpPr/>
          <p:nvPr/>
        </p:nvSpPr>
        <p:spPr>
          <a:xfrm>
            <a:off x="636259" y="1044270"/>
            <a:ext cx="362600" cy="477054"/>
          </a:xfrm>
          <a:prstGeom prst="rect">
            <a:avLst/>
          </a:prstGeom>
        </p:spPr>
        <p:txBody>
          <a:bodyPr wrap="square">
            <a:spAutoFit/>
          </a:bodyPr>
          <a:lstStyle/>
          <a:p>
            <a:r>
              <a:rPr lang="en-US" altLang="zh-TW" sz="2500" b="1">
                <a:solidFill>
                  <a:schemeClr val="bg1"/>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2500">
              <a:solidFill>
                <a:schemeClr val="bg1"/>
              </a:solidFill>
              <a:latin typeface="Arial" panose="020B0604020202020204" pitchFamily="34" charset="0"/>
              <a:cs typeface="Arial" panose="020B0604020202020204" pitchFamily="34" charset="0"/>
            </a:endParaRPr>
          </a:p>
        </p:txBody>
      </p:sp>
      <p:sp>
        <p:nvSpPr>
          <p:cNvPr id="29" name="TextBox 13">
            <a:extLst>
              <a:ext uri="{FF2B5EF4-FFF2-40B4-BE49-F238E27FC236}">
                <a16:creationId xmlns:a16="http://schemas.microsoft.com/office/drawing/2014/main" id="{D5DD1E6D-5AAC-44C2-9C07-59594B4CBD29}"/>
              </a:ext>
            </a:extLst>
          </p:cNvPr>
          <p:cNvSpPr txBox="1"/>
          <p:nvPr/>
        </p:nvSpPr>
        <p:spPr>
          <a:xfrm>
            <a:off x="1147996" y="1087185"/>
            <a:ext cx="4962603" cy="423193"/>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ltLang="zh-TW" sz="2300" b="1" dirty="0">
                <a:latin typeface="Arial" panose="020B0604020202020204" pitchFamily="34" charset="0"/>
                <a:ea typeface="微軟正黑體"/>
                <a:cs typeface="Arial" panose="020B0604020202020204" pitchFamily="34" charset="0"/>
              </a:rPr>
              <a:t>View all connections status</a:t>
            </a:r>
            <a:endParaRPr lang="en-US" sz="2300" b="1" dirty="0">
              <a:latin typeface="Arial" panose="020B0604020202020204" pitchFamily="34" charset="0"/>
              <a:cs typeface="Arial" panose="020B0604020202020204" pitchFamily="34" charset="0"/>
            </a:endParaRPr>
          </a:p>
        </p:txBody>
      </p:sp>
      <p:sp>
        <p:nvSpPr>
          <p:cNvPr id="30" name="矩形: 圓角 35">
            <a:extLst>
              <a:ext uri="{FF2B5EF4-FFF2-40B4-BE49-F238E27FC236}">
                <a16:creationId xmlns:a16="http://schemas.microsoft.com/office/drawing/2014/main" id="{C6A0B081-CF84-4F89-85B7-1739252580AD}"/>
              </a:ext>
            </a:extLst>
          </p:cNvPr>
          <p:cNvSpPr/>
          <p:nvPr/>
        </p:nvSpPr>
        <p:spPr>
          <a:xfrm rot="10800000">
            <a:off x="659442" y="1908838"/>
            <a:ext cx="1115502" cy="655970"/>
          </a:xfrm>
          <a:prstGeom prst="roundRect">
            <a:avLst>
              <a:gd name="adj" fmla="val 50000"/>
            </a:avLst>
          </a:prstGeom>
          <a:solidFill>
            <a:srgbClr val="3121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AC3DE77F-FB55-44CB-9A81-911891794DD1}"/>
              </a:ext>
            </a:extLst>
          </p:cNvPr>
          <p:cNvSpPr/>
          <p:nvPr/>
        </p:nvSpPr>
        <p:spPr>
          <a:xfrm>
            <a:off x="735313" y="1940774"/>
            <a:ext cx="958123" cy="600164"/>
          </a:xfrm>
          <a:prstGeom prst="rect">
            <a:avLst/>
          </a:prstGeom>
        </p:spPr>
        <p:txBody>
          <a:bodyPr wrap="square">
            <a:spAutoFit/>
          </a:bodyPr>
          <a:lstStyle/>
          <a:p>
            <a:pPr algn="ctr"/>
            <a:r>
              <a:rPr lang="en-GB" altLang="zh-TW" sz="1100" b="1" dirty="0">
                <a:solidFill>
                  <a:schemeClr val="bg1"/>
                </a:solidFill>
                <a:latin typeface="Arial" panose="020B0604020202020204" pitchFamily="34" charset="0"/>
                <a:ea typeface="微軟正黑體" panose="020B0604030504040204" pitchFamily="34" charset="-120"/>
                <a:cs typeface="Arial" panose="020B0604020202020204" pitchFamily="34" charset="0"/>
              </a:rPr>
              <a:t>Classify by cloud providers</a:t>
            </a:r>
          </a:p>
        </p:txBody>
      </p:sp>
      <p:sp>
        <p:nvSpPr>
          <p:cNvPr id="31" name="矩形: 圓角 35">
            <a:extLst>
              <a:ext uri="{FF2B5EF4-FFF2-40B4-BE49-F238E27FC236}">
                <a16:creationId xmlns:a16="http://schemas.microsoft.com/office/drawing/2014/main" id="{78CD8536-B6B7-4BC5-9BDF-2833F9111DEE}"/>
              </a:ext>
            </a:extLst>
          </p:cNvPr>
          <p:cNvSpPr/>
          <p:nvPr/>
        </p:nvSpPr>
        <p:spPr>
          <a:xfrm rot="10800000">
            <a:off x="3466401" y="2994568"/>
            <a:ext cx="4184540" cy="1290237"/>
          </a:xfrm>
          <a:prstGeom prst="roundRect">
            <a:avLst>
              <a:gd name="adj" fmla="val 38392"/>
            </a:avLst>
          </a:prstGeom>
          <a:solidFill>
            <a:srgbClr val="3121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F2F6AC50-9BF1-4A4D-8FF6-FE8537945FC1}"/>
              </a:ext>
            </a:extLst>
          </p:cNvPr>
          <p:cNvSpPr/>
          <p:nvPr/>
        </p:nvSpPr>
        <p:spPr>
          <a:xfrm>
            <a:off x="3667985" y="3113860"/>
            <a:ext cx="4572000" cy="1084912"/>
          </a:xfrm>
          <a:prstGeom prst="rect">
            <a:avLst/>
          </a:prstGeom>
        </p:spPr>
        <p:txBody>
          <a:bodyPr anchor="t">
            <a:spAutoFit/>
          </a:bodyPr>
          <a:lstStyle/>
          <a:p>
            <a:r>
              <a:rPr lang="en-GB" altLang="zh-TW" sz="1200" b="1" dirty="0">
                <a:solidFill>
                  <a:schemeClr val="bg1"/>
                </a:solidFill>
                <a:latin typeface="Arial" panose="020B0604020202020204" pitchFamily="34" charset="0"/>
                <a:ea typeface="微軟正黑體" panose="020B0604030504040204" pitchFamily="34" charset="-120"/>
                <a:cs typeface="Arial" panose="020B0604020202020204" pitchFamily="34" charset="0"/>
              </a:rPr>
              <a:t>View Connection Status</a:t>
            </a:r>
          </a:p>
          <a:p>
            <a:pPr marL="213995" indent="-213995">
              <a:lnSpc>
                <a:spcPts val="1500"/>
              </a:lnSpc>
              <a:buFontTx/>
              <a:buChar char="-"/>
            </a:pPr>
            <a:r>
              <a:rPr lang="en-GB" altLang="zh-TW" sz="1000" dirty="0">
                <a:solidFill>
                  <a:schemeClr val="bg1"/>
                </a:solidFill>
                <a:latin typeface="Arial" panose="020B0604020202020204" pitchFamily="34" charset="0"/>
                <a:ea typeface="微軟正黑體"/>
                <a:cs typeface="Arial" panose="020B0604020202020204" pitchFamily="34" charset="0"/>
              </a:rPr>
              <a:t>Mounting:</a:t>
            </a:r>
            <a:r>
              <a:rPr lang="zh-TW" altLang="en-US" sz="1000" dirty="0">
                <a:solidFill>
                  <a:schemeClr val="bg1"/>
                </a:solidFill>
                <a:latin typeface="Arial" panose="020B0604020202020204" pitchFamily="34" charset="0"/>
                <a:ea typeface="微軟正黑體"/>
                <a:cs typeface="Arial" panose="020B0604020202020204" pitchFamily="34" charset="0"/>
              </a:rPr>
              <a:t> </a:t>
            </a:r>
            <a:r>
              <a:rPr lang="en-GB" altLang="zh-TW" sz="1000" dirty="0">
                <a:solidFill>
                  <a:schemeClr val="bg1"/>
                </a:solidFill>
                <a:latin typeface="Arial" panose="020B0604020202020204" pitchFamily="34" charset="0"/>
                <a:ea typeface="微軟正黑體"/>
                <a:cs typeface="Arial" panose="020B0604020202020204" pitchFamily="34" charset="0"/>
              </a:rPr>
              <a:t>after</a:t>
            </a:r>
            <a:r>
              <a:rPr lang="zh-TW" altLang="en-US" sz="1000" dirty="0">
                <a:solidFill>
                  <a:schemeClr val="bg1"/>
                </a:solidFill>
                <a:latin typeface="Arial" panose="020B0604020202020204" pitchFamily="34" charset="0"/>
                <a:ea typeface="微軟正黑體"/>
                <a:cs typeface="Arial" panose="020B0604020202020204" pitchFamily="34" charset="0"/>
              </a:rPr>
              <a:t> </a:t>
            </a:r>
            <a:r>
              <a:rPr lang="en-GB" altLang="zh-TW" sz="1000" dirty="0">
                <a:solidFill>
                  <a:schemeClr val="bg1"/>
                </a:solidFill>
                <a:latin typeface="Arial" panose="020B0604020202020204" pitchFamily="34" charset="0"/>
                <a:ea typeface="微軟正黑體"/>
                <a:cs typeface="Arial" panose="020B0604020202020204" pitchFamily="34" charset="0"/>
              </a:rPr>
              <a:t>creating,</a:t>
            </a:r>
            <a:r>
              <a:rPr lang="zh-TW" altLang="en-US" sz="1000" dirty="0">
                <a:solidFill>
                  <a:schemeClr val="bg1"/>
                </a:solidFill>
                <a:latin typeface="Arial" panose="020B0604020202020204" pitchFamily="34" charset="0"/>
                <a:ea typeface="微軟正黑體"/>
                <a:cs typeface="Arial" panose="020B0604020202020204" pitchFamily="34" charset="0"/>
              </a:rPr>
              <a:t> </a:t>
            </a:r>
            <a:r>
              <a:rPr lang="en-GB" altLang="zh-TW" sz="1000" dirty="0">
                <a:solidFill>
                  <a:schemeClr val="bg1"/>
                </a:solidFill>
                <a:latin typeface="Arial" panose="020B0604020202020204" pitchFamily="34" charset="0"/>
                <a:ea typeface="微軟正黑體"/>
                <a:cs typeface="Arial" panose="020B0604020202020204" pitchFamily="34" charset="0"/>
              </a:rPr>
              <a:t>wait to be successfully mounted</a:t>
            </a:r>
          </a:p>
          <a:p>
            <a:pPr marL="213995" indent="-213995">
              <a:buFontTx/>
              <a:buChar char="-"/>
            </a:pPr>
            <a:r>
              <a:rPr lang="en-GB" altLang="zh-TW" sz="1000" dirty="0">
                <a:solidFill>
                  <a:schemeClr val="bg1"/>
                </a:solidFill>
                <a:latin typeface="Arial" panose="020B0604020202020204" pitchFamily="34" charset="0"/>
                <a:ea typeface="微軟正黑體" panose="020B0604030504040204" pitchFamily="34" charset="-120"/>
                <a:cs typeface="Arial" panose="020B0604020202020204" pitchFamily="34" charset="0"/>
              </a:rPr>
              <a:t>Mounted: successfully mounted and ready to access</a:t>
            </a:r>
          </a:p>
          <a:p>
            <a:pPr marL="213995" indent="-213995">
              <a:buFontTx/>
              <a:buChar char="-"/>
            </a:pPr>
            <a:r>
              <a:rPr lang="en-GB" altLang="zh-TW" sz="1000" dirty="0">
                <a:solidFill>
                  <a:schemeClr val="bg1"/>
                </a:solidFill>
                <a:latin typeface="Arial" panose="020B0604020202020204" pitchFamily="34" charset="0"/>
                <a:ea typeface="微軟正黑體"/>
                <a:cs typeface="Arial" panose="020B0604020202020204" pitchFamily="34" charset="0"/>
              </a:rPr>
              <a:t>Failed to Connect:: failed to connect to the cloud temporarily</a:t>
            </a:r>
          </a:p>
          <a:p>
            <a:pPr marL="213995" indent="-213995">
              <a:buFontTx/>
              <a:buChar char="-"/>
            </a:pPr>
            <a:r>
              <a:rPr lang="en-GB" altLang="zh-TW" sz="1000" dirty="0">
                <a:solidFill>
                  <a:schemeClr val="bg1"/>
                </a:solidFill>
                <a:latin typeface="Arial" panose="020B0604020202020204" pitchFamily="34" charset="0"/>
                <a:ea typeface="微軟正黑體" panose="020B0604030504040204" pitchFamily="34" charset="-120"/>
                <a:cs typeface="Arial" panose="020B0604020202020204" pitchFamily="34" charset="0"/>
              </a:rPr>
              <a:t>Disabled: disabled manually</a:t>
            </a:r>
          </a:p>
          <a:p>
            <a:pPr marL="213995" indent="-213995">
              <a:buFontTx/>
              <a:buChar char="-"/>
            </a:pPr>
            <a:r>
              <a:rPr lang="en-GB" altLang="zh-TW" sz="1000" dirty="0">
                <a:solidFill>
                  <a:schemeClr val="bg1"/>
                </a:solidFill>
                <a:latin typeface="Arial" panose="020B0604020202020204" pitchFamily="34" charset="0"/>
                <a:ea typeface="微軟正黑體" panose="020B0604030504040204" pitchFamily="34" charset="-120"/>
                <a:cs typeface="Arial" panose="020B0604020202020204" pitchFamily="34" charset="0"/>
              </a:rPr>
              <a:t>Invalid: configuration invalid and need to remount</a:t>
            </a:r>
          </a:p>
        </p:txBody>
      </p:sp>
      <p:sp>
        <p:nvSpPr>
          <p:cNvPr id="32" name="矩形: 圓角 35">
            <a:extLst>
              <a:ext uri="{FF2B5EF4-FFF2-40B4-BE49-F238E27FC236}">
                <a16:creationId xmlns:a16="http://schemas.microsoft.com/office/drawing/2014/main" id="{AD705A2C-09FD-4C9C-AC57-55F78FBC4FF6}"/>
              </a:ext>
            </a:extLst>
          </p:cNvPr>
          <p:cNvSpPr/>
          <p:nvPr/>
        </p:nvSpPr>
        <p:spPr>
          <a:xfrm rot="10800000">
            <a:off x="6802655" y="2162190"/>
            <a:ext cx="1115502" cy="385098"/>
          </a:xfrm>
          <a:prstGeom prst="roundRect">
            <a:avLst>
              <a:gd name="adj" fmla="val 50000"/>
            </a:avLst>
          </a:prstGeom>
          <a:solidFill>
            <a:srgbClr val="3121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0EDE9AB4-763E-4501-887F-44878B7AE6FB}"/>
              </a:ext>
            </a:extLst>
          </p:cNvPr>
          <p:cNvSpPr/>
          <p:nvPr/>
        </p:nvSpPr>
        <p:spPr>
          <a:xfrm>
            <a:off x="6814468" y="2218367"/>
            <a:ext cx="1079143" cy="261610"/>
          </a:xfrm>
          <a:prstGeom prst="rect">
            <a:avLst/>
          </a:prstGeom>
        </p:spPr>
        <p:txBody>
          <a:bodyPr wrap="none">
            <a:spAutoFit/>
          </a:bodyPr>
          <a:lstStyle/>
          <a:p>
            <a:pPr algn="ctr"/>
            <a:r>
              <a:rPr lang="en-GB" altLang="zh-TW" sz="1100" b="1" dirty="0">
                <a:solidFill>
                  <a:schemeClr val="bg1"/>
                </a:solidFill>
                <a:latin typeface="Arial" panose="020B0604020202020204" pitchFamily="34" charset="0"/>
                <a:ea typeface="微軟正黑體" panose="020B0604030504040204" pitchFamily="34" charset="-120"/>
                <a:cs typeface="Arial" panose="020B0604020202020204" pitchFamily="34" charset="0"/>
              </a:rPr>
              <a:t>Cache Status</a:t>
            </a:r>
          </a:p>
        </p:txBody>
      </p:sp>
      <p:sp>
        <p:nvSpPr>
          <p:cNvPr id="33" name="橢圓 32">
            <a:extLst>
              <a:ext uri="{FF2B5EF4-FFF2-40B4-BE49-F238E27FC236}">
                <a16:creationId xmlns:a16="http://schemas.microsoft.com/office/drawing/2014/main" id="{D741269D-947A-4342-AB64-65CDF20CC1F6}"/>
              </a:ext>
            </a:extLst>
          </p:cNvPr>
          <p:cNvSpPr/>
          <p:nvPr/>
        </p:nvSpPr>
        <p:spPr>
          <a:xfrm>
            <a:off x="558559" y="1040478"/>
            <a:ext cx="517999" cy="517999"/>
          </a:xfrm>
          <a:prstGeom prst="ellipse">
            <a:avLst/>
          </a:prstGeom>
          <a:noFill/>
          <a:ln w="50800">
            <a:gradFill>
              <a:gsLst>
                <a:gs pos="0">
                  <a:srgbClr val="40ABE0"/>
                </a:gs>
                <a:gs pos="100000">
                  <a:srgbClr val="125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35" name="圖片 34">
            <a:extLst>
              <a:ext uri="{FF2B5EF4-FFF2-40B4-BE49-F238E27FC236}">
                <a16:creationId xmlns:a16="http://schemas.microsoft.com/office/drawing/2014/main" id="{D4A45E21-9C23-41C1-A8AA-C45EC8894F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71038" y="1663850"/>
            <a:ext cx="1212892" cy="1198621"/>
          </a:xfrm>
          <a:prstGeom prst="ellipse">
            <a:avLst/>
          </a:prstGeom>
          <a:ln w="19050">
            <a:solidFill>
              <a:srgbClr val="31213C"/>
            </a:solidFill>
          </a:ln>
          <a:effectLst>
            <a:outerShdw blurRad="50800" dist="38100" dir="2700000" algn="tl" rotWithShape="0">
              <a:prstClr val="black">
                <a:alpha val="40000"/>
              </a:prstClr>
            </a:outerShdw>
          </a:effectLst>
        </p:spPr>
      </p:pic>
      <p:pic>
        <p:nvPicPr>
          <p:cNvPr id="36" name="圖片 35">
            <a:extLst>
              <a:ext uri="{FF2B5EF4-FFF2-40B4-BE49-F238E27FC236}">
                <a16:creationId xmlns:a16="http://schemas.microsoft.com/office/drawing/2014/main" id="{C219E71A-BEF4-410D-B4C4-4A80A4759D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67985" y="1807091"/>
            <a:ext cx="1034273" cy="1022104"/>
          </a:xfrm>
          <a:prstGeom prst="ellipse">
            <a:avLst/>
          </a:prstGeom>
          <a:ln w="19050">
            <a:solidFill>
              <a:srgbClr val="31213C"/>
            </a:solidFill>
          </a:ln>
          <a:effectLst>
            <a:outerShdw blurRad="50800" dist="38100" dir="2700000" algn="tl" rotWithShape="0">
              <a:prstClr val="black">
                <a:alpha val="40000"/>
              </a:prstClr>
            </a:outerShdw>
          </a:effectLst>
        </p:spPr>
      </p:pic>
      <p:pic>
        <p:nvPicPr>
          <p:cNvPr id="37" name="圖片 36">
            <a:extLst>
              <a:ext uri="{FF2B5EF4-FFF2-40B4-BE49-F238E27FC236}">
                <a16:creationId xmlns:a16="http://schemas.microsoft.com/office/drawing/2014/main" id="{44A33051-E070-4ACE-8CC8-28C4268EE3A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71832" y="1881381"/>
            <a:ext cx="1053305" cy="1040912"/>
          </a:xfrm>
          <a:prstGeom prst="ellipse">
            <a:avLst/>
          </a:prstGeom>
          <a:ln w="19050">
            <a:solidFill>
              <a:srgbClr val="31213C"/>
            </a:solidFill>
          </a:ln>
          <a:effectLst>
            <a:outerShdw blurRad="50800" dist="38100" dir="2700000" algn="tl" rotWithShape="0">
              <a:prstClr val="black">
                <a:alpha val="40000"/>
              </a:prstClr>
            </a:outerShdw>
          </a:effectLst>
        </p:spPr>
      </p:pic>
      <p:pic>
        <p:nvPicPr>
          <p:cNvPr id="22" name="圖片 2" descr="一張含有 標誌, 室外 的圖片&#10;&#10;描述是以高可信度產生">
            <a:extLst>
              <a:ext uri="{FF2B5EF4-FFF2-40B4-BE49-F238E27FC236}">
                <a16:creationId xmlns:a16="http://schemas.microsoft.com/office/drawing/2014/main" id="{703B5502-0A84-4DCA-A6BE-3CF617AF6B60}"/>
              </a:ext>
            </a:extLst>
          </p:cNvPr>
          <p:cNvPicPr>
            <a:picLocks noChangeAspect="1"/>
          </p:cNvPicPr>
          <p:nvPr/>
        </p:nvPicPr>
        <p:blipFill>
          <a:blip r:embed="rId6"/>
          <a:stretch>
            <a:fillRect/>
          </a:stretch>
        </p:blipFill>
        <p:spPr>
          <a:xfrm>
            <a:off x="8160404" y="-280"/>
            <a:ext cx="981075" cy="885825"/>
          </a:xfrm>
          <a:prstGeom prst="rect">
            <a:avLst/>
          </a:prstGeom>
        </p:spPr>
      </p:pic>
    </p:spTree>
    <p:extLst>
      <p:ext uri="{BB962C8B-B14F-4D97-AF65-F5344CB8AC3E}">
        <p14:creationId xmlns:p14="http://schemas.microsoft.com/office/powerpoint/2010/main" val="2806789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 16">
            <a:extLst>
              <a:ext uri="{FF2B5EF4-FFF2-40B4-BE49-F238E27FC236}">
                <a16:creationId xmlns:a16="http://schemas.microsoft.com/office/drawing/2014/main" id="{63F68D74-2963-40D6-92AB-FAB812A1554D}"/>
              </a:ext>
            </a:extLst>
          </p:cNvPr>
          <p:cNvSpPr/>
          <p:nvPr/>
        </p:nvSpPr>
        <p:spPr>
          <a:xfrm>
            <a:off x="682062" y="1256934"/>
            <a:ext cx="5648887" cy="491288"/>
          </a:xfrm>
          <a:prstGeom prst="roundRect">
            <a:avLst>
              <a:gd name="adj"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7" name="矩形: 圓角 26">
            <a:extLst>
              <a:ext uri="{FF2B5EF4-FFF2-40B4-BE49-F238E27FC236}">
                <a16:creationId xmlns:a16="http://schemas.microsoft.com/office/drawing/2014/main" id="{9BEB427E-AE5F-4525-A0BE-EB818D0CB7FF}"/>
              </a:ext>
            </a:extLst>
          </p:cNvPr>
          <p:cNvSpPr/>
          <p:nvPr/>
        </p:nvSpPr>
        <p:spPr>
          <a:xfrm>
            <a:off x="4572000" y="2480503"/>
            <a:ext cx="4260850" cy="1202620"/>
          </a:xfrm>
          <a:prstGeom prst="roundRect">
            <a:avLst/>
          </a:prstGeom>
          <a:solidFill>
            <a:srgbClr val="CBE9FC"/>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EBF6BAA6-3D20-49FB-A631-F50B29003B75}"/>
              </a:ext>
            </a:extLst>
          </p:cNvPr>
          <p:cNvSpPr>
            <a:spLocks noGrp="1"/>
          </p:cNvSpPr>
          <p:nvPr>
            <p:ph type="title"/>
          </p:nvPr>
        </p:nvSpPr>
        <p:spPr>
          <a:xfrm>
            <a:off x="326561" y="147040"/>
            <a:ext cx="8671389" cy="667820"/>
          </a:xfrm>
        </p:spPr>
        <p:txBody>
          <a:bodyPr>
            <a:normAutofit/>
          </a:bodyPr>
          <a:lstStyle/>
          <a:p>
            <a:r>
              <a:rPr lang="en-GB" altLang="zh-TW" sz="3000" dirty="0">
                <a:ea typeface="Microsoft JhengHei UI" panose="020B0604030504040204" pitchFamily="34" charset="-120"/>
              </a:rPr>
              <a:t>4 Tips To Manage Cache Connections</a:t>
            </a:r>
            <a:endParaRPr lang="zh-TW" sz="3000" i="0" dirty="0"/>
          </a:p>
        </p:txBody>
      </p:sp>
      <p:sp>
        <p:nvSpPr>
          <p:cNvPr id="7" name="Google Shape;168;p21">
            <a:extLst>
              <a:ext uri="{FF2B5EF4-FFF2-40B4-BE49-F238E27FC236}">
                <a16:creationId xmlns:a16="http://schemas.microsoft.com/office/drawing/2014/main" id="{7D0805EF-EAE7-4314-8C97-4437782C9A81}"/>
              </a:ext>
            </a:extLst>
          </p:cNvPr>
          <p:cNvSpPr txBox="1"/>
          <p:nvPr/>
        </p:nvSpPr>
        <p:spPr>
          <a:xfrm>
            <a:off x="1147997" y="1769143"/>
            <a:ext cx="6350118" cy="499238"/>
          </a:xfrm>
          <a:prstGeom prst="rect">
            <a:avLst/>
          </a:prstGeom>
          <a:noFill/>
          <a:ln>
            <a:noFill/>
          </a:ln>
        </p:spPr>
        <p:txBody>
          <a:bodyPr spcFirstLastPara="1" wrap="square" lIns="91425" tIns="91425" rIns="91425" bIns="91425" anchor="t" anchorCtr="0">
            <a:noAutofit/>
          </a:bodyPr>
          <a:lstStyle/>
          <a:p>
            <a:r>
              <a:rPr lang="en-GB" altLang="zh-TW" sz="1600" dirty="0">
                <a:latin typeface="Arial" panose="020B0604020202020204" pitchFamily="34" charset="0"/>
                <a:ea typeface="微軟正黑體" panose="020B0604030504040204" pitchFamily="34" charset="-120"/>
                <a:cs typeface="Arial" panose="020B0604020202020204" pitchFamily="34" charset="0"/>
              </a:rPr>
              <a:t>Test the upload and download speed to the specific connection.</a:t>
            </a:r>
            <a:endParaRPr lang="zh-TW" altLang="en-US" sz="16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橢圓 17">
            <a:extLst>
              <a:ext uri="{FF2B5EF4-FFF2-40B4-BE49-F238E27FC236}">
                <a16:creationId xmlns:a16="http://schemas.microsoft.com/office/drawing/2014/main" id="{D2A91F3B-0A65-44B1-8E3B-FCCF1FA82DC5}"/>
              </a:ext>
            </a:extLst>
          </p:cNvPr>
          <p:cNvSpPr/>
          <p:nvPr/>
        </p:nvSpPr>
        <p:spPr>
          <a:xfrm>
            <a:off x="492027" y="1170337"/>
            <a:ext cx="655970" cy="6559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2F5D551E-27DB-45F2-B085-001675C65622}"/>
              </a:ext>
            </a:extLst>
          </p:cNvPr>
          <p:cNvSpPr/>
          <p:nvPr/>
        </p:nvSpPr>
        <p:spPr>
          <a:xfrm>
            <a:off x="636259" y="1240706"/>
            <a:ext cx="362600" cy="477054"/>
          </a:xfrm>
          <a:prstGeom prst="rect">
            <a:avLst/>
          </a:prstGeom>
        </p:spPr>
        <p:txBody>
          <a:bodyPr wrap="square">
            <a:spAutoFit/>
          </a:bodyPr>
          <a:lstStyle/>
          <a:p>
            <a:r>
              <a:rPr lang="en-US" altLang="zh-TW" sz="2500" b="1">
                <a:solidFill>
                  <a:schemeClr val="bg1"/>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2500">
              <a:solidFill>
                <a:schemeClr val="bg1"/>
              </a:solidFill>
              <a:latin typeface="Arial" panose="020B0604020202020204" pitchFamily="34" charset="0"/>
              <a:cs typeface="Arial" panose="020B0604020202020204" pitchFamily="34" charset="0"/>
            </a:endParaRPr>
          </a:p>
        </p:txBody>
      </p:sp>
      <p:sp>
        <p:nvSpPr>
          <p:cNvPr id="22" name="TextBox 13">
            <a:extLst>
              <a:ext uri="{FF2B5EF4-FFF2-40B4-BE49-F238E27FC236}">
                <a16:creationId xmlns:a16="http://schemas.microsoft.com/office/drawing/2014/main" id="{7E7383FF-F2BB-4637-A8F2-91CEB95EEB69}"/>
              </a:ext>
            </a:extLst>
          </p:cNvPr>
          <p:cNvSpPr txBox="1"/>
          <p:nvPr/>
        </p:nvSpPr>
        <p:spPr>
          <a:xfrm>
            <a:off x="1177916" y="1268748"/>
            <a:ext cx="7218490" cy="423193"/>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ltLang="zh-TW" sz="2300" b="1" dirty="0">
                <a:latin typeface="Arial" panose="020B0604020202020204" pitchFamily="34" charset="0"/>
                <a:ea typeface="微軟正黑體"/>
                <a:cs typeface="Arial" panose="020B0604020202020204" pitchFamily="34" charset="0"/>
              </a:rPr>
              <a:t>Speed test helps to select a bucket</a:t>
            </a:r>
            <a:endParaRPr lang="en-US" sz="2300" b="1" dirty="0">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D8352990-E3EA-4428-83F2-ED08CD5FA23C}"/>
              </a:ext>
            </a:extLst>
          </p:cNvPr>
          <p:cNvSpPr/>
          <p:nvPr/>
        </p:nvSpPr>
        <p:spPr>
          <a:xfrm>
            <a:off x="4794250" y="2491033"/>
            <a:ext cx="4154188" cy="1146339"/>
          </a:xfrm>
          <a:prstGeom prst="rect">
            <a:avLst/>
          </a:prstGeom>
        </p:spPr>
        <p:txBody>
          <a:bodyPr wrap="square" anchor="t">
            <a:spAutoFit/>
          </a:bodyPr>
          <a:lstStyle/>
          <a:p>
            <a:pPr>
              <a:lnSpc>
                <a:spcPts val="2100"/>
              </a:lnSpc>
            </a:pPr>
            <a:r>
              <a:rPr lang="en-GB" altLang="zh-TW" sz="1600" b="1" dirty="0">
                <a:latin typeface="Arial" panose="020B0604020202020204" pitchFamily="34" charset="0"/>
                <a:ea typeface="微軟正黑體"/>
                <a:cs typeface="Arial" panose="020B0604020202020204" pitchFamily="34" charset="0"/>
              </a:rPr>
              <a:t>Take </a:t>
            </a:r>
            <a:r>
              <a:rPr lang="en-US" altLang="zh-TW" sz="1600" b="1" dirty="0">
                <a:latin typeface="Arial" panose="020B0604020202020204" pitchFamily="34" charset="0"/>
                <a:ea typeface="微軟正黑體"/>
                <a:cs typeface="Arial" panose="020B0604020202020204" pitchFamily="34" charset="0"/>
              </a:rPr>
              <a:t>Amazon</a:t>
            </a:r>
            <a:r>
              <a:rPr lang="zh-TW" altLang="en-US" sz="1600" b="1" dirty="0">
                <a:latin typeface="Arial" panose="020B0604020202020204" pitchFamily="34" charset="0"/>
                <a:ea typeface="微軟正黑體"/>
                <a:cs typeface="Arial" panose="020B0604020202020204" pitchFamily="34" charset="0"/>
              </a:rPr>
              <a:t> </a:t>
            </a:r>
            <a:r>
              <a:rPr lang="en-US" altLang="zh-TW" sz="1600" b="1" dirty="0">
                <a:latin typeface="Arial" panose="020B0604020202020204" pitchFamily="34" charset="0"/>
                <a:ea typeface="微軟正黑體"/>
                <a:cs typeface="Arial" panose="020B0604020202020204" pitchFamily="34" charset="0"/>
              </a:rPr>
              <a:t>S3</a:t>
            </a:r>
            <a:r>
              <a:rPr lang="zh-TW" altLang="en-US" sz="1600" b="1" dirty="0">
                <a:latin typeface="Arial" panose="020B0604020202020204" pitchFamily="34" charset="0"/>
                <a:ea typeface="微軟正黑體"/>
                <a:cs typeface="Arial" panose="020B0604020202020204" pitchFamily="34" charset="0"/>
              </a:rPr>
              <a:t> </a:t>
            </a:r>
            <a:r>
              <a:rPr lang="en-GB" altLang="zh-TW" sz="1600" b="1" dirty="0">
                <a:latin typeface="Arial" panose="020B0604020202020204" pitchFamily="34" charset="0"/>
                <a:ea typeface="微軟正黑體"/>
                <a:cs typeface="Arial" panose="020B0604020202020204" pitchFamily="34" charset="0"/>
              </a:rPr>
              <a:t>as</a:t>
            </a:r>
            <a:r>
              <a:rPr lang="zh-TW" altLang="en-US" sz="1600" b="1" dirty="0">
                <a:latin typeface="Arial" panose="020B0604020202020204" pitchFamily="34" charset="0"/>
                <a:ea typeface="微軟正黑體"/>
                <a:cs typeface="Arial" panose="020B0604020202020204" pitchFamily="34" charset="0"/>
              </a:rPr>
              <a:t> </a:t>
            </a:r>
            <a:r>
              <a:rPr lang="en-GB" altLang="zh-TW" sz="1600" b="1" dirty="0">
                <a:latin typeface="Arial" panose="020B0604020202020204" pitchFamily="34" charset="0"/>
                <a:ea typeface="微軟正黑體"/>
                <a:cs typeface="Arial" panose="020B0604020202020204" pitchFamily="34" charset="0"/>
              </a:rPr>
              <a:t>the</a:t>
            </a:r>
            <a:r>
              <a:rPr lang="zh-TW" altLang="en-US" sz="1600" b="1" dirty="0">
                <a:latin typeface="Arial" panose="020B0604020202020204" pitchFamily="34" charset="0"/>
                <a:ea typeface="微軟正黑體"/>
                <a:cs typeface="Arial" panose="020B0604020202020204" pitchFamily="34" charset="0"/>
              </a:rPr>
              <a:t> </a:t>
            </a:r>
            <a:r>
              <a:rPr lang="en-GB" altLang="zh-TW" sz="1600" b="1" dirty="0">
                <a:latin typeface="Arial" panose="020B0604020202020204" pitchFamily="34" charset="0"/>
                <a:ea typeface="微軟正黑體"/>
                <a:cs typeface="Arial" panose="020B0604020202020204" pitchFamily="34" charset="0"/>
              </a:rPr>
              <a:t>example:</a:t>
            </a:r>
          </a:p>
          <a:p>
            <a:pPr>
              <a:lnSpc>
                <a:spcPts val="2100"/>
              </a:lnSpc>
            </a:pPr>
            <a:r>
              <a:rPr lang="en-US" altLang="zh-TW" sz="1400" dirty="0">
                <a:latin typeface="Arial" panose="020B0604020202020204" pitchFamily="34" charset="0"/>
                <a:ea typeface="微軟正黑體" panose="020B0604030504040204" pitchFamily="34" charset="-120"/>
                <a:cs typeface="Arial" panose="020B0604020202020204" pitchFamily="34" charset="0"/>
              </a:rPr>
              <a:t>Bucket can be created in any region. Select a bucket with higher speed by testing the speed from your place.</a:t>
            </a:r>
            <a:endParaRPr lang="en-GB" altLang="zh-TW" sz="1400" dirty="0">
              <a:latin typeface="Arial" panose="020B0604020202020204" pitchFamily="34" charset="0"/>
              <a:ea typeface="微軟正黑體" panose="020B0604030504040204" pitchFamily="34" charset="-120"/>
              <a:cs typeface="Arial" panose="020B0604020202020204" pitchFamily="34" charset="0"/>
            </a:endParaRPr>
          </a:p>
        </p:txBody>
      </p:sp>
      <p:pic>
        <p:nvPicPr>
          <p:cNvPr id="28" name="圖形 27">
            <a:extLst>
              <a:ext uri="{FF2B5EF4-FFF2-40B4-BE49-F238E27FC236}">
                <a16:creationId xmlns:a16="http://schemas.microsoft.com/office/drawing/2014/main" id="{90FD3C4B-056D-4B25-9DB6-FDDAF02CD9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07793" y="2255629"/>
            <a:ext cx="528413" cy="528413"/>
          </a:xfrm>
          <a:prstGeom prst="rect">
            <a:avLst/>
          </a:prstGeom>
        </p:spPr>
      </p:pic>
      <p:sp>
        <p:nvSpPr>
          <p:cNvPr id="32" name="橢圓 31">
            <a:extLst>
              <a:ext uri="{FF2B5EF4-FFF2-40B4-BE49-F238E27FC236}">
                <a16:creationId xmlns:a16="http://schemas.microsoft.com/office/drawing/2014/main" id="{99293449-60C8-428D-B3BB-1E6DE66DC8E6}"/>
              </a:ext>
            </a:extLst>
          </p:cNvPr>
          <p:cNvSpPr/>
          <p:nvPr/>
        </p:nvSpPr>
        <p:spPr>
          <a:xfrm>
            <a:off x="558947" y="1232292"/>
            <a:ext cx="517999" cy="517999"/>
          </a:xfrm>
          <a:prstGeom prst="ellipse">
            <a:avLst/>
          </a:prstGeom>
          <a:noFill/>
          <a:ln w="50800">
            <a:gradFill>
              <a:gsLst>
                <a:gs pos="0">
                  <a:srgbClr val="40ABE0"/>
                </a:gs>
                <a:gs pos="100000">
                  <a:srgbClr val="125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4" name="圖片 3">
            <a:extLst>
              <a:ext uri="{FF2B5EF4-FFF2-40B4-BE49-F238E27FC236}">
                <a16:creationId xmlns:a16="http://schemas.microsoft.com/office/drawing/2014/main" id="{09A29248-8C7B-43A9-ABB0-362FADDE66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6946" y="2303156"/>
            <a:ext cx="1844884" cy="1844884"/>
          </a:xfrm>
          <a:prstGeom prst="ellipse">
            <a:avLst/>
          </a:prstGeom>
          <a:noFill/>
          <a:ln w="25400">
            <a:solidFill>
              <a:schemeClr val="tx2">
                <a:lumMod val="75000"/>
              </a:schemeClr>
            </a:solidFill>
          </a:ln>
          <a:effectLst>
            <a:outerShdw blurRad="50800" dist="38100" dir="2700000" algn="tl" rotWithShape="0">
              <a:prstClr val="black">
                <a:alpha val="40000"/>
              </a:prstClr>
            </a:outerShdw>
          </a:effectLst>
        </p:spPr>
      </p:pic>
      <p:sp>
        <p:nvSpPr>
          <p:cNvPr id="30" name="矩形: 圓角 35">
            <a:extLst>
              <a:ext uri="{FF2B5EF4-FFF2-40B4-BE49-F238E27FC236}">
                <a16:creationId xmlns:a16="http://schemas.microsoft.com/office/drawing/2014/main" id="{355BC173-700E-4B71-9B82-437E1CC515BE}"/>
              </a:ext>
            </a:extLst>
          </p:cNvPr>
          <p:cNvSpPr/>
          <p:nvPr/>
        </p:nvSpPr>
        <p:spPr>
          <a:xfrm rot="10800000">
            <a:off x="2169572" y="3897803"/>
            <a:ext cx="3238437" cy="542529"/>
          </a:xfrm>
          <a:prstGeom prst="roundRect">
            <a:avLst>
              <a:gd name="adj" fmla="val 50000"/>
            </a:avLst>
          </a:prstGeom>
          <a:solidFill>
            <a:srgbClr val="3121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31" name="矩形 30">
            <a:extLst>
              <a:ext uri="{FF2B5EF4-FFF2-40B4-BE49-F238E27FC236}">
                <a16:creationId xmlns:a16="http://schemas.microsoft.com/office/drawing/2014/main" id="{AB16DB81-3AB0-4173-B753-042DF83A1CB2}"/>
              </a:ext>
            </a:extLst>
          </p:cNvPr>
          <p:cNvSpPr/>
          <p:nvPr/>
        </p:nvSpPr>
        <p:spPr>
          <a:xfrm>
            <a:off x="2347405" y="3905995"/>
            <a:ext cx="3149193" cy="486736"/>
          </a:xfrm>
          <a:prstGeom prst="rect">
            <a:avLst/>
          </a:prstGeom>
        </p:spPr>
        <p:txBody>
          <a:bodyPr wrap="square">
            <a:spAutoFit/>
          </a:bodyPr>
          <a:lstStyle/>
          <a:p>
            <a:pPr>
              <a:lnSpc>
                <a:spcPts val="1600"/>
              </a:lnSpc>
            </a:pPr>
            <a:r>
              <a:rPr lang="en-GB" altLang="zh-TW" sz="1200" dirty="0">
                <a:solidFill>
                  <a:schemeClr val="bg1"/>
                </a:solidFill>
                <a:latin typeface="Arial" panose="020B0604020202020204" pitchFamily="34" charset="0"/>
                <a:ea typeface="微軟正黑體" panose="020B0604030504040204" pitchFamily="34" charset="-120"/>
                <a:cs typeface="Arial" panose="020B0604020202020204" pitchFamily="34" charset="0"/>
              </a:rPr>
              <a:t>Test Time</a:t>
            </a:r>
            <a:r>
              <a:rPr lang="zh-TW" altLang="en-US" sz="1200" dirty="0">
                <a:solidFill>
                  <a:schemeClr val="bg1"/>
                </a:solidFill>
                <a:latin typeface="Arial" panose="020B0604020202020204" pitchFamily="34" charset="0"/>
                <a:ea typeface="微軟正黑體" panose="020B0604030504040204" pitchFamily="34" charset="-120"/>
                <a:cs typeface="Arial" panose="020B0604020202020204" pitchFamily="34" charset="0"/>
              </a:rPr>
              <a:t>: 2019/01/21 14:07:51</a:t>
            </a:r>
          </a:p>
          <a:p>
            <a:pPr>
              <a:lnSpc>
                <a:spcPts val="1600"/>
              </a:lnSpc>
            </a:pPr>
            <a:r>
              <a:rPr lang="en-GB" altLang="zh-TW" sz="1200" dirty="0">
                <a:solidFill>
                  <a:schemeClr val="bg1"/>
                </a:solidFill>
                <a:latin typeface="Arial" panose="020B0604020202020204" pitchFamily="34" charset="0"/>
                <a:ea typeface="微軟正黑體" panose="020B0604030504040204" pitchFamily="34" charset="-120"/>
                <a:cs typeface="Arial" panose="020B0604020202020204" pitchFamily="34" charset="0"/>
              </a:rPr>
              <a:t>Upload:</a:t>
            </a:r>
            <a:r>
              <a:rPr lang="zh-TW" altLang="en-US" sz="120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GB" altLang="zh-TW" sz="1200" dirty="0">
                <a:solidFill>
                  <a:schemeClr val="bg1"/>
                </a:solidFill>
                <a:latin typeface="Arial" panose="020B0604020202020204" pitchFamily="34" charset="0"/>
                <a:ea typeface="微軟正黑體" panose="020B0604030504040204" pitchFamily="34" charset="-120"/>
                <a:cs typeface="Arial" panose="020B0604020202020204" pitchFamily="34" charset="0"/>
              </a:rPr>
              <a:t>1</a:t>
            </a:r>
            <a:r>
              <a:rPr lang="zh-TW" altLang="en-US" sz="1200" dirty="0">
                <a:solidFill>
                  <a:schemeClr val="bg1"/>
                </a:solidFill>
                <a:latin typeface="Arial" panose="020B0604020202020204" pitchFamily="34" charset="0"/>
                <a:ea typeface="微軟正黑體" panose="020B0604030504040204" pitchFamily="34" charset="-120"/>
                <a:cs typeface="Arial" panose="020B0604020202020204" pitchFamily="34" charset="0"/>
              </a:rPr>
              <a:t>3.54 MB / </a:t>
            </a:r>
            <a:r>
              <a:rPr lang="en-GB" altLang="zh-TW" sz="1200" dirty="0">
                <a:solidFill>
                  <a:schemeClr val="bg1"/>
                </a:solidFill>
                <a:latin typeface="Arial" panose="020B0604020202020204" pitchFamily="34" charset="0"/>
                <a:ea typeface="微軟正黑體" panose="020B0604030504040204" pitchFamily="34" charset="-120"/>
                <a:cs typeface="Arial" panose="020B0604020202020204" pitchFamily="34" charset="0"/>
              </a:rPr>
              <a:t>Download</a:t>
            </a:r>
            <a:r>
              <a:rPr lang="zh-TW" altLang="en-US" sz="120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GB" altLang="zh-TW" sz="1200" dirty="0">
                <a:solidFill>
                  <a:schemeClr val="bg1"/>
                </a:solidFill>
                <a:latin typeface="Arial" panose="020B0604020202020204" pitchFamily="34" charset="0"/>
                <a:ea typeface="微軟正黑體" panose="020B0604030504040204" pitchFamily="34" charset="-120"/>
                <a:cs typeface="Arial" panose="020B0604020202020204" pitchFamily="34" charset="0"/>
              </a:rPr>
              <a:t>1</a:t>
            </a:r>
            <a:r>
              <a:rPr lang="zh-TW" altLang="en-US" sz="1200" dirty="0">
                <a:solidFill>
                  <a:schemeClr val="bg1"/>
                </a:solidFill>
                <a:latin typeface="Arial" panose="020B0604020202020204" pitchFamily="34" charset="0"/>
                <a:ea typeface="微軟正黑體" panose="020B0604030504040204" pitchFamily="34" charset="-120"/>
                <a:cs typeface="Arial" panose="020B0604020202020204" pitchFamily="34" charset="0"/>
              </a:rPr>
              <a:t>4.77 MB</a:t>
            </a:r>
          </a:p>
        </p:txBody>
      </p:sp>
      <p:pic>
        <p:nvPicPr>
          <p:cNvPr id="15" name="圖片 2" descr="一張含有 標誌, 室外 的圖片&#10;&#10;描述是以高可信度產生">
            <a:extLst>
              <a:ext uri="{FF2B5EF4-FFF2-40B4-BE49-F238E27FC236}">
                <a16:creationId xmlns:a16="http://schemas.microsoft.com/office/drawing/2014/main" id="{5F5B112F-D946-4030-9273-42C0DE5A478D}"/>
              </a:ext>
            </a:extLst>
          </p:cNvPr>
          <p:cNvPicPr>
            <a:picLocks noChangeAspect="1"/>
          </p:cNvPicPr>
          <p:nvPr/>
        </p:nvPicPr>
        <p:blipFill>
          <a:blip r:embed="rId5"/>
          <a:stretch>
            <a:fillRect/>
          </a:stretch>
        </p:blipFill>
        <p:spPr>
          <a:xfrm>
            <a:off x="8160404" y="-280"/>
            <a:ext cx="981075" cy="885825"/>
          </a:xfrm>
          <a:prstGeom prst="rect">
            <a:avLst/>
          </a:prstGeom>
        </p:spPr>
      </p:pic>
    </p:spTree>
    <p:extLst>
      <p:ext uri="{BB962C8B-B14F-4D97-AF65-F5344CB8AC3E}">
        <p14:creationId xmlns:p14="http://schemas.microsoft.com/office/powerpoint/2010/main" val="1128443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0FA5BB9-7F32-4608-8F4B-8C1FE6EC066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27093" y="1875064"/>
            <a:ext cx="5431362" cy="2722439"/>
          </a:xfrm>
          <a:prstGeom prst="rect">
            <a:avLst/>
          </a:prstGeom>
          <a:ln w="9525">
            <a:solidFill>
              <a:srgbClr val="1F4E79">
                <a:alpha val="17000"/>
              </a:srgbClr>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7BAC084B-AFDA-42AF-B5EB-8933A9C48780}"/>
              </a:ext>
            </a:extLst>
          </p:cNvPr>
          <p:cNvSpPr txBox="1"/>
          <p:nvPr/>
        </p:nvSpPr>
        <p:spPr>
          <a:xfrm>
            <a:off x="2286000" y="2317750"/>
            <a:ext cx="4572000" cy="22512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zh-TW" altLang="en-US" sz="1013">
              <a:latin typeface="Arial" panose="020B0604020202020204" pitchFamily="34" charset="0"/>
              <a:cs typeface="Arial" panose="020B0604020202020204" pitchFamily="34" charset="0"/>
            </a:endParaRPr>
          </a:p>
        </p:txBody>
      </p:sp>
      <p:sp>
        <p:nvSpPr>
          <p:cNvPr id="14" name="標題 1">
            <a:extLst>
              <a:ext uri="{FF2B5EF4-FFF2-40B4-BE49-F238E27FC236}">
                <a16:creationId xmlns:a16="http://schemas.microsoft.com/office/drawing/2014/main" id="{654B2244-BC81-4B5C-97F3-5BCEFCEDB903}"/>
              </a:ext>
            </a:extLst>
          </p:cNvPr>
          <p:cNvSpPr>
            <a:spLocks noGrp="1"/>
          </p:cNvSpPr>
          <p:nvPr>
            <p:ph type="title"/>
          </p:nvPr>
        </p:nvSpPr>
        <p:spPr>
          <a:xfrm>
            <a:off x="338052" y="103286"/>
            <a:ext cx="8671389" cy="667820"/>
          </a:xfrm>
        </p:spPr>
        <p:txBody>
          <a:bodyPr>
            <a:normAutofit/>
          </a:bodyPr>
          <a:lstStyle/>
          <a:p>
            <a:r>
              <a:rPr lang="en-GB" altLang="zh-TW" sz="3000" dirty="0">
                <a:ea typeface="Microsoft JhengHei UI" panose="020B0604030504040204" pitchFamily="34" charset="-120"/>
              </a:rPr>
              <a:t>4 Tips To Manage Cache Connections</a:t>
            </a:r>
            <a:endParaRPr lang="zh-TW" sz="3000" i="0" dirty="0">
              <a:ea typeface="Microsoft JhengHei UI" panose="020B0604030504040204" pitchFamily="34" charset="-120"/>
            </a:endParaRPr>
          </a:p>
        </p:txBody>
      </p:sp>
      <p:sp>
        <p:nvSpPr>
          <p:cNvPr id="15" name="矩形: 圓角 14">
            <a:extLst>
              <a:ext uri="{FF2B5EF4-FFF2-40B4-BE49-F238E27FC236}">
                <a16:creationId xmlns:a16="http://schemas.microsoft.com/office/drawing/2014/main" id="{892CC4C4-72BB-40C9-B207-4AA457DD861A}"/>
              </a:ext>
            </a:extLst>
          </p:cNvPr>
          <p:cNvSpPr/>
          <p:nvPr/>
        </p:nvSpPr>
        <p:spPr>
          <a:xfrm>
            <a:off x="696708" y="1158663"/>
            <a:ext cx="8129353" cy="550601"/>
          </a:xfrm>
          <a:prstGeom prst="roundRect">
            <a:avLst>
              <a:gd name="adj"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8" name="橢圓 17">
            <a:extLst>
              <a:ext uri="{FF2B5EF4-FFF2-40B4-BE49-F238E27FC236}">
                <a16:creationId xmlns:a16="http://schemas.microsoft.com/office/drawing/2014/main" id="{707FD9FF-F93A-4A9C-8081-B45DEB0A92DC}"/>
              </a:ext>
            </a:extLst>
          </p:cNvPr>
          <p:cNvSpPr/>
          <p:nvPr/>
        </p:nvSpPr>
        <p:spPr>
          <a:xfrm>
            <a:off x="492027" y="1087787"/>
            <a:ext cx="655970" cy="6559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83C49F74-E2E7-458F-8FC5-50D8C29FD29A}"/>
              </a:ext>
            </a:extLst>
          </p:cNvPr>
          <p:cNvSpPr/>
          <p:nvPr/>
        </p:nvSpPr>
        <p:spPr>
          <a:xfrm>
            <a:off x="636259" y="1158156"/>
            <a:ext cx="362600" cy="477054"/>
          </a:xfrm>
          <a:prstGeom prst="rect">
            <a:avLst/>
          </a:prstGeom>
        </p:spPr>
        <p:txBody>
          <a:bodyPr wrap="square">
            <a:spAutoFit/>
          </a:bodyPr>
          <a:lstStyle/>
          <a:p>
            <a:r>
              <a:rPr lang="en-US" altLang="zh-TW" sz="2500" b="1">
                <a:solidFill>
                  <a:schemeClr val="bg1"/>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2500">
              <a:solidFill>
                <a:schemeClr val="bg1"/>
              </a:solidFill>
              <a:latin typeface="Arial" panose="020B0604020202020204" pitchFamily="34" charset="0"/>
              <a:cs typeface="Arial" panose="020B0604020202020204" pitchFamily="34" charset="0"/>
            </a:endParaRPr>
          </a:p>
        </p:txBody>
      </p:sp>
      <p:sp>
        <p:nvSpPr>
          <p:cNvPr id="21" name="TextBox 13">
            <a:extLst>
              <a:ext uri="{FF2B5EF4-FFF2-40B4-BE49-F238E27FC236}">
                <a16:creationId xmlns:a16="http://schemas.microsoft.com/office/drawing/2014/main" id="{8E17552D-B18D-493D-96C2-838FC1225D2E}"/>
              </a:ext>
            </a:extLst>
          </p:cNvPr>
          <p:cNvSpPr txBox="1"/>
          <p:nvPr/>
        </p:nvSpPr>
        <p:spPr>
          <a:xfrm>
            <a:off x="1167046" y="1194721"/>
            <a:ext cx="8129354" cy="423193"/>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ltLang="zh-TW" sz="2300" b="1" dirty="0">
                <a:latin typeface="Arial" panose="020B0604020202020204" pitchFamily="34" charset="0"/>
                <a:ea typeface="微軟正黑體"/>
                <a:cs typeface="Arial" panose="020B0604020202020204" pitchFamily="34" charset="0"/>
              </a:rPr>
              <a:t>Customize cache folders to wisely use cache volume</a:t>
            </a:r>
            <a:endParaRPr lang="en-US" sz="2300" b="1" dirty="0">
              <a:latin typeface="Arial" panose="020B0604020202020204" pitchFamily="34" charset="0"/>
              <a:cs typeface="Arial" panose="020B0604020202020204" pitchFamily="34" charset="0"/>
            </a:endParaRPr>
          </a:p>
        </p:txBody>
      </p:sp>
      <p:sp>
        <p:nvSpPr>
          <p:cNvPr id="22" name="矩形: 圓角 21">
            <a:extLst>
              <a:ext uri="{FF2B5EF4-FFF2-40B4-BE49-F238E27FC236}">
                <a16:creationId xmlns:a16="http://schemas.microsoft.com/office/drawing/2014/main" id="{9D1A7E4A-1704-46AE-8EA3-0D2F561FA136}"/>
              </a:ext>
            </a:extLst>
          </p:cNvPr>
          <p:cNvSpPr/>
          <p:nvPr/>
        </p:nvSpPr>
        <p:spPr>
          <a:xfrm>
            <a:off x="4836207" y="2935482"/>
            <a:ext cx="3727450" cy="1077016"/>
          </a:xfrm>
          <a:prstGeom prst="roundRect">
            <a:avLst/>
          </a:prstGeom>
          <a:solidFill>
            <a:srgbClr val="CBE9FC"/>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5F722F89-44C3-419C-892B-156B287F2F1A}"/>
              </a:ext>
            </a:extLst>
          </p:cNvPr>
          <p:cNvSpPr/>
          <p:nvPr/>
        </p:nvSpPr>
        <p:spPr>
          <a:xfrm>
            <a:off x="5056111" y="2994813"/>
            <a:ext cx="3603750" cy="898195"/>
          </a:xfrm>
          <a:prstGeom prst="rect">
            <a:avLst/>
          </a:prstGeom>
        </p:spPr>
        <p:txBody>
          <a:bodyPr wrap="square" anchor="t">
            <a:spAutoFit/>
          </a:bodyPr>
          <a:lstStyle/>
          <a:p>
            <a:pPr>
              <a:lnSpc>
                <a:spcPct val="120000"/>
              </a:lnSpc>
            </a:pPr>
            <a:r>
              <a:rPr lang="en-GB" altLang="zh-TW" sz="1500" dirty="0">
                <a:latin typeface="Arial" panose="020B0604020202020204" pitchFamily="34" charset="0"/>
                <a:ea typeface="微軟正黑體"/>
                <a:cs typeface="Arial" panose="020B0604020202020204" pitchFamily="34" charset="0"/>
              </a:rPr>
              <a:t>We suggest lowering the priority of infrequently used folders to efficiently use the cache volume.</a:t>
            </a:r>
          </a:p>
        </p:txBody>
      </p:sp>
      <p:pic>
        <p:nvPicPr>
          <p:cNvPr id="24" name="圖形 23">
            <a:extLst>
              <a:ext uri="{FF2B5EF4-FFF2-40B4-BE49-F238E27FC236}">
                <a16:creationId xmlns:a16="http://schemas.microsoft.com/office/drawing/2014/main" id="{EE2525CF-D217-43DD-84FA-FED5287656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2000" y="2730606"/>
            <a:ext cx="528413" cy="528413"/>
          </a:xfrm>
          <a:prstGeom prst="rect">
            <a:avLst/>
          </a:prstGeom>
        </p:spPr>
      </p:pic>
      <p:sp>
        <p:nvSpPr>
          <p:cNvPr id="25" name="橢圓 24">
            <a:extLst>
              <a:ext uri="{FF2B5EF4-FFF2-40B4-BE49-F238E27FC236}">
                <a16:creationId xmlns:a16="http://schemas.microsoft.com/office/drawing/2014/main" id="{E45D682E-E052-4188-9F80-31994B7BB72B}"/>
              </a:ext>
            </a:extLst>
          </p:cNvPr>
          <p:cNvSpPr/>
          <p:nvPr/>
        </p:nvSpPr>
        <p:spPr>
          <a:xfrm>
            <a:off x="558947" y="1149742"/>
            <a:ext cx="517999" cy="517999"/>
          </a:xfrm>
          <a:prstGeom prst="ellipse">
            <a:avLst/>
          </a:prstGeom>
          <a:noFill/>
          <a:ln w="50800">
            <a:gradFill>
              <a:gsLst>
                <a:gs pos="0">
                  <a:srgbClr val="40ABE0"/>
                </a:gs>
                <a:gs pos="100000">
                  <a:srgbClr val="125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6" name="圖片 2" descr="一張含有 標誌, 室外 的圖片&#10;&#10;描述是以高可信度產生">
            <a:extLst>
              <a:ext uri="{FF2B5EF4-FFF2-40B4-BE49-F238E27FC236}">
                <a16:creationId xmlns:a16="http://schemas.microsoft.com/office/drawing/2014/main" id="{02C74775-152C-4B84-8637-7C4C90AA09A9}"/>
              </a:ext>
            </a:extLst>
          </p:cNvPr>
          <p:cNvPicPr>
            <a:picLocks noChangeAspect="1"/>
          </p:cNvPicPr>
          <p:nvPr/>
        </p:nvPicPr>
        <p:blipFill>
          <a:blip r:embed="rId5"/>
          <a:stretch>
            <a:fillRect/>
          </a:stretch>
        </p:blipFill>
        <p:spPr>
          <a:xfrm>
            <a:off x="8160404" y="-280"/>
            <a:ext cx="981075" cy="885825"/>
          </a:xfrm>
          <a:prstGeom prst="rect">
            <a:avLst/>
          </a:prstGeom>
        </p:spPr>
      </p:pic>
    </p:spTree>
    <p:extLst>
      <p:ext uri="{BB962C8B-B14F-4D97-AF65-F5344CB8AC3E}">
        <p14:creationId xmlns:p14="http://schemas.microsoft.com/office/powerpoint/2010/main" val="1079759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6;p21">
            <a:extLst>
              <a:ext uri="{FF2B5EF4-FFF2-40B4-BE49-F238E27FC236}">
                <a16:creationId xmlns:a16="http://schemas.microsoft.com/office/drawing/2014/main" id="{32285068-D351-49BD-BA10-20A405C7283A}"/>
              </a:ext>
            </a:extLst>
          </p:cNvPr>
          <p:cNvSpPr txBox="1"/>
          <p:nvPr/>
        </p:nvSpPr>
        <p:spPr>
          <a:xfrm>
            <a:off x="2547897" y="1815824"/>
            <a:ext cx="3885795" cy="394500"/>
          </a:xfrm>
          <a:prstGeom prst="rect">
            <a:avLst/>
          </a:prstGeom>
          <a:noFill/>
          <a:ln>
            <a:noFill/>
          </a:ln>
        </p:spPr>
        <p:txBody>
          <a:bodyPr spcFirstLastPara="1" wrap="square" lIns="91425" tIns="91425" rIns="91425" bIns="91425" anchor="ctr" anchorCtr="0">
            <a:noAutofit/>
          </a:bodyPr>
          <a:lstStyle/>
          <a:p>
            <a:r>
              <a:rPr lang="en-GB" altLang="zh-TW" b="1" dirty="0">
                <a:solidFill>
                  <a:srgbClr val="0183CD"/>
                </a:solidFill>
                <a:latin typeface="Arial" panose="020B0604020202020204" pitchFamily="34" charset="0"/>
                <a:ea typeface="微軟正黑體" panose="020B0604030504040204" pitchFamily="34" charset="-120"/>
                <a:cs typeface="Arial" panose="020B0604020202020204" pitchFamily="34" charset="0"/>
              </a:rPr>
              <a:t>Scheduled updates for file list</a:t>
            </a:r>
            <a:endParaRPr lang="zh-TW" altLang="en-US" sz="1800" b="1" dirty="0">
              <a:solidFill>
                <a:srgbClr val="0183CD"/>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Google Shape;167;p21">
            <a:extLst>
              <a:ext uri="{FF2B5EF4-FFF2-40B4-BE49-F238E27FC236}">
                <a16:creationId xmlns:a16="http://schemas.microsoft.com/office/drawing/2014/main" id="{F023E59D-AF78-49D5-8E67-6F2ABD3DD3A1}"/>
              </a:ext>
            </a:extLst>
          </p:cNvPr>
          <p:cNvSpPr txBox="1"/>
          <p:nvPr/>
        </p:nvSpPr>
        <p:spPr>
          <a:xfrm>
            <a:off x="2605606" y="3255390"/>
            <a:ext cx="3760429" cy="394500"/>
          </a:xfrm>
          <a:prstGeom prst="rect">
            <a:avLst/>
          </a:prstGeom>
          <a:noFill/>
          <a:ln>
            <a:noFill/>
          </a:ln>
        </p:spPr>
        <p:txBody>
          <a:bodyPr spcFirstLastPara="1" wrap="square" lIns="91425" tIns="91425" rIns="91425" bIns="91425" anchor="ctr" anchorCtr="0">
            <a:noAutofit/>
          </a:bodyPr>
          <a:lstStyle/>
          <a:p>
            <a:r>
              <a:rPr lang="en-GB" altLang="zh-TW" sz="1800" b="1" dirty="0">
                <a:solidFill>
                  <a:srgbClr val="0183CD"/>
                </a:solidFill>
                <a:latin typeface="Arial" panose="020B0604020202020204" pitchFamily="34" charset="0"/>
                <a:ea typeface="微軟正黑體" panose="020B0604030504040204" pitchFamily="34" charset="-120"/>
                <a:cs typeface="Arial" panose="020B0604020202020204" pitchFamily="34" charset="0"/>
              </a:rPr>
              <a:t>Upload settings for edited files</a:t>
            </a:r>
            <a:endParaRPr lang="zh-TW" altLang="en-US" sz="1800" b="1" dirty="0">
              <a:solidFill>
                <a:srgbClr val="0183CD"/>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Google Shape;168;p21">
            <a:extLst>
              <a:ext uri="{FF2B5EF4-FFF2-40B4-BE49-F238E27FC236}">
                <a16:creationId xmlns:a16="http://schemas.microsoft.com/office/drawing/2014/main" id="{F1390C9B-9231-4C02-A1A6-C8E207BB3D3E}"/>
              </a:ext>
            </a:extLst>
          </p:cNvPr>
          <p:cNvSpPr txBox="1"/>
          <p:nvPr/>
        </p:nvSpPr>
        <p:spPr>
          <a:xfrm>
            <a:off x="2570786" y="2160951"/>
            <a:ext cx="6046430" cy="570600"/>
          </a:xfrm>
          <a:prstGeom prst="rect">
            <a:avLst/>
          </a:prstGeom>
          <a:noFill/>
          <a:ln>
            <a:noFill/>
          </a:ln>
        </p:spPr>
        <p:txBody>
          <a:bodyPr spcFirstLastPara="1" wrap="square" lIns="91425" tIns="91425" rIns="91425" bIns="91425" anchor="t" anchorCtr="0">
            <a:noAutofit/>
          </a:bodyPr>
          <a:lstStyle/>
          <a:p>
            <a:r>
              <a:rPr lang="en-GB" altLang="zh-TW" sz="1013" dirty="0">
                <a:latin typeface="Arial" panose="020B0604020202020204" pitchFamily="34" charset="0"/>
                <a:ea typeface="微軟正黑體" panose="020B0604030504040204" pitchFamily="34" charset="-120"/>
                <a:cs typeface="Arial" panose="020B0604020202020204" pitchFamily="34" charset="0"/>
              </a:rPr>
              <a:t>Enable scheduled updates for file metadata to control the cost form cloud request.</a:t>
            </a:r>
            <a:endParaRPr lang="zh-TW" altLang="en-US" sz="1013" dirty="0">
              <a:latin typeface="Arial" panose="020B0604020202020204" pitchFamily="34" charset="0"/>
              <a:ea typeface="微軟正黑體" panose="020B0604030504040204" pitchFamily="34" charset="-120"/>
              <a:cs typeface="Arial" panose="020B0604020202020204" pitchFamily="34" charset="0"/>
            </a:endParaRPr>
          </a:p>
        </p:txBody>
      </p:sp>
      <p:sp>
        <p:nvSpPr>
          <p:cNvPr id="7" name="Google Shape;168;p21">
            <a:extLst>
              <a:ext uri="{FF2B5EF4-FFF2-40B4-BE49-F238E27FC236}">
                <a16:creationId xmlns:a16="http://schemas.microsoft.com/office/drawing/2014/main" id="{BAF2FE2D-9137-4053-9C53-F6A9D5EBE34A}"/>
              </a:ext>
            </a:extLst>
          </p:cNvPr>
          <p:cNvSpPr txBox="1"/>
          <p:nvPr/>
        </p:nvSpPr>
        <p:spPr>
          <a:xfrm>
            <a:off x="2605606" y="3564880"/>
            <a:ext cx="6046430" cy="394501"/>
          </a:xfrm>
          <a:prstGeom prst="rect">
            <a:avLst/>
          </a:prstGeom>
          <a:noFill/>
          <a:ln>
            <a:noFill/>
          </a:ln>
        </p:spPr>
        <p:txBody>
          <a:bodyPr spcFirstLastPara="1" wrap="square" lIns="91425" tIns="91425" rIns="91425" bIns="91425" anchor="t" anchorCtr="0">
            <a:noAutofit/>
          </a:bodyPr>
          <a:lstStyle/>
          <a:p>
            <a:r>
              <a:rPr lang="en-GB" altLang="zh-TW" sz="1013" dirty="0">
                <a:latin typeface="Arial" panose="020B0604020202020204" pitchFamily="34" charset="0"/>
                <a:ea typeface="微軟正黑體" panose="020B0604030504040204" pitchFamily="34" charset="-120"/>
                <a:cs typeface="Arial" panose="020B0604020202020204" pitchFamily="34" charset="0"/>
              </a:rPr>
              <a:t>Select whether system checks the file version on the cloud or not when the file is edited in local to prevent accidental overwriting of files. Also help to control the cost form cloud request.</a:t>
            </a:r>
          </a:p>
          <a:p>
            <a:endParaRPr lang="zh-TW" altLang="en-US" sz="1013" dirty="0">
              <a:latin typeface="Arial" panose="020B0604020202020204" pitchFamily="34" charset="0"/>
              <a:ea typeface="微軟正黑體" panose="020B0604030504040204" pitchFamily="34" charset="-120"/>
              <a:cs typeface="Arial" panose="020B0604020202020204" pitchFamily="34" charset="0"/>
            </a:endParaRPr>
          </a:p>
        </p:txBody>
      </p:sp>
      <p:sp>
        <p:nvSpPr>
          <p:cNvPr id="3" name="標題 1">
            <a:extLst>
              <a:ext uri="{FF2B5EF4-FFF2-40B4-BE49-F238E27FC236}">
                <a16:creationId xmlns:a16="http://schemas.microsoft.com/office/drawing/2014/main" id="{B5C15982-4D88-489F-B036-5132B4236AAF}"/>
              </a:ext>
            </a:extLst>
          </p:cNvPr>
          <p:cNvSpPr txBox="1">
            <a:spLocks/>
          </p:cNvSpPr>
          <p:nvPr/>
        </p:nvSpPr>
        <p:spPr>
          <a:xfrm>
            <a:off x="638589" y="51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TW" altLang="en-US" sz="3300">
              <a:latin typeface="Arial" panose="020B0604020202020204" pitchFamily="34" charset="0"/>
              <a:ea typeface="微軟正黑體"/>
              <a:cs typeface="Arial" panose="020B0604020202020204" pitchFamily="34" charset="0"/>
            </a:endParaRPr>
          </a:p>
        </p:txBody>
      </p:sp>
      <p:sp>
        <p:nvSpPr>
          <p:cNvPr id="26" name="標題 25">
            <a:extLst>
              <a:ext uri="{FF2B5EF4-FFF2-40B4-BE49-F238E27FC236}">
                <a16:creationId xmlns:a16="http://schemas.microsoft.com/office/drawing/2014/main" id="{0192818D-3574-4BA0-B3FF-B5CAFB259CC5}"/>
              </a:ext>
            </a:extLst>
          </p:cNvPr>
          <p:cNvSpPr>
            <a:spLocks noGrp="1"/>
          </p:cNvSpPr>
          <p:nvPr>
            <p:ph type="title"/>
          </p:nvPr>
        </p:nvSpPr>
        <p:spPr>
          <a:xfrm>
            <a:off x="377361" y="147473"/>
            <a:ext cx="8671389" cy="667820"/>
          </a:xfrm>
        </p:spPr>
        <p:txBody>
          <a:bodyPr>
            <a:normAutofit/>
          </a:bodyPr>
          <a:lstStyle/>
          <a:p>
            <a:r>
              <a:rPr lang="en-GB" altLang="zh-TW" sz="3000" dirty="0">
                <a:ea typeface="Microsoft JhengHei UI" panose="020B0604030504040204" pitchFamily="34" charset="-120"/>
              </a:rPr>
              <a:t>4 Tips To Manage Cache Connections</a:t>
            </a:r>
            <a:endParaRPr lang="zh-TW" altLang="en-US" sz="3000" dirty="0"/>
          </a:p>
        </p:txBody>
      </p:sp>
      <p:sp>
        <p:nvSpPr>
          <p:cNvPr id="29" name="矩形: 圓角 28">
            <a:extLst>
              <a:ext uri="{FF2B5EF4-FFF2-40B4-BE49-F238E27FC236}">
                <a16:creationId xmlns:a16="http://schemas.microsoft.com/office/drawing/2014/main" id="{1901881A-2CC1-48FD-BB4F-51D6DA8A55C7}"/>
              </a:ext>
            </a:extLst>
          </p:cNvPr>
          <p:cNvSpPr/>
          <p:nvPr/>
        </p:nvSpPr>
        <p:spPr>
          <a:xfrm>
            <a:off x="690359" y="1128152"/>
            <a:ext cx="6046430" cy="479377"/>
          </a:xfrm>
          <a:prstGeom prst="roundRect">
            <a:avLst>
              <a:gd name="adj"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1" name="橢圓 30">
            <a:extLst>
              <a:ext uri="{FF2B5EF4-FFF2-40B4-BE49-F238E27FC236}">
                <a16:creationId xmlns:a16="http://schemas.microsoft.com/office/drawing/2014/main" id="{CE7AE01E-2809-4625-BAD0-CB52454A1238}"/>
              </a:ext>
            </a:extLst>
          </p:cNvPr>
          <p:cNvSpPr/>
          <p:nvPr/>
        </p:nvSpPr>
        <p:spPr>
          <a:xfrm>
            <a:off x="492027" y="1039085"/>
            <a:ext cx="655970" cy="6559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3" name="矩形 32">
            <a:extLst>
              <a:ext uri="{FF2B5EF4-FFF2-40B4-BE49-F238E27FC236}">
                <a16:creationId xmlns:a16="http://schemas.microsoft.com/office/drawing/2014/main" id="{F9FA8AE9-6C6C-4009-A55D-B9AE78BEB740}"/>
              </a:ext>
            </a:extLst>
          </p:cNvPr>
          <p:cNvSpPr/>
          <p:nvPr/>
        </p:nvSpPr>
        <p:spPr>
          <a:xfrm>
            <a:off x="630784" y="1109454"/>
            <a:ext cx="362600" cy="477054"/>
          </a:xfrm>
          <a:prstGeom prst="rect">
            <a:avLst/>
          </a:prstGeom>
        </p:spPr>
        <p:txBody>
          <a:bodyPr wrap="square">
            <a:spAutoFit/>
          </a:bodyPr>
          <a:lstStyle/>
          <a:p>
            <a:r>
              <a:rPr lang="en-US" altLang="zh-TW" sz="2500" b="1">
                <a:solidFill>
                  <a:schemeClr val="bg1"/>
                </a:solidFill>
                <a:latin typeface="Arial" panose="020B0604020202020204" pitchFamily="34" charset="0"/>
                <a:ea typeface="微軟正黑體" panose="020B0604030504040204" pitchFamily="34" charset="-120"/>
                <a:cs typeface="Arial" panose="020B0604020202020204" pitchFamily="34" charset="0"/>
              </a:rPr>
              <a:t>4</a:t>
            </a:r>
            <a:endParaRPr lang="zh-TW" altLang="en-US" sz="2500">
              <a:solidFill>
                <a:schemeClr val="bg1"/>
              </a:solidFill>
              <a:latin typeface="Arial" panose="020B0604020202020204" pitchFamily="34" charset="0"/>
              <a:cs typeface="Arial" panose="020B0604020202020204" pitchFamily="34" charset="0"/>
            </a:endParaRPr>
          </a:p>
        </p:txBody>
      </p:sp>
      <p:sp>
        <p:nvSpPr>
          <p:cNvPr id="34" name="TextBox 13">
            <a:extLst>
              <a:ext uri="{FF2B5EF4-FFF2-40B4-BE49-F238E27FC236}">
                <a16:creationId xmlns:a16="http://schemas.microsoft.com/office/drawing/2014/main" id="{242B4E15-F792-447F-A6B2-855314C53E9D}"/>
              </a:ext>
            </a:extLst>
          </p:cNvPr>
          <p:cNvSpPr txBox="1"/>
          <p:nvPr/>
        </p:nvSpPr>
        <p:spPr>
          <a:xfrm>
            <a:off x="1171592" y="1135573"/>
            <a:ext cx="6541854" cy="423193"/>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ltLang="zh-TW" sz="2300" b="1" dirty="0">
                <a:latin typeface="Arial" panose="020B0604020202020204" pitchFamily="34" charset="0"/>
                <a:ea typeface="微軟正黑體"/>
                <a:cs typeface="Arial" panose="020B0604020202020204" pitchFamily="34" charset="0"/>
              </a:rPr>
              <a:t>Manage cost of object storage service</a:t>
            </a:r>
            <a:endParaRPr lang="en-US" sz="2300" b="1" dirty="0">
              <a:latin typeface="Arial" panose="020B0604020202020204" pitchFamily="34" charset="0"/>
              <a:cs typeface="Arial" panose="020B0604020202020204" pitchFamily="34" charset="0"/>
            </a:endParaRPr>
          </a:p>
        </p:txBody>
      </p:sp>
      <p:sp>
        <p:nvSpPr>
          <p:cNvPr id="35" name="矩形: 圓角 34">
            <a:extLst>
              <a:ext uri="{FF2B5EF4-FFF2-40B4-BE49-F238E27FC236}">
                <a16:creationId xmlns:a16="http://schemas.microsoft.com/office/drawing/2014/main" id="{1A9D94EF-8D06-4305-A486-223ACA652FF7}"/>
              </a:ext>
            </a:extLst>
          </p:cNvPr>
          <p:cNvSpPr/>
          <p:nvPr/>
        </p:nvSpPr>
        <p:spPr>
          <a:xfrm>
            <a:off x="2939347" y="2590743"/>
            <a:ext cx="5327796" cy="383012"/>
          </a:xfrm>
          <a:prstGeom prst="roundRect">
            <a:avLst/>
          </a:prstGeom>
          <a:solidFill>
            <a:srgbClr val="CBE9FC"/>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36" name="圖形 35">
            <a:extLst>
              <a:ext uri="{FF2B5EF4-FFF2-40B4-BE49-F238E27FC236}">
                <a16:creationId xmlns:a16="http://schemas.microsoft.com/office/drawing/2014/main" id="{4EC80401-0C2F-446B-A748-FDA47B4444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05606" y="2572335"/>
            <a:ext cx="417445" cy="417445"/>
          </a:xfrm>
          <a:prstGeom prst="rect">
            <a:avLst/>
          </a:prstGeom>
        </p:spPr>
      </p:pic>
      <p:sp>
        <p:nvSpPr>
          <p:cNvPr id="2" name="矩形 1">
            <a:extLst>
              <a:ext uri="{FF2B5EF4-FFF2-40B4-BE49-F238E27FC236}">
                <a16:creationId xmlns:a16="http://schemas.microsoft.com/office/drawing/2014/main" id="{7E4E89AE-49F7-4DD2-AC08-012F60FEEEB5}"/>
              </a:ext>
            </a:extLst>
          </p:cNvPr>
          <p:cNvSpPr/>
          <p:nvPr/>
        </p:nvSpPr>
        <p:spPr>
          <a:xfrm>
            <a:off x="3062080" y="2617623"/>
            <a:ext cx="5291795" cy="285463"/>
          </a:xfrm>
          <a:prstGeom prst="rect">
            <a:avLst/>
          </a:prstGeom>
        </p:spPr>
        <p:txBody>
          <a:bodyPr wrap="square">
            <a:spAutoFit/>
          </a:bodyPr>
          <a:lstStyle/>
          <a:p>
            <a:pPr>
              <a:lnSpc>
                <a:spcPct val="120000"/>
              </a:lnSpc>
            </a:pPr>
            <a:r>
              <a:rPr lang="en-GB" altLang="zh-TW" sz="1150" b="1" dirty="0">
                <a:latin typeface="Arial" panose="020B0604020202020204" pitchFamily="34" charset="0"/>
                <a:ea typeface="微軟正黑體" panose="020B0604030504040204" pitchFamily="34" charset="-120"/>
                <a:cs typeface="Arial" panose="020B0604020202020204" pitchFamily="34" charset="0"/>
              </a:rPr>
              <a:t>We suggest you only update in the time period you access frequently.</a:t>
            </a:r>
          </a:p>
        </p:txBody>
      </p:sp>
      <p:sp>
        <p:nvSpPr>
          <p:cNvPr id="37" name="矩形: 圓角 36">
            <a:extLst>
              <a:ext uri="{FF2B5EF4-FFF2-40B4-BE49-F238E27FC236}">
                <a16:creationId xmlns:a16="http://schemas.microsoft.com/office/drawing/2014/main" id="{0CC850BC-D472-4879-BE47-C76D94F53D9C}"/>
              </a:ext>
            </a:extLst>
          </p:cNvPr>
          <p:cNvSpPr/>
          <p:nvPr/>
        </p:nvSpPr>
        <p:spPr>
          <a:xfrm>
            <a:off x="2939347" y="4088596"/>
            <a:ext cx="5271203" cy="494480"/>
          </a:xfrm>
          <a:prstGeom prst="roundRect">
            <a:avLst/>
          </a:prstGeom>
          <a:solidFill>
            <a:srgbClr val="CBE9FC"/>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38" name="圖形 37">
            <a:extLst>
              <a:ext uri="{FF2B5EF4-FFF2-40B4-BE49-F238E27FC236}">
                <a16:creationId xmlns:a16="http://schemas.microsoft.com/office/drawing/2014/main" id="{3FC99B44-B4A0-4396-A7FD-4757848CF2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05607" y="4108288"/>
            <a:ext cx="417445" cy="417445"/>
          </a:xfrm>
          <a:prstGeom prst="rect">
            <a:avLst/>
          </a:prstGeom>
        </p:spPr>
      </p:pic>
      <p:sp>
        <p:nvSpPr>
          <p:cNvPr id="8" name="矩形 7">
            <a:extLst>
              <a:ext uri="{FF2B5EF4-FFF2-40B4-BE49-F238E27FC236}">
                <a16:creationId xmlns:a16="http://schemas.microsoft.com/office/drawing/2014/main" id="{D3D73067-92DB-4A19-B034-53897FA3A2AE}"/>
              </a:ext>
            </a:extLst>
          </p:cNvPr>
          <p:cNvSpPr/>
          <p:nvPr/>
        </p:nvSpPr>
        <p:spPr>
          <a:xfrm>
            <a:off x="3053068" y="4086944"/>
            <a:ext cx="5104529" cy="497829"/>
          </a:xfrm>
          <a:prstGeom prst="rect">
            <a:avLst/>
          </a:prstGeom>
        </p:spPr>
        <p:txBody>
          <a:bodyPr wrap="square">
            <a:spAutoFit/>
          </a:bodyPr>
          <a:lstStyle/>
          <a:p>
            <a:pPr>
              <a:lnSpc>
                <a:spcPct val="120000"/>
              </a:lnSpc>
            </a:pPr>
            <a:r>
              <a:rPr lang="en-GB" altLang="zh-TW" sz="1150" b="1" dirty="0">
                <a:latin typeface="Arial" panose="020B0604020202020204" pitchFamily="34" charset="0"/>
                <a:ea typeface="微軟正黑體" panose="020B0604030504040204" pitchFamily="34" charset="-120"/>
                <a:cs typeface="Arial" panose="020B0604020202020204" pitchFamily="34" charset="0"/>
              </a:rPr>
              <a:t>We suggest you not to check the cloud if you only access the cloud with one </a:t>
            </a:r>
            <a:r>
              <a:rPr lang="en-GB" altLang="zh-TW" sz="1150" b="1" dirty="0" err="1">
                <a:latin typeface="Arial" panose="020B0604020202020204" pitchFamily="34" charset="0"/>
                <a:ea typeface="微軟正黑體" panose="020B0604030504040204" pitchFamily="34" charset="-120"/>
                <a:cs typeface="Arial" panose="020B0604020202020204" pitchFamily="34" charset="0"/>
              </a:rPr>
              <a:t>CacheMount</a:t>
            </a:r>
            <a:r>
              <a:rPr lang="en-GB" altLang="zh-TW" sz="1150" b="1" dirty="0">
                <a:latin typeface="Arial" panose="020B0604020202020204" pitchFamily="34" charset="0"/>
                <a:ea typeface="微軟正黑體" panose="020B0604030504040204" pitchFamily="34" charset="-120"/>
                <a:cs typeface="Arial" panose="020B0604020202020204" pitchFamily="34" charset="0"/>
              </a:rPr>
              <a:t> connection.</a:t>
            </a:r>
          </a:p>
        </p:txBody>
      </p:sp>
      <p:sp>
        <p:nvSpPr>
          <p:cNvPr id="39" name="橢圓 38">
            <a:extLst>
              <a:ext uri="{FF2B5EF4-FFF2-40B4-BE49-F238E27FC236}">
                <a16:creationId xmlns:a16="http://schemas.microsoft.com/office/drawing/2014/main" id="{4AA7CA7A-FDF8-467F-9516-A529C8E6CC8D}"/>
              </a:ext>
            </a:extLst>
          </p:cNvPr>
          <p:cNvSpPr/>
          <p:nvPr/>
        </p:nvSpPr>
        <p:spPr>
          <a:xfrm>
            <a:off x="558947" y="1102595"/>
            <a:ext cx="517999" cy="517999"/>
          </a:xfrm>
          <a:prstGeom prst="ellipse">
            <a:avLst/>
          </a:prstGeom>
          <a:noFill/>
          <a:ln w="50800">
            <a:gradFill>
              <a:gsLst>
                <a:gs pos="0">
                  <a:srgbClr val="40ABE0"/>
                </a:gs>
                <a:gs pos="100000">
                  <a:srgbClr val="125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1" name="圖片 10">
            <a:extLst>
              <a:ext uri="{FF2B5EF4-FFF2-40B4-BE49-F238E27FC236}">
                <a16:creationId xmlns:a16="http://schemas.microsoft.com/office/drawing/2014/main" id="{CE9E8E11-BF5D-4322-850D-4A7ED130D9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00007" y="1750537"/>
            <a:ext cx="1476000" cy="1476000"/>
          </a:xfrm>
          <a:prstGeom prst="ellipse">
            <a:avLst/>
          </a:prstGeom>
          <a:ln w="19050">
            <a:solidFill>
              <a:srgbClr val="31213C"/>
            </a:solidFill>
          </a:ln>
          <a:effectLst>
            <a:outerShdw blurRad="50800" dist="38100" dir="2700000" algn="tl" rotWithShape="0">
              <a:prstClr val="black">
                <a:alpha val="40000"/>
              </a:prstClr>
            </a:outerShdw>
          </a:effectLst>
        </p:spPr>
      </p:pic>
      <p:pic>
        <p:nvPicPr>
          <p:cNvPr id="24" name="圖片 23">
            <a:extLst>
              <a:ext uri="{FF2B5EF4-FFF2-40B4-BE49-F238E27FC236}">
                <a16:creationId xmlns:a16="http://schemas.microsoft.com/office/drawing/2014/main" id="{0D9924E8-147C-4644-B91B-92B2F475FC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5557" y="3315565"/>
            <a:ext cx="1476000" cy="1476000"/>
          </a:xfrm>
          <a:prstGeom prst="ellipse">
            <a:avLst/>
          </a:prstGeom>
          <a:ln w="19050">
            <a:solidFill>
              <a:srgbClr val="31213C"/>
            </a:solidFill>
          </a:ln>
          <a:effectLst>
            <a:outerShdw blurRad="50800" dist="38100" dir="2700000" algn="tl" rotWithShape="0">
              <a:prstClr val="black">
                <a:alpha val="40000"/>
              </a:prstClr>
            </a:outerShdw>
          </a:effectLst>
        </p:spPr>
      </p:pic>
      <p:pic>
        <p:nvPicPr>
          <p:cNvPr id="23" name="圖片 2" descr="一張含有 標誌, 室外 的圖片&#10;&#10;描述是以高可信度產生">
            <a:extLst>
              <a:ext uri="{FF2B5EF4-FFF2-40B4-BE49-F238E27FC236}">
                <a16:creationId xmlns:a16="http://schemas.microsoft.com/office/drawing/2014/main" id="{80954155-4C33-4743-AFCD-9247C5C9C46D}"/>
              </a:ext>
            </a:extLst>
          </p:cNvPr>
          <p:cNvPicPr>
            <a:picLocks noChangeAspect="1"/>
          </p:cNvPicPr>
          <p:nvPr/>
        </p:nvPicPr>
        <p:blipFill>
          <a:blip r:embed="rId6"/>
          <a:stretch>
            <a:fillRect/>
          </a:stretch>
        </p:blipFill>
        <p:spPr>
          <a:xfrm>
            <a:off x="8160404" y="-280"/>
            <a:ext cx="981075" cy="885825"/>
          </a:xfrm>
          <a:prstGeom prst="rect">
            <a:avLst/>
          </a:prstGeom>
        </p:spPr>
      </p:pic>
    </p:spTree>
    <p:extLst>
      <p:ext uri="{BB962C8B-B14F-4D97-AF65-F5344CB8AC3E}">
        <p14:creationId xmlns:p14="http://schemas.microsoft.com/office/powerpoint/2010/main" val="1666809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845D391-86C1-4416-A20F-D78F2B3F1E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65959" y="1750490"/>
            <a:ext cx="3801226" cy="2936830"/>
          </a:xfrm>
          <a:prstGeom prst="rect">
            <a:avLst/>
          </a:prstGeom>
        </p:spPr>
      </p:pic>
      <p:sp>
        <p:nvSpPr>
          <p:cNvPr id="30" name="矩形: 圓角 35">
            <a:extLst>
              <a:ext uri="{FF2B5EF4-FFF2-40B4-BE49-F238E27FC236}">
                <a16:creationId xmlns:a16="http://schemas.microsoft.com/office/drawing/2014/main" id="{61B0B32B-4CB3-4544-A2A5-26523AFCAECE}"/>
              </a:ext>
            </a:extLst>
          </p:cNvPr>
          <p:cNvSpPr/>
          <p:nvPr/>
        </p:nvSpPr>
        <p:spPr>
          <a:xfrm rot="10800000">
            <a:off x="4993363" y="1817872"/>
            <a:ext cx="2179939" cy="453970"/>
          </a:xfrm>
          <a:prstGeom prst="roundRect">
            <a:avLst>
              <a:gd name="adj" fmla="val 50000"/>
            </a:avLst>
          </a:prstGeom>
          <a:solidFill>
            <a:srgbClr val="3121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467BF5C4-8F33-4490-A84F-568C22811188}"/>
              </a:ext>
            </a:extLst>
          </p:cNvPr>
          <p:cNvSpPr>
            <a:spLocks noGrp="1"/>
          </p:cNvSpPr>
          <p:nvPr>
            <p:ph type="title"/>
          </p:nvPr>
        </p:nvSpPr>
        <p:spPr>
          <a:xfrm>
            <a:off x="345611" y="162530"/>
            <a:ext cx="8671389" cy="667820"/>
          </a:xfrm>
        </p:spPr>
        <p:txBody>
          <a:bodyPr>
            <a:normAutofit/>
          </a:bodyPr>
          <a:lstStyle/>
          <a:p>
            <a:r>
              <a:rPr lang="en-GB" altLang="zh-TW" sz="3000" dirty="0">
                <a:ea typeface="Microsoft JhengHei UI"/>
              </a:rPr>
              <a:t>Visible </a:t>
            </a:r>
            <a:r>
              <a:rPr lang="en-US" altLang="zh-TW" sz="3000" dirty="0">
                <a:ea typeface="Microsoft JhengHei UI"/>
              </a:rPr>
              <a:t>U</a:t>
            </a:r>
            <a:r>
              <a:rPr lang="en-GB" altLang="zh-TW" sz="3000" dirty="0">
                <a:ea typeface="Microsoft JhengHei UI"/>
              </a:rPr>
              <a:t>sage </a:t>
            </a:r>
            <a:r>
              <a:rPr lang="en-US" altLang="zh-TW" sz="3000" dirty="0">
                <a:ea typeface="Microsoft JhengHei UI"/>
              </a:rPr>
              <a:t>S</a:t>
            </a:r>
            <a:r>
              <a:rPr lang="en-GB" altLang="zh-TW" sz="3000" dirty="0" err="1">
                <a:ea typeface="Microsoft JhengHei UI"/>
              </a:rPr>
              <a:t>tatus</a:t>
            </a:r>
            <a:r>
              <a:rPr lang="en-GB" altLang="zh-TW" sz="3000" dirty="0">
                <a:ea typeface="Microsoft JhengHei UI"/>
              </a:rPr>
              <a:t> of </a:t>
            </a:r>
            <a:r>
              <a:rPr lang="en-US" altLang="zh-TW" sz="3000" dirty="0">
                <a:ea typeface="Microsoft JhengHei UI"/>
              </a:rPr>
              <a:t>C</a:t>
            </a:r>
            <a:r>
              <a:rPr lang="en-GB" altLang="zh-TW" sz="3000" dirty="0">
                <a:ea typeface="Microsoft JhengHei UI"/>
              </a:rPr>
              <a:t>ache </a:t>
            </a:r>
            <a:r>
              <a:rPr lang="en-US" altLang="zh-TW" sz="3000" dirty="0">
                <a:ea typeface="Microsoft JhengHei UI"/>
              </a:rPr>
              <a:t>V</a:t>
            </a:r>
            <a:r>
              <a:rPr lang="en-GB" altLang="zh-TW" sz="3000" dirty="0" err="1">
                <a:ea typeface="Microsoft JhengHei UI"/>
              </a:rPr>
              <a:t>olume</a:t>
            </a:r>
            <a:endParaRPr lang="en-GB" altLang="zh-TW" sz="3000" dirty="0">
              <a:ea typeface="Microsoft JhengHei UI"/>
            </a:endParaRPr>
          </a:p>
        </p:txBody>
      </p:sp>
      <p:cxnSp>
        <p:nvCxnSpPr>
          <p:cNvPr id="10" name="直線接點 9">
            <a:extLst>
              <a:ext uri="{FF2B5EF4-FFF2-40B4-BE49-F238E27FC236}">
                <a16:creationId xmlns:a16="http://schemas.microsoft.com/office/drawing/2014/main" id="{4613BADD-143B-4BBB-ADC3-914BC28CB22B}"/>
              </a:ext>
            </a:extLst>
          </p:cNvPr>
          <p:cNvCxnSpPr>
            <a:cxnSpLocks/>
          </p:cNvCxnSpPr>
          <p:nvPr/>
        </p:nvCxnSpPr>
        <p:spPr>
          <a:xfrm>
            <a:off x="1644323" y="2034016"/>
            <a:ext cx="4027846" cy="10654"/>
          </a:xfrm>
          <a:prstGeom prst="line">
            <a:avLst/>
          </a:prstGeom>
          <a:ln w="19050">
            <a:solidFill>
              <a:srgbClr val="31213C"/>
            </a:solidFill>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C9717C9E-FD81-454F-A735-1C0ABFEBD3A2}"/>
              </a:ext>
            </a:extLst>
          </p:cNvPr>
          <p:cNvSpPr txBox="1"/>
          <p:nvPr/>
        </p:nvSpPr>
        <p:spPr>
          <a:xfrm>
            <a:off x="5061458" y="1875475"/>
            <a:ext cx="2005101" cy="369332"/>
          </a:xfrm>
          <a:prstGeom prst="rect">
            <a:avLst/>
          </a:prstGeom>
          <a:noFill/>
        </p:spPr>
        <p:txBody>
          <a:bodyPr wrap="none" rtlCol="0">
            <a:spAutoFit/>
          </a:bodyPr>
          <a:lstStyle/>
          <a:p>
            <a:r>
              <a:rPr lang="en-GB" altLang="zh-TW" sz="1800" b="1">
                <a:solidFill>
                  <a:schemeClr val="bg1"/>
                </a:solidFill>
                <a:latin typeface="Arial" panose="020B0604020202020204" pitchFamily="34" charset="0"/>
                <a:ea typeface="微軟正黑體" panose="020B0604030504040204" pitchFamily="34" charset="-120"/>
                <a:cs typeface="Arial" panose="020B0604020202020204" pitchFamily="34" charset="0"/>
              </a:rPr>
              <a:t>Real-time Status</a:t>
            </a:r>
            <a:endParaRPr lang="en-GB" sz="1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文字方塊 28">
            <a:extLst>
              <a:ext uri="{FF2B5EF4-FFF2-40B4-BE49-F238E27FC236}">
                <a16:creationId xmlns:a16="http://schemas.microsoft.com/office/drawing/2014/main" id="{52CDCDB6-768E-45B7-8C50-854A8CA8EF63}"/>
              </a:ext>
            </a:extLst>
          </p:cNvPr>
          <p:cNvSpPr txBox="1"/>
          <p:nvPr/>
        </p:nvSpPr>
        <p:spPr>
          <a:xfrm>
            <a:off x="5083933" y="3102005"/>
            <a:ext cx="4006122" cy="630942"/>
          </a:xfrm>
          <a:prstGeom prst="rect">
            <a:avLst/>
          </a:prstGeom>
          <a:noFill/>
        </p:spPr>
        <p:txBody>
          <a:bodyPr wrap="square" rtlCol="0" anchor="t">
            <a:spAutoFit/>
          </a:bodyPr>
          <a:lstStyle/>
          <a:p>
            <a:pPr>
              <a:lnSpc>
                <a:spcPts val="1400"/>
              </a:lnSpc>
            </a:pPr>
            <a:r>
              <a:rPr lang="en-GB" altLang="zh-TW" sz="1000" dirty="0">
                <a:latin typeface="Arial" panose="020B0604020202020204" pitchFamily="34" charset="0"/>
                <a:ea typeface="微軟正黑體"/>
                <a:cs typeface="Arial" panose="020B0604020202020204" pitchFamily="34" charset="0"/>
              </a:rPr>
              <a:t>The ratio is set to maintain a fixed storage ratio to avoid the sudden huge writing data ruling out the cache data.</a:t>
            </a:r>
          </a:p>
          <a:p>
            <a:pPr>
              <a:lnSpc>
                <a:spcPts val="1400"/>
              </a:lnSpc>
            </a:pPr>
            <a:r>
              <a:rPr lang="en-US" altLang="zh-TW" sz="1200" dirty="0">
                <a:solidFill>
                  <a:srgbClr val="3B56DF"/>
                </a:solidFill>
                <a:latin typeface="Arial" panose="020B0604020202020204" pitchFamily="34" charset="0"/>
                <a:ea typeface="微軟正黑體"/>
                <a:cs typeface="Arial" panose="020B0604020202020204" pitchFamily="34" charset="0"/>
                <a:sym typeface="Wingdings" panose="05000000000000000000" pitchFamily="2" charset="2"/>
              </a:rPr>
              <a:t></a:t>
            </a:r>
            <a:r>
              <a:rPr lang="zh-TW" altLang="en-US" sz="1200" dirty="0">
                <a:solidFill>
                  <a:srgbClr val="3B56DF"/>
                </a:solidFill>
                <a:latin typeface="Arial" panose="020B0604020202020204" pitchFamily="34" charset="0"/>
                <a:ea typeface="微軟正黑體"/>
                <a:cs typeface="Arial" panose="020B0604020202020204" pitchFamily="34" charset="0"/>
                <a:sym typeface="Wingdings" panose="05000000000000000000" pitchFamily="2" charset="2"/>
              </a:rPr>
              <a:t> </a:t>
            </a:r>
            <a:r>
              <a:rPr lang="en-GB" altLang="zh-TW" sz="1200" b="1" dirty="0">
                <a:solidFill>
                  <a:srgbClr val="3B56DF"/>
                </a:solidFill>
                <a:latin typeface="Arial" panose="020B0604020202020204" pitchFamily="34" charset="0"/>
                <a:ea typeface="微軟正黑體"/>
                <a:cs typeface="Arial" panose="020B0604020202020204" pitchFamily="34" charset="0"/>
                <a:sym typeface="Wingdings" panose="05000000000000000000" pitchFamily="2" charset="2"/>
              </a:rPr>
              <a:t>We suggest you to adjust by the experience.</a:t>
            </a:r>
            <a:endParaRPr lang="zh-TW" altLang="en-US" sz="1200" dirty="0">
              <a:solidFill>
                <a:srgbClr val="3B56D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1" name="矩形: 圓角 20">
            <a:extLst>
              <a:ext uri="{FF2B5EF4-FFF2-40B4-BE49-F238E27FC236}">
                <a16:creationId xmlns:a16="http://schemas.microsoft.com/office/drawing/2014/main" id="{FBCF3029-D6BA-4492-A9C6-89AA3CC9921C}"/>
              </a:ext>
            </a:extLst>
          </p:cNvPr>
          <p:cNvSpPr/>
          <p:nvPr/>
        </p:nvSpPr>
        <p:spPr>
          <a:xfrm>
            <a:off x="690359" y="1109961"/>
            <a:ext cx="6421642" cy="550601"/>
          </a:xfrm>
          <a:prstGeom prst="roundRect">
            <a:avLst>
              <a:gd name="adj"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3" name="橢圓 22">
            <a:extLst>
              <a:ext uri="{FF2B5EF4-FFF2-40B4-BE49-F238E27FC236}">
                <a16:creationId xmlns:a16="http://schemas.microsoft.com/office/drawing/2014/main" id="{3508B037-C9D6-4150-B481-3946A12C7A9D}"/>
              </a:ext>
            </a:extLst>
          </p:cNvPr>
          <p:cNvSpPr/>
          <p:nvPr/>
        </p:nvSpPr>
        <p:spPr>
          <a:xfrm>
            <a:off x="492027" y="1039085"/>
            <a:ext cx="655970" cy="6559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6" name="TextBox 13">
            <a:extLst>
              <a:ext uri="{FF2B5EF4-FFF2-40B4-BE49-F238E27FC236}">
                <a16:creationId xmlns:a16="http://schemas.microsoft.com/office/drawing/2014/main" id="{585EBD5E-9C64-4886-9DCE-A45AF95ACA99}"/>
              </a:ext>
            </a:extLst>
          </p:cNvPr>
          <p:cNvSpPr txBox="1"/>
          <p:nvPr/>
        </p:nvSpPr>
        <p:spPr>
          <a:xfrm>
            <a:off x="1192446" y="1158719"/>
            <a:ext cx="7218490" cy="423193"/>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2300" b="1" dirty="0">
                <a:latin typeface="Arial" panose="020B0604020202020204" pitchFamily="34" charset="0"/>
                <a:ea typeface="微軟正黑體"/>
                <a:cs typeface="Arial" panose="020B0604020202020204" pitchFamily="34" charset="0"/>
              </a:rPr>
              <a:t>Use the usage status to help adjustment</a:t>
            </a:r>
            <a:endParaRPr lang="en-US" sz="2300" b="1" dirty="0">
              <a:latin typeface="Arial" panose="020B0604020202020204" pitchFamily="34" charset="0"/>
              <a:cs typeface="Arial" panose="020B0604020202020204" pitchFamily="34" charset="0"/>
            </a:endParaRPr>
          </a:p>
        </p:txBody>
      </p:sp>
      <p:sp>
        <p:nvSpPr>
          <p:cNvPr id="27" name="橢圓 26">
            <a:extLst>
              <a:ext uri="{FF2B5EF4-FFF2-40B4-BE49-F238E27FC236}">
                <a16:creationId xmlns:a16="http://schemas.microsoft.com/office/drawing/2014/main" id="{0A3A8B30-D3DC-43DA-ADA8-AB1DC9DC4574}"/>
              </a:ext>
            </a:extLst>
          </p:cNvPr>
          <p:cNvSpPr/>
          <p:nvPr/>
        </p:nvSpPr>
        <p:spPr>
          <a:xfrm>
            <a:off x="558559" y="1108070"/>
            <a:ext cx="517999" cy="517999"/>
          </a:xfrm>
          <a:prstGeom prst="ellipse">
            <a:avLst/>
          </a:prstGeom>
          <a:noFill/>
          <a:ln w="50800">
            <a:gradFill>
              <a:gsLst>
                <a:gs pos="0">
                  <a:srgbClr val="6915D9"/>
                </a:gs>
                <a:gs pos="100000">
                  <a:srgbClr val="AD10C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8" name="圖形 17">
            <a:extLst>
              <a:ext uri="{FF2B5EF4-FFF2-40B4-BE49-F238E27FC236}">
                <a16:creationId xmlns:a16="http://schemas.microsoft.com/office/drawing/2014/main" id="{966C8CA4-73AD-4930-A280-7E2EDE4E7B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031" y="1254710"/>
            <a:ext cx="308664" cy="242522"/>
          </a:xfrm>
          <a:prstGeom prst="rect">
            <a:avLst/>
          </a:prstGeom>
        </p:spPr>
      </p:pic>
      <p:cxnSp>
        <p:nvCxnSpPr>
          <p:cNvPr id="31" name="直線接點 30">
            <a:extLst>
              <a:ext uri="{FF2B5EF4-FFF2-40B4-BE49-F238E27FC236}">
                <a16:creationId xmlns:a16="http://schemas.microsoft.com/office/drawing/2014/main" id="{26638AEA-7CF0-4D25-946E-484C02B5EE7A}"/>
              </a:ext>
            </a:extLst>
          </p:cNvPr>
          <p:cNvCxnSpPr>
            <a:cxnSpLocks/>
          </p:cNvCxnSpPr>
          <p:nvPr/>
        </p:nvCxnSpPr>
        <p:spPr>
          <a:xfrm>
            <a:off x="2559237" y="2803138"/>
            <a:ext cx="3112932" cy="8234"/>
          </a:xfrm>
          <a:prstGeom prst="line">
            <a:avLst/>
          </a:prstGeom>
          <a:ln w="19050">
            <a:solidFill>
              <a:srgbClr val="31213C"/>
            </a:solidFill>
          </a:ln>
        </p:spPr>
        <p:style>
          <a:lnRef idx="1">
            <a:schemeClr val="accent1"/>
          </a:lnRef>
          <a:fillRef idx="0">
            <a:schemeClr val="accent1"/>
          </a:fillRef>
          <a:effectRef idx="0">
            <a:schemeClr val="accent1"/>
          </a:effectRef>
          <a:fontRef idx="minor">
            <a:schemeClr val="tx1"/>
          </a:fontRef>
        </p:style>
      </p:cxnSp>
      <p:sp>
        <p:nvSpPr>
          <p:cNvPr id="32" name="矩形: 圓角 35">
            <a:extLst>
              <a:ext uri="{FF2B5EF4-FFF2-40B4-BE49-F238E27FC236}">
                <a16:creationId xmlns:a16="http://schemas.microsoft.com/office/drawing/2014/main" id="{4CDBE199-8E62-4C94-A619-1A2976F12318}"/>
              </a:ext>
            </a:extLst>
          </p:cNvPr>
          <p:cNvSpPr/>
          <p:nvPr/>
        </p:nvSpPr>
        <p:spPr>
          <a:xfrm rot="10800000">
            <a:off x="4993362" y="2621579"/>
            <a:ext cx="4136018" cy="453970"/>
          </a:xfrm>
          <a:prstGeom prst="roundRect">
            <a:avLst>
              <a:gd name="adj" fmla="val 50000"/>
            </a:avLst>
          </a:prstGeom>
          <a:solidFill>
            <a:srgbClr val="3121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4A7C8B58-9C8F-4D1C-BE4F-43B30D1CF3E2}"/>
              </a:ext>
            </a:extLst>
          </p:cNvPr>
          <p:cNvSpPr/>
          <p:nvPr/>
        </p:nvSpPr>
        <p:spPr>
          <a:xfrm>
            <a:off x="5044608" y="2674501"/>
            <a:ext cx="4084773" cy="369332"/>
          </a:xfrm>
          <a:prstGeom prst="rect">
            <a:avLst/>
          </a:prstGeom>
        </p:spPr>
        <p:txBody>
          <a:bodyPr wrap="none">
            <a:spAutoFit/>
          </a:bodyPr>
          <a:lstStyle/>
          <a:p>
            <a:r>
              <a:rPr lang="en-GB"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Ratio of local writing cache storage</a:t>
            </a:r>
          </a:p>
        </p:txBody>
      </p:sp>
      <p:cxnSp>
        <p:nvCxnSpPr>
          <p:cNvPr id="33" name="直線接點 32">
            <a:extLst>
              <a:ext uri="{FF2B5EF4-FFF2-40B4-BE49-F238E27FC236}">
                <a16:creationId xmlns:a16="http://schemas.microsoft.com/office/drawing/2014/main" id="{7C5C189F-22F2-4297-9471-3CC2F3A99F95}"/>
              </a:ext>
            </a:extLst>
          </p:cNvPr>
          <p:cNvCxnSpPr>
            <a:cxnSpLocks/>
          </p:cNvCxnSpPr>
          <p:nvPr/>
        </p:nvCxnSpPr>
        <p:spPr>
          <a:xfrm>
            <a:off x="1762552" y="4008598"/>
            <a:ext cx="3869322" cy="0"/>
          </a:xfrm>
          <a:prstGeom prst="line">
            <a:avLst/>
          </a:prstGeom>
          <a:ln w="19050">
            <a:solidFill>
              <a:srgbClr val="31213C"/>
            </a:solidFill>
          </a:ln>
        </p:spPr>
        <p:style>
          <a:lnRef idx="1">
            <a:schemeClr val="accent1"/>
          </a:lnRef>
          <a:fillRef idx="0">
            <a:schemeClr val="accent1"/>
          </a:fillRef>
          <a:effectRef idx="0">
            <a:schemeClr val="accent1"/>
          </a:effectRef>
          <a:fontRef idx="minor">
            <a:schemeClr val="tx1"/>
          </a:fontRef>
        </p:style>
      </p:cxnSp>
      <p:sp>
        <p:nvSpPr>
          <p:cNvPr id="34" name="矩形: 圓角 35">
            <a:extLst>
              <a:ext uri="{FF2B5EF4-FFF2-40B4-BE49-F238E27FC236}">
                <a16:creationId xmlns:a16="http://schemas.microsoft.com/office/drawing/2014/main" id="{F8D7BA6C-1437-4C64-AB53-F075B32FB76E}"/>
              </a:ext>
            </a:extLst>
          </p:cNvPr>
          <p:cNvSpPr/>
          <p:nvPr/>
        </p:nvSpPr>
        <p:spPr>
          <a:xfrm rot="10800000">
            <a:off x="4993363" y="3838086"/>
            <a:ext cx="1974988" cy="453970"/>
          </a:xfrm>
          <a:prstGeom prst="roundRect">
            <a:avLst>
              <a:gd name="adj" fmla="val 50000"/>
            </a:avLst>
          </a:prstGeom>
          <a:solidFill>
            <a:srgbClr val="3121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15" name="文字方塊 14">
            <a:extLst>
              <a:ext uri="{FF2B5EF4-FFF2-40B4-BE49-F238E27FC236}">
                <a16:creationId xmlns:a16="http://schemas.microsoft.com/office/drawing/2014/main" id="{22363B38-2595-477F-91FD-234B544FB0A6}"/>
              </a:ext>
            </a:extLst>
          </p:cNvPr>
          <p:cNvSpPr txBox="1"/>
          <p:nvPr/>
        </p:nvSpPr>
        <p:spPr>
          <a:xfrm>
            <a:off x="5061458" y="3891255"/>
            <a:ext cx="1839991" cy="369332"/>
          </a:xfrm>
          <a:prstGeom prst="rect">
            <a:avLst/>
          </a:prstGeom>
          <a:noFill/>
        </p:spPr>
        <p:txBody>
          <a:bodyPr wrap="none" rtlCol="0">
            <a:spAutoFit/>
          </a:bodyPr>
          <a:lstStyle>
            <a:defPPr>
              <a:defRPr lang="en-US"/>
            </a:defPPr>
            <a:lvl1pPr>
              <a:defRPr sz="2400" b="1">
                <a:latin typeface="微軟正黑體" panose="020B0604030504040204" pitchFamily="34" charset="-120"/>
                <a:ea typeface="微軟正黑體" panose="020B0604030504040204" pitchFamily="34" charset="-120"/>
              </a:defRPr>
            </a:lvl1pPr>
          </a:lstStyle>
          <a:p>
            <a:r>
              <a:rPr lang="en-GB" altLang="zh-TW" sz="1800">
                <a:solidFill>
                  <a:schemeClr val="bg1"/>
                </a:solidFill>
                <a:latin typeface="Arial" panose="020B0604020202020204" pitchFamily="34" charset="0"/>
                <a:cs typeface="Arial" panose="020B0604020202020204" pitchFamily="34" charset="0"/>
              </a:rPr>
              <a:t>History Record</a:t>
            </a:r>
            <a:endParaRPr lang="en-GB" sz="1800">
              <a:solidFill>
                <a:schemeClr val="bg1"/>
              </a:solidFill>
              <a:latin typeface="Arial" panose="020B0604020202020204" pitchFamily="34" charset="0"/>
              <a:cs typeface="Arial" panose="020B0604020202020204" pitchFamily="34" charset="0"/>
            </a:endParaRPr>
          </a:p>
        </p:txBody>
      </p:sp>
      <p:pic>
        <p:nvPicPr>
          <p:cNvPr id="24" name="圖片 23">
            <a:extLst>
              <a:ext uri="{FF2B5EF4-FFF2-40B4-BE49-F238E27FC236}">
                <a16:creationId xmlns:a16="http://schemas.microsoft.com/office/drawing/2014/main" id="{5258B74A-8599-4CC9-934D-D35B730BB14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0393" y="1729637"/>
            <a:ext cx="834501" cy="834501"/>
          </a:xfrm>
          <a:prstGeom prst="ellipse">
            <a:avLst/>
          </a:prstGeom>
          <a:ln w="21590">
            <a:solidFill>
              <a:srgbClr val="31213C"/>
            </a:solidFill>
          </a:ln>
          <a:effectLst>
            <a:outerShdw blurRad="50800" dist="38100" dir="2700000" algn="tl" rotWithShape="0">
              <a:prstClr val="black">
                <a:alpha val="40000"/>
              </a:prstClr>
            </a:outerShdw>
          </a:effectLst>
        </p:spPr>
      </p:pic>
      <p:pic>
        <p:nvPicPr>
          <p:cNvPr id="25" name="圖片 24">
            <a:extLst>
              <a:ext uri="{FF2B5EF4-FFF2-40B4-BE49-F238E27FC236}">
                <a16:creationId xmlns:a16="http://schemas.microsoft.com/office/drawing/2014/main" id="{547E8CB1-B5D4-4E0B-B056-442FFF0347A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7005" y="3474004"/>
            <a:ext cx="834501" cy="834501"/>
          </a:xfrm>
          <a:prstGeom prst="ellipse">
            <a:avLst/>
          </a:prstGeom>
          <a:ln w="21590">
            <a:solidFill>
              <a:srgbClr val="31213C"/>
            </a:solidFill>
          </a:ln>
          <a:effectLst>
            <a:outerShdw blurRad="50800" dist="38100" dir="2700000" algn="tl" rotWithShape="0">
              <a:prstClr val="black">
                <a:alpha val="40000"/>
              </a:prstClr>
            </a:outerShdw>
          </a:effectLst>
        </p:spPr>
      </p:pic>
      <p:pic>
        <p:nvPicPr>
          <p:cNvPr id="28" name="圖片 27">
            <a:extLst>
              <a:ext uri="{FF2B5EF4-FFF2-40B4-BE49-F238E27FC236}">
                <a16:creationId xmlns:a16="http://schemas.microsoft.com/office/drawing/2014/main" id="{26496345-876B-4418-AE76-0AB22E50760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75308" y="2375542"/>
            <a:ext cx="1081753" cy="1081753"/>
          </a:xfrm>
          <a:prstGeom prst="ellipse">
            <a:avLst/>
          </a:prstGeom>
          <a:ln w="21590">
            <a:solidFill>
              <a:srgbClr val="31213C"/>
            </a:solidFill>
          </a:ln>
          <a:effectLst>
            <a:outerShdw blurRad="50800" dist="38100" dir="2700000" algn="tl" rotWithShape="0">
              <a:prstClr val="black">
                <a:alpha val="40000"/>
              </a:prstClr>
            </a:outerShdw>
          </a:effectLst>
        </p:spPr>
      </p:pic>
      <p:pic>
        <p:nvPicPr>
          <p:cNvPr id="22" name="圖片 2" descr="一張含有 標誌, 室外 的圖片&#10;&#10;描述是以高可信度產生">
            <a:extLst>
              <a:ext uri="{FF2B5EF4-FFF2-40B4-BE49-F238E27FC236}">
                <a16:creationId xmlns:a16="http://schemas.microsoft.com/office/drawing/2014/main" id="{BD47BD01-773D-49F2-AD36-FB8A749B3872}"/>
              </a:ext>
            </a:extLst>
          </p:cNvPr>
          <p:cNvPicPr>
            <a:picLocks noChangeAspect="1"/>
          </p:cNvPicPr>
          <p:nvPr/>
        </p:nvPicPr>
        <p:blipFill>
          <a:blip r:embed="rId8"/>
          <a:stretch>
            <a:fillRect/>
          </a:stretch>
        </p:blipFill>
        <p:spPr>
          <a:xfrm>
            <a:off x="8160404" y="-280"/>
            <a:ext cx="981075" cy="885825"/>
          </a:xfrm>
          <a:prstGeom prst="rect">
            <a:avLst/>
          </a:prstGeom>
        </p:spPr>
      </p:pic>
    </p:spTree>
    <p:extLst>
      <p:ext uri="{BB962C8B-B14F-4D97-AF65-F5344CB8AC3E}">
        <p14:creationId xmlns:p14="http://schemas.microsoft.com/office/powerpoint/2010/main" val="3545948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螢幕擷取畫面 的圖片&#10;&#10;描述是以高可信度產生">
            <a:extLst>
              <a:ext uri="{FF2B5EF4-FFF2-40B4-BE49-F238E27FC236}">
                <a16:creationId xmlns:a16="http://schemas.microsoft.com/office/drawing/2014/main" id="{27042914-228E-4314-B9D1-5DFF3B10C9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8" name="圖形 7">
            <a:extLst>
              <a:ext uri="{FF2B5EF4-FFF2-40B4-BE49-F238E27FC236}">
                <a16:creationId xmlns:a16="http://schemas.microsoft.com/office/drawing/2014/main" id="{12696399-8336-4BEA-A2DD-8FB838B245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137" y="3202781"/>
            <a:ext cx="3661617" cy="1394219"/>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6C736BED-D945-5E43-A05D-1B7C1EC49786}"/>
              </a:ext>
            </a:extLst>
          </p:cNvPr>
          <p:cNvSpPr>
            <a:spLocks noGrp="1"/>
          </p:cNvSpPr>
          <p:nvPr>
            <p:ph type="title"/>
          </p:nvPr>
        </p:nvSpPr>
        <p:spPr>
          <a:xfrm>
            <a:off x="514959" y="111351"/>
            <a:ext cx="8527016" cy="903505"/>
          </a:xfrm>
        </p:spPr>
        <p:txBody>
          <a:bodyPr>
            <a:noAutofit/>
          </a:bodyPr>
          <a:lstStyle/>
          <a:p>
            <a:pPr>
              <a:lnSpc>
                <a:spcPts val="3730"/>
              </a:lnSpc>
            </a:pPr>
            <a:r>
              <a:rPr lang="en-US" altLang="zh-TW" sz="3000" b="1">
                <a:solidFill>
                  <a:schemeClr val="bg1"/>
                </a:solidFill>
                <a:latin typeface="Arial" panose="020B0604020202020204" pitchFamily="34" charset="0"/>
                <a:ea typeface="微軟正黑體"/>
                <a:cs typeface="Arial" panose="020B0604020202020204" pitchFamily="34" charset="0"/>
              </a:rPr>
              <a:t>Hybrid Cloud Solution Embrace</a:t>
            </a:r>
            <a:br>
              <a:rPr lang="en-US" altLang="zh-TW" sz="3000" b="1">
                <a:solidFill>
                  <a:schemeClr val="bg1"/>
                </a:solidFill>
                <a:latin typeface="Arial" panose="020B0604020202020204" pitchFamily="34" charset="0"/>
                <a:ea typeface="微軟正黑體"/>
                <a:cs typeface="Arial" panose="020B0604020202020204" pitchFamily="34" charset="0"/>
              </a:rPr>
            </a:br>
            <a:r>
              <a:rPr lang="en-US" altLang="zh-TW" sz="3000" b="1">
                <a:solidFill>
                  <a:schemeClr val="bg1"/>
                </a:solidFill>
                <a:latin typeface="Arial" panose="020B0604020202020204" pitchFamily="34" charset="0"/>
                <a:ea typeface="微軟正黑體"/>
                <a:cs typeface="Arial" panose="020B0604020202020204" pitchFamily="34" charset="0"/>
              </a:rPr>
              <a:t>The Advantages of Both</a:t>
            </a:r>
            <a:endParaRPr kumimoji="1" lang="zh-TW" altLang="en-US" sz="3000" b="1">
              <a:solidFill>
                <a:schemeClr val="bg1"/>
              </a:solidFill>
              <a:latin typeface="Arial" panose="020B0604020202020204" pitchFamily="34" charset="0"/>
              <a:ea typeface="微軟正黑體"/>
              <a:cs typeface="Arial" panose="020B0604020202020204" pitchFamily="34" charset="0"/>
            </a:endParaRPr>
          </a:p>
        </p:txBody>
      </p:sp>
      <p:sp>
        <p:nvSpPr>
          <p:cNvPr id="3" name="Google Shape;125;p18">
            <a:extLst>
              <a:ext uri="{FF2B5EF4-FFF2-40B4-BE49-F238E27FC236}">
                <a16:creationId xmlns:a16="http://schemas.microsoft.com/office/drawing/2014/main" id="{CBB107C4-4963-6D4D-B791-2A0113AC46F4}"/>
              </a:ext>
            </a:extLst>
          </p:cNvPr>
          <p:cNvSpPr txBox="1">
            <a:spLocks/>
          </p:cNvSpPr>
          <p:nvPr/>
        </p:nvSpPr>
        <p:spPr>
          <a:xfrm>
            <a:off x="514959" y="1243609"/>
            <a:ext cx="3391629" cy="1300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1800" b="1">
                <a:latin typeface="Arial" panose="020B0604020202020204" pitchFamily="34" charset="0"/>
                <a:ea typeface="微軟正黑體" panose="020B0604030504040204" pitchFamily="34" charset="-120"/>
                <a:cs typeface="Arial" panose="020B0604020202020204" pitchFamily="34" charset="0"/>
                <a:sym typeface="Arial"/>
              </a:rPr>
              <a:t>Security​</a:t>
            </a:r>
          </a:p>
          <a:p>
            <a:r>
              <a:rPr lang="en-US" altLang="zh-TW" sz="1800" b="1">
                <a:latin typeface="Arial" panose="020B0604020202020204" pitchFamily="34" charset="0"/>
                <a:ea typeface="微軟正黑體" panose="020B0604030504040204" pitchFamily="34" charset="-120"/>
                <a:cs typeface="Arial" panose="020B0604020202020204" pitchFamily="34" charset="0"/>
                <a:sym typeface="Arial"/>
              </a:rPr>
              <a:t>Storage extension​</a:t>
            </a:r>
          </a:p>
          <a:p>
            <a:r>
              <a:rPr lang="en-US" altLang="zh-TW" sz="1800" b="1">
                <a:latin typeface="Arial" panose="020B0604020202020204" pitchFamily="34" charset="0"/>
                <a:ea typeface="微軟正黑體" panose="020B0604030504040204" pitchFamily="34" charset="-120"/>
                <a:cs typeface="Arial" panose="020B0604020202020204" pitchFamily="34" charset="0"/>
                <a:sym typeface="Arial"/>
              </a:rPr>
              <a:t>Access Speed​</a:t>
            </a:r>
          </a:p>
          <a:p>
            <a:r>
              <a:rPr lang="en-US" altLang="zh-TW" sz="1800" b="1">
                <a:latin typeface="Arial" panose="020B0604020202020204" pitchFamily="34" charset="0"/>
                <a:ea typeface="微軟正黑體" panose="020B0604030504040204" pitchFamily="34" charset="-120"/>
                <a:cs typeface="Arial" panose="020B0604020202020204" pitchFamily="34" charset="0"/>
                <a:sym typeface="Arial"/>
              </a:rPr>
              <a:t>Powerful computing​</a:t>
            </a:r>
          </a:p>
          <a:p>
            <a:r>
              <a:rPr lang="en-US" altLang="zh-TW" sz="1800" b="1">
                <a:latin typeface="Arial" panose="020B0604020202020204" pitchFamily="34" charset="0"/>
                <a:ea typeface="微軟正黑體" panose="020B0604030504040204" pitchFamily="34" charset="-120"/>
                <a:cs typeface="Arial" panose="020B0604020202020204" pitchFamily="34" charset="0"/>
                <a:sym typeface="Arial"/>
              </a:rPr>
              <a:t>Access anywhere</a:t>
            </a:r>
            <a:endParaRPr lang="zh-TW" altLang="en-US" sz="1800" b="1">
              <a:latin typeface="Arial" panose="020B0604020202020204" pitchFamily="34" charset="0"/>
              <a:ea typeface="微軟正黑體" panose="020B0604030504040204" pitchFamily="34" charset="-120"/>
              <a:cs typeface="Arial" panose="020B0604020202020204" pitchFamily="34" charset="0"/>
            </a:endParaRPr>
          </a:p>
        </p:txBody>
      </p:sp>
      <p:sp>
        <p:nvSpPr>
          <p:cNvPr id="6" name="矩形 5">
            <a:extLst>
              <a:ext uri="{FF2B5EF4-FFF2-40B4-BE49-F238E27FC236}">
                <a16:creationId xmlns:a16="http://schemas.microsoft.com/office/drawing/2014/main" id="{D40D1AAE-34FE-407E-9244-1B8A162B0240}"/>
              </a:ext>
            </a:extLst>
          </p:cNvPr>
          <p:cNvSpPr/>
          <p:nvPr/>
        </p:nvSpPr>
        <p:spPr>
          <a:xfrm>
            <a:off x="564194" y="3251988"/>
            <a:ext cx="3343880" cy="1295804"/>
          </a:xfrm>
          <a:prstGeom prst="rect">
            <a:avLst/>
          </a:prstGeom>
        </p:spPr>
        <p:txBody>
          <a:bodyPr wrap="square">
            <a:spAutoFit/>
          </a:bodyPr>
          <a:lstStyle/>
          <a:p>
            <a:pPr>
              <a:lnSpc>
                <a:spcPts val="2400"/>
              </a:lnSpc>
            </a:pPr>
            <a:r>
              <a:rPr lang="en-GB" altLang="zh-TW" sz="1600" b="1">
                <a:solidFill>
                  <a:srgbClr val="3B56DF"/>
                </a:solidFill>
                <a:latin typeface="Arial" panose="020B0604020202020204" pitchFamily="34" charset="0"/>
                <a:ea typeface="Microsoft JhengHei UI" panose="020B0604030504040204" pitchFamily="34" charset="-120"/>
                <a:cs typeface="Arial" panose="020B0604020202020204" pitchFamily="34" charset="0"/>
              </a:rPr>
              <a:t>Hybrid cloud solution</a:t>
            </a:r>
            <a:r>
              <a:rPr lang="zh-TW" altLang="en-US" sz="1600" b="1">
                <a:solidFill>
                  <a:srgbClr val="3B56DF"/>
                </a:solidFill>
                <a:latin typeface="Arial" panose="020B0604020202020204" pitchFamily="34" charset="0"/>
                <a:ea typeface="Microsoft JhengHei UI" panose="020B0604030504040204" pitchFamily="34" charset="-120"/>
                <a:cs typeface="Arial" panose="020B0604020202020204" pitchFamily="34" charset="0"/>
              </a:rPr>
              <a:t> </a:t>
            </a:r>
            <a:r>
              <a:rPr lang="en-GB" altLang="zh-TW" sz="1600" b="1">
                <a:latin typeface="Arial" panose="020B0604020202020204" pitchFamily="34" charset="0"/>
                <a:ea typeface="Microsoft JhengHei UI" panose="020B0604030504040204" pitchFamily="34" charset="-120"/>
                <a:cs typeface="Arial" panose="020B0604020202020204" pitchFamily="34" charset="0"/>
              </a:rPr>
              <a:t>is one of the best choice of the enterprise!</a:t>
            </a:r>
            <a:endParaRPr lang="en-US" altLang="zh-TW" sz="1600" b="1">
              <a:latin typeface="Arial" panose="020B0604020202020204" pitchFamily="34" charset="0"/>
              <a:ea typeface="Microsoft JhengHei UI" panose="020B0604030504040204" pitchFamily="34" charset="-120"/>
              <a:cs typeface="Arial" panose="020B0604020202020204" pitchFamily="34" charset="0"/>
            </a:endParaRPr>
          </a:p>
          <a:p>
            <a:pPr>
              <a:lnSpc>
                <a:spcPts val="2400"/>
              </a:lnSpc>
            </a:pPr>
            <a:r>
              <a:rPr lang="en-GB" altLang="zh-TW" sz="1600" b="1">
                <a:latin typeface="Arial" panose="020B0604020202020204" pitchFamily="34" charset="0"/>
                <a:ea typeface="Microsoft JhengHei UI" panose="020B0604030504040204" pitchFamily="34" charset="-120"/>
                <a:cs typeface="Arial" panose="020B0604020202020204" pitchFamily="34" charset="0"/>
              </a:rPr>
              <a:t>Keep the old service investment and get the elasticity advantage!</a:t>
            </a:r>
            <a:endParaRPr lang="zh-TW" altLang="en-US" sz="1600" b="1">
              <a:latin typeface="Arial" panose="020B0604020202020204" pitchFamily="34" charset="0"/>
              <a:ea typeface="Microsoft JhengHei UI" panose="020B0604030504040204" pitchFamily="34" charset="-120"/>
              <a:cs typeface="Arial" panose="020B0604020202020204" pitchFamily="34" charset="0"/>
            </a:endParaRPr>
          </a:p>
        </p:txBody>
      </p:sp>
      <p:sp>
        <p:nvSpPr>
          <p:cNvPr id="54" name="文字方塊 53">
            <a:extLst>
              <a:ext uri="{FF2B5EF4-FFF2-40B4-BE49-F238E27FC236}">
                <a16:creationId xmlns:a16="http://schemas.microsoft.com/office/drawing/2014/main" id="{BFE2EC90-A552-7E41-98BB-C2C078D3C0B7}"/>
              </a:ext>
            </a:extLst>
          </p:cNvPr>
          <p:cNvSpPr txBox="1"/>
          <p:nvPr/>
        </p:nvSpPr>
        <p:spPr>
          <a:xfrm>
            <a:off x="4018717" y="2739962"/>
            <a:ext cx="561372" cy="248209"/>
          </a:xfrm>
          <a:prstGeom prst="rect">
            <a:avLst/>
          </a:prstGeom>
          <a:noFill/>
        </p:spPr>
        <p:txBody>
          <a:bodyPr wrap="none" rtlCol="0">
            <a:spAutoFit/>
          </a:bodyPr>
          <a:lstStyle/>
          <a:p>
            <a:r>
              <a:rPr kumimoji="1" lang="en-GB" altLang="zh-TW" sz="1013" b="1">
                <a:solidFill>
                  <a:srgbClr val="037BE9"/>
                </a:solidFill>
                <a:latin typeface="微軟正黑體" panose="020B0604030504040204" pitchFamily="34" charset="-120"/>
                <a:ea typeface="微軟正黑體" panose="020B0604030504040204" pitchFamily="34" charset="-120"/>
              </a:rPr>
              <a:t>Taipei</a:t>
            </a:r>
            <a:endParaRPr kumimoji="1" lang="zh-TW" altLang="en-US" sz="1013" b="1">
              <a:solidFill>
                <a:srgbClr val="037BE9"/>
              </a:solidFill>
              <a:latin typeface="微軟正黑體" panose="020B0604030504040204" pitchFamily="34" charset="-120"/>
              <a:ea typeface="微軟正黑體" panose="020B0604030504040204" pitchFamily="34" charset="-120"/>
            </a:endParaRPr>
          </a:p>
        </p:txBody>
      </p:sp>
      <p:sp>
        <p:nvSpPr>
          <p:cNvPr id="55" name="文字方塊 54">
            <a:extLst>
              <a:ext uri="{FF2B5EF4-FFF2-40B4-BE49-F238E27FC236}">
                <a16:creationId xmlns:a16="http://schemas.microsoft.com/office/drawing/2014/main" id="{97D3A271-8000-7849-90F2-0CF8C678D0C1}"/>
              </a:ext>
            </a:extLst>
          </p:cNvPr>
          <p:cNvSpPr txBox="1"/>
          <p:nvPr/>
        </p:nvSpPr>
        <p:spPr>
          <a:xfrm>
            <a:off x="5488020" y="2739962"/>
            <a:ext cx="570990" cy="248209"/>
          </a:xfrm>
          <a:prstGeom prst="rect">
            <a:avLst/>
          </a:prstGeom>
          <a:noFill/>
        </p:spPr>
        <p:txBody>
          <a:bodyPr wrap="none" rtlCol="0">
            <a:spAutoFit/>
          </a:bodyPr>
          <a:lstStyle/>
          <a:p>
            <a:r>
              <a:rPr kumimoji="1" lang="en-GB" altLang="zh-TW" sz="1013" b="1">
                <a:solidFill>
                  <a:srgbClr val="037BE9"/>
                </a:solidFill>
                <a:latin typeface="微軟正黑體" panose="020B0604030504040204" pitchFamily="34" charset="-120"/>
                <a:ea typeface="微軟正黑體" panose="020B0604030504040204" pitchFamily="34" charset="-120"/>
              </a:rPr>
              <a:t>Tokyo</a:t>
            </a:r>
            <a:endParaRPr kumimoji="1" lang="zh-TW" altLang="en-US" sz="1013" b="1">
              <a:solidFill>
                <a:srgbClr val="037BE9"/>
              </a:solidFill>
              <a:latin typeface="微軟正黑體" panose="020B0604030504040204" pitchFamily="34" charset="-120"/>
              <a:ea typeface="微軟正黑體" panose="020B0604030504040204" pitchFamily="34" charset="-120"/>
            </a:endParaRPr>
          </a:p>
        </p:txBody>
      </p:sp>
      <p:sp>
        <p:nvSpPr>
          <p:cNvPr id="56" name="文字方塊 55">
            <a:extLst>
              <a:ext uri="{FF2B5EF4-FFF2-40B4-BE49-F238E27FC236}">
                <a16:creationId xmlns:a16="http://schemas.microsoft.com/office/drawing/2014/main" id="{F17F142B-0F67-6D47-A24C-580543F00834}"/>
              </a:ext>
            </a:extLst>
          </p:cNvPr>
          <p:cNvSpPr txBox="1"/>
          <p:nvPr/>
        </p:nvSpPr>
        <p:spPr>
          <a:xfrm>
            <a:off x="6866394" y="2762210"/>
            <a:ext cx="790601" cy="248209"/>
          </a:xfrm>
          <a:prstGeom prst="rect">
            <a:avLst/>
          </a:prstGeom>
          <a:noFill/>
        </p:spPr>
        <p:txBody>
          <a:bodyPr wrap="none" rtlCol="0">
            <a:spAutoFit/>
          </a:bodyPr>
          <a:lstStyle/>
          <a:p>
            <a:r>
              <a:rPr kumimoji="1" lang="en-GB" altLang="zh-TW" sz="1013" b="1">
                <a:solidFill>
                  <a:srgbClr val="037BE9"/>
                </a:solidFill>
                <a:latin typeface="微軟正黑體" panose="020B0604030504040204" pitchFamily="34" charset="-120"/>
                <a:ea typeface="微軟正黑體" panose="020B0604030504040204" pitchFamily="34" charset="-120"/>
              </a:rPr>
              <a:t>New York</a:t>
            </a:r>
            <a:endParaRPr kumimoji="1" lang="zh-TW" altLang="en-US" sz="1013" b="1">
              <a:solidFill>
                <a:srgbClr val="037BE9"/>
              </a:solidFill>
              <a:latin typeface="微軟正黑體" panose="020B0604030504040204" pitchFamily="34" charset="-120"/>
              <a:ea typeface="微軟正黑體" panose="020B0604030504040204" pitchFamily="34" charset="-120"/>
            </a:endParaRPr>
          </a:p>
        </p:txBody>
      </p:sp>
      <p:pic>
        <p:nvPicPr>
          <p:cNvPr id="36" name="Picture 4" descr="https://www.qnap.com/i/_attach_file/product/photo/800_500/339_1524708675_TVS-951X_Front.png?v=1">
            <a:extLst>
              <a:ext uri="{FF2B5EF4-FFF2-40B4-BE49-F238E27FC236}">
                <a16:creationId xmlns:a16="http://schemas.microsoft.com/office/drawing/2014/main" id="{B1A261A2-7DD9-49C0-83A7-9696691C874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48876" y="2753255"/>
            <a:ext cx="1166546" cy="72909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s://www.qnap.com/i/_attach_file/product/photo/800_500/339_1524708675_TVS-951X_Front.png?v=1">
            <a:extLst>
              <a:ext uri="{FF2B5EF4-FFF2-40B4-BE49-F238E27FC236}">
                <a16:creationId xmlns:a16="http://schemas.microsoft.com/office/drawing/2014/main" id="{8B8967B5-B8AC-43BB-83DA-66053889B39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33531" y="2753255"/>
            <a:ext cx="1166546" cy="72909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s://www.qnap.com/i/_attach_file/product/photo/800_500/339_1524708675_TVS-951X_Front.png?v=1">
            <a:extLst>
              <a:ext uri="{FF2B5EF4-FFF2-40B4-BE49-F238E27FC236}">
                <a16:creationId xmlns:a16="http://schemas.microsoft.com/office/drawing/2014/main" id="{FF36A05E-650C-4E78-889A-46B0837ACB6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20218" y="2753255"/>
            <a:ext cx="1166546" cy="729091"/>
          </a:xfrm>
          <a:prstGeom prst="rect">
            <a:avLst/>
          </a:prstGeom>
          <a:noFill/>
          <a:extLst>
            <a:ext uri="{909E8E84-426E-40DD-AFC4-6F175D3DCCD1}">
              <a14:hiddenFill xmlns:a14="http://schemas.microsoft.com/office/drawing/2010/main">
                <a:solidFill>
                  <a:srgbClr val="FFFFFF"/>
                </a:solidFill>
              </a14:hiddenFill>
            </a:ext>
          </a:extLst>
        </p:spPr>
      </p:pic>
      <p:pic>
        <p:nvPicPr>
          <p:cNvPr id="13" name="圖形 12">
            <a:extLst>
              <a:ext uri="{FF2B5EF4-FFF2-40B4-BE49-F238E27FC236}">
                <a16:creationId xmlns:a16="http://schemas.microsoft.com/office/drawing/2014/main" id="{06EC3A33-96D2-4672-8ABC-58E6508E7B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11978" y="1105678"/>
            <a:ext cx="1842321" cy="1001964"/>
          </a:xfrm>
          <a:prstGeom prst="rect">
            <a:avLst/>
          </a:prstGeom>
        </p:spPr>
      </p:pic>
      <p:pic>
        <p:nvPicPr>
          <p:cNvPr id="16" name="圖形 15">
            <a:extLst>
              <a:ext uri="{FF2B5EF4-FFF2-40B4-BE49-F238E27FC236}">
                <a16:creationId xmlns:a16="http://schemas.microsoft.com/office/drawing/2014/main" id="{BBB1F786-9161-43B1-96D0-686840548E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7503" y="2031983"/>
            <a:ext cx="1704182" cy="719544"/>
          </a:xfrm>
          <a:prstGeom prst="rect">
            <a:avLst/>
          </a:prstGeom>
        </p:spPr>
      </p:pic>
      <p:pic>
        <p:nvPicPr>
          <p:cNvPr id="17" name="圖形 16">
            <a:extLst>
              <a:ext uri="{FF2B5EF4-FFF2-40B4-BE49-F238E27FC236}">
                <a16:creationId xmlns:a16="http://schemas.microsoft.com/office/drawing/2014/main" id="{43BB52CD-BE16-4011-8E84-9CF6711E45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56543" y="2013783"/>
            <a:ext cx="1577947" cy="706921"/>
          </a:xfrm>
          <a:prstGeom prst="rect">
            <a:avLst/>
          </a:prstGeom>
        </p:spPr>
      </p:pic>
      <p:pic>
        <p:nvPicPr>
          <p:cNvPr id="18" name="圖形 17">
            <a:extLst>
              <a:ext uri="{FF2B5EF4-FFF2-40B4-BE49-F238E27FC236}">
                <a16:creationId xmlns:a16="http://schemas.microsoft.com/office/drawing/2014/main" id="{0CD361AA-0743-40B6-8390-ED91E22EB90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36654" y="2046416"/>
            <a:ext cx="50494" cy="719544"/>
          </a:xfrm>
          <a:prstGeom prst="rect">
            <a:avLst/>
          </a:prstGeom>
        </p:spPr>
      </p:pic>
      <p:pic>
        <p:nvPicPr>
          <p:cNvPr id="19" name="圖形 18">
            <a:extLst>
              <a:ext uri="{FF2B5EF4-FFF2-40B4-BE49-F238E27FC236}">
                <a16:creationId xmlns:a16="http://schemas.microsoft.com/office/drawing/2014/main" id="{AAB09034-60C2-4F74-8AE8-55D37498E21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64906" y="2236953"/>
            <a:ext cx="301033" cy="301033"/>
          </a:xfrm>
          <a:prstGeom prst="rect">
            <a:avLst/>
          </a:prstGeom>
        </p:spPr>
      </p:pic>
      <p:pic>
        <p:nvPicPr>
          <p:cNvPr id="42" name="圖形 41">
            <a:extLst>
              <a:ext uri="{FF2B5EF4-FFF2-40B4-BE49-F238E27FC236}">
                <a16:creationId xmlns:a16="http://schemas.microsoft.com/office/drawing/2014/main" id="{32C34B4B-56C5-4B47-8F03-13E9E9C095C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11384" y="2228847"/>
            <a:ext cx="301033" cy="301033"/>
          </a:xfrm>
          <a:prstGeom prst="rect">
            <a:avLst/>
          </a:prstGeom>
        </p:spPr>
      </p:pic>
      <p:pic>
        <p:nvPicPr>
          <p:cNvPr id="43" name="圖形 42">
            <a:extLst>
              <a:ext uri="{FF2B5EF4-FFF2-40B4-BE49-F238E27FC236}">
                <a16:creationId xmlns:a16="http://schemas.microsoft.com/office/drawing/2014/main" id="{05AA5818-4748-4E03-B980-A9B3EED6DA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00077" y="2225295"/>
            <a:ext cx="301033" cy="301033"/>
          </a:xfrm>
          <a:prstGeom prst="rect">
            <a:avLst/>
          </a:prstGeom>
        </p:spPr>
      </p:pic>
      <p:pic>
        <p:nvPicPr>
          <p:cNvPr id="20" name="圖形 19">
            <a:extLst>
              <a:ext uri="{FF2B5EF4-FFF2-40B4-BE49-F238E27FC236}">
                <a16:creationId xmlns:a16="http://schemas.microsoft.com/office/drawing/2014/main" id="{42998BA3-4566-43CA-886A-8C3EB233B5F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07851" y="4211694"/>
            <a:ext cx="681546" cy="468563"/>
          </a:xfrm>
          <a:prstGeom prst="rect">
            <a:avLst/>
          </a:prstGeom>
        </p:spPr>
      </p:pic>
      <p:pic>
        <p:nvPicPr>
          <p:cNvPr id="59" name="圖形 58">
            <a:extLst>
              <a:ext uri="{FF2B5EF4-FFF2-40B4-BE49-F238E27FC236}">
                <a16:creationId xmlns:a16="http://schemas.microsoft.com/office/drawing/2014/main" id="{D3EF32F5-5754-43DE-BAE2-446AE2F2B6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027007" y="3471244"/>
            <a:ext cx="64331" cy="729091"/>
          </a:xfrm>
          <a:prstGeom prst="rect">
            <a:avLst/>
          </a:prstGeom>
        </p:spPr>
      </p:pic>
      <p:pic>
        <p:nvPicPr>
          <p:cNvPr id="60" name="圖形 59">
            <a:extLst>
              <a:ext uri="{FF2B5EF4-FFF2-40B4-BE49-F238E27FC236}">
                <a16:creationId xmlns:a16="http://schemas.microsoft.com/office/drawing/2014/main" id="{24F16CED-06F8-4F84-85DB-CCD284211CC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102660" y="4211694"/>
            <a:ext cx="681546" cy="468563"/>
          </a:xfrm>
          <a:prstGeom prst="rect">
            <a:avLst/>
          </a:prstGeom>
        </p:spPr>
      </p:pic>
      <p:pic>
        <p:nvPicPr>
          <p:cNvPr id="61" name="圖形 60">
            <a:extLst>
              <a:ext uri="{FF2B5EF4-FFF2-40B4-BE49-F238E27FC236}">
                <a16:creationId xmlns:a16="http://schemas.microsoft.com/office/drawing/2014/main" id="{80D76AB2-697B-4E45-84CC-47380DBA351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724621" y="4211694"/>
            <a:ext cx="681546" cy="468563"/>
          </a:xfrm>
          <a:prstGeom prst="rect">
            <a:avLst/>
          </a:prstGeom>
        </p:spPr>
      </p:pic>
      <p:pic>
        <p:nvPicPr>
          <p:cNvPr id="62" name="圖形 61">
            <a:extLst>
              <a:ext uri="{FF2B5EF4-FFF2-40B4-BE49-F238E27FC236}">
                <a16:creationId xmlns:a16="http://schemas.microsoft.com/office/drawing/2014/main" id="{F8A01B07-6DE0-49D5-9D17-766971A98F0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01859" y="3674398"/>
            <a:ext cx="301033" cy="301033"/>
          </a:xfrm>
          <a:prstGeom prst="rect">
            <a:avLst/>
          </a:prstGeom>
        </p:spPr>
      </p:pic>
      <p:pic>
        <p:nvPicPr>
          <p:cNvPr id="64" name="圖形 63">
            <a:extLst>
              <a:ext uri="{FF2B5EF4-FFF2-40B4-BE49-F238E27FC236}">
                <a16:creationId xmlns:a16="http://schemas.microsoft.com/office/drawing/2014/main" id="{CE187090-8FB3-4CCF-B4D3-4CAD40DBAC4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78496" y="3674398"/>
            <a:ext cx="301033" cy="301033"/>
          </a:xfrm>
          <a:prstGeom prst="rect">
            <a:avLst/>
          </a:prstGeom>
        </p:spPr>
      </p:pic>
      <p:pic>
        <p:nvPicPr>
          <p:cNvPr id="65" name="圖形 64">
            <a:extLst>
              <a:ext uri="{FF2B5EF4-FFF2-40B4-BE49-F238E27FC236}">
                <a16:creationId xmlns:a16="http://schemas.microsoft.com/office/drawing/2014/main" id="{CC0249DF-8A79-4C80-9715-D3BEE9C3677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05648" y="3675896"/>
            <a:ext cx="301033" cy="301033"/>
          </a:xfrm>
          <a:prstGeom prst="rect">
            <a:avLst/>
          </a:prstGeom>
        </p:spPr>
      </p:pic>
      <p:pic>
        <p:nvPicPr>
          <p:cNvPr id="66" name="圖形 65">
            <a:extLst>
              <a:ext uri="{FF2B5EF4-FFF2-40B4-BE49-F238E27FC236}">
                <a16:creationId xmlns:a16="http://schemas.microsoft.com/office/drawing/2014/main" id="{3567D90C-D84E-448B-8BE6-5480ED0D353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397027" y="3471244"/>
            <a:ext cx="64331" cy="729091"/>
          </a:xfrm>
          <a:prstGeom prst="rect">
            <a:avLst/>
          </a:prstGeom>
        </p:spPr>
      </p:pic>
      <p:pic>
        <p:nvPicPr>
          <p:cNvPr id="67" name="圖形 66">
            <a:extLst>
              <a:ext uri="{FF2B5EF4-FFF2-40B4-BE49-F238E27FC236}">
                <a16:creationId xmlns:a16="http://schemas.microsoft.com/office/drawing/2014/main" id="{3A22890F-A438-47D9-A2FA-3EA38AD60C9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16982" y="3471243"/>
            <a:ext cx="64331" cy="729091"/>
          </a:xfrm>
          <a:prstGeom prst="rect">
            <a:avLst/>
          </a:prstGeom>
        </p:spPr>
      </p:pic>
      <p:pic>
        <p:nvPicPr>
          <p:cNvPr id="4" name="圖片 2" descr="一張含有 標誌, 室外 的圖片&#10;&#10;描述是以高可信度產生">
            <a:extLst>
              <a:ext uri="{FF2B5EF4-FFF2-40B4-BE49-F238E27FC236}">
                <a16:creationId xmlns:a16="http://schemas.microsoft.com/office/drawing/2014/main" id="{E67769CE-D414-4B63-A6DF-42DC90F31110}"/>
              </a:ext>
            </a:extLst>
          </p:cNvPr>
          <p:cNvPicPr>
            <a:picLocks noChangeAspect="1"/>
          </p:cNvPicPr>
          <p:nvPr/>
        </p:nvPicPr>
        <p:blipFill>
          <a:blip r:embed="rId20"/>
          <a:stretch>
            <a:fillRect/>
          </a:stretch>
        </p:blipFill>
        <p:spPr>
          <a:xfrm>
            <a:off x="8160404" y="-280"/>
            <a:ext cx="981075" cy="885825"/>
          </a:xfrm>
          <a:prstGeom prst="rect">
            <a:avLst/>
          </a:prstGeom>
        </p:spPr>
      </p:pic>
    </p:spTree>
    <p:extLst>
      <p:ext uri="{BB962C8B-B14F-4D97-AF65-F5344CB8AC3E}">
        <p14:creationId xmlns:p14="http://schemas.microsoft.com/office/powerpoint/2010/main" val="1762060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矩形: 圓角 170">
            <a:extLst>
              <a:ext uri="{FF2B5EF4-FFF2-40B4-BE49-F238E27FC236}">
                <a16:creationId xmlns:a16="http://schemas.microsoft.com/office/drawing/2014/main" id="{6B37657A-3F2B-43FF-8130-98FD87F56630}"/>
              </a:ext>
            </a:extLst>
          </p:cNvPr>
          <p:cNvSpPr/>
          <p:nvPr/>
        </p:nvSpPr>
        <p:spPr>
          <a:xfrm>
            <a:off x="1055374" y="3808800"/>
            <a:ext cx="6274646" cy="778906"/>
          </a:xfrm>
          <a:prstGeom prst="roundRect">
            <a:avLst/>
          </a:prstGeom>
          <a:solidFill>
            <a:srgbClr val="DA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70" name="矩形: 圓角 169">
            <a:extLst>
              <a:ext uri="{FF2B5EF4-FFF2-40B4-BE49-F238E27FC236}">
                <a16:creationId xmlns:a16="http://schemas.microsoft.com/office/drawing/2014/main" id="{237D1EDD-9C14-46B2-8CCF-3FE2943AB48D}"/>
              </a:ext>
            </a:extLst>
          </p:cNvPr>
          <p:cNvSpPr/>
          <p:nvPr/>
        </p:nvSpPr>
        <p:spPr>
          <a:xfrm>
            <a:off x="1077729" y="2835625"/>
            <a:ext cx="7735872" cy="778906"/>
          </a:xfrm>
          <a:prstGeom prst="roundRect">
            <a:avLst/>
          </a:prstGeom>
          <a:solidFill>
            <a:srgbClr val="DA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69" name="矩形: 圓角 168">
            <a:extLst>
              <a:ext uri="{FF2B5EF4-FFF2-40B4-BE49-F238E27FC236}">
                <a16:creationId xmlns:a16="http://schemas.microsoft.com/office/drawing/2014/main" id="{53F94B22-D048-46D1-80E3-FEE8A3ADDDE6}"/>
              </a:ext>
            </a:extLst>
          </p:cNvPr>
          <p:cNvSpPr/>
          <p:nvPr/>
        </p:nvSpPr>
        <p:spPr>
          <a:xfrm>
            <a:off x="1077729" y="1792844"/>
            <a:ext cx="7735872" cy="778906"/>
          </a:xfrm>
          <a:prstGeom prst="roundRect">
            <a:avLst/>
          </a:prstGeom>
          <a:solidFill>
            <a:srgbClr val="DA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38D88A21-6249-47FE-954A-B894C631A48A}"/>
              </a:ext>
            </a:extLst>
          </p:cNvPr>
          <p:cNvSpPr>
            <a:spLocks noGrp="1"/>
          </p:cNvSpPr>
          <p:nvPr>
            <p:ph type="title"/>
          </p:nvPr>
        </p:nvSpPr>
        <p:spPr>
          <a:xfrm>
            <a:off x="1281519" y="160750"/>
            <a:ext cx="8578921" cy="667820"/>
          </a:xfrm>
        </p:spPr>
        <p:txBody>
          <a:bodyPr>
            <a:normAutofit/>
          </a:bodyPr>
          <a:lstStyle/>
          <a:p>
            <a:pPr>
              <a:tabLst>
                <a:tab pos="177800" algn="l"/>
              </a:tabLst>
            </a:pPr>
            <a:r>
              <a:rPr lang="en-GB" altLang="zh-TW" sz="3000" dirty="0"/>
              <a:t>How To Manage The Cache Volume?</a:t>
            </a:r>
            <a:endParaRPr lang="zh-TW" altLang="en-US" sz="3000" dirty="0"/>
          </a:p>
        </p:txBody>
      </p:sp>
      <p:pic>
        <p:nvPicPr>
          <p:cNvPr id="65" name="圖形 64">
            <a:extLst>
              <a:ext uri="{FF2B5EF4-FFF2-40B4-BE49-F238E27FC236}">
                <a16:creationId xmlns:a16="http://schemas.microsoft.com/office/drawing/2014/main" id="{C6661ADF-0FF3-4B79-A507-05A8A92CC085}"/>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14168"/>
          <a:stretch/>
        </p:blipFill>
        <p:spPr>
          <a:xfrm>
            <a:off x="83003" y="-1"/>
            <a:ext cx="1085296" cy="867463"/>
          </a:xfrm>
          <a:prstGeom prst="rect">
            <a:avLst/>
          </a:prstGeom>
        </p:spPr>
      </p:pic>
      <p:sp>
        <p:nvSpPr>
          <p:cNvPr id="75" name="矩形 74">
            <a:extLst>
              <a:ext uri="{FF2B5EF4-FFF2-40B4-BE49-F238E27FC236}">
                <a16:creationId xmlns:a16="http://schemas.microsoft.com/office/drawing/2014/main" id="{F1F4205B-B8F0-4FE7-BE12-4F59F28560A7}"/>
              </a:ext>
            </a:extLst>
          </p:cNvPr>
          <p:cNvSpPr/>
          <p:nvPr/>
        </p:nvSpPr>
        <p:spPr>
          <a:xfrm>
            <a:off x="149214" y="280238"/>
            <a:ext cx="546125" cy="353943"/>
          </a:xfrm>
          <a:prstGeom prst="rect">
            <a:avLst/>
          </a:prstGeom>
        </p:spPr>
        <p:txBody>
          <a:bodyPr wrap="square">
            <a:spAutoFit/>
          </a:bodyPr>
          <a:lstStyle/>
          <a:p>
            <a:pPr algn="dist"/>
            <a:r>
              <a:rPr lang="en-US" altLang="zh-TW" sz="1700" b="1" dirty="0">
                <a:solidFill>
                  <a:schemeClr val="bg1"/>
                </a:solidFill>
                <a:latin typeface="Arial" panose="020B0604020202020204" pitchFamily="34" charset="0"/>
                <a:ea typeface="Microsoft JhengHei UI"/>
                <a:cs typeface="Arial" panose="020B0604020202020204" pitchFamily="34" charset="0"/>
              </a:rPr>
              <a:t>TIP</a:t>
            </a:r>
            <a:endParaRPr lang="zh-TW" altLang="en-US" sz="1700" b="1" dirty="0">
              <a:solidFill>
                <a:schemeClr val="bg1"/>
              </a:solidFill>
              <a:latin typeface="Arial" panose="020B0604020202020204" pitchFamily="34" charset="0"/>
              <a:cs typeface="Arial" panose="020B0604020202020204" pitchFamily="34" charset="0"/>
            </a:endParaRPr>
          </a:p>
        </p:txBody>
      </p:sp>
      <p:sp>
        <p:nvSpPr>
          <p:cNvPr id="76" name="矩形: 圓角 75">
            <a:extLst>
              <a:ext uri="{FF2B5EF4-FFF2-40B4-BE49-F238E27FC236}">
                <a16:creationId xmlns:a16="http://schemas.microsoft.com/office/drawing/2014/main" id="{8BB20207-230F-44DA-839B-975E6B3CCDCA}"/>
              </a:ext>
            </a:extLst>
          </p:cNvPr>
          <p:cNvSpPr/>
          <p:nvPr/>
        </p:nvSpPr>
        <p:spPr>
          <a:xfrm>
            <a:off x="690358" y="1097261"/>
            <a:ext cx="8193510" cy="550601"/>
          </a:xfrm>
          <a:prstGeom prst="roundRect">
            <a:avLst>
              <a:gd name="adj"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7" name="橢圓 76">
            <a:extLst>
              <a:ext uri="{FF2B5EF4-FFF2-40B4-BE49-F238E27FC236}">
                <a16:creationId xmlns:a16="http://schemas.microsoft.com/office/drawing/2014/main" id="{DF23D251-4155-4559-A17D-4A5DEDB43EE1}"/>
              </a:ext>
            </a:extLst>
          </p:cNvPr>
          <p:cNvSpPr/>
          <p:nvPr/>
        </p:nvSpPr>
        <p:spPr>
          <a:xfrm>
            <a:off x="492027" y="1026385"/>
            <a:ext cx="655970" cy="6559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8" name="TextBox 13">
            <a:extLst>
              <a:ext uri="{FF2B5EF4-FFF2-40B4-BE49-F238E27FC236}">
                <a16:creationId xmlns:a16="http://schemas.microsoft.com/office/drawing/2014/main" id="{11AC2F10-BD0D-44B1-9A71-3D20602E36FF}"/>
              </a:ext>
            </a:extLst>
          </p:cNvPr>
          <p:cNvSpPr txBox="1"/>
          <p:nvPr/>
        </p:nvSpPr>
        <p:spPr>
          <a:xfrm>
            <a:off x="1147995" y="1152369"/>
            <a:ext cx="8578921" cy="392415"/>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ltLang="zh-TW" sz="2100" b="1" dirty="0">
                <a:latin typeface="Arial" panose="020B0604020202020204" pitchFamily="34" charset="0"/>
                <a:ea typeface="微軟正黑體"/>
                <a:cs typeface="Arial" panose="020B0604020202020204" pitchFamily="34" charset="0"/>
              </a:rPr>
              <a:t>Frequently insufficient space may reduce cache efficiency</a:t>
            </a:r>
            <a:endParaRPr lang="en-US" sz="2100" b="1" dirty="0">
              <a:latin typeface="Arial" panose="020B0604020202020204" pitchFamily="34" charset="0"/>
              <a:cs typeface="Arial" panose="020B0604020202020204" pitchFamily="34" charset="0"/>
            </a:endParaRPr>
          </a:p>
        </p:txBody>
      </p:sp>
      <p:sp>
        <p:nvSpPr>
          <p:cNvPr id="79" name="橢圓 78">
            <a:extLst>
              <a:ext uri="{FF2B5EF4-FFF2-40B4-BE49-F238E27FC236}">
                <a16:creationId xmlns:a16="http://schemas.microsoft.com/office/drawing/2014/main" id="{173B18E2-FC21-4C0C-9B18-C4CBEC6DF813}"/>
              </a:ext>
            </a:extLst>
          </p:cNvPr>
          <p:cNvSpPr/>
          <p:nvPr/>
        </p:nvSpPr>
        <p:spPr>
          <a:xfrm>
            <a:off x="558559" y="1095370"/>
            <a:ext cx="517999" cy="517999"/>
          </a:xfrm>
          <a:prstGeom prst="ellipse">
            <a:avLst/>
          </a:prstGeom>
          <a:noFill/>
          <a:ln w="50800">
            <a:gradFill>
              <a:gsLst>
                <a:gs pos="0">
                  <a:srgbClr val="6915D9"/>
                </a:gs>
                <a:gs pos="100000">
                  <a:srgbClr val="AD10C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80" name="圖形 79">
            <a:extLst>
              <a:ext uri="{FF2B5EF4-FFF2-40B4-BE49-F238E27FC236}">
                <a16:creationId xmlns:a16="http://schemas.microsoft.com/office/drawing/2014/main" id="{EA9EDB44-6845-4413-A7A1-0422183E2F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031" y="1242010"/>
            <a:ext cx="308664" cy="242522"/>
          </a:xfrm>
          <a:prstGeom prst="rect">
            <a:avLst/>
          </a:prstGeom>
        </p:spPr>
      </p:pic>
      <p:grpSp>
        <p:nvGrpSpPr>
          <p:cNvPr id="3" name="群組 2">
            <a:extLst>
              <a:ext uri="{FF2B5EF4-FFF2-40B4-BE49-F238E27FC236}">
                <a16:creationId xmlns:a16="http://schemas.microsoft.com/office/drawing/2014/main" id="{1C70C142-3438-4C4A-921A-BE8FEB6344FE}"/>
              </a:ext>
            </a:extLst>
          </p:cNvPr>
          <p:cNvGrpSpPr/>
          <p:nvPr/>
        </p:nvGrpSpPr>
        <p:grpSpPr>
          <a:xfrm>
            <a:off x="7397948" y="3149403"/>
            <a:ext cx="1666120" cy="1259639"/>
            <a:chOff x="7292761" y="1757367"/>
            <a:chExt cx="1812351" cy="1370194"/>
          </a:xfrm>
        </p:grpSpPr>
        <p:sp>
          <p:nvSpPr>
            <p:cNvPr id="140" name="矩形: 圓角 139">
              <a:extLst>
                <a:ext uri="{FF2B5EF4-FFF2-40B4-BE49-F238E27FC236}">
                  <a16:creationId xmlns:a16="http://schemas.microsoft.com/office/drawing/2014/main" id="{C9402126-795E-4209-BF50-4F65674040C4}"/>
                </a:ext>
              </a:extLst>
            </p:cNvPr>
            <p:cNvSpPr/>
            <p:nvPr/>
          </p:nvSpPr>
          <p:spPr>
            <a:xfrm>
              <a:off x="7350286" y="1757367"/>
              <a:ext cx="1754826" cy="1370194"/>
            </a:xfrm>
            <a:prstGeom prst="roundRect">
              <a:avLst>
                <a:gd name="adj" fmla="val 6207"/>
              </a:avLst>
            </a:prstGeom>
            <a:solidFill>
              <a:srgbClr val="E0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4" name="矩形: 圓角 13">
              <a:extLst>
                <a:ext uri="{FF2B5EF4-FFF2-40B4-BE49-F238E27FC236}">
                  <a16:creationId xmlns:a16="http://schemas.microsoft.com/office/drawing/2014/main" id="{4B5F3AC2-4066-47D5-A0E8-0D552448AF10}"/>
                </a:ext>
              </a:extLst>
            </p:cNvPr>
            <p:cNvSpPr/>
            <p:nvPr/>
          </p:nvSpPr>
          <p:spPr>
            <a:xfrm>
              <a:off x="7292761" y="1760238"/>
              <a:ext cx="1721023" cy="1294447"/>
            </a:xfrm>
            <a:prstGeom prst="roundRect">
              <a:avLst>
                <a:gd name="adj" fmla="val 62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01" name="矩形 100">
              <a:extLst>
                <a:ext uri="{FF2B5EF4-FFF2-40B4-BE49-F238E27FC236}">
                  <a16:creationId xmlns:a16="http://schemas.microsoft.com/office/drawing/2014/main" id="{B73351D7-D078-43AF-8FD2-5912F0538439}"/>
                </a:ext>
              </a:extLst>
            </p:cNvPr>
            <p:cNvSpPr/>
            <p:nvPr/>
          </p:nvSpPr>
          <p:spPr>
            <a:xfrm>
              <a:off x="7440714" y="2803129"/>
              <a:ext cx="108000" cy="108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latin typeface="Arial" panose="020B0604020202020204" pitchFamily="34" charset="0"/>
                <a:ea typeface="微軟正黑體" panose="020B0604030504040204" pitchFamily="34" charset="-120"/>
                <a:cs typeface="Arial" panose="020B0604020202020204" pitchFamily="34" charset="0"/>
              </a:endParaRPr>
            </a:p>
          </p:txBody>
        </p:sp>
        <p:sp>
          <p:nvSpPr>
            <p:cNvPr id="102" name="矩形 101">
              <a:extLst>
                <a:ext uri="{FF2B5EF4-FFF2-40B4-BE49-F238E27FC236}">
                  <a16:creationId xmlns:a16="http://schemas.microsoft.com/office/drawing/2014/main" id="{AC25D8ED-1016-4638-82ED-9A7F4FC03028}"/>
                </a:ext>
              </a:extLst>
            </p:cNvPr>
            <p:cNvSpPr/>
            <p:nvPr/>
          </p:nvSpPr>
          <p:spPr>
            <a:xfrm>
              <a:off x="7440714" y="2366039"/>
              <a:ext cx="108000" cy="108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latin typeface="Arial" panose="020B0604020202020204" pitchFamily="34" charset="0"/>
                <a:ea typeface="微軟正黑體" panose="020B0604030504040204" pitchFamily="34" charset="-120"/>
                <a:cs typeface="Arial" panose="020B0604020202020204" pitchFamily="34" charset="0"/>
              </a:endParaRPr>
            </a:p>
          </p:txBody>
        </p:sp>
        <p:sp>
          <p:nvSpPr>
            <p:cNvPr id="103" name="矩形 102">
              <a:extLst>
                <a:ext uri="{FF2B5EF4-FFF2-40B4-BE49-F238E27FC236}">
                  <a16:creationId xmlns:a16="http://schemas.microsoft.com/office/drawing/2014/main" id="{C3AA35D7-54CC-4FF9-9D0F-1E332A750BDE}"/>
                </a:ext>
              </a:extLst>
            </p:cNvPr>
            <p:cNvSpPr/>
            <p:nvPr/>
          </p:nvSpPr>
          <p:spPr>
            <a:xfrm>
              <a:off x="7440714" y="2129747"/>
              <a:ext cx="108000" cy="108000"/>
            </a:xfrm>
            <a:prstGeom prst="rect">
              <a:avLst/>
            </a:prstGeom>
            <a:solidFill>
              <a:srgbClr val="DC8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latin typeface="Arial" panose="020B0604020202020204" pitchFamily="34" charset="0"/>
                <a:ea typeface="微軟正黑體" panose="020B0604030504040204" pitchFamily="34" charset="-120"/>
                <a:cs typeface="Arial" panose="020B0604020202020204" pitchFamily="34" charset="0"/>
              </a:endParaRPr>
            </a:p>
          </p:txBody>
        </p:sp>
        <p:sp>
          <p:nvSpPr>
            <p:cNvPr id="104" name="矩形 103">
              <a:extLst>
                <a:ext uri="{FF2B5EF4-FFF2-40B4-BE49-F238E27FC236}">
                  <a16:creationId xmlns:a16="http://schemas.microsoft.com/office/drawing/2014/main" id="{7EF5B8CB-2D02-4F19-B3BA-D63DC16F96FA}"/>
                </a:ext>
              </a:extLst>
            </p:cNvPr>
            <p:cNvSpPr/>
            <p:nvPr/>
          </p:nvSpPr>
          <p:spPr>
            <a:xfrm>
              <a:off x="7440714" y="1899387"/>
              <a:ext cx="108000" cy="108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latin typeface="Arial" panose="020B0604020202020204" pitchFamily="34" charset="0"/>
                <a:ea typeface="微軟正黑體" panose="020B0604030504040204" pitchFamily="34" charset="-120"/>
                <a:cs typeface="Arial" panose="020B0604020202020204" pitchFamily="34" charset="0"/>
              </a:endParaRPr>
            </a:p>
          </p:txBody>
        </p:sp>
        <p:sp>
          <p:nvSpPr>
            <p:cNvPr id="105" name="文字方塊 104">
              <a:extLst>
                <a:ext uri="{FF2B5EF4-FFF2-40B4-BE49-F238E27FC236}">
                  <a16:creationId xmlns:a16="http://schemas.microsoft.com/office/drawing/2014/main" id="{132ADFA2-2B7B-4F09-BD14-818BA92B1690}"/>
                </a:ext>
              </a:extLst>
            </p:cNvPr>
            <p:cNvSpPr txBox="1"/>
            <p:nvPr/>
          </p:nvSpPr>
          <p:spPr>
            <a:xfrm>
              <a:off x="7682140" y="1828386"/>
              <a:ext cx="1250663" cy="253916"/>
            </a:xfrm>
            <a:prstGeom prst="rect">
              <a:avLst/>
            </a:prstGeom>
            <a:noFill/>
          </p:spPr>
          <p:txBody>
            <a:bodyPr wrap="none" rtlCol="0">
              <a:spAutoFit/>
            </a:bodyPr>
            <a:lstStyle/>
            <a:p>
              <a:r>
                <a:rPr lang="en-GB" altLang="zh-TW" sz="1050">
                  <a:latin typeface="Arial" panose="020B0604020202020204" pitchFamily="34" charset="0"/>
                  <a:ea typeface="微軟正黑體" panose="020B0604030504040204" pitchFamily="34" charset="-120"/>
                  <a:cs typeface="Arial" panose="020B0604020202020204" pitchFamily="34" charset="0"/>
                </a:rPr>
                <a:t>File</a:t>
              </a:r>
              <a:r>
                <a:rPr lang="zh-TW" altLang="en-US" sz="1050">
                  <a:latin typeface="Arial" panose="020B0604020202020204" pitchFamily="34" charset="0"/>
                  <a:ea typeface="微軟正黑體" panose="020B0604030504040204" pitchFamily="34" charset="-120"/>
                  <a:cs typeface="Arial" panose="020B0604020202020204" pitchFamily="34" charset="0"/>
                </a:rPr>
                <a:t> </a:t>
              </a:r>
              <a:r>
                <a:rPr lang="en-GB" altLang="zh-TW" sz="1050">
                  <a:latin typeface="Arial" panose="020B0604020202020204" pitchFamily="34" charset="0"/>
                  <a:ea typeface="微軟正黑體" panose="020B0604030504040204" pitchFamily="34" charset="-120"/>
                  <a:cs typeface="Arial" panose="020B0604020202020204" pitchFamily="34" charset="0"/>
                </a:rPr>
                <a:t>list</a:t>
              </a:r>
              <a:r>
                <a:rPr lang="zh-TW" altLang="en-US" sz="1050">
                  <a:latin typeface="Arial" panose="020B0604020202020204" pitchFamily="34" charset="0"/>
                  <a:ea typeface="微軟正黑體" panose="020B0604030504040204" pitchFamily="34" charset="-120"/>
                  <a:cs typeface="Arial" panose="020B0604020202020204" pitchFamily="34" charset="0"/>
                </a:rPr>
                <a:t> </a:t>
              </a:r>
              <a:r>
                <a:rPr lang="en-US" altLang="zh-TW" sz="1050">
                  <a:latin typeface="Arial" panose="020B0604020202020204" pitchFamily="34" charset="0"/>
                  <a:ea typeface="微軟正黑體" panose="020B0604030504040204" pitchFamily="34" charset="-120"/>
                  <a:cs typeface="Arial" panose="020B0604020202020204" pitchFamily="34" charset="0"/>
                </a:rPr>
                <a:t>metadata</a:t>
              </a:r>
              <a:endParaRPr lang="en-GB" sz="1050">
                <a:latin typeface="Arial" panose="020B0604020202020204" pitchFamily="34" charset="0"/>
                <a:ea typeface="微軟正黑體" panose="020B0604030504040204" pitchFamily="34" charset="-120"/>
                <a:cs typeface="Arial" panose="020B0604020202020204" pitchFamily="34" charset="0"/>
              </a:endParaRPr>
            </a:p>
          </p:txBody>
        </p:sp>
        <p:sp>
          <p:nvSpPr>
            <p:cNvPr id="106" name="文字方塊 105">
              <a:extLst>
                <a:ext uri="{FF2B5EF4-FFF2-40B4-BE49-F238E27FC236}">
                  <a16:creationId xmlns:a16="http://schemas.microsoft.com/office/drawing/2014/main" id="{126707A6-08A1-4F97-9258-B5FD7291EA99}"/>
                </a:ext>
              </a:extLst>
            </p:cNvPr>
            <p:cNvSpPr txBox="1"/>
            <p:nvPr/>
          </p:nvSpPr>
          <p:spPr>
            <a:xfrm>
              <a:off x="7682140" y="2058747"/>
              <a:ext cx="1032655" cy="253916"/>
            </a:xfrm>
            <a:prstGeom prst="rect">
              <a:avLst/>
            </a:prstGeom>
            <a:noFill/>
          </p:spPr>
          <p:txBody>
            <a:bodyPr wrap="none" rtlCol="0">
              <a:spAutoFit/>
            </a:bodyPr>
            <a:lstStyle/>
            <a:p>
              <a:r>
                <a:rPr lang="en-GB" altLang="zh-TW" sz="1050">
                  <a:latin typeface="Arial" panose="020B0604020202020204" pitchFamily="34" charset="0"/>
                  <a:ea typeface="微軟正黑體" panose="020B0604030504040204" pitchFamily="34" charset="-120"/>
                  <a:cs typeface="Arial" panose="020B0604020202020204" pitchFamily="34" charset="0"/>
                </a:rPr>
                <a:t>Writing</a:t>
              </a:r>
              <a:r>
                <a:rPr lang="zh-TW" altLang="en-US" sz="1050">
                  <a:latin typeface="Arial" panose="020B0604020202020204" pitchFamily="34" charset="0"/>
                  <a:ea typeface="微軟正黑體" panose="020B0604030504040204" pitchFamily="34" charset="-120"/>
                  <a:cs typeface="Arial" panose="020B0604020202020204" pitchFamily="34" charset="0"/>
                </a:rPr>
                <a:t> </a:t>
              </a:r>
              <a:r>
                <a:rPr lang="en-US" altLang="zh-TW" sz="1050">
                  <a:latin typeface="Arial" panose="020B0604020202020204" pitchFamily="34" charset="0"/>
                  <a:ea typeface="微軟正黑體" panose="020B0604030504040204" pitchFamily="34" charset="-120"/>
                  <a:cs typeface="Arial" panose="020B0604020202020204" pitchFamily="34" charset="0"/>
                </a:rPr>
                <a:t>Cache</a:t>
              </a:r>
              <a:endParaRPr lang="en-GB" sz="1050">
                <a:latin typeface="Arial" panose="020B0604020202020204" pitchFamily="34" charset="0"/>
                <a:ea typeface="微軟正黑體" panose="020B0604030504040204" pitchFamily="34" charset="-120"/>
                <a:cs typeface="Arial" panose="020B0604020202020204" pitchFamily="34" charset="0"/>
              </a:endParaRPr>
            </a:p>
          </p:txBody>
        </p:sp>
        <p:sp>
          <p:nvSpPr>
            <p:cNvPr id="107" name="文字方塊 106">
              <a:extLst>
                <a:ext uri="{FF2B5EF4-FFF2-40B4-BE49-F238E27FC236}">
                  <a16:creationId xmlns:a16="http://schemas.microsoft.com/office/drawing/2014/main" id="{5A7A84DA-E65A-4A36-9BB6-E8D645DE8AC0}"/>
                </a:ext>
              </a:extLst>
            </p:cNvPr>
            <p:cNvSpPr txBox="1"/>
            <p:nvPr/>
          </p:nvSpPr>
          <p:spPr>
            <a:xfrm>
              <a:off x="7682140" y="2294599"/>
              <a:ext cx="1128835" cy="253916"/>
            </a:xfrm>
            <a:prstGeom prst="rect">
              <a:avLst/>
            </a:prstGeom>
            <a:noFill/>
          </p:spPr>
          <p:txBody>
            <a:bodyPr wrap="none" rtlCol="0">
              <a:spAutoFit/>
            </a:bodyPr>
            <a:lstStyle/>
            <a:p>
              <a:r>
                <a:rPr lang="en-GB" altLang="zh-TW" sz="1050">
                  <a:latin typeface="Arial" panose="020B0604020202020204" pitchFamily="34" charset="0"/>
                  <a:ea typeface="微軟正黑體" panose="020B0604030504040204" pitchFamily="34" charset="-120"/>
                  <a:cs typeface="Arial" panose="020B0604020202020204" pitchFamily="34" charset="0"/>
                </a:rPr>
                <a:t>Reading Cache</a:t>
              </a:r>
              <a:endParaRPr lang="en-GB" sz="1050">
                <a:latin typeface="Arial" panose="020B0604020202020204" pitchFamily="34" charset="0"/>
                <a:ea typeface="微軟正黑體" panose="020B0604030504040204" pitchFamily="34" charset="-120"/>
                <a:cs typeface="Arial" panose="020B0604020202020204" pitchFamily="34" charset="0"/>
              </a:endParaRPr>
            </a:p>
          </p:txBody>
        </p:sp>
        <p:sp>
          <p:nvSpPr>
            <p:cNvPr id="108" name="文字方塊 107">
              <a:extLst>
                <a:ext uri="{FF2B5EF4-FFF2-40B4-BE49-F238E27FC236}">
                  <a16:creationId xmlns:a16="http://schemas.microsoft.com/office/drawing/2014/main" id="{8CB96DF9-7DEE-4EC3-B405-4E251D90011A}"/>
                </a:ext>
              </a:extLst>
            </p:cNvPr>
            <p:cNvSpPr txBox="1"/>
            <p:nvPr/>
          </p:nvSpPr>
          <p:spPr>
            <a:xfrm>
              <a:off x="7682140" y="2746782"/>
              <a:ext cx="1250663" cy="253916"/>
            </a:xfrm>
            <a:prstGeom prst="rect">
              <a:avLst/>
            </a:prstGeom>
            <a:noFill/>
          </p:spPr>
          <p:txBody>
            <a:bodyPr wrap="none" rtlCol="0">
              <a:spAutoFit/>
            </a:bodyPr>
            <a:lstStyle/>
            <a:p>
              <a:r>
                <a:rPr lang="en-US" altLang="zh-TW" sz="1050">
                  <a:latin typeface="Arial" panose="020B0604020202020204" pitchFamily="34" charset="0"/>
                  <a:ea typeface="微軟正黑體" panose="020B0604030504040204" pitchFamily="34" charset="-120"/>
                  <a:cs typeface="Arial" panose="020B0604020202020204" pitchFamily="34" charset="0"/>
                </a:rPr>
                <a:t>Free cache space</a:t>
              </a:r>
              <a:endParaRPr lang="en-GB" sz="1050">
                <a:latin typeface="Arial" panose="020B0604020202020204" pitchFamily="34" charset="0"/>
                <a:ea typeface="微軟正黑體" panose="020B0604030504040204" pitchFamily="34" charset="-120"/>
                <a:cs typeface="Arial" panose="020B0604020202020204" pitchFamily="34" charset="0"/>
              </a:endParaRPr>
            </a:p>
          </p:txBody>
        </p:sp>
        <p:cxnSp>
          <p:nvCxnSpPr>
            <p:cNvPr id="109" name="直線接點 108">
              <a:extLst>
                <a:ext uri="{FF2B5EF4-FFF2-40B4-BE49-F238E27FC236}">
                  <a16:creationId xmlns:a16="http://schemas.microsoft.com/office/drawing/2014/main" id="{C6C7C396-98B8-4C40-937B-88BF87568D26}"/>
                </a:ext>
              </a:extLst>
            </p:cNvPr>
            <p:cNvCxnSpPr/>
            <p:nvPr/>
          </p:nvCxnSpPr>
          <p:spPr>
            <a:xfrm>
              <a:off x="7494036" y="2592497"/>
              <a:ext cx="1" cy="10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0" name="文字方塊 109">
              <a:extLst>
                <a:ext uri="{FF2B5EF4-FFF2-40B4-BE49-F238E27FC236}">
                  <a16:creationId xmlns:a16="http://schemas.microsoft.com/office/drawing/2014/main" id="{C6192E18-C322-4C40-8CEF-242DCC67E5EC}"/>
                </a:ext>
              </a:extLst>
            </p:cNvPr>
            <p:cNvSpPr txBox="1"/>
            <p:nvPr/>
          </p:nvSpPr>
          <p:spPr>
            <a:xfrm>
              <a:off x="7682140" y="2526382"/>
              <a:ext cx="1279517" cy="253916"/>
            </a:xfrm>
            <a:prstGeom prst="rect">
              <a:avLst/>
            </a:prstGeom>
            <a:noFill/>
          </p:spPr>
          <p:txBody>
            <a:bodyPr wrap="none" rtlCol="0">
              <a:spAutoFit/>
            </a:bodyPr>
            <a:lstStyle/>
            <a:p>
              <a:r>
                <a:rPr lang="en-GB" altLang="zh-TW" sz="1050">
                  <a:latin typeface="Arial" panose="020B0604020202020204" pitchFamily="34" charset="0"/>
                  <a:ea typeface="微軟正黑體" panose="020B0604030504040204" pitchFamily="34" charset="-120"/>
                  <a:cs typeface="Arial" panose="020B0604020202020204" pitchFamily="34" charset="0"/>
                </a:rPr>
                <a:t>Writing cache limit</a:t>
              </a:r>
              <a:endParaRPr lang="en-GB" sz="1050">
                <a:latin typeface="Arial" panose="020B0604020202020204" pitchFamily="34" charset="0"/>
                <a:ea typeface="微軟正黑體" panose="020B0604030504040204" pitchFamily="34" charset="-120"/>
                <a:cs typeface="Arial" panose="020B0604020202020204" pitchFamily="34" charset="0"/>
              </a:endParaRPr>
            </a:p>
          </p:txBody>
        </p:sp>
      </p:grpSp>
      <p:sp>
        <p:nvSpPr>
          <p:cNvPr id="156" name="矩形: 圓角 155">
            <a:extLst>
              <a:ext uri="{FF2B5EF4-FFF2-40B4-BE49-F238E27FC236}">
                <a16:creationId xmlns:a16="http://schemas.microsoft.com/office/drawing/2014/main" id="{0679D81D-86B4-4029-BDD1-4B9B01CBBD69}"/>
              </a:ext>
            </a:extLst>
          </p:cNvPr>
          <p:cNvSpPr/>
          <p:nvPr/>
        </p:nvSpPr>
        <p:spPr>
          <a:xfrm>
            <a:off x="1725785" y="3760209"/>
            <a:ext cx="5599778" cy="274429"/>
          </a:xfrm>
          <a:prstGeom prst="roundRect">
            <a:avLst/>
          </a:prstGeom>
          <a:solidFill>
            <a:srgbClr val="C1F7FB"/>
          </a:solidFill>
          <a:ln w="1905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132" name="矩形: 圓角 35">
            <a:extLst>
              <a:ext uri="{FF2B5EF4-FFF2-40B4-BE49-F238E27FC236}">
                <a16:creationId xmlns:a16="http://schemas.microsoft.com/office/drawing/2014/main" id="{A0110049-101F-4317-A76E-61A7922623AD}"/>
              </a:ext>
            </a:extLst>
          </p:cNvPr>
          <p:cNvSpPr/>
          <p:nvPr/>
        </p:nvSpPr>
        <p:spPr>
          <a:xfrm rot="10800000">
            <a:off x="89895" y="1977212"/>
            <a:ext cx="1323563" cy="388869"/>
          </a:xfrm>
          <a:prstGeom prst="roundRect">
            <a:avLst>
              <a:gd name="adj" fmla="val 50000"/>
            </a:avLst>
          </a:prstGeom>
          <a:solidFill>
            <a:srgbClr val="3121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BE66CCB5-3609-428E-A3C6-F76908EDAE2A}"/>
              </a:ext>
            </a:extLst>
          </p:cNvPr>
          <p:cNvSpPr/>
          <p:nvPr/>
        </p:nvSpPr>
        <p:spPr>
          <a:xfrm>
            <a:off x="108947" y="1991465"/>
            <a:ext cx="1300356" cy="353943"/>
          </a:xfrm>
          <a:prstGeom prst="rect">
            <a:avLst/>
          </a:prstGeom>
        </p:spPr>
        <p:txBody>
          <a:bodyPr wrap="none">
            <a:spAutoFit/>
          </a:bodyPr>
          <a:lstStyle/>
          <a:p>
            <a:r>
              <a:rPr lang="en-GB" altLang="zh-TW" sz="1700" b="1" dirty="0">
                <a:solidFill>
                  <a:schemeClr val="bg1"/>
                </a:solidFill>
                <a:latin typeface="Arial" panose="020B0604020202020204" pitchFamily="34" charset="0"/>
                <a:ea typeface="Microsoft JhengHei"/>
                <a:cs typeface="Arial" panose="020B0604020202020204" pitchFamily="34" charset="0"/>
              </a:rPr>
              <a:t>Situation </a:t>
            </a:r>
            <a:r>
              <a:rPr lang="en-US" altLang="zh-TW" sz="1700" b="1" dirty="0">
                <a:solidFill>
                  <a:schemeClr val="bg1"/>
                </a:solidFill>
                <a:latin typeface="Arial" panose="020B0604020202020204" pitchFamily="34" charset="0"/>
                <a:ea typeface="Microsoft JhengHei"/>
                <a:cs typeface="Arial" panose="020B0604020202020204" pitchFamily="34" charset="0"/>
              </a:rPr>
              <a:t>1</a:t>
            </a:r>
            <a:endParaRPr lang="en-GB" altLang="zh-TW" sz="1700" b="1" dirty="0">
              <a:solidFill>
                <a:schemeClr val="bg1"/>
              </a:solidFill>
              <a:latin typeface="Arial" panose="020B0604020202020204" pitchFamily="34" charset="0"/>
              <a:ea typeface="Microsoft JhengHei"/>
              <a:cs typeface="Arial" panose="020B0604020202020204" pitchFamily="34" charset="0"/>
            </a:endParaRPr>
          </a:p>
        </p:txBody>
      </p:sp>
      <p:sp>
        <p:nvSpPr>
          <p:cNvPr id="141" name="矩形: 圓角 140">
            <a:extLst>
              <a:ext uri="{FF2B5EF4-FFF2-40B4-BE49-F238E27FC236}">
                <a16:creationId xmlns:a16="http://schemas.microsoft.com/office/drawing/2014/main" id="{F6787CFF-513C-46D0-8744-6D4A7A268841}"/>
              </a:ext>
            </a:extLst>
          </p:cNvPr>
          <p:cNvSpPr/>
          <p:nvPr/>
        </p:nvSpPr>
        <p:spPr>
          <a:xfrm>
            <a:off x="1705668" y="2391218"/>
            <a:ext cx="3919418" cy="288000"/>
          </a:xfrm>
          <a:prstGeom prst="roundRect">
            <a:avLst/>
          </a:prstGeom>
          <a:solidFill>
            <a:srgbClr val="CBE9FC"/>
          </a:solidFill>
          <a:ln w="1905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86" name="文字方塊 85">
            <a:extLst>
              <a:ext uri="{FF2B5EF4-FFF2-40B4-BE49-F238E27FC236}">
                <a16:creationId xmlns:a16="http://schemas.microsoft.com/office/drawing/2014/main" id="{7A3F3CD9-A3B9-4D1B-B410-6A011AA82F26}"/>
              </a:ext>
            </a:extLst>
          </p:cNvPr>
          <p:cNvSpPr txBox="1"/>
          <p:nvPr/>
        </p:nvSpPr>
        <p:spPr>
          <a:xfrm>
            <a:off x="1760424" y="2385736"/>
            <a:ext cx="3816906" cy="284693"/>
          </a:xfrm>
          <a:prstGeom prst="rect">
            <a:avLst/>
          </a:prstGeom>
          <a:noFill/>
        </p:spPr>
        <p:txBody>
          <a:bodyPr wrap="square" rtlCol="0">
            <a:spAutoFit/>
          </a:bodyPr>
          <a:lstStyle>
            <a:defPPr>
              <a:defRPr lang="en-US"/>
            </a:defPPr>
            <a:lvl1pPr>
              <a:defRPr sz="1500" b="1">
                <a:ea typeface="微軟正黑體"/>
              </a:defRPr>
            </a:lvl1pPr>
          </a:lstStyle>
          <a:p>
            <a:r>
              <a:rPr lang="en-US" altLang="zh-TW" sz="1250" dirty="0">
                <a:latin typeface="Arial" panose="020B0604020202020204" pitchFamily="34" charset="0"/>
                <a:cs typeface="Arial" panose="020B0604020202020204" pitchFamily="34" charset="0"/>
              </a:rPr>
              <a:t>Suggest to higher the local writing cache ratio.</a:t>
            </a:r>
            <a:endParaRPr lang="en-GB" altLang="zh-TW" sz="1250" dirty="0">
              <a:latin typeface="Arial" panose="020B0604020202020204" pitchFamily="34" charset="0"/>
              <a:cs typeface="Arial" panose="020B0604020202020204" pitchFamily="34" charset="0"/>
            </a:endParaRPr>
          </a:p>
        </p:txBody>
      </p:sp>
      <p:sp>
        <p:nvSpPr>
          <p:cNvPr id="91" name="文字方塊 90">
            <a:extLst>
              <a:ext uri="{FF2B5EF4-FFF2-40B4-BE49-F238E27FC236}">
                <a16:creationId xmlns:a16="http://schemas.microsoft.com/office/drawing/2014/main" id="{F3ED318B-B382-4BC9-A696-28C57294272D}"/>
              </a:ext>
            </a:extLst>
          </p:cNvPr>
          <p:cNvSpPr txBox="1"/>
          <p:nvPr/>
        </p:nvSpPr>
        <p:spPr>
          <a:xfrm>
            <a:off x="1753518" y="3742206"/>
            <a:ext cx="5732171" cy="284693"/>
          </a:xfrm>
          <a:prstGeom prst="rect">
            <a:avLst/>
          </a:prstGeom>
          <a:noFill/>
        </p:spPr>
        <p:txBody>
          <a:bodyPr wrap="square" rtlCol="0">
            <a:spAutoFit/>
          </a:bodyPr>
          <a:lstStyle>
            <a:defPPr>
              <a:defRPr lang="en-US"/>
            </a:defPPr>
            <a:lvl1pPr>
              <a:defRPr sz="1400" b="1">
                <a:ea typeface="微軟正黑體"/>
              </a:defRPr>
            </a:lvl1pPr>
          </a:lstStyle>
          <a:p>
            <a:r>
              <a:rPr lang="en-GB" altLang="zh-TW" sz="1250" dirty="0">
                <a:latin typeface="Arial" panose="020B0604020202020204" pitchFamily="34" charset="0"/>
                <a:cs typeface="Arial" panose="020B0604020202020204" pitchFamily="34" charset="0"/>
              </a:rPr>
              <a:t>Insufficient reading cache space. </a:t>
            </a:r>
            <a:r>
              <a:rPr lang="en-US" altLang="zh-TW" sz="1250" dirty="0">
                <a:latin typeface="Arial" panose="020B0604020202020204" pitchFamily="34" charset="0"/>
                <a:cs typeface="Arial" panose="020B0604020202020204" pitchFamily="34" charset="0"/>
                <a:sym typeface="Wingdings" panose="05000000000000000000" pitchFamily="2" charset="2"/>
              </a:rPr>
              <a:t> cannot upload and download files</a:t>
            </a:r>
            <a:endParaRPr lang="en-GB" sz="1250" dirty="0">
              <a:latin typeface="Arial" panose="020B0604020202020204" pitchFamily="34" charset="0"/>
              <a:cs typeface="Arial" panose="020B0604020202020204" pitchFamily="34" charset="0"/>
            </a:endParaRPr>
          </a:p>
        </p:txBody>
      </p:sp>
      <p:grpSp>
        <p:nvGrpSpPr>
          <p:cNvPr id="40" name="群組 39">
            <a:extLst>
              <a:ext uri="{FF2B5EF4-FFF2-40B4-BE49-F238E27FC236}">
                <a16:creationId xmlns:a16="http://schemas.microsoft.com/office/drawing/2014/main" id="{4F83F334-5AC4-445B-A3B6-747E894F3246}"/>
              </a:ext>
            </a:extLst>
          </p:cNvPr>
          <p:cNvGrpSpPr/>
          <p:nvPr/>
        </p:nvGrpSpPr>
        <p:grpSpPr>
          <a:xfrm>
            <a:off x="1813161" y="2136511"/>
            <a:ext cx="3811924" cy="182341"/>
            <a:chOff x="2242638" y="2028793"/>
            <a:chExt cx="4623575" cy="221166"/>
          </a:xfrm>
        </p:grpSpPr>
        <p:sp>
          <p:nvSpPr>
            <p:cNvPr id="13" name="矩形 12">
              <a:extLst>
                <a:ext uri="{FF2B5EF4-FFF2-40B4-BE49-F238E27FC236}">
                  <a16:creationId xmlns:a16="http://schemas.microsoft.com/office/drawing/2014/main" id="{5DF9E19B-2878-44D9-9A6B-4B451D4094F2}"/>
                </a:ext>
              </a:extLst>
            </p:cNvPr>
            <p:cNvSpPr/>
            <p:nvPr/>
          </p:nvSpPr>
          <p:spPr>
            <a:xfrm>
              <a:off x="2242638" y="2028793"/>
              <a:ext cx="4623575" cy="221166"/>
            </a:xfrm>
            <a:prstGeom prst="rect">
              <a:avLst/>
            </a:prstGeom>
            <a:solidFill>
              <a:schemeClr val="bg1"/>
            </a:solidFill>
            <a:ln w="19050">
              <a:gradFill flip="none" rotWithShape="1">
                <a:gsLst>
                  <a:gs pos="0">
                    <a:schemeClr val="accent1">
                      <a:lumMod val="67000"/>
                    </a:schemeClr>
                  </a:gs>
                  <a:gs pos="100000">
                    <a:schemeClr val="accent1">
                      <a:lumMod val="50000"/>
                    </a:schemeClr>
                  </a:gs>
                </a:gsLst>
                <a:lin ang="7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grpSp>
          <p:nvGrpSpPr>
            <p:cNvPr id="93" name="群組 92">
              <a:extLst>
                <a:ext uri="{FF2B5EF4-FFF2-40B4-BE49-F238E27FC236}">
                  <a16:creationId xmlns:a16="http://schemas.microsoft.com/office/drawing/2014/main" id="{00A7278F-E769-44B3-AF37-A84E2B668861}"/>
                </a:ext>
              </a:extLst>
            </p:cNvPr>
            <p:cNvGrpSpPr/>
            <p:nvPr/>
          </p:nvGrpSpPr>
          <p:grpSpPr>
            <a:xfrm>
              <a:off x="2291980" y="2076059"/>
              <a:ext cx="4510941" cy="135000"/>
              <a:chOff x="2122643" y="3133392"/>
              <a:chExt cx="6014591" cy="216000"/>
            </a:xfrm>
          </p:grpSpPr>
          <p:sp>
            <p:nvSpPr>
              <p:cNvPr id="94" name="矩形 93">
                <a:extLst>
                  <a:ext uri="{FF2B5EF4-FFF2-40B4-BE49-F238E27FC236}">
                    <a16:creationId xmlns:a16="http://schemas.microsoft.com/office/drawing/2014/main" id="{0A0B8628-EC3B-44C4-8E7F-08904BCCAA19}"/>
                  </a:ext>
                </a:extLst>
              </p:cNvPr>
              <p:cNvSpPr/>
              <p:nvPr/>
            </p:nvSpPr>
            <p:spPr>
              <a:xfrm>
                <a:off x="6195536" y="3133392"/>
                <a:ext cx="1941698" cy="216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Arial" panose="020B0604020202020204" pitchFamily="34" charset="0"/>
                  <a:ea typeface="微軟正黑體" panose="020B0604030504040204" pitchFamily="34" charset="-120"/>
                  <a:cs typeface="Arial" panose="020B0604020202020204" pitchFamily="34" charset="0"/>
                </a:endParaRPr>
              </a:p>
            </p:txBody>
          </p:sp>
          <p:sp>
            <p:nvSpPr>
              <p:cNvPr id="95" name="矩形 94">
                <a:extLst>
                  <a:ext uri="{FF2B5EF4-FFF2-40B4-BE49-F238E27FC236}">
                    <a16:creationId xmlns:a16="http://schemas.microsoft.com/office/drawing/2014/main" id="{BE10D14D-2B59-492E-B66F-35D0EDF4C558}"/>
                  </a:ext>
                </a:extLst>
              </p:cNvPr>
              <p:cNvSpPr/>
              <p:nvPr/>
            </p:nvSpPr>
            <p:spPr>
              <a:xfrm>
                <a:off x="4331598" y="3133392"/>
                <a:ext cx="1863938" cy="216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Arial" panose="020B0604020202020204" pitchFamily="34" charset="0"/>
                  <a:ea typeface="微軟正黑體" panose="020B0604030504040204" pitchFamily="34" charset="-120"/>
                  <a:cs typeface="Arial" panose="020B0604020202020204" pitchFamily="34" charset="0"/>
                </a:endParaRPr>
              </a:p>
            </p:txBody>
          </p:sp>
          <p:sp>
            <p:nvSpPr>
              <p:cNvPr id="96" name="矩形 95">
                <a:extLst>
                  <a:ext uri="{FF2B5EF4-FFF2-40B4-BE49-F238E27FC236}">
                    <a16:creationId xmlns:a16="http://schemas.microsoft.com/office/drawing/2014/main" id="{DB9BCEEA-B432-4F07-B86D-D4973B5C4909}"/>
                  </a:ext>
                </a:extLst>
              </p:cNvPr>
              <p:cNvSpPr/>
              <p:nvPr/>
            </p:nvSpPr>
            <p:spPr>
              <a:xfrm>
                <a:off x="2410642" y="3133392"/>
                <a:ext cx="1920955" cy="216000"/>
              </a:xfrm>
              <a:prstGeom prst="rect">
                <a:avLst/>
              </a:prstGeom>
              <a:solidFill>
                <a:srgbClr val="DC8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Arial" panose="020B0604020202020204" pitchFamily="34" charset="0"/>
                  <a:ea typeface="微軟正黑體" panose="020B0604030504040204" pitchFamily="34" charset="-120"/>
                  <a:cs typeface="Arial" panose="020B0604020202020204" pitchFamily="34" charset="0"/>
                </a:endParaRPr>
              </a:p>
            </p:txBody>
          </p:sp>
          <p:sp>
            <p:nvSpPr>
              <p:cNvPr id="97" name="矩形 96">
                <a:extLst>
                  <a:ext uri="{FF2B5EF4-FFF2-40B4-BE49-F238E27FC236}">
                    <a16:creationId xmlns:a16="http://schemas.microsoft.com/office/drawing/2014/main" id="{B7A0CDA4-FC83-4941-88B4-FBFA21675B52}"/>
                  </a:ext>
                </a:extLst>
              </p:cNvPr>
              <p:cNvSpPr/>
              <p:nvPr/>
            </p:nvSpPr>
            <p:spPr>
              <a:xfrm>
                <a:off x="2122643" y="3133392"/>
                <a:ext cx="288000" cy="216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Arial" panose="020B0604020202020204" pitchFamily="34" charset="0"/>
                  <a:ea typeface="微軟正黑體" panose="020B0604030504040204" pitchFamily="34" charset="-120"/>
                  <a:cs typeface="Arial" panose="020B0604020202020204" pitchFamily="34" charset="0"/>
                </a:endParaRPr>
              </a:p>
            </p:txBody>
          </p:sp>
          <p:cxnSp>
            <p:nvCxnSpPr>
              <p:cNvPr id="98" name="直線接點 97">
                <a:extLst>
                  <a:ext uri="{FF2B5EF4-FFF2-40B4-BE49-F238E27FC236}">
                    <a16:creationId xmlns:a16="http://schemas.microsoft.com/office/drawing/2014/main" id="{8F691A51-D515-426E-84EB-83C3284AD5AE}"/>
                  </a:ext>
                </a:extLst>
              </p:cNvPr>
              <p:cNvCxnSpPr>
                <a:endCxn id="95" idx="1"/>
              </p:cNvCxnSpPr>
              <p:nvPr/>
            </p:nvCxnSpPr>
            <p:spPr>
              <a:xfrm>
                <a:off x="4331597" y="3133392"/>
                <a:ext cx="1" cy="21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51" name="群組 50">
            <a:extLst>
              <a:ext uri="{FF2B5EF4-FFF2-40B4-BE49-F238E27FC236}">
                <a16:creationId xmlns:a16="http://schemas.microsoft.com/office/drawing/2014/main" id="{7A98F8B2-AC5B-40FC-99BC-0771136139E9}"/>
              </a:ext>
            </a:extLst>
          </p:cNvPr>
          <p:cNvGrpSpPr/>
          <p:nvPr/>
        </p:nvGrpSpPr>
        <p:grpSpPr>
          <a:xfrm>
            <a:off x="1844918" y="3123243"/>
            <a:ext cx="3811924" cy="182341"/>
            <a:chOff x="2236054" y="3078279"/>
            <a:chExt cx="4623575" cy="221166"/>
          </a:xfrm>
        </p:grpSpPr>
        <p:sp>
          <p:nvSpPr>
            <p:cNvPr id="137" name="矩形 136">
              <a:extLst>
                <a:ext uri="{FF2B5EF4-FFF2-40B4-BE49-F238E27FC236}">
                  <a16:creationId xmlns:a16="http://schemas.microsoft.com/office/drawing/2014/main" id="{50FF573C-C394-4B5F-A883-A8091E01B201}"/>
                </a:ext>
              </a:extLst>
            </p:cNvPr>
            <p:cNvSpPr/>
            <p:nvPr/>
          </p:nvSpPr>
          <p:spPr>
            <a:xfrm>
              <a:off x="2236054" y="3078279"/>
              <a:ext cx="4623575" cy="221166"/>
            </a:xfrm>
            <a:prstGeom prst="rect">
              <a:avLst/>
            </a:prstGeom>
            <a:solidFill>
              <a:schemeClr val="bg1"/>
            </a:solidFill>
            <a:ln w="19050">
              <a:gradFill flip="none" rotWithShape="1">
                <a:gsLst>
                  <a:gs pos="0">
                    <a:schemeClr val="accent1">
                      <a:lumMod val="67000"/>
                    </a:schemeClr>
                  </a:gs>
                  <a:gs pos="100000">
                    <a:schemeClr val="accent1">
                      <a:lumMod val="50000"/>
                    </a:schemeClr>
                  </a:gs>
                </a:gsLst>
                <a:lin ang="7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grpSp>
          <p:nvGrpSpPr>
            <p:cNvPr id="111" name="群組 110">
              <a:extLst>
                <a:ext uri="{FF2B5EF4-FFF2-40B4-BE49-F238E27FC236}">
                  <a16:creationId xmlns:a16="http://schemas.microsoft.com/office/drawing/2014/main" id="{CB577897-6B7A-4DCB-8415-9A20E3D9AF23}"/>
                </a:ext>
              </a:extLst>
            </p:cNvPr>
            <p:cNvGrpSpPr/>
            <p:nvPr/>
          </p:nvGrpSpPr>
          <p:grpSpPr>
            <a:xfrm>
              <a:off x="2285150" y="3121950"/>
              <a:ext cx="4510942" cy="136800"/>
              <a:chOff x="2141303" y="5025954"/>
              <a:chExt cx="6014591" cy="255360"/>
            </a:xfrm>
          </p:grpSpPr>
          <p:sp>
            <p:nvSpPr>
              <p:cNvPr id="112" name="矩形 111">
                <a:extLst>
                  <a:ext uri="{FF2B5EF4-FFF2-40B4-BE49-F238E27FC236}">
                    <a16:creationId xmlns:a16="http://schemas.microsoft.com/office/drawing/2014/main" id="{157B7A3B-FDA6-4880-9903-257810AE113B}"/>
                  </a:ext>
                </a:extLst>
              </p:cNvPr>
              <p:cNvSpPr/>
              <p:nvPr/>
            </p:nvSpPr>
            <p:spPr>
              <a:xfrm>
                <a:off x="6214196" y="5025954"/>
                <a:ext cx="1941698" cy="252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Arial" panose="020B0604020202020204" pitchFamily="34" charset="0"/>
                  <a:ea typeface="微軟正黑體" panose="020B0604030504040204" pitchFamily="34" charset="-120"/>
                  <a:cs typeface="Arial" panose="020B0604020202020204" pitchFamily="34" charset="0"/>
                </a:endParaRPr>
              </a:p>
            </p:txBody>
          </p:sp>
          <p:sp>
            <p:nvSpPr>
              <p:cNvPr id="113" name="矩形 112">
                <a:extLst>
                  <a:ext uri="{FF2B5EF4-FFF2-40B4-BE49-F238E27FC236}">
                    <a16:creationId xmlns:a16="http://schemas.microsoft.com/office/drawing/2014/main" id="{9A7CEBA2-45AA-488D-9E32-91386976BB22}"/>
                  </a:ext>
                </a:extLst>
              </p:cNvPr>
              <p:cNvSpPr/>
              <p:nvPr/>
            </p:nvSpPr>
            <p:spPr>
              <a:xfrm>
                <a:off x="4350256" y="5025954"/>
                <a:ext cx="3751496" cy="25536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Arial" panose="020B0604020202020204" pitchFamily="34" charset="0"/>
                  <a:ea typeface="微軟正黑體" panose="020B0604030504040204" pitchFamily="34" charset="-120"/>
                  <a:cs typeface="Arial" panose="020B0604020202020204" pitchFamily="34" charset="0"/>
                </a:endParaRPr>
              </a:p>
            </p:txBody>
          </p:sp>
          <p:sp>
            <p:nvSpPr>
              <p:cNvPr id="114" name="矩形 113">
                <a:extLst>
                  <a:ext uri="{FF2B5EF4-FFF2-40B4-BE49-F238E27FC236}">
                    <a16:creationId xmlns:a16="http://schemas.microsoft.com/office/drawing/2014/main" id="{54EA7049-406F-44C7-BDC7-F0CCAB488969}"/>
                  </a:ext>
                </a:extLst>
              </p:cNvPr>
              <p:cNvSpPr/>
              <p:nvPr/>
            </p:nvSpPr>
            <p:spPr>
              <a:xfrm>
                <a:off x="2429302" y="5025954"/>
                <a:ext cx="1920955" cy="252000"/>
              </a:xfrm>
              <a:prstGeom prst="rect">
                <a:avLst/>
              </a:prstGeom>
              <a:solidFill>
                <a:srgbClr val="DC8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Arial" panose="020B0604020202020204" pitchFamily="34" charset="0"/>
                  <a:ea typeface="微軟正黑體" panose="020B0604030504040204" pitchFamily="34" charset="-120"/>
                  <a:cs typeface="Arial" panose="020B0604020202020204" pitchFamily="34" charset="0"/>
                </a:endParaRPr>
              </a:p>
            </p:txBody>
          </p:sp>
          <p:sp>
            <p:nvSpPr>
              <p:cNvPr id="115" name="矩形 114">
                <a:extLst>
                  <a:ext uri="{FF2B5EF4-FFF2-40B4-BE49-F238E27FC236}">
                    <a16:creationId xmlns:a16="http://schemas.microsoft.com/office/drawing/2014/main" id="{0A9DCF5E-0851-4898-AF51-7B0E766B6836}"/>
                  </a:ext>
                </a:extLst>
              </p:cNvPr>
              <p:cNvSpPr/>
              <p:nvPr/>
            </p:nvSpPr>
            <p:spPr>
              <a:xfrm>
                <a:off x="2141303" y="5025954"/>
                <a:ext cx="288000" cy="252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Arial" panose="020B0604020202020204" pitchFamily="34" charset="0"/>
                  <a:ea typeface="微軟正黑體" panose="020B0604030504040204" pitchFamily="34" charset="-120"/>
                  <a:cs typeface="Arial" panose="020B0604020202020204" pitchFamily="34" charset="0"/>
                </a:endParaRPr>
              </a:p>
            </p:txBody>
          </p:sp>
          <p:cxnSp>
            <p:nvCxnSpPr>
              <p:cNvPr id="116" name="直線接點 115">
                <a:extLst>
                  <a:ext uri="{FF2B5EF4-FFF2-40B4-BE49-F238E27FC236}">
                    <a16:creationId xmlns:a16="http://schemas.microsoft.com/office/drawing/2014/main" id="{ED024692-9776-47B4-BA4F-FED395ED2FE5}"/>
                  </a:ext>
                </a:extLst>
              </p:cNvPr>
              <p:cNvCxnSpPr>
                <a:cxnSpLocks/>
                <a:endCxn id="113" idx="1"/>
              </p:cNvCxnSpPr>
              <p:nvPr/>
            </p:nvCxnSpPr>
            <p:spPr>
              <a:xfrm>
                <a:off x="4350256" y="5025954"/>
                <a:ext cx="0" cy="2553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51" name="群組 150">
            <a:extLst>
              <a:ext uri="{FF2B5EF4-FFF2-40B4-BE49-F238E27FC236}">
                <a16:creationId xmlns:a16="http://schemas.microsoft.com/office/drawing/2014/main" id="{56EA641B-C6F8-4D21-8600-F00609275EBA}"/>
              </a:ext>
            </a:extLst>
          </p:cNvPr>
          <p:cNvGrpSpPr/>
          <p:nvPr/>
        </p:nvGrpSpPr>
        <p:grpSpPr>
          <a:xfrm>
            <a:off x="1857552" y="4100653"/>
            <a:ext cx="3811924" cy="182341"/>
            <a:chOff x="2128265" y="3960136"/>
            <a:chExt cx="4450078" cy="212867"/>
          </a:xfrm>
        </p:grpSpPr>
        <p:sp>
          <p:nvSpPr>
            <p:cNvPr id="138" name="矩形 137">
              <a:extLst>
                <a:ext uri="{FF2B5EF4-FFF2-40B4-BE49-F238E27FC236}">
                  <a16:creationId xmlns:a16="http://schemas.microsoft.com/office/drawing/2014/main" id="{7DE8AFDF-E069-4F2A-B0B0-BF2EF643CB25}"/>
                </a:ext>
              </a:extLst>
            </p:cNvPr>
            <p:cNvSpPr/>
            <p:nvPr/>
          </p:nvSpPr>
          <p:spPr>
            <a:xfrm>
              <a:off x="2128265" y="3960136"/>
              <a:ext cx="4450078" cy="212867"/>
            </a:xfrm>
            <a:prstGeom prst="rect">
              <a:avLst/>
            </a:prstGeom>
            <a:solidFill>
              <a:schemeClr val="bg1"/>
            </a:solidFill>
            <a:ln w="19050">
              <a:gradFill flip="none" rotWithShape="1">
                <a:gsLst>
                  <a:gs pos="0">
                    <a:schemeClr val="accent1">
                      <a:lumMod val="67000"/>
                    </a:schemeClr>
                  </a:gs>
                  <a:gs pos="100000">
                    <a:schemeClr val="accent1">
                      <a:lumMod val="50000"/>
                    </a:schemeClr>
                  </a:gs>
                </a:gsLst>
                <a:lin ang="7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grpSp>
          <p:nvGrpSpPr>
            <p:cNvPr id="119" name="群組 118">
              <a:extLst>
                <a:ext uri="{FF2B5EF4-FFF2-40B4-BE49-F238E27FC236}">
                  <a16:creationId xmlns:a16="http://schemas.microsoft.com/office/drawing/2014/main" id="{FF43248B-EF7B-4708-8815-2F16594CCE43}"/>
                </a:ext>
              </a:extLst>
            </p:cNvPr>
            <p:cNvGrpSpPr/>
            <p:nvPr/>
          </p:nvGrpSpPr>
          <p:grpSpPr>
            <a:xfrm>
              <a:off x="2173018" y="3993949"/>
              <a:ext cx="4341672" cy="137521"/>
              <a:chOff x="2063296" y="5607810"/>
              <a:chExt cx="6014591" cy="266715"/>
            </a:xfrm>
          </p:grpSpPr>
          <p:sp>
            <p:nvSpPr>
              <p:cNvPr id="120" name="矩形 119">
                <a:extLst>
                  <a:ext uri="{FF2B5EF4-FFF2-40B4-BE49-F238E27FC236}">
                    <a16:creationId xmlns:a16="http://schemas.microsoft.com/office/drawing/2014/main" id="{B2D86FE0-018D-4E5E-BA86-6CB52C7F7D58}"/>
                  </a:ext>
                </a:extLst>
              </p:cNvPr>
              <p:cNvSpPr/>
              <p:nvPr/>
            </p:nvSpPr>
            <p:spPr>
              <a:xfrm>
                <a:off x="6136189" y="5622525"/>
                <a:ext cx="1941698" cy="252000"/>
              </a:xfrm>
              <a:prstGeom prst="rect">
                <a:avLst/>
              </a:prstGeom>
              <a:solidFill>
                <a:srgbClr val="C9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Arial" panose="020B0604020202020204" pitchFamily="34" charset="0"/>
                  <a:ea typeface="微軟正黑體" panose="020B0604030504040204" pitchFamily="34" charset="-120"/>
                  <a:cs typeface="Arial" panose="020B0604020202020204" pitchFamily="34" charset="0"/>
                </a:endParaRPr>
              </a:p>
            </p:txBody>
          </p:sp>
          <p:sp>
            <p:nvSpPr>
              <p:cNvPr id="121" name="矩形 120">
                <a:extLst>
                  <a:ext uri="{FF2B5EF4-FFF2-40B4-BE49-F238E27FC236}">
                    <a16:creationId xmlns:a16="http://schemas.microsoft.com/office/drawing/2014/main" id="{E80F6907-E182-4F03-AA33-7C2DC46CBDBD}"/>
                  </a:ext>
                </a:extLst>
              </p:cNvPr>
              <p:cNvSpPr/>
              <p:nvPr/>
            </p:nvSpPr>
            <p:spPr>
              <a:xfrm>
                <a:off x="2351296" y="5622525"/>
                <a:ext cx="1150744" cy="252000"/>
              </a:xfrm>
              <a:prstGeom prst="rect">
                <a:avLst/>
              </a:prstGeom>
              <a:solidFill>
                <a:srgbClr val="DC8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Arial" panose="020B0604020202020204" pitchFamily="34" charset="0"/>
                  <a:ea typeface="微軟正黑體" panose="020B0604030504040204" pitchFamily="34" charset="-120"/>
                  <a:cs typeface="Arial" panose="020B0604020202020204" pitchFamily="34" charset="0"/>
                </a:endParaRPr>
              </a:p>
            </p:txBody>
          </p:sp>
          <p:sp>
            <p:nvSpPr>
              <p:cNvPr id="122" name="矩形 121">
                <a:extLst>
                  <a:ext uri="{FF2B5EF4-FFF2-40B4-BE49-F238E27FC236}">
                    <a16:creationId xmlns:a16="http://schemas.microsoft.com/office/drawing/2014/main" id="{DB0B5F9A-4ED5-484D-A7B3-C18D411E4AD7}"/>
                  </a:ext>
                </a:extLst>
              </p:cNvPr>
              <p:cNvSpPr/>
              <p:nvPr/>
            </p:nvSpPr>
            <p:spPr>
              <a:xfrm>
                <a:off x="2747668" y="5622525"/>
                <a:ext cx="5246288" cy="252000"/>
              </a:xfrm>
              <a:prstGeom prst="rect">
                <a:avLst/>
              </a:prstGeom>
              <a:solidFill>
                <a:srgbClr val="3B5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Arial" panose="020B0604020202020204" pitchFamily="34" charset="0"/>
                  <a:ea typeface="微軟正黑體" panose="020B0604030504040204" pitchFamily="34" charset="-120"/>
                  <a:cs typeface="Arial" panose="020B0604020202020204" pitchFamily="34" charset="0"/>
                </a:endParaRPr>
              </a:p>
            </p:txBody>
          </p:sp>
          <p:sp>
            <p:nvSpPr>
              <p:cNvPr id="123" name="矩形 122">
                <a:extLst>
                  <a:ext uri="{FF2B5EF4-FFF2-40B4-BE49-F238E27FC236}">
                    <a16:creationId xmlns:a16="http://schemas.microsoft.com/office/drawing/2014/main" id="{B213E13C-B5D6-4C65-8CC1-D55E87341DEC}"/>
                  </a:ext>
                </a:extLst>
              </p:cNvPr>
              <p:cNvSpPr/>
              <p:nvPr/>
            </p:nvSpPr>
            <p:spPr>
              <a:xfrm>
                <a:off x="2063296" y="5622525"/>
                <a:ext cx="288000" cy="252000"/>
              </a:xfrm>
              <a:prstGeom prst="rect">
                <a:avLst/>
              </a:prstGeom>
              <a:solidFill>
                <a:srgbClr val="1FC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Arial" panose="020B0604020202020204" pitchFamily="34" charset="0"/>
                  <a:ea typeface="微軟正黑體" panose="020B0604030504040204" pitchFamily="34" charset="-120"/>
                  <a:cs typeface="Arial" panose="020B0604020202020204" pitchFamily="34" charset="0"/>
                </a:endParaRPr>
              </a:p>
            </p:txBody>
          </p:sp>
          <p:cxnSp>
            <p:nvCxnSpPr>
              <p:cNvPr id="124" name="直線接點 123">
                <a:extLst>
                  <a:ext uri="{FF2B5EF4-FFF2-40B4-BE49-F238E27FC236}">
                    <a16:creationId xmlns:a16="http://schemas.microsoft.com/office/drawing/2014/main" id="{E8BBC3D0-91C6-47F8-B65C-D5A036041D97}"/>
                  </a:ext>
                </a:extLst>
              </p:cNvPr>
              <p:cNvCxnSpPr>
                <a:cxnSpLocks/>
              </p:cNvCxnSpPr>
              <p:nvPr/>
            </p:nvCxnSpPr>
            <p:spPr>
              <a:xfrm>
                <a:off x="4243721" y="5607810"/>
                <a:ext cx="0" cy="25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43" name="矩形: 圓角 142">
            <a:extLst>
              <a:ext uri="{FF2B5EF4-FFF2-40B4-BE49-F238E27FC236}">
                <a16:creationId xmlns:a16="http://schemas.microsoft.com/office/drawing/2014/main" id="{3DE137BF-B270-4C57-B08B-8F4BD090B035}"/>
              </a:ext>
            </a:extLst>
          </p:cNvPr>
          <p:cNvSpPr/>
          <p:nvPr/>
        </p:nvSpPr>
        <p:spPr>
          <a:xfrm>
            <a:off x="1725787" y="3370328"/>
            <a:ext cx="2978194" cy="288000"/>
          </a:xfrm>
          <a:prstGeom prst="roundRect">
            <a:avLst/>
          </a:prstGeom>
          <a:solidFill>
            <a:srgbClr val="CBE9FC"/>
          </a:solidFill>
          <a:ln w="1905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pic>
        <p:nvPicPr>
          <p:cNvPr id="144" name="圖形 143">
            <a:extLst>
              <a:ext uri="{FF2B5EF4-FFF2-40B4-BE49-F238E27FC236}">
                <a16:creationId xmlns:a16="http://schemas.microsoft.com/office/drawing/2014/main" id="{A2427AA8-6551-4ADA-8748-970AAC4FCB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4903" y="3344899"/>
            <a:ext cx="311644" cy="311644"/>
          </a:xfrm>
          <a:prstGeom prst="rect">
            <a:avLst/>
          </a:prstGeom>
        </p:spPr>
      </p:pic>
      <p:sp>
        <p:nvSpPr>
          <p:cNvPr id="145" name="文字方塊 144">
            <a:extLst>
              <a:ext uri="{FF2B5EF4-FFF2-40B4-BE49-F238E27FC236}">
                <a16:creationId xmlns:a16="http://schemas.microsoft.com/office/drawing/2014/main" id="{1850C7BB-C88C-4FB1-8EBE-465B62C527D3}"/>
              </a:ext>
            </a:extLst>
          </p:cNvPr>
          <p:cNvSpPr txBox="1"/>
          <p:nvPr/>
        </p:nvSpPr>
        <p:spPr>
          <a:xfrm>
            <a:off x="1750952" y="3367522"/>
            <a:ext cx="2841628" cy="284693"/>
          </a:xfrm>
          <a:prstGeom prst="rect">
            <a:avLst/>
          </a:prstGeom>
          <a:noFill/>
        </p:spPr>
        <p:txBody>
          <a:bodyPr wrap="square" rtlCol="0">
            <a:spAutoFit/>
          </a:bodyPr>
          <a:lstStyle>
            <a:defPPr>
              <a:defRPr lang="en-US"/>
            </a:defPPr>
            <a:lvl1pPr>
              <a:defRPr sz="1500" b="1">
                <a:ea typeface="微軟正黑體"/>
              </a:defRPr>
            </a:lvl1pPr>
          </a:lstStyle>
          <a:p>
            <a:r>
              <a:rPr lang="en-US" altLang="zh-TW" sz="1250" dirty="0">
                <a:latin typeface="Arial" panose="020B0604020202020204" pitchFamily="34" charset="0"/>
                <a:cs typeface="Arial" panose="020B0604020202020204" pitchFamily="34" charset="0"/>
              </a:rPr>
              <a:t>Suggest to expanse cache volume.</a:t>
            </a:r>
            <a:endParaRPr lang="en-GB" altLang="zh-TW" sz="1250" dirty="0">
              <a:latin typeface="Arial" panose="020B0604020202020204" pitchFamily="34" charset="0"/>
              <a:cs typeface="Arial" panose="020B0604020202020204" pitchFamily="34" charset="0"/>
            </a:endParaRPr>
          </a:p>
        </p:txBody>
      </p:sp>
      <p:sp>
        <p:nvSpPr>
          <p:cNvPr id="148" name="矩形: 圓角 147">
            <a:extLst>
              <a:ext uri="{FF2B5EF4-FFF2-40B4-BE49-F238E27FC236}">
                <a16:creationId xmlns:a16="http://schemas.microsoft.com/office/drawing/2014/main" id="{4E64BCD0-18B8-495F-BEE8-EA143649A36C}"/>
              </a:ext>
            </a:extLst>
          </p:cNvPr>
          <p:cNvSpPr/>
          <p:nvPr/>
        </p:nvSpPr>
        <p:spPr>
          <a:xfrm>
            <a:off x="1725786" y="4360840"/>
            <a:ext cx="2978193" cy="288000"/>
          </a:xfrm>
          <a:prstGeom prst="roundRect">
            <a:avLst/>
          </a:prstGeom>
          <a:solidFill>
            <a:srgbClr val="CBE9FC"/>
          </a:solidFill>
          <a:ln w="1905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pic>
        <p:nvPicPr>
          <p:cNvPr id="149" name="圖形 148">
            <a:extLst>
              <a:ext uri="{FF2B5EF4-FFF2-40B4-BE49-F238E27FC236}">
                <a16:creationId xmlns:a16="http://schemas.microsoft.com/office/drawing/2014/main" id="{B10A512B-71F4-414F-B9FD-F9CA0DBF00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4903" y="4335411"/>
            <a:ext cx="311644" cy="311644"/>
          </a:xfrm>
          <a:prstGeom prst="rect">
            <a:avLst/>
          </a:prstGeom>
        </p:spPr>
      </p:pic>
      <p:sp>
        <p:nvSpPr>
          <p:cNvPr id="150" name="文字方塊 149">
            <a:extLst>
              <a:ext uri="{FF2B5EF4-FFF2-40B4-BE49-F238E27FC236}">
                <a16:creationId xmlns:a16="http://schemas.microsoft.com/office/drawing/2014/main" id="{C3682785-9F2D-4A02-96C5-721730F11F8C}"/>
              </a:ext>
            </a:extLst>
          </p:cNvPr>
          <p:cNvSpPr txBox="1"/>
          <p:nvPr/>
        </p:nvSpPr>
        <p:spPr>
          <a:xfrm>
            <a:off x="1765420" y="4360789"/>
            <a:ext cx="2820809" cy="284693"/>
          </a:xfrm>
          <a:prstGeom prst="rect">
            <a:avLst/>
          </a:prstGeom>
          <a:noFill/>
        </p:spPr>
        <p:txBody>
          <a:bodyPr wrap="square" rtlCol="0">
            <a:spAutoFit/>
          </a:bodyPr>
          <a:lstStyle>
            <a:defPPr>
              <a:defRPr lang="en-US"/>
            </a:defPPr>
            <a:lvl1pPr>
              <a:defRPr sz="1500" b="1">
                <a:ea typeface="微軟正黑體"/>
              </a:defRPr>
            </a:lvl1pPr>
          </a:lstStyle>
          <a:p>
            <a:r>
              <a:rPr lang="en-US" altLang="zh-TW" sz="1250" dirty="0">
                <a:latin typeface="Arial" panose="020B0604020202020204" pitchFamily="34" charset="0"/>
                <a:cs typeface="Arial" panose="020B0604020202020204" pitchFamily="34" charset="0"/>
              </a:rPr>
              <a:t>Suggest to expanse cache volume.</a:t>
            </a:r>
            <a:endParaRPr lang="en-GB" altLang="zh-TW" sz="1250" dirty="0">
              <a:latin typeface="Arial" panose="020B0604020202020204" pitchFamily="34" charset="0"/>
              <a:cs typeface="Arial" panose="020B0604020202020204" pitchFamily="34" charset="0"/>
            </a:endParaRPr>
          </a:p>
        </p:txBody>
      </p:sp>
      <p:pic>
        <p:nvPicPr>
          <p:cNvPr id="142" name="圖形 141">
            <a:extLst>
              <a:ext uri="{FF2B5EF4-FFF2-40B4-BE49-F238E27FC236}">
                <a16:creationId xmlns:a16="http://schemas.microsoft.com/office/drawing/2014/main" id="{20DCB44A-5261-427E-BEDC-9A0D00B58F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4000" y="2353744"/>
            <a:ext cx="323794" cy="323794"/>
          </a:xfrm>
          <a:prstGeom prst="rect">
            <a:avLst/>
          </a:prstGeom>
        </p:spPr>
      </p:pic>
      <p:grpSp>
        <p:nvGrpSpPr>
          <p:cNvPr id="157" name="群組 156">
            <a:extLst>
              <a:ext uri="{FF2B5EF4-FFF2-40B4-BE49-F238E27FC236}">
                <a16:creationId xmlns:a16="http://schemas.microsoft.com/office/drawing/2014/main" id="{BC4BE8D6-4D65-4FC4-AF29-B2BA00A9D084}"/>
              </a:ext>
            </a:extLst>
          </p:cNvPr>
          <p:cNvGrpSpPr/>
          <p:nvPr/>
        </p:nvGrpSpPr>
        <p:grpSpPr>
          <a:xfrm>
            <a:off x="1459266" y="3737729"/>
            <a:ext cx="323792" cy="323792"/>
            <a:chOff x="1732768" y="3648250"/>
            <a:chExt cx="345064" cy="345064"/>
          </a:xfrm>
        </p:grpSpPr>
        <p:sp>
          <p:nvSpPr>
            <p:cNvPr id="154" name="橢圓 153">
              <a:extLst>
                <a:ext uri="{FF2B5EF4-FFF2-40B4-BE49-F238E27FC236}">
                  <a16:creationId xmlns:a16="http://schemas.microsoft.com/office/drawing/2014/main" id="{458EABB2-932A-4678-A4FB-AAB1474F3F2D}"/>
                </a:ext>
              </a:extLst>
            </p:cNvPr>
            <p:cNvSpPr/>
            <p:nvPr/>
          </p:nvSpPr>
          <p:spPr>
            <a:xfrm>
              <a:off x="1732768" y="3648250"/>
              <a:ext cx="345064" cy="345064"/>
            </a:xfrm>
            <a:prstGeom prst="ellipse">
              <a:avLst/>
            </a:prstGeom>
            <a:solidFill>
              <a:srgbClr val="193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pic>
          <p:nvPicPr>
            <p:cNvPr id="155" name="圖形 154">
              <a:extLst>
                <a:ext uri="{FF2B5EF4-FFF2-40B4-BE49-F238E27FC236}">
                  <a16:creationId xmlns:a16="http://schemas.microsoft.com/office/drawing/2014/main" id="{21C1DCC1-6FAC-4032-B592-8D8643399C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39573" y="3726595"/>
              <a:ext cx="130173" cy="189343"/>
            </a:xfrm>
            <a:prstGeom prst="rect">
              <a:avLst/>
            </a:prstGeom>
          </p:spPr>
        </p:pic>
      </p:grpSp>
      <p:sp>
        <p:nvSpPr>
          <p:cNvPr id="158" name="矩形: 圓角 157">
            <a:extLst>
              <a:ext uri="{FF2B5EF4-FFF2-40B4-BE49-F238E27FC236}">
                <a16:creationId xmlns:a16="http://schemas.microsoft.com/office/drawing/2014/main" id="{4AC5EA1F-95DE-487D-B601-0D0FBFEA755F}"/>
              </a:ext>
            </a:extLst>
          </p:cNvPr>
          <p:cNvSpPr/>
          <p:nvPr/>
        </p:nvSpPr>
        <p:spPr>
          <a:xfrm>
            <a:off x="1720774" y="2771992"/>
            <a:ext cx="6345497" cy="288000"/>
          </a:xfrm>
          <a:prstGeom prst="roundRect">
            <a:avLst/>
          </a:prstGeom>
          <a:solidFill>
            <a:srgbClr val="C1F7FB"/>
          </a:solidFill>
          <a:ln w="1905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59" name="文字方塊 158">
            <a:extLst>
              <a:ext uri="{FF2B5EF4-FFF2-40B4-BE49-F238E27FC236}">
                <a16:creationId xmlns:a16="http://schemas.microsoft.com/office/drawing/2014/main" id="{E3F059E7-4A5E-474D-8C7E-1020581FCCCF}"/>
              </a:ext>
            </a:extLst>
          </p:cNvPr>
          <p:cNvSpPr txBox="1"/>
          <p:nvPr/>
        </p:nvSpPr>
        <p:spPr>
          <a:xfrm>
            <a:off x="1731724" y="2766339"/>
            <a:ext cx="6428680" cy="284693"/>
          </a:xfrm>
          <a:prstGeom prst="rect">
            <a:avLst/>
          </a:prstGeom>
          <a:noFill/>
        </p:spPr>
        <p:txBody>
          <a:bodyPr wrap="square" rtlCol="0">
            <a:spAutoFit/>
          </a:bodyPr>
          <a:lstStyle/>
          <a:p>
            <a:r>
              <a:rPr lang="en-GB" altLang="zh-TW" sz="1250" b="1" dirty="0">
                <a:latin typeface="Arial" panose="020B0604020202020204" pitchFamily="34" charset="0"/>
                <a:ea typeface="微軟正黑體"/>
                <a:cs typeface="Arial" panose="020B0604020202020204" pitchFamily="34" charset="0"/>
              </a:rPr>
              <a:t>Insufficient writing cache free cache space. </a:t>
            </a:r>
            <a:r>
              <a:rPr lang="en-US" altLang="zh-TW" sz="1250" b="1" dirty="0">
                <a:latin typeface="Arial" panose="020B0604020202020204" pitchFamily="34" charset="0"/>
                <a:ea typeface="Microsoft JhengHei"/>
                <a:cs typeface="Arial" panose="020B0604020202020204" pitchFamily="34" charset="0"/>
                <a:sym typeface="Wingdings" panose="05000000000000000000" pitchFamily="2" charset="2"/>
              </a:rPr>
              <a:t> cannot upload and download files</a:t>
            </a:r>
            <a:endParaRPr lang="en-GB" sz="1250" b="1" dirty="0">
              <a:latin typeface="Arial" panose="020B0604020202020204" pitchFamily="34" charset="0"/>
              <a:ea typeface="Microsoft JhengHei"/>
              <a:cs typeface="Arial" panose="020B0604020202020204" pitchFamily="34" charset="0"/>
            </a:endParaRPr>
          </a:p>
        </p:txBody>
      </p:sp>
      <p:grpSp>
        <p:nvGrpSpPr>
          <p:cNvPr id="160" name="群組 159">
            <a:extLst>
              <a:ext uri="{FF2B5EF4-FFF2-40B4-BE49-F238E27FC236}">
                <a16:creationId xmlns:a16="http://schemas.microsoft.com/office/drawing/2014/main" id="{43281D43-26E0-4F97-BA26-F464373BF00E}"/>
              </a:ext>
            </a:extLst>
          </p:cNvPr>
          <p:cNvGrpSpPr/>
          <p:nvPr/>
        </p:nvGrpSpPr>
        <p:grpSpPr>
          <a:xfrm>
            <a:off x="1454254" y="2749512"/>
            <a:ext cx="323792" cy="323792"/>
            <a:chOff x="1732768" y="3648250"/>
            <a:chExt cx="345064" cy="345064"/>
          </a:xfrm>
        </p:grpSpPr>
        <p:sp>
          <p:nvSpPr>
            <p:cNvPr id="161" name="橢圓 160">
              <a:extLst>
                <a:ext uri="{FF2B5EF4-FFF2-40B4-BE49-F238E27FC236}">
                  <a16:creationId xmlns:a16="http://schemas.microsoft.com/office/drawing/2014/main" id="{4FBAFFC5-E84F-4DED-BEF3-92628CD30D17}"/>
                </a:ext>
              </a:extLst>
            </p:cNvPr>
            <p:cNvSpPr/>
            <p:nvPr/>
          </p:nvSpPr>
          <p:spPr>
            <a:xfrm>
              <a:off x="1732768" y="3648250"/>
              <a:ext cx="345064" cy="345064"/>
            </a:xfrm>
            <a:prstGeom prst="ellipse">
              <a:avLst/>
            </a:prstGeom>
            <a:solidFill>
              <a:srgbClr val="193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pic>
          <p:nvPicPr>
            <p:cNvPr id="162" name="圖形 161">
              <a:extLst>
                <a:ext uri="{FF2B5EF4-FFF2-40B4-BE49-F238E27FC236}">
                  <a16:creationId xmlns:a16="http://schemas.microsoft.com/office/drawing/2014/main" id="{E3A5BB10-8800-449E-99D5-D6912F9C8E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39573" y="3726595"/>
              <a:ext cx="130173" cy="189343"/>
            </a:xfrm>
            <a:prstGeom prst="rect">
              <a:avLst/>
            </a:prstGeom>
          </p:spPr>
        </p:pic>
      </p:grpSp>
      <p:sp>
        <p:nvSpPr>
          <p:cNvPr id="165" name="矩形: 圓角 164">
            <a:extLst>
              <a:ext uri="{FF2B5EF4-FFF2-40B4-BE49-F238E27FC236}">
                <a16:creationId xmlns:a16="http://schemas.microsoft.com/office/drawing/2014/main" id="{BCF30C9D-F44D-40B7-9EC9-485D80E19E51}"/>
              </a:ext>
            </a:extLst>
          </p:cNvPr>
          <p:cNvSpPr/>
          <p:nvPr/>
        </p:nvSpPr>
        <p:spPr>
          <a:xfrm>
            <a:off x="1705668" y="1790943"/>
            <a:ext cx="6634288" cy="288000"/>
          </a:xfrm>
          <a:prstGeom prst="roundRect">
            <a:avLst/>
          </a:prstGeom>
          <a:solidFill>
            <a:srgbClr val="C1F7FB"/>
          </a:solidFill>
          <a:ln w="1905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166" name="群組 165">
            <a:extLst>
              <a:ext uri="{FF2B5EF4-FFF2-40B4-BE49-F238E27FC236}">
                <a16:creationId xmlns:a16="http://schemas.microsoft.com/office/drawing/2014/main" id="{27E488E6-3470-4E41-9C31-868E5B7A55EC}"/>
              </a:ext>
            </a:extLst>
          </p:cNvPr>
          <p:cNvGrpSpPr/>
          <p:nvPr/>
        </p:nvGrpSpPr>
        <p:grpSpPr>
          <a:xfrm>
            <a:off x="1439148" y="1768462"/>
            <a:ext cx="323792" cy="323792"/>
            <a:chOff x="1732768" y="3648250"/>
            <a:chExt cx="345064" cy="345064"/>
          </a:xfrm>
        </p:grpSpPr>
        <p:sp>
          <p:nvSpPr>
            <p:cNvPr id="167" name="橢圓 166">
              <a:extLst>
                <a:ext uri="{FF2B5EF4-FFF2-40B4-BE49-F238E27FC236}">
                  <a16:creationId xmlns:a16="http://schemas.microsoft.com/office/drawing/2014/main" id="{0ECA05EA-FDE4-4BCF-BB1B-16DEED84715B}"/>
                </a:ext>
              </a:extLst>
            </p:cNvPr>
            <p:cNvSpPr/>
            <p:nvPr/>
          </p:nvSpPr>
          <p:spPr>
            <a:xfrm>
              <a:off x="1732768" y="3648250"/>
              <a:ext cx="345064" cy="345064"/>
            </a:xfrm>
            <a:prstGeom prst="ellipse">
              <a:avLst/>
            </a:prstGeom>
            <a:solidFill>
              <a:srgbClr val="193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pic>
          <p:nvPicPr>
            <p:cNvPr id="168" name="圖形 167">
              <a:extLst>
                <a:ext uri="{FF2B5EF4-FFF2-40B4-BE49-F238E27FC236}">
                  <a16:creationId xmlns:a16="http://schemas.microsoft.com/office/drawing/2014/main" id="{D847DBBB-BE9E-41C9-92BE-DD371E023F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39573" y="3726595"/>
              <a:ext cx="130173" cy="189343"/>
            </a:xfrm>
            <a:prstGeom prst="rect">
              <a:avLst/>
            </a:prstGeom>
          </p:spPr>
        </p:pic>
      </p:grpSp>
      <p:sp>
        <p:nvSpPr>
          <p:cNvPr id="85" name="文字方塊 84">
            <a:extLst>
              <a:ext uri="{FF2B5EF4-FFF2-40B4-BE49-F238E27FC236}">
                <a16:creationId xmlns:a16="http://schemas.microsoft.com/office/drawing/2014/main" id="{40C1F8E0-A256-4DBD-8114-D044048594B1}"/>
              </a:ext>
            </a:extLst>
          </p:cNvPr>
          <p:cNvSpPr txBox="1"/>
          <p:nvPr/>
        </p:nvSpPr>
        <p:spPr>
          <a:xfrm>
            <a:off x="1753519" y="1778477"/>
            <a:ext cx="6652894" cy="292388"/>
          </a:xfrm>
          <a:prstGeom prst="rect">
            <a:avLst/>
          </a:prstGeom>
          <a:noFill/>
        </p:spPr>
        <p:txBody>
          <a:bodyPr wrap="square" rtlCol="0">
            <a:spAutoFit/>
          </a:bodyPr>
          <a:lstStyle/>
          <a:p>
            <a:r>
              <a:rPr lang="en-GB" altLang="zh-TW" sz="1250" b="1" dirty="0">
                <a:latin typeface="Arial" panose="020B0604020202020204" pitchFamily="34" charset="0"/>
                <a:ea typeface="微軟正黑體"/>
                <a:cs typeface="Arial" panose="020B0604020202020204" pitchFamily="34" charset="0"/>
              </a:rPr>
              <a:t>Insufficient writing cache with sufficient free cache space. </a:t>
            </a:r>
            <a:r>
              <a:rPr lang="en-US" altLang="zh-TW" sz="1250" b="1" dirty="0">
                <a:latin typeface="Arial" panose="020B0604020202020204" pitchFamily="34" charset="0"/>
                <a:ea typeface="Microsoft JhengHei"/>
                <a:cs typeface="Arial" panose="020B0604020202020204" pitchFamily="34" charset="0"/>
                <a:sym typeface="Wingdings" panose="05000000000000000000" pitchFamily="2" charset="2"/>
              </a:rPr>
              <a:t> cannot upload files</a:t>
            </a:r>
            <a:endParaRPr lang="en-GB" sz="1250" b="1" dirty="0">
              <a:latin typeface="Arial" panose="020B0604020202020204" pitchFamily="34" charset="0"/>
              <a:ea typeface="Microsoft JhengHei"/>
              <a:cs typeface="Arial" panose="020B0604020202020204" pitchFamily="34" charset="0"/>
            </a:endParaRPr>
          </a:p>
        </p:txBody>
      </p:sp>
      <p:sp>
        <p:nvSpPr>
          <p:cNvPr id="81" name="矩形: 圓角 35">
            <a:extLst>
              <a:ext uri="{FF2B5EF4-FFF2-40B4-BE49-F238E27FC236}">
                <a16:creationId xmlns:a16="http://schemas.microsoft.com/office/drawing/2014/main" id="{44696B4F-89AE-422E-A4A1-492CFE6F85E8}"/>
              </a:ext>
            </a:extLst>
          </p:cNvPr>
          <p:cNvSpPr/>
          <p:nvPr/>
        </p:nvSpPr>
        <p:spPr>
          <a:xfrm rot="10800000">
            <a:off x="89895" y="3041834"/>
            <a:ext cx="1323563" cy="388869"/>
          </a:xfrm>
          <a:prstGeom prst="roundRect">
            <a:avLst>
              <a:gd name="adj" fmla="val 50000"/>
            </a:avLst>
          </a:prstGeom>
          <a:solidFill>
            <a:srgbClr val="3121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82" name="矩形 81">
            <a:extLst>
              <a:ext uri="{FF2B5EF4-FFF2-40B4-BE49-F238E27FC236}">
                <a16:creationId xmlns:a16="http://schemas.microsoft.com/office/drawing/2014/main" id="{29EF10B2-B7DB-45D7-93E5-03FA8877032D}"/>
              </a:ext>
            </a:extLst>
          </p:cNvPr>
          <p:cNvSpPr/>
          <p:nvPr/>
        </p:nvSpPr>
        <p:spPr>
          <a:xfrm>
            <a:off x="108947" y="3056087"/>
            <a:ext cx="1300356" cy="353943"/>
          </a:xfrm>
          <a:prstGeom prst="rect">
            <a:avLst/>
          </a:prstGeom>
        </p:spPr>
        <p:txBody>
          <a:bodyPr wrap="none">
            <a:spAutoFit/>
          </a:bodyPr>
          <a:lstStyle/>
          <a:p>
            <a:r>
              <a:rPr lang="en-GB" altLang="zh-TW" sz="1700" b="1" dirty="0">
                <a:solidFill>
                  <a:schemeClr val="bg1"/>
                </a:solidFill>
                <a:latin typeface="Arial" panose="020B0604020202020204" pitchFamily="34" charset="0"/>
                <a:ea typeface="Microsoft JhengHei"/>
                <a:cs typeface="Arial" panose="020B0604020202020204" pitchFamily="34" charset="0"/>
              </a:rPr>
              <a:t>Situation 2</a:t>
            </a:r>
          </a:p>
        </p:txBody>
      </p:sp>
      <p:sp>
        <p:nvSpPr>
          <p:cNvPr id="83" name="矩形: 圓角 35">
            <a:extLst>
              <a:ext uri="{FF2B5EF4-FFF2-40B4-BE49-F238E27FC236}">
                <a16:creationId xmlns:a16="http://schemas.microsoft.com/office/drawing/2014/main" id="{8C897607-0F20-45D2-B212-87739891AAC4}"/>
              </a:ext>
            </a:extLst>
          </p:cNvPr>
          <p:cNvSpPr/>
          <p:nvPr/>
        </p:nvSpPr>
        <p:spPr>
          <a:xfrm rot="10800000">
            <a:off x="89895" y="3983128"/>
            <a:ext cx="1323563" cy="388869"/>
          </a:xfrm>
          <a:prstGeom prst="roundRect">
            <a:avLst>
              <a:gd name="adj" fmla="val 50000"/>
            </a:avLst>
          </a:prstGeom>
          <a:solidFill>
            <a:srgbClr val="3121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sp>
        <p:nvSpPr>
          <p:cNvPr id="84" name="矩形 83">
            <a:extLst>
              <a:ext uri="{FF2B5EF4-FFF2-40B4-BE49-F238E27FC236}">
                <a16:creationId xmlns:a16="http://schemas.microsoft.com/office/drawing/2014/main" id="{3B159439-E200-455E-A4DC-6A7D10C22B64}"/>
              </a:ext>
            </a:extLst>
          </p:cNvPr>
          <p:cNvSpPr/>
          <p:nvPr/>
        </p:nvSpPr>
        <p:spPr>
          <a:xfrm>
            <a:off x="108947" y="3997381"/>
            <a:ext cx="1300356" cy="353943"/>
          </a:xfrm>
          <a:prstGeom prst="rect">
            <a:avLst/>
          </a:prstGeom>
        </p:spPr>
        <p:txBody>
          <a:bodyPr wrap="none">
            <a:spAutoFit/>
          </a:bodyPr>
          <a:lstStyle/>
          <a:p>
            <a:r>
              <a:rPr lang="en-GB" altLang="zh-TW" sz="1700" b="1">
                <a:solidFill>
                  <a:schemeClr val="bg1"/>
                </a:solidFill>
                <a:latin typeface="Arial" panose="020B0604020202020204" pitchFamily="34" charset="0"/>
                <a:ea typeface="Microsoft JhengHei"/>
                <a:cs typeface="Arial" panose="020B0604020202020204" pitchFamily="34" charset="0"/>
              </a:rPr>
              <a:t>Situation 3</a:t>
            </a:r>
          </a:p>
        </p:txBody>
      </p:sp>
      <p:pic>
        <p:nvPicPr>
          <p:cNvPr id="87" name="圖片 2" descr="一張含有 標誌, 室外 的圖片&#10;&#10;描述是以高可信度產生">
            <a:extLst>
              <a:ext uri="{FF2B5EF4-FFF2-40B4-BE49-F238E27FC236}">
                <a16:creationId xmlns:a16="http://schemas.microsoft.com/office/drawing/2014/main" id="{259E691E-ECE1-42DF-B332-905B23521375}"/>
              </a:ext>
            </a:extLst>
          </p:cNvPr>
          <p:cNvPicPr>
            <a:picLocks noChangeAspect="1"/>
          </p:cNvPicPr>
          <p:nvPr/>
        </p:nvPicPr>
        <p:blipFill>
          <a:blip r:embed="rId10"/>
          <a:stretch>
            <a:fillRect/>
          </a:stretch>
        </p:blipFill>
        <p:spPr>
          <a:xfrm>
            <a:off x="8160404" y="-280"/>
            <a:ext cx="981075" cy="885825"/>
          </a:xfrm>
          <a:prstGeom prst="rect">
            <a:avLst/>
          </a:prstGeom>
        </p:spPr>
      </p:pic>
      <p:sp>
        <p:nvSpPr>
          <p:cNvPr id="88" name="矩形 87">
            <a:extLst>
              <a:ext uri="{FF2B5EF4-FFF2-40B4-BE49-F238E27FC236}">
                <a16:creationId xmlns:a16="http://schemas.microsoft.com/office/drawing/2014/main" id="{60B734A0-5D71-422C-B31D-2CBE999EE77C}"/>
              </a:ext>
            </a:extLst>
          </p:cNvPr>
          <p:cNvSpPr/>
          <p:nvPr/>
        </p:nvSpPr>
        <p:spPr>
          <a:xfrm>
            <a:off x="96876" y="104442"/>
            <a:ext cx="695205" cy="261610"/>
          </a:xfrm>
          <a:prstGeom prst="rect">
            <a:avLst/>
          </a:prstGeom>
        </p:spPr>
        <p:txBody>
          <a:bodyPr wrap="square">
            <a:spAutoFit/>
          </a:bodyPr>
          <a:lstStyle/>
          <a:p>
            <a:r>
              <a:rPr lang="en-US" altLang="zh-TW" sz="1100" b="1" dirty="0">
                <a:solidFill>
                  <a:schemeClr val="bg1"/>
                </a:solidFill>
                <a:latin typeface="Arial" panose="020B0604020202020204" pitchFamily="34" charset="0"/>
                <a:ea typeface="Microsoft JhengHei UI"/>
                <a:cs typeface="Arial" panose="020B0604020202020204" pitchFamily="34" charset="0"/>
              </a:rPr>
              <a:t>QUICK</a:t>
            </a:r>
            <a:endParaRPr lang="zh-TW" altLang="en-US" sz="11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9559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E2029B-8C6F-4A0E-B315-E4D48F693D31}"/>
              </a:ext>
            </a:extLst>
          </p:cNvPr>
          <p:cNvSpPr>
            <a:spLocks noGrp="1"/>
          </p:cNvSpPr>
          <p:nvPr>
            <p:ph type="title"/>
          </p:nvPr>
        </p:nvSpPr>
        <p:spPr>
          <a:xfrm>
            <a:off x="472611" y="153756"/>
            <a:ext cx="8671389" cy="667820"/>
          </a:xfrm>
        </p:spPr>
        <p:txBody>
          <a:bodyPr>
            <a:normAutofit/>
          </a:bodyPr>
          <a:lstStyle/>
          <a:p>
            <a:r>
              <a:rPr lang="en-GB" altLang="zh-TW" sz="3000" dirty="0"/>
              <a:t>User Whitelist for </a:t>
            </a:r>
            <a:r>
              <a:rPr lang="en-GB" altLang="zh-TW" sz="3000" dirty="0" err="1"/>
              <a:t>CacheMount</a:t>
            </a:r>
            <a:endParaRPr lang="en-GB" altLang="zh-TW" sz="3000" dirty="0"/>
          </a:p>
        </p:txBody>
      </p:sp>
      <p:pic>
        <p:nvPicPr>
          <p:cNvPr id="3" name="圖片 2">
            <a:extLst>
              <a:ext uri="{FF2B5EF4-FFF2-40B4-BE49-F238E27FC236}">
                <a16:creationId xmlns:a16="http://schemas.microsoft.com/office/drawing/2014/main" id="{D91C0862-6B6D-4085-B87B-B9C430D6F86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1076" y="1148928"/>
            <a:ext cx="7130935" cy="3336579"/>
          </a:xfrm>
          <a:prstGeom prst="rect">
            <a:avLst/>
          </a:prstGeom>
          <a:ln>
            <a:solidFill>
              <a:srgbClr val="31213C">
                <a:alpha val="17000"/>
              </a:srgbClr>
            </a:solidFill>
          </a:ln>
          <a:effectLst>
            <a:outerShdw blurRad="50800" dist="38100" dir="2700000" algn="tl" rotWithShape="0">
              <a:prstClr val="black">
                <a:alpha val="40000"/>
              </a:prstClr>
            </a:outerShdw>
          </a:effectLst>
        </p:spPr>
      </p:pic>
      <p:pic>
        <p:nvPicPr>
          <p:cNvPr id="14" name="圖片 13">
            <a:extLst>
              <a:ext uri="{FF2B5EF4-FFF2-40B4-BE49-F238E27FC236}">
                <a16:creationId xmlns:a16="http://schemas.microsoft.com/office/drawing/2014/main" id="{D9930109-7933-401B-919A-2B54C96DFF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31970" y="1199728"/>
            <a:ext cx="2478080" cy="2478080"/>
          </a:xfrm>
          <a:prstGeom prst="ellipse">
            <a:avLst/>
          </a:prstGeom>
          <a:ln w="21590">
            <a:solidFill>
              <a:srgbClr val="31213C"/>
            </a:solidFill>
          </a:ln>
          <a:effectLst>
            <a:outerShdw blurRad="50800" dist="38100" dir="2700000" algn="tl" rotWithShape="0">
              <a:prstClr val="black">
                <a:alpha val="40000"/>
              </a:prstClr>
            </a:outerShdw>
          </a:effectLst>
        </p:spPr>
      </p:pic>
      <p:pic>
        <p:nvPicPr>
          <p:cNvPr id="5" name="圖片 2" descr="一張含有 標誌, 室外 的圖片&#10;&#10;描述是以高可信度產生">
            <a:extLst>
              <a:ext uri="{FF2B5EF4-FFF2-40B4-BE49-F238E27FC236}">
                <a16:creationId xmlns:a16="http://schemas.microsoft.com/office/drawing/2014/main" id="{73D29952-E318-495C-82E2-BC667D01B2B0}"/>
              </a:ext>
            </a:extLst>
          </p:cNvPr>
          <p:cNvPicPr>
            <a:picLocks noChangeAspect="1"/>
          </p:cNvPicPr>
          <p:nvPr/>
        </p:nvPicPr>
        <p:blipFill>
          <a:blip r:embed="rId4"/>
          <a:stretch>
            <a:fillRect/>
          </a:stretch>
        </p:blipFill>
        <p:spPr>
          <a:xfrm>
            <a:off x="8160404" y="-280"/>
            <a:ext cx="981075" cy="885825"/>
          </a:xfrm>
          <a:prstGeom prst="rect">
            <a:avLst/>
          </a:prstGeom>
        </p:spPr>
      </p:pic>
    </p:spTree>
    <p:extLst>
      <p:ext uri="{BB962C8B-B14F-4D97-AF65-F5344CB8AC3E}">
        <p14:creationId xmlns:p14="http://schemas.microsoft.com/office/powerpoint/2010/main" val="386258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DAD30429-10B7-4284-B5B8-77713EDCFD2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圖片 5" descr="一張含有 標誌, 室外, 文字, 建築物 的圖片&#10;&#10;描述是以非常高的可信度產生">
            <a:extLst>
              <a:ext uri="{FF2B5EF4-FFF2-40B4-BE49-F238E27FC236}">
                <a16:creationId xmlns:a16="http://schemas.microsoft.com/office/drawing/2014/main" id="{BB35EF76-03B0-4794-A023-132390252D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29709" y="916986"/>
            <a:ext cx="2438400" cy="1082285"/>
          </a:xfrm>
          <a:prstGeom prst="rect">
            <a:avLst/>
          </a:prstGeom>
        </p:spPr>
      </p:pic>
      <p:pic>
        <p:nvPicPr>
          <p:cNvPr id="5" name="圖片 4" descr="一張含有 美工圖案 的圖片&#10;&#10;描述是以高可信度產生">
            <a:extLst>
              <a:ext uri="{FF2B5EF4-FFF2-40B4-BE49-F238E27FC236}">
                <a16:creationId xmlns:a16="http://schemas.microsoft.com/office/drawing/2014/main" id="{3ABB258C-95E4-49B0-9B80-ACBE1E1312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09318" y="1957321"/>
            <a:ext cx="4989497" cy="1218220"/>
          </a:xfrm>
          <a:prstGeom prst="rect">
            <a:avLst/>
          </a:prstGeom>
        </p:spPr>
      </p:pic>
      <p:sp>
        <p:nvSpPr>
          <p:cNvPr id="2" name="矩形 1">
            <a:extLst>
              <a:ext uri="{FF2B5EF4-FFF2-40B4-BE49-F238E27FC236}">
                <a16:creationId xmlns:a16="http://schemas.microsoft.com/office/drawing/2014/main" id="{2168A8EF-6A5D-4AB1-B8CB-3FF0931FDE2A}"/>
              </a:ext>
            </a:extLst>
          </p:cNvPr>
          <p:cNvSpPr/>
          <p:nvPr/>
        </p:nvSpPr>
        <p:spPr>
          <a:xfrm>
            <a:off x="4170018" y="3189530"/>
            <a:ext cx="1923709" cy="615233"/>
          </a:xfrm>
          <a:prstGeom prst="rect">
            <a:avLst/>
          </a:prstGeom>
        </p:spPr>
        <p:txBody>
          <a:bodyPr wrap="square" anchor="t">
            <a:spAutoFit/>
          </a:bodyPr>
          <a:lstStyle/>
          <a:p>
            <a:pPr>
              <a:lnSpc>
                <a:spcPts val="1400"/>
              </a:lnSpc>
            </a:pPr>
            <a:r>
              <a:rPr lang="en-GB" altLang="zh-TW" sz="1000" b="1" dirty="0">
                <a:solidFill>
                  <a:schemeClr val="bg1"/>
                </a:solidFill>
                <a:latin typeface="Arial" panose="020B0604020202020204" pitchFamily="34" charset="0"/>
                <a:ea typeface="微軟正黑體"/>
                <a:cs typeface="Arial" panose="020B0604020202020204" pitchFamily="34" charset="0"/>
              </a:rPr>
              <a:t>Demo Environment:</a:t>
            </a:r>
          </a:p>
          <a:p>
            <a:pPr>
              <a:lnSpc>
                <a:spcPts val="1400"/>
              </a:lnSpc>
            </a:pPr>
            <a:r>
              <a:rPr lang="en-GB" altLang="zh-TW" sz="1000" b="1" dirty="0">
                <a:solidFill>
                  <a:schemeClr val="bg1"/>
                </a:solidFill>
                <a:latin typeface="Arial" panose="020B0604020202020204" pitchFamily="34" charset="0"/>
                <a:ea typeface="微軟正黑體"/>
                <a:cs typeface="Arial" panose="020B0604020202020204" pitchFamily="34" charset="0"/>
              </a:rPr>
              <a:t>NAS Model: </a:t>
            </a:r>
            <a:r>
              <a:rPr lang="en-US" altLang="zh-TW" sz="1000" dirty="0">
                <a:solidFill>
                  <a:schemeClr val="bg1"/>
                </a:solidFill>
                <a:latin typeface="Arial" panose="020B0604020202020204" pitchFamily="34" charset="0"/>
                <a:ea typeface="微軟正黑體" panose="020B0604030504040204" pitchFamily="34" charset="-120"/>
                <a:cs typeface="Arial" panose="020B0604020202020204" pitchFamily="34" charset="0"/>
              </a:rPr>
              <a:t>TBS-453DX</a:t>
            </a:r>
          </a:p>
          <a:p>
            <a:pPr>
              <a:lnSpc>
                <a:spcPts val="1400"/>
              </a:lnSpc>
            </a:pPr>
            <a:r>
              <a:rPr lang="en-GB" altLang="zh-TW" sz="1000" b="1" dirty="0">
                <a:solidFill>
                  <a:schemeClr val="bg1"/>
                </a:solidFill>
                <a:latin typeface="Arial" panose="020B0604020202020204" pitchFamily="34" charset="0"/>
                <a:ea typeface="微軟正黑體"/>
                <a:cs typeface="Arial" panose="020B0604020202020204" pitchFamily="34" charset="0"/>
              </a:rPr>
              <a:t>RAM: </a:t>
            </a:r>
            <a:r>
              <a:rPr lang="en-US" altLang="zh-TW" sz="1000" dirty="0">
                <a:solidFill>
                  <a:schemeClr val="bg1"/>
                </a:solidFill>
                <a:latin typeface="Arial" panose="020B0604020202020204" pitchFamily="34" charset="0"/>
                <a:ea typeface="微軟正黑體" panose="020B0604030504040204" pitchFamily="34" charset="-120"/>
                <a:cs typeface="Arial" panose="020B0604020202020204" pitchFamily="34" charset="0"/>
              </a:rPr>
              <a:t>8GB</a:t>
            </a:r>
          </a:p>
        </p:txBody>
      </p:sp>
      <p:sp>
        <p:nvSpPr>
          <p:cNvPr id="7" name="矩形 6">
            <a:extLst>
              <a:ext uri="{FF2B5EF4-FFF2-40B4-BE49-F238E27FC236}">
                <a16:creationId xmlns:a16="http://schemas.microsoft.com/office/drawing/2014/main" id="{F2CCD82C-6CD3-4EAB-B523-AD1CDC7A90F5}"/>
              </a:ext>
            </a:extLst>
          </p:cNvPr>
          <p:cNvSpPr/>
          <p:nvPr/>
        </p:nvSpPr>
        <p:spPr>
          <a:xfrm>
            <a:off x="5830102" y="3189530"/>
            <a:ext cx="3363208" cy="615233"/>
          </a:xfrm>
          <a:prstGeom prst="rect">
            <a:avLst/>
          </a:prstGeom>
        </p:spPr>
        <p:txBody>
          <a:bodyPr wrap="square" anchor="t">
            <a:spAutoFit/>
          </a:bodyPr>
          <a:lstStyle/>
          <a:p>
            <a:pPr>
              <a:lnSpc>
                <a:spcPts val="1400"/>
              </a:lnSpc>
            </a:pPr>
            <a:r>
              <a:rPr lang="en-GB" altLang="zh-TW" sz="1000" b="1" dirty="0">
                <a:solidFill>
                  <a:schemeClr val="bg1"/>
                </a:solidFill>
                <a:latin typeface="Arial" panose="020B0604020202020204" pitchFamily="34" charset="0"/>
                <a:ea typeface="微軟正黑體"/>
                <a:cs typeface="Arial" panose="020B0604020202020204" pitchFamily="34" charset="0"/>
              </a:rPr>
              <a:t>Storage Pool:</a:t>
            </a:r>
            <a:r>
              <a:rPr lang="zh-TW" altLang="en-US" sz="1000" b="1" dirty="0">
                <a:solidFill>
                  <a:schemeClr val="bg1"/>
                </a:solidFill>
                <a:latin typeface="Arial" panose="020B0604020202020204" pitchFamily="34" charset="0"/>
                <a:ea typeface="微軟正黑體"/>
                <a:cs typeface="Arial" panose="020B0604020202020204" pitchFamily="34" charset="0"/>
              </a:rPr>
              <a:t> </a:t>
            </a:r>
            <a:r>
              <a:rPr lang="en-GB" altLang="zh-TW" sz="1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256GB M.2 SSD *4, RAID 5</a:t>
            </a:r>
            <a:endParaRPr lang="en-GB" altLang="zh-TW" sz="1000" b="1" dirty="0">
              <a:solidFill>
                <a:schemeClr val="bg1"/>
              </a:solidFill>
              <a:latin typeface="Arial" panose="020B0604020202020204" pitchFamily="34" charset="0"/>
              <a:ea typeface="微軟正黑體"/>
              <a:cs typeface="Arial" panose="020B0604020202020204" pitchFamily="34" charset="0"/>
            </a:endParaRPr>
          </a:p>
          <a:p>
            <a:pPr>
              <a:lnSpc>
                <a:spcPts val="1400"/>
              </a:lnSpc>
            </a:pPr>
            <a:r>
              <a:rPr lang="en-GB" altLang="zh-TW" sz="1000" b="1" dirty="0" err="1">
                <a:solidFill>
                  <a:schemeClr val="bg1"/>
                </a:solidFill>
                <a:latin typeface="Arial" panose="020B0604020202020204" pitchFamily="34" charset="0"/>
                <a:ea typeface="微軟正黑體" panose="020B0604030504040204" pitchFamily="34" charset="-120"/>
                <a:cs typeface="Arial" panose="020B0604020202020204" pitchFamily="34" charset="0"/>
              </a:rPr>
              <a:t>CacheMount</a:t>
            </a:r>
            <a:r>
              <a:rPr lang="zh-TW" altLang="en-US" sz="1000" b="1" dirty="0">
                <a:solidFill>
                  <a:schemeClr val="bg1"/>
                </a:solidFill>
                <a:latin typeface="Arial" panose="020B0604020202020204" pitchFamily="34" charset="0"/>
                <a:ea typeface="微軟正黑體"/>
                <a:cs typeface="Arial" panose="020B0604020202020204" pitchFamily="34" charset="0"/>
              </a:rPr>
              <a:t> </a:t>
            </a:r>
            <a:r>
              <a:rPr lang="en-GB" altLang="zh-TW" sz="1000" b="1" dirty="0">
                <a:solidFill>
                  <a:schemeClr val="bg1"/>
                </a:solidFill>
                <a:latin typeface="Arial" panose="020B0604020202020204" pitchFamily="34" charset="0"/>
                <a:ea typeface="微軟正黑體"/>
                <a:cs typeface="Arial" panose="020B0604020202020204" pitchFamily="34" charset="0"/>
              </a:rPr>
              <a:t>Cache Volume</a:t>
            </a:r>
            <a:r>
              <a:rPr lang="zh-TW" altLang="en-US" sz="1000" b="1" dirty="0">
                <a:solidFill>
                  <a:schemeClr val="bg1"/>
                </a:solidFill>
                <a:latin typeface="Arial" panose="020B0604020202020204" pitchFamily="34" charset="0"/>
                <a:ea typeface="微軟正黑體"/>
                <a:cs typeface="Arial" panose="020B0604020202020204" pitchFamily="34" charset="0"/>
              </a:rPr>
              <a:t>：</a:t>
            </a:r>
            <a:r>
              <a:rPr lang="en-GB" altLang="zh-TW" sz="1000" dirty="0">
                <a:solidFill>
                  <a:schemeClr val="bg1"/>
                </a:solidFill>
                <a:latin typeface="Arial" panose="020B0604020202020204" pitchFamily="34" charset="0"/>
                <a:ea typeface="微軟正黑體"/>
                <a:cs typeface="Arial" panose="020B0604020202020204" pitchFamily="34" charset="0"/>
              </a:rPr>
              <a:t>200GB Thick Volume</a:t>
            </a:r>
          </a:p>
          <a:p>
            <a:pPr>
              <a:lnSpc>
                <a:spcPts val="1400"/>
              </a:lnSpc>
            </a:pPr>
            <a:r>
              <a:rPr lang="en-GB" altLang="zh-TW" sz="1000" b="1" dirty="0">
                <a:solidFill>
                  <a:schemeClr val="bg1"/>
                </a:solidFill>
                <a:latin typeface="Arial" panose="020B0604020202020204" pitchFamily="34" charset="0"/>
                <a:ea typeface="微軟正黑體"/>
                <a:cs typeface="Arial" panose="020B0604020202020204" pitchFamily="34" charset="0"/>
              </a:rPr>
              <a:t>Location: </a:t>
            </a:r>
            <a:r>
              <a:rPr lang="en-US" altLang="zh-TW" sz="1000" dirty="0">
                <a:solidFill>
                  <a:schemeClr val="bg1"/>
                </a:solidFill>
                <a:latin typeface="Arial" panose="020B0604020202020204" pitchFamily="34" charset="0"/>
                <a:ea typeface="微軟正黑體" panose="020B0604030504040204" pitchFamily="34" charset="-120"/>
                <a:cs typeface="Arial" panose="020B0604020202020204" pitchFamily="34" charset="0"/>
              </a:rPr>
              <a:t>QNAP</a:t>
            </a:r>
            <a:r>
              <a:rPr lang="zh-TW" altLang="en-US" sz="100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GB" altLang="zh-TW" sz="1000" dirty="0">
                <a:solidFill>
                  <a:schemeClr val="bg1"/>
                </a:solidFill>
                <a:latin typeface="Arial" panose="020B0604020202020204" pitchFamily="34" charset="0"/>
                <a:ea typeface="微軟正黑體"/>
                <a:cs typeface="Arial" panose="020B0604020202020204" pitchFamily="34" charset="0"/>
              </a:rPr>
              <a:t>Headquarter</a:t>
            </a:r>
            <a:r>
              <a:rPr lang="zh-TW" altLang="en-US" sz="1000" dirty="0">
                <a:solidFill>
                  <a:schemeClr val="bg1"/>
                </a:solidFill>
                <a:latin typeface="Arial" panose="020B0604020202020204" pitchFamily="34" charset="0"/>
                <a:ea typeface="微軟正黑體"/>
                <a:cs typeface="Arial" panose="020B0604020202020204" pitchFamily="34" charset="0"/>
              </a:rPr>
              <a:t> </a:t>
            </a:r>
            <a:r>
              <a:rPr lang="en-GB" altLang="zh-TW" sz="1000" dirty="0">
                <a:solidFill>
                  <a:schemeClr val="bg1"/>
                </a:solidFill>
                <a:latin typeface="Arial" panose="020B0604020202020204" pitchFamily="34" charset="0"/>
                <a:ea typeface="微軟正黑體"/>
                <a:cs typeface="Arial" panose="020B0604020202020204" pitchFamily="34" charset="0"/>
              </a:rPr>
              <a:t>in</a:t>
            </a:r>
            <a:r>
              <a:rPr lang="zh-TW" altLang="en-US" sz="1000" dirty="0">
                <a:solidFill>
                  <a:schemeClr val="bg1"/>
                </a:solidFill>
                <a:latin typeface="Arial" panose="020B0604020202020204" pitchFamily="34" charset="0"/>
                <a:ea typeface="微軟正黑體"/>
                <a:cs typeface="Arial" panose="020B0604020202020204" pitchFamily="34" charset="0"/>
              </a:rPr>
              <a:t> </a:t>
            </a:r>
            <a:r>
              <a:rPr lang="en-GB" altLang="zh-TW" sz="1000" dirty="0">
                <a:solidFill>
                  <a:schemeClr val="bg1"/>
                </a:solidFill>
                <a:latin typeface="Arial" panose="020B0604020202020204" pitchFamily="34" charset="0"/>
                <a:ea typeface="微軟正黑體"/>
                <a:cs typeface="Arial" panose="020B0604020202020204" pitchFamily="34" charset="0"/>
              </a:rPr>
              <a:t>Taipei, Taiwan</a:t>
            </a:r>
          </a:p>
        </p:txBody>
      </p:sp>
    </p:spTree>
    <p:extLst>
      <p:ext uri="{BB962C8B-B14F-4D97-AF65-F5344CB8AC3E}">
        <p14:creationId xmlns:p14="http://schemas.microsoft.com/office/powerpoint/2010/main" val="4195466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8A94E04-6601-4DA0-8A5D-744118C6465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4" name="圖形 43">
            <a:extLst>
              <a:ext uri="{FF2B5EF4-FFF2-40B4-BE49-F238E27FC236}">
                <a16:creationId xmlns:a16="http://schemas.microsoft.com/office/drawing/2014/main" id="{EA257779-D46A-4925-BB04-9E9A5A0AFB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381" y="752080"/>
            <a:ext cx="9444709" cy="4811804"/>
          </a:xfrm>
          <a:prstGeom prst="rect">
            <a:avLst/>
          </a:prstGeom>
          <a:effectLst>
            <a:outerShdw blurRad="50800" dist="38100" dir="2700000" algn="tl" rotWithShape="0">
              <a:prstClr val="black">
                <a:alpha val="40000"/>
              </a:prstClr>
            </a:outerShdw>
          </a:effectLst>
        </p:spPr>
      </p:pic>
      <p:sp>
        <p:nvSpPr>
          <p:cNvPr id="5" name="矩形 4">
            <a:extLst>
              <a:ext uri="{FF2B5EF4-FFF2-40B4-BE49-F238E27FC236}">
                <a16:creationId xmlns:a16="http://schemas.microsoft.com/office/drawing/2014/main" id="{994A9C6C-57AE-4F9E-8DA0-6BE32B5DE02F}"/>
              </a:ext>
            </a:extLst>
          </p:cNvPr>
          <p:cNvSpPr/>
          <p:nvPr/>
        </p:nvSpPr>
        <p:spPr>
          <a:xfrm>
            <a:off x="331567" y="392138"/>
            <a:ext cx="7978466" cy="553998"/>
          </a:xfrm>
          <a:prstGeom prst="rect">
            <a:avLst/>
          </a:prstGeom>
          <a:effectLst>
            <a:outerShdw blurRad="50800" dist="38100" dir="2700000" algn="tl" rotWithShape="0">
              <a:prstClr val="black">
                <a:alpha val="40000"/>
              </a:prstClr>
            </a:outerShdw>
          </a:effectLst>
        </p:spPr>
        <p:txBody>
          <a:bodyPr wrap="square">
            <a:spAutoFit/>
          </a:bodyPr>
          <a:lstStyle/>
          <a:p>
            <a:r>
              <a:rPr lang="en-GB" altLang="zh-CN" sz="2930" b="1" dirty="0">
                <a:solidFill>
                  <a:schemeClr val="bg1"/>
                </a:solidFill>
                <a:latin typeface="Arial" panose="020B0604020202020204" pitchFamily="34" charset="0"/>
                <a:ea typeface="微軟正黑體" panose="020B0604030504040204" pitchFamily="34" charset="-120"/>
                <a:cs typeface="Arial" panose="020B0604020202020204" pitchFamily="34" charset="0"/>
              </a:rPr>
              <a:t>A New Hybrid Cloud Solution: </a:t>
            </a:r>
            <a:r>
              <a:rPr lang="en-GB" altLang="zh-CN" sz="2930" b="1" dirty="0" err="1">
                <a:solidFill>
                  <a:schemeClr val="bg1"/>
                </a:solidFill>
                <a:latin typeface="Arial" panose="020B0604020202020204" pitchFamily="34" charset="0"/>
                <a:ea typeface="微軟正黑體" panose="020B0604030504040204" pitchFamily="34" charset="-120"/>
                <a:cs typeface="Arial" panose="020B0604020202020204" pitchFamily="34" charset="0"/>
              </a:rPr>
              <a:t>CachMount</a:t>
            </a:r>
            <a:endParaRPr lang="zh-TW" altLang="en-US" sz="293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 name="矩形 8">
            <a:extLst>
              <a:ext uri="{FF2B5EF4-FFF2-40B4-BE49-F238E27FC236}">
                <a16:creationId xmlns:a16="http://schemas.microsoft.com/office/drawing/2014/main" id="{267E4502-B3B5-4127-8AFE-1BE725070CC1}"/>
              </a:ext>
            </a:extLst>
          </p:cNvPr>
          <p:cNvSpPr/>
          <p:nvPr/>
        </p:nvSpPr>
        <p:spPr>
          <a:xfrm>
            <a:off x="5721908" y="1549627"/>
            <a:ext cx="2153795" cy="523220"/>
          </a:xfrm>
          <a:prstGeom prst="rect">
            <a:avLst/>
          </a:prstGeom>
        </p:spPr>
        <p:txBody>
          <a:bodyPr wrap="none">
            <a:spAutoFit/>
          </a:bodyPr>
          <a:lstStyle/>
          <a:p>
            <a:r>
              <a:rPr lang="en-US" altLang="zh-TW" sz="1400" b="1" dirty="0">
                <a:latin typeface="Arial" panose="020B0604020202020204" pitchFamily="34" charset="0"/>
                <a:ea typeface="微軟正黑體" panose="020B0604030504040204" pitchFamily="34" charset="-120"/>
                <a:cs typeface="Arial" panose="020B0604020202020204" pitchFamily="34" charset="0"/>
              </a:rPr>
              <a:t>Cache Function:</a:t>
            </a:r>
          </a:p>
          <a:p>
            <a:r>
              <a:rPr lang="en-GB" altLang="zh-TW" sz="1400" b="1" dirty="0">
                <a:latin typeface="Arial" panose="020B0604020202020204" pitchFamily="34" charset="0"/>
                <a:ea typeface="微軟正黑體" panose="020B0604030504040204" pitchFamily="34" charset="-120"/>
                <a:cs typeface="Arial" panose="020B0604020202020204" pitchFamily="34" charset="0"/>
              </a:rPr>
              <a:t>More smoothly access </a:t>
            </a:r>
          </a:p>
        </p:txBody>
      </p:sp>
      <p:sp>
        <p:nvSpPr>
          <p:cNvPr id="10" name="矩形 9">
            <a:extLst>
              <a:ext uri="{FF2B5EF4-FFF2-40B4-BE49-F238E27FC236}">
                <a16:creationId xmlns:a16="http://schemas.microsoft.com/office/drawing/2014/main" id="{F60C8200-506F-4F25-A78F-B6CE2FBA985E}"/>
              </a:ext>
            </a:extLst>
          </p:cNvPr>
          <p:cNvSpPr/>
          <p:nvPr/>
        </p:nvSpPr>
        <p:spPr>
          <a:xfrm>
            <a:off x="6093784" y="2420247"/>
            <a:ext cx="2924091" cy="523220"/>
          </a:xfrm>
          <a:prstGeom prst="rect">
            <a:avLst/>
          </a:prstGeom>
        </p:spPr>
        <p:txBody>
          <a:bodyPr wrap="square">
            <a:spAutoFit/>
          </a:bodyPr>
          <a:lstStyle/>
          <a:p>
            <a:r>
              <a:rPr lang="en-GB" altLang="zh-TW" sz="1400" b="1">
                <a:latin typeface="Arial" panose="020B0604020202020204" pitchFamily="34" charset="0"/>
                <a:ea typeface="微軟正黑體" panose="020B0604030504040204" pitchFamily="34" charset="-120"/>
                <a:cs typeface="Arial" panose="020B0604020202020204" pitchFamily="34" charset="0"/>
              </a:rPr>
              <a:t>PC can access cloud storage through SMB/AFP</a:t>
            </a:r>
          </a:p>
        </p:txBody>
      </p:sp>
      <p:sp>
        <p:nvSpPr>
          <p:cNvPr id="11" name="矩形 10">
            <a:extLst>
              <a:ext uri="{FF2B5EF4-FFF2-40B4-BE49-F238E27FC236}">
                <a16:creationId xmlns:a16="http://schemas.microsoft.com/office/drawing/2014/main" id="{F2F947D7-A31D-4CA9-9FE8-3E9D66BC16CB}"/>
              </a:ext>
            </a:extLst>
          </p:cNvPr>
          <p:cNvSpPr/>
          <p:nvPr/>
        </p:nvSpPr>
        <p:spPr>
          <a:xfrm>
            <a:off x="6051564" y="3306649"/>
            <a:ext cx="2477780" cy="523220"/>
          </a:xfrm>
          <a:prstGeom prst="rect">
            <a:avLst/>
          </a:prstGeom>
        </p:spPr>
        <p:txBody>
          <a:bodyPr wrap="square">
            <a:spAutoFit/>
          </a:bodyPr>
          <a:lstStyle/>
          <a:p>
            <a:r>
              <a:rPr lang="en-GB" altLang="zh-TW" sz="1400" b="1">
                <a:latin typeface="Arial" panose="020B0604020202020204" pitchFamily="34" charset="0"/>
                <a:ea typeface="微軟正黑體" panose="020B0604030504040204" pitchFamily="34" charset="-120"/>
                <a:cs typeface="Arial" panose="020B0604020202020204" pitchFamily="34" charset="0"/>
              </a:rPr>
              <a:t>Share files between multiple site office on time</a:t>
            </a:r>
            <a:endParaRPr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13" name="矩形 12">
            <a:extLst>
              <a:ext uri="{FF2B5EF4-FFF2-40B4-BE49-F238E27FC236}">
                <a16:creationId xmlns:a16="http://schemas.microsoft.com/office/drawing/2014/main" id="{A60D4174-ACCF-4C62-9FB0-FA794C8B3E05}"/>
              </a:ext>
            </a:extLst>
          </p:cNvPr>
          <p:cNvSpPr/>
          <p:nvPr/>
        </p:nvSpPr>
        <p:spPr>
          <a:xfrm>
            <a:off x="5602050" y="4170044"/>
            <a:ext cx="2477779" cy="523220"/>
          </a:xfrm>
          <a:prstGeom prst="rect">
            <a:avLst/>
          </a:prstGeom>
        </p:spPr>
        <p:txBody>
          <a:bodyPr wrap="square">
            <a:spAutoFit/>
          </a:bodyPr>
          <a:lstStyle/>
          <a:p>
            <a:r>
              <a:rPr lang="en-GB" altLang="zh-TW" sz="1400" b="1">
                <a:latin typeface="Arial" panose="020B0604020202020204" pitchFamily="34" charset="0"/>
                <a:ea typeface="微軟正黑體" panose="020B0604030504040204" pitchFamily="34" charset="-120"/>
                <a:cs typeface="Arial" panose="020B0604020202020204" pitchFamily="34" charset="0"/>
              </a:rPr>
              <a:t>Horizontal integrate QTS APPs to use cloud data</a:t>
            </a:r>
          </a:p>
        </p:txBody>
      </p:sp>
      <p:sp>
        <p:nvSpPr>
          <p:cNvPr id="15" name="矩形 14">
            <a:extLst>
              <a:ext uri="{FF2B5EF4-FFF2-40B4-BE49-F238E27FC236}">
                <a16:creationId xmlns:a16="http://schemas.microsoft.com/office/drawing/2014/main" id="{949DFE6D-E37C-4F80-9F93-A093530AC3EE}"/>
              </a:ext>
            </a:extLst>
          </p:cNvPr>
          <p:cNvSpPr/>
          <p:nvPr/>
        </p:nvSpPr>
        <p:spPr>
          <a:xfrm>
            <a:off x="5704975" y="1021247"/>
            <a:ext cx="2268570" cy="369332"/>
          </a:xfrm>
          <a:prstGeom prst="rect">
            <a:avLst/>
          </a:prstGeom>
          <a:effectLst>
            <a:outerShdw blurRad="50800" dist="38100" dir="2700000" algn="tl" rotWithShape="0">
              <a:prstClr val="black">
                <a:alpha val="40000"/>
              </a:prstClr>
            </a:outerShdw>
          </a:effectLst>
        </p:spPr>
        <p:txBody>
          <a:bodyPr wrap="none">
            <a:spAutoFit/>
          </a:bodyPr>
          <a:lstStyle/>
          <a:p>
            <a:r>
              <a:rPr lang="en-GB"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4 New experiences</a:t>
            </a:r>
          </a:p>
        </p:txBody>
      </p:sp>
      <p:grpSp>
        <p:nvGrpSpPr>
          <p:cNvPr id="20" name="群組 19">
            <a:extLst>
              <a:ext uri="{FF2B5EF4-FFF2-40B4-BE49-F238E27FC236}">
                <a16:creationId xmlns:a16="http://schemas.microsoft.com/office/drawing/2014/main" id="{6B7C5E79-E9C9-43FF-8B5B-EF823C9CB22C}"/>
              </a:ext>
            </a:extLst>
          </p:cNvPr>
          <p:cNvGrpSpPr/>
          <p:nvPr/>
        </p:nvGrpSpPr>
        <p:grpSpPr>
          <a:xfrm>
            <a:off x="3670713" y="2234835"/>
            <a:ext cx="1745809" cy="1649166"/>
            <a:chOff x="3814615" y="2189215"/>
            <a:chExt cx="1780053" cy="1681514"/>
          </a:xfrm>
        </p:grpSpPr>
        <p:sp>
          <p:nvSpPr>
            <p:cNvPr id="14" name="橢圓 13">
              <a:extLst>
                <a:ext uri="{FF2B5EF4-FFF2-40B4-BE49-F238E27FC236}">
                  <a16:creationId xmlns:a16="http://schemas.microsoft.com/office/drawing/2014/main" id="{B7537325-9DA6-4C7B-8229-A96733A218B6}"/>
                </a:ext>
              </a:extLst>
            </p:cNvPr>
            <p:cNvSpPr/>
            <p:nvPr/>
          </p:nvSpPr>
          <p:spPr>
            <a:xfrm>
              <a:off x="3857748" y="2189215"/>
              <a:ext cx="1681514" cy="1681514"/>
            </a:xfrm>
            <a:prstGeom prst="ellipse">
              <a:avLst/>
            </a:prstGeom>
            <a:solidFill>
              <a:schemeClr val="bg1"/>
            </a:solidFill>
            <a:ln w="28575">
              <a:gradFill>
                <a:gsLst>
                  <a:gs pos="0">
                    <a:srgbClr val="DB04B9"/>
                  </a:gs>
                  <a:gs pos="100000">
                    <a:srgbClr val="0E71E8"/>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6" name="Google Shape;207;p25">
              <a:extLst>
                <a:ext uri="{FF2B5EF4-FFF2-40B4-BE49-F238E27FC236}">
                  <a16:creationId xmlns:a16="http://schemas.microsoft.com/office/drawing/2014/main" id="{31E40826-D167-4BC2-A602-2C7CB98F573F}"/>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4149932" y="2394238"/>
              <a:ext cx="1098607" cy="1098555"/>
            </a:xfrm>
            <a:prstGeom prst="rect">
              <a:avLst/>
            </a:prstGeom>
            <a:noFill/>
            <a:ln>
              <a:noFill/>
            </a:ln>
            <a:effectLst>
              <a:outerShdw blurRad="50800" dist="38100" dir="2700000" algn="tl" rotWithShape="0">
                <a:prstClr val="black">
                  <a:alpha val="40000"/>
                </a:prstClr>
              </a:outerShdw>
            </a:effectLst>
          </p:spPr>
        </p:pic>
        <p:sp>
          <p:nvSpPr>
            <p:cNvPr id="17" name="Google Shape;208;p25">
              <a:extLst>
                <a:ext uri="{FF2B5EF4-FFF2-40B4-BE49-F238E27FC236}">
                  <a16:creationId xmlns:a16="http://schemas.microsoft.com/office/drawing/2014/main" id="{65655971-60BB-4F1B-8DC3-5D80F23179E7}"/>
                </a:ext>
              </a:extLst>
            </p:cNvPr>
            <p:cNvSpPr txBox="1"/>
            <p:nvPr/>
          </p:nvSpPr>
          <p:spPr>
            <a:xfrm>
              <a:off x="3814615" y="3464538"/>
              <a:ext cx="1780053" cy="314127"/>
            </a:xfrm>
            <a:prstGeom prst="rect">
              <a:avLst/>
            </a:prstGeom>
            <a:noFill/>
            <a:ln>
              <a:noFill/>
            </a:ln>
          </p:spPr>
          <p:txBody>
            <a:bodyPr spcFirstLastPara="1" wrap="square" lIns="91425" tIns="91425" rIns="91425" bIns="91425" anchor="ctr" anchorCtr="0">
              <a:noAutofit/>
            </a:bodyPr>
            <a:lstStyle/>
            <a:p>
              <a:pPr algn="ctr"/>
              <a:r>
                <a:rPr lang="en-US" altLang="zh-TW" sz="1150" b="1" dirty="0" err="1">
                  <a:solidFill>
                    <a:srgbClr val="073763"/>
                  </a:solidFill>
                  <a:latin typeface="Arial" panose="020B0604020202020204" pitchFamily="34" charset="0"/>
                  <a:ea typeface="微軟正黑體" panose="020B0604030504040204" pitchFamily="34" charset="-120"/>
                  <a:cs typeface="Arial" panose="020B0604020202020204" pitchFamily="34" charset="0"/>
                  <a:sym typeface="Impact"/>
                </a:rPr>
                <a:t>CacheMount</a:t>
              </a:r>
              <a:endParaRPr lang="en-US" sz="1150" b="1" dirty="0">
                <a:solidFill>
                  <a:srgbClr val="073763"/>
                </a:solidFill>
                <a:latin typeface="Arial" panose="020B0604020202020204" pitchFamily="34" charset="0"/>
                <a:ea typeface="微軟正黑體" panose="020B0604030504040204" pitchFamily="34" charset="-120"/>
                <a:cs typeface="Arial" panose="020B0604020202020204" pitchFamily="34" charset="0"/>
                <a:sym typeface="Impact"/>
              </a:endParaRPr>
            </a:p>
          </p:txBody>
        </p:sp>
      </p:grpSp>
      <p:sp>
        <p:nvSpPr>
          <p:cNvPr id="21" name="文字方塊 20">
            <a:extLst>
              <a:ext uri="{FF2B5EF4-FFF2-40B4-BE49-F238E27FC236}">
                <a16:creationId xmlns:a16="http://schemas.microsoft.com/office/drawing/2014/main" id="{945E6E98-5719-4380-B52B-A28F0ABE16A8}"/>
              </a:ext>
            </a:extLst>
          </p:cNvPr>
          <p:cNvSpPr txBox="1"/>
          <p:nvPr/>
        </p:nvSpPr>
        <p:spPr>
          <a:xfrm>
            <a:off x="443079" y="1030440"/>
            <a:ext cx="3122586"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Support </a:t>
            </a:r>
            <a:r>
              <a:rPr lang="en-GB" b="1" dirty="0">
                <a:solidFill>
                  <a:schemeClr val="bg1"/>
                </a:solidFill>
                <a:latin typeface="Arial" panose="020B0604020202020204" pitchFamily="34" charset="0"/>
                <a:ea typeface="微軟正黑體" panose="020B0604030504040204" pitchFamily="34" charset="-120"/>
                <a:cs typeface="Arial" panose="020B0604020202020204" pitchFamily="34" charset="0"/>
              </a:rPr>
              <a:t>20</a:t>
            </a:r>
            <a:r>
              <a:rPr lang="zh-TW" altLang="en-US" b="1"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Cloud</a:t>
            </a:r>
            <a:r>
              <a:rPr lang="zh-TW" altLang="en-US" b="1"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GB"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Services</a:t>
            </a:r>
            <a:endParaRPr lang="en-GB"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矩形 21">
            <a:extLst>
              <a:ext uri="{FF2B5EF4-FFF2-40B4-BE49-F238E27FC236}">
                <a16:creationId xmlns:a16="http://schemas.microsoft.com/office/drawing/2014/main" id="{7D98C445-CB88-4BFE-9B76-04D88038245B}"/>
              </a:ext>
            </a:extLst>
          </p:cNvPr>
          <p:cNvSpPr/>
          <p:nvPr/>
        </p:nvSpPr>
        <p:spPr>
          <a:xfrm>
            <a:off x="779703" y="1611130"/>
            <a:ext cx="1840568" cy="330860"/>
          </a:xfrm>
          <a:prstGeom prst="rect">
            <a:avLst/>
          </a:prstGeom>
        </p:spPr>
        <p:txBody>
          <a:bodyPr wrap="none">
            <a:spAutoFit/>
          </a:bodyPr>
          <a:lstStyle/>
          <a:p>
            <a:r>
              <a:rPr lang="en-GB" altLang="zh-TW" sz="1550" b="1" dirty="0">
                <a:latin typeface="Arial" panose="020B0604020202020204" pitchFamily="34" charset="0"/>
                <a:ea typeface="微軟正黑體" panose="020B0604030504040204" pitchFamily="34" charset="-120"/>
                <a:cs typeface="Arial" panose="020B0604020202020204" pitchFamily="34" charset="0"/>
              </a:rPr>
              <a:t>File-base Storage</a:t>
            </a:r>
          </a:p>
        </p:txBody>
      </p:sp>
      <p:pic>
        <p:nvPicPr>
          <p:cNvPr id="23" name="Picture 3"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C73CC448-3FBB-45B1-82AA-158E495872E4}"/>
              </a:ext>
            </a:extLst>
          </p:cNvPr>
          <p:cNvPicPr>
            <a:picLocks noChangeAspect="1" noChangeArrowheads="1"/>
          </p:cNvPicPr>
          <p:nvPr/>
        </p:nvPicPr>
        <p:blipFill>
          <a:blip r:embed="rId6" cstate="print"/>
          <a:srcRect/>
          <a:stretch>
            <a:fillRect/>
          </a:stretch>
        </p:blipFill>
        <p:spPr bwMode="auto">
          <a:xfrm>
            <a:off x="2101772" y="1986498"/>
            <a:ext cx="320279" cy="320279"/>
          </a:xfrm>
          <a:prstGeom prst="rect">
            <a:avLst/>
          </a:prstGeom>
          <a:noFill/>
        </p:spPr>
      </p:pic>
      <p:pic>
        <p:nvPicPr>
          <p:cNvPr id="24" name="Picture 4"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5B4FB7A2-949E-42ED-ADAD-11F9AD95C3E0}"/>
              </a:ext>
            </a:extLst>
          </p:cNvPr>
          <p:cNvPicPr>
            <a:picLocks noChangeAspect="1" noChangeArrowheads="1"/>
          </p:cNvPicPr>
          <p:nvPr/>
        </p:nvPicPr>
        <p:blipFill>
          <a:blip r:embed="rId7" cstate="print"/>
          <a:srcRect/>
          <a:stretch>
            <a:fillRect/>
          </a:stretch>
        </p:blipFill>
        <p:spPr bwMode="auto">
          <a:xfrm>
            <a:off x="1684093" y="2377200"/>
            <a:ext cx="320279" cy="320279"/>
          </a:xfrm>
          <a:prstGeom prst="rect">
            <a:avLst/>
          </a:prstGeom>
          <a:noFill/>
        </p:spPr>
      </p:pic>
      <p:pic>
        <p:nvPicPr>
          <p:cNvPr id="25" name="Picture 5"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4A0D8C7E-D41A-4C54-BE06-BCB6A40A3664}"/>
              </a:ext>
            </a:extLst>
          </p:cNvPr>
          <p:cNvPicPr>
            <a:picLocks noChangeAspect="1" noChangeArrowheads="1"/>
          </p:cNvPicPr>
          <p:nvPr/>
        </p:nvPicPr>
        <p:blipFill>
          <a:blip r:embed="rId8" cstate="print"/>
          <a:srcRect/>
          <a:stretch>
            <a:fillRect/>
          </a:stretch>
        </p:blipFill>
        <p:spPr bwMode="auto">
          <a:xfrm>
            <a:off x="2523446" y="2377711"/>
            <a:ext cx="320279" cy="320279"/>
          </a:xfrm>
          <a:prstGeom prst="rect">
            <a:avLst/>
          </a:prstGeom>
          <a:noFill/>
        </p:spPr>
      </p:pic>
      <p:pic>
        <p:nvPicPr>
          <p:cNvPr id="26"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A2686A0E-E757-4299-A1E5-D079DF8DAF02}"/>
              </a:ext>
            </a:extLst>
          </p:cNvPr>
          <p:cNvPicPr>
            <a:picLocks noChangeAspect="1" noChangeArrowheads="1"/>
          </p:cNvPicPr>
          <p:nvPr/>
        </p:nvPicPr>
        <p:blipFill>
          <a:blip r:embed="rId9" cstate="print"/>
          <a:srcRect/>
          <a:stretch>
            <a:fillRect/>
          </a:stretch>
        </p:blipFill>
        <p:spPr bwMode="auto">
          <a:xfrm>
            <a:off x="862459" y="1987998"/>
            <a:ext cx="320279" cy="320279"/>
          </a:xfrm>
          <a:prstGeom prst="rect">
            <a:avLst/>
          </a:prstGeom>
          <a:noFill/>
        </p:spPr>
      </p:pic>
      <p:pic>
        <p:nvPicPr>
          <p:cNvPr id="27"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FB8A8893-E079-4C25-99FF-972D8E3EA25C}"/>
              </a:ext>
            </a:extLst>
          </p:cNvPr>
          <p:cNvPicPr>
            <a:picLocks noChangeAspect="1" noChangeArrowheads="1"/>
          </p:cNvPicPr>
          <p:nvPr/>
        </p:nvPicPr>
        <p:blipFill>
          <a:blip r:embed="rId10" cstate="print"/>
          <a:srcRect/>
          <a:stretch>
            <a:fillRect/>
          </a:stretch>
        </p:blipFill>
        <p:spPr bwMode="auto">
          <a:xfrm>
            <a:off x="1274230" y="1987328"/>
            <a:ext cx="320279" cy="320279"/>
          </a:xfrm>
          <a:prstGeom prst="rect">
            <a:avLst/>
          </a:prstGeom>
          <a:noFill/>
        </p:spPr>
      </p:pic>
      <p:pic>
        <p:nvPicPr>
          <p:cNvPr id="28"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B01C31A3-96EC-4694-A219-FD75969C04D7}"/>
              </a:ext>
            </a:extLst>
          </p:cNvPr>
          <p:cNvPicPr>
            <a:picLocks noChangeAspect="1" noChangeArrowheads="1"/>
          </p:cNvPicPr>
          <p:nvPr/>
        </p:nvPicPr>
        <p:blipFill>
          <a:blip r:embed="rId11" cstate="print"/>
          <a:srcRect/>
          <a:stretch>
            <a:fillRect/>
          </a:stretch>
        </p:blipFill>
        <p:spPr bwMode="auto">
          <a:xfrm>
            <a:off x="2523957" y="1986498"/>
            <a:ext cx="320279" cy="320279"/>
          </a:xfrm>
          <a:prstGeom prst="rect">
            <a:avLst/>
          </a:prstGeom>
          <a:noFill/>
        </p:spPr>
      </p:pic>
      <p:pic>
        <p:nvPicPr>
          <p:cNvPr id="29" name="Picture 13" descr="https://lh5.googleusercontent.com/Un2FspDsSs-A7u1QrWpTV3KlHwhMgCy3UIZ2tLWbfcIB6mPl-7BdzEpD06UtzBsVPLwneo2U0bzBA89nvv9YudgnqGutPfpcvjkJs1D25xY_alzqWo-znyDdLeS9QE5Up-7UQO0qZIE">
            <a:extLst>
              <a:ext uri="{FF2B5EF4-FFF2-40B4-BE49-F238E27FC236}">
                <a16:creationId xmlns:a16="http://schemas.microsoft.com/office/drawing/2014/main" id="{39F1FB99-36FD-40ED-A150-79E7CC3B34D6}"/>
              </a:ext>
            </a:extLst>
          </p:cNvPr>
          <p:cNvPicPr>
            <a:picLocks noChangeAspect="1" noChangeArrowheads="1"/>
          </p:cNvPicPr>
          <p:nvPr/>
        </p:nvPicPr>
        <p:blipFill>
          <a:blip r:embed="rId12" cstate="print"/>
          <a:srcRect/>
          <a:stretch>
            <a:fillRect/>
          </a:stretch>
        </p:blipFill>
        <p:spPr bwMode="auto">
          <a:xfrm>
            <a:off x="862459" y="2378642"/>
            <a:ext cx="320279" cy="320279"/>
          </a:xfrm>
          <a:prstGeom prst="rect">
            <a:avLst/>
          </a:prstGeom>
          <a:noFill/>
        </p:spPr>
      </p:pic>
      <p:pic>
        <p:nvPicPr>
          <p:cNvPr id="30"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5FF80FA8-0191-464B-B0D2-731492DD5541}"/>
              </a:ext>
            </a:extLst>
          </p:cNvPr>
          <p:cNvPicPr>
            <a:picLocks noChangeAspect="1" noChangeArrowheads="1"/>
          </p:cNvPicPr>
          <p:nvPr/>
        </p:nvPicPr>
        <p:blipFill>
          <a:blip r:embed="rId13" cstate="print"/>
          <a:srcRect/>
          <a:stretch>
            <a:fillRect/>
          </a:stretch>
        </p:blipFill>
        <p:spPr bwMode="auto">
          <a:xfrm>
            <a:off x="1684093" y="1986499"/>
            <a:ext cx="320279" cy="320278"/>
          </a:xfrm>
          <a:prstGeom prst="rect">
            <a:avLst/>
          </a:prstGeom>
          <a:noFill/>
        </p:spPr>
      </p:pic>
      <p:pic>
        <p:nvPicPr>
          <p:cNvPr id="31" name="Picture 23" descr="C:\Users\Josh Chen\Desktop\sharefile.png">
            <a:extLst>
              <a:ext uri="{FF2B5EF4-FFF2-40B4-BE49-F238E27FC236}">
                <a16:creationId xmlns:a16="http://schemas.microsoft.com/office/drawing/2014/main" id="{BD810767-205D-4712-99C7-7C152AF8E8FF}"/>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100752" y="2378132"/>
            <a:ext cx="321299" cy="321300"/>
          </a:xfrm>
          <a:prstGeom prst="rect">
            <a:avLst/>
          </a:prstGeom>
          <a:noFill/>
        </p:spPr>
      </p:pic>
      <p:pic>
        <p:nvPicPr>
          <p:cNvPr id="32" name="Picture 25" descr="C:\Users\Josh Chen\Desktop\OneDrive.png">
            <a:extLst>
              <a:ext uri="{FF2B5EF4-FFF2-40B4-BE49-F238E27FC236}">
                <a16:creationId xmlns:a16="http://schemas.microsoft.com/office/drawing/2014/main" id="{6DEDB2AB-6DA2-4275-9D07-07DBE504991B}"/>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278231" y="2377200"/>
            <a:ext cx="321300" cy="321300"/>
          </a:xfrm>
          <a:prstGeom prst="rect">
            <a:avLst/>
          </a:prstGeom>
          <a:noFill/>
        </p:spPr>
      </p:pic>
      <p:sp>
        <p:nvSpPr>
          <p:cNvPr id="33" name="矩形 32">
            <a:extLst>
              <a:ext uri="{FF2B5EF4-FFF2-40B4-BE49-F238E27FC236}">
                <a16:creationId xmlns:a16="http://schemas.microsoft.com/office/drawing/2014/main" id="{B7483E49-144E-466D-A73E-F998FFCDF09E}"/>
              </a:ext>
            </a:extLst>
          </p:cNvPr>
          <p:cNvSpPr/>
          <p:nvPr/>
        </p:nvSpPr>
        <p:spPr>
          <a:xfrm>
            <a:off x="787921" y="3325744"/>
            <a:ext cx="2116285" cy="330860"/>
          </a:xfrm>
          <a:prstGeom prst="rect">
            <a:avLst/>
          </a:prstGeom>
        </p:spPr>
        <p:txBody>
          <a:bodyPr wrap="none">
            <a:spAutoFit/>
          </a:bodyPr>
          <a:lstStyle/>
          <a:p>
            <a:r>
              <a:rPr lang="en-US" altLang="zh-TW" sz="1550" b="1">
                <a:latin typeface="Arial" panose="020B0604020202020204" pitchFamily="34" charset="0"/>
                <a:ea typeface="微軟正黑體" panose="020B0604030504040204" pitchFamily="34" charset="-120"/>
                <a:cs typeface="Arial" panose="020B0604020202020204" pitchFamily="34" charset="0"/>
              </a:rPr>
              <a:t>Object-base Storage</a:t>
            </a:r>
            <a:endParaRPr lang="en-GB" altLang="zh-TW" sz="1550" b="1">
              <a:latin typeface="Arial" panose="020B0604020202020204" pitchFamily="34" charset="0"/>
              <a:ea typeface="微軟正黑體" panose="020B0604030504040204" pitchFamily="34" charset="-120"/>
              <a:cs typeface="Arial" panose="020B0604020202020204" pitchFamily="34" charset="0"/>
            </a:endParaRPr>
          </a:p>
        </p:txBody>
      </p:sp>
      <p:pic>
        <p:nvPicPr>
          <p:cNvPr id="34"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A045182D-60B9-4E3F-ADA0-0569385E912A}"/>
              </a:ext>
            </a:extLst>
          </p:cNvPr>
          <p:cNvPicPr>
            <a:picLocks noChangeAspect="1" noChangeArrowheads="1"/>
          </p:cNvPicPr>
          <p:nvPr/>
        </p:nvPicPr>
        <p:blipFill>
          <a:blip r:embed="rId16" cstate="print"/>
          <a:srcRect/>
          <a:stretch>
            <a:fillRect/>
          </a:stretch>
        </p:blipFill>
        <p:spPr bwMode="auto">
          <a:xfrm>
            <a:off x="2523446" y="4064092"/>
            <a:ext cx="320279" cy="320279"/>
          </a:xfrm>
          <a:prstGeom prst="rect">
            <a:avLst/>
          </a:prstGeom>
          <a:noFill/>
        </p:spPr>
      </p:pic>
      <p:pic>
        <p:nvPicPr>
          <p:cNvPr id="35"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2F8843D3-7CEC-4DB0-8C16-F2E24696BD34}"/>
              </a:ext>
            </a:extLst>
          </p:cNvPr>
          <p:cNvPicPr>
            <a:picLocks noChangeAspect="1" noChangeArrowheads="1"/>
          </p:cNvPicPr>
          <p:nvPr/>
        </p:nvPicPr>
        <p:blipFill>
          <a:blip r:embed="rId17" cstate="print"/>
          <a:srcRect/>
          <a:stretch>
            <a:fillRect/>
          </a:stretch>
        </p:blipFill>
        <p:spPr bwMode="auto">
          <a:xfrm>
            <a:off x="1703086" y="3670511"/>
            <a:ext cx="320279" cy="320279"/>
          </a:xfrm>
          <a:prstGeom prst="rect">
            <a:avLst/>
          </a:prstGeom>
          <a:noFill/>
        </p:spPr>
      </p:pic>
      <p:pic>
        <p:nvPicPr>
          <p:cNvPr id="36" name="Picture 9" descr="https://lh3.googleusercontent.com/P4OJxLNf-0l3nfs9F8p39ujclzvA-Sa4M3YFDfLyGXNdBF1S3hW2XVX-Pa8PtbpzLQ3_u9J04ppaJpMsBi50EFF2NsGeZerLXGD3JSyvXDdNG-CPz4isgqbQJzagwjjPyqb3c8hNW_s">
            <a:extLst>
              <a:ext uri="{FF2B5EF4-FFF2-40B4-BE49-F238E27FC236}">
                <a16:creationId xmlns:a16="http://schemas.microsoft.com/office/drawing/2014/main" id="{7ED5DABD-DD8E-4F9F-AE2B-05D23D0CD891}"/>
              </a:ext>
            </a:extLst>
          </p:cNvPr>
          <p:cNvPicPr>
            <a:picLocks noChangeAspect="1" noChangeArrowheads="1"/>
          </p:cNvPicPr>
          <p:nvPr/>
        </p:nvPicPr>
        <p:blipFill>
          <a:blip r:embed="rId18" cstate="print"/>
          <a:srcRect/>
          <a:stretch>
            <a:fillRect/>
          </a:stretch>
        </p:blipFill>
        <p:spPr bwMode="auto">
          <a:xfrm>
            <a:off x="1703086" y="4064092"/>
            <a:ext cx="320279" cy="320279"/>
          </a:xfrm>
          <a:prstGeom prst="rect">
            <a:avLst/>
          </a:prstGeom>
          <a:noFill/>
        </p:spPr>
      </p:pic>
      <p:pic>
        <p:nvPicPr>
          <p:cNvPr id="37"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3FC3CFFA-CB13-40F4-AC04-755B2C0A73AE}"/>
              </a:ext>
            </a:extLst>
          </p:cNvPr>
          <p:cNvPicPr>
            <a:picLocks noChangeAspect="1" noChangeArrowheads="1"/>
          </p:cNvPicPr>
          <p:nvPr/>
        </p:nvPicPr>
        <p:blipFill>
          <a:blip r:embed="rId19" cstate="print"/>
          <a:srcRect/>
          <a:stretch>
            <a:fillRect/>
          </a:stretch>
        </p:blipFill>
        <p:spPr bwMode="auto">
          <a:xfrm>
            <a:off x="881452" y="4064707"/>
            <a:ext cx="320279" cy="320279"/>
          </a:xfrm>
          <a:prstGeom prst="rect">
            <a:avLst/>
          </a:prstGeom>
          <a:noFill/>
        </p:spPr>
      </p:pic>
      <p:pic>
        <p:nvPicPr>
          <p:cNvPr id="38"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DEFAD0C2-D58A-4265-A0D2-3862068DE666}"/>
              </a:ext>
            </a:extLst>
          </p:cNvPr>
          <p:cNvPicPr>
            <a:picLocks noChangeAspect="1" noChangeArrowheads="1"/>
          </p:cNvPicPr>
          <p:nvPr/>
        </p:nvPicPr>
        <p:blipFill>
          <a:blip r:embed="rId20" cstate="print"/>
          <a:srcRect/>
          <a:stretch>
            <a:fillRect/>
          </a:stretch>
        </p:blipFill>
        <p:spPr bwMode="auto">
          <a:xfrm>
            <a:off x="2523135" y="3671283"/>
            <a:ext cx="320279" cy="320279"/>
          </a:xfrm>
          <a:prstGeom prst="rect">
            <a:avLst/>
          </a:prstGeom>
          <a:noFill/>
        </p:spPr>
      </p:pic>
      <p:pic>
        <p:nvPicPr>
          <p:cNvPr id="39"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98F861F5-B621-4FA1-9294-E2E91F4906E7}"/>
              </a:ext>
            </a:extLst>
          </p:cNvPr>
          <p:cNvPicPr>
            <a:picLocks noChangeAspect="1" noChangeArrowheads="1"/>
          </p:cNvPicPr>
          <p:nvPr/>
        </p:nvPicPr>
        <p:blipFill>
          <a:blip r:embed="rId21" cstate="print"/>
          <a:srcRect/>
          <a:stretch>
            <a:fillRect/>
          </a:stretch>
        </p:blipFill>
        <p:spPr bwMode="auto">
          <a:xfrm>
            <a:off x="2106349" y="4064092"/>
            <a:ext cx="320279" cy="320279"/>
          </a:xfrm>
          <a:prstGeom prst="rect">
            <a:avLst/>
          </a:prstGeom>
          <a:noFill/>
        </p:spPr>
      </p:pic>
      <p:pic>
        <p:nvPicPr>
          <p:cNvPr id="40"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7E3579FD-77C9-40BD-81FC-378AED6BA603}"/>
              </a:ext>
            </a:extLst>
          </p:cNvPr>
          <p:cNvPicPr>
            <a:picLocks noChangeAspect="1" noChangeArrowheads="1"/>
          </p:cNvPicPr>
          <p:nvPr/>
        </p:nvPicPr>
        <p:blipFill>
          <a:blip r:embed="rId22" cstate="print"/>
          <a:srcRect/>
          <a:stretch>
            <a:fillRect/>
          </a:stretch>
        </p:blipFill>
        <p:spPr bwMode="auto">
          <a:xfrm>
            <a:off x="2107928" y="3670511"/>
            <a:ext cx="320279" cy="320279"/>
          </a:xfrm>
          <a:prstGeom prst="rect">
            <a:avLst/>
          </a:prstGeom>
          <a:noFill/>
        </p:spPr>
      </p:pic>
      <p:pic>
        <p:nvPicPr>
          <p:cNvPr id="41"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90D82083-06A5-4EEE-BC88-BC1A4DF3BDE3}"/>
              </a:ext>
            </a:extLst>
          </p:cNvPr>
          <p:cNvPicPr>
            <a:picLocks noChangeAspect="1" noChangeArrowheads="1"/>
          </p:cNvPicPr>
          <p:nvPr/>
        </p:nvPicPr>
        <p:blipFill>
          <a:blip r:embed="rId23" cstate="print"/>
          <a:srcRect/>
          <a:stretch>
            <a:fillRect/>
          </a:stretch>
        </p:blipFill>
        <p:spPr bwMode="auto">
          <a:xfrm>
            <a:off x="1286526" y="3670511"/>
            <a:ext cx="320279" cy="320279"/>
          </a:xfrm>
          <a:prstGeom prst="rect">
            <a:avLst/>
          </a:prstGeom>
          <a:noFill/>
        </p:spPr>
      </p:pic>
      <p:pic>
        <p:nvPicPr>
          <p:cNvPr id="42"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41B6A18A-5D15-4E82-BBF0-B75D087A94FC}"/>
              </a:ext>
            </a:extLst>
          </p:cNvPr>
          <p:cNvPicPr>
            <a:picLocks noChangeAspect="1" noChangeArrowheads="1"/>
          </p:cNvPicPr>
          <p:nvPr/>
        </p:nvPicPr>
        <p:blipFill>
          <a:blip r:embed="rId24" cstate="print"/>
          <a:srcRect/>
          <a:stretch>
            <a:fillRect/>
          </a:stretch>
        </p:blipFill>
        <p:spPr bwMode="auto">
          <a:xfrm>
            <a:off x="881452" y="3671741"/>
            <a:ext cx="320279" cy="320279"/>
          </a:xfrm>
          <a:prstGeom prst="rect">
            <a:avLst/>
          </a:prstGeom>
          <a:noFill/>
        </p:spPr>
      </p:pic>
      <p:pic>
        <p:nvPicPr>
          <p:cNvPr id="43" name="Picture 20" descr="Image result for è¯çºé²">
            <a:extLst>
              <a:ext uri="{FF2B5EF4-FFF2-40B4-BE49-F238E27FC236}">
                <a16:creationId xmlns:a16="http://schemas.microsoft.com/office/drawing/2014/main" id="{A7E662EE-EC1F-4510-A29E-A742B9D54EA8}"/>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l="32299" t="2107" r="32593" b="45223"/>
          <a:stretch>
            <a:fillRect/>
          </a:stretch>
        </p:blipFill>
        <p:spPr bwMode="auto">
          <a:xfrm>
            <a:off x="1285505" y="4063581"/>
            <a:ext cx="321300" cy="321300"/>
          </a:xfrm>
          <a:prstGeom prst="rect">
            <a:avLst/>
          </a:prstGeom>
          <a:noFill/>
        </p:spPr>
      </p:pic>
      <p:pic>
        <p:nvPicPr>
          <p:cNvPr id="2" name="圖片 2" descr="一張含有 標誌, 室外 的圖片&#10;&#10;描述是以高可信度產生">
            <a:extLst>
              <a:ext uri="{FF2B5EF4-FFF2-40B4-BE49-F238E27FC236}">
                <a16:creationId xmlns:a16="http://schemas.microsoft.com/office/drawing/2014/main" id="{33DED1B3-1B96-4A74-9F15-6A270D791073}"/>
              </a:ext>
            </a:extLst>
          </p:cNvPr>
          <p:cNvPicPr>
            <a:picLocks noChangeAspect="1"/>
          </p:cNvPicPr>
          <p:nvPr/>
        </p:nvPicPr>
        <p:blipFill>
          <a:blip r:embed="rId26"/>
          <a:stretch>
            <a:fillRect/>
          </a:stretch>
        </p:blipFill>
        <p:spPr>
          <a:xfrm>
            <a:off x="8161244" y="560"/>
            <a:ext cx="990600" cy="895350"/>
          </a:xfrm>
          <a:prstGeom prst="rect">
            <a:avLst/>
          </a:prstGeom>
        </p:spPr>
      </p:pic>
    </p:spTree>
    <p:extLst>
      <p:ext uri="{BB962C8B-B14F-4D97-AF65-F5344CB8AC3E}">
        <p14:creationId xmlns:p14="http://schemas.microsoft.com/office/powerpoint/2010/main" val="3306681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EF6EFD9-DB96-4F84-A126-B542D396B83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Shape 748">
            <a:extLst>
              <a:ext uri="{FF2B5EF4-FFF2-40B4-BE49-F238E27FC236}">
                <a16:creationId xmlns:a16="http://schemas.microsoft.com/office/drawing/2014/main" id="{431F6A15-A341-4801-879D-90042A7A97C4}"/>
              </a:ext>
            </a:extLst>
          </p:cNvPr>
          <p:cNvSpPr txBox="1"/>
          <p:nvPr/>
        </p:nvSpPr>
        <p:spPr>
          <a:xfrm>
            <a:off x="163100" y="4811347"/>
            <a:ext cx="6166908" cy="243434"/>
          </a:xfrm>
          <a:prstGeom prst="rect">
            <a:avLst/>
          </a:prstGeom>
          <a:noFill/>
          <a:ln>
            <a:noFill/>
          </a:ln>
        </p:spPr>
        <p:txBody>
          <a:bodyPr spcFirstLastPara="1" wrap="square" lIns="91425" tIns="91425" rIns="91425" bIns="91425" anchor="ctr" anchorCtr="0">
            <a:noAutofit/>
          </a:bodyPr>
          <a:lstStyle/>
          <a:p>
            <a:r>
              <a:rPr lang="en-US" altLang="zh-TW" sz="800" dirty="0">
                <a:solidFill>
                  <a:schemeClr val="bg1"/>
                </a:solidFill>
              </a:rPr>
              <a:t>Copyright © 2019 QNAP Systems, Inc. All rights reserved. QNAP® and other names of QNAP </a:t>
            </a:r>
            <a:r>
              <a:rPr lang="en-US" altLang="zh-TW" sz="800" dirty="0" err="1">
                <a:solidFill>
                  <a:schemeClr val="bg1"/>
                </a:solidFill>
              </a:rPr>
              <a:t>Productsareproprietarymarks</a:t>
            </a:r>
            <a:r>
              <a:rPr lang="en-US" altLang="zh-TW" sz="800" dirty="0">
                <a:solidFill>
                  <a:schemeClr val="bg1"/>
                </a:solidFill>
              </a:rPr>
              <a:t> or registered trademarks of QNAP Systems, Inc. Other products and company names mentioned herein are trademarks of their respective holders. </a:t>
            </a:r>
            <a:endParaRPr lang="zh-TW" altLang="en-US" sz="8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73046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4A343A6-BC79-4F09-9DBA-110489DBF0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矩形 2">
            <a:extLst>
              <a:ext uri="{FF2B5EF4-FFF2-40B4-BE49-F238E27FC236}">
                <a16:creationId xmlns:a16="http://schemas.microsoft.com/office/drawing/2014/main" id="{C10A0AAA-DD12-EA41-9CB7-D566780F80C7}"/>
              </a:ext>
            </a:extLst>
          </p:cNvPr>
          <p:cNvSpPr/>
          <p:nvPr/>
        </p:nvSpPr>
        <p:spPr>
          <a:xfrm>
            <a:off x="575957" y="344277"/>
            <a:ext cx="6423040" cy="1032655"/>
          </a:xfrm>
          <a:prstGeom prst="rect">
            <a:avLst/>
          </a:prstGeom>
          <a:effectLst>
            <a:outerShdw blurRad="50800" dist="38100" dir="2700000" algn="tl" rotWithShape="0">
              <a:prstClr val="black">
                <a:alpha val="40000"/>
              </a:prstClr>
            </a:outerShdw>
          </a:effectLst>
        </p:spPr>
        <p:txBody>
          <a:bodyPr wrap="none">
            <a:spAutoFit/>
          </a:bodyPr>
          <a:lstStyle/>
          <a:p>
            <a:pPr>
              <a:lnSpc>
                <a:spcPts val="3800"/>
              </a:lnSpc>
            </a:pPr>
            <a:r>
              <a:rPr lang="en-GB" altLang="zh-TW" sz="3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The previous QNAP Hybrid Cloud </a:t>
            </a:r>
          </a:p>
          <a:p>
            <a:pPr>
              <a:lnSpc>
                <a:spcPts val="3800"/>
              </a:lnSpc>
            </a:pPr>
            <a:r>
              <a:rPr lang="en-GB" altLang="zh-TW" sz="3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Solution is…</a:t>
            </a:r>
            <a:endParaRPr lang="zh-TW" altLang="en-US" sz="30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9" name="圖形 18">
            <a:extLst>
              <a:ext uri="{FF2B5EF4-FFF2-40B4-BE49-F238E27FC236}">
                <a16:creationId xmlns:a16="http://schemas.microsoft.com/office/drawing/2014/main" id="{10F29D75-0889-4FB2-83B8-C041567CEE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1824" y="2430745"/>
            <a:ext cx="6852575" cy="1400013"/>
          </a:xfrm>
          <a:prstGeom prst="rect">
            <a:avLst/>
          </a:prstGeom>
          <a:effectLst>
            <a:outerShdw blurRad="50800" dist="38100" dir="2700000" algn="tl" rotWithShape="0">
              <a:prstClr val="black">
                <a:alpha val="40000"/>
              </a:prstClr>
            </a:outerShdw>
          </a:effectLst>
        </p:spPr>
      </p:pic>
      <p:sp>
        <p:nvSpPr>
          <p:cNvPr id="6" name="矩形 5">
            <a:extLst>
              <a:ext uri="{FF2B5EF4-FFF2-40B4-BE49-F238E27FC236}">
                <a16:creationId xmlns:a16="http://schemas.microsoft.com/office/drawing/2014/main" id="{336D465D-4AF4-5045-869F-DEC3D1372922}"/>
              </a:ext>
            </a:extLst>
          </p:cNvPr>
          <p:cNvSpPr/>
          <p:nvPr/>
        </p:nvSpPr>
        <p:spPr>
          <a:xfrm>
            <a:off x="736800" y="2500638"/>
            <a:ext cx="5814412" cy="1202893"/>
          </a:xfrm>
          <a:prstGeom prst="rect">
            <a:avLst/>
          </a:prstGeom>
        </p:spPr>
        <p:txBody>
          <a:bodyPr wrap="none" anchor="t">
            <a:spAutoFit/>
          </a:bodyPr>
          <a:lstStyle/>
          <a:p>
            <a:pPr>
              <a:lnSpc>
                <a:spcPts val="3000"/>
              </a:lnSpc>
            </a:pPr>
            <a:r>
              <a:rPr lang="en-GB" altLang="zh-TW" b="1" dirty="0">
                <a:latin typeface="Arial" panose="020B0604020202020204" pitchFamily="34" charset="0"/>
                <a:ea typeface="微軟正黑體"/>
                <a:cs typeface="Arial" panose="020B0604020202020204" pitchFamily="34" charset="0"/>
              </a:rPr>
              <a:t>Synchronize data through</a:t>
            </a:r>
            <a:r>
              <a:rPr lang="zh-TW" altLang="en-US" b="1" dirty="0">
                <a:latin typeface="Arial" panose="020B0604020202020204" pitchFamily="34" charset="0"/>
                <a:ea typeface="微軟正黑體"/>
                <a:cs typeface="Arial" panose="020B0604020202020204" pitchFamily="34" charset="0"/>
              </a:rPr>
              <a:t> </a:t>
            </a:r>
            <a:r>
              <a:rPr lang="en-US" altLang="zh-TW" b="1" dirty="0">
                <a:solidFill>
                  <a:srgbClr val="1259FF"/>
                </a:solidFill>
                <a:latin typeface="Arial" panose="020B0604020202020204" pitchFamily="34" charset="0"/>
                <a:ea typeface="微軟正黑體" panose="020B0604030504040204" pitchFamily="34" charset="-120"/>
                <a:cs typeface="Arial" panose="020B0604020202020204" pitchFamily="34" charset="0"/>
              </a:rPr>
              <a:t>Hybrid</a:t>
            </a:r>
            <a:r>
              <a:rPr lang="zh-TW" altLang="en-US" b="1" dirty="0">
                <a:solidFill>
                  <a:srgbClr val="1259FF"/>
                </a:solidFill>
                <a:latin typeface="Arial" panose="020B0604020202020204" pitchFamily="34" charset="0"/>
                <a:ea typeface="微軟正黑體" panose="020B0604030504040204" pitchFamily="34" charset="-120"/>
                <a:cs typeface="Arial" panose="020B0604020202020204" pitchFamily="34" charset="0"/>
              </a:rPr>
              <a:t> </a:t>
            </a:r>
            <a:r>
              <a:rPr lang="en-US" altLang="zh-TW" b="1" dirty="0">
                <a:solidFill>
                  <a:srgbClr val="1259FF"/>
                </a:solidFill>
                <a:latin typeface="Arial" panose="020B0604020202020204" pitchFamily="34" charset="0"/>
                <a:ea typeface="微軟正黑體" panose="020B0604030504040204" pitchFamily="34" charset="-120"/>
                <a:cs typeface="Arial" panose="020B0604020202020204" pitchFamily="34" charset="0"/>
              </a:rPr>
              <a:t>Backup</a:t>
            </a:r>
            <a:r>
              <a:rPr lang="zh-TW" altLang="en-US" b="1" dirty="0">
                <a:solidFill>
                  <a:srgbClr val="1259FF"/>
                </a:solidFill>
                <a:latin typeface="Arial" panose="020B0604020202020204" pitchFamily="34" charset="0"/>
                <a:ea typeface="微軟正黑體" panose="020B0604030504040204" pitchFamily="34" charset="-120"/>
                <a:cs typeface="Arial" panose="020B0604020202020204" pitchFamily="34" charset="0"/>
              </a:rPr>
              <a:t> </a:t>
            </a:r>
            <a:r>
              <a:rPr lang="en-US" altLang="zh-TW" b="1" dirty="0">
                <a:solidFill>
                  <a:srgbClr val="1259FF"/>
                </a:solidFill>
                <a:latin typeface="Arial" panose="020B0604020202020204" pitchFamily="34" charset="0"/>
                <a:ea typeface="微軟正黑體" panose="020B0604030504040204" pitchFamily="34" charset="-120"/>
                <a:cs typeface="Arial" panose="020B0604020202020204" pitchFamily="34" charset="0"/>
              </a:rPr>
              <a:t>Sync</a:t>
            </a:r>
            <a:r>
              <a:rPr lang="en-GB" altLang="zh-CN" b="1" dirty="0">
                <a:latin typeface="Arial" panose="020B0604020202020204" pitchFamily="34" charset="0"/>
                <a:ea typeface="微軟正黑體"/>
                <a:cs typeface="Arial" panose="020B0604020202020204" pitchFamily="34" charset="0"/>
              </a:rPr>
              <a:t>.</a:t>
            </a:r>
            <a:endParaRPr lang="en-US" altLang="zh-CN" b="1" dirty="0">
              <a:latin typeface="Arial" panose="020B0604020202020204" pitchFamily="34" charset="0"/>
              <a:ea typeface="微軟正黑體"/>
              <a:cs typeface="Arial" panose="020B0604020202020204" pitchFamily="34" charset="0"/>
            </a:endParaRPr>
          </a:p>
          <a:p>
            <a:pPr>
              <a:lnSpc>
                <a:spcPts val="3000"/>
              </a:lnSpc>
            </a:pPr>
            <a:r>
              <a:rPr lang="en-GB" altLang="zh-CN" b="1" dirty="0">
                <a:latin typeface="Arial" panose="020B0604020202020204" pitchFamily="34" charset="0"/>
                <a:ea typeface="微軟正黑體"/>
                <a:cs typeface="Arial" panose="020B0604020202020204" pitchFamily="34" charset="0"/>
              </a:rPr>
              <a:t>You can access data through </a:t>
            </a:r>
            <a:r>
              <a:rPr lang="en-US" altLang="zh-TW" b="1" dirty="0">
                <a:latin typeface="Arial" panose="020B0604020202020204" pitchFamily="34" charset="0"/>
                <a:ea typeface="微軟正黑體" panose="020B0604030504040204" pitchFamily="34" charset="-120"/>
                <a:cs typeface="Arial" panose="020B0604020202020204" pitchFamily="34" charset="0"/>
              </a:rPr>
              <a:t>SMB/AFP,</a:t>
            </a:r>
            <a:endParaRPr lang="en-US" altLang="zh-CN" b="1" dirty="0">
              <a:latin typeface="Arial" panose="020B0604020202020204" pitchFamily="34" charset="0"/>
              <a:ea typeface="微軟正黑體"/>
              <a:cs typeface="Arial" panose="020B0604020202020204" pitchFamily="34" charset="0"/>
            </a:endParaRPr>
          </a:p>
          <a:p>
            <a:pPr>
              <a:lnSpc>
                <a:spcPts val="3000"/>
              </a:lnSpc>
            </a:pPr>
            <a:r>
              <a:rPr lang="en-GB" altLang="zh-CN" b="1" dirty="0">
                <a:solidFill>
                  <a:srgbClr val="1259FF"/>
                </a:solidFill>
                <a:latin typeface="Arial" panose="020B0604020202020204" pitchFamily="34" charset="0"/>
                <a:ea typeface="微軟正黑體"/>
                <a:cs typeface="Arial" panose="020B0604020202020204" pitchFamily="34" charset="0"/>
              </a:rPr>
              <a:t>but it takes same capacity as the cloud</a:t>
            </a:r>
            <a:r>
              <a:rPr lang="zh-TW" altLang="en-US" b="1" dirty="0">
                <a:solidFill>
                  <a:srgbClr val="1259FF"/>
                </a:solidFill>
                <a:latin typeface="Arial" panose="020B0604020202020204" pitchFamily="34" charset="0"/>
                <a:ea typeface="微軟正黑體"/>
                <a:cs typeface="Arial" panose="020B0604020202020204" pitchFamily="34" charset="0"/>
              </a:rPr>
              <a:t> </a:t>
            </a:r>
            <a:r>
              <a:rPr lang="en-GB" altLang="zh-TW" b="1" dirty="0">
                <a:solidFill>
                  <a:srgbClr val="1259FF"/>
                </a:solidFill>
                <a:latin typeface="Arial" panose="020B0604020202020204" pitchFamily="34" charset="0"/>
                <a:ea typeface="微軟正黑體"/>
                <a:cs typeface="Arial" panose="020B0604020202020204" pitchFamily="34" charset="0"/>
              </a:rPr>
              <a:t>use</a:t>
            </a:r>
            <a:r>
              <a:rPr lang="en-GB" altLang="zh-CN" b="1" dirty="0">
                <a:solidFill>
                  <a:srgbClr val="1259FF"/>
                </a:solidFill>
                <a:latin typeface="Arial" panose="020B0604020202020204" pitchFamily="34" charset="0"/>
                <a:ea typeface="微軟正黑體"/>
                <a:cs typeface="Arial" panose="020B0604020202020204" pitchFamily="34" charset="0"/>
              </a:rPr>
              <a:t> in NAS!</a:t>
            </a:r>
            <a:endParaRPr lang="zh-TW" altLang="en-US" b="1" dirty="0">
              <a:latin typeface="Arial" panose="020B0604020202020204" pitchFamily="34" charset="0"/>
              <a:ea typeface="微軟正黑體"/>
              <a:cs typeface="Arial" panose="020B0604020202020204" pitchFamily="34" charset="0"/>
            </a:endParaRPr>
          </a:p>
        </p:txBody>
      </p:sp>
      <p:pic>
        <p:nvPicPr>
          <p:cNvPr id="28" name="圖形 27">
            <a:extLst>
              <a:ext uri="{FF2B5EF4-FFF2-40B4-BE49-F238E27FC236}">
                <a16:creationId xmlns:a16="http://schemas.microsoft.com/office/drawing/2014/main" id="{9E482096-9569-4DB2-8A05-90633915FF1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39211" y="2148781"/>
            <a:ext cx="832771" cy="954217"/>
          </a:xfrm>
          <a:prstGeom prst="rect">
            <a:avLst/>
          </a:prstGeom>
        </p:spPr>
      </p:pic>
      <p:pic>
        <p:nvPicPr>
          <p:cNvPr id="30" name="圖形 29">
            <a:extLst>
              <a:ext uri="{FF2B5EF4-FFF2-40B4-BE49-F238E27FC236}">
                <a16:creationId xmlns:a16="http://schemas.microsoft.com/office/drawing/2014/main" id="{6E46761D-04F7-46EC-AE86-8EBFA442803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5927530" y="3908665"/>
            <a:ext cx="832771" cy="954217"/>
          </a:xfrm>
          <a:prstGeom prst="rect">
            <a:avLst/>
          </a:prstGeom>
        </p:spPr>
      </p:pic>
      <p:pic>
        <p:nvPicPr>
          <p:cNvPr id="31" name="圖形 30">
            <a:extLst>
              <a:ext uri="{FF2B5EF4-FFF2-40B4-BE49-F238E27FC236}">
                <a16:creationId xmlns:a16="http://schemas.microsoft.com/office/drawing/2014/main" id="{D0B6E1F7-1975-4D97-B699-FCAAC6A82C3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7338981" y="2959058"/>
            <a:ext cx="832771" cy="954217"/>
          </a:xfrm>
          <a:prstGeom prst="rect">
            <a:avLst/>
          </a:prstGeom>
        </p:spPr>
      </p:pic>
      <p:pic>
        <p:nvPicPr>
          <p:cNvPr id="20" name="圖形 19">
            <a:extLst>
              <a:ext uri="{FF2B5EF4-FFF2-40B4-BE49-F238E27FC236}">
                <a16:creationId xmlns:a16="http://schemas.microsoft.com/office/drawing/2014/main" id="{16B3B756-869A-4BED-BFCB-502F3362B0D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38544" y="933085"/>
            <a:ext cx="1477538" cy="1215696"/>
          </a:xfrm>
          <a:prstGeom prst="rect">
            <a:avLst/>
          </a:prstGeom>
        </p:spPr>
      </p:pic>
      <p:pic>
        <p:nvPicPr>
          <p:cNvPr id="25" name="圖形 24">
            <a:extLst>
              <a:ext uri="{FF2B5EF4-FFF2-40B4-BE49-F238E27FC236}">
                <a16:creationId xmlns:a16="http://schemas.microsoft.com/office/drawing/2014/main" id="{8D8A9802-C0CD-4386-ACA1-BA82BDA73E1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966493" y="3360349"/>
            <a:ext cx="977898" cy="755086"/>
          </a:xfrm>
          <a:prstGeom prst="rect">
            <a:avLst/>
          </a:prstGeom>
        </p:spPr>
      </p:pic>
      <p:pic>
        <p:nvPicPr>
          <p:cNvPr id="35" name="圖形 34">
            <a:extLst>
              <a:ext uri="{FF2B5EF4-FFF2-40B4-BE49-F238E27FC236}">
                <a16:creationId xmlns:a16="http://schemas.microsoft.com/office/drawing/2014/main" id="{49B989C3-A3E1-4249-B062-48A248089953}"/>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815730" y="4041582"/>
            <a:ext cx="353954" cy="481378"/>
          </a:xfrm>
          <a:prstGeom prst="rect">
            <a:avLst/>
          </a:prstGeom>
        </p:spPr>
      </p:pic>
      <p:pic>
        <p:nvPicPr>
          <p:cNvPr id="41" name="圖形 40">
            <a:extLst>
              <a:ext uri="{FF2B5EF4-FFF2-40B4-BE49-F238E27FC236}">
                <a16:creationId xmlns:a16="http://schemas.microsoft.com/office/drawing/2014/main" id="{B2521AE5-4E43-4D24-A8A5-55EEFF06361D}"/>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007253" y="4522960"/>
            <a:ext cx="1895475" cy="19050"/>
          </a:xfrm>
          <a:prstGeom prst="rect">
            <a:avLst/>
          </a:prstGeom>
        </p:spPr>
      </p:pic>
      <p:pic>
        <p:nvPicPr>
          <p:cNvPr id="23" name="圖形 22">
            <a:extLst>
              <a:ext uri="{FF2B5EF4-FFF2-40B4-BE49-F238E27FC236}">
                <a16:creationId xmlns:a16="http://schemas.microsoft.com/office/drawing/2014/main" id="{C6F7FFA6-F800-4543-A869-89F308863574}"/>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553283" y="3872029"/>
            <a:ext cx="1465987" cy="1113408"/>
          </a:xfrm>
          <a:prstGeom prst="rect">
            <a:avLst/>
          </a:prstGeom>
        </p:spPr>
      </p:pic>
      <p:pic>
        <p:nvPicPr>
          <p:cNvPr id="36" name="圖形 35">
            <a:extLst>
              <a:ext uri="{FF2B5EF4-FFF2-40B4-BE49-F238E27FC236}">
                <a16:creationId xmlns:a16="http://schemas.microsoft.com/office/drawing/2014/main" id="{9E7B0D44-DA51-46E7-B50B-739482D79E58}"/>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33208" y="4212185"/>
            <a:ext cx="540243" cy="734731"/>
          </a:xfrm>
          <a:prstGeom prst="rect">
            <a:avLst/>
          </a:prstGeom>
        </p:spPr>
      </p:pic>
      <p:pic>
        <p:nvPicPr>
          <p:cNvPr id="45" name="圖形 44">
            <a:extLst>
              <a:ext uri="{FF2B5EF4-FFF2-40B4-BE49-F238E27FC236}">
                <a16:creationId xmlns:a16="http://schemas.microsoft.com/office/drawing/2014/main" id="{BACAA3D9-C63D-4D99-872F-EE0C0EEB02C6}"/>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rot="5400000">
            <a:off x="6308037" y="3831843"/>
            <a:ext cx="1895475" cy="19050"/>
          </a:xfrm>
          <a:prstGeom prst="rect">
            <a:avLst/>
          </a:prstGeom>
        </p:spPr>
      </p:pic>
      <p:pic>
        <p:nvPicPr>
          <p:cNvPr id="15" name="圖形 14">
            <a:extLst>
              <a:ext uri="{FF2B5EF4-FFF2-40B4-BE49-F238E27FC236}">
                <a16:creationId xmlns:a16="http://schemas.microsoft.com/office/drawing/2014/main" id="{F9DA0071-B89F-4471-AA5A-FF2698AFFAB5}"/>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530610" y="2867051"/>
            <a:ext cx="1191656" cy="1191656"/>
          </a:xfrm>
          <a:prstGeom prst="rect">
            <a:avLst/>
          </a:prstGeom>
        </p:spPr>
      </p:pic>
      <p:pic>
        <p:nvPicPr>
          <p:cNvPr id="44" name="圖片 43">
            <a:extLst>
              <a:ext uri="{FF2B5EF4-FFF2-40B4-BE49-F238E27FC236}">
                <a16:creationId xmlns:a16="http://schemas.microsoft.com/office/drawing/2014/main" id="{84F466BB-98D5-4C47-85AD-8F71D594A907}"/>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692762" y="4214576"/>
            <a:ext cx="1135842" cy="743205"/>
          </a:xfrm>
          <a:prstGeom prst="rect">
            <a:avLst/>
          </a:prstGeom>
        </p:spPr>
      </p:pic>
      <p:pic>
        <p:nvPicPr>
          <p:cNvPr id="17" name="圖形 16">
            <a:extLst>
              <a:ext uri="{FF2B5EF4-FFF2-40B4-BE49-F238E27FC236}">
                <a16:creationId xmlns:a16="http://schemas.microsoft.com/office/drawing/2014/main" id="{64CFF35D-FD9F-4D99-A9E2-3FB94C7B4ACA}"/>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377242" y="1413580"/>
            <a:ext cx="6810126" cy="1032134"/>
          </a:xfrm>
          <a:prstGeom prst="rect">
            <a:avLst/>
          </a:prstGeom>
          <a:effectLst>
            <a:outerShdw blurRad="50800" dist="38100" dir="2700000" algn="tl" rotWithShape="0">
              <a:prstClr val="black">
                <a:alpha val="40000"/>
              </a:prstClr>
            </a:outerShdw>
          </a:effectLst>
        </p:spPr>
      </p:pic>
      <p:sp>
        <p:nvSpPr>
          <p:cNvPr id="4" name="矩形 3">
            <a:extLst>
              <a:ext uri="{FF2B5EF4-FFF2-40B4-BE49-F238E27FC236}">
                <a16:creationId xmlns:a16="http://schemas.microsoft.com/office/drawing/2014/main" id="{36524579-6782-844A-BB6C-4444874C7928}"/>
              </a:ext>
            </a:extLst>
          </p:cNvPr>
          <p:cNvSpPr/>
          <p:nvPr/>
        </p:nvSpPr>
        <p:spPr>
          <a:xfrm>
            <a:off x="647180" y="1484234"/>
            <a:ext cx="6540188" cy="818494"/>
          </a:xfrm>
          <a:prstGeom prst="rect">
            <a:avLst/>
          </a:prstGeom>
        </p:spPr>
        <p:txBody>
          <a:bodyPr wrap="none" anchor="t">
            <a:spAutoFit/>
          </a:bodyPr>
          <a:lstStyle/>
          <a:p>
            <a:pPr>
              <a:lnSpc>
                <a:spcPts val="3000"/>
              </a:lnSpc>
            </a:pPr>
            <a:r>
              <a:rPr lang="en-GB" altLang="zh-TW" b="1" dirty="0">
                <a:latin typeface="Arial" panose="020B0604020202020204" pitchFamily="34" charset="0"/>
                <a:ea typeface="微軟正黑體"/>
                <a:cs typeface="Arial" panose="020B0604020202020204" pitchFamily="34" charset="0"/>
              </a:rPr>
              <a:t>Mount the cloud storage through </a:t>
            </a:r>
            <a:r>
              <a:rPr lang="en-US" altLang="zh-TW" b="1" dirty="0">
                <a:solidFill>
                  <a:srgbClr val="1259FF"/>
                </a:solidFill>
                <a:latin typeface="Arial" panose="020B0604020202020204" pitchFamily="34" charset="0"/>
                <a:ea typeface="微軟正黑體" panose="020B0604030504040204" pitchFamily="34" charset="-120"/>
                <a:cs typeface="Arial" panose="020B0604020202020204" pitchFamily="34" charset="0"/>
              </a:rPr>
              <a:t>Connect to Cloud Drive.</a:t>
            </a:r>
            <a:endParaRPr lang="en-US" altLang="zh-CN" b="1" dirty="0">
              <a:latin typeface="Arial" panose="020B0604020202020204" pitchFamily="34" charset="0"/>
              <a:ea typeface="微軟正黑體"/>
              <a:cs typeface="Arial" panose="020B0604020202020204" pitchFamily="34" charset="0"/>
            </a:endParaRPr>
          </a:p>
          <a:p>
            <a:pPr>
              <a:lnSpc>
                <a:spcPts val="3000"/>
              </a:lnSpc>
            </a:pPr>
            <a:r>
              <a:rPr lang="en-GB" altLang="zh-TW" b="1" dirty="0">
                <a:solidFill>
                  <a:srgbClr val="1259FF"/>
                </a:solidFill>
                <a:latin typeface="Arial" panose="020B0604020202020204" pitchFamily="34" charset="0"/>
                <a:ea typeface="微軟正黑體"/>
                <a:cs typeface="Arial" panose="020B0604020202020204" pitchFamily="34" charset="0"/>
              </a:rPr>
              <a:t>You can not access data through</a:t>
            </a:r>
            <a:r>
              <a:rPr lang="zh-TW" altLang="en-US" b="1" dirty="0">
                <a:solidFill>
                  <a:srgbClr val="1259FF"/>
                </a:solidFill>
                <a:latin typeface="Arial" panose="020B0604020202020204" pitchFamily="34" charset="0"/>
                <a:ea typeface="微軟正黑體"/>
                <a:cs typeface="Arial" panose="020B0604020202020204" pitchFamily="34" charset="0"/>
              </a:rPr>
              <a:t> </a:t>
            </a:r>
            <a:r>
              <a:rPr lang="en-US" altLang="zh-TW" b="1" dirty="0">
                <a:solidFill>
                  <a:srgbClr val="1259FF"/>
                </a:solidFill>
                <a:latin typeface="Arial" panose="020B0604020202020204" pitchFamily="34" charset="0"/>
                <a:ea typeface="微軟正黑體" panose="020B0604030504040204" pitchFamily="34" charset="-120"/>
                <a:cs typeface="Arial" panose="020B0604020202020204" pitchFamily="34" charset="0"/>
              </a:rPr>
              <a:t>SMB/ AFP!</a:t>
            </a:r>
            <a:endParaRPr lang="zh-TW" altLang="en-US" b="1" dirty="0">
              <a:latin typeface="Arial" panose="020B0604020202020204" pitchFamily="34" charset="0"/>
              <a:ea typeface="微軟正黑體"/>
              <a:cs typeface="Arial" panose="020B0604020202020204" pitchFamily="34" charset="0"/>
            </a:endParaRPr>
          </a:p>
        </p:txBody>
      </p:sp>
      <p:pic>
        <p:nvPicPr>
          <p:cNvPr id="2" name="圖片 2" descr="一張含有 標誌, 室外 的圖片&#10;&#10;描述是以高可信度產生">
            <a:extLst>
              <a:ext uri="{FF2B5EF4-FFF2-40B4-BE49-F238E27FC236}">
                <a16:creationId xmlns:a16="http://schemas.microsoft.com/office/drawing/2014/main" id="{9A314456-89F0-4E49-829F-7C3F5D8777E6}"/>
              </a:ext>
            </a:extLst>
          </p:cNvPr>
          <p:cNvPicPr>
            <a:picLocks noChangeAspect="1"/>
          </p:cNvPicPr>
          <p:nvPr/>
        </p:nvPicPr>
        <p:blipFill>
          <a:blip r:embed="rId23"/>
          <a:stretch>
            <a:fillRect/>
          </a:stretch>
        </p:blipFill>
        <p:spPr>
          <a:xfrm>
            <a:off x="8160404" y="-280"/>
            <a:ext cx="981075" cy="885825"/>
          </a:xfrm>
          <a:prstGeom prst="rect">
            <a:avLst/>
          </a:prstGeom>
        </p:spPr>
      </p:pic>
    </p:spTree>
    <p:extLst>
      <p:ext uri="{BB962C8B-B14F-4D97-AF65-F5344CB8AC3E}">
        <p14:creationId xmlns:p14="http://schemas.microsoft.com/office/powerpoint/2010/main" val="1468397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9738477-A9EC-485A-A142-AADA7DE15D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756472EA-B940-41C6-A73C-BB5A2117F8B6}"/>
              </a:ext>
            </a:extLst>
          </p:cNvPr>
          <p:cNvSpPr/>
          <p:nvPr/>
        </p:nvSpPr>
        <p:spPr>
          <a:xfrm>
            <a:off x="1667220" y="197738"/>
            <a:ext cx="6044842" cy="954107"/>
          </a:xfrm>
          <a:prstGeom prst="rect">
            <a:avLst/>
          </a:prstGeom>
          <a:effectLst>
            <a:outerShdw blurRad="50800" dist="38100" dir="2700000" algn="tl" rotWithShape="0">
              <a:prstClr val="black">
                <a:alpha val="40000"/>
              </a:prstClr>
            </a:outerShdw>
          </a:effectLst>
        </p:spPr>
        <p:txBody>
          <a:bodyPr wrap="square" anchor="t">
            <a:spAutoFit/>
          </a:bodyPr>
          <a:lstStyle/>
          <a:p>
            <a:pPr algn="ctr"/>
            <a:r>
              <a:rPr lang="en-GB" altLang="zh-TW" sz="2800" b="1" dirty="0">
                <a:solidFill>
                  <a:schemeClr val="bg1"/>
                </a:solidFill>
                <a:latin typeface="Arial" panose="020B0604020202020204" pitchFamily="34" charset="0"/>
                <a:ea typeface="微軟正黑體"/>
                <a:cs typeface="Arial" panose="020B0604020202020204" pitchFamily="34" charset="0"/>
              </a:rPr>
              <a:t>Now QNAP gives you </a:t>
            </a:r>
            <a:endParaRPr lang="en-GB" altLang="zh-TW" sz="28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gn="ctr"/>
            <a:r>
              <a:rPr lang="en-GB" altLang="zh-TW" sz="2800" b="1" dirty="0">
                <a:solidFill>
                  <a:schemeClr val="bg1"/>
                </a:solidFill>
                <a:latin typeface="Arial" panose="020B0604020202020204" pitchFamily="34" charset="0"/>
                <a:ea typeface="微軟正黑體"/>
                <a:cs typeface="Arial" panose="020B0604020202020204" pitchFamily="34" charset="0"/>
              </a:rPr>
              <a:t>A </a:t>
            </a:r>
            <a:r>
              <a:rPr lang="en-US" altLang="zh-TW" sz="2800" b="1" dirty="0">
                <a:solidFill>
                  <a:schemeClr val="bg1"/>
                </a:solidFill>
                <a:latin typeface="Arial" panose="020B0604020202020204" pitchFamily="34" charset="0"/>
                <a:cs typeface="Arial" panose="020B0604020202020204" pitchFamily="34" charset="0"/>
              </a:rPr>
              <a:t>New Hybrid Cloud Solution:</a:t>
            </a:r>
            <a:r>
              <a:rPr lang="en-GB" altLang="zh-TW" sz="2800" b="1" dirty="0">
                <a:solidFill>
                  <a:schemeClr val="bg1"/>
                </a:solidFill>
                <a:latin typeface="Arial" panose="020B0604020202020204" pitchFamily="34" charset="0"/>
                <a:ea typeface="微軟正黑體"/>
                <a:cs typeface="Arial" panose="020B0604020202020204" pitchFamily="34" charset="0"/>
              </a:rPr>
              <a:t> </a:t>
            </a:r>
            <a:endParaRPr lang="en-US" altLang="zh-TW" sz="28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矩形 6">
            <a:extLst>
              <a:ext uri="{FF2B5EF4-FFF2-40B4-BE49-F238E27FC236}">
                <a16:creationId xmlns:a16="http://schemas.microsoft.com/office/drawing/2014/main" id="{913D599A-0E2C-46D1-B746-4C4BAAC64DCD}"/>
              </a:ext>
            </a:extLst>
          </p:cNvPr>
          <p:cNvSpPr/>
          <p:nvPr/>
        </p:nvSpPr>
        <p:spPr>
          <a:xfrm>
            <a:off x="1389455" y="1078108"/>
            <a:ext cx="6390487" cy="615553"/>
          </a:xfrm>
          <a:prstGeom prst="rect">
            <a:avLst/>
          </a:prstGeom>
          <a:effectLst>
            <a:outerShdw blurRad="50800" dist="38100" dir="2700000" algn="tl" rotWithShape="0">
              <a:prstClr val="black">
                <a:alpha val="40000"/>
              </a:prstClr>
            </a:outerShdw>
          </a:effectLst>
        </p:spPr>
        <p:txBody>
          <a:bodyPr wrap="square">
            <a:spAutoFit/>
          </a:bodyPr>
          <a:lstStyle/>
          <a:p>
            <a:pPr algn="ctr"/>
            <a:r>
              <a:rPr lang="zh-TW" altLang="en-US" sz="2400" b="1" dirty="0">
                <a:solidFill>
                  <a:schemeClr val="bg1"/>
                </a:solidFill>
                <a:latin typeface="Arial" panose="020B0604020202020204" pitchFamily="34" charset="0"/>
                <a:cs typeface="Arial" panose="020B0604020202020204" pitchFamily="34" charset="0"/>
              </a:rPr>
              <a:t> </a:t>
            </a:r>
            <a:r>
              <a:rPr lang="en-US" altLang="zh-TW" sz="3400" b="1" dirty="0" err="1">
                <a:solidFill>
                  <a:schemeClr val="bg1"/>
                </a:solidFill>
                <a:latin typeface="Arial" panose="020B0604020202020204" pitchFamily="34" charset="0"/>
                <a:cs typeface="Arial" panose="020B0604020202020204" pitchFamily="34" charset="0"/>
              </a:rPr>
              <a:t>CacheMount</a:t>
            </a:r>
            <a:r>
              <a:rPr lang="en-US" altLang="zh-TW" b="1" dirty="0">
                <a:solidFill>
                  <a:schemeClr val="bg1"/>
                </a:solidFill>
                <a:latin typeface="Arial" panose="020B0604020202020204" pitchFamily="34" charset="0"/>
                <a:cs typeface="Arial" panose="020B0604020202020204" pitchFamily="34" charset="0"/>
              </a:rPr>
              <a:t> </a:t>
            </a:r>
            <a:endParaRPr lang="en-US" altLang="zh-CN" sz="28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矩形 7">
            <a:extLst>
              <a:ext uri="{FF2B5EF4-FFF2-40B4-BE49-F238E27FC236}">
                <a16:creationId xmlns:a16="http://schemas.microsoft.com/office/drawing/2014/main" id="{A32DB121-24B5-4ABF-B6BA-248A2E82441B}"/>
              </a:ext>
            </a:extLst>
          </p:cNvPr>
          <p:cNvSpPr/>
          <p:nvPr/>
        </p:nvSpPr>
        <p:spPr>
          <a:xfrm>
            <a:off x="3965904" y="4654418"/>
            <a:ext cx="1212191" cy="276999"/>
          </a:xfrm>
          <a:prstGeom prst="rect">
            <a:avLst/>
          </a:prstGeom>
        </p:spPr>
        <p:txBody>
          <a:bodyPr wrap="none">
            <a:spAutoFit/>
          </a:bodyPr>
          <a:lstStyle/>
          <a:p>
            <a:r>
              <a:rPr lang="zh-TW" altLang="en-US" sz="1200" dirty="0">
                <a:solidFill>
                  <a:srgbClr val="146299"/>
                </a:solidFill>
                <a:latin typeface="Arial" panose="020B0604020202020204" pitchFamily="34" charset="0"/>
                <a:cs typeface="Arial" panose="020B0604020202020204" pitchFamily="34" charset="0"/>
              </a:rPr>
              <a:t>SMB/NFS/AFP</a:t>
            </a:r>
          </a:p>
        </p:txBody>
      </p:sp>
      <p:sp>
        <p:nvSpPr>
          <p:cNvPr id="12" name="矩形 11">
            <a:extLst>
              <a:ext uri="{FF2B5EF4-FFF2-40B4-BE49-F238E27FC236}">
                <a16:creationId xmlns:a16="http://schemas.microsoft.com/office/drawing/2014/main" id="{00E6C341-2CCE-4F01-BE3F-6FB4656BD5E6}"/>
              </a:ext>
            </a:extLst>
          </p:cNvPr>
          <p:cNvSpPr/>
          <p:nvPr/>
        </p:nvSpPr>
        <p:spPr>
          <a:xfrm>
            <a:off x="2745162" y="3802068"/>
            <a:ext cx="3640974" cy="797462"/>
          </a:xfrm>
          <a:prstGeom prst="rect">
            <a:avLst/>
          </a:prstGeom>
        </p:spPr>
        <p:txBody>
          <a:bodyPr wrap="square">
            <a:spAutoFit/>
          </a:bodyPr>
          <a:lstStyle/>
          <a:p>
            <a:pPr marL="0" lvl="1" algn="ctr">
              <a:lnSpc>
                <a:spcPts val="1850"/>
              </a:lnSpc>
            </a:pPr>
            <a:r>
              <a:rPr lang="en-GB" altLang="zh-CN" sz="1550" b="1" dirty="0">
                <a:solidFill>
                  <a:srgbClr val="3B56DF"/>
                </a:solidFill>
                <a:latin typeface="Arial" panose="020B0604020202020204" pitchFamily="34" charset="0"/>
                <a:ea typeface="微軟正黑體" panose="020B0604030504040204" pitchFamily="34" charset="-120"/>
                <a:cs typeface="Arial" panose="020B0604020202020204" pitchFamily="34" charset="0"/>
              </a:rPr>
              <a:t>Allocate a part of NAS storage to enjoy the hybrid cloud!</a:t>
            </a:r>
            <a:r>
              <a:rPr lang="zh-CN" altLang="en-US" sz="1550" b="1" dirty="0">
                <a:solidFill>
                  <a:srgbClr val="3B56DF"/>
                </a:solidFill>
                <a:latin typeface="Arial" panose="020B0604020202020204" pitchFamily="34" charset="0"/>
                <a:ea typeface="微軟正黑體" panose="020B0604030504040204" pitchFamily="34" charset="-120"/>
                <a:cs typeface="Arial" panose="020B0604020202020204" pitchFamily="34" charset="0"/>
              </a:rPr>
              <a:t> </a:t>
            </a:r>
            <a:endParaRPr lang="en-GB" altLang="zh-CN" sz="1550" b="1" dirty="0">
              <a:solidFill>
                <a:srgbClr val="3B56DF"/>
              </a:solidFill>
              <a:latin typeface="Arial" panose="020B0604020202020204" pitchFamily="34" charset="0"/>
              <a:ea typeface="微軟正黑體" panose="020B0604030504040204" pitchFamily="34" charset="-120"/>
              <a:cs typeface="Arial" panose="020B0604020202020204" pitchFamily="34" charset="0"/>
            </a:endParaRPr>
          </a:p>
          <a:p>
            <a:pPr marL="0" lvl="1" algn="ctr">
              <a:lnSpc>
                <a:spcPts val="1900"/>
              </a:lnSpc>
            </a:pPr>
            <a:r>
              <a:rPr lang="en-GB" altLang="zh-TW" sz="1200" b="1" dirty="0">
                <a:latin typeface="Arial" panose="020B0604020202020204" pitchFamily="34" charset="0"/>
                <a:ea typeface="微軟正黑體" panose="020B0604030504040204" pitchFamily="34" charset="-120"/>
                <a:cs typeface="Arial" panose="020B0604020202020204" pitchFamily="34" charset="0"/>
              </a:rPr>
              <a:t>Enjoy QTS applications at the same time.</a:t>
            </a:r>
            <a:endParaRPr lang="zh-TW" altLang="en-US" sz="12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2" name="圖片 2" descr="一張含有 標誌, 室外 的圖片&#10;&#10;描述是以高可信度產生">
            <a:extLst>
              <a:ext uri="{FF2B5EF4-FFF2-40B4-BE49-F238E27FC236}">
                <a16:creationId xmlns:a16="http://schemas.microsoft.com/office/drawing/2014/main" id="{8ABB6FB0-7A3E-4248-803C-D3DCBE5B96AB}"/>
              </a:ext>
            </a:extLst>
          </p:cNvPr>
          <p:cNvPicPr>
            <a:picLocks noChangeAspect="1"/>
          </p:cNvPicPr>
          <p:nvPr/>
        </p:nvPicPr>
        <p:blipFill>
          <a:blip r:embed="rId3"/>
          <a:stretch>
            <a:fillRect/>
          </a:stretch>
        </p:blipFill>
        <p:spPr>
          <a:xfrm>
            <a:off x="8160404" y="-280"/>
            <a:ext cx="981075" cy="885825"/>
          </a:xfrm>
          <a:prstGeom prst="rect">
            <a:avLst/>
          </a:prstGeom>
        </p:spPr>
      </p:pic>
    </p:spTree>
    <p:extLst>
      <p:ext uri="{BB962C8B-B14F-4D97-AF65-F5344CB8AC3E}">
        <p14:creationId xmlns:p14="http://schemas.microsoft.com/office/powerpoint/2010/main" val="863019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047A4377-F928-4477-9F5C-02A57321DD2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圖片 2" descr="一張含有 標誌, 室外 的圖片&#10;&#10;描述是以高可信度產生">
            <a:extLst>
              <a:ext uri="{FF2B5EF4-FFF2-40B4-BE49-F238E27FC236}">
                <a16:creationId xmlns:a16="http://schemas.microsoft.com/office/drawing/2014/main" id="{388C989B-FB55-489D-BF34-E9F75AB07C81}"/>
              </a:ext>
            </a:extLst>
          </p:cNvPr>
          <p:cNvPicPr>
            <a:picLocks noChangeAspect="1"/>
          </p:cNvPicPr>
          <p:nvPr/>
        </p:nvPicPr>
        <p:blipFill>
          <a:blip r:embed="rId3"/>
          <a:stretch>
            <a:fillRect/>
          </a:stretch>
        </p:blipFill>
        <p:spPr>
          <a:xfrm>
            <a:off x="8160404" y="-280"/>
            <a:ext cx="981075" cy="885825"/>
          </a:xfrm>
          <a:prstGeom prst="rect">
            <a:avLst/>
          </a:prstGeom>
        </p:spPr>
      </p:pic>
    </p:spTree>
    <p:extLst>
      <p:ext uri="{BB962C8B-B14F-4D97-AF65-F5344CB8AC3E}">
        <p14:creationId xmlns:p14="http://schemas.microsoft.com/office/powerpoint/2010/main" val="806151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descr="一張含有 螢幕擷取畫面 的圖片&#10;&#10;描述是以高可信度產生">
            <a:extLst>
              <a:ext uri="{FF2B5EF4-FFF2-40B4-BE49-F238E27FC236}">
                <a16:creationId xmlns:a16="http://schemas.microsoft.com/office/drawing/2014/main" id="{1BA645D7-7E73-406E-B32A-310F64FC7AB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5" name="標題 14">
            <a:extLst>
              <a:ext uri="{FF2B5EF4-FFF2-40B4-BE49-F238E27FC236}">
                <a16:creationId xmlns:a16="http://schemas.microsoft.com/office/drawing/2014/main" id="{8F05793F-1718-43CD-8B38-DFC78535B9A5}"/>
              </a:ext>
            </a:extLst>
          </p:cNvPr>
          <p:cNvSpPr>
            <a:spLocks noGrp="1"/>
          </p:cNvSpPr>
          <p:nvPr>
            <p:ph type="title"/>
          </p:nvPr>
        </p:nvSpPr>
        <p:spPr>
          <a:xfrm>
            <a:off x="349872" y="40166"/>
            <a:ext cx="8554667" cy="994172"/>
          </a:xfrm>
        </p:spPr>
        <p:txBody>
          <a:bodyPr>
            <a:noAutofit/>
          </a:bodyPr>
          <a:lstStyle/>
          <a:p>
            <a:pPr>
              <a:lnSpc>
                <a:spcPts val="3800"/>
              </a:lnSpc>
            </a:pPr>
            <a:r>
              <a:rPr lang="en-GB" altLang="zh-TW" sz="3100" b="1" dirty="0">
                <a:solidFill>
                  <a:schemeClr val="bg1"/>
                </a:solidFill>
                <a:latin typeface="Arial" panose="020B0604020202020204" pitchFamily="34" charset="0"/>
                <a:ea typeface="微軟正黑體"/>
                <a:cs typeface="Arial" panose="020B0604020202020204" pitchFamily="34" charset="0"/>
              </a:rPr>
              <a:t>A </a:t>
            </a:r>
            <a:r>
              <a:rPr lang="en-US" altLang="zh-TW" sz="3100" b="1" dirty="0">
                <a:solidFill>
                  <a:schemeClr val="bg1"/>
                </a:solidFill>
                <a:latin typeface="Arial" panose="020B0604020202020204" pitchFamily="34" charset="0"/>
                <a:ea typeface="微軟正黑體"/>
                <a:cs typeface="Arial" panose="020B0604020202020204" pitchFamily="34" charset="0"/>
              </a:rPr>
              <a:t>New Hybrid Cloud Solution:</a:t>
            </a:r>
            <a:r>
              <a:rPr lang="en-GB" altLang="zh-TW" sz="3100" b="1" dirty="0">
                <a:solidFill>
                  <a:schemeClr val="bg1"/>
                </a:solidFill>
                <a:latin typeface="Arial" panose="020B0604020202020204" pitchFamily="34" charset="0"/>
                <a:ea typeface="微軟正黑體"/>
                <a:cs typeface="Arial" panose="020B0604020202020204" pitchFamily="34" charset="0"/>
              </a:rPr>
              <a:t> </a:t>
            </a:r>
            <a:br>
              <a:rPr lang="en-GB" altLang="zh-TW" sz="3100" b="1" dirty="0">
                <a:solidFill>
                  <a:schemeClr val="bg1"/>
                </a:solidFill>
                <a:latin typeface="Arial" panose="020B0604020202020204" pitchFamily="34" charset="0"/>
                <a:ea typeface="微軟正黑體"/>
                <a:cs typeface="Arial" panose="020B0604020202020204" pitchFamily="34" charset="0"/>
              </a:rPr>
            </a:br>
            <a:r>
              <a:rPr lang="zh-CN" altLang="en-US" sz="3100" b="1" dirty="0">
                <a:solidFill>
                  <a:schemeClr val="bg1"/>
                </a:solidFill>
                <a:latin typeface="Arial" panose="020B0604020202020204" pitchFamily="34" charset="0"/>
                <a:ea typeface="微軟正黑體"/>
                <a:cs typeface="Arial" panose="020B0604020202020204" pitchFamily="34" charset="0"/>
              </a:rPr>
              <a:t>CacheMount</a:t>
            </a:r>
            <a:endParaRPr lang="en-GB" sz="3100" b="1" i="0" dirty="0">
              <a:solidFill>
                <a:schemeClr val="bg1"/>
              </a:solidFill>
              <a:latin typeface="Arial" panose="020B0604020202020204" pitchFamily="34" charset="0"/>
              <a:ea typeface="微軟正黑體"/>
              <a:cs typeface="Arial" panose="020B0604020202020204" pitchFamily="34" charset="0"/>
            </a:endParaRPr>
          </a:p>
        </p:txBody>
      </p:sp>
      <p:sp>
        <p:nvSpPr>
          <p:cNvPr id="20" name="橢圓 19">
            <a:extLst>
              <a:ext uri="{FF2B5EF4-FFF2-40B4-BE49-F238E27FC236}">
                <a16:creationId xmlns:a16="http://schemas.microsoft.com/office/drawing/2014/main" id="{EE3CA90A-67E8-46B4-809F-F2F2FAFA837B}"/>
              </a:ext>
            </a:extLst>
          </p:cNvPr>
          <p:cNvSpPr/>
          <p:nvPr/>
        </p:nvSpPr>
        <p:spPr>
          <a:xfrm>
            <a:off x="5486465" y="2247294"/>
            <a:ext cx="432102" cy="432102"/>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形 3">
            <a:extLst>
              <a:ext uri="{FF2B5EF4-FFF2-40B4-BE49-F238E27FC236}">
                <a16:creationId xmlns:a16="http://schemas.microsoft.com/office/drawing/2014/main" id="{3A1B42FB-369F-48F0-9DC6-24D0FF054B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5131" y="1230726"/>
            <a:ext cx="5212352" cy="2705648"/>
          </a:xfrm>
          <a:prstGeom prst="rect">
            <a:avLst/>
          </a:prstGeom>
        </p:spPr>
      </p:pic>
      <p:pic>
        <p:nvPicPr>
          <p:cNvPr id="5" name="圖形 4">
            <a:extLst>
              <a:ext uri="{FF2B5EF4-FFF2-40B4-BE49-F238E27FC236}">
                <a16:creationId xmlns:a16="http://schemas.microsoft.com/office/drawing/2014/main" id="{003E26B8-3CC1-474F-B27E-A8238D6263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4134" y="1230726"/>
            <a:ext cx="2984170" cy="2705647"/>
          </a:xfrm>
          <a:prstGeom prst="rect">
            <a:avLst/>
          </a:prstGeom>
        </p:spPr>
      </p:pic>
      <p:pic>
        <p:nvPicPr>
          <p:cNvPr id="6" name="Google Shape;207;p25">
            <a:extLst>
              <a:ext uri="{FF2B5EF4-FFF2-40B4-BE49-F238E27FC236}">
                <a16:creationId xmlns:a16="http://schemas.microsoft.com/office/drawing/2014/main" id="{FE34C326-04D5-4DBE-BC60-33B46143116D}"/>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6936915" y="1473195"/>
            <a:ext cx="1098607" cy="1098555"/>
          </a:xfrm>
          <a:prstGeom prst="rect">
            <a:avLst/>
          </a:prstGeom>
          <a:noFill/>
          <a:ln>
            <a:noFill/>
          </a:ln>
          <a:effectLst>
            <a:outerShdw blurRad="50800" dist="38100" dir="2700000" algn="tl" rotWithShape="0">
              <a:prstClr val="black">
                <a:alpha val="40000"/>
              </a:prstClr>
            </a:outerShdw>
          </a:effectLst>
        </p:spPr>
      </p:pic>
      <p:sp>
        <p:nvSpPr>
          <p:cNvPr id="7" name="Google Shape;208;p25">
            <a:extLst>
              <a:ext uri="{FF2B5EF4-FFF2-40B4-BE49-F238E27FC236}">
                <a16:creationId xmlns:a16="http://schemas.microsoft.com/office/drawing/2014/main" id="{1FD6D577-CEE9-49EC-8D6C-EE250183B6F7}"/>
              </a:ext>
            </a:extLst>
          </p:cNvPr>
          <p:cNvSpPr txBox="1"/>
          <p:nvPr/>
        </p:nvSpPr>
        <p:spPr>
          <a:xfrm>
            <a:off x="6411550" y="2701800"/>
            <a:ext cx="2200442" cy="388313"/>
          </a:xfrm>
          <a:prstGeom prst="rect">
            <a:avLst/>
          </a:prstGeom>
          <a:noFill/>
          <a:ln>
            <a:noFill/>
          </a:ln>
        </p:spPr>
        <p:txBody>
          <a:bodyPr spcFirstLastPara="1" wrap="square" lIns="91425" tIns="91425" rIns="91425" bIns="91425" anchor="ctr" anchorCtr="0">
            <a:noAutofit/>
          </a:bodyPr>
          <a:lstStyle/>
          <a:p>
            <a:pPr algn="ctr"/>
            <a:r>
              <a:rPr lang="en-US" altLang="zh-TW" sz="3000" dirty="0" err="1">
                <a:solidFill>
                  <a:srgbClr val="073763"/>
                </a:solidFill>
                <a:latin typeface="Impact"/>
                <a:ea typeface="微軟正黑體" panose="020B0604030504040204" pitchFamily="34" charset="-120"/>
                <a:cs typeface="Impact"/>
                <a:sym typeface="Impact"/>
              </a:rPr>
              <a:t>CacheMount</a:t>
            </a:r>
            <a:endParaRPr lang="en-US" sz="3000" dirty="0">
              <a:solidFill>
                <a:srgbClr val="073763"/>
              </a:solidFill>
              <a:latin typeface="Impact"/>
              <a:ea typeface="微軟正黑體" panose="020B0604030504040204" pitchFamily="34" charset="-120"/>
              <a:cs typeface="Impact"/>
              <a:sym typeface="Impact"/>
            </a:endParaRPr>
          </a:p>
        </p:txBody>
      </p:sp>
      <p:sp>
        <p:nvSpPr>
          <p:cNvPr id="8" name="文字方塊 7">
            <a:extLst>
              <a:ext uri="{FF2B5EF4-FFF2-40B4-BE49-F238E27FC236}">
                <a16:creationId xmlns:a16="http://schemas.microsoft.com/office/drawing/2014/main" id="{0935D523-1CF5-4CBD-BA89-2D5D18964449}"/>
              </a:ext>
            </a:extLst>
          </p:cNvPr>
          <p:cNvSpPr txBox="1"/>
          <p:nvPr/>
        </p:nvSpPr>
        <p:spPr>
          <a:xfrm>
            <a:off x="6209171" y="3113794"/>
            <a:ext cx="2605200" cy="769441"/>
          </a:xfrm>
          <a:prstGeom prst="rect">
            <a:avLst/>
          </a:prstGeom>
          <a:noFill/>
        </p:spPr>
        <p:txBody>
          <a:bodyPr wrap="square" rtlCol="0">
            <a:spAutoFit/>
          </a:bodyPr>
          <a:lstStyle>
            <a:defPPr>
              <a:defRPr lang="en-US"/>
            </a:defPPr>
            <a:lvl1pPr algn="ctr">
              <a:defRPr sz="1600" b="1">
                <a:latin typeface="Arial" panose="020B0604020202020204" pitchFamily="34" charset="0"/>
                <a:ea typeface="微軟正黑體" panose="020B0604030504040204" pitchFamily="34" charset="-120"/>
                <a:cs typeface="Arial" panose="020B0604020202020204" pitchFamily="34" charset="0"/>
              </a:defRPr>
            </a:lvl1pPr>
          </a:lstStyle>
          <a:p>
            <a:r>
              <a:rPr lang="en-GB" altLang="zh-TW" sz="2200" dirty="0"/>
              <a:t>New service in QTS 4.4.1</a:t>
            </a:r>
            <a:endParaRPr lang="en-GB" sz="2200" dirty="0"/>
          </a:p>
        </p:txBody>
      </p:sp>
      <p:pic>
        <p:nvPicPr>
          <p:cNvPr id="9" name="圖片 8">
            <a:extLst>
              <a:ext uri="{FF2B5EF4-FFF2-40B4-BE49-F238E27FC236}">
                <a16:creationId xmlns:a16="http://schemas.microsoft.com/office/drawing/2014/main" id="{9410656B-791F-4510-AEB5-8514602BD9D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96847" y="1914319"/>
            <a:ext cx="1011433" cy="1011433"/>
          </a:xfrm>
          <a:prstGeom prst="rect">
            <a:avLst/>
          </a:prstGeom>
          <a:effectLst>
            <a:outerShdw blurRad="50800" dist="38100" dir="2700000" algn="tl" rotWithShape="0">
              <a:prstClr val="black">
                <a:alpha val="40000"/>
              </a:prstClr>
            </a:outerShdw>
          </a:effectLst>
        </p:spPr>
      </p:pic>
      <p:sp>
        <p:nvSpPr>
          <p:cNvPr id="10" name="文字方塊 9">
            <a:extLst>
              <a:ext uri="{FF2B5EF4-FFF2-40B4-BE49-F238E27FC236}">
                <a16:creationId xmlns:a16="http://schemas.microsoft.com/office/drawing/2014/main" id="{6BC83BD9-7CD2-46E2-94BE-DD1C1BAAE2DD}"/>
              </a:ext>
            </a:extLst>
          </p:cNvPr>
          <p:cNvSpPr txBox="1"/>
          <p:nvPr/>
        </p:nvSpPr>
        <p:spPr>
          <a:xfrm>
            <a:off x="389030" y="3169453"/>
            <a:ext cx="2351926" cy="523220"/>
          </a:xfrm>
          <a:prstGeom prst="rect">
            <a:avLst/>
          </a:prstGeom>
          <a:noFill/>
        </p:spPr>
        <p:txBody>
          <a:bodyPr wrap="none" rtlCol="0">
            <a:spAutoFit/>
          </a:bodyPr>
          <a:lstStyle/>
          <a:p>
            <a:pPr algn="ctr"/>
            <a:r>
              <a:rPr lang="en-GB" sz="1400" b="1" dirty="0">
                <a:latin typeface="Arial" panose="020B0604020202020204" pitchFamily="34" charset="0"/>
                <a:ea typeface="微軟正黑體" panose="020B0604030504040204" pitchFamily="34" charset="-120"/>
                <a:cs typeface="Arial" panose="020B0604020202020204" pitchFamily="34" charset="0"/>
              </a:rPr>
              <a:t>Remote Mount</a:t>
            </a:r>
            <a:endParaRPr lang="en-US" altLang="zh-TW" sz="1400" b="1" dirty="0">
              <a:latin typeface="Arial" panose="020B0604020202020204" pitchFamily="34" charset="0"/>
              <a:ea typeface="微軟正黑體" panose="020B0604030504040204" pitchFamily="34" charset="-120"/>
              <a:cs typeface="Arial" panose="020B0604020202020204" pitchFamily="34" charset="0"/>
            </a:endParaRPr>
          </a:p>
          <a:p>
            <a:pPr algn="ctr"/>
            <a:r>
              <a:rPr lang="en-GB" sz="1400" b="1" dirty="0">
                <a:latin typeface="Arial" panose="020B0604020202020204" pitchFamily="34" charset="0"/>
                <a:ea typeface="微軟正黑體" panose="020B0604030504040204" pitchFamily="34" charset="-120"/>
                <a:cs typeface="Arial" panose="020B0604020202020204" pitchFamily="34" charset="0"/>
              </a:rPr>
              <a:t>&amp; Connect to Cloud Drive</a:t>
            </a:r>
          </a:p>
        </p:txBody>
      </p:sp>
      <p:sp>
        <p:nvSpPr>
          <p:cNvPr id="13" name="等於 12">
            <a:extLst>
              <a:ext uri="{FF2B5EF4-FFF2-40B4-BE49-F238E27FC236}">
                <a16:creationId xmlns:a16="http://schemas.microsoft.com/office/drawing/2014/main" id="{44172C77-D243-4BC6-9526-A2CE9A17E12E}"/>
              </a:ext>
            </a:extLst>
          </p:cNvPr>
          <p:cNvSpPr/>
          <p:nvPr/>
        </p:nvSpPr>
        <p:spPr>
          <a:xfrm>
            <a:off x="5549105" y="2309785"/>
            <a:ext cx="306866" cy="306866"/>
          </a:xfrm>
          <a:prstGeom prst="mathEqua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endParaRPr>
          </a:p>
        </p:txBody>
      </p:sp>
      <p:sp>
        <p:nvSpPr>
          <p:cNvPr id="18" name="橢圓 17">
            <a:extLst>
              <a:ext uri="{FF2B5EF4-FFF2-40B4-BE49-F238E27FC236}">
                <a16:creationId xmlns:a16="http://schemas.microsoft.com/office/drawing/2014/main" id="{EA3199D7-27B5-4827-93F0-B4ECDF6BB9B4}"/>
              </a:ext>
            </a:extLst>
          </p:cNvPr>
          <p:cNvSpPr/>
          <p:nvPr/>
        </p:nvSpPr>
        <p:spPr>
          <a:xfrm>
            <a:off x="2551780" y="2230353"/>
            <a:ext cx="432102" cy="432102"/>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加號 11">
            <a:extLst>
              <a:ext uri="{FF2B5EF4-FFF2-40B4-BE49-F238E27FC236}">
                <a16:creationId xmlns:a16="http://schemas.microsoft.com/office/drawing/2014/main" id="{C086B9D8-8765-4103-8573-060C1991602B}"/>
              </a:ext>
            </a:extLst>
          </p:cNvPr>
          <p:cNvSpPr/>
          <p:nvPr/>
        </p:nvSpPr>
        <p:spPr>
          <a:xfrm>
            <a:off x="2588546" y="2267119"/>
            <a:ext cx="358567" cy="358567"/>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 name="矩形 1">
            <a:extLst>
              <a:ext uri="{FF2B5EF4-FFF2-40B4-BE49-F238E27FC236}">
                <a16:creationId xmlns:a16="http://schemas.microsoft.com/office/drawing/2014/main" id="{56A62A76-28E7-46B6-9BC1-619DADC360AB}"/>
              </a:ext>
            </a:extLst>
          </p:cNvPr>
          <p:cNvSpPr/>
          <p:nvPr/>
        </p:nvSpPr>
        <p:spPr>
          <a:xfrm>
            <a:off x="2934830" y="3171596"/>
            <a:ext cx="2350848" cy="523220"/>
          </a:xfrm>
          <a:prstGeom prst="rect">
            <a:avLst/>
          </a:prstGeom>
          <a:noFill/>
        </p:spPr>
        <p:txBody>
          <a:bodyPr wrap="square" rtlCol="0">
            <a:spAutoFit/>
          </a:bodyPr>
          <a:lstStyle/>
          <a:p>
            <a:pPr algn="ctr"/>
            <a:r>
              <a:rPr lang="en-US" altLang="zh-TW" sz="1400" b="1" dirty="0">
                <a:latin typeface="Arial" panose="020B0604020202020204" pitchFamily="34" charset="0"/>
                <a:ea typeface="微軟正黑體" panose="020B0604030504040204" pitchFamily="34" charset="-120"/>
                <a:cs typeface="Arial" panose="020B0604020202020204" pitchFamily="34" charset="0"/>
              </a:rPr>
              <a:t>NAS</a:t>
            </a:r>
            <a:r>
              <a:rPr lang="zh-TW" altLang="en-US" sz="1400" b="1" dirty="0">
                <a:latin typeface="Arial" panose="020B0604020202020204" pitchFamily="34" charset="0"/>
                <a:ea typeface="微軟正黑體" panose="020B0604030504040204" pitchFamily="34" charset="-120"/>
                <a:cs typeface="Arial" panose="020B0604020202020204" pitchFamily="34" charset="0"/>
              </a:rPr>
              <a:t> </a:t>
            </a:r>
            <a:r>
              <a:rPr lang="en-GB" altLang="zh-TW" sz="1400" b="1" dirty="0">
                <a:latin typeface="Arial" panose="020B0604020202020204" pitchFamily="34" charset="0"/>
                <a:ea typeface="微軟正黑體" panose="020B0604030504040204" pitchFamily="34" charset="-120"/>
                <a:cs typeface="Arial" panose="020B0604020202020204" pitchFamily="34" charset="0"/>
              </a:rPr>
              <a:t>as the edge gateway device to the cloud</a:t>
            </a:r>
            <a:endParaRPr lang="en-GB" sz="14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7" name="矩形: 圓角 16">
            <a:extLst>
              <a:ext uri="{FF2B5EF4-FFF2-40B4-BE49-F238E27FC236}">
                <a16:creationId xmlns:a16="http://schemas.microsoft.com/office/drawing/2014/main" id="{95E659F0-011C-43B8-8BC6-D4FE3F47D787}"/>
              </a:ext>
            </a:extLst>
          </p:cNvPr>
          <p:cNvSpPr/>
          <p:nvPr/>
        </p:nvSpPr>
        <p:spPr>
          <a:xfrm>
            <a:off x="349872" y="4051225"/>
            <a:ext cx="5568695" cy="548322"/>
          </a:xfrm>
          <a:prstGeom prst="roundRect">
            <a:avLst>
              <a:gd name="adj" fmla="val 500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a:extLst>
              <a:ext uri="{FF2B5EF4-FFF2-40B4-BE49-F238E27FC236}">
                <a16:creationId xmlns:a16="http://schemas.microsoft.com/office/drawing/2014/main" id="{6E0D637D-379F-4FB3-9257-D51E358815DC}"/>
              </a:ext>
            </a:extLst>
          </p:cNvPr>
          <p:cNvSpPr/>
          <p:nvPr/>
        </p:nvSpPr>
        <p:spPr>
          <a:xfrm>
            <a:off x="202695" y="4080441"/>
            <a:ext cx="486781" cy="48678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888FA622-B8E6-4497-921F-A503EFB2C256}"/>
              </a:ext>
            </a:extLst>
          </p:cNvPr>
          <p:cNvSpPr/>
          <p:nvPr/>
        </p:nvSpPr>
        <p:spPr>
          <a:xfrm>
            <a:off x="252067" y="4131633"/>
            <a:ext cx="384396" cy="384396"/>
          </a:xfrm>
          <a:prstGeom prst="ellipse">
            <a:avLst/>
          </a:prstGeom>
          <a:noFill/>
          <a:ln w="38100">
            <a:gradFill>
              <a:gsLst>
                <a:gs pos="0">
                  <a:srgbClr val="E75C07"/>
                </a:gs>
                <a:gs pos="100000">
                  <a:srgbClr val="FFFF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FD1C23F8-C403-40FF-8E97-BCBE404C6585}"/>
              </a:ext>
            </a:extLst>
          </p:cNvPr>
          <p:cNvSpPr txBox="1"/>
          <p:nvPr/>
        </p:nvSpPr>
        <p:spPr>
          <a:xfrm>
            <a:off x="686261" y="4066903"/>
            <a:ext cx="5182410" cy="509178"/>
          </a:xfrm>
          <a:prstGeom prst="rect">
            <a:avLst/>
          </a:prstGeom>
          <a:noFill/>
        </p:spPr>
        <p:txBody>
          <a:bodyPr wrap="square" rtlCol="0">
            <a:spAutoFit/>
          </a:bodyPr>
          <a:lstStyle/>
          <a:p>
            <a:pPr>
              <a:lnSpc>
                <a:spcPts val="1700"/>
              </a:lnSpc>
            </a:pPr>
            <a:r>
              <a:rPr lang="en-GB" altLang="zh-TW" sz="1200" b="1" dirty="0">
                <a:latin typeface="Arial" panose="020B0604020202020204" pitchFamily="34" charset="0"/>
                <a:ea typeface="微軟正黑體" panose="020B0604030504040204" pitchFamily="34" charset="-120"/>
                <a:cs typeface="Arial" panose="020B0604020202020204" pitchFamily="34" charset="0"/>
              </a:rPr>
              <a:t>After upgrading the firmware to QTS 4.4.1, </a:t>
            </a:r>
            <a:r>
              <a:rPr lang="en-GB" altLang="zh-TW" sz="1200" b="1" dirty="0" err="1">
                <a:latin typeface="Arial" panose="020B0604020202020204" pitchFamily="34" charset="0"/>
                <a:ea typeface="微軟正黑體" panose="020B0604030504040204" pitchFamily="34" charset="-120"/>
                <a:cs typeface="Arial" panose="020B0604020202020204" pitchFamily="34" charset="0"/>
              </a:rPr>
              <a:t>CacheMount</a:t>
            </a:r>
            <a:r>
              <a:rPr lang="en-GB" altLang="zh-TW" sz="1200" b="1" dirty="0">
                <a:latin typeface="Arial" panose="020B0604020202020204" pitchFamily="34" charset="0"/>
                <a:ea typeface="微軟正黑體" panose="020B0604030504040204" pitchFamily="34" charset="-120"/>
                <a:cs typeface="Arial" panose="020B0604020202020204" pitchFamily="34" charset="0"/>
              </a:rPr>
              <a:t> will replace Connect to Cloud Drive. Please install </a:t>
            </a:r>
            <a:r>
              <a:rPr lang="en-GB" altLang="zh-TW" sz="1200" b="1" dirty="0" err="1">
                <a:latin typeface="Arial" panose="020B0604020202020204" pitchFamily="34" charset="0"/>
                <a:ea typeface="微軟正黑體" panose="020B0604030504040204" pitchFamily="34" charset="-120"/>
                <a:cs typeface="Arial" panose="020B0604020202020204" pitchFamily="34" charset="0"/>
              </a:rPr>
              <a:t>CacheMount</a:t>
            </a:r>
            <a:r>
              <a:rPr lang="en-GB" altLang="zh-TW" sz="1200" b="1" dirty="0">
                <a:latin typeface="Arial" panose="020B0604020202020204" pitchFamily="34" charset="0"/>
                <a:ea typeface="微軟正黑體" panose="020B0604030504040204" pitchFamily="34" charset="-120"/>
                <a:cs typeface="Arial" panose="020B0604020202020204" pitchFamily="34" charset="0"/>
              </a:rPr>
              <a:t> in App </a:t>
            </a:r>
            <a:r>
              <a:rPr lang="en-GB" altLang="zh-TW" sz="1200" b="1" dirty="0" err="1">
                <a:latin typeface="Arial" panose="020B0604020202020204" pitchFamily="34" charset="0"/>
                <a:ea typeface="微軟正黑體" panose="020B0604030504040204" pitchFamily="34" charset="-120"/>
                <a:cs typeface="Arial" panose="020B0604020202020204" pitchFamily="34" charset="0"/>
              </a:rPr>
              <a:t>Center</a:t>
            </a:r>
            <a:r>
              <a:rPr lang="en-GB" altLang="zh-TW" sz="1200" b="1" dirty="0">
                <a:latin typeface="Arial" panose="020B0604020202020204" pitchFamily="34" charset="0"/>
                <a:ea typeface="微軟正黑體" panose="020B0604030504040204" pitchFamily="34" charset="-120"/>
                <a:cs typeface="Arial" panose="020B0604020202020204" pitchFamily="34" charset="0"/>
              </a:rPr>
              <a:t>.</a:t>
            </a:r>
          </a:p>
        </p:txBody>
      </p:sp>
      <p:pic>
        <p:nvPicPr>
          <p:cNvPr id="23" name="圖形 22">
            <a:extLst>
              <a:ext uri="{FF2B5EF4-FFF2-40B4-BE49-F238E27FC236}">
                <a16:creationId xmlns:a16="http://schemas.microsoft.com/office/drawing/2014/main" id="{7C002D85-D0A9-4CA4-956A-4C2A588A48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9075" y="4203356"/>
            <a:ext cx="156325" cy="264550"/>
          </a:xfrm>
          <a:prstGeom prst="rect">
            <a:avLst/>
          </a:prstGeom>
        </p:spPr>
      </p:pic>
      <p:pic>
        <p:nvPicPr>
          <p:cNvPr id="24" name="圖片 23">
            <a:extLst>
              <a:ext uri="{FF2B5EF4-FFF2-40B4-BE49-F238E27FC236}">
                <a16:creationId xmlns:a16="http://schemas.microsoft.com/office/drawing/2014/main" id="{B9D75D13-6196-46EB-BD00-88962DED695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526194" y="1389317"/>
            <a:ext cx="1101011" cy="1743641"/>
          </a:xfrm>
          <a:prstGeom prst="rect">
            <a:avLst/>
          </a:prstGeom>
        </p:spPr>
      </p:pic>
      <p:pic>
        <p:nvPicPr>
          <p:cNvPr id="3" name="圖片 2" descr="一張含有 標誌, 室外 的圖片&#10;&#10;描述是以高可信度產生">
            <a:extLst>
              <a:ext uri="{FF2B5EF4-FFF2-40B4-BE49-F238E27FC236}">
                <a16:creationId xmlns:a16="http://schemas.microsoft.com/office/drawing/2014/main" id="{D930B1FB-04DF-4510-9876-886F98405A7A}"/>
              </a:ext>
            </a:extLst>
          </p:cNvPr>
          <p:cNvPicPr>
            <a:picLocks noChangeAspect="1"/>
          </p:cNvPicPr>
          <p:nvPr/>
        </p:nvPicPr>
        <p:blipFill>
          <a:blip r:embed="rId12"/>
          <a:stretch>
            <a:fillRect/>
          </a:stretch>
        </p:blipFill>
        <p:spPr>
          <a:xfrm>
            <a:off x="8160404" y="-280"/>
            <a:ext cx="981075" cy="885825"/>
          </a:xfrm>
          <a:prstGeom prst="rect">
            <a:avLst/>
          </a:prstGeom>
        </p:spPr>
      </p:pic>
    </p:spTree>
    <p:extLst>
      <p:ext uri="{BB962C8B-B14F-4D97-AF65-F5344CB8AC3E}">
        <p14:creationId xmlns:p14="http://schemas.microsoft.com/office/powerpoint/2010/main" val="2421267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FFBC94A-6DE5-401F-ACA9-4F2DD1802F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標題 1">
            <a:extLst>
              <a:ext uri="{FF2B5EF4-FFF2-40B4-BE49-F238E27FC236}">
                <a16:creationId xmlns:a16="http://schemas.microsoft.com/office/drawing/2014/main" id="{B39F5EFE-D6CA-4A2E-BFEC-0985B588B733}"/>
              </a:ext>
            </a:extLst>
          </p:cNvPr>
          <p:cNvSpPr>
            <a:spLocks noGrp="1"/>
          </p:cNvSpPr>
          <p:nvPr>
            <p:ph type="title"/>
          </p:nvPr>
        </p:nvSpPr>
        <p:spPr>
          <a:xfrm>
            <a:off x="195396" y="600814"/>
            <a:ext cx="6268857" cy="774070"/>
          </a:xfrm>
          <a:effectLst>
            <a:outerShdw blurRad="50800" dist="38100" dir="2700000" algn="tl" rotWithShape="0">
              <a:prstClr val="black">
                <a:alpha val="40000"/>
              </a:prstClr>
            </a:outerShdw>
          </a:effectLst>
        </p:spPr>
        <p:txBody>
          <a:bodyPr>
            <a:noAutofit/>
          </a:bodyPr>
          <a:lstStyle/>
          <a:p>
            <a:pPr>
              <a:lnSpc>
                <a:spcPts val="4300"/>
              </a:lnSpc>
            </a:pPr>
            <a:r>
              <a:rPr lang="en-US" altLang="zh-TW" sz="3200" b="1" i="0" dirty="0" err="1">
                <a:solidFill>
                  <a:schemeClr val="bg1"/>
                </a:solidFill>
                <a:latin typeface="Arial" panose="020B0604020202020204" pitchFamily="34" charset="0"/>
                <a:ea typeface="Microsoft JhengHei UI" panose="020B0604030504040204" pitchFamily="34" charset="-120"/>
                <a:cs typeface="Arial" panose="020B0604020202020204" pitchFamily="34" charset="0"/>
              </a:rPr>
              <a:t>CacheMount</a:t>
            </a:r>
            <a:r>
              <a:rPr lang="zh-TW" altLang="en-US" sz="3200" b="1" i="0" dirty="0">
                <a:solidFill>
                  <a:schemeClr val="bg1"/>
                </a:solidFill>
                <a:latin typeface="Arial" panose="020B0604020202020204" pitchFamily="34" charset="0"/>
                <a:ea typeface="Microsoft JhengHei UI" panose="020B0604030504040204" pitchFamily="34" charset="-120"/>
                <a:cs typeface="Arial" panose="020B0604020202020204" pitchFamily="34" charset="0"/>
              </a:rPr>
              <a:t> </a:t>
            </a:r>
            <a:r>
              <a:rPr lang="en-US" altLang="zh-TW" sz="3200" b="1" i="0" dirty="0">
                <a:solidFill>
                  <a:schemeClr val="bg1"/>
                </a:solidFill>
                <a:latin typeface="Arial" panose="020B0604020202020204" pitchFamily="34" charset="0"/>
                <a:ea typeface="Microsoft JhengHei UI" panose="020B0604030504040204" pitchFamily="34" charset="-120"/>
                <a:cs typeface="Arial" panose="020B0604020202020204" pitchFamily="34" charset="0"/>
              </a:rPr>
              <a:t>Cloud Gateway</a:t>
            </a:r>
            <a:br>
              <a:rPr lang="en-US" altLang="zh-TW" sz="4000" b="1" i="0" dirty="0">
                <a:solidFill>
                  <a:schemeClr val="bg1"/>
                </a:solidFill>
                <a:latin typeface="Arial" panose="020B0604020202020204" pitchFamily="34" charset="0"/>
                <a:ea typeface="Microsoft JhengHei UI" panose="020B0604030504040204" pitchFamily="34" charset="-120"/>
                <a:cs typeface="Arial" panose="020B0604020202020204" pitchFamily="34" charset="0"/>
              </a:rPr>
            </a:br>
            <a:r>
              <a:rPr lang="en-US" altLang="zh-TW" sz="2800" b="1" i="0" dirty="0">
                <a:solidFill>
                  <a:schemeClr val="bg1"/>
                </a:solidFill>
                <a:latin typeface="Arial" panose="020B0604020202020204" pitchFamily="34" charset="0"/>
                <a:ea typeface="Microsoft JhengHei UI" panose="020B0604030504040204" pitchFamily="34" charset="-120"/>
                <a:cs typeface="Arial" panose="020B0604020202020204" pitchFamily="34" charset="0"/>
              </a:rPr>
              <a:t>5 features </a:t>
            </a:r>
            <a:r>
              <a:rPr lang="en-US" altLang="zh-TW" sz="2000" b="1" i="0" dirty="0">
                <a:solidFill>
                  <a:schemeClr val="bg1"/>
                </a:solidFill>
                <a:latin typeface="Arial" panose="020B0604020202020204" pitchFamily="34" charset="0"/>
                <a:ea typeface="Microsoft JhengHei UI" panose="020B0604030504040204" pitchFamily="34" charset="-120"/>
                <a:cs typeface="Arial" panose="020B0604020202020204" pitchFamily="34" charset="0"/>
              </a:rPr>
              <a:t>to increase cloud management</a:t>
            </a:r>
            <a:endParaRPr lang="en-US" sz="2000" b="1" i="0"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矩形 5">
            <a:extLst>
              <a:ext uri="{FF2B5EF4-FFF2-40B4-BE49-F238E27FC236}">
                <a16:creationId xmlns:a16="http://schemas.microsoft.com/office/drawing/2014/main" id="{01213563-3EFD-4F8E-A791-24999FBFCD2A}"/>
              </a:ext>
            </a:extLst>
          </p:cNvPr>
          <p:cNvSpPr/>
          <p:nvPr/>
        </p:nvSpPr>
        <p:spPr>
          <a:xfrm>
            <a:off x="266611" y="1754980"/>
            <a:ext cx="5935926" cy="2635401"/>
          </a:xfrm>
          <a:prstGeom prst="rect">
            <a:avLst/>
          </a:prstGeom>
        </p:spPr>
        <p:txBody>
          <a:bodyPr wrap="square" anchor="t">
            <a:spAutoFit/>
          </a:bodyPr>
          <a:lstStyle/>
          <a:p>
            <a:pPr marL="177800" indent="-177800">
              <a:lnSpc>
                <a:spcPts val="2500"/>
              </a:lnSpc>
              <a:buFont typeface="Arial" panose="020B0604020202020204" pitchFamily="34" charset="0"/>
              <a:buChar char="•"/>
            </a:pPr>
            <a:r>
              <a:rPr lang="en-GB"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Support </a:t>
            </a:r>
            <a:r>
              <a:rPr lang="en-US" altLang="zh-TW" sz="2000" b="1" dirty="0">
                <a:solidFill>
                  <a:srgbClr val="2FC9FF"/>
                </a:solidFill>
                <a:latin typeface="Arial" panose="020B0604020202020204" pitchFamily="34" charset="0"/>
                <a:ea typeface="微軟正黑體" panose="020B0604030504040204" pitchFamily="34" charset="-120"/>
                <a:cs typeface="Arial" panose="020B0604020202020204" pitchFamily="34" charset="0"/>
              </a:rPr>
              <a:t>2 types, 20 cloud providers</a:t>
            </a:r>
            <a:r>
              <a:rPr lang="en-US"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a:t>
            </a:r>
            <a:endParaRPr lang="zh-TW" altLang="en-US" sz="20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177800" indent="-177800">
              <a:lnSpc>
                <a:spcPts val="2500"/>
              </a:lnSpc>
              <a:buFont typeface="Arial" panose="020B0604020202020204" pitchFamily="34" charset="0"/>
              <a:buChar char="•"/>
            </a:pPr>
            <a:r>
              <a:rPr lang="en-GB" altLang="zh-TW" sz="2000" b="1" dirty="0">
                <a:solidFill>
                  <a:srgbClr val="2FC9FF"/>
                </a:solidFill>
                <a:latin typeface="Arial" panose="020B0604020202020204" pitchFamily="34" charset="0"/>
                <a:ea typeface="微軟正黑體" panose="020B0604030504040204" pitchFamily="34" charset="-120"/>
                <a:cs typeface="Arial" panose="020B0604020202020204" pitchFamily="34" charset="0"/>
              </a:rPr>
              <a:t>Much more smoothly </a:t>
            </a:r>
            <a:r>
              <a:rPr lang="en-GB"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access cloud data.</a:t>
            </a:r>
            <a:endParaRPr lang="en-GB" altLang="zh-TW" sz="2000" b="1" dirty="0">
              <a:solidFill>
                <a:srgbClr val="2FC9FF"/>
              </a:solidFill>
              <a:latin typeface="Arial" panose="020B0604020202020204" pitchFamily="34" charset="0"/>
              <a:ea typeface="微軟正黑體" panose="020B0604030504040204" pitchFamily="34" charset="-120"/>
              <a:cs typeface="Arial" panose="020B0604020202020204" pitchFamily="34" charset="0"/>
            </a:endParaRPr>
          </a:p>
          <a:p>
            <a:pPr marL="177800" indent="-177800">
              <a:lnSpc>
                <a:spcPts val="2500"/>
              </a:lnSpc>
              <a:buFont typeface="Arial" panose="020B0604020202020204" pitchFamily="34" charset="0"/>
              <a:buChar char="•"/>
            </a:pPr>
            <a:r>
              <a:rPr lang="en-GB" altLang="zh-TW" sz="2000" b="1" dirty="0">
                <a:solidFill>
                  <a:schemeClr val="bg1"/>
                </a:solidFill>
                <a:latin typeface="Arial" panose="020B0604020202020204" pitchFamily="34" charset="0"/>
                <a:ea typeface="微軟正黑體"/>
                <a:cs typeface="Arial" panose="020B0604020202020204" pitchFamily="34" charset="0"/>
              </a:rPr>
              <a:t>Access through</a:t>
            </a:r>
            <a:r>
              <a:rPr lang="zh-TW" altLang="en-US" sz="2000" b="1" dirty="0">
                <a:solidFill>
                  <a:schemeClr val="bg1"/>
                </a:solidFill>
                <a:latin typeface="Arial" panose="020B0604020202020204" pitchFamily="34" charset="0"/>
                <a:ea typeface="微軟正黑體"/>
                <a:cs typeface="Arial" panose="020B0604020202020204" pitchFamily="34" charset="0"/>
              </a:rPr>
              <a:t> </a:t>
            </a:r>
            <a:r>
              <a:rPr lang="en-US" altLang="zh-TW" sz="2000" b="1" dirty="0">
                <a:solidFill>
                  <a:srgbClr val="2FC9FF"/>
                </a:solidFill>
                <a:latin typeface="Arial" panose="020B0604020202020204" pitchFamily="34" charset="0"/>
                <a:ea typeface="微軟正黑體" panose="020B0604030504040204" pitchFamily="34" charset="-120"/>
                <a:cs typeface="Arial" panose="020B0604020202020204" pitchFamily="34" charset="0"/>
              </a:rPr>
              <a:t>SMB/AFP</a:t>
            </a:r>
            <a:r>
              <a:rPr lang="en-GB" altLang="zh-TW" sz="2000" b="1" dirty="0">
                <a:solidFill>
                  <a:schemeClr val="bg1"/>
                </a:solidFill>
                <a:latin typeface="Arial" panose="020B0604020202020204" pitchFamily="34" charset="0"/>
                <a:ea typeface="微軟正黑體"/>
                <a:cs typeface="Arial" panose="020B0604020202020204" pitchFamily="34" charset="0"/>
              </a:rPr>
              <a:t>. No need PC utility for cloud service anymore.</a:t>
            </a:r>
          </a:p>
          <a:p>
            <a:pPr marL="177800" indent="-177800">
              <a:lnSpc>
                <a:spcPts val="2500"/>
              </a:lnSpc>
              <a:buFont typeface="Arial" panose="020B0604020202020204" pitchFamily="34" charset="0"/>
              <a:buChar char="•"/>
            </a:pPr>
            <a:r>
              <a:rPr lang="en-GB" altLang="zh-TW" sz="2000" b="1" dirty="0">
                <a:solidFill>
                  <a:schemeClr val="bg1"/>
                </a:solidFill>
                <a:latin typeface="Arial" panose="020B0604020202020204" pitchFamily="34" charset="0"/>
                <a:ea typeface="微軟正黑體"/>
                <a:cs typeface="Arial" panose="020B0604020202020204" pitchFamily="34" charset="0"/>
              </a:rPr>
              <a:t>Share and manage files between multiple site office </a:t>
            </a:r>
            <a:r>
              <a:rPr lang="en-GB" altLang="zh-TW" sz="2000" b="1" dirty="0">
                <a:solidFill>
                  <a:srgbClr val="2FC9FF"/>
                </a:solidFill>
                <a:latin typeface="Arial" panose="020B0604020202020204" pitchFamily="34" charset="0"/>
                <a:ea typeface="微軟正黑體"/>
                <a:cs typeface="Arial" panose="020B0604020202020204" pitchFamily="34" charset="0"/>
              </a:rPr>
              <a:t>in time</a:t>
            </a:r>
            <a:r>
              <a:rPr lang="en-GB" altLang="zh-TW" sz="2000" b="1" dirty="0">
                <a:solidFill>
                  <a:schemeClr val="bg1"/>
                </a:solidFill>
                <a:latin typeface="Arial" panose="020B0604020202020204" pitchFamily="34" charset="0"/>
                <a:ea typeface="微軟正黑體"/>
                <a:cs typeface="Arial" panose="020B0604020202020204" pitchFamily="34" charset="0"/>
              </a:rPr>
              <a:t>.</a:t>
            </a:r>
            <a:r>
              <a:rPr lang="zh-TW" altLang="en-US" sz="2000" b="1" dirty="0">
                <a:solidFill>
                  <a:schemeClr val="bg1"/>
                </a:solidFill>
                <a:latin typeface="Arial" panose="020B0604020202020204" pitchFamily="34" charset="0"/>
                <a:ea typeface="微軟正黑體"/>
                <a:cs typeface="Arial" panose="020B0604020202020204" pitchFamily="34" charset="0"/>
              </a:rPr>
              <a:t> </a:t>
            </a:r>
            <a:endParaRPr lang="en-GB"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177800" indent="-177800">
              <a:lnSpc>
                <a:spcPts val="2500"/>
              </a:lnSpc>
              <a:buFont typeface="Arial" panose="020B0604020202020204" pitchFamily="34" charset="0"/>
              <a:buChar char="•"/>
            </a:pPr>
            <a:r>
              <a:rPr lang="en-GB" altLang="zh-TW" sz="2000" b="1" dirty="0">
                <a:solidFill>
                  <a:srgbClr val="2FC9FF"/>
                </a:solidFill>
                <a:latin typeface="Arial" panose="020B0604020202020204" pitchFamily="34" charset="0"/>
                <a:ea typeface="微軟正黑體"/>
                <a:cs typeface="Arial" panose="020B0604020202020204" pitchFamily="34" charset="0"/>
              </a:rPr>
              <a:t>Horizontally integrate QTS applications </a:t>
            </a:r>
            <a:r>
              <a:rPr lang="en-GB" altLang="zh-TW" sz="2000" b="1" dirty="0">
                <a:solidFill>
                  <a:schemeClr val="bg1"/>
                </a:solidFill>
                <a:latin typeface="Arial" panose="020B0604020202020204" pitchFamily="34" charset="0"/>
                <a:ea typeface="微軟正黑體"/>
                <a:cs typeface="Arial" panose="020B0604020202020204" pitchFamily="34" charset="0"/>
              </a:rPr>
              <a:t>to use the cloud data.</a:t>
            </a:r>
            <a:endParaRPr lang="zh-TW" altLang="zh-TW" sz="2000" b="1" dirty="0">
              <a:solidFill>
                <a:schemeClr val="bg1"/>
              </a:solidFill>
              <a:latin typeface="Arial" panose="020B0604020202020204" pitchFamily="34" charset="0"/>
              <a:ea typeface="微軟正黑體"/>
              <a:cs typeface="Arial" panose="020B0604020202020204" pitchFamily="34" charset="0"/>
            </a:endParaRPr>
          </a:p>
        </p:txBody>
      </p:sp>
      <p:pic>
        <p:nvPicPr>
          <p:cNvPr id="2" name="圖片 2" descr="一張含有 標誌, 室外 的圖片&#10;&#10;描述是以高可信度產生">
            <a:extLst>
              <a:ext uri="{FF2B5EF4-FFF2-40B4-BE49-F238E27FC236}">
                <a16:creationId xmlns:a16="http://schemas.microsoft.com/office/drawing/2014/main" id="{32E22538-C560-4F01-BE3F-E812D888FEE4}"/>
              </a:ext>
            </a:extLst>
          </p:cNvPr>
          <p:cNvPicPr>
            <a:picLocks noChangeAspect="1"/>
          </p:cNvPicPr>
          <p:nvPr/>
        </p:nvPicPr>
        <p:blipFill>
          <a:blip r:embed="rId3"/>
          <a:stretch>
            <a:fillRect/>
          </a:stretch>
        </p:blipFill>
        <p:spPr>
          <a:xfrm>
            <a:off x="8160404" y="-280"/>
            <a:ext cx="981075" cy="885825"/>
          </a:xfrm>
          <a:prstGeom prst="rect">
            <a:avLst/>
          </a:prstGeom>
        </p:spPr>
      </p:pic>
    </p:spTree>
    <p:extLst>
      <p:ext uri="{BB962C8B-B14F-4D97-AF65-F5344CB8AC3E}">
        <p14:creationId xmlns:p14="http://schemas.microsoft.com/office/powerpoint/2010/main" val="4215802814"/>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2268</Words>
  <Application>Microsoft Office PowerPoint</Application>
  <PresentationFormat>如螢幕大小 (16:9)</PresentationFormat>
  <Paragraphs>423</Paragraphs>
  <Slides>44</Slides>
  <Notes>9</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44</vt:i4>
      </vt:variant>
    </vt:vector>
  </HeadingPairs>
  <TitlesOfParts>
    <vt:vector size="54" baseType="lpstr">
      <vt:lpstr>Microsoft JhengHei UI</vt:lpstr>
      <vt:lpstr>Microsoft JhengHei</vt:lpstr>
      <vt:lpstr>Microsoft JhengHei</vt:lpstr>
      <vt:lpstr>新細明體</vt:lpstr>
      <vt:lpstr>Arial</vt:lpstr>
      <vt:lpstr>Calibri</vt:lpstr>
      <vt:lpstr>Calibri Light</vt:lpstr>
      <vt:lpstr>Impact</vt:lpstr>
      <vt:lpstr>Wingdings</vt:lpstr>
      <vt:lpstr>Office 佈景主題</vt:lpstr>
      <vt:lpstr>PowerPoint 簡報</vt:lpstr>
      <vt:lpstr>PowerPoint 簡報</vt:lpstr>
      <vt:lpstr>PowerPoint 簡報</vt:lpstr>
      <vt:lpstr>Hybrid Cloud Solution Embrace The Advantages of Both</vt:lpstr>
      <vt:lpstr>PowerPoint 簡報</vt:lpstr>
      <vt:lpstr>PowerPoint 簡報</vt:lpstr>
      <vt:lpstr>PowerPoint 簡報</vt:lpstr>
      <vt:lpstr>A New Hybrid Cloud Solution:  CacheMount</vt:lpstr>
      <vt:lpstr>CacheMount Cloud Gateway 5 features to increase cloud management</vt:lpstr>
      <vt:lpstr>Support 2 types, 20 cloud providers.</vt:lpstr>
      <vt:lpstr>PowerPoint 簡報</vt:lpstr>
      <vt:lpstr>Why you should use object storage service?</vt:lpstr>
      <vt:lpstr>Smoother access to cloud data</vt:lpstr>
      <vt:lpstr>Access through SMB/AFP</vt:lpstr>
      <vt:lpstr>Share and manage files between multiple site office in time</vt:lpstr>
      <vt:lpstr>Horizontal integrate QTS applications to use the cloud data</vt:lpstr>
      <vt:lpstr>CacheMount Features Enable Cache To Have Batter Cloud Experience</vt:lpstr>
      <vt:lpstr>Purchase License for CacheMount Solution</vt:lpstr>
      <vt:lpstr>View License Status Anytime</vt:lpstr>
      <vt:lpstr>PowerPoint 簡報</vt:lpstr>
      <vt:lpstr>Create a Cache Volume To Smooth Access​​</vt:lpstr>
      <vt:lpstr>Sync Metadata To Read File List Fast</vt:lpstr>
      <vt:lpstr>Accelerate When Reading Cached Files</vt:lpstr>
      <vt:lpstr>Cache Uploading Files To Reduce Waiting Time</vt:lpstr>
      <vt:lpstr>How Does The Cache Algorithm Work</vt:lpstr>
      <vt:lpstr>How To Configure The Cache Volume</vt:lpstr>
      <vt:lpstr>Accelerate With Qtier And SSD Cache</vt:lpstr>
      <vt:lpstr>CacheMount As a Best Bridge To The Cloud</vt:lpstr>
      <vt:lpstr>Test Result To The Cache Function</vt:lpstr>
      <vt:lpstr>PowerPoint 簡報</vt:lpstr>
      <vt:lpstr>PowerPoint 簡報</vt:lpstr>
      <vt:lpstr>3 Steps To Create Cache Connections</vt:lpstr>
      <vt:lpstr>3 Steps To Create Cache Connections</vt:lpstr>
      <vt:lpstr>3 Steps To Create Cache Connections</vt:lpstr>
      <vt:lpstr>4 Tips To Manage Cache Connections</vt:lpstr>
      <vt:lpstr>4 Tips To Manage Cache Connections</vt:lpstr>
      <vt:lpstr>4 Tips To Manage Cache Connections</vt:lpstr>
      <vt:lpstr>4 Tips To Manage Cache Connections</vt:lpstr>
      <vt:lpstr>Visible Usage Status of Cache Volume</vt:lpstr>
      <vt:lpstr>How To Manage The Cache Volume?</vt:lpstr>
      <vt:lpstr>User Whitelist for CacheMount</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QNAP_Josh Chen</dc:creator>
  <cp:lastModifiedBy>QNAP_Han Tsai</cp:lastModifiedBy>
  <cp:revision>12</cp:revision>
  <dcterms:created xsi:type="dcterms:W3CDTF">2019-01-10T07:51:24Z</dcterms:created>
  <dcterms:modified xsi:type="dcterms:W3CDTF">2019-01-22T08:30:14Z</dcterms:modified>
</cp:coreProperties>
</file>