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46"/>
  </p:notesMasterIdLst>
  <p:sldIdLst>
    <p:sldId id="1106" r:id="rId2"/>
    <p:sldId id="1141" r:id="rId3"/>
    <p:sldId id="1117" r:id="rId4"/>
    <p:sldId id="1108" r:id="rId5"/>
    <p:sldId id="1118" r:id="rId6"/>
    <p:sldId id="1110" r:id="rId7"/>
    <p:sldId id="459" r:id="rId8"/>
    <p:sldId id="1113" r:id="rId9"/>
    <p:sldId id="1119" r:id="rId10"/>
    <p:sldId id="284" r:id="rId11"/>
    <p:sldId id="1129" r:id="rId12"/>
    <p:sldId id="1121" r:id="rId13"/>
    <p:sldId id="1122" r:id="rId14"/>
    <p:sldId id="1120" r:id="rId15"/>
    <p:sldId id="1123" r:id="rId16"/>
    <p:sldId id="1069" r:id="rId17"/>
    <p:sldId id="1086" r:id="rId18"/>
    <p:sldId id="1081" r:id="rId19"/>
    <p:sldId id="1105" r:id="rId20"/>
    <p:sldId id="1124" r:id="rId21"/>
    <p:sldId id="1091" r:id="rId22"/>
    <p:sldId id="1093" r:id="rId23"/>
    <p:sldId id="1127" r:id="rId24"/>
    <p:sldId id="1126" r:id="rId25"/>
    <p:sldId id="1128" r:id="rId26"/>
    <p:sldId id="1098" r:id="rId27"/>
    <p:sldId id="1131" r:id="rId28"/>
    <p:sldId id="1059" r:id="rId29"/>
    <p:sldId id="1132" r:id="rId30"/>
    <p:sldId id="455" r:id="rId31"/>
    <p:sldId id="1133" r:id="rId32"/>
    <p:sldId id="1061" r:id="rId33"/>
    <p:sldId id="1062" r:id="rId34"/>
    <p:sldId id="1063" r:id="rId35"/>
    <p:sldId id="1084" r:id="rId36"/>
    <p:sldId id="1078" r:id="rId37"/>
    <p:sldId id="1080" r:id="rId38"/>
    <p:sldId id="1079" r:id="rId39"/>
    <p:sldId id="1134" r:id="rId40"/>
    <p:sldId id="1136" r:id="rId41"/>
    <p:sldId id="1135" r:id="rId42"/>
    <p:sldId id="1138" r:id="rId43"/>
    <p:sldId id="1137" r:id="rId44"/>
    <p:sldId id="1139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Cherry Chen" initials="QC" lastIdx="5" clrIdx="0">
    <p:extLst>
      <p:ext uri="{19B8F6BF-5375-455C-9EA6-DF929625EA0E}">
        <p15:presenceInfo xmlns:p15="http://schemas.microsoft.com/office/powerpoint/2012/main" userId="S::cherrychen@ieinet.onmicrosoft.com::6bd7dd6b-9f82-4cb6-a05e-449191304a33" providerId="AD"/>
      </p:ext>
    </p:extLst>
  </p:cmAuthor>
  <p:cmAuthor id="2" name="QNAP_Josh Chen" initials="QC" lastIdx="3" clrIdx="1">
    <p:extLst>
      <p:ext uri="{19B8F6BF-5375-455C-9EA6-DF929625EA0E}">
        <p15:presenceInfo xmlns:p15="http://schemas.microsoft.com/office/powerpoint/2012/main" userId="QNAP_Josh Ch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515151"/>
    <a:srgbClr val="950179"/>
    <a:srgbClr val="2FC9FF"/>
    <a:srgbClr val="31213C"/>
    <a:srgbClr val="B70194"/>
    <a:srgbClr val="FF00FF"/>
    <a:srgbClr val="3B56DF"/>
    <a:srgbClr val="1259FF"/>
    <a:srgbClr val="DC8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96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17T21:12:00.520" idx="5">
    <p:pos x="3069" y="3481"/>
    <p:text>有測速完的截圖示意？</p:text>
    <p:extLst mod="1"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CF0E0-EE63-4EFF-9804-2B1516AEBDD0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562AB-4441-464E-8AF2-95D75E89C2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77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62AB-4441-464E-8AF2-95D75E89C21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828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562AB-4441-464E-8AF2-95D75E89C21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05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有了</a:t>
            </a:r>
            <a:r>
              <a:rPr lang="zh-TW" altLang="en-US">
                <a:latin typeface="新細明體"/>
                <a:ea typeface="新細明體"/>
                <a:cs typeface="Calibri"/>
              </a:rPr>
              <a:t>CacheMount</a:t>
            </a:r>
            <a:r>
              <a:rPr lang="zh-TW" altLang="en-US">
                <a:cs typeface="Calibri"/>
              </a:rPr>
              <a:t>，您將可以</a:t>
            </a:r>
            <a:r>
              <a:rPr lang="zh-TW" altLang="en-US">
                <a:latin typeface="新細明體"/>
                <a:ea typeface="新細明體"/>
                <a:cs typeface="Calibri"/>
              </a:rPr>
              <a:t>在QNAP NAS上，一個視窗一次管理您的所有空間，也可以透過遠端通訊協定將雲端空間掛載於PC，讓您更有效率的使用雲端檔案。</a:t>
            </a:r>
            <a:endParaRPr lang="en-US" altLang="zh-TW">
              <a:latin typeface="新細明體"/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535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62AB-4441-464E-8AF2-95D75E89C21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46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562AB-4441-464E-8AF2-95D75E89C21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516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t"/>
            <a:br>
              <a:rPr lang="en-GB" b="0">
                <a:effectLst/>
              </a:rPr>
            </a:br>
            <a:r>
              <a:rPr lang="en-GB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CacheMount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- 1 connection - 1 year</a:t>
            </a:r>
            <a:endParaRPr lang="en-GB" b="0">
              <a:effectLst/>
            </a:endParaRPr>
          </a:p>
          <a:p>
            <a:pPr rtl="0" fontAlgn="b"/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LIC-SW-CACHE-1CON-1YR-EI</a:t>
            </a:r>
            <a:endParaRPr lang="en-GB" b="0">
              <a:effectLst/>
            </a:endParaRPr>
          </a:p>
          <a:p>
            <a:pPr rtl="0" fontAlgn="t"/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USD $ 19.9</a:t>
            </a:r>
            <a:b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NTD $ 599</a:t>
            </a:r>
            <a:endParaRPr lang="en-GB" b="0">
              <a:effectLst/>
            </a:endParaRPr>
          </a:p>
          <a:p>
            <a:pPr rtl="0" fontAlgn="t"/>
            <a:r>
              <a:rPr lang="en-GB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CacheMount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- 4 connections - 1 year</a:t>
            </a:r>
            <a:endParaRPr lang="en-GB" b="0">
              <a:effectLst/>
            </a:endParaRPr>
          </a:p>
          <a:p>
            <a:pPr rtl="0" fontAlgn="b"/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LIC-SW-CACHE-4CON-1YR-EI</a:t>
            </a:r>
            <a:endParaRPr lang="en-GB" b="0">
              <a:effectLst/>
            </a:endParaRPr>
          </a:p>
          <a:p>
            <a:pPr rtl="0" fontAlgn="t"/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USD $ 59.9</a:t>
            </a:r>
            <a:b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NTD $1799</a:t>
            </a:r>
            <a:endParaRPr lang="en-GB" b="0">
              <a:effectLst/>
            </a:endParaRPr>
          </a:p>
          <a:p>
            <a:pPr rtl="0" fontAlgn="t"/>
            <a:r>
              <a:rPr lang="en-GB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CacheMount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- 8 connections - 1 year</a:t>
            </a:r>
            <a:endParaRPr lang="en-GB" b="0">
              <a:effectLst/>
            </a:endParaRPr>
          </a:p>
          <a:p>
            <a:pPr rtl="0" fontAlgn="b"/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LIC-SW-CACHE-8CON-1YR-EI</a:t>
            </a:r>
            <a:endParaRPr lang="en-GB" b="0">
              <a:effectLst/>
            </a:endParaRPr>
          </a:p>
          <a:p>
            <a:pPr rtl="0" fontAlgn="t"/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USD $ 99.9</a:t>
            </a:r>
            <a:b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NTD $ 2999</a:t>
            </a:r>
            <a:endParaRPr lang="en-GB" b="0">
              <a:effectLst/>
            </a:endParaRPr>
          </a:p>
          <a:p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562AB-4441-464E-8AF2-95D75E89C21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766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 QNAP</a:t>
            </a:r>
            <a:r>
              <a:rPr lang="zh-TW" altLang="en-US">
                <a:latin typeface="Calibri"/>
                <a:cs typeface="Calibri"/>
              </a:rPr>
              <a:t>是如何將</a:t>
            </a:r>
            <a:r>
              <a:rPr lang="en-US">
                <a:latin typeface="Calibri"/>
                <a:cs typeface="Calibri"/>
              </a:rPr>
              <a:t>Remote Mount </a:t>
            </a:r>
            <a:r>
              <a:rPr lang="zh-CN" altLang="en-US">
                <a:latin typeface="Calibri"/>
                <a:cs typeface="Calibri"/>
              </a:rPr>
              <a:t>重新打造為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CacheMount</a:t>
            </a:r>
            <a:r>
              <a:rPr lang="en-US">
                <a:latin typeface="Calibri"/>
                <a:cs typeface="Calibri"/>
              </a:rPr>
              <a:t>? </a:t>
            </a:r>
            <a:r>
              <a:rPr lang="zh-TW" altLang="en-US">
                <a:latin typeface="Calibri"/>
                <a:cs typeface="Calibri"/>
              </a:rPr>
              <a:t>是透過</a:t>
            </a:r>
            <a:r>
              <a:rPr lang="en-US">
                <a:latin typeface="Calibri"/>
                <a:cs typeface="Calibri"/>
              </a:rPr>
              <a:t> NAS </a:t>
            </a:r>
            <a:r>
              <a:rPr lang="zh-TW" altLang="en-US">
                <a:latin typeface="Calibri"/>
                <a:cs typeface="Calibri"/>
              </a:rPr>
              <a:t>作為邊緣快取</a:t>
            </a:r>
            <a:r>
              <a:rPr lang="zh-TW" altLang="en-US">
                <a:latin typeface="新細明體"/>
                <a:ea typeface="新細明體"/>
                <a:cs typeface="Calibri"/>
              </a:rPr>
              <a:t>磁碟區加快從雲端空間存取檔案的效能。邊緣快取磁碟區的建立和一般磁碟區無異，但其專門用來存放準備寫入雲端或從雲端讀取的檔案。透過此暫存空間存取雲端</a:t>
            </a:r>
            <a:r>
              <a:rPr lang="zh-TW" altLang="en-US">
                <a:latin typeface="新細明體"/>
                <a:ea typeface="新細明體"/>
              </a:rPr>
              <a:t>將能</a:t>
            </a:r>
            <a:r>
              <a:rPr lang="zh-CN"/>
              <a:t>衝雲破霧</a:t>
            </a:r>
            <a:r>
              <a:rPr lang="zh-CN" altLang="en-US"/>
              <a:t>的效果</a:t>
            </a:r>
            <a:r>
              <a:rPr lang="zh-CN"/>
              <a:t>，</a:t>
            </a:r>
            <a:r>
              <a:rPr lang="zh-CN" altLang="en-US"/>
              <a:t>享受如本地儲存般的讀寫效能。</a:t>
            </a:r>
            <a:br>
              <a:rPr lang="zh-CN" altLang="en-US">
                <a:latin typeface="等线"/>
                <a:ea typeface="等线"/>
              </a:rPr>
            </a:br>
            <a:br>
              <a:rPr lang="zh-CN" altLang="en-US">
                <a:latin typeface="等线"/>
                <a:ea typeface="等线"/>
              </a:rPr>
            </a:br>
            <a:r>
              <a:rPr lang="zh-CN" altLang="en-US">
                <a:latin typeface="等线"/>
                <a:ea typeface="等线"/>
              </a:rPr>
              <a:t>更進一步，這類的磁碟區不僅可以再一般HDD儲存池上建立，更可以啟用 SSD 快取或是在 Qtier 自動儲存分層儲存池上建立。達到</a:t>
            </a:r>
            <a:r>
              <a:rPr lang="zh-CN"/>
              <a:t>騰雲駕霧，依照使用者配</a:t>
            </a:r>
            <a:r>
              <a:rPr lang="zh-CN" altLang="en-US"/>
              <a:t>置</a:t>
            </a:r>
            <a:r>
              <a:rPr lang="zh-CN"/>
              <a:t>有 </a:t>
            </a:r>
            <a:r>
              <a:rPr lang="en-US" altLang="zh-CN"/>
              <a:t>S</a:t>
            </a:r>
            <a:r>
              <a:rPr lang="zh-CN"/>
              <a:t>SD 、 </a:t>
            </a:r>
            <a:r>
              <a:rPr lang="en-US" altLang="zh-CN"/>
              <a:t>HDD</a:t>
            </a:r>
            <a:r>
              <a:rPr lang="zh-CN"/>
              <a:t> 到 </a:t>
            </a:r>
            <a:r>
              <a:rPr lang="en-US" altLang="zh-CN"/>
              <a:t>Cloud</a:t>
            </a:r>
            <a:r>
              <a:rPr lang="en-US" altLang="zh-CN">
                <a:latin typeface="Calibri"/>
                <a:cs typeface="Calibri"/>
              </a:rPr>
              <a:t> </a:t>
            </a:r>
            <a:r>
              <a:rPr lang="en-US" altLang="zh-CN" err="1">
                <a:latin typeface="Calibri"/>
                <a:cs typeface="Calibri"/>
              </a:rPr>
              <a:t>三層，</a:t>
            </a:r>
            <a:r>
              <a:rPr lang="en-US" altLang="zh-CN" err="1">
                <a:latin typeface="Calibri"/>
                <a:ea typeface="等线"/>
                <a:cs typeface="Calibri"/>
              </a:rPr>
              <a:t>甚至</a:t>
            </a:r>
            <a:r>
              <a:rPr lang="en-US" altLang="zh-CN">
                <a:latin typeface="Calibri"/>
                <a:ea typeface="等线"/>
                <a:cs typeface="Calibri"/>
              </a:rPr>
              <a:t> SSD，SAS </a:t>
            </a:r>
            <a:r>
              <a:rPr lang="en-US" altLang="zh-CN" err="1">
                <a:latin typeface="Calibri"/>
                <a:ea typeface="等线"/>
                <a:cs typeface="Calibri"/>
              </a:rPr>
              <a:t>HDD，HDD，Cloud</a:t>
            </a:r>
            <a:r>
              <a:rPr lang="en-US" altLang="zh-CN">
                <a:latin typeface="Calibri"/>
                <a:ea typeface="等线"/>
                <a:cs typeface="Calibri"/>
              </a:rPr>
              <a:t> </a:t>
            </a:r>
            <a:r>
              <a:rPr lang="en-US" altLang="zh-CN" err="1">
                <a:latin typeface="Calibri"/>
                <a:ea typeface="等线"/>
                <a:cs typeface="Calibri"/>
              </a:rPr>
              <a:t>四層的分層配置</a:t>
            </a:r>
            <a:r>
              <a:rPr lang="en-US" altLang="zh-CN">
                <a:latin typeface="Calibri"/>
                <a:ea typeface="等线"/>
                <a:cs typeface="Calibri"/>
              </a:rPr>
              <a:t>。 </a:t>
            </a:r>
            <a:endParaRPr lang="zh-CN" altLang="en-US">
              <a:latin typeface="Calibri"/>
              <a:ea typeface="等线"/>
              <a:cs typeface="Calibri"/>
            </a:endParaRPr>
          </a:p>
          <a:p>
            <a:endParaRPr lang="zh-CN" altLang="en-US"/>
          </a:p>
          <a:p>
            <a:endParaRPr lang="zh-TW" altLang="en-US">
              <a:latin typeface="新細明體"/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4459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62AB-4441-464E-8AF2-95D75E89C21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970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62AB-4441-464E-8AF2-95D75E89C21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80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FE0CAB3-8959-4ED0-A65D-A4E36546B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5BCB-4AF1-480A-9EC6-426B478276DA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33B7-7212-4EB5-876B-A4A22291A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690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5BCB-4AF1-480A-9EC6-426B478276DA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33B7-7212-4EB5-876B-A4A22291A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245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5BCB-4AF1-480A-9EC6-426B478276DA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33B7-7212-4EB5-876B-A4A22291A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131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5BCB-4AF1-480A-9EC6-426B478276DA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33B7-7212-4EB5-876B-A4A22291A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118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1339"/>
            <a:ext cx="9135538" cy="514082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54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4D13B4C8-F112-4BF5-A455-2A4201004375}"/>
              </a:ext>
            </a:extLst>
          </p:cNvPr>
          <p:cNvGrpSpPr/>
          <p:nvPr userDrawn="1"/>
        </p:nvGrpSpPr>
        <p:grpSpPr>
          <a:xfrm>
            <a:off x="0" y="0"/>
            <a:ext cx="9144000" cy="5145582"/>
            <a:chOff x="0" y="0"/>
            <a:chExt cx="9144000" cy="5145582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950D13F-30D2-4EC5-9C33-846D0DDF56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5582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4320226-3E58-4533-83A0-7815A495A0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420" y="4811886"/>
              <a:ext cx="1022439" cy="223200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8512447" cy="82296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C89017C-75AC-4E2E-8E31-0DCA16AD859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5951" y="914400"/>
            <a:ext cx="8439423" cy="3048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2739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2742"/>
            <a:ext cx="7886700" cy="107878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5BCB-4AF1-480A-9EC6-426B478276DA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33B7-7212-4EB5-876B-A4A22291A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1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5BCB-4AF1-480A-9EC6-426B478276DA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33B7-7212-4EB5-876B-A4A22291A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27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5BCB-4AF1-480A-9EC6-426B478276DA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33B7-7212-4EB5-876B-A4A22291A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40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5BCB-4AF1-480A-9EC6-426B478276DA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33B7-7212-4EB5-876B-A4A22291A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163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5BCB-4AF1-480A-9EC6-426B478276DA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33B7-7212-4EB5-876B-A4A22291A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933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93687A-F29C-4347-A8D7-CF280DB0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11" y="236306"/>
            <a:ext cx="8671389" cy="66782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7527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5BCB-4AF1-480A-9EC6-426B478276DA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33B7-7212-4EB5-876B-A4A22291A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73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5BCB-4AF1-480A-9EC6-426B478276DA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33B7-7212-4EB5-876B-A4A22291A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72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C86B35D-6457-4F13-9B36-425CFAEB48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C5BCB-4AF1-480A-9EC6-426B478276DA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833B7-7212-4EB5-876B-A4A22291A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69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8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63" r:id="rId13"/>
    <p:sldLayoutId id="214748366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sv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0.png"/><Relationship Id="rId7" Type="http://schemas.openxmlformats.org/officeDocument/2006/relationships/image" Target="../media/image9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11.png"/><Relationship Id="rId4" Type="http://schemas.openxmlformats.org/officeDocument/2006/relationships/image" Target="../media/image91.pn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sv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1.png"/><Relationship Id="rId5" Type="http://schemas.openxmlformats.org/officeDocument/2006/relationships/image" Target="../media/image100.png"/><Relationship Id="rId10" Type="http://schemas.openxmlformats.org/officeDocument/2006/relationships/image" Target="../media/image23.svg"/><Relationship Id="rId4" Type="http://schemas.openxmlformats.org/officeDocument/2006/relationships/image" Target="../media/image89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microsoft.com/office/2007/relationships/hdphoto" Target="../media/hdphoto2.wdp"/><Relationship Id="rId18" Type="http://schemas.openxmlformats.org/officeDocument/2006/relationships/image" Target="../media/image23.svg"/><Relationship Id="rId3" Type="http://schemas.openxmlformats.org/officeDocument/2006/relationships/image" Target="../media/image9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sv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30.png"/><Relationship Id="rId10" Type="http://schemas.openxmlformats.org/officeDocument/2006/relationships/image" Target="../media/image115.png"/><Relationship Id="rId19" Type="http://schemas.openxmlformats.org/officeDocument/2006/relationships/image" Target="../media/image11.png"/><Relationship Id="rId4" Type="http://schemas.openxmlformats.org/officeDocument/2006/relationships/image" Target="../media/image99.svg"/><Relationship Id="rId9" Type="http://schemas.openxmlformats.org/officeDocument/2006/relationships/image" Target="../media/image114.png"/><Relationship Id="rId14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5.png"/><Relationship Id="rId5" Type="http://schemas.openxmlformats.org/officeDocument/2006/relationships/image" Target="../media/image120.png"/><Relationship Id="rId15" Type="http://schemas.openxmlformats.org/officeDocument/2006/relationships/image" Target="../media/image119.png"/><Relationship Id="rId10" Type="http://schemas.openxmlformats.org/officeDocument/2006/relationships/image" Target="../media/image124.svg"/><Relationship Id="rId4" Type="http://schemas.openxmlformats.org/officeDocument/2006/relationships/image" Target="../media/image99.svg"/><Relationship Id="rId9" Type="http://schemas.openxmlformats.org/officeDocument/2006/relationships/image" Target="../media/image123.png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2.png"/><Relationship Id="rId4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141.png"/><Relationship Id="rId12" Type="http://schemas.openxmlformats.org/officeDocument/2006/relationships/image" Target="../media/image5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svg"/><Relationship Id="rId11" Type="http://schemas.openxmlformats.org/officeDocument/2006/relationships/image" Target="../media/image145.sv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47.svg"/><Relationship Id="rId9" Type="http://schemas.openxmlformats.org/officeDocument/2006/relationships/image" Target="../media/image143.svg"/><Relationship Id="rId1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3" Type="http://schemas.openxmlformats.org/officeDocument/2006/relationships/image" Target="../media/image147.png"/><Relationship Id="rId7" Type="http://schemas.openxmlformats.org/officeDocument/2006/relationships/image" Target="../media/image15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11" Type="http://schemas.openxmlformats.org/officeDocument/2006/relationships/image" Target="../media/image11.png"/><Relationship Id="rId5" Type="http://schemas.openxmlformats.org/officeDocument/2006/relationships/image" Target="../media/image148.png"/><Relationship Id="rId10" Type="http://schemas.openxmlformats.org/officeDocument/2006/relationships/image" Target="../media/image51.svg"/><Relationship Id="rId4" Type="http://schemas.openxmlformats.org/officeDocument/2006/relationships/image" Target="../media/image89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svg"/><Relationship Id="rId11" Type="http://schemas.openxmlformats.org/officeDocument/2006/relationships/image" Target="../media/image11.png"/><Relationship Id="rId5" Type="http://schemas.openxmlformats.org/officeDocument/2006/relationships/image" Target="../media/image153.png"/><Relationship Id="rId10" Type="http://schemas.openxmlformats.org/officeDocument/2006/relationships/image" Target="../media/image51.svg"/><Relationship Id="rId4" Type="http://schemas.openxmlformats.org/officeDocument/2006/relationships/image" Target="../media/image152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94.svg"/><Relationship Id="rId3" Type="http://schemas.openxmlformats.org/officeDocument/2006/relationships/image" Target="../media/image151.svg"/><Relationship Id="rId7" Type="http://schemas.microsoft.com/office/2007/relationships/hdphoto" Target="../media/hdphoto3.wdp"/><Relationship Id="rId12" Type="http://schemas.openxmlformats.org/officeDocument/2006/relationships/image" Target="../media/image9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51.svg"/><Relationship Id="rId5" Type="http://schemas.openxmlformats.org/officeDocument/2006/relationships/image" Target="../media/image89.png"/><Relationship Id="rId10" Type="http://schemas.openxmlformats.org/officeDocument/2006/relationships/image" Target="../media/image50.png"/><Relationship Id="rId4" Type="http://schemas.openxmlformats.org/officeDocument/2006/relationships/image" Target="../media/image146.png"/><Relationship Id="rId9" Type="http://schemas.microsoft.com/office/2007/relationships/hdphoto" Target="../media/hdphoto4.wdp"/><Relationship Id="rId1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58.png"/><Relationship Id="rId4" Type="http://schemas.microsoft.com/office/2007/relationships/hdphoto" Target="../media/hdphoto5.wdp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svg"/><Relationship Id="rId7" Type="http://schemas.openxmlformats.org/officeDocument/2006/relationships/image" Target="../media/image1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svg"/><Relationship Id="rId4" Type="http://schemas.openxmlformats.org/officeDocument/2006/relationships/image" Target="../media/image1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6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72.svg"/><Relationship Id="rId18" Type="http://schemas.openxmlformats.org/officeDocument/2006/relationships/image" Target="../media/image176.sv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12" Type="http://schemas.openxmlformats.org/officeDocument/2006/relationships/image" Target="../media/image171.png"/><Relationship Id="rId17" Type="http://schemas.openxmlformats.org/officeDocument/2006/relationships/image" Target="../media/image175.png"/><Relationship Id="rId2" Type="http://schemas.openxmlformats.org/officeDocument/2006/relationships/image" Target="../media/image6.jpeg"/><Relationship Id="rId16" Type="http://schemas.openxmlformats.org/officeDocument/2006/relationships/image" Target="../media/image1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76.png"/><Relationship Id="rId5" Type="http://schemas.openxmlformats.org/officeDocument/2006/relationships/image" Target="../media/image168.png"/><Relationship Id="rId15" Type="http://schemas.openxmlformats.org/officeDocument/2006/relationships/image" Target="../media/image159.png"/><Relationship Id="rId10" Type="http://schemas.openxmlformats.org/officeDocument/2006/relationships/image" Target="../media/image69.png"/><Relationship Id="rId19" Type="http://schemas.openxmlformats.org/officeDocument/2006/relationships/image" Target="../media/image11.png"/><Relationship Id="rId4" Type="http://schemas.openxmlformats.org/officeDocument/2006/relationships/image" Target="../media/image167.png"/><Relationship Id="rId9" Type="http://schemas.openxmlformats.org/officeDocument/2006/relationships/image" Target="../media/image87.png"/><Relationship Id="rId14" Type="http://schemas.openxmlformats.org/officeDocument/2006/relationships/image" Target="../media/image1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svg"/><Relationship Id="rId5" Type="http://schemas.openxmlformats.org/officeDocument/2006/relationships/image" Target="../media/image179.png"/><Relationship Id="rId4" Type="http://schemas.openxmlformats.org/officeDocument/2006/relationships/image" Target="../media/image17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svg"/><Relationship Id="rId3" Type="http://schemas.openxmlformats.org/officeDocument/2006/relationships/image" Target="../media/image182.png"/><Relationship Id="rId7" Type="http://schemas.openxmlformats.org/officeDocument/2006/relationships/image" Target="../media/image184.png"/><Relationship Id="rId12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83.svg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svg"/><Relationship Id="rId3" Type="http://schemas.openxmlformats.org/officeDocument/2006/relationships/image" Target="../media/image186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1.png"/><Relationship Id="rId4" Type="http://schemas.openxmlformats.org/officeDocument/2006/relationships/image" Target="../media/image1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svg"/><Relationship Id="rId3" Type="http://schemas.openxmlformats.org/officeDocument/2006/relationships/image" Target="../media/image192.png"/><Relationship Id="rId7" Type="http://schemas.openxmlformats.org/officeDocument/2006/relationships/image" Target="../media/image19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4.png"/><Relationship Id="rId4" Type="http://schemas.openxmlformats.org/officeDocument/2006/relationships/image" Target="../media/image1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11.png"/><Relationship Id="rId4" Type="http://schemas.openxmlformats.org/officeDocument/2006/relationships/image" Target="../media/image19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9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3.png"/><Relationship Id="rId7" Type="http://schemas.openxmlformats.org/officeDocument/2006/relationships/image" Target="../media/image205.sv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5" Type="http://schemas.openxmlformats.org/officeDocument/2006/relationships/image" Target="../media/image196.svg"/><Relationship Id="rId10" Type="http://schemas.openxmlformats.org/officeDocument/2006/relationships/image" Target="../media/image11.png"/><Relationship Id="rId4" Type="http://schemas.openxmlformats.org/officeDocument/2006/relationships/image" Target="../media/image195.png"/><Relationship Id="rId9" Type="http://schemas.openxmlformats.org/officeDocument/2006/relationships/image" Target="../media/image207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svg"/><Relationship Id="rId4" Type="http://schemas.openxmlformats.org/officeDocument/2006/relationships/image" Target="../media/image2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162.svg"/><Relationship Id="rId7" Type="http://schemas.openxmlformats.org/officeDocument/2006/relationships/image" Target="../media/image196.sv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211.svg"/><Relationship Id="rId10" Type="http://schemas.openxmlformats.org/officeDocument/2006/relationships/image" Target="../media/image11.png"/><Relationship Id="rId4" Type="http://schemas.openxmlformats.org/officeDocument/2006/relationships/image" Target="../media/image210.png"/><Relationship Id="rId9" Type="http://schemas.openxmlformats.org/officeDocument/2006/relationships/image" Target="../media/image215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17.png"/><Relationship Id="rId4" Type="http://schemas.openxmlformats.org/officeDocument/2006/relationships/image" Target="../media/image21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11.png"/><Relationship Id="rId3" Type="http://schemas.openxmlformats.org/officeDocument/2006/relationships/image" Target="../media/image221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6.jpe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1.png"/><Relationship Id="rId15" Type="http://schemas.openxmlformats.org/officeDocument/2006/relationships/image" Target="../media/image223.png"/><Relationship Id="rId23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222.sv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" Type="http://schemas.openxmlformats.org/officeDocument/2006/relationships/image" Target="../media/image6.jpeg"/><Relationship Id="rId21" Type="http://schemas.openxmlformats.org/officeDocument/2006/relationships/image" Target="../media/image53.pn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23" Type="http://schemas.openxmlformats.org/officeDocument/2006/relationships/image" Target="../media/image11.png"/><Relationship Id="rId10" Type="http://schemas.openxmlformats.org/officeDocument/2006/relationships/image" Target="../media/image42.png"/><Relationship Id="rId19" Type="http://schemas.openxmlformats.org/officeDocument/2006/relationships/image" Target="../media/image51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Relationship Id="rId22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sv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11.png"/><Relationship Id="rId5" Type="http://schemas.openxmlformats.org/officeDocument/2006/relationships/image" Target="../media/image60.svg"/><Relationship Id="rId10" Type="http://schemas.openxmlformats.org/officeDocument/2006/relationships/image" Target="../media/image65.sv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91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4E69B14A-A595-4D9D-B0BA-92BD8542D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333" y="1694793"/>
            <a:ext cx="4241606" cy="2823544"/>
          </a:xfrm>
          <a:prstGeom prst="rect">
            <a:avLst/>
          </a:prstGeom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1BFA00BC-D1A2-453C-883D-2A2A0EA16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1082" y="1694793"/>
            <a:ext cx="4241606" cy="28235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C7E4A1C-FE51-4721-B25E-EEEF3712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35" y="39666"/>
            <a:ext cx="8113329" cy="994172"/>
          </a:xfrm>
        </p:spPr>
        <p:txBody>
          <a:bodyPr>
            <a:normAutofit/>
          </a:bodyPr>
          <a:lstStyle/>
          <a:p>
            <a:r>
              <a:rPr lang="zh-TW" altLang="en-US" sz="3600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2 種服務類型，</a:t>
            </a:r>
            <a:r>
              <a:rPr lang="en-GB" sz="3600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3600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種雲服務</a:t>
            </a:r>
            <a:endParaRPr lang="zh-TW" sz="3600" b="1" i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1CBE8B24-72A3-42D7-ACBB-08E0D0FCB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187" y="1130205"/>
            <a:ext cx="3868340" cy="617934"/>
          </a:xfrm>
        </p:spPr>
        <p:txBody>
          <a:bodyPr anchor="ctr" anchorCtr="0">
            <a:normAutofit/>
          </a:bodyPr>
          <a:lstStyle/>
          <a:p>
            <a:pPr algn="ctr"/>
            <a:r>
              <a:rPr lang="zh-TW" altLang="en-US" sz="2100">
                <a:latin typeface="微軟正黑體" panose="020B0604030504040204" pitchFamily="34" charset="-120"/>
                <a:ea typeface="微軟正黑體" panose="020B0604030504040204" pitchFamily="34" charset="-120"/>
              </a:rPr>
              <a:t>類型 </a:t>
            </a:r>
            <a:r>
              <a:rPr lang="en-US" altLang="zh-TW" sz="210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100">
                <a:latin typeface="微軟正黑體" panose="020B0604030504040204" pitchFamily="34" charset="-120"/>
                <a:ea typeface="微軟正黑體" panose="020B0604030504040204" pitchFamily="34" charset="-120"/>
              </a:rPr>
              <a:t>：檔案儲存服務</a:t>
            </a:r>
            <a:endParaRPr lang="en-GB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id="{C18F8C36-2607-44D6-A079-62C9C132F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222" y="1869722"/>
            <a:ext cx="3912207" cy="2387203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zh-TW" altLang="en-US" sz="2000" b="1" i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有資料夾層級的結構化儲存方式</a:t>
            </a:r>
            <a:endParaRPr lang="en-GB" altLang="zh-TW" sz="2000" b="1" i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700"/>
              </a:lnSpc>
            </a:pPr>
            <a:r>
              <a:rPr lang="zh-TW" altLang="en-US" sz="2000" b="1" i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服務商通常提供定額容量大小作為收費依據</a:t>
            </a:r>
            <a:endParaRPr lang="en-GB" altLang="zh-TW" sz="2000" b="1" i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700"/>
              </a:lnSpc>
            </a:pPr>
            <a:endParaRPr lang="en-GB" b="0" i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1EE3FEC9-8F12-4FE8-A1B7-178AF16102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4912" y="1130205"/>
            <a:ext cx="3887391" cy="617934"/>
          </a:xfrm>
        </p:spPr>
        <p:txBody>
          <a:bodyPr anchor="ctr" anchorCtr="0">
            <a:normAutofit/>
          </a:bodyPr>
          <a:lstStyle/>
          <a:p>
            <a:pPr algn="ctr"/>
            <a:r>
              <a:rPr lang="zh-TW" altLang="en-US" sz="2100">
                <a:latin typeface="微軟正黑體" panose="020B0604030504040204" pitchFamily="34" charset="-120"/>
                <a:ea typeface="微軟正黑體" panose="020B0604030504040204" pitchFamily="34" charset="-120"/>
              </a:rPr>
              <a:t>類型 </a:t>
            </a:r>
            <a:r>
              <a:rPr lang="en-US" altLang="zh-TW" sz="210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100">
                <a:latin typeface="微軟正黑體" panose="020B0604030504040204" pitchFamily="34" charset="-120"/>
                <a:ea typeface="微軟正黑體" panose="020B0604030504040204" pitchFamily="34" charset="-120"/>
              </a:rPr>
              <a:t>：物件儲存服務</a:t>
            </a:r>
            <a:endParaRPr lang="en-GB" sz="21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" name="內容版面配置區 16">
            <a:extLst>
              <a:ext uri="{FF2B5EF4-FFF2-40B4-BE49-F238E27FC236}">
                <a16:creationId xmlns:a16="http://schemas.microsoft.com/office/drawing/2014/main" id="{02D878EA-14EE-45C6-BF3C-0F0206BEBF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34482" y="1903745"/>
            <a:ext cx="3986325" cy="1202756"/>
          </a:xfrm>
        </p:spPr>
        <p:txBody>
          <a:bodyPr/>
          <a:lstStyle/>
          <a:p>
            <a:r>
              <a:rPr lang="zh-TW" altLang="en-US" sz="2000" b="1" i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非結構化資料儲存於平面環境中</a:t>
            </a:r>
            <a:endParaRPr lang="en-GB" altLang="zh-TW" sz="2000" b="1" i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i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依據實際使用量收費</a:t>
            </a:r>
          </a:p>
          <a:p>
            <a:endParaRPr lang="en-GB" b="0" i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E59DF145-9594-4411-84F1-9FD3594674D1}"/>
              </a:ext>
            </a:extLst>
          </p:cNvPr>
          <p:cNvGrpSpPr/>
          <p:nvPr/>
        </p:nvGrpSpPr>
        <p:grpSpPr>
          <a:xfrm>
            <a:off x="972401" y="3345010"/>
            <a:ext cx="2655759" cy="843784"/>
            <a:chOff x="1043222" y="1789946"/>
            <a:chExt cx="2149355" cy="682890"/>
          </a:xfrm>
        </p:grpSpPr>
        <p:pic>
          <p:nvPicPr>
            <p:cNvPr id="4" name="Picture 3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910C6DDD-4B8E-4108-8E58-2DADDD833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21112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" name="Picture 4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3FD62D7E-8239-4A36-B4B3-C9E06C63B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56460" y="2170062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6" name="Picture 5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D405F575-7A8D-4C16-ACAD-11505E6FF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92375" y="2170735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7" name="Picture 7" descr="https://lh4.googleusercontent.com/H0XP8Jf23xF4_It_H1HIamwPlS0OZnb3ZwylCZIXa5x1H1pjl1FKTmmTa11CmKxi-TwaH1XwEv7df8G1O0IuSBfh7FZdZEG3Xi9ZVf7j1NH65lhVqI8w79kvWfz-rfCtXFel6RoBJoI">
              <a:extLst>
                <a:ext uri="{FF2B5EF4-FFF2-40B4-BE49-F238E27FC236}">
                  <a16:creationId xmlns:a16="http://schemas.microsoft.com/office/drawing/2014/main" id="{4F4231DE-E4FD-4CB3-9C63-369E2DD97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43222" y="1791923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8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89ED6C6D-BE28-4DCC-B9E3-54BEF8DDD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00761" y="1791040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9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050DF5E8-93AF-4A80-A226-AACF32E0E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92375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10" name="Picture 13" descr="https://lh5.googleusercontent.com/Un2FspDsSs-A7u1QrWpTV3KlHwhMgCy3UIZ2tLWbfcIB6mPl-7BdzEpD06UtzBsVPLwneo2U0bzBA89nvv9YudgnqGutPfpcvjkJs1D25xY_alzqWo-znyDdLeS9QE5Up-7UQO0qZIE">
              <a:extLst>
                <a:ext uri="{FF2B5EF4-FFF2-40B4-BE49-F238E27FC236}">
                  <a16:creationId xmlns:a16="http://schemas.microsoft.com/office/drawing/2014/main" id="{67E09F77-6F7A-40FD-805C-35D1B465E2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43895" y="2171962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11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1FA9A623-8D51-4D81-A195-AF39FC1BF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55787" y="1789947"/>
              <a:ext cx="300202" cy="300200"/>
            </a:xfrm>
            <a:prstGeom prst="rect">
              <a:avLst/>
            </a:prstGeom>
            <a:noFill/>
          </p:spPr>
        </p:pic>
        <p:pic>
          <p:nvPicPr>
            <p:cNvPr id="12" name="Picture 23" descr="C:\Users\Josh Chen\Desktop\sharefile.png">
              <a:extLst>
                <a:ext uri="{FF2B5EF4-FFF2-40B4-BE49-F238E27FC236}">
                  <a16:creationId xmlns:a16="http://schemas.microsoft.com/office/drawing/2014/main" id="{4AE67D72-507D-40B9-A8EA-707ECE586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420441" y="2171678"/>
              <a:ext cx="301158" cy="301158"/>
            </a:xfrm>
            <a:prstGeom prst="rect">
              <a:avLst/>
            </a:prstGeom>
            <a:noFill/>
          </p:spPr>
        </p:pic>
        <p:pic>
          <p:nvPicPr>
            <p:cNvPr id="13" name="Picture 25" descr="C:\Users\Josh Chen\Desktop\OneDrive.png">
              <a:extLst>
                <a:ext uri="{FF2B5EF4-FFF2-40B4-BE49-F238E27FC236}">
                  <a16:creationId xmlns:a16="http://schemas.microsoft.com/office/drawing/2014/main" id="{90E1E31E-9566-4A28-B063-A14899AF9A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708" y="2170451"/>
              <a:ext cx="301158" cy="301158"/>
            </a:xfrm>
            <a:prstGeom prst="rect">
              <a:avLst/>
            </a:prstGeom>
            <a:noFill/>
          </p:spPr>
        </p:pic>
      </p:grpSp>
      <p:pic>
        <p:nvPicPr>
          <p:cNvPr id="28" name="Picture 6" descr="https://lh4.googleusercontent.com/JLwINZBR99tkGPRx3FA7rWHaz4lrB4beEXvVDTvYNOP5IjDY41yBYtDUGLBFNzd38AYzYdEORsJ-Hu3sSmrbpf6Ffqy12-Oo0oN_j-ZoxY98DIhex5SxovJCSE67G7Vulk2lJvUhbwo">
            <a:extLst>
              <a:ext uri="{FF2B5EF4-FFF2-40B4-BE49-F238E27FC236}">
                <a16:creationId xmlns:a16="http://schemas.microsoft.com/office/drawing/2014/main" id="{299B9F5D-3103-4EB2-A3C7-18BE663D2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16621" y="3756392"/>
            <a:ext cx="370801" cy="370800"/>
          </a:xfrm>
          <a:prstGeom prst="rect">
            <a:avLst/>
          </a:prstGeom>
          <a:noFill/>
        </p:spPr>
      </p:pic>
      <p:pic>
        <p:nvPicPr>
          <p:cNvPr id="29" name="Picture 8" descr="https://lh3.googleusercontent.com/hnn68hOWXAfi-2buhync8Ho5N6Mh1Cia1p0BYKEFmgSCSweBZZvfugkqQyrghaN8zyIsBFAl27eld7JprW8x9O13h7UnOZtO0T-xd_Tym8bWTlhrMjby8MzOdHSSIAxcK-61egURb-U">
            <a:extLst>
              <a:ext uri="{FF2B5EF4-FFF2-40B4-BE49-F238E27FC236}">
                <a16:creationId xmlns:a16="http://schemas.microsoft.com/office/drawing/2014/main" id="{B763560C-8FF6-4067-BC9B-00B6B869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60937" y="3252395"/>
            <a:ext cx="370801" cy="370800"/>
          </a:xfrm>
          <a:prstGeom prst="rect">
            <a:avLst/>
          </a:prstGeom>
          <a:noFill/>
        </p:spPr>
      </p:pic>
      <p:pic>
        <p:nvPicPr>
          <p:cNvPr id="30" name="Picture 9" descr="https://lh3.googleusercontent.com/P4OJxLNf-0l3nfs9F8p39ujclzvA-Sa4M3YFDfLyGXNdBF1S3hW2XVX-Pa8PtbpzLQ3_u9J04ppaJpMsBi50EFF2NsGeZerLXGD3JSyvXDdNG-CPz4isgqbQJzagwjjPyqb3c8hNW_s">
            <a:extLst>
              <a:ext uri="{FF2B5EF4-FFF2-40B4-BE49-F238E27FC236}">
                <a16:creationId xmlns:a16="http://schemas.microsoft.com/office/drawing/2014/main" id="{01535909-F787-4F51-80C0-8F29BC614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68733" y="3756392"/>
            <a:ext cx="370801" cy="370800"/>
          </a:xfrm>
          <a:prstGeom prst="rect">
            <a:avLst/>
          </a:prstGeom>
          <a:noFill/>
        </p:spPr>
      </p:pic>
      <p:pic>
        <p:nvPicPr>
          <p:cNvPr id="31" name="Picture 11" descr="https://lh4.googleusercontent.com/mK6k9HxxlQ3iieT8IW0gEWxdyKJgYfYBWwdBvN0lRLu8_cGB7X1lN2KOXLFP9TXD-UMxtXANPXor198AJF-FyeUM35snyzMMvdZbcQ_OmxIfdMdUejC5Cy8R8FjD2RfZBKEHA0hMPus">
            <a:extLst>
              <a:ext uri="{FF2B5EF4-FFF2-40B4-BE49-F238E27FC236}">
                <a16:creationId xmlns:a16="http://schemas.microsoft.com/office/drawing/2014/main" id="{B7F6DC5B-2B80-4F95-8489-9531A0B06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431939" y="3757168"/>
            <a:ext cx="370801" cy="370800"/>
          </a:xfrm>
          <a:prstGeom prst="rect">
            <a:avLst/>
          </a:prstGeom>
          <a:noFill/>
        </p:spPr>
      </p:pic>
      <p:pic>
        <p:nvPicPr>
          <p:cNvPr id="32" name="Picture 14" descr="https://lh5.googleusercontent.com/c-VuMbfcURQcWQtCVz--q6LxBcxY3slbhaPIm-dpbfmvPNMaYWQ0ipmkTPMv3hgaGWf0TANE0FBtUZDit-HSbunIQrWF1jmbyek1KF3PBDz6g-NiamNTqP8O87dLx0eyXxwaNQ9vD-Y">
            <a:extLst>
              <a:ext uri="{FF2B5EF4-FFF2-40B4-BE49-F238E27FC236}">
                <a16:creationId xmlns:a16="http://schemas.microsoft.com/office/drawing/2014/main" id="{63DF892F-FCFE-43FD-8E3F-3DC0E404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716621" y="3253370"/>
            <a:ext cx="370801" cy="370800"/>
          </a:xfrm>
          <a:prstGeom prst="rect">
            <a:avLst/>
          </a:prstGeom>
          <a:noFill/>
        </p:spPr>
      </p:pic>
      <p:pic>
        <p:nvPicPr>
          <p:cNvPr id="33" name="Picture 15" descr="https://lh4.googleusercontent.com/jAQgNPnfGRQtJiItDhMyoQENWRIQueXO-SLCN41rfXwPvMZuHJtzjbth4T8SNT5oRKkLFgmEAadaVDCJB13v1Az3VFJT2I3_g54luBgTg4dwUO_hTpbJCci5nMf47m0hNNun4ZJmKe8">
            <a:extLst>
              <a:ext uri="{FF2B5EF4-FFF2-40B4-BE49-F238E27FC236}">
                <a16:creationId xmlns:a16="http://schemas.microsoft.com/office/drawing/2014/main" id="{AC04948F-9046-4CE6-8EC3-0728D5077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130969" y="3756392"/>
            <a:ext cx="370801" cy="370800"/>
          </a:xfrm>
          <a:prstGeom prst="rect">
            <a:avLst/>
          </a:prstGeom>
          <a:noFill/>
        </p:spPr>
      </p:pic>
      <p:pic>
        <p:nvPicPr>
          <p:cNvPr id="34" name="Picture 16" descr="https://lh3.googleusercontent.com/6NBXHIDeSHzKas-KeL_-8NU77BUwwUodC8lXj_BGNUvuNeIFJ8y0d_XVUE3GGZkgdaAi7g31BOFz7W1nsfAWuDXt_ZNuak58YvwKvtxkNI4xEIRA9sr0IOjH5_EX8BEtt9F1XtuwGe4">
            <a:extLst>
              <a:ext uri="{FF2B5EF4-FFF2-40B4-BE49-F238E27FC236}">
                <a16:creationId xmlns:a16="http://schemas.microsoft.com/office/drawing/2014/main" id="{C94DEBCD-23BD-419D-B031-75B80EEB1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122795" y="3252395"/>
            <a:ext cx="370801" cy="370800"/>
          </a:xfrm>
          <a:prstGeom prst="rect">
            <a:avLst/>
          </a:prstGeom>
          <a:noFill/>
        </p:spPr>
      </p:pic>
      <p:pic>
        <p:nvPicPr>
          <p:cNvPr id="35" name="Picture 17" descr="https://lh5.googleusercontent.com/C8QzIakFcFWiw6MJ3mPEyu4TKurUeb60BiG6wDhqfyOBNvUzPhk8fpG1lpEDSsKBCcuqpuH6rj2PFlRi0SPcQAvS-8RgaQm8Xqw9Gqs6GtdCOCGwoRa_L_cpxFOIQmIEnwV5SWCLxcM">
            <a:extLst>
              <a:ext uri="{FF2B5EF4-FFF2-40B4-BE49-F238E27FC236}">
                <a16:creationId xmlns:a16="http://schemas.microsoft.com/office/drawing/2014/main" id="{98A848D4-3AC7-4301-AABE-FA0E8782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955307" y="3238887"/>
            <a:ext cx="370801" cy="370800"/>
          </a:xfrm>
          <a:prstGeom prst="rect">
            <a:avLst/>
          </a:prstGeom>
          <a:noFill/>
        </p:spPr>
      </p:pic>
      <p:pic>
        <p:nvPicPr>
          <p:cNvPr id="36" name="Picture 18" descr="https://lh6.googleusercontent.com/1Fw3w_v3U-JCXnaUH8XlVuQyMkyy_8VgeJh6BG0241g0x8Qug7joSVqEqrkf7KpGjCj2Gqadcur-sVBW0hsMJcZlMz6ZadniH0IO-8I6aEw5qfIPXR9HtNX2-SkhY3vz4vyaUqDOMlo">
            <a:extLst>
              <a:ext uri="{FF2B5EF4-FFF2-40B4-BE49-F238E27FC236}">
                <a16:creationId xmlns:a16="http://schemas.microsoft.com/office/drawing/2014/main" id="{726EE885-1D00-4A0C-A6C3-8C7861F7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31794" y="3253948"/>
            <a:ext cx="370801" cy="370800"/>
          </a:xfrm>
          <a:prstGeom prst="rect">
            <a:avLst/>
          </a:prstGeom>
          <a:noFill/>
        </p:spPr>
      </p:pic>
      <p:pic>
        <p:nvPicPr>
          <p:cNvPr id="37" name="Picture 20" descr="Image result for è¯çºé²">
            <a:extLst>
              <a:ext uri="{FF2B5EF4-FFF2-40B4-BE49-F238E27FC236}">
                <a16:creationId xmlns:a16="http://schemas.microsoft.com/office/drawing/2014/main" id="{C0AC8751-C76A-4A18-9A39-F913AD909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99" t="2107" r="32593" b="45223"/>
          <a:stretch>
            <a:fillRect/>
          </a:stretch>
        </p:blipFill>
        <p:spPr bwMode="auto">
          <a:xfrm>
            <a:off x="5970482" y="3755747"/>
            <a:ext cx="370801" cy="370800"/>
          </a:xfrm>
          <a:prstGeom prst="rect">
            <a:avLst/>
          </a:prstGeom>
          <a:noFill/>
        </p:spPr>
      </p:pic>
      <p:pic>
        <p:nvPicPr>
          <p:cNvPr id="38" name="圖片 37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E111588F-5CE9-483D-939F-6CCDA1A84D8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3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5AE6D605-2C3D-4EB7-B097-FBE49FE00E1C}"/>
              </a:ext>
            </a:extLst>
          </p:cNvPr>
          <p:cNvSpPr/>
          <p:nvPr/>
        </p:nvSpPr>
        <p:spPr>
          <a:xfrm>
            <a:off x="3735384" y="2467303"/>
            <a:ext cx="1948086" cy="14702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CE66AB8-9D86-4230-8B3E-EDF314585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49" y="1283480"/>
            <a:ext cx="7886700" cy="973786"/>
          </a:xfrm>
        </p:spPr>
        <p:txBody>
          <a:bodyPr/>
          <a:lstStyle/>
          <a:p>
            <a:pPr marL="0" indent="0">
              <a:lnSpc>
                <a:spcPts val="3100"/>
              </a:lnSpc>
              <a:buNone/>
            </a:pPr>
            <a:r>
              <a:rPr lang="en-US" altLang="zh-TW" sz="24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CacheMount</a:t>
            </a: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將非結構化資料轉換為資料夾層級結構，讓您管理檔案更方便！</a:t>
            </a:r>
            <a:endParaRPr lang="en-GB" altLang="zh-TW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GB"/>
          </a:p>
        </p:txBody>
      </p:sp>
      <p:sp>
        <p:nvSpPr>
          <p:cNvPr id="4" name="標題 8">
            <a:extLst>
              <a:ext uri="{FF2B5EF4-FFF2-40B4-BE49-F238E27FC236}">
                <a16:creationId xmlns:a16="http://schemas.microsoft.com/office/drawing/2014/main" id="{D088FD2F-B5DE-49AB-A097-5E3A67CDF7B3}"/>
              </a:ext>
            </a:extLst>
          </p:cNvPr>
          <p:cNvSpPr txBox="1">
            <a:spLocks/>
          </p:cNvSpPr>
          <p:nvPr/>
        </p:nvSpPr>
        <p:spPr>
          <a:xfrm>
            <a:off x="254949" y="36772"/>
            <a:ext cx="7886700" cy="897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文件型閘道器 </a:t>
            </a:r>
            <a:r>
              <a:rPr lang="en-US" altLang="zh-TW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(Gateway)</a:t>
            </a:r>
            <a:r>
              <a:rPr lang="zh-TW" altLang="en-US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，開啟物件儲存大門</a:t>
            </a:r>
            <a:endParaRPr lang="en-GB" sz="3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D47A94EF-779C-435C-A856-FCA417DAF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726" y="2261516"/>
            <a:ext cx="1854591" cy="17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1821BD3-AD3D-42B0-9325-6CF8DDAF7132}"/>
              </a:ext>
            </a:extLst>
          </p:cNvPr>
          <p:cNvSpPr/>
          <p:nvPr/>
        </p:nvSpPr>
        <p:spPr>
          <a:xfrm rot="20942708">
            <a:off x="1025368" y="2886537"/>
            <a:ext cx="420295" cy="4202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/a</a:t>
            </a:r>
            <a:endParaRPr lang="en-GB" sz="10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EB00CEB-D917-474D-A53A-C376A175FF18}"/>
              </a:ext>
            </a:extLst>
          </p:cNvPr>
          <p:cNvSpPr/>
          <p:nvPr/>
        </p:nvSpPr>
        <p:spPr>
          <a:xfrm rot="907194">
            <a:off x="1529728" y="2711570"/>
            <a:ext cx="420295" cy="4202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/a/b</a:t>
            </a:r>
            <a:endParaRPr lang="en-GB" sz="105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306BF7-BF59-4F6D-8C57-DCFE8C7A1BE7}"/>
              </a:ext>
            </a:extLst>
          </p:cNvPr>
          <p:cNvSpPr/>
          <p:nvPr/>
        </p:nvSpPr>
        <p:spPr>
          <a:xfrm rot="19197893">
            <a:off x="1460568" y="3212359"/>
            <a:ext cx="420295" cy="4202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/a/c</a:t>
            </a:r>
            <a:endParaRPr lang="en-GB" sz="105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47508D3-88DB-4512-B4B8-093CD22DF377}"/>
              </a:ext>
            </a:extLst>
          </p:cNvPr>
          <p:cNvSpPr/>
          <p:nvPr/>
        </p:nvSpPr>
        <p:spPr>
          <a:xfrm rot="828242">
            <a:off x="2009940" y="3028590"/>
            <a:ext cx="420295" cy="4202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/</a:t>
            </a:r>
            <a:r>
              <a:rPr lang="en-US" sz="1050" err="1"/>
              <a:t>a/d</a:t>
            </a:r>
            <a:endParaRPr lang="en-GB" sz="1050"/>
          </a:p>
        </p:txBody>
      </p:sp>
      <p:pic>
        <p:nvPicPr>
          <p:cNvPr id="11" name="Picture 2" descr="Image result for folder icon">
            <a:extLst>
              <a:ext uri="{FF2B5EF4-FFF2-40B4-BE49-F238E27FC236}">
                <a16:creationId xmlns:a16="http://schemas.microsoft.com/office/drawing/2014/main" id="{A87D580A-0EB2-4C5D-92AE-1336009C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6208" y="2631807"/>
            <a:ext cx="825752" cy="8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8429BF82-4146-4012-88E2-2836A07095B7}"/>
              </a:ext>
            </a:extLst>
          </p:cNvPr>
          <p:cNvGrpSpPr/>
          <p:nvPr/>
        </p:nvGrpSpPr>
        <p:grpSpPr>
          <a:xfrm>
            <a:off x="4198299" y="3003557"/>
            <a:ext cx="825752" cy="825752"/>
            <a:chOff x="-4070444" y="1724263"/>
            <a:chExt cx="4876800" cy="4876800"/>
          </a:xfrm>
        </p:grpSpPr>
        <p:sp>
          <p:nvSpPr>
            <p:cNvPr id="24" name="矩形: 剪去單一角落 23">
              <a:extLst>
                <a:ext uri="{FF2B5EF4-FFF2-40B4-BE49-F238E27FC236}">
                  <a16:creationId xmlns:a16="http://schemas.microsoft.com/office/drawing/2014/main" id="{6AADAD75-AF53-4E22-A9AE-3015817F0E03}"/>
                </a:ext>
              </a:extLst>
            </p:cNvPr>
            <p:cNvSpPr/>
            <p:nvPr/>
          </p:nvSpPr>
          <p:spPr>
            <a:xfrm>
              <a:off x="-2779789" y="2581116"/>
              <a:ext cx="2293658" cy="3208009"/>
            </a:xfrm>
            <a:prstGeom prst="snip1Rect">
              <a:avLst>
                <a:gd name="adj" fmla="val 34538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5" name="Picture 6" descr="Image result for file icon">
              <a:extLst>
                <a:ext uri="{FF2B5EF4-FFF2-40B4-BE49-F238E27FC236}">
                  <a16:creationId xmlns:a16="http://schemas.microsoft.com/office/drawing/2014/main" id="{3DE77A19-C203-4D4E-B495-5114F4E0F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70444" y="1724263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66410D1-8273-4766-83B0-886A5516C66E}"/>
              </a:ext>
            </a:extLst>
          </p:cNvPr>
          <p:cNvGrpSpPr/>
          <p:nvPr/>
        </p:nvGrpSpPr>
        <p:grpSpPr>
          <a:xfrm>
            <a:off x="4537010" y="3003557"/>
            <a:ext cx="825752" cy="825752"/>
            <a:chOff x="-4070444" y="1724263"/>
            <a:chExt cx="4876800" cy="4876800"/>
          </a:xfrm>
        </p:grpSpPr>
        <p:sp>
          <p:nvSpPr>
            <p:cNvPr id="22" name="矩形: 剪去單一角落 21">
              <a:extLst>
                <a:ext uri="{FF2B5EF4-FFF2-40B4-BE49-F238E27FC236}">
                  <a16:creationId xmlns:a16="http://schemas.microsoft.com/office/drawing/2014/main" id="{DB4BE72D-8F3D-4F24-A07D-D2BB878D0199}"/>
                </a:ext>
              </a:extLst>
            </p:cNvPr>
            <p:cNvSpPr/>
            <p:nvPr/>
          </p:nvSpPr>
          <p:spPr>
            <a:xfrm>
              <a:off x="-2779789" y="2581116"/>
              <a:ext cx="2293658" cy="3208009"/>
            </a:xfrm>
            <a:prstGeom prst="snip1Rect">
              <a:avLst>
                <a:gd name="adj" fmla="val 34538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3" name="Picture 6" descr="Image result for file icon">
              <a:extLst>
                <a:ext uri="{FF2B5EF4-FFF2-40B4-BE49-F238E27FC236}">
                  <a16:creationId xmlns:a16="http://schemas.microsoft.com/office/drawing/2014/main" id="{FF432794-0927-4DCE-8CC6-8BBCA0938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70444" y="1724263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E6929CE-7C2E-41A6-B690-7890557E19A8}"/>
              </a:ext>
            </a:extLst>
          </p:cNvPr>
          <p:cNvGrpSpPr/>
          <p:nvPr/>
        </p:nvGrpSpPr>
        <p:grpSpPr>
          <a:xfrm>
            <a:off x="4857718" y="3003557"/>
            <a:ext cx="825752" cy="825752"/>
            <a:chOff x="-4070444" y="1724263"/>
            <a:chExt cx="4876800" cy="4876800"/>
          </a:xfrm>
        </p:grpSpPr>
        <p:sp>
          <p:nvSpPr>
            <p:cNvPr id="20" name="矩形: 剪去單一角落 19">
              <a:extLst>
                <a:ext uri="{FF2B5EF4-FFF2-40B4-BE49-F238E27FC236}">
                  <a16:creationId xmlns:a16="http://schemas.microsoft.com/office/drawing/2014/main" id="{7061E744-E88D-4C0F-922A-6E533C056497}"/>
                </a:ext>
              </a:extLst>
            </p:cNvPr>
            <p:cNvSpPr/>
            <p:nvPr/>
          </p:nvSpPr>
          <p:spPr>
            <a:xfrm>
              <a:off x="-2779789" y="2581116"/>
              <a:ext cx="2293658" cy="3208009"/>
            </a:xfrm>
            <a:prstGeom prst="snip1Rect">
              <a:avLst>
                <a:gd name="adj" fmla="val 34538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1" name="Picture 6" descr="Image result for file icon">
              <a:extLst>
                <a:ext uri="{FF2B5EF4-FFF2-40B4-BE49-F238E27FC236}">
                  <a16:creationId xmlns:a16="http://schemas.microsoft.com/office/drawing/2014/main" id="{68A9CAFB-DC4A-4917-80FE-9DB6DCBFD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70444" y="1724263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62EC3D56-66D7-4EDE-8025-09A505638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640842" y="3068201"/>
            <a:ext cx="1015712" cy="194085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285D69B9-3A1F-4437-A82D-2DAB771CEF61}"/>
              </a:ext>
            </a:extLst>
          </p:cNvPr>
          <p:cNvSpPr txBox="1"/>
          <p:nvPr/>
        </p:nvSpPr>
        <p:spPr>
          <a:xfrm>
            <a:off x="4067395" y="2951206"/>
            <a:ext cx="336887" cy="30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/a</a:t>
            </a:r>
            <a:endParaRPr lang="en-GB" sz="140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17F8EA3-DEF0-4525-B0BD-C2FB8B3E1EFE}"/>
              </a:ext>
            </a:extLst>
          </p:cNvPr>
          <p:cNvSpPr txBox="1"/>
          <p:nvPr/>
        </p:nvSpPr>
        <p:spPr>
          <a:xfrm>
            <a:off x="4464213" y="3629749"/>
            <a:ext cx="279244" cy="30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</a:t>
            </a:r>
            <a:endParaRPr lang="en-GB" sz="140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2CB7236-5A12-4D4F-A8C3-D70B7F2478C9}"/>
              </a:ext>
            </a:extLst>
          </p:cNvPr>
          <p:cNvSpPr txBox="1"/>
          <p:nvPr/>
        </p:nvSpPr>
        <p:spPr>
          <a:xfrm>
            <a:off x="4818828" y="3629749"/>
            <a:ext cx="260008" cy="30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</a:t>
            </a:r>
            <a:endParaRPr lang="en-GB" sz="140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4FC6235-EEE9-4177-B3B6-BD5759B905E4}"/>
              </a:ext>
            </a:extLst>
          </p:cNvPr>
          <p:cNvSpPr txBox="1"/>
          <p:nvPr/>
        </p:nvSpPr>
        <p:spPr>
          <a:xfrm>
            <a:off x="5151246" y="3629749"/>
            <a:ext cx="279244" cy="30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</a:t>
            </a:r>
            <a:endParaRPr lang="en-GB" sz="1400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588536E-B8C2-41B9-95AD-017605DC8F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640842" y="3318026"/>
            <a:ext cx="1015712" cy="194085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290D836-3036-44B5-B4E4-F74C286E8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804879" y="3068201"/>
            <a:ext cx="1015712" cy="194085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E9C257FD-3DFA-428F-A8BE-E75968ED01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804879" y="3318026"/>
            <a:ext cx="1015712" cy="194085"/>
          </a:xfrm>
          <a:prstGeom prst="rect">
            <a:avLst/>
          </a:prstGeom>
        </p:spPr>
      </p:pic>
      <p:sp>
        <p:nvSpPr>
          <p:cNvPr id="33" name="矩形: 圓角 35">
            <a:extLst>
              <a:ext uri="{FF2B5EF4-FFF2-40B4-BE49-F238E27FC236}">
                <a16:creationId xmlns:a16="http://schemas.microsoft.com/office/drawing/2014/main" id="{F3FBAA1F-FC14-44C4-A5C8-CADD75840CFC}"/>
              </a:ext>
            </a:extLst>
          </p:cNvPr>
          <p:cNvSpPr/>
          <p:nvPr/>
        </p:nvSpPr>
        <p:spPr>
          <a:xfrm rot="10800000">
            <a:off x="2636403" y="3536986"/>
            <a:ext cx="1020932" cy="329434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721AA82-FE42-4433-90C0-AE2471C1AD66}"/>
              </a:ext>
            </a:extLst>
          </p:cNvPr>
          <p:cNvSpPr/>
          <p:nvPr/>
        </p:nvSpPr>
        <p:spPr>
          <a:xfrm>
            <a:off x="2663881" y="3553137"/>
            <a:ext cx="965976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結構轉換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31B827F-14F0-43B5-AA06-10A391FC4CCF}"/>
              </a:ext>
            </a:extLst>
          </p:cNvPr>
          <p:cNvSpPr txBox="1"/>
          <p:nvPr/>
        </p:nvSpPr>
        <p:spPr>
          <a:xfrm>
            <a:off x="714280" y="3820308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雲端物件儲存服務</a:t>
            </a:r>
            <a:endParaRPr lang="en-GB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29C1CA73-9B75-4A0A-8A2A-82E353482086}"/>
              </a:ext>
            </a:extLst>
          </p:cNvPr>
          <p:cNvSpPr txBox="1"/>
          <p:nvPr/>
        </p:nvSpPr>
        <p:spPr>
          <a:xfrm>
            <a:off x="4355712" y="3967792"/>
            <a:ext cx="779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en-GB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DBD93FA5-449B-4EBF-B5CF-D1805E404E43}"/>
              </a:ext>
            </a:extLst>
          </p:cNvPr>
          <p:cNvSpPr txBox="1"/>
          <p:nvPr/>
        </p:nvSpPr>
        <p:spPr>
          <a:xfrm>
            <a:off x="7160754" y="3672824"/>
            <a:ext cx="1139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其他裝置</a:t>
            </a:r>
            <a:endParaRPr lang="en-GB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: 圓角 35">
            <a:extLst>
              <a:ext uri="{FF2B5EF4-FFF2-40B4-BE49-F238E27FC236}">
                <a16:creationId xmlns:a16="http://schemas.microsoft.com/office/drawing/2014/main" id="{43C3B243-485E-4DF8-8ACF-5C1102EF6881}"/>
              </a:ext>
            </a:extLst>
          </p:cNvPr>
          <p:cNvSpPr/>
          <p:nvPr/>
        </p:nvSpPr>
        <p:spPr>
          <a:xfrm rot="10800000">
            <a:off x="5806441" y="3536986"/>
            <a:ext cx="1020932" cy="329434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51F8E79-86B1-4190-885C-139CF05A5E51}"/>
              </a:ext>
            </a:extLst>
          </p:cNvPr>
          <p:cNvSpPr/>
          <p:nvPr/>
        </p:nvSpPr>
        <p:spPr>
          <a:xfrm>
            <a:off x="5833919" y="3561020"/>
            <a:ext cx="965976" cy="28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SMB/AFP</a:t>
            </a:r>
            <a:endParaRPr lang="zh-TW" alt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2" name="圖形 41">
            <a:extLst>
              <a:ext uri="{FF2B5EF4-FFF2-40B4-BE49-F238E27FC236}">
                <a16:creationId xmlns:a16="http://schemas.microsoft.com/office/drawing/2014/main" id="{692740EF-B028-4D05-BBD8-0207FD2DE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43541" y="2685477"/>
            <a:ext cx="1530608" cy="929990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0C1D19B8-D6AA-4AEF-B739-8C0FC713CF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49442" y="2257266"/>
            <a:ext cx="605413" cy="605413"/>
          </a:xfrm>
          <a:prstGeom prst="rect">
            <a:avLst/>
          </a:prstGeom>
        </p:spPr>
      </p:pic>
      <p:pic>
        <p:nvPicPr>
          <p:cNvPr id="38" name="圖片 37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3FB80FCD-F755-4FAC-A4E0-EC3C693AA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3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7A4B54C9-0F47-470D-9410-B34BD12AB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橢圓 18">
            <a:extLst>
              <a:ext uri="{FF2B5EF4-FFF2-40B4-BE49-F238E27FC236}">
                <a16:creationId xmlns:a16="http://schemas.microsoft.com/office/drawing/2014/main" id="{931990A5-60BF-44B8-90C3-35E54576B43A}"/>
              </a:ext>
            </a:extLst>
          </p:cNvPr>
          <p:cNvSpPr/>
          <p:nvPr/>
        </p:nvSpPr>
        <p:spPr>
          <a:xfrm>
            <a:off x="372762" y="-96795"/>
            <a:ext cx="1058562" cy="10585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35">
            <a:extLst>
              <a:ext uri="{FF2B5EF4-FFF2-40B4-BE49-F238E27FC236}">
                <a16:creationId xmlns:a16="http://schemas.microsoft.com/office/drawing/2014/main" id="{EE704B59-57EF-40EA-863E-4CF5F7E67EF5}"/>
              </a:ext>
            </a:extLst>
          </p:cNvPr>
          <p:cNvSpPr/>
          <p:nvPr/>
        </p:nvSpPr>
        <p:spPr>
          <a:xfrm>
            <a:off x="430529" y="1294711"/>
            <a:ext cx="3120884" cy="37535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1" name="標題 6">
            <a:extLst>
              <a:ext uri="{FF2B5EF4-FFF2-40B4-BE49-F238E27FC236}">
                <a16:creationId xmlns:a16="http://schemas.microsoft.com/office/drawing/2014/main" id="{5384B068-5929-490D-81E2-09A8BB3B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312" y="58733"/>
            <a:ext cx="6988305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不可不知的</a:t>
            </a:r>
            <a:r>
              <a:rPr lang="zh-TW" altLang="en-US" sz="3600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物件儲存</a:t>
            </a:r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r>
              <a:rPr lang="zh-TW" altLang="en-US" sz="3600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優點</a:t>
            </a:r>
            <a:endParaRPr lang="zh-TW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 Light" panose="020F0302020204030204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F0466ED-D691-46F7-90A0-4F1CB0EF7DA4}"/>
              </a:ext>
            </a:extLst>
          </p:cNvPr>
          <p:cNvSpPr/>
          <p:nvPr/>
        </p:nvSpPr>
        <p:spPr>
          <a:xfrm>
            <a:off x="580565" y="1269284"/>
            <a:ext cx="28777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資料備份與災難復原：</a:t>
            </a:r>
            <a:endParaRPr lang="zh-TW" altLang="en-US" sz="2100">
              <a:solidFill>
                <a:schemeClr val="bg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43E2F11-1889-4806-BE6D-5C82575D1770}"/>
              </a:ext>
            </a:extLst>
          </p:cNvPr>
          <p:cNvSpPr/>
          <p:nvPr/>
        </p:nvSpPr>
        <p:spPr>
          <a:xfrm>
            <a:off x="580565" y="1721622"/>
            <a:ext cx="5496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完善的備援機制，於災難發生時可快速回復資料。</a:t>
            </a:r>
            <a:endParaRPr lang="en-GB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: 圓角 35">
            <a:extLst>
              <a:ext uri="{FF2B5EF4-FFF2-40B4-BE49-F238E27FC236}">
                <a16:creationId xmlns:a16="http://schemas.microsoft.com/office/drawing/2014/main" id="{1D53E08B-2B68-4B8E-B566-0C80D452CFD8}"/>
              </a:ext>
            </a:extLst>
          </p:cNvPr>
          <p:cNvSpPr/>
          <p:nvPr/>
        </p:nvSpPr>
        <p:spPr>
          <a:xfrm>
            <a:off x="430529" y="2392233"/>
            <a:ext cx="3120884" cy="37535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FBD5ACC-593F-4BFD-9182-A350DF8443A6}"/>
              </a:ext>
            </a:extLst>
          </p:cNvPr>
          <p:cNvSpPr/>
          <p:nvPr/>
        </p:nvSpPr>
        <p:spPr>
          <a:xfrm>
            <a:off x="580565" y="2377454"/>
            <a:ext cx="28777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高度延展性與擴充性：</a:t>
            </a:r>
            <a:endParaRPr lang="zh-TW" altLang="en-US" sz="2100">
              <a:solidFill>
                <a:schemeClr val="bg1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051E2EC-2CA7-44AF-BB8D-9496DFC5D517}"/>
              </a:ext>
            </a:extLst>
          </p:cNvPr>
          <p:cNvSpPr/>
          <p:nvPr/>
        </p:nvSpPr>
        <p:spPr>
          <a:xfrm>
            <a:off x="587050" y="2798548"/>
            <a:ext cx="5496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可容納大量資料，並按實際使用空間計費。</a:t>
            </a:r>
            <a:endParaRPr lang="en-GB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: 圓角 35">
            <a:extLst>
              <a:ext uri="{FF2B5EF4-FFF2-40B4-BE49-F238E27FC236}">
                <a16:creationId xmlns:a16="http://schemas.microsoft.com/office/drawing/2014/main" id="{450E501C-6A5C-48C0-B7F7-DCAFF99A96AC}"/>
              </a:ext>
            </a:extLst>
          </p:cNvPr>
          <p:cNvSpPr/>
          <p:nvPr/>
        </p:nvSpPr>
        <p:spPr>
          <a:xfrm>
            <a:off x="430529" y="3432654"/>
            <a:ext cx="3120884" cy="37535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11345F2-FAF2-4F6D-A673-DCA73B3AE28E}"/>
              </a:ext>
            </a:extLst>
          </p:cNvPr>
          <p:cNvSpPr/>
          <p:nvPr/>
        </p:nvSpPr>
        <p:spPr>
          <a:xfrm>
            <a:off x="580565" y="3417875"/>
            <a:ext cx="26084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雲端多元運算服務：</a:t>
            </a:r>
            <a:endParaRPr lang="zh-TW" altLang="en-US" sz="2100">
              <a:solidFill>
                <a:schemeClr val="bg1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EA9D533-AFD9-41DE-8E12-EA03B18252D7}"/>
              </a:ext>
            </a:extLst>
          </p:cNvPr>
          <p:cNvSpPr/>
          <p:nvPr/>
        </p:nvSpPr>
        <p:spPr>
          <a:xfrm>
            <a:off x="600019" y="3819560"/>
            <a:ext cx="5554565" cy="709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雲端服務商大多提供多元的運算服務，可對雲端資料進行運算處理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例如：大數據分析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GB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21BF529E-C7CD-4DE2-B3B7-26F09D730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759" y="1201754"/>
            <a:ext cx="3646955" cy="2329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6E873584-C9FF-4E10-9FC8-B911FCA5A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0147" y="3074663"/>
            <a:ext cx="1439148" cy="1374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C11743DD-A44A-4D61-8762-EED4648C3FDB}"/>
              </a:ext>
            </a:extLst>
          </p:cNvPr>
          <p:cNvSpPr/>
          <p:nvPr/>
        </p:nvSpPr>
        <p:spPr>
          <a:xfrm>
            <a:off x="339812" y="212295"/>
            <a:ext cx="1118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>
                <a:solidFill>
                  <a:srgbClr val="B701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專欄</a:t>
            </a: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EEC7E396-C12F-40DA-AED7-54AEC052F09F}"/>
              </a:ext>
            </a:extLst>
          </p:cNvPr>
          <p:cNvSpPr/>
          <p:nvPr/>
        </p:nvSpPr>
        <p:spPr>
          <a:xfrm>
            <a:off x="457200" y="-98855"/>
            <a:ext cx="1058562" cy="1058562"/>
          </a:xfrm>
          <a:prstGeom prst="ellipse">
            <a:avLst/>
          </a:prstGeom>
          <a:noFill/>
          <a:ln>
            <a:solidFill>
              <a:srgbClr val="FF00F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9846203E-68EC-4F0B-A464-2741A00673D1}"/>
              </a:ext>
            </a:extLst>
          </p:cNvPr>
          <p:cNvSpPr/>
          <p:nvPr/>
        </p:nvSpPr>
        <p:spPr>
          <a:xfrm>
            <a:off x="343930" y="-82379"/>
            <a:ext cx="1058562" cy="1058562"/>
          </a:xfrm>
          <a:prstGeom prst="ellipse">
            <a:avLst/>
          </a:prstGeom>
          <a:noFill/>
          <a:ln>
            <a:solidFill>
              <a:srgbClr val="FF00F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圖片 34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5D009D9C-60AF-4C38-B7AC-B7E37720F3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18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形 24">
            <a:extLst>
              <a:ext uri="{FF2B5EF4-FFF2-40B4-BE49-F238E27FC236}">
                <a16:creationId xmlns:a16="http://schemas.microsoft.com/office/drawing/2014/main" id="{F2BFDC08-6927-49FD-9146-156FE682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3225" y="1736858"/>
            <a:ext cx="3854484" cy="2733903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75C41931-D841-4A0B-AC56-7F58D900D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124" y="1736858"/>
            <a:ext cx="3854484" cy="273390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8110" y="70953"/>
            <a:ext cx="8512630" cy="861036"/>
          </a:xfrm>
        </p:spPr>
        <p:txBody>
          <a:bodyPr>
            <a:noAutofit/>
          </a:bodyPr>
          <a:lstStyle/>
          <a:p>
            <a:r>
              <a:rPr lang="zh-TW" sz="3500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打造緊密混合雲空間，讀寫順暢再升級</a:t>
            </a:r>
          </a:p>
        </p:txBody>
      </p:sp>
      <p:pic>
        <p:nvPicPr>
          <p:cNvPr id="5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4B686C7F-5A3A-4EC6-8318-A068488A2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7671" y="2634670"/>
            <a:ext cx="1212221" cy="112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858DE49-8899-49C0-98F3-D2B81C251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54086" flipV="1">
            <a:off x="3240356" y="3853620"/>
            <a:ext cx="887693" cy="16962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8E6ED1C-A78B-4475-BEA0-FA8EBFB97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66405" flipV="1">
            <a:off x="4970054" y="3832689"/>
            <a:ext cx="887693" cy="169623"/>
          </a:xfrm>
          <a:prstGeom prst="rect">
            <a:avLst/>
          </a:prstGeom>
        </p:spPr>
      </p:pic>
      <p:sp>
        <p:nvSpPr>
          <p:cNvPr id="11" name="矩形: 圓角 16">
            <a:extLst>
              <a:ext uri="{FF2B5EF4-FFF2-40B4-BE49-F238E27FC236}">
                <a16:creationId xmlns:a16="http://schemas.microsoft.com/office/drawing/2014/main" id="{D5CE4552-9C22-4B54-B490-70475A3BD4B2}"/>
              </a:ext>
            </a:extLst>
          </p:cNvPr>
          <p:cNvSpPr/>
          <p:nvPr/>
        </p:nvSpPr>
        <p:spPr>
          <a:xfrm>
            <a:off x="4539638" y="1107150"/>
            <a:ext cx="3496263" cy="6551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01241" algn="ctr"/>
            <a:endParaRPr lang="en-GB" sz="15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內容版面配置區 29">
            <a:extLst>
              <a:ext uri="{FF2B5EF4-FFF2-40B4-BE49-F238E27FC236}">
                <a16:creationId xmlns:a16="http://schemas.microsoft.com/office/drawing/2014/main" id="{6E79FA15-3542-46C9-BA77-61C3839F893D}"/>
              </a:ext>
            </a:extLst>
          </p:cNvPr>
          <p:cNvSpPr txBox="1">
            <a:spLocks/>
          </p:cNvSpPr>
          <p:nvPr/>
        </p:nvSpPr>
        <p:spPr>
          <a:xfrm>
            <a:off x="2098660" y="1884809"/>
            <a:ext cx="2247351" cy="943388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將眾多雲空間掛載於 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中，利用 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File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集中管理</a:t>
            </a:r>
            <a:endParaRPr lang="en-GB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內容版面配置區 29">
            <a:extLst>
              <a:ext uri="{FF2B5EF4-FFF2-40B4-BE49-F238E27FC236}">
                <a16:creationId xmlns:a16="http://schemas.microsoft.com/office/drawing/2014/main" id="{6E79FA15-3542-46C9-BA77-61C3839F893D}"/>
              </a:ext>
            </a:extLst>
          </p:cNvPr>
          <p:cNvSpPr txBox="1">
            <a:spLocks/>
          </p:cNvSpPr>
          <p:nvPr/>
        </p:nvSpPr>
        <p:spPr>
          <a:xfrm>
            <a:off x="4853760" y="1898255"/>
            <a:ext cx="3446855" cy="9433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Font typeface="+mj-lt"/>
              <a:buAutoNum type="arabicPeriod"/>
            </a:pP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打造緊密混合雲空間，</a:t>
            </a:r>
            <a:r>
              <a:rPr lang="zh-TW" altLang="en-US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讀寫順暢再升級</a:t>
            </a:r>
            <a:endParaRPr lang="en-US" altLang="zh-TW" sz="1400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ts val="1900"/>
              </a:lnSpc>
              <a:buFont typeface="+mj-lt"/>
              <a:buAutoNum type="arabicPeriod"/>
            </a:pP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透過 </a:t>
            </a:r>
            <a:r>
              <a:rPr lang="en-US" altLang="zh-TW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SMB/AFP</a:t>
            </a:r>
            <a:r>
              <a:rPr lang="zh-TW" altLang="en-US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可存取 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中掛載的雲端，不再需要雲服務桌面程式</a:t>
            </a:r>
            <a:endParaRPr lang="en-GB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Google Shape;259;p27">
            <a:extLst>
              <a:ext uri="{FF2B5EF4-FFF2-40B4-BE49-F238E27FC236}">
                <a16:creationId xmlns:a16="http://schemas.microsoft.com/office/drawing/2014/main" id="{87144003-E002-4387-9B7E-38C8ED4A2CFA}"/>
              </a:ext>
            </a:extLst>
          </p:cNvPr>
          <p:cNvPicPr preferRelativeResize="0"/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14" y="1970822"/>
            <a:ext cx="1486804" cy="1509540"/>
          </a:xfrm>
          <a:prstGeom prst="ellipse">
            <a:avLst/>
          </a:prstGeom>
          <a:ln w="19050" cap="rnd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: 圓角 35">
            <a:extLst>
              <a:ext uri="{FF2B5EF4-FFF2-40B4-BE49-F238E27FC236}">
                <a16:creationId xmlns:a16="http://schemas.microsoft.com/office/drawing/2014/main" id="{01C2A579-4E58-4311-88B9-C27535513ABF}"/>
              </a:ext>
            </a:extLst>
          </p:cNvPr>
          <p:cNvSpPr/>
          <p:nvPr/>
        </p:nvSpPr>
        <p:spPr>
          <a:xfrm>
            <a:off x="482849" y="1183369"/>
            <a:ext cx="3854485" cy="40137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4724A9E-D618-420C-AB13-78A5A8DCA979}"/>
              </a:ext>
            </a:extLst>
          </p:cNvPr>
          <p:cNvSpPr/>
          <p:nvPr/>
        </p:nvSpPr>
        <p:spPr>
          <a:xfrm>
            <a:off x="692152" y="1167696"/>
            <a:ext cx="328891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Remote Mount </a:t>
            </a:r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基本功能</a:t>
            </a:r>
            <a:endParaRPr lang="zh-TW" altLang="en-US" sz="2100">
              <a:solidFill>
                <a:schemeClr val="bg1"/>
              </a:solidFill>
            </a:endParaRPr>
          </a:p>
        </p:txBody>
      </p:sp>
      <p:sp>
        <p:nvSpPr>
          <p:cNvPr id="22" name="矩形: 圓角 35">
            <a:extLst>
              <a:ext uri="{FF2B5EF4-FFF2-40B4-BE49-F238E27FC236}">
                <a16:creationId xmlns:a16="http://schemas.microsoft.com/office/drawing/2014/main" id="{584454B1-41CD-443F-B05F-3F37CBC96988}"/>
              </a:ext>
            </a:extLst>
          </p:cNvPr>
          <p:cNvSpPr/>
          <p:nvPr/>
        </p:nvSpPr>
        <p:spPr>
          <a:xfrm>
            <a:off x="4593025" y="1171028"/>
            <a:ext cx="3854485" cy="40137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143B5FE-6BAC-40D6-9631-A0D656FE7848}"/>
              </a:ext>
            </a:extLst>
          </p:cNvPr>
          <p:cNvSpPr/>
          <p:nvPr/>
        </p:nvSpPr>
        <p:spPr>
          <a:xfrm>
            <a:off x="4719209" y="1174405"/>
            <a:ext cx="37705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有了 </a:t>
            </a:r>
            <a:r>
              <a:rPr lang="en-US" altLang="zh-TW" sz="21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CacheMount</a:t>
            </a:r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，還可以</a:t>
            </a:r>
            <a:r>
              <a:rPr lang="en-US" altLang="zh-TW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100">
              <a:solidFill>
                <a:schemeClr val="bg1"/>
              </a:solidFill>
            </a:endParaRPr>
          </a:p>
        </p:txBody>
      </p:sp>
      <p:pic>
        <p:nvPicPr>
          <p:cNvPr id="10" name="圖片 9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A696A8D5-AC7A-4D60-8A66-CB89588C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033" y="3950126"/>
            <a:ext cx="5079025" cy="124729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249CDBF8-8260-48E3-9952-18C3B31026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364" y="798049"/>
            <a:ext cx="662616" cy="586496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5E4B70BF-956C-400C-B284-9B5754744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13900" y="2755725"/>
            <a:ext cx="1538055" cy="836486"/>
          </a:xfrm>
          <a:prstGeom prst="rect">
            <a:avLst/>
          </a:prstGeom>
        </p:spPr>
      </p:pic>
      <p:pic>
        <p:nvPicPr>
          <p:cNvPr id="26" name="圖片 25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1957DA84-67CB-424D-82D1-E01873A090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92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圓角 35">
            <a:extLst>
              <a:ext uri="{FF2B5EF4-FFF2-40B4-BE49-F238E27FC236}">
                <a16:creationId xmlns:a16="http://schemas.microsoft.com/office/drawing/2014/main" id="{3B2F2DE4-40EF-4CA6-86AE-4F584AFAB951}"/>
              </a:ext>
            </a:extLst>
          </p:cNvPr>
          <p:cNvSpPr/>
          <p:nvPr/>
        </p:nvSpPr>
        <p:spPr>
          <a:xfrm>
            <a:off x="5936534" y="1030865"/>
            <a:ext cx="2584683" cy="32641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2" name="矩形: 圓角 35">
            <a:extLst>
              <a:ext uri="{FF2B5EF4-FFF2-40B4-BE49-F238E27FC236}">
                <a16:creationId xmlns:a16="http://schemas.microsoft.com/office/drawing/2014/main" id="{B87C9E08-EB90-43CD-8DD0-FE504B8AD37A}"/>
              </a:ext>
            </a:extLst>
          </p:cNvPr>
          <p:cNvSpPr/>
          <p:nvPr/>
        </p:nvSpPr>
        <p:spPr>
          <a:xfrm>
            <a:off x="1532072" y="1036929"/>
            <a:ext cx="2444724" cy="32641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19D01CB-9B30-4CF3-87CA-2C8F6A48A8C3}"/>
              </a:ext>
            </a:extLst>
          </p:cNvPr>
          <p:cNvSpPr txBox="1"/>
          <p:nvPr/>
        </p:nvSpPr>
        <p:spPr>
          <a:xfrm>
            <a:off x="4157670" y="3234066"/>
            <a:ext cx="1480854" cy="6924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3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透過遠端通訊協定將雲端空間掛載於 </a:t>
            </a:r>
            <a:r>
              <a:rPr lang="zh-TW" altLang="en-US" sz="13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PC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5EC3493-0576-466F-823C-695AF70789AD}"/>
              </a:ext>
            </a:extLst>
          </p:cNvPr>
          <p:cNvSpPr txBox="1"/>
          <p:nvPr/>
        </p:nvSpPr>
        <p:spPr>
          <a:xfrm>
            <a:off x="3774" y="3548472"/>
            <a:ext cx="1128600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sz="13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雲端空間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5E15B2B-70DC-43A0-98C7-058AACA40256}"/>
              </a:ext>
            </a:extLst>
          </p:cNvPr>
          <p:cNvSpPr txBox="1"/>
          <p:nvPr/>
        </p:nvSpPr>
        <p:spPr>
          <a:xfrm>
            <a:off x="-13927" y="3123264"/>
            <a:ext cx="1128600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sz="13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遠端 </a:t>
            </a:r>
            <a:r>
              <a:rPr lang="zh-TW" altLang="en-US" sz="13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FF84AC1-549A-4565-AEB9-98FE60CB6DAA}"/>
              </a:ext>
            </a:extLst>
          </p:cNvPr>
          <p:cNvSpPr txBox="1"/>
          <p:nvPr/>
        </p:nvSpPr>
        <p:spPr>
          <a:xfrm>
            <a:off x="6061" y="1955684"/>
            <a:ext cx="1128600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sz="13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本地空間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9A94BD3-5CE6-485B-9653-2071666D9322}"/>
              </a:ext>
            </a:extLst>
          </p:cNvPr>
          <p:cNvSpPr txBox="1"/>
          <p:nvPr/>
        </p:nvSpPr>
        <p:spPr>
          <a:xfrm>
            <a:off x="1519372" y="1015773"/>
            <a:ext cx="242905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7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Fil</a:t>
            </a:r>
            <a:r>
              <a:rPr lang="en-US" altLang="en-US" sz="17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 Station</a:t>
            </a:r>
            <a:endParaRPr lang="zh-TW" altLang="en-US" sz="175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81A10EC-455F-4989-A5DD-660FFE9854CB}"/>
              </a:ext>
            </a:extLst>
          </p:cNvPr>
          <p:cNvSpPr txBox="1"/>
          <p:nvPr/>
        </p:nvSpPr>
        <p:spPr>
          <a:xfrm>
            <a:off x="5939500" y="1015773"/>
            <a:ext cx="258879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7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</a:t>
            </a:r>
            <a:r>
              <a:rPr lang="en-US" altLang="zh-TW" sz="17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 </a:t>
            </a:r>
            <a:r>
              <a:rPr lang="en-US" altLang="zh-TW" sz="17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-US" altLang="zh-TW" sz="175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</a:t>
            </a:r>
            <a:r>
              <a:rPr lang="en-US" altLang="zh-TW" sz="17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7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SAMBA</a:t>
            </a:r>
            <a:r>
              <a:rPr lang="en-US" altLang="zh-TW" sz="17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75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掛載</a:t>
            </a:r>
            <a:r>
              <a:rPr lang="en-US" altLang="zh-TW" sz="17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altLang="en-US" sz="17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50FE4269-3486-4AC7-8379-26790B50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32" y="36504"/>
            <a:ext cx="8775318" cy="897765"/>
          </a:xfrm>
        </p:spPr>
        <p:txBody>
          <a:bodyPr>
            <a:noAutofit/>
          </a:bodyPr>
          <a:lstStyle/>
          <a:p>
            <a:r>
              <a:rPr lang="zh-TW" altLang="en-US" sz="3230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TW" sz="3230" b="1" i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SMB/AFP</a:t>
            </a:r>
            <a:r>
              <a:rPr lang="zh-TW" altLang="en-US" sz="3230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，不再需要雲服務桌面程式</a:t>
            </a:r>
            <a:endParaRPr lang="en-GB" sz="3230" b="1" i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C7E8C24-2ED5-4705-9C70-DA9B9FE5CC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139" y="1493710"/>
            <a:ext cx="2510520" cy="310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1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1C566A2-7905-45F3-8C13-F847C4402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376" y="1493709"/>
            <a:ext cx="2584683" cy="310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圖片 2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E3A85F7-3DF5-44EA-803E-1C98AD0507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428" y="1867937"/>
            <a:ext cx="977550" cy="5798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82BDC63C-D83A-4210-B2E1-449A1B6EADB3}"/>
              </a:ext>
            </a:extLst>
          </p:cNvPr>
          <p:cNvCxnSpPr>
            <a:cxnSpLocks/>
          </p:cNvCxnSpPr>
          <p:nvPr/>
        </p:nvCxnSpPr>
        <p:spPr>
          <a:xfrm flipV="1">
            <a:off x="1081459" y="2089781"/>
            <a:ext cx="492468" cy="1381"/>
          </a:xfrm>
          <a:prstGeom prst="straightConnector1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圖片 2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B8F8978-492E-49BA-B309-C6FA4D2C44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928" y="3131879"/>
            <a:ext cx="1122078" cy="3302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49C51A8-3A6F-445D-BAE5-7FCF0D4CF438}"/>
              </a:ext>
            </a:extLst>
          </p:cNvPr>
          <p:cNvCxnSpPr>
            <a:cxnSpLocks/>
          </p:cNvCxnSpPr>
          <p:nvPr/>
        </p:nvCxnSpPr>
        <p:spPr>
          <a:xfrm flipV="1">
            <a:off x="1075561" y="3272885"/>
            <a:ext cx="492468" cy="1381"/>
          </a:xfrm>
          <a:prstGeom prst="straightConnector1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75D80DE6-FB2A-401C-8C60-15F67619CEF6}"/>
              </a:ext>
            </a:extLst>
          </p:cNvPr>
          <p:cNvCxnSpPr>
            <a:cxnSpLocks/>
          </p:cNvCxnSpPr>
          <p:nvPr/>
        </p:nvCxnSpPr>
        <p:spPr>
          <a:xfrm>
            <a:off x="1067823" y="3694666"/>
            <a:ext cx="500206" cy="0"/>
          </a:xfrm>
          <a:prstGeom prst="straightConnector1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圖片 2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13E9B6D-0603-46C5-BEDF-56F822B507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7602" y="3622405"/>
            <a:ext cx="1360181" cy="44031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40067C46-4D8F-4A18-BA01-A08D3A99EB45}"/>
              </a:ext>
            </a:extLst>
          </p:cNvPr>
          <p:cNvCxnSpPr>
            <a:cxnSpLocks/>
          </p:cNvCxnSpPr>
          <p:nvPr/>
        </p:nvCxnSpPr>
        <p:spPr>
          <a:xfrm>
            <a:off x="5544135" y="3472206"/>
            <a:ext cx="443200" cy="0"/>
          </a:xfrm>
          <a:prstGeom prst="straightConnector1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圖片 3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4AD9E38-0327-4CDA-AD4C-17FA4CAA3A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335" y="3360155"/>
            <a:ext cx="1638363" cy="22410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4" name="圖片 23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AC560C0E-988C-46CC-9E77-A8B8106C91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46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圖形 64">
            <a:extLst>
              <a:ext uri="{FF2B5EF4-FFF2-40B4-BE49-F238E27FC236}">
                <a16:creationId xmlns:a16="http://schemas.microsoft.com/office/drawing/2014/main" id="{0C9D598E-98CC-4B12-BE1C-4F368863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6206" y="1664038"/>
            <a:ext cx="4161722" cy="2907962"/>
          </a:xfrm>
          <a:prstGeom prst="rect">
            <a:avLst/>
          </a:prstGeom>
        </p:spPr>
      </p:pic>
      <p:pic>
        <p:nvPicPr>
          <p:cNvPr id="66" name="圖形 65">
            <a:extLst>
              <a:ext uri="{FF2B5EF4-FFF2-40B4-BE49-F238E27FC236}">
                <a16:creationId xmlns:a16="http://schemas.microsoft.com/office/drawing/2014/main" id="{56BF4D8D-09E6-4E53-BE93-CE7345052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092" y="1659312"/>
            <a:ext cx="4161722" cy="290796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0313" y="199365"/>
            <a:ext cx="7886700" cy="595734"/>
          </a:xfrm>
        </p:spPr>
        <p:txBody>
          <a:bodyPr>
            <a:normAutofit/>
          </a:bodyPr>
          <a:lstStyle/>
          <a:p>
            <a:r>
              <a:rPr lang="zh-TW" altLang="en-US" sz="3600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多端點間即時共享與管理檔案</a:t>
            </a:r>
          </a:p>
        </p:txBody>
      </p:sp>
      <p:pic>
        <p:nvPicPr>
          <p:cNvPr id="11" name="圖片 10" descr="一張含有 監視器, 室內, 螢幕 的圖片&#10;&#10;描述是以高可信度產生">
            <a:extLst>
              <a:ext uri="{FF2B5EF4-FFF2-40B4-BE49-F238E27FC236}">
                <a16:creationId xmlns:a16="http://schemas.microsoft.com/office/drawing/2014/main" id="{E5F72C1F-D5B3-4ABC-B229-4CB855900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86272">
            <a:off x="989984" y="3054375"/>
            <a:ext cx="990608" cy="180634"/>
          </a:xfrm>
          <a:prstGeom prst="rect">
            <a:avLst/>
          </a:prstGeom>
        </p:spPr>
      </p:pic>
      <p:pic>
        <p:nvPicPr>
          <p:cNvPr id="12" name="Picture 3" descr="一張含有 螢幕擷取畫面, 室內 的圖片&#10;&#10;描述是以非常高的可信度產生">
            <a:extLst>
              <a:ext uri="{FF2B5EF4-FFF2-40B4-BE49-F238E27FC236}">
                <a16:creationId xmlns:a16="http://schemas.microsoft.com/office/drawing/2014/main" id="{50FDDB97-F45C-45BF-836F-AB73313087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709" y="2418806"/>
            <a:ext cx="1568180" cy="297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 descr="https://www.qnap.com/i/_attach_file/product/photo/800_500/270_1489126055_TS-453B_front2BControl.png?v=1">
            <a:extLst>
              <a:ext uri="{FF2B5EF4-FFF2-40B4-BE49-F238E27FC236}">
                <a16:creationId xmlns:a16="http://schemas.microsoft.com/office/drawing/2014/main" id="{64E76403-3062-4EDB-8DAC-04D8FF90D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7476" y="3646898"/>
            <a:ext cx="689523" cy="7274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A8D43AC7-AB41-4596-802B-FCB1B11C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49" y="3640082"/>
            <a:ext cx="1209600" cy="75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一張含有 螢幕擷取畫面, 室內 的圖片&#10;&#10;描述是以非常高的可信度產生">
            <a:extLst>
              <a:ext uri="{FF2B5EF4-FFF2-40B4-BE49-F238E27FC236}">
                <a16:creationId xmlns:a16="http://schemas.microsoft.com/office/drawing/2014/main" id="{F118F4FD-79AF-4BF8-BD37-3CDA9CD873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274" y="3919304"/>
            <a:ext cx="1235124" cy="234311"/>
          </a:xfrm>
          <a:prstGeom prst="rect">
            <a:avLst/>
          </a:prstGeom>
        </p:spPr>
      </p:pic>
      <p:pic>
        <p:nvPicPr>
          <p:cNvPr id="44" name="Picture 2" descr="https://www.qnap.com/i/_attach_file/product/photo/800_500/270_1489126055_TS-453B_front2BControl.png?v=1">
            <a:extLst>
              <a:ext uri="{FF2B5EF4-FFF2-40B4-BE49-F238E27FC236}">
                <a16:creationId xmlns:a16="http://schemas.microsoft.com/office/drawing/2014/main" id="{56E4F364-1456-40B9-BCF5-299DB8A5B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03672" y="3414990"/>
            <a:ext cx="720684" cy="760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518650F3-608A-46A7-AF7D-9DE3CE568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963" y="3437082"/>
            <a:ext cx="1186245" cy="7414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矩形 45"/>
          <p:cNvSpPr/>
          <p:nvPr/>
        </p:nvSpPr>
        <p:spPr>
          <a:xfrm>
            <a:off x="736335" y="1814388"/>
            <a:ext cx="3126249" cy="54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間的網路通訊協定，再大的檔案都可以快速傳輸，不需要經過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endParaRPr lang="en-GB" altLang="zh-TW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736522" y="3029352"/>
            <a:ext cx="1137191" cy="450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CIFS/SMB, </a:t>
            </a:r>
          </a:p>
          <a:p>
            <a:pPr algn="ctr">
              <a:lnSpc>
                <a:spcPct val="110000"/>
              </a:lnSpc>
            </a:pP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FTP, WebDAV</a:t>
            </a:r>
            <a:endParaRPr lang="en-GB" altLang="zh-TW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8" name="圖片 47" descr="一張含有 監視器, 室內, 螢幕 的圖片&#10;&#10;描述是以高可信度產生">
            <a:extLst>
              <a:ext uri="{FF2B5EF4-FFF2-40B4-BE49-F238E27FC236}">
                <a16:creationId xmlns:a16="http://schemas.microsoft.com/office/drawing/2014/main" id="{E5F72C1F-D5B3-4ABC-B229-4CB855900D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48218">
            <a:off x="5661421" y="3210521"/>
            <a:ext cx="752628" cy="149714"/>
          </a:xfrm>
          <a:prstGeom prst="rect">
            <a:avLst/>
          </a:prstGeom>
        </p:spPr>
      </p:pic>
      <p:sp>
        <p:nvSpPr>
          <p:cNvPr id="52" name="矩形: 圓角 25">
            <a:extLst>
              <a:ext uri="{FF2B5EF4-FFF2-40B4-BE49-F238E27FC236}">
                <a16:creationId xmlns:a16="http://schemas.microsoft.com/office/drawing/2014/main" id="{CB93E90F-DB4A-4A03-AFF5-5A794D38B3D0}"/>
              </a:ext>
            </a:extLst>
          </p:cNvPr>
          <p:cNvSpPr/>
          <p:nvPr/>
        </p:nvSpPr>
        <p:spPr>
          <a:xfrm>
            <a:off x="4926374" y="4185040"/>
            <a:ext cx="808071" cy="269624"/>
          </a:xfrm>
          <a:prstGeom prst="roundRect">
            <a:avLst/>
          </a:prstGeom>
          <a:gradFill flip="none" rotWithShape="1">
            <a:gsLst>
              <a:gs pos="0">
                <a:srgbClr val="193361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rgbClr val="2A56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C2C6F95E-3188-41E7-A6A3-6A32550D0984}"/>
              </a:ext>
            </a:extLst>
          </p:cNvPr>
          <p:cNvSpPr txBox="1"/>
          <p:nvPr/>
        </p:nvSpPr>
        <p:spPr>
          <a:xfrm>
            <a:off x="5063398" y="4188409"/>
            <a:ext cx="534121" cy="24820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01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地點</a:t>
            </a:r>
            <a:r>
              <a:rPr lang="en-US" altLang="zh-TW" sz="101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endParaRPr lang="en-GB" sz="101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8" name="Google Shape;228;p26"/>
          <p:cNvPicPr preferRelativeResize="0"/>
          <p:nvPr/>
        </p:nvPicPr>
        <p:blipFill>
          <a:blip r:embed="rId12" cstate="print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985" y="4048645"/>
            <a:ext cx="275727" cy="42273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矩形: 圓角 25">
            <a:extLst>
              <a:ext uri="{FF2B5EF4-FFF2-40B4-BE49-F238E27FC236}">
                <a16:creationId xmlns:a16="http://schemas.microsoft.com/office/drawing/2014/main" id="{CB93E90F-DB4A-4A03-AFF5-5A794D38B3D0}"/>
              </a:ext>
            </a:extLst>
          </p:cNvPr>
          <p:cNvSpPr/>
          <p:nvPr/>
        </p:nvSpPr>
        <p:spPr>
          <a:xfrm>
            <a:off x="6349277" y="4181702"/>
            <a:ext cx="808071" cy="269624"/>
          </a:xfrm>
          <a:prstGeom prst="roundRect">
            <a:avLst/>
          </a:prstGeom>
          <a:gradFill flip="none" rotWithShape="1">
            <a:gsLst>
              <a:gs pos="0">
                <a:srgbClr val="193361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rgbClr val="2A56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C2C6F95E-3188-41E7-A6A3-6A32550D0984}"/>
              </a:ext>
            </a:extLst>
          </p:cNvPr>
          <p:cNvSpPr txBox="1"/>
          <p:nvPr/>
        </p:nvSpPr>
        <p:spPr>
          <a:xfrm>
            <a:off x="6483897" y="4185071"/>
            <a:ext cx="538930" cy="24820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01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地點</a:t>
            </a:r>
            <a:r>
              <a:rPr lang="en-US" altLang="zh-TW" sz="101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</a:t>
            </a:r>
            <a:endParaRPr lang="en-GB" sz="101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6" name="Google Shape;228;p26"/>
          <p:cNvPicPr preferRelativeResize="0"/>
          <p:nvPr/>
        </p:nvPicPr>
        <p:blipFill>
          <a:blip r:embed="rId12" cstate="print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887" y="4045307"/>
            <a:ext cx="275727" cy="42273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矩形: 圓角 25">
            <a:extLst>
              <a:ext uri="{FF2B5EF4-FFF2-40B4-BE49-F238E27FC236}">
                <a16:creationId xmlns:a16="http://schemas.microsoft.com/office/drawing/2014/main" id="{CB93E90F-DB4A-4A03-AFF5-5A794D38B3D0}"/>
              </a:ext>
            </a:extLst>
          </p:cNvPr>
          <p:cNvSpPr/>
          <p:nvPr/>
        </p:nvSpPr>
        <p:spPr>
          <a:xfrm>
            <a:off x="7869678" y="4203418"/>
            <a:ext cx="808071" cy="269624"/>
          </a:xfrm>
          <a:prstGeom prst="roundRect">
            <a:avLst/>
          </a:prstGeom>
          <a:gradFill flip="none" rotWithShape="1">
            <a:gsLst>
              <a:gs pos="0">
                <a:srgbClr val="193361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rgbClr val="2A56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C2C6F95E-3188-41E7-A6A3-6A32550D0984}"/>
              </a:ext>
            </a:extLst>
          </p:cNvPr>
          <p:cNvSpPr txBox="1"/>
          <p:nvPr/>
        </p:nvSpPr>
        <p:spPr>
          <a:xfrm>
            <a:off x="8004298" y="4206787"/>
            <a:ext cx="538930" cy="24820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01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地點</a:t>
            </a:r>
            <a:r>
              <a:rPr lang="en-US" altLang="zh-TW" sz="101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endParaRPr lang="en-GB" sz="101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9" name="Google Shape;228;p26"/>
          <p:cNvPicPr preferRelativeResize="0"/>
          <p:nvPr/>
        </p:nvPicPr>
        <p:blipFill>
          <a:blip r:embed="rId12" cstate="print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958" y="4014948"/>
            <a:ext cx="275727" cy="42273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矩形 59"/>
          <p:cNvSpPr/>
          <p:nvPr/>
        </p:nvSpPr>
        <p:spPr>
          <a:xfrm>
            <a:off x="5064244" y="1786585"/>
            <a:ext cx="3232769" cy="54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搭配雲服務，不只分享檔案，更能夠跨多點</a:t>
            </a:r>
            <a:r>
              <a:rPr lang="zh-TW" altLang="en-US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同步且即時管理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所有檔案</a:t>
            </a:r>
            <a:endParaRPr lang="en-GB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" name="圖片 50" descr="一張含有 監視器, 室內, 螢幕 的圖片&#10;&#10;描述是以高可信度產生">
            <a:extLst>
              <a:ext uri="{FF2B5EF4-FFF2-40B4-BE49-F238E27FC236}">
                <a16:creationId xmlns:a16="http://schemas.microsoft.com/office/drawing/2014/main" id="{7B2570A7-E132-4D80-9B0D-ED71061A88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7712">
            <a:off x="2603586" y="3068608"/>
            <a:ext cx="990608" cy="180634"/>
          </a:xfrm>
          <a:prstGeom prst="rect">
            <a:avLst/>
          </a:prstGeom>
        </p:spPr>
      </p:pic>
      <p:pic>
        <p:nvPicPr>
          <p:cNvPr id="61" name="圖片 60" descr="一張含有 監視器, 室內, 螢幕 的圖片&#10;&#10;描述是以高可信度產生">
            <a:extLst>
              <a:ext uri="{FF2B5EF4-FFF2-40B4-BE49-F238E27FC236}">
                <a16:creationId xmlns:a16="http://schemas.microsoft.com/office/drawing/2014/main" id="{D2A74560-F5E9-4ED6-B9B4-52861AC603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698999" y="3970054"/>
            <a:ext cx="1209599" cy="220566"/>
          </a:xfrm>
          <a:prstGeom prst="rect">
            <a:avLst/>
          </a:prstGeom>
        </p:spPr>
      </p:pic>
      <p:sp>
        <p:nvSpPr>
          <p:cNvPr id="39" name="矩形: 圓角 35">
            <a:extLst>
              <a:ext uri="{FF2B5EF4-FFF2-40B4-BE49-F238E27FC236}">
                <a16:creationId xmlns:a16="http://schemas.microsoft.com/office/drawing/2014/main" id="{EACE265B-6558-4A65-8542-3A1890FAA204}"/>
              </a:ext>
            </a:extLst>
          </p:cNvPr>
          <p:cNvSpPr/>
          <p:nvPr/>
        </p:nvSpPr>
        <p:spPr>
          <a:xfrm>
            <a:off x="482849" y="1183369"/>
            <a:ext cx="3854485" cy="40137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5248A77F-010A-4ECA-A4E7-0D548B62085E}"/>
              </a:ext>
            </a:extLst>
          </p:cNvPr>
          <p:cNvSpPr/>
          <p:nvPr/>
        </p:nvSpPr>
        <p:spPr>
          <a:xfrm>
            <a:off x="770982" y="1175579"/>
            <a:ext cx="328891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Remote Mount </a:t>
            </a:r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基本功能</a:t>
            </a:r>
            <a:endParaRPr lang="zh-TW" altLang="en-US" sz="2100" dirty="0">
              <a:solidFill>
                <a:schemeClr val="bg1"/>
              </a:solidFill>
            </a:endParaRPr>
          </a:p>
        </p:txBody>
      </p:sp>
      <p:sp>
        <p:nvSpPr>
          <p:cNvPr id="41" name="矩形: 圓角 35">
            <a:extLst>
              <a:ext uri="{FF2B5EF4-FFF2-40B4-BE49-F238E27FC236}">
                <a16:creationId xmlns:a16="http://schemas.microsoft.com/office/drawing/2014/main" id="{2EE1E246-793E-4C49-B987-6A2E709CF595}"/>
              </a:ext>
            </a:extLst>
          </p:cNvPr>
          <p:cNvSpPr/>
          <p:nvPr/>
        </p:nvSpPr>
        <p:spPr>
          <a:xfrm>
            <a:off x="4689674" y="1171028"/>
            <a:ext cx="3854485" cy="40137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DC9031A7-CEFA-4C39-928C-79E55E8465B6}"/>
              </a:ext>
            </a:extLst>
          </p:cNvPr>
          <p:cNvSpPr/>
          <p:nvPr/>
        </p:nvSpPr>
        <p:spPr>
          <a:xfrm>
            <a:off x="4815858" y="1174405"/>
            <a:ext cx="37705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有了 </a:t>
            </a:r>
            <a:r>
              <a:rPr lang="en-US" altLang="zh-TW" sz="21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CacheMount</a:t>
            </a:r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，還可以</a:t>
            </a:r>
            <a:r>
              <a:rPr lang="en-US" altLang="zh-TW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100">
              <a:solidFill>
                <a:schemeClr val="bg1"/>
              </a:solidFill>
            </a:endParaRPr>
          </a:p>
        </p:txBody>
      </p:sp>
      <p:pic>
        <p:nvPicPr>
          <p:cNvPr id="67" name="圖形 66">
            <a:extLst>
              <a:ext uri="{FF2B5EF4-FFF2-40B4-BE49-F238E27FC236}">
                <a16:creationId xmlns:a16="http://schemas.microsoft.com/office/drawing/2014/main" id="{9591A378-7DCF-49A2-A9F0-89BC33577F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1916" y="2790867"/>
            <a:ext cx="301033" cy="301033"/>
          </a:xfrm>
          <a:prstGeom prst="rect">
            <a:avLst/>
          </a:prstGeom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7438063E-1DFC-4F66-BF81-300081A270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71910" y="2862104"/>
            <a:ext cx="301033" cy="301033"/>
          </a:xfrm>
          <a:prstGeom prst="rect">
            <a:avLst/>
          </a:prstGeom>
        </p:spPr>
      </p:pic>
      <p:pic>
        <p:nvPicPr>
          <p:cNvPr id="69" name="圖形 68">
            <a:extLst>
              <a:ext uri="{FF2B5EF4-FFF2-40B4-BE49-F238E27FC236}">
                <a16:creationId xmlns:a16="http://schemas.microsoft.com/office/drawing/2014/main" id="{CAFCBBED-FCEA-41EE-B56B-2EF580FD16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70049" y="3669021"/>
            <a:ext cx="301033" cy="301033"/>
          </a:xfrm>
          <a:prstGeom prst="rect">
            <a:avLst/>
          </a:prstGeom>
        </p:spPr>
      </p:pic>
      <p:pic>
        <p:nvPicPr>
          <p:cNvPr id="70" name="圖形 69">
            <a:extLst>
              <a:ext uri="{FF2B5EF4-FFF2-40B4-BE49-F238E27FC236}">
                <a16:creationId xmlns:a16="http://schemas.microsoft.com/office/drawing/2014/main" id="{968BFAD0-5755-47F1-89E5-C729320EF6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24157" y="2342821"/>
            <a:ext cx="1161049" cy="631448"/>
          </a:xfrm>
          <a:prstGeom prst="rect">
            <a:avLst/>
          </a:prstGeom>
        </p:spPr>
      </p:pic>
      <p:pic>
        <p:nvPicPr>
          <p:cNvPr id="71" name="圖片 70" descr="一張含有 監視器, 室內, 螢幕 的圖片&#10;&#10;描述是以高可信度產生">
            <a:extLst>
              <a:ext uri="{FF2B5EF4-FFF2-40B4-BE49-F238E27FC236}">
                <a16:creationId xmlns:a16="http://schemas.microsoft.com/office/drawing/2014/main" id="{A6FCCBDE-F7EE-4079-AC6B-42864933C2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351782" flipH="1">
            <a:off x="7153153" y="3209552"/>
            <a:ext cx="752628" cy="149714"/>
          </a:xfrm>
          <a:prstGeom prst="rect">
            <a:avLst/>
          </a:prstGeom>
        </p:spPr>
      </p:pic>
      <p:pic>
        <p:nvPicPr>
          <p:cNvPr id="72" name="圖片 71" descr="一張含有 監視器, 室內, 螢幕 的圖片&#10;&#10;描述是以高可信度產生">
            <a:extLst>
              <a:ext uri="{FF2B5EF4-FFF2-40B4-BE49-F238E27FC236}">
                <a16:creationId xmlns:a16="http://schemas.microsoft.com/office/drawing/2014/main" id="{B88F3186-0F64-49C1-AFF5-38868974AA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6371229" y="3352533"/>
            <a:ext cx="752628" cy="149714"/>
          </a:xfrm>
          <a:prstGeom prst="rect">
            <a:avLst/>
          </a:prstGeom>
        </p:spPr>
      </p:pic>
      <p:pic>
        <p:nvPicPr>
          <p:cNvPr id="38" name="圖片 37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19803EB1-F65D-4593-8A4E-43836BCD30A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94AEA9A8-B9C8-43C8-A69C-D0B0C5E1051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013" y="823205"/>
            <a:ext cx="636622" cy="56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73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形 20">
            <a:extLst>
              <a:ext uri="{FF2B5EF4-FFF2-40B4-BE49-F238E27FC236}">
                <a16:creationId xmlns:a16="http://schemas.microsoft.com/office/drawing/2014/main" id="{12D932BC-1A4C-4324-BB68-B394567E1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6206" y="1664038"/>
            <a:ext cx="4161722" cy="2907962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8C740432-B4B2-4721-B18A-B0AA8E660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092" y="1659312"/>
            <a:ext cx="4161722" cy="2907962"/>
          </a:xfrm>
          <a:prstGeom prst="rect">
            <a:avLst/>
          </a:prstGeom>
        </p:spPr>
      </p:pic>
      <p:sp>
        <p:nvSpPr>
          <p:cNvPr id="24" name="矩形: 圓角 35">
            <a:extLst>
              <a:ext uri="{FF2B5EF4-FFF2-40B4-BE49-F238E27FC236}">
                <a16:creationId xmlns:a16="http://schemas.microsoft.com/office/drawing/2014/main" id="{4D1365A1-2749-426B-947A-7B9E1BF31876}"/>
              </a:ext>
            </a:extLst>
          </p:cNvPr>
          <p:cNvSpPr/>
          <p:nvPr/>
        </p:nvSpPr>
        <p:spPr>
          <a:xfrm>
            <a:off x="482849" y="1183369"/>
            <a:ext cx="3854485" cy="40137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2F4772C-2BE1-4818-BA1B-0C1610DA5C59}"/>
              </a:ext>
            </a:extLst>
          </p:cNvPr>
          <p:cNvSpPr/>
          <p:nvPr/>
        </p:nvSpPr>
        <p:spPr>
          <a:xfrm>
            <a:off x="557557" y="1174181"/>
            <a:ext cx="367073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Remote Mount </a:t>
            </a:r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基本功能</a:t>
            </a:r>
            <a:endParaRPr lang="zh-TW" altLang="en-US" sz="2100">
              <a:solidFill>
                <a:schemeClr val="bg1"/>
              </a:solidFill>
            </a:endParaRPr>
          </a:p>
        </p:txBody>
      </p:sp>
      <p:sp>
        <p:nvSpPr>
          <p:cNvPr id="26" name="矩形: 圓角 35">
            <a:extLst>
              <a:ext uri="{FF2B5EF4-FFF2-40B4-BE49-F238E27FC236}">
                <a16:creationId xmlns:a16="http://schemas.microsoft.com/office/drawing/2014/main" id="{8C3158F9-0A59-4CC3-A13A-ECF57F5C5BFC}"/>
              </a:ext>
            </a:extLst>
          </p:cNvPr>
          <p:cNvSpPr/>
          <p:nvPr/>
        </p:nvSpPr>
        <p:spPr>
          <a:xfrm>
            <a:off x="4689674" y="1171028"/>
            <a:ext cx="3854485" cy="40137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D442554-D279-49C8-B0BD-21C94165BDA2}"/>
              </a:ext>
            </a:extLst>
          </p:cNvPr>
          <p:cNvSpPr/>
          <p:nvPr/>
        </p:nvSpPr>
        <p:spPr>
          <a:xfrm>
            <a:off x="4731553" y="1174405"/>
            <a:ext cx="37895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有了 </a:t>
            </a:r>
            <a:r>
              <a:rPr lang="en-US" altLang="zh-TW" sz="21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CacheMount</a:t>
            </a:r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，還可以</a:t>
            </a:r>
            <a:r>
              <a:rPr lang="en-US" altLang="zh-TW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100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848C4B-750C-40C3-A181-311B6201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20" y="166408"/>
            <a:ext cx="8847078" cy="628429"/>
          </a:xfrm>
        </p:spPr>
        <p:txBody>
          <a:bodyPr>
            <a:noAutofit/>
          </a:bodyPr>
          <a:lstStyle/>
          <a:p>
            <a:r>
              <a:rPr lang="zh-TW" altLang="en-US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雲端檔案再利用，橫向整合 </a:t>
            </a:r>
            <a:r>
              <a:rPr lang="en-US" altLang="zh-TW" b="1" i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en-US" altLang="zh-TW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zh-TW" altLang="en-US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應用程式</a:t>
            </a:r>
          </a:p>
        </p:txBody>
      </p:sp>
      <p:pic>
        <p:nvPicPr>
          <p:cNvPr id="9" name="Google Shape;257;p27">
            <a:extLst>
              <a:ext uri="{FF2B5EF4-FFF2-40B4-BE49-F238E27FC236}">
                <a16:creationId xmlns:a16="http://schemas.microsoft.com/office/drawing/2014/main" id="{FF798301-229B-4E74-B95D-4BDF605DCE53}"/>
              </a:ext>
            </a:extLst>
          </p:cNvPr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868" y="1806666"/>
            <a:ext cx="1701000" cy="1701000"/>
          </a:xfrm>
          <a:prstGeom prst="ellips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258;p27">
            <a:extLst>
              <a:ext uri="{FF2B5EF4-FFF2-40B4-BE49-F238E27FC236}">
                <a16:creationId xmlns:a16="http://schemas.microsoft.com/office/drawing/2014/main" id="{0541E00F-7E32-4B29-8410-0DA0F586D14D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133" y="1806666"/>
            <a:ext cx="1701000" cy="1701000"/>
          </a:xfrm>
          <a:prstGeom prst="ellips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265;p27">
            <a:extLst>
              <a:ext uri="{FF2B5EF4-FFF2-40B4-BE49-F238E27FC236}">
                <a16:creationId xmlns:a16="http://schemas.microsoft.com/office/drawing/2014/main" id="{373BD3E6-69B6-4BDD-B5E5-AA078186D734}"/>
              </a:ext>
            </a:extLst>
          </p:cNvPr>
          <p:cNvSpPr txBox="1"/>
          <p:nvPr/>
        </p:nvSpPr>
        <p:spPr>
          <a:xfrm>
            <a:off x="4734215" y="3792512"/>
            <a:ext cx="2188462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ts val="1900"/>
              </a:lnSpc>
            </a:pP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不同雲端空間的檔案，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1900"/>
              </a:lnSpc>
            </a:pP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也能享有一致的多媒體體驗</a:t>
            </a:r>
          </a:p>
        </p:txBody>
      </p:sp>
      <p:sp>
        <p:nvSpPr>
          <p:cNvPr id="12" name="Google Shape;266;p27">
            <a:extLst>
              <a:ext uri="{FF2B5EF4-FFF2-40B4-BE49-F238E27FC236}">
                <a16:creationId xmlns:a16="http://schemas.microsoft.com/office/drawing/2014/main" id="{861A0AA2-349E-4883-9F10-66D4D041A432}"/>
              </a:ext>
            </a:extLst>
          </p:cNvPr>
          <p:cNvSpPr txBox="1"/>
          <p:nvPr/>
        </p:nvSpPr>
        <p:spPr>
          <a:xfrm>
            <a:off x="6714762" y="3776056"/>
            <a:ext cx="2188461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ts val="1900"/>
              </a:lnSpc>
            </a:pP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海量雲端檔案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1900"/>
              </a:lnSpc>
            </a:pP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也能被快速查找</a:t>
            </a:r>
          </a:p>
        </p:txBody>
      </p:sp>
      <p:pic>
        <p:nvPicPr>
          <p:cNvPr id="13" name="Google Shape;259;p27">
            <a:extLst>
              <a:ext uri="{FF2B5EF4-FFF2-40B4-BE49-F238E27FC236}">
                <a16:creationId xmlns:a16="http://schemas.microsoft.com/office/drawing/2014/main" id="{30848E32-CB2A-4FE0-8D08-795EE7274FBA}"/>
              </a:ext>
            </a:extLst>
          </p:cNvPr>
          <p:cNvPicPr preferRelativeResize="0"/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70" y="1841994"/>
            <a:ext cx="1910584" cy="1910584"/>
          </a:xfrm>
          <a:prstGeom prst="ellipse">
            <a:avLst/>
          </a:prstGeom>
          <a:ln w="19050" cap="rnd">
            <a:solidFill>
              <a:srgbClr val="1933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oogle Shape;263;p27">
            <a:extLst>
              <a:ext uri="{FF2B5EF4-FFF2-40B4-BE49-F238E27FC236}">
                <a16:creationId xmlns:a16="http://schemas.microsoft.com/office/drawing/2014/main" id="{EDAD46F9-10C8-4DA2-87B2-B579653F1F83}"/>
              </a:ext>
            </a:extLst>
          </p:cNvPr>
          <p:cNvPicPr preferRelativeResize="0"/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231" y="2282079"/>
            <a:ext cx="915700" cy="9156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Google Shape;264;p27">
            <a:extLst>
              <a:ext uri="{FF2B5EF4-FFF2-40B4-BE49-F238E27FC236}">
                <a16:creationId xmlns:a16="http://schemas.microsoft.com/office/drawing/2014/main" id="{255BA829-8D30-4ABB-AF93-166815BCDA5F}"/>
              </a:ext>
            </a:extLst>
          </p:cNvPr>
          <p:cNvSpPr txBox="1"/>
          <p:nvPr/>
        </p:nvSpPr>
        <p:spPr>
          <a:xfrm>
            <a:off x="2612229" y="3155951"/>
            <a:ext cx="173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2000" b="1">
                <a:solidFill>
                  <a:schemeClr val="accent2"/>
                </a:solidFill>
              </a:rPr>
              <a:t>File</a:t>
            </a:r>
            <a:r>
              <a:rPr lang="zh-TW" altLang="en-US" sz="2000" b="1">
                <a:solidFill>
                  <a:schemeClr val="accent2"/>
                </a:solidFill>
              </a:rPr>
              <a:t> </a:t>
            </a:r>
            <a:r>
              <a:rPr lang="en-US" altLang="zh-TW" sz="2000">
                <a:solidFill>
                  <a:schemeClr val="accent2"/>
                </a:solidFill>
              </a:rPr>
              <a:t>Station</a:t>
            </a:r>
            <a:endParaRPr lang="en-US" sz="2000">
              <a:solidFill>
                <a:schemeClr val="accent2"/>
              </a:solidFill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ABE0BEAE-1ABF-43E0-93E1-708F7A4DEC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4730" y="3444034"/>
            <a:ext cx="1322644" cy="471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B5887D22-D318-472F-B9A6-F95274AFC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9286" y="3457888"/>
            <a:ext cx="405236" cy="4052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10F9C523-2AE6-4C7F-A8AB-AAE2AD53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0961" y="3468622"/>
            <a:ext cx="405236" cy="4052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261;p27">
            <a:extLst>
              <a:ext uri="{FF2B5EF4-FFF2-40B4-BE49-F238E27FC236}">
                <a16:creationId xmlns:a16="http://schemas.microsoft.com/office/drawing/2014/main" id="{CFD09352-1963-4633-9E29-27D5AB399350}"/>
              </a:ext>
            </a:extLst>
          </p:cNvPr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7950" y="3467722"/>
            <a:ext cx="406200" cy="4061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Google Shape;265;p27">
            <a:extLst>
              <a:ext uri="{FF2B5EF4-FFF2-40B4-BE49-F238E27FC236}">
                <a16:creationId xmlns:a16="http://schemas.microsoft.com/office/drawing/2014/main" id="{A061A879-EBCA-40F3-A0B3-483CD2AAA648}"/>
              </a:ext>
            </a:extLst>
          </p:cNvPr>
          <p:cNvSpPr txBox="1"/>
          <p:nvPr/>
        </p:nvSpPr>
        <p:spPr>
          <a:xfrm>
            <a:off x="482961" y="3795028"/>
            <a:ext cx="3819147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遠端掛載後的檔案僅能由 </a:t>
            </a:r>
            <a:r>
              <a:rPr lang="af-ZA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存取，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1900"/>
              </a:lnSpc>
            </a:pP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r>
              <a:rPr lang="af-ZA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無法存取</a:t>
            </a:r>
          </a:p>
        </p:txBody>
      </p:sp>
      <p:pic>
        <p:nvPicPr>
          <p:cNvPr id="29" name="圖片 28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1EBAB75E-D110-423F-98E6-F592B0ED0A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A18FCB56-1087-4B7D-B5E4-564C3B69A1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013" y="823205"/>
            <a:ext cx="636622" cy="56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44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96908677-13B0-47D0-870C-8321C305E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9833583-0BE6-454B-BFAA-286588B2B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98" y="218080"/>
            <a:ext cx="7490399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ts val="3550"/>
              </a:lnSpc>
            </a:pPr>
            <a:r>
              <a:rPr lang="en-GB" altLang="zh-TW" sz="3600" b="1" err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Calibri Light"/>
              </a:rPr>
              <a:t>CacheMount</a:t>
            </a:r>
            <a:r>
              <a:rPr lang="en-GB" altLang="zh-TW" sz="3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Calibri Light"/>
              </a:rPr>
              <a:t> </a:t>
            </a:r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功能再進化 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-</a:t>
            </a:r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總整理</a:t>
            </a:r>
            <a:b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</a:br>
            <a:r>
              <a:rPr lang="zh-TW" altLang="en-US" sz="2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啟用快取，體驗極致順暢的雲端檔案管理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C820CF-FB16-4136-87DD-47A0F22C5AD6}"/>
              </a:ext>
            </a:extLst>
          </p:cNvPr>
          <p:cNvSpPr txBox="1"/>
          <p:nvPr/>
        </p:nvSpPr>
        <p:spPr>
          <a:xfrm>
            <a:off x="469281" y="2049016"/>
            <a:ext cx="2776703" cy="1799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18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zh-TW" altLang="en-US" sz="15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遠端掛載功能</a:t>
            </a:r>
            <a:br>
              <a:rPr lang="en-GB" altLang="zh-TW" sz="15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遠端裝置：透過通訊協定</a:t>
            </a:r>
            <a:r>
              <a:rPr lang="en-US" altLang="zh-TW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CIFS/SMB,</a:t>
            </a:r>
            <a:r>
              <a:rPr lang="zh-TW" altLang="en-US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FTP,</a:t>
            </a:r>
            <a:r>
              <a:rPr lang="zh-TW" altLang="en-US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WebDAV</a:t>
            </a:r>
            <a:br>
              <a:rPr lang="en-US" altLang="zh-TW" sz="135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雲端空間：</a:t>
            </a:r>
            <a:r>
              <a:rPr lang="en-US" altLang="zh-TW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 種類型，</a:t>
            </a:r>
            <a:r>
              <a:rPr lang="en-US" altLang="zh-TW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 個雲服務</a:t>
            </a:r>
            <a:endParaRPr lang="en-GB" altLang="zh-TW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ts val="18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遠</a:t>
            </a:r>
            <a:r>
              <a:rPr lang="zh-TW" altLang="en-US" sz="15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端檔案管理</a:t>
            </a:r>
            <a:br>
              <a:rPr lang="en-GB" altLang="zh-TW" sz="15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須在 </a:t>
            </a:r>
            <a:r>
              <a:rPr lang="en-US" altLang="zh-TW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</a:t>
            </a:r>
            <a:r>
              <a:rPr lang="zh-TW" altLang="en-US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才能存取檔案</a:t>
            </a:r>
            <a:endParaRPr lang="en-GB" altLang="zh-TW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10A42BB-4C27-4590-9EF2-C66DC3A976ED}"/>
              </a:ext>
            </a:extLst>
          </p:cNvPr>
          <p:cNvSpPr txBox="1"/>
          <p:nvPr/>
        </p:nvSpPr>
        <p:spPr>
          <a:xfrm>
            <a:off x="3856636" y="2030000"/>
            <a:ext cx="2852510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18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zh-TW" altLang="en-US" sz="15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檔案讀寫更順暢</a:t>
            </a:r>
            <a:br>
              <a:rPr lang="en-GB" altLang="zh-TW" sz="15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快取機制讓減少讀寫等待時間</a:t>
            </a:r>
            <a:endParaRPr lang="en-US" altLang="zh-TW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ts val="18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zh-TW" altLang="en-US" sz="15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電腦本機操作雲端檔案</a:t>
            </a:r>
            <a:br>
              <a:rPr lang="en-GB" altLang="zh-TW" sz="15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TW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SMB/AFP</a:t>
            </a:r>
            <a:r>
              <a:rPr lang="zh-TW" altLang="en-US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可存取存取</a:t>
            </a:r>
            <a:r>
              <a:rPr lang="en-US" altLang="zh-TW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中掛載的雲端</a:t>
            </a:r>
            <a:endParaRPr lang="en-GB" altLang="zh-TW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ts val="18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zh-TW" altLang="en-US" sz="15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雲端資料再運用</a:t>
            </a:r>
            <a:br>
              <a:rPr lang="en-GB" altLang="zh-TW" sz="15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 </a:t>
            </a:r>
            <a:r>
              <a:rPr lang="en-US" altLang="zh-TW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</a:t>
            </a:r>
            <a:r>
              <a:rPr lang="zh-TW" altLang="en-US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外，同時可享有 </a:t>
            </a:r>
            <a:r>
              <a:rPr lang="en-US" altLang="zh-TW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en-US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應用程式的多雲服務，包檔案管理、編輯、多媒體服務</a:t>
            </a:r>
            <a:endParaRPr lang="en-GB" altLang="zh-TW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AutoNum type="arabicPeriod"/>
            </a:pPr>
            <a:endParaRPr lang="en-GB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240F2B7-C10E-4C3A-BA9C-C6921F5206AB}"/>
              </a:ext>
            </a:extLst>
          </p:cNvPr>
          <p:cNvSpPr/>
          <p:nvPr/>
        </p:nvSpPr>
        <p:spPr>
          <a:xfrm>
            <a:off x="227917" y="1490174"/>
            <a:ext cx="32409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基本功能</a:t>
            </a:r>
            <a:endParaRPr lang="zh-TW" altLang="en-US" sz="2100" b="1">
              <a:solidFill>
                <a:schemeClr val="bg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29F0917-A877-4BCD-A5EF-D96A9D7708AB}"/>
              </a:ext>
            </a:extLst>
          </p:cNvPr>
          <p:cNvSpPr/>
          <p:nvPr/>
        </p:nvSpPr>
        <p:spPr>
          <a:xfrm>
            <a:off x="4070735" y="1478284"/>
            <a:ext cx="222048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NEW!!</a:t>
            </a:r>
            <a:r>
              <a:rPr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啟用快取</a:t>
            </a:r>
            <a:endParaRPr lang="zh-TW" altLang="en-US" sz="2100" b="1">
              <a:solidFill>
                <a:schemeClr val="bg1"/>
              </a:solidFill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005A6181-57A2-4AD2-8B0F-513091A27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551" y="1346466"/>
            <a:ext cx="519602" cy="465434"/>
          </a:xfrm>
          <a:prstGeom prst="rect">
            <a:avLst/>
          </a:prstGeom>
        </p:spPr>
      </p:pic>
      <p:pic>
        <p:nvPicPr>
          <p:cNvPr id="21" name="Google Shape;207;p25">
            <a:extLst>
              <a:ext uri="{FF2B5EF4-FFF2-40B4-BE49-F238E27FC236}">
                <a16:creationId xmlns:a16="http://schemas.microsoft.com/office/drawing/2014/main" id="{1311C4C6-62D9-4E96-B761-9060BDBBDC4E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7749" y="805068"/>
            <a:ext cx="822698" cy="8226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79D505FA-F4D3-43E8-9B91-322C5BB3C5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42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1A362B-81A5-4D6E-B20B-184E6DFD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立即</a:t>
            </a:r>
            <a:r>
              <a:rPr lang="zh-TW" altLang="en-US" sz="3600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購買授權，</a:t>
            </a:r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完善多雲解決方案</a:t>
            </a: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 sz="3600" b="1" i="0">
              <a:latin typeface="微軟正黑體" panose="020B0604030504040204" pitchFamily="34" charset="-120"/>
              <a:ea typeface="微軟正黑體" panose="020B0604030504040204" pitchFamily="34" charset="-120"/>
              <a:cs typeface="Calibri Light"/>
            </a:endParaRP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3812B50C-0D9E-4962-9BF7-A53443BCA03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52888500"/>
              </p:ext>
            </p:extLst>
          </p:nvPr>
        </p:nvGraphicFramePr>
        <p:xfrm>
          <a:off x="600364" y="3535363"/>
          <a:ext cx="3830849" cy="1091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9395">
                  <a:extLst>
                    <a:ext uri="{9D8B030D-6E8A-4147-A177-3AD203B41FA5}">
                      <a16:colId xmlns:a16="http://schemas.microsoft.com/office/drawing/2014/main" val="3620262925"/>
                    </a:ext>
                  </a:extLst>
                </a:gridCol>
                <a:gridCol w="1381454">
                  <a:extLst>
                    <a:ext uri="{9D8B030D-6E8A-4147-A177-3AD203B41FA5}">
                      <a16:colId xmlns:a16="http://schemas.microsoft.com/office/drawing/2014/main" val="1621044656"/>
                    </a:ext>
                  </a:extLst>
                </a:gridCol>
              </a:tblGrid>
              <a:tr h="2549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品項</a:t>
                      </a:r>
                      <a:endParaRPr lang="en-GB" sz="1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solidFill>
                      <a:srgbClr val="24407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價位</a:t>
                      </a:r>
                      <a:endParaRPr lang="en-GB" sz="1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solidFill>
                      <a:srgbClr val="2440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36888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CacheMount</a:t>
                      </a:r>
                      <a:r>
                        <a:rPr lang="en-GB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– </a:t>
                      </a:r>
                      <a:r>
                        <a:rPr lang="en-GB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個連線 </a:t>
                      </a:r>
                      <a:r>
                        <a:rPr lang="en-US" altLang="zh-TW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一年</a:t>
                      </a:r>
                      <a:endParaRPr lang="en-GB" sz="1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NT</a:t>
                      </a:r>
                      <a:r>
                        <a:rPr lang="zh-TW" altLang="en-US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$</a:t>
                      </a:r>
                      <a:r>
                        <a:rPr lang="zh-TW" altLang="en-US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599</a:t>
                      </a:r>
                      <a:endParaRPr lang="en-GB" sz="1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46909575"/>
                  </a:ext>
                </a:extLst>
              </a:tr>
              <a:tr h="280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CacheMount</a:t>
                      </a:r>
                      <a:r>
                        <a:rPr lang="en-GB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– </a:t>
                      </a: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</a:t>
                      </a:r>
                      <a:r>
                        <a:rPr lang="zh-TW" altLang="en-US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個連線 </a:t>
                      </a:r>
                      <a:r>
                        <a:rPr lang="en-US" altLang="zh-TW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一年</a:t>
                      </a:r>
                      <a:endParaRPr lang="en-GB" sz="1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NT</a:t>
                      </a:r>
                      <a:r>
                        <a:rPr lang="zh-TW" altLang="en-US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$</a:t>
                      </a:r>
                      <a:r>
                        <a:rPr lang="zh-TW" altLang="en-US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1799</a:t>
                      </a:r>
                      <a:endParaRPr lang="en-GB" sz="1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059309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CacheMount</a:t>
                      </a:r>
                      <a:r>
                        <a:rPr lang="en-GB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– </a:t>
                      </a: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</a:t>
                      </a:r>
                      <a:r>
                        <a:rPr lang="zh-TW" altLang="en-US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個連線 </a:t>
                      </a:r>
                      <a:r>
                        <a:rPr lang="en-US" altLang="zh-TW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一年</a:t>
                      </a:r>
                      <a:endParaRPr lang="en-GB" sz="1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NT</a:t>
                      </a:r>
                      <a:r>
                        <a:rPr lang="zh-TW" altLang="en-US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$</a:t>
                      </a:r>
                      <a:r>
                        <a:rPr lang="zh-TW" altLang="en-US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2999</a:t>
                      </a:r>
                      <a:endParaRPr lang="en-GB" sz="1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60304557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D99314BD-153B-47AC-B4A4-DFBE30240BDD}"/>
              </a:ext>
            </a:extLst>
          </p:cNvPr>
          <p:cNvSpPr txBox="1"/>
          <p:nvPr/>
        </p:nvSpPr>
        <p:spPr>
          <a:xfrm>
            <a:off x="500138" y="967282"/>
            <a:ext cx="57317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 </a:t>
            </a:r>
            <a:r>
              <a:rPr lang="en-GB" altLang="zh-TW" sz="20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CacheMount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立即享有一個永久免費授權！</a:t>
            </a:r>
            <a:endParaRPr lang="en-GB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AD21054-B7D4-4CE6-94A4-62A58C297039}"/>
              </a:ext>
            </a:extLst>
          </p:cNvPr>
          <p:cNvSpPr txBox="1"/>
          <p:nvPr/>
        </p:nvSpPr>
        <p:spPr>
          <a:xfrm>
            <a:off x="1372908" y="4765627"/>
            <a:ext cx="2699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為了持續維護與支援各個雲端服務，確保使用上達到最好的效果，使用更多快取連線請至 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License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Center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加購</a:t>
            </a:r>
            <a:endParaRPr lang="en-GB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Google Shape;213;p25" descr="A close up of a logo&#10;&#10;Description generated with high confidence">
            <a:extLst>
              <a:ext uri="{FF2B5EF4-FFF2-40B4-BE49-F238E27FC236}">
                <a16:creationId xmlns:a16="http://schemas.microsoft.com/office/drawing/2014/main" id="{D315FBB7-1FDD-4C2E-A7CF-404B243CE914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9298" y="1091608"/>
            <a:ext cx="1886495" cy="10129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直線箭頭接點 8">
            <a:extLst>
              <a:ext uri="{FF2B5EF4-FFF2-40B4-BE49-F238E27FC236}">
                <a16:creationId xmlns:a16="http://schemas.microsoft.com/office/drawing/2014/main" id="{A1FD6442-D63D-4D51-A4CE-9D2699E52339}"/>
              </a:ext>
            </a:extLst>
          </p:cNvPr>
          <p:cNvCxnSpPr>
            <a:cxnSpLocks/>
          </p:cNvCxnSpPr>
          <p:nvPr/>
        </p:nvCxnSpPr>
        <p:spPr>
          <a:xfrm flipH="1">
            <a:off x="5389226" y="2107806"/>
            <a:ext cx="1241640" cy="1123279"/>
          </a:xfrm>
          <a:prstGeom prst="straightConnector1">
            <a:avLst/>
          </a:prstGeom>
          <a:ln w="19050">
            <a:gradFill>
              <a:gsLst>
                <a:gs pos="0">
                  <a:srgbClr val="7030A0"/>
                </a:gs>
                <a:gs pos="100000">
                  <a:srgbClr val="037BE9"/>
                </a:gs>
              </a:gsLst>
              <a:lin ang="5400000" scaled="1"/>
            </a:gra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53">
            <a:extLst>
              <a:ext uri="{FF2B5EF4-FFF2-40B4-BE49-F238E27FC236}">
                <a16:creationId xmlns:a16="http://schemas.microsoft.com/office/drawing/2014/main" id="{FE02BA41-0E99-4066-BF66-E1C98BED72B4}"/>
              </a:ext>
            </a:extLst>
          </p:cNvPr>
          <p:cNvSpPr txBox="1"/>
          <p:nvPr/>
        </p:nvSpPr>
        <p:spPr>
          <a:xfrm>
            <a:off x="5162800" y="3998444"/>
            <a:ext cx="48474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</a:t>
            </a:r>
          </a:p>
        </p:txBody>
      </p:sp>
      <p:sp>
        <p:nvSpPr>
          <p:cNvPr id="29" name="文字方塊 55">
            <a:extLst>
              <a:ext uri="{FF2B5EF4-FFF2-40B4-BE49-F238E27FC236}">
                <a16:creationId xmlns:a16="http://schemas.microsoft.com/office/drawing/2014/main" id="{0D9130D0-FC6A-4407-8577-7EC602B89726}"/>
              </a:ext>
            </a:extLst>
          </p:cNvPr>
          <p:cNvSpPr txBox="1"/>
          <p:nvPr/>
        </p:nvSpPr>
        <p:spPr>
          <a:xfrm>
            <a:off x="7835815" y="3980331"/>
            <a:ext cx="48474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紐約</a:t>
            </a:r>
          </a:p>
        </p:txBody>
      </p:sp>
      <p:pic>
        <p:nvPicPr>
          <p:cNvPr id="22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9AD4F01B-C9A3-4A57-B117-83E9F4C6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5364" y="3218310"/>
            <a:ext cx="1186245" cy="74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C13497F5-CB75-473D-940A-5849EB30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1537" y="3233611"/>
            <a:ext cx="1186245" cy="74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線箭頭接點 14">
            <a:extLst>
              <a:ext uri="{FF2B5EF4-FFF2-40B4-BE49-F238E27FC236}">
                <a16:creationId xmlns:a16="http://schemas.microsoft.com/office/drawing/2014/main" id="{C5EC2999-F3EA-4521-8E78-5090F3B81BC5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5374660" y="2160505"/>
            <a:ext cx="1916838" cy="1073106"/>
          </a:xfrm>
          <a:prstGeom prst="straightConnector1">
            <a:avLst/>
          </a:prstGeom>
          <a:ln w="19050">
            <a:gradFill>
              <a:gsLst>
                <a:gs pos="0">
                  <a:srgbClr val="7030A0"/>
                </a:gs>
                <a:gs pos="100000">
                  <a:srgbClr val="037BE9"/>
                </a:gs>
              </a:gsLst>
              <a:lin ang="5400000" scaled="1"/>
            </a:gra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箭頭接點 14">
            <a:extLst>
              <a:ext uri="{FF2B5EF4-FFF2-40B4-BE49-F238E27FC236}">
                <a16:creationId xmlns:a16="http://schemas.microsoft.com/office/drawing/2014/main" id="{0ED3A41E-3960-4AB5-A445-FEACEB2960D2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7382466" y="2141722"/>
            <a:ext cx="646021" cy="1076588"/>
          </a:xfrm>
          <a:prstGeom prst="straightConnector1">
            <a:avLst/>
          </a:prstGeom>
          <a:ln w="19050">
            <a:gradFill>
              <a:gsLst>
                <a:gs pos="0">
                  <a:srgbClr val="7030A0"/>
                </a:gs>
                <a:gs pos="100000">
                  <a:srgbClr val="037BE9"/>
                </a:gs>
              </a:gsLst>
              <a:lin ang="5400000" scaled="1"/>
            </a:gra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ADFDBDA-F5CC-43C9-9BF3-895914275EEA}"/>
              </a:ext>
            </a:extLst>
          </p:cNvPr>
          <p:cNvSpPr txBox="1"/>
          <p:nvPr/>
        </p:nvSpPr>
        <p:spPr>
          <a:xfrm>
            <a:off x="5889034" y="2848735"/>
            <a:ext cx="6857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>
                <a:latin typeface="Arial" panose="020B0604020202020204" pitchFamily="34" charset="0"/>
                <a:cs typeface="Arial" panose="020B0604020202020204" pitchFamily="34" charset="0"/>
              </a:rPr>
              <a:t>NT$599</a:t>
            </a:r>
          </a:p>
          <a:p>
            <a:pPr algn="ctr"/>
            <a:r>
              <a:rPr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加購</a:t>
            </a:r>
            <a:endParaRPr lang="en-GB"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C8A2C200-B30B-4600-AECD-FA5FD81DA89D}"/>
              </a:ext>
            </a:extLst>
          </p:cNvPr>
          <p:cNvSpPr txBox="1"/>
          <p:nvPr/>
        </p:nvSpPr>
        <p:spPr>
          <a:xfrm>
            <a:off x="7931418" y="2802812"/>
            <a:ext cx="704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>
                <a:latin typeface="Arial" panose="020B0604020202020204" pitchFamily="34" charset="0"/>
                <a:cs typeface="Arial" panose="020B0604020202020204" pitchFamily="34" charset="0"/>
              </a:rPr>
              <a:t>NT$599</a:t>
            </a:r>
          </a:p>
          <a:p>
            <a:pPr algn="ctr"/>
            <a:r>
              <a:rPr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加購</a:t>
            </a:r>
            <a:endParaRPr lang="en-GB"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36FF0A6-6C4A-4106-BE14-B9EB8A1435F5}"/>
              </a:ext>
            </a:extLst>
          </p:cNvPr>
          <p:cNvSpPr txBox="1"/>
          <p:nvPr/>
        </p:nvSpPr>
        <p:spPr>
          <a:xfrm>
            <a:off x="6010046" y="1636291"/>
            <a:ext cx="74034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>
                <a:latin typeface="Arial" panose="020B0604020202020204" pitchFamily="34" charset="0"/>
                <a:cs typeface="Arial" panose="020B0604020202020204" pitchFamily="34" charset="0"/>
              </a:rPr>
              <a:t>Bucket 1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8082A07-B517-440F-97EC-C6078A939789}"/>
              </a:ext>
            </a:extLst>
          </p:cNvPr>
          <p:cNvSpPr txBox="1"/>
          <p:nvPr/>
        </p:nvSpPr>
        <p:spPr>
          <a:xfrm>
            <a:off x="6865554" y="1491493"/>
            <a:ext cx="6928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>
                <a:latin typeface="Arial" panose="020B0604020202020204" pitchFamily="34" charset="0"/>
                <a:cs typeface="Arial" panose="020B0604020202020204" pitchFamily="34" charset="0"/>
              </a:rPr>
              <a:t>Bucket 2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FC3635E-A14F-4A10-98A6-6D7858E41A97}"/>
              </a:ext>
            </a:extLst>
          </p:cNvPr>
          <p:cNvGrpSpPr/>
          <p:nvPr/>
        </p:nvGrpSpPr>
        <p:grpSpPr>
          <a:xfrm>
            <a:off x="699324" y="1446333"/>
            <a:ext cx="3602248" cy="1998991"/>
            <a:chOff x="789282" y="1444089"/>
            <a:chExt cx="3602248" cy="19989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592BA96-F8C8-4FA1-A636-46FF6A105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9282" y="1444089"/>
              <a:ext cx="3602248" cy="1998991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DF9DDDE-B717-43A5-BE5A-966C268D8996}"/>
                </a:ext>
              </a:extLst>
            </p:cNvPr>
            <p:cNvSpPr/>
            <p:nvPr/>
          </p:nvSpPr>
          <p:spPr>
            <a:xfrm>
              <a:off x="3083536" y="2425349"/>
              <a:ext cx="873578" cy="14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TW" sz="525">
                  <a:solidFill>
                    <a:srgbClr val="0070C0"/>
                  </a:solidFill>
                </a:rPr>
                <a:t>NTD</a:t>
              </a:r>
              <a:r>
                <a:rPr lang="zh-TW" altLang="en-US" sz="525">
                  <a:solidFill>
                    <a:srgbClr val="0070C0"/>
                  </a:solidFill>
                </a:rPr>
                <a:t> </a:t>
              </a:r>
              <a:r>
                <a:rPr lang="en-US" altLang="zh-TW" sz="525">
                  <a:solidFill>
                    <a:srgbClr val="0070C0"/>
                  </a:solidFill>
                </a:rPr>
                <a:t>$599</a:t>
              </a:r>
              <a:endParaRPr lang="en-GB" sz="525">
                <a:solidFill>
                  <a:srgbClr val="0070C0"/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5C8BBF78-6080-4981-B7F5-BFC3BE4FB9CF}"/>
                </a:ext>
              </a:extLst>
            </p:cNvPr>
            <p:cNvSpPr/>
            <p:nvPr/>
          </p:nvSpPr>
          <p:spPr>
            <a:xfrm>
              <a:off x="2938326" y="3149331"/>
              <a:ext cx="873578" cy="14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TW" sz="675">
                  <a:solidFill>
                    <a:srgbClr val="0070C0"/>
                  </a:solidFill>
                </a:rPr>
                <a:t>NTD</a:t>
              </a:r>
              <a:r>
                <a:rPr lang="zh-TW" altLang="en-US" sz="675">
                  <a:solidFill>
                    <a:srgbClr val="0070C0"/>
                  </a:solidFill>
                </a:rPr>
                <a:t> </a:t>
              </a:r>
              <a:r>
                <a:rPr lang="en-US" altLang="zh-TW" sz="675">
                  <a:solidFill>
                    <a:srgbClr val="0070C0"/>
                  </a:solidFill>
                </a:rPr>
                <a:t>$599</a:t>
              </a:r>
              <a:endParaRPr lang="en-GB" sz="675">
                <a:solidFill>
                  <a:srgbClr val="0070C0"/>
                </a:solidFill>
              </a:endParaRPr>
            </a:p>
          </p:txBody>
        </p:sp>
      </p:grpSp>
      <p:sp>
        <p:nvSpPr>
          <p:cNvPr id="42" name="矩形: 圓角 35">
            <a:extLst>
              <a:ext uri="{FF2B5EF4-FFF2-40B4-BE49-F238E27FC236}">
                <a16:creationId xmlns:a16="http://schemas.microsoft.com/office/drawing/2014/main" id="{475635B2-EBE5-4B70-96BC-861A3CC7AD5B}"/>
              </a:ext>
            </a:extLst>
          </p:cNvPr>
          <p:cNvSpPr/>
          <p:nvPr/>
        </p:nvSpPr>
        <p:spPr>
          <a:xfrm rot="5400000">
            <a:off x="4884813" y="2723542"/>
            <a:ext cx="701097" cy="213351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4770181-47BC-4C01-AE3B-B6631C03FBA2}"/>
              </a:ext>
            </a:extLst>
          </p:cNvPr>
          <p:cNvSpPr txBox="1"/>
          <p:nvPr/>
        </p:nvSpPr>
        <p:spPr>
          <a:xfrm>
            <a:off x="5078099" y="2460886"/>
            <a:ext cx="4078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</a:t>
            </a:r>
            <a:br>
              <a:rPr lang="en-GB" altLang="zh-TW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</a:t>
            </a:r>
            <a:endParaRPr lang="en-GB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: 圓角 35">
            <a:extLst>
              <a:ext uri="{FF2B5EF4-FFF2-40B4-BE49-F238E27FC236}">
                <a16:creationId xmlns:a16="http://schemas.microsoft.com/office/drawing/2014/main" id="{9725AB52-7EE6-4EF4-BCF9-876A77DEB093}"/>
              </a:ext>
            </a:extLst>
          </p:cNvPr>
          <p:cNvSpPr/>
          <p:nvPr/>
        </p:nvSpPr>
        <p:spPr>
          <a:xfrm rot="5400000">
            <a:off x="6648956" y="2720391"/>
            <a:ext cx="701097" cy="213351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38AB451D-9958-44DB-9949-FBC7079B79B9}"/>
              </a:ext>
            </a:extLst>
          </p:cNvPr>
          <p:cNvSpPr txBox="1"/>
          <p:nvPr/>
        </p:nvSpPr>
        <p:spPr>
          <a:xfrm>
            <a:off x="6842242" y="2457735"/>
            <a:ext cx="4078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</a:t>
            </a:r>
            <a:br>
              <a:rPr lang="en-GB" altLang="zh-TW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</a:t>
            </a:r>
            <a:endParaRPr lang="en-GB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箭頭接點 14">
            <a:extLst>
              <a:ext uri="{FF2B5EF4-FFF2-40B4-BE49-F238E27FC236}">
                <a16:creationId xmlns:a16="http://schemas.microsoft.com/office/drawing/2014/main" id="{65AC3178-6CF7-49CB-AEA0-C24A1C71C409}"/>
              </a:ext>
            </a:extLst>
          </p:cNvPr>
          <p:cNvCxnSpPr>
            <a:cxnSpLocks/>
            <a:stCxn id="11" idx="2"/>
            <a:endCxn id="22" idx="0"/>
          </p:cNvCxnSpPr>
          <p:nvPr/>
        </p:nvCxnSpPr>
        <p:spPr>
          <a:xfrm>
            <a:off x="6742546" y="2104510"/>
            <a:ext cx="1285941" cy="1113800"/>
          </a:xfrm>
          <a:prstGeom prst="straightConnector1">
            <a:avLst/>
          </a:prstGeom>
          <a:ln w="19050">
            <a:gradFill>
              <a:gsLst>
                <a:gs pos="0">
                  <a:srgbClr val="7030A0"/>
                </a:gs>
                <a:gs pos="100000">
                  <a:srgbClr val="037BE9"/>
                </a:gs>
              </a:gsLst>
              <a:lin ang="5400000" scaled="1"/>
            </a:gra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53E7A0D9-4895-4541-BF2F-3D70E08EA77C}"/>
              </a:ext>
            </a:extLst>
          </p:cNvPr>
          <p:cNvSpPr/>
          <p:nvPr/>
        </p:nvSpPr>
        <p:spPr>
          <a:xfrm>
            <a:off x="5181104" y="4268166"/>
            <a:ext cx="2900291" cy="3203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2C116F03-971E-4D67-9EAD-7833AF9B2254}"/>
              </a:ext>
            </a:extLst>
          </p:cNvPr>
          <p:cNvSpPr/>
          <p:nvPr/>
        </p:nvSpPr>
        <p:spPr>
          <a:xfrm>
            <a:off x="5208063" y="4311952"/>
            <a:ext cx="27751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個免費快取連線體驗，好用再加購！</a:t>
            </a: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2B31553E-C53A-4E2B-95A1-E242DEAF42DC}"/>
              </a:ext>
            </a:extLst>
          </p:cNvPr>
          <p:cNvSpPr/>
          <p:nvPr/>
        </p:nvSpPr>
        <p:spPr>
          <a:xfrm>
            <a:off x="598160" y="3535827"/>
            <a:ext cx="3830849" cy="1091453"/>
          </a:xfrm>
          <a:prstGeom prst="roundRect">
            <a:avLst>
              <a:gd name="adj" fmla="val 4003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3DBA9F51-8165-483A-8E38-C1BD2B88C8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02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4A202EB-C31C-445D-B261-815E6DD2B4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7078" y="1041871"/>
            <a:ext cx="6888287" cy="3616382"/>
          </a:xfrm>
          <a:prstGeom prst="rect">
            <a:avLst/>
          </a:prstGeom>
          <a:ln>
            <a:solidFill>
              <a:srgbClr val="1F4E79">
                <a:alpha val="1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6818775-3E6E-4465-B88A-E39CBA443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隨時檢視授權，快取連線用好用滿</a:t>
            </a:r>
            <a:endParaRPr lang="en-GB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3626FDB6-C067-4DAD-955A-7B1496A2C633}"/>
              </a:ext>
            </a:extLst>
          </p:cNvPr>
          <p:cNvCxnSpPr>
            <a:cxnSpLocks/>
          </p:cNvCxnSpPr>
          <p:nvPr/>
        </p:nvCxnSpPr>
        <p:spPr>
          <a:xfrm>
            <a:off x="1230045" y="2353453"/>
            <a:ext cx="518975" cy="0"/>
          </a:xfrm>
          <a:prstGeom prst="line">
            <a:avLst/>
          </a:prstGeom>
          <a:ln>
            <a:solidFill>
              <a:srgbClr val="31213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641481D-5B3B-4B79-95C6-842F3476CA89}"/>
              </a:ext>
            </a:extLst>
          </p:cNvPr>
          <p:cNvCxnSpPr>
            <a:cxnSpLocks/>
          </p:cNvCxnSpPr>
          <p:nvPr/>
        </p:nvCxnSpPr>
        <p:spPr>
          <a:xfrm>
            <a:off x="7274420" y="3426128"/>
            <a:ext cx="471703" cy="0"/>
          </a:xfrm>
          <a:prstGeom prst="line">
            <a:avLst/>
          </a:prstGeom>
          <a:ln>
            <a:solidFill>
              <a:srgbClr val="31213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矩形: 圓角 35">
            <a:extLst>
              <a:ext uri="{FF2B5EF4-FFF2-40B4-BE49-F238E27FC236}">
                <a16:creationId xmlns:a16="http://schemas.microsoft.com/office/drawing/2014/main" id="{5AA754F0-D221-4D77-B758-B81047BC6F47}"/>
              </a:ext>
            </a:extLst>
          </p:cNvPr>
          <p:cNvSpPr/>
          <p:nvPr/>
        </p:nvSpPr>
        <p:spPr>
          <a:xfrm rot="10800000">
            <a:off x="166592" y="2110085"/>
            <a:ext cx="1115502" cy="54075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3A5A020-27B1-4B8A-BAE4-68567340C9E3}"/>
              </a:ext>
            </a:extLst>
          </p:cNvPr>
          <p:cNvSpPr/>
          <p:nvPr/>
        </p:nvSpPr>
        <p:spPr>
          <a:xfrm>
            <a:off x="241355" y="2142002"/>
            <a:ext cx="96597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連線授權使用狀態</a:t>
            </a:r>
            <a:endParaRPr lang="en-GB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: 圓角 35">
            <a:extLst>
              <a:ext uri="{FF2B5EF4-FFF2-40B4-BE49-F238E27FC236}">
                <a16:creationId xmlns:a16="http://schemas.microsoft.com/office/drawing/2014/main" id="{89B39A9F-AFCD-4FC5-9FA2-E7856A3EDFDA}"/>
              </a:ext>
            </a:extLst>
          </p:cNvPr>
          <p:cNvSpPr/>
          <p:nvPr/>
        </p:nvSpPr>
        <p:spPr>
          <a:xfrm rot="10800000">
            <a:off x="7525326" y="3141979"/>
            <a:ext cx="1428430" cy="54075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F9BA529-A8B0-41C8-8674-90586AE49398}"/>
              </a:ext>
            </a:extLst>
          </p:cNvPr>
          <p:cNvSpPr/>
          <p:nvPr/>
        </p:nvSpPr>
        <p:spPr>
          <a:xfrm>
            <a:off x="7586798" y="3161006"/>
            <a:ext cx="156333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注意使用期限，服務不中斷！</a:t>
            </a:r>
            <a:endParaRPr lang="en-GB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3B597704-17B2-407E-95BB-ED6787268F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6157" y="1386115"/>
            <a:ext cx="1511773" cy="1511773"/>
          </a:xfrm>
          <a:prstGeom prst="ellipse">
            <a:avLst/>
          </a:prstGeom>
          <a:ln w="1905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4DF9E5C4-47CA-45B4-93FD-75B43290E4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47" y="2501721"/>
            <a:ext cx="1511773" cy="1511773"/>
          </a:xfrm>
          <a:prstGeom prst="ellipse">
            <a:avLst/>
          </a:prstGeom>
          <a:ln w="1905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D556542-8453-4896-B93D-F11B92C9A8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1985" y="1053530"/>
            <a:ext cx="1917556" cy="578649"/>
          </a:xfrm>
          <a:prstGeom prst="rect">
            <a:avLst/>
          </a:prstGeom>
        </p:spPr>
      </p:pic>
      <p:pic>
        <p:nvPicPr>
          <p:cNvPr id="13" name="圖片 12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25BDE00D-41CB-427F-9316-36F42F17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78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894B358-8BDE-4C72-A12F-8DB62CC329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24CE40A1-3350-4A38-A715-30B4E4D10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1104" y="1113165"/>
            <a:ext cx="3452896" cy="3908222"/>
          </a:xfrm>
          <a:prstGeom prst="rect">
            <a:avLst/>
          </a:prstGeom>
        </p:spPr>
      </p:pic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4AD655FB-CCE8-4FEF-A41A-30FEE4C9EB00}"/>
              </a:ext>
            </a:extLst>
          </p:cNvPr>
          <p:cNvSpPr/>
          <p:nvPr/>
        </p:nvSpPr>
        <p:spPr>
          <a:xfrm>
            <a:off x="324553" y="1760507"/>
            <a:ext cx="5558977" cy="6327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CEA7AEB1-ACFD-4B35-8D23-4EB22311D8C6}"/>
              </a:ext>
            </a:extLst>
          </p:cNvPr>
          <p:cNvSpPr/>
          <p:nvPr/>
        </p:nvSpPr>
        <p:spPr>
          <a:xfrm>
            <a:off x="324553" y="2511754"/>
            <a:ext cx="5558977" cy="6327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961E2CC8-FA9F-47A5-A960-FA89BC19C715}"/>
              </a:ext>
            </a:extLst>
          </p:cNvPr>
          <p:cNvSpPr/>
          <p:nvPr/>
        </p:nvSpPr>
        <p:spPr>
          <a:xfrm>
            <a:off x="324553" y="3251981"/>
            <a:ext cx="5863636" cy="6327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8D0D8B56-0F4E-4C34-8902-B24AE7517934}"/>
              </a:ext>
            </a:extLst>
          </p:cNvPr>
          <p:cNvSpPr/>
          <p:nvPr/>
        </p:nvSpPr>
        <p:spPr>
          <a:xfrm>
            <a:off x="324553" y="3990235"/>
            <a:ext cx="5958669" cy="6327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28899852-FC3C-47D4-B94B-B42366154D40}"/>
              </a:ext>
            </a:extLst>
          </p:cNvPr>
          <p:cNvSpPr/>
          <p:nvPr/>
        </p:nvSpPr>
        <p:spPr>
          <a:xfrm>
            <a:off x="324554" y="1018824"/>
            <a:ext cx="4313835" cy="6327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3">
            <a:extLst>
              <a:ext uri="{FF2B5EF4-FFF2-40B4-BE49-F238E27FC236}">
                <a16:creationId xmlns:a16="http://schemas.microsoft.com/office/drawing/2014/main" id="{9532BE52-9136-423F-A1F4-7EA2F96C766F}"/>
              </a:ext>
            </a:extLst>
          </p:cNvPr>
          <p:cNvSpPr txBox="1">
            <a:spLocks/>
          </p:cNvSpPr>
          <p:nvPr/>
        </p:nvSpPr>
        <p:spPr>
          <a:xfrm>
            <a:off x="266188" y="282796"/>
            <a:ext cx="8129320" cy="66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450"/>
              <a:t>五大面向，認識</a:t>
            </a:r>
            <a:r>
              <a:rPr lang="en-GB" altLang="zh-TW" sz="3450" err="1"/>
              <a:t>CacheMount</a:t>
            </a:r>
            <a:r>
              <a:rPr lang="zh-TW" altLang="en-US" sz="3450"/>
              <a:t>全新產品</a:t>
            </a:r>
            <a:endParaRPr lang="en-GB" sz="345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8170056-B83F-427B-87CA-C058210B9BD4}"/>
              </a:ext>
            </a:extLst>
          </p:cNvPr>
          <p:cNvSpPr/>
          <p:nvPr/>
        </p:nvSpPr>
        <p:spPr>
          <a:xfrm>
            <a:off x="932506" y="1067373"/>
            <a:ext cx="4064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err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CacheMount</a:t>
            </a:r>
            <a:r>
              <a:rPr lang="en-US" altLang="zh-TW" sz="2800" b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的誕生</a:t>
            </a:r>
            <a:endParaRPr lang="en-GB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26DF4A45-1B65-4CC8-88AF-CE8ACA31C4AD}"/>
              </a:ext>
            </a:extLst>
          </p:cNvPr>
          <p:cNvSpPr/>
          <p:nvPr/>
        </p:nvSpPr>
        <p:spPr>
          <a:xfrm>
            <a:off x="415186" y="1076952"/>
            <a:ext cx="525042" cy="52504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5D0FE79-241A-476B-AB72-BFB719E1DB90}"/>
              </a:ext>
            </a:extLst>
          </p:cNvPr>
          <p:cNvSpPr/>
          <p:nvPr/>
        </p:nvSpPr>
        <p:spPr>
          <a:xfrm>
            <a:off x="932506" y="1815333"/>
            <a:ext cx="5350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快取功能，讓混和雲更有效率</a:t>
            </a:r>
            <a:endParaRPr lang="en-GB" altLang="zh-TW" sz="28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B2DA18F7-7400-4C5F-8546-ED42D4296A2E}"/>
              </a:ext>
            </a:extLst>
          </p:cNvPr>
          <p:cNvSpPr/>
          <p:nvPr/>
        </p:nvSpPr>
        <p:spPr>
          <a:xfrm>
            <a:off x="420434" y="1813346"/>
            <a:ext cx="525042" cy="52504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B9B4096-CD01-4D1F-81E0-A1F4CEFACD26}"/>
              </a:ext>
            </a:extLst>
          </p:cNvPr>
          <p:cNvSpPr/>
          <p:nvPr/>
        </p:nvSpPr>
        <p:spPr>
          <a:xfrm>
            <a:off x="932506" y="2592755"/>
            <a:ext cx="696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>
                <a:latin typeface="Microsoft JhengHei UI"/>
                <a:ea typeface="Microsoft JhengHei UI"/>
              </a:rPr>
              <a:t>一次搞懂快取空間的關鍵作用</a:t>
            </a:r>
            <a:endParaRPr lang="en-GB" altLang="zh-TW" sz="28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B3BF5B73-9ED2-4BAA-8787-CF2EB56EB04A}"/>
              </a:ext>
            </a:extLst>
          </p:cNvPr>
          <p:cNvSpPr/>
          <p:nvPr/>
        </p:nvSpPr>
        <p:spPr>
          <a:xfrm>
            <a:off x="420434" y="2571313"/>
            <a:ext cx="525042" cy="52504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EB971EB-F24C-488E-BB79-C0AF0807EB68}"/>
              </a:ext>
            </a:extLst>
          </p:cNvPr>
          <p:cNvSpPr/>
          <p:nvPr/>
        </p:nvSpPr>
        <p:spPr>
          <a:xfrm>
            <a:off x="932506" y="3306876"/>
            <a:ext cx="5350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>
                <a:latin typeface="Microsoft JhengHei UI"/>
                <a:ea typeface="Microsoft JhengHei UI"/>
              </a:rPr>
              <a:t>操作教學，開始雲端快取新體驗</a:t>
            </a: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14251784-128E-430C-9476-94F28BED7A26}"/>
              </a:ext>
            </a:extLst>
          </p:cNvPr>
          <p:cNvSpPr/>
          <p:nvPr/>
        </p:nvSpPr>
        <p:spPr>
          <a:xfrm>
            <a:off x="415186" y="3306668"/>
            <a:ext cx="525042" cy="52504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TW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圖形 7">
            <a:extLst>
              <a:ext uri="{FF2B5EF4-FFF2-40B4-BE49-F238E27FC236}">
                <a16:creationId xmlns:a16="http://schemas.microsoft.com/office/drawing/2014/main" id="{08E328EB-230C-4778-9B23-9C8FCD35D2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452" y="835261"/>
            <a:ext cx="949479" cy="641808"/>
          </a:xfrm>
          <a:prstGeom prst="rect">
            <a:avLst/>
          </a:prstGeom>
        </p:spPr>
      </p:pic>
      <p:pic>
        <p:nvPicPr>
          <p:cNvPr id="26" name="Picture 6" descr="Related image">
            <a:extLst>
              <a:ext uri="{FF2B5EF4-FFF2-40B4-BE49-F238E27FC236}">
                <a16:creationId xmlns:a16="http://schemas.microsoft.com/office/drawing/2014/main" id="{4BA0F3A2-B200-4B95-8943-336EA5AD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211" y="1051505"/>
            <a:ext cx="325328" cy="32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B241D18A-8A6D-4905-8596-01A081EBF7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61AFDB14-0F2E-4830-9386-5FA636FB8B6C}"/>
              </a:ext>
            </a:extLst>
          </p:cNvPr>
          <p:cNvSpPr/>
          <p:nvPr/>
        </p:nvSpPr>
        <p:spPr>
          <a:xfrm>
            <a:off x="932506" y="4073502"/>
            <a:ext cx="5350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>
                <a:latin typeface="Microsoft JhengHei UI"/>
                <a:ea typeface="Microsoft JhengHei UI"/>
              </a:rPr>
              <a:t>逐步驟示範，看了就懂如何使用</a:t>
            </a: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EE49628A-D0D4-4B28-9762-A0E50225DF5C}"/>
              </a:ext>
            </a:extLst>
          </p:cNvPr>
          <p:cNvSpPr/>
          <p:nvPr/>
        </p:nvSpPr>
        <p:spPr>
          <a:xfrm>
            <a:off x="422908" y="4048806"/>
            <a:ext cx="525042" cy="52504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TW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32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5D37258-AFDA-4EAB-A39A-A02AB90DF3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60" cy="5143500"/>
          </a:xfrm>
          <a:prstGeom prst="rect">
            <a:avLst/>
          </a:prstGeom>
        </p:spPr>
      </p:pic>
      <p:pic>
        <p:nvPicPr>
          <p:cNvPr id="3" name="圖片 2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272AD055-9B9C-4900-857A-C68190325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97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C9D396D9-EC14-4887-B0C7-1B641119E4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950" y="2635232"/>
            <a:ext cx="4327402" cy="1555181"/>
          </a:xfrm>
          <a:prstGeom prst="roundRect">
            <a:avLst>
              <a:gd name="adj" fmla="val 9485"/>
            </a:avLst>
          </a:prstGeom>
          <a:ln w="9525" cap="rnd">
            <a:solidFill>
              <a:schemeClr val="tx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ED1A465-EE2D-460D-91FF-106A0D8A4444}"/>
              </a:ext>
            </a:extLst>
          </p:cNvPr>
          <p:cNvSpPr/>
          <p:nvPr/>
        </p:nvSpPr>
        <p:spPr>
          <a:xfrm>
            <a:off x="1860434" y="4257086"/>
            <a:ext cx="31764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600" b="1">
                <a:latin typeface="微軟正黑體"/>
                <a:ea typeface="微軟正黑體"/>
              </a:rPr>
              <a:t>最少須設置 </a:t>
            </a:r>
            <a:r>
              <a:rPr lang="en-US" altLang="zh-TW" sz="1600" b="1">
                <a:latin typeface="Arial"/>
                <a:ea typeface="微軟正黑體" panose="020B0604030504040204" pitchFamily="34" charset="-120"/>
                <a:cs typeface="Arial"/>
              </a:rPr>
              <a:t>200</a:t>
            </a:r>
            <a:r>
              <a:rPr lang="zh-TW" altLang="en-US" sz="1600" b="1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600" b="1">
                <a:latin typeface="Arial"/>
                <a:ea typeface="微軟正黑體" panose="020B0604030504040204" pitchFamily="34" charset="-120"/>
                <a:cs typeface="Arial"/>
              </a:rPr>
              <a:t>GB</a:t>
            </a:r>
            <a:r>
              <a:rPr lang="zh-TW" altLang="en-US" sz="1600" b="1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zh-TW" altLang="en-US" sz="1600" b="1">
                <a:latin typeface="微軟正黑體"/>
                <a:ea typeface="微軟正黑體"/>
              </a:rPr>
              <a:t>的快取空間</a:t>
            </a:r>
            <a:endParaRPr lang="en-GB" altLang="zh-TW" sz="1600" b="1">
              <a:latin typeface="微軟正黑體"/>
              <a:ea typeface="微軟正黑體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03ACF60-EE7C-4E13-A38A-855AEDCD2FB8}"/>
              </a:ext>
            </a:extLst>
          </p:cNvPr>
          <p:cNvSpPr/>
          <p:nvPr/>
        </p:nvSpPr>
        <p:spPr>
          <a:xfrm>
            <a:off x="800949" y="1013727"/>
            <a:ext cx="6980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適量的本地空間作為快取暫存區，幫助更順暢存取無限大的雲端檔案，享受如本地儲存般的讀寫效能！</a:t>
            </a:r>
            <a:endParaRPr lang="en-GB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B6178911-BD29-4481-A127-895CE8A53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28" y="161186"/>
            <a:ext cx="8671389" cy="667820"/>
          </a:xfrm>
        </p:spPr>
        <p:txBody>
          <a:bodyPr>
            <a:normAutofit/>
          </a:bodyPr>
          <a:lstStyle/>
          <a:p>
            <a:r>
              <a:rPr lang="zh-TW" altLang="zh-TW" sz="3500"/>
              <a:t>設置專屬快取空間，讓檔案存取更順暢</a:t>
            </a:r>
            <a:r>
              <a:rPr lang="zh-TW" altLang="zh-TW" sz="3500">
                <a:ea typeface="Microsoft JhengHei UI"/>
              </a:rPr>
              <a:t>​</a:t>
            </a:r>
            <a:r>
              <a:rPr lang="zh-TW" altLang="zh-TW" sz="3500">
                <a:latin typeface="Microsoft JhengHei UI"/>
                <a:ea typeface="Microsoft JhengHei UI"/>
              </a:rPr>
              <a:t>​</a:t>
            </a:r>
            <a:endParaRPr lang="zh-TW" altLang="en-US" sz="3500"/>
          </a:p>
        </p:txBody>
      </p:sp>
      <p:sp>
        <p:nvSpPr>
          <p:cNvPr id="7" name="矩形: 圓角 25">
            <a:extLst>
              <a:ext uri="{FF2B5EF4-FFF2-40B4-BE49-F238E27FC236}">
                <a16:creationId xmlns:a16="http://schemas.microsoft.com/office/drawing/2014/main" id="{DB686080-15BB-4F03-B77E-420CB2E7FB28}"/>
              </a:ext>
            </a:extLst>
          </p:cNvPr>
          <p:cNvSpPr/>
          <p:nvPr/>
        </p:nvSpPr>
        <p:spPr>
          <a:xfrm>
            <a:off x="868915" y="1799481"/>
            <a:ext cx="5034105" cy="651379"/>
          </a:xfrm>
          <a:prstGeom prst="roundRect">
            <a:avLst/>
          </a:prstGeom>
          <a:gradFill flip="none" rotWithShape="1">
            <a:gsLst>
              <a:gs pos="0">
                <a:srgbClr val="193361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rgbClr val="2A56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7C688D5-532D-4C94-809A-B081E51A5D1C}"/>
              </a:ext>
            </a:extLst>
          </p:cNvPr>
          <p:cNvSpPr/>
          <p:nvPr/>
        </p:nvSpPr>
        <p:spPr>
          <a:xfrm>
            <a:off x="922707" y="1905292"/>
            <a:ext cx="49095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啟用快取第一步，請先設置快取空間</a:t>
            </a:r>
            <a:endParaRPr lang="en-GB" altLang="zh-TW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形 32">
            <a:extLst>
              <a:ext uri="{FF2B5EF4-FFF2-40B4-BE49-F238E27FC236}">
                <a16:creationId xmlns:a16="http://schemas.microsoft.com/office/drawing/2014/main" id="{73083980-9375-45AB-9076-1F0AA6091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9734" y="3750065"/>
            <a:ext cx="1933085" cy="19428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9F2E4DD5-E29B-480D-A4B5-6408D0B87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7781617" y="2647241"/>
            <a:ext cx="495414" cy="660552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D1F00FBB-59CC-40BC-8E21-E16F09524F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853" y="1842568"/>
            <a:ext cx="1457494" cy="985205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8EB1FA5D-9802-49E3-8B72-0F44FD5148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24481" y="3270453"/>
            <a:ext cx="1228223" cy="905814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32AEEEE6-0C8E-4DCA-A727-DDC7AF7E63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7251914" y="2721596"/>
            <a:ext cx="495414" cy="660552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F0327C32-FD2B-4E66-8FEE-6FD6E0A106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97460" y="3070990"/>
            <a:ext cx="1249974" cy="1249974"/>
          </a:xfrm>
          <a:prstGeom prst="rect">
            <a:avLst/>
          </a:prstGeom>
        </p:spPr>
      </p:pic>
      <p:pic>
        <p:nvPicPr>
          <p:cNvPr id="14" name="圖片 13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41C642AB-E9B3-4221-96F5-09DFD86FB9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64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F13C41-223E-4EE8-A63D-F51457A6A446}"/>
              </a:ext>
            </a:extLst>
          </p:cNvPr>
          <p:cNvSpPr/>
          <p:nvPr/>
        </p:nvSpPr>
        <p:spPr>
          <a:xfrm>
            <a:off x="1139289" y="2109490"/>
            <a:ext cx="2356946" cy="2356946"/>
          </a:xfrm>
          <a:prstGeom prst="rect">
            <a:avLst/>
          </a:prstGeom>
          <a:solidFill>
            <a:schemeClr val="bg1"/>
          </a:solidFill>
          <a:ln w="28575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55A75FEA-BE26-47C3-8870-54883ED7B55C}"/>
              </a:ext>
            </a:extLst>
          </p:cNvPr>
          <p:cNvGrpSpPr/>
          <p:nvPr/>
        </p:nvGrpSpPr>
        <p:grpSpPr>
          <a:xfrm>
            <a:off x="1245646" y="3936857"/>
            <a:ext cx="448229" cy="469273"/>
            <a:chOff x="3682261" y="5275454"/>
            <a:chExt cx="649014" cy="679484"/>
          </a:xfrm>
        </p:grpSpPr>
        <p:pic>
          <p:nvPicPr>
            <p:cNvPr id="8" name="Picture 2" descr="Image result for file icon green">
              <a:extLst>
                <a:ext uri="{FF2B5EF4-FFF2-40B4-BE49-F238E27FC236}">
                  <a16:creationId xmlns:a16="http://schemas.microsoft.com/office/drawing/2014/main" id="{E6E04C39-524B-4B1E-9D3B-17ECF54451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1" y="5275454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515F0BD-331B-46F3-9BEA-8F3D9C577EBD}"/>
                </a:ext>
              </a:extLst>
            </p:cNvPr>
            <p:cNvSpPr/>
            <p:nvPr/>
          </p:nvSpPr>
          <p:spPr>
            <a:xfrm>
              <a:off x="3705958" y="5487011"/>
              <a:ext cx="601623" cy="46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META</a:t>
              </a:r>
            </a:p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DATA</a:t>
              </a:r>
              <a:endParaRPr lang="en-GB" sz="750">
                <a:solidFill>
                  <a:srgbClr val="1FC933"/>
                </a:solidFill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6A8432F6-24DE-494F-8CD3-3962AB7FFA82}"/>
              </a:ext>
            </a:extLst>
          </p:cNvPr>
          <p:cNvGrpSpPr/>
          <p:nvPr/>
        </p:nvGrpSpPr>
        <p:grpSpPr>
          <a:xfrm>
            <a:off x="1683796" y="3936857"/>
            <a:ext cx="448229" cy="469273"/>
            <a:chOff x="3682261" y="5275454"/>
            <a:chExt cx="649014" cy="679484"/>
          </a:xfrm>
        </p:grpSpPr>
        <p:pic>
          <p:nvPicPr>
            <p:cNvPr id="12" name="Picture 2" descr="Image result for file icon green">
              <a:extLst>
                <a:ext uri="{FF2B5EF4-FFF2-40B4-BE49-F238E27FC236}">
                  <a16:creationId xmlns:a16="http://schemas.microsoft.com/office/drawing/2014/main" id="{95213FDF-AE8A-4816-83C9-504A26A68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1" y="5275454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F85251B-6143-4988-8457-B90EB8E33ECF}"/>
                </a:ext>
              </a:extLst>
            </p:cNvPr>
            <p:cNvSpPr/>
            <p:nvPr/>
          </p:nvSpPr>
          <p:spPr>
            <a:xfrm>
              <a:off x="3705958" y="5487011"/>
              <a:ext cx="601623" cy="46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META</a:t>
              </a:r>
            </a:p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DATA</a:t>
              </a:r>
              <a:endParaRPr lang="en-GB" sz="750">
                <a:solidFill>
                  <a:srgbClr val="1FC933"/>
                </a:solidFill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DA295116-F8D8-420B-B7A3-4912E6745EC9}"/>
              </a:ext>
            </a:extLst>
          </p:cNvPr>
          <p:cNvGrpSpPr/>
          <p:nvPr/>
        </p:nvGrpSpPr>
        <p:grpSpPr>
          <a:xfrm>
            <a:off x="2115870" y="3936857"/>
            <a:ext cx="448229" cy="469273"/>
            <a:chOff x="3682261" y="5275454"/>
            <a:chExt cx="649014" cy="679484"/>
          </a:xfrm>
        </p:grpSpPr>
        <p:pic>
          <p:nvPicPr>
            <p:cNvPr id="15" name="Picture 2" descr="Image result for file icon green">
              <a:extLst>
                <a:ext uri="{FF2B5EF4-FFF2-40B4-BE49-F238E27FC236}">
                  <a16:creationId xmlns:a16="http://schemas.microsoft.com/office/drawing/2014/main" id="{1B85D166-DCEE-4322-A68D-4D5F337D2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1" y="5275454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EA3ED84-CF79-4212-91AC-E587CBEA139F}"/>
                </a:ext>
              </a:extLst>
            </p:cNvPr>
            <p:cNvSpPr/>
            <p:nvPr/>
          </p:nvSpPr>
          <p:spPr>
            <a:xfrm>
              <a:off x="3705958" y="5487011"/>
              <a:ext cx="601623" cy="46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META</a:t>
              </a:r>
            </a:p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DATA</a:t>
              </a:r>
              <a:endParaRPr lang="en-GB" sz="750">
                <a:solidFill>
                  <a:srgbClr val="1FC933"/>
                </a:solidFill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8C4BDC1-2A76-433B-B90E-528AD4C1D9F3}"/>
              </a:ext>
            </a:extLst>
          </p:cNvPr>
          <p:cNvGrpSpPr/>
          <p:nvPr/>
        </p:nvGrpSpPr>
        <p:grpSpPr>
          <a:xfrm>
            <a:off x="2539517" y="3936857"/>
            <a:ext cx="448229" cy="469273"/>
            <a:chOff x="3682261" y="5275454"/>
            <a:chExt cx="649014" cy="679484"/>
          </a:xfrm>
        </p:grpSpPr>
        <p:pic>
          <p:nvPicPr>
            <p:cNvPr id="18" name="Picture 2" descr="Image result for file icon green">
              <a:extLst>
                <a:ext uri="{FF2B5EF4-FFF2-40B4-BE49-F238E27FC236}">
                  <a16:creationId xmlns:a16="http://schemas.microsoft.com/office/drawing/2014/main" id="{C390F4F0-F390-4A6E-99AC-47E640F85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1" y="5275454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2CCBC5-F045-4A7D-8B3D-0D266B8FF31B}"/>
                </a:ext>
              </a:extLst>
            </p:cNvPr>
            <p:cNvSpPr/>
            <p:nvPr/>
          </p:nvSpPr>
          <p:spPr>
            <a:xfrm>
              <a:off x="3705958" y="5487011"/>
              <a:ext cx="601623" cy="46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META</a:t>
              </a:r>
            </a:p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DATA</a:t>
              </a:r>
              <a:endParaRPr lang="en-GB" sz="750">
                <a:solidFill>
                  <a:srgbClr val="1FC933"/>
                </a:solidFill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3BFA657D-A19D-4636-86D5-9E3854BBE69C}"/>
              </a:ext>
            </a:extLst>
          </p:cNvPr>
          <p:cNvGrpSpPr/>
          <p:nvPr/>
        </p:nvGrpSpPr>
        <p:grpSpPr>
          <a:xfrm>
            <a:off x="2967334" y="3936857"/>
            <a:ext cx="448229" cy="469273"/>
            <a:chOff x="3682261" y="5275454"/>
            <a:chExt cx="649014" cy="679484"/>
          </a:xfrm>
        </p:grpSpPr>
        <p:pic>
          <p:nvPicPr>
            <p:cNvPr id="21" name="Picture 2" descr="Image result for file icon green">
              <a:extLst>
                <a:ext uri="{FF2B5EF4-FFF2-40B4-BE49-F238E27FC236}">
                  <a16:creationId xmlns:a16="http://schemas.microsoft.com/office/drawing/2014/main" id="{039D9F94-9981-4BD5-A370-093B43FC0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1" y="5275454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90083A9-8854-49DC-908A-98DF79A76215}"/>
                </a:ext>
              </a:extLst>
            </p:cNvPr>
            <p:cNvSpPr/>
            <p:nvPr/>
          </p:nvSpPr>
          <p:spPr>
            <a:xfrm>
              <a:off x="3705958" y="5487011"/>
              <a:ext cx="601623" cy="46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META</a:t>
              </a:r>
            </a:p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DATA</a:t>
              </a:r>
              <a:endParaRPr lang="en-GB" sz="750">
                <a:solidFill>
                  <a:srgbClr val="1FC933"/>
                </a:solidFill>
              </a:endParaRPr>
            </a:p>
          </p:txBody>
        </p:sp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CEB37BF9-64DF-4CD5-A43D-AB721D8326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6846" y="2977690"/>
            <a:ext cx="2085036" cy="2085036"/>
          </a:xfrm>
          <a:prstGeom prst="ellipse">
            <a:avLst/>
          </a:prstGeom>
          <a:ln w="1905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DA6AF7C0-6086-42DA-9D67-207F12D46598}"/>
              </a:ext>
            </a:extLst>
          </p:cNvPr>
          <p:cNvSpPr txBox="1"/>
          <p:nvPr/>
        </p:nvSpPr>
        <p:spPr>
          <a:xfrm>
            <a:off x="3787368" y="3954432"/>
            <a:ext cx="986339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由 </a:t>
            </a:r>
            <a:r>
              <a:rPr lang="en-US" altLang="zh-TW" sz="101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metadata</a:t>
            </a:r>
            <a:r>
              <a:rPr lang="zh-TW" altLang="en-US" sz="10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形成檔案列表</a:t>
            </a:r>
            <a:endParaRPr lang="en-GB" sz="1013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DD118C9B-A19C-4CB4-9ED2-9E88E488EB78}"/>
              </a:ext>
            </a:extLst>
          </p:cNvPr>
          <p:cNvSpPr txBox="1"/>
          <p:nvPr/>
        </p:nvSpPr>
        <p:spPr>
          <a:xfrm>
            <a:off x="1247768" y="1870206"/>
            <a:ext cx="10422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快取空間</a:t>
            </a:r>
            <a:endParaRPr lang="en-GB"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B5C81540-A57D-413A-AF56-A1005B80A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24" y="180684"/>
            <a:ext cx="8671389" cy="667820"/>
          </a:xfrm>
        </p:spPr>
        <p:txBody>
          <a:bodyPr>
            <a:normAutofit/>
          </a:bodyPr>
          <a:lstStyle/>
          <a:p>
            <a:r>
              <a:rPr lang="zh-TW" altLang="en-US" sz="3500"/>
              <a:t>同步檔案目錄，快速讀取雲端檔案列表</a:t>
            </a:r>
          </a:p>
        </p:txBody>
      </p:sp>
      <p:sp>
        <p:nvSpPr>
          <p:cNvPr id="32" name="矩形: 圓角 35">
            <a:extLst>
              <a:ext uri="{FF2B5EF4-FFF2-40B4-BE49-F238E27FC236}">
                <a16:creationId xmlns:a16="http://schemas.microsoft.com/office/drawing/2014/main" id="{04221FA9-AFE5-4FAE-B5F6-03122FF1C626}"/>
              </a:ext>
            </a:extLst>
          </p:cNvPr>
          <p:cNvSpPr/>
          <p:nvPr/>
        </p:nvSpPr>
        <p:spPr>
          <a:xfrm>
            <a:off x="3831590" y="1074651"/>
            <a:ext cx="2011157" cy="317119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A1A0C95-1149-4D05-BB26-0C8D061B4FA6}"/>
              </a:ext>
            </a:extLst>
          </p:cNvPr>
          <p:cNvSpPr/>
          <p:nvPr/>
        </p:nvSpPr>
        <p:spPr>
          <a:xfrm>
            <a:off x="3988877" y="1053577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掛載即使用：</a:t>
            </a:r>
            <a:endParaRPr lang="en-GB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: 圓角 35">
            <a:extLst>
              <a:ext uri="{FF2B5EF4-FFF2-40B4-BE49-F238E27FC236}">
                <a16:creationId xmlns:a16="http://schemas.microsoft.com/office/drawing/2014/main" id="{9BA02B0F-0B5C-4791-889D-331567CC653E}"/>
              </a:ext>
            </a:extLst>
          </p:cNvPr>
          <p:cNvSpPr/>
          <p:nvPr/>
        </p:nvSpPr>
        <p:spPr>
          <a:xfrm>
            <a:off x="3823233" y="1927782"/>
            <a:ext cx="2011157" cy="317119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4E8761-D000-492B-A457-AF5FFA215E12}"/>
              </a:ext>
            </a:extLst>
          </p:cNvPr>
          <p:cNvSpPr/>
          <p:nvPr/>
        </p:nvSpPr>
        <p:spPr>
          <a:xfrm>
            <a:off x="3928566" y="189510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檔案列表同步：</a:t>
            </a:r>
            <a:endParaRPr lang="en-GB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7C3D914-FB96-4F1D-94BB-A0E27D848E93}"/>
              </a:ext>
            </a:extLst>
          </p:cNvPr>
          <p:cNvSpPr/>
          <p:nvPr/>
        </p:nvSpPr>
        <p:spPr>
          <a:xfrm>
            <a:off x="3988877" y="1422377"/>
            <a:ext cx="470104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快取機制讓雲端檔案不需要全部下載至本地端 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，也能夠快速看到所有檔案目錄，並進行檔案操作。</a:t>
            </a:r>
            <a:endParaRPr lang="en-GB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426C75E-5FB7-4989-91AF-32F919578081}"/>
              </a:ext>
            </a:extLst>
          </p:cNvPr>
          <p:cNvSpPr/>
          <p:nvPr/>
        </p:nvSpPr>
        <p:spPr>
          <a:xfrm>
            <a:off x="3876194" y="2266622"/>
            <a:ext cx="5544517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6995" indent="-86995">
              <a:buFont typeface="Arial" panose="020B0604020202020204" pitchFamily="34" charset="0"/>
              <a:buChar char="•"/>
            </a:pPr>
            <a:r>
              <a:rPr lang="zh-TW" altLang="en-US" sz="1400" b="1">
                <a:latin typeface="微軟正黑體"/>
                <a:ea typeface="微軟正黑體"/>
              </a:rPr>
              <a:t>檔案儲存雲端服務：隨時進行同步。</a:t>
            </a:r>
            <a:b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b="1">
                <a:latin typeface="Arial"/>
                <a:ea typeface="微軟正黑體" panose="020B0604030504040204" pitchFamily="34" charset="-120"/>
                <a:cs typeface="Arial"/>
              </a:rPr>
              <a:t>* </a:t>
            </a:r>
            <a:r>
              <a:rPr lang="en-GB" altLang="zh-TW" sz="1400" b="1">
                <a:latin typeface="Arial"/>
                <a:ea typeface="微軟正黑體" panose="020B0604030504040204" pitchFamily="34" charset="-120"/>
                <a:cs typeface="Arial"/>
              </a:rPr>
              <a:t>HiDrive, Yandex </a:t>
            </a:r>
            <a:r>
              <a:rPr lang="zh-TW" altLang="en-US" sz="1400" b="1">
                <a:latin typeface="Arial"/>
                <a:ea typeface="微軟正黑體" panose="020B0604030504040204" pitchFamily="34" charset="-120"/>
                <a:cs typeface="Arial"/>
              </a:rPr>
              <a:t>及</a:t>
            </a:r>
            <a:r>
              <a:rPr lang="en-GB" altLang="zh-TW" sz="1400" b="1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GB" altLang="zh-TW" sz="1400" b="1" err="1">
                <a:latin typeface="Arial"/>
                <a:ea typeface="微軟正黑體" panose="020B0604030504040204" pitchFamily="34" charset="-120"/>
                <a:cs typeface="Arial"/>
              </a:rPr>
              <a:t>Sharefile</a:t>
            </a:r>
            <a:r>
              <a:rPr lang="zh-TW" altLang="en-US" sz="1400" b="1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zh-TW" altLang="en-US" sz="1400" b="1">
                <a:latin typeface="微軟正黑體"/>
                <a:ea typeface="微軟正黑體"/>
              </a:rPr>
              <a:t>須排程或手動同步。</a:t>
            </a:r>
            <a:endParaRPr lang="en-GB" altLang="zh-TW" sz="1400" b="1">
              <a:latin typeface="微軟正黑體"/>
              <a:ea typeface="微軟正黑體"/>
            </a:endParaRPr>
          </a:p>
          <a:p>
            <a:pPr marL="86995" indent="-86995">
              <a:buFont typeface="Arial" panose="020B0604020202020204" pitchFamily="34" charset="0"/>
              <a:buChar char="•"/>
            </a:pP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物件儲存雲端服務：設定同步排程，或手動立即同步。</a:t>
            </a:r>
            <a:endParaRPr lang="en-GB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D2201D9B-C271-4D91-8D20-67B98E7E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784" y="791033"/>
            <a:ext cx="1362739" cy="12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0" name="直線單箭頭接點 2049">
            <a:extLst>
              <a:ext uri="{FF2B5EF4-FFF2-40B4-BE49-F238E27FC236}">
                <a16:creationId xmlns:a16="http://schemas.microsoft.com/office/drawing/2014/main" id="{F11BD8EC-795F-43E0-AF2E-84C7DE1F418C}"/>
              </a:ext>
            </a:extLst>
          </p:cNvPr>
          <p:cNvCxnSpPr>
            <a:cxnSpLocks/>
          </p:cNvCxnSpPr>
          <p:nvPr/>
        </p:nvCxnSpPr>
        <p:spPr>
          <a:xfrm>
            <a:off x="2254690" y="1633818"/>
            <a:ext cx="0" cy="1432111"/>
          </a:xfrm>
          <a:prstGeom prst="straightConnector1">
            <a:avLst/>
          </a:prstGeom>
          <a:ln w="38100">
            <a:gradFill>
              <a:gsLst>
                <a:gs pos="0">
                  <a:srgbClr val="40ABE0"/>
                </a:gs>
                <a:gs pos="100000">
                  <a:srgbClr val="5A04B1"/>
                </a:gs>
              </a:gsLst>
              <a:lin ang="5400000" scaled="1"/>
            </a:gra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圖形 2051">
            <a:extLst>
              <a:ext uri="{FF2B5EF4-FFF2-40B4-BE49-F238E27FC236}">
                <a16:creationId xmlns:a16="http://schemas.microsoft.com/office/drawing/2014/main" id="{798C9901-469E-448D-A654-491F30488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7767" y="3435449"/>
            <a:ext cx="1786331" cy="513716"/>
          </a:xfrm>
          <a:prstGeom prst="rect">
            <a:avLst/>
          </a:prstGeom>
        </p:spPr>
      </p:pic>
      <p:pic>
        <p:nvPicPr>
          <p:cNvPr id="2055" name="圖形 2054">
            <a:extLst>
              <a:ext uri="{FF2B5EF4-FFF2-40B4-BE49-F238E27FC236}">
                <a16:creationId xmlns:a16="http://schemas.microsoft.com/office/drawing/2014/main" id="{EFD8BC92-164B-41BF-89C0-80D71DA0D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01084" y="1932504"/>
            <a:ext cx="282900" cy="375149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58893326-0760-4508-B792-3FB0DF5ED862}"/>
              </a:ext>
            </a:extLst>
          </p:cNvPr>
          <p:cNvGrpSpPr/>
          <p:nvPr/>
        </p:nvGrpSpPr>
        <p:grpSpPr>
          <a:xfrm>
            <a:off x="2418418" y="1929742"/>
            <a:ext cx="448229" cy="469281"/>
            <a:chOff x="3682260" y="5275450"/>
            <a:chExt cx="649014" cy="679496"/>
          </a:xfrm>
        </p:grpSpPr>
        <p:pic>
          <p:nvPicPr>
            <p:cNvPr id="28" name="Picture 2" descr="Image result for file icon green">
              <a:extLst>
                <a:ext uri="{FF2B5EF4-FFF2-40B4-BE49-F238E27FC236}">
                  <a16:creationId xmlns:a16="http://schemas.microsoft.com/office/drawing/2014/main" id="{75CA749C-C6F7-4816-B923-80B3482DD8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0" y="5275450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292AF63-5520-4BD3-8CD7-43F795E914D2}"/>
                </a:ext>
              </a:extLst>
            </p:cNvPr>
            <p:cNvSpPr/>
            <p:nvPr/>
          </p:nvSpPr>
          <p:spPr>
            <a:xfrm>
              <a:off x="3705960" y="5487019"/>
              <a:ext cx="601623" cy="46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META</a:t>
              </a:r>
            </a:p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DATA</a:t>
              </a:r>
              <a:endParaRPr lang="en-GB" sz="750">
                <a:solidFill>
                  <a:srgbClr val="1FC933"/>
                </a:solidFill>
              </a:endParaRPr>
            </a:p>
          </p:txBody>
        </p:sp>
      </p:grpSp>
      <p:pic>
        <p:nvPicPr>
          <p:cNvPr id="38" name="圖形 37">
            <a:extLst>
              <a:ext uri="{FF2B5EF4-FFF2-40B4-BE49-F238E27FC236}">
                <a16:creationId xmlns:a16="http://schemas.microsoft.com/office/drawing/2014/main" id="{A32325B8-F15E-4AF4-B35E-A03136EE9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831" y="1810543"/>
            <a:ext cx="543188" cy="543188"/>
          </a:xfrm>
          <a:prstGeom prst="rect">
            <a:avLst/>
          </a:prstGeom>
        </p:spPr>
      </p:pic>
      <p:pic>
        <p:nvPicPr>
          <p:cNvPr id="37" name="圖片 36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71980EB4-D025-4E35-91BD-764AF7AA9F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09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E89DCB-A5EC-4F21-8900-80B6103A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01" y="177356"/>
            <a:ext cx="8671389" cy="667820"/>
          </a:xfrm>
        </p:spPr>
        <p:txBody>
          <a:bodyPr/>
          <a:lstStyle/>
          <a:p>
            <a:r>
              <a:rPr lang="zh-TW" altLang="zh-TW"/>
              <a:t>讀取快取檔案，速度加成</a:t>
            </a:r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CFD42E8-6D5E-409B-870C-F3CD90593BC8}"/>
              </a:ext>
            </a:extLst>
          </p:cNvPr>
          <p:cNvSpPr/>
          <p:nvPr/>
        </p:nvSpPr>
        <p:spPr>
          <a:xfrm>
            <a:off x="1139289" y="2109490"/>
            <a:ext cx="2356946" cy="2356946"/>
          </a:xfrm>
          <a:prstGeom prst="rect">
            <a:avLst/>
          </a:prstGeom>
          <a:solidFill>
            <a:schemeClr val="bg1"/>
          </a:solidFill>
          <a:ln w="28575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A8335264-893F-47BA-8261-E8B6824C8FE6}"/>
              </a:ext>
            </a:extLst>
          </p:cNvPr>
          <p:cNvGrpSpPr/>
          <p:nvPr/>
        </p:nvGrpSpPr>
        <p:grpSpPr>
          <a:xfrm>
            <a:off x="1245646" y="3936857"/>
            <a:ext cx="448229" cy="469273"/>
            <a:chOff x="3682261" y="5275454"/>
            <a:chExt cx="649014" cy="679484"/>
          </a:xfrm>
        </p:grpSpPr>
        <p:pic>
          <p:nvPicPr>
            <p:cNvPr id="33" name="Picture 2" descr="Image result for file icon green">
              <a:extLst>
                <a:ext uri="{FF2B5EF4-FFF2-40B4-BE49-F238E27FC236}">
                  <a16:creationId xmlns:a16="http://schemas.microsoft.com/office/drawing/2014/main" id="{12BA696D-462B-49A3-8177-D1986C6F4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1" y="5275454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D32C93E-B1AA-4330-A016-9747C80706FE}"/>
                </a:ext>
              </a:extLst>
            </p:cNvPr>
            <p:cNvSpPr/>
            <p:nvPr/>
          </p:nvSpPr>
          <p:spPr>
            <a:xfrm>
              <a:off x="3705958" y="5487011"/>
              <a:ext cx="601623" cy="46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META</a:t>
              </a:r>
            </a:p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DATA</a:t>
              </a:r>
              <a:endParaRPr lang="en-GB" sz="750">
                <a:solidFill>
                  <a:srgbClr val="1FC933"/>
                </a:solidFill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E2EEFD05-60BB-4317-BB7A-69A761C0C86C}"/>
              </a:ext>
            </a:extLst>
          </p:cNvPr>
          <p:cNvGrpSpPr/>
          <p:nvPr/>
        </p:nvGrpSpPr>
        <p:grpSpPr>
          <a:xfrm>
            <a:off x="1683796" y="3936857"/>
            <a:ext cx="448229" cy="469273"/>
            <a:chOff x="3682261" y="5275454"/>
            <a:chExt cx="649014" cy="679484"/>
          </a:xfrm>
        </p:grpSpPr>
        <p:pic>
          <p:nvPicPr>
            <p:cNvPr id="36" name="Picture 2" descr="Image result for file icon green">
              <a:extLst>
                <a:ext uri="{FF2B5EF4-FFF2-40B4-BE49-F238E27FC236}">
                  <a16:creationId xmlns:a16="http://schemas.microsoft.com/office/drawing/2014/main" id="{7DAF46D4-5BFF-4050-90B7-F3C09C23F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1" y="5275454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A90719B3-79B2-41A7-9F2B-F48D74F8C291}"/>
                </a:ext>
              </a:extLst>
            </p:cNvPr>
            <p:cNvSpPr/>
            <p:nvPr/>
          </p:nvSpPr>
          <p:spPr>
            <a:xfrm>
              <a:off x="3705958" y="5487011"/>
              <a:ext cx="601623" cy="46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META</a:t>
              </a:r>
            </a:p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DATA</a:t>
              </a:r>
              <a:endParaRPr lang="en-GB" sz="750">
                <a:solidFill>
                  <a:srgbClr val="1FC933"/>
                </a:solidFill>
              </a:endParaRP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CA5CB4B-6A18-4F51-AD0E-30CA0C3D4F1A}"/>
              </a:ext>
            </a:extLst>
          </p:cNvPr>
          <p:cNvGrpSpPr/>
          <p:nvPr/>
        </p:nvGrpSpPr>
        <p:grpSpPr>
          <a:xfrm>
            <a:off x="2115870" y="3936857"/>
            <a:ext cx="448229" cy="469273"/>
            <a:chOff x="3682261" y="5275454"/>
            <a:chExt cx="649014" cy="679484"/>
          </a:xfrm>
        </p:grpSpPr>
        <p:pic>
          <p:nvPicPr>
            <p:cNvPr id="39" name="Picture 2" descr="Image result for file icon green">
              <a:extLst>
                <a:ext uri="{FF2B5EF4-FFF2-40B4-BE49-F238E27FC236}">
                  <a16:creationId xmlns:a16="http://schemas.microsoft.com/office/drawing/2014/main" id="{1098A811-CF11-4DBF-888A-C92C11525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1" y="5275454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676D87D-2824-4CC1-A17A-D1BB6FB1E783}"/>
                </a:ext>
              </a:extLst>
            </p:cNvPr>
            <p:cNvSpPr/>
            <p:nvPr/>
          </p:nvSpPr>
          <p:spPr>
            <a:xfrm>
              <a:off x="3705958" y="5487011"/>
              <a:ext cx="601623" cy="46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META</a:t>
              </a:r>
            </a:p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DATA</a:t>
              </a:r>
              <a:endParaRPr lang="en-GB" sz="750">
                <a:solidFill>
                  <a:srgbClr val="1FC933"/>
                </a:solidFill>
              </a:endParaRP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6739BD91-339A-430D-B86C-58EAEB0AB429}"/>
              </a:ext>
            </a:extLst>
          </p:cNvPr>
          <p:cNvGrpSpPr/>
          <p:nvPr/>
        </p:nvGrpSpPr>
        <p:grpSpPr>
          <a:xfrm>
            <a:off x="2967334" y="3936857"/>
            <a:ext cx="448229" cy="469273"/>
            <a:chOff x="3682261" y="5275454"/>
            <a:chExt cx="649014" cy="679484"/>
          </a:xfrm>
        </p:grpSpPr>
        <p:pic>
          <p:nvPicPr>
            <p:cNvPr id="45" name="Picture 2" descr="Image result for file icon green">
              <a:extLst>
                <a:ext uri="{FF2B5EF4-FFF2-40B4-BE49-F238E27FC236}">
                  <a16:creationId xmlns:a16="http://schemas.microsoft.com/office/drawing/2014/main" id="{104D8B42-A7D9-46CD-858F-B078803620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1" y="5275454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6E515F9E-19F9-484B-9AEE-DC99FDB05962}"/>
                </a:ext>
              </a:extLst>
            </p:cNvPr>
            <p:cNvSpPr/>
            <p:nvPr/>
          </p:nvSpPr>
          <p:spPr>
            <a:xfrm>
              <a:off x="3705958" y="5487011"/>
              <a:ext cx="601623" cy="46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META</a:t>
              </a:r>
            </a:p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DATA</a:t>
              </a:r>
              <a:endParaRPr lang="en-GB" sz="750">
                <a:solidFill>
                  <a:srgbClr val="1FC933"/>
                </a:solidFill>
              </a:endParaRPr>
            </a:p>
          </p:txBody>
        </p:sp>
      </p:grpSp>
      <p:pic>
        <p:nvPicPr>
          <p:cNvPr id="48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0A450BD7-4A17-42C7-A638-9C6158A6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784" y="791033"/>
            <a:ext cx="1362739" cy="12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47257293-355D-439A-9D1E-5EC7AAB85E65}"/>
              </a:ext>
            </a:extLst>
          </p:cNvPr>
          <p:cNvCxnSpPr>
            <a:cxnSpLocks/>
            <a:endCxn id="33" idx="0"/>
          </p:cNvCxnSpPr>
          <p:nvPr/>
        </p:nvCxnSpPr>
        <p:spPr>
          <a:xfrm flipH="1">
            <a:off x="1469761" y="1422908"/>
            <a:ext cx="1010168" cy="2513949"/>
          </a:xfrm>
          <a:prstGeom prst="straightConnector1">
            <a:avLst/>
          </a:prstGeom>
          <a:ln w="38100">
            <a:gradFill>
              <a:gsLst>
                <a:gs pos="0">
                  <a:srgbClr val="40ABE0"/>
                </a:gs>
                <a:gs pos="100000">
                  <a:srgbClr val="5A04B1"/>
                </a:gs>
              </a:gsLst>
              <a:lin ang="5400000" scaled="1"/>
            </a:gra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 descr="Image result for file icon">
            <a:extLst>
              <a:ext uri="{FF2B5EF4-FFF2-40B4-BE49-F238E27FC236}">
                <a16:creationId xmlns:a16="http://schemas.microsoft.com/office/drawing/2014/main" id="{AD634C67-586B-45BA-8514-67C600817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123" y="2668906"/>
            <a:ext cx="448200" cy="4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Image result for file icon">
            <a:extLst>
              <a:ext uri="{FF2B5EF4-FFF2-40B4-BE49-F238E27FC236}">
                <a16:creationId xmlns:a16="http://schemas.microsoft.com/office/drawing/2014/main" id="{6BAEECE7-FA17-499C-9B1E-72D7FE02A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5500" y="3936857"/>
            <a:ext cx="448200" cy="4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D55B4CFF-4F2D-4710-9303-5D0A73921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00835" y="1275502"/>
            <a:ext cx="3828196" cy="915602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8E7C1B19-C21A-4F36-A7CC-00FA28856F9B}"/>
              </a:ext>
            </a:extLst>
          </p:cNvPr>
          <p:cNvSpPr/>
          <p:nvPr/>
        </p:nvSpPr>
        <p:spPr>
          <a:xfrm>
            <a:off x="4968510" y="1307409"/>
            <a:ext cx="301878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第一次讀取檔案時，須從雲端下載檔案至快取磁碟區，該檔案會被儲存在快取空間中</a:t>
            </a:r>
            <a:endParaRPr lang="en-GB" altLang="zh-TW" sz="17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199A64AA-0565-45A7-B2EE-BCAF23BA7338}"/>
              </a:ext>
            </a:extLst>
          </p:cNvPr>
          <p:cNvGrpSpPr/>
          <p:nvPr/>
        </p:nvGrpSpPr>
        <p:grpSpPr>
          <a:xfrm>
            <a:off x="3955554" y="1248584"/>
            <a:ext cx="971623" cy="971623"/>
            <a:chOff x="3955300" y="1450918"/>
            <a:chExt cx="791721" cy="791721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FCE9B69B-5D39-4D6A-9DDF-1C131323671A}"/>
                </a:ext>
              </a:extLst>
            </p:cNvPr>
            <p:cNvSpPr/>
            <p:nvPr/>
          </p:nvSpPr>
          <p:spPr>
            <a:xfrm>
              <a:off x="3955300" y="1450918"/>
              <a:ext cx="791721" cy="7917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A2E834EF-644A-41BD-9FB1-24478568A657}"/>
                </a:ext>
              </a:extLst>
            </p:cNvPr>
            <p:cNvSpPr/>
            <p:nvPr/>
          </p:nvSpPr>
          <p:spPr>
            <a:xfrm>
              <a:off x="4037512" y="1534179"/>
              <a:ext cx="625197" cy="625197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40ABE0"/>
                  </a:gs>
                  <a:gs pos="100000">
                    <a:srgbClr val="1259FF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4" name="矩形 63">
            <a:extLst>
              <a:ext uri="{FF2B5EF4-FFF2-40B4-BE49-F238E27FC236}">
                <a16:creationId xmlns:a16="http://schemas.microsoft.com/office/drawing/2014/main" id="{7ADA1EFA-439E-46AA-8751-A8DA864F967F}"/>
              </a:ext>
            </a:extLst>
          </p:cNvPr>
          <p:cNvSpPr/>
          <p:nvPr/>
        </p:nvSpPr>
        <p:spPr>
          <a:xfrm>
            <a:off x="4199755" y="1360734"/>
            <a:ext cx="402982" cy="6069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08EC1B22-ACB8-4276-9E6F-39BCC08A8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00835" y="2375504"/>
            <a:ext cx="3828196" cy="915602"/>
          </a:xfrm>
          <a:prstGeom prst="rect">
            <a:avLst/>
          </a:prstGeom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D2904663-C8C6-4AA4-9E01-E63EB3E9BD8E}"/>
              </a:ext>
            </a:extLst>
          </p:cNvPr>
          <p:cNvSpPr/>
          <p:nvPr/>
        </p:nvSpPr>
        <p:spPr>
          <a:xfrm>
            <a:off x="5002796" y="2400106"/>
            <a:ext cx="301878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讀取已快取檔案時，可以直接讀取本地檔案，減少重新下載的等待時間</a:t>
            </a:r>
            <a:endParaRPr lang="en-GB" altLang="zh-TW" sz="17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橢圓 67">
            <a:extLst>
              <a:ext uri="{FF2B5EF4-FFF2-40B4-BE49-F238E27FC236}">
                <a16:creationId xmlns:a16="http://schemas.microsoft.com/office/drawing/2014/main" id="{99D0F399-1D9C-4A01-9C5A-B5BDF78358CD}"/>
              </a:ext>
            </a:extLst>
          </p:cNvPr>
          <p:cNvSpPr/>
          <p:nvPr/>
        </p:nvSpPr>
        <p:spPr>
          <a:xfrm>
            <a:off x="3958890" y="2349601"/>
            <a:ext cx="971623" cy="9716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橢圓 68">
            <a:extLst>
              <a:ext uri="{FF2B5EF4-FFF2-40B4-BE49-F238E27FC236}">
                <a16:creationId xmlns:a16="http://schemas.microsoft.com/office/drawing/2014/main" id="{8E1B0B18-6C43-413F-8A63-B3968FC908B4}"/>
              </a:ext>
            </a:extLst>
          </p:cNvPr>
          <p:cNvSpPr/>
          <p:nvPr/>
        </p:nvSpPr>
        <p:spPr>
          <a:xfrm>
            <a:off x="4059783" y="2451781"/>
            <a:ext cx="767260" cy="767260"/>
          </a:xfrm>
          <a:prstGeom prst="ellipse">
            <a:avLst/>
          </a:prstGeom>
          <a:noFill/>
          <a:ln w="50800">
            <a:gradFill>
              <a:gsLst>
                <a:gs pos="0">
                  <a:srgbClr val="6915D9"/>
                </a:gs>
                <a:gs pos="100000">
                  <a:srgbClr val="AD10C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D780F1FA-0407-42FA-8757-5226B2E9F6CA}"/>
              </a:ext>
            </a:extLst>
          </p:cNvPr>
          <p:cNvSpPr/>
          <p:nvPr/>
        </p:nvSpPr>
        <p:spPr>
          <a:xfrm>
            <a:off x="4220363" y="2467842"/>
            <a:ext cx="402982" cy="6069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9948E993-A2C2-4382-AE11-D38FB6193CA6}"/>
              </a:ext>
            </a:extLst>
          </p:cNvPr>
          <p:cNvGrpSpPr/>
          <p:nvPr/>
        </p:nvGrpSpPr>
        <p:grpSpPr>
          <a:xfrm>
            <a:off x="2308938" y="1967681"/>
            <a:ext cx="448230" cy="448230"/>
            <a:chOff x="2127266" y="2277719"/>
            <a:chExt cx="1133209" cy="1133209"/>
          </a:xfrm>
        </p:grpSpPr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12B94156-B210-4B78-8B9A-4C9894D4C623}"/>
                </a:ext>
              </a:extLst>
            </p:cNvPr>
            <p:cNvGrpSpPr/>
            <p:nvPr/>
          </p:nvGrpSpPr>
          <p:grpSpPr>
            <a:xfrm>
              <a:off x="2127266" y="2277719"/>
              <a:ext cx="1133209" cy="1133209"/>
              <a:chOff x="3955300" y="1450918"/>
              <a:chExt cx="791721" cy="791721"/>
            </a:xfrm>
          </p:grpSpPr>
          <p:sp>
            <p:nvSpPr>
              <p:cNvPr id="72" name="橢圓 71">
                <a:extLst>
                  <a:ext uri="{FF2B5EF4-FFF2-40B4-BE49-F238E27FC236}">
                    <a16:creationId xmlns:a16="http://schemas.microsoft.com/office/drawing/2014/main" id="{DEA183FC-DC32-48AD-B29D-DA572E822222}"/>
                  </a:ext>
                </a:extLst>
              </p:cNvPr>
              <p:cNvSpPr/>
              <p:nvPr/>
            </p:nvSpPr>
            <p:spPr>
              <a:xfrm>
                <a:off x="3955300" y="1450918"/>
                <a:ext cx="791721" cy="79172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3" name="橢圓 72">
                <a:extLst>
                  <a:ext uri="{FF2B5EF4-FFF2-40B4-BE49-F238E27FC236}">
                    <a16:creationId xmlns:a16="http://schemas.microsoft.com/office/drawing/2014/main" id="{E2E09D3A-EE3E-44D0-9083-57514BC04D0F}"/>
                  </a:ext>
                </a:extLst>
              </p:cNvPr>
              <p:cNvSpPr/>
              <p:nvPr/>
            </p:nvSpPr>
            <p:spPr>
              <a:xfrm>
                <a:off x="4037512" y="1534179"/>
                <a:ext cx="625197" cy="62519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rgbClr val="40ABE0"/>
                    </a:gs>
                    <a:gs pos="100000">
                      <a:srgbClr val="1259FF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E7FA6582-C2B1-4797-8469-69B894A862FC}"/>
                </a:ext>
              </a:extLst>
            </p:cNvPr>
            <p:cNvSpPr/>
            <p:nvPr/>
          </p:nvSpPr>
          <p:spPr>
            <a:xfrm>
              <a:off x="2281379" y="2368392"/>
              <a:ext cx="791085" cy="9337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2306CFB1-5391-4F6E-A74D-291884E62041}"/>
              </a:ext>
            </a:extLst>
          </p:cNvPr>
          <p:cNvGrpSpPr/>
          <p:nvPr/>
        </p:nvGrpSpPr>
        <p:grpSpPr>
          <a:xfrm>
            <a:off x="2519104" y="3415573"/>
            <a:ext cx="448230" cy="448230"/>
            <a:chOff x="2654999" y="3251848"/>
            <a:chExt cx="1133209" cy="1133209"/>
          </a:xfrm>
        </p:grpSpPr>
        <p:sp>
          <p:nvSpPr>
            <p:cNvPr id="78" name="橢圓 77">
              <a:extLst>
                <a:ext uri="{FF2B5EF4-FFF2-40B4-BE49-F238E27FC236}">
                  <a16:creationId xmlns:a16="http://schemas.microsoft.com/office/drawing/2014/main" id="{79EA7630-5797-4E0A-89DB-183D7003F034}"/>
                </a:ext>
              </a:extLst>
            </p:cNvPr>
            <p:cNvSpPr/>
            <p:nvPr/>
          </p:nvSpPr>
          <p:spPr>
            <a:xfrm>
              <a:off x="2654999" y="3251848"/>
              <a:ext cx="1133209" cy="1133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橢圓 78">
              <a:extLst>
                <a:ext uri="{FF2B5EF4-FFF2-40B4-BE49-F238E27FC236}">
                  <a16:creationId xmlns:a16="http://schemas.microsoft.com/office/drawing/2014/main" id="{5526A87A-F224-4E9D-B3B2-D558AF8B30D4}"/>
                </a:ext>
              </a:extLst>
            </p:cNvPr>
            <p:cNvSpPr/>
            <p:nvPr/>
          </p:nvSpPr>
          <p:spPr>
            <a:xfrm>
              <a:off x="2772671" y="3371021"/>
              <a:ext cx="894859" cy="894859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rgbClr val="6915D9"/>
                  </a:gs>
                  <a:gs pos="100000">
                    <a:srgbClr val="AD10C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AFD4EEB3-F6E9-4C4C-8329-5955F2EC1EC2}"/>
                </a:ext>
              </a:extLst>
            </p:cNvPr>
            <p:cNvSpPr/>
            <p:nvPr/>
          </p:nvSpPr>
          <p:spPr>
            <a:xfrm>
              <a:off x="2828069" y="3323451"/>
              <a:ext cx="791085" cy="9337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3" name="接點: 肘形 82">
            <a:extLst>
              <a:ext uri="{FF2B5EF4-FFF2-40B4-BE49-F238E27FC236}">
                <a16:creationId xmlns:a16="http://schemas.microsoft.com/office/drawing/2014/main" id="{F37BF788-9911-42F5-8E5D-30C5FA5BB137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59365" y="3002238"/>
            <a:ext cx="194445" cy="2973651"/>
          </a:xfrm>
          <a:prstGeom prst="bentConnector2">
            <a:avLst/>
          </a:prstGeom>
          <a:ln w="38100">
            <a:gradFill>
              <a:gsLst>
                <a:gs pos="0">
                  <a:srgbClr val="3FA9DE"/>
                </a:gs>
                <a:gs pos="100000">
                  <a:srgbClr val="5A25BA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4340A5EA-6D68-4B1C-8CFC-367C76416CBA}"/>
              </a:ext>
            </a:extLst>
          </p:cNvPr>
          <p:cNvCxnSpPr>
            <a:cxnSpLocks/>
          </p:cNvCxnSpPr>
          <p:nvPr/>
        </p:nvCxnSpPr>
        <p:spPr>
          <a:xfrm>
            <a:off x="2919601" y="4213595"/>
            <a:ext cx="1523812" cy="0"/>
          </a:xfrm>
          <a:prstGeom prst="straightConnector1">
            <a:avLst/>
          </a:prstGeom>
          <a:ln w="38100">
            <a:solidFill>
              <a:srgbClr val="9501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圖形 87">
            <a:extLst>
              <a:ext uri="{FF2B5EF4-FFF2-40B4-BE49-F238E27FC236}">
                <a16:creationId xmlns:a16="http://schemas.microsoft.com/office/drawing/2014/main" id="{AE3678C6-2A89-4724-8590-81977EFA8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72000" y="3525793"/>
            <a:ext cx="1865050" cy="1133195"/>
          </a:xfrm>
          <a:prstGeom prst="rect">
            <a:avLst/>
          </a:prstGeom>
        </p:spPr>
      </p:pic>
      <p:sp>
        <p:nvSpPr>
          <p:cNvPr id="51" name="文字方塊 50">
            <a:extLst>
              <a:ext uri="{FF2B5EF4-FFF2-40B4-BE49-F238E27FC236}">
                <a16:creationId xmlns:a16="http://schemas.microsoft.com/office/drawing/2014/main" id="{378A0B93-966B-4FF7-8C60-95C0D05AE2FD}"/>
              </a:ext>
            </a:extLst>
          </p:cNvPr>
          <p:cNvSpPr txBox="1"/>
          <p:nvPr/>
        </p:nvSpPr>
        <p:spPr>
          <a:xfrm>
            <a:off x="1202977" y="1864108"/>
            <a:ext cx="10422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快取空間</a:t>
            </a:r>
            <a:endParaRPr lang="en-GB"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3" name="圖形 52">
            <a:extLst>
              <a:ext uri="{FF2B5EF4-FFF2-40B4-BE49-F238E27FC236}">
                <a16:creationId xmlns:a16="http://schemas.microsoft.com/office/drawing/2014/main" id="{DEE11539-8AF1-4E38-8EAD-065B9A9E77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4580" y="1800184"/>
            <a:ext cx="543188" cy="543188"/>
          </a:xfrm>
          <a:prstGeom prst="rect">
            <a:avLst/>
          </a:prstGeom>
        </p:spPr>
      </p:pic>
      <p:pic>
        <p:nvPicPr>
          <p:cNvPr id="47" name="圖片 46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18B4FC08-137B-4974-8D25-7C8C73C193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  <p:sp>
        <p:nvSpPr>
          <p:cNvPr id="55" name="文字方塊 54">
            <a:extLst>
              <a:ext uri="{FF2B5EF4-FFF2-40B4-BE49-F238E27FC236}">
                <a16:creationId xmlns:a16="http://schemas.microsoft.com/office/drawing/2014/main" id="{A825DB1A-CDEB-4AFA-88DE-0D415EE81BA1}"/>
              </a:ext>
            </a:extLst>
          </p:cNvPr>
          <p:cNvSpPr txBox="1"/>
          <p:nvPr/>
        </p:nvSpPr>
        <p:spPr>
          <a:xfrm>
            <a:off x="3441563" y="4254820"/>
            <a:ext cx="8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區域網路</a:t>
            </a:r>
            <a:endParaRPr lang="en-GB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904AC12D-4E88-44CF-95E2-6A4804920332}"/>
              </a:ext>
            </a:extLst>
          </p:cNvPr>
          <p:cNvSpPr/>
          <p:nvPr/>
        </p:nvSpPr>
        <p:spPr>
          <a:xfrm>
            <a:off x="1083632" y="2580609"/>
            <a:ext cx="961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網際網路</a:t>
            </a:r>
            <a:endParaRPr lang="en-GB" sz="1200" b="1" dirty="0"/>
          </a:p>
        </p:txBody>
      </p:sp>
      <p:sp>
        <p:nvSpPr>
          <p:cNvPr id="60" name="矩形: 圓角 35">
            <a:extLst>
              <a:ext uri="{FF2B5EF4-FFF2-40B4-BE49-F238E27FC236}">
                <a16:creationId xmlns:a16="http://schemas.microsoft.com/office/drawing/2014/main" id="{D34562BA-9AC7-45A0-BD62-DE5FFD62E6BC}"/>
              </a:ext>
            </a:extLst>
          </p:cNvPr>
          <p:cNvSpPr/>
          <p:nvPr/>
        </p:nvSpPr>
        <p:spPr>
          <a:xfrm>
            <a:off x="3722313" y="3855252"/>
            <a:ext cx="303985" cy="317119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</a:t>
            </a:r>
          </a:p>
        </p:txBody>
      </p:sp>
      <p:sp>
        <p:nvSpPr>
          <p:cNvPr id="61" name="矩形: 圓角 35">
            <a:extLst>
              <a:ext uri="{FF2B5EF4-FFF2-40B4-BE49-F238E27FC236}">
                <a16:creationId xmlns:a16="http://schemas.microsoft.com/office/drawing/2014/main" id="{019580B1-05E6-4CC6-B523-CB614E377E80}"/>
              </a:ext>
            </a:extLst>
          </p:cNvPr>
          <p:cNvSpPr/>
          <p:nvPr/>
        </p:nvSpPr>
        <p:spPr>
          <a:xfrm>
            <a:off x="1374627" y="2861098"/>
            <a:ext cx="303985" cy="317119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慢</a:t>
            </a:r>
          </a:p>
        </p:txBody>
      </p:sp>
    </p:spTree>
    <p:extLst>
      <p:ext uri="{BB962C8B-B14F-4D97-AF65-F5344CB8AC3E}">
        <p14:creationId xmlns:p14="http://schemas.microsoft.com/office/powerpoint/2010/main" val="4014078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F13C41-223E-4EE8-A63D-F51457A6A446}"/>
              </a:ext>
            </a:extLst>
          </p:cNvPr>
          <p:cNvSpPr/>
          <p:nvPr/>
        </p:nvSpPr>
        <p:spPr>
          <a:xfrm>
            <a:off x="1139289" y="2109490"/>
            <a:ext cx="2356946" cy="2356946"/>
          </a:xfrm>
          <a:prstGeom prst="rect">
            <a:avLst/>
          </a:prstGeom>
          <a:solidFill>
            <a:schemeClr val="bg1"/>
          </a:solidFill>
          <a:ln w="28575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A8C5CA56-49C3-420D-B591-403A871A5F15}"/>
              </a:ext>
            </a:extLst>
          </p:cNvPr>
          <p:cNvCxnSpPr>
            <a:cxnSpLocks/>
          </p:cNvCxnSpPr>
          <p:nvPr/>
        </p:nvCxnSpPr>
        <p:spPr>
          <a:xfrm flipH="1" flipV="1">
            <a:off x="2194464" y="1846779"/>
            <a:ext cx="1019044" cy="1842105"/>
          </a:xfrm>
          <a:prstGeom prst="straightConnector1">
            <a:avLst/>
          </a:prstGeom>
          <a:ln w="38100">
            <a:gradFill>
              <a:gsLst>
                <a:gs pos="0">
                  <a:srgbClr val="AD10C2"/>
                </a:gs>
                <a:gs pos="53000">
                  <a:srgbClr val="F700FF"/>
                </a:gs>
              </a:gsLst>
              <a:lin ang="5400000" scaled="1"/>
            </a:gra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圖形 48">
            <a:extLst>
              <a:ext uri="{FF2B5EF4-FFF2-40B4-BE49-F238E27FC236}">
                <a16:creationId xmlns:a16="http://schemas.microsoft.com/office/drawing/2014/main" id="{CC613EE8-0929-4379-AAE2-3CB11DB85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9716" y="3437171"/>
            <a:ext cx="282900" cy="375149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6A8432F6-24DE-494F-8CD3-3962AB7FFA82}"/>
              </a:ext>
            </a:extLst>
          </p:cNvPr>
          <p:cNvGrpSpPr/>
          <p:nvPr/>
        </p:nvGrpSpPr>
        <p:grpSpPr>
          <a:xfrm>
            <a:off x="1683796" y="3936857"/>
            <a:ext cx="448229" cy="469273"/>
            <a:chOff x="3682261" y="5275454"/>
            <a:chExt cx="649014" cy="679484"/>
          </a:xfrm>
        </p:grpSpPr>
        <p:pic>
          <p:nvPicPr>
            <p:cNvPr id="12" name="Picture 2" descr="Image result for file icon green">
              <a:extLst>
                <a:ext uri="{FF2B5EF4-FFF2-40B4-BE49-F238E27FC236}">
                  <a16:creationId xmlns:a16="http://schemas.microsoft.com/office/drawing/2014/main" id="{95213FDF-AE8A-4816-83C9-504A26A68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1" y="5275454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F85251B-6143-4988-8457-B90EB8E33ECF}"/>
                </a:ext>
              </a:extLst>
            </p:cNvPr>
            <p:cNvSpPr/>
            <p:nvPr/>
          </p:nvSpPr>
          <p:spPr>
            <a:xfrm>
              <a:off x="3705958" y="5487011"/>
              <a:ext cx="601623" cy="46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META</a:t>
              </a:r>
            </a:p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DATA</a:t>
              </a:r>
              <a:endParaRPr lang="en-GB" sz="750">
                <a:solidFill>
                  <a:srgbClr val="1FC933"/>
                </a:solidFill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DA295116-F8D8-420B-B7A3-4912E6745EC9}"/>
              </a:ext>
            </a:extLst>
          </p:cNvPr>
          <p:cNvGrpSpPr/>
          <p:nvPr/>
        </p:nvGrpSpPr>
        <p:grpSpPr>
          <a:xfrm>
            <a:off x="2115870" y="3936857"/>
            <a:ext cx="448229" cy="469273"/>
            <a:chOff x="3682261" y="5275454"/>
            <a:chExt cx="649014" cy="679484"/>
          </a:xfrm>
        </p:grpSpPr>
        <p:pic>
          <p:nvPicPr>
            <p:cNvPr id="15" name="Picture 2" descr="Image result for file icon green">
              <a:extLst>
                <a:ext uri="{FF2B5EF4-FFF2-40B4-BE49-F238E27FC236}">
                  <a16:creationId xmlns:a16="http://schemas.microsoft.com/office/drawing/2014/main" id="{1B85D166-DCEE-4322-A68D-4D5F337D2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1" y="5275454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EA3ED84-CF79-4212-91AC-E587CBEA139F}"/>
                </a:ext>
              </a:extLst>
            </p:cNvPr>
            <p:cNvSpPr/>
            <p:nvPr/>
          </p:nvSpPr>
          <p:spPr>
            <a:xfrm>
              <a:off x="3705958" y="5487011"/>
              <a:ext cx="601623" cy="46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META</a:t>
              </a:r>
            </a:p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DATA</a:t>
              </a:r>
              <a:endParaRPr lang="en-GB" sz="750">
                <a:solidFill>
                  <a:srgbClr val="1FC933"/>
                </a:solidFill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3BFA657D-A19D-4636-86D5-9E3854BBE69C}"/>
              </a:ext>
            </a:extLst>
          </p:cNvPr>
          <p:cNvGrpSpPr/>
          <p:nvPr/>
        </p:nvGrpSpPr>
        <p:grpSpPr>
          <a:xfrm>
            <a:off x="2967334" y="3936857"/>
            <a:ext cx="448229" cy="469273"/>
            <a:chOff x="3682261" y="5275454"/>
            <a:chExt cx="649014" cy="679484"/>
          </a:xfrm>
        </p:grpSpPr>
        <p:pic>
          <p:nvPicPr>
            <p:cNvPr id="21" name="Picture 2" descr="Image result for file icon green">
              <a:extLst>
                <a:ext uri="{FF2B5EF4-FFF2-40B4-BE49-F238E27FC236}">
                  <a16:creationId xmlns:a16="http://schemas.microsoft.com/office/drawing/2014/main" id="{039D9F94-9981-4BD5-A370-093B43FC0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1" y="5275454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90083A9-8854-49DC-908A-98DF79A76215}"/>
                </a:ext>
              </a:extLst>
            </p:cNvPr>
            <p:cNvSpPr/>
            <p:nvPr/>
          </p:nvSpPr>
          <p:spPr>
            <a:xfrm>
              <a:off x="3705958" y="5487011"/>
              <a:ext cx="601623" cy="467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META</a:t>
              </a:r>
            </a:p>
            <a:p>
              <a:pPr algn="ctr"/>
              <a:r>
                <a:rPr lang="en-US" altLang="zh-TW" sz="750">
                  <a:solidFill>
                    <a:srgbClr val="1FC933"/>
                  </a:solidFill>
                </a:rPr>
                <a:t>DATA</a:t>
              </a:r>
              <a:endParaRPr lang="en-GB" sz="750">
                <a:solidFill>
                  <a:srgbClr val="1FC933"/>
                </a:solidFill>
              </a:endParaRPr>
            </a:p>
          </p:txBody>
        </p: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A6AF7C0-6086-42DA-9D67-207F12D46598}"/>
              </a:ext>
            </a:extLst>
          </p:cNvPr>
          <p:cNvSpPr txBox="1"/>
          <p:nvPr/>
        </p:nvSpPr>
        <p:spPr>
          <a:xfrm>
            <a:off x="3682865" y="3727250"/>
            <a:ext cx="8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區域網路</a:t>
            </a:r>
            <a:endParaRPr lang="en-GB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B5C81540-A57D-413A-AF56-A1005B80A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暫存上傳檔案，優化傳輸體驗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7C3D914-FB96-4F1D-94BB-A0E27D848E93}"/>
              </a:ext>
            </a:extLst>
          </p:cNvPr>
          <p:cNvSpPr/>
          <p:nvPr/>
        </p:nvSpPr>
        <p:spPr>
          <a:xfrm>
            <a:off x="3964698" y="1798440"/>
            <a:ext cx="4798525" cy="991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檔案先透過區域網路快速上傳至 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本地端的快取空間，再透過 </a:t>
            </a:r>
            <a:r>
              <a:rPr lang="en-US" altLang="zh-TW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CacheMount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背景依序上傳至雲端，減少在電腦前等待上傳的時間</a:t>
            </a:r>
            <a:endParaRPr lang="en-GB" altLang="zh-TW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D2201D9B-C271-4D91-8D20-67B98E7E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784" y="791033"/>
            <a:ext cx="1362739" cy="12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0" name="直線單箭頭接點 2049">
            <a:extLst>
              <a:ext uri="{FF2B5EF4-FFF2-40B4-BE49-F238E27FC236}">
                <a16:creationId xmlns:a16="http://schemas.microsoft.com/office/drawing/2014/main" id="{F11BD8EC-795F-43E0-AF2E-84C7DE1F418C}"/>
              </a:ext>
            </a:extLst>
          </p:cNvPr>
          <p:cNvCxnSpPr>
            <a:cxnSpLocks/>
          </p:cNvCxnSpPr>
          <p:nvPr/>
        </p:nvCxnSpPr>
        <p:spPr>
          <a:xfrm flipH="1" flipV="1">
            <a:off x="3380308" y="3676535"/>
            <a:ext cx="1764672" cy="10089"/>
          </a:xfrm>
          <a:prstGeom prst="straightConnector1">
            <a:avLst/>
          </a:prstGeom>
          <a:ln w="38100">
            <a:gradFill>
              <a:gsLst>
                <a:gs pos="0">
                  <a:srgbClr val="AD10C2"/>
                </a:gs>
                <a:gs pos="53000">
                  <a:srgbClr val="F700FF"/>
                </a:gs>
              </a:gsLst>
              <a:lin ang="5400000" scaled="1"/>
            </a:gra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6" descr="Related image">
            <a:extLst>
              <a:ext uri="{FF2B5EF4-FFF2-40B4-BE49-F238E27FC236}">
                <a16:creationId xmlns:a16="http://schemas.microsoft.com/office/drawing/2014/main" id="{2AAAB0A4-3008-459B-8A91-FF3472BCB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5003" y="3935756"/>
            <a:ext cx="448200" cy="4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Related image">
            <a:extLst>
              <a:ext uri="{FF2B5EF4-FFF2-40B4-BE49-F238E27FC236}">
                <a16:creationId xmlns:a16="http://schemas.microsoft.com/office/drawing/2014/main" id="{92F65874-CF73-4A91-BD2F-7CB1FFD7B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453" y="3935756"/>
            <a:ext cx="448200" cy="4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elated image">
            <a:extLst>
              <a:ext uri="{FF2B5EF4-FFF2-40B4-BE49-F238E27FC236}">
                <a16:creationId xmlns:a16="http://schemas.microsoft.com/office/drawing/2014/main" id="{0AB01B78-B485-4BBC-9694-6F5B2624D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7363" y="3405076"/>
            <a:ext cx="448200" cy="4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矩形: 圓角 35">
            <a:extLst>
              <a:ext uri="{FF2B5EF4-FFF2-40B4-BE49-F238E27FC236}">
                <a16:creationId xmlns:a16="http://schemas.microsoft.com/office/drawing/2014/main" id="{CA9703B6-C965-4B7F-A972-8056F04A969C}"/>
              </a:ext>
            </a:extLst>
          </p:cNvPr>
          <p:cNvSpPr/>
          <p:nvPr/>
        </p:nvSpPr>
        <p:spPr>
          <a:xfrm>
            <a:off x="3992194" y="1422046"/>
            <a:ext cx="2444233" cy="310632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057" name="矩形 2056">
            <a:extLst>
              <a:ext uri="{FF2B5EF4-FFF2-40B4-BE49-F238E27FC236}">
                <a16:creationId xmlns:a16="http://schemas.microsoft.com/office/drawing/2014/main" id="{D62D98B0-D83F-40A1-ABA1-1296C5687CC9}"/>
              </a:ext>
            </a:extLst>
          </p:cNvPr>
          <p:cNvSpPr/>
          <p:nvPr/>
        </p:nvSpPr>
        <p:spPr>
          <a:xfrm>
            <a:off x="4117752" y="1426958"/>
            <a:ext cx="2245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當上傳檔案至雲端時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5D122CA0-9CF9-4C16-981C-332428F8CDBF}"/>
              </a:ext>
            </a:extLst>
          </p:cNvPr>
          <p:cNvSpPr/>
          <p:nvPr/>
        </p:nvSpPr>
        <p:spPr>
          <a:xfrm>
            <a:off x="2585011" y="2265453"/>
            <a:ext cx="961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網際網路</a:t>
            </a:r>
            <a:br>
              <a:rPr lang="en-GB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背景傳輸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GB" sz="1200" b="1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1D5FD79-4A9F-4EE5-B257-F2EC2A3F8CBC}"/>
              </a:ext>
            </a:extLst>
          </p:cNvPr>
          <p:cNvSpPr txBox="1"/>
          <p:nvPr/>
        </p:nvSpPr>
        <p:spPr>
          <a:xfrm>
            <a:off x="1247768" y="1883176"/>
            <a:ext cx="10422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快取空間</a:t>
            </a:r>
            <a:endParaRPr lang="en-GB"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EE2626D0-2031-4599-8A97-90BA45BC01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6831" y="1810543"/>
            <a:ext cx="543188" cy="543188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E3E69198-1B43-49CD-AD3F-8084A477A1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72000" y="3525793"/>
            <a:ext cx="1865050" cy="1133195"/>
          </a:xfrm>
          <a:prstGeom prst="rect">
            <a:avLst/>
          </a:prstGeom>
        </p:spPr>
      </p:pic>
      <p:sp>
        <p:nvSpPr>
          <p:cNvPr id="30" name="矩形: 圓角 35">
            <a:extLst>
              <a:ext uri="{FF2B5EF4-FFF2-40B4-BE49-F238E27FC236}">
                <a16:creationId xmlns:a16="http://schemas.microsoft.com/office/drawing/2014/main" id="{AF0FBEB1-40AC-4D09-B187-40AE2456DB7E}"/>
              </a:ext>
            </a:extLst>
          </p:cNvPr>
          <p:cNvSpPr/>
          <p:nvPr/>
        </p:nvSpPr>
        <p:spPr>
          <a:xfrm>
            <a:off x="3889944" y="3322329"/>
            <a:ext cx="303985" cy="317119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</a:t>
            </a:r>
          </a:p>
        </p:txBody>
      </p:sp>
      <p:sp>
        <p:nvSpPr>
          <p:cNvPr id="32" name="矩形: 圓角 35">
            <a:extLst>
              <a:ext uri="{FF2B5EF4-FFF2-40B4-BE49-F238E27FC236}">
                <a16:creationId xmlns:a16="http://schemas.microsoft.com/office/drawing/2014/main" id="{2684E060-CDCE-4B36-9F1E-AA5B27AE86BB}"/>
              </a:ext>
            </a:extLst>
          </p:cNvPr>
          <p:cNvSpPr/>
          <p:nvPr/>
        </p:nvSpPr>
        <p:spPr>
          <a:xfrm>
            <a:off x="2161918" y="2496285"/>
            <a:ext cx="303985" cy="317119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慢</a:t>
            </a:r>
          </a:p>
        </p:txBody>
      </p:sp>
      <p:pic>
        <p:nvPicPr>
          <p:cNvPr id="33" name="圖片 32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51D7FB97-C68F-4B03-8C0A-A230F5BB96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25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矩形: 圓角 35">
            <a:extLst>
              <a:ext uri="{FF2B5EF4-FFF2-40B4-BE49-F238E27FC236}">
                <a16:creationId xmlns:a16="http://schemas.microsoft.com/office/drawing/2014/main" id="{97A052CE-7A3C-49FD-836C-386E710386A9}"/>
              </a:ext>
            </a:extLst>
          </p:cNvPr>
          <p:cNvSpPr/>
          <p:nvPr/>
        </p:nvSpPr>
        <p:spPr>
          <a:xfrm>
            <a:off x="84711" y="3408454"/>
            <a:ext cx="1209745" cy="429570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5F8B5EA7-924D-4A61-BB7D-AB8209395F7A}"/>
              </a:ext>
            </a:extLst>
          </p:cNvPr>
          <p:cNvSpPr/>
          <p:nvPr/>
        </p:nvSpPr>
        <p:spPr>
          <a:xfrm>
            <a:off x="2869248" y="1701513"/>
            <a:ext cx="2956908" cy="2780761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972B37A-523B-4F47-A2FA-B74A1D11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86" y="195628"/>
            <a:ext cx="8671389" cy="667820"/>
          </a:xfrm>
        </p:spPr>
        <p:txBody>
          <a:bodyPr/>
          <a:lstStyle/>
          <a:p>
            <a:r>
              <a:rPr lang="zh-TW" altLang="en-US"/>
              <a:t>快取空間運作規則</a:t>
            </a:r>
          </a:p>
        </p:txBody>
      </p:sp>
      <p:sp>
        <p:nvSpPr>
          <p:cNvPr id="113" name="Google Shape;165;p21">
            <a:extLst>
              <a:ext uri="{FF2B5EF4-FFF2-40B4-BE49-F238E27FC236}">
                <a16:creationId xmlns:a16="http://schemas.microsoft.com/office/drawing/2014/main" id="{E7EF038C-FF1B-4901-8570-445E73AB883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83405" y="825940"/>
            <a:ext cx="7291388" cy="87471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ts val="2400"/>
              </a:lnSpc>
              <a:spcAft>
                <a:spcPts val="1600"/>
              </a:spcAft>
              <a:buNone/>
            </a:pPr>
            <a:r>
              <a:rPr lang="zh-TW" altLang="en-US" sz="1800" b="1" i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當快取空間已滿且有空間需求時，系統將依快取規則將最久之前讀取的部分檔案移出快取空間，只保留中繼檔案</a:t>
            </a:r>
            <a:r>
              <a:rPr lang="en-US" altLang="zh-TW" sz="1800" b="1" i="0">
                <a:latin typeface="微軟正黑體" panose="020B0604030504040204" pitchFamily="34" charset="-120"/>
                <a:ea typeface="微軟正黑體" panose="020B0604030504040204" pitchFamily="34" charset="-120"/>
              </a:rPr>
              <a:t>(metadata)</a:t>
            </a:r>
            <a:endParaRPr lang="zh-TW" altLang="en-US" sz="1800" b="1" i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248FE49-841F-4192-B733-6ED0FBCFC629}"/>
              </a:ext>
            </a:extLst>
          </p:cNvPr>
          <p:cNvSpPr/>
          <p:nvPr/>
        </p:nvSpPr>
        <p:spPr>
          <a:xfrm>
            <a:off x="3053602" y="186221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3D5D11-8C8F-4C70-B0AC-E830DA7F7141}"/>
              </a:ext>
            </a:extLst>
          </p:cNvPr>
          <p:cNvSpPr/>
          <p:nvPr/>
        </p:nvSpPr>
        <p:spPr>
          <a:xfrm>
            <a:off x="3414940" y="186221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5FD3FBE-2D09-4183-B299-ADD8B1A94160}"/>
              </a:ext>
            </a:extLst>
          </p:cNvPr>
          <p:cNvSpPr/>
          <p:nvPr/>
        </p:nvSpPr>
        <p:spPr>
          <a:xfrm>
            <a:off x="3750468" y="186221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3225938-4A78-41F5-ABEE-1C2820B45DF0}"/>
              </a:ext>
            </a:extLst>
          </p:cNvPr>
          <p:cNvSpPr/>
          <p:nvPr/>
        </p:nvSpPr>
        <p:spPr>
          <a:xfrm>
            <a:off x="4085995" y="186221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2FC8207-EB53-47FA-94C1-F7703D668DF2}"/>
              </a:ext>
            </a:extLst>
          </p:cNvPr>
          <p:cNvSpPr/>
          <p:nvPr/>
        </p:nvSpPr>
        <p:spPr>
          <a:xfrm>
            <a:off x="4425213" y="186221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D435F9-B78F-4315-A279-F1CE719296CB}"/>
              </a:ext>
            </a:extLst>
          </p:cNvPr>
          <p:cNvSpPr/>
          <p:nvPr/>
        </p:nvSpPr>
        <p:spPr>
          <a:xfrm>
            <a:off x="4749681" y="186221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B1F8CE5-25ED-4099-8B74-401868CAC14D}"/>
              </a:ext>
            </a:extLst>
          </p:cNvPr>
          <p:cNvSpPr/>
          <p:nvPr/>
        </p:nvSpPr>
        <p:spPr>
          <a:xfrm>
            <a:off x="5085208" y="186221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4F78B27-E27A-470B-B7D4-0D89706665A6}"/>
              </a:ext>
            </a:extLst>
          </p:cNvPr>
          <p:cNvSpPr/>
          <p:nvPr/>
        </p:nvSpPr>
        <p:spPr>
          <a:xfrm>
            <a:off x="5420736" y="186221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03B04E4-D9A2-4679-8BE4-A854A0CE1F76}"/>
              </a:ext>
            </a:extLst>
          </p:cNvPr>
          <p:cNvSpPr/>
          <p:nvPr/>
        </p:nvSpPr>
        <p:spPr>
          <a:xfrm>
            <a:off x="3053602" y="2186681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C65F2E7-5B1E-4134-B176-DD8A18C075FC}"/>
              </a:ext>
            </a:extLst>
          </p:cNvPr>
          <p:cNvSpPr/>
          <p:nvPr/>
        </p:nvSpPr>
        <p:spPr>
          <a:xfrm>
            <a:off x="3414940" y="2186681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4B2DFAE-D4D4-4DA7-8BDD-D96D2220753D}"/>
              </a:ext>
            </a:extLst>
          </p:cNvPr>
          <p:cNvSpPr/>
          <p:nvPr/>
        </p:nvSpPr>
        <p:spPr>
          <a:xfrm>
            <a:off x="3750468" y="2186681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EFF2A21-CF79-4B32-B6CA-85CB3541901E}"/>
              </a:ext>
            </a:extLst>
          </p:cNvPr>
          <p:cNvSpPr/>
          <p:nvPr/>
        </p:nvSpPr>
        <p:spPr>
          <a:xfrm>
            <a:off x="4085995" y="2186681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10C3F65-29F3-4DEF-96F1-1EE0D62A7BBB}"/>
              </a:ext>
            </a:extLst>
          </p:cNvPr>
          <p:cNvSpPr/>
          <p:nvPr/>
        </p:nvSpPr>
        <p:spPr>
          <a:xfrm>
            <a:off x="4425213" y="2186681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4CBA227-3BA5-47AB-B909-E54C84C8C97A}"/>
              </a:ext>
            </a:extLst>
          </p:cNvPr>
          <p:cNvSpPr/>
          <p:nvPr/>
        </p:nvSpPr>
        <p:spPr>
          <a:xfrm>
            <a:off x="4749681" y="2186681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DC8F54-2A6B-4467-BFBA-85BECF7E419E}"/>
              </a:ext>
            </a:extLst>
          </p:cNvPr>
          <p:cNvSpPr/>
          <p:nvPr/>
        </p:nvSpPr>
        <p:spPr>
          <a:xfrm>
            <a:off x="5085208" y="2186681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A3B92E8-39E9-4DC6-A1DF-66FF6A759C22}"/>
              </a:ext>
            </a:extLst>
          </p:cNvPr>
          <p:cNvSpPr/>
          <p:nvPr/>
        </p:nvSpPr>
        <p:spPr>
          <a:xfrm>
            <a:off x="5420736" y="2186681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4494CAE-663C-4F37-9C9D-612F7D47051D}"/>
              </a:ext>
            </a:extLst>
          </p:cNvPr>
          <p:cNvSpPr/>
          <p:nvPr/>
        </p:nvSpPr>
        <p:spPr>
          <a:xfrm>
            <a:off x="3053602" y="249674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E88302B-AE74-406A-9164-7FE919F55AC5}"/>
              </a:ext>
            </a:extLst>
          </p:cNvPr>
          <p:cNvSpPr/>
          <p:nvPr/>
        </p:nvSpPr>
        <p:spPr>
          <a:xfrm>
            <a:off x="3414940" y="249674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F4E58E8-7FE1-422F-AA51-894F05CCECFB}"/>
              </a:ext>
            </a:extLst>
          </p:cNvPr>
          <p:cNvSpPr/>
          <p:nvPr/>
        </p:nvSpPr>
        <p:spPr>
          <a:xfrm>
            <a:off x="3750468" y="249674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290731F-27C6-4588-853A-11BD03777692}"/>
              </a:ext>
            </a:extLst>
          </p:cNvPr>
          <p:cNvSpPr/>
          <p:nvPr/>
        </p:nvSpPr>
        <p:spPr>
          <a:xfrm>
            <a:off x="4085995" y="249674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8F57662-A67D-48E1-91F9-F86F0D5232AC}"/>
              </a:ext>
            </a:extLst>
          </p:cNvPr>
          <p:cNvSpPr/>
          <p:nvPr/>
        </p:nvSpPr>
        <p:spPr>
          <a:xfrm>
            <a:off x="4425213" y="249674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70C6C72-3A4D-48A9-9DC9-BD7727928E83}"/>
              </a:ext>
            </a:extLst>
          </p:cNvPr>
          <p:cNvSpPr/>
          <p:nvPr/>
        </p:nvSpPr>
        <p:spPr>
          <a:xfrm>
            <a:off x="4749681" y="249674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6460526-C87C-40ED-AB75-F4F16EF848F6}"/>
              </a:ext>
            </a:extLst>
          </p:cNvPr>
          <p:cNvSpPr/>
          <p:nvPr/>
        </p:nvSpPr>
        <p:spPr>
          <a:xfrm>
            <a:off x="5085208" y="249674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F3D6643-1338-4B7A-B249-A986403CCD54}"/>
              </a:ext>
            </a:extLst>
          </p:cNvPr>
          <p:cNvSpPr/>
          <p:nvPr/>
        </p:nvSpPr>
        <p:spPr>
          <a:xfrm>
            <a:off x="5420736" y="249674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F2BB2DC-9342-493E-A913-BB30E1B9DDAF}"/>
              </a:ext>
            </a:extLst>
          </p:cNvPr>
          <p:cNvSpPr/>
          <p:nvPr/>
        </p:nvSpPr>
        <p:spPr>
          <a:xfrm>
            <a:off x="3053602" y="282120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C340218-F9D9-4109-B7B1-52253D8300C5}"/>
              </a:ext>
            </a:extLst>
          </p:cNvPr>
          <p:cNvSpPr/>
          <p:nvPr/>
        </p:nvSpPr>
        <p:spPr>
          <a:xfrm>
            <a:off x="3414940" y="282120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1816980-2F7D-4143-AB4E-FE13F1E665D2}"/>
              </a:ext>
            </a:extLst>
          </p:cNvPr>
          <p:cNvSpPr/>
          <p:nvPr/>
        </p:nvSpPr>
        <p:spPr>
          <a:xfrm>
            <a:off x="3750468" y="282120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42B174A-07AC-4C81-BA18-CBAAE8EF0DF9}"/>
              </a:ext>
            </a:extLst>
          </p:cNvPr>
          <p:cNvSpPr/>
          <p:nvPr/>
        </p:nvSpPr>
        <p:spPr>
          <a:xfrm>
            <a:off x="4085995" y="282120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5D0D292-5926-4498-93D9-B160DC802D26}"/>
              </a:ext>
            </a:extLst>
          </p:cNvPr>
          <p:cNvSpPr/>
          <p:nvPr/>
        </p:nvSpPr>
        <p:spPr>
          <a:xfrm>
            <a:off x="4425213" y="282120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3EDD83E-3631-4B9D-9E88-E4B48D2D7EBB}"/>
              </a:ext>
            </a:extLst>
          </p:cNvPr>
          <p:cNvSpPr/>
          <p:nvPr/>
        </p:nvSpPr>
        <p:spPr>
          <a:xfrm>
            <a:off x="4749681" y="282120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D7029B1-71CB-427F-B9D3-68A46E311B6D}"/>
              </a:ext>
            </a:extLst>
          </p:cNvPr>
          <p:cNvSpPr/>
          <p:nvPr/>
        </p:nvSpPr>
        <p:spPr>
          <a:xfrm>
            <a:off x="5085208" y="282120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EE3B98D-ECCD-4E8C-8014-EE5EE65ABBF1}"/>
              </a:ext>
            </a:extLst>
          </p:cNvPr>
          <p:cNvSpPr/>
          <p:nvPr/>
        </p:nvSpPr>
        <p:spPr>
          <a:xfrm>
            <a:off x="5420736" y="282120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D25BA193-5F03-4C70-AC33-12DCC063ED85}"/>
              </a:ext>
            </a:extLst>
          </p:cNvPr>
          <p:cNvSpPr/>
          <p:nvPr/>
        </p:nvSpPr>
        <p:spPr>
          <a:xfrm>
            <a:off x="3053602" y="3145674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A95F5A03-14AA-42D6-BD3D-C94471517DDE}"/>
              </a:ext>
            </a:extLst>
          </p:cNvPr>
          <p:cNvSpPr/>
          <p:nvPr/>
        </p:nvSpPr>
        <p:spPr>
          <a:xfrm>
            <a:off x="3414940" y="3145674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C802E437-1FE6-49E0-B84D-3F8A204D8A54}"/>
              </a:ext>
            </a:extLst>
          </p:cNvPr>
          <p:cNvSpPr/>
          <p:nvPr/>
        </p:nvSpPr>
        <p:spPr>
          <a:xfrm>
            <a:off x="3750468" y="3145674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DCF71488-93E4-4B90-9970-F27A9D341742}"/>
              </a:ext>
            </a:extLst>
          </p:cNvPr>
          <p:cNvSpPr/>
          <p:nvPr/>
        </p:nvSpPr>
        <p:spPr>
          <a:xfrm>
            <a:off x="4085995" y="3145674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B9D6D3CE-7950-4E26-B209-0EB255441419}"/>
              </a:ext>
            </a:extLst>
          </p:cNvPr>
          <p:cNvSpPr/>
          <p:nvPr/>
        </p:nvSpPr>
        <p:spPr>
          <a:xfrm>
            <a:off x="4425213" y="3145674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7CCED5D-91F2-4C79-AB75-AC1D411BB013}"/>
              </a:ext>
            </a:extLst>
          </p:cNvPr>
          <p:cNvSpPr/>
          <p:nvPr/>
        </p:nvSpPr>
        <p:spPr>
          <a:xfrm>
            <a:off x="4749681" y="3145674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EC4A962E-AA87-401D-8DF6-037DE1883EC3}"/>
              </a:ext>
            </a:extLst>
          </p:cNvPr>
          <p:cNvSpPr/>
          <p:nvPr/>
        </p:nvSpPr>
        <p:spPr>
          <a:xfrm>
            <a:off x="5085208" y="3145674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FD34697F-A58B-4C95-9448-2C1F78D291BE}"/>
              </a:ext>
            </a:extLst>
          </p:cNvPr>
          <p:cNvSpPr/>
          <p:nvPr/>
        </p:nvSpPr>
        <p:spPr>
          <a:xfrm>
            <a:off x="5420736" y="3145674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7B5011D9-2F22-4CB3-91DD-AF90467DBCAD}"/>
              </a:ext>
            </a:extLst>
          </p:cNvPr>
          <p:cNvSpPr/>
          <p:nvPr/>
        </p:nvSpPr>
        <p:spPr>
          <a:xfrm>
            <a:off x="3053602" y="3470140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EC0BF2CA-6388-41D4-AFDB-7D1CA0A8188D}"/>
              </a:ext>
            </a:extLst>
          </p:cNvPr>
          <p:cNvSpPr/>
          <p:nvPr/>
        </p:nvSpPr>
        <p:spPr>
          <a:xfrm>
            <a:off x="3414940" y="3470140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8D488411-BA48-4ACF-AE9D-D7292AFACFB3}"/>
              </a:ext>
            </a:extLst>
          </p:cNvPr>
          <p:cNvSpPr/>
          <p:nvPr/>
        </p:nvSpPr>
        <p:spPr>
          <a:xfrm>
            <a:off x="3750468" y="3470140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BB56B56C-13EC-4E4A-AEF6-FC382997B311}"/>
              </a:ext>
            </a:extLst>
          </p:cNvPr>
          <p:cNvSpPr/>
          <p:nvPr/>
        </p:nvSpPr>
        <p:spPr>
          <a:xfrm>
            <a:off x="4085995" y="3470140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4FC96DF-E67B-486E-959E-8D026F6FA0AC}"/>
              </a:ext>
            </a:extLst>
          </p:cNvPr>
          <p:cNvSpPr/>
          <p:nvPr/>
        </p:nvSpPr>
        <p:spPr>
          <a:xfrm>
            <a:off x="4425213" y="3470140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DD49DE77-FC7F-4894-80DE-5EDB5FE3C55C}"/>
              </a:ext>
            </a:extLst>
          </p:cNvPr>
          <p:cNvSpPr/>
          <p:nvPr/>
        </p:nvSpPr>
        <p:spPr>
          <a:xfrm>
            <a:off x="4749681" y="3470140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B5753D3A-3476-439D-903D-1B71FD73606C}"/>
              </a:ext>
            </a:extLst>
          </p:cNvPr>
          <p:cNvSpPr/>
          <p:nvPr/>
        </p:nvSpPr>
        <p:spPr>
          <a:xfrm>
            <a:off x="5085208" y="3470140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999725C7-D73D-47C6-981E-F7AF3C35A702}"/>
              </a:ext>
            </a:extLst>
          </p:cNvPr>
          <p:cNvSpPr/>
          <p:nvPr/>
        </p:nvSpPr>
        <p:spPr>
          <a:xfrm>
            <a:off x="5420736" y="3470140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E37E386D-B93C-47D0-9636-3A6B92D73271}"/>
              </a:ext>
            </a:extLst>
          </p:cNvPr>
          <p:cNvSpPr/>
          <p:nvPr/>
        </p:nvSpPr>
        <p:spPr>
          <a:xfrm>
            <a:off x="3053602" y="3780202"/>
            <a:ext cx="216000" cy="216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90B4B319-5820-435A-84D9-ACE2615A8447}"/>
              </a:ext>
            </a:extLst>
          </p:cNvPr>
          <p:cNvSpPr/>
          <p:nvPr/>
        </p:nvSpPr>
        <p:spPr>
          <a:xfrm>
            <a:off x="3414940" y="3780202"/>
            <a:ext cx="216000" cy="216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F6C6D97D-851B-48AF-8A45-82D73C9F6464}"/>
              </a:ext>
            </a:extLst>
          </p:cNvPr>
          <p:cNvSpPr/>
          <p:nvPr/>
        </p:nvSpPr>
        <p:spPr>
          <a:xfrm>
            <a:off x="3750468" y="3780202"/>
            <a:ext cx="216000" cy="216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1478B256-CD46-4C0D-B09D-7AF328CB70C4}"/>
              </a:ext>
            </a:extLst>
          </p:cNvPr>
          <p:cNvSpPr/>
          <p:nvPr/>
        </p:nvSpPr>
        <p:spPr>
          <a:xfrm>
            <a:off x="4085995" y="3780202"/>
            <a:ext cx="216000" cy="216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F32275B8-5D57-46B5-8206-42375B2CED55}"/>
              </a:ext>
            </a:extLst>
          </p:cNvPr>
          <p:cNvSpPr/>
          <p:nvPr/>
        </p:nvSpPr>
        <p:spPr>
          <a:xfrm>
            <a:off x="4425213" y="3780202"/>
            <a:ext cx="216000" cy="216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58775DA2-AC1C-4F36-A648-177D23C3D2B7}"/>
              </a:ext>
            </a:extLst>
          </p:cNvPr>
          <p:cNvSpPr/>
          <p:nvPr/>
        </p:nvSpPr>
        <p:spPr>
          <a:xfrm>
            <a:off x="4749681" y="3780202"/>
            <a:ext cx="216000" cy="216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3EF890B2-9A0B-40F1-9725-903F5EBB2C53}"/>
              </a:ext>
            </a:extLst>
          </p:cNvPr>
          <p:cNvSpPr/>
          <p:nvPr/>
        </p:nvSpPr>
        <p:spPr>
          <a:xfrm>
            <a:off x="5085208" y="3780202"/>
            <a:ext cx="216000" cy="216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766C7278-AC7A-413A-8A25-56D3102AAC60}"/>
              </a:ext>
            </a:extLst>
          </p:cNvPr>
          <p:cNvSpPr/>
          <p:nvPr/>
        </p:nvSpPr>
        <p:spPr>
          <a:xfrm>
            <a:off x="5420736" y="3780202"/>
            <a:ext cx="216000" cy="216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CBD43C8A-0E18-409E-8CFE-8866B204425F}"/>
              </a:ext>
            </a:extLst>
          </p:cNvPr>
          <p:cNvSpPr/>
          <p:nvPr/>
        </p:nvSpPr>
        <p:spPr>
          <a:xfrm>
            <a:off x="3053602" y="4104668"/>
            <a:ext cx="216000" cy="216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77C0EF31-95CB-435C-9C86-8410BCE66389}"/>
              </a:ext>
            </a:extLst>
          </p:cNvPr>
          <p:cNvSpPr/>
          <p:nvPr/>
        </p:nvSpPr>
        <p:spPr>
          <a:xfrm>
            <a:off x="3414940" y="4104668"/>
            <a:ext cx="216000" cy="216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ECCC7925-718B-40E8-893A-395545B28BC8}"/>
              </a:ext>
            </a:extLst>
          </p:cNvPr>
          <p:cNvSpPr/>
          <p:nvPr/>
        </p:nvSpPr>
        <p:spPr>
          <a:xfrm>
            <a:off x="3750468" y="4104668"/>
            <a:ext cx="216000" cy="216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331E5307-5127-430B-952A-3A90D2D16047}"/>
              </a:ext>
            </a:extLst>
          </p:cNvPr>
          <p:cNvSpPr/>
          <p:nvPr/>
        </p:nvSpPr>
        <p:spPr>
          <a:xfrm>
            <a:off x="4085995" y="4104668"/>
            <a:ext cx="216000" cy="216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F5502A4B-A212-4B41-A134-A3BA466E45FE}"/>
              </a:ext>
            </a:extLst>
          </p:cNvPr>
          <p:cNvSpPr/>
          <p:nvPr/>
        </p:nvSpPr>
        <p:spPr>
          <a:xfrm>
            <a:off x="4425213" y="4104668"/>
            <a:ext cx="216000" cy="216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6467F0D3-22F3-4C45-B519-A8927F88242E}"/>
              </a:ext>
            </a:extLst>
          </p:cNvPr>
          <p:cNvSpPr/>
          <p:nvPr/>
        </p:nvSpPr>
        <p:spPr>
          <a:xfrm>
            <a:off x="4749681" y="4104668"/>
            <a:ext cx="216000" cy="216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7162155A-51C2-4C3F-BDA7-524F2024AD03}"/>
              </a:ext>
            </a:extLst>
          </p:cNvPr>
          <p:cNvSpPr/>
          <p:nvPr/>
        </p:nvSpPr>
        <p:spPr>
          <a:xfrm>
            <a:off x="5085208" y="4104668"/>
            <a:ext cx="216000" cy="216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3890E0F8-A20E-4798-A5BB-4F177AA0ECF5}"/>
              </a:ext>
            </a:extLst>
          </p:cNvPr>
          <p:cNvSpPr/>
          <p:nvPr/>
        </p:nvSpPr>
        <p:spPr>
          <a:xfrm>
            <a:off x="5420736" y="4104668"/>
            <a:ext cx="216000" cy="216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Image result for file icon">
            <a:extLst>
              <a:ext uri="{FF2B5EF4-FFF2-40B4-BE49-F238E27FC236}">
                <a16:creationId xmlns:a16="http://schemas.microsoft.com/office/drawing/2014/main" id="{9262495D-623E-4CE3-9969-C981DFA28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176" y="2969971"/>
            <a:ext cx="671743" cy="67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59009667-C659-41CD-8754-DA9D4DB5E9DA}"/>
              </a:ext>
            </a:extLst>
          </p:cNvPr>
          <p:cNvSpPr txBox="1"/>
          <p:nvPr/>
        </p:nvSpPr>
        <p:spPr>
          <a:xfrm>
            <a:off x="138415" y="3393005"/>
            <a:ext cx="119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當有檔案下載或寫入需求時</a:t>
            </a:r>
            <a:endParaRPr lang="en-GB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3827F534-1EE3-4370-8536-2D11B5BF7FF5}"/>
              </a:ext>
            </a:extLst>
          </p:cNvPr>
          <p:cNvSpPr/>
          <p:nvPr/>
        </p:nvSpPr>
        <p:spPr>
          <a:xfrm>
            <a:off x="6187107" y="3407083"/>
            <a:ext cx="135000" cy="135000"/>
          </a:xfrm>
          <a:prstGeom prst="rect">
            <a:avLst/>
          </a:prstGeom>
          <a:solidFill>
            <a:srgbClr val="718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DC5F233E-6EC6-4E42-8C88-27DFD1AAE1AB}"/>
              </a:ext>
            </a:extLst>
          </p:cNvPr>
          <p:cNvSpPr/>
          <p:nvPr/>
        </p:nvSpPr>
        <p:spPr>
          <a:xfrm>
            <a:off x="6187107" y="3694679"/>
            <a:ext cx="135000" cy="135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4107F3C7-7E7B-4444-9B80-A54792DED441}"/>
              </a:ext>
            </a:extLst>
          </p:cNvPr>
          <p:cNvSpPr/>
          <p:nvPr/>
        </p:nvSpPr>
        <p:spPr>
          <a:xfrm>
            <a:off x="6187107" y="3967871"/>
            <a:ext cx="135000" cy="135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C3B2889F-5B0B-4DA9-9842-57BD9B30A747}"/>
              </a:ext>
            </a:extLst>
          </p:cNvPr>
          <p:cNvSpPr/>
          <p:nvPr/>
        </p:nvSpPr>
        <p:spPr>
          <a:xfrm>
            <a:off x="6187107" y="4255466"/>
            <a:ext cx="135000" cy="135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86B5742C-E681-40FE-A6B8-C303C6330725}"/>
              </a:ext>
            </a:extLst>
          </p:cNvPr>
          <p:cNvSpPr txBox="1"/>
          <p:nvPr/>
        </p:nvSpPr>
        <p:spPr>
          <a:xfrm>
            <a:off x="2861874" y="4474091"/>
            <a:ext cx="101181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TW" sz="10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0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快取空間</a:t>
            </a:r>
            <a:endParaRPr lang="en-GB" sz="1013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92A06AD2-FFDF-4572-9FD1-FBCA58493D14}"/>
              </a:ext>
            </a:extLst>
          </p:cNvPr>
          <p:cNvSpPr txBox="1"/>
          <p:nvPr/>
        </p:nvSpPr>
        <p:spPr>
          <a:xfrm>
            <a:off x="6321376" y="4184467"/>
            <a:ext cx="11528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 </a:t>
            </a:r>
            <a:r>
              <a:rPr lang="en-US" altLang="zh-TW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metadata</a:t>
            </a:r>
            <a:endParaRPr lang="en-GB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D4BBBD19-4EFC-4091-9CFC-B3CAC6858251}"/>
              </a:ext>
            </a:extLst>
          </p:cNvPr>
          <p:cNvSpPr txBox="1"/>
          <p:nvPr/>
        </p:nvSpPr>
        <p:spPr>
          <a:xfrm>
            <a:off x="6321376" y="3889727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寫入中檔案</a:t>
            </a:r>
            <a:endParaRPr lang="en-GB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5ED4B8BD-FDDE-42BA-9D3A-F636353B3314}"/>
              </a:ext>
            </a:extLst>
          </p:cNvPr>
          <p:cNvSpPr txBox="1"/>
          <p:nvPr/>
        </p:nvSpPr>
        <p:spPr>
          <a:xfrm>
            <a:off x="6321376" y="3623239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讀取中檔案</a:t>
            </a:r>
            <a:endParaRPr lang="en-GB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5B450C91-1464-4328-A38D-1CF4BBF205EC}"/>
              </a:ext>
            </a:extLst>
          </p:cNvPr>
          <p:cNvSpPr txBox="1"/>
          <p:nvPr/>
        </p:nvSpPr>
        <p:spPr>
          <a:xfrm>
            <a:off x="6321376" y="3350736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快取檔案</a:t>
            </a:r>
            <a:endParaRPr lang="en-GB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9" name="Picture 6" descr="Related image">
            <a:extLst>
              <a:ext uri="{FF2B5EF4-FFF2-40B4-BE49-F238E27FC236}">
                <a16:creationId xmlns:a16="http://schemas.microsoft.com/office/drawing/2014/main" id="{5E927535-D6A1-4860-A0D5-58ADFAB72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701" y="1896688"/>
            <a:ext cx="672300" cy="6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Related image">
            <a:extLst>
              <a:ext uri="{FF2B5EF4-FFF2-40B4-BE49-F238E27FC236}">
                <a16:creationId xmlns:a16="http://schemas.microsoft.com/office/drawing/2014/main" id="{6603A19A-361E-4E73-823C-544BBA869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2137" y="3804193"/>
            <a:ext cx="667819" cy="66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BC821F09-ADBD-4AC3-A063-CF6FCCA500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2836" y="1952666"/>
            <a:ext cx="1084057" cy="627612"/>
          </a:xfrm>
          <a:prstGeom prst="rect">
            <a:avLst/>
          </a:prstGeom>
        </p:spPr>
      </p:pic>
      <p:pic>
        <p:nvPicPr>
          <p:cNvPr id="114" name="圖形 113">
            <a:extLst>
              <a:ext uri="{FF2B5EF4-FFF2-40B4-BE49-F238E27FC236}">
                <a16:creationId xmlns:a16="http://schemas.microsoft.com/office/drawing/2014/main" id="{99D9F82D-78FC-4AEC-8F00-C2361EBD7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15311" y="3441229"/>
            <a:ext cx="1084057" cy="627612"/>
          </a:xfrm>
          <a:prstGeom prst="rect">
            <a:avLst/>
          </a:prstGeom>
        </p:spPr>
      </p:pic>
      <p:sp>
        <p:nvSpPr>
          <p:cNvPr id="120" name="矩形: 圓角 35">
            <a:extLst>
              <a:ext uri="{FF2B5EF4-FFF2-40B4-BE49-F238E27FC236}">
                <a16:creationId xmlns:a16="http://schemas.microsoft.com/office/drawing/2014/main" id="{08D61A52-158A-4A36-83F8-29A816A9BC00}"/>
              </a:ext>
            </a:extLst>
          </p:cNvPr>
          <p:cNvSpPr/>
          <p:nvPr/>
        </p:nvSpPr>
        <p:spPr>
          <a:xfrm>
            <a:off x="7444051" y="1981242"/>
            <a:ext cx="1592791" cy="472252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375C586C-3EDA-4F2E-98DF-3CB6AF9AD5EA}"/>
              </a:ext>
            </a:extLst>
          </p:cNvPr>
          <p:cNvSpPr txBox="1"/>
          <p:nvPr/>
        </p:nvSpPr>
        <p:spPr>
          <a:xfrm>
            <a:off x="7528236" y="1984684"/>
            <a:ext cx="151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將最久之前讀取的檔案移出快取空間</a:t>
            </a:r>
            <a:endParaRPr lang="en-GB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" name="圖片 102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A82727E6-64A5-4D80-9775-490000A68C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04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形 26">
            <a:extLst>
              <a:ext uri="{FF2B5EF4-FFF2-40B4-BE49-F238E27FC236}">
                <a16:creationId xmlns:a16="http://schemas.microsoft.com/office/drawing/2014/main" id="{421CA4D8-8B61-4616-AF77-9024400ED9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168"/>
          <a:stretch/>
        </p:blipFill>
        <p:spPr>
          <a:xfrm>
            <a:off x="83003" y="-1"/>
            <a:ext cx="1085296" cy="867463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7CF54A6A-18BA-4BD4-AFC3-11663D0FB52C}"/>
              </a:ext>
            </a:extLst>
          </p:cNvPr>
          <p:cNvSpPr txBox="1"/>
          <p:nvPr/>
        </p:nvSpPr>
        <p:spPr>
          <a:xfrm>
            <a:off x="527592" y="1618668"/>
            <a:ext cx="5584881" cy="4867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zh-TW" altLang="en-US" sz="1200" b="1">
                <a:latin typeface="微軟正黑體"/>
                <a:ea typeface="微軟正黑體"/>
              </a:rPr>
              <a:t>最小需建置 </a:t>
            </a:r>
            <a:r>
              <a:rPr lang="en-US" altLang="zh-TW" sz="1200" b="1">
                <a:latin typeface="微軟正黑體"/>
                <a:ea typeface="微軟正黑體"/>
              </a:rPr>
              <a:t>200</a:t>
            </a:r>
            <a:r>
              <a:rPr lang="zh-TW" altLang="en-US" sz="1200" b="1">
                <a:latin typeface="微軟正黑體"/>
                <a:ea typeface="微軟正黑體"/>
              </a:rPr>
              <a:t> </a:t>
            </a:r>
            <a:r>
              <a:rPr lang="en-US" altLang="zh-TW" sz="1200" b="1">
                <a:latin typeface="微軟正黑體"/>
                <a:ea typeface="微軟正黑體"/>
              </a:rPr>
              <a:t>GB</a:t>
            </a:r>
            <a:r>
              <a:rPr lang="zh-TW" altLang="en-US" sz="1200" b="1">
                <a:latin typeface="微軟正黑體"/>
                <a:ea typeface="微軟正黑體"/>
              </a:rPr>
              <a:t> 的快取空間，以滿足同一時間上傳下載需求</a:t>
            </a:r>
            <a:endParaRPr lang="en-GB" altLang="zh-TW" sz="1200" b="1">
              <a:latin typeface="微軟正黑體"/>
              <a:ea typeface="微軟正黑體"/>
            </a:endParaRPr>
          </a:p>
          <a:p>
            <a:pPr marL="180975" indent="-180975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zh-TW" altLang="en-US" sz="1200" b="1">
                <a:latin typeface="微軟正黑體"/>
                <a:ea typeface="微軟正黑體"/>
              </a:rPr>
              <a:t>根據使用需求可調整空間配置，空間越大可保留越多快取檔案</a:t>
            </a:r>
            <a:endParaRPr lang="en-GB" altLang="zh-TW" sz="1200" b="1">
              <a:latin typeface="微軟正黑體"/>
              <a:ea typeface="微軟正黑體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17FE69-4511-4D08-8854-B3963EDB05EC}"/>
              </a:ext>
            </a:extLst>
          </p:cNvPr>
          <p:cNvSpPr/>
          <p:nvPr/>
        </p:nvSpPr>
        <p:spPr>
          <a:xfrm>
            <a:off x="1058998" y="2193471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上傳需求較多</a:t>
            </a:r>
            <a:endParaRPr lang="en-GB" sz="16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52A9C1F-0132-446A-9E0C-D2CA9FA05010}"/>
              </a:ext>
            </a:extLst>
          </p:cNvPr>
          <p:cNvSpPr/>
          <p:nvPr/>
        </p:nvSpPr>
        <p:spPr>
          <a:xfrm>
            <a:off x="3607592" y="2211906"/>
            <a:ext cx="2392851" cy="3446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6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讀取需求較多</a:t>
            </a:r>
            <a:endParaRPr lang="en-GB" sz="16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355A7C2D-AEC4-49BF-BC17-B995321CA41B}"/>
              </a:ext>
            </a:extLst>
          </p:cNvPr>
          <p:cNvCxnSpPr/>
          <p:nvPr/>
        </p:nvCxnSpPr>
        <p:spPr>
          <a:xfrm>
            <a:off x="645479" y="2493855"/>
            <a:ext cx="2451607" cy="12290"/>
          </a:xfrm>
          <a:prstGeom prst="line">
            <a:avLst/>
          </a:prstGeom>
          <a:ln w="63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DB17D279-C45B-4E1D-B0B5-811E938ACC06}"/>
              </a:ext>
            </a:extLst>
          </p:cNvPr>
          <p:cNvCxnSpPr/>
          <p:nvPr/>
        </p:nvCxnSpPr>
        <p:spPr>
          <a:xfrm>
            <a:off x="3696014" y="2493854"/>
            <a:ext cx="2304124" cy="0"/>
          </a:xfrm>
          <a:prstGeom prst="line">
            <a:avLst/>
          </a:prstGeom>
          <a:ln w="63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82BA689D-B61C-4803-97C7-FEC39BBAE0D3}"/>
              </a:ext>
            </a:extLst>
          </p:cNvPr>
          <p:cNvSpPr/>
          <p:nvPr/>
        </p:nvSpPr>
        <p:spPr>
          <a:xfrm>
            <a:off x="682485" y="3612288"/>
            <a:ext cx="2734587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6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靜態磁碟區</a:t>
            </a:r>
            <a:endParaRPr lang="en-GB" sz="16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D510DC0-38E5-404F-A1D5-CFDE0CACF048}"/>
              </a:ext>
            </a:extLst>
          </p:cNvPr>
          <p:cNvSpPr/>
          <p:nvPr/>
        </p:nvSpPr>
        <p:spPr>
          <a:xfrm>
            <a:off x="3705387" y="3614422"/>
            <a:ext cx="267313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6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完整磁碟區</a:t>
            </a:r>
            <a:endParaRPr lang="en-GB" sz="16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CC39126-5E75-44AA-9BEF-77C280271CE7}"/>
              </a:ext>
            </a:extLst>
          </p:cNvPr>
          <p:cNvSpPr/>
          <p:nvPr/>
        </p:nvSpPr>
        <p:spPr>
          <a:xfrm>
            <a:off x="622062" y="3989333"/>
            <a:ext cx="2912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磁碟群組上直接建立檔案系統，提供</a:t>
            </a:r>
            <a:r>
              <a:rPr lang="zh-TW" altLang="en-US" sz="10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最佳的隨機檔案存取效能 </a:t>
            </a:r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相較於其他磁碟區高出約 </a:t>
            </a:r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20%)</a:t>
            </a:r>
            <a:endParaRPr lang="en-GB" sz="1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F4542AF-CB0E-40DE-B390-3705A8A97F06}"/>
              </a:ext>
            </a:extLst>
          </p:cNvPr>
          <p:cNvSpPr/>
          <p:nvPr/>
        </p:nvSpPr>
        <p:spPr>
          <a:xfrm>
            <a:off x="3632137" y="3995478"/>
            <a:ext cx="3000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建立於儲存池中，空間專屬於該磁碟區，並</a:t>
            </a:r>
            <a:r>
              <a:rPr lang="zh-TW" altLang="en-US" sz="10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可持續擴充</a:t>
            </a:r>
            <a:r>
              <a: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，以達到彈性與穩定的空間使用。</a:t>
            </a:r>
            <a:endParaRPr lang="en-GB" sz="1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183CAC3D-E019-47A3-A3E7-602D0C0079FF}"/>
              </a:ext>
            </a:extLst>
          </p:cNvPr>
          <p:cNvCxnSpPr>
            <a:cxnSpLocks/>
          </p:cNvCxnSpPr>
          <p:nvPr/>
        </p:nvCxnSpPr>
        <p:spPr>
          <a:xfrm>
            <a:off x="622062" y="3903454"/>
            <a:ext cx="2820744" cy="0"/>
          </a:xfrm>
          <a:prstGeom prst="line">
            <a:avLst/>
          </a:prstGeom>
          <a:ln w="63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4786D516-9CC3-47A4-806E-8AAE06F8C154}"/>
              </a:ext>
            </a:extLst>
          </p:cNvPr>
          <p:cNvCxnSpPr>
            <a:cxnSpLocks/>
          </p:cNvCxnSpPr>
          <p:nvPr/>
        </p:nvCxnSpPr>
        <p:spPr>
          <a:xfrm>
            <a:off x="3656228" y="3903454"/>
            <a:ext cx="2740858" cy="0"/>
          </a:xfrm>
          <a:prstGeom prst="line">
            <a:avLst/>
          </a:prstGeom>
          <a:ln w="63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8">
            <a:extLst>
              <a:ext uri="{FF2B5EF4-FFF2-40B4-BE49-F238E27FC236}">
                <a16:creationId xmlns:a16="http://schemas.microsoft.com/office/drawing/2014/main" id="{BD0C023B-80A2-4B64-8070-AB2213E9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872" y="190670"/>
            <a:ext cx="7991336" cy="647272"/>
          </a:xfrm>
        </p:spPr>
        <p:txBody>
          <a:bodyPr>
            <a:normAutofit/>
          </a:bodyPr>
          <a:lstStyle/>
          <a:p>
            <a:r>
              <a:rPr lang="zh-TW" altLang="en-US" sz="2850"/>
              <a:t>快取磁碟區配置方針，讓小空間發揮大作用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CF61027-1223-4FDE-8A63-E6DC33B7C35E}"/>
              </a:ext>
            </a:extLst>
          </p:cNvPr>
          <p:cNvSpPr/>
          <p:nvPr/>
        </p:nvSpPr>
        <p:spPr>
          <a:xfrm>
            <a:off x="98576" y="58977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Microsoft JhengHei UI"/>
                <a:ea typeface="Microsoft JhengHei UI"/>
              </a:rPr>
              <a:t>小撇步</a:t>
            </a:r>
            <a:endParaRPr lang="en-US" altLang="zh-TW" sz="1200" b="1">
              <a:solidFill>
                <a:schemeClr val="bg1"/>
              </a:solidFill>
              <a:latin typeface="Microsoft JhengHei UI"/>
              <a:ea typeface="Microsoft JhengHei UI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E9844D4-AD70-42EA-9A24-3A666C17AC5B}"/>
              </a:ext>
            </a:extLst>
          </p:cNvPr>
          <p:cNvSpPr/>
          <p:nvPr/>
        </p:nvSpPr>
        <p:spPr>
          <a:xfrm>
            <a:off x="246835" y="302141"/>
            <a:ext cx="39786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900" b="1">
                <a:solidFill>
                  <a:schemeClr val="bg1"/>
                </a:solidFill>
                <a:latin typeface="Microsoft JhengHei UI"/>
                <a:ea typeface="Microsoft JhengHei UI"/>
              </a:rPr>
              <a:t>1</a:t>
            </a:r>
            <a:endParaRPr lang="zh-TW" altLang="en-US" sz="2900" b="1">
              <a:solidFill>
                <a:schemeClr val="bg1"/>
              </a:solidFill>
            </a:endParaRPr>
          </a:p>
        </p:txBody>
      </p:sp>
      <p:sp>
        <p:nvSpPr>
          <p:cNvPr id="51" name="矩形: 圓角 35">
            <a:extLst>
              <a:ext uri="{FF2B5EF4-FFF2-40B4-BE49-F238E27FC236}">
                <a16:creationId xmlns:a16="http://schemas.microsoft.com/office/drawing/2014/main" id="{17C48FE4-572B-49E6-ADC9-49D3A0870E30}"/>
              </a:ext>
            </a:extLst>
          </p:cNvPr>
          <p:cNvSpPr/>
          <p:nvPr/>
        </p:nvSpPr>
        <p:spPr>
          <a:xfrm>
            <a:off x="549862" y="1217299"/>
            <a:ext cx="1592791" cy="371599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8E9986F-B891-48C8-94B3-06899285CE7C}"/>
              </a:ext>
            </a:extLst>
          </p:cNvPr>
          <p:cNvSpPr/>
          <p:nvPr/>
        </p:nvSpPr>
        <p:spPr>
          <a:xfrm>
            <a:off x="725421" y="120706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空間配置</a:t>
            </a:r>
            <a:endParaRPr lang="en-GB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矩形: 圓角 35">
            <a:extLst>
              <a:ext uri="{FF2B5EF4-FFF2-40B4-BE49-F238E27FC236}">
                <a16:creationId xmlns:a16="http://schemas.microsoft.com/office/drawing/2014/main" id="{0FED53AC-1C5B-4A81-8BBD-1CC06DDFC6C0}"/>
              </a:ext>
            </a:extLst>
          </p:cNvPr>
          <p:cNvSpPr/>
          <p:nvPr/>
        </p:nvSpPr>
        <p:spPr>
          <a:xfrm>
            <a:off x="549862" y="3135825"/>
            <a:ext cx="2135500" cy="371599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077D66D-F159-4E91-AD41-591EE9F33864}"/>
              </a:ext>
            </a:extLst>
          </p:cNvPr>
          <p:cNvSpPr/>
          <p:nvPr/>
        </p:nvSpPr>
        <p:spPr>
          <a:xfrm>
            <a:off x="622506" y="3127446"/>
            <a:ext cx="19861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磁碟區配置組態</a:t>
            </a:r>
            <a:endParaRPr lang="en-GB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7" name="圖形 56">
            <a:extLst>
              <a:ext uri="{FF2B5EF4-FFF2-40B4-BE49-F238E27FC236}">
                <a16:creationId xmlns:a16="http://schemas.microsoft.com/office/drawing/2014/main" id="{92ED77DD-5288-475A-B14E-425D52FF5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0368" y="1079933"/>
            <a:ext cx="1803406" cy="1339816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C4C58823-5570-48A4-945A-027F8206E77D}"/>
              </a:ext>
            </a:extLst>
          </p:cNvPr>
          <p:cNvSpPr txBox="1"/>
          <p:nvPr/>
        </p:nvSpPr>
        <p:spPr>
          <a:xfrm>
            <a:off x="6598873" y="1517635"/>
            <a:ext cx="1646952" cy="653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zh-TW" alt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本機 </a:t>
            </a:r>
            <a:r>
              <a:rPr lang="en-US" altLang="zh-TW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閒置空間不足時，可搭配 </a:t>
            </a:r>
            <a:r>
              <a:rPr lang="en-US" altLang="zh-TW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TR-004</a:t>
            </a:r>
            <a:r>
              <a:rPr lang="zh-TW" alt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擴充儲存空間。</a:t>
            </a:r>
            <a:endParaRPr lang="en-GB" sz="11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87C19C8C-1F7E-4FDE-8BCC-51A371933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011" y="2444493"/>
            <a:ext cx="1213274" cy="1298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175F36A1-CA0C-4FEB-A861-7D7F8BFD4C5E}"/>
              </a:ext>
            </a:extLst>
          </p:cNvPr>
          <p:cNvSpPr/>
          <p:nvPr/>
        </p:nvSpPr>
        <p:spPr>
          <a:xfrm>
            <a:off x="786906" y="2538770"/>
            <a:ext cx="24085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可配置較大快取空間，確保上傳順暢</a:t>
            </a:r>
            <a:endParaRPr lang="en-GB" sz="1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C6CE70E-5F3D-4DBE-B205-47332E69BFFD}"/>
              </a:ext>
            </a:extLst>
          </p:cNvPr>
          <p:cNvSpPr/>
          <p:nvPr/>
        </p:nvSpPr>
        <p:spPr>
          <a:xfrm>
            <a:off x="3609982" y="2554020"/>
            <a:ext cx="2596941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000" b="1">
                <a:latin typeface="微軟正黑體"/>
                <a:ea typeface="微軟正黑體"/>
              </a:rPr>
              <a:t>配置適量空間，快取檔案可依規則移除</a:t>
            </a:r>
            <a:endParaRPr lang="en-GB" sz="1000" b="1">
              <a:latin typeface="微軟正黑體"/>
              <a:ea typeface="微軟正黑體"/>
            </a:endParaRPr>
          </a:p>
        </p:txBody>
      </p:sp>
      <p:pic>
        <p:nvPicPr>
          <p:cNvPr id="35" name="圖片 34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C36BDA00-D7A3-4456-BE54-8711BD1930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22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50">
            <a:extLst>
              <a:ext uri="{FF2B5EF4-FFF2-40B4-BE49-F238E27FC236}">
                <a16:creationId xmlns:a16="http://schemas.microsoft.com/office/drawing/2014/main" id="{A4E4B43C-0DCA-4D8A-B33F-F4B14DA72E93}"/>
              </a:ext>
            </a:extLst>
          </p:cNvPr>
          <p:cNvSpPr/>
          <p:nvPr/>
        </p:nvSpPr>
        <p:spPr>
          <a:xfrm>
            <a:off x="1127539" y="2331799"/>
            <a:ext cx="3073956" cy="912677"/>
          </a:xfrm>
          <a:prstGeom prst="roundRect">
            <a:avLst>
              <a:gd name="adj" fmla="val 14518"/>
            </a:avLst>
          </a:prstGeom>
          <a:solidFill>
            <a:schemeClr val="accent5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050"/>
          </a:p>
        </p:txBody>
      </p:sp>
      <p:sp>
        <p:nvSpPr>
          <p:cNvPr id="26" name="Shape 164">
            <a:extLst>
              <a:ext uri="{FF2B5EF4-FFF2-40B4-BE49-F238E27FC236}">
                <a16:creationId xmlns:a16="http://schemas.microsoft.com/office/drawing/2014/main" id="{B27475A9-704A-44A6-882D-F7F767AB0176}"/>
              </a:ext>
            </a:extLst>
          </p:cNvPr>
          <p:cNvSpPr/>
          <p:nvPr/>
        </p:nvSpPr>
        <p:spPr>
          <a:xfrm>
            <a:off x="4494723" y="2992670"/>
            <a:ext cx="364050" cy="242775"/>
          </a:xfrm>
          <a:prstGeom prst="rect">
            <a:avLst/>
          </a:prstGeom>
          <a:solidFill>
            <a:srgbClr val="FFC000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 lang="en-GB" sz="1050">
              <a:latin typeface="Arial"/>
              <a:ea typeface="Arial"/>
              <a:cs typeface="Arial"/>
            </a:endParaRPr>
          </a:p>
        </p:txBody>
      </p:sp>
      <p:sp>
        <p:nvSpPr>
          <p:cNvPr id="27" name="Shape 165">
            <a:extLst>
              <a:ext uri="{FF2B5EF4-FFF2-40B4-BE49-F238E27FC236}">
                <a16:creationId xmlns:a16="http://schemas.microsoft.com/office/drawing/2014/main" id="{1DF8CC93-31AB-4685-87B0-D319C0B8AB74}"/>
              </a:ext>
            </a:extLst>
          </p:cNvPr>
          <p:cNvSpPr/>
          <p:nvPr/>
        </p:nvSpPr>
        <p:spPr>
          <a:xfrm>
            <a:off x="6368328" y="2795255"/>
            <a:ext cx="364050" cy="1288562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 lang="en-GB" sz="1050">
              <a:latin typeface="Arial"/>
              <a:ea typeface="Arial"/>
              <a:cs typeface="Arial"/>
            </a:endParaRPr>
          </a:p>
        </p:txBody>
      </p:sp>
      <p:sp>
        <p:nvSpPr>
          <p:cNvPr id="28" name="Shape 166">
            <a:extLst>
              <a:ext uri="{FF2B5EF4-FFF2-40B4-BE49-F238E27FC236}">
                <a16:creationId xmlns:a16="http://schemas.microsoft.com/office/drawing/2014/main" id="{112F5FC2-06D4-4E2A-AE91-72F09CAC8E35}"/>
              </a:ext>
            </a:extLst>
          </p:cNvPr>
          <p:cNvSpPr/>
          <p:nvPr/>
        </p:nvSpPr>
        <p:spPr>
          <a:xfrm>
            <a:off x="6368332" y="2795256"/>
            <a:ext cx="364050" cy="197414"/>
          </a:xfrm>
          <a:prstGeom prst="rect">
            <a:avLst/>
          </a:prstGeom>
          <a:solidFill>
            <a:srgbClr val="FFC000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 lang="en-GB" sz="1050">
              <a:latin typeface="Arial"/>
              <a:ea typeface="Arial"/>
              <a:cs typeface="Arial"/>
            </a:endParaRPr>
          </a:p>
        </p:txBody>
      </p:sp>
      <p:sp>
        <p:nvSpPr>
          <p:cNvPr id="29" name="Shape 167">
            <a:extLst>
              <a:ext uri="{FF2B5EF4-FFF2-40B4-BE49-F238E27FC236}">
                <a16:creationId xmlns:a16="http://schemas.microsoft.com/office/drawing/2014/main" id="{30A32F3D-1186-4CBC-A8AF-B868F9F9A32F}"/>
              </a:ext>
            </a:extLst>
          </p:cNvPr>
          <p:cNvSpPr txBox="1"/>
          <p:nvPr/>
        </p:nvSpPr>
        <p:spPr>
          <a:xfrm>
            <a:off x="4464258" y="4162918"/>
            <a:ext cx="1167985" cy="209025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5725" algn="ctr">
              <a:lnSpc>
                <a:spcPct val="115000"/>
              </a:lnSpc>
              <a:buClr>
                <a:schemeClr val="dk2"/>
              </a:buClr>
            </a:pPr>
            <a:r>
              <a:rPr lang="en-US" altLang="zh-TW" sz="1100">
                <a:solidFill>
                  <a:srgbClr val="044981"/>
                </a:solidFill>
              </a:rPr>
              <a:t>SSD</a:t>
            </a:r>
            <a:r>
              <a:rPr lang="zh-TW" altLang="en-US" sz="1100" b="1">
                <a:solidFill>
                  <a:srgbClr val="044981"/>
                </a:solidFill>
              </a:rPr>
              <a:t> </a:t>
            </a:r>
            <a:r>
              <a:rPr lang="zh-TW" altLang="en-US" sz="11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快取加速</a:t>
            </a:r>
          </a:p>
        </p:txBody>
      </p:sp>
      <p:cxnSp>
        <p:nvCxnSpPr>
          <p:cNvPr id="30" name="Shape 169">
            <a:extLst>
              <a:ext uri="{FF2B5EF4-FFF2-40B4-BE49-F238E27FC236}">
                <a16:creationId xmlns:a16="http://schemas.microsoft.com/office/drawing/2014/main" id="{094CA5B7-C940-454F-97E1-4D094A16BC04}"/>
              </a:ext>
            </a:extLst>
          </p:cNvPr>
          <p:cNvCxnSpPr>
            <a:cxnSpLocks/>
          </p:cNvCxnSpPr>
          <p:nvPr/>
        </p:nvCxnSpPr>
        <p:spPr>
          <a:xfrm flipV="1">
            <a:off x="6970395" y="2783107"/>
            <a:ext cx="1350" cy="1290467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triangle" w="med" len="med"/>
            <a:tailEnd type="triangle" w="med" len="med"/>
          </a:ln>
        </p:spPr>
      </p:cxnSp>
      <p:cxnSp>
        <p:nvCxnSpPr>
          <p:cNvPr id="31" name="Shape 170">
            <a:extLst>
              <a:ext uri="{FF2B5EF4-FFF2-40B4-BE49-F238E27FC236}">
                <a16:creationId xmlns:a16="http://schemas.microsoft.com/office/drawing/2014/main" id="{BD5D2FF0-D14E-462E-AC62-39C822F6D1CF}"/>
              </a:ext>
            </a:extLst>
          </p:cNvPr>
          <p:cNvCxnSpPr>
            <a:cxnSpLocks/>
          </p:cNvCxnSpPr>
          <p:nvPr/>
        </p:nvCxnSpPr>
        <p:spPr>
          <a:xfrm>
            <a:off x="4464268" y="2992703"/>
            <a:ext cx="1137150" cy="135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3" name="Shape 172">
            <a:extLst>
              <a:ext uri="{FF2B5EF4-FFF2-40B4-BE49-F238E27FC236}">
                <a16:creationId xmlns:a16="http://schemas.microsoft.com/office/drawing/2014/main" id="{91ED9C59-6472-44C0-A353-930318DB798A}"/>
              </a:ext>
            </a:extLst>
          </p:cNvPr>
          <p:cNvSpPr/>
          <p:nvPr/>
        </p:nvSpPr>
        <p:spPr>
          <a:xfrm>
            <a:off x="4962849" y="2992674"/>
            <a:ext cx="364050" cy="1080900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 lang="en-GB" sz="1050">
              <a:latin typeface="Arial"/>
              <a:ea typeface="Arial"/>
              <a:cs typeface="Arial"/>
            </a:endParaRPr>
          </a:p>
        </p:txBody>
      </p:sp>
      <p:cxnSp>
        <p:nvCxnSpPr>
          <p:cNvPr id="34" name="Shape 173">
            <a:extLst>
              <a:ext uri="{FF2B5EF4-FFF2-40B4-BE49-F238E27FC236}">
                <a16:creationId xmlns:a16="http://schemas.microsoft.com/office/drawing/2014/main" id="{0EC61816-EA87-49D5-8D05-98C5C3C6A333}"/>
              </a:ext>
            </a:extLst>
          </p:cNvPr>
          <p:cNvCxnSpPr>
            <a:cxnSpLocks/>
          </p:cNvCxnSpPr>
          <p:nvPr/>
        </p:nvCxnSpPr>
        <p:spPr>
          <a:xfrm rot="10800000">
            <a:off x="4661592" y="2540763"/>
            <a:ext cx="0" cy="42300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round/>
            <a:headEnd type="triangle" w="lg" len="med"/>
            <a:tailEnd type="triangle" w="lg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35" name="Shape 174">
            <a:extLst>
              <a:ext uri="{FF2B5EF4-FFF2-40B4-BE49-F238E27FC236}">
                <a16:creationId xmlns:a16="http://schemas.microsoft.com/office/drawing/2014/main" id="{0F29F0EA-BB08-4150-96FC-90225D4490D8}"/>
              </a:ext>
            </a:extLst>
          </p:cNvPr>
          <p:cNvCxnSpPr>
            <a:cxnSpLocks/>
          </p:cNvCxnSpPr>
          <p:nvPr/>
        </p:nvCxnSpPr>
        <p:spPr>
          <a:xfrm>
            <a:off x="4788714" y="2542107"/>
            <a:ext cx="0" cy="42030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round/>
            <a:headEnd type="triangle" w="lg" len="med"/>
            <a:tailEnd type="triangle" w="lg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36" name="Shape 175">
            <a:extLst>
              <a:ext uri="{FF2B5EF4-FFF2-40B4-BE49-F238E27FC236}">
                <a16:creationId xmlns:a16="http://schemas.microsoft.com/office/drawing/2014/main" id="{2181F702-C2E0-4060-B47A-8C4BFFB2EA68}"/>
              </a:ext>
            </a:extLst>
          </p:cNvPr>
          <p:cNvCxnSpPr>
            <a:cxnSpLocks/>
          </p:cNvCxnSpPr>
          <p:nvPr/>
        </p:nvCxnSpPr>
        <p:spPr>
          <a:xfrm flipH="1">
            <a:off x="4818027" y="3063692"/>
            <a:ext cx="242550" cy="360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7" name="Shape 176">
            <a:extLst>
              <a:ext uri="{FF2B5EF4-FFF2-40B4-BE49-F238E27FC236}">
                <a16:creationId xmlns:a16="http://schemas.microsoft.com/office/drawing/2014/main" id="{930A9D2A-2B7C-49AB-B749-0650A72BB942}"/>
              </a:ext>
            </a:extLst>
          </p:cNvPr>
          <p:cNvCxnSpPr>
            <a:cxnSpLocks/>
          </p:cNvCxnSpPr>
          <p:nvPr/>
        </p:nvCxnSpPr>
        <p:spPr>
          <a:xfrm rot="10800000">
            <a:off x="5430984" y="3012592"/>
            <a:ext cx="0" cy="1071225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triangle" w="med" len="med"/>
            <a:tailEnd type="triangle" w="med" len="med"/>
          </a:ln>
        </p:spPr>
      </p:cxnSp>
      <p:cxnSp>
        <p:nvCxnSpPr>
          <p:cNvPr id="38" name="Shape 177">
            <a:extLst>
              <a:ext uri="{FF2B5EF4-FFF2-40B4-BE49-F238E27FC236}">
                <a16:creationId xmlns:a16="http://schemas.microsoft.com/office/drawing/2014/main" id="{9B97F3B6-3CFB-41C6-A68D-393D90474D7C}"/>
              </a:ext>
            </a:extLst>
          </p:cNvPr>
          <p:cNvCxnSpPr>
            <a:cxnSpLocks/>
          </p:cNvCxnSpPr>
          <p:nvPr/>
        </p:nvCxnSpPr>
        <p:spPr>
          <a:xfrm>
            <a:off x="4464268" y="4084520"/>
            <a:ext cx="1167975" cy="135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1" name="Shape 181">
            <a:extLst>
              <a:ext uri="{FF2B5EF4-FFF2-40B4-BE49-F238E27FC236}">
                <a16:creationId xmlns:a16="http://schemas.microsoft.com/office/drawing/2014/main" id="{586FBFBD-8C0D-430B-BA52-A6038D171D19}"/>
              </a:ext>
            </a:extLst>
          </p:cNvPr>
          <p:cNvSpPr txBox="1"/>
          <p:nvPr/>
        </p:nvSpPr>
        <p:spPr>
          <a:xfrm>
            <a:off x="5836869" y="4162918"/>
            <a:ext cx="1365317" cy="209025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5725" algn="ctr">
              <a:lnSpc>
                <a:spcPct val="115000"/>
              </a:lnSpc>
              <a:buClr>
                <a:schemeClr val="dk2"/>
              </a:buClr>
            </a:pPr>
            <a:r>
              <a:rPr lang="en-US" altLang="zh-TW" sz="1100">
                <a:solidFill>
                  <a:srgbClr val="044981"/>
                </a:solidFill>
              </a:rPr>
              <a:t>Qtier 2.0 </a:t>
            </a:r>
            <a:r>
              <a:rPr lang="zh-TW" altLang="en-US" sz="11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自動分層</a:t>
            </a:r>
          </a:p>
        </p:txBody>
      </p:sp>
      <p:cxnSp>
        <p:nvCxnSpPr>
          <p:cNvPr id="42" name="Shape 182">
            <a:extLst>
              <a:ext uri="{FF2B5EF4-FFF2-40B4-BE49-F238E27FC236}">
                <a16:creationId xmlns:a16="http://schemas.microsoft.com/office/drawing/2014/main" id="{90846B05-AF77-4864-BA42-A9BC00C7C984}"/>
              </a:ext>
            </a:extLst>
          </p:cNvPr>
          <p:cNvCxnSpPr>
            <a:cxnSpLocks/>
          </p:cNvCxnSpPr>
          <p:nvPr/>
        </p:nvCxnSpPr>
        <p:spPr>
          <a:xfrm>
            <a:off x="5910588" y="2992703"/>
            <a:ext cx="1229625" cy="135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3" name="Shape 183">
            <a:extLst>
              <a:ext uri="{FF2B5EF4-FFF2-40B4-BE49-F238E27FC236}">
                <a16:creationId xmlns:a16="http://schemas.microsoft.com/office/drawing/2014/main" id="{40F98739-933A-42DB-9588-744510195DBF}"/>
              </a:ext>
            </a:extLst>
          </p:cNvPr>
          <p:cNvCxnSpPr>
            <a:cxnSpLocks/>
          </p:cNvCxnSpPr>
          <p:nvPr/>
        </p:nvCxnSpPr>
        <p:spPr>
          <a:xfrm>
            <a:off x="5910588" y="2785265"/>
            <a:ext cx="1229625" cy="135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4" name="Shape 184">
            <a:extLst>
              <a:ext uri="{FF2B5EF4-FFF2-40B4-BE49-F238E27FC236}">
                <a16:creationId xmlns:a16="http://schemas.microsoft.com/office/drawing/2014/main" id="{7567C36C-C813-4617-BCB0-591175B57B00}"/>
              </a:ext>
            </a:extLst>
          </p:cNvPr>
          <p:cNvCxnSpPr>
            <a:cxnSpLocks/>
          </p:cNvCxnSpPr>
          <p:nvPr/>
        </p:nvCxnSpPr>
        <p:spPr>
          <a:xfrm>
            <a:off x="5939261" y="4084520"/>
            <a:ext cx="1262925" cy="135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6" name="Shape 186">
            <a:extLst>
              <a:ext uri="{FF2B5EF4-FFF2-40B4-BE49-F238E27FC236}">
                <a16:creationId xmlns:a16="http://schemas.microsoft.com/office/drawing/2014/main" id="{A0B0B1EB-D1AF-41A0-9540-B8D64C309848}"/>
              </a:ext>
            </a:extLst>
          </p:cNvPr>
          <p:cNvCxnSpPr>
            <a:cxnSpLocks/>
          </p:cNvCxnSpPr>
          <p:nvPr/>
        </p:nvCxnSpPr>
        <p:spPr>
          <a:xfrm rot="10800000">
            <a:off x="6471804" y="2504595"/>
            <a:ext cx="0" cy="23265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47" name="Shape 187">
            <a:extLst>
              <a:ext uri="{FF2B5EF4-FFF2-40B4-BE49-F238E27FC236}">
                <a16:creationId xmlns:a16="http://schemas.microsoft.com/office/drawing/2014/main" id="{A1169744-774F-4BB4-AA2D-12C45D2A02D1}"/>
              </a:ext>
            </a:extLst>
          </p:cNvPr>
          <p:cNvCxnSpPr>
            <a:cxnSpLocks/>
          </p:cNvCxnSpPr>
          <p:nvPr/>
        </p:nvCxnSpPr>
        <p:spPr>
          <a:xfrm>
            <a:off x="6622217" y="2505191"/>
            <a:ext cx="0" cy="2313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69" name="Shape 190">
            <a:extLst>
              <a:ext uri="{FF2B5EF4-FFF2-40B4-BE49-F238E27FC236}">
                <a16:creationId xmlns:a16="http://schemas.microsoft.com/office/drawing/2014/main" id="{85FFF70B-931A-454D-8D5A-60C5AF3C29E7}"/>
              </a:ext>
            </a:extLst>
          </p:cNvPr>
          <p:cNvCxnSpPr/>
          <p:nvPr/>
        </p:nvCxnSpPr>
        <p:spPr>
          <a:xfrm rot="10800000">
            <a:off x="6394280" y="2540763"/>
            <a:ext cx="0" cy="423000"/>
          </a:xfrm>
          <a:prstGeom prst="straightConnector1">
            <a:avLst/>
          </a:prstGeom>
          <a:noFill/>
          <a:ln w="254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70" name="Shape 191">
            <a:extLst>
              <a:ext uri="{FF2B5EF4-FFF2-40B4-BE49-F238E27FC236}">
                <a16:creationId xmlns:a16="http://schemas.microsoft.com/office/drawing/2014/main" id="{5448D475-AE5D-44CD-98C1-0B480E6F0149}"/>
              </a:ext>
            </a:extLst>
          </p:cNvPr>
          <p:cNvCxnSpPr/>
          <p:nvPr/>
        </p:nvCxnSpPr>
        <p:spPr>
          <a:xfrm>
            <a:off x="6571873" y="2542107"/>
            <a:ext cx="0" cy="420300"/>
          </a:xfrm>
          <a:prstGeom prst="straightConnector1">
            <a:avLst/>
          </a:prstGeom>
          <a:noFill/>
          <a:ln w="254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50" name="Shape 192">
            <a:extLst>
              <a:ext uri="{FF2B5EF4-FFF2-40B4-BE49-F238E27FC236}">
                <a16:creationId xmlns:a16="http://schemas.microsoft.com/office/drawing/2014/main" id="{AE5A6849-80E1-4191-8F85-7F5B333C3B8D}"/>
              </a:ext>
            </a:extLst>
          </p:cNvPr>
          <p:cNvSpPr/>
          <p:nvPr/>
        </p:nvSpPr>
        <p:spPr>
          <a:xfrm>
            <a:off x="7473077" y="2642330"/>
            <a:ext cx="137025" cy="13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 lang="en-GB" sz="1050">
              <a:latin typeface="Arial"/>
              <a:ea typeface="Arial"/>
              <a:cs typeface="Arial"/>
            </a:endParaRPr>
          </a:p>
        </p:txBody>
      </p:sp>
      <p:sp>
        <p:nvSpPr>
          <p:cNvPr id="51" name="Shape 193">
            <a:extLst>
              <a:ext uri="{FF2B5EF4-FFF2-40B4-BE49-F238E27FC236}">
                <a16:creationId xmlns:a16="http://schemas.microsoft.com/office/drawing/2014/main" id="{127AE9BE-AAB9-4B3A-8E7E-7984887FF396}"/>
              </a:ext>
            </a:extLst>
          </p:cNvPr>
          <p:cNvSpPr/>
          <p:nvPr/>
        </p:nvSpPr>
        <p:spPr>
          <a:xfrm>
            <a:off x="7473077" y="2858630"/>
            <a:ext cx="137025" cy="13477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 lang="en-GB" sz="1050">
              <a:latin typeface="Arial"/>
              <a:ea typeface="Arial"/>
              <a:cs typeface="Arial"/>
            </a:endParaRPr>
          </a:p>
        </p:txBody>
      </p:sp>
      <p:cxnSp>
        <p:nvCxnSpPr>
          <p:cNvPr id="52" name="Shape 194">
            <a:extLst>
              <a:ext uri="{FF2B5EF4-FFF2-40B4-BE49-F238E27FC236}">
                <a16:creationId xmlns:a16="http://schemas.microsoft.com/office/drawing/2014/main" id="{98CF0F13-5548-486D-A070-33D6CE90520F}"/>
              </a:ext>
            </a:extLst>
          </p:cNvPr>
          <p:cNvCxnSpPr>
            <a:cxnSpLocks/>
          </p:cNvCxnSpPr>
          <p:nvPr/>
        </p:nvCxnSpPr>
        <p:spPr>
          <a:xfrm>
            <a:off x="7461025" y="3244476"/>
            <a:ext cx="149078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schemeClr val="bg1">
                <a:lumMod val="50000"/>
                <a:alpha val="79000"/>
              </a:schemeClr>
            </a:outerShdw>
          </a:effectLst>
        </p:spPr>
      </p:cxnSp>
      <p:cxnSp>
        <p:nvCxnSpPr>
          <p:cNvPr id="53" name="Shape 195">
            <a:extLst>
              <a:ext uri="{FF2B5EF4-FFF2-40B4-BE49-F238E27FC236}">
                <a16:creationId xmlns:a16="http://schemas.microsoft.com/office/drawing/2014/main" id="{4ED1F3A1-C139-4066-AE32-E3FEFF1FF75D}"/>
              </a:ext>
            </a:extLst>
          </p:cNvPr>
          <p:cNvCxnSpPr>
            <a:cxnSpLocks/>
          </p:cNvCxnSpPr>
          <p:nvPr/>
        </p:nvCxnSpPr>
        <p:spPr>
          <a:xfrm>
            <a:off x="7461025" y="3437510"/>
            <a:ext cx="149078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schemeClr val="bg1">
                <a:lumMod val="50000"/>
                <a:alpha val="79000"/>
              </a:schemeClr>
            </a:outerShdw>
          </a:effectLst>
        </p:spPr>
      </p:cxnSp>
      <p:sp>
        <p:nvSpPr>
          <p:cNvPr id="54" name="Shape 196">
            <a:extLst>
              <a:ext uri="{FF2B5EF4-FFF2-40B4-BE49-F238E27FC236}">
                <a16:creationId xmlns:a16="http://schemas.microsoft.com/office/drawing/2014/main" id="{B1189A8E-8434-429D-ABE1-7D21FBEEC1FC}"/>
              </a:ext>
            </a:extLst>
          </p:cNvPr>
          <p:cNvSpPr txBox="1"/>
          <p:nvPr/>
        </p:nvSpPr>
        <p:spPr>
          <a:xfrm>
            <a:off x="7608929" y="2617825"/>
            <a:ext cx="482175" cy="14303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9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</a:p>
        </p:txBody>
      </p:sp>
      <p:sp>
        <p:nvSpPr>
          <p:cNvPr id="55" name="Shape 197">
            <a:extLst>
              <a:ext uri="{FF2B5EF4-FFF2-40B4-BE49-F238E27FC236}">
                <a16:creationId xmlns:a16="http://schemas.microsoft.com/office/drawing/2014/main" id="{91EF1D7F-EDEF-4BFF-983B-6E3A814DB264}"/>
              </a:ext>
            </a:extLst>
          </p:cNvPr>
          <p:cNvSpPr txBox="1"/>
          <p:nvPr/>
        </p:nvSpPr>
        <p:spPr>
          <a:xfrm>
            <a:off x="7608929" y="2858631"/>
            <a:ext cx="482175" cy="134039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9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</a:t>
            </a:r>
          </a:p>
        </p:txBody>
      </p:sp>
      <p:sp>
        <p:nvSpPr>
          <p:cNvPr id="56" name="Shape 198">
            <a:extLst>
              <a:ext uri="{FF2B5EF4-FFF2-40B4-BE49-F238E27FC236}">
                <a16:creationId xmlns:a16="http://schemas.microsoft.com/office/drawing/2014/main" id="{408E1B64-EEB9-4622-8C89-73E9EF0CF027}"/>
              </a:ext>
            </a:extLst>
          </p:cNvPr>
          <p:cNvSpPr txBox="1"/>
          <p:nvPr/>
        </p:nvSpPr>
        <p:spPr>
          <a:xfrm>
            <a:off x="7602121" y="3094145"/>
            <a:ext cx="901800" cy="2826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9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連續讀寫</a:t>
            </a:r>
          </a:p>
        </p:txBody>
      </p:sp>
      <p:sp>
        <p:nvSpPr>
          <p:cNvPr id="57" name="Shape 199">
            <a:extLst>
              <a:ext uri="{FF2B5EF4-FFF2-40B4-BE49-F238E27FC236}">
                <a16:creationId xmlns:a16="http://schemas.microsoft.com/office/drawing/2014/main" id="{58521369-36B8-4FA6-8CE1-73C18CCC6364}"/>
              </a:ext>
            </a:extLst>
          </p:cNvPr>
          <p:cNvSpPr txBox="1"/>
          <p:nvPr/>
        </p:nvSpPr>
        <p:spPr>
          <a:xfrm>
            <a:off x="7610708" y="3311707"/>
            <a:ext cx="744075" cy="27085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9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隨機讀寫</a:t>
            </a:r>
          </a:p>
        </p:txBody>
      </p:sp>
      <p:sp>
        <p:nvSpPr>
          <p:cNvPr id="58" name="Shape 200">
            <a:extLst>
              <a:ext uri="{FF2B5EF4-FFF2-40B4-BE49-F238E27FC236}">
                <a16:creationId xmlns:a16="http://schemas.microsoft.com/office/drawing/2014/main" id="{D714DE20-C476-4B58-B9A6-41CD4301DCAD}"/>
              </a:ext>
            </a:extLst>
          </p:cNvPr>
          <p:cNvSpPr/>
          <p:nvPr/>
        </p:nvSpPr>
        <p:spPr>
          <a:xfrm>
            <a:off x="6283722" y="2823211"/>
            <a:ext cx="522595" cy="367259"/>
          </a:xfrm>
          <a:prstGeom prst="ellipse">
            <a:avLst/>
          </a:prstGeom>
          <a:solidFill>
            <a:schemeClr val="bg1">
              <a:alpha val="42000"/>
            </a:schemeClr>
          </a:solidFill>
          <a:ln w="28575" cap="flat" cmpd="sng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sz="1050"/>
          </a:p>
        </p:txBody>
      </p:sp>
      <p:cxnSp>
        <p:nvCxnSpPr>
          <p:cNvPr id="59" name="Shape 168">
            <a:extLst>
              <a:ext uri="{FF2B5EF4-FFF2-40B4-BE49-F238E27FC236}">
                <a16:creationId xmlns:a16="http://schemas.microsoft.com/office/drawing/2014/main" id="{B9716572-C456-4936-8119-7F39AC4B1307}"/>
              </a:ext>
            </a:extLst>
          </p:cNvPr>
          <p:cNvCxnSpPr>
            <a:cxnSpLocks/>
          </p:cNvCxnSpPr>
          <p:nvPr/>
        </p:nvCxnSpPr>
        <p:spPr>
          <a:xfrm rot="5400000">
            <a:off x="6496433" y="3007475"/>
            <a:ext cx="242100" cy="675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60" name="Shape 178">
            <a:extLst>
              <a:ext uri="{FF2B5EF4-FFF2-40B4-BE49-F238E27FC236}">
                <a16:creationId xmlns:a16="http://schemas.microsoft.com/office/drawing/2014/main" id="{E230D79B-81D8-438D-B0C3-A5D378430A61}"/>
              </a:ext>
            </a:extLst>
          </p:cNvPr>
          <p:cNvCxnSpPr>
            <a:cxnSpLocks/>
          </p:cNvCxnSpPr>
          <p:nvPr/>
        </p:nvCxnSpPr>
        <p:spPr>
          <a:xfrm rot="-5400000">
            <a:off x="6361482" y="3012254"/>
            <a:ext cx="242100" cy="675"/>
          </a:xfrm>
          <a:prstGeom prst="straightConnector1">
            <a:avLst/>
          </a:prstGeom>
          <a:noFill/>
          <a:ln w="254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61" name="圓角矩形 49">
            <a:extLst>
              <a:ext uri="{FF2B5EF4-FFF2-40B4-BE49-F238E27FC236}">
                <a16:creationId xmlns:a16="http://schemas.microsoft.com/office/drawing/2014/main" id="{B499CE23-81AA-4382-9C26-4914A9CAE926}"/>
              </a:ext>
            </a:extLst>
          </p:cNvPr>
          <p:cNvSpPr/>
          <p:nvPr/>
        </p:nvSpPr>
        <p:spPr>
          <a:xfrm>
            <a:off x="1127540" y="3561856"/>
            <a:ext cx="3073955" cy="966920"/>
          </a:xfrm>
          <a:prstGeom prst="roundRect">
            <a:avLst>
              <a:gd name="adj" fmla="val 7805"/>
            </a:avLst>
          </a:prstGeom>
          <a:solidFill>
            <a:schemeClr val="accent5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05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03A384B6-2A0A-4B6D-BA18-2FD0A818316C}"/>
              </a:ext>
            </a:extLst>
          </p:cNvPr>
          <p:cNvSpPr/>
          <p:nvPr/>
        </p:nvSpPr>
        <p:spPr>
          <a:xfrm>
            <a:off x="1127539" y="3801486"/>
            <a:ext cx="3123362" cy="71558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0513" indent="-214313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zh-TW" sz="135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135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35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空間直接存放</a:t>
            </a:r>
            <a:r>
              <a:rPr lang="zh-TW" altLang="en-US" sz="135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雲端快取</a:t>
            </a:r>
            <a:r>
              <a:rPr lang="zh-TW" altLang="zh-TW" sz="135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</a:p>
          <a:p>
            <a:pPr marL="290513" indent="-214313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zh-TW" sz="135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結合</a:t>
            </a:r>
            <a:r>
              <a:rPr lang="zh-TW" altLang="en-US" sz="135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智慧判別</a:t>
            </a:r>
            <a:r>
              <a:rPr lang="zh-TW" altLang="zh-TW" sz="135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</a:t>
            </a:r>
            <a:r>
              <a:rPr lang="zh-TW" altLang="zh-TW" sz="135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資料夾分層</a:t>
            </a:r>
            <a:br>
              <a:rPr lang="zh-TW" altLang="zh-TW" sz="135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altLang="zh-TW" sz="1350" b="1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" name="圓角矩形 58">
            <a:extLst>
              <a:ext uri="{FF2B5EF4-FFF2-40B4-BE49-F238E27FC236}">
                <a16:creationId xmlns:a16="http://schemas.microsoft.com/office/drawing/2014/main" id="{F1127A97-216B-480E-8730-4E32A75A3F76}"/>
              </a:ext>
            </a:extLst>
          </p:cNvPr>
          <p:cNvSpPr/>
          <p:nvPr/>
        </p:nvSpPr>
        <p:spPr>
          <a:xfrm>
            <a:off x="1127539" y="3391455"/>
            <a:ext cx="3073956" cy="301187"/>
          </a:xfrm>
          <a:prstGeom prst="roundRect">
            <a:avLst>
              <a:gd name="adj" fmla="val 0"/>
            </a:avLst>
          </a:prstGeom>
          <a:solidFill>
            <a:srgbClr val="2A6B82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0" algn="ctr"/>
            <a:r>
              <a:rPr lang="zh-TW" altLang="zh-TW" sz="1500" b="1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Qtier 2.0 </a:t>
            </a:r>
            <a:r>
              <a:rPr lang="zh-TW" altLang="zh-TW" sz="15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自動分層技術 </a:t>
            </a:r>
          </a:p>
        </p:txBody>
      </p:sp>
      <p:sp>
        <p:nvSpPr>
          <p:cNvPr id="64" name="＞形箭號 88">
            <a:extLst>
              <a:ext uri="{FF2B5EF4-FFF2-40B4-BE49-F238E27FC236}">
                <a16:creationId xmlns:a16="http://schemas.microsoft.com/office/drawing/2014/main" id="{6FB8F1AE-52A5-46FB-82CA-760A65E5096C}"/>
              </a:ext>
            </a:extLst>
          </p:cNvPr>
          <p:cNvSpPr/>
          <p:nvPr/>
        </p:nvSpPr>
        <p:spPr>
          <a:xfrm rot="5400000">
            <a:off x="3579596" y="2959903"/>
            <a:ext cx="685547" cy="356254"/>
          </a:xfrm>
          <a:prstGeom prst="chevron">
            <a:avLst>
              <a:gd name="adj" fmla="val 4701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050">
              <a:solidFill>
                <a:schemeClr val="tx1"/>
              </a:solidFill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86026C77-8F22-4B24-9F7D-A967E88FBF46}"/>
              </a:ext>
            </a:extLst>
          </p:cNvPr>
          <p:cNvSpPr/>
          <p:nvPr/>
        </p:nvSpPr>
        <p:spPr>
          <a:xfrm>
            <a:off x="1078341" y="2540515"/>
            <a:ext cx="2898430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0513" indent="-214313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zh-TW" sz="135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快取加速，</a:t>
            </a:r>
            <a:r>
              <a:rPr lang="zh-TW" altLang="en-US" sz="135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但不</a:t>
            </a:r>
            <a:r>
              <a:rPr lang="zh-TW" altLang="zh-TW" sz="135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做儲存使用 </a:t>
            </a:r>
          </a:p>
          <a:p>
            <a:pPr marL="290513" indent="-214313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zh-TW" sz="135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以區塊大小篩選快取</a:t>
            </a:r>
            <a:endParaRPr lang="zh-TW" altLang="zh-TW" sz="135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67" name="＞形箭號 92">
            <a:extLst>
              <a:ext uri="{FF2B5EF4-FFF2-40B4-BE49-F238E27FC236}">
                <a16:creationId xmlns:a16="http://schemas.microsoft.com/office/drawing/2014/main" id="{F2EF9094-71E6-45B3-9699-F0220AB370BA}"/>
              </a:ext>
            </a:extLst>
          </p:cNvPr>
          <p:cNvSpPr/>
          <p:nvPr/>
        </p:nvSpPr>
        <p:spPr>
          <a:xfrm rot="5400000">
            <a:off x="3798429" y="3200534"/>
            <a:ext cx="247883" cy="356254"/>
          </a:xfrm>
          <a:prstGeom prst="chevron">
            <a:avLst>
              <a:gd name="adj" fmla="val 4701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050">
              <a:solidFill>
                <a:schemeClr val="tx1"/>
              </a:solidFill>
            </a:endParaRPr>
          </a:p>
        </p:txBody>
      </p:sp>
      <p:sp>
        <p:nvSpPr>
          <p:cNvPr id="68" name="＞形箭號 47">
            <a:extLst>
              <a:ext uri="{FF2B5EF4-FFF2-40B4-BE49-F238E27FC236}">
                <a16:creationId xmlns:a16="http://schemas.microsoft.com/office/drawing/2014/main" id="{D65CD808-F66D-4BE5-B9E5-AB9590C3C2F7}"/>
              </a:ext>
            </a:extLst>
          </p:cNvPr>
          <p:cNvSpPr/>
          <p:nvPr/>
        </p:nvSpPr>
        <p:spPr>
          <a:xfrm rot="5400000">
            <a:off x="3820546" y="2945940"/>
            <a:ext cx="203648" cy="356254"/>
          </a:xfrm>
          <a:prstGeom prst="chevron">
            <a:avLst>
              <a:gd name="adj" fmla="val 4701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050">
              <a:solidFill>
                <a:schemeClr val="tx1"/>
              </a:solidFill>
            </a:endParaRPr>
          </a:p>
        </p:txBody>
      </p:sp>
      <p:sp>
        <p:nvSpPr>
          <p:cNvPr id="90" name="圓角矩形 59">
            <a:extLst>
              <a:ext uri="{FF2B5EF4-FFF2-40B4-BE49-F238E27FC236}">
                <a16:creationId xmlns:a16="http://schemas.microsoft.com/office/drawing/2014/main" id="{D4AB8E55-A269-4259-AD4E-4F2511B17E59}"/>
              </a:ext>
            </a:extLst>
          </p:cNvPr>
          <p:cNvSpPr/>
          <p:nvPr/>
        </p:nvSpPr>
        <p:spPr>
          <a:xfrm>
            <a:off x="1136424" y="2160106"/>
            <a:ext cx="3073956" cy="301187"/>
          </a:xfrm>
          <a:prstGeom prst="roundRect">
            <a:avLst>
              <a:gd name="adj" fmla="val 0"/>
            </a:avLst>
          </a:prstGeom>
          <a:solidFill>
            <a:srgbClr val="2A6B82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zh-TW" sz="1500" b="1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zh-TW" altLang="zh-TW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快取技術</a:t>
            </a:r>
          </a:p>
        </p:txBody>
      </p:sp>
      <p:sp>
        <p:nvSpPr>
          <p:cNvPr id="91" name="Shape 171">
            <a:extLst>
              <a:ext uri="{FF2B5EF4-FFF2-40B4-BE49-F238E27FC236}">
                <a16:creationId xmlns:a16="http://schemas.microsoft.com/office/drawing/2014/main" id="{5A3090E3-A6E6-4061-992E-640F9679B036}"/>
              </a:ext>
            </a:extLst>
          </p:cNvPr>
          <p:cNvSpPr/>
          <p:nvPr/>
        </p:nvSpPr>
        <p:spPr>
          <a:xfrm>
            <a:off x="4469430" y="2161887"/>
            <a:ext cx="2737866" cy="30342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en-GB"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180">
            <a:extLst>
              <a:ext uri="{FF2B5EF4-FFF2-40B4-BE49-F238E27FC236}">
                <a16:creationId xmlns:a16="http://schemas.microsoft.com/office/drawing/2014/main" id="{6A3F01A8-7CA4-4268-9287-9AA0AB89D5E6}"/>
              </a:ext>
            </a:extLst>
          </p:cNvPr>
          <p:cNvSpPr txBox="1"/>
          <p:nvPr/>
        </p:nvSpPr>
        <p:spPr>
          <a:xfrm>
            <a:off x="4469368" y="2222533"/>
            <a:ext cx="2737928" cy="176864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pPr marL="85725" algn="ctr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應用層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323DD19F-6463-4873-A55C-9427C907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558" y="198084"/>
            <a:ext cx="8311794" cy="630282"/>
          </a:xfrm>
        </p:spPr>
        <p:txBody>
          <a:bodyPr>
            <a:normAutofit/>
          </a:bodyPr>
          <a:lstStyle/>
          <a:p>
            <a:r>
              <a:rPr lang="zh-TW" altLang="en-US" sz="3150"/>
              <a:t>搭配 </a:t>
            </a:r>
            <a:r>
              <a:rPr lang="en-US" altLang="zh-TW" sz="3150"/>
              <a:t>Qtier</a:t>
            </a:r>
            <a:r>
              <a:rPr lang="zh-TW" altLang="en-US" sz="3150"/>
              <a:t> 與 </a:t>
            </a:r>
            <a:r>
              <a:rPr lang="en-US" altLang="zh-TW" sz="3150"/>
              <a:t>SSD </a:t>
            </a:r>
            <a:r>
              <a:rPr lang="zh-TW" altLang="en-US" sz="3150"/>
              <a:t>快取，快取再加速</a:t>
            </a:r>
          </a:p>
        </p:txBody>
      </p:sp>
      <p:pic>
        <p:nvPicPr>
          <p:cNvPr id="78" name="圖形 77">
            <a:extLst>
              <a:ext uri="{FF2B5EF4-FFF2-40B4-BE49-F238E27FC236}">
                <a16:creationId xmlns:a16="http://schemas.microsoft.com/office/drawing/2014/main" id="{448BDADB-5C59-4407-AFF9-9275F7BBF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4168"/>
          <a:stretch/>
        </p:blipFill>
        <p:spPr>
          <a:xfrm>
            <a:off x="83003" y="-1"/>
            <a:ext cx="1085296" cy="867463"/>
          </a:xfrm>
          <a:prstGeom prst="rect">
            <a:avLst/>
          </a:prstGeom>
        </p:spPr>
      </p:pic>
      <p:sp>
        <p:nvSpPr>
          <p:cNvPr id="79" name="矩形 78">
            <a:extLst>
              <a:ext uri="{FF2B5EF4-FFF2-40B4-BE49-F238E27FC236}">
                <a16:creationId xmlns:a16="http://schemas.microsoft.com/office/drawing/2014/main" id="{60D81D40-B3A1-4551-95E5-C0AF56016BEE}"/>
              </a:ext>
            </a:extLst>
          </p:cNvPr>
          <p:cNvSpPr/>
          <p:nvPr/>
        </p:nvSpPr>
        <p:spPr>
          <a:xfrm>
            <a:off x="98576" y="58977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Microsoft JhengHei UI"/>
                <a:ea typeface="Microsoft JhengHei UI"/>
              </a:rPr>
              <a:t>小撇步</a:t>
            </a:r>
            <a:endParaRPr lang="en-US" altLang="zh-TW" sz="1200" b="1">
              <a:solidFill>
                <a:schemeClr val="bg1"/>
              </a:solidFill>
              <a:latin typeface="Microsoft JhengHei UI"/>
              <a:ea typeface="Microsoft JhengHei UI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28266991-C2D8-4A29-B4EC-BF97E018B9CF}"/>
              </a:ext>
            </a:extLst>
          </p:cNvPr>
          <p:cNvSpPr/>
          <p:nvPr/>
        </p:nvSpPr>
        <p:spPr>
          <a:xfrm>
            <a:off x="246835" y="302141"/>
            <a:ext cx="39786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900" b="1">
                <a:solidFill>
                  <a:schemeClr val="bg1"/>
                </a:solidFill>
                <a:latin typeface="Microsoft JhengHei UI"/>
                <a:ea typeface="Microsoft JhengHei UI"/>
              </a:rPr>
              <a:t>2</a:t>
            </a:r>
            <a:endParaRPr lang="zh-TW" altLang="en-US" sz="2900" b="1">
              <a:solidFill>
                <a:schemeClr val="bg1"/>
              </a:solidFill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8E34754D-6740-46F6-88F4-C076F433F4AF}"/>
              </a:ext>
            </a:extLst>
          </p:cNvPr>
          <p:cNvSpPr txBox="1"/>
          <p:nvPr/>
        </p:nvSpPr>
        <p:spPr>
          <a:xfrm>
            <a:off x="609062" y="1591345"/>
            <a:ext cx="750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-GB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HDD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混合配置搭配 </a:t>
            </a:r>
            <a:r>
              <a:rPr lang="en-GB" altLang="zh-TW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GB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 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快取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，讓存取更快速！</a:t>
            </a:r>
            <a:endParaRPr lang="en-GB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矩形: 圓角 35">
            <a:extLst>
              <a:ext uri="{FF2B5EF4-FFF2-40B4-BE49-F238E27FC236}">
                <a16:creationId xmlns:a16="http://schemas.microsoft.com/office/drawing/2014/main" id="{ED3FC96E-D59D-424A-8658-BA4D1F498C37}"/>
              </a:ext>
            </a:extLst>
          </p:cNvPr>
          <p:cNvSpPr/>
          <p:nvPr/>
        </p:nvSpPr>
        <p:spPr>
          <a:xfrm>
            <a:off x="581366" y="1097314"/>
            <a:ext cx="2764949" cy="371599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26A8438-670C-462A-91F0-7446150248BC}"/>
              </a:ext>
            </a:extLst>
          </p:cNvPr>
          <p:cNvSpPr txBox="1"/>
          <p:nvPr/>
        </p:nvSpPr>
        <p:spPr>
          <a:xfrm>
            <a:off x="671844" y="1092485"/>
            <a:ext cx="259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配置成本太高？</a:t>
            </a:r>
            <a:endParaRPr lang="en-GB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3" name="Shape 175">
            <a:extLst>
              <a:ext uri="{FF2B5EF4-FFF2-40B4-BE49-F238E27FC236}">
                <a16:creationId xmlns:a16="http://schemas.microsoft.com/office/drawing/2014/main" id="{5372FC5F-DBF4-473F-AB8E-39DE788A19F2}"/>
              </a:ext>
            </a:extLst>
          </p:cNvPr>
          <p:cNvCxnSpPr>
            <a:cxnSpLocks/>
          </p:cNvCxnSpPr>
          <p:nvPr/>
        </p:nvCxnSpPr>
        <p:spPr>
          <a:xfrm flipH="1">
            <a:off x="4810192" y="3173364"/>
            <a:ext cx="242550" cy="360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7" name="接點: 肘形 6">
            <a:extLst>
              <a:ext uri="{FF2B5EF4-FFF2-40B4-BE49-F238E27FC236}">
                <a16:creationId xmlns:a16="http://schemas.microsoft.com/office/drawing/2014/main" id="{44C0AC0B-321E-4940-A4C7-2D519EDD4809}"/>
              </a:ext>
            </a:extLst>
          </p:cNvPr>
          <p:cNvCxnSpPr/>
          <p:nvPr/>
        </p:nvCxnSpPr>
        <p:spPr>
          <a:xfrm rot="16200000" flipH="1">
            <a:off x="5917862" y="2722112"/>
            <a:ext cx="787636" cy="446853"/>
          </a:xfrm>
          <a:prstGeom prst="bentConnector3">
            <a:avLst>
              <a:gd name="adj1" fmla="val 99915"/>
            </a:avLst>
          </a:prstGeom>
          <a:ln w="25400">
            <a:solidFill>
              <a:srgbClr val="54823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圖片 65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AFFDD68F-3E13-4853-94D8-0C47D6000A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86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46">
            <a:extLst>
              <a:ext uri="{FF2B5EF4-FFF2-40B4-BE49-F238E27FC236}">
                <a16:creationId xmlns:a16="http://schemas.microsoft.com/office/drawing/2014/main" id="{4CAAC671-72D4-456B-A8B8-5E2E59E0B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0" name="Picture 29">
            <a:extLst>
              <a:ext uri="{FF2B5EF4-FFF2-40B4-BE49-F238E27FC236}">
                <a16:creationId xmlns:a16="http://schemas.microsoft.com/office/drawing/2014/main" id="{092D17A4-A05B-4EA8-BF79-44892CCB4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198" y="2334986"/>
            <a:ext cx="2703875" cy="1843415"/>
          </a:xfrm>
          <a:prstGeom prst="rect">
            <a:avLst/>
          </a:prstGeom>
        </p:spPr>
      </p:pic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636DCCEC-5674-46EC-B09A-AABA7CDEDB74}"/>
              </a:ext>
            </a:extLst>
          </p:cNvPr>
          <p:cNvSpPr/>
          <p:nvPr/>
        </p:nvSpPr>
        <p:spPr>
          <a:xfrm>
            <a:off x="427597" y="1118432"/>
            <a:ext cx="1736528" cy="3059969"/>
          </a:xfrm>
          <a:prstGeom prst="roundRect">
            <a:avLst>
              <a:gd name="adj" fmla="val 8721"/>
            </a:avLst>
          </a:prstGeom>
          <a:solidFill>
            <a:srgbClr val="FFFFFF"/>
          </a:solidFill>
          <a:ln w="254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85DB9AB-40F3-4502-8E0C-B958B16F33B5}"/>
              </a:ext>
            </a:extLst>
          </p:cNvPr>
          <p:cNvSpPr/>
          <p:nvPr/>
        </p:nvSpPr>
        <p:spPr>
          <a:xfrm>
            <a:off x="2401238" y="1118432"/>
            <a:ext cx="4334301" cy="3059969"/>
          </a:xfrm>
          <a:prstGeom prst="roundRect">
            <a:avLst>
              <a:gd name="adj" fmla="val 4244"/>
            </a:avLst>
          </a:prstGeom>
          <a:solidFill>
            <a:srgbClr val="CCCCFF"/>
          </a:solidFill>
          <a:ln w="25400">
            <a:solidFill>
              <a:srgbClr val="4C216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ABB0F2CD-0C4D-4C0C-B59D-5257BE85AE0E}"/>
              </a:ext>
            </a:extLst>
          </p:cNvPr>
          <p:cNvSpPr/>
          <p:nvPr/>
        </p:nvSpPr>
        <p:spPr>
          <a:xfrm>
            <a:off x="6988637" y="1118432"/>
            <a:ext cx="1968370" cy="3059969"/>
          </a:xfrm>
          <a:prstGeom prst="roundRect">
            <a:avLst>
              <a:gd name="adj" fmla="val 8721"/>
            </a:avLst>
          </a:prstGeom>
          <a:solidFill>
            <a:srgbClr val="FFFFFF"/>
          </a:solidFill>
          <a:ln w="2540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160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AF620EA3-E36D-45DC-B655-75307507D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911" y="4117893"/>
            <a:ext cx="2639192" cy="330312"/>
          </a:xfrm>
          <a:prstGeom prst="rect">
            <a:avLst/>
          </a:prstGeom>
        </p:spPr>
      </p:pic>
      <p:pic>
        <p:nvPicPr>
          <p:cNvPr id="107" name="圖片 106">
            <a:extLst>
              <a:ext uri="{FF2B5EF4-FFF2-40B4-BE49-F238E27FC236}">
                <a16:creationId xmlns:a16="http://schemas.microsoft.com/office/drawing/2014/main" id="{00519CC4-FEF0-41D8-8E33-FD190587AC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366" y="3548621"/>
            <a:ext cx="2835624" cy="862192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0646D64F-E0AB-464B-9F0D-0AF7E485ED51}"/>
              </a:ext>
            </a:extLst>
          </p:cNvPr>
          <p:cNvSpPr/>
          <p:nvPr/>
        </p:nvSpPr>
        <p:spPr>
          <a:xfrm>
            <a:off x="551635" y="2012697"/>
            <a:ext cx="1485149" cy="871200"/>
          </a:xfrm>
          <a:prstGeom prst="roundRect">
            <a:avLst/>
          </a:prstGeom>
          <a:solidFill>
            <a:srgbClr val="D0E3F4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物件儲存服務</a:t>
            </a:r>
            <a:endParaRPr lang="en-GB" altLang="zh-TW" sz="1400" b="1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  <a:p>
            <a:pPr algn="ctr"/>
            <a:endParaRPr lang="en-GB" sz="2000" b="1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CBFA87F9-B223-4B35-8B56-EDA37CDE7682}"/>
              </a:ext>
            </a:extLst>
          </p:cNvPr>
          <p:cNvSpPr/>
          <p:nvPr/>
        </p:nvSpPr>
        <p:spPr>
          <a:xfrm>
            <a:off x="551635" y="3058741"/>
            <a:ext cx="1485149" cy="871200"/>
          </a:xfrm>
          <a:prstGeom prst="roundRect">
            <a:avLst/>
          </a:prstGeom>
          <a:solidFill>
            <a:srgbClr val="D0E3F4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檔案儲存服務</a:t>
            </a:r>
            <a:endParaRPr lang="en-GB" altLang="zh-TW" sz="1400" b="1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  <a:p>
            <a:pPr algn="ctr"/>
            <a:endParaRPr lang="en-GB" sz="2000" b="1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0ADB221D-EA58-4C66-A7A7-06AFCFFDB99C}"/>
              </a:ext>
            </a:extLst>
          </p:cNvPr>
          <p:cNvSpPr/>
          <p:nvPr/>
        </p:nvSpPr>
        <p:spPr>
          <a:xfrm>
            <a:off x="2621929" y="2242990"/>
            <a:ext cx="1119245" cy="1551989"/>
          </a:xfrm>
          <a:prstGeom prst="roundRect">
            <a:avLst>
              <a:gd name="adj" fmla="val 121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0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86F6EE11-F9E0-4850-9D87-B8DF98537E82}"/>
              </a:ext>
            </a:extLst>
          </p:cNvPr>
          <p:cNvSpPr/>
          <p:nvPr/>
        </p:nvSpPr>
        <p:spPr>
          <a:xfrm>
            <a:off x="3890052" y="2242990"/>
            <a:ext cx="1488132" cy="1551990"/>
          </a:xfrm>
          <a:prstGeom prst="roundRect">
            <a:avLst>
              <a:gd name="adj" fmla="val 12131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4C216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快取</a:t>
            </a:r>
            <a:endParaRPr lang="en-GB" altLang="zh-TW" sz="1400" b="1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  <a:p>
            <a:pPr algn="ctr"/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空間</a:t>
            </a:r>
            <a:endParaRPr lang="en-GB" sz="1400" b="1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8FC51B1-6E37-45D0-8336-3F14B6E8DA46}"/>
              </a:ext>
            </a:extLst>
          </p:cNvPr>
          <p:cNvSpPr/>
          <p:nvPr/>
        </p:nvSpPr>
        <p:spPr>
          <a:xfrm>
            <a:off x="4014748" y="2847147"/>
            <a:ext cx="1279968" cy="3960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Metadata</a:t>
            </a: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0E00A82F-EEA0-4BA6-9A13-610B32BF3E5A}"/>
              </a:ext>
            </a:extLst>
          </p:cNvPr>
          <p:cNvSpPr/>
          <p:nvPr/>
        </p:nvSpPr>
        <p:spPr>
          <a:xfrm>
            <a:off x="4014748" y="3279912"/>
            <a:ext cx="1279968" cy="3960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b="1">
                <a:latin typeface="微軟正黑體"/>
                <a:ea typeface="微軟正黑體"/>
              </a:rPr>
              <a:t>快取檔案</a:t>
            </a:r>
            <a:endParaRPr lang="en-GB" sz="1500" b="1">
              <a:latin typeface="微軟正黑體"/>
              <a:ea typeface="微軟正黑體"/>
            </a:endParaRPr>
          </a:p>
        </p:txBody>
      </p:sp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A6C47B58-078F-4ED1-BFFC-641A304EFC4C}"/>
              </a:ext>
            </a:extLst>
          </p:cNvPr>
          <p:cNvSpPr/>
          <p:nvPr/>
        </p:nvSpPr>
        <p:spPr>
          <a:xfrm>
            <a:off x="5529456" y="2242990"/>
            <a:ext cx="1064308" cy="1551990"/>
          </a:xfrm>
          <a:prstGeom prst="roundRect">
            <a:avLst>
              <a:gd name="adj" fmla="val 121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檔案系統</a:t>
            </a:r>
            <a:endParaRPr lang="en-GB" sz="1400" b="1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109" name="矩形: 圓角 108">
            <a:extLst>
              <a:ext uri="{FF2B5EF4-FFF2-40B4-BE49-F238E27FC236}">
                <a16:creationId xmlns:a16="http://schemas.microsoft.com/office/drawing/2014/main" id="{5C554649-C728-4D44-85E8-2B3BB7F7E0B0}"/>
              </a:ext>
            </a:extLst>
          </p:cNvPr>
          <p:cNvSpPr/>
          <p:nvPr/>
        </p:nvSpPr>
        <p:spPr>
          <a:xfrm>
            <a:off x="5601900" y="3181696"/>
            <a:ext cx="939392" cy="4942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快取</a:t>
            </a:r>
            <a:endParaRPr lang="en-US" altLang="zh-TW" sz="1400" b="1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  <a:p>
            <a:pPr algn="ctr"/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演算法</a:t>
            </a:r>
            <a:endParaRPr lang="en-GB" sz="1400" b="1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112" name="矩形: 圓角 111">
            <a:extLst>
              <a:ext uri="{FF2B5EF4-FFF2-40B4-BE49-F238E27FC236}">
                <a16:creationId xmlns:a16="http://schemas.microsoft.com/office/drawing/2014/main" id="{C076A58C-5A32-44FA-B989-FBB6B1520A77}"/>
              </a:ext>
            </a:extLst>
          </p:cNvPr>
          <p:cNvSpPr/>
          <p:nvPr/>
        </p:nvSpPr>
        <p:spPr>
          <a:xfrm>
            <a:off x="7102933" y="2012697"/>
            <a:ext cx="1735651" cy="776208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GB" sz="1400" b="1">
                <a:latin typeface="微軟正黑體"/>
                <a:ea typeface="微軟正黑體"/>
              </a:rPr>
              <a:t>NAS </a:t>
            </a:r>
            <a:r>
              <a:rPr lang="zh-TW" altLang="en-US" sz="1400" b="1">
                <a:latin typeface="微軟正黑體"/>
                <a:ea typeface="微軟正黑體"/>
              </a:rPr>
              <a:t>應用程式</a:t>
            </a:r>
            <a:endParaRPr lang="en-GB" altLang="zh-TW" sz="1400" b="1">
              <a:latin typeface="微軟正黑體"/>
              <a:ea typeface="微軟正黑體"/>
            </a:endParaRPr>
          </a:p>
          <a:p>
            <a:pPr algn="ctr">
              <a:lnSpc>
                <a:spcPts val="1400"/>
              </a:lnSpc>
            </a:pPr>
            <a:r>
              <a:rPr lang="zh-TW" altLang="en-US" sz="900">
                <a:latin typeface="微軟正黑體"/>
                <a:ea typeface="微軟正黑體"/>
              </a:rPr>
              <a:t>檔案管理、編輯、</a:t>
            </a:r>
            <a:endParaRPr lang="en-GB" sz="9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1400"/>
              </a:lnSpc>
            </a:pPr>
            <a:r>
              <a:rPr lang="zh-TW" altLang="en-US" sz="900">
                <a:latin typeface="微軟正黑體"/>
                <a:ea typeface="微軟正黑體"/>
              </a:rPr>
              <a:t>多媒體服務</a:t>
            </a:r>
            <a:endParaRPr lang="en-GB" sz="900">
              <a:latin typeface="微軟正黑體"/>
              <a:ea typeface="微軟正黑體"/>
              <a:cs typeface="Arial"/>
            </a:endParaRPr>
          </a:p>
        </p:txBody>
      </p:sp>
      <p:sp>
        <p:nvSpPr>
          <p:cNvPr id="113" name="矩形: 圓角 112">
            <a:extLst>
              <a:ext uri="{FF2B5EF4-FFF2-40B4-BE49-F238E27FC236}">
                <a16:creationId xmlns:a16="http://schemas.microsoft.com/office/drawing/2014/main" id="{B104BF5D-9DAB-49DE-BD81-565CC0DE14CA}"/>
              </a:ext>
            </a:extLst>
          </p:cNvPr>
          <p:cNvSpPr/>
          <p:nvPr/>
        </p:nvSpPr>
        <p:spPr>
          <a:xfrm>
            <a:off x="7102933" y="3030467"/>
            <a:ext cx="1735651" cy="764513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zh-TW" altLang="en-US" sz="1400" b="1">
                <a:latin typeface="微軟正黑體"/>
                <a:ea typeface="微軟正黑體"/>
              </a:rPr>
              <a:t>網路通訊協定存取</a:t>
            </a:r>
            <a:r>
              <a:rPr lang="en-GB" sz="900">
                <a:latin typeface="微軟正黑體"/>
                <a:ea typeface="微軟正黑體"/>
              </a:rPr>
              <a:t>Samba, NFS, FPT, AFP, WebDAV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5AD0E8D-8E22-4DA4-910E-D3F9218B6465}"/>
              </a:ext>
            </a:extLst>
          </p:cNvPr>
          <p:cNvSpPr txBox="1"/>
          <p:nvPr/>
        </p:nvSpPr>
        <p:spPr>
          <a:xfrm>
            <a:off x="3818384" y="1215608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CacheMount</a:t>
            </a:r>
            <a:endParaRPr lang="en-GB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C820707-0B76-4C90-A86A-5D4EF1C77E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378" y="903027"/>
            <a:ext cx="861531" cy="855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BBA7E86C-F3AC-44F3-AC4F-736F2CDB1FB5}"/>
              </a:ext>
            </a:extLst>
          </p:cNvPr>
          <p:cNvSpPr/>
          <p:nvPr/>
        </p:nvSpPr>
        <p:spPr>
          <a:xfrm>
            <a:off x="2707018" y="2372909"/>
            <a:ext cx="945830" cy="3960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檔案傳輸</a:t>
            </a:r>
            <a:endParaRPr lang="en-GB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3C409024-2697-470C-9D27-AB27FB5C44C5}"/>
              </a:ext>
            </a:extLst>
          </p:cNvPr>
          <p:cNvSpPr/>
          <p:nvPr/>
        </p:nvSpPr>
        <p:spPr>
          <a:xfrm>
            <a:off x="2707018" y="2820983"/>
            <a:ext cx="945830" cy="3960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</a:t>
            </a:r>
            <a:endParaRPr lang="en-GB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946A0C95-024E-4EDD-B2CD-D27B713BACD5}"/>
              </a:ext>
            </a:extLst>
          </p:cNvPr>
          <p:cNvSpPr/>
          <p:nvPr/>
        </p:nvSpPr>
        <p:spPr>
          <a:xfrm>
            <a:off x="2707018" y="3263384"/>
            <a:ext cx="945830" cy="3960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endParaRPr lang="en-GB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D30B9103-0DF1-4991-82F9-F27D87449208}"/>
              </a:ext>
            </a:extLst>
          </p:cNvPr>
          <p:cNvSpPr txBox="1"/>
          <p:nvPr/>
        </p:nvSpPr>
        <p:spPr>
          <a:xfrm>
            <a:off x="710834" y="1260135"/>
            <a:ext cx="1107996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雲端服務</a:t>
            </a:r>
            <a:endParaRPr lang="en-GB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Picture 17" descr="https://lh5.googleusercontent.com/C8QzIakFcFWiw6MJ3mPEyu4TKurUeb60BiG6wDhqfyOBNvUzPhk8fpG1lpEDSsKBCcuqpuH6rj2PFlRi0SPcQAvS-8RgaQm8Xqw9Gqs6GtdCOCGwoRa_L_cpxFOIQmIEnwV5SWCLxcM">
            <a:extLst>
              <a:ext uri="{FF2B5EF4-FFF2-40B4-BE49-F238E27FC236}">
                <a16:creationId xmlns:a16="http://schemas.microsoft.com/office/drawing/2014/main" id="{1FD81792-E101-47A2-917A-3DDC9D3A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9822" y="2541024"/>
            <a:ext cx="252000" cy="252000"/>
          </a:xfrm>
          <a:prstGeom prst="rect">
            <a:avLst/>
          </a:prstGeom>
          <a:noFill/>
        </p:spPr>
      </p:pic>
      <p:pic>
        <p:nvPicPr>
          <p:cNvPr id="41" name="Picture 18" descr="https://lh6.googleusercontent.com/1Fw3w_v3U-JCXnaUH8XlVuQyMkyy_8VgeJh6BG0241g0x8Qug7joSVqEqrkf7KpGjCj2Gqadcur-sVBW0hsMJcZlMz6ZadniH0IO-8I6aEw5qfIPXR9HtNX2-SkhY3vz4vyaUqDOMlo">
            <a:extLst>
              <a:ext uri="{FF2B5EF4-FFF2-40B4-BE49-F238E27FC236}">
                <a16:creationId xmlns:a16="http://schemas.microsoft.com/office/drawing/2014/main" id="{BC3CAF56-F088-4154-B934-6553657D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41302" y="2536905"/>
            <a:ext cx="252000" cy="252000"/>
          </a:xfrm>
          <a:prstGeom prst="rect">
            <a:avLst/>
          </a:prstGeom>
          <a:noFill/>
        </p:spPr>
      </p:pic>
      <p:pic>
        <p:nvPicPr>
          <p:cNvPr id="42" name="Picture 3" descr="https://lh4.googleusercontent.com/K9V2IiA9lNjQ1bEivo1ZgqjOHErvSxm5mVIOkLfvS4AV_fruAS_ZGl8d77W240EC3k6e504hgmF0cHbqKzwGjNf5PitpvqSoTAJTXYJRjml246jnOQT5Pi8XFvCM9bHK5-as3-f__KM">
            <a:extLst>
              <a:ext uri="{FF2B5EF4-FFF2-40B4-BE49-F238E27FC236}">
                <a16:creationId xmlns:a16="http://schemas.microsoft.com/office/drawing/2014/main" id="{C2731C2C-AC5F-419E-A91B-A26D6A587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49822" y="3592244"/>
            <a:ext cx="252000" cy="252000"/>
          </a:xfrm>
          <a:prstGeom prst="rect">
            <a:avLst/>
          </a:prstGeom>
          <a:noFill/>
        </p:spPr>
      </p:pic>
      <p:pic>
        <p:nvPicPr>
          <p:cNvPr id="43" name="Picture 2" descr="https://lh3.googleusercontent.com/tt_AoumHnwvy4yDK_XqLGyDQRXd4qwpAD7lhoInKWc-stRPWnIZWWSYYLae7i3UfSpefEhRxYlb5d03ZVA71X7QTHmkwEUknw0I9qEGn5XeMBDgWDCSXJFpOO_4jxFHFhk5qQNgB238">
            <a:extLst>
              <a:ext uri="{FF2B5EF4-FFF2-40B4-BE49-F238E27FC236}">
                <a16:creationId xmlns:a16="http://schemas.microsoft.com/office/drawing/2014/main" id="{38EDA31C-63A6-4A38-BA02-A43D1DF16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41302" y="3593469"/>
            <a:ext cx="252001" cy="252000"/>
          </a:xfrm>
          <a:prstGeom prst="rect">
            <a:avLst/>
          </a:prstGeom>
          <a:noFill/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C5EDD671-4403-4FAF-AF79-AD24F5001266}"/>
              </a:ext>
            </a:extLst>
          </p:cNvPr>
          <p:cNvSpPr txBox="1"/>
          <p:nvPr/>
        </p:nvSpPr>
        <p:spPr>
          <a:xfrm>
            <a:off x="1459570" y="3615207"/>
            <a:ext cx="304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en-GB" sz="120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CF0962A5-E56B-474F-AA8B-AD5F5245FE49}"/>
              </a:ext>
            </a:extLst>
          </p:cNvPr>
          <p:cNvSpPr txBox="1"/>
          <p:nvPr/>
        </p:nvSpPr>
        <p:spPr>
          <a:xfrm>
            <a:off x="1459570" y="2536906"/>
            <a:ext cx="304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en-GB" sz="120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E6EE4885-B9BE-4798-A989-CDC7ECEDE3E5}"/>
              </a:ext>
            </a:extLst>
          </p:cNvPr>
          <p:cNvSpPr/>
          <p:nvPr/>
        </p:nvSpPr>
        <p:spPr>
          <a:xfrm>
            <a:off x="2621929" y="1808152"/>
            <a:ext cx="3971835" cy="289138"/>
          </a:xfrm>
          <a:prstGeom prst="roundRect">
            <a:avLst>
              <a:gd name="adj" fmla="val 3147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5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使用者介面</a:t>
            </a:r>
            <a:endParaRPr lang="en-GB" sz="1500" b="1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64329" y="178497"/>
            <a:ext cx="9030985" cy="739739"/>
          </a:xfrm>
        </p:spPr>
        <p:txBody>
          <a:bodyPr>
            <a:normAutofit/>
          </a:bodyPr>
          <a:lstStyle/>
          <a:p>
            <a:pPr algn="ctr"/>
            <a:r>
              <a:rPr lang="zh-TW" altLang="en-US" sz="2850"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CacheMount</a:t>
            </a:r>
            <a:r>
              <a:rPr lang="zh-TW" altLang="en-US" sz="2850">
                <a:latin typeface="Microsoft JhengHei UI"/>
                <a:ea typeface="Microsoft JhengHei UI"/>
              </a:rPr>
              <a:t> </a:t>
            </a:r>
            <a:r>
              <a:rPr lang="zh-TW" altLang="en-US" sz="2850"/>
              <a:t>雲端服務與各應用程式的最佳橋樑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40E53B19-E7B3-44AD-BFA6-6459223B16DB}"/>
              </a:ext>
            </a:extLst>
          </p:cNvPr>
          <p:cNvSpPr txBox="1"/>
          <p:nvPr/>
        </p:nvSpPr>
        <p:spPr>
          <a:xfrm>
            <a:off x="7002341" y="1260135"/>
            <a:ext cx="180049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TW" altLang="en-US" sz="1800" b="1">
                <a:latin typeface="微軟正黑體"/>
                <a:ea typeface="微軟正黑體"/>
              </a:rPr>
              <a:t>檔案操作與使用</a:t>
            </a:r>
            <a:endParaRPr lang="en-GB" altLang="zh-TW" sz="1800" b="1">
              <a:latin typeface="微軟正黑體"/>
              <a:ea typeface="微軟正黑體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AD444036-BFED-4051-983E-D57C88F38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33432" y="1896188"/>
            <a:ext cx="228308" cy="461804"/>
          </a:xfrm>
          <a:prstGeom prst="rect">
            <a:avLst/>
          </a:prstGeom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0297310B-EACB-4E2C-88AF-9A69D0B547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00393" y="1853298"/>
            <a:ext cx="228308" cy="461804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BB285E72-5CE5-48B5-A87D-D249C1491C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10598" y="3751805"/>
            <a:ext cx="282478" cy="619244"/>
          </a:xfrm>
          <a:prstGeom prst="rect">
            <a:avLst/>
          </a:prstGeom>
        </p:spPr>
      </p:pic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BC8EF709-93BD-4454-9AA5-EE51FFB6CA00}"/>
              </a:ext>
            </a:extLst>
          </p:cNvPr>
          <p:cNvSpPr/>
          <p:nvPr/>
        </p:nvSpPr>
        <p:spPr>
          <a:xfrm>
            <a:off x="3424716" y="4427655"/>
            <a:ext cx="2488035" cy="5703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160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A029689-7953-4F7E-95C0-53BBAC4F30E2}"/>
              </a:ext>
            </a:extLst>
          </p:cNvPr>
          <p:cNvSpPr/>
          <p:nvPr/>
        </p:nvSpPr>
        <p:spPr>
          <a:xfrm>
            <a:off x="4116939" y="4463846"/>
            <a:ext cx="1441420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400" b="1">
                <a:latin typeface="微軟正黑體"/>
                <a:ea typeface="微軟正黑體"/>
              </a:rPr>
              <a:t>儲存與快照總管</a:t>
            </a:r>
            <a:endParaRPr lang="en-GB" altLang="zh-TW" sz="1400" b="1">
              <a:latin typeface="微軟正黑體"/>
              <a:ea typeface="微軟正黑體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0A26B08-488C-4FC5-996E-BB6EB9E86B3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79" y="4481244"/>
            <a:ext cx="426718" cy="426718"/>
          </a:xfrm>
          <a:prstGeom prst="rect">
            <a:avLst/>
          </a:prstGeom>
        </p:spPr>
      </p:pic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11541A0A-B372-4EBA-BB0F-554E3F6F7FE4}"/>
              </a:ext>
            </a:extLst>
          </p:cNvPr>
          <p:cNvSpPr/>
          <p:nvPr/>
        </p:nvSpPr>
        <p:spPr>
          <a:xfrm>
            <a:off x="4134953" y="4739531"/>
            <a:ext cx="1425151" cy="215707"/>
          </a:xfrm>
          <a:prstGeom prst="roundRect">
            <a:avLst>
              <a:gd name="adj" fmla="val 314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使用者介面</a:t>
            </a:r>
            <a:endParaRPr lang="en-GB" sz="1200" b="1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EF0E2ED2-1FDD-4349-9528-A5A5FDF279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90240" y="2820197"/>
            <a:ext cx="443659" cy="233473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60784A64-1C2B-46B3-B659-3E2A9622BE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800000">
            <a:off x="2077926" y="3081441"/>
            <a:ext cx="443659" cy="233473"/>
          </a:xfrm>
          <a:prstGeom prst="rect">
            <a:avLst/>
          </a:prstGeom>
        </p:spPr>
      </p:pic>
      <p:pic>
        <p:nvPicPr>
          <p:cNvPr id="60" name="圖形 59">
            <a:extLst>
              <a:ext uri="{FF2B5EF4-FFF2-40B4-BE49-F238E27FC236}">
                <a16:creationId xmlns:a16="http://schemas.microsoft.com/office/drawing/2014/main" id="{83E66F76-598C-4D9C-9826-8A442D4ABF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23544" y="2803889"/>
            <a:ext cx="443659" cy="233473"/>
          </a:xfrm>
          <a:prstGeom prst="rect">
            <a:avLst/>
          </a:prstGeom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FB38DC50-5CBA-4FFD-80BD-F3480BCF9A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800000">
            <a:off x="3611230" y="3065133"/>
            <a:ext cx="443659" cy="233473"/>
          </a:xfrm>
          <a:prstGeom prst="rect">
            <a:avLst/>
          </a:prstGeom>
        </p:spPr>
      </p:pic>
      <p:pic>
        <p:nvPicPr>
          <p:cNvPr id="64" name="圖形 63">
            <a:extLst>
              <a:ext uri="{FF2B5EF4-FFF2-40B4-BE49-F238E27FC236}">
                <a16:creationId xmlns:a16="http://schemas.microsoft.com/office/drawing/2014/main" id="{058BA238-708D-4B11-871B-05729CD2B2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51017" y="2831660"/>
            <a:ext cx="443659" cy="233473"/>
          </a:xfrm>
          <a:prstGeom prst="rect">
            <a:avLst/>
          </a:prstGeom>
        </p:spPr>
      </p:pic>
      <p:pic>
        <p:nvPicPr>
          <p:cNvPr id="65" name="圖形 64">
            <a:extLst>
              <a:ext uri="{FF2B5EF4-FFF2-40B4-BE49-F238E27FC236}">
                <a16:creationId xmlns:a16="http://schemas.microsoft.com/office/drawing/2014/main" id="{466DD5A9-C561-49C0-93EC-CA47BEB8FE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800000">
            <a:off x="6638703" y="3092904"/>
            <a:ext cx="443659" cy="233473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2E16561A-5686-4AA2-B4B1-CEE6B27530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229033" y="3362978"/>
            <a:ext cx="440077" cy="236138"/>
          </a:xfrm>
          <a:prstGeom prst="rect">
            <a:avLst/>
          </a:prstGeom>
        </p:spPr>
      </p:pic>
      <p:pic>
        <p:nvPicPr>
          <p:cNvPr id="48" name="圖片 47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E0A58850-A1BC-4989-A655-8A18D9DD464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07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25">
            <a:extLst>
              <a:ext uri="{FF2B5EF4-FFF2-40B4-BE49-F238E27FC236}">
                <a16:creationId xmlns:a16="http://schemas.microsoft.com/office/drawing/2014/main" id="{61360BE5-80D1-49BA-B097-5FBA30AFDEF9}"/>
              </a:ext>
            </a:extLst>
          </p:cNvPr>
          <p:cNvSpPr/>
          <p:nvPr/>
        </p:nvSpPr>
        <p:spPr>
          <a:xfrm>
            <a:off x="6848792" y="2152351"/>
            <a:ext cx="2108505" cy="594382"/>
          </a:xfrm>
          <a:prstGeom prst="roundRect">
            <a:avLst/>
          </a:prstGeom>
          <a:gradFill flip="none" rotWithShape="1">
            <a:gsLst>
              <a:gs pos="0">
                <a:srgbClr val="193361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rgbClr val="2A56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8B1C3781-26E9-4E65-B93C-634542709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766" y="1441205"/>
            <a:ext cx="5363603" cy="249413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E5DC237-8B90-401F-A0E5-BBF7D1FDF5FF}"/>
              </a:ext>
            </a:extLst>
          </p:cNvPr>
          <p:cNvSpPr txBox="1"/>
          <p:nvPr/>
        </p:nvSpPr>
        <p:spPr>
          <a:xfrm>
            <a:off x="291235" y="3844592"/>
            <a:ext cx="8481060" cy="733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測試條件：</a:t>
            </a:r>
            <a:endParaRPr lang="en-GB" altLang="zh-TW" sz="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機型：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TS-1685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pt-BR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CPU: Intel(R) Xeon(R) CPU D-1521 @ 2.40GHz, RAM: 16GB)</a:t>
            </a:r>
            <a:endParaRPr lang="en-US" altLang="zh-TW" sz="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GB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GB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快取磁碟區：完整磁碟區，建於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RAID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 儲存池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(HDD*2/SSD*1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，啟用 </a:t>
            </a:r>
            <a:r>
              <a:rPr lang="en-US" altLang="zh-TW" sz="8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雲端服務：</a:t>
            </a:r>
            <a:r>
              <a:rPr lang="en-GB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AWS S3</a:t>
            </a:r>
          </a:p>
          <a:p>
            <a:pPr>
              <a:lnSpc>
                <a:spcPts val="1250"/>
              </a:lnSpc>
            </a:pP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測試方式：掛載同一雲端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bucket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，透過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File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 分別下載</a:t>
            </a:r>
            <a:r>
              <a:rPr lang="zh-TW" altLang="en-US" sz="800" b="1" u="sng">
                <a:latin typeface="微軟正黑體" panose="020B0604030504040204" pitchFamily="34" charset="-120"/>
                <a:ea typeface="微軟正黑體" panose="020B0604030504040204" pitchFamily="34" charset="-120"/>
              </a:rPr>
              <a:t>已存在快取空間的檔案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800" b="1" u="sng">
                <a:latin typeface="微軟正黑體" panose="020B0604030504040204" pitchFamily="34" charset="-120"/>
                <a:ea typeface="微軟正黑體" panose="020B0604030504040204" pitchFamily="34" charset="-120"/>
              </a:rPr>
              <a:t>不啟用快取的雲端檔案</a:t>
            </a:r>
            <a:endParaRPr lang="en-GB" sz="800" b="1" u="sng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6C3276D-7EB4-094F-A64D-8AF2AC8E2122}"/>
              </a:ext>
            </a:extLst>
          </p:cNvPr>
          <p:cNvSpPr/>
          <p:nvPr/>
        </p:nvSpPr>
        <p:spPr>
          <a:xfrm>
            <a:off x="291235" y="4501126"/>
            <a:ext cx="62967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 </a:t>
            </a:r>
            <a:r>
              <a:rPr lang="zh-TW" altLang="en-US" sz="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測試於 </a:t>
            </a:r>
            <a:r>
              <a:rPr lang="en-US" altLang="zh-TW" sz="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實驗室，數據會因實際環境（網速、雲端服務差異）而有所不同。</a:t>
            </a:r>
            <a:endParaRPr lang="zh-TW" altLang="en-US" sz="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1DB1724-CF2D-49EC-80B5-D660875960AD}"/>
              </a:ext>
            </a:extLst>
          </p:cNvPr>
          <p:cNvSpPr txBox="1"/>
          <p:nvPr/>
        </p:nvSpPr>
        <p:spPr>
          <a:xfrm>
            <a:off x="6960059" y="1578202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latin typeface="Microsoft JhengHei"/>
                <a:ea typeface="Microsoft JhengHei"/>
              </a:rPr>
              <a:t>提升 </a:t>
            </a:r>
            <a:r>
              <a:rPr lang="en-US" altLang="zh-TW" sz="1200" b="1">
                <a:latin typeface="Microsoft JhengHei"/>
                <a:ea typeface="Microsoft JhengHei"/>
              </a:rPr>
              <a:t>9.6</a:t>
            </a:r>
            <a:r>
              <a:rPr lang="zh-TW" altLang="en-US" sz="1200" b="1">
                <a:latin typeface="Microsoft JhengHei"/>
                <a:ea typeface="Microsoft JhengHei"/>
              </a:rPr>
              <a:t> 倍</a:t>
            </a:r>
            <a:endParaRPr lang="en-GB" sz="1200" b="1">
              <a:latin typeface="Microsoft JhengHei"/>
              <a:ea typeface="Microsoft JhengHei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B3F8047-9E28-4FD1-8C2E-DB804331AFA2}"/>
              </a:ext>
            </a:extLst>
          </p:cNvPr>
          <p:cNvSpPr txBox="1"/>
          <p:nvPr/>
        </p:nvSpPr>
        <p:spPr>
          <a:xfrm>
            <a:off x="6767628" y="3021053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latin typeface="Microsoft JhengHei"/>
                <a:ea typeface="Microsoft JhengHei"/>
              </a:rPr>
              <a:t>提升 </a:t>
            </a:r>
            <a:r>
              <a:rPr lang="en-US" altLang="zh-TW" sz="1200" b="1">
                <a:latin typeface="Microsoft JhengHei"/>
                <a:ea typeface="Microsoft JhengHei"/>
              </a:rPr>
              <a:t>34.7</a:t>
            </a:r>
            <a:r>
              <a:rPr lang="zh-TW" altLang="en-US" sz="1200" b="1">
                <a:latin typeface="Microsoft JhengHei"/>
                <a:ea typeface="Microsoft JhengHei"/>
              </a:rPr>
              <a:t> 倍</a:t>
            </a:r>
            <a:endParaRPr lang="en-GB" sz="1200" b="1">
              <a:latin typeface="Microsoft JhengHei"/>
              <a:ea typeface="Microsoft JhengHei"/>
            </a:endParaRPr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F6C22593-39B6-475E-84F7-5C973C81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58" y="163694"/>
            <a:ext cx="8671389" cy="667820"/>
          </a:xfrm>
        </p:spPr>
        <p:txBody>
          <a:bodyPr>
            <a:normAutofit/>
          </a:bodyPr>
          <a:lstStyle/>
          <a:p>
            <a:r>
              <a:rPr lang="zh-TW" altLang="en-US" sz="3300"/>
              <a:t>雲端連線啟用快取，讀取效能實測大評比</a:t>
            </a:r>
          </a:p>
        </p:txBody>
      </p:sp>
      <p:sp>
        <p:nvSpPr>
          <p:cNvPr id="17" name="矩形: 圓角 35">
            <a:extLst>
              <a:ext uri="{FF2B5EF4-FFF2-40B4-BE49-F238E27FC236}">
                <a16:creationId xmlns:a16="http://schemas.microsoft.com/office/drawing/2014/main" id="{4D40CC6A-7D28-4F5A-8B9D-CB8B41EDA92D}"/>
              </a:ext>
            </a:extLst>
          </p:cNvPr>
          <p:cNvSpPr/>
          <p:nvPr/>
        </p:nvSpPr>
        <p:spPr>
          <a:xfrm>
            <a:off x="218420" y="1046251"/>
            <a:ext cx="2609086" cy="371645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5950852-9B22-6A4D-992F-990733AFCBDD}"/>
              </a:ext>
            </a:extLst>
          </p:cNvPr>
          <p:cNvSpPr txBox="1"/>
          <p:nvPr/>
        </p:nvSpPr>
        <p:spPr>
          <a:xfrm>
            <a:off x="297721" y="1071699"/>
            <a:ext cx="2478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下載單一大檔速度 </a:t>
            </a:r>
            <a:r>
              <a:rPr kumimoji="1"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(511</a:t>
            </a:r>
            <a:r>
              <a:rPr kumimoji="1"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MB)</a:t>
            </a:r>
            <a:endParaRPr kumimoji="1"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圓角 35">
            <a:extLst>
              <a:ext uri="{FF2B5EF4-FFF2-40B4-BE49-F238E27FC236}">
                <a16:creationId xmlns:a16="http://schemas.microsoft.com/office/drawing/2014/main" id="{4BAC4196-5ED3-4C38-AD88-142CC3A2A101}"/>
              </a:ext>
            </a:extLst>
          </p:cNvPr>
          <p:cNvSpPr/>
          <p:nvPr/>
        </p:nvSpPr>
        <p:spPr>
          <a:xfrm>
            <a:off x="233885" y="2498817"/>
            <a:ext cx="2881530" cy="371645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9FC264D-A133-6A45-BAA9-8F8E9A1BD901}"/>
              </a:ext>
            </a:extLst>
          </p:cNvPr>
          <p:cNvSpPr txBox="1"/>
          <p:nvPr/>
        </p:nvSpPr>
        <p:spPr>
          <a:xfrm>
            <a:off x="268874" y="2522814"/>
            <a:ext cx="3036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 </a:t>
            </a:r>
            <a:r>
              <a:rPr kumimoji="1"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 </a:t>
            </a:r>
            <a:r>
              <a:rPr kumimoji="1"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個小檔速度 </a:t>
            </a:r>
            <a:r>
              <a:rPr kumimoji="1"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kumimoji="1"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522</a:t>
            </a:r>
            <a:r>
              <a:rPr kumimoji="1"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MB)</a:t>
            </a:r>
            <a:endParaRPr kumimoji="1"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5DAE7-C22B-424B-A3D2-8483634370CF}"/>
              </a:ext>
            </a:extLst>
          </p:cNvPr>
          <p:cNvSpPr/>
          <p:nvPr/>
        </p:nvSpPr>
        <p:spPr>
          <a:xfrm>
            <a:off x="640891" y="1566442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</a:t>
            </a:r>
            <a:endParaRPr lang="zh-TW" altLang="en-US" sz="1400" b="1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3A8841E-783F-4E4E-8DED-DB3793DBBE64}"/>
              </a:ext>
            </a:extLst>
          </p:cNvPr>
          <p:cNvSpPr/>
          <p:nvPr/>
        </p:nvSpPr>
        <p:spPr>
          <a:xfrm>
            <a:off x="718766" y="3005665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</a:t>
            </a:r>
            <a:endParaRPr lang="zh-TW" altLang="en-US" sz="1400" b="1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0938F9C-0B85-415F-8F25-741B36BF0018}"/>
              </a:ext>
            </a:extLst>
          </p:cNvPr>
          <p:cNvSpPr/>
          <p:nvPr/>
        </p:nvSpPr>
        <p:spPr>
          <a:xfrm>
            <a:off x="640890" y="2072099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未快取</a:t>
            </a:r>
            <a:endParaRPr lang="zh-TW" altLang="en-US" sz="1400" b="1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7F3CA65-B70D-40B5-B38E-7B3A2E67011D}"/>
              </a:ext>
            </a:extLst>
          </p:cNvPr>
          <p:cNvSpPr/>
          <p:nvPr/>
        </p:nvSpPr>
        <p:spPr>
          <a:xfrm>
            <a:off x="711042" y="3456380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未快取</a:t>
            </a:r>
            <a:endParaRPr lang="zh-TW" altLang="en-US" sz="1400" b="1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2237A6E-DF53-435D-B7BC-40C4F2F59043}"/>
              </a:ext>
            </a:extLst>
          </p:cNvPr>
          <p:cNvSpPr/>
          <p:nvPr/>
        </p:nvSpPr>
        <p:spPr>
          <a:xfrm>
            <a:off x="1937660" y="2061418"/>
            <a:ext cx="10534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3.38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MB/s</a:t>
            </a:r>
            <a:endParaRPr lang="zh-TW" altLang="en-US" sz="1400" b="1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D78213D-C784-4EC5-9700-B63FF3C6A63E}"/>
              </a:ext>
            </a:extLst>
          </p:cNvPr>
          <p:cNvSpPr/>
          <p:nvPr/>
        </p:nvSpPr>
        <p:spPr>
          <a:xfrm>
            <a:off x="1716061" y="3470414"/>
            <a:ext cx="10534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0.90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MB/s</a:t>
            </a:r>
            <a:endParaRPr lang="zh-TW" altLang="en-US" sz="1400" b="1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D8CB3A8-2D90-4A8C-B629-46949769987A}"/>
              </a:ext>
            </a:extLst>
          </p:cNvPr>
          <p:cNvSpPr/>
          <p:nvPr/>
        </p:nvSpPr>
        <p:spPr>
          <a:xfrm>
            <a:off x="3115415" y="1560967"/>
            <a:ext cx="13777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32.38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Mb/s</a:t>
            </a:r>
            <a:endParaRPr lang="zh-TW" altLang="en-US" sz="1600" b="1" dirty="0">
              <a:solidFill>
                <a:schemeClr val="bg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2603C7B-7D7C-47E0-BF40-7134E683BD2C}"/>
              </a:ext>
            </a:extLst>
          </p:cNvPr>
          <p:cNvSpPr/>
          <p:nvPr/>
        </p:nvSpPr>
        <p:spPr>
          <a:xfrm>
            <a:off x="3110374" y="3004887"/>
            <a:ext cx="13062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31.26 Mb/s</a:t>
            </a:r>
            <a:endParaRPr lang="zh-TW" altLang="en-US" sz="1600" b="1" dirty="0">
              <a:solidFill>
                <a:schemeClr val="bg1"/>
              </a:solidFill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8665B0DF-654B-465E-A391-45FB34BE39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30185" y="1309672"/>
            <a:ext cx="870153" cy="870153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87356649-CDBF-4865-B422-7F1BB4D1B1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7475" y="2746732"/>
            <a:ext cx="870153" cy="870153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8F1A419C-4CF8-4C5F-8239-D00C840D7C0A}"/>
              </a:ext>
            </a:extLst>
          </p:cNvPr>
          <p:cNvSpPr/>
          <p:nvPr/>
        </p:nvSpPr>
        <p:spPr>
          <a:xfrm>
            <a:off x="6857577" y="1985264"/>
            <a:ext cx="2110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kumimoji="1" lang="en-GB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檔案操作過程越繁複，效能提升越顯著！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C7E0D253-F595-4467-AF96-A22842C82141}"/>
              </a:ext>
            </a:extLst>
          </p:cNvPr>
          <p:cNvSpPr/>
          <p:nvPr/>
        </p:nvSpPr>
        <p:spPr>
          <a:xfrm>
            <a:off x="6893592" y="2197142"/>
            <a:ext cx="2016523" cy="50476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E553C20F-717E-4F3D-970F-2F46FDFE63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56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7DD9DB4-FC0A-46A0-8901-23C439191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02844BFF-D6DA-4000-9280-ED49C2692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8212" y="239018"/>
            <a:ext cx="3387512" cy="4904482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C370859B-B62B-463E-852E-4E4D5D872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668" y="3916638"/>
            <a:ext cx="6364035" cy="635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C817744B-B81E-4531-8AC0-6769D7324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945" y="3299036"/>
            <a:ext cx="6364035" cy="635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FD432E1D-B823-4FB1-B7F4-7C8910F7C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093" y="1785845"/>
            <a:ext cx="5845877" cy="632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B33B355E-58B7-4736-83BA-FC55956EA1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6668" y="1168243"/>
            <a:ext cx="6821159" cy="632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35244CDC-0288-43A9-AED7-95A2692AD3FF}"/>
              </a:ext>
            </a:extLst>
          </p:cNvPr>
          <p:cNvSpPr/>
          <p:nvPr/>
        </p:nvSpPr>
        <p:spPr>
          <a:xfrm>
            <a:off x="166894" y="1282649"/>
            <a:ext cx="7571678" cy="432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5321"/>
            <a:r>
              <a:rPr lang="zh-CN" altLang="en-US" sz="22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出門在外，</a:t>
            </a:r>
            <a:r>
              <a:rPr lang="zh-CN" altLang="en-US" sz="2213" b="1">
                <a:solidFill>
                  <a:srgbClr val="F70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受網速影響</a:t>
            </a:r>
            <a:r>
              <a:rPr lang="zh-CN" altLang="en-US" sz="22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無法快速取得</a:t>
            </a:r>
            <a:r>
              <a:rPr lang="zh-TW" altLang="en-US" sz="22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13" b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2213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CN" altLang="en-US" sz="22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內的資料</a:t>
            </a:r>
            <a:endParaRPr lang="en-US" altLang="zh-TW" sz="2213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ABB05C4-4FAF-48DB-9061-CEA237F9D88F}"/>
              </a:ext>
            </a:extLst>
          </p:cNvPr>
          <p:cNvSpPr/>
          <p:nvPr/>
        </p:nvSpPr>
        <p:spPr>
          <a:xfrm>
            <a:off x="211825" y="1910566"/>
            <a:ext cx="6136936" cy="432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65321"/>
            <a:r>
              <a:rPr lang="zh-TW" altLang="en-US" sz="22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多點辦公室</a:t>
            </a:r>
            <a:r>
              <a:rPr lang="zh-CN" altLang="en-US" sz="22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間的多台</a:t>
            </a:r>
            <a:r>
              <a:rPr lang="zh-TW" altLang="en-US" sz="22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1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22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2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資料同步速度慢</a:t>
            </a:r>
            <a:endParaRPr lang="en-US" altLang="zh-TW" sz="2213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BFD2B990-05E7-48EF-8805-F8A86A1577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7804" y="2679128"/>
            <a:ext cx="5845877" cy="632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36ECBD78-3FED-4CAA-ABB8-57AFA4A04216}"/>
              </a:ext>
            </a:extLst>
          </p:cNvPr>
          <p:cNvSpPr/>
          <p:nvPr/>
        </p:nvSpPr>
        <p:spPr>
          <a:xfrm>
            <a:off x="599378" y="2753139"/>
            <a:ext cx="49840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在使用</a:t>
            </a:r>
            <a:r>
              <a:rPr lang="zh-TW" altLang="en-US" sz="2700" b="1">
                <a:solidFill>
                  <a:srgbClr val="125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公有雲</a:t>
            </a:r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時，你可能遇過</a:t>
            </a:r>
            <a:r>
              <a:rPr lang="en-US" altLang="zh-TW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B934679-00DE-4863-8C55-9430F6175253}"/>
              </a:ext>
            </a:extLst>
          </p:cNvPr>
          <p:cNvSpPr/>
          <p:nvPr/>
        </p:nvSpPr>
        <p:spPr>
          <a:xfrm>
            <a:off x="166894" y="3413443"/>
            <a:ext cx="7571678" cy="432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5321"/>
            <a:r>
              <a:rPr lang="zh-TW" altLang="en-US" sz="2213" b="1">
                <a:solidFill>
                  <a:srgbClr val="F70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受公司網速影響</a:t>
            </a:r>
            <a:r>
              <a:rPr lang="zh-TW" altLang="en-US" sz="22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，無法在本機快速取得雲端資料</a:t>
            </a:r>
            <a:endParaRPr lang="en-US" altLang="zh-TW" sz="2213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0B46F77-D479-47EE-8B71-DEE1B0CE8F28}"/>
              </a:ext>
            </a:extLst>
          </p:cNvPr>
          <p:cNvSpPr/>
          <p:nvPr/>
        </p:nvSpPr>
        <p:spPr>
          <a:xfrm>
            <a:off x="165721" y="4041359"/>
            <a:ext cx="6531275" cy="432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65321"/>
            <a:r>
              <a:rPr lang="zh-TW" altLang="en-US" sz="22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多點辦公室間連至同一雲端空間，資料取得慢</a:t>
            </a:r>
            <a:endParaRPr lang="en-US" altLang="zh-TW" sz="2213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63028454-0973-4E2A-84ED-C5A4D3692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7804" y="548335"/>
            <a:ext cx="5845877" cy="632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D4A82C4-8538-7740-B772-FEE7515CB7FC}"/>
              </a:ext>
            </a:extLst>
          </p:cNvPr>
          <p:cNvSpPr/>
          <p:nvPr/>
        </p:nvSpPr>
        <p:spPr>
          <a:xfrm>
            <a:off x="599378" y="622345"/>
            <a:ext cx="49840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在使用</a:t>
            </a:r>
            <a:r>
              <a:rPr lang="zh-TW" altLang="en-US" sz="2700" b="1">
                <a:solidFill>
                  <a:srgbClr val="0034A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私有雲</a:t>
            </a:r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時，你可能遇過</a:t>
            </a:r>
            <a:r>
              <a:rPr lang="en-US" altLang="zh-TW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7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6FF099A4-74BD-4391-810D-B5EEFD8AF1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56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7FC0C3A-1661-45F8-984E-8112C61EC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pic>
        <p:nvPicPr>
          <p:cNvPr id="3" name="圖片 2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990A5F5E-3973-4B5E-8E51-8BAEFE0BC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42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894B358-8BDE-4C72-A12F-8DB62CC329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24CE40A1-3350-4A38-A715-30B4E4D10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3035" y="882312"/>
            <a:ext cx="3612962" cy="408939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E1DE089E-F95A-4444-9D96-15446A335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595" y="1122655"/>
            <a:ext cx="5845877" cy="632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標題 3">
            <a:extLst>
              <a:ext uri="{FF2B5EF4-FFF2-40B4-BE49-F238E27FC236}">
                <a16:creationId xmlns:a16="http://schemas.microsoft.com/office/drawing/2014/main" id="{9532BE52-9136-423F-A1F4-7EA2F96C766F}"/>
              </a:ext>
            </a:extLst>
          </p:cNvPr>
          <p:cNvSpPr txBox="1">
            <a:spLocks/>
          </p:cNvSpPr>
          <p:nvPr/>
        </p:nvSpPr>
        <p:spPr>
          <a:xfrm>
            <a:off x="423337" y="258207"/>
            <a:ext cx="8129320" cy="66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GB" altLang="zh-TW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掌握</a:t>
            </a:r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四</a:t>
            </a:r>
            <a:r>
              <a:rPr lang="en-GB" altLang="zh-TW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大重點，享受</a:t>
            </a:r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雲端快取新體驗</a:t>
            </a:r>
            <a:endParaRPr lang="en-GB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8170056-B83F-427B-87CA-C058210B9BD4}"/>
              </a:ext>
            </a:extLst>
          </p:cNvPr>
          <p:cNvSpPr/>
          <p:nvPr/>
        </p:nvSpPr>
        <p:spPr>
          <a:xfrm>
            <a:off x="1008789" y="1185698"/>
            <a:ext cx="4064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三步驟，建立快取連線</a:t>
            </a:r>
            <a:endParaRPr lang="en-GB" altLang="zh-TW" sz="28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26DF4A45-1B65-4CC8-88AF-CE8ACA31C4AD}"/>
              </a:ext>
            </a:extLst>
          </p:cNvPr>
          <p:cNvSpPr/>
          <p:nvPr/>
        </p:nvSpPr>
        <p:spPr>
          <a:xfrm>
            <a:off x="483747" y="1193752"/>
            <a:ext cx="495546" cy="49554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3C3B718B-3471-41BF-AC3C-AD813CD49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595" y="1864130"/>
            <a:ext cx="5845877" cy="632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5D0FE79-241A-476B-AB72-BFB719E1DB90}"/>
              </a:ext>
            </a:extLst>
          </p:cNvPr>
          <p:cNvSpPr/>
          <p:nvPr/>
        </p:nvSpPr>
        <p:spPr>
          <a:xfrm>
            <a:off x="1008789" y="1927173"/>
            <a:ext cx="5350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四個技巧，輕鬆管理快取連線</a:t>
            </a:r>
            <a:endParaRPr lang="en-GB" altLang="zh-TW" sz="28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B2DA18F7-7400-4C5F-8546-ED42D4296A2E}"/>
              </a:ext>
            </a:extLst>
          </p:cNvPr>
          <p:cNvSpPr/>
          <p:nvPr/>
        </p:nvSpPr>
        <p:spPr>
          <a:xfrm>
            <a:off x="483747" y="1935227"/>
            <a:ext cx="495546" cy="49554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AEB8C821-FF84-4C55-87CC-86B88088D4E3}"/>
              </a:ext>
            </a:extLst>
          </p:cNvPr>
          <p:cNvGrpSpPr/>
          <p:nvPr/>
        </p:nvGrpSpPr>
        <p:grpSpPr>
          <a:xfrm>
            <a:off x="404596" y="2641552"/>
            <a:ext cx="7418208" cy="632771"/>
            <a:chOff x="404596" y="2592275"/>
            <a:chExt cx="7418208" cy="632771"/>
          </a:xfrm>
        </p:grpSpPr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9ABE5E7A-070C-41DE-8933-56B8034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596" y="2592275"/>
              <a:ext cx="5994004" cy="6327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259CCC1F-5F57-46C8-AA2E-4DDEE5020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28800" y="2592275"/>
              <a:ext cx="5994004" cy="6327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F721729A-D5DA-4B47-A661-383C754DD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24507"/>
            <a:stretch/>
          </p:blipFill>
          <p:spPr>
            <a:xfrm>
              <a:off x="406797" y="2592275"/>
              <a:ext cx="4525064" cy="632771"/>
            </a:xfrm>
            <a:prstGeom prst="rect">
              <a:avLst/>
            </a:prstGeom>
            <a:effectLst/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EB9B4096-CD01-4D1F-81E0-A1F4CEFACD26}"/>
              </a:ext>
            </a:extLst>
          </p:cNvPr>
          <p:cNvSpPr/>
          <p:nvPr/>
        </p:nvSpPr>
        <p:spPr>
          <a:xfrm>
            <a:off x="1008789" y="2704595"/>
            <a:ext cx="696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>
                <a:latin typeface="Microsoft JhengHei UI"/>
                <a:ea typeface="Microsoft JhengHei UI"/>
              </a:rPr>
              <a:t>可視化的使用狀態，隨</a:t>
            </a:r>
            <a:r>
              <a:rPr lang="zh-TW" altLang="en-US" sz="2800" b="1">
                <a:latin typeface="Microsoft JhengHei UI"/>
                <a:ea typeface="Microsoft JhengHei UI"/>
              </a:rPr>
              <a:t>時</a:t>
            </a:r>
            <a:r>
              <a:rPr lang="zh-TW" altLang="zh-TW" sz="2800" b="1">
                <a:latin typeface="Microsoft JhengHei UI"/>
                <a:ea typeface="Microsoft JhengHei UI"/>
              </a:rPr>
              <a:t>依現況調整設定</a:t>
            </a:r>
            <a:endParaRPr lang="en-GB" altLang="zh-TW" sz="28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B3BF5B73-9ED2-4BAA-8787-CF2EB56EB04A}"/>
              </a:ext>
            </a:extLst>
          </p:cNvPr>
          <p:cNvSpPr/>
          <p:nvPr/>
        </p:nvSpPr>
        <p:spPr>
          <a:xfrm>
            <a:off x="483747" y="2712649"/>
            <a:ext cx="495546" cy="49554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3F25076C-0891-4FE2-8149-4B16520E4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595" y="3383027"/>
            <a:ext cx="5845877" cy="632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4EB971EB-F24C-488E-BB79-C0AF0807EB68}"/>
              </a:ext>
            </a:extLst>
          </p:cNvPr>
          <p:cNvSpPr/>
          <p:nvPr/>
        </p:nvSpPr>
        <p:spPr>
          <a:xfrm>
            <a:off x="1008789" y="3446070"/>
            <a:ext cx="5350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>
                <a:latin typeface="Microsoft JhengHei UI"/>
                <a:ea typeface="Microsoft JhengHei UI"/>
              </a:rPr>
              <a:t>彈性的應用程式權限管理</a:t>
            </a: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14251784-128E-430C-9476-94F28BED7A26}"/>
              </a:ext>
            </a:extLst>
          </p:cNvPr>
          <p:cNvSpPr/>
          <p:nvPr/>
        </p:nvSpPr>
        <p:spPr>
          <a:xfrm>
            <a:off x="483747" y="3454124"/>
            <a:ext cx="495546" cy="49554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TW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圖形 7">
            <a:extLst>
              <a:ext uri="{FF2B5EF4-FFF2-40B4-BE49-F238E27FC236}">
                <a16:creationId xmlns:a16="http://schemas.microsoft.com/office/drawing/2014/main" id="{08E328EB-230C-4778-9B23-9C8FCD35D2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452" y="835261"/>
            <a:ext cx="949479" cy="641808"/>
          </a:xfrm>
          <a:prstGeom prst="rect">
            <a:avLst/>
          </a:prstGeom>
        </p:spPr>
      </p:pic>
      <p:pic>
        <p:nvPicPr>
          <p:cNvPr id="26" name="Picture 6" descr="Related image">
            <a:extLst>
              <a:ext uri="{FF2B5EF4-FFF2-40B4-BE49-F238E27FC236}">
                <a16:creationId xmlns:a16="http://schemas.microsoft.com/office/drawing/2014/main" id="{4BA0F3A2-B200-4B95-8943-336EA5AD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211" y="1051505"/>
            <a:ext cx="325328" cy="32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B241D18A-8A6D-4905-8596-01A081EBF7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67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A1B8902-5663-415B-8D69-EEA49AFA76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87120"/>
            <a:ext cx="5494656" cy="2701389"/>
          </a:xfrm>
          <a:prstGeom prst="rect">
            <a:avLst/>
          </a:prstGeom>
          <a:ln>
            <a:solidFill>
              <a:srgbClr val="1F4E79">
                <a:alpha val="17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199813EC-2B2E-4F0E-A674-D0C9C929C629}"/>
              </a:ext>
            </a:extLst>
          </p:cNvPr>
          <p:cNvSpPr/>
          <p:nvPr/>
        </p:nvSpPr>
        <p:spPr>
          <a:xfrm>
            <a:off x="602489" y="1092095"/>
            <a:ext cx="2699207" cy="5506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1AC57DC-2839-4AB4-97F0-863CF010D482}"/>
              </a:ext>
            </a:extLst>
          </p:cNvPr>
          <p:cNvSpPr/>
          <p:nvPr/>
        </p:nvSpPr>
        <p:spPr>
          <a:xfrm>
            <a:off x="404157" y="1021219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88A892C-BBAC-4D52-A502-7494DB8AFD69}"/>
              </a:ext>
            </a:extLst>
          </p:cNvPr>
          <p:cNvSpPr/>
          <p:nvPr/>
        </p:nvSpPr>
        <p:spPr>
          <a:xfrm>
            <a:off x="552597" y="1096935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1222A62-834E-4AFA-8712-31707156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三步驟建立快取連線</a:t>
            </a:r>
            <a:endParaRPr lang="en-US" altLang="zh-TW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82D9E48-2B4A-4317-8B32-5D8DD320B64E}"/>
              </a:ext>
            </a:extLst>
          </p:cNvPr>
          <p:cNvSpPr txBox="1"/>
          <p:nvPr/>
        </p:nvSpPr>
        <p:spPr>
          <a:xfrm>
            <a:off x="1087087" y="1148550"/>
            <a:ext cx="4572000" cy="45397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500" b="1">
                <a:ea typeface="微軟正黑體"/>
              </a:rPr>
              <a:t>建立快取空間</a:t>
            </a:r>
            <a:endParaRPr lang="en-US" sz="2500" b="1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970B4AE-C626-461A-BD71-18575722FF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696" y="1846944"/>
            <a:ext cx="1866634" cy="1866634"/>
          </a:xfrm>
          <a:prstGeom prst="ellipse">
            <a:avLst/>
          </a:prstGeom>
          <a:ln w="2286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橢圓 21">
            <a:extLst>
              <a:ext uri="{FF2B5EF4-FFF2-40B4-BE49-F238E27FC236}">
                <a16:creationId xmlns:a16="http://schemas.microsoft.com/office/drawing/2014/main" id="{CD28F8B8-74D7-412A-835D-745F04B86FF1}"/>
              </a:ext>
            </a:extLst>
          </p:cNvPr>
          <p:cNvSpPr/>
          <p:nvPr/>
        </p:nvSpPr>
        <p:spPr>
          <a:xfrm>
            <a:off x="470496" y="1085690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E05B8B"/>
                </a:gs>
                <a:gs pos="100000">
                  <a:srgbClr val="FAAA1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23C8456F-DF2D-468F-B777-321EBD57DE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7CF238-53FD-4C4D-A418-294C5C065F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2836" y="2072736"/>
            <a:ext cx="3651164" cy="2330156"/>
          </a:xfrm>
          <a:prstGeom prst="rect">
            <a:avLst/>
          </a:prstGeom>
          <a:ln>
            <a:solidFill>
              <a:srgbClr val="1F4E79">
                <a:alpha val="17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A02FE533-A53C-4262-BC35-5F6D28E747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8330" y="2844827"/>
            <a:ext cx="443659" cy="23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91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C780DBCE-C86F-4DB7-9359-45A146C8B790}"/>
              </a:ext>
            </a:extLst>
          </p:cNvPr>
          <p:cNvSpPr/>
          <p:nvPr/>
        </p:nvSpPr>
        <p:spPr>
          <a:xfrm>
            <a:off x="602489" y="1092095"/>
            <a:ext cx="2699207" cy="5506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94CE95A9-8E15-4E9B-9F4D-4618CEDD27C2}"/>
              </a:ext>
            </a:extLst>
          </p:cNvPr>
          <p:cNvSpPr/>
          <p:nvPr/>
        </p:nvSpPr>
        <p:spPr>
          <a:xfrm>
            <a:off x="404157" y="1021219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0815DCE-95EC-42F6-9DF8-4CF36B25E511}"/>
              </a:ext>
            </a:extLst>
          </p:cNvPr>
          <p:cNvSpPr/>
          <p:nvPr/>
        </p:nvSpPr>
        <p:spPr>
          <a:xfrm>
            <a:off x="547122" y="1096935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BEE5E19-9DC7-4094-9492-45209977BB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381" y="1954736"/>
            <a:ext cx="3985028" cy="2642380"/>
          </a:xfrm>
          <a:prstGeom prst="rect">
            <a:avLst/>
          </a:prstGeom>
          <a:ln>
            <a:solidFill>
              <a:srgbClr val="1F4E79">
                <a:alpha val="17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46DAF90-E06C-4BC1-A64C-BF1BA05C5045}"/>
              </a:ext>
            </a:extLst>
          </p:cNvPr>
          <p:cNvSpPr txBox="1"/>
          <p:nvPr/>
        </p:nvSpPr>
        <p:spPr>
          <a:xfrm>
            <a:off x="345311" y="1707332"/>
            <a:ext cx="29145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步驟一：選擇掛載空間 </a:t>
            </a:r>
            <a:r>
              <a:rPr lang="en-US" altLang="zh-TW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GB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Amazon S3</a:t>
            </a:r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為例</a:t>
            </a:r>
            <a:r>
              <a:rPr lang="en-US" altLang="zh-TW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GB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15C9DC2-1AAA-45CC-82EC-28E06A10DF6A}"/>
              </a:ext>
            </a:extLst>
          </p:cNvPr>
          <p:cNvSpPr txBox="1"/>
          <p:nvPr/>
        </p:nvSpPr>
        <p:spPr>
          <a:xfrm>
            <a:off x="4621657" y="1703628"/>
            <a:ext cx="1595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步驟二：輸入掛載設定</a:t>
            </a:r>
            <a:endParaRPr lang="en-GB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75DC31-04B3-4086-9274-9D7F3F8E8868}"/>
              </a:ext>
            </a:extLst>
          </p:cNvPr>
          <p:cNvSpPr txBox="1"/>
          <p:nvPr/>
        </p:nvSpPr>
        <p:spPr>
          <a:xfrm>
            <a:off x="7331816" y="2932389"/>
            <a:ext cx="110158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0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輸入帳號資訊</a:t>
            </a:r>
            <a:endParaRPr lang="en-GB" sz="101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C89D8C1-C648-4EA7-9F5A-9B4FA9713550}"/>
              </a:ext>
            </a:extLst>
          </p:cNvPr>
          <p:cNvSpPr txBox="1"/>
          <p:nvPr/>
        </p:nvSpPr>
        <p:spPr>
          <a:xfrm>
            <a:off x="7331816" y="3670476"/>
            <a:ext cx="125547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0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選擇掛載</a:t>
            </a:r>
            <a:r>
              <a:rPr lang="en-US" altLang="zh-TW" sz="10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bucket</a:t>
            </a:r>
            <a:endParaRPr lang="en-GB" sz="101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C968ACD1-7830-4A07-AB8B-C5DF390FBB12}"/>
              </a:ext>
            </a:extLst>
          </p:cNvPr>
          <p:cNvSpPr txBox="1"/>
          <p:nvPr/>
        </p:nvSpPr>
        <p:spPr>
          <a:xfrm>
            <a:off x="1060127" y="1147203"/>
            <a:ext cx="2418418" cy="45397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500" b="1">
                <a:ea typeface="微軟正黑體"/>
              </a:rPr>
              <a:t>掛載雲端空間</a:t>
            </a:r>
            <a:endParaRPr lang="en-US" sz="2500" b="1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FD722282-E880-4D4C-855E-D64C11A28FF7}"/>
              </a:ext>
            </a:extLst>
          </p:cNvPr>
          <p:cNvSpPr/>
          <p:nvPr/>
        </p:nvSpPr>
        <p:spPr>
          <a:xfrm>
            <a:off x="470496" y="1085690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E05B8B"/>
                </a:gs>
                <a:gs pos="100000">
                  <a:srgbClr val="FAAA1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E5B3B78-4FB6-4B9C-90A9-C81777FB88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91" y="1951126"/>
            <a:ext cx="4046793" cy="2649600"/>
          </a:xfrm>
          <a:prstGeom prst="rect">
            <a:avLst/>
          </a:prstGeom>
          <a:ln>
            <a:solidFill>
              <a:srgbClr val="1F4E79">
                <a:alpha val="17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標題 1">
            <a:extLst>
              <a:ext uri="{FF2B5EF4-FFF2-40B4-BE49-F238E27FC236}">
                <a16:creationId xmlns:a16="http://schemas.microsoft.com/office/drawing/2014/main" id="{E7B6000F-FE51-47B4-B287-5AD791D1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36538"/>
            <a:ext cx="8670925" cy="668337"/>
          </a:xfrm>
        </p:spPr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三步驟建立快取連線</a:t>
            </a:r>
            <a:endParaRPr lang="zh-TW" altLang="en-US"/>
          </a:p>
        </p:txBody>
      </p:sp>
      <p:pic>
        <p:nvPicPr>
          <p:cNvPr id="16" name="圖片 15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6BB8E228-CDF9-45E0-9B38-C6164143C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88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675C425B-86AC-40BB-B2D7-5A2AEB983A81}"/>
              </a:ext>
            </a:extLst>
          </p:cNvPr>
          <p:cNvSpPr txBox="1"/>
          <p:nvPr/>
        </p:nvSpPr>
        <p:spPr>
          <a:xfrm>
            <a:off x="466798" y="1741053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方法一：掛載步驟中，啟用快取</a:t>
            </a:r>
            <a:endParaRPr lang="en-GB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151DC16-CB72-4A3D-A71C-7002EA672398}"/>
              </a:ext>
            </a:extLst>
          </p:cNvPr>
          <p:cNvSpPr txBox="1"/>
          <p:nvPr/>
        </p:nvSpPr>
        <p:spPr>
          <a:xfrm>
            <a:off x="4439922" y="1741053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方法二：連線管理中，啟用快取</a:t>
            </a:r>
            <a:endParaRPr lang="en-GB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81ECE6A-AD6E-468C-B498-62570619F1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71" y="2009491"/>
            <a:ext cx="3628299" cy="241515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3E50EB6-A759-4974-AE66-E01CED354A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257" y="3475737"/>
            <a:ext cx="1041119" cy="1041119"/>
          </a:xfrm>
          <a:prstGeom prst="ellipse">
            <a:avLst/>
          </a:prstGeom>
          <a:ln w="2159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64BE781-78B4-4759-A38D-FF271079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478" y="2009491"/>
            <a:ext cx="4160246" cy="215604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5FCC3C2-E534-46B4-8626-2039E4518E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2835" y="2457098"/>
            <a:ext cx="817059" cy="817059"/>
          </a:xfrm>
          <a:prstGeom prst="ellipse">
            <a:avLst/>
          </a:prstGeom>
          <a:ln w="2159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B4C0BA72-AAF1-4F6C-8117-6A05776969BC}"/>
              </a:ext>
            </a:extLst>
          </p:cNvPr>
          <p:cNvSpPr/>
          <p:nvPr/>
        </p:nvSpPr>
        <p:spPr>
          <a:xfrm>
            <a:off x="602489" y="1092095"/>
            <a:ext cx="2967504" cy="5506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20475E50-1B7C-42E5-A48B-D0BF2F4345C2}"/>
              </a:ext>
            </a:extLst>
          </p:cNvPr>
          <p:cNvSpPr/>
          <p:nvPr/>
        </p:nvSpPr>
        <p:spPr>
          <a:xfrm>
            <a:off x="404157" y="1021219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3E794EC-21A5-4B83-8C4E-120031256FA9}"/>
              </a:ext>
            </a:extLst>
          </p:cNvPr>
          <p:cNvSpPr/>
          <p:nvPr/>
        </p:nvSpPr>
        <p:spPr>
          <a:xfrm>
            <a:off x="547122" y="1096935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73A1B113-42C2-4EC9-AC76-66529D8D30BF}"/>
              </a:ext>
            </a:extLst>
          </p:cNvPr>
          <p:cNvSpPr txBox="1"/>
          <p:nvPr/>
        </p:nvSpPr>
        <p:spPr>
          <a:xfrm>
            <a:off x="1060127" y="1147203"/>
            <a:ext cx="2418418" cy="45397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500" b="1">
                <a:ea typeface="微軟正黑體"/>
              </a:rPr>
              <a:t>將連線啟用快取</a:t>
            </a:r>
            <a:endParaRPr lang="en-US" sz="2500" b="1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73D05370-4303-4BB4-8590-26FD3E006317}"/>
              </a:ext>
            </a:extLst>
          </p:cNvPr>
          <p:cNvSpPr/>
          <p:nvPr/>
        </p:nvSpPr>
        <p:spPr>
          <a:xfrm>
            <a:off x="470496" y="1085690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E05B8B"/>
                </a:gs>
                <a:gs pos="100000">
                  <a:srgbClr val="FAAA1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BE519AE8-7164-4B07-956C-1CB4FFD66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36538"/>
            <a:ext cx="8670925" cy="668337"/>
          </a:xfrm>
        </p:spPr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三步驟建立快取連線</a:t>
            </a:r>
            <a:endParaRPr lang="zh-TW" altLang="en-US"/>
          </a:p>
        </p:txBody>
      </p:sp>
      <p:pic>
        <p:nvPicPr>
          <p:cNvPr id="16" name="圖片 15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197CBD05-8012-4947-9021-5D1445B943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2FFDC766-45FC-44FF-B3CF-2F1774E21DAB}"/>
              </a:ext>
            </a:extLst>
          </p:cNvPr>
          <p:cNvSpPr/>
          <p:nvPr/>
        </p:nvSpPr>
        <p:spPr>
          <a:xfrm>
            <a:off x="4507728" y="4313188"/>
            <a:ext cx="4428000" cy="311644"/>
          </a:xfrm>
          <a:prstGeom prst="roundRect">
            <a:avLst/>
          </a:prstGeom>
          <a:solidFill>
            <a:srgbClr val="CBE9FC"/>
          </a:solidFill>
          <a:ln w="1905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87A1384B-5C02-47D8-A112-958699246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2610" y="4303525"/>
            <a:ext cx="311644" cy="311644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9E59F21E-1972-4133-A10D-7408B88D7837}"/>
              </a:ext>
            </a:extLst>
          </p:cNvPr>
          <p:cNvSpPr txBox="1"/>
          <p:nvPr/>
        </p:nvSpPr>
        <p:spPr>
          <a:xfrm>
            <a:off x="4556776" y="4309853"/>
            <a:ext cx="4445335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50" b="1">
                <a:latin typeface="Microsoft JhengHei"/>
                <a:ea typeface="Microsoft JhengHei"/>
              </a:rPr>
              <a:t>啟用 </a:t>
            </a:r>
            <a:r>
              <a:rPr lang="en-US" altLang="zh-TW" sz="1450" b="1">
                <a:latin typeface="Microsoft JhengHei"/>
                <a:ea typeface="Microsoft JhengHei"/>
              </a:rPr>
              <a:t>File Station </a:t>
            </a:r>
            <a:r>
              <a:rPr lang="zh-TW" altLang="en-US" sz="1450" b="1">
                <a:latin typeface="Microsoft JhengHei"/>
                <a:ea typeface="Microsoft JhengHei"/>
              </a:rPr>
              <a:t>確認雲端儲存空間已順利完成掛載</a:t>
            </a:r>
          </a:p>
        </p:txBody>
      </p:sp>
    </p:spTree>
    <p:extLst>
      <p:ext uri="{BB962C8B-B14F-4D97-AF65-F5344CB8AC3E}">
        <p14:creationId xmlns:p14="http://schemas.microsoft.com/office/powerpoint/2010/main" val="1273481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FC8DF35-E087-440F-B4E0-3AD1A0520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886" y="1735584"/>
            <a:ext cx="5488436" cy="2926974"/>
          </a:xfrm>
          <a:prstGeom prst="rect">
            <a:avLst/>
          </a:prstGeom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268F569-78D4-434C-9BEC-4C570BA28321}"/>
              </a:ext>
            </a:extLst>
          </p:cNvPr>
          <p:cNvSpPr/>
          <p:nvPr/>
        </p:nvSpPr>
        <p:spPr>
          <a:xfrm>
            <a:off x="690358" y="1044777"/>
            <a:ext cx="5488435" cy="5506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B3B16B4D-9F58-484E-BA48-1D0627C640AE}"/>
              </a:ext>
            </a:extLst>
          </p:cNvPr>
          <p:cNvSpPr/>
          <p:nvPr/>
        </p:nvSpPr>
        <p:spPr>
          <a:xfrm>
            <a:off x="492027" y="973901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2BAAEAB-5642-408B-AFBF-EC505248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i="0"/>
              <a:t>四個技巧，輕鬆管理快取連線</a:t>
            </a:r>
            <a:endParaRPr lang="zh-TW" i="0">
              <a:cs typeface="Calibri Light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57A5857C-3EA0-4483-8F1A-0C158C987D78}"/>
              </a:ext>
            </a:extLst>
          </p:cNvPr>
          <p:cNvCxnSpPr>
            <a:cxnSpLocks/>
          </p:cNvCxnSpPr>
          <p:nvPr/>
        </p:nvCxnSpPr>
        <p:spPr>
          <a:xfrm flipH="1" flipV="1">
            <a:off x="1722437" y="2220054"/>
            <a:ext cx="248601" cy="1"/>
          </a:xfrm>
          <a:prstGeom prst="line">
            <a:avLst/>
          </a:prstGeom>
          <a:ln w="19050">
            <a:solidFill>
              <a:srgbClr val="3121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00AA8222-2CE1-4EE5-B359-B6093D5F4262}"/>
              </a:ext>
            </a:extLst>
          </p:cNvPr>
          <p:cNvCxnSpPr/>
          <p:nvPr/>
        </p:nvCxnSpPr>
        <p:spPr>
          <a:xfrm>
            <a:off x="6499854" y="2401837"/>
            <a:ext cx="359798" cy="0"/>
          </a:xfrm>
          <a:prstGeom prst="line">
            <a:avLst/>
          </a:prstGeom>
          <a:ln w="19050">
            <a:solidFill>
              <a:srgbClr val="3121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4F6D3890-E94B-4B38-9CEF-8F46CC11B813}"/>
              </a:ext>
            </a:extLst>
          </p:cNvPr>
          <p:cNvCxnSpPr>
            <a:cxnSpLocks/>
          </p:cNvCxnSpPr>
          <p:nvPr/>
        </p:nvCxnSpPr>
        <p:spPr>
          <a:xfrm>
            <a:off x="4190174" y="2829194"/>
            <a:ext cx="0" cy="208973"/>
          </a:xfrm>
          <a:prstGeom prst="line">
            <a:avLst/>
          </a:prstGeom>
          <a:ln w="19050">
            <a:solidFill>
              <a:srgbClr val="3121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>
            <a:extLst>
              <a:ext uri="{FF2B5EF4-FFF2-40B4-BE49-F238E27FC236}">
                <a16:creationId xmlns:a16="http://schemas.microsoft.com/office/drawing/2014/main" id="{D6C2F4B4-8C76-4AEE-9738-845E41391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983" y="1666254"/>
            <a:ext cx="1140591" cy="1140591"/>
          </a:xfrm>
          <a:prstGeom prst="ellipse">
            <a:avLst/>
          </a:prstGeom>
          <a:ln w="1905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4802465-AF04-43B7-8C42-7C117D3894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580" y="1844063"/>
            <a:ext cx="1027589" cy="1027589"/>
          </a:xfrm>
          <a:prstGeom prst="ellipse">
            <a:avLst/>
          </a:prstGeom>
          <a:ln w="1905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F9462AB8-62DB-4557-8066-F6CA1C4D38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081" y="1842081"/>
            <a:ext cx="1027589" cy="1027589"/>
          </a:xfrm>
          <a:prstGeom prst="ellipse">
            <a:avLst/>
          </a:prstGeom>
          <a:ln w="1905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46CA2289-0373-465A-95CF-F560FE8248EB}"/>
              </a:ext>
            </a:extLst>
          </p:cNvPr>
          <p:cNvSpPr/>
          <p:nvPr/>
        </p:nvSpPr>
        <p:spPr>
          <a:xfrm>
            <a:off x="636259" y="1044270"/>
            <a:ext cx="362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D5DD1E6D-5AAC-44C2-9C07-59594B4CBD29}"/>
              </a:ext>
            </a:extLst>
          </p:cNvPr>
          <p:cNvSpPr txBox="1"/>
          <p:nvPr/>
        </p:nvSpPr>
        <p:spPr>
          <a:xfrm>
            <a:off x="1147996" y="1099885"/>
            <a:ext cx="4962603" cy="45397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500" b="1">
                <a:ea typeface="微軟正黑體"/>
              </a:rPr>
              <a:t>連線管理清單，所有狀態一目了然</a:t>
            </a:r>
            <a:endParaRPr lang="en-US" sz="2500" b="1"/>
          </a:p>
        </p:txBody>
      </p:sp>
      <p:sp>
        <p:nvSpPr>
          <p:cNvPr id="30" name="矩形: 圓角 35">
            <a:extLst>
              <a:ext uri="{FF2B5EF4-FFF2-40B4-BE49-F238E27FC236}">
                <a16:creationId xmlns:a16="http://schemas.microsoft.com/office/drawing/2014/main" id="{C6A0B081-CF84-4F89-85B7-1739252580AD}"/>
              </a:ext>
            </a:extLst>
          </p:cNvPr>
          <p:cNvSpPr/>
          <p:nvPr/>
        </p:nvSpPr>
        <p:spPr>
          <a:xfrm rot="10800000">
            <a:off x="659442" y="1959638"/>
            <a:ext cx="1115502" cy="54075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C3DE77F-FB55-44CB-9A81-911891794DD1}"/>
              </a:ext>
            </a:extLst>
          </p:cNvPr>
          <p:cNvSpPr/>
          <p:nvPr/>
        </p:nvSpPr>
        <p:spPr>
          <a:xfrm>
            <a:off x="749081" y="2010133"/>
            <a:ext cx="958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雲端服務清楚分類</a:t>
            </a:r>
            <a:endParaRPr lang="en-GB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: 圓角 35">
            <a:extLst>
              <a:ext uri="{FF2B5EF4-FFF2-40B4-BE49-F238E27FC236}">
                <a16:creationId xmlns:a16="http://schemas.microsoft.com/office/drawing/2014/main" id="{78CD8536-B6B7-4BC5-9BDF-2833F9111DEE}"/>
              </a:ext>
            </a:extLst>
          </p:cNvPr>
          <p:cNvSpPr/>
          <p:nvPr/>
        </p:nvSpPr>
        <p:spPr>
          <a:xfrm rot="10800000">
            <a:off x="3466401" y="2994569"/>
            <a:ext cx="3017028" cy="1290237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2F6AC50-9BF1-4A4D-8FF6-FE8537945FC1}"/>
              </a:ext>
            </a:extLst>
          </p:cNvPr>
          <p:cNvSpPr/>
          <p:nvPr/>
        </p:nvSpPr>
        <p:spPr>
          <a:xfrm>
            <a:off x="3673580" y="3130073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清楚了解掛載狀態</a:t>
            </a:r>
            <a:endParaRPr lang="en-GB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Tx/>
              <a:buChar char="-"/>
            </a:pPr>
            <a:r>
              <a:rPr lang="zh-TW" altLang="en-US" sz="1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掛載中：剛建立的掛載需要等待掛載成功</a:t>
            </a:r>
            <a:endParaRPr lang="en-GB" altLang="zh-TW" sz="1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Tx/>
              <a:buChar char="-"/>
            </a:pPr>
            <a:r>
              <a:rPr lang="zh-TW" altLang="en-US" sz="1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已掛載：已成功掛載可使用</a:t>
            </a:r>
            <a:endParaRPr lang="en-GB" altLang="zh-TW" sz="1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Tx/>
              <a:buChar char="-"/>
            </a:pPr>
            <a:r>
              <a:rPr lang="zh-TW" altLang="en-US" sz="1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連線失敗：暫時無法連線至雲端服務</a:t>
            </a:r>
            <a:endParaRPr lang="en-GB" altLang="zh-TW" sz="1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Tx/>
              <a:buChar char="-"/>
            </a:pPr>
            <a:r>
              <a:rPr lang="zh-TW" altLang="en-US" sz="1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停用：手動停用</a:t>
            </a:r>
            <a:endParaRPr lang="en-GB" altLang="zh-TW" sz="1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Tx/>
              <a:buChar char="-"/>
            </a:pPr>
            <a:r>
              <a:rPr lang="zh-TW" altLang="en-US" sz="1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異常：連線設定失效，需重新掛載</a:t>
            </a:r>
            <a:endParaRPr lang="en-GB" altLang="zh-TW" sz="1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: 圓角 35">
            <a:extLst>
              <a:ext uri="{FF2B5EF4-FFF2-40B4-BE49-F238E27FC236}">
                <a16:creationId xmlns:a16="http://schemas.microsoft.com/office/drawing/2014/main" id="{AD705A2C-09FD-4C9C-AC57-55F78FBC4FF6}"/>
              </a:ext>
            </a:extLst>
          </p:cNvPr>
          <p:cNvSpPr/>
          <p:nvPr/>
        </p:nvSpPr>
        <p:spPr>
          <a:xfrm rot="10800000">
            <a:off x="6802655" y="2130658"/>
            <a:ext cx="1115502" cy="540756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EDE9AB4-763E-4501-887F-44878B7AE6FB}"/>
              </a:ext>
            </a:extLst>
          </p:cNvPr>
          <p:cNvSpPr/>
          <p:nvPr/>
        </p:nvSpPr>
        <p:spPr>
          <a:xfrm>
            <a:off x="6953930" y="2163186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一眼分辨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快取狀態</a:t>
            </a:r>
            <a:endParaRPr lang="en-GB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D741269D-947A-4342-AB64-65CDF20CC1F6}"/>
              </a:ext>
            </a:extLst>
          </p:cNvPr>
          <p:cNvSpPr/>
          <p:nvPr/>
        </p:nvSpPr>
        <p:spPr>
          <a:xfrm>
            <a:off x="558559" y="1040478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40ABE0"/>
                </a:gs>
                <a:gs pos="100000">
                  <a:srgbClr val="1259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DF4F97E6-4041-49B3-8E29-A7A603DCEF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99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9BEB427E-AE5F-4525-A0BE-EB818D0CB7FF}"/>
              </a:ext>
            </a:extLst>
          </p:cNvPr>
          <p:cNvSpPr/>
          <p:nvPr/>
        </p:nvSpPr>
        <p:spPr>
          <a:xfrm>
            <a:off x="4003805" y="2538717"/>
            <a:ext cx="4439338" cy="1091506"/>
          </a:xfrm>
          <a:prstGeom prst="roundRect">
            <a:avLst/>
          </a:prstGeom>
          <a:solidFill>
            <a:srgbClr val="CBE9FC"/>
          </a:solidFill>
          <a:ln w="2540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BF6BAA6-3D20-49FB-A631-F50B2900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i="0"/>
              <a:t>四個技巧</a:t>
            </a:r>
            <a:r>
              <a:rPr lang="zh-TW" altLang="en-US" i="0"/>
              <a:t>，</a:t>
            </a:r>
            <a:r>
              <a:rPr lang="zh-TW" i="0"/>
              <a:t>輕鬆管理快取連線</a:t>
            </a:r>
          </a:p>
        </p:txBody>
      </p:sp>
      <p:sp>
        <p:nvSpPr>
          <p:cNvPr id="7" name="Google Shape;168;p21">
            <a:extLst>
              <a:ext uri="{FF2B5EF4-FFF2-40B4-BE49-F238E27FC236}">
                <a16:creationId xmlns:a16="http://schemas.microsoft.com/office/drawing/2014/main" id="{7D0805EF-EAE7-4314-8C97-4437782C9A81}"/>
              </a:ext>
            </a:extLst>
          </p:cNvPr>
          <p:cNvSpPr txBox="1"/>
          <p:nvPr/>
        </p:nvSpPr>
        <p:spPr>
          <a:xfrm>
            <a:off x="1177916" y="1845434"/>
            <a:ext cx="5944331" cy="499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200" b="1">
                <a:latin typeface="Microsoft JhengHei UI"/>
                <a:ea typeface="Microsoft JhengHei UI"/>
              </a:rPr>
              <a:t>針對特定連線，進行</a:t>
            </a:r>
            <a:r>
              <a:rPr lang="af-ZA" altLang="zh-TW" sz="1200" b="1">
                <a:latin typeface="Microsoft JhengHei UI"/>
                <a:ea typeface="Microsoft JhengHei UI"/>
                <a:cs typeface="Arial"/>
              </a:rPr>
              <a:t>NAS</a:t>
            </a:r>
            <a:r>
              <a:rPr lang="zh-TW" altLang="en-US" sz="1200" b="1">
                <a:latin typeface="Microsoft JhengHei UI"/>
                <a:ea typeface="Microsoft JhengHei UI"/>
              </a:rPr>
              <a:t>對該雲端連線上傳及下載速度測試。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61072A5-185D-40FA-9F25-36BA5E2C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916" y="2371312"/>
            <a:ext cx="1844884" cy="184488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D06FBBFF-D1BF-48C3-9D69-DA7A67F6081D}"/>
              </a:ext>
            </a:extLst>
          </p:cNvPr>
          <p:cNvSpPr/>
          <p:nvPr/>
        </p:nvSpPr>
        <p:spPr>
          <a:xfrm>
            <a:off x="690358" y="1241213"/>
            <a:ext cx="7544717" cy="5506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D2A91F3B-0A65-44B1-8E3B-FCCF1FA82DC5}"/>
              </a:ext>
            </a:extLst>
          </p:cNvPr>
          <p:cNvSpPr/>
          <p:nvPr/>
        </p:nvSpPr>
        <p:spPr>
          <a:xfrm>
            <a:off x="492027" y="1170337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F5D551E-27DB-45F2-B085-001675C65622}"/>
              </a:ext>
            </a:extLst>
          </p:cNvPr>
          <p:cNvSpPr/>
          <p:nvPr/>
        </p:nvSpPr>
        <p:spPr>
          <a:xfrm>
            <a:off x="636259" y="1240706"/>
            <a:ext cx="362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7E7383FF-F2BB-4637-A8F2-91CEB95EEB69}"/>
              </a:ext>
            </a:extLst>
          </p:cNvPr>
          <p:cNvSpPr txBox="1"/>
          <p:nvPr/>
        </p:nvSpPr>
        <p:spPr>
          <a:xfrm>
            <a:off x="1147996" y="1296321"/>
            <a:ext cx="7218490" cy="45397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500" b="1">
                <a:ea typeface="微軟正黑體"/>
              </a:rPr>
              <a:t>善用連線測速功能，挑選速度較快的 </a:t>
            </a:r>
            <a:r>
              <a:rPr lang="en-US" altLang="zh-TW" sz="2500" b="1">
                <a:ea typeface="微軟正黑體"/>
              </a:rPr>
              <a:t>Bucket </a:t>
            </a:r>
            <a:r>
              <a:rPr lang="zh-TW" altLang="en-US" sz="2500" b="1">
                <a:ea typeface="微軟正黑體"/>
              </a:rPr>
              <a:t>使用</a:t>
            </a:r>
            <a:endParaRPr lang="en-US" sz="2500" b="1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8352990-E3EA-4428-83F2-ED08CD5FA23C}"/>
              </a:ext>
            </a:extLst>
          </p:cNvPr>
          <p:cNvSpPr/>
          <p:nvPr/>
        </p:nvSpPr>
        <p:spPr>
          <a:xfrm>
            <a:off x="4351309" y="2643089"/>
            <a:ext cx="4351731" cy="87998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100"/>
              </a:lnSpc>
            </a:pPr>
            <a:r>
              <a:rPr lang="zh-TW" altLang="en-US" sz="1600" b="1">
                <a:latin typeface="微軟正黑體"/>
                <a:ea typeface="微軟正黑體"/>
              </a:rPr>
              <a:t>以</a:t>
            </a:r>
            <a:r>
              <a:rPr lang="en-US" altLang="zh-TW" sz="1600" b="1">
                <a:latin typeface="微軟正黑體"/>
                <a:ea typeface="微軟正黑體"/>
              </a:rPr>
              <a:t>Amazon</a:t>
            </a:r>
            <a:r>
              <a:rPr lang="zh-TW" altLang="en-US" sz="1600" b="1">
                <a:latin typeface="微軟正黑體"/>
                <a:ea typeface="微軟正黑體"/>
              </a:rPr>
              <a:t> </a:t>
            </a:r>
            <a:r>
              <a:rPr lang="en-US" altLang="zh-TW" sz="1600" b="1">
                <a:latin typeface="微軟正黑體"/>
                <a:ea typeface="微軟正黑體"/>
              </a:rPr>
              <a:t>S3</a:t>
            </a:r>
            <a:r>
              <a:rPr lang="zh-TW" altLang="en-US" sz="1600" b="1">
                <a:latin typeface="微軟正黑體"/>
                <a:ea typeface="微軟正黑體"/>
              </a:rPr>
              <a:t>為例：</a:t>
            </a:r>
            <a:endParaRPr lang="en-GB" altLang="zh-TW" sz="1600" b="1">
              <a:latin typeface="微軟正黑體"/>
              <a:ea typeface="微軟正黑體"/>
            </a:endParaRPr>
          </a:p>
          <a:p>
            <a:pPr>
              <a:lnSpc>
                <a:spcPts val="2100"/>
              </a:lnSpc>
            </a:pPr>
            <a:r>
              <a:rPr lang="en-US" altLang="zh-TW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Bucket</a:t>
            </a:r>
            <a:r>
              <a:rPr lang="zh-TW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可建在任一地域，可依針對不同地域的</a:t>
            </a:r>
            <a:r>
              <a:rPr lang="en-US" altLang="zh-TW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bucket</a:t>
            </a:r>
            <a:r>
              <a:rPr lang="zh-TW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連線測速結果，選擇速度較快的使用</a:t>
            </a:r>
            <a:endParaRPr lang="en-GB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90FD3C4B-056D-4B25-9DB6-FDDAF02CD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2896" y="2305643"/>
            <a:ext cx="528413" cy="528413"/>
          </a:xfrm>
          <a:prstGeom prst="rect">
            <a:avLst/>
          </a:prstGeom>
        </p:spPr>
      </p:pic>
      <p:sp>
        <p:nvSpPr>
          <p:cNvPr id="29" name="橢圓 28">
            <a:extLst>
              <a:ext uri="{FF2B5EF4-FFF2-40B4-BE49-F238E27FC236}">
                <a16:creationId xmlns:a16="http://schemas.microsoft.com/office/drawing/2014/main" id="{5363B4CA-FB7E-4A51-ABF1-BC939A3A62C2}"/>
              </a:ext>
            </a:extLst>
          </p:cNvPr>
          <p:cNvSpPr/>
          <p:nvPr/>
        </p:nvSpPr>
        <p:spPr>
          <a:xfrm>
            <a:off x="1177916" y="2371312"/>
            <a:ext cx="1844884" cy="1844884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35">
            <a:extLst>
              <a:ext uri="{FF2B5EF4-FFF2-40B4-BE49-F238E27FC236}">
                <a16:creationId xmlns:a16="http://schemas.microsoft.com/office/drawing/2014/main" id="{355BC173-700E-4B71-9B82-437E1CC515BE}"/>
              </a:ext>
            </a:extLst>
          </p:cNvPr>
          <p:cNvSpPr/>
          <p:nvPr/>
        </p:nvSpPr>
        <p:spPr>
          <a:xfrm rot="10800000">
            <a:off x="2334674" y="3900744"/>
            <a:ext cx="2719165" cy="542529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B16DB81-3AB0-4173-B753-042DF83A1CB2}"/>
              </a:ext>
            </a:extLst>
          </p:cNvPr>
          <p:cNvSpPr/>
          <p:nvPr/>
        </p:nvSpPr>
        <p:spPr>
          <a:xfrm>
            <a:off x="2502745" y="3939590"/>
            <a:ext cx="2598706" cy="48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測試時間: 2019/01/21 14:07:51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 : 3.54 MB / 下載 : 4.77 MB</a:t>
            </a: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99293449-60C8-428D-B3BB-1E6DE66DC8E6}"/>
              </a:ext>
            </a:extLst>
          </p:cNvPr>
          <p:cNvSpPr/>
          <p:nvPr/>
        </p:nvSpPr>
        <p:spPr>
          <a:xfrm>
            <a:off x="558947" y="1232292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40ABE0"/>
                </a:gs>
                <a:gs pos="100000">
                  <a:srgbClr val="1259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5169897D-AE8F-4C56-9039-3D1CACBAB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98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2E59287-4163-43E8-A5AD-11AE770053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093" y="1881415"/>
            <a:ext cx="6010661" cy="2664226"/>
          </a:xfrm>
          <a:prstGeom prst="rect">
            <a:avLst/>
          </a:prstGeom>
          <a:ln w="9525">
            <a:solidFill>
              <a:srgbClr val="1F4E79">
                <a:alpha val="17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AC084B-AFDA-42AF-B5EB-8933A9C48780}"/>
              </a:ext>
            </a:extLst>
          </p:cNvPr>
          <p:cNvSpPr txBox="1"/>
          <p:nvPr/>
        </p:nvSpPr>
        <p:spPr>
          <a:xfrm>
            <a:off x="2286000" y="2400300"/>
            <a:ext cx="4572000" cy="225126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zh-TW" altLang="en-US" sz="1013">
              <a:cs typeface="Calibri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654B2244-BC81-4B5C-97F3-5BCEFCE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i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四個技巧</a:t>
            </a:r>
            <a:r>
              <a:rPr lang="zh-TW" altLang="en-US" i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</a:t>
            </a:r>
            <a:r>
              <a:rPr lang="zh-TW" i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輕鬆管理快取連線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92CC4C4-72BB-40C9-B207-4AA457DD861A}"/>
              </a:ext>
            </a:extLst>
          </p:cNvPr>
          <p:cNvSpPr/>
          <p:nvPr/>
        </p:nvSpPr>
        <p:spPr>
          <a:xfrm>
            <a:off x="690359" y="1241213"/>
            <a:ext cx="6548186" cy="5506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707FD9FF-F93A-4A9C-8081-B45DEB0A92DC}"/>
              </a:ext>
            </a:extLst>
          </p:cNvPr>
          <p:cNvSpPr/>
          <p:nvPr/>
        </p:nvSpPr>
        <p:spPr>
          <a:xfrm>
            <a:off x="492027" y="1170337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3C49F74-E2E7-458F-8FC5-50D8C29FD29A}"/>
              </a:ext>
            </a:extLst>
          </p:cNvPr>
          <p:cNvSpPr/>
          <p:nvPr/>
        </p:nvSpPr>
        <p:spPr>
          <a:xfrm>
            <a:off x="636259" y="1240706"/>
            <a:ext cx="362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8E17552D-B18D-493D-96C2-838FC1225D2E}"/>
              </a:ext>
            </a:extLst>
          </p:cNvPr>
          <p:cNvSpPr txBox="1"/>
          <p:nvPr/>
        </p:nvSpPr>
        <p:spPr>
          <a:xfrm>
            <a:off x="1147996" y="1296321"/>
            <a:ext cx="7218490" cy="45397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500" b="1">
                <a:ea typeface="微軟正黑體"/>
              </a:rPr>
              <a:t>自訂資料夾重要等級，有效運用快取空間</a:t>
            </a:r>
            <a:endParaRPr lang="en-US" sz="2500" b="1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9D1A7E4A-1704-46AE-8EA3-0D2F561FA136}"/>
              </a:ext>
            </a:extLst>
          </p:cNvPr>
          <p:cNvSpPr/>
          <p:nvPr/>
        </p:nvSpPr>
        <p:spPr>
          <a:xfrm>
            <a:off x="4065051" y="3144311"/>
            <a:ext cx="4449273" cy="1077016"/>
          </a:xfrm>
          <a:prstGeom prst="roundRect">
            <a:avLst/>
          </a:prstGeom>
          <a:solidFill>
            <a:srgbClr val="CBE9FC"/>
          </a:solidFill>
          <a:ln w="2540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F722F89-44C3-419C-892B-156B287F2F1A}"/>
              </a:ext>
            </a:extLst>
          </p:cNvPr>
          <p:cNvSpPr/>
          <p:nvPr/>
        </p:nvSpPr>
        <p:spPr>
          <a:xfrm>
            <a:off x="4413157" y="3224236"/>
            <a:ext cx="4029986" cy="89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建議您降低較不常使用資料夾的優先權，當快取空間滿了，系統會先移除優先權低的檔案，以保持快取空間使用效率。</a:t>
            </a:r>
            <a:endParaRPr lang="en-GB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EE2525CF-D217-43DD-84FA-FED528765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4744" y="2921627"/>
            <a:ext cx="528413" cy="528413"/>
          </a:xfrm>
          <a:prstGeom prst="rect">
            <a:avLst/>
          </a:prstGeom>
        </p:spPr>
      </p:pic>
      <p:sp>
        <p:nvSpPr>
          <p:cNvPr id="25" name="橢圓 24">
            <a:extLst>
              <a:ext uri="{FF2B5EF4-FFF2-40B4-BE49-F238E27FC236}">
                <a16:creationId xmlns:a16="http://schemas.microsoft.com/office/drawing/2014/main" id="{E45D682E-E052-4188-9F80-31994B7BB72B}"/>
              </a:ext>
            </a:extLst>
          </p:cNvPr>
          <p:cNvSpPr/>
          <p:nvPr/>
        </p:nvSpPr>
        <p:spPr>
          <a:xfrm>
            <a:off x="558947" y="1232292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40ABE0"/>
                </a:gs>
                <a:gs pos="100000">
                  <a:srgbClr val="1259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F3DA1F4B-2FE2-47D6-8FEE-A3501B29AB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68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6;p21">
            <a:extLst>
              <a:ext uri="{FF2B5EF4-FFF2-40B4-BE49-F238E27FC236}">
                <a16:creationId xmlns:a16="http://schemas.microsoft.com/office/drawing/2014/main" id="{32285068-D351-49BD-BA10-20A405C7283A}"/>
              </a:ext>
            </a:extLst>
          </p:cNvPr>
          <p:cNvSpPr txBox="1"/>
          <p:nvPr/>
        </p:nvSpPr>
        <p:spPr>
          <a:xfrm>
            <a:off x="2538653" y="1801845"/>
            <a:ext cx="2052737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1800" b="1">
                <a:solidFill>
                  <a:srgbClr val="0183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檔案列表更新排程</a:t>
            </a:r>
          </a:p>
        </p:txBody>
      </p:sp>
      <p:sp>
        <p:nvSpPr>
          <p:cNvPr id="5" name="Google Shape;167;p21">
            <a:extLst>
              <a:ext uri="{FF2B5EF4-FFF2-40B4-BE49-F238E27FC236}">
                <a16:creationId xmlns:a16="http://schemas.microsoft.com/office/drawing/2014/main" id="{F023E59D-AF78-49D5-8E67-6F2ABD3DD3A1}"/>
              </a:ext>
            </a:extLst>
          </p:cNvPr>
          <p:cNvSpPr txBox="1"/>
          <p:nvPr/>
        </p:nvSpPr>
        <p:spPr>
          <a:xfrm>
            <a:off x="2561543" y="3284863"/>
            <a:ext cx="2352981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1800" b="1">
                <a:solidFill>
                  <a:srgbClr val="0183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檔案編輯後上傳規則</a:t>
            </a:r>
          </a:p>
        </p:txBody>
      </p:sp>
      <p:sp>
        <p:nvSpPr>
          <p:cNvPr id="6" name="Google Shape;168;p21">
            <a:extLst>
              <a:ext uri="{FF2B5EF4-FFF2-40B4-BE49-F238E27FC236}">
                <a16:creationId xmlns:a16="http://schemas.microsoft.com/office/drawing/2014/main" id="{F1390C9B-9231-4C02-A1A6-C8E207BB3D3E}"/>
              </a:ext>
            </a:extLst>
          </p:cNvPr>
          <p:cNvSpPr txBox="1"/>
          <p:nvPr/>
        </p:nvSpPr>
        <p:spPr>
          <a:xfrm>
            <a:off x="2568290" y="2063246"/>
            <a:ext cx="6046430" cy="5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自訂檔案</a:t>
            </a:r>
            <a:r>
              <a:rPr lang="af-ZA" altLang="zh-TW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metadata</a:t>
            </a:r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的更新排程，以幫助控管對雲端要求</a:t>
            </a:r>
            <a:r>
              <a:rPr lang="en-US" altLang="zh-TW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af-ZA" altLang="zh-TW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request)</a:t>
            </a:r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或存取造成的收費</a:t>
            </a:r>
          </a:p>
        </p:txBody>
      </p:sp>
      <p:sp>
        <p:nvSpPr>
          <p:cNvPr id="7" name="Google Shape;168;p21">
            <a:extLst>
              <a:ext uri="{FF2B5EF4-FFF2-40B4-BE49-F238E27FC236}">
                <a16:creationId xmlns:a16="http://schemas.microsoft.com/office/drawing/2014/main" id="{BAF2FE2D-9137-4053-9C53-F6A9D5EBE34A}"/>
              </a:ext>
            </a:extLst>
          </p:cNvPr>
          <p:cNvSpPr txBox="1"/>
          <p:nvPr/>
        </p:nvSpPr>
        <p:spPr>
          <a:xfrm>
            <a:off x="2570786" y="3586356"/>
            <a:ext cx="6046430" cy="39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選擇檔案編輯後須上傳前，是否要先檢查雲端檔案有無被其他人編輯過，以確保覆蓋雲端新版本，同時幫助管理對雲端要求</a:t>
            </a:r>
            <a:r>
              <a:rPr lang="en-US" altLang="zh-TW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af-ZA" altLang="zh-TW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request)</a:t>
            </a:r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或存取造成的收費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5C15982-4D88-489F-B036-5132B4236AAF}"/>
              </a:ext>
            </a:extLst>
          </p:cNvPr>
          <p:cNvSpPr txBox="1">
            <a:spLocks/>
          </p:cNvSpPr>
          <p:nvPr/>
        </p:nvSpPr>
        <p:spPr>
          <a:xfrm>
            <a:off x="638589" y="518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3300">
              <a:latin typeface="微軟正黑體"/>
              <a:ea typeface="微軟正黑體"/>
            </a:endParaRPr>
          </a:p>
        </p:txBody>
      </p:sp>
      <p:sp>
        <p:nvSpPr>
          <p:cNvPr id="26" name="標題 25">
            <a:extLst>
              <a:ext uri="{FF2B5EF4-FFF2-40B4-BE49-F238E27FC236}">
                <a16:creationId xmlns:a16="http://schemas.microsoft.com/office/drawing/2014/main" id="{0192818D-3574-4BA0-B3FF-B5CAFB259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四個技巧，輕鬆管理快取連線</a:t>
            </a:r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55B7017E-00C1-4895-B841-E723A9BF92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430" y="1754713"/>
            <a:ext cx="1481804" cy="1481804"/>
          </a:xfrm>
          <a:prstGeom prst="ellipse">
            <a:avLst/>
          </a:prstGeom>
          <a:ln w="1905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280BE88-CD4F-48D8-BC20-48A62274C8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430" y="3344922"/>
            <a:ext cx="1481804" cy="1481804"/>
          </a:xfrm>
          <a:prstGeom prst="ellipse">
            <a:avLst/>
          </a:prstGeom>
          <a:ln w="1905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901881A-2CC1-48FD-BB4F-51D6DA8A55C7}"/>
              </a:ext>
            </a:extLst>
          </p:cNvPr>
          <p:cNvSpPr/>
          <p:nvPr/>
        </p:nvSpPr>
        <p:spPr>
          <a:xfrm>
            <a:off x="690359" y="1109961"/>
            <a:ext cx="6181330" cy="5506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CE7AE01E-2809-4625-BAD0-CB52454A1238}"/>
              </a:ext>
            </a:extLst>
          </p:cNvPr>
          <p:cNvSpPr/>
          <p:nvPr/>
        </p:nvSpPr>
        <p:spPr>
          <a:xfrm>
            <a:off x="492027" y="1039085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9FA8AE9-6C6C-4009-A55D-B9AE78BEB740}"/>
              </a:ext>
            </a:extLst>
          </p:cNvPr>
          <p:cNvSpPr/>
          <p:nvPr/>
        </p:nvSpPr>
        <p:spPr>
          <a:xfrm>
            <a:off x="630784" y="1109454"/>
            <a:ext cx="362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242B4E15-F792-447F-A6B2-855314C53E9D}"/>
              </a:ext>
            </a:extLst>
          </p:cNvPr>
          <p:cNvSpPr txBox="1"/>
          <p:nvPr/>
        </p:nvSpPr>
        <p:spPr>
          <a:xfrm>
            <a:off x="1147996" y="1165069"/>
            <a:ext cx="7218490" cy="45397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500" b="1">
                <a:ea typeface="微軟正黑體"/>
              </a:rPr>
              <a:t>物件儲存服務管理，聰明管理雲端成本</a:t>
            </a:r>
            <a:endParaRPr lang="en-US" sz="2500" b="1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1A9D94EF-8D06-4305-A486-223ACA652FF7}"/>
              </a:ext>
            </a:extLst>
          </p:cNvPr>
          <p:cNvSpPr/>
          <p:nvPr/>
        </p:nvSpPr>
        <p:spPr>
          <a:xfrm>
            <a:off x="2945608" y="2612831"/>
            <a:ext cx="5327796" cy="383012"/>
          </a:xfrm>
          <a:prstGeom prst="roundRect">
            <a:avLst/>
          </a:prstGeom>
          <a:solidFill>
            <a:srgbClr val="CBE9FC"/>
          </a:solidFill>
          <a:ln w="2540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4EC80401-0C2F-446B-A748-FDA47B444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1867" y="2594423"/>
            <a:ext cx="417445" cy="41744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E4E89AE-49F7-4DD2-AC08-012F60FEEEB5}"/>
              </a:ext>
            </a:extLst>
          </p:cNvPr>
          <p:cNvSpPr/>
          <p:nvPr/>
        </p:nvSpPr>
        <p:spPr>
          <a:xfrm>
            <a:off x="3074691" y="2658761"/>
            <a:ext cx="5291795" cy="285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1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建議僅在您常存取雲端的時間內進行檔案列表更新，以節省雲端費用！</a:t>
            </a:r>
            <a:endParaRPr lang="en-GB" altLang="zh-TW" sz="11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0CC850BC-D472-4879-BE47-C76D94F53D9C}"/>
              </a:ext>
            </a:extLst>
          </p:cNvPr>
          <p:cNvSpPr/>
          <p:nvPr/>
        </p:nvSpPr>
        <p:spPr>
          <a:xfrm>
            <a:off x="2990986" y="4126696"/>
            <a:ext cx="5730887" cy="383012"/>
          </a:xfrm>
          <a:prstGeom prst="roundRect">
            <a:avLst/>
          </a:prstGeom>
          <a:solidFill>
            <a:srgbClr val="CBE9FC"/>
          </a:solidFill>
          <a:ln w="2540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3FC99B44-B4A0-4396-A7FD-4757848CF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7246" y="4108288"/>
            <a:ext cx="417445" cy="41744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3D73067-92DB-4A19-B034-53897FA3A2AE}"/>
              </a:ext>
            </a:extLst>
          </p:cNvPr>
          <p:cNvSpPr/>
          <p:nvPr/>
        </p:nvSpPr>
        <p:spPr>
          <a:xfrm>
            <a:off x="3085657" y="4178910"/>
            <a:ext cx="5636217" cy="285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1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若雲端空間只有一個</a:t>
            </a:r>
            <a:r>
              <a:rPr lang="en-US" altLang="zh-TW" sz="115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CacheMount</a:t>
            </a:r>
            <a:r>
              <a:rPr lang="zh-TW" altLang="en-US" sz="11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連線使用，建議可選擇不檢查，以節省雲端費用！</a:t>
            </a:r>
            <a:endParaRPr lang="en-GB" altLang="zh-TW" sz="11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27B2F1DE-6A91-464F-B6B0-E5720E01B1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3659" y="5444649"/>
            <a:ext cx="342900" cy="3429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C612072A-45B9-4F29-80B0-46D5C55DDA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1186" y="5442743"/>
            <a:ext cx="406146" cy="319115"/>
          </a:xfrm>
          <a:prstGeom prst="rect">
            <a:avLst/>
          </a:prstGeom>
        </p:spPr>
      </p:pic>
      <p:sp>
        <p:nvSpPr>
          <p:cNvPr id="39" name="橢圓 38">
            <a:extLst>
              <a:ext uri="{FF2B5EF4-FFF2-40B4-BE49-F238E27FC236}">
                <a16:creationId xmlns:a16="http://schemas.microsoft.com/office/drawing/2014/main" id="{4AA7CA7A-FDF8-467F-9516-A529C8E6CC8D}"/>
              </a:ext>
            </a:extLst>
          </p:cNvPr>
          <p:cNvSpPr/>
          <p:nvPr/>
        </p:nvSpPr>
        <p:spPr>
          <a:xfrm>
            <a:off x="558947" y="1102595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40ABE0"/>
                </a:gs>
                <a:gs pos="100000">
                  <a:srgbClr val="1259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7DC240D1-8B29-41BB-B837-AC49339E4C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73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圓角 35">
            <a:extLst>
              <a:ext uri="{FF2B5EF4-FFF2-40B4-BE49-F238E27FC236}">
                <a16:creationId xmlns:a16="http://schemas.microsoft.com/office/drawing/2014/main" id="{61B0B32B-4CB3-4544-A2A5-26523AFCAECE}"/>
              </a:ext>
            </a:extLst>
          </p:cNvPr>
          <p:cNvSpPr/>
          <p:nvPr/>
        </p:nvSpPr>
        <p:spPr>
          <a:xfrm rot="10800000">
            <a:off x="5631876" y="1817872"/>
            <a:ext cx="2629177" cy="453970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67BF5C4-8F33-4490-A84F-568C2281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75" y="169419"/>
            <a:ext cx="8671389" cy="667820"/>
          </a:xfrm>
        </p:spPr>
        <p:txBody>
          <a:bodyPr>
            <a:normAutofit/>
          </a:bodyPr>
          <a:lstStyle/>
          <a:p>
            <a:r>
              <a:rPr lang="zh-TW" altLang="en-US" sz="3400"/>
              <a:t>可視化的</a:t>
            </a:r>
            <a:r>
              <a:rPr lang="zh-TW" altLang="en-US" sz="3400" i="0"/>
              <a:t>使用狀態，</a:t>
            </a:r>
            <a:r>
              <a:rPr lang="zh-TW" altLang="en-US" sz="3400"/>
              <a:t>隨時依現況調整設定</a:t>
            </a:r>
            <a:endParaRPr lang="zh-TW" sz="3400" b="0" i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C42AB11-3239-4083-9199-E00590D9B5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759" y="1782035"/>
            <a:ext cx="3957370" cy="2873740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613BADD-143B-4BBB-ADC3-914BC28CB22B}"/>
              </a:ext>
            </a:extLst>
          </p:cNvPr>
          <p:cNvCxnSpPr>
            <a:cxnSpLocks/>
          </p:cNvCxnSpPr>
          <p:nvPr/>
        </p:nvCxnSpPr>
        <p:spPr>
          <a:xfrm>
            <a:off x="1644323" y="2034016"/>
            <a:ext cx="4027846" cy="10654"/>
          </a:xfrm>
          <a:prstGeom prst="line">
            <a:avLst/>
          </a:prstGeom>
          <a:ln w="19050">
            <a:solidFill>
              <a:srgbClr val="3121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9717C9E-FD81-454F-A735-1C0ABFEBD3A2}"/>
              </a:ext>
            </a:extLst>
          </p:cNvPr>
          <p:cNvSpPr txBox="1"/>
          <p:nvPr/>
        </p:nvSpPr>
        <p:spPr>
          <a:xfrm>
            <a:off x="5699969" y="187547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快取空間即時使用狀態</a:t>
            </a:r>
            <a:endParaRPr lang="en-GB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2CDCDB6-768E-45B7-8C50-854A8CA8EF63}"/>
              </a:ext>
            </a:extLst>
          </p:cNvPr>
          <p:cNvSpPr txBox="1"/>
          <p:nvPr/>
        </p:nvSpPr>
        <p:spPr>
          <a:xfrm>
            <a:off x="5699842" y="3073664"/>
            <a:ext cx="3444459" cy="6741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zh-TW" altLang="en-US" sz="1100" b="1">
                <a:latin typeface="微軟正黑體"/>
                <a:ea typeface="微軟正黑體"/>
              </a:rPr>
              <a:t>設定寫入暫存空間比例，限制寫入最多占比，避免大量檔案寫入時，移去所有快取檔案或無法讀取檔案。</a:t>
            </a:r>
            <a:endParaRPr lang="en-GB" altLang="zh-TW" sz="1100" b="1"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en-US" altLang="zh-TW" sz="1100" b="1">
                <a:solidFill>
                  <a:srgbClr val="3B56DF"/>
                </a:solidFill>
                <a:latin typeface="微軟正黑體"/>
                <a:ea typeface="微軟正黑體"/>
                <a:sym typeface="Wingdings" panose="05000000000000000000" pitchFamily="2" charset="2"/>
              </a:rPr>
              <a:t></a:t>
            </a:r>
            <a:r>
              <a:rPr lang="zh-TW" altLang="en-US" sz="1100" b="1">
                <a:solidFill>
                  <a:srgbClr val="3B56DF"/>
                </a:solidFill>
                <a:latin typeface="微軟正黑體"/>
                <a:ea typeface="微軟正黑體"/>
                <a:sym typeface="Wingdings" panose="05000000000000000000" pitchFamily="2" charset="2"/>
              </a:rPr>
              <a:t> 建議依使用體驗調整比例</a:t>
            </a:r>
            <a:endParaRPr lang="zh-TW" altLang="en-US" sz="1100" b="1">
              <a:solidFill>
                <a:srgbClr val="3B56DF"/>
              </a:solidFill>
              <a:latin typeface="微軟正黑體"/>
              <a:ea typeface="微軟正黑體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483FDACD-8971-4B6F-A1DA-610271DDA0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520" y="1764040"/>
            <a:ext cx="779629" cy="779629"/>
          </a:xfrm>
          <a:prstGeom prst="ellipse">
            <a:avLst/>
          </a:prstGeom>
          <a:ln w="2159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FBCF3029-D6BA-4492-A9C6-89AA3CC9921C}"/>
              </a:ext>
            </a:extLst>
          </p:cNvPr>
          <p:cNvSpPr/>
          <p:nvPr/>
        </p:nvSpPr>
        <p:spPr>
          <a:xfrm>
            <a:off x="690359" y="1109961"/>
            <a:ext cx="5631613" cy="5506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3508B037-C9D6-4150-B481-3946A12C7A9D}"/>
              </a:ext>
            </a:extLst>
          </p:cNvPr>
          <p:cNvSpPr/>
          <p:nvPr/>
        </p:nvSpPr>
        <p:spPr>
          <a:xfrm>
            <a:off x="492027" y="1039085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585EBD5E-9C64-4886-9DCE-A45AF95ACA99}"/>
              </a:ext>
            </a:extLst>
          </p:cNvPr>
          <p:cNvSpPr txBox="1"/>
          <p:nvPr/>
        </p:nvSpPr>
        <p:spPr>
          <a:xfrm>
            <a:off x="1147996" y="1165069"/>
            <a:ext cx="7218490" cy="45397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500" b="1">
                <a:ea typeface="微軟正黑體"/>
              </a:rPr>
              <a:t>完整透明的檢視快取空間使用狀態</a:t>
            </a: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0A3A8B30-D3DC-43DA-ADA8-AB1DC9DC4574}"/>
              </a:ext>
            </a:extLst>
          </p:cNvPr>
          <p:cNvSpPr/>
          <p:nvPr/>
        </p:nvSpPr>
        <p:spPr>
          <a:xfrm>
            <a:off x="558559" y="1108070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6915D9"/>
                </a:gs>
                <a:gs pos="100000">
                  <a:srgbClr val="AD10C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966C8CA4-73AD-4930-A280-7E2EDE4E7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5031" y="1254710"/>
            <a:ext cx="308664" cy="242522"/>
          </a:xfrm>
          <a:prstGeom prst="rect">
            <a:avLst/>
          </a:prstGeom>
        </p:spPr>
      </p:pic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26638AEA-7CF0-4D25-946E-484C02B5EE7A}"/>
              </a:ext>
            </a:extLst>
          </p:cNvPr>
          <p:cNvCxnSpPr>
            <a:cxnSpLocks/>
          </p:cNvCxnSpPr>
          <p:nvPr/>
        </p:nvCxnSpPr>
        <p:spPr>
          <a:xfrm>
            <a:off x="2559237" y="2803138"/>
            <a:ext cx="3112932" cy="8234"/>
          </a:xfrm>
          <a:prstGeom prst="line">
            <a:avLst/>
          </a:prstGeom>
          <a:ln w="19050">
            <a:solidFill>
              <a:srgbClr val="3121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圓角 35">
            <a:extLst>
              <a:ext uri="{FF2B5EF4-FFF2-40B4-BE49-F238E27FC236}">
                <a16:creationId xmlns:a16="http://schemas.microsoft.com/office/drawing/2014/main" id="{4CDBE199-8E62-4C94-A619-1A2976F12318}"/>
              </a:ext>
            </a:extLst>
          </p:cNvPr>
          <p:cNvSpPr/>
          <p:nvPr/>
        </p:nvSpPr>
        <p:spPr>
          <a:xfrm rot="10800000">
            <a:off x="5631874" y="2621579"/>
            <a:ext cx="3068615" cy="453970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A7C8B58-9C8F-4D1C-BE4F-43B30D1CF3E2}"/>
              </a:ext>
            </a:extLst>
          </p:cNvPr>
          <p:cNvSpPr/>
          <p:nvPr/>
        </p:nvSpPr>
        <p:spPr>
          <a:xfrm>
            <a:off x="5683119" y="2674501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本機寫入快取儲存空間比例</a:t>
            </a:r>
            <a:endParaRPr lang="en-GB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7C5C189F-22F2-4297-9471-3CC2F3A99F95}"/>
              </a:ext>
            </a:extLst>
          </p:cNvPr>
          <p:cNvCxnSpPr>
            <a:cxnSpLocks/>
          </p:cNvCxnSpPr>
          <p:nvPr/>
        </p:nvCxnSpPr>
        <p:spPr>
          <a:xfrm>
            <a:off x="1762552" y="4008598"/>
            <a:ext cx="3869322" cy="0"/>
          </a:xfrm>
          <a:prstGeom prst="line">
            <a:avLst/>
          </a:prstGeom>
          <a:ln w="19050">
            <a:solidFill>
              <a:srgbClr val="3121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: 圓角 35">
            <a:extLst>
              <a:ext uri="{FF2B5EF4-FFF2-40B4-BE49-F238E27FC236}">
                <a16:creationId xmlns:a16="http://schemas.microsoft.com/office/drawing/2014/main" id="{F8D7BA6C-1437-4C64-AB53-F075B32FB76E}"/>
              </a:ext>
            </a:extLst>
          </p:cNvPr>
          <p:cNvSpPr/>
          <p:nvPr/>
        </p:nvSpPr>
        <p:spPr>
          <a:xfrm rot="10800000">
            <a:off x="5631874" y="3838086"/>
            <a:ext cx="2629177" cy="453970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2363B38-2595-477F-91FD-234B544FB0A6}"/>
              </a:ext>
            </a:extLst>
          </p:cNvPr>
          <p:cNvSpPr txBox="1"/>
          <p:nvPr/>
        </p:nvSpPr>
        <p:spPr>
          <a:xfrm>
            <a:off x="5699969" y="388565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快取空間歷史使用紀錄</a:t>
            </a: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62D047C3-3520-4BDB-8328-6D3B86AD0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740" y="3463322"/>
            <a:ext cx="783604" cy="783604"/>
          </a:xfrm>
          <a:prstGeom prst="ellipse">
            <a:avLst/>
          </a:prstGeom>
          <a:ln w="2159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104E160-3F34-4D69-8618-6D8B4370E9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543" y="2309884"/>
            <a:ext cx="1107694" cy="1107694"/>
          </a:xfrm>
          <a:prstGeom prst="ellipse">
            <a:avLst/>
          </a:prstGeom>
          <a:ln w="2159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4F52F75C-4763-4DBA-B87D-49B0C05FDA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48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12696399-8336-4BEA-A2DD-8FB838B24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752" y="2844909"/>
            <a:ext cx="3391629" cy="1506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C736BED-D945-5E43-A05D-1B7C1EC49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6" y="39384"/>
            <a:ext cx="7886700" cy="903505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混合雲方案讓您享有雙重雲端優勢</a:t>
            </a:r>
            <a:endParaRPr kumimoji="1" lang="zh-TW" altLang="en-US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Google Shape;125;p18">
            <a:extLst>
              <a:ext uri="{FF2B5EF4-FFF2-40B4-BE49-F238E27FC236}">
                <a16:creationId xmlns:a16="http://schemas.microsoft.com/office/drawing/2014/main" id="{CBB107C4-4963-6D4D-B791-2A0113AC46F4}"/>
              </a:ext>
            </a:extLst>
          </p:cNvPr>
          <p:cNvSpPr txBox="1">
            <a:spLocks/>
          </p:cNvSpPr>
          <p:nvPr/>
        </p:nvSpPr>
        <p:spPr>
          <a:xfrm>
            <a:off x="464217" y="1259648"/>
            <a:ext cx="2520326" cy="13005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100" b="1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資料安全​</a:t>
            </a:r>
          </a:p>
          <a:p>
            <a:r>
              <a:rPr lang="zh-TW" altLang="en-US" sz="2100" b="1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高拓展性​</a:t>
            </a:r>
          </a:p>
          <a:p>
            <a:r>
              <a:rPr lang="zh-TW" altLang="en-US" sz="2100" b="1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高速資料存取​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40D1AAE-34FE-407E-9244-1B8A162B0240}"/>
              </a:ext>
            </a:extLst>
          </p:cNvPr>
          <p:cNvSpPr/>
          <p:nvPr/>
        </p:nvSpPr>
        <p:spPr>
          <a:xfrm>
            <a:off x="540624" y="2930252"/>
            <a:ext cx="3067007" cy="130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b="1">
                <a:solidFill>
                  <a:srgbClr val="3B56D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混合雲方案</a:t>
            </a:r>
            <a:r>
              <a:rPr lang="zh-TW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是當前企業 IT 部署的最佳選擇！</a:t>
            </a:r>
            <a:endParaRPr lang="en-US" altLang="zh-TW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既不浪費過去的投資，又能真正具備發展彈性！</a:t>
            </a:r>
          </a:p>
        </p:txBody>
      </p:sp>
      <p:sp>
        <p:nvSpPr>
          <p:cNvPr id="33" name="Google Shape;125;p18">
            <a:extLst>
              <a:ext uri="{FF2B5EF4-FFF2-40B4-BE49-F238E27FC236}">
                <a16:creationId xmlns:a16="http://schemas.microsoft.com/office/drawing/2014/main" id="{EB5F535A-E5CC-459D-8395-5314D7F15C09}"/>
              </a:ext>
            </a:extLst>
          </p:cNvPr>
          <p:cNvSpPr txBox="1">
            <a:spLocks/>
          </p:cNvSpPr>
          <p:nvPr/>
        </p:nvSpPr>
        <p:spPr>
          <a:xfrm>
            <a:off x="2213363" y="1259648"/>
            <a:ext cx="2520326" cy="10389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100" b="1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​強大運算能力​</a:t>
            </a:r>
          </a:p>
          <a:p>
            <a:r>
              <a:rPr lang="zh-TW" altLang="en-US" sz="2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隨時隨地存取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BFE2EC90-A552-7E41-98BB-C2C078D3C0B7}"/>
              </a:ext>
            </a:extLst>
          </p:cNvPr>
          <p:cNvSpPr txBox="1"/>
          <p:nvPr/>
        </p:nvSpPr>
        <p:spPr>
          <a:xfrm>
            <a:off x="3920082" y="2633405"/>
            <a:ext cx="428536" cy="239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13" b="1">
                <a:solidFill>
                  <a:srgbClr val="037BE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97D3A271-8000-7849-90F2-0CF8C678D0C1}"/>
              </a:ext>
            </a:extLst>
          </p:cNvPr>
          <p:cNvSpPr txBox="1"/>
          <p:nvPr/>
        </p:nvSpPr>
        <p:spPr>
          <a:xfrm>
            <a:off x="5414323" y="2633405"/>
            <a:ext cx="428536" cy="239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13" b="1">
                <a:solidFill>
                  <a:srgbClr val="037BE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東京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F17F142B-0F67-6D47-A24C-580543F00834}"/>
              </a:ext>
            </a:extLst>
          </p:cNvPr>
          <p:cNvSpPr txBox="1"/>
          <p:nvPr/>
        </p:nvSpPr>
        <p:spPr>
          <a:xfrm>
            <a:off x="6997202" y="2655653"/>
            <a:ext cx="428536" cy="239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13" b="1">
                <a:solidFill>
                  <a:srgbClr val="037BE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紐約</a:t>
            </a:r>
          </a:p>
        </p:txBody>
      </p:sp>
      <p:pic>
        <p:nvPicPr>
          <p:cNvPr id="36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B1A261A2-7DD9-49C0-83A7-9696691C8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0948" y="2646698"/>
            <a:ext cx="1166546" cy="72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8B8967B5-B8AC-43BB-83DA-66053889B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5603" y="2646698"/>
            <a:ext cx="1166546" cy="72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FF36A05E-650C-4E78-889A-46B0837AC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290" y="2646698"/>
            <a:ext cx="1166546" cy="72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06EC3A33-96D2-4672-8ABC-58E6508E7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4050" y="999121"/>
            <a:ext cx="1842321" cy="1001964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BBB1F786-9161-43B1-96D0-686840548E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9575" y="1925426"/>
            <a:ext cx="1704182" cy="719544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43BB52CD-BE16-4011-8E84-9CF6711E45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68615" y="1907226"/>
            <a:ext cx="1577947" cy="706921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0CD361AA-0743-40B6-8390-ED91E22EB9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48726" y="1939859"/>
            <a:ext cx="50494" cy="719544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AAB09034-60C2-4F74-8AE8-55D37498E2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76978" y="2130396"/>
            <a:ext cx="301033" cy="301033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32C34B4B-56C5-4B47-8F03-13E9E9C095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23456" y="2122290"/>
            <a:ext cx="301033" cy="301033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05AA5818-4748-4E03-B980-A9B3EED6DA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12149" y="2118738"/>
            <a:ext cx="301033" cy="301033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42998BA3-4566-43CA-886A-8C3EB233B5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19923" y="4105137"/>
            <a:ext cx="681546" cy="468563"/>
          </a:xfrm>
          <a:prstGeom prst="rect">
            <a:avLst/>
          </a:prstGeom>
        </p:spPr>
      </p:pic>
      <p:pic>
        <p:nvPicPr>
          <p:cNvPr id="59" name="圖形 58">
            <a:extLst>
              <a:ext uri="{FF2B5EF4-FFF2-40B4-BE49-F238E27FC236}">
                <a16:creationId xmlns:a16="http://schemas.microsoft.com/office/drawing/2014/main" id="{D3EF32F5-5754-43DE-BAE2-446AE2F2B6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39079" y="3364687"/>
            <a:ext cx="64331" cy="729091"/>
          </a:xfrm>
          <a:prstGeom prst="rect">
            <a:avLst/>
          </a:prstGeom>
        </p:spPr>
      </p:pic>
      <p:pic>
        <p:nvPicPr>
          <p:cNvPr id="60" name="圖形 59">
            <a:extLst>
              <a:ext uri="{FF2B5EF4-FFF2-40B4-BE49-F238E27FC236}">
                <a16:creationId xmlns:a16="http://schemas.microsoft.com/office/drawing/2014/main" id="{24F16CED-06F8-4F84-85DB-CCD284211C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14732" y="4105137"/>
            <a:ext cx="681546" cy="468563"/>
          </a:xfrm>
          <a:prstGeom prst="rect">
            <a:avLst/>
          </a:prstGeom>
        </p:spPr>
      </p:pic>
      <p:pic>
        <p:nvPicPr>
          <p:cNvPr id="61" name="圖形 60">
            <a:extLst>
              <a:ext uri="{FF2B5EF4-FFF2-40B4-BE49-F238E27FC236}">
                <a16:creationId xmlns:a16="http://schemas.microsoft.com/office/drawing/2014/main" id="{80D76AB2-697B-4E45-84CC-47380DBA35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6693" y="4105137"/>
            <a:ext cx="681546" cy="468563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F8A01B07-6DE0-49D5-9D17-766971A98F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13931" y="3567841"/>
            <a:ext cx="301033" cy="301033"/>
          </a:xfrm>
          <a:prstGeom prst="rect">
            <a:avLst/>
          </a:prstGeom>
        </p:spPr>
      </p:pic>
      <p:pic>
        <p:nvPicPr>
          <p:cNvPr id="64" name="圖形 63">
            <a:extLst>
              <a:ext uri="{FF2B5EF4-FFF2-40B4-BE49-F238E27FC236}">
                <a16:creationId xmlns:a16="http://schemas.microsoft.com/office/drawing/2014/main" id="{CE187090-8FB3-4CCF-B4D3-4CAD40DBAC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90568" y="3567841"/>
            <a:ext cx="301033" cy="301033"/>
          </a:xfrm>
          <a:prstGeom prst="rect">
            <a:avLst/>
          </a:prstGeom>
        </p:spPr>
      </p:pic>
      <p:pic>
        <p:nvPicPr>
          <p:cNvPr id="65" name="圖形 64">
            <a:extLst>
              <a:ext uri="{FF2B5EF4-FFF2-40B4-BE49-F238E27FC236}">
                <a16:creationId xmlns:a16="http://schemas.microsoft.com/office/drawing/2014/main" id="{CC0249DF-8A79-4C80-9715-D3BEE9C367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17720" y="3569339"/>
            <a:ext cx="301033" cy="301033"/>
          </a:xfrm>
          <a:prstGeom prst="rect">
            <a:avLst/>
          </a:prstGeom>
        </p:spPr>
      </p:pic>
      <p:pic>
        <p:nvPicPr>
          <p:cNvPr id="66" name="圖形 65">
            <a:extLst>
              <a:ext uri="{FF2B5EF4-FFF2-40B4-BE49-F238E27FC236}">
                <a16:creationId xmlns:a16="http://schemas.microsoft.com/office/drawing/2014/main" id="{3567D90C-D84E-448B-8BE6-5480ED0D35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09099" y="3364687"/>
            <a:ext cx="64331" cy="729091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3A22890F-A438-47D9-A2FA-3EA38AD60C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29054" y="3364686"/>
            <a:ext cx="64331" cy="729091"/>
          </a:xfrm>
          <a:prstGeom prst="rect">
            <a:avLst/>
          </a:prstGeom>
        </p:spPr>
      </p:pic>
      <p:pic>
        <p:nvPicPr>
          <p:cNvPr id="29" name="圖片 28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BA16CB2D-4E8B-4950-AB22-942C93F0E2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17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矩形: 圓角 170">
            <a:extLst>
              <a:ext uri="{FF2B5EF4-FFF2-40B4-BE49-F238E27FC236}">
                <a16:creationId xmlns:a16="http://schemas.microsoft.com/office/drawing/2014/main" id="{6B37657A-3F2B-43FF-8130-98FD87F56630}"/>
              </a:ext>
            </a:extLst>
          </p:cNvPr>
          <p:cNvSpPr/>
          <p:nvPr/>
        </p:nvSpPr>
        <p:spPr>
          <a:xfrm>
            <a:off x="1181502" y="3808800"/>
            <a:ext cx="6274646" cy="778906"/>
          </a:xfrm>
          <a:prstGeom prst="roundRect">
            <a:avLst/>
          </a:prstGeom>
          <a:solidFill>
            <a:srgbClr val="DAE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0" name="矩形: 圓角 169">
            <a:extLst>
              <a:ext uri="{FF2B5EF4-FFF2-40B4-BE49-F238E27FC236}">
                <a16:creationId xmlns:a16="http://schemas.microsoft.com/office/drawing/2014/main" id="{237D1EDD-9C14-46B2-8CCF-3FE2943AB48D}"/>
              </a:ext>
            </a:extLst>
          </p:cNvPr>
          <p:cNvSpPr/>
          <p:nvPr/>
        </p:nvSpPr>
        <p:spPr>
          <a:xfrm>
            <a:off x="1203857" y="2835625"/>
            <a:ext cx="6274646" cy="778906"/>
          </a:xfrm>
          <a:prstGeom prst="roundRect">
            <a:avLst/>
          </a:prstGeom>
          <a:solidFill>
            <a:srgbClr val="DAE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9" name="矩形: 圓角 168">
            <a:extLst>
              <a:ext uri="{FF2B5EF4-FFF2-40B4-BE49-F238E27FC236}">
                <a16:creationId xmlns:a16="http://schemas.microsoft.com/office/drawing/2014/main" id="{53F94B22-D048-46D1-80E3-FEE8A3ADDDE6}"/>
              </a:ext>
            </a:extLst>
          </p:cNvPr>
          <p:cNvSpPr/>
          <p:nvPr/>
        </p:nvSpPr>
        <p:spPr>
          <a:xfrm>
            <a:off x="1203857" y="1792844"/>
            <a:ext cx="6274646" cy="778906"/>
          </a:xfrm>
          <a:prstGeom prst="roundRect">
            <a:avLst/>
          </a:prstGeom>
          <a:solidFill>
            <a:srgbClr val="DAE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C9402126-795E-4209-BF50-4F65674040C4}"/>
              </a:ext>
            </a:extLst>
          </p:cNvPr>
          <p:cNvSpPr/>
          <p:nvPr/>
        </p:nvSpPr>
        <p:spPr>
          <a:xfrm>
            <a:off x="7350286" y="1757367"/>
            <a:ext cx="1754826" cy="1370194"/>
          </a:xfrm>
          <a:prstGeom prst="roundRect">
            <a:avLst>
              <a:gd name="adj" fmla="val 6207"/>
            </a:avLst>
          </a:prstGeom>
          <a:solidFill>
            <a:srgbClr val="E0E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B5F3AC2-4066-47D5-A0E8-0D552448AF10}"/>
              </a:ext>
            </a:extLst>
          </p:cNvPr>
          <p:cNvSpPr/>
          <p:nvPr/>
        </p:nvSpPr>
        <p:spPr>
          <a:xfrm>
            <a:off x="7292761" y="1760238"/>
            <a:ext cx="1721023" cy="1294447"/>
          </a:xfrm>
          <a:prstGeom prst="roundRect">
            <a:avLst>
              <a:gd name="adj" fmla="val 62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D88A21-6249-47FE-954A-B894C631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167" y="168251"/>
            <a:ext cx="8578921" cy="667820"/>
          </a:xfrm>
        </p:spPr>
        <p:txBody>
          <a:bodyPr>
            <a:normAutofit/>
          </a:bodyPr>
          <a:lstStyle/>
          <a:p>
            <a:pPr>
              <a:tabLst>
                <a:tab pos="177800" algn="l"/>
              </a:tabLst>
            </a:pPr>
            <a:r>
              <a:rPr lang="zh-TW" altLang="en-US" sz="2950"/>
              <a:t>快取空間管理方針，讓快取功能不會卡卡</a:t>
            </a:r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C6661ADF-0FF3-4B79-A507-05A8A92CC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168"/>
          <a:stretch/>
        </p:blipFill>
        <p:spPr>
          <a:xfrm>
            <a:off x="83003" y="-1"/>
            <a:ext cx="1085296" cy="867463"/>
          </a:xfrm>
          <a:prstGeom prst="rect">
            <a:avLst/>
          </a:prstGeom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6D1123AC-2357-4AEA-A367-BFC0C4B68BF7}"/>
              </a:ext>
            </a:extLst>
          </p:cNvPr>
          <p:cNvSpPr/>
          <p:nvPr/>
        </p:nvSpPr>
        <p:spPr>
          <a:xfrm>
            <a:off x="98576" y="58977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Microsoft JhengHei UI"/>
                <a:ea typeface="Microsoft JhengHei UI"/>
              </a:rPr>
              <a:t>小撇步</a:t>
            </a:r>
            <a:endParaRPr lang="en-US" altLang="zh-TW" sz="1200" b="1">
              <a:solidFill>
                <a:schemeClr val="bg1"/>
              </a:solidFill>
              <a:latin typeface="Microsoft JhengHei UI"/>
              <a:ea typeface="Microsoft JhengHei UI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F1F4205B-B8F0-4FE7-BE12-4F59F28560A7}"/>
              </a:ext>
            </a:extLst>
          </p:cNvPr>
          <p:cNvSpPr/>
          <p:nvPr/>
        </p:nvSpPr>
        <p:spPr>
          <a:xfrm>
            <a:off x="137416" y="305403"/>
            <a:ext cx="546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TIP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BB20207-230F-44DA-839B-975E6B3CCDCA}"/>
              </a:ext>
            </a:extLst>
          </p:cNvPr>
          <p:cNvSpPr/>
          <p:nvPr/>
        </p:nvSpPr>
        <p:spPr>
          <a:xfrm>
            <a:off x="690358" y="1109961"/>
            <a:ext cx="7200284" cy="5506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橢圓 76">
            <a:extLst>
              <a:ext uri="{FF2B5EF4-FFF2-40B4-BE49-F238E27FC236}">
                <a16:creationId xmlns:a16="http://schemas.microsoft.com/office/drawing/2014/main" id="{DF23D251-4155-4559-A17D-4A5DEDB43EE1}"/>
              </a:ext>
            </a:extLst>
          </p:cNvPr>
          <p:cNvSpPr/>
          <p:nvPr/>
        </p:nvSpPr>
        <p:spPr>
          <a:xfrm>
            <a:off x="492027" y="1039085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TextBox 13">
            <a:extLst>
              <a:ext uri="{FF2B5EF4-FFF2-40B4-BE49-F238E27FC236}">
                <a16:creationId xmlns:a16="http://schemas.microsoft.com/office/drawing/2014/main" id="{11AC2F10-BD0D-44B1-9A71-3D20602E36FF}"/>
              </a:ext>
            </a:extLst>
          </p:cNvPr>
          <p:cNvSpPr txBox="1"/>
          <p:nvPr/>
        </p:nvSpPr>
        <p:spPr>
          <a:xfrm>
            <a:off x="1147996" y="1165069"/>
            <a:ext cx="6742646" cy="45397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500" b="1">
                <a:ea typeface="微軟正黑體"/>
              </a:rPr>
              <a:t>空間使用發生不足時，可能導致快取效率較差</a:t>
            </a:r>
            <a:endParaRPr lang="en-US" sz="2500" b="1"/>
          </a:p>
        </p:txBody>
      </p:sp>
      <p:sp>
        <p:nvSpPr>
          <p:cNvPr id="79" name="橢圓 78">
            <a:extLst>
              <a:ext uri="{FF2B5EF4-FFF2-40B4-BE49-F238E27FC236}">
                <a16:creationId xmlns:a16="http://schemas.microsoft.com/office/drawing/2014/main" id="{173B18E2-FC21-4C0C-9B18-C4CBEC6DF813}"/>
              </a:ext>
            </a:extLst>
          </p:cNvPr>
          <p:cNvSpPr/>
          <p:nvPr/>
        </p:nvSpPr>
        <p:spPr>
          <a:xfrm>
            <a:off x="558559" y="1108070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6915D9"/>
                </a:gs>
                <a:gs pos="100000">
                  <a:srgbClr val="AD10C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0" name="圖形 79">
            <a:extLst>
              <a:ext uri="{FF2B5EF4-FFF2-40B4-BE49-F238E27FC236}">
                <a16:creationId xmlns:a16="http://schemas.microsoft.com/office/drawing/2014/main" id="{EA9EDB44-6845-4413-A7A1-0422183E2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5031" y="1254710"/>
            <a:ext cx="308664" cy="242522"/>
          </a:xfrm>
          <a:prstGeom prst="rect">
            <a:avLst/>
          </a:prstGeom>
        </p:spPr>
      </p:pic>
      <p:sp>
        <p:nvSpPr>
          <p:cNvPr id="101" name="矩形 100">
            <a:extLst>
              <a:ext uri="{FF2B5EF4-FFF2-40B4-BE49-F238E27FC236}">
                <a16:creationId xmlns:a16="http://schemas.microsoft.com/office/drawing/2014/main" id="{B73351D7-D078-43AF-8FD2-5912F0538439}"/>
              </a:ext>
            </a:extLst>
          </p:cNvPr>
          <p:cNvSpPr/>
          <p:nvPr/>
        </p:nvSpPr>
        <p:spPr>
          <a:xfrm>
            <a:off x="7440712" y="2817566"/>
            <a:ext cx="108000" cy="108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AC25D8ED-1016-4638-82ED-9A7F4FC03028}"/>
              </a:ext>
            </a:extLst>
          </p:cNvPr>
          <p:cNvSpPr/>
          <p:nvPr/>
        </p:nvSpPr>
        <p:spPr>
          <a:xfrm>
            <a:off x="7440712" y="2358167"/>
            <a:ext cx="108000" cy="108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C3AA35D7-54CC-4FF9-9D0F-1E332A750BDE}"/>
              </a:ext>
            </a:extLst>
          </p:cNvPr>
          <p:cNvSpPr/>
          <p:nvPr/>
        </p:nvSpPr>
        <p:spPr>
          <a:xfrm>
            <a:off x="7440712" y="2121388"/>
            <a:ext cx="108000" cy="108000"/>
          </a:xfrm>
          <a:prstGeom prst="rect">
            <a:avLst/>
          </a:prstGeom>
          <a:solidFill>
            <a:srgbClr val="DC8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7EF5B8CB-2D02-4F19-B3BA-D63DC16F96FA}"/>
              </a:ext>
            </a:extLst>
          </p:cNvPr>
          <p:cNvSpPr/>
          <p:nvPr/>
        </p:nvSpPr>
        <p:spPr>
          <a:xfrm>
            <a:off x="7440711" y="1891358"/>
            <a:ext cx="108000" cy="108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132ADFA2-2B7B-4F09-BD14-818BA92B1690}"/>
              </a:ext>
            </a:extLst>
          </p:cNvPr>
          <p:cNvSpPr txBox="1"/>
          <p:nvPr/>
        </p:nvSpPr>
        <p:spPr>
          <a:xfrm>
            <a:off x="7682138" y="1820357"/>
            <a:ext cx="10903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 </a:t>
            </a:r>
            <a:r>
              <a:rPr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metadata</a:t>
            </a:r>
            <a:endParaRPr lang="en-GB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126707A6-08A1-4F97-9258-B5FD7291EA99}"/>
              </a:ext>
            </a:extLst>
          </p:cNvPr>
          <p:cNvSpPr txBox="1"/>
          <p:nvPr/>
        </p:nvSpPr>
        <p:spPr>
          <a:xfrm>
            <a:off x="7682138" y="2050388"/>
            <a:ext cx="8579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寫入中暫存</a:t>
            </a:r>
            <a:endParaRPr lang="en-GB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5A7A84DA-E65A-4A36-9BB6-E8D645DE8AC0}"/>
              </a:ext>
            </a:extLst>
          </p:cNvPr>
          <p:cNvSpPr txBox="1"/>
          <p:nvPr/>
        </p:nvSpPr>
        <p:spPr>
          <a:xfrm>
            <a:off x="7682138" y="2286727"/>
            <a:ext cx="8579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讀取中快取</a:t>
            </a:r>
            <a:endParaRPr lang="en-GB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8CB96DF9-7DEE-4EC3-B405-4E251D90011A}"/>
              </a:ext>
            </a:extLst>
          </p:cNvPr>
          <p:cNvSpPr txBox="1"/>
          <p:nvPr/>
        </p:nvSpPr>
        <p:spPr>
          <a:xfrm>
            <a:off x="7682138" y="2737568"/>
            <a:ext cx="1127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可用的快取空間</a:t>
            </a:r>
            <a:endParaRPr lang="en-GB"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9" name="直線接點 108">
            <a:extLst>
              <a:ext uri="{FF2B5EF4-FFF2-40B4-BE49-F238E27FC236}">
                <a16:creationId xmlns:a16="http://schemas.microsoft.com/office/drawing/2014/main" id="{C6C7C396-98B8-4C40-937B-88BF87568D26}"/>
              </a:ext>
            </a:extLst>
          </p:cNvPr>
          <p:cNvCxnSpPr/>
          <p:nvPr/>
        </p:nvCxnSpPr>
        <p:spPr>
          <a:xfrm>
            <a:off x="7494032" y="2584612"/>
            <a:ext cx="1" cy="10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C6192E18-C322-4C40-8CEF-242DCC67E5EC}"/>
              </a:ext>
            </a:extLst>
          </p:cNvPr>
          <p:cNvSpPr txBox="1"/>
          <p:nvPr/>
        </p:nvSpPr>
        <p:spPr>
          <a:xfrm>
            <a:off x="7682135" y="2518492"/>
            <a:ext cx="9925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寫入暫存上限</a:t>
            </a:r>
            <a:endParaRPr lang="en-GB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0679D81D-86B4-4029-BDD1-4B9B01CBBD69}"/>
              </a:ext>
            </a:extLst>
          </p:cNvPr>
          <p:cNvSpPr/>
          <p:nvPr/>
        </p:nvSpPr>
        <p:spPr>
          <a:xfrm>
            <a:off x="1851914" y="3760210"/>
            <a:ext cx="4691248" cy="265160"/>
          </a:xfrm>
          <a:prstGeom prst="roundRect">
            <a:avLst/>
          </a:prstGeom>
          <a:solidFill>
            <a:srgbClr val="C1F7FB"/>
          </a:solidFill>
          <a:ln w="1905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2" name="矩形: 圓角 35">
            <a:extLst>
              <a:ext uri="{FF2B5EF4-FFF2-40B4-BE49-F238E27FC236}">
                <a16:creationId xmlns:a16="http://schemas.microsoft.com/office/drawing/2014/main" id="{A0110049-101F-4317-A76E-61A7922623AD}"/>
              </a:ext>
            </a:extLst>
          </p:cNvPr>
          <p:cNvSpPr/>
          <p:nvPr/>
        </p:nvSpPr>
        <p:spPr>
          <a:xfrm rot="10800000">
            <a:off x="558559" y="1977214"/>
            <a:ext cx="854900" cy="388869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E66CCB5-3609-428E-A3C6-F76908EDAE2A}"/>
              </a:ext>
            </a:extLst>
          </p:cNvPr>
          <p:cNvSpPr/>
          <p:nvPr/>
        </p:nvSpPr>
        <p:spPr>
          <a:xfrm>
            <a:off x="625651" y="1985592"/>
            <a:ext cx="667616" cy="316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狀況</a:t>
            </a:r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</a:rPr>
              <a:t>1</a:t>
            </a:r>
            <a:endParaRPr lang="en-GB" altLang="zh-TW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33" name="矩形: 圓角 35">
            <a:extLst>
              <a:ext uri="{FF2B5EF4-FFF2-40B4-BE49-F238E27FC236}">
                <a16:creationId xmlns:a16="http://schemas.microsoft.com/office/drawing/2014/main" id="{5484C17C-E35D-43E9-A4D7-9B5F81C86D9C}"/>
              </a:ext>
            </a:extLst>
          </p:cNvPr>
          <p:cNvSpPr/>
          <p:nvPr/>
        </p:nvSpPr>
        <p:spPr>
          <a:xfrm rot="10800000">
            <a:off x="567450" y="2981368"/>
            <a:ext cx="854900" cy="388869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04441CAE-8E5F-4252-9508-83298B34FE5B}"/>
              </a:ext>
            </a:extLst>
          </p:cNvPr>
          <p:cNvSpPr/>
          <p:nvPr/>
        </p:nvSpPr>
        <p:spPr>
          <a:xfrm>
            <a:off x="625651" y="2995976"/>
            <a:ext cx="667616" cy="316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狀況</a:t>
            </a:r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</a:rPr>
              <a:t>2</a:t>
            </a:r>
            <a:endParaRPr lang="en-GB" altLang="zh-TW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35" name="矩形: 圓角 35">
            <a:extLst>
              <a:ext uri="{FF2B5EF4-FFF2-40B4-BE49-F238E27FC236}">
                <a16:creationId xmlns:a16="http://schemas.microsoft.com/office/drawing/2014/main" id="{80670FA2-DA12-44B4-B465-C7139F2571E4}"/>
              </a:ext>
            </a:extLst>
          </p:cNvPr>
          <p:cNvSpPr/>
          <p:nvPr/>
        </p:nvSpPr>
        <p:spPr>
          <a:xfrm rot="10800000">
            <a:off x="571055" y="3849917"/>
            <a:ext cx="854900" cy="388869"/>
          </a:xfrm>
          <a:prstGeom prst="roundRect">
            <a:avLst>
              <a:gd name="adj" fmla="val 50000"/>
            </a:avLst>
          </a:prstGeom>
          <a:solidFill>
            <a:srgbClr val="3121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34F09FCE-3496-43AE-A656-7064CFB2FECC}"/>
              </a:ext>
            </a:extLst>
          </p:cNvPr>
          <p:cNvSpPr/>
          <p:nvPr/>
        </p:nvSpPr>
        <p:spPr>
          <a:xfrm>
            <a:off x="648396" y="3858097"/>
            <a:ext cx="667616" cy="316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狀況</a:t>
            </a:r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</a:rPr>
              <a:t>3</a:t>
            </a:r>
            <a:endParaRPr lang="en-GB" altLang="zh-TW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41" name="矩形: 圓角 140">
            <a:extLst>
              <a:ext uri="{FF2B5EF4-FFF2-40B4-BE49-F238E27FC236}">
                <a16:creationId xmlns:a16="http://schemas.microsoft.com/office/drawing/2014/main" id="{F6787CFF-513C-46D0-8744-6D4A7A268841}"/>
              </a:ext>
            </a:extLst>
          </p:cNvPr>
          <p:cNvSpPr/>
          <p:nvPr/>
        </p:nvSpPr>
        <p:spPr>
          <a:xfrm>
            <a:off x="1831795" y="2391218"/>
            <a:ext cx="2438621" cy="265160"/>
          </a:xfrm>
          <a:prstGeom prst="roundRect">
            <a:avLst/>
          </a:prstGeom>
          <a:solidFill>
            <a:srgbClr val="CBE9FC"/>
          </a:solidFill>
          <a:ln w="1905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7A3F3CD9-A3B9-4D1B-B410-6A011AA82F26}"/>
              </a:ext>
            </a:extLst>
          </p:cNvPr>
          <p:cNvSpPr txBox="1"/>
          <p:nvPr/>
        </p:nvSpPr>
        <p:spPr>
          <a:xfrm>
            <a:off x="1880203" y="2366686"/>
            <a:ext cx="24386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50" b="1">
                <a:latin typeface="Microsoft JhengHei"/>
                <a:ea typeface="Microsoft JhengHei"/>
              </a:rPr>
              <a:t>建議將寫入暫存比例調高</a:t>
            </a:r>
            <a:endParaRPr lang="en-GB" altLang="zh-TW" sz="1450" b="1">
              <a:latin typeface="Microsoft JhengHei"/>
              <a:ea typeface="Microsoft JhengHei"/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F3ED318B-B382-4BC9-A696-28C57294272D}"/>
              </a:ext>
            </a:extLst>
          </p:cNvPr>
          <p:cNvSpPr txBox="1"/>
          <p:nvPr/>
        </p:nvSpPr>
        <p:spPr>
          <a:xfrm>
            <a:off x="1879647" y="3735856"/>
            <a:ext cx="4767889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50" b="1">
                <a:latin typeface="Microsoft JhengHei"/>
                <a:ea typeface="Microsoft JhengHei"/>
              </a:rPr>
              <a:t>讀取中快取經常佔滿磁碟區空間</a:t>
            </a:r>
            <a:r>
              <a:rPr lang="en-US" altLang="zh-TW" sz="1450" b="1">
                <a:latin typeface="Microsoft JhengHei"/>
                <a:ea typeface="Microsoft JhengHei"/>
                <a:sym typeface="Wingdings" panose="05000000000000000000" pitchFamily="2" charset="2"/>
              </a:rPr>
              <a:t></a:t>
            </a:r>
            <a:r>
              <a:rPr lang="zh-TW" altLang="en-US" sz="1450" b="1">
                <a:latin typeface="Microsoft JhengHei"/>
                <a:ea typeface="Microsoft JhengHei"/>
                <a:sym typeface="Wingdings" panose="05000000000000000000" pitchFamily="2" charset="2"/>
              </a:rPr>
              <a:t>無法上傳且下載檔案</a:t>
            </a:r>
            <a:endParaRPr lang="en-GB" sz="1450" b="1">
              <a:latin typeface="Microsoft JhengHei"/>
              <a:ea typeface="Microsoft JhengHei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4F83F334-5AC4-445B-A3B6-747E894F3246}"/>
              </a:ext>
            </a:extLst>
          </p:cNvPr>
          <p:cNvGrpSpPr/>
          <p:nvPr/>
        </p:nvGrpSpPr>
        <p:grpSpPr>
          <a:xfrm>
            <a:off x="1939289" y="2136511"/>
            <a:ext cx="3811924" cy="182341"/>
            <a:chOff x="2242638" y="2028793"/>
            <a:chExt cx="4623575" cy="221166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DF9E19B-2878-44D9-9A6B-4B451D4094F2}"/>
                </a:ext>
              </a:extLst>
            </p:cNvPr>
            <p:cNvSpPr/>
            <p:nvPr/>
          </p:nvSpPr>
          <p:spPr>
            <a:xfrm>
              <a:off x="2242638" y="2028793"/>
              <a:ext cx="4623575" cy="221166"/>
            </a:xfrm>
            <a:prstGeom prst="rect">
              <a:avLst/>
            </a:prstGeom>
            <a:solidFill>
              <a:schemeClr val="bg1"/>
            </a:solidFill>
            <a:ln w="1905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72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3" name="群組 92">
              <a:extLst>
                <a:ext uri="{FF2B5EF4-FFF2-40B4-BE49-F238E27FC236}">
                  <a16:creationId xmlns:a16="http://schemas.microsoft.com/office/drawing/2014/main" id="{00A7278F-E769-44B3-AF37-A84E2B668861}"/>
                </a:ext>
              </a:extLst>
            </p:cNvPr>
            <p:cNvGrpSpPr/>
            <p:nvPr/>
          </p:nvGrpSpPr>
          <p:grpSpPr>
            <a:xfrm>
              <a:off x="2291980" y="2076059"/>
              <a:ext cx="4510941" cy="135000"/>
              <a:chOff x="2122643" y="3133392"/>
              <a:chExt cx="6014591" cy="216000"/>
            </a:xfrm>
          </p:grpSpPr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0A0B8628-EC3B-44C4-8E7F-08904BCCAA19}"/>
                  </a:ext>
                </a:extLst>
              </p:cNvPr>
              <p:cNvSpPr/>
              <p:nvPr/>
            </p:nvSpPr>
            <p:spPr>
              <a:xfrm>
                <a:off x="6195536" y="3133392"/>
                <a:ext cx="1941698" cy="216000"/>
              </a:xfrm>
              <a:prstGeom prst="rect">
                <a:avLst/>
              </a:prstGeom>
              <a:solidFill>
                <a:srgbClr val="C9DD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BE10D14D-2B59-492E-B66F-35D0EDF4C558}"/>
                  </a:ext>
                </a:extLst>
              </p:cNvPr>
              <p:cNvSpPr/>
              <p:nvPr/>
            </p:nvSpPr>
            <p:spPr>
              <a:xfrm>
                <a:off x="4331598" y="3133392"/>
                <a:ext cx="1863938" cy="216000"/>
              </a:xfrm>
              <a:prstGeom prst="rect">
                <a:avLst/>
              </a:prstGeom>
              <a:solidFill>
                <a:srgbClr val="3B56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DB9BCEEA-B432-4F07-B86D-D4973B5C4909}"/>
                  </a:ext>
                </a:extLst>
              </p:cNvPr>
              <p:cNvSpPr/>
              <p:nvPr/>
            </p:nvSpPr>
            <p:spPr>
              <a:xfrm>
                <a:off x="2410642" y="3133392"/>
                <a:ext cx="1920955" cy="216000"/>
              </a:xfrm>
              <a:prstGeom prst="rect">
                <a:avLst/>
              </a:prstGeom>
              <a:solidFill>
                <a:srgbClr val="DC85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B7A0CDA4-FC83-4941-88B4-FBFA21675B52}"/>
                  </a:ext>
                </a:extLst>
              </p:cNvPr>
              <p:cNvSpPr/>
              <p:nvPr/>
            </p:nvSpPr>
            <p:spPr>
              <a:xfrm>
                <a:off x="2122643" y="3133392"/>
                <a:ext cx="288000" cy="216000"/>
              </a:xfrm>
              <a:prstGeom prst="rect">
                <a:avLst/>
              </a:prstGeom>
              <a:solidFill>
                <a:srgbClr val="1FC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98" name="直線接點 97">
                <a:extLst>
                  <a:ext uri="{FF2B5EF4-FFF2-40B4-BE49-F238E27FC236}">
                    <a16:creationId xmlns:a16="http://schemas.microsoft.com/office/drawing/2014/main" id="{8F691A51-D515-426E-84EB-83C3284AD5AE}"/>
                  </a:ext>
                </a:extLst>
              </p:cNvPr>
              <p:cNvCxnSpPr>
                <a:endCxn id="95" idx="1"/>
              </p:cNvCxnSpPr>
              <p:nvPr/>
            </p:nvCxnSpPr>
            <p:spPr>
              <a:xfrm>
                <a:off x="4331597" y="3133392"/>
                <a:ext cx="1" cy="216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7A98F8B2-AC5B-40FC-99BC-0771136139E9}"/>
              </a:ext>
            </a:extLst>
          </p:cNvPr>
          <p:cNvGrpSpPr/>
          <p:nvPr/>
        </p:nvGrpSpPr>
        <p:grpSpPr>
          <a:xfrm>
            <a:off x="1971046" y="3116893"/>
            <a:ext cx="3811924" cy="182341"/>
            <a:chOff x="2236054" y="3078279"/>
            <a:chExt cx="4623575" cy="221166"/>
          </a:xfrm>
        </p:grpSpPr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50FF573C-C394-4B5F-A883-A8091E01B201}"/>
                </a:ext>
              </a:extLst>
            </p:cNvPr>
            <p:cNvSpPr/>
            <p:nvPr/>
          </p:nvSpPr>
          <p:spPr>
            <a:xfrm>
              <a:off x="2236054" y="3078279"/>
              <a:ext cx="4623575" cy="221166"/>
            </a:xfrm>
            <a:prstGeom prst="rect">
              <a:avLst/>
            </a:prstGeom>
            <a:solidFill>
              <a:schemeClr val="bg1"/>
            </a:solidFill>
            <a:ln w="1905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72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11" name="群組 110">
              <a:extLst>
                <a:ext uri="{FF2B5EF4-FFF2-40B4-BE49-F238E27FC236}">
                  <a16:creationId xmlns:a16="http://schemas.microsoft.com/office/drawing/2014/main" id="{CB577897-6B7A-4DCB-8415-9A20E3D9AF23}"/>
                </a:ext>
              </a:extLst>
            </p:cNvPr>
            <p:cNvGrpSpPr/>
            <p:nvPr/>
          </p:nvGrpSpPr>
          <p:grpSpPr>
            <a:xfrm>
              <a:off x="2285150" y="3121950"/>
              <a:ext cx="4510942" cy="136800"/>
              <a:chOff x="2141303" y="5025954"/>
              <a:chExt cx="6014591" cy="255360"/>
            </a:xfrm>
          </p:grpSpPr>
          <p:sp>
            <p:nvSpPr>
              <p:cNvPr id="112" name="矩形 111">
                <a:extLst>
                  <a:ext uri="{FF2B5EF4-FFF2-40B4-BE49-F238E27FC236}">
                    <a16:creationId xmlns:a16="http://schemas.microsoft.com/office/drawing/2014/main" id="{157B7A3B-FDA6-4880-9903-257810AE113B}"/>
                  </a:ext>
                </a:extLst>
              </p:cNvPr>
              <p:cNvSpPr/>
              <p:nvPr/>
            </p:nvSpPr>
            <p:spPr>
              <a:xfrm>
                <a:off x="6214196" y="5025954"/>
                <a:ext cx="1941698" cy="252000"/>
              </a:xfrm>
              <a:prstGeom prst="rect">
                <a:avLst/>
              </a:prstGeom>
              <a:solidFill>
                <a:srgbClr val="C9DD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9A7CEBA2-45AA-488D-9E32-91386976BB22}"/>
                  </a:ext>
                </a:extLst>
              </p:cNvPr>
              <p:cNvSpPr/>
              <p:nvPr/>
            </p:nvSpPr>
            <p:spPr>
              <a:xfrm>
                <a:off x="4350256" y="5025954"/>
                <a:ext cx="3751496" cy="255360"/>
              </a:xfrm>
              <a:prstGeom prst="rect">
                <a:avLst/>
              </a:prstGeom>
              <a:solidFill>
                <a:srgbClr val="3B56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54EA7049-406F-44C7-BDC7-F0CCAB488969}"/>
                  </a:ext>
                </a:extLst>
              </p:cNvPr>
              <p:cNvSpPr/>
              <p:nvPr/>
            </p:nvSpPr>
            <p:spPr>
              <a:xfrm>
                <a:off x="2429302" y="5025954"/>
                <a:ext cx="1920955" cy="252000"/>
              </a:xfrm>
              <a:prstGeom prst="rect">
                <a:avLst/>
              </a:prstGeom>
              <a:solidFill>
                <a:srgbClr val="DC85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0A9DCF5E-0851-4898-AF51-7B0E766B6836}"/>
                  </a:ext>
                </a:extLst>
              </p:cNvPr>
              <p:cNvSpPr/>
              <p:nvPr/>
            </p:nvSpPr>
            <p:spPr>
              <a:xfrm>
                <a:off x="2141303" y="5025954"/>
                <a:ext cx="288000" cy="252000"/>
              </a:xfrm>
              <a:prstGeom prst="rect">
                <a:avLst/>
              </a:prstGeom>
              <a:solidFill>
                <a:srgbClr val="1FC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116" name="直線接點 115">
                <a:extLst>
                  <a:ext uri="{FF2B5EF4-FFF2-40B4-BE49-F238E27FC236}">
                    <a16:creationId xmlns:a16="http://schemas.microsoft.com/office/drawing/2014/main" id="{ED024692-9776-47B4-BA4F-FED395ED2FE5}"/>
                  </a:ext>
                </a:extLst>
              </p:cNvPr>
              <p:cNvCxnSpPr>
                <a:cxnSpLocks/>
                <a:endCxn id="113" idx="1"/>
              </p:cNvCxnSpPr>
              <p:nvPr/>
            </p:nvCxnSpPr>
            <p:spPr>
              <a:xfrm>
                <a:off x="4350256" y="5025954"/>
                <a:ext cx="0" cy="2553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56EA641B-C6F8-4D21-8600-F00609275EBA}"/>
              </a:ext>
            </a:extLst>
          </p:cNvPr>
          <p:cNvGrpSpPr/>
          <p:nvPr/>
        </p:nvGrpSpPr>
        <p:grpSpPr>
          <a:xfrm>
            <a:off x="1983680" y="4094303"/>
            <a:ext cx="3811924" cy="182341"/>
            <a:chOff x="2128265" y="3960136"/>
            <a:chExt cx="4450078" cy="212867"/>
          </a:xfrm>
        </p:grpSpPr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7DE8AFDF-E069-4F2A-B0B0-BF2EF643CB25}"/>
                </a:ext>
              </a:extLst>
            </p:cNvPr>
            <p:cNvSpPr/>
            <p:nvPr/>
          </p:nvSpPr>
          <p:spPr>
            <a:xfrm>
              <a:off x="2128265" y="3960136"/>
              <a:ext cx="4450078" cy="212867"/>
            </a:xfrm>
            <a:prstGeom prst="rect">
              <a:avLst/>
            </a:prstGeom>
            <a:solidFill>
              <a:schemeClr val="bg1"/>
            </a:solidFill>
            <a:ln w="1905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72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19" name="群組 118">
              <a:extLst>
                <a:ext uri="{FF2B5EF4-FFF2-40B4-BE49-F238E27FC236}">
                  <a16:creationId xmlns:a16="http://schemas.microsoft.com/office/drawing/2014/main" id="{FF43248B-EF7B-4708-8815-2F16594CCE43}"/>
                </a:ext>
              </a:extLst>
            </p:cNvPr>
            <p:cNvGrpSpPr/>
            <p:nvPr/>
          </p:nvGrpSpPr>
          <p:grpSpPr>
            <a:xfrm>
              <a:off x="2173018" y="3993949"/>
              <a:ext cx="4341672" cy="137521"/>
              <a:chOff x="2063296" y="5607810"/>
              <a:chExt cx="6014591" cy="266715"/>
            </a:xfrm>
          </p:grpSpPr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B2D86FE0-018D-4E5E-BA86-6CB52C7F7D58}"/>
                  </a:ext>
                </a:extLst>
              </p:cNvPr>
              <p:cNvSpPr/>
              <p:nvPr/>
            </p:nvSpPr>
            <p:spPr>
              <a:xfrm>
                <a:off x="6136189" y="5622525"/>
                <a:ext cx="1941698" cy="252000"/>
              </a:xfrm>
              <a:prstGeom prst="rect">
                <a:avLst/>
              </a:prstGeom>
              <a:solidFill>
                <a:srgbClr val="C9DD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1" name="矩形 120">
                <a:extLst>
                  <a:ext uri="{FF2B5EF4-FFF2-40B4-BE49-F238E27FC236}">
                    <a16:creationId xmlns:a16="http://schemas.microsoft.com/office/drawing/2014/main" id="{E80F6907-E182-4F03-AA33-7C2DC46CBDBD}"/>
                  </a:ext>
                </a:extLst>
              </p:cNvPr>
              <p:cNvSpPr/>
              <p:nvPr/>
            </p:nvSpPr>
            <p:spPr>
              <a:xfrm>
                <a:off x="2351296" y="5622525"/>
                <a:ext cx="1150744" cy="252000"/>
              </a:xfrm>
              <a:prstGeom prst="rect">
                <a:avLst/>
              </a:prstGeom>
              <a:solidFill>
                <a:srgbClr val="DC85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2" name="矩形 121">
                <a:extLst>
                  <a:ext uri="{FF2B5EF4-FFF2-40B4-BE49-F238E27FC236}">
                    <a16:creationId xmlns:a16="http://schemas.microsoft.com/office/drawing/2014/main" id="{DB0B5F9A-4ED5-484D-A7B3-C18D411E4AD7}"/>
                  </a:ext>
                </a:extLst>
              </p:cNvPr>
              <p:cNvSpPr/>
              <p:nvPr/>
            </p:nvSpPr>
            <p:spPr>
              <a:xfrm>
                <a:off x="2747668" y="5622525"/>
                <a:ext cx="5246288" cy="252000"/>
              </a:xfrm>
              <a:prstGeom prst="rect">
                <a:avLst/>
              </a:prstGeom>
              <a:solidFill>
                <a:srgbClr val="3B56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3" name="矩形 122">
                <a:extLst>
                  <a:ext uri="{FF2B5EF4-FFF2-40B4-BE49-F238E27FC236}">
                    <a16:creationId xmlns:a16="http://schemas.microsoft.com/office/drawing/2014/main" id="{B213E13C-B5D6-4C65-8CC1-D55E87341DEC}"/>
                  </a:ext>
                </a:extLst>
              </p:cNvPr>
              <p:cNvSpPr/>
              <p:nvPr/>
            </p:nvSpPr>
            <p:spPr>
              <a:xfrm>
                <a:off x="2063296" y="5622525"/>
                <a:ext cx="288000" cy="252000"/>
              </a:xfrm>
              <a:prstGeom prst="rect">
                <a:avLst/>
              </a:prstGeom>
              <a:solidFill>
                <a:srgbClr val="1FC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124" name="直線接點 123">
                <a:extLst>
                  <a:ext uri="{FF2B5EF4-FFF2-40B4-BE49-F238E27FC236}">
                    <a16:creationId xmlns:a16="http://schemas.microsoft.com/office/drawing/2014/main" id="{E8BBC3D0-91C6-47F8-B65C-D5A036041D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3721" y="5607810"/>
                <a:ext cx="0" cy="252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3" name="矩形: 圓角 142">
            <a:extLst>
              <a:ext uri="{FF2B5EF4-FFF2-40B4-BE49-F238E27FC236}">
                <a16:creationId xmlns:a16="http://schemas.microsoft.com/office/drawing/2014/main" id="{3DE137BF-B270-4C57-B08B-8F4BD090B035}"/>
              </a:ext>
            </a:extLst>
          </p:cNvPr>
          <p:cNvSpPr/>
          <p:nvPr/>
        </p:nvSpPr>
        <p:spPr>
          <a:xfrm>
            <a:off x="1851915" y="3370328"/>
            <a:ext cx="2319474" cy="265160"/>
          </a:xfrm>
          <a:prstGeom prst="roundRect">
            <a:avLst/>
          </a:prstGeom>
          <a:solidFill>
            <a:srgbClr val="CBE9FC"/>
          </a:solidFill>
          <a:ln w="1905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4" name="圖形 143">
            <a:extLst>
              <a:ext uri="{FF2B5EF4-FFF2-40B4-BE49-F238E27FC236}">
                <a16:creationId xmlns:a16="http://schemas.microsoft.com/office/drawing/2014/main" id="{A2427AA8-6551-4ADA-8748-970AAC4FC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1031" y="3344899"/>
            <a:ext cx="311644" cy="311644"/>
          </a:xfrm>
          <a:prstGeom prst="rect">
            <a:avLst/>
          </a:prstGeom>
        </p:spPr>
      </p:pic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1850C7BB-C88C-4FB1-8EBE-465B62C527D3}"/>
              </a:ext>
            </a:extLst>
          </p:cNvPr>
          <p:cNvSpPr txBox="1"/>
          <p:nvPr/>
        </p:nvSpPr>
        <p:spPr>
          <a:xfrm>
            <a:off x="1864379" y="3356355"/>
            <a:ext cx="2463562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50" b="1">
                <a:latin typeface="Microsoft JhengHei"/>
                <a:ea typeface="Microsoft JhengHei"/>
              </a:rPr>
              <a:t>建議擴充快取磁碟區容量</a:t>
            </a:r>
            <a:endParaRPr lang="en-GB" altLang="zh-TW" sz="1450" b="1">
              <a:latin typeface="Microsoft JhengHei"/>
              <a:ea typeface="Microsoft JhengHei"/>
            </a:endParaRPr>
          </a:p>
        </p:txBody>
      </p:sp>
      <p:sp>
        <p:nvSpPr>
          <p:cNvPr id="148" name="矩形: 圓角 147">
            <a:extLst>
              <a:ext uri="{FF2B5EF4-FFF2-40B4-BE49-F238E27FC236}">
                <a16:creationId xmlns:a16="http://schemas.microsoft.com/office/drawing/2014/main" id="{4E64BCD0-18B8-495F-BEE8-EA143649A36C}"/>
              </a:ext>
            </a:extLst>
          </p:cNvPr>
          <p:cNvSpPr/>
          <p:nvPr/>
        </p:nvSpPr>
        <p:spPr>
          <a:xfrm>
            <a:off x="1851915" y="4360840"/>
            <a:ext cx="2319474" cy="265160"/>
          </a:xfrm>
          <a:prstGeom prst="roundRect">
            <a:avLst/>
          </a:prstGeom>
          <a:solidFill>
            <a:srgbClr val="CBE9FC"/>
          </a:solidFill>
          <a:ln w="1905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9" name="圖形 148">
            <a:extLst>
              <a:ext uri="{FF2B5EF4-FFF2-40B4-BE49-F238E27FC236}">
                <a16:creationId xmlns:a16="http://schemas.microsoft.com/office/drawing/2014/main" id="{B10A512B-71F4-414F-B9FD-F9CA0DBF0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1031" y="4335411"/>
            <a:ext cx="311644" cy="311644"/>
          </a:xfrm>
          <a:prstGeom prst="rect">
            <a:avLst/>
          </a:prstGeom>
        </p:spPr>
      </p:pic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C3682785-9F2D-4A02-96C5-721730F11F8C}"/>
              </a:ext>
            </a:extLst>
          </p:cNvPr>
          <p:cNvSpPr txBox="1"/>
          <p:nvPr/>
        </p:nvSpPr>
        <p:spPr>
          <a:xfrm>
            <a:off x="1885198" y="4341739"/>
            <a:ext cx="238521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50" b="1">
                <a:latin typeface="Microsoft JhengHei"/>
                <a:ea typeface="Microsoft JhengHei"/>
              </a:rPr>
              <a:t>建議擴充快取磁碟區容量</a:t>
            </a:r>
          </a:p>
          <a:p>
            <a:endParaRPr lang="zh-TW" altLang="en-US" sz="1450" b="1">
              <a:latin typeface="Microsoft JhengHei"/>
              <a:ea typeface="Microsoft JhengHei"/>
            </a:endParaRPr>
          </a:p>
        </p:txBody>
      </p:sp>
      <p:pic>
        <p:nvPicPr>
          <p:cNvPr id="142" name="圖形 141">
            <a:extLst>
              <a:ext uri="{FF2B5EF4-FFF2-40B4-BE49-F238E27FC236}">
                <a16:creationId xmlns:a16="http://schemas.microsoft.com/office/drawing/2014/main" id="{20DCB44A-5261-427E-BEDC-9A0D00B58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80128" y="2353744"/>
            <a:ext cx="323794" cy="323794"/>
          </a:xfrm>
          <a:prstGeom prst="rect">
            <a:avLst/>
          </a:prstGeom>
        </p:spPr>
      </p:pic>
      <p:grpSp>
        <p:nvGrpSpPr>
          <p:cNvPr id="157" name="群組 156">
            <a:extLst>
              <a:ext uri="{FF2B5EF4-FFF2-40B4-BE49-F238E27FC236}">
                <a16:creationId xmlns:a16="http://schemas.microsoft.com/office/drawing/2014/main" id="{BC4BE8D6-4D65-4FC4-AF29-B2BA00A9D084}"/>
              </a:ext>
            </a:extLst>
          </p:cNvPr>
          <p:cNvGrpSpPr/>
          <p:nvPr/>
        </p:nvGrpSpPr>
        <p:grpSpPr>
          <a:xfrm>
            <a:off x="1585394" y="3737729"/>
            <a:ext cx="323792" cy="323792"/>
            <a:chOff x="1732768" y="3648250"/>
            <a:chExt cx="345064" cy="345064"/>
          </a:xfrm>
        </p:grpSpPr>
        <p:sp>
          <p:nvSpPr>
            <p:cNvPr id="154" name="橢圓 153">
              <a:extLst>
                <a:ext uri="{FF2B5EF4-FFF2-40B4-BE49-F238E27FC236}">
                  <a16:creationId xmlns:a16="http://schemas.microsoft.com/office/drawing/2014/main" id="{458EABB2-932A-4678-A4FB-AAB1474F3F2D}"/>
                </a:ext>
              </a:extLst>
            </p:cNvPr>
            <p:cNvSpPr/>
            <p:nvPr/>
          </p:nvSpPr>
          <p:spPr>
            <a:xfrm>
              <a:off x="1732768" y="3648250"/>
              <a:ext cx="345064" cy="345064"/>
            </a:xfrm>
            <a:prstGeom prst="ellipse">
              <a:avLst/>
            </a:prstGeom>
            <a:solidFill>
              <a:srgbClr val="193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5" name="圖形 154">
              <a:extLst>
                <a:ext uri="{FF2B5EF4-FFF2-40B4-BE49-F238E27FC236}">
                  <a16:creationId xmlns:a16="http://schemas.microsoft.com/office/drawing/2014/main" id="{21C1DCC1-6FAC-4032-B592-8D8643399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39573" y="3726595"/>
              <a:ext cx="130173" cy="189343"/>
            </a:xfrm>
            <a:prstGeom prst="rect">
              <a:avLst/>
            </a:prstGeom>
          </p:spPr>
        </p:pic>
      </p:grpSp>
      <p:sp>
        <p:nvSpPr>
          <p:cNvPr id="158" name="矩形: 圓角 157">
            <a:extLst>
              <a:ext uri="{FF2B5EF4-FFF2-40B4-BE49-F238E27FC236}">
                <a16:creationId xmlns:a16="http://schemas.microsoft.com/office/drawing/2014/main" id="{4AC5EA1F-95DE-487D-B601-0D0FBFEA755F}"/>
              </a:ext>
            </a:extLst>
          </p:cNvPr>
          <p:cNvSpPr/>
          <p:nvPr/>
        </p:nvSpPr>
        <p:spPr>
          <a:xfrm>
            <a:off x="1846902" y="2771993"/>
            <a:ext cx="5400602" cy="265160"/>
          </a:xfrm>
          <a:prstGeom prst="roundRect">
            <a:avLst/>
          </a:prstGeom>
          <a:solidFill>
            <a:srgbClr val="C1F7FB"/>
          </a:solidFill>
          <a:ln w="1905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9" name="文字方塊 158">
            <a:extLst>
              <a:ext uri="{FF2B5EF4-FFF2-40B4-BE49-F238E27FC236}">
                <a16:creationId xmlns:a16="http://schemas.microsoft.com/office/drawing/2014/main" id="{E3F059E7-4A5E-474D-8C7E-1020581FCCCF}"/>
              </a:ext>
            </a:extLst>
          </p:cNvPr>
          <p:cNvSpPr txBox="1"/>
          <p:nvPr/>
        </p:nvSpPr>
        <p:spPr>
          <a:xfrm>
            <a:off x="1857852" y="2742690"/>
            <a:ext cx="62179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50" b="1">
                <a:latin typeface="Microsoft JhengHei"/>
                <a:ea typeface="Microsoft JhengHei"/>
              </a:rPr>
              <a:t>寫入中暫存經常達上限，且可用空間不足</a:t>
            </a:r>
            <a:r>
              <a:rPr lang="en-US" altLang="zh-TW" sz="1450" b="1">
                <a:latin typeface="Microsoft JhengHei"/>
                <a:ea typeface="Microsoft JhengHei"/>
                <a:sym typeface="Wingdings" panose="05000000000000000000" pitchFamily="2" charset="2"/>
              </a:rPr>
              <a:t></a:t>
            </a:r>
            <a:r>
              <a:rPr lang="zh-TW" altLang="en-US" sz="1450" b="1">
                <a:latin typeface="Microsoft JhengHei"/>
                <a:ea typeface="Microsoft JhengHei"/>
                <a:sym typeface="Wingdings" panose="05000000000000000000" pitchFamily="2" charset="2"/>
              </a:rPr>
              <a:t>無法上傳且下載檔案</a:t>
            </a:r>
            <a:endParaRPr lang="en-GB" altLang="zh-TW" sz="1450" b="1">
              <a:latin typeface="Microsoft JhengHei"/>
              <a:ea typeface="Microsoft JhengHei"/>
            </a:endParaRPr>
          </a:p>
        </p:txBody>
      </p:sp>
      <p:grpSp>
        <p:nvGrpSpPr>
          <p:cNvPr id="160" name="群組 159">
            <a:extLst>
              <a:ext uri="{FF2B5EF4-FFF2-40B4-BE49-F238E27FC236}">
                <a16:creationId xmlns:a16="http://schemas.microsoft.com/office/drawing/2014/main" id="{43281D43-26E0-4F97-BA26-F464373BF00E}"/>
              </a:ext>
            </a:extLst>
          </p:cNvPr>
          <p:cNvGrpSpPr/>
          <p:nvPr/>
        </p:nvGrpSpPr>
        <p:grpSpPr>
          <a:xfrm>
            <a:off x="1580382" y="2749512"/>
            <a:ext cx="323792" cy="323792"/>
            <a:chOff x="1732768" y="3648250"/>
            <a:chExt cx="345064" cy="345064"/>
          </a:xfrm>
        </p:grpSpPr>
        <p:sp>
          <p:nvSpPr>
            <p:cNvPr id="161" name="橢圓 160">
              <a:extLst>
                <a:ext uri="{FF2B5EF4-FFF2-40B4-BE49-F238E27FC236}">
                  <a16:creationId xmlns:a16="http://schemas.microsoft.com/office/drawing/2014/main" id="{4FBAFFC5-E84F-4DED-BEF3-92628CD30D17}"/>
                </a:ext>
              </a:extLst>
            </p:cNvPr>
            <p:cNvSpPr/>
            <p:nvPr/>
          </p:nvSpPr>
          <p:spPr>
            <a:xfrm>
              <a:off x="1732768" y="3648250"/>
              <a:ext cx="345064" cy="345064"/>
            </a:xfrm>
            <a:prstGeom prst="ellipse">
              <a:avLst/>
            </a:prstGeom>
            <a:solidFill>
              <a:srgbClr val="193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2" name="圖形 161">
              <a:extLst>
                <a:ext uri="{FF2B5EF4-FFF2-40B4-BE49-F238E27FC236}">
                  <a16:creationId xmlns:a16="http://schemas.microsoft.com/office/drawing/2014/main" id="{E3A5BB10-8800-449E-99D5-D6912F9C8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39573" y="3726595"/>
              <a:ext cx="130173" cy="189343"/>
            </a:xfrm>
            <a:prstGeom prst="rect">
              <a:avLst/>
            </a:prstGeom>
          </p:spPr>
        </p:pic>
      </p:grpSp>
      <p:sp>
        <p:nvSpPr>
          <p:cNvPr id="165" name="矩形: 圓角 164">
            <a:extLst>
              <a:ext uri="{FF2B5EF4-FFF2-40B4-BE49-F238E27FC236}">
                <a16:creationId xmlns:a16="http://schemas.microsoft.com/office/drawing/2014/main" id="{BCF30C9D-F44D-40B7-9EC9-485D80E19E51}"/>
              </a:ext>
            </a:extLst>
          </p:cNvPr>
          <p:cNvSpPr/>
          <p:nvPr/>
        </p:nvSpPr>
        <p:spPr>
          <a:xfrm>
            <a:off x="1831796" y="1790943"/>
            <a:ext cx="5362386" cy="265160"/>
          </a:xfrm>
          <a:prstGeom prst="roundRect">
            <a:avLst/>
          </a:prstGeom>
          <a:solidFill>
            <a:srgbClr val="C1F7FB"/>
          </a:solidFill>
          <a:ln w="1905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6" name="群組 165">
            <a:extLst>
              <a:ext uri="{FF2B5EF4-FFF2-40B4-BE49-F238E27FC236}">
                <a16:creationId xmlns:a16="http://schemas.microsoft.com/office/drawing/2014/main" id="{27E488E6-3470-4E41-9C31-868E5B7A55EC}"/>
              </a:ext>
            </a:extLst>
          </p:cNvPr>
          <p:cNvGrpSpPr/>
          <p:nvPr/>
        </p:nvGrpSpPr>
        <p:grpSpPr>
          <a:xfrm>
            <a:off x="1565276" y="1768462"/>
            <a:ext cx="323792" cy="323792"/>
            <a:chOff x="1732768" y="3648250"/>
            <a:chExt cx="345064" cy="345064"/>
          </a:xfrm>
        </p:grpSpPr>
        <p:sp>
          <p:nvSpPr>
            <p:cNvPr id="167" name="橢圓 166">
              <a:extLst>
                <a:ext uri="{FF2B5EF4-FFF2-40B4-BE49-F238E27FC236}">
                  <a16:creationId xmlns:a16="http://schemas.microsoft.com/office/drawing/2014/main" id="{0ECA05EA-FDE4-4BCF-BB1B-16DEED84715B}"/>
                </a:ext>
              </a:extLst>
            </p:cNvPr>
            <p:cNvSpPr/>
            <p:nvPr/>
          </p:nvSpPr>
          <p:spPr>
            <a:xfrm>
              <a:off x="1732768" y="3648250"/>
              <a:ext cx="345064" cy="345064"/>
            </a:xfrm>
            <a:prstGeom prst="ellipse">
              <a:avLst/>
            </a:prstGeom>
            <a:solidFill>
              <a:srgbClr val="193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8" name="圖形 167">
              <a:extLst>
                <a:ext uri="{FF2B5EF4-FFF2-40B4-BE49-F238E27FC236}">
                  <a16:creationId xmlns:a16="http://schemas.microsoft.com/office/drawing/2014/main" id="{D847DBBB-BE9E-41C9-92BE-DD371E023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39573" y="3726595"/>
              <a:ext cx="130173" cy="189343"/>
            </a:xfrm>
            <a:prstGeom prst="rect">
              <a:avLst/>
            </a:prstGeom>
          </p:spPr>
        </p:pic>
      </p:grp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40C1F8E0-A256-4DBD-8114-D044048594B1}"/>
              </a:ext>
            </a:extLst>
          </p:cNvPr>
          <p:cNvSpPr txBox="1"/>
          <p:nvPr/>
        </p:nvSpPr>
        <p:spPr>
          <a:xfrm>
            <a:off x="1857341" y="1759823"/>
            <a:ext cx="5721383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50" b="1">
                <a:latin typeface="Microsoft JhengHei"/>
                <a:ea typeface="Microsoft JhengHei"/>
              </a:rPr>
              <a:t>寫入中暫存經常達上限，但可用空間仍然足夠</a:t>
            </a:r>
            <a:r>
              <a:rPr lang="en-US" altLang="zh-TW" sz="1450" b="1">
                <a:latin typeface="Microsoft JhengHei"/>
                <a:ea typeface="Microsoft JhengHei"/>
                <a:sym typeface="Wingdings" panose="05000000000000000000" pitchFamily="2" charset="2"/>
              </a:rPr>
              <a:t></a:t>
            </a:r>
            <a:r>
              <a:rPr lang="zh-TW" altLang="en-US" sz="1450" b="1">
                <a:latin typeface="Microsoft JhengHei"/>
                <a:ea typeface="Microsoft JhengHei"/>
                <a:sym typeface="Wingdings" panose="05000000000000000000" pitchFamily="2" charset="2"/>
              </a:rPr>
              <a:t>無法再上傳檔案</a:t>
            </a:r>
            <a:endParaRPr lang="en-GB" sz="1450" b="1">
              <a:latin typeface="Microsoft JhengHei"/>
              <a:ea typeface="Microsoft JhengHei"/>
            </a:endParaRPr>
          </a:p>
        </p:txBody>
      </p:sp>
      <p:pic>
        <p:nvPicPr>
          <p:cNvPr id="117" name="圖片 116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6AA4AE2E-072C-4EB8-874E-F2E6EB4329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24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E2029B-8C6F-4A0E-B315-E4D48F69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46" y="160602"/>
            <a:ext cx="8671389" cy="667820"/>
          </a:xfrm>
        </p:spPr>
        <p:txBody>
          <a:bodyPr/>
          <a:lstStyle/>
          <a:p>
            <a:r>
              <a:rPr lang="zh-TW" altLang="en-US"/>
              <a:t>彈性的應用程式權限管理</a:t>
            </a:r>
            <a:endParaRPr lang="en-GB" i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BD95DE9-D70C-4041-8187-438E919BAE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998" y="1660562"/>
            <a:ext cx="5966697" cy="2881229"/>
          </a:xfrm>
          <a:prstGeom prst="rect">
            <a:avLst/>
          </a:prstGeom>
          <a:ln>
            <a:solidFill>
              <a:srgbClr val="31213C">
                <a:alpha val="17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92708DD0-64D7-44CB-9BA0-359A60F5CFFA}"/>
              </a:ext>
            </a:extLst>
          </p:cNvPr>
          <p:cNvSpPr/>
          <p:nvPr/>
        </p:nvSpPr>
        <p:spPr>
          <a:xfrm>
            <a:off x="690358" y="1109961"/>
            <a:ext cx="7124391" cy="5506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74D3C269-F10A-40BA-A807-D0DA846533FF}"/>
              </a:ext>
            </a:extLst>
          </p:cNvPr>
          <p:cNvSpPr/>
          <p:nvPr/>
        </p:nvSpPr>
        <p:spPr>
          <a:xfrm>
            <a:off x="492027" y="1039085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4ABE3231-1429-4CCA-B39E-529D88FC86DF}"/>
              </a:ext>
            </a:extLst>
          </p:cNvPr>
          <p:cNvSpPr txBox="1"/>
          <p:nvPr/>
        </p:nvSpPr>
        <p:spPr>
          <a:xfrm>
            <a:off x="1169896" y="1165069"/>
            <a:ext cx="7218490" cy="45397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500" b="1">
                <a:ea typeface="微軟正黑體"/>
              </a:rPr>
              <a:t>授權特定使用者可使用 </a:t>
            </a:r>
            <a:r>
              <a:rPr lang="en-US" altLang="zh-TW" sz="2500" b="1" err="1">
                <a:ea typeface="微軟正黑體"/>
              </a:rPr>
              <a:t>CacheMount</a:t>
            </a:r>
            <a:r>
              <a:rPr lang="en-US" altLang="zh-TW" sz="2500" b="1">
                <a:ea typeface="微軟正黑體"/>
              </a:rPr>
              <a:t> </a:t>
            </a:r>
            <a:r>
              <a:rPr lang="zh-TW" altLang="en-US" sz="2500" b="1">
                <a:ea typeface="微軟正黑體"/>
              </a:rPr>
              <a:t>應用程式</a:t>
            </a:r>
            <a:endParaRPr lang="en-US" sz="2500" b="1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C3E98A0C-C716-4D5B-9636-EFD21B1B1596}"/>
              </a:ext>
            </a:extLst>
          </p:cNvPr>
          <p:cNvSpPr/>
          <p:nvPr/>
        </p:nvSpPr>
        <p:spPr>
          <a:xfrm>
            <a:off x="558559" y="1108070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6915D9"/>
                </a:gs>
                <a:gs pos="100000">
                  <a:srgbClr val="AD10C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6B91A51A-BDF0-4005-B70C-AB44EAFB4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031" y="1254710"/>
            <a:ext cx="308664" cy="24252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E1BF065-6E06-4C14-947B-3C9359000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744" y="1715670"/>
            <a:ext cx="1776099" cy="1776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4235ADAB-B1DD-4DDC-BB01-00C63AE68883}"/>
              </a:ext>
            </a:extLst>
          </p:cNvPr>
          <p:cNvSpPr/>
          <p:nvPr/>
        </p:nvSpPr>
        <p:spPr>
          <a:xfrm>
            <a:off x="2223201" y="1721145"/>
            <a:ext cx="1776099" cy="1776099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1EC981BE-AD47-47DD-8426-1C252AD396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43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CE782BF-BCFD-468D-AA66-4D76E34EC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圖片 5" descr="一張含有 標誌, 室外, 文字, 建築物 的圖片&#10;&#10;描述是以非常高的可信度產生">
            <a:extLst>
              <a:ext uri="{FF2B5EF4-FFF2-40B4-BE49-F238E27FC236}">
                <a16:creationId xmlns:a16="http://schemas.microsoft.com/office/drawing/2014/main" id="{BB35EF76-03B0-4794-A023-132390252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709" y="916986"/>
            <a:ext cx="2438400" cy="1082285"/>
          </a:xfrm>
          <a:prstGeom prst="rect">
            <a:avLst/>
          </a:prstGeom>
        </p:spPr>
      </p:pic>
      <p:pic>
        <p:nvPicPr>
          <p:cNvPr id="5" name="圖片 4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3ABB258C-95E4-49B0-9B80-ACBE1E1312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318" y="1957321"/>
            <a:ext cx="4989497" cy="12182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168A8EF-6A5D-4AB1-B8CB-3FF0931FDE2A}"/>
              </a:ext>
            </a:extLst>
          </p:cNvPr>
          <p:cNvSpPr/>
          <p:nvPr/>
        </p:nvSpPr>
        <p:spPr>
          <a:xfrm>
            <a:off x="4129709" y="3175541"/>
            <a:ext cx="1665973" cy="62324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100" b="1">
                <a:solidFill>
                  <a:schemeClr val="bg1"/>
                </a:solidFill>
                <a:latin typeface="微軟正黑體"/>
                <a:ea typeface="微軟正黑體"/>
              </a:rPr>
              <a:t>示範環境：</a:t>
            </a:r>
            <a:endParaRPr lang="en-GB" altLang="zh-TW" sz="11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zh-TW" altLang="en-US" sz="1100" b="1">
                <a:solidFill>
                  <a:schemeClr val="bg1"/>
                </a:solidFill>
                <a:latin typeface="微軟正黑體"/>
                <a:ea typeface="微軟正黑體"/>
              </a:rPr>
              <a:t>機種：</a:t>
            </a:r>
            <a:r>
              <a:rPr lang="en-US" altLang="zh-TW" sz="115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TBS-453DX</a:t>
            </a:r>
          </a:p>
          <a:p>
            <a:r>
              <a:rPr lang="zh-TW" altLang="en-US" sz="1100" b="1">
                <a:solidFill>
                  <a:schemeClr val="bg1"/>
                </a:solidFill>
                <a:latin typeface="微軟正黑體"/>
                <a:ea typeface="微軟正黑體"/>
              </a:rPr>
              <a:t>記憶體：</a:t>
            </a:r>
            <a:r>
              <a:rPr lang="en-US" altLang="zh-TW" sz="115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8GB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2CCD82C-6CD3-4EAB-B523-AD1CDC7A90F5}"/>
              </a:ext>
            </a:extLst>
          </p:cNvPr>
          <p:cNvSpPr/>
          <p:nvPr/>
        </p:nvSpPr>
        <p:spPr>
          <a:xfrm>
            <a:off x="5569494" y="3182265"/>
            <a:ext cx="4572000" cy="623248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zh-TW" altLang="en-US" sz="1100" b="1">
                <a:solidFill>
                  <a:schemeClr val="bg1"/>
                </a:solidFill>
                <a:latin typeface="微軟正黑體"/>
                <a:ea typeface="微軟正黑體"/>
              </a:rPr>
              <a:t>空間配置：</a:t>
            </a:r>
            <a:r>
              <a:rPr lang="en-GB" altLang="zh-TW" sz="11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256GB M.2 SSD *4, RAID 5</a:t>
            </a:r>
            <a:r>
              <a:rPr lang="zh-TW" altLang="en-US" sz="11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150">
                <a:solidFill>
                  <a:schemeClr val="bg1"/>
                </a:solidFill>
                <a:latin typeface="微軟正黑體"/>
                <a:ea typeface="微軟正黑體"/>
              </a:rPr>
              <a:t>儲存池</a:t>
            </a:r>
            <a:endParaRPr lang="en-GB" altLang="zh-TW" sz="1150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en-GB" altLang="zh-TW" sz="1100" b="1" err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CacheMount</a:t>
            </a:r>
            <a:r>
              <a:rPr lang="zh-TW" altLang="en-US" sz="1100" b="1">
                <a:solidFill>
                  <a:schemeClr val="bg1"/>
                </a:solidFill>
                <a:latin typeface="微軟正黑體"/>
                <a:ea typeface="微軟正黑體"/>
              </a:rPr>
              <a:t>快取空間：</a:t>
            </a:r>
            <a:r>
              <a:rPr lang="en-GB" altLang="zh-TW" sz="1150">
                <a:solidFill>
                  <a:schemeClr val="bg1"/>
                </a:solidFill>
                <a:latin typeface="微軟正黑體"/>
                <a:ea typeface="微軟正黑體"/>
              </a:rPr>
              <a:t>200GB </a:t>
            </a:r>
            <a:r>
              <a:rPr lang="zh-TW" altLang="en-US" sz="1150">
                <a:solidFill>
                  <a:schemeClr val="bg1"/>
                </a:solidFill>
                <a:latin typeface="微軟正黑體"/>
                <a:ea typeface="微軟正黑體"/>
              </a:rPr>
              <a:t>標準磁碟區</a:t>
            </a:r>
            <a:endParaRPr lang="en-GB" altLang="zh-TW" sz="1150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zh-TW" altLang="en-US" sz="1100" b="1">
                <a:solidFill>
                  <a:schemeClr val="bg1"/>
                </a:solidFill>
                <a:latin typeface="微軟正黑體"/>
                <a:ea typeface="微軟正黑體"/>
              </a:rPr>
              <a:t>連線地點：</a:t>
            </a:r>
            <a:r>
              <a:rPr lang="en-US" altLang="zh-TW" sz="115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QNAP</a:t>
            </a:r>
            <a:r>
              <a:rPr lang="zh-TW" altLang="en-US" sz="115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zh-TW" altLang="en-US" sz="1150">
                <a:solidFill>
                  <a:schemeClr val="bg1"/>
                </a:solidFill>
                <a:latin typeface="微軟正黑體"/>
                <a:ea typeface="微軟正黑體"/>
              </a:rPr>
              <a:t>臺灣汐止總部</a:t>
            </a:r>
            <a:endParaRPr lang="en-GB" altLang="zh-TW" sz="115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10" name="圖片 9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84AB455B-DDE2-40BA-A9E1-8B41ABABF1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816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8A94E04-6601-4DA0-8A5D-744118C64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EA257779-D46A-4925-BB04-9E9A5A0AF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6381" y="752080"/>
            <a:ext cx="9444709" cy="4811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94A9C6C-57AE-4F9E-8DA0-6BE32B5DE02F}"/>
              </a:ext>
            </a:extLst>
          </p:cNvPr>
          <p:cNvSpPr/>
          <p:nvPr/>
        </p:nvSpPr>
        <p:spPr>
          <a:xfrm>
            <a:off x="424700" y="308163"/>
            <a:ext cx="7739619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</a:t>
            </a:r>
            <a:r>
              <a:rPr lang="zh-CN" alt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QNAP</a:t>
            </a:r>
            <a: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混合雲服務 </a:t>
            </a:r>
            <a:r>
              <a:rPr lang="zh-CN" alt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CachMount</a:t>
            </a:r>
            <a:endParaRPr lang="zh-TW" altLang="en-US" sz="3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67E4502-B3B5-4127-8AFE-1BE725070CC1}"/>
              </a:ext>
            </a:extLst>
          </p:cNvPr>
          <p:cNvSpPr/>
          <p:nvPr/>
        </p:nvSpPr>
        <p:spPr>
          <a:xfrm>
            <a:off x="5721908" y="1549627"/>
            <a:ext cx="212269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快取功能 </a:t>
            </a:r>
            <a:r>
              <a:rPr lang="en-US" altLang="zh-TW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(Cache)</a:t>
            </a:r>
            <a:r>
              <a:rPr lang="zh-TW" altLang="en-US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168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雲端讀寫更順暢</a:t>
            </a:r>
            <a:endParaRPr lang="en-GB" altLang="zh-TW" sz="168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60C8200-506F-4F25-A78F-B6CE2FBA985E}"/>
              </a:ext>
            </a:extLst>
          </p:cNvPr>
          <p:cNvSpPr/>
          <p:nvPr/>
        </p:nvSpPr>
        <p:spPr>
          <a:xfrm>
            <a:off x="6093785" y="2420247"/>
            <a:ext cx="253800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TW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TW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CIFS/SMB, </a:t>
            </a:r>
          </a:p>
          <a:p>
            <a:r>
              <a:rPr lang="en-US" altLang="zh-TW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AFP</a:t>
            </a:r>
            <a:r>
              <a:rPr lang="zh-TW" altLang="en-US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存取雲端</a:t>
            </a:r>
            <a:endParaRPr lang="en-GB" altLang="zh-TW" sz="168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2F947D7-A31D-4CA9-9FE8-3E9D66BC16CB}"/>
              </a:ext>
            </a:extLst>
          </p:cNvPr>
          <p:cNvSpPr/>
          <p:nvPr/>
        </p:nvSpPr>
        <p:spPr>
          <a:xfrm>
            <a:off x="6168053" y="3268448"/>
            <a:ext cx="192873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搭配雲服務，多點</a:t>
            </a:r>
            <a:endParaRPr lang="en-US" altLang="zh-TW" sz="168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同步管理檔案</a:t>
            </a:r>
            <a:endParaRPr lang="zh-TW" altLang="en-US" sz="168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60D4174-ACCF-4C62-9FB0-FA794C8B3E05}"/>
              </a:ext>
            </a:extLst>
          </p:cNvPr>
          <p:cNvSpPr/>
          <p:nvPr/>
        </p:nvSpPr>
        <p:spPr>
          <a:xfrm>
            <a:off x="5615656" y="4132721"/>
            <a:ext cx="218111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橫向整合，</a:t>
            </a:r>
            <a:endParaRPr lang="en-US" altLang="zh-TW" sz="168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雲端檔案多元應用</a:t>
            </a:r>
            <a:endParaRPr lang="en-GB" altLang="zh-TW" sz="168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49DFE6D-E37C-4F80-9F93-A093530AC3EE}"/>
              </a:ext>
            </a:extLst>
          </p:cNvPr>
          <p:cNvSpPr/>
          <p:nvPr/>
        </p:nvSpPr>
        <p:spPr>
          <a:xfrm>
            <a:off x="5704975" y="1027024"/>
            <a:ext cx="2002471" cy="423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2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</a:t>
            </a:r>
            <a:r>
              <a:rPr lang="en-US" altLang="zh-TW" sz="2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大新體驗</a:t>
            </a:r>
            <a:endParaRPr lang="en-GB" altLang="zh-TW" sz="21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6B7C5E79-E9C9-43FF-8B5B-EF823C9CB22C}"/>
              </a:ext>
            </a:extLst>
          </p:cNvPr>
          <p:cNvGrpSpPr/>
          <p:nvPr/>
        </p:nvGrpSpPr>
        <p:grpSpPr>
          <a:xfrm>
            <a:off x="3670713" y="2234835"/>
            <a:ext cx="1745809" cy="1649166"/>
            <a:chOff x="3814615" y="2189215"/>
            <a:chExt cx="1780053" cy="1681514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B7537325-9DA6-4C7B-8229-A96733A218B6}"/>
                </a:ext>
              </a:extLst>
            </p:cNvPr>
            <p:cNvSpPr/>
            <p:nvPr/>
          </p:nvSpPr>
          <p:spPr>
            <a:xfrm>
              <a:off x="3857748" y="2189215"/>
              <a:ext cx="1681514" cy="1681514"/>
            </a:xfrm>
            <a:prstGeom prst="ellipse">
              <a:avLst/>
            </a:prstGeom>
            <a:solidFill>
              <a:schemeClr val="bg1"/>
            </a:solidFill>
            <a:ln w="28575">
              <a:gradFill>
                <a:gsLst>
                  <a:gs pos="0">
                    <a:srgbClr val="DB04B9"/>
                  </a:gs>
                  <a:gs pos="100000">
                    <a:srgbClr val="0E71E8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Google Shape;207;p25">
              <a:extLst>
                <a:ext uri="{FF2B5EF4-FFF2-40B4-BE49-F238E27FC236}">
                  <a16:creationId xmlns:a16="http://schemas.microsoft.com/office/drawing/2014/main" id="{31E40826-D167-4BC2-A602-2C7CB98F573F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6406" y="2420136"/>
              <a:ext cx="1098607" cy="109855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Google Shape;208;p25">
              <a:extLst>
                <a:ext uri="{FF2B5EF4-FFF2-40B4-BE49-F238E27FC236}">
                  <a16:creationId xmlns:a16="http://schemas.microsoft.com/office/drawing/2014/main" id="{65655971-60BB-4F1B-8DC3-5D80F23179E7}"/>
                </a:ext>
              </a:extLst>
            </p:cNvPr>
            <p:cNvSpPr txBox="1"/>
            <p:nvPr/>
          </p:nvSpPr>
          <p:spPr>
            <a:xfrm>
              <a:off x="3814615" y="3477487"/>
              <a:ext cx="1780053" cy="3141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250" err="1">
                  <a:solidFill>
                    <a:srgbClr val="073763"/>
                  </a:solidFill>
                  <a:latin typeface="Impact"/>
                  <a:ea typeface="微軟正黑體" panose="020B0604030504040204" pitchFamily="34" charset="-120"/>
                  <a:cs typeface="Impact"/>
                  <a:sym typeface="Impact"/>
                </a:rPr>
                <a:t>CacheMount</a:t>
              </a:r>
              <a:endParaRPr lang="en-US" sz="1250">
                <a:solidFill>
                  <a:srgbClr val="073763"/>
                </a:solidFill>
                <a:latin typeface="Impact"/>
                <a:ea typeface="微軟正黑體" panose="020B0604030504040204" pitchFamily="34" charset="-120"/>
                <a:cs typeface="Impact"/>
                <a:sym typeface="Impact"/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45E6E98-5719-4380-B52B-A28F0ABE16A8}"/>
              </a:ext>
            </a:extLst>
          </p:cNvPr>
          <p:cNvSpPr txBox="1"/>
          <p:nvPr/>
        </p:nvSpPr>
        <p:spPr>
          <a:xfrm>
            <a:off x="785613" y="1036217"/>
            <a:ext cx="2159566" cy="4231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GB" sz="2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種雲服務</a:t>
            </a:r>
            <a:endParaRPr lang="en-GB" sz="21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D98C445-CB88-4BFE-9B76-04D88038245B}"/>
              </a:ext>
            </a:extLst>
          </p:cNvPr>
          <p:cNvSpPr/>
          <p:nvPr/>
        </p:nvSpPr>
        <p:spPr>
          <a:xfrm>
            <a:off x="779703" y="1611130"/>
            <a:ext cx="1473480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檔案儲存服務</a:t>
            </a:r>
            <a:endParaRPr lang="en-GB" altLang="zh-TW" sz="168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Picture 3" descr="https://lh4.googleusercontent.com/K9V2IiA9lNjQ1bEivo1ZgqjOHErvSxm5mVIOkLfvS4AV_fruAS_ZGl8d77W240EC3k6e504hgmF0cHbqKzwGjNf5PitpvqSoTAJTXYJRjml246jnOQT5Pi8XFvCM9bHK5-as3-f__KM">
            <a:extLst>
              <a:ext uri="{FF2B5EF4-FFF2-40B4-BE49-F238E27FC236}">
                <a16:creationId xmlns:a16="http://schemas.microsoft.com/office/drawing/2014/main" id="{C73CC448-3FBB-45B1-82AA-158E4958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1772" y="1986498"/>
            <a:ext cx="320279" cy="320279"/>
          </a:xfrm>
          <a:prstGeom prst="rect">
            <a:avLst/>
          </a:prstGeom>
          <a:noFill/>
        </p:spPr>
      </p:pic>
      <p:pic>
        <p:nvPicPr>
          <p:cNvPr id="24" name="Picture 4" descr="https://lh6.googleusercontent.com/SA4uCyR_L2jYMxGHC8JcQTlO_Fi9fvJ01WwSys_hjF9oiyvEopa8yurvBgrShk7u3W0l2n2QRfE8VniYiUpT9MM2LO5_H_HvyxoJmc3E-O73Jp3siIe-6VnvGCawf8RH_MkgmPsSCCc">
            <a:extLst>
              <a:ext uri="{FF2B5EF4-FFF2-40B4-BE49-F238E27FC236}">
                <a16:creationId xmlns:a16="http://schemas.microsoft.com/office/drawing/2014/main" id="{5B4FB7A2-949E-42ED-ADAD-11F9AD95C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4093" y="2377200"/>
            <a:ext cx="320279" cy="320279"/>
          </a:xfrm>
          <a:prstGeom prst="rect">
            <a:avLst/>
          </a:prstGeom>
          <a:noFill/>
        </p:spPr>
      </p:pic>
      <p:pic>
        <p:nvPicPr>
          <p:cNvPr id="25" name="Picture 5" descr="https://lh5.googleusercontent.com/b23u0ELh4hL_awB9Ww8vAh7Zb4GFaTyM9JSXkjRp0Op_jSl8QgyYQgVBe80qtGNDzwNoQ_JvJG05J8wcqXnnj88_y22ro12VeuppteRlA4uAOloCT_8w_iXv6JburYdSsGUPeN8tvh0">
            <a:extLst>
              <a:ext uri="{FF2B5EF4-FFF2-40B4-BE49-F238E27FC236}">
                <a16:creationId xmlns:a16="http://schemas.microsoft.com/office/drawing/2014/main" id="{4A0D8C7E-D41A-4C54-BE06-BCB6A40A3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3446" y="2377711"/>
            <a:ext cx="320279" cy="320279"/>
          </a:xfrm>
          <a:prstGeom prst="rect">
            <a:avLst/>
          </a:prstGeom>
          <a:noFill/>
        </p:spPr>
      </p:pic>
      <p:pic>
        <p:nvPicPr>
          <p:cNvPr id="26" name="Picture 7" descr="https://lh4.googleusercontent.com/H0XP8Jf23xF4_It_H1HIamwPlS0OZnb3ZwylCZIXa5x1H1pjl1FKTmmTa11CmKxi-TwaH1XwEv7df8G1O0IuSBfh7FZdZEG3Xi9ZVf7j1NH65lhVqI8w79kvWfz-rfCtXFel6RoBJoI">
            <a:extLst>
              <a:ext uri="{FF2B5EF4-FFF2-40B4-BE49-F238E27FC236}">
                <a16:creationId xmlns:a16="http://schemas.microsoft.com/office/drawing/2014/main" id="{A2686A0E-E757-4299-A1E5-D079DF8DA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2459" y="1987998"/>
            <a:ext cx="320279" cy="320279"/>
          </a:xfrm>
          <a:prstGeom prst="rect">
            <a:avLst/>
          </a:prstGeom>
          <a:noFill/>
        </p:spPr>
      </p:pic>
      <p:pic>
        <p:nvPicPr>
          <p:cNvPr id="27" name="Picture 10" descr="https://lh5.googleusercontent.com/yDLc8xkAuuVx7crlIE2KNk0ewYBuVYjSKxQ5-0kgPW8S4En-3J4DTgJmPELmxQwN8JbJhTMB-lKlBnEcEA2ejrh6oEbgoTK2g0aeYzDlI4TflzYSmKvfwz4Q5HPlbLA48sdewMmt2yE">
            <a:extLst>
              <a:ext uri="{FF2B5EF4-FFF2-40B4-BE49-F238E27FC236}">
                <a16:creationId xmlns:a16="http://schemas.microsoft.com/office/drawing/2014/main" id="{FB8A8893-E079-4C25-99FF-972D8E3EA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74230" y="1987328"/>
            <a:ext cx="320279" cy="320279"/>
          </a:xfrm>
          <a:prstGeom prst="rect">
            <a:avLst/>
          </a:prstGeom>
          <a:noFill/>
        </p:spPr>
      </p:pic>
      <p:pic>
        <p:nvPicPr>
          <p:cNvPr id="28" name="Picture 12" descr="https://lh6.googleusercontent.com/2xwQyO-ybTkAAlCBIc-utXfwa8yEQQSBOAN-mgL1KmFDhzHTcwDZurEnS8G2FhqCXXCnpOPtRB_CV8CWFBHxHvni3DZq0v5Sk5cCLBPtfAkLh-dgfn7WvbsGNgqzb29qmdTvvAUQc_E">
            <a:extLst>
              <a:ext uri="{FF2B5EF4-FFF2-40B4-BE49-F238E27FC236}">
                <a16:creationId xmlns:a16="http://schemas.microsoft.com/office/drawing/2014/main" id="{B01C31A3-96EC-4694-A219-FD75969C0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23957" y="1986498"/>
            <a:ext cx="320279" cy="320279"/>
          </a:xfrm>
          <a:prstGeom prst="rect">
            <a:avLst/>
          </a:prstGeom>
          <a:noFill/>
        </p:spPr>
      </p:pic>
      <p:pic>
        <p:nvPicPr>
          <p:cNvPr id="29" name="Picture 13" descr="https://lh5.googleusercontent.com/Un2FspDsSs-A7u1QrWpTV3KlHwhMgCy3UIZ2tLWbfcIB6mPl-7BdzEpD06UtzBsVPLwneo2U0bzBA89nvv9YudgnqGutPfpcvjkJs1D25xY_alzqWo-znyDdLeS9QE5Up-7UQO0qZIE">
            <a:extLst>
              <a:ext uri="{FF2B5EF4-FFF2-40B4-BE49-F238E27FC236}">
                <a16:creationId xmlns:a16="http://schemas.microsoft.com/office/drawing/2014/main" id="{39F1FB99-36FD-40ED-A150-79E7CC3B3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62459" y="2378642"/>
            <a:ext cx="320279" cy="320279"/>
          </a:xfrm>
          <a:prstGeom prst="rect">
            <a:avLst/>
          </a:prstGeom>
          <a:noFill/>
        </p:spPr>
      </p:pic>
      <p:pic>
        <p:nvPicPr>
          <p:cNvPr id="30" name="Picture 2" descr="https://lh3.googleusercontent.com/tt_AoumHnwvy4yDK_XqLGyDQRXd4qwpAD7lhoInKWc-stRPWnIZWWSYYLae7i3UfSpefEhRxYlb5d03ZVA71X7QTHmkwEUknw0I9qEGn5XeMBDgWDCSXJFpOO_4jxFHFhk5qQNgB238">
            <a:extLst>
              <a:ext uri="{FF2B5EF4-FFF2-40B4-BE49-F238E27FC236}">
                <a16:creationId xmlns:a16="http://schemas.microsoft.com/office/drawing/2014/main" id="{5FF80FA8-0191-464B-B0D2-731492DD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84093" y="1986499"/>
            <a:ext cx="320279" cy="320278"/>
          </a:xfrm>
          <a:prstGeom prst="rect">
            <a:avLst/>
          </a:prstGeom>
          <a:noFill/>
        </p:spPr>
      </p:pic>
      <p:pic>
        <p:nvPicPr>
          <p:cNvPr id="31" name="Picture 23" descr="C:\Users\Josh Chen\Desktop\sharefile.png">
            <a:extLst>
              <a:ext uri="{FF2B5EF4-FFF2-40B4-BE49-F238E27FC236}">
                <a16:creationId xmlns:a16="http://schemas.microsoft.com/office/drawing/2014/main" id="{BD810767-205D-4712-99C7-7C152AF8E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752" y="2378132"/>
            <a:ext cx="321299" cy="321300"/>
          </a:xfrm>
          <a:prstGeom prst="rect">
            <a:avLst/>
          </a:prstGeom>
          <a:noFill/>
        </p:spPr>
      </p:pic>
      <p:pic>
        <p:nvPicPr>
          <p:cNvPr id="32" name="Picture 25" descr="C:\Users\Josh Chen\Desktop\OneDrive.png">
            <a:extLst>
              <a:ext uri="{FF2B5EF4-FFF2-40B4-BE49-F238E27FC236}">
                <a16:creationId xmlns:a16="http://schemas.microsoft.com/office/drawing/2014/main" id="{6DEDB2AB-6DA2-4275-9D07-07DBE5049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8231" y="2377200"/>
            <a:ext cx="321300" cy="321300"/>
          </a:xfrm>
          <a:prstGeom prst="rect">
            <a:avLst/>
          </a:prstGeom>
          <a:noFill/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B7483E49-144E-466D-A73E-F998FFCDF09E}"/>
              </a:ext>
            </a:extLst>
          </p:cNvPr>
          <p:cNvSpPr/>
          <p:nvPr/>
        </p:nvSpPr>
        <p:spPr>
          <a:xfrm>
            <a:off x="787921" y="3325744"/>
            <a:ext cx="1473480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物件儲存服務</a:t>
            </a:r>
            <a:endParaRPr lang="en-GB" altLang="zh-TW" sz="168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" name="Picture 6" descr="https://lh4.googleusercontent.com/JLwINZBR99tkGPRx3FA7rWHaz4lrB4beEXvVDTvYNOP5IjDY41yBYtDUGLBFNzd38AYzYdEORsJ-Hu3sSmrbpf6Ffqy12-Oo0oN_j-ZoxY98DIhex5SxovJCSE67G7Vulk2lJvUhbwo">
            <a:extLst>
              <a:ext uri="{FF2B5EF4-FFF2-40B4-BE49-F238E27FC236}">
                <a16:creationId xmlns:a16="http://schemas.microsoft.com/office/drawing/2014/main" id="{A045182D-60B9-4E3F-ADA0-0569385E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23446" y="4064092"/>
            <a:ext cx="320279" cy="320279"/>
          </a:xfrm>
          <a:prstGeom prst="rect">
            <a:avLst/>
          </a:prstGeom>
          <a:noFill/>
        </p:spPr>
      </p:pic>
      <p:pic>
        <p:nvPicPr>
          <p:cNvPr id="35" name="Picture 8" descr="https://lh3.googleusercontent.com/hnn68hOWXAfi-2buhync8Ho5N6Mh1Cia1p0BYKEFmgSCSweBZZvfugkqQyrghaN8zyIsBFAl27eld7JprW8x9O13h7UnOZtO0T-xd_Tym8bWTlhrMjby8MzOdHSSIAxcK-61egURb-U">
            <a:extLst>
              <a:ext uri="{FF2B5EF4-FFF2-40B4-BE49-F238E27FC236}">
                <a16:creationId xmlns:a16="http://schemas.microsoft.com/office/drawing/2014/main" id="{2F8843D3-7CEC-4DB0-8C16-F2E24696B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03086" y="3670511"/>
            <a:ext cx="320279" cy="320279"/>
          </a:xfrm>
          <a:prstGeom prst="rect">
            <a:avLst/>
          </a:prstGeom>
          <a:noFill/>
        </p:spPr>
      </p:pic>
      <p:pic>
        <p:nvPicPr>
          <p:cNvPr id="36" name="Picture 9" descr="https://lh3.googleusercontent.com/P4OJxLNf-0l3nfs9F8p39ujclzvA-Sa4M3YFDfLyGXNdBF1S3hW2XVX-Pa8PtbpzLQ3_u9J04ppaJpMsBi50EFF2NsGeZerLXGD3JSyvXDdNG-CPz4isgqbQJzagwjjPyqb3c8hNW_s">
            <a:extLst>
              <a:ext uri="{FF2B5EF4-FFF2-40B4-BE49-F238E27FC236}">
                <a16:creationId xmlns:a16="http://schemas.microsoft.com/office/drawing/2014/main" id="{7ED5DABD-DD8E-4F9F-AE2B-05D23D0CD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03086" y="4064092"/>
            <a:ext cx="320279" cy="320279"/>
          </a:xfrm>
          <a:prstGeom prst="rect">
            <a:avLst/>
          </a:prstGeom>
          <a:noFill/>
        </p:spPr>
      </p:pic>
      <p:pic>
        <p:nvPicPr>
          <p:cNvPr id="37" name="Picture 11" descr="https://lh4.googleusercontent.com/mK6k9HxxlQ3iieT8IW0gEWxdyKJgYfYBWwdBvN0lRLu8_cGB7X1lN2KOXLFP9TXD-UMxtXANPXor198AJF-FyeUM35snyzMMvdZbcQ_OmxIfdMdUejC5Cy8R8FjD2RfZBKEHA0hMPus">
            <a:extLst>
              <a:ext uri="{FF2B5EF4-FFF2-40B4-BE49-F238E27FC236}">
                <a16:creationId xmlns:a16="http://schemas.microsoft.com/office/drawing/2014/main" id="{3FC3CFFA-CB13-40F4-AC04-755B2C0A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81452" y="4064707"/>
            <a:ext cx="320279" cy="320279"/>
          </a:xfrm>
          <a:prstGeom prst="rect">
            <a:avLst/>
          </a:prstGeom>
          <a:noFill/>
        </p:spPr>
      </p:pic>
      <p:pic>
        <p:nvPicPr>
          <p:cNvPr id="38" name="Picture 14" descr="https://lh5.googleusercontent.com/c-VuMbfcURQcWQtCVz--q6LxBcxY3slbhaPIm-dpbfmvPNMaYWQ0ipmkTPMv3hgaGWf0TANE0FBtUZDit-HSbunIQrWF1jmbyek1KF3PBDz6g-NiamNTqP8O87dLx0eyXxwaNQ9vD-Y">
            <a:extLst>
              <a:ext uri="{FF2B5EF4-FFF2-40B4-BE49-F238E27FC236}">
                <a16:creationId xmlns:a16="http://schemas.microsoft.com/office/drawing/2014/main" id="{DEFAD0C2-D58A-4265-A0D2-3862068DE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23135" y="3671283"/>
            <a:ext cx="320279" cy="320279"/>
          </a:xfrm>
          <a:prstGeom prst="rect">
            <a:avLst/>
          </a:prstGeom>
          <a:noFill/>
        </p:spPr>
      </p:pic>
      <p:pic>
        <p:nvPicPr>
          <p:cNvPr id="39" name="Picture 15" descr="https://lh4.googleusercontent.com/jAQgNPnfGRQtJiItDhMyoQENWRIQueXO-SLCN41rfXwPvMZuHJtzjbth4T8SNT5oRKkLFgmEAadaVDCJB13v1Az3VFJT2I3_g54luBgTg4dwUO_hTpbJCci5nMf47m0hNNun4ZJmKe8">
            <a:extLst>
              <a:ext uri="{FF2B5EF4-FFF2-40B4-BE49-F238E27FC236}">
                <a16:creationId xmlns:a16="http://schemas.microsoft.com/office/drawing/2014/main" id="{98F861F5-B621-4FA1-9294-E2E91F490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106349" y="4064092"/>
            <a:ext cx="320279" cy="320279"/>
          </a:xfrm>
          <a:prstGeom prst="rect">
            <a:avLst/>
          </a:prstGeom>
          <a:noFill/>
        </p:spPr>
      </p:pic>
      <p:pic>
        <p:nvPicPr>
          <p:cNvPr id="40" name="Picture 16" descr="https://lh3.googleusercontent.com/6NBXHIDeSHzKas-KeL_-8NU77BUwwUodC8lXj_BGNUvuNeIFJ8y0d_XVUE3GGZkgdaAi7g31BOFz7W1nsfAWuDXt_ZNuak58YvwKvtxkNI4xEIRA9sr0IOjH5_EX8BEtt9F1XtuwGe4">
            <a:extLst>
              <a:ext uri="{FF2B5EF4-FFF2-40B4-BE49-F238E27FC236}">
                <a16:creationId xmlns:a16="http://schemas.microsoft.com/office/drawing/2014/main" id="{7E3579FD-77C9-40BD-81FC-378AED6BA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07928" y="3670511"/>
            <a:ext cx="320279" cy="320279"/>
          </a:xfrm>
          <a:prstGeom prst="rect">
            <a:avLst/>
          </a:prstGeom>
          <a:noFill/>
        </p:spPr>
      </p:pic>
      <p:pic>
        <p:nvPicPr>
          <p:cNvPr id="41" name="Picture 17" descr="https://lh5.googleusercontent.com/C8QzIakFcFWiw6MJ3mPEyu4TKurUeb60BiG6wDhqfyOBNvUzPhk8fpG1lpEDSsKBCcuqpuH6rj2PFlRi0SPcQAvS-8RgaQm8Xqw9Gqs6GtdCOCGwoRa_L_cpxFOIQmIEnwV5SWCLxcM">
            <a:extLst>
              <a:ext uri="{FF2B5EF4-FFF2-40B4-BE49-F238E27FC236}">
                <a16:creationId xmlns:a16="http://schemas.microsoft.com/office/drawing/2014/main" id="{90D82083-06A5-4EEE-BC88-BC1A4DF3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286526" y="3670511"/>
            <a:ext cx="320279" cy="320279"/>
          </a:xfrm>
          <a:prstGeom prst="rect">
            <a:avLst/>
          </a:prstGeom>
          <a:noFill/>
        </p:spPr>
      </p:pic>
      <p:pic>
        <p:nvPicPr>
          <p:cNvPr id="42" name="Picture 18" descr="https://lh6.googleusercontent.com/1Fw3w_v3U-JCXnaUH8XlVuQyMkyy_8VgeJh6BG0241g0x8Qug7joSVqEqrkf7KpGjCj2Gqadcur-sVBW0hsMJcZlMz6ZadniH0IO-8I6aEw5qfIPXR9HtNX2-SkhY3vz4vyaUqDOMlo">
            <a:extLst>
              <a:ext uri="{FF2B5EF4-FFF2-40B4-BE49-F238E27FC236}">
                <a16:creationId xmlns:a16="http://schemas.microsoft.com/office/drawing/2014/main" id="{41B6A18A-5D15-4E82-BBF0-B75D087A9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881452" y="3671741"/>
            <a:ext cx="320279" cy="320279"/>
          </a:xfrm>
          <a:prstGeom prst="rect">
            <a:avLst/>
          </a:prstGeom>
          <a:noFill/>
        </p:spPr>
      </p:pic>
      <p:pic>
        <p:nvPicPr>
          <p:cNvPr id="43" name="Picture 20" descr="Image result for è¯çºé²">
            <a:extLst>
              <a:ext uri="{FF2B5EF4-FFF2-40B4-BE49-F238E27FC236}">
                <a16:creationId xmlns:a16="http://schemas.microsoft.com/office/drawing/2014/main" id="{A7E662EE-EC1F-4510-A29E-A742B9D5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99" t="2107" r="32593" b="45223"/>
          <a:stretch>
            <a:fillRect/>
          </a:stretch>
        </p:blipFill>
        <p:spPr bwMode="auto">
          <a:xfrm>
            <a:off x="1285505" y="4063581"/>
            <a:ext cx="321300" cy="321300"/>
          </a:xfrm>
          <a:prstGeom prst="rect">
            <a:avLst/>
          </a:prstGeom>
          <a:noFill/>
        </p:spPr>
      </p:pic>
      <p:pic>
        <p:nvPicPr>
          <p:cNvPr id="45" name="圖片 44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1B2AACCB-CCBB-433F-BEA7-B22E9CF133F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04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0FA2AF6-5891-4B32-AD82-2EEF42C8F6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hape 748">
            <a:extLst>
              <a:ext uri="{FF2B5EF4-FFF2-40B4-BE49-F238E27FC236}">
                <a16:creationId xmlns:a16="http://schemas.microsoft.com/office/drawing/2014/main" id="{431F6A15-A341-4801-879D-90042A7A97C4}"/>
              </a:ext>
            </a:extLst>
          </p:cNvPr>
          <p:cNvSpPr txBox="1"/>
          <p:nvPr/>
        </p:nvSpPr>
        <p:spPr>
          <a:xfrm>
            <a:off x="115906" y="4793649"/>
            <a:ext cx="3143272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00" b="1">
                <a:solidFill>
                  <a:schemeClr val="bg1">
                    <a:lumMod val="9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©201</a:t>
            </a:r>
            <a:r>
              <a:rPr lang="en-US" altLang="zh-TW" sz="500" b="1">
                <a:solidFill>
                  <a:schemeClr val="bg1">
                    <a:lumMod val="9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</a:t>
            </a:r>
            <a:r>
              <a:rPr lang="zh-TW" sz="500" b="1">
                <a:solidFill>
                  <a:schemeClr val="bg1">
                    <a:lumMod val="9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 b="1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46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4A343A6-BC79-4F09-9DBA-110489DBF0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10A0AAA-DD12-EA41-9CB7-D566780F80C7}"/>
              </a:ext>
            </a:extLst>
          </p:cNvPr>
          <p:cNvSpPr/>
          <p:nvPr/>
        </p:nvSpPr>
        <p:spPr>
          <a:xfrm>
            <a:off x="553102" y="484917"/>
            <a:ext cx="6000361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 </a:t>
            </a:r>
            <a:r>
              <a:rPr lang="en-US" altLang="zh-TW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的混合雲方案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….</a:t>
            </a:r>
            <a:endParaRPr lang="zh-TW" altLang="en-US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10F29D75-0889-4FB2-83B8-C041567CE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190" y="2430745"/>
            <a:ext cx="6852575" cy="1400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36D465D-4AF4-5045-869F-DEC3D1372922}"/>
              </a:ext>
            </a:extLst>
          </p:cNvPr>
          <p:cNvSpPr/>
          <p:nvPr/>
        </p:nvSpPr>
        <p:spPr>
          <a:xfrm>
            <a:off x="841306" y="2519010"/>
            <a:ext cx="5985934" cy="12178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300" b="1">
                <a:latin typeface="微軟正黑體"/>
                <a:ea typeface="微軟正黑體"/>
              </a:rPr>
              <a:t>使用 </a:t>
            </a:r>
            <a:r>
              <a:rPr lang="en-US" altLang="zh-TW" sz="2300" b="1">
                <a:solidFill>
                  <a:srgbClr val="1259FF"/>
                </a:solidFill>
                <a:latin typeface="Arial"/>
                <a:ea typeface="微軟正黑體" panose="020B0604030504040204" pitchFamily="34" charset="-120"/>
                <a:cs typeface="Arial"/>
              </a:rPr>
              <a:t>Hybrid</a:t>
            </a:r>
            <a:r>
              <a:rPr lang="zh-TW" altLang="en-US" sz="2300" b="1">
                <a:solidFill>
                  <a:srgbClr val="1259FF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300" b="1">
                <a:solidFill>
                  <a:srgbClr val="1259FF"/>
                </a:solidFill>
                <a:latin typeface="Arial"/>
                <a:ea typeface="微軟正黑體" panose="020B0604030504040204" pitchFamily="34" charset="-120"/>
                <a:cs typeface="Arial"/>
              </a:rPr>
              <a:t>Backup</a:t>
            </a:r>
            <a:r>
              <a:rPr lang="zh-TW" altLang="en-US" sz="2300" b="1">
                <a:solidFill>
                  <a:srgbClr val="1259FF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300" b="1">
                <a:solidFill>
                  <a:srgbClr val="1259FF"/>
                </a:solidFill>
                <a:latin typeface="Arial"/>
                <a:ea typeface="微軟正黑體" panose="020B0604030504040204" pitchFamily="34" charset="-120"/>
                <a:cs typeface="Arial"/>
              </a:rPr>
              <a:t>Sync </a:t>
            </a:r>
            <a:r>
              <a:rPr lang="zh-CN" altLang="en-US" sz="2300" b="1">
                <a:latin typeface="微軟正黑體"/>
                <a:ea typeface="微軟正黑體"/>
              </a:rPr>
              <a:t>同步雲端檔案，</a:t>
            </a:r>
            <a:endParaRPr lang="en-US" altLang="zh-CN" sz="2300" b="1">
              <a:latin typeface="微軟正黑體"/>
              <a:ea typeface="微軟正黑體"/>
            </a:endParaRPr>
          </a:p>
          <a:p>
            <a:pPr>
              <a:lnSpc>
                <a:spcPts val="3000"/>
              </a:lnSpc>
            </a:pPr>
            <a:r>
              <a:rPr lang="zh-CN" altLang="en-US" sz="2300" b="1">
                <a:latin typeface="微軟正黑體"/>
                <a:ea typeface="微軟正黑體"/>
              </a:rPr>
              <a:t>可用</a:t>
            </a:r>
            <a:r>
              <a:rPr lang="zh-CN" altLang="en-US" sz="2300" b="1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2300" b="1">
                <a:latin typeface="Arial"/>
                <a:ea typeface="微軟正黑體" panose="020B0604030504040204" pitchFamily="34" charset="-120"/>
                <a:cs typeface="Arial"/>
              </a:rPr>
              <a:t>SMB/AFP</a:t>
            </a:r>
            <a:r>
              <a:rPr lang="zh-TW" altLang="en-US" sz="2300" b="1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zh-TW" altLang="en-US" sz="2300" b="1">
                <a:latin typeface="微軟正黑體"/>
                <a:ea typeface="微軟正黑體"/>
              </a:rPr>
              <a:t>進行檔案操作，</a:t>
            </a:r>
            <a:endParaRPr lang="en-US" altLang="zh-CN" sz="2300" b="1">
              <a:latin typeface="微軟正黑體"/>
              <a:ea typeface="微軟正黑體"/>
            </a:endParaRPr>
          </a:p>
          <a:p>
            <a:pPr>
              <a:lnSpc>
                <a:spcPts val="3000"/>
              </a:lnSpc>
            </a:pPr>
            <a:r>
              <a:rPr lang="zh-CN" altLang="en-US" sz="2300" b="1">
                <a:latin typeface="微軟正黑體"/>
                <a:ea typeface="微軟正黑體"/>
              </a:rPr>
              <a:t>但你</a:t>
            </a:r>
            <a:r>
              <a:rPr lang="zh-CN" altLang="en-US" sz="2300" b="1">
                <a:solidFill>
                  <a:srgbClr val="1259FF"/>
                </a:solidFill>
                <a:latin typeface="微軟正黑體"/>
                <a:ea typeface="微軟正黑體"/>
              </a:rPr>
              <a:t>需要和雲端</a:t>
            </a:r>
            <a:r>
              <a:rPr lang="zh-TW" altLang="en-US" sz="2300" b="1">
                <a:solidFill>
                  <a:srgbClr val="1259FF"/>
                </a:solidFill>
                <a:latin typeface="微軟正黑體"/>
                <a:ea typeface="微軟正黑體"/>
              </a:rPr>
              <a:t>所使用</a:t>
            </a:r>
            <a:r>
              <a:rPr lang="zh-CN" altLang="en-US" sz="2300" b="1">
                <a:solidFill>
                  <a:srgbClr val="1259FF"/>
                </a:solidFill>
                <a:latin typeface="微軟正黑體"/>
                <a:ea typeface="微軟正黑體"/>
              </a:rPr>
              <a:t>一樣大的</a:t>
            </a:r>
            <a:r>
              <a:rPr lang="zh-TW" altLang="en-US" sz="2300" b="1">
                <a:solidFill>
                  <a:srgbClr val="1259FF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300" b="1">
                <a:solidFill>
                  <a:srgbClr val="1259FF"/>
                </a:solidFill>
                <a:latin typeface="Arial"/>
                <a:ea typeface="微軟正黑體" panose="020B0604030504040204" pitchFamily="34" charset="-120"/>
                <a:cs typeface="Arial"/>
              </a:rPr>
              <a:t>NAS </a:t>
            </a:r>
            <a:r>
              <a:rPr lang="zh-CN" altLang="en-US" sz="2300" b="1">
                <a:solidFill>
                  <a:srgbClr val="1259FF"/>
                </a:solidFill>
                <a:latin typeface="微軟正黑體"/>
                <a:ea typeface="微軟正黑體"/>
              </a:rPr>
              <a:t>空間</a:t>
            </a:r>
            <a:r>
              <a:rPr lang="zh-CN" altLang="en-US" sz="2300" b="1">
                <a:latin typeface="微軟正黑體"/>
                <a:ea typeface="微軟正黑體"/>
              </a:rPr>
              <a:t>！</a:t>
            </a:r>
            <a:endParaRPr lang="zh-TW" altLang="en-US" sz="2300" b="1">
              <a:latin typeface="微軟正黑體"/>
              <a:ea typeface="微軟正黑體"/>
            </a:endParaRP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9E482096-9569-4DB2-8A05-90633915F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39211" y="2148781"/>
            <a:ext cx="832771" cy="954217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6E46761D-04F7-46EC-AE86-8EBFA4428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5927530" y="3908665"/>
            <a:ext cx="832771" cy="954217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D0B6E1F7-1975-4D97-B699-FCAAC6A82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338981" y="2959058"/>
            <a:ext cx="832771" cy="954217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16B3B756-869A-4BED-BFCB-502F3362B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29402" y="920756"/>
            <a:ext cx="1477538" cy="1215696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8D8A9802-C0CD-4386-ACA1-BA82BDA73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66493" y="3360349"/>
            <a:ext cx="977898" cy="755086"/>
          </a:xfrm>
          <a:prstGeom prst="rect">
            <a:avLst/>
          </a:prstGeom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49B989C3-A3E1-4249-B062-48A2480899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15730" y="4041582"/>
            <a:ext cx="353954" cy="481378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B2521AE5-4E43-4D24-A8A5-55EEFF0636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07253" y="4522960"/>
            <a:ext cx="1895475" cy="19050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C6F7FFA6-F800-4543-A869-89F3088635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53283" y="3872029"/>
            <a:ext cx="1465987" cy="1113408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9E7B0D44-DA51-46E7-B50B-739482D79E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3208" y="4212185"/>
            <a:ext cx="540243" cy="734731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BACAA3D9-C63D-4D99-872F-EE0C0EEB02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>
            <a:off x="6308037" y="3831843"/>
            <a:ext cx="1895475" cy="1905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9DA0071-B89F-4471-AA5A-FF2698AFFA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33574" y="2863357"/>
            <a:ext cx="1191656" cy="1191656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84F466BB-98D5-4C47-85AD-8F71D594A90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762" y="4214576"/>
            <a:ext cx="1135842" cy="743205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64CFF35D-FD9F-4D99-A9E2-3FB94C7B4AC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8771" y="1413580"/>
            <a:ext cx="6810126" cy="1032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6524579-6782-844A-BB6C-4444874C7928}"/>
              </a:ext>
            </a:extLst>
          </p:cNvPr>
          <p:cNvSpPr/>
          <p:nvPr/>
        </p:nvSpPr>
        <p:spPr>
          <a:xfrm>
            <a:off x="821132" y="1501957"/>
            <a:ext cx="5674951" cy="8331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300" b="1">
                <a:latin typeface="微軟正黑體"/>
                <a:ea typeface="微軟正黑體"/>
              </a:rPr>
              <a:t>使用 </a:t>
            </a:r>
            <a:r>
              <a:rPr lang="en-US" altLang="zh-TW" sz="2300" b="1">
                <a:solidFill>
                  <a:srgbClr val="1259FF"/>
                </a:solidFill>
                <a:latin typeface="Arial"/>
                <a:ea typeface="微軟正黑體" panose="020B0604030504040204" pitchFamily="34" charset="-120"/>
                <a:cs typeface="Arial"/>
              </a:rPr>
              <a:t>Connect to Cloud Drive </a:t>
            </a:r>
            <a:r>
              <a:rPr lang="zh-CN" altLang="en-US" sz="2300" b="1">
                <a:latin typeface="微軟正黑體"/>
                <a:ea typeface="微軟正黑體"/>
              </a:rPr>
              <a:t>掛載雲端，</a:t>
            </a:r>
            <a:endParaRPr lang="en-US" altLang="zh-CN" sz="2300" b="1">
              <a:latin typeface="微軟正黑體"/>
              <a:ea typeface="微軟正黑體"/>
            </a:endParaRPr>
          </a:p>
          <a:p>
            <a:pPr>
              <a:lnSpc>
                <a:spcPts val="3000"/>
              </a:lnSpc>
            </a:pPr>
            <a:r>
              <a:rPr lang="zh-TW" altLang="en-US" sz="2300" b="1">
                <a:solidFill>
                  <a:srgbClr val="1259FF"/>
                </a:solidFill>
                <a:latin typeface="微軟正黑體"/>
                <a:ea typeface="微軟正黑體"/>
              </a:rPr>
              <a:t>無法透過 </a:t>
            </a:r>
            <a:r>
              <a:rPr lang="en-US" altLang="zh-TW" sz="2300" b="1">
                <a:solidFill>
                  <a:srgbClr val="1259FF"/>
                </a:solidFill>
                <a:latin typeface="Arial"/>
                <a:ea typeface="微軟正黑體" panose="020B0604030504040204" pitchFamily="34" charset="-120"/>
                <a:cs typeface="Arial"/>
              </a:rPr>
              <a:t>SMB/ AFP</a:t>
            </a:r>
            <a:r>
              <a:rPr lang="zh-TW" altLang="en-US" sz="2300" b="1">
                <a:solidFill>
                  <a:srgbClr val="1259FF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zh-TW" altLang="en-US" sz="2300" b="1">
                <a:solidFill>
                  <a:srgbClr val="1259FF"/>
                </a:solidFill>
                <a:latin typeface="微軟正黑體"/>
                <a:ea typeface="微軟正黑體"/>
              </a:rPr>
              <a:t>進行檔案操作</a:t>
            </a:r>
            <a:r>
              <a:rPr lang="zh-CN" altLang="en-US" sz="2300" b="1">
                <a:latin typeface="微軟正黑體"/>
                <a:ea typeface="微軟正黑體"/>
              </a:rPr>
              <a:t>！</a:t>
            </a:r>
            <a:endParaRPr lang="zh-TW" altLang="en-US" sz="2300" b="1">
              <a:latin typeface="微軟正黑體"/>
              <a:ea typeface="微軟正黑體"/>
            </a:endParaRPr>
          </a:p>
        </p:txBody>
      </p:sp>
      <p:pic>
        <p:nvPicPr>
          <p:cNvPr id="21" name="圖片 20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81E830DA-B04C-4F2A-8728-7C7CF57BF50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4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9738477-A9EC-485A-A142-AADA7DE15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56472EA-B940-41C6-A73C-BB5A2117F8B6}"/>
              </a:ext>
            </a:extLst>
          </p:cNvPr>
          <p:cNvSpPr/>
          <p:nvPr/>
        </p:nvSpPr>
        <p:spPr>
          <a:xfrm>
            <a:off x="2744291" y="285325"/>
            <a:ext cx="387798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我們</a:t>
            </a:r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做到了！</a:t>
            </a:r>
            <a:endParaRPr lang="en-US" altLang="zh-TW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13D599A-0E2C-46D1-B746-4C4BAAC64DCD}"/>
              </a:ext>
            </a:extLst>
          </p:cNvPr>
          <p:cNvSpPr/>
          <p:nvPr/>
        </p:nvSpPr>
        <p:spPr>
          <a:xfrm>
            <a:off x="1438288" y="886241"/>
            <a:ext cx="6390487" cy="61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</a:t>
            </a:r>
            <a:r>
              <a:rPr lang="en-US" altLang="zh-TW" b="1">
                <a:solidFill>
                  <a:schemeClr val="bg1"/>
                </a:solidFill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全新推出</a:t>
            </a:r>
            <a:r>
              <a:rPr lang="zh-TW" altLang="en-US" b="1">
                <a:solidFill>
                  <a:schemeClr val="bg1"/>
                </a:solidFill>
              </a:rPr>
              <a:t> </a:t>
            </a:r>
            <a:r>
              <a:rPr lang="en-US" altLang="zh-TW" sz="3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CacheMount</a:t>
            </a:r>
            <a:r>
              <a:rPr lang="en-US" altLang="zh-TW" b="1">
                <a:solidFill>
                  <a:schemeClr val="bg1"/>
                </a:solidFill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混合雲服務</a:t>
            </a:r>
            <a:endParaRPr lang="en-US" altLang="zh-CN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32DB121-24B5-4ABF-B6BA-248A2E82441B}"/>
              </a:ext>
            </a:extLst>
          </p:cNvPr>
          <p:cNvSpPr/>
          <p:nvPr/>
        </p:nvSpPr>
        <p:spPr>
          <a:xfrm>
            <a:off x="3965904" y="4481595"/>
            <a:ext cx="1212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SMB/NFS/AFP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0E6C341-2CCE-4F01-BE3F-6FB4656BD5E6}"/>
              </a:ext>
            </a:extLst>
          </p:cNvPr>
          <p:cNvSpPr/>
          <p:nvPr/>
        </p:nvSpPr>
        <p:spPr>
          <a:xfrm>
            <a:off x="2030975" y="3856908"/>
            <a:ext cx="4572000" cy="5363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>
              <a:lnSpc>
                <a:spcPts val="1750"/>
              </a:lnSpc>
            </a:pPr>
            <a:r>
              <a:rPr lang="zh-CN" altLang="en-US" sz="136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切出</a:t>
            </a:r>
            <a:r>
              <a:rPr lang="zh-CN" altLang="en-US" sz="1360" b="1">
                <a:solidFill>
                  <a:srgbClr val="3B56D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一小塊</a:t>
            </a:r>
            <a:r>
              <a:rPr lang="en-US" altLang="zh-TW" sz="1360" b="1">
                <a:solidFill>
                  <a:srgbClr val="3B56D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NAS </a:t>
            </a:r>
            <a:r>
              <a:rPr lang="zh-CN" altLang="en-US" sz="1360" b="1">
                <a:solidFill>
                  <a:srgbClr val="3B56D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空間就能享有混合雲優勢</a:t>
            </a:r>
            <a:r>
              <a:rPr lang="zh-CN" altLang="en-US" sz="136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  <a:p>
            <a:pPr lvl="1" algn="ctr">
              <a:lnSpc>
                <a:spcPts val="1750"/>
              </a:lnSpc>
            </a:pPr>
            <a:r>
              <a:rPr lang="zh-TW" altLang="en-US" sz="136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也能繼續同時使用 </a:t>
            </a:r>
            <a:r>
              <a:rPr lang="en-US" altLang="zh-TW" sz="136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QTS </a:t>
            </a:r>
            <a:r>
              <a:rPr lang="zh-CN" altLang="en-US" sz="136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其他好用功能。</a:t>
            </a:r>
            <a:endParaRPr lang="zh-TW" altLang="en-US" sz="136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4E114EC1-5FB5-4BA9-A3FC-3CD41035B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53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47A4377-F928-4477-9F5C-02A57321DD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圖片 2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EF6B9769-3621-4E19-A574-116995DBE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8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>
            <a:extLst>
              <a:ext uri="{FF2B5EF4-FFF2-40B4-BE49-F238E27FC236}">
                <a16:creationId xmlns:a16="http://schemas.microsoft.com/office/drawing/2014/main" id="{8F05793F-1718-43CD-8B38-DFC78535B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40" y="9317"/>
            <a:ext cx="7886700" cy="994172"/>
          </a:xfrm>
        </p:spPr>
        <p:txBody>
          <a:bodyPr>
            <a:norm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 </a:t>
            </a:r>
            <a:r>
              <a:rPr lang="zh-CN" alt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混合雲服務 </a:t>
            </a:r>
            <a:r>
              <a:rPr lang="zh-CN" alt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CachMount</a:t>
            </a:r>
            <a:endParaRPr lang="en-GB" sz="3600" b="1" i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EE3CA90A-67E8-46B4-809F-F2F2FAFA837B}"/>
              </a:ext>
            </a:extLst>
          </p:cNvPr>
          <p:cNvSpPr/>
          <p:nvPr/>
        </p:nvSpPr>
        <p:spPr>
          <a:xfrm>
            <a:off x="5486465" y="2169473"/>
            <a:ext cx="432102" cy="432102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A1B42FB-369F-48F0-9DC6-24D0FF054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131" y="1152905"/>
            <a:ext cx="5212352" cy="2705648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003E26B8-3CC1-474F-B27E-A8238D626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4134" y="1152905"/>
            <a:ext cx="2984170" cy="2705647"/>
          </a:xfrm>
          <a:prstGeom prst="rect">
            <a:avLst/>
          </a:prstGeom>
        </p:spPr>
      </p:pic>
      <p:pic>
        <p:nvPicPr>
          <p:cNvPr id="6" name="Google Shape;207;p25">
            <a:extLst>
              <a:ext uri="{FF2B5EF4-FFF2-40B4-BE49-F238E27FC236}">
                <a16:creationId xmlns:a16="http://schemas.microsoft.com/office/drawing/2014/main" id="{FE34C326-04D5-4DBE-BC60-33B46143116D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187" y="1471986"/>
            <a:ext cx="1098607" cy="10985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Google Shape;208;p25">
            <a:extLst>
              <a:ext uri="{FF2B5EF4-FFF2-40B4-BE49-F238E27FC236}">
                <a16:creationId xmlns:a16="http://schemas.microsoft.com/office/drawing/2014/main" id="{1FD6D577-CEE9-49EC-8D6C-EE250183B6F7}"/>
              </a:ext>
            </a:extLst>
          </p:cNvPr>
          <p:cNvSpPr txBox="1"/>
          <p:nvPr/>
        </p:nvSpPr>
        <p:spPr>
          <a:xfrm>
            <a:off x="6411550" y="2695466"/>
            <a:ext cx="2200442" cy="38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3000" err="1">
                <a:solidFill>
                  <a:srgbClr val="073763"/>
                </a:solidFill>
                <a:latin typeface="Impact"/>
                <a:ea typeface="微軟正黑體" panose="020B0604030504040204" pitchFamily="34" charset="-120"/>
                <a:cs typeface="Impact"/>
                <a:sym typeface="Impact"/>
              </a:rPr>
              <a:t>CacheMount</a:t>
            </a:r>
            <a:endParaRPr lang="en-US" sz="3000">
              <a:solidFill>
                <a:srgbClr val="073763"/>
              </a:solidFill>
              <a:latin typeface="Impact"/>
              <a:ea typeface="微軟正黑體" panose="020B0604030504040204" pitchFamily="34" charset="-120"/>
              <a:cs typeface="Impact"/>
              <a:sym typeface="Impac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935D523-1CF5-4CBD-BA89-2D5D18964449}"/>
              </a:ext>
            </a:extLst>
          </p:cNvPr>
          <p:cNvSpPr txBox="1"/>
          <p:nvPr/>
        </p:nvSpPr>
        <p:spPr>
          <a:xfrm>
            <a:off x="6086874" y="3202589"/>
            <a:ext cx="281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GB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4.4.1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全新服務</a:t>
            </a:r>
            <a:endParaRPr lang="en-GB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410656B-791F-4510-AEB5-8514602BD9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398" y="1795046"/>
            <a:ext cx="1011433" cy="1011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BC83BD9-7CD2-46E2-94BE-DD1C1BAAE2DD}"/>
              </a:ext>
            </a:extLst>
          </p:cNvPr>
          <p:cNvSpPr txBox="1"/>
          <p:nvPr/>
        </p:nvSpPr>
        <p:spPr>
          <a:xfrm>
            <a:off x="230333" y="3091632"/>
            <a:ext cx="2669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遠端掛載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GB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Remote Mount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GB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&amp; Connect to Cloud Drive</a:t>
            </a:r>
          </a:p>
        </p:txBody>
      </p:sp>
      <p:sp>
        <p:nvSpPr>
          <p:cNvPr id="13" name="等於 12">
            <a:extLst>
              <a:ext uri="{FF2B5EF4-FFF2-40B4-BE49-F238E27FC236}">
                <a16:creationId xmlns:a16="http://schemas.microsoft.com/office/drawing/2014/main" id="{44172C77-D243-4BC6-9526-A2CE9A17E12E}"/>
              </a:ext>
            </a:extLst>
          </p:cNvPr>
          <p:cNvSpPr/>
          <p:nvPr/>
        </p:nvSpPr>
        <p:spPr>
          <a:xfrm>
            <a:off x="5549105" y="2231964"/>
            <a:ext cx="306866" cy="306866"/>
          </a:xfrm>
          <a:prstGeom prst="math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tx1"/>
              </a:solidFill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EA3199D7-27B5-4827-93F0-B4ECDF6BB9B4}"/>
              </a:ext>
            </a:extLst>
          </p:cNvPr>
          <p:cNvSpPr/>
          <p:nvPr/>
        </p:nvSpPr>
        <p:spPr>
          <a:xfrm>
            <a:off x="2551780" y="2152532"/>
            <a:ext cx="432102" cy="432102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加號 11">
            <a:extLst>
              <a:ext uri="{FF2B5EF4-FFF2-40B4-BE49-F238E27FC236}">
                <a16:creationId xmlns:a16="http://schemas.microsoft.com/office/drawing/2014/main" id="{C086B9D8-8765-4103-8573-060C1991602B}"/>
              </a:ext>
            </a:extLst>
          </p:cNvPr>
          <p:cNvSpPr/>
          <p:nvPr/>
        </p:nvSpPr>
        <p:spPr>
          <a:xfrm>
            <a:off x="2588546" y="2189298"/>
            <a:ext cx="358567" cy="358567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D73B2F3-C6FE-48E1-92A9-C0330D53A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48" y="1352636"/>
            <a:ext cx="1101011" cy="1743641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F1459D0-6A42-4861-B710-7A9FCF44A054}"/>
              </a:ext>
            </a:extLst>
          </p:cNvPr>
          <p:cNvSpPr/>
          <p:nvPr/>
        </p:nvSpPr>
        <p:spPr>
          <a:xfrm>
            <a:off x="349872" y="4001484"/>
            <a:ext cx="5047611" cy="548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858447DB-97D8-401B-B0C6-E7C581033954}"/>
              </a:ext>
            </a:extLst>
          </p:cNvPr>
          <p:cNvSpPr/>
          <p:nvPr/>
        </p:nvSpPr>
        <p:spPr>
          <a:xfrm>
            <a:off x="202695" y="4030700"/>
            <a:ext cx="486781" cy="4867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4A453608-B4B0-497A-A663-EAF147811D50}"/>
              </a:ext>
            </a:extLst>
          </p:cNvPr>
          <p:cNvSpPr/>
          <p:nvPr/>
        </p:nvSpPr>
        <p:spPr>
          <a:xfrm>
            <a:off x="252067" y="4081892"/>
            <a:ext cx="384396" cy="384396"/>
          </a:xfrm>
          <a:prstGeom prst="ellipse">
            <a:avLst/>
          </a:prstGeom>
          <a:noFill/>
          <a:ln w="38100">
            <a:gradFill>
              <a:gsLst>
                <a:gs pos="0">
                  <a:srgbClr val="E75C07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18F76C7-D7FF-4028-9C0F-49B1581F5A93}"/>
              </a:ext>
            </a:extLst>
          </p:cNvPr>
          <p:cNvSpPr txBox="1"/>
          <p:nvPr/>
        </p:nvSpPr>
        <p:spPr>
          <a:xfrm>
            <a:off x="673561" y="4017162"/>
            <a:ext cx="4617829" cy="509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QTS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作業系統更新至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4.4.1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後，</a:t>
            </a:r>
            <a:r>
              <a:rPr lang="en-US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CacheMount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將會取代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Connect to Cloud Drive 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服務，請至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App Center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下載安裝 </a:t>
            </a:r>
            <a:r>
              <a:rPr lang="en-US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CacheMount</a:t>
            </a:r>
            <a:endParaRPr lang="en-GB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E33D2F1B-3F67-44CA-AE33-8117466B33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9075" y="4153615"/>
            <a:ext cx="156325" cy="264550"/>
          </a:xfrm>
          <a:prstGeom prst="rect">
            <a:avLst/>
          </a:prstGeom>
        </p:spPr>
      </p:pic>
      <p:pic>
        <p:nvPicPr>
          <p:cNvPr id="24" name="圖片 23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3FFEF1EE-A1AE-4754-BE2A-EB1D5158DB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F011E34-2AD9-4A4A-8FC4-3EE071227129}"/>
              </a:ext>
            </a:extLst>
          </p:cNvPr>
          <p:cNvSpPr/>
          <p:nvPr/>
        </p:nvSpPr>
        <p:spPr>
          <a:xfrm>
            <a:off x="2969854" y="3091632"/>
            <a:ext cx="2273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作為雲端邊際快取</a:t>
            </a:r>
            <a:endParaRPr lang="en-GB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GB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Gateway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新服務</a:t>
            </a:r>
            <a:endParaRPr lang="en-GB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2545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FFBC94A-6DE5-401F-ACA9-4F2DD1802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B39F5EFE-D6CA-4A2E-BFEC-0985B588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70" y="581764"/>
            <a:ext cx="5747008" cy="6862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ts val="4300"/>
              </a:lnSpc>
            </a:pPr>
            <a:r>
              <a:rPr lang="en-US" altLang="zh-TW" sz="3200" b="1" i="0" err="1">
                <a:solidFill>
                  <a:schemeClr val="bg1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CacheMount</a:t>
            </a:r>
            <a:r>
              <a:rPr lang="zh-TW" altLang="en-US" sz="3200" b="1" i="0">
                <a:solidFill>
                  <a:schemeClr val="bg1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i="0">
                <a:solidFill>
                  <a:schemeClr val="bg1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Cloud Gateway</a:t>
            </a:r>
            <a:br>
              <a:rPr lang="en-US" altLang="zh-TW" sz="40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Calibri Light"/>
              </a:rPr>
            </a:br>
            <a:r>
              <a:rPr lang="zh-TW" altLang="en-US" sz="3000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五大特色</a:t>
            </a:r>
            <a:r>
              <a:rPr lang="ja-JP" altLang="en-GB" sz="3000" b="1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提升雲端檔案管理效率</a:t>
            </a:r>
            <a:endParaRPr lang="en-US" sz="3000" b="1" i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1213563-3EFD-4F8E-A791-24999FBFCD2A}"/>
              </a:ext>
            </a:extLst>
          </p:cNvPr>
          <p:cNvSpPr/>
          <p:nvPr/>
        </p:nvSpPr>
        <p:spPr>
          <a:xfrm>
            <a:off x="420377" y="1837530"/>
            <a:ext cx="6268857" cy="2440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zh-TW" altLang="zh-TW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2100" b="1">
                <a:solidFill>
                  <a:srgbClr val="2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100" b="1">
                <a:solidFill>
                  <a:srgbClr val="2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種類型、</a:t>
            </a:r>
            <a:r>
              <a:rPr lang="en-US" altLang="zh-TW" sz="2100" b="1">
                <a:solidFill>
                  <a:srgbClr val="2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100" b="1">
                <a:solidFill>
                  <a:srgbClr val="2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個</a:t>
            </a:r>
            <a:r>
              <a:rPr lang="zh-TW" altLang="zh-TW" sz="2100" b="1">
                <a:solidFill>
                  <a:srgbClr val="2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雲服務</a:t>
            </a:r>
            <a:r>
              <a:rPr lang="zh-TW" altLang="en-US" sz="2100" b="1">
                <a:solidFill>
                  <a:srgbClr val="2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</a:t>
            </a:r>
            <a:r>
              <a:rPr lang="zh-TW" altLang="zh-TW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，全面管理</a:t>
            </a:r>
            <a:endParaRPr lang="en-US" altLang="zh-TW" sz="21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177800">
              <a:lnSpc>
                <a:spcPts val="2800"/>
              </a:lnSpc>
            </a:pPr>
            <a:r>
              <a:rPr lang="zh-TW" altLang="zh-TW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雲端空間</a:t>
            </a:r>
            <a:endParaRPr lang="zh-TW" altLang="en-US" sz="21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打造緊密混合雲空間，</a:t>
            </a:r>
            <a:r>
              <a:rPr lang="zh-TW" altLang="en-US" sz="2100" b="1">
                <a:solidFill>
                  <a:srgbClr val="2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讀寫順暢再升級</a:t>
            </a:r>
            <a:endParaRPr lang="en-GB" altLang="zh-TW" sz="2100" b="1">
              <a:solidFill>
                <a:srgbClr val="2FC9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TW" sz="2100" b="1">
                <a:solidFill>
                  <a:srgbClr val="2FC9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SMB/AFP</a:t>
            </a:r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，不再需要雲服務桌面程式</a:t>
            </a:r>
            <a:endParaRPr lang="en-GB" altLang="zh-TW" sz="21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7800" indent="-177800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多端點間</a:t>
            </a:r>
            <a:r>
              <a:rPr lang="zh-TW" altLang="en-US" sz="2100" b="1">
                <a:solidFill>
                  <a:srgbClr val="2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</a:t>
            </a:r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共享與管理檔案</a:t>
            </a:r>
            <a:endParaRPr lang="zh-TW" altLang="en-US" sz="21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7800" indent="-177800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zh-TW" altLang="zh-TW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雲端檔案再利用，橫向</a:t>
            </a:r>
            <a:r>
              <a:rPr lang="zh-TW" altLang="zh-TW" sz="2100" b="1">
                <a:solidFill>
                  <a:srgbClr val="2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整合 </a:t>
            </a:r>
            <a:r>
              <a:rPr lang="zh-TW" altLang="zh-TW" sz="2100" b="1">
                <a:solidFill>
                  <a:srgbClr val="2FC9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zh-TW" sz="2100" b="1">
                <a:solidFill>
                  <a:srgbClr val="2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應用程式</a:t>
            </a:r>
          </a:p>
        </p:txBody>
      </p:sp>
      <p:pic>
        <p:nvPicPr>
          <p:cNvPr id="7" name="圖片 6" descr="一張含有 坐, 標誌, 文字 的圖片&#10;&#10;描述是以高可信度產生">
            <a:extLst>
              <a:ext uri="{FF2B5EF4-FFF2-40B4-BE49-F238E27FC236}">
                <a16:creationId xmlns:a16="http://schemas.microsoft.com/office/drawing/2014/main" id="{4CB57ED1-4590-4DF7-A49E-9331ED429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043" y="-4146"/>
            <a:ext cx="979681" cy="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15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2769</Words>
  <Application>Microsoft Office PowerPoint</Application>
  <PresentationFormat>如螢幕大小 (16:9)</PresentationFormat>
  <Paragraphs>425</Paragraphs>
  <Slides>44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5" baseType="lpstr">
      <vt:lpstr>等线</vt:lpstr>
      <vt:lpstr>Microsoft JhengHei UI</vt:lpstr>
      <vt:lpstr>微軟正黑體</vt:lpstr>
      <vt:lpstr>微軟正黑體</vt:lpstr>
      <vt:lpstr>新細明體</vt:lpstr>
      <vt:lpstr>Arial</vt:lpstr>
      <vt:lpstr>Calibri</vt:lpstr>
      <vt:lpstr>Calibri Light</vt:lpstr>
      <vt:lpstr>Impact</vt:lpstr>
      <vt:lpstr>Wingdings</vt:lpstr>
      <vt:lpstr>Office 佈景主題</vt:lpstr>
      <vt:lpstr>PowerPoint 簡報</vt:lpstr>
      <vt:lpstr>PowerPoint 簡報</vt:lpstr>
      <vt:lpstr>PowerPoint 簡報</vt:lpstr>
      <vt:lpstr>混合雲方案讓您享有雙重雲端優勢</vt:lpstr>
      <vt:lpstr>PowerPoint 簡報</vt:lpstr>
      <vt:lpstr>PowerPoint 簡報</vt:lpstr>
      <vt:lpstr>PowerPoint 簡報</vt:lpstr>
      <vt:lpstr>全新 QNAP 混合雲服務 CachMount</vt:lpstr>
      <vt:lpstr>CacheMount Cloud Gateway 五大特色提升雲端檔案管理效率</vt:lpstr>
      <vt:lpstr>支援 2 種服務類型，20 種雲服務</vt:lpstr>
      <vt:lpstr>PowerPoint 簡報</vt:lpstr>
      <vt:lpstr>不可不知的物件儲存服務優點</vt:lpstr>
      <vt:lpstr>打造緊密混合雲空間，讀寫順暢再升級</vt:lpstr>
      <vt:lpstr>透過 SMB/AFP，不再需要雲服務桌面程式</vt:lpstr>
      <vt:lpstr>多端點間即時共享與管理檔案</vt:lpstr>
      <vt:lpstr>雲端檔案再利用，橫向整合 QTS 應用程式</vt:lpstr>
      <vt:lpstr>CacheMount 功能再進化 - 總整理 啟用快取，體驗極致順暢的雲端檔案管理</vt:lpstr>
      <vt:lpstr>立即購買授權，完善多雲解決方案 </vt:lpstr>
      <vt:lpstr>隨時檢視授權，快取連線用好用滿</vt:lpstr>
      <vt:lpstr>PowerPoint 簡報</vt:lpstr>
      <vt:lpstr>設置專屬快取空間，讓檔案存取更順暢​​</vt:lpstr>
      <vt:lpstr>同步檔案目錄，快速讀取雲端檔案列表</vt:lpstr>
      <vt:lpstr>讀取快取檔案，速度加成</vt:lpstr>
      <vt:lpstr>暫存上傳檔案，優化傳輸體驗</vt:lpstr>
      <vt:lpstr>快取空間運作規則</vt:lpstr>
      <vt:lpstr>快取磁碟區配置方針，讓小空間發揮大作用</vt:lpstr>
      <vt:lpstr>搭配 Qtier 與 SSD 快取，快取再加速</vt:lpstr>
      <vt:lpstr>CacheMount 雲端服務與各應用程式的最佳橋樑</vt:lpstr>
      <vt:lpstr>雲端連線啟用快取，讀取效能實測大評比</vt:lpstr>
      <vt:lpstr>PowerPoint 簡報</vt:lpstr>
      <vt:lpstr>PowerPoint 簡報</vt:lpstr>
      <vt:lpstr>三步驟建立快取連線</vt:lpstr>
      <vt:lpstr>三步驟建立快取連線</vt:lpstr>
      <vt:lpstr>三步驟建立快取連線</vt:lpstr>
      <vt:lpstr>四個技巧，輕鬆管理快取連線</vt:lpstr>
      <vt:lpstr>四個技巧，輕鬆管理快取連線</vt:lpstr>
      <vt:lpstr>四個技巧，輕鬆管理快取連線</vt:lpstr>
      <vt:lpstr>四個技巧，輕鬆管理快取連線</vt:lpstr>
      <vt:lpstr>可視化的使用狀態，隨時依現況調整設定</vt:lpstr>
      <vt:lpstr>快取空間管理方針，讓快取功能不會卡卡</vt:lpstr>
      <vt:lpstr>彈性的應用程式權限管理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QNAP_Josh Chen</dc:creator>
  <cp:lastModifiedBy>QNAP_Han Tsai</cp:lastModifiedBy>
  <cp:revision>2</cp:revision>
  <dcterms:created xsi:type="dcterms:W3CDTF">2019-01-10T07:51:24Z</dcterms:created>
  <dcterms:modified xsi:type="dcterms:W3CDTF">2019-02-11T01:23:34Z</dcterms:modified>
</cp:coreProperties>
</file>