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omments/comment1.xml" ContentType="application/vnd.openxmlformats-officedocument.presentationml.comments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59" r:id="rId4"/>
    <p:sldId id="258" r:id="rId5"/>
    <p:sldId id="257" r:id="rId6"/>
    <p:sldId id="260" r:id="rId7"/>
    <p:sldId id="261" r:id="rId8"/>
    <p:sldId id="295" r:id="rId9"/>
    <p:sldId id="262" r:id="rId10"/>
    <p:sldId id="291" r:id="rId11"/>
    <p:sldId id="292" r:id="rId12"/>
    <p:sldId id="267" r:id="rId13"/>
    <p:sldId id="269" r:id="rId14"/>
    <p:sldId id="270" r:id="rId15"/>
    <p:sldId id="275" r:id="rId16"/>
    <p:sldId id="277" r:id="rId17"/>
    <p:sldId id="276" r:id="rId18"/>
    <p:sldId id="274" r:id="rId19"/>
    <p:sldId id="288" r:id="rId20"/>
    <p:sldId id="293" r:id="rId21"/>
    <p:sldId id="296" r:id="rId22"/>
    <p:sldId id="297" r:id="rId23"/>
    <p:sldId id="298" r:id="rId24"/>
    <p:sldId id="299" r:id="rId25"/>
    <p:sldId id="263" r:id="rId26"/>
    <p:sldId id="289" r:id="rId27"/>
    <p:sldId id="294" r:id="rId28"/>
    <p:sldId id="271" r:id="rId29"/>
    <p:sldId id="281" r:id="rId30"/>
    <p:sldId id="282" r:id="rId31"/>
    <p:sldId id="283" r:id="rId32"/>
    <p:sldId id="278" r:id="rId33"/>
    <p:sldId id="284" r:id="rId34"/>
    <p:sldId id="285" r:id="rId35"/>
    <p:sldId id="286" r:id="rId36"/>
    <p:sldId id="279" r:id="rId37"/>
    <p:sldId id="280" r:id="rId38"/>
    <p:sldId id="272" r:id="rId39"/>
    <p:sldId id="273" r:id="rId4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NAP_Christine Wang" initials="QW" lastIdx="1" clrIdx="0">
    <p:extLst>
      <p:ext uri="{19B8F6BF-5375-455C-9EA6-DF929625EA0E}">
        <p15:presenceInfo xmlns:p15="http://schemas.microsoft.com/office/powerpoint/2012/main" userId="S::christinewang@ieinet.onmicrosoft.com::eb3464ee-c948-4ec0-86eb-4f51ad6b35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FF3399"/>
    <a:srgbClr val="CCECFF"/>
    <a:srgbClr val="458C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1272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16T00:42:01.853" idx="1">
    <p:pos x="-418" y="88"/>
    <p:text>這是大綱</p:text>
    <p:extLst mod="1">
      <p:ext uri="{C676402C-5697-4E1C-873F-D02D1690AC5C}">
        <p15:threadingInfo xmlns:p15="http://schemas.microsoft.com/office/powerpoint/2012/main" timeZoneBias="4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2019/1/21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0ED3A81-6710-42E6-B72C-04F97112DC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44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497805"/>
            <a:ext cx="10515600" cy="435133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2019/1/21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標題版面配置區 1">
            <a:extLst>
              <a:ext uri="{FF2B5EF4-FFF2-40B4-BE49-F238E27FC236}">
                <a16:creationId xmlns:a16="http://schemas.microsoft.com/office/drawing/2014/main" id="{C97F4504-8677-4C3D-AF31-2405ED5C4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136525"/>
            <a:ext cx="10663989" cy="1264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392236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2019/1/21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4042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8653" y="291305"/>
            <a:ext cx="10515600" cy="7794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2019/1/21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7651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2019/1/21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4048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8653" y="291305"/>
            <a:ext cx="10515600" cy="7794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2019/1/21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4656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2019/1/21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0961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2019/1/21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526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2019/1/21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2263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8653" y="291305"/>
            <a:ext cx="10515600" cy="7794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2019/1/21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045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2019/1/21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565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2019/1/21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0D9AFA33-7198-49E5-98B9-2978EE279C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84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2019/1/21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7B44C28-1DC0-43C1-9E04-190DD5FEFE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784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04EA0309-DE03-44F5-9418-7C0794E2FE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59219" y="1122362"/>
            <a:ext cx="4667693" cy="344963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59219" y="4572000"/>
            <a:ext cx="4667692" cy="147792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2019/1/21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7083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4DA6A216-A38F-489F-9AB0-D5644F21E3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59219" y="1122362"/>
            <a:ext cx="4667693" cy="344963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59219" y="4572000"/>
            <a:ext cx="4667692" cy="147792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2019/1/21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0309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1D4BA61F-F828-479F-A895-561E380EB2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59219" y="1122362"/>
            <a:ext cx="4667693" cy="344963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59219" y="4572000"/>
            <a:ext cx="4667692" cy="147792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2019/1/21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83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731E5D90-3A7E-4F47-8766-5E1A59F6DB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59219" y="1122362"/>
            <a:ext cx="4667693" cy="344963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59219" y="4572000"/>
            <a:ext cx="4667692" cy="147792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2019/1/21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267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3FCFECF2-A1A7-4627-A270-AF80F1791B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59219" y="1122362"/>
            <a:ext cx="4667693" cy="344963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59219" y="4572000"/>
            <a:ext cx="4667692" cy="147792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2019/1/21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5238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88516A55-B3F1-4BD4-BCDB-B47D6843A1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59219" y="1122362"/>
            <a:ext cx="4667693" cy="344963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59219" y="4572000"/>
            <a:ext cx="4667692" cy="147792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2019/1/21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0250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7FB7F828-D954-4872-865B-7BF48AAC0712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528010" y="136525"/>
            <a:ext cx="10663989" cy="1264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5378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5EF9D-446A-4BA9-9A8F-8795C824CFA3}" type="datetimeFigureOut">
              <a:rPr lang="zh-TW" altLang="en-US" smtClean="0"/>
              <a:t>2019/1/21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13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62" r:id="rId4"/>
    <p:sldLayoutId id="2147483664" r:id="rId5"/>
    <p:sldLayoutId id="2147483663" r:id="rId6"/>
    <p:sldLayoutId id="2147483666" r:id="rId7"/>
    <p:sldLayoutId id="2147483665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1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7.png"/><Relationship Id="rId5" Type="http://schemas.openxmlformats.org/officeDocument/2006/relationships/image" Target="../media/image14.png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0.xml"/><Relationship Id="rId5" Type="http://schemas.openxmlformats.org/officeDocument/2006/relationships/hyperlink" Target="http://www.xeams.com/emailfirewall.htm" TargetMode="External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2129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A9996DA-3172-C643-99EB-DF4E5B63C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2400" b="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管理者可以透過即時監控畫面查看郵件出入伺服器狀況，並提供過濾為垃圾郵件的原因。</a:t>
            </a:r>
            <a:endParaRPr lang="zh-TW" altLang="en-US" sz="2400" b="0"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11FC41B-8BB2-DB45-B29E-3CFA866E6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136525"/>
            <a:ext cx="10663989" cy="1192545"/>
          </a:xfrm>
        </p:spPr>
        <p:txBody>
          <a:bodyPr>
            <a:normAutofit/>
          </a:bodyPr>
          <a:lstStyle/>
          <a:p>
            <a:r>
              <a:rPr lang="zh-CN" altLang="en-US" sz="4400">
                <a:latin typeface="PingFang TC" panose="020B0400000000000000" pitchFamily="34" charset="-120"/>
                <a:ea typeface="PingFang TC" panose="020B0400000000000000" pitchFamily="34" charset="-120"/>
              </a:rPr>
              <a:t>即時監控</a:t>
            </a:r>
            <a:endParaRPr kumimoji="1"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8918888-AAF4-DA49-A855-7FFDF110B6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6" t="14710" r="3913" b="2785"/>
          <a:stretch/>
        </p:blipFill>
        <p:spPr>
          <a:xfrm>
            <a:off x="3052548" y="2280652"/>
            <a:ext cx="6086903" cy="3815012"/>
          </a:xfrm>
          <a:prstGeom prst="roundRect">
            <a:avLst>
              <a:gd name="adj" fmla="val 230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9098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內容版面配置區 1">
            <a:extLst>
              <a:ext uri="{FF2B5EF4-FFF2-40B4-BE49-F238E27FC236}">
                <a16:creationId xmlns:a16="http://schemas.microsoft.com/office/drawing/2014/main" id="{CB309E25-5B2A-4F22-BEA7-7936EBF7D0D2}"/>
              </a:ext>
            </a:extLst>
          </p:cNvPr>
          <p:cNvSpPr txBox="1">
            <a:spLocks/>
          </p:cNvSpPr>
          <p:nvPr/>
        </p:nvSpPr>
        <p:spPr>
          <a:xfrm>
            <a:off x="838200" y="1597893"/>
            <a:ext cx="10515600" cy="4247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algn="r">
              <a:lnSpc>
                <a:spcPct val="90000"/>
              </a:lnSpc>
              <a:spcBef>
                <a:spcPts val="1000"/>
              </a:spcBef>
              <a:defRPr sz="240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/>
              <a:t>整合 </a:t>
            </a:r>
            <a:r>
              <a:rPr lang="en-US" altLang="zh-TW"/>
              <a:t>Active Directory </a:t>
            </a:r>
            <a:r>
              <a:rPr lang="zh-TW" altLang="en-US"/>
              <a:t>或 </a:t>
            </a:r>
            <a:r>
              <a:rPr lang="en-US" altLang="zh-TW"/>
              <a:t>LDAP </a:t>
            </a:r>
            <a:r>
              <a:rPr lang="zh-TW" altLang="en-US"/>
              <a:t>伺服器的優勢：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0DAFCB6D-C5FD-403D-A101-DADCA37943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36" y="2247795"/>
            <a:ext cx="12166164" cy="3080085"/>
          </a:xfrm>
          <a:prstGeom prst="rect">
            <a:avLst/>
          </a:prstGeo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199946AF-0F25-DE4C-8C98-5B93B0FE5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136525"/>
            <a:ext cx="10663989" cy="1192545"/>
          </a:xfrm>
        </p:spPr>
        <p:txBody>
          <a:bodyPr>
            <a:normAutofit/>
          </a:bodyPr>
          <a:lstStyle/>
          <a:p>
            <a:r>
              <a:rPr kumimoji="1" lang="zh-CN" altLang="en-US">
                <a:ea typeface="Microsoft JhengHei" panose="020B0604030504040204" pitchFamily="34" charset="-120"/>
              </a:rPr>
              <a:t>整合</a:t>
            </a:r>
            <a:r>
              <a:rPr kumimoji="1" lang="zh-TW" altLang="en-US">
                <a:ea typeface="Microsoft JhengHei" panose="020B0604030504040204" pitchFamily="34" charset="-120"/>
              </a:rPr>
              <a:t> </a:t>
            </a:r>
            <a:r>
              <a:rPr kumimoji="1" lang="en-US" altLang="zh-CN">
                <a:ea typeface="Microsoft JhengHei" panose="020B0604030504040204" pitchFamily="34" charset="-120"/>
              </a:rPr>
              <a:t>Active Directory</a:t>
            </a:r>
            <a:r>
              <a:rPr kumimoji="1" lang="zh-TW" altLang="en-US">
                <a:ea typeface="Microsoft JhengHei" panose="020B0604030504040204" pitchFamily="34" charset="-120"/>
              </a:rPr>
              <a:t> 或 </a:t>
            </a:r>
            <a:r>
              <a:rPr kumimoji="1" lang="en" altLang="zh-TW">
                <a:ea typeface="Microsoft JhengHei" panose="020B0604030504040204" pitchFamily="34" charset="-120"/>
              </a:rPr>
              <a:t>LDAP</a:t>
            </a:r>
            <a:r>
              <a:rPr kumimoji="1" lang="zh-TW" altLang="en-US">
                <a:ea typeface="Microsoft JhengHei" panose="020B0604030504040204" pitchFamily="34" charset="-120"/>
              </a:rPr>
              <a:t> 伺服器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3ACBE89-A263-4887-BE4D-74EA88B09647}"/>
              </a:ext>
            </a:extLst>
          </p:cNvPr>
          <p:cNvSpPr/>
          <p:nvPr/>
        </p:nvSpPr>
        <p:spPr>
          <a:xfrm>
            <a:off x="526755" y="3357691"/>
            <a:ext cx="20025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驗證現有用戶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68E7688-8BEB-4741-84D0-4306C49D7377}"/>
              </a:ext>
            </a:extLst>
          </p:cNvPr>
          <p:cNvSpPr/>
          <p:nvPr/>
        </p:nvSpPr>
        <p:spPr>
          <a:xfrm>
            <a:off x="3530846" y="3357691"/>
            <a:ext cx="20025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自動創建用戶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890C968-081D-4866-A0AF-B727622BC123}"/>
              </a:ext>
            </a:extLst>
          </p:cNvPr>
          <p:cNvSpPr/>
          <p:nvPr/>
        </p:nvSpPr>
        <p:spPr>
          <a:xfrm>
            <a:off x="6510873" y="3141506"/>
            <a:ext cx="209535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在接收</a:t>
            </a:r>
            <a:r>
              <a:rPr lang="zh-TW" altLang="en-US" sz="260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電子郵件時拒絕無效用戶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19DFB41-9B33-40F3-B52D-CDDC197DC0A9}"/>
              </a:ext>
            </a:extLst>
          </p:cNvPr>
          <p:cNvSpPr/>
          <p:nvPr/>
        </p:nvSpPr>
        <p:spPr>
          <a:xfrm>
            <a:off x="9631874" y="3019136"/>
            <a:ext cx="196316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60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確認傳入的電子郵件是否屬於有效用戶</a:t>
            </a:r>
          </a:p>
        </p:txBody>
      </p:sp>
    </p:spTree>
    <p:extLst>
      <p:ext uri="{BB962C8B-B14F-4D97-AF65-F5344CB8AC3E}">
        <p14:creationId xmlns:p14="http://schemas.microsoft.com/office/powerpoint/2010/main" val="1211172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32C91F4D-53E2-4243-B45B-E30CC27113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>
                <a:solidFill>
                  <a:schemeClr val="accent1">
                    <a:lumMod val="50000"/>
                  </a:schemeClr>
                </a:solidFill>
                <a:ea typeface="Microsoft JhengHei" panose="020B0604030504040204" pitchFamily="34" charset="-120"/>
              </a:rPr>
              <a:t>如何在 </a:t>
            </a:r>
            <a:r>
              <a:rPr lang="en" altLang="zh-TW">
                <a:solidFill>
                  <a:schemeClr val="accent1">
                    <a:lumMod val="50000"/>
                  </a:schemeClr>
                </a:solidFill>
                <a:ea typeface="Microsoft JhengHei" panose="020B0604030504040204" pitchFamily="34" charset="-120"/>
              </a:rPr>
              <a:t>QNAP NAS </a:t>
            </a:r>
            <a:r>
              <a:rPr lang="zh-TW" altLang="en-US">
                <a:solidFill>
                  <a:schemeClr val="accent1">
                    <a:lumMod val="50000"/>
                  </a:schemeClr>
                </a:solidFill>
                <a:ea typeface="Microsoft JhengHei" panose="020B0604030504040204" pitchFamily="34" charset="-120"/>
              </a:rPr>
              <a:t>上使用 </a:t>
            </a:r>
            <a:r>
              <a:rPr lang="en-US" altLang="zh-TW" err="1">
                <a:solidFill>
                  <a:schemeClr val="accent1">
                    <a:lumMod val="50000"/>
                  </a:schemeClr>
                </a:solidFill>
                <a:ea typeface="Microsoft JhengHei" panose="020B0604030504040204" pitchFamily="34" charset="-120"/>
              </a:rPr>
              <a:t>Xeams</a:t>
            </a:r>
            <a:r>
              <a:rPr lang="en-US" altLang="zh-TW">
                <a:solidFill>
                  <a:schemeClr val="accent1">
                    <a:lumMod val="50000"/>
                  </a:schemeClr>
                </a:solidFill>
                <a:ea typeface="Microsoft JhengHei" panose="020B0604030504040204" pitchFamily="34" charset="-120"/>
              </a:rPr>
              <a:t>?</a:t>
            </a:r>
            <a:endParaRPr lang="zh-TW" altLang="en-US">
              <a:solidFill>
                <a:schemeClr val="accent1">
                  <a:lumMod val="50000"/>
                </a:schemeClr>
              </a:solidFill>
              <a:ea typeface="Microsoft JhengHei" panose="020B0604030504040204" pitchFamily="34" charset="-120"/>
            </a:endParaRPr>
          </a:p>
        </p:txBody>
      </p:sp>
      <p:sp>
        <p:nvSpPr>
          <p:cNvPr id="9" name="副標題 4">
            <a:extLst>
              <a:ext uri="{FF2B5EF4-FFF2-40B4-BE49-F238E27FC236}">
                <a16:creationId xmlns:a16="http://schemas.microsoft.com/office/drawing/2014/main" id="{9BFC9E26-D24A-4CF3-A666-E9756DD24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808" y="4114800"/>
            <a:ext cx="4412513" cy="1303361"/>
          </a:xfrm>
          <a:solidFill>
            <a:srgbClr val="458CA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r>
              <a:rPr lang="zh-TW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簡單</a:t>
            </a:r>
            <a:r>
              <a:rPr lang="zh-CN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五</a:t>
            </a:r>
            <a:r>
              <a:rPr lang="zh-TW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步驟</a:t>
            </a:r>
            <a:endParaRPr lang="en-US" altLang="zh-TW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立即開始使用</a:t>
            </a:r>
          </a:p>
        </p:txBody>
      </p:sp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D0534CE3-79D3-43EA-8647-986E3EA29740}"/>
              </a:ext>
            </a:extLst>
          </p:cNvPr>
          <p:cNvSpPr/>
          <p:nvPr/>
        </p:nvSpPr>
        <p:spPr>
          <a:xfrm rot="14118412">
            <a:off x="4171989" y="5262721"/>
            <a:ext cx="701378" cy="590554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0052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>
            <a:extLst>
              <a:ext uri="{FF2B5EF4-FFF2-40B4-BE49-F238E27FC236}">
                <a16:creationId xmlns:a16="http://schemas.microsoft.com/office/drawing/2014/main" id="{5C05AB6C-6013-4989-AF7A-874414D59E85}"/>
              </a:ext>
            </a:extLst>
          </p:cNvPr>
          <p:cNvSpPr/>
          <p:nvPr/>
        </p:nvSpPr>
        <p:spPr>
          <a:xfrm>
            <a:off x="1" y="2105526"/>
            <a:ext cx="12191999" cy="4312551"/>
          </a:xfrm>
          <a:prstGeom prst="rect">
            <a:avLst/>
          </a:prstGeom>
          <a:gradFill>
            <a:gsLst>
              <a:gs pos="0">
                <a:srgbClr val="002060">
                  <a:alpha val="0"/>
                </a:srgbClr>
              </a:gs>
              <a:gs pos="99000">
                <a:srgbClr val="00206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58FCC2C-3BA3-49EE-8301-C32DE861A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012" y="149780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b="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在</a:t>
            </a:r>
            <a:r>
              <a:rPr lang="en-US" altLang="zh-CN" sz="2400" b="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 App Center </a:t>
            </a:r>
            <a:r>
              <a:rPr lang="zh-CN" altLang="en-US" sz="2400" b="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安裝</a:t>
            </a:r>
            <a:r>
              <a:rPr lang="en-US" altLang="zh-CN" sz="2400" b="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 </a:t>
            </a:r>
            <a:r>
              <a:rPr lang="en-US" altLang="zh-CN" sz="2400" b="0" err="1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Xeams</a:t>
            </a:r>
            <a:r>
              <a:rPr lang="en-US" altLang="zh-CN" sz="2400" b="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 </a:t>
            </a:r>
            <a:r>
              <a:rPr lang="zh-CN" altLang="en-US" sz="2400" b="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並開啟程式頁面。</a:t>
            </a:r>
            <a:endParaRPr lang="zh-TW" altLang="en-US" sz="2400" b="0"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DCB6E4A-6092-B447-B0CE-8E7C4C7B8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136525"/>
            <a:ext cx="10663989" cy="1192545"/>
          </a:xfrm>
        </p:spPr>
        <p:txBody>
          <a:bodyPr>
            <a:normAutofit/>
          </a:bodyPr>
          <a:lstStyle/>
          <a:p>
            <a:r>
              <a:rPr kumimoji="1" lang="zh-TW" altLang="en-US">
                <a:ea typeface="Microsoft JhengHei" panose="020B0604030504040204" pitchFamily="34" charset="-120"/>
              </a:rPr>
              <a:t>簡單五步驟，操作使用 </a:t>
            </a:r>
            <a:r>
              <a:rPr kumimoji="1" lang="en-US" altLang="zh-TW" err="1">
                <a:ea typeface="Microsoft JhengHei" panose="020B0604030504040204" pitchFamily="34" charset="-120"/>
              </a:rPr>
              <a:t>Xeams</a:t>
            </a:r>
            <a:endParaRPr kumimoji="1" lang="zh-TW" altLang="en-US">
              <a:ea typeface="Microsoft JhengHei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FB0F1E5-562E-1342-95B5-BBE7643404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013" y="2076591"/>
            <a:ext cx="3729490" cy="3981690"/>
          </a:xfrm>
          <a:prstGeom prst="roundRect">
            <a:avLst>
              <a:gd name="adj" fmla="val 230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3E8AEE4E-4AA3-114F-AD3F-F047AD8A01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909" y="2105526"/>
            <a:ext cx="6542410" cy="3574039"/>
          </a:xfrm>
          <a:prstGeom prst="roundRect">
            <a:avLst>
              <a:gd name="adj" fmla="val 230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295C023C-AAAC-8C4E-A973-E4BAAE05CBE1}"/>
              </a:ext>
            </a:extLst>
          </p:cNvPr>
          <p:cNvSpPr/>
          <p:nvPr/>
        </p:nvSpPr>
        <p:spPr>
          <a:xfrm>
            <a:off x="2724011" y="4329202"/>
            <a:ext cx="1126097" cy="1487399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9357185-8501-4441-97F7-9046CE1B21D2}"/>
              </a:ext>
            </a:extLst>
          </p:cNvPr>
          <p:cNvSpPr/>
          <p:nvPr/>
        </p:nvSpPr>
        <p:spPr>
          <a:xfrm>
            <a:off x="6073482" y="3080638"/>
            <a:ext cx="7819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>
                <a:solidFill>
                  <a:srgbClr val="00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 </a:t>
            </a:r>
            <a:endParaRPr lang="zh-TW" altLang="en-US"/>
          </a:p>
        </p:txBody>
      </p:sp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C254DC00-E5C9-40BD-B4E3-140C2A572D35}"/>
              </a:ext>
            </a:extLst>
          </p:cNvPr>
          <p:cNvSpPr/>
          <p:nvPr/>
        </p:nvSpPr>
        <p:spPr>
          <a:xfrm rot="14118412">
            <a:off x="3420739" y="5594201"/>
            <a:ext cx="701378" cy="590554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CB3A23E3-DC9C-4616-8668-6BF472BD57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87" b="-2989"/>
          <a:stretch/>
        </p:blipFill>
        <p:spPr>
          <a:xfrm>
            <a:off x="9567758" y="0"/>
            <a:ext cx="2624241" cy="2478761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580E0B8D-0556-457B-8F87-F000B69ECC62}"/>
              </a:ext>
            </a:extLst>
          </p:cNvPr>
          <p:cNvSpPr txBox="1"/>
          <p:nvPr/>
        </p:nvSpPr>
        <p:spPr>
          <a:xfrm>
            <a:off x="10594265" y="311745"/>
            <a:ext cx="1374418" cy="128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</a:p>
          <a:p>
            <a:pPr algn="ctr">
              <a:lnSpc>
                <a:spcPct val="90000"/>
              </a:lnSpc>
            </a:pPr>
            <a:r>
              <a:rPr lang="en-US" altLang="zh-TW" sz="5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TW" altLang="en-US" sz="54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913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417148D3-E2B1-4449-BB85-FC4CA1178307}"/>
              </a:ext>
            </a:extLst>
          </p:cNvPr>
          <p:cNvSpPr/>
          <p:nvPr/>
        </p:nvSpPr>
        <p:spPr>
          <a:xfrm>
            <a:off x="1" y="2105526"/>
            <a:ext cx="12191999" cy="4312551"/>
          </a:xfrm>
          <a:prstGeom prst="rect">
            <a:avLst/>
          </a:prstGeom>
          <a:gradFill>
            <a:gsLst>
              <a:gs pos="0">
                <a:srgbClr val="002060">
                  <a:alpha val="0"/>
                </a:srgbClr>
              </a:gs>
              <a:gs pos="99000">
                <a:srgbClr val="00206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6BB3BD3-A3B3-4617-BC3A-B5B5EA6BEF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14" b="-2989"/>
          <a:stretch/>
        </p:blipFill>
        <p:spPr>
          <a:xfrm>
            <a:off x="9567759" y="0"/>
            <a:ext cx="2592156" cy="2478761"/>
          </a:xfrm>
          <a:prstGeom prst="rect">
            <a:avLst/>
          </a:prstGeom>
        </p:spPr>
      </p:pic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8FEC9C4D-2CE9-CE4D-AD60-6839E6F37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4027" y="2046504"/>
            <a:ext cx="7103945" cy="4084050"/>
          </a:xfrm>
          <a:prstGeom prst="roundRect">
            <a:avLst>
              <a:gd name="adj" fmla="val 230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A721F0C-437C-9041-8615-4CBEE0597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136525"/>
            <a:ext cx="10663989" cy="1192545"/>
          </a:xfrm>
        </p:spPr>
        <p:txBody>
          <a:bodyPr>
            <a:normAutofit/>
          </a:bodyPr>
          <a:lstStyle/>
          <a:p>
            <a:r>
              <a:rPr kumimoji="1" lang="zh-TW" altLang="en-US">
                <a:ea typeface="Microsoft JhengHei" panose="020B0604030504040204" pitchFamily="34" charset="-120"/>
              </a:rPr>
              <a:t>簡單五步驟，操作使用 </a:t>
            </a:r>
            <a:r>
              <a:rPr kumimoji="1" lang="en-US" altLang="zh-TW" err="1">
                <a:ea typeface="Microsoft JhengHei" panose="020B0604030504040204" pitchFamily="34" charset="-120"/>
              </a:rPr>
              <a:t>Xeams</a:t>
            </a:r>
            <a:endParaRPr kumimoji="1" lang="zh-TW" altLang="en-US">
              <a:ea typeface="Microsoft JhengHei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26324BB-613C-7248-9C53-85F43232E5F3}"/>
              </a:ext>
            </a:extLst>
          </p:cNvPr>
          <p:cNvSpPr/>
          <p:nvPr/>
        </p:nvSpPr>
        <p:spPr>
          <a:xfrm>
            <a:off x="2299982" y="1471785"/>
            <a:ext cx="956483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TW" altLang="en-US" sz="24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輸入「管理員電子郵件地址</a:t>
            </a:r>
            <a:r>
              <a:rPr lang="zh-TW" altLang="en" sz="24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」</a:t>
            </a:r>
            <a:r>
              <a:rPr lang="zh-TW" altLang="en-US" sz="24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與「</a:t>
            </a:r>
            <a:r>
              <a:rPr lang="en-US" altLang="zh-TW" sz="24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admin</a:t>
            </a:r>
            <a:r>
              <a:rPr lang="zh-TW" altLang="en-US" sz="24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」帳戶的密碼。</a:t>
            </a:r>
            <a:br>
              <a:rPr lang="en" altLang="zh-TW" sz="24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</a:br>
            <a:endParaRPr lang="zh-TW" altLang="en-US" sz="2400"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BF70547-73F2-40DE-8F7A-97667351F416}"/>
              </a:ext>
            </a:extLst>
          </p:cNvPr>
          <p:cNvSpPr txBox="1"/>
          <p:nvPr/>
        </p:nvSpPr>
        <p:spPr>
          <a:xfrm>
            <a:off x="10594265" y="311745"/>
            <a:ext cx="1374418" cy="128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</a:p>
          <a:p>
            <a:pPr algn="ctr">
              <a:lnSpc>
                <a:spcPct val="90000"/>
              </a:lnSpc>
            </a:pPr>
            <a:r>
              <a:rPr lang="en-US" altLang="zh-TW" sz="5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TW" altLang="en-US" sz="54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795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7117B43E-939F-40E9-82DE-6CFE3A25FB11}"/>
              </a:ext>
            </a:extLst>
          </p:cNvPr>
          <p:cNvSpPr/>
          <p:nvPr/>
        </p:nvSpPr>
        <p:spPr>
          <a:xfrm>
            <a:off x="1" y="2105526"/>
            <a:ext cx="12191999" cy="4312551"/>
          </a:xfrm>
          <a:prstGeom prst="rect">
            <a:avLst/>
          </a:prstGeom>
          <a:gradFill>
            <a:gsLst>
              <a:gs pos="0">
                <a:srgbClr val="002060">
                  <a:alpha val="0"/>
                </a:srgbClr>
              </a:gs>
              <a:gs pos="99000">
                <a:srgbClr val="00206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C96D2C88-4FFD-5845-B339-0503B273E5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6495" y="2253052"/>
            <a:ext cx="6558319" cy="3987351"/>
          </a:xfrm>
          <a:prstGeom prst="roundRect">
            <a:avLst>
              <a:gd name="adj" fmla="val 230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A721F0C-437C-9041-8615-4CBEE0597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136525"/>
            <a:ext cx="10663989" cy="1192545"/>
          </a:xfrm>
        </p:spPr>
        <p:txBody>
          <a:bodyPr/>
          <a:lstStyle/>
          <a:p>
            <a:r>
              <a:rPr kumimoji="1" lang="zh-TW" altLang="en-US">
                <a:ea typeface="Microsoft JhengHei" panose="020B0604030504040204" pitchFamily="34" charset="-120"/>
              </a:rPr>
              <a:t>簡單五步驟，操作使用 </a:t>
            </a:r>
            <a:r>
              <a:rPr kumimoji="1" lang="en-US" altLang="zh-TW" err="1">
                <a:ea typeface="Microsoft JhengHei" panose="020B0604030504040204" pitchFamily="34" charset="-120"/>
              </a:rPr>
              <a:t>Xeams</a:t>
            </a:r>
            <a:endParaRPr kumimoji="1" lang="zh-TW" altLang="en-US">
              <a:ea typeface="Microsoft JhengHei" panose="020B0604030504040204" pitchFamily="34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C4934A5-66B1-4C40-AF5A-541476B4AB8F}"/>
              </a:ext>
            </a:extLst>
          </p:cNvPr>
          <p:cNvSpPr/>
          <p:nvPr/>
        </p:nvSpPr>
        <p:spPr>
          <a:xfrm>
            <a:off x="1528010" y="1435017"/>
            <a:ext cx="873492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" altLang="zh-TW" sz="24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Xeams </a:t>
            </a:r>
            <a:r>
              <a:rPr lang="zh-TW" altLang="en-US" sz="24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有三種運作模式可以選擇。若要建置全新</a:t>
            </a:r>
            <a:r>
              <a:rPr lang="zh-CN" altLang="en-US" sz="24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郵件伺服器</a:t>
            </a:r>
            <a:r>
              <a:rPr lang="zh-TW" altLang="en-US" sz="24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，請直接選擇獨立伺服器 </a:t>
            </a:r>
            <a:r>
              <a:rPr lang="en-US" altLang="zh-TW" sz="24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(</a:t>
            </a:r>
            <a:r>
              <a:rPr lang="en" altLang="zh-TW" sz="24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Stand-alone server</a:t>
            </a:r>
            <a:r>
              <a:rPr lang="en-US" altLang="zh-TW" sz="24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)</a:t>
            </a:r>
            <a:r>
              <a:rPr lang="zh-TW" altLang="en-US" sz="24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。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4F6F021-A434-4B38-B56B-9936B3FCA4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14" b="-2989"/>
          <a:stretch/>
        </p:blipFill>
        <p:spPr>
          <a:xfrm>
            <a:off x="9567759" y="0"/>
            <a:ext cx="2592156" cy="2478761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E605D107-E7B7-4194-822B-B946D897341F}"/>
              </a:ext>
            </a:extLst>
          </p:cNvPr>
          <p:cNvSpPr txBox="1"/>
          <p:nvPr/>
        </p:nvSpPr>
        <p:spPr>
          <a:xfrm>
            <a:off x="10594265" y="311745"/>
            <a:ext cx="1374418" cy="128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</a:p>
          <a:p>
            <a:pPr algn="ctr">
              <a:lnSpc>
                <a:spcPct val="90000"/>
              </a:lnSpc>
            </a:pPr>
            <a:r>
              <a:rPr lang="en-US" altLang="zh-TW" sz="5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TW" altLang="en-US" sz="54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7546ACDA-F838-4C9E-95AE-C19B39870486}"/>
              </a:ext>
            </a:extLst>
          </p:cNvPr>
          <p:cNvGrpSpPr/>
          <p:nvPr/>
        </p:nvGrpSpPr>
        <p:grpSpPr>
          <a:xfrm>
            <a:off x="4103851" y="4235117"/>
            <a:ext cx="2646945" cy="895545"/>
            <a:chOff x="4103851" y="4235117"/>
            <a:chExt cx="2646945" cy="895545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7BEFF23A-FBB2-0F44-85EF-4EC0AED482B5}"/>
                </a:ext>
              </a:extLst>
            </p:cNvPr>
            <p:cNvSpPr/>
            <p:nvPr/>
          </p:nvSpPr>
          <p:spPr>
            <a:xfrm>
              <a:off x="4103851" y="4444323"/>
              <a:ext cx="1576136" cy="477672"/>
            </a:xfrm>
            <a:prstGeom prst="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" name="流程圖: 人工作業 2">
              <a:extLst>
                <a:ext uri="{FF2B5EF4-FFF2-40B4-BE49-F238E27FC236}">
                  <a16:creationId xmlns:a16="http://schemas.microsoft.com/office/drawing/2014/main" id="{9146120D-A79E-45D3-8E36-08A3D4DC6973}"/>
                </a:ext>
              </a:extLst>
            </p:cNvPr>
            <p:cNvSpPr/>
            <p:nvPr/>
          </p:nvSpPr>
          <p:spPr>
            <a:xfrm rot="5400000">
              <a:off x="5775697" y="4155563"/>
              <a:ext cx="895545" cy="1054653"/>
            </a:xfrm>
            <a:prstGeom prst="flowChartManualOperation">
              <a:avLst/>
            </a:prstGeom>
            <a:gradFill>
              <a:gsLst>
                <a:gs pos="0">
                  <a:srgbClr val="FFC000"/>
                </a:gs>
                <a:gs pos="100000">
                  <a:schemeClr val="bg1">
                    <a:alpha val="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1" name="內容版面配置區 5">
            <a:extLst>
              <a:ext uri="{FF2B5EF4-FFF2-40B4-BE49-F238E27FC236}">
                <a16:creationId xmlns:a16="http://schemas.microsoft.com/office/drawing/2014/main" id="{FBED956D-E769-4444-90A0-75BB53AE07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9924" y="4115339"/>
            <a:ext cx="3598002" cy="1015323"/>
          </a:xfrm>
          <a:prstGeom prst="roundRect">
            <a:avLst>
              <a:gd name="adj" fmla="val 941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0D1EA1B1-DB52-4F59-B674-FCC51A398006}"/>
              </a:ext>
            </a:extLst>
          </p:cNvPr>
          <p:cNvSpPr/>
          <p:nvPr/>
        </p:nvSpPr>
        <p:spPr>
          <a:xfrm rot="14118412">
            <a:off x="8958946" y="4327723"/>
            <a:ext cx="701378" cy="590554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0903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000394F9-DE65-4F5F-B994-542AF1372CED}"/>
              </a:ext>
            </a:extLst>
          </p:cNvPr>
          <p:cNvSpPr/>
          <p:nvPr/>
        </p:nvSpPr>
        <p:spPr>
          <a:xfrm>
            <a:off x="1" y="2105526"/>
            <a:ext cx="12191999" cy="4312551"/>
          </a:xfrm>
          <a:prstGeom prst="rect">
            <a:avLst/>
          </a:prstGeom>
          <a:gradFill>
            <a:gsLst>
              <a:gs pos="0">
                <a:srgbClr val="002060">
                  <a:alpha val="0"/>
                </a:srgbClr>
              </a:gs>
              <a:gs pos="99000">
                <a:srgbClr val="00206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5081D7FC-0734-BB49-8096-0F2EF7AA74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2913" y="2025364"/>
            <a:ext cx="7386174" cy="4000563"/>
          </a:xfrm>
          <a:prstGeom prst="roundRect">
            <a:avLst>
              <a:gd name="adj" fmla="val 230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A721F0C-437C-9041-8615-4CBEE0597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136525"/>
            <a:ext cx="10663989" cy="1192545"/>
          </a:xfrm>
        </p:spPr>
        <p:txBody>
          <a:bodyPr/>
          <a:lstStyle/>
          <a:p>
            <a:r>
              <a:rPr kumimoji="1" lang="zh-TW" altLang="en-US">
                <a:ea typeface="Microsoft JhengHei" panose="020B0604030504040204" pitchFamily="34" charset="-120"/>
              </a:rPr>
              <a:t>簡單五步驟，操作使用 </a:t>
            </a:r>
            <a:r>
              <a:rPr kumimoji="1" lang="en-US" altLang="zh-TW" err="1">
                <a:ea typeface="Microsoft JhengHei" panose="020B0604030504040204" pitchFamily="34" charset="-120"/>
              </a:rPr>
              <a:t>Xeams</a:t>
            </a:r>
            <a:endParaRPr kumimoji="1" lang="zh-TW" altLang="en-US">
              <a:ea typeface="Microsoft JhengHei" panose="020B0604030504040204" pitchFamily="34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C4934A5-66B1-4C40-AF5A-541476B4AB8F}"/>
              </a:ext>
            </a:extLst>
          </p:cNvPr>
          <p:cNvSpPr/>
          <p:nvPr/>
        </p:nvSpPr>
        <p:spPr>
          <a:xfrm>
            <a:off x="2276155" y="1454481"/>
            <a:ext cx="978131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TW" altLang="en-US" sz="24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輸入</a:t>
            </a:r>
            <a:r>
              <a:rPr lang="zh-CN" altLang="en-US" sz="24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所</a:t>
            </a:r>
            <a:r>
              <a:rPr lang="zh-TW" altLang="en-US" sz="24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申請的網域名稱。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CB3DFD0-6B1E-214B-AEFA-E62905864D08}"/>
              </a:ext>
            </a:extLst>
          </p:cNvPr>
          <p:cNvSpPr/>
          <p:nvPr/>
        </p:nvSpPr>
        <p:spPr>
          <a:xfrm>
            <a:off x="8289758" y="4879463"/>
            <a:ext cx="914400" cy="33580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D8E9347-7394-4CBB-ADBC-2C0AA4E4E0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14" b="-2989"/>
          <a:stretch/>
        </p:blipFill>
        <p:spPr>
          <a:xfrm>
            <a:off x="9567759" y="0"/>
            <a:ext cx="2592156" cy="2478761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3158AD2C-70F0-4D94-9B8B-2B0A1C687C65}"/>
              </a:ext>
            </a:extLst>
          </p:cNvPr>
          <p:cNvSpPr txBox="1"/>
          <p:nvPr/>
        </p:nvSpPr>
        <p:spPr>
          <a:xfrm>
            <a:off x="10594265" y="311745"/>
            <a:ext cx="1374418" cy="128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</a:p>
          <a:p>
            <a:pPr algn="ctr">
              <a:lnSpc>
                <a:spcPct val="90000"/>
              </a:lnSpc>
            </a:pPr>
            <a:r>
              <a:rPr lang="en-US" altLang="zh-TW" sz="5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TW" altLang="en-US" sz="54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6A200481-5C0E-49B8-8022-D1515744328C}"/>
              </a:ext>
            </a:extLst>
          </p:cNvPr>
          <p:cNvSpPr/>
          <p:nvPr/>
        </p:nvSpPr>
        <p:spPr>
          <a:xfrm rot="14118412">
            <a:off x="8853469" y="5066142"/>
            <a:ext cx="701378" cy="590554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3660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21AC0DD3-5DE0-457F-A465-221578D18E7E}"/>
              </a:ext>
            </a:extLst>
          </p:cNvPr>
          <p:cNvSpPr/>
          <p:nvPr/>
        </p:nvSpPr>
        <p:spPr>
          <a:xfrm>
            <a:off x="1" y="2105526"/>
            <a:ext cx="12191999" cy="4312551"/>
          </a:xfrm>
          <a:prstGeom prst="rect">
            <a:avLst/>
          </a:prstGeom>
          <a:gradFill>
            <a:gsLst>
              <a:gs pos="0">
                <a:srgbClr val="002060">
                  <a:alpha val="0"/>
                </a:srgbClr>
              </a:gs>
              <a:gs pos="99000">
                <a:srgbClr val="00206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1BE2F42-6DF3-DB46-B40C-A5BCAF1404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8988" y="1977123"/>
            <a:ext cx="7434023" cy="4132633"/>
          </a:xfrm>
          <a:prstGeom prst="roundRect">
            <a:avLst>
              <a:gd name="adj" fmla="val 230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9E902F61-270B-EC45-BC1B-91680D0C1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136525"/>
            <a:ext cx="10663989" cy="1192545"/>
          </a:xfrm>
        </p:spPr>
        <p:txBody>
          <a:bodyPr/>
          <a:lstStyle/>
          <a:p>
            <a:r>
              <a:rPr kumimoji="1" lang="zh-TW" altLang="en-US">
                <a:ea typeface="Microsoft JhengHei" panose="020B0604030504040204" pitchFamily="34" charset="-120"/>
              </a:rPr>
              <a:t>簡單五步驟，操作使用 </a:t>
            </a:r>
            <a:r>
              <a:rPr kumimoji="1" lang="en-US" altLang="zh-TW" err="1">
                <a:ea typeface="Microsoft JhengHei" panose="020B0604030504040204" pitchFamily="34" charset="-120"/>
              </a:rPr>
              <a:t>Xeams</a:t>
            </a:r>
            <a:endParaRPr kumimoji="1" lang="zh-TW" altLang="en-US">
              <a:ea typeface="Microsoft JhengHei" panose="020B0604030504040204" pitchFamily="34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6081968-2167-A14B-BE6D-F2EF3A22D1DA}"/>
              </a:ext>
            </a:extLst>
          </p:cNvPr>
          <p:cNvSpPr/>
          <p:nvPr/>
        </p:nvSpPr>
        <p:spPr>
          <a:xfrm>
            <a:off x="2378988" y="1443485"/>
            <a:ext cx="387798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TW" altLang="en-US" sz="24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安裝完成，</a:t>
            </a:r>
            <a:r>
              <a:rPr lang="zh-CN" altLang="en-US" sz="24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確認相關配置。</a:t>
            </a:r>
            <a:endParaRPr lang="zh-TW" altLang="en-US" sz="2400"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239E669-9FDF-48EE-9374-A229E31358E6}"/>
              </a:ext>
            </a:extLst>
          </p:cNvPr>
          <p:cNvSpPr/>
          <p:nvPr/>
        </p:nvSpPr>
        <p:spPr>
          <a:xfrm>
            <a:off x="3063514" y="5120233"/>
            <a:ext cx="4504349" cy="8645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435C537-0365-4921-94B5-58A5E39999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14" b="-2989"/>
          <a:stretch/>
        </p:blipFill>
        <p:spPr>
          <a:xfrm>
            <a:off x="9567759" y="0"/>
            <a:ext cx="2592156" cy="2478761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A82A111A-6C0D-4529-B994-D486E22E14B4}"/>
              </a:ext>
            </a:extLst>
          </p:cNvPr>
          <p:cNvSpPr txBox="1"/>
          <p:nvPr/>
        </p:nvSpPr>
        <p:spPr>
          <a:xfrm>
            <a:off x="10594265" y="311745"/>
            <a:ext cx="1374418" cy="128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</a:p>
          <a:p>
            <a:pPr algn="ctr">
              <a:lnSpc>
                <a:spcPct val="90000"/>
              </a:lnSpc>
            </a:pPr>
            <a:r>
              <a:rPr lang="en-US" altLang="zh-TW" sz="5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zh-TW" altLang="en-US" sz="54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30FE9EA-A045-4628-A58E-6DC487AB1B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2217" y="4681683"/>
            <a:ext cx="1761587" cy="176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57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9D7B760B-1AAE-4AC0-B81B-0DAB722B5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219" y="1122361"/>
            <a:ext cx="4667693" cy="4773471"/>
          </a:xfrm>
        </p:spPr>
        <p:txBody>
          <a:bodyPr>
            <a:normAutofit/>
          </a:bodyPr>
          <a:lstStyle/>
          <a:p>
            <a:r>
              <a:rPr kumimoji="1" lang="en-US" altLang="zh-TW">
                <a:solidFill>
                  <a:schemeClr val="accent1">
                    <a:lumMod val="50000"/>
                  </a:schemeClr>
                </a:solidFill>
                <a:ea typeface="Microsoft JhengHei" panose="020B0604030504040204" pitchFamily="34" charset="-120"/>
              </a:rPr>
              <a:t>QNAP NAS + </a:t>
            </a:r>
            <a:r>
              <a:rPr kumimoji="1" lang="en-US" altLang="zh-TW" err="1">
                <a:solidFill>
                  <a:schemeClr val="accent1">
                    <a:lumMod val="50000"/>
                  </a:schemeClr>
                </a:solidFill>
                <a:ea typeface="Microsoft JhengHei" panose="020B0604030504040204" pitchFamily="34" charset="-120"/>
              </a:rPr>
              <a:t>Xeams</a:t>
            </a:r>
            <a:r>
              <a:rPr kumimoji="1" lang="en-US" altLang="zh-TW">
                <a:solidFill>
                  <a:schemeClr val="accent1">
                    <a:lumMod val="50000"/>
                  </a:schemeClr>
                </a:solidFill>
                <a:ea typeface="Microsoft JhengHei" panose="020B0604030504040204" pitchFamily="34" charset="-120"/>
              </a:rPr>
              <a:t> </a:t>
            </a:r>
            <a:r>
              <a:rPr kumimoji="1" lang="zh-TW" altLang="en-US">
                <a:solidFill>
                  <a:schemeClr val="accent1">
                    <a:lumMod val="50000"/>
                  </a:schemeClr>
                </a:solidFill>
                <a:ea typeface="Microsoft JhengHei" panose="020B0604030504040204" pitchFamily="34" charset="-120"/>
              </a:rPr>
              <a:t>演示</a:t>
            </a:r>
          </a:p>
        </p:txBody>
      </p:sp>
    </p:spTree>
    <p:extLst>
      <p:ext uri="{BB962C8B-B14F-4D97-AF65-F5344CB8AC3E}">
        <p14:creationId xmlns:p14="http://schemas.microsoft.com/office/powerpoint/2010/main" val="572669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8D7BA3DB-0438-6343-A3C5-29C67AEAF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219" y="1122361"/>
            <a:ext cx="4667693" cy="4787119"/>
          </a:xfrm>
        </p:spPr>
        <p:txBody>
          <a:bodyPr>
            <a:normAutofit/>
          </a:bodyPr>
          <a:lstStyle/>
          <a:p>
            <a:r>
              <a:rPr kumimoji="1" lang="zh-CN" altLang="en-US">
                <a:solidFill>
                  <a:schemeClr val="accent1">
                    <a:lumMod val="50000"/>
                  </a:schemeClr>
                </a:solidFill>
                <a:latin typeface="Microsoft JhengHei"/>
                <a:ea typeface="Microsoft JhengHei"/>
              </a:rPr>
              <a:t>升級版企業級</a:t>
            </a:r>
            <a:br>
              <a:rPr kumimoji="1" lang="zh-CN" altLang="en-US">
                <a:solidFill>
                  <a:schemeClr val="accent1">
                    <a:lumMod val="50000"/>
                  </a:schemeClr>
                </a:solidFill>
                <a:latin typeface="Microsoft JhengHei"/>
                <a:ea typeface="Microsoft JhengHei"/>
              </a:rPr>
            </a:br>
            <a:r>
              <a:rPr kumimoji="1" lang="zh-CN" altLang="en-US">
                <a:solidFill>
                  <a:schemeClr val="accent1">
                    <a:lumMod val="50000"/>
                  </a:schemeClr>
                </a:solidFill>
                <a:latin typeface="Microsoft JhengHei"/>
                <a:ea typeface="Microsoft JhengHei"/>
              </a:rPr>
              <a:t>應用大公開</a:t>
            </a:r>
            <a:endParaRPr kumimoji="1" lang="zh-TW" altLang="en-US">
              <a:solidFill>
                <a:schemeClr val="accent1">
                  <a:lumMod val="50000"/>
                </a:schemeClr>
              </a:solidFill>
              <a:latin typeface="Microsoft JhengHei"/>
              <a:ea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1703125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CFA31B70-3604-476F-AA98-AB26E1AC871C}"/>
              </a:ext>
            </a:extLst>
          </p:cNvPr>
          <p:cNvSpPr/>
          <p:nvPr/>
        </p:nvSpPr>
        <p:spPr>
          <a:xfrm>
            <a:off x="641544" y="1824489"/>
            <a:ext cx="5839325" cy="78592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DB8BA918-CEC4-C84D-83BF-31CE85529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664" y="1017955"/>
            <a:ext cx="5839325" cy="1592457"/>
          </a:xfrm>
          <a:ln w="38100">
            <a:solidFill>
              <a:srgbClr val="FFFF00"/>
            </a:solidFill>
          </a:ln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TW" sz="4800" dirty="0">
                <a:solidFill>
                  <a:srgbClr val="FFFF00"/>
                </a:solidFill>
                <a:ea typeface="Microsoft JhengHei" panose="020B0604030504040204" pitchFamily="34" charset="-120"/>
              </a:rPr>
              <a:t>QNAP x </a:t>
            </a:r>
            <a:r>
              <a:rPr lang="en-US" altLang="zh-TW" sz="4800" dirty="0" err="1">
                <a:solidFill>
                  <a:srgbClr val="FFFF00"/>
                </a:solidFill>
                <a:ea typeface="Microsoft JhengHei" panose="020B0604030504040204" pitchFamily="34" charset="-120"/>
              </a:rPr>
              <a:t>Xeams</a:t>
            </a:r>
            <a:br>
              <a:rPr lang="en-US" altLang="zh-TW" sz="4800" dirty="0">
                <a:solidFill>
                  <a:srgbClr val="FFFF00"/>
                </a:solidFill>
                <a:ea typeface="Microsoft JhengHei" panose="020B0604030504040204" pitchFamily="34" charset="-120"/>
              </a:rPr>
            </a:br>
            <a:r>
              <a:rPr lang="zh-CN" altLang="en-US" sz="4800" dirty="0">
                <a:solidFill>
                  <a:schemeClr val="tx1"/>
                </a:solidFill>
                <a:ea typeface="Microsoft JhengHei" panose="020B0604030504040204" pitchFamily="34" charset="-120"/>
              </a:rPr>
              <a:t>活用大解析</a:t>
            </a:r>
            <a:endParaRPr lang="zh-TW" altLang="en-US" sz="4800" dirty="0">
              <a:solidFill>
                <a:schemeClr val="tx1"/>
              </a:solidFill>
              <a:ea typeface="Microsoft JhengHei" panose="020B0604030504040204" pitchFamily="34" charset="-120"/>
            </a:endParaRPr>
          </a:p>
        </p:txBody>
      </p:sp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CD3046D-4231-4D4B-B51A-4EAE83712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044" y="2813911"/>
            <a:ext cx="6537157" cy="25340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buClr>
                <a:srgbClr val="FFFF00"/>
              </a:buClr>
              <a:buSzPct val="85000"/>
              <a:buFont typeface="Wingdings" panose="05000000000000000000" pitchFamily="2" charset="2"/>
              <a:buChar char="n"/>
            </a:pPr>
            <a:r>
              <a:rPr lang="zh-TW" altLang="en-US" sz="2500" b="1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自行架設郵件伺服器，</a:t>
            </a:r>
            <a:r>
              <a:rPr lang="zh-CN" altLang="en-US" sz="2500" b="1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管理維護</a:t>
            </a:r>
            <a:r>
              <a:rPr lang="zh-TW" altLang="en-US" sz="2500" b="1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細節多</a:t>
            </a:r>
            <a:endParaRPr lang="en-US" altLang="zh-TW" sz="2500" b="1">
              <a:solidFill>
                <a:schemeClr val="bg1"/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marL="342900" indent="-342900" algn="l">
              <a:buClr>
                <a:srgbClr val="FFFF00"/>
              </a:buClr>
              <a:buSzPct val="85000"/>
              <a:buFont typeface="Wingdings" panose="05000000000000000000" pitchFamily="2" charset="2"/>
              <a:buChar char="n"/>
            </a:pPr>
            <a:r>
              <a:rPr kumimoji="1" lang="zh-TW" altLang="en-US" sz="2500" b="1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善用 </a:t>
            </a:r>
            <a:r>
              <a:rPr kumimoji="1" lang="en-US" altLang="zh-TW" sz="2500" b="1" err="1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Xeams</a:t>
            </a:r>
            <a:r>
              <a:rPr kumimoji="1" lang="en-US" altLang="zh-TW" sz="2500" b="1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1" lang="zh-CN" altLang="en-US" sz="2500" b="1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打造專屬郵件伺服器</a:t>
            </a:r>
            <a:endParaRPr lang="en-US" altLang="zh-CN" sz="2500" b="1">
              <a:solidFill>
                <a:schemeClr val="bg1"/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marL="342900" indent="-342900" algn="l">
              <a:buClr>
                <a:srgbClr val="FFFF00"/>
              </a:buClr>
              <a:buSzPct val="85000"/>
              <a:buFont typeface="Wingdings" panose="05000000000000000000" pitchFamily="2" charset="2"/>
              <a:buChar char="n"/>
            </a:pPr>
            <a:r>
              <a:rPr kumimoji="1" lang="zh-CN" sz="2500" b="1">
                <a:solidFill>
                  <a:schemeClr val="bg1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教你</a:t>
            </a:r>
            <a:r>
              <a:rPr kumimoji="1" lang="zh-TW" sz="2500" b="1">
                <a:solidFill>
                  <a:schemeClr val="bg1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在</a:t>
            </a:r>
            <a:r>
              <a:rPr kumimoji="1" lang="en-US" sz="2500" b="1">
                <a:solidFill>
                  <a:schemeClr val="bg1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 QNAP NAS </a:t>
            </a:r>
            <a:r>
              <a:rPr kumimoji="1" lang="zh-CN" sz="2500" b="1">
                <a:solidFill>
                  <a:schemeClr val="bg1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上輕鬆架設</a:t>
            </a:r>
            <a:r>
              <a:rPr kumimoji="1" lang="en-US" sz="2500" b="1">
                <a:solidFill>
                  <a:schemeClr val="bg1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 </a:t>
            </a:r>
            <a:r>
              <a:rPr kumimoji="1" lang="en-US" sz="2500" b="1" err="1">
                <a:solidFill>
                  <a:schemeClr val="bg1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Xeams</a:t>
            </a:r>
            <a:endParaRPr lang="zh-CN" sz="2500" b="1">
              <a:solidFill>
                <a:schemeClr val="bg1"/>
              </a:solidFill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  <a:p>
            <a:pPr marL="342900" indent="-342900" algn="l">
              <a:buClr>
                <a:srgbClr val="FFFF00"/>
              </a:buClr>
              <a:buSzPct val="85000"/>
              <a:buFont typeface="Wingdings" panose="05000000000000000000" pitchFamily="2" charset="2"/>
              <a:buChar char="n"/>
            </a:pPr>
            <a:r>
              <a:rPr kumimoji="1" lang="zh-CN" altLang="en-US" sz="2500" b="1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升級版企業級應用大公開</a:t>
            </a:r>
            <a:endParaRPr kumimoji="1" lang="en-US" altLang="zh-CN" sz="2500" b="1">
              <a:solidFill>
                <a:schemeClr val="bg1"/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marL="342900" indent="-342900" algn="l">
              <a:buClr>
                <a:srgbClr val="FFFF00"/>
              </a:buClr>
              <a:buSzPct val="85000"/>
              <a:buFont typeface="Wingdings" panose="05000000000000000000" pitchFamily="2" charset="2"/>
              <a:buChar char="n"/>
            </a:pPr>
            <a:r>
              <a:rPr kumimoji="1" lang="zh-CN" altLang="en-US" sz="2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超實用</a:t>
            </a:r>
            <a:r>
              <a:rPr kumimoji="1" lang="zh-TW" altLang="en-US" sz="2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QNAP x </a:t>
            </a:r>
            <a:r>
              <a:rPr kumimoji="1" lang="en-US" altLang="zh-CN" sz="25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Xeams</a:t>
            </a:r>
            <a:r>
              <a:rPr kumimoji="1" lang="zh-TW" altLang="en-US" sz="2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zh-CN" altLang="en-US" sz="2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整合應用</a:t>
            </a:r>
            <a:endParaRPr kumimoji="1" lang="zh-TW" altLang="en-US" sz="2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72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0">
            <a:extLst>
              <a:ext uri="{FF2B5EF4-FFF2-40B4-BE49-F238E27FC236}">
                <a16:creationId xmlns:a16="http://schemas.microsoft.com/office/drawing/2014/main" id="{3EABE901-2C46-47C1-94BA-10C92B93DA45}"/>
              </a:ext>
            </a:extLst>
          </p:cNvPr>
          <p:cNvGrpSpPr/>
          <p:nvPr/>
        </p:nvGrpSpPr>
        <p:grpSpPr>
          <a:xfrm>
            <a:off x="4268140" y="2648206"/>
            <a:ext cx="3628427" cy="3039791"/>
            <a:chOff x="4561682" y="2200808"/>
            <a:chExt cx="3219450" cy="2697163"/>
          </a:xfrm>
        </p:grpSpPr>
        <p:sp>
          <p:nvSpPr>
            <p:cNvPr id="40" name="i$liḋe-Oval 12">
              <a:extLst>
                <a:ext uri="{FF2B5EF4-FFF2-40B4-BE49-F238E27FC236}">
                  <a16:creationId xmlns:a16="http://schemas.microsoft.com/office/drawing/2014/main" id="{989F3BF7-55E1-44B4-B06C-851CDB89A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764" y="2200808"/>
              <a:ext cx="2284976" cy="2283619"/>
            </a:xfrm>
            <a:prstGeom prst="ellipse">
              <a:avLst/>
            </a:prstGeom>
            <a:solidFill>
              <a:schemeClr val="accent1"/>
            </a:solidFill>
            <a:ln w="508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normAutofit/>
            </a:bodyPr>
            <a:lstStyle/>
            <a:p>
              <a:pPr algn="ctr"/>
              <a:endParaRPr lang="zh-CN" altLang="en-US" sz="1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i$liḋe-Oval 14">
              <a:extLst>
                <a:ext uri="{FF2B5EF4-FFF2-40B4-BE49-F238E27FC236}">
                  <a16:creationId xmlns:a16="http://schemas.microsoft.com/office/drawing/2014/main" id="{40F19C79-F1F5-4592-9AE6-4F869030C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1682" y="3048533"/>
              <a:ext cx="326312" cy="326231"/>
            </a:xfrm>
            <a:prstGeom prst="ellipse">
              <a:avLst/>
            </a:prstGeom>
            <a:solidFill>
              <a:schemeClr val="bg1">
                <a:lumMod val="75000"/>
                <a:alpha val="20000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i$liḋe-Oval 15">
              <a:extLst>
                <a:ext uri="{FF2B5EF4-FFF2-40B4-BE49-F238E27FC236}">
                  <a16:creationId xmlns:a16="http://schemas.microsoft.com/office/drawing/2014/main" id="{A65D018C-41DC-47E8-AA5F-986506894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8044" y="4354252"/>
              <a:ext cx="543853" cy="543719"/>
            </a:xfrm>
            <a:prstGeom prst="ellipse">
              <a:avLst/>
            </a:prstGeom>
            <a:solidFill>
              <a:schemeClr val="bg1">
                <a:lumMod val="75000"/>
                <a:alpha val="20000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i$liḋe-Oval 16">
              <a:extLst>
                <a:ext uri="{FF2B5EF4-FFF2-40B4-BE49-F238E27FC236}">
                  <a16:creationId xmlns:a16="http://schemas.microsoft.com/office/drawing/2014/main" id="{A4B559AB-9964-4652-8637-4B5898997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6979" y="2222239"/>
              <a:ext cx="173874" cy="173831"/>
            </a:xfrm>
            <a:prstGeom prst="ellipse">
              <a:avLst/>
            </a:prstGeom>
            <a:solidFill>
              <a:schemeClr val="bg1">
                <a:lumMod val="75000"/>
                <a:alpha val="20000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i$liḋe-Oval 17">
              <a:extLst>
                <a:ext uri="{FF2B5EF4-FFF2-40B4-BE49-F238E27FC236}">
                  <a16:creationId xmlns:a16="http://schemas.microsoft.com/office/drawing/2014/main" id="{54E3A4B3-4F3C-459C-A682-279D00941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8187" y="3908165"/>
              <a:ext cx="402530" cy="402431"/>
            </a:xfrm>
            <a:prstGeom prst="ellipse">
              <a:avLst/>
            </a:prstGeom>
            <a:solidFill>
              <a:schemeClr val="bg1">
                <a:lumMod val="75000"/>
                <a:alpha val="20000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i$liḋe-Oval 18">
              <a:extLst>
                <a:ext uri="{FF2B5EF4-FFF2-40B4-BE49-F238E27FC236}">
                  <a16:creationId xmlns:a16="http://schemas.microsoft.com/office/drawing/2014/main" id="{215172DA-A987-45B7-B559-484552716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061" y="2939789"/>
              <a:ext cx="489071" cy="489744"/>
            </a:xfrm>
            <a:prstGeom prst="ellipse">
              <a:avLst/>
            </a:prstGeom>
            <a:solidFill>
              <a:schemeClr val="bg1">
                <a:lumMod val="75000"/>
                <a:alpha val="20000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组合 31">
            <a:extLst>
              <a:ext uri="{FF2B5EF4-FFF2-40B4-BE49-F238E27FC236}">
                <a16:creationId xmlns:a16="http://schemas.microsoft.com/office/drawing/2014/main" id="{D380EAED-9D81-492C-8D5E-F891FE1F6FA6}"/>
              </a:ext>
            </a:extLst>
          </p:cNvPr>
          <p:cNvGrpSpPr/>
          <p:nvPr/>
        </p:nvGrpSpPr>
        <p:grpSpPr>
          <a:xfrm>
            <a:off x="7764726" y="2445834"/>
            <a:ext cx="3939173" cy="2776086"/>
            <a:chOff x="7981950" y="2035708"/>
            <a:chExt cx="3551238" cy="2502694"/>
          </a:xfrm>
        </p:grpSpPr>
        <p:sp>
          <p:nvSpPr>
            <p:cNvPr id="50" name="i$liḋe-Oval 20">
              <a:extLst>
                <a:ext uri="{FF2B5EF4-FFF2-40B4-BE49-F238E27FC236}">
                  <a16:creationId xmlns:a16="http://schemas.microsoft.com/office/drawing/2014/main" id="{75DAC29C-09B2-4D72-8F9D-59E726312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8050" y="2202396"/>
              <a:ext cx="2294732" cy="2295525"/>
            </a:xfrm>
            <a:prstGeom prst="ellipse">
              <a:avLst/>
            </a:prstGeom>
            <a:solidFill>
              <a:schemeClr val="accent2"/>
            </a:solidFill>
            <a:ln w="508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normAutofit/>
            </a:bodyPr>
            <a:lstStyle/>
            <a:p>
              <a:pPr algn="ctr"/>
              <a:endParaRPr lang="zh-CN" altLang="en-US" sz="1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i$liḋe-Oval 22">
              <a:extLst>
                <a:ext uri="{FF2B5EF4-FFF2-40B4-BE49-F238E27FC236}">
                  <a16:creationId xmlns:a16="http://schemas.microsoft.com/office/drawing/2014/main" id="{0148586B-7967-4CB9-B963-3F0646600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0" y="3161246"/>
              <a:ext cx="491331" cy="491331"/>
            </a:xfrm>
            <a:prstGeom prst="ellipse">
              <a:avLst/>
            </a:prstGeom>
            <a:solidFill>
              <a:schemeClr val="bg1">
                <a:lumMod val="75000"/>
                <a:alpha val="29803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îṣļîḑé-Oval 24">
              <a:extLst>
                <a:ext uri="{FF2B5EF4-FFF2-40B4-BE49-F238E27FC236}">
                  <a16:creationId xmlns:a16="http://schemas.microsoft.com/office/drawing/2014/main" id="{F1AB1450-8FA9-43FF-B650-502AD24CA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7144" y="3915308"/>
              <a:ext cx="623094" cy="623094"/>
            </a:xfrm>
            <a:prstGeom prst="ellipse">
              <a:avLst/>
            </a:prstGeom>
            <a:solidFill>
              <a:schemeClr val="bg1">
                <a:lumMod val="75000"/>
                <a:alpha val="29803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îṣļîḑé-Oval 25">
              <a:extLst>
                <a:ext uri="{FF2B5EF4-FFF2-40B4-BE49-F238E27FC236}">
                  <a16:creationId xmlns:a16="http://schemas.microsoft.com/office/drawing/2014/main" id="{3F6D2A93-E895-4795-873B-EF163A4BF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8563" y="3477952"/>
              <a:ext cx="174625" cy="174625"/>
            </a:xfrm>
            <a:prstGeom prst="ellipse">
              <a:avLst/>
            </a:prstGeom>
            <a:solidFill>
              <a:schemeClr val="bg1">
                <a:lumMod val="75000"/>
                <a:alpha val="29803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îṣļîḑé-Oval 26">
              <a:extLst>
                <a:ext uri="{FF2B5EF4-FFF2-40B4-BE49-F238E27FC236}">
                  <a16:creationId xmlns:a16="http://schemas.microsoft.com/office/drawing/2014/main" id="{33B052FC-9D25-44B4-8D7C-ADAC62C6D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2013" y="2035708"/>
              <a:ext cx="415131" cy="415131"/>
            </a:xfrm>
            <a:prstGeom prst="ellipse">
              <a:avLst/>
            </a:prstGeom>
            <a:solidFill>
              <a:schemeClr val="bg1">
                <a:lumMod val="75000"/>
                <a:alpha val="29803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组合 29">
            <a:extLst>
              <a:ext uri="{FF2B5EF4-FFF2-40B4-BE49-F238E27FC236}">
                <a16:creationId xmlns:a16="http://schemas.microsoft.com/office/drawing/2014/main" id="{4705CFA4-7C5E-4425-B5F7-24CC369D7BA2}"/>
              </a:ext>
            </a:extLst>
          </p:cNvPr>
          <p:cNvGrpSpPr/>
          <p:nvPr/>
        </p:nvGrpSpPr>
        <p:grpSpPr>
          <a:xfrm>
            <a:off x="324780" y="2264381"/>
            <a:ext cx="4090648" cy="3488171"/>
            <a:chOff x="755650" y="1929345"/>
            <a:chExt cx="3562350" cy="3037682"/>
          </a:xfrm>
        </p:grpSpPr>
        <p:sp>
          <p:nvSpPr>
            <p:cNvPr id="60" name="i$liḋe-Oval 4">
              <a:extLst>
                <a:ext uri="{FF2B5EF4-FFF2-40B4-BE49-F238E27FC236}">
                  <a16:creationId xmlns:a16="http://schemas.microsoft.com/office/drawing/2014/main" id="{673E3B29-B05B-4A36-9A21-91A1FE440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731" y="2263601"/>
              <a:ext cx="2222500" cy="2223081"/>
            </a:xfrm>
            <a:prstGeom prst="ellipse">
              <a:avLst/>
            </a:prstGeom>
            <a:solidFill>
              <a:schemeClr val="accent4"/>
            </a:solidFill>
            <a:ln w="508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normAutofit/>
            </a:bodyPr>
            <a:lstStyle/>
            <a:p>
              <a:endParaRPr lang="en-US" altLang="zh-CN" sz="2000" b="1">
                <a:latin typeface="Arial" panose="020B0604020202020204" pitchFamily="34" charset="0"/>
                <a:ea typeface="Microsoft JhengHei"/>
                <a:cs typeface="Arial" panose="020B0604020202020204" pitchFamily="34" charset="0"/>
              </a:endParaRPr>
            </a:p>
          </p:txBody>
        </p:sp>
        <p:sp>
          <p:nvSpPr>
            <p:cNvPr id="61" name="i$liḋe-Oval 6">
              <a:extLst>
                <a:ext uri="{FF2B5EF4-FFF2-40B4-BE49-F238E27FC236}">
                  <a16:creationId xmlns:a16="http://schemas.microsoft.com/office/drawing/2014/main" id="{4C229D02-4D6E-43ED-B17A-B16805CBC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7956" y="3601420"/>
              <a:ext cx="350044" cy="349341"/>
            </a:xfrm>
            <a:prstGeom prst="ellipse">
              <a:avLst/>
            </a:prstGeom>
            <a:solidFill>
              <a:schemeClr val="bg1">
                <a:lumMod val="75000"/>
                <a:alpha val="39999"/>
              </a:schemeClr>
            </a:solidFill>
            <a:ln w="508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i$liḋe-Oval 7">
              <a:extLst>
                <a:ext uri="{FF2B5EF4-FFF2-40B4-BE49-F238E27FC236}">
                  <a16:creationId xmlns:a16="http://schemas.microsoft.com/office/drawing/2014/main" id="{A707F3DF-C18E-46BC-A9A3-7D0498800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4000" y="3834843"/>
              <a:ext cx="349250" cy="349341"/>
            </a:xfrm>
            <a:prstGeom prst="ellipse">
              <a:avLst/>
            </a:prstGeom>
            <a:solidFill>
              <a:schemeClr val="bg1">
                <a:lumMod val="75000"/>
                <a:alpha val="39999"/>
              </a:schemeClr>
            </a:solidFill>
            <a:ln w="508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i$liḋe-Oval 8">
              <a:extLst>
                <a:ext uri="{FF2B5EF4-FFF2-40B4-BE49-F238E27FC236}">
                  <a16:creationId xmlns:a16="http://schemas.microsoft.com/office/drawing/2014/main" id="{1AB83300-A76D-4974-A804-F1BC7C1E9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0569" y="4363619"/>
              <a:ext cx="603250" cy="603408"/>
            </a:xfrm>
            <a:prstGeom prst="ellipse">
              <a:avLst/>
            </a:prstGeom>
            <a:solidFill>
              <a:schemeClr val="bg1">
                <a:lumMod val="75000"/>
                <a:alpha val="39999"/>
              </a:schemeClr>
            </a:solidFill>
            <a:ln w="508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i$liḋe-Oval 9">
              <a:extLst>
                <a:ext uri="{FF2B5EF4-FFF2-40B4-BE49-F238E27FC236}">
                  <a16:creationId xmlns:a16="http://schemas.microsoft.com/office/drawing/2014/main" id="{2DB9107B-B43B-4377-9BDD-D8C132308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6819" y="1929345"/>
              <a:ext cx="200819" cy="200871"/>
            </a:xfrm>
            <a:prstGeom prst="ellipse">
              <a:avLst/>
            </a:prstGeom>
            <a:solidFill>
              <a:schemeClr val="bg1">
                <a:lumMod val="75000"/>
                <a:alpha val="39999"/>
              </a:schemeClr>
            </a:solidFill>
            <a:ln w="508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i$liḋe-Oval 10">
              <a:extLst>
                <a:ext uri="{FF2B5EF4-FFF2-40B4-BE49-F238E27FC236}">
                  <a16:creationId xmlns:a16="http://schemas.microsoft.com/office/drawing/2014/main" id="{593B2613-B36D-4AAE-9C45-ACDFC5FAB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650" y="3109960"/>
              <a:ext cx="433388" cy="435089"/>
            </a:xfrm>
            <a:prstGeom prst="ellipse">
              <a:avLst/>
            </a:prstGeom>
            <a:solidFill>
              <a:schemeClr val="bg1">
                <a:lumMod val="75000"/>
                <a:alpha val="39999"/>
              </a:schemeClr>
            </a:solidFill>
            <a:ln w="508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標題 2">
            <a:extLst>
              <a:ext uri="{FF2B5EF4-FFF2-40B4-BE49-F238E27FC236}">
                <a16:creationId xmlns:a16="http://schemas.microsoft.com/office/drawing/2014/main" id="{4430F332-4FCB-4641-B211-9127CB90E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136525"/>
            <a:ext cx="10663989" cy="1192545"/>
          </a:xfrm>
        </p:spPr>
        <p:txBody>
          <a:bodyPr>
            <a:normAutofit/>
          </a:bodyPr>
          <a:lstStyle/>
          <a:p>
            <a:r>
              <a:rPr kumimoji="1" lang="zh-TW" altLang="en-US" sz="4300"/>
              <a:t>針對企業</a:t>
            </a:r>
            <a:r>
              <a:rPr kumimoji="1" lang="zh-CN" altLang="en-US" sz="4300"/>
              <a:t>級</a:t>
            </a:r>
            <a:r>
              <a:rPr kumimoji="1" lang="zh-TW" altLang="en-US" sz="4300"/>
              <a:t>用戶們，</a:t>
            </a:r>
            <a:r>
              <a:rPr kumimoji="1" lang="en-US" altLang="zh-TW" sz="4300" err="1"/>
              <a:t>Xeams</a:t>
            </a:r>
            <a:r>
              <a:rPr kumimoji="1" lang="zh-TW" altLang="en-US" sz="4300"/>
              <a:t> 提供更多服務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26FC17B-F692-9A4B-BAD5-C58E3C144CA7}"/>
              </a:ext>
            </a:extLst>
          </p:cNvPr>
          <p:cNvSpPr/>
          <p:nvPr/>
        </p:nvSpPr>
        <p:spPr>
          <a:xfrm>
            <a:off x="1180691" y="1675097"/>
            <a:ext cx="9348486" cy="4616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zh-TW" altLang="en-US" sz="2400">
                <a:latin typeface="Microsoft JhengHei"/>
                <a:ea typeface="Microsoft JhengHei"/>
              </a:rPr>
              <a:t>若您購買企業級的用戶授權，可使用下列功能：</a:t>
            </a: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C13DCA4B-99E1-4242-AB3B-6F6C6BCDAB2C}"/>
              </a:ext>
            </a:extLst>
          </p:cNvPr>
          <p:cNvSpPr txBox="1"/>
          <p:nvPr/>
        </p:nvSpPr>
        <p:spPr>
          <a:xfrm>
            <a:off x="1320028" y="3408219"/>
            <a:ext cx="23962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敏感電子郵件</a:t>
            </a:r>
            <a:br>
              <a:rPr lang="en-US" altLang="zh-CN" sz="24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</a:br>
            <a:r>
              <a:rPr lang="zh-CN" altLang="en-US" sz="24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附件加密</a:t>
            </a:r>
            <a:endParaRPr lang="en-US" altLang="zh-CN" sz="2400"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  <a:p>
            <a:pPr algn="ctr"/>
            <a:r>
              <a:rPr lang="en-US" altLang="zh-TW">
                <a:latin typeface="Arial"/>
                <a:ea typeface="Microsoft JhengHei"/>
                <a:cs typeface="Arial"/>
              </a:rPr>
              <a:t>(</a:t>
            </a:r>
            <a:r>
              <a:rPr lang="zh-CN" altLang="en-US">
                <a:latin typeface="Arial"/>
                <a:ea typeface="Microsoft JhengHei"/>
                <a:cs typeface="Arial"/>
              </a:rPr>
              <a:t>端對端加密</a:t>
            </a:r>
            <a:r>
              <a:rPr lang="en-US" altLang="zh-TW">
                <a:latin typeface="Arial"/>
                <a:ea typeface="Microsoft JhengHei"/>
                <a:cs typeface="Arial"/>
              </a:rPr>
              <a:t>)</a:t>
            </a:r>
            <a:endParaRPr lang="en-US" altLang="zh-CN">
              <a:latin typeface="Arial"/>
              <a:ea typeface="Microsoft JhengHei"/>
              <a:cs typeface="Arial"/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0EB8E777-3776-473D-92DF-AD5C44F8AB5D}"/>
              </a:ext>
            </a:extLst>
          </p:cNvPr>
          <p:cNvSpPr txBox="1"/>
          <p:nvPr/>
        </p:nvSpPr>
        <p:spPr>
          <a:xfrm>
            <a:off x="4765838" y="3582177"/>
            <a:ext cx="259283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Arial"/>
                <a:ea typeface="Microsoft JhengHei"/>
                <a:cs typeface="Arial"/>
              </a:rPr>
              <a:t>郵件伺服器</a:t>
            </a:r>
            <a:r>
              <a:rPr lang="zh-TW" altLang="en-US" sz="2400" dirty="0">
                <a:solidFill>
                  <a:schemeClr val="bg1"/>
                </a:solidFill>
                <a:latin typeface="Arial"/>
                <a:ea typeface="Microsoft JhengHei"/>
                <a:cs typeface="Arial"/>
              </a:rPr>
              <a:t>叢集</a:t>
            </a:r>
            <a:r>
              <a:rPr lang="en-US" altLang="zh-TW" sz="2400" dirty="0">
                <a:solidFill>
                  <a:schemeClr val="bg1"/>
                </a:solidFill>
                <a:latin typeface="Arial"/>
                <a:ea typeface="Microsoft JhengHei"/>
                <a:cs typeface="Arial"/>
              </a:rPr>
              <a:t> </a:t>
            </a:r>
            <a:r>
              <a:rPr lang="en-US" altLang="zh-TW" dirty="0">
                <a:solidFill>
                  <a:schemeClr val="bg1"/>
                </a:solidFill>
                <a:latin typeface="Arial"/>
                <a:ea typeface="Microsoft JhengHei"/>
                <a:cs typeface="Arial"/>
              </a:rPr>
              <a:t>(可提供5個家用免費)</a:t>
            </a:r>
          </a:p>
          <a:p>
            <a:pPr algn="ctr"/>
            <a:endParaRPr lang="en-US" altLang="zh-TW" sz="2400" dirty="0">
              <a:solidFill>
                <a:schemeClr val="bg1"/>
              </a:solidFill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7ED35E0E-8B96-4BD5-AFFF-409C2990DF78}"/>
              </a:ext>
            </a:extLst>
          </p:cNvPr>
          <p:cNvSpPr txBox="1"/>
          <p:nvPr/>
        </p:nvSpPr>
        <p:spPr>
          <a:xfrm>
            <a:off x="8428595" y="3582177"/>
            <a:ext cx="2396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電子郵件行銷</a:t>
            </a:r>
            <a:endParaRPr lang="en-US" altLang="zh-CN" sz="2400">
              <a:solidFill>
                <a:schemeClr val="bg1"/>
              </a:solidFill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  <a:p>
            <a:pPr algn="ctr"/>
            <a:r>
              <a:rPr lang="en-US" altLang="zh-CN" sz="2400">
                <a:solidFill>
                  <a:schemeClr val="bg1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&amp; </a:t>
            </a:r>
            <a:r>
              <a:rPr lang="zh-CN" altLang="en-US" sz="2400">
                <a:solidFill>
                  <a:schemeClr val="bg1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郵件合併列印</a:t>
            </a:r>
            <a:endParaRPr lang="en-US" altLang="zh-CN" sz="2400">
              <a:solidFill>
                <a:schemeClr val="bg1"/>
              </a:solidFill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885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E470670A-CDAD-4138-BC7B-84930B04F4C2}"/>
              </a:ext>
            </a:extLst>
          </p:cNvPr>
          <p:cNvSpPr/>
          <p:nvPr/>
        </p:nvSpPr>
        <p:spPr>
          <a:xfrm>
            <a:off x="1" y="2105526"/>
            <a:ext cx="12191999" cy="4312551"/>
          </a:xfrm>
          <a:prstGeom prst="rect">
            <a:avLst/>
          </a:prstGeom>
          <a:gradFill>
            <a:gsLst>
              <a:gs pos="0">
                <a:srgbClr val="002060">
                  <a:alpha val="0"/>
                </a:srgbClr>
              </a:gs>
              <a:gs pos="99000">
                <a:srgbClr val="00206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DA7CA35D-F6C1-4976-9201-8001DB979B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14" b="-2989"/>
          <a:stretch/>
        </p:blipFill>
        <p:spPr>
          <a:xfrm>
            <a:off x="9567759" y="0"/>
            <a:ext cx="2592156" cy="2478761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BE701A6D-94EC-47A5-A709-2023BBD9C79C}"/>
              </a:ext>
            </a:extLst>
          </p:cNvPr>
          <p:cNvSpPr txBox="1"/>
          <p:nvPr/>
        </p:nvSpPr>
        <p:spPr>
          <a:xfrm>
            <a:off x="10594265" y="311745"/>
            <a:ext cx="1374418" cy="128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</a:p>
          <a:p>
            <a:pPr algn="ctr">
              <a:lnSpc>
                <a:spcPct val="90000"/>
              </a:lnSpc>
            </a:pPr>
            <a:r>
              <a:rPr lang="en-US" altLang="zh-TW" sz="5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TW" altLang="en-US" sz="54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99834DB-3FC3-154D-A938-5967D2D92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zh-CN" altLang="en-US" sz="2400">
                <a:latin typeface="Arial" panose="020B0604020202020204" pitchFamily="34" charset="0"/>
                <a:cs typeface="Arial" panose="020B0604020202020204" pitchFamily="34" charset="0"/>
              </a:rPr>
              <a:t>在</a:t>
            </a:r>
            <a:r>
              <a:rPr kumimoji="1" lang="zh-TW" alt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err="1">
                <a:latin typeface="Arial" panose="020B0604020202020204" pitchFamily="34" charset="0"/>
                <a:cs typeface="Arial" panose="020B0604020202020204" pitchFamily="34" charset="0"/>
              </a:rPr>
              <a:t>Xeams</a:t>
            </a:r>
            <a:r>
              <a:rPr kumimoji="1" lang="zh-TW" alt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zh-CN" altLang="en-US" sz="2400">
                <a:latin typeface="Arial" panose="020B0604020202020204" pitchFamily="34" charset="0"/>
                <a:cs typeface="Arial" panose="020B0604020202020204" pitchFamily="34" charset="0"/>
              </a:rPr>
              <a:t>中，前往升級頁面。</a:t>
            </a:r>
            <a:r>
              <a:rPr kumimoji="1" lang="en-US" altLang="zh-TW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zh-TW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1F62156A-C83D-C948-A8AC-72D24CD87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136524"/>
            <a:ext cx="10663989" cy="1213679"/>
          </a:xfrm>
        </p:spPr>
        <p:txBody>
          <a:bodyPr/>
          <a:lstStyle/>
          <a:p>
            <a:r>
              <a:rPr kumimoji="1" lang="zh-TW" altLang="en-US"/>
              <a:t>如何購買企業級功能授權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23081FB-AE2C-E949-B357-CFE44927D7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621" y="2012383"/>
            <a:ext cx="2093495" cy="4121227"/>
          </a:xfrm>
          <a:prstGeom prst="roundRect">
            <a:avLst>
              <a:gd name="adj" fmla="val 230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2BE09F5-E89D-5549-8DB3-B33C980666CC}"/>
              </a:ext>
            </a:extLst>
          </p:cNvPr>
          <p:cNvSpPr/>
          <p:nvPr/>
        </p:nvSpPr>
        <p:spPr>
          <a:xfrm>
            <a:off x="1154078" y="2432927"/>
            <a:ext cx="327334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zh-TW" sz="20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TW" altLang="en-US" sz="2000" b="1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8E07D333-889F-5D49-9990-02797B80BE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0940" y="2406987"/>
            <a:ext cx="6664036" cy="3332018"/>
          </a:xfrm>
          <a:prstGeom prst="roundRect">
            <a:avLst>
              <a:gd name="adj" fmla="val 230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9EE4BBBA-78AB-466E-B166-298393528CA0}"/>
              </a:ext>
            </a:extLst>
          </p:cNvPr>
          <p:cNvSpPr/>
          <p:nvPr/>
        </p:nvSpPr>
        <p:spPr>
          <a:xfrm>
            <a:off x="1442983" y="2446615"/>
            <a:ext cx="1480692" cy="36235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7271252-E690-4D0D-AB4E-6969B199AC45}"/>
              </a:ext>
            </a:extLst>
          </p:cNvPr>
          <p:cNvSpPr/>
          <p:nvPr/>
        </p:nvSpPr>
        <p:spPr>
          <a:xfrm>
            <a:off x="1154078" y="5255843"/>
            <a:ext cx="327334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zh-TW" sz="20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TW" altLang="en-US" sz="2000" b="1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BA7D381-6362-4595-BDCE-8EA8EA019F8C}"/>
              </a:ext>
            </a:extLst>
          </p:cNvPr>
          <p:cNvSpPr/>
          <p:nvPr/>
        </p:nvSpPr>
        <p:spPr>
          <a:xfrm>
            <a:off x="1442983" y="5303971"/>
            <a:ext cx="1480692" cy="29016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E38795D-E529-47D9-ACD6-4D9B957C738B}"/>
              </a:ext>
            </a:extLst>
          </p:cNvPr>
          <p:cNvSpPr/>
          <p:nvPr/>
        </p:nvSpPr>
        <p:spPr>
          <a:xfrm>
            <a:off x="4817121" y="4822964"/>
            <a:ext cx="1000002" cy="25386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B5772D9-360F-4DF1-AC63-70B63F58D6EE}"/>
              </a:ext>
            </a:extLst>
          </p:cNvPr>
          <p:cNvSpPr/>
          <p:nvPr/>
        </p:nvSpPr>
        <p:spPr>
          <a:xfrm>
            <a:off x="4532477" y="4740291"/>
            <a:ext cx="327334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zh-TW" sz="2000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TW" altLang="en-US" sz="2000" b="1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接點: 肘形 21">
            <a:extLst>
              <a:ext uri="{FF2B5EF4-FFF2-40B4-BE49-F238E27FC236}">
                <a16:creationId xmlns:a16="http://schemas.microsoft.com/office/drawing/2014/main" id="{A6471334-87B5-4C08-AA58-7C39C7FBE901}"/>
              </a:ext>
            </a:extLst>
          </p:cNvPr>
          <p:cNvCxnSpPr>
            <a:cxnSpLocks/>
            <a:stCxn id="18" idx="3"/>
            <a:endCxn id="20" idx="1"/>
          </p:cNvCxnSpPr>
          <p:nvPr/>
        </p:nvCxnSpPr>
        <p:spPr>
          <a:xfrm flipV="1">
            <a:off x="2923675" y="4940346"/>
            <a:ext cx="1608802" cy="508708"/>
          </a:xfrm>
          <a:prstGeom prst="bentConnector3">
            <a:avLst>
              <a:gd name="adj1" fmla="val 36121"/>
            </a:avLst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765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7F5D33F2-08B8-4702-86DB-5085785F5AA7}"/>
              </a:ext>
            </a:extLst>
          </p:cNvPr>
          <p:cNvSpPr/>
          <p:nvPr/>
        </p:nvSpPr>
        <p:spPr>
          <a:xfrm>
            <a:off x="1" y="2105526"/>
            <a:ext cx="12191999" cy="4312551"/>
          </a:xfrm>
          <a:prstGeom prst="rect">
            <a:avLst/>
          </a:prstGeom>
          <a:gradFill>
            <a:gsLst>
              <a:gs pos="0">
                <a:srgbClr val="002060">
                  <a:alpha val="0"/>
                </a:srgbClr>
              </a:gs>
              <a:gs pos="99000">
                <a:srgbClr val="00206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D3AFFCA-DD5F-E746-A7AD-16E984E9C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3749" y="1497805"/>
            <a:ext cx="688316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kumimoji="1" lang="en-US" altLang="zh-TW" sz="2400" dirty="0" err="1">
                <a:latin typeface="Arial"/>
                <a:ea typeface="微軟正黑體"/>
                <a:cs typeface="Arial"/>
              </a:rPr>
              <a:t>選擇購買方案</a:t>
            </a:r>
            <a:endParaRPr lang="en-US" altLang="zh-TW" sz="2400" dirty="0">
              <a:latin typeface="Arial"/>
              <a:cs typeface="Arial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AE864061-C865-1B43-BB7C-58B82E479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136525"/>
            <a:ext cx="10663989" cy="1192545"/>
          </a:xfrm>
        </p:spPr>
        <p:txBody>
          <a:bodyPr/>
          <a:lstStyle/>
          <a:p>
            <a:r>
              <a:rPr kumimoji="1" lang="zh-TW" altLang="en-US"/>
              <a:t>如何購買企業級功能授權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7D98F2E-3FA2-254A-A358-20639BED67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3749" y="2116322"/>
            <a:ext cx="6886986" cy="3979458"/>
          </a:xfrm>
          <a:prstGeom prst="roundRect">
            <a:avLst>
              <a:gd name="adj" fmla="val 230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99F832E4-3B4A-4F7B-83ED-9F806A69E3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14" b="-2989"/>
          <a:stretch/>
        </p:blipFill>
        <p:spPr>
          <a:xfrm>
            <a:off x="9567759" y="0"/>
            <a:ext cx="2592156" cy="2478761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C9D4F5D0-7091-45C0-846F-1D9513513D66}"/>
              </a:ext>
            </a:extLst>
          </p:cNvPr>
          <p:cNvSpPr txBox="1"/>
          <p:nvPr/>
        </p:nvSpPr>
        <p:spPr>
          <a:xfrm>
            <a:off x="10594265" y="311745"/>
            <a:ext cx="1374418" cy="128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</a:p>
          <a:p>
            <a:pPr algn="ctr">
              <a:lnSpc>
                <a:spcPct val="90000"/>
              </a:lnSpc>
            </a:pPr>
            <a:r>
              <a:rPr lang="en-US" altLang="zh-TW" sz="5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TW" altLang="en-US" sz="54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AC3F949-4533-4483-B756-D065A558868D}"/>
              </a:ext>
            </a:extLst>
          </p:cNvPr>
          <p:cNvSpPr/>
          <p:nvPr/>
        </p:nvSpPr>
        <p:spPr>
          <a:xfrm>
            <a:off x="2382799" y="4443429"/>
            <a:ext cx="6539529" cy="25209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C650697-FE69-48A8-AA53-15D6A4E1331A}"/>
              </a:ext>
            </a:extLst>
          </p:cNvPr>
          <p:cNvSpPr/>
          <p:nvPr/>
        </p:nvSpPr>
        <p:spPr>
          <a:xfrm>
            <a:off x="2411374" y="5859939"/>
            <a:ext cx="433593" cy="23015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8B155E2-78F7-4541-AC94-2FD48CF9239D}"/>
              </a:ext>
            </a:extLst>
          </p:cNvPr>
          <p:cNvSpPr/>
          <p:nvPr/>
        </p:nvSpPr>
        <p:spPr>
          <a:xfrm>
            <a:off x="8905634" y="4369422"/>
            <a:ext cx="2041783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zh-TW" sz="2000" b="1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選擇購買數量</a:t>
            </a:r>
            <a:endParaRPr lang="zh-TW" altLang="en-US" sz="2000" b="1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93F4D7E-2436-4C24-AA6C-FBC9DAEAAAA6}"/>
              </a:ext>
            </a:extLst>
          </p:cNvPr>
          <p:cNvSpPr/>
          <p:nvPr/>
        </p:nvSpPr>
        <p:spPr>
          <a:xfrm>
            <a:off x="1208363" y="5771330"/>
            <a:ext cx="1227601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zh-TW" sz="2000" b="1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下一步</a:t>
            </a:r>
          </a:p>
        </p:txBody>
      </p:sp>
    </p:spTree>
    <p:extLst>
      <p:ext uri="{BB962C8B-B14F-4D97-AF65-F5344CB8AC3E}">
        <p14:creationId xmlns:p14="http://schemas.microsoft.com/office/powerpoint/2010/main" val="2306009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F30A443-6E11-4C7D-93D2-4E408BFA499F}"/>
              </a:ext>
            </a:extLst>
          </p:cNvPr>
          <p:cNvSpPr/>
          <p:nvPr/>
        </p:nvSpPr>
        <p:spPr>
          <a:xfrm>
            <a:off x="1" y="2105526"/>
            <a:ext cx="12191999" cy="4312551"/>
          </a:xfrm>
          <a:prstGeom prst="rect">
            <a:avLst/>
          </a:prstGeom>
          <a:gradFill>
            <a:gsLst>
              <a:gs pos="0">
                <a:srgbClr val="002060">
                  <a:alpha val="0"/>
                </a:srgbClr>
              </a:gs>
              <a:gs pos="99000">
                <a:srgbClr val="00206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D1FCFB8-28BD-534A-9A43-CC448C88C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1893" y="1497805"/>
            <a:ext cx="872955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zh-CN" altLang="en-US" sz="2400"/>
              <a:t>確認購買內容，輸入付款資訊即可完成購買。</a:t>
            </a:r>
            <a:endParaRPr kumimoji="1" lang="zh-TW" altLang="en-US" sz="240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B976D36-5206-7542-8B82-9023513FC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136525"/>
            <a:ext cx="10663989" cy="1192545"/>
          </a:xfrm>
        </p:spPr>
        <p:txBody>
          <a:bodyPr/>
          <a:lstStyle/>
          <a:p>
            <a:r>
              <a:rPr kumimoji="1" lang="zh-TW" altLang="en-US"/>
              <a:t>如何購買企業級功能授權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C048B1B-2856-834E-B9C7-3C73052F38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903" y="2025647"/>
            <a:ext cx="6936509" cy="4107963"/>
          </a:xfrm>
          <a:prstGeom prst="roundRect">
            <a:avLst>
              <a:gd name="adj" fmla="val 230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DE650FD-48DC-4147-8DF6-C15FAFEAB8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14" b="-2989"/>
          <a:stretch/>
        </p:blipFill>
        <p:spPr>
          <a:xfrm>
            <a:off x="9567759" y="0"/>
            <a:ext cx="2592156" cy="2478761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0B5C34B9-06DC-4286-9C39-EDA383ABB883}"/>
              </a:ext>
            </a:extLst>
          </p:cNvPr>
          <p:cNvSpPr txBox="1"/>
          <p:nvPr/>
        </p:nvSpPr>
        <p:spPr>
          <a:xfrm>
            <a:off x="10594265" y="311745"/>
            <a:ext cx="1374418" cy="128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</a:p>
          <a:p>
            <a:pPr algn="ctr">
              <a:lnSpc>
                <a:spcPct val="90000"/>
              </a:lnSpc>
            </a:pPr>
            <a:r>
              <a:rPr lang="en-US" altLang="zh-TW" sz="5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TW" altLang="en-US" sz="54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0FCF1E9-BFA3-4F95-8A5E-2949183CA57B}"/>
              </a:ext>
            </a:extLst>
          </p:cNvPr>
          <p:cNvSpPr/>
          <p:nvPr/>
        </p:nvSpPr>
        <p:spPr>
          <a:xfrm>
            <a:off x="2725153" y="2987748"/>
            <a:ext cx="6674675" cy="120688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F9150664-A1B9-4636-B001-CA0C6F7ED2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6845" y="4757505"/>
            <a:ext cx="1761587" cy="176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34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9542B7F-22BB-5347-81C4-1912AC30A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179" y="1497805"/>
            <a:ext cx="1108509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前往</a:t>
            </a:r>
            <a:r>
              <a:rPr lang="zh-TW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“Tool”</a:t>
            </a:r>
            <a:r>
              <a:rPr lang="zh-TW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底下的</a:t>
            </a:r>
            <a:r>
              <a:rPr lang="zh-TW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”About </a:t>
            </a:r>
            <a:r>
              <a:rPr lang="en-US" altLang="zh-TW" sz="2400" dirty="0" err="1">
                <a:latin typeface="Arial" panose="020B0604020202020204" pitchFamily="34" charset="0"/>
                <a:cs typeface="Arial" panose="020B0604020202020204" pitchFamily="34" charset="0"/>
              </a:rPr>
              <a:t>Xeams</a:t>
            </a: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zh-TW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，點擊 </a:t>
            </a: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zh-TW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Ｍ</a:t>
            </a:r>
            <a:r>
              <a:rPr lang="en-US" altLang="zh-TW" sz="2400" dirty="0" err="1">
                <a:latin typeface="Arial" panose="020B0604020202020204" pitchFamily="34" charset="0"/>
                <a:cs typeface="Arial" panose="020B0604020202020204" pitchFamily="34" charset="0"/>
              </a:rPr>
              <a:t>odify</a:t>
            </a: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 ” </a:t>
            </a:r>
            <a:r>
              <a:rPr lang="zh-TW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，並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輸入授權資訊後即可啟用。</a:t>
            </a:r>
            <a:endParaRPr kumimoji="1"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60FA41CE-6655-EB47-A5AA-D1D4F8938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136525"/>
            <a:ext cx="10663989" cy="1192545"/>
          </a:xfrm>
        </p:spPr>
        <p:txBody>
          <a:bodyPr/>
          <a:lstStyle/>
          <a:p>
            <a:r>
              <a:rPr kumimoji="1" lang="zh-CN" altLang="en-US"/>
              <a:t>如何啟用授權碼？</a:t>
            </a:r>
            <a:endParaRPr kumimoji="1"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3697CAA-A960-E243-B1A6-773D63455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6717" y="2243622"/>
            <a:ext cx="9240252" cy="2534652"/>
          </a:xfrm>
          <a:prstGeom prst="roundRect">
            <a:avLst>
              <a:gd name="adj" fmla="val 230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圖片 4" descr="一張含有 螢幕擷取畫面 的圖片&#10;&#10;描述是以非常高的可信度產生">
            <a:extLst>
              <a:ext uri="{FF2B5EF4-FFF2-40B4-BE49-F238E27FC236}">
                <a16:creationId xmlns:a16="http://schemas.microsoft.com/office/drawing/2014/main" id="{D5FD113D-9425-4C8E-B522-3217C2A55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83952"/>
            <a:ext cx="5166910" cy="2332025"/>
          </a:xfrm>
          <a:prstGeom prst="roundRect">
            <a:avLst>
              <a:gd name="adj" fmla="val 230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6FB6E665-3376-4257-BCC5-307860145B6A}"/>
              </a:ext>
            </a:extLst>
          </p:cNvPr>
          <p:cNvSpPr/>
          <p:nvPr/>
        </p:nvSpPr>
        <p:spPr>
          <a:xfrm>
            <a:off x="6489033" y="3077350"/>
            <a:ext cx="902368" cy="29169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9473E1D-1DCF-4B39-B379-5927C798244F}"/>
              </a:ext>
            </a:extLst>
          </p:cNvPr>
          <p:cNvSpPr/>
          <p:nvPr/>
        </p:nvSpPr>
        <p:spPr>
          <a:xfrm>
            <a:off x="10915414" y="2165561"/>
            <a:ext cx="327334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zh-TW" sz="20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TW" altLang="en-US" sz="2000" b="1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8711B64-67D6-4678-B929-0789FF32D5CD}"/>
              </a:ext>
            </a:extLst>
          </p:cNvPr>
          <p:cNvSpPr/>
          <p:nvPr/>
        </p:nvSpPr>
        <p:spPr>
          <a:xfrm>
            <a:off x="9520989" y="2243623"/>
            <a:ext cx="1431757" cy="24398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CBD8E4B-B58B-49DC-82EB-354DDE09ADED}"/>
              </a:ext>
            </a:extLst>
          </p:cNvPr>
          <p:cNvSpPr/>
          <p:nvPr/>
        </p:nvSpPr>
        <p:spPr>
          <a:xfrm>
            <a:off x="10915414" y="3632412"/>
            <a:ext cx="327334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zh-TW" sz="20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TW" altLang="en-US" sz="2000" b="1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A5FE94A-DD5E-4E33-98BF-589520CB10C7}"/>
              </a:ext>
            </a:extLst>
          </p:cNvPr>
          <p:cNvSpPr/>
          <p:nvPr/>
        </p:nvSpPr>
        <p:spPr>
          <a:xfrm>
            <a:off x="9520989" y="3710474"/>
            <a:ext cx="1431757" cy="24398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FFE9345-72B5-41E1-AE75-77FD67788C5C}"/>
              </a:ext>
            </a:extLst>
          </p:cNvPr>
          <p:cNvSpPr/>
          <p:nvPr/>
        </p:nvSpPr>
        <p:spPr>
          <a:xfrm>
            <a:off x="6178821" y="3035175"/>
            <a:ext cx="327334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zh-TW" sz="2000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TW" altLang="en-US" sz="2000" b="1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0275971-1D75-46DD-8F4F-437E3863ACA5}"/>
              </a:ext>
            </a:extLst>
          </p:cNvPr>
          <p:cNvSpPr/>
          <p:nvPr/>
        </p:nvSpPr>
        <p:spPr>
          <a:xfrm>
            <a:off x="4795318" y="5049964"/>
            <a:ext cx="327334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zh-TW" sz="2000" b="1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TW" altLang="en-US" sz="2000" b="1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接點: 肘形 18">
            <a:extLst>
              <a:ext uri="{FF2B5EF4-FFF2-40B4-BE49-F238E27FC236}">
                <a16:creationId xmlns:a16="http://schemas.microsoft.com/office/drawing/2014/main" id="{E4AA0941-90EE-437A-B9E2-BB977C84B0BB}"/>
              </a:ext>
            </a:extLst>
          </p:cNvPr>
          <p:cNvCxnSpPr>
            <a:cxnSpLocks/>
            <a:stCxn id="12" idx="3"/>
            <a:endCxn id="18" idx="3"/>
          </p:cNvCxnSpPr>
          <p:nvPr/>
        </p:nvCxnSpPr>
        <p:spPr>
          <a:xfrm flipH="1">
            <a:off x="5122652" y="3223199"/>
            <a:ext cx="2268749" cy="2026820"/>
          </a:xfrm>
          <a:prstGeom prst="bentConnector3">
            <a:avLst>
              <a:gd name="adj1" fmla="val -10076"/>
            </a:avLst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87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C795F7C7-4913-4AAB-A4A1-DF3C1AB79C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02" y="2832182"/>
            <a:ext cx="10997651" cy="2770738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DECB708-9715-9F4D-96C3-A8F44F4EE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2400" b="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保障隱私：透過加密，除了目標收件人之外，任何人（甚至管理員或垃圾郵件過濾系統）都無法查看郵件，以保護敏感資訊。</a:t>
            </a:r>
            <a:endParaRPr lang="en-US" altLang="zh-TW" sz="2400" b="0"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  <a:p>
            <a:pPr marL="0" indent="0">
              <a:buNone/>
            </a:pPr>
            <a:endParaRPr kumimoji="1"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B9846BD-DCA4-0443-ACD7-C37725EC6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136525"/>
            <a:ext cx="10663989" cy="1192545"/>
          </a:xfrm>
        </p:spPr>
        <p:txBody>
          <a:bodyPr>
            <a:normAutofit/>
          </a:bodyPr>
          <a:lstStyle/>
          <a:p>
            <a:r>
              <a:rPr kumimoji="1" lang="zh-CN" altLang="en-US">
                <a:ea typeface="Microsoft JhengHei" panose="020B0604030504040204" pitchFamily="34" charset="-120"/>
              </a:rPr>
              <a:t>敏感電子郵件附件加密</a:t>
            </a:r>
            <a:endParaRPr kumimoji="1" lang="en-US" altLang="zh-CN">
              <a:ea typeface="Microsoft JhengHei" panose="020B0604030504040204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6B6F58B-5405-094B-A9F2-6966A3630BAE}"/>
              </a:ext>
            </a:extLst>
          </p:cNvPr>
          <p:cNvSpPr/>
          <p:nvPr/>
        </p:nvSpPr>
        <p:spPr>
          <a:xfrm>
            <a:off x="838200" y="5951735"/>
            <a:ext cx="8270297" cy="2769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12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註：使用預定義密碼時，郵件中只能有一個收件人。如果電子郵件中有多個收件人，則這些預定義密碼不起作用。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577C427-5FF6-FF40-A288-671D17F90262}"/>
              </a:ext>
            </a:extLst>
          </p:cNvPr>
          <p:cNvSpPr/>
          <p:nvPr/>
        </p:nvSpPr>
        <p:spPr>
          <a:xfrm>
            <a:off x="528697" y="5068275"/>
            <a:ext cx="1569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zh-CN" altLang="en-US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寄件者客戶端</a:t>
            </a:r>
            <a:endParaRPr kumimoji="1" lang="zh-TW" altLang="en-US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049AFADC-D4CA-104E-914B-D9558E5F7920}"/>
              </a:ext>
            </a:extLst>
          </p:cNvPr>
          <p:cNvSpPr/>
          <p:nvPr/>
        </p:nvSpPr>
        <p:spPr>
          <a:xfrm>
            <a:off x="2142161" y="5068275"/>
            <a:ext cx="1446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zh-CN" altLang="en-US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郵件加密成</a:t>
            </a:r>
            <a:r>
              <a:rPr kumimoji="1" lang="en-US" altLang="zh-CN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PDF</a:t>
            </a:r>
            <a:r>
              <a:rPr kumimoji="1" lang="zh-CN" altLang="en-US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檔案</a:t>
            </a:r>
            <a:endParaRPr kumimoji="1" lang="zh-TW" altLang="en-US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073CE11C-CF21-4304-AF56-A69A0E27B943}"/>
              </a:ext>
            </a:extLst>
          </p:cNvPr>
          <p:cNvSpPr/>
          <p:nvPr/>
        </p:nvSpPr>
        <p:spPr>
          <a:xfrm>
            <a:off x="9820236" y="5068275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zh-CN" altLang="en-US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收件者客戶端</a:t>
            </a:r>
            <a:endParaRPr kumimoji="1" lang="zh-TW" altLang="en-US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2BD6C1F6-CE26-43D7-8775-54C6145A5281}"/>
              </a:ext>
            </a:extLst>
          </p:cNvPr>
          <p:cNvSpPr/>
          <p:nvPr/>
        </p:nvSpPr>
        <p:spPr>
          <a:xfrm>
            <a:off x="3804975" y="5068275"/>
            <a:ext cx="457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zh-CN" altLang="en-US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郵件在傳送到收件者的過程中保持加密狀態</a:t>
            </a:r>
            <a:endParaRPr kumimoji="1" lang="zh-TW" altLang="en-US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45D1159A-4874-455D-8F68-D315E90A8292}"/>
              </a:ext>
            </a:extLst>
          </p:cNvPr>
          <p:cNvSpPr/>
          <p:nvPr/>
        </p:nvSpPr>
        <p:spPr>
          <a:xfrm>
            <a:off x="3610162" y="3079694"/>
            <a:ext cx="1245476" cy="614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400" err="1">
                <a:latin typeface="Arial" panose="020B0604020202020204" pitchFamily="34" charset="0"/>
                <a:cs typeface="Arial" panose="020B0604020202020204" pitchFamily="34" charset="0"/>
              </a:rPr>
              <a:t>Xeams</a:t>
            </a:r>
            <a:endParaRPr kumimoji="1" lang="zh-TW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B37B8021-C477-41AC-9DDB-D5C1AB26AD06}"/>
              </a:ext>
            </a:extLst>
          </p:cNvPr>
          <p:cNvSpPr/>
          <p:nvPr/>
        </p:nvSpPr>
        <p:spPr>
          <a:xfrm>
            <a:off x="5512311" y="3079694"/>
            <a:ext cx="1045615" cy="614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中間階段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9B4EB2A2-ACE0-4EE1-A3C1-8CB92E90A89E}"/>
              </a:ext>
            </a:extLst>
          </p:cNvPr>
          <p:cNvSpPr/>
          <p:nvPr/>
        </p:nvSpPr>
        <p:spPr>
          <a:xfrm>
            <a:off x="7185047" y="3079694"/>
            <a:ext cx="1273341" cy="614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收件者伺服器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3E49CEC-B943-4690-9C39-6A84DD08584E}"/>
              </a:ext>
            </a:extLst>
          </p:cNvPr>
          <p:cNvSpPr txBox="1"/>
          <p:nvPr/>
        </p:nvSpPr>
        <p:spPr>
          <a:xfrm>
            <a:off x="922411" y="2201917"/>
            <a:ext cx="968265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zh-TW" altLang="en-US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您必須購買</a:t>
            </a:r>
            <a:r>
              <a:rPr lang="en-US" altLang="zh-TW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個或更多用戶的企業許可證，才可使用。</a:t>
            </a:r>
            <a:r>
              <a:rPr lang="en-US" altLang="zh-TW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lang="en-US" altLang="zh-TW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2622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AAF48DDA-7C3F-FD41-AEAA-1F2B3CF76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6806" y="1497805"/>
            <a:ext cx="6516993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en-US" sz="2400" b="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當您設置多個</a:t>
            </a:r>
            <a:r>
              <a:rPr lang="zh-TW" altLang="en-US" sz="2400" b="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 </a:t>
            </a:r>
            <a:r>
              <a:rPr lang="en-US" altLang="zh-CN" sz="2400" b="0" err="1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Xeams</a:t>
            </a:r>
            <a:r>
              <a:rPr lang="zh-TW" altLang="en-US" sz="2400" b="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 </a:t>
            </a:r>
            <a:r>
              <a:rPr lang="zh-CN" altLang="en-US" sz="2400" b="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過濾垃圾訊息時，可利用</a:t>
            </a:r>
            <a:r>
              <a:rPr lang="en-US" altLang="zh-CN" sz="2400" b="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 </a:t>
            </a:r>
            <a:r>
              <a:rPr lang="en-US" altLang="zh-CN" sz="2400" b="0" err="1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Xeams</a:t>
            </a:r>
            <a:r>
              <a:rPr lang="en-US" altLang="zh-CN" sz="2400" b="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 </a:t>
            </a:r>
            <a:r>
              <a:rPr lang="zh-CN" altLang="en-US" sz="2400" b="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伺服器</a:t>
            </a:r>
            <a:r>
              <a:rPr lang="zh-TW" altLang="en-US" sz="2400" b="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叢集</a:t>
            </a:r>
            <a:r>
              <a:rPr lang="zh-CN" altLang="en-US" sz="2400" b="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分散伺服器</a:t>
            </a:r>
            <a:r>
              <a:rPr lang="zh-TW" altLang="en-US" sz="2400" b="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負載。</a:t>
            </a:r>
            <a:endParaRPr lang="en-US" altLang="zh-CN" sz="2400" b="0"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80AC862-EF3C-5D48-875A-42BE22E1E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136525"/>
            <a:ext cx="10663989" cy="1192545"/>
          </a:xfrm>
        </p:spPr>
        <p:txBody>
          <a:bodyPr>
            <a:normAutofit/>
          </a:bodyPr>
          <a:lstStyle/>
          <a:p>
            <a:r>
              <a:rPr kumimoji="1" lang="zh-CN" altLang="en-US">
                <a:latin typeface="PingFang TC" panose="020B0400000000000000" pitchFamily="34" charset="-120"/>
                <a:ea typeface="PingFang TC" panose="020B0400000000000000" pitchFamily="34" charset="-120"/>
              </a:rPr>
              <a:t>郵件伺服器</a:t>
            </a:r>
            <a:r>
              <a:rPr kumimoji="1" lang="zh-TW" altLang="en-US">
                <a:latin typeface="PingFang TC" panose="020B0400000000000000" pitchFamily="34" charset="-120"/>
                <a:ea typeface="PingFang TC" panose="020B0400000000000000" pitchFamily="34" charset="-120"/>
              </a:rPr>
              <a:t>叢集</a:t>
            </a:r>
            <a:r>
              <a:rPr kumimoji="1" lang="en-US" altLang="zh-CN">
                <a:latin typeface="PingFang TC" panose="020B0400000000000000" pitchFamily="34" charset="-120"/>
                <a:ea typeface="PingFang TC" panose="020B0400000000000000" pitchFamily="34" charset="-120"/>
              </a:rPr>
              <a:t> </a:t>
            </a:r>
            <a:r>
              <a:rPr lang="en" altLang="zh-TW"/>
              <a:t>Clustering</a:t>
            </a:r>
            <a:endParaRPr kumimoji="1"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313873D-7D66-6D4A-8BFC-F9DF0FEF04A5}"/>
              </a:ext>
            </a:extLst>
          </p:cNvPr>
          <p:cNvSpPr/>
          <p:nvPr/>
        </p:nvSpPr>
        <p:spPr>
          <a:xfrm>
            <a:off x="5011638" y="5760156"/>
            <a:ext cx="2941516" cy="2769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anchor="t">
            <a:spAutoFit/>
          </a:bodyPr>
          <a:lstStyle/>
          <a:p>
            <a:r>
              <a:rPr lang="zh-CN" altLang="en-US" sz="1200">
                <a:latin typeface="Microsoft JhengHei"/>
                <a:ea typeface="Microsoft JhengHei"/>
              </a:rPr>
              <a:t>註：</a:t>
            </a:r>
            <a:r>
              <a:rPr lang="zh-TW" altLang="en-US" sz="1200">
                <a:latin typeface="Microsoft JhengHei"/>
                <a:ea typeface="Microsoft JhengHei"/>
              </a:rPr>
              <a:t>須使用 </a:t>
            </a:r>
            <a:r>
              <a:rPr lang="en-US" altLang="zh-TW" sz="1200" err="1">
                <a:latin typeface="Microsoft JhengHei"/>
                <a:ea typeface="Microsoft JhengHei"/>
              </a:rPr>
              <a:t>Xeams</a:t>
            </a:r>
            <a:r>
              <a:rPr lang="en-US" altLang="zh-TW" sz="1200">
                <a:latin typeface="Microsoft JhengHei"/>
                <a:ea typeface="Microsoft JhengHei"/>
              </a:rPr>
              <a:t> 5.3 </a:t>
            </a:r>
            <a:r>
              <a:rPr lang="en-US" altLang="zh-TW" sz="1200" err="1">
                <a:latin typeface="Microsoft JhengHei"/>
                <a:ea typeface="Microsoft JhengHei"/>
              </a:rPr>
              <a:t>版本</a:t>
            </a:r>
            <a:r>
              <a:rPr lang="zh-TW" altLang="en-US" sz="1200">
                <a:latin typeface="Microsoft JhengHei"/>
                <a:ea typeface="Microsoft JhengHei"/>
              </a:rPr>
              <a:t> </a:t>
            </a:r>
            <a:r>
              <a:rPr lang="en-US" altLang="zh-TW" sz="1200">
                <a:latin typeface="Microsoft JhengHei"/>
                <a:ea typeface="Microsoft JhengHei"/>
              </a:rPr>
              <a:t>(</a:t>
            </a:r>
            <a:r>
              <a:rPr lang="zh-TW" altLang="en-US" sz="1200">
                <a:latin typeface="Microsoft JhengHei"/>
                <a:ea typeface="Microsoft JhengHei"/>
              </a:rPr>
              <a:t>或更高版本</a:t>
            </a:r>
            <a:r>
              <a:rPr lang="en-US" altLang="zh-TW" sz="1200">
                <a:latin typeface="Microsoft JhengHei"/>
                <a:ea typeface="Microsoft JhengHei"/>
              </a:rPr>
              <a:t>)</a:t>
            </a:r>
            <a:endParaRPr lang="zh-TW" altLang="en-US" sz="1200">
              <a:latin typeface="Microsoft JhengHei"/>
              <a:ea typeface="Microsoft JhengHei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11C03F2-FF58-D644-89C8-802F6A299C20}"/>
              </a:ext>
            </a:extLst>
          </p:cNvPr>
          <p:cNvSpPr/>
          <p:nvPr/>
        </p:nvSpPr>
        <p:spPr>
          <a:xfrm>
            <a:off x="4896966" y="2873191"/>
            <a:ext cx="672717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AutoNum type="circleNumWdWhitePlain"/>
            </a:pPr>
            <a:r>
              <a:rPr lang="zh-CN" altLang="en-US" sz="20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如圖</a:t>
            </a:r>
            <a:r>
              <a:rPr lang="zh-TW" altLang="en-US" sz="20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設置 </a:t>
            </a:r>
            <a:r>
              <a:rPr lang="en-US" altLang="zh-TW" sz="20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3</a:t>
            </a:r>
            <a:r>
              <a:rPr lang="zh-TW" altLang="en-US" sz="20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 種 </a:t>
            </a:r>
            <a:r>
              <a:rPr lang="en-US" altLang="zh-TW" sz="20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MX</a:t>
            </a:r>
            <a:r>
              <a:rPr lang="zh-TW" altLang="en-US" sz="20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 優先級來處理傳入的電子郵件。</a:t>
            </a:r>
          </a:p>
          <a:p>
            <a:pPr marL="360363" indent="-360363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AutoNum type="circleNumWdWhitePlain"/>
            </a:pPr>
            <a:r>
              <a:rPr lang="zh-TW" altLang="en-US" sz="20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您正在 </a:t>
            </a:r>
            <a:r>
              <a:rPr lang="en-US" altLang="zh-TW" sz="20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3</a:t>
            </a:r>
            <a:r>
              <a:rPr lang="zh-TW" altLang="en-US" sz="20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 台伺服器上運行 </a:t>
            </a:r>
            <a:r>
              <a:rPr lang="en-US" altLang="zh-TW" sz="2000" err="1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Xeams</a:t>
            </a:r>
            <a:r>
              <a:rPr lang="zh-TW" altLang="en-US" sz="20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，用於過濾垃圾郵件。</a:t>
            </a:r>
          </a:p>
          <a:p>
            <a:pPr marL="360363" indent="-360363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AutoNum type="circleNumWdWhitePlain"/>
            </a:pPr>
            <a:r>
              <a:rPr lang="zh-TW" altLang="en-US" sz="20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對於</a:t>
            </a:r>
            <a:r>
              <a:rPr lang="zh-CN" altLang="en-US" sz="20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相同的網域</a:t>
            </a:r>
            <a:r>
              <a:rPr lang="zh-TW" altLang="en-US" sz="20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，</a:t>
            </a:r>
            <a:r>
              <a:rPr lang="en-US" altLang="zh-CN" sz="2000" err="1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Xeams</a:t>
            </a:r>
            <a:r>
              <a:rPr lang="zh-TW" altLang="en-US" sz="20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 會</a:t>
            </a:r>
            <a:r>
              <a:rPr lang="zh-CN" altLang="en-US" sz="20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優先將郵件傳到您實際郵件伺服器。</a:t>
            </a:r>
            <a:endParaRPr lang="en-US" altLang="zh-CN" sz="2000"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  <a:p>
            <a:pPr marL="360363" indent="-360363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AutoNum type="circleNumWdWhitePlain"/>
            </a:pPr>
            <a:r>
              <a:rPr lang="zh-CN" altLang="en-US" sz="20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如果未回應，會選擇第二優先級的</a:t>
            </a:r>
            <a:r>
              <a:rPr lang="zh-TW" altLang="en-US" sz="20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 </a:t>
            </a:r>
            <a:r>
              <a:rPr lang="en-US" altLang="zh-CN" sz="2000" err="1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Xeams</a:t>
            </a:r>
            <a:r>
              <a:rPr lang="zh-CN" altLang="en-US" sz="20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。</a:t>
            </a:r>
            <a:endParaRPr lang="en-US" altLang="zh-CN" sz="2000"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C3C5A86-529B-430A-B5C4-546CC33146D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232" y="1473503"/>
            <a:ext cx="3196845" cy="463712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0CC8D621-C442-4C1D-B10B-2538FEE977F6}"/>
              </a:ext>
            </a:extLst>
          </p:cNvPr>
          <p:cNvSpPr/>
          <p:nvPr/>
        </p:nvSpPr>
        <p:spPr>
          <a:xfrm>
            <a:off x="2897326" y="1544773"/>
            <a:ext cx="19755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TW" sz="1200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Priority</a:t>
            </a:r>
            <a:r>
              <a:rPr kumimoji="1" lang="zh-TW" altLang="en-US" sz="1200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1" lang="en-US" altLang="zh-TW" sz="1200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20</a:t>
            </a:r>
            <a:r>
              <a:rPr kumimoji="1" lang="zh-TW" altLang="en-US" sz="1200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1" lang="en-US" altLang="zh-TW" sz="1200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MX</a:t>
            </a:r>
            <a:r>
              <a:rPr kumimoji="1" lang="zh-TW" altLang="en-US" sz="1200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1" lang="en-US" altLang="zh-TW" sz="1200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SLAVE</a:t>
            </a:r>
            <a:endParaRPr kumimoji="1" lang="zh-TW" altLang="en-US" sz="1200" dirty="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802FB9B-D4CC-4656-A720-699D63598811}"/>
              </a:ext>
            </a:extLst>
          </p:cNvPr>
          <p:cNvSpPr/>
          <p:nvPr/>
        </p:nvSpPr>
        <p:spPr>
          <a:xfrm>
            <a:off x="2897326" y="5753612"/>
            <a:ext cx="19755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TW" sz="120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Priority</a:t>
            </a:r>
            <a:r>
              <a:rPr kumimoji="1" lang="zh-TW" altLang="en-US" sz="120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1" lang="en-US" altLang="zh-TW" sz="120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20</a:t>
            </a:r>
            <a:r>
              <a:rPr kumimoji="1" lang="zh-TW" altLang="en-US" sz="120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1" lang="en-US" altLang="zh-TW" sz="120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MX</a:t>
            </a:r>
            <a:r>
              <a:rPr kumimoji="1" lang="zh-TW" altLang="en-US" sz="120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1" lang="en-US" altLang="zh-TW" sz="120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SLAVE</a:t>
            </a:r>
            <a:endParaRPr kumimoji="1" lang="zh-TW" altLang="en-US" sz="120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7BC2BD5F-2E73-4236-849F-D18648A40BA1}"/>
              </a:ext>
            </a:extLst>
          </p:cNvPr>
          <p:cNvSpPr/>
          <p:nvPr/>
        </p:nvSpPr>
        <p:spPr>
          <a:xfrm>
            <a:off x="1039266" y="1544773"/>
            <a:ext cx="1975533" cy="2769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kumimoji="1" lang="en-US" altLang="zh-TW" sz="1200" dirty="0">
                <a:latin typeface="Arial"/>
                <a:ea typeface="Microsoft JhengHei" panose="020B0604030504040204" pitchFamily="34" charset="-120"/>
                <a:cs typeface="Arial"/>
              </a:rPr>
              <a:t>Priority</a:t>
            </a:r>
            <a:r>
              <a:rPr kumimoji="1" lang="zh-TW" altLang="en-US" sz="1200" dirty="0">
                <a:latin typeface="Arial"/>
                <a:ea typeface="Microsoft JhengHei" panose="020B0604030504040204" pitchFamily="34" charset="-120"/>
                <a:cs typeface="Arial"/>
              </a:rPr>
              <a:t> </a:t>
            </a:r>
            <a:r>
              <a:rPr kumimoji="1" lang="en-US" altLang="zh-TW" sz="1200" dirty="0">
                <a:latin typeface="Arial"/>
                <a:ea typeface="Microsoft JhengHei" panose="020B0604030504040204" pitchFamily="34" charset="-120"/>
                <a:cs typeface="Arial"/>
              </a:rPr>
              <a:t>10</a:t>
            </a:r>
            <a:r>
              <a:rPr kumimoji="1" lang="zh-TW" altLang="en-US" sz="1200" dirty="0">
                <a:latin typeface="Arial"/>
                <a:ea typeface="Microsoft JhengHei" panose="020B0604030504040204" pitchFamily="34" charset="-120"/>
                <a:cs typeface="Arial"/>
              </a:rPr>
              <a:t> </a:t>
            </a:r>
            <a:r>
              <a:rPr kumimoji="1" lang="en-US" altLang="zh-TW" sz="1200" dirty="0">
                <a:latin typeface="Arial"/>
                <a:ea typeface="Microsoft JhengHei" panose="020B0604030504040204" pitchFamily="34" charset="-120"/>
                <a:cs typeface="Arial"/>
              </a:rPr>
              <a:t>MX</a:t>
            </a:r>
            <a:r>
              <a:rPr kumimoji="1" lang="zh-TW" altLang="en-US" sz="1200" dirty="0">
                <a:latin typeface="Arial"/>
                <a:ea typeface="Microsoft JhengHei" panose="020B0604030504040204" pitchFamily="34" charset="-120"/>
                <a:cs typeface="Arial"/>
              </a:rPr>
              <a:t> MASTER</a:t>
            </a:r>
            <a:endParaRPr kumimoji="1" lang="zh-TW" altLang="en-US" sz="1200" dirty="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6511C6A-303E-4D85-9841-962233EE9886}"/>
              </a:ext>
            </a:extLst>
          </p:cNvPr>
          <p:cNvSpPr/>
          <p:nvPr/>
        </p:nvSpPr>
        <p:spPr>
          <a:xfrm>
            <a:off x="1023842" y="5753612"/>
            <a:ext cx="19755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zh-TW" altLang="en-US" sz="140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您實際的郵件伺服器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D90525E-CEB9-4634-B6B0-593E9D795E58}"/>
              </a:ext>
            </a:extLst>
          </p:cNvPr>
          <p:cNvSpPr txBox="1"/>
          <p:nvPr/>
        </p:nvSpPr>
        <p:spPr>
          <a:xfrm>
            <a:off x="567864" y="1497805"/>
            <a:ext cx="553998" cy="46128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sz="24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區域網路</a:t>
            </a:r>
          </a:p>
        </p:txBody>
      </p:sp>
    </p:spTree>
    <p:extLst>
      <p:ext uri="{BB962C8B-B14F-4D97-AF65-F5344CB8AC3E}">
        <p14:creationId xmlns:p14="http://schemas.microsoft.com/office/powerpoint/2010/main" val="21724313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78F605A-B965-B946-AB19-BC45BD5CB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zh-TW" altLang="en-US" sz="2400" b="0">
                <a:solidFill>
                  <a:srgbClr val="000000"/>
                </a:solidFill>
                <a:latin typeface="Arial" panose="020B0604020202020204" pitchFamily="34" charset="0"/>
                <a:ea typeface="PingFang TC" panose="020B0400000000000000" pitchFamily="34" charset="-120"/>
                <a:cs typeface="Arial" panose="020B0604020202020204" pitchFamily="34" charset="0"/>
              </a:rPr>
              <a:t>寄送大量客製化郵件。</a:t>
            </a:r>
            <a:endParaRPr lang="en-US" altLang="zh-TW" sz="2400" b="0">
              <a:solidFill>
                <a:srgbClr val="000000"/>
              </a:solidFill>
              <a:latin typeface="Arial" panose="020B0604020202020204" pitchFamily="34" charset="0"/>
              <a:ea typeface="PingFang TC" panose="020B0400000000000000" pitchFamily="34" charset="-120"/>
              <a:cs typeface="Arial" panose="020B0604020202020204" pitchFamily="34" charset="0"/>
            </a:endParaRPr>
          </a:p>
          <a:p>
            <a:pPr marL="285750" indent="-285750"/>
            <a:r>
              <a:rPr lang="zh-TW" altLang="en-US" sz="2400" b="0">
                <a:solidFill>
                  <a:srgbClr val="000000"/>
                </a:solidFill>
                <a:latin typeface="Arial" panose="020B0604020202020204" pitchFamily="34" charset="0"/>
                <a:ea typeface="PingFang TC" panose="020B0400000000000000" pitchFamily="34" charset="-120"/>
                <a:cs typeface="Arial" panose="020B0604020202020204" pitchFamily="34" charset="0"/>
              </a:rPr>
              <a:t>追蹤有多少客戶查看郵件、點擊連結，回覆原始郵件或郵件名稱錯誤導致無法寄送。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842A8DDA-5C79-174E-913E-FC46FE65B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136525"/>
            <a:ext cx="10663989" cy="1192545"/>
          </a:xfrm>
        </p:spPr>
        <p:txBody>
          <a:bodyPr/>
          <a:lstStyle/>
          <a:p>
            <a:r>
              <a:rPr kumimoji="1" lang="zh-CN" altLang="en-US"/>
              <a:t>電子郵件行銷</a:t>
            </a:r>
            <a:r>
              <a:rPr kumimoji="1" lang="en-US" altLang="zh-CN"/>
              <a:t> &amp; </a:t>
            </a:r>
            <a:r>
              <a:rPr kumimoji="1" lang="zh-CN" altLang="en-US"/>
              <a:t>郵件合併列印</a:t>
            </a:r>
            <a:endParaRPr kumimoji="1"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560C100-E509-3641-957B-FF930F06B6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927" y="2759723"/>
            <a:ext cx="5169377" cy="2627767"/>
          </a:xfrm>
          <a:prstGeom prst="roundRect">
            <a:avLst>
              <a:gd name="adj" fmla="val 230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EE758E7-704C-E847-ABCA-61B063734F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746" y="3997797"/>
            <a:ext cx="5169377" cy="2159360"/>
          </a:xfrm>
          <a:prstGeom prst="roundRect">
            <a:avLst>
              <a:gd name="adj" fmla="val 230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55406EEB-A8AF-294E-9B70-B1F627B088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3356" y="2759723"/>
            <a:ext cx="5678125" cy="2384812"/>
          </a:xfrm>
          <a:prstGeom prst="roundRect">
            <a:avLst>
              <a:gd name="adj" fmla="val 230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B8EF13F0-2E5D-4980-87F7-D626735D41AC}"/>
              </a:ext>
            </a:extLst>
          </p:cNvPr>
          <p:cNvSpPr txBox="1"/>
          <p:nvPr/>
        </p:nvSpPr>
        <p:spPr>
          <a:xfrm>
            <a:off x="6584860" y="5473262"/>
            <a:ext cx="5058105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zh-TW" altLang="en-US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您必須購買</a:t>
            </a:r>
            <a:r>
              <a:rPr lang="en-US" altLang="zh-TW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個或更多用戶的企業許可證，才可使用。</a:t>
            </a:r>
            <a:r>
              <a:rPr lang="en-US" altLang="zh-TW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lang="en-US" altLang="zh-TW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69401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72F93AF2-A880-4E22-98D1-E76734CFD29A}"/>
              </a:ext>
            </a:extLst>
          </p:cNvPr>
          <p:cNvSpPr/>
          <p:nvPr/>
        </p:nvSpPr>
        <p:spPr>
          <a:xfrm>
            <a:off x="0" y="3429000"/>
            <a:ext cx="12191999" cy="2971799"/>
          </a:xfrm>
          <a:prstGeom prst="rect">
            <a:avLst/>
          </a:prstGeom>
          <a:gradFill>
            <a:gsLst>
              <a:gs pos="70000">
                <a:schemeClr val="bg1"/>
              </a:gs>
              <a:gs pos="30000">
                <a:schemeClr val="bg1"/>
              </a:gs>
              <a:gs pos="0">
                <a:schemeClr val="accent5"/>
              </a:gs>
              <a:gs pos="99000">
                <a:schemeClr val="accent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CB19BC4-4A52-4CDD-8471-B36920601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>
                <a:latin typeface="Arial" panose="020B0604020202020204" pitchFamily="34" charset="0"/>
                <a:cs typeface="Arial" panose="020B0604020202020204" pitchFamily="34" charset="0"/>
              </a:rPr>
              <a:t>運用 </a:t>
            </a:r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NAS </a:t>
            </a:r>
            <a:r>
              <a:rPr lang="zh-CN" altLang="en-US" sz="2400">
                <a:latin typeface="Arial" panose="020B0604020202020204" pitchFamily="34" charset="0"/>
                <a:cs typeface="Arial" panose="020B0604020202020204" pitchFamily="34" charset="0"/>
              </a:rPr>
              <a:t>檔案管理，建立長久</a:t>
            </a:r>
            <a:r>
              <a:rPr lang="zh-TW" altLang="en-US" sz="2400">
                <a:latin typeface="Arial" panose="020B0604020202020204" pitchFamily="34" charset="0"/>
                <a:cs typeface="Arial" panose="020B0604020202020204" pitchFamily="34" charset="0"/>
              </a:rPr>
              <a:t>郵件保存</a:t>
            </a:r>
            <a:endParaRPr lang="en-US" altLang="zh-CN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QNAP </a:t>
            </a:r>
            <a:r>
              <a:rPr lang="zh-CN" altLang="en-US" sz="2400">
                <a:latin typeface="Arial" panose="020B0604020202020204" pitchFamily="34" charset="0"/>
                <a:cs typeface="Arial" panose="020B0604020202020204" pitchFamily="34" charset="0"/>
              </a:rPr>
              <a:t>郵件收發軟體，提升郵件管理效率</a:t>
            </a:r>
            <a:endParaRPr lang="en-US" altLang="zh-CN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TW" altLang="en-US" sz="2400">
                <a:latin typeface="Arial" panose="020B0604020202020204" pitchFamily="34" charset="0"/>
                <a:cs typeface="Arial" panose="020B0604020202020204" pitchFamily="34" charset="0"/>
              </a:rPr>
              <a:t>不論</a:t>
            </a:r>
            <a:r>
              <a:rPr lang="zh-CN" altLang="en-US" sz="2400">
                <a:latin typeface="Arial" panose="020B0604020202020204" pitchFamily="34" charset="0"/>
                <a:cs typeface="Arial" panose="020B0604020202020204" pitchFamily="34" charset="0"/>
              </a:rPr>
              <a:t>郵件備份或異地備援</a:t>
            </a:r>
            <a:r>
              <a:rPr lang="zh-TW" altLang="en-US" sz="2400">
                <a:latin typeface="Arial" panose="020B0604020202020204" pitchFamily="34" charset="0"/>
                <a:cs typeface="Arial" panose="020B0604020202020204" pitchFamily="34" charset="0"/>
              </a:rPr>
              <a:t> ，</a:t>
            </a:r>
            <a:r>
              <a:rPr lang="en-US" altLang="zh-TW" sz="2400">
                <a:latin typeface="Arial" panose="020B0604020202020204" pitchFamily="34" charset="0"/>
                <a:cs typeface="Arial" panose="020B0604020202020204" pitchFamily="34" charset="0"/>
              </a:rPr>
              <a:t>QNAP NAS </a:t>
            </a:r>
            <a:r>
              <a:rPr lang="zh-CN" altLang="en-US" sz="2400">
                <a:latin typeface="Arial" panose="020B0604020202020204" pitchFamily="34" charset="0"/>
                <a:cs typeface="Arial" panose="020B0604020202020204" pitchFamily="34" charset="0"/>
              </a:rPr>
              <a:t>一機搞定</a:t>
            </a:r>
            <a:endParaRPr lang="en-US" altLang="zh-CN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TW" altLang="en-US" sz="2400">
                <a:latin typeface="Arial" panose="020B0604020202020204" pitchFamily="34" charset="0"/>
                <a:cs typeface="Arial" panose="020B0604020202020204" pitchFamily="34" charset="0"/>
              </a:rPr>
              <a:t>快速搜尋與調閱特定郵件</a:t>
            </a:r>
            <a:r>
              <a:rPr lang="zh-TW" altLang="en-US" sz="240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，重新應用</a:t>
            </a:r>
            <a:endParaRPr lang="zh-TW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A721F0C-437C-9041-8615-4CBEE0597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136525"/>
            <a:ext cx="10663989" cy="1192545"/>
          </a:xfrm>
        </p:spPr>
        <p:txBody>
          <a:bodyPr>
            <a:normAutofit/>
          </a:bodyPr>
          <a:lstStyle/>
          <a:p>
            <a:r>
              <a:rPr kumimoji="1" lang="en-US" altLang="zh-TW" sz="3900">
                <a:ea typeface="Microsoft JhengHei" panose="020B0604030504040204" pitchFamily="34" charset="-120"/>
              </a:rPr>
              <a:t>QNAP NAS </a:t>
            </a:r>
            <a:r>
              <a:rPr kumimoji="1" lang="zh-TW" altLang="en-US" sz="3900">
                <a:ea typeface="Microsoft JhengHei" panose="020B0604030504040204" pitchFamily="34" charset="-120"/>
              </a:rPr>
              <a:t>搭配 </a:t>
            </a:r>
            <a:r>
              <a:rPr kumimoji="1" lang="en-US" altLang="zh-TW" sz="3900" err="1">
                <a:ea typeface="Microsoft JhengHei" panose="020B0604030504040204" pitchFamily="34" charset="-120"/>
              </a:rPr>
              <a:t>Xeams</a:t>
            </a:r>
            <a:r>
              <a:rPr kumimoji="1" lang="en-US" altLang="zh-TW" sz="3900">
                <a:ea typeface="Microsoft JhengHei" panose="020B0604030504040204" pitchFamily="34" charset="-120"/>
              </a:rPr>
              <a:t> </a:t>
            </a:r>
            <a:r>
              <a:rPr kumimoji="1" lang="zh-CN" altLang="en-US" sz="3900">
                <a:ea typeface="Microsoft JhengHei" panose="020B0604030504040204" pitchFamily="34" charset="-120"/>
              </a:rPr>
              <a:t>郵件伺服器整合應用</a:t>
            </a:r>
            <a:endParaRPr kumimoji="1" lang="zh-TW" altLang="en-US" sz="3900">
              <a:ea typeface="Microsoft JhengHei" panose="020B0604030504040204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969EE2F-EE08-47E6-A550-A16D9CF8DC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9313" y="3673474"/>
            <a:ext cx="4333373" cy="249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093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A15AB9-22F5-C041-93C4-7D8FF3068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136525"/>
            <a:ext cx="10663989" cy="1192545"/>
          </a:xfrm>
        </p:spPr>
        <p:txBody>
          <a:bodyPr>
            <a:normAutofit/>
          </a:bodyPr>
          <a:lstStyle/>
          <a:p>
            <a:r>
              <a:rPr kumimoji="1" lang="zh-CN" altLang="en-US">
                <a:ea typeface="Microsoft JhengHei" panose="020B0604030504040204" pitchFamily="34" charset="-120"/>
              </a:rPr>
              <a:t>運用 </a:t>
            </a:r>
            <a:r>
              <a:rPr kumimoji="1" lang="en-US" altLang="zh-CN">
                <a:ea typeface="Microsoft JhengHei" panose="020B0604030504040204" pitchFamily="34" charset="-120"/>
              </a:rPr>
              <a:t>NAS </a:t>
            </a:r>
            <a:r>
              <a:rPr kumimoji="1" lang="zh-CN" altLang="en-US">
                <a:ea typeface="Microsoft JhengHei" panose="020B0604030504040204" pitchFamily="34" charset="-120"/>
              </a:rPr>
              <a:t>檔案管理，建立長久</a:t>
            </a:r>
            <a:r>
              <a:rPr kumimoji="1" lang="zh-TW" altLang="en-US">
                <a:ea typeface="Microsoft JhengHei" panose="020B0604030504040204" pitchFamily="34" charset="-120"/>
              </a:rPr>
              <a:t>郵件保存</a:t>
            </a:r>
          </a:p>
        </p:txBody>
      </p:sp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A0E61F4F-38B3-DD45-88BD-09CFC7F68F1F}"/>
              </a:ext>
            </a:extLst>
          </p:cNvPr>
          <p:cNvCxnSpPr>
            <a:cxnSpLocks/>
          </p:cNvCxnSpPr>
          <p:nvPr/>
        </p:nvCxnSpPr>
        <p:spPr>
          <a:xfrm>
            <a:off x="3754232" y="4649800"/>
            <a:ext cx="665199" cy="0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: 圓角 31">
            <a:extLst>
              <a:ext uri="{FF2B5EF4-FFF2-40B4-BE49-F238E27FC236}">
                <a16:creationId xmlns:a16="http://schemas.microsoft.com/office/drawing/2014/main" id="{F69610F0-DBF6-AD4A-A4C9-5609499FA491}"/>
              </a:ext>
            </a:extLst>
          </p:cNvPr>
          <p:cNvSpPr/>
          <p:nvPr/>
        </p:nvSpPr>
        <p:spPr>
          <a:xfrm>
            <a:off x="4419431" y="3934000"/>
            <a:ext cx="1924598" cy="1377183"/>
          </a:xfrm>
          <a:prstGeom prst="roundRect">
            <a:avLst>
              <a:gd name="adj" fmla="val 6984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dk1"/>
              </a:solidFill>
            </a:endParaRPr>
          </a:p>
        </p:txBody>
      </p:sp>
      <p:sp>
        <p:nvSpPr>
          <p:cNvPr id="6" name="矩形: 圓角 2">
            <a:extLst>
              <a:ext uri="{FF2B5EF4-FFF2-40B4-BE49-F238E27FC236}">
                <a16:creationId xmlns:a16="http://schemas.microsoft.com/office/drawing/2014/main" id="{79645893-7BB0-6545-B056-D8A804F2E199}"/>
              </a:ext>
            </a:extLst>
          </p:cNvPr>
          <p:cNvSpPr/>
          <p:nvPr/>
        </p:nvSpPr>
        <p:spPr>
          <a:xfrm>
            <a:off x="1857476" y="3934000"/>
            <a:ext cx="1924598" cy="1377183"/>
          </a:xfrm>
          <a:prstGeom prst="roundRect">
            <a:avLst>
              <a:gd name="adj" fmla="val 6984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dk1"/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EABE354-C78C-0E46-BD11-5BC919300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69116">
            <a:off x="6172332" y="2468490"/>
            <a:ext cx="3431268" cy="3266972"/>
          </a:xfrm>
          <a:prstGeom prst="rect">
            <a:avLst/>
          </a:prstGeom>
        </p:spPr>
      </p:pic>
      <p:sp>
        <p:nvSpPr>
          <p:cNvPr id="8" name="Google Shape;98;p14">
            <a:extLst>
              <a:ext uri="{FF2B5EF4-FFF2-40B4-BE49-F238E27FC236}">
                <a16:creationId xmlns:a16="http://schemas.microsoft.com/office/drawing/2014/main" id="{241B190B-BE85-6E4C-8871-8263350A6359}"/>
              </a:ext>
            </a:extLst>
          </p:cNvPr>
          <p:cNvSpPr txBox="1"/>
          <p:nvPr/>
        </p:nvSpPr>
        <p:spPr>
          <a:xfrm>
            <a:off x="9656864" y="3387209"/>
            <a:ext cx="2350536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zh-TW" altLang="en-US" sz="2000" i="0" u="none" strike="noStrike" cap="none">
                <a:solidFill>
                  <a:schemeClr val="tx1">
                    <a:lumMod val="95000"/>
                    <a:lumOff val="5000"/>
                  </a:schemeClr>
                </a:solidFill>
                <a:latin typeface="Microsoft JhengHei"/>
                <a:ea typeface="Microsoft JhengHei"/>
                <a:cs typeface="Arial"/>
                <a:sym typeface="Arial"/>
              </a:rPr>
              <a:t>災難復原至伺服器</a:t>
            </a:r>
            <a:endParaRPr lang="zh-TW" altLang="en-US" sz="2000">
              <a:solidFill>
                <a:schemeClr val="tx1">
                  <a:lumMod val="95000"/>
                  <a:lumOff val="5000"/>
                </a:schemeClr>
              </a:solidFill>
              <a:latin typeface="Microsoft JhengHei"/>
              <a:ea typeface="Microsoft JhengHei"/>
            </a:endParaRPr>
          </a:p>
        </p:txBody>
      </p:sp>
      <p:pic>
        <p:nvPicPr>
          <p:cNvPr id="9" name="Google Shape;186;p23" descr="P3-2-2.png">
            <a:extLst>
              <a:ext uri="{FF2B5EF4-FFF2-40B4-BE49-F238E27FC236}">
                <a16:creationId xmlns:a16="http://schemas.microsoft.com/office/drawing/2014/main" id="{5D3D1C69-3082-1247-A2EF-64ACA78BFF79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5327" y="4435252"/>
            <a:ext cx="2528643" cy="1078616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F1C6CEF-6BB4-BB44-9D98-D27D86F1ED36}"/>
              </a:ext>
            </a:extLst>
          </p:cNvPr>
          <p:cNvSpPr/>
          <p:nvPr/>
        </p:nvSpPr>
        <p:spPr>
          <a:xfrm>
            <a:off x="8675327" y="5638701"/>
            <a:ext cx="2528643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buClr>
                <a:schemeClr val="lt1"/>
              </a:buClr>
              <a:buSzPts val="2800"/>
            </a:pPr>
            <a:r>
              <a: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  <a:sym typeface="Arial"/>
              </a:rPr>
              <a:t>異地備援</a:t>
            </a:r>
            <a:endParaRPr lang="en-US" altLang="zh-TW" sz="2000">
              <a:solidFill>
                <a:schemeClr val="tx1">
                  <a:lumMod val="95000"/>
                  <a:lumOff val="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/>
            </a:endParaRPr>
          </a:p>
        </p:txBody>
      </p:sp>
      <p:sp>
        <p:nvSpPr>
          <p:cNvPr id="13" name="Google Shape;99;p14">
            <a:extLst>
              <a:ext uri="{FF2B5EF4-FFF2-40B4-BE49-F238E27FC236}">
                <a16:creationId xmlns:a16="http://schemas.microsoft.com/office/drawing/2014/main" id="{E2CB7634-B5F8-8E45-962D-E51658BA3F8A}"/>
              </a:ext>
            </a:extLst>
          </p:cNvPr>
          <p:cNvSpPr txBox="1"/>
          <p:nvPr/>
        </p:nvSpPr>
        <p:spPr>
          <a:xfrm>
            <a:off x="391896" y="1940463"/>
            <a:ext cx="1842872" cy="62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lt1"/>
              </a:buClr>
              <a:buSzPts val="2800"/>
            </a:pPr>
            <a:r>
              <a:rPr lang="zh-TW" alt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郵件伺服器</a:t>
            </a:r>
            <a:endParaRPr sz="200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5" name="Google Shape;99;p14">
            <a:extLst>
              <a:ext uri="{FF2B5EF4-FFF2-40B4-BE49-F238E27FC236}">
                <a16:creationId xmlns:a16="http://schemas.microsoft.com/office/drawing/2014/main" id="{C4B452BD-BAE8-B445-9902-6F1C0A2E3069}"/>
              </a:ext>
            </a:extLst>
          </p:cNvPr>
          <p:cNvSpPr txBox="1"/>
          <p:nvPr/>
        </p:nvSpPr>
        <p:spPr>
          <a:xfrm>
            <a:off x="9656864" y="2064965"/>
            <a:ext cx="2280781" cy="60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即時建立索引</a:t>
            </a:r>
            <a:endParaRPr lang="zh-TW" altLang="en-US" sz="2000"/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9DA5AA32-CB29-CA45-BDAD-745C3902335A}"/>
              </a:ext>
            </a:extLst>
          </p:cNvPr>
          <p:cNvGrpSpPr/>
          <p:nvPr/>
        </p:nvGrpSpPr>
        <p:grpSpPr>
          <a:xfrm>
            <a:off x="1771618" y="3405287"/>
            <a:ext cx="2046411" cy="1790045"/>
            <a:chOff x="4294586" y="1511463"/>
            <a:chExt cx="2433610" cy="1922929"/>
          </a:xfrm>
        </p:grpSpPr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AA612E8B-6E57-5940-A448-F0523D2F3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43971" y="2177101"/>
              <a:ext cx="1910199" cy="1257291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Google Shape;99;p14">
              <a:extLst>
                <a:ext uri="{FF2B5EF4-FFF2-40B4-BE49-F238E27FC236}">
                  <a16:creationId xmlns:a16="http://schemas.microsoft.com/office/drawing/2014/main" id="{49E624B8-710F-3B41-B7ED-4EA07F85AEAF}"/>
                </a:ext>
              </a:extLst>
            </p:cNvPr>
            <p:cNvSpPr txBox="1"/>
            <p:nvPr/>
          </p:nvSpPr>
          <p:spPr>
            <a:xfrm>
              <a:off x="4294586" y="1511463"/>
              <a:ext cx="243361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zh-TW" sz="2400" i="0" u="none" strike="noStrike" cap="none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同步</a:t>
              </a:r>
              <a:endParaRPr sz="240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9" name="圖片 18">
            <a:extLst>
              <a:ext uri="{FF2B5EF4-FFF2-40B4-BE49-F238E27FC236}">
                <a16:creationId xmlns:a16="http://schemas.microsoft.com/office/drawing/2014/main" id="{626808CB-9794-134B-B42F-C8F3968919D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2142" y="1558758"/>
            <a:ext cx="1589590" cy="13843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圖片 4">
            <a:extLst>
              <a:ext uri="{FF2B5EF4-FFF2-40B4-BE49-F238E27FC236}">
                <a16:creationId xmlns:a16="http://schemas.microsoft.com/office/drawing/2014/main" id="{F32630BD-DBAF-8A46-AB19-9E7B6AE338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3851" y="3048422"/>
            <a:ext cx="1227145" cy="1223433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直線箭頭接點 20">
            <a:extLst>
              <a:ext uri="{FF2B5EF4-FFF2-40B4-BE49-F238E27FC236}">
                <a16:creationId xmlns:a16="http://schemas.microsoft.com/office/drawing/2014/main" id="{F6004233-0304-8148-9769-F7725A5DF725}"/>
              </a:ext>
            </a:extLst>
          </p:cNvPr>
          <p:cNvCxnSpPr>
            <a:cxnSpLocks/>
          </p:cNvCxnSpPr>
          <p:nvPr/>
        </p:nvCxnSpPr>
        <p:spPr>
          <a:xfrm flipV="1">
            <a:off x="6799058" y="2433480"/>
            <a:ext cx="1681616" cy="1458851"/>
          </a:xfrm>
          <a:prstGeom prst="straightConnector1">
            <a:avLst/>
          </a:prstGeom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直線箭頭接點 21">
            <a:extLst>
              <a:ext uri="{FF2B5EF4-FFF2-40B4-BE49-F238E27FC236}">
                <a16:creationId xmlns:a16="http://schemas.microsoft.com/office/drawing/2014/main" id="{5B9C473F-8C16-D248-A8D3-BD63D406DA43}"/>
              </a:ext>
            </a:extLst>
          </p:cNvPr>
          <p:cNvCxnSpPr>
            <a:cxnSpLocks/>
          </p:cNvCxnSpPr>
          <p:nvPr/>
        </p:nvCxnSpPr>
        <p:spPr>
          <a:xfrm>
            <a:off x="7355813" y="4991229"/>
            <a:ext cx="1085058" cy="11266"/>
          </a:xfrm>
          <a:prstGeom prst="straightConnector1">
            <a:avLst/>
          </a:prstGeom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Google Shape;99;p14">
            <a:extLst>
              <a:ext uri="{FF2B5EF4-FFF2-40B4-BE49-F238E27FC236}">
                <a16:creationId xmlns:a16="http://schemas.microsoft.com/office/drawing/2014/main" id="{E5C5D936-90A5-2642-BFF3-7EEB0B181CFA}"/>
              </a:ext>
            </a:extLst>
          </p:cNvPr>
          <p:cNvSpPr txBox="1"/>
          <p:nvPr/>
        </p:nvSpPr>
        <p:spPr>
          <a:xfrm>
            <a:off x="4175691" y="3405287"/>
            <a:ext cx="2024346" cy="487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lt1"/>
              </a:buClr>
              <a:buSzPts val="2800"/>
            </a:pPr>
            <a:r>
              <a:rPr lang="zh-TW" altLang="en-US" sz="240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備份</a:t>
            </a:r>
            <a:endParaRPr sz="240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7193DD53-BE8A-9345-9CBF-F9E3F4F88BB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987" y="3994692"/>
            <a:ext cx="859891" cy="12387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2F216469-1921-E444-BFE1-B00D342CD708}"/>
              </a:ext>
            </a:extLst>
          </p:cNvPr>
          <p:cNvSpPr/>
          <p:nvPr/>
        </p:nvSpPr>
        <p:spPr>
          <a:xfrm>
            <a:off x="5894309" y="4005875"/>
            <a:ext cx="1290946" cy="1287851"/>
          </a:xfrm>
          <a:prstGeom prst="rect">
            <a:avLst/>
          </a:prstGeom>
          <a:solidFill>
            <a:srgbClr val="0070C0">
              <a:alpha val="70000"/>
            </a:srgbClr>
          </a:solidFill>
          <a:ln w="38100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zh-CN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郵件檔</a:t>
            </a:r>
            <a:endParaRPr lang="zh-TW" altLang="en-US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/>
            <a:r>
              <a:rPr lang="zh-CN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資料夾</a:t>
            </a:r>
            <a:endParaRPr lang="zh-TW" altLang="en-US" sz="2000">
              <a:solidFill>
                <a:schemeClr val="bg1"/>
              </a:solidFill>
              <a:latin typeface="微軟正黑體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6" name="圖片 19" descr="P6-02.png">
            <a:extLst>
              <a:ext uri="{FF2B5EF4-FFF2-40B4-BE49-F238E27FC236}">
                <a16:creationId xmlns:a16="http://schemas.microsoft.com/office/drawing/2014/main" id="{C3F18DB7-FE0F-C946-90D0-F43FEE61081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0119" y="4734929"/>
            <a:ext cx="998897" cy="84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BF6F9743-3000-A64F-B593-9A2DCB901E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4029" y="5141523"/>
            <a:ext cx="782462" cy="591486"/>
          </a:xfrm>
          <a:prstGeom prst="rect">
            <a:avLst/>
          </a:prstGeom>
        </p:spPr>
      </p:pic>
      <p:cxnSp>
        <p:nvCxnSpPr>
          <p:cNvPr id="28" name="直線箭頭接點 45">
            <a:extLst>
              <a:ext uri="{FF2B5EF4-FFF2-40B4-BE49-F238E27FC236}">
                <a16:creationId xmlns:a16="http://schemas.microsoft.com/office/drawing/2014/main" id="{73A18ADE-E4E7-0046-AB43-B49E559F0D4D}"/>
              </a:ext>
            </a:extLst>
          </p:cNvPr>
          <p:cNvCxnSpPr>
            <a:cxnSpLocks/>
          </p:cNvCxnSpPr>
          <p:nvPr/>
        </p:nvCxnSpPr>
        <p:spPr>
          <a:xfrm flipV="1">
            <a:off x="7276634" y="3892331"/>
            <a:ext cx="996807" cy="422563"/>
          </a:xfrm>
          <a:prstGeom prst="straightConnector1">
            <a:avLst/>
          </a:prstGeom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19376049-F4EA-634B-9537-BEE3D0890D3F}"/>
              </a:ext>
            </a:extLst>
          </p:cNvPr>
          <p:cNvGrpSpPr/>
          <p:nvPr/>
        </p:nvGrpSpPr>
        <p:grpSpPr>
          <a:xfrm>
            <a:off x="956652" y="3585469"/>
            <a:ext cx="900824" cy="1048073"/>
            <a:chOff x="956652" y="3171291"/>
            <a:chExt cx="900824" cy="1048073"/>
          </a:xfrm>
        </p:grpSpPr>
        <p:cxnSp>
          <p:nvCxnSpPr>
            <p:cNvPr id="30" name="接點: 肘形 8">
              <a:extLst>
                <a:ext uri="{FF2B5EF4-FFF2-40B4-BE49-F238E27FC236}">
                  <a16:creationId xmlns:a16="http://schemas.microsoft.com/office/drawing/2014/main" id="{9A50249A-3198-B145-848E-E6C5034E96DA}"/>
                </a:ext>
              </a:extLst>
            </p:cNvPr>
            <p:cNvCxnSpPr>
              <a:cxnSpLocks/>
            </p:cNvCxnSpPr>
            <p:nvPr/>
          </p:nvCxnSpPr>
          <p:spPr>
            <a:xfrm>
              <a:off x="956652" y="3171291"/>
              <a:ext cx="0" cy="1048073"/>
            </a:xfrm>
            <a:prstGeom prst="straightConnector1">
              <a:avLst/>
            </a:prstGeom>
            <a:ln w="381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>
              <a:extLst>
                <a:ext uri="{FF2B5EF4-FFF2-40B4-BE49-F238E27FC236}">
                  <a16:creationId xmlns:a16="http://schemas.microsoft.com/office/drawing/2014/main" id="{A2E44724-06C1-1644-A0CA-B2BB0F916C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6652" y="4195682"/>
              <a:ext cx="900824" cy="269"/>
            </a:xfrm>
            <a:prstGeom prst="line">
              <a:avLst/>
            </a:prstGeom>
            <a:ln w="381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圖片 31">
            <a:extLst>
              <a:ext uri="{FF2B5EF4-FFF2-40B4-BE49-F238E27FC236}">
                <a16:creationId xmlns:a16="http://schemas.microsoft.com/office/drawing/2014/main" id="{11A6AC08-81E6-2A45-9A2E-7C121C7B53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96" y="2509902"/>
            <a:ext cx="1842872" cy="96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64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525536-F3E7-4040-876C-95951F5FB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219" y="1122361"/>
            <a:ext cx="4667693" cy="4810605"/>
          </a:xfrm>
        </p:spPr>
        <p:txBody>
          <a:bodyPr/>
          <a:lstStyle/>
          <a:p>
            <a:r>
              <a:rPr lang="zh-TW" altLang="en-US">
                <a:solidFill>
                  <a:schemeClr val="accent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自行架設郵件伺服器，</a:t>
            </a:r>
            <a:r>
              <a:rPr lang="zh-CN" altLang="en-US">
                <a:solidFill>
                  <a:schemeClr val="accent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管理維護</a:t>
            </a:r>
            <a:r>
              <a:rPr lang="zh-TW" altLang="en-US">
                <a:solidFill>
                  <a:schemeClr val="accent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細節多</a:t>
            </a:r>
            <a:endParaRPr lang="en-US" altLang="zh-TW">
              <a:solidFill>
                <a:schemeClr val="accent1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3955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F446C1E1-CA2E-4134-AB53-DF9FE29A37A5}"/>
              </a:ext>
            </a:extLst>
          </p:cNvPr>
          <p:cNvSpPr/>
          <p:nvPr/>
        </p:nvSpPr>
        <p:spPr>
          <a:xfrm>
            <a:off x="-12208" y="1568411"/>
            <a:ext cx="12320512" cy="73092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282962A2-4AAE-4989-BB47-365CB9832A1E}"/>
              </a:ext>
            </a:extLst>
          </p:cNvPr>
          <p:cNvSpPr/>
          <p:nvPr/>
        </p:nvSpPr>
        <p:spPr>
          <a:xfrm>
            <a:off x="5305926" y="2772795"/>
            <a:ext cx="6436895" cy="2978220"/>
          </a:xfrm>
          <a:prstGeom prst="roundRect">
            <a:avLst>
              <a:gd name="adj" fmla="val 7779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E56C84BD-8795-441F-8ABF-F2BA69DDCF00}"/>
              </a:ext>
            </a:extLst>
          </p:cNvPr>
          <p:cNvSpPr/>
          <p:nvPr/>
        </p:nvSpPr>
        <p:spPr>
          <a:xfrm>
            <a:off x="360947" y="2772795"/>
            <a:ext cx="3253190" cy="2978220"/>
          </a:xfrm>
          <a:prstGeom prst="roundRect">
            <a:avLst>
              <a:gd name="adj" fmla="val 7779"/>
            </a:avLst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FB73778-C77B-A04B-B06A-0A776BA71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136525"/>
            <a:ext cx="10663989" cy="1192545"/>
          </a:xfrm>
        </p:spPr>
        <p:txBody>
          <a:bodyPr>
            <a:normAutofit/>
          </a:bodyPr>
          <a:lstStyle/>
          <a:p>
            <a:r>
              <a:rPr kumimoji="1" lang="en-US" altLang="zh-CN">
                <a:ea typeface="Microsoft JhengHei" panose="020B0604030504040204" pitchFamily="34" charset="-120"/>
              </a:rPr>
              <a:t>QNAP </a:t>
            </a:r>
            <a:r>
              <a:rPr kumimoji="1" lang="zh-CN" altLang="en-US">
                <a:ea typeface="Microsoft JhengHei" panose="020B0604030504040204" pitchFamily="34" charset="-120"/>
              </a:rPr>
              <a:t>郵件收發軟體，提升郵件管理效率</a:t>
            </a:r>
            <a:endParaRPr kumimoji="1" lang="zh-TW" altLang="en-US">
              <a:ea typeface="Microsoft JhengHei" panose="020B0604030504040204" pitchFamily="34" charset="-120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D25E62EB-0601-5D48-8286-F9DA1872CEFF}"/>
              </a:ext>
            </a:extLst>
          </p:cNvPr>
          <p:cNvGrpSpPr/>
          <p:nvPr/>
        </p:nvGrpSpPr>
        <p:grpSpPr>
          <a:xfrm>
            <a:off x="7352308" y="2530047"/>
            <a:ext cx="4232818" cy="2978220"/>
            <a:chOff x="8024633" y="2476892"/>
            <a:chExt cx="3703494" cy="2513181"/>
          </a:xfrm>
        </p:grpSpPr>
        <p:pic>
          <p:nvPicPr>
            <p:cNvPr id="6" name="圖片 15">
              <a:extLst>
                <a:ext uri="{FF2B5EF4-FFF2-40B4-BE49-F238E27FC236}">
                  <a16:creationId xmlns:a16="http://schemas.microsoft.com/office/drawing/2014/main" id="{3684BBCA-6963-D249-AB63-E1BE9978F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3644" y="2614181"/>
              <a:ext cx="3430160" cy="1991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Shape 106">
              <a:extLst>
                <a:ext uri="{FF2B5EF4-FFF2-40B4-BE49-F238E27FC236}">
                  <a16:creationId xmlns:a16="http://schemas.microsoft.com/office/drawing/2014/main" id="{73187A8B-C1AA-E446-91D6-175ADD50BBC6}"/>
                </a:ext>
              </a:extLst>
            </p:cNvPr>
            <p:cNvSpPr/>
            <p:nvPr/>
          </p:nvSpPr>
          <p:spPr bwMode="auto">
            <a:xfrm>
              <a:off x="8024633" y="2476892"/>
              <a:ext cx="3703494" cy="251318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3934"/>
                  </a:moveTo>
                  <a:lnTo>
                    <a:pt x="120000" y="3934"/>
                  </a:lnTo>
                  <a:lnTo>
                    <a:pt x="119830" y="3196"/>
                  </a:lnTo>
                  <a:lnTo>
                    <a:pt x="119660" y="2459"/>
                  </a:lnTo>
                  <a:lnTo>
                    <a:pt x="118981" y="1229"/>
                  </a:lnTo>
                  <a:lnTo>
                    <a:pt x="118642" y="737"/>
                  </a:lnTo>
                  <a:lnTo>
                    <a:pt x="118132" y="245"/>
                  </a:lnTo>
                  <a:lnTo>
                    <a:pt x="117623" y="0"/>
                  </a:lnTo>
                  <a:lnTo>
                    <a:pt x="116944" y="0"/>
                  </a:lnTo>
                  <a:lnTo>
                    <a:pt x="3055" y="0"/>
                  </a:lnTo>
                  <a:lnTo>
                    <a:pt x="3055" y="0"/>
                  </a:lnTo>
                  <a:lnTo>
                    <a:pt x="2376" y="0"/>
                  </a:lnTo>
                  <a:lnTo>
                    <a:pt x="1867" y="245"/>
                  </a:lnTo>
                  <a:lnTo>
                    <a:pt x="1357" y="737"/>
                  </a:lnTo>
                  <a:lnTo>
                    <a:pt x="1018" y="1229"/>
                  </a:lnTo>
                  <a:lnTo>
                    <a:pt x="339" y="2459"/>
                  </a:lnTo>
                  <a:lnTo>
                    <a:pt x="169" y="3196"/>
                  </a:lnTo>
                  <a:lnTo>
                    <a:pt x="0" y="3934"/>
                  </a:lnTo>
                  <a:lnTo>
                    <a:pt x="0" y="115573"/>
                  </a:lnTo>
                  <a:lnTo>
                    <a:pt x="0" y="115573"/>
                  </a:lnTo>
                  <a:lnTo>
                    <a:pt x="0" y="116557"/>
                  </a:lnTo>
                  <a:lnTo>
                    <a:pt x="169" y="117295"/>
                  </a:lnTo>
                  <a:lnTo>
                    <a:pt x="509" y="118032"/>
                  </a:lnTo>
                  <a:lnTo>
                    <a:pt x="848" y="118770"/>
                  </a:lnTo>
                  <a:lnTo>
                    <a:pt x="1357" y="119262"/>
                  </a:lnTo>
                  <a:lnTo>
                    <a:pt x="1867" y="119508"/>
                  </a:lnTo>
                  <a:lnTo>
                    <a:pt x="2376" y="119754"/>
                  </a:lnTo>
                  <a:lnTo>
                    <a:pt x="3055" y="120000"/>
                  </a:lnTo>
                  <a:lnTo>
                    <a:pt x="116944" y="120000"/>
                  </a:lnTo>
                  <a:lnTo>
                    <a:pt x="116944" y="120000"/>
                  </a:lnTo>
                  <a:lnTo>
                    <a:pt x="117623" y="119754"/>
                  </a:lnTo>
                  <a:lnTo>
                    <a:pt x="118132" y="119508"/>
                  </a:lnTo>
                  <a:lnTo>
                    <a:pt x="118642" y="119262"/>
                  </a:lnTo>
                  <a:lnTo>
                    <a:pt x="119151" y="118770"/>
                  </a:lnTo>
                  <a:lnTo>
                    <a:pt x="119490" y="118032"/>
                  </a:lnTo>
                  <a:lnTo>
                    <a:pt x="119830" y="117295"/>
                  </a:lnTo>
                  <a:lnTo>
                    <a:pt x="120000" y="116557"/>
                  </a:lnTo>
                  <a:lnTo>
                    <a:pt x="120000" y="115573"/>
                  </a:lnTo>
                  <a:lnTo>
                    <a:pt x="120000" y="3934"/>
                  </a:lnTo>
                  <a:close/>
                  <a:moveTo>
                    <a:pt x="115247" y="99098"/>
                  </a:moveTo>
                  <a:lnTo>
                    <a:pt x="4752" y="99098"/>
                  </a:lnTo>
                  <a:lnTo>
                    <a:pt x="4752" y="6885"/>
                  </a:lnTo>
                  <a:lnTo>
                    <a:pt x="115247" y="6885"/>
                  </a:lnTo>
                  <a:lnTo>
                    <a:pt x="115247" y="99098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lIns="91425" tIns="45725" rIns="91425" bIns="45725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SzPct val="25000"/>
                <a:defRPr/>
              </a:pPr>
              <a:endParaRPr lang="zh-TW" altLang="zh-TW">
                <a:effectLst>
                  <a:outerShdw blurRad="38100" dist="38100" dir="2700000" algn="tl">
                    <a:srgbClr val="FFFFFF"/>
                  </a:outerShdw>
                </a:effectLst>
                <a:cs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7F611024-D7C6-E145-B217-C0F8EEDC774F}"/>
              </a:ext>
            </a:extLst>
          </p:cNvPr>
          <p:cNvGrpSpPr/>
          <p:nvPr/>
        </p:nvGrpSpPr>
        <p:grpSpPr>
          <a:xfrm>
            <a:off x="5216279" y="2772795"/>
            <a:ext cx="2643602" cy="2345524"/>
            <a:chOff x="5006626" y="2212461"/>
            <a:chExt cx="2643602" cy="2345524"/>
          </a:xfrm>
        </p:grpSpPr>
        <p:pic>
          <p:nvPicPr>
            <p:cNvPr id="9" name="圖片 20" descr="P7_左-01.png">
              <a:extLst>
                <a:ext uri="{FF2B5EF4-FFF2-40B4-BE49-F238E27FC236}">
                  <a16:creationId xmlns:a16="http://schemas.microsoft.com/office/drawing/2014/main" id="{71B89720-1218-2140-B0B6-A5C59088AC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06626" y="2212461"/>
              <a:ext cx="2643602" cy="126397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圖片 17">
              <a:extLst>
                <a:ext uri="{FF2B5EF4-FFF2-40B4-BE49-F238E27FC236}">
                  <a16:creationId xmlns:a16="http://schemas.microsoft.com/office/drawing/2014/main" id="{5B51AEAB-8DCE-2043-A327-3220DFE27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7200" y="3325794"/>
              <a:ext cx="1234493" cy="123219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A72313FA-C1D4-8747-ABD3-9576BFDED1B4}"/>
              </a:ext>
            </a:extLst>
          </p:cNvPr>
          <p:cNvSpPr/>
          <p:nvPr/>
        </p:nvSpPr>
        <p:spPr>
          <a:xfrm>
            <a:off x="716273" y="2025572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400" b="1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endParaRPr lang="zh-TW" altLang="en-US"/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80835110-DD8C-FA40-93B2-B4CAE8A611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166" y="3359067"/>
            <a:ext cx="2840418" cy="1484182"/>
          </a:xfrm>
          <a:prstGeom prst="rect">
            <a:avLst/>
          </a:prstGeom>
        </p:spPr>
      </p:pic>
      <p:sp>
        <p:nvSpPr>
          <p:cNvPr id="22" name="向右箭號 21">
            <a:extLst>
              <a:ext uri="{FF2B5EF4-FFF2-40B4-BE49-F238E27FC236}">
                <a16:creationId xmlns:a16="http://schemas.microsoft.com/office/drawing/2014/main" id="{8961AD66-ACEB-4248-8929-4C1C9F4B61D4}"/>
              </a:ext>
            </a:extLst>
          </p:cNvPr>
          <p:cNvSpPr/>
          <p:nvPr/>
        </p:nvSpPr>
        <p:spPr>
          <a:xfrm flipV="1">
            <a:off x="3614138" y="3779130"/>
            <a:ext cx="1691788" cy="1114761"/>
          </a:xfrm>
          <a:prstGeom prst="rightArrow">
            <a:avLst>
              <a:gd name="adj1" fmla="val 50000"/>
              <a:gd name="adj2" fmla="val 48741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23F841BD-B201-084D-9C65-FD44E043B61E}"/>
              </a:ext>
            </a:extLst>
          </p:cNvPr>
          <p:cNvSpPr txBox="1"/>
          <p:nvPr/>
        </p:nvSpPr>
        <p:spPr>
          <a:xfrm>
            <a:off x="3790516" y="4033845"/>
            <a:ext cx="1743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匯入</a:t>
            </a:r>
            <a:endParaRPr lang="zh-TW" altLang="en-US" sz="320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DB5827CE-6389-534D-95AE-FBE635B88429}"/>
              </a:ext>
            </a:extLst>
          </p:cNvPr>
          <p:cNvSpPr/>
          <p:nvPr/>
        </p:nvSpPr>
        <p:spPr>
          <a:xfrm>
            <a:off x="1307961" y="5223159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chemeClr val="lt1"/>
              </a:buClr>
              <a:buSzPts val="2800"/>
            </a:pPr>
            <a:r>
              <a:rPr lang="zh-TW" altLang="en-US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郵件伺服器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D477C636-1C8A-814E-827C-1D77C6323ACE}"/>
              </a:ext>
            </a:extLst>
          </p:cNvPr>
          <p:cNvSpPr/>
          <p:nvPr/>
        </p:nvSpPr>
        <p:spPr>
          <a:xfrm>
            <a:off x="5879037" y="5223159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chemeClr val="lt1"/>
              </a:buClr>
              <a:buSzPts val="2800"/>
            </a:pPr>
            <a:r>
              <a:rPr lang="en-US" altLang="zh-TW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QmailAgent</a:t>
            </a:r>
            <a:endParaRPr lang="zh-TW" altLang="en-US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ADEE01B-7871-4F40-BC8D-3606092E7CE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208" y="1568411"/>
            <a:ext cx="5109500" cy="949604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AFFEBA44-3EA1-E541-9594-46CE9ED84E3D}"/>
              </a:ext>
            </a:extLst>
          </p:cNvPr>
          <p:cNvSpPr txBox="1"/>
          <p:nvPr/>
        </p:nvSpPr>
        <p:spPr>
          <a:xfrm>
            <a:off x="612331" y="1713246"/>
            <a:ext cx="3927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搭配 </a:t>
            </a:r>
            <a:r>
              <a:rPr kumimoji="1" lang="en-US" altLang="zh-CN" sz="2400" err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QmailAgent</a:t>
            </a:r>
            <a:r>
              <a:rPr kumimoji="1" lang="en-US" altLang="zh-CN" sz="2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1" lang="zh-CN" altLang="en-US" sz="2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收發郵件</a:t>
            </a:r>
            <a:endParaRPr kumimoji="1" lang="zh-TW" altLang="en-US" sz="24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0E30D64B-BBB8-4224-9EDE-8FB19D4DDB4E}"/>
              </a:ext>
            </a:extLst>
          </p:cNvPr>
          <p:cNvSpPr txBox="1"/>
          <p:nvPr/>
        </p:nvSpPr>
        <p:spPr>
          <a:xfrm>
            <a:off x="5216279" y="1713246"/>
            <a:ext cx="4674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</a:t>
            </a:r>
            <a:r>
              <a:rPr kumimoji="1" lang="zh-TW" altLang="en-US" sz="24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步驟設定 </a:t>
            </a:r>
            <a:r>
              <a:rPr kumimoji="1" lang="en-US" altLang="zh-TW" sz="240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Xeams</a:t>
            </a:r>
            <a:r>
              <a:rPr kumimoji="1" lang="zh-TW" altLang="en-US" sz="24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1" lang="en-US" altLang="zh-TW" sz="24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+</a:t>
            </a:r>
            <a:r>
              <a:rPr kumimoji="1" lang="zh-TW" altLang="en-US" sz="24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1" lang="en-US" altLang="zh-TW" sz="240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QmailAgent</a:t>
            </a:r>
            <a:endParaRPr kumimoji="1" lang="zh-TW" altLang="en-US" sz="240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2633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25F1559D-3DAB-4619-8925-72E38BE87B0C}"/>
              </a:ext>
            </a:extLst>
          </p:cNvPr>
          <p:cNvSpPr/>
          <p:nvPr/>
        </p:nvSpPr>
        <p:spPr>
          <a:xfrm>
            <a:off x="1" y="2105526"/>
            <a:ext cx="12191999" cy="4312551"/>
          </a:xfrm>
          <a:prstGeom prst="rect">
            <a:avLst/>
          </a:prstGeom>
          <a:gradFill>
            <a:gsLst>
              <a:gs pos="0">
                <a:srgbClr val="002060">
                  <a:alpha val="0"/>
                </a:srgbClr>
              </a:gs>
              <a:gs pos="99000">
                <a:srgbClr val="00206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8B7871A7-48A6-4454-9DCB-2E97BC3A07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14" b="-2989"/>
          <a:stretch/>
        </p:blipFill>
        <p:spPr>
          <a:xfrm>
            <a:off x="9567759" y="0"/>
            <a:ext cx="2592156" cy="2478761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790CFCFF-26F8-46BF-AB94-73F70A5F8ADA}"/>
              </a:ext>
            </a:extLst>
          </p:cNvPr>
          <p:cNvSpPr txBox="1"/>
          <p:nvPr/>
        </p:nvSpPr>
        <p:spPr>
          <a:xfrm>
            <a:off x="10594265" y="311745"/>
            <a:ext cx="1374418" cy="128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</a:p>
          <a:p>
            <a:pPr algn="ctr">
              <a:lnSpc>
                <a:spcPct val="90000"/>
              </a:lnSpc>
            </a:pPr>
            <a:r>
              <a:rPr lang="en-US" altLang="zh-TW" sz="5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TW" altLang="en-US" sz="54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3DE8B9E-7E88-0E4E-AF0E-E41469859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426" y="1415870"/>
            <a:ext cx="10802374" cy="4433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/>
              <a:t>先在 </a:t>
            </a:r>
            <a:r>
              <a:rPr lang="en" altLang="zh-TW" sz="2400"/>
              <a:t>Xeams </a:t>
            </a:r>
            <a:r>
              <a:rPr lang="zh-TW" altLang="en-US" sz="24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建立</a:t>
            </a:r>
            <a:r>
              <a:rPr lang="zh-CN" altLang="en-US" sz="24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使用者</a:t>
            </a:r>
            <a:r>
              <a:rPr lang="zh-TW" altLang="en-US" sz="24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的電子郵件帳號</a:t>
            </a:r>
            <a:endParaRPr lang="en-US" altLang="zh-TW" sz="240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E20964F-A0DB-6049-8814-0B10F1D97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136525"/>
            <a:ext cx="5065295" cy="1180103"/>
          </a:xfrm>
        </p:spPr>
        <p:txBody>
          <a:bodyPr>
            <a:noAutofit/>
          </a:bodyPr>
          <a:lstStyle/>
          <a:p>
            <a:r>
              <a:rPr kumimoji="1" lang="en-US" altLang="zh-CN" sz="4000">
                <a:ea typeface="Microsoft JhengHei" panose="020B0604030504040204" pitchFamily="34" charset="-120"/>
              </a:rPr>
              <a:t>QNAP </a:t>
            </a:r>
            <a:r>
              <a:rPr kumimoji="1" lang="zh-CN" altLang="en-US" sz="4000">
                <a:ea typeface="Microsoft JhengHei" panose="020B0604030504040204" pitchFamily="34" charset="-120"/>
              </a:rPr>
              <a:t>郵件收發軟體，提升郵件管理效率</a:t>
            </a:r>
            <a:endParaRPr kumimoji="1" lang="zh-TW" altLang="en-US" sz="4000">
              <a:ea typeface="Microsoft JhengHei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201430C-2817-D945-A7A7-FEB4BCCB5F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319" y="2086833"/>
            <a:ext cx="7386638" cy="3640390"/>
          </a:xfrm>
          <a:prstGeom prst="roundRect">
            <a:avLst>
              <a:gd name="adj" fmla="val 230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EC347315-99D2-2F48-BAA5-F6C12400CC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9856" y="3220251"/>
            <a:ext cx="4683487" cy="2506972"/>
          </a:xfrm>
          <a:prstGeom prst="roundRect">
            <a:avLst>
              <a:gd name="adj" fmla="val 230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B698D7F6-857A-42D5-8E13-5A18080299F3}"/>
              </a:ext>
            </a:extLst>
          </p:cNvPr>
          <p:cNvSpPr/>
          <p:nvPr/>
        </p:nvSpPr>
        <p:spPr>
          <a:xfrm>
            <a:off x="5162763" y="2407105"/>
            <a:ext cx="327334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zh-TW" sz="20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TW" altLang="en-US" sz="2000" b="1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26474D3-CAD4-44FE-A9B4-EA7B0B4B8F5D}"/>
              </a:ext>
            </a:extLst>
          </p:cNvPr>
          <p:cNvSpPr/>
          <p:nvPr/>
        </p:nvSpPr>
        <p:spPr>
          <a:xfrm>
            <a:off x="5469611" y="2468704"/>
            <a:ext cx="1047195" cy="26379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5C4A2F3-80AA-47F3-B655-C334CF293289}"/>
              </a:ext>
            </a:extLst>
          </p:cNvPr>
          <p:cNvSpPr/>
          <p:nvPr/>
        </p:nvSpPr>
        <p:spPr>
          <a:xfrm>
            <a:off x="8562048" y="4406972"/>
            <a:ext cx="3055587" cy="104425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E645C1A4-7F7F-48FE-B6CF-45BE76C5596C}"/>
              </a:ext>
            </a:extLst>
          </p:cNvPr>
          <p:cNvSpPr/>
          <p:nvPr/>
        </p:nvSpPr>
        <p:spPr>
          <a:xfrm>
            <a:off x="8551293" y="3933505"/>
            <a:ext cx="2556986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zh-TW" sz="2000" b="1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zh-TW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TW" altLang="en-US" sz="20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輸入「帳戶」資訊</a:t>
            </a:r>
            <a:endParaRPr lang="zh-TW" altLang="en-US" sz="20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9E82EFDA-7FBC-48C2-8050-56AD452F8744}"/>
              </a:ext>
            </a:extLst>
          </p:cNvPr>
          <p:cNvSpPr/>
          <p:nvPr/>
        </p:nvSpPr>
        <p:spPr>
          <a:xfrm>
            <a:off x="5451919" y="4189312"/>
            <a:ext cx="1078535" cy="18524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8719B98A-F3CA-4287-8523-A66E708EE55C}"/>
              </a:ext>
            </a:extLst>
          </p:cNvPr>
          <p:cNvSpPr/>
          <p:nvPr/>
        </p:nvSpPr>
        <p:spPr>
          <a:xfrm>
            <a:off x="5162763" y="4067164"/>
            <a:ext cx="327334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zh-TW" sz="20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TW" altLang="en-US" sz="2000" b="1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3197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145306AA-1020-4AF1-9037-50A5F8CB4740}"/>
              </a:ext>
            </a:extLst>
          </p:cNvPr>
          <p:cNvSpPr/>
          <p:nvPr/>
        </p:nvSpPr>
        <p:spPr>
          <a:xfrm>
            <a:off x="1" y="2105526"/>
            <a:ext cx="12191999" cy="4312551"/>
          </a:xfrm>
          <a:prstGeom prst="rect">
            <a:avLst/>
          </a:prstGeom>
          <a:gradFill>
            <a:gsLst>
              <a:gs pos="0">
                <a:srgbClr val="002060">
                  <a:alpha val="0"/>
                </a:srgbClr>
              </a:gs>
              <a:gs pos="99000">
                <a:srgbClr val="00206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5219F32B-18ED-405C-8E68-FFD3CC1584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14" b="-2989"/>
          <a:stretch/>
        </p:blipFill>
        <p:spPr>
          <a:xfrm>
            <a:off x="9567759" y="0"/>
            <a:ext cx="2592156" cy="2478761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9545B022-17A2-4BC3-8ACE-F556752F5EFB}"/>
              </a:ext>
            </a:extLst>
          </p:cNvPr>
          <p:cNvSpPr txBox="1"/>
          <p:nvPr/>
        </p:nvSpPr>
        <p:spPr>
          <a:xfrm>
            <a:off x="10594265" y="311745"/>
            <a:ext cx="1374418" cy="128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</a:p>
          <a:p>
            <a:pPr algn="ctr">
              <a:lnSpc>
                <a:spcPct val="90000"/>
              </a:lnSpc>
            </a:pPr>
            <a:r>
              <a:rPr lang="en-US" altLang="zh-TW" sz="5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TW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zh-TW" sz="5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TW" altLang="en-US" sz="54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18669DF-3BEC-E64A-B109-8D5A6B8B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091" y="1878593"/>
            <a:ext cx="4771139" cy="510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zh-CN" altLang="en-US" sz="240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開啟</a:t>
            </a:r>
            <a:r>
              <a:rPr kumimoji="1" lang="en-US" altLang="zh-CN" sz="2400" err="1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QmailAgent</a:t>
            </a:r>
            <a:r>
              <a:rPr kumimoji="1" lang="zh-CN" altLang="en-US" sz="240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新增</a:t>
            </a:r>
            <a:r>
              <a:rPr kumimoji="1" lang="en-US" altLang="zh-CN" sz="240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IMAP</a:t>
            </a:r>
            <a:r>
              <a:rPr kumimoji="1" lang="zh-CN" altLang="en-US" sz="240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帳號</a:t>
            </a:r>
            <a:endParaRPr kumimoji="1" lang="zh-TW" altLang="en-US" sz="240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6D280AD-62CE-994F-8BD3-10C586015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136525"/>
            <a:ext cx="5293895" cy="1174917"/>
          </a:xfrm>
        </p:spPr>
        <p:txBody>
          <a:bodyPr>
            <a:normAutofit fontScale="90000"/>
          </a:bodyPr>
          <a:lstStyle/>
          <a:p>
            <a:r>
              <a:rPr kumimoji="1" lang="en-US" altLang="zh-CN">
                <a:ea typeface="Microsoft JhengHei" panose="020B0604030504040204" pitchFamily="34" charset="-120"/>
              </a:rPr>
              <a:t>QNAP </a:t>
            </a:r>
            <a:r>
              <a:rPr kumimoji="1" lang="zh-CN" altLang="en-US">
                <a:ea typeface="Microsoft JhengHei" panose="020B0604030504040204" pitchFamily="34" charset="-120"/>
              </a:rPr>
              <a:t>郵件收發軟體，提升郵件管理效率</a:t>
            </a:r>
            <a:endParaRPr kumimoji="1" lang="zh-TW" altLang="en-US">
              <a:ea typeface="Microsoft JhengHei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A3CB19B-16BD-FE4B-88D4-E3A6A7E0086E}"/>
              </a:ext>
            </a:extLst>
          </p:cNvPr>
          <p:cNvSpPr/>
          <p:nvPr/>
        </p:nvSpPr>
        <p:spPr>
          <a:xfrm>
            <a:off x="4873946" y="1825531"/>
            <a:ext cx="5707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40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輸入電子郵件伺服器的帳號資訊並</a:t>
            </a:r>
            <a:r>
              <a:rPr kumimoji="1" lang="zh-TW" altLang="en-US" sz="240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1" lang="en-US" altLang="zh-TW" sz="240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”</a:t>
            </a:r>
            <a:r>
              <a:rPr kumimoji="1" lang="zh-CN" altLang="en-US" sz="240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新增</a:t>
            </a:r>
            <a:r>
              <a:rPr kumimoji="1" lang="en-US" altLang="zh-TW" sz="240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”</a:t>
            </a:r>
            <a:endParaRPr kumimoji="1" lang="zh-TW" altLang="en-US" sz="240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492411C5-DF7A-5346-AC07-02A58AC34B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1230" y="2389140"/>
            <a:ext cx="6109867" cy="3711840"/>
          </a:xfrm>
          <a:prstGeom prst="roundRect">
            <a:avLst>
              <a:gd name="adj" fmla="val 230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群組 5">
            <a:extLst>
              <a:ext uri="{FF2B5EF4-FFF2-40B4-BE49-F238E27FC236}">
                <a16:creationId xmlns:a16="http://schemas.microsoft.com/office/drawing/2014/main" id="{7CEB3D77-452A-42E6-966E-31C5086B9869}"/>
              </a:ext>
            </a:extLst>
          </p:cNvPr>
          <p:cNvGrpSpPr/>
          <p:nvPr/>
        </p:nvGrpSpPr>
        <p:grpSpPr>
          <a:xfrm>
            <a:off x="563209" y="2405929"/>
            <a:ext cx="4067744" cy="3529507"/>
            <a:chOff x="563209" y="2448461"/>
            <a:chExt cx="4067744" cy="3529507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02F8DBB0-1F50-4F4F-81C9-AA263E92FF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3209" y="3063845"/>
              <a:ext cx="4067744" cy="2914123"/>
            </a:xfrm>
            <a:prstGeom prst="roundRect">
              <a:avLst>
                <a:gd name="adj" fmla="val 2308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978F4B98-E146-7141-950E-5D1A87941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3209" y="2448461"/>
              <a:ext cx="4067744" cy="791207"/>
            </a:xfrm>
            <a:prstGeom prst="roundRect">
              <a:avLst>
                <a:gd name="adj" fmla="val 2308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7A6606B2-4AFE-4ABF-B5AE-7CFF9E682AD2}"/>
              </a:ext>
            </a:extLst>
          </p:cNvPr>
          <p:cNvCxnSpPr/>
          <p:nvPr/>
        </p:nvCxnSpPr>
        <p:spPr>
          <a:xfrm>
            <a:off x="4820781" y="1624652"/>
            <a:ext cx="0" cy="4322593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BA3930BA-F971-47A2-8AB1-F636925282E3}"/>
              </a:ext>
            </a:extLst>
          </p:cNvPr>
          <p:cNvSpPr/>
          <p:nvPr/>
        </p:nvSpPr>
        <p:spPr>
          <a:xfrm>
            <a:off x="3635690" y="5039915"/>
            <a:ext cx="808720" cy="86479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3B2C500-9C58-4127-882F-6D7DC4714464}"/>
              </a:ext>
            </a:extLst>
          </p:cNvPr>
          <p:cNvSpPr/>
          <p:nvPr/>
        </p:nvSpPr>
        <p:spPr>
          <a:xfrm>
            <a:off x="8832842" y="5668581"/>
            <a:ext cx="1842246" cy="432399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9" name="箭號: 向右 18">
            <a:extLst>
              <a:ext uri="{FF2B5EF4-FFF2-40B4-BE49-F238E27FC236}">
                <a16:creationId xmlns:a16="http://schemas.microsoft.com/office/drawing/2014/main" id="{954D05E1-61F1-4027-9F6C-76D85A1B0ACE}"/>
              </a:ext>
            </a:extLst>
          </p:cNvPr>
          <p:cNvSpPr/>
          <p:nvPr/>
        </p:nvSpPr>
        <p:spPr>
          <a:xfrm rot="14118412">
            <a:off x="4145744" y="5663383"/>
            <a:ext cx="701378" cy="590554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E0B94C6E-133D-4324-B025-89420830F14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3547" y="2405929"/>
            <a:ext cx="1761587" cy="176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891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637C90CF-D331-4B7C-B46E-41ED9FD4AA6A}"/>
              </a:ext>
            </a:extLst>
          </p:cNvPr>
          <p:cNvGrpSpPr/>
          <p:nvPr/>
        </p:nvGrpSpPr>
        <p:grpSpPr>
          <a:xfrm>
            <a:off x="287964" y="2432254"/>
            <a:ext cx="7223882" cy="4300954"/>
            <a:chOff x="1105469" y="7137779"/>
            <a:chExt cx="7223882" cy="4300954"/>
          </a:xfrm>
        </p:grpSpPr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F22EA308-8DC1-4474-A0BE-5149E5E2C8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05469" y="7137779"/>
              <a:ext cx="7223882" cy="4300954"/>
            </a:xfrm>
            <a:prstGeom prst="rect">
              <a:avLst/>
            </a:prstGeom>
          </p:spPr>
        </p:pic>
        <p:cxnSp>
          <p:nvCxnSpPr>
            <p:cNvPr id="15" name="直線箭頭接點 45">
              <a:extLst>
                <a:ext uri="{FF2B5EF4-FFF2-40B4-BE49-F238E27FC236}">
                  <a16:creationId xmlns:a16="http://schemas.microsoft.com/office/drawing/2014/main" id="{8808D51B-68C7-41A0-A180-61E383F8ED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41351" y="8951167"/>
              <a:ext cx="0" cy="643712"/>
            </a:xfrm>
            <a:prstGeom prst="straightConnector1">
              <a:avLst/>
            </a:prstGeom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070CBFBA-3D6F-4885-8352-13DA2B4E6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1278" y="9400655"/>
              <a:ext cx="3554873" cy="534956"/>
            </a:xfrm>
            <a:prstGeom prst="rect">
              <a:avLst/>
            </a:prstGeom>
            <a:ln w="57150" cap="sq">
              <a:solidFill>
                <a:srgbClr val="C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7647735-5E27-4541-A96F-FDA9E7B73275}"/>
                </a:ext>
              </a:extLst>
            </p:cNvPr>
            <p:cNvSpPr/>
            <p:nvPr/>
          </p:nvSpPr>
          <p:spPr>
            <a:xfrm>
              <a:off x="2516923" y="8722101"/>
              <a:ext cx="1783351" cy="219541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8" name="Google Shape;206;p26">
            <a:extLst>
              <a:ext uri="{FF2B5EF4-FFF2-40B4-BE49-F238E27FC236}">
                <a16:creationId xmlns:a16="http://schemas.microsoft.com/office/drawing/2014/main" id="{E937CE1D-9F0E-5A49-A847-EEEE8E6774E7}"/>
              </a:ext>
            </a:extLst>
          </p:cNvPr>
          <p:cNvPicPr preferRelativeResize="0"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9729" y="1424524"/>
            <a:ext cx="6154605" cy="43965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7EB5623-79F2-DC4D-A709-83AE20D4E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5" y="1497805"/>
            <a:ext cx="5919654" cy="91694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240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伺服器上郵件</a:t>
            </a:r>
            <a:r>
              <a:rPr lang="zh-CN" altLang="en-US" sz="240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匯入 </a:t>
            </a:r>
            <a:r>
              <a:rPr lang="en-US" altLang="zh-CN" sz="2400" err="1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QmailAgent</a:t>
            </a:r>
            <a:r>
              <a:rPr lang="en-US" altLang="zh-CN" sz="240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240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自動儲存至  </a:t>
            </a:r>
            <a:r>
              <a:rPr lang="en-US" altLang="zh-TW" sz="240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NAS</a:t>
            </a:r>
            <a:r>
              <a:rPr lang="zh-TW" altLang="en-US" sz="240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，彈性</a:t>
            </a:r>
            <a:r>
              <a:rPr lang="zh-CN" altLang="en-US" sz="240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設定</a:t>
            </a:r>
            <a:r>
              <a:rPr lang="zh-TW" altLang="en-US" sz="240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收信頻率。</a:t>
            </a:r>
            <a:endParaRPr kumimoji="1" lang="zh-TW" altLang="en-US" sz="240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10A632D-C2E9-5748-8B24-CEB330284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136525"/>
            <a:ext cx="10663989" cy="1199373"/>
          </a:xfrm>
        </p:spPr>
        <p:txBody>
          <a:bodyPr>
            <a:normAutofit/>
          </a:bodyPr>
          <a:lstStyle/>
          <a:p>
            <a:r>
              <a:rPr kumimoji="1" lang="zh-TW" altLang="en-US" sz="3800">
                <a:ea typeface="Microsoft JhengHei" panose="020B0604030504040204" pitchFamily="34" charset="-120"/>
              </a:rPr>
              <a:t>不論</a:t>
            </a:r>
            <a:r>
              <a:rPr kumimoji="1" lang="zh-CN" altLang="en-US" sz="3800">
                <a:ea typeface="Microsoft JhengHei" panose="020B0604030504040204" pitchFamily="34" charset="-120"/>
              </a:rPr>
              <a:t>郵件備份</a:t>
            </a:r>
            <a:r>
              <a:rPr kumimoji="1" lang="en-US" altLang="zh-CN" sz="3800">
                <a:ea typeface="Microsoft JhengHei" panose="020B0604030504040204" pitchFamily="34" charset="-120"/>
              </a:rPr>
              <a:t>/</a:t>
            </a:r>
            <a:r>
              <a:rPr kumimoji="1" lang="zh-CN" altLang="en-US" sz="3800">
                <a:ea typeface="Microsoft JhengHei" panose="020B0604030504040204" pitchFamily="34" charset="-120"/>
              </a:rPr>
              <a:t>異地備援</a:t>
            </a:r>
            <a:r>
              <a:rPr kumimoji="1" lang="zh-TW" altLang="en-US" sz="3800">
                <a:ea typeface="Microsoft JhengHei" panose="020B0604030504040204" pitchFamily="34" charset="-120"/>
              </a:rPr>
              <a:t>，</a:t>
            </a:r>
            <a:r>
              <a:rPr kumimoji="1" lang="en-US" altLang="zh-TW" sz="3800">
                <a:ea typeface="Microsoft JhengHei" panose="020B0604030504040204" pitchFamily="34" charset="-120"/>
              </a:rPr>
              <a:t>QNAP NAS </a:t>
            </a:r>
            <a:r>
              <a:rPr kumimoji="1" lang="zh-CN" altLang="en-US" sz="3800">
                <a:ea typeface="Microsoft JhengHei" panose="020B0604030504040204" pitchFamily="34" charset="-120"/>
              </a:rPr>
              <a:t>一機搞定</a:t>
            </a:r>
            <a:endParaRPr kumimoji="1" lang="zh-TW" altLang="en-US" sz="3800">
              <a:ea typeface="Microsoft JhengHei" panose="020B0604030504040204" pitchFamily="34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485FF8F-9489-2640-A4C5-1B0A41EBB30F}"/>
              </a:ext>
            </a:extLst>
          </p:cNvPr>
          <p:cNvSpPr/>
          <p:nvPr/>
        </p:nvSpPr>
        <p:spPr>
          <a:xfrm>
            <a:off x="6949426" y="1497805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zh-TW" altLang="en-US" sz="240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搭配混合雲資料保護策略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F71744C-853C-524F-A8A6-A81EB9CA62B4}"/>
              </a:ext>
            </a:extLst>
          </p:cNvPr>
          <p:cNvSpPr/>
          <p:nvPr/>
        </p:nvSpPr>
        <p:spPr>
          <a:xfrm>
            <a:off x="10170821" y="2771127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70C0"/>
              </a:buClr>
              <a:buSzPts val="2400"/>
            </a:pPr>
            <a:r>
              <a:rPr lang="zh-TW" altLang="en-US" sz="200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雲端</a:t>
            </a:r>
            <a:endParaRPr lang="zh-TW" altLang="en-US" sz="2000">
              <a:solidFill>
                <a:srgbClr val="0070C0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1B86037-3515-C240-ADD8-2E471E92AD7D}"/>
              </a:ext>
            </a:extLst>
          </p:cNvPr>
          <p:cNvSpPr/>
          <p:nvPr/>
        </p:nvSpPr>
        <p:spPr>
          <a:xfrm>
            <a:off x="8926747" y="3710495"/>
            <a:ext cx="954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70C0"/>
              </a:buClr>
              <a:buSzPts val="2400"/>
            </a:pPr>
            <a:r>
              <a:rPr lang="zh-TW" altLang="en-US" sz="200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異地端</a:t>
            </a:r>
            <a:endParaRPr lang="zh-TW" altLang="en-US" sz="2000">
              <a:solidFill>
                <a:srgbClr val="0070C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EFD8CCB-0281-FF4E-B30E-A8B960D16589}"/>
              </a:ext>
            </a:extLst>
          </p:cNvPr>
          <p:cNvSpPr/>
          <p:nvPr/>
        </p:nvSpPr>
        <p:spPr>
          <a:xfrm>
            <a:off x="10266515" y="4260145"/>
            <a:ext cx="954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70C0"/>
              </a:buClr>
              <a:buSzPts val="2400"/>
            </a:pPr>
            <a:r>
              <a:rPr lang="zh-TW" altLang="en-US" sz="200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本地端</a:t>
            </a:r>
            <a:endParaRPr lang="zh-TW" altLang="en-US" sz="2000">
              <a:solidFill>
                <a:srgbClr val="0070C0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EB2783C-505E-FB44-BB4C-60CB678653E7}"/>
              </a:ext>
            </a:extLst>
          </p:cNvPr>
          <p:cNvSpPr/>
          <p:nvPr/>
        </p:nvSpPr>
        <p:spPr>
          <a:xfrm>
            <a:off x="7065090" y="511833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zh-TW" sz="200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  <a:sym typeface="Arial"/>
              </a:rPr>
              <a:t>Hybrid Backup Sync</a:t>
            </a:r>
            <a:endParaRPr lang="en-US" altLang="zh-TW" sz="2000">
              <a:solidFill>
                <a:srgbClr val="0070C0"/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lvl="0"/>
            <a:r>
              <a:rPr lang="zh-TW" altLang="en-US" sz="200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  <a:sym typeface="Arial"/>
              </a:rPr>
              <a:t>混合型備份與同步中心</a:t>
            </a:r>
          </a:p>
        </p:txBody>
      </p: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B7492023-B900-454B-A6FC-67C2C368EC08}"/>
              </a:ext>
            </a:extLst>
          </p:cNvPr>
          <p:cNvCxnSpPr>
            <a:cxnSpLocks/>
          </p:cNvCxnSpPr>
          <p:nvPr/>
        </p:nvCxnSpPr>
        <p:spPr>
          <a:xfrm>
            <a:off x="6765835" y="1555669"/>
            <a:ext cx="0" cy="807602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0861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群組 30">
            <a:extLst>
              <a:ext uri="{FF2B5EF4-FFF2-40B4-BE49-F238E27FC236}">
                <a16:creationId xmlns:a16="http://schemas.microsoft.com/office/drawing/2014/main" id="{DF27993D-D693-43B0-A3C6-1E221483E174}"/>
              </a:ext>
            </a:extLst>
          </p:cNvPr>
          <p:cNvGrpSpPr/>
          <p:nvPr/>
        </p:nvGrpSpPr>
        <p:grpSpPr>
          <a:xfrm>
            <a:off x="7099769" y="1822470"/>
            <a:ext cx="3660027" cy="3358985"/>
            <a:chOff x="423080" y="1430005"/>
            <a:chExt cx="3660027" cy="335898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3" name="矩形: 圓角 32">
              <a:extLst>
                <a:ext uri="{FF2B5EF4-FFF2-40B4-BE49-F238E27FC236}">
                  <a16:creationId xmlns:a16="http://schemas.microsoft.com/office/drawing/2014/main" id="{8CDF3E03-76B7-46CD-9741-08832AA9811F}"/>
                </a:ext>
              </a:extLst>
            </p:cNvPr>
            <p:cNvSpPr/>
            <p:nvPr/>
          </p:nvSpPr>
          <p:spPr>
            <a:xfrm>
              <a:off x="423080" y="1430005"/>
              <a:ext cx="3660027" cy="3358985"/>
            </a:xfrm>
            <a:prstGeom prst="roundRect">
              <a:avLst>
                <a:gd name="adj" fmla="val 4683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矩形: 圓角 34">
              <a:extLst>
                <a:ext uri="{FF2B5EF4-FFF2-40B4-BE49-F238E27FC236}">
                  <a16:creationId xmlns:a16="http://schemas.microsoft.com/office/drawing/2014/main" id="{2AAD89C0-E57D-4B67-87E8-1F2FB98EFE7C}"/>
                </a:ext>
              </a:extLst>
            </p:cNvPr>
            <p:cNvSpPr/>
            <p:nvPr/>
          </p:nvSpPr>
          <p:spPr>
            <a:xfrm>
              <a:off x="423080" y="4629501"/>
              <a:ext cx="3660027" cy="159489"/>
            </a:xfrm>
            <a:prstGeom prst="roundRect">
              <a:avLst>
                <a:gd name="adj" fmla="val 4683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6C94F815-F144-BC4D-A2BE-E2518BFB4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136525"/>
            <a:ext cx="10663989" cy="1192545"/>
          </a:xfrm>
        </p:spPr>
        <p:txBody>
          <a:bodyPr>
            <a:normAutofit/>
          </a:bodyPr>
          <a:lstStyle/>
          <a:p>
            <a:r>
              <a:rPr kumimoji="1" lang="zh-TW" altLang="en-US">
                <a:ea typeface="Microsoft JhengHei" panose="020B0604030504040204" pitchFamily="34" charset="-120"/>
              </a:rPr>
              <a:t>快速搜尋與調閱特定郵件，重新應用</a:t>
            </a: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F5B61777-4712-744D-9CE7-EBBA7C976017}"/>
              </a:ext>
            </a:extLst>
          </p:cNvPr>
          <p:cNvGrpSpPr/>
          <p:nvPr/>
        </p:nvGrpSpPr>
        <p:grpSpPr>
          <a:xfrm>
            <a:off x="768536" y="1359311"/>
            <a:ext cx="6009005" cy="4745280"/>
            <a:chOff x="6096000" y="803561"/>
            <a:chExt cx="5973907" cy="4679896"/>
          </a:xfrm>
        </p:grpSpPr>
        <p:pic>
          <p:nvPicPr>
            <p:cNvPr id="5" name="Shape 650">
              <a:extLst>
                <a:ext uri="{FF2B5EF4-FFF2-40B4-BE49-F238E27FC236}">
                  <a16:creationId xmlns:a16="http://schemas.microsoft.com/office/drawing/2014/main" id="{F2E6903D-D560-A943-A6BA-144DB9882450}"/>
                </a:ext>
              </a:extLst>
            </p:cNvPr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09966" y="2102299"/>
              <a:ext cx="5372916" cy="2809802"/>
            </a:xfrm>
            <a:prstGeom prst="rect">
              <a:avLst/>
            </a:prstGeom>
            <a:ln>
              <a:noFill/>
            </a:ln>
            <a:effectLst>
              <a:softEdge rad="76200"/>
            </a:effectLst>
          </p:spPr>
        </p:pic>
        <p:pic>
          <p:nvPicPr>
            <p:cNvPr id="6" name="Shape 652">
              <a:extLst>
                <a:ext uri="{FF2B5EF4-FFF2-40B4-BE49-F238E27FC236}">
                  <a16:creationId xmlns:a16="http://schemas.microsoft.com/office/drawing/2014/main" id="{9DDA465A-6262-6D48-9580-2757B84A8426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37191" y="1443534"/>
              <a:ext cx="1720008" cy="453430"/>
            </a:xfrm>
            <a:prstGeom prst="rect">
              <a:avLst/>
            </a:prstGeom>
            <a:noFill/>
            <a:ln w="38100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</p:pic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B9163832-31F6-4E4E-BDE9-831674AC028E}"/>
                </a:ext>
              </a:extLst>
            </p:cNvPr>
            <p:cNvGrpSpPr/>
            <p:nvPr/>
          </p:nvGrpSpPr>
          <p:grpSpPr>
            <a:xfrm>
              <a:off x="7258549" y="803561"/>
              <a:ext cx="2554511" cy="433753"/>
              <a:chOff x="7565716" y="1681266"/>
              <a:chExt cx="2554511" cy="433753"/>
            </a:xfrm>
          </p:grpSpPr>
          <p:grpSp>
            <p:nvGrpSpPr>
              <p:cNvPr id="19" name="群組 18">
                <a:extLst>
                  <a:ext uri="{FF2B5EF4-FFF2-40B4-BE49-F238E27FC236}">
                    <a16:creationId xmlns:a16="http://schemas.microsoft.com/office/drawing/2014/main" id="{2F0C3533-C439-2A47-A15C-FA10150B114C}"/>
                  </a:ext>
                </a:extLst>
              </p:cNvPr>
              <p:cNvGrpSpPr/>
              <p:nvPr/>
            </p:nvGrpSpPr>
            <p:grpSpPr>
              <a:xfrm>
                <a:off x="7611880" y="1776319"/>
                <a:ext cx="2508347" cy="338700"/>
                <a:chOff x="7611880" y="1776319"/>
                <a:chExt cx="2508347" cy="338700"/>
              </a:xfrm>
            </p:grpSpPr>
            <p:sp>
              <p:nvSpPr>
                <p:cNvPr id="21" name="Shape 657">
                  <a:extLst>
                    <a:ext uri="{FF2B5EF4-FFF2-40B4-BE49-F238E27FC236}">
                      <a16:creationId xmlns:a16="http://schemas.microsoft.com/office/drawing/2014/main" id="{29FE5F85-6434-6447-B332-ECD259E02DF7}"/>
                    </a:ext>
                  </a:extLst>
                </p:cNvPr>
                <p:cNvSpPr txBox="1"/>
                <p:nvPr/>
              </p:nvSpPr>
              <p:spPr>
                <a:xfrm>
                  <a:off x="7611880" y="1776319"/>
                  <a:ext cx="2508347" cy="338700"/>
                </a:xfrm>
                <a:prstGeom prst="rect">
                  <a:avLst/>
                </a:prstGeom>
                <a:solidFill>
                  <a:srgbClr val="0070C0"/>
                </a:solidFill>
                <a:ln w="38100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39999" dist="20000" dir="5400000" rotWithShape="0">
                    <a:srgbClr val="000000">
                      <a:alpha val="37650"/>
                    </a:srgbClr>
                  </a:outerShdw>
                </a:effectLst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ct val="25000"/>
                    <a:buFont typeface="Arial"/>
                    <a:buNone/>
                  </a:pPr>
                  <a:r>
                    <a:rPr lang="en" b="1" i="0" u="none" strike="noStrike" cap="none">
                      <a:solidFill>
                        <a:srgbClr val="FFFFFF"/>
                      </a:solidFill>
                      <a:latin typeface="Microsoft JhengHei" panose="020B0604030504040204" pitchFamily="34" charset="-120"/>
                      <a:ea typeface="Microsoft JhengHei" panose="020B0604030504040204" pitchFamily="34" charset="-120"/>
                      <a:cs typeface="Arial"/>
                      <a:sym typeface="Arial"/>
                    </a:rPr>
                    <a:t>      </a:t>
                  </a:r>
                  <a:r>
                    <a:rPr lang="zh-Hant" altLang="en-US" b="1">
                      <a:solidFill>
                        <a:srgbClr val="FFFFFF"/>
                      </a:solidFill>
                      <a:latin typeface="Microsoft JhengHei" panose="020B0604030504040204" pitchFamily="34" charset="-120"/>
                      <a:ea typeface="Microsoft JhengHei" panose="020B0604030504040204" pitchFamily="34" charset="-120"/>
                      <a:cs typeface="Arial"/>
                      <a:sym typeface="Arial"/>
                    </a:rPr>
                    <a:t>郵件內文全文檢索</a:t>
                  </a:r>
                  <a:endParaRPr lang="en" b="1" i="0" u="none" strike="noStrike" cap="none">
                    <a:solidFill>
                      <a:srgbClr val="FFFFFF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Shape 662">
                  <a:extLst>
                    <a:ext uri="{FF2B5EF4-FFF2-40B4-BE49-F238E27FC236}">
                      <a16:creationId xmlns:a16="http://schemas.microsoft.com/office/drawing/2014/main" id="{97C9622E-B029-5143-937B-DC63431D1E46}"/>
                    </a:ext>
                  </a:extLst>
                </p:cNvPr>
                <p:cNvSpPr/>
                <p:nvPr/>
              </p:nvSpPr>
              <p:spPr>
                <a:xfrm>
                  <a:off x="7716716" y="1816409"/>
                  <a:ext cx="216000" cy="216000"/>
                </a:xfrm>
                <a:prstGeom prst="rect">
                  <a:avLst/>
                </a:prstGeom>
                <a:solidFill>
                  <a:schemeClr val="lt1"/>
                </a:solidFill>
                <a:ln w="25400" cap="flat" cmpd="sng">
                  <a:solidFill>
                    <a:srgbClr val="576C7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14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20" name="Shape 663">
                <a:extLst>
                  <a:ext uri="{FF2B5EF4-FFF2-40B4-BE49-F238E27FC236}">
                    <a16:creationId xmlns:a16="http://schemas.microsoft.com/office/drawing/2014/main" id="{FAD5702C-EC7F-A040-84FE-B901093C5A7C}"/>
                  </a:ext>
                </a:extLst>
              </p:cNvPr>
              <p:cNvPicPr preferRelativeResize="0"/>
              <p:nvPr/>
            </p:nvPicPr>
            <p:blipFill rotWithShape="1">
              <a:blip r:embed="rId4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565716" y="1681266"/>
                <a:ext cx="564300" cy="359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682DCD5D-F213-7342-ADC2-62DD15DB08BE}"/>
                </a:ext>
              </a:extLst>
            </p:cNvPr>
            <p:cNvGrpSpPr/>
            <p:nvPr/>
          </p:nvGrpSpPr>
          <p:grpSpPr>
            <a:xfrm>
              <a:off x="10135277" y="2186907"/>
              <a:ext cx="1934630" cy="449639"/>
              <a:chOff x="10743542" y="3319808"/>
              <a:chExt cx="1934630" cy="449639"/>
            </a:xfrm>
          </p:grpSpPr>
          <p:grpSp>
            <p:nvGrpSpPr>
              <p:cNvPr id="15" name="群組 14">
                <a:extLst>
                  <a:ext uri="{FF2B5EF4-FFF2-40B4-BE49-F238E27FC236}">
                    <a16:creationId xmlns:a16="http://schemas.microsoft.com/office/drawing/2014/main" id="{0E72406C-25CA-374F-B304-368D95DE8074}"/>
                  </a:ext>
                </a:extLst>
              </p:cNvPr>
              <p:cNvGrpSpPr/>
              <p:nvPr/>
            </p:nvGrpSpPr>
            <p:grpSpPr>
              <a:xfrm>
                <a:off x="10761545" y="3430747"/>
                <a:ext cx="1916627" cy="338700"/>
                <a:chOff x="10761545" y="3430747"/>
                <a:chExt cx="1916627" cy="338700"/>
              </a:xfrm>
            </p:grpSpPr>
            <p:sp>
              <p:nvSpPr>
                <p:cNvPr id="17" name="Shape 654">
                  <a:extLst>
                    <a:ext uri="{FF2B5EF4-FFF2-40B4-BE49-F238E27FC236}">
                      <a16:creationId xmlns:a16="http://schemas.microsoft.com/office/drawing/2014/main" id="{1F33C871-07F4-294A-9764-DD76224BAB32}"/>
                    </a:ext>
                  </a:extLst>
                </p:cNvPr>
                <p:cNvSpPr txBox="1"/>
                <p:nvPr/>
              </p:nvSpPr>
              <p:spPr>
                <a:xfrm>
                  <a:off x="10761545" y="3430747"/>
                  <a:ext cx="1916627" cy="338700"/>
                </a:xfrm>
                <a:prstGeom prst="rect">
                  <a:avLst/>
                </a:prstGeom>
                <a:solidFill>
                  <a:srgbClr val="0070C0"/>
                </a:solidFill>
                <a:ln w="38100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39999" dist="20000" dir="5400000" rotWithShape="0">
                    <a:srgbClr val="000000">
                      <a:alpha val="37650"/>
                    </a:srgbClr>
                  </a:outerShdw>
                </a:effectLst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ct val="25000"/>
                    <a:buFont typeface="Arial"/>
                    <a:buNone/>
                  </a:pPr>
                  <a:r>
                    <a:rPr lang="en" sz="1600" b="0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   </a:t>
                  </a:r>
                  <a:r>
                    <a:rPr lang="zh-Hant" altLang="en-US" sz="1600" b="0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 </a:t>
                  </a:r>
                  <a:r>
                    <a:rPr lang="zh-Hant" altLang="en-US" b="1">
                      <a:solidFill>
                        <a:srgbClr val="FFFFFF"/>
                      </a:solidFill>
                      <a:latin typeface="Microsoft JhengHei" panose="020B0604030504040204" pitchFamily="34" charset="-120"/>
                      <a:ea typeface="Microsoft JhengHei" panose="020B0604030504040204" pitchFamily="34" charset="-120"/>
                      <a:cs typeface="Arial"/>
                      <a:sym typeface="Arial"/>
                    </a:rPr>
                    <a:t>客製化篩選器</a:t>
                  </a:r>
                  <a:endParaRPr lang="en" b="1">
                    <a:solidFill>
                      <a:srgbClr val="FFFFFF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Arial"/>
                    <a:sym typeface="Arial"/>
                  </a:endParaRPr>
                </a:p>
              </p:txBody>
            </p:sp>
            <p:sp>
              <p:nvSpPr>
                <p:cNvPr id="18" name="Shape 664">
                  <a:extLst>
                    <a:ext uri="{FF2B5EF4-FFF2-40B4-BE49-F238E27FC236}">
                      <a16:creationId xmlns:a16="http://schemas.microsoft.com/office/drawing/2014/main" id="{E8D7600A-C2D2-5549-BA59-D9FB42C080BA}"/>
                    </a:ext>
                  </a:extLst>
                </p:cNvPr>
                <p:cNvSpPr/>
                <p:nvPr/>
              </p:nvSpPr>
              <p:spPr>
                <a:xfrm>
                  <a:off x="10882967" y="3490742"/>
                  <a:ext cx="216000" cy="216000"/>
                </a:xfrm>
                <a:prstGeom prst="rect">
                  <a:avLst/>
                </a:prstGeom>
                <a:solidFill>
                  <a:schemeClr val="lt1"/>
                </a:solidFill>
                <a:ln w="25400" cap="flat" cmpd="sng">
                  <a:solidFill>
                    <a:srgbClr val="576C7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14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16" name="Shape 665">
                <a:extLst>
                  <a:ext uri="{FF2B5EF4-FFF2-40B4-BE49-F238E27FC236}">
                    <a16:creationId xmlns:a16="http://schemas.microsoft.com/office/drawing/2014/main" id="{29FA39CB-D4F2-6143-91D1-A7385F556DA9}"/>
                  </a:ext>
                </a:extLst>
              </p:cNvPr>
              <p:cNvPicPr preferRelativeResize="0"/>
              <p:nvPr/>
            </p:nvPicPr>
            <p:blipFill rotWithShape="1">
              <a:blip r:embed="rId4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743542" y="3319808"/>
                <a:ext cx="564300" cy="359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" name="群組 8">
              <a:extLst>
                <a:ext uri="{FF2B5EF4-FFF2-40B4-BE49-F238E27FC236}">
                  <a16:creationId xmlns:a16="http://schemas.microsoft.com/office/drawing/2014/main" id="{0E3B5608-F573-9D4F-949B-2C06D38D1901}"/>
                </a:ext>
              </a:extLst>
            </p:cNvPr>
            <p:cNvGrpSpPr/>
            <p:nvPr/>
          </p:nvGrpSpPr>
          <p:grpSpPr>
            <a:xfrm>
              <a:off x="6096000" y="3652442"/>
              <a:ext cx="1162549" cy="435273"/>
              <a:chOff x="4717390" y="3679426"/>
              <a:chExt cx="1162549" cy="435273"/>
            </a:xfrm>
          </p:grpSpPr>
          <p:grpSp>
            <p:nvGrpSpPr>
              <p:cNvPr id="11" name="群組 10">
                <a:extLst>
                  <a:ext uri="{FF2B5EF4-FFF2-40B4-BE49-F238E27FC236}">
                    <a16:creationId xmlns:a16="http://schemas.microsoft.com/office/drawing/2014/main" id="{66A30461-8558-B44F-8E68-D8C9C5322B41}"/>
                  </a:ext>
                </a:extLst>
              </p:cNvPr>
              <p:cNvGrpSpPr/>
              <p:nvPr/>
            </p:nvGrpSpPr>
            <p:grpSpPr>
              <a:xfrm>
                <a:off x="4720913" y="3775999"/>
                <a:ext cx="1159026" cy="338700"/>
                <a:chOff x="4720913" y="3775999"/>
                <a:chExt cx="1159026" cy="338700"/>
              </a:xfrm>
            </p:grpSpPr>
            <p:sp>
              <p:nvSpPr>
                <p:cNvPr id="13" name="Shape 656">
                  <a:extLst>
                    <a:ext uri="{FF2B5EF4-FFF2-40B4-BE49-F238E27FC236}">
                      <a16:creationId xmlns:a16="http://schemas.microsoft.com/office/drawing/2014/main" id="{8A085760-D256-7D49-BDE1-E7FD8A4B31B7}"/>
                    </a:ext>
                  </a:extLst>
                </p:cNvPr>
                <p:cNvSpPr txBox="1"/>
                <p:nvPr/>
              </p:nvSpPr>
              <p:spPr>
                <a:xfrm>
                  <a:off x="4720913" y="3775999"/>
                  <a:ext cx="1159026" cy="338700"/>
                </a:xfrm>
                <a:prstGeom prst="rect">
                  <a:avLst/>
                </a:prstGeom>
                <a:solidFill>
                  <a:srgbClr val="0070C0"/>
                </a:solidFill>
                <a:ln w="38100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39999" dist="20000" dir="5400000" rotWithShape="0">
                    <a:srgbClr val="000000">
                      <a:alpha val="37650"/>
                    </a:srgbClr>
                  </a:outerShdw>
                </a:effectLst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ct val="25000"/>
                    <a:buFont typeface="Arial"/>
                    <a:buNone/>
                  </a:pPr>
                  <a:r>
                    <a:rPr lang="en" sz="1600" b="0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    </a:t>
                  </a:r>
                  <a:r>
                    <a:rPr lang="zh-Hant" altLang="en-US" b="1">
                      <a:solidFill>
                        <a:srgbClr val="FFFFFF"/>
                      </a:solidFill>
                      <a:latin typeface="Microsoft JhengHei" panose="020B0604030504040204" pitchFamily="34" charset="-120"/>
                      <a:ea typeface="Microsoft JhengHei" panose="020B0604030504040204" pitchFamily="34" charset="-120"/>
                      <a:cs typeface="Arial"/>
                      <a:sym typeface="Arial"/>
                    </a:rPr>
                    <a:t>查看</a:t>
                  </a:r>
                  <a:endParaRPr lang="en" b="1">
                    <a:solidFill>
                      <a:srgbClr val="FFFFFF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Arial"/>
                    <a:sym typeface="Arial"/>
                  </a:endParaRPr>
                </a:p>
              </p:txBody>
            </p:sp>
            <p:sp>
              <p:nvSpPr>
                <p:cNvPr id="14" name="Shape 666">
                  <a:extLst>
                    <a:ext uri="{FF2B5EF4-FFF2-40B4-BE49-F238E27FC236}">
                      <a16:creationId xmlns:a16="http://schemas.microsoft.com/office/drawing/2014/main" id="{BE766C37-D9A2-DD49-98C6-0B83A70F7E15}"/>
                    </a:ext>
                  </a:extLst>
                </p:cNvPr>
                <p:cNvSpPr/>
                <p:nvPr/>
              </p:nvSpPr>
              <p:spPr>
                <a:xfrm>
                  <a:off x="4825768" y="3829970"/>
                  <a:ext cx="216000" cy="216000"/>
                </a:xfrm>
                <a:prstGeom prst="rect">
                  <a:avLst/>
                </a:prstGeom>
                <a:solidFill>
                  <a:schemeClr val="lt1"/>
                </a:solidFill>
                <a:ln w="25400" cap="flat" cmpd="sng">
                  <a:solidFill>
                    <a:srgbClr val="576C7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14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12" name="Shape 663">
                <a:extLst>
                  <a:ext uri="{FF2B5EF4-FFF2-40B4-BE49-F238E27FC236}">
                    <a16:creationId xmlns:a16="http://schemas.microsoft.com/office/drawing/2014/main" id="{6B1A3E9E-BBE2-6E48-9791-B72CF1597958}"/>
                  </a:ext>
                </a:extLst>
              </p:cNvPr>
              <p:cNvPicPr preferRelativeResize="0"/>
              <p:nvPr/>
            </p:nvPicPr>
            <p:blipFill rotWithShape="1">
              <a:blip r:embed="rId4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17390" y="3679426"/>
                <a:ext cx="564300" cy="359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0" name="Shape 650">
              <a:extLst>
                <a:ext uri="{FF2B5EF4-FFF2-40B4-BE49-F238E27FC236}">
                  <a16:creationId xmlns:a16="http://schemas.microsoft.com/office/drawing/2014/main" id="{ADEC73EB-4CE2-C34F-B3E5-355B9FEA0408}"/>
                </a:ext>
              </a:extLst>
            </p:cNvPr>
            <p:cNvPicPr preferRelativeResize="0"/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15254" y="5080724"/>
              <a:ext cx="4497187" cy="402733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</p:pic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A2D815C4-7123-9042-95A9-791A99F86FDC}"/>
              </a:ext>
            </a:extLst>
          </p:cNvPr>
          <p:cNvGrpSpPr/>
          <p:nvPr/>
        </p:nvGrpSpPr>
        <p:grpSpPr>
          <a:xfrm>
            <a:off x="5885144" y="5604109"/>
            <a:ext cx="4558557" cy="453601"/>
            <a:chOff x="9268687" y="4610793"/>
            <a:chExt cx="3400224" cy="453601"/>
          </a:xfrm>
        </p:grpSpPr>
        <p:grpSp>
          <p:nvGrpSpPr>
            <p:cNvPr id="24" name="群組 23">
              <a:extLst>
                <a:ext uri="{FF2B5EF4-FFF2-40B4-BE49-F238E27FC236}">
                  <a16:creationId xmlns:a16="http://schemas.microsoft.com/office/drawing/2014/main" id="{9E3DFBF3-99BE-444D-8540-015305008622}"/>
                </a:ext>
              </a:extLst>
            </p:cNvPr>
            <p:cNvGrpSpPr/>
            <p:nvPr/>
          </p:nvGrpSpPr>
          <p:grpSpPr>
            <a:xfrm>
              <a:off x="9268687" y="4725694"/>
              <a:ext cx="3400224" cy="338700"/>
              <a:chOff x="9268687" y="4725694"/>
              <a:chExt cx="3400224" cy="338700"/>
            </a:xfrm>
          </p:grpSpPr>
          <p:sp>
            <p:nvSpPr>
              <p:cNvPr id="26" name="Shape 668">
                <a:extLst>
                  <a:ext uri="{FF2B5EF4-FFF2-40B4-BE49-F238E27FC236}">
                    <a16:creationId xmlns:a16="http://schemas.microsoft.com/office/drawing/2014/main" id="{9F0A9CEF-DC19-7647-A9B8-BDEE6BC64B9E}"/>
                  </a:ext>
                </a:extLst>
              </p:cNvPr>
              <p:cNvSpPr txBox="1"/>
              <p:nvPr/>
            </p:nvSpPr>
            <p:spPr>
              <a:xfrm>
                <a:off x="9268687" y="4725694"/>
                <a:ext cx="3400224" cy="338700"/>
              </a:xfrm>
              <a:prstGeom prst="rect">
                <a:avLst/>
              </a:prstGeom>
              <a:solidFill>
                <a:srgbClr val="0070C0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9999" dist="20000" dir="5400000" rotWithShape="0">
                  <a:srgbClr val="000000">
                    <a:alpha val="37650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ct val="25000"/>
                  <a:buFont typeface="Arial"/>
                  <a:buNone/>
                </a:pPr>
                <a:r>
                  <a:rPr lang="en" sz="16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     </a:t>
                </a:r>
                <a:r>
                  <a:rPr lang="zh-Hant" altLang="en-US" b="1">
                    <a:solidFill>
                      <a:srgbClr val="FFFFFF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Arial"/>
                    <a:sym typeface="Arial"/>
                  </a:rPr>
                  <a:t>透過 </a:t>
                </a:r>
                <a:r>
                  <a:rPr lang="en-US" altLang="zh-Hant" b="1" err="1">
                    <a:solidFill>
                      <a:srgbClr val="FFFFFF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Arial"/>
                    <a:sym typeface="Arial"/>
                  </a:rPr>
                  <a:t>QmailAgent</a:t>
                </a:r>
                <a:r>
                  <a:rPr lang="zh-Hant" altLang="en-US" b="1">
                    <a:solidFill>
                      <a:srgbClr val="FFFFFF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Arial"/>
                    <a:sym typeface="Arial"/>
                  </a:rPr>
                  <a:t> 回覆</a:t>
                </a:r>
                <a:r>
                  <a:rPr lang="zh-TW" altLang="en-US" b="1">
                    <a:solidFill>
                      <a:srgbClr val="FFFFFF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Arial"/>
                    <a:sym typeface="Arial"/>
                  </a:rPr>
                  <a:t>、</a:t>
                </a:r>
                <a:r>
                  <a:rPr lang="zh-Hant" altLang="en-US" b="1">
                    <a:solidFill>
                      <a:srgbClr val="FFFFFF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Arial"/>
                    <a:sym typeface="Arial"/>
                  </a:rPr>
                  <a:t>轉寄或還原</a:t>
                </a:r>
                <a:endParaRPr lang="en" b="1"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/>
                  <a:sym typeface="Arial"/>
                </a:endParaRPr>
              </a:p>
            </p:txBody>
          </p:sp>
          <p:sp>
            <p:nvSpPr>
              <p:cNvPr id="27" name="Shape 669">
                <a:extLst>
                  <a:ext uri="{FF2B5EF4-FFF2-40B4-BE49-F238E27FC236}">
                    <a16:creationId xmlns:a16="http://schemas.microsoft.com/office/drawing/2014/main" id="{6537E2C9-275B-5A40-BBD4-724896A31E54}"/>
                  </a:ext>
                </a:extLst>
              </p:cNvPr>
              <p:cNvSpPr/>
              <p:nvPr/>
            </p:nvSpPr>
            <p:spPr>
              <a:xfrm>
                <a:off x="9380785" y="4783947"/>
                <a:ext cx="216000" cy="216000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rgbClr val="576C7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5" name="Shape 670">
              <a:extLst>
                <a:ext uri="{FF2B5EF4-FFF2-40B4-BE49-F238E27FC236}">
                  <a16:creationId xmlns:a16="http://schemas.microsoft.com/office/drawing/2014/main" id="{0E8C4B13-0733-5C4F-A59F-C654E0E1FE0F}"/>
                </a:ext>
              </a:extLst>
            </p:cNvPr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8687" y="4610793"/>
              <a:ext cx="564300" cy="359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" name="矩形 31">
            <a:extLst>
              <a:ext uri="{FF2B5EF4-FFF2-40B4-BE49-F238E27FC236}">
                <a16:creationId xmlns:a16="http://schemas.microsoft.com/office/drawing/2014/main" id="{906DEA7A-D754-0742-8A92-75B81157E82A}"/>
              </a:ext>
            </a:extLst>
          </p:cNvPr>
          <p:cNvSpPr/>
          <p:nvPr/>
        </p:nvSpPr>
        <p:spPr>
          <a:xfrm>
            <a:off x="7330027" y="3517132"/>
            <a:ext cx="3113673" cy="1179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0363" indent="-360363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AutoNum type="circleNumWdWhitePlain"/>
            </a:pPr>
            <a:r>
              <a:rPr lang="zh-Hant" altLang="en-US" sz="2000">
                <a:latin typeface="Arial" panose="020B0604020202020204" pitchFamily="34" charset="0"/>
                <a:ea typeface="Microsoft JhengHei"/>
                <a:cs typeface="Arial" panose="020B0604020202020204" pitchFamily="34" charset="0"/>
                <a:sym typeface="Arial"/>
              </a:rPr>
              <a:t>安裝</a:t>
            </a:r>
            <a:r>
              <a:rPr lang="zh-TW" altLang="en-US" sz="2000">
                <a:latin typeface="Arial" panose="020B0604020202020204" pitchFamily="34" charset="0"/>
                <a:ea typeface="Microsoft JhengHei"/>
                <a:cs typeface="Arial" panose="020B0604020202020204" pitchFamily="34" charset="0"/>
                <a:sym typeface="Arial"/>
              </a:rPr>
              <a:t> </a:t>
            </a:r>
            <a:r>
              <a:rPr lang="en-US" altLang="zh-Hant" sz="2000" err="1">
                <a:latin typeface="Arial" panose="020B0604020202020204" pitchFamily="34" charset="0"/>
                <a:ea typeface="Microsoft JhengHei"/>
                <a:cs typeface="Arial" panose="020B0604020202020204" pitchFamily="34" charset="0"/>
                <a:sym typeface="Arial"/>
              </a:rPr>
              <a:t>Qsirch</a:t>
            </a:r>
            <a:endParaRPr lang="en-US" altLang="zh-Hant" sz="2000">
              <a:latin typeface="Arial" panose="020B0604020202020204" pitchFamily="34" charset="0"/>
              <a:ea typeface="Microsoft JhengHei"/>
              <a:cs typeface="Arial" panose="020B0604020202020204" pitchFamily="34" charset="0"/>
              <a:sym typeface="Arial"/>
            </a:endParaRPr>
          </a:p>
          <a:p>
            <a:pPr marL="360363" indent="-360363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AutoNum type="circleNumWdWhitePlain"/>
            </a:pPr>
            <a:r>
              <a:rPr lang="zh-CN" altLang="en-US" sz="2000">
                <a:latin typeface="Arial" panose="020B0604020202020204" pitchFamily="34" charset="0"/>
                <a:ea typeface="Microsoft JhengHei"/>
                <a:cs typeface="Arial" panose="020B0604020202020204" pitchFamily="34" charset="0"/>
                <a:sym typeface="Arial"/>
              </a:rPr>
              <a:t>建立索引，搜尋郵件</a:t>
            </a:r>
            <a:endParaRPr lang="en-US" altLang="zh-CN" sz="2000">
              <a:latin typeface="Arial" panose="020B0604020202020204" pitchFamily="34" charset="0"/>
              <a:ea typeface="Microsoft JhengHei"/>
              <a:cs typeface="Arial" panose="020B0604020202020204" pitchFamily="34" charset="0"/>
              <a:sym typeface="Arial"/>
            </a:endParaRPr>
          </a:p>
          <a:p>
            <a:pPr marL="360363" indent="-360363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AutoNum type="circleNumWdWhitePlain"/>
            </a:pPr>
            <a:r>
              <a:rPr lang="zh-CN" altLang="en-US" sz="2000">
                <a:latin typeface="Arial" panose="020B0604020202020204" pitchFamily="34" charset="0"/>
                <a:ea typeface="Microsoft JhengHei"/>
                <a:cs typeface="Arial" panose="020B0604020202020204" pitchFamily="34" charset="0"/>
                <a:sym typeface="Arial"/>
              </a:rPr>
              <a:t>立即查看、回覆或還原</a:t>
            </a:r>
            <a:endParaRPr lang="zh-TW" altLang="en-US" sz="2000"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8E139EEC-0714-824A-B859-A38321BD759E}"/>
              </a:ext>
            </a:extLst>
          </p:cNvPr>
          <p:cNvSpPr txBox="1"/>
          <p:nvPr/>
        </p:nvSpPr>
        <p:spPr>
          <a:xfrm>
            <a:off x="7330027" y="3623613"/>
            <a:ext cx="372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sz="3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圖片 42">
            <a:extLst>
              <a:ext uri="{FF2B5EF4-FFF2-40B4-BE49-F238E27FC236}">
                <a16:creationId xmlns:a16="http://schemas.microsoft.com/office/drawing/2014/main" id="{305A7B03-2DE9-B74E-8CC2-520F5C7C64C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5035" y="2016759"/>
            <a:ext cx="1246660" cy="12533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矩形 43">
            <a:extLst>
              <a:ext uri="{FF2B5EF4-FFF2-40B4-BE49-F238E27FC236}">
                <a16:creationId xmlns:a16="http://schemas.microsoft.com/office/drawing/2014/main" id="{BC73FDC5-F8A9-184F-9DC0-24B104C6F054}"/>
              </a:ext>
            </a:extLst>
          </p:cNvPr>
          <p:cNvSpPr/>
          <p:nvPr/>
        </p:nvSpPr>
        <p:spPr>
          <a:xfrm>
            <a:off x="8607549" y="2262619"/>
            <a:ext cx="2347513" cy="88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TW" altLang="en-US" sz="240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搭配 </a:t>
            </a:r>
            <a:r>
              <a:rPr lang="en-US" altLang="zh-TW" sz="2400" err="1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Qsirch</a:t>
            </a:r>
            <a:endParaRPr lang="en-US" altLang="zh-TW" sz="2400">
              <a:solidFill>
                <a:srgbClr val="0070C0"/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CN" altLang="en-US" sz="240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快速找到郵件</a:t>
            </a:r>
            <a:endParaRPr lang="zh-TW" altLang="en-US" sz="2400">
              <a:solidFill>
                <a:srgbClr val="0070C0"/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5076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71DB684F-CED7-42A1-ACA3-750997575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219" y="1122361"/>
            <a:ext cx="4667693" cy="4759823"/>
          </a:xfrm>
        </p:spPr>
        <p:txBody>
          <a:bodyPr>
            <a:normAutofit/>
          </a:bodyPr>
          <a:lstStyle/>
          <a:p>
            <a:r>
              <a:rPr kumimoji="1" lang="en-US" altLang="zh-TW" sz="6600">
                <a:solidFill>
                  <a:schemeClr val="accent1">
                    <a:lumMod val="50000"/>
                  </a:schemeClr>
                </a:solidFill>
                <a:ea typeface="Microsoft JhengHei" panose="020B0604030504040204" pitchFamily="34" charset="-120"/>
              </a:rPr>
              <a:t>Demo</a:t>
            </a:r>
            <a:endParaRPr kumimoji="1" lang="zh-TW" altLang="en-US" sz="6600">
              <a:solidFill>
                <a:schemeClr val="accent1">
                  <a:lumMod val="50000"/>
                </a:schemeClr>
              </a:solidFill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18753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042FC8AD-8B60-40FB-BECB-1ED960C96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219" y="1122361"/>
            <a:ext cx="4667693" cy="4787119"/>
          </a:xfrm>
        </p:spPr>
        <p:txBody>
          <a:bodyPr/>
          <a:lstStyle/>
          <a:p>
            <a:r>
              <a:rPr kumimoji="1" lang="zh-TW" altLang="en-US">
                <a:solidFill>
                  <a:schemeClr val="accent1">
                    <a:lumMod val="50000"/>
                  </a:schemeClr>
                </a:solidFill>
                <a:ea typeface="Microsoft JhengHei" panose="020B0604030504040204" pitchFamily="34" charset="-120"/>
              </a:rPr>
              <a:t>郵件伺服器方案</a:t>
            </a:r>
            <a:r>
              <a:rPr kumimoji="1" lang="zh-CN" altLang="en-US">
                <a:solidFill>
                  <a:schemeClr val="accent1">
                    <a:lumMod val="50000"/>
                  </a:schemeClr>
                </a:solidFill>
                <a:ea typeface="Microsoft JhengHei" panose="020B0604030504040204" pitchFamily="34" charset="-120"/>
              </a:rPr>
              <a:t>那麼多，該選擇哪一種？</a:t>
            </a:r>
            <a:endParaRPr kumimoji="1" lang="zh-TW" altLang="en-US">
              <a:solidFill>
                <a:schemeClr val="accent1">
                  <a:lumMod val="50000"/>
                </a:schemeClr>
              </a:solidFill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74531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1F5F86-8216-C04B-83A8-6E4850B05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136525"/>
            <a:ext cx="10663989" cy="1192545"/>
          </a:xfrm>
        </p:spPr>
        <p:txBody>
          <a:bodyPr>
            <a:normAutofit/>
          </a:bodyPr>
          <a:lstStyle/>
          <a:p>
            <a:r>
              <a:rPr kumimoji="1" lang="zh-TW" altLang="en-US">
                <a:ea typeface="Microsoft JhengHei" panose="020B0604030504040204" pitchFamily="34" charset="-120"/>
              </a:rPr>
              <a:t>郵件伺服器方案比較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AC09F8A-3587-CF44-BE5E-7085BD0AA3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483976"/>
              </p:ext>
            </p:extLst>
          </p:nvPr>
        </p:nvGraphicFramePr>
        <p:xfrm>
          <a:off x="764006" y="1964591"/>
          <a:ext cx="10663987" cy="3900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441">
                  <a:extLst>
                    <a:ext uri="{9D8B030D-6E8A-4147-A177-3AD203B41FA5}">
                      <a16:colId xmlns:a16="http://schemas.microsoft.com/office/drawing/2014/main" val="441236665"/>
                    </a:ext>
                  </a:extLst>
                </a:gridCol>
                <a:gridCol w="2236069">
                  <a:extLst>
                    <a:ext uri="{9D8B030D-6E8A-4147-A177-3AD203B41FA5}">
                      <a16:colId xmlns:a16="http://schemas.microsoft.com/office/drawing/2014/main" val="1825022623"/>
                    </a:ext>
                  </a:extLst>
                </a:gridCol>
                <a:gridCol w="3434317">
                  <a:extLst>
                    <a:ext uri="{9D8B030D-6E8A-4147-A177-3AD203B41FA5}">
                      <a16:colId xmlns:a16="http://schemas.microsoft.com/office/drawing/2014/main" val="4211550278"/>
                    </a:ext>
                  </a:extLst>
                </a:gridCol>
                <a:gridCol w="3241160">
                  <a:extLst>
                    <a:ext uri="{9D8B030D-6E8A-4147-A177-3AD203B41FA5}">
                      <a16:colId xmlns:a16="http://schemas.microsoft.com/office/drawing/2014/main" val="2829952591"/>
                    </a:ext>
                  </a:extLst>
                </a:gridCol>
              </a:tblGrid>
              <a:tr h="556292">
                <a:tc>
                  <a:txBody>
                    <a:bodyPr/>
                    <a:lstStyle/>
                    <a:p>
                      <a:pPr algn="ctr"/>
                      <a:endParaRPr lang="en-US" sz="1600" b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80687" marR="80687" marT="40343" marB="40343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自行架設</a:t>
                      </a:r>
                      <a:endParaRPr lang="en-US" altLang="zh-TW" sz="24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80687" marR="80687" marT="40343" marB="40343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zh-CN" sz="24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QNAP NAS </a:t>
                      </a:r>
                      <a:r>
                        <a:rPr lang="zh-CN" altLang="en-US" sz="24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方案</a:t>
                      </a:r>
                      <a:endParaRPr lang="en-US" altLang="zh-TW" sz="24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80687" marR="80687" marT="40343" marB="40343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100% </a:t>
                      </a:r>
                      <a:r>
                        <a:rPr lang="zh-CN" altLang="en-US" sz="24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外包第三方</a:t>
                      </a:r>
                      <a:endParaRPr lang="en-US" altLang="zh-TW" sz="24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80687" marR="80687" marT="40343" marB="40343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251756"/>
                  </a:ext>
                </a:extLst>
              </a:tr>
              <a:tr h="42373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600" b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成本</a:t>
                      </a:r>
                      <a:endParaRPr lang="en-US" sz="1600" b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0687" marR="80687" marT="40343" marB="40343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額外購置硬體</a:t>
                      </a:r>
                      <a:endParaRPr lang="en-US" altLang="ja-JP" sz="1600" b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0687" marR="80687" marT="40343" marB="4034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支付</a:t>
                      </a:r>
                      <a:r>
                        <a:rPr lang="zh-TW" altLang="en-US" sz="1600" b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600" b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NAS</a:t>
                      </a:r>
                      <a:r>
                        <a:rPr lang="zh-TW" altLang="en-US" sz="1600" b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硬體費用</a:t>
                      </a:r>
                      <a:endParaRPr lang="en-US" altLang="ja-JP" sz="1600" b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0687" marR="80687" marT="40343" marB="4034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TW" altLang="en-US" sz="1600" b="0" kern="120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用戶數量</a:t>
                      </a:r>
                      <a:r>
                        <a:rPr lang="zh-CN" altLang="en-US" sz="1600" b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、空間依需求增加收費</a:t>
                      </a:r>
                    </a:p>
                  </a:txBody>
                  <a:tcPr marL="80687" marR="80687" marT="40343" marB="4034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624157"/>
                  </a:ext>
                </a:extLst>
              </a:tr>
              <a:tr h="41467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600" b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軟硬體擴充</a:t>
                      </a:r>
                      <a:endParaRPr lang="en-US" sz="1600" b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0687" marR="80687" marT="40343" marB="40343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支援</a:t>
                      </a:r>
                      <a:endParaRPr lang="en-US" sz="1600" b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0687" marR="80687" marT="40343" marB="4034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支援</a:t>
                      </a:r>
                    </a:p>
                  </a:txBody>
                  <a:tcPr marL="80687" marR="80687" marT="40343" marB="4034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不支援</a:t>
                      </a:r>
                    </a:p>
                  </a:txBody>
                  <a:tcPr marL="80687" marR="80687" marT="40343" marB="4034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870167"/>
                  </a:ext>
                </a:extLst>
              </a:tr>
              <a:tr h="54031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600" b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管理掌控度</a:t>
                      </a:r>
                      <a:endParaRPr lang="en-US" sz="1600" b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0687" marR="80687" marT="40343" marB="40343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</a:t>
                      </a:r>
                      <a:r>
                        <a:rPr lang="zh-TW" altLang="en-US" sz="1600" b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en-US" altLang="zh-TW" sz="1600" b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TW" sz="1600" b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CN" altLang="en-US" sz="1600" b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自行設定</a:t>
                      </a:r>
                      <a:r>
                        <a:rPr lang="en-US" altLang="zh-TW" sz="1600" b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1600" b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0687" marR="80687" marT="40343" marB="4034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</a:t>
                      </a:r>
                      <a:endParaRPr lang="en-US" altLang="zh-CN" sz="1600" b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600" b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kern="120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全控制規則</a:t>
                      </a:r>
                      <a:r>
                        <a:rPr lang="en-US" altLang="zh-CN" sz="1600" b="0" kern="120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</a:txBody>
                  <a:tcPr marL="80687" marR="80687" marT="40343" marB="4034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TW" altLang="en-US" sz="1600" b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低</a:t>
                      </a:r>
                      <a:endParaRPr lang="en-US" altLang="zh-TW" sz="1600" b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600" b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CN" altLang="en-US" sz="1600" b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廠商限制附加容量</a:t>
                      </a:r>
                      <a:r>
                        <a:rPr lang="en-US" altLang="zh-CN" sz="1600" b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1600" b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0687" marR="80687" marT="40343" marB="4034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393367"/>
                  </a:ext>
                </a:extLst>
              </a:tr>
              <a:tr h="540318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zh-CN" altLang="en-US" sz="1600" b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安全性</a:t>
                      </a:r>
                      <a:endParaRPr lang="en-US" sz="1600" b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0687" marR="80687" marT="40343" marB="40343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TW" altLang="en-US" sz="1600" b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</a:t>
                      </a:r>
                      <a:endParaRPr lang="en-US" sz="1600" b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0687" marR="80687" marT="40343" marB="4034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CN" altLang="en-US" sz="1600" b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</a:t>
                      </a:r>
                      <a:endParaRPr lang="en-US" altLang="zh-CN" sz="1600" b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0687" marR="80687" marT="40343" marB="4034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TW" altLang="en-US" sz="1600" b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低</a:t>
                      </a:r>
                      <a:endParaRPr lang="en-US" altLang="zh-TW" sz="1600" b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altLang="zh-TW" sz="1600" b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CN" altLang="en-US" sz="1600" b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郵件透過第三方處理</a:t>
                      </a:r>
                      <a:r>
                        <a:rPr lang="en-US" altLang="zh-TW" sz="1600" b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1600" b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0687" marR="80687" marT="40343" marB="4034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820931"/>
                  </a:ext>
                </a:extLst>
              </a:tr>
              <a:tr h="40498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zh-CN" altLang="en-US" sz="1600" b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設定為自有網域</a:t>
                      </a:r>
                      <a:endParaRPr lang="en-US" sz="1600" b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0687" marR="80687" marT="40343" marB="40343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CN" altLang="en-US" sz="1600" b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支援</a:t>
                      </a:r>
                      <a:endParaRPr lang="en-US" sz="1600" b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0687" marR="80687" marT="40343" marB="4034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CN" altLang="en-US" sz="1600" b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支援</a:t>
                      </a:r>
                      <a:endParaRPr lang="en-US" sz="1600" b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0687" marR="80687" marT="40343" marB="4034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CN" altLang="en-US" sz="1600" b="0">
                          <a:latin typeface="微軟正黑體"/>
                          <a:ea typeface="微軟正黑體"/>
                        </a:rPr>
                        <a:t>支援</a:t>
                      </a:r>
                      <a:endParaRPr lang="en-US" sz="1600" b="0">
                        <a:latin typeface="微軟正黑體"/>
                        <a:ea typeface="微軟正黑體"/>
                      </a:endParaRPr>
                    </a:p>
                  </a:txBody>
                  <a:tcPr marL="80687" marR="80687" marT="40343" marB="4034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639877"/>
                  </a:ext>
                </a:extLst>
              </a:tr>
              <a:tr h="404037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zh-CN" altLang="en-US" sz="1600" b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檔案管理軟體</a:t>
                      </a:r>
                      <a:endParaRPr lang="en-US" sz="1600" b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0687" marR="80687" marT="40343" marB="40343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CN" altLang="en-US" sz="1600" b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不支援</a:t>
                      </a:r>
                      <a:endParaRPr lang="en-US" sz="1600" b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0687" marR="80687" marT="40343" marB="4034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CN" altLang="en-US" sz="1600" b="0">
                          <a:latin typeface="微軟正黑體"/>
                          <a:ea typeface="微軟正黑體"/>
                        </a:rPr>
                        <a:t>郵件管理</a:t>
                      </a:r>
                      <a:r>
                        <a:rPr lang="en-US" altLang="zh-CN" sz="1600" b="0">
                          <a:latin typeface="微軟正黑體"/>
                          <a:ea typeface="微軟正黑體"/>
                        </a:rPr>
                        <a:t>/</a:t>
                      </a:r>
                      <a:r>
                        <a:rPr lang="zh-CN" altLang="en-US" sz="1600" b="0">
                          <a:latin typeface="微軟正黑體"/>
                          <a:ea typeface="微軟正黑體"/>
                        </a:rPr>
                        <a:t>全文檢索</a:t>
                      </a:r>
                      <a:r>
                        <a:rPr lang="en-US" altLang="zh-CN" sz="1600" b="0">
                          <a:latin typeface="微軟正黑體"/>
                          <a:ea typeface="微軟正黑體"/>
                        </a:rPr>
                        <a:t>/ </a:t>
                      </a:r>
                      <a:r>
                        <a:rPr lang="zh-CN" altLang="en-US" sz="1600" b="0">
                          <a:latin typeface="微軟正黑體"/>
                          <a:ea typeface="微軟正黑體"/>
                        </a:rPr>
                        <a:t>異地郵件備援</a:t>
                      </a:r>
                      <a:endParaRPr lang="en-US" sz="1600" b="0">
                        <a:latin typeface="微軟正黑體"/>
                        <a:ea typeface="微軟正黑體"/>
                      </a:endParaRPr>
                    </a:p>
                  </a:txBody>
                  <a:tcPr marL="80687" marR="80687" marT="40343" marB="4034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CN" altLang="en-US" sz="1600" b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不支援</a:t>
                      </a:r>
                      <a:endParaRPr lang="en-US" altLang="zh-CN" sz="1600" b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0687" marR="80687" marT="40343" marB="4034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28908"/>
                  </a:ext>
                </a:extLst>
              </a:tr>
              <a:tr h="559922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zh-TW" altLang="en-US" sz="1600" b="0" kern="120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管理維護成本</a:t>
                      </a:r>
                      <a:endParaRPr lang="en-US" sz="1600" b="0" kern="120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0687" marR="80687" marT="40343" marB="40343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CN" altLang="en-US" sz="1600" b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</a:t>
                      </a:r>
                      <a:r>
                        <a:rPr lang="zh-TW" altLang="en-US" sz="1600" b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（需要</a:t>
                      </a:r>
                      <a:r>
                        <a:rPr lang="zh-TW" altLang="en-US" sz="1600" b="0" kern="120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技術人員</a:t>
                      </a:r>
                      <a:r>
                        <a:rPr lang="zh-TW" altLang="en-US" sz="1600" b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endParaRPr lang="en-US" sz="1600" b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0687" marR="80687" marT="40343" marB="4034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CN" altLang="en-US" sz="1600" b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低</a:t>
                      </a:r>
                      <a:endParaRPr lang="en-US" sz="1600" b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0687" marR="80687" marT="40343" marB="4034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CN" altLang="en-US" sz="1600" b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低</a:t>
                      </a:r>
                      <a:endParaRPr lang="en-US" altLang="zh-CN" sz="1600" b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0687" marR="80687" marT="40343" marB="4034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718538"/>
                  </a:ext>
                </a:extLst>
              </a:tr>
            </a:tbl>
          </a:graphicData>
        </a:graphic>
      </p:graphicFrame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0BA10A5E-D97B-473E-8749-51B58148877E}"/>
              </a:ext>
            </a:extLst>
          </p:cNvPr>
          <p:cNvCxnSpPr>
            <a:cxnSpLocks/>
          </p:cNvCxnSpPr>
          <p:nvPr/>
        </p:nvCxnSpPr>
        <p:spPr>
          <a:xfrm flipH="1" flipV="1">
            <a:off x="774639" y="1968014"/>
            <a:ext cx="1745277" cy="54127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AFF38C06-6DEF-422B-9E6B-13BA373F9619}"/>
              </a:ext>
            </a:extLst>
          </p:cNvPr>
          <p:cNvSpPr/>
          <p:nvPr/>
        </p:nvSpPr>
        <p:spPr>
          <a:xfrm>
            <a:off x="4748587" y="1964591"/>
            <a:ext cx="3427850" cy="3900374"/>
          </a:xfrm>
          <a:prstGeom prst="rect">
            <a:avLst/>
          </a:prstGeom>
          <a:noFill/>
          <a:ln>
            <a:solidFill>
              <a:schemeClr val="accent5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Shape 628" descr="皇冠-01.png">
            <a:extLst>
              <a:ext uri="{FF2B5EF4-FFF2-40B4-BE49-F238E27FC236}">
                <a16:creationId xmlns:a16="http://schemas.microsoft.com/office/drawing/2014/main" id="{11770659-979B-BF47-9340-6759F7646598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60867">
            <a:off x="4817605" y="1372158"/>
            <a:ext cx="997364" cy="69349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30385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721F0C-437C-9041-8615-4CBEE0597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136525"/>
            <a:ext cx="10663989" cy="1192545"/>
          </a:xfrm>
        </p:spPr>
        <p:txBody>
          <a:bodyPr>
            <a:normAutofit/>
          </a:bodyPr>
          <a:lstStyle/>
          <a:p>
            <a:r>
              <a:rPr kumimoji="1" lang="en-US" altLang="zh-TW">
                <a:ea typeface="Microsoft JhengHei" panose="020B0604030504040204" pitchFamily="34" charset="-120"/>
              </a:rPr>
              <a:t>QNAP NAS </a:t>
            </a:r>
            <a:r>
              <a:rPr kumimoji="1" lang="zh-TW" altLang="en-US">
                <a:ea typeface="Microsoft JhengHei" panose="020B0604030504040204" pitchFamily="34" charset="-120"/>
              </a:rPr>
              <a:t>搭配 </a:t>
            </a:r>
            <a:r>
              <a:rPr kumimoji="1" lang="en-US" altLang="zh-TW" err="1">
                <a:ea typeface="Microsoft JhengHei" panose="020B0604030504040204" pitchFamily="34" charset="-120"/>
              </a:rPr>
              <a:t>Xeams</a:t>
            </a:r>
            <a:r>
              <a:rPr kumimoji="1" lang="en-US" altLang="zh-TW">
                <a:ea typeface="Microsoft JhengHei" panose="020B0604030504040204" pitchFamily="34" charset="-120"/>
              </a:rPr>
              <a:t> </a:t>
            </a:r>
            <a:r>
              <a:rPr kumimoji="1" lang="zh-CN" altLang="en-US">
                <a:ea typeface="Microsoft JhengHei" panose="020B0604030504040204" pitchFamily="34" charset="-120"/>
              </a:rPr>
              <a:t>四大特點</a:t>
            </a:r>
            <a:endParaRPr kumimoji="1" lang="zh-TW" altLang="en-US">
              <a:ea typeface="Microsoft JhengHei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2BA244A8-4DF4-4B62-8A87-42E40D5B8B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010" y="1171607"/>
            <a:ext cx="9135980" cy="533853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DCA48B0-1A38-7E47-BAF6-905BA7771474}"/>
              </a:ext>
            </a:extLst>
          </p:cNvPr>
          <p:cNvSpPr/>
          <p:nvPr/>
        </p:nvSpPr>
        <p:spPr>
          <a:xfrm>
            <a:off x="2112117" y="1783237"/>
            <a:ext cx="29411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>
                <a:latin typeface="Microsoft JhengHei UI"/>
                <a:ea typeface="Microsoft JhengHei UI"/>
              </a:rPr>
              <a:t>郵件伺服器安裝設定容易簡便，管理成本大幅下降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50F4032-79BB-43F7-B464-DB6C8A2BAEDC}"/>
              </a:ext>
            </a:extLst>
          </p:cNvPr>
          <p:cNvSpPr/>
          <p:nvPr/>
        </p:nvSpPr>
        <p:spPr>
          <a:xfrm>
            <a:off x="7617822" y="2067565"/>
            <a:ext cx="21140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>
                <a:latin typeface="Microsoft JhengHei UI"/>
                <a:ea typeface="Microsoft JhengHei UI"/>
              </a:rPr>
              <a:t>隱私安全性高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02F4AA2-9FE9-41CA-8A6D-256ACC3D47F6}"/>
              </a:ext>
            </a:extLst>
          </p:cNvPr>
          <p:cNvSpPr/>
          <p:nvPr/>
        </p:nvSpPr>
        <p:spPr>
          <a:xfrm>
            <a:off x="2112116" y="4895686"/>
            <a:ext cx="29411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Microsoft JhengHei UI"/>
                <a:ea typeface="Microsoft JhengHei UI"/>
              </a:rPr>
              <a:t>透過內建的軟體長時間保存郵件於遠端備份伺服器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2FC92AD-1EC4-4BC0-A47C-06EC5F6E1095}"/>
              </a:ext>
            </a:extLst>
          </p:cNvPr>
          <p:cNvSpPr/>
          <p:nvPr/>
        </p:nvSpPr>
        <p:spPr>
          <a:xfrm>
            <a:off x="7004211" y="5188632"/>
            <a:ext cx="3282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>
                <a:latin typeface="Microsoft JhengHei UI"/>
                <a:ea typeface="Microsoft JhengHei UI"/>
              </a:rPr>
              <a:t>高自由度應用郵件管理</a:t>
            </a:r>
          </a:p>
        </p:txBody>
      </p:sp>
    </p:spTree>
    <p:extLst>
      <p:ext uri="{BB962C8B-B14F-4D97-AF65-F5344CB8AC3E}">
        <p14:creationId xmlns:p14="http://schemas.microsoft.com/office/powerpoint/2010/main" val="25443662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副標題 16">
            <a:extLst>
              <a:ext uri="{FF2B5EF4-FFF2-40B4-BE49-F238E27FC236}">
                <a16:creationId xmlns:a16="http://schemas.microsoft.com/office/drawing/2014/main" id="{E13F4928-52E7-49B4-AB5F-2CAE337DFBF8}"/>
              </a:ext>
            </a:extLst>
          </p:cNvPr>
          <p:cNvSpPr txBox="1">
            <a:spLocks/>
          </p:cNvSpPr>
          <p:nvPr/>
        </p:nvSpPr>
        <p:spPr>
          <a:xfrm>
            <a:off x="614559" y="4533560"/>
            <a:ext cx="5160599" cy="4667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TW" sz="700" b="1">
                <a:solidFill>
                  <a:schemeClr val="bg1"/>
                </a:solidFill>
                <a:latin typeface="Arial"/>
                <a:ea typeface="微軟正黑體" pitchFamily="34" charset="-120"/>
                <a:cs typeface="Arial"/>
              </a:rPr>
              <a:t>©2019 </a:t>
            </a:r>
            <a:r>
              <a:rPr lang="zh-TW" altLang="en-US" sz="700" b="1">
                <a:solidFill>
                  <a:schemeClr val="bg1"/>
                </a:solidFill>
                <a:latin typeface="Arial"/>
                <a:ea typeface="微軟正黑體" pitchFamily="34" charset="-120"/>
                <a:cs typeface="Arial"/>
              </a:rPr>
              <a:t>著作權為威聯通科技股份有限公司所有。威聯通科技並保留所有權利。QNAP 是威聯通科技股份有限公司所使用或註冊之商標或標章。檔案中所提及之產品及公司名稱可能為其他公司所有之商標。</a:t>
            </a:r>
            <a:endParaRPr lang="zh-TW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1318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>
            <a:extLst>
              <a:ext uri="{FF2B5EF4-FFF2-40B4-BE49-F238E27FC236}">
                <a16:creationId xmlns:a16="http://schemas.microsoft.com/office/drawing/2014/main" id="{BF88C9E8-017D-214E-80CF-B15339EEF5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384" y="2576758"/>
            <a:ext cx="4768578" cy="3576434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FF575209-FB01-9448-86A1-48B87E9E3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445" y="3220011"/>
            <a:ext cx="3788120" cy="2657337"/>
          </a:xfrm>
          <a:prstGeom prst="rect">
            <a:avLst/>
          </a:prstGeom>
        </p:spPr>
      </p:pic>
      <p:sp>
        <p:nvSpPr>
          <p:cNvPr id="4" name="語音泡泡: 圓角矩形 3">
            <a:extLst>
              <a:ext uri="{FF2B5EF4-FFF2-40B4-BE49-F238E27FC236}">
                <a16:creationId xmlns:a16="http://schemas.microsoft.com/office/drawing/2014/main" id="{72009651-7E94-4F07-993D-D552CC001215}"/>
              </a:ext>
            </a:extLst>
          </p:cNvPr>
          <p:cNvSpPr/>
          <p:nvPr/>
        </p:nvSpPr>
        <p:spPr>
          <a:xfrm>
            <a:off x="5628763" y="2886178"/>
            <a:ext cx="1891970" cy="495220"/>
          </a:xfrm>
          <a:prstGeom prst="wedgeRoundRectCallout">
            <a:avLst>
              <a:gd name="adj1" fmla="val 44089"/>
              <a:gd name="adj2" fmla="val 81792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夾帶病毒的郵件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B6EF349-EFFE-CF4A-9B3C-17CF5511F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136525"/>
            <a:ext cx="10663989" cy="1192545"/>
          </a:xfrm>
        </p:spPr>
        <p:txBody>
          <a:bodyPr/>
          <a:lstStyle/>
          <a:p>
            <a:r>
              <a:rPr lang="zh-TW" altLang="en-US">
                <a:ea typeface="Microsoft JhengHei" panose="020B0604030504040204" pitchFamily="34" charset="-120"/>
              </a:rPr>
              <a:t>身為公司 </a:t>
            </a:r>
            <a:r>
              <a:rPr lang="en" altLang="zh-TW">
                <a:ea typeface="Microsoft JhengHei" panose="020B0604030504040204" pitchFamily="34" charset="-120"/>
              </a:rPr>
              <a:t>IT</a:t>
            </a:r>
            <a:r>
              <a:rPr lang="zh-TW" altLang="en-US">
                <a:ea typeface="Microsoft JhengHei" panose="020B0604030504040204" pitchFamily="34" charset="-120"/>
              </a:rPr>
              <a:t>，自行架設公司郵件伺服器</a:t>
            </a:r>
            <a:r>
              <a:rPr lang="en-US" altLang="zh-TW">
                <a:ea typeface="Microsoft JhengHei" panose="020B0604030504040204" pitchFamily="34" charset="-120"/>
              </a:rPr>
              <a:t>…</a:t>
            </a:r>
            <a:endParaRPr kumimoji="1" lang="zh-TW" altLang="en-US">
              <a:ea typeface="Microsoft JhengHei" panose="020B0604030504040204" pitchFamily="34" charset="-120"/>
            </a:endParaRPr>
          </a:p>
        </p:txBody>
      </p:sp>
      <p:sp>
        <p:nvSpPr>
          <p:cNvPr id="12" name="語音泡泡: 圓角矩形 11">
            <a:extLst>
              <a:ext uri="{FF2B5EF4-FFF2-40B4-BE49-F238E27FC236}">
                <a16:creationId xmlns:a16="http://schemas.microsoft.com/office/drawing/2014/main" id="{12BA1D60-F951-4E08-B0D9-6A659CD2DD5E}"/>
              </a:ext>
            </a:extLst>
          </p:cNvPr>
          <p:cNvSpPr/>
          <p:nvPr/>
        </p:nvSpPr>
        <p:spPr>
          <a:xfrm>
            <a:off x="8541549" y="2553322"/>
            <a:ext cx="2527199" cy="495220"/>
          </a:xfrm>
          <a:prstGeom prst="wedgeRoundRectCallout">
            <a:avLst>
              <a:gd name="adj1" fmla="val 2506"/>
              <a:gd name="adj2" fmla="val 98327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駭客透過郵件程式入侵</a:t>
            </a:r>
          </a:p>
        </p:txBody>
      </p:sp>
      <p:sp>
        <p:nvSpPr>
          <p:cNvPr id="14" name="語音泡泡: 圓角矩形 13">
            <a:extLst>
              <a:ext uri="{FF2B5EF4-FFF2-40B4-BE49-F238E27FC236}">
                <a16:creationId xmlns:a16="http://schemas.microsoft.com/office/drawing/2014/main" id="{319AEC8E-FAA8-4639-8CF8-3F1C8E5F2E38}"/>
              </a:ext>
            </a:extLst>
          </p:cNvPr>
          <p:cNvSpPr/>
          <p:nvPr/>
        </p:nvSpPr>
        <p:spPr>
          <a:xfrm>
            <a:off x="9994154" y="3556631"/>
            <a:ext cx="1630287" cy="799156"/>
          </a:xfrm>
          <a:prstGeom prst="wedgeRoundRectCallout">
            <a:avLst>
              <a:gd name="adj1" fmla="val -70325"/>
              <a:gd name="adj2" fmla="val 9523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廣告信與垃圾信</a:t>
            </a:r>
          </a:p>
        </p:txBody>
      </p:sp>
      <p:sp>
        <p:nvSpPr>
          <p:cNvPr id="15" name="語音泡泡: 圓角矩形 14">
            <a:extLst>
              <a:ext uri="{FF2B5EF4-FFF2-40B4-BE49-F238E27FC236}">
                <a16:creationId xmlns:a16="http://schemas.microsoft.com/office/drawing/2014/main" id="{23BC18C7-4F1D-4FC6-A83C-EB384535AA03}"/>
              </a:ext>
            </a:extLst>
          </p:cNvPr>
          <p:cNvSpPr/>
          <p:nvPr/>
        </p:nvSpPr>
        <p:spPr>
          <a:xfrm>
            <a:off x="7587936" y="5452026"/>
            <a:ext cx="3056355" cy="495219"/>
          </a:xfrm>
          <a:prstGeom prst="wedgeRoundRectCallout">
            <a:avLst>
              <a:gd name="adj1" fmla="val 2461"/>
              <a:gd name="adj2" fmla="val -104238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維持主機不掉信或是不停擺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2EE75E6-DEB4-4362-B3CA-4D9A93A3ADEF}"/>
              </a:ext>
            </a:extLst>
          </p:cNvPr>
          <p:cNvSpPr txBox="1"/>
          <p:nvPr/>
        </p:nvSpPr>
        <p:spPr>
          <a:xfrm>
            <a:off x="5628763" y="1642606"/>
            <a:ext cx="6563238" cy="424732"/>
          </a:xfrm>
          <a:prstGeom prst="rect">
            <a:avLst/>
          </a:prstGeom>
          <a:gradFill>
            <a:gsLst>
              <a:gs pos="30000">
                <a:schemeClr val="bg1">
                  <a:lumMod val="75000"/>
                </a:schemeClr>
              </a:gs>
              <a:gs pos="100000">
                <a:schemeClr val="bg1">
                  <a:lumMod val="75000"/>
                  <a:alpha val="0"/>
                </a:schemeClr>
              </a:gs>
            </a:gsLst>
            <a:lin ang="0" scaled="0"/>
          </a:gradFill>
        </p:spPr>
        <p:txBody>
          <a:bodyPr wrap="square" rtlCol="0" anchor="ctr">
            <a:spAutoFit/>
          </a:bodyPr>
          <a:lstStyle>
            <a:defPPr>
              <a:defRPr lang="zh-TW"/>
            </a:defPPr>
            <a:lvl1pPr algn="r">
              <a:lnSpc>
                <a:spcPct val="90000"/>
              </a:lnSpc>
              <a:spcBef>
                <a:spcPts val="1000"/>
              </a:spcBef>
              <a:defRPr sz="240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l"/>
            <a:r>
              <a:rPr lang="zh-CN" altLang="en-US"/>
              <a:t>後續</a:t>
            </a:r>
            <a:r>
              <a:rPr lang="zh-TW" altLang="en-US"/>
              <a:t>郵件伺服器管理維護傷透腦筋？！</a:t>
            </a:r>
            <a:endParaRPr lang="en-US" altLang="zh-TW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64DF82FB-9954-41BA-B909-9DB878D2110B}"/>
              </a:ext>
            </a:extLst>
          </p:cNvPr>
          <p:cNvSpPr txBox="1"/>
          <p:nvPr/>
        </p:nvSpPr>
        <p:spPr>
          <a:xfrm>
            <a:off x="-1" y="1624652"/>
            <a:ext cx="5297963" cy="885371"/>
          </a:xfrm>
          <a:prstGeom prst="rect">
            <a:avLst/>
          </a:prstGeom>
          <a:gradFill>
            <a:gsLst>
              <a:gs pos="80000">
                <a:schemeClr val="bg1">
                  <a:lumMod val="75000"/>
                </a:schemeClr>
              </a:gs>
              <a:gs pos="0">
                <a:schemeClr val="bg1">
                  <a:lumMod val="75000"/>
                  <a:alpha val="0"/>
                </a:schemeClr>
              </a:gs>
            </a:gsLst>
            <a:lin ang="0" scaled="0"/>
          </a:gradFill>
        </p:spPr>
        <p:txBody>
          <a:bodyPr wrap="square" rtlCol="0" anchor="ctr">
            <a:sp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zh-TW" altLang="en-US" sz="240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須額外添購、架設其他設備？</a:t>
            </a:r>
            <a:endParaRPr lang="en-US" altLang="zh-TW" sz="240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zh-CN" altLang="en-US" sz="240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如何</a:t>
            </a:r>
            <a:r>
              <a:rPr lang="zh-TW" altLang="en-US" sz="240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設定各種繁雜指令？</a:t>
            </a:r>
          </a:p>
        </p:txBody>
      </p: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D6B3324B-57A6-481B-82E7-74D0E460416A}"/>
              </a:ext>
            </a:extLst>
          </p:cNvPr>
          <p:cNvCxnSpPr/>
          <p:nvPr/>
        </p:nvCxnSpPr>
        <p:spPr>
          <a:xfrm>
            <a:off x="5459104" y="1624652"/>
            <a:ext cx="0" cy="4322593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995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6020F0-D917-8348-BF9C-AC2B7D3A87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>
                <a:solidFill>
                  <a:schemeClr val="accent1">
                    <a:lumMod val="50000"/>
                  </a:schemeClr>
                </a:solidFill>
                <a:ea typeface="Microsoft JhengHei" panose="020B0604030504040204" pitchFamily="34" charset="-120"/>
              </a:rPr>
              <a:t>善用 </a:t>
            </a:r>
            <a:r>
              <a:rPr lang="en-US" altLang="zh-TW" err="1">
                <a:solidFill>
                  <a:schemeClr val="accent1">
                    <a:lumMod val="50000"/>
                  </a:schemeClr>
                </a:solidFill>
                <a:ea typeface="Microsoft JhengHei" panose="020B0604030504040204" pitchFamily="34" charset="-120"/>
              </a:rPr>
              <a:t>Xeams</a:t>
            </a:r>
            <a:br>
              <a:rPr lang="en-US" altLang="zh-TW">
                <a:solidFill>
                  <a:schemeClr val="accent1">
                    <a:lumMod val="50000"/>
                  </a:schemeClr>
                </a:solidFill>
                <a:ea typeface="Microsoft JhengHei" panose="020B0604030504040204" pitchFamily="34" charset="-120"/>
              </a:rPr>
            </a:br>
            <a:r>
              <a:rPr lang="zh-CN" altLang="en-US">
                <a:solidFill>
                  <a:schemeClr val="accent1">
                    <a:lumMod val="50000"/>
                  </a:schemeClr>
                </a:solidFill>
                <a:ea typeface="Microsoft JhengHei" panose="020B0604030504040204" pitchFamily="34" charset="-120"/>
              </a:rPr>
              <a:t>打造專屬</a:t>
            </a:r>
            <a:br>
              <a:rPr lang="en-US" altLang="zh-CN">
                <a:solidFill>
                  <a:schemeClr val="accent1">
                    <a:lumMod val="50000"/>
                  </a:schemeClr>
                </a:solidFill>
                <a:ea typeface="Microsoft JhengHei" panose="020B0604030504040204" pitchFamily="34" charset="-120"/>
              </a:rPr>
            </a:br>
            <a:r>
              <a:rPr lang="zh-CN" altLang="en-US">
                <a:solidFill>
                  <a:schemeClr val="accent1">
                    <a:lumMod val="50000"/>
                  </a:schemeClr>
                </a:solidFill>
                <a:ea typeface="Microsoft JhengHei" panose="020B0604030504040204" pitchFamily="34" charset="-120"/>
              </a:rPr>
              <a:t>郵件伺服器</a:t>
            </a:r>
            <a:endParaRPr lang="en-US" altLang="zh-CN">
              <a:solidFill>
                <a:schemeClr val="accent1">
                  <a:lumMod val="50000"/>
                </a:schemeClr>
              </a:solidFill>
              <a:ea typeface="Microsoft JhengHei" panose="020B0604030504040204" pitchFamily="34" charset="-120"/>
            </a:endParaRP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E0457A06-71AC-4588-BD02-E4192B80CC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219" y="4080681"/>
            <a:ext cx="4667692" cy="1477926"/>
          </a:xfrm>
        </p:spPr>
        <p:txBody>
          <a:bodyPr/>
          <a:lstStyle/>
          <a:p>
            <a:r>
              <a:rPr lang="zh-TW" altLang="en-US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全球有超過一百萬用戶選擇了</a:t>
            </a:r>
            <a:r>
              <a:rPr lang="en-US" altLang="zh-TW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Xeams</a:t>
            </a:r>
            <a:r>
              <a:rPr lang="zh-TW" altLang="en-US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來幫助他們解決郵件管理難題！你還在等什麼？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1604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06A91EE2-7137-483F-A2F7-9F129595E359}"/>
              </a:ext>
            </a:extLst>
          </p:cNvPr>
          <p:cNvSpPr/>
          <p:nvPr/>
        </p:nvSpPr>
        <p:spPr>
          <a:xfrm>
            <a:off x="1347536" y="2474819"/>
            <a:ext cx="8950282" cy="3620845"/>
          </a:xfrm>
          <a:prstGeom prst="roundRect">
            <a:avLst>
              <a:gd name="adj" fmla="val 5396"/>
            </a:avLst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7ACDE6E-FD71-6C47-BEF8-609F6ED45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97805"/>
            <a:ext cx="1066398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 sz="2400" b="0" err="1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Xeams</a:t>
            </a:r>
            <a:r>
              <a:rPr lang="en-US" altLang="zh-TW" sz="2400" b="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 </a:t>
            </a:r>
            <a:r>
              <a:rPr lang="zh-TW" altLang="en-US" sz="2400" b="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使用許多被認為是業界最佳實踐的技術，如 </a:t>
            </a:r>
            <a:r>
              <a:rPr lang="en-US" altLang="zh-TW" sz="2400" b="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STARTTLS</a:t>
            </a:r>
            <a:r>
              <a:rPr lang="zh-TW" altLang="en-US" sz="2400" b="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、</a:t>
            </a:r>
            <a:r>
              <a:rPr lang="en-US" altLang="zh-TW" sz="2400" b="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SPF</a:t>
            </a:r>
            <a:r>
              <a:rPr lang="zh-TW" altLang="en-US" sz="2400" b="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、</a:t>
            </a:r>
            <a:r>
              <a:rPr lang="en-US" altLang="zh-TW" sz="2400" b="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DKIM</a:t>
            </a:r>
            <a:r>
              <a:rPr lang="zh-TW" altLang="en-US" sz="2400" b="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 與 </a:t>
            </a:r>
            <a:r>
              <a:rPr lang="en-US" altLang="zh-TW" sz="2400" b="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DMARC </a:t>
            </a:r>
            <a:r>
              <a:rPr lang="zh-TW" altLang="en-US" sz="2400" b="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等，使其成為一個安全且功能強大的郵件伺服器。</a:t>
            </a:r>
            <a:endParaRPr lang="zh-TW" sz="3200" b="0"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55144175-13D1-4807-947A-36F0B4BB25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2644" y="2474819"/>
            <a:ext cx="4623140" cy="1034882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143B75F-C186-4F4A-9973-75A9A0D3C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136525"/>
            <a:ext cx="10663989" cy="1114759"/>
          </a:xfrm>
        </p:spPr>
        <p:txBody>
          <a:bodyPr>
            <a:normAutofit/>
          </a:bodyPr>
          <a:lstStyle/>
          <a:p>
            <a:r>
              <a:rPr kumimoji="1" lang="en-US" altLang="zh-TW" err="1">
                <a:ea typeface="Microsoft JhengHei" panose="020B0604030504040204" pitchFamily="34" charset="-120"/>
              </a:rPr>
              <a:t>Xeams</a:t>
            </a:r>
            <a:r>
              <a:rPr kumimoji="1" lang="en-US" altLang="zh-TW">
                <a:ea typeface="Microsoft JhengHei" panose="020B0604030504040204" pitchFamily="34" charset="-120"/>
              </a:rPr>
              <a:t> </a:t>
            </a:r>
            <a:r>
              <a:rPr kumimoji="1" lang="zh-CN" altLang="en-US">
                <a:ea typeface="Microsoft JhengHei" panose="020B0604030504040204" pitchFamily="34" charset="-120"/>
              </a:rPr>
              <a:t>功能特色</a:t>
            </a:r>
            <a:endParaRPr kumimoji="1" lang="zh-TW" altLang="en-US">
              <a:ea typeface="Microsoft JhengHei" panose="020B0604030504040204" pitchFamily="34" charset="-12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030F676E-7D20-1B4E-AD20-9E1A537D6C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5551" y="3436982"/>
            <a:ext cx="3273608" cy="1710535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028C0118-E62F-4DB0-AD50-211F09C06793}"/>
              </a:ext>
            </a:extLst>
          </p:cNvPr>
          <p:cNvSpPr txBox="1"/>
          <p:nvPr/>
        </p:nvSpPr>
        <p:spPr>
          <a:xfrm>
            <a:off x="5979615" y="2602192"/>
            <a:ext cx="462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>
                <a:solidFill>
                  <a:schemeClr val="bg1"/>
                </a:solidFill>
                <a:latin typeface="Microsoft JhengHei"/>
                <a:ea typeface="Microsoft JhengHei"/>
                <a:cs typeface="Arial" panose="020B0604020202020204" pitchFamily="34" charset="0"/>
              </a:rPr>
              <a:t>簡單易用的</a:t>
            </a:r>
            <a:r>
              <a:rPr lang="zh-CN" altLang="en-US" sz="2000">
                <a:solidFill>
                  <a:schemeClr val="bg1"/>
                </a:solidFill>
                <a:latin typeface="Microsoft JhengHei"/>
                <a:ea typeface="Microsoft JhengHei"/>
                <a:cs typeface="Arial" panose="020B0604020202020204" pitchFamily="34" charset="0"/>
              </a:rPr>
              <a:t>操作介面</a:t>
            </a:r>
            <a:endParaRPr lang="en-US" altLang="zh-TW" sz="2000">
              <a:solidFill>
                <a:schemeClr val="bg1"/>
              </a:solidFill>
              <a:latin typeface="Microsoft JhengHei"/>
              <a:ea typeface="Microsoft JhengHei"/>
              <a:cs typeface="Arial" panose="020B0604020202020204" pitchFamily="34" charset="0"/>
            </a:endParaRPr>
          </a:p>
        </p:txBody>
      </p:sp>
      <p:pic>
        <p:nvPicPr>
          <p:cNvPr id="39" name="圖片 38">
            <a:extLst>
              <a:ext uri="{FF2B5EF4-FFF2-40B4-BE49-F238E27FC236}">
                <a16:creationId xmlns:a16="http://schemas.microsoft.com/office/drawing/2014/main" id="{FF6BF098-233C-4E84-A39E-D2E5A68DAF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2644" y="3220475"/>
            <a:ext cx="4623140" cy="1034882"/>
          </a:xfrm>
          <a:prstGeom prst="rect">
            <a:avLst/>
          </a:prstGeom>
        </p:spPr>
      </p:pic>
      <p:sp>
        <p:nvSpPr>
          <p:cNvPr id="40" name="文字方塊 39">
            <a:extLst>
              <a:ext uri="{FF2B5EF4-FFF2-40B4-BE49-F238E27FC236}">
                <a16:creationId xmlns:a16="http://schemas.microsoft.com/office/drawing/2014/main" id="{59D27354-07BE-436A-8391-98CEBA104F92}"/>
              </a:ext>
            </a:extLst>
          </p:cNvPr>
          <p:cNvSpPr txBox="1"/>
          <p:nvPr/>
        </p:nvSpPr>
        <p:spPr>
          <a:xfrm>
            <a:off x="5979615" y="3347848"/>
            <a:ext cx="462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>
                <a:solidFill>
                  <a:schemeClr val="bg1"/>
                </a:solidFill>
                <a:latin typeface="Microsoft JhengHei"/>
                <a:ea typeface="Microsoft JhengHei"/>
                <a:cs typeface="Arial" panose="020B0604020202020204" pitchFamily="34" charset="0"/>
              </a:rPr>
              <a:t>三種系統部署模式</a:t>
            </a:r>
            <a:endParaRPr lang="en-US" altLang="zh-TW" sz="2000">
              <a:solidFill>
                <a:schemeClr val="bg1"/>
              </a:solidFill>
              <a:latin typeface="Microsoft JhengHei"/>
              <a:ea typeface="Microsoft JhengHei"/>
              <a:cs typeface="Arial" panose="020B0604020202020204" pitchFamily="34" charset="0"/>
            </a:endParaRPr>
          </a:p>
        </p:txBody>
      </p:sp>
      <p:pic>
        <p:nvPicPr>
          <p:cNvPr id="41" name="圖片 40">
            <a:extLst>
              <a:ext uri="{FF2B5EF4-FFF2-40B4-BE49-F238E27FC236}">
                <a16:creationId xmlns:a16="http://schemas.microsoft.com/office/drawing/2014/main" id="{2910CA36-339B-4A53-9A6F-66C0943CBA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2644" y="3964822"/>
            <a:ext cx="4623140" cy="1034882"/>
          </a:xfrm>
          <a:prstGeom prst="rect">
            <a:avLst/>
          </a:prstGeom>
        </p:spPr>
      </p:pic>
      <p:sp>
        <p:nvSpPr>
          <p:cNvPr id="42" name="文字方塊 41">
            <a:extLst>
              <a:ext uri="{FF2B5EF4-FFF2-40B4-BE49-F238E27FC236}">
                <a16:creationId xmlns:a16="http://schemas.microsoft.com/office/drawing/2014/main" id="{391A79EB-E8D4-47F0-AC43-188BEF06473B}"/>
              </a:ext>
            </a:extLst>
          </p:cNvPr>
          <p:cNvSpPr txBox="1"/>
          <p:nvPr/>
        </p:nvSpPr>
        <p:spPr>
          <a:xfrm>
            <a:off x="5979615" y="4092195"/>
            <a:ext cx="462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>
                <a:solidFill>
                  <a:schemeClr val="bg1"/>
                </a:solidFill>
                <a:latin typeface="Microsoft JhengHei"/>
                <a:ea typeface="Microsoft JhengHei"/>
                <a:cs typeface="Arial" panose="020B0604020202020204" pitchFamily="34" charset="0"/>
              </a:rPr>
              <a:t>阻擋 </a:t>
            </a:r>
            <a:r>
              <a:rPr lang="en-US" altLang="zh-TW" sz="2000">
                <a:solidFill>
                  <a:schemeClr val="bg1"/>
                </a:solidFill>
                <a:latin typeface="Microsoft JhengHei"/>
                <a:ea typeface="Microsoft JhengHei"/>
                <a:cs typeface="Arial" panose="020B0604020202020204" pitchFamily="34" charset="0"/>
              </a:rPr>
              <a:t>99.9%</a:t>
            </a:r>
            <a:r>
              <a:rPr lang="zh-TW" altLang="en-US" sz="2000">
                <a:solidFill>
                  <a:schemeClr val="bg1"/>
                </a:solidFill>
                <a:latin typeface="Microsoft JhengHei"/>
                <a:ea typeface="Microsoft JhengHei"/>
                <a:cs typeface="Arial" panose="020B0604020202020204" pitchFamily="34" charset="0"/>
              </a:rPr>
              <a:t> 的垃圾郵件</a:t>
            </a:r>
            <a:endParaRPr lang="en-US" altLang="zh-TW" sz="2000">
              <a:solidFill>
                <a:schemeClr val="bg1"/>
              </a:solidFill>
              <a:latin typeface="Microsoft JhengHei"/>
              <a:ea typeface="Microsoft JhengHei"/>
              <a:cs typeface="Arial" panose="020B0604020202020204" pitchFamily="34" charset="0"/>
            </a:endParaRPr>
          </a:p>
        </p:txBody>
      </p:sp>
      <p:pic>
        <p:nvPicPr>
          <p:cNvPr id="43" name="圖片 42">
            <a:extLst>
              <a:ext uri="{FF2B5EF4-FFF2-40B4-BE49-F238E27FC236}">
                <a16:creationId xmlns:a16="http://schemas.microsoft.com/office/drawing/2014/main" id="{0E2AAC3D-B72B-4957-9894-D826E38D5C4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2644" y="4701474"/>
            <a:ext cx="4623140" cy="1034882"/>
          </a:xfrm>
          <a:prstGeom prst="rect">
            <a:avLst/>
          </a:prstGeom>
        </p:spPr>
      </p:pic>
      <p:sp>
        <p:nvSpPr>
          <p:cNvPr id="44" name="文字方塊 43">
            <a:extLst>
              <a:ext uri="{FF2B5EF4-FFF2-40B4-BE49-F238E27FC236}">
                <a16:creationId xmlns:a16="http://schemas.microsoft.com/office/drawing/2014/main" id="{462A0DCA-14C2-4B59-B855-C07ABA694400}"/>
              </a:ext>
            </a:extLst>
          </p:cNvPr>
          <p:cNvSpPr txBox="1"/>
          <p:nvPr/>
        </p:nvSpPr>
        <p:spPr>
          <a:xfrm>
            <a:off x="5979615" y="4828847"/>
            <a:ext cx="462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>
                <a:solidFill>
                  <a:schemeClr val="bg1"/>
                </a:solidFill>
                <a:latin typeface="Microsoft JhengHei"/>
                <a:ea typeface="Microsoft JhengHei"/>
                <a:cs typeface="Arial" panose="020B0604020202020204" pitchFamily="34" charset="0"/>
              </a:rPr>
              <a:t>即時監控</a:t>
            </a:r>
            <a:endParaRPr lang="en-US" altLang="zh-TW" sz="2000">
              <a:solidFill>
                <a:schemeClr val="bg1"/>
              </a:solidFill>
              <a:latin typeface="Microsoft JhengHei"/>
              <a:ea typeface="Microsoft JhengHei"/>
              <a:cs typeface="Arial" panose="020B0604020202020204" pitchFamily="34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8F2E4337-A2BA-48D3-9842-0313101F660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2644" y="5445821"/>
            <a:ext cx="5260298" cy="1128498"/>
          </a:xfrm>
          <a:prstGeom prst="rect">
            <a:avLst/>
          </a:prstGeom>
        </p:spPr>
      </p:pic>
      <p:sp>
        <p:nvSpPr>
          <p:cNvPr id="47" name="文字方塊 46">
            <a:extLst>
              <a:ext uri="{FF2B5EF4-FFF2-40B4-BE49-F238E27FC236}">
                <a16:creationId xmlns:a16="http://schemas.microsoft.com/office/drawing/2014/main" id="{10F337C5-614B-4C77-B7E1-847DD11B4224}"/>
              </a:ext>
            </a:extLst>
          </p:cNvPr>
          <p:cNvSpPr txBox="1"/>
          <p:nvPr/>
        </p:nvSpPr>
        <p:spPr>
          <a:xfrm>
            <a:off x="5979614" y="5583486"/>
            <a:ext cx="5947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>
                <a:solidFill>
                  <a:schemeClr val="bg1"/>
                </a:solidFill>
                <a:latin typeface="Microsoft JhengHei"/>
                <a:ea typeface="Microsoft JhengHei"/>
                <a:cs typeface="Arial" panose="020B0604020202020204" pitchFamily="34" charset="0"/>
              </a:rPr>
              <a:t>整合 </a:t>
            </a:r>
            <a:r>
              <a:rPr lang="en-US" altLang="zh-CN" sz="2000">
                <a:solidFill>
                  <a:schemeClr val="bg1"/>
                </a:solidFill>
                <a:latin typeface="Microsoft JhengHei"/>
                <a:ea typeface="Microsoft JhengHei"/>
                <a:cs typeface="Arial" panose="020B0604020202020204" pitchFamily="34" charset="0"/>
              </a:rPr>
              <a:t>Active Directory</a:t>
            </a:r>
            <a:r>
              <a:rPr lang="zh-TW" altLang="en-US" sz="2000">
                <a:solidFill>
                  <a:schemeClr val="bg1"/>
                </a:solidFill>
                <a:latin typeface="Microsoft JhengHei"/>
                <a:ea typeface="Microsoft JhengHei"/>
                <a:cs typeface="Arial" panose="020B0604020202020204" pitchFamily="34" charset="0"/>
              </a:rPr>
              <a:t> </a:t>
            </a:r>
            <a:r>
              <a:rPr lang="zh-CN" altLang="en-US" sz="2000">
                <a:solidFill>
                  <a:schemeClr val="bg1"/>
                </a:solidFill>
                <a:latin typeface="Microsoft JhengHei"/>
                <a:ea typeface="Microsoft JhengHei"/>
                <a:cs typeface="Arial" panose="020B0604020202020204" pitchFamily="34" charset="0"/>
              </a:rPr>
              <a:t>或</a:t>
            </a:r>
            <a:r>
              <a:rPr lang="zh-TW" altLang="en-US" sz="2000">
                <a:solidFill>
                  <a:schemeClr val="bg1"/>
                </a:solidFill>
                <a:latin typeface="Microsoft JhengHei"/>
                <a:ea typeface="Microsoft JhengHei"/>
                <a:cs typeface="Arial" panose="020B0604020202020204" pitchFamily="34" charset="0"/>
              </a:rPr>
              <a:t> </a:t>
            </a:r>
            <a:r>
              <a:rPr lang="en" altLang="zh-TW" sz="2000">
                <a:solidFill>
                  <a:schemeClr val="bg1"/>
                </a:solidFill>
                <a:latin typeface="Microsoft JhengHei"/>
                <a:ea typeface="Microsoft JhengHei"/>
                <a:cs typeface="Arial" panose="020B0604020202020204" pitchFamily="34" charset="0"/>
              </a:rPr>
              <a:t>LDAP</a:t>
            </a:r>
            <a:r>
              <a:rPr lang="zh-TW" altLang="en-US" sz="2000">
                <a:solidFill>
                  <a:schemeClr val="bg1"/>
                </a:solidFill>
                <a:latin typeface="Microsoft JhengHei"/>
                <a:ea typeface="Microsoft JhengHei"/>
                <a:cs typeface="Arial" panose="020B0604020202020204" pitchFamily="34" charset="0"/>
              </a:rPr>
              <a:t> 伺服器</a:t>
            </a:r>
            <a:endParaRPr lang="en-US" altLang="zh-TW" sz="2000">
              <a:solidFill>
                <a:schemeClr val="bg1"/>
              </a:solidFill>
              <a:latin typeface="Microsoft JhengHei"/>
              <a:ea typeface="Microsoft JhengHe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792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9307926-0FC7-CC4C-B7F1-36CBECB21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 sz="2400" b="0" err="1">
                <a:latin typeface="Arial"/>
                <a:ea typeface="Microsoft JhengHei"/>
                <a:cs typeface="Arial"/>
              </a:rPr>
              <a:t>Xeams</a:t>
            </a:r>
            <a:r>
              <a:rPr lang="en-US" altLang="zh-TW" sz="2400" b="0">
                <a:latin typeface="Arial"/>
                <a:ea typeface="Microsoft JhengHei"/>
                <a:cs typeface="Arial"/>
              </a:rPr>
              <a:t> </a:t>
            </a:r>
            <a:r>
              <a:rPr lang="zh-TW" altLang="en-US" sz="2400" b="0">
                <a:latin typeface="Arial"/>
                <a:ea typeface="Microsoft JhengHei"/>
                <a:cs typeface="Arial"/>
              </a:rPr>
              <a:t>能夠讓企業輕鬆地架設並設定自己的郵件伺服器，不用專業技術、繁雜指令</a:t>
            </a:r>
            <a:r>
              <a:rPr lang="zh-TW" altLang="en-US" sz="2400">
                <a:latin typeface="Arial"/>
                <a:ea typeface="Microsoft JhengHei"/>
                <a:cs typeface="Arial"/>
              </a:rPr>
              <a:t>即可架設</a:t>
            </a:r>
            <a:r>
              <a:rPr lang="zh-TW" altLang="en-US" sz="2400" b="0">
                <a:latin typeface="Arial"/>
                <a:ea typeface="Microsoft JhengHei"/>
                <a:cs typeface="Arial"/>
              </a:rPr>
              <a:t>。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0AFFCC1-1925-E44A-8905-66C7AB4F4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136525"/>
            <a:ext cx="10663989" cy="1192545"/>
          </a:xfrm>
        </p:spPr>
        <p:txBody>
          <a:bodyPr/>
          <a:lstStyle/>
          <a:p>
            <a:r>
              <a:rPr lang="zh-TW" altLang="en-US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簡單易用的</a:t>
            </a:r>
            <a:r>
              <a:rPr lang="zh-CN" altLang="en-US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操作介面</a:t>
            </a:r>
            <a:endParaRPr lang="en-US" altLang="zh-TW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A665FCF-0995-5147-86DA-177E5D39F0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5724" y="2472735"/>
            <a:ext cx="6420551" cy="3691167"/>
          </a:xfrm>
          <a:prstGeom prst="roundRect">
            <a:avLst>
              <a:gd name="adj" fmla="val 230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7600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群組 25">
            <a:extLst>
              <a:ext uri="{FF2B5EF4-FFF2-40B4-BE49-F238E27FC236}">
                <a16:creationId xmlns:a16="http://schemas.microsoft.com/office/drawing/2014/main" id="{2D754489-AD97-42C7-A601-293604A489AB}"/>
              </a:ext>
            </a:extLst>
          </p:cNvPr>
          <p:cNvGrpSpPr/>
          <p:nvPr/>
        </p:nvGrpSpPr>
        <p:grpSpPr>
          <a:xfrm>
            <a:off x="8054329" y="1558716"/>
            <a:ext cx="3660027" cy="4469945"/>
            <a:chOff x="423080" y="1430005"/>
            <a:chExt cx="3660027" cy="439327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7" name="矩形: 圓角 26">
              <a:extLst>
                <a:ext uri="{FF2B5EF4-FFF2-40B4-BE49-F238E27FC236}">
                  <a16:creationId xmlns:a16="http://schemas.microsoft.com/office/drawing/2014/main" id="{CB07394C-09E0-4194-BE00-8CEF97450262}"/>
                </a:ext>
              </a:extLst>
            </p:cNvPr>
            <p:cNvSpPr/>
            <p:nvPr/>
          </p:nvSpPr>
          <p:spPr>
            <a:xfrm>
              <a:off x="423080" y="1430005"/>
              <a:ext cx="3660027" cy="4393279"/>
            </a:xfrm>
            <a:prstGeom prst="roundRect">
              <a:avLst>
                <a:gd name="adj" fmla="val 4683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矩形: 圓角 27">
              <a:extLst>
                <a:ext uri="{FF2B5EF4-FFF2-40B4-BE49-F238E27FC236}">
                  <a16:creationId xmlns:a16="http://schemas.microsoft.com/office/drawing/2014/main" id="{53E0A2C9-4D9C-407D-A4DA-3D7E6BA8A52A}"/>
                </a:ext>
              </a:extLst>
            </p:cNvPr>
            <p:cNvSpPr/>
            <p:nvPr/>
          </p:nvSpPr>
          <p:spPr>
            <a:xfrm>
              <a:off x="423080" y="5663795"/>
              <a:ext cx="3660027" cy="159489"/>
            </a:xfrm>
            <a:prstGeom prst="roundRect">
              <a:avLst>
                <a:gd name="adj" fmla="val 4683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E842A865-2C6B-4C54-B3FA-CF58610F4DF5}"/>
              </a:ext>
            </a:extLst>
          </p:cNvPr>
          <p:cNvGrpSpPr/>
          <p:nvPr/>
        </p:nvGrpSpPr>
        <p:grpSpPr>
          <a:xfrm>
            <a:off x="4232688" y="1558716"/>
            <a:ext cx="3660027" cy="4469945"/>
            <a:chOff x="423080" y="1430005"/>
            <a:chExt cx="3660027" cy="439327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4" name="矩形: 圓角 23">
              <a:extLst>
                <a:ext uri="{FF2B5EF4-FFF2-40B4-BE49-F238E27FC236}">
                  <a16:creationId xmlns:a16="http://schemas.microsoft.com/office/drawing/2014/main" id="{2E56A86E-D29C-4BAB-824C-0E9E003D5BFE}"/>
                </a:ext>
              </a:extLst>
            </p:cNvPr>
            <p:cNvSpPr/>
            <p:nvPr/>
          </p:nvSpPr>
          <p:spPr>
            <a:xfrm>
              <a:off x="423080" y="1430005"/>
              <a:ext cx="3660027" cy="4393279"/>
            </a:xfrm>
            <a:prstGeom prst="roundRect">
              <a:avLst>
                <a:gd name="adj" fmla="val 4683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矩形: 圓角 24">
              <a:extLst>
                <a:ext uri="{FF2B5EF4-FFF2-40B4-BE49-F238E27FC236}">
                  <a16:creationId xmlns:a16="http://schemas.microsoft.com/office/drawing/2014/main" id="{58876C6B-0031-4142-91D3-B0FDE1A9ABB4}"/>
                </a:ext>
              </a:extLst>
            </p:cNvPr>
            <p:cNvSpPr/>
            <p:nvPr/>
          </p:nvSpPr>
          <p:spPr>
            <a:xfrm>
              <a:off x="423080" y="5663795"/>
              <a:ext cx="3660027" cy="159489"/>
            </a:xfrm>
            <a:prstGeom prst="roundRect">
              <a:avLst>
                <a:gd name="adj" fmla="val 4683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6882DEF9-AEE6-4C98-A598-263BF342FC3A}"/>
              </a:ext>
            </a:extLst>
          </p:cNvPr>
          <p:cNvGrpSpPr/>
          <p:nvPr/>
        </p:nvGrpSpPr>
        <p:grpSpPr>
          <a:xfrm>
            <a:off x="423080" y="1558716"/>
            <a:ext cx="3660027" cy="4469945"/>
            <a:chOff x="423080" y="1430005"/>
            <a:chExt cx="3660027" cy="439327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" name="矩形: 圓角 7">
              <a:extLst>
                <a:ext uri="{FF2B5EF4-FFF2-40B4-BE49-F238E27FC236}">
                  <a16:creationId xmlns:a16="http://schemas.microsoft.com/office/drawing/2014/main" id="{CC113B00-E5D7-48F9-A0C2-DBAD280D0DB3}"/>
                </a:ext>
              </a:extLst>
            </p:cNvPr>
            <p:cNvSpPr/>
            <p:nvPr/>
          </p:nvSpPr>
          <p:spPr>
            <a:xfrm>
              <a:off x="423080" y="1430005"/>
              <a:ext cx="3660027" cy="4393279"/>
            </a:xfrm>
            <a:prstGeom prst="roundRect">
              <a:avLst>
                <a:gd name="adj" fmla="val 4683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5" name="矩形: 圓角 14">
              <a:extLst>
                <a:ext uri="{FF2B5EF4-FFF2-40B4-BE49-F238E27FC236}">
                  <a16:creationId xmlns:a16="http://schemas.microsoft.com/office/drawing/2014/main" id="{0AEB680C-A9E2-40F4-993A-A5C122769FE2}"/>
                </a:ext>
              </a:extLst>
            </p:cNvPr>
            <p:cNvSpPr/>
            <p:nvPr/>
          </p:nvSpPr>
          <p:spPr>
            <a:xfrm>
              <a:off x="423080" y="5663795"/>
              <a:ext cx="3660027" cy="159489"/>
            </a:xfrm>
            <a:prstGeom prst="roundRect">
              <a:avLst>
                <a:gd name="adj" fmla="val 4683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29D3F42D-3EE9-3D46-B923-CDB130669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136525"/>
            <a:ext cx="10663989" cy="1192545"/>
          </a:xfrm>
        </p:spPr>
        <p:txBody>
          <a:bodyPr/>
          <a:lstStyle/>
          <a:p>
            <a:r>
              <a:rPr lang="zh-TW" altLang="en-US">
                <a:latin typeface="Microsoft JhengHei UI"/>
                <a:ea typeface="Microsoft JhengHei UI"/>
              </a:rPr>
              <a:t>三種系統部署模式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0CDFB96-9300-9B41-930C-EF932CF1C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087" y="1715846"/>
            <a:ext cx="3420012" cy="1942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EA081A7-4C6C-7D4E-AE98-13D01F04CC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3944" y="1715846"/>
            <a:ext cx="3420011" cy="1942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CF3FAEE8-A31D-8F41-BA02-FAB444AD9C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2696" y="1709046"/>
            <a:ext cx="3420012" cy="1942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5326824B-552A-439D-94F3-835D59559506}"/>
              </a:ext>
            </a:extLst>
          </p:cNvPr>
          <p:cNvSpPr txBox="1">
            <a:spLocks/>
          </p:cNvSpPr>
          <p:nvPr/>
        </p:nvSpPr>
        <p:spPr>
          <a:xfrm>
            <a:off x="4403909" y="4206884"/>
            <a:ext cx="3317587" cy="26511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TW" altLang="en-US" sz="1800" b="0" dirty="0">
                <a:latin typeface="Arial"/>
                <a:ea typeface="Microsoft JhengHei" panose="020B0604030504040204" pitchFamily="34" charset="-120"/>
                <a:cs typeface="Arial"/>
              </a:rPr>
              <a:t>在此模式下，</a:t>
            </a:r>
            <a:r>
              <a:rPr lang="en-US" altLang="zh-TW" sz="1800" b="0" dirty="0" err="1">
                <a:latin typeface="Arial"/>
                <a:ea typeface="Microsoft JhengHei" panose="020B0604030504040204" pitchFamily="34" charset="-120"/>
                <a:cs typeface="Arial"/>
              </a:rPr>
              <a:t>Xeams</a:t>
            </a:r>
            <a:r>
              <a:rPr lang="zh-TW" altLang="en-US" sz="1800" b="0" dirty="0">
                <a:latin typeface="Arial"/>
                <a:ea typeface="Microsoft JhengHei" panose="020B0604030504040204" pitchFamily="34" charset="-120"/>
                <a:cs typeface="Arial"/>
              </a:rPr>
              <a:t> 就像一個位於公司電子郵件伺服器前面的</a:t>
            </a:r>
            <a:r>
              <a:rPr lang="zh-TW" altLang="en-US" sz="1800" b="0" dirty="0">
                <a:solidFill>
                  <a:srgbClr val="C00000"/>
                </a:solidFill>
                <a:latin typeface="Arial"/>
                <a:ea typeface="Microsoft JhengHei" panose="020B0604030504040204" pitchFamily="34" charset="-120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防火牆</a:t>
            </a:r>
            <a:r>
              <a:rPr lang="zh-TW" altLang="en-US" sz="1800" b="0" dirty="0">
                <a:latin typeface="Arial"/>
                <a:ea typeface="Microsoft JhengHei" panose="020B0604030504040204" pitchFamily="34" charset="-120"/>
                <a:cs typeface="Arial"/>
              </a:rPr>
              <a:t>。在將郵件轉發與寄出到實際的電子郵件伺服器之前，</a:t>
            </a:r>
            <a:r>
              <a:rPr lang="en-US" altLang="zh-TW" sz="1800" b="0" dirty="0" err="1">
                <a:latin typeface="Arial"/>
                <a:ea typeface="Microsoft JhengHei" panose="020B0604030504040204" pitchFamily="34" charset="-120"/>
                <a:cs typeface="Arial"/>
              </a:rPr>
              <a:t>Xeams</a:t>
            </a:r>
            <a:r>
              <a:rPr lang="zh-TW" altLang="en-US" sz="1800" b="0" dirty="0">
                <a:latin typeface="Arial"/>
                <a:ea typeface="Microsoft JhengHei" panose="020B0604030504040204" pitchFamily="34" charset="-120"/>
                <a:cs typeface="Arial"/>
              </a:rPr>
              <a:t> 會檢查每封郵件。</a:t>
            </a:r>
            <a:endParaRPr lang="en-US" altLang="zh-TW" sz="1800" b="0" dirty="0">
              <a:latin typeface="Arial"/>
              <a:ea typeface="Microsoft JhengHei" panose="020B0604030504040204" pitchFamily="34" charset="-120"/>
              <a:cs typeface="Arial"/>
            </a:endParaRPr>
          </a:p>
        </p:txBody>
      </p:sp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id="{7A25ABC2-0D3F-4CCC-B3C7-232A6F5C0969}"/>
              </a:ext>
            </a:extLst>
          </p:cNvPr>
          <p:cNvSpPr txBox="1">
            <a:spLocks/>
          </p:cNvSpPr>
          <p:nvPr/>
        </p:nvSpPr>
        <p:spPr>
          <a:xfrm>
            <a:off x="8235155" y="4206884"/>
            <a:ext cx="3317589" cy="2651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TW" altLang="en-US" sz="1800" b="0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這是模式 </a:t>
            </a:r>
            <a:r>
              <a:rPr lang="en-US" altLang="zh-TW" sz="1800" b="0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en-US" sz="1800" b="0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 和模式 </a:t>
            </a:r>
            <a:r>
              <a:rPr lang="en-US" altLang="zh-TW" sz="1800" b="0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2</a:t>
            </a:r>
            <a:r>
              <a:rPr lang="zh-TW" altLang="en-US" sz="1800" b="0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 的組合。每</a:t>
            </a:r>
            <a:r>
              <a:rPr lang="zh-CN" altLang="en-US" sz="1800" b="0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封郵件</a:t>
            </a:r>
            <a:r>
              <a:rPr lang="zh-TW" altLang="en-US" sz="1800" b="0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都會保存在兩個位置：</a:t>
            </a:r>
            <a:r>
              <a:rPr lang="en-US" altLang="zh-TW" sz="1800" b="0" dirty="0" err="1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Xeams</a:t>
            </a:r>
            <a:r>
              <a:rPr lang="zh-TW" altLang="en-US" sz="1800" b="0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 和您的公司電子郵件伺服器。</a:t>
            </a:r>
            <a:endParaRPr lang="en-US" altLang="zh-TW" sz="1800" b="0" dirty="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1AD9D7A8-C9AC-4DE7-9AB7-F19F7FC2F0CE}"/>
              </a:ext>
            </a:extLst>
          </p:cNvPr>
          <p:cNvSpPr txBox="1">
            <a:spLocks/>
          </p:cNvSpPr>
          <p:nvPr/>
        </p:nvSpPr>
        <p:spPr>
          <a:xfrm>
            <a:off x="598752" y="4215077"/>
            <a:ext cx="3480746" cy="2642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TW" altLang="en-US" sz="1800" b="0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此模式下不需要任何其他電子郵件伺服器，透</a:t>
            </a:r>
            <a:r>
              <a:rPr lang="zh-CN" altLang="en-US" sz="1800" b="0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過</a:t>
            </a:r>
            <a:r>
              <a:rPr lang="zh-TW" altLang="en-US" sz="1800" b="0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800" b="0" dirty="0" err="1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Xeams</a:t>
            </a:r>
            <a:r>
              <a:rPr lang="zh-TW" altLang="en-US" sz="1800" b="0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 處理每封電子郵件。客戶端使用</a:t>
            </a:r>
            <a:r>
              <a:rPr lang="en-US" altLang="zh-TW" sz="1800" b="0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POP3 / IMAP</a:t>
            </a:r>
            <a:r>
              <a:rPr lang="zh-TW" altLang="en-US" sz="1800" b="0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 協議連接到</a:t>
            </a:r>
            <a:r>
              <a:rPr lang="en-US" altLang="zh-TW" sz="1800" b="0" dirty="0" err="1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Xeams</a:t>
            </a:r>
            <a:r>
              <a:rPr lang="zh-TW" altLang="en-US" sz="1800" b="0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CN" altLang="en-US" sz="1800" b="0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收信</a:t>
            </a:r>
            <a:r>
              <a:rPr lang="zh-TW" altLang="en-US" sz="1800" b="0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並使用 </a:t>
            </a:r>
            <a:r>
              <a:rPr lang="en-US" altLang="zh-TW" sz="1800" b="0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SMTP</a:t>
            </a:r>
            <a:r>
              <a:rPr lang="zh-TW" altLang="en-US" sz="1800" b="0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 寄信。</a:t>
            </a:r>
            <a:endParaRPr lang="en-US" altLang="zh-TW" sz="1800" b="0" dirty="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8" name="內容版面配置區 2">
            <a:extLst>
              <a:ext uri="{FF2B5EF4-FFF2-40B4-BE49-F238E27FC236}">
                <a16:creationId xmlns:a16="http://schemas.microsoft.com/office/drawing/2014/main" id="{E8BBCD53-5EAC-4076-88C2-1EC6F2ABB2EA}"/>
              </a:ext>
            </a:extLst>
          </p:cNvPr>
          <p:cNvSpPr txBox="1">
            <a:spLocks/>
          </p:cNvSpPr>
          <p:nvPr/>
        </p:nvSpPr>
        <p:spPr>
          <a:xfrm>
            <a:off x="4403909" y="3754494"/>
            <a:ext cx="3317587" cy="516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2400" b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垃圾郵件防火牆</a:t>
            </a:r>
            <a:endParaRPr lang="en-US" altLang="zh-TW" sz="2000" b="0">
              <a:solidFill>
                <a:srgbClr val="0070C0"/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9" name="內容版面配置區 2">
            <a:extLst>
              <a:ext uri="{FF2B5EF4-FFF2-40B4-BE49-F238E27FC236}">
                <a16:creationId xmlns:a16="http://schemas.microsoft.com/office/drawing/2014/main" id="{DD308D2C-12D0-4755-836F-6E95F02503F0}"/>
              </a:ext>
            </a:extLst>
          </p:cNvPr>
          <p:cNvSpPr txBox="1">
            <a:spLocks/>
          </p:cNvSpPr>
          <p:nvPr/>
        </p:nvSpPr>
        <p:spPr>
          <a:xfrm>
            <a:off x="8235155" y="3754494"/>
            <a:ext cx="3317589" cy="516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2400" b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混合模式</a:t>
            </a:r>
            <a:endParaRPr lang="en-US" altLang="zh-TW" sz="2000" b="0">
              <a:solidFill>
                <a:srgbClr val="0070C0"/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42E4278D-B68F-4E6F-A7E7-3FBC040963FA}"/>
              </a:ext>
            </a:extLst>
          </p:cNvPr>
          <p:cNvSpPr txBox="1">
            <a:spLocks/>
          </p:cNvSpPr>
          <p:nvPr/>
        </p:nvSpPr>
        <p:spPr>
          <a:xfrm>
            <a:off x="598752" y="3754494"/>
            <a:ext cx="3308682" cy="516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2400" b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獨立伺服器</a:t>
            </a:r>
            <a:endParaRPr lang="en-US" altLang="zh-TW" sz="2000" b="0">
              <a:solidFill>
                <a:srgbClr val="0070C0"/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280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180A90E-72E1-B24F-9953-EAE65537E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805"/>
            <a:ext cx="10515600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 sz="2400" b="0" err="1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Xeams</a:t>
            </a:r>
            <a:r>
              <a:rPr lang="en-US" altLang="zh-TW" sz="2400" b="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 </a:t>
            </a:r>
            <a:r>
              <a:rPr lang="zh-TW" altLang="en-US" sz="2400" b="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提供了垃圾郵件過濾解決方案：自學定義與用戶定義規則。從過去</a:t>
            </a:r>
            <a:r>
              <a:rPr lang="zh-CN" altLang="en-US" sz="2400" b="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的</a:t>
            </a:r>
            <a:r>
              <a:rPr lang="zh-TW" altLang="en-US" sz="2400" b="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電子郵件歷史中學習，為未來的郵件歸類，隨著 </a:t>
            </a:r>
            <a:r>
              <a:rPr lang="en-US" altLang="zh-TW" sz="2400" b="0" err="1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Xeams</a:t>
            </a:r>
            <a:r>
              <a:rPr lang="en-US" altLang="zh-TW" sz="2400" b="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 </a:t>
            </a:r>
            <a:r>
              <a:rPr lang="zh-TW" altLang="en-US" sz="2400" b="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適應您的電子郵件環境而變得更好。</a:t>
            </a:r>
          </a:p>
          <a:p>
            <a:endParaRPr kumimoji="1"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E28198B-5E5B-8A4F-A8F7-BE024FF82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136525"/>
            <a:ext cx="10663989" cy="1192545"/>
          </a:xfrm>
        </p:spPr>
        <p:txBody>
          <a:bodyPr>
            <a:normAutofit/>
          </a:bodyPr>
          <a:lstStyle/>
          <a:p>
            <a:r>
              <a:rPr kumimoji="1" lang="zh-TW" altLang="en-US">
                <a:ea typeface="Microsoft JhengHei" panose="020B0604030504040204" pitchFamily="34" charset="-120"/>
              </a:rPr>
              <a:t>阻擋 </a:t>
            </a:r>
            <a:r>
              <a:rPr kumimoji="1" lang="en-US" altLang="zh-TW">
                <a:ea typeface="Microsoft JhengHei" panose="020B0604030504040204" pitchFamily="34" charset="-120"/>
              </a:rPr>
              <a:t>99.9%</a:t>
            </a:r>
            <a:r>
              <a:rPr kumimoji="1" lang="zh-TW" altLang="en-US">
                <a:ea typeface="Microsoft JhengHei" panose="020B0604030504040204" pitchFamily="34" charset="-120"/>
              </a:rPr>
              <a:t> </a:t>
            </a:r>
            <a:r>
              <a:rPr kumimoji="1" lang="zh-CN" altLang="en-US">
                <a:ea typeface="Microsoft JhengHei" panose="020B0604030504040204" pitchFamily="34" charset="-120"/>
              </a:rPr>
              <a:t>的垃圾郵件</a:t>
            </a:r>
            <a:endParaRPr kumimoji="1" lang="zh-TW" altLang="en-US">
              <a:ea typeface="Microsoft JhengHei" panose="020B0604030504040204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9CD7A28-B2CE-C04A-ABAD-272258961174}"/>
              </a:ext>
            </a:extLst>
          </p:cNvPr>
          <p:cNvSpPr/>
          <p:nvPr/>
        </p:nvSpPr>
        <p:spPr>
          <a:xfrm>
            <a:off x="759372" y="5809537"/>
            <a:ext cx="5336628" cy="2769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anchor="t">
            <a:spAutoFit/>
          </a:bodyPr>
          <a:lstStyle/>
          <a:p>
            <a:r>
              <a:rPr lang="zh-CN" altLang="en-US" sz="1200">
                <a:latin typeface="Microsoft JhengHei"/>
                <a:ea typeface="Microsoft JhengHei"/>
              </a:rPr>
              <a:t>註：此功能免費支援</a:t>
            </a:r>
            <a:r>
              <a:rPr lang="zh-TW" altLang="en-US" sz="1200">
                <a:latin typeface="Microsoft JhengHei"/>
                <a:ea typeface="Microsoft JhengHei"/>
              </a:rPr>
              <a:t>最多 </a:t>
            </a:r>
            <a:r>
              <a:rPr lang="en-US" altLang="zh-TW" sz="1200">
                <a:latin typeface="Microsoft JhengHei"/>
                <a:ea typeface="Microsoft JhengHei"/>
              </a:rPr>
              <a:t>5</a:t>
            </a:r>
            <a:r>
              <a:rPr lang="zh-TW" altLang="en-US" sz="1200">
                <a:latin typeface="Microsoft JhengHei"/>
                <a:ea typeface="Microsoft JhengHei"/>
              </a:rPr>
              <a:t> 個用戶，並不得商用。企業應用須額外購買授權。</a:t>
            </a:r>
            <a:endParaRPr lang="zh-TW" altLang="en-US" sz="1200" b="0" i="0">
              <a:effectLst/>
              <a:latin typeface="Microsoft JhengHei"/>
              <a:ea typeface="Microsoft JhengHei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4F890C7-5D91-48D5-A3F8-90BC918E1E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354" y="3332394"/>
            <a:ext cx="10787444" cy="127481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2189A21B-70AD-4AFE-B013-B55772797307}"/>
              </a:ext>
            </a:extLst>
          </p:cNvPr>
          <p:cNvSpPr/>
          <p:nvPr/>
        </p:nvSpPr>
        <p:spPr>
          <a:xfrm>
            <a:off x="615218" y="4728026"/>
            <a:ext cx="1307016" cy="3693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altLang="zh-TW" err="1">
                <a:latin typeface="Arial"/>
                <a:ea typeface="Microsoft JhengHei" panose="020B0604030504040204" pitchFamily="34" charset="-120"/>
                <a:cs typeface="Arial"/>
              </a:rPr>
              <a:t>網際網路</a:t>
            </a:r>
            <a:endParaRPr lang="en-US" altLang="zh-TW" b="0" i="0" err="1">
              <a:latin typeface="Arial"/>
              <a:ea typeface="Microsoft JhengHei" panose="020B0604030504040204" pitchFamily="34" charset="-120"/>
              <a:cs typeface="Arial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04EB0CC-FFE6-45AD-9573-30840B7511DF}"/>
              </a:ext>
            </a:extLst>
          </p:cNvPr>
          <p:cNvSpPr/>
          <p:nvPr/>
        </p:nvSpPr>
        <p:spPr>
          <a:xfrm>
            <a:off x="2469204" y="4728026"/>
            <a:ext cx="1852291" cy="3693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altLang="zh-TW" err="1">
                <a:latin typeface="Arial"/>
                <a:ea typeface="Microsoft JhengHei" panose="020B0604030504040204" pitchFamily="34" charset="-120"/>
                <a:cs typeface="Arial"/>
              </a:rPr>
              <a:t>所有傳入的郵件</a:t>
            </a:r>
            <a:endParaRPr lang="en-US" altLang="zh-TW" b="0" i="0" err="1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8DA191B-E4DA-40F9-8521-7CA09891AA67}"/>
              </a:ext>
            </a:extLst>
          </p:cNvPr>
          <p:cNvSpPr/>
          <p:nvPr/>
        </p:nvSpPr>
        <p:spPr>
          <a:xfrm>
            <a:off x="4998189" y="4728026"/>
            <a:ext cx="1852290" cy="3693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altLang="zh-TW" err="1">
                <a:latin typeface="Arial"/>
                <a:ea typeface="Microsoft JhengHei" panose="020B0604030504040204" pitchFamily="34" charset="-120"/>
                <a:cs typeface="Arial"/>
              </a:rPr>
              <a:t>垃圾郵件過濾器</a:t>
            </a:r>
            <a:endParaRPr lang="en-US" altLang="zh-TW" b="0" i="0" err="1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CD22BA9-4AB3-4C60-A0F8-34DEF0FB1C60}"/>
              </a:ext>
            </a:extLst>
          </p:cNvPr>
          <p:cNvSpPr/>
          <p:nvPr/>
        </p:nvSpPr>
        <p:spPr>
          <a:xfrm>
            <a:off x="7469986" y="4728026"/>
            <a:ext cx="1536982" cy="3693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altLang="zh-TW" err="1">
                <a:latin typeface="Arial"/>
                <a:ea typeface="Microsoft JhengHei" panose="020B0604030504040204" pitchFamily="34" charset="-120"/>
                <a:cs typeface="Arial"/>
              </a:rPr>
              <a:t>好的郵件</a:t>
            </a:r>
            <a:endParaRPr lang="en-US" altLang="zh-TW" b="0" i="0" err="1">
              <a:latin typeface="Arial"/>
              <a:ea typeface="Microsoft JhengHei" panose="020B0604030504040204" pitchFamily="34" charset="-120"/>
              <a:cs typeface="Arial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C5F1AC2-E3C8-4BB9-B66B-3D54BFFEEA34}"/>
              </a:ext>
            </a:extLst>
          </p:cNvPr>
          <p:cNvSpPr/>
          <p:nvPr/>
        </p:nvSpPr>
        <p:spPr>
          <a:xfrm>
            <a:off x="9683662" y="4728026"/>
            <a:ext cx="1852291" cy="3693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altLang="zh-TW" err="1">
                <a:latin typeface="Arial"/>
                <a:ea typeface="Microsoft JhengHei" panose="020B0604030504040204" pitchFamily="34" charset="-120"/>
                <a:cs typeface="Arial"/>
              </a:rPr>
              <a:t>你的郵件伺服器</a:t>
            </a:r>
            <a:endParaRPr lang="en-US" altLang="zh-TW" b="0" i="0" err="1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295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1438</Words>
  <Application>Microsoft Office PowerPoint</Application>
  <PresentationFormat>寬螢幕</PresentationFormat>
  <Paragraphs>227</Paragraphs>
  <Slides>39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7" baseType="lpstr">
      <vt:lpstr>Microsoft JhengHei UI</vt:lpstr>
      <vt:lpstr>PingFang TC</vt:lpstr>
      <vt:lpstr>Microsoft JhengHei</vt:lpstr>
      <vt:lpstr>Microsoft JhengHei</vt:lpstr>
      <vt:lpstr>Arial</vt:lpstr>
      <vt:lpstr>Calibri</vt:lpstr>
      <vt:lpstr>Wingdings</vt:lpstr>
      <vt:lpstr>Office 佈景主題</vt:lpstr>
      <vt:lpstr>PowerPoint 簡報</vt:lpstr>
      <vt:lpstr>QNAP x Xeams 活用大解析</vt:lpstr>
      <vt:lpstr>自行架設郵件伺服器，管理維護細節多</vt:lpstr>
      <vt:lpstr>身為公司 IT，自行架設公司郵件伺服器…</vt:lpstr>
      <vt:lpstr>善用 Xeams 打造專屬 郵件伺服器</vt:lpstr>
      <vt:lpstr>Xeams 功能特色</vt:lpstr>
      <vt:lpstr>簡單易用的操作介面</vt:lpstr>
      <vt:lpstr>三種系統部署模式</vt:lpstr>
      <vt:lpstr>阻擋 99.9% 的垃圾郵件</vt:lpstr>
      <vt:lpstr>即時監控</vt:lpstr>
      <vt:lpstr>整合 Active Directory 或 LDAP 伺服器</vt:lpstr>
      <vt:lpstr>如何在 QNAP NAS 上使用 Xeams?</vt:lpstr>
      <vt:lpstr>簡單五步驟，操作使用 Xeams</vt:lpstr>
      <vt:lpstr>簡單五步驟，操作使用 Xeams</vt:lpstr>
      <vt:lpstr>簡單五步驟，操作使用 Xeams</vt:lpstr>
      <vt:lpstr>簡單五步驟，操作使用 Xeams</vt:lpstr>
      <vt:lpstr>簡單五步驟，操作使用 Xeams</vt:lpstr>
      <vt:lpstr>QNAP NAS + Xeams 演示</vt:lpstr>
      <vt:lpstr>升級版企業級 應用大公開</vt:lpstr>
      <vt:lpstr>針對企業級用戶們，Xeams 提供更多服務</vt:lpstr>
      <vt:lpstr>如何購買企業級功能授權</vt:lpstr>
      <vt:lpstr>如何購買企業級功能授權</vt:lpstr>
      <vt:lpstr>如何購買企業級功能授權</vt:lpstr>
      <vt:lpstr>如何啟用授權碼？</vt:lpstr>
      <vt:lpstr>敏感電子郵件附件加密</vt:lpstr>
      <vt:lpstr>郵件伺服器叢集 Clustering</vt:lpstr>
      <vt:lpstr>電子郵件行銷 &amp; 郵件合併列印</vt:lpstr>
      <vt:lpstr>QNAP NAS 搭配 Xeams 郵件伺服器整合應用</vt:lpstr>
      <vt:lpstr>運用 NAS 檔案管理，建立長久郵件保存</vt:lpstr>
      <vt:lpstr>QNAP 郵件收發軟體，提升郵件管理效率</vt:lpstr>
      <vt:lpstr>QNAP 郵件收發軟體，提升郵件管理效率</vt:lpstr>
      <vt:lpstr>QNAP 郵件收發軟體，提升郵件管理效率</vt:lpstr>
      <vt:lpstr>不論郵件備份/異地備援，QNAP NAS 一機搞定</vt:lpstr>
      <vt:lpstr>快速搜尋與調閱特定郵件，重新應用</vt:lpstr>
      <vt:lpstr>Demo</vt:lpstr>
      <vt:lpstr>郵件伺服器方案那麼多，該選擇哪一種？</vt:lpstr>
      <vt:lpstr>郵件伺服器方案比較</vt:lpstr>
      <vt:lpstr>QNAP NAS 搭配 Xeams 四大特點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FannieChen</dc:creator>
  <cp:lastModifiedBy>QNAP_Mili Wang</cp:lastModifiedBy>
  <cp:revision>7</cp:revision>
  <dcterms:created xsi:type="dcterms:W3CDTF">2012-07-30T21:28:29Z</dcterms:created>
  <dcterms:modified xsi:type="dcterms:W3CDTF">2019-01-21T06:50:37Z</dcterms:modified>
</cp:coreProperties>
</file>