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omments/comment1.xml" ContentType="application/vnd.openxmlformats-officedocument.presentationml.comments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9" r:id="rId4"/>
    <p:sldId id="258" r:id="rId5"/>
    <p:sldId id="257" r:id="rId6"/>
    <p:sldId id="260" r:id="rId7"/>
    <p:sldId id="261" r:id="rId8"/>
    <p:sldId id="295" r:id="rId9"/>
    <p:sldId id="262" r:id="rId10"/>
    <p:sldId id="291" r:id="rId11"/>
    <p:sldId id="292" r:id="rId12"/>
    <p:sldId id="267" r:id="rId13"/>
    <p:sldId id="269" r:id="rId14"/>
    <p:sldId id="270" r:id="rId15"/>
    <p:sldId id="275" r:id="rId16"/>
    <p:sldId id="277" r:id="rId17"/>
    <p:sldId id="276" r:id="rId18"/>
    <p:sldId id="274" r:id="rId19"/>
    <p:sldId id="288" r:id="rId20"/>
    <p:sldId id="293" r:id="rId21"/>
    <p:sldId id="296" r:id="rId22"/>
    <p:sldId id="297" r:id="rId23"/>
    <p:sldId id="298" r:id="rId24"/>
    <p:sldId id="299" r:id="rId25"/>
    <p:sldId id="263" r:id="rId26"/>
    <p:sldId id="289" r:id="rId27"/>
    <p:sldId id="294" r:id="rId28"/>
    <p:sldId id="271" r:id="rId29"/>
    <p:sldId id="281" r:id="rId30"/>
    <p:sldId id="282" r:id="rId31"/>
    <p:sldId id="283" r:id="rId32"/>
    <p:sldId id="278" r:id="rId33"/>
    <p:sldId id="284" r:id="rId34"/>
    <p:sldId id="285" r:id="rId35"/>
    <p:sldId id="286" r:id="rId36"/>
    <p:sldId id="279" r:id="rId37"/>
    <p:sldId id="280" r:id="rId38"/>
    <p:sldId id="272" r:id="rId39"/>
    <p:sldId id="273" r:id="rId4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NAP_Christine Wang" initials="QW" lastIdx="1" clrIdx="0">
    <p:extLst>
      <p:ext uri="{19B8F6BF-5375-455C-9EA6-DF929625EA0E}">
        <p15:presenceInfo xmlns:p15="http://schemas.microsoft.com/office/powerpoint/2012/main" userId="S::christinewang@ieinet.onmicrosoft.com::eb3464ee-c948-4ec0-86eb-4f51ad6b35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3399"/>
    <a:srgbClr val="CCECFF"/>
    <a:srgbClr val="458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272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16T00:42:01.853" idx="1">
    <p:pos x="10" y="10"/>
    <p:text>這是大綱
</p:text>
    <p:extLst>
      <p:ext uri="{C676402C-5697-4E1C-873F-D02D1690AC5C}">
        <p15:threadingInfo xmlns:p15="http://schemas.microsoft.com/office/powerpoint/2012/main" timeZoneBias="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8897D75-5ED8-4B80-A454-8E085EAE4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4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97805"/>
            <a:ext cx="10515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版面配置區 1">
            <a:extLst>
              <a:ext uri="{FF2B5EF4-FFF2-40B4-BE49-F238E27FC236}">
                <a16:creationId xmlns:a16="http://schemas.microsoft.com/office/drawing/2014/main" id="{2FFBF76B-1D79-4D00-BF95-E94A921B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9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39223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042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653" y="291305"/>
            <a:ext cx="10515600" cy="7794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651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048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653" y="291305"/>
            <a:ext cx="10515600" cy="7794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656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961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26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263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653" y="291305"/>
            <a:ext cx="10515600" cy="7794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045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65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24D0299-34C5-4D54-A6B2-A634833876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8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7B44C28-1DC0-43C1-9E04-190DD5FEF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8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04EA0309-DE03-44F5-9418-7C0794E2FE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59219" y="1122362"/>
            <a:ext cx="4667693" cy="34496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59219" y="4572000"/>
            <a:ext cx="4667692" cy="147792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08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4DA6A216-A38F-489F-9AB0-D5644F21E3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59219" y="1122362"/>
            <a:ext cx="4667693" cy="34496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59219" y="4572000"/>
            <a:ext cx="4667692" cy="147792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30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1D4BA61F-F828-479F-A895-561E380EB2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59219" y="1122362"/>
            <a:ext cx="4667693" cy="34496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59219" y="4572000"/>
            <a:ext cx="4667692" cy="147792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3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731E5D90-3A7E-4F47-8766-5E1A59F6DB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59219" y="1122362"/>
            <a:ext cx="4667693" cy="34496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59219" y="4572000"/>
            <a:ext cx="4667692" cy="147792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67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FCFECF2-A1A7-4627-A270-AF80F1791B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59219" y="1122362"/>
            <a:ext cx="4667693" cy="34496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59219" y="4572000"/>
            <a:ext cx="4667692" cy="147792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523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88516A55-B3F1-4BD4-BCDB-B47D6843A1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59219" y="1122362"/>
            <a:ext cx="4667693" cy="34496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59219" y="4572000"/>
            <a:ext cx="4667692" cy="147792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25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7FB7F828-D954-4872-865B-7BF48AAC071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9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5378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5EF9D-446A-4BA9-9A8F-8795C824CFA3}" type="datetimeFigureOut">
              <a:rPr lang="zh-TW" altLang="en-US" smtClean="0"/>
              <a:t>2019/1/22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13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4" r:id="rId5"/>
    <p:sldLayoutId id="2147483663" r:id="rId6"/>
    <p:sldLayoutId id="2147483666" r:id="rId7"/>
    <p:sldLayoutId id="2147483665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15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png"/><Relationship Id="rId5" Type="http://schemas.openxmlformats.org/officeDocument/2006/relationships/image" Target="../media/image15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xeams.com/emailfirewall.htm" TargetMode="Externa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12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A9996DA-3172-C643-99EB-DF4E5B63C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" altLang="zh-TW">
                <a:latin typeface="Arial"/>
                <a:cs typeface="Arial"/>
              </a:rPr>
              <a:t>Administrators watch emails as they arrive in the system. It provides a very efficient and easy method of troubleshooting incoming as well as outgoing emails in </a:t>
            </a:r>
            <a:r>
              <a:rPr lang="en" altLang="zh-TW" dirty="0" err="1">
                <a:latin typeface="Arial"/>
                <a:cs typeface="Arial"/>
              </a:rPr>
              <a:t>Xeams</a:t>
            </a:r>
            <a:r>
              <a:rPr lang="en" altLang="zh-TW">
                <a:latin typeface="Arial"/>
                <a:cs typeface="Arial"/>
              </a:rPr>
              <a:t>.</a:t>
            </a:r>
            <a:endParaRPr lang="zh-TW" altLang="en-US">
              <a:latin typeface="Arial"/>
              <a:cs typeface="Arial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11FC41B-8BB2-DB45-B29E-3CFA866E6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14759"/>
          </a:xfrm>
        </p:spPr>
        <p:txBody>
          <a:bodyPr>
            <a:normAutofit/>
          </a:bodyPr>
          <a:lstStyle/>
          <a:p>
            <a:r>
              <a:rPr lang="en" altLang="zh-TW"/>
              <a:t>Live Monitor </a:t>
            </a:r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8918888-AAF4-DA49-A855-7FFDF110B6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6" t="14710" r="3913" b="2785"/>
          <a:stretch/>
        </p:blipFill>
        <p:spPr>
          <a:xfrm>
            <a:off x="3052548" y="2280652"/>
            <a:ext cx="6086903" cy="3815012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9098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版面配置區 1">
            <a:extLst>
              <a:ext uri="{FF2B5EF4-FFF2-40B4-BE49-F238E27FC236}">
                <a16:creationId xmlns:a16="http://schemas.microsoft.com/office/drawing/2014/main" id="{CB309E25-5B2A-4F22-BEA7-7936EBF7D0D2}"/>
              </a:ext>
            </a:extLst>
          </p:cNvPr>
          <p:cNvSpPr txBox="1">
            <a:spLocks/>
          </p:cNvSpPr>
          <p:nvPr/>
        </p:nvSpPr>
        <p:spPr>
          <a:xfrm>
            <a:off x="838200" y="1768832"/>
            <a:ext cx="105156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algn="r">
              <a:lnSpc>
                <a:spcPct val="90000"/>
              </a:lnSpc>
              <a:spcBef>
                <a:spcPts val="1000"/>
              </a:spcBef>
              <a:defRPr sz="24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" altLang="zh-TW" sz="2000">
                <a:latin typeface="Arial"/>
                <a:ea typeface="微軟正黑體" panose="020B0604030504040204" pitchFamily="34" charset="-120"/>
                <a:cs typeface="Arial"/>
              </a:rPr>
              <a:t>Integrating Active Directory or any LDAP server has several benefits:</a:t>
            </a:r>
            <a:endParaRPr lang="zh-TW" altLang="en-US" sz="2000">
              <a:latin typeface="Arial"/>
              <a:ea typeface="微軟正黑體" panose="020B0604030504040204" pitchFamily="34" charset="-120"/>
              <a:cs typeface="Arial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DAFCB6D-C5FD-403D-A101-DADCA37943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32" y="2345303"/>
            <a:ext cx="12166164" cy="3080085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199946AF-0F25-DE4C-8C98-5B93B0FE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14759"/>
          </a:xfrm>
        </p:spPr>
        <p:txBody>
          <a:bodyPr>
            <a:normAutofit fontScale="90000"/>
          </a:bodyPr>
          <a:lstStyle/>
          <a:p>
            <a:r>
              <a:rPr lang="en-US" altLang="zh-CN">
                <a:ea typeface="PingFang TC" panose="020B0400000000000000" pitchFamily="34" charset="-120"/>
              </a:rPr>
              <a:t>Integration with Active Directory or LDAP</a:t>
            </a:r>
            <a:endParaRPr kumimoji="1" lang="zh-TW" altLang="en-US">
              <a:ea typeface="Microsoft JhengHe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3ACBE89-A263-4887-BE4D-74EA88B09647}"/>
              </a:ext>
            </a:extLst>
          </p:cNvPr>
          <p:cNvSpPr/>
          <p:nvPr/>
        </p:nvSpPr>
        <p:spPr>
          <a:xfrm>
            <a:off x="582200" y="3526152"/>
            <a:ext cx="2202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TW" sz="2000">
                <a:latin typeface="Arial" panose="020B0604020202020204" pitchFamily="34" charset="0"/>
                <a:cs typeface="Arial" panose="020B0604020202020204" pitchFamily="34" charset="0"/>
              </a:rPr>
              <a:t>A new user needs to be created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68E7688-8BEB-4741-84D0-4306C49D7377}"/>
              </a:ext>
            </a:extLst>
          </p:cNvPr>
          <p:cNvSpPr/>
          <p:nvPr/>
        </p:nvSpPr>
        <p:spPr>
          <a:xfrm>
            <a:off x="3766514" y="3526152"/>
            <a:ext cx="2707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TW" sz="2000">
                <a:latin typeface="Arial" panose="020B0604020202020204" pitchFamily="34" charset="0"/>
                <a:cs typeface="Arial" panose="020B0604020202020204" pitchFamily="34" charset="0"/>
              </a:rPr>
              <a:t>To authenticate existing users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890C968-081D-4866-A0AF-B727622BC123}"/>
              </a:ext>
            </a:extLst>
          </p:cNvPr>
          <p:cNvSpPr/>
          <p:nvPr/>
        </p:nvSpPr>
        <p:spPr>
          <a:xfrm>
            <a:off x="6769407" y="3199326"/>
            <a:ext cx="20953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TW" sz="2000">
                <a:latin typeface="Arial" panose="020B0604020202020204" pitchFamily="34" charset="0"/>
                <a:cs typeface="Arial" panose="020B0604020202020204" pitchFamily="34" charset="0"/>
              </a:rPr>
              <a:t>Reject invalid users when accepting inbound emails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19DFB41-9B33-40F3-B52D-CDDC197DC0A9}"/>
              </a:ext>
            </a:extLst>
          </p:cNvPr>
          <p:cNvSpPr/>
          <p:nvPr/>
        </p:nvSpPr>
        <p:spPr>
          <a:xfrm>
            <a:off x="9814465" y="3199326"/>
            <a:ext cx="19631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TW" sz="2000">
                <a:latin typeface="Arial" panose="020B0604020202020204" pitchFamily="34" charset="0"/>
                <a:cs typeface="Arial" panose="020B0604020202020204" pitchFamily="34" charset="0"/>
              </a:rPr>
              <a:t>To confirm if an incoming email belongs to a valid user</a:t>
            </a:r>
          </a:p>
        </p:txBody>
      </p:sp>
    </p:spTree>
    <p:extLst>
      <p:ext uri="{BB962C8B-B14F-4D97-AF65-F5344CB8AC3E}">
        <p14:creationId xmlns:p14="http://schemas.microsoft.com/office/powerpoint/2010/main" val="121117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32C91F4D-53E2-4243-B45B-E30CC2711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906" y="1122362"/>
            <a:ext cx="4412514" cy="3449638"/>
          </a:xfrm>
        </p:spPr>
        <p:txBody>
          <a:bodyPr>
            <a:normAutofit/>
          </a:bodyPr>
          <a:lstStyle/>
          <a:p>
            <a:r>
              <a:rPr lang="en" altLang="zh-TW" sz="4400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How to set up Xeams on QNAP NAS?</a:t>
            </a:r>
          </a:p>
        </p:txBody>
      </p:sp>
      <p:sp>
        <p:nvSpPr>
          <p:cNvPr id="9" name="副標題 4">
            <a:extLst>
              <a:ext uri="{FF2B5EF4-FFF2-40B4-BE49-F238E27FC236}">
                <a16:creationId xmlns:a16="http://schemas.microsoft.com/office/drawing/2014/main" id="{9BFC9E26-D24A-4CF3-A666-E9756DD24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808" y="4019266"/>
            <a:ext cx="4412513" cy="1303361"/>
          </a:xfrm>
          <a:solidFill>
            <a:srgbClr val="458CA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 panose="020B0604030504040204" pitchFamily="34" charset="-120"/>
              </a:rPr>
              <a:t>5 Simple Steps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JhengHei" panose="020B0604030504040204" pitchFamily="34" charset="-120"/>
            </a:endParaRPr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D0534CE3-79D3-43EA-8647-986E3EA29740}"/>
              </a:ext>
            </a:extLst>
          </p:cNvPr>
          <p:cNvSpPr/>
          <p:nvPr/>
        </p:nvSpPr>
        <p:spPr>
          <a:xfrm rot="14118412">
            <a:off x="3711245" y="5127979"/>
            <a:ext cx="701378" cy="59055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052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5C05AB6C-6013-4989-AF7A-874414D59E85}"/>
              </a:ext>
            </a:extLst>
          </p:cNvPr>
          <p:cNvSpPr/>
          <p:nvPr/>
        </p:nvSpPr>
        <p:spPr>
          <a:xfrm>
            <a:off x="1" y="2105526"/>
            <a:ext cx="12191999" cy="4312551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99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58FCC2C-3BA3-49EE-8301-C32DE861A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353" y="14978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>
                <a:latin typeface="Arial"/>
                <a:cs typeface="Arial"/>
              </a:rPr>
              <a:t>Install </a:t>
            </a:r>
            <a:r>
              <a:rPr lang="en-US" altLang="zh-TW" err="1">
                <a:latin typeface="Arial"/>
                <a:cs typeface="Arial"/>
              </a:rPr>
              <a:t>Xeams</a:t>
            </a:r>
            <a:r>
              <a:rPr lang="en-US" altLang="zh-TW">
                <a:latin typeface="Arial"/>
                <a:cs typeface="Arial"/>
              </a:rPr>
              <a:t> and open the App page.</a:t>
            </a:r>
            <a:endParaRPr lang="zh-TW" altLang="en-US">
              <a:latin typeface="Arial"/>
              <a:cs typeface="Arial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DCB6E4A-6092-B447-B0CE-8E7C4C7B8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14759"/>
          </a:xfrm>
        </p:spPr>
        <p:txBody>
          <a:bodyPr>
            <a:normAutofit/>
          </a:bodyPr>
          <a:lstStyle/>
          <a:p>
            <a:r>
              <a:rPr kumimoji="1" lang="en-US" altLang="zh-CN" sz="4000">
                <a:ea typeface="Microsoft JhengHei UI" panose="020B0604030504040204" pitchFamily="34" charset="-120"/>
              </a:rPr>
              <a:t>5 Steps</a:t>
            </a:r>
            <a:r>
              <a:rPr kumimoji="1" lang="zh-TW" altLang="en-US" sz="4000">
                <a:ea typeface="Microsoft JhengHei UI" panose="020B0604030504040204" pitchFamily="34" charset="-120"/>
              </a:rPr>
              <a:t> </a:t>
            </a:r>
            <a:r>
              <a:rPr kumimoji="1" lang="en-US" altLang="zh-TW" sz="4000">
                <a:ea typeface="Microsoft JhengHei UI" panose="020B0604030504040204" pitchFamily="34" charset="-120"/>
              </a:rPr>
              <a:t>to set up </a:t>
            </a:r>
            <a:r>
              <a:rPr kumimoji="1" lang="en-US" altLang="zh-TW" sz="4000" err="1">
                <a:ea typeface="Microsoft JhengHei UI" panose="020B0604030504040204" pitchFamily="34" charset="-120"/>
              </a:rPr>
              <a:t>Xeams</a:t>
            </a:r>
            <a:r>
              <a:rPr kumimoji="1" lang="en-US" altLang="zh-TW" sz="4000">
                <a:ea typeface="Microsoft JhengHei UI" panose="020B0604030504040204" pitchFamily="34" charset="-120"/>
              </a:rPr>
              <a:t> on NAS</a:t>
            </a:r>
            <a:endParaRPr kumimoji="1" lang="zh-TW" altLang="en-US" sz="4000">
              <a:ea typeface="Microsoft JhengHei UI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FB0F1E5-562E-1342-95B5-BBE7643404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13" y="2143626"/>
            <a:ext cx="3729490" cy="3981690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3E8AEE4E-4AA3-114F-AD3F-F047AD8A01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909" y="2172561"/>
            <a:ext cx="6542410" cy="3574039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95C023C-AAAC-8C4E-A973-E4BAAE05CBE1}"/>
              </a:ext>
            </a:extLst>
          </p:cNvPr>
          <p:cNvSpPr/>
          <p:nvPr/>
        </p:nvSpPr>
        <p:spPr>
          <a:xfrm>
            <a:off x="2724011" y="4396237"/>
            <a:ext cx="1126097" cy="148739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9357185-8501-4441-97F7-9046CE1B21D2}"/>
              </a:ext>
            </a:extLst>
          </p:cNvPr>
          <p:cNvSpPr/>
          <p:nvPr/>
        </p:nvSpPr>
        <p:spPr>
          <a:xfrm>
            <a:off x="6073482" y="3147673"/>
            <a:ext cx="781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 </a:t>
            </a:r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C254DC00-E5C9-40BD-B4E3-140C2A572D35}"/>
              </a:ext>
            </a:extLst>
          </p:cNvPr>
          <p:cNvSpPr/>
          <p:nvPr/>
        </p:nvSpPr>
        <p:spPr>
          <a:xfrm rot="14118412">
            <a:off x="3420736" y="5660998"/>
            <a:ext cx="701378" cy="59055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CB3A23E3-DC9C-4616-8668-6BF472BD57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87" b="-2989"/>
          <a:stretch/>
        </p:blipFill>
        <p:spPr>
          <a:xfrm>
            <a:off x="9567758" y="0"/>
            <a:ext cx="2624241" cy="2478761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580E0B8D-0556-457B-8F87-F000B69ECC62}"/>
              </a:ext>
            </a:extLst>
          </p:cNvPr>
          <p:cNvSpPr txBox="1"/>
          <p:nvPr/>
        </p:nvSpPr>
        <p:spPr>
          <a:xfrm>
            <a:off x="10594265" y="311745"/>
            <a:ext cx="1374418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TW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5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13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417148D3-E2B1-4449-BB85-FC4CA1178307}"/>
              </a:ext>
            </a:extLst>
          </p:cNvPr>
          <p:cNvSpPr/>
          <p:nvPr/>
        </p:nvSpPr>
        <p:spPr>
          <a:xfrm>
            <a:off x="1" y="2105526"/>
            <a:ext cx="12191999" cy="4312551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99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6BB3BD3-A3B3-4617-BC3A-B5B5EA6BEF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4" b="-2989"/>
          <a:stretch/>
        </p:blipFill>
        <p:spPr>
          <a:xfrm>
            <a:off x="9567759" y="0"/>
            <a:ext cx="2592156" cy="2478761"/>
          </a:xfrm>
          <a:prstGeom prst="rect">
            <a:avLst/>
          </a:prstGeom>
        </p:spPr>
      </p:pic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8FEC9C4D-2CE9-CE4D-AD60-6839E6F37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4027" y="1979829"/>
            <a:ext cx="7103945" cy="4084050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A721F0C-437C-9041-8615-4CBEE059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14759"/>
          </a:xfrm>
        </p:spPr>
        <p:txBody>
          <a:bodyPr>
            <a:normAutofit/>
          </a:bodyPr>
          <a:lstStyle/>
          <a:p>
            <a:r>
              <a:rPr kumimoji="1" lang="en-US" altLang="zh-CN" sz="4000">
                <a:ea typeface="Microsoft JhengHei UI" panose="020B0604030504040204" pitchFamily="34" charset="-120"/>
              </a:rPr>
              <a:t>5 Steps</a:t>
            </a:r>
            <a:r>
              <a:rPr kumimoji="1" lang="zh-TW" altLang="en-US" sz="4000">
                <a:ea typeface="Microsoft JhengHei UI" panose="020B0604030504040204" pitchFamily="34" charset="-120"/>
              </a:rPr>
              <a:t> </a:t>
            </a:r>
            <a:r>
              <a:rPr kumimoji="1" lang="en-US" altLang="zh-TW" sz="4000">
                <a:ea typeface="Microsoft JhengHei UI" panose="020B0604030504040204" pitchFamily="34" charset="-120"/>
              </a:rPr>
              <a:t>to set up </a:t>
            </a:r>
            <a:r>
              <a:rPr kumimoji="1" lang="en-US" altLang="zh-TW" sz="4000" err="1">
                <a:ea typeface="Microsoft JhengHei UI" panose="020B0604030504040204" pitchFamily="34" charset="-120"/>
              </a:rPr>
              <a:t>Xeams</a:t>
            </a:r>
            <a:r>
              <a:rPr kumimoji="1" lang="en-US" altLang="zh-TW" sz="4000">
                <a:ea typeface="Microsoft JhengHei UI" panose="020B0604030504040204" pitchFamily="34" charset="-120"/>
              </a:rPr>
              <a:t> on NAS</a:t>
            </a:r>
            <a:endParaRPr kumimoji="1" lang="zh-TW" altLang="en-US" sz="4000">
              <a:ea typeface="Microsoft JhengHei UI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26324BB-613C-7248-9C53-85F43232E5F3}"/>
              </a:ext>
            </a:extLst>
          </p:cNvPr>
          <p:cNvSpPr/>
          <p:nvPr/>
        </p:nvSpPr>
        <p:spPr>
          <a:xfrm>
            <a:off x="2544027" y="1468162"/>
            <a:ext cx="9564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TW" sz="2000">
                <a:latin typeface="Arial"/>
                <a:ea typeface="微軟正黑體" panose="020B0604030504040204" pitchFamily="34" charset="-120"/>
                <a:cs typeface="Arial"/>
              </a:rPr>
              <a:t>Enter ”</a:t>
            </a:r>
            <a:r>
              <a:rPr lang="en" altLang="zh-TW" sz="2000">
                <a:latin typeface="Arial"/>
                <a:ea typeface="微軟正黑體" panose="020B0604030504040204" pitchFamily="34" charset="-120"/>
                <a:cs typeface="Arial"/>
              </a:rPr>
              <a:t>Administrator’s Email</a:t>
            </a:r>
            <a:r>
              <a:rPr lang="en-US" altLang="zh-TW" sz="2000">
                <a:latin typeface="Arial"/>
                <a:ea typeface="微軟正黑體" panose="020B0604030504040204" pitchFamily="34" charset="-120"/>
                <a:cs typeface="Arial"/>
              </a:rPr>
              <a:t>” and ”Admin” Password.</a:t>
            </a:r>
            <a:br>
              <a:rPr lang="en" altLang="zh-TW" sz="2000">
                <a:latin typeface="Arial"/>
                <a:ea typeface="微軟正黑體" panose="020B0604030504040204" pitchFamily="34" charset="-120"/>
                <a:cs typeface="Arial"/>
              </a:rPr>
            </a:br>
            <a:endParaRPr lang="zh-TW" altLang="en-US" sz="2000">
              <a:latin typeface="Arial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BF70547-73F2-40DE-8F7A-97667351F416}"/>
              </a:ext>
            </a:extLst>
          </p:cNvPr>
          <p:cNvSpPr txBox="1"/>
          <p:nvPr/>
        </p:nvSpPr>
        <p:spPr>
          <a:xfrm>
            <a:off x="10594265" y="311745"/>
            <a:ext cx="1374418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TW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5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95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7117B43E-939F-40E9-82DE-6CFE3A25FB11}"/>
              </a:ext>
            </a:extLst>
          </p:cNvPr>
          <p:cNvSpPr/>
          <p:nvPr/>
        </p:nvSpPr>
        <p:spPr>
          <a:xfrm>
            <a:off x="1" y="2105526"/>
            <a:ext cx="12191999" cy="4312551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99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C96D2C88-4FFD-5845-B339-0503B273E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495" y="2164937"/>
            <a:ext cx="6558319" cy="3987351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A721F0C-437C-9041-8615-4CBEE059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14759"/>
          </a:xfrm>
        </p:spPr>
        <p:txBody>
          <a:bodyPr/>
          <a:lstStyle/>
          <a:p>
            <a:r>
              <a:rPr kumimoji="1" lang="en-US" altLang="zh-CN" sz="4000">
                <a:ea typeface="Microsoft JhengHei UI" panose="020B0604030504040204" pitchFamily="34" charset="-120"/>
              </a:rPr>
              <a:t>5 Steps</a:t>
            </a:r>
            <a:r>
              <a:rPr kumimoji="1" lang="zh-TW" altLang="en-US" sz="4000">
                <a:ea typeface="Microsoft JhengHei UI" panose="020B0604030504040204" pitchFamily="34" charset="-120"/>
              </a:rPr>
              <a:t> </a:t>
            </a:r>
            <a:r>
              <a:rPr kumimoji="1" lang="en-US" altLang="zh-TW" sz="4000">
                <a:ea typeface="Microsoft JhengHei UI" panose="020B0604030504040204" pitchFamily="34" charset="-120"/>
              </a:rPr>
              <a:t>to set up </a:t>
            </a:r>
            <a:r>
              <a:rPr kumimoji="1" lang="en-US" altLang="zh-TW" sz="4000" err="1">
                <a:ea typeface="Microsoft JhengHei UI" panose="020B0604030504040204" pitchFamily="34" charset="-120"/>
              </a:rPr>
              <a:t>Xeams</a:t>
            </a:r>
            <a:r>
              <a:rPr kumimoji="1" lang="en-US" altLang="zh-TW" sz="4000">
                <a:ea typeface="Microsoft JhengHei UI" panose="020B0604030504040204" pitchFamily="34" charset="-120"/>
              </a:rPr>
              <a:t> on NAS</a:t>
            </a:r>
            <a:endParaRPr kumimoji="1" lang="zh-TW" altLang="en-US" sz="4000">
              <a:ea typeface="Microsoft JhengHei UI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C4934A5-66B1-4C40-AF5A-541476B4AB8F}"/>
              </a:ext>
            </a:extLst>
          </p:cNvPr>
          <p:cNvSpPr/>
          <p:nvPr/>
        </p:nvSpPr>
        <p:spPr>
          <a:xfrm>
            <a:off x="2014730" y="1435017"/>
            <a:ext cx="7554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" altLang="zh-TW" sz="2000">
                <a:latin typeface="Arial"/>
                <a:ea typeface="微軟正黑體" panose="020B0604030504040204" pitchFamily="34" charset="-120"/>
                <a:cs typeface="Arial"/>
              </a:rPr>
              <a:t>Xeams </a:t>
            </a:r>
            <a:r>
              <a:rPr lang="en-US" altLang="zh-TW" sz="2000">
                <a:latin typeface="Arial"/>
                <a:ea typeface="微軟正黑體" panose="020B0604030504040204" pitchFamily="34" charset="-120"/>
                <a:cs typeface="Arial"/>
              </a:rPr>
              <a:t>has 3 models of operation. Set up a new mail server please select “</a:t>
            </a:r>
            <a:r>
              <a:rPr lang="en" altLang="zh-TW" sz="2000">
                <a:latin typeface="Arial"/>
                <a:ea typeface="微軟正黑體" panose="020B0604030504040204" pitchFamily="34" charset="-120"/>
                <a:cs typeface="Arial"/>
              </a:rPr>
              <a:t>Stand-alone server</a:t>
            </a:r>
            <a:r>
              <a:rPr lang="en-US" altLang="zh-TW" sz="2000">
                <a:latin typeface="Arial"/>
                <a:ea typeface="微軟正黑體" panose="020B0604030504040204" pitchFamily="34" charset="-120"/>
                <a:cs typeface="Arial"/>
              </a:rPr>
              <a:t>”.</a:t>
            </a:r>
            <a:endParaRPr lang="zh-TW" altLang="en-US" sz="2000">
              <a:latin typeface="Arial"/>
              <a:ea typeface="微軟正黑體" panose="020B0604030504040204" pitchFamily="34" charset="-120"/>
              <a:cs typeface="Arial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4F6F021-A434-4B38-B56B-9936B3FCA4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4" b="-2989"/>
          <a:stretch/>
        </p:blipFill>
        <p:spPr>
          <a:xfrm>
            <a:off x="9567759" y="0"/>
            <a:ext cx="2592156" cy="247876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605D107-E7B7-4194-822B-B946D897341F}"/>
              </a:ext>
            </a:extLst>
          </p:cNvPr>
          <p:cNvSpPr txBox="1"/>
          <p:nvPr/>
        </p:nvSpPr>
        <p:spPr>
          <a:xfrm>
            <a:off x="10594265" y="311745"/>
            <a:ext cx="1374418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TW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5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7546ACDA-F838-4C9E-95AE-C19B39870486}"/>
              </a:ext>
            </a:extLst>
          </p:cNvPr>
          <p:cNvGrpSpPr/>
          <p:nvPr/>
        </p:nvGrpSpPr>
        <p:grpSpPr>
          <a:xfrm>
            <a:off x="4103851" y="4147002"/>
            <a:ext cx="2646945" cy="895545"/>
            <a:chOff x="4103851" y="4235117"/>
            <a:chExt cx="2646945" cy="895545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BEFF23A-FBB2-0F44-85EF-4EC0AED482B5}"/>
                </a:ext>
              </a:extLst>
            </p:cNvPr>
            <p:cNvSpPr/>
            <p:nvPr/>
          </p:nvSpPr>
          <p:spPr>
            <a:xfrm>
              <a:off x="4103851" y="4444323"/>
              <a:ext cx="1576136" cy="477672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" name="流程圖: 人工作業 2">
              <a:extLst>
                <a:ext uri="{FF2B5EF4-FFF2-40B4-BE49-F238E27FC236}">
                  <a16:creationId xmlns:a16="http://schemas.microsoft.com/office/drawing/2014/main" id="{9146120D-A79E-45D3-8E36-08A3D4DC6973}"/>
                </a:ext>
              </a:extLst>
            </p:cNvPr>
            <p:cNvSpPr/>
            <p:nvPr/>
          </p:nvSpPr>
          <p:spPr>
            <a:xfrm rot="5400000">
              <a:off x="5775697" y="4155563"/>
              <a:ext cx="895545" cy="1054653"/>
            </a:xfrm>
            <a:prstGeom prst="flowChartManualOperation">
              <a:avLst/>
            </a:prstGeom>
            <a:gradFill>
              <a:gsLst>
                <a:gs pos="0">
                  <a:srgbClr val="FFC000"/>
                </a:gs>
                <a:gs pos="100000">
                  <a:schemeClr val="bg1">
                    <a:alpha val="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1" name="內容版面配置區 5">
            <a:extLst>
              <a:ext uri="{FF2B5EF4-FFF2-40B4-BE49-F238E27FC236}">
                <a16:creationId xmlns:a16="http://schemas.microsoft.com/office/drawing/2014/main" id="{FBED956D-E769-4444-90A0-75BB53AE07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9924" y="4027224"/>
            <a:ext cx="3598002" cy="1015323"/>
          </a:xfrm>
          <a:prstGeom prst="roundRect">
            <a:avLst>
              <a:gd name="adj" fmla="val 941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0D1EA1B1-DB52-4F59-B674-FCC51A398006}"/>
              </a:ext>
            </a:extLst>
          </p:cNvPr>
          <p:cNvSpPr/>
          <p:nvPr/>
        </p:nvSpPr>
        <p:spPr>
          <a:xfrm rot="14118412">
            <a:off x="8958946" y="4239608"/>
            <a:ext cx="701378" cy="59055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903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000394F9-DE65-4F5F-B994-542AF1372CED}"/>
              </a:ext>
            </a:extLst>
          </p:cNvPr>
          <p:cNvSpPr/>
          <p:nvPr/>
        </p:nvSpPr>
        <p:spPr>
          <a:xfrm>
            <a:off x="1" y="2105526"/>
            <a:ext cx="12191999" cy="4312551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99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5081D7FC-0734-BB49-8096-0F2EF7AA7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913" y="2017986"/>
            <a:ext cx="7386174" cy="4000563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A721F0C-437C-9041-8615-4CBEE059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14759"/>
          </a:xfrm>
        </p:spPr>
        <p:txBody>
          <a:bodyPr/>
          <a:lstStyle/>
          <a:p>
            <a:r>
              <a:rPr kumimoji="1" lang="en-US" altLang="zh-CN" sz="4000">
                <a:ea typeface="Microsoft JhengHei UI" panose="020B0604030504040204" pitchFamily="34" charset="-120"/>
              </a:rPr>
              <a:t>5 Steps</a:t>
            </a:r>
            <a:r>
              <a:rPr kumimoji="1" lang="zh-TW" altLang="en-US" sz="4000">
                <a:ea typeface="Microsoft JhengHei UI" panose="020B0604030504040204" pitchFamily="34" charset="-120"/>
              </a:rPr>
              <a:t> </a:t>
            </a:r>
            <a:r>
              <a:rPr kumimoji="1" lang="en-US" altLang="zh-TW" sz="4000">
                <a:ea typeface="Microsoft JhengHei UI" panose="020B0604030504040204" pitchFamily="34" charset="-120"/>
              </a:rPr>
              <a:t>to set up </a:t>
            </a:r>
            <a:r>
              <a:rPr kumimoji="1" lang="en-US" altLang="zh-TW" sz="4000" err="1">
                <a:ea typeface="Microsoft JhengHei UI" panose="020B0604030504040204" pitchFamily="34" charset="-120"/>
              </a:rPr>
              <a:t>Xeams</a:t>
            </a:r>
            <a:r>
              <a:rPr kumimoji="1" lang="en-US" altLang="zh-TW" sz="4000">
                <a:ea typeface="Microsoft JhengHei UI" panose="020B0604030504040204" pitchFamily="34" charset="-120"/>
              </a:rPr>
              <a:t> on NAS</a:t>
            </a:r>
            <a:endParaRPr kumimoji="1" lang="zh-TW" altLang="en-US" sz="4000">
              <a:ea typeface="Microsoft JhengHei UI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C4934A5-66B1-4C40-AF5A-541476B4AB8F}"/>
              </a:ext>
            </a:extLst>
          </p:cNvPr>
          <p:cNvSpPr/>
          <p:nvPr/>
        </p:nvSpPr>
        <p:spPr>
          <a:xfrm>
            <a:off x="2276155" y="1454481"/>
            <a:ext cx="9781310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TW" sz="2000">
                <a:latin typeface="Arial"/>
                <a:ea typeface="微軟正黑體" panose="020B0604030504040204" pitchFamily="34" charset="-120"/>
                <a:cs typeface="Arial"/>
              </a:rPr>
              <a:t>Enter an applied</a:t>
            </a:r>
            <a:r>
              <a:rPr lang="zh-TW" altLang="en-US" sz="2000">
                <a:latin typeface="Arial"/>
                <a:ea typeface="微軟正黑體" panose="020B0604030504040204" pitchFamily="34" charset="-120"/>
                <a:cs typeface="Arial"/>
              </a:rPr>
              <a:t> </a:t>
            </a:r>
            <a:r>
              <a:rPr lang="en-US" altLang="zh-TW" sz="2000">
                <a:latin typeface="Arial"/>
                <a:ea typeface="微軟正黑體" panose="020B0604030504040204" pitchFamily="34" charset="-120"/>
                <a:cs typeface="Arial"/>
              </a:rPr>
              <a:t>D</a:t>
            </a:r>
            <a:r>
              <a:rPr lang="en" altLang="zh-TW" sz="2000">
                <a:latin typeface="Arial"/>
                <a:ea typeface="微軟正黑體" panose="020B0604030504040204" pitchFamily="34" charset="-120"/>
                <a:cs typeface="Arial"/>
              </a:rPr>
              <a:t>omain Name</a:t>
            </a:r>
            <a:r>
              <a:rPr lang="en-US" altLang="zh-TW" sz="2000">
                <a:latin typeface="Arial"/>
                <a:ea typeface="微軟正黑體" panose="020B0604030504040204" pitchFamily="34" charset="-120"/>
                <a:cs typeface="Arial"/>
              </a:rPr>
              <a:t>.</a:t>
            </a:r>
            <a:endParaRPr lang="zh-TW" altLang="en-US" sz="2000">
              <a:latin typeface="Arial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CB3DFD0-6B1E-214B-AEFA-E62905864D08}"/>
              </a:ext>
            </a:extLst>
          </p:cNvPr>
          <p:cNvSpPr/>
          <p:nvPr/>
        </p:nvSpPr>
        <p:spPr>
          <a:xfrm>
            <a:off x="8289758" y="4872085"/>
            <a:ext cx="914400" cy="33580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D8E9347-7394-4CBB-ADBC-2C0AA4E4E0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4" b="-2989"/>
          <a:stretch/>
        </p:blipFill>
        <p:spPr>
          <a:xfrm>
            <a:off x="9567759" y="0"/>
            <a:ext cx="2592156" cy="2478761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3158AD2C-70F0-4D94-9B8B-2B0A1C687C65}"/>
              </a:ext>
            </a:extLst>
          </p:cNvPr>
          <p:cNvSpPr txBox="1"/>
          <p:nvPr/>
        </p:nvSpPr>
        <p:spPr>
          <a:xfrm>
            <a:off x="10594265" y="311745"/>
            <a:ext cx="1374418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TW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TW" altLang="en-US" sz="5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6A200481-5C0E-49B8-8022-D1515744328C}"/>
              </a:ext>
            </a:extLst>
          </p:cNvPr>
          <p:cNvSpPr/>
          <p:nvPr/>
        </p:nvSpPr>
        <p:spPr>
          <a:xfrm rot="14118412">
            <a:off x="8853469" y="5058764"/>
            <a:ext cx="701378" cy="59055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660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21AC0DD3-5DE0-457F-A465-221578D18E7E}"/>
              </a:ext>
            </a:extLst>
          </p:cNvPr>
          <p:cNvSpPr/>
          <p:nvPr/>
        </p:nvSpPr>
        <p:spPr>
          <a:xfrm>
            <a:off x="1" y="2105526"/>
            <a:ext cx="12191999" cy="4312551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99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1BE2F42-6DF3-DB46-B40C-A5BCAF140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449" y="1977123"/>
            <a:ext cx="7434023" cy="4132633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E902F61-270B-EC45-BC1B-91680D0C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14759"/>
          </a:xfrm>
        </p:spPr>
        <p:txBody>
          <a:bodyPr>
            <a:normAutofit/>
          </a:bodyPr>
          <a:lstStyle/>
          <a:p>
            <a:r>
              <a:rPr kumimoji="1" lang="en-US" altLang="zh-CN" sz="4000">
                <a:ea typeface="Microsoft JhengHei UI" panose="020B0604030504040204" pitchFamily="34" charset="-120"/>
              </a:rPr>
              <a:t>5 Steps</a:t>
            </a:r>
            <a:r>
              <a:rPr kumimoji="1" lang="zh-TW" altLang="en-US" sz="4000">
                <a:ea typeface="Microsoft JhengHei UI" panose="020B0604030504040204" pitchFamily="34" charset="-120"/>
              </a:rPr>
              <a:t> </a:t>
            </a:r>
            <a:r>
              <a:rPr kumimoji="1" lang="en-US" altLang="zh-TW" sz="4000">
                <a:ea typeface="Microsoft JhengHei UI" panose="020B0604030504040204" pitchFamily="34" charset="-120"/>
              </a:rPr>
              <a:t>to set up </a:t>
            </a:r>
            <a:r>
              <a:rPr kumimoji="1" lang="en-US" altLang="zh-TW" sz="4000" err="1">
                <a:ea typeface="Microsoft JhengHei UI" panose="020B0604030504040204" pitchFamily="34" charset="-120"/>
              </a:rPr>
              <a:t>Xeams</a:t>
            </a:r>
            <a:r>
              <a:rPr kumimoji="1" lang="en-US" altLang="zh-TW" sz="4000">
                <a:ea typeface="Microsoft JhengHei UI" panose="020B0604030504040204" pitchFamily="34" charset="-120"/>
              </a:rPr>
              <a:t> on NAS</a:t>
            </a:r>
            <a:endParaRPr kumimoji="1" lang="zh-TW" altLang="en-US" sz="4000">
              <a:ea typeface="Microsoft JhengHei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6081968-2167-A14B-BE6D-F2EF3A22D1DA}"/>
              </a:ext>
            </a:extLst>
          </p:cNvPr>
          <p:cNvSpPr/>
          <p:nvPr/>
        </p:nvSpPr>
        <p:spPr>
          <a:xfrm>
            <a:off x="2218980" y="1443485"/>
            <a:ext cx="6835526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TW" sz="2000">
                <a:latin typeface="Arial"/>
                <a:ea typeface="微軟正黑體" panose="020B0604030504040204" pitchFamily="34" charset="-120"/>
                <a:cs typeface="Arial"/>
              </a:rPr>
              <a:t>When setting completed. Please check server information.</a:t>
            </a:r>
            <a:endParaRPr lang="zh-TW" altLang="en-US" sz="2000">
              <a:latin typeface="Arial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239E669-9FDF-48EE-9374-A229E31358E6}"/>
              </a:ext>
            </a:extLst>
          </p:cNvPr>
          <p:cNvSpPr/>
          <p:nvPr/>
        </p:nvSpPr>
        <p:spPr>
          <a:xfrm>
            <a:off x="2963975" y="5120233"/>
            <a:ext cx="4504349" cy="8645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435C537-0365-4921-94B5-58A5E39999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4" b="-2989"/>
          <a:stretch/>
        </p:blipFill>
        <p:spPr>
          <a:xfrm>
            <a:off x="9567759" y="0"/>
            <a:ext cx="2592156" cy="247876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A82A111A-6C0D-4529-B994-D486E22E14B4}"/>
              </a:ext>
            </a:extLst>
          </p:cNvPr>
          <p:cNvSpPr txBox="1"/>
          <p:nvPr/>
        </p:nvSpPr>
        <p:spPr>
          <a:xfrm>
            <a:off x="10594265" y="311745"/>
            <a:ext cx="1374418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TW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TW" altLang="en-US" sz="5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30FE9EA-A045-4628-A58E-6DC487AB1B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678" y="4681683"/>
            <a:ext cx="1761587" cy="17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57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9D7B760B-1AAE-4AC0-B81B-0DAB722B5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219" y="1122361"/>
            <a:ext cx="4667693" cy="4773471"/>
          </a:xfrm>
        </p:spPr>
        <p:txBody>
          <a:bodyPr>
            <a:normAutofit/>
          </a:bodyPr>
          <a:lstStyle/>
          <a:p>
            <a:r>
              <a:rPr lang="en-US" altLang="zh-TW" sz="4400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QNAP NAS + </a:t>
            </a:r>
            <a:r>
              <a:rPr lang="en-US" altLang="zh-TW" sz="4400" err="1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Xeams</a:t>
            </a:r>
            <a:r>
              <a:rPr lang="en-US" altLang="zh-TW" sz="4400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 Demo</a:t>
            </a:r>
            <a:endParaRPr lang="zh-TW" altLang="en-US" sz="4400">
              <a:solidFill>
                <a:schemeClr val="accent1">
                  <a:lumMod val="50000"/>
                </a:schemeClr>
              </a:solidFill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2669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8D7BA3DB-0438-6343-A3C5-29C67AEAF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5" y="1122361"/>
            <a:ext cx="5038725" cy="4787119"/>
          </a:xfrm>
        </p:spPr>
        <p:txBody>
          <a:bodyPr>
            <a:normAutofit/>
          </a:bodyPr>
          <a:lstStyle/>
          <a:p>
            <a:r>
              <a:rPr lang="en-US" altLang="zh-CN" sz="4400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Upgraded version of enterprise features</a:t>
            </a:r>
            <a:endParaRPr lang="zh-TW" altLang="en-US" sz="4400">
              <a:solidFill>
                <a:schemeClr val="accent1">
                  <a:lumMod val="50000"/>
                </a:schemeClr>
              </a:solidFill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312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CFA31B70-3604-476F-AA98-AB26E1AC871C}"/>
              </a:ext>
            </a:extLst>
          </p:cNvPr>
          <p:cNvSpPr/>
          <p:nvPr/>
        </p:nvSpPr>
        <p:spPr>
          <a:xfrm>
            <a:off x="641544" y="1828800"/>
            <a:ext cx="5839325" cy="7299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B8BA918-CEC4-C84D-83BF-31CE85529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664" y="1017955"/>
            <a:ext cx="5839325" cy="1540761"/>
          </a:xfrm>
          <a:ln w="38100"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TW" sz="4000">
                <a:solidFill>
                  <a:srgbClr val="FFFF00"/>
                </a:solidFill>
                <a:latin typeface="Arial"/>
                <a:ea typeface="Microsoft JhengHei" panose="020B0604030504040204" pitchFamily="34" charset="-120"/>
                <a:cs typeface="Arial"/>
              </a:rPr>
              <a:t>QNAP x </a:t>
            </a:r>
            <a:r>
              <a:rPr lang="en-US" altLang="zh-TW" sz="4000" err="1">
                <a:solidFill>
                  <a:srgbClr val="FFFF00"/>
                </a:solidFill>
                <a:latin typeface="Arial"/>
                <a:ea typeface="Microsoft JhengHei" panose="020B0604030504040204" pitchFamily="34" charset="-120"/>
                <a:cs typeface="Arial"/>
              </a:rPr>
              <a:t>Xeams</a:t>
            </a:r>
            <a:br>
              <a:rPr lang="en-US" altLang="zh-TW" sz="4000">
                <a:solidFill>
                  <a:srgbClr val="FFFF00"/>
                </a:solidFill>
                <a:ea typeface="Microsoft JhengHei" panose="020B0604030504040204" pitchFamily="34" charset="-120"/>
              </a:rPr>
            </a:br>
            <a:r>
              <a:rPr lang="en-US" sz="4000">
                <a:solidFill>
                  <a:schemeClr val="tx1"/>
                </a:solidFill>
                <a:latin typeface="Arial"/>
                <a:ea typeface="Microsoft JhengHei" panose="020B0604030504040204" pitchFamily="34" charset="-120"/>
                <a:cs typeface="Arial"/>
              </a:rPr>
              <a:t>Perfect Combination</a:t>
            </a:r>
            <a:endParaRPr lang="zh-TW" sz="4000">
              <a:solidFill>
                <a:schemeClr val="tx1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CD3046D-4231-4D4B-B51A-4EAE83712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044" y="2693596"/>
            <a:ext cx="6426914" cy="27567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6700" indent="-266700" algn="l">
              <a:buClr>
                <a:srgbClr val="FFFF00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chemeClr val="bg1"/>
                </a:solidFill>
                <a:latin typeface="Arial"/>
                <a:ea typeface="Microsoft JhengHei" panose="020B0604030504040204" pitchFamily="34" charset="-120"/>
                <a:cs typeface="Arial"/>
              </a:rPr>
              <a:t>Solve more problems when setting up a mail server by yourself</a:t>
            </a:r>
            <a:endParaRPr kumimoji="1" lang="en-US" altLang="zh-CN" sz="2000" b="1" dirty="0">
              <a:solidFill>
                <a:schemeClr val="bg1"/>
              </a:solidFill>
              <a:latin typeface="Arial"/>
              <a:ea typeface="Microsoft JhengHei" panose="020B0604030504040204" pitchFamily="34" charset="-120"/>
              <a:cs typeface="Arial"/>
            </a:endParaRPr>
          </a:p>
          <a:p>
            <a:pPr marL="266700" indent="-266700" algn="l">
              <a:buClr>
                <a:srgbClr val="FFFF00"/>
              </a:buClr>
              <a:buSzPct val="85000"/>
              <a:buFont typeface="Wingdings" panose="05000000000000000000" pitchFamily="2" charset="2"/>
              <a:buChar char="n"/>
            </a:pPr>
            <a:r>
              <a:rPr kumimoji="1" lang="en-US" altLang="zh-CN" sz="2000" b="1" dirty="0">
                <a:solidFill>
                  <a:schemeClr val="bg1"/>
                </a:solidFill>
                <a:latin typeface="Arial"/>
                <a:ea typeface="Microsoft JhengHei" panose="020B0604030504040204" pitchFamily="34" charset="-120"/>
                <a:cs typeface="Arial"/>
              </a:rPr>
              <a:t>Use </a:t>
            </a:r>
            <a:r>
              <a:rPr kumimoji="1" lang="en-US" altLang="zh-CN" sz="2000" b="1" dirty="0" err="1">
                <a:solidFill>
                  <a:schemeClr val="bg1"/>
                </a:solidFill>
                <a:latin typeface="Arial"/>
                <a:ea typeface="Microsoft JhengHei" panose="020B0604030504040204" pitchFamily="34" charset="-120"/>
                <a:cs typeface="Arial"/>
              </a:rPr>
              <a:t>Xeams</a:t>
            </a:r>
            <a:r>
              <a:rPr kumimoji="1" lang="en-US" altLang="zh-CN" sz="2000" b="1" dirty="0">
                <a:solidFill>
                  <a:schemeClr val="bg1"/>
                </a:solidFill>
                <a:latin typeface="Arial"/>
                <a:ea typeface="Microsoft JhengHei" panose="020B0604030504040204" pitchFamily="34" charset="-120"/>
                <a:cs typeface="Arial"/>
              </a:rPr>
              <a:t> to create a mail server </a:t>
            </a:r>
            <a:endParaRPr lang="en-US" altLang="zh-TW" sz="2000" b="1" dirty="0">
              <a:solidFill>
                <a:schemeClr val="bg1"/>
              </a:solidFill>
              <a:latin typeface="Arial"/>
              <a:ea typeface="Microsoft JhengHei" panose="020B0604030504040204" pitchFamily="34" charset="-120"/>
              <a:cs typeface="Arial"/>
            </a:endParaRPr>
          </a:p>
          <a:p>
            <a:pPr marL="266700" indent="-266700" algn="l">
              <a:buClr>
                <a:srgbClr val="FFFF00"/>
              </a:buClr>
              <a:buSzPct val="85000"/>
              <a:buFont typeface="Wingdings" panose="05000000000000000000" pitchFamily="2" charset="2"/>
              <a:buChar char="n"/>
            </a:pPr>
            <a:r>
              <a:rPr kumimoji="1" lang="en-US" altLang="zh-CN" sz="2000" b="1" dirty="0">
                <a:solidFill>
                  <a:schemeClr val="bg1"/>
                </a:solidFill>
                <a:latin typeface="Arial"/>
                <a:ea typeface="Microsoft JhengHei" panose="020B0604030504040204" pitchFamily="34" charset="-120"/>
                <a:cs typeface="Arial"/>
              </a:rPr>
              <a:t>Easily set up </a:t>
            </a:r>
            <a:r>
              <a:rPr kumimoji="1" lang="en-US" altLang="zh-CN" sz="2000" b="1" dirty="0" err="1">
                <a:solidFill>
                  <a:schemeClr val="bg1"/>
                </a:solidFill>
                <a:latin typeface="Arial"/>
                <a:ea typeface="Microsoft JhengHei" panose="020B0604030504040204" pitchFamily="34" charset="-120"/>
                <a:cs typeface="Arial"/>
              </a:rPr>
              <a:t>Xeams</a:t>
            </a:r>
            <a:r>
              <a:rPr kumimoji="1" lang="en-US" altLang="zh-CN" sz="2000" b="1" dirty="0">
                <a:solidFill>
                  <a:schemeClr val="bg1"/>
                </a:solidFill>
                <a:latin typeface="Arial"/>
                <a:ea typeface="Microsoft JhengHei" panose="020B0604030504040204" pitchFamily="34" charset="-120"/>
                <a:cs typeface="Arial"/>
              </a:rPr>
              <a:t> on QNAP NAS </a:t>
            </a:r>
            <a:endParaRPr lang="en-US" altLang="zh-CN" sz="2000" b="1" dirty="0">
              <a:solidFill>
                <a:schemeClr val="bg1"/>
              </a:solidFill>
              <a:latin typeface="Arial"/>
              <a:ea typeface="Microsoft JhengHei" panose="020B0604030504040204" pitchFamily="34" charset="-120"/>
              <a:cs typeface="Arial"/>
            </a:endParaRPr>
          </a:p>
          <a:p>
            <a:pPr marL="266700" indent="-266700" algn="l">
              <a:buClr>
                <a:srgbClr val="FFFF00"/>
              </a:buClr>
              <a:buSzPct val="85000"/>
              <a:buFont typeface="Wingdings" panose="05000000000000000000" pitchFamily="2" charset="2"/>
              <a:buChar char="n"/>
            </a:pPr>
            <a:r>
              <a:rPr kumimoji="1" lang="en-US" altLang="zh-CN" sz="2000" b="1" dirty="0">
                <a:solidFill>
                  <a:schemeClr val="bg1"/>
                </a:solidFill>
                <a:latin typeface="Arial"/>
                <a:ea typeface="Microsoft JhengHei" panose="020B0604030504040204" pitchFamily="34" charset="-120"/>
                <a:cs typeface="Arial"/>
              </a:rPr>
              <a:t>Upgraded version of enterprise features</a:t>
            </a:r>
            <a:endParaRPr lang="en-US" altLang="zh-CN" sz="2000" b="1" dirty="0">
              <a:solidFill>
                <a:schemeClr val="bg1"/>
              </a:solidFill>
              <a:latin typeface="Arial"/>
              <a:ea typeface="Microsoft JhengHei" panose="020B0604030504040204" pitchFamily="34" charset="-120"/>
              <a:cs typeface="Arial"/>
            </a:endParaRPr>
          </a:p>
          <a:p>
            <a:pPr marL="266700" indent="-266700" algn="l">
              <a:buClr>
                <a:srgbClr val="FFFF00"/>
              </a:buClr>
              <a:buSzPct val="85000"/>
              <a:buFont typeface="Wingdings" panose="05000000000000000000" pitchFamily="2" charset="2"/>
              <a:buChar char="n"/>
            </a:pPr>
            <a:r>
              <a:rPr kumimoji="1" lang="en-US" altLang="zh-TW" sz="2000" b="1" dirty="0">
                <a:solidFill>
                  <a:schemeClr val="bg1"/>
                </a:solidFill>
                <a:latin typeface="Arial"/>
                <a:cs typeface="Arial"/>
              </a:rPr>
              <a:t>Utilize QNAP NAS features to enhance your </a:t>
            </a:r>
            <a:r>
              <a:rPr kumimoji="1" lang="en-US" altLang="zh-TW" sz="2000" b="1" dirty="0" err="1">
                <a:solidFill>
                  <a:schemeClr val="bg1"/>
                </a:solidFill>
                <a:latin typeface="Arial"/>
                <a:cs typeface="Arial"/>
              </a:rPr>
              <a:t>Xeams</a:t>
            </a:r>
            <a:r>
              <a:rPr kumimoji="1" lang="en-US" altLang="zh-TW" sz="2000" b="1" dirty="0">
                <a:solidFill>
                  <a:schemeClr val="bg1"/>
                </a:solidFill>
                <a:latin typeface="Arial"/>
                <a:cs typeface="Arial"/>
              </a:rPr>
              <a:t> mail server</a:t>
            </a:r>
            <a:endParaRPr kumimoji="1" lang="en-US" altLang="zh-CN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66700" indent="-266700" algn="l">
              <a:buClr>
                <a:srgbClr val="FFFF00"/>
              </a:buClr>
              <a:buSzPct val="85000"/>
            </a:pPr>
            <a:endParaRPr lang="zh-TW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2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0">
            <a:extLst>
              <a:ext uri="{FF2B5EF4-FFF2-40B4-BE49-F238E27FC236}">
                <a16:creationId xmlns:a16="http://schemas.microsoft.com/office/drawing/2014/main" id="{3EABE901-2C46-47C1-94BA-10C92B93DA45}"/>
              </a:ext>
            </a:extLst>
          </p:cNvPr>
          <p:cNvGrpSpPr/>
          <p:nvPr/>
        </p:nvGrpSpPr>
        <p:grpSpPr>
          <a:xfrm>
            <a:off x="4268140" y="2648206"/>
            <a:ext cx="3628427" cy="3039791"/>
            <a:chOff x="4561682" y="2200808"/>
            <a:chExt cx="3219450" cy="2697163"/>
          </a:xfrm>
        </p:grpSpPr>
        <p:sp>
          <p:nvSpPr>
            <p:cNvPr id="40" name="i$liḋe-Oval 12">
              <a:extLst>
                <a:ext uri="{FF2B5EF4-FFF2-40B4-BE49-F238E27FC236}">
                  <a16:creationId xmlns:a16="http://schemas.microsoft.com/office/drawing/2014/main" id="{989F3BF7-55E1-44B4-B06C-851CDB8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764" y="2200808"/>
              <a:ext cx="2284976" cy="2283619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endParaRPr lang="zh-CN" altLang="en-US" sz="1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i$liḋe-Oval 14">
              <a:extLst>
                <a:ext uri="{FF2B5EF4-FFF2-40B4-BE49-F238E27FC236}">
                  <a16:creationId xmlns:a16="http://schemas.microsoft.com/office/drawing/2014/main" id="{40F19C79-F1F5-4592-9AE6-4F869030C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682" y="3048533"/>
              <a:ext cx="326312" cy="326231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i$liḋe-Oval 15">
              <a:extLst>
                <a:ext uri="{FF2B5EF4-FFF2-40B4-BE49-F238E27FC236}">
                  <a16:creationId xmlns:a16="http://schemas.microsoft.com/office/drawing/2014/main" id="{A65D018C-41DC-47E8-AA5F-986506894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8044" y="4354252"/>
              <a:ext cx="543853" cy="543719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i$liḋe-Oval 16">
              <a:extLst>
                <a:ext uri="{FF2B5EF4-FFF2-40B4-BE49-F238E27FC236}">
                  <a16:creationId xmlns:a16="http://schemas.microsoft.com/office/drawing/2014/main" id="{A4B559AB-9964-4652-8637-4B5898997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979" y="2222239"/>
              <a:ext cx="173874" cy="173831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i$liḋe-Oval 17">
              <a:extLst>
                <a:ext uri="{FF2B5EF4-FFF2-40B4-BE49-F238E27FC236}">
                  <a16:creationId xmlns:a16="http://schemas.microsoft.com/office/drawing/2014/main" id="{54E3A4B3-4F3C-459C-A682-279D00941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8187" y="3908165"/>
              <a:ext cx="402530" cy="402431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i$liḋe-Oval 18">
              <a:extLst>
                <a:ext uri="{FF2B5EF4-FFF2-40B4-BE49-F238E27FC236}">
                  <a16:creationId xmlns:a16="http://schemas.microsoft.com/office/drawing/2014/main" id="{215172DA-A987-45B7-B559-484552716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061" y="2939789"/>
              <a:ext cx="489071" cy="489744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组合 31">
            <a:extLst>
              <a:ext uri="{FF2B5EF4-FFF2-40B4-BE49-F238E27FC236}">
                <a16:creationId xmlns:a16="http://schemas.microsoft.com/office/drawing/2014/main" id="{D380EAED-9D81-492C-8D5E-F891FE1F6FA6}"/>
              </a:ext>
            </a:extLst>
          </p:cNvPr>
          <p:cNvGrpSpPr/>
          <p:nvPr/>
        </p:nvGrpSpPr>
        <p:grpSpPr>
          <a:xfrm>
            <a:off x="7764726" y="2445834"/>
            <a:ext cx="3939173" cy="2776086"/>
            <a:chOff x="7981950" y="2035708"/>
            <a:chExt cx="3551238" cy="2502694"/>
          </a:xfrm>
        </p:grpSpPr>
        <p:sp>
          <p:nvSpPr>
            <p:cNvPr id="50" name="i$liḋe-Oval 20">
              <a:extLst>
                <a:ext uri="{FF2B5EF4-FFF2-40B4-BE49-F238E27FC236}">
                  <a16:creationId xmlns:a16="http://schemas.microsoft.com/office/drawing/2014/main" id="{75DAC29C-09B2-4D72-8F9D-59E726312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8050" y="2202396"/>
              <a:ext cx="2294732" cy="2295525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endParaRPr lang="zh-CN" altLang="en-US" sz="1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i$liḋe-Oval 22">
              <a:extLst>
                <a:ext uri="{FF2B5EF4-FFF2-40B4-BE49-F238E27FC236}">
                  <a16:creationId xmlns:a16="http://schemas.microsoft.com/office/drawing/2014/main" id="{0148586B-7967-4CB9-B963-3F0646600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0" y="3161246"/>
              <a:ext cx="491331" cy="491331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îṣļîḑé-Oval 24">
              <a:extLst>
                <a:ext uri="{FF2B5EF4-FFF2-40B4-BE49-F238E27FC236}">
                  <a16:creationId xmlns:a16="http://schemas.microsoft.com/office/drawing/2014/main" id="{F1AB1450-8FA9-43FF-B650-502AD24CA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7144" y="3915308"/>
              <a:ext cx="623094" cy="623094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îṣļîḑé-Oval 25">
              <a:extLst>
                <a:ext uri="{FF2B5EF4-FFF2-40B4-BE49-F238E27FC236}">
                  <a16:creationId xmlns:a16="http://schemas.microsoft.com/office/drawing/2014/main" id="{3F6D2A93-E895-4795-873B-EF163A4BF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8563" y="3477952"/>
              <a:ext cx="174625" cy="174625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îṣļîḑé-Oval 26">
              <a:extLst>
                <a:ext uri="{FF2B5EF4-FFF2-40B4-BE49-F238E27FC236}">
                  <a16:creationId xmlns:a16="http://schemas.microsoft.com/office/drawing/2014/main" id="{33B052FC-9D25-44B4-8D7C-ADAC62C6D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2013" y="2035708"/>
              <a:ext cx="415131" cy="415131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组合 29">
            <a:extLst>
              <a:ext uri="{FF2B5EF4-FFF2-40B4-BE49-F238E27FC236}">
                <a16:creationId xmlns:a16="http://schemas.microsoft.com/office/drawing/2014/main" id="{4705CFA4-7C5E-4425-B5F7-24CC369D7BA2}"/>
              </a:ext>
            </a:extLst>
          </p:cNvPr>
          <p:cNvGrpSpPr/>
          <p:nvPr/>
        </p:nvGrpSpPr>
        <p:grpSpPr>
          <a:xfrm>
            <a:off x="324780" y="2264381"/>
            <a:ext cx="4090648" cy="3488171"/>
            <a:chOff x="755650" y="1929345"/>
            <a:chExt cx="3562350" cy="3037682"/>
          </a:xfrm>
        </p:grpSpPr>
        <p:sp>
          <p:nvSpPr>
            <p:cNvPr id="60" name="i$liḋe-Oval 4">
              <a:extLst>
                <a:ext uri="{FF2B5EF4-FFF2-40B4-BE49-F238E27FC236}">
                  <a16:creationId xmlns:a16="http://schemas.microsoft.com/office/drawing/2014/main" id="{673E3B29-B05B-4A36-9A21-91A1FE440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731" y="2263601"/>
              <a:ext cx="2222500" cy="2223081"/>
            </a:xfrm>
            <a:prstGeom prst="ellipse">
              <a:avLst/>
            </a:prstGeom>
            <a:solidFill>
              <a:schemeClr val="accent4"/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normAutofit/>
            </a:bodyPr>
            <a:lstStyle/>
            <a:p>
              <a:endParaRPr lang="en-US" altLang="zh-CN" sz="20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endParaRPr>
            </a:p>
          </p:txBody>
        </p:sp>
        <p:sp>
          <p:nvSpPr>
            <p:cNvPr id="61" name="i$liḋe-Oval 6">
              <a:extLst>
                <a:ext uri="{FF2B5EF4-FFF2-40B4-BE49-F238E27FC236}">
                  <a16:creationId xmlns:a16="http://schemas.microsoft.com/office/drawing/2014/main" id="{4C229D02-4D6E-43ED-B17A-B16805CBC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956" y="3601420"/>
              <a:ext cx="350044" cy="349341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i$liḋe-Oval 7">
              <a:extLst>
                <a:ext uri="{FF2B5EF4-FFF2-40B4-BE49-F238E27FC236}">
                  <a16:creationId xmlns:a16="http://schemas.microsoft.com/office/drawing/2014/main" id="{A707F3DF-C18E-46BC-A9A3-7D0498800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000" y="3834843"/>
              <a:ext cx="349250" cy="349341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i$liḋe-Oval 8">
              <a:extLst>
                <a:ext uri="{FF2B5EF4-FFF2-40B4-BE49-F238E27FC236}">
                  <a16:creationId xmlns:a16="http://schemas.microsoft.com/office/drawing/2014/main" id="{1AB83300-A76D-4974-A804-F1BC7C1E9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569" y="4363619"/>
              <a:ext cx="603250" cy="603408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i$liḋe-Oval 9">
              <a:extLst>
                <a:ext uri="{FF2B5EF4-FFF2-40B4-BE49-F238E27FC236}">
                  <a16:creationId xmlns:a16="http://schemas.microsoft.com/office/drawing/2014/main" id="{2DB9107B-B43B-4377-9BDD-D8C132308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819" y="1929345"/>
              <a:ext cx="200819" cy="200871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i$liḋe-Oval 10">
              <a:extLst>
                <a:ext uri="{FF2B5EF4-FFF2-40B4-BE49-F238E27FC236}">
                  <a16:creationId xmlns:a16="http://schemas.microsoft.com/office/drawing/2014/main" id="{593B2613-B36D-4AAE-9C45-ACDFC5FAB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" y="3109960"/>
              <a:ext cx="433388" cy="435089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標題 2">
            <a:extLst>
              <a:ext uri="{FF2B5EF4-FFF2-40B4-BE49-F238E27FC236}">
                <a16:creationId xmlns:a16="http://schemas.microsoft.com/office/drawing/2014/main" id="{4430F332-4FCB-4641-B211-9127CB90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14759"/>
          </a:xfrm>
        </p:spPr>
        <p:txBody>
          <a:bodyPr>
            <a:normAutofit/>
          </a:bodyPr>
          <a:lstStyle/>
          <a:p>
            <a:r>
              <a:rPr kumimoji="1" lang="en-US" altLang="zh-TW" sz="3900" dirty="0">
                <a:latin typeface="Arial"/>
                <a:cs typeface="Arial"/>
              </a:rPr>
              <a:t>For enterprise users, </a:t>
            </a:r>
            <a:r>
              <a:rPr kumimoji="1" lang="en-US" altLang="zh-TW" sz="3900" dirty="0" err="1">
                <a:latin typeface="Arial"/>
                <a:cs typeface="Arial"/>
              </a:rPr>
              <a:t>Xeams</a:t>
            </a:r>
            <a:r>
              <a:rPr kumimoji="1" lang="zh-TW" altLang="en-US" sz="3900" dirty="0">
                <a:latin typeface="Arial"/>
                <a:cs typeface="Arial"/>
              </a:rPr>
              <a:t> </a:t>
            </a:r>
            <a:r>
              <a:rPr kumimoji="1" lang="en-US" altLang="zh-TW" sz="3900" dirty="0">
                <a:latin typeface="Arial"/>
                <a:cs typeface="Arial"/>
              </a:rPr>
              <a:t>provides more</a:t>
            </a:r>
            <a:endParaRPr kumimoji="1" lang="zh-TW" altLang="en-US" sz="3900" dirty="0">
              <a:latin typeface="Arial"/>
              <a:cs typeface="Arial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26FC17B-F692-9A4B-BAD5-C58E3C144CA7}"/>
              </a:ext>
            </a:extLst>
          </p:cNvPr>
          <p:cNvSpPr/>
          <p:nvPr/>
        </p:nvSpPr>
        <p:spPr>
          <a:xfrm>
            <a:off x="1253739" y="1728014"/>
            <a:ext cx="9348486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af-ZA" sz="2000">
                <a:latin typeface="Arial"/>
                <a:ea typeface="微軟正黑體" panose="020B0604030504040204" pitchFamily="34" charset="-120"/>
                <a:cs typeface="Arial"/>
              </a:rPr>
              <a:t>Available if you have purchased a license. </a:t>
            </a:r>
            <a:endParaRPr lang="en" altLang="zh-TW" sz="2000">
              <a:latin typeface="Arial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C13DCA4B-99E1-4242-AB3B-6F6C6BCDAB2C}"/>
              </a:ext>
            </a:extLst>
          </p:cNvPr>
          <p:cNvSpPr txBox="1"/>
          <p:nvPr/>
        </p:nvSpPr>
        <p:spPr>
          <a:xfrm>
            <a:off x="1320028" y="3366662"/>
            <a:ext cx="2396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End-to-end emails encryption</a:t>
            </a:r>
            <a:endParaRPr lang="en-US" altLang="zh-CN" sz="2400" b="1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0EB8E777-3776-473D-92DF-AD5C44F8AB5D}"/>
              </a:ext>
            </a:extLst>
          </p:cNvPr>
          <p:cNvSpPr txBox="1"/>
          <p:nvPr/>
        </p:nvSpPr>
        <p:spPr>
          <a:xfrm>
            <a:off x="4765838" y="3411465"/>
            <a:ext cx="259283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" altLang="zh-TW" sz="2400">
                <a:solidFill>
                  <a:schemeClr val="bg1"/>
                </a:solidFill>
                <a:latin typeface="Arial"/>
                <a:ea typeface="Microsoft JhengHei"/>
                <a:cs typeface="Arial"/>
              </a:rPr>
              <a:t>Clustering</a:t>
            </a:r>
          </a:p>
          <a:p>
            <a:pPr algn="ctr"/>
            <a:r>
              <a:rPr lang="en" sz="2000">
                <a:solidFill>
                  <a:schemeClr val="bg1"/>
                </a:solidFill>
                <a:latin typeface="Arial"/>
                <a:ea typeface="Microsoft JhengHei"/>
                <a:cs typeface="Arial"/>
              </a:rPr>
              <a:t>(5 free users for home/hobbiest)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7ED35E0E-8B96-4BD5-AFFF-409C2990DF78}"/>
              </a:ext>
            </a:extLst>
          </p:cNvPr>
          <p:cNvSpPr txBox="1"/>
          <p:nvPr/>
        </p:nvSpPr>
        <p:spPr>
          <a:xfrm>
            <a:off x="8468009" y="3335747"/>
            <a:ext cx="2396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Email Campaigns &amp; Mail Merge</a:t>
            </a: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85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470670A-CDAD-4138-BC7B-84930B04F4C2}"/>
              </a:ext>
            </a:extLst>
          </p:cNvPr>
          <p:cNvSpPr/>
          <p:nvPr/>
        </p:nvSpPr>
        <p:spPr>
          <a:xfrm>
            <a:off x="1" y="2105526"/>
            <a:ext cx="12191999" cy="4312551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99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A7CA35D-F6C1-4976-9201-8001DB979B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4" b="-2989"/>
          <a:stretch/>
        </p:blipFill>
        <p:spPr>
          <a:xfrm>
            <a:off x="9567759" y="0"/>
            <a:ext cx="2592156" cy="2478761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BE701A6D-94EC-47A5-A709-2023BBD9C79C}"/>
              </a:ext>
            </a:extLst>
          </p:cNvPr>
          <p:cNvSpPr txBox="1"/>
          <p:nvPr/>
        </p:nvSpPr>
        <p:spPr>
          <a:xfrm>
            <a:off x="10594265" y="311745"/>
            <a:ext cx="1374418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TW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5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99834DB-3FC3-154D-A938-5967D2D92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>
                <a:latin typeface="Arial"/>
                <a:cs typeface="Arial"/>
              </a:rPr>
              <a:t>Go to the About </a:t>
            </a:r>
            <a:r>
              <a:rPr lang="en-US" altLang="zh-CN" err="1">
                <a:latin typeface="Arial"/>
                <a:cs typeface="Arial"/>
              </a:rPr>
              <a:t>Xeams</a:t>
            </a:r>
            <a:r>
              <a:rPr lang="en-US" altLang="zh-CN">
                <a:latin typeface="Arial"/>
                <a:cs typeface="Arial"/>
              </a:rPr>
              <a:t> under Tools and click the Upgrade button.</a:t>
            </a:r>
            <a:endParaRPr lang="zh-TW" altLang="en-US">
              <a:latin typeface="Arial"/>
              <a:cs typeface="Arial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F62156A-C83D-C948-A8AC-72D24CD87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14759"/>
          </a:xfrm>
        </p:spPr>
        <p:txBody>
          <a:bodyPr/>
          <a:lstStyle/>
          <a:p>
            <a:r>
              <a:rPr kumimoji="1" lang="en-US" altLang="zh-TW"/>
              <a:t>How do I purchase Licenses?</a:t>
            </a:r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23081FB-AE2C-E949-B357-CFE44927D7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621" y="2012383"/>
            <a:ext cx="2093495" cy="4121227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2BE09F5-E89D-5549-8DB3-B33C980666CC}"/>
              </a:ext>
            </a:extLst>
          </p:cNvPr>
          <p:cNvSpPr/>
          <p:nvPr/>
        </p:nvSpPr>
        <p:spPr>
          <a:xfrm>
            <a:off x="1154078" y="2432927"/>
            <a:ext cx="327334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20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E07D333-889F-5D49-9990-02797B80BE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940" y="2406987"/>
            <a:ext cx="6664036" cy="3332018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9EE4BBBA-78AB-466E-B166-298393528CA0}"/>
              </a:ext>
            </a:extLst>
          </p:cNvPr>
          <p:cNvSpPr/>
          <p:nvPr/>
        </p:nvSpPr>
        <p:spPr>
          <a:xfrm>
            <a:off x="1442983" y="2446615"/>
            <a:ext cx="1480692" cy="36235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7271252-E690-4D0D-AB4E-6969B199AC45}"/>
              </a:ext>
            </a:extLst>
          </p:cNvPr>
          <p:cNvSpPr/>
          <p:nvPr/>
        </p:nvSpPr>
        <p:spPr>
          <a:xfrm>
            <a:off x="1154078" y="5255843"/>
            <a:ext cx="327334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20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BA7D381-6362-4595-BDCE-8EA8EA019F8C}"/>
              </a:ext>
            </a:extLst>
          </p:cNvPr>
          <p:cNvSpPr/>
          <p:nvPr/>
        </p:nvSpPr>
        <p:spPr>
          <a:xfrm>
            <a:off x="1442983" y="5303971"/>
            <a:ext cx="1480692" cy="29016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E38795D-E529-47D9-ACD6-4D9B957C738B}"/>
              </a:ext>
            </a:extLst>
          </p:cNvPr>
          <p:cNvSpPr/>
          <p:nvPr/>
        </p:nvSpPr>
        <p:spPr>
          <a:xfrm>
            <a:off x="4817121" y="4822964"/>
            <a:ext cx="1000002" cy="25386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B5772D9-360F-4DF1-AC63-70B63F58D6EE}"/>
              </a:ext>
            </a:extLst>
          </p:cNvPr>
          <p:cNvSpPr/>
          <p:nvPr/>
        </p:nvSpPr>
        <p:spPr>
          <a:xfrm>
            <a:off x="4532477" y="4740291"/>
            <a:ext cx="327334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20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接點: 肘形 21">
            <a:extLst>
              <a:ext uri="{FF2B5EF4-FFF2-40B4-BE49-F238E27FC236}">
                <a16:creationId xmlns:a16="http://schemas.microsoft.com/office/drawing/2014/main" id="{A6471334-87B5-4C08-AA58-7C39C7FBE901}"/>
              </a:ext>
            </a:extLst>
          </p:cNvPr>
          <p:cNvCxnSpPr>
            <a:cxnSpLocks/>
            <a:stCxn id="18" idx="3"/>
            <a:endCxn id="20" idx="1"/>
          </p:cNvCxnSpPr>
          <p:nvPr/>
        </p:nvCxnSpPr>
        <p:spPr>
          <a:xfrm flipV="1">
            <a:off x="2923675" y="4940346"/>
            <a:ext cx="1608802" cy="508708"/>
          </a:xfrm>
          <a:prstGeom prst="bentConnector3">
            <a:avLst>
              <a:gd name="adj1" fmla="val 36121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765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F5D33F2-08B8-4702-86DB-5085785F5AA7}"/>
              </a:ext>
            </a:extLst>
          </p:cNvPr>
          <p:cNvSpPr/>
          <p:nvPr/>
        </p:nvSpPr>
        <p:spPr>
          <a:xfrm>
            <a:off x="1" y="2105526"/>
            <a:ext cx="12191999" cy="4312551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99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D3AFFCA-DD5F-E746-A7AD-16E984E9C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507" y="1497805"/>
            <a:ext cx="715323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TW">
                <a:latin typeface="Arial"/>
                <a:cs typeface="Arial"/>
              </a:rPr>
              <a:t>Choose an option of licenses. </a:t>
            </a:r>
            <a:endParaRPr lang="zh-TW" altLang="en-US">
              <a:latin typeface="Arial"/>
              <a:cs typeface="Arial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E864061-C865-1B43-BB7C-58B82E479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14759"/>
          </a:xfrm>
        </p:spPr>
        <p:txBody>
          <a:bodyPr/>
          <a:lstStyle/>
          <a:p>
            <a:r>
              <a:rPr kumimoji="1" lang="en-US" altLang="zh-TW"/>
              <a:t>How do I purchase Licenses?</a:t>
            </a:r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7D98F2E-3FA2-254A-A358-20639BED67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507" y="2038458"/>
            <a:ext cx="6886986" cy="3979458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9F832E4-3B4A-4F7B-83ED-9F806A69E3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4" b="-2989"/>
          <a:stretch/>
        </p:blipFill>
        <p:spPr>
          <a:xfrm>
            <a:off x="9567759" y="0"/>
            <a:ext cx="2592156" cy="247876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C9D4F5D0-7091-45C0-846F-1D9513513D66}"/>
              </a:ext>
            </a:extLst>
          </p:cNvPr>
          <p:cNvSpPr txBox="1"/>
          <p:nvPr/>
        </p:nvSpPr>
        <p:spPr>
          <a:xfrm>
            <a:off x="10594265" y="311745"/>
            <a:ext cx="1374418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TW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5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AC3F949-4533-4483-B756-D065A558868D}"/>
              </a:ext>
            </a:extLst>
          </p:cNvPr>
          <p:cNvSpPr/>
          <p:nvPr/>
        </p:nvSpPr>
        <p:spPr>
          <a:xfrm>
            <a:off x="2671557" y="4365565"/>
            <a:ext cx="6539529" cy="25209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C650697-FE69-48A8-AA53-15D6A4E1331A}"/>
              </a:ext>
            </a:extLst>
          </p:cNvPr>
          <p:cNvSpPr/>
          <p:nvPr/>
        </p:nvSpPr>
        <p:spPr>
          <a:xfrm>
            <a:off x="2700132" y="5782075"/>
            <a:ext cx="433593" cy="23015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8B155E2-78F7-4541-AC94-2FD48CF9239D}"/>
              </a:ext>
            </a:extLst>
          </p:cNvPr>
          <p:cNvSpPr/>
          <p:nvPr/>
        </p:nvSpPr>
        <p:spPr>
          <a:xfrm>
            <a:off x="9194392" y="4291558"/>
            <a:ext cx="2054855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zh-TW" sz="2000">
                <a:latin typeface="Arial" panose="020B0604020202020204" pitchFamily="34" charset="0"/>
                <a:cs typeface="Arial" panose="020B0604020202020204" pitchFamily="34" charset="0"/>
              </a:rPr>
              <a:t>Enter quantity</a:t>
            </a:r>
            <a:endParaRPr lang="zh-TW" altLang="en-US" sz="200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93F4D7E-2436-4C24-AA6C-FBC9DAEAAAA6}"/>
              </a:ext>
            </a:extLst>
          </p:cNvPr>
          <p:cNvSpPr/>
          <p:nvPr/>
        </p:nvSpPr>
        <p:spPr>
          <a:xfrm>
            <a:off x="590763" y="5699251"/>
            <a:ext cx="2106450" cy="400110"/>
          </a:xfrm>
          <a:prstGeom prst="rect">
            <a:avLst/>
          </a:prstGeom>
          <a:solidFill>
            <a:srgbClr val="FFC000"/>
          </a:solidFill>
        </p:spPr>
        <p:txBody>
          <a:bodyPr wrap="square" anchor="t">
            <a:spAutoFit/>
          </a:bodyPr>
          <a:lstStyle/>
          <a:p>
            <a:r>
              <a:rPr lang="en-US" altLang="zh-TW" sz="2000" b="1" dirty="0">
                <a:latin typeface="Arial"/>
                <a:cs typeface="Arial"/>
              </a:rPr>
              <a:t>2. </a:t>
            </a:r>
            <a:r>
              <a:rPr lang="en-US" altLang="zh-TW" sz="2000" dirty="0">
                <a:latin typeface="Arial"/>
                <a:ea typeface="微軟正黑體" panose="020B0604030504040204" pitchFamily="34" charset="-120"/>
                <a:cs typeface="Arial"/>
              </a:rPr>
              <a:t>Click Proceed</a:t>
            </a:r>
            <a:endParaRPr lang="zh-TW" altLang="en-US" sz="200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09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F30A443-6E11-4C7D-93D2-4E408BFA499F}"/>
              </a:ext>
            </a:extLst>
          </p:cNvPr>
          <p:cNvSpPr/>
          <p:nvPr/>
        </p:nvSpPr>
        <p:spPr>
          <a:xfrm>
            <a:off x="1" y="2105526"/>
            <a:ext cx="12191999" cy="4312551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99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D1FCFB8-28BD-534A-9A43-CC448C88C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784" y="1509823"/>
            <a:ext cx="10515600" cy="4195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" altLang="zh-CN">
                <a:latin typeface="Arial"/>
                <a:cs typeface="Arial"/>
              </a:rPr>
              <a:t>Confirm the purchase and enter the payment information to complete the purchase.</a:t>
            </a:r>
            <a:endParaRPr lang="zh-TW" altLang="en-US">
              <a:latin typeface="Arial"/>
              <a:cs typeface="Arial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B976D36-5206-7542-8B82-9023513F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14759"/>
          </a:xfrm>
        </p:spPr>
        <p:txBody>
          <a:bodyPr/>
          <a:lstStyle/>
          <a:p>
            <a:r>
              <a:rPr kumimoji="1" lang="en-US" altLang="zh-TW"/>
              <a:t>How do I purchase Licenses?</a:t>
            </a:r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C048B1B-2856-834E-B9C7-3C73052F38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45" y="2025647"/>
            <a:ext cx="6936509" cy="4107963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DE650FD-48DC-4147-8DF6-C15FAFEAB8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4" b="-2989"/>
          <a:stretch/>
        </p:blipFill>
        <p:spPr>
          <a:xfrm>
            <a:off x="9567759" y="0"/>
            <a:ext cx="2592156" cy="247876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B5C34B9-06DC-4286-9C39-EDA383ABB883}"/>
              </a:ext>
            </a:extLst>
          </p:cNvPr>
          <p:cNvSpPr txBox="1"/>
          <p:nvPr/>
        </p:nvSpPr>
        <p:spPr>
          <a:xfrm>
            <a:off x="10594265" y="311745"/>
            <a:ext cx="1374418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TW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5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FCF1E9-BFA3-4F95-8A5E-2949183CA57B}"/>
              </a:ext>
            </a:extLst>
          </p:cNvPr>
          <p:cNvSpPr/>
          <p:nvPr/>
        </p:nvSpPr>
        <p:spPr>
          <a:xfrm>
            <a:off x="2857500" y="2987748"/>
            <a:ext cx="6674675" cy="120688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9150664-A1B9-4636-B001-CA0C6F7ED2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9192" y="4757505"/>
            <a:ext cx="1761587" cy="17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34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9542B7F-22BB-5347-81C4-1912AC30A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52" y="1497805"/>
            <a:ext cx="108257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" altLang="zh-TW">
                <a:latin typeface="Arial"/>
                <a:cs typeface="Arial"/>
              </a:rPr>
              <a:t>Go to the About Xeams under Tools and click the Modify link to enter these values.</a:t>
            </a:r>
            <a:r>
              <a:rPr lang="en" altLang="zh-TW" sz="2400"/>
              <a:t> </a:t>
            </a:r>
            <a:endParaRPr kumimoji="1" lang="zh-TW" altLang="en-US" sz="240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0FA41CE-6655-EB47-A5AA-D1D4F8938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14759"/>
          </a:xfrm>
        </p:spPr>
        <p:txBody>
          <a:bodyPr/>
          <a:lstStyle/>
          <a:p>
            <a:r>
              <a:rPr kumimoji="1" lang="en-US" altLang="zh-CN"/>
              <a:t>How do I enable licenses</a:t>
            </a:r>
            <a:r>
              <a:rPr kumimoji="1" lang="zh-CN" altLang="en-US"/>
              <a:t>？</a:t>
            </a:r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3697CAA-A960-E243-B1A6-773D63455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717" y="2243622"/>
            <a:ext cx="9240252" cy="2534652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圖片 4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D5FD113D-9425-4C8E-B522-3217C2A55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36327"/>
            <a:ext cx="5166910" cy="2332025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FB6E665-3376-4257-BCC5-307860145B6A}"/>
              </a:ext>
            </a:extLst>
          </p:cNvPr>
          <p:cNvSpPr/>
          <p:nvPr/>
        </p:nvSpPr>
        <p:spPr>
          <a:xfrm>
            <a:off x="6489033" y="3077350"/>
            <a:ext cx="902368" cy="29169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9473E1D-1DCF-4B39-B379-5927C798244F}"/>
              </a:ext>
            </a:extLst>
          </p:cNvPr>
          <p:cNvSpPr/>
          <p:nvPr/>
        </p:nvSpPr>
        <p:spPr>
          <a:xfrm>
            <a:off x="10915414" y="2165561"/>
            <a:ext cx="327334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20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8711B64-67D6-4678-B929-0789FF32D5CD}"/>
              </a:ext>
            </a:extLst>
          </p:cNvPr>
          <p:cNvSpPr/>
          <p:nvPr/>
        </p:nvSpPr>
        <p:spPr>
          <a:xfrm>
            <a:off x="9520989" y="2243623"/>
            <a:ext cx="1431757" cy="24398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CBD8E4B-B58B-49DC-82EB-354DDE09ADED}"/>
              </a:ext>
            </a:extLst>
          </p:cNvPr>
          <p:cNvSpPr/>
          <p:nvPr/>
        </p:nvSpPr>
        <p:spPr>
          <a:xfrm>
            <a:off x="10915414" y="3632412"/>
            <a:ext cx="327334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20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A5FE94A-DD5E-4E33-98BF-589520CB10C7}"/>
              </a:ext>
            </a:extLst>
          </p:cNvPr>
          <p:cNvSpPr/>
          <p:nvPr/>
        </p:nvSpPr>
        <p:spPr>
          <a:xfrm>
            <a:off x="9520989" y="3710474"/>
            <a:ext cx="1431757" cy="24398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FFE9345-72B5-41E1-AE75-77FD67788C5C}"/>
              </a:ext>
            </a:extLst>
          </p:cNvPr>
          <p:cNvSpPr/>
          <p:nvPr/>
        </p:nvSpPr>
        <p:spPr>
          <a:xfrm>
            <a:off x="6178821" y="3035175"/>
            <a:ext cx="327334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20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0275971-1D75-46DD-8F4F-437E3863ACA5}"/>
              </a:ext>
            </a:extLst>
          </p:cNvPr>
          <p:cNvSpPr/>
          <p:nvPr/>
        </p:nvSpPr>
        <p:spPr>
          <a:xfrm>
            <a:off x="4795318" y="5002339"/>
            <a:ext cx="327334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TW" altLang="en-US" sz="20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接點: 肘形 18">
            <a:extLst>
              <a:ext uri="{FF2B5EF4-FFF2-40B4-BE49-F238E27FC236}">
                <a16:creationId xmlns:a16="http://schemas.microsoft.com/office/drawing/2014/main" id="{E4AA0941-90EE-437A-B9E2-BB977C84B0BB}"/>
              </a:ext>
            </a:extLst>
          </p:cNvPr>
          <p:cNvCxnSpPr>
            <a:cxnSpLocks/>
            <a:stCxn id="12" idx="3"/>
            <a:endCxn id="18" idx="3"/>
          </p:cNvCxnSpPr>
          <p:nvPr/>
        </p:nvCxnSpPr>
        <p:spPr>
          <a:xfrm flipH="1">
            <a:off x="5122652" y="3223199"/>
            <a:ext cx="2268749" cy="1979195"/>
          </a:xfrm>
          <a:prstGeom prst="bentConnector3">
            <a:avLst>
              <a:gd name="adj1" fmla="val -10076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87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C795F7C7-4913-4AAB-A4A1-DF3C1AB79C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02" y="2803413"/>
            <a:ext cx="10997651" cy="2770738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ECB708-9715-9F4D-96C3-A8F44F4EE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>
                <a:latin typeface="Arial"/>
                <a:cs typeface="Arial"/>
              </a:rPr>
              <a:t>Privacy</a:t>
            </a:r>
            <a:r>
              <a:rPr lang="zh-TW" altLang="en-US">
                <a:latin typeface="Arial"/>
                <a:cs typeface="Arial"/>
              </a:rPr>
              <a:t>：</a:t>
            </a:r>
            <a:r>
              <a:rPr lang="en" altLang="zh-TW">
                <a:latin typeface="Arial"/>
                <a:cs typeface="Arial"/>
              </a:rPr>
              <a:t>No one but the intended recipient should be able to open the emails. Not even administrators or a junk filtering email system.</a:t>
            </a:r>
            <a:endParaRPr lang="zh-TW" altLang="en-US">
              <a:latin typeface="Arial"/>
              <a:cs typeface="Arial"/>
            </a:endParaRPr>
          </a:p>
          <a:p>
            <a:pPr marL="0" indent="0">
              <a:buNone/>
            </a:pPr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B9846BD-DCA4-0443-ACD7-C37725EC6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14759"/>
          </a:xfrm>
        </p:spPr>
        <p:txBody>
          <a:bodyPr>
            <a:normAutofit/>
          </a:bodyPr>
          <a:lstStyle/>
          <a:p>
            <a:r>
              <a:rPr kumimoji="1" lang="en-US" altLang="zh-CN">
                <a:ea typeface="Microsoft JhengHei" panose="020B0604030504040204" pitchFamily="34" charset="-120"/>
              </a:rPr>
              <a:t>End-to-End Email Encryption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577C427-5FF6-FF40-A288-671D17F90262}"/>
              </a:ext>
            </a:extLst>
          </p:cNvPr>
          <p:cNvSpPr/>
          <p:nvPr/>
        </p:nvSpPr>
        <p:spPr>
          <a:xfrm>
            <a:off x="743180" y="5018146"/>
            <a:ext cx="1569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Sender Client</a:t>
            </a:r>
            <a:endParaRPr kumimoji="1" lang="zh-TW" altLang="en-US" sz="160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49AFADC-D4CA-104E-914B-D9558E5F7920}"/>
              </a:ext>
            </a:extLst>
          </p:cNvPr>
          <p:cNvSpPr/>
          <p:nvPr/>
        </p:nvSpPr>
        <p:spPr>
          <a:xfrm>
            <a:off x="2123379" y="5018146"/>
            <a:ext cx="1486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>
                <a:solidFill>
                  <a:srgbClr val="C000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Email gets encrypted into a PDF file</a:t>
            </a:r>
            <a:endParaRPr kumimoji="1" lang="zh-TW" altLang="en-US" sz="1600">
              <a:solidFill>
                <a:srgbClr val="C00000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073CE11C-CF21-4304-AF56-A69A0E27B943}"/>
              </a:ext>
            </a:extLst>
          </p:cNvPr>
          <p:cNvSpPr/>
          <p:nvPr/>
        </p:nvSpPr>
        <p:spPr>
          <a:xfrm>
            <a:off x="9803462" y="5005539"/>
            <a:ext cx="1617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16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Recipient Client</a:t>
            </a:r>
            <a:endParaRPr kumimoji="1" lang="zh-TW" altLang="en-US" sz="160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BD6C1F6-CE26-43D7-8775-54C6145A5281}"/>
              </a:ext>
            </a:extLst>
          </p:cNvPr>
          <p:cNvSpPr/>
          <p:nvPr/>
        </p:nvSpPr>
        <p:spPr>
          <a:xfrm>
            <a:off x="3879640" y="5005539"/>
            <a:ext cx="4410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160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Emails stay encrypted all the way to the user</a:t>
            </a:r>
            <a:endParaRPr kumimoji="1" lang="zh-TW" altLang="en-US" sz="160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5D1159A-4874-455D-8F68-D315E90A8292}"/>
              </a:ext>
            </a:extLst>
          </p:cNvPr>
          <p:cNvSpPr/>
          <p:nvPr/>
        </p:nvSpPr>
        <p:spPr>
          <a:xfrm>
            <a:off x="3610162" y="3050925"/>
            <a:ext cx="1245476" cy="614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err="1">
                <a:latin typeface="Arial" panose="020B0604020202020204" pitchFamily="34" charset="0"/>
                <a:cs typeface="Arial" panose="020B0604020202020204" pitchFamily="34" charset="0"/>
              </a:rPr>
              <a:t>Xeams</a:t>
            </a:r>
            <a:endParaRPr kumimoji="1"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B37B8021-C477-41AC-9DDB-D5C1AB26AD06}"/>
              </a:ext>
            </a:extLst>
          </p:cNvPr>
          <p:cNvSpPr/>
          <p:nvPr/>
        </p:nvSpPr>
        <p:spPr>
          <a:xfrm>
            <a:off x="5188238" y="3050925"/>
            <a:ext cx="1678378" cy="614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Intermediate</a:t>
            </a:r>
            <a:endParaRPr kumimoji="1" lang="zh-TW" altLang="en-US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9B4EB2A2-ACE0-4EE1-A3C1-8CB92E90A89E}"/>
              </a:ext>
            </a:extLst>
          </p:cNvPr>
          <p:cNvSpPr/>
          <p:nvPr/>
        </p:nvSpPr>
        <p:spPr>
          <a:xfrm>
            <a:off x="7162472" y="3050925"/>
            <a:ext cx="1312788" cy="614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Recipient’s SMTP</a:t>
            </a:r>
            <a:endParaRPr kumimoji="1" lang="zh-TW" altLang="en-US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BEC722A-945C-46CD-9EE3-38D1FAF32392}"/>
              </a:ext>
            </a:extLst>
          </p:cNvPr>
          <p:cNvSpPr txBox="1"/>
          <p:nvPr/>
        </p:nvSpPr>
        <p:spPr>
          <a:xfrm>
            <a:off x="920088" y="2194131"/>
            <a:ext cx="4167159" cy="2751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1200"/>
              <a:t>*Available if you have purchased a license for 50 users or more. ​</a:t>
            </a:r>
          </a:p>
        </p:txBody>
      </p:sp>
    </p:spTree>
    <p:extLst>
      <p:ext uri="{BB962C8B-B14F-4D97-AF65-F5344CB8AC3E}">
        <p14:creationId xmlns:p14="http://schemas.microsoft.com/office/powerpoint/2010/main" val="3182622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AF48DDA-7C3F-FD41-AEAA-1F2B3CF76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6806" y="1497805"/>
            <a:ext cx="65169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>
                <a:latin typeface="Arial"/>
                <a:cs typeface="Arial"/>
              </a:rPr>
              <a:t>Consider a scenario where you have more than one </a:t>
            </a:r>
            <a:r>
              <a:rPr lang="en-US" altLang="zh-TW" err="1">
                <a:latin typeface="Arial"/>
                <a:cs typeface="Arial"/>
              </a:rPr>
              <a:t>Xeams</a:t>
            </a:r>
            <a:r>
              <a:rPr lang="en-US" altLang="zh-TW">
                <a:latin typeface="Arial"/>
                <a:cs typeface="Arial"/>
              </a:rPr>
              <a:t> installed to filter junk emails. </a:t>
            </a:r>
            <a:r>
              <a:rPr lang="en-US" altLang="zh-CN" err="1">
                <a:latin typeface="Arial"/>
                <a:cs typeface="Arial"/>
              </a:rPr>
              <a:t>Xeams</a:t>
            </a:r>
            <a:r>
              <a:rPr lang="en-US" altLang="zh-CN">
                <a:latin typeface="Arial"/>
                <a:cs typeface="Arial"/>
              </a:rPr>
              <a:t> server cluster can be used to spread server loading.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80AC862-EF3C-5D48-875A-42BE22E1E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14759"/>
          </a:xfrm>
        </p:spPr>
        <p:txBody>
          <a:bodyPr>
            <a:normAutofit/>
          </a:bodyPr>
          <a:lstStyle/>
          <a:p>
            <a:r>
              <a:rPr lang="en" altLang="zh-TW"/>
              <a:t>Clustering</a:t>
            </a:r>
            <a:endParaRPr kumimoji="1"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313873D-7D66-6D4A-8BFC-F9DF0FEF04A5}"/>
              </a:ext>
            </a:extLst>
          </p:cNvPr>
          <p:cNvSpPr/>
          <p:nvPr/>
        </p:nvSpPr>
        <p:spPr>
          <a:xfrm>
            <a:off x="5012795" y="5723158"/>
            <a:ext cx="2398006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200"/>
              <a:t>*You must use version 5.3 or newer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11C03F2-FF58-D644-89C8-802F6A299C20}"/>
              </a:ext>
            </a:extLst>
          </p:cNvPr>
          <p:cNvSpPr/>
          <p:nvPr/>
        </p:nvSpPr>
        <p:spPr>
          <a:xfrm>
            <a:off x="4836806" y="2664778"/>
            <a:ext cx="6784580" cy="197284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66700" indent="-266700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AutoNum type="circleNumWdWhitePlain"/>
            </a:pPr>
            <a:r>
              <a:rPr lang="en-US" altLang="zh-TW" dirty="0">
                <a:latin typeface="Arial"/>
                <a:cs typeface="Arial"/>
              </a:rPr>
              <a:t>You have 3 MX records to process incoming emails.</a:t>
            </a:r>
            <a:endParaRPr lang="zh-TW" altLang="en-US" dirty="0">
              <a:latin typeface="Arial"/>
              <a:ea typeface="Microsoft JhengHei"/>
              <a:cs typeface="Arial"/>
            </a:endParaRP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AutoNum type="circleNumWdWhitePlain"/>
            </a:pPr>
            <a:r>
              <a:rPr lang="en-US" altLang="zh-TW" dirty="0">
                <a:latin typeface="Arial"/>
                <a:cs typeface="Arial"/>
              </a:rPr>
              <a:t>You are running </a:t>
            </a:r>
            <a:r>
              <a:rPr lang="en-US" altLang="zh-TW" dirty="0" err="1">
                <a:latin typeface="Arial"/>
                <a:cs typeface="Arial"/>
              </a:rPr>
              <a:t>Xeams</a:t>
            </a:r>
            <a:r>
              <a:rPr lang="en-US" altLang="zh-TW" dirty="0">
                <a:latin typeface="Arial"/>
                <a:cs typeface="Arial"/>
              </a:rPr>
              <a:t> on all 3 servers, that filter junk emails.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AutoNum type="circleNumWdWhitePlain"/>
            </a:pPr>
            <a:r>
              <a:rPr lang="en-US" altLang="zh-TW" dirty="0">
                <a:latin typeface="Arial"/>
                <a:cs typeface="Arial"/>
              </a:rPr>
              <a:t>The highest priority MX refers to a </a:t>
            </a:r>
            <a:r>
              <a:rPr lang="en-US" altLang="zh-TW" dirty="0" err="1">
                <a:latin typeface="Arial"/>
                <a:cs typeface="Arial"/>
              </a:rPr>
              <a:t>Xeams</a:t>
            </a:r>
            <a:r>
              <a:rPr lang="en-US" altLang="zh-TW" dirty="0">
                <a:latin typeface="Arial"/>
                <a:cs typeface="Arial"/>
              </a:rPr>
              <a:t> instance that is on the same network as your actual email's server. 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AutoNum type="circleNumWdWhitePlain"/>
            </a:pPr>
            <a:r>
              <a:rPr lang="en-US" altLang="zh-TW" dirty="0" err="1">
                <a:latin typeface="Arial"/>
                <a:cs typeface="Arial"/>
              </a:rPr>
              <a:t>Xeams</a:t>
            </a:r>
            <a:r>
              <a:rPr lang="en-US" altLang="zh-TW" dirty="0">
                <a:latin typeface="Arial"/>
                <a:cs typeface="Arial"/>
              </a:rPr>
              <a:t> running on secondary MX are somewhere on the Internet.</a:t>
            </a:r>
            <a:endParaRPr lang="en-US" altLang="zh-CN" dirty="0">
              <a:latin typeface="Arial"/>
              <a:ea typeface="Microsoft JhengHei"/>
              <a:cs typeface="Arial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C3C5A86-529B-430A-B5C4-546CC33146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907" y="1473503"/>
            <a:ext cx="3196845" cy="463712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0CC8D621-C442-4C1D-B10B-2538FEE977F6}"/>
              </a:ext>
            </a:extLst>
          </p:cNvPr>
          <p:cNvSpPr/>
          <p:nvPr/>
        </p:nvSpPr>
        <p:spPr>
          <a:xfrm>
            <a:off x="2978030" y="1544773"/>
            <a:ext cx="19755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12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Priority</a:t>
            </a:r>
            <a:r>
              <a:rPr kumimoji="1" lang="zh-TW" altLang="en-US" sz="12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12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20</a:t>
            </a:r>
            <a:r>
              <a:rPr kumimoji="1" lang="zh-TW" altLang="en-US" sz="12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12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MX</a:t>
            </a:r>
            <a:r>
              <a:rPr kumimoji="1" lang="zh-TW" altLang="en-US" sz="12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12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SLAVE</a:t>
            </a:r>
            <a:endParaRPr kumimoji="1" lang="zh-TW" altLang="en-US" sz="1200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802FB9B-D4CC-4656-A720-699D63598811}"/>
              </a:ext>
            </a:extLst>
          </p:cNvPr>
          <p:cNvSpPr/>
          <p:nvPr/>
        </p:nvSpPr>
        <p:spPr>
          <a:xfrm>
            <a:off x="2978030" y="5753612"/>
            <a:ext cx="19755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12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Priority</a:t>
            </a:r>
            <a:r>
              <a:rPr kumimoji="1" lang="zh-TW" altLang="en-US" sz="12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12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20</a:t>
            </a:r>
            <a:r>
              <a:rPr kumimoji="1" lang="zh-TW" altLang="en-US" sz="12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12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MX</a:t>
            </a:r>
            <a:r>
              <a:rPr kumimoji="1" lang="zh-TW" altLang="en-US" sz="12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12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SLAVE</a:t>
            </a:r>
            <a:endParaRPr kumimoji="1" lang="zh-TW" altLang="en-US" sz="120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BC2BD5F-2E73-4236-849F-D18648A40BA1}"/>
              </a:ext>
            </a:extLst>
          </p:cNvPr>
          <p:cNvSpPr/>
          <p:nvPr/>
        </p:nvSpPr>
        <p:spPr>
          <a:xfrm>
            <a:off x="1106510" y="1544773"/>
            <a:ext cx="1975533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kumimoji="1" lang="en-US" altLang="zh-TW" sz="1200">
                <a:latin typeface="Arial"/>
                <a:ea typeface="Microsoft JhengHei" panose="020B0604030504040204" pitchFamily="34" charset="-120"/>
                <a:cs typeface="Arial"/>
              </a:rPr>
              <a:t>Priority</a:t>
            </a:r>
            <a:r>
              <a:rPr kumimoji="1" lang="zh-TW" altLang="en-US" sz="1200">
                <a:latin typeface="Arial"/>
                <a:ea typeface="Microsoft JhengHei" panose="020B0604030504040204" pitchFamily="34" charset="-120"/>
                <a:cs typeface="Arial"/>
              </a:rPr>
              <a:t> </a:t>
            </a:r>
            <a:r>
              <a:rPr kumimoji="1" lang="en-US" altLang="zh-TW" sz="1200">
                <a:latin typeface="Arial"/>
                <a:ea typeface="Microsoft JhengHei" panose="020B0604030504040204" pitchFamily="34" charset="-120"/>
                <a:cs typeface="Arial"/>
              </a:rPr>
              <a:t>10</a:t>
            </a:r>
            <a:r>
              <a:rPr kumimoji="1" lang="zh-TW" altLang="en-US" sz="1200">
                <a:latin typeface="Arial"/>
                <a:ea typeface="Microsoft JhengHei" panose="020B0604030504040204" pitchFamily="34" charset="-120"/>
                <a:cs typeface="Arial"/>
              </a:rPr>
              <a:t> </a:t>
            </a:r>
            <a:r>
              <a:rPr kumimoji="1" lang="en-US" altLang="zh-TW" sz="1200">
                <a:latin typeface="Arial"/>
                <a:ea typeface="Microsoft JhengHei" panose="020B0604030504040204" pitchFamily="34" charset="-120"/>
                <a:cs typeface="Arial"/>
              </a:rPr>
              <a:t>MX</a:t>
            </a:r>
            <a:r>
              <a:rPr kumimoji="1" lang="zh-TW" altLang="en-US" sz="1200">
                <a:latin typeface="Arial"/>
                <a:ea typeface="Microsoft JhengHei" panose="020B0604030504040204" pitchFamily="34" charset="-120"/>
                <a:cs typeface="Arial"/>
              </a:rPr>
              <a:t> </a:t>
            </a:r>
            <a:r>
              <a:rPr kumimoji="1" lang="en-US" altLang="zh-TW" sz="1200">
                <a:latin typeface="Arial"/>
                <a:ea typeface="Microsoft JhengHei" panose="020B0604030504040204" pitchFamily="34" charset="-120"/>
                <a:cs typeface="Arial"/>
              </a:rPr>
              <a:t>MASTER</a:t>
            </a:r>
            <a:endParaRPr kumimoji="1" lang="zh-TW" altLang="en-US" sz="120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6511C6A-303E-4D85-9841-962233EE9886}"/>
              </a:ext>
            </a:extLst>
          </p:cNvPr>
          <p:cNvSpPr/>
          <p:nvPr/>
        </p:nvSpPr>
        <p:spPr>
          <a:xfrm>
            <a:off x="1101886" y="5767989"/>
            <a:ext cx="19845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Your actual email server</a:t>
            </a:r>
            <a:endParaRPr kumimoji="1" lang="zh-TW" altLang="en-US" sz="1200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D90525E-CEB9-4634-B6B0-593E9D795E58}"/>
              </a:ext>
            </a:extLst>
          </p:cNvPr>
          <p:cNvSpPr txBox="1"/>
          <p:nvPr/>
        </p:nvSpPr>
        <p:spPr>
          <a:xfrm rot="16200000">
            <a:off x="477547" y="3402864"/>
            <a:ext cx="553998" cy="7784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TW" sz="24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LAN</a:t>
            </a:r>
            <a:endParaRPr lang="zh-TW" altLang="en-US" sz="2400" b="1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2431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78F605A-B965-B946-AB19-BC45BD5CB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414" y="1470510"/>
            <a:ext cx="10515600" cy="41321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dirty="0">
                <a:latin typeface="Arial"/>
                <a:cs typeface="Arial"/>
              </a:rPr>
              <a:t>If you send </a:t>
            </a:r>
            <a:r>
              <a:rPr lang="en-US" altLang="zh-TW">
                <a:latin typeface="Arial"/>
                <a:cs typeface="Arial"/>
              </a:rPr>
              <a:t>a lot of customized emails</a:t>
            </a:r>
            <a:r>
              <a:rPr lang="en-US" altLang="zh-TW" dirty="0">
                <a:latin typeface="Arial"/>
                <a:cs typeface="Arial"/>
              </a:rPr>
              <a:t> and </a:t>
            </a:r>
            <a:r>
              <a:rPr lang="en-US" altLang="zh-TW">
                <a:latin typeface="Arial"/>
                <a:cs typeface="Arial"/>
              </a:rPr>
              <a:t>would like to track how many clients viewed the emails, replied to your original emails or resulted in a non-deliverable because their </a:t>
            </a:r>
            <a:r>
              <a:rPr lang="en-US" altLang="zh-TW" dirty="0">
                <a:latin typeface="Arial"/>
                <a:cs typeface="Arial"/>
              </a:rPr>
              <a:t>emails </a:t>
            </a:r>
            <a:r>
              <a:rPr lang="en-US" altLang="zh-TW">
                <a:latin typeface="Arial"/>
                <a:cs typeface="Arial"/>
              </a:rPr>
              <a:t>address was incorrect</a:t>
            </a:r>
            <a:r>
              <a:rPr lang="en-US" altLang="zh-TW" dirty="0">
                <a:latin typeface="Arial"/>
                <a:cs typeface="Arial"/>
              </a:rPr>
              <a:t> mail merge is the perfect features</a:t>
            </a:r>
            <a:r>
              <a:rPr lang="en-US" altLang="zh-TW">
                <a:latin typeface="Arial"/>
                <a:cs typeface="Arial"/>
              </a:rPr>
              <a:t>.</a:t>
            </a:r>
            <a:r>
              <a:rPr lang="en-US" altLang="zh-TW" dirty="0">
                <a:latin typeface="Arial"/>
                <a:cs typeface="Arial"/>
              </a:rPr>
              <a:t> </a:t>
            </a:r>
            <a:endParaRPr lang="en-US" altLang="zh-TW">
              <a:latin typeface="Arial"/>
              <a:cs typeface="Arial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42A8DDA-5C79-174E-913E-FC46FE65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14759"/>
          </a:xfrm>
        </p:spPr>
        <p:txBody>
          <a:bodyPr>
            <a:normAutofit/>
          </a:bodyPr>
          <a:lstStyle/>
          <a:p>
            <a:r>
              <a:rPr lang="en-US" altLang="zh-CN">
                <a:latin typeface="Arial"/>
                <a:cs typeface="Arial"/>
              </a:rPr>
              <a:t>Email Campaigns &amp; Mail Merge</a:t>
            </a:r>
            <a:endParaRPr lang="zh-TW" altLang="en-US">
              <a:latin typeface="Arial"/>
              <a:cs typeface="Arial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560C100-E509-3641-957B-FF930F06B6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927" y="2600235"/>
            <a:ext cx="5169377" cy="2627767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EE758E7-704C-E847-ABCA-61B063734F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746" y="3838309"/>
            <a:ext cx="5169377" cy="2159360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5406EEB-A8AF-294E-9B70-B1F627B088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356" y="2600235"/>
            <a:ext cx="5678125" cy="2384812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DA40985-2CF2-4A6D-B595-12110E7E2D30}"/>
              </a:ext>
            </a:extLst>
          </p:cNvPr>
          <p:cNvSpPr txBox="1"/>
          <p:nvPr/>
        </p:nvSpPr>
        <p:spPr>
          <a:xfrm>
            <a:off x="6744610" y="5325623"/>
            <a:ext cx="4483372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*Available if you have purchased a license for 50 users or more.</a:t>
            </a:r>
            <a:endParaRPr lang="zh-TW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40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72F93AF2-A880-4E22-98D1-E76734CFD29A}"/>
              </a:ext>
            </a:extLst>
          </p:cNvPr>
          <p:cNvSpPr/>
          <p:nvPr/>
        </p:nvSpPr>
        <p:spPr>
          <a:xfrm>
            <a:off x="0" y="3429000"/>
            <a:ext cx="12191999" cy="2971799"/>
          </a:xfrm>
          <a:prstGeom prst="rect">
            <a:avLst/>
          </a:prstGeom>
          <a:gradFill>
            <a:gsLst>
              <a:gs pos="70000">
                <a:schemeClr val="bg1"/>
              </a:gs>
              <a:gs pos="30000">
                <a:schemeClr val="bg1"/>
              </a:gs>
              <a:gs pos="0">
                <a:schemeClr val="accent5"/>
              </a:gs>
              <a:gs pos="99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CB19BC4-4A52-4CDD-8471-B36920601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>
                <a:latin typeface="Arial"/>
                <a:cs typeface="Arial"/>
              </a:rPr>
              <a:t>Use NAS file management to create e</a:t>
            </a:r>
            <a:r>
              <a:rPr lang="en-US" altLang="zh-TW">
                <a:latin typeface="Arial"/>
                <a:cs typeface="Arial"/>
              </a:rPr>
              <a:t>mail retention policy.</a:t>
            </a:r>
            <a:endParaRPr lang="en-US" altLang="zh-CN"/>
          </a:p>
          <a:p>
            <a:r>
              <a:rPr lang="en-US" altLang="zh-CN">
                <a:latin typeface="Arial"/>
                <a:cs typeface="Arial"/>
              </a:rPr>
              <a:t>QNAP </a:t>
            </a:r>
            <a:r>
              <a:rPr lang="en-US" altLang="zh-CN" err="1">
                <a:latin typeface="Arial"/>
                <a:cs typeface="Arial"/>
              </a:rPr>
              <a:t>QmailAgent</a:t>
            </a:r>
            <a:r>
              <a:rPr lang="en-US" altLang="zh-CN">
                <a:latin typeface="Arial"/>
                <a:cs typeface="Arial"/>
              </a:rPr>
              <a:t> improve email management efficiency.</a:t>
            </a:r>
          </a:p>
          <a:p>
            <a:r>
              <a:rPr lang="en" altLang="zh-CN">
                <a:latin typeface="Arial"/>
                <a:cs typeface="Arial"/>
              </a:rPr>
              <a:t>From setup to remote backup, QNAP NAS has it all.</a:t>
            </a:r>
            <a:endParaRPr lang="en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>
                <a:latin typeface="Arial"/>
                <a:ea typeface="Microsoft JhengHei" panose="020B0604030504040204" pitchFamily="34" charset="-120"/>
                <a:cs typeface="Arial"/>
              </a:rPr>
              <a:t>Full email archiving and instant access anytime.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A721F0C-437C-9041-8615-4CBEE059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1" y="136525"/>
            <a:ext cx="9977052" cy="1114759"/>
          </a:xfrm>
        </p:spPr>
        <p:txBody>
          <a:bodyPr>
            <a:normAutofit fontScale="90000"/>
          </a:bodyPr>
          <a:lstStyle/>
          <a:p>
            <a:r>
              <a:rPr lang="en-US" altLang="zh-TW" sz="4000">
                <a:latin typeface="Arial"/>
                <a:cs typeface="Arial"/>
              </a:rPr>
              <a:t>QNAP NAS features to enhance your </a:t>
            </a:r>
            <a:r>
              <a:rPr lang="en-US" altLang="zh-TW" sz="4000" err="1">
                <a:latin typeface="Arial"/>
                <a:cs typeface="Arial"/>
              </a:rPr>
              <a:t>Xeams</a:t>
            </a:r>
            <a:r>
              <a:rPr lang="en-US" altLang="zh-TW" sz="4000">
                <a:latin typeface="Arial"/>
                <a:cs typeface="Arial"/>
              </a:rPr>
              <a:t> mail server</a:t>
            </a:r>
            <a:endParaRPr lang="zh-TW" altLang="en-US" sz="4000">
              <a:latin typeface="Arial"/>
              <a:cs typeface="Arial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969EE2F-EE08-47E6-A550-A16D9CF8DC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313" y="3673474"/>
            <a:ext cx="4333373" cy="249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09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A15AB9-22F5-C041-93C4-7D8FF3068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1" y="136525"/>
            <a:ext cx="8898880" cy="1114759"/>
          </a:xfrm>
        </p:spPr>
        <p:txBody>
          <a:bodyPr>
            <a:normAutofit fontScale="90000"/>
          </a:bodyPr>
          <a:lstStyle/>
          <a:p>
            <a:r>
              <a:rPr lang="en-US" altLang="zh-CN">
                <a:latin typeface="Arial"/>
                <a:cs typeface="Arial"/>
              </a:rPr>
              <a:t>Use NAS file management to create e</a:t>
            </a:r>
            <a:r>
              <a:rPr lang="en-US" altLang="zh-TW">
                <a:latin typeface="Arial"/>
                <a:cs typeface="Arial"/>
              </a:rPr>
              <a:t>mail retention policy</a:t>
            </a:r>
            <a:endParaRPr kumimoji="1" lang="zh-TW" altLang="en-US">
              <a:ea typeface="Microsoft JhengHei" panose="020B0604030504040204" pitchFamily="34" charset="-120"/>
            </a:endParaRP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A0E61F4F-38B3-DD45-88BD-09CFC7F68F1F}"/>
              </a:ext>
            </a:extLst>
          </p:cNvPr>
          <p:cNvCxnSpPr>
            <a:cxnSpLocks/>
          </p:cNvCxnSpPr>
          <p:nvPr/>
        </p:nvCxnSpPr>
        <p:spPr>
          <a:xfrm>
            <a:off x="3754232" y="4649800"/>
            <a:ext cx="665199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: 圓角 31">
            <a:extLst>
              <a:ext uri="{FF2B5EF4-FFF2-40B4-BE49-F238E27FC236}">
                <a16:creationId xmlns:a16="http://schemas.microsoft.com/office/drawing/2014/main" id="{F69610F0-DBF6-AD4A-A4C9-5609499FA491}"/>
              </a:ext>
            </a:extLst>
          </p:cNvPr>
          <p:cNvSpPr/>
          <p:nvPr/>
        </p:nvSpPr>
        <p:spPr>
          <a:xfrm>
            <a:off x="4419431" y="3934000"/>
            <a:ext cx="1924598" cy="1377183"/>
          </a:xfrm>
          <a:prstGeom prst="roundRect">
            <a:avLst>
              <a:gd name="adj" fmla="val 6984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dk1"/>
              </a:solidFill>
            </a:endParaRPr>
          </a:p>
        </p:txBody>
      </p:sp>
      <p:sp>
        <p:nvSpPr>
          <p:cNvPr id="6" name="矩形: 圓角 2">
            <a:extLst>
              <a:ext uri="{FF2B5EF4-FFF2-40B4-BE49-F238E27FC236}">
                <a16:creationId xmlns:a16="http://schemas.microsoft.com/office/drawing/2014/main" id="{79645893-7BB0-6545-B056-D8A804F2E199}"/>
              </a:ext>
            </a:extLst>
          </p:cNvPr>
          <p:cNvSpPr/>
          <p:nvPr/>
        </p:nvSpPr>
        <p:spPr>
          <a:xfrm>
            <a:off x="1857476" y="3934000"/>
            <a:ext cx="1924598" cy="1377183"/>
          </a:xfrm>
          <a:prstGeom prst="roundRect">
            <a:avLst>
              <a:gd name="adj" fmla="val 6984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dk1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EABE354-C78C-0E46-BD11-5BC919300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69116">
            <a:off x="6172332" y="2468490"/>
            <a:ext cx="3431268" cy="3266972"/>
          </a:xfrm>
          <a:prstGeom prst="rect">
            <a:avLst/>
          </a:prstGeom>
        </p:spPr>
      </p:pic>
      <p:sp>
        <p:nvSpPr>
          <p:cNvPr id="8" name="Google Shape;98;p14">
            <a:extLst>
              <a:ext uri="{FF2B5EF4-FFF2-40B4-BE49-F238E27FC236}">
                <a16:creationId xmlns:a16="http://schemas.microsoft.com/office/drawing/2014/main" id="{241B190B-BE85-6E4C-8871-8263350A6359}"/>
              </a:ext>
            </a:extLst>
          </p:cNvPr>
          <p:cNvSpPr txBox="1"/>
          <p:nvPr/>
        </p:nvSpPr>
        <p:spPr>
          <a:xfrm>
            <a:off x="9656864" y="3297036"/>
            <a:ext cx="2263874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altLang="zh-TW" sz="2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Arial"/>
              </a:rPr>
              <a:t>Disaster recovery to server</a:t>
            </a:r>
            <a:endParaRPr lang="zh-TW" altLang="en-US" sz="20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pic>
        <p:nvPicPr>
          <p:cNvPr id="9" name="Google Shape;186;p23" descr="P3-2-2.png">
            <a:extLst>
              <a:ext uri="{FF2B5EF4-FFF2-40B4-BE49-F238E27FC236}">
                <a16:creationId xmlns:a16="http://schemas.microsoft.com/office/drawing/2014/main" id="{5D3D1C69-3082-1247-A2EF-64ACA78BFF79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5327" y="4435252"/>
            <a:ext cx="2528643" cy="107861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F1C6CEF-6BB4-BB44-9D98-D27D86F1ED36}"/>
              </a:ext>
            </a:extLst>
          </p:cNvPr>
          <p:cNvSpPr/>
          <p:nvPr/>
        </p:nvSpPr>
        <p:spPr>
          <a:xfrm>
            <a:off x="8675327" y="5638701"/>
            <a:ext cx="2528643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buClr>
                <a:schemeClr val="lt1"/>
              </a:buClr>
              <a:buSzPts val="2800"/>
            </a:pPr>
            <a:r>
              <a:rPr lang="en-US" altLang="zh-TW" sz="2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Remote backup</a:t>
            </a:r>
          </a:p>
        </p:txBody>
      </p:sp>
      <p:sp>
        <p:nvSpPr>
          <p:cNvPr id="13" name="Google Shape;99;p14">
            <a:extLst>
              <a:ext uri="{FF2B5EF4-FFF2-40B4-BE49-F238E27FC236}">
                <a16:creationId xmlns:a16="http://schemas.microsoft.com/office/drawing/2014/main" id="{E2CB7634-B5F8-8E45-962D-E51658BA3F8A}"/>
              </a:ext>
            </a:extLst>
          </p:cNvPr>
          <p:cNvSpPr txBox="1"/>
          <p:nvPr/>
        </p:nvSpPr>
        <p:spPr>
          <a:xfrm>
            <a:off x="391896" y="1940463"/>
            <a:ext cx="1842872" cy="62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2800"/>
            </a:pPr>
            <a:r>
              <a:rPr lang="en-US" altLang="zh-TW" sz="2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Mail Server</a:t>
            </a:r>
          </a:p>
        </p:txBody>
      </p:sp>
      <p:sp>
        <p:nvSpPr>
          <p:cNvPr id="15" name="Google Shape;99;p14">
            <a:extLst>
              <a:ext uri="{FF2B5EF4-FFF2-40B4-BE49-F238E27FC236}">
                <a16:creationId xmlns:a16="http://schemas.microsoft.com/office/drawing/2014/main" id="{C4B452BD-BAE8-B445-9902-6F1C0A2E3069}"/>
              </a:ext>
            </a:extLst>
          </p:cNvPr>
          <p:cNvSpPr txBox="1"/>
          <p:nvPr/>
        </p:nvSpPr>
        <p:spPr>
          <a:xfrm>
            <a:off x="9656864" y="1971945"/>
            <a:ext cx="2280781" cy="60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TW" sz="20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Instant indexing</a:t>
            </a:r>
            <a:endParaRPr lang="zh-TW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9DA5AA32-CB29-CA45-BDAD-745C3902335A}"/>
              </a:ext>
            </a:extLst>
          </p:cNvPr>
          <p:cNvGrpSpPr/>
          <p:nvPr/>
        </p:nvGrpSpPr>
        <p:grpSpPr>
          <a:xfrm>
            <a:off x="1771618" y="3405287"/>
            <a:ext cx="2046411" cy="1790045"/>
            <a:chOff x="4294586" y="1511463"/>
            <a:chExt cx="2433610" cy="1922929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AA612E8B-6E57-5940-A448-F0523D2F3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3971" y="2177101"/>
              <a:ext cx="1910199" cy="125729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Google Shape;99;p14">
              <a:extLst>
                <a:ext uri="{FF2B5EF4-FFF2-40B4-BE49-F238E27FC236}">
                  <a16:creationId xmlns:a16="http://schemas.microsoft.com/office/drawing/2014/main" id="{49E624B8-710F-3B41-B7ED-4EA07F85AEAF}"/>
                </a:ext>
              </a:extLst>
            </p:cNvPr>
            <p:cNvSpPr txBox="1"/>
            <p:nvPr/>
          </p:nvSpPr>
          <p:spPr>
            <a:xfrm>
              <a:off x="4294586" y="1511463"/>
              <a:ext cx="243361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40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Arial"/>
                </a:rPr>
                <a:t>Sync</a:t>
              </a:r>
              <a:endParaRPr sz="24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pic>
        <p:nvPicPr>
          <p:cNvPr id="19" name="圖片 18">
            <a:extLst>
              <a:ext uri="{FF2B5EF4-FFF2-40B4-BE49-F238E27FC236}">
                <a16:creationId xmlns:a16="http://schemas.microsoft.com/office/drawing/2014/main" id="{626808CB-9794-134B-B42F-C8F3968919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142" y="1558758"/>
            <a:ext cx="1589590" cy="1384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圖片 4">
            <a:extLst>
              <a:ext uri="{FF2B5EF4-FFF2-40B4-BE49-F238E27FC236}">
                <a16:creationId xmlns:a16="http://schemas.microsoft.com/office/drawing/2014/main" id="{F32630BD-DBAF-8A46-AB19-9E7B6AE338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3851" y="3048422"/>
            <a:ext cx="1227145" cy="122343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直線箭頭接點 20">
            <a:extLst>
              <a:ext uri="{FF2B5EF4-FFF2-40B4-BE49-F238E27FC236}">
                <a16:creationId xmlns:a16="http://schemas.microsoft.com/office/drawing/2014/main" id="{F6004233-0304-8148-9769-F7725A5DF725}"/>
              </a:ext>
            </a:extLst>
          </p:cNvPr>
          <p:cNvCxnSpPr>
            <a:cxnSpLocks/>
          </p:cNvCxnSpPr>
          <p:nvPr/>
        </p:nvCxnSpPr>
        <p:spPr>
          <a:xfrm flipV="1">
            <a:off x="6799058" y="2433480"/>
            <a:ext cx="1681616" cy="1458851"/>
          </a:xfrm>
          <a:prstGeom prst="straightConnector1">
            <a:avLst/>
          </a:prstGeom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直線箭頭接點 21">
            <a:extLst>
              <a:ext uri="{FF2B5EF4-FFF2-40B4-BE49-F238E27FC236}">
                <a16:creationId xmlns:a16="http://schemas.microsoft.com/office/drawing/2014/main" id="{5B9C473F-8C16-D248-A8D3-BD63D406DA43}"/>
              </a:ext>
            </a:extLst>
          </p:cNvPr>
          <p:cNvCxnSpPr>
            <a:cxnSpLocks/>
          </p:cNvCxnSpPr>
          <p:nvPr/>
        </p:nvCxnSpPr>
        <p:spPr>
          <a:xfrm>
            <a:off x="7355813" y="4991229"/>
            <a:ext cx="1085058" cy="11266"/>
          </a:xfrm>
          <a:prstGeom prst="straightConnector1">
            <a:avLst/>
          </a:prstGeom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Google Shape;99;p14">
            <a:extLst>
              <a:ext uri="{FF2B5EF4-FFF2-40B4-BE49-F238E27FC236}">
                <a16:creationId xmlns:a16="http://schemas.microsoft.com/office/drawing/2014/main" id="{E5C5D936-90A5-2642-BFF3-7EEB0B181CFA}"/>
              </a:ext>
            </a:extLst>
          </p:cNvPr>
          <p:cNvSpPr txBox="1"/>
          <p:nvPr/>
        </p:nvSpPr>
        <p:spPr>
          <a:xfrm>
            <a:off x="4175691" y="3405287"/>
            <a:ext cx="2024346" cy="48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2800"/>
            </a:pPr>
            <a:r>
              <a:rPr lang="en-US" altLang="zh-TW" sz="24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Back up</a:t>
            </a:r>
            <a:endParaRPr sz="240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7193DD53-BE8A-9345-9CBF-F9E3F4F88BB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987" y="3994692"/>
            <a:ext cx="859891" cy="12387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2F216469-1921-E444-BFE1-B00D342CD708}"/>
              </a:ext>
            </a:extLst>
          </p:cNvPr>
          <p:cNvSpPr/>
          <p:nvPr/>
        </p:nvSpPr>
        <p:spPr>
          <a:xfrm>
            <a:off x="5894309" y="3991498"/>
            <a:ext cx="1506606" cy="1316605"/>
          </a:xfrm>
          <a:prstGeom prst="rect">
            <a:avLst/>
          </a:prstGeom>
          <a:solidFill>
            <a:srgbClr val="0070C0">
              <a:alpha val="70000"/>
            </a:srgbClr>
          </a:solidFill>
          <a:ln w="38100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Arial"/>
                <a:ea typeface="微軟正黑體" panose="020B0604030504040204" pitchFamily="34" charset="-120"/>
                <a:cs typeface="Arial"/>
              </a:rPr>
              <a:t>Email files folder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6" name="圖片 19" descr="P6-02.png">
            <a:extLst>
              <a:ext uri="{FF2B5EF4-FFF2-40B4-BE49-F238E27FC236}">
                <a16:creationId xmlns:a16="http://schemas.microsoft.com/office/drawing/2014/main" id="{C3F18DB7-FE0F-C946-90D0-F43FEE61081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8849" y="4734929"/>
            <a:ext cx="998897" cy="84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BF6F9743-3000-A64F-B593-9A2DCB901E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2759" y="5141523"/>
            <a:ext cx="782462" cy="591486"/>
          </a:xfrm>
          <a:prstGeom prst="rect">
            <a:avLst/>
          </a:prstGeom>
        </p:spPr>
      </p:pic>
      <p:cxnSp>
        <p:nvCxnSpPr>
          <p:cNvPr id="28" name="直線箭頭接點 45">
            <a:extLst>
              <a:ext uri="{FF2B5EF4-FFF2-40B4-BE49-F238E27FC236}">
                <a16:creationId xmlns:a16="http://schemas.microsoft.com/office/drawing/2014/main" id="{73A18ADE-E4E7-0046-AB43-B49E559F0D4D}"/>
              </a:ext>
            </a:extLst>
          </p:cNvPr>
          <p:cNvCxnSpPr>
            <a:cxnSpLocks/>
          </p:cNvCxnSpPr>
          <p:nvPr/>
        </p:nvCxnSpPr>
        <p:spPr>
          <a:xfrm flipV="1">
            <a:off x="7276634" y="3892331"/>
            <a:ext cx="996807" cy="422563"/>
          </a:xfrm>
          <a:prstGeom prst="straightConnector1">
            <a:avLst/>
          </a:prstGeom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19376049-F4EA-634B-9537-BEE3D0890D3F}"/>
              </a:ext>
            </a:extLst>
          </p:cNvPr>
          <p:cNvGrpSpPr/>
          <p:nvPr/>
        </p:nvGrpSpPr>
        <p:grpSpPr>
          <a:xfrm>
            <a:off x="956652" y="3585469"/>
            <a:ext cx="900824" cy="1048073"/>
            <a:chOff x="956652" y="3171291"/>
            <a:chExt cx="900824" cy="1048073"/>
          </a:xfrm>
        </p:grpSpPr>
        <p:cxnSp>
          <p:nvCxnSpPr>
            <p:cNvPr id="30" name="接點: 肘形 8">
              <a:extLst>
                <a:ext uri="{FF2B5EF4-FFF2-40B4-BE49-F238E27FC236}">
                  <a16:creationId xmlns:a16="http://schemas.microsoft.com/office/drawing/2014/main" id="{9A50249A-3198-B145-848E-E6C5034E96DA}"/>
                </a:ext>
              </a:extLst>
            </p:cNvPr>
            <p:cNvCxnSpPr>
              <a:cxnSpLocks/>
            </p:cNvCxnSpPr>
            <p:nvPr/>
          </p:nvCxnSpPr>
          <p:spPr>
            <a:xfrm>
              <a:off x="956652" y="3171291"/>
              <a:ext cx="0" cy="1048073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>
              <a:extLst>
                <a:ext uri="{FF2B5EF4-FFF2-40B4-BE49-F238E27FC236}">
                  <a16:creationId xmlns:a16="http://schemas.microsoft.com/office/drawing/2014/main" id="{A2E44724-06C1-1644-A0CA-B2BB0F916C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652" y="4195682"/>
              <a:ext cx="900824" cy="269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圖片 31">
            <a:extLst>
              <a:ext uri="{FF2B5EF4-FFF2-40B4-BE49-F238E27FC236}">
                <a16:creationId xmlns:a16="http://schemas.microsoft.com/office/drawing/2014/main" id="{11A6AC08-81E6-2A45-9A2E-7C121C7B53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96" y="2509902"/>
            <a:ext cx="1842872" cy="96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525536-F3E7-4040-876C-95951F5FB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219" y="1122361"/>
            <a:ext cx="4667693" cy="4810605"/>
          </a:xfrm>
        </p:spPr>
        <p:txBody>
          <a:bodyPr>
            <a:normAutofit/>
          </a:bodyPr>
          <a:lstStyle/>
          <a:p>
            <a:r>
              <a:rPr lang="en-US" altLang="zh-TW" sz="4400" dirty="0">
                <a:solidFill>
                  <a:schemeClr val="accent1">
                    <a:lumMod val="50000"/>
                  </a:schemeClr>
                </a:solidFill>
                <a:latin typeface="Arial"/>
                <a:ea typeface="Microsoft JhengHei" panose="020B0604030504040204" pitchFamily="34" charset="-120"/>
                <a:cs typeface="Arial"/>
              </a:rPr>
              <a:t>Solve more problems when setting up a mail server by yourself</a:t>
            </a:r>
          </a:p>
        </p:txBody>
      </p:sp>
    </p:spTree>
    <p:extLst>
      <p:ext uri="{BB962C8B-B14F-4D97-AF65-F5344CB8AC3E}">
        <p14:creationId xmlns:p14="http://schemas.microsoft.com/office/powerpoint/2010/main" val="400395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446C1E1-CA2E-4134-AB53-DF9FE29A37A5}"/>
              </a:ext>
            </a:extLst>
          </p:cNvPr>
          <p:cNvSpPr/>
          <p:nvPr/>
        </p:nvSpPr>
        <p:spPr>
          <a:xfrm>
            <a:off x="-12208" y="1568411"/>
            <a:ext cx="12320512" cy="73092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282962A2-4AAE-4989-BB47-365CB9832A1E}"/>
              </a:ext>
            </a:extLst>
          </p:cNvPr>
          <p:cNvSpPr/>
          <p:nvPr/>
        </p:nvSpPr>
        <p:spPr>
          <a:xfrm>
            <a:off x="5305926" y="2772795"/>
            <a:ext cx="6436895" cy="2978220"/>
          </a:xfrm>
          <a:prstGeom prst="roundRect">
            <a:avLst>
              <a:gd name="adj" fmla="val 7779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E56C84BD-8795-441F-8ABF-F2BA69DDCF00}"/>
              </a:ext>
            </a:extLst>
          </p:cNvPr>
          <p:cNvSpPr/>
          <p:nvPr/>
        </p:nvSpPr>
        <p:spPr>
          <a:xfrm>
            <a:off x="360947" y="2772795"/>
            <a:ext cx="3253190" cy="2978220"/>
          </a:xfrm>
          <a:prstGeom prst="roundRect">
            <a:avLst>
              <a:gd name="adj" fmla="val 7779"/>
            </a:avLst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FB73778-C77B-A04B-B06A-0A776BA71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7684229" cy="1114759"/>
          </a:xfrm>
        </p:spPr>
        <p:txBody>
          <a:bodyPr>
            <a:normAutofit fontScale="90000"/>
          </a:bodyPr>
          <a:lstStyle/>
          <a:p>
            <a:r>
              <a:rPr lang="en-US" altLang="zh-CN">
                <a:latin typeface="Arial"/>
                <a:cs typeface="Arial"/>
              </a:rPr>
              <a:t>QNAP </a:t>
            </a:r>
            <a:r>
              <a:rPr lang="en-US" altLang="zh-CN" err="1">
                <a:latin typeface="Arial"/>
                <a:cs typeface="Arial"/>
              </a:rPr>
              <a:t>QmailAgent</a:t>
            </a:r>
            <a:r>
              <a:rPr lang="en-US" altLang="zh-CN">
                <a:latin typeface="Arial"/>
                <a:cs typeface="Arial"/>
              </a:rPr>
              <a:t> improve email management efficiency</a:t>
            </a:r>
            <a:endParaRPr kumimoji="1" lang="zh-TW" altLang="en-US">
              <a:ea typeface="Microsoft JhengHei" panose="020B0604030504040204" pitchFamily="34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D25E62EB-0601-5D48-8286-F9DA1872CEFF}"/>
              </a:ext>
            </a:extLst>
          </p:cNvPr>
          <p:cNvGrpSpPr/>
          <p:nvPr/>
        </p:nvGrpSpPr>
        <p:grpSpPr>
          <a:xfrm>
            <a:off x="7352308" y="2530047"/>
            <a:ext cx="4232818" cy="2978220"/>
            <a:chOff x="8024633" y="2476892"/>
            <a:chExt cx="3703494" cy="2513181"/>
          </a:xfrm>
        </p:grpSpPr>
        <p:pic>
          <p:nvPicPr>
            <p:cNvPr id="6" name="圖片 15">
              <a:extLst>
                <a:ext uri="{FF2B5EF4-FFF2-40B4-BE49-F238E27FC236}">
                  <a16:creationId xmlns:a16="http://schemas.microsoft.com/office/drawing/2014/main" id="{3684BBCA-6963-D249-AB63-E1BE9978F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644" y="2614181"/>
              <a:ext cx="3430160" cy="1991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Shape 106">
              <a:extLst>
                <a:ext uri="{FF2B5EF4-FFF2-40B4-BE49-F238E27FC236}">
                  <a16:creationId xmlns:a16="http://schemas.microsoft.com/office/drawing/2014/main" id="{73187A8B-C1AA-E446-91D6-175ADD50BBC6}"/>
                </a:ext>
              </a:extLst>
            </p:cNvPr>
            <p:cNvSpPr/>
            <p:nvPr/>
          </p:nvSpPr>
          <p:spPr bwMode="auto">
            <a:xfrm>
              <a:off x="8024633" y="2476892"/>
              <a:ext cx="3703494" cy="25131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934"/>
                  </a:moveTo>
                  <a:lnTo>
                    <a:pt x="120000" y="3934"/>
                  </a:lnTo>
                  <a:lnTo>
                    <a:pt x="119830" y="3196"/>
                  </a:lnTo>
                  <a:lnTo>
                    <a:pt x="119660" y="2459"/>
                  </a:lnTo>
                  <a:lnTo>
                    <a:pt x="118981" y="1229"/>
                  </a:lnTo>
                  <a:lnTo>
                    <a:pt x="118642" y="737"/>
                  </a:lnTo>
                  <a:lnTo>
                    <a:pt x="118132" y="245"/>
                  </a:lnTo>
                  <a:lnTo>
                    <a:pt x="117623" y="0"/>
                  </a:lnTo>
                  <a:lnTo>
                    <a:pt x="116944" y="0"/>
                  </a:lnTo>
                  <a:lnTo>
                    <a:pt x="3055" y="0"/>
                  </a:lnTo>
                  <a:lnTo>
                    <a:pt x="3055" y="0"/>
                  </a:lnTo>
                  <a:lnTo>
                    <a:pt x="2376" y="0"/>
                  </a:lnTo>
                  <a:lnTo>
                    <a:pt x="1867" y="245"/>
                  </a:lnTo>
                  <a:lnTo>
                    <a:pt x="1357" y="737"/>
                  </a:lnTo>
                  <a:lnTo>
                    <a:pt x="1018" y="1229"/>
                  </a:lnTo>
                  <a:lnTo>
                    <a:pt x="339" y="2459"/>
                  </a:lnTo>
                  <a:lnTo>
                    <a:pt x="169" y="3196"/>
                  </a:lnTo>
                  <a:lnTo>
                    <a:pt x="0" y="3934"/>
                  </a:lnTo>
                  <a:lnTo>
                    <a:pt x="0" y="115573"/>
                  </a:lnTo>
                  <a:lnTo>
                    <a:pt x="0" y="115573"/>
                  </a:lnTo>
                  <a:lnTo>
                    <a:pt x="0" y="116557"/>
                  </a:lnTo>
                  <a:lnTo>
                    <a:pt x="169" y="117295"/>
                  </a:lnTo>
                  <a:lnTo>
                    <a:pt x="509" y="118032"/>
                  </a:lnTo>
                  <a:lnTo>
                    <a:pt x="848" y="118770"/>
                  </a:lnTo>
                  <a:lnTo>
                    <a:pt x="1357" y="119262"/>
                  </a:lnTo>
                  <a:lnTo>
                    <a:pt x="1867" y="119508"/>
                  </a:lnTo>
                  <a:lnTo>
                    <a:pt x="2376" y="119754"/>
                  </a:lnTo>
                  <a:lnTo>
                    <a:pt x="3055" y="120000"/>
                  </a:lnTo>
                  <a:lnTo>
                    <a:pt x="116944" y="120000"/>
                  </a:lnTo>
                  <a:lnTo>
                    <a:pt x="116944" y="120000"/>
                  </a:lnTo>
                  <a:lnTo>
                    <a:pt x="117623" y="119754"/>
                  </a:lnTo>
                  <a:lnTo>
                    <a:pt x="118132" y="119508"/>
                  </a:lnTo>
                  <a:lnTo>
                    <a:pt x="118642" y="119262"/>
                  </a:lnTo>
                  <a:lnTo>
                    <a:pt x="119151" y="118770"/>
                  </a:lnTo>
                  <a:lnTo>
                    <a:pt x="119490" y="118032"/>
                  </a:lnTo>
                  <a:lnTo>
                    <a:pt x="119830" y="117295"/>
                  </a:lnTo>
                  <a:lnTo>
                    <a:pt x="120000" y="116557"/>
                  </a:lnTo>
                  <a:lnTo>
                    <a:pt x="120000" y="115573"/>
                  </a:lnTo>
                  <a:lnTo>
                    <a:pt x="120000" y="3934"/>
                  </a:lnTo>
                  <a:close/>
                  <a:moveTo>
                    <a:pt x="115247" y="99098"/>
                  </a:moveTo>
                  <a:lnTo>
                    <a:pt x="4752" y="99098"/>
                  </a:lnTo>
                  <a:lnTo>
                    <a:pt x="4752" y="6885"/>
                  </a:lnTo>
                  <a:lnTo>
                    <a:pt x="115247" y="6885"/>
                  </a:lnTo>
                  <a:lnTo>
                    <a:pt x="115247" y="99098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lIns="91425" tIns="45725" rIns="91425" bIns="45725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25000"/>
                <a:defRPr/>
              </a:pPr>
              <a:endParaRPr lang="zh-TW" altLang="zh-TW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7F611024-D7C6-E145-B217-C0F8EEDC774F}"/>
              </a:ext>
            </a:extLst>
          </p:cNvPr>
          <p:cNvGrpSpPr/>
          <p:nvPr/>
        </p:nvGrpSpPr>
        <p:grpSpPr>
          <a:xfrm>
            <a:off x="5216279" y="2772795"/>
            <a:ext cx="2643602" cy="2345524"/>
            <a:chOff x="5006626" y="2212461"/>
            <a:chExt cx="2643602" cy="2345524"/>
          </a:xfrm>
        </p:grpSpPr>
        <p:pic>
          <p:nvPicPr>
            <p:cNvPr id="9" name="圖片 20" descr="P7_左-01.png">
              <a:extLst>
                <a:ext uri="{FF2B5EF4-FFF2-40B4-BE49-F238E27FC236}">
                  <a16:creationId xmlns:a16="http://schemas.microsoft.com/office/drawing/2014/main" id="{71B89720-1218-2140-B0B6-A5C59088AC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06626" y="2212461"/>
              <a:ext cx="2643602" cy="126397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圖片 17">
              <a:extLst>
                <a:ext uri="{FF2B5EF4-FFF2-40B4-BE49-F238E27FC236}">
                  <a16:creationId xmlns:a16="http://schemas.microsoft.com/office/drawing/2014/main" id="{5B51AEAB-8DCE-2043-A327-3220DFE27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7200" y="3325794"/>
              <a:ext cx="1234493" cy="12321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A72313FA-C1D4-8747-ABD3-9576BFDED1B4}"/>
              </a:ext>
            </a:extLst>
          </p:cNvPr>
          <p:cNvSpPr/>
          <p:nvPr/>
        </p:nvSpPr>
        <p:spPr>
          <a:xfrm>
            <a:off x="716273" y="2025572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400" b="1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zh-TW" altLang="en-US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80835110-DD8C-FA40-93B2-B4CAE8A61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66" y="3359067"/>
            <a:ext cx="2840418" cy="1484182"/>
          </a:xfrm>
          <a:prstGeom prst="rect">
            <a:avLst/>
          </a:prstGeom>
        </p:spPr>
      </p:pic>
      <p:sp>
        <p:nvSpPr>
          <p:cNvPr id="22" name="向右箭號 21">
            <a:extLst>
              <a:ext uri="{FF2B5EF4-FFF2-40B4-BE49-F238E27FC236}">
                <a16:creationId xmlns:a16="http://schemas.microsoft.com/office/drawing/2014/main" id="{8961AD66-ACEB-4248-8929-4C1C9F4B61D4}"/>
              </a:ext>
            </a:extLst>
          </p:cNvPr>
          <p:cNvSpPr/>
          <p:nvPr/>
        </p:nvSpPr>
        <p:spPr>
          <a:xfrm flipV="1">
            <a:off x="3614138" y="3779130"/>
            <a:ext cx="1691788" cy="1114761"/>
          </a:xfrm>
          <a:prstGeom prst="rightArrow">
            <a:avLst>
              <a:gd name="adj1" fmla="val 50000"/>
              <a:gd name="adj2" fmla="val 4874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23F841BD-B201-084D-9C65-FD44E043B61E}"/>
              </a:ext>
            </a:extLst>
          </p:cNvPr>
          <p:cNvSpPr txBox="1"/>
          <p:nvPr/>
        </p:nvSpPr>
        <p:spPr>
          <a:xfrm>
            <a:off x="3722276" y="4074789"/>
            <a:ext cx="174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Import</a:t>
            </a:r>
            <a:endParaRPr lang="zh-TW" altLang="en-US" sz="2800">
              <a:solidFill>
                <a:schemeClr val="bg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B5827CE-6389-534D-95AE-FBE635B88429}"/>
              </a:ext>
            </a:extLst>
          </p:cNvPr>
          <p:cNvSpPr/>
          <p:nvPr/>
        </p:nvSpPr>
        <p:spPr>
          <a:xfrm>
            <a:off x="1311716" y="5223159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lt1"/>
              </a:buClr>
              <a:buSzPts val="2800"/>
            </a:pPr>
            <a:r>
              <a:rPr lang="en-US" altLang="zh-TW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Mail Server</a:t>
            </a:r>
            <a:endParaRPr lang="zh-TW" altLang="en-US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477C636-1C8A-814E-827C-1D77C6323ACE}"/>
              </a:ext>
            </a:extLst>
          </p:cNvPr>
          <p:cNvSpPr/>
          <p:nvPr/>
        </p:nvSpPr>
        <p:spPr>
          <a:xfrm>
            <a:off x="5879037" y="5223159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lt1"/>
              </a:buClr>
              <a:buSzPts val="2800"/>
            </a:pPr>
            <a:r>
              <a:rPr lang="en-US" altLang="zh-TW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QmailAgent</a:t>
            </a:r>
            <a:endParaRPr lang="zh-TW" altLang="en-US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ADEE01B-7871-4F40-BC8D-3606092E7C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09" y="1568411"/>
            <a:ext cx="5703325" cy="949604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AFFEBA44-3EA1-E541-9594-46CE9ED84E3D}"/>
              </a:ext>
            </a:extLst>
          </p:cNvPr>
          <p:cNvSpPr txBox="1"/>
          <p:nvPr/>
        </p:nvSpPr>
        <p:spPr>
          <a:xfrm>
            <a:off x="342565" y="1726894"/>
            <a:ext cx="4943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With</a:t>
            </a:r>
            <a:r>
              <a:rPr kumimoji="1"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CN" sz="200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QmailAgent</a:t>
            </a:r>
            <a:r>
              <a:rPr kumimoji="1"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send and receive emails</a:t>
            </a:r>
            <a:endParaRPr kumimoji="1" lang="zh-TW" altLang="en-US" sz="20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0E30D64B-BBB8-4224-9EDE-8FB19D4DDB4E}"/>
              </a:ext>
            </a:extLst>
          </p:cNvPr>
          <p:cNvSpPr txBox="1"/>
          <p:nvPr/>
        </p:nvSpPr>
        <p:spPr>
          <a:xfrm>
            <a:off x="5815967" y="1726894"/>
            <a:ext cx="4463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kumimoji="1" lang="zh-TW" altLang="en-US" sz="20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20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Steps to set up </a:t>
            </a:r>
            <a:r>
              <a:rPr kumimoji="1" lang="en-US" altLang="zh-TW" sz="200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Xeams+QmailAgent</a:t>
            </a:r>
            <a:endParaRPr kumimoji="1" lang="zh-TW" altLang="en-US" sz="20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263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25F1559D-3DAB-4619-8925-72E38BE87B0C}"/>
              </a:ext>
            </a:extLst>
          </p:cNvPr>
          <p:cNvSpPr/>
          <p:nvPr/>
        </p:nvSpPr>
        <p:spPr>
          <a:xfrm>
            <a:off x="1" y="2105526"/>
            <a:ext cx="12191999" cy="4312551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99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8B7871A7-48A6-4454-9DCB-2E97BC3A07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4" b="-2989"/>
          <a:stretch/>
        </p:blipFill>
        <p:spPr>
          <a:xfrm>
            <a:off x="9567759" y="0"/>
            <a:ext cx="2592156" cy="2478761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790CFCFF-26F8-46BF-AB94-73F70A5F8ADA}"/>
              </a:ext>
            </a:extLst>
          </p:cNvPr>
          <p:cNvSpPr txBox="1"/>
          <p:nvPr/>
        </p:nvSpPr>
        <p:spPr>
          <a:xfrm>
            <a:off x="10594265" y="311745"/>
            <a:ext cx="1374418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TW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5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DE8B9E-7E88-0E4E-AF0E-E41469859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26" y="1536592"/>
            <a:ext cx="10802374" cy="431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/>
              <a:t>Create a user's email account in </a:t>
            </a:r>
            <a:r>
              <a:rPr lang="en-US" altLang="zh-TW" err="1"/>
              <a:t>Xeams</a:t>
            </a:r>
            <a:r>
              <a:rPr lang="en-US" altLang="zh-TW"/>
              <a:t>.</a:t>
            </a:r>
            <a:endParaRPr lang="en-US" altLang="zh-TW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E20964F-A0DB-6049-8814-0B10F1D97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7711524" cy="1180103"/>
          </a:xfrm>
        </p:spPr>
        <p:txBody>
          <a:bodyPr>
            <a:noAutofit/>
          </a:bodyPr>
          <a:lstStyle/>
          <a:p>
            <a:r>
              <a:rPr lang="en-US" altLang="zh-CN" sz="4000">
                <a:latin typeface="Arial"/>
                <a:cs typeface="Arial"/>
              </a:rPr>
              <a:t>QNAP </a:t>
            </a:r>
            <a:r>
              <a:rPr lang="en-US" altLang="zh-CN" sz="4000" err="1">
                <a:latin typeface="Arial"/>
                <a:cs typeface="Arial"/>
              </a:rPr>
              <a:t>QmailAgent</a:t>
            </a:r>
            <a:r>
              <a:rPr lang="en-US" altLang="zh-CN" sz="4000">
                <a:latin typeface="Arial"/>
                <a:cs typeface="Arial"/>
              </a:rPr>
              <a:t> improve email management efficiency</a:t>
            </a:r>
            <a:endParaRPr kumimoji="1" lang="zh-TW" altLang="en-US" sz="4000">
              <a:ea typeface="Microsoft JhengHei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201430C-2817-D945-A7A7-FEB4BCCB5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19" y="2086833"/>
            <a:ext cx="7386638" cy="3640390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C347315-99D2-2F48-BAA5-F6C12400CC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9856" y="3220251"/>
            <a:ext cx="4683487" cy="2506972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B698D7F6-857A-42D5-8E13-5A18080299F3}"/>
              </a:ext>
            </a:extLst>
          </p:cNvPr>
          <p:cNvSpPr/>
          <p:nvPr/>
        </p:nvSpPr>
        <p:spPr>
          <a:xfrm>
            <a:off x="5152130" y="2407105"/>
            <a:ext cx="327334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20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26474D3-CAD4-44FE-A9B4-EA7B0B4B8F5D}"/>
              </a:ext>
            </a:extLst>
          </p:cNvPr>
          <p:cNvSpPr/>
          <p:nvPr/>
        </p:nvSpPr>
        <p:spPr>
          <a:xfrm>
            <a:off x="5469611" y="2468704"/>
            <a:ext cx="1047195" cy="26379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5C4A2F3-80AA-47F3-B655-C334CF293289}"/>
              </a:ext>
            </a:extLst>
          </p:cNvPr>
          <p:cNvSpPr/>
          <p:nvPr/>
        </p:nvSpPr>
        <p:spPr>
          <a:xfrm>
            <a:off x="8574080" y="4406972"/>
            <a:ext cx="3055587" cy="104425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645C1A4-7F7F-48FE-B6CF-45BE76C5596C}"/>
              </a:ext>
            </a:extLst>
          </p:cNvPr>
          <p:cNvSpPr/>
          <p:nvPr/>
        </p:nvSpPr>
        <p:spPr>
          <a:xfrm>
            <a:off x="8580047" y="3861619"/>
            <a:ext cx="3163296" cy="400110"/>
          </a:xfrm>
          <a:prstGeom prst="rect">
            <a:avLst/>
          </a:prstGeom>
          <a:solidFill>
            <a:srgbClr val="FFC000"/>
          </a:solidFill>
        </p:spPr>
        <p:txBody>
          <a:bodyPr wrap="square" anchor="t">
            <a:spAutoFit/>
          </a:bodyPr>
          <a:lstStyle/>
          <a:p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TW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Enter Account Information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E82EFDA-7FBC-48C2-8050-56AD452F8744}"/>
              </a:ext>
            </a:extLst>
          </p:cNvPr>
          <p:cNvSpPr/>
          <p:nvPr/>
        </p:nvSpPr>
        <p:spPr>
          <a:xfrm>
            <a:off x="5451919" y="4189312"/>
            <a:ext cx="1078535" cy="18524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719B98A-F3CA-4287-8523-A66E708EE55C}"/>
              </a:ext>
            </a:extLst>
          </p:cNvPr>
          <p:cNvSpPr/>
          <p:nvPr/>
        </p:nvSpPr>
        <p:spPr>
          <a:xfrm>
            <a:off x="5152130" y="4067164"/>
            <a:ext cx="327334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20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19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145306AA-1020-4AF1-9037-50A5F8CB4740}"/>
              </a:ext>
            </a:extLst>
          </p:cNvPr>
          <p:cNvSpPr/>
          <p:nvPr/>
        </p:nvSpPr>
        <p:spPr>
          <a:xfrm>
            <a:off x="1" y="2105526"/>
            <a:ext cx="12191999" cy="4312551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99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5219F32B-18ED-405C-8E68-FFD3CC1584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4" b="-2989"/>
          <a:stretch/>
        </p:blipFill>
        <p:spPr>
          <a:xfrm>
            <a:off x="9567759" y="0"/>
            <a:ext cx="2592156" cy="2478761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9545B022-17A2-4BC3-8ACE-F556752F5EFB}"/>
              </a:ext>
            </a:extLst>
          </p:cNvPr>
          <p:cNvSpPr txBox="1"/>
          <p:nvPr/>
        </p:nvSpPr>
        <p:spPr>
          <a:xfrm>
            <a:off x="10594265" y="311745"/>
            <a:ext cx="1374418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TW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TW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TW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5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8669DF-3BEC-E64A-B109-8D5A6B8B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87" y="1671726"/>
            <a:ext cx="4565594" cy="5105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en-US" altLang="zh-TW" sz="2400">
                <a:ea typeface="Microsoft JhengHei" panose="020B0604030504040204" pitchFamily="34" charset="-120"/>
              </a:rPr>
              <a:t>O</a:t>
            </a:r>
            <a:r>
              <a:rPr kumimoji="1" lang="en-US" altLang="zh-CN" sz="2400">
                <a:ea typeface="Microsoft JhengHei" panose="020B0604030504040204" pitchFamily="34" charset="-120"/>
              </a:rPr>
              <a:t>pen </a:t>
            </a:r>
            <a:r>
              <a:rPr kumimoji="1" lang="en-US" altLang="zh-CN" sz="2400" err="1">
                <a:ea typeface="Microsoft JhengHei" panose="020B0604030504040204" pitchFamily="34" charset="-120"/>
              </a:rPr>
              <a:t>QmailAgent</a:t>
            </a:r>
            <a:r>
              <a:rPr kumimoji="1" lang="en-US" altLang="zh-CN" sz="2400">
                <a:ea typeface="Microsoft JhengHei" panose="020B0604030504040204" pitchFamily="34" charset="-120"/>
              </a:rPr>
              <a:t> Click IMAP account.</a:t>
            </a:r>
            <a:endParaRPr kumimoji="1" lang="zh-TW" altLang="en-US" sz="2400">
              <a:ea typeface="Microsoft JhengHe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6D280AD-62CE-994F-8BD3-10C58601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8039749" cy="1174917"/>
          </a:xfrm>
        </p:spPr>
        <p:txBody>
          <a:bodyPr>
            <a:normAutofit fontScale="90000"/>
          </a:bodyPr>
          <a:lstStyle/>
          <a:p>
            <a:r>
              <a:rPr lang="en-US" altLang="zh-CN">
                <a:latin typeface="Arial"/>
                <a:cs typeface="Arial"/>
              </a:rPr>
              <a:t>QNAP </a:t>
            </a:r>
            <a:r>
              <a:rPr lang="en-US" altLang="zh-CN" err="1">
                <a:latin typeface="Arial"/>
                <a:cs typeface="Arial"/>
              </a:rPr>
              <a:t>QmailAgent</a:t>
            </a:r>
            <a:r>
              <a:rPr lang="en-US" altLang="zh-CN">
                <a:latin typeface="Arial"/>
                <a:cs typeface="Arial"/>
              </a:rPr>
              <a:t> improve email management efficiency</a:t>
            </a:r>
            <a:endParaRPr kumimoji="1" lang="zh-TW" altLang="en-US">
              <a:ea typeface="Microsoft JhengHe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A3CB19B-16BD-FE4B-88D4-E3A6A7E0086E}"/>
              </a:ext>
            </a:extLst>
          </p:cNvPr>
          <p:cNvSpPr/>
          <p:nvPr/>
        </p:nvSpPr>
        <p:spPr>
          <a:xfrm>
            <a:off x="5021216" y="1629318"/>
            <a:ext cx="4878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Enter IMAP account information and Add.</a:t>
            </a:r>
            <a:endParaRPr kumimoji="1" lang="zh-TW" altLang="en-US" sz="200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92411C5-DF7A-5346-AC07-02A58AC34B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230" y="2293604"/>
            <a:ext cx="6109867" cy="3711840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7CEB3D77-452A-42E6-966E-31C5086B9869}"/>
              </a:ext>
            </a:extLst>
          </p:cNvPr>
          <p:cNvGrpSpPr/>
          <p:nvPr/>
        </p:nvGrpSpPr>
        <p:grpSpPr>
          <a:xfrm>
            <a:off x="563209" y="2310393"/>
            <a:ext cx="4067744" cy="3529507"/>
            <a:chOff x="563209" y="2448461"/>
            <a:chExt cx="4067744" cy="3529507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02F8DBB0-1F50-4F4F-81C9-AA263E92F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3209" y="3063845"/>
              <a:ext cx="4067744" cy="2914123"/>
            </a:xfrm>
            <a:prstGeom prst="roundRect">
              <a:avLst>
                <a:gd name="adj" fmla="val 2308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978F4B98-E146-7141-950E-5D1A87941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209" y="2448461"/>
              <a:ext cx="4067744" cy="791207"/>
            </a:xfrm>
            <a:prstGeom prst="roundRect">
              <a:avLst>
                <a:gd name="adj" fmla="val 2308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7A6606B2-4AFE-4ABF-B5AE-7CFF9E682AD2}"/>
              </a:ext>
            </a:extLst>
          </p:cNvPr>
          <p:cNvCxnSpPr/>
          <p:nvPr/>
        </p:nvCxnSpPr>
        <p:spPr>
          <a:xfrm>
            <a:off x="4820781" y="1624652"/>
            <a:ext cx="0" cy="4322593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BA3930BA-F971-47A2-8AB1-F636925282E3}"/>
              </a:ext>
            </a:extLst>
          </p:cNvPr>
          <p:cNvSpPr/>
          <p:nvPr/>
        </p:nvSpPr>
        <p:spPr>
          <a:xfrm>
            <a:off x="3635690" y="4944379"/>
            <a:ext cx="808720" cy="86479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3B2C500-9C58-4127-882F-6D7DC4714464}"/>
              </a:ext>
            </a:extLst>
          </p:cNvPr>
          <p:cNvSpPr/>
          <p:nvPr/>
        </p:nvSpPr>
        <p:spPr>
          <a:xfrm>
            <a:off x="8832842" y="5573045"/>
            <a:ext cx="1842246" cy="43239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954D05E1-61F1-4027-9F6C-76D85A1B0ACE}"/>
              </a:ext>
            </a:extLst>
          </p:cNvPr>
          <p:cNvSpPr/>
          <p:nvPr/>
        </p:nvSpPr>
        <p:spPr>
          <a:xfrm rot="14118412">
            <a:off x="4078326" y="5598569"/>
            <a:ext cx="701378" cy="59055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E0B94C6E-133D-4324-B025-89420830F1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547" y="2310393"/>
            <a:ext cx="1761587" cy="17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89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06;p26">
            <a:extLst>
              <a:ext uri="{FF2B5EF4-FFF2-40B4-BE49-F238E27FC236}">
                <a16:creationId xmlns:a16="http://schemas.microsoft.com/office/drawing/2014/main" id="{E937CE1D-9F0E-5A49-A847-EEEE8E6774E7}"/>
              </a:ext>
            </a:extLst>
          </p:cNvPr>
          <p:cNvPicPr preferRelativeResize="0"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733" y="1464941"/>
            <a:ext cx="6154605" cy="439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EB5623-79F2-DC4D-A709-83AE20D4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97" y="1525583"/>
            <a:ext cx="5919654" cy="91694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>
                <a:sym typeface="Arial" panose="020B0604020202020204" pitchFamily="34" charset="0"/>
              </a:rPr>
              <a:t>Automatically back up all email with f</a:t>
            </a:r>
            <a:r>
              <a:rPr lang="en-US" altLang="zh-TW"/>
              <a:t>lexible configuration of automatic download intervals.</a:t>
            </a:r>
            <a:endParaRPr kumimoji="1" lang="zh-TW" altLang="en-US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10A632D-C2E9-5748-8B24-CEB330284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1" y="136525"/>
            <a:ext cx="8025422" cy="1199373"/>
          </a:xfrm>
        </p:spPr>
        <p:txBody>
          <a:bodyPr>
            <a:normAutofit/>
          </a:bodyPr>
          <a:lstStyle/>
          <a:p>
            <a:r>
              <a:rPr lang="en" altLang="zh-CN" sz="4000">
                <a:latin typeface="Arial"/>
                <a:cs typeface="Arial"/>
              </a:rPr>
              <a:t>From setup to remote backup, QNAP NAS has it all</a:t>
            </a:r>
            <a:endParaRPr lang="zh-TW" altLang="en-US" sz="4000">
              <a:latin typeface="Arial"/>
              <a:cs typeface="Arial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485FF8F-9489-2640-A4C5-1B0A41EBB30F}"/>
              </a:ext>
            </a:extLst>
          </p:cNvPr>
          <p:cNvSpPr/>
          <p:nvPr/>
        </p:nvSpPr>
        <p:spPr>
          <a:xfrm>
            <a:off x="7065090" y="1525101"/>
            <a:ext cx="28959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>
                <a:latin typeface="Arial" panose="020B0604020202020204" pitchFamily="34" charset="0"/>
                <a:cs typeface="Arial" panose="020B0604020202020204" pitchFamily="34" charset="0"/>
              </a:rPr>
              <a:t>Create a Complete Backup Plan with Hybrid Backup Sync.</a:t>
            </a:r>
            <a:endParaRPr lang="zh-TW" altLang="en-US" sz="200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EB2783C-505E-FB44-BB4C-60CB678653E7}"/>
              </a:ext>
            </a:extLst>
          </p:cNvPr>
          <p:cNvSpPr/>
          <p:nvPr/>
        </p:nvSpPr>
        <p:spPr>
          <a:xfrm>
            <a:off x="7238976" y="510824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zh-TW" sz="200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Hybrid Backup Sync</a:t>
            </a:r>
            <a:endParaRPr lang="en-US" altLang="zh-TW" sz="200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B7492023-B900-454B-A6FC-67C2C368EC08}"/>
              </a:ext>
            </a:extLst>
          </p:cNvPr>
          <p:cNvCxnSpPr>
            <a:cxnSpLocks/>
          </p:cNvCxnSpPr>
          <p:nvPr/>
        </p:nvCxnSpPr>
        <p:spPr>
          <a:xfrm>
            <a:off x="6822930" y="1555669"/>
            <a:ext cx="0" cy="80760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16A1A6DB-9D76-294C-B4C1-6D806FD55BB1}"/>
              </a:ext>
            </a:extLst>
          </p:cNvPr>
          <p:cNvSpPr/>
          <p:nvPr/>
        </p:nvSpPr>
        <p:spPr>
          <a:xfrm>
            <a:off x="10187663" y="2839992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70C0"/>
              </a:buClr>
              <a:buSzPts val="2400"/>
            </a:pPr>
            <a:r>
              <a:rPr lang="en-US" altLang="zh-TW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Cloud</a:t>
            </a:r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692B179-0EF1-2A47-9A46-A7E6C98EB4D9}"/>
              </a:ext>
            </a:extLst>
          </p:cNvPr>
          <p:cNvSpPr/>
          <p:nvPr/>
        </p:nvSpPr>
        <p:spPr>
          <a:xfrm>
            <a:off x="8961117" y="3747099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70C0"/>
              </a:buClr>
              <a:buSzPts val="2400"/>
            </a:pPr>
            <a:r>
              <a:rPr lang="en-US" altLang="zh-TW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Remote</a:t>
            </a:r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9166735-31A8-F745-846B-4B8D046E85DD}"/>
              </a:ext>
            </a:extLst>
          </p:cNvPr>
          <p:cNvSpPr/>
          <p:nvPr/>
        </p:nvSpPr>
        <p:spPr>
          <a:xfrm>
            <a:off x="10426418" y="4325850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70C0"/>
              </a:buClr>
              <a:buSzPts val="2400"/>
            </a:pPr>
            <a:r>
              <a:rPr lang="en-US" altLang="zh-TW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Local</a:t>
            </a:r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732C9592-93FB-46F1-8D22-F57831345A2D}"/>
              </a:ext>
            </a:extLst>
          </p:cNvPr>
          <p:cNvGrpSpPr/>
          <p:nvPr/>
        </p:nvGrpSpPr>
        <p:grpSpPr>
          <a:xfrm>
            <a:off x="332001" y="2755281"/>
            <a:ext cx="7053590" cy="3751979"/>
            <a:chOff x="3871452" y="7307825"/>
            <a:chExt cx="7344879" cy="3906923"/>
          </a:xfrm>
        </p:grpSpPr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A40105F5-783E-47A6-B741-FAA1B06020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71452" y="7307825"/>
              <a:ext cx="7344879" cy="3906923"/>
            </a:xfrm>
            <a:prstGeom prst="rect">
              <a:avLst/>
            </a:prstGeom>
          </p:spPr>
        </p:pic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615B938-AC21-49F5-9BCC-3AD34678F030}"/>
                </a:ext>
              </a:extLst>
            </p:cNvPr>
            <p:cNvSpPr/>
            <p:nvPr/>
          </p:nvSpPr>
          <p:spPr>
            <a:xfrm>
              <a:off x="5368153" y="8943253"/>
              <a:ext cx="2343378" cy="21881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id="{46479B9F-9AB7-479A-8DE0-A6DF0CCCF8C4}"/>
                </a:ext>
              </a:extLst>
            </p:cNvPr>
            <p:cNvGrpSpPr/>
            <p:nvPr/>
          </p:nvGrpSpPr>
          <p:grpSpPr>
            <a:xfrm>
              <a:off x="6892654" y="9161077"/>
              <a:ext cx="3937245" cy="901516"/>
              <a:chOff x="7696872" y="5346387"/>
              <a:chExt cx="3559729" cy="815076"/>
            </a:xfrm>
          </p:grpSpPr>
          <p:cxnSp>
            <p:nvCxnSpPr>
              <p:cNvPr id="29" name="直線箭頭接點 45">
                <a:extLst>
                  <a:ext uri="{FF2B5EF4-FFF2-40B4-BE49-F238E27FC236}">
                    <a16:creationId xmlns:a16="http://schemas.microsoft.com/office/drawing/2014/main" id="{2A71BB7F-E13C-46FC-AB64-78EE330072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37232" y="5346387"/>
                <a:ext cx="0" cy="643712"/>
              </a:xfrm>
              <a:prstGeom prst="straightConnector1">
                <a:avLst/>
              </a:prstGeom>
              <a:ln w="762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pic>
            <p:nvPicPr>
              <p:cNvPr id="30" name="圖片 29">
                <a:extLst>
                  <a:ext uri="{FF2B5EF4-FFF2-40B4-BE49-F238E27FC236}">
                    <a16:creationId xmlns:a16="http://schemas.microsoft.com/office/drawing/2014/main" id="{E26A6988-7FA2-4C3F-AD6C-2270EBFBD8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696872" y="5739229"/>
                <a:ext cx="3559729" cy="422234"/>
              </a:xfrm>
              <a:prstGeom prst="rect">
                <a:avLst/>
              </a:prstGeom>
              <a:ln w="57150" cap="sq">
                <a:solidFill>
                  <a:srgbClr val="C00000"/>
                </a:solidFill>
                <a:miter lim="800000"/>
              </a:ln>
              <a:effectLst>
                <a:outerShdw blurRad="57150" dist="50800" dir="2700000" algn="tl" rotWithShape="0">
                  <a:srgbClr val="000000">
                    <a:alpha val="40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4161086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群組 30">
            <a:extLst>
              <a:ext uri="{FF2B5EF4-FFF2-40B4-BE49-F238E27FC236}">
                <a16:creationId xmlns:a16="http://schemas.microsoft.com/office/drawing/2014/main" id="{DF27993D-D693-43B0-A3C6-1E221483E174}"/>
              </a:ext>
            </a:extLst>
          </p:cNvPr>
          <p:cNvGrpSpPr/>
          <p:nvPr/>
        </p:nvGrpSpPr>
        <p:grpSpPr>
          <a:xfrm>
            <a:off x="6995375" y="1822470"/>
            <a:ext cx="4374326" cy="3358985"/>
            <a:chOff x="423080" y="1430005"/>
            <a:chExt cx="4374326" cy="335898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矩形: 圓角 32">
              <a:extLst>
                <a:ext uri="{FF2B5EF4-FFF2-40B4-BE49-F238E27FC236}">
                  <a16:creationId xmlns:a16="http://schemas.microsoft.com/office/drawing/2014/main" id="{8CDF3E03-76B7-46CD-9741-08832AA9811F}"/>
                </a:ext>
              </a:extLst>
            </p:cNvPr>
            <p:cNvSpPr/>
            <p:nvPr/>
          </p:nvSpPr>
          <p:spPr>
            <a:xfrm>
              <a:off x="423080" y="1430005"/>
              <a:ext cx="4374326" cy="3358985"/>
            </a:xfrm>
            <a:prstGeom prst="roundRect">
              <a:avLst>
                <a:gd name="adj" fmla="val 468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: 圓角 34">
              <a:extLst>
                <a:ext uri="{FF2B5EF4-FFF2-40B4-BE49-F238E27FC236}">
                  <a16:creationId xmlns:a16="http://schemas.microsoft.com/office/drawing/2014/main" id="{2AAD89C0-E57D-4B67-87E8-1F2FB98EFE7C}"/>
                </a:ext>
              </a:extLst>
            </p:cNvPr>
            <p:cNvSpPr/>
            <p:nvPr/>
          </p:nvSpPr>
          <p:spPr>
            <a:xfrm>
              <a:off x="423080" y="4629501"/>
              <a:ext cx="4374326" cy="159489"/>
            </a:xfrm>
            <a:prstGeom prst="roundRect">
              <a:avLst>
                <a:gd name="adj" fmla="val 4683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6C94F815-F144-BC4D-A2BE-E2518BFB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1" y="136525"/>
            <a:ext cx="9690450" cy="1114759"/>
          </a:xfrm>
        </p:spPr>
        <p:txBody>
          <a:bodyPr>
            <a:noAutofit/>
          </a:bodyPr>
          <a:lstStyle/>
          <a:p>
            <a:r>
              <a:rPr lang="en-US" altLang="zh-TW" sz="4000">
                <a:latin typeface="Arial"/>
                <a:cs typeface="Arial"/>
              </a:rPr>
              <a:t>Full email archiving and instant access at anytime</a:t>
            </a:r>
            <a:endParaRPr lang="zh-TW" altLang="en-US" sz="4000">
              <a:latin typeface="Arial"/>
              <a:cs typeface="Arial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F5B61777-4712-744D-9CE7-EBBA7C976017}"/>
              </a:ext>
            </a:extLst>
          </p:cNvPr>
          <p:cNvGrpSpPr/>
          <p:nvPr/>
        </p:nvGrpSpPr>
        <p:grpSpPr>
          <a:xfrm>
            <a:off x="613511" y="1304814"/>
            <a:ext cx="6131715" cy="4799777"/>
            <a:chOff x="6045666" y="749815"/>
            <a:chExt cx="6095901" cy="4733642"/>
          </a:xfrm>
        </p:grpSpPr>
        <p:pic>
          <p:nvPicPr>
            <p:cNvPr id="5" name="Shape 650">
              <a:extLst>
                <a:ext uri="{FF2B5EF4-FFF2-40B4-BE49-F238E27FC236}">
                  <a16:creationId xmlns:a16="http://schemas.microsoft.com/office/drawing/2014/main" id="{F2E6903D-D560-A943-A6BA-144DB9882450}"/>
                </a:ext>
              </a:extLst>
            </p:cNvPr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09966" y="2102299"/>
              <a:ext cx="5372916" cy="2809802"/>
            </a:xfrm>
            <a:prstGeom prst="rect">
              <a:avLst/>
            </a:prstGeom>
            <a:ln>
              <a:noFill/>
            </a:ln>
            <a:effectLst>
              <a:softEdge rad="76200"/>
            </a:effectLst>
          </p:spPr>
        </p:pic>
        <p:pic>
          <p:nvPicPr>
            <p:cNvPr id="6" name="Shape 652">
              <a:extLst>
                <a:ext uri="{FF2B5EF4-FFF2-40B4-BE49-F238E27FC236}">
                  <a16:creationId xmlns:a16="http://schemas.microsoft.com/office/drawing/2014/main" id="{9DDA465A-6262-6D48-9580-2757B84A8426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37191" y="1443534"/>
              <a:ext cx="1720008" cy="453430"/>
            </a:xfrm>
            <a:prstGeom prst="rect">
              <a:avLst/>
            </a:prstGeom>
            <a:noFill/>
            <a:ln w="381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B9163832-31F6-4E4E-BDE9-831674AC028E}"/>
                </a:ext>
              </a:extLst>
            </p:cNvPr>
            <p:cNvGrpSpPr/>
            <p:nvPr/>
          </p:nvGrpSpPr>
          <p:grpSpPr>
            <a:xfrm>
              <a:off x="7235398" y="749815"/>
              <a:ext cx="4699443" cy="454530"/>
              <a:chOff x="7542565" y="1627520"/>
              <a:chExt cx="4699443" cy="454530"/>
            </a:xfrm>
          </p:grpSpPr>
          <p:grpSp>
            <p:nvGrpSpPr>
              <p:cNvPr id="19" name="群組 18">
                <a:extLst>
                  <a:ext uri="{FF2B5EF4-FFF2-40B4-BE49-F238E27FC236}">
                    <a16:creationId xmlns:a16="http://schemas.microsoft.com/office/drawing/2014/main" id="{2F0C3533-C439-2A47-A15C-FA10150B114C}"/>
                  </a:ext>
                </a:extLst>
              </p:cNvPr>
              <p:cNvGrpSpPr/>
              <p:nvPr/>
            </p:nvGrpSpPr>
            <p:grpSpPr>
              <a:xfrm>
                <a:off x="7716716" y="1743350"/>
                <a:ext cx="4525292" cy="338700"/>
                <a:chOff x="7716716" y="1743350"/>
                <a:chExt cx="4525292" cy="338700"/>
              </a:xfrm>
            </p:grpSpPr>
            <p:sp>
              <p:nvSpPr>
                <p:cNvPr id="21" name="Shape 657">
                  <a:extLst>
                    <a:ext uri="{FF2B5EF4-FFF2-40B4-BE49-F238E27FC236}">
                      <a16:creationId xmlns:a16="http://schemas.microsoft.com/office/drawing/2014/main" id="{29FE5F85-6434-6447-B332-ECD259E02DF7}"/>
                    </a:ext>
                  </a:extLst>
                </p:cNvPr>
                <p:cNvSpPr txBox="1"/>
                <p:nvPr/>
              </p:nvSpPr>
              <p:spPr>
                <a:xfrm>
                  <a:off x="7932716" y="1743350"/>
                  <a:ext cx="4309292" cy="338700"/>
                </a:xfrm>
                <a:prstGeom prst="rect">
                  <a:avLst/>
                </a:prstGeom>
                <a:solidFill>
                  <a:srgbClr val="0070C0"/>
                </a:solidFill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9999" dist="20000" dir="5400000" rotWithShape="0">
                    <a:srgbClr val="000000">
                      <a:alpha val="37650"/>
                    </a:srgbClr>
                  </a:outerShdw>
                </a:effectLst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lvl="0">
                    <a:buClr>
                      <a:srgbClr val="FFFFFF"/>
                    </a:buClr>
                    <a:buSzPct val="25000"/>
                  </a:pPr>
                  <a:r>
                    <a:rPr lang="en" b="1" i="0" u="none" strike="noStrike" cap="none">
                      <a:solidFill>
                        <a:srgbClr val="FFFFFF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  <a:cs typeface="Arial"/>
                      <a:sym typeface="Arial"/>
                    </a:rPr>
                    <a:t> </a:t>
                  </a:r>
                  <a:r>
                    <a:rPr lang="en-US" altLang="zh-Hant" b="1">
                      <a:solidFill>
                        <a:srgbClr val="FFFFFF"/>
                      </a:solidFill>
                      <a:latin typeface="Arial" panose="020B0604020202020204" pitchFamily="34" charset="0"/>
                      <a:ea typeface="Microsoft JhengHei" panose="020B0604030504040204" pitchFamily="34" charset="-120"/>
                      <a:cs typeface="Arial" panose="020B0604020202020204" pitchFamily="34" charset="0"/>
                      <a:sym typeface="Arial"/>
                    </a:rPr>
                    <a:t>Full-text searching for email contents</a:t>
                  </a:r>
                  <a:endParaRPr lang="en" b="1" i="0" u="none" strike="noStrike" cap="none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Shape 662">
                  <a:extLst>
                    <a:ext uri="{FF2B5EF4-FFF2-40B4-BE49-F238E27FC236}">
                      <a16:creationId xmlns:a16="http://schemas.microsoft.com/office/drawing/2014/main" id="{97C9622E-B029-5143-937B-DC63431D1E46}"/>
                    </a:ext>
                  </a:extLst>
                </p:cNvPr>
                <p:cNvSpPr/>
                <p:nvPr/>
              </p:nvSpPr>
              <p:spPr>
                <a:xfrm>
                  <a:off x="7716716" y="1816409"/>
                  <a:ext cx="216000" cy="216000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576C7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0" name="Shape 663">
                <a:extLst>
                  <a:ext uri="{FF2B5EF4-FFF2-40B4-BE49-F238E27FC236}">
                    <a16:creationId xmlns:a16="http://schemas.microsoft.com/office/drawing/2014/main" id="{FAD5702C-EC7F-A040-84FE-B901093C5A7C}"/>
                  </a:ext>
                </a:extLst>
              </p:cNvPr>
              <p:cNvPicPr preferRelativeResize="0"/>
              <p:nvPr/>
            </p:nvPicPr>
            <p:blipFill rotWithShape="1"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42565" y="1627520"/>
                <a:ext cx="564300" cy="359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682DCD5D-F213-7342-ADC2-62DD15DB08BE}"/>
                </a:ext>
              </a:extLst>
            </p:cNvPr>
            <p:cNvGrpSpPr/>
            <p:nvPr/>
          </p:nvGrpSpPr>
          <p:grpSpPr>
            <a:xfrm>
              <a:off x="10116018" y="2150795"/>
              <a:ext cx="2025549" cy="477615"/>
              <a:chOff x="10724283" y="3283696"/>
              <a:chExt cx="2025549" cy="477615"/>
            </a:xfrm>
          </p:grpSpPr>
          <p:grpSp>
            <p:nvGrpSpPr>
              <p:cNvPr id="15" name="群組 14">
                <a:extLst>
                  <a:ext uri="{FF2B5EF4-FFF2-40B4-BE49-F238E27FC236}">
                    <a16:creationId xmlns:a16="http://schemas.microsoft.com/office/drawing/2014/main" id="{0E72406C-25CA-374F-B304-368D95DE8074}"/>
                  </a:ext>
                </a:extLst>
              </p:cNvPr>
              <p:cNvGrpSpPr/>
              <p:nvPr/>
            </p:nvGrpSpPr>
            <p:grpSpPr>
              <a:xfrm>
                <a:off x="10882967" y="3422611"/>
                <a:ext cx="1866865" cy="338700"/>
                <a:chOff x="10882967" y="3422611"/>
                <a:chExt cx="1866865" cy="338700"/>
              </a:xfrm>
            </p:grpSpPr>
            <p:sp>
              <p:nvSpPr>
                <p:cNvPr id="17" name="Shape 654">
                  <a:extLst>
                    <a:ext uri="{FF2B5EF4-FFF2-40B4-BE49-F238E27FC236}">
                      <a16:creationId xmlns:a16="http://schemas.microsoft.com/office/drawing/2014/main" id="{1F33C871-07F4-294A-9764-DD76224BAB32}"/>
                    </a:ext>
                  </a:extLst>
                </p:cNvPr>
                <p:cNvSpPr txBox="1"/>
                <p:nvPr/>
              </p:nvSpPr>
              <p:spPr>
                <a:xfrm>
                  <a:off x="11098967" y="3422611"/>
                  <a:ext cx="1650865" cy="338700"/>
                </a:xfrm>
                <a:prstGeom prst="rect">
                  <a:avLst/>
                </a:prstGeom>
                <a:solidFill>
                  <a:srgbClr val="0070C0"/>
                </a:solidFill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9999" dist="20000" dir="5400000" rotWithShape="0">
                    <a:srgbClr val="000000">
                      <a:alpha val="37650"/>
                    </a:srgbClr>
                  </a:outerShdw>
                </a:effectLst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lvl="0">
                    <a:buClr>
                      <a:srgbClr val="FFFFFF"/>
                    </a:buClr>
                    <a:buSzPct val="25000"/>
                  </a:pPr>
                  <a:r>
                    <a:rPr lang="en" sz="16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r>
                    <a:rPr lang="en-US" altLang="zh-Hant" sz="1600" b="1">
                      <a:solidFill>
                        <a:srgbClr val="FFFFFF"/>
                      </a:solidFill>
                      <a:latin typeface="Arial" panose="020B0604020202020204" pitchFamily="34" charset="0"/>
                      <a:ea typeface="Microsoft JhengHei" panose="020B0604030504040204" pitchFamily="34" charset="-120"/>
                      <a:cs typeface="Arial" panose="020B0604020202020204" pitchFamily="34" charset="0"/>
                      <a:sym typeface="Arial"/>
                    </a:rPr>
                    <a:t>Custom filters</a:t>
                  </a:r>
                  <a:endParaRPr lang="en" b="1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Shape 664">
                  <a:extLst>
                    <a:ext uri="{FF2B5EF4-FFF2-40B4-BE49-F238E27FC236}">
                      <a16:creationId xmlns:a16="http://schemas.microsoft.com/office/drawing/2014/main" id="{E8D7600A-C2D2-5549-BA59-D9FB42C080BA}"/>
                    </a:ext>
                  </a:extLst>
                </p:cNvPr>
                <p:cNvSpPr/>
                <p:nvPr/>
              </p:nvSpPr>
              <p:spPr>
                <a:xfrm>
                  <a:off x="10882967" y="3490742"/>
                  <a:ext cx="216000" cy="216000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576C7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16" name="Shape 665">
                <a:extLst>
                  <a:ext uri="{FF2B5EF4-FFF2-40B4-BE49-F238E27FC236}">
                    <a16:creationId xmlns:a16="http://schemas.microsoft.com/office/drawing/2014/main" id="{29FA39CB-D4F2-6143-91D1-A7385F556DA9}"/>
                  </a:ext>
                </a:extLst>
              </p:cNvPr>
              <p:cNvPicPr preferRelativeResize="0"/>
              <p:nvPr/>
            </p:nvPicPr>
            <p:blipFill rotWithShape="1"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24283" y="3283696"/>
                <a:ext cx="564300" cy="359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0E3B5608-F573-9D4F-949B-2C06D38D1901}"/>
                </a:ext>
              </a:extLst>
            </p:cNvPr>
            <p:cNvGrpSpPr/>
            <p:nvPr/>
          </p:nvGrpSpPr>
          <p:grpSpPr>
            <a:xfrm>
              <a:off x="6045666" y="3659586"/>
              <a:ext cx="1501467" cy="450253"/>
              <a:chOff x="4667056" y="3686570"/>
              <a:chExt cx="1501467" cy="450253"/>
            </a:xfrm>
          </p:grpSpPr>
          <p:grpSp>
            <p:nvGrpSpPr>
              <p:cNvPr id="11" name="群組 10">
                <a:extLst>
                  <a:ext uri="{FF2B5EF4-FFF2-40B4-BE49-F238E27FC236}">
                    <a16:creationId xmlns:a16="http://schemas.microsoft.com/office/drawing/2014/main" id="{66A30461-8558-B44F-8E68-D8C9C5322B41}"/>
                  </a:ext>
                </a:extLst>
              </p:cNvPr>
              <p:cNvGrpSpPr/>
              <p:nvPr/>
            </p:nvGrpSpPr>
            <p:grpSpPr>
              <a:xfrm>
                <a:off x="4790616" y="3798123"/>
                <a:ext cx="1377907" cy="338700"/>
                <a:chOff x="4790616" y="3798123"/>
                <a:chExt cx="1377907" cy="338700"/>
              </a:xfrm>
            </p:grpSpPr>
            <p:sp>
              <p:nvSpPr>
                <p:cNvPr id="13" name="Shape 656">
                  <a:extLst>
                    <a:ext uri="{FF2B5EF4-FFF2-40B4-BE49-F238E27FC236}">
                      <a16:creationId xmlns:a16="http://schemas.microsoft.com/office/drawing/2014/main" id="{8A085760-D256-7D49-BDE1-E7FD8A4B31B7}"/>
                    </a:ext>
                  </a:extLst>
                </p:cNvPr>
                <p:cNvSpPr txBox="1"/>
                <p:nvPr/>
              </p:nvSpPr>
              <p:spPr>
                <a:xfrm>
                  <a:off x="4790616" y="3798123"/>
                  <a:ext cx="1377907" cy="338700"/>
                </a:xfrm>
                <a:prstGeom prst="rect">
                  <a:avLst/>
                </a:prstGeom>
                <a:solidFill>
                  <a:srgbClr val="0070C0"/>
                </a:solidFill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9999" dist="20000" dir="5400000" rotWithShape="0">
                    <a:srgbClr val="000000">
                      <a:alpha val="37650"/>
                    </a:srgbClr>
                  </a:outerShdw>
                </a:effectLst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lvl="0" algn="ctr">
                    <a:buClr>
                      <a:srgbClr val="FFFFFF"/>
                    </a:buClr>
                    <a:buSzPct val="25000"/>
                  </a:pPr>
                  <a:r>
                    <a:rPr lang="en" sz="16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r>
                    <a:rPr lang="en-US" altLang="zh-TW" sz="1600" b="1">
                      <a:solidFill>
                        <a:srgbClr val="FFFFFF"/>
                      </a:solidFill>
                      <a:latin typeface="Arial" panose="020B0604020202020204" pitchFamily="34" charset="0"/>
                      <a:ea typeface="Microsoft JhengHei" panose="020B0604030504040204" pitchFamily="34" charset="-120"/>
                      <a:cs typeface="Arial" panose="020B0604020202020204" pitchFamily="34" charset="0"/>
                      <a:sym typeface="Arial"/>
                    </a:rPr>
                    <a:t>Preview</a:t>
                  </a:r>
                  <a:endParaRPr lang="en" b="1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Shape 666">
                  <a:extLst>
                    <a:ext uri="{FF2B5EF4-FFF2-40B4-BE49-F238E27FC236}">
                      <a16:creationId xmlns:a16="http://schemas.microsoft.com/office/drawing/2014/main" id="{BE766C37-D9A2-DD49-98C6-0B83A70F7E15}"/>
                    </a:ext>
                  </a:extLst>
                </p:cNvPr>
                <p:cNvSpPr/>
                <p:nvPr/>
              </p:nvSpPr>
              <p:spPr>
                <a:xfrm>
                  <a:off x="4825768" y="3829970"/>
                  <a:ext cx="216000" cy="216000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576C7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12" name="Shape 663">
                <a:extLst>
                  <a:ext uri="{FF2B5EF4-FFF2-40B4-BE49-F238E27FC236}">
                    <a16:creationId xmlns:a16="http://schemas.microsoft.com/office/drawing/2014/main" id="{6B1A3E9E-BBE2-6E48-9791-B72CF1597958}"/>
                  </a:ext>
                </a:extLst>
              </p:cNvPr>
              <p:cNvPicPr preferRelativeResize="0"/>
              <p:nvPr/>
            </p:nvPicPr>
            <p:blipFill rotWithShape="1"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67056" y="3686570"/>
                <a:ext cx="564300" cy="359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" name="Shape 650">
              <a:extLst>
                <a:ext uri="{FF2B5EF4-FFF2-40B4-BE49-F238E27FC236}">
                  <a16:creationId xmlns:a16="http://schemas.microsoft.com/office/drawing/2014/main" id="{ADEC73EB-4CE2-C34F-B3E5-355B9FEA0408}"/>
                </a:ext>
              </a:extLst>
            </p:cNvPr>
            <p:cNvPicPr preferRelativeResize="0"/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5254" y="5080724"/>
              <a:ext cx="4497187" cy="402733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</p:pic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A2D815C4-7123-9042-95A9-791A99F86FDC}"/>
              </a:ext>
            </a:extLst>
          </p:cNvPr>
          <p:cNvGrpSpPr/>
          <p:nvPr/>
        </p:nvGrpSpPr>
        <p:grpSpPr>
          <a:xfrm>
            <a:off x="5780752" y="5604109"/>
            <a:ext cx="3936456" cy="453601"/>
            <a:chOff x="9268687" y="4610793"/>
            <a:chExt cx="2936199" cy="453601"/>
          </a:xfrm>
        </p:grpSpPr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9E3DFBF3-99BE-444D-8540-015305008622}"/>
                </a:ext>
              </a:extLst>
            </p:cNvPr>
            <p:cNvGrpSpPr/>
            <p:nvPr/>
          </p:nvGrpSpPr>
          <p:grpSpPr>
            <a:xfrm>
              <a:off x="9268688" y="4725694"/>
              <a:ext cx="2936198" cy="338700"/>
              <a:chOff x="9268688" y="4725694"/>
              <a:chExt cx="2936198" cy="338700"/>
            </a:xfrm>
          </p:grpSpPr>
          <p:sp>
            <p:nvSpPr>
              <p:cNvPr id="26" name="Shape 668">
                <a:extLst>
                  <a:ext uri="{FF2B5EF4-FFF2-40B4-BE49-F238E27FC236}">
                    <a16:creationId xmlns:a16="http://schemas.microsoft.com/office/drawing/2014/main" id="{9F0A9CEF-DC19-7647-A9B8-BDEE6BC64B9E}"/>
                  </a:ext>
                </a:extLst>
              </p:cNvPr>
              <p:cNvSpPr txBox="1"/>
              <p:nvPr/>
            </p:nvSpPr>
            <p:spPr>
              <a:xfrm>
                <a:off x="9268688" y="4725694"/>
                <a:ext cx="2936198" cy="338700"/>
              </a:xfrm>
              <a:prstGeom prst="rect">
                <a:avLst/>
              </a:prstGeom>
              <a:solidFill>
                <a:srgbClr val="0070C0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9999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 algn="r">
                  <a:buClr>
                    <a:srgbClr val="FFFFFF"/>
                  </a:buClr>
                  <a:buSzPct val="25000"/>
                </a:pPr>
                <a:r>
                  <a:rPr lang="en" sz="16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altLang="zh-TW" sz="1600" b="1">
                    <a:solidFill>
                      <a:srgbClr val="FFFFFF"/>
                    </a:solidFill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  <a:sym typeface="Arial"/>
                  </a:rPr>
                  <a:t>Reply and forward emails directly</a:t>
                </a:r>
                <a:endParaRPr lang="en" b="1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/>
                  <a:sym typeface="Arial"/>
                </a:endParaRPr>
              </a:p>
            </p:txBody>
          </p:sp>
          <p:sp>
            <p:nvSpPr>
              <p:cNvPr id="27" name="Shape 669">
                <a:extLst>
                  <a:ext uri="{FF2B5EF4-FFF2-40B4-BE49-F238E27FC236}">
                    <a16:creationId xmlns:a16="http://schemas.microsoft.com/office/drawing/2014/main" id="{6537E2C9-275B-5A40-BBD4-724896A31E54}"/>
                  </a:ext>
                </a:extLst>
              </p:cNvPr>
              <p:cNvSpPr/>
              <p:nvPr/>
            </p:nvSpPr>
            <p:spPr>
              <a:xfrm>
                <a:off x="9380785" y="4783947"/>
                <a:ext cx="216000" cy="216000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rgbClr val="576C7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5" name="Shape 670">
              <a:extLst>
                <a:ext uri="{FF2B5EF4-FFF2-40B4-BE49-F238E27FC236}">
                  <a16:creationId xmlns:a16="http://schemas.microsoft.com/office/drawing/2014/main" id="{0E8C4B13-0733-5C4F-A59F-C654E0E1FE0F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8687" y="4610793"/>
              <a:ext cx="564300" cy="359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906DEA7A-D754-0742-8A92-75B81157E82A}"/>
              </a:ext>
            </a:extLst>
          </p:cNvPr>
          <p:cNvSpPr/>
          <p:nvPr/>
        </p:nvSpPr>
        <p:spPr>
          <a:xfrm>
            <a:off x="7190641" y="3603274"/>
            <a:ext cx="3569182" cy="1179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 indent="-360363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AutoNum type="circleNumWdWhitePlain"/>
            </a:pPr>
            <a:r>
              <a:rPr lang="en-US" altLang="zh-Hant" sz="2000"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  <a:sym typeface="Arial"/>
              </a:rPr>
              <a:t>Install </a:t>
            </a:r>
            <a:r>
              <a:rPr lang="en-US" altLang="zh-Hant" sz="2000" err="1"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  <a:sym typeface="Arial"/>
              </a:rPr>
              <a:t>Qsirch</a:t>
            </a:r>
            <a:endParaRPr lang="en-US" altLang="zh-Hant" sz="2000">
              <a:latin typeface="Arial" panose="020B0604020202020204" pitchFamily="34" charset="0"/>
              <a:ea typeface="Microsoft JhengHei" charset="0"/>
              <a:cs typeface="Arial" panose="020B0604020202020204" pitchFamily="34" charset="0"/>
              <a:sym typeface="Arial"/>
            </a:endParaRPr>
          </a:p>
          <a:p>
            <a:pPr marL="360363" indent="-360363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AutoNum type="circleNumWdWhitePlain"/>
            </a:pPr>
            <a:r>
              <a:rPr lang="en-US" altLang="zh-TW" sz="2000"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  <a:sym typeface="Arial"/>
              </a:rPr>
              <a:t>Indexing, search emails</a:t>
            </a:r>
          </a:p>
          <a:p>
            <a:pPr marL="360363" indent="-360363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AutoNum type="circleNumWdWhitePlain"/>
            </a:pPr>
            <a:r>
              <a:rPr lang="en-US" altLang="zh-TW" sz="2000"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  <a:sym typeface="Arial"/>
              </a:rPr>
              <a:t>Preview, reply and forward</a:t>
            </a:r>
            <a:endParaRPr lang="zh-TW" altLang="en-US" sz="2000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8E139EEC-0714-824A-B859-A38321BD759E}"/>
              </a:ext>
            </a:extLst>
          </p:cNvPr>
          <p:cNvSpPr txBox="1"/>
          <p:nvPr/>
        </p:nvSpPr>
        <p:spPr>
          <a:xfrm>
            <a:off x="7225633" y="3623613"/>
            <a:ext cx="372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305A7B03-2DE9-B74E-8CC2-520F5C7C64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641" y="2016759"/>
            <a:ext cx="1246660" cy="12533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BC73FDC5-F8A9-184F-9DC0-24B104C6F054}"/>
              </a:ext>
            </a:extLst>
          </p:cNvPr>
          <p:cNvSpPr/>
          <p:nvPr/>
        </p:nvSpPr>
        <p:spPr>
          <a:xfrm>
            <a:off x="8495860" y="2179219"/>
            <a:ext cx="2850218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TW" sz="240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With </a:t>
            </a:r>
            <a:r>
              <a:rPr lang="en-US" altLang="zh-TW" sz="2400" err="1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Qsirch</a:t>
            </a:r>
            <a:endParaRPr lang="en-US" altLang="zh-TW" sz="240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sz="240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Find emails quickly</a:t>
            </a:r>
            <a:endParaRPr lang="zh-TW" altLang="en-US" sz="240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07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71DB684F-CED7-42A1-ACA3-750997575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219" y="1122361"/>
            <a:ext cx="4667693" cy="4759823"/>
          </a:xfrm>
        </p:spPr>
        <p:txBody>
          <a:bodyPr>
            <a:normAutofit/>
          </a:bodyPr>
          <a:lstStyle/>
          <a:p>
            <a:r>
              <a:rPr kumimoji="1" lang="en-US" altLang="zh-TW" sz="6600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Demo</a:t>
            </a:r>
            <a:endParaRPr kumimoji="1" lang="zh-TW" altLang="en-US" sz="6600">
              <a:solidFill>
                <a:schemeClr val="accent1">
                  <a:lumMod val="50000"/>
                </a:schemeClr>
              </a:solidFill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1875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042FC8AD-8B60-40FB-BECB-1ED960C96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91" y="1122361"/>
            <a:ext cx="4895420" cy="4787119"/>
          </a:xfrm>
        </p:spPr>
        <p:txBody>
          <a:bodyPr/>
          <a:lstStyle/>
          <a:p>
            <a:r>
              <a:rPr lang="en" altLang="zh-CN" sz="4400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There are so many ways to set up a mail server. Which one to choose?</a:t>
            </a:r>
            <a:endParaRPr lang="zh-TW" altLang="en-US" sz="4400">
              <a:solidFill>
                <a:schemeClr val="accent1">
                  <a:lumMod val="50000"/>
                </a:schemeClr>
              </a:solidFill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453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1F5F86-8216-C04B-83A8-6E4850B05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14759"/>
          </a:xfrm>
        </p:spPr>
        <p:txBody>
          <a:bodyPr>
            <a:normAutofit/>
          </a:bodyPr>
          <a:lstStyle/>
          <a:p>
            <a:r>
              <a:rPr kumimoji="1" lang="en-US" altLang="zh-TW">
                <a:ea typeface="Microsoft JhengHei" panose="020B0604030504040204" pitchFamily="34" charset="-120"/>
              </a:rPr>
              <a:t>Comparison of so</a:t>
            </a:r>
            <a:r>
              <a:rPr kumimoji="1" lang="en-US" altLang="zh-CN">
                <a:ea typeface="Microsoft JhengHei" panose="020B0604030504040204" pitchFamily="34" charset="-120"/>
              </a:rPr>
              <a:t>l</a:t>
            </a:r>
            <a:r>
              <a:rPr kumimoji="1" lang="en-US" altLang="zh-TW">
                <a:ea typeface="Microsoft JhengHei" panose="020B0604030504040204" pitchFamily="34" charset="-120"/>
              </a:rPr>
              <a:t>ution of Mail Server</a:t>
            </a:r>
            <a:endParaRPr kumimoji="1" lang="zh-TW" altLang="en-US">
              <a:ea typeface="Microsoft JhengHei" panose="020B0604030504040204" pitchFamily="34" charset="-12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AC09F8A-3587-CF44-BE5E-7085BD0AA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645199"/>
              </p:ext>
            </p:extLst>
          </p:nvPr>
        </p:nvGraphicFramePr>
        <p:xfrm>
          <a:off x="724280" y="1819997"/>
          <a:ext cx="10671248" cy="4153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702">
                  <a:extLst>
                    <a:ext uri="{9D8B030D-6E8A-4147-A177-3AD203B41FA5}">
                      <a16:colId xmlns:a16="http://schemas.microsoft.com/office/drawing/2014/main" val="441236665"/>
                    </a:ext>
                  </a:extLst>
                </a:gridCol>
                <a:gridCol w="2488035">
                  <a:extLst>
                    <a:ext uri="{9D8B030D-6E8A-4147-A177-3AD203B41FA5}">
                      <a16:colId xmlns:a16="http://schemas.microsoft.com/office/drawing/2014/main" val="1825022623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val="4211550278"/>
                    </a:ext>
                  </a:extLst>
                </a:gridCol>
                <a:gridCol w="3612072">
                  <a:extLst>
                    <a:ext uri="{9D8B030D-6E8A-4147-A177-3AD203B41FA5}">
                      <a16:colId xmlns:a16="http://schemas.microsoft.com/office/drawing/2014/main" val="2829952591"/>
                    </a:ext>
                  </a:extLst>
                </a:gridCol>
              </a:tblGrid>
              <a:tr h="556292"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0687" marR="80687" marT="40343" marB="40343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Set up by yourself</a:t>
                      </a:r>
                      <a:endParaRPr lang="en-US" altLang="zh-TW" sz="20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/>
                        <a:cs typeface="Arial" panose="020B0604020202020204" pitchFamily="34" charset="0"/>
                      </a:endParaRPr>
                    </a:p>
                  </a:txBody>
                  <a:tcPr marL="80687" marR="80687" marT="40343" marB="4034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20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QNAP NAS x </a:t>
                      </a:r>
                      <a:r>
                        <a:rPr lang="en-US" altLang="zh-CN" sz="2000" b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Xeams</a:t>
                      </a:r>
                      <a:endParaRPr lang="en-US" altLang="zh-TW" sz="20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0687" marR="80687" marT="40343" marB="40343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100% Outsourced</a:t>
                      </a:r>
                      <a:endParaRPr lang="en-US" altLang="zh-TW" sz="20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0687" marR="80687" marT="40343" marB="4034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251756"/>
                  </a:ext>
                </a:extLst>
              </a:tr>
              <a:tr h="42373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Cost</a:t>
                      </a:r>
                    </a:p>
                  </a:txBody>
                  <a:tcPr marL="80687" marR="80687" marT="40343" marB="40343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TW" sz="1400" b="0" i="0">
                          <a:latin typeface="Arial" panose="020B060402020202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Hardware costs </a:t>
                      </a:r>
                      <a:endParaRPr lang="en-US" altLang="ja-JP" sz="1400" b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0687" marR="80687" marT="40343" marB="4034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TW" sz="1400" b="0" i="0">
                          <a:latin typeface="Arial" panose="020B060402020202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Hardware costs (NAS)</a:t>
                      </a:r>
                      <a:endParaRPr lang="en-US" altLang="ja-JP" sz="1400" b="0" i="0">
                        <a:latin typeface="Arial" panose="020B0604020202020204" pitchFamily="34" charset="0"/>
                        <a:ea typeface="Microsoft JhengHei U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0687" marR="80687" marT="40343" marB="4034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altLang="zh-CN" sz="1400" b="0" i="0">
                          <a:latin typeface="Arial" panose="020B060402020202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Charge by traffic and space requirements</a:t>
                      </a:r>
                      <a:endParaRPr lang="zh-CN" altLang="en-US" sz="1400" b="0" i="0">
                        <a:latin typeface="Arial" panose="020B0604020202020204" pitchFamily="34" charset="0"/>
                        <a:ea typeface="Microsoft JhengHei U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0687" marR="80687" marT="40343" marB="4034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624157"/>
                  </a:ext>
                </a:extLst>
              </a:tr>
              <a:tr h="41467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Software/hardware expansion</a:t>
                      </a:r>
                      <a:endParaRPr lang="en-US" sz="18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0687" marR="80687" marT="40343" marB="40343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>
                          <a:latin typeface="Arial" panose="020B060402020202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Supported</a:t>
                      </a:r>
                      <a:endParaRPr lang="zh-CN" altLang="en-US" sz="1400" b="0" i="0">
                        <a:latin typeface="Arial" panose="020B0604020202020204" pitchFamily="34" charset="0"/>
                        <a:ea typeface="Microsoft JhengHei U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0687" marR="80687" marT="40343" marB="4034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>
                          <a:latin typeface="Arial" panose="020B060402020202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Supported</a:t>
                      </a:r>
                      <a:endParaRPr lang="zh-CN" altLang="en-US" sz="1400" b="0" i="0">
                        <a:latin typeface="Arial" panose="020B0604020202020204" pitchFamily="34" charset="0"/>
                        <a:ea typeface="Microsoft JhengHei U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0687" marR="80687" marT="40343" marB="403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 i="0">
                          <a:latin typeface="Arial" panose="020B060402020202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Not support</a:t>
                      </a:r>
                      <a:endParaRPr lang="en-US" altLang="zh-TW" sz="1400" b="0" i="0">
                        <a:latin typeface="Arial" panose="020B0604020202020204" pitchFamily="34" charset="0"/>
                        <a:ea typeface="Microsoft JhengHei U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0687" marR="80687" marT="40343" marB="4034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70167"/>
                  </a:ext>
                </a:extLst>
              </a:tr>
              <a:tr h="54031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Controllability</a:t>
                      </a:r>
                      <a:endParaRPr lang="en-US" sz="18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0687" marR="80687" marT="40343" marB="40343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TW" sz="1400" b="0" i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Full control</a:t>
                      </a:r>
                      <a:endParaRPr lang="en-US" sz="1400" b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0687" marR="80687" marT="40343" marB="4034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TW" sz="1400" b="0" i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Full control</a:t>
                      </a:r>
                      <a:endParaRPr lang="en-US" altLang="zh-CN" sz="1400" b="0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0687" marR="80687" marT="40343" marB="4034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TW" sz="1400" b="0" i="0">
                          <a:latin typeface="Arial" panose="020B060402020202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Low</a:t>
                      </a:r>
                    </a:p>
                    <a:p>
                      <a:pPr algn="ctr">
                        <a:buNone/>
                      </a:pPr>
                      <a:r>
                        <a:rPr lang="en" altLang="zh-TW" sz="1400" b="0" i="0">
                          <a:latin typeface="Arial" panose="020B060402020202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(Unexpected ad appears on page</a:t>
                      </a:r>
                      <a:r>
                        <a:rPr lang="en-US" altLang="zh-TW" sz="1400" b="0" i="0">
                          <a:latin typeface="Arial" panose="020B060402020202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80687" marR="80687" marT="40343" marB="4034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393367"/>
                  </a:ext>
                </a:extLst>
              </a:tr>
              <a:tr h="54031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altLang="zh-CN" sz="1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Security</a:t>
                      </a:r>
                      <a:endParaRPr lang="en-US" sz="18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0687" marR="80687" marT="40343" marB="40343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TW" sz="1400" b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High</a:t>
                      </a:r>
                      <a:endParaRPr lang="en-US" sz="1400" b="0">
                        <a:latin typeface="Arial" panose="020B0604020202020204" pitchFamily="34" charset="0"/>
                        <a:ea typeface="微軟正黑體"/>
                        <a:cs typeface="Arial" panose="020B0604020202020204" pitchFamily="34" charset="0"/>
                      </a:endParaRPr>
                    </a:p>
                  </a:txBody>
                  <a:tcPr marL="80687" marR="80687" marT="40343" marB="4034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400" b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marL="80687" marR="80687" marT="40343" marB="403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TW" sz="1400" b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Low</a:t>
                      </a:r>
                    </a:p>
                    <a:p>
                      <a:pPr lvl="0" algn="ctr">
                        <a:buNone/>
                      </a:pPr>
                      <a:r>
                        <a:rPr lang="en-US" altLang="zh-TW" sz="1400" b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zh-CN" sz="1400" b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Third party</a:t>
                      </a:r>
                      <a:r>
                        <a:rPr lang="en-US" altLang="zh-TW" sz="1400" b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)</a:t>
                      </a:r>
                      <a:endParaRPr lang="en-US" sz="1400" b="0">
                        <a:latin typeface="Arial" panose="020B0604020202020204" pitchFamily="34" charset="0"/>
                        <a:ea typeface="微軟正黑體"/>
                        <a:cs typeface="Arial" panose="020B0604020202020204" pitchFamily="34" charset="0"/>
                      </a:endParaRPr>
                    </a:p>
                  </a:txBody>
                  <a:tcPr marL="80687" marR="80687" marT="40343" marB="4034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820931"/>
                  </a:ext>
                </a:extLst>
              </a:tr>
              <a:tr h="40403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altLang="zh-CN" sz="1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File management software</a:t>
                      </a:r>
                      <a:endParaRPr lang="en-US" sz="18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0687" marR="80687" marT="40343" marB="40343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 i="0">
                          <a:latin typeface="Arial" panose="020B060402020202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Not support</a:t>
                      </a:r>
                      <a:endParaRPr lang="en-US" altLang="zh-TW" sz="1400" b="0" i="0">
                        <a:latin typeface="Arial" panose="020B0604020202020204" pitchFamily="34" charset="0"/>
                        <a:ea typeface="Microsoft JhengHei U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0687" marR="80687" marT="40343" marB="4034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>
                          <a:latin typeface="Arial" panose="020B060402020202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Supported</a:t>
                      </a:r>
                    </a:p>
                    <a:p>
                      <a:pPr lvl="0" algn="ctr">
                        <a:buNone/>
                      </a:pPr>
                      <a:r>
                        <a:rPr lang="en-US" altLang="zh-CN" sz="1400" b="0" i="0">
                          <a:latin typeface="Arial" panose="020B060402020202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zh-CN" sz="1400" b="0" i="0" err="1">
                          <a:latin typeface="Arial" panose="020B060402020202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Qmail</a:t>
                      </a:r>
                      <a:r>
                        <a:rPr lang="en-US" altLang="zh-CN" sz="1400" b="0" i="0">
                          <a:latin typeface="Arial" panose="020B060402020202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altLang="zh-CN" sz="1400" b="0" i="0" err="1">
                          <a:latin typeface="Arial" panose="020B060402020202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Qsirch</a:t>
                      </a:r>
                      <a:r>
                        <a:rPr lang="en-US" altLang="zh-CN" sz="1400" b="0" i="0">
                          <a:latin typeface="Arial" panose="020B060402020202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 / HBS)</a:t>
                      </a:r>
                      <a:endParaRPr lang="en-US" altLang="zh-TW" sz="1400" b="0" i="0">
                        <a:latin typeface="Arial" panose="020B0604020202020204" pitchFamily="34" charset="0"/>
                        <a:ea typeface="Microsoft JhengHei U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0687" marR="80687" marT="40343" marB="403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 i="0">
                          <a:latin typeface="Arial" panose="020B060402020202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Not support</a:t>
                      </a:r>
                      <a:endParaRPr lang="en-US" altLang="zh-TW" sz="1400" b="0" i="0">
                        <a:latin typeface="Arial" panose="020B0604020202020204" pitchFamily="34" charset="0"/>
                        <a:ea typeface="Microsoft JhengHei U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0687" marR="80687" marT="40343" marB="4034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28908"/>
                  </a:ext>
                </a:extLst>
              </a:tr>
              <a:tr h="559922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Maintain cost</a:t>
                      </a:r>
                    </a:p>
                  </a:txBody>
                  <a:tcPr marL="80687" marR="80687" marT="40343" marB="40343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High</a:t>
                      </a:r>
                    </a:p>
                    <a:p>
                      <a:pPr lvl="0" algn="ctr">
                        <a:buNone/>
                      </a:pPr>
                      <a:r>
                        <a:rPr lang="zh-TW" altLang="en-US" sz="1400" b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 （</a:t>
                      </a:r>
                      <a:r>
                        <a:rPr lang="en-US" altLang="zh-TW" sz="1400" b="0" i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need a technical person</a:t>
                      </a:r>
                      <a:r>
                        <a:rPr lang="zh-TW" altLang="en-US" sz="1400" b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）</a:t>
                      </a:r>
                      <a:endParaRPr lang="en-US" sz="1400" b="0">
                        <a:latin typeface="Arial" panose="020B0604020202020204" pitchFamily="34" charset="0"/>
                        <a:ea typeface="微軟正黑體"/>
                        <a:cs typeface="Arial" panose="020B0604020202020204" pitchFamily="34" charset="0"/>
                      </a:endParaRPr>
                    </a:p>
                  </a:txBody>
                  <a:tcPr marL="80687" marR="80687" marT="40343" marB="4034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TW" sz="1400" b="0" i="0">
                          <a:latin typeface="Arial" panose="020B060402020202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marL="80687" marR="80687" marT="40343" marB="4034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TW" sz="1400" b="0" i="0">
                          <a:latin typeface="Arial" panose="020B060402020202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marL="80687" marR="80687" marT="40343" marB="4034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718538"/>
                  </a:ext>
                </a:extLst>
              </a:tr>
            </a:tbl>
          </a:graphicData>
        </a:graphic>
      </p:graphicFrame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0BA10A5E-D97B-473E-8749-51B58148877E}"/>
              </a:ext>
            </a:extLst>
          </p:cNvPr>
          <p:cNvCxnSpPr>
            <a:cxnSpLocks/>
          </p:cNvCxnSpPr>
          <p:nvPr/>
        </p:nvCxnSpPr>
        <p:spPr>
          <a:xfrm flipH="1" flipV="1">
            <a:off x="752806" y="1844357"/>
            <a:ext cx="1750197" cy="5431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AFF38C06-6DEF-422B-9E6B-13BA373F9619}"/>
              </a:ext>
            </a:extLst>
          </p:cNvPr>
          <p:cNvSpPr/>
          <p:nvPr/>
        </p:nvSpPr>
        <p:spPr>
          <a:xfrm>
            <a:off x="4945952" y="1840933"/>
            <a:ext cx="2838734" cy="4132617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Shape 628" descr="皇冠-01.png">
            <a:extLst>
              <a:ext uri="{FF2B5EF4-FFF2-40B4-BE49-F238E27FC236}">
                <a16:creationId xmlns:a16="http://schemas.microsoft.com/office/drawing/2014/main" id="{11770659-979B-BF47-9340-6759F7646598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60867">
            <a:off x="4713885" y="1313397"/>
            <a:ext cx="997364" cy="6934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30385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721F0C-437C-9041-8615-4CBEE059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14759"/>
          </a:xfrm>
        </p:spPr>
        <p:txBody>
          <a:bodyPr>
            <a:normAutofit/>
          </a:bodyPr>
          <a:lstStyle/>
          <a:p>
            <a:r>
              <a:rPr kumimoji="1" lang="en-US" altLang="zh-CN" sz="3900">
                <a:ea typeface="Microsoft JhengHei UI" panose="020B0604030504040204" pitchFamily="34" charset="-120"/>
              </a:rPr>
              <a:t>4 benefit</a:t>
            </a:r>
            <a:r>
              <a:rPr kumimoji="1" lang="en" altLang="zh-CN" sz="3900">
                <a:ea typeface="Microsoft JhengHei UI" panose="020B0604030504040204" pitchFamily="34" charset="-120"/>
              </a:rPr>
              <a:t>s of using QNAP NAS with Xeams</a:t>
            </a:r>
            <a:endParaRPr kumimoji="1" lang="zh-TW" altLang="en-US" sz="3900">
              <a:ea typeface="Microsoft JhengHei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BA244A8-4DF4-4B62-8A87-42E40D5B8B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175" y="1200575"/>
            <a:ext cx="8953650" cy="523198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DCA48B0-1A38-7E47-BAF6-905BA7771474}"/>
              </a:ext>
            </a:extLst>
          </p:cNvPr>
          <p:cNvSpPr/>
          <p:nvPr/>
        </p:nvSpPr>
        <p:spPr>
          <a:xfrm>
            <a:off x="2390729" y="1695717"/>
            <a:ext cx="28348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>
                <a:solidFill>
                  <a:srgbClr val="000000"/>
                </a:solidFill>
                <a:latin typeface="Arial" panose="020B0604020202020204" pitchFamily="34" charset="0"/>
                <a:ea typeface="PingFang TC" panose="020B0400000000000000" pitchFamily="34" charset="-120"/>
              </a:rPr>
              <a:t>Easy and simple to install mail server. The management cost is greatly reduced.</a:t>
            </a:r>
            <a:endParaRPr lang="zh-TW" altLang="en-US" sz="2000">
              <a:solidFill>
                <a:srgbClr val="000000"/>
              </a:solidFill>
              <a:latin typeface="Arial" panose="020B0604020202020204" pitchFamily="34" charset="0"/>
              <a:ea typeface="PingFang TC" panose="020B0400000000000000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50F4032-79BB-43F7-B464-DB6C8A2BAEDC}"/>
              </a:ext>
            </a:extLst>
          </p:cNvPr>
          <p:cNvSpPr/>
          <p:nvPr/>
        </p:nvSpPr>
        <p:spPr>
          <a:xfrm>
            <a:off x="7053954" y="2117478"/>
            <a:ext cx="3154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>
                <a:solidFill>
                  <a:srgbClr val="000000"/>
                </a:solidFill>
                <a:latin typeface="Arial" panose="020B0604020202020204" pitchFamily="34" charset="0"/>
                <a:ea typeface="PingFang TC" panose="020B0400000000000000" pitchFamily="34" charset="-120"/>
              </a:rPr>
              <a:t>High privacy and security.</a:t>
            </a:r>
            <a:endParaRPr lang="zh-TW" altLang="en-US" sz="2000">
              <a:solidFill>
                <a:srgbClr val="000000"/>
              </a:solidFill>
              <a:latin typeface="Arial" panose="020B0604020202020204" pitchFamily="34" charset="0"/>
              <a:ea typeface="PingFang TC" panose="020B0400000000000000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02F4AA2-9FE9-41CA-8A6D-256ACC3D47F6}"/>
              </a:ext>
            </a:extLst>
          </p:cNvPr>
          <p:cNvSpPr/>
          <p:nvPr/>
        </p:nvSpPr>
        <p:spPr>
          <a:xfrm>
            <a:off x="2390728" y="4715778"/>
            <a:ext cx="2760965" cy="13234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altLang="zh-TW" sz="2000">
                <a:solidFill>
                  <a:srgbClr val="000000"/>
                </a:solidFill>
                <a:latin typeface="Arial"/>
                <a:ea typeface="PingFang TC" panose="020B0400000000000000" pitchFamily="34" charset="-120"/>
                <a:cs typeface="Arial"/>
              </a:rPr>
              <a:t>Email retention to the remote backup server through Hybrid Backup Sync.</a:t>
            </a:r>
            <a:endParaRPr lang="zh-TW" altLang="en-US" sz="2000">
              <a:solidFill>
                <a:srgbClr val="000000"/>
              </a:solidFill>
              <a:latin typeface="Arial" panose="020B0604020202020204" pitchFamily="34" charset="0"/>
              <a:ea typeface="PingFang TC" panose="020B0400000000000000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2FC92AD-1EC4-4BC0-A47C-06EC5F6E1095}"/>
              </a:ext>
            </a:extLst>
          </p:cNvPr>
          <p:cNvSpPr/>
          <p:nvPr/>
        </p:nvSpPr>
        <p:spPr>
          <a:xfrm>
            <a:off x="7295557" y="4833324"/>
            <a:ext cx="2760965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altLang="zh-TW" sz="2000">
                <a:solidFill>
                  <a:srgbClr val="000000"/>
                </a:solidFill>
                <a:latin typeface="Arial"/>
                <a:ea typeface="PingFang TC" panose="020B0400000000000000" pitchFamily="34" charset="-120"/>
                <a:cs typeface="Arial"/>
              </a:rPr>
              <a:t>Flexible to expand software and hardware anytime.</a:t>
            </a:r>
            <a:endParaRPr lang="zh-TW" altLang="en-US" sz="2000">
              <a:solidFill>
                <a:srgbClr val="000000"/>
              </a:solidFill>
              <a:latin typeface="Arial"/>
              <a:ea typeface="PingFang TC" panose="020B0400000000000000" pitchFamily="34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4366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16">
            <a:extLst>
              <a:ext uri="{FF2B5EF4-FFF2-40B4-BE49-F238E27FC236}">
                <a16:creationId xmlns:a16="http://schemas.microsoft.com/office/drawing/2014/main" id="{E13F4928-52E7-49B4-AB5F-2CAE337DFBF8}"/>
              </a:ext>
            </a:extLst>
          </p:cNvPr>
          <p:cNvSpPr txBox="1">
            <a:spLocks/>
          </p:cNvSpPr>
          <p:nvPr/>
        </p:nvSpPr>
        <p:spPr>
          <a:xfrm>
            <a:off x="614559" y="4533560"/>
            <a:ext cx="5244820" cy="4667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2019 QNAP Systems, Inc. All rights reserved. QNAP® and other names of QNAP Products are proprietary marks or registered trademarks of QNAP Systems, Inc. Other products and company names mentioned herein are trademarks of their respective holders.</a:t>
            </a:r>
            <a:endParaRPr lang="zh-TW" altLang="en-US" sz="7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1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BF88C9E8-017D-214E-80CF-B15339EEF5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380" y="2576758"/>
            <a:ext cx="4768578" cy="357643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F575209-FB01-9448-86A1-48B87E9E3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139" y="3150079"/>
            <a:ext cx="3788120" cy="2657337"/>
          </a:xfrm>
          <a:prstGeom prst="rect">
            <a:avLst/>
          </a:prstGeom>
        </p:spPr>
      </p:pic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72009651-7E94-4F07-993D-D552CC001215}"/>
              </a:ext>
            </a:extLst>
          </p:cNvPr>
          <p:cNvSpPr/>
          <p:nvPr/>
        </p:nvSpPr>
        <p:spPr>
          <a:xfrm>
            <a:off x="6211901" y="2654859"/>
            <a:ext cx="1750226" cy="495220"/>
          </a:xfrm>
          <a:prstGeom prst="wedgeRoundRectCallout">
            <a:avLst>
              <a:gd name="adj1" fmla="val 44089"/>
              <a:gd name="adj2" fmla="val 81792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Mail with virus</a:t>
            </a:r>
            <a:endParaRPr lang="zh-TW" altLang="en-US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B6EF349-EFFE-CF4A-9B3C-17CF5511F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14759"/>
          </a:xfrm>
        </p:spPr>
        <p:txBody>
          <a:bodyPr>
            <a:normAutofit fontScale="90000"/>
          </a:bodyPr>
          <a:lstStyle/>
          <a:p>
            <a:r>
              <a:rPr lang="en-US" altLang="zh-TW">
                <a:latin typeface="Arial"/>
                <a:ea typeface="Microsoft JhengHei" panose="020B0604030504040204" pitchFamily="34" charset="-120"/>
                <a:cs typeface="Arial"/>
              </a:rPr>
              <a:t>When setting up a company mail server...</a:t>
            </a:r>
            <a:endParaRPr lang="en-US" altLang="zh-TW"/>
          </a:p>
        </p:txBody>
      </p:sp>
      <p:sp>
        <p:nvSpPr>
          <p:cNvPr id="12" name="語音泡泡: 圓角矩形 11">
            <a:extLst>
              <a:ext uri="{FF2B5EF4-FFF2-40B4-BE49-F238E27FC236}">
                <a16:creationId xmlns:a16="http://schemas.microsoft.com/office/drawing/2014/main" id="{12BA1D60-F951-4E08-B0D9-6A659CD2DD5E}"/>
              </a:ext>
            </a:extLst>
          </p:cNvPr>
          <p:cNvSpPr/>
          <p:nvPr/>
        </p:nvSpPr>
        <p:spPr>
          <a:xfrm>
            <a:off x="8715903" y="2215483"/>
            <a:ext cx="1873759" cy="658752"/>
          </a:xfrm>
          <a:prstGeom prst="wedgeRoundRectCallout">
            <a:avLst>
              <a:gd name="adj1" fmla="val 2506"/>
              <a:gd name="adj2" fmla="val 98327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altLang="zh-TW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Hackers invade through </a:t>
            </a:r>
            <a:r>
              <a:rPr lang="en-US" altLang="zh-TW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server</a:t>
            </a:r>
            <a:endParaRPr lang="zh-TW" altLang="en-US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語音泡泡: 圓角矩形 13">
            <a:extLst>
              <a:ext uri="{FF2B5EF4-FFF2-40B4-BE49-F238E27FC236}">
                <a16:creationId xmlns:a16="http://schemas.microsoft.com/office/drawing/2014/main" id="{319AEC8E-FAA8-4639-8CF8-3F1C8E5F2E38}"/>
              </a:ext>
            </a:extLst>
          </p:cNvPr>
          <p:cNvSpPr/>
          <p:nvPr/>
        </p:nvSpPr>
        <p:spPr>
          <a:xfrm>
            <a:off x="10019860" y="3596292"/>
            <a:ext cx="1668461" cy="495219"/>
          </a:xfrm>
          <a:prstGeom prst="wedgeRoundRectCallout">
            <a:avLst>
              <a:gd name="adj1" fmla="val -70325"/>
              <a:gd name="adj2" fmla="val 9523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AD and spam</a:t>
            </a:r>
            <a:endParaRPr lang="zh-TW" altLang="en-US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" name="語音泡泡: 圓角矩形 14">
            <a:extLst>
              <a:ext uri="{FF2B5EF4-FFF2-40B4-BE49-F238E27FC236}">
                <a16:creationId xmlns:a16="http://schemas.microsoft.com/office/drawing/2014/main" id="{23BC18C7-4F1D-4FC6-A83C-EB384535AA03}"/>
              </a:ext>
            </a:extLst>
          </p:cNvPr>
          <p:cNvSpPr/>
          <p:nvPr/>
        </p:nvSpPr>
        <p:spPr>
          <a:xfrm>
            <a:off x="7962127" y="5382094"/>
            <a:ext cx="2659798" cy="701166"/>
          </a:xfrm>
          <a:prstGeom prst="wedgeRoundRectCallout">
            <a:avLst>
              <a:gd name="adj1" fmla="val 2461"/>
              <a:gd name="adj2" fmla="val -10423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Maintain the host not to drop mail or not to stop </a:t>
            </a:r>
            <a:endParaRPr lang="zh-TW" altLang="en-US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2EE75E6-DEB4-4362-B3CA-4D9A93A3ADEF}"/>
              </a:ext>
            </a:extLst>
          </p:cNvPr>
          <p:cNvSpPr txBox="1"/>
          <p:nvPr/>
        </p:nvSpPr>
        <p:spPr>
          <a:xfrm>
            <a:off x="6211901" y="1624652"/>
            <a:ext cx="5980099" cy="341632"/>
          </a:xfrm>
          <a:prstGeom prst="rect">
            <a:avLst/>
          </a:prstGeom>
          <a:gradFill>
            <a:gsLst>
              <a:gs pos="30000">
                <a:schemeClr val="bg1">
                  <a:lumMod val="75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0" scaled="0"/>
          </a:gradFill>
        </p:spPr>
        <p:txBody>
          <a:bodyPr wrap="square" rtlCol="0" anchor="ctr">
            <a:spAutoFit/>
          </a:bodyPr>
          <a:lstStyle>
            <a:defPPr>
              <a:defRPr lang="zh-TW"/>
            </a:defPPr>
            <a:lvl1pPr algn="r">
              <a:lnSpc>
                <a:spcPct val="90000"/>
              </a:lnSpc>
              <a:spcBef>
                <a:spcPts val="1000"/>
              </a:spcBef>
              <a:defRPr sz="240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zh-CN" sz="1800" dirty="0">
                <a:latin typeface="Arial"/>
                <a:cs typeface="Arial"/>
              </a:rPr>
              <a:t>Follow-up mail server maintenance.</a:t>
            </a:r>
            <a:endParaRPr lang="zh-TW" altLang="en-US" sz="1800" dirty="0">
              <a:latin typeface="Arial"/>
              <a:cs typeface="Arial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64DF82FB-9954-41BA-B909-9DB878D2110B}"/>
              </a:ext>
            </a:extLst>
          </p:cNvPr>
          <p:cNvSpPr txBox="1"/>
          <p:nvPr/>
        </p:nvSpPr>
        <p:spPr>
          <a:xfrm>
            <a:off x="-404032" y="1608171"/>
            <a:ext cx="6277787" cy="774571"/>
          </a:xfrm>
          <a:prstGeom prst="rect">
            <a:avLst/>
          </a:prstGeom>
          <a:gradFill>
            <a:gsLst>
              <a:gs pos="80000">
                <a:schemeClr val="bg1">
                  <a:lumMod val="75000"/>
                </a:schemeClr>
              </a:gs>
              <a:gs pos="0">
                <a:schemeClr val="bg1">
                  <a:lumMod val="75000"/>
                  <a:alpha val="0"/>
                </a:schemeClr>
              </a:gs>
            </a:gsLst>
            <a:lin ang="0" scaled="0"/>
          </a:gradFill>
        </p:spPr>
        <p:txBody>
          <a:bodyPr wrap="square" rtlCol="0" anchor="ctr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altLang="zh-TW" sz="2000" dirty="0">
                <a:latin typeface="Arial"/>
                <a:ea typeface="Microsoft JhengHei" panose="020B0604030504040204" pitchFamily="34" charset="-120"/>
                <a:cs typeface="Arial"/>
              </a:rPr>
              <a:t>No need to purchase additional equipment.</a:t>
            </a:r>
            <a:endParaRPr lang="zh-TW" altLang="en-US" sz="2000" dirty="0">
              <a:latin typeface="Arial"/>
              <a:ea typeface="Microsoft JhengHei" panose="020B0604030504040204" pitchFamily="34" charset="-120"/>
              <a:cs typeface="Arial"/>
            </a:endParaRP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altLang="zh-CN" sz="2000" dirty="0">
                <a:latin typeface="Arial"/>
                <a:ea typeface="Microsoft JhengHei" panose="020B0604030504040204" pitchFamily="34" charset="-120"/>
                <a:cs typeface="Arial"/>
              </a:rPr>
              <a:t>Simple set up without complicated instructions.</a:t>
            </a:r>
            <a:endParaRPr lang="zh-TW" altLang="en-US" sz="2000" dirty="0">
              <a:latin typeface="Arial"/>
              <a:ea typeface="Microsoft JhengHei" panose="020B0604030504040204" pitchFamily="34" charset="-120"/>
              <a:cs typeface="Arial"/>
            </a:endParaRP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D6B3324B-57A6-481B-82E7-74D0E460416A}"/>
              </a:ext>
            </a:extLst>
          </p:cNvPr>
          <p:cNvCxnSpPr/>
          <p:nvPr/>
        </p:nvCxnSpPr>
        <p:spPr>
          <a:xfrm>
            <a:off x="6033263" y="1624652"/>
            <a:ext cx="0" cy="4322593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99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6020F0-D917-8348-BF9C-AC2B7D3A8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588" y="1122362"/>
            <a:ext cx="4936363" cy="3449638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Arial"/>
                <a:ea typeface="Microsoft JhengHei" panose="020B0604030504040204" pitchFamily="34" charset="-120"/>
                <a:cs typeface="Arial"/>
              </a:rPr>
              <a:t>Use </a:t>
            </a:r>
            <a:r>
              <a:rPr lang="en-US" altLang="zh-CN" sz="4400" err="1">
                <a:solidFill>
                  <a:schemeClr val="accent1">
                    <a:lumMod val="50000"/>
                  </a:schemeClr>
                </a:solidFill>
                <a:latin typeface="Arial"/>
                <a:ea typeface="Microsoft JhengHei" panose="020B0604030504040204" pitchFamily="34" charset="-120"/>
                <a:cs typeface="Arial"/>
              </a:rPr>
              <a:t>Xeams</a:t>
            </a:r>
            <a:r>
              <a:rPr lang="en-US" altLang="zh-CN" sz="4400">
                <a:solidFill>
                  <a:schemeClr val="accent1">
                    <a:lumMod val="50000"/>
                  </a:schemeClr>
                </a:solidFill>
                <a:latin typeface="Arial"/>
                <a:ea typeface="Microsoft JhengHei" panose="020B0604030504040204" pitchFamily="34" charset="-120"/>
                <a:cs typeface="Arial"/>
              </a:rPr>
              <a:t> to create a mail server </a:t>
            </a:r>
            <a:endParaRPr lang="en-US" altLang="zh-CN" sz="4400">
              <a:solidFill>
                <a:schemeClr val="accent1">
                  <a:lumMod val="50000"/>
                </a:schemeClr>
              </a:solidFill>
              <a:ea typeface="Microsoft JhengHei" panose="020B0604030504040204" pitchFamily="34" charset="-120"/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E0457A06-71AC-4588-BD02-E4192B80C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966" y="3833037"/>
            <a:ext cx="4417605" cy="14779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 altLang="zh-TW" dirty="0">
                <a:latin typeface="Arial"/>
                <a:cs typeface="Arial"/>
              </a:rPr>
              <a:t>Over 1 million users worldwide have selected </a:t>
            </a:r>
            <a:r>
              <a:rPr lang="en" altLang="zh-TW" dirty="0" err="1">
                <a:latin typeface="Arial"/>
                <a:cs typeface="Arial"/>
              </a:rPr>
              <a:t>Xeams</a:t>
            </a:r>
            <a:r>
              <a:rPr lang="en" altLang="zh-TW" dirty="0">
                <a:latin typeface="Arial"/>
                <a:cs typeface="Arial"/>
              </a:rPr>
              <a:t> to help them manage their mail server. What are you waiting for ?</a:t>
            </a:r>
            <a:endParaRPr lang="zh-TW" altLang="en-US" sz="2800" dirty="0">
              <a:latin typeface="Arial"/>
              <a:ea typeface="Microsoft JhengHei" panose="020B0604030504040204" pitchFamily="34" charset="-120"/>
              <a:cs typeface="Arial"/>
            </a:endParaRP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60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06A91EE2-7137-483F-A2F7-9F129595E359}"/>
              </a:ext>
            </a:extLst>
          </p:cNvPr>
          <p:cNvSpPr/>
          <p:nvPr/>
        </p:nvSpPr>
        <p:spPr>
          <a:xfrm>
            <a:off x="1413710" y="2474819"/>
            <a:ext cx="8796068" cy="3620845"/>
          </a:xfrm>
          <a:prstGeom prst="roundRect">
            <a:avLst>
              <a:gd name="adj" fmla="val 5396"/>
            </a:avLst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10CD1159-E4D1-4883-BD0B-4ACEBB4DCC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818" y="5445821"/>
            <a:ext cx="5440771" cy="1128498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ACDE6E-FD71-6C47-BEF8-609F6ED45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7805"/>
            <a:ext cx="1066398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altLang="zh-TW"/>
              <a:t>Xeams uses many technologies that are considered best practices in the industry such as STARTTLS, SPF, DKIM, DMARC and others.</a:t>
            </a:r>
            <a:endParaRPr lang="zh-TW" altLang="zh-TW" sz="3200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5144175-13D1-4807-947A-36F0B4BB25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818" y="2474819"/>
            <a:ext cx="4623140" cy="103488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143B75F-C186-4F4A-9973-75A9A0D3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14759"/>
          </a:xfrm>
        </p:spPr>
        <p:txBody>
          <a:bodyPr>
            <a:normAutofit/>
          </a:bodyPr>
          <a:lstStyle/>
          <a:p>
            <a:r>
              <a:rPr kumimoji="1" lang="en-US" altLang="zh-TW" err="1">
                <a:ea typeface="Microsoft JhengHei" panose="020B0604030504040204" pitchFamily="34" charset="-120"/>
              </a:rPr>
              <a:t>Xeams</a:t>
            </a:r>
            <a:r>
              <a:rPr kumimoji="1" lang="en-US" altLang="zh-TW">
                <a:ea typeface="Microsoft JhengHei" panose="020B0604030504040204" pitchFamily="34" charset="-120"/>
              </a:rPr>
              <a:t> </a:t>
            </a:r>
            <a:r>
              <a:rPr kumimoji="1" lang="en-US" altLang="zh-CN">
                <a:ea typeface="Microsoft JhengHei" panose="020B0604030504040204" pitchFamily="34" charset="-120"/>
              </a:rPr>
              <a:t>Features</a:t>
            </a:r>
            <a:endParaRPr kumimoji="1" lang="zh-TW" altLang="en-US">
              <a:ea typeface="Microsoft JhengHei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030F676E-7D20-1B4E-AD20-9E1A537D6C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725" y="3436982"/>
            <a:ext cx="3273608" cy="171053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28C0118-E62F-4DB0-AD50-211F09C06793}"/>
              </a:ext>
            </a:extLst>
          </p:cNvPr>
          <p:cNvSpPr txBox="1"/>
          <p:nvPr/>
        </p:nvSpPr>
        <p:spPr>
          <a:xfrm>
            <a:off x="6036264" y="2602192"/>
            <a:ext cx="462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Simple to use</a:t>
            </a:r>
          </a:p>
          <a:p>
            <a:endParaRPr lang="en-US" altLang="zh-TW" sz="2000">
              <a:solidFill>
                <a:schemeClr val="bg1"/>
              </a:solidFill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FF6BF098-233C-4E84-A39E-D2E5A68DAF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818" y="3220475"/>
            <a:ext cx="4623140" cy="1034882"/>
          </a:xfrm>
          <a:prstGeom prst="rect">
            <a:avLst/>
          </a:prstGeom>
        </p:spPr>
      </p:pic>
      <p:sp>
        <p:nvSpPr>
          <p:cNvPr id="40" name="文字方塊 39">
            <a:extLst>
              <a:ext uri="{FF2B5EF4-FFF2-40B4-BE49-F238E27FC236}">
                <a16:creationId xmlns:a16="http://schemas.microsoft.com/office/drawing/2014/main" id="{59D27354-07BE-436A-8391-98CEBA104F92}"/>
              </a:ext>
            </a:extLst>
          </p:cNvPr>
          <p:cNvSpPr txBox="1"/>
          <p:nvPr/>
        </p:nvSpPr>
        <p:spPr>
          <a:xfrm>
            <a:off x="6036264" y="3347848"/>
            <a:ext cx="462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3 modes of operation</a:t>
            </a:r>
          </a:p>
          <a:p>
            <a:endParaRPr lang="en-US" altLang="zh-TW" sz="2000">
              <a:solidFill>
                <a:schemeClr val="bg1"/>
              </a:solidFill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2910CA36-339B-4A53-9A6F-66C0943CB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818" y="3964822"/>
            <a:ext cx="4623140" cy="1034882"/>
          </a:xfrm>
          <a:prstGeom prst="rect">
            <a:avLst/>
          </a:prstGeom>
        </p:spPr>
      </p:pic>
      <p:sp>
        <p:nvSpPr>
          <p:cNvPr id="42" name="文字方塊 41">
            <a:extLst>
              <a:ext uri="{FF2B5EF4-FFF2-40B4-BE49-F238E27FC236}">
                <a16:creationId xmlns:a16="http://schemas.microsoft.com/office/drawing/2014/main" id="{391A79EB-E8D4-47F0-AC43-188BEF06473B}"/>
              </a:ext>
            </a:extLst>
          </p:cNvPr>
          <p:cNvSpPr txBox="1"/>
          <p:nvPr/>
        </p:nvSpPr>
        <p:spPr>
          <a:xfrm>
            <a:off x="6036264" y="4092195"/>
            <a:ext cx="462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Blocks 99% of junk messages</a:t>
            </a:r>
            <a:endParaRPr lang="en-US" altLang="zh-CN" sz="2000">
              <a:solidFill>
                <a:schemeClr val="bg1"/>
              </a:solidFill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  <a:p>
            <a:endParaRPr lang="en-US" altLang="zh-TW" sz="2000">
              <a:solidFill>
                <a:schemeClr val="bg1"/>
              </a:solidFill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0E2AAC3D-B72B-4957-9894-D826E38D5C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818" y="4701474"/>
            <a:ext cx="4623140" cy="1034882"/>
          </a:xfrm>
          <a:prstGeom prst="rect">
            <a:avLst/>
          </a:prstGeom>
        </p:spPr>
      </p:pic>
      <p:sp>
        <p:nvSpPr>
          <p:cNvPr id="44" name="文字方塊 43">
            <a:extLst>
              <a:ext uri="{FF2B5EF4-FFF2-40B4-BE49-F238E27FC236}">
                <a16:creationId xmlns:a16="http://schemas.microsoft.com/office/drawing/2014/main" id="{462A0DCA-14C2-4B59-B855-C07ABA694400}"/>
              </a:ext>
            </a:extLst>
          </p:cNvPr>
          <p:cNvSpPr txBox="1"/>
          <p:nvPr/>
        </p:nvSpPr>
        <p:spPr>
          <a:xfrm>
            <a:off x="6036264" y="4828847"/>
            <a:ext cx="462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Live monitoring</a:t>
            </a:r>
          </a:p>
          <a:p>
            <a:endParaRPr lang="en-US" altLang="zh-TW" sz="2000">
              <a:solidFill>
                <a:schemeClr val="bg1"/>
              </a:solidFill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10F337C5-614B-4C77-B7E1-847DD11B4224}"/>
              </a:ext>
            </a:extLst>
          </p:cNvPr>
          <p:cNvSpPr txBox="1"/>
          <p:nvPr/>
        </p:nvSpPr>
        <p:spPr>
          <a:xfrm>
            <a:off x="6036263" y="5583486"/>
            <a:ext cx="5947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Integration with Active Directory or LDAP</a:t>
            </a:r>
          </a:p>
          <a:p>
            <a:endParaRPr lang="en-US" altLang="zh-TW" sz="2000">
              <a:solidFill>
                <a:schemeClr val="bg1"/>
              </a:solidFill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9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307926-0FC7-CC4C-B7F1-36CBECB21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" altLang="zh-TW">
                <a:latin typeface="Arial"/>
                <a:cs typeface="Arial"/>
              </a:rPr>
              <a:t>Interactive interface, you can create a mail server without coding!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0AFFCC1-1925-E44A-8905-66C7AB4F4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14759"/>
          </a:xfrm>
        </p:spPr>
        <p:txBody>
          <a:bodyPr>
            <a:normAutofit/>
          </a:bodyPr>
          <a:lstStyle/>
          <a:p>
            <a:r>
              <a:rPr lang="en-US" altLang="zh-TW">
                <a:ea typeface="PingFang TC" panose="020B0400000000000000" pitchFamily="34" charset="-120"/>
              </a:rPr>
              <a:t>Simple to use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A665FCF-0995-5147-86DA-177E5D39F0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724" y="2157976"/>
            <a:ext cx="6420551" cy="3691167"/>
          </a:xfrm>
          <a:prstGeom prst="roundRect">
            <a:avLst>
              <a:gd name="adj" fmla="val 2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760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>
            <a:extLst>
              <a:ext uri="{FF2B5EF4-FFF2-40B4-BE49-F238E27FC236}">
                <a16:creationId xmlns:a16="http://schemas.microsoft.com/office/drawing/2014/main" id="{8EBE832F-F3ED-4DEC-B698-C38735F68C4D}"/>
              </a:ext>
            </a:extLst>
          </p:cNvPr>
          <p:cNvGrpSpPr/>
          <p:nvPr/>
        </p:nvGrpSpPr>
        <p:grpSpPr>
          <a:xfrm>
            <a:off x="411048" y="1501585"/>
            <a:ext cx="3660027" cy="4614325"/>
            <a:chOff x="423080" y="1430005"/>
            <a:chExt cx="3660027" cy="46143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1" name="矩形: 圓角 30">
              <a:extLst>
                <a:ext uri="{FF2B5EF4-FFF2-40B4-BE49-F238E27FC236}">
                  <a16:creationId xmlns:a16="http://schemas.microsoft.com/office/drawing/2014/main" id="{60EA4AD7-CE6C-4DE9-9522-265156F97297}"/>
                </a:ext>
              </a:extLst>
            </p:cNvPr>
            <p:cNvSpPr/>
            <p:nvPr/>
          </p:nvSpPr>
          <p:spPr>
            <a:xfrm>
              <a:off x="423080" y="1430005"/>
              <a:ext cx="3660027" cy="4608168"/>
            </a:xfrm>
            <a:prstGeom prst="roundRect">
              <a:avLst>
                <a:gd name="adj" fmla="val 468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: 圓角 31">
              <a:extLst>
                <a:ext uri="{FF2B5EF4-FFF2-40B4-BE49-F238E27FC236}">
                  <a16:creationId xmlns:a16="http://schemas.microsoft.com/office/drawing/2014/main" id="{3FB60251-EF0F-486B-8B84-8286BFCE9B54}"/>
                </a:ext>
              </a:extLst>
            </p:cNvPr>
            <p:cNvSpPr/>
            <p:nvPr/>
          </p:nvSpPr>
          <p:spPr>
            <a:xfrm>
              <a:off x="423080" y="5884841"/>
              <a:ext cx="3660027" cy="159489"/>
            </a:xfrm>
            <a:prstGeom prst="roundRect">
              <a:avLst>
                <a:gd name="adj" fmla="val 4683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534C3EA4-2034-4C43-BD51-AAE86E292AAD}"/>
              </a:ext>
            </a:extLst>
          </p:cNvPr>
          <p:cNvGrpSpPr/>
          <p:nvPr/>
        </p:nvGrpSpPr>
        <p:grpSpPr>
          <a:xfrm>
            <a:off x="4232688" y="1501585"/>
            <a:ext cx="3660027" cy="4614325"/>
            <a:chOff x="423080" y="1430005"/>
            <a:chExt cx="3660027" cy="46143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矩形: 圓角 21">
              <a:extLst>
                <a:ext uri="{FF2B5EF4-FFF2-40B4-BE49-F238E27FC236}">
                  <a16:creationId xmlns:a16="http://schemas.microsoft.com/office/drawing/2014/main" id="{6E85671A-E8CE-4DA4-AFC3-D0C5EE110B89}"/>
                </a:ext>
              </a:extLst>
            </p:cNvPr>
            <p:cNvSpPr/>
            <p:nvPr/>
          </p:nvSpPr>
          <p:spPr>
            <a:xfrm>
              <a:off x="423080" y="1430005"/>
              <a:ext cx="3660027" cy="4608168"/>
            </a:xfrm>
            <a:prstGeom prst="roundRect">
              <a:avLst>
                <a:gd name="adj" fmla="val 468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: 圓角 28">
              <a:extLst>
                <a:ext uri="{FF2B5EF4-FFF2-40B4-BE49-F238E27FC236}">
                  <a16:creationId xmlns:a16="http://schemas.microsoft.com/office/drawing/2014/main" id="{1988FB96-3B8B-4840-A3E9-DB876D5AED65}"/>
                </a:ext>
              </a:extLst>
            </p:cNvPr>
            <p:cNvSpPr/>
            <p:nvPr/>
          </p:nvSpPr>
          <p:spPr>
            <a:xfrm>
              <a:off x="423080" y="5884841"/>
              <a:ext cx="3660027" cy="159489"/>
            </a:xfrm>
            <a:prstGeom prst="roundRect">
              <a:avLst>
                <a:gd name="adj" fmla="val 4683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2D754489-AD97-42C7-A601-293604A489AB}"/>
              </a:ext>
            </a:extLst>
          </p:cNvPr>
          <p:cNvGrpSpPr/>
          <p:nvPr/>
        </p:nvGrpSpPr>
        <p:grpSpPr>
          <a:xfrm>
            <a:off x="8054329" y="1501585"/>
            <a:ext cx="3660027" cy="4614325"/>
            <a:chOff x="423080" y="1430005"/>
            <a:chExt cx="3660027" cy="46143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" name="矩形: 圓角 26">
              <a:extLst>
                <a:ext uri="{FF2B5EF4-FFF2-40B4-BE49-F238E27FC236}">
                  <a16:creationId xmlns:a16="http://schemas.microsoft.com/office/drawing/2014/main" id="{CB07394C-09E0-4194-BE00-8CEF97450262}"/>
                </a:ext>
              </a:extLst>
            </p:cNvPr>
            <p:cNvSpPr/>
            <p:nvPr/>
          </p:nvSpPr>
          <p:spPr>
            <a:xfrm>
              <a:off x="423080" y="1430005"/>
              <a:ext cx="3660027" cy="4608168"/>
            </a:xfrm>
            <a:prstGeom prst="roundRect">
              <a:avLst>
                <a:gd name="adj" fmla="val 468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: 圓角 27">
              <a:extLst>
                <a:ext uri="{FF2B5EF4-FFF2-40B4-BE49-F238E27FC236}">
                  <a16:creationId xmlns:a16="http://schemas.microsoft.com/office/drawing/2014/main" id="{53E0A2C9-4D9C-407D-A4DA-3D7E6BA8A52A}"/>
                </a:ext>
              </a:extLst>
            </p:cNvPr>
            <p:cNvSpPr/>
            <p:nvPr/>
          </p:nvSpPr>
          <p:spPr>
            <a:xfrm>
              <a:off x="423080" y="5884841"/>
              <a:ext cx="3660027" cy="159489"/>
            </a:xfrm>
            <a:prstGeom prst="roundRect">
              <a:avLst>
                <a:gd name="adj" fmla="val 4683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29D3F42D-3EE9-3D46-B923-CDB13066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14759"/>
          </a:xfrm>
        </p:spPr>
        <p:txBody>
          <a:bodyPr/>
          <a:lstStyle/>
          <a:p>
            <a:r>
              <a:rPr lang="en-US" altLang="zh-TW">
                <a:ea typeface="PingFang TC" panose="020B0400000000000000" pitchFamily="34" charset="-120"/>
              </a:rPr>
              <a:t>3 modes of operation</a:t>
            </a:r>
            <a:endParaRPr lang="zh-TW" altLang="en-US">
              <a:latin typeface="Microsoft JhengHei UI"/>
              <a:ea typeface="Microsoft JhengHei UI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0CDFB96-9300-9B41-930C-EF932CF1C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87" y="1658715"/>
            <a:ext cx="3420012" cy="194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EA081A7-4C6C-7D4E-AE98-13D01F04C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944" y="1658715"/>
            <a:ext cx="3420011" cy="194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F3FAEE8-A31D-8F41-BA02-FAB444AD9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696" y="1651915"/>
            <a:ext cx="3420012" cy="194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5326824B-552A-439D-94F3-835D59559506}"/>
              </a:ext>
            </a:extLst>
          </p:cNvPr>
          <p:cNvSpPr txBox="1">
            <a:spLocks/>
          </p:cNvSpPr>
          <p:nvPr/>
        </p:nvSpPr>
        <p:spPr>
          <a:xfrm>
            <a:off x="4412501" y="4197359"/>
            <a:ext cx="3317587" cy="2651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" altLang="zh-TW" sz="1200" b="0">
                <a:latin typeface="Arial" panose="020B0604020202020204" pitchFamily="34" charset="0"/>
                <a:cs typeface="Arial" panose="020B0604020202020204" pitchFamily="34" charset="0"/>
              </a:rPr>
              <a:t>In this mode Xeams acts like a </a:t>
            </a:r>
            <a:r>
              <a:rPr lang="en" altLang="zh-TW" sz="1200" b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firewall</a:t>
            </a:r>
            <a:r>
              <a:rPr lang="en" altLang="zh-TW" sz="1200" b="0">
                <a:latin typeface="Arial" panose="020B0604020202020204" pitchFamily="34" charset="0"/>
                <a:cs typeface="Arial" panose="020B0604020202020204" pitchFamily="34" charset="0"/>
              </a:rPr>
              <a:t> that sits in front of your corporate email server. Every in-bound email is checked by Xeams before it is forwarding the message to the actual email server. Similarly, every outbound message is checked before delivering it to its final destination.</a:t>
            </a:r>
            <a:endParaRPr lang="en-US" altLang="zh-TW" sz="1200" b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7A25ABC2-0D3F-4CCC-B3C7-232A6F5C0969}"/>
              </a:ext>
            </a:extLst>
          </p:cNvPr>
          <p:cNvSpPr txBox="1">
            <a:spLocks/>
          </p:cNvSpPr>
          <p:nvPr/>
        </p:nvSpPr>
        <p:spPr>
          <a:xfrm>
            <a:off x="8235155" y="4197359"/>
            <a:ext cx="3317589" cy="2651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altLang="zh-TW" sz="1200" b="0">
                <a:latin typeface="Arial" panose="020B0604020202020204" pitchFamily="34" charset="0"/>
                <a:cs typeface="Arial" panose="020B0604020202020204" pitchFamily="34" charset="0"/>
              </a:rPr>
              <a:t>This is a combination of mode 1 and 2. User's inboxes are created on two locations: Xeams and your corporate email server.</a:t>
            </a:r>
            <a:endParaRPr lang="en-US" altLang="zh-TW" sz="1200" b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1AD9D7A8-C9AC-4DE7-9AB7-F19F7FC2F0CE}"/>
              </a:ext>
            </a:extLst>
          </p:cNvPr>
          <p:cNvSpPr txBox="1">
            <a:spLocks/>
          </p:cNvSpPr>
          <p:nvPr/>
        </p:nvSpPr>
        <p:spPr>
          <a:xfrm>
            <a:off x="598752" y="4197359"/>
            <a:ext cx="3308682" cy="2651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altLang="zh-TW" sz="1200" b="0">
                <a:latin typeface="Arial" panose="020B0604020202020204" pitchFamily="34" charset="0"/>
                <a:cs typeface="Arial" panose="020B0604020202020204" pitchFamily="34" charset="0"/>
              </a:rPr>
              <a:t>Xeams runs as a full email server in this mode, supporting SMTP, IMAP and POP3 protocols. </a:t>
            </a:r>
            <a:endParaRPr lang="en-US" altLang="zh-TW" sz="1200" b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id="{E8BBCD53-5EAC-4076-88C2-1EC6F2ABB2EA}"/>
              </a:ext>
            </a:extLst>
          </p:cNvPr>
          <p:cNvSpPr txBox="1">
            <a:spLocks/>
          </p:cNvSpPr>
          <p:nvPr/>
        </p:nvSpPr>
        <p:spPr>
          <a:xfrm>
            <a:off x="4403907" y="3697363"/>
            <a:ext cx="3317587" cy="516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altLang="zh-TW" sz="24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Spam Firewall</a:t>
            </a:r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DD308D2C-12D0-4755-836F-6E95F02503F0}"/>
              </a:ext>
            </a:extLst>
          </p:cNvPr>
          <p:cNvSpPr txBox="1">
            <a:spLocks/>
          </p:cNvSpPr>
          <p:nvPr/>
        </p:nvSpPr>
        <p:spPr>
          <a:xfrm>
            <a:off x="8235155" y="3697363"/>
            <a:ext cx="3317589" cy="516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altLang="zh-TW" sz="24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Mode</a:t>
            </a:r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42E4278D-B68F-4E6F-A7E7-3FBC040963FA}"/>
              </a:ext>
            </a:extLst>
          </p:cNvPr>
          <p:cNvSpPr txBox="1">
            <a:spLocks/>
          </p:cNvSpPr>
          <p:nvPr/>
        </p:nvSpPr>
        <p:spPr>
          <a:xfrm>
            <a:off x="598752" y="3697363"/>
            <a:ext cx="3308682" cy="516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altLang="zh-TW" sz="24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Alone Mode</a:t>
            </a:r>
          </a:p>
        </p:txBody>
      </p:sp>
    </p:spTree>
    <p:extLst>
      <p:ext uri="{BB962C8B-B14F-4D97-AF65-F5344CB8AC3E}">
        <p14:creationId xmlns:p14="http://schemas.microsoft.com/office/powerpoint/2010/main" val="147228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80A90E-72E1-B24F-9953-EAE65537E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8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" altLang="zh-TW">
                <a:latin typeface="Arial"/>
                <a:cs typeface="Arial"/>
              </a:rPr>
              <a:t>Xeams provides an excellent junk mail filtering solution</a:t>
            </a:r>
            <a:r>
              <a:rPr lang="zh-TW" altLang="en-US">
                <a:latin typeface="Arial"/>
                <a:cs typeface="Arial"/>
              </a:rPr>
              <a:t>：</a:t>
            </a:r>
            <a:endParaRPr lang="en" altLang="zh-TW">
              <a:latin typeface="Arial"/>
              <a:cs typeface="Arial"/>
            </a:endParaRPr>
          </a:p>
          <a:p>
            <a:pPr marL="0" indent="0">
              <a:buNone/>
            </a:pPr>
            <a:r>
              <a:rPr lang="en" altLang="zh-TW">
                <a:latin typeface="Arial"/>
                <a:cs typeface="Arial"/>
              </a:rPr>
              <a:t>1. User defined rules.</a:t>
            </a:r>
          </a:p>
          <a:p>
            <a:pPr marL="0" indent="0">
              <a:buNone/>
            </a:pPr>
            <a:r>
              <a:rPr lang="en" altLang="zh-TW">
                <a:latin typeface="Arial"/>
                <a:cs typeface="Arial"/>
              </a:rPr>
              <a:t>2. Self-learning rules.</a:t>
            </a:r>
          </a:p>
          <a:p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E28198B-5E5B-8A4F-A8F7-BE024FF8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36525"/>
            <a:ext cx="10663989" cy="1114759"/>
          </a:xfrm>
        </p:spPr>
        <p:txBody>
          <a:bodyPr>
            <a:normAutofit/>
          </a:bodyPr>
          <a:lstStyle/>
          <a:p>
            <a:r>
              <a:rPr lang="en-US" altLang="zh-TW">
                <a:ea typeface="PingFang TC" panose="020B0400000000000000" pitchFamily="34" charset="-120"/>
              </a:rPr>
              <a:t>Blocks 99% of junk messages</a:t>
            </a:r>
            <a:endParaRPr kumimoji="1" lang="zh-TW" altLang="en-US">
              <a:ea typeface="Microsoft JhengHei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9CD7A28-B2CE-C04A-ABAD-272258961174}"/>
              </a:ext>
            </a:extLst>
          </p:cNvPr>
          <p:cNvSpPr/>
          <p:nvPr/>
        </p:nvSpPr>
        <p:spPr>
          <a:xfrm>
            <a:off x="838200" y="5525977"/>
            <a:ext cx="640213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" altLang="zh-TW" sz="1200"/>
              <a:t>*Email filtering is available in the Community Edition only if both of the following conditions are met:</a:t>
            </a:r>
          </a:p>
          <a:p>
            <a:r>
              <a:rPr lang="en" altLang="zh-TW" sz="1200"/>
              <a:t>1. You have up to 5 users</a:t>
            </a:r>
          </a:p>
          <a:p>
            <a:r>
              <a:rPr lang="en" altLang="zh-TW" sz="1200"/>
              <a:t>2. You are using Xeams in your home and is NOT being used for your business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4F890C7-5D91-48D5-A3F8-90BC918E1E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54" y="3106919"/>
            <a:ext cx="10787444" cy="127481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189A21B-70AD-4AFE-B013-B55772797307}"/>
              </a:ext>
            </a:extLst>
          </p:cNvPr>
          <p:cNvSpPr/>
          <p:nvPr/>
        </p:nvSpPr>
        <p:spPr>
          <a:xfrm>
            <a:off x="759735" y="4502551"/>
            <a:ext cx="978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Internet</a:t>
            </a:r>
            <a:endParaRPr lang="zh-TW" altLang="en-US" b="0" i="0">
              <a:effectLst/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4EB0CC-FFE6-45AD-9573-30840B7511DF}"/>
              </a:ext>
            </a:extLst>
          </p:cNvPr>
          <p:cNvSpPr/>
          <p:nvPr/>
        </p:nvSpPr>
        <p:spPr>
          <a:xfrm>
            <a:off x="2756977" y="4502551"/>
            <a:ext cx="1430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0" i="0">
                <a:effectLst/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All incoming</a:t>
            </a:r>
          </a:p>
          <a:p>
            <a:pPr algn="ctr"/>
            <a:r>
              <a:rPr lang="en-US" altLang="zh-TW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emails</a:t>
            </a:r>
            <a:endParaRPr lang="zh-TW" altLang="en-US" b="0" i="0">
              <a:effectLst/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8DA191B-E4DA-40F9-8521-7CA09891AA67}"/>
              </a:ext>
            </a:extLst>
          </p:cNvPr>
          <p:cNvSpPr/>
          <p:nvPr/>
        </p:nvSpPr>
        <p:spPr>
          <a:xfrm>
            <a:off x="5123154" y="4502551"/>
            <a:ext cx="1536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0" i="0">
                <a:effectLst/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Spam Filters</a:t>
            </a:r>
            <a:endParaRPr lang="zh-TW" altLang="en-US" b="0" i="0">
              <a:effectLst/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CD22BA9-4AB3-4C60-A0F8-34DEF0FB1C60}"/>
              </a:ext>
            </a:extLst>
          </p:cNvPr>
          <p:cNvSpPr/>
          <p:nvPr/>
        </p:nvSpPr>
        <p:spPr>
          <a:xfrm>
            <a:off x="7469986" y="4502551"/>
            <a:ext cx="1536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0" i="0">
                <a:effectLst/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Good Email</a:t>
            </a:r>
            <a:endParaRPr lang="zh-TW" altLang="en-US" b="0" i="0">
              <a:effectLst/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C5F1AC2-E3C8-4BB9-B66B-3D54BFFEEA34}"/>
              </a:ext>
            </a:extLst>
          </p:cNvPr>
          <p:cNvSpPr/>
          <p:nvPr/>
        </p:nvSpPr>
        <p:spPr>
          <a:xfrm>
            <a:off x="9841317" y="4502551"/>
            <a:ext cx="1536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Your Mail Server</a:t>
            </a:r>
            <a:endParaRPr lang="zh-TW" altLang="en-US" b="0" i="0">
              <a:effectLst/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295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1254</Words>
  <Application>Microsoft Office PowerPoint</Application>
  <PresentationFormat>寬螢幕</PresentationFormat>
  <Paragraphs>222</Paragraphs>
  <Slides>39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7" baseType="lpstr">
      <vt:lpstr>Microsoft JhengHei UI</vt:lpstr>
      <vt:lpstr>PingFang TC</vt:lpstr>
      <vt:lpstr>Microsoft JhengHei</vt:lpstr>
      <vt:lpstr>Microsoft JhengHei</vt:lpstr>
      <vt:lpstr>Arial</vt:lpstr>
      <vt:lpstr>Calibri</vt:lpstr>
      <vt:lpstr>Wingdings</vt:lpstr>
      <vt:lpstr>Office 佈景主題</vt:lpstr>
      <vt:lpstr>PowerPoint 簡報</vt:lpstr>
      <vt:lpstr>QNAP x Xeams Perfect Combination</vt:lpstr>
      <vt:lpstr>Solve more problems when setting up a mail server by yourself</vt:lpstr>
      <vt:lpstr>When setting up a company mail server...</vt:lpstr>
      <vt:lpstr>Use Xeams to create a mail server </vt:lpstr>
      <vt:lpstr>Xeams Features</vt:lpstr>
      <vt:lpstr>Simple to use</vt:lpstr>
      <vt:lpstr>3 modes of operation</vt:lpstr>
      <vt:lpstr>Blocks 99% of junk messages</vt:lpstr>
      <vt:lpstr>Live Monitor </vt:lpstr>
      <vt:lpstr>Integration with Active Directory or LDAP</vt:lpstr>
      <vt:lpstr>How to set up Xeams on QNAP NAS?</vt:lpstr>
      <vt:lpstr>5 Steps to set up Xeams on NAS</vt:lpstr>
      <vt:lpstr>5 Steps to set up Xeams on NAS</vt:lpstr>
      <vt:lpstr>5 Steps to set up Xeams on NAS</vt:lpstr>
      <vt:lpstr>5 Steps to set up Xeams on NAS</vt:lpstr>
      <vt:lpstr>5 Steps to set up Xeams on NAS</vt:lpstr>
      <vt:lpstr>QNAP NAS + Xeams Demo</vt:lpstr>
      <vt:lpstr>Upgraded version of enterprise features</vt:lpstr>
      <vt:lpstr>For enterprise users, Xeams provides more</vt:lpstr>
      <vt:lpstr>How do I purchase Licenses?</vt:lpstr>
      <vt:lpstr>How do I purchase Licenses?</vt:lpstr>
      <vt:lpstr>How do I purchase Licenses?</vt:lpstr>
      <vt:lpstr>How do I enable licenses？</vt:lpstr>
      <vt:lpstr>End-to-End Email Encryption</vt:lpstr>
      <vt:lpstr>Clustering</vt:lpstr>
      <vt:lpstr>Email Campaigns &amp; Mail Merge</vt:lpstr>
      <vt:lpstr>QNAP NAS features to enhance your Xeams mail server</vt:lpstr>
      <vt:lpstr>Use NAS file management to create email retention policy</vt:lpstr>
      <vt:lpstr>QNAP QmailAgent improve email management efficiency</vt:lpstr>
      <vt:lpstr>QNAP QmailAgent improve email management efficiency</vt:lpstr>
      <vt:lpstr>QNAP QmailAgent improve email management efficiency</vt:lpstr>
      <vt:lpstr>From setup to remote backup, QNAP NAS has it all</vt:lpstr>
      <vt:lpstr>Full email archiving and instant access at anytime</vt:lpstr>
      <vt:lpstr>Demo</vt:lpstr>
      <vt:lpstr>There are so many ways to set up a mail server. Which one to choose?</vt:lpstr>
      <vt:lpstr>Comparison of solution of Mail Server</vt:lpstr>
      <vt:lpstr>4 benefits of using QNAP NAS with Xeams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FannieChen</dc:creator>
  <cp:lastModifiedBy>QNAP_Mili Wang</cp:lastModifiedBy>
  <cp:revision>2</cp:revision>
  <dcterms:created xsi:type="dcterms:W3CDTF">2012-07-30T21:28:29Z</dcterms:created>
  <dcterms:modified xsi:type="dcterms:W3CDTF">2019-01-22T04:15:42Z</dcterms:modified>
</cp:coreProperties>
</file>