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1616" r:id="rId3"/>
    <p:sldId id="1636" r:id="rId4"/>
    <p:sldId id="1633" r:id="rId5"/>
    <p:sldId id="1634" r:id="rId6"/>
    <p:sldId id="1617" r:id="rId7"/>
    <p:sldId id="1618" r:id="rId8"/>
    <p:sldId id="1620" r:id="rId9"/>
    <p:sldId id="1621" r:id="rId10"/>
    <p:sldId id="1622" r:id="rId11"/>
    <p:sldId id="316" r:id="rId12"/>
    <p:sldId id="1624" r:id="rId13"/>
    <p:sldId id="1635" r:id="rId14"/>
    <p:sldId id="1637" r:id="rId15"/>
    <p:sldId id="1615" r:id="rId16"/>
    <p:sldId id="529" r:id="rId17"/>
    <p:sldId id="687" r:id="rId18"/>
    <p:sldId id="546" r:id="rId19"/>
    <p:sldId id="576" r:id="rId20"/>
    <p:sldId id="343" r:id="rId21"/>
    <p:sldId id="386" r:id="rId22"/>
    <p:sldId id="1593" r:id="rId23"/>
    <p:sldId id="648" r:id="rId24"/>
    <p:sldId id="1614" r:id="rId25"/>
    <p:sldId id="1613" r:id="rId26"/>
    <p:sldId id="589" r:id="rId27"/>
    <p:sldId id="1638" r:id="rId28"/>
    <p:sldId id="1629" r:id="rId29"/>
    <p:sldId id="1628" r:id="rId30"/>
    <p:sldId id="1630" r:id="rId31"/>
    <p:sldId id="1632" r:id="rId32"/>
    <p:sldId id="16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FFC300"/>
    <a:srgbClr val="FF1F1F"/>
    <a:srgbClr val="07FDE6"/>
    <a:srgbClr val="A50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9955699489447"/>
          <c:y val="6.6476832562132285E-2"/>
          <c:w val="0.65850262250493408"/>
          <c:h val="0.867046334875735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0741-3445-867A-78C3FA9E9AE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0741-3445-867A-78C3FA9E9AE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0741-3445-867A-78C3FA9E9AE9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0741-3445-867A-78C3FA9E9AE9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0741-3445-867A-78C3FA9E9AE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0741-3445-867A-78C3FA9E9AE9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0.78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0.02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741-3445-867A-78C3FA9E9A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908355422711827"/>
          <c:y val="0.11100971391843219"/>
          <c:w val="0.28068697880948368"/>
          <c:h val="0.586792009415512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plosion val="2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79AA-4B60-B435-FD3B3B56B09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79AA-4B60-B435-FD3B3B56B09E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79AA-4B60-B435-FD3B3B56B09E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79AA-4B60-B435-FD3B3B56B09E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79AA-4B60-B435-FD3B3B56B09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79AA-4B60-B435-FD3B3B56B09E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0.45</c:v>
                </c:pt>
                <c:pt idx="1">
                  <c:v>0.15</c:v>
                </c:pt>
                <c:pt idx="2">
                  <c:v>0.02</c:v>
                </c:pt>
                <c:pt idx="3">
                  <c:v>0.15</c:v>
                </c:pt>
                <c:pt idx="4">
                  <c:v>0.21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9AA-4B60-B435-FD3B3B56B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542138065289412E-3"/>
          <c:y val="0.73486763118640774"/>
          <c:w val="0.47788611454543789"/>
          <c:h val="0.10287667719083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44440-672B-F04F-B05A-577277523216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89D03-5BC4-1A4A-B1AA-B5FE33700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www.google.com</a:t>
            </a:r>
            <a:r>
              <a:rPr lang="en-US"/>
              <a:t>/</a:t>
            </a:r>
            <a:r>
              <a:rPr lang="en-US" err="1"/>
              <a:t>search?q</a:t>
            </a:r>
            <a:r>
              <a:rPr lang="en-US"/>
              <a:t>=860+EVO&amp;rlz=1C5CHFA_enTW756TW756&amp;source=</a:t>
            </a:r>
            <a:r>
              <a:rPr lang="en-US" err="1"/>
              <a:t>lnms&amp;tbm</a:t>
            </a:r>
            <a:r>
              <a:rPr lang="en-US"/>
              <a:t>=</a:t>
            </a:r>
            <a:r>
              <a:rPr lang="en-US" err="1"/>
              <a:t>isch&amp;sa</a:t>
            </a:r>
            <a:r>
              <a:rPr lang="en-US"/>
              <a:t>=</a:t>
            </a:r>
            <a:r>
              <a:rPr lang="en-US" err="1"/>
              <a:t>X&amp;ved</a:t>
            </a:r>
            <a:r>
              <a:rPr lang="en-US"/>
              <a:t>=0ahUKEwiqxICksOzfAhWMw7wKHSeOA28Q_AUIDigB&amp;biw=1440&amp;bih=638#imgrc=</a:t>
            </a:r>
            <a:r>
              <a:rPr lang="en-US" err="1"/>
              <a:t>jaMWZRESGrmRbM</a:t>
            </a:r>
            <a:r>
              <a:rPr lang="en-US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7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84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2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BDF6-799E-414E-B06B-D41DDC5750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20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2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BDF6-799E-414E-B06B-D41DDC5750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23F7C0-8181-5241-967D-41CF93AC32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24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BDF6-799E-414E-B06B-D41DDC5750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88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9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我們有能對應40G的NAS??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cs typeface="Calibri"/>
              </a:rPr>
              <a:t>標題: 當大家都步入10G高速傳輸的世界時, 瓶頸反而卡在NAS端的網路.</a:t>
            </a:r>
            <a:br>
              <a:rPr lang="ja-JP" altLang="en-US">
                <a:cs typeface="Calibri"/>
              </a:rPr>
            </a:br>
            <a:endParaRPr lang="ja-JP" altLang="en-US">
              <a:cs typeface="Calibri"/>
            </a:endParaRPr>
          </a:p>
          <a:p>
            <a:r>
              <a:rPr lang="ja-JP" altLang="en-US">
                <a:cs typeface="Calibri"/>
              </a:rPr>
              <a:t>發揮高速傳輸的必要條件: 高速的SSD / 高速的網卡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83xu round2 P.47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4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x72XU</a:t>
            </a:r>
            <a:r>
              <a:rPr lang="zh-CN" altLang="en-US">
                <a:cs typeface="Calibri"/>
              </a:rPr>
              <a:t>可能根本跑不上25G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2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2月份有有這個25G + iSER的</a:t>
            </a:r>
            <a:r>
              <a:rPr lang="zh-TW"/>
              <a:t>live broadcast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73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CPU bound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4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提一下從進入10G高速傳輸後, 往往最常客訴反映效能上不去的情況被我們分析後, 結果是客戶用1~2顆HDD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5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2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9BDF6-799E-414E-B06B-D41DDC5750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3023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2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E515C9-1F52-4B24-A49A-B7A2852EDA25}" type="slidenum">
              <a:rPr 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746257" y="9105349"/>
            <a:ext cx="2864452" cy="4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8" tIns="46625" rIns="93248" bIns="46625" anchor="b"/>
          <a:lstStyle>
            <a:lvl1pPr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3B1082-7D81-44DF-87E3-86340151B59D}" type="slidenum">
              <a:rPr lang="en-US" altLang="en-US" sz="120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200"/>
          </a:p>
        </p:txBody>
      </p:sp>
      <p:sp>
        <p:nvSpPr>
          <p:cNvPr id="614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Slide Number Placeholder 3"/>
          <p:cNvSpPr txBox="1">
            <a:spLocks noGrp="1"/>
          </p:cNvSpPr>
          <p:nvPr/>
        </p:nvSpPr>
        <p:spPr bwMode="auto">
          <a:xfrm>
            <a:off x="3746257" y="9105349"/>
            <a:ext cx="2864452" cy="47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8" tIns="46625" rIns="93248" bIns="46625" anchor="b"/>
          <a:lstStyle>
            <a:lvl1pPr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3EF035-F955-4124-997B-74B747C482FF}" type="slidenum">
              <a:rPr lang="en-US" altLang="en-US" sz="120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159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A2E8078-50F0-460F-B90A-12492D46D595}"/>
              </a:ext>
            </a:extLst>
          </p:cNvPr>
          <p:cNvSpPr/>
          <p:nvPr userDrawn="1"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8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ED77-5992-C449-AA5F-313DF24F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46" y="163360"/>
            <a:ext cx="10683853" cy="870892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80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2725-2E74-724C-B723-5F7F4FD1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50453-C039-6D45-8C42-0B0C4F755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49159-69BC-4048-8753-48A00B60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2D463-236C-E24F-BFD0-936E6712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3DB1D-A958-2D48-B4B9-D2E35B05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05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E849-ADFD-694D-976F-DDF61590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8AF-791A-7F44-A0A3-C46FD076E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479A0-87B0-594D-ACA0-1C26DB157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4C0D8-6998-924B-BBE1-211D49E8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404DF-CD34-8349-8ED7-9DCD92D0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E2AE6-87CC-6248-B69C-3E55AED9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296B-AF43-5D4D-9307-53125F5B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53445-F750-9442-A4BD-58CFFDC6D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A0683-F70A-6C40-B12E-F453737D6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A6DA7-2738-F944-9E8D-845F8131F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894D9-4973-2443-8579-B9DFEAAA2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B656-4392-CA4F-86BC-FD29B61A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AED4D-48D4-054E-9B2F-5F6A28F8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AFD114-DD4F-2E4F-82E4-715EB078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0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CD23B-28D3-8940-B6BD-1B443BB6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ABB94-9712-CE47-9D60-D4678875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85777-4DC3-2B45-89ED-02D300E2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79EF6-878F-B145-A9E9-B82C3C1F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38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76777-9A88-A544-BB79-5DCE6401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887D9-140B-6E4C-8D72-D84F38CC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204FE-0983-014E-94A2-E0EF8323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292E-3E43-114D-B0D4-9DB24C07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58039-6504-B240-98A0-C45FB651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0F13E-89C0-F34C-9064-F7A22048C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62636-4100-154E-A2BF-0B475087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30E10-0D80-B74C-BA7C-7CDCB78A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DA248-9FC6-5545-8DE2-908BB133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01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8C5-843B-044A-9D98-D47DB50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EC95FA-5A75-F74D-B382-0B72C662B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93254-12FF-FE49-BDBC-988BE58A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458E3-6301-E647-9937-AF104FEA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91692-60D1-5540-B0A1-B9C380A4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2E6D0-BB4E-7F41-ACA3-CEDFD3E6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5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3BED-69DD-114F-9F53-B68D4962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621A7-3E5D-B64D-8A26-3391EC622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9D028-AF6C-5F41-B2AA-C4D9301A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65E6E-FF9A-ED43-B04B-B7DEDBAC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6FBE2-647A-1042-AC3A-300C63CE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1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1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510B4-0387-AD4D-852C-4AFBFAAC8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E18E5-66DA-BC42-8A01-15575C1C7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8EAF-EBF2-2E4B-A1F5-8CCFB479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7FBA77-2B28-FE4B-BEDC-5FD701A669F5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8928E-FA20-814F-8A83-C8BFA7D7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ADD29-3198-E549-AB49-3533F4DD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1E1A76-5495-7B47-9506-456ED3A29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9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05" y="0"/>
            <a:ext cx="9831918" cy="8752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2467" y="1039449"/>
            <a:ext cx="11197457" cy="5329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14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05" y="0"/>
            <a:ext cx="9831918" cy="8752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2467" y="1039449"/>
            <a:ext cx="11197457" cy="53295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77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232" y="409743"/>
            <a:ext cx="9923932" cy="545601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3604" y="1541198"/>
            <a:ext cx="11197167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266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462232" y="409743"/>
            <a:ext cx="9923932" cy="657058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he-IL" err="1"/>
              <a:t>S</a:t>
            </a:r>
            <a:r>
              <a:rPr lang="en-US" err="1"/>
              <a:t>lide</a:t>
            </a:r>
            <a:r>
              <a:rPr lang="en-US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395046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plit2-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233" y="409743"/>
            <a:ext cx="9944808" cy="545601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3604" y="1541198"/>
            <a:ext cx="4928635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978202" y="1541198"/>
            <a:ext cx="4928635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784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73606" y="1056519"/>
            <a:ext cx="11197458" cy="366628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2750"/>
              </a:lnSpc>
              <a:buFont typeface="Wingdings" charset="2"/>
              <a:buNone/>
              <a:defRPr sz="2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794" indent="-380985">
              <a:lnSpc>
                <a:spcPts val="2333"/>
              </a:lnSpc>
              <a:buClr>
                <a:srgbClr val="B7BF36"/>
              </a:buClr>
              <a:buSzPct val="90000"/>
              <a:buFontTx/>
              <a:buBlip>
                <a:blip r:embed="rId2"/>
              </a:buBlip>
              <a:defRPr sz="23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65051" indent="-380985">
              <a:lnSpc>
                <a:spcPts val="1833"/>
              </a:lnSpc>
              <a:buClr>
                <a:srgbClr val="B7BF36"/>
              </a:buClr>
              <a:buSzPct val="90000"/>
              <a:buFontTx/>
              <a:buBlip>
                <a:blip r:embed="rId3"/>
              </a:buBlip>
              <a:defRPr sz="18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64642" indent="-380985">
              <a:lnSpc>
                <a:spcPts val="1833"/>
              </a:lnSpc>
              <a:buClr>
                <a:srgbClr val="B7BF36"/>
              </a:buClr>
              <a:buSzPct val="90000"/>
              <a:buFontTx/>
              <a:buBlip>
                <a:blip r:embed="rId4"/>
              </a:buBlip>
              <a:defRPr sz="18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300136" indent="-380985">
              <a:lnSpc>
                <a:spcPts val="1833"/>
              </a:lnSpc>
              <a:buClr>
                <a:srgbClr val="B7BF36"/>
              </a:buClr>
              <a:buSzPct val="90000"/>
              <a:buFontTx/>
              <a:buBlip>
                <a:blip r:embed="rId5"/>
              </a:buBlip>
              <a:defRPr sz="1833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233" y="409743"/>
            <a:ext cx="9934370" cy="545601"/>
          </a:xfrm>
          <a:prstGeom prst="rect">
            <a:avLst/>
          </a:prstGeom>
        </p:spPr>
        <p:txBody>
          <a:bodyPr/>
          <a:lstStyle>
            <a:lvl1pPr>
              <a:lnSpc>
                <a:spcPts val="3750"/>
              </a:lnSpc>
              <a:defRPr sz="3667" b="1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473604" y="1541198"/>
            <a:ext cx="11197167" cy="4826000"/>
          </a:xfrm>
          <a:prstGeom prst="rect">
            <a:avLst/>
          </a:prstGeom>
        </p:spPr>
        <p:txBody>
          <a:bodyPr/>
          <a:lstStyle>
            <a:lvl1pPr marL="189912" indent="-205097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72137" indent="-212328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667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3210" indent="-1991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911569" indent="-227912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093895" indent="-174744">
              <a:lnSpc>
                <a:spcPct val="80000"/>
              </a:lnSpc>
              <a:buClr>
                <a:srgbClr val="B7C035"/>
              </a:buClr>
              <a:buSzPct val="120000"/>
              <a:buFont typeface="Wingdings" charset="2"/>
              <a:buChar char="§"/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44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" y="3172"/>
            <a:ext cx="12169448" cy="68516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8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3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1A2AEA-79FB-4484-939C-83F7D7A1B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FBA8342-EBF3-4264-B8C7-F411CD4F736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FA737-BDAA-E54F-B555-A9B495FD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72" y="226422"/>
            <a:ext cx="10798328" cy="87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6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7" r:id="rId3"/>
    <p:sldLayoutId id="2147483668" r:id="rId4"/>
    <p:sldLayoutId id="2147483673" r:id="rId5"/>
    <p:sldLayoutId id="2147483674" r:id="rId6"/>
    <p:sldLayoutId id="2147483675" r:id="rId7"/>
    <p:sldLayoutId id="2147483676" r:id="rId8"/>
    <p:sldLayoutId id="2147483669" r:id="rId9"/>
    <p:sldLayoutId id="2147483671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65" r:id="rId26"/>
    <p:sldLayoutId id="214748366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31.tiff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28.png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tiff"/><Relationship Id="rId11" Type="http://schemas.openxmlformats.org/officeDocument/2006/relationships/image" Target="../media/image74.png"/><Relationship Id="rId5" Type="http://schemas.openxmlformats.org/officeDocument/2006/relationships/image" Target="../media/image69.tiff"/><Relationship Id="rId15" Type="http://schemas.openxmlformats.org/officeDocument/2006/relationships/image" Target="../media/image77.png"/><Relationship Id="rId10" Type="http://schemas.openxmlformats.org/officeDocument/2006/relationships/image" Target="../media/image73.tiff"/><Relationship Id="rId4" Type="http://schemas.openxmlformats.org/officeDocument/2006/relationships/image" Target="../media/image68.tiff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4.jpg"/><Relationship Id="rId5" Type="http://schemas.openxmlformats.org/officeDocument/2006/relationships/image" Target="../media/image112.png"/><Relationship Id="rId15" Type="http://schemas.openxmlformats.org/officeDocument/2006/relationships/image" Target="../media/image118.png"/><Relationship Id="rId10" Type="http://schemas.openxmlformats.org/officeDocument/2006/relationships/image" Target="../media/image13.jpg"/><Relationship Id="rId4" Type="http://schemas.openxmlformats.org/officeDocument/2006/relationships/image" Target="../media/image111.png"/><Relationship Id="rId9" Type="http://schemas.openxmlformats.org/officeDocument/2006/relationships/image" Target="../media/image12.jpg"/><Relationship Id="rId1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tiff"/><Relationship Id="rId3" Type="http://schemas.openxmlformats.org/officeDocument/2006/relationships/image" Target="../media/image143.png"/><Relationship Id="rId7" Type="http://schemas.openxmlformats.org/officeDocument/2006/relationships/image" Target="../media/image14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9.tiff"/><Relationship Id="rId7" Type="http://schemas.openxmlformats.org/officeDocument/2006/relationships/image" Target="../media/image31.tiff"/><Relationship Id="rId12" Type="http://schemas.openxmlformats.org/officeDocument/2006/relationships/image" Target="../media/image15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55.png"/><Relationship Id="rId5" Type="http://schemas.openxmlformats.org/officeDocument/2006/relationships/image" Target="../media/image79.png"/><Relationship Id="rId10" Type="http://schemas.openxmlformats.org/officeDocument/2006/relationships/image" Target="../media/image154.png"/><Relationship Id="rId4" Type="http://schemas.openxmlformats.org/officeDocument/2006/relationships/image" Target="../media/image150.png"/><Relationship Id="rId9" Type="http://schemas.openxmlformats.org/officeDocument/2006/relationships/image" Target="../media/image153.svg"/><Relationship Id="rId14" Type="http://schemas.openxmlformats.org/officeDocument/2006/relationships/image" Target="../media/image1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4.png"/><Relationship Id="rId3" Type="http://schemas.openxmlformats.org/officeDocument/2006/relationships/image" Target="../media/image165.tiff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11" Type="http://schemas.openxmlformats.org/officeDocument/2006/relationships/image" Target="../media/image15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31.tiff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tiff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50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A7FEBA8C-012B-4DDB-86C2-DE185301C0C7}"/>
              </a:ext>
            </a:extLst>
          </p:cNvPr>
          <p:cNvSpPr/>
          <p:nvPr/>
        </p:nvSpPr>
        <p:spPr>
          <a:xfrm>
            <a:off x="5241028" y="2967432"/>
            <a:ext cx="6511326" cy="21864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化同側角落 33">
            <a:extLst>
              <a:ext uri="{FF2B5EF4-FFF2-40B4-BE49-F238E27FC236}">
                <a16:creationId xmlns:a16="http://schemas.microsoft.com/office/drawing/2014/main" id="{5CCEA7C7-F094-4723-A93C-658A0667432B}"/>
              </a:ext>
            </a:extLst>
          </p:cNvPr>
          <p:cNvSpPr/>
          <p:nvPr/>
        </p:nvSpPr>
        <p:spPr>
          <a:xfrm>
            <a:off x="5231068" y="2967431"/>
            <a:ext cx="6526532" cy="2186473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69F71E1-674F-4ADC-A3F1-1F7C82E35CDE}"/>
              </a:ext>
            </a:extLst>
          </p:cNvPr>
          <p:cNvSpPr/>
          <p:nvPr/>
        </p:nvSpPr>
        <p:spPr>
          <a:xfrm>
            <a:off x="520943" y="2967432"/>
            <a:ext cx="4341193" cy="21864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FCA8F6EE-C79C-4015-93C0-FF3CE17FF032}"/>
              </a:ext>
            </a:extLst>
          </p:cNvPr>
          <p:cNvSpPr/>
          <p:nvPr/>
        </p:nvSpPr>
        <p:spPr>
          <a:xfrm>
            <a:off x="511553" y="2967431"/>
            <a:ext cx="4351331" cy="2186473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3D20C-7E49-514F-AB8E-8A8FA5188B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 altLang="zh-CN" dirty="0"/>
              <a:t>Supporting QNAP models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5D420-2B2E-C542-AF7F-BB73F74E242D}"/>
              </a:ext>
            </a:extLst>
          </p:cNvPr>
          <p:cNvSpPr txBox="1"/>
          <p:nvPr/>
        </p:nvSpPr>
        <p:spPr>
          <a:xfrm>
            <a:off x="434400" y="2163475"/>
            <a:ext cx="458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QNAP X86  </a:t>
            </a:r>
            <a:r>
              <a:rPr lang="en-US" altLang="zh-CN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models which attaches at least one PCIe Gen2 x2 above PCIe slot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(S</a:t>
            </a:r>
            <a:r>
              <a:rPr lang="en-US" altLang="zh-CN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uggest to install on models with </a:t>
            </a:r>
            <a:r>
              <a:rPr lang="en-US" altLang="zh-CN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Gen3 x4 </a:t>
            </a:r>
            <a:r>
              <a:rPr lang="en-US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CFF66-1A46-004B-A8B6-5EDF1CF384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03" y="3563070"/>
            <a:ext cx="1984324" cy="1240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CCD79-A3E3-4240-A4EA-F177E04C5711}"/>
              </a:ext>
            </a:extLst>
          </p:cNvPr>
          <p:cNvSpPr txBox="1"/>
          <p:nvPr/>
        </p:nvSpPr>
        <p:spPr>
          <a:xfrm>
            <a:off x="1252178" y="3265958"/>
            <a:ext cx="1277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TS-x73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7B240-4F93-044A-BD07-FE2216778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939" y="3459751"/>
            <a:ext cx="2314945" cy="1446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747360-547A-3C4F-9B19-839D0F8CD622}"/>
              </a:ext>
            </a:extLst>
          </p:cNvPr>
          <p:cNvSpPr txBox="1"/>
          <p:nvPr/>
        </p:nvSpPr>
        <p:spPr>
          <a:xfrm>
            <a:off x="3251000" y="3265958"/>
            <a:ext cx="1277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TVS-x73e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CC1BB-F083-BD4D-AC7D-151B14FB18DE}"/>
              </a:ext>
            </a:extLst>
          </p:cNvPr>
          <p:cNvSpPr txBox="1"/>
          <p:nvPr/>
        </p:nvSpPr>
        <p:spPr>
          <a:xfrm>
            <a:off x="6215216" y="3159357"/>
            <a:ext cx="12770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TS-x83XU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TVS-x72XU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TS-x77XU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B92D2C-506E-8546-883F-BB1EBEB0EC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951" y="3909448"/>
            <a:ext cx="2833152" cy="8880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0B72E-53BC-9E4D-9E2F-5F8A326F2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724" y="3475090"/>
            <a:ext cx="1847075" cy="13224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54017F-2D4A-714A-BA20-BF26D8526AD8}"/>
              </a:ext>
            </a:extLst>
          </p:cNvPr>
          <p:cNvSpPr txBox="1"/>
          <p:nvPr/>
        </p:nvSpPr>
        <p:spPr>
          <a:xfrm>
            <a:off x="8564113" y="3154084"/>
            <a:ext cx="10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TVS-x82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C72FCD-993C-0447-8F56-DCC020082B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622" y="3455469"/>
            <a:ext cx="2093878" cy="13086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D3AEA8-32B8-0B49-8ADD-943FDB63B843}"/>
              </a:ext>
            </a:extLst>
          </p:cNvPr>
          <p:cNvSpPr txBox="1"/>
          <p:nvPr/>
        </p:nvSpPr>
        <p:spPr>
          <a:xfrm>
            <a:off x="10396147" y="3154084"/>
            <a:ext cx="84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TS-x77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426FF-D744-8E43-AEE2-B0731734DB49}"/>
              </a:ext>
            </a:extLst>
          </p:cNvPr>
          <p:cNvSpPr txBox="1"/>
          <p:nvPr/>
        </p:nvSpPr>
        <p:spPr>
          <a:xfrm>
            <a:off x="511553" y="6187791"/>
            <a:ext cx="384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*Please check the compatibility list 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FB00B-06CE-8242-A810-F255DCAAEA1D}"/>
              </a:ext>
            </a:extLst>
          </p:cNvPr>
          <p:cNvSpPr txBox="1"/>
          <p:nvPr/>
        </p:nvSpPr>
        <p:spPr>
          <a:xfrm>
            <a:off x="511553" y="5309244"/>
            <a:ext cx="698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Supporting O.S.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QTS 4.3.6 and latter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Window/Linux: Driver is required to install on your PC/workstation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577C493-00C6-4F31-B9DD-4E85527EB3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74" y="1467213"/>
            <a:ext cx="3230887" cy="679705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4BF37EA1-7358-4AAE-A35D-2779A7910A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668" y="1467213"/>
            <a:ext cx="3230887" cy="679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E8FD7-7010-C546-89E3-A3564FB664A3}"/>
              </a:ext>
            </a:extLst>
          </p:cNvPr>
          <p:cNvSpPr txBox="1"/>
          <p:nvPr/>
        </p:nvSpPr>
        <p:spPr>
          <a:xfrm>
            <a:off x="1402320" y="1617550"/>
            <a:ext cx="2554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QXG-10G2SF-CX4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31FE4-11E4-2743-8224-DD38D2A01836}"/>
              </a:ext>
            </a:extLst>
          </p:cNvPr>
          <p:cNvSpPr txBox="1"/>
          <p:nvPr/>
        </p:nvSpPr>
        <p:spPr>
          <a:xfrm>
            <a:off x="7385456" y="1617550"/>
            <a:ext cx="23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QXG-25G2SF-CX4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49FF83-68EA-234D-ADE7-231507BED5DC}"/>
              </a:ext>
            </a:extLst>
          </p:cNvPr>
          <p:cNvSpPr txBox="1"/>
          <p:nvPr/>
        </p:nvSpPr>
        <p:spPr>
          <a:xfrm>
            <a:off x="6281108" y="2163475"/>
            <a:ext cx="458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QNAP X86  </a:t>
            </a:r>
            <a:r>
              <a:rPr lang="en-US" altLang="zh-CN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models which attaches at least one PCIe Gen3 x4 above PCIe slot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(S</a:t>
            </a:r>
            <a:r>
              <a:rPr lang="en-US" altLang="zh-CN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uggest to install on models with </a:t>
            </a:r>
            <a:r>
              <a:rPr lang="en-US" altLang="zh-CN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Gen3 x8 </a:t>
            </a:r>
            <a:r>
              <a:rPr lang="en-US" sz="1600" dirty="0">
                <a:solidFill>
                  <a:schemeClr val="bg1"/>
                </a:solidFill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606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8125" y="1070184"/>
            <a:ext cx="9505950" cy="177958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lnSpc>
                <a:spcPts val="3000"/>
              </a:lnSpc>
              <a:buClr>
                <a:schemeClr val="bg1"/>
              </a:buClr>
            </a:pPr>
            <a:r>
              <a:rPr lang="en-US" sz="2000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iSER</a:t>
            </a:r>
            <a:r>
              <a:rPr lang="en-US" sz="2000" dirty="0">
                <a:solidFill>
                  <a:schemeClr val="bg1"/>
                </a:solidFill>
                <a:ea typeface="微軟正黑體" panose="020B0604030504040204" pitchFamily="34" charset="-120"/>
              </a:rPr>
              <a:t> allows data to </a:t>
            </a:r>
            <a:r>
              <a:rPr lang="en-US" sz="2000" dirty="0">
                <a:solidFill>
                  <a:srgbClr val="D0F800"/>
                </a:solidFill>
                <a:ea typeface="微軟正黑體" panose="020B0604030504040204" pitchFamily="34" charset="-120"/>
              </a:rPr>
              <a:t>bypass general network drivers, the socket layer</a:t>
            </a:r>
            <a:r>
              <a:rPr lang="en-US" sz="2000" dirty="0">
                <a:solidFill>
                  <a:schemeClr val="bg1"/>
                </a:solidFill>
                <a:ea typeface="微軟正黑體" panose="020B0604030504040204" pitchFamily="34" charset="-120"/>
              </a:rPr>
              <a:t>, and to directly enter memory buffers of the server and storage.</a:t>
            </a:r>
          </a:p>
          <a:p>
            <a:pPr>
              <a:lnSpc>
                <a:spcPts val="3000"/>
              </a:lnSpc>
              <a:buClr>
                <a:schemeClr val="bg1"/>
              </a:buClr>
            </a:pPr>
            <a:r>
              <a:rPr lang="en-US" altLang="zh-CN" sz="2000" dirty="0">
                <a:solidFill>
                  <a:schemeClr val="bg1"/>
                </a:solidFill>
                <a:ea typeface="微軟正黑體" panose="020B0604030504040204" pitchFamily="34" charset="-120"/>
              </a:rPr>
              <a:t>Increasing performance, lower CPU loading</a:t>
            </a:r>
            <a:endParaRPr lang="zh-TW" altLang="en-US" sz="1400" dirty="0">
              <a:solidFill>
                <a:schemeClr val="bg1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1582" y="201541"/>
            <a:ext cx="7520729" cy="869950"/>
          </a:xfrm>
        </p:spPr>
        <p:txBody>
          <a:bodyPr>
            <a:normAutofit/>
          </a:bodyPr>
          <a:lstStyle/>
          <a:p>
            <a:r>
              <a:rPr lang="en-US" altLang="zh-TW" sz="3500" dirty="0"/>
              <a:t>Offload tasks from CPU with </a:t>
            </a:r>
            <a:r>
              <a:rPr lang="en-US" altLang="zh-TW" sz="3500" dirty="0" err="1"/>
              <a:t>iSER</a:t>
            </a:r>
            <a:endParaRPr lang="zh-TW" altLang="en-US" sz="35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9579838-A1C3-4C64-B292-F11347D2B5C9}"/>
              </a:ext>
            </a:extLst>
          </p:cNvPr>
          <p:cNvGrpSpPr/>
          <p:nvPr/>
        </p:nvGrpSpPr>
        <p:grpSpPr>
          <a:xfrm>
            <a:off x="1508125" y="2605766"/>
            <a:ext cx="8881901" cy="3881435"/>
            <a:chOff x="1329894" y="2630251"/>
            <a:chExt cx="6578417" cy="287480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24265860-737A-48F5-B0A3-8FCCE1451B44}"/>
                </a:ext>
              </a:extLst>
            </p:cNvPr>
            <p:cNvSpPr/>
            <p:nvPr/>
          </p:nvSpPr>
          <p:spPr>
            <a:xfrm>
              <a:off x="1431235" y="2630251"/>
              <a:ext cx="6352177" cy="2874801"/>
            </a:xfrm>
            <a:prstGeom prst="roundRect">
              <a:avLst>
                <a:gd name="adj" fmla="val 68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8C7D65-3C6E-D84D-9761-4E33217EAB71}"/>
                </a:ext>
              </a:extLst>
            </p:cNvPr>
            <p:cNvSpPr txBox="1"/>
            <p:nvPr/>
          </p:nvSpPr>
          <p:spPr>
            <a:xfrm>
              <a:off x="5920576" y="2777033"/>
              <a:ext cx="1030789" cy="3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With </a:t>
              </a:r>
              <a:r>
                <a:rPr lang="en-US" sz="2400" err="1"/>
                <a:t>iSER</a:t>
              </a:r>
              <a:endParaRPr lang="en-US" sz="2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1B9E09-64FE-9B45-BB28-AA72C89A2D3A}"/>
                </a:ext>
              </a:extLst>
            </p:cNvPr>
            <p:cNvSpPr txBox="1"/>
            <p:nvPr/>
          </p:nvSpPr>
          <p:spPr>
            <a:xfrm>
              <a:off x="2524953" y="2782671"/>
              <a:ext cx="1346603" cy="34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Without </a:t>
              </a:r>
              <a:r>
                <a:rPr lang="en-US" sz="2400" err="1"/>
                <a:t>iSER</a:t>
              </a:r>
              <a:endParaRPr lang="en-US" sz="24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281D9-A3E6-724C-9D96-A7B803A8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9894" y="2776637"/>
              <a:ext cx="6578417" cy="2517252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F16C1AAE-5B60-4C6B-B5DC-51127CAC4D8A}"/>
              </a:ext>
            </a:extLst>
          </p:cNvPr>
          <p:cNvGrpSpPr/>
          <p:nvPr/>
        </p:nvGrpSpPr>
        <p:grpSpPr>
          <a:xfrm>
            <a:off x="8639356" y="17775"/>
            <a:ext cx="3501340" cy="1052409"/>
            <a:chOff x="-1028884" y="1177004"/>
            <a:chExt cx="3501340" cy="105240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635FB89-C5F8-4FDF-BA28-9C11B5FAF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8884" y="1177004"/>
              <a:ext cx="3501340" cy="1052409"/>
            </a:xfrm>
            <a:prstGeom prst="rect">
              <a:avLst/>
            </a:prstGeom>
          </p:spPr>
        </p:pic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51B9E048-77B9-4852-8CF3-719F5E7BEEC3}"/>
                </a:ext>
              </a:extLst>
            </p:cNvPr>
            <p:cNvSpPr txBox="1"/>
            <p:nvPr/>
          </p:nvSpPr>
          <p:spPr>
            <a:xfrm>
              <a:off x="-139149" y="1394635"/>
              <a:ext cx="2557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25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GbE</a:t>
              </a: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X </a:t>
              </a: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iSER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 panose="020B0604030504040204" pitchFamily="34" charset="-120"/>
                </a:rPr>
                <a:t> Broadcast is coming soon!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58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>
            <a:extLst>
              <a:ext uri="{FF2B5EF4-FFF2-40B4-BE49-F238E27FC236}">
                <a16:creationId xmlns:a16="http://schemas.microsoft.com/office/drawing/2014/main" id="{B828FC44-F7F4-45F3-83E6-E2B0F8E0B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324" y="1912869"/>
            <a:ext cx="1453744" cy="23599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A46585A-2336-4EDD-B98A-9BEAD42A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96" y="1625266"/>
            <a:ext cx="3760792" cy="3411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EAE9C-195D-D642-9B7B-098B73712A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 altLang="zh-CN"/>
              <a:t>25GbE Performance Demo-AJA</a:t>
            </a:r>
            <a:endParaRPr 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A5BD080-C945-4A70-BA49-B6B470B71EB1}"/>
              </a:ext>
            </a:extLst>
          </p:cNvPr>
          <p:cNvGrpSpPr/>
          <p:nvPr/>
        </p:nvGrpSpPr>
        <p:grpSpPr>
          <a:xfrm>
            <a:off x="6793313" y="1747193"/>
            <a:ext cx="4375356" cy="2638414"/>
            <a:chOff x="7709776" y="1781013"/>
            <a:chExt cx="3692614" cy="2226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631219-671C-BE4A-80A8-ADA19AA3A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9776" y="2665612"/>
              <a:ext cx="3692614" cy="11574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6541A1-62D1-3D4B-8B3B-09C091A76E18}"/>
                </a:ext>
              </a:extLst>
            </p:cNvPr>
            <p:cNvSpPr/>
            <p:nvPr/>
          </p:nvSpPr>
          <p:spPr>
            <a:xfrm>
              <a:off x="9150774" y="3638390"/>
              <a:ext cx="10678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TS-x83XU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5579E7-5CCA-4449-A692-254C2DC8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7283" y="1781013"/>
              <a:ext cx="1917599" cy="131954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4F07EF6-E212-7147-9E4F-8B52B3A9290E}"/>
              </a:ext>
            </a:extLst>
          </p:cNvPr>
          <p:cNvSpPr/>
          <p:nvPr/>
        </p:nvSpPr>
        <p:spPr>
          <a:xfrm>
            <a:off x="584670" y="4649154"/>
            <a:ext cx="4655442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600" dirty="0">
                <a:solidFill>
                  <a:schemeClr val="bg1"/>
                </a:solidFill>
                <a:latin typeface="Arial" panose="020B0604020202020204" pitchFamily="34" charset="0"/>
              </a:rPr>
              <a:t>PC:</a:t>
            </a:r>
          </a:p>
          <a:p>
            <a:r>
              <a:rPr lang="pt" sz="1400" dirty="0">
                <a:solidFill>
                  <a:schemeClr val="bg1"/>
                </a:solidFill>
                <a:latin typeface="Arial" panose="020B0604020202020204" pitchFamily="34" charset="0"/>
              </a:rPr>
              <a:t>Intel (R) Core(TM) i7-6700 3.40GHz.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Windows 10, 64GB RAM, QXG-25G2SF-CX4 on board, </a:t>
            </a:r>
          </a:p>
          <a:p>
            <a:r>
              <a:rPr lang="de" sz="1400" dirty="0">
                <a:solidFill>
                  <a:schemeClr val="bg1"/>
                </a:solidFill>
                <a:latin typeface="Arial" panose="020B0604020202020204" pitchFamily="34" charset="0"/>
              </a:rPr>
              <a:t>Samsung SSD 960 PRO 1TB NVMe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C576B5-CB75-6E4F-ABA4-499158858E8E}"/>
              </a:ext>
            </a:extLst>
          </p:cNvPr>
          <p:cNvSpPr/>
          <p:nvPr/>
        </p:nvSpPr>
        <p:spPr>
          <a:xfrm>
            <a:off x="6835314" y="4649154"/>
            <a:ext cx="4842992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" sz="1600" dirty="0">
                <a:solidFill>
                  <a:schemeClr val="bg1"/>
                </a:solidFill>
                <a:latin typeface="Arial" panose="020B0604020202020204" pitchFamily="34" charset="0"/>
              </a:rPr>
              <a:t>NAS:</a:t>
            </a:r>
          </a:p>
          <a:p>
            <a:r>
              <a:rPr lang="pt" sz="1400" dirty="0">
                <a:solidFill>
                  <a:schemeClr val="bg1"/>
                </a:solidFill>
                <a:latin typeface="Arial" panose="020B0604020202020204" pitchFamily="34" charset="0"/>
              </a:rPr>
              <a:t>1283XU. Intel(R) Xeon(R) E-2124 CPU @ 3.30GHz.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QTS 4.3.6.0805, 4GB RAM, QXG-25G2SF-CX4 on board, </a:t>
            </a:r>
          </a:p>
          <a:p>
            <a:r>
              <a:rPr lang="de" sz="1400" dirty="0">
                <a:solidFill>
                  <a:schemeClr val="bg1"/>
                </a:solidFill>
                <a:latin typeface="Arial" panose="020B0604020202020204" pitchFamily="34" charset="0"/>
              </a:rPr>
              <a:t>Samsung SSD850 Pro 512GB*12 (RAID 0)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867EB17-240A-4825-BE44-CFF064EF457A}"/>
              </a:ext>
            </a:extLst>
          </p:cNvPr>
          <p:cNvSpPr/>
          <p:nvPr/>
        </p:nvSpPr>
        <p:spPr>
          <a:xfrm>
            <a:off x="886026" y="1841459"/>
            <a:ext cx="3198585" cy="18875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B2292-E44A-8647-A411-38E127820D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67" y="1841458"/>
            <a:ext cx="2187913" cy="1887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6F22A-A1B0-5048-9870-CF122CD2E7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960" y="3493722"/>
            <a:ext cx="1623600" cy="1117236"/>
          </a:xfrm>
          <a:prstGeom prst="rect">
            <a:avLst/>
          </a:prstGeom>
        </p:spPr>
      </p:pic>
      <p:cxnSp>
        <p:nvCxnSpPr>
          <p:cNvPr id="19" name="Straight Arrow Connector 9">
            <a:extLst>
              <a:ext uri="{FF2B5EF4-FFF2-40B4-BE49-F238E27FC236}">
                <a16:creationId xmlns:a16="http://schemas.microsoft.com/office/drawing/2014/main" id="{DC076EA2-AA03-404E-8062-17CA043788BC}"/>
              </a:ext>
            </a:extLst>
          </p:cNvPr>
          <p:cNvCxnSpPr>
            <a:cxnSpLocks/>
          </p:cNvCxnSpPr>
          <p:nvPr/>
        </p:nvCxnSpPr>
        <p:spPr>
          <a:xfrm>
            <a:off x="5530264" y="3068300"/>
            <a:ext cx="1895696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stealth" w="lg" len="lg"/>
            <a:tailEnd type="stealth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597545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群組 53">
            <a:extLst>
              <a:ext uri="{FF2B5EF4-FFF2-40B4-BE49-F238E27FC236}">
                <a16:creationId xmlns:a16="http://schemas.microsoft.com/office/drawing/2014/main" id="{13D4A158-7B22-4359-A44D-53D0901FE67C}"/>
              </a:ext>
            </a:extLst>
          </p:cNvPr>
          <p:cNvGrpSpPr/>
          <p:nvPr/>
        </p:nvGrpSpPr>
        <p:grpSpPr>
          <a:xfrm>
            <a:off x="7315897" y="1330383"/>
            <a:ext cx="2666761" cy="2596851"/>
            <a:chOff x="7706980" y="1330383"/>
            <a:chExt cx="2666761" cy="2596851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D1166399-8412-4011-9016-2E37D3C73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6980" y="1330383"/>
              <a:ext cx="2666761" cy="259685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E9FE6B-BC94-A747-A69A-51D4E4DD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1339" y="1469053"/>
              <a:ext cx="2408790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D5A88F39-1517-496D-AFAB-197E96E064ED}"/>
              </a:ext>
            </a:extLst>
          </p:cNvPr>
          <p:cNvGrpSpPr/>
          <p:nvPr/>
        </p:nvGrpSpPr>
        <p:grpSpPr>
          <a:xfrm>
            <a:off x="4037816" y="1330383"/>
            <a:ext cx="2666761" cy="2596851"/>
            <a:chOff x="4199157" y="1330383"/>
            <a:chExt cx="2666761" cy="2596851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FF51FA96-7007-41C6-8EA5-2B7C97857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157" y="1330383"/>
              <a:ext cx="2666761" cy="259685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03C273E-E193-2346-A07B-F05722D7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686" y="1469053"/>
              <a:ext cx="2422292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9E62F33-214C-4006-892F-24952DFB74A4}"/>
              </a:ext>
            </a:extLst>
          </p:cNvPr>
          <p:cNvGrpSpPr/>
          <p:nvPr/>
        </p:nvGrpSpPr>
        <p:grpSpPr>
          <a:xfrm>
            <a:off x="740660" y="1330383"/>
            <a:ext cx="2666761" cy="2596851"/>
            <a:chOff x="-200464" y="2554457"/>
            <a:chExt cx="3168413" cy="3085352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31A20877-6233-4DAD-9B6A-AED54539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464" y="2554457"/>
              <a:ext cx="3168413" cy="30853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E35A86E-406E-7D40-A19B-213D7283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43" y="2706525"/>
              <a:ext cx="2819400" cy="180340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29" name="Picture 11">
            <a:extLst>
              <a:ext uri="{FF2B5EF4-FFF2-40B4-BE49-F238E27FC236}">
                <a16:creationId xmlns:a16="http://schemas.microsoft.com/office/drawing/2014/main" id="{ADB3BC56-4448-400D-BC5F-1222D4C988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40" y="2587423"/>
            <a:ext cx="876189" cy="142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64ED2-F0CD-354B-BC5A-778C1CE8D9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r>
              <a:rPr lang="en-US" altLang="zh-CN">
                <a:latin typeface="微軟正黑體"/>
                <a:ea typeface="微軟正黑體"/>
              </a:rPr>
              <a:t>25GbE High speed throughput-File drag and drop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F1A46-B652-CE4C-99DF-39A19D7F1488}"/>
              </a:ext>
            </a:extLst>
          </p:cNvPr>
          <p:cNvSpPr txBox="1"/>
          <p:nvPr/>
        </p:nvSpPr>
        <p:spPr>
          <a:xfrm>
            <a:off x="9106469" y="3108163"/>
            <a:ext cx="302799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Recommended PC/ Workstation spec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Intel x86 i5/i7(or same level) </a:t>
            </a:r>
            <a:r>
              <a:rPr lang="en-US" altLang="zh-CN" sz="1400" dirty="0">
                <a:solidFill>
                  <a:schemeClr val="bg1"/>
                </a:solidFill>
              </a:rPr>
              <a:t>above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</a:rPr>
              <a:t>Minimum </a:t>
            </a:r>
            <a:r>
              <a:rPr lang="en-US" altLang="zh-CN" sz="1400" dirty="0">
                <a:solidFill>
                  <a:schemeClr val="bg1"/>
                </a:solidFill>
              </a:rPr>
              <a:t>Basic clock rate :3.3 GHz</a:t>
            </a:r>
            <a:endParaRPr lang="zh-CN" altLang="en-US" sz="14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 SSD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5EDED-F670-4044-BEA0-7729B07229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09" y="3585217"/>
            <a:ext cx="868298" cy="5974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81D07A9-6614-8343-B12E-244C57666016}"/>
              </a:ext>
            </a:extLst>
          </p:cNvPr>
          <p:cNvSpPr txBox="1"/>
          <p:nvPr/>
        </p:nvSpPr>
        <p:spPr>
          <a:xfrm>
            <a:off x="7691786" y="5796831"/>
            <a:ext cx="355600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Recommended Server spec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QNAP Intel X72 / AMD x77 above</a:t>
            </a:r>
            <a:endParaRPr lang="zh-CN" alt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12 x enterprise SATA SSD, RAID5 or RAID10</a:t>
            </a:r>
            <a:endParaRPr lang="en-US" altLang="zh-CN" sz="1400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DEBD3EE9-8565-440E-9095-AA5233D0718F}"/>
              </a:ext>
            </a:extLst>
          </p:cNvPr>
          <p:cNvGrpSpPr/>
          <p:nvPr/>
        </p:nvGrpSpPr>
        <p:grpSpPr>
          <a:xfrm>
            <a:off x="5007404" y="4638996"/>
            <a:ext cx="2666761" cy="2806625"/>
            <a:chOff x="5808552" y="4662971"/>
            <a:chExt cx="2666761" cy="2806625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A0E13D8E-F61B-4289-B62F-1AE852728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552" y="4662971"/>
              <a:ext cx="2666761" cy="28066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A03C1C-63DF-B94F-AFDB-D0746848D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8955" y="4820257"/>
              <a:ext cx="2399363" cy="1621836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46" name="Picture 11">
            <a:extLst>
              <a:ext uri="{FF2B5EF4-FFF2-40B4-BE49-F238E27FC236}">
                <a16:creationId xmlns:a16="http://schemas.microsoft.com/office/drawing/2014/main" id="{61F6F7B7-8E64-49A1-928B-3C4E87FC2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496" y="2587423"/>
            <a:ext cx="876189" cy="1422400"/>
          </a:xfrm>
          <a:prstGeom prst="rect">
            <a:avLst/>
          </a:prstGeom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CB7C1AE0-1BEF-4D18-B1F9-D59A000B7D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765" y="3585217"/>
            <a:ext cx="868298" cy="597496"/>
          </a:xfrm>
          <a:prstGeom prst="rect">
            <a:avLst/>
          </a:prstGeom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A1D9DC81-1F05-418B-A188-18D8AF6F69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577" y="2587423"/>
            <a:ext cx="876189" cy="1422400"/>
          </a:xfrm>
          <a:prstGeom prst="rect">
            <a:avLst/>
          </a:prstGeom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B6B28F5F-EBF1-47A9-AD8F-CEE3AECF2F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846" y="3585217"/>
            <a:ext cx="868298" cy="597496"/>
          </a:xfrm>
          <a:prstGeom prst="rect">
            <a:avLst/>
          </a:prstGeom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96389265-1102-4C9D-9CD9-936C1BD576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985" y="4087259"/>
            <a:ext cx="2936864" cy="112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E3894-6E94-734B-827B-FC15A9DC7B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275" y="5129224"/>
            <a:ext cx="4294967" cy="1346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56DF2-40EF-4F45-A51C-C647083C14C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10" y="4972934"/>
            <a:ext cx="1302862" cy="896529"/>
          </a:xfrm>
          <a:prstGeom prst="rect">
            <a:avLst/>
          </a:prstGeom>
        </p:spPr>
      </p:pic>
      <p:cxnSp>
        <p:nvCxnSpPr>
          <p:cNvPr id="62" name="Straight Arrow Connector 9">
            <a:extLst>
              <a:ext uri="{FF2B5EF4-FFF2-40B4-BE49-F238E27FC236}">
                <a16:creationId xmlns:a16="http://schemas.microsoft.com/office/drawing/2014/main" id="{88072D74-F58F-47A5-B640-14BB2A44C7CD}"/>
              </a:ext>
            </a:extLst>
          </p:cNvPr>
          <p:cNvCxnSpPr>
            <a:cxnSpLocks/>
          </p:cNvCxnSpPr>
          <p:nvPr/>
        </p:nvCxnSpPr>
        <p:spPr>
          <a:xfrm rot="10800000">
            <a:off x="595435" y="3883965"/>
            <a:ext cx="1544151" cy="633179"/>
          </a:xfrm>
          <a:prstGeom prst="bentConnector3">
            <a:avLst>
              <a:gd name="adj1" fmla="val 99892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Straight Arrow Connector 9">
            <a:extLst>
              <a:ext uri="{FF2B5EF4-FFF2-40B4-BE49-F238E27FC236}">
                <a16:creationId xmlns:a16="http://schemas.microsoft.com/office/drawing/2014/main" id="{736C5FC6-2C9D-4E33-A18D-C1FAC9266595}"/>
              </a:ext>
            </a:extLst>
          </p:cNvPr>
          <p:cNvCxnSpPr>
            <a:cxnSpLocks/>
          </p:cNvCxnSpPr>
          <p:nvPr/>
        </p:nvCxnSpPr>
        <p:spPr>
          <a:xfrm flipV="1">
            <a:off x="2641086" y="3897653"/>
            <a:ext cx="1218995" cy="707170"/>
          </a:xfrm>
          <a:prstGeom prst="bentConnector3">
            <a:avLst>
              <a:gd name="adj1" fmla="val -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8" name="Straight Arrow Connector 9">
            <a:extLst>
              <a:ext uri="{FF2B5EF4-FFF2-40B4-BE49-F238E27FC236}">
                <a16:creationId xmlns:a16="http://schemas.microsoft.com/office/drawing/2014/main" id="{1A4AD4F8-879F-47E5-9381-12E5D3F4FE98}"/>
              </a:ext>
            </a:extLst>
          </p:cNvPr>
          <p:cNvCxnSpPr>
            <a:cxnSpLocks/>
          </p:cNvCxnSpPr>
          <p:nvPr/>
        </p:nvCxnSpPr>
        <p:spPr>
          <a:xfrm flipV="1">
            <a:off x="3231765" y="3848804"/>
            <a:ext cx="4001217" cy="668341"/>
          </a:xfrm>
          <a:prstGeom prst="bentConnector3">
            <a:avLst>
              <a:gd name="adj1" fmla="val 100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9" name="Straight Arrow Connector 9">
            <a:extLst>
              <a:ext uri="{FF2B5EF4-FFF2-40B4-BE49-F238E27FC236}">
                <a16:creationId xmlns:a16="http://schemas.microsoft.com/office/drawing/2014/main" id="{5DD8B2A5-6186-4926-A45E-5DE78090BD64}"/>
              </a:ext>
            </a:extLst>
          </p:cNvPr>
          <p:cNvCxnSpPr>
            <a:cxnSpLocks/>
          </p:cNvCxnSpPr>
          <p:nvPr/>
        </p:nvCxnSpPr>
        <p:spPr>
          <a:xfrm flipV="1">
            <a:off x="3517708" y="4781673"/>
            <a:ext cx="0" cy="461788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4" name="圖片 83">
            <a:extLst>
              <a:ext uri="{FF2B5EF4-FFF2-40B4-BE49-F238E27FC236}">
                <a16:creationId xmlns:a16="http://schemas.microsoft.com/office/drawing/2014/main" id="{123E7F21-D6A4-4068-AFE0-31003F8D77D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494" y="1226438"/>
            <a:ext cx="1623678" cy="525401"/>
          </a:xfrm>
          <a:prstGeom prst="rect">
            <a:avLst/>
          </a:prstGeom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F522BFAD-A959-4319-A986-3AB45601320D}"/>
              </a:ext>
            </a:extLst>
          </p:cNvPr>
          <p:cNvSpPr txBox="1"/>
          <p:nvPr/>
        </p:nvSpPr>
        <p:spPr>
          <a:xfrm>
            <a:off x="2227875" y="1325945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Speed : 962 MB/s</a:t>
            </a:r>
            <a:endParaRPr lang="zh-TW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7B3BA660-CAB7-484B-A2F0-FA707AE8712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453" y="1226438"/>
            <a:ext cx="1623678" cy="525401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1F73C2DC-DE46-450C-8C84-5E707BD843D7}"/>
              </a:ext>
            </a:extLst>
          </p:cNvPr>
          <p:cNvSpPr txBox="1"/>
          <p:nvPr/>
        </p:nvSpPr>
        <p:spPr>
          <a:xfrm>
            <a:off x="5433834" y="1325945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0.98 GB/s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8" name="圖片 87">
            <a:extLst>
              <a:ext uri="{FF2B5EF4-FFF2-40B4-BE49-F238E27FC236}">
                <a16:creationId xmlns:a16="http://schemas.microsoft.com/office/drawing/2014/main" id="{44CD3CE7-E19E-4B46-A99F-5C162A51EC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950" y="1226438"/>
            <a:ext cx="1623678" cy="525401"/>
          </a:xfrm>
          <a:prstGeom prst="rect">
            <a:avLst/>
          </a:prstGeom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4103225F-4DBB-42AB-BAB8-98ADC4792141}"/>
              </a:ext>
            </a:extLst>
          </p:cNvPr>
          <p:cNvSpPr txBox="1"/>
          <p:nvPr/>
        </p:nvSpPr>
        <p:spPr>
          <a:xfrm>
            <a:off x="8892331" y="1325945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940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0" name="圖片 89">
            <a:extLst>
              <a:ext uri="{FF2B5EF4-FFF2-40B4-BE49-F238E27FC236}">
                <a16:creationId xmlns:a16="http://schemas.microsoft.com/office/drawing/2014/main" id="{66CB1F77-CA94-4177-87BE-A4AD5789A6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058" y="5243461"/>
            <a:ext cx="1623678" cy="525401"/>
          </a:xfrm>
          <a:prstGeom prst="rect">
            <a:avLst/>
          </a:prstGeom>
        </p:spPr>
      </p:pic>
      <p:sp>
        <p:nvSpPr>
          <p:cNvPr id="91" name="文字方塊 90">
            <a:extLst>
              <a:ext uri="{FF2B5EF4-FFF2-40B4-BE49-F238E27FC236}">
                <a16:creationId xmlns:a16="http://schemas.microsoft.com/office/drawing/2014/main" id="{C0CA6BDC-E07E-4E8F-A588-55877C3B9900}"/>
              </a:ext>
            </a:extLst>
          </p:cNvPr>
          <p:cNvSpPr txBox="1"/>
          <p:nvPr/>
        </p:nvSpPr>
        <p:spPr>
          <a:xfrm>
            <a:off x="6862159" y="5314274"/>
            <a:ext cx="10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</a:rPr>
              <a:t>2.9GB/s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4ECFEF5-B5BB-44D0-9C4E-2ED603B1A345}"/>
              </a:ext>
            </a:extLst>
          </p:cNvPr>
          <p:cNvGrpSpPr/>
          <p:nvPr/>
        </p:nvGrpSpPr>
        <p:grpSpPr>
          <a:xfrm>
            <a:off x="9144446" y="4182713"/>
            <a:ext cx="1676423" cy="1658822"/>
            <a:chOff x="9161010" y="4267743"/>
            <a:chExt cx="1553396" cy="1537087"/>
          </a:xfrm>
        </p:grpSpPr>
        <p:sp>
          <p:nvSpPr>
            <p:cNvPr id="50" name="淚滴形 49">
              <a:extLst>
                <a:ext uri="{FF2B5EF4-FFF2-40B4-BE49-F238E27FC236}">
                  <a16:creationId xmlns:a16="http://schemas.microsoft.com/office/drawing/2014/main" id="{1F08AFE0-296D-4E50-AFBB-131ADC8ADBB4}"/>
                </a:ext>
              </a:extLst>
            </p:cNvPr>
            <p:cNvSpPr/>
            <p:nvPr/>
          </p:nvSpPr>
          <p:spPr>
            <a:xfrm>
              <a:off x="9177320" y="4267743"/>
              <a:ext cx="1537086" cy="153708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835003F5-5390-4398-A4DF-ACFDF5B4E5B7}"/>
                </a:ext>
              </a:extLst>
            </p:cNvPr>
            <p:cNvGrpSpPr/>
            <p:nvPr/>
          </p:nvGrpSpPr>
          <p:grpSpPr>
            <a:xfrm>
              <a:off x="9161010" y="4267743"/>
              <a:ext cx="1537086" cy="1537087"/>
              <a:chOff x="9161011" y="4604822"/>
              <a:chExt cx="1200004" cy="1200004"/>
            </a:xfrm>
          </p:grpSpPr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2D6ED92F-A781-420C-9B98-44C5F4101D2E}"/>
                  </a:ext>
                </a:extLst>
              </p:cNvPr>
              <p:cNvGrpSpPr/>
              <p:nvPr/>
            </p:nvGrpSpPr>
            <p:grpSpPr>
              <a:xfrm>
                <a:off x="9161011" y="4604822"/>
                <a:ext cx="1200004" cy="1200004"/>
                <a:chOff x="10862656" y="2100146"/>
                <a:chExt cx="1051267" cy="1051267"/>
              </a:xfrm>
            </p:grpSpPr>
            <p:sp>
              <p:nvSpPr>
                <p:cNvPr id="10" name="淚滴形 9">
                  <a:extLst>
                    <a:ext uri="{FF2B5EF4-FFF2-40B4-BE49-F238E27FC236}">
                      <a16:creationId xmlns:a16="http://schemas.microsoft.com/office/drawing/2014/main" id="{A5126C63-FD2D-467C-B486-B434ADF9EEFC}"/>
                    </a:ext>
                  </a:extLst>
                </p:cNvPr>
                <p:cNvSpPr/>
                <p:nvPr/>
              </p:nvSpPr>
              <p:spPr>
                <a:xfrm rot="10800000">
                  <a:off x="10862656" y="2100146"/>
                  <a:ext cx="1051267" cy="1051267"/>
                </a:xfrm>
                <a:prstGeom prst="teardrop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" name="橢圓 10">
                  <a:extLst>
                    <a:ext uri="{FF2B5EF4-FFF2-40B4-BE49-F238E27FC236}">
                      <a16:creationId xmlns:a16="http://schemas.microsoft.com/office/drawing/2014/main" id="{9A2D7AEA-5F0A-47D2-A89B-F0520923995C}"/>
                    </a:ext>
                  </a:extLst>
                </p:cNvPr>
                <p:cNvSpPr/>
                <p:nvPr/>
              </p:nvSpPr>
              <p:spPr>
                <a:xfrm>
                  <a:off x="10911235" y="2148386"/>
                  <a:ext cx="949461" cy="9494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00959A91-D096-4627-8611-1C68E1DA8CA1}"/>
                  </a:ext>
                </a:extLst>
              </p:cNvPr>
              <p:cNvGrpSpPr/>
              <p:nvPr/>
            </p:nvGrpSpPr>
            <p:grpSpPr>
              <a:xfrm>
                <a:off x="9312140" y="4715524"/>
                <a:ext cx="892440" cy="968418"/>
                <a:chOff x="10700840" y="482269"/>
                <a:chExt cx="892440" cy="968418"/>
              </a:xfrm>
            </p:grpSpPr>
            <p:pic>
              <p:nvPicPr>
                <p:cNvPr id="4" name="圖片 3">
                  <a:extLst>
                    <a:ext uri="{FF2B5EF4-FFF2-40B4-BE49-F238E27FC236}">
                      <a16:creationId xmlns:a16="http://schemas.microsoft.com/office/drawing/2014/main" id="{D7C46B00-126C-4F02-AC19-C48E0EBF62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5064" y="482269"/>
                  <a:ext cx="698809" cy="968418"/>
                </a:xfrm>
                <a:prstGeom prst="rect">
                  <a:avLst/>
                </a:prstGeom>
              </p:spPr>
            </p:pic>
            <p:sp>
              <p:nvSpPr>
                <p:cNvPr id="7" name="十字形 6">
                  <a:extLst>
                    <a:ext uri="{FF2B5EF4-FFF2-40B4-BE49-F238E27FC236}">
                      <a16:creationId xmlns:a16="http://schemas.microsoft.com/office/drawing/2014/main" id="{1BC7A851-EE3B-4E11-B977-8974CE006C93}"/>
                    </a:ext>
                  </a:extLst>
                </p:cNvPr>
                <p:cNvSpPr/>
                <p:nvPr/>
              </p:nvSpPr>
              <p:spPr>
                <a:xfrm rot="2700000">
                  <a:off x="10700840" y="540779"/>
                  <a:ext cx="892440" cy="892440"/>
                </a:xfrm>
                <a:prstGeom prst="plus">
                  <a:avLst>
                    <a:gd name="adj" fmla="val 45316"/>
                  </a:avLst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90007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73AC3E0-E353-463A-9BF5-D34F15FA1709}"/>
              </a:ext>
            </a:extLst>
          </p:cNvPr>
          <p:cNvSpPr/>
          <p:nvPr/>
        </p:nvSpPr>
        <p:spPr>
          <a:xfrm>
            <a:off x="464103" y="2599084"/>
            <a:ext cx="6953876" cy="21236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Mellanox SN2010 </a:t>
            </a:r>
            <a:endParaRPr lang="zh-TW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25GbE/100GbE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Management Switch</a:t>
            </a:r>
            <a:endParaRPr lang="zh-CN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52CCFA2-AA48-49BF-BACC-A534699520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03" y="856328"/>
            <a:ext cx="1866264" cy="1865106"/>
          </a:xfrm>
          <a:prstGeom prst="ellipse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F89CA97-7092-4E23-B18A-AAD74A45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127" y="4131505"/>
            <a:ext cx="6589283" cy="253189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1345E0-8A6F-4F4B-812C-73F729DE9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03" y="408443"/>
            <a:ext cx="1518758" cy="3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63BDD-E112-4211-B4A2-C20C84172A6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4387" y="1822907"/>
            <a:ext cx="4295775" cy="438626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Arial" panose="020B0604020202020204" pitchFamily="34" charset="0"/>
              </a:rPr>
              <a:t>Physical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18 x SFP+/SFP28 ports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4 x QSFP/QSFP28 ports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½ 19’’ width, 1RU height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57W typical power consumption (ATIS)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Weight: 4.5Kg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Power supply redundancy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Management port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Rail kit for 2 x SN2010 in 1RU, 19’’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x86 Quad core Atom CPU 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8GB RAM, 16GB SSD</a:t>
            </a:r>
          </a:p>
          <a:p>
            <a:r>
              <a:rPr lang="en-US" dirty="0">
                <a:latin typeface="Arial" panose="020B0604020202020204" pitchFamily="34" charset="0"/>
              </a:rPr>
              <a:t>Performance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2.52Bpps -&gt; Zero Packet Loss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300ns latency </a:t>
            </a:r>
          </a:p>
          <a:p>
            <a:r>
              <a:rPr lang="en-US" dirty="0">
                <a:latin typeface="Arial" panose="020B0604020202020204" pitchFamily="34" charset="0"/>
              </a:rPr>
              <a:t>Network OS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Mellanox Onyx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Cumulus Linux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ONIE Version for coming Oss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3583F-73AB-4BC8-B2BF-4832A56E72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Spectrum the Best ESF Switch – SN2010</a:t>
            </a:r>
          </a:p>
        </p:txBody>
      </p:sp>
      <p:sp>
        <p:nvSpPr>
          <p:cNvPr id="22" name="Content Placeholder 53">
            <a:extLst>
              <a:ext uri="{FF2B5EF4-FFF2-40B4-BE49-F238E27FC236}">
                <a16:creationId xmlns:a16="http://schemas.microsoft.com/office/drawing/2014/main" id="{AFF0CF2B-137A-4E96-BAFF-AB53FC9C798C}"/>
              </a:ext>
            </a:extLst>
          </p:cNvPr>
          <p:cNvSpPr txBox="1">
            <a:spLocks/>
          </p:cNvSpPr>
          <p:nvPr/>
        </p:nvSpPr>
        <p:spPr>
          <a:xfrm>
            <a:off x="1451270" y="1201407"/>
            <a:ext cx="7973803" cy="377836"/>
          </a:xfrm>
          <a:prstGeom prst="rect">
            <a:avLst/>
          </a:prstGeom>
          <a:solidFill>
            <a:srgbClr val="7030A0"/>
          </a:solidFill>
        </p:spPr>
        <p:txBody>
          <a:bodyPr anchor="ctr"/>
          <a:lstStyle>
            <a:lvl1pPr marL="227903" indent="-246126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0"/>
                <a:cs typeface="Arial" pitchFamily="-108" charset="0"/>
              </a:defRPr>
            </a:lvl1pPr>
            <a:lvl2pPr marL="566587" indent="-254804" algn="l" rtl="0" eaLnBrk="1" fontAlgn="base" hangingPunct="1">
              <a:spcBef>
                <a:spcPts val="426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charset="0"/>
              <a:buChar char="•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2pPr>
            <a:lvl3pPr marL="819885" indent="-2389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4000"/>
              <a:buFont typeface="Lucida Grande" charset="0"/>
              <a:buChar char="-"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3pPr>
            <a:lvl4pPr marL="1093927" indent="-27350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charset="0"/>
              <a:buChar char="§"/>
              <a:defRPr sz="19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4pPr>
            <a:lvl5pPr marL="1312727" indent="-20970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Lucida Grande" charset="0"/>
              <a:buChar char="›"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5pPr>
            <a:lvl6pPr marL="3580951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6pPr>
            <a:lvl7pPr marL="4232077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7pPr>
            <a:lvl8pPr marL="4883164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8pPr>
            <a:lvl9pPr marL="5534259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marL="0" indent="0" defTabSz="761970">
              <a:spcBef>
                <a:spcPts val="500"/>
              </a:spcBef>
              <a:buClr>
                <a:srgbClr val="50A1D6">
                  <a:lumMod val="75000"/>
                </a:srgbClr>
              </a:buClr>
              <a:buNone/>
              <a:defRPr/>
            </a:pPr>
            <a:r>
              <a:rPr lang="en-US" sz="2333" kern="0">
                <a:solidFill>
                  <a:srgbClr val="FFFFFF"/>
                </a:solidFill>
                <a:latin typeface="Arial" panose="020B0604020202020204" pitchFamily="34" charset="0"/>
              </a:rPr>
              <a:t>Ethernet Storage Fabric needs dedicated ESF switches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0C4CB19-62F8-4841-961C-AB742B3956C4}"/>
              </a:ext>
            </a:extLst>
          </p:cNvPr>
          <p:cNvGrpSpPr/>
          <p:nvPr/>
        </p:nvGrpSpPr>
        <p:grpSpPr>
          <a:xfrm>
            <a:off x="4821243" y="1747911"/>
            <a:ext cx="6778040" cy="4614276"/>
            <a:chOff x="4990601" y="1655598"/>
            <a:chExt cx="6954038" cy="47340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77DB4B-B30A-4A9D-AE1D-3F04F86C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1911" y="2547019"/>
              <a:ext cx="3412728" cy="1033664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E0017F1-1EFA-44F9-A717-6B5E970603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84668" y="3811515"/>
              <a:ext cx="335997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7A1044-A8B6-4918-9474-260401DB813F}"/>
                </a:ext>
              </a:extLst>
            </p:cNvPr>
            <p:cNvSpPr txBox="1"/>
            <p:nvPr/>
          </p:nvSpPr>
          <p:spPr>
            <a:xfrm>
              <a:off x="9672635" y="3580683"/>
              <a:ext cx="125356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500">
                  <a:solidFill>
                    <a:srgbClr val="002B60">
                      <a:lumMod val="90000"/>
                      <a:lumOff val="10000"/>
                    </a:srgbClr>
                  </a:solidFill>
                  <a:latin typeface="Arial"/>
                </a:rPr>
                <a:t>½ 19” width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76FB98-4C8B-4A08-8AFD-3CB5054D5F3D}"/>
                </a:ext>
              </a:extLst>
            </p:cNvPr>
            <p:cNvSpPr/>
            <p:nvPr/>
          </p:nvSpPr>
          <p:spPr bwMode="auto">
            <a:xfrm>
              <a:off x="10400934" y="2889542"/>
              <a:ext cx="753214" cy="24130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C48300-22BC-477A-921E-E3892DBD3271}"/>
                </a:ext>
              </a:extLst>
            </p:cNvPr>
            <p:cNvSpPr/>
            <p:nvPr/>
          </p:nvSpPr>
          <p:spPr bwMode="auto">
            <a:xfrm>
              <a:off x="10400933" y="3163171"/>
              <a:ext cx="753214" cy="377246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E344EB-E8E9-4A87-8AF5-90C348E664DA}"/>
                </a:ext>
              </a:extLst>
            </p:cNvPr>
            <p:cNvSpPr/>
            <p:nvPr/>
          </p:nvSpPr>
          <p:spPr bwMode="auto">
            <a:xfrm>
              <a:off x="11537584" y="2921870"/>
              <a:ext cx="336550" cy="488343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50CA34-251F-47C9-8F5A-A49ECEE7B777}"/>
                </a:ext>
              </a:extLst>
            </p:cNvPr>
            <p:cNvSpPr/>
            <p:nvPr/>
          </p:nvSpPr>
          <p:spPr bwMode="auto">
            <a:xfrm>
              <a:off x="8645158" y="2889543"/>
              <a:ext cx="1714501" cy="650874"/>
            </a:xfrm>
            <a:prstGeom prst="rect">
              <a:avLst/>
            </a:prstGeom>
            <a:noFill/>
            <a:ln w="28575">
              <a:solidFill>
                <a:srgbClr val="F18E2B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F13320-9986-4285-AD87-DD56E63B4AB1}"/>
                </a:ext>
              </a:extLst>
            </p:cNvPr>
            <p:cNvCxnSpPr>
              <a:cxnSpLocks/>
              <a:endCxn id="16" idx="2"/>
            </p:cNvCxnSpPr>
            <p:nvPr/>
          </p:nvCxnSpPr>
          <p:spPr bwMode="auto">
            <a:xfrm flipH="1" flipV="1">
              <a:off x="8610824" y="2163106"/>
              <a:ext cx="416344" cy="7264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18E2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5B8BAD-3A35-4F72-92B8-A992A9A430F5}"/>
                </a:ext>
              </a:extLst>
            </p:cNvPr>
            <p:cNvSpPr txBox="1"/>
            <p:nvPr/>
          </p:nvSpPr>
          <p:spPr>
            <a:xfrm>
              <a:off x="7981645" y="1803905"/>
              <a:ext cx="1258358" cy="35920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167" b="1">
                  <a:solidFill>
                    <a:srgbClr val="F18E2B"/>
                  </a:solidFill>
                  <a:latin typeface="Arial"/>
                </a:rPr>
                <a:t>18 *10/25GbE </a:t>
              </a:r>
            </a:p>
            <a:p>
              <a:pPr algn="ctr" defTabSz="1085224">
                <a:defRPr/>
              </a:pPr>
              <a:r>
                <a:rPr lang="en-US" sz="1167" b="1">
                  <a:solidFill>
                    <a:srgbClr val="F18E2B"/>
                  </a:solidFill>
                  <a:latin typeface="Arial"/>
                </a:rPr>
                <a:t>SFP+/SFP28Ports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36134B-9AD0-455E-8246-5719CC3ECF38}"/>
                </a:ext>
              </a:extLst>
            </p:cNvPr>
            <p:cNvCxnSpPr>
              <a:cxnSpLocks/>
              <a:stCxn id="9" idx="2"/>
            </p:cNvCxnSpPr>
            <p:nvPr/>
          </p:nvCxnSpPr>
          <p:spPr bwMode="auto">
            <a:xfrm flipH="1" flipV="1">
              <a:off x="10474199" y="2227744"/>
              <a:ext cx="303343" cy="90309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FDC437-EF65-4FE7-B869-9D5CC493566E}"/>
                </a:ext>
              </a:extLst>
            </p:cNvPr>
            <p:cNvCxnSpPr>
              <a:cxnSpLocks/>
              <a:stCxn id="12" idx="0"/>
              <a:endCxn id="21" idx="2"/>
            </p:cNvCxnSpPr>
            <p:nvPr/>
          </p:nvCxnSpPr>
          <p:spPr bwMode="auto">
            <a:xfrm flipH="1" flipV="1">
              <a:off x="11275071" y="1809486"/>
              <a:ext cx="430788" cy="111238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089617-047D-48E9-9726-037CB95A106F}"/>
                </a:ext>
              </a:extLst>
            </p:cNvPr>
            <p:cNvSpPr txBox="1"/>
            <p:nvPr/>
          </p:nvSpPr>
          <p:spPr>
            <a:xfrm>
              <a:off x="10702798" y="1655598"/>
              <a:ext cx="114454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000" b="1">
                  <a:solidFill>
                    <a:srgbClr val="92D050"/>
                  </a:solidFill>
                  <a:latin typeface="Arial"/>
                </a:rPr>
                <a:t>Management Ports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BFA50B-FE8C-4655-8972-FAE97C3F6CE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331913" y="2456712"/>
              <a:ext cx="155984" cy="43283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55997E-5EF3-4980-979C-E4207BE73189}"/>
                </a:ext>
              </a:extLst>
            </p:cNvPr>
            <p:cNvSpPr txBox="1"/>
            <p:nvPr/>
          </p:nvSpPr>
          <p:spPr>
            <a:xfrm>
              <a:off x="9082827" y="2347977"/>
              <a:ext cx="125835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000" b="1">
                  <a:solidFill>
                    <a:srgbClr val="00B0F0"/>
                  </a:solidFill>
                  <a:latin typeface="Arial"/>
                </a:rPr>
                <a:t>Port LED indications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DCB11A-D791-4F77-90FA-27B2F2B63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5488" y="4147051"/>
              <a:ext cx="2249583" cy="1050878"/>
            </a:xfrm>
            <a:prstGeom prst="rect">
              <a:avLst/>
            </a:prstGeom>
          </p:spPr>
        </p:pic>
        <p:pic>
          <p:nvPicPr>
            <p:cNvPr id="29" name="Picture 1" descr="image001">
              <a:extLst>
                <a:ext uri="{FF2B5EF4-FFF2-40B4-BE49-F238E27FC236}">
                  <a16:creationId xmlns:a16="http://schemas.microsoft.com/office/drawing/2014/main" id="{359DF6EC-1788-42EC-8E0B-881F8E801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121" y="5118405"/>
              <a:ext cx="2249583" cy="127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C037355-EEE0-4604-9EDE-3517344B8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601" y="2573643"/>
              <a:ext cx="3412728" cy="1033664"/>
            </a:xfrm>
            <a:prstGeom prst="rect">
              <a:avLst/>
            </a:prstGeom>
          </p:spPr>
        </p:pic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55D62F5-B382-4208-8269-DDA84FED28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90601" y="3805345"/>
              <a:ext cx="335997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stealth"/>
              <a:tailEnd type="stealth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531B9E-197D-4608-AE5A-F2A74AE985D7}"/>
                </a:ext>
              </a:extLst>
            </p:cNvPr>
            <p:cNvSpPr txBox="1"/>
            <p:nvPr/>
          </p:nvSpPr>
          <p:spPr>
            <a:xfrm>
              <a:off x="6078567" y="3574513"/>
              <a:ext cx="125356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500">
                  <a:solidFill>
                    <a:srgbClr val="002B60">
                      <a:lumMod val="90000"/>
                      <a:lumOff val="10000"/>
                    </a:srgbClr>
                  </a:solidFill>
                  <a:latin typeface="Arial"/>
                </a:rPr>
                <a:t>½ 19” width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DE2A6F-CDFC-475E-B34E-82593E36A393}"/>
                </a:ext>
              </a:extLst>
            </p:cNvPr>
            <p:cNvSpPr txBox="1"/>
            <p:nvPr/>
          </p:nvSpPr>
          <p:spPr>
            <a:xfrm>
              <a:off x="9425073" y="1809423"/>
              <a:ext cx="1534074" cy="35920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1167" b="1">
                  <a:solidFill>
                    <a:srgbClr val="49305F">
                      <a:lumMod val="40000"/>
                      <a:lumOff val="60000"/>
                    </a:srgbClr>
                  </a:solidFill>
                  <a:latin typeface="Arial"/>
                </a:rPr>
                <a:t>4*40/100GbE </a:t>
              </a:r>
            </a:p>
            <a:p>
              <a:pPr algn="ctr" defTabSz="1085224">
                <a:defRPr/>
              </a:pPr>
              <a:r>
                <a:rPr lang="en-US" sz="1167" b="1">
                  <a:solidFill>
                    <a:srgbClr val="49305F">
                      <a:lumMod val="40000"/>
                      <a:lumOff val="60000"/>
                    </a:srgbClr>
                  </a:solidFill>
                  <a:latin typeface="Arial"/>
                </a:rPr>
                <a:t>QSFP+/QSFP28 Ports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CF8960-DD1D-41F4-9345-7A6C6A80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152" y="4123088"/>
              <a:ext cx="1079355" cy="118494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5F25C3-4467-4FA7-89C4-227236CB4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2781" y="4218736"/>
              <a:ext cx="1000800" cy="979193"/>
            </a:xfrm>
            <a:prstGeom prst="rect">
              <a:avLst/>
            </a:prstGeom>
          </p:spPr>
        </p:pic>
        <p:pic>
          <p:nvPicPr>
            <p:cNvPr id="31" name="Picture 19">
              <a:extLst>
                <a:ext uri="{FF2B5EF4-FFF2-40B4-BE49-F238E27FC236}">
                  <a16:creationId xmlns:a16="http://schemas.microsoft.com/office/drawing/2014/main" id="{C2FE88FE-2559-4780-9B7F-D76E52DE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213" y="3910597"/>
              <a:ext cx="1350568" cy="1595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28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pPr>
              <a:lnSpc>
                <a:spcPts val="5166"/>
              </a:lnSpc>
            </a:pPr>
            <a:r>
              <a:rPr lang="en-US" altLang="en-US"/>
              <a:t>Leading Supplier</a:t>
            </a:r>
            <a:br>
              <a:rPr lang="en-US" altLang="en-US"/>
            </a:br>
            <a:r>
              <a:rPr lang="en-US" altLang="en-US"/>
              <a:t>of End-to-End Interconnect Solutions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551" y="1373527"/>
            <a:ext cx="4516061" cy="150306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662E3691-3811-4F0F-A579-91C7D3562261}"/>
              </a:ext>
            </a:extLst>
          </p:cNvPr>
          <p:cNvGrpSpPr/>
          <p:nvPr/>
        </p:nvGrpSpPr>
        <p:grpSpPr>
          <a:xfrm>
            <a:off x="17185" y="2865473"/>
            <a:ext cx="11954474" cy="3490520"/>
            <a:chOff x="784676" y="3367480"/>
            <a:chExt cx="10109865" cy="2951923"/>
          </a:xfrm>
        </p:grpSpPr>
        <p:grpSp>
          <p:nvGrpSpPr>
            <p:cNvPr id="5" name="Group 4"/>
            <p:cNvGrpSpPr/>
            <p:nvPr/>
          </p:nvGrpSpPr>
          <p:grpSpPr>
            <a:xfrm>
              <a:off x="4659176" y="3519076"/>
              <a:ext cx="2704832" cy="1457134"/>
              <a:chOff x="5650261" y="4866437"/>
              <a:chExt cx="3234500" cy="1742474"/>
            </a:xfrm>
            <a:solidFill>
              <a:srgbClr val="B7BF36"/>
            </a:solidFill>
          </p:grpSpPr>
          <p:sp>
            <p:nvSpPr>
              <p:cNvPr id="20" name="Oval 19"/>
              <p:cNvSpPr/>
              <p:nvPr/>
            </p:nvSpPr>
            <p:spPr bwMode="auto">
              <a:xfrm>
                <a:off x="5650261" y="5330799"/>
                <a:ext cx="1278112" cy="1278112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7830530" y="5554680"/>
                <a:ext cx="1054231" cy="1054231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6718485" y="4866437"/>
                <a:ext cx="1729903" cy="1729903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6222542" y="5943428"/>
                <a:ext cx="2178601" cy="665483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6285682" y="4971339"/>
                <a:ext cx="1054231" cy="1054231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047501" y="3679552"/>
              <a:ext cx="2138952" cy="1296657"/>
              <a:chOff x="5730956" y="5572723"/>
              <a:chExt cx="2436561" cy="1477071"/>
            </a:xfrm>
            <a:solidFill>
              <a:srgbClr val="3283AB"/>
            </a:solidFill>
          </p:grpSpPr>
          <p:sp>
            <p:nvSpPr>
              <p:cNvPr id="88" name="Oval 87"/>
              <p:cNvSpPr/>
              <p:nvPr/>
            </p:nvSpPr>
            <p:spPr bwMode="auto">
              <a:xfrm>
                <a:off x="5730956" y="6281905"/>
                <a:ext cx="767888" cy="76788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7163259" y="6045536"/>
                <a:ext cx="1004258" cy="100425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>
                <a:off x="6849303" y="5572723"/>
                <a:ext cx="994102" cy="994102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6126047" y="5690284"/>
                <a:ext cx="1208270" cy="120827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6100888" y="6415856"/>
                <a:ext cx="1580939" cy="633937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724970" y="3665863"/>
              <a:ext cx="2169571" cy="1310348"/>
              <a:chOff x="5730956" y="5557128"/>
              <a:chExt cx="2471441" cy="1492666"/>
            </a:xfrm>
            <a:solidFill>
              <a:srgbClr val="005AAB"/>
            </a:solidFill>
          </p:grpSpPr>
          <p:sp>
            <p:nvSpPr>
              <p:cNvPr id="94" name="Oval 93"/>
              <p:cNvSpPr/>
              <p:nvPr/>
            </p:nvSpPr>
            <p:spPr bwMode="auto">
              <a:xfrm>
                <a:off x="5730956" y="5832268"/>
                <a:ext cx="1217526" cy="1217526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7198139" y="6045536"/>
                <a:ext cx="1004258" cy="100425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7127673" y="5769498"/>
                <a:ext cx="692064" cy="692064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6392025" y="5557128"/>
                <a:ext cx="1009699" cy="1009698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6276109" y="6415856"/>
                <a:ext cx="1428213" cy="633937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4" name="Rectangle 6"/>
            <p:cNvSpPr>
              <a:spLocks noChangeArrowheads="1"/>
            </p:cNvSpPr>
            <p:nvPr/>
          </p:nvSpPr>
          <p:spPr bwMode="auto">
            <a:xfrm>
              <a:off x="9449741" y="4210457"/>
              <a:ext cx="1234401" cy="7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8852" tIns="54426" rIns="108852" bIns="54426" anchor="ctr" anchorCtr="1"/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Storage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333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Front / 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333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Back-End</a:t>
              </a:r>
            </a:p>
          </p:txBody>
        </p:sp>
        <p:sp>
          <p:nvSpPr>
            <p:cNvPr id="115" name="Rectangle 6"/>
            <p:cNvSpPr>
              <a:spLocks noChangeArrowheads="1"/>
            </p:cNvSpPr>
            <p:nvPr/>
          </p:nvSpPr>
          <p:spPr bwMode="auto">
            <a:xfrm>
              <a:off x="784676" y="4444520"/>
              <a:ext cx="1987203" cy="43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8852" tIns="54426" rIns="108852" bIns="54426" anchor="ctr" anchorCtr="1"/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Server /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Compute</a:t>
              </a:r>
            </a:p>
          </p:txBody>
        </p:sp>
        <p:sp>
          <p:nvSpPr>
            <p:cNvPr id="116" name="Rectangle 6"/>
            <p:cNvSpPr>
              <a:spLocks noChangeArrowheads="1"/>
            </p:cNvSpPr>
            <p:nvPr/>
          </p:nvSpPr>
          <p:spPr bwMode="auto">
            <a:xfrm>
              <a:off x="5394953" y="3782753"/>
              <a:ext cx="1969054" cy="394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8852" tIns="54426" rIns="108852" bIns="54426" anchor="ctr" anchorCtr="1"/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Switch /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n-US" sz="1667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Gateway</a:t>
              </a:r>
            </a:p>
          </p:txBody>
        </p:sp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4199" y="5372359"/>
              <a:ext cx="845175" cy="477708"/>
            </a:xfrm>
            <a:prstGeom prst="rect">
              <a:avLst/>
            </a:prstGeom>
            <a:effectLst>
              <a:glow rad="63500">
                <a:schemeClr val="bg1">
                  <a:alpha val="40000"/>
                </a:schemeClr>
              </a:glow>
            </a:effec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4068" y="5523568"/>
              <a:ext cx="770713" cy="270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 descr="C:\Users\shainer\Documents\Presentations\Companies\Mellanox\pics\ConnectX-4i_logo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04472" y="5422535"/>
              <a:ext cx="1049273" cy="394363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/>
            <a:extLst/>
          </p:spPr>
        </p:pic>
        <p:grpSp>
          <p:nvGrpSpPr>
            <p:cNvPr id="10" name="Group 9"/>
            <p:cNvGrpSpPr/>
            <p:nvPr/>
          </p:nvGrpSpPr>
          <p:grpSpPr>
            <a:xfrm>
              <a:off x="2870409" y="3923936"/>
              <a:ext cx="2066901" cy="1202789"/>
              <a:chOff x="8663224" y="5147376"/>
              <a:chExt cx="2471648" cy="1438323"/>
            </a:xfrm>
          </p:grpSpPr>
          <p:sp>
            <p:nvSpPr>
              <p:cNvPr id="118" name="Text Box 43"/>
              <p:cNvSpPr txBox="1">
                <a:spLocks noChangeArrowheads="1"/>
              </p:cNvSpPr>
              <p:nvPr/>
            </p:nvSpPr>
            <p:spPr bwMode="auto">
              <a:xfrm>
                <a:off x="9006724" y="5620728"/>
                <a:ext cx="1784954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1"/>
                    </a:solidFill>
                    <a:ea typeface="Calibri" charset="0"/>
                  </a:rPr>
                  <a:t>56/100/200G InfiniBand</a:t>
                </a:r>
              </a:p>
            </p:txBody>
          </p:sp>
          <p:sp>
            <p:nvSpPr>
              <p:cNvPr id="120" name="Text Box 47"/>
              <p:cNvSpPr txBox="1">
                <a:spLocks noChangeArrowheads="1"/>
              </p:cNvSpPr>
              <p:nvPr/>
            </p:nvSpPr>
            <p:spPr bwMode="auto">
              <a:xfrm>
                <a:off x="9171206" y="6137347"/>
                <a:ext cx="1455991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10/25/40/50/</a:t>
                </a:r>
              </a:p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100/200/400GbE</a:t>
                </a:r>
              </a:p>
            </p:txBody>
          </p:sp>
          <p:sp>
            <p:nvSpPr>
              <p:cNvPr id="158" name="Rectangle 5"/>
              <p:cNvSpPr>
                <a:spLocks noChangeArrowheads="1"/>
              </p:cNvSpPr>
              <p:nvPr/>
            </p:nvSpPr>
            <p:spPr bwMode="auto">
              <a:xfrm>
                <a:off x="8830389" y="5147376"/>
                <a:ext cx="2137624" cy="298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8852" tIns="54426" rIns="108852" bIns="54426" anchor="ctr"/>
              <a:lstStyle/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Virtual Protocol </a:t>
                </a:r>
              </a:p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Interconnect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8663224" y="5421344"/>
                <a:ext cx="2471648" cy="851207"/>
                <a:chOff x="8494569" y="5563584"/>
                <a:chExt cx="2752945" cy="851207"/>
              </a:xfrm>
            </p:grpSpPr>
            <p:sp>
              <p:nvSpPr>
                <p:cNvPr id="59" name="Line 37"/>
                <p:cNvSpPr>
                  <a:spLocks noChangeShapeType="1"/>
                </p:cNvSpPr>
                <p:nvPr/>
              </p:nvSpPr>
              <p:spPr bwMode="auto">
                <a:xfrm>
                  <a:off x="8655481" y="5701555"/>
                  <a:ext cx="2450444" cy="12284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r>
                    <a:rPr lang="en-US" sz="1500">
                      <a:latin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60" name="Line 38"/>
                <p:cNvSpPr>
                  <a:spLocks noChangeShapeType="1"/>
                </p:cNvSpPr>
                <p:nvPr/>
              </p:nvSpPr>
              <p:spPr bwMode="auto">
                <a:xfrm>
                  <a:off x="8667285" y="6282248"/>
                  <a:ext cx="2300315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endParaRPr lang="en-US" sz="15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880481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49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50" y="5880481"/>
                  <a:ext cx="261430" cy="807189"/>
                </a:xfrm>
                <a:prstGeom prst="rect">
                  <a:avLst/>
                </a:prstGeom>
              </p:spPr>
            </p:pic>
          </p:grpSp>
        </p:grpSp>
        <p:sp>
          <p:nvSpPr>
            <p:cNvPr id="100" name="Left Brace 99"/>
            <p:cNvSpPr/>
            <p:nvPr/>
          </p:nvSpPr>
          <p:spPr bwMode="auto">
            <a:xfrm rot="16200000">
              <a:off x="2046455" y="4336597"/>
              <a:ext cx="216954" cy="1844805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1" name="Left Brace 100"/>
            <p:cNvSpPr/>
            <p:nvPr/>
          </p:nvSpPr>
          <p:spPr bwMode="auto">
            <a:xfrm rot="16200000">
              <a:off x="3792398" y="4544579"/>
              <a:ext cx="216954" cy="1428844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2" name="Left Brace 101"/>
            <p:cNvSpPr/>
            <p:nvPr/>
          </p:nvSpPr>
          <p:spPr bwMode="auto">
            <a:xfrm rot="16200000">
              <a:off x="5835118" y="4039825"/>
              <a:ext cx="216954" cy="2438354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3" name="Left Brace 102"/>
            <p:cNvSpPr/>
            <p:nvPr/>
          </p:nvSpPr>
          <p:spPr bwMode="auto">
            <a:xfrm rot="16200000">
              <a:off x="7930276" y="4471852"/>
              <a:ext cx="216954" cy="1574299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sp>
          <p:nvSpPr>
            <p:cNvPr id="104" name="Left Brace 103"/>
            <p:cNvSpPr/>
            <p:nvPr/>
          </p:nvSpPr>
          <p:spPr bwMode="auto">
            <a:xfrm rot="16200000">
              <a:off x="9759406" y="4336598"/>
              <a:ext cx="216954" cy="1844805"/>
            </a:xfrm>
            <a:prstGeom prst="leftBrace">
              <a:avLst>
                <a:gd name="adj1" fmla="val 3954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1681" y="3519075"/>
              <a:ext cx="657486" cy="19804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7003" y="3367480"/>
              <a:ext cx="747700" cy="2951923"/>
            </a:xfrm>
            <a:prstGeom prst="rect">
              <a:avLst/>
            </a:prstGeom>
          </p:spPr>
        </p:pic>
        <p:grpSp>
          <p:nvGrpSpPr>
            <p:cNvPr id="129" name="Group 128"/>
            <p:cNvGrpSpPr/>
            <p:nvPr/>
          </p:nvGrpSpPr>
          <p:grpSpPr>
            <a:xfrm>
              <a:off x="6969159" y="3923936"/>
              <a:ext cx="2066901" cy="1202789"/>
              <a:chOff x="8663224" y="5147376"/>
              <a:chExt cx="2471648" cy="1438323"/>
            </a:xfrm>
          </p:grpSpPr>
          <p:sp>
            <p:nvSpPr>
              <p:cNvPr id="130" name="Text Box 43"/>
              <p:cNvSpPr txBox="1">
                <a:spLocks noChangeArrowheads="1"/>
              </p:cNvSpPr>
              <p:nvPr/>
            </p:nvSpPr>
            <p:spPr bwMode="auto">
              <a:xfrm>
                <a:off x="9006724" y="5620728"/>
                <a:ext cx="1784954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1"/>
                    </a:solidFill>
                    <a:ea typeface="Calibri" charset="0"/>
                  </a:rPr>
                  <a:t>56/100/200G InfiniBand</a:t>
                </a:r>
              </a:p>
            </p:txBody>
          </p:sp>
          <p:sp>
            <p:nvSpPr>
              <p:cNvPr id="131" name="Text Box 47"/>
              <p:cNvSpPr txBox="1">
                <a:spLocks noChangeArrowheads="1"/>
              </p:cNvSpPr>
              <p:nvPr/>
            </p:nvSpPr>
            <p:spPr bwMode="auto">
              <a:xfrm>
                <a:off x="9171206" y="6137347"/>
                <a:ext cx="1455991" cy="44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8852" tIns="54426" rIns="108852" bIns="54426">
                <a:spAutoFit/>
              </a:bodyPr>
              <a:lstStyle>
                <a:lvl1pPr eaLnBrk="0" hangingPunct="0">
                  <a:spcBef>
                    <a:spcPts val="600"/>
                  </a:spcBef>
                  <a:buClr>
                    <a:srgbClr val="2A7DB3"/>
                  </a:buClr>
                  <a:buSzPct val="110000"/>
                  <a:buFont typeface="Wingdings" pitchFamily="2" charset="2"/>
                  <a:buChar char="§"/>
                  <a:defRPr sz="2400">
                    <a:solidFill>
                      <a:schemeClr val="tx2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ts val="425"/>
                  </a:spcBef>
                  <a:buClr>
                    <a:srgbClr val="404040"/>
                  </a:buClr>
                  <a:buSzPct val="105000"/>
                  <a:buFont typeface="Arial" pitchFamily="34" charset="0"/>
                  <a:buChar char="•"/>
                  <a:defRPr sz="21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404040"/>
                  </a:buClr>
                  <a:buSzPct val="104000"/>
                  <a:buFont typeface="Lucida Grande" pitchFamily="-84" charset="0"/>
                  <a:buChar char="-"/>
                  <a:defRPr sz="1900">
                    <a:solidFill>
                      <a:srgbClr val="404040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Wingdings" pitchFamily="2" charset="2"/>
                  <a:buChar char="§"/>
                  <a:defRPr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F7F7F"/>
                  </a:buClr>
                  <a:buFont typeface="Lucida Grande" pitchFamily="-84" charset="0"/>
                  <a:buChar char="›"/>
                  <a:defRPr sz="1400">
                    <a:solidFill>
                      <a:srgbClr val="7F7F7F"/>
                    </a:solidFill>
                    <a:latin typeface="Arial" pitchFamily="34" charset="0"/>
                    <a:ea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10/25/40/50/</a:t>
                </a:r>
              </a:p>
              <a:p>
                <a:pPr algn="ctr" eaLnBrk="1" hangingPunct="1">
                  <a:lnSpc>
                    <a:spcPts val="1250"/>
                  </a:lnSpc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en-US" sz="1250">
                    <a:solidFill>
                      <a:schemeClr val="accent2"/>
                    </a:solidFill>
                    <a:ea typeface="Calibri" charset="0"/>
                  </a:rPr>
                  <a:t>100/200/400GbE</a:t>
                </a:r>
              </a:p>
            </p:txBody>
          </p:sp>
          <p:sp>
            <p:nvSpPr>
              <p:cNvPr id="132" name="Rectangle 5"/>
              <p:cNvSpPr>
                <a:spLocks noChangeArrowheads="1"/>
              </p:cNvSpPr>
              <p:nvPr/>
            </p:nvSpPr>
            <p:spPr bwMode="auto">
              <a:xfrm>
                <a:off x="8830389" y="5147376"/>
                <a:ext cx="2137624" cy="298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8852" tIns="54426" rIns="108852" bIns="54426" anchor="ctr"/>
              <a:lstStyle/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Virtual Protocol </a:t>
                </a:r>
              </a:p>
              <a:p>
                <a:pPr algn="ctr">
                  <a:lnSpc>
                    <a:spcPts val="1250"/>
                  </a:lnSpc>
                  <a:defRPr/>
                </a:pPr>
                <a:r>
                  <a:rPr lang="en-US" sz="12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Interconnect</a:t>
                </a:r>
              </a:p>
            </p:txBody>
          </p:sp>
          <p:grpSp>
            <p:nvGrpSpPr>
              <p:cNvPr id="133" name="Group 132"/>
              <p:cNvGrpSpPr/>
              <p:nvPr/>
            </p:nvGrpSpPr>
            <p:grpSpPr>
              <a:xfrm>
                <a:off x="8663224" y="5421344"/>
                <a:ext cx="2471648" cy="851207"/>
                <a:chOff x="8494569" y="5563584"/>
                <a:chExt cx="2752945" cy="851207"/>
              </a:xfrm>
            </p:grpSpPr>
            <p:sp>
              <p:nvSpPr>
                <p:cNvPr id="134" name="Line 37"/>
                <p:cNvSpPr>
                  <a:spLocks noChangeShapeType="1"/>
                </p:cNvSpPr>
                <p:nvPr/>
              </p:nvSpPr>
              <p:spPr bwMode="auto">
                <a:xfrm>
                  <a:off x="8655481" y="5701555"/>
                  <a:ext cx="2450444" cy="12284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r>
                    <a:rPr lang="en-US" sz="1500">
                      <a:latin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135" name="Line 38"/>
                <p:cNvSpPr>
                  <a:spLocks noChangeShapeType="1"/>
                </p:cNvSpPr>
                <p:nvPr/>
              </p:nvSpPr>
              <p:spPr bwMode="auto">
                <a:xfrm>
                  <a:off x="8667285" y="6282248"/>
                  <a:ext cx="2300315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108852" tIns="54426" rIns="108852" bIns="54426" anchor="ctr"/>
                <a:lstStyle/>
                <a:p>
                  <a:endParaRPr lang="en-US" sz="15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0713205" y="5880481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49" y="5290704"/>
                  <a:ext cx="261430" cy="807189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8767450" y="5880481"/>
                  <a:ext cx="261430" cy="80718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561" y="5523568"/>
              <a:ext cx="770713" cy="270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" name="Picture 2" descr="C:\Users\shainer\Documents\Presentations\Companies\Mellanox\pics\ConnectX-4i_logo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30295" y="5422535"/>
              <a:ext cx="1049273" cy="394363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/>
            <a:extLst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6355" y="4054117"/>
              <a:ext cx="2383648" cy="146029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5BE6B2-056F-BD4F-B0FC-399BD6AD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765" y="5375001"/>
              <a:ext cx="1207475" cy="600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96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D9CFAA0C-4446-45BA-AC50-8D3446C52A5B}"/>
              </a:ext>
            </a:extLst>
          </p:cNvPr>
          <p:cNvSpPr/>
          <p:nvPr/>
        </p:nvSpPr>
        <p:spPr>
          <a:xfrm>
            <a:off x="367936" y="2533785"/>
            <a:ext cx="8323677" cy="3855601"/>
          </a:xfrm>
          <a:prstGeom prst="roundRect">
            <a:avLst>
              <a:gd name="adj" fmla="val 2452"/>
            </a:avLst>
          </a:prstGeom>
          <a:gradFill flip="none" rotWithShape="1">
            <a:gsLst>
              <a:gs pos="0">
                <a:srgbClr val="A506FE"/>
              </a:gs>
              <a:gs pos="100000">
                <a:srgbClr val="A506FE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9420225" y="1839913"/>
            <a:ext cx="2771775" cy="249237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7FDE6"/>
                </a:solidFill>
                <a:latin typeface="Arial" panose="020B0604020202020204" pitchFamily="34" charset="0"/>
              </a:rPr>
              <a:t>Traditional SAN</a:t>
            </a:r>
          </a:p>
          <a:p>
            <a:r>
              <a:rPr lang="en-US">
                <a:solidFill>
                  <a:srgbClr val="07FDE6"/>
                </a:solidFill>
                <a:latin typeface="Arial" panose="020B0604020202020204" pitchFamily="34" charset="0"/>
              </a:rPr>
              <a:t>20% of capacity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4914" y="122238"/>
            <a:ext cx="9100686" cy="1096962"/>
          </a:xfrm>
        </p:spPr>
        <p:txBody>
          <a:bodyPr>
            <a:normAutofit/>
          </a:bodyPr>
          <a:lstStyle/>
          <a:p>
            <a:r>
              <a:rPr lang="en-US"/>
              <a:t>Today’s Storage Landscape 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49" y="1423805"/>
            <a:ext cx="3014076" cy="49174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78993" y="1411584"/>
            <a:ext cx="2249905" cy="3368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07FDE6"/>
                </a:solidFill>
                <a:latin typeface="Arial" panose="020B0604020202020204" pitchFamily="34" charset="0"/>
              </a:rPr>
              <a:t>PRIMARY STORAGE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03056" y="3788332"/>
            <a:ext cx="3080083" cy="6344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SECONDARY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STORAGE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8534400" y="1367284"/>
            <a:ext cx="276726" cy="1118937"/>
          </a:xfrm>
          <a:prstGeom prst="rightBrace">
            <a:avLst/>
          </a:prstGeom>
          <a:ln w="19050">
            <a:solidFill>
              <a:srgbClr val="07FD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8534401" y="2533785"/>
            <a:ext cx="336884" cy="3774836"/>
          </a:xfrm>
          <a:prstGeom prst="rightBrace">
            <a:avLst>
              <a:gd name="adj1" fmla="val 2083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20" name="Content Placeholder 13"/>
          <p:cNvSpPr txBox="1">
            <a:spLocks/>
          </p:cNvSpPr>
          <p:nvPr/>
        </p:nvSpPr>
        <p:spPr>
          <a:xfrm>
            <a:off x="9135139" y="4472235"/>
            <a:ext cx="3048000" cy="2221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80% of capacity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Rapid growth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Diverse data types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Scale-out, Ethernet-based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 Tiered storage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2234" y="1920418"/>
            <a:ext cx="2249905" cy="421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rgbClr val="07FDE6"/>
                </a:solidFill>
                <a:latin typeface="Arial" panose="020B0604020202020204" pitchFamily="34" charset="0"/>
              </a:rPr>
              <a:t>STORAGE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5494" y="2437442"/>
            <a:ext cx="2249905" cy="7820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chemeClr val="bg1"/>
                </a:solidFill>
                <a:latin typeface="Arial" panose="020B0604020202020204" pitchFamily="34" charset="0"/>
              </a:rPr>
              <a:t>ICEBERG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198" y="5801961"/>
            <a:ext cx="377334" cy="24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87" y="5255840"/>
            <a:ext cx="279227" cy="2641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63" y="4067214"/>
            <a:ext cx="332053" cy="3320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446" y="4634252"/>
            <a:ext cx="316960" cy="339600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993" y="3542924"/>
            <a:ext cx="294320" cy="226400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346" y="2939921"/>
            <a:ext cx="299811" cy="251454"/>
          </a:xfrm>
          <a:prstGeom prst="rect">
            <a:avLst/>
          </a:prstGeom>
        </p:spPr>
      </p:pic>
      <p:sp>
        <p:nvSpPr>
          <p:cNvPr id="1028" name="Oval 1027"/>
          <p:cNvSpPr/>
          <p:nvPr/>
        </p:nvSpPr>
        <p:spPr bwMode="ltGray">
          <a:xfrm>
            <a:off x="7240868" y="4098044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 bwMode="ltGray">
          <a:xfrm>
            <a:off x="6362562" y="4677175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 bwMode="ltGray">
          <a:xfrm>
            <a:off x="6566264" y="5833374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 bwMode="ltGray">
          <a:xfrm>
            <a:off x="6386624" y="5274745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5327846" y="3072126"/>
            <a:ext cx="21055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327845" y="3649642"/>
            <a:ext cx="10828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327845" y="4227158"/>
            <a:ext cx="19491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327845" y="4804674"/>
            <a:ext cx="10828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327845" y="5382190"/>
            <a:ext cx="10828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5327846" y="5959706"/>
            <a:ext cx="1311442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 bwMode="ltGray">
          <a:xfrm>
            <a:off x="6354541" y="3508497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 bwMode="ltGray">
          <a:xfrm>
            <a:off x="7421341" y="2947800"/>
            <a:ext cx="252663" cy="252663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400" err="1">
              <a:latin typeface="Arial" panose="020B0604020202020204" pitchFamily="34" charset="0"/>
            </a:endParaRPr>
          </a:p>
        </p:txBody>
      </p:sp>
      <p:sp>
        <p:nvSpPr>
          <p:cNvPr id="102" name="Content Placeholder 13"/>
          <p:cNvSpPr txBox="1">
            <a:spLocks/>
          </p:cNvSpPr>
          <p:nvPr/>
        </p:nvSpPr>
        <p:spPr>
          <a:xfrm>
            <a:off x="3071412" y="2701490"/>
            <a:ext cx="1736558" cy="2662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File Shares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Archiving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Test/Dev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Backups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Analytics</a:t>
            </a:r>
          </a:p>
          <a:p>
            <a:pPr marL="0" indent="0" algn="r">
              <a:lnSpc>
                <a:spcPts val="45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4105603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AF1CFB3-CA17-4371-9386-92FCEA740BB0}"/>
              </a:ext>
            </a:extLst>
          </p:cNvPr>
          <p:cNvSpPr/>
          <p:nvPr/>
        </p:nvSpPr>
        <p:spPr>
          <a:xfrm>
            <a:off x="755718" y="1484851"/>
            <a:ext cx="10544253" cy="4586943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The Storage World is Changing</a:t>
            </a:r>
          </a:p>
        </p:txBody>
      </p:sp>
      <p:sp>
        <p:nvSpPr>
          <p:cNvPr id="52" name="Rectangle 51"/>
          <p:cNvSpPr/>
          <p:nvPr/>
        </p:nvSpPr>
        <p:spPr bwMode="ltGray">
          <a:xfrm>
            <a:off x="747747" y="5684301"/>
            <a:ext cx="10559424" cy="446216"/>
          </a:xfrm>
          <a:prstGeom prst="rect">
            <a:avLst/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</a:pPr>
            <a:r>
              <a:rPr lang="en-US" sz="2667">
                <a:solidFill>
                  <a:schemeClr val="bg1"/>
                </a:solidFill>
                <a:latin typeface="Arial" panose="020B0604020202020204" pitchFamily="34" charset="0"/>
              </a:rPr>
              <a:t>Bottom Line: More Ethernet Storage Traffic</a:t>
            </a:r>
          </a:p>
        </p:txBody>
      </p:sp>
      <p:sp>
        <p:nvSpPr>
          <p:cNvPr id="53" name="Content Placeholder 5"/>
          <p:cNvSpPr txBox="1">
            <a:spLocks/>
          </p:cNvSpPr>
          <p:nvPr/>
        </p:nvSpPr>
        <p:spPr>
          <a:xfrm>
            <a:off x="1777945" y="2056866"/>
            <a:ext cx="2076754" cy="3223443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2000" b="1">
                <a:solidFill>
                  <a:srgbClr val="00A982"/>
                </a:solidFill>
                <a:latin typeface="Arial" panose="020B0604020202020204" pitchFamily="34" charset="0"/>
              </a:rPr>
              <a:t>Changes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Flash, Faster servers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Social/Mobile/Video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Hyperconverged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Cloud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Big Data</a:t>
            </a:r>
          </a:p>
          <a:p>
            <a:pPr marL="0" indent="0" algn="r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Distributed applications</a:t>
            </a:r>
          </a:p>
        </p:txBody>
      </p:sp>
      <p:sp>
        <p:nvSpPr>
          <p:cNvPr id="54" name="Content Placeholder 7"/>
          <p:cNvSpPr txBox="1">
            <a:spLocks/>
          </p:cNvSpPr>
          <p:nvPr/>
        </p:nvSpPr>
        <p:spPr>
          <a:xfrm>
            <a:off x="6630305" y="2056866"/>
            <a:ext cx="4419600" cy="322344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47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301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41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245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363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189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014" indent="-137119" algn="l" defTabSz="914126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2000" b="1">
                <a:solidFill>
                  <a:srgbClr val="00A982"/>
                </a:solidFill>
                <a:latin typeface="Arial" panose="020B0604020202020204" pitchFamily="34" charset="0"/>
              </a:rPr>
              <a:t>Effects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Faster networking;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10/25/40/50/100GbE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Huge data growth;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more file and object content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Distributed “Server-SAN”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on Ethernet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Virtualization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, software-defined, price pressure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File and distributed 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storage</a:t>
            </a:r>
          </a:p>
          <a:p>
            <a:pPr marL="0" indent="0" defTabSz="761741">
              <a:lnSpc>
                <a:spcPct val="150000"/>
              </a:lnSpc>
              <a:spcBef>
                <a:spcPts val="1000"/>
              </a:spcBef>
              <a:buNone/>
              <a:defRPr/>
            </a:pPr>
            <a:r>
              <a:rPr lang="en-US" sz="15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More</a:t>
            </a:r>
            <a:r>
              <a:rPr lang="en-US" sz="1500">
                <a:solidFill>
                  <a:sysClr val="windowText" lastClr="000000"/>
                </a:solidFill>
                <a:latin typeface="Arial" panose="020B0604020202020204" pitchFamily="34" charset="0"/>
              </a:rPr>
              <a:t> east-west traffic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972338" y="2717208"/>
            <a:ext cx="2511647" cy="165000"/>
            <a:chOff x="2845672" y="2231175"/>
            <a:chExt cx="3013976" cy="198000"/>
          </a:xfrm>
        </p:grpSpPr>
        <p:sp>
          <p:nvSpPr>
            <p:cNvPr id="56" name="Rectangle 55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72338" y="3160377"/>
            <a:ext cx="2511647" cy="165000"/>
            <a:chOff x="2845672" y="2231175"/>
            <a:chExt cx="3013976" cy="198000"/>
          </a:xfrm>
        </p:grpSpPr>
        <p:sp>
          <p:nvSpPr>
            <p:cNvPr id="59" name="Rectangle 58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972338" y="3603546"/>
            <a:ext cx="2511647" cy="165000"/>
            <a:chOff x="2845672" y="2231175"/>
            <a:chExt cx="3013976" cy="198000"/>
          </a:xfrm>
        </p:grpSpPr>
        <p:sp>
          <p:nvSpPr>
            <p:cNvPr id="62" name="Rectangle 61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972338" y="4046715"/>
            <a:ext cx="2511647" cy="165000"/>
            <a:chOff x="2845672" y="2231175"/>
            <a:chExt cx="3013976" cy="198000"/>
          </a:xfrm>
        </p:grpSpPr>
        <p:sp>
          <p:nvSpPr>
            <p:cNvPr id="65" name="Rectangle 64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972338" y="4489885"/>
            <a:ext cx="2511647" cy="165000"/>
            <a:chOff x="2845672" y="2231175"/>
            <a:chExt cx="3013976" cy="198000"/>
          </a:xfrm>
        </p:grpSpPr>
        <p:sp>
          <p:nvSpPr>
            <p:cNvPr id="68" name="Rectangle 67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972338" y="4933055"/>
            <a:ext cx="2511647" cy="165000"/>
            <a:chOff x="2845672" y="2231175"/>
            <a:chExt cx="3013976" cy="198000"/>
          </a:xfrm>
        </p:grpSpPr>
        <p:sp>
          <p:nvSpPr>
            <p:cNvPr id="71" name="Rectangle 70"/>
            <p:cNvSpPr/>
            <p:nvPr/>
          </p:nvSpPr>
          <p:spPr bwMode="ltGray">
            <a:xfrm rot="10800000">
              <a:off x="2845672" y="2231175"/>
              <a:ext cx="2926080" cy="198000"/>
            </a:xfrm>
            <a:prstGeom prst="rect">
              <a:avLst/>
            </a:prstGeom>
            <a:solidFill>
              <a:srgbClr val="C6C9CA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ltGray">
            <a:xfrm>
              <a:off x="5674481" y="2231175"/>
              <a:ext cx="185167" cy="198000"/>
            </a:xfrm>
            <a:prstGeom prst="rect">
              <a:avLst/>
            </a:prstGeom>
            <a:solidFill>
              <a:srgbClr val="00B38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61970">
                <a:lnSpc>
                  <a:spcPct val="90000"/>
                </a:lnSpc>
                <a:defRPr/>
              </a:pPr>
              <a:endParaRPr lang="en-US" sz="1667" ker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253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ESF Re-defining the Modern Data Centers</a:t>
            </a:r>
          </a:p>
        </p:txBody>
      </p:sp>
      <p:sp>
        <p:nvSpPr>
          <p:cNvPr id="52" name="Rectangle 51"/>
          <p:cNvSpPr/>
          <p:nvPr/>
        </p:nvSpPr>
        <p:spPr bwMode="ltGray">
          <a:xfrm>
            <a:off x="761262" y="5847355"/>
            <a:ext cx="10683875" cy="446216"/>
          </a:xfrm>
          <a:prstGeom prst="rect">
            <a:avLst/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2333" kern="0">
                <a:solidFill>
                  <a:prstClr val="white"/>
                </a:solidFill>
                <a:latin typeface="Arial" panose="020B0604020202020204" pitchFamily="34" charset="0"/>
              </a:rPr>
              <a:t>Data Center modernization requires a faster, lossless Ethernet Storage Fabric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39371" y="1611684"/>
            <a:ext cx="447034" cy="106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1970">
              <a:lnSpc>
                <a:spcPct val="90000"/>
              </a:lnSpc>
              <a:defRPr/>
            </a:pPr>
            <a:r>
              <a:rPr lang="en-US" sz="1167" b="1" kern="0">
                <a:solidFill>
                  <a:prstClr val="white"/>
                </a:solidFill>
                <a:latin typeface="Arial" panose="020B0604020202020204" pitchFamily="34" charset="0"/>
              </a:rPr>
              <a:t>cost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17792" y="1574613"/>
            <a:ext cx="10160000" cy="362839"/>
          </a:xfrm>
          <a:prstGeom prst="rect">
            <a:avLst/>
          </a:prstGeom>
          <a:noFill/>
          <a:ln w="57150">
            <a:solidFill>
              <a:srgbClr val="00B388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2333" b="1" ker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Predictable Performance, Deterministic &amp; Secure Fabrics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76606" y="2042675"/>
            <a:ext cx="1676043" cy="400110"/>
          </a:xfrm>
          <a:prstGeom prst="rect">
            <a:avLst/>
          </a:prstGeom>
          <a:solidFill>
            <a:srgbClr val="B7C035"/>
          </a:solidFill>
        </p:spPr>
        <p:txBody>
          <a:bodyPr wrap="square" rtlCol="0">
            <a:spAutoFit/>
          </a:bodyPr>
          <a:lstStyle/>
          <a:p>
            <a:pPr algn="ctr" defTabSz="477876">
              <a:buSzPct val="100000"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Servers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7294" y="4576505"/>
            <a:ext cx="1703723" cy="1117935"/>
          </a:xfrm>
          <a:prstGeom prst="rect">
            <a:avLst/>
          </a:prstGeom>
          <a:solidFill>
            <a:srgbClr val="B7C035"/>
          </a:solidFill>
        </p:spPr>
        <p:txBody>
          <a:bodyPr wrap="square" rtlCol="0">
            <a:spAutoFit/>
          </a:bodyPr>
          <a:lstStyle/>
          <a:p>
            <a:pPr marL="285739" indent="-285739" defTabSz="477876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33" b="1" kern="0">
                <a:solidFill>
                  <a:prstClr val="white"/>
                </a:solidFill>
                <a:latin typeface="Arial" panose="020B0604020202020204" pitchFamily="34" charset="0"/>
              </a:rPr>
              <a:t>Higher processing capability</a:t>
            </a:r>
          </a:p>
          <a:p>
            <a:pPr marL="285739" indent="-285739" defTabSz="477876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333" b="1" kern="0">
                <a:solidFill>
                  <a:prstClr val="white"/>
                </a:solidFill>
                <a:latin typeface="Arial" panose="020B0604020202020204" pitchFamily="34" charset="0"/>
              </a:rPr>
              <a:t>High-density  virtualization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29862" y="2042675"/>
            <a:ext cx="1621957" cy="400110"/>
          </a:xfrm>
          <a:prstGeom prst="rect">
            <a:avLst/>
          </a:prstGeom>
          <a:solidFill>
            <a:srgbClr val="B7C0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77876">
              <a:buSzPct val="100000"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Storage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84505" y="4550145"/>
            <a:ext cx="1703600" cy="1117935"/>
          </a:xfrm>
          <a:prstGeom prst="rect">
            <a:avLst/>
          </a:prstGeom>
          <a:solidFill>
            <a:srgbClr val="B7C0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39" indent="-285739" defTabSz="477876">
              <a:buSzPct val="100000"/>
              <a:buFont typeface="Arial" panose="020B0604020202020204" pitchFamily="34" charset="0"/>
              <a:buChar char="•"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Move to All-flash</a:t>
            </a:r>
          </a:p>
          <a:p>
            <a:pPr marL="285739" indent="-285739" defTabSz="477876">
              <a:buSzPct val="100000"/>
              <a:buFont typeface="Arial" panose="020B0604020202020204" pitchFamily="34" charset="0"/>
              <a:buChar char="•"/>
            </a:pPr>
            <a:r>
              <a:rPr lang="en-US" sz="1333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Faster protocols – </a:t>
            </a:r>
            <a:r>
              <a:rPr lang="en-US" sz="1333" b="1" err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NVMe-oF</a:t>
            </a:r>
            <a:endParaRPr lang="en-US" sz="1333" b="1">
              <a:solidFill>
                <a:srgbClr val="FF0000"/>
              </a:solidFill>
              <a:latin typeface="Arial" panose="020B0604020202020204" pitchFamily="34" charset="0"/>
              <a:cs typeface="HP Simplified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872273" y="4071468"/>
            <a:ext cx="2832003" cy="91154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cxnSp>
        <p:nvCxnSpPr>
          <p:cNvPr id="58" name="Straight Connector 57"/>
          <p:cNvCxnSpPr/>
          <p:nvPr/>
        </p:nvCxnSpPr>
        <p:spPr>
          <a:xfrm>
            <a:off x="5704276" y="4070524"/>
            <a:ext cx="3252218" cy="92098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5947721" y="2002481"/>
            <a:ext cx="447034" cy="106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1970">
              <a:lnSpc>
                <a:spcPct val="90000"/>
              </a:lnSpc>
              <a:defRPr/>
            </a:pPr>
            <a:r>
              <a:rPr lang="en-US" sz="1167" b="1" kern="0">
                <a:solidFill>
                  <a:prstClr val="white"/>
                </a:solidFill>
                <a:latin typeface="Arial" panose="020B0604020202020204" pitchFamily="34" charset="0"/>
              </a:rPr>
              <a:t>Risk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66456" y="2026246"/>
            <a:ext cx="684008" cy="82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61970">
              <a:lnSpc>
                <a:spcPct val="90000"/>
              </a:lnSpc>
              <a:defRPr/>
            </a:pPr>
            <a:r>
              <a:rPr lang="en-US" sz="1167" b="1" kern="0">
                <a:solidFill>
                  <a:prstClr val="white"/>
                </a:solidFill>
                <a:latin typeface="Arial" panose="020B0604020202020204" pitchFamily="34" charset="0"/>
              </a:rPr>
              <a:t>Complexity</a:t>
            </a: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1344695" y="2890057"/>
            <a:ext cx="1098875" cy="1406073"/>
            <a:chOff x="6153150" y="760413"/>
            <a:chExt cx="552450" cy="522287"/>
          </a:xfrm>
        </p:grpSpPr>
        <p:sp>
          <p:nvSpPr>
            <p:cNvPr id="62" name="Freeform 92"/>
            <p:cNvSpPr>
              <a:spLocks noEditPoints="1"/>
            </p:cNvSpPr>
            <p:nvPr/>
          </p:nvSpPr>
          <p:spPr bwMode="auto">
            <a:xfrm>
              <a:off x="6153150" y="944563"/>
              <a:ext cx="552450" cy="338137"/>
            </a:xfrm>
            <a:custGeom>
              <a:avLst/>
              <a:gdLst>
                <a:gd name="T0" fmla="*/ 348 w 348"/>
                <a:gd name="T1" fmla="*/ 213 h 213"/>
                <a:gd name="T2" fmla="*/ 0 w 348"/>
                <a:gd name="T3" fmla="*/ 213 h 213"/>
                <a:gd name="T4" fmla="*/ 0 w 348"/>
                <a:gd name="T5" fmla="*/ 116 h 213"/>
                <a:gd name="T6" fmla="*/ 348 w 348"/>
                <a:gd name="T7" fmla="*/ 116 h 213"/>
                <a:gd name="T8" fmla="*/ 348 w 348"/>
                <a:gd name="T9" fmla="*/ 213 h 213"/>
                <a:gd name="T10" fmla="*/ 19 w 348"/>
                <a:gd name="T11" fmla="*/ 193 h 213"/>
                <a:gd name="T12" fmla="*/ 329 w 348"/>
                <a:gd name="T13" fmla="*/ 193 h 213"/>
                <a:gd name="T14" fmla="*/ 329 w 348"/>
                <a:gd name="T15" fmla="*/ 135 h 213"/>
                <a:gd name="T16" fmla="*/ 19 w 348"/>
                <a:gd name="T17" fmla="*/ 135 h 213"/>
                <a:gd name="T18" fmla="*/ 19 w 348"/>
                <a:gd name="T19" fmla="*/ 193 h 213"/>
                <a:gd name="T20" fmla="*/ 309 w 348"/>
                <a:gd name="T21" fmla="*/ 155 h 213"/>
                <a:gd name="T22" fmla="*/ 87 w 348"/>
                <a:gd name="T23" fmla="*/ 155 h 213"/>
                <a:gd name="T24" fmla="*/ 87 w 348"/>
                <a:gd name="T25" fmla="*/ 174 h 213"/>
                <a:gd name="T26" fmla="*/ 309 w 348"/>
                <a:gd name="T27" fmla="*/ 174 h 213"/>
                <a:gd name="T28" fmla="*/ 309 w 348"/>
                <a:gd name="T29" fmla="*/ 155 h 213"/>
                <a:gd name="T30" fmla="*/ 58 w 348"/>
                <a:gd name="T31" fmla="*/ 155 h 213"/>
                <a:gd name="T32" fmla="*/ 39 w 348"/>
                <a:gd name="T33" fmla="*/ 155 h 213"/>
                <a:gd name="T34" fmla="*/ 39 w 348"/>
                <a:gd name="T35" fmla="*/ 174 h 213"/>
                <a:gd name="T36" fmla="*/ 58 w 348"/>
                <a:gd name="T37" fmla="*/ 174 h 213"/>
                <a:gd name="T38" fmla="*/ 58 w 348"/>
                <a:gd name="T39" fmla="*/ 155 h 213"/>
                <a:gd name="T40" fmla="*/ 348 w 348"/>
                <a:gd name="T41" fmla="*/ 97 h 213"/>
                <a:gd name="T42" fmla="*/ 0 w 348"/>
                <a:gd name="T43" fmla="*/ 97 h 213"/>
                <a:gd name="T44" fmla="*/ 0 w 348"/>
                <a:gd name="T45" fmla="*/ 0 h 213"/>
                <a:gd name="T46" fmla="*/ 348 w 348"/>
                <a:gd name="T47" fmla="*/ 0 h 213"/>
                <a:gd name="T48" fmla="*/ 348 w 348"/>
                <a:gd name="T49" fmla="*/ 97 h 213"/>
                <a:gd name="T50" fmla="*/ 19 w 348"/>
                <a:gd name="T51" fmla="*/ 77 h 213"/>
                <a:gd name="T52" fmla="*/ 329 w 348"/>
                <a:gd name="T53" fmla="*/ 77 h 213"/>
                <a:gd name="T54" fmla="*/ 329 w 348"/>
                <a:gd name="T55" fmla="*/ 20 h 213"/>
                <a:gd name="T56" fmla="*/ 19 w 348"/>
                <a:gd name="T57" fmla="*/ 20 h 213"/>
                <a:gd name="T58" fmla="*/ 19 w 348"/>
                <a:gd name="T59" fmla="*/ 77 h 213"/>
                <a:gd name="T60" fmla="*/ 309 w 348"/>
                <a:gd name="T61" fmla="*/ 39 h 213"/>
                <a:gd name="T62" fmla="*/ 87 w 348"/>
                <a:gd name="T63" fmla="*/ 39 h 213"/>
                <a:gd name="T64" fmla="*/ 87 w 348"/>
                <a:gd name="T65" fmla="*/ 58 h 213"/>
                <a:gd name="T66" fmla="*/ 309 w 348"/>
                <a:gd name="T67" fmla="*/ 58 h 213"/>
                <a:gd name="T68" fmla="*/ 309 w 348"/>
                <a:gd name="T69" fmla="*/ 39 h 213"/>
                <a:gd name="T70" fmla="*/ 58 w 348"/>
                <a:gd name="T71" fmla="*/ 39 h 213"/>
                <a:gd name="T72" fmla="*/ 39 w 348"/>
                <a:gd name="T73" fmla="*/ 39 h 213"/>
                <a:gd name="T74" fmla="*/ 39 w 348"/>
                <a:gd name="T75" fmla="*/ 58 h 213"/>
                <a:gd name="T76" fmla="*/ 58 w 348"/>
                <a:gd name="T77" fmla="*/ 58 h 213"/>
                <a:gd name="T78" fmla="*/ 58 w 348"/>
                <a:gd name="T79" fmla="*/ 3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48" h="213">
                  <a:moveTo>
                    <a:pt x="348" y="213"/>
                  </a:moveTo>
                  <a:lnTo>
                    <a:pt x="0" y="213"/>
                  </a:lnTo>
                  <a:lnTo>
                    <a:pt x="0" y="116"/>
                  </a:lnTo>
                  <a:lnTo>
                    <a:pt x="348" y="116"/>
                  </a:lnTo>
                  <a:lnTo>
                    <a:pt x="348" y="213"/>
                  </a:lnTo>
                  <a:close/>
                  <a:moveTo>
                    <a:pt x="19" y="193"/>
                  </a:moveTo>
                  <a:lnTo>
                    <a:pt x="329" y="193"/>
                  </a:lnTo>
                  <a:lnTo>
                    <a:pt x="329" y="135"/>
                  </a:lnTo>
                  <a:lnTo>
                    <a:pt x="19" y="135"/>
                  </a:lnTo>
                  <a:lnTo>
                    <a:pt x="19" y="193"/>
                  </a:lnTo>
                  <a:close/>
                  <a:moveTo>
                    <a:pt x="309" y="155"/>
                  </a:moveTo>
                  <a:lnTo>
                    <a:pt x="87" y="155"/>
                  </a:lnTo>
                  <a:lnTo>
                    <a:pt x="87" y="174"/>
                  </a:lnTo>
                  <a:lnTo>
                    <a:pt x="309" y="174"/>
                  </a:lnTo>
                  <a:lnTo>
                    <a:pt x="309" y="155"/>
                  </a:lnTo>
                  <a:close/>
                  <a:moveTo>
                    <a:pt x="58" y="155"/>
                  </a:moveTo>
                  <a:lnTo>
                    <a:pt x="39" y="155"/>
                  </a:lnTo>
                  <a:lnTo>
                    <a:pt x="39" y="174"/>
                  </a:lnTo>
                  <a:lnTo>
                    <a:pt x="58" y="174"/>
                  </a:lnTo>
                  <a:lnTo>
                    <a:pt x="58" y="155"/>
                  </a:lnTo>
                  <a:close/>
                  <a:moveTo>
                    <a:pt x="348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348" y="0"/>
                  </a:lnTo>
                  <a:lnTo>
                    <a:pt x="348" y="97"/>
                  </a:lnTo>
                  <a:close/>
                  <a:moveTo>
                    <a:pt x="19" y="77"/>
                  </a:moveTo>
                  <a:lnTo>
                    <a:pt x="329" y="77"/>
                  </a:lnTo>
                  <a:lnTo>
                    <a:pt x="329" y="20"/>
                  </a:lnTo>
                  <a:lnTo>
                    <a:pt x="19" y="20"/>
                  </a:lnTo>
                  <a:lnTo>
                    <a:pt x="19" y="77"/>
                  </a:lnTo>
                  <a:close/>
                  <a:moveTo>
                    <a:pt x="309" y="39"/>
                  </a:moveTo>
                  <a:lnTo>
                    <a:pt x="87" y="39"/>
                  </a:lnTo>
                  <a:lnTo>
                    <a:pt x="87" y="58"/>
                  </a:lnTo>
                  <a:lnTo>
                    <a:pt x="309" y="58"/>
                  </a:lnTo>
                  <a:lnTo>
                    <a:pt x="309" y="39"/>
                  </a:lnTo>
                  <a:close/>
                  <a:moveTo>
                    <a:pt x="58" y="39"/>
                  </a:moveTo>
                  <a:lnTo>
                    <a:pt x="39" y="39"/>
                  </a:lnTo>
                  <a:lnTo>
                    <a:pt x="39" y="58"/>
                  </a:lnTo>
                  <a:lnTo>
                    <a:pt x="58" y="58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93"/>
            <p:cNvSpPr>
              <a:spLocks noEditPoints="1"/>
            </p:cNvSpPr>
            <p:nvPr/>
          </p:nvSpPr>
          <p:spPr bwMode="auto">
            <a:xfrm>
              <a:off x="6153150" y="760413"/>
              <a:ext cx="552450" cy="153987"/>
            </a:xfrm>
            <a:custGeom>
              <a:avLst/>
              <a:gdLst>
                <a:gd name="T0" fmla="*/ 348 w 348"/>
                <a:gd name="T1" fmla="*/ 97 h 97"/>
                <a:gd name="T2" fmla="*/ 0 w 348"/>
                <a:gd name="T3" fmla="*/ 97 h 97"/>
                <a:gd name="T4" fmla="*/ 0 w 348"/>
                <a:gd name="T5" fmla="*/ 0 h 97"/>
                <a:gd name="T6" fmla="*/ 348 w 348"/>
                <a:gd name="T7" fmla="*/ 0 h 97"/>
                <a:gd name="T8" fmla="*/ 348 w 348"/>
                <a:gd name="T9" fmla="*/ 97 h 97"/>
                <a:gd name="T10" fmla="*/ 19 w 348"/>
                <a:gd name="T11" fmla="*/ 78 h 97"/>
                <a:gd name="T12" fmla="*/ 329 w 348"/>
                <a:gd name="T13" fmla="*/ 78 h 97"/>
                <a:gd name="T14" fmla="*/ 329 w 348"/>
                <a:gd name="T15" fmla="*/ 20 h 97"/>
                <a:gd name="T16" fmla="*/ 19 w 348"/>
                <a:gd name="T17" fmla="*/ 20 h 97"/>
                <a:gd name="T18" fmla="*/ 19 w 348"/>
                <a:gd name="T19" fmla="*/ 78 h 97"/>
                <a:gd name="T20" fmla="*/ 309 w 348"/>
                <a:gd name="T21" fmla="*/ 39 h 97"/>
                <a:gd name="T22" fmla="*/ 87 w 348"/>
                <a:gd name="T23" fmla="*/ 39 h 97"/>
                <a:gd name="T24" fmla="*/ 87 w 348"/>
                <a:gd name="T25" fmla="*/ 58 h 97"/>
                <a:gd name="T26" fmla="*/ 309 w 348"/>
                <a:gd name="T27" fmla="*/ 58 h 97"/>
                <a:gd name="T28" fmla="*/ 309 w 348"/>
                <a:gd name="T29" fmla="*/ 39 h 97"/>
                <a:gd name="T30" fmla="*/ 58 w 348"/>
                <a:gd name="T31" fmla="*/ 39 h 97"/>
                <a:gd name="T32" fmla="*/ 39 w 348"/>
                <a:gd name="T33" fmla="*/ 39 h 97"/>
                <a:gd name="T34" fmla="*/ 39 w 348"/>
                <a:gd name="T35" fmla="*/ 58 h 97"/>
                <a:gd name="T36" fmla="*/ 58 w 348"/>
                <a:gd name="T37" fmla="*/ 58 h 97"/>
                <a:gd name="T38" fmla="*/ 58 w 348"/>
                <a:gd name="T39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8" h="97">
                  <a:moveTo>
                    <a:pt x="348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348" y="0"/>
                  </a:lnTo>
                  <a:lnTo>
                    <a:pt x="348" y="97"/>
                  </a:lnTo>
                  <a:close/>
                  <a:moveTo>
                    <a:pt x="19" y="78"/>
                  </a:moveTo>
                  <a:lnTo>
                    <a:pt x="329" y="78"/>
                  </a:lnTo>
                  <a:lnTo>
                    <a:pt x="329" y="20"/>
                  </a:lnTo>
                  <a:lnTo>
                    <a:pt x="19" y="20"/>
                  </a:lnTo>
                  <a:lnTo>
                    <a:pt x="19" y="78"/>
                  </a:lnTo>
                  <a:close/>
                  <a:moveTo>
                    <a:pt x="309" y="39"/>
                  </a:moveTo>
                  <a:lnTo>
                    <a:pt x="87" y="39"/>
                  </a:lnTo>
                  <a:lnTo>
                    <a:pt x="87" y="58"/>
                  </a:lnTo>
                  <a:lnTo>
                    <a:pt x="309" y="58"/>
                  </a:lnTo>
                  <a:lnTo>
                    <a:pt x="309" y="39"/>
                  </a:lnTo>
                  <a:close/>
                  <a:moveTo>
                    <a:pt x="58" y="39"/>
                  </a:moveTo>
                  <a:lnTo>
                    <a:pt x="39" y="39"/>
                  </a:lnTo>
                  <a:lnTo>
                    <a:pt x="39" y="58"/>
                  </a:lnTo>
                  <a:lnTo>
                    <a:pt x="58" y="58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9360317" y="2998916"/>
            <a:ext cx="1375403" cy="1359183"/>
            <a:chOff x="5773738" y="-550863"/>
            <a:chExt cx="550862" cy="550863"/>
          </a:xfrm>
        </p:grpSpPr>
        <p:sp>
          <p:nvSpPr>
            <p:cNvPr id="65" name="Freeform 112"/>
            <p:cNvSpPr>
              <a:spLocks noEditPoints="1"/>
            </p:cNvSpPr>
            <p:nvPr/>
          </p:nvSpPr>
          <p:spPr bwMode="auto">
            <a:xfrm>
              <a:off x="5972175" y="-352425"/>
              <a:ext cx="153987" cy="153988"/>
            </a:xfrm>
            <a:custGeom>
              <a:avLst/>
              <a:gdLst>
                <a:gd name="T0" fmla="*/ 97 w 97"/>
                <a:gd name="T1" fmla="*/ 97 h 97"/>
                <a:gd name="T2" fmla="*/ 0 w 97"/>
                <a:gd name="T3" fmla="*/ 97 h 97"/>
                <a:gd name="T4" fmla="*/ 0 w 97"/>
                <a:gd name="T5" fmla="*/ 0 h 97"/>
                <a:gd name="T6" fmla="*/ 97 w 97"/>
                <a:gd name="T7" fmla="*/ 0 h 97"/>
                <a:gd name="T8" fmla="*/ 97 w 97"/>
                <a:gd name="T9" fmla="*/ 97 h 97"/>
                <a:gd name="T10" fmla="*/ 20 w 97"/>
                <a:gd name="T11" fmla="*/ 77 h 97"/>
                <a:gd name="T12" fmla="*/ 77 w 97"/>
                <a:gd name="T13" fmla="*/ 77 h 97"/>
                <a:gd name="T14" fmla="*/ 77 w 97"/>
                <a:gd name="T15" fmla="*/ 20 h 97"/>
                <a:gd name="T16" fmla="*/ 20 w 97"/>
                <a:gd name="T17" fmla="*/ 20 h 97"/>
                <a:gd name="T18" fmla="*/ 20 w 97"/>
                <a:gd name="T19" fmla="*/ 7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97" y="97"/>
                  </a:moveTo>
                  <a:lnTo>
                    <a:pt x="0" y="97"/>
                  </a:lnTo>
                  <a:lnTo>
                    <a:pt x="0" y="0"/>
                  </a:lnTo>
                  <a:lnTo>
                    <a:pt x="97" y="0"/>
                  </a:lnTo>
                  <a:lnTo>
                    <a:pt x="97" y="97"/>
                  </a:lnTo>
                  <a:close/>
                  <a:moveTo>
                    <a:pt x="20" y="77"/>
                  </a:moveTo>
                  <a:lnTo>
                    <a:pt x="77" y="77"/>
                  </a:lnTo>
                  <a:lnTo>
                    <a:pt x="77" y="20"/>
                  </a:lnTo>
                  <a:lnTo>
                    <a:pt x="20" y="20"/>
                  </a:lnTo>
                  <a:lnTo>
                    <a:pt x="20" y="77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113"/>
            <p:cNvSpPr>
              <a:spLocks noEditPoints="1"/>
            </p:cNvSpPr>
            <p:nvPr/>
          </p:nvSpPr>
          <p:spPr bwMode="auto">
            <a:xfrm>
              <a:off x="5773738" y="-550863"/>
              <a:ext cx="550862" cy="550863"/>
            </a:xfrm>
            <a:custGeom>
              <a:avLst/>
              <a:gdLst>
                <a:gd name="T0" fmla="*/ 280 w 347"/>
                <a:gd name="T1" fmla="*/ 280 h 347"/>
                <a:gd name="T2" fmla="*/ 67 w 347"/>
                <a:gd name="T3" fmla="*/ 280 h 347"/>
                <a:gd name="T4" fmla="*/ 67 w 347"/>
                <a:gd name="T5" fmla="*/ 67 h 347"/>
                <a:gd name="T6" fmla="*/ 280 w 347"/>
                <a:gd name="T7" fmla="*/ 67 h 347"/>
                <a:gd name="T8" fmla="*/ 280 w 347"/>
                <a:gd name="T9" fmla="*/ 280 h 347"/>
                <a:gd name="T10" fmla="*/ 87 w 347"/>
                <a:gd name="T11" fmla="*/ 260 h 347"/>
                <a:gd name="T12" fmla="*/ 260 w 347"/>
                <a:gd name="T13" fmla="*/ 260 h 347"/>
                <a:gd name="T14" fmla="*/ 260 w 347"/>
                <a:gd name="T15" fmla="*/ 87 h 347"/>
                <a:gd name="T16" fmla="*/ 87 w 347"/>
                <a:gd name="T17" fmla="*/ 87 h 347"/>
                <a:gd name="T18" fmla="*/ 87 w 347"/>
                <a:gd name="T19" fmla="*/ 260 h 347"/>
                <a:gd name="T20" fmla="*/ 347 w 347"/>
                <a:gd name="T21" fmla="*/ 347 h 347"/>
                <a:gd name="T22" fmla="*/ 0 w 347"/>
                <a:gd name="T23" fmla="*/ 347 h 347"/>
                <a:gd name="T24" fmla="*/ 0 w 347"/>
                <a:gd name="T25" fmla="*/ 0 h 347"/>
                <a:gd name="T26" fmla="*/ 347 w 347"/>
                <a:gd name="T27" fmla="*/ 0 h 347"/>
                <a:gd name="T28" fmla="*/ 347 w 347"/>
                <a:gd name="T29" fmla="*/ 347 h 347"/>
                <a:gd name="T30" fmla="*/ 19 w 347"/>
                <a:gd name="T31" fmla="*/ 328 h 347"/>
                <a:gd name="T32" fmla="*/ 328 w 347"/>
                <a:gd name="T33" fmla="*/ 328 h 347"/>
                <a:gd name="T34" fmla="*/ 328 w 347"/>
                <a:gd name="T35" fmla="*/ 19 h 347"/>
                <a:gd name="T36" fmla="*/ 19 w 347"/>
                <a:gd name="T37" fmla="*/ 19 h 347"/>
                <a:gd name="T38" fmla="*/ 19 w 347"/>
                <a:gd name="T39" fmla="*/ 328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7" h="347">
                  <a:moveTo>
                    <a:pt x="280" y="280"/>
                  </a:moveTo>
                  <a:lnTo>
                    <a:pt x="67" y="280"/>
                  </a:lnTo>
                  <a:lnTo>
                    <a:pt x="67" y="67"/>
                  </a:lnTo>
                  <a:lnTo>
                    <a:pt x="280" y="67"/>
                  </a:lnTo>
                  <a:lnTo>
                    <a:pt x="280" y="280"/>
                  </a:lnTo>
                  <a:close/>
                  <a:moveTo>
                    <a:pt x="87" y="260"/>
                  </a:moveTo>
                  <a:lnTo>
                    <a:pt x="260" y="260"/>
                  </a:lnTo>
                  <a:lnTo>
                    <a:pt x="260" y="87"/>
                  </a:lnTo>
                  <a:lnTo>
                    <a:pt x="87" y="87"/>
                  </a:lnTo>
                  <a:lnTo>
                    <a:pt x="87" y="260"/>
                  </a:lnTo>
                  <a:close/>
                  <a:moveTo>
                    <a:pt x="347" y="347"/>
                  </a:moveTo>
                  <a:lnTo>
                    <a:pt x="0" y="347"/>
                  </a:lnTo>
                  <a:lnTo>
                    <a:pt x="0" y="0"/>
                  </a:lnTo>
                  <a:lnTo>
                    <a:pt x="347" y="0"/>
                  </a:lnTo>
                  <a:lnTo>
                    <a:pt x="347" y="347"/>
                  </a:lnTo>
                  <a:close/>
                  <a:moveTo>
                    <a:pt x="19" y="328"/>
                  </a:moveTo>
                  <a:lnTo>
                    <a:pt x="328" y="328"/>
                  </a:lnTo>
                  <a:lnTo>
                    <a:pt x="328" y="19"/>
                  </a:lnTo>
                  <a:lnTo>
                    <a:pt x="19" y="19"/>
                  </a:lnTo>
                  <a:lnTo>
                    <a:pt x="19" y="3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pPr defTabSz="761970">
                <a:defRPr/>
              </a:pPr>
              <a:endParaRPr lang="en-US" sz="1667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7" name="Cloud 66"/>
          <p:cNvSpPr/>
          <p:nvPr/>
        </p:nvSpPr>
        <p:spPr bwMode="ltGray">
          <a:xfrm>
            <a:off x="6363819" y="4377161"/>
            <a:ext cx="1955643" cy="926618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High bandwidth, low latency, zero packet loss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772380" y="3335906"/>
            <a:ext cx="3184114" cy="149670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sp>
        <p:nvSpPr>
          <p:cNvPr id="69" name="Oval 68"/>
          <p:cNvSpPr/>
          <p:nvPr/>
        </p:nvSpPr>
        <p:spPr bwMode="ltGray">
          <a:xfrm>
            <a:off x="5698065" y="3407227"/>
            <a:ext cx="399727" cy="78924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endParaRPr lang="en-US" sz="1667" ker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2879862" y="3379916"/>
            <a:ext cx="2892517" cy="115701"/>
          </a:xfrm>
          <a:prstGeom prst="line">
            <a:avLst/>
          </a:prstGeom>
          <a:noFill/>
          <a:ln w="38100" cap="flat" cmpd="sng" algn="ctr">
            <a:solidFill>
              <a:srgbClr val="00A982"/>
            </a:solidFill>
            <a:prstDash val="solid"/>
            <a:miter lim="800000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696292" y="2042675"/>
            <a:ext cx="4717143" cy="400110"/>
          </a:xfrm>
          <a:prstGeom prst="rect">
            <a:avLst/>
          </a:prstGeom>
          <a:solidFill>
            <a:srgbClr val="B7C0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77876">
              <a:buSzPct val="100000"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HP Simplified" pitchFamily="34" charset="0"/>
              </a:rPr>
              <a:t>Fabrics</a:t>
            </a:r>
          </a:p>
        </p:txBody>
      </p:sp>
      <p:sp>
        <p:nvSpPr>
          <p:cNvPr id="72" name="Cloud 71"/>
          <p:cNvSpPr/>
          <p:nvPr/>
        </p:nvSpPr>
        <p:spPr bwMode="ltGray">
          <a:xfrm>
            <a:off x="3528172" y="4408401"/>
            <a:ext cx="1888810" cy="873860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Simplified security and management</a:t>
            </a:r>
          </a:p>
        </p:txBody>
      </p:sp>
      <p:sp>
        <p:nvSpPr>
          <p:cNvPr id="90" name="Cloud 89"/>
          <p:cNvSpPr/>
          <p:nvPr/>
        </p:nvSpPr>
        <p:spPr bwMode="ltGray">
          <a:xfrm>
            <a:off x="6257896" y="2502209"/>
            <a:ext cx="1997669" cy="882427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Faster, more predictable performance</a:t>
            </a:r>
          </a:p>
        </p:txBody>
      </p:sp>
      <p:sp>
        <p:nvSpPr>
          <p:cNvPr id="91" name="Cloud 90"/>
          <p:cNvSpPr/>
          <p:nvPr/>
        </p:nvSpPr>
        <p:spPr bwMode="ltGray">
          <a:xfrm>
            <a:off x="3468957" y="2537231"/>
            <a:ext cx="1888810" cy="795941"/>
          </a:xfrm>
          <a:prstGeom prst="cloud">
            <a:avLst/>
          </a:prstGeom>
          <a:solidFill>
            <a:sysClr val="window" lastClr="FFFFFF"/>
          </a:solidFill>
          <a:ln w="19050" cap="flat" cmpd="sng" algn="ctr">
            <a:solidFill>
              <a:srgbClr val="00A9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lnSpc>
                <a:spcPct val="90000"/>
              </a:lnSpc>
              <a:defRPr/>
            </a:pPr>
            <a:r>
              <a:rPr lang="en-US" sz="1333" kern="0">
                <a:solidFill>
                  <a:srgbClr val="00B388"/>
                </a:solidFill>
                <a:latin typeface="Arial" panose="020B0604020202020204" pitchFamily="34" charset="0"/>
              </a:rPr>
              <a:t>Block, file, and object storage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763" y="3492458"/>
            <a:ext cx="606750" cy="14142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763" y="3709753"/>
            <a:ext cx="606750" cy="14142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43551" y="3916694"/>
            <a:ext cx="606750" cy="14142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08" y="3498928"/>
            <a:ext cx="606750" cy="14142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108" y="3716223"/>
            <a:ext cx="606750" cy="14142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20895" y="3923164"/>
            <a:ext cx="606750" cy="141423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4630511" y="3536989"/>
            <a:ext cx="604285" cy="475207"/>
            <a:chOff x="5412568" y="3993522"/>
            <a:chExt cx="824355" cy="678791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823" y="3993522"/>
              <a:ext cx="728100" cy="16970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823" y="4254276"/>
              <a:ext cx="728100" cy="16970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12568" y="4502605"/>
              <a:ext cx="728100" cy="169708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482" y="3585222"/>
            <a:ext cx="606750" cy="14142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321029" y="3849031"/>
            <a:ext cx="606750" cy="14142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52" y="3602907"/>
            <a:ext cx="533727" cy="11880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81710" y="3890546"/>
            <a:ext cx="533727" cy="1188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61061" y="3737176"/>
            <a:ext cx="533727" cy="118809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799" y="3503876"/>
            <a:ext cx="606750" cy="14142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38265" y="3906329"/>
            <a:ext cx="606750" cy="14142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330860" y="3714561"/>
            <a:ext cx="606750" cy="14142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641" y="3473024"/>
            <a:ext cx="606750" cy="14142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47781" y="3916237"/>
            <a:ext cx="606750" cy="14142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26388" y="3691590"/>
            <a:ext cx="606750" cy="1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1FDB8B9-672D-4549-986D-D87125E34E35}"/>
              </a:ext>
            </a:extLst>
          </p:cNvPr>
          <p:cNvSpPr/>
          <p:nvPr/>
        </p:nvSpPr>
        <p:spPr>
          <a:xfrm>
            <a:off x="2025600" y="2036935"/>
            <a:ext cx="6129316" cy="4801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 dirty="0">
                <a:solidFill>
                  <a:prstClr val="white"/>
                </a:solidFill>
              </a:rPr>
              <a:t>QNAP 25GbE </a:t>
            </a:r>
            <a:r>
              <a:rPr lang="zh-CN" altLang="en-US" sz="2800" b="1" dirty="0">
                <a:solidFill>
                  <a:prstClr val="white"/>
                </a:solidFill>
              </a:rPr>
              <a:t>PCIe Expansion Card</a:t>
            </a:r>
            <a:endParaRPr lang="en-US" altLang="zh-CN" sz="2800" b="1" dirty="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BA0516-3144-43B0-8FBF-62B3B3222291}"/>
              </a:ext>
            </a:extLst>
          </p:cNvPr>
          <p:cNvSpPr/>
          <p:nvPr/>
        </p:nvSpPr>
        <p:spPr>
          <a:xfrm>
            <a:off x="2025599" y="3254235"/>
            <a:ext cx="5391219" cy="8679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2800" b="1" dirty="0">
                <a:solidFill>
                  <a:prstClr val="white"/>
                </a:solidFill>
              </a:rPr>
              <a:t>Mellanox SN2010 </a:t>
            </a:r>
            <a:r>
              <a:rPr lang="en-US" altLang="zh-CN" sz="2800" b="1" dirty="0">
                <a:solidFill>
                  <a:prstClr val="white"/>
                </a:solidFill>
              </a:rPr>
              <a:t>25GbE/100GbE Management Switch</a:t>
            </a:r>
            <a:endParaRPr lang="zh-CN" altLang="en-US" sz="2800" b="1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A6A8EBA-0286-400B-BFD4-55CBAE6FBA51}"/>
              </a:ext>
            </a:extLst>
          </p:cNvPr>
          <p:cNvSpPr/>
          <p:nvPr/>
        </p:nvSpPr>
        <p:spPr>
          <a:xfrm>
            <a:off x="2025599" y="4661004"/>
            <a:ext cx="4692001" cy="8679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 dirty="0">
                <a:solidFill>
                  <a:prstClr val="white"/>
                </a:solidFill>
              </a:rPr>
              <a:t>QNAP NAS X 25GbE card X 25GbE/100GbE switch</a:t>
            </a:r>
            <a:endParaRPr lang="zh-CN" altLang="en-US" sz="2800" b="1" dirty="0">
              <a:solidFill>
                <a:prstClr val="white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14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60D894E4-F997-43A9-B1B3-E1A8D2EAD8F8}"/>
              </a:ext>
            </a:extLst>
          </p:cNvPr>
          <p:cNvSpPr/>
          <p:nvPr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083640" y="1335738"/>
            <a:ext cx="45719" cy="51024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63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/>
              <a:t>From Chassis to Leaf/Spine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7565120" y="5476583"/>
            <a:ext cx="3725404" cy="79319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2333" b="1">
                <a:solidFill>
                  <a:srgbClr val="00B050"/>
                </a:solidFill>
                <a:latin typeface="Arial" charset="0"/>
                <a:cs typeface="Arial" charset="0"/>
              </a:rPr>
              <a:t>Leaf /Spine </a:t>
            </a:r>
          </a:p>
          <a:p>
            <a:pPr algn="ctr"/>
            <a:r>
              <a:rPr lang="en-US" sz="2333" b="1">
                <a:solidFill>
                  <a:srgbClr val="00B050"/>
                </a:solidFill>
                <a:latin typeface="Arial" charset="0"/>
                <a:cs typeface="Arial" charset="0"/>
              </a:rPr>
              <a:t>Scale Out Network</a:t>
            </a:r>
          </a:p>
        </p:txBody>
      </p:sp>
      <p:sp>
        <p:nvSpPr>
          <p:cNvPr id="104" name="Rectangle 103"/>
          <p:cNvSpPr/>
          <p:nvPr/>
        </p:nvSpPr>
        <p:spPr bwMode="auto">
          <a:xfrm>
            <a:off x="681910" y="5692601"/>
            <a:ext cx="3769911" cy="4765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70C0"/>
                </a:solidFill>
                <a:latin typeface="Arial" charset="0"/>
                <a:cs typeface="Arial" charset="0"/>
              </a:rPr>
              <a:t>Scale Up Network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442490" y="900092"/>
            <a:ext cx="2709354" cy="632085"/>
          </a:xfrm>
          <a:prstGeom prst="rect">
            <a:avLst/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bg1"/>
                </a:solidFill>
                <a:latin typeface="Arial" charset="0"/>
                <a:cs typeface="Arial" charset="0"/>
              </a:rPr>
              <a:t>Same Cable/Optic/Port Count</a:t>
            </a:r>
          </a:p>
          <a:p>
            <a:pPr algn="ctr" defTabSz="76194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Superior Price &amp; Performance</a:t>
            </a:r>
            <a:endParaRPr lang="en-US" sz="1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25B7F-7F92-4748-AC4E-7FB77AABDA99}"/>
              </a:ext>
            </a:extLst>
          </p:cNvPr>
          <p:cNvGrpSpPr/>
          <p:nvPr/>
        </p:nvGrpSpPr>
        <p:grpSpPr>
          <a:xfrm>
            <a:off x="819083" y="1916791"/>
            <a:ext cx="3902279" cy="3597438"/>
            <a:chOff x="29637" y="1262098"/>
            <a:chExt cx="5653085" cy="5211510"/>
          </a:xfrm>
        </p:grpSpPr>
        <p:cxnSp>
          <p:nvCxnSpPr>
            <p:cNvPr id="89" name="Straight Connector 88"/>
            <p:cNvCxnSpPr/>
            <p:nvPr/>
          </p:nvCxnSpPr>
          <p:spPr bwMode="auto">
            <a:xfrm flipH="1">
              <a:off x="1680722" y="1642339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flipH="1">
              <a:off x="1662191" y="1724996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39363" y="1810042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1639363" y="1894463"/>
              <a:ext cx="2430408" cy="224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3" name="Content Placeholder 18" descr="BlackDiamondX8_Top_Fron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32947" y="1268987"/>
              <a:ext cx="1782744" cy="224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125" name="Content Placeholder 18" descr="BlackDiamondX8_Top_Fron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38430" y="1262098"/>
              <a:ext cx="1782744" cy="224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cxnSp>
          <p:nvCxnSpPr>
            <p:cNvPr id="111" name="Straight Connector 110"/>
            <p:cNvCxnSpPr/>
            <p:nvPr/>
          </p:nvCxnSpPr>
          <p:spPr bwMode="auto">
            <a:xfrm flipH="1">
              <a:off x="807091" y="3300415"/>
              <a:ext cx="1024006" cy="111156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H="1">
              <a:off x="956048" y="2431906"/>
              <a:ext cx="2775594" cy="19281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H="1" flipV="1">
              <a:off x="1917880" y="2413092"/>
              <a:ext cx="3182424" cy="211173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flipH="1" flipV="1">
              <a:off x="3886767" y="3225432"/>
              <a:ext cx="1040890" cy="117397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1056449" y="2495750"/>
              <a:ext cx="3108678" cy="188707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1214180" y="2644956"/>
              <a:ext cx="3353701" cy="175985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 flipV="1">
              <a:off x="4192424" y="3045656"/>
              <a:ext cx="839112" cy="13524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flipH="1" flipV="1">
              <a:off x="4625595" y="3072953"/>
              <a:ext cx="501268" cy="13261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735332" y="3197947"/>
              <a:ext cx="648995" cy="117087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643238" y="3038679"/>
              <a:ext cx="570941" cy="135056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 flipH="1" flipV="1">
              <a:off x="1524319" y="2530783"/>
              <a:ext cx="3084775" cy="19013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H="1" flipV="1">
              <a:off x="1095593" y="2680964"/>
              <a:ext cx="3272723" cy="1758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0" name="Picture 5" descr="Rack-Server-1U_LEFT_01251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6" y="5735886"/>
              <a:ext cx="1677805" cy="73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" name="Straight Connector 102"/>
            <p:cNvCxnSpPr>
              <a:stCxn id="127" idx="2"/>
            </p:cNvCxnSpPr>
            <p:nvPr/>
          </p:nvCxnSpPr>
          <p:spPr bwMode="auto">
            <a:xfrm>
              <a:off x="4818330" y="4607721"/>
              <a:ext cx="16669" cy="115843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37" y="4360069"/>
              <a:ext cx="1733550" cy="228601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3935" y="4369595"/>
              <a:ext cx="1728787" cy="238126"/>
            </a:xfrm>
            <a:prstGeom prst="rect">
              <a:avLst/>
            </a:prstGeom>
          </p:spPr>
        </p:pic>
        <p:cxnSp>
          <p:nvCxnSpPr>
            <p:cNvPr id="128" name="Straight Connector 127"/>
            <p:cNvCxnSpPr/>
            <p:nvPr/>
          </p:nvCxnSpPr>
          <p:spPr bwMode="auto">
            <a:xfrm>
              <a:off x="879462" y="4651447"/>
              <a:ext cx="17033" cy="11233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106144" y="4970485"/>
              <a:ext cx="1480880" cy="419894"/>
            </a:xfrm>
            <a:prstGeom prst="ellipse">
              <a:avLst/>
            </a:prstGeom>
            <a:gradFill flip="none" rotWithShape="1">
              <a:gsLst>
                <a:gs pos="29000">
                  <a:schemeClr val="bg1">
                    <a:alpha val="68000"/>
                  </a:schemeClr>
                </a:gs>
                <a:gs pos="100000">
                  <a:srgbClr val="5CA533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875">
                  <a:solidFill>
                    <a:schemeClr val="tx1"/>
                  </a:solidFill>
                  <a:latin typeface="Arial" charset="0"/>
                  <a:cs typeface="Arial" charset="0"/>
                </a:rPr>
                <a:t>10/25GbE</a:t>
              </a:r>
            </a:p>
          </p:txBody>
        </p:sp>
        <p:sp>
          <p:nvSpPr>
            <p:cNvPr id="102" name="Left-Right Arrow 101"/>
            <p:cNvSpPr/>
            <p:nvPr/>
          </p:nvSpPr>
          <p:spPr bwMode="auto">
            <a:xfrm>
              <a:off x="1767281" y="4202997"/>
              <a:ext cx="2128579" cy="574621"/>
            </a:xfrm>
            <a:prstGeom prst="left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4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75">
                  <a:solidFill>
                    <a:srgbClr val="3BAEC5"/>
                  </a:solidFill>
                  <a:latin typeface="Arial" charset="0"/>
                  <a:cs typeface="Arial" charset="0"/>
                </a:rPr>
                <a:t>ToR Switches</a:t>
              </a:r>
              <a:endParaRPr lang="en-US" sz="875" b="1">
                <a:solidFill>
                  <a:srgbClr val="3BAEC5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7" name="Picture 5" descr="Rack-Server-1U_LEFT_01251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283" y="5616792"/>
              <a:ext cx="1677805" cy="73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Oval 90"/>
            <p:cNvSpPr/>
            <p:nvPr/>
          </p:nvSpPr>
          <p:spPr bwMode="auto">
            <a:xfrm>
              <a:off x="2072373" y="2581847"/>
              <a:ext cx="1523887" cy="562349"/>
            </a:xfrm>
            <a:prstGeom prst="ellipse">
              <a:avLst/>
            </a:prstGeom>
            <a:gradFill flip="none" rotWithShape="1">
              <a:gsLst>
                <a:gs pos="29000">
                  <a:schemeClr val="bg1">
                    <a:alpha val="68000"/>
                  </a:schemeClr>
                </a:gs>
                <a:gs pos="100000">
                  <a:srgbClr val="5CA533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17">
                  <a:solidFill>
                    <a:schemeClr val="tx1"/>
                  </a:solidFill>
                  <a:latin typeface="Arial" charset="0"/>
                  <a:cs typeface="Arial" charset="0"/>
                </a:rPr>
                <a:t>100GbE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99776" y="5902913"/>
              <a:ext cx="1600885" cy="40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solidFill>
                    <a:srgbClr val="3BAEC5"/>
                  </a:solidFill>
                  <a:latin typeface="Arial" panose="020B0604020202020204" pitchFamily="34" charset="0"/>
                  <a:cs typeface="Arial" charset="0"/>
                </a:rPr>
                <a:t>Server Nodes</a:t>
              </a:r>
            </a:p>
          </p:txBody>
        </p:sp>
      </p:grpSp>
      <p:sp>
        <p:nvSpPr>
          <p:cNvPr id="6" name="Striped Right Arrow 5"/>
          <p:cNvSpPr/>
          <p:nvPr/>
        </p:nvSpPr>
        <p:spPr bwMode="auto">
          <a:xfrm>
            <a:off x="4228929" y="5552691"/>
            <a:ext cx="2564027" cy="784202"/>
          </a:xfrm>
          <a:prstGeom prst="stripedRightArrow">
            <a:avLst>
              <a:gd name="adj1" fmla="val 54983"/>
              <a:gd name="adj2" fmla="val 52491"/>
            </a:avLst>
          </a:prstGeom>
          <a:solidFill>
            <a:srgbClr val="308D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40" fontAlgn="base">
              <a:spcBef>
                <a:spcPct val="0"/>
              </a:spcBef>
              <a:spcAft>
                <a:spcPct val="0"/>
              </a:spcAft>
            </a:pPr>
            <a:endParaRPr lang="en-US" sz="1167" b="1">
              <a:solidFill>
                <a:schemeClr val="bg1"/>
              </a:solidFill>
              <a:highlight>
                <a:srgbClr val="FFFF00"/>
              </a:highlight>
              <a:latin typeface="Arial" charset="0"/>
              <a:cs typeface="Arial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F0E7B0-404C-6C4D-9097-F8905DBA1D09}"/>
              </a:ext>
            </a:extLst>
          </p:cNvPr>
          <p:cNvSpPr txBox="1"/>
          <p:nvPr/>
        </p:nvSpPr>
        <p:spPr>
          <a:xfrm>
            <a:off x="5489239" y="1810868"/>
            <a:ext cx="1573246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u="sng">
                <a:solidFill>
                  <a:srgbClr val="002B60">
                    <a:lumMod val="90000"/>
                    <a:lumOff val="10000"/>
                  </a:srgbClr>
                </a:solidFill>
                <a:latin typeface="Arial" panose="020B0604020202020204" pitchFamily="34" charset="0"/>
              </a:rPr>
              <a:t>Full Rack</a:t>
            </a:r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329CBAC2-7B8A-1B44-B3FC-0E28825C32EF}"/>
              </a:ext>
            </a:extLst>
          </p:cNvPr>
          <p:cNvSpPr/>
          <p:nvPr/>
        </p:nvSpPr>
        <p:spPr bwMode="auto">
          <a:xfrm rot="5400000">
            <a:off x="6205153" y="4727101"/>
            <a:ext cx="216351" cy="959254"/>
          </a:xfrm>
          <a:prstGeom prst="rightBrace">
            <a:avLst/>
          </a:prstGeom>
          <a:noFill/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67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C55FADA-63C0-D843-8994-46DBB533ED22}"/>
              </a:ext>
            </a:extLst>
          </p:cNvPr>
          <p:cNvSpPr txBox="1"/>
          <p:nvPr/>
        </p:nvSpPr>
        <p:spPr>
          <a:xfrm>
            <a:off x="5625605" y="5315010"/>
            <a:ext cx="1486430" cy="1346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875">
                <a:solidFill>
                  <a:srgbClr val="00518E">
                    <a:lumMod val="50000"/>
                  </a:srgbClr>
                </a:solidFill>
                <a:latin typeface="Arial" panose="020B0604020202020204" pitchFamily="34" charset="0"/>
              </a:rPr>
              <a:t>1 rack = 24 nodes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45B3957-4667-6B47-ADCC-1223032F313E}"/>
              </a:ext>
            </a:extLst>
          </p:cNvPr>
          <p:cNvSpPr txBox="1"/>
          <p:nvPr/>
        </p:nvSpPr>
        <p:spPr>
          <a:xfrm>
            <a:off x="8803747" y="1811850"/>
            <a:ext cx="1795227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2000" u="sng">
                <a:solidFill>
                  <a:srgbClr val="002B60">
                    <a:lumMod val="90000"/>
                    <a:lumOff val="10000"/>
                  </a:srgbClr>
                </a:solidFill>
                <a:latin typeface="Arial" panose="020B0604020202020204" pitchFamily="34" charset="0"/>
              </a:rPr>
              <a:t>Multiple Racks</a:t>
            </a:r>
          </a:p>
        </p:txBody>
      </p:sp>
      <p:sp>
        <p:nvSpPr>
          <p:cNvPr id="105" name="Pentagon 104">
            <a:extLst>
              <a:ext uri="{FF2B5EF4-FFF2-40B4-BE49-F238E27FC236}">
                <a16:creationId xmlns:a16="http://schemas.microsoft.com/office/drawing/2014/main" id="{8A5D2F29-C528-5449-8378-A9D223F093C4}"/>
              </a:ext>
            </a:extLst>
          </p:cNvPr>
          <p:cNvSpPr/>
          <p:nvPr/>
        </p:nvSpPr>
        <p:spPr bwMode="auto">
          <a:xfrm>
            <a:off x="6868236" y="3091809"/>
            <a:ext cx="388497" cy="1538573"/>
          </a:xfrm>
          <a:prstGeom prst="homePlate">
            <a:avLst>
              <a:gd name="adj" fmla="val 100000"/>
            </a:avLst>
          </a:prstGeom>
          <a:gradFill flip="none" rotWithShape="1">
            <a:gsLst>
              <a:gs pos="59000">
                <a:schemeClr val="accent2">
                  <a:lumMod val="20000"/>
                  <a:lumOff val="8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63">
              <a:defRPr/>
            </a:pPr>
            <a:endParaRPr lang="en-US" sz="1500" ker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58AFD88-7E2D-7247-B4D5-C8DDAF9AA6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99" y="2386002"/>
            <a:ext cx="1542231" cy="2721257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953870-063D-A444-BA9D-7C63323214B4}"/>
              </a:ext>
            </a:extLst>
          </p:cNvPr>
          <p:cNvGrpSpPr/>
          <p:nvPr/>
        </p:nvGrpSpPr>
        <p:grpSpPr>
          <a:xfrm>
            <a:off x="7420688" y="2283060"/>
            <a:ext cx="3869836" cy="2931465"/>
            <a:chOff x="7842180" y="2533691"/>
            <a:chExt cx="6228662" cy="4718315"/>
          </a:xfrm>
        </p:grpSpPr>
        <p:sp>
          <p:nvSpPr>
            <p:cNvPr id="109" name="Right Brace 108">
              <a:extLst>
                <a:ext uri="{FF2B5EF4-FFF2-40B4-BE49-F238E27FC236}">
                  <a16:creationId xmlns:a16="http://schemas.microsoft.com/office/drawing/2014/main" id="{BFF6BC8E-E3CF-EB4E-8DA2-B496142CD27A}"/>
                </a:ext>
              </a:extLst>
            </p:cNvPr>
            <p:cNvSpPr/>
            <p:nvPr/>
          </p:nvSpPr>
          <p:spPr bwMode="auto">
            <a:xfrm rot="5400000">
              <a:off x="11030410" y="4329790"/>
              <a:ext cx="361963" cy="5482470"/>
            </a:xfrm>
            <a:prstGeom prst="rightBrace">
              <a:avLst/>
            </a:prstGeom>
            <a:noFill/>
            <a:ln w="222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667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0" name="Picture 4" descr="http://www.mellanox.com/img/news/media_kit/switch_pdks/Ethernet_Switches/SX1710.png">
              <a:extLst>
                <a:ext uri="{FF2B5EF4-FFF2-40B4-BE49-F238E27FC236}">
                  <a16:creationId xmlns:a16="http://schemas.microsoft.com/office/drawing/2014/main" id="{AF5610A8-50CB-E34A-94E7-042B8B2B7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7221" y="2533691"/>
              <a:ext cx="1131003" cy="46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4" descr="http://www.mellanox.com/img/news/media_kit/switch_pdks/Ethernet_Switches/SX1710.png">
              <a:extLst>
                <a:ext uri="{FF2B5EF4-FFF2-40B4-BE49-F238E27FC236}">
                  <a16:creationId xmlns:a16="http://schemas.microsoft.com/office/drawing/2014/main" id="{2A518725-DFEB-0944-9C79-59538529F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945" y="2533691"/>
              <a:ext cx="1131003" cy="46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63B879F-22EA-7E4B-BE2D-16E0543B211E}"/>
                </a:ext>
              </a:extLst>
            </p:cNvPr>
            <p:cNvCxnSpPr>
              <a:stCxn id="114" idx="2"/>
            </p:cNvCxnSpPr>
            <p:nvPr/>
          </p:nvCxnSpPr>
          <p:spPr bwMode="auto">
            <a:xfrm flipH="1">
              <a:off x="9003404" y="2999088"/>
              <a:ext cx="1591043" cy="84841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6FFC779-16E2-2147-ADC2-259D9F608C33}"/>
                </a:ext>
              </a:extLst>
            </p:cNvPr>
            <p:cNvCxnSpPr>
              <a:stCxn id="110" idx="2"/>
            </p:cNvCxnSpPr>
            <p:nvPr/>
          </p:nvCxnSpPr>
          <p:spPr bwMode="auto">
            <a:xfrm flipH="1">
              <a:off x="9057442" y="2999088"/>
              <a:ext cx="3175280" cy="84841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51B9B0C-B39D-7944-AB08-0379AE8E0A65}"/>
                </a:ext>
              </a:extLst>
            </p:cNvPr>
            <p:cNvCxnSpPr>
              <a:stCxn id="114" idx="2"/>
            </p:cNvCxnSpPr>
            <p:nvPr/>
          </p:nvCxnSpPr>
          <p:spPr bwMode="auto">
            <a:xfrm flipH="1">
              <a:off x="10471864" y="2999088"/>
              <a:ext cx="122583" cy="87799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F3D82E1-2A39-B640-8CB3-35E90D88BA58}"/>
                </a:ext>
              </a:extLst>
            </p:cNvPr>
            <p:cNvCxnSpPr>
              <a:stCxn id="114" idx="2"/>
              <a:endCxn id="136" idx="0"/>
            </p:cNvCxnSpPr>
            <p:nvPr/>
          </p:nvCxnSpPr>
          <p:spPr bwMode="auto">
            <a:xfrm>
              <a:off x="10594447" y="2999087"/>
              <a:ext cx="2781533" cy="80270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232D85F-2361-1742-A68C-B571517D2D59}"/>
                </a:ext>
              </a:extLst>
            </p:cNvPr>
            <p:cNvCxnSpPr>
              <a:stCxn id="110" idx="2"/>
              <a:endCxn id="135" idx="0"/>
            </p:cNvCxnSpPr>
            <p:nvPr/>
          </p:nvCxnSpPr>
          <p:spPr bwMode="auto">
            <a:xfrm flipH="1">
              <a:off x="10478763" y="2999087"/>
              <a:ext cx="1753960" cy="80706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83BF530-882E-244F-8645-85977F55B402}"/>
                </a:ext>
              </a:extLst>
            </p:cNvPr>
            <p:cNvCxnSpPr>
              <a:stCxn id="110" idx="2"/>
              <a:endCxn id="136" idx="0"/>
            </p:cNvCxnSpPr>
            <p:nvPr/>
          </p:nvCxnSpPr>
          <p:spPr bwMode="auto">
            <a:xfrm>
              <a:off x="12232723" y="2999087"/>
              <a:ext cx="1143257" cy="802702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F652D79-723F-DB44-B165-1B826F27CE87}"/>
                </a:ext>
              </a:extLst>
            </p:cNvPr>
            <p:cNvSpPr txBox="1"/>
            <p:nvPr/>
          </p:nvSpPr>
          <p:spPr>
            <a:xfrm>
              <a:off x="9384732" y="3083345"/>
              <a:ext cx="724282" cy="2167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75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2*100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9537129-B6CF-0045-B48E-994FC435F760}"/>
                </a:ext>
              </a:extLst>
            </p:cNvPr>
            <p:cNvSpPr txBox="1"/>
            <p:nvPr/>
          </p:nvSpPr>
          <p:spPr>
            <a:xfrm>
              <a:off x="10268871" y="2544567"/>
              <a:ext cx="709613" cy="2167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75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SN2700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E952DEA-E6BE-8F4B-9265-0135D002577D}"/>
                </a:ext>
              </a:extLst>
            </p:cNvPr>
            <p:cNvSpPr txBox="1"/>
            <p:nvPr/>
          </p:nvSpPr>
          <p:spPr>
            <a:xfrm>
              <a:off x="11877017" y="2555143"/>
              <a:ext cx="709613" cy="2167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75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SN2700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BBFCE6A-57A8-1B4C-9C91-4469826C0C32}"/>
                </a:ext>
              </a:extLst>
            </p:cNvPr>
            <p:cNvSpPr/>
            <p:nvPr/>
          </p:nvSpPr>
          <p:spPr bwMode="auto">
            <a:xfrm>
              <a:off x="8280978" y="3983413"/>
              <a:ext cx="5789864" cy="54297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FE24DA9-DF50-004A-B240-8506D0BAAA1D}"/>
                </a:ext>
              </a:extLst>
            </p:cNvPr>
            <p:cNvSpPr/>
            <p:nvPr/>
          </p:nvSpPr>
          <p:spPr bwMode="auto">
            <a:xfrm>
              <a:off x="9359236" y="3277934"/>
              <a:ext cx="3733767" cy="52385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alpha val="68000"/>
                  </a:schemeClr>
                </a:gs>
                <a:gs pos="100000">
                  <a:srgbClr val="5CA533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67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  <a:cs typeface="Arial" charset="0"/>
                </a:rPr>
                <a:t>100GbE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26C464F-0B3F-D149-85CB-054895384F4B}"/>
                </a:ext>
              </a:extLst>
            </p:cNvPr>
            <p:cNvGrpSpPr/>
            <p:nvPr/>
          </p:nvGrpSpPr>
          <p:grpSpPr>
            <a:xfrm>
              <a:off x="11630311" y="5501800"/>
              <a:ext cx="610772" cy="123859"/>
              <a:chOff x="7240044" y="1578278"/>
              <a:chExt cx="642376" cy="13716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497A34E4-0A6F-5D4C-8237-1D71CD7E60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40044" y="1578278"/>
                <a:ext cx="137160" cy="13716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388F674-5DF9-7F4C-9F7D-034773E259D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92652" y="1578278"/>
                <a:ext cx="137160" cy="13716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2351C42-CFE2-5047-9511-F637E3EBFF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45260" y="1578278"/>
                <a:ext cx="137160" cy="13716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DCF9299-DFD7-D249-A27B-CF8FE94A82DA}"/>
                </a:ext>
              </a:extLst>
            </p:cNvPr>
            <p:cNvSpPr txBox="1"/>
            <p:nvPr/>
          </p:nvSpPr>
          <p:spPr>
            <a:xfrm>
              <a:off x="7842180" y="4105700"/>
              <a:ext cx="646010" cy="20630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833" b="1">
                  <a:solidFill>
                    <a:srgbClr val="00518E">
                      <a:lumMod val="50000"/>
                    </a:srgbClr>
                  </a:solidFill>
                  <a:latin typeface="Arial" panose="020B0604020202020204" pitchFamily="34" charset="0"/>
                </a:rPr>
                <a:t>SN2100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0AEEA3F-28BA-EC45-B944-CDA517B709E0}"/>
                </a:ext>
              </a:extLst>
            </p:cNvPr>
            <p:cNvGrpSpPr/>
            <p:nvPr/>
          </p:nvGrpSpPr>
          <p:grpSpPr>
            <a:xfrm>
              <a:off x="11217967" y="2787785"/>
              <a:ext cx="399562" cy="109728"/>
              <a:chOff x="11217967" y="2787785"/>
              <a:chExt cx="399562" cy="109728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FF17D34-0DCD-E646-B904-47723F298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7967" y="2787785"/>
                <a:ext cx="109728" cy="10972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133EF15-61A6-4249-8CC2-1982EE3CC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2884" y="2787785"/>
                <a:ext cx="109728" cy="10972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637E33BB-7AD6-934B-B4E3-E9F4906C8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7801" y="2787785"/>
                <a:ext cx="109728" cy="109728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167">
                  <a:solidFill>
                    <a:srgbClr val="000000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DE7D3E2E-ABFE-D44D-9C40-B775E1A0EC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1123" y="3801789"/>
              <a:ext cx="1179576" cy="309067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4B0BEF84-2DED-CB40-8B1A-8A8BE0576FE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975" y="3806147"/>
              <a:ext cx="1179576" cy="309067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A97F2903-0B15-864A-B3C8-B6FFB2673D0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86192" y="3801789"/>
              <a:ext cx="1179576" cy="3090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171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: 圓角 142">
            <a:extLst>
              <a:ext uri="{FF2B5EF4-FFF2-40B4-BE49-F238E27FC236}">
                <a16:creationId xmlns:a16="http://schemas.microsoft.com/office/drawing/2014/main" id="{4C657A2B-F4CB-4461-8E86-1D467E14452F}"/>
              </a:ext>
            </a:extLst>
          </p:cNvPr>
          <p:cNvSpPr/>
          <p:nvPr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85055" y="4472411"/>
            <a:ext cx="4929188" cy="1589087"/>
          </a:xfrm>
          <a:prstGeom prst="rect">
            <a:avLst/>
          </a:prstGeom>
        </p:spPr>
        <p:txBody>
          <a:bodyPr/>
          <a:lstStyle/>
          <a:p>
            <a:r>
              <a:rPr lang="en-US" sz="2000">
                <a:latin typeface="Arial" panose="020B0604020202020204" pitchFamily="34" charset="0"/>
              </a:rPr>
              <a:t>Cloud Data Center need larger pipes</a:t>
            </a:r>
          </a:p>
          <a:p>
            <a:pPr lvl="1"/>
            <a:r>
              <a:rPr lang="en-US" sz="1800">
                <a:latin typeface="Arial" panose="020B0604020202020204" pitchFamily="34" charset="0"/>
              </a:rPr>
              <a:t>Access to Storage </a:t>
            </a:r>
          </a:p>
          <a:p>
            <a:pPr lvl="1"/>
            <a:r>
              <a:rPr lang="en-US" sz="1800">
                <a:latin typeface="Arial" panose="020B0604020202020204" pitchFamily="34" charset="0"/>
              </a:rPr>
              <a:t>Increase of East-West Traffic </a:t>
            </a:r>
          </a:p>
          <a:p>
            <a:pPr lvl="1"/>
            <a:r>
              <a:rPr lang="en-US" sz="1800">
                <a:latin typeface="Arial" panose="020B0604020202020204" pitchFamily="34" charset="0"/>
              </a:rPr>
              <a:t>VM (Virtual Machine) migration is data intensive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3140A-70AC-4B48-B756-83E8C7310EB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20699" y="4416425"/>
            <a:ext cx="4095750" cy="20510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1667">
                <a:latin typeface="Arial" panose="020B0604020202020204" pitchFamily="34" charset="0"/>
              </a:rPr>
              <a:t>Delivers 2.5 MORE</a:t>
            </a:r>
          </a:p>
          <a:p>
            <a:pPr lvl="1"/>
            <a:r>
              <a:rPr lang="en-US" sz="1333">
                <a:latin typeface="Arial" panose="020B0604020202020204" pitchFamily="34" charset="0"/>
              </a:rPr>
              <a:t>2.5X higher throughput</a:t>
            </a:r>
          </a:p>
          <a:p>
            <a:pPr lvl="1"/>
            <a:r>
              <a:rPr lang="en-US" sz="1333">
                <a:latin typeface="Arial" panose="020B0604020202020204" pitchFamily="34" charset="0"/>
              </a:rPr>
              <a:t>2.5X the bandwidth for 1.25X the price</a:t>
            </a:r>
          </a:p>
          <a:p>
            <a:r>
              <a:rPr lang="en-US" sz="1667">
                <a:latin typeface="Arial" panose="020B0604020202020204" pitchFamily="34" charset="0"/>
              </a:rPr>
              <a:t>For 2.5X lower CAPEX</a:t>
            </a:r>
          </a:p>
          <a:p>
            <a:pPr marL="400985" lvl="2" indent="-205097"/>
            <a:r>
              <a:rPr lang="en-US">
                <a:latin typeface="Arial" panose="020B0604020202020204" pitchFamily="34" charset="0"/>
              </a:rPr>
              <a:t>Fewer optics/cables</a:t>
            </a:r>
          </a:p>
          <a:p>
            <a:pPr marL="400985" lvl="2" indent="-205097"/>
            <a:r>
              <a:rPr lang="en-US">
                <a:latin typeface="Arial" panose="020B0604020202020204" pitchFamily="34" charset="0"/>
              </a:rPr>
              <a:t>Fewer spine switches</a:t>
            </a:r>
          </a:p>
          <a:p>
            <a:r>
              <a:rPr lang="en-US" sz="1667">
                <a:latin typeface="Arial" panose="020B0604020202020204" pitchFamily="34" charset="0"/>
              </a:rPr>
              <a:t>Future proof</a:t>
            </a:r>
          </a:p>
          <a:p>
            <a:r>
              <a:rPr lang="en-US" sz="1667">
                <a:latin typeface="Arial" panose="020B0604020202020204" pitchFamily="34" charset="0"/>
              </a:rPr>
              <a:t>Similar Cost / Power</a:t>
            </a:r>
          </a:p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Why Cloud Data centers move to 25GbE?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5600" y="1532634"/>
            <a:ext cx="5637062" cy="2372580"/>
            <a:chOff x="-326456" y="1497035"/>
            <a:chExt cx="8020570" cy="3268479"/>
          </a:xfrm>
        </p:grpSpPr>
        <p:sp>
          <p:nvSpPr>
            <p:cNvPr id="77" name="Rectangle 76"/>
            <p:cNvSpPr/>
            <p:nvPr/>
          </p:nvSpPr>
          <p:spPr bwMode="auto">
            <a:xfrm>
              <a:off x="-326456" y="4335237"/>
              <a:ext cx="1458167" cy="39692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10"/>
              <a:r>
                <a:rPr lang="en-US" sz="917">
                  <a:solidFill>
                    <a:srgbClr val="50A1D6"/>
                  </a:solidFill>
                  <a:latin typeface="Arial" panose="020B0604020202020204" pitchFamily="34" charset="0"/>
                  <a:cs typeface="Arial" charset="0"/>
                </a:rPr>
                <a:t>VM </a:t>
              </a:r>
            </a:p>
            <a:p>
              <a:pPr algn="ctr" defTabSz="761910"/>
              <a:r>
                <a:rPr lang="en-US" sz="917">
                  <a:solidFill>
                    <a:srgbClr val="50A1D6"/>
                  </a:solidFill>
                  <a:latin typeface="Arial" panose="020B0604020202020204" pitchFamily="34" charset="0"/>
                  <a:cs typeface="Arial" charset="0"/>
                </a:rPr>
                <a:t>Migration </a:t>
              </a:r>
            </a:p>
          </p:txBody>
        </p:sp>
        <p:sp>
          <p:nvSpPr>
            <p:cNvPr id="209" name="Left-Right Arrow 208"/>
            <p:cNvSpPr/>
            <p:nvPr/>
          </p:nvSpPr>
          <p:spPr bwMode="auto">
            <a:xfrm>
              <a:off x="2241282" y="3988346"/>
              <a:ext cx="2277824" cy="464046"/>
            </a:xfrm>
            <a:prstGeom prst="leftRightArrow">
              <a:avLst/>
            </a:prstGeom>
            <a:solidFill>
              <a:srgbClr val="378CB6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10"/>
              <a:r>
                <a:rPr lang="en-US" sz="917">
                  <a:solidFill>
                    <a:srgbClr val="FFFFFF"/>
                  </a:solidFill>
                  <a:latin typeface="Arial" panose="020B0604020202020204" pitchFamily="34" charset="0"/>
                  <a:cs typeface="Arial" charset="0"/>
                </a:rPr>
                <a:t>East-West Traffic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8637" y="1497035"/>
              <a:ext cx="5285917" cy="3268479"/>
              <a:chOff x="52058" y="1501610"/>
              <a:chExt cx="6752125" cy="5564947"/>
            </a:xfrm>
          </p:grpSpPr>
          <p:cxnSp>
            <p:nvCxnSpPr>
              <p:cNvPr id="9" name="Straight Connector 8"/>
              <p:cNvCxnSpPr>
                <a:endCxn id="60" idx="2"/>
              </p:cNvCxnSpPr>
              <p:nvPr/>
            </p:nvCxnSpPr>
            <p:spPr bwMode="auto">
              <a:xfrm>
                <a:off x="2810375" y="3792469"/>
                <a:ext cx="44596" cy="81108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4032653" y="3770532"/>
                <a:ext cx="44596" cy="81108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3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38" y="6276164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IS5025_LEFT_022013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02" y="3645276"/>
                <a:ext cx="1689672" cy="725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5405" y="3508409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727" y="3541281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7761" y="1568777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728" y="1539807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/>
              <p:cNvCxnSpPr>
                <a:stCxn id="17" idx="2"/>
                <a:endCxn id="14" idx="0"/>
              </p:cNvCxnSpPr>
              <p:nvPr/>
            </p:nvCxnSpPr>
            <p:spPr bwMode="auto">
              <a:xfrm flipH="1">
                <a:off x="1072441" y="2067217"/>
                <a:ext cx="2105833" cy="157805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>
                <a:stCxn id="18" idx="2"/>
                <a:endCxn id="37" idx="0"/>
              </p:cNvCxnSpPr>
              <p:nvPr/>
            </p:nvCxnSpPr>
            <p:spPr bwMode="auto">
              <a:xfrm>
                <a:off x="4478238" y="2038250"/>
                <a:ext cx="1384848" cy="155121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>
                <a:stCxn id="17" idx="2"/>
                <a:endCxn id="16" idx="0"/>
              </p:cNvCxnSpPr>
              <p:nvPr/>
            </p:nvCxnSpPr>
            <p:spPr bwMode="auto">
              <a:xfrm>
                <a:off x="3178271" y="2067219"/>
                <a:ext cx="906966" cy="147406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>
                <a:stCxn id="18" idx="2"/>
                <a:endCxn id="16" idx="0"/>
              </p:cNvCxnSpPr>
              <p:nvPr/>
            </p:nvCxnSpPr>
            <p:spPr bwMode="auto">
              <a:xfrm flipH="1">
                <a:off x="4085240" y="2038248"/>
                <a:ext cx="393001" cy="150303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>
                <a:stCxn id="17" idx="2"/>
                <a:endCxn id="15" idx="0"/>
              </p:cNvCxnSpPr>
              <p:nvPr/>
            </p:nvCxnSpPr>
            <p:spPr bwMode="auto">
              <a:xfrm flipH="1">
                <a:off x="2815918" y="2067219"/>
                <a:ext cx="362356" cy="144119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>
                <a:stCxn id="18" idx="2"/>
                <a:endCxn id="15" idx="0"/>
              </p:cNvCxnSpPr>
              <p:nvPr/>
            </p:nvCxnSpPr>
            <p:spPr bwMode="auto">
              <a:xfrm flipH="1">
                <a:off x="2815916" y="2038249"/>
                <a:ext cx="1662322" cy="147016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>
                <a:stCxn id="17" idx="2"/>
                <a:endCxn id="37" idx="0"/>
              </p:cNvCxnSpPr>
              <p:nvPr/>
            </p:nvCxnSpPr>
            <p:spPr bwMode="auto">
              <a:xfrm>
                <a:off x="3178272" y="2067217"/>
                <a:ext cx="2684815" cy="152224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>
                <a:stCxn id="18" idx="2"/>
                <a:endCxn id="14" idx="0"/>
              </p:cNvCxnSpPr>
              <p:nvPr/>
            </p:nvCxnSpPr>
            <p:spPr bwMode="auto">
              <a:xfrm flipH="1">
                <a:off x="1072438" y="2038248"/>
                <a:ext cx="3405800" cy="160702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72438" y="4181327"/>
                <a:ext cx="0" cy="9520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8" name="Oval 27"/>
              <p:cNvSpPr/>
              <p:nvPr/>
            </p:nvSpPr>
            <p:spPr bwMode="auto">
              <a:xfrm>
                <a:off x="438328" y="4374121"/>
                <a:ext cx="1352958" cy="56234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10"/>
                <a:r>
                  <a:rPr lang="en-US" sz="917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rPr>
                  <a:t>10GbE</a:t>
                </a:r>
              </a:p>
            </p:txBody>
          </p:sp>
          <p:pic>
            <p:nvPicPr>
              <p:cNvPr id="29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38" y="6064425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8" y="586135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7" y="564961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6" y="5441661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56" y="523432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30" y="501823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6378" y="6328835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" descr="IS5025_LEFT_022013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250" y="3589462"/>
                <a:ext cx="1689672" cy="725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8" name="Straight Connector 37"/>
              <p:cNvCxnSpPr/>
              <p:nvPr/>
            </p:nvCxnSpPr>
            <p:spPr bwMode="auto">
              <a:xfrm>
                <a:off x="5837278" y="4233996"/>
                <a:ext cx="0" cy="95204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Oval 38"/>
              <p:cNvSpPr/>
              <p:nvPr/>
            </p:nvSpPr>
            <p:spPr bwMode="auto">
              <a:xfrm>
                <a:off x="5203168" y="4426793"/>
                <a:ext cx="1352958" cy="56234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10"/>
                <a:r>
                  <a:rPr lang="en-US" sz="917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rPr>
                  <a:t>10GbE</a:t>
                </a:r>
              </a:p>
            </p:txBody>
          </p:sp>
          <p:pic>
            <p:nvPicPr>
              <p:cNvPr id="40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6378" y="6117095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7" y="591402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6" y="570228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6" y="5494331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4796" y="5286999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5" descr="Rack-Server-1U_LEFT_0125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7069" y="5070908"/>
                <a:ext cx="1677805" cy="73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8464" y="1594821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5742" y="1501610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4" descr="IS5025_LEFT_022013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58" y="1601046"/>
                <a:ext cx="1161025" cy="498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" name="Straight Connector 48"/>
              <p:cNvCxnSpPr>
                <a:stCxn id="46" idx="2"/>
                <a:endCxn id="14" idx="0"/>
              </p:cNvCxnSpPr>
              <p:nvPr/>
            </p:nvCxnSpPr>
            <p:spPr bwMode="auto">
              <a:xfrm flipH="1">
                <a:off x="1072438" y="2093262"/>
                <a:ext cx="826536" cy="155201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>
                <a:stCxn id="48" idx="2"/>
                <a:endCxn id="14" idx="0"/>
              </p:cNvCxnSpPr>
              <p:nvPr/>
            </p:nvCxnSpPr>
            <p:spPr bwMode="auto">
              <a:xfrm>
                <a:off x="632568" y="2099489"/>
                <a:ext cx="439870" cy="154578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>
                <a:stCxn id="48" idx="2"/>
                <a:endCxn id="37" idx="0"/>
              </p:cNvCxnSpPr>
              <p:nvPr/>
            </p:nvCxnSpPr>
            <p:spPr bwMode="auto">
              <a:xfrm>
                <a:off x="632570" y="2099489"/>
                <a:ext cx="5230518" cy="148997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>
                <a:stCxn id="46" idx="2"/>
                <a:endCxn id="37" idx="0"/>
              </p:cNvCxnSpPr>
              <p:nvPr/>
            </p:nvCxnSpPr>
            <p:spPr bwMode="auto">
              <a:xfrm>
                <a:off x="1898974" y="2093262"/>
                <a:ext cx="3964112" cy="149619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>
                <a:stCxn id="47" idx="2"/>
                <a:endCxn id="14" idx="0"/>
              </p:cNvCxnSpPr>
              <p:nvPr/>
            </p:nvCxnSpPr>
            <p:spPr bwMode="auto">
              <a:xfrm flipH="1">
                <a:off x="1072441" y="2000054"/>
                <a:ext cx="4683815" cy="164522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>
                <a:stCxn id="47" idx="2"/>
                <a:endCxn id="37" idx="0"/>
              </p:cNvCxnSpPr>
              <p:nvPr/>
            </p:nvCxnSpPr>
            <p:spPr bwMode="auto">
              <a:xfrm>
                <a:off x="5756253" y="2000051"/>
                <a:ext cx="106834" cy="158941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55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2431" y="4785779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1973" y="46551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40" y="45184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40" y="438784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39" y="4260992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139" y="4120031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7412" y="3992428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250" y="4785779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8789" y="46551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9" y="451846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8" y="4387840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5" y="4260992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1955" y="4120031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5" descr="Rack-Server-1U_LEFT_012513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4228" y="3992428"/>
                <a:ext cx="1099663" cy="48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9" name="Straight Connector 68"/>
              <p:cNvCxnSpPr>
                <a:stCxn id="46" idx="2"/>
                <a:endCxn id="15" idx="0"/>
              </p:cNvCxnSpPr>
              <p:nvPr/>
            </p:nvCxnSpPr>
            <p:spPr bwMode="auto">
              <a:xfrm>
                <a:off x="1898975" y="2093265"/>
                <a:ext cx="916942" cy="141514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>
                <a:stCxn id="48" idx="2"/>
                <a:endCxn id="15" idx="0"/>
              </p:cNvCxnSpPr>
              <p:nvPr/>
            </p:nvCxnSpPr>
            <p:spPr bwMode="auto">
              <a:xfrm>
                <a:off x="632570" y="2099487"/>
                <a:ext cx="2183348" cy="140892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>
                <a:stCxn id="47" idx="2"/>
                <a:endCxn id="16" idx="0"/>
              </p:cNvCxnSpPr>
              <p:nvPr/>
            </p:nvCxnSpPr>
            <p:spPr bwMode="auto">
              <a:xfrm flipH="1">
                <a:off x="4085237" y="2000051"/>
                <a:ext cx="1671016" cy="154123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/>
              <p:cNvCxnSpPr>
                <a:stCxn id="47" idx="2"/>
                <a:endCxn id="15" idx="0"/>
              </p:cNvCxnSpPr>
              <p:nvPr/>
            </p:nvCxnSpPr>
            <p:spPr bwMode="auto">
              <a:xfrm flipH="1">
                <a:off x="2815918" y="2000051"/>
                <a:ext cx="2940337" cy="150835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/>
              <p:cNvCxnSpPr>
                <a:stCxn id="48" idx="2"/>
                <a:endCxn id="16" idx="0"/>
              </p:cNvCxnSpPr>
              <p:nvPr/>
            </p:nvCxnSpPr>
            <p:spPr bwMode="auto">
              <a:xfrm>
                <a:off x="632569" y="2099488"/>
                <a:ext cx="3452669" cy="144179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>
                <a:stCxn id="46" idx="2"/>
                <a:endCxn id="16" idx="0"/>
              </p:cNvCxnSpPr>
              <p:nvPr/>
            </p:nvCxnSpPr>
            <p:spPr bwMode="auto">
              <a:xfrm>
                <a:off x="1898976" y="2093262"/>
                <a:ext cx="2186263" cy="144802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5" name="Oval 74"/>
              <p:cNvSpPr/>
              <p:nvPr/>
            </p:nvSpPr>
            <p:spPr bwMode="auto">
              <a:xfrm>
                <a:off x="2436472" y="2457761"/>
                <a:ext cx="1634400" cy="64538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10"/>
                <a:r>
                  <a:rPr lang="en-US" sz="1000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rPr>
                  <a:t>40GbE</a:t>
                </a:r>
              </a:p>
            </p:txBody>
          </p:sp>
        </p:grpSp>
        <p:sp>
          <p:nvSpPr>
            <p:cNvPr id="76" name="Curved Right Arrow 75"/>
            <p:cNvSpPr/>
            <p:nvPr/>
          </p:nvSpPr>
          <p:spPr bwMode="auto">
            <a:xfrm>
              <a:off x="105325" y="3842092"/>
              <a:ext cx="563312" cy="459197"/>
            </a:xfrm>
            <a:prstGeom prst="curvedRightArrow">
              <a:avLst/>
            </a:prstGeom>
            <a:solidFill>
              <a:srgbClr val="3183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Explosion 2 79"/>
            <p:cNvSpPr/>
            <p:nvPr/>
          </p:nvSpPr>
          <p:spPr bwMode="auto">
            <a:xfrm>
              <a:off x="222160" y="3520776"/>
              <a:ext cx="427747" cy="503189"/>
            </a:xfrm>
            <a:prstGeom prst="irregularSeal2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Explosion 2 78"/>
            <p:cNvSpPr/>
            <p:nvPr/>
          </p:nvSpPr>
          <p:spPr bwMode="auto">
            <a:xfrm>
              <a:off x="3950721" y="4161186"/>
              <a:ext cx="411659" cy="532609"/>
            </a:xfrm>
            <a:prstGeom prst="irregularSeal2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17" name="Picture 32" descr="Storage-System_LEFT_012513.pn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10510" y="2001767"/>
              <a:ext cx="1347408" cy="80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8" name="Straight Connector 217"/>
            <p:cNvCxnSpPr>
              <a:stCxn id="47" idx="2"/>
            </p:cNvCxnSpPr>
            <p:nvPr/>
          </p:nvCxnSpPr>
          <p:spPr bwMode="auto">
            <a:xfrm>
              <a:off x="5134181" y="1789787"/>
              <a:ext cx="682400" cy="32125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1" name="Rectangle 220"/>
            <p:cNvSpPr/>
            <p:nvPr/>
          </p:nvSpPr>
          <p:spPr bwMode="auto">
            <a:xfrm>
              <a:off x="6258825" y="1731456"/>
              <a:ext cx="1435289" cy="3547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>
                  <a:solidFill>
                    <a:srgbClr val="002060"/>
                  </a:solidFill>
                  <a:latin typeface="Arial" charset="0"/>
                  <a:cs typeface="Arial" charset="0"/>
                </a:rPr>
                <a:t>Storage Nodes</a:t>
              </a:r>
            </a:p>
          </p:txBody>
        </p:sp>
        <p:sp>
          <p:nvSpPr>
            <p:cNvPr id="222" name="Explosion 2 221"/>
            <p:cNvSpPr/>
            <p:nvPr/>
          </p:nvSpPr>
          <p:spPr bwMode="auto">
            <a:xfrm>
              <a:off x="5410261" y="1594613"/>
              <a:ext cx="427747" cy="503189"/>
            </a:xfrm>
            <a:prstGeom prst="irregularSeal2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167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25" name="Content Placeholder 5"/>
          <p:cNvSpPr txBox="1">
            <a:spLocks/>
          </p:cNvSpPr>
          <p:nvPr/>
        </p:nvSpPr>
        <p:spPr>
          <a:xfrm>
            <a:off x="630879" y="4017321"/>
            <a:ext cx="4456727" cy="348193"/>
          </a:xfrm>
          <a:prstGeom prst="rect">
            <a:avLst/>
          </a:prstGeom>
          <a:solidFill>
            <a:srgbClr val="7030A0"/>
          </a:solidFill>
        </p:spPr>
        <p:txBody>
          <a:bodyPr anchor="ctr" anchorCtr="0"/>
          <a:lstStyle>
            <a:lvl1pPr marL="0" indent="0" algn="l" rtl="0" eaLnBrk="1" fontAlgn="base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2"/>
              <a:buNone/>
              <a:defRPr sz="2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68983" indent="-457200" algn="l" rtl="0" eaLnBrk="1" fontAlgn="base" hangingPunct="1">
              <a:lnSpc>
                <a:spcPts val="2800"/>
              </a:lnSpc>
              <a:spcBef>
                <a:spcPts val="426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8"/>
              </a:buBlip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038103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9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77622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0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60226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1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580951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6pPr>
            <a:lvl7pPr marL="4232077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7pPr>
            <a:lvl8pPr marL="4883164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8pPr>
            <a:lvl9pPr marL="5534259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algn="ctr" defTabSz="761970"/>
            <a:r>
              <a:rPr lang="en-US" sz="2200" kern="0">
                <a:latin typeface="Arial" panose="020B0604020202020204" pitchFamily="34" charset="0"/>
                <a:cs typeface="Arial" panose="020B0604020202020204" pitchFamily="34" charset="0"/>
              </a:rPr>
              <a:t>10/40GbE Challenges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34504" y="1682864"/>
            <a:ext cx="5173978" cy="2235718"/>
            <a:chOff x="6969505" y="1498470"/>
            <a:chExt cx="7784792" cy="3604230"/>
          </a:xfrm>
        </p:grpSpPr>
        <p:sp>
          <p:nvSpPr>
            <p:cNvPr id="211" name="Curved Right Arrow 210"/>
            <p:cNvSpPr/>
            <p:nvPr/>
          </p:nvSpPr>
          <p:spPr bwMode="auto">
            <a:xfrm>
              <a:off x="7226161" y="3644863"/>
              <a:ext cx="806403" cy="933407"/>
            </a:xfrm>
            <a:prstGeom prst="curvedRightArrow">
              <a:avLst>
                <a:gd name="adj1" fmla="val 50000"/>
                <a:gd name="adj2" fmla="val 50000"/>
                <a:gd name="adj3" fmla="val 25000"/>
              </a:avLst>
            </a:prstGeom>
            <a:solidFill>
              <a:srgbClr val="3183AB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333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969505" y="1498470"/>
              <a:ext cx="7784792" cy="3604230"/>
              <a:chOff x="6969505" y="1498470"/>
              <a:chExt cx="7784792" cy="3604230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7939559" y="1498470"/>
                <a:ext cx="5392273" cy="3325918"/>
                <a:chOff x="6409727" y="1248579"/>
                <a:chExt cx="5543041" cy="4766992"/>
              </a:xfrm>
            </p:grpSpPr>
            <p:pic>
              <p:nvPicPr>
                <p:cNvPr id="153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68304" y="2629765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8843" y="2622361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45863" y="1248579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Picture 4" descr="IS5025_LEFT_022013.png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97273" y="1258704"/>
                  <a:ext cx="967521" cy="415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57" name="Straight Connector 156"/>
                <p:cNvCxnSpPr>
                  <a:stCxn id="155" idx="2"/>
                  <a:endCxn id="186" idx="0"/>
                </p:cNvCxnSpPr>
                <p:nvPr/>
              </p:nvCxnSpPr>
              <p:spPr bwMode="auto">
                <a:xfrm flipH="1">
                  <a:off x="7211241" y="1663947"/>
                  <a:ext cx="1418383" cy="1307417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/>
                <p:cNvCxnSpPr>
                  <a:stCxn id="156" idx="2"/>
                  <a:endCxn id="187" idx="0"/>
                </p:cNvCxnSpPr>
                <p:nvPr/>
              </p:nvCxnSpPr>
              <p:spPr bwMode="auto">
                <a:xfrm>
                  <a:off x="9781034" y="1674071"/>
                  <a:ext cx="1290423" cy="132358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" name="Straight Connector 158"/>
                <p:cNvCxnSpPr>
                  <a:stCxn id="155" idx="2"/>
                  <a:endCxn id="154" idx="0"/>
                </p:cNvCxnSpPr>
                <p:nvPr/>
              </p:nvCxnSpPr>
              <p:spPr bwMode="auto">
                <a:xfrm>
                  <a:off x="8629623" y="1663947"/>
                  <a:ext cx="1022980" cy="95841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" name="Straight Connector 159"/>
                <p:cNvCxnSpPr>
                  <a:stCxn id="156" idx="2"/>
                  <a:endCxn id="154" idx="0"/>
                </p:cNvCxnSpPr>
                <p:nvPr/>
              </p:nvCxnSpPr>
              <p:spPr bwMode="auto">
                <a:xfrm flipH="1">
                  <a:off x="9652603" y="1674071"/>
                  <a:ext cx="128430" cy="94829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1" name="Straight Connector 160"/>
                <p:cNvCxnSpPr>
                  <a:stCxn id="155" idx="2"/>
                  <a:endCxn id="153" idx="0"/>
                </p:cNvCxnSpPr>
                <p:nvPr/>
              </p:nvCxnSpPr>
              <p:spPr bwMode="auto">
                <a:xfrm>
                  <a:off x="8629624" y="1663947"/>
                  <a:ext cx="22441" cy="96581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Straight Connector 161"/>
                <p:cNvCxnSpPr>
                  <a:stCxn id="156" idx="2"/>
                  <a:endCxn id="153" idx="0"/>
                </p:cNvCxnSpPr>
                <p:nvPr/>
              </p:nvCxnSpPr>
              <p:spPr bwMode="auto">
                <a:xfrm flipH="1">
                  <a:off x="8652065" y="1674071"/>
                  <a:ext cx="1128969" cy="9556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Straight Connector 162"/>
                <p:cNvCxnSpPr>
                  <a:stCxn id="155" idx="2"/>
                  <a:endCxn id="187" idx="0"/>
                </p:cNvCxnSpPr>
                <p:nvPr/>
              </p:nvCxnSpPr>
              <p:spPr bwMode="auto">
                <a:xfrm>
                  <a:off x="8629624" y="1663947"/>
                  <a:ext cx="2441833" cy="133371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4" name="Straight Connector 163"/>
                <p:cNvCxnSpPr>
                  <a:stCxn id="156" idx="2"/>
                  <a:endCxn id="186" idx="0"/>
                </p:cNvCxnSpPr>
                <p:nvPr/>
              </p:nvCxnSpPr>
              <p:spPr bwMode="auto">
                <a:xfrm flipH="1">
                  <a:off x="7211241" y="1674071"/>
                  <a:ext cx="2569793" cy="1297293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5" name="Oval 164"/>
                <p:cNvSpPr/>
                <p:nvPr/>
              </p:nvSpPr>
              <p:spPr bwMode="auto">
                <a:xfrm>
                  <a:off x="8407273" y="1827086"/>
                  <a:ext cx="1442349" cy="468679"/>
                </a:xfrm>
                <a:prstGeom prst="ellipse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761910"/>
                  <a:r>
                    <a:rPr lang="en-US" sz="105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charset="0"/>
                    </a:rPr>
                    <a:t>100GbE</a:t>
                  </a:r>
                  <a:endParaRPr lang="en-US" sz="1100">
                    <a:solidFill>
                      <a:srgbClr val="000000"/>
                    </a:solidFill>
                    <a:latin typeface="Arial" panose="020B0604020202020204" pitchFamily="34" charset="0"/>
                    <a:cs typeface="Arial" charset="0"/>
                  </a:endParaRPr>
                </a:p>
              </p:txBody>
            </p:sp>
            <p:pic>
              <p:nvPicPr>
                <p:cNvPr id="168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3898" y="534602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69" name="Straight Connector 168"/>
                <p:cNvCxnSpPr/>
                <p:nvPr/>
              </p:nvCxnSpPr>
              <p:spPr bwMode="auto">
                <a:xfrm>
                  <a:off x="7176316" y="3600331"/>
                  <a:ext cx="0" cy="7933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0" name="Oval 169"/>
                <p:cNvSpPr/>
                <p:nvPr/>
              </p:nvSpPr>
              <p:spPr bwMode="auto">
                <a:xfrm>
                  <a:off x="6409727" y="3687327"/>
                  <a:ext cx="1365628" cy="542293"/>
                </a:xfrm>
                <a:prstGeom prst="ellipse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10"/>
                  <a:r>
                    <a:rPr lang="en-US" sz="1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charset="0"/>
                    </a:rPr>
                    <a:t>25GbE</a:t>
                  </a:r>
                </a:p>
              </p:txBody>
            </p:sp>
            <p:pic>
              <p:nvPicPr>
                <p:cNvPr id="171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3898" y="5169580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5" y="5000358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4" y="482390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4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3" y="4650610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5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5913" y="4477834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6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7807" y="4297758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7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54597" y="5389921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8" name="Straight Connector 177"/>
                <p:cNvCxnSpPr/>
                <p:nvPr/>
              </p:nvCxnSpPr>
              <p:spPr bwMode="auto">
                <a:xfrm>
                  <a:off x="11147015" y="3644223"/>
                  <a:ext cx="0" cy="7933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9" name="Oval 178"/>
                <p:cNvSpPr/>
                <p:nvPr/>
              </p:nvSpPr>
              <p:spPr bwMode="auto">
                <a:xfrm>
                  <a:off x="10380428" y="3731219"/>
                  <a:ext cx="1365628" cy="542293"/>
                </a:xfrm>
                <a:prstGeom prst="ellipse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10"/>
                  <a:r>
                    <a:rPr lang="en-US" sz="10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charset="0"/>
                    </a:rPr>
                    <a:t>25GbE</a:t>
                  </a:r>
                </a:p>
              </p:txBody>
            </p:sp>
            <p:pic>
              <p:nvPicPr>
                <p:cNvPr id="180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54597" y="5213472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4" y="504424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2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3" y="4867800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3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2" y="4694502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6612" y="4521725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" name="Picture 5" descr="Rack-Server-1U_LEFT_012513.png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8506" y="4341649"/>
                  <a:ext cx="1398171" cy="614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6" name="Picture 4" descr="IS5025_LEFT_022013.png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7211" y="2971364"/>
                  <a:ext cx="1408060" cy="604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7" name="Picture 4" descr="IS5025_LEFT_022013.png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67426" y="2997660"/>
                  <a:ext cx="1408060" cy="604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8" name="Group 187"/>
                <p:cNvGrpSpPr/>
                <p:nvPr/>
              </p:nvGrpSpPr>
              <p:grpSpPr>
                <a:xfrm>
                  <a:off x="8177778" y="2916592"/>
                  <a:ext cx="922464" cy="1230691"/>
                  <a:chOff x="9870903" y="3541737"/>
                  <a:chExt cx="1106957" cy="1476829"/>
                </a:xfrm>
              </p:grpSpPr>
              <p:cxnSp>
                <p:nvCxnSpPr>
                  <p:cNvPr id="201" name="Straight Connector 200"/>
                  <p:cNvCxnSpPr>
                    <a:endCxn id="207" idx="2"/>
                  </p:cNvCxnSpPr>
                  <p:nvPr/>
                </p:nvCxnSpPr>
                <p:spPr bwMode="auto">
                  <a:xfrm>
                    <a:off x="10376140" y="3541737"/>
                    <a:ext cx="44595" cy="8110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pic>
                <p:nvPicPr>
                  <p:cNvPr id="202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8197" y="453505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3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7737" y="4404431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4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5" y="426773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5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4" y="413711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6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4010263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7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3869302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8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3176" y="3741699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9" name="Group 188"/>
                <p:cNvGrpSpPr/>
                <p:nvPr/>
              </p:nvGrpSpPr>
              <p:grpSpPr>
                <a:xfrm>
                  <a:off x="9282139" y="2878565"/>
                  <a:ext cx="922464" cy="1230691"/>
                  <a:chOff x="9870903" y="3541737"/>
                  <a:chExt cx="1106957" cy="1476829"/>
                </a:xfrm>
              </p:grpSpPr>
              <p:cxnSp>
                <p:nvCxnSpPr>
                  <p:cNvPr id="193" name="Straight Connector 192"/>
                  <p:cNvCxnSpPr>
                    <a:endCxn id="199" idx="2"/>
                  </p:cNvCxnSpPr>
                  <p:nvPr/>
                </p:nvCxnSpPr>
                <p:spPr bwMode="auto">
                  <a:xfrm>
                    <a:off x="10376140" y="3541737"/>
                    <a:ext cx="44595" cy="8110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pic>
                <p:nvPicPr>
                  <p:cNvPr id="194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8197" y="453505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5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7737" y="4404431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6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5" y="426773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7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4" y="4137110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8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4010263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9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0903" y="3869302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0" name="Picture 5" descr="Rack-Server-1U_LEFT_012513.png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73176" y="3741699"/>
                    <a:ext cx="1099663" cy="4835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90" name="Left-Right Arrow 189"/>
                <p:cNvSpPr/>
                <p:nvPr/>
              </p:nvSpPr>
              <p:spPr bwMode="auto">
                <a:xfrm>
                  <a:off x="8097151" y="4534856"/>
                  <a:ext cx="2341512" cy="1480715"/>
                </a:xfrm>
                <a:prstGeom prst="leftRightArrow">
                  <a:avLst/>
                </a:prstGeom>
                <a:solidFill>
                  <a:srgbClr val="378CB6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61910"/>
                  <a:r>
                    <a:rPr lang="en-US" sz="10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charset="0"/>
                    </a:rPr>
                    <a:t>East-West Traffic</a:t>
                  </a:r>
                </a:p>
              </p:txBody>
            </p:sp>
          </p:grpSp>
          <p:sp>
            <p:nvSpPr>
              <p:cNvPr id="210" name="Rectangle 209"/>
              <p:cNvSpPr/>
              <p:nvPr/>
            </p:nvSpPr>
            <p:spPr bwMode="auto">
              <a:xfrm>
                <a:off x="6969505" y="4705777"/>
                <a:ext cx="1458167" cy="396923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61910"/>
                <a:r>
                  <a:rPr lang="en-US" sz="1000">
                    <a:solidFill>
                      <a:srgbClr val="50A1D6"/>
                    </a:solidFill>
                    <a:latin typeface="Arial" panose="020B0604020202020204" pitchFamily="34" charset="0"/>
                    <a:cs typeface="Arial" charset="0"/>
                  </a:rPr>
                  <a:t>VM </a:t>
                </a:r>
              </a:p>
              <a:p>
                <a:pPr algn="ctr" defTabSz="761910"/>
                <a:r>
                  <a:rPr lang="en-US" sz="1000">
                    <a:solidFill>
                      <a:srgbClr val="50A1D6"/>
                    </a:solidFill>
                    <a:latin typeface="Arial" panose="020B0604020202020204" pitchFamily="34" charset="0"/>
                    <a:cs typeface="Arial" charset="0"/>
                  </a:rPr>
                  <a:t>Migration</a:t>
                </a:r>
              </a:p>
            </p:txBody>
          </p:sp>
          <p:pic>
            <p:nvPicPr>
              <p:cNvPr id="227" name="Picture 32" descr="Storage-System_LEFT_012513.png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331833" y="2541737"/>
                <a:ext cx="1364098" cy="812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8" name="Straight Connector 227"/>
              <p:cNvCxnSpPr/>
              <p:nvPr/>
            </p:nvCxnSpPr>
            <p:spPr bwMode="auto">
              <a:xfrm>
                <a:off x="11272847" y="1763854"/>
                <a:ext cx="2282314" cy="913924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0" name="Rectangle 229"/>
              <p:cNvSpPr/>
              <p:nvPr/>
            </p:nvSpPr>
            <p:spPr bwMode="auto">
              <a:xfrm>
                <a:off x="13319008" y="2101230"/>
                <a:ext cx="1435289" cy="354711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875">
                    <a:solidFill>
                      <a:srgbClr val="002060"/>
                    </a:solidFill>
                    <a:latin typeface="Arial" charset="0"/>
                    <a:cs typeface="Arial" charset="0"/>
                  </a:rPr>
                  <a:t>Storage</a:t>
                </a:r>
                <a:r>
                  <a:rPr lang="en-US" sz="1000">
                    <a:solidFill>
                      <a:srgbClr val="002060"/>
                    </a:solidFill>
                    <a:latin typeface="Arial" charset="0"/>
                    <a:cs typeface="Arial" charset="0"/>
                  </a:rPr>
                  <a:t> Nodes</a:t>
                </a:r>
              </a:p>
            </p:txBody>
          </p:sp>
        </p:grp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EFE63102-C39B-2444-96D9-831CC6E3EEC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79074">
            <a:off x="5274936" y="4139222"/>
            <a:ext cx="1718756" cy="1718754"/>
          </a:xfrm>
          <a:prstGeom prst="rect">
            <a:avLst/>
          </a:prstGeom>
        </p:spPr>
      </p:pic>
      <p:sp>
        <p:nvSpPr>
          <p:cNvPr id="146" name="Content Placeholder 5"/>
          <p:cNvSpPr txBox="1">
            <a:spLocks/>
          </p:cNvSpPr>
          <p:nvPr/>
        </p:nvSpPr>
        <p:spPr>
          <a:xfrm>
            <a:off x="7407064" y="4036439"/>
            <a:ext cx="3775577" cy="348193"/>
          </a:xfrm>
          <a:prstGeom prst="rect">
            <a:avLst/>
          </a:prstGeom>
          <a:solidFill>
            <a:srgbClr val="7030A0"/>
          </a:solidFill>
        </p:spPr>
        <p:txBody>
          <a:bodyPr anchor="ctr" anchorCtr="0"/>
          <a:lstStyle>
            <a:lvl1pPr marL="0" indent="0" algn="l" rtl="0" eaLnBrk="1" fontAlgn="base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2"/>
              <a:buNone/>
              <a:defRPr sz="28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68983" indent="-457200" algn="l" rtl="0" eaLnBrk="1" fontAlgn="base" hangingPunct="1">
              <a:lnSpc>
                <a:spcPts val="2800"/>
              </a:lnSpc>
              <a:spcBef>
                <a:spcPts val="426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8"/>
              </a:buBlip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038103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9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77622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0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60226" indent="-4572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B7BF36"/>
              </a:buClr>
              <a:buSzPct val="90000"/>
              <a:buFontTx/>
              <a:buBlip>
                <a:blip r:embed="rId11"/>
              </a:buBlip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580951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6pPr>
            <a:lvl7pPr marL="4232077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7pPr>
            <a:lvl8pPr marL="4883164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8pPr>
            <a:lvl9pPr marL="5534259" indent="-32552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algn="ctr" defTabSz="761970"/>
            <a:r>
              <a:rPr lang="en-US" sz="2200" kern="0">
                <a:latin typeface="Arial" panose="020B0604020202020204" pitchFamily="34" charset="0"/>
                <a:cs typeface="Arial" panose="020B0604020202020204" pitchFamily="34" charset="0"/>
              </a:rPr>
              <a:t>25/100GbE Value</a:t>
            </a:r>
          </a:p>
        </p:txBody>
      </p:sp>
    </p:spTree>
    <p:extLst>
      <p:ext uri="{BB962C8B-B14F-4D97-AF65-F5344CB8AC3E}">
        <p14:creationId xmlns:p14="http://schemas.microsoft.com/office/powerpoint/2010/main" val="3256456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DBF92F11-C331-4D17-9214-3F40A7D879C3}"/>
              </a:ext>
            </a:extLst>
          </p:cNvPr>
          <p:cNvSpPr/>
          <p:nvPr/>
        </p:nvSpPr>
        <p:spPr>
          <a:xfrm>
            <a:off x="447019" y="1335738"/>
            <a:ext cx="11305957" cy="5102415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2A3AB-3C05-4C49-B871-55BEEAE515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r>
              <a:rPr lang="en-US" sz="3333"/>
              <a:t>Spectrum - Fair &amp; Predictable High Performance Switch 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EBBB5A0-6C09-481B-B823-B292CE9B9997}"/>
              </a:ext>
            </a:extLst>
          </p:cNvPr>
          <p:cNvGrpSpPr/>
          <p:nvPr/>
        </p:nvGrpSpPr>
        <p:grpSpPr>
          <a:xfrm>
            <a:off x="382313" y="1507409"/>
            <a:ext cx="11300492" cy="4907370"/>
            <a:chOff x="-41389" y="1272145"/>
            <a:chExt cx="12144503" cy="5273892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7098CE91-F80F-4B54-A8D5-838D48C63257}"/>
                </a:ext>
              </a:extLst>
            </p:cNvPr>
            <p:cNvSpPr/>
            <p:nvPr/>
          </p:nvSpPr>
          <p:spPr bwMode="auto">
            <a:xfrm>
              <a:off x="4120756" y="4311494"/>
              <a:ext cx="3738754" cy="1961648"/>
            </a:xfrm>
            <a:prstGeom prst="round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036891E4-5019-4E09-BB06-8CBEB55BB58E}"/>
                </a:ext>
              </a:extLst>
            </p:cNvPr>
            <p:cNvSpPr/>
            <p:nvPr/>
          </p:nvSpPr>
          <p:spPr bwMode="auto">
            <a:xfrm>
              <a:off x="130077" y="4347110"/>
              <a:ext cx="3738754" cy="1956294"/>
            </a:xfrm>
            <a:prstGeom prst="round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A55F1E-5A08-4F93-A324-F52F45CC2025}"/>
                </a:ext>
              </a:extLst>
            </p:cNvPr>
            <p:cNvSpPr/>
            <p:nvPr/>
          </p:nvSpPr>
          <p:spPr bwMode="auto">
            <a:xfrm>
              <a:off x="336710" y="1293110"/>
              <a:ext cx="2973002" cy="320490"/>
            </a:xfrm>
            <a:prstGeom prst="rect">
              <a:avLst/>
            </a:prstGeom>
            <a:solidFill>
              <a:srgbClr val="3AA9F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Fairness &amp; </a:t>
              </a:r>
              <a:r>
                <a:rPr lang="en-US" b="1" err="1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QoS</a:t>
              </a:r>
              <a:endParaRPr lang="en-US" b="1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C3503F-7EA4-4A5E-BF95-3289337C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6229" y="4054044"/>
              <a:ext cx="4006885" cy="18346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1917EC-B8B1-4DB7-B4BF-597256C6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638" y="5327492"/>
              <a:ext cx="2012484" cy="4703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A20BB2-AE0C-4C41-A68B-56B76815E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177" y="5017934"/>
              <a:ext cx="2012484" cy="470308"/>
            </a:xfrm>
            <a:prstGeom prst="rect">
              <a:avLst/>
            </a:prstGeom>
          </p:spPr>
        </p:pic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73F28D4E-5FF6-4F1B-9356-E88AAD449EA8}"/>
                </a:ext>
              </a:extLst>
            </p:cNvPr>
            <p:cNvSpPr/>
            <p:nvPr/>
          </p:nvSpPr>
          <p:spPr bwMode="auto">
            <a:xfrm>
              <a:off x="1000877" y="4347110"/>
              <a:ext cx="1930400" cy="19562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F9B56B-87CF-4785-9A79-06C156D88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7152" y="5818546"/>
              <a:ext cx="678612" cy="383563"/>
            </a:xfrm>
            <a:prstGeom prst="rect">
              <a:avLst/>
            </a:prstGeom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31D7F0-31B4-45BE-8AD4-9250DA5C5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893" y="4422951"/>
              <a:ext cx="806313" cy="8425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DE7F88-CE0D-48A3-ACA4-55E1E5773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564" y="5290808"/>
              <a:ext cx="806313" cy="84255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BF9C64-9929-4476-B133-D8E17CBB47B2}"/>
                </a:ext>
              </a:extLst>
            </p:cNvPr>
            <p:cNvCxnSpPr/>
            <p:nvPr/>
          </p:nvCxnSpPr>
          <p:spPr bwMode="auto">
            <a:xfrm>
              <a:off x="1000877" y="4602132"/>
              <a:ext cx="1930400" cy="69772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3CB28A9-95EE-4F54-96B5-684A66C8FF3E}"/>
                </a:ext>
              </a:extLst>
            </p:cNvPr>
            <p:cNvCxnSpPr/>
            <p:nvPr/>
          </p:nvCxnSpPr>
          <p:spPr bwMode="auto">
            <a:xfrm>
              <a:off x="1000877" y="5110132"/>
              <a:ext cx="1930400" cy="18972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FBD9780-6ED0-4C08-BCB0-DD9E5EEFBF5E}"/>
                </a:ext>
              </a:extLst>
            </p:cNvPr>
            <p:cNvCxnSpPr/>
            <p:nvPr/>
          </p:nvCxnSpPr>
          <p:spPr bwMode="auto">
            <a:xfrm flipV="1">
              <a:off x="1000877" y="5299857"/>
              <a:ext cx="1930400" cy="18838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5936D0-E1FC-4290-9D30-8FFEB4F4166D}"/>
                </a:ext>
              </a:extLst>
            </p:cNvPr>
            <p:cNvCxnSpPr/>
            <p:nvPr/>
          </p:nvCxnSpPr>
          <p:spPr bwMode="auto">
            <a:xfrm flipV="1">
              <a:off x="1000713" y="5299857"/>
              <a:ext cx="1930564" cy="663977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D06E8D-3918-414B-8F2D-373404A4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0251" y="4632990"/>
              <a:ext cx="2012484" cy="470308"/>
            </a:xfrm>
            <a:prstGeom prst="rect">
              <a:avLst/>
            </a:prstGeom>
          </p:spPr>
        </p:pic>
        <p:sp>
          <p:nvSpPr>
            <p:cNvPr id="19" name="Rounded Rectangle 32">
              <a:extLst>
                <a:ext uri="{FF2B5EF4-FFF2-40B4-BE49-F238E27FC236}">
                  <a16:creationId xmlns:a16="http://schemas.microsoft.com/office/drawing/2014/main" id="{4C530232-6B02-48A9-91E6-0E2AF2EDADEA}"/>
                </a:ext>
              </a:extLst>
            </p:cNvPr>
            <p:cNvSpPr/>
            <p:nvPr/>
          </p:nvSpPr>
          <p:spPr bwMode="auto">
            <a:xfrm>
              <a:off x="4976350" y="4283697"/>
              <a:ext cx="1930400" cy="195629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15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634A29-D92F-48A1-B287-99A0CB3BE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2626" y="5780534"/>
              <a:ext cx="678612" cy="383563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2D5F3A-B4B8-4508-8EDF-A2D6538C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5118" y="4405258"/>
              <a:ext cx="806313" cy="8425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B3CEB3-0706-4C7A-B971-C12F2AF39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789" y="5273114"/>
              <a:ext cx="806313" cy="84255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C384F6-1308-428C-9B0F-E5ACA22C9916}"/>
                </a:ext>
              </a:extLst>
            </p:cNvPr>
            <p:cNvCxnSpPr/>
            <p:nvPr/>
          </p:nvCxnSpPr>
          <p:spPr bwMode="auto">
            <a:xfrm>
              <a:off x="4976350" y="4564119"/>
              <a:ext cx="1927345" cy="32716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664728-2062-48F8-977E-372A224152C1}"/>
                </a:ext>
              </a:extLst>
            </p:cNvPr>
            <p:cNvCxnSpPr/>
            <p:nvPr/>
          </p:nvCxnSpPr>
          <p:spPr bwMode="auto">
            <a:xfrm flipV="1">
              <a:off x="4976350" y="4916586"/>
              <a:ext cx="1927345" cy="15553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CB5A46A-D4C2-4D18-92B7-598263614F79}"/>
                </a:ext>
              </a:extLst>
            </p:cNvPr>
            <p:cNvCxnSpPr/>
            <p:nvPr/>
          </p:nvCxnSpPr>
          <p:spPr bwMode="auto">
            <a:xfrm flipV="1">
              <a:off x="4976350" y="4947674"/>
              <a:ext cx="1900035" cy="502555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69CF2E-1A8B-4666-B611-7EC1C3E6E8E5}"/>
                </a:ext>
              </a:extLst>
            </p:cNvPr>
            <p:cNvCxnSpPr/>
            <p:nvPr/>
          </p:nvCxnSpPr>
          <p:spPr bwMode="auto">
            <a:xfrm flipV="1">
              <a:off x="4976186" y="4922368"/>
              <a:ext cx="1957728" cy="100345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B162F1D-2F19-4F44-BA98-4131FC4E7B70}"/>
                </a:ext>
              </a:extLst>
            </p:cNvPr>
            <p:cNvCxnSpPr/>
            <p:nvPr/>
          </p:nvCxnSpPr>
          <p:spPr bwMode="auto">
            <a:xfrm>
              <a:off x="5001422" y="4574972"/>
              <a:ext cx="1902273" cy="103105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EF14AA3-0424-4DAC-B2E4-766F5C189498}"/>
                </a:ext>
              </a:extLst>
            </p:cNvPr>
            <p:cNvCxnSpPr/>
            <p:nvPr/>
          </p:nvCxnSpPr>
          <p:spPr bwMode="auto">
            <a:xfrm>
              <a:off x="4973295" y="5057760"/>
              <a:ext cx="1930400" cy="54928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E4A322-6075-4625-B2A5-9F89AD2FFA6E}"/>
                </a:ext>
              </a:extLst>
            </p:cNvPr>
            <p:cNvCxnSpPr/>
            <p:nvPr/>
          </p:nvCxnSpPr>
          <p:spPr bwMode="auto">
            <a:xfrm>
              <a:off x="4973295" y="5435870"/>
              <a:ext cx="1903090" cy="18688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3890DAB-94D3-4819-9B43-EE8CEA7D62C1}"/>
                </a:ext>
              </a:extLst>
            </p:cNvPr>
            <p:cNvCxnSpPr/>
            <p:nvPr/>
          </p:nvCxnSpPr>
          <p:spPr bwMode="auto">
            <a:xfrm flipV="1">
              <a:off x="4973131" y="5637111"/>
              <a:ext cx="1903254" cy="27435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838C02-D28E-4BE7-944D-8E81AE872F73}"/>
                </a:ext>
              </a:extLst>
            </p:cNvPr>
            <p:cNvSpPr txBox="1"/>
            <p:nvPr/>
          </p:nvSpPr>
          <p:spPr>
            <a:xfrm>
              <a:off x="240517" y="4099017"/>
              <a:ext cx="698499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Worker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5C6C1A-C876-43C3-BC0B-224B6CA28494}"/>
                </a:ext>
              </a:extLst>
            </p:cNvPr>
            <p:cNvSpPr txBox="1"/>
            <p:nvPr/>
          </p:nvSpPr>
          <p:spPr>
            <a:xfrm>
              <a:off x="3022703" y="4045855"/>
              <a:ext cx="69849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Parameter Server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C695DD-506E-450D-872B-8641DAE355CF}"/>
                </a:ext>
              </a:extLst>
            </p:cNvPr>
            <p:cNvSpPr txBox="1"/>
            <p:nvPr/>
          </p:nvSpPr>
          <p:spPr>
            <a:xfrm>
              <a:off x="4224000" y="4099017"/>
              <a:ext cx="698499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Worker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D1AA98-6165-456D-B765-3A323797E5D8}"/>
                </a:ext>
              </a:extLst>
            </p:cNvPr>
            <p:cNvSpPr txBox="1"/>
            <p:nvPr/>
          </p:nvSpPr>
          <p:spPr>
            <a:xfrm>
              <a:off x="7019329" y="4032964"/>
              <a:ext cx="69849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</a:rPr>
                <a:t>Parameter Server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D97BC7-5E29-46CA-886E-7D8E2538A3B9}"/>
                </a:ext>
              </a:extLst>
            </p:cNvPr>
            <p:cNvSpPr txBox="1"/>
            <p:nvPr/>
          </p:nvSpPr>
          <p:spPr>
            <a:xfrm>
              <a:off x="942451" y="6366436"/>
              <a:ext cx="2068629" cy="1796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67" b="1">
                  <a:latin typeface="Arial" panose="020B0604020202020204" pitchFamily="34" charset="0"/>
                  <a:cs typeface="Arial" panose="020B0604020202020204" pitchFamily="34" charset="0"/>
                </a:rPr>
                <a:t>Many to One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3E39910-0D6C-478C-B792-A09EF0044348}"/>
                </a:ext>
              </a:extLst>
            </p:cNvPr>
            <p:cNvSpPr txBox="1"/>
            <p:nvPr/>
          </p:nvSpPr>
          <p:spPr>
            <a:xfrm>
              <a:off x="4950700" y="6361520"/>
              <a:ext cx="2068629" cy="17960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67" b="1">
                  <a:latin typeface="Arial" panose="020B0604020202020204" pitchFamily="34" charset="0"/>
                  <a:cs typeface="Arial" panose="020B0604020202020204" pitchFamily="34" charset="0"/>
                </a:rPr>
                <a:t>Many to Many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D37AAED-E2BC-4F4C-A428-5C0F9544C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32" y="1824266"/>
              <a:ext cx="1400775" cy="141963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BCFE348-E21E-438F-BFCA-A5364D120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389" y="1615767"/>
              <a:ext cx="1916973" cy="185690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E7A0278-A68F-4904-B653-6E9745B0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211" y="1982984"/>
              <a:ext cx="1378452" cy="132256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90B9771-E57F-41A4-B708-2B28C5C6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9639" y="1684909"/>
              <a:ext cx="1845595" cy="1787765"/>
            </a:xfrm>
            <a:prstGeom prst="rect">
              <a:avLst/>
            </a:prstGeom>
          </p:spPr>
        </p:pic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0E668E0-4835-413A-A738-BF1C33E70DF2}"/>
                </a:ext>
              </a:extLst>
            </p:cNvPr>
            <p:cNvGrpSpPr/>
            <p:nvPr/>
          </p:nvGrpSpPr>
          <p:grpSpPr>
            <a:xfrm>
              <a:off x="8260025" y="1752942"/>
              <a:ext cx="3476679" cy="2033433"/>
              <a:chOff x="9781163" y="2103529"/>
              <a:chExt cx="4172015" cy="244011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95BA4BF-4B19-48EB-87B1-973E4C62731C}"/>
                  </a:ext>
                </a:extLst>
              </p:cNvPr>
              <p:cNvGrpSpPr/>
              <p:nvPr/>
            </p:nvGrpSpPr>
            <p:grpSpPr>
              <a:xfrm>
                <a:off x="10082167" y="2737682"/>
                <a:ext cx="3546475" cy="1216025"/>
                <a:chOff x="1003300" y="2873617"/>
                <a:chExt cx="3546475" cy="1216025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63CBA4C-A3AD-4E67-9CEB-9BCC3A568A4F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4089642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C6C060C0-C0BE-4104-B3A5-C83E1773A2E0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3785635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D2B36C2-5F56-462E-88AE-F7BA0696AB03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3481629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A795A19-E0A8-4BB7-A26E-ED8F5F7A253A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3177623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4B1304B-4876-4CCA-9144-D6979B099B2E}"/>
                    </a:ext>
                  </a:extLst>
                </p:cNvPr>
                <p:cNvCxnSpPr/>
                <p:nvPr/>
              </p:nvCxnSpPr>
              <p:spPr bwMode="auto">
                <a:xfrm>
                  <a:off x="1003300" y="2873617"/>
                  <a:ext cx="3546475" cy="0"/>
                </a:xfrm>
                <a:prstGeom prst="line">
                  <a:avLst/>
                </a:prstGeom>
                <a:solidFill>
                  <a:schemeClr val="accent1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50632-07BE-40B3-AE13-D260BB4F54A8}"/>
                  </a:ext>
                </a:extLst>
              </p:cNvPr>
              <p:cNvSpPr txBox="1"/>
              <p:nvPr/>
            </p:nvSpPr>
            <p:spPr>
              <a:xfrm>
                <a:off x="9781676" y="2103529"/>
                <a:ext cx="4012377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Microburst Absorption Capability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D39237E-F5EA-4C65-831D-E8FD6CECE6FF}"/>
                  </a:ext>
                </a:extLst>
              </p:cNvPr>
              <p:cNvSpPr txBox="1"/>
              <p:nvPr/>
            </p:nvSpPr>
            <p:spPr>
              <a:xfrm rot="16200000">
                <a:off x="9123661" y="3086444"/>
                <a:ext cx="1701569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Max Burst Size (MB)</a:t>
                </a: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5C49FF0-C8C9-434E-BBD6-0CE26BD5BD0A}"/>
                  </a:ext>
                </a:extLst>
              </p:cNvPr>
              <p:cNvGrpSpPr/>
              <p:nvPr/>
            </p:nvGrpSpPr>
            <p:grpSpPr>
              <a:xfrm>
                <a:off x="10177418" y="2491296"/>
                <a:ext cx="3346078" cy="1462413"/>
                <a:chOff x="1098551" y="2627231"/>
                <a:chExt cx="3346078" cy="1462413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9768C35-884A-479D-9049-BFD158EEB32B}"/>
                    </a:ext>
                  </a:extLst>
                </p:cNvPr>
                <p:cNvSpPr/>
                <p:nvPr/>
              </p:nvSpPr>
              <p:spPr bwMode="auto">
                <a:xfrm>
                  <a:off x="1098551" y="3284466"/>
                  <a:ext cx="336550" cy="805178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F9F6B15-2B80-4890-9943-A3B3379A2A6F}"/>
                    </a:ext>
                  </a:extLst>
                </p:cNvPr>
                <p:cNvSpPr/>
                <p:nvPr/>
              </p:nvSpPr>
              <p:spPr bwMode="auto">
                <a:xfrm>
                  <a:off x="1435101" y="4025902"/>
                  <a:ext cx="336550" cy="63742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19EE78C-350F-4BEC-8727-8DEB42DC57DC}"/>
                    </a:ext>
                  </a:extLst>
                </p:cNvPr>
                <p:cNvSpPr/>
                <p:nvPr/>
              </p:nvSpPr>
              <p:spPr bwMode="auto">
                <a:xfrm>
                  <a:off x="1992793" y="2808096"/>
                  <a:ext cx="336550" cy="1281548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DE4D88A-4D08-4BFB-B4F4-2FFAC02A36EE}"/>
                    </a:ext>
                  </a:extLst>
                </p:cNvPr>
                <p:cNvSpPr/>
                <p:nvPr/>
              </p:nvSpPr>
              <p:spPr bwMode="auto">
                <a:xfrm>
                  <a:off x="2329343" y="3962401"/>
                  <a:ext cx="336550" cy="127243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427C3C8-0C52-4979-9E81-1BE523511EAE}"/>
                    </a:ext>
                  </a:extLst>
                </p:cNvPr>
                <p:cNvSpPr/>
                <p:nvPr/>
              </p:nvSpPr>
              <p:spPr bwMode="auto">
                <a:xfrm>
                  <a:off x="2881832" y="2627231"/>
                  <a:ext cx="336550" cy="1462413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3C204A6-1522-4972-9CC4-8A42E7087216}"/>
                    </a:ext>
                  </a:extLst>
                </p:cNvPr>
                <p:cNvSpPr/>
                <p:nvPr/>
              </p:nvSpPr>
              <p:spPr bwMode="auto">
                <a:xfrm>
                  <a:off x="3218382" y="3945644"/>
                  <a:ext cx="336550" cy="144000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DD35105-1B38-4DEE-AB78-1D7CE5788EB3}"/>
                    </a:ext>
                  </a:extLst>
                </p:cNvPr>
                <p:cNvSpPr/>
                <p:nvPr/>
              </p:nvSpPr>
              <p:spPr bwMode="auto">
                <a:xfrm>
                  <a:off x="3771529" y="2627231"/>
                  <a:ext cx="336550" cy="1462413"/>
                </a:xfrm>
                <a:prstGeom prst="rect">
                  <a:avLst/>
                </a:prstGeom>
                <a:solidFill>
                  <a:srgbClr val="B7C035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27FDD14C-1D24-472A-8222-026C3660AA63}"/>
                    </a:ext>
                  </a:extLst>
                </p:cNvPr>
                <p:cNvSpPr/>
                <p:nvPr/>
              </p:nvSpPr>
              <p:spPr bwMode="auto">
                <a:xfrm>
                  <a:off x="4108079" y="3916606"/>
                  <a:ext cx="336550" cy="173038"/>
                </a:xfrm>
                <a:prstGeom prst="rect">
                  <a:avLst/>
                </a:prstGeom>
                <a:solidFill>
                  <a:srgbClr val="CC1B0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6197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3333" b="1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B5240E3-5EF7-47BA-84C2-61DDB3E7EBCB}"/>
                  </a:ext>
                </a:extLst>
              </p:cNvPr>
              <p:cNvSpPr txBox="1"/>
              <p:nvPr/>
            </p:nvSpPr>
            <p:spPr>
              <a:xfrm>
                <a:off x="10160392" y="295049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5.2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5E5F17E-FAB1-4567-A64E-25CFA5CA10DE}"/>
                  </a:ext>
                </a:extLst>
              </p:cNvPr>
              <p:cNvSpPr txBox="1"/>
              <p:nvPr/>
            </p:nvSpPr>
            <p:spPr>
              <a:xfrm>
                <a:off x="10320860" y="405547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64B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4C601B0-D621-46E9-8BB2-58F16170838A}"/>
                  </a:ext>
                </a:extLst>
              </p:cNvPr>
              <p:cNvSpPr txBox="1"/>
              <p:nvPr/>
            </p:nvSpPr>
            <p:spPr>
              <a:xfrm>
                <a:off x="10500859" y="365528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E348D9E-3C71-4CCB-8A1D-59F838633163}"/>
                  </a:ext>
                </a:extLst>
              </p:cNvPr>
              <p:cNvSpPr txBox="1"/>
              <p:nvPr/>
            </p:nvSpPr>
            <p:spPr>
              <a:xfrm>
                <a:off x="11047369" y="245387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8.4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7EB2DC9-9469-490C-A779-B2AE0F7E61EC}"/>
                  </a:ext>
                </a:extLst>
              </p:cNvPr>
              <p:cNvSpPr txBox="1"/>
              <p:nvPr/>
            </p:nvSpPr>
            <p:spPr>
              <a:xfrm>
                <a:off x="11387836" y="3579253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0.9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8463430-8FC5-48A4-9A2B-BAF1D349B262}"/>
                  </a:ext>
                </a:extLst>
              </p:cNvPr>
              <p:cNvSpPr txBox="1"/>
              <p:nvPr/>
            </p:nvSpPr>
            <p:spPr>
              <a:xfrm>
                <a:off x="11930423" y="2288275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9.6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44EE002-8B59-4F96-9181-AFB8753FD94B}"/>
                  </a:ext>
                </a:extLst>
              </p:cNvPr>
              <p:cNvSpPr txBox="1"/>
              <p:nvPr/>
            </p:nvSpPr>
            <p:spPr>
              <a:xfrm>
                <a:off x="12270890" y="357421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F844639-C5EC-4847-A8A8-3BF00B8C88E2}"/>
                  </a:ext>
                </a:extLst>
              </p:cNvPr>
              <p:cNvSpPr txBox="1"/>
              <p:nvPr/>
            </p:nvSpPr>
            <p:spPr>
              <a:xfrm>
                <a:off x="12822747" y="2275814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9.7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B2FB055-3A6D-46DC-A8A0-789C38F3B04A}"/>
                  </a:ext>
                </a:extLst>
              </p:cNvPr>
              <p:cNvSpPr txBox="1"/>
              <p:nvPr/>
            </p:nvSpPr>
            <p:spPr>
              <a:xfrm>
                <a:off x="13140836" y="3574211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 b="1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1.1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F45EA27-5EB6-461D-B201-BE404ACEE5D0}"/>
                  </a:ext>
                </a:extLst>
              </p:cNvPr>
              <p:cNvSpPr txBox="1"/>
              <p:nvPr/>
            </p:nvSpPr>
            <p:spPr>
              <a:xfrm>
                <a:off x="11215102" y="3947717"/>
                <a:ext cx="386216" cy="431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512B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08D005F-499C-40AC-B34A-242AD378A107}"/>
                  </a:ext>
                </a:extLst>
              </p:cNvPr>
              <p:cNvSpPr txBox="1"/>
              <p:nvPr/>
            </p:nvSpPr>
            <p:spPr>
              <a:xfrm>
                <a:off x="12113844" y="405547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1.5B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455BAB9-E562-4A66-A80F-411C25F9380C}"/>
                  </a:ext>
                </a:extLst>
              </p:cNvPr>
              <p:cNvSpPr txBox="1"/>
              <p:nvPr/>
            </p:nvSpPr>
            <p:spPr>
              <a:xfrm>
                <a:off x="12993838" y="4055477"/>
                <a:ext cx="386216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9KB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DF4BC58-320A-43A4-B7D2-D9A723AF18B6}"/>
                  </a:ext>
                </a:extLst>
              </p:cNvPr>
              <p:cNvSpPr txBox="1"/>
              <p:nvPr/>
            </p:nvSpPr>
            <p:spPr>
              <a:xfrm>
                <a:off x="9781163" y="4312027"/>
                <a:ext cx="1938791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Packet Size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C9E3DEE-92EE-4333-BE2F-85884D8986F0}"/>
                  </a:ext>
                </a:extLst>
              </p:cNvPr>
              <p:cNvSpPr txBox="1"/>
              <p:nvPr/>
            </p:nvSpPr>
            <p:spPr>
              <a:xfrm>
                <a:off x="11706341" y="4312029"/>
                <a:ext cx="1012708" cy="231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Spectrum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B60652C-2875-4337-A848-B80177112C54}"/>
                  </a:ext>
                </a:extLst>
              </p:cNvPr>
              <p:cNvSpPr txBox="1"/>
              <p:nvPr/>
            </p:nvSpPr>
            <p:spPr>
              <a:xfrm>
                <a:off x="12889059" y="4312028"/>
                <a:ext cx="1064119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lvl="0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Competition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5158EB8-F716-4755-8CA8-FFE0DBB6BE3C}"/>
                  </a:ext>
                </a:extLst>
              </p:cNvPr>
              <p:cNvSpPr/>
              <p:nvPr/>
            </p:nvSpPr>
            <p:spPr bwMode="auto">
              <a:xfrm>
                <a:off x="11551587" y="4361086"/>
                <a:ext cx="123344" cy="123344"/>
              </a:xfrm>
              <a:prstGeom prst="rect">
                <a:avLst/>
              </a:prstGeom>
              <a:solidFill>
                <a:srgbClr val="B7C03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09D9DBA-F1BB-44BE-B3C2-8C39CF119151}"/>
                  </a:ext>
                </a:extLst>
              </p:cNvPr>
              <p:cNvSpPr/>
              <p:nvPr/>
            </p:nvSpPr>
            <p:spPr bwMode="auto">
              <a:xfrm>
                <a:off x="12764070" y="4361086"/>
                <a:ext cx="123344" cy="123344"/>
              </a:xfrm>
              <a:prstGeom prst="rect">
                <a:avLst/>
              </a:prstGeom>
              <a:solidFill>
                <a:srgbClr val="CC1B0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6E90DFB-7EC1-45E2-8F13-7C5A2C7303CD}"/>
                </a:ext>
              </a:extLst>
            </p:cNvPr>
            <p:cNvSpPr txBox="1"/>
            <p:nvPr/>
          </p:nvSpPr>
          <p:spPr>
            <a:xfrm>
              <a:off x="761366" y="3376757"/>
              <a:ext cx="921441" cy="19301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85224">
                <a:defRPr/>
              </a:pPr>
              <a:r>
                <a:rPr lang="en-US" sz="1167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Spectrum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93947CC-BAE1-4D1D-B95D-50973E1CD991}"/>
                </a:ext>
              </a:extLst>
            </p:cNvPr>
            <p:cNvSpPr txBox="1"/>
            <p:nvPr/>
          </p:nvSpPr>
          <p:spPr>
            <a:xfrm>
              <a:off x="2222729" y="3385341"/>
              <a:ext cx="1162630" cy="19301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85224">
                <a:defRPr/>
              </a:pPr>
              <a:r>
                <a:rPr lang="en-US" sz="1167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Competition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360E047-82B5-4897-B09D-AFBF6B486D08}"/>
                </a:ext>
              </a:extLst>
            </p:cNvPr>
            <p:cNvSpPr/>
            <p:nvPr/>
          </p:nvSpPr>
          <p:spPr bwMode="auto">
            <a:xfrm>
              <a:off x="632404" y="3425115"/>
              <a:ext cx="102787" cy="102787"/>
            </a:xfrm>
            <a:prstGeom prst="rect">
              <a:avLst/>
            </a:prstGeom>
            <a:solidFill>
              <a:srgbClr val="B7C03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359E4C8-309A-4B54-8DFE-7F547D8679F9}"/>
                </a:ext>
              </a:extLst>
            </p:cNvPr>
            <p:cNvSpPr/>
            <p:nvPr/>
          </p:nvSpPr>
          <p:spPr bwMode="auto">
            <a:xfrm>
              <a:off x="2087620" y="3433699"/>
              <a:ext cx="102787" cy="102787"/>
            </a:xfrm>
            <a:prstGeom prst="rect">
              <a:avLst/>
            </a:prstGeom>
            <a:solidFill>
              <a:srgbClr val="CC1B0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6881EFB-A29C-4474-AEBF-4E9885935853}"/>
                </a:ext>
              </a:extLst>
            </p:cNvPr>
            <p:cNvSpPr/>
            <p:nvPr/>
          </p:nvSpPr>
          <p:spPr bwMode="auto">
            <a:xfrm>
              <a:off x="4158811" y="1272145"/>
              <a:ext cx="3700699" cy="320490"/>
            </a:xfrm>
            <a:prstGeom prst="rect">
              <a:avLst/>
            </a:prstGeom>
            <a:solidFill>
              <a:srgbClr val="3AA9F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Guaranteed Low Latency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76007EF-BA3C-4963-BB78-576EF7E57B6D}"/>
                </a:ext>
              </a:extLst>
            </p:cNvPr>
            <p:cNvSpPr/>
            <p:nvPr/>
          </p:nvSpPr>
          <p:spPr bwMode="auto">
            <a:xfrm>
              <a:off x="8222065" y="1281606"/>
              <a:ext cx="3341319" cy="320490"/>
            </a:xfrm>
            <a:prstGeom prst="rect">
              <a:avLst/>
            </a:prstGeom>
            <a:solidFill>
              <a:srgbClr val="3AA9F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Congestion Management</a:t>
              </a: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3255377-F1A9-47C0-9824-0DCFA4C8CFF2}"/>
                </a:ext>
              </a:extLst>
            </p:cNvPr>
            <p:cNvSpPr/>
            <p:nvPr/>
          </p:nvSpPr>
          <p:spPr bwMode="auto">
            <a:xfrm>
              <a:off x="8096230" y="5935084"/>
              <a:ext cx="3738754" cy="556937"/>
            </a:xfrm>
            <a:prstGeom prst="roundRect">
              <a:avLst/>
            </a:prstGeom>
            <a:solidFill>
              <a:srgbClr val="3AA9F4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NIC + Software latency: TCP -&gt; 6us; RDMA -&gt; 1us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Spectrum latency @ 3 hops: &lt; 1us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Other switch latency @ 3 hops:  &gt; 10us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92CF85E-E75A-48F3-B689-40114A9E98AE}"/>
                </a:ext>
              </a:extLst>
            </p:cNvPr>
            <p:cNvGrpSpPr/>
            <p:nvPr/>
          </p:nvGrpSpPr>
          <p:grpSpPr>
            <a:xfrm>
              <a:off x="4086071" y="1953320"/>
              <a:ext cx="3866692" cy="1829587"/>
              <a:chOff x="4903285" y="2343983"/>
              <a:chExt cx="4148395" cy="219550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EA6121C-2630-41C1-82F8-240D811C79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3285" y="2343983"/>
                <a:ext cx="4096871" cy="1997307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77B17D8-1A20-4600-AD45-3146D6186D84}"/>
                  </a:ext>
                </a:extLst>
              </p:cNvPr>
              <p:cNvSpPr txBox="1"/>
              <p:nvPr/>
            </p:nvSpPr>
            <p:spPr>
              <a:xfrm>
                <a:off x="6212622" y="4140454"/>
                <a:ext cx="1938791" cy="215521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Frame Size (bytes)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8C55848-1A45-409C-B3CF-2F7905756996}"/>
                  </a:ext>
                </a:extLst>
              </p:cNvPr>
              <p:cNvSpPr txBox="1"/>
              <p:nvPr/>
            </p:nvSpPr>
            <p:spPr>
              <a:xfrm>
                <a:off x="6258423" y="4323965"/>
                <a:ext cx="777825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defTabSz="1085224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Spectrum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DE30E09-F841-4DED-B31C-73EB3E87FE42}"/>
                  </a:ext>
                </a:extLst>
              </p:cNvPr>
              <p:cNvSpPr txBox="1"/>
              <p:nvPr/>
            </p:nvSpPr>
            <p:spPr>
              <a:xfrm>
                <a:off x="7478282" y="4323966"/>
                <a:ext cx="1064119" cy="215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lvl="0">
                  <a:defRPr/>
                </a:pPr>
                <a:r>
                  <a:rPr lang="en-US" sz="1167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Competition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5484B1D-5476-42D6-9882-EC6540B16ED6}"/>
                  </a:ext>
                </a:extLst>
              </p:cNvPr>
              <p:cNvSpPr/>
              <p:nvPr/>
            </p:nvSpPr>
            <p:spPr bwMode="auto">
              <a:xfrm>
                <a:off x="6103669" y="4373947"/>
                <a:ext cx="123344" cy="123344"/>
              </a:xfrm>
              <a:prstGeom prst="rect">
                <a:avLst/>
              </a:prstGeom>
              <a:solidFill>
                <a:srgbClr val="2579AA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4F9BEE4-17BB-4EA9-9795-4ED8113328D2}"/>
                  </a:ext>
                </a:extLst>
              </p:cNvPr>
              <p:cNvSpPr/>
              <p:nvPr/>
            </p:nvSpPr>
            <p:spPr bwMode="auto">
              <a:xfrm>
                <a:off x="7316152" y="4373947"/>
                <a:ext cx="123344" cy="123344"/>
              </a:xfrm>
              <a:prstGeom prst="rect">
                <a:avLst/>
              </a:prstGeom>
              <a:solidFill>
                <a:srgbClr val="CC1B0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553CBF5-CD99-47C8-8952-9B3009116D3F}"/>
                  </a:ext>
                </a:extLst>
              </p:cNvPr>
              <p:cNvSpPr txBox="1"/>
              <p:nvPr/>
            </p:nvSpPr>
            <p:spPr>
              <a:xfrm>
                <a:off x="8640027" y="2503795"/>
                <a:ext cx="411653" cy="153812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833">
                    <a:latin typeface="Arial" panose="020B0604020202020204" pitchFamily="34" charset="0"/>
                  </a:rPr>
                  <a:t>3,334ns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7C834DB-CB45-4934-9294-0763F843882D}"/>
                  </a:ext>
                </a:extLst>
              </p:cNvPr>
              <p:cNvSpPr txBox="1"/>
              <p:nvPr/>
            </p:nvSpPr>
            <p:spPr>
              <a:xfrm>
                <a:off x="5493671" y="4002552"/>
                <a:ext cx="103874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64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B1C33A3-B650-4C90-B099-67675D23CBDB}"/>
                  </a:ext>
                </a:extLst>
              </p:cNvPr>
              <p:cNvSpPr txBox="1"/>
              <p:nvPr/>
            </p:nvSpPr>
            <p:spPr>
              <a:xfrm>
                <a:off x="5817612" y="4002903"/>
                <a:ext cx="155813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FCF98E9-DE31-4A42-975D-EE19DA14444C}"/>
                  </a:ext>
                </a:extLst>
              </p:cNvPr>
              <p:cNvSpPr txBox="1"/>
              <p:nvPr/>
            </p:nvSpPr>
            <p:spPr>
              <a:xfrm>
                <a:off x="8661094" y="3986989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9216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9AA8409-B614-4C4A-9320-B2610DA67AEE}"/>
                  </a:ext>
                </a:extLst>
              </p:cNvPr>
              <p:cNvSpPr txBox="1"/>
              <p:nvPr/>
            </p:nvSpPr>
            <p:spPr>
              <a:xfrm>
                <a:off x="6197553" y="3990781"/>
                <a:ext cx="155813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6CAB6A0-1E34-4000-8D6A-127B2B91FDA1}"/>
                  </a:ext>
                </a:extLst>
              </p:cNvPr>
              <p:cNvSpPr txBox="1"/>
              <p:nvPr/>
            </p:nvSpPr>
            <p:spPr>
              <a:xfrm>
                <a:off x="6536273" y="3990780"/>
                <a:ext cx="155813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512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92B6D1D-CE1E-4E8F-A18D-8F0F4C5435E0}"/>
                  </a:ext>
                </a:extLst>
              </p:cNvPr>
              <p:cNvSpPr txBox="1"/>
              <p:nvPr/>
            </p:nvSpPr>
            <p:spPr>
              <a:xfrm>
                <a:off x="6855842" y="3994525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1024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C26F1BF-C325-4E29-9266-435DF993FE54}"/>
                  </a:ext>
                </a:extLst>
              </p:cNvPr>
              <p:cNvSpPr txBox="1"/>
              <p:nvPr/>
            </p:nvSpPr>
            <p:spPr>
              <a:xfrm>
                <a:off x="7230926" y="3989360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1280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8A9A65A-9642-4CD7-AD20-1189442BEBF0}"/>
                  </a:ext>
                </a:extLst>
              </p:cNvPr>
              <p:cNvSpPr txBox="1"/>
              <p:nvPr/>
            </p:nvSpPr>
            <p:spPr>
              <a:xfrm>
                <a:off x="7943914" y="3988505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2176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32D863F-226A-43CD-B66A-A3675F01D93B}"/>
                  </a:ext>
                </a:extLst>
              </p:cNvPr>
              <p:cNvSpPr txBox="1"/>
              <p:nvPr/>
            </p:nvSpPr>
            <p:spPr>
              <a:xfrm>
                <a:off x="8304530" y="3994793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4096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220AD09-84BB-40A1-93EF-B6467A12CF56}"/>
                  </a:ext>
                </a:extLst>
              </p:cNvPr>
              <p:cNvSpPr txBox="1"/>
              <p:nvPr/>
            </p:nvSpPr>
            <p:spPr>
              <a:xfrm>
                <a:off x="7574504" y="3990779"/>
                <a:ext cx="207750" cy="123188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667">
                    <a:latin typeface="Arial" panose="020B0604020202020204" pitchFamily="34" charset="0"/>
                  </a:rPr>
                  <a:t>1518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DC6819B-6DC7-40C6-80C7-CE7B75D33410}"/>
                </a:ext>
              </a:extLst>
            </p:cNvPr>
            <p:cNvSpPr txBox="1"/>
            <p:nvPr/>
          </p:nvSpPr>
          <p:spPr>
            <a:xfrm rot="16200000">
              <a:off x="3023176" y="2725722"/>
              <a:ext cx="2222755" cy="141129"/>
            </a:xfrm>
            <a:prstGeom prst="rect">
              <a:avLst/>
            </a:prstGeom>
            <a:solidFill>
              <a:srgbClr val="EDEDED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1085224">
                <a:defRPr/>
              </a:pPr>
              <a:r>
                <a:rPr lang="en-US" sz="917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Average FIFO Latency (nanoseconds)</a:t>
              </a:r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70465FA7-9607-4E7E-B47F-A2495E7DBD1F}"/>
                </a:ext>
              </a:extLst>
            </p:cNvPr>
            <p:cNvCxnSpPr/>
            <p:nvPr/>
          </p:nvCxnSpPr>
          <p:spPr>
            <a:xfrm>
              <a:off x="336710" y="3946696"/>
              <a:ext cx="11667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20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text&#10;&#10;Description generated with high confidence">
            <a:extLst>
              <a:ext uri="{FF2B5EF4-FFF2-40B4-BE49-F238E27FC236}">
                <a16:creationId xmlns:a16="http://schemas.microsoft.com/office/drawing/2014/main" id="{6C1DEF68-03F0-4158-AE9A-0BEDCF1E097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674" y="2406581"/>
            <a:ext cx="4697412" cy="3917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1A317-83E0-435D-A307-66145347A1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Why Network Telemetry?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34E963-1336-4BB6-90F6-C48E75D2D2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02" y="2406581"/>
            <a:ext cx="4652952" cy="3888628"/>
          </a:xfrm>
          <a:prstGeom prst="rect">
            <a:avLst/>
          </a:prstGeom>
        </p:spPr>
      </p:pic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1DB840BF-DABA-4100-8A0B-07E2AE5FE922}"/>
              </a:ext>
            </a:extLst>
          </p:cNvPr>
          <p:cNvSpPr/>
          <p:nvPr/>
        </p:nvSpPr>
        <p:spPr bwMode="auto">
          <a:xfrm>
            <a:off x="6465176" y="1864694"/>
            <a:ext cx="4697910" cy="467684"/>
          </a:xfrm>
          <a:prstGeom prst="roundRect">
            <a:avLst>
              <a:gd name="adj" fmla="val 3962"/>
            </a:avLst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r" defTabSz="761970" rtl="1" fontAlgn="base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1AC51FE2-BF49-4CDD-8A07-074032742729}"/>
              </a:ext>
            </a:extLst>
          </p:cNvPr>
          <p:cNvSpPr/>
          <p:nvPr/>
        </p:nvSpPr>
        <p:spPr bwMode="auto">
          <a:xfrm>
            <a:off x="947401" y="1864694"/>
            <a:ext cx="4652952" cy="467684"/>
          </a:xfrm>
          <a:prstGeom prst="roundRect">
            <a:avLst>
              <a:gd name="adj" fmla="val 3962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r" defTabSz="761970" rtl="1" fontAlgn="base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E45E38-A0B2-436F-8D66-1502BA669889}"/>
              </a:ext>
            </a:extLst>
          </p:cNvPr>
          <p:cNvSpPr txBox="1"/>
          <p:nvPr/>
        </p:nvSpPr>
        <p:spPr>
          <a:xfrm>
            <a:off x="2680767" y="1831779"/>
            <a:ext cx="1186222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SNMP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281EE-0C40-47BC-9157-19B95DCD5D75}"/>
              </a:ext>
            </a:extLst>
          </p:cNvPr>
          <p:cNvSpPr txBox="1"/>
          <p:nvPr/>
        </p:nvSpPr>
        <p:spPr>
          <a:xfrm>
            <a:off x="6831941" y="1831779"/>
            <a:ext cx="4026716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</a:rPr>
              <a:t>Telemetry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D6FC0-08E5-BE4A-85A5-E55017A764A9}"/>
              </a:ext>
            </a:extLst>
          </p:cNvPr>
          <p:cNvSpPr txBox="1"/>
          <p:nvPr/>
        </p:nvSpPr>
        <p:spPr>
          <a:xfrm>
            <a:off x="7306663" y="1395919"/>
            <a:ext cx="2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 time Data 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130C3-7B4A-4145-83EA-A835C422F6A8}"/>
              </a:ext>
            </a:extLst>
          </p:cNvPr>
          <p:cNvSpPr txBox="1"/>
          <p:nvPr/>
        </p:nvSpPr>
        <p:spPr>
          <a:xfrm>
            <a:off x="2119480" y="1395919"/>
            <a:ext cx="230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Before data flow</a:t>
            </a:r>
          </a:p>
        </p:txBody>
      </p:sp>
    </p:spTree>
    <p:extLst>
      <p:ext uri="{BB962C8B-B14F-4D97-AF65-F5344CB8AC3E}">
        <p14:creationId xmlns:p14="http://schemas.microsoft.com/office/powerpoint/2010/main" val="186040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>
            <a:extLst>
              <a:ext uri="{FF2B5EF4-FFF2-40B4-BE49-F238E27FC236}">
                <a16:creationId xmlns:a16="http://schemas.microsoft.com/office/drawing/2014/main" id="{3DCE2865-BC63-485C-BE4E-70702EFF1707}"/>
              </a:ext>
            </a:extLst>
          </p:cNvPr>
          <p:cNvSpPr/>
          <p:nvPr/>
        </p:nvSpPr>
        <p:spPr>
          <a:xfrm>
            <a:off x="3071664" y="4437112"/>
            <a:ext cx="1946206" cy="19462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35818E2-2951-4CDF-86F4-47EF66C219C0}"/>
              </a:ext>
            </a:extLst>
          </p:cNvPr>
          <p:cNvSpPr/>
          <p:nvPr/>
        </p:nvSpPr>
        <p:spPr>
          <a:xfrm>
            <a:off x="263352" y="3284984"/>
            <a:ext cx="1946206" cy="19462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B254BCB-D4A1-43D6-823A-38BA99A74327}"/>
              </a:ext>
            </a:extLst>
          </p:cNvPr>
          <p:cNvSpPr/>
          <p:nvPr/>
        </p:nvSpPr>
        <p:spPr>
          <a:xfrm>
            <a:off x="3439525" y="1320155"/>
            <a:ext cx="1946206" cy="19462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Mellanox NEO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145" y="1417501"/>
            <a:ext cx="6073000" cy="3301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126" y="3068297"/>
            <a:ext cx="2634843" cy="2043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4831" y="4444341"/>
            <a:ext cx="3306166" cy="1920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B2435-652E-480F-A376-BBFDC377F1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773" y="1327743"/>
            <a:ext cx="1622674" cy="1622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F15F85-EC39-4CF1-9A08-D5C068FC84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33" y="3650907"/>
            <a:ext cx="1342489" cy="13424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71252B-5571-41DA-8628-D704770F4129}"/>
              </a:ext>
            </a:extLst>
          </p:cNvPr>
          <p:cNvSpPr/>
          <p:nvPr/>
        </p:nvSpPr>
        <p:spPr bwMode="auto">
          <a:xfrm>
            <a:off x="787366" y="2100312"/>
            <a:ext cx="3115031" cy="63862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Simplified deployment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0F281E2-F508-4538-8216-DCD979A0649B}"/>
              </a:ext>
            </a:extLst>
          </p:cNvPr>
          <p:cNvSpPr/>
          <p:nvPr/>
        </p:nvSpPr>
        <p:spPr bwMode="auto">
          <a:xfrm>
            <a:off x="1445154" y="3650907"/>
            <a:ext cx="3877607" cy="63862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68993D-10CB-4DE7-9AC3-3DF73B7260E2}"/>
              </a:ext>
            </a:extLst>
          </p:cNvPr>
          <p:cNvSpPr/>
          <p:nvPr/>
        </p:nvSpPr>
        <p:spPr bwMode="auto">
          <a:xfrm>
            <a:off x="1233182" y="5395152"/>
            <a:ext cx="2340548" cy="638628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C4E191-D3CE-4B50-95FF-E31558FE8B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810" y="4674081"/>
            <a:ext cx="1632676" cy="163267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68D8D4A-1652-4B2A-BC58-0A15C2E141CF}"/>
              </a:ext>
            </a:extLst>
          </p:cNvPr>
          <p:cNvSpPr txBox="1"/>
          <p:nvPr/>
        </p:nvSpPr>
        <p:spPr>
          <a:xfrm>
            <a:off x="1566424" y="3782401"/>
            <a:ext cx="3650038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Diagnostics and troubleshooting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C780B5-0A10-4E4C-9ACF-925FB0354019}"/>
              </a:ext>
            </a:extLst>
          </p:cNvPr>
          <p:cNvSpPr txBox="1"/>
          <p:nvPr/>
        </p:nvSpPr>
        <p:spPr>
          <a:xfrm>
            <a:off x="1469504" y="5560577"/>
            <a:ext cx="1938031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</a:rPr>
              <a:t>Stay Competitive</a:t>
            </a:r>
          </a:p>
        </p:txBody>
      </p:sp>
    </p:spTree>
    <p:extLst>
      <p:ext uri="{BB962C8B-B14F-4D97-AF65-F5344CB8AC3E}">
        <p14:creationId xmlns:p14="http://schemas.microsoft.com/office/powerpoint/2010/main" val="98077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563D1-7742-4261-AB6A-F9BF081BB1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Mellanox NEO - at a glance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BF6AC-E0BA-4760-B92B-1906288442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76" y="1403686"/>
            <a:ext cx="4421660" cy="1900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A7094-302A-4E7D-8D5F-9DF6C271D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150" y="3402097"/>
            <a:ext cx="1967360" cy="2934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8E1B1-ABFA-46C8-953A-8F213190F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76" y="3402098"/>
            <a:ext cx="1967360" cy="2934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005D2-331B-4D9B-9580-FD0DA7399CBF}"/>
              </a:ext>
            </a:extLst>
          </p:cNvPr>
          <p:cNvSpPr txBox="1"/>
          <p:nvPr/>
        </p:nvSpPr>
        <p:spPr>
          <a:xfrm>
            <a:off x="5604505" y="2687975"/>
            <a:ext cx="5790881" cy="215443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NEO visibility with Mellanox cables information, including cable’s serial number, part number, type, length and revision.</a:t>
            </a:r>
          </a:p>
        </p:txBody>
      </p:sp>
    </p:spTree>
    <p:extLst>
      <p:ext uri="{BB962C8B-B14F-4D97-AF65-F5344CB8AC3E}">
        <p14:creationId xmlns:p14="http://schemas.microsoft.com/office/powerpoint/2010/main" val="554870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r>
              <a:rPr lang="en-US"/>
              <a:t>Invisible Infrastructure with QNAP and Mellanox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271557" y="3641174"/>
            <a:ext cx="5104610" cy="37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083"/>
              </a:lnSpc>
            </a:pPr>
            <a:r>
              <a:rPr lang="en-US" altLang="en-US" sz="2333" b="0">
                <a:solidFill>
                  <a:srgbClr val="000000"/>
                </a:solidFill>
              </a:rPr>
              <a:t>Mellanox Ethernet Storage Fabric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95" y="2043174"/>
            <a:ext cx="4714072" cy="1784654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370187" y="3753466"/>
            <a:ext cx="3357306" cy="37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083"/>
              </a:lnSpc>
            </a:pPr>
            <a:r>
              <a:rPr lang="en-US" altLang="en-US" sz="2333" b="0">
                <a:solidFill>
                  <a:srgbClr val="000000"/>
                </a:solidFill>
              </a:rPr>
              <a:t>Management Software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04" y="2079513"/>
            <a:ext cx="1666568" cy="1595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274" y="1127395"/>
            <a:ext cx="2516764" cy="2973136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229199" y="2190946"/>
            <a:ext cx="1246150" cy="128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468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SzPct val="110000"/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ＭＳ Ｐゴシック" charset="0"/>
                <a:cs typeface="Arial" pitchFamily="-108" charset="0"/>
              </a:defRPr>
            </a:lvl1pPr>
            <a:lvl2pPr marL="568325" indent="-255589" algn="l" rtl="0" eaLnBrk="1" fontAlgn="base" hangingPunct="1">
              <a:spcBef>
                <a:spcPts val="426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charset="0"/>
              <a:buChar char="•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2pPr>
            <a:lvl3pPr marL="822325" indent="-23971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4000"/>
              <a:buFont typeface="Lucida Grande" charset="0"/>
              <a:buChar char="-"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3pPr>
            <a:lvl4pPr marL="1097280" indent="-2743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charset="0"/>
              <a:buChar char="§"/>
              <a:defRPr sz="18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4pPr>
            <a:lvl5pPr marL="1316736" indent="-2103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Lucida Grande" charset="0"/>
              <a:buChar char="›"/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Arial" pitchFamily="36" charset="0"/>
                <a:cs typeface="Arial" pitchFamily="-108" charset="0"/>
              </a:defRPr>
            </a:lvl5pPr>
            <a:lvl6pPr marL="3591926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6pPr>
            <a:lvl7pPr marL="4245003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7pPr>
            <a:lvl8pPr marL="4898082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8pPr>
            <a:lvl9pPr marL="5551160" indent="-3265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kern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2859472" y="4483218"/>
            <a:ext cx="6329063" cy="1615717"/>
          </a:xfrm>
          <a:prstGeom prst="roundRect">
            <a:avLst>
              <a:gd name="adj" fmla="val 13993"/>
            </a:avLst>
          </a:prstGeom>
          <a:solidFill>
            <a:srgbClr val="7030A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666723" lvl="1" indent="-285739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400">
                <a:latin typeface="Arial" panose="020B0604020202020204" pitchFamily="34" charset="0"/>
              </a:rPr>
              <a:t>Zero-touch Network Provisioning</a:t>
            </a:r>
          </a:p>
          <a:p>
            <a:pPr marL="666723" lvl="1" indent="-285739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400">
                <a:latin typeface="Arial" panose="020B0604020202020204" pitchFamily="34" charset="0"/>
              </a:rPr>
              <a:t>Enhanced Network Security</a:t>
            </a:r>
          </a:p>
          <a:p>
            <a:pPr marL="666723" lvl="1" indent="-285739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US" sz="2400">
                <a:latin typeface="Arial" panose="020B0604020202020204" pitchFamily="34" charset="0"/>
              </a:rPr>
              <a:t>Efficient Enterprise Cloud Networking</a:t>
            </a:r>
          </a:p>
        </p:txBody>
      </p:sp>
    </p:spTree>
    <p:extLst>
      <p:ext uri="{BB962C8B-B14F-4D97-AF65-F5344CB8AC3E}">
        <p14:creationId xmlns:p14="http://schemas.microsoft.com/office/powerpoint/2010/main" val="6217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D949D427-B93D-4EE8-8930-9FB6C9D2C07B}"/>
              </a:ext>
            </a:extLst>
          </p:cNvPr>
          <p:cNvSpPr/>
          <p:nvPr/>
        </p:nvSpPr>
        <p:spPr>
          <a:xfrm>
            <a:off x="456903" y="2777793"/>
            <a:ext cx="5551653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NAS X 25GbE card X 25GbE/100GbE switch</a:t>
            </a:r>
            <a:endParaRPr lang="zh-CN" alt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0D8F84A-46F4-46A5-B86D-CCD0908F76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03" y="838828"/>
            <a:ext cx="1840764" cy="1864800"/>
          </a:xfrm>
          <a:prstGeom prst="ellipse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490748-4CCB-49F4-AE5D-B024A7B8E1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03" y="419530"/>
            <a:ext cx="1518758" cy="3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4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>
            <a:extLst>
              <a:ext uri="{FF2B5EF4-FFF2-40B4-BE49-F238E27FC236}">
                <a16:creationId xmlns:a16="http://schemas.microsoft.com/office/drawing/2014/main" id="{F019E0EB-13F2-4F56-BCFE-BCC0133FF6AE}"/>
              </a:ext>
            </a:extLst>
          </p:cNvPr>
          <p:cNvGrpSpPr/>
          <p:nvPr/>
        </p:nvGrpSpPr>
        <p:grpSpPr>
          <a:xfrm rot="5400000" flipH="1">
            <a:off x="3356665" y="-1523978"/>
            <a:ext cx="5604604" cy="10954166"/>
            <a:chOff x="8808888" y="3606550"/>
            <a:chExt cx="2122754" cy="260631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56B1EA3B-3E1B-4C9C-A7EF-8E5CF891F109}"/>
                </a:ext>
              </a:extLst>
            </p:cNvPr>
            <p:cNvSpPr/>
            <p:nvPr/>
          </p:nvSpPr>
          <p:spPr>
            <a:xfrm rot="16200000">
              <a:off x="8535381" y="3883093"/>
              <a:ext cx="2600237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41" name="矩形: 圓角化同側角落 40">
              <a:extLst>
                <a:ext uri="{FF2B5EF4-FFF2-40B4-BE49-F238E27FC236}">
                  <a16:creationId xmlns:a16="http://schemas.microsoft.com/office/drawing/2014/main" id="{4AEF8533-4F61-4C44-8D4A-0D5DBACAE166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62358C-A5CD-B84F-88DE-27E8F55C79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 fontScale="90000"/>
          </a:bodyPr>
          <a:lstStyle/>
          <a:p>
            <a:r>
              <a:rPr lang="en-US"/>
              <a:t>10GbE Workflow is insufficient for growing data</a:t>
            </a:r>
          </a:p>
        </p:txBody>
      </p:sp>
      <p:pic>
        <p:nvPicPr>
          <p:cNvPr id="4" name="圖片 11" descr="QSW-1208-8C_Front.png">
            <a:extLst>
              <a:ext uri="{FF2B5EF4-FFF2-40B4-BE49-F238E27FC236}">
                <a16:creationId xmlns:a16="http://schemas.microsoft.com/office/drawing/2014/main" id="{7B646E50-62FD-9A47-B456-CD1FAB4F3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00" b="31915"/>
          <a:stretch/>
        </p:blipFill>
        <p:spPr>
          <a:xfrm>
            <a:off x="3496144" y="3220735"/>
            <a:ext cx="4969537" cy="11364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F1498-1BD2-BD45-AEFF-956043A54BB7}"/>
              </a:ext>
            </a:extLst>
          </p:cNvPr>
          <p:cNvSpPr txBox="1"/>
          <p:nvPr/>
        </p:nvSpPr>
        <p:spPr>
          <a:xfrm>
            <a:off x="3610938" y="4302169"/>
            <a:ext cx="157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QSW-1208-8C</a:t>
            </a:r>
          </a:p>
        </p:txBody>
      </p:sp>
      <p:sp>
        <p:nvSpPr>
          <p:cNvPr id="6" name="Shape 164">
            <a:extLst>
              <a:ext uri="{FF2B5EF4-FFF2-40B4-BE49-F238E27FC236}">
                <a16:creationId xmlns:a16="http://schemas.microsoft.com/office/drawing/2014/main" id="{1586B1D4-EFCB-5C4F-95E2-7A8806445783}"/>
              </a:ext>
            </a:extLst>
          </p:cNvPr>
          <p:cNvSpPr txBox="1"/>
          <p:nvPr/>
        </p:nvSpPr>
        <p:spPr>
          <a:xfrm>
            <a:off x="3724366" y="5751625"/>
            <a:ext cx="1428760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bg1"/>
                </a:solidFill>
                <a:ea typeface="微軟正黑體" pitchFamily="34" charset="-120"/>
              </a:rPr>
              <a:t>    10GbE PC</a:t>
            </a:r>
            <a:endParaRPr sz="15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7" name="Shape 165">
            <a:extLst>
              <a:ext uri="{FF2B5EF4-FFF2-40B4-BE49-F238E27FC236}">
                <a16:creationId xmlns:a16="http://schemas.microsoft.com/office/drawing/2014/main" id="{905C1E81-0D03-774D-90F5-71F879F7BEF9}"/>
              </a:ext>
            </a:extLst>
          </p:cNvPr>
          <p:cNvSpPr txBox="1"/>
          <p:nvPr/>
        </p:nvSpPr>
        <p:spPr>
          <a:xfrm>
            <a:off x="1508125" y="3342174"/>
            <a:ext cx="1431379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bg1"/>
                </a:solidFill>
                <a:ea typeface="微軟正黑體" pitchFamily="34" charset="-120"/>
              </a:rPr>
              <a:t>TS-932X</a:t>
            </a:r>
            <a:endParaRPr b="1" dirty="0">
              <a:solidFill>
                <a:schemeClr val="bg1"/>
              </a:solidFill>
              <a:ea typeface="微軟正黑體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8" name="Shape 169">
            <a:extLst>
              <a:ext uri="{FF2B5EF4-FFF2-40B4-BE49-F238E27FC236}">
                <a16:creationId xmlns:a16="http://schemas.microsoft.com/office/drawing/2014/main" id="{53E77D22-01D9-E54D-8403-445572992971}"/>
              </a:ext>
            </a:extLst>
          </p:cNvPr>
          <p:cNvSpPr txBox="1"/>
          <p:nvPr/>
        </p:nvSpPr>
        <p:spPr>
          <a:xfrm>
            <a:off x="9393151" y="5874500"/>
            <a:ext cx="13221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TVS-951X</a:t>
            </a:r>
            <a:endParaRPr dirty="0"/>
          </a:p>
          <a:p>
            <a:endParaRPr dirty="0"/>
          </a:p>
        </p:txBody>
      </p:sp>
      <p:sp>
        <p:nvSpPr>
          <p:cNvPr id="14" name="Shape 177">
            <a:extLst>
              <a:ext uri="{FF2B5EF4-FFF2-40B4-BE49-F238E27FC236}">
                <a16:creationId xmlns:a16="http://schemas.microsoft.com/office/drawing/2014/main" id="{6C52548F-1F9E-9B4F-81F5-272D2789928C}"/>
              </a:ext>
            </a:extLst>
          </p:cNvPr>
          <p:cNvSpPr txBox="1"/>
          <p:nvPr/>
        </p:nvSpPr>
        <p:spPr>
          <a:xfrm>
            <a:off x="3279099" y="2015770"/>
            <a:ext cx="1997699" cy="61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GB" sz="1500" b="1" dirty="0">
                <a:solidFill>
                  <a:schemeClr val="bg1"/>
                </a:solidFill>
                <a:ea typeface="微軟正黑體" pitchFamily="34" charset="-120"/>
              </a:rPr>
              <a:t> 10GbE SFP+ NAS</a:t>
            </a:r>
            <a:endParaRPr sz="15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5" name="Shape 178">
            <a:extLst>
              <a:ext uri="{FF2B5EF4-FFF2-40B4-BE49-F238E27FC236}">
                <a16:creationId xmlns:a16="http://schemas.microsoft.com/office/drawing/2014/main" id="{1CF0ABAE-F429-9749-8166-AD11DE46570D}"/>
              </a:ext>
            </a:extLst>
          </p:cNvPr>
          <p:cNvSpPr txBox="1"/>
          <p:nvPr/>
        </p:nvSpPr>
        <p:spPr>
          <a:xfrm>
            <a:off x="6699520" y="5721929"/>
            <a:ext cx="2117173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bg1"/>
                </a:solidFill>
                <a:ea typeface="微軟正黑體" pitchFamily="34" charset="-120"/>
              </a:rPr>
              <a:t>10GbE BASE-TNAS</a:t>
            </a:r>
            <a:endParaRPr sz="15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6" name="Shape 180">
            <a:extLst>
              <a:ext uri="{FF2B5EF4-FFF2-40B4-BE49-F238E27FC236}">
                <a16:creationId xmlns:a16="http://schemas.microsoft.com/office/drawing/2014/main" id="{81CE9619-768E-9740-B0A2-D5F771A7C1E5}"/>
              </a:ext>
            </a:extLst>
          </p:cNvPr>
          <p:cNvSpPr txBox="1"/>
          <p:nvPr/>
        </p:nvSpPr>
        <p:spPr>
          <a:xfrm>
            <a:off x="9119585" y="3361374"/>
            <a:ext cx="1643074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Calibri"/>
              </a:rPr>
              <a:t>MSI GT75VR</a:t>
            </a:r>
            <a:endParaRPr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7" name="Shape 181">
            <a:extLst>
              <a:ext uri="{FF2B5EF4-FFF2-40B4-BE49-F238E27FC236}">
                <a16:creationId xmlns:a16="http://schemas.microsoft.com/office/drawing/2014/main" id="{32E276E6-202A-2544-AFA4-CEC0365F91D9}"/>
              </a:ext>
            </a:extLst>
          </p:cNvPr>
          <p:cNvSpPr txBox="1"/>
          <p:nvPr/>
        </p:nvSpPr>
        <p:spPr>
          <a:xfrm>
            <a:off x="1094763" y="5673364"/>
            <a:ext cx="2235757" cy="30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  <a:sym typeface="Calibri"/>
              </a:rPr>
              <a:t>Apple iMac Pro</a:t>
            </a:r>
            <a:endParaRPr b="1" dirty="0">
              <a:solidFill>
                <a:schemeClr val="bg1"/>
              </a:solidFill>
              <a:ea typeface="微軟正黑體" pitchFamily="34" charset="-12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30E1AD-05E0-474D-AA76-E6AA9DEB1AE1}"/>
              </a:ext>
            </a:extLst>
          </p:cNvPr>
          <p:cNvGrpSpPr/>
          <p:nvPr/>
        </p:nvGrpSpPr>
        <p:grpSpPr>
          <a:xfrm>
            <a:off x="1157324" y="4099266"/>
            <a:ext cx="2238180" cy="1676028"/>
            <a:chOff x="1762262" y="3748562"/>
            <a:chExt cx="1638085" cy="1226656"/>
          </a:xfrm>
        </p:grpSpPr>
        <p:pic>
          <p:nvPicPr>
            <p:cNvPr id="20" name="Shape 57" descr="D:\Fullppt\005-PNG이미지\모니터.png">
              <a:extLst>
                <a:ext uri="{FF2B5EF4-FFF2-40B4-BE49-F238E27FC236}">
                  <a16:creationId xmlns:a16="http://schemas.microsoft.com/office/drawing/2014/main" id="{596F5E52-E380-9141-935F-76E99C2BA894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2262" y="3748562"/>
              <a:ext cx="1457966" cy="1226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橢圓 56">
              <a:extLst>
                <a:ext uri="{FF2B5EF4-FFF2-40B4-BE49-F238E27FC236}">
                  <a16:creationId xmlns:a16="http://schemas.microsoft.com/office/drawing/2014/main" id="{4B31F158-0E80-1047-84B6-E8E84889E1F1}"/>
                </a:ext>
              </a:extLst>
            </p:cNvPr>
            <p:cNvSpPr/>
            <p:nvPr/>
          </p:nvSpPr>
          <p:spPr>
            <a:xfrm>
              <a:off x="2744142" y="4175635"/>
              <a:ext cx="608008" cy="616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2" name="Shape 183" descr="C:\Users\user\Desktop\21_PPT對稿QNAP AQC107 10G網卡\3-01.png">
              <a:extLst>
                <a:ext uri="{FF2B5EF4-FFF2-40B4-BE49-F238E27FC236}">
                  <a16:creationId xmlns:a16="http://schemas.microsoft.com/office/drawing/2014/main" id="{721A8363-070D-2540-9872-6598455B7A81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5967" y="4120152"/>
              <a:ext cx="714380" cy="756000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3" name="Shape 168">
            <a:extLst>
              <a:ext uri="{FF2B5EF4-FFF2-40B4-BE49-F238E27FC236}">
                <a16:creationId xmlns:a16="http://schemas.microsoft.com/office/drawing/2014/main" id="{726E4843-0085-794E-B9CB-56A1BC06A2B5}"/>
              </a:ext>
            </a:extLst>
          </p:cNvPr>
          <p:cNvSpPr txBox="1"/>
          <p:nvPr/>
        </p:nvSpPr>
        <p:spPr>
          <a:xfrm>
            <a:off x="6936570" y="1993569"/>
            <a:ext cx="1643074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>
                <a:solidFill>
                  <a:schemeClr val="bg1"/>
                </a:solidFill>
                <a:ea typeface="微軟正黑體" pitchFamily="34" charset="-120"/>
              </a:rPr>
              <a:t>10GbE Laptop</a:t>
            </a:r>
            <a:endParaRPr sz="15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24" name="Shape 179" descr="D:\Users\Joan Hsieh\Desktop\MSI_GT75VR.png">
            <a:extLst>
              <a:ext uri="{FF2B5EF4-FFF2-40B4-BE49-F238E27FC236}">
                <a16:creationId xmlns:a16="http://schemas.microsoft.com/office/drawing/2014/main" id="{E2B50DDB-2758-F14D-8FBB-CA49BDC7B4E9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823" y="2136671"/>
            <a:ext cx="1863836" cy="124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AE6B60-69A6-DB4B-A0AE-4DC18EE742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43" y="1989885"/>
            <a:ext cx="2260856" cy="14130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A3F23-A246-BD49-B6CB-80ED909742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66" y="4157073"/>
            <a:ext cx="2480198" cy="15501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FBDDDB-4524-594E-B8BA-B78FDF2C551A}"/>
              </a:ext>
            </a:extLst>
          </p:cNvPr>
          <p:cNvSpPr txBox="1"/>
          <p:nvPr/>
        </p:nvSpPr>
        <p:spPr>
          <a:xfrm>
            <a:off x="3395504" y="1322241"/>
            <a:ext cx="507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Supports maximum 10GbE speed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391C1D3-67C6-48B9-90D4-4F7D784CAFDE}"/>
              </a:ext>
            </a:extLst>
          </p:cNvPr>
          <p:cNvGrpSpPr/>
          <p:nvPr/>
        </p:nvGrpSpPr>
        <p:grpSpPr>
          <a:xfrm>
            <a:off x="4895159" y="2235087"/>
            <a:ext cx="2226470" cy="985648"/>
            <a:chOff x="4828087" y="2235087"/>
            <a:chExt cx="2226470" cy="985648"/>
          </a:xfrm>
        </p:grpSpPr>
        <p:cxnSp>
          <p:nvCxnSpPr>
            <p:cNvPr id="34" name="Straight Arrow Connector 9">
              <a:extLst>
                <a:ext uri="{FF2B5EF4-FFF2-40B4-BE49-F238E27FC236}">
                  <a16:creationId xmlns:a16="http://schemas.microsoft.com/office/drawing/2014/main" id="{1C24A215-8548-4F18-912B-9682AA3A2B0B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rot="16200000" flipV="1">
              <a:off x="4878140" y="2185034"/>
              <a:ext cx="985648" cy="1085754"/>
            </a:xfrm>
            <a:prstGeom prst="bentConnector2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Arrow Connector 9">
              <a:extLst>
                <a:ext uri="{FF2B5EF4-FFF2-40B4-BE49-F238E27FC236}">
                  <a16:creationId xmlns:a16="http://schemas.microsoft.com/office/drawing/2014/main" id="{9FE14F96-F77E-4681-BBFB-F24D983118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8800" y="2235087"/>
              <a:ext cx="1085757" cy="1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F08FBBF0-1569-45CD-93D9-A2CDD94E12D6}"/>
              </a:ext>
            </a:extLst>
          </p:cNvPr>
          <p:cNvGrpSpPr/>
          <p:nvPr/>
        </p:nvGrpSpPr>
        <p:grpSpPr>
          <a:xfrm rot="10800000">
            <a:off x="4889672" y="4357233"/>
            <a:ext cx="2231957" cy="1599660"/>
            <a:chOff x="4829226" y="2228461"/>
            <a:chExt cx="2231957" cy="1599660"/>
          </a:xfrm>
        </p:grpSpPr>
        <p:cxnSp>
          <p:nvCxnSpPr>
            <p:cNvPr id="44" name="Straight Arrow Connector 9">
              <a:extLst>
                <a:ext uri="{FF2B5EF4-FFF2-40B4-BE49-F238E27FC236}">
                  <a16:creationId xmlns:a16="http://schemas.microsoft.com/office/drawing/2014/main" id="{BA288571-41AF-4D80-9665-09998D32D22C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rot="5400000" flipH="1">
              <a:off x="4583932" y="2480383"/>
              <a:ext cx="1593032" cy="1102444"/>
            </a:xfrm>
            <a:prstGeom prst="bentConnector3">
              <a:avLst>
                <a:gd name="adj1" fmla="val 100168"/>
              </a:avLst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Arrow Connector 9">
              <a:extLst>
                <a:ext uri="{FF2B5EF4-FFF2-40B4-BE49-F238E27FC236}">
                  <a16:creationId xmlns:a16="http://schemas.microsoft.com/office/drawing/2014/main" id="{F82A2BFF-6B73-4C01-926B-712C85FB2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5426" y="2228461"/>
              <a:ext cx="1085757" cy="1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none" w="med" len="med"/>
              <a:tailEnd type="oval" w="med" len="med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39694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8B2CC07-C005-634D-9F29-9F988EFEC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4331" y="1007690"/>
            <a:ext cx="6650869" cy="2407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75953-71A7-244F-8A6B-F2051F968D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 altLang="zh-CN"/>
              <a:t>QNAP promotes the speed to 25GbE </a:t>
            </a:r>
            <a:endParaRPr lang="en-US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948340C-8263-4BCA-A6AC-C823747C46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94" y="2638639"/>
            <a:ext cx="4287385" cy="8340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E5DA7F8-5D03-4688-ABAA-1B009A0E0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3" y="1287394"/>
            <a:ext cx="7361474" cy="2832003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2B8D95AA-7957-4DC6-946A-66DBDD027A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26279" y="4690083"/>
            <a:ext cx="952970" cy="1547046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E7136078-0CD6-4747-B34D-1CEAFB082A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431" y="4690083"/>
            <a:ext cx="952970" cy="1547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E6639-1E9E-684B-A76A-0380992E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551" y="3797664"/>
            <a:ext cx="4016201" cy="1258872"/>
          </a:xfrm>
          <a:prstGeom prst="rect">
            <a:avLst/>
          </a:prstGeom>
        </p:spPr>
      </p:pic>
      <p:pic>
        <p:nvPicPr>
          <p:cNvPr id="10" name="圖形 2">
            <a:extLst>
              <a:ext uri="{FF2B5EF4-FFF2-40B4-BE49-F238E27FC236}">
                <a16:creationId xmlns:a16="http://schemas.microsoft.com/office/drawing/2014/main" id="{CA28E816-5AC7-BE45-AD91-F5A4826331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0978" y="1618936"/>
            <a:ext cx="2846415" cy="562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361480-5A1D-974C-87B7-7EEEC3050739}"/>
              </a:ext>
            </a:extLst>
          </p:cNvPr>
          <p:cNvSpPr txBox="1"/>
          <p:nvPr/>
        </p:nvSpPr>
        <p:spPr>
          <a:xfrm>
            <a:off x="1240695" y="4328700"/>
            <a:ext cx="123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10/25Gbe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290975-60B6-1F4F-8B66-E5CCF040B1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36" y="3267528"/>
            <a:ext cx="1449642" cy="997532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A162C65-E08D-A542-A7CC-B00932462B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68" y="4529366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4E1B19-1212-D94D-B8E0-E8234C98F7AC}"/>
              </a:ext>
            </a:extLst>
          </p:cNvPr>
          <p:cNvSpPr txBox="1"/>
          <p:nvPr/>
        </p:nvSpPr>
        <p:spPr>
          <a:xfrm>
            <a:off x="3391220" y="4328700"/>
            <a:ext cx="123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10/25Gbe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7C18D1-C40B-9540-B8D1-8C5918D17356}"/>
              </a:ext>
            </a:extLst>
          </p:cNvPr>
          <p:cNvSpPr txBox="1"/>
          <p:nvPr/>
        </p:nvSpPr>
        <p:spPr>
          <a:xfrm>
            <a:off x="833080" y="5888457"/>
            <a:ext cx="1932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en-US" dirty="0"/>
              <a:t>Virtual Machine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4F644F-FD76-A44E-9ED3-7DC38FECBCFE}"/>
              </a:ext>
            </a:extLst>
          </p:cNvPr>
          <p:cNvSpPr txBox="1"/>
          <p:nvPr/>
        </p:nvSpPr>
        <p:spPr>
          <a:xfrm>
            <a:off x="6322070" y="4328700"/>
            <a:ext cx="123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10/25Gbe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347986-14AA-6B4E-A51E-636D5C767A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628" y="5103083"/>
            <a:ext cx="2931650" cy="9189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82907B3-1CF7-E44A-964F-09D67CEA34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262" y="4529366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4FAD759-9C3A-274C-85A2-E9310A59F216}"/>
              </a:ext>
            </a:extLst>
          </p:cNvPr>
          <p:cNvSpPr txBox="1"/>
          <p:nvPr/>
        </p:nvSpPr>
        <p:spPr>
          <a:xfrm>
            <a:off x="4195099" y="6056748"/>
            <a:ext cx="2388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en-US" dirty="0"/>
              <a:t>Media workstation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AF6754-CC5A-6B43-81D3-FC870D17DA0A}"/>
              </a:ext>
            </a:extLst>
          </p:cNvPr>
          <p:cNvSpPr txBox="1"/>
          <p:nvPr/>
        </p:nvSpPr>
        <p:spPr>
          <a:xfrm>
            <a:off x="7410345" y="3810872"/>
            <a:ext cx="101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25/40Gbe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0D467-452D-0548-AB72-292E4FBAA9B7}"/>
              </a:ext>
            </a:extLst>
          </p:cNvPr>
          <p:cNvSpPr txBox="1"/>
          <p:nvPr/>
        </p:nvSpPr>
        <p:spPr>
          <a:xfrm>
            <a:off x="7768850" y="2817139"/>
            <a:ext cx="391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</a:rPr>
              <a:t>Reuse your QNAP 40GbE card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A424BCF-F4C2-4514-B58E-889AEEA8C282}"/>
              </a:ext>
            </a:extLst>
          </p:cNvPr>
          <p:cNvSpPr/>
          <p:nvPr/>
        </p:nvSpPr>
        <p:spPr>
          <a:xfrm>
            <a:off x="1081020" y="2251855"/>
            <a:ext cx="3163035" cy="1324582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4E4342-F812-430B-8CB0-C08EA5812C45}"/>
              </a:ext>
            </a:extLst>
          </p:cNvPr>
          <p:cNvSpPr/>
          <p:nvPr/>
        </p:nvSpPr>
        <p:spPr>
          <a:xfrm rot="16200000">
            <a:off x="4693192" y="2576571"/>
            <a:ext cx="728975" cy="1208017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78B64105-7CF1-4449-8FED-2E5ADA16093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839" y="3160342"/>
            <a:ext cx="1608979" cy="9686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964943-A9D8-3844-99E3-64A674195A3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65" y="4529366"/>
            <a:ext cx="1353363" cy="93128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cxnSp>
        <p:nvCxnSpPr>
          <p:cNvPr id="60" name="Straight Arrow Connector 9">
            <a:extLst>
              <a:ext uri="{FF2B5EF4-FFF2-40B4-BE49-F238E27FC236}">
                <a16:creationId xmlns:a16="http://schemas.microsoft.com/office/drawing/2014/main" id="{CE60C6F7-4F46-43F5-B029-6D51B12B4F56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94394" y="2604974"/>
            <a:ext cx="2202833" cy="1967384"/>
          </a:xfrm>
          <a:prstGeom prst="bentConnector3">
            <a:avLst>
              <a:gd name="adj1" fmla="val 26334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Straight Arrow Connector 9">
            <a:extLst>
              <a:ext uri="{FF2B5EF4-FFF2-40B4-BE49-F238E27FC236}">
                <a16:creationId xmlns:a16="http://schemas.microsoft.com/office/drawing/2014/main" id="{1D9B04E3-C586-4BBB-AF30-C57A8C7E8A7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51353" y="2826297"/>
            <a:ext cx="1870348" cy="1867034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Arrow Connector 9">
            <a:extLst>
              <a:ext uri="{FF2B5EF4-FFF2-40B4-BE49-F238E27FC236}">
                <a16:creationId xmlns:a16="http://schemas.microsoft.com/office/drawing/2014/main" id="{33F2719C-070A-44BC-803D-2107A25E4979}"/>
              </a:ext>
            </a:extLst>
          </p:cNvPr>
          <p:cNvCxnSpPr>
            <a:cxnSpLocks/>
          </p:cNvCxnSpPr>
          <p:nvPr/>
        </p:nvCxnSpPr>
        <p:spPr>
          <a:xfrm rot="10800000">
            <a:off x="5317254" y="3362417"/>
            <a:ext cx="2912111" cy="79302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B36DD796-D9F1-4278-96A4-43E3C6414325}"/>
              </a:ext>
            </a:extLst>
          </p:cNvPr>
          <p:cNvSpPr/>
          <p:nvPr/>
        </p:nvSpPr>
        <p:spPr>
          <a:xfrm>
            <a:off x="1081020" y="1822958"/>
            <a:ext cx="3163035" cy="435623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2ABD26E1-62DD-4974-B7BD-9E9A944C5CC0}"/>
              </a:ext>
            </a:extLst>
          </p:cNvPr>
          <p:cNvSpPr txBox="1"/>
          <p:nvPr/>
        </p:nvSpPr>
        <p:spPr>
          <a:xfrm>
            <a:off x="1081019" y="1887398"/>
            <a:ext cx="3163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18x 10/25Gb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E SFP+/28 ports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B0C279F-46E0-402D-B0A9-F82D8E4D66BA}"/>
              </a:ext>
            </a:extLst>
          </p:cNvPr>
          <p:cNvSpPr/>
          <p:nvPr/>
        </p:nvSpPr>
        <p:spPr>
          <a:xfrm>
            <a:off x="4445871" y="2352972"/>
            <a:ext cx="3002754" cy="435623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E66A36A2-4D3A-415F-8BD9-F7B8BF9719D5}"/>
              </a:ext>
            </a:extLst>
          </p:cNvPr>
          <p:cNvSpPr txBox="1"/>
          <p:nvPr/>
        </p:nvSpPr>
        <p:spPr>
          <a:xfrm>
            <a:off x="4445872" y="2417412"/>
            <a:ext cx="3002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4x 40/100GbE QSFP/28 ports</a:t>
            </a:r>
          </a:p>
        </p:txBody>
      </p:sp>
      <p:cxnSp>
        <p:nvCxnSpPr>
          <p:cNvPr id="39" name="Straight Arrow Connector 9">
            <a:extLst>
              <a:ext uri="{FF2B5EF4-FFF2-40B4-BE49-F238E27FC236}">
                <a16:creationId xmlns:a16="http://schemas.microsoft.com/office/drawing/2014/main" id="{3E49CDDC-7267-48CE-AF4E-61F2CBBAB46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4122" y="3511353"/>
            <a:ext cx="2705062" cy="656855"/>
          </a:xfrm>
          <a:prstGeom prst="bentConnector3">
            <a:avLst>
              <a:gd name="adj1" fmla="val 3903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A77E62C-9171-BB45-9AFB-8E0B68C02BE5}"/>
              </a:ext>
            </a:extLst>
          </p:cNvPr>
          <p:cNvSpPr txBox="1"/>
          <p:nvPr/>
        </p:nvSpPr>
        <p:spPr>
          <a:xfrm>
            <a:off x="1947366" y="1289650"/>
            <a:ext cx="457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Supports maximum 25GbE speed</a:t>
            </a: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A27074D1-9D4E-4030-87EF-0A98D4057536}"/>
              </a:ext>
            </a:extLst>
          </p:cNvPr>
          <p:cNvSpPr txBox="1"/>
          <p:nvPr/>
        </p:nvSpPr>
        <p:spPr>
          <a:xfrm>
            <a:off x="8590106" y="5416087"/>
            <a:ext cx="198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OR </a:t>
            </a:r>
          </a:p>
          <a:p>
            <a:r>
              <a:rPr lang="en-US" altLang="zh-TW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White box server</a:t>
            </a:r>
            <a:endParaRPr lang="en-US" sz="16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D87222E6-FCC1-467C-821C-26D38EEC17C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685" y="4887806"/>
            <a:ext cx="2596553" cy="8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9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50046CB-354D-4076-8D5B-61A6239A7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53" y="837300"/>
            <a:ext cx="1818524" cy="1864800"/>
          </a:xfrm>
          <a:prstGeom prst="ellipse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DE43599-EEE3-437B-8204-67512B7E58B2}"/>
              </a:ext>
            </a:extLst>
          </p:cNvPr>
          <p:cNvSpPr/>
          <p:nvPr/>
        </p:nvSpPr>
        <p:spPr>
          <a:xfrm>
            <a:off x="456853" y="2728248"/>
            <a:ext cx="617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Over 10GbE: 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25GbE PCIe expansion card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BA674A8-03EA-4C14-BF6A-64178DC31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053" y="420167"/>
            <a:ext cx="1518758" cy="345133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68093B38-757B-4593-B2B7-2E00757350B1}"/>
              </a:ext>
            </a:extLst>
          </p:cNvPr>
          <p:cNvGrpSpPr/>
          <p:nvPr/>
        </p:nvGrpSpPr>
        <p:grpSpPr>
          <a:xfrm>
            <a:off x="9759446" y="73757"/>
            <a:ext cx="2330193" cy="1809941"/>
            <a:chOff x="9524758" y="227646"/>
            <a:chExt cx="2330193" cy="1809941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27B101B-604B-4431-A2EB-F6794A466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5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758" y="1236800"/>
              <a:ext cx="2330193" cy="800787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359FF756-B9F0-48B5-BDCE-FA457944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758" y="227646"/>
              <a:ext cx="2181589" cy="798118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ADF51DA-811D-4C12-8C6A-5E74753E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758" y="732223"/>
              <a:ext cx="2181589" cy="800787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9038310-6A45-4FCB-A58D-F5CE7117A8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92934" y="1098664"/>
            <a:ext cx="4365212" cy="47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17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87FC7D8F-A354-4557-A951-D83E8FF9A608}"/>
              </a:ext>
            </a:extLst>
          </p:cNvPr>
          <p:cNvGrpSpPr/>
          <p:nvPr/>
        </p:nvGrpSpPr>
        <p:grpSpPr>
          <a:xfrm rot="5400000" flipH="1">
            <a:off x="2659952" y="-819742"/>
            <a:ext cx="6971525" cy="10954166"/>
            <a:chOff x="8808888" y="3606550"/>
            <a:chExt cx="2122754" cy="260631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B288D29-A1B3-41E8-89A3-6E9C5444B8C0}"/>
                </a:ext>
              </a:extLst>
            </p:cNvPr>
            <p:cNvSpPr/>
            <p:nvPr/>
          </p:nvSpPr>
          <p:spPr>
            <a:xfrm rot="16200000">
              <a:off x="8535381" y="3883093"/>
              <a:ext cx="2600237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50" name="矩形: 圓角化同側角落 49">
              <a:extLst>
                <a:ext uri="{FF2B5EF4-FFF2-40B4-BE49-F238E27FC236}">
                  <a16:creationId xmlns:a16="http://schemas.microsoft.com/office/drawing/2014/main" id="{AC915C26-7A71-4A70-BFC4-367B0C7ADCD2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 altLang="zh-CN"/>
              <a:t>Complete 10GbE/25GbE/40GbE </a:t>
            </a:r>
            <a:r>
              <a:rPr lang="zh-TW" altLang="en-US"/>
              <a:t> </a:t>
            </a:r>
            <a:r>
              <a:rPr lang="en-US" altLang="zh-CN"/>
              <a:t>aaccessories</a:t>
            </a:r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FF9599E-F330-41FA-9F07-2E7C98614A05}"/>
              </a:ext>
            </a:extLst>
          </p:cNvPr>
          <p:cNvGrpSpPr/>
          <p:nvPr/>
        </p:nvGrpSpPr>
        <p:grpSpPr>
          <a:xfrm>
            <a:off x="964749" y="1625868"/>
            <a:ext cx="10597841" cy="4121591"/>
            <a:chOff x="964749" y="1625868"/>
            <a:chExt cx="10597841" cy="4121591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105D951-196B-43A7-988E-531DA530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6226" y="3074664"/>
              <a:ext cx="2581501" cy="5430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3F572B-D3F1-104C-BEDB-5FA42AAC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735" y="1815357"/>
              <a:ext cx="2148810" cy="14786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89D5BA-3CC3-9444-9A7B-EF597EC35F6A}"/>
                </a:ext>
              </a:extLst>
            </p:cNvPr>
            <p:cNvSpPr txBox="1"/>
            <p:nvPr/>
          </p:nvSpPr>
          <p:spPr>
            <a:xfrm>
              <a:off x="1400910" y="3093407"/>
              <a:ext cx="16523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bg1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US" sz="1600" dirty="0"/>
                <a:t>QXG-10G2SF-CX4</a:t>
              </a:r>
            </a:p>
            <a:p>
              <a:r>
                <a:rPr lang="en-US" sz="1600" dirty="0"/>
                <a:t>QXG-25G2SF-CX4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41E91C-D727-0E48-8715-93F004A49E18}"/>
                </a:ext>
              </a:extLst>
            </p:cNvPr>
            <p:cNvSpPr txBox="1"/>
            <p:nvPr/>
          </p:nvSpPr>
          <p:spPr>
            <a:xfrm>
              <a:off x="1410797" y="5408905"/>
              <a:ext cx="16722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chemeClr val="bg1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en-US" sz="1600"/>
                <a:t>LAN-40G2SF-MLX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874847-EE74-2345-8336-DBBAEFA4CCC2}"/>
                </a:ext>
              </a:extLst>
            </p:cNvPr>
            <p:cNvSpPr/>
            <p:nvPr/>
          </p:nvSpPr>
          <p:spPr>
            <a:xfrm>
              <a:off x="9088109" y="3555765"/>
              <a:ext cx="19367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TRX-10GSFP-SR-MLX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41CC109-E242-4A31-B12B-AE819603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749" y="4204608"/>
              <a:ext cx="2347952" cy="141346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D0BD307-9F5C-4C78-A524-E4169A91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944" y="1873832"/>
              <a:ext cx="2376661" cy="1361694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CC20C27-A7DB-4E7E-B3FA-86EC91DCB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06" y="1687534"/>
              <a:ext cx="2581501" cy="5430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CBB50F4-74F1-4C41-BED1-4B43AEF6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06" y="3062833"/>
              <a:ext cx="2581501" cy="54308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0AAE5C-F117-B445-A4C0-04BC90F47D47}"/>
                </a:ext>
              </a:extLst>
            </p:cNvPr>
            <p:cNvSpPr/>
            <p:nvPr/>
          </p:nvSpPr>
          <p:spPr>
            <a:xfrm>
              <a:off x="5857066" y="2159452"/>
              <a:ext cx="242021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0" dirty="0">
                  <a:solidFill>
                    <a:schemeClr val="bg1"/>
                  </a:solidFill>
                  <a:effectLst/>
                  <a:cs typeface="Arial" panose="020B0604020202020204" pitchFamily="34" charset="0"/>
                </a:rPr>
                <a:t>CAB-DAC15M-SFPP-DEC02</a:t>
              </a:r>
            </a:p>
            <a:p>
              <a:pPr algn="ctr"/>
              <a:r>
                <a:rPr lang="en-US" sz="1600" b="1" i="0" dirty="0">
                  <a:solidFill>
                    <a:schemeClr val="bg1"/>
                  </a:solidFill>
                  <a:effectLst/>
                  <a:cs typeface="Arial" panose="020B0604020202020204" pitchFamily="34" charset="0"/>
                </a:rPr>
                <a:t>CAB-DAC30M-SFPP-DEC02</a:t>
              </a:r>
            </a:p>
            <a:p>
              <a:pPr algn="ctr"/>
              <a:r>
                <a:rPr lang="en-US" sz="1600" b="1" i="0" dirty="0">
                  <a:solidFill>
                    <a:schemeClr val="bg1"/>
                  </a:solidFill>
                  <a:effectLst/>
                  <a:cs typeface="Arial" panose="020B0604020202020204" pitchFamily="34" charset="0"/>
                </a:rPr>
                <a:t>CAB-DAC50M-SFPP-DEC02</a:t>
              </a:r>
            </a:p>
            <a:p>
              <a:pPr algn="ctr"/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2DB75-9E46-0B49-9898-686E6286FBF4}"/>
                </a:ext>
              </a:extLst>
            </p:cNvPr>
            <p:cNvSpPr/>
            <p:nvPr/>
          </p:nvSpPr>
          <p:spPr>
            <a:xfrm>
              <a:off x="5857066" y="3568107"/>
              <a:ext cx="25196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0">
                  <a:solidFill>
                    <a:schemeClr val="bg1"/>
                  </a:solidFill>
                  <a:effectLst/>
                  <a:cs typeface="Arial" panose="020B0604020202020204" pitchFamily="34" charset="0"/>
                </a:rPr>
                <a:t>CAB-DAC30M-SFP28-DEC01</a:t>
              </a: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612CF1F-E5F8-47A2-80C1-9A63D7677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5330" y="1625868"/>
              <a:ext cx="2477619" cy="2490238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3BF7819-11B2-482D-986E-FA3849803810}"/>
                </a:ext>
              </a:extLst>
            </p:cNvPr>
            <p:cNvSpPr/>
            <p:nvPr/>
          </p:nvSpPr>
          <p:spPr>
            <a:xfrm>
              <a:off x="5906903" y="1724065"/>
              <a:ext cx="2296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10GbE SFP+ DAC 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23EDD396-B93B-4D05-8125-9EDC66B108E9}"/>
                </a:ext>
              </a:extLst>
            </p:cNvPr>
            <p:cNvSpPr/>
            <p:nvPr/>
          </p:nvSpPr>
          <p:spPr>
            <a:xfrm>
              <a:off x="5809957" y="3096253"/>
              <a:ext cx="2507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25GbE SFP28 DAC </a:t>
              </a: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1597DC1-2BB5-4122-89E3-74A5C790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207" y="4499927"/>
              <a:ext cx="2581501" cy="543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69F9E3-DD8D-8748-9D40-29807B536A07}"/>
                </a:ext>
              </a:extLst>
            </p:cNvPr>
            <p:cNvSpPr/>
            <p:nvPr/>
          </p:nvSpPr>
          <p:spPr>
            <a:xfrm>
              <a:off x="5988892" y="5015665"/>
              <a:ext cx="21275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CAB-NIC40G30M-QSFP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A92ADC3-8442-41E3-BB25-32CAA53DA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2122" y="4308932"/>
              <a:ext cx="2320963" cy="1413467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653EA72-6905-4A8A-A314-C4755AF050AB}"/>
                </a:ext>
              </a:extLst>
            </p:cNvPr>
            <p:cNvSpPr/>
            <p:nvPr/>
          </p:nvSpPr>
          <p:spPr>
            <a:xfrm>
              <a:off x="5750893" y="4542088"/>
              <a:ext cx="25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40GbE QSFP+ DAC 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039FB8F2-FB31-41DF-B6A2-26F19EF2A558}"/>
                </a:ext>
              </a:extLst>
            </p:cNvPr>
            <p:cNvSpPr/>
            <p:nvPr/>
          </p:nvSpPr>
          <p:spPr>
            <a:xfrm>
              <a:off x="8695517" y="3148291"/>
              <a:ext cx="2867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10GbE SR Transceiver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758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8E903966-D8C1-4269-AE60-8433597DBB57}"/>
              </a:ext>
            </a:extLst>
          </p:cNvPr>
          <p:cNvGrpSpPr/>
          <p:nvPr/>
        </p:nvGrpSpPr>
        <p:grpSpPr>
          <a:xfrm rot="5400000" flipH="1">
            <a:off x="7723160" y="1617610"/>
            <a:ext cx="3903302" cy="3701236"/>
            <a:chOff x="8808889" y="3606550"/>
            <a:chExt cx="2122753" cy="260631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AE10FFE-5B2D-4A8F-8F6D-4AA78FB1CF4B}"/>
                </a:ext>
              </a:extLst>
            </p:cNvPr>
            <p:cNvSpPr/>
            <p:nvPr/>
          </p:nvSpPr>
          <p:spPr>
            <a:xfrm rot="16200000">
              <a:off x="8601080" y="3948791"/>
              <a:ext cx="2468841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48" name="矩形: 圓角化同側角落 47">
              <a:extLst>
                <a:ext uri="{FF2B5EF4-FFF2-40B4-BE49-F238E27FC236}">
                  <a16:creationId xmlns:a16="http://schemas.microsoft.com/office/drawing/2014/main" id="{547E6E84-D6AE-4482-8D2C-C6B4F7141328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8DB42421-5E7F-4D20-ACCB-ECB901EE4616}"/>
              </a:ext>
            </a:extLst>
          </p:cNvPr>
          <p:cNvSpPr/>
          <p:nvPr/>
        </p:nvSpPr>
        <p:spPr>
          <a:xfrm rot="10800000" flipH="1" flipV="1">
            <a:off x="4357855" y="1191437"/>
            <a:ext cx="3296523" cy="4612506"/>
          </a:xfrm>
          <a:prstGeom prst="rect">
            <a:avLst/>
          </a:prstGeom>
          <a:gradFill>
            <a:gsLst>
              <a:gs pos="15000">
                <a:srgbClr val="B93FFE">
                  <a:lumMod val="45000"/>
                  <a:alpha val="0"/>
                </a:srgbClr>
              </a:gs>
              <a:gs pos="100000">
                <a:srgbClr val="A50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3374D8A8-33A2-4F3B-A4E4-CC0B36D48F27}"/>
              </a:ext>
            </a:extLst>
          </p:cNvPr>
          <p:cNvGrpSpPr/>
          <p:nvPr/>
        </p:nvGrpSpPr>
        <p:grpSpPr>
          <a:xfrm rot="5400000" flipH="1">
            <a:off x="-282405" y="2476159"/>
            <a:ext cx="5579286" cy="3701236"/>
            <a:chOff x="8808889" y="3606550"/>
            <a:chExt cx="2122753" cy="260631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CDDF56D-F2FE-455B-A60C-007785064876}"/>
                </a:ext>
              </a:extLst>
            </p:cNvPr>
            <p:cNvSpPr/>
            <p:nvPr/>
          </p:nvSpPr>
          <p:spPr>
            <a:xfrm rot="16200000">
              <a:off x="8601080" y="3948791"/>
              <a:ext cx="2468841" cy="2053223"/>
            </a:xfrm>
            <a:prstGeom prst="rect">
              <a:avLst/>
            </a:prstGeom>
            <a:gradFill>
              <a:gsLst>
                <a:gs pos="15000">
                  <a:srgbClr val="B93FFE">
                    <a:lumMod val="45000"/>
                    <a:alpha val="0"/>
                  </a:srgbClr>
                </a:gs>
                <a:gs pos="100000">
                  <a:srgbClr val="A506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矩形: 圓角化同側角落 35">
              <a:extLst>
                <a:ext uri="{FF2B5EF4-FFF2-40B4-BE49-F238E27FC236}">
                  <a16:creationId xmlns:a16="http://schemas.microsoft.com/office/drawing/2014/main" id="{64029546-89C8-494E-8C13-19DB2FB7B0A6}"/>
                </a:ext>
              </a:extLst>
            </p:cNvPr>
            <p:cNvSpPr/>
            <p:nvPr/>
          </p:nvSpPr>
          <p:spPr>
            <a:xfrm rot="16200000">
              <a:off x="8604540" y="3885757"/>
              <a:ext cx="2606310" cy="2047895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noFill/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3D66F9-FB7B-C546-A79D-E302DB6DF7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 altLang="zh-CN"/>
              <a:t>QNAP’s 25GbE upgrade kit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A1210-DBC4-8C4E-8C2C-CE860545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63" y="2760240"/>
            <a:ext cx="3239460" cy="1015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B7A68-EFF7-B847-85D4-D3EECDAD11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881" y="2019915"/>
            <a:ext cx="2621058" cy="1803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99788-12DB-7A45-95FF-E2B884D8CFF1}"/>
              </a:ext>
            </a:extLst>
          </p:cNvPr>
          <p:cNvSpPr txBox="1"/>
          <p:nvPr/>
        </p:nvSpPr>
        <p:spPr>
          <a:xfrm>
            <a:off x="177127" y="6184010"/>
            <a:ext cx="694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Instantly upgrade to 25GbE/100GbE</a:t>
            </a:r>
            <a:r>
              <a:rPr lang="zh-TW" altLang="en-US" sz="20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high speed transmission</a:t>
            </a:r>
            <a:endParaRPr lang="en-US" sz="20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7361A-4C1A-464E-A4BA-8B371EC8192C}"/>
              </a:ext>
            </a:extLst>
          </p:cNvPr>
          <p:cNvSpPr txBox="1"/>
          <p:nvPr/>
        </p:nvSpPr>
        <p:spPr>
          <a:xfrm>
            <a:off x="1459591" y="2019915"/>
            <a:ext cx="1989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 sz="2000" dirty="0">
                <a:latin typeface="+mn-lt"/>
              </a:rPr>
              <a:t>QNAP </a:t>
            </a:r>
          </a:p>
          <a:p>
            <a:pPr algn="ctr"/>
            <a:r>
              <a:rPr lang="en-US" altLang="zh-CN" sz="2000" dirty="0">
                <a:latin typeface="+mn-lt"/>
              </a:rPr>
              <a:t>High end</a:t>
            </a:r>
            <a:r>
              <a:rPr lang="zh-TW" altLang="en-US" sz="2000" dirty="0">
                <a:latin typeface="+mn-lt"/>
              </a:rPr>
              <a:t> </a:t>
            </a:r>
            <a:r>
              <a:rPr lang="en-US" altLang="zh-TW" sz="2000" dirty="0">
                <a:latin typeface="+mn-lt"/>
              </a:rPr>
              <a:t>NAS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3882E-2E3E-4645-9112-5B0A98B3D7E7}"/>
              </a:ext>
            </a:extLst>
          </p:cNvPr>
          <p:cNvSpPr txBox="1"/>
          <p:nvPr/>
        </p:nvSpPr>
        <p:spPr>
          <a:xfrm>
            <a:off x="1148452" y="4248906"/>
            <a:ext cx="198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OR </a:t>
            </a:r>
          </a:p>
          <a:p>
            <a:r>
              <a:rPr lang="en-US" altLang="zh-TW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White box server</a:t>
            </a:r>
            <a:endParaRPr lang="en-US" sz="16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4DC74-08D8-1941-AA79-78D6F23DD24D}"/>
              </a:ext>
            </a:extLst>
          </p:cNvPr>
          <p:cNvSpPr txBox="1"/>
          <p:nvPr/>
        </p:nvSpPr>
        <p:spPr>
          <a:xfrm>
            <a:off x="8413930" y="2019915"/>
            <a:ext cx="227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Mellanox SN2010 25/100 </a:t>
            </a:r>
            <a:r>
              <a:rPr lang="en-US" sz="2000" b="1" dirty="0" err="1">
                <a:solidFill>
                  <a:schemeClr val="bg1"/>
                </a:solidFill>
              </a:rPr>
              <a:t>GbE</a:t>
            </a:r>
            <a:r>
              <a:rPr lang="en-US" sz="2000" b="1" dirty="0">
                <a:solidFill>
                  <a:schemeClr val="bg1"/>
                </a:solidFill>
              </a:rPr>
              <a:t> switch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350C1-CA27-6D48-9708-F89613A40063}"/>
              </a:ext>
            </a:extLst>
          </p:cNvPr>
          <p:cNvSpPr txBox="1"/>
          <p:nvPr/>
        </p:nvSpPr>
        <p:spPr>
          <a:xfrm>
            <a:off x="5079630" y="1654678"/>
            <a:ext cx="224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2000" dirty="0">
                <a:latin typeface="+mn-lt"/>
              </a:rPr>
              <a:t>QXG-25G2SF-CX4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BEC79-943D-D64F-AD9A-DC99388732A5}"/>
              </a:ext>
            </a:extLst>
          </p:cNvPr>
          <p:cNvSpPr/>
          <p:nvPr/>
        </p:nvSpPr>
        <p:spPr>
          <a:xfrm>
            <a:off x="4307149" y="5312881"/>
            <a:ext cx="3397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CAB-DAC30M-SFP28-DEC0</a:t>
            </a:r>
            <a:r>
              <a:rPr lang="en-US" altLang="zh-TW" sz="2000" b="1">
                <a:solidFill>
                  <a:schemeClr val="bg1"/>
                </a:solidFill>
              </a:rPr>
              <a:t>1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EB76375-4263-4265-B4E3-52707AC59E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116" y="3631929"/>
            <a:ext cx="1856164" cy="1865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B86A0-967A-064F-923B-C2F97BD23D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353" y="2619940"/>
            <a:ext cx="3412168" cy="1312682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AFD0C13F-6A5F-4D1A-AF93-D1814C305A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161" y="3199806"/>
            <a:ext cx="796944" cy="796944"/>
          </a:xfrm>
          <a:prstGeom prst="rect">
            <a:avLst/>
          </a:prstGeom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A0F2B81-8F63-4961-843D-9EEFFE7863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054" y="3178355"/>
            <a:ext cx="796944" cy="796944"/>
          </a:xfrm>
          <a:prstGeom prst="rect">
            <a:avLst/>
          </a:prstGeom>
          <a:ln>
            <a:noFill/>
          </a:ln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2A3BDE0-CD47-4AA5-B364-55C3157731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40" y="1253397"/>
            <a:ext cx="851502" cy="805192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67F220AA-E43B-47C8-A4F5-688DE75338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858" y="1253397"/>
            <a:ext cx="851502" cy="805192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289F092-4F97-4C7B-9766-1170E9D3F5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24" y="1232844"/>
            <a:ext cx="853088" cy="80519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5A6292D-F219-4DCF-BC36-5C834DB490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031" y="3720625"/>
            <a:ext cx="2596553" cy="85109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2B5E858-FD23-4CAD-BF16-131DF52740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78" y="3641265"/>
            <a:ext cx="6357910" cy="443380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148DEA9-B4EC-4774-9F60-96B55FA864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9329" y="6446183"/>
            <a:ext cx="1092662" cy="2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2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1A474B7-5E52-4DFF-AD1A-1C6C48DBAAA0}"/>
              </a:ext>
            </a:extLst>
          </p:cNvPr>
          <p:cNvSpPr txBox="1"/>
          <p:nvPr/>
        </p:nvSpPr>
        <p:spPr>
          <a:xfrm>
            <a:off x="6712904" y="3435773"/>
            <a:ext cx="5001690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TW" sz="60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QNAP</a:t>
            </a:r>
          </a:p>
          <a:p>
            <a:pPr algn="ctr"/>
            <a:r>
              <a:rPr lang="en-US" altLang="zh-TW" sz="4000" b="1" dirty="0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is your best choice!</a:t>
            </a:r>
          </a:p>
        </p:txBody>
      </p:sp>
      <p:sp>
        <p:nvSpPr>
          <p:cNvPr id="4" name="副標題 16">
            <a:extLst>
              <a:ext uri="{FF2B5EF4-FFF2-40B4-BE49-F238E27FC236}">
                <a16:creationId xmlns:a16="http://schemas.microsoft.com/office/drawing/2014/main" id="{2D9C258D-144E-4FF3-9EA0-6A190172DDCA}"/>
              </a:ext>
            </a:extLst>
          </p:cNvPr>
          <p:cNvSpPr txBox="1">
            <a:spLocks/>
          </p:cNvSpPr>
          <p:nvPr/>
        </p:nvSpPr>
        <p:spPr>
          <a:xfrm>
            <a:off x="6652264" y="6104703"/>
            <a:ext cx="5062330" cy="2470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600">
                <a:solidFill>
                  <a:schemeClr val="bg1"/>
                </a:solidFill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8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FF8F9180-C9B6-4FC5-9E36-1B5A86C0C303}"/>
              </a:ext>
            </a:extLst>
          </p:cNvPr>
          <p:cNvGrpSpPr/>
          <p:nvPr/>
        </p:nvGrpSpPr>
        <p:grpSpPr>
          <a:xfrm>
            <a:off x="7329927" y="4770135"/>
            <a:ext cx="3536287" cy="1563864"/>
            <a:chOff x="7162053" y="796994"/>
            <a:chExt cx="4029640" cy="210164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E6539F9-5E30-4B3B-A89B-5646871F2C83}"/>
                </a:ext>
              </a:extLst>
            </p:cNvPr>
            <p:cNvSpPr/>
            <p:nvPr/>
          </p:nvSpPr>
          <p:spPr>
            <a:xfrm>
              <a:off x="7171443" y="796995"/>
              <a:ext cx="4020250" cy="210164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5">
                    <a:lumMod val="30000"/>
                    <a:lumOff val="70000"/>
                    <a:alpha val="97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: 圓角化同側角落 23">
              <a:extLst>
                <a:ext uri="{FF2B5EF4-FFF2-40B4-BE49-F238E27FC236}">
                  <a16:creationId xmlns:a16="http://schemas.microsoft.com/office/drawing/2014/main" id="{05EC28CC-B9BF-4C52-8F3A-C5036EF6CF81}"/>
                </a:ext>
              </a:extLst>
            </p:cNvPr>
            <p:cNvSpPr/>
            <p:nvPr/>
          </p:nvSpPr>
          <p:spPr>
            <a:xfrm>
              <a:off x="7162053" y="796994"/>
              <a:ext cx="4029639" cy="2101647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9C955F0-7CEA-4BA3-B2AA-19DC22B463AC}"/>
              </a:ext>
            </a:extLst>
          </p:cNvPr>
          <p:cNvSpPr/>
          <p:nvPr/>
        </p:nvSpPr>
        <p:spPr>
          <a:xfrm>
            <a:off x="7210558" y="5989352"/>
            <a:ext cx="3791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Read: 3,500MB/s</a:t>
            </a:r>
            <a:r>
              <a:rPr lang="zh-TW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Write: 2,300MB/s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D4A8181-55E9-4BB2-AE3E-33CCC93CA0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572" y="5442118"/>
            <a:ext cx="2576526" cy="542042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41C9FE8-4D03-4B1D-AE92-653B75DDA203}"/>
              </a:ext>
            </a:extLst>
          </p:cNvPr>
          <p:cNvSpPr/>
          <p:nvPr/>
        </p:nvSpPr>
        <p:spPr>
          <a:xfrm>
            <a:off x="8437523" y="5528448"/>
            <a:ext cx="2153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SAMSUNG 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r>
              <a:rPr lang="en-US" altLang="zh-TW" b="1">
                <a:solidFill>
                  <a:schemeClr val="bg1"/>
                </a:solidFill>
              </a:rPr>
              <a:t>970 EVO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6D0C686-D5D0-4986-874D-6F24A37FAC3B}"/>
              </a:ext>
            </a:extLst>
          </p:cNvPr>
          <p:cNvGrpSpPr/>
          <p:nvPr/>
        </p:nvGrpSpPr>
        <p:grpSpPr>
          <a:xfrm>
            <a:off x="7329927" y="1490551"/>
            <a:ext cx="3536287" cy="2903750"/>
            <a:chOff x="7162053" y="796994"/>
            <a:chExt cx="4029640" cy="2101647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B5B44AC-73E4-4653-9E1D-0AE0DA62D0E2}"/>
                </a:ext>
              </a:extLst>
            </p:cNvPr>
            <p:cNvSpPr/>
            <p:nvPr/>
          </p:nvSpPr>
          <p:spPr>
            <a:xfrm>
              <a:off x="7171443" y="796995"/>
              <a:ext cx="4020250" cy="210164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100000">
                  <a:schemeClr val="accent5">
                    <a:lumMod val="30000"/>
                    <a:lumOff val="70000"/>
                    <a:alpha val="97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: 圓角化同側角落 17">
              <a:extLst>
                <a:ext uri="{FF2B5EF4-FFF2-40B4-BE49-F238E27FC236}">
                  <a16:creationId xmlns:a16="http://schemas.microsoft.com/office/drawing/2014/main" id="{95B2DD6B-78A5-450E-B675-0CB9C07C423A}"/>
                </a:ext>
              </a:extLst>
            </p:cNvPr>
            <p:cNvSpPr/>
            <p:nvPr/>
          </p:nvSpPr>
          <p:spPr>
            <a:xfrm>
              <a:off x="7162053" y="796994"/>
              <a:ext cx="4029639" cy="2101647"/>
            </a:xfrm>
            <a:prstGeom prst="round2SameRect">
              <a:avLst>
                <a:gd name="adj1" fmla="val 9945"/>
                <a:gd name="adj2" fmla="val 0"/>
              </a:avLst>
            </a:prstGeom>
            <a:noFill/>
            <a:ln w="1905"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  <a:effectLst>
              <a:glow rad="25400">
                <a:schemeClr val="accent1">
                  <a:lumMod val="20000"/>
                  <a:lumOff val="8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sp>
        <p:nvSpPr>
          <p:cNvPr id="12" name="矩形: 圓角 39">
            <a:extLst>
              <a:ext uri="{FF2B5EF4-FFF2-40B4-BE49-F238E27FC236}">
                <a16:creationId xmlns:a16="http://schemas.microsoft.com/office/drawing/2014/main" id="{E02EFA30-3084-4848-B582-BE79CFE16777}"/>
              </a:ext>
            </a:extLst>
          </p:cNvPr>
          <p:cNvSpPr/>
          <p:nvPr/>
        </p:nvSpPr>
        <p:spPr>
          <a:xfrm>
            <a:off x="710556" y="1792801"/>
            <a:ext cx="6186289" cy="4680000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305D6-9AD5-8E41-AA72-3595C5871F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>
            <a:normAutofit/>
          </a:bodyPr>
          <a:lstStyle/>
          <a:p>
            <a:r>
              <a:rPr lang="en-US"/>
              <a:t>Fast Growing market and technology of SSD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99E9E-AABD-A74C-A32D-683C93A38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86" y="1929863"/>
            <a:ext cx="5873216" cy="4145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19D6B0-25E0-1744-BC64-B43B6000A2AC}"/>
              </a:ext>
            </a:extLst>
          </p:cNvPr>
          <p:cNvSpPr txBox="1"/>
          <p:nvPr/>
        </p:nvSpPr>
        <p:spPr>
          <a:xfrm>
            <a:off x="1508125" y="1170525"/>
            <a:ext cx="448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Shipments of hard and solid state disk (HDD/SSD) drives worldwide from 2015 to 2021 (in millions)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C49469-3EE1-D247-B5CF-4CB5D1CD8C5F}"/>
              </a:ext>
            </a:extLst>
          </p:cNvPr>
          <p:cNvSpPr txBox="1"/>
          <p:nvPr/>
        </p:nvSpPr>
        <p:spPr>
          <a:xfrm>
            <a:off x="897146" y="6131551"/>
            <a:ext cx="5658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https://www.statista.com/statistics/285474/hdds-and-ssds-in-pcs-global-shipments-2012-2017/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E109F-C056-A547-B79A-AC5F043D6E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07" y="1269722"/>
            <a:ext cx="3791504" cy="2527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59ED8A-431C-E944-B1DD-D808FD5AE4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431" y="4594335"/>
            <a:ext cx="1821572" cy="890851"/>
          </a:xfrm>
          <a:prstGeom prst="rect">
            <a:avLst/>
          </a:prstGeom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C86F9007-6202-40BE-956D-EFC32EF58F5C}"/>
              </a:ext>
            </a:extLst>
          </p:cNvPr>
          <p:cNvSpPr/>
          <p:nvPr/>
        </p:nvSpPr>
        <p:spPr>
          <a:xfrm>
            <a:off x="7338168" y="4039279"/>
            <a:ext cx="3536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Read: 550MB/s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Write: 520MB/s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17ADF11-A97D-40F9-9AB3-3301E6176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572" y="3539290"/>
            <a:ext cx="2576526" cy="54204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5C92942-F030-4C1D-A641-6714DB35AB0B}"/>
              </a:ext>
            </a:extLst>
          </p:cNvPr>
          <p:cNvSpPr/>
          <p:nvPr/>
        </p:nvSpPr>
        <p:spPr>
          <a:xfrm>
            <a:off x="8437523" y="3625620"/>
            <a:ext cx="210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SAMSUNG 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r>
              <a:rPr lang="en-US" altLang="zh-TW" b="1">
                <a:solidFill>
                  <a:schemeClr val="bg1"/>
                </a:solidFill>
              </a:rPr>
              <a:t>860 EVO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C6FDD287-F2D2-4DC9-8760-818747F94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936" y="3655012"/>
            <a:ext cx="2287014" cy="809562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F8E3B2E5-F265-694F-9E37-81A770B6591C}"/>
              </a:ext>
            </a:extLst>
          </p:cNvPr>
          <p:cNvCxnSpPr>
            <a:cxnSpLocks/>
          </p:cNvCxnSpPr>
          <p:nvPr/>
        </p:nvCxnSpPr>
        <p:spPr>
          <a:xfrm>
            <a:off x="611809" y="2429190"/>
            <a:ext cx="1737481" cy="1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9D70D07-6228-504C-BA07-8F28C6AC055C}"/>
              </a:ext>
            </a:extLst>
          </p:cNvPr>
          <p:cNvCxnSpPr>
            <a:cxnSpLocks/>
          </p:cNvCxnSpPr>
          <p:nvPr/>
        </p:nvCxnSpPr>
        <p:spPr>
          <a:xfrm flipV="1">
            <a:off x="619286" y="5237462"/>
            <a:ext cx="1766537" cy="16578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A4D3141-F3FA-4FEA-AD84-4C7DE6A29C99}"/>
              </a:ext>
            </a:extLst>
          </p:cNvPr>
          <p:cNvCxnSpPr>
            <a:cxnSpLocks/>
          </p:cNvCxnSpPr>
          <p:nvPr/>
        </p:nvCxnSpPr>
        <p:spPr>
          <a:xfrm>
            <a:off x="1278306" y="3819035"/>
            <a:ext cx="1070988" cy="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7033B43-DE67-F04F-A325-604515F28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552" y="2392549"/>
            <a:ext cx="1276896" cy="81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7D820-4A0D-0A44-AEE5-5A4C0B2884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9933" y="163513"/>
            <a:ext cx="8886288" cy="8699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/>
              <a:t>10GbE is not enough for Multi users</a:t>
            </a:r>
            <a:endParaRPr lang="ja-JP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C0B14F-19BF-D541-91EE-1C045105DA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1532288"/>
            <a:ext cx="876189" cy="142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EFB6D2-423B-8246-B597-39FF0C233A51}"/>
              </a:ext>
            </a:extLst>
          </p:cNvPr>
          <p:cNvSpPr txBox="1"/>
          <p:nvPr/>
        </p:nvSpPr>
        <p:spPr>
          <a:xfrm>
            <a:off x="619286" y="5764890"/>
            <a:ext cx="210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PC/work station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203F2B-5E4C-0041-BA7E-34901E83527D}"/>
              </a:ext>
            </a:extLst>
          </p:cNvPr>
          <p:cNvSpPr txBox="1"/>
          <p:nvPr/>
        </p:nvSpPr>
        <p:spPr>
          <a:xfrm>
            <a:off x="8565265" y="5088215"/>
            <a:ext cx="125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SSD cache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F58659-8C97-3F44-903B-0123D35E600C}"/>
              </a:ext>
            </a:extLst>
          </p:cNvPr>
          <p:cNvSpPr txBox="1"/>
          <p:nvPr/>
        </p:nvSpPr>
        <p:spPr>
          <a:xfrm>
            <a:off x="10416584" y="5088215"/>
            <a:ext cx="88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Qtier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8BBB248-4287-42FC-9DB5-88DE9328EC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772" y="4634360"/>
            <a:ext cx="720000" cy="82318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DF521FC-D365-4736-93BD-D6D1C70C0C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549" y="4737547"/>
            <a:ext cx="720000" cy="720000"/>
          </a:xfrm>
          <a:prstGeom prst="rect">
            <a:avLst/>
          </a:prstGeom>
        </p:spPr>
      </p:pic>
      <p:pic>
        <p:nvPicPr>
          <p:cNvPr id="67" name="Picture 11">
            <a:extLst>
              <a:ext uri="{FF2B5EF4-FFF2-40B4-BE49-F238E27FC236}">
                <a16:creationId xmlns:a16="http://schemas.microsoft.com/office/drawing/2014/main" id="{9EE7278A-3EB0-4691-90B0-BCBDBC8B08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2980549"/>
            <a:ext cx="876189" cy="1422400"/>
          </a:xfrm>
          <a:prstGeom prst="rect">
            <a:avLst/>
          </a:prstGeom>
        </p:spPr>
      </p:pic>
      <p:pic>
        <p:nvPicPr>
          <p:cNvPr id="68" name="Picture 11">
            <a:extLst>
              <a:ext uri="{FF2B5EF4-FFF2-40B4-BE49-F238E27FC236}">
                <a16:creationId xmlns:a16="http://schemas.microsoft.com/office/drawing/2014/main" id="{66EB6D02-2B3B-44F6-A325-F3FD5634BA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7" y="4428810"/>
            <a:ext cx="876189" cy="1422400"/>
          </a:xfrm>
          <a:prstGeom prst="rect">
            <a:avLst/>
          </a:prstGeom>
        </p:spPr>
      </p:pic>
      <p:pic>
        <p:nvPicPr>
          <p:cNvPr id="78" name="Picture 18">
            <a:extLst>
              <a:ext uri="{FF2B5EF4-FFF2-40B4-BE49-F238E27FC236}">
                <a16:creationId xmlns:a16="http://schemas.microsoft.com/office/drawing/2014/main" id="{199F1AB0-077A-45BA-942D-A4C8E47003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438" y="2392549"/>
            <a:ext cx="1276896" cy="815831"/>
          </a:xfrm>
          <a:prstGeom prst="rect">
            <a:avLst/>
          </a:prstGeom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249620AE-41ED-409D-BB4D-21F182F45F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324" y="2392549"/>
            <a:ext cx="1276896" cy="815831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A53887FF-505C-4C9C-8BB1-C048E5FD1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11" y="2392549"/>
            <a:ext cx="1276896" cy="815831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45697072-1D19-41DB-ABAB-C4CD47A4EFCE}"/>
              </a:ext>
            </a:extLst>
          </p:cNvPr>
          <p:cNvSpPr txBox="1"/>
          <p:nvPr/>
        </p:nvSpPr>
        <p:spPr>
          <a:xfrm>
            <a:off x="7090805" y="1958192"/>
            <a:ext cx="453564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(1) NVMe SSD or (2) Enterprise SATA SSD (SLC/MLC)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C1004259-DFD5-4857-BF18-2260D1646E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560" y="3073932"/>
            <a:ext cx="5318139" cy="1666963"/>
          </a:xfrm>
          <a:prstGeom prst="rect">
            <a:avLst/>
          </a:prstGeom>
        </p:spPr>
      </p:pic>
      <p:sp>
        <p:nvSpPr>
          <p:cNvPr id="39" name="TextBox 37">
            <a:extLst>
              <a:ext uri="{FF2B5EF4-FFF2-40B4-BE49-F238E27FC236}">
                <a16:creationId xmlns:a16="http://schemas.microsoft.com/office/drawing/2014/main" id="{17D0A738-5759-477F-A01B-E8E9F4AF71EB}"/>
              </a:ext>
            </a:extLst>
          </p:cNvPr>
          <p:cNvSpPr txBox="1"/>
          <p:nvPr/>
        </p:nvSpPr>
        <p:spPr>
          <a:xfrm>
            <a:off x="1094844" y="1923756"/>
            <a:ext cx="137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10GbE throughput</a:t>
            </a:r>
            <a:endParaRPr lang="en-US" altLang="zh-CN" sz="1400" b="1" dirty="0">
              <a:solidFill>
                <a:schemeClr val="bg1"/>
              </a:solidFill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F7EEDA69-DDDC-4A7B-BDAC-8115BD4DEF5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2975280"/>
            <a:ext cx="2236971" cy="679732"/>
          </a:xfrm>
          <a:prstGeom prst="rect">
            <a:avLst/>
          </a:prstGeom>
        </p:spPr>
      </p:pic>
      <p:cxnSp>
        <p:nvCxnSpPr>
          <p:cNvPr id="53" name="Elbow Connector 25">
            <a:extLst>
              <a:ext uri="{FF2B5EF4-FFF2-40B4-BE49-F238E27FC236}">
                <a16:creationId xmlns:a16="http://schemas.microsoft.com/office/drawing/2014/main" id="{A7B5FCF3-0C9E-4B57-8AAE-222562563043}"/>
              </a:ext>
            </a:extLst>
          </p:cNvPr>
          <p:cNvCxnSpPr>
            <a:cxnSpLocks/>
          </p:cNvCxnSpPr>
          <p:nvPr/>
        </p:nvCxnSpPr>
        <p:spPr>
          <a:xfrm>
            <a:off x="2348087" y="2415938"/>
            <a:ext cx="37736" cy="2808272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id="{6F412694-4469-4A92-A08B-9802DA52C8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3586049"/>
            <a:ext cx="2236971" cy="67973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A522708-78FC-4835-9C57-4172EA5204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96" y="4202299"/>
            <a:ext cx="2236971" cy="679732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9A7864BE-1996-4D03-8A9C-05B4F2DA3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796" y="3894174"/>
            <a:ext cx="1722491" cy="679732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6B203BC0-B152-490C-B92A-100A7976A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796" y="3285494"/>
            <a:ext cx="1722491" cy="679732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D89B24D9-5FFF-4963-9E8B-E434FC7F0864}"/>
              </a:ext>
            </a:extLst>
          </p:cNvPr>
          <p:cNvSpPr/>
          <p:nvPr/>
        </p:nvSpPr>
        <p:spPr>
          <a:xfrm>
            <a:off x="4466468" y="3315146"/>
            <a:ext cx="1324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</a:rPr>
              <a:t>bottleneck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CD7AE1-478A-7743-894D-9B7AB42B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802" y="2829435"/>
            <a:ext cx="2013747" cy="14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B95BDA-98EB-2E46-8D78-D628FF2E2876}"/>
              </a:ext>
            </a:extLst>
          </p:cNvPr>
          <p:cNvSpPr txBox="1"/>
          <p:nvPr/>
        </p:nvSpPr>
        <p:spPr>
          <a:xfrm>
            <a:off x="5666443" y="2613130"/>
            <a:ext cx="145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10GbE Card</a:t>
            </a: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AEF5156A-97BA-4247-A94A-BA7E382C49C9}"/>
              </a:ext>
            </a:extLst>
          </p:cNvPr>
          <p:cNvSpPr txBox="1"/>
          <p:nvPr/>
        </p:nvSpPr>
        <p:spPr>
          <a:xfrm>
            <a:off x="1094844" y="3295815"/>
            <a:ext cx="137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10GbE throughput</a:t>
            </a:r>
            <a:endParaRPr lang="en-US" altLang="zh-CN" sz="1400" b="1" dirty="0">
              <a:solidFill>
                <a:schemeClr val="bg1"/>
              </a:solidFill>
            </a:endParaRPr>
          </a:p>
        </p:txBody>
      </p:sp>
      <p:sp>
        <p:nvSpPr>
          <p:cNvPr id="34" name="TextBox 37">
            <a:extLst>
              <a:ext uri="{FF2B5EF4-FFF2-40B4-BE49-F238E27FC236}">
                <a16:creationId xmlns:a16="http://schemas.microsoft.com/office/drawing/2014/main" id="{CA7240E7-C252-A64F-B033-4C7B9209693F}"/>
              </a:ext>
            </a:extLst>
          </p:cNvPr>
          <p:cNvSpPr txBox="1"/>
          <p:nvPr/>
        </p:nvSpPr>
        <p:spPr>
          <a:xfrm>
            <a:off x="1094844" y="4711822"/>
            <a:ext cx="137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10GbE throughput</a:t>
            </a:r>
            <a:endParaRPr lang="en-US" altLang="zh-CN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8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75C5-F534-334F-BF05-83EF996D52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/>
              <a:t>25GbE+ networking card market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C732F-9BE0-E248-A38D-055F43B9EAAA}"/>
              </a:ext>
            </a:extLst>
          </p:cNvPr>
          <p:cNvSpPr/>
          <p:nvPr/>
        </p:nvSpPr>
        <p:spPr>
          <a:xfrm>
            <a:off x="1153132" y="1174456"/>
            <a:ext cx="10562122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25GbE </a:t>
            </a:r>
            <a:r>
              <a:rPr lang="zh-CN" altLang="en-US" sz="2000" b="1" dirty="0">
                <a:solidFill>
                  <a:schemeClr val="bg1"/>
                </a:solidFill>
              </a:rPr>
              <a:t>above market is estimatted to grow up from </a:t>
            </a:r>
            <a:r>
              <a:rPr lang="en-US" altLang="zh-CN" sz="2000" b="1" dirty="0">
                <a:solidFill>
                  <a:schemeClr val="bg1"/>
                </a:solidFill>
              </a:rPr>
              <a:t>22%(2017) to be doubled to 55%(after 2018)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1"/>
                </a:solidFill>
              </a:rPr>
              <a:t>For future cloud applications</a:t>
            </a:r>
            <a:r>
              <a:rPr lang="en-US" altLang="zh-CN" sz="2000" b="1" dirty="0">
                <a:solidFill>
                  <a:schemeClr val="bg1"/>
                </a:solidFill>
              </a:rPr>
              <a:t>, Big data, High speed storage, Virtualization technologies and A.I.</a:t>
            </a:r>
            <a:endParaRPr lang="zh-CN" altLang="en-US" sz="20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矩形: 圓角 39">
            <a:extLst>
              <a:ext uri="{FF2B5EF4-FFF2-40B4-BE49-F238E27FC236}">
                <a16:creationId xmlns:a16="http://schemas.microsoft.com/office/drawing/2014/main" id="{C6F5AC22-AD62-234E-8105-28D71503FD84}"/>
              </a:ext>
            </a:extLst>
          </p:cNvPr>
          <p:cNvSpPr/>
          <p:nvPr/>
        </p:nvSpPr>
        <p:spPr>
          <a:xfrm>
            <a:off x="1147368" y="1980000"/>
            <a:ext cx="8783103" cy="3298360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23" name="箭號: 向上 35">
            <a:extLst>
              <a:ext uri="{FF2B5EF4-FFF2-40B4-BE49-F238E27FC236}">
                <a16:creationId xmlns:a16="http://schemas.microsoft.com/office/drawing/2014/main" id="{A9A224FF-0259-4441-981D-BEF334026509}"/>
              </a:ext>
            </a:extLst>
          </p:cNvPr>
          <p:cNvSpPr/>
          <p:nvPr/>
        </p:nvSpPr>
        <p:spPr>
          <a:xfrm rot="5400000">
            <a:off x="3980812" y="2954272"/>
            <a:ext cx="872545" cy="1620175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24" name="矩形: 圓角 38">
            <a:extLst>
              <a:ext uri="{FF2B5EF4-FFF2-40B4-BE49-F238E27FC236}">
                <a16:creationId xmlns:a16="http://schemas.microsoft.com/office/drawing/2014/main" id="{BDFAB612-5F60-6B49-8A59-3DCC42FF95BE}"/>
              </a:ext>
            </a:extLst>
          </p:cNvPr>
          <p:cNvSpPr/>
          <p:nvPr/>
        </p:nvSpPr>
        <p:spPr>
          <a:xfrm>
            <a:off x="1387998" y="3079439"/>
            <a:ext cx="881642" cy="9246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/>
          </a:p>
        </p:txBody>
      </p:sp>
      <p:graphicFrame>
        <p:nvGraphicFramePr>
          <p:cNvPr id="35" name="圖表 8">
            <a:extLst>
              <a:ext uri="{FF2B5EF4-FFF2-40B4-BE49-F238E27FC236}">
                <a16:creationId xmlns:a16="http://schemas.microsoft.com/office/drawing/2014/main" id="{7B7ED75C-6C3B-5540-8905-B47C499E9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556025"/>
              </p:ext>
            </p:extLst>
          </p:nvPr>
        </p:nvGraphicFramePr>
        <p:xfrm>
          <a:off x="2153284" y="2715700"/>
          <a:ext cx="2767011" cy="210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矩形 11">
            <a:extLst>
              <a:ext uri="{FF2B5EF4-FFF2-40B4-BE49-F238E27FC236}">
                <a16:creationId xmlns:a16="http://schemas.microsoft.com/office/drawing/2014/main" id="{BB9554FC-D7BC-E048-9EF8-C5EB67ED05E7}"/>
              </a:ext>
            </a:extLst>
          </p:cNvPr>
          <p:cNvSpPr/>
          <p:nvPr/>
        </p:nvSpPr>
        <p:spPr>
          <a:xfrm>
            <a:off x="4077958" y="4386624"/>
            <a:ext cx="450764" cy="2769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  <a:cs typeface="Arial" panose="020B0604020202020204" pitchFamily="34" charset="0"/>
              </a:rPr>
              <a:t>78%</a:t>
            </a:r>
            <a:endParaRPr lang="zh-TW" altLang="en-US" sz="1200" b="1">
              <a:cs typeface="Arial" panose="020B0604020202020204" pitchFamily="34" charset="0"/>
            </a:endParaRPr>
          </a:p>
        </p:txBody>
      </p:sp>
      <p:sp>
        <p:nvSpPr>
          <p:cNvPr id="37" name="矩形 20">
            <a:extLst>
              <a:ext uri="{FF2B5EF4-FFF2-40B4-BE49-F238E27FC236}">
                <a16:creationId xmlns:a16="http://schemas.microsoft.com/office/drawing/2014/main" id="{EF5F2DE0-F1BE-D84D-9A07-9781A2C889F0}"/>
              </a:ext>
            </a:extLst>
          </p:cNvPr>
          <p:cNvSpPr/>
          <p:nvPr/>
        </p:nvSpPr>
        <p:spPr>
          <a:xfrm>
            <a:off x="2230080" y="3241149"/>
            <a:ext cx="372218" cy="2769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FF0040"/>
                </a:solidFill>
                <a:cs typeface="Arial" panose="020B0604020202020204" pitchFamily="34" charset="0"/>
              </a:rPr>
              <a:t>7%</a:t>
            </a:r>
            <a:endParaRPr lang="zh-TW" altLang="en-US" sz="1200" b="1">
              <a:solidFill>
                <a:srgbClr val="FF0040"/>
              </a:solidFill>
              <a:cs typeface="Arial" panose="020B0604020202020204" pitchFamily="34" charset="0"/>
            </a:endParaRPr>
          </a:p>
        </p:txBody>
      </p:sp>
      <p:sp>
        <p:nvSpPr>
          <p:cNvPr id="38" name="矩形 22">
            <a:extLst>
              <a:ext uri="{FF2B5EF4-FFF2-40B4-BE49-F238E27FC236}">
                <a16:creationId xmlns:a16="http://schemas.microsoft.com/office/drawing/2014/main" id="{A635E779-E9D7-DB41-8157-03D33635213F}"/>
              </a:ext>
            </a:extLst>
          </p:cNvPr>
          <p:cNvSpPr/>
          <p:nvPr/>
        </p:nvSpPr>
        <p:spPr>
          <a:xfrm>
            <a:off x="2521606" y="2760342"/>
            <a:ext cx="450764" cy="2769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chemeClr val="accent6"/>
                </a:solidFill>
                <a:cs typeface="Arial" panose="020B0604020202020204" pitchFamily="34" charset="0"/>
              </a:rPr>
              <a:t>11%</a:t>
            </a:r>
            <a:endParaRPr lang="zh-TW" altLang="en-US" sz="1200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39" name="矩形 23">
            <a:extLst>
              <a:ext uri="{FF2B5EF4-FFF2-40B4-BE49-F238E27FC236}">
                <a16:creationId xmlns:a16="http://schemas.microsoft.com/office/drawing/2014/main" id="{CCF6B368-F103-D74B-AE58-EE8BD89FD39A}"/>
              </a:ext>
            </a:extLst>
          </p:cNvPr>
          <p:cNvSpPr/>
          <p:nvPr/>
        </p:nvSpPr>
        <p:spPr>
          <a:xfrm>
            <a:off x="3304230" y="2545930"/>
            <a:ext cx="372218" cy="2769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00E6FE"/>
                </a:solidFill>
                <a:cs typeface="Arial" panose="020B0604020202020204" pitchFamily="34" charset="0"/>
              </a:rPr>
              <a:t>2%</a:t>
            </a:r>
            <a:endParaRPr lang="zh-TW" altLang="en-US" sz="1200" b="1">
              <a:solidFill>
                <a:srgbClr val="00E6FE"/>
              </a:solidFill>
              <a:cs typeface="Arial" panose="020B0604020202020204" pitchFamily="34" charset="0"/>
            </a:endParaRPr>
          </a:p>
        </p:txBody>
      </p:sp>
      <p:sp>
        <p:nvSpPr>
          <p:cNvPr id="40" name="矩形 24">
            <a:extLst>
              <a:ext uri="{FF2B5EF4-FFF2-40B4-BE49-F238E27FC236}">
                <a16:creationId xmlns:a16="http://schemas.microsoft.com/office/drawing/2014/main" id="{B91EB36D-D792-784D-9760-3F9C7EC3F109}"/>
              </a:ext>
            </a:extLst>
          </p:cNvPr>
          <p:cNvSpPr/>
          <p:nvPr/>
        </p:nvSpPr>
        <p:spPr>
          <a:xfrm>
            <a:off x="2973370" y="2596434"/>
            <a:ext cx="372218" cy="2769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A66BD3"/>
                </a:solidFill>
                <a:cs typeface="Arial" panose="020B0604020202020204" pitchFamily="34" charset="0"/>
              </a:rPr>
              <a:t>2%</a:t>
            </a:r>
            <a:endParaRPr lang="zh-TW" altLang="en-US" sz="1200" b="1">
              <a:solidFill>
                <a:srgbClr val="A66BD3"/>
              </a:solidFill>
              <a:cs typeface="Arial" panose="020B0604020202020204" pitchFamily="34" charset="0"/>
            </a:endParaRPr>
          </a:p>
        </p:txBody>
      </p:sp>
      <p:grpSp>
        <p:nvGrpSpPr>
          <p:cNvPr id="41" name="群組 29">
            <a:extLst>
              <a:ext uri="{FF2B5EF4-FFF2-40B4-BE49-F238E27FC236}">
                <a16:creationId xmlns:a16="http://schemas.microsoft.com/office/drawing/2014/main" id="{6801CE91-5589-104F-B771-2FEF4E95B115}"/>
              </a:ext>
            </a:extLst>
          </p:cNvPr>
          <p:cNvGrpSpPr/>
          <p:nvPr/>
        </p:nvGrpSpPr>
        <p:grpSpPr>
          <a:xfrm>
            <a:off x="1388000" y="3083731"/>
            <a:ext cx="881640" cy="900886"/>
            <a:chOff x="-5537" y="2631051"/>
            <a:chExt cx="848489" cy="867011"/>
          </a:xfrm>
        </p:grpSpPr>
        <p:sp>
          <p:nvSpPr>
            <p:cNvPr id="42" name="矩形 26">
              <a:extLst>
                <a:ext uri="{FF2B5EF4-FFF2-40B4-BE49-F238E27FC236}">
                  <a16:creationId xmlns:a16="http://schemas.microsoft.com/office/drawing/2014/main" id="{49459131-2272-0144-919D-B13451934EDD}"/>
                </a:ext>
              </a:extLst>
            </p:cNvPr>
            <p:cNvSpPr/>
            <p:nvPr/>
          </p:nvSpPr>
          <p:spPr>
            <a:xfrm>
              <a:off x="-1211" y="2994516"/>
              <a:ext cx="844162" cy="503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cs typeface="Arial" panose="020B0604020202020204" pitchFamily="34" charset="0"/>
                </a:rPr>
                <a:t>Of total </a:t>
              </a:r>
              <a:br>
                <a:rPr lang="en-US" altLang="zh-TW" sz="1400" b="1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altLang="zh-TW" sz="1400" b="1">
                  <a:solidFill>
                    <a:schemeClr val="bg1"/>
                  </a:solidFill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43" name="矩形 28">
              <a:extLst>
                <a:ext uri="{FF2B5EF4-FFF2-40B4-BE49-F238E27FC236}">
                  <a16:creationId xmlns:a16="http://schemas.microsoft.com/office/drawing/2014/main" id="{C415E078-11DA-3547-9DC2-D5C6C002C863}"/>
                </a:ext>
              </a:extLst>
            </p:cNvPr>
            <p:cNvSpPr/>
            <p:nvPr/>
          </p:nvSpPr>
          <p:spPr>
            <a:xfrm>
              <a:off x="-5537" y="2631051"/>
              <a:ext cx="848489" cy="44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cs typeface="Arial" panose="020B0604020202020204" pitchFamily="34" charset="0"/>
                </a:rPr>
                <a:t>22%</a:t>
              </a:r>
            </a:p>
          </p:txBody>
        </p:sp>
      </p:grpSp>
      <p:sp>
        <p:nvSpPr>
          <p:cNvPr id="44" name="矩形: 圓角 30">
            <a:extLst>
              <a:ext uri="{FF2B5EF4-FFF2-40B4-BE49-F238E27FC236}">
                <a16:creationId xmlns:a16="http://schemas.microsoft.com/office/drawing/2014/main" id="{F80E7A30-0BFE-E44A-9FEB-AF34D961A98D}"/>
              </a:ext>
            </a:extLst>
          </p:cNvPr>
          <p:cNvSpPr/>
          <p:nvPr/>
        </p:nvSpPr>
        <p:spPr>
          <a:xfrm>
            <a:off x="5476714" y="2126294"/>
            <a:ext cx="3693790" cy="41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EE3C7540-9052-C146-AA65-91F181BB736E}"/>
              </a:ext>
            </a:extLst>
          </p:cNvPr>
          <p:cNvSpPr/>
          <p:nvPr/>
        </p:nvSpPr>
        <p:spPr>
          <a:xfrm>
            <a:off x="5621059" y="2182006"/>
            <a:ext cx="2933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cs typeface="Arial" panose="020B0604020202020204" pitchFamily="34" charset="0"/>
              </a:rPr>
              <a:t>25G+ Segment Growing at 38% CAGR</a:t>
            </a:r>
          </a:p>
        </p:txBody>
      </p:sp>
      <p:sp>
        <p:nvSpPr>
          <p:cNvPr id="46" name="箭號: 彎曲 37">
            <a:extLst>
              <a:ext uri="{FF2B5EF4-FFF2-40B4-BE49-F238E27FC236}">
                <a16:creationId xmlns:a16="http://schemas.microsoft.com/office/drawing/2014/main" id="{F041B4B9-0BFB-F040-A1D6-30356C2A4CFB}"/>
              </a:ext>
            </a:extLst>
          </p:cNvPr>
          <p:cNvSpPr/>
          <p:nvPr/>
        </p:nvSpPr>
        <p:spPr>
          <a:xfrm>
            <a:off x="1737958" y="2803127"/>
            <a:ext cx="772312" cy="290154"/>
          </a:xfrm>
          <a:prstGeom prst="bentArrow">
            <a:avLst>
              <a:gd name="adj1" fmla="val 25000"/>
              <a:gd name="adj2" fmla="val 27284"/>
              <a:gd name="adj3" fmla="val 25000"/>
              <a:gd name="adj4" fmla="val 437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solidFill>
                <a:schemeClr val="tx1"/>
              </a:solidFill>
            </a:endParaRPr>
          </a:p>
        </p:txBody>
      </p:sp>
      <p:sp>
        <p:nvSpPr>
          <p:cNvPr id="47" name="矩形 40">
            <a:extLst>
              <a:ext uri="{FF2B5EF4-FFF2-40B4-BE49-F238E27FC236}">
                <a16:creationId xmlns:a16="http://schemas.microsoft.com/office/drawing/2014/main" id="{EE4969D5-2C05-F642-9C99-8F7269C2E0B0}"/>
              </a:ext>
            </a:extLst>
          </p:cNvPr>
          <p:cNvSpPr/>
          <p:nvPr/>
        </p:nvSpPr>
        <p:spPr>
          <a:xfrm>
            <a:off x="2086717" y="2182006"/>
            <a:ext cx="2140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cs typeface="Arial" panose="020B0604020202020204" pitchFamily="34" charset="0"/>
              </a:rPr>
              <a:t>High Speed Adapters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F2599-CA9E-3946-AC46-16567F07E5DB}"/>
              </a:ext>
            </a:extLst>
          </p:cNvPr>
          <p:cNvSpPr txBox="1"/>
          <p:nvPr/>
        </p:nvSpPr>
        <p:spPr>
          <a:xfrm>
            <a:off x="8658285" y="6123999"/>
            <a:ext cx="19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Source: Mellanox</a:t>
            </a:r>
          </a:p>
        </p:txBody>
      </p:sp>
      <p:pic>
        <p:nvPicPr>
          <p:cNvPr id="48" name="圖片 11">
            <a:extLst>
              <a:ext uri="{FF2B5EF4-FFF2-40B4-BE49-F238E27FC236}">
                <a16:creationId xmlns:a16="http://schemas.microsoft.com/office/drawing/2014/main" id="{73835752-ABA0-8D44-B23D-AA29985B7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68" y="5425667"/>
            <a:ext cx="7545854" cy="1096008"/>
          </a:xfrm>
          <a:prstGeom prst="rect">
            <a:avLst/>
          </a:prstGeom>
        </p:spPr>
      </p:pic>
      <p:graphicFrame>
        <p:nvGraphicFramePr>
          <p:cNvPr id="50" name="圖表 7">
            <a:extLst>
              <a:ext uri="{FF2B5EF4-FFF2-40B4-BE49-F238E27FC236}">
                <a16:creationId xmlns:a16="http://schemas.microsoft.com/office/drawing/2014/main" id="{E275A0F7-0DD8-4C48-8723-52AD08882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930302"/>
              </p:ext>
            </p:extLst>
          </p:nvPr>
        </p:nvGraphicFramePr>
        <p:xfrm>
          <a:off x="3398750" y="2448866"/>
          <a:ext cx="8221523" cy="329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矩形 12">
            <a:extLst>
              <a:ext uri="{FF2B5EF4-FFF2-40B4-BE49-F238E27FC236}">
                <a16:creationId xmlns:a16="http://schemas.microsoft.com/office/drawing/2014/main" id="{750EBDA6-B26B-44CD-88B8-D044F9464ACB}"/>
              </a:ext>
            </a:extLst>
          </p:cNvPr>
          <p:cNvSpPr/>
          <p:nvPr/>
        </p:nvSpPr>
        <p:spPr>
          <a:xfrm>
            <a:off x="9205891" y="4056721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  <a:cs typeface="Arial" panose="020B0604020202020204" pitchFamily="34" charset="0"/>
              </a:rPr>
              <a:t>45%</a:t>
            </a:r>
            <a:endParaRPr lang="zh-TW" altLang="en-US" sz="1200" b="1">
              <a:cs typeface="Arial" panose="020B0604020202020204" pitchFamily="34" charset="0"/>
            </a:endParaRPr>
          </a:p>
        </p:txBody>
      </p:sp>
      <p:sp>
        <p:nvSpPr>
          <p:cNvPr id="53" name="矩形 13">
            <a:extLst>
              <a:ext uri="{FF2B5EF4-FFF2-40B4-BE49-F238E27FC236}">
                <a16:creationId xmlns:a16="http://schemas.microsoft.com/office/drawing/2014/main" id="{D8EFFCE9-343F-466D-9695-0B0B2C15B7AB}"/>
              </a:ext>
            </a:extLst>
          </p:cNvPr>
          <p:cNvSpPr/>
          <p:nvPr/>
        </p:nvSpPr>
        <p:spPr>
          <a:xfrm>
            <a:off x="7823252" y="4756496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FF0040"/>
                </a:solidFill>
                <a:cs typeface="Arial" panose="020B0604020202020204" pitchFamily="34" charset="0"/>
              </a:rPr>
              <a:t>15%</a:t>
            </a:r>
            <a:endParaRPr lang="zh-TW" altLang="en-US" sz="1200" b="1">
              <a:solidFill>
                <a:srgbClr val="FF0040"/>
              </a:solidFill>
              <a:cs typeface="Arial" panose="020B0604020202020204" pitchFamily="34" charset="0"/>
            </a:endParaRPr>
          </a:p>
        </p:txBody>
      </p:sp>
      <p:sp>
        <p:nvSpPr>
          <p:cNvPr id="54" name="矩形 16">
            <a:extLst>
              <a:ext uri="{FF2B5EF4-FFF2-40B4-BE49-F238E27FC236}">
                <a16:creationId xmlns:a16="http://schemas.microsoft.com/office/drawing/2014/main" id="{62638158-3A39-41FB-95DD-15A711289745}"/>
              </a:ext>
            </a:extLst>
          </p:cNvPr>
          <p:cNvSpPr/>
          <p:nvPr/>
        </p:nvSpPr>
        <p:spPr>
          <a:xfrm>
            <a:off x="7917890" y="2534174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chemeClr val="accent2"/>
                </a:solidFill>
                <a:cs typeface="Arial" panose="020B0604020202020204" pitchFamily="34" charset="0"/>
              </a:rPr>
              <a:t>2%</a:t>
            </a:r>
            <a:endParaRPr lang="zh-TW" altLang="en-US" sz="1200" b="1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55" name="矩形 17">
            <a:extLst>
              <a:ext uri="{FF2B5EF4-FFF2-40B4-BE49-F238E27FC236}">
                <a16:creationId xmlns:a16="http://schemas.microsoft.com/office/drawing/2014/main" id="{6F8D10BC-D3E2-4AB5-89F7-225EEE8E6587}"/>
              </a:ext>
            </a:extLst>
          </p:cNvPr>
          <p:cNvSpPr/>
          <p:nvPr/>
        </p:nvSpPr>
        <p:spPr>
          <a:xfrm>
            <a:off x="7376363" y="453053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chemeClr val="accent6"/>
                </a:solidFill>
                <a:cs typeface="Arial" panose="020B0604020202020204" pitchFamily="34" charset="0"/>
              </a:rPr>
              <a:t>2%</a:t>
            </a:r>
            <a:endParaRPr lang="zh-TW" altLang="en-US" sz="1200" b="1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56" name="矩形 18">
            <a:extLst>
              <a:ext uri="{FF2B5EF4-FFF2-40B4-BE49-F238E27FC236}">
                <a16:creationId xmlns:a16="http://schemas.microsoft.com/office/drawing/2014/main" id="{D0388902-F173-4756-B679-6CC9C0CB4BF2}"/>
              </a:ext>
            </a:extLst>
          </p:cNvPr>
          <p:cNvSpPr/>
          <p:nvPr/>
        </p:nvSpPr>
        <p:spPr>
          <a:xfrm>
            <a:off x="6930474" y="4004056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A66BD3"/>
                </a:solidFill>
                <a:cs typeface="Arial" panose="020B0604020202020204" pitchFamily="34" charset="0"/>
              </a:rPr>
              <a:t>15%</a:t>
            </a:r>
            <a:endParaRPr lang="zh-TW" altLang="en-US" sz="1200" b="1">
              <a:solidFill>
                <a:srgbClr val="A66BD3"/>
              </a:solidFill>
              <a:cs typeface="Arial" panose="020B0604020202020204" pitchFamily="34" charset="0"/>
            </a:endParaRPr>
          </a:p>
        </p:txBody>
      </p:sp>
      <p:sp>
        <p:nvSpPr>
          <p:cNvPr id="57" name="矩形 19">
            <a:extLst>
              <a:ext uri="{FF2B5EF4-FFF2-40B4-BE49-F238E27FC236}">
                <a16:creationId xmlns:a16="http://schemas.microsoft.com/office/drawing/2014/main" id="{C46125FF-7E4A-4305-BCC2-18A1A7B95EDE}"/>
              </a:ext>
            </a:extLst>
          </p:cNvPr>
          <p:cNvSpPr/>
          <p:nvPr/>
        </p:nvSpPr>
        <p:spPr>
          <a:xfrm>
            <a:off x="7062796" y="2949370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00E6FE"/>
                </a:solidFill>
                <a:cs typeface="Arial" panose="020B0604020202020204" pitchFamily="34" charset="0"/>
              </a:rPr>
              <a:t>21%</a:t>
            </a:r>
            <a:endParaRPr lang="zh-TW" altLang="en-US" sz="1200" b="1">
              <a:solidFill>
                <a:srgbClr val="00E6FE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A3FD640-0ED0-41A2-BD56-3B09398EA8E3}"/>
              </a:ext>
            </a:extLst>
          </p:cNvPr>
          <p:cNvGrpSpPr/>
          <p:nvPr/>
        </p:nvGrpSpPr>
        <p:grpSpPr>
          <a:xfrm>
            <a:off x="5460162" y="2644124"/>
            <a:ext cx="1628370" cy="2135565"/>
            <a:chOff x="5352261" y="2803127"/>
            <a:chExt cx="1122272" cy="1471830"/>
          </a:xfrm>
        </p:grpSpPr>
        <p:sp>
          <p:nvSpPr>
            <p:cNvPr id="59" name="矩形: 圓角 38">
              <a:extLst>
                <a:ext uri="{FF2B5EF4-FFF2-40B4-BE49-F238E27FC236}">
                  <a16:creationId xmlns:a16="http://schemas.microsoft.com/office/drawing/2014/main" id="{E02F4DA4-0B40-43A9-B181-BEF4036E56D3}"/>
                </a:ext>
              </a:extLst>
            </p:cNvPr>
            <p:cNvSpPr/>
            <p:nvPr/>
          </p:nvSpPr>
          <p:spPr>
            <a:xfrm>
              <a:off x="5352261" y="3079439"/>
              <a:ext cx="881642" cy="92461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/>
            </a:p>
          </p:txBody>
        </p:sp>
        <p:grpSp>
          <p:nvGrpSpPr>
            <p:cNvPr id="60" name="群組 29">
              <a:extLst>
                <a:ext uri="{FF2B5EF4-FFF2-40B4-BE49-F238E27FC236}">
                  <a16:creationId xmlns:a16="http://schemas.microsoft.com/office/drawing/2014/main" id="{1C0F84A2-5F2C-4C5B-BD9A-08705ABAC973}"/>
                </a:ext>
              </a:extLst>
            </p:cNvPr>
            <p:cNvGrpSpPr/>
            <p:nvPr/>
          </p:nvGrpSpPr>
          <p:grpSpPr>
            <a:xfrm>
              <a:off x="5352263" y="3110594"/>
              <a:ext cx="881640" cy="796251"/>
              <a:chOff x="-5537" y="2656906"/>
              <a:chExt cx="848489" cy="766311"/>
            </a:xfrm>
          </p:grpSpPr>
          <p:sp>
            <p:nvSpPr>
              <p:cNvPr id="61" name="矩形 26">
                <a:extLst>
                  <a:ext uri="{FF2B5EF4-FFF2-40B4-BE49-F238E27FC236}">
                    <a16:creationId xmlns:a16="http://schemas.microsoft.com/office/drawing/2014/main" id="{A7AEB106-4AC3-4D2D-BBF7-88DC37235F06}"/>
                  </a:ext>
                </a:extLst>
              </p:cNvPr>
              <p:cNvSpPr/>
              <p:nvPr/>
            </p:nvSpPr>
            <p:spPr>
              <a:xfrm>
                <a:off x="-1211" y="2994516"/>
                <a:ext cx="844162" cy="428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chemeClr val="bg1"/>
                    </a:solidFill>
                    <a:cs typeface="Arial" panose="020B0604020202020204" pitchFamily="34" charset="0"/>
                  </a:rPr>
                  <a:t>Of total </a:t>
                </a:r>
                <a:br>
                  <a:rPr lang="en-US" altLang="zh-TW" b="1">
                    <a:solidFill>
                      <a:schemeClr val="bg1"/>
                    </a:solidFill>
                    <a:cs typeface="Arial" panose="020B0604020202020204" pitchFamily="34" charset="0"/>
                  </a:rPr>
                </a:br>
                <a:r>
                  <a:rPr lang="en-US" altLang="zh-TW" b="1">
                    <a:solidFill>
                      <a:schemeClr val="bg1"/>
                    </a:solidFill>
                    <a:cs typeface="Arial" panose="020B0604020202020204" pitchFamily="34" charset="0"/>
                  </a:rPr>
                  <a:t>Market</a:t>
                </a:r>
              </a:p>
            </p:txBody>
          </p:sp>
          <p:sp>
            <p:nvSpPr>
              <p:cNvPr id="62" name="矩形 28">
                <a:extLst>
                  <a:ext uri="{FF2B5EF4-FFF2-40B4-BE49-F238E27FC236}">
                    <a16:creationId xmlns:a16="http://schemas.microsoft.com/office/drawing/2014/main" id="{E10ED794-1D52-49B0-A3B4-42271B60C5D1}"/>
                  </a:ext>
                </a:extLst>
              </p:cNvPr>
              <p:cNvSpPr/>
              <p:nvPr/>
            </p:nvSpPr>
            <p:spPr>
              <a:xfrm>
                <a:off x="-5537" y="2656906"/>
                <a:ext cx="848489" cy="387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55%</a:t>
                </a:r>
              </a:p>
            </p:txBody>
          </p:sp>
        </p:grpSp>
        <p:sp>
          <p:nvSpPr>
            <p:cNvPr id="63" name="箭號: 彎曲 37">
              <a:extLst>
                <a:ext uri="{FF2B5EF4-FFF2-40B4-BE49-F238E27FC236}">
                  <a16:creationId xmlns:a16="http://schemas.microsoft.com/office/drawing/2014/main" id="{27F24C26-BFB2-41AB-ABBF-61161E9A9023}"/>
                </a:ext>
              </a:extLst>
            </p:cNvPr>
            <p:cNvSpPr/>
            <p:nvPr/>
          </p:nvSpPr>
          <p:spPr>
            <a:xfrm>
              <a:off x="5702221" y="2803127"/>
              <a:ext cx="772312" cy="290154"/>
            </a:xfrm>
            <a:prstGeom prst="bentArrow">
              <a:avLst>
                <a:gd name="adj1" fmla="val 25000"/>
                <a:gd name="adj2" fmla="val 27284"/>
                <a:gd name="adj3" fmla="val 25000"/>
                <a:gd name="adj4" fmla="val 4375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64" name="箭號: 彎曲 37">
              <a:extLst>
                <a:ext uri="{FF2B5EF4-FFF2-40B4-BE49-F238E27FC236}">
                  <a16:creationId xmlns:a16="http://schemas.microsoft.com/office/drawing/2014/main" id="{327BE056-5442-458C-A4BA-86E414CCC9FB}"/>
                </a:ext>
              </a:extLst>
            </p:cNvPr>
            <p:cNvSpPr/>
            <p:nvPr/>
          </p:nvSpPr>
          <p:spPr>
            <a:xfrm flipV="1">
              <a:off x="5702221" y="3984803"/>
              <a:ext cx="772312" cy="290154"/>
            </a:xfrm>
            <a:prstGeom prst="bentArrow">
              <a:avLst>
                <a:gd name="adj1" fmla="val 25000"/>
                <a:gd name="adj2" fmla="val 27284"/>
                <a:gd name="adj3" fmla="val 25000"/>
                <a:gd name="adj4" fmla="val 4375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72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QNAP 10GbE/25GbE </a:t>
            </a:r>
            <a:r>
              <a:rPr lang="zh-CN" altLang="en-US">
                <a:latin typeface="Arial"/>
                <a:cs typeface="Arial"/>
              </a:rPr>
              <a:t>High speed card</a:t>
            </a:r>
            <a:endParaRPr lang="en-US"/>
          </a:p>
        </p:txBody>
      </p:sp>
      <p:pic>
        <p:nvPicPr>
          <p:cNvPr id="4" name="圖片 13">
            <a:extLst>
              <a:ext uri="{FF2B5EF4-FFF2-40B4-BE49-F238E27FC236}">
                <a16:creationId xmlns:a16="http://schemas.microsoft.com/office/drawing/2014/main" id="{2DEBD2FD-405E-B442-88C0-BE50B8D68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102" y="3344030"/>
            <a:ext cx="2655755" cy="2043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EDD5C-3C0F-CD4C-AD43-FA7AAF638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40" y="3500963"/>
            <a:ext cx="3746513" cy="2578061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9CC924D9-7CEB-4C5B-862F-968CF5327C74}"/>
              </a:ext>
            </a:extLst>
          </p:cNvPr>
          <p:cNvGrpSpPr/>
          <p:nvPr/>
        </p:nvGrpSpPr>
        <p:grpSpPr>
          <a:xfrm>
            <a:off x="4374520" y="3303133"/>
            <a:ext cx="4398420" cy="2746115"/>
            <a:chOff x="4349292" y="3057378"/>
            <a:chExt cx="4326414" cy="27011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AA82FC-F4DA-D64F-AC54-5B3FC19B3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9292" y="3180476"/>
              <a:ext cx="3746513" cy="2578061"/>
            </a:xfrm>
            <a:prstGeom prst="rect">
              <a:avLst/>
            </a:prstGeom>
            <a:effectLst>
              <a:outerShdw blurRad="215900" dist="292100" dir="1380000" algn="bl" rotWithShape="0">
                <a:prstClr val="black">
                  <a:alpha val="56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A91196-895E-834A-B499-FBCF0F81A6FE}"/>
                </a:ext>
              </a:extLst>
            </p:cNvPr>
            <p:cNvSpPr/>
            <p:nvPr/>
          </p:nvSpPr>
          <p:spPr>
            <a:xfrm>
              <a:off x="5762640" y="3057378"/>
              <a:ext cx="756501" cy="337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106.83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3A694A-078B-D841-A51F-2CA7920C2830}"/>
                </a:ext>
              </a:extLst>
            </p:cNvPr>
            <p:cNvSpPr/>
            <p:nvPr/>
          </p:nvSpPr>
          <p:spPr>
            <a:xfrm>
              <a:off x="8133171" y="4351071"/>
              <a:ext cx="542535" cy="337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68.9</a:t>
              </a:r>
            </a:p>
          </p:txBody>
        </p:sp>
        <p:cxnSp>
          <p:nvCxnSpPr>
            <p:cNvPr id="17" name="Straight Arrow Connector 9">
              <a:extLst>
                <a:ext uri="{FF2B5EF4-FFF2-40B4-BE49-F238E27FC236}">
                  <a16:creationId xmlns:a16="http://schemas.microsoft.com/office/drawing/2014/main" id="{26BA1FB3-C33D-4388-A1BF-A420A8424F72}"/>
                </a:ext>
              </a:extLst>
            </p:cNvPr>
            <p:cNvCxnSpPr>
              <a:cxnSpLocks/>
            </p:cNvCxnSpPr>
            <p:nvPr/>
          </p:nvCxnSpPr>
          <p:spPr>
            <a:xfrm>
              <a:off x="4420073" y="3070861"/>
              <a:ext cx="3512607" cy="0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stealth" w="lg" len="lg"/>
              <a:tailEnd type="stealth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9">
              <a:extLst>
                <a:ext uri="{FF2B5EF4-FFF2-40B4-BE49-F238E27FC236}">
                  <a16:creationId xmlns:a16="http://schemas.microsoft.com/office/drawing/2014/main" id="{484E1FFA-22E3-49CB-BDF1-DA70EEB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8158717" y="3357494"/>
              <a:ext cx="0" cy="2252002"/>
            </a:xfrm>
            <a:prstGeom prst="straightConnector1">
              <a:avLst/>
            </a:prstGeom>
            <a:noFill/>
            <a:ln w="12700">
              <a:solidFill>
                <a:schemeClr val="accent2">
                  <a:lumMod val="20000"/>
                  <a:lumOff val="80000"/>
                </a:schemeClr>
              </a:solidFill>
              <a:headEnd type="stealth" w="lg" len="lg"/>
              <a:tailEnd type="stealth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E8249ADA-10E1-4687-BEF8-28B773A11CDF}"/>
              </a:ext>
            </a:extLst>
          </p:cNvPr>
          <p:cNvSpPr txBox="1"/>
          <p:nvPr/>
        </p:nvSpPr>
        <p:spPr>
          <a:xfrm>
            <a:off x="472063" y="2562987"/>
            <a:ext cx="33949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2 x SFP+ </a:t>
            </a:r>
            <a:r>
              <a:rPr lang="zh-TW" alt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Supports 10GbE </a:t>
            </a:r>
            <a:r>
              <a:rPr lang="zh-TW" alt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Transmission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7146767-52C2-4422-BE19-DB8995CEFA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81" y="1692096"/>
            <a:ext cx="4019102" cy="870891"/>
          </a:xfrm>
          <a:prstGeom prst="rect">
            <a:avLst/>
          </a:prstGeom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852CF101-19BE-4DF0-A4B4-D174A6CB42FF}"/>
              </a:ext>
            </a:extLst>
          </p:cNvPr>
          <p:cNvSpPr txBox="1"/>
          <p:nvPr/>
        </p:nvSpPr>
        <p:spPr>
          <a:xfrm>
            <a:off x="33890" y="1833281"/>
            <a:ext cx="425794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QXG-10G2SF-CX4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Dual port 10</a:t>
            </a:r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GbE  SFP+  Half-height card</a:t>
            </a:r>
            <a:endParaRPr lang="en-US" altLang="zh-TW" sz="16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C2BD2A75-DDFB-43AC-94C6-2FBB529AC0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985" y="1692096"/>
            <a:ext cx="4019102" cy="870891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4222302" y="1833281"/>
            <a:ext cx="412542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QXG-25G2SF-CX4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Dual port 25</a:t>
            </a:r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GbE  SFP28 half-height card</a:t>
            </a:r>
            <a:endParaRPr lang="zh-TW" altLang="en-US" sz="16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4E20BA8-4031-4E20-9256-7E2AB62A04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487" y="1692096"/>
            <a:ext cx="3727853" cy="870891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5575C246-ED86-42A2-BB52-30119B7B6524}"/>
              </a:ext>
            </a:extLst>
          </p:cNvPr>
          <p:cNvSpPr txBox="1"/>
          <p:nvPr/>
        </p:nvSpPr>
        <p:spPr>
          <a:xfrm>
            <a:off x="8448830" y="1833281"/>
            <a:ext cx="35903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Mellanox 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ConnectX</a:t>
            </a:r>
            <a:r>
              <a:rPr 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®-4 Lx </a:t>
            </a:r>
            <a:r>
              <a:rPr lang="zh-TW" altLang="en-US" sz="16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networking chip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7E51316-E417-4460-9079-CBE5DA79F671}"/>
              </a:ext>
            </a:extLst>
          </p:cNvPr>
          <p:cNvSpPr txBox="1"/>
          <p:nvPr/>
        </p:nvSpPr>
        <p:spPr>
          <a:xfrm>
            <a:off x="9017102" y="2562987"/>
            <a:ext cx="297343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</a:rPr>
              <a:t>Supports </a:t>
            </a:r>
            <a:r>
              <a:rPr lang="en-US" altLang="zh-TW" sz="1600" b="1" err="1">
                <a:solidFill>
                  <a:schemeClr val="bg1"/>
                </a:solidFill>
                <a:ea typeface="微軟正黑體" panose="020B0604030504040204" pitchFamily="34" charset="-120"/>
              </a:rPr>
              <a:t>iSER</a:t>
            </a:r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</a:rPr>
              <a:t>/</a:t>
            </a:r>
            <a:r>
              <a:rPr lang="en-US" altLang="zh-TW" sz="1600" b="1" err="1">
                <a:solidFill>
                  <a:schemeClr val="bg1"/>
                </a:solidFill>
                <a:ea typeface="微軟正黑體" panose="020B0604030504040204" pitchFamily="34" charset="-120"/>
              </a:rPr>
              <a:t>RoCE</a:t>
            </a:r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</a:rPr>
              <a:t> </a:t>
            </a:r>
            <a:endParaRPr lang="zh-TW" altLang="en-US" sz="1600" b="1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EC9D00CE-491A-4C86-9607-6CEB97D70BFD}"/>
              </a:ext>
            </a:extLst>
          </p:cNvPr>
          <p:cNvSpPr txBox="1"/>
          <p:nvPr/>
        </p:nvSpPr>
        <p:spPr>
          <a:xfrm>
            <a:off x="4439432" y="2562987"/>
            <a:ext cx="33949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</a:rPr>
              <a:t>2 x SFP28 </a:t>
            </a:r>
            <a:r>
              <a:rPr lang="zh-TW" altLang="en-US" sz="1600" b="1">
                <a:solidFill>
                  <a:schemeClr val="bg1"/>
                </a:solidFill>
                <a:ea typeface="微軟正黑體" panose="020B0604030504040204" pitchFamily="34" charset="-120"/>
              </a:rPr>
              <a:t>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</a:rPr>
              <a:t>Supports 25/10GbE </a:t>
            </a:r>
            <a:r>
              <a:rPr lang="zh-TW" altLang="en-US" sz="1600" b="1">
                <a:solidFill>
                  <a:schemeClr val="bg1"/>
                </a:solidFill>
                <a:ea typeface="微軟正黑體" panose="020B0604030504040204" pitchFamily="34" charset="-120"/>
              </a:rPr>
              <a:t>Transmission</a:t>
            </a:r>
          </a:p>
        </p:txBody>
      </p:sp>
    </p:spTree>
    <p:extLst>
      <p:ext uri="{BB962C8B-B14F-4D97-AF65-F5344CB8AC3E}">
        <p14:creationId xmlns:p14="http://schemas.microsoft.com/office/powerpoint/2010/main" val="298693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983967EB-BDA0-4978-BB33-57B1EB1316B5}"/>
              </a:ext>
            </a:extLst>
          </p:cNvPr>
          <p:cNvSpPr/>
          <p:nvPr/>
        </p:nvSpPr>
        <p:spPr>
          <a:xfrm>
            <a:off x="7886211" y="4229527"/>
            <a:ext cx="4020250" cy="210164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30000"/>
                  <a:lumOff val="7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86FD8F-0208-4B49-A328-EEABFCDFA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36" y="941908"/>
            <a:ext cx="6718022" cy="4198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CC995-EE6B-174F-9FD6-FAB5DE269E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</p:spPr>
        <p:txBody>
          <a:bodyPr/>
          <a:lstStyle/>
          <a:p>
            <a:r>
              <a:rPr lang="en-US" altLang="zh-CN"/>
              <a:t>Hardware specification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93CE-C8D1-5746-BE6B-6D06F0D65D35}"/>
              </a:ext>
            </a:extLst>
          </p:cNvPr>
          <p:cNvSpPr txBox="1"/>
          <p:nvPr/>
        </p:nvSpPr>
        <p:spPr>
          <a:xfrm>
            <a:off x="4612067" y="5051850"/>
            <a:ext cx="3274144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微軟正黑體" panose="020B0604030504040204" pitchFamily="34" charset="-120"/>
              </a:rPr>
              <a:t>PCIe Gen3 x8 interface</a:t>
            </a:r>
            <a:endParaRPr lang="en-US" altLang="zh-CN" b="1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r>
              <a:rPr lang="en-US" altLang="zh-CN" b="1">
                <a:solidFill>
                  <a:schemeClr val="bg1"/>
                </a:solidFill>
                <a:ea typeface="微軟正黑體"/>
              </a:rPr>
              <a:t>Provides maximum </a:t>
            </a:r>
            <a:r>
              <a:rPr lang="en-US" b="1">
                <a:solidFill>
                  <a:schemeClr val="accent4"/>
                </a:solidFill>
                <a:ea typeface="微軟正黑體"/>
              </a:rPr>
              <a:t>64Gbit/sec</a:t>
            </a:r>
            <a:r>
              <a:rPr lang="zh-TW" altLang="en-US" b="1">
                <a:solidFill>
                  <a:schemeClr val="accent4"/>
                </a:solidFill>
                <a:ea typeface="微軟正黑體"/>
              </a:rPr>
              <a:t> </a:t>
            </a:r>
            <a:r>
              <a:rPr lang="en-US" altLang="zh-TW" b="1">
                <a:solidFill>
                  <a:schemeClr val="accent4"/>
                </a:solidFill>
                <a:ea typeface="微軟正黑體"/>
              </a:rPr>
              <a:t>bandwidth</a:t>
            </a:r>
            <a:endParaRPr lang="en-US" b="1">
              <a:solidFill>
                <a:schemeClr val="accent4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43ABC-3E74-5B42-9877-99B36726A820}"/>
              </a:ext>
            </a:extLst>
          </p:cNvPr>
          <p:cNvSpPr txBox="1"/>
          <p:nvPr/>
        </p:nvSpPr>
        <p:spPr>
          <a:xfrm>
            <a:off x="4390211" y="1274729"/>
            <a:ext cx="422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a typeface="微軟正黑體" panose="020B0604030504040204" pitchFamily="34" charset="-120"/>
              </a:rPr>
              <a:t>Dual port 25GbE/10GbE connectors</a:t>
            </a:r>
            <a:endParaRPr lang="en-US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2A1BBF-DBEC-034F-AFAF-B85F6772603C}"/>
              </a:ext>
            </a:extLst>
          </p:cNvPr>
          <p:cNvCxnSpPr>
            <a:cxnSpLocks/>
          </p:cNvCxnSpPr>
          <p:nvPr/>
        </p:nvCxnSpPr>
        <p:spPr>
          <a:xfrm flipV="1">
            <a:off x="4592979" y="1711502"/>
            <a:ext cx="0" cy="103306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6FDB01-4210-9344-BFA1-7E9AB858A44E}"/>
              </a:ext>
            </a:extLst>
          </p:cNvPr>
          <p:cNvSpPr txBox="1"/>
          <p:nvPr/>
        </p:nvSpPr>
        <p:spPr>
          <a:xfrm>
            <a:off x="207603" y="5111125"/>
            <a:ext cx="286868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ea typeface="微軟正黑體" panose="020B0604030504040204" pitchFamily="34" charset="-120"/>
              </a:rPr>
              <a:t>Low profile bracket is installed when ship</a:t>
            </a:r>
          </a:p>
          <a:p>
            <a:r>
              <a:rPr lang="en-US" altLang="zh-TW" b="1">
                <a:solidFill>
                  <a:schemeClr val="bg1"/>
                </a:solidFill>
                <a:ea typeface="微軟正黑體"/>
              </a:rPr>
              <a:t>Full height and QNAP flat bracket is bundled</a:t>
            </a:r>
            <a:endParaRPr lang="en-US" b="1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FDB328-E565-714B-A420-EED2C087F478}"/>
              </a:ext>
            </a:extLst>
          </p:cNvPr>
          <p:cNvSpPr/>
          <p:nvPr/>
        </p:nvSpPr>
        <p:spPr>
          <a:xfrm>
            <a:off x="7876822" y="3004635"/>
            <a:ext cx="2536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70F78"/>
              </a:buClr>
            </a:pPr>
            <a:r>
              <a:rPr lang="en-US" altLang="zh-TW" b="1">
                <a:solidFill>
                  <a:schemeClr val="bg1"/>
                </a:solidFill>
                <a:ea typeface="微軟正黑體" panose="020B0604030504040204" pitchFamily="34" charset="-120"/>
              </a:rPr>
              <a:t>Cooling heatsink and fan</a:t>
            </a:r>
            <a:endParaRPr lang="en-US" b="1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2" name="圖片 22">
            <a:extLst>
              <a:ext uri="{FF2B5EF4-FFF2-40B4-BE49-F238E27FC236}">
                <a16:creationId xmlns:a16="http://schemas.microsoft.com/office/drawing/2014/main" id="{AA22520B-E12A-B547-828C-DAD26F30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9388" y="4647969"/>
            <a:ext cx="1418282" cy="157459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AC0E9C3-0CBA-BF4C-B6FD-6AA41B4450BA}"/>
              </a:ext>
            </a:extLst>
          </p:cNvPr>
          <p:cNvSpPr/>
          <p:nvPr/>
        </p:nvSpPr>
        <p:spPr>
          <a:xfrm>
            <a:off x="9879871" y="4345647"/>
            <a:ext cx="2026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ea typeface="微軟正黑體" panose="020B0604030504040204" pitchFamily="34" charset="-120"/>
              </a:rPr>
              <a:t>10GbE SFP+</a:t>
            </a:r>
            <a:r>
              <a:rPr lang="zh-TW" altLang="en-US" sz="1400" b="1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ea typeface="微軟正黑體" panose="020B0604030504040204" pitchFamily="34" charset="-120"/>
              </a:rPr>
              <a:t>DAC cable</a:t>
            </a:r>
            <a:endParaRPr lang="en-US" sz="1400" b="1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4" name="圖片 22">
            <a:extLst>
              <a:ext uri="{FF2B5EF4-FFF2-40B4-BE49-F238E27FC236}">
                <a16:creationId xmlns:a16="http://schemas.microsoft.com/office/drawing/2014/main" id="{E68C2305-95FC-D545-80A2-D7993333F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4025" y="4647968"/>
            <a:ext cx="1418282" cy="157459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77817-9501-A846-85B7-82950E0538AE}"/>
              </a:ext>
            </a:extLst>
          </p:cNvPr>
          <p:cNvSpPr/>
          <p:nvPr/>
        </p:nvSpPr>
        <p:spPr>
          <a:xfrm>
            <a:off x="7862358" y="4345647"/>
            <a:ext cx="2052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25GbE SFP28 DAC cable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54D124-7882-4BE7-B586-1D5720B1EA35}"/>
              </a:ext>
            </a:extLst>
          </p:cNvPr>
          <p:cNvSpPr/>
          <p:nvPr/>
        </p:nvSpPr>
        <p:spPr>
          <a:xfrm>
            <a:off x="3698373" y="2728967"/>
            <a:ext cx="1746457" cy="1185805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7" name="Straight Arrow Connector 9">
            <a:extLst>
              <a:ext uri="{FF2B5EF4-FFF2-40B4-BE49-F238E27FC236}">
                <a16:creationId xmlns:a16="http://schemas.microsoft.com/office/drawing/2014/main" id="{29ADB579-1D6A-4335-B36E-F32CF308C850}"/>
              </a:ext>
            </a:extLst>
          </p:cNvPr>
          <p:cNvCxnSpPr>
            <a:cxnSpLocks/>
          </p:cNvCxnSpPr>
          <p:nvPr/>
        </p:nvCxnSpPr>
        <p:spPr>
          <a:xfrm>
            <a:off x="7206260" y="3196675"/>
            <a:ext cx="656098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00B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84E5DF41-AE71-41FB-B78B-E2AD3379562E}"/>
              </a:ext>
            </a:extLst>
          </p:cNvPr>
          <p:cNvSpPr/>
          <p:nvPr/>
        </p:nvSpPr>
        <p:spPr>
          <a:xfrm rot="5400000">
            <a:off x="5725116" y="2360681"/>
            <a:ext cx="1376399" cy="1622321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0B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9" name="Straight Arrow Connector 9">
            <a:extLst>
              <a:ext uri="{FF2B5EF4-FFF2-40B4-BE49-F238E27FC236}">
                <a16:creationId xmlns:a16="http://schemas.microsoft.com/office/drawing/2014/main" id="{4DA0F5C6-0A18-4A3C-A883-7B5653075C96}"/>
              </a:ext>
            </a:extLst>
          </p:cNvPr>
          <p:cNvCxnSpPr>
            <a:cxnSpLocks/>
          </p:cNvCxnSpPr>
          <p:nvPr/>
        </p:nvCxnSpPr>
        <p:spPr>
          <a:xfrm>
            <a:off x="4846029" y="4703479"/>
            <a:ext cx="0" cy="307825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A506F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2C9F1971-C0CF-489A-AA05-5276F34E1C92}"/>
              </a:ext>
            </a:extLst>
          </p:cNvPr>
          <p:cNvSpPr/>
          <p:nvPr/>
        </p:nvSpPr>
        <p:spPr>
          <a:xfrm rot="10800000">
            <a:off x="4592978" y="4033790"/>
            <a:ext cx="2782316" cy="669688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A506F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B23A1CB3-1B61-4B41-A779-9A509D14F3E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83515" y="5058201"/>
            <a:ext cx="259274" cy="222148"/>
          </a:xfrm>
          <a:prstGeom prst="bentConnector3">
            <a:avLst>
              <a:gd name="adj1" fmla="val 2791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E7CD0D1B-26DD-4A9C-95FE-4908850EA191}"/>
              </a:ext>
            </a:extLst>
          </p:cNvPr>
          <p:cNvSpPr/>
          <p:nvPr/>
        </p:nvSpPr>
        <p:spPr>
          <a:xfrm rot="16200000">
            <a:off x="1854657" y="3285220"/>
            <a:ext cx="2995490" cy="537772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65466B28-138C-4794-ACB1-B08F18098388}"/>
              </a:ext>
            </a:extLst>
          </p:cNvPr>
          <p:cNvSpPr/>
          <p:nvPr/>
        </p:nvSpPr>
        <p:spPr>
          <a:xfrm>
            <a:off x="7876821" y="4229526"/>
            <a:ext cx="4029639" cy="2101647"/>
          </a:xfrm>
          <a:prstGeom prst="round2SameRect">
            <a:avLst>
              <a:gd name="adj1" fmla="val 9945"/>
              <a:gd name="adj2" fmla="val 0"/>
            </a:avLst>
          </a:prstGeom>
          <a:noFill/>
          <a:ln w="1905">
            <a:solidFill>
              <a:schemeClr val="accent2">
                <a:lumMod val="20000"/>
                <a:lumOff val="80000"/>
              </a:schemeClr>
            </a:solidFill>
          </a:ln>
          <a:effectLst>
            <a:glow rad="25400">
              <a:schemeClr val="accent1">
                <a:lumMod val="20000"/>
                <a:lumOff val="80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5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5" y="163513"/>
            <a:ext cx="10683875" cy="869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/>
              <a:t>Go with QNAP high end NAS to experience high speed throughput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849E2-9A15-FD43-9BF9-0A84556A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874" y="1907282"/>
            <a:ext cx="3692614" cy="1157444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E9786-CFED-074B-907D-C356EF31878B}"/>
              </a:ext>
            </a:extLst>
          </p:cNvPr>
          <p:cNvSpPr txBox="1"/>
          <p:nvPr/>
        </p:nvSpPr>
        <p:spPr>
          <a:xfrm>
            <a:off x="673247" y="3381113"/>
            <a:ext cx="4228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600" dirty="0">
                <a:solidFill>
                  <a:schemeClr val="bg1"/>
                </a:solidFill>
              </a:rPr>
              <a:t>1U: Gen3 x16 (CPU)</a:t>
            </a:r>
          </a:p>
          <a:p>
            <a:r>
              <a:rPr lang="nl" sz="1600" dirty="0">
                <a:solidFill>
                  <a:schemeClr val="bg1"/>
                </a:solidFill>
              </a:rPr>
              <a:t>2U &amp; 3U : Slot 2 with Gen3 x8 (CPU) </a:t>
            </a:r>
          </a:p>
          <a:p>
            <a:r>
              <a:rPr lang="nl" sz="1600" dirty="0">
                <a:solidFill>
                  <a:schemeClr val="bg1"/>
                </a:solidFill>
              </a:rPr>
              <a:t>4U: slot 4 with Gen3 x8 (CPU)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2A1D7-E47B-7A4D-8C97-1E1937E7E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489" y="1936333"/>
            <a:ext cx="3835638" cy="1083237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321ECF-17CF-1D42-93C0-1D90FBE992B6}"/>
              </a:ext>
            </a:extLst>
          </p:cNvPr>
          <p:cNvSpPr txBox="1"/>
          <p:nvPr/>
        </p:nvSpPr>
        <p:spPr>
          <a:xfrm>
            <a:off x="4395116" y="3381113"/>
            <a:ext cx="4228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600">
                <a:solidFill>
                  <a:schemeClr val="bg1"/>
                </a:solidFill>
              </a:rPr>
              <a:t>1U: Gen3 x16 (CPU)</a:t>
            </a:r>
          </a:p>
          <a:p>
            <a:r>
              <a:rPr lang="nl" sz="1600">
                <a:solidFill>
                  <a:schemeClr val="bg1"/>
                </a:solidFill>
              </a:rPr>
              <a:t>2U &amp; 3U : Slot 2 and 4 with Gen3 x8 (CPU)</a:t>
            </a:r>
          </a:p>
          <a:p>
            <a:r>
              <a:rPr lang="nl" sz="1600">
                <a:solidFill>
                  <a:schemeClr val="bg1"/>
                </a:solidFill>
              </a:rPr>
              <a:t>4U: slot 2 and 3 with Gen3 x8 (CPU)</a:t>
            </a:r>
          </a:p>
        </p:txBody>
      </p:sp>
      <p:grpSp>
        <p:nvGrpSpPr>
          <p:cNvPr id="9" name="群組 30">
            <a:extLst>
              <a:ext uri="{FF2B5EF4-FFF2-40B4-BE49-F238E27FC236}">
                <a16:creationId xmlns:a16="http://schemas.microsoft.com/office/drawing/2014/main" id="{2B7CD6AB-DEEE-A948-B3A1-604A6F7CEF65}"/>
              </a:ext>
            </a:extLst>
          </p:cNvPr>
          <p:cNvGrpSpPr/>
          <p:nvPr/>
        </p:nvGrpSpPr>
        <p:grpSpPr>
          <a:xfrm rot="16200000">
            <a:off x="4605361" y="1241662"/>
            <a:ext cx="720356" cy="687910"/>
            <a:chOff x="353180" y="1146671"/>
            <a:chExt cx="1628887" cy="1646888"/>
          </a:xfrm>
        </p:grpSpPr>
        <p:pic>
          <p:nvPicPr>
            <p:cNvPr id="10" name="圖片 28">
              <a:extLst>
                <a:ext uri="{FF2B5EF4-FFF2-40B4-BE49-F238E27FC236}">
                  <a16:creationId xmlns:a16="http://schemas.microsoft.com/office/drawing/2014/main" id="{1BADDCC2-D5D1-9749-8310-C049CD13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80" y="1146671"/>
              <a:ext cx="1628887" cy="1646888"/>
            </a:xfrm>
            <a:prstGeom prst="rect">
              <a:avLst/>
            </a:prstGeom>
          </p:spPr>
        </p:pic>
        <p:pic>
          <p:nvPicPr>
            <p:cNvPr id="11" name="圖片 14">
              <a:extLst>
                <a:ext uri="{FF2B5EF4-FFF2-40B4-BE49-F238E27FC236}">
                  <a16:creationId xmlns:a16="http://schemas.microsoft.com/office/drawing/2014/main" id="{C96117EB-5D4A-2349-B505-A2D2BA183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0905" y="1333849"/>
              <a:ext cx="1483610" cy="1315467"/>
            </a:xfrm>
            <a:prstGeom prst="rect">
              <a:avLst/>
            </a:prstGeom>
          </p:spPr>
        </p:pic>
      </p:grpSp>
      <p:grpSp>
        <p:nvGrpSpPr>
          <p:cNvPr id="12" name="群組 38">
            <a:extLst>
              <a:ext uri="{FF2B5EF4-FFF2-40B4-BE49-F238E27FC236}">
                <a16:creationId xmlns:a16="http://schemas.microsoft.com/office/drawing/2014/main" id="{4C4D973E-714A-D842-A923-D7992701A25D}"/>
              </a:ext>
            </a:extLst>
          </p:cNvPr>
          <p:cNvGrpSpPr/>
          <p:nvPr/>
        </p:nvGrpSpPr>
        <p:grpSpPr>
          <a:xfrm rot="16200000">
            <a:off x="5439996" y="1218094"/>
            <a:ext cx="715361" cy="734334"/>
            <a:chOff x="353180" y="1146671"/>
            <a:chExt cx="1628887" cy="1646888"/>
          </a:xfrm>
        </p:grpSpPr>
        <p:pic>
          <p:nvPicPr>
            <p:cNvPr id="13" name="圖片 39">
              <a:extLst>
                <a:ext uri="{FF2B5EF4-FFF2-40B4-BE49-F238E27FC236}">
                  <a16:creationId xmlns:a16="http://schemas.microsoft.com/office/drawing/2014/main" id="{C486F781-6371-0E4F-A68D-8548C6B8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80" y="1146671"/>
              <a:ext cx="1628887" cy="1646888"/>
            </a:xfrm>
            <a:prstGeom prst="rect">
              <a:avLst/>
            </a:prstGeom>
          </p:spPr>
        </p:pic>
        <p:pic>
          <p:nvPicPr>
            <p:cNvPr id="14" name="圖片 14">
              <a:extLst>
                <a:ext uri="{FF2B5EF4-FFF2-40B4-BE49-F238E27FC236}">
                  <a16:creationId xmlns:a16="http://schemas.microsoft.com/office/drawing/2014/main" id="{30DECCBD-7309-2A4A-9EF0-A60F9F0D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0905" y="1333849"/>
              <a:ext cx="1483610" cy="1315467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8A13D09-658A-4EE8-85A6-BA08F4E3A83B}"/>
              </a:ext>
            </a:extLst>
          </p:cNvPr>
          <p:cNvGrpSpPr/>
          <p:nvPr/>
        </p:nvGrpSpPr>
        <p:grpSpPr>
          <a:xfrm>
            <a:off x="6285992" y="1227578"/>
            <a:ext cx="734336" cy="715363"/>
            <a:chOff x="6709139" y="1150258"/>
            <a:chExt cx="839301" cy="817616"/>
          </a:xfrm>
        </p:grpSpPr>
        <p:pic>
          <p:nvPicPr>
            <p:cNvPr id="51" name="圖片 39">
              <a:extLst>
                <a:ext uri="{FF2B5EF4-FFF2-40B4-BE49-F238E27FC236}">
                  <a16:creationId xmlns:a16="http://schemas.microsoft.com/office/drawing/2014/main" id="{A8809820-C7B3-4CF2-89FE-7F7E54772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719982" y="1139415"/>
              <a:ext cx="817616" cy="839301"/>
            </a:xfrm>
            <a:prstGeom prst="rect">
              <a:avLst/>
            </a:prstGeom>
          </p:spPr>
        </p:pic>
        <p:pic>
          <p:nvPicPr>
            <p:cNvPr id="15" name="Picture 2" descr="\\MARKETING\Marketing\MarketingMaterials\素材\Logo\AMD\AMD_official Ryzen logos\1711465-A_RYZEN3_BADGE\1711465-A_RYZEN3_BADGE\1711465-A_RYZEN3_BADGE_E_RGB.png">
              <a:extLst>
                <a:ext uri="{FF2B5EF4-FFF2-40B4-BE49-F238E27FC236}">
                  <a16:creationId xmlns:a16="http://schemas.microsoft.com/office/drawing/2014/main" id="{08164BBC-642C-8241-8975-5B0CE939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406" y="1226088"/>
              <a:ext cx="750991" cy="665592"/>
            </a:xfrm>
            <a:prstGeom prst="rect">
              <a:avLst/>
            </a:prstGeom>
            <a:noFill/>
          </p:spPr>
        </p:pic>
      </p:grpSp>
      <p:pic>
        <p:nvPicPr>
          <p:cNvPr id="16" name="圖片 29">
            <a:extLst>
              <a:ext uri="{FF2B5EF4-FFF2-40B4-BE49-F238E27FC236}">
                <a16:creationId xmlns:a16="http://schemas.microsoft.com/office/drawing/2014/main" id="{2538315E-7F69-4747-808C-A244F322E3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611" y="1178973"/>
            <a:ext cx="717718" cy="720357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pic>
        <p:nvPicPr>
          <p:cNvPr id="17" name="圖片 22">
            <a:extLst>
              <a:ext uri="{FF2B5EF4-FFF2-40B4-BE49-F238E27FC236}">
                <a16:creationId xmlns:a16="http://schemas.microsoft.com/office/drawing/2014/main" id="{4A5C35EF-BB55-3F42-973B-CD9233F5B2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919" y="1862126"/>
            <a:ext cx="3879684" cy="1157444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CEEF55-A81C-A748-AA36-45200DC82B96}"/>
              </a:ext>
            </a:extLst>
          </p:cNvPr>
          <p:cNvSpPr txBox="1"/>
          <p:nvPr/>
        </p:nvSpPr>
        <p:spPr>
          <a:xfrm>
            <a:off x="8707632" y="3381113"/>
            <a:ext cx="3578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600" dirty="0">
                <a:solidFill>
                  <a:schemeClr val="bg1"/>
                </a:solidFill>
              </a:rPr>
              <a:t>1U: Gen3 x16 (CPU)</a:t>
            </a:r>
          </a:p>
          <a:p>
            <a:r>
              <a:rPr lang="nl" sz="1600" dirty="0">
                <a:solidFill>
                  <a:schemeClr val="bg1"/>
                </a:solidFill>
              </a:rPr>
              <a:t>2U &amp; 3U : Slot 2 with Gen3 x8 (CPU) </a:t>
            </a:r>
          </a:p>
          <a:p>
            <a:r>
              <a:rPr lang="nl" sz="1600" dirty="0">
                <a:solidFill>
                  <a:schemeClr val="bg1"/>
                </a:solidFill>
              </a:rPr>
              <a:t>4U: slot 4 with Gen3 x8 (CPU)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9" name="群組 2">
            <a:extLst>
              <a:ext uri="{FF2B5EF4-FFF2-40B4-BE49-F238E27FC236}">
                <a16:creationId xmlns:a16="http://schemas.microsoft.com/office/drawing/2014/main" id="{F5D1CD16-5959-AD47-B6A3-60E1E9D3D08C}"/>
              </a:ext>
            </a:extLst>
          </p:cNvPr>
          <p:cNvGrpSpPr/>
          <p:nvPr/>
        </p:nvGrpSpPr>
        <p:grpSpPr>
          <a:xfrm>
            <a:off x="8949806" y="1192894"/>
            <a:ext cx="1569606" cy="720356"/>
            <a:chOff x="6551363" y="3189692"/>
            <a:chExt cx="2216946" cy="1036030"/>
          </a:xfrm>
        </p:grpSpPr>
        <p:pic>
          <p:nvPicPr>
            <p:cNvPr id="20" name="圖片 27">
              <a:extLst>
                <a:ext uri="{FF2B5EF4-FFF2-40B4-BE49-F238E27FC236}">
                  <a16:creationId xmlns:a16="http://schemas.microsoft.com/office/drawing/2014/main" id="{409E6B8F-F51C-A84D-BA3A-CF4B844FD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2279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  <p:pic>
          <p:nvPicPr>
            <p:cNvPr id="21" name="圖片 28">
              <a:extLst>
                <a:ext uri="{FF2B5EF4-FFF2-40B4-BE49-F238E27FC236}">
                  <a16:creationId xmlns:a16="http://schemas.microsoft.com/office/drawing/2014/main" id="{090607A8-0DB3-AC4F-8FD6-8D0EC7FBB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363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</p:grpSp>
      <p:sp>
        <p:nvSpPr>
          <p:cNvPr id="22" name="Shape 79">
            <a:extLst>
              <a:ext uri="{FF2B5EF4-FFF2-40B4-BE49-F238E27FC236}">
                <a16:creationId xmlns:a16="http://schemas.microsoft.com/office/drawing/2014/main" id="{8DF91BD1-7721-FD48-9B8F-5F916D332341}"/>
              </a:ext>
            </a:extLst>
          </p:cNvPr>
          <p:cNvSpPr/>
          <p:nvPr/>
        </p:nvSpPr>
        <p:spPr>
          <a:xfrm>
            <a:off x="4261624" y="5299606"/>
            <a:ext cx="476136" cy="6483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79">
            <a:extLst>
              <a:ext uri="{FF2B5EF4-FFF2-40B4-BE49-F238E27FC236}">
                <a16:creationId xmlns:a16="http://schemas.microsoft.com/office/drawing/2014/main" id="{5AB0406C-187A-5C4F-81B6-0F09BD9A7A17}"/>
              </a:ext>
            </a:extLst>
          </p:cNvPr>
          <p:cNvSpPr/>
          <p:nvPr/>
        </p:nvSpPr>
        <p:spPr>
          <a:xfrm>
            <a:off x="5130375" y="4932421"/>
            <a:ext cx="476136" cy="1064604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79">
            <a:extLst>
              <a:ext uri="{FF2B5EF4-FFF2-40B4-BE49-F238E27FC236}">
                <a16:creationId xmlns:a16="http://schemas.microsoft.com/office/drawing/2014/main" id="{49F1408E-B5AF-4540-B306-7D037B7EA110}"/>
              </a:ext>
            </a:extLst>
          </p:cNvPr>
          <p:cNvSpPr/>
          <p:nvPr/>
        </p:nvSpPr>
        <p:spPr>
          <a:xfrm>
            <a:off x="6141708" y="5317355"/>
            <a:ext cx="476136" cy="6852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82">
            <a:extLst>
              <a:ext uri="{FF2B5EF4-FFF2-40B4-BE49-F238E27FC236}">
                <a16:creationId xmlns:a16="http://schemas.microsoft.com/office/drawing/2014/main" id="{129D5D60-790B-A747-AEDB-E538B892B46D}"/>
              </a:ext>
            </a:extLst>
          </p:cNvPr>
          <p:cNvSpPr txBox="1"/>
          <p:nvPr/>
        </p:nvSpPr>
        <p:spPr>
          <a:xfrm>
            <a:off x="4292136" y="5498243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82">
            <a:extLst>
              <a:ext uri="{FF2B5EF4-FFF2-40B4-BE49-F238E27FC236}">
                <a16:creationId xmlns:a16="http://schemas.microsoft.com/office/drawing/2014/main" id="{E973C0CF-52E1-B046-8C35-36865B717CCB}"/>
              </a:ext>
            </a:extLst>
          </p:cNvPr>
          <p:cNvSpPr txBox="1"/>
          <p:nvPr/>
        </p:nvSpPr>
        <p:spPr>
          <a:xfrm>
            <a:off x="5169968" y="554728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Shape 82">
            <a:extLst>
              <a:ext uri="{FF2B5EF4-FFF2-40B4-BE49-F238E27FC236}">
                <a16:creationId xmlns:a16="http://schemas.microsoft.com/office/drawing/2014/main" id="{CA83AB3D-BEF0-E44A-A7BB-1AD82F793290}"/>
              </a:ext>
            </a:extLst>
          </p:cNvPr>
          <p:cNvSpPr txBox="1"/>
          <p:nvPr/>
        </p:nvSpPr>
        <p:spPr>
          <a:xfrm>
            <a:off x="6180588" y="546672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矩形 44">
            <a:extLst>
              <a:ext uri="{FF2B5EF4-FFF2-40B4-BE49-F238E27FC236}">
                <a16:creationId xmlns:a16="http://schemas.microsoft.com/office/drawing/2014/main" id="{B7692A30-F312-764A-B03E-DC6C0E3B69B5}"/>
              </a:ext>
            </a:extLst>
          </p:cNvPr>
          <p:cNvSpPr/>
          <p:nvPr/>
        </p:nvSpPr>
        <p:spPr>
          <a:xfrm>
            <a:off x="4901250" y="4436881"/>
            <a:ext cx="921818" cy="16241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9" name="Shape 82">
            <a:extLst>
              <a:ext uri="{FF2B5EF4-FFF2-40B4-BE49-F238E27FC236}">
                <a16:creationId xmlns:a16="http://schemas.microsoft.com/office/drawing/2014/main" id="{C657C4C4-3761-4343-B3CF-11279B04A5B0}"/>
              </a:ext>
            </a:extLst>
          </p:cNvPr>
          <p:cNvSpPr txBox="1"/>
          <p:nvPr/>
        </p:nvSpPr>
        <p:spPr>
          <a:xfrm>
            <a:off x="4871405" y="4417274"/>
            <a:ext cx="996171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/>
              </a:rPr>
              <a:t>(CPU)</a:t>
            </a:r>
            <a:endParaRPr lang="zh-TW" sz="1500" b="1" i="0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0" name="直線單箭頭接點 68">
            <a:extLst>
              <a:ext uri="{FF2B5EF4-FFF2-40B4-BE49-F238E27FC236}">
                <a16:creationId xmlns:a16="http://schemas.microsoft.com/office/drawing/2014/main" id="{D79873AC-3FD2-DD49-A73B-1A5FDDF11097}"/>
              </a:ext>
            </a:extLst>
          </p:cNvPr>
          <p:cNvCxnSpPr>
            <a:cxnSpLocks/>
          </p:cNvCxnSpPr>
          <p:nvPr/>
        </p:nvCxnSpPr>
        <p:spPr>
          <a:xfrm flipH="1" flipV="1">
            <a:off x="12738161" y="400303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直線單箭頭接點 69">
            <a:extLst>
              <a:ext uri="{FF2B5EF4-FFF2-40B4-BE49-F238E27FC236}">
                <a16:creationId xmlns:a16="http://schemas.microsoft.com/office/drawing/2014/main" id="{758C157F-26C3-0C4C-8088-956441E7C0D4}"/>
              </a:ext>
            </a:extLst>
          </p:cNvPr>
          <p:cNvCxnSpPr/>
          <p:nvPr/>
        </p:nvCxnSpPr>
        <p:spPr>
          <a:xfrm flipH="1" flipV="1">
            <a:off x="14301062" y="4075206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2" name="圖片 77">
            <a:extLst>
              <a:ext uri="{FF2B5EF4-FFF2-40B4-BE49-F238E27FC236}">
                <a16:creationId xmlns:a16="http://schemas.microsoft.com/office/drawing/2014/main" id="{D43072E2-109A-8444-840F-F485B36F64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9" y="5350626"/>
            <a:ext cx="2916708" cy="1347677"/>
          </a:xfrm>
          <a:prstGeom prst="rect">
            <a:avLst/>
          </a:prstGeom>
        </p:spPr>
      </p:pic>
      <p:sp>
        <p:nvSpPr>
          <p:cNvPr id="33" name="Shape 79">
            <a:extLst>
              <a:ext uri="{FF2B5EF4-FFF2-40B4-BE49-F238E27FC236}">
                <a16:creationId xmlns:a16="http://schemas.microsoft.com/office/drawing/2014/main" id="{16D2070D-0CDB-5442-8828-9CC1E41CA1C2}"/>
              </a:ext>
            </a:extLst>
          </p:cNvPr>
          <p:cNvSpPr/>
          <p:nvPr/>
        </p:nvSpPr>
        <p:spPr>
          <a:xfrm>
            <a:off x="3500530" y="5317356"/>
            <a:ext cx="476136" cy="6483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B5446096-C66B-6C4C-A9C0-B8437B32ABCE}"/>
              </a:ext>
            </a:extLst>
          </p:cNvPr>
          <p:cNvSpPr txBox="1"/>
          <p:nvPr/>
        </p:nvSpPr>
        <p:spPr>
          <a:xfrm>
            <a:off x="3519527" y="5549553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5" name="直線單箭頭接點 68">
            <a:extLst>
              <a:ext uri="{FF2B5EF4-FFF2-40B4-BE49-F238E27FC236}">
                <a16:creationId xmlns:a16="http://schemas.microsoft.com/office/drawing/2014/main" id="{C2C449D0-A408-754B-B192-17B15CF43530}"/>
              </a:ext>
            </a:extLst>
          </p:cNvPr>
          <p:cNvCxnSpPr>
            <a:cxnSpLocks/>
          </p:cNvCxnSpPr>
          <p:nvPr/>
        </p:nvCxnSpPr>
        <p:spPr>
          <a:xfrm flipH="1" flipV="1">
            <a:off x="13439419" y="481660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直線單箭頭接點 68">
            <a:extLst>
              <a:ext uri="{FF2B5EF4-FFF2-40B4-BE49-F238E27FC236}">
                <a16:creationId xmlns:a16="http://schemas.microsoft.com/office/drawing/2014/main" id="{86D986C1-119B-234A-A766-D4DA6D228745}"/>
              </a:ext>
            </a:extLst>
          </p:cNvPr>
          <p:cNvCxnSpPr>
            <a:cxnSpLocks/>
          </p:cNvCxnSpPr>
          <p:nvPr/>
        </p:nvCxnSpPr>
        <p:spPr>
          <a:xfrm flipH="1" flipV="1">
            <a:off x="15311347" y="473870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Shape 82">
            <a:extLst>
              <a:ext uri="{FF2B5EF4-FFF2-40B4-BE49-F238E27FC236}">
                <a16:creationId xmlns:a16="http://schemas.microsoft.com/office/drawing/2014/main" id="{313E4B12-5A80-1141-B595-4EC5AD056062}"/>
              </a:ext>
            </a:extLst>
          </p:cNvPr>
          <p:cNvSpPr txBox="1"/>
          <p:nvPr/>
        </p:nvSpPr>
        <p:spPr>
          <a:xfrm>
            <a:off x="5940541" y="498927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/>
              </a:rPr>
              <a:t>PCIe x</a:t>
            </a:r>
            <a:r>
              <a:rPr lang="en-US" altLang="zh-TW" sz="1500" b="1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</a:rPr>
              <a:t>4</a:t>
            </a:r>
            <a:endParaRPr lang="en-US" altLang="zh-TW" sz="1500" b="1" i="0" u="none" strike="noStrike" cap="none" dirty="0">
              <a:solidFill>
                <a:schemeClr val="bg1"/>
              </a:solidFill>
              <a:latin typeface="+mn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50202861-A33C-DF42-B3C3-A81A16B4D72F}"/>
              </a:ext>
            </a:extLst>
          </p:cNvPr>
          <p:cNvSpPr txBox="1"/>
          <p:nvPr/>
        </p:nvSpPr>
        <p:spPr>
          <a:xfrm>
            <a:off x="4067490" y="4989275"/>
            <a:ext cx="880715" cy="3580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878AEC4A-E827-9E48-AE3E-296393B3DA3F}"/>
              </a:ext>
            </a:extLst>
          </p:cNvPr>
          <p:cNvSpPr txBox="1"/>
          <p:nvPr/>
        </p:nvSpPr>
        <p:spPr>
          <a:xfrm>
            <a:off x="3322387" y="498927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+mn-lt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grpSp>
        <p:nvGrpSpPr>
          <p:cNvPr id="40" name="群組 2">
            <a:extLst>
              <a:ext uri="{FF2B5EF4-FFF2-40B4-BE49-F238E27FC236}">
                <a16:creationId xmlns:a16="http://schemas.microsoft.com/office/drawing/2014/main" id="{ABAE7A77-2C90-9D40-9CED-E247162428A2}"/>
              </a:ext>
            </a:extLst>
          </p:cNvPr>
          <p:cNvGrpSpPr/>
          <p:nvPr/>
        </p:nvGrpSpPr>
        <p:grpSpPr>
          <a:xfrm>
            <a:off x="680957" y="4355734"/>
            <a:ext cx="6301514" cy="2173053"/>
            <a:chOff x="641429" y="869334"/>
            <a:chExt cx="6663728" cy="4515982"/>
          </a:xfrm>
        </p:grpSpPr>
        <p:sp>
          <p:nvSpPr>
            <p:cNvPr id="41" name="圓角矩形 13">
              <a:extLst>
                <a:ext uri="{FF2B5EF4-FFF2-40B4-BE49-F238E27FC236}">
                  <a16:creationId xmlns:a16="http://schemas.microsoft.com/office/drawing/2014/main" id="{59A4EFE4-83C5-1249-8CDE-D907E72A827C}"/>
                </a:ext>
              </a:extLst>
            </p:cNvPr>
            <p:cNvSpPr/>
            <p:nvPr/>
          </p:nvSpPr>
          <p:spPr>
            <a:xfrm>
              <a:off x="641429" y="3839483"/>
              <a:ext cx="982239" cy="1545833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70F78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矩形: 圓角 3">
              <a:extLst>
                <a:ext uri="{FF2B5EF4-FFF2-40B4-BE49-F238E27FC236}">
                  <a16:creationId xmlns:a16="http://schemas.microsoft.com/office/drawing/2014/main" id="{01A074AC-F92A-9D43-8AC2-DAB759B920A3}"/>
                </a:ext>
              </a:extLst>
            </p:cNvPr>
            <p:cNvSpPr/>
            <p:nvPr/>
          </p:nvSpPr>
          <p:spPr>
            <a:xfrm>
              <a:off x="3198446" y="869334"/>
              <a:ext cx="4106711" cy="3660784"/>
            </a:xfrm>
            <a:prstGeom prst="roundRect">
              <a:avLst>
                <a:gd name="adj" fmla="val 4828"/>
              </a:avLst>
            </a:prstGeom>
            <a:noFill/>
            <a:ln w="19050">
              <a:solidFill>
                <a:srgbClr val="F70F7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43" name="直線接點 5">
              <a:extLst>
                <a:ext uri="{FF2B5EF4-FFF2-40B4-BE49-F238E27FC236}">
                  <a16:creationId xmlns:a16="http://schemas.microsoft.com/office/drawing/2014/main" id="{B4424C6A-909E-BE40-9F34-BBDBEA5AA4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136" y="937380"/>
              <a:ext cx="2519075" cy="2902103"/>
            </a:xfrm>
            <a:prstGeom prst="line">
              <a:avLst/>
            </a:prstGeom>
            <a:ln w="19050">
              <a:solidFill>
                <a:srgbClr val="F70F78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30">
              <a:extLst>
                <a:ext uri="{FF2B5EF4-FFF2-40B4-BE49-F238E27FC236}">
                  <a16:creationId xmlns:a16="http://schemas.microsoft.com/office/drawing/2014/main" id="{D1A83FE8-E482-114C-BE94-C8E840E46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3668" y="4530125"/>
              <a:ext cx="5575615" cy="855191"/>
            </a:xfrm>
            <a:prstGeom prst="line">
              <a:avLst/>
            </a:prstGeom>
            <a:ln w="19050">
              <a:solidFill>
                <a:srgbClr val="F70F78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019D2C8-611F-494B-BBAF-91322607D9B7}"/>
              </a:ext>
            </a:extLst>
          </p:cNvPr>
          <p:cNvSpPr txBox="1"/>
          <p:nvPr/>
        </p:nvSpPr>
        <p:spPr>
          <a:xfrm>
            <a:off x="417414" y="5137406"/>
            <a:ext cx="1017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TS-1283XU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B9FDEB-A58A-CE49-B805-1CB6882D722E}"/>
              </a:ext>
            </a:extLst>
          </p:cNvPr>
          <p:cNvSpPr txBox="1"/>
          <p:nvPr/>
        </p:nvSpPr>
        <p:spPr>
          <a:xfrm>
            <a:off x="7020328" y="5848733"/>
            <a:ext cx="396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*The PCIe bandwidth will drop to Gen3 x4 when 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  another card is installed on next slot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CCC0A48-9C3E-4BEC-8CBB-32D0469B68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51" y="2977493"/>
            <a:ext cx="2185607" cy="4598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1547245" y="3007933"/>
            <a:ext cx="1094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TS-x83XU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86A30CA1-6B84-4B09-B81A-E844680D0D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088" y="2977493"/>
            <a:ext cx="2185607" cy="459802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76209CC2-62CD-4895-8448-585181742B5B}"/>
              </a:ext>
            </a:extLst>
          </p:cNvPr>
          <p:cNvSpPr/>
          <p:nvPr/>
        </p:nvSpPr>
        <p:spPr>
          <a:xfrm>
            <a:off x="5286882" y="3007933"/>
            <a:ext cx="1094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TS-x77XU</a:t>
            </a: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1BC355CF-01FD-46ED-A776-5D1DCFEA2E7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095" y="2977493"/>
            <a:ext cx="2185607" cy="459802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F7001F3-8DEF-4A54-9F1E-60043DA24AB6}"/>
              </a:ext>
            </a:extLst>
          </p:cNvPr>
          <p:cNvSpPr/>
          <p:nvPr/>
        </p:nvSpPr>
        <p:spPr>
          <a:xfrm>
            <a:off x="9238889" y="3007933"/>
            <a:ext cx="1229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TVS-x72XU</a:t>
            </a:r>
          </a:p>
        </p:txBody>
      </p:sp>
    </p:spTree>
    <p:extLst>
      <p:ext uri="{BB962C8B-B14F-4D97-AF65-F5344CB8AC3E}">
        <p14:creationId xmlns:p14="http://schemas.microsoft.com/office/powerpoint/2010/main" val="200050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1680</Words>
  <Application>Microsoft Office PowerPoint</Application>
  <PresentationFormat>寬螢幕</PresentationFormat>
  <Paragraphs>433</Paragraphs>
  <Slides>32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3" baseType="lpstr">
      <vt:lpstr>等线</vt:lpstr>
      <vt:lpstr>HP Simplified</vt:lpstr>
      <vt:lpstr>ＭＳ Ｐゴシック</vt:lpstr>
      <vt:lpstr>ＭＳ Ｐゴシック</vt:lpstr>
      <vt:lpstr>游ゴシック</vt:lpstr>
      <vt:lpstr>微軟正黑體</vt:lpstr>
      <vt:lpstr>新細明體</vt:lpstr>
      <vt:lpstr>Arial</vt:lpstr>
      <vt:lpstr>Calibri</vt:lpstr>
      <vt:lpstr>Wingdings</vt:lpstr>
      <vt:lpstr>Office Theme</vt:lpstr>
      <vt:lpstr>PowerPoint 簡報</vt:lpstr>
      <vt:lpstr>PowerPoint 簡報</vt:lpstr>
      <vt:lpstr>PowerPoint 簡報</vt:lpstr>
      <vt:lpstr>Fast Growing market and technology of SSD</vt:lpstr>
      <vt:lpstr>10GbE is not enough for Multi users</vt:lpstr>
      <vt:lpstr>25GbE+ networking card market</vt:lpstr>
      <vt:lpstr>QNAP 10GbE/25GbE High speed card</vt:lpstr>
      <vt:lpstr>Hardware specification</vt:lpstr>
      <vt:lpstr>Go with QNAP high end NAS to experience high speed throughput</vt:lpstr>
      <vt:lpstr>Supporting QNAP models</vt:lpstr>
      <vt:lpstr>Offload tasks from CPU with iSER</vt:lpstr>
      <vt:lpstr>25GbE Performance Demo-AJA</vt:lpstr>
      <vt:lpstr>25GbE High speed throughput-File drag and drop</vt:lpstr>
      <vt:lpstr>PowerPoint 簡報</vt:lpstr>
      <vt:lpstr>Spectrum the Best ESF Switch – SN2010</vt:lpstr>
      <vt:lpstr>Leading Supplier of End-to-End Interconnect Solutions  </vt:lpstr>
      <vt:lpstr>Today’s Storage Landscape </vt:lpstr>
      <vt:lpstr>The Storage World is Changing</vt:lpstr>
      <vt:lpstr>ESF Re-defining the Modern Data Centers</vt:lpstr>
      <vt:lpstr>From Chassis to Leaf/Spine</vt:lpstr>
      <vt:lpstr>Why Cloud Data centers move to 25GbE?</vt:lpstr>
      <vt:lpstr>Spectrum - Fair &amp; Predictable High Performance Switch </vt:lpstr>
      <vt:lpstr>Why Network Telemetry?</vt:lpstr>
      <vt:lpstr>Mellanox NEO</vt:lpstr>
      <vt:lpstr>Mellanox NEO - at a glance  </vt:lpstr>
      <vt:lpstr>Invisible Infrastructure with QNAP and Mellanox</vt:lpstr>
      <vt:lpstr>PowerPoint 簡報</vt:lpstr>
      <vt:lpstr>10GbE Workflow is insufficient for growing data</vt:lpstr>
      <vt:lpstr>QNAP promotes the speed to 25GbE </vt:lpstr>
      <vt:lpstr>Complete 10GbE/25GbE/40GbE  aaccessories</vt:lpstr>
      <vt:lpstr>QNAP’s 25GbE upgrade kit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Danlin</dc:creator>
  <cp:lastModifiedBy>QNAP_Yvonne Tsai</cp:lastModifiedBy>
  <cp:revision>2</cp:revision>
  <dcterms:created xsi:type="dcterms:W3CDTF">2019-01-08T10:30:17Z</dcterms:created>
  <dcterms:modified xsi:type="dcterms:W3CDTF">2019-01-17T08:27:10Z</dcterms:modified>
</cp:coreProperties>
</file>