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1616" r:id="rId3"/>
    <p:sldId id="1636" r:id="rId4"/>
    <p:sldId id="1633" r:id="rId5"/>
    <p:sldId id="1634" r:id="rId6"/>
    <p:sldId id="1617" r:id="rId7"/>
    <p:sldId id="1618" r:id="rId8"/>
    <p:sldId id="1620" r:id="rId9"/>
    <p:sldId id="1621" r:id="rId10"/>
    <p:sldId id="1622" r:id="rId11"/>
    <p:sldId id="316" r:id="rId12"/>
    <p:sldId id="1624" r:id="rId13"/>
    <p:sldId id="1635" r:id="rId14"/>
    <p:sldId id="1637" r:id="rId15"/>
    <p:sldId id="1615" r:id="rId16"/>
    <p:sldId id="529" r:id="rId17"/>
    <p:sldId id="687" r:id="rId18"/>
    <p:sldId id="546" r:id="rId19"/>
    <p:sldId id="576" r:id="rId20"/>
    <p:sldId id="343" r:id="rId21"/>
    <p:sldId id="386" r:id="rId22"/>
    <p:sldId id="1593" r:id="rId23"/>
    <p:sldId id="648" r:id="rId24"/>
    <p:sldId id="1614" r:id="rId25"/>
    <p:sldId id="1613" r:id="rId26"/>
    <p:sldId id="589" r:id="rId27"/>
    <p:sldId id="1638" r:id="rId28"/>
    <p:sldId id="1629" r:id="rId29"/>
    <p:sldId id="1628" r:id="rId30"/>
    <p:sldId id="1630" r:id="rId31"/>
    <p:sldId id="1632" r:id="rId32"/>
    <p:sldId id="163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74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031C"/>
    <a:srgbClr val="FFFF00"/>
    <a:srgbClr val="FF0066"/>
    <a:srgbClr val="FFC300"/>
    <a:srgbClr val="FF1F1F"/>
    <a:srgbClr val="07FDE6"/>
    <a:srgbClr val="A506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8D130D-BB6E-3533-DC8A-30765E9937AA}" v="5" dt="2019-01-16T08:19:25.969"/>
    <p1510:client id="{2E122628-566A-4D47-B777-271973DDDE9C}" v="3118" dt="2019-01-17T06:04:05.813"/>
    <p1510:client id="{BE94BB9E-E796-42DB-C24A-5433068E7945}" v="97" dt="2019-01-17T03:37:57.325"/>
    <p1510:client id="{3E36E93D-CE3F-4415-B541-A11064EBB75A}" v="481" dt="2019-01-17T02:50:20.494"/>
    <p1510:client id="{06A6B553-C5D7-4277-A1F2-85D3F77A9975}" v="65" dt="2019-01-16T08:01:39.128"/>
    <p1510:client id="{2988403B-F354-F4C6-8782-13EF13521141}" v="2" dt="2019-01-16T08:59:29.212"/>
    <p1510:client id="{A9CC00AF-B5CC-694D-8258-DB91D1BF0E9B}" v="53" dt="2019-01-16T08:08:04.107"/>
    <p1510:client id="{CDB0E6E8-6E71-9B68-76BB-C3283595D5B8}" v="21" dt="2019-01-16T08:35:49.863"/>
    <p1510:client id="{6668841C-D51A-CA3D-1F66-569730290536}" v="6" dt="2019-01-16T09:47:40.4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5" d="100"/>
          <a:sy n="115" d="100"/>
        </p:scale>
        <p:origin x="634" y="82"/>
      </p:cViewPr>
      <p:guideLst>
        <p:guide orient="horz" pos="177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779955699489447"/>
          <c:y val="6.6476832562132285E-2"/>
          <c:w val="0.65850262250493408"/>
          <c:h val="0.86704633487573546"/>
        </c:manualLayout>
      </c:layout>
      <c:pie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銷售</c:v>
                </c:pt>
              </c:strCache>
            </c:strRef>
          </c:tx>
          <c:spPr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spPr>
              <a:solidFill>
                <a:schemeClr val="bg1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0741-3445-867A-78C3FA9E9AE9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0741-3445-867A-78C3FA9E9AE9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5-0741-3445-867A-78C3FA9E9AE9}"/>
              </c:ext>
            </c:extLst>
          </c:dPt>
          <c:dPt>
            <c:idx val="3"/>
            <c:bubble3D val="0"/>
            <c:spPr>
              <a:solidFill>
                <a:srgbClr val="A66BD3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7-0741-3445-867A-78C3FA9E9AE9}"/>
              </c:ext>
            </c:extLst>
          </c:dPt>
          <c:dPt>
            <c:idx val="4"/>
            <c:bubble3D val="0"/>
            <c:spPr>
              <a:solidFill>
                <a:srgbClr val="00E6FE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38100" h="38100"/>
              </a:sp3d>
            </c:spPr>
            <c:extLst>
              <c:ext xmlns:c16="http://schemas.microsoft.com/office/drawing/2014/chart" uri="{C3380CC4-5D6E-409C-BE32-E72D297353CC}">
                <c16:uniqueId val="{00000009-0741-3445-867A-78C3FA9E9AE9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B-0741-3445-867A-78C3FA9E9AE9}"/>
              </c:ext>
            </c:extLst>
          </c:dPt>
          <c:cat>
            <c:strRef>
              <c:f>工作表1!$A$2:$A$7</c:f>
              <c:strCache>
                <c:ptCount val="6"/>
                <c:pt idx="0">
                  <c:v>10G</c:v>
                </c:pt>
                <c:pt idx="1">
                  <c:v>25G</c:v>
                </c:pt>
                <c:pt idx="2">
                  <c:v>40G</c:v>
                </c:pt>
                <c:pt idx="3">
                  <c:v>50G</c:v>
                </c:pt>
                <c:pt idx="4">
                  <c:v>100G</c:v>
                </c:pt>
                <c:pt idx="5">
                  <c:v>200G</c:v>
                </c:pt>
              </c:strCache>
            </c:strRef>
          </c:cat>
          <c:val>
            <c:numRef>
              <c:f>工作表1!$B$2:$B$7</c:f>
              <c:numCache>
                <c:formatCode>0%</c:formatCode>
                <c:ptCount val="6"/>
                <c:pt idx="0">
                  <c:v>0.78</c:v>
                </c:pt>
                <c:pt idx="1">
                  <c:v>7.0000000000000007E-2</c:v>
                </c:pt>
                <c:pt idx="2">
                  <c:v>0.11</c:v>
                </c:pt>
                <c:pt idx="3">
                  <c:v>0.02</c:v>
                </c:pt>
                <c:pt idx="4">
                  <c:v>0.02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0741-3445-867A-78C3FA9E9A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5908355422711827"/>
          <c:y val="0.11100971391843219"/>
          <c:w val="0.28068697880948368"/>
          <c:h val="0.58679200941551246"/>
        </c:manualLayout>
      </c:layout>
      <c:pie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銷售</c:v>
                </c:pt>
              </c:strCache>
            </c:strRef>
          </c:tx>
          <c:spPr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explosion val="2"/>
            <c:spPr>
              <a:solidFill>
                <a:schemeClr val="bg1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79AA-4B60-B435-FD3B3B56B09E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79AA-4B60-B435-FD3B3B56B09E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5-79AA-4B60-B435-FD3B3B56B09E}"/>
              </c:ext>
            </c:extLst>
          </c:dPt>
          <c:dPt>
            <c:idx val="3"/>
            <c:bubble3D val="0"/>
            <c:spPr>
              <a:solidFill>
                <a:srgbClr val="A66BD3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7-79AA-4B60-B435-FD3B3B56B09E}"/>
              </c:ext>
            </c:extLst>
          </c:dPt>
          <c:dPt>
            <c:idx val="4"/>
            <c:bubble3D val="0"/>
            <c:spPr>
              <a:solidFill>
                <a:srgbClr val="00E6FE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38100" h="38100"/>
              </a:sp3d>
            </c:spPr>
            <c:extLst>
              <c:ext xmlns:c16="http://schemas.microsoft.com/office/drawing/2014/chart" uri="{C3380CC4-5D6E-409C-BE32-E72D297353CC}">
                <c16:uniqueId val="{00000009-79AA-4B60-B435-FD3B3B56B09E}"/>
              </c:ext>
            </c:extLst>
          </c:dPt>
          <c:dPt>
            <c:idx val="5"/>
            <c:bubble3D val="0"/>
            <c:spPr>
              <a:solidFill>
                <a:srgbClr val="FFC000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B-79AA-4B60-B435-FD3B3B56B09E}"/>
              </c:ext>
            </c:extLst>
          </c:dPt>
          <c:cat>
            <c:strRef>
              <c:f>工作表1!$A$2:$A$7</c:f>
              <c:strCache>
                <c:ptCount val="6"/>
                <c:pt idx="0">
                  <c:v>10G</c:v>
                </c:pt>
                <c:pt idx="1">
                  <c:v>25G</c:v>
                </c:pt>
                <c:pt idx="2">
                  <c:v>40G</c:v>
                </c:pt>
                <c:pt idx="3">
                  <c:v>50G</c:v>
                </c:pt>
                <c:pt idx="4">
                  <c:v>100G</c:v>
                </c:pt>
                <c:pt idx="5">
                  <c:v>200G</c:v>
                </c:pt>
              </c:strCache>
            </c:strRef>
          </c:cat>
          <c:val>
            <c:numRef>
              <c:f>工作表1!$B$2:$B$7</c:f>
              <c:numCache>
                <c:formatCode>0%</c:formatCode>
                <c:ptCount val="6"/>
                <c:pt idx="0">
                  <c:v>0.45</c:v>
                </c:pt>
                <c:pt idx="1">
                  <c:v>0.15</c:v>
                </c:pt>
                <c:pt idx="2">
                  <c:v>0.02</c:v>
                </c:pt>
                <c:pt idx="3">
                  <c:v>0.15</c:v>
                </c:pt>
                <c:pt idx="4">
                  <c:v>0.21</c:v>
                </c:pt>
                <c:pt idx="5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9AA-4B60-B435-FD3B3B56B0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1542138065289412E-3"/>
          <c:y val="0.73486763118640774"/>
          <c:w val="0.47788611454543789"/>
          <c:h val="0.1028766771908379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044440-672B-F04F-B05A-577277523216}" type="datetimeFigureOut">
              <a:rPr lang="en-US" smtClean="0"/>
              <a:t>1/17/2019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F89D03-5BC4-1A4A-B1AA-B5FE33700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780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</a:t>
            </a:r>
            <a:r>
              <a:rPr lang="en-US" err="1"/>
              <a:t>www.google.com</a:t>
            </a:r>
            <a:r>
              <a:rPr lang="en-US"/>
              <a:t>/</a:t>
            </a:r>
            <a:r>
              <a:rPr lang="en-US" err="1"/>
              <a:t>search?q</a:t>
            </a:r>
            <a:r>
              <a:rPr lang="en-US"/>
              <a:t>=860+EVO&amp;rlz=1C5CHFA_enTW756TW756&amp;source=</a:t>
            </a:r>
            <a:r>
              <a:rPr lang="en-US" err="1"/>
              <a:t>lnms&amp;tbm</a:t>
            </a:r>
            <a:r>
              <a:rPr lang="en-US"/>
              <a:t>=</a:t>
            </a:r>
            <a:r>
              <a:rPr lang="en-US" err="1"/>
              <a:t>isch&amp;sa</a:t>
            </a:r>
            <a:r>
              <a:rPr lang="en-US"/>
              <a:t>=</a:t>
            </a:r>
            <a:r>
              <a:rPr lang="en-US" err="1"/>
              <a:t>X&amp;ved</a:t>
            </a:r>
            <a:r>
              <a:rPr lang="en-US"/>
              <a:t>=0ahUKEwiqxICksOzfAhWMw7wKHSeOA28Q_AUIDigB&amp;biw=1440&amp;bih=638#imgrc=</a:t>
            </a:r>
            <a:r>
              <a:rPr lang="en-US" err="1"/>
              <a:t>jaMWZRESGrmRbM</a:t>
            </a:r>
            <a:r>
              <a:rPr lang="en-US"/>
              <a:t>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89D03-5BC4-1A4A-B1AA-B5FE33700A8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079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89D03-5BC4-1A4A-B1AA-B5FE33700A8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1849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3023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9BDF6-799E-414E-B06B-D41DDC57502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8203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3023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9BDF6-799E-414E-B06B-D41DDC57502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2191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23F7C0-8181-5241-967D-41CF93AC32E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0150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89D03-5BC4-1A4A-B1AA-B5FE33700A8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1241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89D03-5BC4-1A4A-B1AA-B5FE33700A8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863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9BDF6-799E-414E-B06B-D41DDC57502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6883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89D03-5BC4-1A4A-B1AA-B5FE33700A8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14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89D03-5BC4-1A4A-B1AA-B5FE33700A80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2998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cs typeface="Calibri"/>
              </a:rPr>
              <a:t>我們有能對應40G的NAS??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89D03-5BC4-1A4A-B1AA-B5FE33700A8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961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>
                <a:cs typeface="Calibri"/>
              </a:rPr>
              <a:t>標題: 當大家都步入10G高速傳輸的世界時, 瓶頸反而卡在NAS端的網路.</a:t>
            </a:r>
            <a:br>
              <a:rPr lang="ja-JP" altLang="en-US">
                <a:cs typeface="Calibri"/>
              </a:rPr>
            </a:br>
            <a:endParaRPr lang="ja-JP" altLang="en-US">
              <a:cs typeface="Calibri"/>
            </a:endParaRPr>
          </a:p>
          <a:p>
            <a:r>
              <a:rPr lang="ja-JP" altLang="en-US">
                <a:cs typeface="Calibri"/>
              </a:rPr>
              <a:t>發揮高速傳輸的必要條件: 高速的SSD / 高速的網卡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89D03-5BC4-1A4A-B1AA-B5FE33700A8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41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89D03-5BC4-1A4A-B1AA-B5FE33700A80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2843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89D03-5BC4-1A4A-B1AA-B5FE33700A8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709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83xu round2 P.47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89D03-5BC4-1A4A-B1AA-B5FE33700A8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334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x72XU</a:t>
            </a:r>
            <a:r>
              <a:rPr lang="zh-CN" altLang="en-US">
                <a:cs typeface="Calibri"/>
              </a:rPr>
              <a:t>可能根本跑不上25G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89D03-5BC4-1A4A-B1AA-B5FE33700A8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822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cs typeface="Calibri"/>
              </a:rPr>
              <a:t>2月份有有這個25G + iSER的</a:t>
            </a:r>
            <a:r>
              <a:rPr lang="zh-TW"/>
              <a:t>live broadcast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3732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CPU bound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89D03-5BC4-1A4A-B1AA-B5FE33700A8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3449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>
                <a:cs typeface="Calibri"/>
              </a:rPr>
              <a:t>提一下從進入10G高速傳輸後, 往往最常客訴反映效能上不去的情況被我們分析後, 結果是客戶用1~2顆HDD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89D03-5BC4-1A4A-B1AA-B5FE33700A8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9458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023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9BDF6-799E-414E-B06B-D41DDC5750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13023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8220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E515C9-1F52-4B24-A49A-B7A2852EDA25}" type="slidenum">
              <a:rPr lang="en-US" smtClean="0">
                <a:latin typeface="Arial" pitchFamily="34" charset="0"/>
                <a:cs typeface="Arial" pitchFamily="34" charset="0"/>
              </a:rPr>
              <a:pPr>
                <a:defRPr/>
              </a:pPr>
              <a:t>16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6147" name="Rectangle 7"/>
          <p:cNvSpPr txBox="1">
            <a:spLocks noGrp="1" noChangeArrowheads="1"/>
          </p:cNvSpPr>
          <p:nvPr/>
        </p:nvSpPr>
        <p:spPr bwMode="auto">
          <a:xfrm>
            <a:off x="3746257" y="9105349"/>
            <a:ext cx="2864452" cy="479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248" tIns="46625" rIns="93248" bIns="46625" anchor="b"/>
          <a:lstStyle>
            <a:lvl1pPr defTabSz="931863" eaLnBrk="0" hangingPunct="0">
              <a:spcBef>
                <a:spcPct val="30000"/>
              </a:spcBef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33B1082-7D81-44DF-87E3-86340151B59D}" type="slidenum">
              <a:rPr lang="en-US" altLang="en-US" sz="1200"/>
              <a:pPr algn="r" eaLnBrk="1" hangingPunct="1">
                <a:spcBef>
                  <a:spcPct val="0"/>
                </a:spcBef>
              </a:pPr>
              <a:t>16</a:t>
            </a:fld>
            <a:endParaRPr lang="en-US" altLang="en-US" sz="1200"/>
          </a:p>
        </p:txBody>
      </p:sp>
      <p:sp>
        <p:nvSpPr>
          <p:cNvPr id="614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6150" name="Slide Number Placeholder 3"/>
          <p:cNvSpPr txBox="1">
            <a:spLocks noGrp="1"/>
          </p:cNvSpPr>
          <p:nvPr/>
        </p:nvSpPr>
        <p:spPr bwMode="auto">
          <a:xfrm>
            <a:off x="3746257" y="9105349"/>
            <a:ext cx="2864452" cy="479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248" tIns="46625" rIns="93248" bIns="46625" anchor="b"/>
          <a:lstStyle>
            <a:lvl1pPr defTabSz="931863" eaLnBrk="0" hangingPunct="0">
              <a:spcBef>
                <a:spcPct val="30000"/>
              </a:spcBef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13EF035-F955-4124-997B-74B747C482FF}" type="slidenum">
              <a:rPr lang="en-US" altLang="en-US" sz="1200"/>
              <a:pPr algn="r" eaLnBrk="1" hangingPunct="1">
                <a:spcBef>
                  <a:spcPct val="0"/>
                </a:spcBef>
              </a:pPr>
              <a:t>16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21598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11A2AEA-79FB-4484-939C-83F7D7A1BF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958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11A2AEA-79FB-4484-939C-83F7D7A1BF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: 圓角 4">
            <a:extLst>
              <a:ext uri="{FF2B5EF4-FFF2-40B4-BE49-F238E27FC236}">
                <a16:creationId xmlns:a16="http://schemas.microsoft.com/office/drawing/2014/main" id="{4A2E8078-50F0-460F-B90A-12492D46D595}"/>
              </a:ext>
            </a:extLst>
          </p:cNvPr>
          <p:cNvSpPr/>
          <p:nvPr userDrawn="1"/>
        </p:nvSpPr>
        <p:spPr>
          <a:xfrm>
            <a:off x="447019" y="1335738"/>
            <a:ext cx="11305957" cy="5102415"/>
          </a:xfrm>
          <a:prstGeom prst="roundRect">
            <a:avLst>
              <a:gd name="adj" fmla="val 6863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</a:endParaRP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1DF69295-0CF5-47A8-A82D-6F309094C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672" y="265793"/>
            <a:ext cx="10798328" cy="870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96787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4ED77-5992-C449-AA5F-313DF24F1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446" y="163360"/>
            <a:ext cx="10683853" cy="87089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04809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12725-2E74-724C-B723-5F7F4FD18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450453-C039-6D45-8C42-0B0C4F7558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649159-69BC-4048-8753-48A00B60E1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7FBA77-2B28-FE4B-BEDC-5FD701A669F5}" type="datetimeFigureOut">
              <a:rPr lang="en-US" smtClean="0"/>
              <a:t>1/17/2019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72D463-236C-E24F-BFD0-936E67125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A3DB1D-A958-2D48-B4B9-D2E35B055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1E1A76-5495-7B47-9506-456ED3A29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0051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BE849-ADFD-694D-976F-DDF615909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E18AF-791A-7F44-A0A3-C46FD076E9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1479A0-87B0-594D-ACA0-1C26DB1576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F4C0D8-6998-924B-BBE1-211D49E874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7FBA77-2B28-FE4B-BEDC-5FD701A669F5}" type="datetimeFigureOut">
              <a:rPr lang="en-US" smtClean="0"/>
              <a:t>1/17/2019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3404DF-CD34-8349-8ED7-9DCD92D0C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E2AE6-87CC-6248-B69C-3E55AED9F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1E1A76-5495-7B47-9506-456ED3A29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6018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8296B-AF43-5D4D-9307-53125F5B4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B53445-F750-9442-A4BD-58CFFDC6D4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9A0683-F70A-6C40-B12E-F453737D62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2A6DA7-2738-F944-9E8D-845F8131FE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C894D9-4973-2443-8579-B9DFEAAA21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BFB656-4392-CA4F-86BC-FD29B61A86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7FBA77-2B28-FE4B-BEDC-5FD701A669F5}" type="datetimeFigureOut">
              <a:rPr lang="en-US" smtClean="0"/>
              <a:t>1/17/2019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3AED4D-48D4-054E-9B2F-5F6A28F86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AFD114-DD4F-2E4F-82E4-715EB0786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1E1A76-5495-7B47-9506-456ED3A29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1019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CD23B-28D3-8940-B6BD-1B443BB69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2ABB94-9712-CE47-9D60-D46788758D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7FBA77-2B28-FE4B-BEDC-5FD701A669F5}" type="datetimeFigureOut">
              <a:rPr lang="en-US" smtClean="0"/>
              <a:t>1/17/2019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085777-4DC3-2B45-89ED-02D300E2B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979EF6-878F-B145-A9E9-B82C3C1F1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1E1A76-5495-7B47-9506-456ED3A29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0387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976777-9A88-A544-BB79-5DCE64010F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7FBA77-2B28-FE4B-BEDC-5FD701A669F5}" type="datetimeFigureOut">
              <a:rPr lang="en-US" smtClean="0"/>
              <a:t>1/17/2019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4887D9-140B-6E4C-8D72-D84F38CC4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F204FE-0983-014E-94A2-E0EF83230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1E1A76-5495-7B47-9506-456ED3A29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187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2292E-3E43-114D-B0D4-9DB24C074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558039-6504-B240-98A0-C45FB6517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60F13E-89C0-F34C-9064-F7A22048C8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762636-4100-154E-A2BF-0B4750871E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7FBA77-2B28-FE4B-BEDC-5FD701A669F5}" type="datetimeFigureOut">
              <a:rPr lang="en-US" smtClean="0"/>
              <a:t>1/17/2019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130E10-0D80-B74C-BA7C-7CDCB78A9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2DA248-9FC6-5545-8DE2-908BB1338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1E1A76-5495-7B47-9506-456ED3A29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1014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DA8C5-843B-044A-9D98-D47DB50EB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EC95FA-5A75-F74D-B382-0B72C662B3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D93254-12FF-FE49-BDBC-988BE58A1C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7458E3-6301-E647-9937-AF104FEA3F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7FBA77-2B28-FE4B-BEDC-5FD701A669F5}" type="datetimeFigureOut">
              <a:rPr lang="en-US" smtClean="0"/>
              <a:t>1/17/2019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C91692-60D1-5540-B0A1-B9C380A4D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32E6D0-BB4E-7F41-ACA3-CEDFD3E61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1E1A76-5495-7B47-9506-456ED3A29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5555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73BED-69DD-114F-9F53-B68D49629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4621A7-3E5D-B64D-8A26-3391EC6221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C9D028-AF6C-5F41-B2AA-C4D9301A6B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7FBA77-2B28-FE4B-BEDC-5FD701A669F5}" type="datetimeFigureOut">
              <a:rPr lang="en-US" smtClean="0"/>
              <a:t>1/17/2019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C65E6E-FF9A-ED43-B04B-B7DEDBAC7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6FBE2-647A-1042-AC3A-300C63CEF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1E1A76-5495-7B47-9506-456ED3A29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618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11A2AEA-79FB-4484-939C-83F7D7A1BF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0161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F510B4-0387-AD4D-852C-4AFBFAAC8E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CE18E5-66DA-BC42-8A01-15575C1C7D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5D8EAF-EBF2-2E4B-A1F5-8CCFB47937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7FBA77-2B28-FE4B-BEDC-5FD701A669F5}" type="datetimeFigureOut">
              <a:rPr lang="en-US" smtClean="0"/>
              <a:t>1/17/2019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D8928E-FA20-814F-8A83-C8BFA7D74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EADD29-3198-E549-AB49-3533F4DD0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1E1A76-5495-7B47-9506-456ED3A29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4698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605" y="0"/>
            <a:ext cx="9831918" cy="87527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72467" y="1039449"/>
            <a:ext cx="11197457" cy="53295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51455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605" y="0"/>
            <a:ext cx="9831918" cy="87527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72467" y="1039449"/>
            <a:ext cx="11197457" cy="53295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67710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62232" y="409743"/>
            <a:ext cx="9923932" cy="545601"/>
          </a:xfrm>
          <a:prstGeom prst="rect">
            <a:avLst/>
          </a:prstGeom>
        </p:spPr>
        <p:txBody>
          <a:bodyPr/>
          <a:lstStyle>
            <a:lvl1pPr>
              <a:lnSpc>
                <a:spcPts val="3750"/>
              </a:lnSpc>
              <a:defRPr sz="3667" b="1" i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1" hasCustomPrompt="1"/>
          </p:nvPr>
        </p:nvSpPr>
        <p:spPr>
          <a:xfrm>
            <a:off x="473604" y="1541198"/>
            <a:ext cx="11197167" cy="4826000"/>
          </a:xfrm>
          <a:prstGeom prst="rect">
            <a:avLst/>
          </a:prstGeom>
        </p:spPr>
        <p:txBody>
          <a:bodyPr/>
          <a:lstStyle>
            <a:lvl1pPr marL="189912" indent="-205097">
              <a:lnSpc>
                <a:spcPct val="80000"/>
              </a:lnSpc>
              <a:buClr>
                <a:srgbClr val="B7C035"/>
              </a:buClr>
              <a:buSzPct val="120000"/>
              <a:buFont typeface="Wingdings" charset="2"/>
              <a:buChar char="§"/>
              <a:defRPr sz="2000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72137" indent="-212328">
              <a:lnSpc>
                <a:spcPct val="80000"/>
              </a:lnSpc>
              <a:buClr>
                <a:srgbClr val="B7C035"/>
              </a:buClr>
              <a:buSzPct val="120000"/>
              <a:buFont typeface="Wingdings" charset="2"/>
              <a:buChar char="§"/>
              <a:defRPr sz="1667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683210" indent="-199144">
              <a:lnSpc>
                <a:spcPct val="80000"/>
              </a:lnSpc>
              <a:buClr>
                <a:srgbClr val="B7C035"/>
              </a:buClr>
              <a:buSzPct val="120000"/>
              <a:buFont typeface="Wingdings" charset="2"/>
              <a:buChar char="§"/>
              <a:defRPr sz="15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911569" indent="-227912">
              <a:lnSpc>
                <a:spcPct val="80000"/>
              </a:lnSpc>
              <a:buClr>
                <a:srgbClr val="B7C035"/>
              </a:buClr>
              <a:buSzPct val="120000"/>
              <a:buFont typeface="Wingdings" charset="2"/>
              <a:buChar char="§"/>
              <a:defRPr sz="15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093895" indent="-174744">
              <a:lnSpc>
                <a:spcPct val="80000"/>
              </a:lnSpc>
              <a:buClr>
                <a:srgbClr val="B7C035"/>
              </a:buClr>
              <a:buSzPct val="120000"/>
              <a:buFont typeface="Wingdings" charset="2"/>
              <a:buChar char="§"/>
              <a:defRPr sz="15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82661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 hasCustomPrompt="1"/>
          </p:nvPr>
        </p:nvSpPr>
        <p:spPr>
          <a:xfrm>
            <a:off x="462232" y="409743"/>
            <a:ext cx="9923932" cy="657058"/>
          </a:xfrm>
          <a:prstGeom prst="rect">
            <a:avLst/>
          </a:prstGeom>
        </p:spPr>
        <p:txBody>
          <a:bodyPr/>
          <a:lstStyle>
            <a:lvl1pPr>
              <a:lnSpc>
                <a:spcPts val="3750"/>
              </a:lnSpc>
              <a:defRPr sz="3667" b="1" i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he-IL" err="1"/>
              <a:t>S</a:t>
            </a:r>
            <a:r>
              <a:rPr lang="en-US" err="1"/>
              <a:t>lide</a:t>
            </a:r>
            <a:r>
              <a:rPr lang="en-US"/>
              <a:t> Title</a:t>
            </a:r>
          </a:p>
        </p:txBody>
      </p:sp>
    </p:spTree>
    <p:extLst>
      <p:ext uri="{BB962C8B-B14F-4D97-AF65-F5344CB8AC3E}">
        <p14:creationId xmlns:p14="http://schemas.microsoft.com/office/powerpoint/2010/main" val="13950460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split2-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62233" y="409743"/>
            <a:ext cx="9944808" cy="545601"/>
          </a:xfrm>
          <a:prstGeom prst="rect">
            <a:avLst/>
          </a:prstGeom>
        </p:spPr>
        <p:txBody>
          <a:bodyPr/>
          <a:lstStyle>
            <a:lvl1pPr>
              <a:lnSpc>
                <a:spcPts val="3750"/>
              </a:lnSpc>
              <a:defRPr sz="3667" b="1" i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1" hasCustomPrompt="1"/>
          </p:nvPr>
        </p:nvSpPr>
        <p:spPr>
          <a:xfrm>
            <a:off x="473604" y="1541198"/>
            <a:ext cx="4928635" cy="4826000"/>
          </a:xfrm>
          <a:prstGeom prst="rect">
            <a:avLst/>
          </a:prstGeom>
        </p:spPr>
        <p:txBody>
          <a:bodyPr/>
          <a:lstStyle>
            <a:lvl1pPr marL="189912" indent="-205097">
              <a:lnSpc>
                <a:spcPct val="80000"/>
              </a:lnSpc>
              <a:buClr>
                <a:srgbClr val="B7C035"/>
              </a:buClr>
              <a:buSzPct val="120000"/>
              <a:buFont typeface="Wingdings" charset="2"/>
              <a:buChar char="§"/>
              <a:defRPr sz="2000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72137" indent="-212328">
              <a:lnSpc>
                <a:spcPct val="80000"/>
              </a:lnSpc>
              <a:buClr>
                <a:srgbClr val="B7C035"/>
              </a:buClr>
              <a:buSzPct val="120000"/>
              <a:buFont typeface="Wingdings" charset="2"/>
              <a:buChar char="§"/>
              <a:defRPr sz="1667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683210" indent="-199144">
              <a:lnSpc>
                <a:spcPct val="80000"/>
              </a:lnSpc>
              <a:buClr>
                <a:srgbClr val="B7C035"/>
              </a:buClr>
              <a:buSzPct val="120000"/>
              <a:buFont typeface="Wingdings" charset="2"/>
              <a:buChar char="§"/>
              <a:defRPr sz="15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911569" indent="-227912">
              <a:lnSpc>
                <a:spcPct val="80000"/>
              </a:lnSpc>
              <a:buClr>
                <a:srgbClr val="B7C035"/>
              </a:buClr>
              <a:buSzPct val="120000"/>
              <a:buFont typeface="Wingdings" charset="2"/>
              <a:buChar char="§"/>
              <a:defRPr sz="15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093895" indent="-174744">
              <a:lnSpc>
                <a:spcPct val="80000"/>
              </a:lnSpc>
              <a:buClr>
                <a:srgbClr val="B7C035"/>
              </a:buClr>
              <a:buSzPct val="120000"/>
              <a:buFont typeface="Wingdings" charset="2"/>
              <a:buChar char="§"/>
              <a:defRPr sz="15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12"/>
          <p:cNvSpPr>
            <a:spLocks noGrp="1"/>
          </p:cNvSpPr>
          <p:nvPr>
            <p:ph sz="quarter" idx="12" hasCustomPrompt="1"/>
          </p:nvPr>
        </p:nvSpPr>
        <p:spPr>
          <a:xfrm>
            <a:off x="5978202" y="1541198"/>
            <a:ext cx="4928635" cy="4826000"/>
          </a:xfrm>
          <a:prstGeom prst="rect">
            <a:avLst/>
          </a:prstGeom>
        </p:spPr>
        <p:txBody>
          <a:bodyPr/>
          <a:lstStyle>
            <a:lvl1pPr marL="189912" indent="-205097">
              <a:lnSpc>
                <a:spcPct val="80000"/>
              </a:lnSpc>
              <a:buClr>
                <a:srgbClr val="B7C035"/>
              </a:buClr>
              <a:buSzPct val="120000"/>
              <a:buFont typeface="Wingdings" charset="2"/>
              <a:buChar char="§"/>
              <a:defRPr sz="2000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72137" indent="-212328">
              <a:lnSpc>
                <a:spcPct val="80000"/>
              </a:lnSpc>
              <a:buClr>
                <a:srgbClr val="B7C035"/>
              </a:buClr>
              <a:buSzPct val="120000"/>
              <a:buFont typeface="Wingdings" charset="2"/>
              <a:buChar char="§"/>
              <a:defRPr sz="1667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683210" indent="-199144">
              <a:lnSpc>
                <a:spcPct val="80000"/>
              </a:lnSpc>
              <a:buClr>
                <a:srgbClr val="B7C035"/>
              </a:buClr>
              <a:buSzPct val="120000"/>
              <a:buFont typeface="Wingdings" charset="2"/>
              <a:buChar char="§"/>
              <a:defRPr sz="15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911569" indent="-227912">
              <a:lnSpc>
                <a:spcPct val="80000"/>
              </a:lnSpc>
              <a:buClr>
                <a:srgbClr val="B7C035"/>
              </a:buClr>
              <a:buSzPct val="120000"/>
              <a:buFont typeface="Wingdings" charset="2"/>
              <a:buChar char="§"/>
              <a:defRPr sz="15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093895" indent="-174744">
              <a:lnSpc>
                <a:spcPct val="80000"/>
              </a:lnSpc>
              <a:buClr>
                <a:srgbClr val="B7C035"/>
              </a:buClr>
              <a:buSzPct val="120000"/>
              <a:buFont typeface="Wingdings" charset="2"/>
              <a:buChar char="§"/>
              <a:defRPr sz="15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77842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1 su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473606" y="1056519"/>
            <a:ext cx="11197458" cy="366628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ts val="2750"/>
              </a:lnSpc>
              <a:buFont typeface="Wingdings" charset="2"/>
              <a:buNone/>
              <a:defRPr sz="2667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794" indent="-380985">
              <a:lnSpc>
                <a:spcPts val="2333"/>
              </a:lnSpc>
              <a:buClr>
                <a:srgbClr val="B7BF36"/>
              </a:buClr>
              <a:buSzPct val="90000"/>
              <a:buFontTx/>
              <a:buBlip>
                <a:blip r:embed="rId2"/>
              </a:buBlip>
              <a:defRPr sz="2333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865051" indent="-380985">
              <a:lnSpc>
                <a:spcPts val="1833"/>
              </a:lnSpc>
              <a:buClr>
                <a:srgbClr val="B7BF36"/>
              </a:buClr>
              <a:buSzPct val="90000"/>
              <a:buFontTx/>
              <a:buBlip>
                <a:blip r:embed="rId3"/>
              </a:buBlip>
              <a:defRPr sz="1833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064642" indent="-380985">
              <a:lnSpc>
                <a:spcPts val="1833"/>
              </a:lnSpc>
              <a:buClr>
                <a:srgbClr val="B7BF36"/>
              </a:buClr>
              <a:buSzPct val="90000"/>
              <a:buFontTx/>
              <a:buBlip>
                <a:blip r:embed="rId4"/>
              </a:buBlip>
              <a:defRPr sz="1833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300136" indent="-380985">
              <a:lnSpc>
                <a:spcPts val="1833"/>
              </a:lnSpc>
              <a:buClr>
                <a:srgbClr val="B7BF36"/>
              </a:buClr>
              <a:buSzPct val="90000"/>
              <a:buFontTx/>
              <a:buBlip>
                <a:blip r:embed="rId5"/>
              </a:buBlip>
              <a:defRPr sz="1833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/>
              <a:t>Sub Title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62233" y="409743"/>
            <a:ext cx="9934370" cy="545601"/>
          </a:xfrm>
          <a:prstGeom prst="rect">
            <a:avLst/>
          </a:prstGeom>
        </p:spPr>
        <p:txBody>
          <a:bodyPr/>
          <a:lstStyle>
            <a:lvl1pPr>
              <a:lnSpc>
                <a:spcPts val="3750"/>
              </a:lnSpc>
              <a:defRPr sz="3667" b="1" i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1" hasCustomPrompt="1"/>
          </p:nvPr>
        </p:nvSpPr>
        <p:spPr>
          <a:xfrm>
            <a:off x="473604" y="1541198"/>
            <a:ext cx="11197167" cy="4826000"/>
          </a:xfrm>
          <a:prstGeom prst="rect">
            <a:avLst/>
          </a:prstGeom>
        </p:spPr>
        <p:txBody>
          <a:bodyPr/>
          <a:lstStyle>
            <a:lvl1pPr marL="189912" indent="-205097">
              <a:lnSpc>
                <a:spcPct val="80000"/>
              </a:lnSpc>
              <a:buClr>
                <a:srgbClr val="B7C035"/>
              </a:buClr>
              <a:buSzPct val="120000"/>
              <a:buFont typeface="Wingdings" charset="2"/>
              <a:buChar char="§"/>
              <a:defRPr sz="2000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72137" indent="-212328">
              <a:lnSpc>
                <a:spcPct val="80000"/>
              </a:lnSpc>
              <a:buClr>
                <a:srgbClr val="B7C035"/>
              </a:buClr>
              <a:buSzPct val="120000"/>
              <a:buFont typeface="Wingdings" charset="2"/>
              <a:buChar char="§"/>
              <a:defRPr sz="1667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683210" indent="-199144">
              <a:lnSpc>
                <a:spcPct val="80000"/>
              </a:lnSpc>
              <a:buClr>
                <a:srgbClr val="B7C035"/>
              </a:buClr>
              <a:buSzPct val="120000"/>
              <a:buFont typeface="Wingdings" charset="2"/>
              <a:buChar char="§"/>
              <a:defRPr sz="15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911569" indent="-227912">
              <a:lnSpc>
                <a:spcPct val="80000"/>
              </a:lnSpc>
              <a:buClr>
                <a:srgbClr val="B7C035"/>
              </a:buClr>
              <a:buSzPct val="120000"/>
              <a:buFont typeface="Wingdings" charset="2"/>
              <a:buChar char="§"/>
              <a:defRPr sz="15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093895" indent="-174744">
              <a:lnSpc>
                <a:spcPct val="80000"/>
              </a:lnSpc>
              <a:buClr>
                <a:srgbClr val="B7C035"/>
              </a:buClr>
              <a:buSzPct val="120000"/>
              <a:buFont typeface="Wingdings" charset="2"/>
              <a:buChar char="§"/>
              <a:defRPr sz="15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7448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5" y="3172"/>
            <a:ext cx="12169448" cy="685165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535B788-A06C-414C-BE28-DEB5649B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937" y="121920"/>
            <a:ext cx="10515600" cy="10972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330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11A2AEA-79FB-4484-939C-83F7D7A1BF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903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11A2AEA-79FB-4484-939C-83F7D7A1BF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822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11A2AEA-79FB-4484-939C-83F7D7A1BF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155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11A2AEA-79FB-4484-939C-83F7D7A1BF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482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11A2AEA-79FB-4484-939C-83F7D7A1BF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183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11A2AEA-79FB-4484-939C-83F7D7A1BF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138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11A2AEA-79FB-4484-939C-83F7D7A1BF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202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AFBA8342-EBF3-4264-B8C7-F411CD4F7368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6FA737-BDAA-E54F-B555-A9B495FD1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672" y="226422"/>
            <a:ext cx="10798328" cy="870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35662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67" r:id="rId3"/>
    <p:sldLayoutId id="2147483668" r:id="rId4"/>
    <p:sldLayoutId id="2147483673" r:id="rId5"/>
    <p:sldLayoutId id="2147483674" r:id="rId6"/>
    <p:sldLayoutId id="2147483675" r:id="rId7"/>
    <p:sldLayoutId id="2147483676" r:id="rId8"/>
    <p:sldLayoutId id="2147483669" r:id="rId9"/>
    <p:sldLayoutId id="2147483671" r:id="rId10"/>
    <p:sldLayoutId id="2147483650" r:id="rId11"/>
    <p:sldLayoutId id="2147483651" r:id="rId12"/>
    <p:sldLayoutId id="2147483652" r:id="rId13"/>
    <p:sldLayoutId id="2147483653" r:id="rId14"/>
    <p:sldLayoutId id="2147483654" r:id="rId15"/>
    <p:sldLayoutId id="2147483655" r:id="rId16"/>
    <p:sldLayoutId id="2147483656" r:id="rId17"/>
    <p:sldLayoutId id="2147483657" r:id="rId18"/>
    <p:sldLayoutId id="2147483658" r:id="rId19"/>
    <p:sldLayoutId id="2147483659" r:id="rId20"/>
    <p:sldLayoutId id="2147483660" r:id="rId21"/>
    <p:sldLayoutId id="2147483661" r:id="rId22"/>
    <p:sldLayoutId id="2147483662" r:id="rId23"/>
    <p:sldLayoutId id="2147483663" r:id="rId24"/>
    <p:sldLayoutId id="2147483664" r:id="rId25"/>
    <p:sldLayoutId id="2147483665" r:id="rId26"/>
    <p:sldLayoutId id="2147483666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kern="1200">
          <a:solidFill>
            <a:schemeClr val="bg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7" Type="http://schemas.openxmlformats.org/officeDocument/2006/relationships/image" Target="../media/image59.png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tiff"/><Relationship Id="rId5" Type="http://schemas.openxmlformats.org/officeDocument/2006/relationships/image" Target="../media/image57.tiff"/><Relationship Id="rId4" Type="http://schemas.openxmlformats.org/officeDocument/2006/relationships/image" Target="../media/image56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2.png"/><Relationship Id="rId7" Type="http://schemas.openxmlformats.org/officeDocument/2006/relationships/image" Target="../media/image6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5" Type="http://schemas.openxmlformats.org/officeDocument/2006/relationships/image" Target="../media/image31.tiff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5.png"/><Relationship Id="rId3" Type="http://schemas.openxmlformats.org/officeDocument/2006/relationships/image" Target="../media/image67.png"/><Relationship Id="rId7" Type="http://schemas.openxmlformats.org/officeDocument/2006/relationships/image" Target="../media/image28.png"/><Relationship Id="rId12" Type="http://schemas.openxmlformats.org/officeDocument/2006/relationships/image" Target="../media/image3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tiff"/><Relationship Id="rId11" Type="http://schemas.openxmlformats.org/officeDocument/2006/relationships/image" Target="../media/image74.png"/><Relationship Id="rId5" Type="http://schemas.openxmlformats.org/officeDocument/2006/relationships/image" Target="../media/image69.tiff"/><Relationship Id="rId15" Type="http://schemas.openxmlformats.org/officeDocument/2006/relationships/image" Target="../media/image77.png"/><Relationship Id="rId10" Type="http://schemas.openxmlformats.org/officeDocument/2006/relationships/image" Target="../media/image73.tiff"/><Relationship Id="rId4" Type="http://schemas.openxmlformats.org/officeDocument/2006/relationships/image" Target="../media/image68.tiff"/><Relationship Id="rId9" Type="http://schemas.openxmlformats.org/officeDocument/2006/relationships/image" Target="../media/image72.png"/><Relationship Id="rId14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jpe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emf"/><Relationship Id="rId3" Type="http://schemas.openxmlformats.org/officeDocument/2006/relationships/image" Target="../media/image95.png"/><Relationship Id="rId7" Type="http://schemas.openxmlformats.org/officeDocument/2006/relationships/image" Target="../media/image9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8.emf"/><Relationship Id="rId5" Type="http://schemas.openxmlformats.org/officeDocument/2006/relationships/image" Target="../media/image97.emf"/><Relationship Id="rId4" Type="http://schemas.openxmlformats.org/officeDocument/2006/relationships/image" Target="../media/image96.emf"/><Relationship Id="rId9" Type="http://schemas.openxmlformats.org/officeDocument/2006/relationships/image" Target="../media/image101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png"/><Relationship Id="rId9" Type="http://schemas.openxmlformats.org/officeDocument/2006/relationships/image" Target="../media/image10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116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12" Type="http://schemas.openxmlformats.org/officeDocument/2006/relationships/image" Target="../media/image1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3.png"/><Relationship Id="rId11" Type="http://schemas.openxmlformats.org/officeDocument/2006/relationships/image" Target="../media/image14.jpg"/><Relationship Id="rId5" Type="http://schemas.openxmlformats.org/officeDocument/2006/relationships/image" Target="../media/image112.png"/><Relationship Id="rId15" Type="http://schemas.openxmlformats.org/officeDocument/2006/relationships/image" Target="../media/image118.png"/><Relationship Id="rId10" Type="http://schemas.openxmlformats.org/officeDocument/2006/relationships/image" Target="../media/image13.jpg"/><Relationship Id="rId4" Type="http://schemas.openxmlformats.org/officeDocument/2006/relationships/image" Target="../media/image111.png"/><Relationship Id="rId9" Type="http://schemas.openxmlformats.org/officeDocument/2006/relationships/image" Target="../media/image12.jpg"/><Relationship Id="rId14" Type="http://schemas.openxmlformats.org/officeDocument/2006/relationships/image" Target="../media/image1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2.png"/><Relationship Id="rId11" Type="http://schemas.openxmlformats.org/officeDocument/2006/relationships/image" Target="../media/image127.png"/><Relationship Id="rId5" Type="http://schemas.openxmlformats.org/officeDocument/2006/relationships/image" Target="../media/image121.png"/><Relationship Id="rId10" Type="http://schemas.openxmlformats.org/officeDocument/2006/relationships/image" Target="../media/image126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tiff"/><Relationship Id="rId3" Type="http://schemas.openxmlformats.org/officeDocument/2006/relationships/image" Target="../media/image143.png"/><Relationship Id="rId7" Type="http://schemas.openxmlformats.org/officeDocument/2006/relationships/image" Target="../media/image147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13" Type="http://schemas.openxmlformats.org/officeDocument/2006/relationships/image" Target="../media/image157.png"/><Relationship Id="rId3" Type="http://schemas.openxmlformats.org/officeDocument/2006/relationships/image" Target="../media/image149.tiff"/><Relationship Id="rId7" Type="http://schemas.openxmlformats.org/officeDocument/2006/relationships/image" Target="../media/image31.tiff"/><Relationship Id="rId12" Type="http://schemas.openxmlformats.org/officeDocument/2006/relationships/image" Target="../media/image156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1.png"/><Relationship Id="rId11" Type="http://schemas.openxmlformats.org/officeDocument/2006/relationships/image" Target="../media/image155.png"/><Relationship Id="rId5" Type="http://schemas.openxmlformats.org/officeDocument/2006/relationships/image" Target="../media/image79.png"/><Relationship Id="rId10" Type="http://schemas.openxmlformats.org/officeDocument/2006/relationships/image" Target="../media/image154.png"/><Relationship Id="rId4" Type="http://schemas.openxmlformats.org/officeDocument/2006/relationships/image" Target="../media/image150.png"/><Relationship Id="rId9" Type="http://schemas.openxmlformats.org/officeDocument/2006/relationships/image" Target="../media/image153.svg"/><Relationship Id="rId14" Type="http://schemas.openxmlformats.org/officeDocument/2006/relationships/image" Target="../media/image15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159.png"/><Relationship Id="rId7" Type="http://schemas.openxmlformats.org/officeDocument/2006/relationships/image" Target="../media/image16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174.png"/><Relationship Id="rId3" Type="http://schemas.openxmlformats.org/officeDocument/2006/relationships/image" Target="../media/image165.tiff"/><Relationship Id="rId7" Type="http://schemas.openxmlformats.org/officeDocument/2006/relationships/image" Target="../media/image169.png"/><Relationship Id="rId12" Type="http://schemas.openxmlformats.org/officeDocument/2006/relationships/image" Target="../media/image17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8.png"/><Relationship Id="rId11" Type="http://schemas.openxmlformats.org/officeDocument/2006/relationships/image" Target="../media/image158.png"/><Relationship Id="rId5" Type="http://schemas.openxmlformats.org/officeDocument/2006/relationships/image" Target="../media/image167.png"/><Relationship Id="rId10" Type="http://schemas.openxmlformats.org/officeDocument/2006/relationships/image" Target="../media/image172.png"/><Relationship Id="rId4" Type="http://schemas.openxmlformats.org/officeDocument/2006/relationships/image" Target="../media/image166.png"/><Relationship Id="rId9" Type="http://schemas.openxmlformats.org/officeDocument/2006/relationships/image" Target="../media/image17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tiff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2.xml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jpeg"/><Relationship Id="rId3" Type="http://schemas.openxmlformats.org/officeDocument/2006/relationships/image" Target="../media/image31.tiff"/><Relationship Id="rId7" Type="http://schemas.openxmlformats.org/officeDocument/2006/relationships/image" Target="../media/image45.png"/><Relationship Id="rId12" Type="http://schemas.openxmlformats.org/officeDocument/2006/relationships/image" Target="../media/image5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image" Target="../media/image42.tiff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1550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>
            <a:extLst>
              <a:ext uri="{FF2B5EF4-FFF2-40B4-BE49-F238E27FC236}">
                <a16:creationId xmlns:a16="http://schemas.microsoft.com/office/drawing/2014/main" id="{A7FEBA8C-012B-4DDB-86C2-DE185301C0C7}"/>
              </a:ext>
            </a:extLst>
          </p:cNvPr>
          <p:cNvSpPr/>
          <p:nvPr/>
        </p:nvSpPr>
        <p:spPr>
          <a:xfrm>
            <a:off x="5241028" y="2967432"/>
            <a:ext cx="6511326" cy="218647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  <a:alpha val="0"/>
                </a:schemeClr>
              </a:gs>
              <a:gs pos="100000">
                <a:schemeClr val="accent5">
                  <a:lumMod val="30000"/>
                  <a:lumOff val="70000"/>
                  <a:alpha val="97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: 圓角化同側角落 33">
            <a:extLst>
              <a:ext uri="{FF2B5EF4-FFF2-40B4-BE49-F238E27FC236}">
                <a16:creationId xmlns:a16="http://schemas.microsoft.com/office/drawing/2014/main" id="{5CCEA7C7-F094-4723-A93C-658A0667432B}"/>
              </a:ext>
            </a:extLst>
          </p:cNvPr>
          <p:cNvSpPr/>
          <p:nvPr/>
        </p:nvSpPr>
        <p:spPr>
          <a:xfrm>
            <a:off x="5231068" y="2967431"/>
            <a:ext cx="6526532" cy="2186473"/>
          </a:xfrm>
          <a:prstGeom prst="round2SameRect">
            <a:avLst>
              <a:gd name="adj1" fmla="val 9945"/>
              <a:gd name="adj2" fmla="val 0"/>
            </a:avLst>
          </a:prstGeom>
          <a:noFill/>
          <a:ln w="1905">
            <a:solidFill>
              <a:schemeClr val="accent2">
                <a:lumMod val="20000"/>
                <a:lumOff val="80000"/>
              </a:schemeClr>
            </a:solidFill>
          </a:ln>
          <a:effectLst>
            <a:glow rad="25400">
              <a:schemeClr val="accent1">
                <a:lumMod val="20000"/>
                <a:lumOff val="80000"/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769F71E1-674F-4ADC-A3F1-1F7C82E35CDE}"/>
              </a:ext>
            </a:extLst>
          </p:cNvPr>
          <p:cNvSpPr/>
          <p:nvPr/>
        </p:nvSpPr>
        <p:spPr>
          <a:xfrm>
            <a:off x="520943" y="2967432"/>
            <a:ext cx="4341193" cy="218647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  <a:alpha val="0"/>
                </a:schemeClr>
              </a:gs>
              <a:gs pos="100000">
                <a:schemeClr val="accent5">
                  <a:lumMod val="30000"/>
                  <a:lumOff val="70000"/>
                  <a:alpha val="97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: 圓角化同側角落 31">
            <a:extLst>
              <a:ext uri="{FF2B5EF4-FFF2-40B4-BE49-F238E27FC236}">
                <a16:creationId xmlns:a16="http://schemas.microsoft.com/office/drawing/2014/main" id="{FCA8F6EE-C79C-4015-93C0-FF3CE17FF032}"/>
              </a:ext>
            </a:extLst>
          </p:cNvPr>
          <p:cNvSpPr/>
          <p:nvPr/>
        </p:nvSpPr>
        <p:spPr>
          <a:xfrm>
            <a:off x="511553" y="2967431"/>
            <a:ext cx="4351331" cy="2186473"/>
          </a:xfrm>
          <a:prstGeom prst="round2SameRect">
            <a:avLst>
              <a:gd name="adj1" fmla="val 9945"/>
              <a:gd name="adj2" fmla="val 0"/>
            </a:avLst>
          </a:prstGeom>
          <a:noFill/>
          <a:ln w="1905">
            <a:solidFill>
              <a:schemeClr val="accent2">
                <a:lumMod val="20000"/>
                <a:lumOff val="80000"/>
              </a:schemeClr>
            </a:solidFill>
          </a:ln>
          <a:effectLst>
            <a:glow rad="25400">
              <a:schemeClr val="accent1">
                <a:lumMod val="20000"/>
                <a:lumOff val="80000"/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93D20C-7E49-514F-AB8E-8A8FA5188B4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08125" y="163513"/>
            <a:ext cx="10683875" cy="869950"/>
          </a:xfrm>
        </p:spPr>
        <p:txBody>
          <a:bodyPr/>
          <a:lstStyle/>
          <a:p>
            <a:r>
              <a:rPr lang="zh-CN" altLang="en-US"/>
              <a:t>支援機種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95D420-2B2E-C542-AF7F-BB73F74E242D}"/>
              </a:ext>
            </a:extLst>
          </p:cNvPr>
          <p:cNvSpPr txBox="1"/>
          <p:nvPr/>
        </p:nvSpPr>
        <p:spPr>
          <a:xfrm>
            <a:off x="434400" y="2349899"/>
            <a:ext cx="4587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 x86 </a:t>
            </a:r>
            <a:r>
              <a:rPr lang="zh-CN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機種含至少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PCIe Gen2 x2 </a:t>
            </a:r>
            <a:r>
              <a:rPr lang="zh-CN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以上插槽</a:t>
            </a:r>
            <a:endParaRPr lang="en-US" altLang="zh-CN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CN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建議使用配備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Gen3 x4 </a:t>
            </a:r>
            <a:r>
              <a:rPr lang="zh-CN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以上機種</a:t>
            </a:r>
            <a:r>
              <a:rPr 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3CFF66-1A46-004B-A8B6-5EDF1CF384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003" y="3563070"/>
            <a:ext cx="1984324" cy="12402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8CCD79-A3E3-4240-A4EA-F177E04C5711}"/>
              </a:ext>
            </a:extLst>
          </p:cNvPr>
          <p:cNvSpPr txBox="1"/>
          <p:nvPr/>
        </p:nvSpPr>
        <p:spPr>
          <a:xfrm>
            <a:off x="1252178" y="3265958"/>
            <a:ext cx="12770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TS-x73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B7B240-4F93-044A-BD07-FE2216778F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7939" y="3459751"/>
            <a:ext cx="2314945" cy="14468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4747360-547A-3C4F-9B19-839D0F8CD622}"/>
              </a:ext>
            </a:extLst>
          </p:cNvPr>
          <p:cNvSpPr txBox="1"/>
          <p:nvPr/>
        </p:nvSpPr>
        <p:spPr>
          <a:xfrm>
            <a:off x="3251000" y="3265958"/>
            <a:ext cx="12770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TVS-x73e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7E70EB-CBCF-904E-B2A7-72C102E47E85}"/>
              </a:ext>
            </a:extLst>
          </p:cNvPr>
          <p:cNvSpPr txBox="1"/>
          <p:nvPr/>
        </p:nvSpPr>
        <p:spPr>
          <a:xfrm>
            <a:off x="6270229" y="2352817"/>
            <a:ext cx="4587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 x86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機種含至少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PCIe Gen3 x4 </a:t>
            </a:r>
            <a:r>
              <a:rPr lang="zh-CN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以上插槽</a:t>
            </a:r>
            <a:endParaRPr lang="en-US" altLang="zh-CN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CN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建議使用配備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Gen3 x8 </a:t>
            </a:r>
            <a:r>
              <a:rPr lang="zh-CN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以上機種</a:t>
            </a:r>
            <a:r>
              <a:rPr 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7CC1BB-F083-BD4D-AC7D-151B14FB18DE}"/>
              </a:ext>
            </a:extLst>
          </p:cNvPr>
          <p:cNvSpPr txBox="1"/>
          <p:nvPr/>
        </p:nvSpPr>
        <p:spPr>
          <a:xfrm>
            <a:off x="6215216" y="3159357"/>
            <a:ext cx="127700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TS-x83XU</a:t>
            </a:r>
          </a:p>
          <a:p>
            <a:r>
              <a:rPr lang="en-US" sz="1600" b="1">
                <a:solidFill>
                  <a:schemeClr val="bg1"/>
                </a:solidFill>
              </a:rPr>
              <a:t>TVS-x72XU</a:t>
            </a:r>
          </a:p>
          <a:p>
            <a:r>
              <a:rPr lang="en-US" sz="1600" b="1">
                <a:solidFill>
                  <a:schemeClr val="bg1"/>
                </a:solidFill>
              </a:rPr>
              <a:t>TS-x77XU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3B92D2C-506E-8546-883F-BB1EBEB0EC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4951" y="3909448"/>
            <a:ext cx="2833152" cy="8880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C20B72E-53BC-9E4D-9E2F-5F8A326F29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7724" y="3475090"/>
            <a:ext cx="1847075" cy="132240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854017F-2D4A-714A-BA20-BF26D8526AD8}"/>
              </a:ext>
            </a:extLst>
          </p:cNvPr>
          <p:cNvSpPr txBox="1"/>
          <p:nvPr/>
        </p:nvSpPr>
        <p:spPr>
          <a:xfrm>
            <a:off x="8564113" y="3154084"/>
            <a:ext cx="10492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</a:rPr>
              <a:t>TVS-x82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6C72FCD-993C-0447-8F56-DCC020082B0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9622" y="3455469"/>
            <a:ext cx="2093878" cy="130867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3D3AEA8-32B8-0B49-8ADD-943FDB63B843}"/>
              </a:ext>
            </a:extLst>
          </p:cNvPr>
          <p:cNvSpPr txBox="1"/>
          <p:nvPr/>
        </p:nvSpPr>
        <p:spPr>
          <a:xfrm>
            <a:off x="10396147" y="3154084"/>
            <a:ext cx="843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</a:rPr>
              <a:t>TS-x77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E0426FF-D744-8E43-AEE2-B0731734DB49}"/>
              </a:ext>
            </a:extLst>
          </p:cNvPr>
          <p:cNvSpPr txBox="1"/>
          <p:nvPr/>
        </p:nvSpPr>
        <p:spPr>
          <a:xfrm>
            <a:off x="511553" y="6187791"/>
            <a:ext cx="3844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solidFill>
                  <a:schemeClr val="bg1"/>
                </a:solidFill>
              </a:rPr>
              <a:t>*</a:t>
            </a:r>
            <a:r>
              <a:rPr lang="zh-CN" altLang="en-US" sz="1400">
                <a:solidFill>
                  <a:schemeClr val="bg1"/>
                </a:solidFill>
              </a:rPr>
              <a:t>更多支援機種請以相容性列表為準</a:t>
            </a: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8FB00B-06CE-8242-A810-F255DCAAEA1D}"/>
              </a:ext>
            </a:extLst>
          </p:cNvPr>
          <p:cNvSpPr txBox="1"/>
          <p:nvPr/>
        </p:nvSpPr>
        <p:spPr>
          <a:xfrm>
            <a:off x="511554" y="5309244"/>
            <a:ext cx="39544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支援作業系統</a:t>
            </a:r>
            <a:endParaRPr lang="en-US" altLang="zh-CN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QTS 4.3.6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以後版本</a:t>
            </a:r>
            <a:endParaRPr lang="en-US" altLang="zh-CN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Window/Linux: 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須</a:t>
            </a:r>
            <a:r>
              <a:rPr lang="zh-CN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下載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驅動程式</a:t>
            </a:r>
            <a:endParaRPr lang="en-US" altLang="zh-CN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5577C493-00C6-4F31-B9DD-4E85527EB3C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774" y="1585255"/>
            <a:ext cx="3230887" cy="679705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4BF37EA1-7358-4AAE-A35D-2779A7910A0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8668" y="1585255"/>
            <a:ext cx="3230887" cy="6797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CE8FD7-7010-C546-89E3-A3564FB664A3}"/>
              </a:ext>
            </a:extLst>
          </p:cNvPr>
          <p:cNvSpPr txBox="1"/>
          <p:nvPr/>
        </p:nvSpPr>
        <p:spPr>
          <a:xfrm>
            <a:off x="1402320" y="1735592"/>
            <a:ext cx="25540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</a:rPr>
              <a:t>QXG-10G2SF-CX4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131FE4-11E4-2743-8224-DD38D2A01836}"/>
              </a:ext>
            </a:extLst>
          </p:cNvPr>
          <p:cNvSpPr txBox="1"/>
          <p:nvPr/>
        </p:nvSpPr>
        <p:spPr>
          <a:xfrm>
            <a:off x="7385456" y="1735592"/>
            <a:ext cx="2357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</a:rPr>
              <a:t>QXG-25G2SF-CX4</a:t>
            </a:r>
          </a:p>
        </p:txBody>
      </p:sp>
    </p:spTree>
    <p:extLst>
      <p:ext uri="{BB962C8B-B14F-4D97-AF65-F5344CB8AC3E}">
        <p14:creationId xmlns:p14="http://schemas.microsoft.com/office/powerpoint/2010/main" val="2076065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3635FB89-C5F8-4FDF-BA28-9C11B5FAFE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3860" y="119711"/>
            <a:ext cx="3415480" cy="1026602"/>
          </a:xfrm>
          <a:prstGeom prst="rect">
            <a:avLst/>
          </a:prstGeom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BA389AC-0E76-4AD2-83CE-0D8D56F5553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508125" y="1070184"/>
            <a:ext cx="9505950" cy="1779587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/>
          <a:p>
            <a:pPr marL="238125" indent="-238125">
              <a:lnSpc>
                <a:spcPts val="3200"/>
              </a:lnSpc>
              <a:spcBef>
                <a:spcPts val="1200"/>
              </a:spcBef>
              <a:buClr>
                <a:schemeClr val="bg1"/>
              </a:buClr>
            </a:pPr>
            <a:r>
              <a:rPr lang="en-US" sz="2000" b="1" err="1">
                <a:solidFill>
                  <a:schemeClr val="bg1"/>
                </a:solidFill>
                <a:latin typeface="微軟正黑體"/>
                <a:ea typeface="微軟正黑體"/>
              </a:rPr>
              <a:t>iSER</a:t>
            </a:r>
            <a:r>
              <a:rPr lang="en-US" sz="2000" b="1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zh-CN" altLang="en-US" sz="2000" b="1">
                <a:solidFill>
                  <a:schemeClr val="bg1"/>
                </a:solidFill>
                <a:latin typeface="微軟正黑體"/>
                <a:ea typeface="微軟正黑體"/>
              </a:rPr>
              <a:t>協定 </a:t>
            </a:r>
            <a:r>
              <a:rPr lang="en-US" altLang="zh-CN" sz="2000" b="1">
                <a:solidFill>
                  <a:schemeClr val="bg1"/>
                </a:solidFill>
                <a:latin typeface="微軟正黑體"/>
                <a:ea typeface="微軟正黑體"/>
              </a:rPr>
              <a:t>(</a:t>
            </a:r>
            <a:r>
              <a:rPr lang="en-US" sz="2000" b="1">
                <a:solidFill>
                  <a:schemeClr val="bg1"/>
                </a:solidFill>
                <a:latin typeface="微軟正黑體"/>
                <a:ea typeface="微軟正黑體"/>
              </a:rPr>
              <a:t>iSCSI Extensions for RDMA</a:t>
            </a:r>
            <a:r>
              <a:rPr lang="en-US" altLang="zh-CN" sz="2000" b="1">
                <a:solidFill>
                  <a:schemeClr val="bg1"/>
                </a:solidFill>
                <a:latin typeface="微軟正黑體"/>
                <a:ea typeface="微軟正黑體"/>
              </a:rPr>
              <a:t>) </a:t>
            </a:r>
            <a:r>
              <a:rPr lang="zh-CN" altLang="en-US" sz="2000" b="1">
                <a:solidFill>
                  <a:schemeClr val="bg1"/>
                </a:solidFill>
                <a:latin typeface="微軟正黑體"/>
                <a:ea typeface="微軟正黑體"/>
              </a:rPr>
              <a:t>與傳統的 </a:t>
            </a:r>
            <a:r>
              <a:rPr lang="en-US" sz="2000" b="1">
                <a:solidFill>
                  <a:schemeClr val="bg1"/>
                </a:solidFill>
                <a:latin typeface="微軟正黑體"/>
                <a:ea typeface="微軟正黑體"/>
              </a:rPr>
              <a:t>iSCSI </a:t>
            </a:r>
            <a:r>
              <a:rPr lang="zh-CN" altLang="en-US" sz="2000" b="1">
                <a:solidFill>
                  <a:schemeClr val="bg1"/>
                </a:solidFill>
                <a:latin typeface="微軟正黑體"/>
                <a:ea typeface="微軟正黑體"/>
              </a:rPr>
              <a:t>協定不同，允許傳輸的資料繞過</a:t>
            </a:r>
            <a:r>
              <a:rPr lang="zh-CN" altLang="en-US" sz="2000" b="1">
                <a:solidFill>
                  <a:srgbClr val="FFC000"/>
                </a:solidFill>
                <a:latin typeface="微軟正黑體"/>
                <a:ea typeface="微軟正黑體"/>
              </a:rPr>
              <a:t>網路驅動程式和傳輸層</a:t>
            </a:r>
            <a:r>
              <a:rPr lang="zh-CN" altLang="en-US" sz="2000" b="1">
                <a:solidFill>
                  <a:schemeClr val="bg1"/>
                </a:solidFill>
                <a:latin typeface="微軟正黑體"/>
                <a:ea typeface="微軟正黑體"/>
              </a:rPr>
              <a:t>，直接進入伺服器或 </a:t>
            </a:r>
            <a:r>
              <a:rPr lang="en-US" sz="2000" b="1">
                <a:solidFill>
                  <a:schemeClr val="bg1"/>
                </a:solidFill>
                <a:latin typeface="微軟正黑體"/>
                <a:ea typeface="微軟正黑體"/>
              </a:rPr>
              <a:t>NAS </a:t>
            </a:r>
            <a:r>
              <a:rPr lang="zh-CN" altLang="en-US" sz="2000" b="1">
                <a:solidFill>
                  <a:schemeClr val="bg1"/>
                </a:solidFill>
                <a:latin typeface="微軟正黑體"/>
                <a:ea typeface="微軟正黑體"/>
              </a:rPr>
              <a:t>的記憶體緩衝區。</a:t>
            </a:r>
            <a:endParaRPr lang="en-US" altLang="zh-CN" sz="2000" b="1">
              <a:solidFill>
                <a:schemeClr val="bg1"/>
              </a:solidFill>
              <a:latin typeface="微軟正黑體"/>
              <a:ea typeface="微軟正黑體"/>
            </a:endParaRPr>
          </a:p>
          <a:p>
            <a:pPr marL="238125" indent="-238125">
              <a:lnSpc>
                <a:spcPts val="3200"/>
              </a:lnSpc>
              <a:spcBef>
                <a:spcPts val="1200"/>
              </a:spcBef>
              <a:buClr>
                <a:schemeClr val="bg1"/>
              </a:buClr>
            </a:pPr>
            <a:r>
              <a:rPr lang="zh-CN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增加傳輸效能，降低 </a:t>
            </a:r>
            <a:r>
              <a:rPr 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 </a:t>
            </a:r>
            <a:r>
              <a:rPr lang="zh-CN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與伺服器的 </a:t>
            </a:r>
            <a:r>
              <a:rPr 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CPU </a:t>
            </a:r>
            <a:r>
              <a:rPr lang="zh-CN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負載。</a:t>
            </a:r>
            <a:endParaRPr lang="zh-TW" altLang="en-US" sz="2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ED5BBBD-ADC5-43E1-9250-2EB86E261C6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08125" y="163513"/>
            <a:ext cx="10683875" cy="869950"/>
          </a:xfrm>
        </p:spPr>
        <p:txBody>
          <a:bodyPr/>
          <a:lstStyle/>
          <a:p>
            <a:r>
              <a:rPr lang="zh-TW" altLang="en-US">
                <a:cs typeface="Arial" panose="020B0604020202020204" pitchFamily="34" charset="0"/>
              </a:rPr>
              <a:t>iSER </a:t>
            </a:r>
            <a:r>
              <a:rPr lang="zh-TW" altLang="en-US">
                <a:latin typeface="Microsoft JhengHei"/>
                <a:ea typeface="Microsoft JhengHei"/>
                <a:cs typeface="Arial" panose="020B0604020202020204" pitchFamily="34" charset="0"/>
              </a:rPr>
              <a:t>讓你的</a:t>
            </a:r>
            <a:r>
              <a:rPr lang="zh-TW" altLang="en-US">
                <a:cs typeface="Arial" panose="020B0604020202020204" pitchFamily="34" charset="0"/>
              </a:rPr>
              <a:t> NAS </a:t>
            </a:r>
            <a:r>
              <a:rPr lang="zh-TW" altLang="en-US">
                <a:latin typeface="Microsoft JhengHei"/>
                <a:ea typeface="Microsoft JhengHei"/>
                <a:cs typeface="Arial" panose="020B0604020202020204" pitchFamily="34" charset="0"/>
              </a:rPr>
              <a:t>更輕鬆</a:t>
            </a: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29579838-A1C3-4C64-B292-F11347D2B5C9}"/>
              </a:ext>
            </a:extLst>
          </p:cNvPr>
          <p:cNvGrpSpPr/>
          <p:nvPr/>
        </p:nvGrpSpPr>
        <p:grpSpPr>
          <a:xfrm>
            <a:off x="1508125" y="2605766"/>
            <a:ext cx="8881901" cy="3881435"/>
            <a:chOff x="1329894" y="2630251"/>
            <a:chExt cx="6578417" cy="2874801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36" name="矩形: 圓角 35">
              <a:extLst>
                <a:ext uri="{FF2B5EF4-FFF2-40B4-BE49-F238E27FC236}">
                  <a16:creationId xmlns:a16="http://schemas.microsoft.com/office/drawing/2014/main" id="{24265860-737A-48F5-B0A3-8FCCE1451B44}"/>
                </a:ext>
              </a:extLst>
            </p:cNvPr>
            <p:cNvSpPr/>
            <p:nvPr/>
          </p:nvSpPr>
          <p:spPr>
            <a:xfrm>
              <a:off x="1431235" y="2630251"/>
              <a:ext cx="6352177" cy="2874801"/>
            </a:xfrm>
            <a:prstGeom prst="roundRect">
              <a:avLst>
                <a:gd name="adj" fmla="val 6863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F8C7D65-3C6E-D84D-9761-4E33217EAB71}"/>
                </a:ext>
              </a:extLst>
            </p:cNvPr>
            <p:cNvSpPr txBox="1"/>
            <p:nvPr/>
          </p:nvSpPr>
          <p:spPr>
            <a:xfrm>
              <a:off x="5920576" y="2777033"/>
              <a:ext cx="963171" cy="3195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With </a:t>
              </a:r>
              <a:r>
                <a:rPr lang="en-US" sz="2400" err="1"/>
                <a:t>iSER</a:t>
              </a:r>
              <a:endParaRPr lang="en-US" sz="240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01B9E09-64FE-9B45-BB28-AA72C89A2D3A}"/>
                </a:ext>
              </a:extLst>
            </p:cNvPr>
            <p:cNvSpPr txBox="1"/>
            <p:nvPr/>
          </p:nvSpPr>
          <p:spPr>
            <a:xfrm>
              <a:off x="2524953" y="2782671"/>
              <a:ext cx="1258268" cy="3195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Without </a:t>
              </a:r>
              <a:r>
                <a:rPr lang="en-US" sz="2400" err="1"/>
                <a:t>iSER</a:t>
              </a:r>
              <a:endParaRPr lang="en-US" sz="240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04281D9-A3E6-724C-9D96-A7B803A82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29894" y="2776637"/>
              <a:ext cx="6578417" cy="2517252"/>
            </a:xfrm>
            <a:prstGeom prst="rect">
              <a:avLst/>
            </a:prstGeom>
          </p:spPr>
        </p:pic>
      </p:grpSp>
      <p:sp>
        <p:nvSpPr>
          <p:cNvPr id="13" name="TextBox 4">
            <a:extLst>
              <a:ext uri="{FF2B5EF4-FFF2-40B4-BE49-F238E27FC236}">
                <a16:creationId xmlns:a16="http://schemas.microsoft.com/office/drawing/2014/main" id="{51B9E048-77B9-4852-8CF3-719F5E7BEEC3}"/>
              </a:ext>
            </a:extLst>
          </p:cNvPr>
          <p:cNvSpPr txBox="1"/>
          <p:nvPr/>
        </p:nvSpPr>
        <p:spPr>
          <a:xfrm>
            <a:off x="9416055" y="329734"/>
            <a:ext cx="2252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25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GbE</a:t>
            </a: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搭配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iSER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直播即將登場</a:t>
            </a:r>
            <a:r>
              <a:rPr lang="en-US" altLang="zh-TW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945835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1">
            <a:extLst>
              <a:ext uri="{FF2B5EF4-FFF2-40B4-BE49-F238E27FC236}">
                <a16:creationId xmlns:a16="http://schemas.microsoft.com/office/drawing/2014/main" id="{B828FC44-F7F4-45F3-83E6-E2B0F8E0B9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5324" y="1912869"/>
            <a:ext cx="1453744" cy="2359999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9A46585A-2336-4EDD-B98A-9BEAD42AE2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496" y="1625266"/>
            <a:ext cx="3760792" cy="34119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3EAE9C-195D-D642-9B7B-098B73712AD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08125" y="163513"/>
            <a:ext cx="10683875" cy="869950"/>
          </a:xfrm>
        </p:spPr>
        <p:txBody>
          <a:bodyPr/>
          <a:lstStyle/>
          <a:p>
            <a:r>
              <a:rPr lang="en-US" altLang="zh-CN"/>
              <a:t>25GbE </a:t>
            </a:r>
            <a:r>
              <a:rPr lang="zh-CN" altLang="en-US"/>
              <a:t>效能</a:t>
            </a:r>
            <a:r>
              <a:rPr lang="zh-TW" altLang="en-US"/>
              <a:t>實演 </a:t>
            </a:r>
            <a:r>
              <a:rPr lang="en-US" altLang="zh-CN"/>
              <a:t>-</a:t>
            </a:r>
            <a:r>
              <a:rPr lang="zh-TW" altLang="en-US"/>
              <a:t> </a:t>
            </a:r>
            <a:r>
              <a:rPr lang="en-US" altLang="zh-CN"/>
              <a:t>AJA</a:t>
            </a:r>
            <a:endParaRPr lang="en-US"/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4A5BD080-C945-4A70-BA49-B6B470B71EB1}"/>
              </a:ext>
            </a:extLst>
          </p:cNvPr>
          <p:cNvGrpSpPr/>
          <p:nvPr/>
        </p:nvGrpSpPr>
        <p:grpSpPr>
          <a:xfrm>
            <a:off x="6793313" y="1747193"/>
            <a:ext cx="4375356" cy="2638414"/>
            <a:chOff x="7709776" y="1781013"/>
            <a:chExt cx="3692614" cy="222670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9631219-671C-BE4A-80A8-ADA19AA3AA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09776" y="2665612"/>
              <a:ext cx="3692614" cy="115744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76541A1-62D1-3D4B-8B3B-09C091A76E18}"/>
                </a:ext>
              </a:extLst>
            </p:cNvPr>
            <p:cNvSpPr/>
            <p:nvPr/>
          </p:nvSpPr>
          <p:spPr>
            <a:xfrm>
              <a:off x="9022155" y="3638390"/>
              <a:ext cx="106785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TS-x83XU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B5579E7-5CCA-4449-A692-254C2DC84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97283" y="1781013"/>
              <a:ext cx="1917599" cy="1319544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24F07EF6-E212-7147-9E4F-8B52B3A9290E}"/>
              </a:ext>
            </a:extLst>
          </p:cNvPr>
          <p:cNvSpPr/>
          <p:nvPr/>
        </p:nvSpPr>
        <p:spPr>
          <a:xfrm>
            <a:off x="584670" y="4649154"/>
            <a:ext cx="4655442" cy="98488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pt" sz="1600">
                <a:solidFill>
                  <a:schemeClr val="bg1"/>
                </a:solidFill>
                <a:latin typeface="Arial" panose="020B0604020202020204" pitchFamily="34" charset="0"/>
              </a:rPr>
              <a:t>PC:</a:t>
            </a:r>
          </a:p>
          <a:p>
            <a:r>
              <a:rPr lang="pt" sz="1400">
                <a:solidFill>
                  <a:schemeClr val="bg1"/>
                </a:solidFill>
                <a:latin typeface="Arial"/>
                <a:cs typeface="Arial"/>
              </a:rPr>
              <a:t>Intel</a:t>
            </a:r>
            <a:r>
              <a:rPr lang="pt" sz="1400" baseline="30000">
                <a:solidFill>
                  <a:schemeClr val="bg1"/>
                </a:solidFill>
                <a:latin typeface="Arial"/>
                <a:cs typeface="Arial"/>
              </a:rPr>
              <a:t>®</a:t>
            </a:r>
            <a:r>
              <a:rPr lang="pt" sz="1400">
                <a:solidFill>
                  <a:schemeClr val="bg1"/>
                </a:solidFill>
                <a:latin typeface="Arial"/>
                <a:cs typeface="Arial"/>
              </a:rPr>
              <a:t> Core</a:t>
            </a:r>
            <a:r>
              <a:rPr lang="pt" sz="1000" baseline="30000">
                <a:solidFill>
                  <a:schemeClr val="bg1"/>
                </a:solidFill>
                <a:latin typeface="Arial"/>
                <a:cs typeface="Arial"/>
              </a:rPr>
              <a:t>TM</a:t>
            </a:r>
            <a:r>
              <a:rPr lang="pt" sz="1400">
                <a:solidFill>
                  <a:schemeClr val="bg1"/>
                </a:solidFill>
                <a:latin typeface="Arial"/>
                <a:cs typeface="Arial"/>
              </a:rPr>
              <a:t> i7-6700 3.40GHz.</a:t>
            </a:r>
          </a:p>
          <a:p>
            <a:r>
              <a:rPr lang="en-US" sz="1400">
                <a:solidFill>
                  <a:schemeClr val="bg1"/>
                </a:solidFill>
                <a:latin typeface="Arial"/>
                <a:cs typeface="Arial"/>
              </a:rPr>
              <a:t>Windows 10, 64GB RAM, QXG-25G2SF-CX4 on board, 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/>
            </a:endParaRPr>
          </a:p>
          <a:p>
            <a:r>
              <a:rPr lang="de" sz="1400">
                <a:solidFill>
                  <a:schemeClr val="bg1"/>
                </a:solidFill>
                <a:latin typeface="Arial"/>
                <a:cs typeface="Arial"/>
              </a:rPr>
              <a:t>Samsung SSD 960 PRO 1TB NVMe</a:t>
            </a:r>
            <a:endParaRPr lang="en-US" sz="14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C576B5-CB75-6E4F-ABA4-499158858E8E}"/>
              </a:ext>
            </a:extLst>
          </p:cNvPr>
          <p:cNvSpPr/>
          <p:nvPr/>
        </p:nvSpPr>
        <p:spPr>
          <a:xfrm>
            <a:off x="6835314" y="4649154"/>
            <a:ext cx="4842992" cy="98488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pt" sz="1600">
                <a:solidFill>
                  <a:schemeClr val="bg1"/>
                </a:solidFill>
                <a:latin typeface="Arial" panose="020B0604020202020204" pitchFamily="34" charset="0"/>
              </a:rPr>
              <a:t>NAS:</a:t>
            </a:r>
          </a:p>
          <a:p>
            <a:r>
              <a:rPr lang="pt" sz="1400">
                <a:solidFill>
                  <a:schemeClr val="bg1"/>
                </a:solidFill>
                <a:latin typeface="Arial"/>
                <a:cs typeface="Arial"/>
              </a:rPr>
              <a:t>1283XU. Intel</a:t>
            </a:r>
            <a:r>
              <a:rPr lang="pt" sz="1400" baseline="30000">
                <a:solidFill>
                  <a:schemeClr val="bg1"/>
                </a:solidFill>
                <a:latin typeface="Arial"/>
                <a:cs typeface="Arial"/>
              </a:rPr>
              <a:t>®</a:t>
            </a:r>
            <a:r>
              <a:rPr lang="pt" sz="1400">
                <a:solidFill>
                  <a:schemeClr val="bg1"/>
                </a:solidFill>
                <a:latin typeface="Arial"/>
                <a:cs typeface="Arial"/>
              </a:rPr>
              <a:t> Xeon</a:t>
            </a:r>
            <a:r>
              <a:rPr lang="pt" altLang="zh-TW" sz="1400" baseline="30000">
                <a:solidFill>
                  <a:schemeClr val="bg1"/>
                </a:solidFill>
                <a:latin typeface="Arial"/>
                <a:cs typeface="Arial"/>
              </a:rPr>
              <a:t>® </a:t>
            </a:r>
            <a:r>
              <a:rPr lang="pt" sz="1400">
                <a:solidFill>
                  <a:schemeClr val="bg1"/>
                </a:solidFill>
                <a:latin typeface="Arial"/>
                <a:cs typeface="Arial"/>
              </a:rPr>
              <a:t> E-2124 CPU @ 3.30GHz.</a:t>
            </a:r>
          </a:p>
          <a:p>
            <a:r>
              <a:rPr lang="en-US" sz="1400">
                <a:solidFill>
                  <a:schemeClr val="bg1"/>
                </a:solidFill>
                <a:latin typeface="Arial"/>
                <a:cs typeface="Arial"/>
              </a:rPr>
              <a:t>QTS 4.3.6.0805, 4GB RAM, QXG-25G2SF-CX4 on board, </a:t>
            </a:r>
          </a:p>
          <a:p>
            <a:r>
              <a:rPr lang="de" sz="1400">
                <a:solidFill>
                  <a:schemeClr val="bg1"/>
                </a:solidFill>
                <a:latin typeface="Arial"/>
                <a:cs typeface="Arial"/>
              </a:rPr>
              <a:t>Samsung SSD850 Pro 512GB*12 (RAID 0) 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867EB17-240A-4825-BE44-CFF064EF457A}"/>
              </a:ext>
            </a:extLst>
          </p:cNvPr>
          <p:cNvSpPr/>
          <p:nvPr/>
        </p:nvSpPr>
        <p:spPr>
          <a:xfrm>
            <a:off x="886026" y="1841459"/>
            <a:ext cx="3198585" cy="188757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0B2292-E44A-8647-A411-38E127820DA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3467" y="1841458"/>
            <a:ext cx="2187913" cy="1887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26F22A-A1B0-5048-9870-CF122CD2E76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5960" y="3493722"/>
            <a:ext cx="1623600" cy="1117236"/>
          </a:xfrm>
          <a:prstGeom prst="rect">
            <a:avLst/>
          </a:prstGeom>
        </p:spPr>
      </p:pic>
      <p:cxnSp>
        <p:nvCxnSpPr>
          <p:cNvPr id="19" name="Straight Arrow Connector 9">
            <a:extLst>
              <a:ext uri="{FF2B5EF4-FFF2-40B4-BE49-F238E27FC236}">
                <a16:creationId xmlns:a16="http://schemas.microsoft.com/office/drawing/2014/main" id="{DC076EA2-AA03-404E-8062-17CA043788BC}"/>
              </a:ext>
            </a:extLst>
          </p:cNvPr>
          <p:cNvCxnSpPr>
            <a:cxnSpLocks/>
          </p:cNvCxnSpPr>
          <p:nvPr/>
        </p:nvCxnSpPr>
        <p:spPr>
          <a:xfrm>
            <a:off x="5530264" y="3068300"/>
            <a:ext cx="1895696" cy="0"/>
          </a:xfrm>
          <a:prstGeom prst="straightConnector1">
            <a:avLst/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  <a:headEnd type="stealth" w="lg" len="lg"/>
            <a:tailEnd type="stealth" w="lg" len="lg"/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5975453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群組 53">
            <a:extLst>
              <a:ext uri="{FF2B5EF4-FFF2-40B4-BE49-F238E27FC236}">
                <a16:creationId xmlns:a16="http://schemas.microsoft.com/office/drawing/2014/main" id="{13D4A158-7B22-4359-A44D-53D0901FE67C}"/>
              </a:ext>
            </a:extLst>
          </p:cNvPr>
          <p:cNvGrpSpPr/>
          <p:nvPr/>
        </p:nvGrpSpPr>
        <p:grpSpPr>
          <a:xfrm>
            <a:off x="7315897" y="1330383"/>
            <a:ext cx="2666761" cy="2596851"/>
            <a:chOff x="7706980" y="1330383"/>
            <a:chExt cx="2666761" cy="2596851"/>
          </a:xfrm>
        </p:grpSpPr>
        <p:pic>
          <p:nvPicPr>
            <p:cNvPr id="49" name="圖片 48">
              <a:extLst>
                <a:ext uri="{FF2B5EF4-FFF2-40B4-BE49-F238E27FC236}">
                  <a16:creationId xmlns:a16="http://schemas.microsoft.com/office/drawing/2014/main" id="{D1166399-8412-4011-9016-2E37D3C73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06980" y="1330383"/>
              <a:ext cx="2666761" cy="2596851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D4E9FE6B-BC94-A747-A69A-51D4E4DD8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41339" y="1469053"/>
              <a:ext cx="2408790" cy="1507190"/>
            </a:xfrm>
            <a:prstGeom prst="rect">
              <a:avLst/>
            </a:prstGeom>
            <a:effectLst>
              <a:innerShdw blurRad="76200">
                <a:prstClr val="black">
                  <a:alpha val="75000"/>
                </a:prstClr>
              </a:innerShdw>
            </a:effectLst>
          </p:spPr>
        </p:pic>
      </p:grpSp>
      <p:grpSp>
        <p:nvGrpSpPr>
          <p:cNvPr id="53" name="群組 52">
            <a:extLst>
              <a:ext uri="{FF2B5EF4-FFF2-40B4-BE49-F238E27FC236}">
                <a16:creationId xmlns:a16="http://schemas.microsoft.com/office/drawing/2014/main" id="{D5A88F39-1517-496D-AFAB-197E96E064ED}"/>
              </a:ext>
            </a:extLst>
          </p:cNvPr>
          <p:cNvGrpSpPr/>
          <p:nvPr/>
        </p:nvGrpSpPr>
        <p:grpSpPr>
          <a:xfrm>
            <a:off x="4037816" y="1330383"/>
            <a:ext cx="2666761" cy="2596851"/>
            <a:chOff x="4199157" y="1330383"/>
            <a:chExt cx="2666761" cy="2596851"/>
          </a:xfrm>
        </p:grpSpPr>
        <p:pic>
          <p:nvPicPr>
            <p:cNvPr id="44" name="圖片 43">
              <a:extLst>
                <a:ext uri="{FF2B5EF4-FFF2-40B4-BE49-F238E27FC236}">
                  <a16:creationId xmlns:a16="http://schemas.microsoft.com/office/drawing/2014/main" id="{FF51FA96-7007-41C6-8EA5-2B7C97857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9157" y="1330383"/>
              <a:ext cx="2666761" cy="2596851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03C273E-E193-2346-A07B-F05722D7C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21686" y="1469053"/>
              <a:ext cx="2422292" cy="1507190"/>
            </a:xfrm>
            <a:prstGeom prst="rect">
              <a:avLst/>
            </a:prstGeom>
            <a:effectLst>
              <a:innerShdw blurRad="76200">
                <a:prstClr val="black">
                  <a:alpha val="75000"/>
                </a:prstClr>
              </a:innerShdw>
            </a:effectLst>
          </p:spPr>
        </p:pic>
      </p:grp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79E62F33-214C-4006-892F-24952DFB74A4}"/>
              </a:ext>
            </a:extLst>
          </p:cNvPr>
          <p:cNvGrpSpPr/>
          <p:nvPr/>
        </p:nvGrpSpPr>
        <p:grpSpPr>
          <a:xfrm>
            <a:off x="740660" y="1330383"/>
            <a:ext cx="2666761" cy="2596851"/>
            <a:chOff x="-200464" y="2554457"/>
            <a:chExt cx="3168413" cy="3085352"/>
          </a:xfrm>
        </p:grpSpPr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31A20877-6233-4DAD-9B6A-AED54539E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00464" y="2554457"/>
              <a:ext cx="3168413" cy="3085352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E35A86E-406E-7D40-A19B-213D72838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7343" y="2706525"/>
              <a:ext cx="2819400" cy="1803400"/>
            </a:xfrm>
            <a:prstGeom prst="rect">
              <a:avLst/>
            </a:prstGeom>
            <a:effectLst>
              <a:innerShdw blurRad="76200">
                <a:prstClr val="black">
                  <a:alpha val="75000"/>
                </a:prstClr>
              </a:innerShdw>
            </a:effectLst>
          </p:spPr>
        </p:pic>
      </p:grpSp>
      <p:pic>
        <p:nvPicPr>
          <p:cNvPr id="29" name="Picture 11">
            <a:extLst>
              <a:ext uri="{FF2B5EF4-FFF2-40B4-BE49-F238E27FC236}">
                <a16:creationId xmlns:a16="http://schemas.microsoft.com/office/drawing/2014/main" id="{ADB3BC56-4448-400D-BC5F-1222D4C988B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340" y="2587423"/>
            <a:ext cx="876189" cy="1422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F64ED2-F0CD-354B-BC5A-778C1CE8D91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08125" y="163513"/>
            <a:ext cx="10683875" cy="869950"/>
          </a:xfrm>
        </p:spPr>
        <p:txBody>
          <a:bodyPr>
            <a:normAutofit/>
          </a:bodyPr>
          <a:lstStyle/>
          <a:p>
            <a:r>
              <a:rPr lang="zh-CN" altLang="en-US">
                <a:latin typeface="微軟正黑體"/>
                <a:ea typeface="微軟正黑體"/>
              </a:rPr>
              <a:t>發揮</a:t>
            </a:r>
            <a:r>
              <a:rPr lang="zh-TW" altLang="en-US">
                <a:latin typeface="微軟正黑體"/>
                <a:ea typeface="微軟正黑體"/>
              </a:rPr>
              <a:t> </a:t>
            </a:r>
            <a:r>
              <a:rPr lang="en-US" altLang="zh-CN">
                <a:latin typeface="微軟正黑體"/>
                <a:ea typeface="微軟正黑體"/>
              </a:rPr>
              <a:t>25GbE </a:t>
            </a:r>
            <a:r>
              <a:rPr lang="zh-CN" altLang="en-US">
                <a:latin typeface="微軟正黑體"/>
                <a:ea typeface="微軟正黑體"/>
              </a:rPr>
              <a:t>高速傳輸</a:t>
            </a:r>
            <a:r>
              <a:rPr lang="zh-TW" altLang="en-US">
                <a:latin typeface="微軟正黑體"/>
                <a:ea typeface="微軟正黑體"/>
              </a:rPr>
              <a:t> </a:t>
            </a:r>
            <a:r>
              <a:rPr lang="en-US" altLang="zh-CN">
                <a:latin typeface="微軟正黑體"/>
                <a:ea typeface="微軟正黑體"/>
              </a:rPr>
              <a:t>-</a:t>
            </a:r>
            <a:r>
              <a:rPr lang="zh-TW" altLang="en-US">
                <a:latin typeface="微軟正黑體"/>
                <a:ea typeface="微軟正黑體"/>
              </a:rPr>
              <a:t> </a:t>
            </a:r>
            <a:r>
              <a:rPr lang="en-US" altLang="zh-CN" err="1">
                <a:latin typeface="微軟正黑體"/>
                <a:ea typeface="微軟正黑體"/>
              </a:rPr>
              <a:t>檔案拖</a:t>
            </a:r>
            <a:r>
              <a:rPr lang="zh-TW" altLang="en-US">
                <a:latin typeface="微軟正黑體"/>
                <a:ea typeface="微軟正黑體"/>
              </a:rPr>
              <a:t>放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8F1A46-B652-CE4C-99DF-39A19D7F1488}"/>
              </a:ext>
            </a:extLst>
          </p:cNvPr>
          <p:cNvSpPr txBox="1"/>
          <p:nvPr/>
        </p:nvSpPr>
        <p:spPr>
          <a:xfrm>
            <a:off x="9916983" y="3133152"/>
            <a:ext cx="22102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建議</a:t>
            </a:r>
            <a:r>
              <a:rPr lang="zh-TW" altLang="en-US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PC/workstation </a:t>
            </a:r>
            <a:r>
              <a:rPr lang="zh-CN" altLang="en-US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規格</a:t>
            </a:r>
            <a:endParaRPr lang="en-US" altLang="zh-CN" sz="12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Intel x86 i5/i7 </a:t>
            </a:r>
            <a:r>
              <a:rPr lang="zh-CN" altLang="en-US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以上</a:t>
            </a:r>
            <a:endParaRPr lang="en-US" altLang="zh-CN" sz="12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基礎頻率 </a:t>
            </a:r>
            <a:r>
              <a:rPr lang="en-US" altLang="zh-CN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3.3 GHz</a:t>
            </a:r>
            <a:r>
              <a:rPr lang="zh-CN" altLang="en-US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以上</a:t>
            </a:r>
            <a:endParaRPr lang="en-US" altLang="zh-CN" sz="12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PCIe </a:t>
            </a:r>
            <a:r>
              <a:rPr lang="en-US" sz="120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NVMe</a:t>
            </a:r>
            <a:r>
              <a:rPr lang="en-US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SSD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15EDED-F670-4044-BEA0-7729B072296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609" y="3585217"/>
            <a:ext cx="868298" cy="59749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81D07A9-6614-8343-B12E-244C57666016}"/>
              </a:ext>
            </a:extLst>
          </p:cNvPr>
          <p:cNvSpPr txBox="1"/>
          <p:nvPr/>
        </p:nvSpPr>
        <p:spPr>
          <a:xfrm>
            <a:off x="7719640" y="5763387"/>
            <a:ext cx="3556000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建議 </a:t>
            </a:r>
            <a:r>
              <a:rPr lang="en-US" altLang="zh-CN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Server </a:t>
            </a:r>
            <a:r>
              <a:rPr lang="zh-CN" altLang="en-US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規格</a:t>
            </a:r>
            <a:endParaRPr lang="en-US" altLang="zh-CN" sz="12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 Intel x72 </a:t>
            </a:r>
            <a:r>
              <a:rPr lang="zh-CN" altLang="en-US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以上 </a:t>
            </a:r>
            <a:r>
              <a:rPr lang="en-US" altLang="zh-CN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 AMD x77 </a:t>
            </a:r>
            <a:r>
              <a:rPr lang="zh-CN" altLang="en-US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以上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 x </a:t>
            </a:r>
            <a:r>
              <a:rPr lang="zh-TW" altLang="en-US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企業級</a:t>
            </a:r>
            <a:r>
              <a:rPr lang="en-US" altLang="zh-CN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SATA SSD</a:t>
            </a:r>
            <a:r>
              <a:rPr lang="zh-TW" altLang="en-US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CN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RAID5 </a:t>
            </a:r>
            <a:r>
              <a:rPr lang="zh-TW" altLang="en-US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或</a:t>
            </a:r>
            <a:r>
              <a:rPr lang="en-US" altLang="zh-CN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RAID10</a:t>
            </a:r>
            <a:endParaRPr lang="en-US" altLang="zh-CN" sz="12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grpSp>
        <p:nvGrpSpPr>
          <p:cNvPr id="60" name="群組 59">
            <a:extLst>
              <a:ext uri="{FF2B5EF4-FFF2-40B4-BE49-F238E27FC236}">
                <a16:creationId xmlns:a16="http://schemas.microsoft.com/office/drawing/2014/main" id="{DEBD3EE9-8565-440E-9095-AA5233D0718F}"/>
              </a:ext>
            </a:extLst>
          </p:cNvPr>
          <p:cNvGrpSpPr/>
          <p:nvPr/>
        </p:nvGrpSpPr>
        <p:grpSpPr>
          <a:xfrm>
            <a:off x="5007404" y="4638996"/>
            <a:ext cx="2666761" cy="2806625"/>
            <a:chOff x="5808552" y="4662971"/>
            <a:chExt cx="2666761" cy="2806625"/>
          </a:xfrm>
        </p:grpSpPr>
        <p:pic>
          <p:nvPicPr>
            <p:cNvPr id="59" name="圖片 58">
              <a:extLst>
                <a:ext uri="{FF2B5EF4-FFF2-40B4-BE49-F238E27FC236}">
                  <a16:creationId xmlns:a16="http://schemas.microsoft.com/office/drawing/2014/main" id="{A0E13D8E-F61B-4289-B62F-1AE852728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08552" y="4662971"/>
              <a:ext cx="2666761" cy="280662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EA03C1C-63DF-B94F-AFDB-D0746848D2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48955" y="4820257"/>
              <a:ext cx="2399363" cy="1621836"/>
            </a:xfrm>
            <a:prstGeom prst="rect">
              <a:avLst/>
            </a:prstGeom>
            <a:effectLst>
              <a:innerShdw blurRad="76200">
                <a:prstClr val="black">
                  <a:alpha val="75000"/>
                </a:prstClr>
              </a:innerShdw>
            </a:effectLst>
          </p:spPr>
        </p:pic>
      </p:grpSp>
      <p:pic>
        <p:nvPicPr>
          <p:cNvPr id="46" name="Picture 11">
            <a:extLst>
              <a:ext uri="{FF2B5EF4-FFF2-40B4-BE49-F238E27FC236}">
                <a16:creationId xmlns:a16="http://schemas.microsoft.com/office/drawing/2014/main" id="{61F6F7B7-8E64-49A1-928B-3C4E87FC224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6496" y="2587423"/>
            <a:ext cx="876189" cy="1422400"/>
          </a:xfrm>
          <a:prstGeom prst="rect">
            <a:avLst/>
          </a:prstGeom>
        </p:spPr>
      </p:pic>
      <p:pic>
        <p:nvPicPr>
          <p:cNvPr id="47" name="Picture 8">
            <a:extLst>
              <a:ext uri="{FF2B5EF4-FFF2-40B4-BE49-F238E27FC236}">
                <a16:creationId xmlns:a16="http://schemas.microsoft.com/office/drawing/2014/main" id="{CB7C1AE0-1BEF-4D18-B1F9-D59A000B7DC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7765" y="3585217"/>
            <a:ext cx="868298" cy="597496"/>
          </a:xfrm>
          <a:prstGeom prst="rect">
            <a:avLst/>
          </a:prstGeom>
        </p:spPr>
      </p:pic>
      <p:pic>
        <p:nvPicPr>
          <p:cNvPr id="51" name="Picture 11">
            <a:extLst>
              <a:ext uri="{FF2B5EF4-FFF2-40B4-BE49-F238E27FC236}">
                <a16:creationId xmlns:a16="http://schemas.microsoft.com/office/drawing/2014/main" id="{A1D9DC81-1F05-418B-A188-18D8AF6F695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4577" y="2587423"/>
            <a:ext cx="876189" cy="1422400"/>
          </a:xfrm>
          <a:prstGeom prst="rect">
            <a:avLst/>
          </a:prstGeom>
        </p:spPr>
      </p:pic>
      <p:pic>
        <p:nvPicPr>
          <p:cNvPr id="52" name="Picture 8">
            <a:extLst>
              <a:ext uri="{FF2B5EF4-FFF2-40B4-BE49-F238E27FC236}">
                <a16:creationId xmlns:a16="http://schemas.microsoft.com/office/drawing/2014/main" id="{B6B28F5F-EBF1-47A9-AD8F-CEE3AECF2F1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5846" y="3585217"/>
            <a:ext cx="868298" cy="597496"/>
          </a:xfrm>
          <a:prstGeom prst="rect">
            <a:avLst/>
          </a:prstGeom>
        </p:spPr>
      </p:pic>
      <p:pic>
        <p:nvPicPr>
          <p:cNvPr id="55" name="Picture 6">
            <a:extLst>
              <a:ext uri="{FF2B5EF4-FFF2-40B4-BE49-F238E27FC236}">
                <a16:creationId xmlns:a16="http://schemas.microsoft.com/office/drawing/2014/main" id="{96389265-1102-4C9D-9CD9-936C1BD5762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0985" y="4087259"/>
            <a:ext cx="2936864" cy="11298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BE3894-6E94-734B-827B-FC15A9DC7B0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7275" y="5129224"/>
            <a:ext cx="4294967" cy="13462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F156DF2-40EF-4F45-A51C-C647083C14C3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610" y="4972934"/>
            <a:ext cx="1302862" cy="896529"/>
          </a:xfrm>
          <a:prstGeom prst="rect">
            <a:avLst/>
          </a:prstGeom>
        </p:spPr>
      </p:pic>
      <p:cxnSp>
        <p:nvCxnSpPr>
          <p:cNvPr id="62" name="Straight Arrow Connector 9">
            <a:extLst>
              <a:ext uri="{FF2B5EF4-FFF2-40B4-BE49-F238E27FC236}">
                <a16:creationId xmlns:a16="http://schemas.microsoft.com/office/drawing/2014/main" id="{88072D74-F58F-47A5-B640-14BB2A44C7CD}"/>
              </a:ext>
            </a:extLst>
          </p:cNvPr>
          <p:cNvCxnSpPr>
            <a:cxnSpLocks/>
          </p:cNvCxnSpPr>
          <p:nvPr/>
        </p:nvCxnSpPr>
        <p:spPr>
          <a:xfrm rot="10800000">
            <a:off x="595435" y="3883965"/>
            <a:ext cx="1544151" cy="633179"/>
          </a:xfrm>
          <a:prstGeom prst="bentConnector3">
            <a:avLst>
              <a:gd name="adj1" fmla="val 99892"/>
            </a:avLst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  <a:headEnd type="oval" w="med" len="med"/>
            <a:tailEnd type="oval" w="med" len="med"/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3" name="Straight Arrow Connector 9">
            <a:extLst>
              <a:ext uri="{FF2B5EF4-FFF2-40B4-BE49-F238E27FC236}">
                <a16:creationId xmlns:a16="http://schemas.microsoft.com/office/drawing/2014/main" id="{736C5FC6-2C9D-4E33-A18D-C1FAC9266595}"/>
              </a:ext>
            </a:extLst>
          </p:cNvPr>
          <p:cNvCxnSpPr>
            <a:cxnSpLocks/>
          </p:cNvCxnSpPr>
          <p:nvPr/>
        </p:nvCxnSpPr>
        <p:spPr>
          <a:xfrm flipV="1">
            <a:off x="2641086" y="3897653"/>
            <a:ext cx="1218995" cy="707170"/>
          </a:xfrm>
          <a:prstGeom prst="bentConnector3">
            <a:avLst>
              <a:gd name="adj1" fmla="val -205"/>
            </a:avLst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  <a:headEnd type="oval" w="med" len="med"/>
            <a:tailEnd type="oval" w="med" len="med"/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8" name="Straight Arrow Connector 9">
            <a:extLst>
              <a:ext uri="{FF2B5EF4-FFF2-40B4-BE49-F238E27FC236}">
                <a16:creationId xmlns:a16="http://schemas.microsoft.com/office/drawing/2014/main" id="{1A4AD4F8-879F-47E5-9381-12E5D3F4FE98}"/>
              </a:ext>
            </a:extLst>
          </p:cNvPr>
          <p:cNvCxnSpPr>
            <a:cxnSpLocks/>
          </p:cNvCxnSpPr>
          <p:nvPr/>
        </p:nvCxnSpPr>
        <p:spPr>
          <a:xfrm flipV="1">
            <a:off x="3231765" y="3848804"/>
            <a:ext cx="4001217" cy="668341"/>
          </a:xfrm>
          <a:prstGeom prst="bentConnector3">
            <a:avLst>
              <a:gd name="adj1" fmla="val 100205"/>
            </a:avLst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  <a:headEnd type="oval" w="med" len="med"/>
            <a:tailEnd type="oval" w="med" len="med"/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9" name="Straight Arrow Connector 9">
            <a:extLst>
              <a:ext uri="{FF2B5EF4-FFF2-40B4-BE49-F238E27FC236}">
                <a16:creationId xmlns:a16="http://schemas.microsoft.com/office/drawing/2014/main" id="{5DD8B2A5-6186-4926-A45E-5DE78090BD64}"/>
              </a:ext>
            </a:extLst>
          </p:cNvPr>
          <p:cNvCxnSpPr>
            <a:cxnSpLocks/>
          </p:cNvCxnSpPr>
          <p:nvPr/>
        </p:nvCxnSpPr>
        <p:spPr>
          <a:xfrm flipV="1">
            <a:off x="3517708" y="4781673"/>
            <a:ext cx="0" cy="461788"/>
          </a:xfrm>
          <a:prstGeom prst="straightConnector1">
            <a:avLst/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  <a:headEnd type="oval" w="med" len="med"/>
            <a:tailEnd type="oval" w="med" len="med"/>
          </a:ln>
          <a:effectLst>
            <a:glow rad="38100">
              <a:srgbClr val="07FDE6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84" name="圖片 83">
            <a:extLst>
              <a:ext uri="{FF2B5EF4-FFF2-40B4-BE49-F238E27FC236}">
                <a16:creationId xmlns:a16="http://schemas.microsoft.com/office/drawing/2014/main" id="{123E7F21-D6A4-4068-AFE0-31003F8D77D2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6494" y="1226438"/>
            <a:ext cx="1623678" cy="525401"/>
          </a:xfrm>
          <a:prstGeom prst="rect">
            <a:avLst/>
          </a:prstGeom>
        </p:spPr>
      </p:pic>
      <p:sp>
        <p:nvSpPr>
          <p:cNvPr id="85" name="文字方塊 84">
            <a:extLst>
              <a:ext uri="{FF2B5EF4-FFF2-40B4-BE49-F238E27FC236}">
                <a16:creationId xmlns:a16="http://schemas.microsoft.com/office/drawing/2014/main" id="{F522BFAD-A959-4319-A986-3AB45601320D}"/>
              </a:ext>
            </a:extLst>
          </p:cNvPr>
          <p:cNvSpPr txBox="1"/>
          <p:nvPr/>
        </p:nvSpPr>
        <p:spPr>
          <a:xfrm>
            <a:off x="2227875" y="1325945"/>
            <a:ext cx="1591145" cy="319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>
                <a:solidFill>
                  <a:schemeClr val="tx1">
                    <a:lumMod val="85000"/>
                    <a:lumOff val="15000"/>
                  </a:schemeClr>
                </a:solidFill>
              </a:rPr>
              <a:t>Speed : 962 MB/s</a:t>
            </a:r>
            <a:endParaRPr lang="zh-TW" altLang="en-US" sz="1400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6" name="圖片 85">
            <a:extLst>
              <a:ext uri="{FF2B5EF4-FFF2-40B4-BE49-F238E27FC236}">
                <a16:creationId xmlns:a16="http://schemas.microsoft.com/office/drawing/2014/main" id="{7B3BA660-CAB7-484B-A2F0-FA707AE8712B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2453" y="1226438"/>
            <a:ext cx="1623678" cy="525401"/>
          </a:xfrm>
          <a:prstGeom prst="rect">
            <a:avLst/>
          </a:prstGeom>
        </p:spPr>
      </p:pic>
      <p:sp>
        <p:nvSpPr>
          <p:cNvPr id="87" name="文字方塊 86">
            <a:extLst>
              <a:ext uri="{FF2B5EF4-FFF2-40B4-BE49-F238E27FC236}">
                <a16:creationId xmlns:a16="http://schemas.microsoft.com/office/drawing/2014/main" id="{1F73C2DC-DE46-450C-8C84-5E707BD843D7}"/>
              </a:ext>
            </a:extLst>
          </p:cNvPr>
          <p:cNvSpPr txBox="1"/>
          <p:nvPr/>
        </p:nvSpPr>
        <p:spPr>
          <a:xfrm>
            <a:off x="5433834" y="1325945"/>
            <a:ext cx="1591145" cy="319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>
                <a:solidFill>
                  <a:schemeClr val="tx1">
                    <a:lumMod val="85000"/>
                    <a:lumOff val="15000"/>
                  </a:schemeClr>
                </a:solidFill>
              </a:rPr>
              <a:t>Speed : 0.98 GB/s</a:t>
            </a:r>
            <a:endParaRPr lang="zh-TW" altLang="en-US" sz="1400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8" name="圖片 87">
            <a:extLst>
              <a:ext uri="{FF2B5EF4-FFF2-40B4-BE49-F238E27FC236}">
                <a16:creationId xmlns:a16="http://schemas.microsoft.com/office/drawing/2014/main" id="{44CD3CE7-E19E-4B46-A99F-5C162A51EC02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0950" y="1226438"/>
            <a:ext cx="1623678" cy="525401"/>
          </a:xfrm>
          <a:prstGeom prst="rect">
            <a:avLst/>
          </a:prstGeom>
        </p:spPr>
      </p:pic>
      <p:sp>
        <p:nvSpPr>
          <p:cNvPr id="89" name="文字方塊 88">
            <a:extLst>
              <a:ext uri="{FF2B5EF4-FFF2-40B4-BE49-F238E27FC236}">
                <a16:creationId xmlns:a16="http://schemas.microsoft.com/office/drawing/2014/main" id="{4103225F-4DBB-42AB-BAB8-98ADC4792141}"/>
              </a:ext>
            </a:extLst>
          </p:cNvPr>
          <p:cNvSpPr txBox="1"/>
          <p:nvPr/>
        </p:nvSpPr>
        <p:spPr>
          <a:xfrm>
            <a:off x="8892331" y="1325945"/>
            <a:ext cx="1591145" cy="319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>
                <a:solidFill>
                  <a:schemeClr val="tx1">
                    <a:lumMod val="85000"/>
                    <a:lumOff val="15000"/>
                  </a:schemeClr>
                </a:solidFill>
              </a:rPr>
              <a:t>Speed : 940 MB/s</a:t>
            </a:r>
            <a:endParaRPr lang="zh-TW" altLang="en-US" sz="1400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90" name="圖片 89">
            <a:extLst>
              <a:ext uri="{FF2B5EF4-FFF2-40B4-BE49-F238E27FC236}">
                <a16:creationId xmlns:a16="http://schemas.microsoft.com/office/drawing/2014/main" id="{66CB1F77-CA94-4177-87BE-A4AD5789A6D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4058" y="5243461"/>
            <a:ext cx="1623678" cy="525401"/>
          </a:xfrm>
          <a:prstGeom prst="rect">
            <a:avLst/>
          </a:prstGeom>
        </p:spPr>
      </p:pic>
      <p:sp>
        <p:nvSpPr>
          <p:cNvPr id="91" name="文字方塊 90">
            <a:extLst>
              <a:ext uri="{FF2B5EF4-FFF2-40B4-BE49-F238E27FC236}">
                <a16:creationId xmlns:a16="http://schemas.microsoft.com/office/drawing/2014/main" id="{C0CA6BDC-E07E-4E8F-A588-55877C3B9900}"/>
              </a:ext>
            </a:extLst>
          </p:cNvPr>
          <p:cNvSpPr txBox="1"/>
          <p:nvPr/>
        </p:nvSpPr>
        <p:spPr>
          <a:xfrm>
            <a:off x="6862159" y="5314274"/>
            <a:ext cx="10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>
                <a:solidFill>
                  <a:schemeClr val="tx1">
                    <a:lumMod val="85000"/>
                    <a:lumOff val="15000"/>
                  </a:schemeClr>
                </a:solidFill>
              </a:rPr>
              <a:t>2.9GB/s</a:t>
            </a:r>
            <a:endParaRPr lang="zh-TW" altLang="en-US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B4ECFEF5-B5BB-44D0-9C4E-2ED603B1A345}"/>
              </a:ext>
            </a:extLst>
          </p:cNvPr>
          <p:cNvGrpSpPr/>
          <p:nvPr/>
        </p:nvGrpSpPr>
        <p:grpSpPr>
          <a:xfrm>
            <a:off x="9144446" y="4182713"/>
            <a:ext cx="1676423" cy="1658822"/>
            <a:chOff x="9161010" y="4267743"/>
            <a:chExt cx="1553396" cy="1537087"/>
          </a:xfrm>
        </p:grpSpPr>
        <p:sp>
          <p:nvSpPr>
            <p:cNvPr id="50" name="淚滴形 49">
              <a:extLst>
                <a:ext uri="{FF2B5EF4-FFF2-40B4-BE49-F238E27FC236}">
                  <a16:creationId xmlns:a16="http://schemas.microsoft.com/office/drawing/2014/main" id="{1F08AFE0-296D-4E50-AFBB-131ADC8ADBB4}"/>
                </a:ext>
              </a:extLst>
            </p:cNvPr>
            <p:cNvSpPr/>
            <p:nvPr/>
          </p:nvSpPr>
          <p:spPr>
            <a:xfrm>
              <a:off x="9177320" y="4267743"/>
              <a:ext cx="1537086" cy="1537087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6" name="群組 15">
              <a:extLst>
                <a:ext uri="{FF2B5EF4-FFF2-40B4-BE49-F238E27FC236}">
                  <a16:creationId xmlns:a16="http://schemas.microsoft.com/office/drawing/2014/main" id="{835003F5-5390-4398-A4DF-ACFDF5B4E5B7}"/>
                </a:ext>
              </a:extLst>
            </p:cNvPr>
            <p:cNvGrpSpPr/>
            <p:nvPr/>
          </p:nvGrpSpPr>
          <p:grpSpPr>
            <a:xfrm>
              <a:off x="9161010" y="4267743"/>
              <a:ext cx="1537086" cy="1537087"/>
              <a:chOff x="9161011" y="4604822"/>
              <a:chExt cx="1200004" cy="1200004"/>
            </a:xfrm>
          </p:grpSpPr>
          <p:grpSp>
            <p:nvGrpSpPr>
              <p:cNvPr id="15" name="群組 14">
                <a:extLst>
                  <a:ext uri="{FF2B5EF4-FFF2-40B4-BE49-F238E27FC236}">
                    <a16:creationId xmlns:a16="http://schemas.microsoft.com/office/drawing/2014/main" id="{2D6ED92F-A781-420C-9B98-44C5F4101D2E}"/>
                  </a:ext>
                </a:extLst>
              </p:cNvPr>
              <p:cNvGrpSpPr/>
              <p:nvPr/>
            </p:nvGrpSpPr>
            <p:grpSpPr>
              <a:xfrm>
                <a:off x="9161011" y="4604822"/>
                <a:ext cx="1200004" cy="1200004"/>
                <a:chOff x="10862656" y="2100146"/>
                <a:chExt cx="1051267" cy="1051267"/>
              </a:xfrm>
            </p:grpSpPr>
            <p:sp>
              <p:nvSpPr>
                <p:cNvPr id="10" name="淚滴形 9">
                  <a:extLst>
                    <a:ext uri="{FF2B5EF4-FFF2-40B4-BE49-F238E27FC236}">
                      <a16:creationId xmlns:a16="http://schemas.microsoft.com/office/drawing/2014/main" id="{A5126C63-FD2D-467C-B486-B434ADF9EEFC}"/>
                    </a:ext>
                  </a:extLst>
                </p:cNvPr>
                <p:cNvSpPr/>
                <p:nvPr/>
              </p:nvSpPr>
              <p:spPr>
                <a:xfrm rot="10800000">
                  <a:off x="10862656" y="2100146"/>
                  <a:ext cx="1051267" cy="1051267"/>
                </a:xfrm>
                <a:prstGeom prst="teardrop">
                  <a:avLst/>
                </a:prstGeom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1" name="橢圓 10">
                  <a:extLst>
                    <a:ext uri="{FF2B5EF4-FFF2-40B4-BE49-F238E27FC236}">
                      <a16:creationId xmlns:a16="http://schemas.microsoft.com/office/drawing/2014/main" id="{9A2D7AEA-5F0A-47D2-A89B-F0520923995C}"/>
                    </a:ext>
                  </a:extLst>
                </p:cNvPr>
                <p:cNvSpPr/>
                <p:nvPr/>
              </p:nvSpPr>
              <p:spPr>
                <a:xfrm>
                  <a:off x="10911235" y="2148386"/>
                  <a:ext cx="949461" cy="94946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grpSp>
            <p:nvGrpSpPr>
              <p:cNvPr id="14" name="群組 13">
                <a:extLst>
                  <a:ext uri="{FF2B5EF4-FFF2-40B4-BE49-F238E27FC236}">
                    <a16:creationId xmlns:a16="http://schemas.microsoft.com/office/drawing/2014/main" id="{00959A91-D096-4627-8611-1C68E1DA8CA1}"/>
                  </a:ext>
                </a:extLst>
              </p:cNvPr>
              <p:cNvGrpSpPr/>
              <p:nvPr/>
            </p:nvGrpSpPr>
            <p:grpSpPr>
              <a:xfrm>
                <a:off x="9312140" y="4715524"/>
                <a:ext cx="892440" cy="968418"/>
                <a:chOff x="10700840" y="482269"/>
                <a:chExt cx="892440" cy="968418"/>
              </a:xfrm>
            </p:grpSpPr>
            <p:pic>
              <p:nvPicPr>
                <p:cNvPr id="4" name="圖片 3">
                  <a:extLst>
                    <a:ext uri="{FF2B5EF4-FFF2-40B4-BE49-F238E27FC236}">
                      <a16:creationId xmlns:a16="http://schemas.microsoft.com/office/drawing/2014/main" id="{D7C46B00-126C-4F02-AC19-C48E0EBF62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85064" y="482269"/>
                  <a:ext cx="698809" cy="968418"/>
                </a:xfrm>
                <a:prstGeom prst="rect">
                  <a:avLst/>
                </a:prstGeom>
              </p:spPr>
            </p:pic>
            <p:sp>
              <p:nvSpPr>
                <p:cNvPr id="7" name="十字形 6">
                  <a:extLst>
                    <a:ext uri="{FF2B5EF4-FFF2-40B4-BE49-F238E27FC236}">
                      <a16:creationId xmlns:a16="http://schemas.microsoft.com/office/drawing/2014/main" id="{1BC7A851-EE3B-4E11-B977-8974CE006C93}"/>
                    </a:ext>
                  </a:extLst>
                </p:cNvPr>
                <p:cNvSpPr/>
                <p:nvPr/>
              </p:nvSpPr>
              <p:spPr>
                <a:xfrm rot="2700000">
                  <a:off x="10700840" y="540779"/>
                  <a:ext cx="892440" cy="892440"/>
                </a:xfrm>
                <a:prstGeom prst="plus">
                  <a:avLst>
                    <a:gd name="adj" fmla="val 45316"/>
                  </a:avLst>
                </a:prstGeom>
                <a:solidFill>
                  <a:srgbClr val="FF006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5900078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D73AC3E0-E353-463A-9BF5-D34F15FA1709}"/>
              </a:ext>
            </a:extLst>
          </p:cNvPr>
          <p:cNvSpPr/>
          <p:nvPr/>
        </p:nvSpPr>
        <p:spPr>
          <a:xfrm>
            <a:off x="481482" y="2717972"/>
            <a:ext cx="6953876" cy="212365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CN" sz="4400" b="1">
                <a:solidFill>
                  <a:schemeClr val="bg1"/>
                </a:solidFill>
                <a:latin typeface="微軟正黑體"/>
                <a:ea typeface="微軟正黑體"/>
              </a:rPr>
              <a:t>Mellanox SN2010 </a:t>
            </a:r>
            <a:endParaRPr lang="zh-TW">
              <a:solidFill>
                <a:schemeClr val="bg1"/>
              </a:solidFill>
            </a:endParaRPr>
          </a:p>
          <a:p>
            <a:r>
              <a:rPr lang="zh-CN" altLang="en-US" sz="4400" b="1">
                <a:solidFill>
                  <a:schemeClr val="bg1"/>
                </a:solidFill>
                <a:latin typeface="微軟正黑體"/>
                <a:ea typeface="微軟正黑體"/>
              </a:rPr>
              <a:t>簡易部署</a:t>
            </a:r>
            <a:r>
              <a:rPr lang="zh-TW" altLang="en-US" sz="4400" b="1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en-US" altLang="zh-CN" sz="4400" b="1">
                <a:solidFill>
                  <a:schemeClr val="bg1"/>
                </a:solidFill>
                <a:latin typeface="微軟正黑體"/>
                <a:ea typeface="微軟正黑體"/>
              </a:rPr>
              <a:t>25GbE/100GbE </a:t>
            </a:r>
          </a:p>
          <a:p>
            <a:r>
              <a:rPr lang="zh-CN" altLang="en-US" sz="4400" b="1">
                <a:solidFill>
                  <a:schemeClr val="bg1"/>
                </a:solidFill>
                <a:latin typeface="微軟正黑體"/>
                <a:ea typeface="微軟正黑體"/>
              </a:rPr>
              <a:t>網管型交換器</a:t>
            </a:r>
            <a:endParaRPr lang="zh-CN">
              <a:solidFill>
                <a:schemeClr val="bg1"/>
              </a:solidFill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252CCFA2-AA48-49BF-BACC-A534699520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103" y="856328"/>
            <a:ext cx="1866264" cy="1865106"/>
          </a:xfrm>
          <a:prstGeom prst="ellipse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DF89CA97-7092-4E23-B18A-AAD74A4526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6438" y="3892965"/>
            <a:ext cx="6781564" cy="2605775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B21345E0-8A6F-4F4B-812C-73F729DE9E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103" y="408443"/>
            <a:ext cx="1518758" cy="34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342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163BDD-E112-4211-B4A2-C20C84172A65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524387" y="1978896"/>
            <a:ext cx="4295775" cy="4386262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r>
              <a:rPr lang="en-US">
                <a:latin typeface="Arial" panose="020B0604020202020204" pitchFamily="34" charset="0"/>
              </a:rPr>
              <a:t>Physical</a:t>
            </a:r>
          </a:p>
          <a:p>
            <a:pPr lvl="1"/>
            <a:r>
              <a:rPr lang="en-US">
                <a:latin typeface="Arial" panose="020B0604020202020204" pitchFamily="34" charset="0"/>
              </a:rPr>
              <a:t>18 x SFP+/SFP28 ports</a:t>
            </a:r>
          </a:p>
          <a:p>
            <a:pPr lvl="1"/>
            <a:r>
              <a:rPr lang="en-US">
                <a:latin typeface="Arial" panose="020B0604020202020204" pitchFamily="34" charset="0"/>
              </a:rPr>
              <a:t>4 x QSFP/QSFP28 ports</a:t>
            </a:r>
          </a:p>
          <a:p>
            <a:pPr lvl="1"/>
            <a:r>
              <a:rPr lang="en-US">
                <a:latin typeface="Arial" panose="020B0604020202020204" pitchFamily="34" charset="0"/>
              </a:rPr>
              <a:t>½ 19’’ width, 1RU height</a:t>
            </a:r>
          </a:p>
          <a:p>
            <a:pPr lvl="1"/>
            <a:r>
              <a:rPr lang="en-US">
                <a:latin typeface="Arial" panose="020B0604020202020204" pitchFamily="34" charset="0"/>
              </a:rPr>
              <a:t>57W typical power consumption (ATIS)</a:t>
            </a:r>
          </a:p>
          <a:p>
            <a:pPr lvl="1"/>
            <a:r>
              <a:rPr lang="en-US">
                <a:latin typeface="Arial" panose="020B0604020202020204" pitchFamily="34" charset="0"/>
              </a:rPr>
              <a:t>Weight: 4.5Kg</a:t>
            </a:r>
          </a:p>
          <a:p>
            <a:pPr lvl="1"/>
            <a:r>
              <a:rPr lang="en-US">
                <a:latin typeface="Arial" panose="020B0604020202020204" pitchFamily="34" charset="0"/>
              </a:rPr>
              <a:t>Power supply redundancy</a:t>
            </a:r>
          </a:p>
          <a:p>
            <a:pPr lvl="1"/>
            <a:r>
              <a:rPr lang="en-US">
                <a:latin typeface="Arial" panose="020B0604020202020204" pitchFamily="34" charset="0"/>
              </a:rPr>
              <a:t>Management port</a:t>
            </a:r>
          </a:p>
          <a:p>
            <a:pPr lvl="1"/>
            <a:r>
              <a:rPr lang="en-US">
                <a:latin typeface="Arial" panose="020B0604020202020204" pitchFamily="34" charset="0"/>
              </a:rPr>
              <a:t>Rail kit for 2 x SN2010 in 1RU, 19’’</a:t>
            </a:r>
          </a:p>
          <a:p>
            <a:pPr lvl="1"/>
            <a:r>
              <a:rPr lang="en-US">
                <a:latin typeface="Arial" panose="020B0604020202020204" pitchFamily="34" charset="0"/>
              </a:rPr>
              <a:t>x86 Quad core Atom CPU </a:t>
            </a:r>
          </a:p>
          <a:p>
            <a:pPr lvl="1"/>
            <a:r>
              <a:rPr lang="en-US">
                <a:latin typeface="Arial" panose="020B0604020202020204" pitchFamily="34" charset="0"/>
              </a:rPr>
              <a:t>8GB RAM, 16GB SSD</a:t>
            </a:r>
          </a:p>
          <a:p>
            <a:r>
              <a:rPr lang="en-US">
                <a:latin typeface="Arial" panose="020B0604020202020204" pitchFamily="34" charset="0"/>
              </a:rPr>
              <a:t>Performance</a:t>
            </a:r>
          </a:p>
          <a:p>
            <a:pPr lvl="1"/>
            <a:r>
              <a:rPr lang="en-US">
                <a:latin typeface="Arial" panose="020B0604020202020204" pitchFamily="34" charset="0"/>
              </a:rPr>
              <a:t>2.52Bpps -&gt; Zero Packet Loss</a:t>
            </a:r>
          </a:p>
          <a:p>
            <a:pPr lvl="1"/>
            <a:r>
              <a:rPr lang="en-US">
                <a:latin typeface="Arial" panose="020B0604020202020204" pitchFamily="34" charset="0"/>
              </a:rPr>
              <a:t>300ns latency </a:t>
            </a:r>
          </a:p>
          <a:p>
            <a:r>
              <a:rPr lang="en-US">
                <a:latin typeface="Arial" panose="020B0604020202020204" pitchFamily="34" charset="0"/>
              </a:rPr>
              <a:t>Network OS</a:t>
            </a:r>
          </a:p>
          <a:p>
            <a:pPr lvl="1"/>
            <a:r>
              <a:rPr lang="en-US">
                <a:latin typeface="Arial" panose="020B0604020202020204" pitchFamily="34" charset="0"/>
              </a:rPr>
              <a:t>Mellanox Onyx</a:t>
            </a:r>
          </a:p>
          <a:p>
            <a:pPr lvl="1"/>
            <a:r>
              <a:rPr lang="en-US">
                <a:latin typeface="Arial" panose="020B0604020202020204" pitchFamily="34" charset="0"/>
              </a:rPr>
              <a:t>Cumulus Linux</a:t>
            </a:r>
          </a:p>
          <a:p>
            <a:pPr lvl="1"/>
            <a:r>
              <a:rPr lang="en-US">
                <a:latin typeface="Arial" panose="020B0604020202020204" pitchFamily="34" charset="0"/>
              </a:rPr>
              <a:t>ONIE Version for coming Oss</a:t>
            </a:r>
          </a:p>
          <a:p>
            <a:pPr marL="0" indent="0">
              <a:buNone/>
            </a:pPr>
            <a:endParaRPr lang="en-US">
              <a:latin typeface="Arial" panose="020B0604020202020204" pitchFamily="34" charset="0"/>
            </a:endParaRPr>
          </a:p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C3583F-73AB-4BC8-B2BF-4832A56E7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125" y="163513"/>
            <a:ext cx="10683875" cy="869950"/>
          </a:xfrm>
        </p:spPr>
        <p:txBody>
          <a:bodyPr>
            <a:normAutofit/>
          </a:bodyPr>
          <a:lstStyle/>
          <a:p>
            <a:r>
              <a:rPr lang="en-US"/>
              <a:t>Spectrum the Best ESF Switch – SN2010</a:t>
            </a:r>
          </a:p>
        </p:txBody>
      </p:sp>
      <p:sp>
        <p:nvSpPr>
          <p:cNvPr id="22" name="Content Placeholder 53">
            <a:extLst>
              <a:ext uri="{FF2B5EF4-FFF2-40B4-BE49-F238E27FC236}">
                <a16:creationId xmlns:a16="http://schemas.microsoft.com/office/drawing/2014/main" id="{AFF0CF2B-137A-4E96-BAFF-AB53FC9C798C}"/>
              </a:ext>
            </a:extLst>
          </p:cNvPr>
          <p:cNvSpPr txBox="1">
            <a:spLocks/>
          </p:cNvSpPr>
          <p:nvPr/>
        </p:nvSpPr>
        <p:spPr>
          <a:xfrm>
            <a:off x="1451270" y="1201407"/>
            <a:ext cx="7973803" cy="377836"/>
          </a:xfrm>
          <a:prstGeom prst="rect">
            <a:avLst/>
          </a:prstGeom>
          <a:solidFill>
            <a:srgbClr val="7030A0"/>
          </a:solidFill>
        </p:spPr>
        <p:txBody>
          <a:bodyPr anchor="ctr"/>
          <a:lstStyle>
            <a:lvl1pPr marL="227903" indent="-246126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bg2">
                  <a:lumMod val="75000"/>
                </a:schemeClr>
              </a:buClr>
              <a:buSzPct val="110000"/>
              <a:buFont typeface="Wingdings" charset="0"/>
              <a:buChar char="§"/>
              <a:defRPr sz="2400">
                <a:solidFill>
                  <a:schemeClr val="tx2"/>
                </a:solidFill>
                <a:latin typeface="+mn-lt"/>
                <a:ea typeface="ＭＳ Ｐゴシック" charset="0"/>
                <a:cs typeface="Arial" pitchFamily="-108" charset="0"/>
              </a:defRPr>
            </a:lvl1pPr>
            <a:lvl2pPr marL="566587" indent="-254804" algn="l" rtl="0" eaLnBrk="1" fontAlgn="base" hangingPunct="1">
              <a:spcBef>
                <a:spcPts val="426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Arial" charset="0"/>
              <a:buChar char="•"/>
              <a:defRPr sz="21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Arial" pitchFamily="36" charset="0"/>
                <a:cs typeface="Arial" pitchFamily="-108" charset="0"/>
              </a:defRPr>
            </a:lvl2pPr>
            <a:lvl3pPr marL="819885" indent="-2389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SzPct val="104000"/>
              <a:buFont typeface="Lucida Grande" charset="0"/>
              <a:buChar char="-"/>
              <a:defRPr sz="1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Arial" pitchFamily="36" charset="0"/>
                <a:cs typeface="Arial" pitchFamily="-108" charset="0"/>
              </a:defRPr>
            </a:lvl3pPr>
            <a:lvl4pPr marL="1093927" indent="-27350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Font typeface="Wingdings" charset="0"/>
              <a:buChar char="§"/>
              <a:defRPr sz="1900">
                <a:solidFill>
                  <a:schemeClr val="bg1">
                    <a:lumMod val="50000"/>
                  </a:schemeClr>
                </a:solidFill>
                <a:latin typeface="+mn-lt"/>
                <a:ea typeface="Arial" pitchFamily="36" charset="0"/>
                <a:cs typeface="Arial" pitchFamily="-108" charset="0"/>
              </a:defRPr>
            </a:lvl4pPr>
            <a:lvl5pPr marL="1312727" indent="-20970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Font typeface="Lucida Grande" charset="0"/>
              <a:buChar char="›"/>
              <a:defRPr sz="1400">
                <a:solidFill>
                  <a:schemeClr val="bg1">
                    <a:lumMod val="50000"/>
                  </a:schemeClr>
                </a:solidFill>
                <a:latin typeface="+mn-lt"/>
                <a:ea typeface="Arial" pitchFamily="36" charset="0"/>
                <a:cs typeface="Arial" pitchFamily="-108" charset="0"/>
              </a:defRPr>
            </a:lvl5pPr>
            <a:lvl6pPr marL="3580951" indent="-32552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j-lt"/>
                <a:cs typeface="+mn-cs"/>
              </a:defRPr>
            </a:lvl6pPr>
            <a:lvl7pPr marL="4232077" indent="-32552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j-lt"/>
                <a:cs typeface="+mn-cs"/>
              </a:defRPr>
            </a:lvl7pPr>
            <a:lvl8pPr marL="4883164" indent="-32552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j-lt"/>
                <a:cs typeface="+mn-cs"/>
              </a:defRPr>
            </a:lvl8pPr>
            <a:lvl9pPr marL="5534259" indent="-32552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j-lt"/>
                <a:cs typeface="+mn-cs"/>
              </a:defRPr>
            </a:lvl9pPr>
          </a:lstStyle>
          <a:p>
            <a:pPr marL="0" indent="0" defTabSz="761970">
              <a:spcBef>
                <a:spcPts val="500"/>
              </a:spcBef>
              <a:buClr>
                <a:srgbClr val="50A1D6">
                  <a:lumMod val="75000"/>
                </a:srgbClr>
              </a:buClr>
              <a:buNone/>
              <a:defRPr/>
            </a:pPr>
            <a:r>
              <a:rPr lang="en-US" sz="2333" kern="0">
                <a:solidFill>
                  <a:srgbClr val="FFFFFF"/>
                </a:solidFill>
                <a:latin typeface="Arial" panose="020B0604020202020204" pitchFamily="34" charset="0"/>
              </a:rPr>
              <a:t>Ethernet Storage Fabric needs dedicated ESF switches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50C4CB19-62F8-4841-961C-AB742B3956C4}"/>
              </a:ext>
            </a:extLst>
          </p:cNvPr>
          <p:cNvGrpSpPr/>
          <p:nvPr/>
        </p:nvGrpSpPr>
        <p:grpSpPr>
          <a:xfrm>
            <a:off x="4821243" y="1747911"/>
            <a:ext cx="6778040" cy="4614276"/>
            <a:chOff x="4990601" y="1655598"/>
            <a:chExt cx="6954038" cy="473409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D77DB4B-B30A-4A9D-AE1D-3F04F86C9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31911" y="2547019"/>
              <a:ext cx="3412728" cy="1033664"/>
            </a:xfrm>
            <a:prstGeom prst="rect">
              <a:avLst/>
            </a:prstGeom>
          </p:spPr>
        </p:pic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6E0017F1-1EFA-44F9-A717-6B5E9706032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584668" y="3811515"/>
              <a:ext cx="3359970" cy="0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stealth"/>
              <a:tailEnd type="stealth"/>
            </a:ln>
            <a:effectLst/>
          </p:spPr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67A1044-A8B6-4918-9474-260401DB813F}"/>
                </a:ext>
              </a:extLst>
            </p:cNvPr>
            <p:cNvSpPr txBox="1"/>
            <p:nvPr/>
          </p:nvSpPr>
          <p:spPr>
            <a:xfrm>
              <a:off x="9672635" y="3580683"/>
              <a:ext cx="1253564" cy="23083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 defTabSz="1085224">
                <a:defRPr/>
              </a:pPr>
              <a:r>
                <a:rPr lang="en-US" sz="1500">
                  <a:solidFill>
                    <a:srgbClr val="002B60">
                      <a:lumMod val="90000"/>
                      <a:lumOff val="10000"/>
                    </a:srgbClr>
                  </a:solidFill>
                  <a:latin typeface="Arial"/>
                </a:rPr>
                <a:t>½ 19” width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876FB98-4C8B-4A08-8AFD-3CB5054D5F3D}"/>
                </a:ext>
              </a:extLst>
            </p:cNvPr>
            <p:cNvSpPr/>
            <p:nvPr/>
          </p:nvSpPr>
          <p:spPr bwMode="auto">
            <a:xfrm>
              <a:off x="10400934" y="2889542"/>
              <a:ext cx="753214" cy="241300"/>
            </a:xfrm>
            <a:prstGeom prst="rect">
              <a:avLst/>
            </a:prstGeom>
            <a:noFill/>
            <a:ln w="28575">
              <a:solidFill>
                <a:srgbClr val="00B0F0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76200" tIns="38100" rIns="76200" bIns="38100" numCol="1" rtlCol="0" anchor="t" anchorCtr="0" compatLnSpc="1">
              <a:prstTxWarp prst="textNoShape">
                <a:avLst/>
              </a:prstTxWarp>
            </a:bodyPr>
            <a:lstStyle/>
            <a:p>
              <a:pPr defTabSz="7619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b="1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1C48300-22BC-477A-921E-E3892DBD3271}"/>
                </a:ext>
              </a:extLst>
            </p:cNvPr>
            <p:cNvSpPr/>
            <p:nvPr/>
          </p:nvSpPr>
          <p:spPr bwMode="auto">
            <a:xfrm>
              <a:off x="10400933" y="3163171"/>
              <a:ext cx="753214" cy="377246"/>
            </a:xfrm>
            <a:prstGeom prst="rect">
              <a:avLst/>
            </a:pr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76200" tIns="38100" rIns="76200" bIns="38100" numCol="1" rtlCol="0" anchor="t" anchorCtr="0" compatLnSpc="1">
              <a:prstTxWarp prst="textNoShape">
                <a:avLst/>
              </a:prstTxWarp>
            </a:bodyPr>
            <a:lstStyle/>
            <a:p>
              <a:pPr defTabSz="7619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b="1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3E344EB-E8E9-4A87-8AF5-90C348E664DA}"/>
                </a:ext>
              </a:extLst>
            </p:cNvPr>
            <p:cNvSpPr/>
            <p:nvPr/>
          </p:nvSpPr>
          <p:spPr bwMode="auto">
            <a:xfrm>
              <a:off x="11537584" y="2921870"/>
              <a:ext cx="336550" cy="488343"/>
            </a:xfrm>
            <a:prstGeom prst="rect">
              <a:avLst/>
            </a:prstGeom>
            <a:noFill/>
            <a:ln w="28575">
              <a:solidFill>
                <a:srgbClr val="92D050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76200" tIns="38100" rIns="76200" bIns="38100" numCol="1" rtlCol="0" anchor="t" anchorCtr="0" compatLnSpc="1">
              <a:prstTxWarp prst="textNoShape">
                <a:avLst/>
              </a:prstTxWarp>
            </a:bodyPr>
            <a:lstStyle/>
            <a:p>
              <a:pPr defTabSz="7619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b="1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B50CA34-251F-47C9-8F5A-A49ECEE7B777}"/>
                </a:ext>
              </a:extLst>
            </p:cNvPr>
            <p:cNvSpPr/>
            <p:nvPr/>
          </p:nvSpPr>
          <p:spPr bwMode="auto">
            <a:xfrm>
              <a:off x="8645158" y="2889543"/>
              <a:ext cx="1714501" cy="650874"/>
            </a:xfrm>
            <a:prstGeom prst="rect">
              <a:avLst/>
            </a:prstGeom>
            <a:noFill/>
            <a:ln w="28575">
              <a:solidFill>
                <a:srgbClr val="F18E2B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76200" tIns="38100" rIns="76200" bIns="38100" numCol="1" rtlCol="0" anchor="t" anchorCtr="0" compatLnSpc="1">
              <a:prstTxWarp prst="textNoShape">
                <a:avLst/>
              </a:prstTxWarp>
            </a:bodyPr>
            <a:lstStyle/>
            <a:p>
              <a:pPr defTabSz="7619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b="1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BF13320-9986-4285-AD87-DD56E63B4AB1}"/>
                </a:ext>
              </a:extLst>
            </p:cNvPr>
            <p:cNvCxnSpPr>
              <a:cxnSpLocks/>
              <a:endCxn id="16" idx="2"/>
            </p:cNvCxnSpPr>
            <p:nvPr/>
          </p:nvCxnSpPr>
          <p:spPr bwMode="auto">
            <a:xfrm flipH="1" flipV="1">
              <a:off x="8610824" y="2163106"/>
              <a:ext cx="416344" cy="726438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18E2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A5B8BAD-3A35-4F72-92B8-A992A9A430F5}"/>
                </a:ext>
              </a:extLst>
            </p:cNvPr>
            <p:cNvSpPr txBox="1"/>
            <p:nvPr/>
          </p:nvSpPr>
          <p:spPr>
            <a:xfrm>
              <a:off x="7981645" y="1803905"/>
              <a:ext cx="1258358" cy="359201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 defTabSz="1085224">
                <a:defRPr/>
              </a:pPr>
              <a:r>
                <a:rPr lang="en-US" sz="1167" b="1">
                  <a:solidFill>
                    <a:srgbClr val="F18E2B"/>
                  </a:solidFill>
                  <a:latin typeface="Arial"/>
                </a:rPr>
                <a:t>18 *10/25GbE </a:t>
              </a:r>
            </a:p>
            <a:p>
              <a:pPr algn="ctr" defTabSz="1085224">
                <a:defRPr/>
              </a:pPr>
              <a:r>
                <a:rPr lang="en-US" sz="1167" b="1">
                  <a:solidFill>
                    <a:srgbClr val="F18E2B"/>
                  </a:solidFill>
                  <a:latin typeface="Arial"/>
                </a:rPr>
                <a:t>SFP+/SFP28Ports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836134B-9AD0-455E-8246-5719CC3ECF38}"/>
                </a:ext>
              </a:extLst>
            </p:cNvPr>
            <p:cNvCxnSpPr>
              <a:cxnSpLocks/>
              <a:stCxn id="9" idx="2"/>
            </p:cNvCxnSpPr>
            <p:nvPr/>
          </p:nvCxnSpPr>
          <p:spPr bwMode="auto">
            <a:xfrm flipH="1" flipV="1">
              <a:off x="10474199" y="2227744"/>
              <a:ext cx="303343" cy="903098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6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6FDC437-EF65-4FE7-B869-9D5CC493566E}"/>
                </a:ext>
              </a:extLst>
            </p:cNvPr>
            <p:cNvCxnSpPr>
              <a:cxnSpLocks/>
              <a:stCxn id="12" idx="0"/>
              <a:endCxn id="21" idx="2"/>
            </p:cNvCxnSpPr>
            <p:nvPr/>
          </p:nvCxnSpPr>
          <p:spPr bwMode="auto">
            <a:xfrm flipH="1" flipV="1">
              <a:off x="11275071" y="1809486"/>
              <a:ext cx="430788" cy="1112384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C089617-047D-48E9-9726-037CB95A106F}"/>
                </a:ext>
              </a:extLst>
            </p:cNvPr>
            <p:cNvSpPr txBox="1"/>
            <p:nvPr/>
          </p:nvSpPr>
          <p:spPr>
            <a:xfrm>
              <a:off x="10702798" y="1655598"/>
              <a:ext cx="1144545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 defTabSz="1085224">
                <a:defRPr/>
              </a:pPr>
              <a:r>
                <a:rPr lang="en-US" sz="1000" b="1">
                  <a:solidFill>
                    <a:srgbClr val="92D050"/>
                  </a:solidFill>
                  <a:latin typeface="Arial"/>
                </a:rPr>
                <a:t>Management Ports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7BFA50B-FE8C-4655-8972-FAE97C3F6CE0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10331913" y="2456712"/>
              <a:ext cx="155984" cy="432831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A55997E-5EF3-4980-979C-E4207BE73189}"/>
                </a:ext>
              </a:extLst>
            </p:cNvPr>
            <p:cNvSpPr txBox="1"/>
            <p:nvPr/>
          </p:nvSpPr>
          <p:spPr>
            <a:xfrm>
              <a:off x="9082827" y="2347977"/>
              <a:ext cx="1258358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 defTabSz="1085224">
                <a:defRPr/>
              </a:pPr>
              <a:r>
                <a:rPr lang="en-US" sz="1000" b="1">
                  <a:solidFill>
                    <a:srgbClr val="00B0F0"/>
                  </a:solidFill>
                  <a:latin typeface="Arial"/>
                </a:rPr>
                <a:t>Port LED indications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9DCB11A-D791-4F77-90FA-27B2F2B63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25488" y="4147051"/>
              <a:ext cx="2249583" cy="1050878"/>
            </a:xfrm>
            <a:prstGeom prst="rect">
              <a:avLst/>
            </a:prstGeom>
          </p:spPr>
        </p:pic>
        <p:pic>
          <p:nvPicPr>
            <p:cNvPr id="29" name="Picture 1" descr="image001">
              <a:extLst>
                <a:ext uri="{FF2B5EF4-FFF2-40B4-BE49-F238E27FC236}">
                  <a16:creationId xmlns:a16="http://schemas.microsoft.com/office/drawing/2014/main" id="{359DF6EC-1788-42EC-8E0B-881F8E8018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7121" y="5118405"/>
              <a:ext cx="2249583" cy="1271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AC037355-EEE0-4604-9EDE-3517344B8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90601" y="2573643"/>
              <a:ext cx="3412728" cy="1033664"/>
            </a:xfrm>
            <a:prstGeom prst="rect">
              <a:avLst/>
            </a:prstGeom>
          </p:spPr>
        </p:pic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B55D62F5-B382-4208-8269-DDA84FED282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990601" y="3805345"/>
              <a:ext cx="3359970" cy="0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stealth"/>
              <a:tailEnd type="stealth"/>
            </a:ln>
            <a:effectLst/>
          </p:spPr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7F531B9E-197D-4608-AE5A-F2A74AE985D7}"/>
                </a:ext>
              </a:extLst>
            </p:cNvPr>
            <p:cNvSpPr txBox="1"/>
            <p:nvPr/>
          </p:nvSpPr>
          <p:spPr>
            <a:xfrm>
              <a:off x="6078567" y="3574513"/>
              <a:ext cx="1253564" cy="23083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 defTabSz="1085224">
                <a:defRPr/>
              </a:pPr>
              <a:r>
                <a:rPr lang="en-US" sz="1500">
                  <a:solidFill>
                    <a:srgbClr val="002B60">
                      <a:lumMod val="90000"/>
                      <a:lumOff val="10000"/>
                    </a:srgbClr>
                  </a:solidFill>
                  <a:latin typeface="Arial"/>
                </a:rPr>
                <a:t>½ 19” width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8DE2A6F-CDFC-475E-B34E-82593E36A393}"/>
                </a:ext>
              </a:extLst>
            </p:cNvPr>
            <p:cNvSpPr txBox="1"/>
            <p:nvPr/>
          </p:nvSpPr>
          <p:spPr>
            <a:xfrm>
              <a:off x="9425073" y="1809423"/>
              <a:ext cx="1534074" cy="359201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 defTabSz="1085224">
                <a:defRPr/>
              </a:pPr>
              <a:r>
                <a:rPr lang="en-US" sz="1167" b="1">
                  <a:solidFill>
                    <a:srgbClr val="49305F">
                      <a:lumMod val="40000"/>
                      <a:lumOff val="60000"/>
                    </a:srgbClr>
                  </a:solidFill>
                  <a:latin typeface="Arial"/>
                </a:rPr>
                <a:t>4*40/100GbE </a:t>
              </a:r>
            </a:p>
            <a:p>
              <a:pPr algn="ctr" defTabSz="1085224">
                <a:defRPr/>
              </a:pPr>
              <a:r>
                <a:rPr lang="en-US" sz="1167" b="1">
                  <a:solidFill>
                    <a:srgbClr val="49305F">
                      <a:lumMod val="40000"/>
                      <a:lumOff val="60000"/>
                    </a:srgbClr>
                  </a:solidFill>
                  <a:latin typeface="Arial"/>
                </a:rPr>
                <a:t>QSFP+/QSFP28 Ports</a:t>
              </a: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4FCF8960-DD1D-41F4-9345-7A6C6A80FF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152" y="4123088"/>
              <a:ext cx="1079355" cy="118494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9C5F25C3-4467-4FA7-89C4-227236CB45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02781" y="4218736"/>
              <a:ext cx="1000800" cy="979193"/>
            </a:xfrm>
            <a:prstGeom prst="rect">
              <a:avLst/>
            </a:prstGeom>
          </p:spPr>
        </p:pic>
        <p:pic>
          <p:nvPicPr>
            <p:cNvPr id="31" name="Picture 19">
              <a:extLst>
                <a:ext uri="{FF2B5EF4-FFF2-40B4-BE49-F238E27FC236}">
                  <a16:creationId xmlns:a16="http://schemas.microsoft.com/office/drawing/2014/main" id="{C2FE88FE-2559-4780-9B7F-D76E52DEE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52213" y="3910597"/>
              <a:ext cx="1350568" cy="15954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7282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title"/>
          </p:nvPr>
        </p:nvSpPr>
        <p:spPr>
          <a:xfrm>
            <a:off x="1508125" y="163513"/>
            <a:ext cx="10683875" cy="869950"/>
          </a:xfrm>
        </p:spPr>
        <p:txBody>
          <a:bodyPr>
            <a:normAutofit fontScale="90000"/>
          </a:bodyPr>
          <a:lstStyle/>
          <a:p>
            <a:pPr>
              <a:lnSpc>
                <a:spcPts val="5166"/>
              </a:lnSpc>
            </a:pPr>
            <a:r>
              <a:rPr lang="en-US" altLang="en-US"/>
              <a:t>Leading Supplier</a:t>
            </a:r>
            <a:br>
              <a:rPr lang="en-US" altLang="en-US"/>
            </a:br>
            <a:r>
              <a:rPr lang="en-US" altLang="en-US"/>
              <a:t>of End-to-End Interconnect Solutions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7551" y="1373527"/>
            <a:ext cx="4516061" cy="1503064"/>
          </a:xfrm>
          <a:prstGeom prst="rect">
            <a:avLst/>
          </a:prstGeom>
        </p:spPr>
      </p:pic>
      <p:grpSp>
        <p:nvGrpSpPr>
          <p:cNvPr id="6" name="群組 5">
            <a:extLst>
              <a:ext uri="{FF2B5EF4-FFF2-40B4-BE49-F238E27FC236}">
                <a16:creationId xmlns:a16="http://schemas.microsoft.com/office/drawing/2014/main" id="{662E3691-3811-4F0F-A579-91C7D3562261}"/>
              </a:ext>
            </a:extLst>
          </p:cNvPr>
          <p:cNvGrpSpPr/>
          <p:nvPr/>
        </p:nvGrpSpPr>
        <p:grpSpPr>
          <a:xfrm>
            <a:off x="17185" y="2865473"/>
            <a:ext cx="11954474" cy="3490520"/>
            <a:chOff x="784676" y="3367480"/>
            <a:chExt cx="10109865" cy="2951923"/>
          </a:xfrm>
        </p:grpSpPr>
        <p:grpSp>
          <p:nvGrpSpPr>
            <p:cNvPr id="5" name="Group 4"/>
            <p:cNvGrpSpPr/>
            <p:nvPr/>
          </p:nvGrpSpPr>
          <p:grpSpPr>
            <a:xfrm>
              <a:off x="4659176" y="3519076"/>
              <a:ext cx="2704832" cy="1457134"/>
              <a:chOff x="5650261" y="4866437"/>
              <a:chExt cx="3234500" cy="1742474"/>
            </a:xfrm>
            <a:solidFill>
              <a:srgbClr val="B7BF36"/>
            </a:solidFill>
          </p:grpSpPr>
          <p:sp>
            <p:nvSpPr>
              <p:cNvPr id="20" name="Oval 19"/>
              <p:cNvSpPr/>
              <p:nvPr/>
            </p:nvSpPr>
            <p:spPr bwMode="auto">
              <a:xfrm>
                <a:off x="5650261" y="5330799"/>
                <a:ext cx="1278112" cy="1278112"/>
              </a:xfrm>
              <a:prstGeom prst="ellipse">
                <a:avLst/>
              </a:prstGeom>
              <a:grp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7619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500" b="1">
                  <a:solidFill>
                    <a:schemeClr val="tx1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1" name="Oval 80"/>
              <p:cNvSpPr/>
              <p:nvPr/>
            </p:nvSpPr>
            <p:spPr bwMode="auto">
              <a:xfrm>
                <a:off x="7830530" y="5554680"/>
                <a:ext cx="1054231" cy="1054231"/>
              </a:xfrm>
              <a:prstGeom prst="ellipse">
                <a:avLst/>
              </a:prstGeom>
              <a:grp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7619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500" b="1">
                  <a:solidFill>
                    <a:schemeClr val="tx1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3" name="Oval 82"/>
              <p:cNvSpPr/>
              <p:nvPr/>
            </p:nvSpPr>
            <p:spPr bwMode="auto">
              <a:xfrm>
                <a:off x="6718485" y="4866437"/>
                <a:ext cx="1729903" cy="1729903"/>
              </a:xfrm>
              <a:prstGeom prst="ellipse">
                <a:avLst/>
              </a:prstGeom>
              <a:grp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7619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500" b="1">
                  <a:solidFill>
                    <a:schemeClr val="tx1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 bwMode="auto">
              <a:xfrm>
                <a:off x="6222542" y="5943428"/>
                <a:ext cx="2178601" cy="665483"/>
              </a:xfrm>
              <a:prstGeom prst="rect">
                <a:avLst/>
              </a:prstGeom>
              <a:grp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7619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500" b="1">
                  <a:solidFill>
                    <a:schemeClr val="tx1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4" name="Oval 83"/>
              <p:cNvSpPr/>
              <p:nvPr/>
            </p:nvSpPr>
            <p:spPr bwMode="auto">
              <a:xfrm>
                <a:off x="6285682" y="4971339"/>
                <a:ext cx="1054231" cy="1054231"/>
              </a:xfrm>
              <a:prstGeom prst="ellipse">
                <a:avLst/>
              </a:prstGeom>
              <a:grp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7619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500" b="1">
                  <a:solidFill>
                    <a:schemeClr val="tx1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7" name="Group 86"/>
            <p:cNvGrpSpPr/>
            <p:nvPr/>
          </p:nvGrpSpPr>
          <p:grpSpPr>
            <a:xfrm>
              <a:off x="1047501" y="3679552"/>
              <a:ext cx="2138952" cy="1296657"/>
              <a:chOff x="5730956" y="5572723"/>
              <a:chExt cx="2436561" cy="1477071"/>
            </a:xfrm>
            <a:solidFill>
              <a:srgbClr val="3283AB"/>
            </a:solidFill>
          </p:grpSpPr>
          <p:sp>
            <p:nvSpPr>
              <p:cNvPr id="88" name="Oval 87"/>
              <p:cNvSpPr/>
              <p:nvPr/>
            </p:nvSpPr>
            <p:spPr bwMode="auto">
              <a:xfrm>
                <a:off x="5730956" y="6281905"/>
                <a:ext cx="767888" cy="767888"/>
              </a:xfrm>
              <a:prstGeom prst="ellipse">
                <a:avLst/>
              </a:prstGeom>
              <a:grp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7619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500" b="1">
                  <a:solidFill>
                    <a:schemeClr val="tx1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9" name="Oval 88"/>
              <p:cNvSpPr/>
              <p:nvPr/>
            </p:nvSpPr>
            <p:spPr bwMode="auto">
              <a:xfrm>
                <a:off x="7163259" y="6045536"/>
                <a:ext cx="1004258" cy="1004258"/>
              </a:xfrm>
              <a:prstGeom prst="ellipse">
                <a:avLst/>
              </a:prstGeom>
              <a:grp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7619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500" b="1">
                  <a:solidFill>
                    <a:schemeClr val="tx1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0" name="Oval 89"/>
              <p:cNvSpPr/>
              <p:nvPr/>
            </p:nvSpPr>
            <p:spPr bwMode="auto">
              <a:xfrm>
                <a:off x="6849303" y="5572723"/>
                <a:ext cx="994102" cy="994102"/>
              </a:xfrm>
              <a:prstGeom prst="ellipse">
                <a:avLst/>
              </a:prstGeom>
              <a:grp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7619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500" b="1">
                  <a:solidFill>
                    <a:schemeClr val="tx1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1" name="Oval 90"/>
              <p:cNvSpPr/>
              <p:nvPr/>
            </p:nvSpPr>
            <p:spPr bwMode="auto">
              <a:xfrm>
                <a:off x="6126047" y="5690284"/>
                <a:ext cx="1208270" cy="1208270"/>
              </a:xfrm>
              <a:prstGeom prst="ellipse">
                <a:avLst/>
              </a:prstGeom>
              <a:grp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7619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500" b="1">
                  <a:solidFill>
                    <a:schemeClr val="tx1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2" name="Rectangle 91"/>
              <p:cNvSpPr/>
              <p:nvPr/>
            </p:nvSpPr>
            <p:spPr bwMode="auto">
              <a:xfrm>
                <a:off x="6100888" y="6415856"/>
                <a:ext cx="1580939" cy="633937"/>
              </a:xfrm>
              <a:prstGeom prst="rect">
                <a:avLst/>
              </a:prstGeom>
              <a:grp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7619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500" b="1">
                  <a:solidFill>
                    <a:schemeClr val="tx1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3" name="Group 92"/>
            <p:cNvGrpSpPr/>
            <p:nvPr/>
          </p:nvGrpSpPr>
          <p:grpSpPr>
            <a:xfrm>
              <a:off x="8724970" y="3665863"/>
              <a:ext cx="2169571" cy="1310348"/>
              <a:chOff x="5730956" y="5557128"/>
              <a:chExt cx="2471441" cy="1492666"/>
            </a:xfrm>
            <a:solidFill>
              <a:srgbClr val="005AAB"/>
            </a:solidFill>
          </p:grpSpPr>
          <p:sp>
            <p:nvSpPr>
              <p:cNvPr id="94" name="Oval 93"/>
              <p:cNvSpPr/>
              <p:nvPr/>
            </p:nvSpPr>
            <p:spPr bwMode="auto">
              <a:xfrm>
                <a:off x="5730956" y="5832268"/>
                <a:ext cx="1217526" cy="1217526"/>
              </a:xfrm>
              <a:prstGeom prst="ellipse">
                <a:avLst/>
              </a:prstGeom>
              <a:grp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7619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500" b="1">
                  <a:solidFill>
                    <a:schemeClr val="tx1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5" name="Oval 94"/>
              <p:cNvSpPr/>
              <p:nvPr/>
            </p:nvSpPr>
            <p:spPr bwMode="auto">
              <a:xfrm>
                <a:off x="7198139" y="6045536"/>
                <a:ext cx="1004258" cy="1004258"/>
              </a:xfrm>
              <a:prstGeom prst="ellipse">
                <a:avLst/>
              </a:prstGeom>
              <a:grp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7619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500" b="1">
                  <a:solidFill>
                    <a:schemeClr val="tx1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6" name="Oval 95"/>
              <p:cNvSpPr/>
              <p:nvPr/>
            </p:nvSpPr>
            <p:spPr bwMode="auto">
              <a:xfrm>
                <a:off x="7127673" y="5769498"/>
                <a:ext cx="692064" cy="692064"/>
              </a:xfrm>
              <a:prstGeom prst="ellipse">
                <a:avLst/>
              </a:prstGeom>
              <a:grp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7619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500" b="1">
                  <a:solidFill>
                    <a:schemeClr val="tx1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7" name="Oval 96"/>
              <p:cNvSpPr/>
              <p:nvPr/>
            </p:nvSpPr>
            <p:spPr bwMode="auto">
              <a:xfrm>
                <a:off x="6392025" y="5557128"/>
                <a:ext cx="1009699" cy="1009698"/>
              </a:xfrm>
              <a:prstGeom prst="ellipse">
                <a:avLst/>
              </a:prstGeom>
              <a:grp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7619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500" b="1">
                  <a:solidFill>
                    <a:schemeClr val="tx1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8" name="Rectangle 97"/>
              <p:cNvSpPr/>
              <p:nvPr/>
            </p:nvSpPr>
            <p:spPr bwMode="auto">
              <a:xfrm>
                <a:off x="6276109" y="6415856"/>
                <a:ext cx="1428213" cy="633937"/>
              </a:xfrm>
              <a:prstGeom prst="rect">
                <a:avLst/>
              </a:prstGeom>
              <a:grp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7619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500" b="1">
                  <a:solidFill>
                    <a:schemeClr val="tx1"/>
                  </a:solidFill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114" name="Rectangle 6"/>
            <p:cNvSpPr>
              <a:spLocks noChangeArrowheads="1"/>
            </p:cNvSpPr>
            <p:nvPr/>
          </p:nvSpPr>
          <p:spPr bwMode="auto">
            <a:xfrm>
              <a:off x="9449741" y="4210457"/>
              <a:ext cx="1234401" cy="7644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08852" tIns="54426" rIns="108852" bIns="54426" anchor="ctr" anchorCtr="1"/>
            <a:lstStyle/>
            <a:p>
              <a:pPr algn="ctr">
                <a:lnSpc>
                  <a:spcPts val="1500"/>
                </a:lnSpc>
                <a:defRPr/>
              </a:pPr>
              <a:r>
                <a:rPr lang="en-US" sz="1667">
                  <a:solidFill>
                    <a:schemeClr val="bg1"/>
                  </a:solidFill>
                  <a:latin typeface="Arial" panose="020B0604020202020204" pitchFamily="34" charset="0"/>
                  <a:ea typeface="Calibri" charset="0"/>
                  <a:cs typeface="Arial" panose="020B0604020202020204" pitchFamily="34" charset="0"/>
                </a:rPr>
                <a:t>Storage</a:t>
              </a:r>
            </a:p>
            <a:p>
              <a:pPr algn="ctr">
                <a:lnSpc>
                  <a:spcPts val="1500"/>
                </a:lnSpc>
                <a:defRPr/>
              </a:pPr>
              <a:r>
                <a:rPr lang="en-US" sz="1333">
                  <a:solidFill>
                    <a:schemeClr val="bg1"/>
                  </a:solidFill>
                  <a:latin typeface="Arial" panose="020B0604020202020204" pitchFamily="34" charset="0"/>
                  <a:ea typeface="Calibri" charset="0"/>
                  <a:cs typeface="Arial" panose="020B0604020202020204" pitchFamily="34" charset="0"/>
                </a:rPr>
                <a:t>Front / </a:t>
              </a:r>
            </a:p>
            <a:p>
              <a:pPr algn="ctr">
                <a:lnSpc>
                  <a:spcPts val="1500"/>
                </a:lnSpc>
                <a:defRPr/>
              </a:pPr>
              <a:r>
                <a:rPr lang="en-US" sz="1333">
                  <a:solidFill>
                    <a:schemeClr val="bg1"/>
                  </a:solidFill>
                  <a:latin typeface="Arial" panose="020B0604020202020204" pitchFamily="34" charset="0"/>
                  <a:ea typeface="Calibri" charset="0"/>
                  <a:cs typeface="Arial" panose="020B0604020202020204" pitchFamily="34" charset="0"/>
                </a:rPr>
                <a:t>Back-End</a:t>
              </a:r>
            </a:p>
          </p:txBody>
        </p:sp>
        <p:sp>
          <p:nvSpPr>
            <p:cNvPr id="115" name="Rectangle 6"/>
            <p:cNvSpPr>
              <a:spLocks noChangeArrowheads="1"/>
            </p:cNvSpPr>
            <p:nvPr/>
          </p:nvSpPr>
          <p:spPr bwMode="auto">
            <a:xfrm>
              <a:off x="784676" y="4444520"/>
              <a:ext cx="1987203" cy="432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08852" tIns="54426" rIns="108852" bIns="54426" anchor="ctr" anchorCtr="1"/>
            <a:lstStyle/>
            <a:p>
              <a:pPr algn="ctr">
                <a:lnSpc>
                  <a:spcPts val="1500"/>
                </a:lnSpc>
                <a:defRPr/>
              </a:pPr>
              <a:r>
                <a:rPr lang="en-US" sz="1667">
                  <a:solidFill>
                    <a:schemeClr val="bg1"/>
                  </a:solidFill>
                  <a:latin typeface="Arial" panose="020B0604020202020204" pitchFamily="34" charset="0"/>
                  <a:ea typeface="Calibri" charset="0"/>
                  <a:cs typeface="Arial" panose="020B0604020202020204" pitchFamily="34" charset="0"/>
                </a:rPr>
                <a:t>Server /</a:t>
              </a:r>
            </a:p>
            <a:p>
              <a:pPr algn="ctr">
                <a:lnSpc>
                  <a:spcPts val="1500"/>
                </a:lnSpc>
                <a:defRPr/>
              </a:pPr>
              <a:r>
                <a:rPr lang="en-US" sz="1667">
                  <a:solidFill>
                    <a:schemeClr val="bg1"/>
                  </a:solidFill>
                  <a:latin typeface="Arial" panose="020B0604020202020204" pitchFamily="34" charset="0"/>
                  <a:ea typeface="Calibri" charset="0"/>
                  <a:cs typeface="Arial" panose="020B0604020202020204" pitchFamily="34" charset="0"/>
                </a:rPr>
                <a:t>Compute</a:t>
              </a:r>
            </a:p>
          </p:txBody>
        </p:sp>
        <p:sp>
          <p:nvSpPr>
            <p:cNvPr id="116" name="Rectangle 6"/>
            <p:cNvSpPr>
              <a:spLocks noChangeArrowheads="1"/>
            </p:cNvSpPr>
            <p:nvPr/>
          </p:nvSpPr>
          <p:spPr bwMode="auto">
            <a:xfrm>
              <a:off x="5394953" y="3782753"/>
              <a:ext cx="1969054" cy="3947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08852" tIns="54426" rIns="108852" bIns="54426" anchor="ctr" anchorCtr="1"/>
            <a:lstStyle/>
            <a:p>
              <a:pPr algn="ctr">
                <a:lnSpc>
                  <a:spcPts val="1500"/>
                </a:lnSpc>
                <a:defRPr/>
              </a:pPr>
              <a:r>
                <a:rPr lang="en-US" sz="1667">
                  <a:solidFill>
                    <a:schemeClr val="bg1"/>
                  </a:solidFill>
                  <a:latin typeface="Arial" panose="020B0604020202020204" pitchFamily="34" charset="0"/>
                  <a:ea typeface="Calibri" charset="0"/>
                  <a:cs typeface="Arial" panose="020B0604020202020204" pitchFamily="34" charset="0"/>
                </a:rPr>
                <a:t>Switch /</a:t>
              </a:r>
            </a:p>
            <a:p>
              <a:pPr algn="ctr">
                <a:lnSpc>
                  <a:spcPts val="1500"/>
                </a:lnSpc>
                <a:defRPr/>
              </a:pPr>
              <a:r>
                <a:rPr lang="en-US" sz="1667">
                  <a:solidFill>
                    <a:schemeClr val="bg1"/>
                  </a:solidFill>
                  <a:latin typeface="Arial" panose="020B0604020202020204" pitchFamily="34" charset="0"/>
                  <a:ea typeface="Calibri" charset="0"/>
                  <a:cs typeface="Arial" panose="020B0604020202020204" pitchFamily="34" charset="0"/>
                </a:rPr>
                <a:t>Gateway</a:t>
              </a:r>
            </a:p>
          </p:txBody>
        </p:sp>
        <p:pic>
          <p:nvPicPr>
            <p:cNvPr id="217" name="Picture 216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24199" y="5372359"/>
              <a:ext cx="845175" cy="477708"/>
            </a:xfrm>
            <a:prstGeom prst="rect">
              <a:avLst/>
            </a:prstGeom>
            <a:effectLst>
              <a:glow rad="63500">
                <a:schemeClr val="bg1">
                  <a:alpha val="40000"/>
                </a:schemeClr>
              </a:glow>
            </a:effectLst>
          </p:spPr>
        </p:pic>
        <p:pic>
          <p:nvPicPr>
            <p:cNvPr id="53" name="Picture 2"/>
            <p:cNvPicPr>
              <a:picLocks noChangeAspect="1" noChangeArrowheads="1"/>
            </p:cNvPicPr>
            <p:nvPr/>
          </p:nvPicPr>
          <p:blipFill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4068" y="5523568"/>
              <a:ext cx="770713" cy="2700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4" name="Picture 2" descr="C:\Users\shainer\Documents\Presentations\Companies\Mellanox\pics\ConnectX-4i_logo.png"/>
            <p:cNvPicPr>
              <a:picLocks noChangeAspect="1" noChangeArrowheads="1"/>
            </p:cNvPicPr>
            <p:nvPr/>
          </p:nvPicPr>
          <p:blipFill rotWithShape="1">
            <a:blip r:embed="rId6" cstate="screen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404472" y="5422535"/>
              <a:ext cx="1049273" cy="394363"/>
            </a:xfrm>
            <a:prstGeom prst="roundRect">
              <a:avLst>
                <a:gd name="adj" fmla="val 8594"/>
              </a:avLst>
            </a:prstGeom>
            <a:noFill/>
            <a:ln>
              <a:noFill/>
            </a:ln>
            <a:effectLst/>
            <a:extLst/>
          </p:spPr>
        </p:pic>
        <p:grpSp>
          <p:nvGrpSpPr>
            <p:cNvPr id="10" name="Group 9"/>
            <p:cNvGrpSpPr/>
            <p:nvPr/>
          </p:nvGrpSpPr>
          <p:grpSpPr>
            <a:xfrm>
              <a:off x="2870409" y="3923936"/>
              <a:ext cx="2066901" cy="1202789"/>
              <a:chOff x="8663224" y="5147376"/>
              <a:chExt cx="2471648" cy="1438323"/>
            </a:xfrm>
          </p:grpSpPr>
          <p:sp>
            <p:nvSpPr>
              <p:cNvPr id="118" name="Text Box 43"/>
              <p:cNvSpPr txBox="1">
                <a:spLocks noChangeArrowheads="1"/>
              </p:cNvSpPr>
              <p:nvPr/>
            </p:nvSpPr>
            <p:spPr bwMode="auto">
              <a:xfrm>
                <a:off x="9006724" y="5620728"/>
                <a:ext cx="1784954" cy="4483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108852" tIns="54426" rIns="108852" bIns="54426">
                <a:spAutoFit/>
              </a:bodyPr>
              <a:lstStyle>
                <a:lvl1pPr eaLnBrk="0" hangingPunct="0">
                  <a:spcBef>
                    <a:spcPts val="600"/>
                  </a:spcBef>
                  <a:buClr>
                    <a:srgbClr val="2A7DB3"/>
                  </a:buClr>
                  <a:buSzPct val="110000"/>
                  <a:buFont typeface="Wingdings" pitchFamily="2" charset="2"/>
                  <a:buChar char="§"/>
                  <a:defRPr sz="2400">
                    <a:solidFill>
                      <a:schemeClr val="tx2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ts val="425"/>
                  </a:spcBef>
                  <a:buClr>
                    <a:srgbClr val="404040"/>
                  </a:buClr>
                  <a:buSzPct val="105000"/>
                  <a:buFont typeface="Arial" pitchFamily="34" charset="0"/>
                  <a:buChar char="•"/>
                  <a:defRPr sz="2100">
                    <a:solidFill>
                      <a:srgbClr val="404040"/>
                    </a:solidFill>
                    <a:latin typeface="Arial" pitchFamily="34" charset="0"/>
                    <a:ea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404040"/>
                  </a:buClr>
                  <a:buSzPct val="104000"/>
                  <a:buFont typeface="Lucida Grande" pitchFamily="-84" charset="0"/>
                  <a:buChar char="-"/>
                  <a:defRPr sz="1900">
                    <a:solidFill>
                      <a:srgbClr val="404040"/>
                    </a:solidFill>
                    <a:latin typeface="Arial" pitchFamily="34" charset="0"/>
                    <a:ea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7F7F7F"/>
                  </a:buClr>
                  <a:buFont typeface="Wingdings" pitchFamily="2" charset="2"/>
                  <a:buChar char="§"/>
                  <a:defRPr>
                    <a:solidFill>
                      <a:srgbClr val="7F7F7F"/>
                    </a:solidFill>
                    <a:latin typeface="Arial" pitchFamily="34" charset="0"/>
                    <a:ea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7F7F7F"/>
                  </a:buClr>
                  <a:buFont typeface="Lucida Grande" pitchFamily="-84" charset="0"/>
                  <a:buChar char="›"/>
                  <a:defRPr sz="1400">
                    <a:solidFill>
                      <a:srgbClr val="7F7F7F"/>
                    </a:solidFill>
                    <a:latin typeface="Arial" pitchFamily="34" charset="0"/>
                    <a:ea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7F7F7F"/>
                  </a:buClr>
                  <a:buFont typeface="Lucida Grande" pitchFamily="-84" charset="0"/>
                  <a:buChar char="›"/>
                  <a:defRPr sz="1400">
                    <a:solidFill>
                      <a:srgbClr val="7F7F7F"/>
                    </a:solidFill>
                    <a:latin typeface="Arial" pitchFamily="34" charset="0"/>
                    <a:ea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7F7F7F"/>
                  </a:buClr>
                  <a:buFont typeface="Lucida Grande" pitchFamily="-84" charset="0"/>
                  <a:buChar char="›"/>
                  <a:defRPr sz="1400">
                    <a:solidFill>
                      <a:srgbClr val="7F7F7F"/>
                    </a:solidFill>
                    <a:latin typeface="Arial" pitchFamily="34" charset="0"/>
                    <a:ea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7F7F7F"/>
                  </a:buClr>
                  <a:buFont typeface="Lucida Grande" pitchFamily="-84" charset="0"/>
                  <a:buChar char="›"/>
                  <a:defRPr sz="1400">
                    <a:solidFill>
                      <a:srgbClr val="7F7F7F"/>
                    </a:solidFill>
                    <a:latin typeface="Arial" pitchFamily="34" charset="0"/>
                    <a:ea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7F7F7F"/>
                  </a:buClr>
                  <a:buFont typeface="Lucida Grande" pitchFamily="-84" charset="0"/>
                  <a:buChar char="›"/>
                  <a:defRPr sz="1400">
                    <a:solidFill>
                      <a:srgbClr val="7F7F7F"/>
                    </a:solidFill>
                    <a:latin typeface="Arial" pitchFamily="34" charset="0"/>
                    <a:ea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lnSpc>
                    <a:spcPts val="1250"/>
                  </a:lnSpc>
                  <a:spcBef>
                    <a:spcPct val="0"/>
                  </a:spcBef>
                  <a:buClrTx/>
                  <a:buSzTx/>
                  <a:buNone/>
                </a:pPr>
                <a:r>
                  <a:rPr lang="en-US" altLang="en-US" sz="1250">
                    <a:solidFill>
                      <a:schemeClr val="accent1"/>
                    </a:solidFill>
                    <a:ea typeface="Calibri" charset="0"/>
                  </a:rPr>
                  <a:t>56/100/200G InfiniBand</a:t>
                </a:r>
              </a:p>
            </p:txBody>
          </p:sp>
          <p:sp>
            <p:nvSpPr>
              <p:cNvPr id="120" name="Text Box 47"/>
              <p:cNvSpPr txBox="1">
                <a:spLocks noChangeArrowheads="1"/>
              </p:cNvSpPr>
              <p:nvPr/>
            </p:nvSpPr>
            <p:spPr bwMode="auto">
              <a:xfrm>
                <a:off x="9171206" y="6137347"/>
                <a:ext cx="1455991" cy="4483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08852" tIns="54426" rIns="108852" bIns="54426">
                <a:spAutoFit/>
              </a:bodyPr>
              <a:lstStyle>
                <a:lvl1pPr eaLnBrk="0" hangingPunct="0">
                  <a:spcBef>
                    <a:spcPts val="600"/>
                  </a:spcBef>
                  <a:buClr>
                    <a:srgbClr val="2A7DB3"/>
                  </a:buClr>
                  <a:buSzPct val="110000"/>
                  <a:buFont typeface="Wingdings" pitchFamily="2" charset="2"/>
                  <a:buChar char="§"/>
                  <a:defRPr sz="2400">
                    <a:solidFill>
                      <a:schemeClr val="tx2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ts val="425"/>
                  </a:spcBef>
                  <a:buClr>
                    <a:srgbClr val="404040"/>
                  </a:buClr>
                  <a:buSzPct val="105000"/>
                  <a:buFont typeface="Arial" pitchFamily="34" charset="0"/>
                  <a:buChar char="•"/>
                  <a:defRPr sz="2100">
                    <a:solidFill>
                      <a:srgbClr val="404040"/>
                    </a:solidFill>
                    <a:latin typeface="Arial" pitchFamily="34" charset="0"/>
                    <a:ea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404040"/>
                  </a:buClr>
                  <a:buSzPct val="104000"/>
                  <a:buFont typeface="Lucida Grande" pitchFamily="-84" charset="0"/>
                  <a:buChar char="-"/>
                  <a:defRPr sz="1900">
                    <a:solidFill>
                      <a:srgbClr val="404040"/>
                    </a:solidFill>
                    <a:latin typeface="Arial" pitchFamily="34" charset="0"/>
                    <a:ea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7F7F7F"/>
                  </a:buClr>
                  <a:buFont typeface="Wingdings" pitchFamily="2" charset="2"/>
                  <a:buChar char="§"/>
                  <a:defRPr>
                    <a:solidFill>
                      <a:srgbClr val="7F7F7F"/>
                    </a:solidFill>
                    <a:latin typeface="Arial" pitchFamily="34" charset="0"/>
                    <a:ea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7F7F7F"/>
                  </a:buClr>
                  <a:buFont typeface="Lucida Grande" pitchFamily="-84" charset="0"/>
                  <a:buChar char="›"/>
                  <a:defRPr sz="1400">
                    <a:solidFill>
                      <a:srgbClr val="7F7F7F"/>
                    </a:solidFill>
                    <a:latin typeface="Arial" pitchFamily="34" charset="0"/>
                    <a:ea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7F7F7F"/>
                  </a:buClr>
                  <a:buFont typeface="Lucida Grande" pitchFamily="-84" charset="0"/>
                  <a:buChar char="›"/>
                  <a:defRPr sz="1400">
                    <a:solidFill>
                      <a:srgbClr val="7F7F7F"/>
                    </a:solidFill>
                    <a:latin typeface="Arial" pitchFamily="34" charset="0"/>
                    <a:ea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7F7F7F"/>
                  </a:buClr>
                  <a:buFont typeface="Lucida Grande" pitchFamily="-84" charset="0"/>
                  <a:buChar char="›"/>
                  <a:defRPr sz="1400">
                    <a:solidFill>
                      <a:srgbClr val="7F7F7F"/>
                    </a:solidFill>
                    <a:latin typeface="Arial" pitchFamily="34" charset="0"/>
                    <a:ea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7F7F7F"/>
                  </a:buClr>
                  <a:buFont typeface="Lucida Grande" pitchFamily="-84" charset="0"/>
                  <a:buChar char="›"/>
                  <a:defRPr sz="1400">
                    <a:solidFill>
                      <a:srgbClr val="7F7F7F"/>
                    </a:solidFill>
                    <a:latin typeface="Arial" pitchFamily="34" charset="0"/>
                    <a:ea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7F7F7F"/>
                  </a:buClr>
                  <a:buFont typeface="Lucida Grande" pitchFamily="-84" charset="0"/>
                  <a:buChar char="›"/>
                  <a:defRPr sz="1400">
                    <a:solidFill>
                      <a:srgbClr val="7F7F7F"/>
                    </a:solidFill>
                    <a:latin typeface="Arial" pitchFamily="34" charset="0"/>
                    <a:ea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lnSpc>
                    <a:spcPts val="1250"/>
                  </a:lnSpc>
                  <a:spcBef>
                    <a:spcPct val="0"/>
                  </a:spcBef>
                  <a:buClrTx/>
                  <a:buSzTx/>
                  <a:buNone/>
                </a:pPr>
                <a:r>
                  <a:rPr lang="en-US" altLang="en-US" sz="1250">
                    <a:solidFill>
                      <a:schemeClr val="accent2"/>
                    </a:solidFill>
                    <a:ea typeface="Calibri" charset="0"/>
                  </a:rPr>
                  <a:t>10/25/40/50/</a:t>
                </a:r>
              </a:p>
              <a:p>
                <a:pPr algn="ctr" eaLnBrk="1" hangingPunct="1">
                  <a:lnSpc>
                    <a:spcPts val="1250"/>
                  </a:lnSpc>
                  <a:spcBef>
                    <a:spcPct val="0"/>
                  </a:spcBef>
                  <a:buClrTx/>
                  <a:buSzTx/>
                  <a:buNone/>
                </a:pPr>
                <a:r>
                  <a:rPr lang="en-US" altLang="en-US" sz="1250">
                    <a:solidFill>
                      <a:schemeClr val="accent2"/>
                    </a:solidFill>
                    <a:ea typeface="Calibri" charset="0"/>
                  </a:rPr>
                  <a:t>100/200/400GbE</a:t>
                </a:r>
              </a:p>
            </p:txBody>
          </p:sp>
          <p:sp>
            <p:nvSpPr>
              <p:cNvPr id="158" name="Rectangle 5"/>
              <p:cNvSpPr>
                <a:spLocks noChangeArrowheads="1"/>
              </p:cNvSpPr>
              <p:nvPr/>
            </p:nvSpPr>
            <p:spPr bwMode="auto">
              <a:xfrm>
                <a:off x="8830389" y="5147376"/>
                <a:ext cx="2137624" cy="2983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108852" tIns="54426" rIns="108852" bIns="54426" anchor="ctr"/>
              <a:lstStyle/>
              <a:p>
                <a:pPr algn="ctr">
                  <a:lnSpc>
                    <a:spcPts val="1250"/>
                  </a:lnSpc>
                  <a:defRPr/>
                </a:pPr>
                <a:r>
                  <a:rPr lang="en-US" sz="125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Calibri" charset="0"/>
                    <a:cs typeface="Arial" panose="020B0604020202020204" pitchFamily="34" charset="0"/>
                  </a:rPr>
                  <a:t>Virtual Protocol </a:t>
                </a:r>
              </a:p>
              <a:p>
                <a:pPr algn="ctr">
                  <a:lnSpc>
                    <a:spcPts val="1250"/>
                  </a:lnSpc>
                  <a:defRPr/>
                </a:pPr>
                <a:r>
                  <a:rPr lang="en-US" sz="125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Calibri" charset="0"/>
                    <a:cs typeface="Arial" panose="020B0604020202020204" pitchFamily="34" charset="0"/>
                  </a:rPr>
                  <a:t>Interconnect</a:t>
                </a:r>
              </a:p>
            </p:txBody>
          </p:sp>
          <p:grpSp>
            <p:nvGrpSpPr>
              <p:cNvPr id="8" name="Group 7"/>
              <p:cNvGrpSpPr/>
              <p:nvPr/>
            </p:nvGrpSpPr>
            <p:grpSpPr>
              <a:xfrm>
                <a:off x="8663224" y="5421344"/>
                <a:ext cx="2471648" cy="851207"/>
                <a:chOff x="8494569" y="5563584"/>
                <a:chExt cx="2752945" cy="851207"/>
              </a:xfrm>
            </p:grpSpPr>
            <p:sp>
              <p:nvSpPr>
                <p:cNvPr id="59" name="Line 37"/>
                <p:cNvSpPr>
                  <a:spLocks noChangeShapeType="1"/>
                </p:cNvSpPr>
                <p:nvPr/>
              </p:nvSpPr>
              <p:spPr bwMode="auto">
                <a:xfrm>
                  <a:off x="8655481" y="5701555"/>
                  <a:ext cx="2450444" cy="12284"/>
                </a:xfrm>
                <a:prstGeom prst="line">
                  <a:avLst/>
                </a:prstGeom>
                <a:noFill/>
                <a:ln w="38100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108852" tIns="54426" rIns="108852" bIns="54426" anchor="ctr"/>
                <a:lstStyle/>
                <a:p>
                  <a:r>
                    <a:rPr lang="en-US" sz="1500">
                      <a:latin typeface="Arial" panose="020B0604020202020204" pitchFamily="34" charset="0"/>
                    </a:rPr>
                    <a:t> </a:t>
                  </a:r>
                </a:p>
              </p:txBody>
            </p:sp>
            <p:sp>
              <p:nvSpPr>
                <p:cNvPr id="60" name="Line 38"/>
                <p:cNvSpPr>
                  <a:spLocks noChangeShapeType="1"/>
                </p:cNvSpPr>
                <p:nvPr/>
              </p:nvSpPr>
              <p:spPr bwMode="auto">
                <a:xfrm>
                  <a:off x="8667285" y="6282248"/>
                  <a:ext cx="2300315" cy="0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108852" tIns="54426" rIns="108852" bIns="54426" anchor="ctr"/>
                <a:lstStyle/>
                <a:p>
                  <a:endParaRPr lang="en-US" sz="1500">
                    <a:latin typeface="Arial" panose="020B0604020202020204" pitchFamily="34" charset="0"/>
                  </a:endParaRPr>
                </a:p>
              </p:txBody>
            </p:sp>
            <p:pic>
              <p:nvPicPr>
                <p:cNvPr id="61" name="Picture 60"/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10713205" y="5290704"/>
                  <a:ext cx="261430" cy="807189"/>
                </a:xfrm>
                <a:prstGeom prst="rect">
                  <a:avLst/>
                </a:prstGeom>
              </p:spPr>
            </p:pic>
            <p:pic>
              <p:nvPicPr>
                <p:cNvPr id="62" name="Picture 61"/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10713205" y="5880481"/>
                  <a:ext cx="261430" cy="807189"/>
                </a:xfrm>
                <a:prstGeom prst="rect">
                  <a:avLst/>
                </a:prstGeom>
              </p:spPr>
            </p:pic>
            <p:pic>
              <p:nvPicPr>
                <p:cNvPr id="63" name="Picture 62"/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5400000" flipH="1">
                  <a:off x="8767449" y="5290704"/>
                  <a:ext cx="261430" cy="807189"/>
                </a:xfrm>
                <a:prstGeom prst="rect">
                  <a:avLst/>
                </a:prstGeom>
              </p:spPr>
            </p:pic>
            <p:pic>
              <p:nvPicPr>
                <p:cNvPr id="64" name="Picture 63"/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5400000" flipH="1">
                  <a:off x="8767450" y="5880481"/>
                  <a:ext cx="261430" cy="807189"/>
                </a:xfrm>
                <a:prstGeom prst="rect">
                  <a:avLst/>
                </a:prstGeom>
              </p:spPr>
            </p:pic>
          </p:grpSp>
        </p:grpSp>
        <p:sp>
          <p:nvSpPr>
            <p:cNvPr id="100" name="Left Brace 99"/>
            <p:cNvSpPr/>
            <p:nvPr/>
          </p:nvSpPr>
          <p:spPr bwMode="auto">
            <a:xfrm rot="16200000">
              <a:off x="2046455" y="4336597"/>
              <a:ext cx="216954" cy="1844805"/>
            </a:xfrm>
            <a:prstGeom prst="leftBrace">
              <a:avLst>
                <a:gd name="adj1" fmla="val 39545"/>
                <a:gd name="adj2" fmla="val 50000"/>
              </a:avLst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1500">
                <a:latin typeface="Arial" panose="020B0604020202020204" pitchFamily="34" charset="0"/>
              </a:endParaRPr>
            </a:p>
          </p:txBody>
        </p:sp>
        <p:sp>
          <p:nvSpPr>
            <p:cNvPr id="101" name="Left Brace 100"/>
            <p:cNvSpPr/>
            <p:nvPr/>
          </p:nvSpPr>
          <p:spPr bwMode="auto">
            <a:xfrm rot="16200000">
              <a:off x="3792398" y="4544579"/>
              <a:ext cx="216954" cy="1428844"/>
            </a:xfrm>
            <a:prstGeom prst="leftBrace">
              <a:avLst>
                <a:gd name="adj1" fmla="val 39545"/>
                <a:gd name="adj2" fmla="val 50000"/>
              </a:avLst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1500">
                <a:latin typeface="Arial" panose="020B0604020202020204" pitchFamily="34" charset="0"/>
              </a:endParaRPr>
            </a:p>
          </p:txBody>
        </p:sp>
        <p:sp>
          <p:nvSpPr>
            <p:cNvPr id="102" name="Left Brace 101"/>
            <p:cNvSpPr/>
            <p:nvPr/>
          </p:nvSpPr>
          <p:spPr bwMode="auto">
            <a:xfrm rot="16200000">
              <a:off x="5835118" y="4039825"/>
              <a:ext cx="216954" cy="2438354"/>
            </a:xfrm>
            <a:prstGeom prst="leftBrace">
              <a:avLst>
                <a:gd name="adj1" fmla="val 39545"/>
                <a:gd name="adj2" fmla="val 50000"/>
              </a:avLst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1500">
                <a:latin typeface="Arial" panose="020B0604020202020204" pitchFamily="34" charset="0"/>
              </a:endParaRPr>
            </a:p>
          </p:txBody>
        </p:sp>
        <p:sp>
          <p:nvSpPr>
            <p:cNvPr id="103" name="Left Brace 102"/>
            <p:cNvSpPr/>
            <p:nvPr/>
          </p:nvSpPr>
          <p:spPr bwMode="auto">
            <a:xfrm rot="16200000">
              <a:off x="7930276" y="4471852"/>
              <a:ext cx="216954" cy="1574299"/>
            </a:xfrm>
            <a:prstGeom prst="leftBrace">
              <a:avLst>
                <a:gd name="adj1" fmla="val 39545"/>
                <a:gd name="adj2" fmla="val 50000"/>
              </a:avLst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1500">
                <a:latin typeface="Arial" panose="020B0604020202020204" pitchFamily="34" charset="0"/>
              </a:endParaRPr>
            </a:p>
          </p:txBody>
        </p:sp>
        <p:sp>
          <p:nvSpPr>
            <p:cNvPr id="104" name="Left Brace 103"/>
            <p:cNvSpPr/>
            <p:nvPr/>
          </p:nvSpPr>
          <p:spPr bwMode="auto">
            <a:xfrm rot="16200000">
              <a:off x="9759406" y="4336598"/>
              <a:ext cx="216954" cy="1844805"/>
            </a:xfrm>
            <a:prstGeom prst="leftBrace">
              <a:avLst>
                <a:gd name="adj1" fmla="val 39545"/>
                <a:gd name="adj2" fmla="val 50000"/>
              </a:avLst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1500">
                <a:latin typeface="Arial" panose="020B0604020202020204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11681" y="3519075"/>
              <a:ext cx="657486" cy="1980473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47003" y="3367480"/>
              <a:ext cx="747700" cy="2951923"/>
            </a:xfrm>
            <a:prstGeom prst="rect">
              <a:avLst/>
            </a:prstGeom>
          </p:spPr>
        </p:pic>
        <p:grpSp>
          <p:nvGrpSpPr>
            <p:cNvPr id="129" name="Group 128"/>
            <p:cNvGrpSpPr/>
            <p:nvPr/>
          </p:nvGrpSpPr>
          <p:grpSpPr>
            <a:xfrm>
              <a:off x="6969159" y="3923936"/>
              <a:ext cx="2066901" cy="1202789"/>
              <a:chOff x="8663224" y="5147376"/>
              <a:chExt cx="2471648" cy="1438323"/>
            </a:xfrm>
          </p:grpSpPr>
          <p:sp>
            <p:nvSpPr>
              <p:cNvPr id="130" name="Text Box 43"/>
              <p:cNvSpPr txBox="1">
                <a:spLocks noChangeArrowheads="1"/>
              </p:cNvSpPr>
              <p:nvPr/>
            </p:nvSpPr>
            <p:spPr bwMode="auto">
              <a:xfrm>
                <a:off x="9006724" y="5620728"/>
                <a:ext cx="1784954" cy="4483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108852" tIns="54426" rIns="108852" bIns="54426">
                <a:spAutoFit/>
              </a:bodyPr>
              <a:lstStyle>
                <a:lvl1pPr eaLnBrk="0" hangingPunct="0">
                  <a:spcBef>
                    <a:spcPts val="600"/>
                  </a:spcBef>
                  <a:buClr>
                    <a:srgbClr val="2A7DB3"/>
                  </a:buClr>
                  <a:buSzPct val="110000"/>
                  <a:buFont typeface="Wingdings" pitchFamily="2" charset="2"/>
                  <a:buChar char="§"/>
                  <a:defRPr sz="2400">
                    <a:solidFill>
                      <a:schemeClr val="tx2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ts val="425"/>
                  </a:spcBef>
                  <a:buClr>
                    <a:srgbClr val="404040"/>
                  </a:buClr>
                  <a:buSzPct val="105000"/>
                  <a:buFont typeface="Arial" pitchFamily="34" charset="0"/>
                  <a:buChar char="•"/>
                  <a:defRPr sz="2100">
                    <a:solidFill>
                      <a:srgbClr val="404040"/>
                    </a:solidFill>
                    <a:latin typeface="Arial" pitchFamily="34" charset="0"/>
                    <a:ea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404040"/>
                  </a:buClr>
                  <a:buSzPct val="104000"/>
                  <a:buFont typeface="Lucida Grande" pitchFamily="-84" charset="0"/>
                  <a:buChar char="-"/>
                  <a:defRPr sz="1900">
                    <a:solidFill>
                      <a:srgbClr val="404040"/>
                    </a:solidFill>
                    <a:latin typeface="Arial" pitchFamily="34" charset="0"/>
                    <a:ea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7F7F7F"/>
                  </a:buClr>
                  <a:buFont typeface="Wingdings" pitchFamily="2" charset="2"/>
                  <a:buChar char="§"/>
                  <a:defRPr>
                    <a:solidFill>
                      <a:srgbClr val="7F7F7F"/>
                    </a:solidFill>
                    <a:latin typeface="Arial" pitchFamily="34" charset="0"/>
                    <a:ea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7F7F7F"/>
                  </a:buClr>
                  <a:buFont typeface="Lucida Grande" pitchFamily="-84" charset="0"/>
                  <a:buChar char="›"/>
                  <a:defRPr sz="1400">
                    <a:solidFill>
                      <a:srgbClr val="7F7F7F"/>
                    </a:solidFill>
                    <a:latin typeface="Arial" pitchFamily="34" charset="0"/>
                    <a:ea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7F7F7F"/>
                  </a:buClr>
                  <a:buFont typeface="Lucida Grande" pitchFamily="-84" charset="0"/>
                  <a:buChar char="›"/>
                  <a:defRPr sz="1400">
                    <a:solidFill>
                      <a:srgbClr val="7F7F7F"/>
                    </a:solidFill>
                    <a:latin typeface="Arial" pitchFamily="34" charset="0"/>
                    <a:ea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7F7F7F"/>
                  </a:buClr>
                  <a:buFont typeface="Lucida Grande" pitchFamily="-84" charset="0"/>
                  <a:buChar char="›"/>
                  <a:defRPr sz="1400">
                    <a:solidFill>
                      <a:srgbClr val="7F7F7F"/>
                    </a:solidFill>
                    <a:latin typeface="Arial" pitchFamily="34" charset="0"/>
                    <a:ea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7F7F7F"/>
                  </a:buClr>
                  <a:buFont typeface="Lucida Grande" pitchFamily="-84" charset="0"/>
                  <a:buChar char="›"/>
                  <a:defRPr sz="1400">
                    <a:solidFill>
                      <a:srgbClr val="7F7F7F"/>
                    </a:solidFill>
                    <a:latin typeface="Arial" pitchFamily="34" charset="0"/>
                    <a:ea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7F7F7F"/>
                  </a:buClr>
                  <a:buFont typeface="Lucida Grande" pitchFamily="-84" charset="0"/>
                  <a:buChar char="›"/>
                  <a:defRPr sz="1400">
                    <a:solidFill>
                      <a:srgbClr val="7F7F7F"/>
                    </a:solidFill>
                    <a:latin typeface="Arial" pitchFamily="34" charset="0"/>
                    <a:ea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lnSpc>
                    <a:spcPts val="1250"/>
                  </a:lnSpc>
                  <a:spcBef>
                    <a:spcPct val="0"/>
                  </a:spcBef>
                  <a:buClrTx/>
                  <a:buSzTx/>
                  <a:buNone/>
                </a:pPr>
                <a:r>
                  <a:rPr lang="en-US" altLang="en-US" sz="1250">
                    <a:solidFill>
                      <a:schemeClr val="accent1"/>
                    </a:solidFill>
                    <a:ea typeface="Calibri" charset="0"/>
                  </a:rPr>
                  <a:t>56/100/200G InfiniBand</a:t>
                </a:r>
              </a:p>
            </p:txBody>
          </p:sp>
          <p:sp>
            <p:nvSpPr>
              <p:cNvPr id="131" name="Text Box 47"/>
              <p:cNvSpPr txBox="1">
                <a:spLocks noChangeArrowheads="1"/>
              </p:cNvSpPr>
              <p:nvPr/>
            </p:nvSpPr>
            <p:spPr bwMode="auto">
              <a:xfrm>
                <a:off x="9171206" y="6137347"/>
                <a:ext cx="1455991" cy="4483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08852" tIns="54426" rIns="108852" bIns="54426">
                <a:spAutoFit/>
              </a:bodyPr>
              <a:lstStyle>
                <a:lvl1pPr eaLnBrk="0" hangingPunct="0">
                  <a:spcBef>
                    <a:spcPts val="600"/>
                  </a:spcBef>
                  <a:buClr>
                    <a:srgbClr val="2A7DB3"/>
                  </a:buClr>
                  <a:buSzPct val="110000"/>
                  <a:buFont typeface="Wingdings" pitchFamily="2" charset="2"/>
                  <a:buChar char="§"/>
                  <a:defRPr sz="2400">
                    <a:solidFill>
                      <a:schemeClr val="tx2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ts val="425"/>
                  </a:spcBef>
                  <a:buClr>
                    <a:srgbClr val="404040"/>
                  </a:buClr>
                  <a:buSzPct val="105000"/>
                  <a:buFont typeface="Arial" pitchFamily="34" charset="0"/>
                  <a:buChar char="•"/>
                  <a:defRPr sz="2100">
                    <a:solidFill>
                      <a:srgbClr val="404040"/>
                    </a:solidFill>
                    <a:latin typeface="Arial" pitchFamily="34" charset="0"/>
                    <a:ea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404040"/>
                  </a:buClr>
                  <a:buSzPct val="104000"/>
                  <a:buFont typeface="Lucida Grande" pitchFamily="-84" charset="0"/>
                  <a:buChar char="-"/>
                  <a:defRPr sz="1900">
                    <a:solidFill>
                      <a:srgbClr val="404040"/>
                    </a:solidFill>
                    <a:latin typeface="Arial" pitchFamily="34" charset="0"/>
                    <a:ea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7F7F7F"/>
                  </a:buClr>
                  <a:buFont typeface="Wingdings" pitchFamily="2" charset="2"/>
                  <a:buChar char="§"/>
                  <a:defRPr>
                    <a:solidFill>
                      <a:srgbClr val="7F7F7F"/>
                    </a:solidFill>
                    <a:latin typeface="Arial" pitchFamily="34" charset="0"/>
                    <a:ea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7F7F7F"/>
                  </a:buClr>
                  <a:buFont typeface="Lucida Grande" pitchFamily="-84" charset="0"/>
                  <a:buChar char="›"/>
                  <a:defRPr sz="1400">
                    <a:solidFill>
                      <a:srgbClr val="7F7F7F"/>
                    </a:solidFill>
                    <a:latin typeface="Arial" pitchFamily="34" charset="0"/>
                    <a:ea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7F7F7F"/>
                  </a:buClr>
                  <a:buFont typeface="Lucida Grande" pitchFamily="-84" charset="0"/>
                  <a:buChar char="›"/>
                  <a:defRPr sz="1400">
                    <a:solidFill>
                      <a:srgbClr val="7F7F7F"/>
                    </a:solidFill>
                    <a:latin typeface="Arial" pitchFamily="34" charset="0"/>
                    <a:ea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7F7F7F"/>
                  </a:buClr>
                  <a:buFont typeface="Lucida Grande" pitchFamily="-84" charset="0"/>
                  <a:buChar char="›"/>
                  <a:defRPr sz="1400">
                    <a:solidFill>
                      <a:srgbClr val="7F7F7F"/>
                    </a:solidFill>
                    <a:latin typeface="Arial" pitchFamily="34" charset="0"/>
                    <a:ea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7F7F7F"/>
                  </a:buClr>
                  <a:buFont typeface="Lucida Grande" pitchFamily="-84" charset="0"/>
                  <a:buChar char="›"/>
                  <a:defRPr sz="1400">
                    <a:solidFill>
                      <a:srgbClr val="7F7F7F"/>
                    </a:solidFill>
                    <a:latin typeface="Arial" pitchFamily="34" charset="0"/>
                    <a:ea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7F7F7F"/>
                  </a:buClr>
                  <a:buFont typeface="Lucida Grande" pitchFamily="-84" charset="0"/>
                  <a:buChar char="›"/>
                  <a:defRPr sz="1400">
                    <a:solidFill>
                      <a:srgbClr val="7F7F7F"/>
                    </a:solidFill>
                    <a:latin typeface="Arial" pitchFamily="34" charset="0"/>
                    <a:ea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lnSpc>
                    <a:spcPts val="1250"/>
                  </a:lnSpc>
                  <a:spcBef>
                    <a:spcPct val="0"/>
                  </a:spcBef>
                  <a:buClrTx/>
                  <a:buSzTx/>
                  <a:buNone/>
                </a:pPr>
                <a:r>
                  <a:rPr lang="en-US" altLang="en-US" sz="1250">
                    <a:solidFill>
                      <a:schemeClr val="accent2"/>
                    </a:solidFill>
                    <a:ea typeface="Calibri" charset="0"/>
                  </a:rPr>
                  <a:t>10/25/40/50/</a:t>
                </a:r>
              </a:p>
              <a:p>
                <a:pPr algn="ctr" eaLnBrk="1" hangingPunct="1">
                  <a:lnSpc>
                    <a:spcPts val="1250"/>
                  </a:lnSpc>
                  <a:spcBef>
                    <a:spcPct val="0"/>
                  </a:spcBef>
                  <a:buClrTx/>
                  <a:buSzTx/>
                  <a:buNone/>
                </a:pPr>
                <a:r>
                  <a:rPr lang="en-US" altLang="en-US" sz="1250">
                    <a:solidFill>
                      <a:schemeClr val="accent2"/>
                    </a:solidFill>
                    <a:ea typeface="Calibri" charset="0"/>
                  </a:rPr>
                  <a:t>100/200/400GbE</a:t>
                </a:r>
              </a:p>
            </p:txBody>
          </p:sp>
          <p:sp>
            <p:nvSpPr>
              <p:cNvPr id="132" name="Rectangle 5"/>
              <p:cNvSpPr>
                <a:spLocks noChangeArrowheads="1"/>
              </p:cNvSpPr>
              <p:nvPr/>
            </p:nvSpPr>
            <p:spPr bwMode="auto">
              <a:xfrm>
                <a:off x="8830389" y="5147376"/>
                <a:ext cx="2137624" cy="2983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108852" tIns="54426" rIns="108852" bIns="54426" anchor="ctr"/>
              <a:lstStyle/>
              <a:p>
                <a:pPr algn="ctr">
                  <a:lnSpc>
                    <a:spcPts val="1250"/>
                  </a:lnSpc>
                  <a:defRPr/>
                </a:pPr>
                <a:r>
                  <a:rPr lang="en-US" sz="125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Calibri" charset="0"/>
                    <a:cs typeface="Arial" panose="020B0604020202020204" pitchFamily="34" charset="0"/>
                  </a:rPr>
                  <a:t>Virtual Protocol </a:t>
                </a:r>
              </a:p>
              <a:p>
                <a:pPr algn="ctr">
                  <a:lnSpc>
                    <a:spcPts val="1250"/>
                  </a:lnSpc>
                  <a:defRPr/>
                </a:pPr>
                <a:r>
                  <a:rPr lang="en-US" sz="125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Calibri" charset="0"/>
                    <a:cs typeface="Arial" panose="020B0604020202020204" pitchFamily="34" charset="0"/>
                  </a:rPr>
                  <a:t>Interconnect</a:t>
                </a:r>
              </a:p>
            </p:txBody>
          </p:sp>
          <p:grpSp>
            <p:nvGrpSpPr>
              <p:cNvPr id="133" name="Group 132"/>
              <p:cNvGrpSpPr/>
              <p:nvPr/>
            </p:nvGrpSpPr>
            <p:grpSpPr>
              <a:xfrm>
                <a:off x="8663224" y="5421344"/>
                <a:ext cx="2471648" cy="851207"/>
                <a:chOff x="8494569" y="5563584"/>
                <a:chExt cx="2752945" cy="851207"/>
              </a:xfrm>
            </p:grpSpPr>
            <p:sp>
              <p:nvSpPr>
                <p:cNvPr id="134" name="Line 37"/>
                <p:cNvSpPr>
                  <a:spLocks noChangeShapeType="1"/>
                </p:cNvSpPr>
                <p:nvPr/>
              </p:nvSpPr>
              <p:spPr bwMode="auto">
                <a:xfrm>
                  <a:off x="8655481" y="5701555"/>
                  <a:ext cx="2450444" cy="12284"/>
                </a:xfrm>
                <a:prstGeom prst="line">
                  <a:avLst/>
                </a:prstGeom>
                <a:noFill/>
                <a:ln w="38100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108852" tIns="54426" rIns="108852" bIns="54426" anchor="ctr"/>
                <a:lstStyle/>
                <a:p>
                  <a:r>
                    <a:rPr lang="en-US" sz="1500">
                      <a:latin typeface="Arial" panose="020B0604020202020204" pitchFamily="34" charset="0"/>
                    </a:rPr>
                    <a:t> </a:t>
                  </a:r>
                </a:p>
              </p:txBody>
            </p:sp>
            <p:sp>
              <p:nvSpPr>
                <p:cNvPr id="135" name="Line 38"/>
                <p:cNvSpPr>
                  <a:spLocks noChangeShapeType="1"/>
                </p:cNvSpPr>
                <p:nvPr/>
              </p:nvSpPr>
              <p:spPr bwMode="auto">
                <a:xfrm>
                  <a:off x="8667285" y="6282248"/>
                  <a:ext cx="2300315" cy="0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108852" tIns="54426" rIns="108852" bIns="54426" anchor="ctr"/>
                <a:lstStyle/>
                <a:p>
                  <a:endParaRPr lang="en-US" sz="1500">
                    <a:latin typeface="Arial" panose="020B0604020202020204" pitchFamily="34" charset="0"/>
                  </a:endParaRPr>
                </a:p>
              </p:txBody>
            </p:sp>
            <p:pic>
              <p:nvPicPr>
                <p:cNvPr id="136" name="Picture 135"/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10713205" y="5290704"/>
                  <a:ext cx="261430" cy="807189"/>
                </a:xfrm>
                <a:prstGeom prst="rect">
                  <a:avLst/>
                </a:prstGeom>
              </p:spPr>
            </p:pic>
            <p:pic>
              <p:nvPicPr>
                <p:cNvPr id="137" name="Picture 136"/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10713205" y="5880481"/>
                  <a:ext cx="261430" cy="807189"/>
                </a:xfrm>
                <a:prstGeom prst="rect">
                  <a:avLst/>
                </a:prstGeom>
              </p:spPr>
            </p:pic>
            <p:pic>
              <p:nvPicPr>
                <p:cNvPr id="138" name="Picture 137"/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5400000" flipH="1">
                  <a:off x="8767449" y="5290704"/>
                  <a:ext cx="261430" cy="807189"/>
                </a:xfrm>
                <a:prstGeom prst="rect">
                  <a:avLst/>
                </a:prstGeom>
              </p:spPr>
            </p:pic>
            <p:pic>
              <p:nvPicPr>
                <p:cNvPr id="139" name="Picture 138"/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5400000" flipH="1">
                  <a:off x="8767450" y="5880481"/>
                  <a:ext cx="261430" cy="807189"/>
                </a:xfrm>
                <a:prstGeom prst="rect">
                  <a:avLst/>
                </a:prstGeom>
              </p:spPr>
            </p:pic>
          </p:grpSp>
        </p:grpSp>
        <p:pic>
          <p:nvPicPr>
            <p:cNvPr id="140" name="Picture 2"/>
            <p:cNvPicPr>
              <a:picLocks noChangeAspect="1" noChangeArrowheads="1"/>
            </p:cNvPicPr>
            <p:nvPr/>
          </p:nvPicPr>
          <p:blipFill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0561" y="5523568"/>
              <a:ext cx="770713" cy="2700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1" name="Picture 2" descr="C:\Users\shainer\Documents\Presentations\Companies\Mellanox\pics\ConnectX-4i_logo.png"/>
            <p:cNvPicPr>
              <a:picLocks noChangeAspect="1" noChangeArrowheads="1"/>
            </p:cNvPicPr>
            <p:nvPr/>
          </p:nvPicPr>
          <p:blipFill rotWithShape="1">
            <a:blip r:embed="rId6" cstate="screen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630295" y="5422535"/>
              <a:ext cx="1049273" cy="394363"/>
            </a:xfrm>
            <a:prstGeom prst="roundRect">
              <a:avLst>
                <a:gd name="adj" fmla="val 8594"/>
              </a:avLst>
            </a:prstGeom>
            <a:noFill/>
            <a:ln>
              <a:noFill/>
            </a:ln>
            <a:effectLst/>
            <a:extLst/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6355" y="4054117"/>
              <a:ext cx="2383648" cy="1460299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995BE6B2-056F-BD4F-B0FC-399BD6ADB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45765" y="5375001"/>
              <a:ext cx="1207475" cy="6003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19648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圓角 2">
            <a:extLst>
              <a:ext uri="{FF2B5EF4-FFF2-40B4-BE49-F238E27FC236}">
                <a16:creationId xmlns:a16="http://schemas.microsoft.com/office/drawing/2014/main" id="{D9CFAA0C-4446-45BA-AC50-8D3446C52A5B}"/>
              </a:ext>
            </a:extLst>
          </p:cNvPr>
          <p:cNvSpPr/>
          <p:nvPr/>
        </p:nvSpPr>
        <p:spPr>
          <a:xfrm>
            <a:off x="367936" y="2533785"/>
            <a:ext cx="8323677" cy="3855601"/>
          </a:xfrm>
          <a:prstGeom prst="roundRect">
            <a:avLst>
              <a:gd name="adj" fmla="val 2452"/>
            </a:avLst>
          </a:prstGeom>
          <a:gradFill flip="none" rotWithShape="1">
            <a:gsLst>
              <a:gs pos="0">
                <a:srgbClr val="A506FE"/>
              </a:gs>
              <a:gs pos="100000">
                <a:srgbClr val="A506FE">
                  <a:shade val="100000"/>
                  <a:satMod val="115000"/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4294967295"/>
          </p:nvPr>
        </p:nvSpPr>
        <p:spPr>
          <a:xfrm>
            <a:off x="9420225" y="1839913"/>
            <a:ext cx="2771775" cy="249237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srgbClr val="07FDE6"/>
                </a:solidFill>
                <a:latin typeface="Arial" panose="020B0604020202020204" pitchFamily="34" charset="0"/>
              </a:rPr>
              <a:t>Traditional SAN</a:t>
            </a:r>
          </a:p>
          <a:p>
            <a:r>
              <a:rPr lang="en-US">
                <a:solidFill>
                  <a:srgbClr val="07FDE6"/>
                </a:solidFill>
                <a:latin typeface="Arial" panose="020B0604020202020204" pitchFamily="34" charset="0"/>
              </a:rPr>
              <a:t>20% of capacity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14914" y="48497"/>
            <a:ext cx="9100686" cy="1170703"/>
          </a:xfrm>
        </p:spPr>
        <p:txBody>
          <a:bodyPr>
            <a:norm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Today’s Storage Landscape </a:t>
            </a: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6249" y="1423805"/>
            <a:ext cx="3014076" cy="491745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078993" y="1411584"/>
            <a:ext cx="2249905" cy="33688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>
                <a:solidFill>
                  <a:srgbClr val="07FDE6"/>
                </a:solidFill>
                <a:latin typeface="Arial" panose="020B0604020202020204" pitchFamily="34" charset="0"/>
              </a:rPr>
              <a:t>PRIMARY STORAGE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03056" y="3788332"/>
            <a:ext cx="3080083" cy="63444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</a:rPr>
              <a:t>SECONDARY</a:t>
            </a:r>
            <a:br>
              <a:rPr lang="en-US" sz="240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</a:rPr>
              <a:t>STORAGE</a:t>
            </a:r>
          </a:p>
        </p:txBody>
      </p:sp>
      <p:sp>
        <p:nvSpPr>
          <p:cNvPr id="16" name="Right Brace 15"/>
          <p:cNvSpPr/>
          <p:nvPr/>
        </p:nvSpPr>
        <p:spPr>
          <a:xfrm>
            <a:off x="8534400" y="1367284"/>
            <a:ext cx="276726" cy="1118937"/>
          </a:xfrm>
          <a:prstGeom prst="rightBrace">
            <a:avLst/>
          </a:prstGeom>
          <a:ln w="19050">
            <a:solidFill>
              <a:srgbClr val="07FD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latin typeface="Arial" panose="020B0604020202020204" pitchFamily="34" charset="0"/>
            </a:endParaRPr>
          </a:p>
        </p:txBody>
      </p:sp>
      <p:sp>
        <p:nvSpPr>
          <p:cNvPr id="18" name="Right Brace 17"/>
          <p:cNvSpPr/>
          <p:nvPr/>
        </p:nvSpPr>
        <p:spPr>
          <a:xfrm>
            <a:off x="8534401" y="2533785"/>
            <a:ext cx="336884" cy="3774836"/>
          </a:xfrm>
          <a:prstGeom prst="rightBrace">
            <a:avLst>
              <a:gd name="adj1" fmla="val 20833"/>
              <a:gd name="adj2" fmla="val 50000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latin typeface="Arial" panose="020B0604020202020204" pitchFamily="34" charset="0"/>
            </a:endParaRPr>
          </a:p>
        </p:txBody>
      </p:sp>
      <p:sp>
        <p:nvSpPr>
          <p:cNvPr id="20" name="Content Placeholder 13"/>
          <p:cNvSpPr txBox="1">
            <a:spLocks/>
          </p:cNvSpPr>
          <p:nvPr/>
        </p:nvSpPr>
        <p:spPr>
          <a:xfrm>
            <a:off x="9135139" y="4472235"/>
            <a:ext cx="3048000" cy="22218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82825" indent="-182825" algn="l" defTabSz="914126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–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357" indent="-182825" algn="l" defTabSz="914126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475" indent="-137119" algn="l" defTabSz="914126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31301" indent="-137119" algn="l" defTabSz="914126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8419" indent="-137119" algn="l" defTabSz="914126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51245" indent="-137119" algn="l" defTabSz="914126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363" indent="-137119" algn="l" defTabSz="914126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189" indent="-137119" algn="l" defTabSz="914126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014" indent="-137119" algn="l" defTabSz="914126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</a:rPr>
              <a:t> 80% of capacity</a:t>
            </a:r>
          </a:p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</a:rPr>
              <a:t> Rapid growth</a:t>
            </a:r>
          </a:p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</a:rPr>
              <a:t> Diverse data types</a:t>
            </a:r>
          </a:p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</a:rPr>
              <a:t>Scale-out, Ethernet-based</a:t>
            </a:r>
          </a:p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</a:rPr>
              <a:t> Tiered storage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62234" y="1920418"/>
            <a:ext cx="2249905" cy="42110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5000">
                <a:solidFill>
                  <a:srgbClr val="07FDE6"/>
                </a:solidFill>
                <a:latin typeface="Arial" panose="020B0604020202020204" pitchFamily="34" charset="0"/>
              </a:rPr>
              <a:t>STORAGE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55494" y="2437442"/>
            <a:ext cx="2249905" cy="78205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5000">
                <a:solidFill>
                  <a:schemeClr val="bg1"/>
                </a:solidFill>
                <a:latin typeface="Arial" panose="020B0604020202020204" pitchFamily="34" charset="0"/>
              </a:rPr>
              <a:t>ICEBERG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0198" y="5801961"/>
            <a:ext cx="377334" cy="24149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6087" y="5255840"/>
            <a:ext cx="279227" cy="26413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1563" y="4067214"/>
            <a:ext cx="332053" cy="33205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4446" y="4634252"/>
            <a:ext cx="316960" cy="339600"/>
          </a:xfrm>
          <a:prstGeom prst="rect">
            <a:avLst/>
          </a:prstGeom>
        </p:spPr>
      </p:pic>
      <p:pic>
        <p:nvPicPr>
          <p:cNvPr id="1024" name="Picture 10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2993" y="3542924"/>
            <a:ext cx="294320" cy="226400"/>
          </a:xfrm>
          <a:prstGeom prst="rect">
            <a:avLst/>
          </a:prstGeom>
        </p:spPr>
      </p:pic>
      <p:pic>
        <p:nvPicPr>
          <p:cNvPr id="1025" name="Picture 10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3346" y="2939921"/>
            <a:ext cx="299811" cy="251454"/>
          </a:xfrm>
          <a:prstGeom prst="rect">
            <a:avLst/>
          </a:prstGeom>
        </p:spPr>
      </p:pic>
      <p:sp>
        <p:nvSpPr>
          <p:cNvPr id="1028" name="Oval 1027"/>
          <p:cNvSpPr/>
          <p:nvPr/>
        </p:nvSpPr>
        <p:spPr bwMode="ltGray">
          <a:xfrm>
            <a:off x="7240868" y="4098044"/>
            <a:ext cx="252663" cy="252663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2400" err="1">
              <a:latin typeface="Arial" panose="020B0604020202020204" pitchFamily="34" charset="0"/>
            </a:endParaRPr>
          </a:p>
        </p:txBody>
      </p:sp>
      <p:sp>
        <p:nvSpPr>
          <p:cNvPr id="65" name="Oval 64"/>
          <p:cNvSpPr/>
          <p:nvPr/>
        </p:nvSpPr>
        <p:spPr bwMode="ltGray">
          <a:xfrm>
            <a:off x="6362562" y="4677175"/>
            <a:ext cx="252663" cy="252663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2400" err="1">
              <a:latin typeface="Arial" panose="020B0604020202020204" pitchFamily="34" charset="0"/>
            </a:endParaRPr>
          </a:p>
        </p:txBody>
      </p:sp>
      <p:sp>
        <p:nvSpPr>
          <p:cNvPr id="67" name="Oval 66"/>
          <p:cNvSpPr/>
          <p:nvPr/>
        </p:nvSpPr>
        <p:spPr bwMode="ltGray">
          <a:xfrm>
            <a:off x="6566264" y="5833374"/>
            <a:ext cx="252663" cy="252663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2400" err="1">
              <a:latin typeface="Arial" panose="020B0604020202020204" pitchFamily="34" charset="0"/>
            </a:endParaRPr>
          </a:p>
        </p:txBody>
      </p:sp>
      <p:sp>
        <p:nvSpPr>
          <p:cNvPr id="68" name="Oval 67"/>
          <p:cNvSpPr/>
          <p:nvPr/>
        </p:nvSpPr>
        <p:spPr bwMode="ltGray">
          <a:xfrm>
            <a:off x="6386624" y="5274745"/>
            <a:ext cx="252663" cy="252663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2400" err="1">
              <a:latin typeface="Arial" panose="020B0604020202020204" pitchFamily="34" charset="0"/>
            </a:endParaRPr>
          </a:p>
        </p:txBody>
      </p:sp>
      <p:cxnSp>
        <p:nvCxnSpPr>
          <p:cNvPr id="83" name="Straight Connector 82"/>
          <p:cNvCxnSpPr/>
          <p:nvPr/>
        </p:nvCxnSpPr>
        <p:spPr>
          <a:xfrm>
            <a:off x="5327846" y="3072126"/>
            <a:ext cx="210552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5327845" y="3649642"/>
            <a:ext cx="108284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5327845" y="4227158"/>
            <a:ext cx="194911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5327845" y="4804674"/>
            <a:ext cx="108284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5327845" y="5382190"/>
            <a:ext cx="108284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V="1">
            <a:off x="5327846" y="5959706"/>
            <a:ext cx="1311442" cy="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Oval 98"/>
          <p:cNvSpPr/>
          <p:nvPr/>
        </p:nvSpPr>
        <p:spPr bwMode="ltGray">
          <a:xfrm>
            <a:off x="6354541" y="3508497"/>
            <a:ext cx="252663" cy="252663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2400" err="1">
              <a:latin typeface="Arial" panose="020B0604020202020204" pitchFamily="34" charset="0"/>
            </a:endParaRPr>
          </a:p>
        </p:txBody>
      </p:sp>
      <p:sp>
        <p:nvSpPr>
          <p:cNvPr id="101" name="Oval 100"/>
          <p:cNvSpPr/>
          <p:nvPr/>
        </p:nvSpPr>
        <p:spPr bwMode="ltGray">
          <a:xfrm>
            <a:off x="7421341" y="2947800"/>
            <a:ext cx="252663" cy="252663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2400" err="1">
              <a:latin typeface="Arial" panose="020B0604020202020204" pitchFamily="34" charset="0"/>
            </a:endParaRPr>
          </a:p>
        </p:txBody>
      </p:sp>
      <p:sp>
        <p:nvSpPr>
          <p:cNvPr id="102" name="Content Placeholder 13"/>
          <p:cNvSpPr txBox="1">
            <a:spLocks/>
          </p:cNvSpPr>
          <p:nvPr/>
        </p:nvSpPr>
        <p:spPr>
          <a:xfrm>
            <a:off x="3071412" y="2701490"/>
            <a:ext cx="1736558" cy="266299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2825" indent="-182825" algn="l" defTabSz="914126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–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357" indent="-182825" algn="l" defTabSz="914126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475" indent="-137119" algn="l" defTabSz="914126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31301" indent="-137119" algn="l" defTabSz="914126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8419" indent="-137119" algn="l" defTabSz="914126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51245" indent="-137119" algn="l" defTabSz="914126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363" indent="-137119" algn="l" defTabSz="914126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189" indent="-137119" algn="l" defTabSz="914126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014" indent="-137119" algn="l" defTabSz="914126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4500"/>
              </a:lnSpc>
              <a:spcBef>
                <a:spcPts val="0"/>
              </a:spcBef>
              <a:buNone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</a:rPr>
              <a:t>File Shares</a:t>
            </a:r>
          </a:p>
          <a:p>
            <a:pPr marL="0" indent="0" algn="r">
              <a:lnSpc>
                <a:spcPts val="4500"/>
              </a:lnSpc>
              <a:spcBef>
                <a:spcPts val="0"/>
              </a:spcBef>
              <a:buNone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</a:rPr>
              <a:t>Archiving</a:t>
            </a:r>
          </a:p>
          <a:p>
            <a:pPr marL="0" indent="0" algn="r">
              <a:lnSpc>
                <a:spcPts val="4500"/>
              </a:lnSpc>
              <a:spcBef>
                <a:spcPts val="0"/>
              </a:spcBef>
              <a:buNone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</a:rPr>
              <a:t>Test/Dev</a:t>
            </a:r>
          </a:p>
          <a:p>
            <a:pPr marL="0" indent="0" algn="r">
              <a:lnSpc>
                <a:spcPts val="4500"/>
              </a:lnSpc>
              <a:spcBef>
                <a:spcPts val="0"/>
              </a:spcBef>
              <a:buNone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</a:rPr>
              <a:t>Backups</a:t>
            </a:r>
          </a:p>
          <a:p>
            <a:pPr marL="0" indent="0" algn="r">
              <a:lnSpc>
                <a:spcPts val="4500"/>
              </a:lnSpc>
              <a:spcBef>
                <a:spcPts val="0"/>
              </a:spcBef>
              <a:buNone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</a:rPr>
              <a:t>Analytics</a:t>
            </a:r>
          </a:p>
          <a:p>
            <a:pPr marL="0" indent="0" algn="r">
              <a:lnSpc>
                <a:spcPts val="4500"/>
              </a:lnSpc>
              <a:spcBef>
                <a:spcPts val="0"/>
              </a:spcBef>
              <a:buNone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</a:rPr>
              <a:t>Cloud</a:t>
            </a:r>
          </a:p>
        </p:txBody>
      </p:sp>
    </p:spTree>
    <p:extLst>
      <p:ext uri="{BB962C8B-B14F-4D97-AF65-F5344CB8AC3E}">
        <p14:creationId xmlns:p14="http://schemas.microsoft.com/office/powerpoint/2010/main" val="41056030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6AF1CFB3-CA17-4371-9386-92FCEA740BB0}"/>
              </a:ext>
            </a:extLst>
          </p:cNvPr>
          <p:cNvSpPr/>
          <p:nvPr/>
        </p:nvSpPr>
        <p:spPr>
          <a:xfrm>
            <a:off x="755718" y="1484851"/>
            <a:ext cx="10544253" cy="4586943"/>
          </a:xfrm>
          <a:prstGeom prst="roundRect">
            <a:avLst>
              <a:gd name="adj" fmla="val 6863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1508125" y="163513"/>
            <a:ext cx="10683875" cy="869950"/>
          </a:xfrm>
        </p:spPr>
        <p:txBody>
          <a:bodyPr>
            <a:norm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The Storage World is Changing</a:t>
            </a:r>
          </a:p>
        </p:txBody>
      </p:sp>
      <p:sp>
        <p:nvSpPr>
          <p:cNvPr id="52" name="Rectangle 51"/>
          <p:cNvSpPr/>
          <p:nvPr/>
        </p:nvSpPr>
        <p:spPr bwMode="ltGray">
          <a:xfrm>
            <a:off x="747747" y="5684301"/>
            <a:ext cx="10559424" cy="446216"/>
          </a:xfrm>
          <a:prstGeom prst="rect">
            <a:avLst/>
          </a:prstGeom>
          <a:solidFill>
            <a:srgbClr val="7030A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761970">
              <a:lnSpc>
                <a:spcPct val="90000"/>
              </a:lnSpc>
            </a:pPr>
            <a:r>
              <a:rPr lang="en-US" sz="2667">
                <a:solidFill>
                  <a:schemeClr val="bg1"/>
                </a:solidFill>
                <a:latin typeface="Arial" panose="020B0604020202020204" pitchFamily="34" charset="0"/>
              </a:rPr>
              <a:t>Bottom Line: More Ethernet Storage Traffic</a:t>
            </a:r>
          </a:p>
        </p:txBody>
      </p:sp>
      <p:sp>
        <p:nvSpPr>
          <p:cNvPr id="53" name="Content Placeholder 5"/>
          <p:cNvSpPr txBox="1">
            <a:spLocks/>
          </p:cNvSpPr>
          <p:nvPr/>
        </p:nvSpPr>
        <p:spPr>
          <a:xfrm>
            <a:off x="1777945" y="2056866"/>
            <a:ext cx="2076754" cy="3223443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lvl1pPr marL="182825" indent="-182825" algn="l" defTabSz="914126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357" indent="-182825" algn="l" defTabSz="914126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475" indent="-137119" algn="l" defTabSz="914126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31301" indent="-137119" algn="l" defTabSz="914126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8419" indent="-137119" algn="l" defTabSz="914126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51245" indent="-137119" algn="l" defTabSz="914126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363" indent="-137119" algn="l" defTabSz="914126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189" indent="-137119" algn="l" defTabSz="914126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014" indent="-137119" algn="l" defTabSz="914126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761741">
              <a:lnSpc>
                <a:spcPct val="150000"/>
              </a:lnSpc>
              <a:spcBef>
                <a:spcPts val="1000"/>
              </a:spcBef>
              <a:buNone/>
              <a:defRPr/>
            </a:pPr>
            <a:r>
              <a:rPr lang="en-US" sz="2000" b="1">
                <a:solidFill>
                  <a:srgbClr val="00A982"/>
                </a:solidFill>
                <a:latin typeface="Arial" panose="020B0604020202020204" pitchFamily="34" charset="0"/>
              </a:rPr>
              <a:t>Changes</a:t>
            </a:r>
          </a:p>
          <a:p>
            <a:pPr marL="0" indent="0" algn="r" defTabSz="761741">
              <a:lnSpc>
                <a:spcPct val="150000"/>
              </a:lnSpc>
              <a:spcBef>
                <a:spcPts val="1000"/>
              </a:spcBef>
              <a:buNone/>
              <a:defRPr/>
            </a:pPr>
            <a:r>
              <a:rPr lang="en-US" sz="1500" b="1">
                <a:solidFill>
                  <a:sysClr val="windowText" lastClr="000000"/>
                </a:solidFill>
                <a:latin typeface="Arial" panose="020B0604020202020204" pitchFamily="34" charset="0"/>
              </a:rPr>
              <a:t>Flash, Faster servers</a:t>
            </a:r>
          </a:p>
          <a:p>
            <a:pPr marL="0" indent="0" algn="r" defTabSz="761741">
              <a:lnSpc>
                <a:spcPct val="150000"/>
              </a:lnSpc>
              <a:spcBef>
                <a:spcPts val="1000"/>
              </a:spcBef>
              <a:buNone/>
              <a:defRPr/>
            </a:pPr>
            <a:r>
              <a:rPr lang="en-US" sz="1500" b="1">
                <a:solidFill>
                  <a:sysClr val="windowText" lastClr="000000"/>
                </a:solidFill>
                <a:latin typeface="Arial" panose="020B0604020202020204" pitchFamily="34" charset="0"/>
              </a:rPr>
              <a:t>Social/Mobile/Video</a:t>
            </a:r>
          </a:p>
          <a:p>
            <a:pPr marL="0" indent="0" algn="r" defTabSz="761741">
              <a:lnSpc>
                <a:spcPct val="150000"/>
              </a:lnSpc>
              <a:spcBef>
                <a:spcPts val="1000"/>
              </a:spcBef>
              <a:buNone/>
              <a:defRPr/>
            </a:pPr>
            <a:r>
              <a:rPr lang="en-US" sz="1500" b="1">
                <a:solidFill>
                  <a:sysClr val="windowText" lastClr="000000"/>
                </a:solidFill>
                <a:latin typeface="Arial" panose="020B0604020202020204" pitchFamily="34" charset="0"/>
              </a:rPr>
              <a:t>Hyperconverged</a:t>
            </a:r>
          </a:p>
          <a:p>
            <a:pPr marL="0" indent="0" algn="r" defTabSz="761741">
              <a:lnSpc>
                <a:spcPct val="150000"/>
              </a:lnSpc>
              <a:spcBef>
                <a:spcPts val="1000"/>
              </a:spcBef>
              <a:buNone/>
              <a:defRPr/>
            </a:pPr>
            <a:r>
              <a:rPr lang="en-US" sz="1500" b="1">
                <a:solidFill>
                  <a:sysClr val="windowText" lastClr="000000"/>
                </a:solidFill>
                <a:latin typeface="Arial" panose="020B0604020202020204" pitchFamily="34" charset="0"/>
              </a:rPr>
              <a:t>Cloud</a:t>
            </a:r>
          </a:p>
          <a:p>
            <a:pPr marL="0" indent="0" algn="r" defTabSz="761741">
              <a:lnSpc>
                <a:spcPct val="150000"/>
              </a:lnSpc>
              <a:spcBef>
                <a:spcPts val="1000"/>
              </a:spcBef>
              <a:buNone/>
              <a:defRPr/>
            </a:pPr>
            <a:r>
              <a:rPr lang="en-US" sz="1500" b="1">
                <a:solidFill>
                  <a:sysClr val="windowText" lastClr="000000"/>
                </a:solidFill>
                <a:latin typeface="Arial" panose="020B0604020202020204" pitchFamily="34" charset="0"/>
              </a:rPr>
              <a:t>Big Data</a:t>
            </a:r>
          </a:p>
          <a:p>
            <a:pPr marL="0" indent="0" algn="r" defTabSz="761741">
              <a:lnSpc>
                <a:spcPct val="150000"/>
              </a:lnSpc>
              <a:spcBef>
                <a:spcPts val="1000"/>
              </a:spcBef>
              <a:buNone/>
              <a:defRPr/>
            </a:pPr>
            <a:r>
              <a:rPr lang="en-US" sz="1500" b="1">
                <a:solidFill>
                  <a:sysClr val="windowText" lastClr="000000"/>
                </a:solidFill>
                <a:latin typeface="Arial" panose="020B0604020202020204" pitchFamily="34" charset="0"/>
              </a:rPr>
              <a:t>Distributed applications</a:t>
            </a:r>
          </a:p>
        </p:txBody>
      </p:sp>
      <p:sp>
        <p:nvSpPr>
          <p:cNvPr id="54" name="Content Placeholder 7"/>
          <p:cNvSpPr txBox="1">
            <a:spLocks/>
          </p:cNvSpPr>
          <p:nvPr/>
        </p:nvSpPr>
        <p:spPr>
          <a:xfrm>
            <a:off x="6630305" y="2056866"/>
            <a:ext cx="4419600" cy="3223443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182825" indent="-182825" algn="l" defTabSz="914126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357" indent="-182825" algn="l" defTabSz="914126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475" indent="-137119" algn="l" defTabSz="914126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31301" indent="-137119" algn="l" defTabSz="914126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8419" indent="-137119" algn="l" defTabSz="914126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51245" indent="-137119" algn="l" defTabSz="914126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363" indent="-137119" algn="l" defTabSz="914126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189" indent="-137119" algn="l" defTabSz="914126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014" indent="-137119" algn="l" defTabSz="914126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61741">
              <a:lnSpc>
                <a:spcPct val="150000"/>
              </a:lnSpc>
              <a:spcBef>
                <a:spcPts val="1000"/>
              </a:spcBef>
              <a:buNone/>
              <a:defRPr/>
            </a:pPr>
            <a:r>
              <a:rPr lang="en-US" sz="2000" b="1">
                <a:solidFill>
                  <a:srgbClr val="00A982"/>
                </a:solidFill>
                <a:latin typeface="Arial" panose="020B0604020202020204" pitchFamily="34" charset="0"/>
              </a:rPr>
              <a:t>Effects</a:t>
            </a:r>
          </a:p>
          <a:p>
            <a:pPr marL="0" indent="0" defTabSz="761741">
              <a:lnSpc>
                <a:spcPct val="150000"/>
              </a:lnSpc>
              <a:spcBef>
                <a:spcPts val="1000"/>
              </a:spcBef>
              <a:buNone/>
              <a:defRPr/>
            </a:pPr>
            <a:r>
              <a:rPr lang="en-US" sz="1500" b="1">
                <a:solidFill>
                  <a:sysClr val="windowText" lastClr="000000"/>
                </a:solidFill>
                <a:latin typeface="Arial" panose="020B0604020202020204" pitchFamily="34" charset="0"/>
              </a:rPr>
              <a:t>Faster networking; </a:t>
            </a:r>
            <a:r>
              <a:rPr lang="en-US" sz="1500">
                <a:solidFill>
                  <a:sysClr val="windowText" lastClr="000000"/>
                </a:solidFill>
                <a:latin typeface="Arial" panose="020B0604020202020204" pitchFamily="34" charset="0"/>
              </a:rPr>
              <a:t>10/25/40/50/100GbE</a:t>
            </a:r>
          </a:p>
          <a:p>
            <a:pPr marL="0" indent="0" defTabSz="761741">
              <a:lnSpc>
                <a:spcPct val="150000"/>
              </a:lnSpc>
              <a:spcBef>
                <a:spcPts val="1000"/>
              </a:spcBef>
              <a:buNone/>
              <a:defRPr/>
            </a:pPr>
            <a:r>
              <a:rPr lang="en-US" sz="1500" b="1">
                <a:solidFill>
                  <a:sysClr val="windowText" lastClr="000000"/>
                </a:solidFill>
                <a:latin typeface="Arial" panose="020B0604020202020204" pitchFamily="34" charset="0"/>
              </a:rPr>
              <a:t>Huge data growth; </a:t>
            </a:r>
            <a:r>
              <a:rPr lang="en-US" sz="1500">
                <a:solidFill>
                  <a:sysClr val="windowText" lastClr="000000"/>
                </a:solidFill>
                <a:latin typeface="Arial" panose="020B0604020202020204" pitchFamily="34" charset="0"/>
              </a:rPr>
              <a:t>more file and object content</a:t>
            </a:r>
          </a:p>
          <a:p>
            <a:pPr marL="0" indent="0" defTabSz="761741">
              <a:lnSpc>
                <a:spcPct val="150000"/>
              </a:lnSpc>
              <a:spcBef>
                <a:spcPts val="1000"/>
              </a:spcBef>
              <a:buNone/>
              <a:defRPr/>
            </a:pPr>
            <a:r>
              <a:rPr lang="en-US" sz="1500" b="1">
                <a:solidFill>
                  <a:sysClr val="windowText" lastClr="000000"/>
                </a:solidFill>
                <a:latin typeface="Arial" panose="020B0604020202020204" pitchFamily="34" charset="0"/>
              </a:rPr>
              <a:t>Distributed “Server-SAN” </a:t>
            </a:r>
            <a:r>
              <a:rPr lang="en-US" sz="1500">
                <a:solidFill>
                  <a:sysClr val="windowText" lastClr="000000"/>
                </a:solidFill>
                <a:latin typeface="Arial" panose="020B0604020202020204" pitchFamily="34" charset="0"/>
              </a:rPr>
              <a:t>on Ethernet</a:t>
            </a:r>
          </a:p>
          <a:p>
            <a:pPr marL="0" indent="0" defTabSz="761741">
              <a:lnSpc>
                <a:spcPct val="150000"/>
              </a:lnSpc>
              <a:spcBef>
                <a:spcPts val="1000"/>
              </a:spcBef>
              <a:buNone/>
              <a:defRPr/>
            </a:pPr>
            <a:r>
              <a:rPr lang="en-US" sz="1500" b="1">
                <a:solidFill>
                  <a:sysClr val="windowText" lastClr="000000"/>
                </a:solidFill>
                <a:latin typeface="Arial" panose="020B0604020202020204" pitchFamily="34" charset="0"/>
              </a:rPr>
              <a:t>Virtualization</a:t>
            </a:r>
            <a:r>
              <a:rPr lang="en-US" sz="1500">
                <a:solidFill>
                  <a:sysClr val="windowText" lastClr="000000"/>
                </a:solidFill>
                <a:latin typeface="Arial" panose="020B0604020202020204" pitchFamily="34" charset="0"/>
              </a:rPr>
              <a:t>, software-defined, price pressure</a:t>
            </a:r>
          </a:p>
          <a:p>
            <a:pPr marL="0" indent="0" defTabSz="761741">
              <a:lnSpc>
                <a:spcPct val="150000"/>
              </a:lnSpc>
              <a:spcBef>
                <a:spcPts val="1000"/>
              </a:spcBef>
              <a:buNone/>
              <a:defRPr/>
            </a:pPr>
            <a:r>
              <a:rPr lang="en-US" sz="1500" b="1">
                <a:solidFill>
                  <a:sysClr val="windowText" lastClr="000000"/>
                </a:solidFill>
                <a:latin typeface="Arial" panose="020B0604020202020204" pitchFamily="34" charset="0"/>
              </a:rPr>
              <a:t>File and distributed </a:t>
            </a:r>
            <a:r>
              <a:rPr lang="en-US" sz="1500">
                <a:solidFill>
                  <a:sysClr val="windowText" lastClr="000000"/>
                </a:solidFill>
                <a:latin typeface="Arial" panose="020B0604020202020204" pitchFamily="34" charset="0"/>
              </a:rPr>
              <a:t>storage</a:t>
            </a:r>
          </a:p>
          <a:p>
            <a:pPr marL="0" indent="0" defTabSz="761741">
              <a:lnSpc>
                <a:spcPct val="150000"/>
              </a:lnSpc>
              <a:spcBef>
                <a:spcPts val="1000"/>
              </a:spcBef>
              <a:buNone/>
              <a:defRPr/>
            </a:pPr>
            <a:r>
              <a:rPr lang="en-US" sz="1500" b="1">
                <a:solidFill>
                  <a:sysClr val="windowText" lastClr="000000"/>
                </a:solidFill>
                <a:latin typeface="Arial" panose="020B0604020202020204" pitchFamily="34" charset="0"/>
              </a:rPr>
              <a:t>More</a:t>
            </a:r>
            <a:r>
              <a:rPr lang="en-US" sz="1500">
                <a:solidFill>
                  <a:sysClr val="windowText" lastClr="000000"/>
                </a:solidFill>
                <a:latin typeface="Arial" panose="020B0604020202020204" pitchFamily="34" charset="0"/>
              </a:rPr>
              <a:t> east-west traffic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3972338" y="2717208"/>
            <a:ext cx="2511647" cy="165000"/>
            <a:chOff x="2845672" y="2231175"/>
            <a:chExt cx="3013976" cy="198000"/>
          </a:xfrm>
        </p:grpSpPr>
        <p:sp>
          <p:nvSpPr>
            <p:cNvPr id="56" name="Rectangle 55"/>
            <p:cNvSpPr/>
            <p:nvPr/>
          </p:nvSpPr>
          <p:spPr bwMode="ltGray">
            <a:xfrm rot="10800000">
              <a:off x="2845672" y="2231175"/>
              <a:ext cx="2926080" cy="198000"/>
            </a:xfrm>
            <a:prstGeom prst="rect">
              <a:avLst/>
            </a:prstGeom>
            <a:solidFill>
              <a:srgbClr val="C6C9CA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761970">
                <a:lnSpc>
                  <a:spcPct val="90000"/>
                </a:lnSpc>
                <a:defRPr/>
              </a:pPr>
              <a:endParaRPr lang="en-US" sz="1667" kern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7" name="Rectangle 56"/>
            <p:cNvSpPr/>
            <p:nvPr/>
          </p:nvSpPr>
          <p:spPr bwMode="ltGray">
            <a:xfrm>
              <a:off x="5674481" y="2231175"/>
              <a:ext cx="185167" cy="198000"/>
            </a:xfrm>
            <a:prstGeom prst="rect">
              <a:avLst/>
            </a:prstGeom>
            <a:solidFill>
              <a:srgbClr val="00B38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761970">
                <a:lnSpc>
                  <a:spcPct val="90000"/>
                </a:lnSpc>
                <a:defRPr/>
              </a:pPr>
              <a:endParaRPr lang="en-US" sz="1667" kern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3972338" y="3160377"/>
            <a:ext cx="2511647" cy="165000"/>
            <a:chOff x="2845672" y="2231175"/>
            <a:chExt cx="3013976" cy="198000"/>
          </a:xfrm>
        </p:grpSpPr>
        <p:sp>
          <p:nvSpPr>
            <p:cNvPr id="59" name="Rectangle 58"/>
            <p:cNvSpPr/>
            <p:nvPr/>
          </p:nvSpPr>
          <p:spPr bwMode="ltGray">
            <a:xfrm rot="10800000">
              <a:off x="2845672" y="2231175"/>
              <a:ext cx="2926080" cy="198000"/>
            </a:xfrm>
            <a:prstGeom prst="rect">
              <a:avLst/>
            </a:prstGeom>
            <a:solidFill>
              <a:srgbClr val="C6C9CA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761970">
                <a:lnSpc>
                  <a:spcPct val="90000"/>
                </a:lnSpc>
                <a:defRPr/>
              </a:pPr>
              <a:endParaRPr lang="en-US" sz="1667" kern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0" name="Rectangle 59"/>
            <p:cNvSpPr/>
            <p:nvPr/>
          </p:nvSpPr>
          <p:spPr bwMode="ltGray">
            <a:xfrm>
              <a:off x="5674481" y="2231175"/>
              <a:ext cx="185167" cy="198000"/>
            </a:xfrm>
            <a:prstGeom prst="rect">
              <a:avLst/>
            </a:prstGeom>
            <a:solidFill>
              <a:srgbClr val="00B38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761970">
                <a:lnSpc>
                  <a:spcPct val="90000"/>
                </a:lnSpc>
                <a:defRPr/>
              </a:pPr>
              <a:endParaRPr lang="en-US" sz="1667" kern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3972338" y="3603546"/>
            <a:ext cx="2511647" cy="165000"/>
            <a:chOff x="2845672" y="2231175"/>
            <a:chExt cx="3013976" cy="198000"/>
          </a:xfrm>
        </p:grpSpPr>
        <p:sp>
          <p:nvSpPr>
            <p:cNvPr id="62" name="Rectangle 61"/>
            <p:cNvSpPr/>
            <p:nvPr/>
          </p:nvSpPr>
          <p:spPr bwMode="ltGray">
            <a:xfrm rot="10800000">
              <a:off x="2845672" y="2231175"/>
              <a:ext cx="2926080" cy="198000"/>
            </a:xfrm>
            <a:prstGeom prst="rect">
              <a:avLst/>
            </a:prstGeom>
            <a:solidFill>
              <a:srgbClr val="C6C9CA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761970">
                <a:lnSpc>
                  <a:spcPct val="90000"/>
                </a:lnSpc>
                <a:defRPr/>
              </a:pPr>
              <a:endParaRPr lang="en-US" sz="1667" kern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3" name="Rectangle 62"/>
            <p:cNvSpPr/>
            <p:nvPr/>
          </p:nvSpPr>
          <p:spPr bwMode="ltGray">
            <a:xfrm>
              <a:off x="5674481" y="2231175"/>
              <a:ext cx="185167" cy="198000"/>
            </a:xfrm>
            <a:prstGeom prst="rect">
              <a:avLst/>
            </a:prstGeom>
            <a:solidFill>
              <a:srgbClr val="00B38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761970">
                <a:lnSpc>
                  <a:spcPct val="90000"/>
                </a:lnSpc>
                <a:defRPr/>
              </a:pPr>
              <a:endParaRPr lang="en-US" sz="1667" kern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3972338" y="4046715"/>
            <a:ext cx="2511647" cy="165000"/>
            <a:chOff x="2845672" y="2231175"/>
            <a:chExt cx="3013976" cy="198000"/>
          </a:xfrm>
        </p:grpSpPr>
        <p:sp>
          <p:nvSpPr>
            <p:cNvPr id="65" name="Rectangle 64"/>
            <p:cNvSpPr/>
            <p:nvPr/>
          </p:nvSpPr>
          <p:spPr bwMode="ltGray">
            <a:xfrm rot="10800000">
              <a:off x="2845672" y="2231175"/>
              <a:ext cx="2926080" cy="198000"/>
            </a:xfrm>
            <a:prstGeom prst="rect">
              <a:avLst/>
            </a:prstGeom>
            <a:solidFill>
              <a:srgbClr val="C6C9CA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761970">
                <a:lnSpc>
                  <a:spcPct val="90000"/>
                </a:lnSpc>
                <a:defRPr/>
              </a:pPr>
              <a:endParaRPr lang="en-US" sz="1667" kern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6" name="Rectangle 65"/>
            <p:cNvSpPr/>
            <p:nvPr/>
          </p:nvSpPr>
          <p:spPr bwMode="ltGray">
            <a:xfrm>
              <a:off x="5674481" y="2231175"/>
              <a:ext cx="185167" cy="198000"/>
            </a:xfrm>
            <a:prstGeom prst="rect">
              <a:avLst/>
            </a:prstGeom>
            <a:solidFill>
              <a:srgbClr val="00B38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761970">
                <a:lnSpc>
                  <a:spcPct val="90000"/>
                </a:lnSpc>
                <a:defRPr/>
              </a:pPr>
              <a:endParaRPr lang="en-US" sz="1667" kern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3972338" y="4489885"/>
            <a:ext cx="2511647" cy="165000"/>
            <a:chOff x="2845672" y="2231175"/>
            <a:chExt cx="3013976" cy="198000"/>
          </a:xfrm>
        </p:grpSpPr>
        <p:sp>
          <p:nvSpPr>
            <p:cNvPr id="68" name="Rectangle 67"/>
            <p:cNvSpPr/>
            <p:nvPr/>
          </p:nvSpPr>
          <p:spPr bwMode="ltGray">
            <a:xfrm rot="10800000">
              <a:off x="2845672" y="2231175"/>
              <a:ext cx="2926080" cy="198000"/>
            </a:xfrm>
            <a:prstGeom prst="rect">
              <a:avLst/>
            </a:prstGeom>
            <a:solidFill>
              <a:srgbClr val="C6C9CA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761970">
                <a:lnSpc>
                  <a:spcPct val="90000"/>
                </a:lnSpc>
                <a:defRPr/>
              </a:pPr>
              <a:endParaRPr lang="en-US" sz="1667" kern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9" name="Rectangle 68"/>
            <p:cNvSpPr/>
            <p:nvPr/>
          </p:nvSpPr>
          <p:spPr bwMode="ltGray">
            <a:xfrm>
              <a:off x="5674481" y="2231175"/>
              <a:ext cx="185167" cy="198000"/>
            </a:xfrm>
            <a:prstGeom prst="rect">
              <a:avLst/>
            </a:prstGeom>
            <a:solidFill>
              <a:srgbClr val="00B38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761970">
                <a:lnSpc>
                  <a:spcPct val="90000"/>
                </a:lnSpc>
                <a:defRPr/>
              </a:pPr>
              <a:endParaRPr lang="en-US" sz="1667" kern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3972338" y="4933055"/>
            <a:ext cx="2511647" cy="165000"/>
            <a:chOff x="2845672" y="2231175"/>
            <a:chExt cx="3013976" cy="198000"/>
          </a:xfrm>
        </p:grpSpPr>
        <p:sp>
          <p:nvSpPr>
            <p:cNvPr id="71" name="Rectangle 70"/>
            <p:cNvSpPr/>
            <p:nvPr/>
          </p:nvSpPr>
          <p:spPr bwMode="ltGray">
            <a:xfrm rot="10800000">
              <a:off x="2845672" y="2231175"/>
              <a:ext cx="2926080" cy="198000"/>
            </a:xfrm>
            <a:prstGeom prst="rect">
              <a:avLst/>
            </a:prstGeom>
            <a:solidFill>
              <a:srgbClr val="C6C9CA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761970">
                <a:lnSpc>
                  <a:spcPct val="90000"/>
                </a:lnSpc>
                <a:defRPr/>
              </a:pPr>
              <a:endParaRPr lang="en-US" sz="1667" kern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2" name="Rectangle 71"/>
            <p:cNvSpPr/>
            <p:nvPr/>
          </p:nvSpPr>
          <p:spPr bwMode="ltGray">
            <a:xfrm>
              <a:off x="5674481" y="2231175"/>
              <a:ext cx="185167" cy="198000"/>
            </a:xfrm>
            <a:prstGeom prst="rect">
              <a:avLst/>
            </a:prstGeom>
            <a:solidFill>
              <a:srgbClr val="00B38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761970">
                <a:lnSpc>
                  <a:spcPct val="90000"/>
                </a:lnSpc>
                <a:defRPr/>
              </a:pPr>
              <a:endParaRPr lang="en-US" sz="1667" kern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82533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08125" y="163513"/>
            <a:ext cx="10683875" cy="869950"/>
          </a:xfrm>
        </p:spPr>
        <p:txBody>
          <a:bodyPr>
            <a:normAutofit/>
          </a:bodyPr>
          <a:lstStyle/>
          <a:p>
            <a:r>
              <a:rPr lang="en-US"/>
              <a:t>ESF Re-defining the Modern Data Centers</a:t>
            </a:r>
          </a:p>
        </p:txBody>
      </p:sp>
      <p:sp>
        <p:nvSpPr>
          <p:cNvPr id="52" name="Rectangle 51"/>
          <p:cNvSpPr/>
          <p:nvPr/>
        </p:nvSpPr>
        <p:spPr bwMode="ltGray">
          <a:xfrm>
            <a:off x="761262" y="5847355"/>
            <a:ext cx="10683875" cy="446216"/>
          </a:xfrm>
          <a:prstGeom prst="rect">
            <a:avLst/>
          </a:prstGeom>
          <a:solidFill>
            <a:srgbClr val="7030A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761970">
              <a:lnSpc>
                <a:spcPct val="90000"/>
              </a:lnSpc>
              <a:defRPr/>
            </a:pPr>
            <a:r>
              <a:rPr lang="en-US" sz="2333" kern="0">
                <a:solidFill>
                  <a:prstClr val="white"/>
                </a:solidFill>
                <a:latin typeface="Arial" panose="020B0604020202020204" pitchFamily="34" charset="0"/>
              </a:rPr>
              <a:t>Data Center modernization requires a faster, lossless Ethernet Storage Fabric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239371" y="1611684"/>
            <a:ext cx="447034" cy="1060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761970">
              <a:lnSpc>
                <a:spcPct val="90000"/>
              </a:lnSpc>
              <a:defRPr/>
            </a:pPr>
            <a:r>
              <a:rPr lang="en-US" sz="1167" b="1" kern="0">
                <a:solidFill>
                  <a:prstClr val="white"/>
                </a:solidFill>
                <a:latin typeface="Arial" panose="020B0604020202020204" pitchFamily="34" charset="0"/>
              </a:rPr>
              <a:t>cost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017792" y="1574613"/>
            <a:ext cx="10160000" cy="362839"/>
          </a:xfrm>
          <a:prstGeom prst="rect">
            <a:avLst/>
          </a:prstGeom>
          <a:noFill/>
          <a:ln w="57150">
            <a:solidFill>
              <a:srgbClr val="00B388"/>
            </a:solidFill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 defTabSz="761970">
              <a:lnSpc>
                <a:spcPct val="90000"/>
              </a:lnSpc>
              <a:defRPr/>
            </a:pPr>
            <a:r>
              <a:rPr lang="en-US" sz="2333" b="1" ker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Predictable Performance, Deterministic &amp; Secure Fabrics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176606" y="2042675"/>
            <a:ext cx="1676043" cy="400110"/>
          </a:xfrm>
          <a:prstGeom prst="rect">
            <a:avLst/>
          </a:prstGeom>
          <a:solidFill>
            <a:srgbClr val="B7C035"/>
          </a:solidFill>
        </p:spPr>
        <p:txBody>
          <a:bodyPr wrap="square" rtlCol="0">
            <a:spAutoFit/>
          </a:bodyPr>
          <a:lstStyle/>
          <a:p>
            <a:pPr algn="ctr" defTabSz="477876">
              <a:buSzPct val="100000"/>
            </a:pPr>
            <a:r>
              <a:rPr lang="en-US" sz="2000" b="1">
                <a:solidFill>
                  <a:prstClr val="white"/>
                </a:solidFill>
                <a:latin typeface="Arial" panose="020B0604020202020204" pitchFamily="34" charset="0"/>
                <a:cs typeface="HP Simplified" pitchFamily="34" charset="0"/>
              </a:rPr>
              <a:t>Servers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207294" y="4576505"/>
            <a:ext cx="1703723" cy="1117935"/>
          </a:xfrm>
          <a:prstGeom prst="rect">
            <a:avLst/>
          </a:prstGeom>
          <a:solidFill>
            <a:srgbClr val="B7C035"/>
          </a:solidFill>
        </p:spPr>
        <p:txBody>
          <a:bodyPr wrap="square" rtlCol="0">
            <a:spAutoFit/>
          </a:bodyPr>
          <a:lstStyle/>
          <a:p>
            <a:pPr marL="285739" indent="-285739" defTabSz="477876"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333" b="1" kern="0">
                <a:solidFill>
                  <a:prstClr val="white"/>
                </a:solidFill>
                <a:latin typeface="Arial" panose="020B0604020202020204" pitchFamily="34" charset="0"/>
              </a:rPr>
              <a:t>Higher processing capability</a:t>
            </a:r>
          </a:p>
          <a:p>
            <a:pPr marL="285739" indent="-285739" defTabSz="477876"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333" b="1" kern="0">
                <a:solidFill>
                  <a:prstClr val="white"/>
                </a:solidFill>
                <a:latin typeface="Arial" panose="020B0604020202020204" pitchFamily="34" charset="0"/>
              </a:rPr>
              <a:t>High-density  virtualization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9229862" y="2042675"/>
            <a:ext cx="1621957" cy="400110"/>
          </a:xfrm>
          <a:prstGeom prst="rect">
            <a:avLst/>
          </a:prstGeom>
          <a:solidFill>
            <a:srgbClr val="B7C035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477876">
              <a:buSzPct val="100000"/>
            </a:pPr>
            <a:r>
              <a:rPr lang="en-US" sz="2000" b="1">
                <a:solidFill>
                  <a:prstClr val="white"/>
                </a:solidFill>
                <a:latin typeface="Arial" panose="020B0604020202020204" pitchFamily="34" charset="0"/>
                <a:cs typeface="HP Simplified" pitchFamily="34" charset="0"/>
              </a:rPr>
              <a:t>Storage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9184505" y="4550145"/>
            <a:ext cx="1703600" cy="1117935"/>
          </a:xfrm>
          <a:prstGeom prst="rect">
            <a:avLst/>
          </a:prstGeom>
          <a:solidFill>
            <a:srgbClr val="B7C035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39" indent="-285739" defTabSz="477876">
              <a:buSzPct val="100000"/>
              <a:buFont typeface="Arial" panose="020B0604020202020204" pitchFamily="34" charset="0"/>
              <a:buChar char="•"/>
            </a:pPr>
            <a:r>
              <a:rPr lang="en-US" sz="1333" b="1">
                <a:solidFill>
                  <a:prstClr val="white"/>
                </a:solidFill>
                <a:latin typeface="Arial" panose="020B0604020202020204" pitchFamily="34" charset="0"/>
                <a:cs typeface="HP Simplified" pitchFamily="34" charset="0"/>
              </a:rPr>
              <a:t>Move to All-flash</a:t>
            </a:r>
          </a:p>
          <a:p>
            <a:pPr marL="285739" indent="-285739" defTabSz="477876">
              <a:buSzPct val="100000"/>
              <a:buFont typeface="Arial" panose="020B0604020202020204" pitchFamily="34" charset="0"/>
              <a:buChar char="•"/>
            </a:pPr>
            <a:r>
              <a:rPr lang="en-US" sz="1333" b="1">
                <a:solidFill>
                  <a:prstClr val="white"/>
                </a:solidFill>
                <a:latin typeface="Arial" panose="020B0604020202020204" pitchFamily="34" charset="0"/>
                <a:cs typeface="HP Simplified" pitchFamily="34" charset="0"/>
              </a:rPr>
              <a:t>Faster protocols – </a:t>
            </a:r>
            <a:r>
              <a:rPr lang="en-US" sz="1333" b="1" err="1">
                <a:solidFill>
                  <a:prstClr val="white"/>
                </a:solidFill>
                <a:latin typeface="Arial" panose="020B0604020202020204" pitchFamily="34" charset="0"/>
                <a:cs typeface="HP Simplified" pitchFamily="34" charset="0"/>
              </a:rPr>
              <a:t>NVMe-oF</a:t>
            </a:r>
            <a:endParaRPr lang="en-US" sz="1333" b="1">
              <a:solidFill>
                <a:srgbClr val="FF0000"/>
              </a:solidFill>
              <a:latin typeface="Arial" panose="020B0604020202020204" pitchFamily="34" charset="0"/>
              <a:cs typeface="HP Simplified" pitchFamily="34" charset="0"/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 flipV="1">
            <a:off x="2872273" y="4071468"/>
            <a:ext cx="2832003" cy="91154"/>
          </a:xfrm>
          <a:prstGeom prst="line">
            <a:avLst/>
          </a:prstGeom>
          <a:noFill/>
          <a:ln w="38100" cap="flat" cmpd="sng" algn="ctr">
            <a:solidFill>
              <a:srgbClr val="00A982"/>
            </a:solidFill>
            <a:prstDash val="solid"/>
            <a:miter lim="800000"/>
          </a:ln>
          <a:effectLst/>
        </p:spPr>
      </p:cxnSp>
      <p:cxnSp>
        <p:nvCxnSpPr>
          <p:cNvPr id="58" name="Straight Connector 57"/>
          <p:cNvCxnSpPr/>
          <p:nvPr/>
        </p:nvCxnSpPr>
        <p:spPr>
          <a:xfrm>
            <a:off x="5704276" y="4070524"/>
            <a:ext cx="3252218" cy="92098"/>
          </a:xfrm>
          <a:prstGeom prst="line">
            <a:avLst/>
          </a:prstGeom>
          <a:noFill/>
          <a:ln w="38100" cap="flat" cmpd="sng" algn="ctr">
            <a:solidFill>
              <a:srgbClr val="00A982"/>
            </a:solidFill>
            <a:prstDash val="solid"/>
            <a:miter lim="800000"/>
          </a:ln>
          <a:effectLst/>
        </p:spPr>
      </p:cxnSp>
      <p:sp>
        <p:nvSpPr>
          <p:cNvPr id="59" name="TextBox 58"/>
          <p:cNvSpPr txBox="1"/>
          <p:nvPr/>
        </p:nvSpPr>
        <p:spPr>
          <a:xfrm>
            <a:off x="5947721" y="2002481"/>
            <a:ext cx="447034" cy="1060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761970">
              <a:lnSpc>
                <a:spcPct val="90000"/>
              </a:lnSpc>
              <a:defRPr/>
            </a:pPr>
            <a:r>
              <a:rPr lang="en-US" sz="1167" b="1" kern="0">
                <a:solidFill>
                  <a:prstClr val="white"/>
                </a:solidFill>
                <a:latin typeface="Arial" panose="020B0604020202020204" pitchFamily="34" charset="0"/>
              </a:rPr>
              <a:t>Risk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366456" y="2026246"/>
            <a:ext cx="684008" cy="8226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761970">
              <a:lnSpc>
                <a:spcPct val="90000"/>
              </a:lnSpc>
              <a:defRPr/>
            </a:pPr>
            <a:r>
              <a:rPr lang="en-US" sz="1167" b="1" kern="0">
                <a:solidFill>
                  <a:prstClr val="white"/>
                </a:solidFill>
                <a:latin typeface="Arial" panose="020B0604020202020204" pitchFamily="34" charset="0"/>
              </a:rPr>
              <a:t>Complexity</a:t>
            </a:r>
          </a:p>
        </p:txBody>
      </p:sp>
      <p:grpSp>
        <p:nvGrpSpPr>
          <p:cNvPr id="61" name="Group 60"/>
          <p:cNvGrpSpPr>
            <a:grpSpLocks noChangeAspect="1"/>
          </p:cNvGrpSpPr>
          <p:nvPr/>
        </p:nvGrpSpPr>
        <p:grpSpPr>
          <a:xfrm>
            <a:off x="1344695" y="2890057"/>
            <a:ext cx="1098875" cy="1406073"/>
            <a:chOff x="6153150" y="760413"/>
            <a:chExt cx="552450" cy="522287"/>
          </a:xfrm>
        </p:grpSpPr>
        <p:sp>
          <p:nvSpPr>
            <p:cNvPr id="62" name="Freeform 92"/>
            <p:cNvSpPr>
              <a:spLocks noEditPoints="1"/>
            </p:cNvSpPr>
            <p:nvPr/>
          </p:nvSpPr>
          <p:spPr bwMode="auto">
            <a:xfrm>
              <a:off x="6153150" y="944563"/>
              <a:ext cx="552450" cy="338137"/>
            </a:xfrm>
            <a:custGeom>
              <a:avLst/>
              <a:gdLst>
                <a:gd name="T0" fmla="*/ 348 w 348"/>
                <a:gd name="T1" fmla="*/ 213 h 213"/>
                <a:gd name="T2" fmla="*/ 0 w 348"/>
                <a:gd name="T3" fmla="*/ 213 h 213"/>
                <a:gd name="T4" fmla="*/ 0 w 348"/>
                <a:gd name="T5" fmla="*/ 116 h 213"/>
                <a:gd name="T6" fmla="*/ 348 w 348"/>
                <a:gd name="T7" fmla="*/ 116 h 213"/>
                <a:gd name="T8" fmla="*/ 348 w 348"/>
                <a:gd name="T9" fmla="*/ 213 h 213"/>
                <a:gd name="T10" fmla="*/ 19 w 348"/>
                <a:gd name="T11" fmla="*/ 193 h 213"/>
                <a:gd name="T12" fmla="*/ 329 w 348"/>
                <a:gd name="T13" fmla="*/ 193 h 213"/>
                <a:gd name="T14" fmla="*/ 329 w 348"/>
                <a:gd name="T15" fmla="*/ 135 h 213"/>
                <a:gd name="T16" fmla="*/ 19 w 348"/>
                <a:gd name="T17" fmla="*/ 135 h 213"/>
                <a:gd name="T18" fmla="*/ 19 w 348"/>
                <a:gd name="T19" fmla="*/ 193 h 213"/>
                <a:gd name="T20" fmla="*/ 309 w 348"/>
                <a:gd name="T21" fmla="*/ 155 h 213"/>
                <a:gd name="T22" fmla="*/ 87 w 348"/>
                <a:gd name="T23" fmla="*/ 155 h 213"/>
                <a:gd name="T24" fmla="*/ 87 w 348"/>
                <a:gd name="T25" fmla="*/ 174 h 213"/>
                <a:gd name="T26" fmla="*/ 309 w 348"/>
                <a:gd name="T27" fmla="*/ 174 h 213"/>
                <a:gd name="T28" fmla="*/ 309 w 348"/>
                <a:gd name="T29" fmla="*/ 155 h 213"/>
                <a:gd name="T30" fmla="*/ 58 w 348"/>
                <a:gd name="T31" fmla="*/ 155 h 213"/>
                <a:gd name="T32" fmla="*/ 39 w 348"/>
                <a:gd name="T33" fmla="*/ 155 h 213"/>
                <a:gd name="T34" fmla="*/ 39 w 348"/>
                <a:gd name="T35" fmla="*/ 174 h 213"/>
                <a:gd name="T36" fmla="*/ 58 w 348"/>
                <a:gd name="T37" fmla="*/ 174 h 213"/>
                <a:gd name="T38" fmla="*/ 58 w 348"/>
                <a:gd name="T39" fmla="*/ 155 h 213"/>
                <a:gd name="T40" fmla="*/ 348 w 348"/>
                <a:gd name="T41" fmla="*/ 97 h 213"/>
                <a:gd name="T42" fmla="*/ 0 w 348"/>
                <a:gd name="T43" fmla="*/ 97 h 213"/>
                <a:gd name="T44" fmla="*/ 0 w 348"/>
                <a:gd name="T45" fmla="*/ 0 h 213"/>
                <a:gd name="T46" fmla="*/ 348 w 348"/>
                <a:gd name="T47" fmla="*/ 0 h 213"/>
                <a:gd name="T48" fmla="*/ 348 w 348"/>
                <a:gd name="T49" fmla="*/ 97 h 213"/>
                <a:gd name="T50" fmla="*/ 19 w 348"/>
                <a:gd name="T51" fmla="*/ 77 h 213"/>
                <a:gd name="T52" fmla="*/ 329 w 348"/>
                <a:gd name="T53" fmla="*/ 77 h 213"/>
                <a:gd name="T54" fmla="*/ 329 w 348"/>
                <a:gd name="T55" fmla="*/ 20 h 213"/>
                <a:gd name="T56" fmla="*/ 19 w 348"/>
                <a:gd name="T57" fmla="*/ 20 h 213"/>
                <a:gd name="T58" fmla="*/ 19 w 348"/>
                <a:gd name="T59" fmla="*/ 77 h 213"/>
                <a:gd name="T60" fmla="*/ 309 w 348"/>
                <a:gd name="T61" fmla="*/ 39 h 213"/>
                <a:gd name="T62" fmla="*/ 87 w 348"/>
                <a:gd name="T63" fmla="*/ 39 h 213"/>
                <a:gd name="T64" fmla="*/ 87 w 348"/>
                <a:gd name="T65" fmla="*/ 58 h 213"/>
                <a:gd name="T66" fmla="*/ 309 w 348"/>
                <a:gd name="T67" fmla="*/ 58 h 213"/>
                <a:gd name="T68" fmla="*/ 309 w 348"/>
                <a:gd name="T69" fmla="*/ 39 h 213"/>
                <a:gd name="T70" fmla="*/ 58 w 348"/>
                <a:gd name="T71" fmla="*/ 39 h 213"/>
                <a:gd name="T72" fmla="*/ 39 w 348"/>
                <a:gd name="T73" fmla="*/ 39 h 213"/>
                <a:gd name="T74" fmla="*/ 39 w 348"/>
                <a:gd name="T75" fmla="*/ 58 h 213"/>
                <a:gd name="T76" fmla="*/ 58 w 348"/>
                <a:gd name="T77" fmla="*/ 58 h 213"/>
                <a:gd name="T78" fmla="*/ 58 w 348"/>
                <a:gd name="T79" fmla="*/ 39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48" h="213">
                  <a:moveTo>
                    <a:pt x="348" y="213"/>
                  </a:moveTo>
                  <a:lnTo>
                    <a:pt x="0" y="213"/>
                  </a:lnTo>
                  <a:lnTo>
                    <a:pt x="0" y="116"/>
                  </a:lnTo>
                  <a:lnTo>
                    <a:pt x="348" y="116"/>
                  </a:lnTo>
                  <a:lnTo>
                    <a:pt x="348" y="213"/>
                  </a:lnTo>
                  <a:close/>
                  <a:moveTo>
                    <a:pt x="19" y="193"/>
                  </a:moveTo>
                  <a:lnTo>
                    <a:pt x="329" y="193"/>
                  </a:lnTo>
                  <a:lnTo>
                    <a:pt x="329" y="135"/>
                  </a:lnTo>
                  <a:lnTo>
                    <a:pt x="19" y="135"/>
                  </a:lnTo>
                  <a:lnTo>
                    <a:pt x="19" y="193"/>
                  </a:lnTo>
                  <a:close/>
                  <a:moveTo>
                    <a:pt x="309" y="155"/>
                  </a:moveTo>
                  <a:lnTo>
                    <a:pt x="87" y="155"/>
                  </a:lnTo>
                  <a:lnTo>
                    <a:pt x="87" y="174"/>
                  </a:lnTo>
                  <a:lnTo>
                    <a:pt x="309" y="174"/>
                  </a:lnTo>
                  <a:lnTo>
                    <a:pt x="309" y="155"/>
                  </a:lnTo>
                  <a:close/>
                  <a:moveTo>
                    <a:pt x="58" y="155"/>
                  </a:moveTo>
                  <a:lnTo>
                    <a:pt x="39" y="155"/>
                  </a:lnTo>
                  <a:lnTo>
                    <a:pt x="39" y="174"/>
                  </a:lnTo>
                  <a:lnTo>
                    <a:pt x="58" y="174"/>
                  </a:lnTo>
                  <a:lnTo>
                    <a:pt x="58" y="155"/>
                  </a:lnTo>
                  <a:close/>
                  <a:moveTo>
                    <a:pt x="348" y="97"/>
                  </a:moveTo>
                  <a:lnTo>
                    <a:pt x="0" y="97"/>
                  </a:lnTo>
                  <a:lnTo>
                    <a:pt x="0" y="0"/>
                  </a:lnTo>
                  <a:lnTo>
                    <a:pt x="348" y="0"/>
                  </a:lnTo>
                  <a:lnTo>
                    <a:pt x="348" y="97"/>
                  </a:lnTo>
                  <a:close/>
                  <a:moveTo>
                    <a:pt x="19" y="77"/>
                  </a:moveTo>
                  <a:lnTo>
                    <a:pt x="329" y="77"/>
                  </a:lnTo>
                  <a:lnTo>
                    <a:pt x="329" y="20"/>
                  </a:lnTo>
                  <a:lnTo>
                    <a:pt x="19" y="20"/>
                  </a:lnTo>
                  <a:lnTo>
                    <a:pt x="19" y="77"/>
                  </a:lnTo>
                  <a:close/>
                  <a:moveTo>
                    <a:pt x="309" y="39"/>
                  </a:moveTo>
                  <a:lnTo>
                    <a:pt x="87" y="39"/>
                  </a:lnTo>
                  <a:lnTo>
                    <a:pt x="87" y="58"/>
                  </a:lnTo>
                  <a:lnTo>
                    <a:pt x="309" y="58"/>
                  </a:lnTo>
                  <a:lnTo>
                    <a:pt x="309" y="39"/>
                  </a:lnTo>
                  <a:close/>
                  <a:moveTo>
                    <a:pt x="58" y="39"/>
                  </a:moveTo>
                  <a:lnTo>
                    <a:pt x="39" y="39"/>
                  </a:lnTo>
                  <a:lnTo>
                    <a:pt x="39" y="58"/>
                  </a:lnTo>
                  <a:lnTo>
                    <a:pt x="58" y="58"/>
                  </a:lnTo>
                  <a:lnTo>
                    <a:pt x="58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761970">
                <a:defRPr/>
              </a:pPr>
              <a:endParaRPr lang="en-US" sz="1667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3" name="Freeform 93"/>
            <p:cNvSpPr>
              <a:spLocks noEditPoints="1"/>
            </p:cNvSpPr>
            <p:nvPr/>
          </p:nvSpPr>
          <p:spPr bwMode="auto">
            <a:xfrm>
              <a:off x="6153150" y="760413"/>
              <a:ext cx="552450" cy="153987"/>
            </a:xfrm>
            <a:custGeom>
              <a:avLst/>
              <a:gdLst>
                <a:gd name="T0" fmla="*/ 348 w 348"/>
                <a:gd name="T1" fmla="*/ 97 h 97"/>
                <a:gd name="T2" fmla="*/ 0 w 348"/>
                <a:gd name="T3" fmla="*/ 97 h 97"/>
                <a:gd name="T4" fmla="*/ 0 w 348"/>
                <a:gd name="T5" fmla="*/ 0 h 97"/>
                <a:gd name="T6" fmla="*/ 348 w 348"/>
                <a:gd name="T7" fmla="*/ 0 h 97"/>
                <a:gd name="T8" fmla="*/ 348 w 348"/>
                <a:gd name="T9" fmla="*/ 97 h 97"/>
                <a:gd name="T10" fmla="*/ 19 w 348"/>
                <a:gd name="T11" fmla="*/ 78 h 97"/>
                <a:gd name="T12" fmla="*/ 329 w 348"/>
                <a:gd name="T13" fmla="*/ 78 h 97"/>
                <a:gd name="T14" fmla="*/ 329 w 348"/>
                <a:gd name="T15" fmla="*/ 20 h 97"/>
                <a:gd name="T16" fmla="*/ 19 w 348"/>
                <a:gd name="T17" fmla="*/ 20 h 97"/>
                <a:gd name="T18" fmla="*/ 19 w 348"/>
                <a:gd name="T19" fmla="*/ 78 h 97"/>
                <a:gd name="T20" fmla="*/ 309 w 348"/>
                <a:gd name="T21" fmla="*/ 39 h 97"/>
                <a:gd name="T22" fmla="*/ 87 w 348"/>
                <a:gd name="T23" fmla="*/ 39 h 97"/>
                <a:gd name="T24" fmla="*/ 87 w 348"/>
                <a:gd name="T25" fmla="*/ 58 h 97"/>
                <a:gd name="T26" fmla="*/ 309 w 348"/>
                <a:gd name="T27" fmla="*/ 58 h 97"/>
                <a:gd name="T28" fmla="*/ 309 w 348"/>
                <a:gd name="T29" fmla="*/ 39 h 97"/>
                <a:gd name="T30" fmla="*/ 58 w 348"/>
                <a:gd name="T31" fmla="*/ 39 h 97"/>
                <a:gd name="T32" fmla="*/ 39 w 348"/>
                <a:gd name="T33" fmla="*/ 39 h 97"/>
                <a:gd name="T34" fmla="*/ 39 w 348"/>
                <a:gd name="T35" fmla="*/ 58 h 97"/>
                <a:gd name="T36" fmla="*/ 58 w 348"/>
                <a:gd name="T37" fmla="*/ 58 h 97"/>
                <a:gd name="T38" fmla="*/ 58 w 348"/>
                <a:gd name="T39" fmla="*/ 39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8" h="97">
                  <a:moveTo>
                    <a:pt x="348" y="97"/>
                  </a:moveTo>
                  <a:lnTo>
                    <a:pt x="0" y="97"/>
                  </a:lnTo>
                  <a:lnTo>
                    <a:pt x="0" y="0"/>
                  </a:lnTo>
                  <a:lnTo>
                    <a:pt x="348" y="0"/>
                  </a:lnTo>
                  <a:lnTo>
                    <a:pt x="348" y="97"/>
                  </a:lnTo>
                  <a:close/>
                  <a:moveTo>
                    <a:pt x="19" y="78"/>
                  </a:moveTo>
                  <a:lnTo>
                    <a:pt x="329" y="78"/>
                  </a:lnTo>
                  <a:lnTo>
                    <a:pt x="329" y="20"/>
                  </a:lnTo>
                  <a:lnTo>
                    <a:pt x="19" y="20"/>
                  </a:lnTo>
                  <a:lnTo>
                    <a:pt x="19" y="78"/>
                  </a:lnTo>
                  <a:close/>
                  <a:moveTo>
                    <a:pt x="309" y="39"/>
                  </a:moveTo>
                  <a:lnTo>
                    <a:pt x="87" y="39"/>
                  </a:lnTo>
                  <a:lnTo>
                    <a:pt x="87" y="58"/>
                  </a:lnTo>
                  <a:lnTo>
                    <a:pt x="309" y="58"/>
                  </a:lnTo>
                  <a:lnTo>
                    <a:pt x="309" y="39"/>
                  </a:lnTo>
                  <a:close/>
                  <a:moveTo>
                    <a:pt x="58" y="39"/>
                  </a:moveTo>
                  <a:lnTo>
                    <a:pt x="39" y="39"/>
                  </a:lnTo>
                  <a:lnTo>
                    <a:pt x="39" y="58"/>
                  </a:lnTo>
                  <a:lnTo>
                    <a:pt x="58" y="58"/>
                  </a:lnTo>
                  <a:lnTo>
                    <a:pt x="58" y="39"/>
                  </a:lnTo>
                  <a:close/>
                </a:path>
              </a:pathLst>
            </a:custGeom>
            <a:solidFill>
              <a:srgbClr val="00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761970">
                <a:defRPr/>
              </a:pPr>
              <a:endParaRPr lang="en-US" sz="1667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64" name="Group 63"/>
          <p:cNvGrpSpPr>
            <a:grpSpLocks noChangeAspect="1"/>
          </p:cNvGrpSpPr>
          <p:nvPr/>
        </p:nvGrpSpPr>
        <p:grpSpPr>
          <a:xfrm>
            <a:off x="9360317" y="2998916"/>
            <a:ext cx="1375403" cy="1359183"/>
            <a:chOff x="5773738" y="-550863"/>
            <a:chExt cx="550862" cy="550863"/>
          </a:xfrm>
        </p:grpSpPr>
        <p:sp>
          <p:nvSpPr>
            <p:cNvPr id="65" name="Freeform 112"/>
            <p:cNvSpPr>
              <a:spLocks noEditPoints="1"/>
            </p:cNvSpPr>
            <p:nvPr/>
          </p:nvSpPr>
          <p:spPr bwMode="auto">
            <a:xfrm>
              <a:off x="5972175" y="-352425"/>
              <a:ext cx="153987" cy="153988"/>
            </a:xfrm>
            <a:custGeom>
              <a:avLst/>
              <a:gdLst>
                <a:gd name="T0" fmla="*/ 97 w 97"/>
                <a:gd name="T1" fmla="*/ 97 h 97"/>
                <a:gd name="T2" fmla="*/ 0 w 97"/>
                <a:gd name="T3" fmla="*/ 97 h 97"/>
                <a:gd name="T4" fmla="*/ 0 w 97"/>
                <a:gd name="T5" fmla="*/ 0 h 97"/>
                <a:gd name="T6" fmla="*/ 97 w 97"/>
                <a:gd name="T7" fmla="*/ 0 h 97"/>
                <a:gd name="T8" fmla="*/ 97 w 97"/>
                <a:gd name="T9" fmla="*/ 97 h 97"/>
                <a:gd name="T10" fmla="*/ 20 w 97"/>
                <a:gd name="T11" fmla="*/ 77 h 97"/>
                <a:gd name="T12" fmla="*/ 77 w 97"/>
                <a:gd name="T13" fmla="*/ 77 h 97"/>
                <a:gd name="T14" fmla="*/ 77 w 97"/>
                <a:gd name="T15" fmla="*/ 20 h 97"/>
                <a:gd name="T16" fmla="*/ 20 w 97"/>
                <a:gd name="T17" fmla="*/ 20 h 97"/>
                <a:gd name="T18" fmla="*/ 20 w 97"/>
                <a:gd name="T19" fmla="*/ 7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7" h="97">
                  <a:moveTo>
                    <a:pt x="97" y="97"/>
                  </a:moveTo>
                  <a:lnTo>
                    <a:pt x="0" y="97"/>
                  </a:lnTo>
                  <a:lnTo>
                    <a:pt x="0" y="0"/>
                  </a:lnTo>
                  <a:lnTo>
                    <a:pt x="97" y="0"/>
                  </a:lnTo>
                  <a:lnTo>
                    <a:pt x="97" y="97"/>
                  </a:lnTo>
                  <a:close/>
                  <a:moveTo>
                    <a:pt x="20" y="77"/>
                  </a:moveTo>
                  <a:lnTo>
                    <a:pt x="77" y="77"/>
                  </a:lnTo>
                  <a:lnTo>
                    <a:pt x="77" y="20"/>
                  </a:lnTo>
                  <a:lnTo>
                    <a:pt x="20" y="20"/>
                  </a:lnTo>
                  <a:lnTo>
                    <a:pt x="20" y="77"/>
                  </a:lnTo>
                  <a:close/>
                </a:path>
              </a:pathLst>
            </a:custGeom>
            <a:solidFill>
              <a:srgbClr val="00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761970">
                <a:defRPr/>
              </a:pPr>
              <a:endParaRPr lang="en-US" sz="1667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6" name="Freeform 113"/>
            <p:cNvSpPr>
              <a:spLocks noEditPoints="1"/>
            </p:cNvSpPr>
            <p:nvPr/>
          </p:nvSpPr>
          <p:spPr bwMode="auto">
            <a:xfrm>
              <a:off x="5773738" y="-550863"/>
              <a:ext cx="550862" cy="550863"/>
            </a:xfrm>
            <a:custGeom>
              <a:avLst/>
              <a:gdLst>
                <a:gd name="T0" fmla="*/ 280 w 347"/>
                <a:gd name="T1" fmla="*/ 280 h 347"/>
                <a:gd name="T2" fmla="*/ 67 w 347"/>
                <a:gd name="T3" fmla="*/ 280 h 347"/>
                <a:gd name="T4" fmla="*/ 67 w 347"/>
                <a:gd name="T5" fmla="*/ 67 h 347"/>
                <a:gd name="T6" fmla="*/ 280 w 347"/>
                <a:gd name="T7" fmla="*/ 67 h 347"/>
                <a:gd name="T8" fmla="*/ 280 w 347"/>
                <a:gd name="T9" fmla="*/ 280 h 347"/>
                <a:gd name="T10" fmla="*/ 87 w 347"/>
                <a:gd name="T11" fmla="*/ 260 h 347"/>
                <a:gd name="T12" fmla="*/ 260 w 347"/>
                <a:gd name="T13" fmla="*/ 260 h 347"/>
                <a:gd name="T14" fmla="*/ 260 w 347"/>
                <a:gd name="T15" fmla="*/ 87 h 347"/>
                <a:gd name="T16" fmla="*/ 87 w 347"/>
                <a:gd name="T17" fmla="*/ 87 h 347"/>
                <a:gd name="T18" fmla="*/ 87 w 347"/>
                <a:gd name="T19" fmla="*/ 260 h 347"/>
                <a:gd name="T20" fmla="*/ 347 w 347"/>
                <a:gd name="T21" fmla="*/ 347 h 347"/>
                <a:gd name="T22" fmla="*/ 0 w 347"/>
                <a:gd name="T23" fmla="*/ 347 h 347"/>
                <a:gd name="T24" fmla="*/ 0 w 347"/>
                <a:gd name="T25" fmla="*/ 0 h 347"/>
                <a:gd name="T26" fmla="*/ 347 w 347"/>
                <a:gd name="T27" fmla="*/ 0 h 347"/>
                <a:gd name="T28" fmla="*/ 347 w 347"/>
                <a:gd name="T29" fmla="*/ 347 h 347"/>
                <a:gd name="T30" fmla="*/ 19 w 347"/>
                <a:gd name="T31" fmla="*/ 328 h 347"/>
                <a:gd name="T32" fmla="*/ 328 w 347"/>
                <a:gd name="T33" fmla="*/ 328 h 347"/>
                <a:gd name="T34" fmla="*/ 328 w 347"/>
                <a:gd name="T35" fmla="*/ 19 h 347"/>
                <a:gd name="T36" fmla="*/ 19 w 347"/>
                <a:gd name="T37" fmla="*/ 19 h 347"/>
                <a:gd name="T38" fmla="*/ 19 w 347"/>
                <a:gd name="T39" fmla="*/ 328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7" h="347">
                  <a:moveTo>
                    <a:pt x="280" y="280"/>
                  </a:moveTo>
                  <a:lnTo>
                    <a:pt x="67" y="280"/>
                  </a:lnTo>
                  <a:lnTo>
                    <a:pt x="67" y="67"/>
                  </a:lnTo>
                  <a:lnTo>
                    <a:pt x="280" y="67"/>
                  </a:lnTo>
                  <a:lnTo>
                    <a:pt x="280" y="280"/>
                  </a:lnTo>
                  <a:close/>
                  <a:moveTo>
                    <a:pt x="87" y="260"/>
                  </a:moveTo>
                  <a:lnTo>
                    <a:pt x="260" y="260"/>
                  </a:lnTo>
                  <a:lnTo>
                    <a:pt x="260" y="87"/>
                  </a:lnTo>
                  <a:lnTo>
                    <a:pt x="87" y="87"/>
                  </a:lnTo>
                  <a:lnTo>
                    <a:pt x="87" y="260"/>
                  </a:lnTo>
                  <a:close/>
                  <a:moveTo>
                    <a:pt x="347" y="347"/>
                  </a:moveTo>
                  <a:lnTo>
                    <a:pt x="0" y="347"/>
                  </a:lnTo>
                  <a:lnTo>
                    <a:pt x="0" y="0"/>
                  </a:lnTo>
                  <a:lnTo>
                    <a:pt x="347" y="0"/>
                  </a:lnTo>
                  <a:lnTo>
                    <a:pt x="347" y="347"/>
                  </a:lnTo>
                  <a:close/>
                  <a:moveTo>
                    <a:pt x="19" y="328"/>
                  </a:moveTo>
                  <a:lnTo>
                    <a:pt x="328" y="328"/>
                  </a:lnTo>
                  <a:lnTo>
                    <a:pt x="328" y="19"/>
                  </a:lnTo>
                  <a:lnTo>
                    <a:pt x="19" y="19"/>
                  </a:lnTo>
                  <a:lnTo>
                    <a:pt x="19" y="3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761970">
                <a:defRPr/>
              </a:pPr>
              <a:endParaRPr lang="en-US" sz="1667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67" name="Cloud 66"/>
          <p:cNvSpPr/>
          <p:nvPr/>
        </p:nvSpPr>
        <p:spPr bwMode="ltGray">
          <a:xfrm>
            <a:off x="6363819" y="4377161"/>
            <a:ext cx="1955643" cy="926618"/>
          </a:xfrm>
          <a:prstGeom prst="cloud">
            <a:avLst/>
          </a:prstGeom>
          <a:solidFill>
            <a:sysClr val="window" lastClr="FFFFFF"/>
          </a:solidFill>
          <a:ln w="19050" cap="flat" cmpd="sng" algn="ctr">
            <a:solidFill>
              <a:srgbClr val="00A98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761970">
              <a:lnSpc>
                <a:spcPct val="90000"/>
              </a:lnSpc>
              <a:defRPr/>
            </a:pPr>
            <a:r>
              <a:rPr lang="en-US" sz="1333" kern="0">
                <a:solidFill>
                  <a:srgbClr val="00B388"/>
                </a:solidFill>
                <a:latin typeface="Arial" panose="020B0604020202020204" pitchFamily="34" charset="0"/>
              </a:rPr>
              <a:t>High bandwidth, low latency, zero packet loss</a:t>
            </a:r>
          </a:p>
        </p:txBody>
      </p:sp>
      <p:cxnSp>
        <p:nvCxnSpPr>
          <p:cNvPr id="68" name="Straight Connector 67"/>
          <p:cNvCxnSpPr/>
          <p:nvPr/>
        </p:nvCxnSpPr>
        <p:spPr>
          <a:xfrm flipV="1">
            <a:off x="5772380" y="3335906"/>
            <a:ext cx="3184114" cy="149670"/>
          </a:xfrm>
          <a:prstGeom prst="line">
            <a:avLst/>
          </a:prstGeom>
          <a:noFill/>
          <a:ln w="38100" cap="flat" cmpd="sng" algn="ctr">
            <a:solidFill>
              <a:srgbClr val="00A982"/>
            </a:solidFill>
            <a:prstDash val="solid"/>
            <a:miter lim="800000"/>
          </a:ln>
          <a:effectLst/>
        </p:spPr>
      </p:cxnSp>
      <p:sp>
        <p:nvSpPr>
          <p:cNvPr id="69" name="Oval 68"/>
          <p:cNvSpPr/>
          <p:nvPr/>
        </p:nvSpPr>
        <p:spPr bwMode="ltGray">
          <a:xfrm>
            <a:off x="5698065" y="3407227"/>
            <a:ext cx="399727" cy="789246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761970">
              <a:lnSpc>
                <a:spcPct val="90000"/>
              </a:lnSpc>
              <a:defRPr/>
            </a:pPr>
            <a:endParaRPr lang="en-US" sz="1667" kern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cxnSp>
        <p:nvCxnSpPr>
          <p:cNvPr id="70" name="Straight Connector 69"/>
          <p:cNvCxnSpPr/>
          <p:nvPr/>
        </p:nvCxnSpPr>
        <p:spPr>
          <a:xfrm>
            <a:off x="2879862" y="3379916"/>
            <a:ext cx="2892517" cy="115701"/>
          </a:xfrm>
          <a:prstGeom prst="line">
            <a:avLst/>
          </a:prstGeom>
          <a:noFill/>
          <a:ln w="38100" cap="flat" cmpd="sng" algn="ctr">
            <a:solidFill>
              <a:srgbClr val="00A982"/>
            </a:solidFill>
            <a:prstDash val="solid"/>
            <a:miter lim="800000"/>
          </a:ln>
          <a:effectLst/>
        </p:spPr>
      </p:cxnSp>
      <p:sp>
        <p:nvSpPr>
          <p:cNvPr id="71" name="TextBox 70"/>
          <p:cNvSpPr txBox="1"/>
          <p:nvPr/>
        </p:nvSpPr>
        <p:spPr>
          <a:xfrm>
            <a:off x="3696292" y="2042675"/>
            <a:ext cx="4717143" cy="400110"/>
          </a:xfrm>
          <a:prstGeom prst="rect">
            <a:avLst/>
          </a:prstGeom>
          <a:solidFill>
            <a:srgbClr val="B7C035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477876">
              <a:buSzPct val="100000"/>
            </a:pPr>
            <a:r>
              <a:rPr lang="en-US" sz="2000" b="1">
                <a:solidFill>
                  <a:prstClr val="white"/>
                </a:solidFill>
                <a:latin typeface="Arial" panose="020B0604020202020204" pitchFamily="34" charset="0"/>
                <a:cs typeface="HP Simplified" pitchFamily="34" charset="0"/>
              </a:rPr>
              <a:t>Fabrics</a:t>
            </a:r>
          </a:p>
        </p:txBody>
      </p:sp>
      <p:sp>
        <p:nvSpPr>
          <p:cNvPr id="72" name="Cloud 71"/>
          <p:cNvSpPr/>
          <p:nvPr/>
        </p:nvSpPr>
        <p:spPr bwMode="ltGray">
          <a:xfrm>
            <a:off x="3528172" y="4408401"/>
            <a:ext cx="1888810" cy="873860"/>
          </a:xfrm>
          <a:prstGeom prst="cloud">
            <a:avLst/>
          </a:prstGeom>
          <a:solidFill>
            <a:sysClr val="window" lastClr="FFFFFF"/>
          </a:solidFill>
          <a:ln w="19050" cap="flat" cmpd="sng" algn="ctr">
            <a:solidFill>
              <a:srgbClr val="00A98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761970">
              <a:lnSpc>
                <a:spcPct val="90000"/>
              </a:lnSpc>
              <a:defRPr/>
            </a:pPr>
            <a:r>
              <a:rPr lang="en-US" sz="1333" kern="0">
                <a:solidFill>
                  <a:srgbClr val="00B388"/>
                </a:solidFill>
                <a:latin typeface="Arial" panose="020B0604020202020204" pitchFamily="34" charset="0"/>
              </a:rPr>
              <a:t>Simplified security and management</a:t>
            </a:r>
          </a:p>
        </p:txBody>
      </p:sp>
      <p:sp>
        <p:nvSpPr>
          <p:cNvPr id="90" name="Cloud 89"/>
          <p:cNvSpPr/>
          <p:nvPr/>
        </p:nvSpPr>
        <p:spPr bwMode="ltGray">
          <a:xfrm>
            <a:off x="6257896" y="2502209"/>
            <a:ext cx="1997669" cy="882427"/>
          </a:xfrm>
          <a:prstGeom prst="cloud">
            <a:avLst/>
          </a:prstGeom>
          <a:solidFill>
            <a:sysClr val="window" lastClr="FFFFFF"/>
          </a:solidFill>
          <a:ln w="19050" cap="flat" cmpd="sng" algn="ctr">
            <a:solidFill>
              <a:srgbClr val="00A98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761970">
              <a:lnSpc>
                <a:spcPct val="90000"/>
              </a:lnSpc>
              <a:defRPr/>
            </a:pPr>
            <a:r>
              <a:rPr lang="en-US" sz="1333" kern="0">
                <a:solidFill>
                  <a:srgbClr val="00B388"/>
                </a:solidFill>
                <a:latin typeface="Arial" panose="020B0604020202020204" pitchFamily="34" charset="0"/>
              </a:rPr>
              <a:t>Faster, more predictable performance</a:t>
            </a:r>
          </a:p>
        </p:txBody>
      </p:sp>
      <p:sp>
        <p:nvSpPr>
          <p:cNvPr id="91" name="Cloud 90"/>
          <p:cNvSpPr/>
          <p:nvPr/>
        </p:nvSpPr>
        <p:spPr bwMode="ltGray">
          <a:xfrm>
            <a:off x="3468957" y="2537231"/>
            <a:ext cx="1888810" cy="795941"/>
          </a:xfrm>
          <a:prstGeom prst="cloud">
            <a:avLst/>
          </a:prstGeom>
          <a:solidFill>
            <a:sysClr val="window" lastClr="FFFFFF"/>
          </a:solidFill>
          <a:ln w="19050" cap="flat" cmpd="sng" algn="ctr">
            <a:solidFill>
              <a:srgbClr val="00A98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761970">
              <a:lnSpc>
                <a:spcPct val="90000"/>
              </a:lnSpc>
              <a:defRPr/>
            </a:pPr>
            <a:r>
              <a:rPr lang="en-US" sz="1333" kern="0">
                <a:solidFill>
                  <a:srgbClr val="00B388"/>
                </a:solidFill>
                <a:latin typeface="Arial" panose="020B0604020202020204" pitchFamily="34" charset="0"/>
              </a:rPr>
              <a:t>Block, file, and object storage</a:t>
            </a:r>
          </a:p>
        </p:txBody>
      </p:sp>
      <p:pic>
        <p:nvPicPr>
          <p:cNvPr id="92" name="Picture 9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3763" y="3492458"/>
            <a:ext cx="606750" cy="141423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3763" y="3709753"/>
            <a:ext cx="606750" cy="141423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943551" y="3916694"/>
            <a:ext cx="606750" cy="141423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1108" y="3498928"/>
            <a:ext cx="606750" cy="141423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1108" y="3716223"/>
            <a:ext cx="606750" cy="141423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3720895" y="3923164"/>
            <a:ext cx="606750" cy="141423"/>
          </a:xfrm>
          <a:prstGeom prst="rect">
            <a:avLst/>
          </a:prstGeom>
        </p:spPr>
      </p:pic>
      <p:grpSp>
        <p:nvGrpSpPr>
          <p:cNvPr id="98" name="Group 97"/>
          <p:cNvGrpSpPr/>
          <p:nvPr/>
        </p:nvGrpSpPr>
        <p:grpSpPr>
          <a:xfrm>
            <a:off x="4630511" y="3536989"/>
            <a:ext cx="604285" cy="475207"/>
            <a:chOff x="5412568" y="3993522"/>
            <a:chExt cx="824355" cy="678791"/>
          </a:xfrm>
        </p:grpSpPr>
        <p:pic>
          <p:nvPicPr>
            <p:cNvPr id="99" name="Picture 9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08823" y="3993522"/>
              <a:ext cx="728100" cy="169708"/>
            </a:xfrm>
            <a:prstGeom prst="rect">
              <a:avLst/>
            </a:prstGeom>
          </p:spPr>
        </p:pic>
        <p:pic>
          <p:nvPicPr>
            <p:cNvPr id="100" name="Picture 9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08823" y="4254276"/>
              <a:ext cx="728100" cy="169708"/>
            </a:xfrm>
            <a:prstGeom prst="rect">
              <a:avLst/>
            </a:prstGeom>
          </p:spPr>
        </p:pic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412568" y="4502605"/>
              <a:ext cx="728100" cy="169708"/>
            </a:xfrm>
            <a:prstGeom prst="rect">
              <a:avLst/>
            </a:prstGeom>
          </p:spPr>
        </p:pic>
      </p:grpSp>
      <p:pic>
        <p:nvPicPr>
          <p:cNvPr id="102" name="Picture 10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1482" y="3585222"/>
            <a:ext cx="606750" cy="141423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321029" y="3849031"/>
            <a:ext cx="606750" cy="141423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4752" y="3602907"/>
            <a:ext cx="533727" cy="118809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181710" y="3890546"/>
            <a:ext cx="533727" cy="118809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61061" y="3737176"/>
            <a:ext cx="533727" cy="118809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2799" y="3503876"/>
            <a:ext cx="606750" cy="141423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038265" y="3906329"/>
            <a:ext cx="606750" cy="141423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330860" y="3714561"/>
            <a:ext cx="606750" cy="141423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1641" y="3473024"/>
            <a:ext cx="606750" cy="141423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947781" y="3916237"/>
            <a:ext cx="606750" cy="141423"/>
          </a:xfrm>
          <a:prstGeom prst="rect">
            <a:avLst/>
          </a:prstGeom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8226388" y="3691590"/>
            <a:ext cx="606750" cy="14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1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A1FDB8B9-672D-4549-986D-D87125E34E35}"/>
              </a:ext>
            </a:extLst>
          </p:cNvPr>
          <p:cNvSpPr/>
          <p:nvPr/>
        </p:nvSpPr>
        <p:spPr>
          <a:xfrm>
            <a:off x="2025600" y="2036935"/>
            <a:ext cx="6129316" cy="4801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zh-CN" altLang="en-US" sz="2800" b="1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超越 </a:t>
            </a:r>
            <a:r>
              <a:rPr lang="en-US" altLang="zh-CN" sz="2800" b="1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10GbE</a:t>
            </a:r>
            <a:r>
              <a:rPr lang="zh-TW" altLang="en-US" sz="2800" b="1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：</a:t>
            </a:r>
            <a:r>
              <a:rPr lang="en-US" altLang="zh-CN" sz="2800" b="1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QNAP 25GbE</a:t>
            </a:r>
            <a:r>
              <a:rPr lang="en-US" altLang="zh-CN" sz="2800" b="1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en-US" sz="2800" b="1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網卡</a:t>
            </a:r>
            <a:endParaRPr lang="en-US" altLang="zh-CN" sz="2800" b="1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2BA0516-3144-43B0-8FBF-62B3B3222291}"/>
              </a:ext>
            </a:extLst>
          </p:cNvPr>
          <p:cNvSpPr/>
          <p:nvPr/>
        </p:nvSpPr>
        <p:spPr>
          <a:xfrm>
            <a:off x="2025599" y="3254235"/>
            <a:ext cx="5391219" cy="8679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altLang="zh-TW" sz="2800" b="1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Mellanox SN2010</a:t>
            </a:r>
            <a:r>
              <a:rPr lang="en-US" altLang="zh-TW" sz="2800" b="1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en-US" sz="2800" b="1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簡易部</a:t>
            </a:r>
            <a:r>
              <a:rPr lang="zh-CN" altLang="en-US" sz="2800" b="1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署</a:t>
            </a:r>
            <a:r>
              <a:rPr lang="en-US" altLang="zh-CN" sz="2800" b="1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25GbE/100GbE</a:t>
            </a:r>
            <a:r>
              <a:rPr lang="en-US" altLang="zh-CN" sz="2800" b="1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en-US" sz="2800" b="1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網管型交換器</a:t>
            </a:r>
            <a:endParaRPr lang="en-US" altLang="zh-CN" sz="2800" b="1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A6A8EBA-0286-400B-BFD4-55CBAE6FBA51}"/>
              </a:ext>
            </a:extLst>
          </p:cNvPr>
          <p:cNvSpPr/>
          <p:nvPr/>
        </p:nvSpPr>
        <p:spPr>
          <a:xfrm>
            <a:off x="2025599" y="4661004"/>
            <a:ext cx="4347872" cy="8679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altLang="zh-CN" sz="2800" b="1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QNAP NAS</a:t>
            </a:r>
            <a:r>
              <a:rPr lang="zh-TW" altLang="en-US" sz="2800" b="1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 </a:t>
            </a:r>
            <a:r>
              <a:rPr lang="zh-CN" altLang="en-US" sz="2800" b="1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搭配高速網卡與 </a:t>
            </a:r>
            <a:r>
              <a:rPr lang="en-US" altLang="zh-CN" sz="2800" b="1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25GbE</a:t>
            </a:r>
            <a:r>
              <a:rPr lang="zh-TW" altLang="en-US" sz="2800" b="1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 </a:t>
            </a:r>
            <a:r>
              <a:rPr lang="zh-CN" altLang="en-US" sz="2800" b="1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交換器</a:t>
            </a:r>
            <a:endParaRPr lang="en-US" altLang="zh-CN" sz="2800" b="1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31406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矩形: 圓角 69">
            <a:extLst>
              <a:ext uri="{FF2B5EF4-FFF2-40B4-BE49-F238E27FC236}">
                <a16:creationId xmlns:a16="http://schemas.microsoft.com/office/drawing/2014/main" id="{60D894E4-F997-43A9-B1B3-E1A8D2EAD8F8}"/>
              </a:ext>
            </a:extLst>
          </p:cNvPr>
          <p:cNvSpPr/>
          <p:nvPr/>
        </p:nvSpPr>
        <p:spPr>
          <a:xfrm>
            <a:off x="447019" y="1335738"/>
            <a:ext cx="11305957" cy="5102415"/>
          </a:xfrm>
          <a:prstGeom prst="roundRect">
            <a:avLst>
              <a:gd name="adj" fmla="val 6863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5083640" y="1335738"/>
            <a:ext cx="45719" cy="510241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63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08125" y="163513"/>
            <a:ext cx="10683875" cy="869950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From Chassis to Leaf/Spine</a:t>
            </a:r>
          </a:p>
        </p:txBody>
      </p:sp>
      <p:sp>
        <p:nvSpPr>
          <p:cNvPr id="72" name="Rectangle 71"/>
          <p:cNvSpPr/>
          <p:nvPr/>
        </p:nvSpPr>
        <p:spPr bwMode="auto">
          <a:xfrm>
            <a:off x="7565120" y="5476583"/>
            <a:ext cx="3725404" cy="793198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algn="ctr" defTabSz="761940" fontAlgn="base">
              <a:spcBef>
                <a:spcPct val="0"/>
              </a:spcBef>
              <a:spcAft>
                <a:spcPct val="0"/>
              </a:spcAft>
            </a:pPr>
            <a:r>
              <a:rPr lang="en-US" sz="2333" b="1">
                <a:solidFill>
                  <a:srgbClr val="00B050"/>
                </a:solidFill>
                <a:latin typeface="Arial" charset="0"/>
                <a:cs typeface="Arial" charset="0"/>
              </a:rPr>
              <a:t>Leaf /Spine </a:t>
            </a:r>
          </a:p>
          <a:p>
            <a:pPr algn="ctr"/>
            <a:r>
              <a:rPr lang="en-US" sz="2333" b="1">
                <a:solidFill>
                  <a:srgbClr val="00B050"/>
                </a:solidFill>
                <a:latin typeface="Arial" charset="0"/>
                <a:cs typeface="Arial" charset="0"/>
              </a:rPr>
              <a:t>Scale Out Network</a:t>
            </a:r>
          </a:p>
        </p:txBody>
      </p:sp>
      <p:sp>
        <p:nvSpPr>
          <p:cNvPr id="104" name="Rectangle 103"/>
          <p:cNvSpPr/>
          <p:nvPr/>
        </p:nvSpPr>
        <p:spPr bwMode="auto">
          <a:xfrm>
            <a:off x="681910" y="5692601"/>
            <a:ext cx="3769911" cy="476512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algn="ctr" defTabSz="76194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70C0"/>
                </a:solidFill>
                <a:latin typeface="Arial" charset="0"/>
                <a:cs typeface="Arial" charset="0"/>
              </a:rPr>
              <a:t>Scale Up Network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8442490" y="900092"/>
            <a:ext cx="2709354" cy="632085"/>
          </a:xfrm>
          <a:prstGeom prst="rect">
            <a:avLst/>
          </a:prstGeom>
          <a:solidFill>
            <a:srgbClr val="7030A0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algn="ctr" defTabSz="76194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chemeClr val="bg1"/>
                </a:solidFill>
                <a:latin typeface="Arial" charset="0"/>
                <a:cs typeface="Arial" charset="0"/>
              </a:rPr>
              <a:t>Same Cable/Optic/Port Count</a:t>
            </a:r>
          </a:p>
          <a:p>
            <a:pPr algn="ctr" defTabSz="761940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chemeClr val="bg1"/>
                </a:solidFill>
                <a:latin typeface="Arial" charset="0"/>
                <a:cs typeface="Arial" charset="0"/>
              </a:rPr>
              <a:t>Superior Price &amp; Performance</a:t>
            </a:r>
            <a:endParaRPr lang="en-US" sz="1400" b="1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CA25B7F-7F92-4748-AC4E-7FB77AABDA99}"/>
              </a:ext>
            </a:extLst>
          </p:cNvPr>
          <p:cNvGrpSpPr/>
          <p:nvPr/>
        </p:nvGrpSpPr>
        <p:grpSpPr>
          <a:xfrm>
            <a:off x="819083" y="1916789"/>
            <a:ext cx="3902279" cy="3597438"/>
            <a:chOff x="29637" y="1262098"/>
            <a:chExt cx="5653085" cy="5211510"/>
          </a:xfrm>
        </p:grpSpPr>
        <p:cxnSp>
          <p:nvCxnSpPr>
            <p:cNvPr id="89" name="Straight Connector 88"/>
            <p:cNvCxnSpPr/>
            <p:nvPr/>
          </p:nvCxnSpPr>
          <p:spPr bwMode="auto">
            <a:xfrm flipH="1">
              <a:off x="1680722" y="1642339"/>
              <a:ext cx="2430408" cy="2244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0" name="Straight Connector 89"/>
            <p:cNvCxnSpPr/>
            <p:nvPr/>
          </p:nvCxnSpPr>
          <p:spPr bwMode="auto">
            <a:xfrm flipH="1">
              <a:off x="1662191" y="1724996"/>
              <a:ext cx="2430408" cy="2244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" name="Straight Connector 91"/>
            <p:cNvCxnSpPr/>
            <p:nvPr/>
          </p:nvCxnSpPr>
          <p:spPr bwMode="auto">
            <a:xfrm flipH="1">
              <a:off x="1639363" y="1810042"/>
              <a:ext cx="2430408" cy="2244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5" name="Straight Connector 94"/>
            <p:cNvCxnSpPr/>
            <p:nvPr/>
          </p:nvCxnSpPr>
          <p:spPr bwMode="auto">
            <a:xfrm flipH="1">
              <a:off x="1639363" y="1894463"/>
              <a:ext cx="2430408" cy="2244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123" name="Content Placeholder 18" descr="BlackDiamondX8_Top_Front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632947" y="1268987"/>
              <a:ext cx="1782744" cy="224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</p:pic>
        <p:pic>
          <p:nvPicPr>
            <p:cNvPr id="125" name="Content Placeholder 18" descr="BlackDiamondX8_Top_Front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238430" y="1262098"/>
              <a:ext cx="1782744" cy="224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</p:pic>
        <p:cxnSp>
          <p:nvCxnSpPr>
            <p:cNvPr id="111" name="Straight Connector 110"/>
            <p:cNvCxnSpPr/>
            <p:nvPr/>
          </p:nvCxnSpPr>
          <p:spPr bwMode="auto">
            <a:xfrm flipH="1">
              <a:off x="807091" y="3300415"/>
              <a:ext cx="1024006" cy="1111561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2" name="Straight Connector 111"/>
            <p:cNvCxnSpPr/>
            <p:nvPr/>
          </p:nvCxnSpPr>
          <p:spPr bwMode="auto">
            <a:xfrm flipH="1">
              <a:off x="956048" y="2431906"/>
              <a:ext cx="2775594" cy="192816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3" name="Straight Connector 112"/>
            <p:cNvCxnSpPr/>
            <p:nvPr/>
          </p:nvCxnSpPr>
          <p:spPr bwMode="auto">
            <a:xfrm flipH="1" flipV="1">
              <a:off x="1917880" y="2413092"/>
              <a:ext cx="3182424" cy="2111734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" name="Straight Connector 60"/>
            <p:cNvCxnSpPr/>
            <p:nvPr/>
          </p:nvCxnSpPr>
          <p:spPr bwMode="auto">
            <a:xfrm flipH="1" flipV="1">
              <a:off x="3886767" y="3225432"/>
              <a:ext cx="1040890" cy="1173979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4" name="Straight Connector 63"/>
            <p:cNvCxnSpPr/>
            <p:nvPr/>
          </p:nvCxnSpPr>
          <p:spPr bwMode="auto">
            <a:xfrm flipH="1">
              <a:off x="1056449" y="2495750"/>
              <a:ext cx="3108678" cy="1887073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" name="Straight Connector 64"/>
            <p:cNvCxnSpPr/>
            <p:nvPr/>
          </p:nvCxnSpPr>
          <p:spPr bwMode="auto">
            <a:xfrm flipH="1">
              <a:off x="1214180" y="2644956"/>
              <a:ext cx="3353701" cy="1759855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" name="Straight Connector 65"/>
            <p:cNvCxnSpPr/>
            <p:nvPr/>
          </p:nvCxnSpPr>
          <p:spPr bwMode="auto">
            <a:xfrm flipH="1" flipV="1">
              <a:off x="4192424" y="3045656"/>
              <a:ext cx="839112" cy="1352435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7" name="Straight Connector 66"/>
            <p:cNvCxnSpPr/>
            <p:nvPr/>
          </p:nvCxnSpPr>
          <p:spPr bwMode="auto">
            <a:xfrm flipH="1" flipV="1">
              <a:off x="4625595" y="3072953"/>
              <a:ext cx="501268" cy="132619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" name="Straight Connector 67"/>
            <p:cNvCxnSpPr/>
            <p:nvPr/>
          </p:nvCxnSpPr>
          <p:spPr bwMode="auto">
            <a:xfrm flipH="1">
              <a:off x="735332" y="3197947"/>
              <a:ext cx="648995" cy="1170871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" name="Straight Connector 72"/>
            <p:cNvCxnSpPr/>
            <p:nvPr/>
          </p:nvCxnSpPr>
          <p:spPr bwMode="auto">
            <a:xfrm flipH="1">
              <a:off x="643238" y="3038679"/>
              <a:ext cx="570941" cy="135056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6" name="Straight Connector 75"/>
            <p:cNvCxnSpPr/>
            <p:nvPr/>
          </p:nvCxnSpPr>
          <p:spPr bwMode="auto">
            <a:xfrm flipH="1" flipV="1">
              <a:off x="1524319" y="2530783"/>
              <a:ext cx="3084775" cy="1901329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7" name="Straight Connector 86"/>
            <p:cNvCxnSpPr/>
            <p:nvPr/>
          </p:nvCxnSpPr>
          <p:spPr bwMode="auto">
            <a:xfrm flipH="1" flipV="1">
              <a:off x="1095593" y="2680964"/>
              <a:ext cx="3272723" cy="17585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100" name="Picture 5" descr="Rack-Server-1U_LEFT_012513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56" y="5735886"/>
              <a:ext cx="1677805" cy="73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3" name="Straight Connector 102"/>
            <p:cNvCxnSpPr>
              <a:stCxn id="127" idx="2"/>
            </p:cNvCxnSpPr>
            <p:nvPr/>
          </p:nvCxnSpPr>
          <p:spPr bwMode="auto">
            <a:xfrm>
              <a:off x="4818330" y="4607721"/>
              <a:ext cx="16669" cy="115843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126" name="Picture 125"/>
            <p:cNvPicPr>
              <a:picLocks noChangeAspect="1"/>
            </p:cNvPicPr>
            <p:nvPr/>
          </p:nvPicPr>
          <p:blipFill rotWithShape="1">
            <a:blip r:embed="rId5" cstate="screen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637" y="4360069"/>
              <a:ext cx="1733550" cy="228601"/>
            </a:xfrm>
            <a:prstGeom prst="rect">
              <a:avLst/>
            </a:prstGeom>
          </p:spPr>
        </p:pic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6" cstate="screen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53935" y="4369595"/>
              <a:ext cx="1728787" cy="238126"/>
            </a:xfrm>
            <a:prstGeom prst="rect">
              <a:avLst/>
            </a:prstGeom>
          </p:spPr>
        </p:pic>
        <p:cxnSp>
          <p:nvCxnSpPr>
            <p:cNvPr id="128" name="Straight Connector 127"/>
            <p:cNvCxnSpPr/>
            <p:nvPr/>
          </p:nvCxnSpPr>
          <p:spPr bwMode="auto">
            <a:xfrm>
              <a:off x="879462" y="4651447"/>
              <a:ext cx="17033" cy="1123303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7" name="Oval 106"/>
            <p:cNvSpPr/>
            <p:nvPr/>
          </p:nvSpPr>
          <p:spPr bwMode="auto">
            <a:xfrm>
              <a:off x="106144" y="4970485"/>
              <a:ext cx="1480880" cy="419894"/>
            </a:xfrm>
            <a:prstGeom prst="ellipse">
              <a:avLst/>
            </a:prstGeom>
            <a:gradFill flip="none" rotWithShape="1">
              <a:gsLst>
                <a:gs pos="29000">
                  <a:schemeClr val="bg1">
                    <a:alpha val="68000"/>
                  </a:schemeClr>
                </a:gs>
                <a:gs pos="100000">
                  <a:srgbClr val="5CA533">
                    <a:alpha val="46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76200" tIns="38100" rIns="76200" bIns="3810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875">
                  <a:solidFill>
                    <a:schemeClr val="tx1"/>
                  </a:solidFill>
                  <a:latin typeface="Arial" charset="0"/>
                  <a:cs typeface="Arial" charset="0"/>
                </a:rPr>
                <a:t>10/25GbE</a:t>
              </a:r>
            </a:p>
          </p:txBody>
        </p:sp>
        <p:sp>
          <p:nvSpPr>
            <p:cNvPr id="102" name="Left-Right Arrow 101"/>
            <p:cNvSpPr/>
            <p:nvPr/>
          </p:nvSpPr>
          <p:spPr bwMode="auto">
            <a:xfrm>
              <a:off x="1767281" y="4202997"/>
              <a:ext cx="2128579" cy="574621"/>
            </a:xfrm>
            <a:prstGeom prst="left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76200" tIns="38100" rIns="76200" bIns="381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76194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75">
                  <a:solidFill>
                    <a:srgbClr val="3BAEC5"/>
                  </a:solidFill>
                  <a:latin typeface="Arial" charset="0"/>
                  <a:cs typeface="Arial" charset="0"/>
                </a:rPr>
                <a:t>ToR Switches</a:t>
              </a:r>
              <a:endParaRPr lang="en-US" sz="875" b="1">
                <a:solidFill>
                  <a:srgbClr val="3BAEC5"/>
                </a:solidFill>
                <a:latin typeface="Arial" charset="0"/>
                <a:cs typeface="Arial" charset="0"/>
              </a:endParaRPr>
            </a:p>
          </p:txBody>
        </p:sp>
        <p:pic>
          <p:nvPicPr>
            <p:cNvPr id="57" name="Picture 5" descr="Rack-Server-1U_LEFT_012513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0283" y="5616792"/>
              <a:ext cx="1677805" cy="73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" name="Oval 90"/>
            <p:cNvSpPr/>
            <p:nvPr/>
          </p:nvSpPr>
          <p:spPr bwMode="auto">
            <a:xfrm>
              <a:off x="2072373" y="2581847"/>
              <a:ext cx="1523887" cy="562349"/>
            </a:xfrm>
            <a:prstGeom prst="ellipse">
              <a:avLst/>
            </a:prstGeom>
            <a:gradFill flip="none" rotWithShape="1">
              <a:gsLst>
                <a:gs pos="29000">
                  <a:schemeClr val="bg1">
                    <a:alpha val="68000"/>
                  </a:schemeClr>
                </a:gs>
                <a:gs pos="100000">
                  <a:srgbClr val="5CA533">
                    <a:alpha val="46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76200" tIns="38100" rIns="76200" bIns="3810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917">
                  <a:solidFill>
                    <a:schemeClr val="tx1"/>
                  </a:solidFill>
                  <a:latin typeface="Arial" charset="0"/>
                  <a:cs typeface="Arial" charset="0"/>
                </a:rPr>
                <a:t>100GbE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1999776" y="5902913"/>
              <a:ext cx="1600885" cy="4083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>
                  <a:solidFill>
                    <a:srgbClr val="3BAEC5"/>
                  </a:solidFill>
                  <a:latin typeface="Arial" panose="020B0604020202020204" pitchFamily="34" charset="0"/>
                  <a:cs typeface="Arial" charset="0"/>
                </a:rPr>
                <a:t>Server Nodes</a:t>
              </a:r>
            </a:p>
          </p:txBody>
        </p:sp>
      </p:grpSp>
      <p:sp>
        <p:nvSpPr>
          <p:cNvPr id="6" name="Striped Right Arrow 5"/>
          <p:cNvSpPr/>
          <p:nvPr/>
        </p:nvSpPr>
        <p:spPr bwMode="auto">
          <a:xfrm>
            <a:off x="4228929" y="5552691"/>
            <a:ext cx="2564027" cy="784202"/>
          </a:xfrm>
          <a:prstGeom prst="stripedRightArrow">
            <a:avLst>
              <a:gd name="adj1" fmla="val 54983"/>
              <a:gd name="adj2" fmla="val 52491"/>
            </a:avLst>
          </a:prstGeom>
          <a:solidFill>
            <a:srgbClr val="308D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40" fontAlgn="base">
              <a:spcBef>
                <a:spcPct val="0"/>
              </a:spcBef>
              <a:spcAft>
                <a:spcPct val="0"/>
              </a:spcAft>
            </a:pPr>
            <a:endParaRPr lang="en-US" sz="1167" b="1">
              <a:solidFill>
                <a:schemeClr val="bg1"/>
              </a:solidFill>
              <a:highlight>
                <a:srgbClr val="FFFF00"/>
              </a:highlight>
              <a:latin typeface="Arial" charset="0"/>
              <a:cs typeface="Arial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9F0E7B0-404C-6C4D-9097-F8905DBA1D09}"/>
              </a:ext>
            </a:extLst>
          </p:cNvPr>
          <p:cNvSpPr txBox="1"/>
          <p:nvPr/>
        </p:nvSpPr>
        <p:spPr>
          <a:xfrm>
            <a:off x="5489239" y="1810868"/>
            <a:ext cx="1573246" cy="3077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2000" u="sng">
                <a:solidFill>
                  <a:srgbClr val="002B60">
                    <a:lumMod val="90000"/>
                    <a:lumOff val="10000"/>
                  </a:srgbClr>
                </a:solidFill>
                <a:latin typeface="Arial" panose="020B0604020202020204" pitchFamily="34" charset="0"/>
              </a:rPr>
              <a:t>Full Rack</a:t>
            </a:r>
          </a:p>
        </p:txBody>
      </p:sp>
      <p:sp>
        <p:nvSpPr>
          <p:cNvPr id="75" name="Right Brace 74">
            <a:extLst>
              <a:ext uri="{FF2B5EF4-FFF2-40B4-BE49-F238E27FC236}">
                <a16:creationId xmlns:a16="http://schemas.microsoft.com/office/drawing/2014/main" id="{329CBAC2-7B8A-1B44-B3FC-0E28825C32EF}"/>
              </a:ext>
            </a:extLst>
          </p:cNvPr>
          <p:cNvSpPr/>
          <p:nvPr/>
        </p:nvSpPr>
        <p:spPr bwMode="auto">
          <a:xfrm rot="5400000">
            <a:off x="6205153" y="4727101"/>
            <a:ext cx="216351" cy="959254"/>
          </a:xfrm>
          <a:prstGeom prst="rightBrace">
            <a:avLst/>
          </a:prstGeom>
          <a:noFill/>
          <a:ln w="222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67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8C55FADA-63C0-D843-8994-46DBB533ED22}"/>
              </a:ext>
            </a:extLst>
          </p:cNvPr>
          <p:cNvSpPr txBox="1"/>
          <p:nvPr/>
        </p:nvSpPr>
        <p:spPr>
          <a:xfrm>
            <a:off x="5625605" y="5315010"/>
            <a:ext cx="1486430" cy="13465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875">
                <a:solidFill>
                  <a:srgbClr val="00518E">
                    <a:lumMod val="50000"/>
                  </a:srgbClr>
                </a:solidFill>
                <a:latin typeface="Arial" panose="020B0604020202020204" pitchFamily="34" charset="0"/>
              </a:rPr>
              <a:t>1 rack = 24 nodes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345B3957-4667-6B47-ADCC-1223032F313E}"/>
              </a:ext>
            </a:extLst>
          </p:cNvPr>
          <p:cNvSpPr txBox="1"/>
          <p:nvPr/>
        </p:nvSpPr>
        <p:spPr>
          <a:xfrm>
            <a:off x="8803747" y="1811850"/>
            <a:ext cx="1795227" cy="3077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2000" u="sng">
                <a:solidFill>
                  <a:srgbClr val="002B60">
                    <a:lumMod val="90000"/>
                    <a:lumOff val="10000"/>
                  </a:srgbClr>
                </a:solidFill>
                <a:latin typeface="Arial" panose="020B0604020202020204" pitchFamily="34" charset="0"/>
              </a:rPr>
              <a:t>Multiple Racks</a:t>
            </a:r>
          </a:p>
        </p:txBody>
      </p:sp>
      <p:sp>
        <p:nvSpPr>
          <p:cNvPr id="105" name="Pentagon 104">
            <a:extLst>
              <a:ext uri="{FF2B5EF4-FFF2-40B4-BE49-F238E27FC236}">
                <a16:creationId xmlns:a16="http://schemas.microsoft.com/office/drawing/2014/main" id="{8A5D2F29-C528-5449-8378-A9D223F093C4}"/>
              </a:ext>
            </a:extLst>
          </p:cNvPr>
          <p:cNvSpPr/>
          <p:nvPr/>
        </p:nvSpPr>
        <p:spPr bwMode="auto">
          <a:xfrm>
            <a:off x="6868236" y="3091809"/>
            <a:ext cx="388497" cy="1538573"/>
          </a:xfrm>
          <a:prstGeom prst="homePlate">
            <a:avLst>
              <a:gd name="adj" fmla="val 100000"/>
            </a:avLst>
          </a:prstGeom>
          <a:gradFill flip="none" rotWithShape="1">
            <a:gsLst>
              <a:gs pos="59000">
                <a:schemeClr val="accent2">
                  <a:lumMod val="20000"/>
                  <a:lumOff val="80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63">
              <a:defRPr/>
            </a:pPr>
            <a:endParaRPr lang="en-US" sz="1500" kern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058AFD88-7E2D-7247-B4D5-C8DDAF9AA63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4199" y="2386002"/>
            <a:ext cx="1542231" cy="2721257"/>
          </a:xfrm>
          <a:prstGeom prst="rect">
            <a:avLst/>
          </a:prstGeom>
        </p:spPr>
      </p:pic>
      <p:grpSp>
        <p:nvGrpSpPr>
          <p:cNvPr id="108" name="Group 107">
            <a:extLst>
              <a:ext uri="{FF2B5EF4-FFF2-40B4-BE49-F238E27FC236}">
                <a16:creationId xmlns:a16="http://schemas.microsoft.com/office/drawing/2014/main" id="{82953870-063D-A444-BA9D-7C63323214B4}"/>
              </a:ext>
            </a:extLst>
          </p:cNvPr>
          <p:cNvGrpSpPr/>
          <p:nvPr/>
        </p:nvGrpSpPr>
        <p:grpSpPr>
          <a:xfrm>
            <a:off x="7420688" y="2283060"/>
            <a:ext cx="3869836" cy="2931465"/>
            <a:chOff x="7842180" y="2533691"/>
            <a:chExt cx="6228662" cy="4718315"/>
          </a:xfrm>
        </p:grpSpPr>
        <p:sp>
          <p:nvSpPr>
            <p:cNvPr id="109" name="Right Brace 108">
              <a:extLst>
                <a:ext uri="{FF2B5EF4-FFF2-40B4-BE49-F238E27FC236}">
                  <a16:creationId xmlns:a16="http://schemas.microsoft.com/office/drawing/2014/main" id="{BFF6BC8E-E3CF-EB4E-8DA2-B496142CD27A}"/>
                </a:ext>
              </a:extLst>
            </p:cNvPr>
            <p:cNvSpPr/>
            <p:nvPr/>
          </p:nvSpPr>
          <p:spPr bwMode="auto">
            <a:xfrm rot="5400000">
              <a:off x="11030410" y="4329790"/>
              <a:ext cx="361963" cy="5482470"/>
            </a:xfrm>
            <a:prstGeom prst="rightBrace">
              <a:avLst/>
            </a:prstGeom>
            <a:noFill/>
            <a:ln w="2222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1667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110" name="Picture 4" descr="http://www.mellanox.com/img/news/media_kit/switch_pdks/Ethernet_Switches/SX1710.png">
              <a:extLst>
                <a:ext uri="{FF2B5EF4-FFF2-40B4-BE49-F238E27FC236}">
                  <a16:creationId xmlns:a16="http://schemas.microsoft.com/office/drawing/2014/main" id="{AF5610A8-50CB-E34A-94E7-042B8B2B72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67221" y="2533691"/>
              <a:ext cx="1131003" cy="465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4" name="Picture 4" descr="http://www.mellanox.com/img/news/media_kit/switch_pdks/Ethernet_Switches/SX1710.png">
              <a:extLst>
                <a:ext uri="{FF2B5EF4-FFF2-40B4-BE49-F238E27FC236}">
                  <a16:creationId xmlns:a16="http://schemas.microsoft.com/office/drawing/2014/main" id="{2A518725-DFEB-0944-9C79-59538529FC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28945" y="2533691"/>
              <a:ext cx="1131003" cy="465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263B879F-22EA-7E4B-BE2D-16E0543B211E}"/>
                </a:ext>
              </a:extLst>
            </p:cNvPr>
            <p:cNvCxnSpPr>
              <a:stCxn id="114" idx="2"/>
            </p:cNvCxnSpPr>
            <p:nvPr/>
          </p:nvCxnSpPr>
          <p:spPr bwMode="auto">
            <a:xfrm flipH="1">
              <a:off x="9003404" y="2999088"/>
              <a:ext cx="1591043" cy="848412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06FFC779-16E2-2147-ADC2-259D9F608C33}"/>
                </a:ext>
              </a:extLst>
            </p:cNvPr>
            <p:cNvCxnSpPr>
              <a:stCxn id="110" idx="2"/>
            </p:cNvCxnSpPr>
            <p:nvPr/>
          </p:nvCxnSpPr>
          <p:spPr bwMode="auto">
            <a:xfrm flipH="1">
              <a:off x="9057442" y="2999088"/>
              <a:ext cx="3175280" cy="848412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E51B9B0C-B39D-7944-AB08-0379AE8E0A65}"/>
                </a:ext>
              </a:extLst>
            </p:cNvPr>
            <p:cNvCxnSpPr>
              <a:stCxn id="114" idx="2"/>
            </p:cNvCxnSpPr>
            <p:nvPr/>
          </p:nvCxnSpPr>
          <p:spPr bwMode="auto">
            <a:xfrm flipH="1">
              <a:off x="10471864" y="2999088"/>
              <a:ext cx="122583" cy="877999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4F3D82E1-2A39-B640-8CB3-35E90D88BA58}"/>
                </a:ext>
              </a:extLst>
            </p:cNvPr>
            <p:cNvCxnSpPr>
              <a:stCxn id="114" idx="2"/>
              <a:endCxn id="136" idx="0"/>
            </p:cNvCxnSpPr>
            <p:nvPr/>
          </p:nvCxnSpPr>
          <p:spPr bwMode="auto">
            <a:xfrm>
              <a:off x="10594447" y="2999087"/>
              <a:ext cx="2781533" cy="802702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D232D85F-2361-1742-A68C-B571517D2D59}"/>
                </a:ext>
              </a:extLst>
            </p:cNvPr>
            <p:cNvCxnSpPr>
              <a:stCxn id="110" idx="2"/>
              <a:endCxn id="135" idx="0"/>
            </p:cNvCxnSpPr>
            <p:nvPr/>
          </p:nvCxnSpPr>
          <p:spPr bwMode="auto">
            <a:xfrm flipH="1">
              <a:off x="10478763" y="2999087"/>
              <a:ext cx="1753960" cy="80706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383BF530-882E-244F-8645-85977F55B402}"/>
                </a:ext>
              </a:extLst>
            </p:cNvPr>
            <p:cNvCxnSpPr>
              <a:stCxn id="110" idx="2"/>
              <a:endCxn id="136" idx="0"/>
            </p:cNvCxnSpPr>
            <p:nvPr/>
          </p:nvCxnSpPr>
          <p:spPr bwMode="auto">
            <a:xfrm>
              <a:off x="12232723" y="2999087"/>
              <a:ext cx="1143257" cy="802702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FF652D79-723F-DB44-B165-1B826F27CE87}"/>
                </a:ext>
              </a:extLst>
            </p:cNvPr>
            <p:cNvSpPr txBox="1"/>
            <p:nvPr/>
          </p:nvSpPr>
          <p:spPr>
            <a:xfrm>
              <a:off x="9384732" y="3083345"/>
              <a:ext cx="724282" cy="21672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875" b="1">
                  <a:solidFill>
                    <a:srgbClr val="00518E">
                      <a:lumMod val="50000"/>
                    </a:srgbClr>
                  </a:solidFill>
                  <a:latin typeface="Arial" panose="020B0604020202020204" pitchFamily="34" charset="0"/>
                </a:rPr>
                <a:t>2*100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59537129-B6CF-0045-B48E-994FC435F760}"/>
                </a:ext>
              </a:extLst>
            </p:cNvPr>
            <p:cNvSpPr txBox="1"/>
            <p:nvPr/>
          </p:nvSpPr>
          <p:spPr>
            <a:xfrm>
              <a:off x="10268871" y="2544567"/>
              <a:ext cx="709613" cy="21672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875" b="1">
                  <a:solidFill>
                    <a:srgbClr val="00518E">
                      <a:lumMod val="50000"/>
                    </a:srgbClr>
                  </a:solidFill>
                  <a:latin typeface="Arial" panose="020B0604020202020204" pitchFamily="34" charset="0"/>
                </a:rPr>
                <a:t>SN2700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4E952DEA-E6BE-8F4B-9265-0135D002577D}"/>
                </a:ext>
              </a:extLst>
            </p:cNvPr>
            <p:cNvSpPr txBox="1"/>
            <p:nvPr/>
          </p:nvSpPr>
          <p:spPr>
            <a:xfrm>
              <a:off x="11877017" y="2555143"/>
              <a:ext cx="709613" cy="21672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875" b="1">
                  <a:solidFill>
                    <a:srgbClr val="00518E">
                      <a:lumMod val="50000"/>
                    </a:srgbClr>
                  </a:solidFill>
                  <a:latin typeface="Arial" panose="020B0604020202020204" pitchFamily="34" charset="0"/>
                </a:rPr>
                <a:t>SN2700</a:t>
              </a: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3BBFCE6A-57A8-1B4C-9C91-4469826C0C32}"/>
                </a:ext>
              </a:extLst>
            </p:cNvPr>
            <p:cNvSpPr/>
            <p:nvPr/>
          </p:nvSpPr>
          <p:spPr bwMode="auto">
            <a:xfrm>
              <a:off x="8280978" y="3983413"/>
              <a:ext cx="5789864" cy="542977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6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76200" tIns="38100" rIns="76200" bIns="3810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1167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0FE24DA9-DF50-004A-B240-8506D0BAAA1D}"/>
                </a:ext>
              </a:extLst>
            </p:cNvPr>
            <p:cNvSpPr/>
            <p:nvPr/>
          </p:nvSpPr>
          <p:spPr bwMode="auto">
            <a:xfrm>
              <a:off x="9359236" y="3277934"/>
              <a:ext cx="3733767" cy="523855"/>
            </a:xfrm>
            <a:prstGeom prst="ellipse">
              <a:avLst/>
            </a:prstGeom>
            <a:gradFill flip="none" rotWithShape="1">
              <a:gsLst>
                <a:gs pos="3000">
                  <a:schemeClr val="bg1">
                    <a:alpha val="68000"/>
                  </a:schemeClr>
                </a:gs>
                <a:gs pos="100000">
                  <a:srgbClr val="5CA533">
                    <a:alpha val="46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76200" tIns="38100" rIns="76200" bIns="3810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167" b="1">
                  <a:solidFill>
                    <a:srgbClr val="00518E">
                      <a:lumMod val="50000"/>
                    </a:srgbClr>
                  </a:solidFill>
                  <a:latin typeface="Arial" panose="020B0604020202020204" pitchFamily="34" charset="0"/>
                  <a:cs typeface="Arial" charset="0"/>
                </a:rPr>
                <a:t>100GbE</a:t>
              </a:r>
            </a:p>
          </p:txBody>
        </p: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026C464F-0B3F-D149-85CB-054895384F4B}"/>
                </a:ext>
              </a:extLst>
            </p:cNvPr>
            <p:cNvGrpSpPr/>
            <p:nvPr/>
          </p:nvGrpSpPr>
          <p:grpSpPr>
            <a:xfrm>
              <a:off x="11630311" y="5501800"/>
              <a:ext cx="610772" cy="123859"/>
              <a:chOff x="7240044" y="1578278"/>
              <a:chExt cx="642376" cy="137160"/>
            </a:xfrm>
          </p:grpSpPr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497A34E4-0A6F-5D4C-8237-1D71CD7E603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240044" y="1578278"/>
                <a:ext cx="137160" cy="13716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167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F388F674-5DF9-7F4C-9F7D-034773E259D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492652" y="1578278"/>
                <a:ext cx="137160" cy="13716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167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E2351C42-CFE2-5047-9511-F637E3EBFF2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745260" y="1578278"/>
                <a:ext cx="137160" cy="13716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167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</p:grp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CDCF9299-DFD7-D249-A27B-CF8FE94A82DA}"/>
                </a:ext>
              </a:extLst>
            </p:cNvPr>
            <p:cNvSpPr txBox="1"/>
            <p:nvPr/>
          </p:nvSpPr>
          <p:spPr>
            <a:xfrm>
              <a:off x="7842180" y="4105700"/>
              <a:ext cx="646010" cy="206306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833" b="1">
                  <a:solidFill>
                    <a:srgbClr val="00518E">
                      <a:lumMod val="50000"/>
                    </a:srgbClr>
                  </a:solidFill>
                  <a:latin typeface="Arial" panose="020B0604020202020204" pitchFamily="34" charset="0"/>
                </a:rPr>
                <a:t>SN2100</a:t>
              </a:r>
            </a:p>
          </p:txBody>
        </p: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A0AEEA3F-28BA-EC45-B944-CDA517B709E0}"/>
                </a:ext>
              </a:extLst>
            </p:cNvPr>
            <p:cNvGrpSpPr/>
            <p:nvPr/>
          </p:nvGrpSpPr>
          <p:grpSpPr>
            <a:xfrm>
              <a:off x="11217967" y="2787785"/>
              <a:ext cx="399562" cy="109728"/>
              <a:chOff x="11217967" y="2787785"/>
              <a:chExt cx="399562" cy="109728"/>
            </a:xfrm>
          </p:grpSpPr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5FF17D34-0DCD-E646-B904-47723F2981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17967" y="2787785"/>
                <a:ext cx="109728" cy="109728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167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2133EF15-61A6-4249-8CC2-1982EE3CCB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62884" y="2787785"/>
                <a:ext cx="109728" cy="109728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167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637E33BB-7AD6-934B-B4E3-E9F4906C81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07801" y="2787785"/>
                <a:ext cx="109728" cy="109728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167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</p:grpSp>
        <p:pic>
          <p:nvPicPr>
            <p:cNvPr id="134" name="Picture 133">
              <a:extLst>
                <a:ext uri="{FF2B5EF4-FFF2-40B4-BE49-F238E27FC236}">
                  <a16:creationId xmlns:a16="http://schemas.microsoft.com/office/drawing/2014/main" id="{DE7D3E2E-ABFE-D44D-9C40-B775E1A0ECDA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51123" y="3801789"/>
              <a:ext cx="1179576" cy="3090672"/>
            </a:xfrm>
            <a:prstGeom prst="rect">
              <a:avLst/>
            </a:prstGeom>
          </p:spPr>
        </p:pic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4B0BEF84-2DED-CB40-8B1A-8A8BE0576FE6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88975" y="3806147"/>
              <a:ext cx="1179576" cy="3090672"/>
            </a:xfrm>
            <a:prstGeom prst="rect">
              <a:avLst/>
            </a:prstGeom>
          </p:spPr>
        </p:pic>
        <p:pic>
          <p:nvPicPr>
            <p:cNvPr id="136" name="Picture 135">
              <a:extLst>
                <a:ext uri="{FF2B5EF4-FFF2-40B4-BE49-F238E27FC236}">
                  <a16:creationId xmlns:a16="http://schemas.microsoft.com/office/drawing/2014/main" id="{A97F2903-0B15-864A-B3C8-B6FFB2673D0E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86192" y="3801789"/>
              <a:ext cx="1179576" cy="30906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21716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矩形: 圓角 142">
            <a:extLst>
              <a:ext uri="{FF2B5EF4-FFF2-40B4-BE49-F238E27FC236}">
                <a16:creationId xmlns:a16="http://schemas.microsoft.com/office/drawing/2014/main" id="{4C657A2B-F4CB-4461-8E86-1D467E14452F}"/>
              </a:ext>
            </a:extLst>
          </p:cNvPr>
          <p:cNvSpPr/>
          <p:nvPr/>
        </p:nvSpPr>
        <p:spPr>
          <a:xfrm>
            <a:off x="447019" y="1335738"/>
            <a:ext cx="11305957" cy="5102415"/>
          </a:xfrm>
          <a:prstGeom prst="roundRect">
            <a:avLst>
              <a:gd name="adj" fmla="val 6863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585055" y="4472411"/>
            <a:ext cx="4929188" cy="1589087"/>
          </a:xfrm>
          <a:prstGeom prst="rect">
            <a:avLst/>
          </a:prstGeom>
        </p:spPr>
        <p:txBody>
          <a:bodyPr/>
          <a:lstStyle/>
          <a:p>
            <a:r>
              <a:rPr lang="en-US" sz="2000">
                <a:latin typeface="Arial" panose="020B0604020202020204" pitchFamily="34" charset="0"/>
              </a:rPr>
              <a:t>Cloud Data Center need larger pipes</a:t>
            </a:r>
          </a:p>
          <a:p>
            <a:pPr lvl="1"/>
            <a:r>
              <a:rPr lang="en-US" sz="1800">
                <a:latin typeface="Arial" panose="020B0604020202020204" pitchFamily="34" charset="0"/>
              </a:rPr>
              <a:t>Access to Storage </a:t>
            </a:r>
          </a:p>
          <a:p>
            <a:pPr lvl="1"/>
            <a:r>
              <a:rPr lang="en-US" sz="1800">
                <a:latin typeface="Arial" panose="020B0604020202020204" pitchFamily="34" charset="0"/>
              </a:rPr>
              <a:t>Increase of East-West Traffic </a:t>
            </a:r>
          </a:p>
          <a:p>
            <a:pPr lvl="1"/>
            <a:r>
              <a:rPr lang="en-US" sz="1800">
                <a:latin typeface="Arial" panose="020B0604020202020204" pitchFamily="34" charset="0"/>
              </a:rPr>
              <a:t>VM (Virtual Machine) migration is data intensive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13140A-70AC-4B48-B756-83E8C7310EB7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7420699" y="4416425"/>
            <a:ext cx="4095750" cy="205105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r>
              <a:rPr lang="en-US" sz="1667">
                <a:latin typeface="Arial" panose="020B0604020202020204" pitchFamily="34" charset="0"/>
              </a:rPr>
              <a:t>Delivers 2.5 MORE</a:t>
            </a:r>
          </a:p>
          <a:p>
            <a:pPr lvl="1"/>
            <a:r>
              <a:rPr lang="en-US" sz="1333">
                <a:latin typeface="Arial" panose="020B0604020202020204" pitchFamily="34" charset="0"/>
              </a:rPr>
              <a:t>2.5X higher throughput</a:t>
            </a:r>
          </a:p>
          <a:p>
            <a:pPr lvl="1"/>
            <a:r>
              <a:rPr lang="en-US" sz="1333">
                <a:latin typeface="Arial" panose="020B0604020202020204" pitchFamily="34" charset="0"/>
              </a:rPr>
              <a:t>2.5X the bandwidth for 1.25X the price</a:t>
            </a:r>
          </a:p>
          <a:p>
            <a:r>
              <a:rPr lang="en-US" sz="1667">
                <a:latin typeface="Arial" panose="020B0604020202020204" pitchFamily="34" charset="0"/>
              </a:rPr>
              <a:t>For 2.5X lower CAPEX</a:t>
            </a:r>
          </a:p>
          <a:p>
            <a:pPr marL="400985" lvl="2" indent="-205097"/>
            <a:r>
              <a:rPr lang="en-US">
                <a:latin typeface="Arial" panose="020B0604020202020204" pitchFamily="34" charset="0"/>
              </a:rPr>
              <a:t>Fewer optics/cables</a:t>
            </a:r>
          </a:p>
          <a:p>
            <a:pPr marL="400985" lvl="2" indent="-205097"/>
            <a:r>
              <a:rPr lang="en-US">
                <a:latin typeface="Arial" panose="020B0604020202020204" pitchFamily="34" charset="0"/>
              </a:rPr>
              <a:t>Fewer spine switches</a:t>
            </a:r>
          </a:p>
          <a:p>
            <a:r>
              <a:rPr lang="en-US" sz="1667">
                <a:latin typeface="Arial" panose="020B0604020202020204" pitchFamily="34" charset="0"/>
              </a:rPr>
              <a:t>Future proof</a:t>
            </a:r>
          </a:p>
          <a:p>
            <a:r>
              <a:rPr lang="en-US" sz="1667">
                <a:latin typeface="Arial" panose="020B0604020202020204" pitchFamily="34" charset="0"/>
              </a:rPr>
              <a:t>Similar Cost / Power</a:t>
            </a:r>
          </a:p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1508125" y="163513"/>
            <a:ext cx="10683875" cy="869950"/>
          </a:xfrm>
        </p:spPr>
        <p:txBody>
          <a:bodyPr>
            <a:norm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Why Cloud Data centers move to 25GbE?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05600" y="1532634"/>
            <a:ext cx="5637062" cy="2372580"/>
            <a:chOff x="-326456" y="1497035"/>
            <a:chExt cx="8020570" cy="3268479"/>
          </a:xfrm>
        </p:grpSpPr>
        <p:sp>
          <p:nvSpPr>
            <p:cNvPr id="77" name="Rectangle 76"/>
            <p:cNvSpPr/>
            <p:nvPr/>
          </p:nvSpPr>
          <p:spPr bwMode="auto">
            <a:xfrm>
              <a:off x="-326456" y="4335237"/>
              <a:ext cx="1458167" cy="396923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76200" tIns="38100" rIns="76200" bIns="381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761910"/>
              <a:r>
                <a:rPr lang="en-US" sz="917">
                  <a:solidFill>
                    <a:srgbClr val="50A1D6"/>
                  </a:solidFill>
                  <a:latin typeface="Arial" panose="020B0604020202020204" pitchFamily="34" charset="0"/>
                  <a:cs typeface="Arial" charset="0"/>
                </a:rPr>
                <a:t>VM </a:t>
              </a:r>
            </a:p>
            <a:p>
              <a:pPr algn="ctr" defTabSz="761910"/>
              <a:r>
                <a:rPr lang="en-US" sz="917">
                  <a:solidFill>
                    <a:srgbClr val="50A1D6"/>
                  </a:solidFill>
                  <a:latin typeface="Arial" panose="020B0604020202020204" pitchFamily="34" charset="0"/>
                  <a:cs typeface="Arial" charset="0"/>
                </a:rPr>
                <a:t>Migration </a:t>
              </a:r>
            </a:p>
          </p:txBody>
        </p:sp>
        <p:sp>
          <p:nvSpPr>
            <p:cNvPr id="209" name="Left-Right Arrow 208"/>
            <p:cNvSpPr/>
            <p:nvPr/>
          </p:nvSpPr>
          <p:spPr bwMode="auto">
            <a:xfrm>
              <a:off x="2241282" y="3988346"/>
              <a:ext cx="2277824" cy="464046"/>
            </a:xfrm>
            <a:prstGeom prst="leftRightArrow">
              <a:avLst/>
            </a:prstGeom>
            <a:solidFill>
              <a:srgbClr val="378CB6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761910"/>
              <a:r>
                <a:rPr lang="en-US" sz="917">
                  <a:solidFill>
                    <a:srgbClr val="FFFFFF"/>
                  </a:solidFill>
                  <a:latin typeface="Arial" panose="020B0604020202020204" pitchFamily="34" charset="0"/>
                  <a:cs typeface="Arial" charset="0"/>
                </a:rPr>
                <a:t>East-West Traffic</a:t>
              </a: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668637" y="1497035"/>
              <a:ext cx="5285917" cy="3268479"/>
              <a:chOff x="52058" y="1501610"/>
              <a:chExt cx="6752125" cy="5564947"/>
            </a:xfrm>
          </p:grpSpPr>
          <p:cxnSp>
            <p:nvCxnSpPr>
              <p:cNvPr id="9" name="Straight Connector 8"/>
              <p:cNvCxnSpPr>
                <a:endCxn id="60" idx="2"/>
              </p:cNvCxnSpPr>
              <p:nvPr/>
            </p:nvCxnSpPr>
            <p:spPr bwMode="auto">
              <a:xfrm>
                <a:off x="2810375" y="3792469"/>
                <a:ext cx="44596" cy="811081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" name="Straight Connector 9"/>
              <p:cNvCxnSpPr/>
              <p:nvPr/>
            </p:nvCxnSpPr>
            <p:spPr bwMode="auto">
              <a:xfrm>
                <a:off x="4032653" y="3770532"/>
                <a:ext cx="44596" cy="811081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pic>
            <p:nvPicPr>
              <p:cNvPr id="13" name="Picture 5" descr="Rack-Server-1U_LEFT_012513.png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1538" y="6276164"/>
                <a:ext cx="1677805" cy="7377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4" descr="IS5025_LEFT_022013.png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602" y="3645276"/>
                <a:ext cx="1689672" cy="7253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4" descr="IS5025_LEFT_022013.png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35405" y="3508409"/>
                <a:ext cx="1161025" cy="498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4" descr="IS5025_LEFT_022013.png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04727" y="3541281"/>
                <a:ext cx="1161025" cy="498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4" descr="IS5025_LEFT_022013.png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97761" y="1568777"/>
                <a:ext cx="1161025" cy="498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4" descr="IS5025_LEFT_022013.png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97728" y="1539807"/>
                <a:ext cx="1161025" cy="498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9" name="Straight Connector 18"/>
              <p:cNvCxnSpPr>
                <a:stCxn id="17" idx="2"/>
                <a:endCxn id="14" idx="0"/>
              </p:cNvCxnSpPr>
              <p:nvPr/>
            </p:nvCxnSpPr>
            <p:spPr bwMode="auto">
              <a:xfrm flipH="1">
                <a:off x="1072441" y="2067217"/>
                <a:ext cx="2105833" cy="1578058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" name="Straight Connector 19"/>
              <p:cNvCxnSpPr>
                <a:stCxn id="18" idx="2"/>
                <a:endCxn id="37" idx="0"/>
              </p:cNvCxnSpPr>
              <p:nvPr/>
            </p:nvCxnSpPr>
            <p:spPr bwMode="auto">
              <a:xfrm>
                <a:off x="4478238" y="2038250"/>
                <a:ext cx="1384848" cy="1551212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" name="Straight Connector 20"/>
              <p:cNvCxnSpPr>
                <a:stCxn id="17" idx="2"/>
                <a:endCxn id="16" idx="0"/>
              </p:cNvCxnSpPr>
              <p:nvPr/>
            </p:nvCxnSpPr>
            <p:spPr bwMode="auto">
              <a:xfrm>
                <a:off x="3178271" y="2067219"/>
                <a:ext cx="906966" cy="1474064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" name="Straight Connector 21"/>
              <p:cNvCxnSpPr>
                <a:stCxn id="18" idx="2"/>
                <a:endCxn id="16" idx="0"/>
              </p:cNvCxnSpPr>
              <p:nvPr/>
            </p:nvCxnSpPr>
            <p:spPr bwMode="auto">
              <a:xfrm flipH="1">
                <a:off x="4085240" y="2038248"/>
                <a:ext cx="393001" cy="1503034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" name="Straight Connector 22"/>
              <p:cNvCxnSpPr>
                <a:stCxn id="17" idx="2"/>
                <a:endCxn id="15" idx="0"/>
              </p:cNvCxnSpPr>
              <p:nvPr/>
            </p:nvCxnSpPr>
            <p:spPr bwMode="auto">
              <a:xfrm flipH="1">
                <a:off x="2815918" y="2067219"/>
                <a:ext cx="362356" cy="1441192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" name="Straight Connector 23"/>
              <p:cNvCxnSpPr>
                <a:stCxn id="18" idx="2"/>
                <a:endCxn id="15" idx="0"/>
              </p:cNvCxnSpPr>
              <p:nvPr/>
            </p:nvCxnSpPr>
            <p:spPr bwMode="auto">
              <a:xfrm flipH="1">
                <a:off x="2815916" y="2038249"/>
                <a:ext cx="1662322" cy="1470161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" name="Straight Connector 24"/>
              <p:cNvCxnSpPr>
                <a:stCxn id="17" idx="2"/>
                <a:endCxn id="37" idx="0"/>
              </p:cNvCxnSpPr>
              <p:nvPr/>
            </p:nvCxnSpPr>
            <p:spPr bwMode="auto">
              <a:xfrm>
                <a:off x="3178272" y="2067217"/>
                <a:ext cx="2684815" cy="1522243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" name="Straight Connector 25"/>
              <p:cNvCxnSpPr>
                <a:stCxn id="18" idx="2"/>
                <a:endCxn id="14" idx="0"/>
              </p:cNvCxnSpPr>
              <p:nvPr/>
            </p:nvCxnSpPr>
            <p:spPr bwMode="auto">
              <a:xfrm flipH="1">
                <a:off x="1072438" y="2038248"/>
                <a:ext cx="3405800" cy="1607026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7" name="Straight Connector 26"/>
              <p:cNvCxnSpPr/>
              <p:nvPr/>
            </p:nvCxnSpPr>
            <p:spPr bwMode="auto">
              <a:xfrm>
                <a:off x="1072438" y="4181327"/>
                <a:ext cx="0" cy="952042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8" name="Oval 27"/>
              <p:cNvSpPr/>
              <p:nvPr/>
            </p:nvSpPr>
            <p:spPr bwMode="auto">
              <a:xfrm>
                <a:off x="438328" y="4374121"/>
                <a:ext cx="1352958" cy="562349"/>
              </a:xfrm>
              <a:prstGeom prst="ellipse">
                <a:avLst/>
              </a:prstGeom>
              <a:solidFill>
                <a:srgbClr val="FFFFFF">
                  <a:alpha val="60000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761910"/>
                <a:r>
                  <a:rPr lang="en-US" sz="917">
                    <a:solidFill>
                      <a:srgbClr val="000000"/>
                    </a:solidFill>
                    <a:latin typeface="Arial" panose="020B0604020202020204" pitchFamily="34" charset="0"/>
                    <a:cs typeface="Arial" charset="0"/>
                  </a:rPr>
                  <a:t>10GbE</a:t>
                </a:r>
              </a:p>
            </p:txBody>
          </p:sp>
          <p:pic>
            <p:nvPicPr>
              <p:cNvPr id="29" name="Picture 5" descr="Rack-Server-1U_LEFT_012513.png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1538" y="6064425"/>
                <a:ext cx="1677805" cy="7377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" name="Picture 5" descr="Rack-Server-1U_LEFT_012513.png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9958" y="5861358"/>
                <a:ext cx="1677805" cy="7377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" name="Picture 5" descr="Rack-Server-1U_LEFT_012513.png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9957" y="5649619"/>
                <a:ext cx="1677805" cy="7377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" name="Picture 5" descr="Rack-Server-1U_LEFT_012513.png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9956" y="5441661"/>
                <a:ext cx="1677805" cy="7377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" name="Picture 5" descr="Rack-Server-1U_LEFT_012513.png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9956" y="5234329"/>
                <a:ext cx="1677805" cy="7377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Picture 5" descr="Rack-Server-1U_LEFT_012513.png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2230" y="5018238"/>
                <a:ext cx="1677805" cy="7377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" name="Picture 5" descr="Rack-Server-1U_LEFT_012513.png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26378" y="6328835"/>
                <a:ext cx="1677805" cy="7377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" name="Picture 4" descr="IS5025_LEFT_022013.png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18250" y="3589462"/>
                <a:ext cx="1689672" cy="7253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38" name="Straight Connector 37"/>
              <p:cNvCxnSpPr/>
              <p:nvPr/>
            </p:nvCxnSpPr>
            <p:spPr bwMode="auto">
              <a:xfrm>
                <a:off x="5837278" y="4233996"/>
                <a:ext cx="0" cy="952042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9" name="Oval 38"/>
              <p:cNvSpPr/>
              <p:nvPr/>
            </p:nvSpPr>
            <p:spPr bwMode="auto">
              <a:xfrm>
                <a:off x="5203168" y="4426793"/>
                <a:ext cx="1352958" cy="562349"/>
              </a:xfrm>
              <a:prstGeom prst="ellipse">
                <a:avLst/>
              </a:prstGeom>
              <a:solidFill>
                <a:srgbClr val="FFFFFF">
                  <a:alpha val="60000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761910"/>
                <a:r>
                  <a:rPr lang="en-US" sz="917">
                    <a:solidFill>
                      <a:srgbClr val="000000"/>
                    </a:solidFill>
                    <a:latin typeface="Arial" panose="020B0604020202020204" pitchFamily="34" charset="0"/>
                    <a:cs typeface="Arial" charset="0"/>
                  </a:rPr>
                  <a:t>10GbE</a:t>
                </a:r>
              </a:p>
            </p:txBody>
          </p:sp>
          <p:pic>
            <p:nvPicPr>
              <p:cNvPr id="40" name="Picture 5" descr="Rack-Server-1U_LEFT_012513.png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26378" y="6117095"/>
                <a:ext cx="1677805" cy="7377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" name="Picture 5" descr="Rack-Server-1U_LEFT_012513.png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04797" y="5914028"/>
                <a:ext cx="1677805" cy="7377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" name="Picture 5" descr="Rack-Server-1U_LEFT_012513.png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04796" y="5702289"/>
                <a:ext cx="1677805" cy="7377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" name="Picture 5" descr="Rack-Server-1U_LEFT_012513.png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04796" y="5494331"/>
                <a:ext cx="1677805" cy="7377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" name="Picture 5" descr="Rack-Server-1U_LEFT_012513.png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04796" y="5286999"/>
                <a:ext cx="1677805" cy="7377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5" name="Picture 5" descr="Rack-Server-1U_LEFT_012513.png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07069" y="5070908"/>
                <a:ext cx="1677805" cy="7377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" name="Picture 4" descr="IS5025_LEFT_022013.png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18464" y="1594821"/>
                <a:ext cx="1161025" cy="498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" name="Picture 4" descr="IS5025_LEFT_022013.png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75742" y="1501610"/>
                <a:ext cx="1161025" cy="498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8" name="Picture 4" descr="IS5025_LEFT_022013.png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058" y="1601046"/>
                <a:ext cx="1161025" cy="498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49" name="Straight Connector 48"/>
              <p:cNvCxnSpPr>
                <a:stCxn id="46" idx="2"/>
                <a:endCxn id="14" idx="0"/>
              </p:cNvCxnSpPr>
              <p:nvPr/>
            </p:nvCxnSpPr>
            <p:spPr bwMode="auto">
              <a:xfrm flipH="1">
                <a:off x="1072438" y="2093262"/>
                <a:ext cx="826536" cy="1552012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0" name="Straight Connector 49"/>
              <p:cNvCxnSpPr>
                <a:stCxn id="48" idx="2"/>
                <a:endCxn id="14" idx="0"/>
              </p:cNvCxnSpPr>
              <p:nvPr/>
            </p:nvCxnSpPr>
            <p:spPr bwMode="auto">
              <a:xfrm>
                <a:off x="632568" y="2099489"/>
                <a:ext cx="439870" cy="1545787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1" name="Straight Connector 50"/>
              <p:cNvCxnSpPr>
                <a:stCxn id="48" idx="2"/>
                <a:endCxn id="37" idx="0"/>
              </p:cNvCxnSpPr>
              <p:nvPr/>
            </p:nvCxnSpPr>
            <p:spPr bwMode="auto">
              <a:xfrm>
                <a:off x="632570" y="2099489"/>
                <a:ext cx="5230518" cy="1489973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2" name="Straight Connector 51"/>
              <p:cNvCxnSpPr>
                <a:stCxn id="46" idx="2"/>
                <a:endCxn id="37" idx="0"/>
              </p:cNvCxnSpPr>
              <p:nvPr/>
            </p:nvCxnSpPr>
            <p:spPr bwMode="auto">
              <a:xfrm>
                <a:off x="1898974" y="2093262"/>
                <a:ext cx="3964112" cy="1496198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3" name="Straight Connector 52"/>
              <p:cNvCxnSpPr>
                <a:stCxn id="47" idx="2"/>
                <a:endCxn id="14" idx="0"/>
              </p:cNvCxnSpPr>
              <p:nvPr/>
            </p:nvCxnSpPr>
            <p:spPr bwMode="auto">
              <a:xfrm flipH="1">
                <a:off x="1072441" y="2000054"/>
                <a:ext cx="4683815" cy="1645223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4" name="Straight Connector 53"/>
              <p:cNvCxnSpPr>
                <a:stCxn id="47" idx="2"/>
                <a:endCxn id="37" idx="0"/>
              </p:cNvCxnSpPr>
              <p:nvPr/>
            </p:nvCxnSpPr>
            <p:spPr bwMode="auto">
              <a:xfrm>
                <a:off x="5756253" y="2000051"/>
                <a:ext cx="106834" cy="158941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pic>
            <p:nvPicPr>
              <p:cNvPr id="55" name="Picture 5" descr="Rack-Server-1U_LEFT_012513.png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2431" y="4785779"/>
                <a:ext cx="1099663" cy="4835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6" name="Picture 5" descr="Rack-Server-1U_LEFT_012513.png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1973" y="4655160"/>
                <a:ext cx="1099663" cy="4835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" name="Picture 5" descr="Rack-Server-1U_LEFT_012513.png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05140" y="4518460"/>
                <a:ext cx="1099663" cy="4835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" name="Picture 5" descr="Rack-Server-1U_LEFT_012513.png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05140" y="4387840"/>
                <a:ext cx="1099663" cy="4835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" name="Picture 5" descr="Rack-Server-1U_LEFT_012513.png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05139" y="4260992"/>
                <a:ext cx="1099663" cy="4835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0" name="Picture 5" descr="Rack-Server-1U_LEFT_012513.png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05139" y="4120031"/>
                <a:ext cx="1099663" cy="4835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" name="Picture 5" descr="Rack-Server-1U_LEFT_012513.png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07412" y="3992428"/>
                <a:ext cx="1099663" cy="4835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" name="Picture 5" descr="Rack-Server-1U_LEFT_012513.png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29250" y="4785779"/>
                <a:ext cx="1099663" cy="4835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3" name="Picture 5" descr="Rack-Server-1U_LEFT_012513.png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28789" y="4655160"/>
                <a:ext cx="1099663" cy="4835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4" name="Picture 5" descr="Rack-Server-1U_LEFT_012513.png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21959" y="4518460"/>
                <a:ext cx="1099663" cy="4835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5" name="Picture 5" descr="Rack-Server-1U_LEFT_012513.png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21958" y="4387840"/>
                <a:ext cx="1099663" cy="4835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6" name="Picture 5" descr="Rack-Server-1U_LEFT_012513.png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21955" y="4260992"/>
                <a:ext cx="1099663" cy="4835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7" name="Picture 5" descr="Rack-Server-1U_LEFT_012513.png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21955" y="4120031"/>
                <a:ext cx="1099663" cy="4835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8" name="Picture 5" descr="Rack-Server-1U_LEFT_012513.png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24228" y="3992428"/>
                <a:ext cx="1099663" cy="4835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69" name="Straight Connector 68"/>
              <p:cNvCxnSpPr>
                <a:stCxn id="46" idx="2"/>
                <a:endCxn id="15" idx="0"/>
              </p:cNvCxnSpPr>
              <p:nvPr/>
            </p:nvCxnSpPr>
            <p:spPr bwMode="auto">
              <a:xfrm>
                <a:off x="1898975" y="2093265"/>
                <a:ext cx="916942" cy="1415147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0" name="Straight Connector 69"/>
              <p:cNvCxnSpPr>
                <a:stCxn id="48" idx="2"/>
                <a:endCxn id="15" idx="0"/>
              </p:cNvCxnSpPr>
              <p:nvPr/>
            </p:nvCxnSpPr>
            <p:spPr bwMode="auto">
              <a:xfrm>
                <a:off x="632570" y="2099487"/>
                <a:ext cx="2183348" cy="1408922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1" name="Straight Connector 70"/>
              <p:cNvCxnSpPr>
                <a:stCxn id="47" idx="2"/>
                <a:endCxn id="16" idx="0"/>
              </p:cNvCxnSpPr>
              <p:nvPr/>
            </p:nvCxnSpPr>
            <p:spPr bwMode="auto">
              <a:xfrm flipH="1">
                <a:off x="4085237" y="2000051"/>
                <a:ext cx="1671016" cy="154123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2" name="Straight Connector 71"/>
              <p:cNvCxnSpPr>
                <a:stCxn id="47" idx="2"/>
                <a:endCxn id="15" idx="0"/>
              </p:cNvCxnSpPr>
              <p:nvPr/>
            </p:nvCxnSpPr>
            <p:spPr bwMode="auto">
              <a:xfrm flipH="1">
                <a:off x="2815918" y="2000051"/>
                <a:ext cx="2940337" cy="1508358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3" name="Straight Connector 72"/>
              <p:cNvCxnSpPr>
                <a:stCxn id="48" idx="2"/>
                <a:endCxn id="16" idx="0"/>
              </p:cNvCxnSpPr>
              <p:nvPr/>
            </p:nvCxnSpPr>
            <p:spPr bwMode="auto">
              <a:xfrm>
                <a:off x="632569" y="2099488"/>
                <a:ext cx="3452669" cy="1441794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4" name="Straight Connector 73"/>
              <p:cNvCxnSpPr>
                <a:stCxn id="46" idx="2"/>
                <a:endCxn id="16" idx="0"/>
              </p:cNvCxnSpPr>
              <p:nvPr/>
            </p:nvCxnSpPr>
            <p:spPr bwMode="auto">
              <a:xfrm>
                <a:off x="1898976" y="2093262"/>
                <a:ext cx="2186263" cy="144802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75" name="Oval 74"/>
              <p:cNvSpPr/>
              <p:nvPr/>
            </p:nvSpPr>
            <p:spPr bwMode="auto">
              <a:xfrm>
                <a:off x="2436472" y="2457761"/>
                <a:ext cx="1634400" cy="645389"/>
              </a:xfrm>
              <a:prstGeom prst="ellipse">
                <a:avLst/>
              </a:prstGeom>
              <a:solidFill>
                <a:srgbClr val="FFFFFF">
                  <a:alpha val="60000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761910"/>
                <a:r>
                  <a:rPr lang="en-US" sz="1000">
                    <a:solidFill>
                      <a:srgbClr val="000000"/>
                    </a:solidFill>
                    <a:latin typeface="Arial" panose="020B0604020202020204" pitchFamily="34" charset="0"/>
                    <a:cs typeface="Arial" charset="0"/>
                  </a:rPr>
                  <a:t>40GbE</a:t>
                </a:r>
              </a:p>
            </p:txBody>
          </p:sp>
        </p:grpSp>
        <p:sp>
          <p:nvSpPr>
            <p:cNvPr id="76" name="Curved Right Arrow 75"/>
            <p:cNvSpPr/>
            <p:nvPr/>
          </p:nvSpPr>
          <p:spPr bwMode="auto">
            <a:xfrm>
              <a:off x="105325" y="3842092"/>
              <a:ext cx="563312" cy="459197"/>
            </a:xfrm>
            <a:prstGeom prst="curvedRightArrow">
              <a:avLst/>
            </a:prstGeom>
            <a:solidFill>
              <a:srgbClr val="3183AB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76200" tIns="38100" rIns="76200" bIns="38100" numCol="1" rtlCol="0" anchor="t" anchorCtr="0" compatLnSpc="1">
              <a:prstTxWarp prst="textNoShape">
                <a:avLst/>
              </a:prstTxWarp>
            </a:bodyPr>
            <a:lstStyle/>
            <a:p>
              <a:pPr defTabSz="761970" fontAlgn="base">
                <a:spcBef>
                  <a:spcPct val="0"/>
                </a:spcBef>
                <a:spcAft>
                  <a:spcPct val="0"/>
                </a:spcAft>
              </a:pPr>
              <a:endParaRPr lang="en-US" sz="1167" b="1">
                <a:solidFill>
                  <a:schemeClr val="tx1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0" name="Explosion 2 79"/>
            <p:cNvSpPr/>
            <p:nvPr/>
          </p:nvSpPr>
          <p:spPr bwMode="auto">
            <a:xfrm>
              <a:off x="222160" y="3520776"/>
              <a:ext cx="427747" cy="503189"/>
            </a:xfrm>
            <a:prstGeom prst="irregularSeal2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76200" tIns="38100" rIns="76200" bIns="38100" numCol="1" rtlCol="0" anchor="t" anchorCtr="0" compatLnSpc="1">
              <a:prstTxWarp prst="textNoShape">
                <a:avLst/>
              </a:prstTxWarp>
            </a:bodyPr>
            <a:lstStyle/>
            <a:p>
              <a:pPr defTabSz="761970" fontAlgn="base">
                <a:spcBef>
                  <a:spcPct val="0"/>
                </a:spcBef>
                <a:spcAft>
                  <a:spcPct val="0"/>
                </a:spcAft>
              </a:pPr>
              <a:endParaRPr lang="en-US" sz="1167" b="1">
                <a:solidFill>
                  <a:schemeClr val="tx1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9" name="Explosion 2 78"/>
            <p:cNvSpPr/>
            <p:nvPr/>
          </p:nvSpPr>
          <p:spPr bwMode="auto">
            <a:xfrm>
              <a:off x="3950721" y="4161186"/>
              <a:ext cx="411659" cy="532609"/>
            </a:xfrm>
            <a:prstGeom prst="irregularSeal2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76200" tIns="38100" rIns="76200" bIns="38100" numCol="1" rtlCol="0" anchor="t" anchorCtr="0" compatLnSpc="1">
              <a:prstTxWarp prst="textNoShape">
                <a:avLst/>
              </a:prstTxWarp>
            </a:bodyPr>
            <a:lstStyle/>
            <a:p>
              <a:pPr defTabSz="761970" fontAlgn="base">
                <a:spcBef>
                  <a:spcPct val="0"/>
                </a:spcBef>
                <a:spcAft>
                  <a:spcPct val="0"/>
                </a:spcAft>
              </a:pPr>
              <a:endParaRPr lang="en-US" sz="1167" b="1">
                <a:solidFill>
                  <a:schemeClr val="tx1"/>
                </a:solidFill>
                <a:latin typeface="Arial" charset="0"/>
                <a:cs typeface="Arial" charset="0"/>
              </a:endParaRPr>
            </a:p>
          </p:txBody>
        </p:sp>
        <p:pic>
          <p:nvPicPr>
            <p:cNvPr id="217" name="Picture 32" descr="Storage-System_LEFT_012513.png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510510" y="2001767"/>
              <a:ext cx="1347408" cy="802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18" name="Straight Connector 217"/>
            <p:cNvCxnSpPr>
              <a:stCxn id="47" idx="2"/>
            </p:cNvCxnSpPr>
            <p:nvPr/>
          </p:nvCxnSpPr>
          <p:spPr bwMode="auto">
            <a:xfrm>
              <a:off x="5134181" y="1789787"/>
              <a:ext cx="682400" cy="321257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21" name="Rectangle 220"/>
            <p:cNvSpPr/>
            <p:nvPr/>
          </p:nvSpPr>
          <p:spPr bwMode="auto">
            <a:xfrm>
              <a:off x="6258825" y="1731456"/>
              <a:ext cx="1435289" cy="354711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76200" tIns="38100" rIns="76200" bIns="3810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000">
                  <a:solidFill>
                    <a:srgbClr val="002060"/>
                  </a:solidFill>
                  <a:latin typeface="Arial" charset="0"/>
                  <a:cs typeface="Arial" charset="0"/>
                </a:rPr>
                <a:t>Storage Nodes</a:t>
              </a:r>
            </a:p>
          </p:txBody>
        </p:sp>
        <p:sp>
          <p:nvSpPr>
            <p:cNvPr id="222" name="Explosion 2 221"/>
            <p:cNvSpPr/>
            <p:nvPr/>
          </p:nvSpPr>
          <p:spPr bwMode="auto">
            <a:xfrm>
              <a:off x="5410261" y="1594613"/>
              <a:ext cx="427747" cy="503189"/>
            </a:xfrm>
            <a:prstGeom prst="irregularSeal2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76200" tIns="38100" rIns="76200" bIns="38100" numCol="1" rtlCol="0" anchor="t" anchorCtr="0" compatLnSpc="1">
              <a:prstTxWarp prst="textNoShape">
                <a:avLst/>
              </a:prstTxWarp>
            </a:bodyPr>
            <a:lstStyle/>
            <a:p>
              <a:pPr defTabSz="761970" fontAlgn="base">
                <a:spcBef>
                  <a:spcPct val="0"/>
                </a:spcBef>
                <a:spcAft>
                  <a:spcPct val="0"/>
                </a:spcAft>
              </a:pPr>
              <a:endParaRPr lang="en-US" sz="1167" b="1">
                <a:solidFill>
                  <a:schemeClr val="tx1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25" name="Content Placeholder 5"/>
          <p:cNvSpPr txBox="1">
            <a:spLocks/>
          </p:cNvSpPr>
          <p:nvPr/>
        </p:nvSpPr>
        <p:spPr>
          <a:xfrm>
            <a:off x="630879" y="4017321"/>
            <a:ext cx="4456727" cy="348193"/>
          </a:xfrm>
          <a:prstGeom prst="rect">
            <a:avLst/>
          </a:prstGeom>
          <a:solidFill>
            <a:srgbClr val="7030A0"/>
          </a:solidFill>
        </p:spPr>
        <p:txBody>
          <a:bodyPr anchor="ctr" anchorCtr="0"/>
          <a:lstStyle>
            <a:lvl1pPr marL="0" indent="0" algn="l" rtl="0" eaLnBrk="1" fontAlgn="base" hangingPunct="1">
              <a:lnSpc>
                <a:spcPts val="2800"/>
              </a:lnSpc>
              <a:spcBef>
                <a:spcPts val="600"/>
              </a:spcBef>
              <a:spcAft>
                <a:spcPct val="0"/>
              </a:spcAft>
              <a:buClr>
                <a:schemeClr val="bg2">
                  <a:lumMod val="75000"/>
                </a:schemeClr>
              </a:buClr>
              <a:buSzPct val="110000"/>
              <a:buFont typeface="Wingdings" charset="2"/>
              <a:buNone/>
              <a:defRPr sz="2800" b="0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68983" indent="-457200" algn="l" rtl="0" eaLnBrk="1" fontAlgn="base" hangingPunct="1">
              <a:lnSpc>
                <a:spcPts val="2800"/>
              </a:lnSpc>
              <a:spcBef>
                <a:spcPts val="426"/>
              </a:spcBef>
              <a:spcAft>
                <a:spcPct val="0"/>
              </a:spcAft>
              <a:buClr>
                <a:srgbClr val="B7BF36"/>
              </a:buClr>
              <a:buSzPct val="90000"/>
              <a:buFontTx/>
              <a:buBlip>
                <a:blip r:embed="rId8"/>
              </a:buBlip>
              <a:defRPr sz="28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038103" indent="-457200" algn="l" rtl="0" eaLnBrk="1" fontAlgn="base" hangingPunct="1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Clr>
                <a:srgbClr val="B7BF36"/>
              </a:buClr>
              <a:buSzPct val="90000"/>
              <a:buFontTx/>
              <a:buBlip>
                <a:blip r:embed="rId9"/>
              </a:buBlip>
              <a:defRPr sz="22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277622" indent="-457200" algn="l" rtl="0" eaLnBrk="1" fontAlgn="base" hangingPunct="1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Clr>
                <a:srgbClr val="B7BF36"/>
              </a:buClr>
              <a:buSzPct val="90000"/>
              <a:buFontTx/>
              <a:buBlip>
                <a:blip r:embed="rId10"/>
              </a:buBlip>
              <a:defRPr sz="22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560226" indent="-457200" algn="l" rtl="0" eaLnBrk="1" fontAlgn="base" hangingPunct="1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Clr>
                <a:srgbClr val="B7BF36"/>
              </a:buClr>
              <a:buSzPct val="90000"/>
              <a:buFontTx/>
              <a:buBlip>
                <a:blip r:embed="rId11"/>
              </a:buBlip>
              <a:defRPr sz="22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3580951" indent="-32552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j-lt"/>
                <a:cs typeface="+mn-cs"/>
              </a:defRPr>
            </a:lvl6pPr>
            <a:lvl7pPr marL="4232077" indent="-32552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j-lt"/>
                <a:cs typeface="+mn-cs"/>
              </a:defRPr>
            </a:lvl7pPr>
            <a:lvl8pPr marL="4883164" indent="-32552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j-lt"/>
                <a:cs typeface="+mn-cs"/>
              </a:defRPr>
            </a:lvl8pPr>
            <a:lvl9pPr marL="5534259" indent="-32552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j-lt"/>
                <a:cs typeface="+mn-cs"/>
              </a:defRPr>
            </a:lvl9pPr>
          </a:lstStyle>
          <a:p>
            <a:pPr algn="ctr" defTabSz="761970"/>
            <a:r>
              <a:rPr lang="en-US" sz="2200" kern="0">
                <a:latin typeface="Arial" panose="020B0604020202020204" pitchFamily="34" charset="0"/>
                <a:cs typeface="Arial" panose="020B0604020202020204" pitchFamily="34" charset="0"/>
              </a:rPr>
              <a:t>10/40GbE Challenges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334504" y="1682864"/>
            <a:ext cx="5173978" cy="2235718"/>
            <a:chOff x="6969505" y="1498470"/>
            <a:chExt cx="7784792" cy="3604230"/>
          </a:xfrm>
        </p:grpSpPr>
        <p:sp>
          <p:nvSpPr>
            <p:cNvPr id="211" name="Curved Right Arrow 210"/>
            <p:cNvSpPr/>
            <p:nvPr/>
          </p:nvSpPr>
          <p:spPr bwMode="auto">
            <a:xfrm>
              <a:off x="7226161" y="3644863"/>
              <a:ext cx="806403" cy="933407"/>
            </a:xfrm>
            <a:prstGeom prst="curvedRightArrow">
              <a:avLst>
                <a:gd name="adj1" fmla="val 50000"/>
                <a:gd name="adj2" fmla="val 50000"/>
                <a:gd name="adj3" fmla="val 25000"/>
              </a:avLst>
            </a:prstGeom>
            <a:solidFill>
              <a:srgbClr val="3183AB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76200" tIns="38100" rIns="76200" bIns="38100" numCol="1" rtlCol="0" anchor="t" anchorCtr="0" compatLnSpc="1">
              <a:prstTxWarp prst="textNoShape">
                <a:avLst/>
              </a:prstTxWarp>
            </a:bodyPr>
            <a:lstStyle/>
            <a:p>
              <a:pPr defTabSz="761970" fontAlgn="base">
                <a:spcBef>
                  <a:spcPct val="0"/>
                </a:spcBef>
                <a:spcAft>
                  <a:spcPct val="0"/>
                </a:spcAft>
              </a:pPr>
              <a:endParaRPr lang="en-US" sz="1333" b="1">
                <a:solidFill>
                  <a:schemeClr val="tx1"/>
                </a:solidFill>
                <a:latin typeface="Arial" charset="0"/>
                <a:cs typeface="Arial" charset="0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6969505" y="1498470"/>
              <a:ext cx="7784792" cy="3604230"/>
              <a:chOff x="6969505" y="1498470"/>
              <a:chExt cx="7784792" cy="3604230"/>
            </a:xfrm>
          </p:grpSpPr>
          <p:grpSp>
            <p:nvGrpSpPr>
              <p:cNvPr id="152" name="Group 151"/>
              <p:cNvGrpSpPr/>
              <p:nvPr/>
            </p:nvGrpSpPr>
            <p:grpSpPr>
              <a:xfrm>
                <a:off x="7939559" y="1498470"/>
                <a:ext cx="5392273" cy="3325918"/>
                <a:chOff x="6409727" y="1248579"/>
                <a:chExt cx="5543041" cy="4766992"/>
              </a:xfrm>
            </p:grpSpPr>
            <p:pic>
              <p:nvPicPr>
                <p:cNvPr id="153" name="Picture 4" descr="IS5025_LEFT_022013.png"/>
                <p:cNvPicPr>
                  <a:picLocks noChangeAspect="1"/>
                </p:cNvPicPr>
                <p:nvPr/>
              </p:nvPicPr>
              <p:blipFill>
                <a:blip r:embed="rId1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168304" y="2629765"/>
                  <a:ext cx="967521" cy="415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4" name="Picture 4" descr="IS5025_LEFT_022013.png"/>
                <p:cNvPicPr>
                  <a:picLocks noChangeAspect="1"/>
                </p:cNvPicPr>
                <p:nvPr/>
              </p:nvPicPr>
              <p:blipFill>
                <a:blip r:embed="rId1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168843" y="2622361"/>
                  <a:ext cx="967521" cy="415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5" name="Picture 4" descr="IS5025_LEFT_022013.png"/>
                <p:cNvPicPr>
                  <a:picLocks noChangeAspect="1"/>
                </p:cNvPicPr>
                <p:nvPr/>
              </p:nvPicPr>
              <p:blipFill>
                <a:blip r:embed="rId1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145863" y="1248579"/>
                  <a:ext cx="967521" cy="415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6" name="Picture 4" descr="IS5025_LEFT_022013.png"/>
                <p:cNvPicPr>
                  <a:picLocks noChangeAspect="1"/>
                </p:cNvPicPr>
                <p:nvPr/>
              </p:nvPicPr>
              <p:blipFill>
                <a:blip r:embed="rId1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297273" y="1258704"/>
                  <a:ext cx="967521" cy="415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157" name="Straight Connector 156"/>
                <p:cNvCxnSpPr>
                  <a:stCxn id="155" idx="2"/>
                  <a:endCxn id="186" idx="0"/>
                </p:cNvCxnSpPr>
                <p:nvPr/>
              </p:nvCxnSpPr>
              <p:spPr bwMode="auto">
                <a:xfrm flipH="1">
                  <a:off x="7211241" y="1663947"/>
                  <a:ext cx="1418383" cy="1307417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58" name="Straight Connector 157"/>
                <p:cNvCxnSpPr>
                  <a:stCxn id="156" idx="2"/>
                  <a:endCxn id="187" idx="0"/>
                </p:cNvCxnSpPr>
                <p:nvPr/>
              </p:nvCxnSpPr>
              <p:spPr bwMode="auto">
                <a:xfrm>
                  <a:off x="9781034" y="1674071"/>
                  <a:ext cx="1290423" cy="1323588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59" name="Straight Connector 158"/>
                <p:cNvCxnSpPr>
                  <a:stCxn id="155" idx="2"/>
                  <a:endCxn id="154" idx="0"/>
                </p:cNvCxnSpPr>
                <p:nvPr/>
              </p:nvCxnSpPr>
              <p:spPr bwMode="auto">
                <a:xfrm>
                  <a:off x="8629623" y="1663947"/>
                  <a:ext cx="1022980" cy="958414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60" name="Straight Connector 159"/>
                <p:cNvCxnSpPr>
                  <a:stCxn id="156" idx="2"/>
                  <a:endCxn id="154" idx="0"/>
                </p:cNvCxnSpPr>
                <p:nvPr/>
              </p:nvCxnSpPr>
              <p:spPr bwMode="auto">
                <a:xfrm flipH="1">
                  <a:off x="9652603" y="1674071"/>
                  <a:ext cx="128430" cy="948290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61" name="Straight Connector 160"/>
                <p:cNvCxnSpPr>
                  <a:stCxn id="155" idx="2"/>
                  <a:endCxn id="153" idx="0"/>
                </p:cNvCxnSpPr>
                <p:nvPr/>
              </p:nvCxnSpPr>
              <p:spPr bwMode="auto">
                <a:xfrm>
                  <a:off x="8629624" y="1663947"/>
                  <a:ext cx="22441" cy="965818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62" name="Straight Connector 161"/>
                <p:cNvCxnSpPr>
                  <a:stCxn id="156" idx="2"/>
                  <a:endCxn id="153" idx="0"/>
                </p:cNvCxnSpPr>
                <p:nvPr/>
              </p:nvCxnSpPr>
              <p:spPr bwMode="auto">
                <a:xfrm flipH="1">
                  <a:off x="8652065" y="1674071"/>
                  <a:ext cx="1128969" cy="955694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63" name="Straight Connector 162"/>
                <p:cNvCxnSpPr>
                  <a:stCxn id="155" idx="2"/>
                  <a:endCxn id="187" idx="0"/>
                </p:cNvCxnSpPr>
                <p:nvPr/>
              </p:nvCxnSpPr>
              <p:spPr bwMode="auto">
                <a:xfrm>
                  <a:off x="8629624" y="1663947"/>
                  <a:ext cx="2441833" cy="1333713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64" name="Straight Connector 163"/>
                <p:cNvCxnSpPr>
                  <a:stCxn id="156" idx="2"/>
                  <a:endCxn id="186" idx="0"/>
                </p:cNvCxnSpPr>
                <p:nvPr/>
              </p:nvCxnSpPr>
              <p:spPr bwMode="auto">
                <a:xfrm flipH="1">
                  <a:off x="7211241" y="1674071"/>
                  <a:ext cx="2569793" cy="1297293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65" name="Oval 164"/>
                <p:cNvSpPr/>
                <p:nvPr/>
              </p:nvSpPr>
              <p:spPr bwMode="auto">
                <a:xfrm>
                  <a:off x="8407273" y="1827086"/>
                  <a:ext cx="1442349" cy="468679"/>
                </a:xfrm>
                <a:prstGeom prst="ellipse">
                  <a:avLst/>
                </a:prstGeom>
                <a:solidFill>
                  <a:srgbClr val="FFFFFF">
                    <a:alpha val="60000"/>
                  </a:srgbClr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vert="horz" wrap="square" lIns="76200" tIns="38100" rIns="76200" bIns="381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defTabSz="761910"/>
                  <a:r>
                    <a:rPr lang="en-US" sz="105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charset="0"/>
                    </a:rPr>
                    <a:t>100GbE</a:t>
                  </a:r>
                  <a:endParaRPr lang="en-US" sz="1100">
                    <a:solidFill>
                      <a:srgbClr val="000000"/>
                    </a:solidFill>
                    <a:latin typeface="Arial" panose="020B0604020202020204" pitchFamily="34" charset="0"/>
                    <a:cs typeface="Arial" charset="0"/>
                  </a:endParaRPr>
                </a:p>
              </p:txBody>
            </p:sp>
            <p:pic>
              <p:nvPicPr>
                <p:cNvPr id="168" name="Picture 5" descr="Rack-Server-1U_LEFT_012513.png"/>
                <p:cNvPicPr>
                  <a:picLocks noChangeAspect="1"/>
                </p:cNvPicPr>
                <p:nvPr/>
              </p:nvPicPr>
              <p:blipFill>
                <a:blip r:embed="rId1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583898" y="5346029"/>
                  <a:ext cx="1398171" cy="6147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169" name="Straight Connector 168"/>
                <p:cNvCxnSpPr/>
                <p:nvPr/>
              </p:nvCxnSpPr>
              <p:spPr bwMode="auto">
                <a:xfrm>
                  <a:off x="7176316" y="3600331"/>
                  <a:ext cx="0" cy="793368"/>
                </a:xfrm>
                <a:prstGeom prst="line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70" name="Oval 169"/>
                <p:cNvSpPr/>
                <p:nvPr/>
              </p:nvSpPr>
              <p:spPr bwMode="auto">
                <a:xfrm>
                  <a:off x="6409727" y="3687327"/>
                  <a:ext cx="1365628" cy="542293"/>
                </a:xfrm>
                <a:prstGeom prst="ellipse">
                  <a:avLst/>
                </a:prstGeom>
                <a:solidFill>
                  <a:srgbClr val="FFFFFF">
                    <a:alpha val="60000"/>
                  </a:srgbClr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vert="horz" wrap="square" lIns="76200" tIns="38100" rIns="76200" bIns="381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761910"/>
                  <a:r>
                    <a:rPr lang="en-US" sz="10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charset="0"/>
                    </a:rPr>
                    <a:t>25GbE</a:t>
                  </a:r>
                </a:p>
              </p:txBody>
            </p:sp>
            <p:pic>
              <p:nvPicPr>
                <p:cNvPr id="171" name="Picture 5" descr="Rack-Server-1U_LEFT_012513.png"/>
                <p:cNvPicPr>
                  <a:picLocks noChangeAspect="1"/>
                </p:cNvPicPr>
                <p:nvPr/>
              </p:nvPicPr>
              <p:blipFill>
                <a:blip r:embed="rId1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583898" y="5169580"/>
                  <a:ext cx="1398171" cy="6147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2" name="Picture 5" descr="Rack-Server-1U_LEFT_012513.png"/>
                <p:cNvPicPr>
                  <a:picLocks noChangeAspect="1"/>
                </p:cNvPicPr>
                <p:nvPr/>
              </p:nvPicPr>
              <p:blipFill>
                <a:blip r:embed="rId1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565915" y="5000358"/>
                  <a:ext cx="1398171" cy="6147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3" name="Picture 5" descr="Rack-Server-1U_LEFT_012513.png"/>
                <p:cNvPicPr>
                  <a:picLocks noChangeAspect="1"/>
                </p:cNvPicPr>
                <p:nvPr/>
              </p:nvPicPr>
              <p:blipFill>
                <a:blip r:embed="rId1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565914" y="4823909"/>
                  <a:ext cx="1398171" cy="6147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4" name="Picture 5" descr="Rack-Server-1U_LEFT_012513.png"/>
                <p:cNvPicPr>
                  <a:picLocks noChangeAspect="1"/>
                </p:cNvPicPr>
                <p:nvPr/>
              </p:nvPicPr>
              <p:blipFill>
                <a:blip r:embed="rId1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565913" y="4650610"/>
                  <a:ext cx="1398171" cy="6147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5" name="Picture 5" descr="Rack-Server-1U_LEFT_012513.png"/>
                <p:cNvPicPr>
                  <a:picLocks noChangeAspect="1"/>
                </p:cNvPicPr>
                <p:nvPr/>
              </p:nvPicPr>
              <p:blipFill>
                <a:blip r:embed="rId1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565913" y="4477834"/>
                  <a:ext cx="1398171" cy="6147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6" name="Picture 5" descr="Rack-Server-1U_LEFT_012513.png"/>
                <p:cNvPicPr>
                  <a:picLocks noChangeAspect="1"/>
                </p:cNvPicPr>
                <p:nvPr/>
              </p:nvPicPr>
              <p:blipFill>
                <a:blip r:embed="rId1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567807" y="4297758"/>
                  <a:ext cx="1398171" cy="6147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7" name="Picture 5" descr="Rack-Server-1U_LEFT_012513.png"/>
                <p:cNvPicPr>
                  <a:picLocks noChangeAspect="1"/>
                </p:cNvPicPr>
                <p:nvPr/>
              </p:nvPicPr>
              <p:blipFill>
                <a:blip r:embed="rId1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554597" y="5389921"/>
                  <a:ext cx="1398171" cy="6147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178" name="Straight Connector 177"/>
                <p:cNvCxnSpPr/>
                <p:nvPr/>
              </p:nvCxnSpPr>
              <p:spPr bwMode="auto">
                <a:xfrm>
                  <a:off x="11147015" y="3644223"/>
                  <a:ext cx="0" cy="793368"/>
                </a:xfrm>
                <a:prstGeom prst="line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79" name="Oval 178"/>
                <p:cNvSpPr/>
                <p:nvPr/>
              </p:nvSpPr>
              <p:spPr bwMode="auto">
                <a:xfrm>
                  <a:off x="10380428" y="3731219"/>
                  <a:ext cx="1365628" cy="542293"/>
                </a:xfrm>
                <a:prstGeom prst="ellipse">
                  <a:avLst/>
                </a:prstGeom>
                <a:solidFill>
                  <a:srgbClr val="FFFFFF">
                    <a:alpha val="60000"/>
                  </a:srgbClr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vert="horz" wrap="square" lIns="76200" tIns="38100" rIns="76200" bIns="381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761910"/>
                  <a:r>
                    <a:rPr lang="en-US" sz="10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charset="0"/>
                    </a:rPr>
                    <a:t>25GbE</a:t>
                  </a:r>
                </a:p>
              </p:txBody>
            </p:sp>
            <p:pic>
              <p:nvPicPr>
                <p:cNvPr id="180" name="Picture 5" descr="Rack-Server-1U_LEFT_012513.png"/>
                <p:cNvPicPr>
                  <a:picLocks noChangeAspect="1"/>
                </p:cNvPicPr>
                <p:nvPr/>
              </p:nvPicPr>
              <p:blipFill>
                <a:blip r:embed="rId1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554597" y="5213472"/>
                  <a:ext cx="1398171" cy="6147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1" name="Picture 5" descr="Rack-Server-1U_LEFT_012513.png"/>
                <p:cNvPicPr>
                  <a:picLocks noChangeAspect="1"/>
                </p:cNvPicPr>
                <p:nvPr/>
              </p:nvPicPr>
              <p:blipFill>
                <a:blip r:embed="rId1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536614" y="5044249"/>
                  <a:ext cx="1398171" cy="6147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2" name="Picture 5" descr="Rack-Server-1U_LEFT_012513.png"/>
                <p:cNvPicPr>
                  <a:picLocks noChangeAspect="1"/>
                </p:cNvPicPr>
                <p:nvPr/>
              </p:nvPicPr>
              <p:blipFill>
                <a:blip r:embed="rId1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536613" y="4867800"/>
                  <a:ext cx="1398171" cy="6147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3" name="Picture 5" descr="Rack-Server-1U_LEFT_012513.png"/>
                <p:cNvPicPr>
                  <a:picLocks noChangeAspect="1"/>
                </p:cNvPicPr>
                <p:nvPr/>
              </p:nvPicPr>
              <p:blipFill>
                <a:blip r:embed="rId1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536612" y="4694502"/>
                  <a:ext cx="1398171" cy="6147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4" name="Picture 5" descr="Rack-Server-1U_LEFT_012513.png"/>
                <p:cNvPicPr>
                  <a:picLocks noChangeAspect="1"/>
                </p:cNvPicPr>
                <p:nvPr/>
              </p:nvPicPr>
              <p:blipFill>
                <a:blip r:embed="rId1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536612" y="4521725"/>
                  <a:ext cx="1398171" cy="6147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5" name="Picture 5" descr="Rack-Server-1U_LEFT_012513.png"/>
                <p:cNvPicPr>
                  <a:picLocks noChangeAspect="1"/>
                </p:cNvPicPr>
                <p:nvPr/>
              </p:nvPicPr>
              <p:blipFill>
                <a:blip r:embed="rId1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538506" y="4341649"/>
                  <a:ext cx="1398171" cy="6147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6" name="Picture 4" descr="IS5025_LEFT_022013.png"/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507211" y="2971364"/>
                  <a:ext cx="1408060" cy="6044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7" name="Picture 4" descr="IS5025_LEFT_022013.png"/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367426" y="2997660"/>
                  <a:ext cx="1408060" cy="6044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88" name="Group 187"/>
                <p:cNvGrpSpPr/>
                <p:nvPr/>
              </p:nvGrpSpPr>
              <p:grpSpPr>
                <a:xfrm>
                  <a:off x="8177778" y="2916592"/>
                  <a:ext cx="922464" cy="1230691"/>
                  <a:chOff x="9870903" y="3541737"/>
                  <a:chExt cx="1106957" cy="1476829"/>
                </a:xfrm>
              </p:grpSpPr>
              <p:cxnSp>
                <p:nvCxnSpPr>
                  <p:cNvPr id="201" name="Straight Connector 200"/>
                  <p:cNvCxnSpPr>
                    <a:endCxn id="207" idx="2"/>
                  </p:cNvCxnSpPr>
                  <p:nvPr/>
                </p:nvCxnSpPr>
                <p:spPr bwMode="auto">
                  <a:xfrm>
                    <a:off x="10376140" y="3541737"/>
                    <a:ext cx="44595" cy="81108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38100" cap="flat" cmpd="sng" algn="ctr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pic>
                <p:nvPicPr>
                  <p:cNvPr id="202" name="Picture 5" descr="Rack-Server-1U_LEFT_012513.png"/>
                  <p:cNvPicPr>
                    <a:picLocks noChangeAspect="1"/>
                  </p:cNvPicPr>
                  <p:nvPr/>
                </p:nvPicPr>
                <p:blipFill>
                  <a:blip r:embed="rId1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878197" y="4535050"/>
                    <a:ext cx="1099663" cy="48351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03" name="Picture 5" descr="Rack-Server-1U_LEFT_012513.png"/>
                  <p:cNvPicPr>
                    <a:picLocks noChangeAspect="1"/>
                  </p:cNvPicPr>
                  <p:nvPr/>
                </p:nvPicPr>
                <p:blipFill>
                  <a:blip r:embed="rId1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877737" y="4404431"/>
                    <a:ext cx="1099663" cy="48351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04" name="Picture 5" descr="Rack-Server-1U_LEFT_012513.png"/>
                  <p:cNvPicPr>
                    <a:picLocks noChangeAspect="1"/>
                  </p:cNvPicPr>
                  <p:nvPr/>
                </p:nvPicPr>
                <p:blipFill>
                  <a:blip r:embed="rId1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870905" y="4267730"/>
                    <a:ext cx="1099663" cy="48351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05" name="Picture 5" descr="Rack-Server-1U_LEFT_012513.png"/>
                  <p:cNvPicPr>
                    <a:picLocks noChangeAspect="1"/>
                  </p:cNvPicPr>
                  <p:nvPr/>
                </p:nvPicPr>
                <p:blipFill>
                  <a:blip r:embed="rId1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870904" y="4137110"/>
                    <a:ext cx="1099663" cy="48351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06" name="Picture 5" descr="Rack-Server-1U_LEFT_012513.png"/>
                  <p:cNvPicPr>
                    <a:picLocks noChangeAspect="1"/>
                  </p:cNvPicPr>
                  <p:nvPr/>
                </p:nvPicPr>
                <p:blipFill>
                  <a:blip r:embed="rId1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870903" y="4010263"/>
                    <a:ext cx="1099663" cy="48351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07" name="Picture 5" descr="Rack-Server-1U_LEFT_012513.png"/>
                  <p:cNvPicPr>
                    <a:picLocks noChangeAspect="1"/>
                  </p:cNvPicPr>
                  <p:nvPr/>
                </p:nvPicPr>
                <p:blipFill>
                  <a:blip r:embed="rId1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870903" y="3869302"/>
                    <a:ext cx="1099663" cy="48351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08" name="Picture 5" descr="Rack-Server-1U_LEFT_012513.png"/>
                  <p:cNvPicPr>
                    <a:picLocks noChangeAspect="1"/>
                  </p:cNvPicPr>
                  <p:nvPr/>
                </p:nvPicPr>
                <p:blipFill>
                  <a:blip r:embed="rId1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873176" y="3741699"/>
                    <a:ext cx="1099663" cy="48351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189" name="Group 188"/>
                <p:cNvGrpSpPr/>
                <p:nvPr/>
              </p:nvGrpSpPr>
              <p:grpSpPr>
                <a:xfrm>
                  <a:off x="9282139" y="2878565"/>
                  <a:ext cx="922464" cy="1230691"/>
                  <a:chOff x="9870903" y="3541737"/>
                  <a:chExt cx="1106957" cy="1476829"/>
                </a:xfrm>
              </p:grpSpPr>
              <p:cxnSp>
                <p:nvCxnSpPr>
                  <p:cNvPr id="193" name="Straight Connector 192"/>
                  <p:cNvCxnSpPr>
                    <a:endCxn id="199" idx="2"/>
                  </p:cNvCxnSpPr>
                  <p:nvPr/>
                </p:nvCxnSpPr>
                <p:spPr bwMode="auto">
                  <a:xfrm>
                    <a:off x="10376140" y="3541737"/>
                    <a:ext cx="44595" cy="81108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38100" cap="flat" cmpd="sng" algn="ctr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pic>
                <p:nvPicPr>
                  <p:cNvPr id="194" name="Picture 5" descr="Rack-Server-1U_LEFT_012513.png"/>
                  <p:cNvPicPr>
                    <a:picLocks noChangeAspect="1"/>
                  </p:cNvPicPr>
                  <p:nvPr/>
                </p:nvPicPr>
                <p:blipFill>
                  <a:blip r:embed="rId1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878197" y="4535050"/>
                    <a:ext cx="1099663" cy="48351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95" name="Picture 5" descr="Rack-Server-1U_LEFT_012513.png"/>
                  <p:cNvPicPr>
                    <a:picLocks noChangeAspect="1"/>
                  </p:cNvPicPr>
                  <p:nvPr/>
                </p:nvPicPr>
                <p:blipFill>
                  <a:blip r:embed="rId1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877737" y="4404431"/>
                    <a:ext cx="1099663" cy="48351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96" name="Picture 5" descr="Rack-Server-1U_LEFT_012513.png"/>
                  <p:cNvPicPr>
                    <a:picLocks noChangeAspect="1"/>
                  </p:cNvPicPr>
                  <p:nvPr/>
                </p:nvPicPr>
                <p:blipFill>
                  <a:blip r:embed="rId1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870905" y="4267730"/>
                    <a:ext cx="1099663" cy="48351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97" name="Picture 5" descr="Rack-Server-1U_LEFT_012513.png"/>
                  <p:cNvPicPr>
                    <a:picLocks noChangeAspect="1"/>
                  </p:cNvPicPr>
                  <p:nvPr/>
                </p:nvPicPr>
                <p:blipFill>
                  <a:blip r:embed="rId1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870904" y="4137110"/>
                    <a:ext cx="1099663" cy="48351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98" name="Picture 5" descr="Rack-Server-1U_LEFT_012513.png"/>
                  <p:cNvPicPr>
                    <a:picLocks noChangeAspect="1"/>
                  </p:cNvPicPr>
                  <p:nvPr/>
                </p:nvPicPr>
                <p:blipFill>
                  <a:blip r:embed="rId1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870903" y="4010263"/>
                    <a:ext cx="1099663" cy="48351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99" name="Picture 5" descr="Rack-Server-1U_LEFT_012513.png"/>
                  <p:cNvPicPr>
                    <a:picLocks noChangeAspect="1"/>
                  </p:cNvPicPr>
                  <p:nvPr/>
                </p:nvPicPr>
                <p:blipFill>
                  <a:blip r:embed="rId1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870903" y="3869302"/>
                    <a:ext cx="1099663" cy="48351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00" name="Picture 5" descr="Rack-Server-1U_LEFT_012513.png"/>
                  <p:cNvPicPr>
                    <a:picLocks noChangeAspect="1"/>
                  </p:cNvPicPr>
                  <p:nvPr/>
                </p:nvPicPr>
                <p:blipFill>
                  <a:blip r:embed="rId1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873176" y="3741699"/>
                    <a:ext cx="1099663" cy="48351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190" name="Left-Right Arrow 189"/>
                <p:cNvSpPr/>
                <p:nvPr/>
              </p:nvSpPr>
              <p:spPr bwMode="auto">
                <a:xfrm>
                  <a:off x="8097151" y="4534856"/>
                  <a:ext cx="2341512" cy="1480715"/>
                </a:xfrm>
                <a:prstGeom prst="leftRightArrow">
                  <a:avLst/>
                </a:prstGeom>
                <a:solidFill>
                  <a:srgbClr val="378CB6"/>
                </a:solidFill>
                <a:ln>
                  <a:headEnd type="none" w="med" len="med"/>
                  <a:tailEnd type="none" w="med" len="med"/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wrap="square" lIns="76200" tIns="38100" rIns="76200" bIns="381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761910"/>
                  <a:r>
                    <a:rPr lang="en-US" sz="1000">
                      <a:solidFill>
                        <a:srgbClr val="FFFFFF"/>
                      </a:solidFill>
                      <a:latin typeface="Arial" panose="020B0604020202020204" pitchFamily="34" charset="0"/>
                      <a:cs typeface="Arial" charset="0"/>
                    </a:rPr>
                    <a:t>East-West Traffic</a:t>
                  </a:r>
                </a:p>
              </p:txBody>
            </p:sp>
          </p:grpSp>
          <p:sp>
            <p:nvSpPr>
              <p:cNvPr id="210" name="Rectangle 209"/>
              <p:cNvSpPr/>
              <p:nvPr/>
            </p:nvSpPr>
            <p:spPr bwMode="auto">
              <a:xfrm>
                <a:off x="6969505" y="4705777"/>
                <a:ext cx="1458167" cy="396923"/>
              </a:xfrm>
              <a:prstGeom prst="rect">
                <a:avLst/>
              </a:prstGeom>
              <a:no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76200" tIns="38100" rIns="76200" bIns="3810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761910"/>
                <a:r>
                  <a:rPr lang="en-US" sz="1000">
                    <a:solidFill>
                      <a:srgbClr val="50A1D6"/>
                    </a:solidFill>
                    <a:latin typeface="Arial" panose="020B0604020202020204" pitchFamily="34" charset="0"/>
                    <a:cs typeface="Arial" charset="0"/>
                  </a:rPr>
                  <a:t>VM </a:t>
                </a:r>
              </a:p>
              <a:p>
                <a:pPr algn="ctr" defTabSz="761910"/>
                <a:r>
                  <a:rPr lang="en-US" sz="1000">
                    <a:solidFill>
                      <a:srgbClr val="50A1D6"/>
                    </a:solidFill>
                    <a:latin typeface="Arial" panose="020B0604020202020204" pitchFamily="34" charset="0"/>
                    <a:cs typeface="Arial" charset="0"/>
                  </a:rPr>
                  <a:t>Migration</a:t>
                </a:r>
              </a:p>
            </p:txBody>
          </p:sp>
          <p:pic>
            <p:nvPicPr>
              <p:cNvPr id="227" name="Picture 32" descr="Storage-System_LEFT_012513.png"/>
              <p:cNvPicPr>
                <a:picLocks noChangeAspect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3331833" y="2541737"/>
                <a:ext cx="1364098" cy="8120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228" name="Straight Connector 227"/>
              <p:cNvCxnSpPr/>
              <p:nvPr/>
            </p:nvCxnSpPr>
            <p:spPr bwMode="auto">
              <a:xfrm>
                <a:off x="11272847" y="1763854"/>
                <a:ext cx="2282314" cy="913924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30" name="Rectangle 229"/>
              <p:cNvSpPr/>
              <p:nvPr/>
            </p:nvSpPr>
            <p:spPr bwMode="auto">
              <a:xfrm>
                <a:off x="13319008" y="2101230"/>
                <a:ext cx="1435289" cy="354711"/>
              </a:xfrm>
              <a:prstGeom prst="rect">
                <a:avLst/>
              </a:prstGeom>
              <a:no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76200" tIns="38100" rIns="76200" bIns="3810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875">
                    <a:solidFill>
                      <a:srgbClr val="002060"/>
                    </a:solidFill>
                    <a:latin typeface="Arial" charset="0"/>
                    <a:cs typeface="Arial" charset="0"/>
                  </a:rPr>
                  <a:t>Storage</a:t>
                </a:r>
                <a:r>
                  <a:rPr lang="en-US" sz="1000">
                    <a:solidFill>
                      <a:srgbClr val="002060"/>
                    </a:solidFill>
                    <a:latin typeface="Arial" charset="0"/>
                    <a:cs typeface="Arial" charset="0"/>
                  </a:rPr>
                  <a:t> Nodes</a:t>
                </a:r>
              </a:p>
            </p:txBody>
          </p:sp>
        </p:grpSp>
      </p:grpSp>
      <p:pic>
        <p:nvPicPr>
          <p:cNvPr id="139" name="Picture 138">
            <a:extLst>
              <a:ext uri="{FF2B5EF4-FFF2-40B4-BE49-F238E27FC236}">
                <a16:creationId xmlns:a16="http://schemas.microsoft.com/office/drawing/2014/main" id="{EFE63102-C39B-2444-96D9-831CC6E3EEC3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79074">
            <a:off x="5274936" y="4139222"/>
            <a:ext cx="1718756" cy="1718754"/>
          </a:xfrm>
          <a:prstGeom prst="rect">
            <a:avLst/>
          </a:prstGeom>
        </p:spPr>
      </p:pic>
      <p:sp>
        <p:nvSpPr>
          <p:cNvPr id="146" name="Content Placeholder 5"/>
          <p:cNvSpPr txBox="1">
            <a:spLocks/>
          </p:cNvSpPr>
          <p:nvPr/>
        </p:nvSpPr>
        <p:spPr>
          <a:xfrm>
            <a:off x="7407064" y="4036439"/>
            <a:ext cx="3775577" cy="348193"/>
          </a:xfrm>
          <a:prstGeom prst="rect">
            <a:avLst/>
          </a:prstGeom>
          <a:solidFill>
            <a:srgbClr val="7030A0"/>
          </a:solidFill>
        </p:spPr>
        <p:txBody>
          <a:bodyPr anchor="ctr" anchorCtr="0"/>
          <a:lstStyle>
            <a:lvl1pPr marL="0" indent="0" algn="l" rtl="0" eaLnBrk="1" fontAlgn="base" hangingPunct="1">
              <a:lnSpc>
                <a:spcPts val="2800"/>
              </a:lnSpc>
              <a:spcBef>
                <a:spcPts val="600"/>
              </a:spcBef>
              <a:spcAft>
                <a:spcPct val="0"/>
              </a:spcAft>
              <a:buClr>
                <a:schemeClr val="bg2">
                  <a:lumMod val="75000"/>
                </a:schemeClr>
              </a:buClr>
              <a:buSzPct val="110000"/>
              <a:buFont typeface="Wingdings" charset="2"/>
              <a:buNone/>
              <a:defRPr sz="2800" b="0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68983" indent="-457200" algn="l" rtl="0" eaLnBrk="1" fontAlgn="base" hangingPunct="1">
              <a:lnSpc>
                <a:spcPts val="2800"/>
              </a:lnSpc>
              <a:spcBef>
                <a:spcPts val="426"/>
              </a:spcBef>
              <a:spcAft>
                <a:spcPct val="0"/>
              </a:spcAft>
              <a:buClr>
                <a:srgbClr val="B7BF36"/>
              </a:buClr>
              <a:buSzPct val="90000"/>
              <a:buFontTx/>
              <a:buBlip>
                <a:blip r:embed="rId8"/>
              </a:buBlip>
              <a:defRPr sz="28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038103" indent="-457200" algn="l" rtl="0" eaLnBrk="1" fontAlgn="base" hangingPunct="1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Clr>
                <a:srgbClr val="B7BF36"/>
              </a:buClr>
              <a:buSzPct val="90000"/>
              <a:buFontTx/>
              <a:buBlip>
                <a:blip r:embed="rId9"/>
              </a:buBlip>
              <a:defRPr sz="22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277622" indent="-457200" algn="l" rtl="0" eaLnBrk="1" fontAlgn="base" hangingPunct="1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Clr>
                <a:srgbClr val="B7BF36"/>
              </a:buClr>
              <a:buSzPct val="90000"/>
              <a:buFontTx/>
              <a:buBlip>
                <a:blip r:embed="rId10"/>
              </a:buBlip>
              <a:defRPr sz="22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560226" indent="-457200" algn="l" rtl="0" eaLnBrk="1" fontAlgn="base" hangingPunct="1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Clr>
                <a:srgbClr val="B7BF36"/>
              </a:buClr>
              <a:buSzPct val="90000"/>
              <a:buFontTx/>
              <a:buBlip>
                <a:blip r:embed="rId11"/>
              </a:buBlip>
              <a:defRPr sz="22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3580951" indent="-32552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j-lt"/>
                <a:cs typeface="+mn-cs"/>
              </a:defRPr>
            </a:lvl6pPr>
            <a:lvl7pPr marL="4232077" indent="-32552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j-lt"/>
                <a:cs typeface="+mn-cs"/>
              </a:defRPr>
            </a:lvl7pPr>
            <a:lvl8pPr marL="4883164" indent="-32552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j-lt"/>
                <a:cs typeface="+mn-cs"/>
              </a:defRPr>
            </a:lvl8pPr>
            <a:lvl9pPr marL="5534259" indent="-32552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j-lt"/>
                <a:cs typeface="+mn-cs"/>
              </a:defRPr>
            </a:lvl9pPr>
          </a:lstStyle>
          <a:p>
            <a:pPr algn="ctr" defTabSz="761970"/>
            <a:r>
              <a:rPr lang="en-US" sz="2200" kern="0">
                <a:latin typeface="Arial" panose="020B0604020202020204" pitchFamily="34" charset="0"/>
                <a:cs typeface="Arial" panose="020B0604020202020204" pitchFamily="34" charset="0"/>
              </a:rPr>
              <a:t>25/100GbE Value</a:t>
            </a:r>
          </a:p>
        </p:txBody>
      </p:sp>
    </p:spTree>
    <p:extLst>
      <p:ext uri="{BB962C8B-B14F-4D97-AF65-F5344CB8AC3E}">
        <p14:creationId xmlns:p14="http://schemas.microsoft.com/office/powerpoint/2010/main" val="32564560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矩形: 圓角 117">
            <a:extLst>
              <a:ext uri="{FF2B5EF4-FFF2-40B4-BE49-F238E27FC236}">
                <a16:creationId xmlns:a16="http://schemas.microsoft.com/office/drawing/2014/main" id="{DBF92F11-C331-4D17-9214-3F40A7D879C3}"/>
              </a:ext>
            </a:extLst>
          </p:cNvPr>
          <p:cNvSpPr/>
          <p:nvPr/>
        </p:nvSpPr>
        <p:spPr>
          <a:xfrm>
            <a:off x="447019" y="1335738"/>
            <a:ext cx="11305957" cy="5102415"/>
          </a:xfrm>
          <a:prstGeom prst="roundRect">
            <a:avLst>
              <a:gd name="adj" fmla="val 6863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92A3AB-3C05-4C49-B871-55BEEAE51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125" y="163513"/>
            <a:ext cx="10683875" cy="869950"/>
          </a:xfrm>
        </p:spPr>
        <p:txBody>
          <a:bodyPr>
            <a:normAutofit fontScale="90000"/>
          </a:bodyPr>
          <a:lstStyle/>
          <a:p>
            <a:r>
              <a:rPr lang="en-US" sz="3333"/>
              <a:t>Spectrum - Fair &amp; Predictable High Performance Switch </a:t>
            </a: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FEBBB5A0-6C09-481B-B823-B292CE9B9997}"/>
              </a:ext>
            </a:extLst>
          </p:cNvPr>
          <p:cNvGrpSpPr/>
          <p:nvPr/>
        </p:nvGrpSpPr>
        <p:grpSpPr>
          <a:xfrm>
            <a:off x="382313" y="1507409"/>
            <a:ext cx="11300492" cy="4907370"/>
            <a:chOff x="-41389" y="1272145"/>
            <a:chExt cx="12144503" cy="5273892"/>
          </a:xfrm>
        </p:grpSpPr>
        <p:sp>
          <p:nvSpPr>
            <p:cNvPr id="115" name="Rectangle: Rounded Corners 114">
              <a:extLst>
                <a:ext uri="{FF2B5EF4-FFF2-40B4-BE49-F238E27FC236}">
                  <a16:creationId xmlns:a16="http://schemas.microsoft.com/office/drawing/2014/main" id="{7098CE91-F80F-4B54-A8D5-838D48C63257}"/>
                </a:ext>
              </a:extLst>
            </p:cNvPr>
            <p:cNvSpPr/>
            <p:nvPr/>
          </p:nvSpPr>
          <p:spPr bwMode="auto">
            <a:xfrm>
              <a:off x="4120756" y="4311494"/>
              <a:ext cx="3738754" cy="1961648"/>
            </a:xfrm>
            <a:prstGeom prst="roundRect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76200" tIns="38100" rIns="76200" bIns="38100" numCol="1" rtlCol="0" anchor="t" anchorCtr="0" compatLnSpc="1">
              <a:prstTxWarp prst="textNoShape">
                <a:avLst/>
              </a:prstTxWarp>
            </a:bodyPr>
            <a:lstStyle/>
            <a:p>
              <a:pPr defTabSz="761970" fontAlgn="base">
                <a:spcBef>
                  <a:spcPct val="0"/>
                </a:spcBef>
                <a:spcAft>
                  <a:spcPct val="0"/>
                </a:spcAft>
              </a:pPr>
              <a:endParaRPr lang="en-US" sz="1500" b="1">
                <a:solidFill>
                  <a:schemeClr val="tx1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4" name="Rectangle: Rounded Corners 113">
              <a:extLst>
                <a:ext uri="{FF2B5EF4-FFF2-40B4-BE49-F238E27FC236}">
                  <a16:creationId xmlns:a16="http://schemas.microsoft.com/office/drawing/2014/main" id="{036891E4-5019-4E09-BB06-8CBEB55BB58E}"/>
                </a:ext>
              </a:extLst>
            </p:cNvPr>
            <p:cNvSpPr/>
            <p:nvPr/>
          </p:nvSpPr>
          <p:spPr bwMode="auto">
            <a:xfrm>
              <a:off x="130077" y="4347110"/>
              <a:ext cx="3738754" cy="1956294"/>
            </a:xfrm>
            <a:prstGeom prst="roundRect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76200" tIns="38100" rIns="76200" bIns="38100" numCol="1" rtlCol="0" anchor="t" anchorCtr="0" compatLnSpc="1">
              <a:prstTxWarp prst="textNoShape">
                <a:avLst/>
              </a:prstTxWarp>
            </a:bodyPr>
            <a:lstStyle/>
            <a:p>
              <a:pPr defTabSz="761970" fontAlgn="base">
                <a:spcBef>
                  <a:spcPct val="0"/>
                </a:spcBef>
                <a:spcAft>
                  <a:spcPct val="0"/>
                </a:spcAft>
              </a:pPr>
              <a:endParaRPr lang="en-US" sz="1500" b="1">
                <a:solidFill>
                  <a:schemeClr val="tx1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CA55F1E-5A08-4F93-A324-F52F45CC2025}"/>
                </a:ext>
              </a:extLst>
            </p:cNvPr>
            <p:cNvSpPr/>
            <p:nvPr/>
          </p:nvSpPr>
          <p:spPr bwMode="auto">
            <a:xfrm>
              <a:off x="336710" y="1293110"/>
              <a:ext cx="2973002" cy="320490"/>
            </a:xfrm>
            <a:prstGeom prst="rect">
              <a:avLst/>
            </a:prstGeom>
            <a:solidFill>
              <a:srgbClr val="3AA9F4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76200" tIns="38100" rIns="76200" bIns="381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7619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chemeClr val="bg1"/>
                  </a:solidFill>
                  <a:latin typeface="Arial" panose="020B0604020202020204" pitchFamily="34" charset="0"/>
                  <a:ea typeface="Calibri" charset="0"/>
                  <a:cs typeface="Arial" panose="020B0604020202020204" pitchFamily="34" charset="0"/>
                </a:rPr>
                <a:t>Fairness &amp; </a:t>
              </a:r>
              <a:r>
                <a:rPr lang="en-US" sz="2000" err="1">
                  <a:solidFill>
                    <a:schemeClr val="bg1"/>
                  </a:solidFill>
                  <a:latin typeface="Arial" panose="020B0604020202020204" pitchFamily="34" charset="0"/>
                  <a:ea typeface="Calibri" charset="0"/>
                  <a:cs typeface="Arial" panose="020B0604020202020204" pitchFamily="34" charset="0"/>
                </a:rPr>
                <a:t>QoS</a:t>
              </a:r>
              <a:endParaRPr lang="en-US" sz="2000">
                <a:solidFill>
                  <a:schemeClr val="bg1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8C3503F-7EA4-4A5E-BF95-3289337CD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96229" y="4054044"/>
              <a:ext cx="4006885" cy="183465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51917EC-B8B1-4DB7-B4BF-597256C68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9638" y="5327492"/>
              <a:ext cx="2012484" cy="47030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7A20BB2-AE0C-4C41-A68B-56B76815E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50177" y="5017934"/>
              <a:ext cx="2012484" cy="470308"/>
            </a:xfrm>
            <a:prstGeom prst="rect">
              <a:avLst/>
            </a:prstGeom>
          </p:spPr>
        </p:pic>
        <p:sp>
          <p:nvSpPr>
            <p:cNvPr id="10" name="Rounded Rectangle 14">
              <a:extLst>
                <a:ext uri="{FF2B5EF4-FFF2-40B4-BE49-F238E27FC236}">
                  <a16:creationId xmlns:a16="http://schemas.microsoft.com/office/drawing/2014/main" id="{73F28D4E-5FF6-4F1B-9356-E88AAD449EA8}"/>
                </a:ext>
              </a:extLst>
            </p:cNvPr>
            <p:cNvSpPr/>
            <p:nvPr/>
          </p:nvSpPr>
          <p:spPr bwMode="auto">
            <a:xfrm>
              <a:off x="1000877" y="4347110"/>
              <a:ext cx="1930400" cy="1956294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76200" tIns="38100" rIns="76200" bIns="38100" numCol="1" rtlCol="0" anchor="t" anchorCtr="0" compatLnSpc="1">
              <a:prstTxWarp prst="textNoShape">
                <a:avLst/>
              </a:prstTxWarp>
            </a:bodyPr>
            <a:lstStyle/>
            <a:p>
              <a:pPr defTabSz="761970" fontAlgn="base">
                <a:spcBef>
                  <a:spcPct val="0"/>
                </a:spcBef>
                <a:spcAft>
                  <a:spcPct val="0"/>
                </a:spcAft>
              </a:pPr>
              <a:endParaRPr lang="en-US" sz="1500" b="1">
                <a:solidFill>
                  <a:schemeClr val="tx1"/>
                </a:solidFill>
                <a:latin typeface="Arial" charset="0"/>
                <a:cs typeface="Arial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3F9B56B-87CF-4785-9A79-06C156D888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87152" y="5818546"/>
              <a:ext cx="678612" cy="383563"/>
            </a:xfrm>
            <a:prstGeom prst="rect">
              <a:avLst/>
            </a:prstGeom>
            <a:effectLst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A31D7F0-31B4-45BE-8AD4-9250DA5C5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893" y="4422951"/>
              <a:ext cx="806313" cy="84255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4DE7F88-CE0D-48A3-ACA4-55E1E5773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564" y="5290808"/>
              <a:ext cx="806313" cy="842550"/>
            </a:xfrm>
            <a:prstGeom prst="rect">
              <a:avLst/>
            </a:prstGeom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9BF9C64-9929-4476-B133-D8E17CBB47B2}"/>
                </a:ext>
              </a:extLst>
            </p:cNvPr>
            <p:cNvCxnSpPr/>
            <p:nvPr/>
          </p:nvCxnSpPr>
          <p:spPr bwMode="auto">
            <a:xfrm>
              <a:off x="1000877" y="4602132"/>
              <a:ext cx="1930400" cy="697725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F3CB28A9-95EE-4F54-96B5-684A66C8FF3E}"/>
                </a:ext>
              </a:extLst>
            </p:cNvPr>
            <p:cNvCxnSpPr/>
            <p:nvPr/>
          </p:nvCxnSpPr>
          <p:spPr bwMode="auto">
            <a:xfrm>
              <a:off x="1000877" y="5110132"/>
              <a:ext cx="1930400" cy="189725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FBD9780-6ED0-4C08-BCB0-DD9E5EEFBF5E}"/>
                </a:ext>
              </a:extLst>
            </p:cNvPr>
            <p:cNvCxnSpPr/>
            <p:nvPr/>
          </p:nvCxnSpPr>
          <p:spPr bwMode="auto">
            <a:xfrm flipV="1">
              <a:off x="1000877" y="5299857"/>
              <a:ext cx="1930400" cy="188385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D5936D0-E1FC-4290-9D30-8FFEB4F4166D}"/>
                </a:ext>
              </a:extLst>
            </p:cNvPr>
            <p:cNvCxnSpPr/>
            <p:nvPr/>
          </p:nvCxnSpPr>
          <p:spPr bwMode="auto">
            <a:xfrm flipV="1">
              <a:off x="1000713" y="5299857"/>
              <a:ext cx="1930564" cy="663977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5D06E8D-3918-414B-8F2D-373404A47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00251" y="4632990"/>
              <a:ext cx="2012484" cy="470308"/>
            </a:xfrm>
            <a:prstGeom prst="rect">
              <a:avLst/>
            </a:prstGeom>
          </p:spPr>
        </p:pic>
        <p:sp>
          <p:nvSpPr>
            <p:cNvPr id="19" name="Rounded Rectangle 32">
              <a:extLst>
                <a:ext uri="{FF2B5EF4-FFF2-40B4-BE49-F238E27FC236}">
                  <a16:creationId xmlns:a16="http://schemas.microsoft.com/office/drawing/2014/main" id="{4C530232-6B02-48A9-91E6-0E2AF2EDADEA}"/>
                </a:ext>
              </a:extLst>
            </p:cNvPr>
            <p:cNvSpPr/>
            <p:nvPr/>
          </p:nvSpPr>
          <p:spPr bwMode="auto">
            <a:xfrm>
              <a:off x="4976350" y="4283697"/>
              <a:ext cx="1930400" cy="1956294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76200" tIns="38100" rIns="76200" bIns="38100" numCol="1" rtlCol="0" anchor="t" anchorCtr="0" compatLnSpc="1">
              <a:prstTxWarp prst="textNoShape">
                <a:avLst/>
              </a:prstTxWarp>
            </a:bodyPr>
            <a:lstStyle/>
            <a:p>
              <a:pPr defTabSz="761970" fontAlgn="base">
                <a:spcBef>
                  <a:spcPct val="0"/>
                </a:spcBef>
                <a:spcAft>
                  <a:spcPct val="0"/>
                </a:spcAft>
              </a:pPr>
              <a:endParaRPr lang="en-US" sz="1500" b="1">
                <a:solidFill>
                  <a:schemeClr val="tx1"/>
                </a:solidFill>
                <a:latin typeface="Arial" charset="0"/>
                <a:cs typeface="Arial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B634A29-D92F-48A1-B287-99A0CB3BE7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62626" y="5780534"/>
              <a:ext cx="678612" cy="383563"/>
            </a:xfrm>
            <a:prstGeom prst="rect">
              <a:avLst/>
            </a:prstGeom>
            <a:effectLst/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42D5F3A-B4B8-4508-8EDF-A2D6538C8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05118" y="4405258"/>
              <a:ext cx="806313" cy="84255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4B3CEB3-0706-4C7A-B971-C12F2AF39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04789" y="5273114"/>
              <a:ext cx="806313" cy="842550"/>
            </a:xfrm>
            <a:prstGeom prst="rect">
              <a:avLst/>
            </a:prstGeom>
          </p:spPr>
        </p:pic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DFC384F6-1308-428C-9B0F-E5ACA22C9916}"/>
                </a:ext>
              </a:extLst>
            </p:cNvPr>
            <p:cNvCxnSpPr/>
            <p:nvPr/>
          </p:nvCxnSpPr>
          <p:spPr bwMode="auto">
            <a:xfrm>
              <a:off x="4976350" y="4564119"/>
              <a:ext cx="1927345" cy="327160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87664728-2062-48F8-977E-372A224152C1}"/>
                </a:ext>
              </a:extLst>
            </p:cNvPr>
            <p:cNvCxnSpPr/>
            <p:nvPr/>
          </p:nvCxnSpPr>
          <p:spPr bwMode="auto">
            <a:xfrm flipV="1">
              <a:off x="4976350" y="4916586"/>
              <a:ext cx="1927345" cy="155533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3CB5A46A-D4C2-4D18-92B7-598263614F79}"/>
                </a:ext>
              </a:extLst>
            </p:cNvPr>
            <p:cNvCxnSpPr/>
            <p:nvPr/>
          </p:nvCxnSpPr>
          <p:spPr bwMode="auto">
            <a:xfrm flipV="1">
              <a:off x="4976350" y="4947674"/>
              <a:ext cx="1900035" cy="502555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7E69CF2E-1A8B-4666-B611-7EC1C3E6E8E5}"/>
                </a:ext>
              </a:extLst>
            </p:cNvPr>
            <p:cNvCxnSpPr/>
            <p:nvPr/>
          </p:nvCxnSpPr>
          <p:spPr bwMode="auto">
            <a:xfrm flipV="1">
              <a:off x="4976186" y="4922368"/>
              <a:ext cx="1957728" cy="1003454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B162F1D-2F19-4F44-BA98-4131FC4E7B70}"/>
                </a:ext>
              </a:extLst>
            </p:cNvPr>
            <p:cNvCxnSpPr/>
            <p:nvPr/>
          </p:nvCxnSpPr>
          <p:spPr bwMode="auto">
            <a:xfrm>
              <a:off x="5001422" y="4574972"/>
              <a:ext cx="1902273" cy="1031051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AEF14AA3-0424-4DAC-B2E4-766F5C189498}"/>
                </a:ext>
              </a:extLst>
            </p:cNvPr>
            <p:cNvCxnSpPr/>
            <p:nvPr/>
          </p:nvCxnSpPr>
          <p:spPr bwMode="auto">
            <a:xfrm>
              <a:off x="4973295" y="5057760"/>
              <a:ext cx="1930400" cy="549288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87E4A322-6075-4625-B2A5-9F89AD2FFA6E}"/>
                </a:ext>
              </a:extLst>
            </p:cNvPr>
            <p:cNvCxnSpPr/>
            <p:nvPr/>
          </p:nvCxnSpPr>
          <p:spPr bwMode="auto">
            <a:xfrm>
              <a:off x="4973295" y="5435870"/>
              <a:ext cx="1903090" cy="186881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E3890DAB-94D3-4819-9B43-EE8CEA7D62C1}"/>
                </a:ext>
              </a:extLst>
            </p:cNvPr>
            <p:cNvCxnSpPr/>
            <p:nvPr/>
          </p:nvCxnSpPr>
          <p:spPr bwMode="auto">
            <a:xfrm flipV="1">
              <a:off x="4973131" y="5637111"/>
              <a:ext cx="1903254" cy="274351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0838C02-D28E-4BE7-944D-8E81AE872F73}"/>
                </a:ext>
              </a:extLst>
            </p:cNvPr>
            <p:cNvSpPr txBox="1"/>
            <p:nvPr/>
          </p:nvSpPr>
          <p:spPr>
            <a:xfrm>
              <a:off x="240517" y="4099017"/>
              <a:ext cx="698499" cy="15388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1000">
                  <a:latin typeface="Arial" panose="020B0604020202020204" pitchFamily="34" charset="0"/>
                </a:rPr>
                <a:t>Worker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C5C6C1A-C876-43C3-BC0B-224B6CA28494}"/>
                </a:ext>
              </a:extLst>
            </p:cNvPr>
            <p:cNvSpPr txBox="1"/>
            <p:nvPr/>
          </p:nvSpPr>
          <p:spPr>
            <a:xfrm>
              <a:off x="3022703" y="4045855"/>
              <a:ext cx="698499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1000">
                  <a:latin typeface="Arial" panose="020B0604020202020204" pitchFamily="34" charset="0"/>
                </a:rPr>
                <a:t>Parameter Server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BC695DD-506E-450D-872B-8641DAE355CF}"/>
                </a:ext>
              </a:extLst>
            </p:cNvPr>
            <p:cNvSpPr txBox="1"/>
            <p:nvPr/>
          </p:nvSpPr>
          <p:spPr>
            <a:xfrm>
              <a:off x="4224000" y="4099017"/>
              <a:ext cx="698499" cy="15388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1000">
                  <a:latin typeface="Arial" panose="020B0604020202020204" pitchFamily="34" charset="0"/>
                </a:rPr>
                <a:t>Worker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5D1AA98-6165-456D-B765-3A323797E5D8}"/>
                </a:ext>
              </a:extLst>
            </p:cNvPr>
            <p:cNvSpPr txBox="1"/>
            <p:nvPr/>
          </p:nvSpPr>
          <p:spPr>
            <a:xfrm>
              <a:off x="7019329" y="4032964"/>
              <a:ext cx="698499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1000">
                  <a:latin typeface="Arial" panose="020B0604020202020204" pitchFamily="34" charset="0"/>
                </a:rPr>
                <a:t>Parameter Server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7D97BC7-5E29-46CA-886E-7D8E2538A3B9}"/>
                </a:ext>
              </a:extLst>
            </p:cNvPr>
            <p:cNvSpPr txBox="1"/>
            <p:nvPr/>
          </p:nvSpPr>
          <p:spPr>
            <a:xfrm>
              <a:off x="942451" y="6366436"/>
              <a:ext cx="2068629" cy="17960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1167" b="1">
                  <a:latin typeface="Arial" panose="020B0604020202020204" pitchFamily="34" charset="0"/>
                  <a:cs typeface="Arial" panose="020B0604020202020204" pitchFamily="34" charset="0"/>
                </a:rPr>
                <a:t>Many to One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3E39910-0D6C-478C-B792-A09EF0044348}"/>
                </a:ext>
              </a:extLst>
            </p:cNvPr>
            <p:cNvSpPr txBox="1"/>
            <p:nvPr/>
          </p:nvSpPr>
          <p:spPr>
            <a:xfrm>
              <a:off x="4950700" y="6361520"/>
              <a:ext cx="2068629" cy="17960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1167" b="1">
                  <a:latin typeface="Arial" panose="020B0604020202020204" pitchFamily="34" charset="0"/>
                  <a:cs typeface="Arial" panose="020B0604020202020204" pitchFamily="34" charset="0"/>
                </a:rPr>
                <a:t>Many to Many</a:t>
              </a: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7D37AAED-E2BC-4F4C-A428-5C0F9544C5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3132" y="1824266"/>
              <a:ext cx="1400775" cy="1419635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BCFE348-E21E-438F-BFCA-A5364D1207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41389" y="1615767"/>
              <a:ext cx="1916973" cy="1856907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5E7A0278-A68F-4904-B653-6E9745B00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23211" y="1982984"/>
              <a:ext cx="1378452" cy="1322568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490B9771-E57F-41A4-B708-2B28C5C66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9639" y="1684909"/>
              <a:ext cx="1845595" cy="1787765"/>
            </a:xfrm>
            <a:prstGeom prst="rect">
              <a:avLst/>
            </a:prstGeom>
          </p:spPr>
        </p:pic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80E668E0-4835-413A-A738-BF1C33E70DF2}"/>
                </a:ext>
              </a:extLst>
            </p:cNvPr>
            <p:cNvGrpSpPr/>
            <p:nvPr/>
          </p:nvGrpSpPr>
          <p:grpSpPr>
            <a:xfrm>
              <a:off x="8260025" y="1752942"/>
              <a:ext cx="3476679" cy="2033433"/>
              <a:chOff x="9781163" y="2103529"/>
              <a:chExt cx="4172015" cy="2440118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F95BA4BF-4B19-48EB-87B1-973E4C62731C}"/>
                  </a:ext>
                </a:extLst>
              </p:cNvPr>
              <p:cNvGrpSpPr/>
              <p:nvPr/>
            </p:nvGrpSpPr>
            <p:grpSpPr>
              <a:xfrm>
                <a:off x="10082167" y="2737682"/>
                <a:ext cx="3546475" cy="1216025"/>
                <a:chOff x="1003300" y="2873617"/>
                <a:chExt cx="3546475" cy="1216025"/>
              </a:xfrm>
            </p:grpSpPr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A63CBA4C-A3AD-4E67-9CEB-9BCC3A568A4F}"/>
                    </a:ext>
                  </a:extLst>
                </p:cNvPr>
                <p:cNvCxnSpPr/>
                <p:nvPr/>
              </p:nvCxnSpPr>
              <p:spPr bwMode="auto">
                <a:xfrm>
                  <a:off x="1003300" y="4089642"/>
                  <a:ext cx="3546475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C6C060C0-C0BE-4104-B3A5-C83E1773A2E0}"/>
                    </a:ext>
                  </a:extLst>
                </p:cNvPr>
                <p:cNvCxnSpPr/>
                <p:nvPr/>
              </p:nvCxnSpPr>
              <p:spPr bwMode="auto">
                <a:xfrm>
                  <a:off x="1003300" y="3785635"/>
                  <a:ext cx="3546475" cy="0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2D2B36C2-5F56-462E-88AE-F7BA0696AB03}"/>
                    </a:ext>
                  </a:extLst>
                </p:cNvPr>
                <p:cNvCxnSpPr/>
                <p:nvPr/>
              </p:nvCxnSpPr>
              <p:spPr bwMode="auto">
                <a:xfrm>
                  <a:off x="1003300" y="3481629"/>
                  <a:ext cx="3546475" cy="0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6A795A19-E0A8-4BB7-A26E-ED8F5F7A253A}"/>
                    </a:ext>
                  </a:extLst>
                </p:cNvPr>
                <p:cNvCxnSpPr/>
                <p:nvPr/>
              </p:nvCxnSpPr>
              <p:spPr bwMode="auto">
                <a:xfrm>
                  <a:off x="1003300" y="3177623"/>
                  <a:ext cx="3546475" cy="0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C4B1304B-4876-4CCA-9144-D6979B099B2E}"/>
                    </a:ext>
                  </a:extLst>
                </p:cNvPr>
                <p:cNvCxnSpPr/>
                <p:nvPr/>
              </p:nvCxnSpPr>
              <p:spPr bwMode="auto">
                <a:xfrm>
                  <a:off x="1003300" y="2873617"/>
                  <a:ext cx="3546475" cy="0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52850632-07BE-40B3-AE13-D260BB4F54A8}"/>
                  </a:ext>
                </a:extLst>
              </p:cNvPr>
              <p:cNvSpPr txBox="1"/>
              <p:nvPr/>
            </p:nvSpPr>
            <p:spPr>
              <a:xfrm>
                <a:off x="9781676" y="2103529"/>
                <a:ext cx="4012377" cy="2155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 defTabSz="1085224">
                  <a:defRPr/>
                </a:pPr>
                <a:r>
                  <a:rPr lang="en-US" sz="1167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Arial" panose="020B0604020202020204" pitchFamily="34" charset="0"/>
                    <a:ea typeface="Calibri" charset="0"/>
                    <a:cs typeface="Arial" panose="020B0604020202020204" pitchFamily="34" charset="0"/>
                  </a:rPr>
                  <a:t>Microburst Absorption Capability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6D39237E-F5EA-4C65-831D-E8FD6CECE6FF}"/>
                  </a:ext>
                </a:extLst>
              </p:cNvPr>
              <p:cNvSpPr txBox="1"/>
              <p:nvPr/>
            </p:nvSpPr>
            <p:spPr>
              <a:xfrm rot="16200000">
                <a:off x="9123661" y="3086444"/>
                <a:ext cx="1701569" cy="2155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 defTabSz="1085224">
                  <a:defRPr/>
                </a:pPr>
                <a:r>
                  <a:rPr lang="en-US" sz="1167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Arial" panose="020B0604020202020204" pitchFamily="34" charset="0"/>
                    <a:ea typeface="Calibri" charset="0"/>
                    <a:cs typeface="Arial" panose="020B0604020202020204" pitchFamily="34" charset="0"/>
                  </a:rPr>
                  <a:t>Max Burst Size (MB)</a:t>
                </a:r>
              </a:p>
            </p:txBody>
          </p: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55C49FF0-C8C9-434E-BBD6-0CE26BD5BD0A}"/>
                  </a:ext>
                </a:extLst>
              </p:cNvPr>
              <p:cNvGrpSpPr/>
              <p:nvPr/>
            </p:nvGrpSpPr>
            <p:grpSpPr>
              <a:xfrm>
                <a:off x="10177418" y="2491296"/>
                <a:ext cx="3346078" cy="1462413"/>
                <a:chOff x="1098551" y="2627231"/>
                <a:chExt cx="3346078" cy="1462413"/>
              </a:xfrm>
            </p:grpSpPr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B9768C35-884A-479D-9049-BFD158EEB32B}"/>
                    </a:ext>
                  </a:extLst>
                </p:cNvPr>
                <p:cNvSpPr/>
                <p:nvPr/>
              </p:nvSpPr>
              <p:spPr bwMode="auto">
                <a:xfrm>
                  <a:off x="1098551" y="3284466"/>
                  <a:ext cx="336550" cy="805178"/>
                </a:xfrm>
                <a:prstGeom prst="rect">
                  <a:avLst/>
                </a:prstGeom>
                <a:solidFill>
                  <a:srgbClr val="B7C035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vert="horz" wrap="square" lIns="76200" tIns="38100" rIns="76200" bIns="381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7619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3333" b="1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6F9F6B15-2B80-4890-9943-A3B3379A2A6F}"/>
                    </a:ext>
                  </a:extLst>
                </p:cNvPr>
                <p:cNvSpPr/>
                <p:nvPr/>
              </p:nvSpPr>
              <p:spPr bwMode="auto">
                <a:xfrm>
                  <a:off x="1435101" y="4025902"/>
                  <a:ext cx="336550" cy="63742"/>
                </a:xfrm>
                <a:prstGeom prst="rect">
                  <a:avLst/>
                </a:prstGeom>
                <a:solidFill>
                  <a:srgbClr val="CC1B04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vert="horz" wrap="square" lIns="76200" tIns="38100" rIns="76200" bIns="381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7619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3333" b="1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F19EE78C-350F-4BEC-8727-8DEB42DC57DC}"/>
                    </a:ext>
                  </a:extLst>
                </p:cNvPr>
                <p:cNvSpPr/>
                <p:nvPr/>
              </p:nvSpPr>
              <p:spPr bwMode="auto">
                <a:xfrm>
                  <a:off x="1992793" y="2808096"/>
                  <a:ext cx="336550" cy="1281548"/>
                </a:xfrm>
                <a:prstGeom prst="rect">
                  <a:avLst/>
                </a:prstGeom>
                <a:solidFill>
                  <a:srgbClr val="B7C035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vert="horz" wrap="square" lIns="76200" tIns="38100" rIns="76200" bIns="381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7619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3333" b="1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EDE4D88A-4D08-4BFB-B4F4-2FFAC02A36EE}"/>
                    </a:ext>
                  </a:extLst>
                </p:cNvPr>
                <p:cNvSpPr/>
                <p:nvPr/>
              </p:nvSpPr>
              <p:spPr bwMode="auto">
                <a:xfrm>
                  <a:off x="2329343" y="3962401"/>
                  <a:ext cx="336550" cy="127243"/>
                </a:xfrm>
                <a:prstGeom prst="rect">
                  <a:avLst/>
                </a:prstGeom>
                <a:solidFill>
                  <a:srgbClr val="CC1B04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vert="horz" wrap="square" lIns="76200" tIns="38100" rIns="76200" bIns="381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7619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3333" b="1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5427C3C8-0C52-4979-9E81-1BE523511EAE}"/>
                    </a:ext>
                  </a:extLst>
                </p:cNvPr>
                <p:cNvSpPr/>
                <p:nvPr/>
              </p:nvSpPr>
              <p:spPr bwMode="auto">
                <a:xfrm>
                  <a:off x="2881832" y="2627231"/>
                  <a:ext cx="336550" cy="1462413"/>
                </a:xfrm>
                <a:prstGeom prst="rect">
                  <a:avLst/>
                </a:prstGeom>
                <a:solidFill>
                  <a:srgbClr val="B7C035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vert="horz" wrap="square" lIns="76200" tIns="38100" rIns="76200" bIns="381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7619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3333" b="1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A3C204A6-1522-4972-9CC4-8A42E7087216}"/>
                    </a:ext>
                  </a:extLst>
                </p:cNvPr>
                <p:cNvSpPr/>
                <p:nvPr/>
              </p:nvSpPr>
              <p:spPr bwMode="auto">
                <a:xfrm>
                  <a:off x="3218382" y="3945644"/>
                  <a:ext cx="336550" cy="144000"/>
                </a:xfrm>
                <a:prstGeom prst="rect">
                  <a:avLst/>
                </a:prstGeom>
                <a:solidFill>
                  <a:srgbClr val="CC1B04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vert="horz" wrap="square" lIns="76200" tIns="38100" rIns="76200" bIns="381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7619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3333" b="1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2DD35105-1B38-4DEE-AB78-1D7CE5788EB3}"/>
                    </a:ext>
                  </a:extLst>
                </p:cNvPr>
                <p:cNvSpPr/>
                <p:nvPr/>
              </p:nvSpPr>
              <p:spPr bwMode="auto">
                <a:xfrm>
                  <a:off x="3771529" y="2627231"/>
                  <a:ext cx="336550" cy="1462413"/>
                </a:xfrm>
                <a:prstGeom prst="rect">
                  <a:avLst/>
                </a:prstGeom>
                <a:solidFill>
                  <a:srgbClr val="B7C035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vert="horz" wrap="square" lIns="76200" tIns="38100" rIns="76200" bIns="381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7619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3333" b="1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27FDD14C-1D24-472A-8222-026C3660AA63}"/>
                    </a:ext>
                  </a:extLst>
                </p:cNvPr>
                <p:cNvSpPr/>
                <p:nvPr/>
              </p:nvSpPr>
              <p:spPr bwMode="auto">
                <a:xfrm>
                  <a:off x="4108079" y="3916606"/>
                  <a:ext cx="336550" cy="173038"/>
                </a:xfrm>
                <a:prstGeom prst="rect">
                  <a:avLst/>
                </a:prstGeom>
                <a:solidFill>
                  <a:srgbClr val="CC1B04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vert="horz" wrap="square" lIns="76200" tIns="38100" rIns="76200" bIns="381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7619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3333" b="1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0B5240E3-5EF7-47BA-84C2-61DDB3E7EBCB}"/>
                  </a:ext>
                </a:extLst>
              </p:cNvPr>
              <p:cNvSpPr txBox="1"/>
              <p:nvPr/>
            </p:nvSpPr>
            <p:spPr>
              <a:xfrm>
                <a:off x="10160392" y="2950491"/>
                <a:ext cx="386216" cy="2155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 defTabSz="1085224">
                  <a:defRPr/>
                </a:pPr>
                <a:r>
                  <a:rPr lang="en-US" sz="1167" b="1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Arial" panose="020B0604020202020204" pitchFamily="34" charset="0"/>
                    <a:ea typeface="Calibri" charset="0"/>
                    <a:cs typeface="Arial" panose="020B0604020202020204" pitchFamily="34" charset="0"/>
                  </a:rPr>
                  <a:t>5.2</a:t>
                </a: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E5E5F17E-FAB1-4567-A64E-25CFA5CA10DE}"/>
                  </a:ext>
                </a:extLst>
              </p:cNvPr>
              <p:cNvSpPr txBox="1"/>
              <p:nvPr/>
            </p:nvSpPr>
            <p:spPr>
              <a:xfrm>
                <a:off x="10320860" y="4055477"/>
                <a:ext cx="386216" cy="2155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 defTabSz="1085224">
                  <a:defRPr/>
                </a:pPr>
                <a:r>
                  <a:rPr lang="en-US" sz="1167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Arial" panose="020B0604020202020204" pitchFamily="34" charset="0"/>
                    <a:ea typeface="Calibri" charset="0"/>
                    <a:cs typeface="Arial" panose="020B0604020202020204" pitchFamily="34" charset="0"/>
                  </a:rPr>
                  <a:t>64B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A4C601B0-D621-46E9-8BB2-58F16170838A}"/>
                  </a:ext>
                </a:extLst>
              </p:cNvPr>
              <p:cNvSpPr txBox="1"/>
              <p:nvPr/>
            </p:nvSpPr>
            <p:spPr>
              <a:xfrm>
                <a:off x="10500859" y="3655287"/>
                <a:ext cx="386216" cy="2155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 defTabSz="1085224">
                  <a:defRPr/>
                </a:pPr>
                <a:r>
                  <a:rPr lang="en-US" sz="1167" b="1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Arial" panose="020B0604020202020204" pitchFamily="34" charset="0"/>
                    <a:ea typeface="Calibri" charset="0"/>
                    <a:cs typeface="Arial" panose="020B0604020202020204" pitchFamily="34" charset="0"/>
                  </a:rPr>
                  <a:t>0.3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BE348D9E-3C71-4CCB-8A1D-59F838633163}"/>
                  </a:ext>
                </a:extLst>
              </p:cNvPr>
              <p:cNvSpPr txBox="1"/>
              <p:nvPr/>
            </p:nvSpPr>
            <p:spPr>
              <a:xfrm>
                <a:off x="11047369" y="2453871"/>
                <a:ext cx="386216" cy="2155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 defTabSz="1085224">
                  <a:defRPr/>
                </a:pPr>
                <a:r>
                  <a:rPr lang="en-US" sz="1167" b="1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Arial" panose="020B0604020202020204" pitchFamily="34" charset="0"/>
                    <a:ea typeface="Calibri" charset="0"/>
                    <a:cs typeface="Arial" panose="020B0604020202020204" pitchFamily="34" charset="0"/>
                  </a:rPr>
                  <a:t>8.4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47EB2DC9-9469-490C-A779-B2AE0F7E61EC}"/>
                  </a:ext>
                </a:extLst>
              </p:cNvPr>
              <p:cNvSpPr txBox="1"/>
              <p:nvPr/>
            </p:nvSpPr>
            <p:spPr>
              <a:xfrm>
                <a:off x="11387836" y="3579253"/>
                <a:ext cx="386216" cy="2155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 defTabSz="1085224">
                  <a:defRPr/>
                </a:pPr>
                <a:r>
                  <a:rPr lang="en-US" sz="1167" b="1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Arial" panose="020B0604020202020204" pitchFamily="34" charset="0"/>
                    <a:ea typeface="Calibri" charset="0"/>
                    <a:cs typeface="Arial" panose="020B0604020202020204" pitchFamily="34" charset="0"/>
                  </a:rPr>
                  <a:t>0.9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F8463430-8FC5-48A4-9A2B-BAF1D349B262}"/>
                  </a:ext>
                </a:extLst>
              </p:cNvPr>
              <p:cNvSpPr txBox="1"/>
              <p:nvPr/>
            </p:nvSpPr>
            <p:spPr>
              <a:xfrm>
                <a:off x="11930423" y="2288275"/>
                <a:ext cx="386216" cy="2155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 defTabSz="1085224">
                  <a:defRPr/>
                </a:pPr>
                <a:r>
                  <a:rPr lang="en-US" sz="1167" b="1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Arial" panose="020B0604020202020204" pitchFamily="34" charset="0"/>
                    <a:ea typeface="Calibri" charset="0"/>
                    <a:cs typeface="Arial" panose="020B0604020202020204" pitchFamily="34" charset="0"/>
                  </a:rPr>
                  <a:t>9.6</a:t>
                </a: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A44EE002-8B59-4F96-9181-AFB8753FD94B}"/>
                  </a:ext>
                </a:extLst>
              </p:cNvPr>
              <p:cNvSpPr txBox="1"/>
              <p:nvPr/>
            </p:nvSpPr>
            <p:spPr>
              <a:xfrm>
                <a:off x="12270890" y="3574211"/>
                <a:ext cx="386216" cy="2155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 defTabSz="1085224">
                  <a:defRPr/>
                </a:pPr>
                <a:r>
                  <a:rPr lang="en-US" sz="1167" b="1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Arial" panose="020B0604020202020204" pitchFamily="34" charset="0"/>
                    <a:ea typeface="Calibri" charset="0"/>
                    <a:cs typeface="Arial" panose="020B0604020202020204" pitchFamily="34" charset="0"/>
                  </a:rPr>
                  <a:t>1.0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AF844639-C5EC-4847-A8A8-3BF00B8C88E2}"/>
                  </a:ext>
                </a:extLst>
              </p:cNvPr>
              <p:cNvSpPr txBox="1"/>
              <p:nvPr/>
            </p:nvSpPr>
            <p:spPr>
              <a:xfrm>
                <a:off x="12822747" y="2275814"/>
                <a:ext cx="386216" cy="2155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 defTabSz="1085224">
                  <a:defRPr/>
                </a:pPr>
                <a:r>
                  <a:rPr lang="en-US" sz="1167" b="1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Arial" panose="020B0604020202020204" pitchFamily="34" charset="0"/>
                    <a:ea typeface="Calibri" charset="0"/>
                    <a:cs typeface="Arial" panose="020B0604020202020204" pitchFamily="34" charset="0"/>
                  </a:rPr>
                  <a:t>9.7</a:t>
                </a: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6B2FB055-3A6D-46DC-A8A0-789C38F3B04A}"/>
                  </a:ext>
                </a:extLst>
              </p:cNvPr>
              <p:cNvSpPr txBox="1"/>
              <p:nvPr/>
            </p:nvSpPr>
            <p:spPr>
              <a:xfrm>
                <a:off x="13140836" y="3574211"/>
                <a:ext cx="386216" cy="2155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 defTabSz="1085224">
                  <a:defRPr/>
                </a:pPr>
                <a:r>
                  <a:rPr lang="en-US" sz="1167" b="1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Arial" panose="020B0604020202020204" pitchFamily="34" charset="0"/>
                    <a:ea typeface="Calibri" charset="0"/>
                    <a:cs typeface="Arial" panose="020B0604020202020204" pitchFamily="34" charset="0"/>
                  </a:rPr>
                  <a:t>1.1</a:t>
                </a: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0F45EA27-5EB6-461D-B201-BE404ACEE5D0}"/>
                  </a:ext>
                </a:extLst>
              </p:cNvPr>
              <p:cNvSpPr txBox="1"/>
              <p:nvPr/>
            </p:nvSpPr>
            <p:spPr>
              <a:xfrm>
                <a:off x="11215102" y="3947717"/>
                <a:ext cx="386216" cy="43104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 defTabSz="1085224">
                  <a:defRPr/>
                </a:pPr>
                <a:r>
                  <a:rPr lang="en-US" sz="1167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Arial" panose="020B0604020202020204" pitchFamily="34" charset="0"/>
                    <a:ea typeface="Calibri" charset="0"/>
                    <a:cs typeface="Arial" panose="020B0604020202020204" pitchFamily="34" charset="0"/>
                  </a:rPr>
                  <a:t>512B</a:t>
                </a: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708D005F-499C-40AC-B34A-242AD378A107}"/>
                  </a:ext>
                </a:extLst>
              </p:cNvPr>
              <p:cNvSpPr txBox="1"/>
              <p:nvPr/>
            </p:nvSpPr>
            <p:spPr>
              <a:xfrm>
                <a:off x="12113844" y="4055477"/>
                <a:ext cx="386216" cy="2155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 defTabSz="1085224">
                  <a:defRPr/>
                </a:pPr>
                <a:r>
                  <a:rPr lang="en-US" sz="1167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Arial" panose="020B0604020202020204" pitchFamily="34" charset="0"/>
                    <a:ea typeface="Calibri" charset="0"/>
                    <a:cs typeface="Arial" panose="020B0604020202020204" pitchFamily="34" charset="0"/>
                  </a:rPr>
                  <a:t>1.5B</a:t>
                </a: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1455BAB9-E562-4A66-A80F-411C25F9380C}"/>
                  </a:ext>
                </a:extLst>
              </p:cNvPr>
              <p:cNvSpPr txBox="1"/>
              <p:nvPr/>
            </p:nvSpPr>
            <p:spPr>
              <a:xfrm>
                <a:off x="12993838" y="4055477"/>
                <a:ext cx="386216" cy="2155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 defTabSz="1085224">
                  <a:defRPr/>
                </a:pPr>
                <a:r>
                  <a:rPr lang="en-US" sz="1167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Arial" panose="020B0604020202020204" pitchFamily="34" charset="0"/>
                    <a:ea typeface="Calibri" charset="0"/>
                    <a:cs typeface="Arial" panose="020B0604020202020204" pitchFamily="34" charset="0"/>
                  </a:rPr>
                  <a:t>9KB</a:t>
                </a: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CDF4BC58-320A-43A4-B7D2-D9A723AF18B6}"/>
                  </a:ext>
                </a:extLst>
              </p:cNvPr>
              <p:cNvSpPr txBox="1"/>
              <p:nvPr/>
            </p:nvSpPr>
            <p:spPr>
              <a:xfrm>
                <a:off x="9781163" y="4312027"/>
                <a:ext cx="1938791" cy="2155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 defTabSz="1085224">
                  <a:defRPr/>
                </a:pPr>
                <a:r>
                  <a:rPr lang="en-US" sz="1167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Arial" panose="020B0604020202020204" pitchFamily="34" charset="0"/>
                    <a:ea typeface="Calibri" charset="0"/>
                    <a:cs typeface="Arial" panose="020B0604020202020204" pitchFamily="34" charset="0"/>
                  </a:rPr>
                  <a:t>Packet Size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8C9E3DEE-92EE-4333-BE2F-85884D8986F0}"/>
                  </a:ext>
                </a:extLst>
              </p:cNvPr>
              <p:cNvSpPr txBox="1"/>
              <p:nvPr/>
            </p:nvSpPr>
            <p:spPr>
              <a:xfrm>
                <a:off x="11706341" y="4312029"/>
                <a:ext cx="1012708" cy="23161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defTabSz="1085224">
                  <a:defRPr/>
                </a:pPr>
                <a:r>
                  <a:rPr lang="en-US" sz="1167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Arial" panose="020B0604020202020204" pitchFamily="34" charset="0"/>
                    <a:ea typeface="Calibri" charset="0"/>
                    <a:cs typeface="Arial" panose="020B0604020202020204" pitchFamily="34" charset="0"/>
                  </a:rPr>
                  <a:t>Spectrum</a:t>
                </a: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3B60652C-2875-4337-A848-B80177112C54}"/>
                  </a:ext>
                </a:extLst>
              </p:cNvPr>
              <p:cNvSpPr txBox="1"/>
              <p:nvPr/>
            </p:nvSpPr>
            <p:spPr>
              <a:xfrm>
                <a:off x="12889059" y="4312028"/>
                <a:ext cx="1064119" cy="2155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lvl="0">
                  <a:defRPr/>
                </a:pPr>
                <a:r>
                  <a:rPr lang="en-US" sz="1167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Arial" panose="020B0604020202020204" pitchFamily="34" charset="0"/>
                    <a:ea typeface="Calibri" charset="0"/>
                    <a:cs typeface="Arial" panose="020B0604020202020204" pitchFamily="34" charset="0"/>
                  </a:rPr>
                  <a:t>Competition</a:t>
                </a:r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35158EB8-F716-4755-8CA8-FFE0DBB6BE3C}"/>
                  </a:ext>
                </a:extLst>
              </p:cNvPr>
              <p:cNvSpPr/>
              <p:nvPr/>
            </p:nvSpPr>
            <p:spPr bwMode="auto">
              <a:xfrm>
                <a:off x="11551587" y="4361086"/>
                <a:ext cx="123344" cy="123344"/>
              </a:xfrm>
              <a:prstGeom prst="rect">
                <a:avLst/>
              </a:prstGeom>
              <a:solidFill>
                <a:srgbClr val="B7C03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7619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500" b="1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909D9DBA-F1BB-44BE-B3C2-8C39CF119151}"/>
                  </a:ext>
                </a:extLst>
              </p:cNvPr>
              <p:cNvSpPr/>
              <p:nvPr/>
            </p:nvSpPr>
            <p:spPr bwMode="auto">
              <a:xfrm>
                <a:off x="12764070" y="4361086"/>
                <a:ext cx="123344" cy="123344"/>
              </a:xfrm>
              <a:prstGeom prst="rect">
                <a:avLst/>
              </a:prstGeom>
              <a:solidFill>
                <a:srgbClr val="CC1B04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7619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500" b="1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36E90DFB-7EC1-45E2-8F13-7C5A2C7303CD}"/>
                </a:ext>
              </a:extLst>
            </p:cNvPr>
            <p:cNvSpPr txBox="1"/>
            <p:nvPr/>
          </p:nvSpPr>
          <p:spPr>
            <a:xfrm>
              <a:off x="761366" y="3376757"/>
              <a:ext cx="921441" cy="19301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defTabSz="1085224">
                <a:defRPr/>
              </a:pPr>
              <a:r>
                <a:rPr lang="en-US" sz="1167">
                  <a:solidFill>
                    <a:srgbClr val="000000">
                      <a:lumMod val="65000"/>
                      <a:lumOff val="35000"/>
                    </a:srgbClr>
                  </a:solidFill>
                  <a:latin typeface="Arial" panose="020B0604020202020204" pitchFamily="34" charset="0"/>
                  <a:ea typeface="Calibri" charset="0"/>
                  <a:cs typeface="Arial" panose="020B0604020202020204" pitchFamily="34" charset="0"/>
                </a:rPr>
                <a:t>Spectrum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893947CC-BAE1-4D1D-B95D-50973E1CD991}"/>
                </a:ext>
              </a:extLst>
            </p:cNvPr>
            <p:cNvSpPr txBox="1"/>
            <p:nvPr/>
          </p:nvSpPr>
          <p:spPr>
            <a:xfrm>
              <a:off x="2222729" y="3385341"/>
              <a:ext cx="1162630" cy="19301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defTabSz="1085224">
                <a:defRPr/>
              </a:pPr>
              <a:r>
                <a:rPr lang="en-US" sz="1167">
                  <a:solidFill>
                    <a:srgbClr val="000000">
                      <a:lumMod val="65000"/>
                      <a:lumOff val="35000"/>
                    </a:srgbClr>
                  </a:solidFill>
                  <a:latin typeface="Arial" panose="020B0604020202020204" pitchFamily="34" charset="0"/>
                  <a:ea typeface="Calibri" charset="0"/>
                  <a:cs typeface="Arial" panose="020B0604020202020204" pitchFamily="34" charset="0"/>
                </a:rPr>
                <a:t>Competition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A360E047-82B5-4897-B09D-AFBF6B486D08}"/>
                </a:ext>
              </a:extLst>
            </p:cNvPr>
            <p:cNvSpPr/>
            <p:nvPr/>
          </p:nvSpPr>
          <p:spPr bwMode="auto">
            <a:xfrm>
              <a:off x="632404" y="3425115"/>
              <a:ext cx="102787" cy="102787"/>
            </a:xfrm>
            <a:prstGeom prst="rect">
              <a:avLst/>
            </a:prstGeom>
            <a:solidFill>
              <a:srgbClr val="B7C035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76200" tIns="38100" rIns="76200" bIns="38100" numCol="1" rtlCol="0" anchor="t" anchorCtr="0" compatLnSpc="1">
              <a:prstTxWarp prst="textNoShape">
                <a:avLst/>
              </a:prstTxWarp>
            </a:bodyPr>
            <a:lstStyle/>
            <a:p>
              <a:pPr defTabSz="7619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b="1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2359E4C8-309A-4B54-8DFE-7F547D8679F9}"/>
                </a:ext>
              </a:extLst>
            </p:cNvPr>
            <p:cNvSpPr/>
            <p:nvPr/>
          </p:nvSpPr>
          <p:spPr bwMode="auto">
            <a:xfrm>
              <a:off x="2087620" y="3433699"/>
              <a:ext cx="102787" cy="102787"/>
            </a:xfrm>
            <a:prstGeom prst="rect">
              <a:avLst/>
            </a:prstGeom>
            <a:solidFill>
              <a:srgbClr val="CC1B04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76200" tIns="38100" rIns="76200" bIns="38100" numCol="1" rtlCol="0" anchor="t" anchorCtr="0" compatLnSpc="1">
              <a:prstTxWarp prst="textNoShape">
                <a:avLst/>
              </a:prstTxWarp>
            </a:bodyPr>
            <a:lstStyle/>
            <a:p>
              <a:pPr defTabSz="7619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b="1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86881EFB-A29C-4474-AEBF-4E9885935853}"/>
                </a:ext>
              </a:extLst>
            </p:cNvPr>
            <p:cNvSpPr/>
            <p:nvPr/>
          </p:nvSpPr>
          <p:spPr bwMode="auto">
            <a:xfrm>
              <a:off x="4158811" y="1272145"/>
              <a:ext cx="3700699" cy="320490"/>
            </a:xfrm>
            <a:prstGeom prst="rect">
              <a:avLst/>
            </a:prstGeom>
            <a:solidFill>
              <a:srgbClr val="3AA9F4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76200" tIns="38100" rIns="76200" bIns="381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7619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chemeClr val="bg1"/>
                  </a:solidFill>
                  <a:latin typeface="Arial" panose="020B0604020202020204" pitchFamily="34" charset="0"/>
                  <a:ea typeface="Calibri" charset="0"/>
                  <a:cs typeface="Arial" panose="020B0604020202020204" pitchFamily="34" charset="0"/>
                </a:rPr>
                <a:t>Guaranteed Low Latency</a:t>
              </a: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F76007EF-BA3C-4963-BB78-576EF7E57B6D}"/>
                </a:ext>
              </a:extLst>
            </p:cNvPr>
            <p:cNvSpPr/>
            <p:nvPr/>
          </p:nvSpPr>
          <p:spPr bwMode="auto">
            <a:xfrm>
              <a:off x="8222065" y="1281606"/>
              <a:ext cx="3341319" cy="320490"/>
            </a:xfrm>
            <a:prstGeom prst="rect">
              <a:avLst/>
            </a:prstGeom>
            <a:solidFill>
              <a:srgbClr val="3AA9F4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76200" tIns="38100" rIns="76200" bIns="381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7619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chemeClr val="bg1"/>
                  </a:solidFill>
                  <a:latin typeface="Arial" panose="020B0604020202020204" pitchFamily="34" charset="0"/>
                  <a:ea typeface="Calibri" charset="0"/>
                  <a:cs typeface="Arial" panose="020B0604020202020204" pitchFamily="34" charset="0"/>
                </a:rPr>
                <a:t>Congestion Management</a:t>
              </a:r>
            </a:p>
          </p:txBody>
        </p:sp>
        <p:sp>
          <p:nvSpPr>
            <p:cNvPr id="94" name="Rectangle: Rounded Corners 93">
              <a:extLst>
                <a:ext uri="{FF2B5EF4-FFF2-40B4-BE49-F238E27FC236}">
                  <a16:creationId xmlns:a16="http://schemas.microsoft.com/office/drawing/2014/main" id="{13255377-F1A9-47C0-9824-0DCFA4C8CFF2}"/>
                </a:ext>
              </a:extLst>
            </p:cNvPr>
            <p:cNvSpPr/>
            <p:nvPr/>
          </p:nvSpPr>
          <p:spPr bwMode="auto">
            <a:xfrm>
              <a:off x="8096230" y="5935084"/>
              <a:ext cx="3738754" cy="556937"/>
            </a:xfrm>
            <a:prstGeom prst="roundRect">
              <a:avLst/>
            </a:prstGeom>
            <a:solidFill>
              <a:srgbClr val="3AA9F4"/>
            </a:solidFill>
            <a:ln w="19050"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76200" tIns="38100" rIns="76200" bIns="3810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000" b="1">
                  <a:solidFill>
                    <a:schemeClr val="bg1"/>
                  </a:solidFill>
                  <a:latin typeface="Arial" panose="020B0604020202020204" pitchFamily="34" charset="0"/>
                </a:rPr>
                <a:t>NIC + Software latency: TCP -&gt; 6us; RDMA -&gt; 1us</a:t>
              </a:r>
            </a:p>
            <a:p>
              <a:pPr algn="ctr"/>
              <a:r>
                <a:rPr lang="en-US" sz="1000" b="1">
                  <a:solidFill>
                    <a:schemeClr val="bg1"/>
                  </a:solidFill>
                  <a:latin typeface="Arial" panose="020B0604020202020204" pitchFamily="34" charset="0"/>
                </a:rPr>
                <a:t>Spectrum latency @ 3 hops: &lt; 1us</a:t>
              </a:r>
            </a:p>
            <a:p>
              <a:pPr algn="ctr"/>
              <a:r>
                <a:rPr lang="en-US" sz="1000" b="1">
                  <a:solidFill>
                    <a:schemeClr val="bg1"/>
                  </a:solidFill>
                  <a:latin typeface="Arial" panose="020B0604020202020204" pitchFamily="34" charset="0"/>
                </a:rPr>
                <a:t>Other switch latency @ 3 hops:  &gt; 10us</a:t>
              </a:r>
            </a:p>
          </p:txBody>
        </p: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A92CF85E-E75A-48F3-B689-40114A9E98AE}"/>
                </a:ext>
              </a:extLst>
            </p:cNvPr>
            <p:cNvGrpSpPr/>
            <p:nvPr/>
          </p:nvGrpSpPr>
          <p:grpSpPr>
            <a:xfrm>
              <a:off x="4086071" y="1953320"/>
              <a:ext cx="3866692" cy="1829587"/>
              <a:chOff x="4903285" y="2343983"/>
              <a:chExt cx="4148395" cy="2195504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4EA6121C-2630-41C1-82F8-240D811C79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903285" y="2343983"/>
                <a:ext cx="4096871" cy="1997307"/>
              </a:xfrm>
              <a:prstGeom prst="rect">
                <a:avLst/>
              </a:prstGeom>
            </p:spPr>
          </p:pic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B77B17D8-1A20-4600-AD45-3146D6186D84}"/>
                  </a:ext>
                </a:extLst>
              </p:cNvPr>
              <p:cNvSpPr txBox="1"/>
              <p:nvPr/>
            </p:nvSpPr>
            <p:spPr>
              <a:xfrm>
                <a:off x="6212622" y="4140454"/>
                <a:ext cx="1938791" cy="215521"/>
              </a:xfrm>
              <a:prstGeom prst="rect">
                <a:avLst/>
              </a:prstGeom>
              <a:solidFill>
                <a:srgbClr val="EDEDED"/>
              </a:solidFill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 defTabSz="1085224">
                  <a:defRPr/>
                </a:pPr>
                <a:r>
                  <a:rPr lang="en-US" sz="1167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Arial" panose="020B0604020202020204" pitchFamily="34" charset="0"/>
                    <a:ea typeface="Calibri" charset="0"/>
                    <a:cs typeface="Arial" panose="020B0604020202020204" pitchFamily="34" charset="0"/>
                  </a:rPr>
                  <a:t>Frame Size (bytes)</a:t>
                </a:r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68C55848-1A45-409C-B3CF-2F7905756996}"/>
                  </a:ext>
                </a:extLst>
              </p:cNvPr>
              <p:cNvSpPr txBox="1"/>
              <p:nvPr/>
            </p:nvSpPr>
            <p:spPr>
              <a:xfrm>
                <a:off x="6258423" y="4323965"/>
                <a:ext cx="777825" cy="2155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defTabSz="1085224">
                  <a:defRPr/>
                </a:pPr>
                <a:r>
                  <a:rPr lang="en-US" sz="1167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Arial" panose="020B0604020202020204" pitchFamily="34" charset="0"/>
                    <a:ea typeface="Calibri" charset="0"/>
                    <a:cs typeface="Arial" panose="020B0604020202020204" pitchFamily="34" charset="0"/>
                  </a:rPr>
                  <a:t>Spectrum</a:t>
                </a:r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2DE30E09-F841-4DED-B31C-73EB3E87FE42}"/>
                  </a:ext>
                </a:extLst>
              </p:cNvPr>
              <p:cNvSpPr txBox="1"/>
              <p:nvPr/>
            </p:nvSpPr>
            <p:spPr>
              <a:xfrm>
                <a:off x="7478282" y="4323966"/>
                <a:ext cx="1064119" cy="2155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lvl="0">
                  <a:defRPr/>
                </a:pPr>
                <a:r>
                  <a:rPr lang="en-US" sz="1167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Arial" panose="020B0604020202020204" pitchFamily="34" charset="0"/>
                    <a:ea typeface="Calibri" charset="0"/>
                    <a:cs typeface="Arial" panose="020B0604020202020204" pitchFamily="34" charset="0"/>
                  </a:rPr>
                  <a:t>Competition</a:t>
                </a:r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45484B1D-5476-42D6-9882-EC6540B16ED6}"/>
                  </a:ext>
                </a:extLst>
              </p:cNvPr>
              <p:cNvSpPr/>
              <p:nvPr/>
            </p:nvSpPr>
            <p:spPr bwMode="auto">
              <a:xfrm>
                <a:off x="6103669" y="4373947"/>
                <a:ext cx="123344" cy="123344"/>
              </a:xfrm>
              <a:prstGeom prst="rect">
                <a:avLst/>
              </a:prstGeom>
              <a:solidFill>
                <a:srgbClr val="2579AA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7619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500" b="1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44F9BEE4-17BB-4EA9-9795-4ED8113328D2}"/>
                  </a:ext>
                </a:extLst>
              </p:cNvPr>
              <p:cNvSpPr/>
              <p:nvPr/>
            </p:nvSpPr>
            <p:spPr bwMode="auto">
              <a:xfrm>
                <a:off x="7316152" y="4373947"/>
                <a:ext cx="123344" cy="123344"/>
              </a:xfrm>
              <a:prstGeom prst="rect">
                <a:avLst/>
              </a:prstGeom>
              <a:solidFill>
                <a:srgbClr val="CC1B04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7619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500" b="1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2553CBF5-CD99-47C8-8952-9B3009116D3F}"/>
                  </a:ext>
                </a:extLst>
              </p:cNvPr>
              <p:cNvSpPr txBox="1"/>
              <p:nvPr/>
            </p:nvSpPr>
            <p:spPr>
              <a:xfrm>
                <a:off x="8640027" y="2503795"/>
                <a:ext cx="411653" cy="153812"/>
              </a:xfrm>
              <a:prstGeom prst="rect">
                <a:avLst/>
              </a:prstGeom>
              <a:solidFill>
                <a:srgbClr val="EDEDED"/>
              </a:solidFill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833">
                    <a:latin typeface="Arial" panose="020B0604020202020204" pitchFamily="34" charset="0"/>
                  </a:rPr>
                  <a:t>3,334ns</a:t>
                </a:r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17C834DB-CB45-4934-9294-0763F843882D}"/>
                  </a:ext>
                </a:extLst>
              </p:cNvPr>
              <p:cNvSpPr txBox="1"/>
              <p:nvPr/>
            </p:nvSpPr>
            <p:spPr>
              <a:xfrm>
                <a:off x="5493671" y="4002552"/>
                <a:ext cx="103874" cy="123188"/>
              </a:xfrm>
              <a:prstGeom prst="rect">
                <a:avLst/>
              </a:prstGeom>
              <a:solidFill>
                <a:srgbClr val="EDEDED"/>
              </a:solidFill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667">
                    <a:latin typeface="Arial" panose="020B0604020202020204" pitchFamily="34" charset="0"/>
                  </a:rPr>
                  <a:t>64</a:t>
                </a: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CB1C33A3-B650-4C90-B099-67675D23CBDB}"/>
                  </a:ext>
                </a:extLst>
              </p:cNvPr>
              <p:cNvSpPr txBox="1"/>
              <p:nvPr/>
            </p:nvSpPr>
            <p:spPr>
              <a:xfrm>
                <a:off x="5817612" y="4002903"/>
                <a:ext cx="155813" cy="123188"/>
              </a:xfrm>
              <a:prstGeom prst="rect">
                <a:avLst/>
              </a:prstGeom>
              <a:solidFill>
                <a:srgbClr val="EDEDED"/>
              </a:solidFill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667">
                    <a:latin typeface="Arial" panose="020B0604020202020204" pitchFamily="34" charset="0"/>
                  </a:rPr>
                  <a:t>128</a:t>
                </a:r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7FCF98E9-DE31-4A42-975D-EE19DA14444C}"/>
                  </a:ext>
                </a:extLst>
              </p:cNvPr>
              <p:cNvSpPr txBox="1"/>
              <p:nvPr/>
            </p:nvSpPr>
            <p:spPr>
              <a:xfrm>
                <a:off x="8661094" y="3986989"/>
                <a:ext cx="207750" cy="123188"/>
              </a:xfrm>
              <a:prstGeom prst="rect">
                <a:avLst/>
              </a:prstGeom>
              <a:solidFill>
                <a:srgbClr val="EDEDED"/>
              </a:solidFill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667">
                    <a:latin typeface="Arial" panose="020B0604020202020204" pitchFamily="34" charset="0"/>
                  </a:rPr>
                  <a:t>9216</a:t>
                </a:r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39AA8409-B614-4C4A-9320-B2610DA67AEE}"/>
                  </a:ext>
                </a:extLst>
              </p:cNvPr>
              <p:cNvSpPr txBox="1"/>
              <p:nvPr/>
            </p:nvSpPr>
            <p:spPr>
              <a:xfrm>
                <a:off x="6197553" y="3990781"/>
                <a:ext cx="155813" cy="123188"/>
              </a:xfrm>
              <a:prstGeom prst="rect">
                <a:avLst/>
              </a:prstGeom>
              <a:solidFill>
                <a:srgbClr val="EDEDED"/>
              </a:solidFill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667">
                    <a:latin typeface="Arial" panose="020B0604020202020204" pitchFamily="34" charset="0"/>
                  </a:rPr>
                  <a:t>256</a:t>
                </a:r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F6CAB6A0-1E34-4000-8D6A-127B2B91FDA1}"/>
                  </a:ext>
                </a:extLst>
              </p:cNvPr>
              <p:cNvSpPr txBox="1"/>
              <p:nvPr/>
            </p:nvSpPr>
            <p:spPr>
              <a:xfrm>
                <a:off x="6536273" y="3990780"/>
                <a:ext cx="155813" cy="123188"/>
              </a:xfrm>
              <a:prstGeom prst="rect">
                <a:avLst/>
              </a:prstGeom>
              <a:solidFill>
                <a:srgbClr val="EDEDED"/>
              </a:solidFill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667">
                    <a:latin typeface="Arial" panose="020B0604020202020204" pitchFamily="34" charset="0"/>
                  </a:rPr>
                  <a:t>512</a:t>
                </a:r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992B6D1D-CE1E-4E8F-A18D-8F0F4C5435E0}"/>
                  </a:ext>
                </a:extLst>
              </p:cNvPr>
              <p:cNvSpPr txBox="1"/>
              <p:nvPr/>
            </p:nvSpPr>
            <p:spPr>
              <a:xfrm>
                <a:off x="6855842" y="3994525"/>
                <a:ext cx="207750" cy="123188"/>
              </a:xfrm>
              <a:prstGeom prst="rect">
                <a:avLst/>
              </a:prstGeom>
              <a:solidFill>
                <a:srgbClr val="EDEDED"/>
              </a:solidFill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667">
                    <a:latin typeface="Arial" panose="020B0604020202020204" pitchFamily="34" charset="0"/>
                  </a:rPr>
                  <a:t>1024</a:t>
                </a:r>
              </a:p>
            </p:txBody>
          </p: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6C26F1BF-C325-4E29-9266-435DF993FE54}"/>
                  </a:ext>
                </a:extLst>
              </p:cNvPr>
              <p:cNvSpPr txBox="1"/>
              <p:nvPr/>
            </p:nvSpPr>
            <p:spPr>
              <a:xfrm>
                <a:off x="7230926" y="3989360"/>
                <a:ext cx="207750" cy="123188"/>
              </a:xfrm>
              <a:prstGeom prst="rect">
                <a:avLst/>
              </a:prstGeom>
              <a:solidFill>
                <a:srgbClr val="EDEDED"/>
              </a:solidFill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667">
                    <a:latin typeface="Arial" panose="020B0604020202020204" pitchFamily="34" charset="0"/>
                  </a:rPr>
                  <a:t>1280</a:t>
                </a:r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88A9A65A-9642-4CD7-AD20-1189442BEBF0}"/>
                  </a:ext>
                </a:extLst>
              </p:cNvPr>
              <p:cNvSpPr txBox="1"/>
              <p:nvPr/>
            </p:nvSpPr>
            <p:spPr>
              <a:xfrm>
                <a:off x="7943914" y="3988505"/>
                <a:ext cx="207750" cy="123188"/>
              </a:xfrm>
              <a:prstGeom prst="rect">
                <a:avLst/>
              </a:prstGeom>
              <a:solidFill>
                <a:srgbClr val="EDEDED"/>
              </a:solidFill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667">
                    <a:latin typeface="Arial" panose="020B0604020202020204" pitchFamily="34" charset="0"/>
                  </a:rPr>
                  <a:t>2176</a:t>
                </a:r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432D863F-226A-43CD-B66A-A3675F01D93B}"/>
                  </a:ext>
                </a:extLst>
              </p:cNvPr>
              <p:cNvSpPr txBox="1"/>
              <p:nvPr/>
            </p:nvSpPr>
            <p:spPr>
              <a:xfrm>
                <a:off x="8304530" y="3994793"/>
                <a:ext cx="207750" cy="123188"/>
              </a:xfrm>
              <a:prstGeom prst="rect">
                <a:avLst/>
              </a:prstGeom>
              <a:solidFill>
                <a:srgbClr val="EDEDED"/>
              </a:solidFill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667">
                    <a:latin typeface="Arial" panose="020B0604020202020204" pitchFamily="34" charset="0"/>
                  </a:rPr>
                  <a:t>4096</a:t>
                </a:r>
              </a:p>
            </p:txBody>
          </p: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9220AD09-84BB-40A1-93EF-B6467A12CF56}"/>
                  </a:ext>
                </a:extLst>
              </p:cNvPr>
              <p:cNvSpPr txBox="1"/>
              <p:nvPr/>
            </p:nvSpPr>
            <p:spPr>
              <a:xfrm>
                <a:off x="7574504" y="3990779"/>
                <a:ext cx="207750" cy="123188"/>
              </a:xfrm>
              <a:prstGeom prst="rect">
                <a:avLst/>
              </a:prstGeom>
              <a:solidFill>
                <a:srgbClr val="EDEDED"/>
              </a:solidFill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667">
                    <a:latin typeface="Arial" panose="020B0604020202020204" pitchFamily="34" charset="0"/>
                  </a:rPr>
                  <a:t>1518</a:t>
                </a:r>
              </a:p>
            </p:txBody>
          </p:sp>
        </p:grp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DDC6819B-6DC7-40C6-80C7-CE7B75D33410}"/>
                </a:ext>
              </a:extLst>
            </p:cNvPr>
            <p:cNvSpPr txBox="1"/>
            <p:nvPr/>
          </p:nvSpPr>
          <p:spPr>
            <a:xfrm rot="16200000">
              <a:off x="3023176" y="2725722"/>
              <a:ext cx="2222755" cy="141129"/>
            </a:xfrm>
            <a:prstGeom prst="rect">
              <a:avLst/>
            </a:prstGeom>
            <a:solidFill>
              <a:srgbClr val="EDEDED"/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 defTabSz="1085224">
                <a:defRPr/>
              </a:pPr>
              <a:r>
                <a:rPr lang="en-US" sz="917">
                  <a:solidFill>
                    <a:srgbClr val="000000">
                      <a:lumMod val="65000"/>
                      <a:lumOff val="35000"/>
                    </a:srgbClr>
                  </a:solidFill>
                  <a:latin typeface="Arial" panose="020B0604020202020204" pitchFamily="34" charset="0"/>
                  <a:ea typeface="Calibri" charset="0"/>
                  <a:cs typeface="Arial" panose="020B0604020202020204" pitchFamily="34" charset="0"/>
                </a:rPr>
                <a:t>Average FIFO Latency (nanoseconds)</a:t>
              </a:r>
            </a:p>
          </p:txBody>
        </p:sp>
        <p:cxnSp>
          <p:nvCxnSpPr>
            <p:cNvPr id="4" name="直線接點 3">
              <a:extLst>
                <a:ext uri="{FF2B5EF4-FFF2-40B4-BE49-F238E27FC236}">
                  <a16:creationId xmlns:a16="http://schemas.microsoft.com/office/drawing/2014/main" id="{70465FA7-9607-4E7E-B47F-A2495E7DBD1F}"/>
                </a:ext>
              </a:extLst>
            </p:cNvPr>
            <p:cNvCxnSpPr/>
            <p:nvPr/>
          </p:nvCxnSpPr>
          <p:spPr>
            <a:xfrm>
              <a:off x="336710" y="3946696"/>
              <a:ext cx="1166793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682025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1A317-83E0-435D-A307-66145347A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125" y="163513"/>
            <a:ext cx="10683875" cy="869950"/>
          </a:xfrm>
        </p:spPr>
        <p:txBody>
          <a:bodyPr>
            <a:normAutofit/>
          </a:bodyPr>
          <a:lstStyle/>
          <a:p>
            <a:r>
              <a:rPr lang="en-US"/>
              <a:t>Why Network Telemetry?</a:t>
            </a:r>
          </a:p>
        </p:txBody>
      </p:sp>
      <p:pic>
        <p:nvPicPr>
          <p:cNvPr id="11" name="Content Placeholder 4" descr="A screenshot of text&#10;&#10;Description generated with high confidence">
            <a:extLst>
              <a:ext uri="{FF2B5EF4-FFF2-40B4-BE49-F238E27FC236}">
                <a16:creationId xmlns:a16="http://schemas.microsoft.com/office/drawing/2014/main" id="{BA3A4AC5-1EDD-4A85-AE06-3652DDD5CFF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5674" y="2406581"/>
            <a:ext cx="4697412" cy="3917950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EFB92A36-EA71-438F-908D-241CA3C7D37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402" y="2406581"/>
            <a:ext cx="4652952" cy="3888628"/>
          </a:xfrm>
          <a:prstGeom prst="rect">
            <a:avLst/>
          </a:prstGeom>
        </p:spPr>
      </p:pic>
      <p:sp>
        <p:nvSpPr>
          <p:cNvPr id="13" name="Rounded Rectangle 13">
            <a:extLst>
              <a:ext uri="{FF2B5EF4-FFF2-40B4-BE49-F238E27FC236}">
                <a16:creationId xmlns:a16="http://schemas.microsoft.com/office/drawing/2014/main" id="{B124F481-05EF-49C4-83C6-999EB653EF38}"/>
              </a:ext>
            </a:extLst>
          </p:cNvPr>
          <p:cNvSpPr/>
          <p:nvPr/>
        </p:nvSpPr>
        <p:spPr bwMode="auto">
          <a:xfrm>
            <a:off x="6465176" y="1864694"/>
            <a:ext cx="4697910" cy="467684"/>
          </a:xfrm>
          <a:prstGeom prst="roundRect">
            <a:avLst>
              <a:gd name="adj" fmla="val 3962"/>
            </a:avLst>
          </a:prstGeom>
          <a:solidFill>
            <a:srgbClr val="7030A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algn="r" defTabSz="761970" rtl="1" fontAlgn="base">
              <a:spcBef>
                <a:spcPct val="0"/>
              </a:spcBef>
              <a:spcAft>
                <a:spcPct val="0"/>
              </a:spcAft>
            </a:pPr>
            <a:endParaRPr lang="en-US" sz="1500" b="1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21" name="Rounded Rectangle 14">
            <a:extLst>
              <a:ext uri="{FF2B5EF4-FFF2-40B4-BE49-F238E27FC236}">
                <a16:creationId xmlns:a16="http://schemas.microsoft.com/office/drawing/2014/main" id="{9084534F-5A80-45D9-B494-F2773C24391C}"/>
              </a:ext>
            </a:extLst>
          </p:cNvPr>
          <p:cNvSpPr/>
          <p:nvPr/>
        </p:nvSpPr>
        <p:spPr bwMode="auto">
          <a:xfrm>
            <a:off x="947401" y="1864694"/>
            <a:ext cx="4652952" cy="467684"/>
          </a:xfrm>
          <a:prstGeom prst="roundRect">
            <a:avLst>
              <a:gd name="adj" fmla="val 3962"/>
            </a:avLst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algn="r" defTabSz="761970" rtl="1" fontAlgn="base">
              <a:spcBef>
                <a:spcPct val="0"/>
              </a:spcBef>
              <a:spcAft>
                <a:spcPct val="0"/>
              </a:spcAft>
            </a:pPr>
            <a:endParaRPr lang="en-US" sz="1500" b="1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22" name="TextBox 11">
            <a:extLst>
              <a:ext uri="{FF2B5EF4-FFF2-40B4-BE49-F238E27FC236}">
                <a16:creationId xmlns:a16="http://schemas.microsoft.com/office/drawing/2014/main" id="{6390600F-BA26-4747-9008-D2493D6C0659}"/>
              </a:ext>
            </a:extLst>
          </p:cNvPr>
          <p:cNvSpPr txBox="1"/>
          <p:nvPr/>
        </p:nvSpPr>
        <p:spPr>
          <a:xfrm>
            <a:off x="2680767" y="1831779"/>
            <a:ext cx="1186222" cy="492443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</a:rPr>
              <a:t>SNMP</a:t>
            </a:r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id="{1D25B088-9386-4622-B340-45F525C0B0D1}"/>
              </a:ext>
            </a:extLst>
          </p:cNvPr>
          <p:cNvSpPr txBox="1"/>
          <p:nvPr/>
        </p:nvSpPr>
        <p:spPr>
          <a:xfrm>
            <a:off x="6831941" y="1831779"/>
            <a:ext cx="4026716" cy="49244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</a:rPr>
              <a:t>Telemetry</a:t>
            </a:r>
          </a:p>
        </p:txBody>
      </p:sp>
      <p:sp>
        <p:nvSpPr>
          <p:cNvPr id="24" name="TextBox 2">
            <a:extLst>
              <a:ext uri="{FF2B5EF4-FFF2-40B4-BE49-F238E27FC236}">
                <a16:creationId xmlns:a16="http://schemas.microsoft.com/office/drawing/2014/main" id="{8FB3AC1E-ED3A-480B-BAF5-64D5D9FA0A11}"/>
              </a:ext>
            </a:extLst>
          </p:cNvPr>
          <p:cNvSpPr txBox="1"/>
          <p:nvPr/>
        </p:nvSpPr>
        <p:spPr>
          <a:xfrm>
            <a:off x="7306663" y="1395919"/>
            <a:ext cx="2970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</a:rPr>
              <a:t>Real time Data flow</a:t>
            </a:r>
          </a:p>
        </p:txBody>
      </p:sp>
      <p:sp>
        <p:nvSpPr>
          <p:cNvPr id="25" name="TextBox 13">
            <a:extLst>
              <a:ext uri="{FF2B5EF4-FFF2-40B4-BE49-F238E27FC236}">
                <a16:creationId xmlns:a16="http://schemas.microsoft.com/office/drawing/2014/main" id="{DE4880F7-FD40-4421-8C6D-0FD3D0F7A5B7}"/>
              </a:ext>
            </a:extLst>
          </p:cNvPr>
          <p:cNvSpPr txBox="1"/>
          <p:nvPr/>
        </p:nvSpPr>
        <p:spPr>
          <a:xfrm>
            <a:off x="2119480" y="1395919"/>
            <a:ext cx="2308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</a:rPr>
              <a:t>Before data flow</a:t>
            </a:r>
          </a:p>
        </p:txBody>
      </p:sp>
    </p:spTree>
    <p:extLst>
      <p:ext uri="{BB962C8B-B14F-4D97-AF65-F5344CB8AC3E}">
        <p14:creationId xmlns:p14="http://schemas.microsoft.com/office/powerpoint/2010/main" val="18604061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橢圓 15">
            <a:extLst>
              <a:ext uri="{FF2B5EF4-FFF2-40B4-BE49-F238E27FC236}">
                <a16:creationId xmlns:a16="http://schemas.microsoft.com/office/drawing/2014/main" id="{3DCE2865-BC63-485C-BE4E-70702EFF1707}"/>
              </a:ext>
            </a:extLst>
          </p:cNvPr>
          <p:cNvSpPr/>
          <p:nvPr/>
        </p:nvSpPr>
        <p:spPr>
          <a:xfrm>
            <a:off x="3071664" y="4437112"/>
            <a:ext cx="1946206" cy="194620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</a:endParaRPr>
          </a:p>
        </p:txBody>
      </p:sp>
      <p:sp>
        <p:nvSpPr>
          <p:cNvPr id="15" name="橢圓 14">
            <a:extLst>
              <a:ext uri="{FF2B5EF4-FFF2-40B4-BE49-F238E27FC236}">
                <a16:creationId xmlns:a16="http://schemas.microsoft.com/office/drawing/2014/main" id="{635818E2-2951-4CDF-86F4-47EF66C219C0}"/>
              </a:ext>
            </a:extLst>
          </p:cNvPr>
          <p:cNvSpPr/>
          <p:nvPr/>
        </p:nvSpPr>
        <p:spPr>
          <a:xfrm>
            <a:off x="263352" y="3284984"/>
            <a:ext cx="1946206" cy="194620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</a:endParaRPr>
          </a:p>
        </p:txBody>
      </p:sp>
      <p:sp>
        <p:nvSpPr>
          <p:cNvPr id="2" name="橢圓 1">
            <a:extLst>
              <a:ext uri="{FF2B5EF4-FFF2-40B4-BE49-F238E27FC236}">
                <a16:creationId xmlns:a16="http://schemas.microsoft.com/office/drawing/2014/main" id="{EB254BCB-D4A1-43D6-823A-38BA99A74327}"/>
              </a:ext>
            </a:extLst>
          </p:cNvPr>
          <p:cNvSpPr/>
          <p:nvPr/>
        </p:nvSpPr>
        <p:spPr>
          <a:xfrm>
            <a:off x="3439525" y="1320155"/>
            <a:ext cx="1946206" cy="194620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08125" y="163513"/>
            <a:ext cx="10683875" cy="869950"/>
          </a:xfrm>
        </p:spPr>
        <p:txBody>
          <a:bodyPr>
            <a:normAutofit/>
          </a:bodyPr>
          <a:lstStyle/>
          <a:p>
            <a:r>
              <a:rPr lang="en-US"/>
              <a:t>Mellanox NEO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5145" y="1417501"/>
            <a:ext cx="6073000" cy="33015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2126" y="3068297"/>
            <a:ext cx="2634843" cy="20434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4831" y="4444341"/>
            <a:ext cx="3306166" cy="19208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7B2435-652E-480F-A376-BBFDC377F16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8773" y="1327743"/>
            <a:ext cx="1622674" cy="16226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F15F85-EC39-4CF1-9A08-D5C068FC847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233" y="3650907"/>
            <a:ext cx="1342489" cy="134248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871252B-5571-41DA-8628-D704770F4129}"/>
              </a:ext>
            </a:extLst>
          </p:cNvPr>
          <p:cNvSpPr/>
          <p:nvPr/>
        </p:nvSpPr>
        <p:spPr bwMode="auto">
          <a:xfrm>
            <a:off x="787366" y="2100312"/>
            <a:ext cx="3115031" cy="638628"/>
          </a:xfrm>
          <a:prstGeom prst="roundRect">
            <a:avLst/>
          </a:prstGeom>
          <a:solidFill>
            <a:srgbClr val="7030A0"/>
          </a:solidFill>
          <a:ln w="57150">
            <a:solidFill>
              <a:schemeClr val="bg2">
                <a:lumMod val="60000"/>
                <a:lumOff val="40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</a:rPr>
              <a:t>Simplified deployment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0F281E2-F508-4538-8216-DCD979A0649B}"/>
              </a:ext>
            </a:extLst>
          </p:cNvPr>
          <p:cNvSpPr/>
          <p:nvPr/>
        </p:nvSpPr>
        <p:spPr bwMode="auto">
          <a:xfrm>
            <a:off x="1445154" y="3650907"/>
            <a:ext cx="3877607" cy="638628"/>
          </a:xfrm>
          <a:prstGeom prst="roundRect">
            <a:avLst/>
          </a:prstGeom>
          <a:solidFill>
            <a:srgbClr val="7030A0"/>
          </a:solidFill>
          <a:ln w="57150">
            <a:solidFill>
              <a:schemeClr val="bg2">
                <a:lumMod val="60000"/>
                <a:lumOff val="40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068993D-10CB-4DE7-9AC3-3DF73B7260E2}"/>
              </a:ext>
            </a:extLst>
          </p:cNvPr>
          <p:cNvSpPr/>
          <p:nvPr/>
        </p:nvSpPr>
        <p:spPr bwMode="auto">
          <a:xfrm>
            <a:off x="1233182" y="5395152"/>
            <a:ext cx="2340548" cy="638628"/>
          </a:xfrm>
          <a:prstGeom prst="roundRect">
            <a:avLst/>
          </a:prstGeom>
          <a:solidFill>
            <a:srgbClr val="7030A0"/>
          </a:solidFill>
          <a:ln w="57150">
            <a:solidFill>
              <a:schemeClr val="bg2">
                <a:lumMod val="60000"/>
                <a:lumOff val="40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BC4E191-D3CE-4B50-95FF-E31558FE8B7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4810" y="4674081"/>
            <a:ext cx="1632676" cy="163267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468D8D4A-1652-4B2A-BC58-0A15C2E141CF}"/>
              </a:ext>
            </a:extLst>
          </p:cNvPr>
          <p:cNvSpPr txBox="1"/>
          <p:nvPr/>
        </p:nvSpPr>
        <p:spPr>
          <a:xfrm>
            <a:off x="1566424" y="3782401"/>
            <a:ext cx="3650038" cy="307777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</a:rPr>
              <a:t>Diagnostics and troubleshooting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4C780B5-0A10-4E4C-9ACF-925FB0354019}"/>
              </a:ext>
            </a:extLst>
          </p:cNvPr>
          <p:cNvSpPr txBox="1"/>
          <p:nvPr/>
        </p:nvSpPr>
        <p:spPr>
          <a:xfrm>
            <a:off x="1469504" y="5560577"/>
            <a:ext cx="1938031" cy="307777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</a:rPr>
              <a:t>Stay Competitive</a:t>
            </a:r>
          </a:p>
        </p:txBody>
      </p:sp>
    </p:spTree>
    <p:extLst>
      <p:ext uri="{BB962C8B-B14F-4D97-AF65-F5344CB8AC3E}">
        <p14:creationId xmlns:p14="http://schemas.microsoft.com/office/powerpoint/2010/main" val="9807704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563D1-7742-4261-AB6A-F9BF081BB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125" y="163513"/>
            <a:ext cx="10683875" cy="869950"/>
          </a:xfrm>
        </p:spPr>
        <p:txBody>
          <a:bodyPr>
            <a:normAutofit/>
          </a:bodyPr>
          <a:lstStyle/>
          <a:p>
            <a:r>
              <a:rPr lang="en-US"/>
              <a:t>Mellanox NEO - at a glance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9BF6AC-E0BA-4760-B92B-19062884421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776" y="1403686"/>
            <a:ext cx="4421660" cy="19001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EA7094-302A-4E7D-8D5F-9DF6C271D0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7150" y="3402097"/>
            <a:ext cx="1967360" cy="29349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08E1B1-ABFA-46C8-953A-8F213190F8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776" y="3402098"/>
            <a:ext cx="1967360" cy="29349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F005D2-331B-4D9B-9580-FD0DA7399CBF}"/>
              </a:ext>
            </a:extLst>
          </p:cNvPr>
          <p:cNvSpPr txBox="1"/>
          <p:nvPr/>
        </p:nvSpPr>
        <p:spPr>
          <a:xfrm>
            <a:off x="5604505" y="2687975"/>
            <a:ext cx="5790881" cy="215443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 NEO visibility with Mellanox cables information, including cable’s serial number, part number, type, length and revision.</a:t>
            </a:r>
          </a:p>
        </p:txBody>
      </p:sp>
    </p:spTree>
    <p:extLst>
      <p:ext uri="{BB962C8B-B14F-4D97-AF65-F5344CB8AC3E}">
        <p14:creationId xmlns:p14="http://schemas.microsoft.com/office/powerpoint/2010/main" val="5548703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8125" y="163513"/>
            <a:ext cx="10683875" cy="869950"/>
          </a:xfrm>
        </p:spPr>
        <p:txBody>
          <a:bodyPr>
            <a:normAutofit fontScale="90000"/>
          </a:bodyPr>
          <a:lstStyle/>
          <a:p>
            <a:r>
              <a:rPr lang="en-US"/>
              <a:t>Invisible Infrastructure with QNAP and Mellanox</a:t>
            </a: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2271557" y="3641174"/>
            <a:ext cx="5104610" cy="373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ts val="2083"/>
              </a:lnSpc>
            </a:pPr>
            <a:r>
              <a:rPr lang="en-US" altLang="en-US" sz="2333" b="0">
                <a:solidFill>
                  <a:srgbClr val="000000"/>
                </a:solidFill>
              </a:rPr>
              <a:t>Mellanox Ethernet Storage Fabric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2095" y="2043174"/>
            <a:ext cx="4714072" cy="1784654"/>
          </a:xfrm>
          <a:prstGeom prst="rect">
            <a:avLst/>
          </a:prstGeom>
        </p:spPr>
      </p:pic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7370187" y="3753466"/>
            <a:ext cx="3357306" cy="373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ts val="2083"/>
              </a:lnSpc>
            </a:pPr>
            <a:r>
              <a:rPr lang="en-US" altLang="en-US" sz="2333" b="0">
                <a:solidFill>
                  <a:srgbClr val="000000"/>
                </a:solidFill>
              </a:rPr>
              <a:t>Management Software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2904" y="2079513"/>
            <a:ext cx="1666568" cy="159589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2274" y="1127395"/>
            <a:ext cx="2516764" cy="2973136"/>
          </a:xfrm>
          <a:prstGeom prst="rect">
            <a:avLst/>
          </a:prstGeom>
        </p:spPr>
      </p:pic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7229199" y="2190946"/>
            <a:ext cx="1246150" cy="1281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28600" indent="-2468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bg2">
                  <a:lumMod val="75000"/>
                </a:schemeClr>
              </a:buClr>
              <a:buSzPct val="110000"/>
              <a:buFont typeface="Wingdings" charset="0"/>
              <a:buChar char="§"/>
              <a:defRPr sz="2400">
                <a:solidFill>
                  <a:schemeClr val="tx2"/>
                </a:solidFill>
                <a:latin typeface="+mn-lt"/>
                <a:ea typeface="ＭＳ Ｐゴシック" charset="0"/>
                <a:cs typeface="Arial" pitchFamily="-108" charset="0"/>
              </a:defRPr>
            </a:lvl1pPr>
            <a:lvl2pPr marL="568325" indent="-255589" algn="l" rtl="0" eaLnBrk="1" fontAlgn="base" hangingPunct="1">
              <a:spcBef>
                <a:spcPts val="426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Arial" charset="0"/>
              <a:buChar char="•"/>
              <a:defRPr sz="21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Arial" pitchFamily="36" charset="0"/>
                <a:cs typeface="Arial" pitchFamily="-108" charset="0"/>
              </a:defRPr>
            </a:lvl2pPr>
            <a:lvl3pPr marL="822325" indent="-23971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SzPct val="104000"/>
              <a:buFont typeface="Lucida Grande" charset="0"/>
              <a:buChar char="-"/>
              <a:defRPr sz="1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Arial" pitchFamily="36" charset="0"/>
                <a:cs typeface="Arial" pitchFamily="-108" charset="0"/>
              </a:defRPr>
            </a:lvl3pPr>
            <a:lvl4pPr marL="1097280" indent="-27432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Font typeface="Wingdings" charset="0"/>
              <a:buChar char="§"/>
              <a:defRPr sz="1800">
                <a:solidFill>
                  <a:schemeClr val="bg1">
                    <a:lumMod val="50000"/>
                  </a:schemeClr>
                </a:solidFill>
                <a:latin typeface="+mn-lt"/>
                <a:ea typeface="Arial" pitchFamily="36" charset="0"/>
                <a:cs typeface="Arial" pitchFamily="-108" charset="0"/>
              </a:defRPr>
            </a:lvl4pPr>
            <a:lvl5pPr marL="1316736" indent="-21031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Font typeface="Lucida Grande" charset="0"/>
              <a:buChar char="›"/>
              <a:defRPr sz="1400">
                <a:solidFill>
                  <a:schemeClr val="bg1">
                    <a:lumMod val="50000"/>
                  </a:schemeClr>
                </a:solidFill>
                <a:latin typeface="+mn-lt"/>
                <a:ea typeface="Arial" pitchFamily="36" charset="0"/>
                <a:cs typeface="Arial" pitchFamily="-108" charset="0"/>
              </a:defRPr>
            </a:lvl5pPr>
            <a:lvl6pPr marL="3591926" indent="-3265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j-lt"/>
                <a:cs typeface="+mn-cs"/>
              </a:defRPr>
            </a:lvl6pPr>
            <a:lvl7pPr marL="4245003" indent="-3265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j-lt"/>
                <a:cs typeface="+mn-cs"/>
              </a:defRPr>
            </a:lvl7pPr>
            <a:lvl8pPr marL="4898082" indent="-3265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j-lt"/>
                <a:cs typeface="+mn-cs"/>
              </a:defRPr>
            </a:lvl8pPr>
            <a:lvl9pPr marL="5551160" indent="-3265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j-lt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0" kern="0">
                <a:latin typeface="Arial" panose="020B0604020202020204" pitchFamily="34" charset="0"/>
              </a:rPr>
              <a:t>+</a:t>
            </a:r>
          </a:p>
        </p:txBody>
      </p:sp>
      <p:sp>
        <p:nvSpPr>
          <p:cNvPr id="25" name="Rounded Rectangle 24"/>
          <p:cNvSpPr/>
          <p:nvPr/>
        </p:nvSpPr>
        <p:spPr bwMode="auto">
          <a:xfrm>
            <a:off x="2859472" y="4483218"/>
            <a:ext cx="6329063" cy="1615717"/>
          </a:xfrm>
          <a:prstGeom prst="roundRect">
            <a:avLst>
              <a:gd name="adj" fmla="val 13993"/>
            </a:avLst>
          </a:prstGeom>
          <a:solidFill>
            <a:srgbClr val="7030A0"/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marL="666723" lvl="1" indent="-285739"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en-US" sz="2400">
                <a:latin typeface="Arial" panose="020B0604020202020204" pitchFamily="34" charset="0"/>
              </a:rPr>
              <a:t>Zero-touch Network Provisioning</a:t>
            </a:r>
          </a:p>
          <a:p>
            <a:pPr marL="666723" lvl="1" indent="-285739"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en-US" sz="2400">
                <a:latin typeface="Arial" panose="020B0604020202020204" pitchFamily="34" charset="0"/>
              </a:rPr>
              <a:t>Enhanced Network Security</a:t>
            </a:r>
          </a:p>
          <a:p>
            <a:pPr marL="666723" lvl="1" indent="-285739"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en-US" sz="2400">
                <a:latin typeface="Arial" panose="020B0604020202020204" pitchFamily="34" charset="0"/>
              </a:rPr>
              <a:t>Efficient Enterprise Cloud Networking</a:t>
            </a:r>
          </a:p>
        </p:txBody>
      </p:sp>
    </p:spTree>
    <p:extLst>
      <p:ext uri="{BB962C8B-B14F-4D97-AF65-F5344CB8AC3E}">
        <p14:creationId xmlns:p14="http://schemas.microsoft.com/office/powerpoint/2010/main" val="62177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>
            <a:extLst>
              <a:ext uri="{FF2B5EF4-FFF2-40B4-BE49-F238E27FC236}">
                <a16:creationId xmlns:a16="http://schemas.microsoft.com/office/drawing/2014/main" id="{D949D427-B93D-4EE8-8930-9FB6C9D2C07B}"/>
              </a:ext>
            </a:extLst>
          </p:cNvPr>
          <p:cNvSpPr/>
          <p:nvPr/>
        </p:nvSpPr>
        <p:spPr>
          <a:xfrm>
            <a:off x="449703" y="2717182"/>
            <a:ext cx="684051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 NAS</a:t>
            </a:r>
            <a:r>
              <a:rPr lang="zh-TW" altLang="en-US"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搭配</a:t>
            </a:r>
            <a:endParaRPr lang="en-US" altLang="zh-TW" sz="4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高速網卡與交換器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D0D8F84A-46F4-46A5-B86D-CCD0908F76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903" y="838828"/>
            <a:ext cx="1840764" cy="1864800"/>
          </a:xfrm>
          <a:prstGeom prst="ellipse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55490748-4CCB-49F4-AE5D-B024A7B8E1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903" y="419530"/>
            <a:ext cx="1518758" cy="34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7466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群組 38">
            <a:extLst>
              <a:ext uri="{FF2B5EF4-FFF2-40B4-BE49-F238E27FC236}">
                <a16:creationId xmlns:a16="http://schemas.microsoft.com/office/drawing/2014/main" id="{F019E0EB-13F2-4F56-BCFE-BCC0133FF6AE}"/>
              </a:ext>
            </a:extLst>
          </p:cNvPr>
          <p:cNvGrpSpPr/>
          <p:nvPr/>
        </p:nvGrpSpPr>
        <p:grpSpPr>
          <a:xfrm rot="5400000" flipH="1">
            <a:off x="3293698" y="-1456717"/>
            <a:ext cx="5604604" cy="10954166"/>
            <a:chOff x="8808888" y="3606550"/>
            <a:chExt cx="2122754" cy="2606310"/>
          </a:xfrm>
        </p:grpSpPr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56B1EA3B-3E1B-4C9C-A7EF-8E5CF891F109}"/>
                </a:ext>
              </a:extLst>
            </p:cNvPr>
            <p:cNvSpPr/>
            <p:nvPr/>
          </p:nvSpPr>
          <p:spPr>
            <a:xfrm rot="16200000">
              <a:off x="8535381" y="3883093"/>
              <a:ext cx="2600237" cy="2053223"/>
            </a:xfrm>
            <a:prstGeom prst="rect">
              <a:avLst/>
            </a:prstGeom>
            <a:gradFill>
              <a:gsLst>
                <a:gs pos="15000">
                  <a:srgbClr val="B93FFE">
                    <a:lumMod val="45000"/>
                    <a:alpha val="0"/>
                  </a:srgbClr>
                </a:gs>
                <a:gs pos="100000">
                  <a:srgbClr val="A506FE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</a:endParaRPr>
            </a:p>
          </p:txBody>
        </p:sp>
        <p:sp>
          <p:nvSpPr>
            <p:cNvPr id="41" name="矩形: 圓角化同側角落 40">
              <a:extLst>
                <a:ext uri="{FF2B5EF4-FFF2-40B4-BE49-F238E27FC236}">
                  <a16:creationId xmlns:a16="http://schemas.microsoft.com/office/drawing/2014/main" id="{4AEF8533-4F61-4C44-8D4A-0D5DBACAE166}"/>
                </a:ext>
              </a:extLst>
            </p:cNvPr>
            <p:cNvSpPr/>
            <p:nvPr/>
          </p:nvSpPr>
          <p:spPr>
            <a:xfrm rot="16200000">
              <a:off x="8604540" y="3885757"/>
              <a:ext cx="2606310" cy="2047895"/>
            </a:xfrm>
            <a:prstGeom prst="round2SameRect">
              <a:avLst>
                <a:gd name="adj1" fmla="val 9945"/>
                <a:gd name="adj2" fmla="val 0"/>
              </a:avLst>
            </a:prstGeom>
            <a:noFill/>
            <a:ln w="1905">
              <a:noFill/>
            </a:ln>
            <a:effectLst>
              <a:glow rad="25400">
                <a:schemeClr val="accent1">
                  <a:lumMod val="20000"/>
                  <a:lumOff val="80000"/>
                  <a:alpha val="8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latin typeface="Arial" panose="020B0604020202020204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462358C-A5CD-B84F-88DE-27E8F55C79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08125" y="163513"/>
            <a:ext cx="10683875" cy="869950"/>
          </a:xfrm>
        </p:spPr>
        <p:txBody>
          <a:bodyPr/>
          <a:lstStyle/>
          <a:p>
            <a:r>
              <a:rPr lang="en-US"/>
              <a:t>10GbE </a:t>
            </a:r>
            <a:r>
              <a:rPr lang="zh-CN" altLang="en-US"/>
              <a:t>傳輸您滿足了嗎</a:t>
            </a:r>
            <a:endParaRPr lang="en-US"/>
          </a:p>
        </p:txBody>
      </p:sp>
      <p:pic>
        <p:nvPicPr>
          <p:cNvPr id="4" name="圖片 11" descr="QSW-1208-8C_Front.png">
            <a:extLst>
              <a:ext uri="{FF2B5EF4-FFF2-40B4-BE49-F238E27FC236}">
                <a16:creationId xmlns:a16="http://schemas.microsoft.com/office/drawing/2014/main" id="{7B646E50-62FD-9A47-B456-CD1FAB4F34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500" b="31915"/>
          <a:stretch/>
        </p:blipFill>
        <p:spPr>
          <a:xfrm>
            <a:off x="3496144" y="3220735"/>
            <a:ext cx="4969537" cy="11364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FF1498-1BD2-BD45-AEFF-956043A54BB7}"/>
              </a:ext>
            </a:extLst>
          </p:cNvPr>
          <p:cNvSpPr txBox="1"/>
          <p:nvPr/>
        </p:nvSpPr>
        <p:spPr>
          <a:xfrm>
            <a:off x="3610938" y="4302169"/>
            <a:ext cx="1576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</a:rPr>
              <a:t>QSW-1208-8C</a:t>
            </a:r>
          </a:p>
        </p:txBody>
      </p:sp>
      <p:sp>
        <p:nvSpPr>
          <p:cNvPr id="6" name="Shape 164">
            <a:extLst>
              <a:ext uri="{FF2B5EF4-FFF2-40B4-BE49-F238E27FC236}">
                <a16:creationId xmlns:a16="http://schemas.microsoft.com/office/drawing/2014/main" id="{1586B1D4-EFCB-5C4F-95E2-7A8806445783}"/>
              </a:ext>
            </a:extLst>
          </p:cNvPr>
          <p:cNvSpPr txBox="1"/>
          <p:nvPr/>
        </p:nvSpPr>
        <p:spPr>
          <a:xfrm>
            <a:off x="3106777" y="5476830"/>
            <a:ext cx="1568355" cy="642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rgbClr val="FCF7FF"/>
                </a:solidFill>
                <a:latin typeface="Arial" panose="020B0604020202020204" pitchFamily="34" charset="0"/>
                <a:ea typeface="微軟正黑體" pitchFamily="34" charset="-120"/>
              </a:rPr>
              <a:t>    10G 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rgbClr val="FCF7FF"/>
                </a:solidFill>
                <a:latin typeface="Arial" panose="020B0604020202020204" pitchFamily="34" charset="0"/>
                <a:ea typeface="微軟正黑體" pitchFamily="34" charset="-120"/>
              </a:rPr>
              <a:t>    </a:t>
            </a:r>
            <a:r>
              <a:rPr lang="en-GB" sz="1500" b="1" err="1">
                <a:solidFill>
                  <a:srgbClr val="FCF7FF"/>
                </a:solidFill>
                <a:latin typeface="Arial" panose="020B0604020202020204" pitchFamily="34" charset="0"/>
                <a:ea typeface="微軟正黑體" pitchFamily="34" charset="-120"/>
              </a:rPr>
              <a:t>網路介面</a:t>
            </a:r>
            <a:r>
              <a:rPr lang="zh-TW" altLang="en-US" sz="1500" b="1">
                <a:solidFill>
                  <a:srgbClr val="FCF7FF"/>
                </a:solidFill>
                <a:latin typeface="Arial" panose="020B0604020202020204" pitchFamily="34" charset="0"/>
                <a:ea typeface="微軟正黑體" pitchFamily="34" charset="-120"/>
              </a:rPr>
              <a:t> </a:t>
            </a:r>
            <a:r>
              <a:rPr lang="en-GB" sz="1500" b="1">
                <a:solidFill>
                  <a:srgbClr val="FCF7FF"/>
                </a:solidFill>
                <a:latin typeface="Arial" panose="020B0604020202020204" pitchFamily="34" charset="0"/>
                <a:ea typeface="微軟正黑體" pitchFamily="34" charset="-120"/>
              </a:rPr>
              <a:t>PC</a:t>
            </a:r>
            <a:endParaRPr sz="1500" b="1">
              <a:solidFill>
                <a:srgbClr val="FCF7FF"/>
              </a:solidFill>
              <a:latin typeface="Arial" panose="020B0604020202020204" pitchFamily="34" charset="0"/>
              <a:ea typeface="微軟正黑體" pitchFamily="34" charset="-120"/>
            </a:endParaRPr>
          </a:p>
        </p:txBody>
      </p:sp>
      <p:sp>
        <p:nvSpPr>
          <p:cNvPr id="7" name="Shape 165">
            <a:extLst>
              <a:ext uri="{FF2B5EF4-FFF2-40B4-BE49-F238E27FC236}">
                <a16:creationId xmlns:a16="http://schemas.microsoft.com/office/drawing/2014/main" id="{905C1E81-0D03-774D-90F5-71F879F7BEF9}"/>
              </a:ext>
            </a:extLst>
          </p:cNvPr>
          <p:cNvSpPr txBox="1"/>
          <p:nvPr/>
        </p:nvSpPr>
        <p:spPr>
          <a:xfrm>
            <a:off x="1508125" y="3342174"/>
            <a:ext cx="1431379" cy="3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itchFamily="34" charset="-120"/>
              </a:rPr>
              <a:t>TS-932X</a:t>
            </a:r>
            <a:endParaRPr b="1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微軟正黑體" pitchFamily="34" charset="-12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微軟正黑體" pitchFamily="34" charset="-120"/>
            </a:endParaRPr>
          </a:p>
        </p:txBody>
      </p:sp>
      <p:sp>
        <p:nvSpPr>
          <p:cNvPr id="8" name="Shape 169">
            <a:extLst>
              <a:ext uri="{FF2B5EF4-FFF2-40B4-BE49-F238E27FC236}">
                <a16:creationId xmlns:a16="http://schemas.microsoft.com/office/drawing/2014/main" id="{53E77D22-01D9-E54D-8403-445572992971}"/>
              </a:ext>
            </a:extLst>
          </p:cNvPr>
          <p:cNvSpPr txBox="1"/>
          <p:nvPr/>
        </p:nvSpPr>
        <p:spPr>
          <a:xfrm>
            <a:off x="9225504" y="5593345"/>
            <a:ext cx="1322100" cy="3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itchFamily="34" charset="-120"/>
              </a:rPr>
              <a:t>TVS-951X</a:t>
            </a:r>
            <a:endParaRPr b="1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微軟正黑體" pitchFamily="34" charset="-120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微軟正黑體" pitchFamily="34" charset="-120"/>
            </a:endParaRPr>
          </a:p>
        </p:txBody>
      </p:sp>
      <p:sp>
        <p:nvSpPr>
          <p:cNvPr id="14" name="Shape 177">
            <a:extLst>
              <a:ext uri="{FF2B5EF4-FFF2-40B4-BE49-F238E27FC236}">
                <a16:creationId xmlns:a16="http://schemas.microsoft.com/office/drawing/2014/main" id="{6C52548F-1F9E-9B4F-81F5-272D2789928C}"/>
              </a:ext>
            </a:extLst>
          </p:cNvPr>
          <p:cNvSpPr txBox="1"/>
          <p:nvPr/>
        </p:nvSpPr>
        <p:spPr>
          <a:xfrm>
            <a:off x="3189791" y="1926235"/>
            <a:ext cx="1639434" cy="617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GB" sz="1500" b="1">
                <a:solidFill>
                  <a:srgbClr val="FCF7FF"/>
                </a:solidFill>
                <a:latin typeface="Arial" panose="020B0604020202020204" pitchFamily="34" charset="0"/>
                <a:ea typeface="微軟正黑體" pitchFamily="34" charset="-120"/>
              </a:rPr>
              <a:t> 10G SFP+ </a:t>
            </a:r>
          </a:p>
          <a:p>
            <a:pPr lvl="0">
              <a:buClr>
                <a:schemeClr val="dk1"/>
              </a:buClr>
              <a:buSzPts val="1100"/>
            </a:pPr>
            <a:r>
              <a:rPr lang="en-GB" sz="1500" b="1">
                <a:solidFill>
                  <a:srgbClr val="FCF7FF"/>
                </a:solidFill>
                <a:latin typeface="Arial" panose="020B0604020202020204" pitchFamily="34" charset="0"/>
                <a:ea typeface="微軟正黑體" pitchFamily="34" charset="-120"/>
              </a:rPr>
              <a:t> </a:t>
            </a:r>
            <a:r>
              <a:rPr lang="en-GB" sz="1500" b="1" err="1">
                <a:solidFill>
                  <a:srgbClr val="FCF7FF"/>
                </a:solidFill>
                <a:latin typeface="Arial" panose="020B0604020202020204" pitchFamily="34" charset="0"/>
                <a:ea typeface="微軟正黑體" pitchFamily="34" charset="-120"/>
              </a:rPr>
              <a:t>網路介面的NAS</a:t>
            </a:r>
            <a:endParaRPr sz="1500" b="1">
              <a:solidFill>
                <a:srgbClr val="FCF7FF"/>
              </a:solidFill>
              <a:latin typeface="Arial" panose="020B0604020202020204" pitchFamily="34" charset="0"/>
              <a:ea typeface="微軟正黑體" pitchFamily="34" charset="-120"/>
            </a:endParaRPr>
          </a:p>
        </p:txBody>
      </p:sp>
      <p:sp>
        <p:nvSpPr>
          <p:cNvPr id="15" name="Shape 178">
            <a:extLst>
              <a:ext uri="{FF2B5EF4-FFF2-40B4-BE49-F238E27FC236}">
                <a16:creationId xmlns:a16="http://schemas.microsoft.com/office/drawing/2014/main" id="{1CF0ABAE-F429-9749-8166-AD11DE46570D}"/>
              </a:ext>
            </a:extLst>
          </p:cNvPr>
          <p:cNvSpPr txBox="1"/>
          <p:nvPr/>
        </p:nvSpPr>
        <p:spPr>
          <a:xfrm>
            <a:off x="6952654" y="5456358"/>
            <a:ext cx="1892653" cy="642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rgbClr val="FCF7FF"/>
                </a:solidFill>
                <a:latin typeface="Arial" panose="020B0604020202020204" pitchFamily="34" charset="0"/>
                <a:ea typeface="微軟正黑體" pitchFamily="34" charset="-120"/>
              </a:rPr>
              <a:t>10G BASE-T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 err="1">
                <a:solidFill>
                  <a:srgbClr val="FCF7FF"/>
                </a:solidFill>
                <a:latin typeface="Arial" panose="020B0604020202020204" pitchFamily="34" charset="0"/>
                <a:ea typeface="微軟正黑體" pitchFamily="34" charset="-120"/>
              </a:rPr>
              <a:t>網路介面的</a:t>
            </a:r>
            <a:r>
              <a:rPr lang="zh-TW" altLang="en-US" sz="1500" b="1">
                <a:solidFill>
                  <a:srgbClr val="FCF7FF"/>
                </a:solidFill>
                <a:latin typeface="Arial" panose="020B0604020202020204" pitchFamily="34" charset="0"/>
                <a:ea typeface="微軟正黑體" pitchFamily="34" charset="-120"/>
              </a:rPr>
              <a:t> </a:t>
            </a:r>
            <a:r>
              <a:rPr lang="en-GB" sz="1500" b="1">
                <a:solidFill>
                  <a:srgbClr val="FCF7FF"/>
                </a:solidFill>
                <a:latin typeface="Arial" panose="020B0604020202020204" pitchFamily="34" charset="0"/>
                <a:ea typeface="微軟正黑體" pitchFamily="34" charset="-120"/>
              </a:rPr>
              <a:t>NAS</a:t>
            </a:r>
            <a:endParaRPr sz="1500" b="1">
              <a:solidFill>
                <a:srgbClr val="FCF7FF"/>
              </a:solidFill>
              <a:latin typeface="Arial" panose="020B0604020202020204" pitchFamily="34" charset="0"/>
              <a:ea typeface="微軟正黑體" pitchFamily="34" charset="-120"/>
            </a:endParaRPr>
          </a:p>
        </p:txBody>
      </p:sp>
      <p:sp>
        <p:nvSpPr>
          <p:cNvPr id="16" name="Shape 180">
            <a:extLst>
              <a:ext uri="{FF2B5EF4-FFF2-40B4-BE49-F238E27FC236}">
                <a16:creationId xmlns:a16="http://schemas.microsoft.com/office/drawing/2014/main" id="{81CE9619-768E-9740-B0A2-D5F771A7C1E5}"/>
              </a:ext>
            </a:extLst>
          </p:cNvPr>
          <p:cNvSpPr txBox="1"/>
          <p:nvPr/>
        </p:nvSpPr>
        <p:spPr>
          <a:xfrm>
            <a:off x="9119585" y="3342174"/>
            <a:ext cx="1643074" cy="2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Calibri"/>
              </a:rPr>
              <a:t>MSI GT75VR</a:t>
            </a:r>
            <a:endParaRPr b="1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微軟正黑體" pitchFamily="34" charset="-120"/>
            </a:endParaRPr>
          </a:p>
        </p:txBody>
      </p:sp>
      <p:sp>
        <p:nvSpPr>
          <p:cNvPr id="17" name="Shape 181">
            <a:extLst>
              <a:ext uri="{FF2B5EF4-FFF2-40B4-BE49-F238E27FC236}">
                <a16:creationId xmlns:a16="http://schemas.microsoft.com/office/drawing/2014/main" id="{32E276E6-202A-2544-AFA4-CEC0365F91D9}"/>
              </a:ext>
            </a:extLst>
          </p:cNvPr>
          <p:cNvSpPr txBox="1"/>
          <p:nvPr/>
        </p:nvSpPr>
        <p:spPr>
          <a:xfrm>
            <a:off x="954034" y="5753384"/>
            <a:ext cx="2235757" cy="309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Calibri"/>
              </a:rPr>
              <a:t>Apple iMac Pro</a:t>
            </a:r>
            <a:endParaRPr b="1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F430E1AD-05E0-474D-AA76-E6AA9DEB1AE1}"/>
              </a:ext>
            </a:extLst>
          </p:cNvPr>
          <p:cNvGrpSpPr/>
          <p:nvPr/>
        </p:nvGrpSpPr>
        <p:grpSpPr>
          <a:xfrm>
            <a:off x="1157324" y="4099266"/>
            <a:ext cx="2238180" cy="1676028"/>
            <a:chOff x="1762262" y="3748562"/>
            <a:chExt cx="1638085" cy="1226656"/>
          </a:xfrm>
        </p:grpSpPr>
        <p:pic>
          <p:nvPicPr>
            <p:cNvPr id="20" name="Shape 57" descr="D:\Fullppt\005-PNG이미지\모니터.png">
              <a:extLst>
                <a:ext uri="{FF2B5EF4-FFF2-40B4-BE49-F238E27FC236}">
                  <a16:creationId xmlns:a16="http://schemas.microsoft.com/office/drawing/2014/main" id="{596F5E52-E380-9141-935F-76E99C2BA894}"/>
                </a:ext>
              </a:extLst>
            </p:cNvPr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62262" y="3748562"/>
              <a:ext cx="1457966" cy="12266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橢圓 56">
              <a:extLst>
                <a:ext uri="{FF2B5EF4-FFF2-40B4-BE49-F238E27FC236}">
                  <a16:creationId xmlns:a16="http://schemas.microsoft.com/office/drawing/2014/main" id="{4B31F158-0E80-1047-84B6-E8E84889E1F1}"/>
                </a:ext>
              </a:extLst>
            </p:cNvPr>
            <p:cNvSpPr/>
            <p:nvPr/>
          </p:nvSpPr>
          <p:spPr>
            <a:xfrm>
              <a:off x="2744142" y="4175635"/>
              <a:ext cx="608008" cy="6162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22" name="Shape 183" descr="C:\Users\user\Desktop\21_PPT對稿QNAP AQC107 10G網卡\3-01.png">
              <a:extLst>
                <a:ext uri="{FF2B5EF4-FFF2-40B4-BE49-F238E27FC236}">
                  <a16:creationId xmlns:a16="http://schemas.microsoft.com/office/drawing/2014/main" id="{721A8363-070D-2540-9872-6598455B7A81}"/>
                </a:ext>
              </a:extLst>
            </p:cNvPr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85967" y="4120152"/>
              <a:ext cx="714380" cy="756000"/>
            </a:xfrm>
            <a:prstGeom prst="ellipse">
              <a:avLst/>
            </a:prstGeom>
            <a:noFill/>
            <a:ln>
              <a:noFill/>
            </a:ln>
            <a:effectLst/>
          </p:spPr>
        </p:pic>
      </p:grpSp>
      <p:sp>
        <p:nvSpPr>
          <p:cNvPr id="23" name="Shape 168">
            <a:extLst>
              <a:ext uri="{FF2B5EF4-FFF2-40B4-BE49-F238E27FC236}">
                <a16:creationId xmlns:a16="http://schemas.microsoft.com/office/drawing/2014/main" id="{726E4843-0085-794E-B9CB-56A1BC06A2B5}"/>
              </a:ext>
            </a:extLst>
          </p:cNvPr>
          <p:cNvSpPr txBox="1"/>
          <p:nvPr/>
        </p:nvSpPr>
        <p:spPr>
          <a:xfrm>
            <a:off x="7054557" y="2019110"/>
            <a:ext cx="1643074" cy="428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rgbClr val="FCF7FF"/>
                </a:solidFill>
                <a:latin typeface="Arial" panose="020B0604020202020204" pitchFamily="34" charset="0"/>
                <a:ea typeface="微軟正黑體" pitchFamily="34" charset="-120"/>
              </a:rPr>
              <a:t>10G </a:t>
            </a:r>
            <a:r>
              <a:rPr lang="en-GB" sz="1500" b="1" err="1">
                <a:solidFill>
                  <a:srgbClr val="FCF7FF"/>
                </a:solidFill>
                <a:latin typeface="Arial" panose="020B0604020202020204" pitchFamily="34" charset="0"/>
                <a:ea typeface="微軟正黑體" pitchFamily="34" charset="-120"/>
              </a:rPr>
              <a:t>網路筆電</a:t>
            </a:r>
            <a:endParaRPr sz="1500" b="1">
              <a:solidFill>
                <a:srgbClr val="FCF7FF"/>
              </a:solidFill>
              <a:latin typeface="Arial" panose="020B0604020202020204" pitchFamily="34" charset="0"/>
              <a:ea typeface="微軟正黑體" pitchFamily="34" charset="-120"/>
            </a:endParaRPr>
          </a:p>
        </p:txBody>
      </p:sp>
      <p:pic>
        <p:nvPicPr>
          <p:cNvPr id="24" name="Shape 179" descr="D:\Users\Joan Hsieh\Desktop\MSI_GT75VR.png">
            <a:extLst>
              <a:ext uri="{FF2B5EF4-FFF2-40B4-BE49-F238E27FC236}">
                <a16:creationId xmlns:a16="http://schemas.microsoft.com/office/drawing/2014/main" id="{E2B50DDB-2758-F14D-8FBB-CA49BDC7B4E9}"/>
              </a:ext>
            </a:extLst>
          </p:cNvPr>
          <p:cNvPicPr preferRelativeResize="0"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8823" y="2136671"/>
            <a:ext cx="1863836" cy="1247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7AE6B60-69A6-DB4B-A0AE-4DC18EE742F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243" y="1989885"/>
            <a:ext cx="2260856" cy="141303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A3F23-A246-BD49-B6CB-80ED9097420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2366" y="4157073"/>
            <a:ext cx="2480198" cy="155012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AFBDDDB-4524-594E-B8BA-B78FDF2C551A}"/>
              </a:ext>
            </a:extLst>
          </p:cNvPr>
          <p:cNvSpPr txBox="1"/>
          <p:nvPr/>
        </p:nvSpPr>
        <p:spPr>
          <a:xfrm>
            <a:off x="4169654" y="1402769"/>
            <a:ext cx="3852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僅能滿足</a:t>
            </a:r>
            <a:r>
              <a:rPr lang="en-US" altLang="zh-CN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10GbE</a:t>
            </a:r>
            <a:r>
              <a:rPr lang="zh-CN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以下速度</a:t>
            </a:r>
            <a:endParaRPr lang="en-US" sz="2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1391C1D3-67C6-48B9-90D4-4F7D784CAFDE}"/>
              </a:ext>
            </a:extLst>
          </p:cNvPr>
          <p:cNvGrpSpPr/>
          <p:nvPr/>
        </p:nvGrpSpPr>
        <p:grpSpPr>
          <a:xfrm>
            <a:off x="4896298" y="2235087"/>
            <a:ext cx="2225331" cy="985648"/>
            <a:chOff x="4829226" y="2235087"/>
            <a:chExt cx="2225331" cy="985648"/>
          </a:xfrm>
        </p:grpSpPr>
        <p:cxnSp>
          <p:nvCxnSpPr>
            <p:cNvPr id="34" name="Straight Arrow Connector 9">
              <a:extLst>
                <a:ext uri="{FF2B5EF4-FFF2-40B4-BE49-F238E27FC236}">
                  <a16:creationId xmlns:a16="http://schemas.microsoft.com/office/drawing/2014/main" id="{1C24A215-8548-4F18-912B-9682AA3A2B0B}"/>
                </a:ext>
              </a:extLst>
            </p:cNvPr>
            <p:cNvCxnSpPr>
              <a:cxnSpLocks/>
              <a:stCxn id="4" idx="0"/>
              <a:endCxn id="14" idx="3"/>
            </p:cNvCxnSpPr>
            <p:nvPr/>
          </p:nvCxnSpPr>
          <p:spPr>
            <a:xfrm rot="16200000" flipV="1">
              <a:off x="4912246" y="2152068"/>
              <a:ext cx="985647" cy="1151688"/>
            </a:xfrm>
            <a:prstGeom prst="bentConnector2">
              <a:avLst/>
            </a:prstGeom>
            <a:noFill/>
            <a:ln w="12700">
              <a:solidFill>
                <a:schemeClr val="accent2">
                  <a:lumMod val="20000"/>
                  <a:lumOff val="80000"/>
                </a:schemeClr>
              </a:solidFill>
              <a:headEnd type="none" w="med" len="med"/>
              <a:tailEnd type="oval" w="med" len="med"/>
            </a:ln>
            <a:effectLst>
              <a:glow rad="38100">
                <a:srgbClr val="FF05BE">
                  <a:alpha val="8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6" name="Straight Arrow Connector 9">
              <a:extLst>
                <a:ext uri="{FF2B5EF4-FFF2-40B4-BE49-F238E27FC236}">
                  <a16:creationId xmlns:a16="http://schemas.microsoft.com/office/drawing/2014/main" id="{9FE14F96-F77E-4681-BBFB-F24D983118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68800" y="2235087"/>
              <a:ext cx="1085757" cy="1"/>
            </a:xfrm>
            <a:prstGeom prst="straightConnector1">
              <a:avLst/>
            </a:prstGeom>
            <a:noFill/>
            <a:ln w="12700">
              <a:solidFill>
                <a:schemeClr val="accent2">
                  <a:lumMod val="20000"/>
                  <a:lumOff val="80000"/>
                </a:schemeClr>
              </a:solidFill>
              <a:headEnd type="none" w="med" len="med"/>
              <a:tailEnd type="oval" w="med" len="med"/>
            </a:ln>
            <a:effectLst>
              <a:glow rad="38100">
                <a:srgbClr val="FF05BE">
                  <a:alpha val="8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43" name="群組 42">
            <a:extLst>
              <a:ext uri="{FF2B5EF4-FFF2-40B4-BE49-F238E27FC236}">
                <a16:creationId xmlns:a16="http://schemas.microsoft.com/office/drawing/2014/main" id="{F08FBBF0-1569-45CD-93D9-A2CDD94E12D6}"/>
              </a:ext>
            </a:extLst>
          </p:cNvPr>
          <p:cNvGrpSpPr/>
          <p:nvPr/>
        </p:nvGrpSpPr>
        <p:grpSpPr>
          <a:xfrm rot="10800000">
            <a:off x="4896298" y="4357233"/>
            <a:ext cx="2225331" cy="1593034"/>
            <a:chOff x="4829226" y="2235087"/>
            <a:chExt cx="2225331" cy="1593034"/>
          </a:xfrm>
        </p:grpSpPr>
        <p:cxnSp>
          <p:nvCxnSpPr>
            <p:cNvPr id="44" name="Straight Arrow Connector 9">
              <a:extLst>
                <a:ext uri="{FF2B5EF4-FFF2-40B4-BE49-F238E27FC236}">
                  <a16:creationId xmlns:a16="http://schemas.microsoft.com/office/drawing/2014/main" id="{BA288571-41AF-4D80-9665-09998D32D22C}"/>
                </a:ext>
              </a:extLst>
            </p:cNvPr>
            <p:cNvCxnSpPr>
              <a:cxnSpLocks/>
              <a:stCxn id="4" idx="2"/>
            </p:cNvCxnSpPr>
            <p:nvPr/>
          </p:nvCxnSpPr>
          <p:spPr>
            <a:xfrm rot="5400000" flipH="1">
              <a:off x="4583932" y="2480383"/>
              <a:ext cx="1593032" cy="1102444"/>
            </a:xfrm>
            <a:prstGeom prst="bentConnector3">
              <a:avLst>
                <a:gd name="adj1" fmla="val 100168"/>
              </a:avLst>
            </a:prstGeom>
            <a:noFill/>
            <a:ln w="12700">
              <a:solidFill>
                <a:schemeClr val="accent2">
                  <a:lumMod val="20000"/>
                  <a:lumOff val="80000"/>
                </a:schemeClr>
              </a:solidFill>
              <a:headEnd type="none" w="med" len="med"/>
              <a:tailEnd type="oval" w="med" len="med"/>
            </a:ln>
            <a:effectLst>
              <a:glow rad="38100">
                <a:srgbClr val="FF05BE">
                  <a:alpha val="8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5" name="Straight Arrow Connector 9">
              <a:extLst>
                <a:ext uri="{FF2B5EF4-FFF2-40B4-BE49-F238E27FC236}">
                  <a16:creationId xmlns:a16="http://schemas.microsoft.com/office/drawing/2014/main" id="{F82A2BFF-6B73-4C01-926B-712C85FB2D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68800" y="2235087"/>
              <a:ext cx="1085757" cy="1"/>
            </a:xfrm>
            <a:prstGeom prst="straightConnector1">
              <a:avLst/>
            </a:prstGeom>
            <a:noFill/>
            <a:ln w="12700">
              <a:solidFill>
                <a:schemeClr val="accent2">
                  <a:lumMod val="20000"/>
                  <a:lumOff val="80000"/>
                </a:schemeClr>
              </a:solidFill>
              <a:headEnd type="none" w="med" len="med"/>
              <a:tailEnd type="oval" w="med" len="med"/>
            </a:ln>
            <a:effectLst>
              <a:glow rad="38100">
                <a:srgbClr val="FF05BE">
                  <a:alpha val="8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</p:spTree>
    <p:extLst>
      <p:ext uri="{BB962C8B-B14F-4D97-AF65-F5344CB8AC3E}">
        <p14:creationId xmlns:p14="http://schemas.microsoft.com/office/powerpoint/2010/main" val="13969488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68B2CC07-C005-634D-9F29-9F988EFECF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44331" y="1007690"/>
            <a:ext cx="6650869" cy="24076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275953-71A7-244F-8A6B-F2051F968D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08125" y="163513"/>
            <a:ext cx="10683875" cy="869950"/>
          </a:xfrm>
        </p:spPr>
        <p:txBody>
          <a:bodyPr>
            <a:normAutofit/>
          </a:bodyPr>
          <a:lstStyle/>
          <a:p>
            <a:r>
              <a:rPr lang="en-US" altLang="zh-CN"/>
              <a:t>QNAP</a:t>
            </a:r>
            <a:r>
              <a:rPr lang="zh-TW" altLang="en-US"/>
              <a:t> 讓</a:t>
            </a:r>
            <a:r>
              <a:rPr lang="zh-CN" altLang="en-US"/>
              <a:t>傳輸速度</a:t>
            </a:r>
            <a:r>
              <a:rPr lang="zh-TW" altLang="en-US"/>
              <a:t>更</a:t>
            </a:r>
            <a:r>
              <a:rPr lang="zh-CN" altLang="en-US"/>
              <a:t>上一層樓</a:t>
            </a:r>
            <a:endParaRPr lang="en-US"/>
          </a:p>
        </p:txBody>
      </p:sp>
      <p:pic>
        <p:nvPicPr>
          <p:cNvPr id="49" name="圖片 48">
            <a:extLst>
              <a:ext uri="{FF2B5EF4-FFF2-40B4-BE49-F238E27FC236}">
                <a16:creationId xmlns:a16="http://schemas.microsoft.com/office/drawing/2014/main" id="{C948340C-8263-4BCA-A6AC-C823747C468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0494" y="2509945"/>
            <a:ext cx="4287385" cy="834021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FE5DA7F8-5D03-4688-ABAA-1B009A0E03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853" y="1158700"/>
            <a:ext cx="7361474" cy="2832003"/>
          </a:xfrm>
          <a:prstGeom prst="rect">
            <a:avLst/>
          </a:prstGeom>
        </p:spPr>
      </p:pic>
      <p:pic>
        <p:nvPicPr>
          <p:cNvPr id="34" name="Picture 11">
            <a:extLst>
              <a:ext uri="{FF2B5EF4-FFF2-40B4-BE49-F238E27FC236}">
                <a16:creationId xmlns:a16="http://schemas.microsoft.com/office/drawing/2014/main" id="{2B8D95AA-7957-4DC6-946A-66DBDD027A7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526279" y="4561389"/>
            <a:ext cx="952970" cy="1547046"/>
          </a:xfrm>
          <a:prstGeom prst="rect">
            <a:avLst/>
          </a:prstGeom>
        </p:spPr>
      </p:pic>
      <p:pic>
        <p:nvPicPr>
          <p:cNvPr id="33" name="Picture 11">
            <a:extLst>
              <a:ext uri="{FF2B5EF4-FFF2-40B4-BE49-F238E27FC236}">
                <a16:creationId xmlns:a16="http://schemas.microsoft.com/office/drawing/2014/main" id="{E7136078-0CD6-4747-B34D-1CEAFB082A9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5431" y="4561389"/>
            <a:ext cx="952970" cy="15470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0E6639-1E9E-684B-A76A-0380992EED8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5551" y="3668970"/>
            <a:ext cx="4016201" cy="1258872"/>
          </a:xfrm>
          <a:prstGeom prst="rect">
            <a:avLst/>
          </a:prstGeom>
        </p:spPr>
      </p:pic>
      <p:pic>
        <p:nvPicPr>
          <p:cNvPr id="10" name="圖形 2">
            <a:extLst>
              <a:ext uri="{FF2B5EF4-FFF2-40B4-BE49-F238E27FC236}">
                <a16:creationId xmlns:a16="http://schemas.microsoft.com/office/drawing/2014/main" id="{CA28E816-5AC7-BE45-AD91-F5A48263313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330978" y="1490242"/>
            <a:ext cx="2846415" cy="56292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7361480-5A1D-974C-87B7-7EEEC3050739}"/>
              </a:ext>
            </a:extLst>
          </p:cNvPr>
          <p:cNvSpPr txBox="1"/>
          <p:nvPr/>
        </p:nvSpPr>
        <p:spPr>
          <a:xfrm>
            <a:off x="1101089" y="4117943"/>
            <a:ext cx="12371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</a:rPr>
              <a:t>10/25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</a:rPr>
              <a:t>Gb</a:t>
            </a:r>
            <a:r>
              <a:rPr lang="en-US" altLang="zh-TW" sz="1400" err="1">
                <a:solidFill>
                  <a:schemeClr val="bg1"/>
                </a:solidFill>
                <a:latin typeface="Arial" panose="020B0604020202020204" pitchFamily="34" charset="0"/>
              </a:rPr>
              <a:t>E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C290975-60B6-1F4F-8B66-E5CCF040B1F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6436" y="3138834"/>
            <a:ext cx="1449642" cy="997532"/>
          </a:xfrm>
          <a:prstGeom prst="rect">
            <a:avLst/>
          </a:prstGeom>
          <a:effectLst>
            <a:outerShdw blurRad="215900" dist="292100" dir="1380000" algn="bl" rotWithShape="0">
              <a:prstClr val="black">
                <a:alpha val="56000"/>
              </a:prst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A162C65-E08D-A542-A7CC-B00932462B7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5568" y="4382765"/>
            <a:ext cx="1353363" cy="931280"/>
          </a:xfrm>
          <a:prstGeom prst="rect">
            <a:avLst/>
          </a:prstGeom>
          <a:effectLst>
            <a:outerShdw blurRad="215900" dist="292100" dir="1380000" algn="bl" rotWithShape="0">
              <a:prstClr val="black">
                <a:alpha val="56000"/>
              </a:prstClr>
            </a:outerShdw>
          </a:effec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44E1B19-1212-D94D-B8E0-E8234C98F7AC}"/>
              </a:ext>
            </a:extLst>
          </p:cNvPr>
          <p:cNvSpPr txBox="1"/>
          <p:nvPr/>
        </p:nvSpPr>
        <p:spPr>
          <a:xfrm>
            <a:off x="3251614" y="4117943"/>
            <a:ext cx="12371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</a:rPr>
              <a:t>10/25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</a:rPr>
              <a:t>Gb</a:t>
            </a:r>
            <a:r>
              <a:rPr lang="en-US" altLang="zh-TW" sz="1400" err="1">
                <a:solidFill>
                  <a:schemeClr val="bg1"/>
                </a:solidFill>
                <a:latin typeface="Arial" panose="020B0604020202020204" pitchFamily="34" charset="0"/>
              </a:rPr>
              <a:t>E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B7C18D1-C40B-9540-B8D1-8C5918D17356}"/>
              </a:ext>
            </a:extLst>
          </p:cNvPr>
          <p:cNvSpPr txBox="1"/>
          <p:nvPr/>
        </p:nvSpPr>
        <p:spPr>
          <a:xfrm>
            <a:off x="738278" y="5761244"/>
            <a:ext cx="19321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虛擬機</a:t>
            </a:r>
            <a:endParaRPr 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64F644F-FD76-A44E-9ED3-7DC38FECBCFE}"/>
              </a:ext>
            </a:extLst>
          </p:cNvPr>
          <p:cNvSpPr txBox="1"/>
          <p:nvPr/>
        </p:nvSpPr>
        <p:spPr>
          <a:xfrm>
            <a:off x="6208590" y="4117943"/>
            <a:ext cx="12371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</a:rPr>
              <a:t>10/25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</a:rPr>
              <a:t>Gb</a:t>
            </a:r>
            <a:r>
              <a:rPr lang="en-US" altLang="zh-TW" sz="1400" err="1">
                <a:solidFill>
                  <a:schemeClr val="bg1"/>
                </a:solidFill>
                <a:latin typeface="Arial" panose="020B0604020202020204" pitchFamily="34" charset="0"/>
              </a:rPr>
              <a:t>E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BD347986-14AA-6B4E-A51E-636D5C767A1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4628" y="4974389"/>
            <a:ext cx="2931650" cy="91892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82907B3-1CF7-E44A-964F-09D67CEA343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262" y="4382765"/>
            <a:ext cx="1353363" cy="931280"/>
          </a:xfrm>
          <a:prstGeom prst="rect">
            <a:avLst/>
          </a:prstGeom>
          <a:effectLst>
            <a:outerShdw blurRad="215900" dist="292100" dir="1380000" algn="bl" rotWithShape="0">
              <a:prstClr val="black">
                <a:alpha val="56000"/>
              </a:prstClr>
            </a:outerShdw>
          </a:effec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C4FAD759-9C3A-274C-85A2-E9310A59F216}"/>
              </a:ext>
            </a:extLst>
          </p:cNvPr>
          <p:cNvSpPr txBox="1"/>
          <p:nvPr/>
        </p:nvSpPr>
        <p:spPr>
          <a:xfrm>
            <a:off x="4100296" y="5929535"/>
            <a:ext cx="26331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多媒體工作站</a:t>
            </a:r>
            <a:endParaRPr 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3AF6754-CC5A-6B43-81D3-FC870D17DA0A}"/>
              </a:ext>
            </a:extLst>
          </p:cNvPr>
          <p:cNvSpPr txBox="1"/>
          <p:nvPr/>
        </p:nvSpPr>
        <p:spPr>
          <a:xfrm>
            <a:off x="7313492" y="3682178"/>
            <a:ext cx="1237191" cy="33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</a:rPr>
              <a:t>25/40Gbe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860D467-452D-0548-AB72-292E4FBAA9B7}"/>
              </a:ext>
            </a:extLst>
          </p:cNvPr>
          <p:cNvSpPr txBox="1"/>
          <p:nvPr/>
        </p:nvSpPr>
        <p:spPr>
          <a:xfrm>
            <a:off x="7885551" y="2724078"/>
            <a:ext cx="3912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FFC000"/>
                </a:solidFill>
                <a:latin typeface="Arial" panose="020B0604020202020204" pitchFamily="34" charset="0"/>
              </a:rPr>
              <a:t>再次利用您的</a:t>
            </a:r>
            <a:r>
              <a:rPr lang="zh-TW" altLang="en-US" b="1">
                <a:solidFill>
                  <a:srgbClr val="FFC000"/>
                </a:solidFill>
                <a:latin typeface="Arial" panose="020B0604020202020204" pitchFamily="34" charset="0"/>
              </a:rPr>
              <a:t> </a:t>
            </a:r>
            <a:r>
              <a:rPr lang="en-US" altLang="zh-CN" b="1">
                <a:solidFill>
                  <a:srgbClr val="FFC000"/>
                </a:solidFill>
                <a:latin typeface="Arial" panose="020B0604020202020204" pitchFamily="34" charset="0"/>
              </a:rPr>
              <a:t>QNAP 40GbE </a:t>
            </a:r>
            <a:r>
              <a:rPr lang="zh-CN" altLang="en-US" b="1">
                <a:solidFill>
                  <a:srgbClr val="FFC000"/>
                </a:solidFill>
                <a:latin typeface="Arial" panose="020B0604020202020204" pitchFamily="34" charset="0"/>
              </a:rPr>
              <a:t>網卡</a:t>
            </a:r>
            <a:endParaRPr lang="en-US" b="1">
              <a:solidFill>
                <a:srgbClr val="FFC000"/>
              </a:solidFill>
              <a:latin typeface="Arial" panose="020B0604020202020204" pitchFamily="34" charset="0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2A424BCF-F4C2-4514-B58E-889AEEA8C282}"/>
              </a:ext>
            </a:extLst>
          </p:cNvPr>
          <p:cNvSpPr/>
          <p:nvPr/>
        </p:nvSpPr>
        <p:spPr>
          <a:xfrm>
            <a:off x="1081020" y="2123161"/>
            <a:ext cx="3163035" cy="1324582"/>
          </a:xfrm>
          <a:prstGeom prst="rect">
            <a:avLst/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Arial" panose="020B0604020202020204" pitchFamily="34" charset="0"/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694E4342-F812-430B-8CB0-C08EA5812C45}"/>
              </a:ext>
            </a:extLst>
          </p:cNvPr>
          <p:cNvSpPr/>
          <p:nvPr/>
        </p:nvSpPr>
        <p:spPr>
          <a:xfrm rot="16200000">
            <a:off x="4693192" y="2447877"/>
            <a:ext cx="728975" cy="1208017"/>
          </a:xfrm>
          <a:prstGeom prst="rect">
            <a:avLst/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</a:ln>
          <a:effectLst>
            <a:glow rad="38100">
              <a:srgbClr val="07FDE6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Arial" panose="020B0604020202020204" pitchFamily="34" charset="0"/>
            </a:endParaRPr>
          </a:p>
        </p:txBody>
      </p:sp>
      <p:pic>
        <p:nvPicPr>
          <p:cNvPr id="58" name="圖片 57">
            <a:extLst>
              <a:ext uri="{FF2B5EF4-FFF2-40B4-BE49-F238E27FC236}">
                <a16:creationId xmlns:a16="http://schemas.microsoft.com/office/drawing/2014/main" id="{78B64105-7CF1-4449-8FED-2E5ADA16093E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2839" y="3031648"/>
            <a:ext cx="1608979" cy="96860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3964943-A9D8-3844-99E3-64A674195A3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965" y="4382765"/>
            <a:ext cx="1353363" cy="931280"/>
          </a:xfrm>
          <a:prstGeom prst="rect">
            <a:avLst/>
          </a:prstGeom>
          <a:effectLst>
            <a:outerShdw blurRad="215900" dist="292100" dir="1380000" algn="bl" rotWithShape="0">
              <a:prstClr val="black">
                <a:alpha val="56000"/>
              </a:prstClr>
            </a:outerShdw>
          </a:effectLst>
        </p:spPr>
      </p:pic>
      <p:cxnSp>
        <p:nvCxnSpPr>
          <p:cNvPr id="60" name="Straight Arrow Connector 9">
            <a:extLst>
              <a:ext uri="{FF2B5EF4-FFF2-40B4-BE49-F238E27FC236}">
                <a16:creationId xmlns:a16="http://schemas.microsoft.com/office/drawing/2014/main" id="{CE60C6F7-4F46-43F5-B029-6D51B12B4F56}"/>
              </a:ext>
            </a:extLst>
          </p:cNvPr>
          <p:cNvCxnSpPr>
            <a:cxnSpLocks/>
          </p:cNvCxnSpPr>
          <p:nvPr/>
        </p:nvCxnSpPr>
        <p:spPr>
          <a:xfrm rot="16200000" flipV="1">
            <a:off x="2794394" y="2476280"/>
            <a:ext cx="2202833" cy="1967384"/>
          </a:xfrm>
          <a:prstGeom prst="bentConnector3">
            <a:avLst>
              <a:gd name="adj1" fmla="val 26334"/>
            </a:avLst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  <a:headEnd type="oval" w="med" len="med"/>
            <a:tailEnd type="oval" w="med" len="med"/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1" name="Straight Arrow Connector 9">
            <a:extLst>
              <a:ext uri="{FF2B5EF4-FFF2-40B4-BE49-F238E27FC236}">
                <a16:creationId xmlns:a16="http://schemas.microsoft.com/office/drawing/2014/main" id="{1D9B04E3-C586-4BBB-AF30-C57A8C7E8A79}"/>
              </a:ext>
            </a:extLst>
          </p:cNvPr>
          <p:cNvCxnSpPr>
            <a:cxnSpLocks/>
          </p:cNvCxnSpPr>
          <p:nvPr/>
        </p:nvCxnSpPr>
        <p:spPr>
          <a:xfrm rot="16200000" flipV="1">
            <a:off x="3951353" y="2697603"/>
            <a:ext cx="1870348" cy="1867034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  <a:headEnd type="oval" w="med" len="med"/>
            <a:tailEnd type="oval" w="med" len="med"/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5" name="Straight Arrow Connector 9">
            <a:extLst>
              <a:ext uri="{FF2B5EF4-FFF2-40B4-BE49-F238E27FC236}">
                <a16:creationId xmlns:a16="http://schemas.microsoft.com/office/drawing/2014/main" id="{33F2719C-070A-44BC-803D-2107A25E4979}"/>
              </a:ext>
            </a:extLst>
          </p:cNvPr>
          <p:cNvCxnSpPr>
            <a:cxnSpLocks/>
          </p:cNvCxnSpPr>
          <p:nvPr/>
        </p:nvCxnSpPr>
        <p:spPr>
          <a:xfrm rot="10800000">
            <a:off x="5317254" y="3233723"/>
            <a:ext cx="2912111" cy="793025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  <a:headEnd type="oval" w="med" len="med"/>
            <a:tailEnd type="oval" w="med" len="med"/>
          </a:ln>
          <a:effectLst>
            <a:glow rad="38100">
              <a:srgbClr val="07FDE6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7" name="矩形 66">
            <a:extLst>
              <a:ext uri="{FF2B5EF4-FFF2-40B4-BE49-F238E27FC236}">
                <a16:creationId xmlns:a16="http://schemas.microsoft.com/office/drawing/2014/main" id="{B36DD796-D9F1-4278-96A4-43E3C6414325}"/>
              </a:ext>
            </a:extLst>
          </p:cNvPr>
          <p:cNvSpPr/>
          <p:nvPr/>
        </p:nvSpPr>
        <p:spPr>
          <a:xfrm>
            <a:off x="1081020" y="1694264"/>
            <a:ext cx="3163035" cy="435623"/>
          </a:xfrm>
          <a:prstGeom prst="rect">
            <a:avLst/>
          </a:prstGeom>
          <a:solidFill>
            <a:schemeClr val="bg1">
              <a:alpha val="92000"/>
            </a:schemeClr>
          </a:solidFill>
          <a:ln w="12700">
            <a:solidFill>
              <a:schemeClr val="accent2">
                <a:lumMod val="20000"/>
                <a:lumOff val="80000"/>
              </a:schemeClr>
            </a:solidFill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Arial" panose="020B0604020202020204" pitchFamily="34" charset="0"/>
            </a:endParaRPr>
          </a:p>
        </p:txBody>
      </p:sp>
      <p:sp>
        <p:nvSpPr>
          <p:cNvPr id="42" name="TextBox 4">
            <a:extLst>
              <a:ext uri="{FF2B5EF4-FFF2-40B4-BE49-F238E27FC236}">
                <a16:creationId xmlns:a16="http://schemas.microsoft.com/office/drawing/2014/main" id="{2ABD26E1-62DD-4974-B7BD-9E9A944C5CC0}"/>
              </a:ext>
            </a:extLst>
          </p:cNvPr>
          <p:cNvSpPr txBox="1"/>
          <p:nvPr/>
        </p:nvSpPr>
        <p:spPr>
          <a:xfrm>
            <a:off x="1081019" y="1758704"/>
            <a:ext cx="3163036" cy="636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18x 10/25Gb</a:t>
            </a:r>
            <a:r>
              <a:rPr lang="en-US" altLang="zh-TW" sz="1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E SFP+/28 ports</a:t>
            </a:r>
            <a:endParaRPr lang="en-US" sz="1600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2B0C279F-46E0-402D-B0A9-F82D8E4D66BA}"/>
              </a:ext>
            </a:extLst>
          </p:cNvPr>
          <p:cNvSpPr/>
          <p:nvPr/>
        </p:nvSpPr>
        <p:spPr>
          <a:xfrm>
            <a:off x="4445871" y="2224278"/>
            <a:ext cx="3002754" cy="435623"/>
          </a:xfrm>
          <a:prstGeom prst="rect">
            <a:avLst/>
          </a:prstGeom>
          <a:solidFill>
            <a:schemeClr val="bg1">
              <a:alpha val="92000"/>
            </a:schemeClr>
          </a:solidFill>
          <a:ln w="12700">
            <a:solidFill>
              <a:schemeClr val="accent2">
                <a:lumMod val="20000"/>
                <a:lumOff val="80000"/>
              </a:schemeClr>
            </a:solidFill>
          </a:ln>
          <a:effectLst>
            <a:glow rad="38100">
              <a:srgbClr val="07FDE6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Arial" panose="020B0604020202020204" pitchFamily="34" charset="0"/>
            </a:endParaRPr>
          </a:p>
        </p:txBody>
      </p:sp>
      <p:sp>
        <p:nvSpPr>
          <p:cNvPr id="69" name="TextBox 4">
            <a:extLst>
              <a:ext uri="{FF2B5EF4-FFF2-40B4-BE49-F238E27FC236}">
                <a16:creationId xmlns:a16="http://schemas.microsoft.com/office/drawing/2014/main" id="{E66A36A2-4D3A-415F-8BD9-F7B8BF9719D5}"/>
              </a:ext>
            </a:extLst>
          </p:cNvPr>
          <p:cNvSpPr txBox="1"/>
          <p:nvPr/>
        </p:nvSpPr>
        <p:spPr>
          <a:xfrm>
            <a:off x="4445872" y="2288718"/>
            <a:ext cx="3002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4x 40/100GbE QSFP</a:t>
            </a:r>
            <a:r>
              <a:rPr lang="en-US" altLang="zh-TW" sz="1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+</a:t>
            </a:r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/28 ports</a:t>
            </a:r>
          </a:p>
        </p:txBody>
      </p:sp>
      <p:cxnSp>
        <p:nvCxnSpPr>
          <p:cNvPr id="39" name="Straight Arrow Connector 9">
            <a:extLst>
              <a:ext uri="{FF2B5EF4-FFF2-40B4-BE49-F238E27FC236}">
                <a16:creationId xmlns:a16="http://schemas.microsoft.com/office/drawing/2014/main" id="{3E49CDDC-7267-48CE-AF4E-61F2CBBAB46E}"/>
              </a:ext>
            </a:extLst>
          </p:cNvPr>
          <p:cNvCxnSpPr>
            <a:cxnSpLocks/>
          </p:cNvCxnSpPr>
          <p:nvPr/>
        </p:nvCxnSpPr>
        <p:spPr>
          <a:xfrm rot="16200000" flipV="1">
            <a:off x="844122" y="3382659"/>
            <a:ext cx="2705062" cy="656855"/>
          </a:xfrm>
          <a:prstGeom prst="bentConnector3">
            <a:avLst>
              <a:gd name="adj1" fmla="val 39030"/>
            </a:avLst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  <a:headEnd type="oval" w="med" len="med"/>
            <a:tailEnd type="oval" w="med" len="med"/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1" name="TextBox 2">
            <a:extLst>
              <a:ext uri="{FF2B5EF4-FFF2-40B4-BE49-F238E27FC236}">
                <a16:creationId xmlns:a16="http://schemas.microsoft.com/office/drawing/2014/main" id="{1ADE6666-D7E4-4066-8AB4-D3ABF953DE35}"/>
              </a:ext>
            </a:extLst>
          </p:cNvPr>
          <p:cNvSpPr txBox="1"/>
          <p:nvPr/>
        </p:nvSpPr>
        <p:spPr>
          <a:xfrm>
            <a:off x="7997319" y="4756384"/>
            <a:ext cx="3719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algn="ctr"/>
            <a:r>
              <a:rPr lang="en-US"/>
              <a:t>QNAP </a:t>
            </a:r>
            <a:r>
              <a:rPr lang="zh-CN" altLang="en-US"/>
              <a:t>高階</a:t>
            </a:r>
            <a:r>
              <a:rPr lang="zh-TW" altLang="en-US"/>
              <a:t> </a:t>
            </a:r>
            <a:r>
              <a:rPr lang="en-US" altLang="zh-TW"/>
              <a:t>NAS</a:t>
            </a:r>
            <a:endParaRPr lang="en-US"/>
          </a:p>
        </p:txBody>
      </p:sp>
      <p:sp>
        <p:nvSpPr>
          <p:cNvPr id="43" name="TextBox 8">
            <a:extLst>
              <a:ext uri="{FF2B5EF4-FFF2-40B4-BE49-F238E27FC236}">
                <a16:creationId xmlns:a16="http://schemas.microsoft.com/office/drawing/2014/main" id="{127E2EA8-1229-4D2D-8131-B19386AC7BC7}"/>
              </a:ext>
            </a:extLst>
          </p:cNvPr>
          <p:cNvSpPr txBox="1"/>
          <p:nvPr/>
        </p:nvSpPr>
        <p:spPr>
          <a:xfrm>
            <a:off x="8338603" y="5349860"/>
            <a:ext cx="1637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OR </a:t>
            </a:r>
            <a:r>
              <a:rPr lang="zh-TW" altLang="en-US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白牌伺服器</a:t>
            </a:r>
            <a:endParaRPr lang="en-US" sz="1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6" name="圖片 45">
            <a:extLst>
              <a:ext uri="{FF2B5EF4-FFF2-40B4-BE49-F238E27FC236}">
                <a16:creationId xmlns:a16="http://schemas.microsoft.com/office/drawing/2014/main" id="{8B750A09-29BA-4A6F-9A74-032F3FE5E888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5927" y="4924314"/>
            <a:ext cx="2596553" cy="85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595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550046CB-354D-4076-8D5B-61A6239A75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853" y="837300"/>
            <a:ext cx="1818524" cy="1864800"/>
          </a:xfrm>
          <a:prstGeom prst="ellipse">
            <a:avLst/>
          </a:prstGeom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8DE43599-EEE3-437B-8204-67512B7E58B2}"/>
              </a:ext>
            </a:extLst>
          </p:cNvPr>
          <p:cNvSpPr/>
          <p:nvPr/>
        </p:nvSpPr>
        <p:spPr>
          <a:xfrm>
            <a:off x="456853" y="2728248"/>
            <a:ext cx="6177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超越</a:t>
            </a:r>
            <a:r>
              <a:rPr lang="zh-TW" altLang="en-US"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10GbE</a:t>
            </a:r>
            <a:r>
              <a:rPr lang="zh-TW" altLang="en-US"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CN" sz="4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CN"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 25GbE </a:t>
            </a:r>
            <a:r>
              <a:rPr lang="zh-CN" altLang="en-US"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網卡</a:t>
            </a:r>
            <a:endParaRPr lang="en-US" altLang="zh-CN" sz="4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7BA674A8-03EA-4C14-BF6A-64178DC310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053" y="420167"/>
            <a:ext cx="1518758" cy="345133"/>
          </a:xfrm>
          <a:prstGeom prst="rect">
            <a:avLst/>
          </a:prstGeom>
        </p:spPr>
      </p:pic>
      <p:grpSp>
        <p:nvGrpSpPr>
          <p:cNvPr id="20" name="群組 19">
            <a:extLst>
              <a:ext uri="{FF2B5EF4-FFF2-40B4-BE49-F238E27FC236}">
                <a16:creationId xmlns:a16="http://schemas.microsoft.com/office/drawing/2014/main" id="{68093B38-757B-4593-B2B7-2E00757350B1}"/>
              </a:ext>
            </a:extLst>
          </p:cNvPr>
          <p:cNvGrpSpPr/>
          <p:nvPr/>
        </p:nvGrpSpPr>
        <p:grpSpPr>
          <a:xfrm>
            <a:off x="9759446" y="73757"/>
            <a:ext cx="2330193" cy="1809941"/>
            <a:chOff x="9524758" y="227646"/>
            <a:chExt cx="2330193" cy="1809941"/>
          </a:xfrm>
        </p:grpSpPr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827B101B-604B-4431-A2EB-F6794A466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55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24758" y="1236800"/>
              <a:ext cx="2330193" cy="800787"/>
            </a:xfrm>
            <a:prstGeom prst="rect">
              <a:avLst/>
            </a:prstGeom>
          </p:spPr>
        </p:pic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359FF756-B9F0-48B5-BDCE-FA4579441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450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24758" y="227646"/>
              <a:ext cx="2181589" cy="798118"/>
            </a:xfrm>
            <a:prstGeom prst="rect">
              <a:avLst/>
            </a:prstGeom>
          </p:spPr>
        </p:pic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1ADF51DA-811D-4C12-8C6A-5E74753E6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5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24758" y="732223"/>
              <a:ext cx="2181589" cy="800787"/>
            </a:xfrm>
            <a:prstGeom prst="rect">
              <a:avLst/>
            </a:prstGeom>
          </p:spPr>
        </p:pic>
      </p:grpSp>
      <p:pic>
        <p:nvPicPr>
          <p:cNvPr id="10" name="圖片 9">
            <a:extLst>
              <a:ext uri="{FF2B5EF4-FFF2-40B4-BE49-F238E27FC236}">
                <a16:creationId xmlns:a16="http://schemas.microsoft.com/office/drawing/2014/main" id="{39038310-6A45-4FCB-A58D-F5CE7117A81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392934" y="1098664"/>
            <a:ext cx="4365212" cy="471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4175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群組 33">
            <a:extLst>
              <a:ext uri="{FF2B5EF4-FFF2-40B4-BE49-F238E27FC236}">
                <a16:creationId xmlns:a16="http://schemas.microsoft.com/office/drawing/2014/main" id="{87FC7D8F-A354-4557-A951-D83E8FF9A608}"/>
              </a:ext>
            </a:extLst>
          </p:cNvPr>
          <p:cNvGrpSpPr/>
          <p:nvPr/>
        </p:nvGrpSpPr>
        <p:grpSpPr>
          <a:xfrm rot="5400000" flipH="1">
            <a:off x="2891432" y="-970944"/>
            <a:ext cx="6759848" cy="10954166"/>
            <a:chOff x="8808888" y="3606550"/>
            <a:chExt cx="2122754" cy="2606310"/>
          </a:xfrm>
        </p:grpSpPr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1B288D29-A1B3-41E8-89A3-6E9C5444B8C0}"/>
                </a:ext>
              </a:extLst>
            </p:cNvPr>
            <p:cNvSpPr/>
            <p:nvPr/>
          </p:nvSpPr>
          <p:spPr>
            <a:xfrm rot="16200000">
              <a:off x="8535381" y="3883093"/>
              <a:ext cx="2600237" cy="2053223"/>
            </a:xfrm>
            <a:prstGeom prst="rect">
              <a:avLst/>
            </a:prstGeom>
            <a:gradFill>
              <a:gsLst>
                <a:gs pos="15000">
                  <a:srgbClr val="B93FFE">
                    <a:lumMod val="45000"/>
                    <a:alpha val="0"/>
                  </a:srgbClr>
                </a:gs>
                <a:gs pos="100000">
                  <a:srgbClr val="A506FE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</a:endParaRPr>
            </a:p>
          </p:txBody>
        </p:sp>
        <p:sp>
          <p:nvSpPr>
            <p:cNvPr id="50" name="矩形: 圓角化同側角落 49">
              <a:extLst>
                <a:ext uri="{FF2B5EF4-FFF2-40B4-BE49-F238E27FC236}">
                  <a16:creationId xmlns:a16="http://schemas.microsoft.com/office/drawing/2014/main" id="{AC915C26-7A71-4A70-BFC4-367B0C7ADCD2}"/>
                </a:ext>
              </a:extLst>
            </p:cNvPr>
            <p:cNvSpPr/>
            <p:nvPr/>
          </p:nvSpPr>
          <p:spPr>
            <a:xfrm rot="16200000">
              <a:off x="8604540" y="3885757"/>
              <a:ext cx="2606310" cy="2047895"/>
            </a:xfrm>
            <a:prstGeom prst="round2SameRect">
              <a:avLst>
                <a:gd name="adj1" fmla="val 9945"/>
                <a:gd name="adj2" fmla="val 0"/>
              </a:avLst>
            </a:prstGeom>
            <a:noFill/>
            <a:ln w="1905">
              <a:noFill/>
            </a:ln>
            <a:effectLst>
              <a:glow rad="25400">
                <a:schemeClr val="accent1">
                  <a:lumMod val="20000"/>
                  <a:lumOff val="80000"/>
                  <a:alpha val="8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latin typeface="Arial" panose="020B0604020202020204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157A2FA-BAD0-D443-9493-10C50C06910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08125" y="163513"/>
            <a:ext cx="10683875" cy="869950"/>
          </a:xfrm>
        </p:spPr>
        <p:txBody>
          <a:bodyPr>
            <a:normAutofit/>
          </a:bodyPr>
          <a:lstStyle/>
          <a:p>
            <a:r>
              <a:rPr lang="zh-CN" altLang="en-US"/>
              <a:t>完整的</a:t>
            </a:r>
            <a:r>
              <a:rPr lang="zh-TW" altLang="en-US"/>
              <a:t> </a:t>
            </a:r>
            <a:r>
              <a:rPr lang="en-US" altLang="zh-CN"/>
              <a:t>10GbE</a:t>
            </a:r>
            <a:r>
              <a:rPr lang="zh-TW" altLang="en-US"/>
              <a:t> </a:t>
            </a:r>
            <a:r>
              <a:rPr lang="en-US" altLang="zh-CN"/>
              <a:t>/</a:t>
            </a:r>
            <a:r>
              <a:rPr lang="zh-TW" altLang="en-US"/>
              <a:t> </a:t>
            </a:r>
            <a:r>
              <a:rPr lang="en-US" altLang="zh-CN"/>
              <a:t>25GbE</a:t>
            </a:r>
            <a:r>
              <a:rPr lang="zh-TW" altLang="en-US"/>
              <a:t> </a:t>
            </a:r>
            <a:r>
              <a:rPr lang="en-US" altLang="zh-CN"/>
              <a:t>/</a:t>
            </a:r>
            <a:r>
              <a:rPr lang="zh-TW" altLang="en-US"/>
              <a:t> </a:t>
            </a:r>
            <a:r>
              <a:rPr lang="en-US" altLang="zh-CN"/>
              <a:t>40GbE </a:t>
            </a:r>
            <a:r>
              <a:rPr lang="zh-TW" altLang="en-US"/>
              <a:t> </a:t>
            </a:r>
            <a:r>
              <a:rPr lang="zh-CN" altLang="en-US"/>
              <a:t>配件</a:t>
            </a:r>
            <a:endParaRPr lang="en-US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A204977A-73F4-42AE-B99D-0F39C2826ACF}"/>
              </a:ext>
            </a:extLst>
          </p:cNvPr>
          <p:cNvGrpSpPr/>
          <p:nvPr/>
        </p:nvGrpSpPr>
        <p:grpSpPr>
          <a:xfrm>
            <a:off x="964749" y="1625868"/>
            <a:ext cx="10597841" cy="4219840"/>
            <a:chOff x="964749" y="1625868"/>
            <a:chExt cx="10597841" cy="4219840"/>
          </a:xfrm>
        </p:grpSpPr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B105D951-196B-43A7-988E-531DA530C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16226" y="3074664"/>
              <a:ext cx="2581501" cy="54308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43F572B-D3F1-104C-BEDB-5FA42AAC9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6735" y="1815357"/>
              <a:ext cx="2148810" cy="147864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989D5BA-3CC3-9444-9A7B-EF597EC35F6A}"/>
                </a:ext>
              </a:extLst>
            </p:cNvPr>
            <p:cNvSpPr txBox="1"/>
            <p:nvPr/>
          </p:nvSpPr>
          <p:spPr>
            <a:xfrm>
              <a:off x="1400910" y="3151586"/>
              <a:ext cx="1718740" cy="52322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>
                <a:defRPr sz="1400" b="1">
                  <a:solidFill>
                    <a:schemeClr val="bg1"/>
                  </a:solidFill>
                  <a:cs typeface="Arial" panose="020B0604020202020204" pitchFamily="34" charset="0"/>
                </a:defRPr>
              </a:lvl1pPr>
            </a:lstStyle>
            <a:p>
              <a:r>
                <a:rPr lang="en-US">
                  <a:latin typeface="Arial" panose="020B0604020202020204" pitchFamily="34" charset="0"/>
                </a:rPr>
                <a:t>QXG-10G2SF-CX4</a:t>
              </a:r>
            </a:p>
            <a:p>
              <a:r>
                <a:rPr lang="en-US">
                  <a:latin typeface="Arial" panose="020B0604020202020204" pitchFamily="34" charset="0"/>
                </a:rPr>
                <a:t>QXG-25G2SF-CX4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741E91C-D727-0E48-8715-93F004A49E18}"/>
                </a:ext>
              </a:extLst>
            </p:cNvPr>
            <p:cNvSpPr txBox="1"/>
            <p:nvPr/>
          </p:nvSpPr>
          <p:spPr>
            <a:xfrm>
              <a:off x="1410797" y="5537931"/>
              <a:ext cx="1717137" cy="307777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>
                <a:defRPr sz="1400" b="1">
                  <a:solidFill>
                    <a:schemeClr val="bg1"/>
                  </a:solidFill>
                  <a:cs typeface="Arial" panose="020B0604020202020204" pitchFamily="34" charset="0"/>
                </a:defRPr>
              </a:lvl1pPr>
            </a:lstStyle>
            <a:p>
              <a:r>
                <a:rPr lang="en-US">
                  <a:latin typeface="Arial" panose="020B0604020202020204" pitchFamily="34" charset="0"/>
                </a:rPr>
                <a:t>LAN-40G2SF-MLX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D874847-EE74-2345-8336-DBBAEFA4CCC2}"/>
                </a:ext>
              </a:extLst>
            </p:cNvPr>
            <p:cNvSpPr/>
            <p:nvPr/>
          </p:nvSpPr>
          <p:spPr>
            <a:xfrm>
              <a:off x="9088109" y="3555765"/>
              <a:ext cx="203773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TRX-10GSFP-SR-MLX</a:t>
              </a:r>
            </a:p>
          </p:txBody>
        </p:sp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F41CC109-E242-4A31-B12B-AE819603D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4749" y="4210820"/>
              <a:ext cx="2347952" cy="1413467"/>
            </a:xfrm>
            <a:prstGeom prst="rect">
              <a:avLst/>
            </a:prstGeom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AD0BD307-9F5C-4C78-A524-E4169A9195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39944" y="1873832"/>
              <a:ext cx="2376661" cy="1361694"/>
            </a:xfrm>
            <a:prstGeom prst="rect">
              <a:avLst/>
            </a:prstGeom>
          </p:spPr>
        </p:pic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BCC20C27-A7DB-4E7E-B3FA-86EC91DCB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2206" y="1687534"/>
              <a:ext cx="2581501" cy="543089"/>
            </a:xfrm>
            <a:prstGeom prst="rect">
              <a:avLst/>
            </a:prstGeom>
          </p:spPr>
        </p:pic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CCBB50F4-74F1-4C41-BED1-4B43AEF638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2206" y="3062833"/>
              <a:ext cx="2581501" cy="543089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D0AAE5C-F117-B445-A4C0-04BC90F47D47}"/>
                </a:ext>
              </a:extLst>
            </p:cNvPr>
            <p:cNvSpPr/>
            <p:nvPr/>
          </p:nvSpPr>
          <p:spPr>
            <a:xfrm>
              <a:off x="5847929" y="2159452"/>
              <a:ext cx="2537874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i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CAB-DAC15M-SFPP-DEC02</a:t>
              </a:r>
            </a:p>
            <a:p>
              <a:pPr algn="ctr"/>
              <a:r>
                <a:rPr lang="en-US" sz="1400" b="1" i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CAB-DAC30M-SFPP-DEC02</a:t>
              </a:r>
            </a:p>
            <a:p>
              <a:pPr algn="ctr"/>
              <a:r>
                <a:rPr lang="en-US" sz="1400" b="1" i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CAB-DAC50M-SFPP-DEC02</a:t>
              </a:r>
            </a:p>
            <a:p>
              <a:pPr algn="ctr"/>
              <a:endPara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7C2DB75-9E46-0B49-9898-686E6286FBF4}"/>
                </a:ext>
              </a:extLst>
            </p:cNvPr>
            <p:cNvSpPr/>
            <p:nvPr/>
          </p:nvSpPr>
          <p:spPr>
            <a:xfrm>
              <a:off x="5808655" y="3568107"/>
              <a:ext cx="261642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i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CAB-DAC30M-SFP28-DEC01</a:t>
              </a:r>
            </a:p>
          </p:txBody>
        </p:sp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1612CF1F-E5F8-47A2-80C1-9A63D7677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55330" y="1625868"/>
              <a:ext cx="2477619" cy="2490238"/>
            </a:xfrm>
            <a:prstGeom prst="rect">
              <a:avLst/>
            </a:prstGeom>
          </p:spPr>
        </p:pic>
        <p:pic>
          <p:nvPicPr>
            <p:cNvPr id="37" name="圖片 36">
              <a:extLst>
                <a:ext uri="{FF2B5EF4-FFF2-40B4-BE49-F238E27FC236}">
                  <a16:creationId xmlns:a16="http://schemas.microsoft.com/office/drawing/2014/main" id="{51597DC1-2BB5-4122-89E3-74A5C7906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2207" y="4506139"/>
              <a:ext cx="2581501" cy="543089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B69F9E3-DD8D-8748-9D40-29807B536A07}"/>
                </a:ext>
              </a:extLst>
            </p:cNvPr>
            <p:cNvSpPr/>
            <p:nvPr/>
          </p:nvSpPr>
          <p:spPr>
            <a:xfrm>
              <a:off x="5964045" y="5021877"/>
              <a:ext cx="217719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CAB-NIC40G30M-QSFP</a:t>
              </a:r>
            </a:p>
          </p:txBody>
        </p:sp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4A92ADC3-8442-41E3-BB25-32CAA53DA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72122" y="4315144"/>
              <a:ext cx="2320963" cy="1413467"/>
            </a:xfrm>
            <a:prstGeom prst="rect">
              <a:avLst/>
            </a:prstGeom>
          </p:spPr>
        </p:pic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3BA67B74-40B1-4B05-8587-F885E1B1F373}"/>
                </a:ext>
              </a:extLst>
            </p:cNvPr>
            <p:cNvSpPr/>
            <p:nvPr/>
          </p:nvSpPr>
          <p:spPr>
            <a:xfrm>
              <a:off x="5906903" y="1724065"/>
              <a:ext cx="22967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b="1">
                  <a:solidFill>
                    <a:schemeClr val="bg1"/>
                  </a:solidFill>
                  <a:cs typeface="Arial" panose="020B0604020202020204" pitchFamily="34" charset="0"/>
                </a:rPr>
                <a:t>10GbE SFP+ DAC </a:t>
              </a:r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68714FE0-F7E0-4FEC-AB12-8FE4CBC71ED5}"/>
                </a:ext>
              </a:extLst>
            </p:cNvPr>
            <p:cNvSpPr/>
            <p:nvPr/>
          </p:nvSpPr>
          <p:spPr>
            <a:xfrm>
              <a:off x="5809957" y="3096253"/>
              <a:ext cx="25078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b="1">
                  <a:solidFill>
                    <a:schemeClr val="bg1"/>
                  </a:solidFill>
                  <a:cs typeface="Arial" panose="020B0604020202020204" pitchFamily="34" charset="0"/>
                </a:rPr>
                <a:t>25GbE SFP28 DAC </a:t>
              </a:r>
            </a:p>
          </p:txBody>
        </p: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3C073D38-CE91-429F-A680-4731EFA20B22}"/>
                </a:ext>
              </a:extLst>
            </p:cNvPr>
            <p:cNvSpPr/>
            <p:nvPr/>
          </p:nvSpPr>
          <p:spPr>
            <a:xfrm>
              <a:off x="5750893" y="4566272"/>
              <a:ext cx="25815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b="1">
                  <a:solidFill>
                    <a:schemeClr val="bg1"/>
                  </a:solidFill>
                  <a:cs typeface="Arial" panose="020B0604020202020204" pitchFamily="34" charset="0"/>
                </a:rPr>
                <a:t>40GbE QSFP+ DAC </a:t>
              </a:r>
            </a:p>
          </p:txBody>
        </p: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DBE2BA0B-3747-4BEA-8E6C-03EAD3CF6A31}"/>
                </a:ext>
              </a:extLst>
            </p:cNvPr>
            <p:cNvSpPr/>
            <p:nvPr/>
          </p:nvSpPr>
          <p:spPr>
            <a:xfrm>
              <a:off x="8695517" y="3148291"/>
              <a:ext cx="28670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b="1">
                  <a:solidFill>
                    <a:schemeClr val="bg1"/>
                  </a:solidFill>
                  <a:cs typeface="Arial" panose="020B0604020202020204" pitchFamily="34" charset="0"/>
                </a:rPr>
                <a:t>10GbE SR Transceiver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47581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群組 45">
            <a:extLst>
              <a:ext uri="{FF2B5EF4-FFF2-40B4-BE49-F238E27FC236}">
                <a16:creationId xmlns:a16="http://schemas.microsoft.com/office/drawing/2014/main" id="{8E903966-D8C1-4269-AE60-8433597DBB57}"/>
              </a:ext>
            </a:extLst>
          </p:cNvPr>
          <p:cNvGrpSpPr/>
          <p:nvPr/>
        </p:nvGrpSpPr>
        <p:grpSpPr>
          <a:xfrm rot="5400000" flipH="1">
            <a:off x="7723160" y="1617610"/>
            <a:ext cx="3903302" cy="3701236"/>
            <a:chOff x="8808889" y="3606550"/>
            <a:chExt cx="2122753" cy="2606310"/>
          </a:xfrm>
        </p:grpSpPr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AAE10FFE-5B2D-4A8F-8F6D-4AA78FB1CF4B}"/>
                </a:ext>
              </a:extLst>
            </p:cNvPr>
            <p:cNvSpPr/>
            <p:nvPr/>
          </p:nvSpPr>
          <p:spPr>
            <a:xfrm rot="16200000">
              <a:off x="8601080" y="3948791"/>
              <a:ext cx="2468841" cy="2053223"/>
            </a:xfrm>
            <a:prstGeom prst="rect">
              <a:avLst/>
            </a:prstGeom>
            <a:gradFill>
              <a:gsLst>
                <a:gs pos="15000">
                  <a:srgbClr val="B93FFE">
                    <a:lumMod val="45000"/>
                    <a:alpha val="0"/>
                  </a:srgbClr>
                </a:gs>
                <a:gs pos="100000">
                  <a:srgbClr val="A506FE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</a:endParaRPr>
            </a:p>
          </p:txBody>
        </p:sp>
        <p:sp>
          <p:nvSpPr>
            <p:cNvPr id="48" name="矩形: 圓角化同側角落 47">
              <a:extLst>
                <a:ext uri="{FF2B5EF4-FFF2-40B4-BE49-F238E27FC236}">
                  <a16:creationId xmlns:a16="http://schemas.microsoft.com/office/drawing/2014/main" id="{547E6E84-D6AE-4482-8D2C-C6B4F7141328}"/>
                </a:ext>
              </a:extLst>
            </p:cNvPr>
            <p:cNvSpPr/>
            <p:nvPr/>
          </p:nvSpPr>
          <p:spPr>
            <a:xfrm rot="16200000">
              <a:off x="8604540" y="3885757"/>
              <a:ext cx="2606310" cy="2047895"/>
            </a:xfrm>
            <a:prstGeom prst="round2SameRect">
              <a:avLst>
                <a:gd name="adj1" fmla="val 9945"/>
                <a:gd name="adj2" fmla="val 0"/>
              </a:avLst>
            </a:prstGeom>
            <a:noFill/>
            <a:ln w="1905">
              <a:noFill/>
            </a:ln>
            <a:effectLst>
              <a:glow rad="25400">
                <a:schemeClr val="accent1">
                  <a:lumMod val="20000"/>
                  <a:lumOff val="80000"/>
                  <a:alpha val="8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latin typeface="Arial" panose="020B0604020202020204" pitchFamily="34" charset="0"/>
              </a:endParaRPr>
            </a:p>
          </p:txBody>
        </p:sp>
      </p:grpSp>
      <p:sp>
        <p:nvSpPr>
          <p:cNvPr id="44" name="矩形 43">
            <a:extLst>
              <a:ext uri="{FF2B5EF4-FFF2-40B4-BE49-F238E27FC236}">
                <a16:creationId xmlns:a16="http://schemas.microsoft.com/office/drawing/2014/main" id="{8DB42421-5E7F-4D20-ACCB-ECB901EE4616}"/>
              </a:ext>
            </a:extLst>
          </p:cNvPr>
          <p:cNvSpPr/>
          <p:nvPr/>
        </p:nvSpPr>
        <p:spPr>
          <a:xfrm rot="10800000" flipH="1" flipV="1">
            <a:off x="4357855" y="1191437"/>
            <a:ext cx="3296523" cy="4612506"/>
          </a:xfrm>
          <a:prstGeom prst="rect">
            <a:avLst/>
          </a:prstGeom>
          <a:gradFill>
            <a:gsLst>
              <a:gs pos="15000">
                <a:srgbClr val="B93FFE">
                  <a:lumMod val="45000"/>
                  <a:alpha val="0"/>
                </a:srgbClr>
              </a:gs>
              <a:gs pos="100000">
                <a:srgbClr val="A506F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</a:endParaRPr>
          </a:p>
        </p:txBody>
      </p: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3374D8A8-33A2-4F3B-A4E4-CC0B36D48F27}"/>
              </a:ext>
            </a:extLst>
          </p:cNvPr>
          <p:cNvGrpSpPr/>
          <p:nvPr/>
        </p:nvGrpSpPr>
        <p:grpSpPr>
          <a:xfrm rot="5400000" flipH="1">
            <a:off x="-282405" y="2476159"/>
            <a:ext cx="5579286" cy="3701236"/>
            <a:chOff x="8808889" y="3606550"/>
            <a:chExt cx="2122753" cy="2606310"/>
          </a:xfrm>
        </p:grpSpPr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BCDDF56D-F2FE-455B-A60C-007785064876}"/>
                </a:ext>
              </a:extLst>
            </p:cNvPr>
            <p:cNvSpPr/>
            <p:nvPr/>
          </p:nvSpPr>
          <p:spPr>
            <a:xfrm rot="16200000">
              <a:off x="8601080" y="3948791"/>
              <a:ext cx="2468841" cy="2053223"/>
            </a:xfrm>
            <a:prstGeom prst="rect">
              <a:avLst/>
            </a:prstGeom>
            <a:gradFill>
              <a:gsLst>
                <a:gs pos="15000">
                  <a:srgbClr val="B93FFE">
                    <a:lumMod val="45000"/>
                    <a:alpha val="0"/>
                  </a:srgbClr>
                </a:gs>
                <a:gs pos="100000">
                  <a:srgbClr val="A506FE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</a:endParaRPr>
            </a:p>
          </p:txBody>
        </p:sp>
        <p:sp>
          <p:nvSpPr>
            <p:cNvPr id="36" name="矩形: 圓角化同側角落 35">
              <a:extLst>
                <a:ext uri="{FF2B5EF4-FFF2-40B4-BE49-F238E27FC236}">
                  <a16:creationId xmlns:a16="http://schemas.microsoft.com/office/drawing/2014/main" id="{64029546-89C8-494E-8C13-19DB2FB7B0A6}"/>
                </a:ext>
              </a:extLst>
            </p:cNvPr>
            <p:cNvSpPr/>
            <p:nvPr/>
          </p:nvSpPr>
          <p:spPr>
            <a:xfrm rot="16200000">
              <a:off x="8604540" y="3885757"/>
              <a:ext cx="2606310" cy="2047895"/>
            </a:xfrm>
            <a:prstGeom prst="round2SameRect">
              <a:avLst>
                <a:gd name="adj1" fmla="val 9945"/>
                <a:gd name="adj2" fmla="val 0"/>
              </a:avLst>
            </a:prstGeom>
            <a:noFill/>
            <a:ln w="1905">
              <a:noFill/>
            </a:ln>
            <a:effectLst>
              <a:glow rad="25400">
                <a:schemeClr val="accent1">
                  <a:lumMod val="20000"/>
                  <a:lumOff val="80000"/>
                  <a:alpha val="8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latin typeface="Arial" panose="020B0604020202020204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13D66F9-FB7B-C546-A79D-E302DB6DF73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08125" y="163513"/>
            <a:ext cx="10683875" cy="869950"/>
          </a:xfrm>
        </p:spPr>
        <p:txBody>
          <a:bodyPr>
            <a:normAutofit/>
          </a:bodyPr>
          <a:lstStyle/>
          <a:p>
            <a:r>
              <a:rPr lang="zh-CN" altLang="en-US"/>
              <a:t>即刻升級</a:t>
            </a:r>
            <a:r>
              <a:rPr lang="zh-TW" altLang="en-US"/>
              <a:t> </a:t>
            </a:r>
            <a:r>
              <a:rPr lang="en-US" altLang="zh-CN"/>
              <a:t>25GbE </a:t>
            </a:r>
            <a:r>
              <a:rPr lang="zh-CN" altLang="en-US"/>
              <a:t>套組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FA1210-DBC4-8C4E-8C2C-CE860545B9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915" y="2670976"/>
            <a:ext cx="3346712" cy="10490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CB7A68-EFF7-B847-85D4-D3EECDAD11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7881" y="2019915"/>
            <a:ext cx="2621058" cy="18036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BD99788-12DB-7A45-95FF-E2B884D8CFF1}"/>
              </a:ext>
            </a:extLst>
          </p:cNvPr>
          <p:cNvSpPr txBox="1"/>
          <p:nvPr/>
        </p:nvSpPr>
        <p:spPr>
          <a:xfrm>
            <a:off x="1508126" y="6128066"/>
            <a:ext cx="5358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即刻升級</a:t>
            </a:r>
            <a:r>
              <a:rPr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25GbE</a:t>
            </a:r>
            <a:r>
              <a:rPr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100GbE</a:t>
            </a:r>
            <a:r>
              <a:rPr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高速傳輸</a:t>
            </a:r>
            <a:r>
              <a:rPr lang="en-US" altLang="zh-CN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sz="2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37361A-4C1A-464E-A4BA-8B371EC8192C}"/>
              </a:ext>
            </a:extLst>
          </p:cNvPr>
          <p:cNvSpPr txBox="1"/>
          <p:nvPr/>
        </p:nvSpPr>
        <p:spPr>
          <a:xfrm>
            <a:off x="1324368" y="2046419"/>
            <a:ext cx="1989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algn="ctr"/>
            <a:r>
              <a:rPr lang="en-US">
                <a:ea typeface="微軟正黑體" panose="020B0604030504040204" pitchFamily="34" charset="-120"/>
                <a:cs typeface="Arial" panose="020B0604020202020204" pitchFamily="34" charset="0"/>
              </a:rPr>
              <a:t>QNAP</a:t>
            </a:r>
            <a:r>
              <a:rPr 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pPr algn="ctr"/>
            <a:r>
              <a:rPr lang="zh-CN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高階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endParaRPr lang="en-US"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93882E-2E3E-4645-9112-5B0A98B3D7E7}"/>
              </a:ext>
            </a:extLst>
          </p:cNvPr>
          <p:cNvSpPr txBox="1"/>
          <p:nvPr/>
        </p:nvSpPr>
        <p:spPr>
          <a:xfrm>
            <a:off x="726269" y="4125665"/>
            <a:ext cx="1637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OR </a:t>
            </a:r>
            <a:r>
              <a:rPr lang="zh-TW" altLang="en-US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白牌伺服器</a:t>
            </a:r>
            <a:endParaRPr lang="en-US" sz="1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C4DC74-08D8-1941-AA79-78D6F23DD24D}"/>
              </a:ext>
            </a:extLst>
          </p:cNvPr>
          <p:cNvSpPr txBox="1"/>
          <p:nvPr/>
        </p:nvSpPr>
        <p:spPr>
          <a:xfrm>
            <a:off x="8449913" y="2046419"/>
            <a:ext cx="2275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Mellanox SN2010 25/100 </a:t>
            </a:r>
            <a:r>
              <a:rPr lang="en-US" b="1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GbE</a:t>
            </a:r>
            <a:r>
              <a:rPr 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交換器</a:t>
            </a:r>
            <a:endParaRPr 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D350C1-CA27-6D48-9708-F89613A40063}"/>
              </a:ext>
            </a:extLst>
          </p:cNvPr>
          <p:cNvSpPr txBox="1"/>
          <p:nvPr/>
        </p:nvSpPr>
        <p:spPr>
          <a:xfrm>
            <a:off x="5148116" y="1654678"/>
            <a:ext cx="2240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QXG-25G2SF-CX4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DBEC79-943D-D64F-AD9A-DC99388732A5}"/>
              </a:ext>
            </a:extLst>
          </p:cNvPr>
          <p:cNvSpPr/>
          <p:nvPr/>
        </p:nvSpPr>
        <p:spPr>
          <a:xfrm>
            <a:off x="4307149" y="5312881"/>
            <a:ext cx="3397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</a:rPr>
              <a:t>CAB-DAC30M-SFP28-DEC0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</a:rPr>
              <a:t>1</a:t>
            </a:r>
            <a:endParaRPr lang="en-US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CEB76375-4263-4265-B4E3-52707AC59E2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116" y="3631929"/>
            <a:ext cx="1856164" cy="18656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9B86A0-967A-064F-923B-C2F97BD23D2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968" y="2577158"/>
            <a:ext cx="3235623" cy="1244764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AFD0C13F-6A5F-4D1A-AF93-D1814C305A3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8892" y="3199806"/>
            <a:ext cx="796944" cy="796944"/>
          </a:xfrm>
          <a:prstGeom prst="rect">
            <a:avLst/>
          </a:prstGeom>
          <a:ln>
            <a:noFill/>
          </a:ln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9A0F2B81-8F63-4961-843D-9EEFFE7863D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4973" y="3178355"/>
            <a:ext cx="796944" cy="796944"/>
          </a:xfrm>
          <a:prstGeom prst="rect">
            <a:avLst/>
          </a:prstGeom>
          <a:ln>
            <a:noFill/>
          </a:ln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C2A3BDE0-CD47-4AA5-B364-55C3157731D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240" y="1253397"/>
            <a:ext cx="851502" cy="805192"/>
          </a:xfrm>
          <a:prstGeom prst="rect">
            <a:avLst/>
          </a:prstGeom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67F220AA-E43B-47C8-A4F5-688DE753383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7858" y="1253397"/>
            <a:ext cx="851502" cy="805192"/>
          </a:xfrm>
          <a:prstGeom prst="rect">
            <a:avLst/>
          </a:prstGeom>
        </p:spPr>
      </p:pic>
      <p:pic>
        <p:nvPicPr>
          <p:cNvPr id="43" name="圖片 42">
            <a:extLst>
              <a:ext uri="{FF2B5EF4-FFF2-40B4-BE49-F238E27FC236}">
                <a16:creationId xmlns:a16="http://schemas.microsoft.com/office/drawing/2014/main" id="{5289F092-4F97-4C7B-9766-1170E9D3F54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2424" y="1232844"/>
            <a:ext cx="853088" cy="80519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E5A6292D-F219-4DCF-BC36-5C834DB4909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3593" y="3700119"/>
            <a:ext cx="2596553" cy="851092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32B5E858-FD23-4CAD-BF16-131DF527408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3478" y="3641265"/>
            <a:ext cx="6357910" cy="4433805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B148DEA9-B4EC-4774-9F60-96B55FA8644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09329" y="6446183"/>
            <a:ext cx="1092662" cy="24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7725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16">
            <a:extLst>
              <a:ext uri="{FF2B5EF4-FFF2-40B4-BE49-F238E27FC236}">
                <a16:creationId xmlns:a16="http://schemas.microsoft.com/office/drawing/2014/main" id="{1C89AE23-D95D-409D-AAF1-75CCA62167A4}"/>
              </a:ext>
            </a:extLst>
          </p:cNvPr>
          <p:cNvSpPr txBox="1">
            <a:spLocks/>
          </p:cNvSpPr>
          <p:nvPr/>
        </p:nvSpPr>
        <p:spPr>
          <a:xfrm>
            <a:off x="4983862" y="6098077"/>
            <a:ext cx="6651338" cy="360175"/>
          </a:xfrm>
          <a:prstGeom prst="rect">
            <a:avLst/>
          </a:prstGeom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zh-TW" sz="600">
                <a:solidFill>
                  <a:schemeClr val="bg1"/>
                </a:solidFill>
              </a:rPr>
              <a:t>©2019</a:t>
            </a:r>
            <a:r>
              <a:rPr lang="zh-TW" altLang="en-US" sz="600">
                <a:solidFill>
                  <a:schemeClr val="bg1"/>
                </a:solidFill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著作權為威聯通科技股份有限公司所有。威聯通科技並保留所有權利。威聯通科技股份有限公司所使用或註冊之商標或標章。檔案中所提及之產品及公司名稱可能為其他公司所有之商標。</a:t>
            </a:r>
            <a:endParaRPr lang="zh-TW" sz="1600">
              <a:solidFill>
                <a:schemeClr val="bg1"/>
              </a:solidFill>
              <a:latin typeface="新細明體"/>
              <a:ea typeface="新細明體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1A474B7-5E52-4DFF-AD1A-1C6C48DBAAA0}"/>
              </a:ext>
            </a:extLst>
          </p:cNvPr>
          <p:cNvSpPr txBox="1"/>
          <p:nvPr/>
        </p:nvSpPr>
        <p:spPr>
          <a:xfrm>
            <a:off x="7016785" y="3265129"/>
            <a:ext cx="4698722" cy="160043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zh-TW" sz="5400" b="1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QNAP</a:t>
            </a:r>
          </a:p>
          <a:p>
            <a:pPr algn="ctr"/>
            <a:r>
              <a:rPr lang="zh-TW" altLang="en-US" sz="4400" b="1">
                <a:solidFill>
                  <a:schemeClr val="bg1"/>
                </a:solidFill>
                <a:latin typeface="微軟正黑體"/>
                <a:ea typeface="微軟正黑體"/>
              </a:rPr>
              <a:t>是您最好的選擇！</a:t>
            </a:r>
          </a:p>
        </p:txBody>
      </p:sp>
    </p:spTree>
    <p:extLst>
      <p:ext uri="{BB962C8B-B14F-4D97-AF65-F5344CB8AC3E}">
        <p14:creationId xmlns:p14="http://schemas.microsoft.com/office/powerpoint/2010/main" val="7340884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群組 21">
            <a:extLst>
              <a:ext uri="{FF2B5EF4-FFF2-40B4-BE49-F238E27FC236}">
                <a16:creationId xmlns:a16="http://schemas.microsoft.com/office/drawing/2014/main" id="{FF8F9180-C9B6-4FC5-9E36-1B5A86C0C303}"/>
              </a:ext>
            </a:extLst>
          </p:cNvPr>
          <p:cNvGrpSpPr/>
          <p:nvPr/>
        </p:nvGrpSpPr>
        <p:grpSpPr>
          <a:xfrm>
            <a:off x="7329927" y="4770135"/>
            <a:ext cx="3536287" cy="1563864"/>
            <a:chOff x="7162053" y="796994"/>
            <a:chExt cx="4029640" cy="2101647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AE6539F9-5E30-4B3B-A89B-5646871F2C83}"/>
                </a:ext>
              </a:extLst>
            </p:cNvPr>
            <p:cNvSpPr/>
            <p:nvPr/>
          </p:nvSpPr>
          <p:spPr>
            <a:xfrm>
              <a:off x="7171443" y="796995"/>
              <a:ext cx="4020250" cy="2101646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5000"/>
                    <a:lumOff val="95000"/>
                    <a:alpha val="0"/>
                  </a:schemeClr>
                </a:gs>
                <a:gs pos="100000">
                  <a:schemeClr val="accent5">
                    <a:lumMod val="30000"/>
                    <a:lumOff val="70000"/>
                    <a:alpha val="97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4" name="矩形: 圓角化同側角落 23">
              <a:extLst>
                <a:ext uri="{FF2B5EF4-FFF2-40B4-BE49-F238E27FC236}">
                  <a16:creationId xmlns:a16="http://schemas.microsoft.com/office/drawing/2014/main" id="{05EC28CC-B9BF-4C52-8F3A-C5036EF6CF81}"/>
                </a:ext>
              </a:extLst>
            </p:cNvPr>
            <p:cNvSpPr/>
            <p:nvPr/>
          </p:nvSpPr>
          <p:spPr>
            <a:xfrm>
              <a:off x="7162053" y="796994"/>
              <a:ext cx="4029639" cy="2101647"/>
            </a:xfrm>
            <a:prstGeom prst="round2SameRect">
              <a:avLst>
                <a:gd name="adj1" fmla="val 9945"/>
                <a:gd name="adj2" fmla="val 0"/>
              </a:avLst>
            </a:prstGeom>
            <a:noFill/>
            <a:ln w="1905">
              <a:gradFill flip="none" rotWithShape="1">
                <a:gsLst>
                  <a:gs pos="0">
                    <a:schemeClr val="accent5">
                      <a:lumMod val="5000"/>
                      <a:lumOff val="95000"/>
                    </a:schemeClr>
                  </a:gs>
                  <a:gs pos="100000">
                    <a:schemeClr val="accent5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</a:ln>
            <a:effectLst>
              <a:glow rad="25400">
                <a:schemeClr val="accent1">
                  <a:lumMod val="20000"/>
                  <a:lumOff val="80000"/>
                  <a:alpha val="8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99C955F0-7CEA-4BA3-B2AA-19DC22B463AC}"/>
              </a:ext>
            </a:extLst>
          </p:cNvPr>
          <p:cNvSpPr/>
          <p:nvPr/>
        </p:nvSpPr>
        <p:spPr>
          <a:xfrm>
            <a:off x="7210558" y="5989352"/>
            <a:ext cx="37915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讀取速度</a:t>
            </a:r>
            <a:r>
              <a:rPr lang="en-US" altLang="zh-TW" sz="14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3,500MB/s</a:t>
            </a:r>
            <a:r>
              <a:rPr lang="zh-TW" alt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，寫入速度</a:t>
            </a:r>
            <a:r>
              <a:rPr lang="en-US" altLang="zh-TW" sz="14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2,300MB/s</a:t>
            </a: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8D4A8181-55E9-4BB2-AE3E-33CCC93CA0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8572" y="5442118"/>
            <a:ext cx="2576526" cy="542042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541C9FE8-4D03-4B1D-AE92-653B75DDA203}"/>
              </a:ext>
            </a:extLst>
          </p:cNvPr>
          <p:cNvSpPr/>
          <p:nvPr/>
        </p:nvSpPr>
        <p:spPr>
          <a:xfrm>
            <a:off x="8437523" y="5528448"/>
            <a:ext cx="2153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</a:rPr>
              <a:t>SAMSUNG </a:t>
            </a:r>
            <a:r>
              <a:rPr lang="zh-TW" altLang="en-US" b="1">
                <a:solidFill>
                  <a:schemeClr val="bg1"/>
                </a:solidFill>
              </a:rPr>
              <a:t> </a:t>
            </a:r>
            <a:r>
              <a:rPr lang="en-US" altLang="zh-TW" b="1">
                <a:solidFill>
                  <a:schemeClr val="bg1"/>
                </a:solidFill>
              </a:rPr>
              <a:t>970 EVO</a:t>
            </a:r>
            <a:r>
              <a:rPr lang="zh-TW" altLang="en-US" b="1">
                <a:solidFill>
                  <a:schemeClr val="bg1"/>
                </a:solidFill>
              </a:rPr>
              <a:t> </a:t>
            </a:r>
            <a:endParaRPr lang="en-US" altLang="zh-TW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06D0C686-D5D0-4986-874D-6F24A37FAC3B}"/>
              </a:ext>
            </a:extLst>
          </p:cNvPr>
          <p:cNvGrpSpPr/>
          <p:nvPr/>
        </p:nvGrpSpPr>
        <p:grpSpPr>
          <a:xfrm>
            <a:off x="7329927" y="1490551"/>
            <a:ext cx="3536287" cy="2903750"/>
            <a:chOff x="7162053" y="796994"/>
            <a:chExt cx="4029640" cy="2101647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DB5B44AC-73E4-4653-9E1D-0AE0DA62D0E2}"/>
                </a:ext>
              </a:extLst>
            </p:cNvPr>
            <p:cNvSpPr/>
            <p:nvPr/>
          </p:nvSpPr>
          <p:spPr>
            <a:xfrm>
              <a:off x="7171443" y="796995"/>
              <a:ext cx="4020250" cy="2101646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5000"/>
                    <a:lumOff val="95000"/>
                    <a:alpha val="0"/>
                  </a:schemeClr>
                </a:gs>
                <a:gs pos="100000">
                  <a:schemeClr val="accent5">
                    <a:lumMod val="30000"/>
                    <a:lumOff val="70000"/>
                    <a:alpha val="97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矩形: 圓角化同側角落 17">
              <a:extLst>
                <a:ext uri="{FF2B5EF4-FFF2-40B4-BE49-F238E27FC236}">
                  <a16:creationId xmlns:a16="http://schemas.microsoft.com/office/drawing/2014/main" id="{95B2DD6B-78A5-450E-B675-0CB9C07C423A}"/>
                </a:ext>
              </a:extLst>
            </p:cNvPr>
            <p:cNvSpPr/>
            <p:nvPr/>
          </p:nvSpPr>
          <p:spPr>
            <a:xfrm>
              <a:off x="7162053" y="796994"/>
              <a:ext cx="4029639" cy="2101647"/>
            </a:xfrm>
            <a:prstGeom prst="round2SameRect">
              <a:avLst>
                <a:gd name="adj1" fmla="val 9945"/>
                <a:gd name="adj2" fmla="val 0"/>
              </a:avLst>
            </a:prstGeom>
            <a:noFill/>
            <a:ln w="1905">
              <a:gradFill flip="none" rotWithShape="1">
                <a:gsLst>
                  <a:gs pos="0">
                    <a:schemeClr val="accent5">
                      <a:lumMod val="5000"/>
                      <a:lumOff val="95000"/>
                    </a:schemeClr>
                  </a:gs>
                  <a:gs pos="100000">
                    <a:schemeClr val="accent5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</a:ln>
            <a:effectLst>
              <a:glow rad="25400">
                <a:schemeClr val="accent1">
                  <a:lumMod val="20000"/>
                  <a:lumOff val="80000"/>
                  <a:alpha val="8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sp>
        <p:nvSpPr>
          <p:cNvPr id="12" name="矩形: 圓角 39">
            <a:extLst>
              <a:ext uri="{FF2B5EF4-FFF2-40B4-BE49-F238E27FC236}">
                <a16:creationId xmlns:a16="http://schemas.microsoft.com/office/drawing/2014/main" id="{E02EFA30-3084-4848-B582-BE79CFE16777}"/>
              </a:ext>
            </a:extLst>
          </p:cNvPr>
          <p:cNvSpPr/>
          <p:nvPr/>
        </p:nvSpPr>
        <p:spPr>
          <a:xfrm>
            <a:off x="710556" y="1792801"/>
            <a:ext cx="6186289" cy="4680000"/>
          </a:xfrm>
          <a:prstGeom prst="roundRect">
            <a:avLst>
              <a:gd name="adj" fmla="val 4364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D305D6-9AD5-8E41-AA72-3595C5871FC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08125" y="163513"/>
            <a:ext cx="10683875" cy="869950"/>
          </a:xfrm>
        </p:spPr>
        <p:txBody>
          <a:bodyPr/>
          <a:lstStyle/>
          <a:p>
            <a:r>
              <a:rPr lang="en-US" altLang="zh-CN"/>
              <a:t>SSD</a:t>
            </a:r>
            <a:r>
              <a:rPr lang="zh-TW" altLang="en-US"/>
              <a:t> </a:t>
            </a:r>
            <a:r>
              <a:rPr lang="zh-CN" altLang="en-US"/>
              <a:t>市場與效能大躍進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199E9E-AABD-A74C-A32D-683C93A38C9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686" y="1929863"/>
            <a:ext cx="5873216" cy="41453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19D6B0-25E0-1744-BC64-B43B6000A2AC}"/>
              </a:ext>
            </a:extLst>
          </p:cNvPr>
          <p:cNvSpPr txBox="1"/>
          <p:nvPr/>
        </p:nvSpPr>
        <p:spPr>
          <a:xfrm>
            <a:off x="1508125" y="1170525"/>
            <a:ext cx="4481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Shipments of hard disk and solid state (HDD/SSD) drives worldwide from 2015 to 2021 (in millions)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C49469-3EE1-D247-B5CF-4CB5D1CD8C5F}"/>
              </a:ext>
            </a:extLst>
          </p:cNvPr>
          <p:cNvSpPr txBox="1"/>
          <p:nvPr/>
        </p:nvSpPr>
        <p:spPr>
          <a:xfrm>
            <a:off x="897146" y="6131551"/>
            <a:ext cx="56582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https://www.statista.com/statistics/285474/hdds-and-ssds-in-pcs-global-shipments-2012-2017/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CE109F-C056-A547-B79A-AC5F043D6EF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2907" y="1269722"/>
            <a:ext cx="3791504" cy="2527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59ED8A-431C-E944-B1DD-D808FD5AE46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6431" y="4594335"/>
            <a:ext cx="1821572" cy="890851"/>
          </a:xfrm>
          <a:prstGeom prst="rect">
            <a:avLst/>
          </a:prstGeom>
        </p:spPr>
      </p:pic>
      <p:sp>
        <p:nvSpPr>
          <p:cNvPr id="17" name="Rectangle 24">
            <a:extLst>
              <a:ext uri="{FF2B5EF4-FFF2-40B4-BE49-F238E27FC236}">
                <a16:creationId xmlns:a16="http://schemas.microsoft.com/office/drawing/2014/main" id="{C86F9007-6202-40BE-956D-EFC32EF58F5C}"/>
              </a:ext>
            </a:extLst>
          </p:cNvPr>
          <p:cNvSpPr/>
          <p:nvPr/>
        </p:nvSpPr>
        <p:spPr>
          <a:xfrm>
            <a:off x="7338168" y="4086524"/>
            <a:ext cx="35362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讀取速度</a:t>
            </a:r>
            <a:r>
              <a:rPr lang="en-US" altLang="zh-TW" sz="14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550MB/s</a:t>
            </a:r>
            <a:r>
              <a:rPr lang="zh-TW" alt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，寫入速度</a:t>
            </a:r>
            <a:r>
              <a:rPr lang="en-US" altLang="zh-TW" sz="14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520MB/s</a:t>
            </a: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517ADF11-A97D-40F9-9AB3-3301E6176C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8572" y="3539290"/>
            <a:ext cx="2576526" cy="542042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65C92942-F030-4C1D-A641-6714DB35AB0B}"/>
              </a:ext>
            </a:extLst>
          </p:cNvPr>
          <p:cNvSpPr/>
          <p:nvPr/>
        </p:nvSpPr>
        <p:spPr>
          <a:xfrm>
            <a:off x="8437523" y="3625620"/>
            <a:ext cx="2100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</a:rPr>
              <a:t>SAMSUNG </a:t>
            </a:r>
            <a:r>
              <a:rPr lang="zh-TW" altLang="en-US" b="1">
                <a:solidFill>
                  <a:schemeClr val="bg1"/>
                </a:solidFill>
              </a:rPr>
              <a:t> </a:t>
            </a:r>
            <a:r>
              <a:rPr lang="en-US" altLang="zh-TW" b="1">
                <a:solidFill>
                  <a:schemeClr val="bg1"/>
                </a:solidFill>
              </a:rPr>
              <a:t>860 EVO</a:t>
            </a:r>
            <a:endParaRPr lang="en-US" altLang="zh-TW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101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片 23">
            <a:extLst>
              <a:ext uri="{FF2B5EF4-FFF2-40B4-BE49-F238E27FC236}">
                <a16:creationId xmlns:a16="http://schemas.microsoft.com/office/drawing/2014/main" id="{C6FDD287-F2D2-4DC9-8760-818747F945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2936" y="3655012"/>
            <a:ext cx="2287014" cy="809562"/>
          </a:xfrm>
          <a:prstGeom prst="rect">
            <a:avLst/>
          </a:prstGeom>
        </p:spPr>
      </p:pic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id="{F8E3B2E5-F265-694F-9E37-81A770B6591C}"/>
              </a:ext>
            </a:extLst>
          </p:cNvPr>
          <p:cNvCxnSpPr>
            <a:cxnSpLocks/>
          </p:cNvCxnSpPr>
          <p:nvPr/>
        </p:nvCxnSpPr>
        <p:spPr>
          <a:xfrm>
            <a:off x="611809" y="2429190"/>
            <a:ext cx="1737481" cy="1"/>
          </a:xfrm>
          <a:prstGeom prst="straightConnector1">
            <a:avLst/>
          </a:prstGeom>
          <a:ln w="28575">
            <a:solidFill>
              <a:schemeClr val="accent5">
                <a:lumMod val="20000"/>
                <a:lumOff val="8000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0" name="Elbow Connector 29">
            <a:extLst>
              <a:ext uri="{FF2B5EF4-FFF2-40B4-BE49-F238E27FC236}">
                <a16:creationId xmlns:a16="http://schemas.microsoft.com/office/drawing/2014/main" id="{99D70D07-6228-504C-BA07-8F28C6AC055C}"/>
              </a:ext>
            </a:extLst>
          </p:cNvPr>
          <p:cNvCxnSpPr>
            <a:cxnSpLocks/>
          </p:cNvCxnSpPr>
          <p:nvPr/>
        </p:nvCxnSpPr>
        <p:spPr>
          <a:xfrm flipV="1">
            <a:off x="619286" y="5237462"/>
            <a:ext cx="1766537" cy="16578"/>
          </a:xfrm>
          <a:prstGeom prst="straightConnector1">
            <a:avLst/>
          </a:prstGeom>
          <a:ln w="28575">
            <a:solidFill>
              <a:schemeClr val="accent5">
                <a:lumMod val="20000"/>
                <a:lumOff val="8000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BA4D3141-F3FA-4FEA-AD84-4C7DE6A29C99}"/>
              </a:ext>
            </a:extLst>
          </p:cNvPr>
          <p:cNvCxnSpPr>
            <a:cxnSpLocks/>
          </p:cNvCxnSpPr>
          <p:nvPr/>
        </p:nvCxnSpPr>
        <p:spPr>
          <a:xfrm>
            <a:off x="1278306" y="3819035"/>
            <a:ext cx="1070988" cy="0"/>
          </a:xfrm>
          <a:prstGeom prst="line">
            <a:avLst/>
          </a:prstGeom>
          <a:ln w="28575">
            <a:solidFill>
              <a:schemeClr val="accent5">
                <a:lumMod val="20000"/>
                <a:lumOff val="8000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87033B43-DE67-F04F-A325-604515F289A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1552" y="2392549"/>
            <a:ext cx="1276896" cy="8158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57D820-4A0D-0A44-AEE5-5A4C0B28847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99933" y="163513"/>
            <a:ext cx="8886288" cy="86995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/>
              <a:t>多使用者在 </a:t>
            </a:r>
            <a:r>
              <a:rPr lang="en-US" altLang="zh-TW"/>
              <a:t>10GbE </a:t>
            </a:r>
            <a:r>
              <a:rPr lang="zh-TW" altLang="en-US"/>
              <a:t>高速傳輸的瓶頸</a:t>
            </a:r>
            <a:endParaRPr lang="ja-JP" alt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CC0B14F-19BF-D541-91EE-1C045105DA6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117" y="1532288"/>
            <a:ext cx="876189" cy="1422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DEFB6D2-423B-8246-B597-39FF0C233A51}"/>
              </a:ext>
            </a:extLst>
          </p:cNvPr>
          <p:cNvSpPr txBox="1"/>
          <p:nvPr/>
        </p:nvSpPr>
        <p:spPr>
          <a:xfrm>
            <a:off x="611809" y="5809533"/>
            <a:ext cx="1691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PC/workstation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3203F2B-5E4C-0041-BA7E-34901E83527D}"/>
              </a:ext>
            </a:extLst>
          </p:cNvPr>
          <p:cNvSpPr txBox="1"/>
          <p:nvPr/>
        </p:nvSpPr>
        <p:spPr>
          <a:xfrm>
            <a:off x="8565265" y="5088215"/>
            <a:ext cx="1258332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SSD </a:t>
            </a:r>
            <a:r>
              <a:rPr lang="zh-TW" altLang="en-US" b="1">
                <a:solidFill>
                  <a:schemeClr val="bg1"/>
                </a:solidFill>
                <a:latin typeface="Microsoft JhengHei"/>
                <a:ea typeface="Microsoft JhengHei"/>
              </a:rPr>
              <a:t>快取</a:t>
            </a:r>
            <a:endParaRPr lang="en-US" b="1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AF58659-8C97-3F44-903B-0123D35E600C}"/>
              </a:ext>
            </a:extLst>
          </p:cNvPr>
          <p:cNvSpPr txBox="1"/>
          <p:nvPr/>
        </p:nvSpPr>
        <p:spPr>
          <a:xfrm>
            <a:off x="10416584" y="5088215"/>
            <a:ext cx="883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err="1">
                <a:solidFill>
                  <a:schemeClr val="bg1"/>
                </a:solidFill>
              </a:rPr>
              <a:t>Qtier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1FDC79A-9263-004C-9F49-6C98CA0257CF}"/>
              </a:ext>
            </a:extLst>
          </p:cNvPr>
          <p:cNvSpPr txBox="1"/>
          <p:nvPr/>
        </p:nvSpPr>
        <p:spPr>
          <a:xfrm>
            <a:off x="1283339" y="3501124"/>
            <a:ext cx="116125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10GbE </a:t>
            </a:r>
            <a:r>
              <a:rPr lang="zh-CN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傳輸</a:t>
            </a:r>
            <a:endParaRPr lang="zh-CN" sz="1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  <a:p>
            <a:endParaRPr lang="en-US" sz="1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38BBB248-4287-42FC-9DB5-88DE9328ECB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4772" y="4634360"/>
            <a:ext cx="720000" cy="823187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EDF521FC-D365-4736-93BD-D6D1C70C0CD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8549" y="4737547"/>
            <a:ext cx="720000" cy="720000"/>
          </a:xfrm>
          <a:prstGeom prst="rect">
            <a:avLst/>
          </a:prstGeom>
        </p:spPr>
      </p:pic>
      <p:pic>
        <p:nvPicPr>
          <p:cNvPr id="67" name="Picture 11">
            <a:extLst>
              <a:ext uri="{FF2B5EF4-FFF2-40B4-BE49-F238E27FC236}">
                <a16:creationId xmlns:a16="http://schemas.microsoft.com/office/drawing/2014/main" id="{9EE7278A-3EB0-4691-90B0-BCBDBC8B080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117" y="2980549"/>
            <a:ext cx="876189" cy="1422400"/>
          </a:xfrm>
          <a:prstGeom prst="rect">
            <a:avLst/>
          </a:prstGeom>
        </p:spPr>
      </p:pic>
      <p:pic>
        <p:nvPicPr>
          <p:cNvPr id="68" name="Picture 11">
            <a:extLst>
              <a:ext uri="{FF2B5EF4-FFF2-40B4-BE49-F238E27FC236}">
                <a16:creationId xmlns:a16="http://schemas.microsoft.com/office/drawing/2014/main" id="{66EB6D02-2B3B-44F6-A325-F3FD5634BA1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117" y="4428810"/>
            <a:ext cx="876189" cy="1422400"/>
          </a:xfrm>
          <a:prstGeom prst="rect">
            <a:avLst/>
          </a:prstGeom>
        </p:spPr>
      </p:pic>
      <p:pic>
        <p:nvPicPr>
          <p:cNvPr id="78" name="Picture 18">
            <a:extLst>
              <a:ext uri="{FF2B5EF4-FFF2-40B4-BE49-F238E27FC236}">
                <a16:creationId xmlns:a16="http://schemas.microsoft.com/office/drawing/2014/main" id="{199F1AB0-077A-45BA-942D-A4C8E47003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5438" y="2392549"/>
            <a:ext cx="1276896" cy="815831"/>
          </a:xfrm>
          <a:prstGeom prst="rect">
            <a:avLst/>
          </a:prstGeom>
        </p:spPr>
      </p:pic>
      <p:pic>
        <p:nvPicPr>
          <p:cNvPr id="79" name="Picture 18">
            <a:extLst>
              <a:ext uri="{FF2B5EF4-FFF2-40B4-BE49-F238E27FC236}">
                <a16:creationId xmlns:a16="http://schemas.microsoft.com/office/drawing/2014/main" id="{249620AE-41ED-409D-BB4D-21F182F45F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9324" y="2392549"/>
            <a:ext cx="1276896" cy="815831"/>
          </a:xfrm>
          <a:prstGeom prst="rect">
            <a:avLst/>
          </a:prstGeom>
        </p:spPr>
      </p:pic>
      <p:pic>
        <p:nvPicPr>
          <p:cNvPr id="80" name="Picture 18">
            <a:extLst>
              <a:ext uri="{FF2B5EF4-FFF2-40B4-BE49-F238E27FC236}">
                <a16:creationId xmlns:a16="http://schemas.microsoft.com/office/drawing/2014/main" id="{A53887FF-505C-4C9C-8BB1-C048E5FD1E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11" y="2392549"/>
            <a:ext cx="1276896" cy="815831"/>
          </a:xfrm>
          <a:prstGeom prst="rect">
            <a:avLst/>
          </a:prstGeom>
        </p:spPr>
      </p:pic>
      <p:sp>
        <p:nvSpPr>
          <p:cNvPr id="21" name="TextBox 15">
            <a:extLst>
              <a:ext uri="{FF2B5EF4-FFF2-40B4-BE49-F238E27FC236}">
                <a16:creationId xmlns:a16="http://schemas.microsoft.com/office/drawing/2014/main" id="{45697072-1D19-41DB-ABAB-C4CD47A4EFCE}"/>
              </a:ext>
            </a:extLst>
          </p:cNvPr>
          <p:cNvSpPr txBox="1"/>
          <p:nvPr/>
        </p:nvSpPr>
        <p:spPr>
          <a:xfrm>
            <a:off x="7246482" y="2015547"/>
            <a:ext cx="4994486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Microsoft JhengHei"/>
                <a:ea typeface="Microsoft JhengHei"/>
              </a:rPr>
              <a:t>(1) </a:t>
            </a:r>
            <a:r>
              <a:rPr lang="en-US" sz="1400" err="1">
                <a:solidFill>
                  <a:schemeClr val="bg1"/>
                </a:solidFill>
                <a:latin typeface="Microsoft JhengHei"/>
                <a:ea typeface="Microsoft JhengHei"/>
              </a:rPr>
              <a:t>NVMe</a:t>
            </a:r>
            <a:r>
              <a:rPr lang="en-US" sz="1400">
                <a:solidFill>
                  <a:schemeClr val="bg1"/>
                </a:solidFill>
                <a:latin typeface="Microsoft JhengHei"/>
                <a:ea typeface="Microsoft JhengHei"/>
              </a:rPr>
              <a:t> SSD </a:t>
            </a:r>
            <a:r>
              <a:rPr lang="zh-TW" altLang="en-US" sz="1400">
                <a:solidFill>
                  <a:schemeClr val="bg1"/>
                </a:solidFill>
                <a:latin typeface="Microsoft JhengHei"/>
                <a:ea typeface="Microsoft JhengHei"/>
              </a:rPr>
              <a:t>或</a:t>
            </a:r>
            <a:r>
              <a:rPr lang="en-US" sz="1400">
                <a:solidFill>
                  <a:schemeClr val="bg1"/>
                </a:solidFill>
                <a:latin typeface="Microsoft JhengHei"/>
                <a:ea typeface="Microsoft JhengHei"/>
              </a:rPr>
              <a:t> (2) </a:t>
            </a:r>
            <a:r>
              <a:rPr lang="zh-TW" altLang="en-US" sz="1400">
                <a:solidFill>
                  <a:schemeClr val="bg1"/>
                </a:solidFill>
                <a:latin typeface="Microsoft JhengHei"/>
                <a:ea typeface="Microsoft JhengHei"/>
              </a:rPr>
              <a:t>企業級</a:t>
            </a:r>
            <a:r>
              <a:rPr lang="en-US" sz="1400">
                <a:solidFill>
                  <a:schemeClr val="bg1"/>
                </a:solidFill>
                <a:latin typeface="Microsoft JhengHei"/>
                <a:ea typeface="Microsoft JhengHei"/>
              </a:rPr>
              <a:t> SATA SSD (SLC/MLC)</a:t>
            </a:r>
          </a:p>
        </p:txBody>
      </p:sp>
      <p:sp>
        <p:nvSpPr>
          <p:cNvPr id="22" name="TextBox 37">
            <a:extLst>
              <a:ext uri="{FF2B5EF4-FFF2-40B4-BE49-F238E27FC236}">
                <a16:creationId xmlns:a16="http://schemas.microsoft.com/office/drawing/2014/main" id="{390DADB6-4960-45A2-ACB5-0A9A1BEB3C0E}"/>
              </a:ext>
            </a:extLst>
          </p:cNvPr>
          <p:cNvSpPr txBox="1"/>
          <p:nvPr/>
        </p:nvSpPr>
        <p:spPr>
          <a:xfrm>
            <a:off x="1283339" y="4909807"/>
            <a:ext cx="1634160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10GbE </a:t>
            </a:r>
            <a:r>
              <a:rPr lang="zh-CN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傳輸</a:t>
            </a:r>
            <a:endParaRPr lang="zh-CN" sz="1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  <a:p>
            <a:endParaRPr lang="en-US" sz="1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pic>
        <p:nvPicPr>
          <p:cNvPr id="32" name="Picture 3">
            <a:extLst>
              <a:ext uri="{FF2B5EF4-FFF2-40B4-BE49-F238E27FC236}">
                <a16:creationId xmlns:a16="http://schemas.microsoft.com/office/drawing/2014/main" id="{C1004259-DFD5-4857-BF18-2260D1646E6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9560" y="3073932"/>
            <a:ext cx="5318139" cy="1666963"/>
          </a:xfrm>
          <a:prstGeom prst="rect">
            <a:avLst/>
          </a:prstGeom>
        </p:spPr>
      </p:pic>
      <p:sp>
        <p:nvSpPr>
          <p:cNvPr id="39" name="TextBox 37">
            <a:extLst>
              <a:ext uri="{FF2B5EF4-FFF2-40B4-BE49-F238E27FC236}">
                <a16:creationId xmlns:a16="http://schemas.microsoft.com/office/drawing/2014/main" id="{17D0A738-5759-477F-A01B-E8E9F4AF71EB}"/>
              </a:ext>
            </a:extLst>
          </p:cNvPr>
          <p:cNvSpPr txBox="1"/>
          <p:nvPr/>
        </p:nvSpPr>
        <p:spPr>
          <a:xfrm>
            <a:off x="1283339" y="2084772"/>
            <a:ext cx="1634160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10GbE </a:t>
            </a:r>
            <a:r>
              <a:rPr lang="zh-CN" altLang="en-US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傳輸</a:t>
            </a:r>
            <a:endParaRPr lang="en-US" altLang="zh-CN" sz="1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F7EEDA69-DDDC-4A7B-BDAC-8115BD4DEF5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2796" y="2975280"/>
            <a:ext cx="2236971" cy="679732"/>
          </a:xfrm>
          <a:prstGeom prst="rect">
            <a:avLst/>
          </a:prstGeom>
        </p:spPr>
      </p:pic>
      <p:cxnSp>
        <p:nvCxnSpPr>
          <p:cNvPr id="53" name="Elbow Connector 25">
            <a:extLst>
              <a:ext uri="{FF2B5EF4-FFF2-40B4-BE49-F238E27FC236}">
                <a16:creationId xmlns:a16="http://schemas.microsoft.com/office/drawing/2014/main" id="{A7B5FCF3-0C9E-4B57-8AAE-222562563043}"/>
              </a:ext>
            </a:extLst>
          </p:cNvPr>
          <p:cNvCxnSpPr>
            <a:cxnSpLocks/>
          </p:cNvCxnSpPr>
          <p:nvPr/>
        </p:nvCxnSpPr>
        <p:spPr>
          <a:xfrm>
            <a:off x="2348087" y="2415938"/>
            <a:ext cx="37736" cy="2808272"/>
          </a:xfrm>
          <a:prstGeom prst="straightConnector1">
            <a:avLst/>
          </a:prstGeom>
          <a:ln w="28575">
            <a:solidFill>
              <a:schemeClr val="accent5">
                <a:lumMod val="20000"/>
                <a:lumOff val="8000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56" name="圖片 55">
            <a:extLst>
              <a:ext uri="{FF2B5EF4-FFF2-40B4-BE49-F238E27FC236}">
                <a16:creationId xmlns:a16="http://schemas.microsoft.com/office/drawing/2014/main" id="{6F412694-4469-4A92-A08B-9802DA52C83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2796" y="3586049"/>
            <a:ext cx="2236971" cy="679732"/>
          </a:xfrm>
          <a:prstGeom prst="rect">
            <a:avLst/>
          </a:prstGeom>
        </p:spPr>
      </p:pic>
      <p:pic>
        <p:nvPicPr>
          <p:cNvPr id="57" name="圖片 56">
            <a:extLst>
              <a:ext uri="{FF2B5EF4-FFF2-40B4-BE49-F238E27FC236}">
                <a16:creationId xmlns:a16="http://schemas.microsoft.com/office/drawing/2014/main" id="{CA522708-78FC-4835-9C57-4172EA52045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2796" y="4202299"/>
            <a:ext cx="2236971" cy="679732"/>
          </a:xfrm>
          <a:prstGeom prst="rect">
            <a:avLst/>
          </a:prstGeom>
        </p:spPr>
      </p:pic>
      <p:pic>
        <p:nvPicPr>
          <p:cNvPr id="58" name="圖片 57">
            <a:extLst>
              <a:ext uri="{FF2B5EF4-FFF2-40B4-BE49-F238E27FC236}">
                <a16:creationId xmlns:a16="http://schemas.microsoft.com/office/drawing/2014/main" id="{9A7864BE-1996-4D03-8A9C-05B4F2DA3E9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2796" y="3894174"/>
            <a:ext cx="1722491" cy="679732"/>
          </a:xfrm>
          <a:prstGeom prst="rect">
            <a:avLst/>
          </a:prstGeom>
        </p:spPr>
      </p:pic>
      <p:pic>
        <p:nvPicPr>
          <p:cNvPr id="59" name="圖片 58">
            <a:extLst>
              <a:ext uri="{FF2B5EF4-FFF2-40B4-BE49-F238E27FC236}">
                <a16:creationId xmlns:a16="http://schemas.microsoft.com/office/drawing/2014/main" id="{6B203BC0-B152-490C-B92A-100A7976A1B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2796" y="3285494"/>
            <a:ext cx="1722491" cy="679732"/>
          </a:xfrm>
          <a:prstGeom prst="rect">
            <a:avLst/>
          </a:prstGeom>
        </p:spPr>
      </p:pic>
      <p:sp>
        <p:nvSpPr>
          <p:cNvPr id="48" name="矩形 47">
            <a:extLst>
              <a:ext uri="{FF2B5EF4-FFF2-40B4-BE49-F238E27FC236}">
                <a16:creationId xmlns:a16="http://schemas.microsoft.com/office/drawing/2014/main" id="{D89B24D9-5FFF-4963-9E8B-E434FC7F0864}"/>
              </a:ext>
            </a:extLst>
          </p:cNvPr>
          <p:cNvSpPr/>
          <p:nvPr/>
        </p:nvSpPr>
        <p:spPr>
          <a:xfrm>
            <a:off x="4466468" y="3315146"/>
            <a:ext cx="697627" cy="40011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TW" altLang="en-US" sz="2000" b="1">
                <a:solidFill>
                  <a:srgbClr val="FFC000"/>
                </a:solidFill>
                <a:latin typeface="Microsoft JhengHei"/>
                <a:ea typeface="Microsoft JhengHei"/>
              </a:rPr>
              <a:t>瓶頸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7CD7AE1-478A-7743-894D-9B7AB42BB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3802" y="2829435"/>
            <a:ext cx="2013747" cy="143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B95BDA-98EB-2E46-8D78-D628FF2E2876}"/>
              </a:ext>
            </a:extLst>
          </p:cNvPr>
          <p:cNvSpPr txBox="1"/>
          <p:nvPr/>
        </p:nvSpPr>
        <p:spPr>
          <a:xfrm>
            <a:off x="5666443" y="2613130"/>
            <a:ext cx="1456082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10GbE </a:t>
            </a:r>
            <a:r>
              <a:rPr lang="zh-CN" altLang="en-US" sz="1600" b="1">
                <a:solidFill>
                  <a:schemeClr val="bg1"/>
                </a:solidFill>
                <a:latin typeface="Microsoft JhengHei"/>
                <a:ea typeface="Microsoft JhengHei"/>
              </a:rPr>
              <a:t>網卡</a:t>
            </a:r>
            <a:endParaRPr lang="en-US" sz="1600" b="1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1658683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875C5-F534-334F-BF05-83EF996D523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08125" y="163513"/>
            <a:ext cx="10683875" cy="869950"/>
          </a:xfrm>
        </p:spPr>
        <p:txBody>
          <a:bodyPr/>
          <a:lstStyle/>
          <a:p>
            <a:r>
              <a:rPr lang="zh-CN" altLang="en-US"/>
              <a:t>超越</a:t>
            </a:r>
            <a:r>
              <a:rPr lang="zh-TW" altLang="en-US"/>
              <a:t> </a:t>
            </a:r>
            <a:r>
              <a:rPr lang="en-US" altLang="zh-CN"/>
              <a:t>10GbE </a:t>
            </a:r>
            <a:r>
              <a:rPr lang="zh-CN" altLang="en-US"/>
              <a:t>以後？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BC732F-9BE0-E248-A38D-055F43B9EAAA}"/>
              </a:ext>
            </a:extLst>
          </p:cNvPr>
          <p:cNvSpPr/>
          <p:nvPr/>
        </p:nvSpPr>
        <p:spPr>
          <a:xfrm>
            <a:off x="1153132" y="1174456"/>
            <a:ext cx="90188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25GbE </a:t>
            </a:r>
            <a:r>
              <a:rPr lang="zh-CN" altLang="en-US" sz="2000">
                <a:solidFill>
                  <a:schemeClr val="bg1"/>
                </a:solidFill>
              </a:rPr>
              <a:t>以上高速傳輸市場佔有率預計由</a:t>
            </a:r>
            <a:r>
              <a:rPr lang="zh-TW" altLang="en-US" sz="2000">
                <a:solidFill>
                  <a:schemeClr val="bg1"/>
                </a:solidFill>
              </a:rPr>
              <a:t> </a:t>
            </a:r>
            <a:r>
              <a:rPr lang="en-US" altLang="zh-CN" sz="2000">
                <a:solidFill>
                  <a:schemeClr val="bg1"/>
                </a:solidFill>
              </a:rPr>
              <a:t>22%</a:t>
            </a:r>
            <a:r>
              <a:rPr lang="zh-TW" altLang="en-US" sz="2000">
                <a:solidFill>
                  <a:schemeClr val="bg1"/>
                </a:solidFill>
              </a:rPr>
              <a:t> </a:t>
            </a:r>
            <a:r>
              <a:rPr lang="en-US" altLang="zh-CN" sz="2000">
                <a:solidFill>
                  <a:schemeClr val="bg1"/>
                </a:solidFill>
              </a:rPr>
              <a:t>(2017)</a:t>
            </a:r>
            <a:r>
              <a:rPr lang="zh-TW" altLang="en-US" sz="2000">
                <a:solidFill>
                  <a:schemeClr val="bg1"/>
                </a:solidFill>
              </a:rPr>
              <a:t> </a:t>
            </a:r>
            <a:r>
              <a:rPr lang="zh-CN" altLang="en-US" sz="2000">
                <a:solidFill>
                  <a:schemeClr val="bg1"/>
                </a:solidFill>
              </a:rPr>
              <a:t>成長兩倍至</a:t>
            </a:r>
            <a:r>
              <a:rPr lang="en-US" altLang="zh-CN" sz="2000">
                <a:solidFill>
                  <a:schemeClr val="bg1"/>
                </a:solidFill>
              </a:rPr>
              <a:t>55%</a:t>
            </a:r>
            <a:r>
              <a:rPr lang="zh-TW" altLang="en-US" sz="2000">
                <a:solidFill>
                  <a:schemeClr val="bg1"/>
                </a:solidFill>
              </a:rPr>
              <a:t> </a:t>
            </a:r>
            <a:r>
              <a:rPr lang="en-US" altLang="zh-CN" sz="2000">
                <a:solidFill>
                  <a:schemeClr val="bg1"/>
                </a:solidFill>
              </a:rPr>
              <a:t>(2018</a:t>
            </a:r>
            <a:r>
              <a:rPr lang="zh-TW" altLang="en-US" sz="2000">
                <a:solidFill>
                  <a:schemeClr val="bg1"/>
                </a:solidFill>
              </a:rPr>
              <a:t> 後</a:t>
            </a:r>
            <a:r>
              <a:rPr lang="en-US" altLang="zh-CN" sz="2000">
                <a:solidFill>
                  <a:schemeClr val="bg1"/>
                </a:solidFill>
              </a:rPr>
              <a:t>)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zh-CN" altLang="en-US" sz="2000">
                <a:solidFill>
                  <a:schemeClr val="bg1"/>
                </a:solidFill>
              </a:rPr>
              <a:t>因應未來雲端應用</a:t>
            </a:r>
            <a:r>
              <a:rPr lang="zh-TW" altLang="en-US" sz="2000">
                <a:solidFill>
                  <a:schemeClr val="bg1"/>
                </a:solidFill>
              </a:rPr>
              <a:t>、</a:t>
            </a:r>
            <a:r>
              <a:rPr lang="zh-CN" altLang="en-US" sz="2000">
                <a:solidFill>
                  <a:schemeClr val="bg1"/>
                </a:solidFill>
              </a:rPr>
              <a:t>大數據</a:t>
            </a:r>
            <a:r>
              <a:rPr lang="zh-TW" altLang="en-US" sz="2000">
                <a:solidFill>
                  <a:schemeClr val="bg1"/>
                </a:solidFill>
              </a:rPr>
              <a:t>、</a:t>
            </a:r>
            <a:r>
              <a:rPr lang="zh-CN" altLang="en-US" sz="2000">
                <a:solidFill>
                  <a:schemeClr val="bg1"/>
                </a:solidFill>
              </a:rPr>
              <a:t>高速儲存</a:t>
            </a:r>
            <a:r>
              <a:rPr lang="zh-TW" altLang="en-US" sz="2000">
                <a:solidFill>
                  <a:schemeClr val="bg1"/>
                </a:solidFill>
              </a:rPr>
              <a:t>、</a:t>
            </a:r>
            <a:r>
              <a:rPr lang="zh-CN" altLang="en-US" sz="2000">
                <a:solidFill>
                  <a:schemeClr val="bg1"/>
                </a:solidFill>
              </a:rPr>
              <a:t>虛擬運用與人工智慧</a:t>
            </a:r>
            <a:endParaRPr lang="en-US" altLang="zh-CN" sz="2000">
              <a:solidFill>
                <a:schemeClr val="bg1"/>
              </a:solidFill>
            </a:endParaRPr>
          </a:p>
        </p:txBody>
      </p:sp>
      <p:sp>
        <p:nvSpPr>
          <p:cNvPr id="22" name="矩形: 圓角 39">
            <a:extLst>
              <a:ext uri="{FF2B5EF4-FFF2-40B4-BE49-F238E27FC236}">
                <a16:creationId xmlns:a16="http://schemas.microsoft.com/office/drawing/2014/main" id="{C6F5AC22-AD62-234E-8105-28D71503FD84}"/>
              </a:ext>
            </a:extLst>
          </p:cNvPr>
          <p:cNvSpPr/>
          <p:nvPr/>
        </p:nvSpPr>
        <p:spPr>
          <a:xfrm>
            <a:off x="1147368" y="1980000"/>
            <a:ext cx="8783103" cy="3298360"/>
          </a:xfrm>
          <a:prstGeom prst="roundRect">
            <a:avLst>
              <a:gd name="adj" fmla="val 4364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箭號: 向上 35">
            <a:extLst>
              <a:ext uri="{FF2B5EF4-FFF2-40B4-BE49-F238E27FC236}">
                <a16:creationId xmlns:a16="http://schemas.microsoft.com/office/drawing/2014/main" id="{A9A224FF-0259-4441-981D-BEF334026509}"/>
              </a:ext>
            </a:extLst>
          </p:cNvPr>
          <p:cNvSpPr/>
          <p:nvPr/>
        </p:nvSpPr>
        <p:spPr>
          <a:xfrm rot="5400000">
            <a:off x="3980812" y="2954272"/>
            <a:ext cx="872545" cy="1620175"/>
          </a:xfrm>
          <a:prstGeom prst="up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: 圓角 38">
            <a:extLst>
              <a:ext uri="{FF2B5EF4-FFF2-40B4-BE49-F238E27FC236}">
                <a16:creationId xmlns:a16="http://schemas.microsoft.com/office/drawing/2014/main" id="{BDFAB612-5F60-6B49-8A59-3DCC42FF95BE}"/>
              </a:ext>
            </a:extLst>
          </p:cNvPr>
          <p:cNvSpPr/>
          <p:nvPr/>
        </p:nvSpPr>
        <p:spPr>
          <a:xfrm>
            <a:off x="1387998" y="3079439"/>
            <a:ext cx="881642" cy="92461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/>
          </a:p>
        </p:txBody>
      </p:sp>
      <p:graphicFrame>
        <p:nvGraphicFramePr>
          <p:cNvPr id="35" name="圖表 8">
            <a:extLst>
              <a:ext uri="{FF2B5EF4-FFF2-40B4-BE49-F238E27FC236}">
                <a16:creationId xmlns:a16="http://schemas.microsoft.com/office/drawing/2014/main" id="{7B7ED75C-6C3B-5540-8905-B47C499E95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3848320"/>
              </p:ext>
            </p:extLst>
          </p:nvPr>
        </p:nvGraphicFramePr>
        <p:xfrm>
          <a:off x="2153284" y="2715700"/>
          <a:ext cx="2767011" cy="21014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6" name="矩形 11">
            <a:extLst>
              <a:ext uri="{FF2B5EF4-FFF2-40B4-BE49-F238E27FC236}">
                <a16:creationId xmlns:a16="http://schemas.microsoft.com/office/drawing/2014/main" id="{BB9554FC-D7BC-E048-9EF8-C5EB67ED05E7}"/>
              </a:ext>
            </a:extLst>
          </p:cNvPr>
          <p:cNvSpPr/>
          <p:nvPr/>
        </p:nvSpPr>
        <p:spPr>
          <a:xfrm>
            <a:off x="4077958" y="4386624"/>
            <a:ext cx="510018" cy="287822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>
            <a:spAutoFit/>
          </a:bodyPr>
          <a:lstStyle/>
          <a:p>
            <a:r>
              <a:rPr lang="en-US" altLang="zh-CN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78%</a:t>
            </a:r>
            <a:endParaRPr lang="zh-TW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矩形 20">
            <a:extLst>
              <a:ext uri="{FF2B5EF4-FFF2-40B4-BE49-F238E27FC236}">
                <a16:creationId xmlns:a16="http://schemas.microsoft.com/office/drawing/2014/main" id="{EF5F2DE0-F1BE-D84D-9A07-9781A2C889F0}"/>
              </a:ext>
            </a:extLst>
          </p:cNvPr>
          <p:cNvSpPr/>
          <p:nvPr/>
        </p:nvSpPr>
        <p:spPr>
          <a:xfrm>
            <a:off x="2230080" y="3241149"/>
            <a:ext cx="421738" cy="287822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>
            <a:spAutoFit/>
          </a:bodyPr>
          <a:lstStyle/>
          <a:p>
            <a:r>
              <a:rPr lang="en-US" altLang="zh-CN" sz="1200">
                <a:solidFill>
                  <a:srgbClr val="FF0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7%</a:t>
            </a:r>
            <a:endParaRPr lang="zh-TW" altLang="en-US" sz="1200">
              <a:solidFill>
                <a:srgbClr val="FF0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矩形 22">
            <a:extLst>
              <a:ext uri="{FF2B5EF4-FFF2-40B4-BE49-F238E27FC236}">
                <a16:creationId xmlns:a16="http://schemas.microsoft.com/office/drawing/2014/main" id="{A635E779-E9D7-DB41-8157-03D33635213F}"/>
              </a:ext>
            </a:extLst>
          </p:cNvPr>
          <p:cNvSpPr/>
          <p:nvPr/>
        </p:nvSpPr>
        <p:spPr>
          <a:xfrm>
            <a:off x="2521606" y="2760342"/>
            <a:ext cx="498159" cy="287822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>
            <a:spAutoFit/>
          </a:bodyPr>
          <a:lstStyle/>
          <a:p>
            <a:r>
              <a:rPr lang="en-US" altLang="zh-CN" sz="1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11%</a:t>
            </a:r>
            <a:endParaRPr lang="zh-TW" altLang="en-US" sz="120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矩形 23">
            <a:extLst>
              <a:ext uri="{FF2B5EF4-FFF2-40B4-BE49-F238E27FC236}">
                <a16:creationId xmlns:a16="http://schemas.microsoft.com/office/drawing/2014/main" id="{CCF6B368-F103-D74B-AE58-EE8BD89FD39A}"/>
              </a:ext>
            </a:extLst>
          </p:cNvPr>
          <p:cNvSpPr/>
          <p:nvPr/>
        </p:nvSpPr>
        <p:spPr>
          <a:xfrm>
            <a:off x="3304230" y="2545930"/>
            <a:ext cx="421738" cy="287822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>
            <a:spAutoFit/>
          </a:bodyPr>
          <a:lstStyle/>
          <a:p>
            <a:r>
              <a:rPr lang="en-US" altLang="zh-CN" sz="1200">
                <a:solidFill>
                  <a:srgbClr val="00E6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2%</a:t>
            </a:r>
            <a:endParaRPr lang="zh-TW" altLang="en-US" sz="1200">
              <a:solidFill>
                <a:srgbClr val="00E6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矩形 24">
            <a:extLst>
              <a:ext uri="{FF2B5EF4-FFF2-40B4-BE49-F238E27FC236}">
                <a16:creationId xmlns:a16="http://schemas.microsoft.com/office/drawing/2014/main" id="{B91EB36D-D792-784D-9760-3F9C7EC3F109}"/>
              </a:ext>
            </a:extLst>
          </p:cNvPr>
          <p:cNvSpPr/>
          <p:nvPr/>
        </p:nvSpPr>
        <p:spPr>
          <a:xfrm>
            <a:off x="2973370" y="2596434"/>
            <a:ext cx="421738" cy="287822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>
            <a:spAutoFit/>
          </a:bodyPr>
          <a:lstStyle/>
          <a:p>
            <a:r>
              <a:rPr lang="en-US" altLang="zh-CN" sz="1200">
                <a:solidFill>
                  <a:srgbClr val="A66BD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2%</a:t>
            </a:r>
            <a:endParaRPr lang="zh-TW" altLang="en-US" sz="1200">
              <a:solidFill>
                <a:srgbClr val="A66BD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1" name="群組 29">
            <a:extLst>
              <a:ext uri="{FF2B5EF4-FFF2-40B4-BE49-F238E27FC236}">
                <a16:creationId xmlns:a16="http://schemas.microsoft.com/office/drawing/2014/main" id="{6801CE91-5589-104F-B771-2FEF4E95B115}"/>
              </a:ext>
            </a:extLst>
          </p:cNvPr>
          <p:cNvGrpSpPr/>
          <p:nvPr/>
        </p:nvGrpSpPr>
        <p:grpSpPr>
          <a:xfrm>
            <a:off x="1388000" y="3083731"/>
            <a:ext cx="881640" cy="900886"/>
            <a:chOff x="-5537" y="2631051"/>
            <a:chExt cx="848489" cy="867011"/>
          </a:xfrm>
        </p:grpSpPr>
        <p:sp>
          <p:nvSpPr>
            <p:cNvPr id="42" name="矩形 26">
              <a:extLst>
                <a:ext uri="{FF2B5EF4-FFF2-40B4-BE49-F238E27FC236}">
                  <a16:creationId xmlns:a16="http://schemas.microsoft.com/office/drawing/2014/main" id="{49459131-2272-0144-919D-B13451934EDD}"/>
                </a:ext>
              </a:extLst>
            </p:cNvPr>
            <p:cNvSpPr/>
            <p:nvPr/>
          </p:nvSpPr>
          <p:spPr>
            <a:xfrm>
              <a:off x="-1211" y="2994516"/>
              <a:ext cx="844162" cy="5035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 total </a:t>
              </a:r>
              <a:b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Market</a:t>
              </a:r>
            </a:p>
          </p:txBody>
        </p:sp>
        <p:sp>
          <p:nvSpPr>
            <p:cNvPr id="43" name="矩形 28">
              <a:extLst>
                <a:ext uri="{FF2B5EF4-FFF2-40B4-BE49-F238E27FC236}">
                  <a16:creationId xmlns:a16="http://schemas.microsoft.com/office/drawing/2014/main" id="{C415E078-11DA-3547-9DC2-D5C6C002C863}"/>
                </a:ext>
              </a:extLst>
            </p:cNvPr>
            <p:cNvSpPr/>
            <p:nvPr/>
          </p:nvSpPr>
          <p:spPr>
            <a:xfrm>
              <a:off x="-5537" y="2631051"/>
              <a:ext cx="848489" cy="4443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22%</a:t>
              </a:r>
            </a:p>
          </p:txBody>
        </p:sp>
      </p:grpSp>
      <p:sp>
        <p:nvSpPr>
          <p:cNvPr id="44" name="矩形: 圓角 30">
            <a:extLst>
              <a:ext uri="{FF2B5EF4-FFF2-40B4-BE49-F238E27FC236}">
                <a16:creationId xmlns:a16="http://schemas.microsoft.com/office/drawing/2014/main" id="{F80E7A30-0BFE-E44A-9FEB-AF34D961A98D}"/>
              </a:ext>
            </a:extLst>
          </p:cNvPr>
          <p:cNvSpPr/>
          <p:nvPr/>
        </p:nvSpPr>
        <p:spPr>
          <a:xfrm>
            <a:off x="5476714" y="2126294"/>
            <a:ext cx="3693790" cy="4192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矩形 32">
            <a:extLst>
              <a:ext uri="{FF2B5EF4-FFF2-40B4-BE49-F238E27FC236}">
                <a16:creationId xmlns:a16="http://schemas.microsoft.com/office/drawing/2014/main" id="{EE3C7540-9052-C146-AA65-91F181BB736E}"/>
              </a:ext>
            </a:extLst>
          </p:cNvPr>
          <p:cNvSpPr/>
          <p:nvPr/>
        </p:nvSpPr>
        <p:spPr>
          <a:xfrm>
            <a:off x="5621059" y="2182006"/>
            <a:ext cx="34050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b="1">
                <a:latin typeface="Arial" panose="020B0604020202020204" pitchFamily="34" charset="0"/>
                <a:cs typeface="Arial" panose="020B0604020202020204" pitchFamily="34" charset="0"/>
              </a:rPr>
              <a:t>25G+ Segment Growing at 38% CAGR</a:t>
            </a:r>
          </a:p>
        </p:txBody>
      </p:sp>
      <p:sp>
        <p:nvSpPr>
          <p:cNvPr id="46" name="箭號: 彎曲 37">
            <a:extLst>
              <a:ext uri="{FF2B5EF4-FFF2-40B4-BE49-F238E27FC236}">
                <a16:creationId xmlns:a16="http://schemas.microsoft.com/office/drawing/2014/main" id="{F041B4B9-0BFB-F040-A1D6-30356C2A4CFB}"/>
              </a:ext>
            </a:extLst>
          </p:cNvPr>
          <p:cNvSpPr/>
          <p:nvPr/>
        </p:nvSpPr>
        <p:spPr>
          <a:xfrm>
            <a:off x="1737958" y="2803127"/>
            <a:ext cx="772312" cy="290154"/>
          </a:xfrm>
          <a:prstGeom prst="bentArrow">
            <a:avLst>
              <a:gd name="adj1" fmla="val 25000"/>
              <a:gd name="adj2" fmla="val 27284"/>
              <a:gd name="adj3" fmla="val 25000"/>
              <a:gd name="adj4" fmla="val 4375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chemeClr val="tx1"/>
              </a:solidFill>
            </a:endParaRPr>
          </a:p>
        </p:txBody>
      </p:sp>
      <p:sp>
        <p:nvSpPr>
          <p:cNvPr id="47" name="矩形 40">
            <a:extLst>
              <a:ext uri="{FF2B5EF4-FFF2-40B4-BE49-F238E27FC236}">
                <a16:creationId xmlns:a16="http://schemas.microsoft.com/office/drawing/2014/main" id="{EE4969D5-2C05-F642-9C99-8F7269C2E0B0}"/>
              </a:ext>
            </a:extLst>
          </p:cNvPr>
          <p:cNvSpPr/>
          <p:nvPr/>
        </p:nvSpPr>
        <p:spPr>
          <a:xfrm>
            <a:off x="2086717" y="2182006"/>
            <a:ext cx="24350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Speed Adapters 2017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7F2599-CA9E-3946-AC46-16567F07E5DB}"/>
              </a:ext>
            </a:extLst>
          </p:cNvPr>
          <p:cNvSpPr txBox="1"/>
          <p:nvPr/>
        </p:nvSpPr>
        <p:spPr>
          <a:xfrm>
            <a:off x="8650091" y="6214128"/>
            <a:ext cx="1967430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sz="1600">
                <a:solidFill>
                  <a:schemeClr val="bg1"/>
                </a:solidFill>
                <a:latin typeface="Arial"/>
                <a:ea typeface="Microsoft JhengHei"/>
                <a:cs typeface="Arial"/>
              </a:rPr>
              <a:t>來源：</a:t>
            </a:r>
            <a:r>
              <a:rPr lang="en-US" sz="1600">
                <a:solidFill>
                  <a:schemeClr val="bg1"/>
                </a:solidFill>
                <a:latin typeface="Arial"/>
                <a:ea typeface="Microsoft JhengHei"/>
                <a:cs typeface="Arial"/>
              </a:rPr>
              <a:t>Mellanox</a:t>
            </a:r>
          </a:p>
        </p:txBody>
      </p:sp>
      <p:pic>
        <p:nvPicPr>
          <p:cNvPr id="48" name="圖片 11">
            <a:extLst>
              <a:ext uri="{FF2B5EF4-FFF2-40B4-BE49-F238E27FC236}">
                <a16:creationId xmlns:a16="http://schemas.microsoft.com/office/drawing/2014/main" id="{73835752-ABA0-8D44-B23D-AA29985B7C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368" y="5425667"/>
            <a:ext cx="7545854" cy="1096008"/>
          </a:xfrm>
          <a:prstGeom prst="rect">
            <a:avLst/>
          </a:prstGeom>
        </p:spPr>
      </p:pic>
      <p:graphicFrame>
        <p:nvGraphicFramePr>
          <p:cNvPr id="50" name="圖表 7">
            <a:extLst>
              <a:ext uri="{FF2B5EF4-FFF2-40B4-BE49-F238E27FC236}">
                <a16:creationId xmlns:a16="http://schemas.microsoft.com/office/drawing/2014/main" id="{E275A0F7-0DD8-4C48-8723-52AD08882D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6053126"/>
              </p:ext>
            </p:extLst>
          </p:nvPr>
        </p:nvGraphicFramePr>
        <p:xfrm>
          <a:off x="3398750" y="2448866"/>
          <a:ext cx="8221523" cy="3298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2" name="矩形 12">
            <a:extLst>
              <a:ext uri="{FF2B5EF4-FFF2-40B4-BE49-F238E27FC236}">
                <a16:creationId xmlns:a16="http://schemas.microsoft.com/office/drawing/2014/main" id="{750EBDA6-B26B-44CD-88B8-D044F9464ACB}"/>
              </a:ext>
            </a:extLst>
          </p:cNvPr>
          <p:cNvSpPr/>
          <p:nvPr/>
        </p:nvSpPr>
        <p:spPr>
          <a:xfrm>
            <a:off x="9205891" y="4056721"/>
            <a:ext cx="546749" cy="2878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45%</a:t>
            </a:r>
            <a:endParaRPr lang="zh-TW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矩形 13">
            <a:extLst>
              <a:ext uri="{FF2B5EF4-FFF2-40B4-BE49-F238E27FC236}">
                <a16:creationId xmlns:a16="http://schemas.microsoft.com/office/drawing/2014/main" id="{D8EFFCE9-343F-466D-9695-0B0B2C15B7AB}"/>
              </a:ext>
            </a:extLst>
          </p:cNvPr>
          <p:cNvSpPr/>
          <p:nvPr/>
        </p:nvSpPr>
        <p:spPr>
          <a:xfrm>
            <a:off x="7823252" y="4756496"/>
            <a:ext cx="546749" cy="2878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>
                <a:solidFill>
                  <a:srgbClr val="FF0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15%</a:t>
            </a:r>
            <a:endParaRPr lang="zh-TW" altLang="en-US" sz="1200">
              <a:solidFill>
                <a:srgbClr val="FF0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矩形 16">
            <a:extLst>
              <a:ext uri="{FF2B5EF4-FFF2-40B4-BE49-F238E27FC236}">
                <a16:creationId xmlns:a16="http://schemas.microsoft.com/office/drawing/2014/main" id="{62638158-3A39-41FB-95DD-15A711289745}"/>
              </a:ext>
            </a:extLst>
          </p:cNvPr>
          <p:cNvSpPr/>
          <p:nvPr/>
        </p:nvSpPr>
        <p:spPr>
          <a:xfrm>
            <a:off x="7917890" y="2534174"/>
            <a:ext cx="452111" cy="2878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2%</a:t>
            </a:r>
            <a:endParaRPr lang="zh-TW" altLang="en-US" sz="120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矩形 17">
            <a:extLst>
              <a:ext uri="{FF2B5EF4-FFF2-40B4-BE49-F238E27FC236}">
                <a16:creationId xmlns:a16="http://schemas.microsoft.com/office/drawing/2014/main" id="{6F8D10BC-D3E2-4AB5-89F7-225EEE8E6587}"/>
              </a:ext>
            </a:extLst>
          </p:cNvPr>
          <p:cNvSpPr/>
          <p:nvPr/>
        </p:nvSpPr>
        <p:spPr>
          <a:xfrm>
            <a:off x="7376363" y="4530536"/>
            <a:ext cx="452111" cy="2878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2%</a:t>
            </a:r>
            <a:endParaRPr lang="zh-TW" altLang="en-US" sz="120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矩形 18">
            <a:extLst>
              <a:ext uri="{FF2B5EF4-FFF2-40B4-BE49-F238E27FC236}">
                <a16:creationId xmlns:a16="http://schemas.microsoft.com/office/drawing/2014/main" id="{D0388902-F173-4756-B679-6CC9C0CB4BF2}"/>
              </a:ext>
            </a:extLst>
          </p:cNvPr>
          <p:cNvSpPr/>
          <p:nvPr/>
        </p:nvSpPr>
        <p:spPr>
          <a:xfrm>
            <a:off x="6930474" y="4004056"/>
            <a:ext cx="546749" cy="2878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>
                <a:solidFill>
                  <a:srgbClr val="A66BD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15%</a:t>
            </a:r>
            <a:endParaRPr lang="zh-TW" altLang="en-US" sz="1200">
              <a:solidFill>
                <a:srgbClr val="A66BD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矩形 19">
            <a:extLst>
              <a:ext uri="{FF2B5EF4-FFF2-40B4-BE49-F238E27FC236}">
                <a16:creationId xmlns:a16="http://schemas.microsoft.com/office/drawing/2014/main" id="{C46125FF-7E4A-4305-BCC2-18A1A7B95EDE}"/>
              </a:ext>
            </a:extLst>
          </p:cNvPr>
          <p:cNvSpPr/>
          <p:nvPr/>
        </p:nvSpPr>
        <p:spPr>
          <a:xfrm>
            <a:off x="7062796" y="2949370"/>
            <a:ext cx="546749" cy="2878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>
                <a:solidFill>
                  <a:srgbClr val="00E6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21%</a:t>
            </a:r>
            <a:endParaRPr lang="zh-TW" altLang="en-US" sz="1200">
              <a:solidFill>
                <a:srgbClr val="00E6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AA3FD640-0ED0-41A2-BD56-3B09398EA8E3}"/>
              </a:ext>
            </a:extLst>
          </p:cNvPr>
          <p:cNvGrpSpPr/>
          <p:nvPr/>
        </p:nvGrpSpPr>
        <p:grpSpPr>
          <a:xfrm>
            <a:off x="5460162" y="2644124"/>
            <a:ext cx="1628370" cy="2135565"/>
            <a:chOff x="5352261" y="2803127"/>
            <a:chExt cx="1122272" cy="1471830"/>
          </a:xfrm>
        </p:grpSpPr>
        <p:sp>
          <p:nvSpPr>
            <p:cNvPr id="59" name="矩形: 圓角 38">
              <a:extLst>
                <a:ext uri="{FF2B5EF4-FFF2-40B4-BE49-F238E27FC236}">
                  <a16:creationId xmlns:a16="http://schemas.microsoft.com/office/drawing/2014/main" id="{E02F4DA4-0B40-43A9-B181-BEF4036E56D3}"/>
                </a:ext>
              </a:extLst>
            </p:cNvPr>
            <p:cNvSpPr/>
            <p:nvPr/>
          </p:nvSpPr>
          <p:spPr>
            <a:xfrm>
              <a:off x="5352261" y="3079439"/>
              <a:ext cx="881642" cy="924618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400"/>
            </a:p>
          </p:txBody>
        </p:sp>
        <p:grpSp>
          <p:nvGrpSpPr>
            <p:cNvPr id="60" name="群組 29">
              <a:extLst>
                <a:ext uri="{FF2B5EF4-FFF2-40B4-BE49-F238E27FC236}">
                  <a16:creationId xmlns:a16="http://schemas.microsoft.com/office/drawing/2014/main" id="{1C0F84A2-5F2C-4C5B-BD9A-08705ABAC973}"/>
                </a:ext>
              </a:extLst>
            </p:cNvPr>
            <p:cNvGrpSpPr/>
            <p:nvPr/>
          </p:nvGrpSpPr>
          <p:grpSpPr>
            <a:xfrm>
              <a:off x="5352263" y="3110594"/>
              <a:ext cx="881640" cy="796251"/>
              <a:chOff x="-5537" y="2656906"/>
              <a:chExt cx="848489" cy="766311"/>
            </a:xfrm>
          </p:grpSpPr>
          <p:sp>
            <p:nvSpPr>
              <p:cNvPr id="61" name="矩形 26">
                <a:extLst>
                  <a:ext uri="{FF2B5EF4-FFF2-40B4-BE49-F238E27FC236}">
                    <a16:creationId xmlns:a16="http://schemas.microsoft.com/office/drawing/2014/main" id="{A7AEB106-4AC3-4D2D-BBF7-88DC37235F06}"/>
                  </a:ext>
                </a:extLst>
              </p:cNvPr>
              <p:cNvSpPr/>
              <p:nvPr/>
            </p:nvSpPr>
            <p:spPr>
              <a:xfrm>
                <a:off x="-1211" y="2994516"/>
                <a:ext cx="844162" cy="4287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 total </a:t>
                </a:r>
                <a:br>
                  <a:rPr lang="en-US" altLang="zh-TW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altLang="zh-TW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Market</a:t>
                </a:r>
              </a:p>
            </p:txBody>
          </p:sp>
          <p:sp>
            <p:nvSpPr>
              <p:cNvPr id="62" name="矩形 28">
                <a:extLst>
                  <a:ext uri="{FF2B5EF4-FFF2-40B4-BE49-F238E27FC236}">
                    <a16:creationId xmlns:a16="http://schemas.microsoft.com/office/drawing/2014/main" id="{E10ED794-1D52-49B0-A3B4-42271B60C5D1}"/>
                  </a:ext>
                </a:extLst>
              </p:cNvPr>
              <p:cNvSpPr/>
              <p:nvPr/>
            </p:nvSpPr>
            <p:spPr>
              <a:xfrm>
                <a:off x="-5537" y="2656906"/>
                <a:ext cx="848489" cy="3878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3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55%</a:t>
                </a:r>
              </a:p>
            </p:txBody>
          </p:sp>
        </p:grpSp>
        <p:sp>
          <p:nvSpPr>
            <p:cNvPr id="63" name="箭號: 彎曲 37">
              <a:extLst>
                <a:ext uri="{FF2B5EF4-FFF2-40B4-BE49-F238E27FC236}">
                  <a16:creationId xmlns:a16="http://schemas.microsoft.com/office/drawing/2014/main" id="{27F24C26-BFB2-41AB-ABBF-61161E9A9023}"/>
                </a:ext>
              </a:extLst>
            </p:cNvPr>
            <p:cNvSpPr/>
            <p:nvPr/>
          </p:nvSpPr>
          <p:spPr>
            <a:xfrm>
              <a:off x="5702221" y="2803127"/>
              <a:ext cx="772312" cy="290154"/>
            </a:xfrm>
            <a:prstGeom prst="bentArrow">
              <a:avLst>
                <a:gd name="adj1" fmla="val 25000"/>
                <a:gd name="adj2" fmla="val 27284"/>
                <a:gd name="adj3" fmla="val 25000"/>
                <a:gd name="adj4" fmla="val 4375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64" name="箭號: 彎曲 37">
              <a:extLst>
                <a:ext uri="{FF2B5EF4-FFF2-40B4-BE49-F238E27FC236}">
                  <a16:creationId xmlns:a16="http://schemas.microsoft.com/office/drawing/2014/main" id="{327BE056-5442-458C-A4BA-86E414CCC9FB}"/>
                </a:ext>
              </a:extLst>
            </p:cNvPr>
            <p:cNvSpPr/>
            <p:nvPr/>
          </p:nvSpPr>
          <p:spPr>
            <a:xfrm flipV="1">
              <a:off x="5702221" y="3984803"/>
              <a:ext cx="772312" cy="290154"/>
            </a:xfrm>
            <a:prstGeom prst="bentArrow">
              <a:avLst>
                <a:gd name="adj1" fmla="val 25000"/>
                <a:gd name="adj2" fmla="val 27284"/>
                <a:gd name="adj3" fmla="val 25000"/>
                <a:gd name="adj4" fmla="val 4375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4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722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9B806-1186-CE48-A058-B4717270511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08125" y="163513"/>
            <a:ext cx="10683875" cy="869950"/>
          </a:xfrm>
        </p:spPr>
        <p:txBody>
          <a:bodyPr/>
          <a:lstStyle/>
          <a:p>
            <a:r>
              <a:rPr lang="en-US"/>
              <a:t>QNAP 10GbE/25GbE </a:t>
            </a:r>
            <a:r>
              <a:rPr lang="zh-CN" altLang="en-US"/>
              <a:t>高速網卡</a:t>
            </a:r>
            <a:endParaRPr lang="en-US"/>
          </a:p>
        </p:txBody>
      </p:sp>
      <p:pic>
        <p:nvPicPr>
          <p:cNvPr id="4" name="圖片 13">
            <a:extLst>
              <a:ext uri="{FF2B5EF4-FFF2-40B4-BE49-F238E27FC236}">
                <a16:creationId xmlns:a16="http://schemas.microsoft.com/office/drawing/2014/main" id="{2DEBD2FD-405E-B442-88C0-BE50B8D689B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3945" y="3221620"/>
            <a:ext cx="2655755" cy="20431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DEDD5C-3C0F-CD4C-AD43-FA7AAF6386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438" y="3551436"/>
            <a:ext cx="3746513" cy="2578061"/>
          </a:xfrm>
          <a:prstGeom prst="rect">
            <a:avLst/>
          </a:prstGeom>
          <a:effectLst>
            <a:outerShdw blurRad="215900" dist="292100" dir="1380000" algn="bl" rotWithShape="0">
              <a:prstClr val="black">
                <a:alpha val="56000"/>
              </a:prstClr>
            </a:outerShdw>
          </a:effectLst>
        </p:spPr>
      </p:pic>
      <p:grpSp>
        <p:nvGrpSpPr>
          <p:cNvPr id="25" name="群組 24">
            <a:extLst>
              <a:ext uri="{FF2B5EF4-FFF2-40B4-BE49-F238E27FC236}">
                <a16:creationId xmlns:a16="http://schemas.microsoft.com/office/drawing/2014/main" id="{9CC924D9-7CEB-4C5B-862F-968CF5327C74}"/>
              </a:ext>
            </a:extLst>
          </p:cNvPr>
          <p:cNvGrpSpPr/>
          <p:nvPr/>
        </p:nvGrpSpPr>
        <p:grpSpPr>
          <a:xfrm>
            <a:off x="4330582" y="3429000"/>
            <a:ext cx="4686520" cy="2686642"/>
            <a:chOff x="4349292" y="3057378"/>
            <a:chExt cx="4711843" cy="270115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5AA82FC-F4DA-D64F-AC54-5B3FC19B3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49292" y="3180476"/>
              <a:ext cx="3746513" cy="2578061"/>
            </a:xfrm>
            <a:prstGeom prst="rect">
              <a:avLst/>
            </a:prstGeom>
            <a:effectLst>
              <a:outerShdw blurRad="215900" dist="292100" dir="1380000" algn="bl" rotWithShape="0">
                <a:prstClr val="black">
                  <a:alpha val="56000"/>
                </a:prstClr>
              </a:outerShdw>
            </a:effec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0A91196-895E-834A-B499-FBCF0F81A6FE}"/>
                </a:ext>
              </a:extLst>
            </p:cNvPr>
            <p:cNvSpPr/>
            <p:nvPr/>
          </p:nvSpPr>
          <p:spPr>
            <a:xfrm>
              <a:off x="5762640" y="3057378"/>
              <a:ext cx="1141930" cy="3376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106.83</a:t>
              </a:r>
              <a:r>
                <a:rPr lang="zh-TW" altLang="en-US">
                  <a:solidFill>
                    <a:schemeClr val="bg1"/>
                  </a:solidFill>
                </a:rPr>
                <a:t> </a:t>
              </a:r>
              <a:r>
                <a:rPr lang="en-US" altLang="zh-TW">
                  <a:solidFill>
                    <a:schemeClr val="bg1"/>
                  </a:solidFill>
                </a:rPr>
                <a:t>mm</a:t>
              </a: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33A694A-078B-D841-A51F-2CA7920C2830}"/>
                </a:ext>
              </a:extLst>
            </p:cNvPr>
            <p:cNvSpPr/>
            <p:nvPr/>
          </p:nvSpPr>
          <p:spPr>
            <a:xfrm>
              <a:off x="8133171" y="4351071"/>
              <a:ext cx="927964" cy="3376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68.9 mm</a:t>
              </a:r>
            </a:p>
          </p:txBody>
        </p:sp>
        <p:cxnSp>
          <p:nvCxnSpPr>
            <p:cNvPr id="17" name="Straight Arrow Connector 9">
              <a:extLst>
                <a:ext uri="{FF2B5EF4-FFF2-40B4-BE49-F238E27FC236}">
                  <a16:creationId xmlns:a16="http://schemas.microsoft.com/office/drawing/2014/main" id="{26BA1FB3-C33D-4388-A1BF-A420A8424F72}"/>
                </a:ext>
              </a:extLst>
            </p:cNvPr>
            <p:cNvCxnSpPr>
              <a:cxnSpLocks/>
            </p:cNvCxnSpPr>
            <p:nvPr/>
          </p:nvCxnSpPr>
          <p:spPr>
            <a:xfrm>
              <a:off x="4420073" y="3070861"/>
              <a:ext cx="3512607" cy="0"/>
            </a:xfrm>
            <a:prstGeom prst="straightConnector1">
              <a:avLst/>
            </a:prstGeom>
            <a:noFill/>
            <a:ln w="12700">
              <a:solidFill>
                <a:schemeClr val="accent2">
                  <a:lumMod val="20000"/>
                  <a:lumOff val="80000"/>
                </a:schemeClr>
              </a:solidFill>
              <a:headEnd type="stealth" w="lg" len="lg"/>
              <a:tailEnd type="stealth" w="lg" len="lg"/>
            </a:ln>
            <a:effectLst>
              <a:glow rad="38100">
                <a:srgbClr val="FF05BE">
                  <a:alpha val="8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" name="Straight Arrow Connector 9">
              <a:extLst>
                <a:ext uri="{FF2B5EF4-FFF2-40B4-BE49-F238E27FC236}">
                  <a16:creationId xmlns:a16="http://schemas.microsoft.com/office/drawing/2014/main" id="{484E1FFA-22E3-49CB-BDF1-DA70EEBC5687}"/>
                </a:ext>
              </a:extLst>
            </p:cNvPr>
            <p:cNvCxnSpPr>
              <a:cxnSpLocks/>
            </p:cNvCxnSpPr>
            <p:nvPr/>
          </p:nvCxnSpPr>
          <p:spPr>
            <a:xfrm>
              <a:off x="8158717" y="3357494"/>
              <a:ext cx="0" cy="2252002"/>
            </a:xfrm>
            <a:prstGeom prst="straightConnector1">
              <a:avLst/>
            </a:prstGeom>
            <a:noFill/>
            <a:ln w="12700">
              <a:solidFill>
                <a:schemeClr val="accent2">
                  <a:lumMod val="20000"/>
                  <a:lumOff val="80000"/>
                </a:schemeClr>
              </a:solidFill>
              <a:headEnd type="stealth" w="lg" len="lg"/>
              <a:tailEnd type="stealth" w="lg" len="lg"/>
            </a:ln>
            <a:effectLst>
              <a:glow rad="38100">
                <a:srgbClr val="FF05BE">
                  <a:alpha val="8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2" name="TextBox 5">
            <a:extLst>
              <a:ext uri="{FF2B5EF4-FFF2-40B4-BE49-F238E27FC236}">
                <a16:creationId xmlns:a16="http://schemas.microsoft.com/office/drawing/2014/main" id="{E8249ADA-10E1-4687-BEF8-28B773A11CDF}"/>
              </a:ext>
            </a:extLst>
          </p:cNvPr>
          <p:cNvSpPr txBox="1"/>
          <p:nvPr/>
        </p:nvSpPr>
        <p:spPr>
          <a:xfrm>
            <a:off x="472063" y="2589111"/>
            <a:ext cx="2616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 x SFP+ 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接口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 </a:t>
            </a: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10GbE 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傳輸速度</a:t>
            </a: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F7146767-52C2-4422-BE19-DB8995CEFA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781" y="1692096"/>
            <a:ext cx="4019102" cy="870891"/>
          </a:xfrm>
          <a:prstGeom prst="rect">
            <a:avLst/>
          </a:prstGeom>
        </p:spPr>
      </p:pic>
      <p:sp>
        <p:nvSpPr>
          <p:cNvPr id="24" name="TextBox 4">
            <a:extLst>
              <a:ext uri="{FF2B5EF4-FFF2-40B4-BE49-F238E27FC236}">
                <a16:creationId xmlns:a16="http://schemas.microsoft.com/office/drawing/2014/main" id="{852CF101-19BE-4DF0-A4B4-D174A6CB42FF}"/>
              </a:ext>
            </a:extLst>
          </p:cNvPr>
          <p:cNvSpPr txBox="1"/>
          <p:nvPr/>
        </p:nvSpPr>
        <p:spPr>
          <a:xfrm>
            <a:off x="302314" y="1808075"/>
            <a:ext cx="3727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QXG-10G2SF-CX4</a:t>
            </a:r>
          </a:p>
          <a:p>
            <a:pPr algn="ctr"/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雙埠 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GbE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SFP+ 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半高網卡</a:t>
            </a:r>
            <a:endParaRPr 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C2BD2A75-DDFB-43AC-94C6-2FBB529AC09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2985" y="1692096"/>
            <a:ext cx="4019102" cy="870891"/>
          </a:xfrm>
          <a:prstGeom prst="rect">
            <a:avLst/>
          </a:prstGeom>
        </p:spPr>
      </p:pic>
      <p:sp>
        <p:nvSpPr>
          <p:cNvPr id="30" name="TextBox 4">
            <a:extLst>
              <a:ext uri="{FF2B5EF4-FFF2-40B4-BE49-F238E27FC236}">
                <a16:creationId xmlns:a16="http://schemas.microsoft.com/office/drawing/2014/main" id="{44392124-5ECB-4F9F-8206-EAD8A133463C}"/>
              </a:ext>
            </a:extLst>
          </p:cNvPr>
          <p:cNvSpPr txBox="1"/>
          <p:nvPr/>
        </p:nvSpPr>
        <p:spPr>
          <a:xfrm>
            <a:off x="4422518" y="1808075"/>
            <a:ext cx="3727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QXG-25G2SF-CX4</a:t>
            </a:r>
          </a:p>
          <a:p>
            <a:pPr algn="ctr"/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雙埠 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25</a:t>
            </a:r>
            <a:r>
              <a:rPr 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GbE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SFP28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半高網卡</a:t>
            </a:r>
          </a:p>
        </p:txBody>
      </p:sp>
      <p:sp>
        <p:nvSpPr>
          <p:cNvPr id="31" name="TextBox 5">
            <a:extLst>
              <a:ext uri="{FF2B5EF4-FFF2-40B4-BE49-F238E27FC236}">
                <a16:creationId xmlns:a16="http://schemas.microsoft.com/office/drawing/2014/main" id="{59A66587-F8CE-4202-B617-CDB53EAD1EC3}"/>
              </a:ext>
            </a:extLst>
          </p:cNvPr>
          <p:cNvSpPr txBox="1"/>
          <p:nvPr/>
        </p:nvSpPr>
        <p:spPr>
          <a:xfrm>
            <a:off x="4628778" y="2589111"/>
            <a:ext cx="29734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 x SFP28 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接口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 </a:t>
            </a: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25GbE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10GbE 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雙速</a:t>
            </a:r>
          </a:p>
        </p:txBody>
      </p:sp>
      <p:pic>
        <p:nvPicPr>
          <p:cNvPr id="32" name="圖片 31">
            <a:extLst>
              <a:ext uri="{FF2B5EF4-FFF2-40B4-BE49-F238E27FC236}">
                <a16:creationId xmlns:a16="http://schemas.microsoft.com/office/drawing/2014/main" id="{D4E20BA8-4031-4E20-9256-7E2AB62A04E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8487" y="1692096"/>
            <a:ext cx="3727853" cy="870891"/>
          </a:xfrm>
          <a:prstGeom prst="rect">
            <a:avLst/>
          </a:prstGeom>
        </p:spPr>
      </p:pic>
      <p:sp>
        <p:nvSpPr>
          <p:cNvPr id="33" name="TextBox 4">
            <a:extLst>
              <a:ext uri="{FF2B5EF4-FFF2-40B4-BE49-F238E27FC236}">
                <a16:creationId xmlns:a16="http://schemas.microsoft.com/office/drawing/2014/main" id="{5575C246-ED86-42A2-BB52-30119B7B6524}"/>
              </a:ext>
            </a:extLst>
          </p:cNvPr>
          <p:cNvSpPr txBox="1"/>
          <p:nvPr/>
        </p:nvSpPr>
        <p:spPr>
          <a:xfrm>
            <a:off x="8728423" y="1789886"/>
            <a:ext cx="3027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Mellanox </a:t>
            </a:r>
          </a:p>
          <a:p>
            <a:pPr algn="ctr"/>
            <a:r>
              <a:rPr lang="en-US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ConnectX</a:t>
            </a:r>
            <a:r>
              <a:rPr lang="en-US" b="1" baseline="30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-4 Lx 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網路晶片</a:t>
            </a:r>
          </a:p>
        </p:txBody>
      </p:sp>
      <p:sp>
        <p:nvSpPr>
          <p:cNvPr id="34" name="TextBox 5">
            <a:extLst>
              <a:ext uri="{FF2B5EF4-FFF2-40B4-BE49-F238E27FC236}">
                <a16:creationId xmlns:a16="http://schemas.microsoft.com/office/drawing/2014/main" id="{77E51316-E417-4460-9079-CBE5DA79F671}"/>
              </a:ext>
            </a:extLst>
          </p:cNvPr>
          <p:cNvSpPr txBox="1"/>
          <p:nvPr/>
        </p:nvSpPr>
        <p:spPr>
          <a:xfrm>
            <a:off x="8782970" y="2589111"/>
            <a:ext cx="29734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 </a:t>
            </a:r>
            <a:r>
              <a:rPr lang="en-US" altLang="zh-TW" sz="160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iSER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RoCE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卸載能力</a:t>
            </a:r>
          </a:p>
        </p:txBody>
      </p:sp>
    </p:spTree>
    <p:extLst>
      <p:ext uri="{BB962C8B-B14F-4D97-AF65-F5344CB8AC3E}">
        <p14:creationId xmlns:p14="http://schemas.microsoft.com/office/powerpoint/2010/main" val="29869359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>
            <a:extLst>
              <a:ext uri="{FF2B5EF4-FFF2-40B4-BE49-F238E27FC236}">
                <a16:creationId xmlns:a16="http://schemas.microsoft.com/office/drawing/2014/main" id="{983967EB-BDA0-4978-BB33-57B1EB1316B5}"/>
              </a:ext>
            </a:extLst>
          </p:cNvPr>
          <p:cNvSpPr/>
          <p:nvPr/>
        </p:nvSpPr>
        <p:spPr>
          <a:xfrm>
            <a:off x="7886211" y="4229527"/>
            <a:ext cx="4020250" cy="210164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  <a:alpha val="0"/>
                </a:schemeClr>
              </a:gs>
              <a:gs pos="100000">
                <a:schemeClr val="accent5">
                  <a:lumMod val="30000"/>
                  <a:lumOff val="70000"/>
                  <a:alpha val="97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686FD8F-0208-4B49-A328-EEABFCDFA29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336" y="941908"/>
            <a:ext cx="6718022" cy="41980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ACC995-EE6B-174F-9FD6-FAB5DE269E8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08125" y="163513"/>
            <a:ext cx="10683875" cy="869950"/>
          </a:xfrm>
        </p:spPr>
        <p:txBody>
          <a:bodyPr/>
          <a:lstStyle/>
          <a:p>
            <a:r>
              <a:rPr lang="zh-CN" altLang="en-US"/>
              <a:t>硬體詳解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4D93CE-C8D1-5746-BE6B-6D06F0D65D35}"/>
              </a:ext>
            </a:extLst>
          </p:cNvPr>
          <p:cNvSpPr txBox="1"/>
          <p:nvPr/>
        </p:nvSpPr>
        <p:spPr>
          <a:xfrm>
            <a:off x="4612067" y="5051850"/>
            <a:ext cx="3274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PCIe Gen3 x8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傳輸介面</a:t>
            </a:r>
            <a:endParaRPr lang="en-US" altLang="zh-CN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提供最高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b="1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64Gbit/s</a:t>
            </a:r>
            <a:r>
              <a:rPr lang="zh-TW" altLang="en-US" b="1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頻寬</a:t>
            </a:r>
            <a:endParaRPr lang="en-US" b="1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D43ABC-3E74-5B42-9877-99B36726A820}"/>
              </a:ext>
            </a:extLst>
          </p:cNvPr>
          <p:cNvSpPr txBox="1"/>
          <p:nvPr/>
        </p:nvSpPr>
        <p:spPr>
          <a:xfrm>
            <a:off x="4390212" y="1274729"/>
            <a:ext cx="34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雙埠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25GbE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10GbE </a:t>
            </a:r>
            <a:r>
              <a:rPr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傳輸接口</a:t>
            </a:r>
            <a:endParaRPr 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C2A1BBF-DBEC-034F-AFAF-B85F6772603C}"/>
              </a:ext>
            </a:extLst>
          </p:cNvPr>
          <p:cNvCxnSpPr>
            <a:cxnSpLocks/>
          </p:cNvCxnSpPr>
          <p:nvPr/>
        </p:nvCxnSpPr>
        <p:spPr>
          <a:xfrm flipV="1">
            <a:off x="4592979" y="1711502"/>
            <a:ext cx="0" cy="1033060"/>
          </a:xfrm>
          <a:prstGeom prst="straightConnector1">
            <a:avLst/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  <a:headEnd type="none" w="med" len="med"/>
            <a:tailEnd type="oval" w="med" len="med"/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26FDB01-4210-9344-BFA1-7E9AB858A44E}"/>
              </a:ext>
            </a:extLst>
          </p:cNvPr>
          <p:cNvSpPr txBox="1"/>
          <p:nvPr/>
        </p:nvSpPr>
        <p:spPr>
          <a:xfrm>
            <a:off x="164758" y="5111125"/>
            <a:ext cx="29903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預裝半高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Low profile </a:t>
            </a:r>
            <a:r>
              <a:rPr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支架</a:t>
            </a:r>
            <a:endParaRPr lang="en-US" altLang="zh-CN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附贈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全高 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Full height </a:t>
            </a:r>
            <a:r>
              <a:rPr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r>
              <a:rPr lang="en-US" altLang="zh-CN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 </a:t>
            </a:r>
            <a:r>
              <a:rPr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專用平板支架</a:t>
            </a:r>
            <a:endParaRPr 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CFDB328-E565-714B-A420-EED2C087F478}"/>
              </a:ext>
            </a:extLst>
          </p:cNvPr>
          <p:cNvSpPr/>
          <p:nvPr/>
        </p:nvSpPr>
        <p:spPr>
          <a:xfrm>
            <a:off x="7876822" y="3004635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F70F78"/>
              </a:buClr>
            </a:pP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晶片散熱模組與風扇</a:t>
            </a:r>
            <a:endParaRPr 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2" name="圖片 22">
            <a:extLst>
              <a:ext uri="{FF2B5EF4-FFF2-40B4-BE49-F238E27FC236}">
                <a16:creationId xmlns:a16="http://schemas.microsoft.com/office/drawing/2014/main" id="{AA22520B-E12A-B547-828C-DAD26F308D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79388" y="4647969"/>
            <a:ext cx="1418282" cy="1574597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49000"/>
              </a:prst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AC0E9C3-0CBA-BF4C-B6FD-6AA41B4450BA}"/>
              </a:ext>
            </a:extLst>
          </p:cNvPr>
          <p:cNvSpPr/>
          <p:nvPr/>
        </p:nvSpPr>
        <p:spPr>
          <a:xfrm>
            <a:off x="9879871" y="4380952"/>
            <a:ext cx="20265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10GbE SFP+</a:t>
            </a:r>
            <a:r>
              <a:rPr lang="zh-TW" altLang="en-US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網路線</a:t>
            </a:r>
            <a:endParaRPr lang="en-US" sz="1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4" name="圖片 22">
            <a:extLst>
              <a:ext uri="{FF2B5EF4-FFF2-40B4-BE49-F238E27FC236}">
                <a16:creationId xmlns:a16="http://schemas.microsoft.com/office/drawing/2014/main" id="{E68C2305-95FC-D545-80A2-D7993333FB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84025" y="4647968"/>
            <a:ext cx="1418282" cy="1574597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49000"/>
              </a:prstClr>
            </a:outerShdw>
          </a:effec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1E77817-9501-A846-85B7-82950E0538AE}"/>
              </a:ext>
            </a:extLst>
          </p:cNvPr>
          <p:cNvSpPr/>
          <p:nvPr/>
        </p:nvSpPr>
        <p:spPr>
          <a:xfrm>
            <a:off x="7862358" y="4380953"/>
            <a:ext cx="20523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25GbE SFP28</a:t>
            </a:r>
            <a:r>
              <a:rPr lang="zh-TW" altLang="en-US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en-US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網路線</a:t>
            </a:r>
            <a:r>
              <a:rPr lang="en-US" altLang="zh-TW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0C54D124-7882-4BE7-B586-1D5720B1EA35}"/>
              </a:ext>
            </a:extLst>
          </p:cNvPr>
          <p:cNvSpPr/>
          <p:nvPr/>
        </p:nvSpPr>
        <p:spPr>
          <a:xfrm>
            <a:off x="3698373" y="2728967"/>
            <a:ext cx="1746457" cy="1185805"/>
          </a:xfrm>
          <a:prstGeom prst="rect">
            <a:avLst/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27" name="Straight Arrow Connector 9">
            <a:extLst>
              <a:ext uri="{FF2B5EF4-FFF2-40B4-BE49-F238E27FC236}">
                <a16:creationId xmlns:a16="http://schemas.microsoft.com/office/drawing/2014/main" id="{29ADB579-1D6A-4335-B36E-F32CF308C850}"/>
              </a:ext>
            </a:extLst>
          </p:cNvPr>
          <p:cNvCxnSpPr>
            <a:cxnSpLocks/>
          </p:cNvCxnSpPr>
          <p:nvPr/>
        </p:nvCxnSpPr>
        <p:spPr>
          <a:xfrm>
            <a:off x="7206260" y="3196675"/>
            <a:ext cx="656098" cy="0"/>
          </a:xfrm>
          <a:prstGeom prst="straightConnector1">
            <a:avLst/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  <a:headEnd type="none" w="med" len="med"/>
            <a:tailEnd type="oval" w="med" len="med"/>
          </a:ln>
          <a:effectLst>
            <a:glow rad="38100">
              <a:srgbClr val="00B05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8" name="矩形 27">
            <a:extLst>
              <a:ext uri="{FF2B5EF4-FFF2-40B4-BE49-F238E27FC236}">
                <a16:creationId xmlns:a16="http://schemas.microsoft.com/office/drawing/2014/main" id="{84E5DF41-AE71-41FB-B78B-E2AD3379562E}"/>
              </a:ext>
            </a:extLst>
          </p:cNvPr>
          <p:cNvSpPr/>
          <p:nvPr/>
        </p:nvSpPr>
        <p:spPr>
          <a:xfrm rot="5400000">
            <a:off x="5725116" y="2360681"/>
            <a:ext cx="1376399" cy="1622321"/>
          </a:xfrm>
          <a:prstGeom prst="rect">
            <a:avLst/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</a:ln>
          <a:effectLst>
            <a:glow rad="38100">
              <a:srgbClr val="00B05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29" name="Straight Arrow Connector 9">
            <a:extLst>
              <a:ext uri="{FF2B5EF4-FFF2-40B4-BE49-F238E27FC236}">
                <a16:creationId xmlns:a16="http://schemas.microsoft.com/office/drawing/2014/main" id="{4DA0F5C6-0A18-4A3C-A883-7B5653075C96}"/>
              </a:ext>
            </a:extLst>
          </p:cNvPr>
          <p:cNvCxnSpPr>
            <a:cxnSpLocks/>
          </p:cNvCxnSpPr>
          <p:nvPr/>
        </p:nvCxnSpPr>
        <p:spPr>
          <a:xfrm>
            <a:off x="4846029" y="4703479"/>
            <a:ext cx="0" cy="307825"/>
          </a:xfrm>
          <a:prstGeom prst="straightConnector1">
            <a:avLst/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  <a:headEnd type="none" w="med" len="med"/>
            <a:tailEnd type="oval" w="med" len="med"/>
          </a:ln>
          <a:effectLst>
            <a:glow rad="38100">
              <a:srgbClr val="A506F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0" name="矩形 29">
            <a:extLst>
              <a:ext uri="{FF2B5EF4-FFF2-40B4-BE49-F238E27FC236}">
                <a16:creationId xmlns:a16="http://schemas.microsoft.com/office/drawing/2014/main" id="{2C9F1971-C0CF-489A-AA05-5276F34E1C92}"/>
              </a:ext>
            </a:extLst>
          </p:cNvPr>
          <p:cNvSpPr/>
          <p:nvPr/>
        </p:nvSpPr>
        <p:spPr>
          <a:xfrm rot="10800000">
            <a:off x="4592978" y="4033790"/>
            <a:ext cx="2782316" cy="669688"/>
          </a:xfrm>
          <a:prstGeom prst="rect">
            <a:avLst/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</a:ln>
          <a:effectLst>
            <a:glow rad="38100">
              <a:srgbClr val="A506F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32" name="Straight Arrow Connector 9">
            <a:extLst>
              <a:ext uri="{FF2B5EF4-FFF2-40B4-BE49-F238E27FC236}">
                <a16:creationId xmlns:a16="http://schemas.microsoft.com/office/drawing/2014/main" id="{B23A1CB3-1B61-4B41-A779-9A509D14F3E3}"/>
              </a:ext>
            </a:extLst>
          </p:cNvPr>
          <p:cNvCxnSpPr>
            <a:cxnSpLocks/>
          </p:cNvCxnSpPr>
          <p:nvPr/>
        </p:nvCxnSpPr>
        <p:spPr>
          <a:xfrm rot="10800000" flipV="1">
            <a:off x="3083515" y="5058201"/>
            <a:ext cx="259274" cy="222148"/>
          </a:xfrm>
          <a:prstGeom prst="bentConnector3">
            <a:avLst>
              <a:gd name="adj1" fmla="val 2791"/>
            </a:avLst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  <a:headEnd type="none" w="med" len="med"/>
            <a:tailEnd type="oval" w="med" len="med"/>
          </a:ln>
          <a:effectLst>
            <a:glow rad="38100">
              <a:srgbClr val="07FDE6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3" name="矩形 32">
            <a:extLst>
              <a:ext uri="{FF2B5EF4-FFF2-40B4-BE49-F238E27FC236}">
                <a16:creationId xmlns:a16="http://schemas.microsoft.com/office/drawing/2014/main" id="{E7CD0D1B-26DD-4A9C-95FE-4908850EA191}"/>
              </a:ext>
            </a:extLst>
          </p:cNvPr>
          <p:cNvSpPr/>
          <p:nvPr/>
        </p:nvSpPr>
        <p:spPr>
          <a:xfrm rot="16200000">
            <a:off x="1854657" y="3285220"/>
            <a:ext cx="2995490" cy="537772"/>
          </a:xfrm>
          <a:prstGeom prst="rect">
            <a:avLst/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</a:ln>
          <a:effectLst>
            <a:glow rad="38100">
              <a:srgbClr val="07FDE6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37" name="矩形: 圓角化同側角落 36">
            <a:extLst>
              <a:ext uri="{FF2B5EF4-FFF2-40B4-BE49-F238E27FC236}">
                <a16:creationId xmlns:a16="http://schemas.microsoft.com/office/drawing/2014/main" id="{65466B28-138C-4794-ACB1-B08F18098388}"/>
              </a:ext>
            </a:extLst>
          </p:cNvPr>
          <p:cNvSpPr/>
          <p:nvPr/>
        </p:nvSpPr>
        <p:spPr>
          <a:xfrm>
            <a:off x="7876821" y="4229526"/>
            <a:ext cx="4029639" cy="2101647"/>
          </a:xfrm>
          <a:prstGeom prst="round2SameRect">
            <a:avLst>
              <a:gd name="adj1" fmla="val 9945"/>
              <a:gd name="adj2" fmla="val 0"/>
            </a:avLst>
          </a:prstGeom>
          <a:noFill/>
          <a:ln w="1905">
            <a:solidFill>
              <a:schemeClr val="accent2">
                <a:lumMod val="20000"/>
                <a:lumOff val="80000"/>
              </a:schemeClr>
            </a:solidFill>
          </a:ln>
          <a:effectLst>
            <a:glow rad="25400">
              <a:schemeClr val="accent1">
                <a:lumMod val="20000"/>
                <a:lumOff val="80000"/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554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D377C-E9FB-EF46-A261-F3C6EE4F97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08125" y="163513"/>
            <a:ext cx="10683875" cy="8699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搭配</a:t>
            </a:r>
            <a:r>
              <a:rPr lang="zh-TW" altLang="en-US"/>
              <a:t> </a:t>
            </a:r>
            <a:r>
              <a:rPr lang="en-US" altLang="zh-CN"/>
              <a:t>QNAP </a:t>
            </a:r>
            <a:r>
              <a:rPr lang="zh-CN" altLang="en-US"/>
              <a:t>高階機種感受高速傳輸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8849E2-9A15-FD43-9BF9-0A84556AEB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874" y="1907282"/>
            <a:ext cx="3692614" cy="1157444"/>
          </a:xfrm>
          <a:prstGeom prst="rect">
            <a:avLst/>
          </a:prstGeom>
          <a:effectLst>
            <a:glow rad="38100">
              <a:schemeClr val="tx2">
                <a:lumMod val="20000"/>
                <a:lumOff val="80000"/>
                <a:alpha val="45000"/>
              </a:schemeClr>
            </a:glo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FE9786-CFED-074B-907D-C356EF31878B}"/>
              </a:ext>
            </a:extLst>
          </p:cNvPr>
          <p:cNvSpPr txBox="1"/>
          <p:nvPr/>
        </p:nvSpPr>
        <p:spPr>
          <a:xfrm>
            <a:off x="673247" y="3381113"/>
            <a:ext cx="42280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" sz="1600">
                <a:solidFill>
                  <a:schemeClr val="bg1"/>
                </a:solidFill>
              </a:rPr>
              <a:t>1U: Gen3 x16 (CPU)</a:t>
            </a:r>
          </a:p>
          <a:p>
            <a:r>
              <a:rPr lang="nl" sz="1600">
                <a:solidFill>
                  <a:schemeClr val="bg1"/>
                </a:solidFill>
              </a:rPr>
              <a:t>2U &amp; 3U : Slot 2 with Gen3 x8 (CPU) </a:t>
            </a:r>
          </a:p>
          <a:p>
            <a:r>
              <a:rPr lang="nl" sz="1600">
                <a:solidFill>
                  <a:schemeClr val="bg1"/>
                </a:solidFill>
              </a:rPr>
              <a:t>4U: slot 4 with Gen3 x8 (CPU)</a:t>
            </a:r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22A1D7-E47B-7A4D-8C97-1E1937E7E1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0489" y="1936333"/>
            <a:ext cx="3835638" cy="1083237"/>
          </a:xfrm>
          <a:prstGeom prst="rect">
            <a:avLst/>
          </a:prstGeom>
          <a:effectLst>
            <a:glow rad="38100">
              <a:schemeClr val="tx2">
                <a:lumMod val="20000"/>
                <a:lumOff val="80000"/>
                <a:alpha val="45000"/>
              </a:schemeClr>
            </a:glo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321ECF-17CF-1D42-93C0-1D90FBE992B6}"/>
              </a:ext>
            </a:extLst>
          </p:cNvPr>
          <p:cNvSpPr txBox="1"/>
          <p:nvPr/>
        </p:nvSpPr>
        <p:spPr>
          <a:xfrm>
            <a:off x="4395116" y="3381113"/>
            <a:ext cx="42280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" sz="1600">
                <a:solidFill>
                  <a:schemeClr val="bg1"/>
                </a:solidFill>
              </a:rPr>
              <a:t>1U: Gen3 x16 (CPU)</a:t>
            </a:r>
          </a:p>
          <a:p>
            <a:r>
              <a:rPr lang="nl" sz="1600">
                <a:solidFill>
                  <a:schemeClr val="bg1"/>
                </a:solidFill>
              </a:rPr>
              <a:t>2U &amp; 3U : Slot 2 and 4 with Gen3 x8 (CPU)</a:t>
            </a:r>
          </a:p>
          <a:p>
            <a:r>
              <a:rPr lang="nl" sz="1600">
                <a:solidFill>
                  <a:schemeClr val="bg1"/>
                </a:solidFill>
              </a:rPr>
              <a:t>4U: slot 2 and 3 with Gen3 x8 (CPU)</a:t>
            </a:r>
          </a:p>
        </p:txBody>
      </p:sp>
      <p:grpSp>
        <p:nvGrpSpPr>
          <p:cNvPr id="9" name="群組 30">
            <a:extLst>
              <a:ext uri="{FF2B5EF4-FFF2-40B4-BE49-F238E27FC236}">
                <a16:creationId xmlns:a16="http://schemas.microsoft.com/office/drawing/2014/main" id="{2B7CD6AB-DEEE-A948-B3A1-604A6F7CEF65}"/>
              </a:ext>
            </a:extLst>
          </p:cNvPr>
          <p:cNvGrpSpPr/>
          <p:nvPr/>
        </p:nvGrpSpPr>
        <p:grpSpPr>
          <a:xfrm rot="16200000">
            <a:off x="4605361" y="1241662"/>
            <a:ext cx="720356" cy="687910"/>
            <a:chOff x="353180" y="1146671"/>
            <a:chExt cx="1628887" cy="1646888"/>
          </a:xfrm>
        </p:grpSpPr>
        <p:pic>
          <p:nvPicPr>
            <p:cNvPr id="10" name="圖片 28">
              <a:extLst>
                <a:ext uri="{FF2B5EF4-FFF2-40B4-BE49-F238E27FC236}">
                  <a16:creationId xmlns:a16="http://schemas.microsoft.com/office/drawing/2014/main" id="{1BADDCC2-D5D1-9749-8310-C049CD138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180" y="1146671"/>
              <a:ext cx="1628887" cy="1646888"/>
            </a:xfrm>
            <a:prstGeom prst="rect">
              <a:avLst/>
            </a:prstGeom>
          </p:spPr>
        </p:pic>
        <p:pic>
          <p:nvPicPr>
            <p:cNvPr id="11" name="圖片 14">
              <a:extLst>
                <a:ext uri="{FF2B5EF4-FFF2-40B4-BE49-F238E27FC236}">
                  <a16:creationId xmlns:a16="http://schemas.microsoft.com/office/drawing/2014/main" id="{C96117EB-5D4A-2349-B505-A2D2BA183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420905" y="1333849"/>
              <a:ext cx="1483610" cy="1315467"/>
            </a:xfrm>
            <a:prstGeom prst="rect">
              <a:avLst/>
            </a:prstGeom>
          </p:spPr>
        </p:pic>
      </p:grpSp>
      <p:grpSp>
        <p:nvGrpSpPr>
          <p:cNvPr id="12" name="群組 38">
            <a:extLst>
              <a:ext uri="{FF2B5EF4-FFF2-40B4-BE49-F238E27FC236}">
                <a16:creationId xmlns:a16="http://schemas.microsoft.com/office/drawing/2014/main" id="{4C4D973E-714A-D842-A923-D7992701A25D}"/>
              </a:ext>
            </a:extLst>
          </p:cNvPr>
          <p:cNvGrpSpPr/>
          <p:nvPr/>
        </p:nvGrpSpPr>
        <p:grpSpPr>
          <a:xfrm rot="16200000">
            <a:off x="5439996" y="1218094"/>
            <a:ext cx="715361" cy="734334"/>
            <a:chOff x="353180" y="1146671"/>
            <a:chExt cx="1628887" cy="1646888"/>
          </a:xfrm>
        </p:grpSpPr>
        <p:pic>
          <p:nvPicPr>
            <p:cNvPr id="13" name="圖片 39">
              <a:extLst>
                <a:ext uri="{FF2B5EF4-FFF2-40B4-BE49-F238E27FC236}">
                  <a16:creationId xmlns:a16="http://schemas.microsoft.com/office/drawing/2014/main" id="{C486F781-6371-0E4F-A68D-8548C6B881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180" y="1146671"/>
              <a:ext cx="1628887" cy="1646888"/>
            </a:xfrm>
            <a:prstGeom prst="rect">
              <a:avLst/>
            </a:prstGeom>
          </p:spPr>
        </p:pic>
        <p:pic>
          <p:nvPicPr>
            <p:cNvPr id="14" name="圖片 14">
              <a:extLst>
                <a:ext uri="{FF2B5EF4-FFF2-40B4-BE49-F238E27FC236}">
                  <a16:creationId xmlns:a16="http://schemas.microsoft.com/office/drawing/2014/main" id="{30DECCBD-7309-2A4A-9EF0-A60F9F0DC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420905" y="1333849"/>
              <a:ext cx="1483610" cy="1315467"/>
            </a:xfrm>
            <a:prstGeom prst="rect">
              <a:avLst/>
            </a:prstGeom>
          </p:spPr>
        </p:pic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58A13D09-658A-4EE8-85A6-BA08F4E3A83B}"/>
              </a:ext>
            </a:extLst>
          </p:cNvPr>
          <p:cNvGrpSpPr/>
          <p:nvPr/>
        </p:nvGrpSpPr>
        <p:grpSpPr>
          <a:xfrm>
            <a:off x="6285992" y="1227578"/>
            <a:ext cx="734336" cy="715363"/>
            <a:chOff x="6709139" y="1150258"/>
            <a:chExt cx="839301" cy="817616"/>
          </a:xfrm>
        </p:grpSpPr>
        <p:pic>
          <p:nvPicPr>
            <p:cNvPr id="51" name="圖片 39">
              <a:extLst>
                <a:ext uri="{FF2B5EF4-FFF2-40B4-BE49-F238E27FC236}">
                  <a16:creationId xmlns:a16="http://schemas.microsoft.com/office/drawing/2014/main" id="{A8809820-C7B3-4CF2-89FE-7F7E54772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6719982" y="1139415"/>
              <a:ext cx="817616" cy="839301"/>
            </a:xfrm>
            <a:prstGeom prst="rect">
              <a:avLst/>
            </a:prstGeom>
          </p:spPr>
        </p:pic>
        <p:pic>
          <p:nvPicPr>
            <p:cNvPr id="15" name="Picture 2" descr="\\MARKETING\Marketing\MarketingMaterials\素材\Logo\AMD\AMD_official Ryzen logos\1711465-A_RYZEN3_BADGE\1711465-A_RYZEN3_BADGE\1711465-A_RYZEN3_BADGE_E_RGB.png">
              <a:extLst>
                <a:ext uri="{FF2B5EF4-FFF2-40B4-BE49-F238E27FC236}">
                  <a16:creationId xmlns:a16="http://schemas.microsoft.com/office/drawing/2014/main" id="{08164BBC-642C-8241-8975-5B0CE93998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9406" y="1226088"/>
              <a:ext cx="750991" cy="665592"/>
            </a:xfrm>
            <a:prstGeom prst="rect">
              <a:avLst/>
            </a:prstGeom>
            <a:noFill/>
          </p:spPr>
        </p:pic>
      </p:grpSp>
      <p:pic>
        <p:nvPicPr>
          <p:cNvPr id="16" name="圖片 29">
            <a:extLst>
              <a:ext uri="{FF2B5EF4-FFF2-40B4-BE49-F238E27FC236}">
                <a16:creationId xmlns:a16="http://schemas.microsoft.com/office/drawing/2014/main" id="{2538315E-7F69-4747-808C-A244F322E3D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2611" y="1178973"/>
            <a:ext cx="717718" cy="720357"/>
          </a:xfrm>
          <a:prstGeom prst="rect">
            <a:avLst/>
          </a:prstGeom>
          <a:effectLst>
            <a:reflection blurRad="25400" stA="51000" endPos="31000" dist="50800" dir="5400000" sy="-100000" algn="bl" rotWithShape="0"/>
          </a:effectLst>
        </p:spPr>
      </p:pic>
      <p:pic>
        <p:nvPicPr>
          <p:cNvPr id="17" name="圖片 22">
            <a:extLst>
              <a:ext uri="{FF2B5EF4-FFF2-40B4-BE49-F238E27FC236}">
                <a16:creationId xmlns:a16="http://schemas.microsoft.com/office/drawing/2014/main" id="{4A5C35EF-BB55-3F42-973B-CD9233F5B21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80919" y="1862126"/>
            <a:ext cx="3879684" cy="1157444"/>
          </a:xfrm>
          <a:prstGeom prst="rect">
            <a:avLst/>
          </a:prstGeom>
          <a:effectLst>
            <a:glow rad="38100">
              <a:schemeClr val="tx2">
                <a:lumMod val="20000"/>
                <a:lumOff val="80000"/>
                <a:alpha val="45000"/>
              </a:schemeClr>
            </a:glo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9CEEF55-A81C-A748-AA36-45200DC82B96}"/>
              </a:ext>
            </a:extLst>
          </p:cNvPr>
          <p:cNvSpPr txBox="1"/>
          <p:nvPr/>
        </p:nvSpPr>
        <p:spPr>
          <a:xfrm>
            <a:off x="8707632" y="3381113"/>
            <a:ext cx="357877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" sz="1600">
                <a:solidFill>
                  <a:schemeClr val="bg1"/>
                </a:solidFill>
              </a:rPr>
              <a:t>1U: Gen3 x16 (CPU)</a:t>
            </a:r>
          </a:p>
          <a:p>
            <a:r>
              <a:rPr lang="nl" sz="1600">
                <a:solidFill>
                  <a:schemeClr val="bg1"/>
                </a:solidFill>
              </a:rPr>
              <a:t>2U &amp; 3U : Slot 2 with Gen3 x8 (CPU) </a:t>
            </a:r>
          </a:p>
          <a:p>
            <a:r>
              <a:rPr lang="nl" sz="1600">
                <a:solidFill>
                  <a:schemeClr val="bg1"/>
                </a:solidFill>
              </a:rPr>
              <a:t>4U: slot 4 with Gen3 x8 (CPU)</a:t>
            </a:r>
            <a:endParaRPr lang="en-US" sz="1600">
              <a:solidFill>
                <a:schemeClr val="bg1"/>
              </a:solidFill>
            </a:endParaRPr>
          </a:p>
        </p:txBody>
      </p:sp>
      <p:grpSp>
        <p:nvGrpSpPr>
          <p:cNvPr id="19" name="群組 2">
            <a:extLst>
              <a:ext uri="{FF2B5EF4-FFF2-40B4-BE49-F238E27FC236}">
                <a16:creationId xmlns:a16="http://schemas.microsoft.com/office/drawing/2014/main" id="{F5D1CD16-5959-AD47-B6A3-60E1E9D3D08C}"/>
              </a:ext>
            </a:extLst>
          </p:cNvPr>
          <p:cNvGrpSpPr/>
          <p:nvPr/>
        </p:nvGrpSpPr>
        <p:grpSpPr>
          <a:xfrm>
            <a:off x="8949806" y="1192894"/>
            <a:ext cx="1569606" cy="720356"/>
            <a:chOff x="6551363" y="3189692"/>
            <a:chExt cx="2216946" cy="1036030"/>
          </a:xfrm>
        </p:grpSpPr>
        <p:pic>
          <p:nvPicPr>
            <p:cNvPr id="20" name="圖片 27">
              <a:extLst>
                <a:ext uri="{FF2B5EF4-FFF2-40B4-BE49-F238E27FC236}">
                  <a16:creationId xmlns:a16="http://schemas.microsoft.com/office/drawing/2014/main" id="{409E6B8F-F51C-A84D-BA3A-CF4B844FD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32279" y="3189692"/>
              <a:ext cx="1036030" cy="1036030"/>
            </a:xfrm>
            <a:prstGeom prst="rect">
              <a:avLst/>
            </a:prstGeom>
            <a:effectLst>
              <a:reflection blurRad="25400" stA="51000" endPos="31000" dist="50800" dir="5400000" sy="-100000" algn="bl" rotWithShape="0"/>
            </a:effectLst>
          </p:spPr>
        </p:pic>
        <p:pic>
          <p:nvPicPr>
            <p:cNvPr id="21" name="圖片 28">
              <a:extLst>
                <a:ext uri="{FF2B5EF4-FFF2-40B4-BE49-F238E27FC236}">
                  <a16:creationId xmlns:a16="http://schemas.microsoft.com/office/drawing/2014/main" id="{090607A8-0DB3-AC4F-8FD6-8D0EC7FBBB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51363" y="3189692"/>
              <a:ext cx="1036030" cy="1036030"/>
            </a:xfrm>
            <a:prstGeom prst="rect">
              <a:avLst/>
            </a:prstGeom>
            <a:effectLst>
              <a:reflection blurRad="25400" stA="51000" endPos="31000" dist="50800" dir="5400000" sy="-100000" algn="bl" rotWithShape="0"/>
            </a:effectLst>
          </p:spPr>
        </p:pic>
      </p:grpSp>
      <p:sp>
        <p:nvSpPr>
          <p:cNvPr id="22" name="Shape 79">
            <a:extLst>
              <a:ext uri="{FF2B5EF4-FFF2-40B4-BE49-F238E27FC236}">
                <a16:creationId xmlns:a16="http://schemas.microsoft.com/office/drawing/2014/main" id="{8DF91BD1-7721-FD48-9B8F-5F916D332341}"/>
              </a:ext>
            </a:extLst>
          </p:cNvPr>
          <p:cNvSpPr/>
          <p:nvPr/>
        </p:nvSpPr>
        <p:spPr>
          <a:xfrm>
            <a:off x="4261624" y="5299606"/>
            <a:ext cx="476136" cy="64837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Shape 79">
            <a:extLst>
              <a:ext uri="{FF2B5EF4-FFF2-40B4-BE49-F238E27FC236}">
                <a16:creationId xmlns:a16="http://schemas.microsoft.com/office/drawing/2014/main" id="{5AB0406C-187A-5C4F-81B6-0F09BD9A7A17}"/>
              </a:ext>
            </a:extLst>
          </p:cNvPr>
          <p:cNvSpPr/>
          <p:nvPr/>
        </p:nvSpPr>
        <p:spPr>
          <a:xfrm>
            <a:off x="5130375" y="4932421"/>
            <a:ext cx="476136" cy="1064604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Shape 79">
            <a:extLst>
              <a:ext uri="{FF2B5EF4-FFF2-40B4-BE49-F238E27FC236}">
                <a16:creationId xmlns:a16="http://schemas.microsoft.com/office/drawing/2014/main" id="{49F1408E-B5AF-4540-B306-7D037B7EA110}"/>
              </a:ext>
            </a:extLst>
          </p:cNvPr>
          <p:cNvSpPr/>
          <p:nvPr/>
        </p:nvSpPr>
        <p:spPr>
          <a:xfrm>
            <a:off x="6141708" y="5317355"/>
            <a:ext cx="476136" cy="68526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Shape 82">
            <a:extLst>
              <a:ext uri="{FF2B5EF4-FFF2-40B4-BE49-F238E27FC236}">
                <a16:creationId xmlns:a16="http://schemas.microsoft.com/office/drawing/2014/main" id="{129D5D60-790B-A747-AEDB-E538B892B46D}"/>
              </a:ext>
            </a:extLst>
          </p:cNvPr>
          <p:cNvSpPr txBox="1"/>
          <p:nvPr/>
        </p:nvSpPr>
        <p:spPr>
          <a:xfrm>
            <a:off x="4292136" y="5498243"/>
            <a:ext cx="422759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#3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Shape 82">
            <a:extLst>
              <a:ext uri="{FF2B5EF4-FFF2-40B4-BE49-F238E27FC236}">
                <a16:creationId xmlns:a16="http://schemas.microsoft.com/office/drawing/2014/main" id="{E973C0CF-52E1-B046-8C35-36865B717CCB}"/>
              </a:ext>
            </a:extLst>
          </p:cNvPr>
          <p:cNvSpPr txBox="1"/>
          <p:nvPr/>
        </p:nvSpPr>
        <p:spPr>
          <a:xfrm>
            <a:off x="5169968" y="5547289"/>
            <a:ext cx="4202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#2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Shape 82">
            <a:extLst>
              <a:ext uri="{FF2B5EF4-FFF2-40B4-BE49-F238E27FC236}">
                <a16:creationId xmlns:a16="http://schemas.microsoft.com/office/drawing/2014/main" id="{CA83AB3D-BEF0-E44A-A7BB-1AD82F793290}"/>
              </a:ext>
            </a:extLst>
          </p:cNvPr>
          <p:cNvSpPr txBox="1"/>
          <p:nvPr/>
        </p:nvSpPr>
        <p:spPr>
          <a:xfrm>
            <a:off x="6180588" y="5466729"/>
            <a:ext cx="422759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#1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28" name="矩形 44">
            <a:extLst>
              <a:ext uri="{FF2B5EF4-FFF2-40B4-BE49-F238E27FC236}">
                <a16:creationId xmlns:a16="http://schemas.microsoft.com/office/drawing/2014/main" id="{B7692A30-F312-764A-B03E-DC6C0E3B69B5}"/>
              </a:ext>
            </a:extLst>
          </p:cNvPr>
          <p:cNvSpPr/>
          <p:nvPr/>
        </p:nvSpPr>
        <p:spPr>
          <a:xfrm>
            <a:off x="4901250" y="4436881"/>
            <a:ext cx="921818" cy="1624176"/>
          </a:xfrm>
          <a:prstGeom prst="rect">
            <a:avLst/>
          </a:prstGeom>
          <a:noFill/>
          <a:ln w="28575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29" name="Shape 82">
            <a:extLst>
              <a:ext uri="{FF2B5EF4-FFF2-40B4-BE49-F238E27FC236}">
                <a16:creationId xmlns:a16="http://schemas.microsoft.com/office/drawing/2014/main" id="{C657C4C4-3761-4343-B3CF-11279B04A5B0}"/>
              </a:ext>
            </a:extLst>
          </p:cNvPr>
          <p:cNvSpPr txBox="1"/>
          <p:nvPr/>
        </p:nvSpPr>
        <p:spPr>
          <a:xfrm>
            <a:off x="4871405" y="4403728"/>
            <a:ext cx="996171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 x8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(CPU)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30" name="直線單箭頭接點 68">
            <a:extLst>
              <a:ext uri="{FF2B5EF4-FFF2-40B4-BE49-F238E27FC236}">
                <a16:creationId xmlns:a16="http://schemas.microsoft.com/office/drawing/2014/main" id="{D79873AC-3FD2-DD49-A73B-1A5FDDF11097}"/>
              </a:ext>
            </a:extLst>
          </p:cNvPr>
          <p:cNvCxnSpPr>
            <a:cxnSpLocks/>
          </p:cNvCxnSpPr>
          <p:nvPr/>
        </p:nvCxnSpPr>
        <p:spPr>
          <a:xfrm flipH="1" flipV="1">
            <a:off x="12738161" y="4003030"/>
            <a:ext cx="3629" cy="21259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1" name="直線單箭頭接點 69">
            <a:extLst>
              <a:ext uri="{FF2B5EF4-FFF2-40B4-BE49-F238E27FC236}">
                <a16:creationId xmlns:a16="http://schemas.microsoft.com/office/drawing/2014/main" id="{758C157F-26C3-0C4C-8088-956441E7C0D4}"/>
              </a:ext>
            </a:extLst>
          </p:cNvPr>
          <p:cNvCxnSpPr/>
          <p:nvPr/>
        </p:nvCxnSpPr>
        <p:spPr>
          <a:xfrm flipH="1" flipV="1">
            <a:off x="14301062" y="4075206"/>
            <a:ext cx="3629" cy="21259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32" name="圖片 77">
            <a:extLst>
              <a:ext uri="{FF2B5EF4-FFF2-40B4-BE49-F238E27FC236}">
                <a16:creationId xmlns:a16="http://schemas.microsoft.com/office/drawing/2014/main" id="{D43072E2-109A-8444-840F-F485B36F640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369" y="5350626"/>
            <a:ext cx="2916708" cy="1347677"/>
          </a:xfrm>
          <a:prstGeom prst="rect">
            <a:avLst/>
          </a:prstGeom>
        </p:spPr>
      </p:pic>
      <p:sp>
        <p:nvSpPr>
          <p:cNvPr id="33" name="Shape 79">
            <a:extLst>
              <a:ext uri="{FF2B5EF4-FFF2-40B4-BE49-F238E27FC236}">
                <a16:creationId xmlns:a16="http://schemas.microsoft.com/office/drawing/2014/main" id="{16D2070D-0CDB-5442-8828-9CC1E41CA1C2}"/>
              </a:ext>
            </a:extLst>
          </p:cNvPr>
          <p:cNvSpPr/>
          <p:nvPr/>
        </p:nvSpPr>
        <p:spPr>
          <a:xfrm>
            <a:off x="3500530" y="5317356"/>
            <a:ext cx="476136" cy="64837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Shape 82">
            <a:extLst>
              <a:ext uri="{FF2B5EF4-FFF2-40B4-BE49-F238E27FC236}">
                <a16:creationId xmlns:a16="http://schemas.microsoft.com/office/drawing/2014/main" id="{B5446096-C66B-6C4C-A9C0-B8437B32ABCE}"/>
              </a:ext>
            </a:extLst>
          </p:cNvPr>
          <p:cNvSpPr txBox="1"/>
          <p:nvPr/>
        </p:nvSpPr>
        <p:spPr>
          <a:xfrm>
            <a:off x="3519527" y="5549553"/>
            <a:ext cx="4202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#4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35" name="直線單箭頭接點 68">
            <a:extLst>
              <a:ext uri="{FF2B5EF4-FFF2-40B4-BE49-F238E27FC236}">
                <a16:creationId xmlns:a16="http://schemas.microsoft.com/office/drawing/2014/main" id="{C2C449D0-A408-754B-B192-17B15CF43530}"/>
              </a:ext>
            </a:extLst>
          </p:cNvPr>
          <p:cNvCxnSpPr>
            <a:cxnSpLocks/>
          </p:cNvCxnSpPr>
          <p:nvPr/>
        </p:nvCxnSpPr>
        <p:spPr>
          <a:xfrm flipH="1" flipV="1">
            <a:off x="13439419" y="4816603"/>
            <a:ext cx="3629" cy="21259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6" name="直線單箭頭接點 68">
            <a:extLst>
              <a:ext uri="{FF2B5EF4-FFF2-40B4-BE49-F238E27FC236}">
                <a16:creationId xmlns:a16="http://schemas.microsoft.com/office/drawing/2014/main" id="{86D986C1-119B-234A-A766-D4DA6D228745}"/>
              </a:ext>
            </a:extLst>
          </p:cNvPr>
          <p:cNvCxnSpPr>
            <a:cxnSpLocks/>
          </p:cNvCxnSpPr>
          <p:nvPr/>
        </p:nvCxnSpPr>
        <p:spPr>
          <a:xfrm flipH="1" flipV="1">
            <a:off x="15311347" y="4738700"/>
            <a:ext cx="3629" cy="21259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7" name="Shape 82">
            <a:extLst>
              <a:ext uri="{FF2B5EF4-FFF2-40B4-BE49-F238E27FC236}">
                <a16:creationId xmlns:a16="http://schemas.microsoft.com/office/drawing/2014/main" id="{313E4B12-5A80-1141-B595-4EC5AD056062}"/>
              </a:ext>
            </a:extLst>
          </p:cNvPr>
          <p:cNvSpPr txBox="1"/>
          <p:nvPr/>
        </p:nvSpPr>
        <p:spPr>
          <a:xfrm>
            <a:off x="6000796" y="4790469"/>
            <a:ext cx="8807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 x</a:t>
            </a: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4</a:t>
            </a:r>
            <a:endParaRPr lang="en-US" alt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38" name="Shape 82">
            <a:extLst>
              <a:ext uri="{FF2B5EF4-FFF2-40B4-BE49-F238E27FC236}">
                <a16:creationId xmlns:a16="http://schemas.microsoft.com/office/drawing/2014/main" id="{50202861-A33C-DF42-B3C3-A81A16B4D72F}"/>
              </a:ext>
            </a:extLst>
          </p:cNvPr>
          <p:cNvSpPr txBox="1"/>
          <p:nvPr/>
        </p:nvSpPr>
        <p:spPr>
          <a:xfrm>
            <a:off x="4067490" y="4852659"/>
            <a:ext cx="880715" cy="3580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 x4</a:t>
            </a:r>
          </a:p>
        </p:txBody>
      </p:sp>
      <p:sp>
        <p:nvSpPr>
          <p:cNvPr id="39" name="Shape 82">
            <a:extLst>
              <a:ext uri="{FF2B5EF4-FFF2-40B4-BE49-F238E27FC236}">
                <a16:creationId xmlns:a16="http://schemas.microsoft.com/office/drawing/2014/main" id="{878AEC4A-E827-9E48-AE3E-296393B3DA3F}"/>
              </a:ext>
            </a:extLst>
          </p:cNvPr>
          <p:cNvSpPr txBox="1"/>
          <p:nvPr/>
        </p:nvSpPr>
        <p:spPr>
          <a:xfrm>
            <a:off x="3223369" y="4947907"/>
            <a:ext cx="8807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 x4</a:t>
            </a:r>
          </a:p>
        </p:txBody>
      </p:sp>
      <p:grpSp>
        <p:nvGrpSpPr>
          <p:cNvPr id="40" name="群組 2">
            <a:extLst>
              <a:ext uri="{FF2B5EF4-FFF2-40B4-BE49-F238E27FC236}">
                <a16:creationId xmlns:a16="http://schemas.microsoft.com/office/drawing/2014/main" id="{ABAE7A77-2C90-9D40-9CED-E247162428A2}"/>
              </a:ext>
            </a:extLst>
          </p:cNvPr>
          <p:cNvGrpSpPr/>
          <p:nvPr/>
        </p:nvGrpSpPr>
        <p:grpSpPr>
          <a:xfrm>
            <a:off x="680957" y="4355734"/>
            <a:ext cx="6301514" cy="2173053"/>
            <a:chOff x="641429" y="869334"/>
            <a:chExt cx="6663728" cy="4515982"/>
          </a:xfrm>
        </p:grpSpPr>
        <p:sp>
          <p:nvSpPr>
            <p:cNvPr id="41" name="圓角矩形 13">
              <a:extLst>
                <a:ext uri="{FF2B5EF4-FFF2-40B4-BE49-F238E27FC236}">
                  <a16:creationId xmlns:a16="http://schemas.microsoft.com/office/drawing/2014/main" id="{59A4EFE4-83C5-1249-8CDE-D907E72A827C}"/>
                </a:ext>
              </a:extLst>
            </p:cNvPr>
            <p:cNvSpPr/>
            <p:nvPr/>
          </p:nvSpPr>
          <p:spPr>
            <a:xfrm>
              <a:off x="641429" y="3839483"/>
              <a:ext cx="982239" cy="1545833"/>
            </a:xfrm>
            <a:prstGeom prst="roundRect">
              <a:avLst>
                <a:gd name="adj" fmla="val 4902"/>
              </a:avLst>
            </a:prstGeom>
            <a:noFill/>
            <a:ln w="19050">
              <a:solidFill>
                <a:srgbClr val="F70F78"/>
              </a:solidFill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42" name="矩形: 圓角 3">
              <a:extLst>
                <a:ext uri="{FF2B5EF4-FFF2-40B4-BE49-F238E27FC236}">
                  <a16:creationId xmlns:a16="http://schemas.microsoft.com/office/drawing/2014/main" id="{01A074AC-F92A-9D43-8AC2-DAB759B920A3}"/>
                </a:ext>
              </a:extLst>
            </p:cNvPr>
            <p:cNvSpPr/>
            <p:nvPr/>
          </p:nvSpPr>
          <p:spPr>
            <a:xfrm>
              <a:off x="3198446" y="869334"/>
              <a:ext cx="4106711" cy="3660784"/>
            </a:xfrm>
            <a:prstGeom prst="roundRect">
              <a:avLst>
                <a:gd name="adj" fmla="val 4828"/>
              </a:avLst>
            </a:prstGeom>
            <a:noFill/>
            <a:ln w="19050">
              <a:solidFill>
                <a:srgbClr val="F70F78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cxnSp>
          <p:nvCxnSpPr>
            <p:cNvPr id="43" name="直線接點 5">
              <a:extLst>
                <a:ext uri="{FF2B5EF4-FFF2-40B4-BE49-F238E27FC236}">
                  <a16:creationId xmlns:a16="http://schemas.microsoft.com/office/drawing/2014/main" id="{B4424C6A-909E-BE40-9F34-BBDBEA5AA4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1136" y="937380"/>
              <a:ext cx="2519075" cy="2902103"/>
            </a:xfrm>
            <a:prstGeom prst="line">
              <a:avLst/>
            </a:prstGeom>
            <a:ln w="19050">
              <a:solidFill>
                <a:srgbClr val="F70F78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接點 30">
              <a:extLst>
                <a:ext uri="{FF2B5EF4-FFF2-40B4-BE49-F238E27FC236}">
                  <a16:creationId xmlns:a16="http://schemas.microsoft.com/office/drawing/2014/main" id="{D1A83FE8-E482-114C-BE94-C8E840E46F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23668" y="4530125"/>
              <a:ext cx="5575615" cy="855191"/>
            </a:xfrm>
            <a:prstGeom prst="line">
              <a:avLst/>
            </a:prstGeom>
            <a:ln w="19050">
              <a:solidFill>
                <a:srgbClr val="F70F78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F019D2C8-611F-494B-BBAF-91322607D9B7}"/>
              </a:ext>
            </a:extLst>
          </p:cNvPr>
          <p:cNvSpPr txBox="1"/>
          <p:nvPr/>
        </p:nvSpPr>
        <p:spPr>
          <a:xfrm>
            <a:off x="417414" y="5137406"/>
            <a:ext cx="10178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</a:rPr>
              <a:t>TS-1283XU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FB9FDEB-A58A-CE49-B805-1CB6882D722E}"/>
              </a:ext>
            </a:extLst>
          </p:cNvPr>
          <p:cNvSpPr txBox="1"/>
          <p:nvPr/>
        </p:nvSpPr>
        <p:spPr>
          <a:xfrm>
            <a:off x="7020328" y="5848733"/>
            <a:ext cx="3960052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*TS-x77XU </a:t>
            </a:r>
            <a:r>
              <a:rPr lang="zh-CN" altLang="en-US" sz="1400">
                <a:solidFill>
                  <a:schemeClr val="bg1"/>
                </a:solidFill>
                <a:latin typeface="Microsoft JhengHei"/>
                <a:ea typeface="Microsoft JhengHei"/>
              </a:rPr>
              <a:t>若相鄰插槽有插卡則頻寬降為</a:t>
            </a:r>
            <a:r>
              <a:rPr lang="zh-TW" altLang="en-US" sz="1400">
                <a:solidFill>
                  <a:schemeClr val="bg1"/>
                </a:solidFill>
              </a:rPr>
              <a:t> </a:t>
            </a:r>
            <a:r>
              <a:rPr lang="en-US" altLang="zh-CN" sz="1400">
                <a:solidFill>
                  <a:schemeClr val="bg1"/>
                </a:solidFill>
              </a:rPr>
              <a:t>Gen3</a:t>
            </a:r>
            <a:r>
              <a:rPr lang="zh-TW" altLang="en-US" sz="1400">
                <a:solidFill>
                  <a:schemeClr val="bg1"/>
                </a:solidFill>
              </a:rPr>
              <a:t> </a:t>
            </a:r>
            <a:r>
              <a:rPr lang="en-US" altLang="zh-TW" sz="1400">
                <a:solidFill>
                  <a:schemeClr val="bg1"/>
                </a:solidFill>
              </a:rPr>
              <a:t>x4</a:t>
            </a:r>
            <a:endParaRPr lang="en-US" sz="1400">
              <a:solidFill>
                <a:schemeClr val="bg1"/>
              </a:solidFill>
            </a:endParaRPr>
          </a:p>
        </p:txBody>
      </p:sp>
      <p:pic>
        <p:nvPicPr>
          <p:cNvPr id="53" name="圖片 52">
            <a:extLst>
              <a:ext uri="{FF2B5EF4-FFF2-40B4-BE49-F238E27FC236}">
                <a16:creationId xmlns:a16="http://schemas.microsoft.com/office/drawing/2014/main" id="{4CCC0A48-9C3E-4BEC-8CBB-32D0469B6880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451" y="2977493"/>
            <a:ext cx="2185607" cy="459802"/>
          </a:xfrm>
          <a:prstGeom prst="rect">
            <a:avLst/>
          </a:prstGeom>
        </p:spPr>
      </p:pic>
      <p:sp>
        <p:nvSpPr>
          <p:cNvPr id="54" name="矩形 53">
            <a:extLst>
              <a:ext uri="{FF2B5EF4-FFF2-40B4-BE49-F238E27FC236}">
                <a16:creationId xmlns:a16="http://schemas.microsoft.com/office/drawing/2014/main" id="{BEF04983-82B7-41FC-A994-CDCEB064CE06}"/>
              </a:ext>
            </a:extLst>
          </p:cNvPr>
          <p:cNvSpPr/>
          <p:nvPr/>
        </p:nvSpPr>
        <p:spPr>
          <a:xfrm>
            <a:off x="1375180" y="3007933"/>
            <a:ext cx="12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Arial"/>
                <a:cs typeface="Arial"/>
              </a:rPr>
              <a:t>TS-x83XU</a:t>
            </a:r>
          </a:p>
        </p:txBody>
      </p:sp>
      <p:pic>
        <p:nvPicPr>
          <p:cNvPr id="55" name="圖片 54">
            <a:extLst>
              <a:ext uri="{FF2B5EF4-FFF2-40B4-BE49-F238E27FC236}">
                <a16:creationId xmlns:a16="http://schemas.microsoft.com/office/drawing/2014/main" id="{86A30CA1-6B84-4B09-B81A-E844680D0DF5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1088" y="2977493"/>
            <a:ext cx="2185607" cy="459802"/>
          </a:xfrm>
          <a:prstGeom prst="rect">
            <a:avLst/>
          </a:prstGeom>
        </p:spPr>
      </p:pic>
      <p:sp>
        <p:nvSpPr>
          <p:cNvPr id="56" name="矩形 55">
            <a:extLst>
              <a:ext uri="{FF2B5EF4-FFF2-40B4-BE49-F238E27FC236}">
                <a16:creationId xmlns:a16="http://schemas.microsoft.com/office/drawing/2014/main" id="{76209CC2-62CD-4895-8448-585181742B5B}"/>
              </a:ext>
            </a:extLst>
          </p:cNvPr>
          <p:cNvSpPr/>
          <p:nvPr/>
        </p:nvSpPr>
        <p:spPr>
          <a:xfrm>
            <a:off x="5286882" y="3007933"/>
            <a:ext cx="12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Arial"/>
                <a:cs typeface="Arial"/>
              </a:rPr>
              <a:t>TS-x77XU</a:t>
            </a:r>
          </a:p>
        </p:txBody>
      </p:sp>
      <p:pic>
        <p:nvPicPr>
          <p:cNvPr id="57" name="圖片 56">
            <a:extLst>
              <a:ext uri="{FF2B5EF4-FFF2-40B4-BE49-F238E27FC236}">
                <a16:creationId xmlns:a16="http://schemas.microsoft.com/office/drawing/2014/main" id="{1BC355CF-01FD-46ED-A776-5D1DCFEA2E75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3095" y="2977493"/>
            <a:ext cx="2185607" cy="459802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F7001F3-8DEF-4A54-9F1E-60043DA24AB6}"/>
              </a:ext>
            </a:extLst>
          </p:cNvPr>
          <p:cNvSpPr/>
          <p:nvPr/>
        </p:nvSpPr>
        <p:spPr>
          <a:xfrm>
            <a:off x="9034050" y="3024320"/>
            <a:ext cx="1415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Arial"/>
                <a:cs typeface="Arial"/>
              </a:rPr>
              <a:t>TVS-x72XU</a:t>
            </a:r>
          </a:p>
        </p:txBody>
      </p:sp>
    </p:spTree>
    <p:extLst>
      <p:ext uri="{BB962C8B-B14F-4D97-AF65-F5344CB8AC3E}">
        <p14:creationId xmlns:p14="http://schemas.microsoft.com/office/powerpoint/2010/main" val="20005013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1667</Words>
  <Application>Microsoft Office PowerPoint</Application>
  <PresentationFormat>寬螢幕</PresentationFormat>
  <Paragraphs>436</Paragraphs>
  <Slides>32</Slides>
  <Notes>21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32</vt:i4>
      </vt:variant>
    </vt:vector>
  </HeadingPairs>
  <TitlesOfParts>
    <vt:vector size="44" baseType="lpstr">
      <vt:lpstr>等线</vt:lpstr>
      <vt:lpstr>HP Simplified</vt:lpstr>
      <vt:lpstr>ＭＳ Ｐゴシック</vt:lpstr>
      <vt:lpstr>ＭＳ Ｐゴシック</vt:lpstr>
      <vt:lpstr>游ゴシック</vt:lpstr>
      <vt:lpstr>Microsoft JhengHei</vt:lpstr>
      <vt:lpstr>Microsoft JhengHei</vt:lpstr>
      <vt:lpstr>新細明體</vt:lpstr>
      <vt:lpstr>Arial</vt:lpstr>
      <vt:lpstr>Calibri</vt:lpstr>
      <vt:lpstr>Wingdings</vt:lpstr>
      <vt:lpstr>Office Theme</vt:lpstr>
      <vt:lpstr>PowerPoint 簡報</vt:lpstr>
      <vt:lpstr>PowerPoint 簡報</vt:lpstr>
      <vt:lpstr>PowerPoint 簡報</vt:lpstr>
      <vt:lpstr>SSD 市場與效能大躍進</vt:lpstr>
      <vt:lpstr>多使用者在 10GbE 高速傳輸的瓶頸</vt:lpstr>
      <vt:lpstr>超越 10GbE 以後？</vt:lpstr>
      <vt:lpstr>QNAP 10GbE/25GbE 高速網卡</vt:lpstr>
      <vt:lpstr>硬體詳解</vt:lpstr>
      <vt:lpstr>搭配 QNAP 高階機種感受高速傳輸</vt:lpstr>
      <vt:lpstr>支援機種</vt:lpstr>
      <vt:lpstr>iSER 讓你的 NAS 更輕鬆</vt:lpstr>
      <vt:lpstr>25GbE 效能實演 - AJA</vt:lpstr>
      <vt:lpstr>發揮 25GbE 高速傳輸 - 檔案拖放</vt:lpstr>
      <vt:lpstr>PowerPoint 簡報</vt:lpstr>
      <vt:lpstr>Spectrum the Best ESF Switch – SN2010</vt:lpstr>
      <vt:lpstr>Leading Supplier of End-to-End Interconnect Solutions  </vt:lpstr>
      <vt:lpstr>Today’s Storage Landscape </vt:lpstr>
      <vt:lpstr>The Storage World is Changing</vt:lpstr>
      <vt:lpstr>ESF Re-defining the Modern Data Centers</vt:lpstr>
      <vt:lpstr>From Chassis to Leaf/Spine</vt:lpstr>
      <vt:lpstr>Why Cloud Data centers move to 25GbE?</vt:lpstr>
      <vt:lpstr>Spectrum - Fair &amp; Predictable High Performance Switch </vt:lpstr>
      <vt:lpstr>Why Network Telemetry?</vt:lpstr>
      <vt:lpstr>Mellanox NEO</vt:lpstr>
      <vt:lpstr>Mellanox NEO - at a glance  </vt:lpstr>
      <vt:lpstr>Invisible Infrastructure with QNAP and Mellanox</vt:lpstr>
      <vt:lpstr>PowerPoint 簡報</vt:lpstr>
      <vt:lpstr>10GbE 傳輸您滿足了嗎</vt:lpstr>
      <vt:lpstr>QNAP 讓傳輸速度更上一層樓</vt:lpstr>
      <vt:lpstr>完整的 10GbE / 25GbE / 40GbE  配件</vt:lpstr>
      <vt:lpstr>即刻升級 25GbE 套組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Danlin</dc:creator>
  <cp:lastModifiedBy>QNAP_Yvonne Tsai</cp:lastModifiedBy>
  <cp:revision>3</cp:revision>
  <dcterms:created xsi:type="dcterms:W3CDTF">2019-01-08T10:30:17Z</dcterms:created>
  <dcterms:modified xsi:type="dcterms:W3CDTF">2019-01-17T07:33:54Z</dcterms:modified>
</cp:coreProperties>
</file>