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89" r:id="rId3"/>
    <p:sldId id="285" r:id="rId4"/>
    <p:sldId id="273" r:id="rId5"/>
    <p:sldId id="260" r:id="rId6"/>
    <p:sldId id="261" r:id="rId7"/>
    <p:sldId id="276" r:id="rId8"/>
    <p:sldId id="277" r:id="rId9"/>
    <p:sldId id="279" r:id="rId10"/>
    <p:sldId id="258" r:id="rId11"/>
    <p:sldId id="290" r:id="rId12"/>
    <p:sldId id="291" r:id="rId13"/>
    <p:sldId id="282" r:id="rId14"/>
    <p:sldId id="262" r:id="rId15"/>
    <p:sldId id="280" r:id="rId16"/>
    <p:sldId id="281" r:id="rId17"/>
    <p:sldId id="264" r:id="rId18"/>
    <p:sldId id="266" r:id="rId19"/>
    <p:sldId id="283" r:id="rId20"/>
    <p:sldId id="284" r:id="rId21"/>
    <p:sldId id="268" r:id="rId22"/>
    <p:sldId id="269" r:id="rId23"/>
    <p:sldId id="286" r:id="rId24"/>
    <p:sldId id="271" r:id="rId25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84" y="10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2B7F3A-2607-4D87-A75A-1D0BB81DBCD5}" type="datetimeFigureOut">
              <a:rPr lang="en-US"/>
              <a:t>1/10/2019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108003-FD48-4D17-B307-7C13105F77C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254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08003-FD48-4D17-B307-7C13105F77C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0847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/>
              <a:t>記錄生活並分享精采時刻</a:t>
            </a:r>
            <a:endParaRPr lang="en-US" altLang="zh-TW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zh-TW" altLang="en-US"/>
              <a:t>手機隨拍及傳，不佔用手機空間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zh-TW" altLang="en-US"/>
              <a:t>檔案留言，讓大家分享想法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zh-TW" altLang="en-US"/>
              <a:t>輕鬆分享檔案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zh-TW" altLang="en-US"/>
              <a:t>共用連結讓檔案蒐集更便利 </a:t>
            </a:r>
            <a:endParaRPr 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08003-FD48-4D17-B307-7C13105F77CD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8640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/>
              <a:t>記錄生活並分享精采時刻</a:t>
            </a:r>
            <a:endParaRPr lang="en-US" altLang="zh-TW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zh-TW" altLang="en-US"/>
              <a:t>手機隨拍及傳，不佔用手機空間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zh-TW" altLang="en-US"/>
              <a:t>檔案留言，讓大家分享想法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zh-TW" altLang="en-US"/>
              <a:t>輕鬆分享檔案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zh-TW" altLang="en-US"/>
              <a:t>共用連結讓檔案蒐集更便利 </a:t>
            </a:r>
            <a:endParaRPr 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08003-FD48-4D17-B307-7C13105F77CD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3984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b="1"/>
              <a:t>QNAP</a:t>
            </a:r>
            <a:r>
              <a:rPr lang="ja-JP" altLang="en-US" b="1"/>
              <a:t> </a:t>
            </a:r>
            <a:r>
              <a:rPr lang="en-US" altLang="ja-JP" b="1"/>
              <a:t>NAS</a:t>
            </a:r>
            <a:r>
              <a:rPr lang="ja-JP" altLang="en-US" b="1"/>
              <a:t> 為您的資料流造橋鋪路 </a:t>
            </a:r>
            <a:endParaRPr lang="en-US" altLang="zh-TW">
              <a:cs typeface="Calibri" panose="020F0502020204030204"/>
            </a:endParaRPr>
          </a:p>
          <a:p>
            <a:endParaRPr lang="en-US" altLang="zh-TW">
              <a:cs typeface="Calibri" panose="020F0502020204030204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08003-FD48-4D17-B307-7C13105F77CD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7256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/>
              <a:t>豐富的軟體支援 簡化上雲流程</a:t>
            </a:r>
            <a:endParaRPr lang="en-US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zh-TW"/>
              <a:t>    H</a:t>
            </a:r>
            <a:r>
              <a:rPr lang="en-US" altLang="zh-TW" err="1"/>
              <a:t>ybrid</a:t>
            </a:r>
            <a:r>
              <a:rPr lang="en-US" altLang="zh-TW"/>
              <a:t> Backup Sync</a:t>
            </a:r>
            <a:endParaRPr lang="zh-TW"/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 altLang="zh-TW"/>
              <a:t> </a:t>
            </a:r>
            <a:r>
              <a:rPr lang="zh-TW" altLang="en-US"/>
              <a:t>多點備份，即時回復，彈性同步</a:t>
            </a:r>
            <a:endParaRPr lang="zh-TW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zh-TW"/>
              <a:t>     Remo</a:t>
            </a:r>
            <a:r>
              <a:rPr lang="en-US" altLang="zh-TW"/>
              <a:t>te</a:t>
            </a:r>
            <a:r>
              <a:rPr lang="zh-TW"/>
              <a:t> </a:t>
            </a:r>
            <a:r>
              <a:rPr lang="en-US" altLang="zh-TW"/>
              <a:t>Mount </a:t>
            </a:r>
            <a:endParaRPr lang="zh-TW"/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zh-TW"/>
              <a:t>讓</a:t>
            </a:r>
            <a:r>
              <a:rPr lang="en-US" altLang="zh-TW"/>
              <a:t>NAS</a:t>
            </a:r>
            <a:r>
              <a:rPr lang="zh-TW"/>
              <a:t>直通雲端服務，雲端檔案集中管理更便利</a:t>
            </a:r>
            <a:endParaRPr lang="zh-TW">
              <a:cs typeface="Calibri"/>
            </a:endParaRPr>
          </a:p>
          <a:p>
            <a:pPr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 altLang="zh-TW">
                <a:cs typeface="Calibri"/>
              </a:rPr>
              <a:t>Cache</a:t>
            </a:r>
            <a:r>
              <a:rPr lang="zh-TW">
                <a:cs typeface="Calibri"/>
              </a:rPr>
              <a:t> </a:t>
            </a:r>
            <a:r>
              <a:rPr lang="en-US" altLang="zh-TW">
                <a:cs typeface="Calibri"/>
              </a:rPr>
              <a:t>Mount</a:t>
            </a:r>
            <a:endParaRPr lang="zh-TW" altLang="en-US">
              <a:cs typeface="Calibri"/>
            </a:endParaRP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 altLang="zh-TW">
                <a:cs typeface="Calibri"/>
              </a:rPr>
              <a:t>遷移本地端資料至雲端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 altLang="zh-TW">
                <a:cs typeface="Calibri"/>
              </a:rPr>
              <a:t>加速本地端存取雲端資料</a:t>
            </a:r>
          </a:p>
          <a:p>
            <a:endParaRPr lang="zh-TW" altLang="en-US">
              <a:cs typeface="Calibri"/>
            </a:endParaRPr>
          </a:p>
          <a:p>
            <a:endParaRPr lang="en-US" altLang="zh-TW"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08003-FD48-4D17-B307-7C13105F77CD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7467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b="1"/>
              <a:t>QN</a:t>
            </a:r>
            <a:r>
              <a:rPr lang="en-US" b="1"/>
              <a:t>AP</a:t>
            </a:r>
            <a:r>
              <a:rPr lang="zh-TW" b="1"/>
              <a:t> H</a:t>
            </a:r>
            <a:r>
              <a:rPr lang="en-US" b="1" err="1"/>
              <a:t>ybrid</a:t>
            </a:r>
            <a:r>
              <a:rPr lang="zh-TW" b="1"/>
              <a:t>  Backup  Sync </a:t>
            </a:r>
            <a:endParaRPr lang="en-US" altLang="zh-TW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zh-TW" b="1"/>
              <a:t>資料備份 </a:t>
            </a:r>
            <a:r>
              <a:rPr lang="en-US" altLang="zh-TW" b="1"/>
              <a:t>3-2-1</a:t>
            </a:r>
            <a:endParaRPr lang="zh-TW" altLang="en-US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zh-TW" b="1"/>
              <a:t>資料即時同步，靈活運用混和雲空間</a:t>
            </a:r>
            <a:endParaRPr lang="en-US"/>
          </a:p>
          <a:p>
            <a:endParaRPr lang="en-US" altLang="zh-TW"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08003-FD48-4D17-B307-7C13105F77CD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8487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Hybrid Backup </a:t>
            </a:r>
            <a:r>
              <a:rPr lang="en-US" err="1">
                <a:cs typeface="Calibri"/>
              </a:rPr>
              <a:t>Sunc</a:t>
            </a:r>
            <a:r>
              <a:rPr lang="en-US">
                <a:cs typeface="Calibri"/>
              </a:rPr>
              <a:t> </a:t>
            </a:r>
            <a:r>
              <a:rPr lang="zh-TW" altLang="en-US">
                <a:cs typeface="Calibri"/>
              </a:rPr>
              <a:t>使用者情境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zh-TW"/>
              <a:t>辦公達人</a:t>
            </a:r>
            <a:endParaRPr lang="en-US" altLang="zh-TW"/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zh-TW"/>
              <a:t>檔案雙向同步功能，不論在公司內部還是外部，皆可存取到最新資料，工作資料不中斷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zh-TW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zh-TW"/>
              <a:t>Data backup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zh-TW" altLang="en-US" err="1"/>
              <a:t>主動同步</a:t>
            </a:r>
            <a:r>
              <a:rPr lang="en-US" altLang="zh-TW" err="1"/>
              <a:t>Dropbox</a:t>
            </a:r>
            <a:r>
              <a:rPr lang="zh-TW" altLang="en-US" err="1"/>
              <a:t>資料</a:t>
            </a:r>
            <a:r>
              <a:rPr lang="zh-TW" altLang="en-US"/>
              <a:t>，</a:t>
            </a:r>
            <a:r>
              <a:rPr lang="zh-TW"/>
              <a:t>即時保存</a:t>
            </a:r>
            <a:r>
              <a:rPr lang="en-US" altLang="zh-TW"/>
              <a:t>Dropbox</a:t>
            </a:r>
            <a:r>
              <a:rPr lang="zh-TW"/>
              <a:t>更新資料，讓資料在地留存。</a:t>
            </a:r>
            <a:endParaRPr lang="en-US" altLang="zh-TW"/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zh-TW" altLang="en-US"/>
              <a:t>遵循備份</a:t>
            </a:r>
            <a:r>
              <a:rPr lang="en-US" altLang="zh-TW"/>
              <a:t>3-2-1</a:t>
            </a:r>
            <a:r>
              <a:rPr lang="zh-TW" altLang="en-US"/>
              <a:t>法則，除了本地</a:t>
            </a:r>
            <a:r>
              <a:rPr lang="en-US" altLang="zh-TW"/>
              <a:t>NAS</a:t>
            </a:r>
            <a:r>
              <a:rPr lang="zh-TW" altLang="en-US"/>
              <a:t>存放資料，更將資料同步至</a:t>
            </a:r>
            <a:r>
              <a:rPr lang="en-US" altLang="zh-TW"/>
              <a:t>Dropbox</a:t>
            </a:r>
            <a:r>
              <a:rPr lang="zh-TW" altLang="en-US"/>
              <a:t>保存</a:t>
            </a:r>
            <a:endParaRPr lang="en-US" altLang="zh-TW"/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endParaRPr lang="en-US" altLang="zh-TW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zh-TW"/>
              <a:t>空間達人</a:t>
            </a:r>
            <a:endParaRPr lang="en-US" altLang="zh-TW"/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zh-TW"/>
              <a:t>將過期及較少存取的資料存放於NAS，僅同步較新且工作中使用的資料，將雲端空間做最大活用，也可減少支出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endParaRPr lang="en-US" altLang="zh-TW"/>
          </a:p>
          <a:p>
            <a:pPr lvl="1">
              <a:lnSpc>
                <a:spcPct val="90000"/>
              </a:lnSpc>
              <a:spcBef>
                <a:spcPts val="500"/>
              </a:spcBef>
            </a:pPr>
            <a:endParaRPr lang="en-US" altLang="zh-TW"/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endParaRPr lang="zh-TW"/>
          </a:p>
          <a:p>
            <a:pPr lvl="1">
              <a:lnSpc>
                <a:spcPct val="90000"/>
              </a:lnSpc>
              <a:spcBef>
                <a:spcPts val="500"/>
              </a:spcBef>
            </a:pPr>
            <a:endParaRPr lang="zh-TW"/>
          </a:p>
          <a:p>
            <a:endParaRPr lang="zh-TW" altLang="en-US"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08003-FD48-4D17-B307-7C13105F77CD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0843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zh-TW"/>
              <a:t>混和雲空間使用與管理</a:t>
            </a:r>
            <a:endParaRPr lang="en-US" altLang="zh-TW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zh-TW"/>
              <a:t>在世界各地不受限的使用雲端空間</a:t>
            </a:r>
            <a:endParaRPr lang="en-US" altLang="zh-TW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zh-TW"/>
              <a:t>多點間互相共享及管理檔案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08003-FD48-4D17-B307-7C13105F77CD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7292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/>
              <a:t>便利的檔案存取介面</a:t>
            </a:r>
            <a:endParaRPr lang="en-US" altLang="zh-TW"/>
          </a:p>
          <a:p>
            <a:endParaRPr lang="en-US" altLang="zh-TW"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08003-FD48-4D17-B307-7C13105F77CD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1452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/>
              <a:t>因應</a:t>
            </a:r>
            <a:r>
              <a:rPr lang="en-US" altLang="zh-TW"/>
              <a:t>GDPR</a:t>
            </a:r>
            <a:r>
              <a:rPr lang="zh-TW"/>
              <a:t> 資料保存需要更安全</a:t>
            </a:r>
            <a:endParaRPr lang="en-US" altLang="zh-TW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zh-TW"/>
              <a:t>備份端資料不能被未授權人員存取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zh-TW"/>
              <a:t>資料存取權限管理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zh-TW"/>
              <a:t>資料傳輸加密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zh-TW"/>
              <a:t>資料加密機制</a:t>
            </a:r>
          </a:p>
          <a:p>
            <a:endParaRPr lang="zh-TW">
              <a:cs typeface="Calibri"/>
            </a:endParaRPr>
          </a:p>
          <a:p>
            <a:endParaRPr lang="en-US" altLang="zh-TW"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08003-FD48-4D17-B307-7C13105F77CD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2062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/>
              <a:t>高彈性空間擴充術</a:t>
            </a:r>
            <a:endParaRPr lang="en-US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zh-TW"/>
              <a:t>多 Bay 機型讓硬碟數量彈性擴充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zh-TW"/>
              <a:t>VJBOD 彈性活用閒置 QNAP NAS 空間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zh-TW"/>
              <a:t>USB 3.0 連接外接裝置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zh-TW"/>
              <a:t>QNAP NAS 專屬儲存擴充設備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zh-TW"/>
          </a:p>
          <a:p>
            <a:endParaRPr lang="zh-TW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08003-FD48-4D17-B307-7C13105F77CD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619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/>
              <a:t>資料海量成長 資料保存問題多</a:t>
            </a:r>
            <a:endParaRPr lang="en-US" altLang="zh-TW"/>
          </a:p>
          <a:p>
            <a:endParaRPr lang="en-US" altLang="zh-TW"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08003-FD48-4D17-B307-7C13105F77CD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827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人類活動被無時無刻記錄的同時，資料的量級爆炸性的成長，資料儲存及存取的問</a:t>
            </a:r>
            <a:endParaRPr lang="en-US"/>
          </a:p>
          <a:p>
            <a:r>
              <a:rPr lang="zh-TW"/>
              <a:t>資料保存 使用者常見問題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zh-TW"/>
              <a:t>重複資料分散各裝置，儲存空間運用效益低</a:t>
            </a:r>
            <a:endParaRPr lang="en-US" altLang="zh-TW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zh-TW"/>
              <a:t>海量資料，資料上傳至雲端費時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zh-TW"/>
              <a:t>如何在各個裝置隨時存取資料</a:t>
            </a:r>
            <a:endParaRPr lang="en-US" altLang="zh-TW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zh-TW"/>
              <a:t>資料如何便利分享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zh-TW"/>
              <a:t>資料如何保存才安心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zh-TW"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zh-TW" altLang="en-US" b="1"/>
              <a:t>混和雲儲存方案可滿足上述資料保存需求</a:t>
            </a:r>
            <a:endParaRPr lang="zh-TW">
              <a:cs typeface="Calibri"/>
            </a:endParaRPr>
          </a:p>
          <a:p>
            <a:endParaRPr lang="zh-TW" alt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08003-FD48-4D17-B307-7C13105F77CD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08003-FD48-4D17-B307-7C13105F77CD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687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讓</a:t>
            </a:r>
            <a:r>
              <a:rPr lang="zh-TW"/>
              <a:t>混和雲架構補足加速</a:t>
            </a:r>
            <a:r>
              <a:rPr lang="zh-TW" altLang="en-US"/>
              <a:t>您的</a:t>
            </a:r>
            <a:r>
              <a:rPr lang="zh-TW"/>
              <a:t>工作流程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zh-TW" b="1"/>
              <a:t>資料集中管理 </a:t>
            </a:r>
            <a:r>
              <a:rPr lang="zh-TW"/>
              <a:t>- NAS直通Dropbox讓檔案管理更便利</a:t>
            </a:r>
            <a:endParaRPr lang="en-US" altLang="zh-TW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zh-TW" b="1"/>
              <a:t>儲存空間靈活配置</a:t>
            </a:r>
            <a:r>
              <a:rPr lang="zh-TW"/>
              <a:t> - 依照檔案存取頻率調整儲存位置(NAS, Dropbox)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zh-TW" b="1"/>
              <a:t>資料高速資料存取</a:t>
            </a:r>
            <a:r>
              <a:rPr lang="zh-TW"/>
              <a:t> - NAS加速本地端檔案存取</a:t>
            </a:r>
            <a:endParaRPr lang="en-US" altLang="zh-TW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zh-TW" b="1"/>
              <a:t>資料上雲更便利 - </a:t>
            </a:r>
            <a:r>
              <a:rPr lang="zh-TW"/>
              <a:t>資料上雲交給NAS處理，不影響本機工作運行</a:t>
            </a:r>
            <a:endParaRPr lang="en-US" altLang="zh-TW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zh-TW" b="1"/>
              <a:t>隨處不受限的進行資料分享及處理</a:t>
            </a:r>
            <a:r>
              <a:rPr lang="zh-TW"/>
              <a:t> - Dropbox 提供便利的檔案分享及編輯功能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zh-TW" b="1"/>
              <a:t>資料安全</a:t>
            </a:r>
            <a:r>
              <a:rPr lang="zh-TW"/>
              <a:t> - 依照資料性質調整存放策略，並制定備份計畫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08003-FD48-4D17-B307-7C13105F77CD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717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b="1"/>
              <a:t>善用 </a:t>
            </a:r>
            <a:r>
              <a:rPr lang="en-US" altLang="zh-TW" b="1"/>
              <a:t>Dropbox </a:t>
            </a:r>
            <a:r>
              <a:rPr lang="zh-TW" b="1"/>
              <a:t>讓資料與生活同步</a:t>
            </a:r>
            <a:r>
              <a:rPr lang="en-US" altLang="zh-TW" b="1"/>
              <a:t> </a:t>
            </a:r>
            <a:endParaRPr lang="en-US" altLang="zh-TW">
              <a:cs typeface="Calibri"/>
            </a:endParaRPr>
          </a:p>
          <a:p>
            <a:endParaRPr lang="en-US" altLang="zh-TW"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08003-FD48-4D17-B307-7C13105F77CD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1377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zh-TW"/>
              <a:t>Dropbox 豐富功能</a:t>
            </a:r>
            <a:r>
              <a:rPr lang="en-US" altLang="zh-TW"/>
              <a:t> </a:t>
            </a:r>
            <a:r>
              <a:rPr lang="zh-TW"/>
              <a:t>重新定義雲端硬碟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zh-TW" altLang="en-US"/>
              <a:t>檔案雲端儲存</a:t>
            </a:r>
            <a:endParaRPr lang="en-US" altLang="zh-TW">
              <a:cs typeface="Calibri"/>
            </a:endParaRP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zh-TW" altLang="en-US"/>
              <a:t>檔案歷程記錄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zh-TW" altLang="en-US"/>
              <a:t>跨裝置及時存取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zh-TW" altLang="en-US"/>
              <a:t>手持裝置照片備份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zh-TW" altLang="en-US"/>
              <a:t>拍照上傳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zh-TW" altLang="en-US"/>
              <a:t>雲端檔案線上編輯</a:t>
            </a:r>
            <a:endParaRPr lang="en-US"/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 altLang="zh-TW"/>
              <a:t>PDF</a:t>
            </a:r>
            <a:r>
              <a:rPr lang="zh-TW" altLang="en-US"/>
              <a:t> </a:t>
            </a:r>
            <a:r>
              <a:rPr lang="en-US" altLang="zh-TW"/>
              <a:t>/</a:t>
            </a:r>
            <a:r>
              <a:rPr lang="zh-TW" altLang="en-US"/>
              <a:t>   </a:t>
            </a:r>
            <a:r>
              <a:rPr lang="en-US" altLang="zh-TW"/>
              <a:t>Office</a:t>
            </a:r>
            <a:r>
              <a:rPr lang="zh-TW" altLang="en-US"/>
              <a:t> </a:t>
            </a:r>
            <a:r>
              <a:rPr lang="en-US" altLang="zh-TW"/>
              <a:t>/</a:t>
            </a:r>
            <a:r>
              <a:rPr lang="zh-TW" altLang="en-US"/>
              <a:t> 影像編輯</a:t>
            </a:r>
            <a:r>
              <a:rPr lang="en-US" altLang="zh-TW"/>
              <a:t>...</a:t>
            </a:r>
            <a:endParaRPr lang="zh-TW" altLang="en-US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zh-TW" altLang="en-US"/>
              <a:t>檔案協同處理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zh-TW" altLang="en-US"/>
              <a:t>評論功能</a:t>
            </a:r>
            <a:endParaRPr lang="en-US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/>
              <a:t> </a:t>
            </a:r>
            <a:r>
              <a:rPr lang="zh-TW"/>
              <a:t>檔案離線存取功能</a:t>
            </a:r>
            <a:endParaRPr lang="en-US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zh-TW" altLang="en-US"/>
              <a:t>檔案共享</a:t>
            </a:r>
            <a:endParaRPr lang="en-US" altLang="zh-TW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zh-TW" altLang="en-US"/>
              <a:t>與多家軟體服務緊密合作 讓雲端空間 不再是塵封已久的資料倉庫</a:t>
            </a:r>
            <a:endParaRPr lang="en-US" altLang="zh-TW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zh-TW" altLang="en-US"/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/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08003-FD48-4D17-B307-7C13105F77CD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1944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TW"/>
              <a:t>多方整合讓雲端空間不再只是資料倉庫</a:t>
            </a:r>
            <a:endParaRPr lang="en-US" altLang="zh-TW"/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altLang="zh-TW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zh-TW" altLang="en-US"/>
              <a:t>線上預覽及編輯雲端檔案</a:t>
            </a:r>
            <a:endParaRPr lang="en-US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ja-JP" altLang="en-US"/>
              <a:t>檔案協同處理</a:t>
            </a:r>
            <a:endParaRPr lang="en-US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ja-JP" altLang="en-US"/>
              <a:t>應用程式直接存取雲端檔案</a:t>
            </a:r>
            <a:endParaRPr 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08003-FD48-4D17-B307-7C13105F77CD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8973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/>
              <a:t>記錄生活並分享精采時刻</a:t>
            </a:r>
            <a:endParaRPr lang="en-US" altLang="zh-TW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zh-TW" altLang="en-US"/>
              <a:t>手機隨拍及傳，不佔用手機空間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zh-TW" altLang="en-US"/>
              <a:t>檔案留言，讓大家分享想法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zh-TW" altLang="en-US"/>
              <a:t>輕鬆分享檔案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zh-TW" altLang="en-US"/>
              <a:t>共用連結讓檔案蒐集更便利 </a:t>
            </a:r>
            <a:endParaRPr 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08003-FD48-4D17-B307-7C13105F77CD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164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室內 的圖片&#10;&#10;描述是以高可信度產生">
            <a:extLst>
              <a:ext uri="{FF2B5EF4-FFF2-40B4-BE49-F238E27FC236}">
                <a16:creationId xmlns:a16="http://schemas.microsoft.com/office/drawing/2014/main" id="{10C0A59D-82D5-479A-97E3-1EFE05FFD4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820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84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螢幕擷取畫面 的圖片&#10;&#10;描述是以高可信度產生">
            <a:extLst>
              <a:ext uri="{FF2B5EF4-FFF2-40B4-BE49-F238E27FC236}">
                <a16:creationId xmlns:a16="http://schemas.microsoft.com/office/drawing/2014/main" id="{9F1DCC07-D5A3-4308-8DB6-97884D44B6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82023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4880"/>
            <a:ext cx="10515600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626120"/>
            <a:ext cx="10515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392236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9F1DCC07-D5A3-4308-8DB6-97884D44B6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82023" cy="685799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4880"/>
            <a:ext cx="10515600" cy="132556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626120"/>
            <a:ext cx="10515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73424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75EF9D-446A-4BA9-9A8F-8795C824CFA3}" type="datetimeFigureOut">
              <a:rPr lang="zh-TW" altLang="en-US" smtClean="0"/>
              <a:t>2019/1/10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4042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6452190D-9F96-443C-A004-C4A47C0B51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82023" cy="685799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1952" y="2002631"/>
            <a:ext cx="6317587" cy="2852737"/>
          </a:xfrm>
        </p:spPr>
        <p:txBody>
          <a:bodyPr anchor="ctr">
            <a:normAutofit/>
          </a:bodyPr>
          <a:lstStyle>
            <a:lvl1pPr>
              <a:defRPr sz="5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863456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6452190D-9F96-443C-A004-C4A47C0B51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82021" cy="685799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42710" y="2002631"/>
            <a:ext cx="6317648" cy="2852737"/>
          </a:xfr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altLang="en-US" sz="5600" b="1" kern="1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393170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6452190D-9F96-443C-A004-C4A47C0B51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2021" cy="685799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1949" y="2002631"/>
            <a:ext cx="6100169" cy="2852737"/>
          </a:xfr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altLang="en-US" sz="5600" b="1" kern="1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445620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6452190D-9F96-443C-A004-C4A47C0B51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82019" cy="685799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78301" y="2002631"/>
            <a:ext cx="6141113" cy="2852737"/>
          </a:xfr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altLang="en-US" sz="5600" b="1" kern="1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868263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221134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61" r:id="rId5"/>
    <p:sldLayoutId id="2147483662" r:id="rId6"/>
    <p:sldLayoutId id="2147483663" r:id="rId7"/>
    <p:sldLayoutId id="2147483664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TW" altLang="en-US" sz="5000" kern="1200" dirty="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1pPr>
    </p:titleStyle>
    <p:bodyStyle>
      <a:lvl1pPr marL="360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zh-TW" altLang="en-US" sz="2800" kern="1200" dirty="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1pPr>
      <a:lvl2pPr marL="36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zh-TW" altLang="en-US" sz="2800" kern="1200" dirty="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2pPr>
      <a:lvl3pPr marL="36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zh-TW" altLang="en-US" sz="2800" kern="1200" dirty="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3pPr>
      <a:lvl4pPr marL="36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zh-TW" altLang="en-US" sz="2800" kern="1200" dirty="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4pPr>
      <a:lvl5pPr marL="36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zh-TW" altLang="en-US" sz="2800" kern="1200" dirty="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image" Target="../media/image25.png"/><Relationship Id="rId21" Type="http://schemas.openxmlformats.org/officeDocument/2006/relationships/image" Target="../media/image43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24" Type="http://schemas.openxmlformats.org/officeDocument/2006/relationships/image" Target="../media/image46.png"/><Relationship Id="rId5" Type="http://schemas.openxmlformats.org/officeDocument/2006/relationships/image" Target="../media/image27.svg"/><Relationship Id="rId15" Type="http://schemas.openxmlformats.org/officeDocument/2006/relationships/image" Target="../media/image37.png"/><Relationship Id="rId23" Type="http://schemas.openxmlformats.org/officeDocument/2006/relationships/image" Target="../media/image45.pn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Relationship Id="rId22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tiff"/><Relationship Id="rId9" Type="http://schemas.openxmlformats.org/officeDocument/2006/relationships/image" Target="../media/image6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21299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7A10CD5B-3C38-4204-A581-F595804C24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" y="150"/>
            <a:ext cx="12191466" cy="68577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53441C2-E357-408C-BE49-3EEA0FDA7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583520"/>
            <a:ext cx="6543502" cy="1325563"/>
          </a:xfrm>
        </p:spPr>
        <p:txBody>
          <a:bodyPr>
            <a:normAutofit fontScale="90000"/>
          </a:bodyPr>
          <a:lstStyle/>
          <a:p>
            <a:r>
              <a:rPr lang="zh-TW"/>
              <a:t>Record life and share great moments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39AD1B2-D2FA-4C6B-9611-A8DD0FDD4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174760"/>
            <a:ext cx="4648200" cy="4351338"/>
          </a:xfrm>
        </p:spPr>
        <p:txBody>
          <a:bodyPr/>
          <a:lstStyle/>
          <a:p>
            <a:pPr marL="216000" indent="-216000"/>
            <a:r>
              <a:rPr lang="en-US" altLang="zh-TW"/>
              <a:t>U</a:t>
            </a:r>
            <a:r>
              <a:rPr lang="zh-TW"/>
              <a:t>ploa</a:t>
            </a:r>
            <a:r>
              <a:rPr lang="en-US" altLang="zh-TW"/>
              <a:t>d</a:t>
            </a:r>
            <a:r>
              <a:rPr lang="zh-TW"/>
              <a:t> </a:t>
            </a:r>
            <a:r>
              <a:rPr lang="en-US" altLang="zh-TW"/>
              <a:t>photos</a:t>
            </a:r>
            <a:r>
              <a:rPr lang="zh-TW" altLang="en-US"/>
              <a:t> right after the photo has been taken</a:t>
            </a:r>
          </a:p>
          <a:p>
            <a:pPr marL="216000" indent="-216000"/>
            <a:r>
              <a:rPr lang="en-US" altLang="zh-TW"/>
              <a:t>Share</a:t>
            </a:r>
            <a:r>
              <a:rPr lang="zh-TW"/>
              <a:t> </a:t>
            </a:r>
            <a:r>
              <a:rPr lang="en-US" altLang="zh-TW"/>
              <a:t>your</a:t>
            </a:r>
            <a:r>
              <a:rPr lang="zh-TW"/>
              <a:t> </a:t>
            </a:r>
            <a:r>
              <a:rPr lang="en-US" altLang="zh-TW"/>
              <a:t>idea</a:t>
            </a:r>
            <a:r>
              <a:rPr lang="zh-TW"/>
              <a:t> </a:t>
            </a:r>
            <a:r>
              <a:rPr lang="en-US" altLang="zh-TW"/>
              <a:t>by</a:t>
            </a:r>
            <a:r>
              <a:rPr lang="zh-TW"/>
              <a:t> </a:t>
            </a:r>
            <a:r>
              <a:rPr lang="en-US" altLang="zh-TW"/>
              <a:t>comment</a:t>
            </a:r>
            <a:r>
              <a:rPr lang="zh-TW"/>
              <a:t> </a:t>
            </a:r>
            <a:r>
              <a:rPr lang="en-US" altLang="zh-TW"/>
              <a:t>and</a:t>
            </a:r>
            <a:r>
              <a:rPr lang="zh-TW"/>
              <a:t> </a:t>
            </a:r>
            <a:r>
              <a:rPr lang="en-US" altLang="zh-TW"/>
              <a:t>reply</a:t>
            </a:r>
            <a:r>
              <a:rPr lang="zh-TW"/>
              <a:t> </a:t>
            </a:r>
            <a:r>
              <a:rPr lang="en-US" altLang="zh-TW"/>
              <a:t>on</a:t>
            </a:r>
            <a:r>
              <a:rPr lang="zh-TW"/>
              <a:t> </a:t>
            </a:r>
            <a:r>
              <a:rPr lang="en-US" altLang="zh-TW"/>
              <a:t>Dropbox</a:t>
            </a:r>
            <a:r>
              <a:rPr lang="zh-TW"/>
              <a:t> </a:t>
            </a:r>
            <a:r>
              <a:rPr lang="en-US" altLang="zh-TW"/>
              <a:t>files</a:t>
            </a:r>
            <a:endParaRPr lang="zh-TW" altLang="en-US"/>
          </a:p>
          <a:p>
            <a:pPr marL="216000" indent="-216000"/>
            <a:r>
              <a:rPr lang="zh-TW" altLang="en-US"/>
              <a:t>Share files easily</a:t>
            </a:r>
          </a:p>
          <a:p>
            <a:pPr marL="216000" indent="-216000"/>
            <a:r>
              <a:rPr lang="en-US" altLang="zh-TW"/>
              <a:t>Shared</a:t>
            </a:r>
            <a:r>
              <a:rPr lang="zh-TW"/>
              <a:t> </a:t>
            </a:r>
            <a:r>
              <a:rPr lang="en-US" altLang="zh-TW"/>
              <a:t>links</a:t>
            </a:r>
            <a:r>
              <a:rPr lang="zh-TW"/>
              <a:t> </a:t>
            </a:r>
            <a:r>
              <a:rPr lang="en-US" altLang="zh-TW"/>
              <a:t>make</a:t>
            </a:r>
            <a:r>
              <a:rPr lang="zh-TW"/>
              <a:t> </a:t>
            </a:r>
            <a:r>
              <a:rPr lang="en-US" altLang="zh-TW"/>
              <a:t>file</a:t>
            </a:r>
            <a:r>
              <a:rPr lang="zh-TW"/>
              <a:t> </a:t>
            </a:r>
            <a:r>
              <a:rPr lang="en-US" altLang="zh-TW"/>
              <a:t>collection</a:t>
            </a:r>
            <a:r>
              <a:rPr lang="zh-TW" altLang="en-US"/>
              <a:t> more convenie</a:t>
            </a:r>
            <a:r>
              <a:rPr lang="en-US" altLang="zh-TW" err="1"/>
              <a:t>nt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14638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E773EC43-6275-4048-A430-274D6FC0AF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" y="150"/>
            <a:ext cx="12191466" cy="68577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53441C2-E357-408C-BE49-3EEA0FDA7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583520"/>
            <a:ext cx="6543502" cy="1910298"/>
          </a:xfrm>
        </p:spPr>
        <p:txBody>
          <a:bodyPr>
            <a:normAutofit fontScale="90000"/>
          </a:bodyPr>
          <a:lstStyle/>
          <a:p>
            <a:r>
              <a:rPr lang="zh-TW" altLang="en-US" sz="4500">
                <a:latin typeface="Arial"/>
                <a:cs typeface="Arial"/>
              </a:rPr>
              <a:t>Powerful tool for mobile office, data can be accessed in time everywhere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39AD1B2-D2FA-4C6B-9611-A8DD0FDD4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902214"/>
            <a:ext cx="4648200" cy="296250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15900" indent="-215900"/>
            <a:r>
              <a:rPr lang="zh-TW" altLang="en-US">
                <a:latin typeface="Arial"/>
                <a:cs typeface="Arial"/>
              </a:rPr>
              <a:t>Quickly access files across devices </a:t>
            </a:r>
            <a:endParaRPr lang="en-US" altLang="zh-TW">
              <a:latin typeface="Arial"/>
              <a:cs typeface="Arial"/>
            </a:endParaRPr>
          </a:p>
          <a:p>
            <a:pPr marL="215900" indent="-215900"/>
            <a:r>
              <a:rPr lang="zh-TW" altLang="en-US">
                <a:latin typeface="Arial"/>
                <a:cs typeface="Arial"/>
              </a:rPr>
              <a:t>Collaborative editing online for a smoother teamwork</a:t>
            </a:r>
          </a:p>
          <a:p>
            <a:pPr marL="215900" indent="-215900"/>
            <a:r>
              <a:rPr lang="zh-TW" altLang="en-US"/>
              <a:t>File offline access</a:t>
            </a:r>
          </a:p>
        </p:txBody>
      </p:sp>
    </p:spTree>
    <p:extLst>
      <p:ext uri="{BB962C8B-B14F-4D97-AF65-F5344CB8AC3E}">
        <p14:creationId xmlns:p14="http://schemas.microsoft.com/office/powerpoint/2010/main" val="1237810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7A10CD5B-3C38-4204-A581-F595804C24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" y="150"/>
            <a:ext cx="12191466" cy="685769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53441C2-E357-408C-BE49-3EEA0FDA7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667077"/>
            <a:ext cx="5712229" cy="1325563"/>
          </a:xfrm>
        </p:spPr>
        <p:txBody>
          <a:bodyPr>
            <a:normAutofit fontScale="90000"/>
          </a:bodyPr>
          <a:lstStyle/>
          <a:p>
            <a:r>
              <a:rPr lang="zh-TW" altLang="en-US" sz="4400">
                <a:latin typeface="Arial"/>
                <a:cs typeface="Arial"/>
              </a:rPr>
              <a:t>Data management on cloud to keep your data safe</a:t>
            </a:r>
            <a:endParaRPr lang="zh-TW" altLang="en-US" sz="4100">
              <a:latin typeface="Arial"/>
              <a:cs typeface="Arial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39AD1B2-D2FA-4C6B-9611-A8DD0FDD4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706775"/>
            <a:ext cx="5579224" cy="27741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15900" indent="-215900"/>
            <a:r>
              <a:rPr lang="en-US" altLang="zh-TW">
                <a:latin typeface="Arial"/>
                <a:cs typeface="Arial"/>
              </a:rPr>
              <a:t>Storage data on cloud</a:t>
            </a:r>
            <a:endParaRPr lang="zh-TW" altLang="zh-TW">
              <a:latin typeface="Arial"/>
              <a:cs typeface="Arial"/>
            </a:endParaRPr>
          </a:p>
          <a:p>
            <a:pPr marL="215900" indent="-215900"/>
            <a:r>
              <a:rPr lang="en-US" altLang="zh-TW">
                <a:latin typeface="Arial"/>
                <a:cs typeface="Arial"/>
              </a:rPr>
              <a:t>Back up photos on your mobile device</a:t>
            </a:r>
            <a:endParaRPr lang="zh-TW" altLang="zh-TW">
              <a:latin typeface="Arial"/>
              <a:cs typeface="Arial"/>
            </a:endParaRPr>
          </a:p>
          <a:p>
            <a:pPr marL="215900" indent="-215900"/>
            <a:r>
              <a:rPr lang="zh-TW" altLang="en-US">
                <a:latin typeface="Arial"/>
                <a:cs typeface="Arial"/>
              </a:rPr>
              <a:t>Restore files from version history</a:t>
            </a:r>
          </a:p>
        </p:txBody>
      </p:sp>
    </p:spTree>
    <p:extLst>
      <p:ext uri="{BB962C8B-B14F-4D97-AF65-F5344CB8AC3E}">
        <p14:creationId xmlns:p14="http://schemas.microsoft.com/office/powerpoint/2010/main" val="14287088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B2BE2-01E9-434A-98A4-C512A4ECD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/>
              <a:t>QNAP NAS paves the way for your data stream 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29641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B3AB883-B9C4-4A4F-8E2C-B16BF2A6D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135" y="34880"/>
            <a:ext cx="11671069" cy="1325563"/>
          </a:xfrm>
        </p:spPr>
        <p:txBody>
          <a:bodyPr>
            <a:normAutofit/>
          </a:bodyPr>
          <a:lstStyle/>
          <a:p>
            <a:r>
              <a:rPr lang="zh-TW" sz="3500">
                <a:latin typeface="Arial"/>
                <a:cs typeface="Arial"/>
              </a:rPr>
              <a:t>Variety of </a:t>
            </a:r>
            <a:r>
              <a:rPr lang="en-US" altLang="zh-TW" sz="3500">
                <a:latin typeface="Arial"/>
                <a:cs typeface="Arial"/>
              </a:rPr>
              <a:t>applications</a:t>
            </a:r>
            <a:r>
              <a:rPr lang="zh-TW" altLang="en-US" sz="3500">
                <a:latin typeface="Arial"/>
                <a:cs typeface="Arial"/>
              </a:rPr>
              <a:t> to </a:t>
            </a:r>
            <a:r>
              <a:rPr lang="en-US" altLang="zh-TW" sz="3500" err="1">
                <a:latin typeface="Arial"/>
                <a:cs typeface="Arial"/>
              </a:rPr>
              <a:t>si</a:t>
            </a:r>
            <a:r>
              <a:rPr lang="zh-TW" sz="3500">
                <a:latin typeface="Arial"/>
                <a:cs typeface="Arial"/>
              </a:rPr>
              <a:t>mplify</a:t>
            </a:r>
            <a:r>
              <a:rPr lang="zh-TW" altLang="en-US" sz="3500">
                <a:latin typeface="Arial"/>
                <a:cs typeface="Arial"/>
              </a:rPr>
              <a:t> </a:t>
            </a:r>
            <a:r>
              <a:rPr lang="zh-TW" sz="3500">
                <a:latin typeface="Arial"/>
                <a:cs typeface="Arial"/>
              </a:rPr>
              <a:t>th</a:t>
            </a:r>
            <a:r>
              <a:rPr lang="zh-TW" altLang="en-US" sz="3500">
                <a:latin typeface="Arial"/>
                <a:cs typeface="Arial"/>
              </a:rPr>
              <a:t>e </a:t>
            </a:r>
            <a:r>
              <a:rPr lang="zh-TW" sz="3500">
                <a:latin typeface="Arial"/>
                <a:cs typeface="Arial"/>
              </a:rPr>
              <a:t>cloud</a:t>
            </a:r>
            <a:r>
              <a:rPr lang="zh-TW" altLang="en-US" sz="3500">
                <a:latin typeface="Arial"/>
                <a:cs typeface="Arial"/>
              </a:rPr>
              <a:t> </a:t>
            </a:r>
            <a:r>
              <a:rPr lang="zh-TW" sz="3500">
                <a:latin typeface="Arial"/>
                <a:cs typeface="Arial"/>
              </a:rPr>
              <a:t>process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BC5514B-1356-41FD-9BED-A8AF664FF7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0162"/>
            <a:ext cx="10515600" cy="524105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lnSpc>
                <a:spcPct val="210000"/>
              </a:lnSpc>
              <a:buNone/>
            </a:pPr>
            <a:r>
              <a:rPr lang="zh-TW" sz="3000" b="1">
                <a:latin typeface="Arial"/>
                <a:cs typeface="Arial"/>
              </a:rPr>
              <a:t>H</a:t>
            </a:r>
            <a:r>
              <a:rPr lang="en-US" altLang="zh-TW" sz="3000" b="1" err="1">
                <a:latin typeface="Arial"/>
                <a:cs typeface="Arial"/>
              </a:rPr>
              <a:t>ybrid</a:t>
            </a:r>
            <a:r>
              <a:rPr lang="en-US" altLang="zh-TW" sz="3000" b="1">
                <a:latin typeface="Arial"/>
                <a:cs typeface="Arial"/>
              </a:rPr>
              <a:t> Backup Sync</a:t>
            </a:r>
            <a:endParaRPr lang="zh-TW" altLang="en-US" sz="3000" b="1">
              <a:latin typeface="Arial"/>
              <a:cs typeface="Arial"/>
            </a:endParaRPr>
          </a:p>
          <a:p>
            <a:pPr marL="0" lvl="2" indent="0">
              <a:lnSpc>
                <a:spcPct val="70000"/>
              </a:lnSpc>
              <a:buNone/>
            </a:pPr>
            <a:r>
              <a:rPr lang="en-US" altLang="zh-TW">
                <a:latin typeface="Arial"/>
                <a:cs typeface="Arial"/>
              </a:rPr>
              <a:t>Multi-site backup</a:t>
            </a:r>
            <a:endParaRPr lang="zh-TW" altLang="en-US">
              <a:latin typeface="Arial"/>
              <a:cs typeface="Arial"/>
            </a:endParaRPr>
          </a:p>
          <a:p>
            <a:pPr marL="0" lvl="1" indent="0">
              <a:lnSpc>
                <a:spcPct val="70000"/>
              </a:lnSpc>
              <a:buNone/>
            </a:pPr>
            <a:r>
              <a:rPr lang="zh-TW" altLang="en-US">
                <a:latin typeface="Arial"/>
                <a:cs typeface="Arial"/>
              </a:rPr>
              <a:t>Instant recovery</a:t>
            </a:r>
          </a:p>
          <a:p>
            <a:pPr marL="0" lvl="1" indent="0">
              <a:lnSpc>
                <a:spcPct val="70000"/>
              </a:lnSpc>
              <a:buNone/>
            </a:pPr>
            <a:r>
              <a:rPr lang="zh-TW" altLang="en-US"/>
              <a:t>Flexible synchronization</a:t>
            </a:r>
          </a:p>
          <a:p>
            <a:pPr marL="0" indent="0">
              <a:lnSpc>
                <a:spcPct val="210000"/>
              </a:lnSpc>
              <a:buNone/>
            </a:pPr>
            <a:r>
              <a:rPr lang="zh-TW" altLang="en-US" sz="3000" b="1">
                <a:latin typeface="Arial"/>
                <a:cs typeface="Arial"/>
              </a:rPr>
              <a:t>Remo</a:t>
            </a:r>
            <a:r>
              <a:rPr lang="en-US" altLang="zh-TW" sz="3000" b="1" err="1">
                <a:latin typeface="Arial"/>
                <a:cs typeface="Arial"/>
              </a:rPr>
              <a:t>te</a:t>
            </a:r>
            <a:r>
              <a:rPr lang="zh-TW" altLang="en-US" sz="3000" b="1">
                <a:latin typeface="Arial"/>
                <a:cs typeface="Arial"/>
              </a:rPr>
              <a:t> </a:t>
            </a:r>
            <a:r>
              <a:rPr lang="en-US" altLang="zh-TW" sz="3000" b="1">
                <a:latin typeface="Arial"/>
                <a:cs typeface="Arial"/>
              </a:rPr>
              <a:t>Mount </a:t>
            </a:r>
            <a:endParaRPr lang="zh-TW" altLang="en-US" sz="3000" b="1">
              <a:latin typeface="Arial"/>
              <a:cs typeface="Arial"/>
            </a:endParaRPr>
          </a:p>
          <a:p>
            <a:pPr marL="0" lvl="1" indent="0">
              <a:lnSpc>
                <a:spcPct val="70000"/>
              </a:lnSpc>
              <a:buNone/>
            </a:pPr>
            <a:r>
              <a:rPr lang="en-US" altLang="zh-TW">
                <a:latin typeface="Arial"/>
                <a:cs typeface="Arial"/>
              </a:rPr>
              <a:t>Manage</a:t>
            </a:r>
            <a:r>
              <a:rPr lang="zh-TW" altLang="en-US">
                <a:latin typeface="Arial"/>
                <a:cs typeface="Arial"/>
              </a:rPr>
              <a:t> </a:t>
            </a:r>
            <a:r>
              <a:rPr lang="en-US" altLang="zh-TW">
                <a:latin typeface="Arial"/>
                <a:cs typeface="Arial"/>
              </a:rPr>
              <a:t>all</a:t>
            </a:r>
            <a:r>
              <a:rPr lang="zh-TW" altLang="en-US">
                <a:latin typeface="Arial"/>
                <a:cs typeface="Arial"/>
              </a:rPr>
              <a:t> </a:t>
            </a:r>
            <a:r>
              <a:rPr lang="en-US" altLang="zh-TW">
                <a:latin typeface="Arial"/>
                <a:cs typeface="Arial"/>
              </a:rPr>
              <a:t>spaces</a:t>
            </a:r>
            <a:r>
              <a:rPr lang="zh-TW" altLang="en-US">
                <a:latin typeface="Arial"/>
                <a:cs typeface="Arial"/>
              </a:rPr>
              <a:t> </a:t>
            </a:r>
            <a:r>
              <a:rPr lang="en-US" altLang="zh-TW">
                <a:latin typeface="Arial"/>
                <a:cs typeface="Arial"/>
              </a:rPr>
              <a:t>in</a:t>
            </a:r>
            <a:r>
              <a:rPr lang="zh-TW" altLang="en-US">
                <a:latin typeface="Arial"/>
                <a:cs typeface="Arial"/>
              </a:rPr>
              <a:t> one pl</a:t>
            </a:r>
            <a:r>
              <a:rPr lang="en-US" altLang="zh-TW">
                <a:latin typeface="Arial"/>
                <a:cs typeface="Arial"/>
              </a:rPr>
              <a:t>a</a:t>
            </a:r>
            <a:r>
              <a:rPr lang="zh-TW" altLang="en-US">
                <a:latin typeface="Arial"/>
                <a:cs typeface="Arial"/>
              </a:rPr>
              <a:t>c</a:t>
            </a:r>
            <a:r>
              <a:rPr lang="en-US" altLang="zh-TW">
                <a:latin typeface="Arial"/>
                <a:cs typeface="Arial"/>
              </a:rPr>
              <a:t>e</a:t>
            </a:r>
            <a:endParaRPr lang="zh-TW" altLang="en-US">
              <a:latin typeface="Arial"/>
              <a:cs typeface="Arial"/>
            </a:endParaRPr>
          </a:p>
          <a:p>
            <a:pPr marL="0" indent="0">
              <a:lnSpc>
                <a:spcPct val="210000"/>
              </a:lnSpc>
              <a:buNone/>
            </a:pPr>
            <a:r>
              <a:rPr lang="en-US" altLang="zh-TW" sz="3000" b="1">
                <a:latin typeface="Arial"/>
                <a:cs typeface="Arial"/>
              </a:rPr>
              <a:t>Cache</a:t>
            </a:r>
            <a:r>
              <a:rPr lang="zh-TW" altLang="en-US" sz="3000" b="1">
                <a:latin typeface="Arial"/>
                <a:cs typeface="Arial"/>
              </a:rPr>
              <a:t> </a:t>
            </a:r>
            <a:r>
              <a:rPr lang="en-US" altLang="zh-TW" sz="3000" b="1">
                <a:latin typeface="Arial"/>
                <a:cs typeface="Arial"/>
              </a:rPr>
              <a:t>Mount</a:t>
            </a:r>
            <a:endParaRPr lang="zh-TW" altLang="en-US" sz="3000" b="1">
              <a:latin typeface="Arial"/>
              <a:cs typeface="Arial"/>
            </a:endParaRPr>
          </a:p>
          <a:p>
            <a:pPr marL="0" lvl="1" indent="0">
              <a:lnSpc>
                <a:spcPct val="70000"/>
              </a:lnSpc>
              <a:buNone/>
            </a:pPr>
            <a:r>
              <a:rPr lang="zh-TW" altLang="en-US">
                <a:latin typeface="Arial"/>
                <a:cs typeface="Arial"/>
              </a:rPr>
              <a:t>Data migration to </a:t>
            </a:r>
            <a:r>
              <a:rPr lang="en-US" altLang="zh-TW">
                <a:latin typeface="Arial"/>
                <a:cs typeface="Arial"/>
              </a:rPr>
              <a:t>cloud</a:t>
            </a:r>
            <a:endParaRPr lang="zh-TW" altLang="en-US">
              <a:latin typeface="Arial"/>
              <a:cs typeface="Arial"/>
            </a:endParaRPr>
          </a:p>
          <a:p>
            <a:pPr marL="0" lvl="1" indent="0">
              <a:lnSpc>
                <a:spcPct val="70000"/>
              </a:lnSpc>
              <a:buNone/>
            </a:pPr>
            <a:r>
              <a:rPr lang="en-US" altLang="zh-TW">
                <a:latin typeface="Arial"/>
                <a:cs typeface="Arial"/>
              </a:rPr>
              <a:t>Accelerate</a:t>
            </a:r>
            <a:r>
              <a:rPr lang="zh-TW" altLang="en-US">
                <a:latin typeface="Arial"/>
                <a:cs typeface="Arial"/>
              </a:rPr>
              <a:t> </a:t>
            </a:r>
            <a:r>
              <a:rPr lang="en-US" altLang="zh-TW">
                <a:latin typeface="Arial"/>
                <a:cs typeface="Arial"/>
              </a:rPr>
              <a:t>local</a:t>
            </a:r>
            <a:r>
              <a:rPr lang="zh-TW" altLang="en-US">
                <a:latin typeface="Arial"/>
                <a:cs typeface="Arial"/>
              </a:rPr>
              <a:t> </a:t>
            </a:r>
            <a:r>
              <a:rPr lang="en-US" altLang="zh-TW">
                <a:latin typeface="Arial"/>
                <a:cs typeface="Arial"/>
              </a:rPr>
              <a:t>access</a:t>
            </a:r>
            <a:r>
              <a:rPr lang="zh-TW" altLang="en-US">
                <a:latin typeface="Arial"/>
                <a:cs typeface="Arial"/>
              </a:rPr>
              <a:t> </a:t>
            </a:r>
            <a:r>
              <a:rPr lang="en-US" altLang="zh-TW">
                <a:latin typeface="Arial"/>
                <a:cs typeface="Arial"/>
              </a:rPr>
              <a:t>to</a:t>
            </a:r>
            <a:r>
              <a:rPr lang="zh-TW" altLang="en-US">
                <a:latin typeface="Arial"/>
                <a:cs typeface="Arial"/>
              </a:rPr>
              <a:t> </a:t>
            </a:r>
            <a:r>
              <a:rPr lang="en-US" altLang="zh-TW">
                <a:latin typeface="Arial"/>
                <a:cs typeface="Arial"/>
              </a:rPr>
              <a:t>cloud</a:t>
            </a:r>
            <a:r>
              <a:rPr lang="zh-TW" altLang="en-US">
                <a:latin typeface="Arial"/>
                <a:cs typeface="Arial"/>
              </a:rPr>
              <a:t>  </a:t>
            </a:r>
            <a:r>
              <a:rPr lang="en-US" altLang="zh-TW">
                <a:latin typeface="Arial"/>
                <a:cs typeface="Arial"/>
              </a:rPr>
              <a:t>files</a:t>
            </a:r>
          </a:p>
          <a:p>
            <a:pPr marL="35560" lvl="1"/>
            <a:endParaRPr lang="zh-TW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8575B35-ED2F-4CA4-91D4-A2CB9AB41F4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3760" y="1934606"/>
            <a:ext cx="3820232" cy="4186995"/>
          </a:xfrm>
          <a:prstGeom prst="rect">
            <a:avLst/>
          </a:prstGeom>
        </p:spPr>
      </p:pic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0146C902-04AB-432F-9C95-33BB0E735810}"/>
              </a:ext>
            </a:extLst>
          </p:cNvPr>
          <p:cNvCxnSpPr>
            <a:cxnSpLocks/>
          </p:cNvCxnSpPr>
          <p:nvPr/>
        </p:nvCxnSpPr>
        <p:spPr>
          <a:xfrm>
            <a:off x="720436" y="2011772"/>
            <a:ext cx="644513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0477F5CA-A2A7-4D8B-85A0-23437A536AB6}"/>
              </a:ext>
            </a:extLst>
          </p:cNvPr>
          <p:cNvCxnSpPr>
            <a:cxnSpLocks/>
          </p:cNvCxnSpPr>
          <p:nvPr/>
        </p:nvCxnSpPr>
        <p:spPr>
          <a:xfrm>
            <a:off x="720436" y="4023449"/>
            <a:ext cx="644513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3BC95840-9098-408B-B970-C14048E6A8AB}"/>
              </a:ext>
            </a:extLst>
          </p:cNvPr>
          <p:cNvCxnSpPr>
            <a:cxnSpLocks/>
          </p:cNvCxnSpPr>
          <p:nvPr/>
        </p:nvCxnSpPr>
        <p:spPr>
          <a:xfrm>
            <a:off x="720436" y="5370110"/>
            <a:ext cx="644513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73424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7DCAC17A-945A-47B8-A20E-A4F3E8427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67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4" descr="一張含有 天空, 室外, 飛行 的圖片&#10;&#10;描述是以非常高的可信度產生">
            <a:extLst>
              <a:ext uri="{FF2B5EF4-FFF2-40B4-BE49-F238E27FC236}">
                <a16:creationId xmlns:a16="http://schemas.microsoft.com/office/drawing/2014/main" id="{AB387EE7-B9B7-4FB1-9BA5-E94B6CA0B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4028" y="1902873"/>
            <a:ext cx="8671210" cy="4868640"/>
          </a:xfrm>
          <a:prstGeom prst="rect">
            <a:avLst/>
          </a:prstGeom>
          <a:effectLst>
            <a:softEdge rad="457200"/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497F546B-5B17-45DF-BC2F-E45236BEE6A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628" y="3526697"/>
            <a:ext cx="7460721" cy="2026345"/>
          </a:xfrm>
          <a:prstGeom prst="rect">
            <a:avLst/>
          </a:prstGeom>
        </p:spPr>
      </p:pic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F24A012F-FF40-4D47-920F-91D62BD119BE}"/>
              </a:ext>
            </a:extLst>
          </p:cNvPr>
          <p:cNvCxnSpPr>
            <a:cxnSpLocks/>
          </p:cNvCxnSpPr>
          <p:nvPr/>
        </p:nvCxnSpPr>
        <p:spPr>
          <a:xfrm>
            <a:off x="444500" y="1514530"/>
            <a:ext cx="1143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: 圓角化同側角落 12">
            <a:extLst>
              <a:ext uri="{FF2B5EF4-FFF2-40B4-BE49-F238E27FC236}">
                <a16:creationId xmlns:a16="http://schemas.microsoft.com/office/drawing/2014/main" id="{E8FD0BFB-3A68-4D2B-A758-1E5EAA1A71EA}"/>
              </a:ext>
            </a:extLst>
          </p:cNvPr>
          <p:cNvSpPr/>
          <p:nvPr/>
        </p:nvSpPr>
        <p:spPr>
          <a:xfrm>
            <a:off x="899897" y="3505104"/>
            <a:ext cx="1734365" cy="556734"/>
          </a:xfrm>
          <a:prstGeom prst="round2SameRect">
            <a:avLst>
              <a:gd name="adj1" fmla="val 29167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560" lvl="4" algn="ctr">
              <a:lnSpc>
                <a:spcPts val="1700"/>
              </a:lnSpc>
            </a:pPr>
            <a:r>
              <a:rPr lang="en-US" altLang="zh-TW" sz="1600">
                <a:solidFill>
                  <a:srgbClr val="00206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Keep 3 copies</a:t>
            </a:r>
          </a:p>
        </p:txBody>
      </p:sp>
      <p:sp>
        <p:nvSpPr>
          <p:cNvPr id="14" name="矩形: 圓角化同側角落 13">
            <a:extLst>
              <a:ext uri="{FF2B5EF4-FFF2-40B4-BE49-F238E27FC236}">
                <a16:creationId xmlns:a16="http://schemas.microsoft.com/office/drawing/2014/main" id="{AFA72C39-7941-4179-B1C7-39BF0B24FE24}"/>
              </a:ext>
            </a:extLst>
          </p:cNvPr>
          <p:cNvSpPr/>
          <p:nvPr/>
        </p:nvSpPr>
        <p:spPr>
          <a:xfrm>
            <a:off x="3584028" y="3505104"/>
            <a:ext cx="1752940" cy="556734"/>
          </a:xfrm>
          <a:prstGeom prst="round2SameRect">
            <a:avLst>
              <a:gd name="adj1" fmla="val 29167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560" lvl="4" algn="ctr">
              <a:lnSpc>
                <a:spcPts val="1400"/>
              </a:lnSpc>
            </a:pPr>
            <a:r>
              <a:rPr lang="en-US" altLang="zh-TW" sz="1600">
                <a:solidFill>
                  <a:srgbClr val="00206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Keep the files on 2 different media types</a:t>
            </a:r>
          </a:p>
        </p:txBody>
      </p:sp>
      <p:sp>
        <p:nvSpPr>
          <p:cNvPr id="15" name="矩形: 圓角化同側角落 14">
            <a:extLst>
              <a:ext uri="{FF2B5EF4-FFF2-40B4-BE49-F238E27FC236}">
                <a16:creationId xmlns:a16="http://schemas.microsoft.com/office/drawing/2014/main" id="{9D09771C-4FF5-4F08-9BA1-A6F59A3E773D}"/>
              </a:ext>
            </a:extLst>
          </p:cNvPr>
          <p:cNvSpPr/>
          <p:nvPr/>
        </p:nvSpPr>
        <p:spPr>
          <a:xfrm>
            <a:off x="6314871" y="3505104"/>
            <a:ext cx="1752940" cy="556734"/>
          </a:xfrm>
          <a:prstGeom prst="round2SameRect">
            <a:avLst>
              <a:gd name="adj1" fmla="val 29167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560" lvl="2" algn="ctr">
              <a:lnSpc>
                <a:spcPts val="1700"/>
              </a:lnSpc>
            </a:pPr>
            <a:r>
              <a:rPr lang="en-US" altLang="zh-TW" sz="1600">
                <a:solidFill>
                  <a:srgbClr val="00206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Store 1 copy offsite</a:t>
            </a:r>
            <a:endParaRPr lang="zh-TW" altLang="zh-TW" sz="1600" spc="-150">
              <a:solidFill>
                <a:srgbClr val="002060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99CFEF9-C077-4410-8770-7C5C39ED6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89700"/>
          </a:xfrm>
        </p:spPr>
        <p:txBody>
          <a:bodyPr/>
          <a:lstStyle/>
          <a:p>
            <a:r>
              <a:rPr lang="zh-TW" b="1">
                <a:solidFill>
                  <a:schemeClr val="bg1"/>
                </a:solidFill>
                <a:ea typeface="新細明體"/>
              </a:rPr>
              <a:t>QN</a:t>
            </a:r>
            <a:r>
              <a:rPr lang="en-US" altLang="zh-TW" b="1">
                <a:solidFill>
                  <a:schemeClr val="bg1"/>
                </a:solidFill>
                <a:ea typeface="新細明體"/>
              </a:rPr>
              <a:t>AP</a:t>
            </a:r>
            <a:r>
              <a:rPr lang="zh-TW" b="1">
                <a:solidFill>
                  <a:schemeClr val="bg1"/>
                </a:solidFill>
                <a:ea typeface="新細明體"/>
              </a:rPr>
              <a:t> H</a:t>
            </a:r>
            <a:r>
              <a:rPr lang="en-US" altLang="zh-TW" b="1" err="1">
                <a:solidFill>
                  <a:schemeClr val="bg1"/>
                </a:solidFill>
                <a:ea typeface="新細明體"/>
              </a:rPr>
              <a:t>ybrid</a:t>
            </a:r>
            <a:r>
              <a:rPr lang="zh-TW" b="1">
                <a:solidFill>
                  <a:schemeClr val="bg1"/>
                </a:solidFill>
                <a:ea typeface="新細明體"/>
              </a:rPr>
              <a:t>  Backup </a:t>
            </a:r>
            <a:r>
              <a:rPr lang="zh-TW" altLang="en-US" b="1">
                <a:solidFill>
                  <a:schemeClr val="bg1"/>
                </a:solidFill>
                <a:ea typeface="新細明體"/>
              </a:rPr>
              <a:t> </a:t>
            </a:r>
            <a:r>
              <a:rPr lang="zh-TW" b="1">
                <a:solidFill>
                  <a:schemeClr val="bg1"/>
                </a:solidFill>
                <a:ea typeface="新細明體"/>
              </a:rPr>
              <a:t>Sync 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66231DE-D779-4E11-ABD3-E641E693C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09486"/>
            <a:ext cx="10515600" cy="169129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5560"/>
            <a:r>
              <a:rPr lang="en-US" altLang="zh-TW" b="1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3-2-1</a:t>
            </a:r>
            <a:r>
              <a:rPr lang="zh-TW" altLang="en-US" b="1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 </a:t>
            </a:r>
            <a:r>
              <a:rPr lang="en-US" altLang="zh-TW" b="1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b</a:t>
            </a:r>
            <a:r>
              <a:rPr lang="zh-TW" b="1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ackup </a:t>
            </a:r>
            <a:r>
              <a:rPr lang="en-US" altLang="zh-TW" b="1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strategy</a:t>
            </a:r>
            <a:endParaRPr lang="zh-TW" altLang="en-US" b="1">
              <a:solidFill>
                <a:schemeClr val="bg1"/>
              </a:solidFill>
              <a:ea typeface="新細明體"/>
            </a:endParaRPr>
          </a:p>
          <a:p>
            <a:pPr marL="35560"/>
            <a:r>
              <a:rPr lang="zh-TW" altLang="en-US" b="1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Instant data synchronization </a:t>
            </a:r>
          </a:p>
          <a:p>
            <a:pPr marL="35560"/>
            <a:r>
              <a:rPr lang="en-US" altLang="zh-TW" b="1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Flexible use of hybrid cloud spaces</a:t>
            </a:r>
            <a:endParaRPr lang="zh-TW" b="1">
              <a:solidFill>
                <a:schemeClr val="bg1"/>
              </a:solidFill>
              <a:latin typeface="Arial"/>
              <a:ea typeface="新細明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85969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D960464-18EC-4A15-81BF-AA7C3BC62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/>
              <a:t>Hybrid Backup Sync user scenario</a:t>
            </a:r>
          </a:p>
        </p:txBody>
      </p:sp>
      <p:sp>
        <p:nvSpPr>
          <p:cNvPr id="37" name="內容版面配置區 2">
            <a:extLst>
              <a:ext uri="{FF2B5EF4-FFF2-40B4-BE49-F238E27FC236}">
                <a16:creationId xmlns:a16="http://schemas.microsoft.com/office/drawing/2014/main" id="{47B571A2-C3E6-4FDE-96DF-4D262C5417D8}"/>
              </a:ext>
            </a:extLst>
          </p:cNvPr>
          <p:cNvSpPr txBox="1">
            <a:spLocks/>
          </p:cNvSpPr>
          <p:nvPr/>
        </p:nvSpPr>
        <p:spPr>
          <a:xfrm>
            <a:off x="727360" y="4474707"/>
            <a:ext cx="3461374" cy="19148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6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zh-TW" altLang="en-US" sz="2800" kern="1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3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TW" altLang="en-US" sz="2800" kern="1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marL="3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TW" altLang="en-US" sz="2800" kern="1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3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TW" altLang="en-US" sz="2800" kern="1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4pPr>
            <a:lvl5pPr marL="3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TW" altLang="en-US" sz="2800" kern="1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buNone/>
            </a:pPr>
            <a:r>
              <a:rPr lang="zh-TW" altLang="en-US" sz="2000">
                <a:latin typeface="Arial"/>
                <a:cs typeface="Arial"/>
              </a:rPr>
              <a:t>Two-way file synchronization keep the latest data, can be accessed both inside and outside the office.</a:t>
            </a:r>
          </a:p>
        </p:txBody>
      </p:sp>
      <p:cxnSp>
        <p:nvCxnSpPr>
          <p:cNvPr id="40" name="直線接點 39">
            <a:extLst>
              <a:ext uri="{FF2B5EF4-FFF2-40B4-BE49-F238E27FC236}">
                <a16:creationId xmlns:a16="http://schemas.microsoft.com/office/drawing/2014/main" id="{476B723F-FB96-4D47-929F-6DB2FC9E708F}"/>
              </a:ext>
            </a:extLst>
          </p:cNvPr>
          <p:cNvCxnSpPr>
            <a:cxnSpLocks/>
          </p:cNvCxnSpPr>
          <p:nvPr/>
        </p:nvCxnSpPr>
        <p:spPr>
          <a:xfrm>
            <a:off x="720436" y="4389207"/>
            <a:ext cx="331123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接點 40">
            <a:extLst>
              <a:ext uri="{FF2B5EF4-FFF2-40B4-BE49-F238E27FC236}">
                <a16:creationId xmlns:a16="http://schemas.microsoft.com/office/drawing/2014/main" id="{04FE5E34-C997-4467-BF00-39886C7569B5}"/>
              </a:ext>
            </a:extLst>
          </p:cNvPr>
          <p:cNvCxnSpPr>
            <a:cxnSpLocks/>
          </p:cNvCxnSpPr>
          <p:nvPr/>
        </p:nvCxnSpPr>
        <p:spPr>
          <a:xfrm>
            <a:off x="4433454" y="4389207"/>
            <a:ext cx="331123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接點 41">
            <a:extLst>
              <a:ext uri="{FF2B5EF4-FFF2-40B4-BE49-F238E27FC236}">
                <a16:creationId xmlns:a16="http://schemas.microsoft.com/office/drawing/2014/main" id="{82643DF0-E00D-493F-9660-3769C7531C94}"/>
              </a:ext>
            </a:extLst>
          </p:cNvPr>
          <p:cNvCxnSpPr>
            <a:cxnSpLocks/>
          </p:cNvCxnSpPr>
          <p:nvPr/>
        </p:nvCxnSpPr>
        <p:spPr>
          <a:xfrm>
            <a:off x="8160326" y="4389207"/>
            <a:ext cx="331123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圖片 42" descr="一張含有 個人, 室內, 桌, 男人 的圖片&#10;&#10;描述是以非常高的可信度產生">
            <a:extLst>
              <a:ext uri="{FF2B5EF4-FFF2-40B4-BE49-F238E27FC236}">
                <a16:creationId xmlns:a16="http://schemas.microsoft.com/office/drawing/2014/main" id="{94DC4680-FD35-4CF1-B5CD-04F31EE88A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9458" y="1579351"/>
            <a:ext cx="1959223" cy="1959906"/>
          </a:xfrm>
          <a:prstGeom prst="rect">
            <a:avLst/>
          </a:prstGeom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8B665886-F3F5-4723-B88E-FB5581D26D1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1021" y="1579351"/>
            <a:ext cx="1959222" cy="1959906"/>
          </a:xfrm>
          <a:prstGeom prst="rect">
            <a:avLst/>
          </a:prstGeom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01C91DD1-D5EF-49BE-AADA-B9CB41B5872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0913" y="1579351"/>
            <a:ext cx="1959222" cy="1959906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998D1384-1B99-4F1D-9C23-B82F888D6182}"/>
              </a:ext>
            </a:extLst>
          </p:cNvPr>
          <p:cNvSpPr txBox="1"/>
          <p:nvPr/>
        </p:nvSpPr>
        <p:spPr>
          <a:xfrm>
            <a:off x="645364" y="3663150"/>
            <a:ext cx="3461375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zh-TW" altLang="en-US" sz="2500" b="1">
                <a:latin typeface="Arial" panose="020B0604020202020204" pitchFamily="34" charset="0"/>
                <a:cs typeface="Arial" panose="020B0604020202020204" pitchFamily="34" charset="0"/>
              </a:rPr>
              <a:t>Improve work efficiency</a:t>
            </a:r>
            <a:endParaRPr lang="zh-TW" altLang="zh-TW" sz="25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內容版面配置區 2">
            <a:extLst>
              <a:ext uri="{FF2B5EF4-FFF2-40B4-BE49-F238E27FC236}">
                <a16:creationId xmlns:a16="http://schemas.microsoft.com/office/drawing/2014/main" id="{DEB452B4-B464-4DD7-8AF6-B6BF40B6EDA3}"/>
              </a:ext>
            </a:extLst>
          </p:cNvPr>
          <p:cNvSpPr txBox="1">
            <a:spLocks/>
          </p:cNvSpPr>
          <p:nvPr/>
        </p:nvSpPr>
        <p:spPr>
          <a:xfrm>
            <a:off x="4451461" y="4474707"/>
            <a:ext cx="3461374" cy="191483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36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zh-TW" altLang="en-US" sz="2800" kern="1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3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TW" altLang="en-US" sz="2800" kern="1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marL="3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TW" altLang="en-US" sz="2800" kern="1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3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TW" altLang="en-US" sz="2800" kern="1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4pPr>
            <a:lvl5pPr marL="3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TW" altLang="en-US" sz="2800" kern="1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altLang="zh-TW" sz="2000">
                <a:latin typeface="Arial"/>
                <a:cs typeface="Arial"/>
              </a:rPr>
              <a:t>Actively</a:t>
            </a:r>
            <a:r>
              <a:rPr lang="zh-TW" altLang="en-US" sz="2000">
                <a:latin typeface="Arial"/>
                <a:cs typeface="Arial"/>
              </a:rPr>
              <a:t> </a:t>
            </a:r>
            <a:r>
              <a:rPr lang="en-US" altLang="zh-TW" sz="2000">
                <a:latin typeface="Arial"/>
                <a:cs typeface="Arial"/>
              </a:rPr>
              <a:t>sync</a:t>
            </a:r>
            <a:r>
              <a:rPr lang="zh-TW" altLang="en-US" sz="2000">
                <a:latin typeface="Arial"/>
                <a:cs typeface="Arial"/>
              </a:rPr>
              <a:t> </a:t>
            </a:r>
            <a:r>
              <a:rPr lang="en-US" altLang="zh-TW" sz="2000">
                <a:latin typeface="Arial"/>
                <a:cs typeface="Arial"/>
              </a:rPr>
              <a:t>your</a:t>
            </a:r>
            <a:r>
              <a:rPr lang="zh-TW" altLang="en-US" sz="2000">
                <a:latin typeface="Arial"/>
                <a:cs typeface="Arial"/>
              </a:rPr>
              <a:t> </a:t>
            </a:r>
            <a:r>
              <a:rPr lang="en-US" altLang="zh-TW" sz="2000">
                <a:latin typeface="Arial"/>
                <a:cs typeface="Arial"/>
              </a:rPr>
              <a:t>Dropbox</a:t>
            </a:r>
            <a:r>
              <a:rPr lang="zh-TW" altLang="en-US" sz="2000">
                <a:latin typeface="Arial"/>
                <a:cs typeface="Arial"/>
              </a:rPr>
              <a:t> </a:t>
            </a:r>
            <a:r>
              <a:rPr lang="en-US" altLang="zh-TW" sz="2000">
                <a:latin typeface="Arial"/>
                <a:cs typeface="Arial"/>
              </a:rPr>
              <a:t>data</a:t>
            </a:r>
            <a:r>
              <a:rPr lang="zh-TW" altLang="en-US" sz="2000">
                <a:latin typeface="Arial"/>
                <a:cs typeface="Arial"/>
              </a:rPr>
              <a:t> </a:t>
            </a:r>
            <a:r>
              <a:rPr lang="en-US" altLang="zh-TW" sz="2000">
                <a:latin typeface="Arial"/>
                <a:cs typeface="Arial"/>
              </a:rPr>
              <a:t>to</a:t>
            </a:r>
            <a:r>
              <a:rPr lang="zh-TW" altLang="en-US" sz="2000">
                <a:latin typeface="Arial"/>
                <a:cs typeface="Arial"/>
              </a:rPr>
              <a:t> instantly </a:t>
            </a:r>
            <a:r>
              <a:rPr lang="en-US" altLang="zh-TW" sz="2000">
                <a:latin typeface="Arial"/>
                <a:cs typeface="Arial"/>
              </a:rPr>
              <a:t>save</a:t>
            </a:r>
            <a:r>
              <a:rPr lang="zh-TW" altLang="en-US" sz="2000">
                <a:latin typeface="Arial"/>
                <a:cs typeface="Arial"/>
              </a:rPr>
              <a:t> </a:t>
            </a:r>
            <a:r>
              <a:rPr lang="en-US" altLang="zh-TW" sz="2000">
                <a:latin typeface="Arial"/>
                <a:cs typeface="Arial"/>
              </a:rPr>
              <a:t>your</a:t>
            </a:r>
            <a:r>
              <a:rPr lang="zh-TW" altLang="en-US" sz="2000">
                <a:latin typeface="Arial"/>
                <a:cs typeface="Arial"/>
              </a:rPr>
              <a:t> </a:t>
            </a:r>
            <a:r>
              <a:rPr lang="en-US" altLang="zh-TW" sz="2000">
                <a:latin typeface="Arial"/>
                <a:cs typeface="Arial"/>
              </a:rPr>
              <a:t>Dropbox</a:t>
            </a:r>
            <a:r>
              <a:rPr lang="zh-TW" altLang="en-US" sz="2000">
                <a:latin typeface="Arial"/>
                <a:cs typeface="Arial"/>
              </a:rPr>
              <a:t> </a:t>
            </a:r>
            <a:r>
              <a:rPr lang="en-US" altLang="zh-TW" sz="2000">
                <a:latin typeface="Arial"/>
                <a:cs typeface="Arial"/>
              </a:rPr>
              <a:t>u</a:t>
            </a:r>
            <a:r>
              <a:rPr lang="zh-TW" altLang="zh-TW" sz="2000">
                <a:latin typeface="Arial"/>
                <a:cs typeface="Arial"/>
              </a:rPr>
              <a:t>pdat</a:t>
            </a:r>
            <a:r>
              <a:rPr lang="en-US" altLang="zh-TW" sz="2000">
                <a:latin typeface="Arial"/>
                <a:cs typeface="Arial"/>
              </a:rPr>
              <a:t>es</a:t>
            </a:r>
            <a:r>
              <a:rPr lang="zh-TW" altLang="en-US" sz="2000">
                <a:latin typeface="Arial"/>
                <a:cs typeface="Arial"/>
              </a:rPr>
              <a:t> </a:t>
            </a:r>
            <a:r>
              <a:rPr lang="zh-TW" altLang="zh-TW" sz="2000">
                <a:latin typeface="Arial"/>
                <a:cs typeface="Arial"/>
              </a:rPr>
              <a:t>on the NAS </a:t>
            </a:r>
          </a:p>
          <a:p>
            <a:pPr marL="0" lvl="1" indent="0">
              <a:buNone/>
            </a:pPr>
            <a:r>
              <a:rPr lang="en-US" altLang="zh-TW" sz="2000">
                <a:latin typeface="Arial"/>
                <a:cs typeface="Arial"/>
              </a:rPr>
              <a:t>Follow</a:t>
            </a:r>
            <a:r>
              <a:rPr lang="zh-TW" altLang="zh-TW" sz="2000">
                <a:latin typeface="Arial"/>
                <a:cs typeface="Arial"/>
              </a:rPr>
              <a:t> </a:t>
            </a:r>
            <a:r>
              <a:rPr lang="en-US" altLang="zh-TW" sz="2000">
                <a:latin typeface="Arial"/>
                <a:cs typeface="Arial"/>
              </a:rPr>
              <a:t>the</a:t>
            </a:r>
            <a:r>
              <a:rPr lang="zh-TW" altLang="zh-TW" sz="2000">
                <a:latin typeface="Arial"/>
                <a:cs typeface="Arial"/>
              </a:rPr>
              <a:t> b</a:t>
            </a:r>
            <a:r>
              <a:rPr lang="en-US" altLang="zh-TW" sz="2000" err="1">
                <a:latin typeface="Arial"/>
                <a:cs typeface="Arial"/>
              </a:rPr>
              <a:t>ackup</a:t>
            </a:r>
            <a:r>
              <a:rPr lang="en-US" altLang="zh-TW" sz="2000">
                <a:latin typeface="Arial"/>
                <a:cs typeface="Arial"/>
              </a:rPr>
              <a:t> 3-2-1 strategy to keep an additional copy on Dropbox</a:t>
            </a: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382DB7F7-A476-4B11-BEDE-56578C437B55}"/>
              </a:ext>
            </a:extLst>
          </p:cNvPr>
          <p:cNvSpPr txBox="1"/>
          <p:nvPr/>
        </p:nvSpPr>
        <p:spPr>
          <a:xfrm>
            <a:off x="4369465" y="3863073"/>
            <a:ext cx="3461375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altLang="en-US" sz="2500" b="1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zh-TW" altLang="en-US" sz="25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zh-TW" altLang="en-US" sz="2500" b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n-US" sz="2500" b="1" err="1">
                <a:latin typeface="Arial" panose="020B0604020202020204" pitchFamily="34" charset="0"/>
                <a:cs typeface="Arial" panose="020B0604020202020204" pitchFamily="34" charset="0"/>
              </a:rPr>
              <a:t>kup</a:t>
            </a:r>
            <a:endParaRPr lang="zh-TW" altLang="en-US" sz="25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內容版面配置區 2">
            <a:extLst>
              <a:ext uri="{FF2B5EF4-FFF2-40B4-BE49-F238E27FC236}">
                <a16:creationId xmlns:a16="http://schemas.microsoft.com/office/drawing/2014/main" id="{76B074C8-3E10-4372-8F9C-A5316C51D2DE}"/>
              </a:ext>
            </a:extLst>
          </p:cNvPr>
          <p:cNvSpPr txBox="1">
            <a:spLocks/>
          </p:cNvSpPr>
          <p:nvPr/>
        </p:nvSpPr>
        <p:spPr>
          <a:xfrm>
            <a:off x="8192189" y="4474707"/>
            <a:ext cx="3461374" cy="191483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36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zh-TW" altLang="en-US" sz="2800" kern="1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3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TW" altLang="en-US" sz="2800" kern="1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marL="3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TW" altLang="en-US" sz="2800" kern="1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3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TW" altLang="en-US" sz="2800" kern="1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4pPr>
            <a:lvl5pPr marL="3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TW" altLang="en-US" sz="2800" kern="1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zh-TW" altLang="en-US" sz="2000">
                <a:latin typeface="Arial"/>
                <a:cs typeface="Arial"/>
              </a:rPr>
              <a:t>Only synchronize the latest and working data to Dropbox and store the expired and less-accessed data on the NAS to maximize cloud usage space and reduce expenses.</a:t>
            </a:r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F2AE6C5F-B5A8-43CE-959C-2B7A2C29FA35}"/>
              </a:ext>
            </a:extLst>
          </p:cNvPr>
          <p:cNvSpPr txBox="1"/>
          <p:nvPr/>
        </p:nvSpPr>
        <p:spPr>
          <a:xfrm>
            <a:off x="8110193" y="3663150"/>
            <a:ext cx="3461375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altLang="zh-TW" sz="2500" b="1">
                <a:latin typeface="Arial" panose="020B0604020202020204" pitchFamily="34" charset="0"/>
                <a:cs typeface="Arial" panose="020B0604020202020204" pitchFamily="34" charset="0"/>
              </a:rPr>
              <a:t>Flexible</a:t>
            </a:r>
            <a:r>
              <a:rPr lang="zh-TW" altLang="zh-TW" sz="25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500" b="1">
                <a:latin typeface="Arial" panose="020B0604020202020204" pitchFamily="34" charset="0"/>
                <a:cs typeface="Arial" panose="020B0604020202020204" pitchFamily="34" charset="0"/>
              </a:rPr>
              <a:t>use</a:t>
            </a:r>
            <a:r>
              <a:rPr lang="zh-TW" altLang="zh-TW" sz="2500" b="1">
                <a:latin typeface="Arial" panose="020B0604020202020204" pitchFamily="34" charset="0"/>
                <a:cs typeface="Arial" panose="020B0604020202020204" pitchFamily="34" charset="0"/>
              </a:rPr>
              <a:t> o</a:t>
            </a:r>
            <a:r>
              <a:rPr lang="en-US" altLang="zh-TW" sz="2500" b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zh-TW" altLang="zh-TW" sz="2500" b="1"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en-US" altLang="zh-TW" sz="2500" b="1"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zh-TW" altLang="zh-TW" sz="2500" b="1">
                <a:latin typeface="Arial" panose="020B0604020202020204" pitchFamily="34" charset="0"/>
                <a:cs typeface="Arial" panose="020B0604020202020204" pitchFamily="34" charset="0"/>
              </a:rPr>
              <a:t> storage </a:t>
            </a:r>
            <a:r>
              <a:rPr lang="en-US" altLang="zh-TW" sz="2500" b="1">
                <a:latin typeface="Arial" panose="020B0604020202020204" pitchFamily="34" charset="0"/>
                <a:cs typeface="Arial" panose="020B0604020202020204" pitchFamily="34" charset="0"/>
              </a:rPr>
              <a:t>space</a:t>
            </a:r>
            <a:endParaRPr lang="zh-TW" altLang="en-US" sz="25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1033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2D16D1E-C5E6-4F6C-AC57-2B67B6945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QNAP</a:t>
            </a:r>
            <a:r>
              <a:rPr lang="zh-TW" altLang="en-US"/>
              <a:t> </a:t>
            </a:r>
            <a:r>
              <a:rPr lang="zh-TW"/>
              <a:t>Remote Mount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DE99A70-6D18-4427-8060-2F574060C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6120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5560"/>
            <a:r>
              <a:rPr lang="zh-TW" altLang="en-US"/>
              <a:t>Hybrid Cloud Management</a:t>
            </a:r>
            <a:endParaRPr lang="en-US" altLang="zh-TW"/>
          </a:p>
          <a:p>
            <a:pPr marL="35560"/>
            <a:r>
              <a:rPr lang="zh-TW" altLang="en-US">
                <a:latin typeface="Arial"/>
                <a:cs typeface="Arial"/>
              </a:rPr>
              <a:t>Use cloud services without any restriction</a:t>
            </a:r>
          </a:p>
          <a:p>
            <a:pPr marL="35560"/>
            <a:r>
              <a:rPr lang="zh-TW" altLang="en-US"/>
              <a:t>Multi-site file sharing and management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EB9AF96C-C865-4D0C-8CAE-FBFAA33877A1}"/>
              </a:ext>
            </a:extLst>
          </p:cNvPr>
          <p:cNvSpPr txBox="1"/>
          <p:nvPr/>
        </p:nvSpPr>
        <p:spPr>
          <a:xfrm>
            <a:off x="7662047" y="1435034"/>
            <a:ext cx="3751883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/>
              <a:t>Access multiple accounts in one NAS</a:t>
            </a:r>
            <a:endParaRPr lang="zh-TW" altLang="en-US" b="1">
              <a:cs typeface="Calibri"/>
            </a:endParaRPr>
          </a:p>
        </p:txBody>
      </p:sp>
      <p:pic>
        <p:nvPicPr>
          <p:cNvPr id="17" name="圖片 16" descr="一張含有 室內, 膝上型電腦, 監視器 的圖片&#10;&#10;描述是以高可信度產生">
            <a:extLst>
              <a:ext uri="{FF2B5EF4-FFF2-40B4-BE49-F238E27FC236}">
                <a16:creationId xmlns:a16="http://schemas.microsoft.com/office/drawing/2014/main" id="{5E46CC98-3D72-47F6-97E8-9F7BBB531E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1195" y="3870850"/>
            <a:ext cx="2097759" cy="300834"/>
          </a:xfrm>
          <a:prstGeom prst="rect">
            <a:avLst/>
          </a:prstGeom>
        </p:spPr>
      </p:pic>
      <p:grpSp>
        <p:nvGrpSpPr>
          <p:cNvPr id="18" name="群組 17">
            <a:extLst>
              <a:ext uri="{FF2B5EF4-FFF2-40B4-BE49-F238E27FC236}">
                <a16:creationId xmlns:a16="http://schemas.microsoft.com/office/drawing/2014/main" id="{ED0026BB-7EF2-4FD2-8F23-97E9F80FEA55}"/>
              </a:ext>
            </a:extLst>
          </p:cNvPr>
          <p:cNvGrpSpPr/>
          <p:nvPr/>
        </p:nvGrpSpPr>
        <p:grpSpPr>
          <a:xfrm>
            <a:off x="4667621" y="3253660"/>
            <a:ext cx="1739089" cy="1045107"/>
            <a:chOff x="7941830" y="3661434"/>
            <a:chExt cx="1958600" cy="1177022"/>
          </a:xfrm>
        </p:grpSpPr>
        <p:pic>
          <p:nvPicPr>
            <p:cNvPr id="32" name="圖形 16">
              <a:extLst>
                <a:ext uri="{FF2B5EF4-FFF2-40B4-BE49-F238E27FC236}">
                  <a16:creationId xmlns:a16="http://schemas.microsoft.com/office/drawing/2014/main" id="{8F5122FE-7644-442C-9911-E81536F8F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941830" y="3661434"/>
              <a:ext cx="1958600" cy="1177022"/>
            </a:xfrm>
            <a:prstGeom prst="rect">
              <a:avLst/>
            </a:prstGeom>
          </p:spPr>
        </p:pic>
        <p:pic>
          <p:nvPicPr>
            <p:cNvPr id="34" name="Picture 2" descr="https://lh3.googleusercontent.com/tt_AoumHnwvy4yDK_XqLGyDQRXd4qwpAD7lhoInKWc-stRPWnIZWWSYYLae7i3UfSpefEhRxYlb5d03ZVA71X7QTHmkwEUknw0I9qEGn5XeMBDgWDCSXJFpOO_4jxFHFhk5qQNgB238">
              <a:extLst>
                <a:ext uri="{FF2B5EF4-FFF2-40B4-BE49-F238E27FC236}">
                  <a16:creationId xmlns:a16="http://schemas.microsoft.com/office/drawing/2014/main" id="{3A3D797D-172C-4476-97EF-6EBDF4CC62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658652" y="3980788"/>
              <a:ext cx="696196" cy="696194"/>
            </a:xfrm>
            <a:prstGeom prst="rect">
              <a:avLst/>
            </a:prstGeom>
            <a:noFill/>
          </p:spPr>
        </p:pic>
      </p:grpSp>
      <p:sp>
        <p:nvSpPr>
          <p:cNvPr id="19" name="十字形 18">
            <a:extLst>
              <a:ext uri="{FF2B5EF4-FFF2-40B4-BE49-F238E27FC236}">
                <a16:creationId xmlns:a16="http://schemas.microsoft.com/office/drawing/2014/main" id="{10C23B5E-6446-4FC7-ACD5-1B6228892D9E}"/>
              </a:ext>
            </a:extLst>
          </p:cNvPr>
          <p:cNvSpPr/>
          <p:nvPr/>
        </p:nvSpPr>
        <p:spPr>
          <a:xfrm rot="2700000">
            <a:off x="2974749" y="3691080"/>
            <a:ext cx="643274" cy="643274"/>
          </a:xfrm>
          <a:prstGeom prst="plus">
            <a:avLst>
              <a:gd name="adj" fmla="val 38009"/>
            </a:avLst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0" name="文字方塊 25">
            <a:extLst>
              <a:ext uri="{FF2B5EF4-FFF2-40B4-BE49-F238E27FC236}">
                <a16:creationId xmlns:a16="http://schemas.microsoft.com/office/drawing/2014/main" id="{B857BA6C-CEFA-4798-BCD4-2541E9A24394}"/>
              </a:ext>
            </a:extLst>
          </p:cNvPr>
          <p:cNvSpPr txBox="1"/>
          <p:nvPr/>
        </p:nvSpPr>
        <p:spPr>
          <a:xfrm>
            <a:off x="530769" y="4721276"/>
            <a:ext cx="1862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Log in to NAS in other location</a:t>
            </a:r>
            <a:endParaRPr lang="en-GB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文字方塊 26">
            <a:extLst>
              <a:ext uri="{FF2B5EF4-FFF2-40B4-BE49-F238E27FC236}">
                <a16:creationId xmlns:a16="http://schemas.microsoft.com/office/drawing/2014/main" id="{3A7E3930-94CC-45FC-8AE5-FF559E681F32}"/>
              </a:ext>
            </a:extLst>
          </p:cNvPr>
          <p:cNvSpPr txBox="1"/>
          <p:nvPr/>
        </p:nvSpPr>
        <p:spPr>
          <a:xfrm>
            <a:off x="4600853" y="4728873"/>
            <a:ext cx="1841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Connect to Cloud Drive</a:t>
            </a:r>
            <a:endParaRPr lang="en-GB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L 圖案 21">
            <a:extLst>
              <a:ext uri="{FF2B5EF4-FFF2-40B4-BE49-F238E27FC236}">
                <a16:creationId xmlns:a16="http://schemas.microsoft.com/office/drawing/2014/main" id="{0E7949EB-C01B-4ABD-8505-F2A9CF804400}"/>
              </a:ext>
            </a:extLst>
          </p:cNvPr>
          <p:cNvSpPr/>
          <p:nvPr/>
        </p:nvSpPr>
        <p:spPr>
          <a:xfrm rot="18890322">
            <a:off x="3153178" y="5173114"/>
            <a:ext cx="604405" cy="378027"/>
          </a:xfrm>
          <a:prstGeom prst="corner">
            <a:avLst>
              <a:gd name="adj1" fmla="val 41239"/>
              <a:gd name="adj2" fmla="val 39049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68BF7218-EB2E-446C-B4A7-996A4734E98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591" y="3328185"/>
            <a:ext cx="1739089" cy="854529"/>
          </a:xfrm>
          <a:prstGeom prst="rect">
            <a:avLst/>
          </a:prstGeom>
        </p:spPr>
      </p:pic>
      <p:sp>
        <p:nvSpPr>
          <p:cNvPr id="24" name="文字方塊 32">
            <a:extLst>
              <a:ext uri="{FF2B5EF4-FFF2-40B4-BE49-F238E27FC236}">
                <a16:creationId xmlns:a16="http://schemas.microsoft.com/office/drawing/2014/main" id="{6D9E9CD9-29BF-402A-8B51-D658340F8E23}"/>
              </a:ext>
            </a:extLst>
          </p:cNvPr>
          <p:cNvSpPr txBox="1"/>
          <p:nvPr/>
        </p:nvSpPr>
        <p:spPr>
          <a:xfrm>
            <a:off x="1088644" y="3810051"/>
            <a:ext cx="887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China</a:t>
            </a:r>
            <a:endParaRPr lang="en-GB" sz="2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5" name="圖片 24" descr="一張含有 監視器, 室內, 螢幕 的圖片&#10;&#10;描述是以高可信度產生">
            <a:extLst>
              <a:ext uri="{FF2B5EF4-FFF2-40B4-BE49-F238E27FC236}">
                <a16:creationId xmlns:a16="http://schemas.microsoft.com/office/drawing/2014/main" id="{7D779416-15C1-4F72-81E0-614EA588BAE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1720819" y="4929202"/>
            <a:ext cx="1635588" cy="312533"/>
          </a:xfrm>
          <a:prstGeom prst="rect">
            <a:avLst/>
          </a:prstGeom>
        </p:spPr>
      </p:pic>
      <p:pic>
        <p:nvPicPr>
          <p:cNvPr id="26" name="圖片 25" descr="一張含有 監視器, 室內, 螢幕 的圖片&#10;&#10;描述是以高可信度產生">
            <a:extLst>
              <a:ext uri="{FF2B5EF4-FFF2-40B4-BE49-F238E27FC236}">
                <a16:creationId xmlns:a16="http://schemas.microsoft.com/office/drawing/2014/main" id="{0BE77AED-0CE5-46F1-A706-81A4AD20076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900000">
            <a:off x="3370991" y="4929202"/>
            <a:ext cx="1635589" cy="312533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A34869EE-E744-47D7-BF94-C486DDE74AF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3124" y="5509520"/>
            <a:ext cx="1856526" cy="854529"/>
          </a:xfrm>
          <a:prstGeom prst="rect">
            <a:avLst/>
          </a:prstGeom>
        </p:spPr>
      </p:pic>
      <p:pic>
        <p:nvPicPr>
          <p:cNvPr id="28" name="Picture 3" descr="一張含有 螢幕擷取畫面, 室內 的圖片&#10;&#10;描述是以非常高的可信度產生">
            <a:extLst>
              <a:ext uri="{FF2B5EF4-FFF2-40B4-BE49-F238E27FC236}">
                <a16:creationId xmlns:a16="http://schemas.microsoft.com/office/drawing/2014/main" id="{2F09A2DF-7045-4EF0-AFE0-BA7FA1C35A2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2895" y="5955093"/>
            <a:ext cx="2341621" cy="444221"/>
          </a:xfrm>
          <a:prstGeom prst="rect">
            <a:avLst/>
          </a:prstGeom>
        </p:spPr>
      </p:pic>
      <p:sp>
        <p:nvSpPr>
          <p:cNvPr id="29" name="文字方塊 16">
            <a:extLst>
              <a:ext uri="{FF2B5EF4-FFF2-40B4-BE49-F238E27FC236}">
                <a16:creationId xmlns:a16="http://schemas.microsoft.com/office/drawing/2014/main" id="{C966DD60-09A3-4B10-92B1-6703E3DD17B5}"/>
              </a:ext>
            </a:extLst>
          </p:cNvPr>
          <p:cNvSpPr txBox="1"/>
          <p:nvPr/>
        </p:nvSpPr>
        <p:spPr>
          <a:xfrm>
            <a:off x="3808887" y="6013038"/>
            <a:ext cx="1924974" cy="351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Other Location</a:t>
            </a:r>
            <a:endParaRPr lang="en-GB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30" name="直線接點 29">
            <a:extLst>
              <a:ext uri="{FF2B5EF4-FFF2-40B4-BE49-F238E27FC236}">
                <a16:creationId xmlns:a16="http://schemas.microsoft.com/office/drawing/2014/main" id="{7BA4C9B2-A2AD-4C5A-B5E0-71BB242EDC90}"/>
              </a:ext>
            </a:extLst>
          </p:cNvPr>
          <p:cNvCxnSpPr>
            <a:cxnSpLocks/>
          </p:cNvCxnSpPr>
          <p:nvPr/>
        </p:nvCxnSpPr>
        <p:spPr>
          <a:xfrm flipV="1">
            <a:off x="530769" y="5255312"/>
            <a:ext cx="2164321" cy="266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接點 30">
            <a:extLst>
              <a:ext uri="{FF2B5EF4-FFF2-40B4-BE49-F238E27FC236}">
                <a16:creationId xmlns:a16="http://schemas.microsoft.com/office/drawing/2014/main" id="{C124BA9F-C832-446F-BB80-F75275B56FA3}"/>
              </a:ext>
            </a:extLst>
          </p:cNvPr>
          <p:cNvCxnSpPr>
            <a:cxnSpLocks/>
          </p:cNvCxnSpPr>
          <p:nvPr/>
        </p:nvCxnSpPr>
        <p:spPr>
          <a:xfrm>
            <a:off x="4013203" y="5254167"/>
            <a:ext cx="205908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7653A615-E632-43F9-BD2E-3B0F44BB7A7C}"/>
              </a:ext>
            </a:extLst>
          </p:cNvPr>
          <p:cNvGrpSpPr/>
          <p:nvPr/>
        </p:nvGrpSpPr>
        <p:grpSpPr>
          <a:xfrm>
            <a:off x="7718759" y="1547068"/>
            <a:ext cx="3204352" cy="2090565"/>
            <a:chOff x="7119007" y="1145625"/>
            <a:chExt cx="4234793" cy="2762840"/>
          </a:xfrm>
        </p:grpSpPr>
        <p:pic>
          <p:nvPicPr>
            <p:cNvPr id="40" name="Picture 2" descr="https://lh3.googleusercontent.com/hmdherX0Iigat_EUkdNLiqYgTaqicaj6Os4uJjEmIEPI-eUEB7dlbm-HvQ8VZekZ8pKM63ZrVKp7eSyIBLRHdQa5a_kwAH75CQw5KqXVWvBXdz0Pa0zPWGS7pkXpMLbeoguQ_C1-L9Y">
              <a:extLst>
                <a:ext uri="{FF2B5EF4-FFF2-40B4-BE49-F238E27FC236}">
                  <a16:creationId xmlns:a16="http://schemas.microsoft.com/office/drawing/2014/main" id="{1BCADFB1-EED0-4CAD-A1CD-18A7B342A4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9007" y="1145625"/>
              <a:ext cx="1982405" cy="1838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3" descr="https://lh3.googleusercontent.com/sKcvTrNGNgGX4oKe4F6jFRMvr0LOJjF7t1rRtVb7J1vKEC0qGZhtl_gfEnDYaPnBvbqRouvayN7ZYTzU-rUvSmt27SzhXhGaDqt7f4H9dHMJvJdjhk5C1HwnAiRx3ZUabNn8eyMlfuo">
              <a:extLst>
                <a:ext uri="{FF2B5EF4-FFF2-40B4-BE49-F238E27FC236}">
                  <a16:creationId xmlns:a16="http://schemas.microsoft.com/office/drawing/2014/main" id="{1D555C39-AB96-4068-B736-4B0188E411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7506" y="1258456"/>
              <a:ext cx="1616294" cy="149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3" descr="一張含有 螢幕擷取畫面, 室內 的圖片&#10;&#10;描述是以非常高的可信度產生">
              <a:extLst>
                <a:ext uri="{FF2B5EF4-FFF2-40B4-BE49-F238E27FC236}">
                  <a16:creationId xmlns:a16="http://schemas.microsoft.com/office/drawing/2014/main" id="{4FD6E657-9886-4656-8E12-EE406A15AE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02528" y="3546618"/>
              <a:ext cx="1907403" cy="361847"/>
            </a:xfrm>
            <a:prstGeom prst="rect">
              <a:avLst/>
            </a:prstGeom>
          </p:spPr>
        </p:pic>
        <p:pic>
          <p:nvPicPr>
            <p:cNvPr id="43" name="圖片 42">
              <a:extLst>
                <a:ext uri="{FF2B5EF4-FFF2-40B4-BE49-F238E27FC236}">
                  <a16:creationId xmlns:a16="http://schemas.microsoft.com/office/drawing/2014/main" id="{6A0D22A3-7228-45F7-A003-F899BF9F17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3500000" flipV="1">
              <a:off x="8200695" y="2916514"/>
              <a:ext cx="1183591" cy="226164"/>
            </a:xfrm>
            <a:prstGeom prst="rect">
              <a:avLst/>
            </a:prstGeom>
          </p:spPr>
        </p:pic>
        <p:pic>
          <p:nvPicPr>
            <p:cNvPr id="44" name="圖片 43">
              <a:extLst>
                <a:ext uri="{FF2B5EF4-FFF2-40B4-BE49-F238E27FC236}">
                  <a16:creationId xmlns:a16="http://schemas.microsoft.com/office/drawing/2014/main" id="{89D0DE78-5A9D-4D99-AD1B-2BD53ACEB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900000" flipV="1">
              <a:off x="9324343" y="2916516"/>
              <a:ext cx="1183591" cy="226164"/>
            </a:xfrm>
            <a:prstGeom prst="rect">
              <a:avLst/>
            </a:prstGeom>
          </p:spPr>
        </p:pic>
      </p:grpSp>
      <p:pic>
        <p:nvPicPr>
          <p:cNvPr id="45" name="圖片 44">
            <a:extLst>
              <a:ext uri="{FF2B5EF4-FFF2-40B4-BE49-F238E27FC236}">
                <a16:creationId xmlns:a16="http://schemas.microsoft.com/office/drawing/2014/main" id="{84922AED-4D9F-4CD0-9A7A-FFDE90F40AB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1223" y="2056808"/>
            <a:ext cx="476406" cy="476406"/>
          </a:xfrm>
          <a:prstGeom prst="rect">
            <a:avLst/>
          </a:prstGeom>
        </p:spPr>
      </p:pic>
      <p:pic>
        <p:nvPicPr>
          <p:cNvPr id="46" name="圖片 45">
            <a:extLst>
              <a:ext uri="{FF2B5EF4-FFF2-40B4-BE49-F238E27FC236}">
                <a16:creationId xmlns:a16="http://schemas.microsoft.com/office/drawing/2014/main" id="{18E0F19D-BC04-4218-9F31-5DCD3A352AE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8660" y="2056808"/>
            <a:ext cx="476406" cy="476406"/>
          </a:xfrm>
          <a:prstGeom prst="rect">
            <a:avLst/>
          </a:prstGeom>
        </p:spPr>
      </p:pic>
      <p:grpSp>
        <p:nvGrpSpPr>
          <p:cNvPr id="62" name="群組 61">
            <a:extLst>
              <a:ext uri="{FF2B5EF4-FFF2-40B4-BE49-F238E27FC236}">
                <a16:creationId xmlns:a16="http://schemas.microsoft.com/office/drawing/2014/main" id="{799A2F36-22FB-423C-A94A-38E0BB911DDC}"/>
              </a:ext>
            </a:extLst>
          </p:cNvPr>
          <p:cNvGrpSpPr/>
          <p:nvPr/>
        </p:nvGrpSpPr>
        <p:grpSpPr>
          <a:xfrm>
            <a:off x="6637744" y="3468061"/>
            <a:ext cx="5348325" cy="2870082"/>
            <a:chOff x="3060674" y="1737207"/>
            <a:chExt cx="6364178" cy="3415220"/>
          </a:xfrm>
        </p:grpSpPr>
        <p:pic>
          <p:nvPicPr>
            <p:cNvPr id="63" name="圖片 62" descr="一張含有 監視器, 室內, 螢幕 的圖片&#10;&#10;描述是以高可信度產生">
              <a:extLst>
                <a:ext uri="{FF2B5EF4-FFF2-40B4-BE49-F238E27FC236}">
                  <a16:creationId xmlns:a16="http://schemas.microsoft.com/office/drawing/2014/main" id="{F51F8CF8-E521-4778-AE42-55D1FC57A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900000" flipV="1">
              <a:off x="4949675" y="3529696"/>
              <a:ext cx="2188108" cy="300427"/>
            </a:xfrm>
            <a:prstGeom prst="rect">
              <a:avLst/>
            </a:prstGeom>
          </p:spPr>
        </p:pic>
        <p:pic>
          <p:nvPicPr>
            <p:cNvPr id="64" name="圖片 63" descr="一張含有 監視器, 室內, 螢幕 的圖片&#10;&#10;描述是以高可信度產生">
              <a:extLst>
                <a:ext uri="{FF2B5EF4-FFF2-40B4-BE49-F238E27FC236}">
                  <a16:creationId xmlns:a16="http://schemas.microsoft.com/office/drawing/2014/main" id="{893887C3-81AD-4C59-9A1B-D35482006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00000">
              <a:off x="4949674" y="2630326"/>
              <a:ext cx="2188108" cy="300427"/>
            </a:xfrm>
            <a:prstGeom prst="rect">
              <a:avLst/>
            </a:prstGeom>
          </p:spPr>
        </p:pic>
        <p:pic>
          <p:nvPicPr>
            <p:cNvPr id="65" name="Picture 3" descr="一張含有 螢幕擷取畫面, 室內 的圖片&#10;&#10;描述是以非常高的可信度產生">
              <a:extLst>
                <a:ext uri="{FF2B5EF4-FFF2-40B4-BE49-F238E27FC236}">
                  <a16:creationId xmlns:a16="http://schemas.microsoft.com/office/drawing/2014/main" id="{392CE8C5-B39A-4C41-B415-F396F9EA5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60674" y="3028642"/>
              <a:ext cx="1907403" cy="361847"/>
            </a:xfrm>
            <a:prstGeom prst="rect">
              <a:avLst/>
            </a:prstGeom>
          </p:spPr>
        </p:pic>
        <p:pic>
          <p:nvPicPr>
            <p:cNvPr id="66" name="Picture 2" descr="https://www.qnap.com/i/_attach_file/product/photo/800_500/270_1489126055_TS-453B_front2BControl.png?v=1">
              <a:extLst>
                <a:ext uri="{FF2B5EF4-FFF2-40B4-BE49-F238E27FC236}">
                  <a16:creationId xmlns:a16="http://schemas.microsoft.com/office/drawing/2014/main" id="{BCC2E7B0-30D9-4463-AF97-6252A8A5F6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415884" y="1737207"/>
              <a:ext cx="1130559" cy="11927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4" descr="https://www.qnap.com/i/_attach_file/product/photo/800_500/339_1524708675_TVS-951X_Front.png?v=1">
              <a:extLst>
                <a:ext uri="{FF2B5EF4-FFF2-40B4-BE49-F238E27FC236}">
                  <a16:creationId xmlns:a16="http://schemas.microsoft.com/office/drawing/2014/main" id="{57B6DF87-07A8-4717-A957-19C7FAE03A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1433" y="3461743"/>
              <a:ext cx="2339893" cy="1462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12" descr="http://icons.iconarchive.com/icons/pelfusion/flat-file-type/128/ai-icon.png">
              <a:extLst>
                <a:ext uri="{FF2B5EF4-FFF2-40B4-BE49-F238E27FC236}">
                  <a16:creationId xmlns:a16="http://schemas.microsoft.com/office/drawing/2014/main" id="{A4F5D2E3-AF45-4117-84FA-8A81E7074D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3729" y="2449064"/>
              <a:ext cx="379316" cy="379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14" descr="http://icons.iconarchive.com/icons/pelfusion/flat-file-type/128/jpeg-icon.png">
              <a:extLst>
                <a:ext uri="{FF2B5EF4-FFF2-40B4-BE49-F238E27FC236}">
                  <a16:creationId xmlns:a16="http://schemas.microsoft.com/office/drawing/2014/main" id="{6399C53B-D5CB-4EF0-9807-A35CF34866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5718" y="3424615"/>
              <a:ext cx="379316" cy="379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16" descr="http://icons.iconarchive.com/icons/pelfusion/flat-file-type/128/psd-icon.png">
              <a:extLst>
                <a:ext uri="{FF2B5EF4-FFF2-40B4-BE49-F238E27FC236}">
                  <a16:creationId xmlns:a16="http://schemas.microsoft.com/office/drawing/2014/main" id="{A9708D74-20B9-4953-BEDE-98EFD96A93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0096" y="3600337"/>
              <a:ext cx="379316" cy="379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14" descr="http://icons.iconarchive.com/icons/pelfusion/flat-file-type/128/jpeg-icon.png">
              <a:extLst>
                <a:ext uri="{FF2B5EF4-FFF2-40B4-BE49-F238E27FC236}">
                  <a16:creationId xmlns:a16="http://schemas.microsoft.com/office/drawing/2014/main" id="{BE87C11D-5F4D-46D0-B492-F1A2FE883B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7157" y="2635879"/>
              <a:ext cx="379316" cy="379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2" name="矩形: 圓角 71">
              <a:extLst>
                <a:ext uri="{FF2B5EF4-FFF2-40B4-BE49-F238E27FC236}">
                  <a16:creationId xmlns:a16="http://schemas.microsoft.com/office/drawing/2014/main" id="{914676AD-1F05-4C0D-8491-93D8EA616125}"/>
                </a:ext>
              </a:extLst>
            </p:cNvPr>
            <p:cNvSpPr/>
            <p:nvPr/>
          </p:nvSpPr>
          <p:spPr>
            <a:xfrm>
              <a:off x="7011180" y="2864379"/>
              <a:ext cx="1985739" cy="361847"/>
            </a:xfrm>
            <a:prstGeom prst="roundRect">
              <a:avLst/>
            </a:prstGeom>
            <a:blipFill dpi="0" rotWithShape="1">
              <a:blip r:embed="rId2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73" name="文字方塊 13">
              <a:extLst>
                <a:ext uri="{FF2B5EF4-FFF2-40B4-BE49-F238E27FC236}">
                  <a16:creationId xmlns:a16="http://schemas.microsoft.com/office/drawing/2014/main" id="{0AD095FE-1359-451B-BAA0-644A3F3429A7}"/>
                </a:ext>
              </a:extLst>
            </p:cNvPr>
            <p:cNvSpPr txBox="1"/>
            <p:nvPr/>
          </p:nvSpPr>
          <p:spPr>
            <a:xfrm>
              <a:off x="6947652" y="2839969"/>
              <a:ext cx="2477200" cy="4394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altLang="zh-TW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R&amp;D Department</a:t>
              </a:r>
            </a:p>
          </p:txBody>
        </p:sp>
        <p:sp>
          <p:nvSpPr>
            <p:cNvPr id="74" name="矩形: 圓角 73">
              <a:extLst>
                <a:ext uri="{FF2B5EF4-FFF2-40B4-BE49-F238E27FC236}">
                  <a16:creationId xmlns:a16="http://schemas.microsoft.com/office/drawing/2014/main" id="{AE68B9A9-9CD7-415F-BE13-D56038E7DE7E}"/>
                </a:ext>
              </a:extLst>
            </p:cNvPr>
            <p:cNvSpPr/>
            <p:nvPr/>
          </p:nvSpPr>
          <p:spPr>
            <a:xfrm>
              <a:off x="7264902" y="4746967"/>
              <a:ext cx="1478293" cy="359499"/>
            </a:xfrm>
            <a:prstGeom prst="roundRect">
              <a:avLst/>
            </a:prstGeom>
            <a:blipFill dpi="0" rotWithShape="1">
              <a:blip r:embed="rId2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75" name="文字方塊 23">
              <a:extLst>
                <a:ext uri="{FF2B5EF4-FFF2-40B4-BE49-F238E27FC236}">
                  <a16:creationId xmlns:a16="http://schemas.microsoft.com/office/drawing/2014/main" id="{7DA16646-CDB8-4652-83F5-B8E78AE54A7B}"/>
                </a:ext>
              </a:extLst>
            </p:cNvPr>
            <p:cNvSpPr txBox="1"/>
            <p:nvPr/>
          </p:nvSpPr>
          <p:spPr>
            <a:xfrm>
              <a:off x="7264902" y="4712945"/>
              <a:ext cx="1478294" cy="4394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altLang="zh-TW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Customer</a:t>
              </a:r>
            </a:p>
          </p:txBody>
        </p:sp>
      </p:grpSp>
      <p:sp>
        <p:nvSpPr>
          <p:cNvPr id="80" name="矩形: 圓角 79">
            <a:extLst>
              <a:ext uri="{FF2B5EF4-FFF2-40B4-BE49-F238E27FC236}">
                <a16:creationId xmlns:a16="http://schemas.microsoft.com/office/drawing/2014/main" id="{CB93E90F-DB4A-4A03-AFF5-5A794D38B3D0}"/>
              </a:ext>
            </a:extLst>
          </p:cNvPr>
          <p:cNvSpPr/>
          <p:nvPr/>
        </p:nvSpPr>
        <p:spPr>
          <a:xfrm>
            <a:off x="6753537" y="4842332"/>
            <a:ext cx="1372842" cy="633351"/>
          </a:xfrm>
          <a:prstGeom prst="roundRect">
            <a:avLst/>
          </a:prstGeom>
          <a:blipFill dpi="0" rotWithShape="1"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81" name="文字方塊 26">
            <a:extLst>
              <a:ext uri="{FF2B5EF4-FFF2-40B4-BE49-F238E27FC236}">
                <a16:creationId xmlns:a16="http://schemas.microsoft.com/office/drawing/2014/main" id="{C2C6F95E-3188-41E7-A6A3-6A32550D0984}"/>
              </a:ext>
            </a:extLst>
          </p:cNvPr>
          <p:cNvSpPr txBox="1"/>
          <p:nvPr/>
        </p:nvSpPr>
        <p:spPr>
          <a:xfrm>
            <a:off x="6796888" y="4902107"/>
            <a:ext cx="1266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altLang="zh-TW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Design</a:t>
            </a:r>
            <a:br>
              <a:rPr lang="en-GB" altLang="zh-TW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GB" altLang="zh-TW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Department</a:t>
            </a:r>
            <a:endParaRPr lang="en-GB" sz="1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095514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267AD84-AFB1-4F56-A875-54E2552E8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Convenient</a:t>
            </a:r>
            <a:r>
              <a:rPr lang="zh-TW"/>
              <a:t> </a:t>
            </a:r>
            <a:r>
              <a:rPr lang="en-US" altLang="zh-TW"/>
              <a:t>Fil</a:t>
            </a:r>
            <a:r>
              <a:rPr lang="zh-TW"/>
              <a:t>e Access I</a:t>
            </a:r>
            <a:r>
              <a:rPr lang="en-US" altLang="zh-TW"/>
              <a:t>nterfaces</a:t>
            </a:r>
            <a:endParaRPr lang="zh-TW" altLang="en-US"/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2C807FDF-2A93-40DA-A0DF-CC8FF5A7FF2D}"/>
              </a:ext>
            </a:extLst>
          </p:cNvPr>
          <p:cNvSpPr/>
          <p:nvPr/>
        </p:nvSpPr>
        <p:spPr>
          <a:xfrm>
            <a:off x="5867632" y="1977748"/>
            <a:ext cx="1157009" cy="1157009"/>
          </a:xfrm>
          <a:prstGeom prst="ellipse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altLang="zh-TW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Web</a:t>
            </a:r>
            <a:endParaRPr lang="zh-TW" altLang="en-US" sz="2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CE385FFC-C6E3-4757-9DD7-6F7EE5AE6D45}"/>
              </a:ext>
            </a:extLst>
          </p:cNvPr>
          <p:cNvSpPr/>
          <p:nvPr/>
        </p:nvSpPr>
        <p:spPr>
          <a:xfrm>
            <a:off x="261540" y="1957439"/>
            <a:ext cx="1157009" cy="1157009"/>
          </a:xfrm>
          <a:prstGeom prst="ellipse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字方塊 11">
            <a:extLst>
              <a:ext uri="{FF2B5EF4-FFF2-40B4-BE49-F238E27FC236}">
                <a16:creationId xmlns:a16="http://schemas.microsoft.com/office/drawing/2014/main" id="{6ADF01EC-6F2D-4FC2-BBE3-D5E21B1F376C}"/>
              </a:ext>
            </a:extLst>
          </p:cNvPr>
          <p:cNvSpPr txBox="1"/>
          <p:nvPr/>
        </p:nvSpPr>
        <p:spPr>
          <a:xfrm>
            <a:off x="325130" y="2327610"/>
            <a:ext cx="10310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TW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Mobile</a:t>
            </a:r>
            <a:endParaRPr lang="zh-TW" altLang="en-US" sz="20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691E024A-E551-4614-9061-4615DB176A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5053" y="1839249"/>
            <a:ext cx="4925655" cy="4393260"/>
          </a:xfrm>
          <a:prstGeom prst="rect">
            <a:avLst/>
          </a:prstGeom>
        </p:spPr>
      </p:pic>
      <p:grpSp>
        <p:nvGrpSpPr>
          <p:cNvPr id="17" name="群組 16">
            <a:extLst>
              <a:ext uri="{FF2B5EF4-FFF2-40B4-BE49-F238E27FC236}">
                <a16:creationId xmlns:a16="http://schemas.microsoft.com/office/drawing/2014/main" id="{F5DC24D3-00DC-461E-B38C-809F76F7466E}"/>
              </a:ext>
            </a:extLst>
          </p:cNvPr>
          <p:cNvGrpSpPr/>
          <p:nvPr/>
        </p:nvGrpSpPr>
        <p:grpSpPr>
          <a:xfrm>
            <a:off x="363272" y="1767801"/>
            <a:ext cx="3937086" cy="4631866"/>
            <a:chOff x="3404225" y="1239925"/>
            <a:chExt cx="2264102" cy="2663649"/>
          </a:xfrm>
        </p:grpSpPr>
        <p:pic>
          <p:nvPicPr>
            <p:cNvPr id="30" name="Shape 486">
              <a:extLst>
                <a:ext uri="{FF2B5EF4-FFF2-40B4-BE49-F238E27FC236}">
                  <a16:creationId xmlns:a16="http://schemas.microsoft.com/office/drawing/2014/main" id="{93D37101-B0CC-4A09-B5BD-F70CED82A6DF}"/>
                </a:ext>
              </a:extLst>
            </p:cNvPr>
            <p:cNvPicPr preferRelativeResize="0"/>
            <p:nvPr/>
          </p:nvPicPr>
          <p:blipFill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04225" y="1239925"/>
              <a:ext cx="2264102" cy="26636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Shape 488">
              <a:extLst>
                <a:ext uri="{FF2B5EF4-FFF2-40B4-BE49-F238E27FC236}">
                  <a16:creationId xmlns:a16="http://schemas.microsoft.com/office/drawing/2014/main" id="{C47FC85E-E317-43E4-AD0F-34F7413FB515}"/>
                </a:ext>
              </a:extLst>
            </p:cNvPr>
            <p:cNvPicPr preferRelativeResize="0"/>
            <p:nvPr/>
          </p:nvPicPr>
          <p:blipFill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01523" y="1620750"/>
              <a:ext cx="1069500" cy="190228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" name="Shape 489">
            <a:extLst>
              <a:ext uri="{FF2B5EF4-FFF2-40B4-BE49-F238E27FC236}">
                <a16:creationId xmlns:a16="http://schemas.microsoft.com/office/drawing/2014/main" id="{F624F3A2-4201-4621-BA1B-78B11825FAF5}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2856" y="3592460"/>
            <a:ext cx="2814495" cy="2238394"/>
          </a:xfrm>
          <a:prstGeom prst="roundRect">
            <a:avLst>
              <a:gd name="adj" fmla="val 9832"/>
            </a:avLst>
          </a:prstGeom>
          <a:noFill/>
          <a:ln w="19050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9" name="文字方塊 32">
            <a:extLst>
              <a:ext uri="{FF2B5EF4-FFF2-40B4-BE49-F238E27FC236}">
                <a16:creationId xmlns:a16="http://schemas.microsoft.com/office/drawing/2014/main" id="{EE6E4158-CECC-4694-98DB-0DACB055D8EB}"/>
              </a:ext>
            </a:extLst>
          </p:cNvPr>
          <p:cNvSpPr txBox="1"/>
          <p:nvPr/>
        </p:nvSpPr>
        <p:spPr>
          <a:xfrm>
            <a:off x="4219949" y="3934562"/>
            <a:ext cx="1995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Local 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NAS</a:t>
            </a:r>
            <a:endParaRPr lang="zh-TW" altLang="en-US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文字方塊 33">
            <a:extLst>
              <a:ext uri="{FF2B5EF4-FFF2-40B4-BE49-F238E27FC236}">
                <a16:creationId xmlns:a16="http://schemas.microsoft.com/office/drawing/2014/main" id="{3A41BB56-B739-4152-8BF9-46650DACAA75}"/>
              </a:ext>
            </a:extLst>
          </p:cNvPr>
          <p:cNvSpPr txBox="1"/>
          <p:nvPr/>
        </p:nvSpPr>
        <p:spPr>
          <a:xfrm>
            <a:off x="4206588" y="5067546"/>
            <a:ext cx="21905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Remote 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NAS</a:t>
            </a:r>
            <a:endParaRPr lang="zh-TW" altLang="en-US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文字方塊 35">
            <a:extLst>
              <a:ext uri="{FF2B5EF4-FFF2-40B4-BE49-F238E27FC236}">
                <a16:creationId xmlns:a16="http://schemas.microsoft.com/office/drawing/2014/main" id="{85F8CC74-5F36-4F52-8547-F6158ABE8E21}"/>
              </a:ext>
            </a:extLst>
          </p:cNvPr>
          <p:cNvSpPr txBox="1"/>
          <p:nvPr/>
        </p:nvSpPr>
        <p:spPr>
          <a:xfrm>
            <a:off x="4219651" y="5495303"/>
            <a:ext cx="1995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Cloud Storage</a:t>
            </a:r>
            <a:endParaRPr lang="zh-TW" altLang="en-US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ACD1C909-AB1A-482C-BC26-A75A8C40266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5738" y="4002565"/>
            <a:ext cx="1157009" cy="194237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E971B028-8A85-432E-BB55-A0574C19E841}"/>
              </a:ext>
            </a:extLst>
          </p:cNvPr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255101" y="4002565"/>
            <a:ext cx="1008000" cy="194237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F7DA82D6-E550-491A-9F11-4D425F0BE40B}"/>
              </a:ext>
            </a:extLst>
          </p:cNvPr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255102" y="5125971"/>
            <a:ext cx="1008000" cy="194237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C7312BB8-5995-4AD1-B6F1-FDAED8E871C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5738" y="5125971"/>
            <a:ext cx="1157009" cy="194237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9C6419B3-FEBD-4311-B147-AAE91E9FAEA3}"/>
              </a:ext>
            </a:extLst>
          </p:cNvPr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255102" y="5530920"/>
            <a:ext cx="1008000" cy="194237"/>
          </a:xfrm>
          <a:prstGeom prst="rect">
            <a:avLst/>
          </a:prstGeom>
        </p:spPr>
      </p:pic>
      <p:pic>
        <p:nvPicPr>
          <p:cNvPr id="27" name="圖片 26" descr="一張含有 監視器, 螢幕 的圖片&#10;&#10;描述是以非常高的可信度產生">
            <a:extLst>
              <a:ext uri="{FF2B5EF4-FFF2-40B4-BE49-F238E27FC236}">
                <a16:creationId xmlns:a16="http://schemas.microsoft.com/office/drawing/2014/main" id="{B7D76761-36E1-4B37-9CE4-E22FC3FE180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8252" y="5611973"/>
            <a:ext cx="1157009" cy="324150"/>
          </a:xfrm>
          <a:prstGeom prst="rect">
            <a:avLst/>
          </a:prstGeom>
        </p:spPr>
      </p:pic>
      <p:sp>
        <p:nvSpPr>
          <p:cNvPr id="28" name="矩形: 剪去對角角落 27">
            <a:extLst>
              <a:ext uri="{FF2B5EF4-FFF2-40B4-BE49-F238E27FC236}">
                <a16:creationId xmlns:a16="http://schemas.microsoft.com/office/drawing/2014/main" id="{792C1642-258E-45DA-B108-41C61B693E52}"/>
              </a:ext>
            </a:extLst>
          </p:cNvPr>
          <p:cNvSpPr/>
          <p:nvPr/>
        </p:nvSpPr>
        <p:spPr>
          <a:xfrm>
            <a:off x="1323636" y="1721867"/>
            <a:ext cx="1452899" cy="339123"/>
          </a:xfrm>
          <a:prstGeom prst="snip2DiagRect">
            <a:avLst>
              <a:gd name="adj1" fmla="val 0"/>
              <a:gd name="adj2" fmla="val 0"/>
            </a:avLst>
          </a:prstGeom>
          <a:blipFill dpi="0"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Qfile</a:t>
            </a:r>
          </a:p>
        </p:txBody>
      </p:sp>
      <p:sp>
        <p:nvSpPr>
          <p:cNvPr id="29" name="矩形: 剪去對角角落 28">
            <a:extLst>
              <a:ext uri="{FF2B5EF4-FFF2-40B4-BE49-F238E27FC236}">
                <a16:creationId xmlns:a16="http://schemas.microsoft.com/office/drawing/2014/main" id="{CEFE8638-79AD-4EBB-A03F-149802E95E32}"/>
              </a:ext>
            </a:extLst>
          </p:cNvPr>
          <p:cNvSpPr/>
          <p:nvPr/>
        </p:nvSpPr>
        <p:spPr>
          <a:xfrm>
            <a:off x="6905053" y="1721867"/>
            <a:ext cx="1681574" cy="339123"/>
          </a:xfrm>
          <a:prstGeom prst="snip2DiagRect">
            <a:avLst>
              <a:gd name="adj1" fmla="val 0"/>
              <a:gd name="adj2" fmla="val 0"/>
            </a:avLst>
          </a:prstGeom>
          <a:blipFill dpi="0"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File Station</a:t>
            </a:r>
          </a:p>
        </p:txBody>
      </p:sp>
    </p:spTree>
    <p:extLst>
      <p:ext uri="{BB962C8B-B14F-4D97-AF65-F5344CB8AC3E}">
        <p14:creationId xmlns:p14="http://schemas.microsoft.com/office/powerpoint/2010/main" val="17498474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DDE25B7E-DC91-4ADB-987D-3A9546A196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" y="0"/>
            <a:ext cx="12182023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FB2BE2-01E9-434A-98A4-C512A4ECD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6600"/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25643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18865612-02B5-4451-8272-D332A38D3A6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82023" cy="685799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EAE6805-D3D1-41BB-9246-25C965DD7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665" y="1403490"/>
            <a:ext cx="10515600" cy="1076690"/>
          </a:xfrm>
        </p:spPr>
        <p:txBody>
          <a:bodyPr>
            <a:normAutofit/>
          </a:bodyPr>
          <a:lstStyle/>
          <a:p>
            <a:r>
              <a:rPr lang="zh-TW" altLang="en-US" sz="3400">
                <a:latin typeface="Arial"/>
                <a:ea typeface="微軟正黑體"/>
                <a:cs typeface="Arial"/>
              </a:rPr>
              <a:t>QNAP x Dropbox the </a:t>
            </a:r>
            <a:r>
              <a:rPr lang="zh-TW" altLang="en-US" sz="3400">
                <a:latin typeface="微軟正黑體"/>
                <a:ea typeface="微軟正黑體"/>
              </a:rPr>
              <a:t>perfect combination</a:t>
            </a:r>
            <a:endParaRPr lang="zh-TW" altLang="en-US" sz="340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AC3633D-28AD-4C52-B19B-F615AC0F0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89" y="2595545"/>
            <a:ext cx="6989659" cy="322336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n-US" altLang="zh-TW" sz="2300" b="1">
                <a:solidFill>
                  <a:schemeClr val="bg1"/>
                </a:solidFill>
                <a:ea typeface="微軟正黑體"/>
              </a:rPr>
              <a:t>Massive growth of data cause many preservation problems</a:t>
            </a:r>
            <a:endParaRPr lang="zh-TW" sz="2300" b="1">
              <a:solidFill>
                <a:schemeClr val="bg1"/>
              </a:solidFill>
              <a:ea typeface="微軟正黑體"/>
            </a:endParaRPr>
          </a:p>
          <a:p>
            <a:pPr marL="216000" indent="-216000">
              <a:lnSpc>
                <a:spcPct val="100000"/>
              </a:lnSpc>
            </a:pPr>
            <a:r>
              <a:rPr lang="ja-JP" altLang="en-US" sz="2300" b="1">
                <a:solidFill>
                  <a:schemeClr val="bg1"/>
                </a:solidFill>
                <a:ea typeface="微軟正黑體"/>
              </a:rPr>
              <a:t>Use Dropbox to keep your data in sync with your life</a:t>
            </a:r>
          </a:p>
          <a:p>
            <a:pPr marL="216000" indent="-216000">
              <a:lnSpc>
                <a:spcPct val="100000"/>
              </a:lnSpc>
            </a:pPr>
            <a:r>
              <a:rPr lang="en-US" altLang="ja-JP" sz="2300" b="1" spc="-150">
                <a:solidFill>
                  <a:schemeClr val="bg1"/>
                </a:solidFill>
                <a:ea typeface="微軟正黑體"/>
              </a:rPr>
              <a:t>QNAP</a:t>
            </a:r>
            <a:r>
              <a:rPr lang="ja-JP" altLang="en-US" sz="2300" b="1" spc="-150">
                <a:solidFill>
                  <a:schemeClr val="bg1"/>
                </a:solidFill>
                <a:ea typeface="微軟正黑體"/>
              </a:rPr>
              <a:t> </a:t>
            </a:r>
            <a:r>
              <a:rPr lang="en-US" altLang="ja-JP" sz="2300" b="1" spc="-150">
                <a:solidFill>
                  <a:schemeClr val="bg1"/>
                </a:solidFill>
                <a:ea typeface="微軟正黑體"/>
              </a:rPr>
              <a:t>NAS</a:t>
            </a:r>
            <a:r>
              <a:rPr lang="ja-JP" altLang="en-US" sz="2300" b="1" spc="-150">
                <a:solidFill>
                  <a:schemeClr val="bg1"/>
                </a:solidFill>
                <a:ea typeface="微軟正黑體"/>
              </a:rPr>
              <a:t> </a:t>
            </a:r>
            <a:r>
              <a:rPr lang="ja-JP" altLang="en-US" sz="2300" b="1">
                <a:solidFill>
                  <a:schemeClr val="bg1"/>
                </a:solidFill>
                <a:ea typeface="微軟正黑體"/>
              </a:rPr>
              <a:t>paves the way for your data stream</a:t>
            </a:r>
            <a:endParaRPr lang="en-US" altLang="zh-TW" sz="2300">
              <a:solidFill>
                <a:schemeClr val="bg1"/>
              </a:solidFill>
              <a:ea typeface="微軟正黑體"/>
            </a:endParaRPr>
          </a:p>
          <a:p>
            <a:pPr marL="216000" indent="-216000">
              <a:lnSpc>
                <a:spcPct val="100000"/>
              </a:lnSpc>
            </a:pPr>
            <a:r>
              <a:rPr lang="ja-JP" altLang="en-US" sz="2300" b="1">
                <a:solidFill>
                  <a:schemeClr val="bg1"/>
                </a:solidFill>
                <a:ea typeface="微軟正黑體"/>
              </a:rPr>
              <a:t>Demo</a:t>
            </a:r>
          </a:p>
          <a:p>
            <a:pPr marL="216000" indent="-216000">
              <a:lnSpc>
                <a:spcPct val="100000"/>
              </a:lnSpc>
            </a:pPr>
            <a:r>
              <a:rPr lang="ja-JP" sz="2300" b="1">
                <a:solidFill>
                  <a:schemeClr val="bg1"/>
                </a:solidFill>
                <a:ea typeface="微軟正黑體"/>
              </a:rPr>
              <a:t>QNAP NAS</a:t>
            </a:r>
            <a:r>
              <a:rPr lang="ja-JP" altLang="en-US" sz="2300" b="1">
                <a:solidFill>
                  <a:schemeClr val="bg1"/>
                </a:solidFill>
                <a:ea typeface="微軟正黑體"/>
              </a:rPr>
              <a:t> liberates hybrid cloud potential</a:t>
            </a:r>
            <a:endParaRPr lang="ja-JP" sz="2300">
              <a:solidFill>
                <a:schemeClr val="bg1"/>
              </a:solidFill>
              <a:ea typeface="微軟正黑體"/>
            </a:endParaRPr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233EB3CD-884D-4970-941B-CBE948A2C074}"/>
              </a:ext>
            </a:extLst>
          </p:cNvPr>
          <p:cNvCxnSpPr>
            <a:cxnSpLocks/>
          </p:cNvCxnSpPr>
          <p:nvPr/>
        </p:nvCxnSpPr>
        <p:spPr>
          <a:xfrm>
            <a:off x="292290" y="2399534"/>
            <a:ext cx="853582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66615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B2BE2-01E9-434A-98A4-C512A4ECD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QNAP NAS liberates hybrid cloud potential</a:t>
            </a:r>
          </a:p>
        </p:txBody>
      </p:sp>
    </p:spTree>
    <p:extLst>
      <p:ext uri="{BB962C8B-B14F-4D97-AF65-F5344CB8AC3E}">
        <p14:creationId xmlns:p14="http://schemas.microsoft.com/office/powerpoint/2010/main" val="27642284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9FF5DC0-F98E-462B-9AFF-BE4B954F5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>
                <a:latin typeface="Arial"/>
                <a:cs typeface="Arial"/>
              </a:rPr>
              <a:t>QNAP</a:t>
            </a:r>
            <a:r>
              <a:rPr lang="zh-TW">
                <a:latin typeface="Arial"/>
                <a:cs typeface="Arial"/>
              </a:rPr>
              <a:t> </a:t>
            </a:r>
            <a:r>
              <a:rPr lang="en-US" altLang="zh-TW">
                <a:latin typeface="Arial"/>
                <a:cs typeface="Arial"/>
              </a:rPr>
              <a:t>NAS</a:t>
            </a:r>
            <a:r>
              <a:rPr lang="zh-TW" altLang="en-US">
                <a:latin typeface="Arial"/>
                <a:cs typeface="Arial"/>
              </a:rPr>
              <a:t> </a:t>
            </a:r>
            <a:r>
              <a:rPr lang="en-US" altLang="zh-TW">
                <a:latin typeface="Arial"/>
                <a:cs typeface="Arial"/>
              </a:rPr>
              <a:t>high-speed</a:t>
            </a:r>
            <a:r>
              <a:rPr lang="zh-TW" altLang="en-US">
                <a:latin typeface="Arial"/>
                <a:cs typeface="Arial"/>
              </a:rPr>
              <a:t> </a:t>
            </a:r>
            <a:r>
              <a:rPr lang="en-US" altLang="zh-TW">
                <a:latin typeface="Arial"/>
                <a:cs typeface="Arial"/>
              </a:rPr>
              <a:t>transmission</a:t>
            </a:r>
            <a:r>
              <a:rPr lang="zh-TW" altLang="en-US">
                <a:latin typeface="Arial"/>
                <a:cs typeface="Arial"/>
              </a:rPr>
              <a:t> </a:t>
            </a:r>
            <a:r>
              <a:rPr lang="en-US" altLang="zh-TW">
                <a:latin typeface="Arial"/>
                <a:cs typeface="Arial"/>
              </a:rPr>
              <a:t>interface to</a:t>
            </a:r>
            <a:r>
              <a:rPr lang="zh-TW" altLang="en-US">
                <a:latin typeface="Arial"/>
                <a:cs typeface="Arial"/>
              </a:rPr>
              <a:t> </a:t>
            </a:r>
            <a:r>
              <a:rPr lang="en-US" altLang="zh-TW">
                <a:latin typeface="Arial"/>
                <a:cs typeface="Arial"/>
              </a:rPr>
              <a:t>accelerate</a:t>
            </a:r>
            <a:r>
              <a:rPr lang="zh-TW" altLang="en-US">
                <a:latin typeface="Arial"/>
                <a:cs typeface="Arial"/>
              </a:rPr>
              <a:t> data</a:t>
            </a:r>
            <a:r>
              <a:rPr lang="en-US" altLang="zh-TW">
                <a:latin typeface="Arial"/>
                <a:cs typeface="Arial"/>
              </a:rPr>
              <a:t> access</a:t>
            </a:r>
            <a:endParaRPr lang="zh-TW" altLang="en-US">
              <a:latin typeface="Arial"/>
              <a:cs typeface="Arial"/>
            </a:endParaRPr>
          </a:p>
        </p:txBody>
      </p:sp>
      <p:pic>
        <p:nvPicPr>
          <p:cNvPr id="11" name="圖片 10" descr="一張含有 室內, 坐, 布, 粉紅色 的圖片&#10;&#10;描述是以高可信度產生">
            <a:extLst>
              <a:ext uri="{FF2B5EF4-FFF2-40B4-BE49-F238E27FC236}">
                <a16:creationId xmlns:a16="http://schemas.microsoft.com/office/drawing/2014/main" id="{F4D67E49-EABE-4F35-9973-EBACBB3FF7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364" y="2830883"/>
            <a:ext cx="11472979" cy="3736172"/>
          </a:xfrm>
          <a:prstGeom prst="rect">
            <a:avLst/>
          </a:prstGeom>
        </p:spPr>
      </p:pic>
      <p:pic>
        <p:nvPicPr>
          <p:cNvPr id="17" name="圖片 16" descr="一張含有 室內, 坐, 布, 粉紅色 的圖片&#10;&#10;描述是以高可信度產生">
            <a:extLst>
              <a:ext uri="{FF2B5EF4-FFF2-40B4-BE49-F238E27FC236}">
                <a16:creationId xmlns:a16="http://schemas.microsoft.com/office/drawing/2014/main" id="{090EFA86-2CC7-4AEC-BFF9-9D99D682B7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364" y="2830883"/>
            <a:ext cx="11472979" cy="3736172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55995EAA-EE97-488B-B50A-27BADC1A22C9}"/>
              </a:ext>
            </a:extLst>
          </p:cNvPr>
          <p:cNvSpPr/>
          <p:nvPr/>
        </p:nvSpPr>
        <p:spPr>
          <a:xfrm>
            <a:off x="5056743" y="1679640"/>
            <a:ext cx="6795651" cy="2465281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8773" b="-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內容版面配置區 2">
            <a:extLst>
              <a:ext uri="{FF2B5EF4-FFF2-40B4-BE49-F238E27FC236}">
                <a16:creationId xmlns:a16="http://schemas.microsoft.com/office/drawing/2014/main" id="{45E2FFC7-295A-47C1-BF78-79472B378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6587"/>
            <a:ext cx="10515600" cy="144784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5560"/>
            <a:r>
              <a:rPr lang="zh-TW" altLang="en-US">
                <a:latin typeface="微軟正黑體" panose="020B0604030504040204" pitchFamily="34" charset="-120"/>
                <a:cs typeface="+mn-cs"/>
              </a:rPr>
              <a:t>10 GbE Switch</a:t>
            </a:r>
            <a:endParaRPr lang="en-US" altLang="zh-TW">
              <a:latin typeface="微軟正黑體" panose="020B0604030504040204" pitchFamily="34" charset="-120"/>
              <a:cs typeface="+mn-cs"/>
            </a:endParaRPr>
          </a:p>
          <a:p>
            <a:pPr marL="35560"/>
            <a:r>
              <a:rPr lang="zh-TW" altLang="en-US">
                <a:latin typeface="微軟正黑體" panose="020B0604030504040204" pitchFamily="34" charset="-120"/>
                <a:cs typeface="+mn-cs"/>
              </a:rPr>
              <a:t>Thunderbolt 3</a:t>
            </a:r>
          </a:p>
          <a:p>
            <a:pPr marL="35560"/>
            <a:endParaRPr lang="zh-TW" altLang="en-US"/>
          </a:p>
          <a:p>
            <a:pPr marL="35560"/>
            <a:endParaRPr lang="zh-TW" altLang="en-US"/>
          </a:p>
        </p:txBody>
      </p:sp>
      <p:pic>
        <p:nvPicPr>
          <p:cNvPr id="20" name="Picture 7">
            <a:extLst>
              <a:ext uri="{FF2B5EF4-FFF2-40B4-BE49-F238E27FC236}">
                <a16:creationId xmlns:a16="http://schemas.microsoft.com/office/drawing/2014/main" id="{C5C704C5-FAEB-4BC0-B8D7-B2B24B6E5E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744" y="3793849"/>
            <a:ext cx="3566107" cy="2678326"/>
          </a:xfrm>
          <a:prstGeom prst="rect">
            <a:avLst/>
          </a:prstGeom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B2C16883-DDFC-458A-BFE9-46FCFDCD6C2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8503" y="5336645"/>
            <a:ext cx="4107214" cy="1080273"/>
          </a:xfrm>
          <a:prstGeom prst="rect">
            <a:avLst/>
          </a:prstGeom>
        </p:spPr>
      </p:pic>
      <p:pic>
        <p:nvPicPr>
          <p:cNvPr id="22" name="圖片 21" descr="一張含有 雪 的圖片&#10;&#10;描述是以高可信度產生">
            <a:extLst>
              <a:ext uri="{FF2B5EF4-FFF2-40B4-BE49-F238E27FC236}">
                <a16:creationId xmlns:a16="http://schemas.microsoft.com/office/drawing/2014/main" id="{F6C04A2A-2315-4161-AD13-57C68E96C88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5435" y="4226119"/>
            <a:ext cx="5197004" cy="2733007"/>
          </a:xfrm>
          <a:prstGeom prst="rect">
            <a:avLst/>
          </a:prstGeom>
        </p:spPr>
      </p:pic>
      <p:pic>
        <p:nvPicPr>
          <p:cNvPr id="23" name="圖片 22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A6E797F7-302B-4622-993F-8FBD6A6B43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1971" y="2026495"/>
            <a:ext cx="3197200" cy="2049487"/>
          </a:xfrm>
          <a:prstGeom prst="rect">
            <a:avLst/>
          </a:prstGeom>
        </p:spPr>
      </p:pic>
      <p:sp>
        <p:nvSpPr>
          <p:cNvPr id="24" name="文字方塊 2">
            <a:extLst>
              <a:ext uri="{FF2B5EF4-FFF2-40B4-BE49-F238E27FC236}">
                <a16:creationId xmlns:a16="http://schemas.microsoft.com/office/drawing/2014/main" id="{95105FAA-314E-4A46-BF8E-BD455B25D43E}"/>
              </a:ext>
            </a:extLst>
          </p:cNvPr>
          <p:cNvSpPr txBox="1"/>
          <p:nvPr/>
        </p:nvSpPr>
        <p:spPr>
          <a:xfrm>
            <a:off x="4982559" y="1507982"/>
            <a:ext cx="7020029" cy="584775"/>
          </a:xfrm>
          <a:prstGeom prst="rect">
            <a:avLst/>
          </a:prstGeom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500">
                <a:solidFill>
                  <a:schemeClr val="bg1"/>
                </a:solidFill>
                <a:cs typeface="Calibri"/>
              </a:rPr>
              <a:t>  </a:t>
            </a:r>
            <a:r>
              <a:rPr lang="en-US" altLang="zh-TW" sz="2300">
                <a:solidFill>
                  <a:schemeClr val="bg1"/>
                </a:solidFill>
              </a:rPr>
              <a:t>Download</a:t>
            </a:r>
            <a:r>
              <a:rPr lang="en-US" altLang="zh-TW" sz="2500">
                <a:solidFill>
                  <a:schemeClr val="bg1"/>
                </a:solidFill>
                <a:cs typeface="Calibri"/>
              </a:rPr>
              <a:t> </a:t>
            </a:r>
            <a:r>
              <a:rPr lang="en-US" altLang="zh-TW">
                <a:solidFill>
                  <a:schemeClr val="bg1"/>
                </a:solidFill>
                <a:cs typeface="Calibri"/>
              </a:rPr>
              <a:t>(from NAS)   </a:t>
            </a:r>
            <a:r>
              <a:rPr lang="en-US" altLang="zh-TW" sz="3200">
                <a:solidFill>
                  <a:schemeClr val="bg1"/>
                </a:solidFill>
                <a:cs typeface="Calibri"/>
              </a:rPr>
              <a:t>         </a:t>
            </a:r>
            <a:r>
              <a:rPr lang="en-US" altLang="zh-TW" sz="2300">
                <a:solidFill>
                  <a:schemeClr val="bg1"/>
                </a:solidFill>
              </a:rPr>
              <a:t>Upload</a:t>
            </a:r>
            <a:r>
              <a:rPr lang="en-US" altLang="zh-TW" sz="3200">
                <a:solidFill>
                  <a:schemeClr val="bg1"/>
                </a:solidFill>
                <a:cs typeface="Calibri"/>
              </a:rPr>
              <a:t> </a:t>
            </a:r>
            <a:r>
              <a:rPr lang="en-US" altLang="zh-TW">
                <a:solidFill>
                  <a:schemeClr val="bg1"/>
                </a:solidFill>
                <a:cs typeface="Calibri"/>
              </a:rPr>
              <a:t>(to NAS)</a:t>
            </a:r>
            <a:endParaRPr lang="en-US" altLang="zh-TW">
              <a:solidFill>
                <a:schemeClr val="bg1"/>
              </a:solidFill>
            </a:endParaRPr>
          </a:p>
        </p:txBody>
      </p:sp>
      <p:pic>
        <p:nvPicPr>
          <p:cNvPr id="25" name="圖片 2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0DB97BD9-11FB-438D-B238-BA8E2B247B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62527" y="2021940"/>
            <a:ext cx="3220883" cy="2058596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1FFEDE50-CB69-4D12-8679-31DC333753E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580" y="5020868"/>
            <a:ext cx="2155477" cy="122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8117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88A7C73-6F52-4B7E-A923-795094ED8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>
                <a:latin typeface="Arial"/>
                <a:cs typeface="Arial"/>
              </a:rPr>
              <a:t>More</a:t>
            </a:r>
            <a:r>
              <a:rPr lang="zh-TW" altLang="en-US">
                <a:latin typeface="Arial"/>
                <a:cs typeface="Arial"/>
              </a:rPr>
              <a:t> s</a:t>
            </a:r>
            <a:r>
              <a:rPr lang="en-US" altLang="zh-TW" err="1">
                <a:latin typeface="Arial"/>
                <a:cs typeface="Arial"/>
              </a:rPr>
              <a:t>ecured</a:t>
            </a:r>
            <a:r>
              <a:rPr lang="en-US" altLang="zh-TW">
                <a:latin typeface="Arial"/>
                <a:cs typeface="Arial"/>
              </a:rPr>
              <a:t> data preservation is required to comply with GDPR</a:t>
            </a:r>
            <a:endParaRPr lang="zh-TW" altLang="en-US">
              <a:latin typeface="Arial"/>
              <a:cs typeface="Arial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22B4727-020D-4A1C-86C6-D02FB4A8A0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1633"/>
            <a:ext cx="5612476" cy="354439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altLang="zh-TW" b="1">
                <a:latin typeface="Arial"/>
                <a:cs typeface="Arial"/>
              </a:rPr>
              <a:t>Data cannot be accessed by unauthorized personnel</a:t>
            </a:r>
            <a:endParaRPr lang="en-US" b="1">
              <a:latin typeface="Arial"/>
              <a:cs typeface="Arial"/>
            </a:endParaRPr>
          </a:p>
          <a:p>
            <a:pPr marL="215900" indent="-215900"/>
            <a:r>
              <a:rPr lang="en-US" altLang="zh-TW">
                <a:latin typeface="Arial"/>
                <a:cs typeface="Arial"/>
              </a:rPr>
              <a:t>Data</a:t>
            </a:r>
            <a:r>
              <a:rPr lang="zh-TW">
                <a:latin typeface="Arial"/>
                <a:cs typeface="Arial"/>
              </a:rPr>
              <a:t> </a:t>
            </a:r>
            <a:r>
              <a:rPr lang="en-US" altLang="zh-TW">
                <a:latin typeface="Arial"/>
                <a:cs typeface="Arial"/>
              </a:rPr>
              <a:t>access</a:t>
            </a:r>
            <a:r>
              <a:rPr lang="zh-TW">
                <a:latin typeface="Arial"/>
                <a:cs typeface="Arial"/>
              </a:rPr>
              <a:t> ri</a:t>
            </a:r>
            <a:r>
              <a:rPr lang="en-US" altLang="zh-TW" err="1">
                <a:latin typeface="Arial"/>
                <a:cs typeface="Arial"/>
              </a:rPr>
              <a:t>ght</a:t>
            </a:r>
            <a:r>
              <a:rPr lang="zh-TW">
                <a:latin typeface="Arial"/>
                <a:cs typeface="Arial"/>
              </a:rPr>
              <a:t> </a:t>
            </a:r>
            <a:r>
              <a:rPr lang="en-US" altLang="zh-TW">
                <a:latin typeface="Arial"/>
                <a:cs typeface="Arial"/>
              </a:rPr>
              <a:t>management</a:t>
            </a:r>
            <a:endParaRPr lang="zh-TW" altLang="en-US">
              <a:latin typeface="Arial"/>
              <a:cs typeface="Arial"/>
            </a:endParaRPr>
          </a:p>
          <a:p>
            <a:pPr marL="215900" indent="-215900"/>
            <a:r>
              <a:rPr lang="en-US" altLang="zh-TW">
                <a:latin typeface="Arial"/>
                <a:cs typeface="Arial"/>
              </a:rPr>
              <a:t>Secure</a:t>
            </a:r>
            <a:r>
              <a:rPr lang="zh-TW">
                <a:latin typeface="Arial"/>
                <a:cs typeface="Arial"/>
              </a:rPr>
              <a:t> </a:t>
            </a:r>
            <a:r>
              <a:rPr lang="en-US" altLang="zh-TW">
                <a:latin typeface="Arial"/>
                <a:cs typeface="Arial"/>
              </a:rPr>
              <a:t>data</a:t>
            </a:r>
            <a:r>
              <a:rPr lang="zh-TW">
                <a:latin typeface="Arial"/>
                <a:cs typeface="Arial"/>
              </a:rPr>
              <a:t> </a:t>
            </a:r>
            <a:r>
              <a:rPr lang="en-US" altLang="zh-TW">
                <a:latin typeface="Arial"/>
                <a:cs typeface="Arial"/>
              </a:rPr>
              <a:t>transmission</a:t>
            </a:r>
            <a:endParaRPr lang="zh-TW" altLang="en-US">
              <a:latin typeface="Arial"/>
              <a:cs typeface="Arial"/>
            </a:endParaRPr>
          </a:p>
          <a:p>
            <a:pPr marL="215900" indent="-215900"/>
            <a:r>
              <a:rPr lang="en-US" altLang="zh-TW">
                <a:latin typeface="Arial"/>
                <a:cs typeface="Arial"/>
              </a:rPr>
              <a:t>Secure</a:t>
            </a:r>
            <a:r>
              <a:rPr lang="zh-TW">
                <a:latin typeface="Arial"/>
                <a:cs typeface="Arial"/>
              </a:rPr>
              <a:t> </a:t>
            </a:r>
            <a:r>
              <a:rPr lang="en-US" altLang="zh-TW">
                <a:latin typeface="Arial"/>
                <a:cs typeface="Arial"/>
              </a:rPr>
              <a:t>data</a:t>
            </a:r>
            <a:r>
              <a:rPr lang="zh-TW">
                <a:latin typeface="Arial"/>
                <a:cs typeface="Arial"/>
              </a:rPr>
              <a:t> </a:t>
            </a:r>
            <a:r>
              <a:rPr lang="en-US" altLang="zh-TW">
                <a:latin typeface="Arial"/>
                <a:cs typeface="Arial"/>
              </a:rPr>
              <a:t>storage</a:t>
            </a:r>
            <a:endParaRPr lang="zh-TW" altLang="en-US">
              <a:latin typeface="Arial"/>
              <a:cs typeface="Arial"/>
            </a:endParaRPr>
          </a:p>
        </p:txBody>
      </p:sp>
      <p:pic>
        <p:nvPicPr>
          <p:cNvPr id="5" name="圖片 4" descr="一張含有 桌 的圖片&#10;&#10;描述是以高可信度產生">
            <a:extLst>
              <a:ext uri="{FF2B5EF4-FFF2-40B4-BE49-F238E27FC236}">
                <a16:creationId xmlns:a16="http://schemas.microsoft.com/office/drawing/2014/main" id="{9624CEDD-DC76-4746-95FB-BADDAECC3E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8468" y="1640361"/>
            <a:ext cx="4735332" cy="451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8297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091A963-4B2C-4513-A941-628F86C4C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High scalability of storage space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B51961A-4E8F-47E6-9FC3-87FDF70C59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5560"/>
            <a:r>
              <a:rPr lang="en-US" altLang="zh-TW">
                <a:latin typeface="Arial"/>
                <a:cs typeface="Arial"/>
              </a:rPr>
              <a:t>Multi-bay</a:t>
            </a:r>
            <a:r>
              <a:rPr lang="zh-TW">
                <a:latin typeface="Arial"/>
                <a:cs typeface="Arial"/>
              </a:rPr>
              <a:t> </a:t>
            </a:r>
            <a:r>
              <a:rPr lang="en-US" altLang="zh-TW">
                <a:latin typeface="Arial"/>
                <a:cs typeface="Arial"/>
              </a:rPr>
              <a:t>models for expanding the number of disks</a:t>
            </a:r>
            <a:endParaRPr lang="zh-TW" altLang="en-US">
              <a:latin typeface="Arial"/>
              <a:cs typeface="Arial"/>
            </a:endParaRPr>
          </a:p>
          <a:p>
            <a:pPr marL="35560"/>
            <a:r>
              <a:rPr lang="zh-TW">
                <a:latin typeface="Arial"/>
                <a:cs typeface="Arial"/>
              </a:rPr>
              <a:t>VJBOD</a:t>
            </a:r>
            <a:r>
              <a:rPr lang="en-US" altLang="zh-TW">
                <a:latin typeface="Arial"/>
                <a:cs typeface="Arial"/>
              </a:rPr>
              <a:t>(Virtual</a:t>
            </a:r>
            <a:r>
              <a:rPr lang="zh-TW">
                <a:latin typeface="Arial"/>
                <a:cs typeface="Arial"/>
              </a:rPr>
              <a:t> </a:t>
            </a:r>
            <a:r>
              <a:rPr lang="en-US" altLang="zh-TW">
                <a:latin typeface="Arial"/>
                <a:cs typeface="Arial"/>
              </a:rPr>
              <a:t>JBOD)</a:t>
            </a:r>
            <a:r>
              <a:rPr lang="zh-TW">
                <a:latin typeface="Arial"/>
                <a:cs typeface="Arial"/>
              </a:rPr>
              <a:t> </a:t>
            </a:r>
            <a:r>
              <a:rPr lang="en-US" altLang="zh-TW">
                <a:latin typeface="Arial"/>
                <a:cs typeface="Arial"/>
              </a:rPr>
              <a:t>allows</a:t>
            </a:r>
            <a:r>
              <a:rPr lang="zh-TW">
                <a:latin typeface="Arial"/>
                <a:cs typeface="Arial"/>
              </a:rPr>
              <a:t> </a:t>
            </a:r>
            <a:r>
              <a:rPr lang="en-US" altLang="zh-TW">
                <a:latin typeface="Arial"/>
                <a:cs typeface="Arial"/>
              </a:rPr>
              <a:t>usage</a:t>
            </a:r>
            <a:r>
              <a:rPr lang="zh-TW">
                <a:latin typeface="Arial"/>
                <a:cs typeface="Arial"/>
              </a:rPr>
              <a:t> </a:t>
            </a:r>
            <a:r>
              <a:rPr lang="en-US" altLang="zh-TW">
                <a:latin typeface="Arial"/>
                <a:cs typeface="Arial"/>
              </a:rPr>
              <a:t>of</a:t>
            </a:r>
            <a:r>
              <a:rPr lang="zh-TW">
                <a:latin typeface="Arial"/>
                <a:cs typeface="Arial"/>
              </a:rPr>
              <a:t> </a:t>
            </a:r>
            <a:r>
              <a:rPr lang="en-US" altLang="zh-TW">
                <a:latin typeface="Arial"/>
                <a:cs typeface="Arial"/>
              </a:rPr>
              <a:t>storage</a:t>
            </a:r>
            <a:r>
              <a:rPr lang="zh-TW">
                <a:latin typeface="Arial"/>
                <a:cs typeface="Arial"/>
              </a:rPr>
              <a:t> r</a:t>
            </a:r>
            <a:r>
              <a:rPr lang="en-US" altLang="zh-TW">
                <a:latin typeface="Arial"/>
                <a:cs typeface="Arial"/>
              </a:rPr>
              <a:t>esources</a:t>
            </a:r>
            <a:endParaRPr lang="zh-TW" altLang="en-US" err="1">
              <a:latin typeface="Arial"/>
              <a:cs typeface="Arial"/>
            </a:endParaRPr>
          </a:p>
          <a:p>
            <a:pPr marL="35560"/>
            <a:r>
              <a:rPr lang="en-US" altLang="zh-TW">
                <a:latin typeface="Arial"/>
                <a:cs typeface="Arial"/>
              </a:rPr>
              <a:t>External</a:t>
            </a:r>
            <a:r>
              <a:rPr lang="zh-TW">
                <a:latin typeface="Arial"/>
                <a:cs typeface="Arial"/>
              </a:rPr>
              <a:t> </a:t>
            </a:r>
            <a:r>
              <a:rPr lang="en-US" altLang="zh-TW">
                <a:latin typeface="Arial"/>
                <a:cs typeface="Arial"/>
              </a:rPr>
              <a:t>hard</a:t>
            </a:r>
            <a:r>
              <a:rPr lang="zh-TW">
                <a:latin typeface="Arial"/>
                <a:cs typeface="Arial"/>
              </a:rPr>
              <a:t> drive with </a:t>
            </a:r>
            <a:r>
              <a:rPr lang="en-US" altLang="zh-TW">
                <a:latin typeface="Arial"/>
                <a:cs typeface="Arial"/>
              </a:rPr>
              <a:t>USB</a:t>
            </a:r>
            <a:r>
              <a:rPr lang="zh-TW">
                <a:latin typeface="Arial"/>
                <a:cs typeface="Arial"/>
              </a:rPr>
              <a:t> </a:t>
            </a:r>
            <a:r>
              <a:rPr lang="en-US" altLang="zh-TW">
                <a:latin typeface="Arial"/>
                <a:cs typeface="Arial"/>
              </a:rPr>
              <a:t>3.0</a:t>
            </a:r>
            <a:endParaRPr lang="zh-TW" altLang="en-US">
              <a:latin typeface="Arial"/>
              <a:cs typeface="Arial"/>
            </a:endParaRPr>
          </a:p>
          <a:p>
            <a:pPr marL="35560"/>
            <a:r>
              <a:rPr lang="en-US" altLang="zh-TW">
                <a:latin typeface="Arial"/>
                <a:cs typeface="Arial"/>
              </a:rPr>
              <a:t>Expansion </a:t>
            </a:r>
            <a:r>
              <a:rPr lang="zh-TW" altLang="en-US">
                <a:latin typeface="Arial"/>
                <a:cs typeface="Arial"/>
              </a:rPr>
              <a:t>enclosures from QNAP</a:t>
            </a:r>
          </a:p>
          <a:p>
            <a:pPr marL="35560"/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ABDAC44-5A87-4F3D-965B-9935B2FA3A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0" y="1996002"/>
            <a:ext cx="12188547" cy="4469336"/>
          </a:xfrm>
          <a:prstGeom prst="rect">
            <a:avLst/>
          </a:prstGeom>
        </p:spPr>
      </p:pic>
      <p:pic>
        <p:nvPicPr>
          <p:cNvPr id="8" name="圖片 7" descr="一張含有 控制器, 遊戲, 影片, 遙遠 的圖片&#10;&#10;描述是以非常高的可信度產生">
            <a:extLst>
              <a:ext uri="{FF2B5EF4-FFF2-40B4-BE49-F238E27FC236}">
                <a16:creationId xmlns:a16="http://schemas.microsoft.com/office/drawing/2014/main" id="{7CC5626F-7BF1-416B-BD34-B6D87F829EC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6216" y="4475192"/>
            <a:ext cx="2552091" cy="1595057"/>
          </a:xfrm>
          <a:prstGeom prst="rect">
            <a:avLst/>
          </a:prstGeom>
        </p:spPr>
      </p:pic>
      <p:pic>
        <p:nvPicPr>
          <p:cNvPr id="9" name="圖片 8" descr="一張含有 螢幕擷取畫面 的圖片&#10;&#10;描述是以高可信度產生">
            <a:extLst>
              <a:ext uri="{FF2B5EF4-FFF2-40B4-BE49-F238E27FC236}">
                <a16:creationId xmlns:a16="http://schemas.microsoft.com/office/drawing/2014/main" id="{EE16E7C8-469D-4E5A-92FC-292CB847A0E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412" y="4013400"/>
            <a:ext cx="2552092" cy="1595057"/>
          </a:xfrm>
          <a:prstGeom prst="rect">
            <a:avLst/>
          </a:prstGeom>
        </p:spPr>
      </p:pic>
      <p:pic>
        <p:nvPicPr>
          <p:cNvPr id="10" name="圖片 9" descr="一張含有 電子用品, 室內, 監視器 的圖片&#10;&#10;描述是以高可信度產生">
            <a:extLst>
              <a:ext uri="{FF2B5EF4-FFF2-40B4-BE49-F238E27FC236}">
                <a16:creationId xmlns:a16="http://schemas.microsoft.com/office/drawing/2014/main" id="{8D5A38E6-85E4-4A8C-B1D7-58419AB7A9C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3807" y="4214045"/>
            <a:ext cx="4230328" cy="2643955"/>
          </a:xfrm>
          <a:prstGeom prst="rect">
            <a:avLst/>
          </a:prstGeom>
        </p:spPr>
      </p:pic>
      <p:pic>
        <p:nvPicPr>
          <p:cNvPr id="11" name="圖片 10" descr="一張含有 牆, 電子用品 的圖片&#10;&#10;描述是以高可信度產生">
            <a:extLst>
              <a:ext uri="{FF2B5EF4-FFF2-40B4-BE49-F238E27FC236}">
                <a16:creationId xmlns:a16="http://schemas.microsoft.com/office/drawing/2014/main" id="{26866869-DFBF-4238-AE60-210D5A7B0C1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7470" y="4158110"/>
            <a:ext cx="2215089" cy="1960354"/>
          </a:xfrm>
          <a:prstGeom prst="rect">
            <a:avLst/>
          </a:prstGeom>
        </p:spPr>
      </p:pic>
      <p:pic>
        <p:nvPicPr>
          <p:cNvPr id="12" name="圖片 11" descr="一張含有 室內, 電子用品 的圖片&#10;&#10;描述是以高可信度產生">
            <a:extLst>
              <a:ext uri="{FF2B5EF4-FFF2-40B4-BE49-F238E27FC236}">
                <a16:creationId xmlns:a16="http://schemas.microsoft.com/office/drawing/2014/main" id="{2494501B-DC00-406D-8054-F1C4E0D13FC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5445" y="4359650"/>
            <a:ext cx="3107229" cy="194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1637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E5D73FBD-1C30-4311-AE6D-921402D794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63616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65E61DE-7179-428F-AAC2-6672D89C6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203" y="3682921"/>
            <a:ext cx="7291648" cy="1325563"/>
          </a:xfrm>
        </p:spPr>
        <p:txBody>
          <a:bodyPr>
            <a:normAutofit fontScale="90000"/>
          </a:bodyPr>
          <a:lstStyle/>
          <a:p>
            <a:r>
              <a:rPr lang="en-US" altLang="zh-TW">
                <a:latin typeface="Arial"/>
                <a:cs typeface="Arial"/>
              </a:rPr>
              <a:t>Convenient</a:t>
            </a:r>
            <a:r>
              <a:rPr lang="zh-TW" altLang="en-US">
                <a:latin typeface="Arial"/>
                <a:cs typeface="Arial"/>
              </a:rPr>
              <a:t> f</a:t>
            </a:r>
            <a:r>
              <a:rPr lang="en-US" altLang="zh-TW">
                <a:latin typeface="Arial"/>
                <a:cs typeface="Arial"/>
              </a:rPr>
              <a:t>or </a:t>
            </a:r>
            <a:r>
              <a:rPr lang="zh-TW">
                <a:latin typeface="Arial"/>
                <a:cs typeface="Arial"/>
              </a:rPr>
              <a:t>y</a:t>
            </a:r>
            <a:r>
              <a:rPr lang="en-US" altLang="zh-TW">
                <a:latin typeface="Arial"/>
                <a:cs typeface="Arial"/>
              </a:rPr>
              <a:t>our</a:t>
            </a:r>
            <a:r>
              <a:rPr lang="zh-TW">
                <a:latin typeface="Arial"/>
                <a:cs typeface="Arial"/>
              </a:rPr>
              <a:t> </a:t>
            </a:r>
            <a:r>
              <a:rPr lang="en-US" altLang="zh-TW">
                <a:latin typeface="Arial"/>
                <a:cs typeface="Arial"/>
              </a:rPr>
              <a:t>life</a:t>
            </a:r>
            <a:r>
              <a:rPr lang="zh-TW">
                <a:latin typeface="Arial"/>
                <a:cs typeface="Arial"/>
              </a:rPr>
              <a:t> </a:t>
            </a:r>
            <a:r>
              <a:rPr lang="en-US" altLang="zh-TW">
                <a:latin typeface="Arial"/>
                <a:cs typeface="Arial"/>
              </a:rPr>
              <a:t>and your</a:t>
            </a:r>
            <a:r>
              <a:rPr lang="zh-TW">
                <a:latin typeface="Arial"/>
                <a:cs typeface="Arial"/>
              </a:rPr>
              <a:t> </a:t>
            </a:r>
            <a:r>
              <a:rPr lang="en-US" altLang="zh-TW">
                <a:latin typeface="Arial"/>
                <a:cs typeface="Arial"/>
              </a:rPr>
              <a:t>work</a:t>
            </a:r>
            <a:endParaRPr lang="zh-TW">
              <a:latin typeface="Arial"/>
              <a:cs typeface="Arial"/>
            </a:endParaRPr>
          </a:p>
        </p:txBody>
      </p:sp>
      <p:pic>
        <p:nvPicPr>
          <p:cNvPr id="15" name="圖片 6">
            <a:extLst>
              <a:ext uri="{FF2B5EF4-FFF2-40B4-BE49-F238E27FC236}">
                <a16:creationId xmlns:a16="http://schemas.microsoft.com/office/drawing/2014/main" id="{E88896CF-C3B1-420B-A66E-CF8C1B81AB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3958" y="2734179"/>
            <a:ext cx="2532690" cy="759807"/>
          </a:xfrm>
          <a:prstGeom prst="rect">
            <a:avLst/>
          </a:prstGeom>
        </p:spPr>
      </p:pic>
      <p:pic>
        <p:nvPicPr>
          <p:cNvPr id="17" name="圖片 4">
            <a:extLst>
              <a:ext uri="{FF2B5EF4-FFF2-40B4-BE49-F238E27FC236}">
                <a16:creationId xmlns:a16="http://schemas.microsoft.com/office/drawing/2014/main" id="{9996FE33-A28E-47B4-B937-950B0B8D9AD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201" y="2422863"/>
            <a:ext cx="3759105" cy="1437857"/>
          </a:xfrm>
          <a:prstGeom prst="rect">
            <a:avLst/>
          </a:prstGeom>
          <a:effectLst>
            <a:glow rad="711200">
              <a:schemeClr val="bg1">
                <a:alpha val="35000"/>
              </a:schemeClr>
            </a:glow>
          </a:effectLst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54E72DD9-3B28-4D50-B28E-DB52F418FBEB}"/>
              </a:ext>
            </a:extLst>
          </p:cNvPr>
          <p:cNvSpPr/>
          <p:nvPr/>
        </p:nvSpPr>
        <p:spPr>
          <a:xfrm>
            <a:off x="4122280" y="2482592"/>
            <a:ext cx="57099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7200">
                <a:latin typeface="+mj-lt"/>
                <a:cs typeface="Arial" panose="020B0604020202020204" pitchFamily="34" charset="0"/>
              </a:rPr>
              <a:t>x</a:t>
            </a:r>
            <a:endParaRPr lang="zh-TW" altLang="en-US" sz="720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1" name="文字方塊 7">
            <a:extLst>
              <a:ext uri="{FF2B5EF4-FFF2-40B4-BE49-F238E27FC236}">
                <a16:creationId xmlns:a16="http://schemas.microsoft.com/office/drawing/2014/main" id="{D6927EF9-02CF-4C73-AA37-58CD6A9A413A}"/>
              </a:ext>
            </a:extLst>
          </p:cNvPr>
          <p:cNvSpPr txBox="1"/>
          <p:nvPr/>
        </p:nvSpPr>
        <p:spPr>
          <a:xfrm>
            <a:off x="971203" y="5751384"/>
            <a:ext cx="6676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900">
                <a:solidFill>
                  <a:schemeClr val="tx1">
                    <a:lumMod val="85000"/>
                    <a:lumOff val="15000"/>
                  </a:schemeClr>
                </a:solidFill>
              </a:rPr>
              <a:t>Copyright © 2019 QNAP Systems, Inc. All rights reserved. QNAP® and other names of QNAP </a:t>
            </a:r>
            <a:r>
              <a:rPr lang="en-US" altLang="zh-TW" sz="90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Productsareproprietarymarks</a:t>
            </a:r>
            <a:r>
              <a:rPr lang="en-US" altLang="zh-TW" sz="900">
                <a:solidFill>
                  <a:schemeClr val="tx1">
                    <a:lumMod val="85000"/>
                    <a:lumOff val="15000"/>
                  </a:schemeClr>
                </a:solidFill>
              </a:rPr>
              <a:t> or registered trademarks of QNAP Systems, Inc. Other products and company names mentioned herein are trademarks of their respective holders. </a:t>
            </a:r>
            <a:endParaRPr lang="zh-TW" altLang="en-US" sz="90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80372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B2BE2-01E9-434A-98A4-C512A4ECD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450" y="2168886"/>
            <a:ext cx="6317587" cy="2852737"/>
          </a:xfrm>
        </p:spPr>
        <p:txBody>
          <a:bodyPr>
            <a:normAutofit fontScale="90000"/>
          </a:bodyPr>
          <a:lstStyle/>
          <a:p>
            <a:r>
              <a:rPr lang="en-US" altLang="zh-TW"/>
              <a:t>Massive growth of data cause many preservation </a:t>
            </a:r>
            <a:r>
              <a:rPr lang="en-US"/>
              <a:t>problems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4576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天空, 室外 的圖片&#10;&#10;描述是以非常高的可信度產生">
            <a:extLst>
              <a:ext uri="{FF2B5EF4-FFF2-40B4-BE49-F238E27FC236}">
                <a16:creationId xmlns:a16="http://schemas.microsoft.com/office/drawing/2014/main" id="{381C22BE-9FEB-46AE-97B3-3281636540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87" b="10549"/>
          <a:stretch/>
        </p:blipFill>
        <p:spPr>
          <a:xfrm>
            <a:off x="-12" y="-1"/>
            <a:ext cx="12192012" cy="6451601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A90C694D-E2A0-4EB7-8C5B-9D0715F6289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601" y="4254277"/>
            <a:ext cx="7645330" cy="970360"/>
          </a:xfrm>
          <a:prstGeom prst="rect">
            <a:avLst/>
          </a:prstGeom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ED612A2-C615-4B70-B906-A174291F24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6120"/>
            <a:ext cx="11049000" cy="275669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5560"/>
            <a:r>
              <a:rPr lang="en-US" altLang="zh-TW">
                <a:solidFill>
                  <a:schemeClr val="bg1"/>
                </a:solidFill>
                <a:latin typeface="Arial"/>
                <a:cs typeface="Arial"/>
              </a:rPr>
              <a:t>Duplicated </a:t>
            </a:r>
            <a:r>
              <a:rPr lang="zh-TW">
                <a:solidFill>
                  <a:schemeClr val="bg1"/>
                </a:solidFill>
                <a:latin typeface="Arial"/>
                <a:cs typeface="Arial"/>
              </a:rPr>
              <a:t>data dispers</a:t>
            </a:r>
            <a:r>
              <a:rPr lang="en-US" altLang="zh-TW">
                <a:solidFill>
                  <a:schemeClr val="bg1"/>
                </a:solidFill>
                <a:latin typeface="Arial"/>
                <a:cs typeface="Arial"/>
              </a:rPr>
              <a:t>e</a:t>
            </a:r>
            <a:r>
              <a:rPr lang="zh-TW" altLang="en-US">
                <a:solidFill>
                  <a:schemeClr val="bg1"/>
                </a:solidFill>
                <a:latin typeface="Arial"/>
                <a:cs typeface="Arial"/>
              </a:rPr>
              <a:t> to</a:t>
            </a:r>
            <a:r>
              <a:rPr lang="zh-TW">
                <a:solidFill>
                  <a:schemeClr val="bg1"/>
                </a:solidFill>
                <a:latin typeface="Arial"/>
                <a:cs typeface="Arial"/>
              </a:rPr>
              <a:t> device</a:t>
            </a:r>
            <a:r>
              <a:rPr lang="en-US" altLang="zh-TW">
                <a:solidFill>
                  <a:schemeClr val="bg1"/>
                </a:solidFill>
                <a:latin typeface="Arial"/>
                <a:cs typeface="Arial"/>
              </a:rPr>
              <a:t>s cause</a:t>
            </a:r>
            <a:r>
              <a:rPr lang="zh-TW">
                <a:solidFill>
                  <a:schemeClr val="bg1"/>
                </a:solidFill>
                <a:latin typeface="Arial"/>
                <a:cs typeface="Arial"/>
              </a:rPr>
              <a:t> low storage efficiency</a:t>
            </a:r>
          </a:p>
          <a:p>
            <a:pPr marL="35560"/>
            <a:r>
              <a:rPr lang="en-US" altLang="zh-TW">
                <a:solidFill>
                  <a:schemeClr val="bg1"/>
                </a:solidFill>
                <a:latin typeface="Arial"/>
                <a:cs typeface="Arial"/>
              </a:rPr>
              <a:t>Uploading large quantities of data on the cloud takes lot of time</a:t>
            </a:r>
            <a:endParaRPr lang="zh-TW" altLang="en-US">
              <a:solidFill>
                <a:schemeClr val="bg1"/>
              </a:solidFill>
              <a:latin typeface="Arial"/>
              <a:cs typeface="Arial"/>
            </a:endParaRPr>
          </a:p>
          <a:p>
            <a:pPr marL="35560"/>
            <a:r>
              <a:rPr lang="en-US" altLang="zh-TW">
                <a:solidFill>
                  <a:schemeClr val="bg1"/>
                </a:solidFill>
                <a:latin typeface="Arial"/>
                <a:cs typeface="Arial"/>
              </a:rPr>
              <a:t>How</a:t>
            </a:r>
            <a:r>
              <a:rPr lang="zh-TW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/>
                <a:cs typeface="Arial"/>
              </a:rPr>
              <a:t>to</a:t>
            </a:r>
            <a:r>
              <a:rPr lang="zh-TW" altLang="en-US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/>
                <a:cs typeface="Arial"/>
              </a:rPr>
              <a:t>access</a:t>
            </a:r>
            <a:r>
              <a:rPr lang="zh-TW" altLang="en-US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/>
                <a:cs typeface="Arial"/>
              </a:rPr>
              <a:t>data anytime from any device </a:t>
            </a:r>
            <a:endParaRPr lang="zh-TW">
              <a:solidFill>
                <a:schemeClr val="bg1"/>
              </a:solidFill>
              <a:latin typeface="Arial"/>
              <a:cs typeface="Arial"/>
            </a:endParaRPr>
          </a:p>
          <a:p>
            <a:pPr marL="35560"/>
            <a:r>
              <a:rPr lang="en-US" altLang="zh-TW">
                <a:solidFill>
                  <a:schemeClr val="bg1"/>
                </a:solidFill>
                <a:latin typeface="Arial"/>
                <a:cs typeface="Arial"/>
              </a:rPr>
              <a:t>How</a:t>
            </a:r>
            <a:r>
              <a:rPr lang="zh-TW" altLang="en-US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/>
                <a:cs typeface="Arial"/>
              </a:rPr>
              <a:t>to</a:t>
            </a:r>
            <a:r>
              <a:rPr lang="zh-TW" altLang="en-US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zh-TW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easily</a:t>
            </a:r>
            <a:r>
              <a:rPr lang="zh-TW" altLang="en-US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 </a:t>
            </a:r>
            <a:r>
              <a:rPr lang="zh-TW" altLang="en-US">
                <a:solidFill>
                  <a:schemeClr val="bg1"/>
                </a:solidFill>
                <a:latin typeface="Arial"/>
                <a:cs typeface="Arial"/>
              </a:rPr>
              <a:t>share data </a:t>
            </a:r>
            <a:endParaRPr lang="zh-TW">
              <a:solidFill>
                <a:schemeClr val="bg1"/>
              </a:solidFill>
              <a:latin typeface="Arial"/>
              <a:cs typeface="Arial"/>
            </a:endParaRPr>
          </a:p>
          <a:p>
            <a:pPr marL="35560"/>
            <a:r>
              <a:rPr lang="en-US" altLang="zh-TW">
                <a:solidFill>
                  <a:schemeClr val="bg1"/>
                </a:solidFill>
                <a:latin typeface="Arial"/>
                <a:cs typeface="Arial"/>
              </a:rPr>
              <a:t>How</a:t>
            </a:r>
            <a:r>
              <a:rPr lang="zh-TW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/>
                <a:cs typeface="Arial"/>
              </a:rPr>
              <a:t>to preserve</a:t>
            </a:r>
            <a:r>
              <a:rPr lang="zh-TW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/>
                <a:cs typeface="Arial"/>
              </a:rPr>
              <a:t>data</a:t>
            </a:r>
            <a:r>
              <a:rPr lang="zh-TW">
                <a:solidFill>
                  <a:schemeClr val="bg1"/>
                </a:solidFill>
                <a:latin typeface="Arial"/>
                <a:cs typeface="Arial"/>
              </a:rPr>
              <a:t> i</a:t>
            </a:r>
            <a:r>
              <a:rPr lang="en-US" altLang="zh-TW">
                <a:solidFill>
                  <a:schemeClr val="bg1"/>
                </a:solidFill>
                <a:latin typeface="Arial"/>
                <a:cs typeface="Arial"/>
              </a:rPr>
              <a:t>n a</a:t>
            </a:r>
            <a:r>
              <a:rPr lang="zh-TW">
                <a:solidFill>
                  <a:schemeClr val="bg1"/>
                </a:solidFill>
                <a:latin typeface="Arial"/>
                <a:cs typeface="Arial"/>
              </a:rPr>
              <a:t> more</a:t>
            </a:r>
            <a:r>
              <a:rPr lang="zh-TW" altLang="en-US">
                <a:solidFill>
                  <a:schemeClr val="bg1"/>
                </a:solidFill>
                <a:latin typeface="Arial"/>
                <a:cs typeface="Arial"/>
              </a:rPr>
              <a:t> secured way</a:t>
            </a:r>
          </a:p>
          <a:p>
            <a:pPr marL="35560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985CA015-16EA-48D5-8D2D-C0C1EA328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solidFill>
                  <a:schemeClr val="bg1"/>
                </a:solidFill>
              </a:rPr>
              <a:t>FAQ of Data Preservation</a:t>
            </a:r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1E0A2476-56B8-4A03-A49F-DD9A27004527}"/>
              </a:ext>
            </a:extLst>
          </p:cNvPr>
          <p:cNvCxnSpPr>
            <a:cxnSpLocks/>
          </p:cNvCxnSpPr>
          <p:nvPr/>
        </p:nvCxnSpPr>
        <p:spPr>
          <a:xfrm>
            <a:off x="444500" y="1231900"/>
            <a:ext cx="1143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>
            <a:extLst>
              <a:ext uri="{FF2B5EF4-FFF2-40B4-BE49-F238E27FC236}">
                <a16:creationId xmlns:a16="http://schemas.microsoft.com/office/drawing/2014/main" id="{6A8B6189-62A6-49EB-9173-A46A892B51AE}"/>
              </a:ext>
            </a:extLst>
          </p:cNvPr>
          <p:cNvSpPr txBox="1"/>
          <p:nvPr/>
        </p:nvSpPr>
        <p:spPr>
          <a:xfrm>
            <a:off x="1478224" y="4468763"/>
            <a:ext cx="7132320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2200">
                <a:solidFill>
                  <a:schemeClr val="bg1"/>
                </a:solidFill>
                <a:latin typeface="Arial"/>
                <a:cs typeface="Arial"/>
              </a:rPr>
              <a:t>Adopt the h</a:t>
            </a:r>
            <a:r>
              <a:rPr lang="zh-TW" altLang="zh-TW" sz="2200">
                <a:solidFill>
                  <a:schemeClr val="bg1"/>
                </a:solidFill>
                <a:latin typeface="Arial"/>
                <a:cs typeface="Arial"/>
              </a:rPr>
              <a:t>ybrid cloud storage solution to meet the above mentioned needs</a:t>
            </a:r>
            <a:endParaRPr lang="en-US" altLang="zh-TW" sz="220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1048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0340B34-B4B2-4AE1-A8F7-1BA3D5725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>
                <a:latin typeface="Arial"/>
                <a:cs typeface="Arial"/>
              </a:rPr>
              <a:t>Comparison of data preservation between NAS and Public Cloud</a:t>
            </a:r>
            <a:endParaRPr lang="zh-TW" altLang="en-US">
              <a:latin typeface="Arial"/>
              <a:cs typeface="Arial"/>
            </a:endParaRPr>
          </a:p>
        </p:txBody>
      </p:sp>
      <p:graphicFrame>
        <p:nvGraphicFramePr>
          <p:cNvPr id="10" name="表格 10">
            <a:extLst>
              <a:ext uri="{FF2B5EF4-FFF2-40B4-BE49-F238E27FC236}">
                <a16:creationId xmlns:a16="http://schemas.microsoft.com/office/drawing/2014/main" id="{1A9863E8-97CB-4A1E-B0D6-637A33D3D1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6897423"/>
              </p:ext>
            </p:extLst>
          </p:nvPr>
        </p:nvGraphicFramePr>
        <p:xfrm>
          <a:off x="1055764" y="1927225"/>
          <a:ext cx="10080471" cy="38893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0157">
                  <a:extLst>
                    <a:ext uri="{9D8B030D-6E8A-4147-A177-3AD203B41FA5}">
                      <a16:colId xmlns:a16="http://schemas.microsoft.com/office/drawing/2014/main" val="1483708063"/>
                    </a:ext>
                  </a:extLst>
                </a:gridCol>
                <a:gridCol w="3360157">
                  <a:extLst>
                    <a:ext uri="{9D8B030D-6E8A-4147-A177-3AD203B41FA5}">
                      <a16:colId xmlns:a16="http://schemas.microsoft.com/office/drawing/2014/main" val="2537979202"/>
                    </a:ext>
                  </a:extLst>
                </a:gridCol>
                <a:gridCol w="3360157">
                  <a:extLst>
                    <a:ext uri="{9D8B030D-6E8A-4147-A177-3AD203B41FA5}">
                      <a16:colId xmlns:a16="http://schemas.microsoft.com/office/drawing/2014/main" val="3416183314"/>
                    </a:ext>
                  </a:extLst>
                </a:gridCol>
              </a:tblGrid>
              <a:tr h="648229">
                <a:tc>
                  <a:txBody>
                    <a:bodyPr/>
                    <a:lstStyle/>
                    <a:p>
                      <a:pPr algn="ctr"/>
                      <a:endParaRPr lang="zh-TW" altLang="en-US" sz="28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28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NAS</a:t>
                      </a:r>
                    </a:p>
                  </a:txBody>
                  <a:tcPr anchor="ctr"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Public Cloud</a:t>
                      </a:r>
                    </a:p>
                  </a:txBody>
                  <a:tcPr anchor="ctr"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580831015"/>
                  </a:ext>
                </a:extLst>
              </a:tr>
              <a:tr h="648229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Storage protection</a:t>
                      </a:r>
                    </a:p>
                  </a:txBody>
                  <a:tcPr anchor="ctr">
                    <a:solidFill>
                      <a:srgbClr val="C7DC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Complete protection</a:t>
                      </a:r>
                    </a:p>
                  </a:txBody>
                  <a:tcPr anchor="ctr">
                    <a:solidFill>
                      <a:srgbClr val="C7DCE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800" b="1" i="0" u="none" strike="noStrike" noProof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Complete protection</a:t>
                      </a:r>
                      <a:endParaRPr lang="zh-TW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7DC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3020404"/>
                  </a:ext>
                </a:extLst>
              </a:tr>
              <a:tr h="648229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 Security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24788654"/>
                  </a:ext>
                </a:extLst>
              </a:tr>
              <a:tr h="648229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Access Speed via Intranet</a:t>
                      </a:r>
                    </a:p>
                  </a:txBody>
                  <a:tcPr anchor="ctr">
                    <a:solidFill>
                      <a:srgbClr val="C7DC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Fast</a:t>
                      </a:r>
                    </a:p>
                  </a:txBody>
                  <a:tcPr anchor="ctr">
                    <a:solidFill>
                      <a:srgbClr val="C7DC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Slow</a:t>
                      </a:r>
                    </a:p>
                  </a:txBody>
                  <a:tcPr anchor="ctr">
                    <a:solidFill>
                      <a:srgbClr val="C7DC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2889198"/>
                  </a:ext>
                </a:extLst>
              </a:tr>
              <a:tr h="648229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>
                          <a:latin typeface="Arial"/>
                          <a:cs typeface="Arial"/>
                        </a:rPr>
                        <a:t>Access Speed via Internet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8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新細明體"/>
                          <a:cs typeface="Arial"/>
                        </a:rPr>
                        <a:t>Depends on internet bandwidth to NAS</a:t>
                      </a:r>
                      <a:endParaRPr lang="zh-TW" sz="1800" b="1" i="0" u="none" strike="noStrike" noProof="0">
                        <a:solidFill>
                          <a:srgbClr val="000000"/>
                        </a:solidFill>
                        <a:latin typeface="Arial"/>
                        <a:ea typeface="新細明體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Fast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69176209"/>
                  </a:ext>
                </a:extLst>
              </a:tr>
              <a:tr h="648229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1" i="0" u="none" strike="noStrike" noProof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Storage Capacity</a:t>
                      </a:r>
                      <a:endParaRPr lang="zh-TW" sz="1800" b="1" i="0" u="none" strike="noStrike" noProof="0"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7DCE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800" b="1" i="0" u="none" strike="noStrike" noProof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Large</a:t>
                      </a:r>
                    </a:p>
                  </a:txBody>
                  <a:tcPr anchor="ctr">
                    <a:solidFill>
                      <a:srgbClr val="C7DCE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新細明體"/>
                          <a:cs typeface="Arial"/>
                        </a:rPr>
                        <a:t>Expand on demand</a:t>
                      </a:r>
                      <a:endParaRPr lang="zh-TW" sz="1800" b="1" i="0" u="none" strike="noStrike" noProof="0">
                        <a:latin typeface="Arial"/>
                        <a:ea typeface="新細明體"/>
                        <a:cs typeface="Arial"/>
                      </a:endParaRPr>
                    </a:p>
                  </a:txBody>
                  <a:tcPr anchor="ctr">
                    <a:solidFill>
                      <a:srgbClr val="C7DC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3755099"/>
                  </a:ext>
                </a:extLst>
              </a:tr>
            </a:tbl>
          </a:graphicData>
        </a:graphic>
      </p:graphicFrame>
      <p:pic>
        <p:nvPicPr>
          <p:cNvPr id="11" name="圖片 10">
            <a:extLst>
              <a:ext uri="{FF2B5EF4-FFF2-40B4-BE49-F238E27FC236}">
                <a16:creationId xmlns:a16="http://schemas.microsoft.com/office/drawing/2014/main" id="{9106CB18-313A-4670-99B1-38821DDEBE4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3194" y="3196167"/>
            <a:ext cx="748976" cy="675745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0F4DAD8A-A498-4A46-B26E-0DEB793715E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3194" y="3814353"/>
            <a:ext cx="748976" cy="675745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9400180F-883F-40C3-9B27-FB0E4695456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4824" y="4471176"/>
            <a:ext cx="748976" cy="675745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7039FED7-A80B-4AF9-A738-2866E6A719D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4824" y="5089362"/>
            <a:ext cx="748976" cy="67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270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C6FB3C49-AD0F-4D1F-B86A-2D298192DE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6789" cy="6445770"/>
          </a:xfrm>
          <a:prstGeom prst="rect">
            <a:avLst/>
          </a:prstGeom>
        </p:spPr>
      </p:pic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D9B1AE80-4CBC-4E51-957E-4F1C53E39F70}"/>
              </a:ext>
            </a:extLst>
          </p:cNvPr>
          <p:cNvCxnSpPr>
            <a:cxnSpLocks/>
          </p:cNvCxnSpPr>
          <p:nvPr/>
        </p:nvCxnSpPr>
        <p:spPr>
          <a:xfrm>
            <a:off x="444500" y="1481282"/>
            <a:ext cx="11430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>
            <a:extLst>
              <a:ext uri="{FF2B5EF4-FFF2-40B4-BE49-F238E27FC236}">
                <a16:creationId xmlns:a16="http://schemas.microsoft.com/office/drawing/2014/main" id="{BBC6CC58-FEE1-453C-9E4B-87A4BF09A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246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altLang="zh-TW">
                <a:latin typeface="Arial"/>
                <a:cs typeface="Arial"/>
              </a:rPr>
              <a:t>Adopt hybrid</a:t>
            </a:r>
            <a:r>
              <a:rPr lang="zh-TW" altLang="en-US">
                <a:latin typeface="Arial"/>
                <a:cs typeface="Arial"/>
              </a:rPr>
              <a:t> c</a:t>
            </a:r>
            <a:r>
              <a:rPr lang="en-US" altLang="zh-TW">
                <a:latin typeface="Arial"/>
                <a:cs typeface="Arial"/>
              </a:rPr>
              <a:t>loud</a:t>
            </a:r>
            <a:r>
              <a:rPr lang="zh-TW" altLang="en-US">
                <a:latin typeface="Arial"/>
                <a:cs typeface="Arial"/>
              </a:rPr>
              <a:t> </a:t>
            </a:r>
            <a:r>
              <a:rPr lang="en-US" altLang="zh-TW">
                <a:latin typeface="Arial"/>
                <a:cs typeface="Arial"/>
              </a:rPr>
              <a:t>architecture</a:t>
            </a:r>
            <a:r>
              <a:rPr lang="zh-TW" altLang="en-US">
                <a:latin typeface="Arial"/>
                <a:cs typeface="Arial"/>
              </a:rPr>
              <a:t> to accelerate</a:t>
            </a:r>
            <a:r>
              <a:rPr lang="en-US" altLang="zh-TW">
                <a:latin typeface="Arial"/>
                <a:cs typeface="Arial"/>
              </a:rPr>
              <a:t> your workflow</a:t>
            </a:r>
            <a:endParaRPr lang="zh-TW">
              <a:latin typeface="Arial"/>
              <a:cs typeface="Arial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72EB69D-5F0B-47F4-BC46-DB97EE42B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6120"/>
            <a:ext cx="9968345" cy="481965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15900" indent="-215900">
              <a:lnSpc>
                <a:spcPts val="2800"/>
              </a:lnSpc>
            </a:pPr>
            <a:r>
              <a:rPr lang="zh-TW" altLang="en-US" sz="2400" b="1">
                <a:latin typeface="Arial"/>
                <a:cs typeface="Arial"/>
              </a:rPr>
              <a:t>Centralized data management</a:t>
            </a:r>
            <a:r>
              <a:rPr lang="zh-TW" altLang="en-US" sz="2400">
                <a:latin typeface="Arial"/>
                <a:cs typeface="Arial"/>
              </a:rPr>
              <a:t> – </a:t>
            </a:r>
            <a:r>
              <a:rPr lang="zh-TW" altLang="en-US" sz="2200">
                <a:latin typeface="Arial"/>
                <a:cs typeface="Arial"/>
              </a:rPr>
              <a:t>NAS direct access to Dropbox makes file management more convenient</a:t>
            </a:r>
            <a:endParaRPr lang="zh-TW" sz="2200">
              <a:latin typeface="Arial"/>
              <a:cs typeface="Arial"/>
            </a:endParaRPr>
          </a:p>
          <a:p>
            <a:pPr marL="215900" indent="-215900">
              <a:lnSpc>
                <a:spcPts val="2800"/>
              </a:lnSpc>
            </a:pPr>
            <a:r>
              <a:rPr lang="zh-TW" altLang="en-US" sz="2400" b="1">
                <a:latin typeface="Arial"/>
                <a:cs typeface="Arial"/>
              </a:rPr>
              <a:t>Flexible storage configuration</a:t>
            </a:r>
            <a:r>
              <a:rPr lang="zh-TW" altLang="en-US" sz="2400">
                <a:latin typeface="Arial"/>
                <a:cs typeface="Arial"/>
              </a:rPr>
              <a:t> – </a:t>
            </a:r>
            <a:r>
              <a:rPr lang="zh-TW" sz="2200">
                <a:latin typeface="Arial"/>
                <a:cs typeface="Arial"/>
              </a:rPr>
              <a:t>Adjust </a:t>
            </a:r>
            <a:r>
              <a:rPr lang="zh-TW" altLang="en-US" sz="2200">
                <a:latin typeface="Arial"/>
                <a:cs typeface="Arial"/>
              </a:rPr>
              <a:t>d</a:t>
            </a:r>
            <a:r>
              <a:rPr lang="en-US" altLang="zh-TW" sz="2200" err="1">
                <a:latin typeface="Arial"/>
                <a:cs typeface="Arial"/>
              </a:rPr>
              <a:t>ata</a:t>
            </a:r>
            <a:r>
              <a:rPr lang="zh-TW" sz="2200">
                <a:latin typeface="Arial"/>
                <a:cs typeface="Arial"/>
              </a:rPr>
              <a:t> storage location according to file access frequency</a:t>
            </a:r>
          </a:p>
          <a:p>
            <a:pPr marL="215900" indent="-215900">
              <a:lnSpc>
                <a:spcPts val="2800"/>
              </a:lnSpc>
            </a:pPr>
            <a:r>
              <a:rPr lang="zh-TW" altLang="en-US" sz="2400" b="1">
                <a:latin typeface="Arial"/>
                <a:cs typeface="Arial"/>
              </a:rPr>
              <a:t>High speed data access</a:t>
            </a:r>
            <a:r>
              <a:rPr lang="zh-TW" altLang="en-US" sz="2400">
                <a:latin typeface="Arial"/>
                <a:cs typeface="Arial"/>
              </a:rPr>
              <a:t> – </a:t>
            </a:r>
            <a:r>
              <a:rPr lang="zh-TW" altLang="en-US" sz="2200">
                <a:latin typeface="Arial"/>
                <a:cs typeface="Arial"/>
              </a:rPr>
              <a:t>Use NAS to accelerate the cloud data access</a:t>
            </a:r>
          </a:p>
          <a:p>
            <a:pPr marL="215900" indent="-215900">
              <a:lnSpc>
                <a:spcPts val="2800"/>
              </a:lnSpc>
            </a:pPr>
            <a:r>
              <a:rPr lang="zh-TW" altLang="en-US" sz="2400" b="1">
                <a:latin typeface="Arial"/>
                <a:cs typeface="Arial"/>
              </a:rPr>
              <a:t>Upload data to cloud more easily </a:t>
            </a:r>
            <a:r>
              <a:rPr lang="zh-TW" altLang="en-US" sz="2400">
                <a:latin typeface="Arial"/>
                <a:cs typeface="Arial"/>
              </a:rPr>
              <a:t>– </a:t>
            </a:r>
            <a:r>
              <a:rPr lang="zh-TW" altLang="en-US" sz="2200">
                <a:latin typeface="Arial"/>
                <a:cs typeface="Arial"/>
              </a:rPr>
              <a:t>Use NAS to automatically upload data one the cloud </a:t>
            </a:r>
          </a:p>
          <a:p>
            <a:pPr marL="215900" indent="-215900">
              <a:lnSpc>
                <a:spcPts val="2800"/>
              </a:lnSpc>
            </a:pPr>
            <a:r>
              <a:rPr lang="zh-TW" sz="2400" b="1">
                <a:latin typeface="Arial"/>
                <a:cs typeface="Arial"/>
              </a:rPr>
              <a:t>Data sharing and processing without restrictions everywhere</a:t>
            </a:r>
            <a:r>
              <a:rPr lang="zh-TW" altLang="en-US" sz="2400">
                <a:latin typeface="Arial"/>
                <a:cs typeface="Arial"/>
              </a:rPr>
              <a:t>  – </a:t>
            </a:r>
            <a:r>
              <a:rPr lang="zh-TW" sz="2200">
                <a:latin typeface="Arial"/>
                <a:cs typeface="Arial"/>
              </a:rPr>
              <a:t>Dropbox provides convenient file sharing and editing </a:t>
            </a:r>
            <a:r>
              <a:rPr lang="en-US" altLang="zh-TW" sz="2200">
                <a:latin typeface="Arial"/>
                <a:cs typeface="Arial"/>
              </a:rPr>
              <a:t>functions</a:t>
            </a:r>
            <a:endParaRPr lang="zh-TW" altLang="en-US" sz="2200">
              <a:latin typeface="Arial"/>
              <a:cs typeface="Arial"/>
            </a:endParaRPr>
          </a:p>
          <a:p>
            <a:pPr marL="215900" indent="-215900">
              <a:lnSpc>
                <a:spcPts val="2800"/>
              </a:lnSpc>
            </a:pPr>
            <a:r>
              <a:rPr lang="en-US" altLang="zh-TW" sz="2400" b="1" err="1">
                <a:latin typeface="Arial"/>
                <a:cs typeface="Arial"/>
              </a:rPr>
              <a:t>Ke</a:t>
            </a:r>
            <a:r>
              <a:rPr lang="zh-TW" sz="2400" b="1">
                <a:latin typeface="Arial"/>
                <a:cs typeface="Arial"/>
              </a:rPr>
              <a:t>e</a:t>
            </a:r>
            <a:r>
              <a:rPr lang="en-US" altLang="zh-TW" sz="2400" b="1">
                <a:latin typeface="Arial"/>
                <a:cs typeface="Arial"/>
              </a:rPr>
              <a:t>p data safe</a:t>
            </a:r>
            <a:r>
              <a:rPr lang="zh-TW" sz="2400">
                <a:latin typeface="Arial"/>
                <a:cs typeface="Arial"/>
              </a:rPr>
              <a:t> </a:t>
            </a:r>
            <a:r>
              <a:rPr lang="zh-TW" altLang="en-US" sz="2400">
                <a:latin typeface="Arial"/>
                <a:cs typeface="Arial"/>
              </a:rPr>
              <a:t>–</a:t>
            </a:r>
            <a:r>
              <a:rPr lang="zh-TW" sz="2400">
                <a:latin typeface="Arial"/>
                <a:cs typeface="Arial"/>
              </a:rPr>
              <a:t> </a:t>
            </a:r>
            <a:r>
              <a:rPr lang="en-US" altLang="zh-TW" sz="2200">
                <a:latin typeface="Arial"/>
                <a:cs typeface="Arial"/>
              </a:rPr>
              <a:t>Adjust</a:t>
            </a:r>
            <a:r>
              <a:rPr lang="zh-TW" altLang="en-US" sz="2200">
                <a:latin typeface="Arial"/>
                <a:cs typeface="Arial"/>
              </a:rPr>
              <a:t> </a:t>
            </a:r>
            <a:r>
              <a:rPr lang="en-US" altLang="zh-TW" sz="2200">
                <a:latin typeface="Arial"/>
                <a:cs typeface="Arial"/>
              </a:rPr>
              <a:t>the</a:t>
            </a:r>
            <a:r>
              <a:rPr lang="zh-TW" altLang="en-US" sz="2200">
                <a:latin typeface="Arial"/>
                <a:cs typeface="Arial"/>
              </a:rPr>
              <a:t> </a:t>
            </a:r>
            <a:r>
              <a:rPr lang="en-US" altLang="zh-TW" sz="2200">
                <a:latin typeface="Arial"/>
                <a:cs typeface="Arial"/>
              </a:rPr>
              <a:t>storage</a:t>
            </a:r>
            <a:r>
              <a:rPr lang="zh-TW" altLang="en-US" sz="2200">
                <a:latin typeface="Arial"/>
                <a:cs typeface="Arial"/>
              </a:rPr>
              <a:t> </a:t>
            </a:r>
            <a:r>
              <a:rPr lang="en-US" altLang="zh-TW" sz="2200">
                <a:latin typeface="Arial"/>
                <a:cs typeface="Arial"/>
              </a:rPr>
              <a:t>strategy</a:t>
            </a:r>
            <a:r>
              <a:rPr lang="zh-TW" altLang="en-US" sz="2200">
                <a:latin typeface="Arial"/>
                <a:cs typeface="Arial"/>
              </a:rPr>
              <a:t> </a:t>
            </a:r>
            <a:r>
              <a:rPr lang="en-US" altLang="zh-TW" sz="2200">
                <a:latin typeface="Arial"/>
                <a:cs typeface="Arial"/>
              </a:rPr>
              <a:t>according</a:t>
            </a:r>
            <a:r>
              <a:rPr lang="zh-TW" altLang="en-US" sz="2200">
                <a:latin typeface="Arial"/>
                <a:cs typeface="Arial"/>
              </a:rPr>
              <a:t> </a:t>
            </a:r>
            <a:r>
              <a:rPr lang="en-US" altLang="zh-TW" sz="2200">
                <a:latin typeface="Arial"/>
                <a:cs typeface="Arial"/>
              </a:rPr>
              <a:t>to</a:t>
            </a:r>
            <a:r>
              <a:rPr lang="zh-TW" altLang="en-US" sz="2200">
                <a:latin typeface="Arial"/>
                <a:cs typeface="Arial"/>
              </a:rPr>
              <a:t> </a:t>
            </a:r>
            <a:r>
              <a:rPr lang="en-US" altLang="zh-TW" sz="2200">
                <a:latin typeface="Arial"/>
                <a:cs typeface="Arial"/>
              </a:rPr>
              <a:t>the</a:t>
            </a:r>
            <a:r>
              <a:rPr lang="zh-TW" altLang="en-US" sz="2200">
                <a:latin typeface="Arial"/>
                <a:cs typeface="Arial"/>
              </a:rPr>
              <a:t> characteristics </a:t>
            </a:r>
            <a:r>
              <a:rPr lang="en-US" altLang="zh-TW" sz="2200">
                <a:latin typeface="Arial"/>
                <a:cs typeface="Arial"/>
              </a:rPr>
              <a:t>of</a:t>
            </a:r>
            <a:r>
              <a:rPr lang="zh-TW" altLang="en-US" sz="2200">
                <a:latin typeface="Arial"/>
                <a:cs typeface="Arial"/>
              </a:rPr>
              <a:t> </a:t>
            </a:r>
            <a:r>
              <a:rPr lang="en-US" altLang="zh-TW" sz="2200">
                <a:latin typeface="Arial"/>
                <a:cs typeface="Arial"/>
              </a:rPr>
              <a:t>data</a:t>
            </a:r>
            <a:r>
              <a:rPr lang="zh-TW" altLang="en-US" sz="2200">
                <a:latin typeface="Arial"/>
                <a:cs typeface="Arial"/>
              </a:rPr>
              <a:t> </a:t>
            </a:r>
            <a:r>
              <a:rPr lang="en-US" altLang="zh-TW" sz="2200">
                <a:latin typeface="Arial"/>
                <a:cs typeface="Arial"/>
              </a:rPr>
              <a:t>and</a:t>
            </a:r>
            <a:r>
              <a:rPr lang="zh-TW" altLang="en-US" sz="2200">
                <a:latin typeface="Arial"/>
                <a:cs typeface="Arial"/>
              </a:rPr>
              <a:t> </a:t>
            </a:r>
            <a:r>
              <a:rPr lang="en-US" altLang="zh-TW" sz="2200">
                <a:latin typeface="Arial"/>
                <a:cs typeface="Arial"/>
              </a:rPr>
              <a:t>develop</a:t>
            </a:r>
            <a:r>
              <a:rPr lang="zh-TW" altLang="en-US" sz="2200">
                <a:latin typeface="Arial"/>
                <a:cs typeface="Arial"/>
              </a:rPr>
              <a:t> </a:t>
            </a:r>
            <a:r>
              <a:rPr lang="en-US" altLang="zh-TW" sz="2200">
                <a:latin typeface="Arial"/>
                <a:cs typeface="Arial"/>
              </a:rPr>
              <a:t>a</a:t>
            </a:r>
            <a:r>
              <a:rPr lang="zh-TW" altLang="en-US" sz="2200">
                <a:latin typeface="Arial"/>
                <a:cs typeface="Arial"/>
              </a:rPr>
              <a:t> </a:t>
            </a:r>
            <a:r>
              <a:rPr lang="en-US" altLang="zh-TW" sz="2200">
                <a:latin typeface="Arial"/>
                <a:cs typeface="Arial"/>
              </a:rPr>
              <a:t>backup</a:t>
            </a:r>
            <a:r>
              <a:rPr lang="zh-TW" altLang="en-US" sz="2200">
                <a:latin typeface="Arial"/>
                <a:cs typeface="Arial"/>
              </a:rPr>
              <a:t> </a:t>
            </a:r>
            <a:r>
              <a:rPr lang="zh-TW" sz="2200">
                <a:latin typeface="Arial"/>
                <a:cs typeface="Arial"/>
              </a:rPr>
              <a:t>plan</a:t>
            </a:r>
            <a:endParaRPr lang="zh-TW" altLang="en-US" sz="22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4844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B2BE2-01E9-434A-98A4-C512A4ECD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/>
              <a:t>Use Dropbox to keep your data in sync with your life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29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7A40601B-47C2-4B25-AB1F-34AE98A699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8236"/>
            <a:ext cx="12192000" cy="64905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F6C9A4-35AA-4ED3-B730-DCA2B9D0D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75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zh-TW">
                <a:solidFill>
                  <a:schemeClr val="bg1"/>
                </a:solidFill>
                <a:latin typeface="Arial"/>
                <a:cs typeface="Arial"/>
              </a:rPr>
              <a:t>Dropbox </a:t>
            </a:r>
            <a:r>
              <a:rPr lang="en-US" altLang="zh-TW">
                <a:solidFill>
                  <a:schemeClr val="bg1"/>
                </a:solidFill>
                <a:latin typeface="Arial"/>
                <a:cs typeface="Arial"/>
              </a:rPr>
              <a:t>p</a:t>
            </a:r>
            <a:r>
              <a:rPr lang="zh-TW">
                <a:solidFill>
                  <a:schemeClr val="bg1"/>
                </a:solidFill>
                <a:latin typeface="Arial"/>
                <a:cs typeface="Arial"/>
              </a:rPr>
              <a:t>r</a:t>
            </a:r>
            <a:r>
              <a:rPr lang="en-US" altLang="zh-TW" err="1">
                <a:solidFill>
                  <a:schemeClr val="bg1"/>
                </a:solidFill>
                <a:latin typeface="Arial"/>
                <a:cs typeface="Arial"/>
              </a:rPr>
              <a:t>ovides</a:t>
            </a:r>
            <a:r>
              <a:rPr lang="zh-TW" altLang="en-US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/>
                <a:cs typeface="Arial"/>
              </a:rPr>
              <a:t>r</a:t>
            </a:r>
            <a:r>
              <a:rPr lang="zh-TW">
                <a:solidFill>
                  <a:schemeClr val="bg1"/>
                </a:solidFill>
                <a:latin typeface="Arial"/>
                <a:cs typeface="Arial"/>
              </a:rPr>
              <a:t>ich features </a:t>
            </a:r>
            <a:r>
              <a:rPr lang="en-US" altLang="zh-TW">
                <a:solidFill>
                  <a:schemeClr val="bg1"/>
                </a:solidFill>
                <a:latin typeface="Arial"/>
                <a:cs typeface="Arial"/>
              </a:rPr>
              <a:t>r</a:t>
            </a:r>
            <a:r>
              <a:rPr lang="zh-TW">
                <a:solidFill>
                  <a:schemeClr val="bg1"/>
                </a:solidFill>
                <a:latin typeface="Arial"/>
                <a:cs typeface="Arial"/>
              </a:rPr>
              <a:t>edefining cloud drive</a:t>
            </a:r>
            <a:r>
              <a:rPr lang="zh-TW" altLang="en-US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/>
                <a:cs typeface="Arial"/>
              </a:rPr>
              <a:t>services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34D4F9-EA42-4E5F-970F-D81FB6A1E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9457"/>
            <a:ext cx="8056418" cy="43513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432000" indent="-432000"/>
            <a:r>
              <a:rPr lang="zh-TW" altLang="en-US">
                <a:solidFill>
                  <a:schemeClr val="bg1"/>
                </a:solidFill>
              </a:rPr>
              <a:t>Cloud storage</a:t>
            </a:r>
            <a:endParaRPr lang="zh-TW"/>
          </a:p>
          <a:p>
            <a:pPr marL="432000" indent="-432000"/>
            <a:r>
              <a:rPr lang="zh-TW" altLang="en-US">
                <a:solidFill>
                  <a:schemeClr val="bg1"/>
                </a:solidFill>
              </a:rPr>
              <a:t>Support multiple platforms(Windows / Mac / Linux / iOS / Android)</a:t>
            </a:r>
          </a:p>
          <a:p>
            <a:pPr marL="432000" indent="-432000"/>
            <a:r>
              <a:rPr lang="en-US" altLang="zh-TW">
                <a:solidFill>
                  <a:schemeClr val="bg1"/>
                </a:solidFill>
                <a:latin typeface="Arial"/>
                <a:cs typeface="Arial"/>
              </a:rPr>
              <a:t>File sharing</a:t>
            </a:r>
          </a:p>
          <a:p>
            <a:pPr marL="432000" indent="-432000"/>
            <a:r>
              <a:rPr lang="en-US" altLang="zh-TW">
                <a:solidFill>
                  <a:schemeClr val="bg1"/>
                </a:solidFill>
                <a:latin typeface="Arial"/>
                <a:cs typeface="Arial"/>
              </a:rPr>
              <a:t>Team</a:t>
            </a:r>
            <a:r>
              <a:rPr lang="zh-TW" altLang="en-US">
                <a:solidFill>
                  <a:schemeClr val="bg1"/>
                </a:solidFill>
                <a:latin typeface="Arial"/>
                <a:cs typeface="Arial"/>
              </a:rPr>
              <a:t> sharing</a:t>
            </a:r>
            <a:endParaRPr lang="zh-TW">
              <a:solidFill>
                <a:schemeClr val="bg1"/>
              </a:solidFill>
              <a:latin typeface="Arial"/>
              <a:cs typeface="Arial"/>
            </a:endParaRPr>
          </a:p>
          <a:p>
            <a:pPr marL="432000" indent="-432000"/>
            <a:r>
              <a:rPr lang="zh-TW" altLang="en-US">
                <a:solidFill>
                  <a:schemeClr val="bg1"/>
                </a:solidFill>
              </a:rPr>
              <a:t>Preview cloud files directly</a:t>
            </a:r>
          </a:p>
          <a:p>
            <a:pPr marL="432000" indent="-432000"/>
            <a:r>
              <a:rPr lang="zh-TW" altLang="en-US">
                <a:solidFill>
                  <a:schemeClr val="bg1"/>
                </a:solidFill>
              </a:rPr>
              <a:t>File offline access</a:t>
            </a:r>
            <a:endParaRPr lang="en-US">
              <a:solidFill>
                <a:schemeClr val="bg1"/>
              </a:solidFill>
            </a:endParaRPr>
          </a:p>
          <a:p>
            <a:pPr marL="432000" indent="-432000"/>
            <a:r>
              <a:rPr lang="en-US" altLang="zh-TW">
                <a:solidFill>
                  <a:schemeClr val="bg1"/>
                </a:solidFill>
                <a:latin typeface="Arial"/>
                <a:cs typeface="Arial"/>
              </a:rPr>
              <a:t>Search</a:t>
            </a:r>
            <a:r>
              <a:rPr lang="zh-TW">
                <a:solidFill>
                  <a:schemeClr val="bg1"/>
                </a:solidFill>
                <a:latin typeface="Arial"/>
                <a:cs typeface="Arial"/>
              </a:rPr>
              <a:t> </a:t>
            </a:r>
            <a:r>
              <a:rPr lang="en-US" altLang="zh-TW">
                <a:solidFill>
                  <a:schemeClr val="bg1"/>
                </a:solidFill>
                <a:latin typeface="Arial"/>
                <a:cs typeface="Arial"/>
              </a:rPr>
              <a:t>contents of files</a:t>
            </a:r>
            <a:r>
              <a:rPr lang="zh-TW" altLang="en-US">
                <a:solidFill>
                  <a:schemeClr val="bg1"/>
                </a:solidFill>
                <a:latin typeface="Arial"/>
                <a:cs typeface="Arial"/>
              </a:rPr>
              <a:t>   </a:t>
            </a:r>
            <a:endParaRPr lang="zh-TW">
              <a:solidFill>
                <a:schemeClr val="bg1"/>
              </a:solidFill>
              <a:latin typeface="Arial"/>
              <a:cs typeface="Arial"/>
            </a:endParaRPr>
          </a:p>
          <a:p>
            <a:pPr marL="432000" indent="-432000"/>
            <a:r>
              <a:rPr lang="zh-TW" altLang="en-US">
                <a:solidFill>
                  <a:schemeClr val="bg1"/>
                </a:solidFill>
              </a:rPr>
              <a:t>File recovery with multi versions</a:t>
            </a:r>
            <a:endParaRPr lang="zh-TW">
              <a:solidFill>
                <a:schemeClr val="bg1"/>
              </a:solidFill>
            </a:endParaRPr>
          </a:p>
          <a:p>
            <a:pPr marL="432000" indent="-432000">
              <a:buNone/>
            </a:pPr>
            <a:endParaRPr lang="zh-TW" altLang="en-US">
              <a:solidFill>
                <a:schemeClr val="bg1"/>
              </a:solidFill>
              <a:latin typeface="Arial"/>
              <a:cs typeface="Arial"/>
            </a:endParaRPr>
          </a:p>
          <a:p>
            <a:pPr marL="432000" indent="-432000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A23D76CF-CFD1-4A14-950E-237AF467F0CE}"/>
              </a:ext>
            </a:extLst>
          </p:cNvPr>
          <p:cNvCxnSpPr>
            <a:cxnSpLocks/>
          </p:cNvCxnSpPr>
          <p:nvPr/>
        </p:nvCxnSpPr>
        <p:spPr>
          <a:xfrm>
            <a:off x="444500" y="1527985"/>
            <a:ext cx="1143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5816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0F1A5-8A31-41FD-A959-7347594AC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269" y="34880"/>
            <a:ext cx="10956175" cy="1325563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zh-TW" altLang="en-US">
                <a:latin typeface="Arial"/>
                <a:cs typeface="Arial"/>
              </a:rPr>
              <a:t>Multi-function integration, cloud</a:t>
            </a:r>
            <a:br>
              <a:rPr lang="en-US" altLang="zh-TW">
                <a:latin typeface="Arial"/>
                <a:cs typeface="Arial"/>
              </a:rPr>
            </a:br>
            <a:r>
              <a:rPr lang="zh-TW" altLang="en-US">
                <a:latin typeface="Arial"/>
                <a:cs typeface="Arial"/>
              </a:rPr>
              <a:t>space no longer just a data warehouse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42B85-45A6-48D0-9307-ED31861E5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08106"/>
            <a:ext cx="6693131" cy="389417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15900" indent="-215900"/>
            <a:r>
              <a:rPr lang="zh-TW" altLang="en-US"/>
              <a:t>Preview and edit cloud files online</a:t>
            </a:r>
            <a:endParaRPr lang="zh-TW"/>
          </a:p>
          <a:p>
            <a:pPr marL="215900" indent="-215900"/>
            <a:r>
              <a:rPr lang="ja-JP" altLang="en-US"/>
              <a:t>File collaboration</a:t>
            </a:r>
          </a:p>
          <a:p>
            <a:pPr marL="215900" indent="-215900"/>
            <a:r>
              <a:rPr lang="ja-JP" altLang="en-US">
                <a:latin typeface="Arial"/>
                <a:cs typeface="Arial"/>
              </a:rPr>
              <a:t>Access the cloud files directly via </a:t>
            </a:r>
            <a:r>
              <a:rPr lang="en-US" altLang="en-US" err="1">
                <a:latin typeface="Arial"/>
                <a:cs typeface="Arial"/>
              </a:rPr>
              <a:t>i</a:t>
            </a:r>
            <a:r>
              <a:rPr lang="ja-JP">
                <a:latin typeface="Arial"/>
                <a:cs typeface="Arial"/>
              </a:rPr>
              <a:t>ntegrated application</a:t>
            </a:r>
            <a:r>
              <a:rPr lang="en-US" altLang="ja-JP">
                <a:latin typeface="Arial"/>
                <a:cs typeface="Arial"/>
              </a:rPr>
              <a:t>s</a:t>
            </a:r>
            <a:endParaRPr lang="ja-JP">
              <a:latin typeface="Arial"/>
              <a:cs typeface="Arial"/>
            </a:endParaRPr>
          </a:p>
          <a:p>
            <a:pPr marL="35560"/>
            <a:endParaRPr lang="ja-JP" altLang="en-US"/>
          </a:p>
        </p:txBody>
      </p:sp>
      <p:pic>
        <p:nvPicPr>
          <p:cNvPr id="7" name="Picture 4" descr="A close up of a logo&#10;&#10;描述是以高可信度產生">
            <a:extLst>
              <a:ext uri="{FF2B5EF4-FFF2-40B4-BE49-F238E27FC236}">
                <a16:creationId xmlns:a16="http://schemas.microsoft.com/office/drawing/2014/main" id="{BB08045D-B82C-4F1E-AF33-F26AA62A1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2788" y="1662986"/>
            <a:ext cx="4641012" cy="4293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3461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1014</Words>
  <Application>Microsoft Office PowerPoint</Application>
  <PresentationFormat>寬螢幕</PresentationFormat>
  <Paragraphs>242</Paragraphs>
  <Slides>24</Slides>
  <Notes>19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24</vt:i4>
      </vt:variant>
    </vt:vector>
  </HeadingPairs>
  <TitlesOfParts>
    <vt:vector size="32" baseType="lpstr">
      <vt:lpstr>Arial,Sans-Serif</vt:lpstr>
      <vt:lpstr>游ゴシック</vt:lpstr>
      <vt:lpstr>微軟正黑體</vt:lpstr>
      <vt:lpstr>新細明體</vt:lpstr>
      <vt:lpstr>Arial</vt:lpstr>
      <vt:lpstr>Calibri</vt:lpstr>
      <vt:lpstr>Calibri Light</vt:lpstr>
      <vt:lpstr>Office 佈景主題</vt:lpstr>
      <vt:lpstr>PowerPoint 簡報</vt:lpstr>
      <vt:lpstr>QNAP x Dropbox the perfect combination</vt:lpstr>
      <vt:lpstr>Massive growth of data cause many preservation problems</vt:lpstr>
      <vt:lpstr>FAQ of Data Preservation</vt:lpstr>
      <vt:lpstr>Comparison of data preservation between NAS and Public Cloud</vt:lpstr>
      <vt:lpstr>Adopt hybrid cloud architecture to accelerate your workflow</vt:lpstr>
      <vt:lpstr>Use Dropbox to keep your data in sync with your life</vt:lpstr>
      <vt:lpstr>Dropbox provides rich features redefining cloud drive services</vt:lpstr>
      <vt:lpstr>Multi-function integration, cloud space no longer just a data warehouse</vt:lpstr>
      <vt:lpstr>Record life and share great moments</vt:lpstr>
      <vt:lpstr>Powerful tool for mobile office, data can be accessed in time everywhere</vt:lpstr>
      <vt:lpstr>Data management on cloud to keep your data safe</vt:lpstr>
      <vt:lpstr>QNAP NAS paves the way for your data stream </vt:lpstr>
      <vt:lpstr>Variety of applications to simplify the cloud process</vt:lpstr>
      <vt:lpstr>QNAP Hybrid  Backup  Sync </vt:lpstr>
      <vt:lpstr>Hybrid Backup Sync user scenario</vt:lpstr>
      <vt:lpstr>QNAP Remote Mount</vt:lpstr>
      <vt:lpstr>Convenient File Access Interfaces</vt:lpstr>
      <vt:lpstr>Demo</vt:lpstr>
      <vt:lpstr>QNAP NAS liberates hybrid cloud potential</vt:lpstr>
      <vt:lpstr>QNAP NAS high-speed transmission interface to accelerate data access</vt:lpstr>
      <vt:lpstr>More secured data preservation is required to comply with GDPR</vt:lpstr>
      <vt:lpstr>High scalability of storage space</vt:lpstr>
      <vt:lpstr>Convenient for your life and your work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HsuanChang</dc:creator>
  <cp:lastModifiedBy>QNAP_Hsuan Chang</cp:lastModifiedBy>
  <cp:revision>4</cp:revision>
  <dcterms:created xsi:type="dcterms:W3CDTF">2012-07-30T21:28:29Z</dcterms:created>
  <dcterms:modified xsi:type="dcterms:W3CDTF">2019-01-10T08:41:37Z</dcterms:modified>
</cp:coreProperties>
</file>