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Default Extension="tiff" ContentType="image/tif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89" r:id="rId3"/>
    <p:sldId id="285" r:id="rId4"/>
    <p:sldId id="273" r:id="rId5"/>
    <p:sldId id="260" r:id="rId6"/>
    <p:sldId id="261" r:id="rId7"/>
    <p:sldId id="276" r:id="rId8"/>
    <p:sldId id="277" r:id="rId9"/>
    <p:sldId id="279" r:id="rId10"/>
    <p:sldId id="258" r:id="rId11"/>
    <p:sldId id="287" r:id="rId12"/>
    <p:sldId id="288" r:id="rId13"/>
    <p:sldId id="282" r:id="rId14"/>
    <p:sldId id="262" r:id="rId15"/>
    <p:sldId id="280" r:id="rId16"/>
    <p:sldId id="281" r:id="rId17"/>
    <p:sldId id="264" r:id="rId18"/>
    <p:sldId id="266" r:id="rId19"/>
    <p:sldId id="283" r:id="rId20"/>
    <p:sldId id="284" r:id="rId21"/>
    <p:sldId id="268" r:id="rId22"/>
    <p:sldId id="269" r:id="rId23"/>
    <p:sldId id="286" r:id="rId24"/>
    <p:sldId id="271" r:id="rId25"/>
    <p:sldId id="272" r:id="rId26"/>
  </p:sldIdLst>
  <p:sldSz cx="12192000" cy="6858000"/>
  <p:notesSz cx="6858000" cy="104775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Norman Tsai" initials="QT" lastIdx="4" clrIdx="0">
    <p:extLst>
      <p:ext uri="{19B8F6BF-5375-455C-9EA6-DF929625EA0E}">
        <p15:presenceInfo xmlns:p15="http://schemas.microsoft.com/office/powerpoint/2012/main" xmlns="" userId="S::normantsai@ieinet.onmicrosoft.com::b35718db-3f87-491f-9472-e99639a3d2d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679B"/>
    <a:srgbClr val="C7DCEF"/>
    <a:srgbClr val="D9CEE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F86369-C08C-42C6-88F5-2E7A505F73BA}" v="251" dt="2019-01-10T06:46:42.649"/>
    <p1510:client id="{F5C728A8-488C-E7D9-117B-D14A57121147}" v="10" dt="2019-01-10T02:29:58.5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-288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1-08T02:17:15.976" idx="4">
    <p:pos x="-486" y="12"/>
    <p:text>新增"讚"</p:text>
    <p:extLst mod="1">
      <p:ext uri="{C676402C-5697-4E1C-873F-D02D1690AC5C}">
        <p15:threadingInfo xmlns:p15="http://schemas.microsoft.com/office/powerpoint/2012/main" xmlns="" timeZoneBias="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1-08T02:08:47.254" idx="1">
    <p:pos x="16" y="-182"/>
    <p:text>需新增Remote Mount(file station) Icon</p:text>
    <p:extLst mod="1">
      <p:ext uri="{C676402C-5697-4E1C-873F-D02D1690AC5C}">
        <p15:threadingInfo xmlns:p15="http://schemas.microsoft.com/office/powerpoint/2012/main" xmlns="" timeZoneBias="4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1-08T02:13:14.530" idx="2">
    <p:pos x="10" y="10"/>
    <p:text>1. 移除Google Drive的icon，雲端空間都用dropbox 表示
2. 新增多帳號圖示及文字描述
</p:text>
    <p:extLst>
      <p:ext uri="{C676402C-5697-4E1C-873F-D02D1690AC5C}">
        <p15:threadingInfo xmlns:p15="http://schemas.microsoft.com/office/powerpoint/2012/main" xmlns="" timeZoneBias="4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1-08T02:15:40.535" idx="3">
    <p:pos x="300" y="-1106"/>
    <p:text>跟最後一張內容重疊，是否保留這一張及可?</p:text>
    <p:extLst mod="1">
      <p:ext uri="{C676402C-5697-4E1C-873F-D02D1690AC5C}">
        <p15:threadingInfo xmlns:p15="http://schemas.microsoft.com/office/powerpoint/2012/main" xmlns="" timeZoneBias="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B7F3A-2607-4D87-A75A-1D0BB81DBCD5}" type="datetimeFigureOut">
              <a:rPr lang="en-US"/>
              <a:pPr/>
              <a:t>1/10/2019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08003-FD48-4D17-B307-7C13105F77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2254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08003-FD48-4D17-B307-7C13105F77C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0263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/>
              <a:t>資料海量成長 資料保存問題多</a:t>
            </a:r>
            <a:endParaRPr lang="en-US" altLang="zh-TW"/>
          </a:p>
          <a:p>
            <a:endParaRPr lang="en-US" altLang="zh-TW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08003-FD48-4D17-B307-7C13105F77CD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1827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人類活動被無時無刻記錄的同時，資料的量級爆炸性的成長，資料儲存及存取的問</a:t>
            </a:r>
            <a:endParaRPr lang="en-US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/>
              <a:t>重複資料分散各裝置，儲存空間運用效益低</a:t>
            </a:r>
            <a:endParaRPr lang="en-US" altLang="zh-TW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/>
              <a:t>海量資料，資料上傳至雲端費時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/>
              <a:t>如何在各個裝置隨時存取資料</a:t>
            </a:r>
            <a:endParaRPr lang="en-US" altLang="zh-TW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/>
              <a:t>資料如何便利分享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/>
              <a:t>資料如何保存才安心</a:t>
            </a:r>
          </a:p>
          <a:p>
            <a:endParaRPr lang="zh-TW" alt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08003-FD48-4D17-B307-7C13105F77CD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1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 altLang="en-US"/>
              <a:t>檔案雲端儲存</a:t>
            </a:r>
            <a:endParaRPr lang="en-US" altLang="zh-TW"/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zh-TW" altLang="en-US"/>
              <a:t>檔案歷程記錄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 altLang="en-US"/>
              <a:t>跨裝置及時存取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 altLang="en-US"/>
              <a:t>手持裝置照片備份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 altLang="en-US"/>
              <a:t>拍照上傳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 altLang="en-US"/>
              <a:t>雲端檔案線上編輯</a:t>
            </a:r>
            <a:endParaRPr lang="en-US"/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en-US" altLang="zh-TW"/>
              <a:t>PDF</a:t>
            </a:r>
            <a:r>
              <a:rPr lang="zh-TW" altLang="en-US"/>
              <a:t> </a:t>
            </a:r>
            <a:r>
              <a:rPr lang="en-US" altLang="zh-TW"/>
              <a:t>/</a:t>
            </a:r>
            <a:r>
              <a:rPr lang="zh-TW" altLang="en-US"/>
              <a:t>   </a:t>
            </a:r>
            <a:r>
              <a:rPr lang="en-US" altLang="zh-TW"/>
              <a:t>Office</a:t>
            </a:r>
            <a:r>
              <a:rPr lang="zh-TW" altLang="en-US"/>
              <a:t> </a:t>
            </a:r>
            <a:r>
              <a:rPr lang="en-US" altLang="zh-TW"/>
              <a:t>/</a:t>
            </a:r>
            <a:r>
              <a:rPr lang="zh-TW" altLang="en-US"/>
              <a:t> 影像編輯</a:t>
            </a:r>
            <a:r>
              <a:rPr lang="en-US" altLang="zh-TW"/>
              <a:t>...</a:t>
            </a:r>
            <a:endParaRPr lang="zh-TW" altLang="en-US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 altLang="en-US"/>
              <a:t>檔案協同處理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zh-TW" altLang="en-US"/>
              <a:t>評論功能</a:t>
            </a:r>
            <a:endParaRPr lang="en-US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 </a:t>
            </a:r>
            <a:r>
              <a:rPr lang="zh-TW"/>
              <a:t>檔案離線存取功能</a:t>
            </a:r>
            <a:endParaRPr lang="en-US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 altLang="en-US"/>
              <a:t>檔案共享</a:t>
            </a:r>
            <a:endParaRPr lang="en-US" altLang="zh-TW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zh-TW" altLang="en-US"/>
              <a:t>與多家軟體服務緊密合作 讓雲端空間 不再是塵封已久的資料倉庫</a:t>
            </a:r>
            <a:endParaRPr lang="en-US" altLang="zh-TW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zh-TW" altLang="en-US"/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108003-FD48-4D17-B307-7C13105F77CD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4194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08003-FD48-4D17-B307-7C13105F77C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4130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08003-FD48-4D17-B307-7C13105F77C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3164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08003-FD48-4D17-B307-7C13105F77C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48678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FFCDD686-C4F9-44C8-ABCF-90FA30B8A3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" y="0"/>
            <a:ext cx="12182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4484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xmlns="" id="{C56D8277-A81A-433A-8B83-BCE4F594FD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" y="0"/>
            <a:ext cx="12182023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597025"/>
            <a:ext cx="10515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xmlns="" val="2392236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C56D8277-A81A-433A-8B83-BCE4F594FD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" y="0"/>
            <a:ext cx="12182023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597025"/>
            <a:ext cx="10515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xmlns="" val="211286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6452190D-9F96-443C-A004-C4A47C0B51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" y="0"/>
            <a:ext cx="12182023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1952" y="2002631"/>
            <a:ext cx="6317587" cy="2852737"/>
          </a:xfrm>
        </p:spPr>
        <p:txBody>
          <a:bodyPr anchor="ctr">
            <a:normAutofit/>
          </a:bodyPr>
          <a:lstStyle>
            <a:lvl1pPr>
              <a:defRPr sz="5600" b="1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xmlns="" val="2154042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6452190D-9F96-443C-A004-C4A47C0B51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" y="0"/>
            <a:ext cx="12182021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42710" y="2002631"/>
            <a:ext cx="6317648" cy="2852737"/>
          </a:xfr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5600" b="1" kern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xmlns="" val="1707518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6452190D-9F96-443C-A004-C4A47C0B51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2182021" cy="68579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1949" y="2002631"/>
            <a:ext cx="6100169" cy="2852737"/>
          </a:xfr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5600" b="1" kern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xmlns="" val="2977686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6452190D-9F96-443C-A004-C4A47C0B51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" y="0"/>
            <a:ext cx="12182019" cy="68579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8301" y="2002631"/>
            <a:ext cx="6141113" cy="2852737"/>
          </a:xfr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TW" altLang="en-US" sz="5600" b="1" kern="1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xmlns="" val="1297044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6452190D-9F96-443C-A004-C4A47C0B51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" y="0"/>
            <a:ext cx="12182019" cy="68579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" y="2002631"/>
            <a:ext cx="5448300" cy="2852737"/>
          </a:xfrm>
        </p:spPr>
        <p:txBody>
          <a:bodyPr anchor="ctr">
            <a:normAutofit/>
          </a:bodyPr>
          <a:lstStyle>
            <a:lvl1pPr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xmlns="" val="579121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xmlns="" val="322113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360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3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3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3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3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svg"/><Relationship Id="rId3" Type="http://schemas.openxmlformats.org/officeDocument/2006/relationships/image" Target="../media/image27.png"/><Relationship Id="rId21" Type="http://schemas.openxmlformats.org/officeDocument/2006/relationships/image" Target="../media/image44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comments" Target="../comments/comment3.xml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6.png"/><Relationship Id="rId10" Type="http://schemas.openxmlformats.org/officeDocument/2006/relationships/image" Target="../media/image34.png"/><Relationship Id="rId19" Type="http://schemas.openxmlformats.org/officeDocument/2006/relationships/image" Target="../media/image42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tiff"/><Relationship Id="rId9" Type="http://schemas.openxmlformats.org/officeDocument/2006/relationships/image" Target="../media/image64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comments" Target="../comments/comment4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92129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8ED0E4DD-FD95-4F3A-B5CB-F851002D92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67" y="150"/>
            <a:ext cx="12191466" cy="68577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353441C2-E357-408C-BE49-3EEA0FDA7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17" y="456124"/>
            <a:ext cx="5007964" cy="2050388"/>
          </a:xfrm>
        </p:spPr>
        <p:txBody>
          <a:bodyPr>
            <a:normAutofit/>
          </a:bodyPr>
          <a:lstStyle/>
          <a:p>
            <a:r>
              <a:rPr lang="zh-TW" altLang="en-US"/>
              <a:t>記錄生活並分享精采時刻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239AD1B2-D2FA-4C6B-9611-A8DD0FDD4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416" y="2991111"/>
            <a:ext cx="10515600" cy="24353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5560"/>
            <a:r>
              <a:rPr lang="zh-TW">
                <a:latin typeface="微軟正黑體"/>
                <a:ea typeface="微軟正黑體"/>
              </a:rPr>
              <a:t>手機隨拍</a:t>
            </a:r>
            <a:r>
              <a:rPr lang="zh-TW" altLang="en-US">
                <a:latin typeface="微軟正黑體"/>
                <a:ea typeface="微軟正黑體"/>
              </a:rPr>
              <a:t>即</a:t>
            </a:r>
            <a:r>
              <a:rPr lang="zh-TW">
                <a:latin typeface="微軟正黑體"/>
                <a:ea typeface="微軟正黑體"/>
              </a:rPr>
              <a:t>傳</a:t>
            </a:r>
            <a:r>
              <a:rPr lang="zh-TW" altLang="en-US">
                <a:latin typeface="微軟正黑體"/>
                <a:ea typeface="微軟正黑體"/>
              </a:rPr>
              <a:t>，不佔用手機空間</a:t>
            </a:r>
            <a:endParaRPr lang="en-US" altLang="zh-TW">
              <a:latin typeface="微軟正黑體"/>
              <a:ea typeface="微軟正黑體"/>
            </a:endParaRPr>
          </a:p>
          <a:p>
            <a:pPr marL="35560"/>
            <a:r>
              <a:rPr lang="zh-TW"/>
              <a:t>檔案留言，讓大家分享想</a:t>
            </a:r>
            <a:r>
              <a:rPr lang="zh-TW" altLang="en-US"/>
              <a:t>法</a:t>
            </a:r>
            <a:endParaRPr lang="zh-TW"/>
          </a:p>
          <a:p>
            <a:pPr marL="35560"/>
            <a:r>
              <a:rPr lang="zh-TW" altLang="en-US"/>
              <a:t>輕鬆分享檔案</a:t>
            </a:r>
          </a:p>
          <a:p>
            <a:pPr marL="35560"/>
            <a:r>
              <a:rPr lang="zh-TW" altLang="en-US"/>
              <a:t>共用連結讓檔案蒐集更便利    </a:t>
            </a:r>
          </a:p>
        </p:txBody>
      </p:sp>
    </p:spTree>
    <p:extLst>
      <p:ext uri="{BB962C8B-B14F-4D97-AF65-F5344CB8AC3E}">
        <p14:creationId xmlns:p14="http://schemas.microsoft.com/office/powerpoint/2010/main" xmlns="" val="911463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8ED0E4DD-FD95-4F3A-B5CB-F851002D92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67" y="150"/>
            <a:ext cx="12191466" cy="68577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353441C2-E357-408C-BE49-3EEA0FDA7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17" y="456124"/>
            <a:ext cx="5007964" cy="2050388"/>
          </a:xfrm>
        </p:spPr>
        <p:txBody>
          <a:bodyPr>
            <a:normAutofit/>
          </a:bodyPr>
          <a:lstStyle/>
          <a:p>
            <a:r>
              <a:rPr lang="zh-TW" altLang="en-US"/>
              <a:t>行動辦公大利器讓資料如影隨形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239AD1B2-D2FA-4C6B-9611-A8DD0FDD4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416" y="2991111"/>
            <a:ext cx="10515600" cy="24353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5560"/>
            <a:r>
              <a:rPr lang="zh-TW" altLang="en-US">
                <a:latin typeface="微軟正黑體"/>
                <a:ea typeface="微軟正黑體"/>
              </a:rPr>
              <a:t>檔案跨裝置即時存取 </a:t>
            </a:r>
            <a:endParaRPr lang="en-US" altLang="zh-TW"/>
          </a:p>
          <a:p>
            <a:pPr marL="35560"/>
            <a:r>
              <a:rPr lang="zh-TW" altLang="en-US"/>
              <a:t>線上協作編輯 ，讓團隊合作更順利</a:t>
            </a:r>
            <a:endParaRPr lang="en-US" altLang="zh-TW"/>
          </a:p>
          <a:p>
            <a:pPr marL="35560"/>
            <a:r>
              <a:rPr lang="zh-TW" altLang="en-US">
                <a:latin typeface="微軟正黑體"/>
                <a:ea typeface="微軟正黑體"/>
              </a:rPr>
              <a:t>檔案離線存取 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360875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8ED0E4DD-FD95-4F3A-B5CB-F851002D92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67" y="300"/>
            <a:ext cx="12191466" cy="685739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353441C2-E357-408C-BE49-3EEA0FDA7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17" y="456124"/>
            <a:ext cx="5007964" cy="2050388"/>
          </a:xfrm>
        </p:spPr>
        <p:txBody>
          <a:bodyPr>
            <a:normAutofit/>
          </a:bodyPr>
          <a:lstStyle/>
          <a:p>
            <a:r>
              <a:rPr lang="zh-TW" altLang="en-US"/>
              <a:t>檔案雲端管理 </a:t>
            </a:r>
            <a:r>
              <a:rPr lang="en-US" altLang="zh-TW"/>
              <a:t/>
            </a:r>
            <a:br>
              <a:rPr lang="en-US" altLang="zh-TW"/>
            </a:br>
            <a:r>
              <a:rPr lang="zh-TW" altLang="en-US"/>
              <a:t>重要資料不丟失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239AD1B2-D2FA-4C6B-9611-A8DD0FDD4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416" y="2991111"/>
            <a:ext cx="10515600" cy="24353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5560"/>
            <a:r>
              <a:rPr lang="zh-TW" altLang="en-US"/>
              <a:t>檔案上雲儲存</a:t>
            </a:r>
            <a:r>
              <a:rPr lang="zh-TW" altLang="zh-TW"/>
              <a:t>   </a:t>
            </a:r>
            <a:endParaRPr lang="zh-TW" altLang="en-US"/>
          </a:p>
          <a:p>
            <a:pPr marL="35560"/>
            <a:r>
              <a:rPr lang="zh-TW" altLang="zh-TW"/>
              <a:t>行動裝置照片備份</a:t>
            </a:r>
            <a:endParaRPr lang="zh-TW" altLang="en-US"/>
          </a:p>
          <a:p>
            <a:pPr marL="35560"/>
            <a:r>
              <a:rPr lang="zh-TW" altLang="zh-TW">
                <a:latin typeface="微軟正黑體"/>
                <a:ea typeface="微軟正黑體"/>
              </a:rPr>
              <a:t>版本紀錄保護</a:t>
            </a:r>
          </a:p>
        </p:txBody>
      </p:sp>
    </p:spTree>
    <p:extLst>
      <p:ext uri="{BB962C8B-B14F-4D97-AF65-F5344CB8AC3E}">
        <p14:creationId xmlns:p14="http://schemas.microsoft.com/office/powerpoint/2010/main" xmlns="" val="3224964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FB2BE2-01E9-434A-98A4-C512A4ECD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QNAP NAS 為您的資料流造橋鋪路 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262964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BB3AB883-B9C4-4A4F-8E2C-B16BF2A6D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豐富的軟體支援 簡化上雲流程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4BC5514B-1356-41FD-9BED-A8AF664FF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085" y="2012544"/>
            <a:ext cx="7335982" cy="39255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ts val="3900"/>
              </a:lnSpc>
              <a:buNone/>
            </a:pPr>
            <a:r>
              <a:rPr lang="zh-TW" b="1">
                <a:latin typeface="微軟正黑體"/>
                <a:ea typeface="微軟正黑體"/>
              </a:rPr>
              <a:t>H</a:t>
            </a:r>
            <a:r>
              <a:rPr lang="en-US" altLang="zh-TW" b="1" err="1">
                <a:latin typeface="微軟正黑體"/>
                <a:ea typeface="微軟正黑體"/>
              </a:rPr>
              <a:t>ybrid</a:t>
            </a:r>
            <a:r>
              <a:rPr lang="en-US" altLang="zh-TW" b="1">
                <a:latin typeface="微軟正黑體"/>
                <a:ea typeface="微軟正黑體"/>
              </a:rPr>
              <a:t> Backup Sync</a:t>
            </a:r>
            <a:endParaRPr lang="zh-TW" altLang="en-US" b="1">
              <a:latin typeface="微軟正黑體"/>
              <a:ea typeface="微軟正黑體"/>
            </a:endParaRPr>
          </a:p>
          <a:p>
            <a:pPr marL="0" lvl="1" indent="0">
              <a:lnSpc>
                <a:spcPts val="3900"/>
              </a:lnSpc>
              <a:spcAft>
                <a:spcPts val="600"/>
              </a:spcAft>
              <a:buNone/>
            </a:pPr>
            <a:r>
              <a:rPr lang="en-US" sz="2200" err="1">
                <a:latin typeface="微軟正黑體"/>
                <a:ea typeface="微軟正黑體"/>
              </a:rPr>
              <a:t>多點備份，即時回復，彈性同步</a:t>
            </a:r>
            <a:endParaRPr lang="en-US" sz="2200">
              <a:latin typeface="微軟正黑體"/>
              <a:ea typeface="微軟正黑體"/>
            </a:endParaRPr>
          </a:p>
          <a:p>
            <a:pPr marL="0" indent="0">
              <a:lnSpc>
                <a:spcPts val="3900"/>
              </a:lnSpc>
              <a:buNone/>
            </a:pPr>
            <a:r>
              <a:rPr lang="zh-TW" b="1">
                <a:latin typeface="微軟正黑體"/>
                <a:ea typeface="微軟正黑體"/>
              </a:rPr>
              <a:t>Remo</a:t>
            </a:r>
            <a:r>
              <a:rPr lang="en-US" altLang="zh-TW" b="1" err="1">
                <a:latin typeface="微軟正黑體"/>
                <a:ea typeface="微軟正黑體"/>
              </a:rPr>
              <a:t>te</a:t>
            </a:r>
            <a:r>
              <a:rPr lang="zh-TW" altLang="en-US" b="1">
                <a:latin typeface="微軟正黑體"/>
                <a:ea typeface="微軟正黑體"/>
              </a:rPr>
              <a:t> </a:t>
            </a:r>
            <a:r>
              <a:rPr lang="en-US" altLang="zh-TW" b="1">
                <a:latin typeface="微軟正黑體"/>
                <a:ea typeface="微軟正黑體"/>
              </a:rPr>
              <a:t>Mount </a:t>
            </a:r>
            <a:endParaRPr lang="zh-TW" altLang="en-US" b="1">
              <a:latin typeface="微軟正黑體"/>
              <a:ea typeface="微軟正黑體"/>
            </a:endParaRPr>
          </a:p>
          <a:p>
            <a:pPr marL="0" lvl="1" indent="0">
              <a:lnSpc>
                <a:spcPts val="3900"/>
              </a:lnSpc>
              <a:spcAft>
                <a:spcPts val="600"/>
              </a:spcAft>
              <a:buNone/>
            </a:pPr>
            <a:r>
              <a:rPr lang="zh-TW" sz="2200"/>
              <a:t>讓NAS直通雲端服務，雲端檔案集中管理更便利</a:t>
            </a:r>
          </a:p>
          <a:p>
            <a:pPr marL="0" lvl="1" indent="0">
              <a:lnSpc>
                <a:spcPts val="3900"/>
              </a:lnSpc>
              <a:buNone/>
            </a:pPr>
            <a:r>
              <a:rPr lang="en-US" altLang="zh-TW" sz="2800" b="1">
                <a:latin typeface="微軟正黑體"/>
                <a:ea typeface="微軟正黑體"/>
              </a:rPr>
              <a:t>Cache Mount</a:t>
            </a:r>
          </a:p>
          <a:p>
            <a:pPr marL="35560" lvl="1">
              <a:buNone/>
            </a:pPr>
            <a:r>
              <a:rPr lang="en-US" altLang="zh-TW" sz="2200" err="1">
                <a:latin typeface="微軟正黑體"/>
                <a:ea typeface="微軟正黑體"/>
              </a:rPr>
              <a:t>遷移本地端資料至雲端</a:t>
            </a:r>
            <a:endParaRPr lang="en-US" altLang="zh-TW" sz="2200">
              <a:latin typeface="微軟正黑體"/>
              <a:ea typeface="微軟正黑體"/>
            </a:endParaRPr>
          </a:p>
          <a:p>
            <a:pPr marL="35560" lvl="1">
              <a:buNone/>
            </a:pPr>
            <a:r>
              <a:rPr lang="en-US" altLang="zh-TW" sz="2200" err="1">
                <a:latin typeface="微軟正黑體"/>
                <a:ea typeface="微軟正黑體"/>
              </a:rPr>
              <a:t>加速本地端存取雲端檔案</a:t>
            </a:r>
            <a:endParaRPr lang="en-US" altLang="zh-TW" sz="2200"/>
          </a:p>
          <a:p>
            <a:pPr marL="0" lvl="1" indent="0">
              <a:lnSpc>
                <a:spcPts val="3900"/>
              </a:lnSpc>
              <a:buNone/>
            </a:pPr>
            <a:endParaRPr lang="en-US" altLang="zh-TW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65892403-A4C5-46C7-9B2D-4FA99C7862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33760" y="1934606"/>
            <a:ext cx="3820232" cy="4186995"/>
          </a:xfrm>
          <a:prstGeom prst="rect">
            <a:avLst/>
          </a:prstGeom>
        </p:spPr>
      </p:pic>
      <p:cxnSp>
        <p:nvCxnSpPr>
          <p:cNvPr id="8" name="直線接點 7">
            <a:extLst>
              <a:ext uri="{FF2B5EF4-FFF2-40B4-BE49-F238E27FC236}">
                <a16:creationId xmlns:a16="http://schemas.microsoft.com/office/drawing/2014/main" xmlns="" id="{1AD16D29-A01E-40E3-9F0F-51D87E866B72}"/>
              </a:ext>
            </a:extLst>
          </p:cNvPr>
          <p:cNvCxnSpPr>
            <a:cxnSpLocks/>
          </p:cNvCxnSpPr>
          <p:nvPr/>
        </p:nvCxnSpPr>
        <p:spPr>
          <a:xfrm>
            <a:off x="978085" y="4998034"/>
            <a:ext cx="60689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xmlns="" id="{2D0F2820-EB83-4821-957F-2600611CEE45}"/>
              </a:ext>
            </a:extLst>
          </p:cNvPr>
          <p:cNvCxnSpPr>
            <a:cxnSpLocks/>
          </p:cNvCxnSpPr>
          <p:nvPr/>
        </p:nvCxnSpPr>
        <p:spPr>
          <a:xfrm>
            <a:off x="978085" y="3776426"/>
            <a:ext cx="60689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xmlns="" id="{C9FCEB5E-23D8-4617-AF89-41DFC4C7506C}"/>
              </a:ext>
            </a:extLst>
          </p:cNvPr>
          <p:cNvCxnSpPr>
            <a:cxnSpLocks/>
          </p:cNvCxnSpPr>
          <p:nvPr/>
        </p:nvCxnSpPr>
        <p:spPr>
          <a:xfrm>
            <a:off x="978085" y="2561572"/>
            <a:ext cx="606894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57342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BF44CE4D-2B2C-4061-8F20-E87BBAB9B21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67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4" descr="一張含有 天空, 室外, 飛行 的圖片&#10;&#10;描述是以非常高的可信度產生">
            <a:extLst>
              <a:ext uri="{FF2B5EF4-FFF2-40B4-BE49-F238E27FC236}">
                <a16:creationId xmlns:a16="http://schemas.microsoft.com/office/drawing/2014/main" xmlns="" id="{0C24FF95-3B22-4063-9231-9E6F1B0FAE1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9858" y="1412051"/>
            <a:ext cx="9545380" cy="5359462"/>
          </a:xfrm>
          <a:prstGeom prst="rect">
            <a:avLst/>
          </a:prstGeom>
          <a:effectLst>
            <a:softEdge rad="457200"/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A99CFEF9-C077-4410-8770-7C5C39ED6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487"/>
            <a:ext cx="10515600" cy="1325563"/>
          </a:xfrm>
        </p:spPr>
        <p:txBody>
          <a:bodyPr/>
          <a:lstStyle/>
          <a:p>
            <a:r>
              <a:rPr lang="zh-TW"/>
              <a:t>QN</a:t>
            </a:r>
            <a:r>
              <a:rPr lang="en-US" altLang="zh-TW"/>
              <a:t>AP</a:t>
            </a:r>
            <a:r>
              <a:rPr lang="zh-TW"/>
              <a:t> H</a:t>
            </a:r>
            <a:r>
              <a:rPr lang="en-US" altLang="zh-TW" err="1"/>
              <a:t>ybrid</a:t>
            </a:r>
            <a:r>
              <a:rPr lang="zh-TW"/>
              <a:t>  Backup </a:t>
            </a:r>
            <a:r>
              <a:rPr lang="zh-TW" altLang="en-US"/>
              <a:t> </a:t>
            </a:r>
            <a:r>
              <a:rPr lang="zh-TW"/>
              <a:t>Sync 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466231DE-D779-4E11-ABD3-E641E693C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1956"/>
            <a:ext cx="10515600" cy="13255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5560"/>
            <a:r>
              <a:rPr lang="zh-TW">
                <a:solidFill>
                  <a:schemeClr val="bg1"/>
                </a:solidFill>
              </a:rPr>
              <a:t>資料備份 3-2-1</a:t>
            </a:r>
            <a:endParaRPr lang="en-US" altLang="zh-TW">
              <a:solidFill>
                <a:schemeClr val="bg1"/>
              </a:solidFill>
            </a:endParaRPr>
          </a:p>
          <a:p>
            <a:pPr marL="35560"/>
            <a:r>
              <a:rPr lang="zh-TW">
                <a:solidFill>
                  <a:schemeClr val="bg1"/>
                </a:solidFill>
                <a:latin typeface="微軟正黑體"/>
                <a:ea typeface="微軟正黑體"/>
              </a:rPr>
              <a:t>資料即時同步，靈活運用混</a:t>
            </a:r>
            <a:r>
              <a:rPr lang="zh-TW" altLang="en-US">
                <a:solidFill>
                  <a:schemeClr val="bg1"/>
                </a:solidFill>
                <a:latin typeface="微軟正黑體"/>
                <a:ea typeface="微軟正黑體"/>
              </a:rPr>
              <a:t>合</a:t>
            </a:r>
            <a:r>
              <a:rPr lang="zh-TW">
                <a:solidFill>
                  <a:schemeClr val="bg1"/>
                </a:solidFill>
                <a:latin typeface="微軟正黑體"/>
                <a:ea typeface="微軟正黑體"/>
              </a:rPr>
              <a:t>雲空</a:t>
            </a:r>
            <a:r>
              <a:rPr lang="zh-TW" altLang="en-US">
                <a:solidFill>
                  <a:schemeClr val="bg1"/>
                </a:solidFill>
                <a:latin typeface="微軟正黑體"/>
                <a:ea typeface="微軟正黑體"/>
              </a:rPr>
              <a:t>間</a:t>
            </a:r>
            <a:endParaRPr lang="en-US" altLang="zh-TW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60CE0E9B-DF01-473A-8F25-64CD833C43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35628" y="3159866"/>
            <a:ext cx="7460721" cy="2026345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:a16="http://schemas.microsoft.com/office/drawing/2014/main" xmlns="" id="{926AB92A-5860-4243-8456-61CBCC809BA7}"/>
              </a:ext>
            </a:extLst>
          </p:cNvPr>
          <p:cNvCxnSpPr>
            <a:cxnSpLocks/>
          </p:cNvCxnSpPr>
          <p:nvPr/>
        </p:nvCxnSpPr>
        <p:spPr>
          <a:xfrm>
            <a:off x="444500" y="1231900"/>
            <a:ext cx="1143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: 圓角化同側角落 9">
            <a:extLst>
              <a:ext uri="{FF2B5EF4-FFF2-40B4-BE49-F238E27FC236}">
                <a16:creationId xmlns:a16="http://schemas.microsoft.com/office/drawing/2014/main" xmlns="" id="{FE2E5072-B1D7-499B-A67D-A84797450A48}"/>
              </a:ext>
            </a:extLst>
          </p:cNvPr>
          <p:cNvSpPr/>
          <p:nvPr/>
        </p:nvSpPr>
        <p:spPr>
          <a:xfrm>
            <a:off x="899897" y="3138273"/>
            <a:ext cx="1734365" cy="556734"/>
          </a:xfrm>
          <a:prstGeom prst="round2SameRect">
            <a:avLst>
              <a:gd name="adj1" fmla="val 29167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200">
                <a:solidFill>
                  <a:srgbClr val="002060"/>
                </a:solidFill>
                <a:latin typeface="微軟正黑體"/>
                <a:ea typeface="微軟正黑體"/>
              </a:rPr>
              <a:t>3</a:t>
            </a:r>
            <a:r>
              <a:rPr lang="zh-TW" altLang="zh-TW" sz="2200">
                <a:solidFill>
                  <a:srgbClr val="002060"/>
                </a:solidFill>
                <a:latin typeface="微軟正黑體"/>
                <a:ea typeface="微軟正黑體"/>
              </a:rPr>
              <a:t>個副本</a:t>
            </a:r>
          </a:p>
        </p:txBody>
      </p:sp>
      <p:sp>
        <p:nvSpPr>
          <p:cNvPr id="13" name="矩形: 圓角化同側角落 12">
            <a:extLst>
              <a:ext uri="{FF2B5EF4-FFF2-40B4-BE49-F238E27FC236}">
                <a16:creationId xmlns:a16="http://schemas.microsoft.com/office/drawing/2014/main" xmlns="" id="{BB5225FD-84A4-4B4B-90F9-E5319B77D464}"/>
              </a:ext>
            </a:extLst>
          </p:cNvPr>
          <p:cNvSpPr/>
          <p:nvPr/>
        </p:nvSpPr>
        <p:spPr>
          <a:xfrm>
            <a:off x="3584028" y="3138273"/>
            <a:ext cx="1752940" cy="556734"/>
          </a:xfrm>
          <a:prstGeom prst="round2SameRect">
            <a:avLst>
              <a:gd name="adj1" fmla="val 29167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560" lvl="2"/>
            <a:r>
              <a:rPr lang="en-US" altLang="zh-TW" sz="2100" spc="-150">
                <a:solidFill>
                  <a:srgbClr val="002060"/>
                </a:solidFill>
                <a:latin typeface="微軟正黑體"/>
                <a:ea typeface="微軟正黑體"/>
              </a:rPr>
              <a:t>2</a:t>
            </a:r>
            <a:r>
              <a:rPr lang="zh-TW" altLang="zh-TW" sz="2100" spc="-150">
                <a:solidFill>
                  <a:srgbClr val="002060"/>
                </a:solidFill>
                <a:latin typeface="微軟正黑體"/>
                <a:ea typeface="微軟正黑體"/>
              </a:rPr>
              <a:t>種不同媒體</a:t>
            </a:r>
          </a:p>
        </p:txBody>
      </p:sp>
      <p:sp>
        <p:nvSpPr>
          <p:cNvPr id="15" name="矩形: 圓角化同側角落 14">
            <a:extLst>
              <a:ext uri="{FF2B5EF4-FFF2-40B4-BE49-F238E27FC236}">
                <a16:creationId xmlns:a16="http://schemas.microsoft.com/office/drawing/2014/main" xmlns="" id="{FB4FBA21-9CCC-48D7-B828-D3CFC8DBD61F}"/>
              </a:ext>
            </a:extLst>
          </p:cNvPr>
          <p:cNvSpPr/>
          <p:nvPr/>
        </p:nvSpPr>
        <p:spPr>
          <a:xfrm>
            <a:off x="6314871" y="3138273"/>
            <a:ext cx="1752940" cy="556734"/>
          </a:xfrm>
          <a:prstGeom prst="round2SameRect">
            <a:avLst>
              <a:gd name="adj1" fmla="val 29167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560" lvl="2"/>
            <a:r>
              <a:rPr lang="en-US" altLang="zh-TW" sz="2100" spc="-150">
                <a:solidFill>
                  <a:srgbClr val="002060"/>
                </a:solidFill>
                <a:latin typeface="微軟正黑體"/>
                <a:ea typeface="微軟正黑體"/>
              </a:rPr>
              <a:t>1</a:t>
            </a:r>
            <a:r>
              <a:rPr lang="zh-TW" altLang="en-US" sz="2100" spc="-150">
                <a:solidFill>
                  <a:srgbClr val="002060"/>
                </a:solidFill>
                <a:latin typeface="微軟正黑體"/>
                <a:ea typeface="微軟正黑體"/>
              </a:rPr>
              <a:t>個異地儲存</a:t>
            </a:r>
            <a:endParaRPr lang="zh-TW" altLang="zh-TW" sz="2100" spc="-150">
              <a:solidFill>
                <a:srgbClr val="002060"/>
              </a:solidFill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8596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AD960464-18EC-4A15-81BF-AA7C3BC62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Hybrid Backup Sync 使用情境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9BCAA197-FDB6-4EB5-8242-79464E9FB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360" y="3288754"/>
            <a:ext cx="3304308" cy="316893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zh-TW" altLang="en-US" b="1"/>
              <a:t>辦公達人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zh-TW" altLang="en-US" sz="2000"/>
              <a:t>檔案雙向同步功能，不論在公司內部還是外部，皆可存取到最新資料，工作資料不中斷。</a:t>
            </a: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xmlns="" id="{74CDFA39-2D6F-4F3D-AE71-9651C41E91E3}"/>
              </a:ext>
            </a:extLst>
          </p:cNvPr>
          <p:cNvSpPr txBox="1">
            <a:spLocks/>
          </p:cNvSpPr>
          <p:nvPr/>
        </p:nvSpPr>
        <p:spPr>
          <a:xfrm>
            <a:off x="4454233" y="3288754"/>
            <a:ext cx="3304308" cy="31689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6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3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3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3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3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200000"/>
              </a:lnSpc>
              <a:buNone/>
            </a:pPr>
            <a:r>
              <a:rPr lang="zh-TW" altLang="en-US" b="1"/>
              <a:t>資料備份專家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en-US" sz="2000" err="1">
                <a:latin typeface="微軟正黑體"/>
                <a:ea typeface="微軟正黑體"/>
              </a:rPr>
              <a:t>主動同步</a:t>
            </a:r>
            <a:r>
              <a:rPr lang="en-US" sz="2000">
                <a:latin typeface="微軟正黑體"/>
                <a:ea typeface="微軟正黑體"/>
              </a:rPr>
              <a:t> Dropbox </a:t>
            </a:r>
            <a:r>
              <a:rPr lang="en-US" sz="2000" err="1">
                <a:latin typeface="微軟正黑體"/>
                <a:ea typeface="微軟正黑體"/>
              </a:rPr>
              <a:t>資料</a:t>
            </a:r>
            <a:r>
              <a:rPr lang="en-US" sz="2000">
                <a:latin typeface="微軟正黑體"/>
                <a:ea typeface="微軟正黑體"/>
              </a:rPr>
              <a:t>，</a:t>
            </a:r>
            <a:r>
              <a:rPr lang="zh-TW" altLang="en-US" sz="2000">
                <a:latin typeface="微軟正黑體"/>
                <a:ea typeface="微軟正黑體"/>
              </a:rPr>
              <a:t>即時保存 </a:t>
            </a:r>
            <a:r>
              <a:rPr lang="en-US" sz="2000">
                <a:latin typeface="微軟正黑體"/>
                <a:ea typeface="微軟正黑體"/>
              </a:rPr>
              <a:t>Dropbox</a:t>
            </a:r>
            <a:r>
              <a:rPr lang="en-US" altLang="zh-TW" sz="2000">
                <a:latin typeface="微軟正黑體"/>
                <a:ea typeface="微軟正黑體"/>
              </a:rPr>
              <a:t> </a:t>
            </a:r>
            <a:r>
              <a:rPr lang="zh-TW" altLang="en-US" sz="2000">
                <a:latin typeface="微軟正黑體"/>
                <a:ea typeface="微軟正黑體"/>
              </a:rPr>
              <a:t>更新資料，讓資料在地留存。</a:t>
            </a:r>
            <a:endParaRPr lang="en-US" altLang="zh-TW" sz="2000">
              <a:latin typeface="微軟正黑體"/>
              <a:ea typeface="微軟正黑體"/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en-US" altLang="zh-TW" sz="2000" err="1">
                <a:latin typeface="微軟正黑體"/>
                <a:ea typeface="微軟正黑體"/>
              </a:rPr>
              <a:t>遵循備份</a:t>
            </a:r>
            <a:r>
              <a:rPr lang="en-US" altLang="zh-TW" sz="2000">
                <a:latin typeface="微軟正黑體"/>
                <a:ea typeface="微軟正黑體"/>
              </a:rPr>
              <a:t> 3-2-1 </a:t>
            </a:r>
            <a:r>
              <a:rPr lang="en-US" altLang="zh-TW" sz="2000" err="1">
                <a:latin typeface="微軟正黑體"/>
                <a:ea typeface="微軟正黑體"/>
              </a:rPr>
              <a:t>法則，除了本地</a:t>
            </a:r>
            <a:r>
              <a:rPr lang="en-US" altLang="zh-TW" sz="2000">
                <a:latin typeface="微軟正黑體"/>
                <a:ea typeface="微軟正黑體"/>
              </a:rPr>
              <a:t> NAS </a:t>
            </a:r>
            <a:r>
              <a:rPr lang="en-US" altLang="zh-TW" sz="2000" err="1">
                <a:latin typeface="微軟正黑體"/>
                <a:ea typeface="微軟正黑體"/>
              </a:rPr>
              <a:t>存放資料，更將資料同步至</a:t>
            </a:r>
            <a:r>
              <a:rPr lang="en-US" altLang="zh-TW" sz="2000">
                <a:latin typeface="微軟正黑體"/>
                <a:ea typeface="微軟正黑體"/>
              </a:rPr>
              <a:t> Dropbox </a:t>
            </a:r>
            <a:r>
              <a:rPr lang="en-US" altLang="zh-TW" sz="2000" err="1">
                <a:latin typeface="微軟正黑體"/>
                <a:ea typeface="微軟正黑體"/>
              </a:rPr>
              <a:t>保存</a:t>
            </a:r>
            <a:r>
              <a:rPr lang="zh-TW" altLang="en-US" sz="2000">
                <a:latin typeface="微軟正黑體"/>
                <a:ea typeface="微軟正黑體"/>
              </a:rPr>
              <a:t> 。</a:t>
            </a: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xmlns="" id="{F683F637-9904-4A95-BC4D-C09891E8075D}"/>
              </a:ext>
            </a:extLst>
          </p:cNvPr>
          <p:cNvSpPr txBox="1">
            <a:spLocks/>
          </p:cNvSpPr>
          <p:nvPr/>
        </p:nvSpPr>
        <p:spPr>
          <a:xfrm>
            <a:off x="8181106" y="3288754"/>
            <a:ext cx="3304308" cy="31689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6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3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3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3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3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200000"/>
              </a:lnSpc>
              <a:buNone/>
            </a:pPr>
            <a:r>
              <a:rPr lang="zh-TW" altLang="en-US" b="1"/>
              <a:t>空間達人</a:t>
            </a:r>
          </a:p>
          <a:p>
            <a:pPr marL="0" lvl="1" indent="0">
              <a:lnSpc>
                <a:spcPct val="100000"/>
              </a:lnSpc>
              <a:buNone/>
            </a:pPr>
            <a:r>
              <a:rPr lang="zh-TW" altLang="en-US" sz="2000">
                <a:latin typeface="微軟正黑體"/>
                <a:ea typeface="微軟正黑體"/>
              </a:rPr>
              <a:t>將過期及較少存取的資料存放於 NAS，僅同步較新且工作中使用的資料，將雲端空間做最大活用，也可減少支出。</a:t>
            </a:r>
          </a:p>
          <a:p>
            <a:pPr marL="0" lvl="1" indent="0">
              <a:lnSpc>
                <a:spcPct val="100000"/>
              </a:lnSpc>
              <a:buNone/>
            </a:pPr>
            <a:endParaRPr lang="en-US" altLang="zh-TW"/>
          </a:p>
          <a:p>
            <a:pPr marL="0" lvl="1" indent="0">
              <a:buNone/>
            </a:pPr>
            <a:endParaRPr lang="en-US" altLang="zh-TW"/>
          </a:p>
          <a:p>
            <a:pPr marL="0" lvl="1" indent="0">
              <a:buNone/>
            </a:pPr>
            <a:endParaRPr lang="zh-TW" altLang="en-US"/>
          </a:p>
          <a:p>
            <a:pPr marL="0" lvl="1" indent="0">
              <a:buNone/>
            </a:pPr>
            <a:endParaRPr lang="zh-TW" altLang="en-US"/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xmlns="" id="{1C24C3C7-CEEE-4F35-BE30-DAFB9262AF76}"/>
              </a:ext>
            </a:extLst>
          </p:cNvPr>
          <p:cNvCxnSpPr>
            <a:cxnSpLocks/>
          </p:cNvCxnSpPr>
          <p:nvPr/>
        </p:nvCxnSpPr>
        <p:spPr>
          <a:xfrm>
            <a:off x="720436" y="4123203"/>
            <a:ext cx="33112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>
            <a:extLst>
              <a:ext uri="{FF2B5EF4-FFF2-40B4-BE49-F238E27FC236}">
                <a16:creationId xmlns:a16="http://schemas.microsoft.com/office/drawing/2014/main" xmlns="" id="{A33C1A37-44BB-4DF6-BFBD-2B3029842F00}"/>
              </a:ext>
            </a:extLst>
          </p:cNvPr>
          <p:cNvCxnSpPr>
            <a:cxnSpLocks/>
          </p:cNvCxnSpPr>
          <p:nvPr/>
        </p:nvCxnSpPr>
        <p:spPr>
          <a:xfrm>
            <a:off x="4433454" y="4123203"/>
            <a:ext cx="33112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xmlns="" id="{A7C0B461-CAD0-47D8-9500-3F2982B44F43}"/>
              </a:ext>
            </a:extLst>
          </p:cNvPr>
          <p:cNvCxnSpPr>
            <a:cxnSpLocks/>
          </p:cNvCxnSpPr>
          <p:nvPr/>
        </p:nvCxnSpPr>
        <p:spPr>
          <a:xfrm>
            <a:off x="8160326" y="4123203"/>
            <a:ext cx="33112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圖片 10" descr="一張含有 個人, 室內, 桌, 男人 的圖片&#10;&#10;描述是以非常高的可信度產生">
            <a:extLst>
              <a:ext uri="{FF2B5EF4-FFF2-40B4-BE49-F238E27FC236}">
                <a16:creationId xmlns:a16="http://schemas.microsoft.com/office/drawing/2014/main" xmlns="" id="{0B70FF78-C05A-41CF-BFD8-FCFC7AEDB1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109458" y="1579351"/>
            <a:ext cx="1959223" cy="195990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108BC198-785C-4728-ACC7-CAA4C24784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41021" y="1579351"/>
            <a:ext cx="1959222" cy="1959906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xmlns="" id="{BE137662-2CBD-49AE-8CEE-931CEFE86D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780913" y="1579351"/>
            <a:ext cx="1959222" cy="195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5103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22D16D1E-C5E6-4F6C-AC57-2B67B6945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QNAP</a:t>
            </a:r>
            <a:r>
              <a:rPr lang="zh-TW" altLang="en-US"/>
              <a:t> </a:t>
            </a:r>
            <a:r>
              <a:rPr lang="zh-TW"/>
              <a:t>Remote Mount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8DE99A70-6D18-4427-8060-2F574060C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5560"/>
            <a:r>
              <a:rPr lang="zh-TW" altLang="en-US">
                <a:latin typeface="微軟正黑體"/>
                <a:ea typeface="微軟正黑體"/>
              </a:rPr>
              <a:t>混合雲空間使用與管理</a:t>
            </a:r>
            <a:endParaRPr lang="en-US" altLang="zh-TW">
              <a:latin typeface="微軟正黑體"/>
              <a:ea typeface="微軟正黑體"/>
            </a:endParaRPr>
          </a:p>
          <a:p>
            <a:pPr marL="35560"/>
            <a:r>
              <a:rPr lang="zh-TW" altLang="en-US"/>
              <a:t>在世界各地不受限的使用雲端空間</a:t>
            </a:r>
          </a:p>
          <a:p>
            <a:pPr marL="35560"/>
            <a:r>
              <a:rPr lang="zh-TW" altLang="en-US"/>
              <a:t>多點間互相共享及管理檔案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xmlns="" id="{3107899B-36BC-41F0-9B6F-D106D8789685}"/>
              </a:ext>
            </a:extLst>
          </p:cNvPr>
          <p:cNvGrpSpPr/>
          <p:nvPr/>
        </p:nvGrpSpPr>
        <p:grpSpPr>
          <a:xfrm>
            <a:off x="7464009" y="1592224"/>
            <a:ext cx="3204352" cy="2090565"/>
            <a:chOff x="7119007" y="1145625"/>
            <a:chExt cx="4234793" cy="2762840"/>
          </a:xfrm>
        </p:grpSpPr>
        <p:pic>
          <p:nvPicPr>
            <p:cNvPr id="7" name="Picture 2" descr="https://lh3.googleusercontent.com/hmdherX0Iigat_EUkdNLiqYgTaqicaj6Os4uJjEmIEPI-eUEB7dlbm-HvQ8VZekZ8pKM63ZrVKp7eSyIBLRHdQa5a_kwAH75CQw5KqXVWvBXdz0Pa0zPWGS7pkXpMLbeoguQ_C1-L9Y">
              <a:extLst>
                <a:ext uri="{FF2B5EF4-FFF2-40B4-BE49-F238E27FC236}">
                  <a16:creationId xmlns:a16="http://schemas.microsoft.com/office/drawing/2014/main" xmlns="" id="{F85B3092-B9BD-4387-9B1F-24359E59F6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9007" y="1145625"/>
              <a:ext cx="1982405" cy="1838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https://lh3.googleusercontent.com/sKcvTrNGNgGX4oKe4F6jFRMvr0LOJjF7t1rRtVb7J1vKEC0qGZhtl_gfEnDYaPnBvbqRouvayN7ZYTzU-rUvSmt27SzhXhGaDqt7f4H9dHMJvJdjhk5C1HwnAiRx3ZUabNn8eyMlfuo">
              <a:extLst>
                <a:ext uri="{FF2B5EF4-FFF2-40B4-BE49-F238E27FC236}">
                  <a16:creationId xmlns:a16="http://schemas.microsoft.com/office/drawing/2014/main" xmlns="" id="{4B686C7F-5A3A-4EC6-8318-A068488A2F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7506" y="1258456"/>
              <a:ext cx="1616294" cy="149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一張含有 螢幕擷取畫面, 室內 的圖片&#10;&#10;描述是以非常高的可信度產生">
              <a:extLst>
                <a:ext uri="{FF2B5EF4-FFF2-40B4-BE49-F238E27FC236}">
                  <a16:creationId xmlns:a16="http://schemas.microsoft.com/office/drawing/2014/main" xmlns="" id="{31012447-8280-4C3D-A8FE-65852B461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8402528" y="3546618"/>
              <a:ext cx="1907403" cy="361847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xmlns="" id="{E858DE49-8899-49C0-98F3-D2B81C251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 rot="13500000" flipV="1">
              <a:off x="8200695" y="2916514"/>
              <a:ext cx="1183591" cy="226164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xmlns="" id="{E8E6ED1C-A78B-4475-BEA0-FA8EBFB97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 rot="18900000" flipV="1">
              <a:off x="9324343" y="2916516"/>
              <a:ext cx="1183591" cy="226164"/>
            </a:xfrm>
            <a:prstGeom prst="rect">
              <a:avLst/>
            </a:prstGeom>
          </p:spPr>
        </p:pic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xmlns="" id="{3860C6F0-7BE2-4ABD-A50A-EA25D721C3B1}"/>
              </a:ext>
            </a:extLst>
          </p:cNvPr>
          <p:cNvGrpSpPr/>
          <p:nvPr/>
        </p:nvGrpSpPr>
        <p:grpSpPr>
          <a:xfrm>
            <a:off x="6637744" y="3468061"/>
            <a:ext cx="5101652" cy="2870082"/>
            <a:chOff x="3060674" y="1737207"/>
            <a:chExt cx="6070652" cy="3415220"/>
          </a:xfrm>
        </p:grpSpPr>
        <p:pic>
          <p:nvPicPr>
            <p:cNvPr id="14" name="圖片 13" descr="一張含有 監視器, 室內, 螢幕 的圖片&#10;&#10;描述是以高可信度產生">
              <a:extLst>
                <a:ext uri="{FF2B5EF4-FFF2-40B4-BE49-F238E27FC236}">
                  <a16:creationId xmlns:a16="http://schemas.microsoft.com/office/drawing/2014/main" xmlns="" id="{7090853A-2DC4-4610-88F1-B03D9556D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 rot="900000" flipV="1">
              <a:off x="4949675" y="3529696"/>
              <a:ext cx="2188108" cy="300427"/>
            </a:xfrm>
            <a:prstGeom prst="rect">
              <a:avLst/>
            </a:prstGeom>
          </p:spPr>
        </p:pic>
        <p:pic>
          <p:nvPicPr>
            <p:cNvPr id="15" name="圖片 14" descr="一張含有 監視器, 室內, 螢幕 的圖片&#10;&#10;描述是以高可信度產生">
              <a:extLst>
                <a:ext uri="{FF2B5EF4-FFF2-40B4-BE49-F238E27FC236}">
                  <a16:creationId xmlns:a16="http://schemas.microsoft.com/office/drawing/2014/main" xmlns="" id="{E5F72C1F-D5B3-4ABC-B229-4CB855900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 rot="20700000">
              <a:off x="4949674" y="2630326"/>
              <a:ext cx="2188108" cy="300427"/>
            </a:xfrm>
            <a:prstGeom prst="rect">
              <a:avLst/>
            </a:prstGeom>
          </p:spPr>
        </p:pic>
        <p:pic>
          <p:nvPicPr>
            <p:cNvPr id="16" name="Picture 3" descr="一張含有 螢幕擷取畫面, 室內 的圖片&#10;&#10;描述是以非常高的可信度產生">
              <a:extLst>
                <a:ext uri="{FF2B5EF4-FFF2-40B4-BE49-F238E27FC236}">
                  <a16:creationId xmlns:a16="http://schemas.microsoft.com/office/drawing/2014/main" xmlns="" id="{50FDDB97-F45C-45BF-836F-AB73313087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3060674" y="3028642"/>
              <a:ext cx="1907403" cy="361847"/>
            </a:xfrm>
            <a:prstGeom prst="rect">
              <a:avLst/>
            </a:prstGeom>
          </p:spPr>
        </p:pic>
        <p:pic>
          <p:nvPicPr>
            <p:cNvPr id="17" name="Picture 2" descr="https://www.qnap.com/i/_attach_file/product/photo/800_500/270_1489126055_TS-453B_front2BControl.png?v=1">
              <a:extLst>
                <a:ext uri="{FF2B5EF4-FFF2-40B4-BE49-F238E27FC236}">
                  <a16:creationId xmlns:a16="http://schemas.microsoft.com/office/drawing/2014/main" xmlns="" id="{64E76403-3062-4EDB-8DAC-04D8FF90D6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7415884" y="1737207"/>
              <a:ext cx="1130559" cy="1192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https://www.qnap.com/i/_attach_file/product/photo/800_500/339_1524708675_TVS-951X_Front.png?v=1">
              <a:extLst>
                <a:ext uri="{FF2B5EF4-FFF2-40B4-BE49-F238E27FC236}">
                  <a16:creationId xmlns:a16="http://schemas.microsoft.com/office/drawing/2014/main" xmlns="" id="{A8D43AC7-AB41-4596-802B-FCB1B11CB7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1433" y="3461743"/>
              <a:ext cx="2339893" cy="1462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2" descr="http://icons.iconarchive.com/icons/pelfusion/flat-file-type/128/ai-icon.png">
              <a:extLst>
                <a:ext uri="{FF2B5EF4-FFF2-40B4-BE49-F238E27FC236}">
                  <a16:creationId xmlns:a16="http://schemas.microsoft.com/office/drawing/2014/main" xmlns="" id="{41015B65-092A-4654-BB2D-AEB8A7749E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3729" y="2449064"/>
              <a:ext cx="379316" cy="379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4" descr="http://icons.iconarchive.com/icons/pelfusion/flat-file-type/128/jpeg-icon.png">
              <a:extLst>
                <a:ext uri="{FF2B5EF4-FFF2-40B4-BE49-F238E27FC236}">
                  <a16:creationId xmlns:a16="http://schemas.microsoft.com/office/drawing/2014/main" xmlns="" id="{9B19935C-E471-483F-A400-FD5327EC3A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5718" y="3424615"/>
              <a:ext cx="379316" cy="379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6" descr="http://icons.iconarchive.com/icons/pelfusion/flat-file-type/128/psd-icon.png">
              <a:extLst>
                <a:ext uri="{FF2B5EF4-FFF2-40B4-BE49-F238E27FC236}">
                  <a16:creationId xmlns:a16="http://schemas.microsoft.com/office/drawing/2014/main" xmlns="" id="{A8AE3090-98C6-4C25-AE2E-B952038963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0096" y="3600337"/>
              <a:ext cx="379316" cy="379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4" descr="http://icons.iconarchive.com/icons/pelfusion/flat-file-type/128/jpeg-icon.png">
              <a:extLst>
                <a:ext uri="{FF2B5EF4-FFF2-40B4-BE49-F238E27FC236}">
                  <a16:creationId xmlns:a16="http://schemas.microsoft.com/office/drawing/2014/main" xmlns="" id="{CB439209-D58C-4841-8F3F-02DFB8D41B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7157" y="2635879"/>
              <a:ext cx="379316" cy="379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xmlns="" id="{A350819B-E70D-40FF-8672-9DBAE081A531}"/>
                </a:ext>
              </a:extLst>
            </p:cNvPr>
            <p:cNvSpPr/>
            <p:nvPr/>
          </p:nvSpPr>
          <p:spPr>
            <a:xfrm>
              <a:off x="7428936" y="2864379"/>
              <a:ext cx="1207834" cy="359499"/>
            </a:xfrm>
            <a:prstGeom prst="roundRect">
              <a:avLst/>
            </a:prstGeom>
            <a:blipFill dpi="0" rotWithShape="1">
              <a:blip r:embed="rId13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4" name="文字方塊 13">
              <a:extLst>
                <a:ext uri="{FF2B5EF4-FFF2-40B4-BE49-F238E27FC236}">
                  <a16:creationId xmlns:a16="http://schemas.microsoft.com/office/drawing/2014/main" xmlns="" id="{80FD0F00-414E-4AA3-842E-F1BEBAC88D65}"/>
                </a:ext>
              </a:extLst>
            </p:cNvPr>
            <p:cNvSpPr txBox="1"/>
            <p:nvPr/>
          </p:nvSpPr>
          <p:spPr>
            <a:xfrm>
              <a:off x="7371018" y="2839986"/>
              <a:ext cx="1318447" cy="439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研發部門</a:t>
              </a:r>
              <a:endParaRPr lang="en-GB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矩形: 圓角 24">
              <a:extLst>
                <a:ext uri="{FF2B5EF4-FFF2-40B4-BE49-F238E27FC236}">
                  <a16:creationId xmlns:a16="http://schemas.microsoft.com/office/drawing/2014/main" xmlns="" id="{BAFE0B0E-BED7-4BE5-B282-D2200F56D0B6}"/>
                </a:ext>
              </a:extLst>
            </p:cNvPr>
            <p:cNvSpPr/>
            <p:nvPr/>
          </p:nvSpPr>
          <p:spPr>
            <a:xfrm>
              <a:off x="7428937" y="4746968"/>
              <a:ext cx="1077428" cy="359499"/>
            </a:xfrm>
            <a:prstGeom prst="roundRect">
              <a:avLst/>
            </a:prstGeom>
            <a:blipFill dpi="0" rotWithShape="1">
              <a:blip r:embed="rId14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6" name="文字方塊 23">
              <a:extLst>
                <a:ext uri="{FF2B5EF4-FFF2-40B4-BE49-F238E27FC236}">
                  <a16:creationId xmlns:a16="http://schemas.microsoft.com/office/drawing/2014/main" xmlns="" id="{12B6B514-F29A-4FC2-A1B4-7695E6EC7A3F}"/>
                </a:ext>
              </a:extLst>
            </p:cNvPr>
            <p:cNvSpPr txBox="1"/>
            <p:nvPr/>
          </p:nvSpPr>
          <p:spPr>
            <a:xfrm>
              <a:off x="7609612" y="4712945"/>
              <a:ext cx="769094" cy="439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客戶</a:t>
              </a:r>
              <a:endParaRPr lang="en-GB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xmlns="" id="{CB93E90F-DB4A-4A03-AFF5-5A794D38B3D0}"/>
                </a:ext>
              </a:extLst>
            </p:cNvPr>
            <p:cNvSpPr/>
            <p:nvPr/>
          </p:nvSpPr>
          <p:spPr>
            <a:xfrm>
              <a:off x="3506476" y="3433498"/>
              <a:ext cx="1228594" cy="359499"/>
            </a:xfrm>
            <a:prstGeom prst="roundRect">
              <a:avLst/>
            </a:prstGeom>
            <a:blipFill dpi="0" rotWithShape="1">
              <a:blip r:embed="rId15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28" name="文字方塊 26">
              <a:extLst>
                <a:ext uri="{FF2B5EF4-FFF2-40B4-BE49-F238E27FC236}">
                  <a16:creationId xmlns:a16="http://schemas.microsoft.com/office/drawing/2014/main" xmlns="" id="{C2C6F95E-3188-41E7-A6A3-6A32550D0984}"/>
                </a:ext>
              </a:extLst>
            </p:cNvPr>
            <p:cNvSpPr txBox="1"/>
            <p:nvPr/>
          </p:nvSpPr>
          <p:spPr>
            <a:xfrm>
              <a:off x="3449922" y="3398113"/>
              <a:ext cx="1373075" cy="439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設計部門</a:t>
              </a:r>
              <a:endParaRPr lang="en-GB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xmlns="" id="{EC576C3E-1423-441D-8BCE-55DFAE74DBDB}"/>
              </a:ext>
            </a:extLst>
          </p:cNvPr>
          <p:cNvGrpSpPr/>
          <p:nvPr/>
        </p:nvGrpSpPr>
        <p:grpSpPr>
          <a:xfrm>
            <a:off x="768617" y="3296002"/>
            <a:ext cx="5287320" cy="2735448"/>
            <a:chOff x="2857506" y="1825008"/>
            <a:chExt cx="6216813" cy="3216327"/>
          </a:xfrm>
        </p:grpSpPr>
        <p:pic>
          <p:nvPicPr>
            <p:cNvPr id="29" name="圖片 28" descr="一張含有 室內, 膝上型電腦, 監視器 的圖片&#10;&#10;描述是以高可信度產生">
              <a:extLst>
                <a:ext uri="{FF2B5EF4-FFF2-40B4-BE49-F238E27FC236}">
                  <a16:creationId xmlns:a16="http://schemas.microsoft.com/office/drawing/2014/main" xmlns="" id="{5E46CC98-3D72-47F6-97E8-9F7BBB531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4874590" y="2474658"/>
              <a:ext cx="2107727" cy="302263"/>
            </a:xfrm>
            <a:prstGeom prst="rect">
              <a:avLst/>
            </a:prstGeom>
          </p:spPr>
        </p:pic>
        <p:grpSp>
          <p:nvGrpSpPr>
            <p:cNvPr id="30" name="群組 29">
              <a:extLst>
                <a:ext uri="{FF2B5EF4-FFF2-40B4-BE49-F238E27FC236}">
                  <a16:creationId xmlns:a16="http://schemas.microsoft.com/office/drawing/2014/main" xmlns="" id="{ED0026BB-7EF2-4FD2-8F23-97E9F80FEA55}"/>
                </a:ext>
              </a:extLst>
            </p:cNvPr>
            <p:cNvGrpSpPr/>
            <p:nvPr/>
          </p:nvGrpSpPr>
          <p:grpSpPr>
            <a:xfrm>
              <a:off x="7093531" y="1825008"/>
              <a:ext cx="1958600" cy="1177022"/>
              <a:chOff x="7941830" y="3661434"/>
              <a:chExt cx="1958600" cy="1177022"/>
            </a:xfrm>
          </p:grpSpPr>
          <p:pic>
            <p:nvPicPr>
              <p:cNvPr id="44" name="圖形 16">
                <a:extLst>
                  <a:ext uri="{FF2B5EF4-FFF2-40B4-BE49-F238E27FC236}">
                    <a16:creationId xmlns:a16="http://schemas.microsoft.com/office/drawing/2014/main" xmlns="" id="{8F5122FE-7644-442C-9911-E81536F8FA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 xmlns=""/>
                  </a:ex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p:blipFill>
            <p:spPr>
              <a:xfrm>
                <a:off x="7941830" y="3661434"/>
                <a:ext cx="1958600" cy="1177022"/>
              </a:xfrm>
              <a:prstGeom prst="rect">
                <a:avLst/>
              </a:prstGeom>
            </p:spPr>
          </p:pic>
          <p:pic>
            <p:nvPicPr>
              <p:cNvPr id="46" name="Picture 2" descr="https://lh3.googleusercontent.com/tt_AoumHnwvy4yDK_XqLGyDQRXd4qwpAD7lhoInKWc-stRPWnIZWWSYYLae7i3UfSpefEhRxYlb5d03ZVA71X7QTHmkwEUknw0I9qEGn5XeMBDgWDCSXJFpOO_4jxFHFhk5qQNgB238">
                <a:extLst>
                  <a:ext uri="{FF2B5EF4-FFF2-40B4-BE49-F238E27FC236}">
                    <a16:creationId xmlns:a16="http://schemas.microsoft.com/office/drawing/2014/main" xmlns="" id="{3A3D797D-172C-4476-97EF-6EBDF4CC62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8583250" y="3974687"/>
                <a:ext cx="689043" cy="689040"/>
              </a:xfrm>
              <a:prstGeom prst="rect">
                <a:avLst/>
              </a:prstGeom>
              <a:noFill/>
            </p:spPr>
          </p:pic>
        </p:grpSp>
        <p:sp>
          <p:nvSpPr>
            <p:cNvPr id="31" name="十字形 30">
              <a:extLst>
                <a:ext uri="{FF2B5EF4-FFF2-40B4-BE49-F238E27FC236}">
                  <a16:creationId xmlns:a16="http://schemas.microsoft.com/office/drawing/2014/main" xmlns="" id="{10C23B5E-6446-4FC7-ACD5-1B6228892D9E}"/>
                </a:ext>
              </a:extLst>
            </p:cNvPr>
            <p:cNvSpPr/>
            <p:nvPr/>
          </p:nvSpPr>
          <p:spPr>
            <a:xfrm rot="2700000">
              <a:off x="5366615" y="2292626"/>
              <a:ext cx="646331" cy="646331"/>
            </a:xfrm>
            <a:prstGeom prst="plus">
              <a:avLst>
                <a:gd name="adj" fmla="val 38009"/>
              </a:avLst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sp>
          <p:nvSpPr>
            <p:cNvPr id="32" name="文字方塊 25">
              <a:extLst>
                <a:ext uri="{FF2B5EF4-FFF2-40B4-BE49-F238E27FC236}">
                  <a16:creationId xmlns:a16="http://schemas.microsoft.com/office/drawing/2014/main" xmlns="" id="{B857BA6C-CEFA-4798-BCD4-2541E9A24394}"/>
                </a:ext>
              </a:extLst>
            </p:cNvPr>
            <p:cNvSpPr txBox="1"/>
            <p:nvPr/>
          </p:nvSpPr>
          <p:spPr>
            <a:xfrm>
              <a:off x="2857506" y="3461752"/>
              <a:ext cx="1932303" cy="4342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登入境外 </a:t>
              </a:r>
              <a:r>
                <a:rPr lang="en-US" altLang="zh-TW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NAS</a:t>
              </a:r>
              <a:endParaRPr lang="en-GB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3" name="文字方塊 26">
              <a:extLst>
                <a:ext uri="{FF2B5EF4-FFF2-40B4-BE49-F238E27FC236}">
                  <a16:creationId xmlns:a16="http://schemas.microsoft.com/office/drawing/2014/main" xmlns="" id="{3A7E3930-94CC-45FC-8AE5-FF559E681F32}"/>
                </a:ext>
              </a:extLst>
            </p:cNvPr>
            <p:cNvSpPr txBox="1"/>
            <p:nvPr/>
          </p:nvSpPr>
          <p:spPr>
            <a:xfrm>
              <a:off x="6727166" y="3461752"/>
              <a:ext cx="2117014" cy="4342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連接至雲端空間</a:t>
              </a:r>
              <a:endParaRPr lang="en-GB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4" name="L 圖案 33">
              <a:extLst>
                <a:ext uri="{FF2B5EF4-FFF2-40B4-BE49-F238E27FC236}">
                  <a16:creationId xmlns:a16="http://schemas.microsoft.com/office/drawing/2014/main" xmlns="" id="{0E7949EB-C01B-4ABD-8505-F2A9CF804400}"/>
                </a:ext>
              </a:extLst>
            </p:cNvPr>
            <p:cNvSpPr/>
            <p:nvPr/>
          </p:nvSpPr>
          <p:spPr>
            <a:xfrm rot="18890322">
              <a:off x="5440692" y="3777069"/>
              <a:ext cx="607277" cy="379823"/>
            </a:xfrm>
            <a:prstGeom prst="corner">
              <a:avLst>
                <a:gd name="adj1" fmla="val 41239"/>
                <a:gd name="adj2" fmla="val 3904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xmlns="" id="{68BF7218-EB2E-446C-B4A7-996A4734E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3153894" y="1929361"/>
              <a:ext cx="1747354" cy="858590"/>
            </a:xfrm>
            <a:prstGeom prst="rect">
              <a:avLst/>
            </a:prstGeom>
          </p:spPr>
        </p:pic>
        <p:sp>
          <p:nvSpPr>
            <p:cNvPr id="36" name="文字方塊 32">
              <a:extLst>
                <a:ext uri="{FF2B5EF4-FFF2-40B4-BE49-F238E27FC236}">
                  <a16:creationId xmlns:a16="http://schemas.microsoft.com/office/drawing/2014/main" xmlns="" id="{6D9E9CD9-29BF-402A-8B51-D658340F8E23}"/>
                </a:ext>
              </a:extLst>
            </p:cNvPr>
            <p:cNvSpPr txBox="1"/>
            <p:nvPr/>
          </p:nvSpPr>
          <p:spPr>
            <a:xfrm>
              <a:off x="3449516" y="2387788"/>
              <a:ext cx="820268" cy="4704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20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中國</a:t>
              </a:r>
              <a:endParaRPr lang="en-GB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37" name="圖片 36" descr="一張含有 監視器, 室內, 螢幕 的圖片&#10;&#10;描述是以高可信度產生">
              <a:extLst>
                <a:ext uri="{FF2B5EF4-FFF2-40B4-BE49-F238E27FC236}">
                  <a16:creationId xmlns:a16="http://schemas.microsoft.com/office/drawing/2014/main" xmlns="" id="{7D779416-15C1-4F72-81E0-614EA588B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 rot="2700000">
              <a:off x="4002007" y="3530420"/>
              <a:ext cx="1643366" cy="314019"/>
            </a:xfrm>
            <a:prstGeom prst="rect">
              <a:avLst/>
            </a:prstGeom>
          </p:spPr>
        </p:pic>
        <p:pic>
          <p:nvPicPr>
            <p:cNvPr id="38" name="圖片 37" descr="一張含有 監視器, 室內, 螢幕 的圖片&#10;&#10;描述是以高可信度產生">
              <a:extLst>
                <a:ext uri="{FF2B5EF4-FFF2-40B4-BE49-F238E27FC236}">
                  <a16:creationId xmlns:a16="http://schemas.microsoft.com/office/drawing/2014/main" xmlns="" id="{0BE77AED-0CE5-46F1-A706-81A4AD200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 rot="18900000">
              <a:off x="5656629" y="3530421"/>
              <a:ext cx="1643366" cy="314019"/>
            </a:xfrm>
            <a:prstGeom prst="rect">
              <a:avLst/>
            </a:prstGeom>
          </p:spPr>
        </p:pic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xmlns="" id="{A34869EE-E744-47D7-BF94-C486DDE74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093096" y="4110696"/>
              <a:ext cx="1747354" cy="858590"/>
            </a:xfrm>
            <a:prstGeom prst="rect">
              <a:avLst/>
            </a:prstGeom>
          </p:spPr>
        </p:pic>
        <p:pic>
          <p:nvPicPr>
            <p:cNvPr id="40" name="Picture 3" descr="一張含有 螢幕擷取畫面, 室內 的圖片&#10;&#10;描述是以非常高的可信度產生">
              <a:extLst>
                <a:ext uri="{FF2B5EF4-FFF2-40B4-BE49-F238E27FC236}">
                  <a16:creationId xmlns:a16="http://schemas.microsoft.com/office/drawing/2014/main" xmlns="" id="{2F09A2DF-7045-4EF0-AFE0-BA7FA1C35A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3722352" y="4558084"/>
              <a:ext cx="2503381" cy="474908"/>
            </a:xfrm>
            <a:prstGeom prst="rect">
              <a:avLst/>
            </a:prstGeom>
          </p:spPr>
        </p:pic>
        <p:sp>
          <p:nvSpPr>
            <p:cNvPr id="41" name="文字方塊 16">
              <a:extLst>
                <a:ext uri="{FF2B5EF4-FFF2-40B4-BE49-F238E27FC236}">
                  <a16:creationId xmlns:a16="http://schemas.microsoft.com/office/drawing/2014/main" xmlns="" id="{C966DD60-09A3-4B10-92B1-6703E3DD17B5}"/>
                </a:ext>
              </a:extLst>
            </p:cNvPr>
            <p:cNvSpPr txBox="1"/>
            <p:nvPr/>
          </p:nvSpPr>
          <p:spPr>
            <a:xfrm>
              <a:off x="6047731" y="4570887"/>
              <a:ext cx="1423406" cy="4704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20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其他地區</a:t>
              </a:r>
              <a:endParaRPr lang="en-GB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42" name="直線接點 41">
              <a:extLst>
                <a:ext uri="{FF2B5EF4-FFF2-40B4-BE49-F238E27FC236}">
                  <a16:creationId xmlns:a16="http://schemas.microsoft.com/office/drawing/2014/main" xmlns="" id="{7BA4C9B2-A2AD-4C5A-B5E0-71BB242EDC90}"/>
                </a:ext>
              </a:extLst>
            </p:cNvPr>
            <p:cNvCxnSpPr>
              <a:cxnSpLocks/>
            </p:cNvCxnSpPr>
            <p:nvPr/>
          </p:nvCxnSpPr>
          <p:spPr>
            <a:xfrm>
              <a:off x="2866016" y="3859404"/>
              <a:ext cx="210802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接點 42">
              <a:extLst>
                <a:ext uri="{FF2B5EF4-FFF2-40B4-BE49-F238E27FC236}">
                  <a16:creationId xmlns:a16="http://schemas.microsoft.com/office/drawing/2014/main" xmlns="" id="{C124BA9F-C832-446F-BB80-F75275B56FA3}"/>
                </a:ext>
              </a:extLst>
            </p:cNvPr>
            <p:cNvCxnSpPr>
              <a:cxnSpLocks/>
            </p:cNvCxnSpPr>
            <p:nvPr/>
          </p:nvCxnSpPr>
          <p:spPr>
            <a:xfrm>
              <a:off x="6300505" y="3859404"/>
              <a:ext cx="277381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文字方塊 1">
            <a:extLst>
              <a:ext uri="{FF2B5EF4-FFF2-40B4-BE49-F238E27FC236}">
                <a16:creationId xmlns:a16="http://schemas.microsoft.com/office/drawing/2014/main" xmlns="" id="{F664BF9D-4FBA-4823-84F2-11FC03012B00}"/>
              </a:ext>
            </a:extLst>
          </p:cNvPr>
          <p:cNvSpPr txBox="1"/>
          <p:nvPr/>
        </p:nvSpPr>
        <p:spPr>
          <a:xfrm>
            <a:off x="7204517" y="1483491"/>
            <a:ext cx="4183920" cy="369332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一台NAS同時存取多個Dropbox帳號</a:t>
            </a:r>
          </a:p>
        </p:txBody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xmlns="" id="{65E9B3F1-7024-4F5D-BE97-5A1B36B626A1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956473" y="2101964"/>
            <a:ext cx="476406" cy="476406"/>
          </a:xfrm>
          <a:prstGeom prst="rect">
            <a:avLst/>
          </a:prstGeom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xmlns="" id="{521CAC43-10ED-4856-9497-E688DFAB0AB2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823910" y="2101964"/>
            <a:ext cx="476406" cy="47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9551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1267AD84-AFB1-4F56-A875-54E2552E8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/>
              <a:t>便利的檔案存取</a:t>
            </a:r>
            <a:r>
              <a:rPr lang="zh-TW" altLang="en-US"/>
              <a:t>介面</a:t>
            </a:r>
            <a:endParaRPr lang="zh-TW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xmlns="" id="{255C176E-1E21-40F2-A40F-DEACA2DEFB3B}"/>
              </a:ext>
            </a:extLst>
          </p:cNvPr>
          <p:cNvGrpSpPr/>
          <p:nvPr/>
        </p:nvGrpSpPr>
        <p:grpSpPr>
          <a:xfrm>
            <a:off x="413801" y="1657571"/>
            <a:ext cx="11168599" cy="4546160"/>
            <a:chOff x="344528" y="1087873"/>
            <a:chExt cx="11502944" cy="4682255"/>
          </a:xfrm>
        </p:grpSpPr>
        <p:sp>
          <p:nvSpPr>
            <p:cNvPr id="7" name="橢圓 6">
              <a:extLst>
                <a:ext uri="{FF2B5EF4-FFF2-40B4-BE49-F238E27FC236}">
                  <a16:creationId xmlns:a16="http://schemas.microsoft.com/office/drawing/2014/main" xmlns="" id="{2C807FDF-2A93-40DA-A0DF-CC8FF5A7FF2D}"/>
                </a:ext>
              </a:extLst>
            </p:cNvPr>
            <p:cNvSpPr/>
            <p:nvPr/>
          </p:nvSpPr>
          <p:spPr>
            <a:xfrm>
              <a:off x="5665679" y="1481382"/>
              <a:ext cx="1157009" cy="1157009"/>
            </a:xfrm>
            <a:prstGeom prst="ellipse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22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網頁瀏覽</a:t>
              </a:r>
            </a:p>
          </p:txBody>
        </p:sp>
        <p:sp>
          <p:nvSpPr>
            <p:cNvPr id="8" name="橢圓 7">
              <a:extLst>
                <a:ext uri="{FF2B5EF4-FFF2-40B4-BE49-F238E27FC236}">
                  <a16:creationId xmlns:a16="http://schemas.microsoft.com/office/drawing/2014/main" xmlns="" id="{CE385FFC-C6E3-4757-9DD7-6F7EE5AE6D45}"/>
                </a:ext>
              </a:extLst>
            </p:cNvPr>
            <p:cNvSpPr/>
            <p:nvPr/>
          </p:nvSpPr>
          <p:spPr>
            <a:xfrm>
              <a:off x="344528" y="1467632"/>
              <a:ext cx="1157009" cy="1157009"/>
            </a:xfrm>
            <a:prstGeom prst="ellipse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TW" altLang="en-US" sz="22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手機</a:t>
              </a:r>
              <a:endParaRPr lang="en-GB" altLang="zh-TW" sz="2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22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瀏覽</a:t>
              </a:r>
            </a:p>
          </p:txBody>
        </p: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xmlns="" id="{37A61AD8-1A7C-4075-80DB-46AE467858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6704341" y="1331480"/>
              <a:ext cx="5143131" cy="4438648"/>
            </a:xfrm>
            <a:prstGeom prst="rect">
              <a:avLst/>
            </a:prstGeom>
          </p:spPr>
        </p:pic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xmlns="" id="{F5DC24D3-00DC-461E-B38C-809F76F7466E}"/>
                </a:ext>
              </a:extLst>
            </p:cNvPr>
            <p:cNvGrpSpPr/>
            <p:nvPr/>
          </p:nvGrpSpPr>
          <p:grpSpPr>
            <a:xfrm>
              <a:off x="380036" y="1133807"/>
              <a:ext cx="3937086" cy="4631866"/>
              <a:chOff x="3404225" y="1239925"/>
              <a:chExt cx="2264102" cy="2663649"/>
            </a:xfrm>
          </p:grpSpPr>
          <p:pic>
            <p:nvPicPr>
              <p:cNvPr id="23" name="Shape 486">
                <a:extLst>
                  <a:ext uri="{FF2B5EF4-FFF2-40B4-BE49-F238E27FC236}">
                    <a16:creationId xmlns:a16="http://schemas.microsoft.com/office/drawing/2014/main" xmlns="" id="{93D37101-B0CC-4A09-B5BD-F70CED82A6DF}"/>
                  </a:ext>
                </a:extLst>
              </p:cNvPr>
              <p:cNvPicPr preferRelativeResize="0"/>
              <p:nvPr/>
            </p:nvPicPr>
            <p:blipFill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3404225" y="1239925"/>
                <a:ext cx="2264102" cy="26636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Shape 488">
                <a:extLst>
                  <a:ext uri="{FF2B5EF4-FFF2-40B4-BE49-F238E27FC236}">
                    <a16:creationId xmlns:a16="http://schemas.microsoft.com/office/drawing/2014/main" xmlns="" id="{C47FC85E-E317-43E4-AD0F-34F7413FB515}"/>
                  </a:ext>
                </a:extLst>
              </p:cNvPr>
              <p:cNvPicPr preferRelativeResize="0"/>
              <p:nvPr/>
            </p:nvPicPr>
            <p:blipFill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4001523" y="1620750"/>
                <a:ext cx="1069500" cy="19022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" name="Shape 489">
              <a:extLst>
                <a:ext uri="{FF2B5EF4-FFF2-40B4-BE49-F238E27FC236}">
                  <a16:creationId xmlns:a16="http://schemas.microsoft.com/office/drawing/2014/main" xmlns="" id="{F624F3A2-4201-4621-BA1B-78B11825FAF5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959620" y="2958466"/>
              <a:ext cx="2814495" cy="2238394"/>
            </a:xfrm>
            <a:prstGeom prst="roundRect">
              <a:avLst>
                <a:gd name="adj" fmla="val 9832"/>
              </a:avLst>
            </a:prstGeom>
            <a:noFill/>
            <a:ln w="19050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2" name="文字方塊 32">
              <a:extLst>
                <a:ext uri="{FF2B5EF4-FFF2-40B4-BE49-F238E27FC236}">
                  <a16:creationId xmlns:a16="http://schemas.microsoft.com/office/drawing/2014/main" xmlns="" id="{EE6E4158-CECC-4694-98DB-0DACB055D8EB}"/>
                </a:ext>
              </a:extLst>
            </p:cNvPr>
            <p:cNvSpPr txBox="1"/>
            <p:nvPr/>
          </p:nvSpPr>
          <p:spPr>
            <a:xfrm>
              <a:off x="4316342" y="3300568"/>
              <a:ext cx="19951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24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本地</a:t>
              </a:r>
              <a:r>
                <a:rPr lang="en-US" altLang="zh-TW" sz="24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NAS</a:t>
              </a:r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文字方塊 33">
              <a:extLst>
                <a:ext uri="{FF2B5EF4-FFF2-40B4-BE49-F238E27FC236}">
                  <a16:creationId xmlns:a16="http://schemas.microsoft.com/office/drawing/2014/main" xmlns="" id="{3A41BB56-B739-4152-8BF9-46650DACAA75}"/>
                </a:ext>
              </a:extLst>
            </p:cNvPr>
            <p:cNvSpPr txBox="1"/>
            <p:nvPr/>
          </p:nvSpPr>
          <p:spPr>
            <a:xfrm>
              <a:off x="4355531" y="4433552"/>
              <a:ext cx="19951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24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遠端</a:t>
              </a:r>
              <a:r>
                <a:rPr lang="en-US" altLang="zh-TW" sz="24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NAS</a:t>
              </a:r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文字方塊 35">
              <a:extLst>
                <a:ext uri="{FF2B5EF4-FFF2-40B4-BE49-F238E27FC236}">
                  <a16:creationId xmlns:a16="http://schemas.microsoft.com/office/drawing/2014/main" xmlns="" id="{85F8CC74-5F36-4F52-8547-F6158ABE8E21}"/>
                </a:ext>
              </a:extLst>
            </p:cNvPr>
            <p:cNvSpPr txBox="1"/>
            <p:nvPr/>
          </p:nvSpPr>
          <p:spPr>
            <a:xfrm>
              <a:off x="4368594" y="4861309"/>
              <a:ext cx="19951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24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雲端空間</a:t>
              </a:r>
            </a:p>
          </p:txBody>
        </p:sp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xmlns="" id="{ACD1C909-AB1A-482C-BC26-A75A8C402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702502" y="3368571"/>
              <a:ext cx="1157009" cy="194237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xmlns="" id="{E971B028-8A85-432E-BB55-A0574C19E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 flipH="1">
              <a:off x="3271867" y="3368571"/>
              <a:ext cx="1157009" cy="194237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xmlns="" id="{F7DA82D6-E550-491A-9F11-4D425F0BE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 flipH="1">
              <a:off x="3271867" y="4491977"/>
              <a:ext cx="1157009" cy="194237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xmlns="" id="{C7312BB8-5995-4AD1-B6F1-FDAED8E87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702502" y="4491977"/>
              <a:ext cx="1157009" cy="194237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xmlns="" id="{9C6419B3-FEBD-4311-B147-AAE91E9FA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 flipH="1">
              <a:off x="3271867" y="4896926"/>
              <a:ext cx="1157009" cy="194237"/>
            </a:xfrm>
            <a:prstGeom prst="rect">
              <a:avLst/>
            </a:prstGeom>
          </p:spPr>
        </p:pic>
        <p:pic>
          <p:nvPicPr>
            <p:cNvPr id="20" name="圖片 19" descr="一張含有 監視器, 螢幕 的圖片&#10;&#10;描述是以非常高的可信度產生">
              <a:extLst>
                <a:ext uri="{FF2B5EF4-FFF2-40B4-BE49-F238E27FC236}">
                  <a16:creationId xmlns:a16="http://schemas.microsoft.com/office/drawing/2014/main" xmlns="" id="{B7D76761-36E1-4B37-9CE4-E22FC3FE1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715016" y="4977979"/>
              <a:ext cx="1157009" cy="324150"/>
            </a:xfrm>
            <a:prstGeom prst="rect">
              <a:avLst/>
            </a:prstGeom>
          </p:spPr>
        </p:pic>
        <p:sp>
          <p:nvSpPr>
            <p:cNvPr id="21" name="矩形: 剪去對角角落 20">
              <a:extLst>
                <a:ext uri="{FF2B5EF4-FFF2-40B4-BE49-F238E27FC236}">
                  <a16:creationId xmlns:a16="http://schemas.microsoft.com/office/drawing/2014/main" xmlns="" id="{792C1642-258E-45DA-B108-41C61B693E52}"/>
                </a:ext>
              </a:extLst>
            </p:cNvPr>
            <p:cNvSpPr/>
            <p:nvPr/>
          </p:nvSpPr>
          <p:spPr>
            <a:xfrm>
              <a:off x="1224859" y="1087873"/>
              <a:ext cx="1452899" cy="339123"/>
            </a:xfrm>
            <a:prstGeom prst="snip2DiagRect">
              <a:avLst>
                <a:gd name="adj1" fmla="val 0"/>
                <a:gd name="adj2" fmla="val 0"/>
              </a:avLst>
            </a:prstGeom>
            <a:blipFill dpi="0" rotWithShape="1">
              <a:blip r:embed="rId9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altLang="zh-TW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Qfile</a:t>
              </a:r>
            </a:p>
          </p:txBody>
        </p:sp>
        <p:sp>
          <p:nvSpPr>
            <p:cNvPr id="22" name="矩形: 剪去對角角落 21">
              <a:extLst>
                <a:ext uri="{FF2B5EF4-FFF2-40B4-BE49-F238E27FC236}">
                  <a16:creationId xmlns:a16="http://schemas.microsoft.com/office/drawing/2014/main" xmlns="" id="{CEFE8638-79AD-4EBB-A03F-149802E95E32}"/>
                </a:ext>
              </a:extLst>
            </p:cNvPr>
            <p:cNvSpPr/>
            <p:nvPr/>
          </p:nvSpPr>
          <p:spPr>
            <a:xfrm>
              <a:off x="6460068" y="1087873"/>
              <a:ext cx="1681574" cy="339123"/>
            </a:xfrm>
            <a:prstGeom prst="snip2DiagRect">
              <a:avLst>
                <a:gd name="adj1" fmla="val 0"/>
                <a:gd name="adj2" fmla="val 0"/>
              </a:avLst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altLang="zh-TW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File Station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749847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C35E8DD1-5799-4C14-AAFE-F227DABE5B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160" y="0"/>
            <a:ext cx="12182023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FB2BE2-01E9-434A-98A4-C512A4ECD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299" y="2002631"/>
            <a:ext cx="4748823" cy="2852737"/>
          </a:xfrm>
        </p:spPr>
        <p:txBody>
          <a:bodyPr>
            <a:normAutofit/>
          </a:bodyPr>
          <a:lstStyle/>
          <a:p>
            <a:r>
              <a:rPr lang="ja-JP" altLang="en-US" sz="7000">
                <a:latin typeface="微軟正黑體"/>
                <a:ea typeface="微軟正黑體"/>
              </a:rPr>
              <a:t>超實用檔案管理術</a:t>
            </a:r>
          </a:p>
        </p:txBody>
      </p:sp>
    </p:spTree>
    <p:extLst>
      <p:ext uri="{BB962C8B-B14F-4D97-AF65-F5344CB8AC3E}">
        <p14:creationId xmlns:p14="http://schemas.microsoft.com/office/powerpoint/2010/main" xmlns="" val="25643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18865612-02B5-4451-8272-D332A38D3A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" y="0"/>
            <a:ext cx="12182023" cy="685799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EAE6805-D3D1-41BB-9246-25C965DD7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1377797"/>
            <a:ext cx="10515600" cy="1325563"/>
          </a:xfrm>
        </p:spPr>
        <p:txBody>
          <a:bodyPr/>
          <a:lstStyle/>
          <a:p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x Dropbox </a:t>
            </a:r>
            <a:r>
              <a:rPr lang="zh-TW" altLang="en-US">
                <a:latin typeface="微軟正黑體"/>
                <a:ea typeface="微軟正黑體"/>
              </a:rPr>
              <a:t>活用大揭密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CAC3633D-28AD-4C52-B19B-F615AC0F0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2811676"/>
            <a:ext cx="6244988" cy="28112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5560"/>
            <a:r>
              <a:rPr lang="zh-TW" b="1">
                <a:solidFill>
                  <a:schemeClr val="bg1"/>
                </a:solidFill>
                <a:latin typeface="微軟正黑體"/>
                <a:ea typeface="微軟正黑體"/>
              </a:rPr>
              <a:t>資料海量成長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，</a:t>
            </a:r>
            <a:r>
              <a:rPr lang="zh-TW" b="1">
                <a:solidFill>
                  <a:schemeClr val="bg1"/>
                </a:solidFill>
                <a:latin typeface="微軟正黑體"/>
                <a:ea typeface="微軟正黑體"/>
              </a:rPr>
              <a:t>資料保存問題多</a:t>
            </a:r>
          </a:p>
          <a:p>
            <a:pPr marL="35560"/>
            <a:r>
              <a:rPr lang="ja-JP" altLang="en-US" b="1">
                <a:solidFill>
                  <a:schemeClr val="bg1"/>
                </a:solidFill>
                <a:latin typeface="微軟正黑體"/>
                <a:ea typeface="微軟正黑體"/>
              </a:rPr>
              <a:t>善用 </a:t>
            </a:r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</a:rPr>
              <a:t>Dropbox </a:t>
            </a:r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</a:rPr>
              <a:t>讓資料與生活同步</a:t>
            </a:r>
            <a:endParaRPr lang="zh-TW" altLang="en-US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marL="35560"/>
            <a:r>
              <a:rPr lang="en-US" altLang="ja-JP" b="1">
                <a:solidFill>
                  <a:schemeClr val="bg1"/>
                </a:solidFill>
                <a:latin typeface="微軟正黑體"/>
                <a:ea typeface="微軟正黑體"/>
              </a:rPr>
              <a:t>QNAP</a:t>
            </a:r>
            <a:r>
              <a:rPr lang="ja-JP" altLang="en-US" b="1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ja-JP" b="1">
                <a:solidFill>
                  <a:schemeClr val="bg1"/>
                </a:solidFill>
                <a:latin typeface="微軟正黑體"/>
                <a:ea typeface="微軟正黑體"/>
              </a:rPr>
              <a:t>NAS</a:t>
            </a:r>
            <a:r>
              <a:rPr lang="ja-JP" altLang="en-US" b="1">
                <a:solidFill>
                  <a:schemeClr val="bg1"/>
                </a:solidFill>
                <a:latin typeface="微軟正黑體"/>
                <a:ea typeface="微軟正黑體"/>
              </a:rPr>
              <a:t> 為您的資料流造橋鋪路</a:t>
            </a:r>
            <a:endParaRPr lang="en-US" altLang="zh-TW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marL="35560"/>
            <a:r>
              <a:rPr lang="ja-JP" altLang="en-US" b="1">
                <a:solidFill>
                  <a:schemeClr val="bg1"/>
                </a:solidFill>
                <a:latin typeface="微軟正黑體"/>
                <a:ea typeface="微軟正黑體"/>
              </a:rPr>
              <a:t>超實用檔案管理術</a:t>
            </a:r>
            <a:endParaRPr lang="ja-JP" altLang="en-US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marL="35560"/>
            <a:r>
              <a:rPr lang="ja-JP" b="1">
                <a:solidFill>
                  <a:schemeClr val="bg1"/>
                </a:solidFill>
                <a:latin typeface="微軟正黑體"/>
                <a:ea typeface="微軟正黑體"/>
              </a:rPr>
              <a:t>QNAP NAS</a:t>
            </a:r>
            <a:r>
              <a:rPr lang="ja-JP" altLang="en-US" b="1">
                <a:solidFill>
                  <a:schemeClr val="bg1"/>
                </a:solidFill>
                <a:latin typeface="微軟正黑體"/>
                <a:ea typeface="微軟正黑體"/>
              </a:rPr>
              <a:t> </a:t>
            </a:r>
            <a:r>
              <a:rPr lang="ja-JP" b="1">
                <a:solidFill>
                  <a:schemeClr val="bg1"/>
                </a:solidFill>
                <a:latin typeface="微軟正黑體"/>
                <a:ea typeface="微軟正黑體"/>
              </a:rPr>
              <a:t>解放混合雲潛能</a:t>
            </a:r>
            <a:endParaRPr lang="ja-JP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marL="35560"/>
            <a:endParaRPr lang="ja-JP" altLang="en-US" b="1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marL="35560"/>
            <a:endParaRPr lang="en-US" altLang="zh-TW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marL="35560"/>
            <a:endParaRPr lang="zh-TW" altLang="en-US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marL="35560"/>
            <a:endParaRPr lang="zh-TW" altLang="en-US" b="1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xmlns="" id="{233EB3CD-884D-4970-941B-CBE948A2C074}"/>
              </a:ext>
            </a:extLst>
          </p:cNvPr>
          <p:cNvCxnSpPr/>
          <p:nvPr/>
        </p:nvCxnSpPr>
        <p:spPr>
          <a:xfrm>
            <a:off x="292290" y="2579427"/>
            <a:ext cx="778718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36661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FB2BE2-01E9-434A-98A4-C512A4ECD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>
                <a:latin typeface="微軟正黑體"/>
                <a:ea typeface="微軟正黑體"/>
              </a:rPr>
              <a:t>QNAP NAS  </a:t>
            </a:r>
            <a:r>
              <a:rPr lang="ja-JP" altLang="en-US"/>
              <a:t/>
            </a:r>
            <a:br>
              <a:rPr lang="ja-JP" altLang="en-US"/>
            </a:br>
            <a:r>
              <a:rPr lang="ja-JP" altLang="en-US">
                <a:latin typeface="微軟正黑體"/>
                <a:ea typeface="微軟正黑體"/>
              </a:rPr>
              <a:t>解放混合雲潛能</a:t>
            </a:r>
          </a:p>
        </p:txBody>
      </p:sp>
    </p:spTree>
    <p:extLst>
      <p:ext uri="{BB962C8B-B14F-4D97-AF65-F5344CB8AC3E}">
        <p14:creationId xmlns:p14="http://schemas.microsoft.com/office/powerpoint/2010/main" xmlns="" val="2764228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 descr="一張含有 室內, 坐, 布, 粉紅色 的圖片&#10;&#10;描述是以高可信度產生">
            <a:extLst>
              <a:ext uri="{FF2B5EF4-FFF2-40B4-BE49-F238E27FC236}">
                <a16:creationId xmlns:a16="http://schemas.microsoft.com/office/drawing/2014/main" xmlns="" id="{AF59E59A-E379-493B-9155-ED1FD04152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46364" y="2830883"/>
            <a:ext cx="11472979" cy="3736172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84B8ABAB-0DA9-420B-A7CE-13E461430426}"/>
              </a:ext>
            </a:extLst>
          </p:cNvPr>
          <p:cNvSpPr/>
          <p:nvPr/>
        </p:nvSpPr>
        <p:spPr>
          <a:xfrm>
            <a:off x="5056743" y="1679640"/>
            <a:ext cx="6795651" cy="2465281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 t="-8773" b="-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39FF5DC0-F98E-462B-9AFF-BE4B954F5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4898"/>
            <a:ext cx="10515600" cy="908920"/>
          </a:xfrm>
        </p:spPr>
        <p:txBody>
          <a:bodyPr>
            <a:normAutofit fontScale="90000"/>
          </a:bodyPr>
          <a:lstStyle/>
          <a:p>
            <a:r>
              <a:rPr lang="en-US" altLang="zh-TW"/>
              <a:t>QNAP</a:t>
            </a:r>
            <a:r>
              <a:rPr lang="zh-TW" altLang="en-US"/>
              <a:t> </a:t>
            </a:r>
            <a:r>
              <a:rPr lang="en-US" altLang="zh-TW"/>
              <a:t>NAS </a:t>
            </a:r>
            <a:r>
              <a:rPr lang="zh-TW"/>
              <a:t>高速傳輸介面 加速檔案存取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EB41F646-6C64-42B6-8F7C-149D528A2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6587"/>
            <a:ext cx="10515600" cy="14478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5560"/>
            <a:r>
              <a:rPr lang="zh-TW" altLang="en-US"/>
              <a:t>10 GbE Switch</a:t>
            </a:r>
            <a:endParaRPr lang="en-US" altLang="zh-TW"/>
          </a:p>
          <a:p>
            <a:pPr marL="35560"/>
            <a:r>
              <a:rPr lang="zh-TW" altLang="en-US">
                <a:latin typeface="微軟正黑體"/>
                <a:ea typeface="微軟正黑體"/>
              </a:rPr>
              <a:t>Thunderbolt 3</a:t>
            </a:r>
          </a:p>
          <a:p>
            <a:pPr marL="35560"/>
            <a:endParaRPr lang="zh-TW" altLang="en-US"/>
          </a:p>
          <a:p>
            <a:pPr marL="35560"/>
            <a:endParaRPr lang="zh-TW" altLang="en-US"/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xmlns="" id="{DBCF97C2-56DB-4306-AD1C-B68CA0A70A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93744" y="3793849"/>
            <a:ext cx="3566107" cy="2678326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37DD9BCF-2671-2E47-AD5B-E4F8B9EBA1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28503" y="5336645"/>
            <a:ext cx="4107214" cy="1080273"/>
          </a:xfrm>
          <a:prstGeom prst="rect">
            <a:avLst/>
          </a:prstGeom>
        </p:spPr>
      </p:pic>
      <p:pic>
        <p:nvPicPr>
          <p:cNvPr id="16" name="圖片 15" descr="一張含有 雪 的圖片&#10;&#10;描述是以高可信度產生">
            <a:extLst>
              <a:ext uri="{FF2B5EF4-FFF2-40B4-BE49-F238E27FC236}">
                <a16:creationId xmlns:a16="http://schemas.microsoft.com/office/drawing/2014/main" xmlns="" id="{8D0E30E2-1E71-421E-82DE-5A601D43C2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355435" y="4226119"/>
            <a:ext cx="5197004" cy="2733007"/>
          </a:xfrm>
          <a:prstGeom prst="rect">
            <a:avLst/>
          </a:prstGeom>
        </p:spPr>
      </p:pic>
      <p:pic>
        <p:nvPicPr>
          <p:cNvPr id="10" name="圖片 9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xmlns="" id="{ED4D202B-CD98-4D1E-B8C4-E642781EB54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71971" y="2026495"/>
            <a:ext cx="3197200" cy="2049487"/>
          </a:xfrm>
          <a:prstGeom prst="rect">
            <a:avLst/>
          </a:prstGeom>
        </p:spPr>
      </p:pic>
      <p:sp>
        <p:nvSpPr>
          <p:cNvPr id="12" name="文字方塊 2">
            <a:extLst>
              <a:ext uri="{FF2B5EF4-FFF2-40B4-BE49-F238E27FC236}">
                <a16:creationId xmlns:a16="http://schemas.microsoft.com/office/drawing/2014/main" xmlns="" id="{360D18D8-9703-4DE8-A453-F9FB24F55384}"/>
              </a:ext>
            </a:extLst>
          </p:cNvPr>
          <p:cNvSpPr txBox="1"/>
          <p:nvPr/>
        </p:nvSpPr>
        <p:spPr>
          <a:xfrm>
            <a:off x="4982559" y="1507982"/>
            <a:ext cx="7020029" cy="584775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500">
                <a:solidFill>
                  <a:schemeClr val="bg1"/>
                </a:solidFill>
                <a:cs typeface="Calibri"/>
              </a:rPr>
              <a:t>  </a:t>
            </a:r>
            <a:r>
              <a:rPr lang="en-US" altLang="zh-TW" sz="2300">
                <a:solidFill>
                  <a:schemeClr val="bg1"/>
                </a:solidFill>
              </a:rPr>
              <a:t>Download</a:t>
            </a:r>
            <a:r>
              <a:rPr lang="en-US" altLang="zh-TW" sz="2500">
                <a:solidFill>
                  <a:schemeClr val="bg1"/>
                </a:solidFill>
                <a:cs typeface="Calibri"/>
              </a:rPr>
              <a:t> </a:t>
            </a:r>
            <a:r>
              <a:rPr lang="en-US" altLang="zh-TW">
                <a:solidFill>
                  <a:schemeClr val="bg1"/>
                </a:solidFill>
                <a:cs typeface="Calibri"/>
              </a:rPr>
              <a:t>(from NAS)   </a:t>
            </a:r>
            <a:r>
              <a:rPr lang="en-US" altLang="zh-TW" sz="3200">
                <a:solidFill>
                  <a:schemeClr val="bg1"/>
                </a:solidFill>
                <a:cs typeface="Calibri"/>
              </a:rPr>
              <a:t>         </a:t>
            </a:r>
            <a:r>
              <a:rPr lang="en-US" altLang="zh-TW" sz="2300">
                <a:solidFill>
                  <a:schemeClr val="bg1"/>
                </a:solidFill>
              </a:rPr>
              <a:t>Upload</a:t>
            </a:r>
            <a:r>
              <a:rPr lang="en-US" altLang="zh-TW" sz="3200">
                <a:solidFill>
                  <a:schemeClr val="bg1"/>
                </a:solidFill>
                <a:cs typeface="Calibri"/>
              </a:rPr>
              <a:t> </a:t>
            </a:r>
            <a:r>
              <a:rPr lang="en-US" altLang="zh-TW">
                <a:solidFill>
                  <a:schemeClr val="bg1"/>
                </a:solidFill>
                <a:cs typeface="Calibri"/>
              </a:rPr>
              <a:t>(to NAS)</a:t>
            </a:r>
            <a:endParaRPr lang="en-US" altLang="zh-TW">
              <a:solidFill>
                <a:schemeClr val="bg1"/>
              </a:solidFill>
            </a:endParaRPr>
          </a:p>
        </p:txBody>
      </p:sp>
      <p:pic>
        <p:nvPicPr>
          <p:cNvPr id="14" name="圖片 1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xmlns="" id="{33A7E6A6-6FBD-47A3-ADD3-405EA83402F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62527" y="2021940"/>
            <a:ext cx="3220883" cy="205859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343898A0-CE0C-4D0B-8BE2-05638644F24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219580" y="5020868"/>
            <a:ext cx="2155477" cy="122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8811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488A7C73-6F52-4B7E-A923-795094ED8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>
                <a:latin typeface="微軟正黑體"/>
                <a:ea typeface="微軟正黑體"/>
              </a:rPr>
              <a:t>因應</a:t>
            </a:r>
            <a:r>
              <a:rPr lang="zh-TW" altLang="en-US">
                <a:latin typeface="微軟正黑體"/>
                <a:ea typeface="微軟正黑體"/>
              </a:rPr>
              <a:t> </a:t>
            </a:r>
            <a:r>
              <a:rPr lang="en-US" altLang="zh-TW">
                <a:latin typeface="微軟正黑體"/>
                <a:ea typeface="微軟正黑體"/>
              </a:rPr>
              <a:t>GDPR</a:t>
            </a:r>
            <a:r>
              <a:rPr lang="zh-TW" altLang="en-US">
                <a:latin typeface="微軟正黑體"/>
                <a:ea typeface="微軟正黑體"/>
              </a:rPr>
              <a:t> 資料保存需要更安全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122B4727-020D-4A1C-86C6-D02FB4A8A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0361"/>
            <a:ext cx="10515600" cy="2991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250000"/>
              </a:lnSpc>
              <a:buNone/>
            </a:pPr>
            <a:r>
              <a:rPr lang="zh-TW" b="1"/>
              <a:t>備份端資料不能被未授權人員存取</a:t>
            </a:r>
          </a:p>
          <a:p>
            <a:pPr marL="35560" lvl="1"/>
            <a:r>
              <a:rPr lang="zh-TW"/>
              <a:t>資料存取權限管理</a:t>
            </a:r>
          </a:p>
          <a:p>
            <a:pPr marL="35560" lvl="1"/>
            <a:r>
              <a:rPr lang="zh-TW"/>
              <a:t>資料傳輸加</a:t>
            </a:r>
            <a:r>
              <a:rPr lang="zh-TW" altLang="en-US"/>
              <a:t>密</a:t>
            </a:r>
          </a:p>
          <a:p>
            <a:pPr marL="35560" lvl="1"/>
            <a:r>
              <a:rPr lang="zh-TW"/>
              <a:t>資料加密機制</a:t>
            </a:r>
          </a:p>
        </p:txBody>
      </p:sp>
      <p:pic>
        <p:nvPicPr>
          <p:cNvPr id="6" name="圖片 5" descr="一張含有 桌 的圖片&#10;&#10;描述是以高可信度產生">
            <a:extLst>
              <a:ext uri="{FF2B5EF4-FFF2-40B4-BE49-F238E27FC236}">
                <a16:creationId xmlns:a16="http://schemas.microsoft.com/office/drawing/2014/main" xmlns="" id="{1AAD76EA-1AD1-4AB4-91CF-EA9CDC0C9E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618468" y="1640361"/>
            <a:ext cx="4735332" cy="451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9829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4B8DA1DB-76F3-4FEF-85E1-8A13870320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1"/>
          <a:stretch/>
        </p:blipFill>
        <p:spPr>
          <a:xfrm>
            <a:off x="0" y="2000738"/>
            <a:ext cx="12188547" cy="4469336"/>
          </a:xfrm>
          <a:prstGeom prst="rect">
            <a:avLst/>
          </a:prstGeom>
        </p:spPr>
      </p:pic>
      <p:pic>
        <p:nvPicPr>
          <p:cNvPr id="14" name="圖片 13" descr="一張含有 控制器, 遊戲, 影片, 遙遠 的圖片&#10;&#10;描述是以非常高的可信度產生">
            <a:extLst>
              <a:ext uri="{FF2B5EF4-FFF2-40B4-BE49-F238E27FC236}">
                <a16:creationId xmlns:a16="http://schemas.microsoft.com/office/drawing/2014/main" xmlns="" id="{3D28A1D9-1377-4177-9844-3C4543078F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256216" y="4475192"/>
            <a:ext cx="2552091" cy="159505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9091A963-4B2C-4513-A941-628F86C4C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高彈性空間擴充術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3B51961A-4E8F-47E6-9FC3-87FDF70C5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9345"/>
            <a:ext cx="10515600" cy="44890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5560"/>
            <a:r>
              <a:rPr lang="zh-TW">
                <a:latin typeface="微軟正黑體"/>
                <a:ea typeface="微軟正黑體"/>
              </a:rPr>
              <a:t>多硬碟槽機種</a:t>
            </a:r>
            <a:r>
              <a:rPr lang="zh-TW" altLang="en-US">
                <a:latin typeface="微軟正黑體"/>
                <a:ea typeface="微軟正黑體"/>
              </a:rPr>
              <a:t>可</a:t>
            </a:r>
            <a:r>
              <a:rPr lang="zh-TW">
                <a:latin typeface="微軟正黑體"/>
                <a:ea typeface="微軟正黑體"/>
              </a:rPr>
              <a:t>彈性擴充</a:t>
            </a:r>
            <a:r>
              <a:rPr lang="zh-TW" altLang="en-US">
                <a:latin typeface="微軟正黑體"/>
                <a:ea typeface="微軟正黑體"/>
              </a:rPr>
              <a:t>硬碟數量</a:t>
            </a:r>
            <a:endParaRPr lang="zh-TW">
              <a:latin typeface="微軟正黑體"/>
              <a:ea typeface="微軟正黑體"/>
            </a:endParaRPr>
          </a:p>
          <a:p>
            <a:pPr marL="35560"/>
            <a:r>
              <a:rPr lang="zh-TW"/>
              <a:t>VJBOD 彈性活用閒置 QNAP NAS 空間</a:t>
            </a:r>
          </a:p>
          <a:p>
            <a:pPr marL="35560"/>
            <a:r>
              <a:rPr lang="zh-TW"/>
              <a:t>USB 3.0 連接外接裝置</a:t>
            </a:r>
          </a:p>
          <a:p>
            <a:pPr marL="35560"/>
            <a:r>
              <a:rPr lang="zh-TW"/>
              <a:t>QNAP NAS 專屬儲存擴充設備</a:t>
            </a:r>
          </a:p>
          <a:p>
            <a:pPr marL="35560"/>
            <a:endParaRPr lang="zh-TW" altLang="en-US"/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xmlns="" id="{159F3CF3-811B-48BD-AA22-CD24CE313182}"/>
              </a:ext>
            </a:extLst>
          </p:cNvPr>
          <p:cNvCxnSpPr>
            <a:cxnSpLocks/>
          </p:cNvCxnSpPr>
          <p:nvPr/>
        </p:nvCxnSpPr>
        <p:spPr>
          <a:xfrm>
            <a:off x="444500" y="1231900"/>
            <a:ext cx="11430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片 9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xmlns="" id="{FA1F7CF6-AC97-4103-861C-2EA7695CD3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15412" y="4013400"/>
            <a:ext cx="2552092" cy="1595057"/>
          </a:xfrm>
          <a:prstGeom prst="rect">
            <a:avLst/>
          </a:prstGeom>
        </p:spPr>
      </p:pic>
      <p:pic>
        <p:nvPicPr>
          <p:cNvPr id="8" name="圖片 7" descr="一張含有 電子用品, 室內, 監視器 的圖片&#10;&#10;描述是以高可信度產生">
            <a:extLst>
              <a:ext uri="{FF2B5EF4-FFF2-40B4-BE49-F238E27FC236}">
                <a16:creationId xmlns:a16="http://schemas.microsoft.com/office/drawing/2014/main" xmlns="" id="{836339E1-012A-4EAA-9284-550A62894B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003807" y="4214045"/>
            <a:ext cx="4230328" cy="2643955"/>
          </a:xfrm>
          <a:prstGeom prst="rect">
            <a:avLst/>
          </a:prstGeom>
        </p:spPr>
      </p:pic>
      <p:pic>
        <p:nvPicPr>
          <p:cNvPr id="16" name="圖片 15" descr="一張含有 牆, 電子用品 的圖片&#10;&#10;描述是以高可信度產生">
            <a:extLst>
              <a:ext uri="{FF2B5EF4-FFF2-40B4-BE49-F238E27FC236}">
                <a16:creationId xmlns:a16="http://schemas.microsoft.com/office/drawing/2014/main" xmlns="" id="{FB08BEB2-C67C-40A1-BBB3-2A236241ABD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987470" y="4158110"/>
            <a:ext cx="2215089" cy="1960354"/>
          </a:xfrm>
          <a:prstGeom prst="rect">
            <a:avLst/>
          </a:prstGeom>
        </p:spPr>
      </p:pic>
      <p:pic>
        <p:nvPicPr>
          <p:cNvPr id="12" name="圖片 11" descr="一張含有 室內, 電子用品 的圖片&#10;&#10;描述是以高可信度產生">
            <a:extLst>
              <a:ext uri="{FF2B5EF4-FFF2-40B4-BE49-F238E27FC236}">
                <a16:creationId xmlns:a16="http://schemas.microsoft.com/office/drawing/2014/main" xmlns="" id="{B42923E0-1E46-42E7-917C-816C8DE520A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495445" y="4359650"/>
            <a:ext cx="3107229" cy="194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3163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9DB153E6-F7B1-4456-89E4-A43DDD2F83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2192000" cy="686361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F65E61DE-7179-428F-AAC2-6672D89C6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511" y="2676106"/>
            <a:ext cx="8602014" cy="1859963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altLang="zh-TW"/>
              <a:t/>
            </a:r>
            <a:br>
              <a:rPr lang="en-US" altLang="zh-TW"/>
            </a:br>
            <a:r>
              <a:rPr lang="zh-TW"/>
              <a:t>便利您的生活和工作</a:t>
            </a:r>
          </a:p>
        </p:txBody>
      </p:sp>
      <p:pic>
        <p:nvPicPr>
          <p:cNvPr id="6" name="圖片 6">
            <a:extLst>
              <a:ext uri="{FF2B5EF4-FFF2-40B4-BE49-F238E27FC236}">
                <a16:creationId xmlns:a16="http://schemas.microsoft.com/office/drawing/2014/main" xmlns="" id="{5EFD9280-305D-412B-963D-BD8CA02324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963958" y="2734179"/>
            <a:ext cx="2532690" cy="759807"/>
          </a:xfrm>
          <a:prstGeom prst="rect">
            <a:avLst/>
          </a:prstGeom>
        </p:spPr>
      </p:pic>
      <p:pic>
        <p:nvPicPr>
          <p:cNvPr id="9" name="圖片 4">
            <a:extLst>
              <a:ext uri="{FF2B5EF4-FFF2-40B4-BE49-F238E27FC236}">
                <a16:creationId xmlns:a16="http://schemas.microsoft.com/office/drawing/2014/main" xmlns="" id="{748570B4-C7C4-41CB-AAF2-7667E4B951B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5201" y="2422863"/>
            <a:ext cx="3759105" cy="1437857"/>
          </a:xfrm>
          <a:prstGeom prst="rect">
            <a:avLst/>
          </a:prstGeom>
          <a:effectLst>
            <a:glow rad="711200">
              <a:schemeClr val="bg1">
                <a:alpha val="35000"/>
              </a:schemeClr>
            </a:glow>
          </a:effec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1251BEEA-2809-46BB-9345-4C6D3B32AABF}"/>
              </a:ext>
            </a:extLst>
          </p:cNvPr>
          <p:cNvSpPr txBox="1"/>
          <p:nvPr/>
        </p:nvSpPr>
        <p:spPr>
          <a:xfrm>
            <a:off x="1003511" y="5045508"/>
            <a:ext cx="54466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sz="90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9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©2019</a:t>
            </a:r>
            <a:r>
              <a:rPr lang="zh-TW" altLang="en-US" sz="9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著作權為威聯通科技股份有限公司所有。威聯通科技並保留所有權利。威聯通科技股份有限公司所使用或註冊之商標或標章。檔案中所提及之產品及公司名稱可能為其他公司所有之商標。</a:t>
            </a:r>
            <a:endParaRPr lang="zh-TW" altLang="en-US" sz="90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847F9527-1F5C-495C-9345-23640969EE89}"/>
              </a:ext>
            </a:extLst>
          </p:cNvPr>
          <p:cNvSpPr/>
          <p:nvPr/>
        </p:nvSpPr>
        <p:spPr>
          <a:xfrm>
            <a:off x="4122280" y="2482592"/>
            <a:ext cx="57099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7200">
                <a:latin typeface="+mj-lt"/>
                <a:cs typeface="Arial" panose="020B0604020202020204" pitchFamily="34" charset="0"/>
              </a:rPr>
              <a:t>x</a:t>
            </a:r>
            <a:endParaRPr lang="zh-TW" altLang="en-US" sz="720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B9BBCF0A-E19F-42DE-89A0-7D9FA8C35CC6}"/>
              </a:ext>
            </a:extLst>
          </p:cNvPr>
          <p:cNvSpPr/>
          <p:nvPr/>
        </p:nvSpPr>
        <p:spPr>
          <a:xfrm>
            <a:off x="3891576" y="-625702"/>
            <a:ext cx="1859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/>
              <a:t>Dropbox </a:t>
            </a:r>
            <a:r>
              <a:rPr lang="en-US" altLang="zh-TW"/>
              <a:t>     </a:t>
            </a:r>
            <a:r>
              <a:rPr lang="zh-TW" altLang="zh-TW"/>
              <a:t>QNAP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9803725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6F3BFCFB-CB2C-4EB2-83FF-859D4D0AA8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2191999" cy="686361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47B7AFAB-4A18-45AA-80A4-16A7FE0CF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855" y="1877940"/>
            <a:ext cx="7128164" cy="2852737"/>
          </a:xfrm>
        </p:spPr>
        <p:txBody>
          <a:bodyPr>
            <a:normAutofit/>
          </a:bodyPr>
          <a:lstStyle/>
          <a:p>
            <a:pPr>
              <a:lnSpc>
                <a:spcPts val="5100"/>
              </a:lnSpc>
            </a:pPr>
            <a:r>
              <a:rPr lang="en-US" altLang="zh-TW" sz="4500"/>
              <a:t>QNAP NAS x </a:t>
            </a:r>
            <a:r>
              <a:rPr lang="zh-TW" altLang="en-US" sz="4500"/>
              <a:t>Dropbox</a:t>
            </a:r>
            <a:r>
              <a:rPr lang="en-US" altLang="zh-TW" sz="4000"/>
              <a:t/>
            </a:r>
            <a:br>
              <a:rPr lang="en-US" altLang="zh-TW" sz="4000"/>
            </a:br>
            <a:r>
              <a:rPr lang="zh-TW" altLang="en-US" sz="4000"/>
              <a:t>是您最好的選擇</a:t>
            </a:r>
            <a:endParaRPr lang="zh-TW" sz="4000"/>
          </a:p>
        </p:txBody>
      </p:sp>
      <p:sp>
        <p:nvSpPr>
          <p:cNvPr id="7" name="文字方塊 7">
            <a:extLst>
              <a:ext uri="{FF2B5EF4-FFF2-40B4-BE49-F238E27FC236}">
                <a16:creationId xmlns:a16="http://schemas.microsoft.com/office/drawing/2014/main" xmlns="" id="{D6927EF9-02CF-4C73-AA37-58CD6A9A413A}"/>
              </a:ext>
            </a:extLst>
          </p:cNvPr>
          <p:cNvSpPr txBox="1"/>
          <p:nvPr/>
        </p:nvSpPr>
        <p:spPr>
          <a:xfrm>
            <a:off x="495622" y="5849035"/>
            <a:ext cx="3840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sz="9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©2019</a:t>
            </a:r>
            <a:r>
              <a:rPr lang="zh-TW" altLang="en-US" sz="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著作權為威聯通科技股份有限公司所有。威聯通科技並保留所有權利。威聯通科技股份有限公司所使用或註冊之商標或標章。檔案中所提及之產品及公司名稱可能為其他公司所有之商標。</a:t>
            </a:r>
            <a:endParaRPr lang="zh-TW" altLang="en-US" sz="9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559682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FB2BE2-01E9-434A-98A4-C512A4ECD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資料海量成長 </a:t>
            </a:r>
            <a:r>
              <a:rPr lang="en-US" altLang="zh-TW"/>
              <a:t/>
            </a:r>
            <a:br>
              <a:rPr lang="en-US" altLang="zh-TW"/>
            </a:br>
            <a:r>
              <a:rPr lang="zh-TW" altLang="en-US"/>
              <a:t>資料保存問題多 </a:t>
            </a:r>
            <a:r>
              <a:rPr lang="en-US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3184576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天空, 室外 的圖片&#10;&#10;描述是以非常高的可信度產生">
            <a:extLst>
              <a:ext uri="{FF2B5EF4-FFF2-40B4-BE49-F238E27FC236}">
                <a16:creationId xmlns:a16="http://schemas.microsoft.com/office/drawing/2014/main" xmlns="" id="{DBC6732F-E5C8-476E-821D-0AAF94C48A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11287" b="10549"/>
          <a:stretch/>
        </p:blipFill>
        <p:spPr>
          <a:xfrm>
            <a:off x="-12" y="-1"/>
            <a:ext cx="12192012" cy="6451601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xmlns="" id="{C782BB15-27AF-4E20-83A8-390DDBDCE7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2601" y="4254277"/>
            <a:ext cx="7645330" cy="97036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985CA015-16EA-48D5-8D2D-C0C1EA328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solidFill>
                  <a:schemeClr val="bg1"/>
                </a:solidFill>
                <a:latin typeface="微軟正黑體"/>
                <a:ea typeface="微軟正黑體"/>
              </a:rPr>
              <a:t>使用者常見問題 - </a:t>
            </a:r>
            <a:r>
              <a:rPr lang="zh-TW">
                <a:solidFill>
                  <a:schemeClr val="bg1"/>
                </a:solidFill>
                <a:latin typeface="微軟正黑體"/>
                <a:ea typeface="微軟正黑體"/>
              </a:rPr>
              <a:t>資料保存</a:t>
            </a:r>
            <a:endParaRPr lang="en-US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4ED612A2-C615-4B70-B906-A174291F2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7025"/>
            <a:ext cx="10515600" cy="2657475"/>
          </a:xfrm>
        </p:spPr>
        <p:txBody>
          <a:bodyPr/>
          <a:lstStyle/>
          <a:p>
            <a:r>
              <a:rPr lang="zh-TW" altLang="en-US">
                <a:solidFill>
                  <a:schemeClr val="bg1"/>
                </a:solidFill>
              </a:rPr>
              <a:t>重複資料分散各裝置，儲存空間運用效益低</a:t>
            </a:r>
          </a:p>
          <a:p>
            <a:r>
              <a:rPr lang="zh-TW">
                <a:solidFill>
                  <a:schemeClr val="bg1"/>
                </a:solidFill>
              </a:rPr>
              <a:t>海量資料，資料上傳至雲端費時</a:t>
            </a:r>
            <a:endParaRPr lang="zh-TW" altLang="en-US">
              <a:solidFill>
                <a:schemeClr val="bg1"/>
              </a:solidFill>
            </a:endParaRPr>
          </a:p>
          <a:p>
            <a:r>
              <a:rPr lang="zh-TW">
                <a:solidFill>
                  <a:schemeClr val="bg1"/>
                </a:solidFill>
              </a:rPr>
              <a:t>如何在各個裝置隨時存取資料</a:t>
            </a:r>
          </a:p>
          <a:p>
            <a:r>
              <a:rPr lang="zh-TW">
                <a:solidFill>
                  <a:schemeClr val="bg1"/>
                </a:solidFill>
              </a:rPr>
              <a:t>資料</a:t>
            </a:r>
            <a:r>
              <a:rPr lang="zh-TW" altLang="en-US">
                <a:solidFill>
                  <a:schemeClr val="bg1"/>
                </a:solidFill>
              </a:rPr>
              <a:t>如何便利分享</a:t>
            </a:r>
            <a:endParaRPr lang="zh-TW">
              <a:solidFill>
                <a:schemeClr val="bg1"/>
              </a:solidFill>
            </a:endParaRPr>
          </a:p>
          <a:p>
            <a:r>
              <a:rPr lang="zh-TW">
                <a:solidFill>
                  <a:schemeClr val="bg1"/>
                </a:solidFill>
              </a:rPr>
              <a:t>資料如何保存才安心</a:t>
            </a:r>
            <a:endParaRPr lang="zh-TW"/>
          </a:p>
          <a:p>
            <a:endParaRPr lang="zh-TW"/>
          </a:p>
          <a:p>
            <a:endParaRPr lang="zh-TW" altLang="en-US"/>
          </a:p>
          <a:p>
            <a:endParaRPr lang="zh-TW" altLang="en-US"/>
          </a:p>
          <a:p>
            <a:endParaRPr lang="zh-TW" altLang="en-US"/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xmlns="" id="{5A41CE79-8597-423D-9189-5BE1B855E076}"/>
              </a:ext>
            </a:extLst>
          </p:cNvPr>
          <p:cNvCxnSpPr>
            <a:cxnSpLocks/>
          </p:cNvCxnSpPr>
          <p:nvPr/>
        </p:nvCxnSpPr>
        <p:spPr>
          <a:xfrm>
            <a:off x="444500" y="1231900"/>
            <a:ext cx="1143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xmlns="" id="{6D1617B8-7F88-4649-BEA5-BD5C65102443}"/>
              </a:ext>
            </a:extLst>
          </p:cNvPr>
          <p:cNvSpPr txBox="1">
            <a:spLocks/>
          </p:cNvSpPr>
          <p:nvPr/>
        </p:nvSpPr>
        <p:spPr>
          <a:xfrm>
            <a:off x="1384300" y="4657726"/>
            <a:ext cx="8928100" cy="6032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6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3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3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3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3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zh-TW">
                <a:solidFill>
                  <a:schemeClr val="bg1"/>
                </a:solidFill>
                <a:latin typeface="微軟正黑體"/>
                <a:ea typeface="微軟正黑體"/>
              </a:rPr>
              <a:t>混合雲儲存方案可滿足</a:t>
            </a:r>
            <a:r>
              <a:rPr lang="zh-TW" altLang="en-US">
                <a:solidFill>
                  <a:schemeClr val="bg1"/>
                </a:solidFill>
                <a:latin typeface="微軟正黑體"/>
                <a:ea typeface="微軟正黑體"/>
              </a:rPr>
              <a:t>上述資料保存需求</a:t>
            </a:r>
            <a:endParaRPr lang="zh-TW" altLang="zh-TW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1048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70340B34-B4B2-4AE1-A8F7-1BA3D5725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err="1">
                <a:latin typeface="微軟正黑體"/>
                <a:ea typeface="微軟正黑體"/>
              </a:rPr>
              <a:t>NAS與</a:t>
            </a:r>
            <a:r>
              <a:rPr lang="zh-TW">
                <a:latin typeface="微軟正黑體"/>
                <a:ea typeface="微軟正黑體"/>
              </a:rPr>
              <a:t>公有雲</a:t>
            </a:r>
            <a:r>
              <a:rPr lang="zh-TW" altLang="en-US">
                <a:latin typeface="微軟正黑體"/>
                <a:ea typeface="微軟正黑體"/>
              </a:rPr>
              <a:t>優勢比較 - </a:t>
            </a:r>
            <a:r>
              <a:rPr lang="zh-TW">
                <a:latin typeface="微軟正黑體"/>
                <a:ea typeface="微軟正黑體"/>
              </a:rPr>
              <a:t>資料保存</a:t>
            </a:r>
          </a:p>
        </p:txBody>
      </p:sp>
      <p:graphicFrame>
        <p:nvGraphicFramePr>
          <p:cNvPr id="9" name="表格 10">
            <a:extLst>
              <a:ext uri="{FF2B5EF4-FFF2-40B4-BE49-F238E27FC236}">
                <a16:creationId xmlns:a16="http://schemas.microsoft.com/office/drawing/2014/main" xmlns="" id="{BA9254A0-0A76-49F9-B19C-E0D7B1E0D9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27070266"/>
              </p:ext>
            </p:extLst>
          </p:nvPr>
        </p:nvGraphicFramePr>
        <p:xfrm>
          <a:off x="1055764" y="1927225"/>
          <a:ext cx="10080471" cy="38893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0157">
                  <a:extLst>
                    <a:ext uri="{9D8B030D-6E8A-4147-A177-3AD203B41FA5}">
                      <a16:colId xmlns:a16="http://schemas.microsoft.com/office/drawing/2014/main" xmlns="" val="1483708063"/>
                    </a:ext>
                  </a:extLst>
                </a:gridCol>
                <a:gridCol w="3360157">
                  <a:extLst>
                    <a:ext uri="{9D8B030D-6E8A-4147-A177-3AD203B41FA5}">
                      <a16:colId xmlns:a16="http://schemas.microsoft.com/office/drawing/2014/main" xmlns="" val="2537979202"/>
                    </a:ext>
                  </a:extLst>
                </a:gridCol>
                <a:gridCol w="3360157">
                  <a:extLst>
                    <a:ext uri="{9D8B030D-6E8A-4147-A177-3AD203B41FA5}">
                      <a16:colId xmlns:a16="http://schemas.microsoft.com/office/drawing/2014/main" xmlns="" val="3416183314"/>
                    </a:ext>
                  </a:extLst>
                </a:gridCol>
              </a:tblGrid>
              <a:tr h="648229">
                <a:tc>
                  <a:txBody>
                    <a:bodyPr/>
                    <a:lstStyle/>
                    <a:p>
                      <a:pPr algn="ctr"/>
                      <a:endParaRPr lang="zh-TW" altLang="en-US" sz="28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28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NAS</a:t>
                      </a:r>
                    </a:p>
                  </a:txBody>
                  <a:tcPr anchor="ctr"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公有雲</a:t>
                      </a:r>
                    </a:p>
                  </a:txBody>
                  <a:tcPr anchor="ctr"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580831015"/>
                  </a:ext>
                </a:extLst>
              </a:tr>
              <a:tr h="64822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latin typeface="微軟正黑體"/>
                          <a:ea typeface="微軟正黑體"/>
                        </a:rPr>
                        <a:t>儲存保護</a:t>
                      </a:r>
                    </a:p>
                  </a:txBody>
                  <a:tcPr anchor="ctr">
                    <a:solidFill>
                      <a:srgbClr val="C7DC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latin typeface="微軟正黑體"/>
                          <a:ea typeface="微軟正黑體"/>
                        </a:rPr>
                        <a:t>完善保護</a:t>
                      </a:r>
                    </a:p>
                  </a:txBody>
                  <a:tcPr anchor="ctr">
                    <a:solidFill>
                      <a:srgbClr val="C7DC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latin typeface="微軟正黑體"/>
                          <a:ea typeface="微軟正黑體"/>
                        </a:rPr>
                        <a:t>完善保護</a:t>
                      </a:r>
                    </a:p>
                  </a:txBody>
                  <a:tcPr anchor="ctr">
                    <a:solidFill>
                      <a:srgbClr val="C7DC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03020404"/>
                  </a:ext>
                </a:extLst>
              </a:tr>
              <a:tr h="64822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latin typeface="微軟正黑體"/>
                          <a:ea typeface="微軟正黑體"/>
                        </a:rPr>
                        <a:t>資料安全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latin typeface="微軟正黑體"/>
                          <a:ea typeface="微軟正黑體"/>
                        </a:rPr>
                        <a:t>較高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latin typeface="微軟正黑體"/>
                          <a:ea typeface="微軟正黑體"/>
                        </a:rPr>
                        <a:t>較低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24788654"/>
                  </a:ext>
                </a:extLst>
              </a:tr>
              <a:tr h="64822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latin typeface="微軟正黑體"/>
                          <a:ea typeface="微軟正黑體"/>
                        </a:rPr>
                        <a:t>內網資料存取速度</a:t>
                      </a:r>
                    </a:p>
                  </a:txBody>
                  <a:tcPr anchor="ctr">
                    <a:solidFill>
                      <a:srgbClr val="C7DC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latin typeface="微軟正黑體"/>
                          <a:ea typeface="微軟正黑體"/>
                        </a:rPr>
                        <a:t>快</a:t>
                      </a:r>
                    </a:p>
                  </a:txBody>
                  <a:tcPr anchor="ctr">
                    <a:solidFill>
                      <a:srgbClr val="C7DC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latin typeface="微軟正黑體"/>
                          <a:ea typeface="微軟正黑體"/>
                        </a:rPr>
                        <a:t>慢</a:t>
                      </a:r>
                    </a:p>
                  </a:txBody>
                  <a:tcPr anchor="ctr">
                    <a:solidFill>
                      <a:srgbClr val="C7DC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42889198"/>
                  </a:ext>
                </a:extLst>
              </a:tr>
              <a:tr h="64822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latin typeface="微軟正黑體"/>
                          <a:ea typeface="微軟正黑體"/>
                        </a:rPr>
                        <a:t>外網資料存取速度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取決於 N</a:t>
                      </a:r>
                      <a:r>
                        <a:rPr lang="en-US" altLang="zh-TW" sz="20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AS</a:t>
                      </a:r>
                      <a:r>
                        <a:rPr lang="zh-TW" sz="20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對外頻</a:t>
                      </a:r>
                      <a:r>
                        <a:rPr lang="zh-TW" altLang="en-US" sz="20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latin typeface="微軟正黑體"/>
                          <a:ea typeface="微軟正黑體"/>
                        </a:rPr>
                        <a:t>快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69176209"/>
                  </a:ext>
                </a:extLst>
              </a:tr>
              <a:tr h="64822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20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儲存容量</a:t>
                      </a:r>
                      <a:endParaRPr lang="zh-TW" b="1"/>
                    </a:p>
                  </a:txBody>
                  <a:tcPr anchor="ctr">
                    <a:solidFill>
                      <a:srgbClr val="C7DC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latin typeface="微軟正黑體"/>
                          <a:ea typeface="微軟正黑體"/>
                        </a:rPr>
                        <a:t>大</a:t>
                      </a:r>
                    </a:p>
                  </a:txBody>
                  <a:tcPr anchor="ctr">
                    <a:solidFill>
                      <a:srgbClr val="C7DCE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依需求增</a:t>
                      </a:r>
                      <a:r>
                        <a:rPr lang="zh-TW" altLang="en-US" sz="2000" b="1" i="0" u="none" strike="noStrike" noProof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加</a:t>
                      </a:r>
                      <a:endParaRPr lang="zh-TW" b="1"/>
                    </a:p>
                  </a:txBody>
                  <a:tcPr anchor="ctr">
                    <a:solidFill>
                      <a:srgbClr val="C7DC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53755099"/>
                  </a:ext>
                </a:extLst>
              </a:tr>
            </a:tbl>
          </a:graphicData>
        </a:graphic>
      </p:graphicFrame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87956DC2-9E91-4562-AA23-C4BDF648C9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463194" y="3196167"/>
            <a:ext cx="748976" cy="67574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6F4F6C9F-4FAF-46D7-923E-F9C6F13EE3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463194" y="3814353"/>
            <a:ext cx="748976" cy="67574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xmlns="" id="{C74538A6-45F0-4702-9968-B01F92C360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106919" y="4471176"/>
            <a:ext cx="748976" cy="675745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C1A16C6C-D18D-4F39-BA8B-18DAFD998B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106919" y="5089362"/>
            <a:ext cx="748976" cy="67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3270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3199F038-D3BE-486B-82AD-9EF219F791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1"/>
            <a:ext cx="12196789" cy="644577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xmlns="" id="{BBC6CC58-FEE1-453C-9E4B-87A4BF09A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>
                <a:latin typeface="微軟正黑體"/>
                <a:ea typeface="微軟正黑體"/>
              </a:rPr>
              <a:t>讓混合雲架構加速您的工作流程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072EB69D-5F0B-47F4-BC46-DB97EE42B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367" y="1719125"/>
            <a:ext cx="981644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15900" indent="-215900"/>
            <a:r>
              <a:rPr lang="zh-TW" altLang="en-US" sz="2600" b="1">
                <a:latin typeface="微軟正黑體"/>
                <a:ea typeface="微軟正黑體"/>
              </a:rPr>
              <a:t>資料集中管理</a:t>
            </a:r>
            <a:r>
              <a:rPr lang="zh-TW" altLang="en-US" sz="2600">
                <a:latin typeface="微軟正黑體"/>
                <a:ea typeface="微軟正黑體"/>
              </a:rPr>
              <a:t> - NAS 直通 Dropbox 讓檔案管理更便利</a:t>
            </a:r>
            <a:endParaRPr lang="zh-TW">
              <a:latin typeface="微軟正黑體"/>
              <a:ea typeface="微軟正黑體"/>
            </a:endParaRPr>
          </a:p>
          <a:p>
            <a:pPr marL="215900" indent="-215900"/>
            <a:r>
              <a:rPr lang="zh-TW" altLang="en-US" sz="2600" b="1">
                <a:latin typeface="微軟正黑體"/>
                <a:ea typeface="微軟正黑體"/>
              </a:rPr>
              <a:t>儲存空間靈活配置</a:t>
            </a:r>
            <a:r>
              <a:rPr lang="zh-TW" altLang="en-US" sz="2600">
                <a:latin typeface="微軟正黑體"/>
                <a:ea typeface="微軟正黑體"/>
              </a:rPr>
              <a:t> - 依照檔案存取頻率調整儲存位置</a:t>
            </a:r>
          </a:p>
          <a:p>
            <a:pPr marL="215900" indent="-215900"/>
            <a:r>
              <a:rPr lang="zh-TW" altLang="en-US" sz="2600" b="1">
                <a:latin typeface="微軟正黑體"/>
                <a:ea typeface="微軟正黑體"/>
              </a:rPr>
              <a:t>資料高速資料存取</a:t>
            </a:r>
            <a:r>
              <a:rPr lang="zh-TW" altLang="en-US" sz="2600">
                <a:latin typeface="微軟正黑體"/>
                <a:ea typeface="微軟正黑體"/>
              </a:rPr>
              <a:t> - NAS 加速本地端檔案存取</a:t>
            </a:r>
          </a:p>
          <a:p>
            <a:pPr marL="215900" indent="-215900"/>
            <a:r>
              <a:rPr lang="zh-TW" altLang="en-US" sz="2600" b="1">
                <a:latin typeface="微軟正黑體"/>
                <a:ea typeface="微軟正黑體"/>
              </a:rPr>
              <a:t>資料上雲更便利</a:t>
            </a:r>
            <a:r>
              <a:rPr lang="zh-TW" altLang="en-US" sz="2600">
                <a:latin typeface="微軟正黑體"/>
                <a:ea typeface="微軟正黑體"/>
              </a:rPr>
              <a:t> - 資料上雲交給 NAS 處理，不影響本機工作運行</a:t>
            </a:r>
          </a:p>
          <a:p>
            <a:pPr marL="215900" indent="-215900"/>
            <a:r>
              <a:rPr lang="zh-TW" altLang="en-US" sz="2600" b="1">
                <a:latin typeface="微軟正黑體"/>
                <a:ea typeface="微軟正黑體"/>
              </a:rPr>
              <a:t>隨處不受限的進行資料分享及處理</a:t>
            </a:r>
            <a:r>
              <a:rPr lang="zh-TW" altLang="en-US" sz="2600">
                <a:latin typeface="微軟正黑體"/>
                <a:ea typeface="微軟正黑體"/>
              </a:rPr>
              <a:t> - Dropbox 提供便利的檔案分享及編輯功能</a:t>
            </a:r>
          </a:p>
          <a:p>
            <a:pPr marL="215900" indent="-215900"/>
            <a:r>
              <a:rPr lang="zh-TW" sz="2600" b="1">
                <a:latin typeface="微軟正黑體"/>
                <a:ea typeface="微軟正黑體"/>
              </a:rPr>
              <a:t>資料安全</a:t>
            </a:r>
            <a:r>
              <a:rPr lang="zh-TW" sz="2600">
                <a:latin typeface="微軟正黑體"/>
                <a:ea typeface="微軟正黑體"/>
              </a:rPr>
              <a:t> - 依照資料性質調整存放策略，並制定</a:t>
            </a:r>
            <a:r>
              <a:rPr lang="zh-TW" altLang="en-US" sz="2600">
                <a:latin typeface="微軟正黑體"/>
                <a:ea typeface="微軟正黑體"/>
              </a:rPr>
              <a:t>備份計畫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xmlns="" id="{683CB275-C6AA-4F4D-AC18-237560ABCC75}"/>
              </a:ext>
            </a:extLst>
          </p:cNvPr>
          <p:cNvCxnSpPr>
            <a:cxnSpLocks/>
          </p:cNvCxnSpPr>
          <p:nvPr/>
        </p:nvCxnSpPr>
        <p:spPr>
          <a:xfrm>
            <a:off x="444500" y="1231900"/>
            <a:ext cx="11430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24844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FB2BE2-01E9-434A-98A4-C512A4ECD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710" y="2002631"/>
            <a:ext cx="5990102" cy="2852737"/>
          </a:xfrm>
        </p:spPr>
        <p:txBody>
          <a:bodyPr/>
          <a:lstStyle/>
          <a:p>
            <a:r>
              <a:rPr lang="ja-JP" altLang="en-US"/>
              <a:t>善用 </a:t>
            </a:r>
            <a:r>
              <a:rPr lang="en-US" altLang="en-US"/>
              <a:t>Dropbox</a:t>
            </a:r>
            <a:r>
              <a:rPr lang="en-US" altLang="zh-TW"/>
              <a:t> </a:t>
            </a:r>
            <a:r>
              <a:rPr lang="zh-TW" altLang="en-US"/>
              <a:t>讓資料與生活同步</a:t>
            </a:r>
            <a:r>
              <a:rPr lang="en-US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219229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981A09DA-6465-4746-A08C-ED588A744C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-28236"/>
            <a:ext cx="12192000" cy="64905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F6C9A4-35AA-4ED3-B730-DCA2B9D0D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35" y="18255"/>
            <a:ext cx="11392524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>
                <a:solidFill>
                  <a:schemeClr val="bg1"/>
                </a:solidFill>
              </a:rPr>
              <a:t>Dropbox 豐富功能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zh-TW" altLang="en-US">
                <a:solidFill>
                  <a:schemeClr val="bg1"/>
                </a:solidFill>
              </a:rPr>
              <a:t>重新定義雲端硬碟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234D4F9-EA42-4E5F-970F-D81FB6A1E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2035"/>
            <a:ext cx="10515600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5560"/>
            <a:r>
              <a:rPr lang="zh-TW" altLang="en-US">
                <a:solidFill>
                  <a:schemeClr val="bg1"/>
                </a:solidFill>
              </a:rPr>
              <a:t>雲端儲存</a:t>
            </a:r>
            <a:endParaRPr lang="en-US" altLang="zh-TW">
              <a:solidFill>
                <a:schemeClr val="bg1"/>
              </a:solidFill>
            </a:endParaRPr>
          </a:p>
          <a:p>
            <a:pPr marL="35560"/>
            <a:r>
              <a:rPr lang="zh-TW" altLang="en-US">
                <a:solidFill>
                  <a:schemeClr val="bg1"/>
                </a:solidFill>
              </a:rPr>
              <a:t>支援多種平台 (Windows / Mac / Linux / iOS / Android)</a:t>
            </a:r>
          </a:p>
          <a:p>
            <a:pPr marL="35560"/>
            <a:r>
              <a:rPr lang="zh-TW">
                <a:solidFill>
                  <a:schemeClr val="bg1"/>
                </a:solidFill>
              </a:rPr>
              <a:t>共享功能</a:t>
            </a:r>
          </a:p>
          <a:p>
            <a:pPr marL="35560"/>
            <a:r>
              <a:rPr lang="zh-TW">
                <a:solidFill>
                  <a:schemeClr val="bg1"/>
                </a:solidFill>
              </a:rPr>
              <a:t>團隊共享</a:t>
            </a:r>
          </a:p>
          <a:p>
            <a:pPr marL="35560"/>
            <a:r>
              <a:rPr lang="zh-TW" altLang="en-US">
                <a:solidFill>
                  <a:schemeClr val="bg1"/>
                </a:solidFill>
              </a:rPr>
              <a:t>雲端檔案預覽</a:t>
            </a:r>
            <a:endParaRPr lang="en-US">
              <a:solidFill>
                <a:schemeClr val="bg1"/>
              </a:solidFill>
            </a:endParaRPr>
          </a:p>
          <a:p>
            <a:pPr marL="35560"/>
            <a:r>
              <a:rPr lang="zh-TW" altLang="en-US">
                <a:solidFill>
                  <a:schemeClr val="bg1"/>
                </a:solidFill>
              </a:rPr>
              <a:t>檔案離線存取功能</a:t>
            </a:r>
            <a:endParaRPr lang="en-US">
              <a:solidFill>
                <a:schemeClr val="bg1"/>
              </a:solidFill>
            </a:endParaRPr>
          </a:p>
          <a:p>
            <a:pPr marL="35560"/>
            <a:r>
              <a:rPr lang="zh-TW">
                <a:solidFill>
                  <a:schemeClr val="bg1"/>
                </a:solidFill>
                <a:latin typeface="微軟正黑體"/>
                <a:ea typeface="微軟正黑體"/>
              </a:rPr>
              <a:t>檔案</a:t>
            </a:r>
            <a:r>
              <a:rPr lang="zh-TW" altLang="en-US">
                <a:solidFill>
                  <a:schemeClr val="bg1"/>
                </a:solidFill>
                <a:latin typeface="微軟正黑體"/>
                <a:ea typeface="微軟正黑體"/>
              </a:rPr>
              <a:t>內容</a:t>
            </a:r>
            <a:r>
              <a:rPr lang="zh-TW">
                <a:solidFill>
                  <a:schemeClr val="bg1"/>
                </a:solidFill>
                <a:latin typeface="微軟正黑體"/>
                <a:ea typeface="微軟正黑體"/>
              </a:rPr>
              <a:t>搜尋功能</a:t>
            </a:r>
          </a:p>
          <a:p>
            <a:pPr marL="35560"/>
            <a:r>
              <a:rPr lang="zh-TW" altLang="en-US">
                <a:solidFill>
                  <a:schemeClr val="bg1"/>
                </a:solidFill>
              </a:rPr>
              <a:t>檔案還原功能和版本紀錄</a:t>
            </a:r>
            <a:endParaRPr lang="zh-TW">
              <a:solidFill>
                <a:schemeClr val="bg1"/>
              </a:solidFill>
            </a:endParaRPr>
          </a:p>
          <a:p>
            <a:pPr marL="35560"/>
            <a:r>
              <a:rPr lang="zh-TW" altLang="en-US">
                <a:solidFill>
                  <a:schemeClr val="bg1"/>
                </a:solidFill>
              </a:rPr>
              <a:t>...</a:t>
            </a: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xmlns="" id="{F0C85351-B65F-495D-9AB8-C32B589A6E4A}"/>
              </a:ext>
            </a:extLst>
          </p:cNvPr>
          <p:cNvCxnSpPr>
            <a:cxnSpLocks/>
          </p:cNvCxnSpPr>
          <p:nvPr/>
        </p:nvCxnSpPr>
        <p:spPr>
          <a:xfrm>
            <a:off x="444500" y="1231900"/>
            <a:ext cx="1143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45816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0F1A5-8A31-41FD-A959-7347594AC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336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/>
              <a:t>多方整合讓雲端空間不再只是資料倉庫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542B85-45A6-48D0-9307-ED31861E5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85" y="2051398"/>
            <a:ext cx="10515600" cy="1831975"/>
          </a:xfrm>
        </p:spPr>
        <p:txBody>
          <a:bodyPr/>
          <a:lstStyle/>
          <a:p>
            <a:r>
              <a:rPr lang="zh-TW" altLang="en-US"/>
              <a:t>線上預覽及編輯雲端檔案</a:t>
            </a:r>
            <a:endParaRPr lang="en-US"/>
          </a:p>
          <a:p>
            <a:r>
              <a:rPr lang="ja-JP" altLang="en-US"/>
              <a:t>檔案協同處理</a:t>
            </a:r>
          </a:p>
          <a:p>
            <a:r>
              <a:rPr lang="ja-JP" altLang="en-US"/>
              <a:t>應用程式直接存取雲端檔案</a:t>
            </a:r>
          </a:p>
          <a:p>
            <a:endParaRPr lang="ja-JP" altLang="en-US"/>
          </a:p>
        </p:txBody>
      </p:sp>
      <p:pic>
        <p:nvPicPr>
          <p:cNvPr id="4" name="Picture 4" descr="A close up of a logo&#10;&#10;描述是以高可信度產生">
            <a:extLst>
              <a:ext uri="{FF2B5EF4-FFF2-40B4-BE49-F238E27FC236}">
                <a16:creationId xmlns:a16="http://schemas.microsoft.com/office/drawing/2014/main" xmlns="" id="{8C3A1CDF-2F6E-45AD-8300-FFBCB3E1440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12788" y="1662986"/>
            <a:ext cx="4641012" cy="429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43461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740</Words>
  <Application>Microsoft Office PowerPoint</Application>
  <PresentationFormat>自訂</PresentationFormat>
  <Paragraphs>168</Paragraphs>
  <Slides>25</Slides>
  <Notes>7</Notes>
  <HiddenSlides>1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26" baseType="lpstr">
      <vt:lpstr>Office 佈景主題</vt:lpstr>
      <vt:lpstr>投影片 1</vt:lpstr>
      <vt:lpstr>QNAP x Dropbox 活用大揭密</vt:lpstr>
      <vt:lpstr>資料海量成長  資料保存問題多  </vt:lpstr>
      <vt:lpstr>使用者常見問題 - 資料保存</vt:lpstr>
      <vt:lpstr>NAS與公有雲優勢比較 - 資料保存</vt:lpstr>
      <vt:lpstr>讓混合雲架構加速您的工作流程</vt:lpstr>
      <vt:lpstr>善用 Dropbox 讓資料與生活同步 </vt:lpstr>
      <vt:lpstr>Dropbox 豐富功能 重新定義雲端硬碟</vt:lpstr>
      <vt:lpstr>多方整合讓雲端空間不再只是資料倉庫</vt:lpstr>
      <vt:lpstr>記錄生活並分享精采時刻</vt:lpstr>
      <vt:lpstr>行動辦公大利器讓資料如影隨形</vt:lpstr>
      <vt:lpstr>檔案雲端管理  重要資料不丟失</vt:lpstr>
      <vt:lpstr>QNAP NAS 為您的資料流造橋鋪路 </vt:lpstr>
      <vt:lpstr>豐富的軟體支援 簡化上雲流程</vt:lpstr>
      <vt:lpstr>QNAP Hybrid  Backup  Sync </vt:lpstr>
      <vt:lpstr>Hybrid Backup Sync 使用情境</vt:lpstr>
      <vt:lpstr>QNAP Remote Mount</vt:lpstr>
      <vt:lpstr>便利的檔案存取介面</vt:lpstr>
      <vt:lpstr>超實用檔案管理術</vt:lpstr>
      <vt:lpstr>QNAP NAS   解放混合雲潛能</vt:lpstr>
      <vt:lpstr>QNAP NAS 高速傳輸介面 加速檔案存取</vt:lpstr>
      <vt:lpstr>因應 GDPR 資料保存需要更安全</vt:lpstr>
      <vt:lpstr>高彈性空間擴充術</vt:lpstr>
      <vt:lpstr> 便利您的生活和工作</vt:lpstr>
      <vt:lpstr>QNAP NAS x Dropbox 是您最好的選擇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HsuanChang</dc:creator>
  <cp:lastModifiedBy>user</cp:lastModifiedBy>
  <cp:revision>3</cp:revision>
  <dcterms:created xsi:type="dcterms:W3CDTF">2012-07-30T21:28:29Z</dcterms:created>
  <dcterms:modified xsi:type="dcterms:W3CDTF">2019-01-10T08:17:48Z</dcterms:modified>
</cp:coreProperties>
</file>