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88" r:id="rId4"/>
    <p:sldId id="28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80" r:id="rId16"/>
    <p:sldId id="289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84" r:id="rId25"/>
    <p:sldId id="290" r:id="rId26"/>
    <p:sldId id="277" r:id="rId27"/>
    <p:sldId id="285" r:id="rId28"/>
    <p:sldId id="279" r:id="rId29"/>
  </p:sldIdLst>
  <p:sldSz cx="9144000" cy="5143500" type="screen16x9"/>
  <p:notesSz cx="6858000" cy="9144000"/>
  <p:embeddedFontLst>
    <p:embeddedFont>
      <p:font typeface="Albertus" panose="020E0702040304020204" pitchFamily="34" charset="0"/>
      <p:bold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AEDF55-2AE2-3D2B-FF8B-87A95068437E}" v="23" dt="2019-01-08T05:55:52.337"/>
    <p1510:client id="{B428E529-0D9F-5458-C9C3-6D597CA92C45}" v="26" dt="2019-01-08T03:55:09.896"/>
    <p1510:client id="{B81F1579-0051-69F9-BEFC-94E4610CA87C}" v="1" dt="2019-01-07T06:39:13.348"/>
    <p1510:client id="{78DE7CCB-81C4-8B91-F3B4-4EE709CC9ED2}" v="1" dt="2019-01-07T12:07:16.276"/>
    <p1510:client id="{2C5D1C69-6A4D-71BA-296D-D6735421F6EA}" v="284" dt="2019-01-07T07:12:29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820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1796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776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bf099dc3b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bf099dc3b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713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bf099dc3b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bf099dc3b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357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bf099dc3b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bf099dc3b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9761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bf099dc3b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bf099dc3b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1262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be1cf0b2c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be1cf0b2c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38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be9c0b5e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be9c0b5e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390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be3d1249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be3d12492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641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be9c0b5e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be9c0b5e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01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be9c0b5e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4be9c0b5e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6252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be9c0b5e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4be9c0b5e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6818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be3d12492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be3d12492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447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be9c0b5e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4be9c0b5e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6393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bf099dc3b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bf099dc3b_0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149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4be9c0b5e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4be9c0b5e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2875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be3d12492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be3d12492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00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bebac6a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bebac6a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5549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bebac6a4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bebac6a4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065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bdb7f691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bdb7f691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2625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bf099dc3b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bf099dc3b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1924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bf099dc3b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bf099dc3b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2162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bf099dc3b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bf099dc3b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733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349804F-2670-4ED7-A558-9CA555228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4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46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8102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61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51EDE6-AD4F-45D3-853C-F5A46B68B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41D6B2E-D34E-4BC2-99D2-F5A2782C12F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2F7FC56-1F01-414F-A8E3-E08339E88D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9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529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102164" y="62864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02164" y="1012626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582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15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62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863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35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1578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3A5BF67-2EF4-49BD-9B60-348A9BA1E0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3726" y="7081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73726" y="1000699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0367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013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title"/>
          </p:nvPr>
        </p:nvSpPr>
        <p:spPr>
          <a:xfrm>
            <a:off x="204249" y="96581"/>
            <a:ext cx="8768765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+mj-lt"/>
              </a:rPr>
              <a:t>Collaborative file sharing</a:t>
            </a:r>
            <a:endParaRPr b="1">
              <a:latin typeface="+mj-lt"/>
            </a:endParaRPr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1"/>
          </p:nvPr>
        </p:nvSpPr>
        <p:spPr>
          <a:xfrm>
            <a:off x="245664" y="1283341"/>
            <a:ext cx="3551022" cy="29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47650" algn="l" rtl="0">
              <a:spcBef>
                <a:spcPts val="0"/>
              </a:spcBef>
              <a:spcAft>
                <a:spcPts val="0"/>
              </a:spcAft>
              <a:buClr>
                <a:srgbClr val="271839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Easily share your file with other users</a:t>
            </a:r>
            <a:b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</a:b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61950" lvl="0" indent="-247650" algn="l" rtl="0">
              <a:spcBef>
                <a:spcPts val="0"/>
              </a:spcBef>
              <a:spcAft>
                <a:spcPts val="0"/>
              </a:spcAft>
              <a:buClr>
                <a:srgbClr val="271839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View shared files</a:t>
            </a:r>
            <a:b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</a:br>
            <a:endParaRPr lang="en" sz="16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61950" lvl="0" indent="-247650" algn="l" rtl="0">
              <a:spcBef>
                <a:spcPts val="0"/>
              </a:spcBef>
              <a:spcAft>
                <a:spcPts val="0"/>
              </a:spcAft>
              <a:buClr>
                <a:srgbClr val="27183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Collaborate with other </a:t>
            </a:r>
          </a:p>
          <a:p>
            <a:pPr marL="114300" lvl="0" indent="247650" algn="l" rtl="0">
              <a:spcBef>
                <a:spcPts val="0"/>
              </a:spcBef>
              <a:spcAft>
                <a:spcPts val="0"/>
              </a:spcAft>
              <a:buClr>
                <a:srgbClr val="271839"/>
              </a:buClr>
              <a:buSzPct val="100000"/>
              <a:buNone/>
            </a:pPr>
            <a:r>
              <a:rPr lang="en-US" sz="1600" err="1">
                <a:solidFill>
                  <a:schemeClr val="bg2">
                    <a:lumMod val="50000"/>
                  </a:schemeClr>
                </a:solidFill>
                <a:latin typeface="+mj-lt"/>
              </a:rPr>
              <a:t>ownCloud</a:t>
            </a: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 users and </a:t>
            </a:r>
          </a:p>
          <a:p>
            <a:pPr marL="114300" lvl="0" indent="247650" algn="l" rtl="0">
              <a:spcBef>
                <a:spcPts val="0"/>
              </a:spcBef>
              <a:spcAft>
                <a:spcPts val="0"/>
              </a:spcAft>
              <a:buClr>
                <a:srgbClr val="271839"/>
              </a:buClr>
              <a:buSzPct val="100000"/>
              <a:buNone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make your NAS more </a:t>
            </a:r>
          </a:p>
          <a:p>
            <a:pPr marL="114300" lvl="0" indent="247650" algn="l" rtl="0">
              <a:spcBef>
                <a:spcPts val="0"/>
              </a:spcBef>
              <a:spcAft>
                <a:spcPts val="0"/>
              </a:spcAft>
              <a:buClr>
                <a:srgbClr val="271839"/>
              </a:buClr>
              <a:buSzPct val="100000"/>
              <a:buNone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productive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62D415B2-394F-45B0-B15F-8FD3B4C5C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5901" y="1071674"/>
            <a:ext cx="4947114" cy="3467355"/>
          </a:xfrm>
          <a:prstGeom prst="rect">
            <a:avLst/>
          </a:prstGeom>
        </p:spPr>
      </p:pic>
      <p:pic>
        <p:nvPicPr>
          <p:cNvPr id="4" name="圖片 3" descr="一張含有 樂高, 玩具 的圖片&#10;&#10;描述是以高可信度產生">
            <a:extLst>
              <a:ext uri="{FF2B5EF4-FFF2-40B4-BE49-F238E27FC236}">
                <a16:creationId xmlns:a16="http://schemas.microsoft.com/office/drawing/2014/main" id="{F581290A-937C-4686-BBC7-D366354373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665" y="1223642"/>
            <a:ext cx="4749971" cy="3238487"/>
          </a:xfrm>
          <a:prstGeom prst="rect">
            <a:avLst/>
          </a:prstGeom>
        </p:spPr>
      </p:pic>
      <p:pic>
        <p:nvPicPr>
          <p:cNvPr id="6" name="圖片 5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E095ECE6-F199-40E2-B0CE-62309C5BE0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341" y="2701307"/>
            <a:ext cx="1947759" cy="201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32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2CB66FE-5E29-42D4-987E-19D230303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506670" y="54277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+mj-lt"/>
              </a:rPr>
              <a:t>Track Activities</a:t>
            </a:r>
            <a:endParaRPr b="1">
              <a:latin typeface="+mj-lt"/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241870" y="1475932"/>
            <a:ext cx="3846348" cy="24953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indent="-241300">
              <a:lnSpc>
                <a:spcPts val="2100"/>
              </a:lnSpc>
              <a:buClr>
                <a:schemeClr val="bg2">
                  <a:lumMod val="50000"/>
                </a:schemeClr>
              </a:buClr>
              <a:buSzPct val="70000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Keep a track of all your activities</a:t>
            </a:r>
          </a:p>
          <a:p>
            <a:pPr marL="355600" indent="-241300">
              <a:lnSpc>
                <a:spcPts val="2100"/>
              </a:lnSpc>
              <a:buClr>
                <a:schemeClr val="bg2">
                  <a:lumMod val="50000"/>
                </a:schemeClr>
              </a:buClr>
              <a:buSzPct val="70000"/>
            </a:pPr>
            <a:endParaRPr sz="5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55600" indent="-241300">
              <a:lnSpc>
                <a:spcPts val="2100"/>
              </a:lnSpc>
              <a:spcBef>
                <a:spcPts val="1600"/>
              </a:spcBef>
              <a:buClr>
                <a:schemeClr val="bg2">
                  <a:lumMod val="50000"/>
                </a:schemeClr>
              </a:buClr>
              <a:buSzPct val="70000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Monitor the changes made by you like file addition, deletion, etc.</a:t>
            </a:r>
            <a:endParaRPr lang="en" sz="1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55600" indent="-241300">
              <a:lnSpc>
                <a:spcPts val="2100"/>
              </a:lnSpc>
              <a:spcBef>
                <a:spcPts val="1600"/>
              </a:spcBef>
              <a:buClr>
                <a:schemeClr val="bg2">
                  <a:lumMod val="50000"/>
                </a:schemeClr>
              </a:buClr>
              <a:buSzPct val="70000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Maintain transparency within the team by watching activities of other users</a:t>
            </a: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3462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E8BCC954-DD0C-4034-8631-448281AA9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5843" y="1091187"/>
            <a:ext cx="4572001" cy="3483184"/>
          </a:xfrm>
          <a:prstGeom prst="rect">
            <a:avLst/>
          </a:prstGeom>
        </p:spPr>
      </p:pic>
      <p:sp>
        <p:nvSpPr>
          <p:cNvPr id="142" name="Google Shape;142;p22"/>
          <p:cNvSpPr txBox="1">
            <a:spLocks noGrp="1"/>
          </p:cNvSpPr>
          <p:nvPr>
            <p:ph type="ctrTitle"/>
          </p:nvPr>
        </p:nvSpPr>
        <p:spPr>
          <a:xfrm>
            <a:off x="390525" y="76630"/>
            <a:ext cx="8222100" cy="7527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+mj-lt"/>
              </a:rPr>
              <a:t>Notifications</a:t>
            </a:r>
            <a:endParaRPr sz="3200" b="1">
              <a:latin typeface="+mj-lt"/>
            </a:endParaRPr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1"/>
          </p:nvPr>
        </p:nvSpPr>
        <p:spPr>
          <a:xfrm>
            <a:off x="79010" y="1303884"/>
            <a:ext cx="4194459" cy="33917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-215900" algn="l" rtl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6000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Get notified when a folder or a file is created, changed, shared, deleted, restored, downloaded or a folder was shared from another NAS server</a:t>
            </a:r>
            <a:b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</a:b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55600" lvl="0" indent="-215900" algn="l" rtl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6000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Get email notifications to any of your email account added in the personal info</a:t>
            </a:r>
            <a:b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</a:b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55600" lvl="0" indent="-215900" algn="l" rtl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6000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Custom settings to get notified hourly, daily or weekly</a:t>
            </a: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481269" y="1260079"/>
            <a:ext cx="4268775" cy="3145400"/>
          </a:xfrm>
          <a:prstGeom prst="rect">
            <a:avLst/>
          </a:prstGeom>
        </p:spPr>
      </p:pic>
      <p:pic>
        <p:nvPicPr>
          <p:cNvPr id="145" name="Google Shape;145;p22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125" y="452985"/>
            <a:ext cx="1507100" cy="150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684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AB92B74-DE83-4240-95B5-F947F4EF3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1" name="Google Shape;151;p23"/>
          <p:cNvSpPr txBox="1">
            <a:spLocks noGrp="1"/>
          </p:cNvSpPr>
          <p:nvPr>
            <p:ph type="ctrTitle"/>
          </p:nvPr>
        </p:nvSpPr>
        <p:spPr>
          <a:xfrm>
            <a:off x="575791" y="6428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+mj-lt"/>
              </a:rPr>
              <a:t>User management</a:t>
            </a:r>
            <a:endParaRPr sz="3200" b="1">
              <a:latin typeface="+mj-lt"/>
            </a:endParaRPr>
          </a:p>
        </p:txBody>
      </p:sp>
      <p:sp>
        <p:nvSpPr>
          <p:cNvPr id="152" name="Google Shape;152;p23"/>
          <p:cNvSpPr txBox="1">
            <a:spLocks noGrp="1"/>
          </p:cNvSpPr>
          <p:nvPr>
            <p:ph type="subTitle" idx="1"/>
          </p:nvPr>
        </p:nvSpPr>
        <p:spPr>
          <a:xfrm>
            <a:off x="99163" y="1034016"/>
            <a:ext cx="4402987" cy="32079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-21590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Create new users and assign the username and password of your choice</a:t>
            </a:r>
            <a:b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</a:b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55600" lvl="0" indent="-21590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Create groups, and assign the users to groups</a:t>
            </a:r>
            <a:b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</a:b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55600" lvl="0" indent="-21590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Promote a user to the admin role by adding the user to the admin group</a:t>
            </a:r>
            <a:b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</a:b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55600" lvl="0" indent="-21590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Assign an admin for each created group</a:t>
            </a:r>
            <a:b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</a:b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55600" lvl="0" indent="-21590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Restrict the data upload quota for </a:t>
            </a:r>
          </a:p>
          <a:p>
            <a:pPr marL="139700" lvl="0" indent="22225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each user, almost unlimited in the </a:t>
            </a:r>
          </a:p>
          <a:p>
            <a:pPr marL="139700" lvl="0" indent="22225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case of NAS</a:t>
            </a: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53" name="Google Shape;153;p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13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80287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>
            <a:extLst>
              <a:ext uri="{FF2B5EF4-FFF2-40B4-BE49-F238E27FC236}">
                <a16:creationId xmlns:a16="http://schemas.microsoft.com/office/drawing/2014/main" id="{28244B37-2AEF-471C-BB55-D38754372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4607" y="1122184"/>
            <a:ext cx="4796668" cy="2018675"/>
          </a:xfrm>
          <a:prstGeom prst="rect">
            <a:avLst/>
          </a:prstGeom>
        </p:spPr>
      </p:pic>
      <p:sp>
        <p:nvSpPr>
          <p:cNvPr id="159" name="Google Shape;159;p24"/>
          <p:cNvSpPr txBox="1">
            <a:spLocks noGrp="1"/>
          </p:cNvSpPr>
          <p:nvPr>
            <p:ph type="ctrTitle"/>
          </p:nvPr>
        </p:nvSpPr>
        <p:spPr>
          <a:xfrm>
            <a:off x="460950" y="13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+mj-lt"/>
              </a:rPr>
              <a:t>Admin</a:t>
            </a:r>
            <a:endParaRPr sz="3200" b="1">
              <a:latin typeface="+mj-lt"/>
            </a:endParaRPr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1"/>
          </p:nvPr>
        </p:nvSpPr>
        <p:spPr>
          <a:xfrm>
            <a:off x="231776" y="1070578"/>
            <a:ext cx="4399078" cy="37450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3495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View logs for fatal issues, errors, warnings, info, debugging, etc. </a:t>
            </a:r>
            <a:b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</a:b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61950" lvl="0" indent="-23495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Configure an email server for sending out notifications, set an email template </a:t>
            </a:r>
            <a:b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</a:b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61950" lvl="0" indent="-23495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Enforce Https to force the clients to connect to ownCloud via an encrypted connection</a:t>
            </a:r>
            <a:b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</a:b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61950" lvl="0" indent="-23495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Set sharing restrictions</a:t>
            </a:r>
            <a:b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</a:b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61950" lvl="0" indent="-23495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View database performance info</a:t>
            </a: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6" name="圖片 5" descr="一張含有 桌, 室內, 電子用品, 膝上型電腦 的圖片&#10;&#10;描述是以非常高的可信度產生">
            <a:extLst>
              <a:ext uri="{FF2B5EF4-FFF2-40B4-BE49-F238E27FC236}">
                <a16:creationId xmlns:a16="http://schemas.microsoft.com/office/drawing/2014/main" id="{289E2F93-0BDE-494B-9720-D96CEEFE7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025" y="1578759"/>
            <a:ext cx="3527027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40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2A4D740-DB35-40F5-849C-B02D557CA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5" name="副標題 4">
            <a:extLst>
              <a:ext uri="{FF2B5EF4-FFF2-40B4-BE49-F238E27FC236}">
                <a16:creationId xmlns:a16="http://schemas.microsoft.com/office/drawing/2014/main" id="{1CE869C2-549B-4597-A8AB-88353762D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9916" y="2575513"/>
            <a:ext cx="4492760" cy="23192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2300" b="1">
                <a:latin typeface="+mj-lt"/>
              </a:rPr>
              <a:t>File explorer</a:t>
            </a:r>
          </a:p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2300" b="1">
                <a:latin typeface="+mj-lt"/>
              </a:rPr>
              <a:t>User Management</a:t>
            </a:r>
          </a:p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2300" b="1">
                <a:latin typeface="+mj-lt"/>
              </a:rPr>
              <a:t>Admin Features</a:t>
            </a:r>
          </a:p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2300" b="1">
                <a:latin typeface="+mj-lt"/>
              </a:rPr>
              <a:t>External Storage</a:t>
            </a:r>
          </a:p>
          <a:p>
            <a:pPr>
              <a:lnSpc>
                <a:spcPts val="3000"/>
              </a:lnSpc>
            </a:pPr>
            <a:endParaRPr lang="zh-TW" altLang="en-US" sz="2300"/>
          </a:p>
        </p:txBody>
      </p:sp>
      <p:pic>
        <p:nvPicPr>
          <p:cNvPr id="9" name="圖片 8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0A999E84-E137-4420-B90E-C9E967DEA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583" y="1430031"/>
            <a:ext cx="4909225" cy="1198621"/>
          </a:xfrm>
          <a:prstGeom prst="rect">
            <a:avLst/>
          </a:prstGeom>
        </p:spPr>
      </p:pic>
      <p:pic>
        <p:nvPicPr>
          <p:cNvPr id="11" name="圖片 10" descr="一張含有 標誌, 室外, 文字, 建築物 的圖片&#10;&#10;描述是以非常高的可信度產生">
            <a:extLst>
              <a:ext uri="{FF2B5EF4-FFF2-40B4-BE49-F238E27FC236}">
                <a16:creationId xmlns:a16="http://schemas.microsoft.com/office/drawing/2014/main" id="{C27E02D8-CD2E-4279-A594-6E23FB1B0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880" y="441445"/>
            <a:ext cx="2438400" cy="108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33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2A4D740-DB35-40F5-849C-B02D557CA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5" name="副標題 4">
            <a:extLst>
              <a:ext uri="{FF2B5EF4-FFF2-40B4-BE49-F238E27FC236}">
                <a16:creationId xmlns:a16="http://schemas.microsoft.com/office/drawing/2014/main" id="{1CE869C2-549B-4597-A8AB-88353762D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9916" y="2575513"/>
            <a:ext cx="4492760" cy="23192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2300" b="1">
                <a:latin typeface="+mj-lt"/>
              </a:rPr>
              <a:t>File explorer</a:t>
            </a:r>
          </a:p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2300" b="1">
                <a:latin typeface="+mj-lt"/>
              </a:rPr>
              <a:t>User Management</a:t>
            </a:r>
          </a:p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2300" b="1">
                <a:latin typeface="+mj-lt"/>
              </a:rPr>
              <a:t>Admin Features</a:t>
            </a:r>
          </a:p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2300" b="1">
                <a:latin typeface="+mj-lt"/>
              </a:rPr>
              <a:t>External Storage</a:t>
            </a:r>
          </a:p>
          <a:p>
            <a:pPr>
              <a:lnSpc>
                <a:spcPts val="3000"/>
              </a:lnSpc>
            </a:pPr>
            <a:endParaRPr lang="zh-TW" altLang="en-US" sz="2300"/>
          </a:p>
        </p:txBody>
      </p:sp>
      <p:pic>
        <p:nvPicPr>
          <p:cNvPr id="9" name="圖片 8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0A999E84-E137-4420-B90E-C9E967DEA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583" y="1430031"/>
            <a:ext cx="4909225" cy="1198621"/>
          </a:xfrm>
          <a:prstGeom prst="rect">
            <a:avLst/>
          </a:prstGeom>
        </p:spPr>
      </p:pic>
      <p:pic>
        <p:nvPicPr>
          <p:cNvPr id="11" name="圖片 10" descr="一張含有 標誌, 室外, 文字, 建築物 的圖片&#10;&#10;描述是以非常高的可信度產生">
            <a:extLst>
              <a:ext uri="{FF2B5EF4-FFF2-40B4-BE49-F238E27FC236}">
                <a16:creationId xmlns:a16="http://schemas.microsoft.com/office/drawing/2014/main" id="{C27E02D8-CD2E-4279-A594-6E23FB1B0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880" y="441445"/>
            <a:ext cx="2438400" cy="1082285"/>
          </a:xfrm>
          <a:prstGeom prst="rect">
            <a:avLst/>
          </a:prstGeom>
        </p:spPr>
      </p:pic>
      <p:pic>
        <p:nvPicPr>
          <p:cNvPr id="2" name="圖片 2">
            <a:extLst>
              <a:ext uri="{FF2B5EF4-FFF2-40B4-BE49-F238E27FC236}">
                <a16:creationId xmlns:a16="http://schemas.microsoft.com/office/drawing/2014/main" id="{0933D8A2-F965-4D32-8ABD-E0262859A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" y="-553"/>
            <a:ext cx="9137821" cy="51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82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4B2F7BC-F7B8-4125-ADCD-15A20A36F5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4" name="Google Shape;174;p26"/>
          <p:cNvSpPr txBox="1">
            <a:spLocks noGrp="1"/>
          </p:cNvSpPr>
          <p:nvPr>
            <p:ph type="ctrTitle"/>
          </p:nvPr>
        </p:nvSpPr>
        <p:spPr>
          <a:xfrm>
            <a:off x="492080" y="86167"/>
            <a:ext cx="8222100" cy="744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+mj-lt"/>
              </a:rPr>
              <a:t>ownCloud App Ecosystem</a:t>
            </a:r>
            <a:endParaRPr sz="3300">
              <a:latin typeface="+mj-lt"/>
            </a:endParaRPr>
          </a:p>
        </p:txBody>
      </p:sp>
      <p:sp>
        <p:nvSpPr>
          <p:cNvPr id="176" name="Google Shape;176;p26"/>
          <p:cNvSpPr txBox="1">
            <a:spLocks noGrp="1"/>
          </p:cNvSpPr>
          <p:nvPr>
            <p:ph type="subTitle" idx="1"/>
          </p:nvPr>
        </p:nvSpPr>
        <p:spPr>
          <a:xfrm>
            <a:off x="511397" y="661898"/>
            <a:ext cx="8222100" cy="432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00"/>
                </a:solidFill>
                <a:latin typeface="+mj-lt"/>
              </a:rPr>
              <a:t>Boost team productivity with community driven apps</a:t>
            </a:r>
            <a:endParaRPr b="1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77" name="Google Shape;177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17</a:t>
            </a:fld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圖片 2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26BB5CA8-5FFA-4243-BEB4-CFAE7F7D0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564" y="1422156"/>
            <a:ext cx="1374523" cy="185174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7D8B209-712F-469E-8F69-F27D3D1BA0E1}"/>
              </a:ext>
            </a:extLst>
          </p:cNvPr>
          <p:cNvSpPr/>
          <p:nvPr/>
        </p:nvSpPr>
        <p:spPr>
          <a:xfrm>
            <a:off x="2293817" y="1998092"/>
            <a:ext cx="1774845" cy="6998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 algn="ctr">
              <a:lnSpc>
                <a:spcPts val="1500"/>
              </a:lnSpc>
              <a:spcBef>
                <a:spcPts val="1600"/>
              </a:spcBef>
              <a:buSzPts val="1800"/>
            </a:pPr>
            <a:r>
              <a:rPr lang="en-US" altLang="zh-TW" sz="2250" b="1">
                <a:solidFill>
                  <a:srgbClr val="248469"/>
                </a:solidFill>
              </a:rPr>
              <a:t>Notes and </a:t>
            </a:r>
          </a:p>
          <a:p>
            <a:pPr marL="114300" lvl="0" algn="ctr">
              <a:lnSpc>
                <a:spcPts val="1500"/>
              </a:lnSpc>
              <a:spcBef>
                <a:spcPts val="1600"/>
              </a:spcBef>
              <a:buSzPts val="1800"/>
            </a:pPr>
            <a:r>
              <a:rPr lang="en-US" altLang="zh-TW" sz="2250" b="1">
                <a:solidFill>
                  <a:srgbClr val="248469"/>
                </a:solidFill>
              </a:rPr>
              <a:t>Tasks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D7494D6-7743-427A-BB50-6DC3B3258CCF}"/>
              </a:ext>
            </a:extLst>
          </p:cNvPr>
          <p:cNvSpPr/>
          <p:nvPr/>
        </p:nvSpPr>
        <p:spPr>
          <a:xfrm>
            <a:off x="5232977" y="2054059"/>
            <a:ext cx="1342034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spcBef>
                <a:spcPts val="1600"/>
              </a:spcBef>
              <a:buSzPts val="1800"/>
            </a:pPr>
            <a:r>
              <a:rPr lang="en-US" altLang="zh-TW" sz="2250" b="1">
                <a:solidFill>
                  <a:srgbClr val="A71D3B"/>
                </a:solidFill>
              </a:rPr>
              <a:t>Draw.io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5B66625-E26A-450F-BA03-0BC2B5AA746A}"/>
              </a:ext>
            </a:extLst>
          </p:cNvPr>
          <p:cNvSpPr/>
          <p:nvPr/>
        </p:nvSpPr>
        <p:spPr>
          <a:xfrm>
            <a:off x="918717" y="3395691"/>
            <a:ext cx="1854995" cy="744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 algn="ctr">
              <a:lnSpc>
                <a:spcPts val="1700"/>
              </a:lnSpc>
              <a:spcBef>
                <a:spcPts val="1600"/>
              </a:spcBef>
              <a:buSzPts val="1800"/>
            </a:pPr>
            <a:r>
              <a:rPr lang="en-US" altLang="zh-TW" sz="2250" b="1">
                <a:solidFill>
                  <a:srgbClr val="136B69"/>
                </a:solidFill>
              </a:rPr>
              <a:t>Image and </a:t>
            </a:r>
          </a:p>
          <a:p>
            <a:pPr marL="114300" lvl="0" algn="ctr">
              <a:lnSpc>
                <a:spcPts val="1700"/>
              </a:lnSpc>
              <a:spcBef>
                <a:spcPts val="1600"/>
              </a:spcBef>
              <a:buSzPts val="1800"/>
            </a:pPr>
            <a:r>
              <a:rPr lang="en-US" altLang="zh-TW" sz="2250" b="1">
                <a:solidFill>
                  <a:srgbClr val="136B69"/>
                </a:solidFill>
              </a:rPr>
              <a:t>PDF viewer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5D3F1C-7A30-4CFD-94D1-3610AD671B5F}"/>
              </a:ext>
            </a:extLst>
          </p:cNvPr>
          <p:cNvSpPr/>
          <p:nvPr/>
        </p:nvSpPr>
        <p:spPr>
          <a:xfrm>
            <a:off x="4064455" y="3481240"/>
            <a:ext cx="989373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spcBef>
                <a:spcPts val="1600"/>
              </a:spcBef>
              <a:buSzPts val="1800"/>
            </a:pPr>
            <a:r>
              <a:rPr lang="en-US" altLang="zh-TW" sz="2250" b="1">
                <a:solidFill>
                  <a:srgbClr val="27566B"/>
                </a:solidFill>
              </a:rPr>
              <a:t>Polls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1561BFE-3B9F-436E-99E0-009951AC8A3E}"/>
              </a:ext>
            </a:extLst>
          </p:cNvPr>
          <p:cNvSpPr/>
          <p:nvPr/>
        </p:nvSpPr>
        <p:spPr>
          <a:xfrm>
            <a:off x="6282112" y="3481239"/>
            <a:ext cx="1838965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spcBef>
                <a:spcPts val="1600"/>
              </a:spcBef>
              <a:buSzPts val="1800"/>
            </a:pPr>
            <a:r>
              <a:rPr lang="en-US" altLang="zh-TW" sz="2250" b="1">
                <a:solidFill>
                  <a:srgbClr val="E4A70E"/>
                </a:solidFill>
              </a:rPr>
              <a:t>Only Office</a:t>
            </a:r>
          </a:p>
        </p:txBody>
      </p:sp>
    </p:spTree>
    <p:extLst>
      <p:ext uri="{BB962C8B-B14F-4D97-AF65-F5344CB8AC3E}">
        <p14:creationId xmlns:p14="http://schemas.microsoft.com/office/powerpoint/2010/main" val="2813117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296341" y="18674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Collaborative Teamwork</a:t>
            </a:r>
            <a:endParaRPr>
              <a:latin typeface="+mj-lt"/>
            </a:endParaRPr>
          </a:p>
        </p:txBody>
      </p:sp>
      <p:sp>
        <p:nvSpPr>
          <p:cNvPr id="183" name="Google Shape;183;p27"/>
          <p:cNvSpPr txBox="1">
            <a:spLocks noGrp="1"/>
          </p:cNvSpPr>
          <p:nvPr>
            <p:ph type="body" idx="1"/>
          </p:nvPr>
        </p:nvSpPr>
        <p:spPr>
          <a:xfrm>
            <a:off x="188975" y="1154798"/>
            <a:ext cx="3074925" cy="30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4765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Take down meeting notes</a:t>
            </a: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61950" lvl="0" indent="-24765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Create task list</a:t>
            </a: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61950" lvl="0" indent="-24765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Draw flow diagrams</a:t>
            </a: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61950" lvl="0" indent="-24765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Share with other users </a:t>
            </a:r>
          </a:p>
          <a:p>
            <a:pPr marL="114300" lvl="0" indent="247650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None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to collaborate </a:t>
            </a: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61950" lvl="0" indent="-24765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Export as jpg or pdf</a:t>
            </a: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61950" lvl="0" indent="-24765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View PDF files</a:t>
            </a: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61950" lvl="0" indent="-24765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Take poll opinions</a:t>
            </a: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61950" lvl="0" indent="-24765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Create and share PPTs</a:t>
            </a: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84" name="Google Shape;184;p2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18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圖片 2" descr="一張含有 桌 的圖片&#10;&#10;描述是以高可信度產生">
            <a:extLst>
              <a:ext uri="{FF2B5EF4-FFF2-40B4-BE49-F238E27FC236}">
                <a16:creationId xmlns:a16="http://schemas.microsoft.com/office/drawing/2014/main" id="{0A876772-08D2-4F2A-BC61-3320383E98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2573" y="1231900"/>
            <a:ext cx="6271427" cy="34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9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>
            <a:spLocks noGrp="1"/>
          </p:cNvSpPr>
          <p:nvPr>
            <p:ph type="ctrTitle"/>
          </p:nvPr>
        </p:nvSpPr>
        <p:spPr>
          <a:xfrm>
            <a:off x="215866" y="0"/>
            <a:ext cx="8582025" cy="9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+mj-lt"/>
              </a:rPr>
              <a:t>Notes and Tasks</a:t>
            </a:r>
            <a:endParaRPr sz="3200">
              <a:latin typeface="+mj-lt"/>
            </a:endParaRPr>
          </a:p>
        </p:txBody>
      </p:sp>
      <p:sp>
        <p:nvSpPr>
          <p:cNvPr id="191" name="Google Shape;191;p28"/>
          <p:cNvSpPr txBox="1">
            <a:spLocks noGrp="1"/>
          </p:cNvSpPr>
          <p:nvPr>
            <p:ph type="subTitle" idx="1"/>
          </p:nvPr>
        </p:nvSpPr>
        <p:spPr>
          <a:xfrm>
            <a:off x="75349" y="1261289"/>
            <a:ext cx="3451225" cy="31066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22250" algn="l" rtl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65000"/>
              <a:buFont typeface="Arial" panose="020B0604020202020204" pitchFamily="34" charset="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Take down the notes from important meetings using the Notes app on ownCloud</a:t>
            </a:r>
            <a:b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</a:b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61950" lvl="0" indent="-222250" algn="l" rtl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65000"/>
              <a:buFont typeface="Arial" panose="020B0604020202020204" pitchFamily="34" charset="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Create tasks or action items from your nots using Tasks app on ownCloud</a:t>
            </a:r>
            <a:b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</a:b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61950" lvl="0" indent="-222250" algn="l" rtl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65000"/>
              <a:buFont typeface="Arial" panose="020B0604020202020204" pitchFamily="34" charset="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Share the task list with other team members</a:t>
            </a:r>
            <a:br>
              <a:rPr lang="en" sz="1600" b="1">
                <a:latin typeface="+mj-lt"/>
              </a:rPr>
            </a:br>
            <a:endParaRPr sz="1600" b="1">
              <a:latin typeface="+mj-l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b="1">
              <a:latin typeface="+mj-lt"/>
            </a:endParaRPr>
          </a:p>
        </p:txBody>
      </p:sp>
      <p:sp>
        <p:nvSpPr>
          <p:cNvPr id="192" name="Google Shape;192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19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3" name="Google Shape;1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6574" y="1222248"/>
            <a:ext cx="5436451" cy="31847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9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145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7D298F-6049-478A-B801-532423231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260584" y="513612"/>
            <a:ext cx="8520600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altLang="zh-TW">
                <a:latin typeface="+mj-lt"/>
                <a:cs typeface="Arial"/>
              </a:rPr>
              <a:t>4 phases to understand </a:t>
            </a:r>
            <a:r>
              <a:rPr lang="en" altLang="zh-TW" err="1">
                <a:latin typeface="+mj-lt"/>
                <a:cs typeface="Arial"/>
              </a:rPr>
              <a:t>ownCloud</a:t>
            </a:r>
            <a:endParaRPr lang="en" altLang="zh-TW" b="1" err="1">
              <a:latin typeface="+mj-lt"/>
              <a:cs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393F09-63EE-464F-866D-7563AEDF7B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4" y="1176671"/>
            <a:ext cx="9144000" cy="279015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8852F4C-5B32-41E9-A630-2CFC53CA015D}"/>
              </a:ext>
            </a:extLst>
          </p:cNvPr>
          <p:cNvSpPr/>
          <p:nvPr/>
        </p:nvSpPr>
        <p:spPr>
          <a:xfrm>
            <a:off x="457273" y="2328846"/>
            <a:ext cx="1718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lvl="0">
              <a:buSzPts val="3000"/>
            </a:pPr>
            <a:r>
              <a:rPr lang="en-US" altLang="zh-TW" sz="2000" b="1">
                <a:solidFill>
                  <a:srgbClr val="259390"/>
                </a:solidFill>
              </a:rPr>
              <a:t>Introduction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FA223C2-BD46-4850-A86C-34E167D108B4}"/>
              </a:ext>
            </a:extLst>
          </p:cNvPr>
          <p:cNvSpPr/>
          <p:nvPr/>
        </p:nvSpPr>
        <p:spPr>
          <a:xfrm>
            <a:off x="2846097" y="2174958"/>
            <a:ext cx="1292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lvl="0" algn="ctr">
              <a:buSzPts val="3000"/>
            </a:pPr>
            <a:r>
              <a:rPr lang="en-US" altLang="zh-TW" sz="2000" b="1">
                <a:solidFill>
                  <a:srgbClr val="3E7B97"/>
                </a:solidFill>
              </a:rPr>
              <a:t>Basic </a:t>
            </a:r>
          </a:p>
          <a:p>
            <a:pPr marL="38100" lvl="0" algn="ctr">
              <a:buSzPts val="3000"/>
            </a:pPr>
            <a:r>
              <a:rPr lang="en-US" altLang="zh-TW" sz="2000" b="1">
                <a:solidFill>
                  <a:srgbClr val="3E7B97"/>
                </a:solidFill>
              </a:rPr>
              <a:t>Features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5C95096-57B9-45DF-84DB-28C7DC684D41}"/>
              </a:ext>
            </a:extLst>
          </p:cNvPr>
          <p:cNvSpPr/>
          <p:nvPr/>
        </p:nvSpPr>
        <p:spPr>
          <a:xfrm>
            <a:off x="4846504" y="2115576"/>
            <a:ext cx="1577676" cy="770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lvl="0" algn="ctr">
              <a:lnSpc>
                <a:spcPct val="115000"/>
              </a:lnSpc>
              <a:buClr>
                <a:schemeClr val="lt2"/>
              </a:buClr>
              <a:buSzPts val="3000"/>
            </a:pPr>
            <a:r>
              <a:rPr lang="en-US" altLang="zh-TW" sz="2000" b="1">
                <a:solidFill>
                  <a:srgbClr val="E23A59"/>
                </a:solidFill>
              </a:rPr>
              <a:t>App </a:t>
            </a:r>
          </a:p>
          <a:p>
            <a:pPr marL="38100" lvl="0" algn="ctr">
              <a:lnSpc>
                <a:spcPct val="115000"/>
              </a:lnSpc>
              <a:buClr>
                <a:schemeClr val="lt2"/>
              </a:buClr>
              <a:buSzPts val="3000"/>
            </a:pPr>
            <a:r>
              <a:rPr lang="en-US" altLang="zh-TW" sz="2000" b="1">
                <a:solidFill>
                  <a:srgbClr val="E23A59"/>
                </a:solidFill>
              </a:rPr>
              <a:t>Ecosystem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461BF12-AC17-411B-8538-5CD16F433D0A}"/>
              </a:ext>
            </a:extLst>
          </p:cNvPr>
          <p:cNvSpPr/>
          <p:nvPr/>
        </p:nvSpPr>
        <p:spPr>
          <a:xfrm>
            <a:off x="7033479" y="1992817"/>
            <a:ext cx="13179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lvl="0" algn="ctr">
              <a:buSzPts val="3000"/>
            </a:pPr>
            <a:r>
              <a:rPr lang="en-US" altLang="zh-TW" sz="2000" b="1">
                <a:solidFill>
                  <a:srgbClr val="F2B319"/>
                </a:solidFill>
              </a:rPr>
              <a:t>Cross-</a:t>
            </a:r>
          </a:p>
          <a:p>
            <a:pPr marL="38100" lvl="0" algn="ctr">
              <a:buSzPts val="3000"/>
            </a:pPr>
            <a:r>
              <a:rPr lang="en-US" altLang="zh-TW" sz="2000" b="1">
                <a:solidFill>
                  <a:srgbClr val="F2B319"/>
                </a:solidFill>
              </a:rPr>
              <a:t>platform </a:t>
            </a:r>
          </a:p>
          <a:p>
            <a:pPr marL="38100" lvl="0" algn="ctr">
              <a:buSzPts val="3000"/>
            </a:pPr>
            <a:r>
              <a:rPr lang="en-US" altLang="zh-TW" sz="2000" b="1">
                <a:solidFill>
                  <a:srgbClr val="F2B319"/>
                </a:solidFill>
              </a:rPr>
              <a:t>Support</a:t>
            </a:r>
          </a:p>
        </p:txBody>
      </p:sp>
      <p:pic>
        <p:nvPicPr>
          <p:cNvPr id="13" name="圖片 12" descr="一張含有 室外, 天空 的圖片&#10;&#10;描述是以高可信度產生">
            <a:extLst>
              <a:ext uri="{FF2B5EF4-FFF2-40B4-BE49-F238E27FC236}">
                <a16:creationId xmlns:a16="http://schemas.microsoft.com/office/drawing/2014/main" id="{D0666BB7-68D5-47EF-8347-DA488F9B7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18" y="3221286"/>
            <a:ext cx="3991799" cy="1552028"/>
          </a:xfrm>
          <a:prstGeom prst="rect">
            <a:avLst/>
          </a:prstGeom>
        </p:spPr>
      </p:pic>
      <p:pic>
        <p:nvPicPr>
          <p:cNvPr id="2" name="圖片 3">
            <a:extLst>
              <a:ext uri="{FF2B5EF4-FFF2-40B4-BE49-F238E27FC236}">
                <a16:creationId xmlns:a16="http://schemas.microsoft.com/office/drawing/2014/main" id="{6389FE9C-B3CD-427D-B056-73563D6CA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" y="0"/>
            <a:ext cx="9140571" cy="51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88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>
            <a:spLocks noGrp="1"/>
          </p:cNvSpPr>
          <p:nvPr>
            <p:ph type="ctrTitle"/>
          </p:nvPr>
        </p:nvSpPr>
        <p:spPr>
          <a:xfrm>
            <a:off x="158750" y="12700"/>
            <a:ext cx="8845523" cy="8826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+mj-lt"/>
              </a:rPr>
              <a:t>Draw.io</a:t>
            </a:r>
            <a:endParaRPr sz="3200">
              <a:latin typeface="+mj-lt"/>
            </a:endParaRPr>
          </a:p>
        </p:txBody>
      </p:sp>
      <p:sp>
        <p:nvSpPr>
          <p:cNvPr id="199" name="Google Shape;199;p29"/>
          <p:cNvSpPr txBox="1">
            <a:spLocks noGrp="1"/>
          </p:cNvSpPr>
          <p:nvPr>
            <p:ph type="subTitle" idx="1"/>
          </p:nvPr>
        </p:nvSpPr>
        <p:spPr>
          <a:xfrm>
            <a:off x="44450" y="1400248"/>
            <a:ext cx="3181350" cy="2790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22250" algn="l" rtl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6500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Using the powerful tool of draw.io, create effective software architecture diagram </a:t>
            </a:r>
            <a:b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</a:b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361950" lvl="0" indent="-222250" algn="l" rtl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65000"/>
              <a:buChar char="●"/>
            </a:pPr>
            <a:r>
              <a:rPr lang="en" sz="1600">
                <a:solidFill>
                  <a:schemeClr val="accent4">
                    <a:lumMod val="10000"/>
                  </a:schemeClr>
                </a:solidFill>
                <a:latin typeface="+mj-lt"/>
              </a:rPr>
              <a:t>Easy to use, and an intuitive design dashboard to create a presentable software architecture diagram</a:t>
            </a:r>
            <a:endParaRPr sz="1600">
              <a:solidFill>
                <a:schemeClr val="accent4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200" name="Google Shape;200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20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1" name="Google Shape;201;p29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287" y="1280949"/>
            <a:ext cx="5577886" cy="3029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647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>
            <a:spLocks noGrp="1"/>
          </p:cNvSpPr>
          <p:nvPr>
            <p:ph type="ctrTitle"/>
          </p:nvPr>
        </p:nvSpPr>
        <p:spPr>
          <a:xfrm>
            <a:off x="511175" y="43865"/>
            <a:ext cx="8222100" cy="8514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+mj-lt"/>
              </a:rPr>
              <a:t>Image and PDF viewer</a:t>
            </a:r>
            <a:endParaRPr sz="3200">
              <a:latin typeface="+mj-lt"/>
            </a:endParaRPr>
          </a:p>
        </p:txBody>
      </p:sp>
      <p:sp>
        <p:nvSpPr>
          <p:cNvPr id="207" name="Google Shape;207;p30"/>
          <p:cNvSpPr txBox="1">
            <a:spLocks noGrp="1"/>
          </p:cNvSpPr>
          <p:nvPr>
            <p:ph type="subTitle" idx="1"/>
          </p:nvPr>
        </p:nvSpPr>
        <p:spPr>
          <a:xfrm>
            <a:off x="118187" y="1341368"/>
            <a:ext cx="2564784" cy="37351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22250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Export the flow diagrams as image or PDF</a:t>
            </a:r>
          </a:p>
          <a:p>
            <a:pPr marL="361950" lvl="0" indent="-222250" algn="l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sz="5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61950" lvl="0" indent="-222250" algn="l" rtl="0">
              <a:lnSpc>
                <a:spcPts val="2300"/>
              </a:lnSpc>
              <a:spcBef>
                <a:spcPts val="160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Use Image Viewer or PDF Viewer to view the image or PDF files stored within your ownCloud</a:t>
            </a:r>
            <a:b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</a:b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8" name="Google Shape;208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21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9" name="Google Shape;209;p30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048" y="1193648"/>
            <a:ext cx="6060429" cy="32068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330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>
            <a:spLocks noGrp="1"/>
          </p:cNvSpPr>
          <p:nvPr>
            <p:ph type="ctrTitle"/>
          </p:nvPr>
        </p:nvSpPr>
        <p:spPr>
          <a:xfrm>
            <a:off x="415925" y="0"/>
            <a:ext cx="8222100" cy="92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+mj-lt"/>
              </a:rPr>
              <a:t>Polls</a:t>
            </a:r>
            <a:endParaRPr sz="3200">
              <a:latin typeface="+mj-lt"/>
            </a:endParaRPr>
          </a:p>
        </p:txBody>
      </p:sp>
      <p:sp>
        <p:nvSpPr>
          <p:cNvPr id="215" name="Google Shape;215;p31"/>
          <p:cNvSpPr txBox="1">
            <a:spLocks noGrp="1"/>
          </p:cNvSpPr>
          <p:nvPr>
            <p:ph type="subTitle" idx="1"/>
          </p:nvPr>
        </p:nvSpPr>
        <p:spPr>
          <a:xfrm>
            <a:off x="103853" y="1119080"/>
            <a:ext cx="4225150" cy="42022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2225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Once you have shared an image or the pdf with others, create a poll about your software architecture diagram</a:t>
            </a:r>
            <a:b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</a:b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61950" lvl="0" indent="-22225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Get feedback about your software flow architecture diagram from your teammates, manager, and other stakeholders in the projects by creating polls using the poll app in the ownCloud</a:t>
            </a:r>
            <a:b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</a:b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61950" lvl="0" indent="-22225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Get useful comments  from everyone and improve the software architecture diagram even further</a:t>
            </a: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6" name="Google Shape;216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22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圖片 2" descr="一張含有 樂高, 玩具 的圖片&#10;&#10;描述是以非常高的可信度產生">
            <a:extLst>
              <a:ext uri="{FF2B5EF4-FFF2-40B4-BE49-F238E27FC236}">
                <a16:creationId xmlns:a16="http://schemas.microsoft.com/office/drawing/2014/main" id="{80DAAF6B-59EE-4322-8FB8-8B0B34F92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421" y="739523"/>
            <a:ext cx="4828726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7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>
            <a:spLocks noGrp="1"/>
          </p:cNvSpPr>
          <p:nvPr>
            <p:ph type="ctrTitle"/>
          </p:nvPr>
        </p:nvSpPr>
        <p:spPr>
          <a:xfrm>
            <a:off x="511750" y="6350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+mj-lt"/>
              </a:rPr>
              <a:t>ONLYOFFICE </a:t>
            </a:r>
            <a:br>
              <a:rPr lang="en" sz="3200">
                <a:latin typeface="+mj-lt"/>
                <a:cs typeface="Arial"/>
              </a:rPr>
            </a:br>
            <a:r>
              <a:rPr lang="en" sz="2000">
                <a:latin typeface="+mj-lt"/>
              </a:rPr>
              <a:t>(Documents, </a:t>
            </a:r>
            <a:r>
              <a:rPr lang="en" sz="2000" err="1">
                <a:latin typeface="+mj-lt"/>
              </a:rPr>
              <a:t>SpreadSheets</a:t>
            </a:r>
            <a:r>
              <a:rPr lang="en" sz="2000">
                <a:latin typeface="+mj-lt"/>
              </a:rPr>
              <a:t>, Presentations)</a:t>
            </a:r>
            <a:endParaRPr sz="2000">
              <a:latin typeface="+mj-lt"/>
            </a:endParaRPr>
          </a:p>
        </p:txBody>
      </p:sp>
      <p:sp>
        <p:nvSpPr>
          <p:cNvPr id="223" name="Google Shape;223;p32"/>
          <p:cNvSpPr txBox="1">
            <a:spLocks noGrp="1"/>
          </p:cNvSpPr>
          <p:nvPr>
            <p:ph type="subTitle" idx="1"/>
          </p:nvPr>
        </p:nvSpPr>
        <p:spPr>
          <a:xfrm>
            <a:off x="185525" y="1052176"/>
            <a:ext cx="3326025" cy="409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6700" lvl="0" indent="-266700" algn="l" rtl="0">
              <a:lnSpc>
                <a:spcPts val="2300"/>
              </a:lnSpc>
              <a:spcBef>
                <a:spcPts val="160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Create a software requirements document using the ONLYOFFICE document writer</a:t>
            </a:r>
            <a:b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  <a:cs typeface="Arial"/>
              </a:rPr>
            </a:b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266700" indent="-266700">
              <a:lnSpc>
                <a:spcPts val="2300"/>
              </a:lnSpc>
              <a:buClr>
                <a:schemeClr val="bg2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Create presentation slides for explaining the software architecture to other project members and teammates using the ONLYOFFICE presentation </a:t>
            </a: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24" name="Google Shape;224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23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5" name="Google Shape;225;p3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050" y="1227386"/>
            <a:ext cx="5383425" cy="308799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9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671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2A4D740-DB35-40F5-849C-B02D557CA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5" name="副標題 4">
            <a:extLst>
              <a:ext uri="{FF2B5EF4-FFF2-40B4-BE49-F238E27FC236}">
                <a16:creationId xmlns:a16="http://schemas.microsoft.com/office/drawing/2014/main" id="{1CE869C2-549B-4597-A8AB-88353762D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4804" y="2792230"/>
            <a:ext cx="3246159" cy="23192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2300" b="1">
                <a:latin typeface="+mj-lt"/>
              </a:rPr>
              <a:t>Team collaboration demo</a:t>
            </a:r>
          </a:p>
          <a:p>
            <a:pPr>
              <a:lnSpc>
                <a:spcPts val="3000"/>
              </a:lnSpc>
            </a:pPr>
            <a:endParaRPr lang="zh-TW" altLang="en-US" sz="2300"/>
          </a:p>
        </p:txBody>
      </p:sp>
      <p:pic>
        <p:nvPicPr>
          <p:cNvPr id="9" name="圖片 8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0A999E84-E137-4420-B90E-C9E967DEA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070" y="1593609"/>
            <a:ext cx="4909225" cy="1198621"/>
          </a:xfrm>
          <a:prstGeom prst="rect">
            <a:avLst/>
          </a:prstGeom>
        </p:spPr>
      </p:pic>
      <p:pic>
        <p:nvPicPr>
          <p:cNvPr id="11" name="圖片 10" descr="一張含有 標誌, 室外, 文字, 建築物 的圖片&#10;&#10;描述是以非常高的可信度產生">
            <a:extLst>
              <a:ext uri="{FF2B5EF4-FFF2-40B4-BE49-F238E27FC236}">
                <a16:creationId xmlns:a16="http://schemas.microsoft.com/office/drawing/2014/main" id="{C27E02D8-CD2E-4279-A594-6E23FB1B0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511324"/>
            <a:ext cx="2438400" cy="108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88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2A4D740-DB35-40F5-849C-B02D557CA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5" name="副標題 4">
            <a:extLst>
              <a:ext uri="{FF2B5EF4-FFF2-40B4-BE49-F238E27FC236}">
                <a16:creationId xmlns:a16="http://schemas.microsoft.com/office/drawing/2014/main" id="{1CE869C2-549B-4597-A8AB-88353762D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4804" y="2792230"/>
            <a:ext cx="3246159" cy="23192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2300" b="1">
                <a:latin typeface="+mj-lt"/>
              </a:rPr>
              <a:t>Team collaboration demo</a:t>
            </a:r>
          </a:p>
          <a:p>
            <a:pPr>
              <a:lnSpc>
                <a:spcPts val="3000"/>
              </a:lnSpc>
            </a:pPr>
            <a:endParaRPr lang="zh-TW" altLang="en-US" sz="2300"/>
          </a:p>
        </p:txBody>
      </p:sp>
      <p:pic>
        <p:nvPicPr>
          <p:cNvPr id="9" name="圖片 8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0A999E84-E137-4420-B90E-C9E967DEA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070" y="1593609"/>
            <a:ext cx="4909225" cy="1198621"/>
          </a:xfrm>
          <a:prstGeom prst="rect">
            <a:avLst/>
          </a:prstGeom>
        </p:spPr>
      </p:pic>
      <p:pic>
        <p:nvPicPr>
          <p:cNvPr id="11" name="圖片 10" descr="一張含有 標誌, 室外, 文字, 建築物 的圖片&#10;&#10;描述是以非常高的可信度產生">
            <a:extLst>
              <a:ext uri="{FF2B5EF4-FFF2-40B4-BE49-F238E27FC236}">
                <a16:creationId xmlns:a16="http://schemas.microsoft.com/office/drawing/2014/main" id="{C27E02D8-CD2E-4279-A594-6E23FB1B0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511324"/>
            <a:ext cx="2438400" cy="1082285"/>
          </a:xfrm>
          <a:prstGeom prst="rect">
            <a:avLst/>
          </a:prstGeom>
        </p:spPr>
      </p:pic>
      <p:pic>
        <p:nvPicPr>
          <p:cNvPr id="2" name="圖片 2">
            <a:extLst>
              <a:ext uri="{FF2B5EF4-FFF2-40B4-BE49-F238E27FC236}">
                <a16:creationId xmlns:a16="http://schemas.microsoft.com/office/drawing/2014/main" id="{82E19865-7AD0-48FF-B97F-E4FDCF4B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53"/>
            <a:ext cx="9144000" cy="51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03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 txBox="1">
            <a:spLocks noGrp="1"/>
          </p:cNvSpPr>
          <p:nvPr>
            <p:ph type="ctrTitle"/>
          </p:nvPr>
        </p:nvSpPr>
        <p:spPr>
          <a:xfrm>
            <a:off x="473650" y="-19019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+mj-lt"/>
              </a:rPr>
              <a:t>Cross Platform Support</a:t>
            </a:r>
            <a:endParaRPr sz="3200">
              <a:latin typeface="+mj-lt"/>
            </a:endParaRPr>
          </a:p>
        </p:txBody>
      </p:sp>
      <p:sp>
        <p:nvSpPr>
          <p:cNvPr id="238" name="Google Shape;238;p34"/>
          <p:cNvSpPr txBox="1">
            <a:spLocks noGrp="1"/>
          </p:cNvSpPr>
          <p:nvPr>
            <p:ph type="subTitle" idx="1"/>
          </p:nvPr>
        </p:nvSpPr>
        <p:spPr>
          <a:xfrm>
            <a:off x="166532" y="1108640"/>
            <a:ext cx="3492286" cy="32955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7188" lvl="0" indent="-242888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Windows, Mac, Linux, Android and iOS clients</a:t>
            </a:r>
          </a:p>
          <a:p>
            <a:pPr marL="357188" lvl="0" indent="-242888" algn="l" rt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57188" lvl="0" indent="-242888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Upload pics and videos at ease</a:t>
            </a:r>
          </a:p>
          <a:p>
            <a:pPr marL="357188" lvl="0" indent="-242888" algn="l" rt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57188" lvl="0" indent="-242888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Trace activities and get instant notifications</a:t>
            </a:r>
          </a:p>
          <a:p>
            <a:pPr marL="357188" lvl="0" indent="-242888" algn="l" rt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57188" lvl="0" indent="-242888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Secured transfer by SSL encryption</a:t>
            </a:r>
          </a:p>
          <a:p>
            <a:pPr marL="357188" lvl="0" indent="-242888" algn="l" rt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57188" lvl="0" indent="-242888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More flexibility and </a:t>
            </a:r>
          </a:p>
          <a:p>
            <a:pPr marL="357188" lvl="0" indent="0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accessibility </a:t>
            </a: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9" name="Google Shape;239;p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26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0" name="Google Shape;240;p34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124" y="1291061"/>
            <a:ext cx="5342087" cy="311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276EB5F-8355-4E04-888D-FF28E66A98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063203" y="4461231"/>
            <a:ext cx="1956269" cy="74154"/>
          </a:xfrm>
          <a:prstGeom prst="rect">
            <a:avLst/>
          </a:prstGeom>
        </p:spPr>
      </p:pic>
      <p:pic>
        <p:nvPicPr>
          <p:cNvPr id="6" name="圖片 9" descr="一張含有 監視器, 室內, 牆, 黑色 的圖片&#10;&#10;描述是以高可信度產生">
            <a:extLst>
              <a:ext uri="{FF2B5EF4-FFF2-40B4-BE49-F238E27FC236}">
                <a16:creationId xmlns:a16="http://schemas.microsoft.com/office/drawing/2014/main" id="{D6B2DB46-7339-4E3C-84A8-5EEA3DFD90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561" y="2844378"/>
            <a:ext cx="2698236" cy="1686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5547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2A4D740-DB35-40F5-849C-B02D557CA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5" name="副標題 4">
            <a:extLst>
              <a:ext uri="{FF2B5EF4-FFF2-40B4-BE49-F238E27FC236}">
                <a16:creationId xmlns:a16="http://schemas.microsoft.com/office/drawing/2014/main" id="{1CE869C2-549B-4597-A8AB-88353762D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9198" y="2840332"/>
            <a:ext cx="3246159" cy="23192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2300" b="1">
                <a:latin typeface="+mj-lt"/>
              </a:rPr>
              <a:t>Mobile apps demo</a:t>
            </a:r>
          </a:p>
          <a:p>
            <a:pPr>
              <a:lnSpc>
                <a:spcPts val="3000"/>
              </a:lnSpc>
            </a:pPr>
            <a:endParaRPr lang="zh-TW" altLang="en-US" sz="2300"/>
          </a:p>
        </p:txBody>
      </p:sp>
      <p:pic>
        <p:nvPicPr>
          <p:cNvPr id="9" name="圖片 8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0A999E84-E137-4420-B90E-C9E967DEA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070" y="1593609"/>
            <a:ext cx="4909225" cy="1198621"/>
          </a:xfrm>
          <a:prstGeom prst="rect">
            <a:avLst/>
          </a:prstGeom>
        </p:spPr>
      </p:pic>
      <p:pic>
        <p:nvPicPr>
          <p:cNvPr id="11" name="圖片 10" descr="一張含有 標誌, 室外, 文字, 建築物 的圖片&#10;&#10;描述是以非常高的可信度產生">
            <a:extLst>
              <a:ext uri="{FF2B5EF4-FFF2-40B4-BE49-F238E27FC236}">
                <a16:creationId xmlns:a16="http://schemas.microsoft.com/office/drawing/2014/main" id="{C27E02D8-CD2E-4279-A594-6E23FB1B0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511324"/>
            <a:ext cx="2438400" cy="108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10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5C6D298-A097-4169-8D87-60BB137B3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副標題 16">
            <a:extLst>
              <a:ext uri="{FF2B5EF4-FFF2-40B4-BE49-F238E27FC236}">
                <a16:creationId xmlns:a16="http://schemas.microsoft.com/office/drawing/2014/main" id="{C793E782-DF81-4DA3-90B3-F1FB63A864C8}"/>
              </a:ext>
            </a:extLst>
          </p:cNvPr>
          <p:cNvSpPr txBox="1">
            <a:spLocks/>
          </p:cNvSpPr>
          <p:nvPr/>
        </p:nvSpPr>
        <p:spPr>
          <a:xfrm>
            <a:off x="81134" y="4676775"/>
            <a:ext cx="4279852" cy="466725"/>
          </a:xfrm>
          <a:prstGeom prst="rect">
            <a:avLst/>
          </a:prstGeom>
        </p:spPr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7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7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493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7D298F-6049-478A-B801-532423231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260584" y="513612"/>
            <a:ext cx="8520600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+mj-lt"/>
              </a:rPr>
              <a:t>Outline</a:t>
            </a:r>
            <a:endParaRPr b="1">
              <a:latin typeface="+mj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393F09-63EE-464F-866D-7563AEDF7B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4" y="1176671"/>
            <a:ext cx="9144000" cy="279015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8852F4C-5B32-41E9-A630-2CFC53CA015D}"/>
              </a:ext>
            </a:extLst>
          </p:cNvPr>
          <p:cNvSpPr/>
          <p:nvPr/>
        </p:nvSpPr>
        <p:spPr>
          <a:xfrm>
            <a:off x="457273" y="2328846"/>
            <a:ext cx="1718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lvl="0">
              <a:buSzPts val="3000"/>
            </a:pPr>
            <a:r>
              <a:rPr lang="en-US" altLang="zh-TW" sz="2000" b="1">
                <a:solidFill>
                  <a:srgbClr val="259390"/>
                </a:solidFill>
              </a:rPr>
              <a:t>Introduction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FA223C2-BD46-4850-A86C-34E167D108B4}"/>
              </a:ext>
            </a:extLst>
          </p:cNvPr>
          <p:cNvSpPr/>
          <p:nvPr/>
        </p:nvSpPr>
        <p:spPr>
          <a:xfrm>
            <a:off x="2846097" y="2174958"/>
            <a:ext cx="1292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lvl="0" algn="ctr">
              <a:buSzPts val="3000"/>
            </a:pPr>
            <a:r>
              <a:rPr lang="en-US" altLang="zh-TW" sz="2000" b="1">
                <a:solidFill>
                  <a:srgbClr val="3E7B97"/>
                </a:solidFill>
              </a:rPr>
              <a:t>Basic </a:t>
            </a:r>
          </a:p>
          <a:p>
            <a:pPr marL="38100" lvl="0" algn="ctr">
              <a:buSzPts val="3000"/>
            </a:pPr>
            <a:r>
              <a:rPr lang="en-US" altLang="zh-TW" sz="2000" b="1">
                <a:solidFill>
                  <a:srgbClr val="3E7B97"/>
                </a:solidFill>
              </a:rPr>
              <a:t>Features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5C95096-57B9-45DF-84DB-28C7DC684D41}"/>
              </a:ext>
            </a:extLst>
          </p:cNvPr>
          <p:cNvSpPr/>
          <p:nvPr/>
        </p:nvSpPr>
        <p:spPr>
          <a:xfrm>
            <a:off x="4846504" y="2115576"/>
            <a:ext cx="1577676" cy="770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lvl="0" algn="ctr">
              <a:lnSpc>
                <a:spcPct val="115000"/>
              </a:lnSpc>
              <a:buClr>
                <a:schemeClr val="lt2"/>
              </a:buClr>
              <a:buSzPts val="3000"/>
            </a:pPr>
            <a:r>
              <a:rPr lang="en-US" altLang="zh-TW" sz="2000" b="1">
                <a:solidFill>
                  <a:srgbClr val="E23A59"/>
                </a:solidFill>
              </a:rPr>
              <a:t>App </a:t>
            </a:r>
          </a:p>
          <a:p>
            <a:pPr marL="38100" lvl="0" algn="ctr">
              <a:lnSpc>
                <a:spcPct val="115000"/>
              </a:lnSpc>
              <a:buClr>
                <a:schemeClr val="lt2"/>
              </a:buClr>
              <a:buSzPts val="3000"/>
            </a:pPr>
            <a:r>
              <a:rPr lang="en-US" altLang="zh-TW" sz="2000" b="1">
                <a:solidFill>
                  <a:srgbClr val="E23A59"/>
                </a:solidFill>
              </a:rPr>
              <a:t>Ecosystem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461BF12-AC17-411B-8538-5CD16F433D0A}"/>
              </a:ext>
            </a:extLst>
          </p:cNvPr>
          <p:cNvSpPr/>
          <p:nvPr/>
        </p:nvSpPr>
        <p:spPr>
          <a:xfrm>
            <a:off x="7033479" y="1992817"/>
            <a:ext cx="13179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lvl="0" algn="ctr">
              <a:buSzPts val="3000"/>
            </a:pPr>
            <a:r>
              <a:rPr lang="en-US" altLang="zh-TW" sz="2000" b="1">
                <a:solidFill>
                  <a:srgbClr val="F2B319"/>
                </a:solidFill>
              </a:rPr>
              <a:t>Cross-</a:t>
            </a:r>
          </a:p>
          <a:p>
            <a:pPr marL="38100" lvl="0" algn="ctr">
              <a:buSzPts val="3000"/>
            </a:pPr>
            <a:r>
              <a:rPr lang="en-US" altLang="zh-TW" sz="2000" b="1">
                <a:solidFill>
                  <a:srgbClr val="F2B319"/>
                </a:solidFill>
              </a:rPr>
              <a:t>platform </a:t>
            </a:r>
          </a:p>
          <a:p>
            <a:pPr marL="38100" lvl="0" algn="ctr">
              <a:buSzPts val="3000"/>
            </a:pPr>
            <a:r>
              <a:rPr lang="en-US" altLang="zh-TW" sz="2000" b="1">
                <a:solidFill>
                  <a:srgbClr val="F2B319"/>
                </a:solidFill>
              </a:rPr>
              <a:t>Support</a:t>
            </a:r>
          </a:p>
        </p:txBody>
      </p:sp>
      <p:pic>
        <p:nvPicPr>
          <p:cNvPr id="13" name="圖片 12" descr="一張含有 室外, 天空 的圖片&#10;&#10;描述是以高可信度產生">
            <a:extLst>
              <a:ext uri="{FF2B5EF4-FFF2-40B4-BE49-F238E27FC236}">
                <a16:creationId xmlns:a16="http://schemas.microsoft.com/office/drawing/2014/main" id="{D0666BB7-68D5-47EF-8347-DA488F9B7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18" y="3221286"/>
            <a:ext cx="3991799" cy="1552028"/>
          </a:xfrm>
          <a:prstGeom prst="rect">
            <a:avLst/>
          </a:prstGeom>
        </p:spPr>
      </p:pic>
      <p:pic>
        <p:nvPicPr>
          <p:cNvPr id="2" name="圖片 3">
            <a:extLst>
              <a:ext uri="{FF2B5EF4-FFF2-40B4-BE49-F238E27FC236}">
                <a16:creationId xmlns:a16="http://schemas.microsoft.com/office/drawing/2014/main" id="{4ACE5EB2-2816-4A6F-A450-3F3AE68AE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53"/>
            <a:ext cx="9137140" cy="51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22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55701-ABE3-498B-B2B2-5A694E129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378" y="-13188"/>
            <a:ext cx="9262339" cy="774908"/>
          </a:xfrm>
        </p:spPr>
        <p:txBody>
          <a:bodyPr/>
          <a:lstStyle/>
          <a:p>
            <a:r>
              <a:rPr lang="en-US" sz="3100">
                <a:latin typeface="+mj-lt"/>
              </a:rPr>
              <a:t>Introduction: Team Collaboration Story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AA6ED87-5022-448E-A997-E006B9955C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348" y="799352"/>
            <a:ext cx="5101902" cy="384984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30F9E-6C7E-4B59-AE53-F3713306B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84" y="1203126"/>
            <a:ext cx="4970075" cy="3165466"/>
          </a:xfrm>
        </p:spPr>
        <p:txBody>
          <a:bodyPr/>
          <a:lstStyle/>
          <a:p>
            <a:pPr marL="360363" indent="-246063">
              <a:lnSpc>
                <a:spcPts val="2700"/>
              </a:lnSpc>
              <a:buClr>
                <a:schemeClr val="bg2">
                  <a:lumMod val="50000"/>
                </a:schemeClr>
              </a:buClr>
              <a:buSzPct val="70000"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Imagine a typical office environment</a:t>
            </a:r>
          </a:p>
          <a:p>
            <a:pPr marL="360363" indent="-246063">
              <a:lnSpc>
                <a:spcPts val="2700"/>
              </a:lnSpc>
              <a:buClr>
                <a:schemeClr val="bg2">
                  <a:lumMod val="50000"/>
                </a:schemeClr>
              </a:buClr>
              <a:buSzPct val="70000"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Working in team? Requires everyone's inputs?</a:t>
            </a:r>
          </a:p>
          <a:p>
            <a:pPr marL="360363" indent="-246063">
              <a:lnSpc>
                <a:spcPts val="2700"/>
              </a:lnSpc>
              <a:buClr>
                <a:schemeClr val="bg2">
                  <a:lumMod val="50000"/>
                </a:schemeClr>
              </a:buClr>
              <a:buSzPct val="70000"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Need collaboration for frequent changes</a:t>
            </a:r>
          </a:p>
          <a:p>
            <a:pPr marL="360363" indent="-246063">
              <a:lnSpc>
                <a:spcPts val="2700"/>
              </a:lnSpc>
              <a:buClr>
                <a:schemeClr val="bg2">
                  <a:lumMod val="50000"/>
                </a:schemeClr>
              </a:buClr>
              <a:buSzPct val="70000"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All documents must be centralized</a:t>
            </a:r>
          </a:p>
          <a:p>
            <a:pPr marL="360363" indent="-246063">
              <a:lnSpc>
                <a:spcPts val="2700"/>
              </a:lnSpc>
              <a:buClr>
                <a:schemeClr val="bg2">
                  <a:lumMod val="50000"/>
                </a:schemeClr>
              </a:buClr>
              <a:buSzPct val="70000"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Edit your Docs, Slides or Sheets from the </a:t>
            </a:r>
          </a:p>
          <a:p>
            <a:pPr marL="114300" indent="246063">
              <a:lnSpc>
                <a:spcPts val="2400"/>
              </a:lnSpc>
              <a:buClr>
                <a:schemeClr val="bg2">
                  <a:lumMod val="50000"/>
                </a:schemeClr>
              </a:buClr>
              <a:buSzPct val="70000"/>
              <a:buNone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same interface</a:t>
            </a:r>
          </a:p>
          <a:p>
            <a:pPr marL="360363" indent="-246063">
              <a:lnSpc>
                <a:spcPts val="2700"/>
              </a:lnSpc>
              <a:buClr>
                <a:schemeClr val="bg2">
                  <a:lumMod val="50000"/>
                </a:schemeClr>
              </a:buClr>
              <a:buSzPct val="70000"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Don't want to use public cloud solutions </a:t>
            </a:r>
          </a:p>
          <a:p>
            <a:pPr marL="114300" indent="246063">
              <a:lnSpc>
                <a:spcPts val="2400"/>
              </a:lnSpc>
              <a:buClr>
                <a:schemeClr val="bg2">
                  <a:lumMod val="50000"/>
                </a:schemeClr>
              </a:buClr>
              <a:buSzPct val="70000"/>
              <a:buNone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due to privacy constraints</a:t>
            </a:r>
          </a:p>
          <a:p>
            <a:pPr>
              <a:lnSpc>
                <a:spcPts val="2600"/>
              </a:lnSpc>
            </a:pPr>
            <a:endParaRPr lang="en-US" sz="1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1057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01440" y="59957"/>
            <a:ext cx="8518827" cy="7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+mj-lt"/>
              </a:rPr>
              <a:t>Introduction</a:t>
            </a:r>
            <a:endParaRPr b="1">
              <a:latin typeface="+mj-lt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778355" y="963981"/>
            <a:ext cx="6365640" cy="3762473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>
            <a:spLocks noGrp="1"/>
          </p:cNvSpPr>
          <p:nvPr>
            <p:ph type="body" idx="1"/>
          </p:nvPr>
        </p:nvSpPr>
        <p:spPr>
          <a:xfrm>
            <a:off x="224931" y="1580190"/>
            <a:ext cx="2603329" cy="23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7188" lvl="0" indent="-242888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Roboto" panose="02000000000000000000" pitchFamily="2" charset="0"/>
              <a:buChar char="●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Secure file sharing for enterprises</a:t>
            </a:r>
            <a:endParaRPr sz="5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57188" lvl="0" indent="-242888" algn="l" rtl="0">
              <a:lnSpc>
                <a:spcPts val="2800"/>
              </a:lnSpc>
              <a:spcBef>
                <a:spcPts val="1600"/>
              </a:spcBef>
              <a:spcAft>
                <a:spcPts val="0"/>
              </a:spcAft>
              <a:buClrTx/>
              <a:buSzPct val="70000"/>
              <a:buFont typeface="Roboto" panose="02000000000000000000" pitchFamily="2" charset="0"/>
              <a:buChar char="●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Privately hosted</a:t>
            </a:r>
            <a:endParaRPr sz="1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57188" lvl="0" indent="-242888" algn="l" rtl="0">
              <a:lnSpc>
                <a:spcPts val="2800"/>
              </a:lnSpc>
              <a:spcBef>
                <a:spcPts val="1600"/>
              </a:spcBef>
              <a:spcAft>
                <a:spcPts val="0"/>
              </a:spcAft>
              <a:buClrTx/>
              <a:buSzPct val="70000"/>
              <a:buFont typeface="Roboto" panose="02000000000000000000" pitchFamily="2" charset="0"/>
              <a:buChar char="●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Boosts productivity and security</a:t>
            </a: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3814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01441" y="127349"/>
            <a:ext cx="8222100" cy="7075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+mj-lt"/>
              </a:rPr>
              <a:t>Introduction</a:t>
            </a:r>
            <a:endParaRPr b="1">
              <a:latin typeface="+mj-lt"/>
            </a:endParaRPr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217333" y="1619528"/>
            <a:ext cx="3952934" cy="26129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7188" lvl="0" indent="-242888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accent4">
                  <a:lumMod val="10000"/>
                </a:schemeClr>
              </a:buClr>
              <a:buSzPct val="70000"/>
              <a:buChar char="●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Extended functionalities with numerous free apps</a:t>
            </a:r>
            <a:endParaRPr sz="5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57188" lvl="0" indent="-242888" algn="l" rtl="0">
              <a:lnSpc>
                <a:spcPts val="2800"/>
              </a:lnSpc>
              <a:spcBef>
                <a:spcPts val="1600"/>
              </a:spcBef>
              <a:spcAft>
                <a:spcPts val="0"/>
              </a:spcAft>
              <a:buClr>
                <a:schemeClr val="accent4">
                  <a:lumMod val="10000"/>
                </a:schemeClr>
              </a:buClr>
              <a:buSzPct val="70000"/>
              <a:buChar char="●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Community driven apps</a:t>
            </a:r>
            <a:endParaRPr sz="1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57188" lvl="0" indent="-242888" algn="l" rtl="0">
              <a:lnSpc>
                <a:spcPts val="2800"/>
              </a:lnSpc>
              <a:spcBef>
                <a:spcPts val="1600"/>
              </a:spcBef>
              <a:spcAft>
                <a:spcPts val="0"/>
              </a:spcAft>
              <a:buClr>
                <a:schemeClr val="accent4">
                  <a:lumMod val="10000"/>
                </a:schemeClr>
              </a:buClr>
              <a:buSzPct val="70000"/>
              <a:buChar char="●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Customize ownCloud to specific needs</a:t>
            </a: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C70E8B1B-0AB7-4CF0-B7CB-DB3C9A627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3350" y="1068572"/>
            <a:ext cx="4854541" cy="3483184"/>
          </a:xfrm>
          <a:prstGeom prst="rect">
            <a:avLst/>
          </a:prstGeom>
        </p:spPr>
      </p:pic>
      <p:pic>
        <p:nvPicPr>
          <p:cNvPr id="91" name="Google Shape;91;p16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715" y="1156913"/>
            <a:ext cx="4498276" cy="3293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0A9AC28-B7AB-443D-9AFC-721E7A82A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525" y="1158685"/>
            <a:ext cx="99695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61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460950" y="40376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bg1"/>
                </a:solidFill>
                <a:latin typeface="+mj-lt"/>
              </a:rPr>
              <a:t>QNAP + ownCloud</a:t>
            </a:r>
            <a:endParaRPr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23" y="1101175"/>
            <a:ext cx="1653056" cy="8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8FE4CE1-B812-496B-9289-66E21052E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40" y="1918592"/>
            <a:ext cx="3396343" cy="1903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029" y="2179462"/>
            <a:ext cx="2296722" cy="180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5" r="8299"/>
          <a:stretch/>
        </p:blipFill>
        <p:spPr>
          <a:xfrm>
            <a:off x="4134783" y="866623"/>
            <a:ext cx="4962795" cy="36958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157A660C-0E9F-40F9-9729-B5AA2E371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6720" y="4056155"/>
            <a:ext cx="4590206" cy="506293"/>
          </a:xfrm>
          <a:prstGeom prst="rect">
            <a:avLst/>
          </a:prstGeom>
        </p:spPr>
      </p:pic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371267" y="4029727"/>
            <a:ext cx="5381700" cy="5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 b="1" dirty="0">
                <a:solidFill>
                  <a:srgbClr val="271839"/>
                </a:solidFill>
              </a:rPr>
              <a:t>Perfect file collaboration solution for teams</a:t>
            </a:r>
            <a:endParaRPr sz="1700" b="1" dirty="0">
              <a:solidFill>
                <a:srgbClr val="2718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83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752502F-BC72-4D3F-BCFD-ED688E997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1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58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187244" y="64017"/>
            <a:ext cx="8769512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+mj-lt"/>
              </a:rPr>
              <a:t>Mount external Storage services</a:t>
            </a:r>
            <a:endParaRPr b="1">
              <a:latin typeface="+mj-lt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187244" y="1670835"/>
            <a:ext cx="3016200" cy="24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7188" lvl="0" indent="-242888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271839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Access your external storage directly from the NAS</a:t>
            </a: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57188" lvl="0" indent="-242888" algn="l" rtl="0">
              <a:lnSpc>
                <a:spcPts val="2300"/>
              </a:lnSpc>
              <a:spcBef>
                <a:spcPts val="1600"/>
              </a:spcBef>
              <a:spcAft>
                <a:spcPts val="0"/>
              </a:spcAft>
              <a:buClr>
                <a:srgbClr val="271839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>
                <a:solidFill>
                  <a:schemeClr val="bg2">
                    <a:lumMod val="50000"/>
                  </a:schemeClr>
                </a:solidFill>
                <a:latin typeface="+mj-lt"/>
              </a:rPr>
              <a:t>Google Drive, Dropbox, Amazon S3, FTP</a:t>
            </a: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SzPct val="100000"/>
              <a:buNone/>
            </a:pPr>
            <a:endParaRPr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0F658997-1C9B-45FE-B9F8-64DEFB49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7873" y="1586215"/>
            <a:ext cx="614043" cy="605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01E2697-D228-4376-A07E-22713192C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4855" y="2525561"/>
            <a:ext cx="614043" cy="605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492CB387-3799-4F00-885D-89C7B7887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4854" y="3443514"/>
            <a:ext cx="614043" cy="605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BD7A8B9-0828-46A9-B044-37843D212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816" y="3520011"/>
            <a:ext cx="1254761" cy="51662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D3ACD05-69B6-4C13-B3B9-E5E18AF994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027" y="2571749"/>
            <a:ext cx="1307879" cy="49176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B22704D-C3B3-4D7D-86C9-14ADBD6361FC}"/>
              </a:ext>
            </a:extLst>
          </p:cNvPr>
          <p:cNvSpPr/>
          <p:nvPr/>
        </p:nvSpPr>
        <p:spPr>
          <a:xfrm>
            <a:off x="3855719" y="1670835"/>
            <a:ext cx="17139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394F5C"/>
                </a:solidFill>
                <a:latin typeface="Albertus" panose="020E0702040304020204" pitchFamily="34" charset="0"/>
              </a:rPr>
              <a:t>L</a:t>
            </a:r>
            <a:r>
              <a:rPr lang="zh-TW" altLang="en-US" sz="2000">
                <a:solidFill>
                  <a:srgbClr val="394F5C"/>
                </a:solidFill>
                <a:latin typeface="Albertus" panose="020E0702040304020204" pitchFamily="34" charset="0"/>
              </a:rPr>
              <a:t>ocal </a:t>
            </a:r>
            <a:r>
              <a:rPr lang="en-US" altLang="zh-TW" sz="2000">
                <a:solidFill>
                  <a:srgbClr val="394F5C"/>
                </a:solidFill>
                <a:latin typeface="Albertus" panose="020E0702040304020204" pitchFamily="34" charset="0"/>
              </a:rPr>
              <a:t>S</a:t>
            </a:r>
            <a:r>
              <a:rPr lang="zh-TW" altLang="en-US" sz="2000">
                <a:solidFill>
                  <a:srgbClr val="394F5C"/>
                </a:solidFill>
                <a:latin typeface="Albertus" panose="020E0702040304020204" pitchFamily="34" charset="0"/>
              </a:rPr>
              <a:t>torage</a:t>
            </a:r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9" t="20552" r="40631"/>
          <a:stretch/>
        </p:blipFill>
        <p:spPr>
          <a:xfrm>
            <a:off x="6141150" y="1654682"/>
            <a:ext cx="3040021" cy="2593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8805" y="2382508"/>
            <a:ext cx="2239718" cy="187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157" y="1334883"/>
            <a:ext cx="1866381" cy="98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3D268640-31F8-4839-B676-6EB2960CF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69650" y="1762196"/>
            <a:ext cx="571500" cy="247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B71699E7-4A43-4506-9D6D-2355AB1E2E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69650" y="2778616"/>
            <a:ext cx="571500" cy="247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96A7D28E-82C7-45E8-8CFF-0641D88D18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69650" y="3610112"/>
            <a:ext cx="571500" cy="247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3914938"/>
      </p:ext>
    </p:extLst>
  </p:cSld>
  <p:clrMapOvr>
    <a:masterClrMapping/>
  </p:clrMapOvr>
</p:sld>
</file>

<file path=ppt/theme/theme1.xml><?xml version="1.0" encoding="utf-8"?>
<a:theme xmlns:a="http://schemas.openxmlformats.org/drawingml/2006/main" name="1_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499</Words>
  <Application>Microsoft Office PowerPoint</Application>
  <PresentationFormat>如螢幕大小 (16:9)</PresentationFormat>
  <Paragraphs>140</Paragraphs>
  <Slides>28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3" baseType="lpstr">
      <vt:lpstr>Arial</vt:lpstr>
      <vt:lpstr>Albertus</vt:lpstr>
      <vt:lpstr>新細明體</vt:lpstr>
      <vt:lpstr>Roboto</vt:lpstr>
      <vt:lpstr>1_Material</vt:lpstr>
      <vt:lpstr>PowerPoint 簡報</vt:lpstr>
      <vt:lpstr>4 phases to understand ownCloud</vt:lpstr>
      <vt:lpstr>Outline</vt:lpstr>
      <vt:lpstr>Introduction: Team Collaboration Story</vt:lpstr>
      <vt:lpstr>Introduction</vt:lpstr>
      <vt:lpstr>Introduction</vt:lpstr>
      <vt:lpstr>QNAP + ownCloud</vt:lpstr>
      <vt:lpstr>PowerPoint 簡報</vt:lpstr>
      <vt:lpstr>Mount external Storage services</vt:lpstr>
      <vt:lpstr>Collaborative file sharing</vt:lpstr>
      <vt:lpstr>Track Activities</vt:lpstr>
      <vt:lpstr>Notifications</vt:lpstr>
      <vt:lpstr>User management</vt:lpstr>
      <vt:lpstr>Admin</vt:lpstr>
      <vt:lpstr>PowerPoint 簡報</vt:lpstr>
      <vt:lpstr>PowerPoint 簡報</vt:lpstr>
      <vt:lpstr>ownCloud App Ecosystem</vt:lpstr>
      <vt:lpstr>Collaborative Teamwork</vt:lpstr>
      <vt:lpstr>Notes and Tasks</vt:lpstr>
      <vt:lpstr>Draw.io</vt:lpstr>
      <vt:lpstr>Image and PDF viewer</vt:lpstr>
      <vt:lpstr>Polls</vt:lpstr>
      <vt:lpstr>ONLYOFFICE  (Documents, SpreadSheets, Presentations)</vt:lpstr>
      <vt:lpstr>PowerPoint 簡報</vt:lpstr>
      <vt:lpstr>PowerPoint 簡報</vt:lpstr>
      <vt:lpstr>Cross Platform Support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ownCloud</dc:title>
  <dc:creator>Han Tsai</dc:creator>
  <cp:lastModifiedBy>QNAP_Han Tsai</cp:lastModifiedBy>
  <cp:revision>1</cp:revision>
  <dcterms:modified xsi:type="dcterms:W3CDTF">2019-01-08T06:33:20Z</dcterms:modified>
</cp:coreProperties>
</file>