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</p:sldMasterIdLst>
  <p:notesMasterIdLst>
    <p:notesMasterId r:id="rId30"/>
  </p:notesMasterIdLst>
  <p:sldIdLst>
    <p:sldId id="256" r:id="rId2"/>
    <p:sldId id="257" r:id="rId3"/>
    <p:sldId id="288" r:id="rId4"/>
    <p:sldId id="28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80" r:id="rId16"/>
    <p:sldId id="289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84" r:id="rId25"/>
    <p:sldId id="290" r:id="rId26"/>
    <p:sldId id="277" r:id="rId27"/>
    <p:sldId id="285" r:id="rId28"/>
    <p:sldId id="279" r:id="rId29"/>
  </p:sldIdLst>
  <p:sldSz cx="9144000" cy="5143500" type="screen16x9"/>
  <p:notesSz cx="6858000" cy="9144000"/>
  <p:embeddedFontLst>
    <p:embeddedFont>
      <p:font typeface="Albertus" panose="020E0702040304020204" pitchFamily="34" charset="0"/>
      <p:bold r:id="rId31"/>
    </p:embeddedFont>
    <p:embeddedFont>
      <p:font typeface="Roboto" panose="02000000000000000000" pitchFamily="2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5AEDF55-2AE2-3D2B-FF8B-87A95068437E}" v="23" dt="2019-01-08T05:55:52.337"/>
    <p1510:client id="{B428E529-0D9F-5458-C9C3-6D597CA92C45}" v="26" dt="2019-01-08T03:55:09.896"/>
    <p1510:client id="{B81F1579-0051-69F9-BEFC-94E4610CA87C}" v="1" dt="2019-01-07T06:39:13.348"/>
    <p1510:client id="{78DE7CCB-81C4-8B91-F3B4-4EE709CC9ED2}" v="1" dt="2019-01-07T12:07:16.276"/>
    <p1510:client id="{2C5D1C69-6A4D-71BA-296D-D6735421F6EA}" v="284" dt="2019-01-07T07:12:29.5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1820" y="8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4017966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77654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4bf099dc3b_0_4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4bf099dc3b_0_4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027132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4bf099dc3b_0_4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4bf099dc3b_0_4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293571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4bf099dc3b_0_4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4bf099dc3b_0_4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97615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4bf099dc3b_0_4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4bf099dc3b_0_4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412621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4be1cf0b2c_1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4be1cf0b2c_1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8380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4be9c0b5e6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4be9c0b5e6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63905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4be3d12492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4be3d12492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786416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4be9c0b5e6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4be9c0b5e6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05012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4be9c0b5e6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4be9c0b5e6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8625263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4be9c0b5e6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4be9c0b5e6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468187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4be3d12492_0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4be3d12492_0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504478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4be9c0b5e6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4be9c0b5e6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963934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4bf099dc3b_0_4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4bf099dc3b_0_4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751491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4be9c0b5e6_0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4be9c0b5e6_0_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528751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4be3d12492_0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4be3d12492_0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03000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4bebac6a4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4bebac6a4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155497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4bebac6a4c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4bebac6a4c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870658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4bdb7f6918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4bdb7f6918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726256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4bf099dc3b_0_4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4bf099dc3b_0_4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419248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4bf099dc3b_0_4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4bf099dc3b_0_4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221621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4bf099dc3b_0_4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4bf099dc3b_0_4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477334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flipH="1">
            <a:off x="8246400" y="4245925"/>
            <a:ext cx="897600" cy="897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8246400" y="4245875"/>
            <a:ext cx="897600" cy="897600"/>
          </a:xfrm>
          <a:prstGeom prst="round1Rect">
            <a:avLst>
              <a:gd name="adj" fmla="val 16667"/>
            </a:avLst>
          </a:prstGeom>
          <a:solidFill>
            <a:schemeClr val="lt1">
              <a:alpha val="680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D349804F-2670-4ED7-A558-9CA5552288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740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 preserve="1">
  <p:cSld name="Capti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/>
        </p:nvSpPr>
        <p:spPr>
          <a:xfrm rot="10800000" flipH="1">
            <a:off x="0" y="0"/>
            <a:ext cx="9144000" cy="469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10"/>
          <p:cNvSpPr/>
          <p:nvPr/>
        </p:nvSpPr>
        <p:spPr>
          <a:xfrm rot="10800000" flipH="1">
            <a:off x="0" y="4622725"/>
            <a:ext cx="9144000" cy="741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0"/>
          <p:cNvSpPr txBox="1">
            <a:spLocks noGrp="1"/>
          </p:cNvSpPr>
          <p:nvPr>
            <p:ph type="body" idx="1"/>
          </p:nvPr>
        </p:nvSpPr>
        <p:spPr>
          <a:xfrm>
            <a:off x="57150" y="4696825"/>
            <a:ext cx="8382000" cy="44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28466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 preserve="1">
  <p:cSld name="Big number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>
            <a:spLocks noGrp="1"/>
          </p:cNvSpPr>
          <p:nvPr>
            <p:ph type="title" hasCustomPrompt="1"/>
          </p:nvPr>
        </p:nvSpPr>
        <p:spPr>
          <a:xfrm>
            <a:off x="475500" y="1258525"/>
            <a:ext cx="82221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>
            <a:spLocks noGrp="1"/>
          </p:cNvSpPr>
          <p:nvPr>
            <p:ph type="body" idx="1"/>
          </p:nvPr>
        </p:nvSpPr>
        <p:spPr>
          <a:xfrm>
            <a:off x="475500" y="3304625"/>
            <a:ext cx="82221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981025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19611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851EDE6-AD4F-45D3-853C-F5A46B68B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141D6B2E-D34E-4BC2-99D2-F5A2782C12F9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2F7FC56-1F01-414F-A8E3-E08339E88D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393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 preserve="1">
  <p:cSld name="Section 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25297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 preserve="1">
  <p:cSld name="Title and 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102164" y="62864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102164" y="1012626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14582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 preserve="1">
  <p:cSld name="Title and two 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 rot="10800000" flipH="1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5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39999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2"/>
          </p:nvPr>
        </p:nvSpPr>
        <p:spPr>
          <a:xfrm>
            <a:off x="4694250" y="1919075"/>
            <a:ext cx="39999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79150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Title 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/>
          <p:nvPr/>
        </p:nvSpPr>
        <p:spPr>
          <a:xfrm rot="10800000" flipH="1">
            <a:off x="0" y="656400"/>
            <a:ext cx="9144000" cy="448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6"/>
          <p:cNvSpPr/>
          <p:nvPr/>
        </p:nvSpPr>
        <p:spPr>
          <a:xfrm>
            <a:off x="0" y="65635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45622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 preserve="1">
  <p:cSld name="One column 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/>
        </p:nvSpPr>
        <p:spPr>
          <a:xfrm rot="10800000" flipH="1">
            <a:off x="3276600" y="25"/>
            <a:ext cx="58674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7"/>
          <p:cNvSpPr/>
          <p:nvPr/>
        </p:nvSpPr>
        <p:spPr>
          <a:xfrm rot="-5400000">
            <a:off x="759150" y="2517450"/>
            <a:ext cx="51435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1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91863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preserve="1">
  <p:cSld name="Main poi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>
            <a:spLocks noGrp="1"/>
          </p:cNvSpPr>
          <p:nvPr>
            <p:ph type="title"/>
          </p:nvPr>
        </p:nvSpPr>
        <p:spPr>
          <a:xfrm>
            <a:off x="490250" y="488250"/>
            <a:ext cx="62271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02359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 preserve="1">
  <p:cSld name="Section title and descri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 flipH="1"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9"/>
          <p:cNvSpPr/>
          <p:nvPr/>
        </p:nvSpPr>
        <p:spPr>
          <a:xfrm rot="5400000">
            <a:off x="1946425" y="2517750"/>
            <a:ext cx="51429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ubTitle" idx="1"/>
          </p:nvPr>
        </p:nvSpPr>
        <p:spPr>
          <a:xfrm>
            <a:off x="265500" y="2779467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1578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93A5BF67-2EF4-49BD-9B60-348A9BA1E0D0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73726" y="7081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73726" y="1000699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  <a:defRPr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036783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ctr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1" i="0" u="none" strike="noStrike" cap="none">
          <a:solidFill>
            <a:srgbClr val="000000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11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11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png"/><Relationship Id="rId4" Type="http://schemas.openxmlformats.org/officeDocument/2006/relationships/image" Target="../media/image37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1.jpg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jp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11" Type="http://schemas.openxmlformats.org/officeDocument/2006/relationships/image" Target="../media/image29.sv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svg"/><Relationship Id="rId9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90138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0"/>
          <p:cNvSpPr txBox="1">
            <a:spLocks noGrp="1"/>
          </p:cNvSpPr>
          <p:nvPr>
            <p:ph type="title"/>
          </p:nvPr>
        </p:nvSpPr>
        <p:spPr>
          <a:xfrm>
            <a:off x="204249" y="96581"/>
            <a:ext cx="8768765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+mj-lt"/>
              </a:rPr>
              <a:t>Collaborative file sharing</a:t>
            </a:r>
            <a:endParaRPr b="1">
              <a:latin typeface="+mj-lt"/>
            </a:endParaRPr>
          </a:p>
        </p:txBody>
      </p:sp>
      <p:sp>
        <p:nvSpPr>
          <p:cNvPr id="127" name="Google Shape;127;p20"/>
          <p:cNvSpPr txBox="1">
            <a:spLocks noGrp="1"/>
          </p:cNvSpPr>
          <p:nvPr>
            <p:ph type="body" idx="1"/>
          </p:nvPr>
        </p:nvSpPr>
        <p:spPr>
          <a:xfrm>
            <a:off x="245664" y="1283341"/>
            <a:ext cx="3551022" cy="293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1950" lvl="0" indent="-247650" algn="l" rtl="0">
              <a:spcBef>
                <a:spcPts val="0"/>
              </a:spcBef>
              <a:spcAft>
                <a:spcPts val="0"/>
              </a:spcAft>
              <a:buClr>
                <a:srgbClr val="271839"/>
              </a:buClr>
              <a:buSzPct val="100000"/>
              <a:buFont typeface="Arial" panose="020B0604020202020204" pitchFamily="34" charset="0"/>
              <a:buChar char="•"/>
            </a:pPr>
            <a:r>
              <a:rPr lang="en" sz="1600">
                <a:solidFill>
                  <a:schemeClr val="bg2">
                    <a:lumMod val="50000"/>
                  </a:schemeClr>
                </a:solidFill>
                <a:latin typeface="+mj-lt"/>
              </a:rPr>
              <a:t>Easily share your file with other users</a:t>
            </a:r>
            <a:br>
              <a:rPr lang="en" sz="1600">
                <a:solidFill>
                  <a:schemeClr val="bg2">
                    <a:lumMod val="50000"/>
                  </a:schemeClr>
                </a:solidFill>
                <a:latin typeface="+mj-lt"/>
              </a:rPr>
            </a:br>
            <a:endParaRPr sz="1600">
              <a:solidFill>
                <a:schemeClr val="bg2">
                  <a:lumMod val="50000"/>
                </a:schemeClr>
              </a:solidFill>
              <a:latin typeface="+mj-lt"/>
            </a:endParaRPr>
          </a:p>
          <a:p>
            <a:pPr marL="361950" lvl="0" indent="-247650" algn="l" rtl="0">
              <a:spcBef>
                <a:spcPts val="0"/>
              </a:spcBef>
              <a:spcAft>
                <a:spcPts val="0"/>
              </a:spcAft>
              <a:buClr>
                <a:srgbClr val="271839"/>
              </a:buClr>
              <a:buSzPct val="100000"/>
              <a:buFont typeface="Arial" panose="020B0604020202020204" pitchFamily="34" charset="0"/>
              <a:buChar char="•"/>
            </a:pPr>
            <a:r>
              <a:rPr lang="en" sz="1600">
                <a:solidFill>
                  <a:schemeClr val="bg2">
                    <a:lumMod val="50000"/>
                  </a:schemeClr>
                </a:solidFill>
                <a:latin typeface="+mj-lt"/>
              </a:rPr>
              <a:t>View shared files</a:t>
            </a:r>
            <a:br>
              <a:rPr lang="en" sz="1600">
                <a:solidFill>
                  <a:schemeClr val="bg2">
                    <a:lumMod val="50000"/>
                  </a:schemeClr>
                </a:solidFill>
                <a:latin typeface="+mj-lt"/>
              </a:rPr>
            </a:br>
            <a:endParaRPr lang="en" sz="1600">
              <a:solidFill>
                <a:schemeClr val="bg2">
                  <a:lumMod val="50000"/>
                </a:schemeClr>
              </a:solidFill>
              <a:latin typeface="+mj-lt"/>
            </a:endParaRPr>
          </a:p>
          <a:p>
            <a:pPr marL="361950" lvl="0" indent="-247650" algn="l" rtl="0">
              <a:spcBef>
                <a:spcPts val="0"/>
              </a:spcBef>
              <a:spcAft>
                <a:spcPts val="0"/>
              </a:spcAft>
              <a:buClr>
                <a:srgbClr val="271839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2">
                    <a:lumMod val="50000"/>
                  </a:schemeClr>
                </a:solidFill>
                <a:latin typeface="+mj-lt"/>
              </a:rPr>
              <a:t>Collaborate with other </a:t>
            </a:r>
          </a:p>
          <a:p>
            <a:pPr marL="114300" lvl="0" indent="247650" algn="l" rtl="0">
              <a:spcBef>
                <a:spcPts val="0"/>
              </a:spcBef>
              <a:spcAft>
                <a:spcPts val="0"/>
              </a:spcAft>
              <a:buClr>
                <a:srgbClr val="271839"/>
              </a:buClr>
              <a:buSzPct val="100000"/>
              <a:buNone/>
            </a:pPr>
            <a:r>
              <a:rPr lang="en-US" sz="1600" err="1">
                <a:solidFill>
                  <a:schemeClr val="bg2">
                    <a:lumMod val="50000"/>
                  </a:schemeClr>
                </a:solidFill>
                <a:latin typeface="+mj-lt"/>
              </a:rPr>
              <a:t>ownCloud</a:t>
            </a:r>
            <a:r>
              <a:rPr lang="en-US" sz="1600">
                <a:solidFill>
                  <a:schemeClr val="bg2">
                    <a:lumMod val="50000"/>
                  </a:schemeClr>
                </a:solidFill>
                <a:latin typeface="+mj-lt"/>
              </a:rPr>
              <a:t> users and </a:t>
            </a:r>
          </a:p>
          <a:p>
            <a:pPr marL="114300" lvl="0" indent="247650" algn="l" rtl="0">
              <a:spcBef>
                <a:spcPts val="0"/>
              </a:spcBef>
              <a:spcAft>
                <a:spcPts val="0"/>
              </a:spcAft>
              <a:buClr>
                <a:srgbClr val="271839"/>
              </a:buClr>
              <a:buSzPct val="100000"/>
              <a:buNone/>
            </a:pPr>
            <a:r>
              <a:rPr lang="en-US" sz="1600">
                <a:solidFill>
                  <a:schemeClr val="bg2">
                    <a:lumMod val="50000"/>
                  </a:schemeClr>
                </a:solidFill>
                <a:latin typeface="+mj-lt"/>
              </a:rPr>
              <a:t>make your NAS more </a:t>
            </a:r>
          </a:p>
          <a:p>
            <a:pPr marL="114300" lvl="0" indent="247650" algn="l" rtl="0">
              <a:spcBef>
                <a:spcPts val="0"/>
              </a:spcBef>
              <a:spcAft>
                <a:spcPts val="0"/>
              </a:spcAft>
              <a:buClr>
                <a:srgbClr val="271839"/>
              </a:buClr>
              <a:buSzPct val="100000"/>
              <a:buNone/>
            </a:pPr>
            <a:r>
              <a:rPr lang="en-US" sz="1600">
                <a:solidFill>
                  <a:schemeClr val="bg2">
                    <a:lumMod val="50000"/>
                  </a:schemeClr>
                </a:solidFill>
                <a:latin typeface="+mj-lt"/>
              </a:rPr>
              <a:t>productive</a:t>
            </a:r>
          </a:p>
        </p:txBody>
      </p:sp>
      <p:pic>
        <p:nvPicPr>
          <p:cNvPr id="2" name="圖形 1">
            <a:extLst>
              <a:ext uri="{FF2B5EF4-FFF2-40B4-BE49-F238E27FC236}">
                <a16:creationId xmlns:a16="http://schemas.microsoft.com/office/drawing/2014/main" id="{62D415B2-394F-45B0-B15F-8FD3B4C5C4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25901" y="1071674"/>
            <a:ext cx="4947114" cy="3467355"/>
          </a:xfrm>
          <a:prstGeom prst="rect">
            <a:avLst/>
          </a:prstGeom>
        </p:spPr>
      </p:pic>
      <p:pic>
        <p:nvPicPr>
          <p:cNvPr id="4" name="圖片 3" descr="一張含有 樂高, 玩具 的圖片&#10;&#10;描述是以高可信度產生">
            <a:extLst>
              <a:ext uri="{FF2B5EF4-FFF2-40B4-BE49-F238E27FC236}">
                <a16:creationId xmlns:a16="http://schemas.microsoft.com/office/drawing/2014/main" id="{F581290A-937C-4686-BBC7-D366354373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5665" y="1223642"/>
            <a:ext cx="4749971" cy="3238487"/>
          </a:xfrm>
          <a:prstGeom prst="rect">
            <a:avLst/>
          </a:prstGeom>
        </p:spPr>
      </p:pic>
      <p:pic>
        <p:nvPicPr>
          <p:cNvPr id="6" name="圖片 5" descr="一張含有 向量圖形 的圖片&#10;&#10;描述是以高可信度產生">
            <a:extLst>
              <a:ext uri="{FF2B5EF4-FFF2-40B4-BE49-F238E27FC236}">
                <a16:creationId xmlns:a16="http://schemas.microsoft.com/office/drawing/2014/main" id="{E095ECE6-F199-40E2-B0CE-62309C5BE01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2341" y="2701307"/>
            <a:ext cx="1947759" cy="2015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9324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B2CB66FE-5E29-42D4-987E-19D230303D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34" name="Google Shape;134;p21"/>
          <p:cNvSpPr txBox="1">
            <a:spLocks noGrp="1"/>
          </p:cNvSpPr>
          <p:nvPr>
            <p:ph type="title"/>
          </p:nvPr>
        </p:nvSpPr>
        <p:spPr>
          <a:xfrm>
            <a:off x="506670" y="54277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+mj-lt"/>
              </a:rPr>
              <a:t>Track Activities</a:t>
            </a:r>
            <a:endParaRPr b="1">
              <a:latin typeface="+mj-lt"/>
            </a:endParaRPr>
          </a:p>
        </p:txBody>
      </p:sp>
      <p:sp>
        <p:nvSpPr>
          <p:cNvPr id="135" name="Google Shape;135;p21"/>
          <p:cNvSpPr txBox="1">
            <a:spLocks noGrp="1"/>
          </p:cNvSpPr>
          <p:nvPr>
            <p:ph type="body" idx="1"/>
          </p:nvPr>
        </p:nvSpPr>
        <p:spPr>
          <a:xfrm>
            <a:off x="241870" y="1475932"/>
            <a:ext cx="3846348" cy="249532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55600" indent="-241300">
              <a:lnSpc>
                <a:spcPts val="2100"/>
              </a:lnSpc>
              <a:buClr>
                <a:schemeClr val="bg2">
                  <a:lumMod val="50000"/>
                </a:schemeClr>
              </a:buClr>
              <a:buSzPct val="70000"/>
            </a:pPr>
            <a:r>
              <a:rPr lang="en" sz="1600">
                <a:solidFill>
                  <a:schemeClr val="accent4">
                    <a:lumMod val="10000"/>
                  </a:schemeClr>
                </a:solidFill>
                <a:latin typeface="+mj-lt"/>
              </a:rPr>
              <a:t>Keep a track of all your activities</a:t>
            </a:r>
          </a:p>
          <a:p>
            <a:pPr marL="355600" indent="-241300">
              <a:lnSpc>
                <a:spcPts val="2100"/>
              </a:lnSpc>
              <a:buClr>
                <a:schemeClr val="bg2">
                  <a:lumMod val="50000"/>
                </a:schemeClr>
              </a:buClr>
              <a:buSzPct val="70000"/>
            </a:pPr>
            <a:endParaRPr sz="500">
              <a:solidFill>
                <a:schemeClr val="accent4">
                  <a:lumMod val="10000"/>
                </a:schemeClr>
              </a:solidFill>
              <a:latin typeface="+mj-lt"/>
            </a:endParaRPr>
          </a:p>
          <a:p>
            <a:pPr marL="355600" indent="-241300">
              <a:lnSpc>
                <a:spcPts val="2100"/>
              </a:lnSpc>
              <a:spcBef>
                <a:spcPts val="1600"/>
              </a:spcBef>
              <a:buClr>
                <a:schemeClr val="bg2">
                  <a:lumMod val="50000"/>
                </a:schemeClr>
              </a:buClr>
              <a:buSzPct val="70000"/>
            </a:pPr>
            <a:r>
              <a:rPr lang="en" sz="1600">
                <a:solidFill>
                  <a:schemeClr val="accent4">
                    <a:lumMod val="10000"/>
                  </a:schemeClr>
                </a:solidFill>
                <a:latin typeface="+mj-lt"/>
              </a:rPr>
              <a:t>Monitor the changes made by you like file addition, deletion, etc.</a:t>
            </a:r>
            <a:endParaRPr lang="en" sz="100">
              <a:solidFill>
                <a:schemeClr val="accent4">
                  <a:lumMod val="10000"/>
                </a:schemeClr>
              </a:solidFill>
              <a:latin typeface="+mj-lt"/>
            </a:endParaRPr>
          </a:p>
          <a:p>
            <a:pPr marL="355600" indent="-241300">
              <a:lnSpc>
                <a:spcPts val="2100"/>
              </a:lnSpc>
              <a:spcBef>
                <a:spcPts val="1600"/>
              </a:spcBef>
              <a:buClr>
                <a:schemeClr val="bg2">
                  <a:lumMod val="50000"/>
                </a:schemeClr>
              </a:buClr>
              <a:buSzPct val="70000"/>
            </a:pPr>
            <a:r>
              <a:rPr lang="en" sz="1600">
                <a:solidFill>
                  <a:schemeClr val="accent4">
                    <a:lumMod val="10000"/>
                  </a:schemeClr>
                </a:solidFill>
                <a:latin typeface="+mj-lt"/>
              </a:rPr>
              <a:t>Maintain transparency within the team by watching activities of other users</a:t>
            </a:r>
            <a:endParaRPr sz="1600">
              <a:solidFill>
                <a:schemeClr val="accent4">
                  <a:lumMod val="1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234622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形 6">
            <a:extLst>
              <a:ext uri="{FF2B5EF4-FFF2-40B4-BE49-F238E27FC236}">
                <a16:creationId xmlns:a16="http://schemas.microsoft.com/office/drawing/2014/main" id="{E8BCC954-DD0C-4034-8631-448281AA9B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85843" y="1091187"/>
            <a:ext cx="4572001" cy="3483184"/>
          </a:xfrm>
          <a:prstGeom prst="rect">
            <a:avLst/>
          </a:prstGeom>
        </p:spPr>
      </p:pic>
      <p:sp>
        <p:nvSpPr>
          <p:cNvPr id="142" name="Google Shape;142;p22"/>
          <p:cNvSpPr txBox="1">
            <a:spLocks noGrp="1"/>
          </p:cNvSpPr>
          <p:nvPr>
            <p:ph type="ctrTitle"/>
          </p:nvPr>
        </p:nvSpPr>
        <p:spPr>
          <a:xfrm>
            <a:off x="390525" y="76630"/>
            <a:ext cx="8222100" cy="75271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>
                <a:latin typeface="+mj-lt"/>
              </a:rPr>
              <a:t>Notifications</a:t>
            </a:r>
            <a:endParaRPr sz="3200" b="1">
              <a:latin typeface="+mj-lt"/>
            </a:endParaRPr>
          </a:p>
        </p:txBody>
      </p:sp>
      <p:sp>
        <p:nvSpPr>
          <p:cNvPr id="143" name="Google Shape;143;p22"/>
          <p:cNvSpPr txBox="1">
            <a:spLocks noGrp="1"/>
          </p:cNvSpPr>
          <p:nvPr>
            <p:ph type="subTitle" idx="1"/>
          </p:nvPr>
        </p:nvSpPr>
        <p:spPr>
          <a:xfrm>
            <a:off x="79010" y="1303884"/>
            <a:ext cx="4194459" cy="339173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55600" lvl="0" indent="-215900" algn="l" rtl="0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50000"/>
                </a:schemeClr>
              </a:buClr>
              <a:buSzPct val="60000"/>
              <a:buChar char="●"/>
            </a:pPr>
            <a:r>
              <a:rPr lang="en" sz="1600">
                <a:solidFill>
                  <a:schemeClr val="accent4">
                    <a:lumMod val="10000"/>
                  </a:schemeClr>
                </a:solidFill>
                <a:latin typeface="+mj-lt"/>
              </a:rPr>
              <a:t>Get notified when a folder or a file is created, changed, shared, deleted, restored, downloaded or a folder was shared from another NAS server</a:t>
            </a:r>
            <a:br>
              <a:rPr lang="en" sz="1600">
                <a:solidFill>
                  <a:schemeClr val="accent4">
                    <a:lumMod val="10000"/>
                  </a:schemeClr>
                </a:solidFill>
                <a:latin typeface="+mj-lt"/>
              </a:rPr>
            </a:br>
            <a:endParaRPr sz="1600">
              <a:solidFill>
                <a:schemeClr val="accent4">
                  <a:lumMod val="10000"/>
                </a:schemeClr>
              </a:solidFill>
              <a:latin typeface="+mj-lt"/>
            </a:endParaRPr>
          </a:p>
          <a:p>
            <a:pPr marL="355600" lvl="0" indent="-215900" algn="l" rtl="0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50000"/>
                </a:schemeClr>
              </a:buClr>
              <a:buSzPct val="60000"/>
              <a:buChar char="●"/>
            </a:pPr>
            <a:r>
              <a:rPr lang="en" sz="1600">
                <a:solidFill>
                  <a:schemeClr val="accent4">
                    <a:lumMod val="10000"/>
                  </a:schemeClr>
                </a:solidFill>
                <a:latin typeface="+mj-lt"/>
              </a:rPr>
              <a:t>Get email notifications to any of your email account added in the personal info</a:t>
            </a:r>
            <a:br>
              <a:rPr lang="en" sz="1600">
                <a:solidFill>
                  <a:schemeClr val="accent4">
                    <a:lumMod val="10000"/>
                  </a:schemeClr>
                </a:solidFill>
                <a:latin typeface="+mj-lt"/>
              </a:rPr>
            </a:br>
            <a:endParaRPr sz="1600">
              <a:solidFill>
                <a:schemeClr val="accent4">
                  <a:lumMod val="10000"/>
                </a:schemeClr>
              </a:solidFill>
              <a:latin typeface="+mj-lt"/>
            </a:endParaRPr>
          </a:p>
          <a:p>
            <a:pPr marL="355600" lvl="0" indent="-215900" algn="l" rtl="0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50000"/>
                </a:schemeClr>
              </a:buClr>
              <a:buSzPct val="60000"/>
              <a:buChar char="●"/>
            </a:pPr>
            <a:r>
              <a:rPr lang="en" sz="1600">
                <a:solidFill>
                  <a:schemeClr val="accent4">
                    <a:lumMod val="10000"/>
                  </a:schemeClr>
                </a:solidFill>
                <a:latin typeface="+mj-lt"/>
              </a:rPr>
              <a:t>Custom settings to get notified hourly, daily or weekly</a:t>
            </a:r>
            <a:endParaRPr sz="1600">
              <a:solidFill>
                <a:schemeClr val="accent4">
                  <a:lumMod val="10000"/>
                </a:schemeClr>
              </a:solidFill>
              <a:latin typeface="+mj-lt"/>
            </a:endParaRPr>
          </a:p>
        </p:txBody>
      </p:sp>
      <p:pic>
        <p:nvPicPr>
          <p:cNvPr id="144" name="Google Shape;144;p22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4481269" y="1260079"/>
            <a:ext cx="4268775" cy="3145400"/>
          </a:xfrm>
          <a:prstGeom prst="rect">
            <a:avLst/>
          </a:prstGeom>
        </p:spPr>
      </p:pic>
      <p:pic>
        <p:nvPicPr>
          <p:cNvPr id="145" name="Google Shape;145;p22"/>
          <p:cNvPicPr preferRelativeResize="0"/>
          <p:nvPr/>
        </p:nvPicPr>
        <p:blipFill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5125" y="452985"/>
            <a:ext cx="1507100" cy="1507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76848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8AB92B74-DE83-4240-95B5-F947F4EF3E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51" name="Google Shape;151;p23"/>
          <p:cNvSpPr txBox="1">
            <a:spLocks noGrp="1"/>
          </p:cNvSpPr>
          <p:nvPr>
            <p:ph type="ctrTitle"/>
          </p:nvPr>
        </p:nvSpPr>
        <p:spPr>
          <a:xfrm>
            <a:off x="575791" y="6428"/>
            <a:ext cx="8222100" cy="9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>
                <a:latin typeface="+mj-lt"/>
              </a:rPr>
              <a:t>User management</a:t>
            </a:r>
            <a:endParaRPr sz="3200" b="1">
              <a:latin typeface="+mj-lt"/>
            </a:endParaRPr>
          </a:p>
        </p:txBody>
      </p:sp>
      <p:sp>
        <p:nvSpPr>
          <p:cNvPr id="152" name="Google Shape;152;p23"/>
          <p:cNvSpPr txBox="1">
            <a:spLocks noGrp="1"/>
          </p:cNvSpPr>
          <p:nvPr>
            <p:ph type="subTitle" idx="1"/>
          </p:nvPr>
        </p:nvSpPr>
        <p:spPr>
          <a:xfrm>
            <a:off x="99163" y="1034016"/>
            <a:ext cx="4402987" cy="32079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55600" lvl="0" indent="-215900" algn="l" rtl="0">
              <a:spcBef>
                <a:spcPts val="0"/>
              </a:spcBef>
              <a:spcAft>
                <a:spcPts val="0"/>
              </a:spcAft>
              <a:buClr>
                <a:schemeClr val="bg2">
                  <a:lumMod val="50000"/>
                </a:schemeClr>
              </a:buClr>
              <a:buSzPct val="75000"/>
              <a:buChar char="●"/>
            </a:pPr>
            <a:r>
              <a:rPr lang="en" sz="1600">
                <a:solidFill>
                  <a:schemeClr val="accent4">
                    <a:lumMod val="10000"/>
                  </a:schemeClr>
                </a:solidFill>
                <a:latin typeface="+mj-lt"/>
              </a:rPr>
              <a:t>Create new users and assign the username and password of your choice</a:t>
            </a:r>
            <a:br>
              <a:rPr lang="en" sz="1600">
                <a:solidFill>
                  <a:schemeClr val="accent4">
                    <a:lumMod val="10000"/>
                  </a:schemeClr>
                </a:solidFill>
                <a:latin typeface="+mj-lt"/>
              </a:rPr>
            </a:br>
            <a:endParaRPr sz="1600">
              <a:solidFill>
                <a:schemeClr val="accent4">
                  <a:lumMod val="10000"/>
                </a:schemeClr>
              </a:solidFill>
              <a:latin typeface="+mj-lt"/>
            </a:endParaRPr>
          </a:p>
          <a:p>
            <a:pPr marL="355600" lvl="0" indent="-215900" algn="l" rtl="0">
              <a:spcBef>
                <a:spcPts val="0"/>
              </a:spcBef>
              <a:spcAft>
                <a:spcPts val="0"/>
              </a:spcAft>
              <a:buClr>
                <a:schemeClr val="bg2">
                  <a:lumMod val="50000"/>
                </a:schemeClr>
              </a:buClr>
              <a:buSzPct val="75000"/>
              <a:buChar char="●"/>
            </a:pPr>
            <a:r>
              <a:rPr lang="en" sz="1600">
                <a:solidFill>
                  <a:schemeClr val="accent4">
                    <a:lumMod val="10000"/>
                  </a:schemeClr>
                </a:solidFill>
                <a:latin typeface="+mj-lt"/>
              </a:rPr>
              <a:t>Create groups, and assign the users to groups</a:t>
            </a:r>
            <a:br>
              <a:rPr lang="en" sz="1600">
                <a:solidFill>
                  <a:schemeClr val="accent4">
                    <a:lumMod val="10000"/>
                  </a:schemeClr>
                </a:solidFill>
                <a:latin typeface="+mj-lt"/>
              </a:rPr>
            </a:br>
            <a:endParaRPr sz="1600">
              <a:solidFill>
                <a:schemeClr val="accent4">
                  <a:lumMod val="10000"/>
                </a:schemeClr>
              </a:solidFill>
              <a:latin typeface="+mj-lt"/>
            </a:endParaRPr>
          </a:p>
          <a:p>
            <a:pPr marL="355600" lvl="0" indent="-215900" algn="l" rtl="0">
              <a:spcBef>
                <a:spcPts val="0"/>
              </a:spcBef>
              <a:spcAft>
                <a:spcPts val="0"/>
              </a:spcAft>
              <a:buClr>
                <a:schemeClr val="bg2">
                  <a:lumMod val="50000"/>
                </a:schemeClr>
              </a:buClr>
              <a:buSzPct val="75000"/>
              <a:buChar char="●"/>
            </a:pPr>
            <a:r>
              <a:rPr lang="en" sz="1600">
                <a:solidFill>
                  <a:schemeClr val="accent4">
                    <a:lumMod val="10000"/>
                  </a:schemeClr>
                </a:solidFill>
                <a:latin typeface="+mj-lt"/>
              </a:rPr>
              <a:t>Promote a user to the admin role by adding the user to the admin group</a:t>
            </a:r>
            <a:br>
              <a:rPr lang="en" sz="1600">
                <a:solidFill>
                  <a:schemeClr val="accent4">
                    <a:lumMod val="10000"/>
                  </a:schemeClr>
                </a:solidFill>
                <a:latin typeface="+mj-lt"/>
              </a:rPr>
            </a:br>
            <a:endParaRPr sz="1600">
              <a:solidFill>
                <a:schemeClr val="accent4">
                  <a:lumMod val="10000"/>
                </a:schemeClr>
              </a:solidFill>
              <a:latin typeface="+mj-lt"/>
            </a:endParaRPr>
          </a:p>
          <a:p>
            <a:pPr marL="355600" lvl="0" indent="-215900" algn="l" rtl="0">
              <a:spcBef>
                <a:spcPts val="0"/>
              </a:spcBef>
              <a:spcAft>
                <a:spcPts val="0"/>
              </a:spcAft>
              <a:buClr>
                <a:schemeClr val="bg2">
                  <a:lumMod val="50000"/>
                </a:schemeClr>
              </a:buClr>
              <a:buSzPct val="75000"/>
              <a:buChar char="●"/>
            </a:pPr>
            <a:r>
              <a:rPr lang="en" sz="1600">
                <a:solidFill>
                  <a:schemeClr val="accent4">
                    <a:lumMod val="10000"/>
                  </a:schemeClr>
                </a:solidFill>
                <a:latin typeface="+mj-lt"/>
              </a:rPr>
              <a:t>Assign an admin for each created group</a:t>
            </a:r>
            <a:br>
              <a:rPr lang="en" sz="1600">
                <a:solidFill>
                  <a:schemeClr val="accent4">
                    <a:lumMod val="10000"/>
                  </a:schemeClr>
                </a:solidFill>
                <a:latin typeface="+mj-lt"/>
              </a:rPr>
            </a:br>
            <a:endParaRPr sz="1600">
              <a:solidFill>
                <a:schemeClr val="accent4">
                  <a:lumMod val="10000"/>
                </a:schemeClr>
              </a:solidFill>
              <a:latin typeface="+mj-lt"/>
            </a:endParaRPr>
          </a:p>
          <a:p>
            <a:pPr marL="355600" lvl="0" indent="-215900" algn="l" rtl="0">
              <a:spcBef>
                <a:spcPts val="0"/>
              </a:spcBef>
              <a:spcAft>
                <a:spcPts val="0"/>
              </a:spcAft>
              <a:buClr>
                <a:schemeClr val="bg2">
                  <a:lumMod val="50000"/>
                </a:schemeClr>
              </a:buClr>
              <a:buSzPct val="75000"/>
              <a:buChar char="●"/>
            </a:pPr>
            <a:r>
              <a:rPr lang="en" sz="1600">
                <a:solidFill>
                  <a:schemeClr val="accent4">
                    <a:lumMod val="10000"/>
                  </a:schemeClr>
                </a:solidFill>
                <a:latin typeface="+mj-lt"/>
              </a:rPr>
              <a:t>Restrict the data upload quota for </a:t>
            </a:r>
          </a:p>
          <a:p>
            <a:pPr marL="139700" lvl="0" indent="222250" algn="l" rtl="0">
              <a:spcBef>
                <a:spcPts val="0"/>
              </a:spcBef>
              <a:spcAft>
                <a:spcPts val="0"/>
              </a:spcAft>
              <a:buClr>
                <a:schemeClr val="bg2">
                  <a:lumMod val="50000"/>
                </a:schemeClr>
              </a:buClr>
              <a:buSzPct val="75000"/>
            </a:pPr>
            <a:r>
              <a:rPr lang="en" sz="1600">
                <a:solidFill>
                  <a:schemeClr val="accent4">
                    <a:lumMod val="10000"/>
                  </a:schemeClr>
                </a:solidFill>
                <a:latin typeface="+mj-lt"/>
              </a:rPr>
              <a:t>each user, almost unlimited in the </a:t>
            </a:r>
          </a:p>
          <a:p>
            <a:pPr marL="139700" lvl="0" indent="222250" algn="l" rtl="0">
              <a:spcBef>
                <a:spcPts val="0"/>
              </a:spcBef>
              <a:spcAft>
                <a:spcPts val="0"/>
              </a:spcAft>
              <a:buClr>
                <a:schemeClr val="bg2">
                  <a:lumMod val="50000"/>
                </a:schemeClr>
              </a:buClr>
              <a:buSzPct val="75000"/>
            </a:pPr>
            <a:r>
              <a:rPr lang="en" sz="1600">
                <a:solidFill>
                  <a:schemeClr val="accent4">
                    <a:lumMod val="10000"/>
                  </a:schemeClr>
                </a:solidFill>
                <a:latin typeface="+mj-lt"/>
              </a:rPr>
              <a:t>case of NAS</a:t>
            </a:r>
            <a:endParaRPr sz="1600">
              <a:solidFill>
                <a:schemeClr val="accent4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153" name="Google Shape;153;p2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13</a:t>
            </a:fld>
            <a:endParaRPr sz="10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41802871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形 7">
            <a:extLst>
              <a:ext uri="{FF2B5EF4-FFF2-40B4-BE49-F238E27FC236}">
                <a16:creationId xmlns:a16="http://schemas.microsoft.com/office/drawing/2014/main" id="{28244B37-2AEF-471C-BB55-D387543729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64607" y="1122184"/>
            <a:ext cx="4796668" cy="2018675"/>
          </a:xfrm>
          <a:prstGeom prst="rect">
            <a:avLst/>
          </a:prstGeom>
        </p:spPr>
      </p:pic>
      <p:sp>
        <p:nvSpPr>
          <p:cNvPr id="159" name="Google Shape;159;p24"/>
          <p:cNvSpPr txBox="1">
            <a:spLocks noGrp="1"/>
          </p:cNvSpPr>
          <p:nvPr>
            <p:ph type="ctrTitle"/>
          </p:nvPr>
        </p:nvSpPr>
        <p:spPr>
          <a:xfrm>
            <a:off x="460950" y="135"/>
            <a:ext cx="8222100" cy="9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>
                <a:latin typeface="+mj-lt"/>
              </a:rPr>
              <a:t>Admin</a:t>
            </a:r>
            <a:endParaRPr sz="3200" b="1">
              <a:latin typeface="+mj-lt"/>
            </a:endParaRPr>
          </a:p>
        </p:txBody>
      </p:sp>
      <p:sp>
        <p:nvSpPr>
          <p:cNvPr id="160" name="Google Shape;160;p24"/>
          <p:cNvSpPr txBox="1">
            <a:spLocks noGrp="1"/>
          </p:cNvSpPr>
          <p:nvPr>
            <p:ph type="subTitle" idx="1"/>
          </p:nvPr>
        </p:nvSpPr>
        <p:spPr>
          <a:xfrm>
            <a:off x="231776" y="1070578"/>
            <a:ext cx="4399078" cy="37450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1950" lvl="0" indent="-234950" algn="l" rtl="0">
              <a:spcBef>
                <a:spcPts val="0"/>
              </a:spcBef>
              <a:spcAft>
                <a:spcPts val="0"/>
              </a:spcAft>
              <a:buClr>
                <a:schemeClr val="bg2">
                  <a:lumMod val="50000"/>
                </a:schemeClr>
              </a:buClr>
              <a:buSzPct val="70000"/>
              <a:buChar char="●"/>
            </a:pPr>
            <a:r>
              <a:rPr lang="en" sz="1600">
                <a:solidFill>
                  <a:schemeClr val="accent4">
                    <a:lumMod val="10000"/>
                  </a:schemeClr>
                </a:solidFill>
                <a:latin typeface="+mj-lt"/>
              </a:rPr>
              <a:t>View logs for fatal issues, errors, warnings, info, debugging, etc. </a:t>
            </a:r>
            <a:br>
              <a:rPr lang="en" sz="1600">
                <a:solidFill>
                  <a:schemeClr val="accent4">
                    <a:lumMod val="10000"/>
                  </a:schemeClr>
                </a:solidFill>
                <a:latin typeface="+mj-lt"/>
              </a:rPr>
            </a:br>
            <a:endParaRPr sz="1600">
              <a:solidFill>
                <a:schemeClr val="accent4">
                  <a:lumMod val="10000"/>
                </a:schemeClr>
              </a:solidFill>
              <a:latin typeface="+mj-lt"/>
            </a:endParaRPr>
          </a:p>
          <a:p>
            <a:pPr marL="361950" lvl="0" indent="-234950" algn="l" rtl="0">
              <a:spcBef>
                <a:spcPts val="0"/>
              </a:spcBef>
              <a:spcAft>
                <a:spcPts val="0"/>
              </a:spcAft>
              <a:buClr>
                <a:schemeClr val="bg2">
                  <a:lumMod val="50000"/>
                </a:schemeClr>
              </a:buClr>
              <a:buSzPct val="70000"/>
              <a:buChar char="●"/>
            </a:pPr>
            <a:r>
              <a:rPr lang="en" sz="1600">
                <a:solidFill>
                  <a:schemeClr val="accent4">
                    <a:lumMod val="10000"/>
                  </a:schemeClr>
                </a:solidFill>
                <a:latin typeface="+mj-lt"/>
              </a:rPr>
              <a:t>Configure an email server for sending out notifications, set an email template </a:t>
            </a:r>
            <a:br>
              <a:rPr lang="en" sz="1600">
                <a:solidFill>
                  <a:schemeClr val="accent4">
                    <a:lumMod val="10000"/>
                  </a:schemeClr>
                </a:solidFill>
                <a:latin typeface="+mj-lt"/>
              </a:rPr>
            </a:br>
            <a:endParaRPr sz="1600">
              <a:solidFill>
                <a:schemeClr val="accent4">
                  <a:lumMod val="10000"/>
                </a:schemeClr>
              </a:solidFill>
              <a:latin typeface="+mj-lt"/>
            </a:endParaRPr>
          </a:p>
          <a:p>
            <a:pPr marL="361950" lvl="0" indent="-234950" algn="l" rtl="0">
              <a:spcBef>
                <a:spcPts val="0"/>
              </a:spcBef>
              <a:spcAft>
                <a:spcPts val="0"/>
              </a:spcAft>
              <a:buClr>
                <a:schemeClr val="bg2">
                  <a:lumMod val="50000"/>
                </a:schemeClr>
              </a:buClr>
              <a:buSzPct val="70000"/>
              <a:buChar char="●"/>
            </a:pPr>
            <a:r>
              <a:rPr lang="en" sz="1600">
                <a:solidFill>
                  <a:schemeClr val="accent4">
                    <a:lumMod val="10000"/>
                  </a:schemeClr>
                </a:solidFill>
                <a:latin typeface="+mj-lt"/>
              </a:rPr>
              <a:t>Enforce Https to force the clients to connect to ownCloud via an encrypted connection</a:t>
            </a:r>
            <a:br>
              <a:rPr lang="en" sz="1600">
                <a:solidFill>
                  <a:schemeClr val="accent4">
                    <a:lumMod val="10000"/>
                  </a:schemeClr>
                </a:solidFill>
                <a:latin typeface="+mj-lt"/>
              </a:rPr>
            </a:br>
            <a:endParaRPr sz="1600">
              <a:solidFill>
                <a:schemeClr val="accent4">
                  <a:lumMod val="10000"/>
                </a:schemeClr>
              </a:solidFill>
              <a:latin typeface="+mj-lt"/>
            </a:endParaRPr>
          </a:p>
          <a:p>
            <a:pPr marL="361950" lvl="0" indent="-234950" algn="l" rtl="0">
              <a:spcBef>
                <a:spcPts val="0"/>
              </a:spcBef>
              <a:spcAft>
                <a:spcPts val="0"/>
              </a:spcAft>
              <a:buClr>
                <a:schemeClr val="bg2">
                  <a:lumMod val="50000"/>
                </a:schemeClr>
              </a:buClr>
              <a:buSzPct val="70000"/>
              <a:buChar char="●"/>
            </a:pPr>
            <a:r>
              <a:rPr lang="en" sz="1600">
                <a:solidFill>
                  <a:schemeClr val="accent4">
                    <a:lumMod val="10000"/>
                  </a:schemeClr>
                </a:solidFill>
                <a:latin typeface="+mj-lt"/>
              </a:rPr>
              <a:t>Set sharing restrictions</a:t>
            </a:r>
            <a:br>
              <a:rPr lang="en" sz="1600">
                <a:solidFill>
                  <a:schemeClr val="accent4">
                    <a:lumMod val="10000"/>
                  </a:schemeClr>
                </a:solidFill>
                <a:latin typeface="+mj-lt"/>
              </a:rPr>
            </a:br>
            <a:endParaRPr sz="1600">
              <a:solidFill>
                <a:schemeClr val="accent4">
                  <a:lumMod val="10000"/>
                </a:schemeClr>
              </a:solidFill>
              <a:latin typeface="+mj-lt"/>
            </a:endParaRPr>
          </a:p>
          <a:p>
            <a:pPr marL="361950" lvl="0" indent="-234950" algn="l" rtl="0">
              <a:spcBef>
                <a:spcPts val="0"/>
              </a:spcBef>
              <a:spcAft>
                <a:spcPts val="0"/>
              </a:spcAft>
              <a:buClr>
                <a:schemeClr val="bg2">
                  <a:lumMod val="50000"/>
                </a:schemeClr>
              </a:buClr>
              <a:buSzPct val="70000"/>
              <a:buChar char="●"/>
            </a:pPr>
            <a:r>
              <a:rPr lang="en" sz="1600">
                <a:solidFill>
                  <a:schemeClr val="accent4">
                    <a:lumMod val="10000"/>
                  </a:schemeClr>
                </a:solidFill>
                <a:latin typeface="+mj-lt"/>
              </a:rPr>
              <a:t>View database performance info</a:t>
            </a:r>
            <a:endParaRPr sz="1600">
              <a:solidFill>
                <a:schemeClr val="accent4">
                  <a:lumMod val="10000"/>
                </a:schemeClr>
              </a:solidFill>
              <a:latin typeface="+mj-lt"/>
            </a:endParaRPr>
          </a:p>
        </p:txBody>
      </p:sp>
      <p:pic>
        <p:nvPicPr>
          <p:cNvPr id="6" name="圖片 5" descr="一張含有 桌, 室內, 電子用品, 膝上型電腦 的圖片&#10;&#10;描述是以非常高的可信度產生">
            <a:extLst>
              <a:ext uri="{FF2B5EF4-FFF2-40B4-BE49-F238E27FC236}">
                <a16:creationId xmlns:a16="http://schemas.microsoft.com/office/drawing/2014/main" id="{289E2F93-0BDE-494B-9720-D96CEEFE75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8025" y="1578759"/>
            <a:ext cx="3527027" cy="294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6406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42A4D740-DB35-40F5-849C-B02D557CA7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9144000" cy="5143500"/>
          </a:xfrm>
          <a:prstGeom prst="rect">
            <a:avLst/>
          </a:prstGeom>
        </p:spPr>
      </p:pic>
      <p:sp>
        <p:nvSpPr>
          <p:cNvPr id="5" name="副標題 4">
            <a:extLst>
              <a:ext uri="{FF2B5EF4-FFF2-40B4-BE49-F238E27FC236}">
                <a16:creationId xmlns:a16="http://schemas.microsoft.com/office/drawing/2014/main" id="{1CE869C2-549B-4597-A8AB-88353762D5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39916" y="2575513"/>
            <a:ext cx="4492760" cy="23192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265113" lvl="0" indent="-227013">
              <a:lnSpc>
                <a:spcPts val="3000"/>
              </a:lnSpc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zh-TW" sz="2300" b="1">
                <a:latin typeface="+mj-lt"/>
              </a:rPr>
              <a:t>File explorer</a:t>
            </a:r>
          </a:p>
          <a:p>
            <a:pPr marL="265113" lvl="0" indent="-227013">
              <a:lnSpc>
                <a:spcPts val="3000"/>
              </a:lnSpc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zh-TW" sz="2300" b="1">
                <a:latin typeface="+mj-lt"/>
              </a:rPr>
              <a:t>User Management</a:t>
            </a:r>
          </a:p>
          <a:p>
            <a:pPr marL="265113" lvl="0" indent="-227013">
              <a:lnSpc>
                <a:spcPts val="3000"/>
              </a:lnSpc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zh-TW" sz="2300" b="1">
                <a:latin typeface="+mj-lt"/>
              </a:rPr>
              <a:t>Admin Features</a:t>
            </a:r>
          </a:p>
          <a:p>
            <a:pPr marL="265113" lvl="0" indent="-227013">
              <a:lnSpc>
                <a:spcPts val="3000"/>
              </a:lnSpc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zh-TW" sz="2300" b="1">
                <a:latin typeface="+mj-lt"/>
              </a:rPr>
              <a:t>External Storage</a:t>
            </a:r>
          </a:p>
          <a:p>
            <a:pPr>
              <a:lnSpc>
                <a:spcPts val="3000"/>
              </a:lnSpc>
            </a:pPr>
            <a:endParaRPr lang="zh-TW" altLang="en-US" sz="2300"/>
          </a:p>
        </p:txBody>
      </p:sp>
      <p:pic>
        <p:nvPicPr>
          <p:cNvPr id="9" name="圖片 8" descr="一張含有 美工圖案 的圖片&#10;&#10;描述是以高可信度產生">
            <a:extLst>
              <a:ext uri="{FF2B5EF4-FFF2-40B4-BE49-F238E27FC236}">
                <a16:creationId xmlns:a16="http://schemas.microsoft.com/office/drawing/2014/main" id="{0A999E84-E137-4420-B90E-C9E967DEAC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6583" y="1430031"/>
            <a:ext cx="4909225" cy="1198621"/>
          </a:xfrm>
          <a:prstGeom prst="rect">
            <a:avLst/>
          </a:prstGeom>
        </p:spPr>
      </p:pic>
      <p:pic>
        <p:nvPicPr>
          <p:cNvPr id="11" name="圖片 10" descr="一張含有 標誌, 室外, 文字, 建築物 的圖片&#10;&#10;描述是以非常高的可信度產生">
            <a:extLst>
              <a:ext uri="{FF2B5EF4-FFF2-40B4-BE49-F238E27FC236}">
                <a16:creationId xmlns:a16="http://schemas.microsoft.com/office/drawing/2014/main" id="{C27E02D8-CD2E-4279-A594-6E23FB1B0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8880" y="441445"/>
            <a:ext cx="2438400" cy="108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7331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42A4D740-DB35-40F5-849C-B02D557CA7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9144000" cy="5143500"/>
          </a:xfrm>
          <a:prstGeom prst="rect">
            <a:avLst/>
          </a:prstGeom>
        </p:spPr>
      </p:pic>
      <p:sp>
        <p:nvSpPr>
          <p:cNvPr id="5" name="副標題 4">
            <a:extLst>
              <a:ext uri="{FF2B5EF4-FFF2-40B4-BE49-F238E27FC236}">
                <a16:creationId xmlns:a16="http://schemas.microsoft.com/office/drawing/2014/main" id="{1CE869C2-549B-4597-A8AB-88353762D5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39916" y="2575513"/>
            <a:ext cx="4492760" cy="23192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265113" lvl="0" indent="-227013">
              <a:lnSpc>
                <a:spcPts val="3000"/>
              </a:lnSpc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zh-TW" sz="2300" b="1">
                <a:latin typeface="+mj-lt"/>
              </a:rPr>
              <a:t>File explorer</a:t>
            </a:r>
          </a:p>
          <a:p>
            <a:pPr marL="265113" lvl="0" indent="-227013">
              <a:lnSpc>
                <a:spcPts val="3000"/>
              </a:lnSpc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zh-TW" sz="2300" b="1">
                <a:latin typeface="+mj-lt"/>
              </a:rPr>
              <a:t>User Management</a:t>
            </a:r>
          </a:p>
          <a:p>
            <a:pPr marL="265113" lvl="0" indent="-227013">
              <a:lnSpc>
                <a:spcPts val="3000"/>
              </a:lnSpc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zh-TW" sz="2300" b="1">
                <a:latin typeface="+mj-lt"/>
              </a:rPr>
              <a:t>Admin Features</a:t>
            </a:r>
          </a:p>
          <a:p>
            <a:pPr marL="265113" lvl="0" indent="-227013">
              <a:lnSpc>
                <a:spcPts val="3000"/>
              </a:lnSpc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zh-TW" sz="2300" b="1">
                <a:latin typeface="+mj-lt"/>
              </a:rPr>
              <a:t>External Storage</a:t>
            </a:r>
          </a:p>
          <a:p>
            <a:pPr>
              <a:lnSpc>
                <a:spcPts val="3000"/>
              </a:lnSpc>
            </a:pPr>
            <a:endParaRPr lang="zh-TW" altLang="en-US" sz="2300"/>
          </a:p>
        </p:txBody>
      </p:sp>
      <p:pic>
        <p:nvPicPr>
          <p:cNvPr id="9" name="圖片 8" descr="一張含有 美工圖案 的圖片&#10;&#10;描述是以高可信度產生">
            <a:extLst>
              <a:ext uri="{FF2B5EF4-FFF2-40B4-BE49-F238E27FC236}">
                <a16:creationId xmlns:a16="http://schemas.microsoft.com/office/drawing/2014/main" id="{0A999E84-E137-4420-B90E-C9E967DEAC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6583" y="1430031"/>
            <a:ext cx="4909225" cy="1198621"/>
          </a:xfrm>
          <a:prstGeom prst="rect">
            <a:avLst/>
          </a:prstGeom>
        </p:spPr>
      </p:pic>
      <p:pic>
        <p:nvPicPr>
          <p:cNvPr id="11" name="圖片 10" descr="一張含有 標誌, 室外, 文字, 建築物 的圖片&#10;&#10;描述是以非常高的可信度產生">
            <a:extLst>
              <a:ext uri="{FF2B5EF4-FFF2-40B4-BE49-F238E27FC236}">
                <a16:creationId xmlns:a16="http://schemas.microsoft.com/office/drawing/2014/main" id="{C27E02D8-CD2E-4279-A594-6E23FB1B0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8880" y="441445"/>
            <a:ext cx="2438400" cy="1082285"/>
          </a:xfrm>
          <a:prstGeom prst="rect">
            <a:avLst/>
          </a:prstGeom>
        </p:spPr>
      </p:pic>
      <p:pic>
        <p:nvPicPr>
          <p:cNvPr id="2" name="圖片 2">
            <a:extLst>
              <a:ext uri="{FF2B5EF4-FFF2-40B4-BE49-F238E27FC236}">
                <a16:creationId xmlns:a16="http://schemas.microsoft.com/office/drawing/2014/main" id="{0933D8A2-F965-4D32-8ABD-E0262859AA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9" y="-553"/>
            <a:ext cx="9137821" cy="5144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8829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D4B2F7BC-F7B8-4125-ADCD-15A20A36F5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74" name="Google Shape;174;p26"/>
          <p:cNvSpPr txBox="1">
            <a:spLocks noGrp="1"/>
          </p:cNvSpPr>
          <p:nvPr>
            <p:ph type="ctrTitle"/>
          </p:nvPr>
        </p:nvSpPr>
        <p:spPr>
          <a:xfrm>
            <a:off x="492080" y="86167"/>
            <a:ext cx="8222100" cy="7442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latin typeface="+mj-lt"/>
              </a:rPr>
              <a:t>ownCloud App Ecosystem</a:t>
            </a:r>
            <a:endParaRPr sz="3300">
              <a:latin typeface="+mj-lt"/>
            </a:endParaRPr>
          </a:p>
        </p:txBody>
      </p:sp>
      <p:sp>
        <p:nvSpPr>
          <p:cNvPr id="176" name="Google Shape;176;p26"/>
          <p:cNvSpPr txBox="1">
            <a:spLocks noGrp="1"/>
          </p:cNvSpPr>
          <p:nvPr>
            <p:ph type="subTitle" idx="1"/>
          </p:nvPr>
        </p:nvSpPr>
        <p:spPr>
          <a:xfrm>
            <a:off x="511397" y="661898"/>
            <a:ext cx="8222100" cy="4329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00"/>
                </a:solidFill>
                <a:latin typeface="+mj-lt"/>
              </a:rPr>
              <a:t>Boost team productivity with community driven apps</a:t>
            </a:r>
            <a:endParaRPr b="1">
              <a:solidFill>
                <a:srgbClr val="FFFF00"/>
              </a:solidFill>
              <a:latin typeface="+mj-lt"/>
            </a:endParaRPr>
          </a:p>
        </p:txBody>
      </p:sp>
      <p:sp>
        <p:nvSpPr>
          <p:cNvPr id="177" name="Google Shape;177;p2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17</a:t>
            </a:fld>
            <a:endParaRPr sz="10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" name="圖片 2" descr="一張含有 螢幕擷取畫面 的圖片&#10;&#10;描述是以高可信度產生">
            <a:extLst>
              <a:ext uri="{FF2B5EF4-FFF2-40B4-BE49-F238E27FC236}">
                <a16:creationId xmlns:a16="http://schemas.microsoft.com/office/drawing/2014/main" id="{26BB5CA8-5FFA-4243-BEB4-CFAE7F7D01B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92564" y="1422156"/>
            <a:ext cx="1374523" cy="1851743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77D8B209-712F-469E-8F69-F27D3D1BA0E1}"/>
              </a:ext>
            </a:extLst>
          </p:cNvPr>
          <p:cNvSpPr/>
          <p:nvPr/>
        </p:nvSpPr>
        <p:spPr>
          <a:xfrm>
            <a:off x="2293817" y="1998092"/>
            <a:ext cx="1774845" cy="6998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14300" lvl="0" algn="ctr">
              <a:lnSpc>
                <a:spcPts val="1500"/>
              </a:lnSpc>
              <a:spcBef>
                <a:spcPts val="1600"/>
              </a:spcBef>
              <a:buSzPts val="1800"/>
            </a:pPr>
            <a:r>
              <a:rPr lang="en-US" altLang="zh-TW" sz="2250" b="1">
                <a:solidFill>
                  <a:srgbClr val="248469"/>
                </a:solidFill>
              </a:rPr>
              <a:t>Notes and </a:t>
            </a:r>
          </a:p>
          <a:p>
            <a:pPr marL="114300" lvl="0" algn="ctr">
              <a:lnSpc>
                <a:spcPts val="1500"/>
              </a:lnSpc>
              <a:spcBef>
                <a:spcPts val="1600"/>
              </a:spcBef>
              <a:buSzPts val="1800"/>
            </a:pPr>
            <a:r>
              <a:rPr lang="en-US" altLang="zh-TW" sz="2250" b="1">
                <a:solidFill>
                  <a:srgbClr val="248469"/>
                </a:solidFill>
              </a:rPr>
              <a:t>Tasks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5D7494D6-7743-427A-BB50-6DC3B3258CCF}"/>
              </a:ext>
            </a:extLst>
          </p:cNvPr>
          <p:cNvSpPr/>
          <p:nvPr/>
        </p:nvSpPr>
        <p:spPr>
          <a:xfrm>
            <a:off x="5232977" y="2054059"/>
            <a:ext cx="1342034" cy="4385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14300" lvl="0">
              <a:spcBef>
                <a:spcPts val="1600"/>
              </a:spcBef>
              <a:buSzPts val="1800"/>
            </a:pPr>
            <a:r>
              <a:rPr lang="en-US" altLang="zh-TW" sz="2250" b="1">
                <a:solidFill>
                  <a:srgbClr val="A71D3B"/>
                </a:solidFill>
              </a:rPr>
              <a:t>Draw.io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75B66625-E26A-450F-BA03-0BC2B5AA746A}"/>
              </a:ext>
            </a:extLst>
          </p:cNvPr>
          <p:cNvSpPr/>
          <p:nvPr/>
        </p:nvSpPr>
        <p:spPr>
          <a:xfrm>
            <a:off x="918717" y="3395691"/>
            <a:ext cx="1854995" cy="7447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14300" lvl="0" algn="ctr">
              <a:lnSpc>
                <a:spcPts val="1700"/>
              </a:lnSpc>
              <a:spcBef>
                <a:spcPts val="1600"/>
              </a:spcBef>
              <a:buSzPts val="1800"/>
            </a:pPr>
            <a:r>
              <a:rPr lang="en-US" altLang="zh-TW" sz="2250" b="1">
                <a:solidFill>
                  <a:srgbClr val="136B69"/>
                </a:solidFill>
              </a:rPr>
              <a:t>Image and </a:t>
            </a:r>
          </a:p>
          <a:p>
            <a:pPr marL="114300" lvl="0" algn="ctr">
              <a:lnSpc>
                <a:spcPts val="1700"/>
              </a:lnSpc>
              <a:spcBef>
                <a:spcPts val="1600"/>
              </a:spcBef>
              <a:buSzPts val="1800"/>
            </a:pPr>
            <a:r>
              <a:rPr lang="en-US" altLang="zh-TW" sz="2250" b="1">
                <a:solidFill>
                  <a:srgbClr val="136B69"/>
                </a:solidFill>
              </a:rPr>
              <a:t>PDF viewer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A65D3F1C-7A30-4CFD-94D1-3610AD671B5F}"/>
              </a:ext>
            </a:extLst>
          </p:cNvPr>
          <p:cNvSpPr/>
          <p:nvPr/>
        </p:nvSpPr>
        <p:spPr>
          <a:xfrm>
            <a:off x="4064455" y="3481240"/>
            <a:ext cx="989373" cy="4385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14300" lvl="0">
              <a:spcBef>
                <a:spcPts val="1600"/>
              </a:spcBef>
              <a:buSzPts val="1800"/>
            </a:pPr>
            <a:r>
              <a:rPr lang="en-US" altLang="zh-TW" sz="2250" b="1">
                <a:solidFill>
                  <a:srgbClr val="27566B"/>
                </a:solidFill>
              </a:rPr>
              <a:t>Polls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11561BFE-3B9F-436E-99E0-009951AC8A3E}"/>
              </a:ext>
            </a:extLst>
          </p:cNvPr>
          <p:cNvSpPr/>
          <p:nvPr/>
        </p:nvSpPr>
        <p:spPr>
          <a:xfrm>
            <a:off x="6282112" y="3481239"/>
            <a:ext cx="1838965" cy="4385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14300" lvl="0">
              <a:spcBef>
                <a:spcPts val="1600"/>
              </a:spcBef>
              <a:buSzPts val="1800"/>
            </a:pPr>
            <a:r>
              <a:rPr lang="en-US" altLang="zh-TW" sz="2250" b="1">
                <a:solidFill>
                  <a:srgbClr val="E4A70E"/>
                </a:solidFill>
              </a:rPr>
              <a:t>Only Office</a:t>
            </a:r>
          </a:p>
        </p:txBody>
      </p:sp>
    </p:spTree>
    <p:extLst>
      <p:ext uri="{BB962C8B-B14F-4D97-AF65-F5344CB8AC3E}">
        <p14:creationId xmlns:p14="http://schemas.microsoft.com/office/powerpoint/2010/main" val="28131175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7"/>
          <p:cNvSpPr txBox="1">
            <a:spLocks noGrp="1"/>
          </p:cNvSpPr>
          <p:nvPr>
            <p:ph type="title"/>
          </p:nvPr>
        </p:nvSpPr>
        <p:spPr>
          <a:xfrm>
            <a:off x="296341" y="186746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+mj-lt"/>
              </a:rPr>
              <a:t>Collaborative Teamwork</a:t>
            </a:r>
            <a:endParaRPr>
              <a:latin typeface="+mj-lt"/>
            </a:endParaRPr>
          </a:p>
        </p:txBody>
      </p:sp>
      <p:sp>
        <p:nvSpPr>
          <p:cNvPr id="183" name="Google Shape;183;p27"/>
          <p:cNvSpPr txBox="1">
            <a:spLocks noGrp="1"/>
          </p:cNvSpPr>
          <p:nvPr>
            <p:ph type="body" idx="1"/>
          </p:nvPr>
        </p:nvSpPr>
        <p:spPr>
          <a:xfrm>
            <a:off x="188975" y="1154798"/>
            <a:ext cx="3074925" cy="303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1950" lvl="0" indent="-247650" algn="l" rtl="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en" sz="1600">
                <a:solidFill>
                  <a:schemeClr val="accent4">
                    <a:lumMod val="10000"/>
                  </a:schemeClr>
                </a:solidFill>
                <a:latin typeface="+mj-lt"/>
              </a:rPr>
              <a:t>Take down meeting notes</a:t>
            </a:r>
            <a:endParaRPr sz="1600">
              <a:solidFill>
                <a:schemeClr val="accent4">
                  <a:lumMod val="10000"/>
                </a:schemeClr>
              </a:solidFill>
              <a:latin typeface="+mj-lt"/>
            </a:endParaRPr>
          </a:p>
          <a:p>
            <a:pPr marL="361950" lvl="0" indent="-247650" algn="l" rtl="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en" sz="1600">
                <a:solidFill>
                  <a:schemeClr val="accent4">
                    <a:lumMod val="10000"/>
                  </a:schemeClr>
                </a:solidFill>
                <a:latin typeface="+mj-lt"/>
              </a:rPr>
              <a:t>Create task list</a:t>
            </a:r>
            <a:endParaRPr sz="1600">
              <a:solidFill>
                <a:schemeClr val="accent4">
                  <a:lumMod val="10000"/>
                </a:schemeClr>
              </a:solidFill>
              <a:latin typeface="+mj-lt"/>
            </a:endParaRPr>
          </a:p>
          <a:p>
            <a:pPr marL="361950" lvl="0" indent="-247650" algn="l" rtl="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en" sz="1600">
                <a:solidFill>
                  <a:schemeClr val="accent4">
                    <a:lumMod val="10000"/>
                  </a:schemeClr>
                </a:solidFill>
                <a:latin typeface="+mj-lt"/>
              </a:rPr>
              <a:t>Draw flow diagrams</a:t>
            </a:r>
            <a:endParaRPr sz="1600">
              <a:solidFill>
                <a:schemeClr val="accent4">
                  <a:lumMod val="10000"/>
                </a:schemeClr>
              </a:solidFill>
              <a:latin typeface="+mj-lt"/>
            </a:endParaRPr>
          </a:p>
          <a:p>
            <a:pPr marL="361950" lvl="0" indent="-247650" algn="l" rtl="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en" sz="1600">
                <a:solidFill>
                  <a:schemeClr val="accent4">
                    <a:lumMod val="10000"/>
                  </a:schemeClr>
                </a:solidFill>
                <a:latin typeface="+mj-lt"/>
              </a:rPr>
              <a:t>Share with other users </a:t>
            </a:r>
          </a:p>
          <a:p>
            <a:pPr marL="114300" lvl="0" indent="247650" algn="l" rtl="0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50000"/>
                </a:schemeClr>
              </a:buClr>
              <a:buSzPct val="100000"/>
              <a:buNone/>
            </a:pPr>
            <a:r>
              <a:rPr lang="en" sz="1600">
                <a:solidFill>
                  <a:schemeClr val="accent4">
                    <a:lumMod val="10000"/>
                  </a:schemeClr>
                </a:solidFill>
                <a:latin typeface="+mj-lt"/>
              </a:rPr>
              <a:t>to collaborate </a:t>
            </a:r>
            <a:endParaRPr sz="1600">
              <a:solidFill>
                <a:schemeClr val="accent4">
                  <a:lumMod val="10000"/>
                </a:schemeClr>
              </a:solidFill>
              <a:latin typeface="+mj-lt"/>
            </a:endParaRPr>
          </a:p>
          <a:p>
            <a:pPr marL="361950" lvl="0" indent="-247650" algn="l" rtl="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en" sz="1600">
                <a:solidFill>
                  <a:schemeClr val="accent4">
                    <a:lumMod val="10000"/>
                  </a:schemeClr>
                </a:solidFill>
                <a:latin typeface="+mj-lt"/>
              </a:rPr>
              <a:t>Export as jpg or pdf</a:t>
            </a:r>
            <a:endParaRPr sz="1600">
              <a:solidFill>
                <a:schemeClr val="accent4">
                  <a:lumMod val="10000"/>
                </a:schemeClr>
              </a:solidFill>
              <a:latin typeface="+mj-lt"/>
            </a:endParaRPr>
          </a:p>
          <a:p>
            <a:pPr marL="361950" lvl="0" indent="-247650" algn="l" rtl="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en" sz="1600">
                <a:solidFill>
                  <a:schemeClr val="accent4">
                    <a:lumMod val="10000"/>
                  </a:schemeClr>
                </a:solidFill>
                <a:latin typeface="+mj-lt"/>
              </a:rPr>
              <a:t>View PDF files</a:t>
            </a:r>
            <a:endParaRPr sz="1600">
              <a:solidFill>
                <a:schemeClr val="accent4">
                  <a:lumMod val="10000"/>
                </a:schemeClr>
              </a:solidFill>
              <a:latin typeface="+mj-lt"/>
            </a:endParaRPr>
          </a:p>
          <a:p>
            <a:pPr marL="361950" lvl="0" indent="-247650" algn="l" rtl="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en" sz="1600">
                <a:solidFill>
                  <a:schemeClr val="accent4">
                    <a:lumMod val="10000"/>
                  </a:schemeClr>
                </a:solidFill>
                <a:latin typeface="+mj-lt"/>
              </a:rPr>
              <a:t>Take poll opinions</a:t>
            </a:r>
            <a:endParaRPr sz="1600">
              <a:solidFill>
                <a:schemeClr val="accent4">
                  <a:lumMod val="10000"/>
                </a:schemeClr>
              </a:solidFill>
              <a:latin typeface="+mj-lt"/>
            </a:endParaRPr>
          </a:p>
          <a:p>
            <a:pPr marL="361950" lvl="0" indent="-247650" algn="l" rtl="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en" sz="1600">
                <a:solidFill>
                  <a:schemeClr val="accent4">
                    <a:lumMod val="10000"/>
                  </a:schemeClr>
                </a:solidFill>
                <a:latin typeface="+mj-lt"/>
              </a:rPr>
              <a:t>Create and share PPTs</a:t>
            </a:r>
            <a:endParaRPr sz="1600">
              <a:solidFill>
                <a:schemeClr val="accent4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184" name="Google Shape;184;p27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18</a:t>
            </a:fld>
            <a:endParaRPr sz="10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" name="圖片 2" descr="一張含有 桌 的圖片&#10;&#10;描述是以高可信度產生">
            <a:extLst>
              <a:ext uri="{FF2B5EF4-FFF2-40B4-BE49-F238E27FC236}">
                <a16:creationId xmlns:a16="http://schemas.microsoft.com/office/drawing/2014/main" id="{0A876772-08D2-4F2A-BC61-3320383E987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72573" y="1231900"/>
            <a:ext cx="6271427" cy="3486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992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8"/>
          <p:cNvSpPr txBox="1">
            <a:spLocks noGrp="1"/>
          </p:cNvSpPr>
          <p:nvPr>
            <p:ph type="ctrTitle"/>
          </p:nvPr>
        </p:nvSpPr>
        <p:spPr>
          <a:xfrm>
            <a:off x="215866" y="0"/>
            <a:ext cx="8582025" cy="9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latin typeface="+mj-lt"/>
              </a:rPr>
              <a:t>Notes and Tasks</a:t>
            </a:r>
            <a:endParaRPr sz="3200">
              <a:latin typeface="+mj-lt"/>
            </a:endParaRPr>
          </a:p>
        </p:txBody>
      </p:sp>
      <p:sp>
        <p:nvSpPr>
          <p:cNvPr id="191" name="Google Shape;191;p28"/>
          <p:cNvSpPr txBox="1">
            <a:spLocks noGrp="1"/>
          </p:cNvSpPr>
          <p:nvPr>
            <p:ph type="subTitle" idx="1"/>
          </p:nvPr>
        </p:nvSpPr>
        <p:spPr>
          <a:xfrm>
            <a:off x="75349" y="1261289"/>
            <a:ext cx="3451225" cy="310664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1950" lvl="0" indent="-222250" algn="l" rtl="0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50000"/>
                </a:schemeClr>
              </a:buClr>
              <a:buSzPct val="65000"/>
              <a:buFont typeface="Arial" panose="020B0604020202020204" pitchFamily="34" charset="0"/>
              <a:buChar char="●"/>
            </a:pPr>
            <a:r>
              <a:rPr lang="en" sz="1600">
                <a:solidFill>
                  <a:schemeClr val="accent4">
                    <a:lumMod val="10000"/>
                  </a:schemeClr>
                </a:solidFill>
                <a:latin typeface="+mj-lt"/>
              </a:rPr>
              <a:t>Take down the notes from important meetings using the Notes app on ownCloud</a:t>
            </a:r>
            <a:br>
              <a:rPr lang="en" sz="1600">
                <a:solidFill>
                  <a:schemeClr val="accent4">
                    <a:lumMod val="10000"/>
                  </a:schemeClr>
                </a:solidFill>
                <a:latin typeface="+mj-lt"/>
              </a:rPr>
            </a:br>
            <a:endParaRPr sz="1600">
              <a:solidFill>
                <a:schemeClr val="accent4">
                  <a:lumMod val="10000"/>
                </a:schemeClr>
              </a:solidFill>
              <a:latin typeface="+mj-lt"/>
            </a:endParaRPr>
          </a:p>
          <a:p>
            <a:pPr marL="361950" lvl="0" indent="-222250" algn="l" rtl="0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50000"/>
                </a:schemeClr>
              </a:buClr>
              <a:buSzPct val="65000"/>
              <a:buFont typeface="Arial" panose="020B0604020202020204" pitchFamily="34" charset="0"/>
              <a:buChar char="●"/>
            </a:pPr>
            <a:r>
              <a:rPr lang="en" sz="1600">
                <a:solidFill>
                  <a:schemeClr val="accent4">
                    <a:lumMod val="10000"/>
                  </a:schemeClr>
                </a:solidFill>
                <a:latin typeface="+mj-lt"/>
              </a:rPr>
              <a:t>Create tasks or action items from your nots using Tasks app on ownCloud</a:t>
            </a:r>
            <a:br>
              <a:rPr lang="en" sz="1600">
                <a:solidFill>
                  <a:schemeClr val="accent4">
                    <a:lumMod val="10000"/>
                  </a:schemeClr>
                </a:solidFill>
                <a:latin typeface="+mj-lt"/>
              </a:rPr>
            </a:br>
            <a:endParaRPr sz="1600">
              <a:solidFill>
                <a:schemeClr val="accent4">
                  <a:lumMod val="10000"/>
                </a:schemeClr>
              </a:solidFill>
              <a:latin typeface="+mj-lt"/>
            </a:endParaRPr>
          </a:p>
          <a:p>
            <a:pPr marL="361950" lvl="0" indent="-222250" algn="l" rtl="0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50000"/>
                </a:schemeClr>
              </a:buClr>
              <a:buSzPct val="65000"/>
              <a:buFont typeface="Arial" panose="020B0604020202020204" pitchFamily="34" charset="0"/>
              <a:buChar char="●"/>
            </a:pPr>
            <a:r>
              <a:rPr lang="en" sz="1600">
                <a:solidFill>
                  <a:schemeClr val="accent4">
                    <a:lumMod val="10000"/>
                  </a:schemeClr>
                </a:solidFill>
                <a:latin typeface="+mj-lt"/>
              </a:rPr>
              <a:t>Share the task list with other team members</a:t>
            </a:r>
            <a:br>
              <a:rPr lang="en" sz="1600" b="1">
                <a:latin typeface="+mj-lt"/>
              </a:rPr>
            </a:br>
            <a:endParaRPr sz="1600" b="1">
              <a:latin typeface="+mj-lt"/>
            </a:endParaRPr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600" b="1">
              <a:latin typeface="+mj-lt"/>
            </a:endParaRPr>
          </a:p>
        </p:txBody>
      </p:sp>
      <p:sp>
        <p:nvSpPr>
          <p:cNvPr id="192" name="Google Shape;192;p2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19</a:t>
            </a:fld>
            <a:endParaRPr sz="10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93" name="Google Shape;19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26574" y="1222248"/>
            <a:ext cx="5436451" cy="318472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97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14145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57D298F-6049-478A-B801-532423231B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3" name="Google Shape;73;p14"/>
          <p:cNvSpPr txBox="1">
            <a:spLocks noGrp="1"/>
          </p:cNvSpPr>
          <p:nvPr>
            <p:ph type="title"/>
          </p:nvPr>
        </p:nvSpPr>
        <p:spPr>
          <a:xfrm>
            <a:off x="260584" y="513612"/>
            <a:ext cx="8520600" cy="5727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" altLang="zh-TW">
                <a:latin typeface="+mj-lt"/>
                <a:cs typeface="Arial"/>
              </a:rPr>
              <a:t>4 phases to understand </a:t>
            </a:r>
            <a:r>
              <a:rPr lang="en" altLang="zh-TW" err="1">
                <a:latin typeface="+mj-lt"/>
                <a:cs typeface="Arial"/>
              </a:rPr>
              <a:t>ownCloud</a:t>
            </a:r>
            <a:endParaRPr lang="en" altLang="zh-TW" b="1" err="1">
              <a:latin typeface="+mj-lt"/>
              <a:cs typeface="Arial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0393F09-63EE-464F-866D-7563AEDF7BC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34" y="1176671"/>
            <a:ext cx="9144000" cy="2790157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C8852F4C-5B32-41E9-A630-2CFC53CA015D}"/>
              </a:ext>
            </a:extLst>
          </p:cNvPr>
          <p:cNvSpPr/>
          <p:nvPr/>
        </p:nvSpPr>
        <p:spPr>
          <a:xfrm>
            <a:off x="457273" y="2328846"/>
            <a:ext cx="17187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8100" lvl="0">
              <a:buSzPts val="3000"/>
            </a:pPr>
            <a:r>
              <a:rPr lang="en-US" altLang="zh-TW" sz="2000" b="1">
                <a:solidFill>
                  <a:srgbClr val="259390"/>
                </a:solidFill>
              </a:rPr>
              <a:t>Introduction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CFA223C2-BD46-4850-A86C-34E167D108B4}"/>
              </a:ext>
            </a:extLst>
          </p:cNvPr>
          <p:cNvSpPr/>
          <p:nvPr/>
        </p:nvSpPr>
        <p:spPr>
          <a:xfrm>
            <a:off x="2846097" y="2174958"/>
            <a:ext cx="129234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8100" lvl="0" algn="ctr">
              <a:buSzPts val="3000"/>
            </a:pPr>
            <a:r>
              <a:rPr lang="en-US" altLang="zh-TW" sz="2000" b="1">
                <a:solidFill>
                  <a:srgbClr val="3E7B97"/>
                </a:solidFill>
              </a:rPr>
              <a:t>Basic </a:t>
            </a:r>
          </a:p>
          <a:p>
            <a:pPr marL="38100" lvl="0" algn="ctr">
              <a:buSzPts val="3000"/>
            </a:pPr>
            <a:r>
              <a:rPr lang="en-US" altLang="zh-TW" sz="2000" b="1">
                <a:solidFill>
                  <a:srgbClr val="3E7B97"/>
                </a:solidFill>
              </a:rPr>
              <a:t>Features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25C95096-57B9-45DF-84DB-28C7DC684D41}"/>
              </a:ext>
            </a:extLst>
          </p:cNvPr>
          <p:cNvSpPr/>
          <p:nvPr/>
        </p:nvSpPr>
        <p:spPr>
          <a:xfrm>
            <a:off x="4846504" y="2115576"/>
            <a:ext cx="1577676" cy="77014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8100" lvl="0" algn="ctr">
              <a:lnSpc>
                <a:spcPct val="115000"/>
              </a:lnSpc>
              <a:buClr>
                <a:schemeClr val="lt2"/>
              </a:buClr>
              <a:buSzPts val="3000"/>
            </a:pPr>
            <a:r>
              <a:rPr lang="en-US" altLang="zh-TW" sz="2000" b="1">
                <a:solidFill>
                  <a:srgbClr val="E23A59"/>
                </a:solidFill>
              </a:rPr>
              <a:t>App </a:t>
            </a:r>
          </a:p>
          <a:p>
            <a:pPr marL="38100" lvl="0" algn="ctr">
              <a:lnSpc>
                <a:spcPct val="115000"/>
              </a:lnSpc>
              <a:buClr>
                <a:schemeClr val="lt2"/>
              </a:buClr>
              <a:buSzPts val="3000"/>
            </a:pPr>
            <a:r>
              <a:rPr lang="en-US" altLang="zh-TW" sz="2000" b="1">
                <a:solidFill>
                  <a:srgbClr val="E23A59"/>
                </a:solidFill>
              </a:rPr>
              <a:t>Ecosystem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7461BF12-AC17-411B-8538-5CD16F433D0A}"/>
              </a:ext>
            </a:extLst>
          </p:cNvPr>
          <p:cNvSpPr/>
          <p:nvPr/>
        </p:nvSpPr>
        <p:spPr>
          <a:xfrm>
            <a:off x="7033479" y="1992817"/>
            <a:ext cx="131798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8100" lvl="0" algn="ctr">
              <a:buSzPts val="3000"/>
            </a:pPr>
            <a:r>
              <a:rPr lang="en-US" altLang="zh-TW" sz="2000" b="1">
                <a:solidFill>
                  <a:srgbClr val="F2B319"/>
                </a:solidFill>
              </a:rPr>
              <a:t>Cross-</a:t>
            </a:r>
          </a:p>
          <a:p>
            <a:pPr marL="38100" lvl="0" algn="ctr">
              <a:buSzPts val="3000"/>
            </a:pPr>
            <a:r>
              <a:rPr lang="en-US" altLang="zh-TW" sz="2000" b="1">
                <a:solidFill>
                  <a:srgbClr val="F2B319"/>
                </a:solidFill>
              </a:rPr>
              <a:t>platform </a:t>
            </a:r>
          </a:p>
          <a:p>
            <a:pPr marL="38100" lvl="0" algn="ctr">
              <a:buSzPts val="3000"/>
            </a:pPr>
            <a:r>
              <a:rPr lang="en-US" altLang="zh-TW" sz="2000" b="1">
                <a:solidFill>
                  <a:srgbClr val="F2B319"/>
                </a:solidFill>
              </a:rPr>
              <a:t>Support</a:t>
            </a:r>
          </a:p>
        </p:txBody>
      </p:sp>
      <p:pic>
        <p:nvPicPr>
          <p:cNvPr id="13" name="圖片 12" descr="一張含有 室外, 天空 的圖片&#10;&#10;描述是以高可信度產生">
            <a:extLst>
              <a:ext uri="{FF2B5EF4-FFF2-40B4-BE49-F238E27FC236}">
                <a16:creationId xmlns:a16="http://schemas.microsoft.com/office/drawing/2014/main" id="{D0666BB7-68D5-47EF-8347-DA488F9B7E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94518" y="3221286"/>
            <a:ext cx="3991799" cy="1552028"/>
          </a:xfrm>
          <a:prstGeom prst="rect">
            <a:avLst/>
          </a:prstGeom>
        </p:spPr>
      </p:pic>
      <p:pic>
        <p:nvPicPr>
          <p:cNvPr id="2" name="圖片 3">
            <a:extLst>
              <a:ext uri="{FF2B5EF4-FFF2-40B4-BE49-F238E27FC236}">
                <a16:creationId xmlns:a16="http://schemas.microsoft.com/office/drawing/2014/main" id="{6389FE9C-B3CD-427D-B056-73563D6CA1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29" y="0"/>
            <a:ext cx="9140571" cy="5144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0886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9"/>
          <p:cNvSpPr txBox="1">
            <a:spLocks noGrp="1"/>
          </p:cNvSpPr>
          <p:nvPr>
            <p:ph type="ctrTitle"/>
          </p:nvPr>
        </p:nvSpPr>
        <p:spPr>
          <a:xfrm>
            <a:off x="158750" y="12700"/>
            <a:ext cx="8845523" cy="8826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latin typeface="+mj-lt"/>
              </a:rPr>
              <a:t>Draw.io</a:t>
            </a:r>
            <a:endParaRPr sz="3200">
              <a:latin typeface="+mj-lt"/>
            </a:endParaRPr>
          </a:p>
        </p:txBody>
      </p:sp>
      <p:sp>
        <p:nvSpPr>
          <p:cNvPr id="199" name="Google Shape;199;p29"/>
          <p:cNvSpPr txBox="1">
            <a:spLocks noGrp="1"/>
          </p:cNvSpPr>
          <p:nvPr>
            <p:ph type="subTitle" idx="1"/>
          </p:nvPr>
        </p:nvSpPr>
        <p:spPr>
          <a:xfrm>
            <a:off x="44450" y="1400248"/>
            <a:ext cx="3181350" cy="27904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1950" lvl="0" indent="-222250" algn="l" rtl="0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50000"/>
                </a:schemeClr>
              </a:buClr>
              <a:buSzPct val="65000"/>
              <a:buChar char="●"/>
            </a:pPr>
            <a:r>
              <a:rPr lang="en" sz="1600">
                <a:solidFill>
                  <a:schemeClr val="accent4">
                    <a:lumMod val="10000"/>
                  </a:schemeClr>
                </a:solidFill>
                <a:latin typeface="+mj-lt"/>
              </a:rPr>
              <a:t>Using the powerful tool of draw.io, create effective software architecture diagram </a:t>
            </a:r>
            <a:br>
              <a:rPr lang="en" sz="1600">
                <a:solidFill>
                  <a:schemeClr val="accent4">
                    <a:lumMod val="10000"/>
                  </a:schemeClr>
                </a:solidFill>
                <a:latin typeface="+mj-lt"/>
              </a:rPr>
            </a:br>
            <a:endParaRPr sz="1600">
              <a:solidFill>
                <a:schemeClr val="accent4">
                  <a:lumMod val="10000"/>
                </a:schemeClr>
              </a:solidFill>
              <a:latin typeface="+mj-lt"/>
            </a:endParaRPr>
          </a:p>
          <a:p>
            <a:pPr marL="361950" lvl="0" indent="-222250" algn="l" rtl="0">
              <a:lnSpc>
                <a:spcPts val="21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50000"/>
                </a:schemeClr>
              </a:buClr>
              <a:buSzPct val="65000"/>
              <a:buChar char="●"/>
            </a:pPr>
            <a:r>
              <a:rPr lang="en" sz="1600">
                <a:solidFill>
                  <a:schemeClr val="accent4">
                    <a:lumMod val="10000"/>
                  </a:schemeClr>
                </a:solidFill>
                <a:latin typeface="+mj-lt"/>
              </a:rPr>
              <a:t>Easy to use, and an intuitive design dashboard to create a presentable software architecture diagram</a:t>
            </a:r>
            <a:endParaRPr sz="1600">
              <a:solidFill>
                <a:schemeClr val="accent4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200" name="Google Shape;200;p29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20</a:t>
            </a:fld>
            <a:endParaRPr sz="10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01" name="Google Shape;201;p29"/>
          <p:cNvPicPr preferRelativeResize="0"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4287" y="1280949"/>
            <a:ext cx="5577886" cy="30290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996478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0"/>
          <p:cNvSpPr txBox="1">
            <a:spLocks noGrp="1"/>
          </p:cNvSpPr>
          <p:nvPr>
            <p:ph type="ctrTitle"/>
          </p:nvPr>
        </p:nvSpPr>
        <p:spPr>
          <a:xfrm>
            <a:off x="511175" y="43865"/>
            <a:ext cx="8222100" cy="85148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latin typeface="+mj-lt"/>
              </a:rPr>
              <a:t>Image and PDF viewer</a:t>
            </a:r>
            <a:endParaRPr sz="3200">
              <a:latin typeface="+mj-lt"/>
            </a:endParaRPr>
          </a:p>
        </p:txBody>
      </p:sp>
      <p:sp>
        <p:nvSpPr>
          <p:cNvPr id="207" name="Google Shape;207;p30"/>
          <p:cNvSpPr txBox="1">
            <a:spLocks noGrp="1"/>
          </p:cNvSpPr>
          <p:nvPr>
            <p:ph type="subTitle" idx="1"/>
          </p:nvPr>
        </p:nvSpPr>
        <p:spPr>
          <a:xfrm>
            <a:off x="118187" y="1341368"/>
            <a:ext cx="2564784" cy="373519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1950" lvl="0" indent="-222250" algn="l" rtl="0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50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en" sz="1600">
                <a:solidFill>
                  <a:schemeClr val="bg2">
                    <a:lumMod val="50000"/>
                  </a:schemeClr>
                </a:solidFill>
                <a:latin typeface="+mj-lt"/>
              </a:rPr>
              <a:t>Export the flow diagrams as image or PDF</a:t>
            </a:r>
          </a:p>
          <a:p>
            <a:pPr marL="361950" lvl="0" indent="-222250" algn="l" rtl="0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50000"/>
                </a:schemeClr>
              </a:buClr>
              <a:buSzPct val="120000"/>
              <a:buFont typeface="Arial" panose="020B0604020202020204" pitchFamily="34" charset="0"/>
              <a:buChar char="•"/>
            </a:pPr>
            <a:endParaRPr sz="500">
              <a:solidFill>
                <a:schemeClr val="bg2">
                  <a:lumMod val="50000"/>
                </a:schemeClr>
              </a:solidFill>
              <a:latin typeface="+mj-lt"/>
            </a:endParaRPr>
          </a:p>
          <a:p>
            <a:pPr marL="361950" lvl="0" indent="-222250" algn="l" rtl="0">
              <a:lnSpc>
                <a:spcPts val="2300"/>
              </a:lnSpc>
              <a:spcBef>
                <a:spcPts val="1600"/>
              </a:spcBef>
              <a:spcAft>
                <a:spcPts val="0"/>
              </a:spcAft>
              <a:buClr>
                <a:schemeClr val="bg2">
                  <a:lumMod val="50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en" sz="1600">
                <a:solidFill>
                  <a:schemeClr val="bg2">
                    <a:lumMod val="50000"/>
                  </a:schemeClr>
                </a:solidFill>
                <a:latin typeface="+mj-lt"/>
              </a:rPr>
              <a:t>Use Image Viewer or PDF Viewer to view the image or PDF files stored within your ownCloud</a:t>
            </a:r>
            <a:br>
              <a:rPr lang="en" sz="1600">
                <a:solidFill>
                  <a:schemeClr val="bg2">
                    <a:lumMod val="50000"/>
                  </a:schemeClr>
                </a:solidFill>
                <a:latin typeface="+mj-lt"/>
              </a:rPr>
            </a:br>
            <a:endParaRPr sz="1600">
              <a:solidFill>
                <a:schemeClr val="bg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208" name="Google Shape;208;p3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21</a:t>
            </a:fld>
            <a:endParaRPr sz="10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09" name="Google Shape;209;p30"/>
          <p:cNvPicPr preferRelativeResize="0"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0048" y="1193648"/>
            <a:ext cx="6060429" cy="320682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413308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1"/>
          <p:cNvSpPr txBox="1">
            <a:spLocks noGrp="1"/>
          </p:cNvSpPr>
          <p:nvPr>
            <p:ph type="ctrTitle"/>
          </p:nvPr>
        </p:nvSpPr>
        <p:spPr>
          <a:xfrm>
            <a:off x="415925" y="0"/>
            <a:ext cx="8222100" cy="92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latin typeface="+mj-lt"/>
              </a:rPr>
              <a:t>Polls</a:t>
            </a:r>
            <a:endParaRPr sz="3200">
              <a:latin typeface="+mj-lt"/>
            </a:endParaRPr>
          </a:p>
        </p:txBody>
      </p:sp>
      <p:sp>
        <p:nvSpPr>
          <p:cNvPr id="215" name="Google Shape;215;p31"/>
          <p:cNvSpPr txBox="1">
            <a:spLocks noGrp="1"/>
          </p:cNvSpPr>
          <p:nvPr>
            <p:ph type="subTitle" idx="1"/>
          </p:nvPr>
        </p:nvSpPr>
        <p:spPr>
          <a:xfrm>
            <a:off x="103853" y="1119080"/>
            <a:ext cx="4225150" cy="42022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61950" lvl="0" indent="-222250" algn="l" rtl="0">
              <a:spcBef>
                <a:spcPts val="0"/>
              </a:spcBef>
              <a:spcAft>
                <a:spcPts val="0"/>
              </a:spcAft>
              <a:buClr>
                <a:schemeClr val="bg2">
                  <a:lumMod val="50000"/>
                </a:schemeClr>
              </a:buClr>
              <a:buSzPct val="70000"/>
              <a:buChar char="●"/>
            </a:pPr>
            <a:r>
              <a:rPr lang="en" sz="1600">
                <a:solidFill>
                  <a:schemeClr val="bg2">
                    <a:lumMod val="50000"/>
                  </a:schemeClr>
                </a:solidFill>
                <a:latin typeface="+mj-lt"/>
              </a:rPr>
              <a:t>Once you have shared an image or the pdf with others, create a poll about your software architecture diagram</a:t>
            </a:r>
            <a:br>
              <a:rPr lang="en" sz="1600">
                <a:solidFill>
                  <a:schemeClr val="bg2">
                    <a:lumMod val="50000"/>
                  </a:schemeClr>
                </a:solidFill>
                <a:latin typeface="+mj-lt"/>
              </a:rPr>
            </a:br>
            <a:endParaRPr sz="1600">
              <a:solidFill>
                <a:schemeClr val="bg2">
                  <a:lumMod val="50000"/>
                </a:schemeClr>
              </a:solidFill>
              <a:latin typeface="+mj-lt"/>
            </a:endParaRPr>
          </a:p>
          <a:p>
            <a:pPr marL="361950" lvl="0" indent="-222250" algn="l" rtl="0">
              <a:spcBef>
                <a:spcPts val="0"/>
              </a:spcBef>
              <a:spcAft>
                <a:spcPts val="0"/>
              </a:spcAft>
              <a:buClr>
                <a:schemeClr val="bg2">
                  <a:lumMod val="50000"/>
                </a:schemeClr>
              </a:buClr>
              <a:buSzPct val="70000"/>
              <a:buChar char="●"/>
            </a:pPr>
            <a:r>
              <a:rPr lang="en" sz="1600">
                <a:solidFill>
                  <a:schemeClr val="bg2">
                    <a:lumMod val="50000"/>
                  </a:schemeClr>
                </a:solidFill>
                <a:latin typeface="+mj-lt"/>
              </a:rPr>
              <a:t>Get feedback about your software flow architecture diagram from your teammates, manager, and other stakeholders in the projects by creating polls using the poll app in the ownCloud</a:t>
            </a:r>
            <a:br>
              <a:rPr lang="en" sz="1600">
                <a:solidFill>
                  <a:schemeClr val="bg2">
                    <a:lumMod val="50000"/>
                  </a:schemeClr>
                </a:solidFill>
                <a:latin typeface="+mj-lt"/>
              </a:rPr>
            </a:br>
            <a:endParaRPr sz="1600">
              <a:solidFill>
                <a:schemeClr val="bg2">
                  <a:lumMod val="50000"/>
                </a:schemeClr>
              </a:solidFill>
              <a:latin typeface="+mj-lt"/>
            </a:endParaRPr>
          </a:p>
          <a:p>
            <a:pPr marL="361950" lvl="0" indent="-222250" algn="l" rtl="0">
              <a:spcBef>
                <a:spcPts val="0"/>
              </a:spcBef>
              <a:spcAft>
                <a:spcPts val="0"/>
              </a:spcAft>
              <a:buClr>
                <a:schemeClr val="bg2">
                  <a:lumMod val="50000"/>
                </a:schemeClr>
              </a:buClr>
              <a:buSzPct val="70000"/>
              <a:buChar char="●"/>
            </a:pPr>
            <a:r>
              <a:rPr lang="en" sz="1600">
                <a:solidFill>
                  <a:schemeClr val="bg2">
                    <a:lumMod val="50000"/>
                  </a:schemeClr>
                </a:solidFill>
                <a:latin typeface="+mj-lt"/>
              </a:rPr>
              <a:t>Get useful comments  from everyone and improve the software architecture diagram even further</a:t>
            </a:r>
            <a:endParaRPr sz="1600">
              <a:solidFill>
                <a:schemeClr val="bg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216" name="Google Shape;216;p31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22</a:t>
            </a:fld>
            <a:endParaRPr sz="10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" name="圖片 2" descr="一張含有 樂高, 玩具 的圖片&#10;&#10;描述是以非常高的可信度產生">
            <a:extLst>
              <a:ext uri="{FF2B5EF4-FFF2-40B4-BE49-F238E27FC236}">
                <a16:creationId xmlns:a16="http://schemas.microsoft.com/office/drawing/2014/main" id="{80DAAF6B-59EE-4322-8FB8-8B0B34F927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1421" y="739523"/>
            <a:ext cx="4828726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27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2"/>
          <p:cNvSpPr txBox="1">
            <a:spLocks noGrp="1"/>
          </p:cNvSpPr>
          <p:nvPr>
            <p:ph type="ctrTitle"/>
          </p:nvPr>
        </p:nvSpPr>
        <p:spPr>
          <a:xfrm>
            <a:off x="511750" y="6350"/>
            <a:ext cx="8222100" cy="9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latin typeface="+mj-lt"/>
              </a:rPr>
              <a:t>ONLYOFFICE </a:t>
            </a:r>
            <a:br>
              <a:rPr lang="en" sz="3200">
                <a:latin typeface="+mj-lt"/>
                <a:cs typeface="Arial"/>
              </a:rPr>
            </a:br>
            <a:r>
              <a:rPr lang="en" sz="2000">
                <a:latin typeface="+mj-lt"/>
              </a:rPr>
              <a:t>(Documents, </a:t>
            </a:r>
            <a:r>
              <a:rPr lang="en" sz="2000" err="1">
                <a:latin typeface="+mj-lt"/>
              </a:rPr>
              <a:t>SpreadSheets</a:t>
            </a:r>
            <a:r>
              <a:rPr lang="en" sz="2000">
                <a:latin typeface="+mj-lt"/>
              </a:rPr>
              <a:t>, Presentations)</a:t>
            </a:r>
            <a:endParaRPr sz="2000">
              <a:latin typeface="+mj-lt"/>
            </a:endParaRPr>
          </a:p>
        </p:txBody>
      </p:sp>
      <p:sp>
        <p:nvSpPr>
          <p:cNvPr id="223" name="Google Shape;223;p32"/>
          <p:cNvSpPr txBox="1">
            <a:spLocks noGrp="1"/>
          </p:cNvSpPr>
          <p:nvPr>
            <p:ph type="subTitle" idx="1"/>
          </p:nvPr>
        </p:nvSpPr>
        <p:spPr>
          <a:xfrm>
            <a:off x="185525" y="1052176"/>
            <a:ext cx="3326025" cy="409132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66700" lvl="0" indent="-266700" algn="l" rtl="0">
              <a:lnSpc>
                <a:spcPts val="2300"/>
              </a:lnSpc>
              <a:spcBef>
                <a:spcPts val="1600"/>
              </a:spcBef>
              <a:spcAft>
                <a:spcPts val="0"/>
              </a:spcAft>
              <a:buClr>
                <a:schemeClr val="bg2">
                  <a:lumMod val="50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en" sz="1600">
                <a:solidFill>
                  <a:schemeClr val="bg2">
                    <a:lumMod val="50000"/>
                  </a:schemeClr>
                </a:solidFill>
                <a:latin typeface="+mj-lt"/>
              </a:rPr>
              <a:t>Create a software requirements document using the ONLYOFFICE document writer</a:t>
            </a:r>
            <a:br>
              <a:rPr lang="en" sz="1600">
                <a:solidFill>
                  <a:schemeClr val="bg2">
                    <a:lumMod val="50000"/>
                  </a:schemeClr>
                </a:solidFill>
                <a:latin typeface="+mj-lt"/>
                <a:cs typeface="Arial"/>
              </a:rPr>
            </a:br>
            <a:endParaRPr sz="1600">
              <a:solidFill>
                <a:schemeClr val="bg2">
                  <a:lumMod val="50000"/>
                </a:schemeClr>
              </a:solidFill>
              <a:latin typeface="+mj-lt"/>
            </a:endParaRPr>
          </a:p>
          <a:p>
            <a:pPr marL="266700" indent="-266700">
              <a:lnSpc>
                <a:spcPts val="2300"/>
              </a:lnSpc>
              <a:buClr>
                <a:schemeClr val="bg2">
                  <a:lumMod val="50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en" sz="1600">
                <a:solidFill>
                  <a:schemeClr val="bg2">
                    <a:lumMod val="50000"/>
                  </a:schemeClr>
                </a:solidFill>
                <a:latin typeface="+mj-lt"/>
              </a:rPr>
              <a:t>Create presentation slides for explaining the software architecture to other project members and teammates using the ONLYOFFICE presentation </a:t>
            </a:r>
            <a:endParaRPr sz="1600">
              <a:solidFill>
                <a:schemeClr val="bg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224" name="Google Shape;224;p3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23</a:t>
            </a:fld>
            <a:endParaRPr sz="10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25" name="Google Shape;225;p32"/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5050" y="1227386"/>
            <a:ext cx="5383425" cy="308799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9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596718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42A4D740-DB35-40F5-849C-B02D557CA7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9144000" cy="5143500"/>
          </a:xfrm>
          <a:prstGeom prst="rect">
            <a:avLst/>
          </a:prstGeom>
        </p:spPr>
      </p:pic>
      <p:sp>
        <p:nvSpPr>
          <p:cNvPr id="5" name="副標題 4">
            <a:extLst>
              <a:ext uri="{FF2B5EF4-FFF2-40B4-BE49-F238E27FC236}">
                <a16:creationId xmlns:a16="http://schemas.microsoft.com/office/drawing/2014/main" id="{1CE869C2-549B-4597-A8AB-88353762D5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44804" y="2792230"/>
            <a:ext cx="3246159" cy="23192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265113" lvl="0" indent="-227013">
              <a:lnSpc>
                <a:spcPts val="3000"/>
              </a:lnSpc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zh-TW" sz="2300" b="1">
                <a:latin typeface="+mj-lt"/>
              </a:rPr>
              <a:t>Team collaboration demo</a:t>
            </a:r>
          </a:p>
          <a:p>
            <a:pPr>
              <a:lnSpc>
                <a:spcPts val="3000"/>
              </a:lnSpc>
            </a:pPr>
            <a:endParaRPr lang="zh-TW" altLang="en-US" sz="2300"/>
          </a:p>
        </p:txBody>
      </p:sp>
      <p:pic>
        <p:nvPicPr>
          <p:cNvPr id="9" name="圖片 8" descr="一張含有 美工圖案 的圖片&#10;&#10;描述是以高可信度產生">
            <a:extLst>
              <a:ext uri="{FF2B5EF4-FFF2-40B4-BE49-F238E27FC236}">
                <a16:creationId xmlns:a16="http://schemas.microsoft.com/office/drawing/2014/main" id="{0A999E84-E137-4420-B90E-C9E967DEAC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5070" y="1593609"/>
            <a:ext cx="4909225" cy="1198621"/>
          </a:xfrm>
          <a:prstGeom prst="rect">
            <a:avLst/>
          </a:prstGeom>
        </p:spPr>
      </p:pic>
      <p:pic>
        <p:nvPicPr>
          <p:cNvPr id="11" name="圖片 10" descr="一張含有 標誌, 室外, 文字, 建築物 的圖片&#10;&#10;描述是以非常高的可信度產生">
            <a:extLst>
              <a:ext uri="{FF2B5EF4-FFF2-40B4-BE49-F238E27FC236}">
                <a16:creationId xmlns:a16="http://schemas.microsoft.com/office/drawing/2014/main" id="{C27E02D8-CD2E-4279-A594-6E23FB1B0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2800" y="511324"/>
            <a:ext cx="2438400" cy="108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4881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42A4D740-DB35-40F5-849C-B02D557CA7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9144000" cy="5143500"/>
          </a:xfrm>
          <a:prstGeom prst="rect">
            <a:avLst/>
          </a:prstGeom>
        </p:spPr>
      </p:pic>
      <p:sp>
        <p:nvSpPr>
          <p:cNvPr id="5" name="副標題 4">
            <a:extLst>
              <a:ext uri="{FF2B5EF4-FFF2-40B4-BE49-F238E27FC236}">
                <a16:creationId xmlns:a16="http://schemas.microsoft.com/office/drawing/2014/main" id="{1CE869C2-549B-4597-A8AB-88353762D5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44804" y="2792230"/>
            <a:ext cx="3246159" cy="23192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265113" lvl="0" indent="-227013">
              <a:lnSpc>
                <a:spcPts val="3000"/>
              </a:lnSpc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zh-TW" sz="2300" b="1">
                <a:latin typeface="+mj-lt"/>
              </a:rPr>
              <a:t>Team collaboration demo</a:t>
            </a:r>
          </a:p>
          <a:p>
            <a:pPr>
              <a:lnSpc>
                <a:spcPts val="3000"/>
              </a:lnSpc>
            </a:pPr>
            <a:endParaRPr lang="zh-TW" altLang="en-US" sz="2300"/>
          </a:p>
        </p:txBody>
      </p:sp>
      <p:pic>
        <p:nvPicPr>
          <p:cNvPr id="9" name="圖片 8" descr="一張含有 美工圖案 的圖片&#10;&#10;描述是以高可信度產生">
            <a:extLst>
              <a:ext uri="{FF2B5EF4-FFF2-40B4-BE49-F238E27FC236}">
                <a16:creationId xmlns:a16="http://schemas.microsoft.com/office/drawing/2014/main" id="{0A999E84-E137-4420-B90E-C9E967DEAC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5070" y="1593609"/>
            <a:ext cx="4909225" cy="1198621"/>
          </a:xfrm>
          <a:prstGeom prst="rect">
            <a:avLst/>
          </a:prstGeom>
        </p:spPr>
      </p:pic>
      <p:pic>
        <p:nvPicPr>
          <p:cNvPr id="11" name="圖片 10" descr="一張含有 標誌, 室外, 文字, 建築物 的圖片&#10;&#10;描述是以非常高的可信度產生">
            <a:extLst>
              <a:ext uri="{FF2B5EF4-FFF2-40B4-BE49-F238E27FC236}">
                <a16:creationId xmlns:a16="http://schemas.microsoft.com/office/drawing/2014/main" id="{C27E02D8-CD2E-4279-A594-6E23FB1B0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2800" y="511324"/>
            <a:ext cx="2438400" cy="1082285"/>
          </a:xfrm>
          <a:prstGeom prst="rect">
            <a:avLst/>
          </a:prstGeom>
        </p:spPr>
      </p:pic>
      <p:pic>
        <p:nvPicPr>
          <p:cNvPr id="2" name="圖片 2">
            <a:extLst>
              <a:ext uri="{FF2B5EF4-FFF2-40B4-BE49-F238E27FC236}">
                <a16:creationId xmlns:a16="http://schemas.microsoft.com/office/drawing/2014/main" id="{82E19865-7AD0-48FF-B97F-E4FDCF4B69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553"/>
            <a:ext cx="9144000" cy="5144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9036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4"/>
          <p:cNvSpPr txBox="1">
            <a:spLocks noGrp="1"/>
          </p:cNvSpPr>
          <p:nvPr>
            <p:ph type="ctrTitle"/>
          </p:nvPr>
        </p:nvSpPr>
        <p:spPr>
          <a:xfrm>
            <a:off x="473650" y="-19019"/>
            <a:ext cx="8222100" cy="9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>
                <a:latin typeface="+mj-lt"/>
              </a:rPr>
              <a:t>Cross Platform Support</a:t>
            </a:r>
            <a:endParaRPr sz="3200">
              <a:latin typeface="+mj-lt"/>
            </a:endParaRPr>
          </a:p>
        </p:txBody>
      </p:sp>
      <p:sp>
        <p:nvSpPr>
          <p:cNvPr id="238" name="Google Shape;238;p34"/>
          <p:cNvSpPr txBox="1">
            <a:spLocks noGrp="1"/>
          </p:cNvSpPr>
          <p:nvPr>
            <p:ph type="subTitle" idx="1"/>
          </p:nvPr>
        </p:nvSpPr>
        <p:spPr>
          <a:xfrm>
            <a:off x="166532" y="1108640"/>
            <a:ext cx="3492286" cy="32955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57188" lvl="0" indent="-242888" algn="l" rtl="0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50000"/>
                </a:schemeClr>
              </a:buClr>
              <a:buSzPct val="70000"/>
              <a:buChar char="●"/>
            </a:pPr>
            <a:r>
              <a:rPr lang="en" sz="1600">
                <a:solidFill>
                  <a:schemeClr val="bg2">
                    <a:lumMod val="50000"/>
                  </a:schemeClr>
                </a:solidFill>
                <a:latin typeface="+mj-lt"/>
              </a:rPr>
              <a:t>Windows, Mac, Linux, Android and iOS clients</a:t>
            </a:r>
          </a:p>
          <a:p>
            <a:pPr marL="357188" lvl="0" indent="-242888" algn="l" rtl="0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50000"/>
                </a:schemeClr>
              </a:buClr>
              <a:buSzPct val="70000"/>
              <a:buChar char="●"/>
            </a:pPr>
            <a:endParaRPr sz="1600">
              <a:solidFill>
                <a:schemeClr val="bg2">
                  <a:lumMod val="50000"/>
                </a:schemeClr>
              </a:solidFill>
              <a:latin typeface="+mj-lt"/>
            </a:endParaRPr>
          </a:p>
          <a:p>
            <a:pPr marL="357188" lvl="0" indent="-242888" algn="l" rtl="0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50000"/>
                </a:schemeClr>
              </a:buClr>
              <a:buSzPct val="70000"/>
              <a:buChar char="●"/>
            </a:pPr>
            <a:r>
              <a:rPr lang="en" sz="1600">
                <a:solidFill>
                  <a:schemeClr val="bg2">
                    <a:lumMod val="50000"/>
                  </a:schemeClr>
                </a:solidFill>
                <a:latin typeface="+mj-lt"/>
              </a:rPr>
              <a:t>Upload pics and videos at ease</a:t>
            </a:r>
          </a:p>
          <a:p>
            <a:pPr marL="357188" lvl="0" indent="-242888" algn="l" rtl="0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50000"/>
                </a:schemeClr>
              </a:buClr>
              <a:buSzPct val="70000"/>
              <a:buChar char="●"/>
            </a:pPr>
            <a:endParaRPr sz="1600">
              <a:solidFill>
                <a:schemeClr val="bg2">
                  <a:lumMod val="50000"/>
                </a:schemeClr>
              </a:solidFill>
              <a:latin typeface="+mj-lt"/>
            </a:endParaRPr>
          </a:p>
          <a:p>
            <a:pPr marL="357188" lvl="0" indent="-242888" algn="l" rtl="0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50000"/>
                </a:schemeClr>
              </a:buClr>
              <a:buSzPct val="70000"/>
              <a:buChar char="●"/>
            </a:pPr>
            <a:r>
              <a:rPr lang="en" sz="1600">
                <a:solidFill>
                  <a:schemeClr val="bg2">
                    <a:lumMod val="50000"/>
                  </a:schemeClr>
                </a:solidFill>
                <a:latin typeface="+mj-lt"/>
              </a:rPr>
              <a:t>Trace activities and get instant notifications</a:t>
            </a:r>
          </a:p>
          <a:p>
            <a:pPr marL="357188" lvl="0" indent="-242888" algn="l" rtl="0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50000"/>
                </a:schemeClr>
              </a:buClr>
              <a:buSzPct val="70000"/>
              <a:buChar char="●"/>
            </a:pPr>
            <a:endParaRPr sz="1600">
              <a:solidFill>
                <a:schemeClr val="bg2">
                  <a:lumMod val="50000"/>
                </a:schemeClr>
              </a:solidFill>
              <a:latin typeface="+mj-lt"/>
            </a:endParaRPr>
          </a:p>
          <a:p>
            <a:pPr marL="357188" lvl="0" indent="-242888" algn="l" rtl="0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50000"/>
                </a:schemeClr>
              </a:buClr>
              <a:buSzPct val="70000"/>
              <a:buChar char="●"/>
            </a:pPr>
            <a:r>
              <a:rPr lang="en" sz="1600">
                <a:solidFill>
                  <a:schemeClr val="bg2">
                    <a:lumMod val="50000"/>
                  </a:schemeClr>
                </a:solidFill>
                <a:latin typeface="+mj-lt"/>
              </a:rPr>
              <a:t>Secured transfer by SSL encryption</a:t>
            </a:r>
          </a:p>
          <a:p>
            <a:pPr marL="357188" lvl="0" indent="-242888" algn="l" rtl="0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50000"/>
                </a:schemeClr>
              </a:buClr>
              <a:buSzPct val="70000"/>
              <a:buChar char="●"/>
            </a:pPr>
            <a:endParaRPr sz="1600">
              <a:solidFill>
                <a:schemeClr val="bg2">
                  <a:lumMod val="50000"/>
                </a:schemeClr>
              </a:solidFill>
              <a:latin typeface="+mj-lt"/>
            </a:endParaRPr>
          </a:p>
          <a:p>
            <a:pPr marL="357188" lvl="0" indent="-242888" algn="l" rtl="0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50000"/>
                </a:schemeClr>
              </a:buClr>
              <a:buSzPct val="70000"/>
              <a:buChar char="●"/>
            </a:pPr>
            <a:r>
              <a:rPr lang="en" sz="1600">
                <a:solidFill>
                  <a:schemeClr val="bg2">
                    <a:lumMod val="50000"/>
                  </a:schemeClr>
                </a:solidFill>
                <a:latin typeface="+mj-lt"/>
              </a:rPr>
              <a:t>More flexibility and </a:t>
            </a:r>
          </a:p>
          <a:p>
            <a:pPr marL="357188" lvl="0" indent="0" algn="l" rtl="0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50000"/>
                </a:schemeClr>
              </a:buClr>
              <a:buSzPct val="70000"/>
            </a:pPr>
            <a:r>
              <a:rPr lang="en" sz="1600">
                <a:solidFill>
                  <a:schemeClr val="bg2">
                    <a:lumMod val="50000"/>
                  </a:schemeClr>
                </a:solidFill>
                <a:latin typeface="+mj-lt"/>
              </a:rPr>
              <a:t>accessibility </a:t>
            </a:r>
            <a:endParaRPr sz="1600">
              <a:solidFill>
                <a:schemeClr val="bg2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239" name="Google Shape;239;p3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26</a:t>
            </a:fld>
            <a:endParaRPr sz="10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40" name="Google Shape;240;p34"/>
          <p:cNvPicPr preferRelativeResize="0"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3124" y="1291061"/>
            <a:ext cx="5342087" cy="3119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E276EB5F-8355-4E04-888D-FF28E66A989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3063203" y="4461231"/>
            <a:ext cx="1956269" cy="74154"/>
          </a:xfrm>
          <a:prstGeom prst="rect">
            <a:avLst/>
          </a:prstGeom>
        </p:spPr>
      </p:pic>
      <p:pic>
        <p:nvPicPr>
          <p:cNvPr id="6" name="圖片 9" descr="一張含有 監視器, 室內, 牆, 黑色 的圖片&#10;&#10;描述是以高可信度產生">
            <a:extLst>
              <a:ext uri="{FF2B5EF4-FFF2-40B4-BE49-F238E27FC236}">
                <a16:creationId xmlns:a16="http://schemas.microsoft.com/office/drawing/2014/main" id="{D6B2DB46-7339-4E3C-84A8-5EEA3DFD90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2561" y="2844378"/>
            <a:ext cx="2698236" cy="16863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655478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42A4D740-DB35-40F5-849C-B02D557CA7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9144000" cy="5143500"/>
          </a:xfrm>
          <a:prstGeom prst="rect">
            <a:avLst/>
          </a:prstGeom>
        </p:spPr>
      </p:pic>
      <p:sp>
        <p:nvSpPr>
          <p:cNvPr id="5" name="副標題 4">
            <a:extLst>
              <a:ext uri="{FF2B5EF4-FFF2-40B4-BE49-F238E27FC236}">
                <a16:creationId xmlns:a16="http://schemas.microsoft.com/office/drawing/2014/main" id="{1CE869C2-549B-4597-A8AB-88353762D5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09198" y="2840332"/>
            <a:ext cx="3246159" cy="23192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265113" lvl="0" indent="-227013">
              <a:lnSpc>
                <a:spcPts val="3000"/>
              </a:lnSpc>
              <a:buClr>
                <a:schemeClr val="bg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zh-TW" sz="2300" b="1">
                <a:latin typeface="+mj-lt"/>
              </a:rPr>
              <a:t>Mobile apps demo</a:t>
            </a:r>
          </a:p>
          <a:p>
            <a:pPr>
              <a:lnSpc>
                <a:spcPts val="3000"/>
              </a:lnSpc>
            </a:pPr>
            <a:endParaRPr lang="zh-TW" altLang="en-US" sz="2300"/>
          </a:p>
        </p:txBody>
      </p:sp>
      <p:pic>
        <p:nvPicPr>
          <p:cNvPr id="9" name="圖片 8" descr="一張含有 美工圖案 的圖片&#10;&#10;描述是以高可信度產生">
            <a:extLst>
              <a:ext uri="{FF2B5EF4-FFF2-40B4-BE49-F238E27FC236}">
                <a16:creationId xmlns:a16="http://schemas.microsoft.com/office/drawing/2014/main" id="{0A999E84-E137-4420-B90E-C9E967DEAC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5070" y="1593609"/>
            <a:ext cx="4909225" cy="1198621"/>
          </a:xfrm>
          <a:prstGeom prst="rect">
            <a:avLst/>
          </a:prstGeom>
        </p:spPr>
      </p:pic>
      <p:pic>
        <p:nvPicPr>
          <p:cNvPr id="11" name="圖片 10" descr="一張含有 標誌, 室外, 文字, 建築物 的圖片&#10;&#10;描述是以非常高的可信度產生">
            <a:extLst>
              <a:ext uri="{FF2B5EF4-FFF2-40B4-BE49-F238E27FC236}">
                <a16:creationId xmlns:a16="http://schemas.microsoft.com/office/drawing/2014/main" id="{C27E02D8-CD2E-4279-A594-6E23FB1B0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2800" y="511324"/>
            <a:ext cx="2438400" cy="108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2107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85C6D298-A097-4169-8D87-60BB137B33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副標題 16">
            <a:extLst>
              <a:ext uri="{FF2B5EF4-FFF2-40B4-BE49-F238E27FC236}">
                <a16:creationId xmlns:a16="http://schemas.microsoft.com/office/drawing/2014/main" id="{C793E782-DF81-4DA3-90B3-F1FB63A864C8}"/>
              </a:ext>
            </a:extLst>
          </p:cNvPr>
          <p:cNvSpPr txBox="1">
            <a:spLocks/>
          </p:cNvSpPr>
          <p:nvPr/>
        </p:nvSpPr>
        <p:spPr>
          <a:xfrm>
            <a:off x="81134" y="4676775"/>
            <a:ext cx="4279852" cy="466725"/>
          </a:xfrm>
          <a:prstGeom prst="rect">
            <a:avLst/>
          </a:prstGeom>
        </p:spPr>
        <p:txBody>
          <a:bodyPr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7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2019 QNAP Systems, Inc. All rights reserved. QNAP® and other names of QNAP Products are proprietary marks or registered trademarks of QNAP Systems, Inc. Other products and company names mentioned herein are trademarks of their respective holders.</a:t>
            </a:r>
            <a:endParaRPr lang="zh-TW" altLang="en-US" sz="70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2493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57D298F-6049-478A-B801-532423231B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3" name="Google Shape;73;p14"/>
          <p:cNvSpPr txBox="1">
            <a:spLocks noGrp="1"/>
          </p:cNvSpPr>
          <p:nvPr>
            <p:ph type="title"/>
          </p:nvPr>
        </p:nvSpPr>
        <p:spPr>
          <a:xfrm>
            <a:off x="260584" y="513612"/>
            <a:ext cx="8520600" cy="5727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+mj-lt"/>
              </a:rPr>
              <a:t>Outline</a:t>
            </a:r>
            <a:endParaRPr b="1">
              <a:latin typeface="+mj-lt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0393F09-63EE-464F-866D-7563AEDF7BC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34" y="1176671"/>
            <a:ext cx="9144000" cy="2790157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C8852F4C-5B32-41E9-A630-2CFC53CA015D}"/>
              </a:ext>
            </a:extLst>
          </p:cNvPr>
          <p:cNvSpPr/>
          <p:nvPr/>
        </p:nvSpPr>
        <p:spPr>
          <a:xfrm>
            <a:off x="457273" y="2328846"/>
            <a:ext cx="17187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8100" lvl="0">
              <a:buSzPts val="3000"/>
            </a:pPr>
            <a:r>
              <a:rPr lang="en-US" altLang="zh-TW" sz="2000" b="1">
                <a:solidFill>
                  <a:srgbClr val="259390"/>
                </a:solidFill>
              </a:rPr>
              <a:t>Introduction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CFA223C2-BD46-4850-A86C-34E167D108B4}"/>
              </a:ext>
            </a:extLst>
          </p:cNvPr>
          <p:cNvSpPr/>
          <p:nvPr/>
        </p:nvSpPr>
        <p:spPr>
          <a:xfrm>
            <a:off x="2846097" y="2174958"/>
            <a:ext cx="129234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8100" lvl="0" algn="ctr">
              <a:buSzPts val="3000"/>
            </a:pPr>
            <a:r>
              <a:rPr lang="en-US" altLang="zh-TW" sz="2000" b="1">
                <a:solidFill>
                  <a:srgbClr val="3E7B97"/>
                </a:solidFill>
              </a:rPr>
              <a:t>Basic </a:t>
            </a:r>
          </a:p>
          <a:p>
            <a:pPr marL="38100" lvl="0" algn="ctr">
              <a:buSzPts val="3000"/>
            </a:pPr>
            <a:r>
              <a:rPr lang="en-US" altLang="zh-TW" sz="2000" b="1">
                <a:solidFill>
                  <a:srgbClr val="3E7B97"/>
                </a:solidFill>
              </a:rPr>
              <a:t>Features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25C95096-57B9-45DF-84DB-28C7DC684D41}"/>
              </a:ext>
            </a:extLst>
          </p:cNvPr>
          <p:cNvSpPr/>
          <p:nvPr/>
        </p:nvSpPr>
        <p:spPr>
          <a:xfrm>
            <a:off x="4846504" y="2115576"/>
            <a:ext cx="1577676" cy="77014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8100" lvl="0" algn="ctr">
              <a:lnSpc>
                <a:spcPct val="115000"/>
              </a:lnSpc>
              <a:buClr>
                <a:schemeClr val="lt2"/>
              </a:buClr>
              <a:buSzPts val="3000"/>
            </a:pPr>
            <a:r>
              <a:rPr lang="en-US" altLang="zh-TW" sz="2000" b="1">
                <a:solidFill>
                  <a:srgbClr val="E23A59"/>
                </a:solidFill>
              </a:rPr>
              <a:t>App </a:t>
            </a:r>
          </a:p>
          <a:p>
            <a:pPr marL="38100" lvl="0" algn="ctr">
              <a:lnSpc>
                <a:spcPct val="115000"/>
              </a:lnSpc>
              <a:buClr>
                <a:schemeClr val="lt2"/>
              </a:buClr>
              <a:buSzPts val="3000"/>
            </a:pPr>
            <a:r>
              <a:rPr lang="en-US" altLang="zh-TW" sz="2000" b="1">
                <a:solidFill>
                  <a:srgbClr val="E23A59"/>
                </a:solidFill>
              </a:rPr>
              <a:t>Ecosystem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7461BF12-AC17-411B-8538-5CD16F433D0A}"/>
              </a:ext>
            </a:extLst>
          </p:cNvPr>
          <p:cNvSpPr/>
          <p:nvPr/>
        </p:nvSpPr>
        <p:spPr>
          <a:xfrm>
            <a:off x="7033479" y="1992817"/>
            <a:ext cx="131798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8100" lvl="0" algn="ctr">
              <a:buSzPts val="3000"/>
            </a:pPr>
            <a:r>
              <a:rPr lang="en-US" altLang="zh-TW" sz="2000" b="1">
                <a:solidFill>
                  <a:srgbClr val="F2B319"/>
                </a:solidFill>
              </a:rPr>
              <a:t>Cross-</a:t>
            </a:r>
          </a:p>
          <a:p>
            <a:pPr marL="38100" lvl="0" algn="ctr">
              <a:buSzPts val="3000"/>
            </a:pPr>
            <a:r>
              <a:rPr lang="en-US" altLang="zh-TW" sz="2000" b="1">
                <a:solidFill>
                  <a:srgbClr val="F2B319"/>
                </a:solidFill>
              </a:rPr>
              <a:t>platform </a:t>
            </a:r>
          </a:p>
          <a:p>
            <a:pPr marL="38100" lvl="0" algn="ctr">
              <a:buSzPts val="3000"/>
            </a:pPr>
            <a:r>
              <a:rPr lang="en-US" altLang="zh-TW" sz="2000" b="1">
                <a:solidFill>
                  <a:srgbClr val="F2B319"/>
                </a:solidFill>
              </a:rPr>
              <a:t>Support</a:t>
            </a:r>
          </a:p>
        </p:txBody>
      </p:sp>
      <p:pic>
        <p:nvPicPr>
          <p:cNvPr id="13" name="圖片 12" descr="一張含有 室外, 天空 的圖片&#10;&#10;描述是以高可信度產生">
            <a:extLst>
              <a:ext uri="{FF2B5EF4-FFF2-40B4-BE49-F238E27FC236}">
                <a16:creationId xmlns:a16="http://schemas.microsoft.com/office/drawing/2014/main" id="{D0666BB7-68D5-47EF-8347-DA488F9B7E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94518" y="3221286"/>
            <a:ext cx="3991799" cy="1552028"/>
          </a:xfrm>
          <a:prstGeom prst="rect">
            <a:avLst/>
          </a:prstGeom>
        </p:spPr>
      </p:pic>
      <p:pic>
        <p:nvPicPr>
          <p:cNvPr id="2" name="圖片 3">
            <a:extLst>
              <a:ext uri="{FF2B5EF4-FFF2-40B4-BE49-F238E27FC236}">
                <a16:creationId xmlns:a16="http://schemas.microsoft.com/office/drawing/2014/main" id="{4ACE5EB2-2816-4A6F-A450-3F3AE68AEB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-553"/>
            <a:ext cx="9137140" cy="5144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2223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155701-ABE3-498B-B2B2-5A694E1292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0378" y="-13188"/>
            <a:ext cx="9262339" cy="774908"/>
          </a:xfrm>
        </p:spPr>
        <p:txBody>
          <a:bodyPr/>
          <a:lstStyle/>
          <a:p>
            <a:r>
              <a:rPr lang="en-US" sz="3100">
                <a:latin typeface="+mj-lt"/>
              </a:rPr>
              <a:t>Introduction: Team Collaboration Story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DAA6ED87-5022-448E-A997-E006B9955C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2348" y="799352"/>
            <a:ext cx="5101902" cy="3849846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F30F9E-6C7E-4B59-AE53-F3713306B6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184" y="1203126"/>
            <a:ext cx="4970075" cy="3165466"/>
          </a:xfrm>
        </p:spPr>
        <p:txBody>
          <a:bodyPr/>
          <a:lstStyle/>
          <a:p>
            <a:pPr marL="360363" indent="-246063">
              <a:lnSpc>
                <a:spcPts val="2700"/>
              </a:lnSpc>
              <a:buClr>
                <a:schemeClr val="bg2">
                  <a:lumMod val="50000"/>
                </a:schemeClr>
              </a:buClr>
              <a:buSzPct val="70000"/>
            </a:pPr>
            <a:r>
              <a:rPr lang="en-US" sz="1600">
                <a:solidFill>
                  <a:schemeClr val="bg2">
                    <a:lumMod val="50000"/>
                  </a:schemeClr>
                </a:solidFill>
                <a:latin typeface="+mj-lt"/>
              </a:rPr>
              <a:t>Imagine a typical office environment</a:t>
            </a:r>
          </a:p>
          <a:p>
            <a:pPr marL="360363" indent="-246063">
              <a:lnSpc>
                <a:spcPts val="2700"/>
              </a:lnSpc>
              <a:buClr>
                <a:schemeClr val="bg2">
                  <a:lumMod val="50000"/>
                </a:schemeClr>
              </a:buClr>
              <a:buSzPct val="70000"/>
            </a:pPr>
            <a:r>
              <a:rPr lang="en-US" sz="1600">
                <a:solidFill>
                  <a:schemeClr val="bg2">
                    <a:lumMod val="50000"/>
                  </a:schemeClr>
                </a:solidFill>
                <a:latin typeface="+mj-lt"/>
              </a:rPr>
              <a:t>Working in team? Requires everyone's inputs?</a:t>
            </a:r>
          </a:p>
          <a:p>
            <a:pPr marL="360363" indent="-246063">
              <a:lnSpc>
                <a:spcPts val="2700"/>
              </a:lnSpc>
              <a:buClr>
                <a:schemeClr val="bg2">
                  <a:lumMod val="50000"/>
                </a:schemeClr>
              </a:buClr>
              <a:buSzPct val="70000"/>
            </a:pPr>
            <a:r>
              <a:rPr lang="en-US" sz="1600">
                <a:solidFill>
                  <a:schemeClr val="bg2">
                    <a:lumMod val="50000"/>
                  </a:schemeClr>
                </a:solidFill>
                <a:latin typeface="+mj-lt"/>
              </a:rPr>
              <a:t>Need collaboration for frequent changes</a:t>
            </a:r>
          </a:p>
          <a:p>
            <a:pPr marL="360363" indent="-246063">
              <a:lnSpc>
                <a:spcPts val="2700"/>
              </a:lnSpc>
              <a:buClr>
                <a:schemeClr val="bg2">
                  <a:lumMod val="50000"/>
                </a:schemeClr>
              </a:buClr>
              <a:buSzPct val="70000"/>
            </a:pPr>
            <a:r>
              <a:rPr lang="en-US" sz="1600">
                <a:solidFill>
                  <a:schemeClr val="bg2">
                    <a:lumMod val="50000"/>
                  </a:schemeClr>
                </a:solidFill>
                <a:latin typeface="+mj-lt"/>
              </a:rPr>
              <a:t>All documents must be centralized</a:t>
            </a:r>
          </a:p>
          <a:p>
            <a:pPr marL="360363" indent="-246063">
              <a:lnSpc>
                <a:spcPts val="2700"/>
              </a:lnSpc>
              <a:buClr>
                <a:schemeClr val="bg2">
                  <a:lumMod val="50000"/>
                </a:schemeClr>
              </a:buClr>
              <a:buSzPct val="70000"/>
            </a:pPr>
            <a:r>
              <a:rPr lang="en-US" sz="1600">
                <a:solidFill>
                  <a:schemeClr val="bg2">
                    <a:lumMod val="50000"/>
                  </a:schemeClr>
                </a:solidFill>
                <a:latin typeface="+mj-lt"/>
              </a:rPr>
              <a:t>Edit your Docs, Slides or Sheets from the </a:t>
            </a:r>
          </a:p>
          <a:p>
            <a:pPr marL="114300" indent="246063">
              <a:lnSpc>
                <a:spcPts val="2400"/>
              </a:lnSpc>
              <a:buClr>
                <a:schemeClr val="bg2">
                  <a:lumMod val="50000"/>
                </a:schemeClr>
              </a:buClr>
              <a:buSzPct val="70000"/>
              <a:buNone/>
            </a:pPr>
            <a:r>
              <a:rPr lang="en-US" sz="1600">
                <a:solidFill>
                  <a:schemeClr val="bg2">
                    <a:lumMod val="50000"/>
                  </a:schemeClr>
                </a:solidFill>
                <a:latin typeface="+mj-lt"/>
              </a:rPr>
              <a:t>same interface</a:t>
            </a:r>
          </a:p>
          <a:p>
            <a:pPr marL="360363" indent="-246063">
              <a:lnSpc>
                <a:spcPts val="2700"/>
              </a:lnSpc>
              <a:buClr>
                <a:schemeClr val="bg2">
                  <a:lumMod val="50000"/>
                </a:schemeClr>
              </a:buClr>
              <a:buSzPct val="70000"/>
            </a:pPr>
            <a:r>
              <a:rPr lang="en-US" sz="1600">
                <a:solidFill>
                  <a:schemeClr val="bg2">
                    <a:lumMod val="50000"/>
                  </a:schemeClr>
                </a:solidFill>
                <a:latin typeface="+mj-lt"/>
              </a:rPr>
              <a:t>Don't want to use public cloud solutions </a:t>
            </a:r>
          </a:p>
          <a:p>
            <a:pPr marL="114300" indent="246063">
              <a:lnSpc>
                <a:spcPts val="2400"/>
              </a:lnSpc>
              <a:buClr>
                <a:schemeClr val="bg2">
                  <a:lumMod val="50000"/>
                </a:schemeClr>
              </a:buClr>
              <a:buSzPct val="70000"/>
              <a:buNone/>
            </a:pPr>
            <a:r>
              <a:rPr lang="en-US" sz="1600">
                <a:solidFill>
                  <a:schemeClr val="bg2">
                    <a:lumMod val="50000"/>
                  </a:schemeClr>
                </a:solidFill>
                <a:latin typeface="+mj-lt"/>
              </a:rPr>
              <a:t>due to privacy constraints</a:t>
            </a:r>
          </a:p>
          <a:p>
            <a:pPr>
              <a:lnSpc>
                <a:spcPts val="2600"/>
              </a:lnSpc>
            </a:pPr>
            <a:endParaRPr lang="en-US" sz="160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91057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5"/>
          <p:cNvSpPr txBox="1">
            <a:spLocks noGrp="1"/>
          </p:cNvSpPr>
          <p:nvPr>
            <p:ph type="title"/>
          </p:nvPr>
        </p:nvSpPr>
        <p:spPr>
          <a:xfrm>
            <a:off x="301440" y="59957"/>
            <a:ext cx="8518827" cy="76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+mj-lt"/>
              </a:rPr>
              <a:t>Introduction</a:t>
            </a:r>
            <a:endParaRPr b="1">
              <a:latin typeface="+mj-lt"/>
            </a:endParaRPr>
          </a:p>
        </p:txBody>
      </p:sp>
      <p:pic>
        <p:nvPicPr>
          <p:cNvPr id="82" name="Google Shape;82;p15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2778355" y="963981"/>
            <a:ext cx="6365640" cy="3762473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5"/>
          <p:cNvSpPr txBox="1">
            <a:spLocks noGrp="1"/>
          </p:cNvSpPr>
          <p:nvPr>
            <p:ph type="body" idx="1"/>
          </p:nvPr>
        </p:nvSpPr>
        <p:spPr>
          <a:xfrm>
            <a:off x="224931" y="1580190"/>
            <a:ext cx="2603329" cy="237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57188" lvl="0" indent="-242888" algn="l" rtl="0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Tx/>
              <a:buSzPct val="70000"/>
              <a:buFont typeface="Roboto" panose="02000000000000000000" pitchFamily="2" charset="0"/>
              <a:buChar char="●"/>
            </a:pPr>
            <a:r>
              <a:rPr lang="en" sz="1600">
                <a:solidFill>
                  <a:schemeClr val="bg2">
                    <a:lumMod val="50000"/>
                  </a:schemeClr>
                </a:solidFill>
                <a:latin typeface="+mj-lt"/>
              </a:rPr>
              <a:t>Secure file sharing for enterprises</a:t>
            </a:r>
            <a:endParaRPr sz="500">
              <a:solidFill>
                <a:schemeClr val="bg2">
                  <a:lumMod val="50000"/>
                </a:schemeClr>
              </a:solidFill>
              <a:latin typeface="+mj-lt"/>
            </a:endParaRPr>
          </a:p>
          <a:p>
            <a:pPr marL="357188" lvl="0" indent="-242888" algn="l" rtl="0">
              <a:lnSpc>
                <a:spcPts val="2800"/>
              </a:lnSpc>
              <a:spcBef>
                <a:spcPts val="1600"/>
              </a:spcBef>
              <a:spcAft>
                <a:spcPts val="0"/>
              </a:spcAft>
              <a:buClrTx/>
              <a:buSzPct val="70000"/>
              <a:buFont typeface="Roboto" panose="02000000000000000000" pitchFamily="2" charset="0"/>
              <a:buChar char="●"/>
            </a:pPr>
            <a:r>
              <a:rPr lang="en" sz="1600">
                <a:solidFill>
                  <a:schemeClr val="bg2">
                    <a:lumMod val="50000"/>
                  </a:schemeClr>
                </a:solidFill>
                <a:latin typeface="+mj-lt"/>
              </a:rPr>
              <a:t>Privately hosted</a:t>
            </a:r>
            <a:endParaRPr sz="100">
              <a:solidFill>
                <a:schemeClr val="bg2">
                  <a:lumMod val="50000"/>
                </a:schemeClr>
              </a:solidFill>
              <a:latin typeface="+mj-lt"/>
            </a:endParaRPr>
          </a:p>
          <a:p>
            <a:pPr marL="357188" lvl="0" indent="-242888" algn="l" rtl="0">
              <a:lnSpc>
                <a:spcPts val="2800"/>
              </a:lnSpc>
              <a:spcBef>
                <a:spcPts val="1600"/>
              </a:spcBef>
              <a:spcAft>
                <a:spcPts val="0"/>
              </a:spcAft>
              <a:buClrTx/>
              <a:buSzPct val="70000"/>
              <a:buFont typeface="Roboto" panose="02000000000000000000" pitchFamily="2" charset="0"/>
              <a:buChar char="●"/>
            </a:pPr>
            <a:r>
              <a:rPr lang="en" sz="1600">
                <a:solidFill>
                  <a:schemeClr val="bg2">
                    <a:lumMod val="50000"/>
                  </a:schemeClr>
                </a:solidFill>
                <a:latin typeface="+mj-lt"/>
              </a:rPr>
              <a:t>Boosts productivity and security</a:t>
            </a:r>
            <a:endParaRPr sz="1600">
              <a:solidFill>
                <a:schemeClr val="bg2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838145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6"/>
          <p:cNvSpPr txBox="1">
            <a:spLocks noGrp="1"/>
          </p:cNvSpPr>
          <p:nvPr>
            <p:ph type="title"/>
          </p:nvPr>
        </p:nvSpPr>
        <p:spPr>
          <a:xfrm>
            <a:off x="301441" y="127349"/>
            <a:ext cx="8222100" cy="70753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+mj-lt"/>
              </a:rPr>
              <a:t>Introduction</a:t>
            </a:r>
            <a:endParaRPr b="1">
              <a:latin typeface="+mj-lt"/>
            </a:endParaRPr>
          </a:p>
        </p:txBody>
      </p:sp>
      <p:sp>
        <p:nvSpPr>
          <p:cNvPr id="89" name="Google Shape;89;p16"/>
          <p:cNvSpPr txBox="1">
            <a:spLocks noGrp="1"/>
          </p:cNvSpPr>
          <p:nvPr>
            <p:ph type="body" idx="1"/>
          </p:nvPr>
        </p:nvSpPr>
        <p:spPr>
          <a:xfrm>
            <a:off x="217333" y="1619528"/>
            <a:ext cx="3952934" cy="261293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57188" lvl="0" indent="-242888" algn="l" rtl="0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>
                <a:schemeClr val="accent4">
                  <a:lumMod val="10000"/>
                </a:schemeClr>
              </a:buClr>
              <a:buSzPct val="70000"/>
              <a:buChar char="●"/>
            </a:pPr>
            <a:r>
              <a:rPr lang="en" sz="1600">
                <a:solidFill>
                  <a:schemeClr val="bg2">
                    <a:lumMod val="50000"/>
                  </a:schemeClr>
                </a:solidFill>
                <a:latin typeface="+mj-lt"/>
              </a:rPr>
              <a:t>Extended functionalities with numerous free apps</a:t>
            </a:r>
            <a:endParaRPr sz="500">
              <a:solidFill>
                <a:schemeClr val="bg2">
                  <a:lumMod val="50000"/>
                </a:schemeClr>
              </a:solidFill>
              <a:latin typeface="+mj-lt"/>
            </a:endParaRPr>
          </a:p>
          <a:p>
            <a:pPr marL="357188" lvl="0" indent="-242888" algn="l" rtl="0">
              <a:lnSpc>
                <a:spcPts val="2800"/>
              </a:lnSpc>
              <a:spcBef>
                <a:spcPts val="1600"/>
              </a:spcBef>
              <a:spcAft>
                <a:spcPts val="0"/>
              </a:spcAft>
              <a:buClr>
                <a:schemeClr val="accent4">
                  <a:lumMod val="10000"/>
                </a:schemeClr>
              </a:buClr>
              <a:buSzPct val="70000"/>
              <a:buChar char="●"/>
            </a:pPr>
            <a:r>
              <a:rPr lang="en" sz="1600">
                <a:solidFill>
                  <a:schemeClr val="bg2">
                    <a:lumMod val="50000"/>
                  </a:schemeClr>
                </a:solidFill>
                <a:latin typeface="+mj-lt"/>
              </a:rPr>
              <a:t>Community driven apps</a:t>
            </a:r>
            <a:endParaRPr sz="100">
              <a:solidFill>
                <a:schemeClr val="bg2">
                  <a:lumMod val="50000"/>
                </a:schemeClr>
              </a:solidFill>
              <a:latin typeface="+mj-lt"/>
            </a:endParaRPr>
          </a:p>
          <a:p>
            <a:pPr marL="357188" lvl="0" indent="-242888" algn="l" rtl="0">
              <a:lnSpc>
                <a:spcPts val="2800"/>
              </a:lnSpc>
              <a:spcBef>
                <a:spcPts val="1600"/>
              </a:spcBef>
              <a:spcAft>
                <a:spcPts val="0"/>
              </a:spcAft>
              <a:buClr>
                <a:schemeClr val="accent4">
                  <a:lumMod val="10000"/>
                </a:schemeClr>
              </a:buClr>
              <a:buSzPct val="70000"/>
              <a:buChar char="●"/>
            </a:pPr>
            <a:r>
              <a:rPr lang="en" sz="1600">
                <a:solidFill>
                  <a:schemeClr val="bg2">
                    <a:lumMod val="50000"/>
                  </a:schemeClr>
                </a:solidFill>
                <a:latin typeface="+mj-lt"/>
              </a:rPr>
              <a:t>Customize ownCloud to specific needs</a:t>
            </a:r>
            <a:endParaRPr sz="1600">
              <a:solidFill>
                <a:schemeClr val="bg2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C70E8B1B-0AB7-4CF0-B7CB-DB3C9A627A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43350" y="1068572"/>
            <a:ext cx="4854541" cy="3483184"/>
          </a:xfrm>
          <a:prstGeom prst="rect">
            <a:avLst/>
          </a:prstGeom>
        </p:spPr>
      </p:pic>
      <p:pic>
        <p:nvPicPr>
          <p:cNvPr id="91" name="Google Shape;91;p16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69715" y="1156913"/>
            <a:ext cx="4498276" cy="32938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10A9AC28-B7AB-443D-9AFC-721E7A82AA6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3525" y="1158685"/>
            <a:ext cx="996950" cy="99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5611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7"/>
          <p:cNvSpPr txBox="1">
            <a:spLocks noGrp="1"/>
          </p:cNvSpPr>
          <p:nvPr>
            <p:ph type="title"/>
          </p:nvPr>
        </p:nvSpPr>
        <p:spPr>
          <a:xfrm>
            <a:off x="460950" y="40376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bg1"/>
                </a:solidFill>
                <a:latin typeface="+mj-lt"/>
              </a:rPr>
              <a:t>QNAP + ownCloud</a:t>
            </a:r>
            <a:endParaRPr b="1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02" name="Google Shape;102;p17"/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223" y="1101175"/>
            <a:ext cx="1653056" cy="81741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48FE4CE1-B812-496B-9289-66E21052EED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440" y="1918592"/>
            <a:ext cx="3396343" cy="190300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1" name="Google Shape;101;p17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029" y="2179462"/>
            <a:ext cx="2296722" cy="18039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7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75" r="8299"/>
          <a:stretch/>
        </p:blipFill>
        <p:spPr>
          <a:xfrm>
            <a:off x="4134783" y="866623"/>
            <a:ext cx="4962795" cy="369582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圖形 7">
            <a:extLst>
              <a:ext uri="{FF2B5EF4-FFF2-40B4-BE49-F238E27FC236}">
                <a16:creationId xmlns:a16="http://schemas.microsoft.com/office/drawing/2014/main" id="{157A660C-0E9F-40F9-9729-B5AA2E3719A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16720" y="4056155"/>
            <a:ext cx="4590206" cy="506293"/>
          </a:xfrm>
          <a:prstGeom prst="rect">
            <a:avLst/>
          </a:prstGeom>
        </p:spPr>
      </p:pic>
      <p:sp>
        <p:nvSpPr>
          <p:cNvPr id="97" name="Google Shape;97;p17"/>
          <p:cNvSpPr txBox="1">
            <a:spLocks noGrp="1"/>
          </p:cNvSpPr>
          <p:nvPr>
            <p:ph type="body" idx="1"/>
          </p:nvPr>
        </p:nvSpPr>
        <p:spPr>
          <a:xfrm>
            <a:off x="371267" y="4029727"/>
            <a:ext cx="5381700" cy="53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700" b="1" dirty="0">
                <a:solidFill>
                  <a:srgbClr val="271839"/>
                </a:solidFill>
              </a:rPr>
              <a:t>Perfect file collaboration solution for teams</a:t>
            </a:r>
            <a:endParaRPr sz="1700" b="1" dirty="0">
              <a:solidFill>
                <a:srgbClr val="2718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0834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7752502F-BC72-4D3F-BCFD-ED688E9979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3615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0581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9"/>
          <p:cNvSpPr txBox="1">
            <a:spLocks noGrp="1"/>
          </p:cNvSpPr>
          <p:nvPr>
            <p:ph type="title"/>
          </p:nvPr>
        </p:nvSpPr>
        <p:spPr>
          <a:xfrm>
            <a:off x="187244" y="64017"/>
            <a:ext cx="8769512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+mj-lt"/>
              </a:rPr>
              <a:t>Mount external Storage services</a:t>
            </a:r>
            <a:endParaRPr b="1">
              <a:latin typeface="+mj-lt"/>
            </a:endParaRPr>
          </a:p>
        </p:txBody>
      </p:sp>
      <p:sp>
        <p:nvSpPr>
          <p:cNvPr id="116" name="Google Shape;116;p19"/>
          <p:cNvSpPr txBox="1">
            <a:spLocks noGrp="1"/>
          </p:cNvSpPr>
          <p:nvPr>
            <p:ph type="body" idx="1"/>
          </p:nvPr>
        </p:nvSpPr>
        <p:spPr>
          <a:xfrm>
            <a:off x="187244" y="1670835"/>
            <a:ext cx="3016200" cy="248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57188" lvl="0" indent="-242888" algn="l" rtl="0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Clr>
                <a:srgbClr val="271839"/>
              </a:buClr>
              <a:buSzPct val="100000"/>
              <a:buFont typeface="Arial" panose="020B0604020202020204" pitchFamily="34" charset="0"/>
              <a:buChar char="•"/>
            </a:pPr>
            <a:r>
              <a:rPr lang="en" sz="1600">
                <a:solidFill>
                  <a:schemeClr val="bg2">
                    <a:lumMod val="50000"/>
                  </a:schemeClr>
                </a:solidFill>
                <a:latin typeface="+mj-lt"/>
              </a:rPr>
              <a:t>Access your external storage directly from the NAS</a:t>
            </a:r>
            <a:endParaRPr sz="1600">
              <a:solidFill>
                <a:schemeClr val="bg2">
                  <a:lumMod val="50000"/>
                </a:schemeClr>
              </a:solidFill>
              <a:latin typeface="+mj-lt"/>
            </a:endParaRPr>
          </a:p>
          <a:p>
            <a:pPr marL="357188" lvl="0" indent="-242888" algn="l" rtl="0">
              <a:lnSpc>
                <a:spcPts val="2300"/>
              </a:lnSpc>
              <a:spcBef>
                <a:spcPts val="1600"/>
              </a:spcBef>
              <a:spcAft>
                <a:spcPts val="0"/>
              </a:spcAft>
              <a:buClr>
                <a:srgbClr val="271839"/>
              </a:buClr>
              <a:buSzPct val="100000"/>
              <a:buFont typeface="Arial" panose="020B0604020202020204" pitchFamily="34" charset="0"/>
              <a:buChar char="•"/>
            </a:pPr>
            <a:r>
              <a:rPr lang="en" sz="1600">
                <a:solidFill>
                  <a:schemeClr val="bg2">
                    <a:lumMod val="50000"/>
                  </a:schemeClr>
                </a:solidFill>
                <a:latin typeface="+mj-lt"/>
              </a:rPr>
              <a:t>Google Drive, Dropbox, Amazon S3, FTP</a:t>
            </a:r>
            <a:endParaRPr sz="1600">
              <a:solidFill>
                <a:schemeClr val="bg2">
                  <a:lumMod val="50000"/>
                </a:schemeClr>
              </a:solidFill>
              <a:latin typeface="+mj-lt"/>
            </a:endParaRPr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SzPct val="100000"/>
              <a:buNone/>
            </a:pPr>
            <a:endParaRPr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2" name="圖形 1">
            <a:extLst>
              <a:ext uri="{FF2B5EF4-FFF2-40B4-BE49-F238E27FC236}">
                <a16:creationId xmlns:a16="http://schemas.microsoft.com/office/drawing/2014/main" id="{0F658997-1C9B-45FE-B9F8-64DEFB49EA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17873" y="1586215"/>
            <a:ext cx="614043" cy="60539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圖形 10">
            <a:extLst>
              <a:ext uri="{FF2B5EF4-FFF2-40B4-BE49-F238E27FC236}">
                <a16:creationId xmlns:a16="http://schemas.microsoft.com/office/drawing/2014/main" id="{901E2697-D228-4376-A07E-22713192CC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04855" y="2525561"/>
            <a:ext cx="614043" cy="60539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492CB387-3799-4F00-885D-89C7B78872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04854" y="3443514"/>
            <a:ext cx="614043" cy="60539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8BD7A8B9-0828-46A9-B044-37843D2122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0816" y="3520011"/>
            <a:ext cx="1254761" cy="516624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DD3ACD05-69B6-4C13-B3B9-E5E18AF9943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2027" y="2571749"/>
            <a:ext cx="1307879" cy="491763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7B22704D-C3B3-4D7D-86C9-14ADBD6361FC}"/>
              </a:ext>
            </a:extLst>
          </p:cNvPr>
          <p:cNvSpPr/>
          <p:nvPr/>
        </p:nvSpPr>
        <p:spPr>
          <a:xfrm>
            <a:off x="3855719" y="1670835"/>
            <a:ext cx="17139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000">
                <a:solidFill>
                  <a:srgbClr val="394F5C"/>
                </a:solidFill>
                <a:latin typeface="Albertus" panose="020E0702040304020204" pitchFamily="34" charset="0"/>
              </a:rPr>
              <a:t>L</a:t>
            </a:r>
            <a:r>
              <a:rPr lang="zh-TW" altLang="en-US" sz="2000">
                <a:solidFill>
                  <a:srgbClr val="394F5C"/>
                </a:solidFill>
                <a:latin typeface="Albertus" panose="020E0702040304020204" pitchFamily="34" charset="0"/>
              </a:rPr>
              <a:t>ocal </a:t>
            </a:r>
            <a:r>
              <a:rPr lang="en-US" altLang="zh-TW" sz="2000">
                <a:solidFill>
                  <a:srgbClr val="394F5C"/>
                </a:solidFill>
                <a:latin typeface="Albertus" panose="020E0702040304020204" pitchFamily="34" charset="0"/>
              </a:rPr>
              <a:t>S</a:t>
            </a:r>
            <a:r>
              <a:rPr lang="zh-TW" altLang="en-US" sz="2000">
                <a:solidFill>
                  <a:srgbClr val="394F5C"/>
                </a:solidFill>
                <a:latin typeface="Albertus" panose="020E0702040304020204" pitchFamily="34" charset="0"/>
              </a:rPr>
              <a:t>torage</a:t>
            </a:r>
          </a:p>
        </p:txBody>
      </p:sp>
      <p:pic>
        <p:nvPicPr>
          <p:cNvPr id="118" name="Google Shape;118;p19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149" t="20552" r="40631"/>
          <a:stretch/>
        </p:blipFill>
        <p:spPr>
          <a:xfrm>
            <a:off x="6141150" y="1654682"/>
            <a:ext cx="3040021" cy="2593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9"/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78805" y="2382508"/>
            <a:ext cx="2239718" cy="1875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9"/>
          <p:cNvPicPr preferRelativeResize="0"/>
          <p:nvPr/>
        </p:nvPicPr>
        <p:blipFill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0157" y="1334883"/>
            <a:ext cx="1866381" cy="98381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圖形 4">
            <a:extLst>
              <a:ext uri="{FF2B5EF4-FFF2-40B4-BE49-F238E27FC236}">
                <a16:creationId xmlns:a16="http://schemas.microsoft.com/office/drawing/2014/main" id="{3D268640-31F8-4839-B676-6EB2960CF67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569650" y="1762196"/>
            <a:ext cx="571500" cy="2476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圖形 16">
            <a:extLst>
              <a:ext uri="{FF2B5EF4-FFF2-40B4-BE49-F238E27FC236}">
                <a16:creationId xmlns:a16="http://schemas.microsoft.com/office/drawing/2014/main" id="{B71699E7-4A43-4506-9D6D-2355AB1E2E6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569650" y="2778616"/>
            <a:ext cx="571500" cy="2476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圖形 17">
            <a:extLst>
              <a:ext uri="{FF2B5EF4-FFF2-40B4-BE49-F238E27FC236}">
                <a16:creationId xmlns:a16="http://schemas.microsoft.com/office/drawing/2014/main" id="{96A7D28E-82C7-45E8-8CFF-0641D88D18D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569650" y="3610112"/>
            <a:ext cx="571500" cy="2476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53914938"/>
      </p:ext>
    </p:extLst>
  </p:cSld>
  <p:clrMapOvr>
    <a:masterClrMapping/>
  </p:clrMapOvr>
</p:sld>
</file>

<file path=ppt/theme/theme1.xml><?xml version="1.0" encoding="utf-8"?>
<a:theme xmlns:a="http://schemas.openxmlformats.org/drawingml/2006/main" name="1_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4FC3F7"/>
      </a:accent5>
      <a:accent6>
        <a:srgbClr val="F4B400"/>
      </a:accent6>
      <a:hlink>
        <a:srgbClr val="4FC3F7"/>
      </a:hlink>
      <a:folHlink>
        <a:srgbClr val="4FC3F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499</Words>
  <Application>Microsoft Office PowerPoint</Application>
  <PresentationFormat>如螢幕大小 (16:9)</PresentationFormat>
  <Paragraphs>140</Paragraphs>
  <Slides>28</Slides>
  <Notes>22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28</vt:i4>
      </vt:variant>
    </vt:vector>
  </HeadingPairs>
  <TitlesOfParts>
    <vt:vector size="33" baseType="lpstr">
      <vt:lpstr>Arial</vt:lpstr>
      <vt:lpstr>Albertus</vt:lpstr>
      <vt:lpstr>新細明體</vt:lpstr>
      <vt:lpstr>Roboto</vt:lpstr>
      <vt:lpstr>1_Material</vt:lpstr>
      <vt:lpstr>PowerPoint 簡報</vt:lpstr>
      <vt:lpstr>4 phases to understand ownCloud</vt:lpstr>
      <vt:lpstr>Outline</vt:lpstr>
      <vt:lpstr>Introduction: Team Collaboration Story</vt:lpstr>
      <vt:lpstr>Introduction</vt:lpstr>
      <vt:lpstr>Introduction</vt:lpstr>
      <vt:lpstr>QNAP + ownCloud</vt:lpstr>
      <vt:lpstr>PowerPoint 簡報</vt:lpstr>
      <vt:lpstr>Mount external Storage services</vt:lpstr>
      <vt:lpstr>Collaborative file sharing</vt:lpstr>
      <vt:lpstr>Track Activities</vt:lpstr>
      <vt:lpstr>Notifications</vt:lpstr>
      <vt:lpstr>User management</vt:lpstr>
      <vt:lpstr>Admin</vt:lpstr>
      <vt:lpstr>PowerPoint 簡報</vt:lpstr>
      <vt:lpstr>PowerPoint 簡報</vt:lpstr>
      <vt:lpstr>ownCloud App Ecosystem</vt:lpstr>
      <vt:lpstr>Collaborative Teamwork</vt:lpstr>
      <vt:lpstr>Notes and Tasks</vt:lpstr>
      <vt:lpstr>Draw.io</vt:lpstr>
      <vt:lpstr>Image and PDF viewer</vt:lpstr>
      <vt:lpstr>Polls</vt:lpstr>
      <vt:lpstr>ONLYOFFICE  (Documents, SpreadSheets, Presentations)</vt:lpstr>
      <vt:lpstr>PowerPoint 簡報</vt:lpstr>
      <vt:lpstr>PowerPoint 簡報</vt:lpstr>
      <vt:lpstr>Cross Platform Support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ownCloud</dc:title>
  <dc:creator>Han Tsai</dc:creator>
  <cp:lastModifiedBy>QNAP_Han Tsai</cp:lastModifiedBy>
  <cp:revision>1</cp:revision>
  <dcterms:modified xsi:type="dcterms:W3CDTF">2019-01-08T06:33:20Z</dcterms:modified>
</cp:coreProperties>
</file>