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3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99" r:id="rId14"/>
    <p:sldId id="300" r:id="rId15"/>
    <p:sldId id="301" r:id="rId16"/>
    <p:sldId id="297" r:id="rId17"/>
    <p:sldId id="284" r:id="rId18"/>
    <p:sldId id="294" r:id="rId19"/>
    <p:sldId id="280" r:id="rId20"/>
    <p:sldId id="285" r:id="rId21"/>
    <p:sldId id="286" r:id="rId22"/>
    <p:sldId id="287" r:id="rId23"/>
    <p:sldId id="302" r:id="rId24"/>
    <p:sldId id="298" r:id="rId25"/>
    <p:sldId id="296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Mili Wang" initials="QW" lastIdx="0" clrIdx="0">
    <p:extLst>
      <p:ext uri="{19B8F6BF-5375-455C-9EA6-DF929625EA0E}">
        <p15:presenceInfo xmlns:p15="http://schemas.microsoft.com/office/powerpoint/2012/main" userId="QNAP_Mili 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6633"/>
    <a:srgbClr val="663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92637-701B-924A-A7DE-14D1123A64E2}" type="datetimeFigureOut">
              <a:rPr kumimoji="1" lang="zh-TW" altLang="en-US" smtClean="0"/>
              <a:t>2019/1/3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D950E-015C-974C-B9A8-D27C2E3F848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501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D950E-015C-974C-B9A8-D27C2E3F8480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883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B13722F-0D8A-4AFB-8B9E-6A5336D92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D1730-AA25-4675-8609-A24CD061C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" y="0"/>
            <a:ext cx="12184328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3869"/>
          </a:xfrm>
          <a:prstGeom prst="rect">
            <a:avLst/>
          </a:prstGeom>
        </p:spPr>
        <p:txBody>
          <a:bodyPr anchor="ctr"/>
          <a:lstStyle>
            <a:lvl1pPr algn="ctr">
              <a:defRPr sz="4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32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360C309-3921-4A46-BE05-1F2AB7016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09525F2-82B4-426E-A0D2-421107C8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557" y="1414462"/>
            <a:ext cx="5630779" cy="3716587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557" y="5131050"/>
            <a:ext cx="5630779" cy="6249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026E88B-6BB8-4311-8D40-992DB8A5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557" y="1414462"/>
            <a:ext cx="5630779" cy="3716587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557" y="5131050"/>
            <a:ext cx="5630779" cy="6249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7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ADF8B53-62C3-47AB-A94F-F7E952AEE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557" y="1414462"/>
            <a:ext cx="5630779" cy="3716587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557" y="5131050"/>
            <a:ext cx="5630779" cy="6249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6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359818A6-72A1-4302-820D-F69A48B2C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39453" y="0"/>
            <a:ext cx="9352547" cy="159042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3557" y="1590426"/>
            <a:ext cx="5630779" cy="4165599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8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033E305-77F8-4A73-BBAB-16E7D7D11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D93E941-2CC2-424B-B9A2-B2408ADDA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6EDF79D-2457-45FD-9C34-DEA2EC89335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8614611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9209"/>
            <a:ext cx="10515600" cy="501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8" r:id="rId5"/>
    <p:sldLayoutId id="2147483677" r:id="rId6"/>
    <p:sldLayoutId id="2147483662" r:id="rId7"/>
    <p:sldLayoutId id="2147483676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63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0.png"/><Relationship Id="rId7" Type="http://schemas.openxmlformats.org/officeDocument/2006/relationships/image" Target="../media/image7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1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3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C70B5C-A337-9E4B-A56F-C5E2DC6A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ant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Amatic SC"/>
                <a:sym typeface="Amatic SC"/>
              </a:rPr>
              <a:t>三步驟，客製專屬歸檔規則</a:t>
            </a:r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840FE84-6EEB-0D4F-99AD-68C4C6A142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134" y="2392406"/>
            <a:ext cx="7878012" cy="3785022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五邊形 6">
            <a:extLst>
              <a:ext uri="{FF2B5EF4-FFF2-40B4-BE49-F238E27FC236}">
                <a16:creationId xmlns:a16="http://schemas.microsoft.com/office/drawing/2014/main" id="{C2EC0A3C-1F90-459F-BFFC-D5DCA921DED4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檔案篩選</a:t>
            </a:r>
            <a:endParaRPr kumimoji="1" lang="zh-TW" altLang="en-US" sz="2800" b="1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＞形箭號 7">
            <a:extLst>
              <a:ext uri="{FF2B5EF4-FFF2-40B4-BE49-F238E27FC236}">
                <a16:creationId xmlns:a16="http://schemas.microsoft.com/office/drawing/2014/main" id="{76210C78-EC68-4B76-A11A-DA16FCE9F40D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檔案編輯</a:t>
            </a:r>
            <a:endParaRPr kumimoji="1" lang="zh-TW" altLang="en-US" sz="2800" b="1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＞形箭號 8">
            <a:extLst>
              <a:ext uri="{FF2B5EF4-FFF2-40B4-BE49-F238E27FC236}">
                <a16:creationId xmlns:a16="http://schemas.microsoft.com/office/drawing/2014/main" id="{047FB4FB-CA96-4BD2-A70C-8AAB25C99B71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目的端與結構</a:t>
            </a:r>
            <a:endParaRPr kumimoji="1" lang="zh-TW" altLang="en-US" sz="2800" b="1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AE53F37-D3A4-4BA0-BDD8-1F6F625E9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95" y="2856585"/>
            <a:ext cx="2867270" cy="1234907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630C19A6-D4AE-44DC-A43D-784F1F780DEB}"/>
              </a:ext>
            </a:extLst>
          </p:cNvPr>
          <p:cNvSpPr txBox="1"/>
          <p:nvPr/>
        </p:nvSpPr>
        <p:spPr>
          <a:xfrm>
            <a:off x="780133" y="2960086"/>
            <a:ext cx="2324016" cy="1021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多選目的端，本機一份、掛載 </a:t>
            </a:r>
            <a:r>
              <a:rPr lang="en-US" altLang="zh-TW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NAS </a:t>
            </a:r>
            <a:r>
              <a:rPr lang="zh-TW" alt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一份好安心！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DF5C9B4-BEB5-416B-91F2-732DFCB3E3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95" y="4418018"/>
            <a:ext cx="2867270" cy="1234907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E1DE032A-471F-4EA3-82BE-30B1CDFEE007}"/>
              </a:ext>
            </a:extLst>
          </p:cNvPr>
          <p:cNvSpPr txBox="1"/>
          <p:nvPr/>
        </p:nvSpPr>
        <p:spPr>
          <a:xfrm>
            <a:off x="814768" y="4692769"/>
            <a:ext cx="2373423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指定資源回收桶，就能定期清理檔案！</a:t>
            </a:r>
          </a:p>
        </p:txBody>
      </p:sp>
    </p:spTree>
    <p:extLst>
      <p:ext uri="{BB962C8B-B14F-4D97-AF65-F5344CB8AC3E}">
        <p14:creationId xmlns:p14="http://schemas.microsoft.com/office/powerpoint/2010/main" val="419479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CBB6E5-AB8A-724B-AFD1-B1856E33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ant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Amatic SC"/>
                <a:sym typeface="Amatic SC"/>
              </a:rPr>
              <a:t>三步驟，客製專屬歸檔規則</a:t>
            </a:r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69982CD-169E-4842-BE29-B888309AF9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392" y="2351524"/>
            <a:ext cx="7919884" cy="3608287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五邊形 6">
            <a:extLst>
              <a:ext uri="{FF2B5EF4-FFF2-40B4-BE49-F238E27FC236}">
                <a16:creationId xmlns:a16="http://schemas.microsoft.com/office/drawing/2014/main" id="{FD3F8B63-914A-40A8-9794-1EF0E068C32C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檔案篩選</a:t>
            </a:r>
            <a:endParaRPr kumimoji="1" lang="zh-TW" altLang="en-US" sz="2800" b="1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＞形箭號 7">
            <a:extLst>
              <a:ext uri="{FF2B5EF4-FFF2-40B4-BE49-F238E27FC236}">
                <a16:creationId xmlns:a16="http://schemas.microsoft.com/office/drawing/2014/main" id="{E088323A-859A-40CD-AF55-8CA4D486C7A2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檔案編輯</a:t>
            </a:r>
            <a:endParaRPr kumimoji="1" lang="zh-TW" altLang="en-US" sz="2800" b="1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＞形箭號 8">
            <a:extLst>
              <a:ext uri="{FF2B5EF4-FFF2-40B4-BE49-F238E27FC236}">
                <a16:creationId xmlns:a16="http://schemas.microsoft.com/office/drawing/2014/main" id="{E03A5099-C3E7-4423-92BE-C9D96414DC66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目的端與結構</a:t>
            </a:r>
            <a:endParaRPr kumimoji="1" lang="zh-TW" altLang="en-US" sz="2800" b="1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4BFBACC-3E69-4361-9FD5-40767A3B11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30" y="4048737"/>
            <a:ext cx="2867270" cy="1355174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C2653F9-2598-40EC-9642-8C9AE03A66C6}"/>
              </a:ext>
            </a:extLst>
          </p:cNvPr>
          <p:cNvSpPr txBox="1"/>
          <p:nvPr/>
        </p:nvSpPr>
        <p:spPr>
          <a:xfrm>
            <a:off x="870737" y="4217357"/>
            <a:ext cx="2082014" cy="1021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三種目的資料夾結構，選出最符合的檔案整理方式！</a:t>
            </a:r>
          </a:p>
        </p:txBody>
      </p:sp>
    </p:spTree>
    <p:extLst>
      <p:ext uri="{BB962C8B-B14F-4D97-AF65-F5344CB8AC3E}">
        <p14:creationId xmlns:p14="http://schemas.microsoft.com/office/powerpoint/2010/main" val="285748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4813A2-225F-BA49-B89E-B7D299E7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ant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Amatic SC"/>
                <a:sym typeface="Amatic SC"/>
              </a:rPr>
              <a:t>三步驟，客製專屬歸檔規則</a:t>
            </a:r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85184C2-8C01-1541-8529-EF4E0B0918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78" y="2444384"/>
            <a:ext cx="7968263" cy="3632140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五邊形 6">
            <a:extLst>
              <a:ext uri="{FF2B5EF4-FFF2-40B4-BE49-F238E27FC236}">
                <a16:creationId xmlns:a16="http://schemas.microsoft.com/office/drawing/2014/main" id="{4437D115-ED01-4ED3-8368-376F0630CF59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檔案篩選</a:t>
            </a:r>
            <a:endParaRPr kumimoji="1" lang="zh-TW" altLang="en-US" sz="2800" b="1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＞形箭號 7">
            <a:extLst>
              <a:ext uri="{FF2B5EF4-FFF2-40B4-BE49-F238E27FC236}">
                <a16:creationId xmlns:a16="http://schemas.microsoft.com/office/drawing/2014/main" id="{FFC98CBB-BCF8-4D15-9038-7D0408B4908A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檔案編輯</a:t>
            </a:r>
            <a:endParaRPr kumimoji="1" lang="zh-TW" altLang="en-US" sz="2800" b="1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＞形箭號 8">
            <a:extLst>
              <a:ext uri="{FF2B5EF4-FFF2-40B4-BE49-F238E27FC236}">
                <a16:creationId xmlns:a16="http://schemas.microsoft.com/office/drawing/2014/main" id="{DF68277B-BA43-4D29-A6A3-DBA51DDD5FE1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目的端與結構</a:t>
            </a:r>
            <a:endParaRPr kumimoji="1" lang="zh-TW" altLang="en-US" sz="2800" b="1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750BCC1-4F0D-40B8-A5CE-A3A1435D00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30" y="3879562"/>
            <a:ext cx="2867270" cy="18707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F6978AB-AF97-4942-ACE5-ABE8BE71E227}"/>
              </a:ext>
            </a:extLst>
          </p:cNvPr>
          <p:cNvSpPr txBox="1"/>
          <p:nvPr/>
        </p:nvSpPr>
        <p:spPr>
          <a:xfrm>
            <a:off x="870737" y="4000493"/>
            <a:ext cx="2082014" cy="16584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b="1">
                <a:solidFill>
                  <a:schemeClr val="accent5">
                    <a:lumMod val="50000"/>
                  </a:schemeClr>
                </a:solidFill>
                <a:latin typeface="Arial"/>
                <a:ea typeface="Microsoft JhengHei" charset="0"/>
                <a:cs typeface="Arial"/>
              </a:rPr>
              <a:t>歸檔時，重新命名所有檔案。選擇「重複檔名處理原則」，相同檔案只歸檔一次！</a:t>
            </a:r>
          </a:p>
        </p:txBody>
      </p:sp>
    </p:spTree>
    <p:extLst>
      <p:ext uri="{BB962C8B-B14F-4D97-AF65-F5344CB8AC3E}">
        <p14:creationId xmlns:p14="http://schemas.microsoft.com/office/powerpoint/2010/main" val="136331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AF603CC-1FF1-AF45-BE08-1542ED40BC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130" y="1627826"/>
            <a:ext cx="8596304" cy="4390837"/>
          </a:xfrm>
          <a:prstGeom prst="roundRect">
            <a:avLst>
              <a:gd name="adj" fmla="val 20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4A26870-AB5B-DF40-96A6-BCA631CD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ant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Amatic SC"/>
                <a:sym typeface="Amatic SC"/>
              </a:rPr>
              <a:t>設定排程，系統自動整理</a:t>
            </a:r>
            <a:endParaRPr kumimoji="1" lang="zh-TW" altLang="en-US"/>
          </a:p>
        </p:txBody>
      </p:sp>
      <p:pic>
        <p:nvPicPr>
          <p:cNvPr id="5" name="圖片 4" descr="P5.png">
            <a:extLst>
              <a:ext uri="{FF2B5EF4-FFF2-40B4-BE49-F238E27FC236}">
                <a16:creationId xmlns:a16="http://schemas.microsoft.com/office/drawing/2014/main" id="{CB829E5A-41F4-844B-8599-91E11A0F62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27" y="4275022"/>
            <a:ext cx="2952046" cy="1760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79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AF0ED7-FA7C-FF4F-A49C-AC5EEFDA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ant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Amatic SC"/>
                <a:sym typeface="Amatic SC"/>
              </a:rPr>
              <a:t>系統記錄，歸檔狀態一目瞭然</a:t>
            </a:r>
            <a:endParaRPr kumimoji="1"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1A646FD5-CC3E-4F4C-9D1A-4C93475CADB4}"/>
              </a:ext>
            </a:extLst>
          </p:cNvPr>
          <p:cNvSpPr/>
          <p:nvPr/>
        </p:nvSpPr>
        <p:spPr>
          <a:xfrm>
            <a:off x="2263889" y="1177794"/>
            <a:ext cx="7675538" cy="1621773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1AA0905-C7D7-4559-B026-C010D24EA5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42" y="1428145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AD056E5-B508-6445-9B5A-9E4EC5F7A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394" y="1299277"/>
            <a:ext cx="7089231" cy="1382802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B851409C-DB76-449D-AEB5-3315921CAD4E}"/>
              </a:ext>
            </a:extLst>
          </p:cNvPr>
          <p:cNvSpPr txBox="1"/>
          <p:nvPr/>
        </p:nvSpPr>
        <p:spPr>
          <a:xfrm>
            <a:off x="1001642" y="1729271"/>
            <a:ext cx="110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摘要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331C85A-4189-4B02-88AC-3050B827E4BE}"/>
              </a:ext>
            </a:extLst>
          </p:cNvPr>
          <p:cNvSpPr/>
          <p:nvPr/>
        </p:nvSpPr>
        <p:spPr>
          <a:xfrm>
            <a:off x="2263889" y="2954676"/>
            <a:ext cx="8926469" cy="1621773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D6B4F34-8E0A-49E9-9551-6A1FC32239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42" y="3205027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7F11256-78E8-49FF-93C9-4CC6AFE8C2CC}"/>
              </a:ext>
            </a:extLst>
          </p:cNvPr>
          <p:cNvSpPr/>
          <p:nvPr/>
        </p:nvSpPr>
        <p:spPr>
          <a:xfrm>
            <a:off x="2263889" y="4714605"/>
            <a:ext cx="6265962" cy="1621773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B9DBCBA-F3CE-4C30-8707-54CBFBA4C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42" y="4964956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595A1AE-44A5-BC4D-8914-0DE5BF3A6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394" y="3153482"/>
            <a:ext cx="8334531" cy="1219086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1B30DEB5-7B58-4AF2-A03C-84DC65F7A533}"/>
              </a:ext>
            </a:extLst>
          </p:cNvPr>
          <p:cNvSpPr txBox="1"/>
          <p:nvPr/>
        </p:nvSpPr>
        <p:spPr>
          <a:xfrm>
            <a:off x="1001642" y="3298273"/>
            <a:ext cx="1109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系統記錄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955FACE-AA2B-984A-B51E-0232EDAFA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2596394" y="4816314"/>
            <a:ext cx="5690525" cy="1374837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BB23C1C2-CC6F-4EB6-BF1C-C63F22D3C9DB}"/>
              </a:ext>
            </a:extLst>
          </p:cNvPr>
          <p:cNvSpPr txBox="1"/>
          <p:nvPr/>
        </p:nvSpPr>
        <p:spPr>
          <a:xfrm>
            <a:off x="1001642" y="5048437"/>
            <a:ext cx="1109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任務日誌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0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905">
            <a:extLst>
              <a:ext uri="{FF2B5EF4-FFF2-40B4-BE49-F238E27FC236}">
                <a16:creationId xmlns:a16="http://schemas.microsoft.com/office/drawing/2014/main" id="{F04D0B40-989E-4CC1-AB87-A73569FB724D}"/>
              </a:ext>
            </a:extLst>
          </p:cNvPr>
          <p:cNvSpPr/>
          <p:nvPr/>
        </p:nvSpPr>
        <p:spPr>
          <a:xfrm>
            <a:off x="5799963" y="2122328"/>
            <a:ext cx="5587307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92D050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905">
            <a:extLst>
              <a:ext uri="{FF2B5EF4-FFF2-40B4-BE49-F238E27FC236}">
                <a16:creationId xmlns:a16="http://schemas.microsoft.com/office/drawing/2014/main" id="{55137ED7-2D0D-4BDD-98D9-99DA96C149F0}"/>
              </a:ext>
            </a:extLst>
          </p:cNvPr>
          <p:cNvSpPr/>
          <p:nvPr/>
        </p:nvSpPr>
        <p:spPr>
          <a:xfrm>
            <a:off x="536476" y="2122328"/>
            <a:ext cx="5120163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>
              <a:latin typeface="Arial"/>
              <a:cs typeface="Arial"/>
              <a:sym typeface="Arial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3E1AC6F-59D2-7143-ACB9-E483202755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20" y="2600153"/>
            <a:ext cx="4807587" cy="2815658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F6FF1AF-3997-D042-B499-8BB99F7498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258" y="2600153"/>
            <a:ext cx="5267589" cy="2815658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C0E9BC2-1249-EA43-A3E6-278CF412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ant" altLang="en-US" b="1">
                <a:latin typeface="Microsoft JhengHei"/>
                <a:ea typeface="Microsoft JhengHei"/>
                <a:cs typeface="Amatic SC"/>
                <a:sym typeface="Amatic SC"/>
              </a:rPr>
              <a:t>善用配方，歸檔設定</a:t>
            </a:r>
            <a:r>
              <a:rPr lang="zh-Hant" altLang="en-US">
                <a:latin typeface="Microsoft JhengHei"/>
                <a:ea typeface="Microsoft JhengHei"/>
                <a:cs typeface="Amatic SC"/>
                <a:sym typeface="Amatic SC"/>
              </a:rPr>
              <a:t>神速搞定</a:t>
            </a:r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97B9ECD-4A96-E84B-A079-864AFD1998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516" y="4235398"/>
            <a:ext cx="1463041" cy="1463041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6F5ACA3-1319-034F-B7F8-3F739C3684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373"/>
          <a:stretch/>
        </p:blipFill>
        <p:spPr>
          <a:xfrm>
            <a:off x="9263112" y="4362539"/>
            <a:ext cx="1520464" cy="1520464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五邊形 6">
            <a:extLst>
              <a:ext uri="{FF2B5EF4-FFF2-40B4-BE49-F238E27FC236}">
                <a16:creationId xmlns:a16="http://schemas.microsoft.com/office/drawing/2014/main" id="{E660A395-CBAC-4318-B592-25E23A56108E}"/>
              </a:ext>
            </a:extLst>
          </p:cNvPr>
          <p:cNvSpPr/>
          <p:nvPr/>
        </p:nvSpPr>
        <p:spPr>
          <a:xfrm>
            <a:off x="536476" y="1471282"/>
            <a:ext cx="5445430" cy="660395"/>
          </a:xfrm>
          <a:prstGeom prst="homePlate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選擇配方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＞形箭號 8">
            <a:extLst>
              <a:ext uri="{FF2B5EF4-FFF2-40B4-BE49-F238E27FC236}">
                <a16:creationId xmlns:a16="http://schemas.microsoft.com/office/drawing/2014/main" id="{3A3D6C4B-3E1D-4012-9F8E-9D19BED76E20}"/>
              </a:ext>
            </a:extLst>
          </p:cNvPr>
          <p:cNvSpPr/>
          <p:nvPr/>
        </p:nvSpPr>
        <p:spPr>
          <a:xfrm>
            <a:off x="5799963" y="1471282"/>
            <a:ext cx="5900382" cy="660395"/>
          </a:xfrm>
          <a:prstGeom prst="chevron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建立任務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629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9379F4-5455-BA42-AA6B-E181D95E6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/>
              <a:t>Demo</a:t>
            </a:r>
            <a:endParaRPr kumimoji="1"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19B731-7975-4B3F-8007-B70BA765C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21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A0F7C5-C9D5-3140-8115-FCAC67921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err="1">
                <a:latin typeface="Arial"/>
                <a:ea typeface="Microsoft JhengHei UI" panose="020B0604030504040204" pitchFamily="34" charset="-120"/>
                <a:cs typeface="Arial"/>
              </a:rPr>
              <a:t>Qfiling</a:t>
            </a:r>
            <a:r>
              <a:rPr kumimoji="1" lang="en-US" altLang="zh-TW" dirty="0">
                <a:latin typeface="Arial"/>
                <a:ea typeface="Microsoft JhengHei UI" panose="020B0604030504040204" pitchFamily="34" charset="-120"/>
                <a:cs typeface="Arial"/>
              </a:rPr>
              <a:t> </a:t>
            </a:r>
            <a:r>
              <a:rPr kumimoji="1" lang="zh-TW" altLang="en-US">
                <a:latin typeface="Arial"/>
                <a:ea typeface="Microsoft JhengHei UI" panose="020B0604030504040204" pitchFamily="34" charset="-120"/>
                <a:cs typeface="Arial"/>
              </a:rPr>
              <a:t>智能歸檔實用情境分享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B86CD0-B2C0-41CD-BD1E-CFB38182C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99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圖片 45">
            <a:extLst>
              <a:ext uri="{FF2B5EF4-FFF2-40B4-BE49-F238E27FC236}">
                <a16:creationId xmlns:a16="http://schemas.microsoft.com/office/drawing/2014/main" id="{1795A660-90CD-4BC8-9BE2-A5301CF41C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277" y="1900401"/>
            <a:ext cx="2851482" cy="174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41854CB0-073B-4547-A00A-E2D63D4E5D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232" y="4017315"/>
            <a:ext cx="2851482" cy="174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BF94977E-1F35-430C-B953-5FADA8B16A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197" y="4017315"/>
            <a:ext cx="2851482" cy="174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2EEECA34-C5BC-4195-B817-C5B234F948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259" y="1900401"/>
            <a:ext cx="2851482" cy="174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252B900-4047-4554-9DCF-A90A2CAED2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241" y="1900401"/>
            <a:ext cx="2851482" cy="174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8D503A0-6816-8248-B40F-A8A02193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8614611" cy="886159"/>
          </a:xfrm>
        </p:spPr>
        <p:txBody>
          <a:bodyPr/>
          <a:lstStyle/>
          <a:p>
            <a:r>
              <a:rPr lang="zh-Hant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Amatic SC"/>
                <a:sym typeface="Amatic SC"/>
              </a:rPr>
              <a:t>檔案整理就用</a:t>
            </a:r>
            <a:r>
              <a:rPr lang="zh-TW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Amatic SC"/>
                <a:sym typeface="Amatic SC"/>
              </a:rPr>
              <a:t> </a:t>
            </a:r>
            <a:r>
              <a:rPr lang="en-US" altLang="zh-Hant" b="1" err="1">
                <a:ea typeface="Microsoft JhengHei" panose="020B0604030504040204" pitchFamily="34" charset="-120"/>
                <a:cs typeface="Amatic SC"/>
                <a:sym typeface="Amatic SC"/>
              </a:rPr>
              <a:t>Qfiling</a:t>
            </a:r>
            <a:r>
              <a:rPr lang="en-US" altLang="zh-Hant" b="1">
                <a:ea typeface="Microsoft JhengHei" panose="020B0604030504040204" pitchFamily="34" charset="-120"/>
                <a:cs typeface="Amatic SC"/>
                <a:sym typeface="Amatic SC"/>
              </a:rPr>
              <a:t> </a:t>
            </a:r>
            <a:r>
              <a:rPr lang="zh-Hant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Amatic SC"/>
                <a:sym typeface="Amatic SC"/>
              </a:rPr>
              <a:t>智能歸檔</a:t>
            </a:r>
            <a:endParaRPr kumimoji="1"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A47898F-9432-45F3-A994-47BD38D99E6C}"/>
              </a:ext>
            </a:extLst>
          </p:cNvPr>
          <p:cNvSpPr txBox="1"/>
          <p:nvPr/>
        </p:nvSpPr>
        <p:spPr>
          <a:xfrm>
            <a:off x="1533012" y="2246841"/>
            <a:ext cx="2479938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辦公達人的結案好幫手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8897AF7-923F-4794-AE8A-79B41D978A72}"/>
              </a:ext>
            </a:extLst>
          </p:cNvPr>
          <p:cNvSpPr txBox="1"/>
          <p:nvPr/>
        </p:nvSpPr>
        <p:spPr>
          <a:xfrm>
            <a:off x="4856030" y="2246841"/>
            <a:ext cx="2479938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相片整理</a:t>
            </a:r>
            <a:endParaRPr lang="en-US" altLang="zh-TW" sz="3200" b="1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最佳利器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0F2F581E-CD09-44CC-AACA-22DD8D3CB9B8}"/>
              </a:ext>
            </a:extLst>
          </p:cNvPr>
          <p:cNvSpPr txBox="1"/>
          <p:nvPr/>
        </p:nvSpPr>
        <p:spPr>
          <a:xfrm>
            <a:off x="8179049" y="2246841"/>
            <a:ext cx="2479938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檔案清理</a:t>
            </a:r>
            <a:endParaRPr lang="en-US" altLang="zh-TW" sz="3200" b="1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輕鬆搞定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E824603-9268-4A5C-8BD7-586BED4A9AC0}"/>
              </a:ext>
            </a:extLst>
          </p:cNvPr>
          <p:cNvSpPr txBox="1"/>
          <p:nvPr/>
        </p:nvSpPr>
        <p:spPr>
          <a:xfrm>
            <a:off x="6528517" y="4350084"/>
            <a:ext cx="2479938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網站內容發佈效率大增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77EE5CB4-38FB-4E73-8531-A8620CF99D78}"/>
              </a:ext>
            </a:extLst>
          </p:cNvPr>
          <p:cNvSpPr txBox="1"/>
          <p:nvPr/>
        </p:nvSpPr>
        <p:spPr>
          <a:xfrm>
            <a:off x="3163969" y="4350084"/>
            <a:ext cx="2479938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跨裝置分享</a:t>
            </a:r>
            <a:endParaRPr lang="en-US" altLang="zh-TW" sz="3200" b="1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簡單便利</a:t>
            </a:r>
          </a:p>
        </p:txBody>
      </p:sp>
    </p:spTree>
    <p:extLst>
      <p:ext uri="{BB962C8B-B14F-4D97-AF65-F5344CB8AC3E}">
        <p14:creationId xmlns:p14="http://schemas.microsoft.com/office/powerpoint/2010/main" val="216331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>
            <a:extLst>
              <a:ext uri="{FF2B5EF4-FFF2-40B4-BE49-F238E27FC236}">
                <a16:creationId xmlns:a16="http://schemas.microsoft.com/office/drawing/2014/main" id="{9E3BA547-CACB-4C11-B2D7-34615D93D4DE}"/>
              </a:ext>
            </a:extLst>
          </p:cNvPr>
          <p:cNvGrpSpPr/>
          <p:nvPr/>
        </p:nvGrpSpPr>
        <p:grpSpPr>
          <a:xfrm>
            <a:off x="228600" y="1321272"/>
            <a:ext cx="11470897" cy="5106825"/>
            <a:chOff x="130194" y="1321272"/>
            <a:chExt cx="11470897" cy="5106825"/>
          </a:xfrm>
        </p:grpSpPr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ED083921-E248-4921-98CB-8791314A6CB6}"/>
                </a:ext>
              </a:extLst>
            </p:cNvPr>
            <p:cNvSpPr/>
            <p:nvPr/>
          </p:nvSpPr>
          <p:spPr>
            <a:xfrm>
              <a:off x="369179" y="1542237"/>
              <a:ext cx="11231912" cy="4885860"/>
            </a:xfrm>
            <a:prstGeom prst="roundRect">
              <a:avLst>
                <a:gd name="adj" fmla="val 31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AC307F31-2039-4324-8806-F012A6C9A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94" y="1321272"/>
              <a:ext cx="5400078" cy="1166478"/>
            </a:xfrm>
            <a:prstGeom prst="rect">
              <a:avLst/>
            </a:prstGeom>
          </p:spPr>
        </p:pic>
      </p:grpSp>
      <p:pic>
        <p:nvPicPr>
          <p:cNvPr id="25" name="圖片 24">
            <a:extLst>
              <a:ext uri="{FF2B5EF4-FFF2-40B4-BE49-F238E27FC236}">
                <a16:creationId xmlns:a16="http://schemas.microsoft.com/office/drawing/2014/main" id="{C114778A-23B7-6E4E-86F3-201D874BB0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190" y="4705595"/>
            <a:ext cx="3625301" cy="1441515"/>
          </a:xfrm>
          <a:prstGeom prst="roundRect">
            <a:avLst>
              <a:gd name="adj" fmla="val 59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圖片 26" descr="一張含有 螢幕擷取畫面 的圖片&#10;&#10;&#10;&#10;自動產生的描述">
            <a:extLst>
              <a:ext uri="{FF2B5EF4-FFF2-40B4-BE49-F238E27FC236}">
                <a16:creationId xmlns:a16="http://schemas.microsoft.com/office/drawing/2014/main" id="{57623E43-0662-C142-8D8C-387EC304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033" y="3197224"/>
            <a:ext cx="3126447" cy="13783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DA3D8F94-7608-524C-A9CB-1088EFCF3BDB}"/>
              </a:ext>
            </a:extLst>
          </p:cNvPr>
          <p:cNvSpPr txBox="1"/>
          <p:nvPr/>
        </p:nvSpPr>
        <p:spPr>
          <a:xfrm>
            <a:off x="689316" y="2699662"/>
            <a:ext cx="44715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自動篩選</a:t>
            </a:r>
            <a:r>
              <a:rPr kumimoji="1" lang="zh-CN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出多個來源資料夾的</a:t>
            </a:r>
            <a:r>
              <a:rPr kumimoji="1"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特定檔案</a:t>
            </a:r>
            <a:endParaRPr kumimoji="1" lang="en-US" altLang="zh-CN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AutoNum type="arabicPeriod"/>
            </a:pPr>
            <a:r>
              <a:rPr kumimoji="1" lang="zh-TW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歸檔過程一併</a:t>
            </a:r>
            <a:r>
              <a:rPr kumimoji="1" lang="zh-TW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加密、壓縮</a:t>
            </a:r>
            <a:endParaRPr kumimoji="1" lang="en-US" altLang="zh-TW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AutoNum type="arabicPeriod"/>
            </a:pPr>
            <a:r>
              <a:rPr kumimoji="1" lang="zh-TW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</a:t>
            </a:r>
            <a:r>
              <a:rPr kumimoji="1" lang="zh-CN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各式檔案</a:t>
            </a:r>
            <a:r>
              <a:rPr kumimoji="1" lang="zh-TW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依最適合的方式，</a:t>
            </a:r>
            <a:r>
              <a:rPr kumimoji="1" lang="zh-TW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重新自動分類</a:t>
            </a:r>
            <a:r>
              <a:rPr kumimoji="1" lang="zh-TW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，如：文件依文件作者分類</a:t>
            </a:r>
            <a:endParaRPr kumimoji="1" lang="en-US" altLang="zh-TW" sz="2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1" name="標題 1">
            <a:extLst>
              <a:ext uri="{FF2B5EF4-FFF2-40B4-BE49-F238E27FC236}">
                <a16:creationId xmlns:a16="http://schemas.microsoft.com/office/drawing/2014/main" id="{BFC8B189-50F7-4CE8-9434-381FE272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2" y="136525"/>
            <a:ext cx="7760369" cy="886159"/>
          </a:xfrm>
        </p:spPr>
        <p:txBody>
          <a:bodyPr>
            <a:normAutofit/>
          </a:bodyPr>
          <a:lstStyle/>
          <a:p>
            <a:r>
              <a:rPr kumimoji="1"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實際使用情境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7587546-4898-8A4A-9B4B-6A9C3BCF46D0}"/>
              </a:ext>
            </a:extLst>
          </p:cNvPr>
          <p:cNvSpPr/>
          <p:nvPr/>
        </p:nvSpPr>
        <p:spPr>
          <a:xfrm>
            <a:off x="1498060" y="1393157"/>
            <a:ext cx="2854051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辦公達人的</a:t>
            </a:r>
            <a:r>
              <a:rPr lang="zh-TW" altLang="en-US"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結案好幫手</a:t>
            </a: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A089BFFB-10AB-4D0A-924C-12499A6C6A48}"/>
              </a:ext>
            </a:extLst>
          </p:cNvPr>
          <p:cNvGrpSpPr/>
          <p:nvPr/>
        </p:nvGrpSpPr>
        <p:grpSpPr>
          <a:xfrm>
            <a:off x="5339921" y="1772164"/>
            <a:ext cx="236127" cy="4243626"/>
            <a:chOff x="5339921" y="1772164"/>
            <a:chExt cx="236127" cy="4243626"/>
          </a:xfrm>
        </p:grpSpPr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53F53AA4-3126-4A65-AD70-24BA7C9AE7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9921" y="1772164"/>
              <a:ext cx="0" cy="42436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C6643E42-C3A5-44E1-9F8B-EB9C5AA4BCB0}"/>
                </a:ext>
              </a:extLst>
            </p:cNvPr>
            <p:cNvSpPr/>
            <p:nvPr/>
          </p:nvSpPr>
          <p:spPr>
            <a:xfrm rot="5400000">
              <a:off x="5321031" y="3775914"/>
              <a:ext cx="273907" cy="23612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5A449794-F99C-4697-872A-A2F930BC4BE0}"/>
              </a:ext>
            </a:extLst>
          </p:cNvPr>
          <p:cNvGrpSpPr/>
          <p:nvPr/>
        </p:nvGrpSpPr>
        <p:grpSpPr>
          <a:xfrm>
            <a:off x="8578778" y="3522750"/>
            <a:ext cx="2697662" cy="654829"/>
            <a:chOff x="8536344" y="1542234"/>
            <a:chExt cx="2697662" cy="654829"/>
          </a:xfrm>
        </p:grpSpPr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F8A4F11F-8F71-431B-9190-D0D1DE54B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9766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C45EB134-C3A8-4B4E-A80D-1DCC7CD8A0B0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42F9381-31BF-4202-BF1F-E6E959269FDE}"/>
              </a:ext>
            </a:extLst>
          </p:cNvPr>
          <p:cNvSpPr txBox="1"/>
          <p:nvPr/>
        </p:nvSpPr>
        <p:spPr>
          <a:xfrm>
            <a:off x="9304469" y="3638381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Hant" altLang="en-US" sz="2400" b="1" dirty="0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檔案</a:t>
            </a:r>
            <a:r>
              <a:rPr lang="zh-TW" altLang="en-US" sz="2400" b="1" dirty="0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編輯</a:t>
            </a:r>
            <a:endParaRPr lang="en-US" altLang="zh-Hant" sz="2000" b="1" dirty="0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00B47703-6C9E-4054-9990-2DAFC99D888C}"/>
              </a:ext>
            </a:extLst>
          </p:cNvPr>
          <p:cNvGrpSpPr/>
          <p:nvPr/>
        </p:nvGrpSpPr>
        <p:grpSpPr>
          <a:xfrm>
            <a:off x="8762532" y="4713497"/>
            <a:ext cx="2930049" cy="654829"/>
            <a:chOff x="8536343" y="1542234"/>
            <a:chExt cx="2930049" cy="654829"/>
          </a:xfrm>
        </p:grpSpPr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06ED1241-A353-432F-9B8D-AA1CC2396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3" y="1542234"/>
              <a:ext cx="2930049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E4106CFD-FEBF-4E5A-9A5B-A55A6BBF98EC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279D9784-66BD-49ED-B228-7DE8B043B336}"/>
              </a:ext>
            </a:extLst>
          </p:cNvPr>
          <p:cNvSpPr txBox="1"/>
          <p:nvPr/>
        </p:nvSpPr>
        <p:spPr>
          <a:xfrm>
            <a:off x="9488223" y="4829128"/>
            <a:ext cx="202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b="1" dirty="0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目的端與結構</a:t>
            </a:r>
            <a:endParaRPr lang="en-US" altLang="zh-Hant" sz="2400" b="1" dirty="0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62" name="矩形: 按鈕形 61">
            <a:extLst>
              <a:ext uri="{FF2B5EF4-FFF2-40B4-BE49-F238E27FC236}">
                <a16:creationId xmlns:a16="http://schemas.microsoft.com/office/drawing/2014/main" id="{62417F37-954F-46EC-902F-4ADC2833DFA6}"/>
              </a:ext>
            </a:extLst>
          </p:cNvPr>
          <p:cNvSpPr/>
          <p:nvPr/>
        </p:nvSpPr>
        <p:spPr>
          <a:xfrm>
            <a:off x="228600" y="164042"/>
            <a:ext cx="697832" cy="697832"/>
          </a:xfrm>
          <a:prstGeom prst="beve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4A800F58-9F3C-4CD8-B00F-051C113E60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320" y="1821891"/>
            <a:ext cx="5280987" cy="1034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id="{906A32F3-0D60-4E6D-B5F8-80EFB9DBC9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64" t="-182"/>
          <a:stretch/>
        </p:blipFill>
        <p:spPr>
          <a:xfrm>
            <a:off x="5669600" y="1443268"/>
            <a:ext cx="1658795" cy="1658795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群組 48">
            <a:extLst>
              <a:ext uri="{FF2B5EF4-FFF2-40B4-BE49-F238E27FC236}">
                <a16:creationId xmlns:a16="http://schemas.microsoft.com/office/drawing/2014/main" id="{2B0BB513-9459-427B-9B56-E1B213E74B8D}"/>
              </a:ext>
            </a:extLst>
          </p:cNvPr>
          <p:cNvGrpSpPr/>
          <p:nvPr/>
        </p:nvGrpSpPr>
        <p:grpSpPr>
          <a:xfrm>
            <a:off x="8536344" y="1542234"/>
            <a:ext cx="2697662" cy="654829"/>
            <a:chOff x="8536344" y="1542234"/>
            <a:chExt cx="2697662" cy="654829"/>
          </a:xfrm>
        </p:grpSpPr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45FB6461-4699-4CA2-87D8-0CF67B968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9766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7A77699A-FE54-41E5-9CE5-35D0509E4D1D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D80B6994-EA4B-494C-9300-463C211AB62A}"/>
              </a:ext>
            </a:extLst>
          </p:cNvPr>
          <p:cNvSpPr txBox="1"/>
          <p:nvPr/>
        </p:nvSpPr>
        <p:spPr>
          <a:xfrm>
            <a:off x="9262035" y="1657865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Hant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檔案篩選</a:t>
            </a:r>
            <a:endParaRPr lang="en-US" altLang="zh-Hant" sz="20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0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A0F7C5-C9D5-3140-8115-FCAC67921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CN" altLang="en-US" sz="5400">
                <a:ea typeface="Microsoft JhengHei UI" panose="020B0604030504040204" pitchFamily="34" charset="-120"/>
              </a:rPr>
              <a:t>如何使用</a:t>
            </a:r>
            <a:r>
              <a:rPr kumimoji="1" lang="zh-TW" altLang="en-US" sz="5400">
                <a:ea typeface="Microsoft JhengHei UI" panose="020B0604030504040204" pitchFamily="34" charset="-120"/>
              </a:rPr>
              <a:t> </a:t>
            </a:r>
            <a:r>
              <a:rPr kumimoji="1" lang="en-US" altLang="zh-TW" sz="5400" err="1">
                <a:ea typeface="Microsoft JhengHei UI" panose="020B0604030504040204" pitchFamily="34" charset="-120"/>
              </a:rPr>
              <a:t>Qfiling</a:t>
            </a:r>
            <a:r>
              <a:rPr kumimoji="1" lang="en-US" altLang="zh-TW" sz="5400">
                <a:ea typeface="Microsoft JhengHei UI" panose="020B0604030504040204" pitchFamily="34" charset="-120"/>
              </a:rPr>
              <a:t> </a:t>
            </a:r>
            <a:r>
              <a:rPr kumimoji="1" lang="zh-TW" altLang="en-US" sz="5400">
                <a:ea typeface="Microsoft JhengHei UI" panose="020B0604030504040204" pitchFamily="34" charset="-120"/>
              </a:rPr>
              <a:t> 智能歸檔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D5A1B35-AE6D-45A0-B7C9-425A2E52C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36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F6A645F4-FAF9-476F-899E-C909CF8EFFF4}"/>
              </a:ext>
            </a:extLst>
          </p:cNvPr>
          <p:cNvGrpSpPr/>
          <p:nvPr/>
        </p:nvGrpSpPr>
        <p:grpSpPr>
          <a:xfrm>
            <a:off x="228600" y="1321272"/>
            <a:ext cx="11470897" cy="5106823"/>
            <a:chOff x="130194" y="1321272"/>
            <a:chExt cx="11470897" cy="5106823"/>
          </a:xfrm>
        </p:grpSpPr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E494ECC4-0FC6-4C7C-AD0F-CD1396B73B58}"/>
                </a:ext>
              </a:extLst>
            </p:cNvPr>
            <p:cNvSpPr/>
            <p:nvPr/>
          </p:nvSpPr>
          <p:spPr>
            <a:xfrm>
              <a:off x="369179" y="1542236"/>
              <a:ext cx="11231912" cy="4885859"/>
            </a:xfrm>
            <a:prstGeom prst="roundRect">
              <a:avLst>
                <a:gd name="adj" fmla="val 31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83FDF0AD-A250-4302-BDA7-F45EB87E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94" y="1321272"/>
              <a:ext cx="5400078" cy="1166478"/>
            </a:xfrm>
            <a:prstGeom prst="rect">
              <a:avLst/>
            </a:prstGeom>
          </p:spPr>
        </p:pic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02B66061-5F70-4949-9E51-0D5CA83F1008}"/>
              </a:ext>
            </a:extLst>
          </p:cNvPr>
          <p:cNvSpPr txBox="1"/>
          <p:nvPr/>
        </p:nvSpPr>
        <p:spPr>
          <a:xfrm>
            <a:off x="689316" y="2699662"/>
            <a:ext cx="4471537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60045" indent="-36004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zh-CN" altLang="en-US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自動篩選</a:t>
            </a:r>
            <a:r>
              <a:rPr kumimoji="1" lang="zh-CN" altLang="en-US" sz="2400" b="1">
                <a:latin typeface="Arial"/>
                <a:ea typeface="微軟正黑體" panose="020B0604030504040204" pitchFamily="34" charset="-120"/>
                <a:cs typeface="Arial"/>
              </a:rPr>
              <a:t>出來源</a:t>
            </a:r>
            <a:r>
              <a:rPr kumimoji="1" lang="zh-TW" altLang="en-US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手機</a:t>
            </a:r>
            <a:r>
              <a:rPr kumimoji="1" lang="en-US" altLang="zh-TW" sz="2400" b="1" dirty="0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/ </a:t>
            </a:r>
            <a:r>
              <a:rPr kumimoji="1" lang="zh-CN" altLang="en-US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相機</a:t>
            </a:r>
            <a:r>
              <a:rPr kumimoji="1" lang="zh-CN" altLang="en-US" sz="2400" b="1">
                <a:latin typeface="Arial"/>
                <a:ea typeface="微軟正黑體" panose="020B0604030504040204" pitchFamily="34" charset="-120"/>
                <a:cs typeface="Arial"/>
              </a:rPr>
              <a:t>資料夾的</a:t>
            </a:r>
            <a:r>
              <a:rPr kumimoji="1" lang="zh-CN" altLang="en-US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特定檔案</a:t>
            </a:r>
            <a:endParaRPr lang="en-US" altLang="zh-CN" sz="2400" b="1">
              <a:solidFill>
                <a:srgbClr val="0070C0"/>
              </a:solidFill>
              <a:latin typeface="Arial"/>
              <a:ea typeface="微軟正黑體" panose="020B0604030504040204" pitchFamily="34" charset="-120"/>
              <a:cs typeface="Arial"/>
            </a:endParaRPr>
          </a:p>
          <a:p>
            <a:pPr marL="360045" indent="-360045">
              <a:spcAft>
                <a:spcPts val="1200"/>
              </a:spcAft>
              <a:buAutoNum type="arabicPeriod"/>
            </a:pPr>
            <a:r>
              <a:rPr kumimoji="1" lang="zh-TW" altLang="en-US" sz="2400" b="1">
                <a:latin typeface="Arial"/>
                <a:ea typeface="微軟正黑體" panose="020B0604030504040204" pitchFamily="34" charset="-120"/>
                <a:cs typeface="Arial"/>
              </a:rPr>
              <a:t>歸檔過程為</a:t>
            </a:r>
            <a:r>
              <a:rPr kumimoji="1" lang="zh-TW" altLang="en-US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圖片添加浮水印</a:t>
            </a:r>
            <a:endParaRPr lang="en-US" altLang="zh-TW" sz="2400" b="1">
              <a:solidFill>
                <a:srgbClr val="0070C0"/>
              </a:solidFill>
              <a:latin typeface="Arial"/>
              <a:ea typeface="微軟正黑體" panose="020B0604030504040204" pitchFamily="34" charset="-120"/>
              <a:cs typeface="Arial"/>
            </a:endParaRPr>
          </a:p>
          <a:p>
            <a:pPr marL="360045" indent="-360045">
              <a:spcAft>
                <a:spcPts val="1200"/>
              </a:spcAft>
              <a:buAutoNum type="arabicPeriod"/>
            </a:pPr>
            <a:r>
              <a:rPr kumimoji="1" lang="zh-TW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</a:t>
            </a:r>
            <a:r>
              <a:rPr kumimoji="1" lang="zh-CN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相片</a:t>
            </a:r>
            <a:r>
              <a:rPr kumimoji="1" lang="zh-TW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依拍攝月份重新整理</a:t>
            </a:r>
            <a:r>
              <a:rPr kumimoji="1" lang="zh-TW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，並且</a:t>
            </a:r>
            <a:r>
              <a:rPr kumimoji="1" lang="zh-TW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重新命名</a:t>
            </a:r>
            <a:endParaRPr lang="en-US" altLang="zh-TW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D745623-10D1-4D33-A08A-6F5950F3A088}"/>
              </a:ext>
            </a:extLst>
          </p:cNvPr>
          <p:cNvSpPr/>
          <p:nvPr/>
        </p:nvSpPr>
        <p:spPr>
          <a:xfrm>
            <a:off x="1372298" y="1608600"/>
            <a:ext cx="310557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相片整理最佳利器</a:t>
            </a:r>
            <a:endParaRPr lang="zh-TW" altLang="en-US" sz="28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36A9892C-067C-4ACD-98BA-6245818626A4}"/>
              </a:ext>
            </a:extLst>
          </p:cNvPr>
          <p:cNvGrpSpPr/>
          <p:nvPr/>
        </p:nvGrpSpPr>
        <p:grpSpPr>
          <a:xfrm>
            <a:off x="5339921" y="1772164"/>
            <a:ext cx="236127" cy="4243626"/>
            <a:chOff x="5339921" y="1772164"/>
            <a:chExt cx="236127" cy="4243626"/>
          </a:xfrm>
        </p:grpSpPr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2EA5AA6F-112C-44B9-8120-B6BFCCDE0A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9921" y="1772164"/>
              <a:ext cx="0" cy="42436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id="{94D95556-3DEE-4496-8727-2BC7736FE722}"/>
                </a:ext>
              </a:extLst>
            </p:cNvPr>
            <p:cNvSpPr/>
            <p:nvPr/>
          </p:nvSpPr>
          <p:spPr>
            <a:xfrm rot="5400000">
              <a:off x="5321031" y="3775914"/>
              <a:ext cx="273907" cy="23612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6" name="標題 1">
            <a:extLst>
              <a:ext uri="{FF2B5EF4-FFF2-40B4-BE49-F238E27FC236}">
                <a16:creationId xmlns:a16="http://schemas.microsoft.com/office/drawing/2014/main" id="{B5CFA75E-C5F1-445A-BE73-790E7FCF7532}"/>
              </a:ext>
            </a:extLst>
          </p:cNvPr>
          <p:cNvSpPr txBox="1">
            <a:spLocks/>
          </p:cNvSpPr>
          <p:nvPr/>
        </p:nvSpPr>
        <p:spPr>
          <a:xfrm>
            <a:off x="1082842" y="136525"/>
            <a:ext cx="7760369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kumimoji="1"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實際使用情境</a:t>
            </a:r>
          </a:p>
        </p:txBody>
      </p:sp>
      <p:sp>
        <p:nvSpPr>
          <p:cNvPr id="67" name="矩形: 按鈕形 66">
            <a:extLst>
              <a:ext uri="{FF2B5EF4-FFF2-40B4-BE49-F238E27FC236}">
                <a16:creationId xmlns:a16="http://schemas.microsoft.com/office/drawing/2014/main" id="{260504AF-E71E-4FE5-B4C6-3EDACFB1B8D4}"/>
              </a:ext>
            </a:extLst>
          </p:cNvPr>
          <p:cNvSpPr/>
          <p:nvPr/>
        </p:nvSpPr>
        <p:spPr>
          <a:xfrm>
            <a:off x="228600" y="164042"/>
            <a:ext cx="697832" cy="697832"/>
          </a:xfrm>
          <a:prstGeom prst="beve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63733A85-BE51-A743-A1ED-A8244DF46C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9" t="32837" r="5116" b="12880"/>
          <a:stretch/>
        </p:blipFill>
        <p:spPr>
          <a:xfrm>
            <a:off x="5887843" y="1537594"/>
            <a:ext cx="3953145" cy="1516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18532FF8-A102-4E47-B596-CA59F6C94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804" y="1334090"/>
            <a:ext cx="1735053" cy="1680802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群組 52">
            <a:extLst>
              <a:ext uri="{FF2B5EF4-FFF2-40B4-BE49-F238E27FC236}">
                <a16:creationId xmlns:a16="http://schemas.microsoft.com/office/drawing/2014/main" id="{35BB755C-F72F-4428-83B4-5C7FFA17DAD5}"/>
              </a:ext>
            </a:extLst>
          </p:cNvPr>
          <p:cNvGrpSpPr/>
          <p:nvPr/>
        </p:nvGrpSpPr>
        <p:grpSpPr>
          <a:xfrm>
            <a:off x="8536344" y="2403894"/>
            <a:ext cx="2697662" cy="654829"/>
            <a:chOff x="8536344" y="1542234"/>
            <a:chExt cx="2697662" cy="654829"/>
          </a:xfrm>
        </p:grpSpPr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068A61C7-90E6-4448-BEB4-443218391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9766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061CDC07-F852-4881-84C0-9C5E66B00D12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6BD41CEB-1A9F-4951-9997-6A00A078637B}"/>
              </a:ext>
            </a:extLst>
          </p:cNvPr>
          <p:cNvSpPr txBox="1"/>
          <p:nvPr/>
        </p:nvSpPr>
        <p:spPr>
          <a:xfrm>
            <a:off x="9262035" y="2519525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Hant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檔案篩選</a:t>
            </a:r>
            <a:endParaRPr lang="en-US" altLang="zh-Hant" sz="20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B9200C88-C787-2848-8325-E104A5C06D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12" b="24157"/>
          <a:stretch/>
        </p:blipFill>
        <p:spPr>
          <a:xfrm>
            <a:off x="5887843" y="3221919"/>
            <a:ext cx="3973087" cy="152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5F33D23D-5906-CE4A-88D6-5EECAB8306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354" y="3058374"/>
            <a:ext cx="1399227" cy="1399227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群組 56">
            <a:extLst>
              <a:ext uri="{FF2B5EF4-FFF2-40B4-BE49-F238E27FC236}">
                <a16:creationId xmlns:a16="http://schemas.microsoft.com/office/drawing/2014/main" id="{4796DA79-898A-4CE8-895A-FF024A4D6409}"/>
              </a:ext>
            </a:extLst>
          </p:cNvPr>
          <p:cNvGrpSpPr/>
          <p:nvPr/>
        </p:nvGrpSpPr>
        <p:grpSpPr>
          <a:xfrm>
            <a:off x="8536344" y="3731565"/>
            <a:ext cx="2697662" cy="654829"/>
            <a:chOff x="8536344" y="1542234"/>
            <a:chExt cx="2697662" cy="654829"/>
          </a:xfrm>
        </p:grpSpPr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id="{05887B5F-70ED-40FF-B3E6-FBA055D2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9766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22D559FD-5991-47DE-BCD1-5FDB6C3CE20E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63B890E2-F470-4B25-A324-CDD7D0A6E472}"/>
              </a:ext>
            </a:extLst>
          </p:cNvPr>
          <p:cNvSpPr txBox="1"/>
          <p:nvPr/>
        </p:nvSpPr>
        <p:spPr>
          <a:xfrm>
            <a:off x="9262035" y="3847196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Hant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檔案</a:t>
            </a:r>
            <a:r>
              <a:rPr lang="zh-TW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編輯</a:t>
            </a:r>
            <a:endParaRPr lang="en-US" altLang="zh-Hant" sz="20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7EC395DE-6B63-BF40-91B5-13D7A77110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3981" y="4879057"/>
            <a:ext cx="3841030" cy="145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8" name="群組 67">
            <a:extLst>
              <a:ext uri="{FF2B5EF4-FFF2-40B4-BE49-F238E27FC236}">
                <a16:creationId xmlns:a16="http://schemas.microsoft.com/office/drawing/2014/main" id="{C14112FD-1EEB-4010-87D2-24C88662842C}"/>
              </a:ext>
            </a:extLst>
          </p:cNvPr>
          <p:cNvGrpSpPr/>
          <p:nvPr/>
        </p:nvGrpSpPr>
        <p:grpSpPr>
          <a:xfrm>
            <a:off x="8536344" y="5027152"/>
            <a:ext cx="2930049" cy="654829"/>
            <a:chOff x="8536343" y="1542234"/>
            <a:chExt cx="2930049" cy="654829"/>
          </a:xfrm>
        </p:grpSpPr>
        <p:pic>
          <p:nvPicPr>
            <p:cNvPr id="69" name="圖片 68">
              <a:extLst>
                <a:ext uri="{FF2B5EF4-FFF2-40B4-BE49-F238E27FC236}">
                  <a16:creationId xmlns:a16="http://schemas.microsoft.com/office/drawing/2014/main" id="{B780B931-0D37-4953-9EC3-FDDC89805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3" y="1542234"/>
              <a:ext cx="2930049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8FFBB4A4-10E4-4414-A089-5A012CB86894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669781C4-207C-457F-91A5-E224665B6567}"/>
              </a:ext>
            </a:extLst>
          </p:cNvPr>
          <p:cNvSpPr txBox="1"/>
          <p:nvPr/>
        </p:nvSpPr>
        <p:spPr>
          <a:xfrm>
            <a:off x="9262035" y="5142783"/>
            <a:ext cx="202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目的端與結構</a:t>
            </a:r>
            <a:endParaRPr lang="en-US" altLang="zh-Hant" sz="24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79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7C3ABE21-1BAD-4586-A73F-30F24EA8CF06}"/>
              </a:ext>
            </a:extLst>
          </p:cNvPr>
          <p:cNvGrpSpPr/>
          <p:nvPr/>
        </p:nvGrpSpPr>
        <p:grpSpPr>
          <a:xfrm>
            <a:off x="228600" y="1321272"/>
            <a:ext cx="11470897" cy="5106823"/>
            <a:chOff x="130194" y="1321272"/>
            <a:chExt cx="11470897" cy="5106823"/>
          </a:xfrm>
        </p:grpSpPr>
        <p:sp>
          <p:nvSpPr>
            <p:cNvPr id="37" name="矩形: 圓角 36">
              <a:extLst>
                <a:ext uri="{FF2B5EF4-FFF2-40B4-BE49-F238E27FC236}">
                  <a16:creationId xmlns:a16="http://schemas.microsoft.com/office/drawing/2014/main" id="{7FE2CE36-55E1-407D-B0F0-61813F35CB8F}"/>
                </a:ext>
              </a:extLst>
            </p:cNvPr>
            <p:cNvSpPr/>
            <p:nvPr/>
          </p:nvSpPr>
          <p:spPr>
            <a:xfrm>
              <a:off x="369179" y="1542236"/>
              <a:ext cx="11231912" cy="4885859"/>
            </a:xfrm>
            <a:prstGeom prst="roundRect">
              <a:avLst>
                <a:gd name="adj" fmla="val 31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7A10E6FA-1A03-4C6B-BB30-49529CCE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94" y="1321272"/>
              <a:ext cx="5400078" cy="1166478"/>
            </a:xfrm>
            <a:prstGeom prst="rect">
              <a:avLst/>
            </a:prstGeom>
          </p:spPr>
        </p:pic>
      </p:grpSp>
      <p:pic>
        <p:nvPicPr>
          <p:cNvPr id="33" name="圖片 32">
            <a:extLst>
              <a:ext uri="{FF2B5EF4-FFF2-40B4-BE49-F238E27FC236}">
                <a16:creationId xmlns:a16="http://schemas.microsoft.com/office/drawing/2014/main" id="{6FEEF79B-7D24-BF43-A7EF-A537D6D1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669" y="2276879"/>
            <a:ext cx="5846705" cy="1289800"/>
          </a:xfrm>
          <a:prstGeom prst="roundRect">
            <a:avLst>
              <a:gd name="adj" fmla="val 98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9B2887A3-FAA0-F041-9530-86D33D2B36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669" y="1666874"/>
            <a:ext cx="2232360" cy="2232360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5A66B229-4D18-5041-BCBF-DFE9768ACD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3723" y="4053879"/>
            <a:ext cx="5009808" cy="2131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標題 1">
            <a:extLst>
              <a:ext uri="{FF2B5EF4-FFF2-40B4-BE49-F238E27FC236}">
                <a16:creationId xmlns:a16="http://schemas.microsoft.com/office/drawing/2014/main" id="{FDB6F3AD-6093-4A5B-B8E4-3C5F3A5D8FBE}"/>
              </a:ext>
            </a:extLst>
          </p:cNvPr>
          <p:cNvSpPr txBox="1">
            <a:spLocks/>
          </p:cNvSpPr>
          <p:nvPr/>
        </p:nvSpPr>
        <p:spPr>
          <a:xfrm>
            <a:off x="1082842" y="136525"/>
            <a:ext cx="7760369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kumimoji="1"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實際使用情境</a:t>
            </a:r>
          </a:p>
        </p:txBody>
      </p:sp>
      <p:sp>
        <p:nvSpPr>
          <p:cNvPr id="26" name="矩形: 按鈕形 25">
            <a:extLst>
              <a:ext uri="{FF2B5EF4-FFF2-40B4-BE49-F238E27FC236}">
                <a16:creationId xmlns:a16="http://schemas.microsoft.com/office/drawing/2014/main" id="{5B20E4EB-5DA5-4E2B-98AA-1FC8A7AB43CA}"/>
              </a:ext>
            </a:extLst>
          </p:cNvPr>
          <p:cNvSpPr/>
          <p:nvPr/>
        </p:nvSpPr>
        <p:spPr>
          <a:xfrm>
            <a:off x="228600" y="164042"/>
            <a:ext cx="697832" cy="697832"/>
          </a:xfrm>
          <a:prstGeom prst="beve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51769BD-25AF-44EC-985B-C4AAF68D4A7C}"/>
              </a:ext>
            </a:extLst>
          </p:cNvPr>
          <p:cNvSpPr txBox="1"/>
          <p:nvPr/>
        </p:nvSpPr>
        <p:spPr>
          <a:xfrm>
            <a:off x="689316" y="2699662"/>
            <a:ext cx="4471537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自動篩選</a:t>
            </a:r>
            <a:r>
              <a:rPr kumimoji="1" lang="zh-CN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出來源資料夾的</a:t>
            </a:r>
            <a:r>
              <a:rPr kumimoji="1"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特定檔案</a:t>
            </a:r>
            <a:endParaRPr kumimoji="1" lang="en-US" altLang="zh-CN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AutoNum type="arabicPeriod"/>
            </a:pPr>
            <a:r>
              <a:rPr kumimoji="1" lang="zh-TW" altLang="en-US" sz="2400" b="1">
                <a:latin typeface="Arial"/>
                <a:ea typeface="微軟正黑體" panose="020B0604030504040204" pitchFamily="34" charset="-120"/>
                <a:cs typeface="Arial"/>
              </a:rPr>
              <a:t>將</a:t>
            </a:r>
            <a:r>
              <a:rPr kumimoji="1" lang="zh-CN" altLang="en-US" sz="2400" b="1">
                <a:latin typeface="Arial"/>
                <a:ea typeface="微軟正黑體" panose="020B0604030504040204" pitchFamily="34" charset="-120"/>
                <a:cs typeface="Arial"/>
              </a:rPr>
              <a:t>檔案移到</a:t>
            </a:r>
            <a:r>
              <a:rPr kumimoji="1" lang="zh-CN" altLang="en-US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資源回收桶</a:t>
            </a:r>
            <a:endParaRPr kumimoji="1" lang="en-US" altLang="zh-TW" sz="2400" b="1">
              <a:solidFill>
                <a:srgbClr val="0070C0"/>
              </a:solidFill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05909F7-4F41-4C4D-92E8-1840DC65A720}"/>
              </a:ext>
            </a:extLst>
          </p:cNvPr>
          <p:cNvSpPr/>
          <p:nvPr/>
        </p:nvSpPr>
        <p:spPr>
          <a:xfrm>
            <a:off x="1195645" y="1608599"/>
            <a:ext cx="341969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檔案清理，輕鬆搞定</a:t>
            </a: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7E0D6B02-80E9-49FB-96B8-5610305B304F}"/>
              </a:ext>
            </a:extLst>
          </p:cNvPr>
          <p:cNvGrpSpPr/>
          <p:nvPr/>
        </p:nvGrpSpPr>
        <p:grpSpPr>
          <a:xfrm>
            <a:off x="5339921" y="1772164"/>
            <a:ext cx="236127" cy="4243626"/>
            <a:chOff x="5339921" y="1772164"/>
            <a:chExt cx="236127" cy="4243626"/>
          </a:xfrm>
        </p:grpSpPr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A1E5DA34-A0FE-477B-A0DA-A3DEB3EFC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9921" y="1772164"/>
              <a:ext cx="0" cy="42436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CA05B7A2-6511-4119-A344-D86971E25F5F}"/>
                </a:ext>
              </a:extLst>
            </p:cNvPr>
            <p:cNvSpPr/>
            <p:nvPr/>
          </p:nvSpPr>
          <p:spPr>
            <a:xfrm rot="5400000">
              <a:off x="5321031" y="3775914"/>
              <a:ext cx="273907" cy="23612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A43D1767-D90D-4719-B639-3E0538800FF0}"/>
              </a:ext>
            </a:extLst>
          </p:cNvPr>
          <p:cNvGrpSpPr/>
          <p:nvPr/>
        </p:nvGrpSpPr>
        <p:grpSpPr>
          <a:xfrm>
            <a:off x="8085085" y="1828693"/>
            <a:ext cx="2697662" cy="654829"/>
            <a:chOff x="8536344" y="1542234"/>
            <a:chExt cx="2697662" cy="654829"/>
          </a:xfrm>
        </p:grpSpPr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D6D52DC7-487E-4508-AB1C-984C573D9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9766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BC4C6BD5-6386-49D3-B7B5-7F32D4D18114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28735610-2EF4-4750-80DC-B1E9B651325D}"/>
              </a:ext>
            </a:extLst>
          </p:cNvPr>
          <p:cNvSpPr txBox="1"/>
          <p:nvPr/>
        </p:nvSpPr>
        <p:spPr>
          <a:xfrm>
            <a:off x="8810776" y="1944324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Hant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檔案篩選</a:t>
            </a:r>
            <a:endParaRPr lang="en-US" altLang="zh-Hant" sz="20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0D224152-66F9-4B1B-BC1E-B7F49E84DD36}"/>
              </a:ext>
            </a:extLst>
          </p:cNvPr>
          <p:cNvGrpSpPr/>
          <p:nvPr/>
        </p:nvGrpSpPr>
        <p:grpSpPr>
          <a:xfrm>
            <a:off x="8540325" y="3819524"/>
            <a:ext cx="2930049" cy="654829"/>
            <a:chOff x="8536343" y="1542234"/>
            <a:chExt cx="2930049" cy="654829"/>
          </a:xfrm>
        </p:grpSpPr>
        <p:pic>
          <p:nvPicPr>
            <p:cNvPr id="63" name="圖片 62">
              <a:extLst>
                <a:ext uri="{FF2B5EF4-FFF2-40B4-BE49-F238E27FC236}">
                  <a16:creationId xmlns:a16="http://schemas.microsoft.com/office/drawing/2014/main" id="{4BF1FE35-EA0E-4D2C-A730-65BFA1BBD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3" y="1542234"/>
              <a:ext cx="2930049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8CBA3BEC-917F-4D58-90F2-529C4851A4EA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158F18C8-CAC4-4261-A249-2C7100EBB448}"/>
              </a:ext>
            </a:extLst>
          </p:cNvPr>
          <p:cNvSpPr txBox="1"/>
          <p:nvPr/>
        </p:nvSpPr>
        <p:spPr>
          <a:xfrm>
            <a:off x="9266016" y="3935155"/>
            <a:ext cx="202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目的端與結構</a:t>
            </a:r>
            <a:endParaRPr lang="en-US" altLang="zh-Hant" sz="24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30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D0D21530-4CE1-4A63-B793-411DCCD061B2}"/>
              </a:ext>
            </a:extLst>
          </p:cNvPr>
          <p:cNvGrpSpPr/>
          <p:nvPr/>
        </p:nvGrpSpPr>
        <p:grpSpPr>
          <a:xfrm>
            <a:off x="228600" y="1321272"/>
            <a:ext cx="11470897" cy="5106823"/>
            <a:chOff x="130194" y="1321272"/>
            <a:chExt cx="11470897" cy="5106823"/>
          </a:xfrm>
        </p:grpSpPr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9AB0AEDC-B205-449F-B6EF-F3D3C8F95967}"/>
                </a:ext>
              </a:extLst>
            </p:cNvPr>
            <p:cNvSpPr/>
            <p:nvPr/>
          </p:nvSpPr>
          <p:spPr>
            <a:xfrm>
              <a:off x="369179" y="1542236"/>
              <a:ext cx="11231912" cy="4885859"/>
            </a:xfrm>
            <a:prstGeom prst="roundRect">
              <a:avLst>
                <a:gd name="adj" fmla="val 31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0062C6FC-03E8-4EDB-8C32-40301399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94" y="1321272"/>
              <a:ext cx="5400078" cy="1166478"/>
            </a:xfrm>
            <a:prstGeom prst="rect">
              <a:avLst/>
            </a:prstGeom>
          </p:spPr>
        </p:pic>
      </p:grpSp>
      <p:pic>
        <p:nvPicPr>
          <p:cNvPr id="58" name="圖片 57">
            <a:extLst>
              <a:ext uri="{FF2B5EF4-FFF2-40B4-BE49-F238E27FC236}">
                <a16:creationId xmlns:a16="http://schemas.microsoft.com/office/drawing/2014/main" id="{7094D596-81DD-1540-9AF0-9B814F7B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320" y="1821891"/>
            <a:ext cx="5280987" cy="1034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1F7FBB34-E495-974E-B5E4-E384C0A008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64" t="-182"/>
          <a:stretch/>
        </p:blipFill>
        <p:spPr>
          <a:xfrm>
            <a:off x="5669600" y="1443268"/>
            <a:ext cx="1658795" cy="1658795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 descr="一張含有 天空 的圖片&#10;&#10;&#10;&#10;自動產生的描述">
            <a:extLst>
              <a:ext uri="{FF2B5EF4-FFF2-40B4-BE49-F238E27FC236}">
                <a16:creationId xmlns:a16="http://schemas.microsoft.com/office/drawing/2014/main" id="{C369C851-7A83-A546-9A72-68576EC03E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186" y="3208914"/>
            <a:ext cx="1636388" cy="13011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B1C3354-F85F-1B45-A205-99C61F4C9E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280" y="3208914"/>
            <a:ext cx="1554906" cy="12904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3" name="圖片 12" descr="一張含有 螢幕擷取畫面 的圖片&#10;&#10;&#10;&#10;自動產生的描述">
            <a:extLst>
              <a:ext uri="{FF2B5EF4-FFF2-40B4-BE49-F238E27FC236}">
                <a16:creationId xmlns:a16="http://schemas.microsoft.com/office/drawing/2014/main" id="{9BBA8576-84FB-ED43-ADE8-50A6992B92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31" y="4588819"/>
            <a:ext cx="3141459" cy="1724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標題 1">
            <a:extLst>
              <a:ext uri="{FF2B5EF4-FFF2-40B4-BE49-F238E27FC236}">
                <a16:creationId xmlns:a16="http://schemas.microsoft.com/office/drawing/2014/main" id="{E58212EE-6FCF-48CF-ADAB-614FE7431A4C}"/>
              </a:ext>
            </a:extLst>
          </p:cNvPr>
          <p:cNvSpPr txBox="1">
            <a:spLocks/>
          </p:cNvSpPr>
          <p:nvPr/>
        </p:nvSpPr>
        <p:spPr>
          <a:xfrm>
            <a:off x="1082842" y="136525"/>
            <a:ext cx="7760369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kumimoji="1"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實際使用情境</a:t>
            </a:r>
          </a:p>
        </p:txBody>
      </p:sp>
      <p:sp>
        <p:nvSpPr>
          <p:cNvPr id="52" name="矩形: 按鈕形 51">
            <a:extLst>
              <a:ext uri="{FF2B5EF4-FFF2-40B4-BE49-F238E27FC236}">
                <a16:creationId xmlns:a16="http://schemas.microsoft.com/office/drawing/2014/main" id="{D012F023-78AE-435D-BB1F-B9BDFA58FAE3}"/>
              </a:ext>
            </a:extLst>
          </p:cNvPr>
          <p:cNvSpPr/>
          <p:nvPr/>
        </p:nvSpPr>
        <p:spPr>
          <a:xfrm>
            <a:off x="228600" y="164042"/>
            <a:ext cx="697832" cy="697832"/>
          </a:xfrm>
          <a:prstGeom prst="beve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1BFEE2E7-5992-43E1-907C-65852D5E41B0}"/>
              </a:ext>
            </a:extLst>
          </p:cNvPr>
          <p:cNvSpPr txBox="1"/>
          <p:nvPr/>
        </p:nvSpPr>
        <p:spPr>
          <a:xfrm>
            <a:off x="689316" y="2699662"/>
            <a:ext cx="4471537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自動篩選</a:t>
            </a:r>
            <a:r>
              <a:rPr kumimoji="1" lang="zh-CN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出來源資料夾的</a:t>
            </a:r>
            <a:r>
              <a:rPr kumimoji="1"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特定檔案</a:t>
            </a:r>
            <a:endParaRPr kumimoji="1" lang="en-US" altLang="zh-CN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AutoNum type="arabicPeriod"/>
            </a:pPr>
            <a:r>
              <a:rPr kumimoji="1" lang="zh-TW" altLang="en-US" sz="2400" b="1">
                <a:latin typeface="Arial"/>
                <a:ea typeface="微軟正黑體" panose="020B0604030504040204" pitchFamily="34" charset="-120"/>
                <a:cs typeface="Arial"/>
              </a:rPr>
              <a:t>歸檔過程為</a:t>
            </a:r>
            <a:r>
              <a:rPr kumimoji="1" lang="zh-TW" altLang="en-US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圖片添加浮水印並合成一份 </a:t>
            </a:r>
            <a:r>
              <a:rPr kumimoji="1" lang="en-US" altLang="zh-TW" sz="2400" b="1" dirty="0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PDF </a:t>
            </a:r>
            <a:endParaRPr lang="en-US" altLang="zh-TW" sz="2400" b="1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zh-CN" altLang="en-US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選擇</a:t>
            </a:r>
            <a:r>
              <a:rPr kumimoji="1" lang="zh-TW" altLang="en-US" sz="2400" b="1" dirty="0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 </a:t>
            </a:r>
            <a:r>
              <a:rPr kumimoji="1" lang="en-US" altLang="zh-TW" sz="2400" b="1" dirty="0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USB </a:t>
            </a:r>
            <a:r>
              <a:rPr kumimoji="1" lang="zh-CN" altLang="en-US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資料夾作為目的端</a:t>
            </a:r>
            <a:endParaRPr kumimoji="1" lang="en-US" altLang="zh-TW" sz="2400" b="1">
              <a:solidFill>
                <a:srgbClr val="0070C0"/>
              </a:solidFill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2E43E5C7-FF0C-479C-8F4C-8AC1C0F322B8}"/>
              </a:ext>
            </a:extLst>
          </p:cNvPr>
          <p:cNvSpPr/>
          <p:nvPr/>
        </p:nvSpPr>
        <p:spPr>
          <a:xfrm>
            <a:off x="1019885" y="1393155"/>
            <a:ext cx="3814595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跨裝置分享，</a:t>
            </a:r>
            <a:endParaRPr lang="en-US" altLang="zh-TW" sz="28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簡單便利</a:t>
            </a:r>
          </a:p>
        </p:txBody>
      </p: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A80C2FDF-1691-4F96-90C4-36CEB8D99CCE}"/>
              </a:ext>
            </a:extLst>
          </p:cNvPr>
          <p:cNvGrpSpPr/>
          <p:nvPr/>
        </p:nvGrpSpPr>
        <p:grpSpPr>
          <a:xfrm>
            <a:off x="5339921" y="1772164"/>
            <a:ext cx="236127" cy="4243626"/>
            <a:chOff x="5339921" y="1772164"/>
            <a:chExt cx="236127" cy="4243626"/>
          </a:xfrm>
        </p:grpSpPr>
        <p:cxnSp>
          <p:nvCxnSpPr>
            <p:cNvPr id="63" name="直線接點 62">
              <a:extLst>
                <a:ext uri="{FF2B5EF4-FFF2-40B4-BE49-F238E27FC236}">
                  <a16:creationId xmlns:a16="http://schemas.microsoft.com/office/drawing/2014/main" id="{E69F682C-DE2F-4A8C-805A-A06B7AF3C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9921" y="1772164"/>
              <a:ext cx="0" cy="42436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0ED457FE-9411-4A02-8C50-846EA97FE919}"/>
                </a:ext>
              </a:extLst>
            </p:cNvPr>
            <p:cNvSpPr/>
            <p:nvPr/>
          </p:nvSpPr>
          <p:spPr>
            <a:xfrm rot="5400000">
              <a:off x="5321031" y="3775914"/>
              <a:ext cx="273907" cy="23612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F9CD1343-68E7-4EC4-A3C4-94890F3BC00F}"/>
              </a:ext>
            </a:extLst>
          </p:cNvPr>
          <p:cNvGrpSpPr/>
          <p:nvPr/>
        </p:nvGrpSpPr>
        <p:grpSpPr>
          <a:xfrm>
            <a:off x="8474453" y="1541073"/>
            <a:ext cx="2697662" cy="654829"/>
            <a:chOff x="8536344" y="1542234"/>
            <a:chExt cx="2697662" cy="654829"/>
          </a:xfrm>
        </p:grpSpPr>
        <p:pic>
          <p:nvPicPr>
            <p:cNvPr id="66" name="圖片 65">
              <a:extLst>
                <a:ext uri="{FF2B5EF4-FFF2-40B4-BE49-F238E27FC236}">
                  <a16:creationId xmlns:a16="http://schemas.microsoft.com/office/drawing/2014/main" id="{B05447AF-17C2-41CD-BE82-8A30EF4EA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9766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F4E02CE9-49B2-4056-A627-C909EC99E91B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6E8EB114-3694-4F4C-A0AB-E0FE161CB5F5}"/>
              </a:ext>
            </a:extLst>
          </p:cNvPr>
          <p:cNvSpPr txBox="1"/>
          <p:nvPr/>
        </p:nvSpPr>
        <p:spPr>
          <a:xfrm>
            <a:off x="9200144" y="1656704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Hant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檔案篩選</a:t>
            </a:r>
            <a:endParaRPr lang="en-US" altLang="zh-Hant" sz="20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249747DE-E0BF-4A4C-B9AB-C2261A269998}"/>
              </a:ext>
            </a:extLst>
          </p:cNvPr>
          <p:cNvGrpSpPr/>
          <p:nvPr/>
        </p:nvGrpSpPr>
        <p:grpSpPr>
          <a:xfrm>
            <a:off x="8692975" y="3523055"/>
            <a:ext cx="2697662" cy="654829"/>
            <a:chOff x="8536344" y="1542234"/>
            <a:chExt cx="2697662" cy="654829"/>
          </a:xfrm>
        </p:grpSpPr>
        <p:pic>
          <p:nvPicPr>
            <p:cNvPr id="74" name="圖片 73">
              <a:extLst>
                <a:ext uri="{FF2B5EF4-FFF2-40B4-BE49-F238E27FC236}">
                  <a16:creationId xmlns:a16="http://schemas.microsoft.com/office/drawing/2014/main" id="{F74734AF-544E-4779-8516-B2879183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9766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文字方塊 74">
              <a:extLst>
                <a:ext uri="{FF2B5EF4-FFF2-40B4-BE49-F238E27FC236}">
                  <a16:creationId xmlns:a16="http://schemas.microsoft.com/office/drawing/2014/main" id="{5EB7E11D-7A88-4711-B66A-9A6F17AEFCFC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91857D75-C05E-4A32-8021-28858732BAC2}"/>
              </a:ext>
            </a:extLst>
          </p:cNvPr>
          <p:cNvSpPr txBox="1"/>
          <p:nvPr/>
        </p:nvSpPr>
        <p:spPr>
          <a:xfrm>
            <a:off x="9418666" y="3638686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Hant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檔案</a:t>
            </a:r>
            <a:r>
              <a:rPr lang="zh-TW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編輯</a:t>
            </a:r>
            <a:endParaRPr lang="en-US" altLang="zh-Hant" sz="20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grpSp>
        <p:nvGrpSpPr>
          <p:cNvPr id="77" name="群組 76">
            <a:extLst>
              <a:ext uri="{FF2B5EF4-FFF2-40B4-BE49-F238E27FC236}">
                <a16:creationId xmlns:a16="http://schemas.microsoft.com/office/drawing/2014/main" id="{6CCD3B7E-4D5E-4557-8311-7FE22D923CDA}"/>
              </a:ext>
            </a:extLst>
          </p:cNvPr>
          <p:cNvGrpSpPr/>
          <p:nvPr/>
        </p:nvGrpSpPr>
        <p:grpSpPr>
          <a:xfrm>
            <a:off x="8747233" y="4999771"/>
            <a:ext cx="2930049" cy="654829"/>
            <a:chOff x="8536343" y="1542234"/>
            <a:chExt cx="2930049" cy="654829"/>
          </a:xfrm>
        </p:grpSpPr>
        <p:pic>
          <p:nvPicPr>
            <p:cNvPr id="78" name="圖片 77">
              <a:extLst>
                <a:ext uri="{FF2B5EF4-FFF2-40B4-BE49-F238E27FC236}">
                  <a16:creationId xmlns:a16="http://schemas.microsoft.com/office/drawing/2014/main" id="{F7E65CC4-DC34-40BD-A47C-945C2A19C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3" y="1542234"/>
              <a:ext cx="2930049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9" name="文字方塊 78">
              <a:extLst>
                <a:ext uri="{FF2B5EF4-FFF2-40B4-BE49-F238E27FC236}">
                  <a16:creationId xmlns:a16="http://schemas.microsoft.com/office/drawing/2014/main" id="{40AE3D7E-D2BA-442E-961B-025FE092AC8A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847B9C48-7CB9-454D-A533-8C2BE5C6179C}"/>
              </a:ext>
            </a:extLst>
          </p:cNvPr>
          <p:cNvSpPr txBox="1"/>
          <p:nvPr/>
        </p:nvSpPr>
        <p:spPr>
          <a:xfrm>
            <a:off x="9472924" y="5115402"/>
            <a:ext cx="202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目的端與結構</a:t>
            </a:r>
            <a:endParaRPr lang="en-US" altLang="zh-Hant" sz="24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A57B2CE3-C818-4092-8FE1-AE4A3079DDCF}"/>
              </a:ext>
            </a:extLst>
          </p:cNvPr>
          <p:cNvGrpSpPr/>
          <p:nvPr/>
        </p:nvGrpSpPr>
        <p:grpSpPr>
          <a:xfrm>
            <a:off x="228600" y="1321272"/>
            <a:ext cx="11470897" cy="5106823"/>
            <a:chOff x="130194" y="1321272"/>
            <a:chExt cx="11470897" cy="5106823"/>
          </a:xfrm>
        </p:grpSpPr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EE0F95C4-B4EF-45A1-9820-D97B347DFA92}"/>
                </a:ext>
              </a:extLst>
            </p:cNvPr>
            <p:cNvSpPr/>
            <p:nvPr/>
          </p:nvSpPr>
          <p:spPr>
            <a:xfrm>
              <a:off x="369179" y="1542236"/>
              <a:ext cx="11231912" cy="4885859"/>
            </a:xfrm>
            <a:prstGeom prst="roundRect">
              <a:avLst>
                <a:gd name="adj" fmla="val 31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700F235F-3666-4C0D-986D-3EEE9597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94" y="1321272"/>
              <a:ext cx="5400078" cy="1166478"/>
            </a:xfrm>
            <a:prstGeom prst="rect">
              <a:avLst/>
            </a:prstGeom>
          </p:spPr>
        </p:pic>
      </p:grpSp>
      <p:pic>
        <p:nvPicPr>
          <p:cNvPr id="6" name="圖片 5" descr="一張含有 螢幕擷取畫面 的圖片&#10;&#10;&#10;&#10;自動產生的描述">
            <a:extLst>
              <a:ext uri="{FF2B5EF4-FFF2-40B4-BE49-F238E27FC236}">
                <a16:creationId xmlns:a16="http://schemas.microsoft.com/office/drawing/2014/main" id="{16D0CECF-F481-FB4E-973D-04D1396DB6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782" y="4570021"/>
            <a:ext cx="3178948" cy="174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C0042BF-B5F6-204C-B86F-819C9D5B3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6" b="-5469"/>
          <a:stretch/>
        </p:blipFill>
        <p:spPr>
          <a:xfrm>
            <a:off x="5767260" y="3168828"/>
            <a:ext cx="3141460" cy="13960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2C604BE7-7EEB-460E-9E83-BE3C225797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320" y="1821891"/>
            <a:ext cx="5280987" cy="1034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FD82B329-70FC-4D35-8CC7-7D2611DD6A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64" t="-182"/>
          <a:stretch/>
        </p:blipFill>
        <p:spPr>
          <a:xfrm>
            <a:off x="5669600" y="1443268"/>
            <a:ext cx="1658795" cy="1658795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標題 1">
            <a:extLst>
              <a:ext uri="{FF2B5EF4-FFF2-40B4-BE49-F238E27FC236}">
                <a16:creationId xmlns:a16="http://schemas.microsoft.com/office/drawing/2014/main" id="{B0537182-27B4-4472-8589-02CECEE5803B}"/>
              </a:ext>
            </a:extLst>
          </p:cNvPr>
          <p:cNvSpPr txBox="1">
            <a:spLocks/>
          </p:cNvSpPr>
          <p:nvPr/>
        </p:nvSpPr>
        <p:spPr>
          <a:xfrm>
            <a:off x="1082842" y="136525"/>
            <a:ext cx="7760369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kumimoji="1"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實際使用情境</a:t>
            </a:r>
          </a:p>
        </p:txBody>
      </p:sp>
      <p:sp>
        <p:nvSpPr>
          <p:cNvPr id="61" name="矩形: 按鈕形 60">
            <a:extLst>
              <a:ext uri="{FF2B5EF4-FFF2-40B4-BE49-F238E27FC236}">
                <a16:creationId xmlns:a16="http://schemas.microsoft.com/office/drawing/2014/main" id="{105279CA-2A75-4ACC-ABF8-B59F87B01BA5}"/>
              </a:ext>
            </a:extLst>
          </p:cNvPr>
          <p:cNvSpPr/>
          <p:nvPr/>
        </p:nvSpPr>
        <p:spPr>
          <a:xfrm>
            <a:off x="228600" y="164042"/>
            <a:ext cx="697832" cy="697832"/>
          </a:xfrm>
          <a:prstGeom prst="beve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TW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EAF684DA-275C-4934-BB8C-128FBAD3200A}"/>
              </a:ext>
            </a:extLst>
          </p:cNvPr>
          <p:cNvSpPr txBox="1"/>
          <p:nvPr/>
        </p:nvSpPr>
        <p:spPr>
          <a:xfrm>
            <a:off x="689316" y="2699662"/>
            <a:ext cx="44715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自動篩選</a:t>
            </a:r>
            <a:r>
              <a:rPr kumimoji="1" lang="zh-CN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出來源資料夾的</a:t>
            </a:r>
            <a:r>
              <a:rPr kumimoji="1"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特定檔案</a:t>
            </a:r>
            <a:endParaRPr kumimoji="1" lang="en-US" altLang="zh-CN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AutoNum type="arabicPeriod"/>
            </a:pPr>
            <a:r>
              <a:rPr kumimoji="1" lang="zh-TW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歸檔過程將</a:t>
            </a:r>
            <a:r>
              <a:rPr kumimoji="1" lang="zh-TW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影片自動轉檔</a:t>
            </a:r>
            <a:endParaRPr kumimoji="1" lang="en-US" altLang="zh-TW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選擇</a:t>
            </a:r>
            <a:r>
              <a:rPr kumimoji="1" lang="zh-TW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Web </a:t>
            </a:r>
            <a:r>
              <a:rPr kumimoji="1"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資料夾作為目的端</a:t>
            </a:r>
            <a:endParaRPr kumimoji="1" lang="en-US" altLang="zh-TW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CD08DD4-010C-4E5D-89A2-F33AE42C43CF}"/>
              </a:ext>
            </a:extLst>
          </p:cNvPr>
          <p:cNvSpPr/>
          <p:nvPr/>
        </p:nvSpPr>
        <p:spPr>
          <a:xfrm>
            <a:off x="1581087" y="1393155"/>
            <a:ext cx="258147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網站內容發佈效率大增</a:t>
            </a:r>
          </a:p>
        </p:txBody>
      </p: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E2121E9B-25F6-4FCC-BD04-D1D1FD6BA0A6}"/>
              </a:ext>
            </a:extLst>
          </p:cNvPr>
          <p:cNvGrpSpPr/>
          <p:nvPr/>
        </p:nvGrpSpPr>
        <p:grpSpPr>
          <a:xfrm>
            <a:off x="5339921" y="1772164"/>
            <a:ext cx="236127" cy="4243626"/>
            <a:chOff x="5339921" y="1772164"/>
            <a:chExt cx="236127" cy="4243626"/>
          </a:xfrm>
        </p:grpSpPr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id="{1EB7A5DE-E549-45FB-B53F-FFD20FAF1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9921" y="1772164"/>
              <a:ext cx="0" cy="42436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C1E0C56B-9A3D-42B1-9EE7-DCC1385444D0}"/>
                </a:ext>
              </a:extLst>
            </p:cNvPr>
            <p:cNvSpPr/>
            <p:nvPr/>
          </p:nvSpPr>
          <p:spPr>
            <a:xfrm rot="5400000">
              <a:off x="5321031" y="3775914"/>
              <a:ext cx="273907" cy="23612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9C094C99-914E-4123-89B1-BCB0A83ED049}"/>
              </a:ext>
            </a:extLst>
          </p:cNvPr>
          <p:cNvGrpSpPr/>
          <p:nvPr/>
        </p:nvGrpSpPr>
        <p:grpSpPr>
          <a:xfrm>
            <a:off x="8474453" y="1541073"/>
            <a:ext cx="2697662" cy="654829"/>
            <a:chOff x="8536344" y="1542234"/>
            <a:chExt cx="2697662" cy="654829"/>
          </a:xfrm>
        </p:grpSpPr>
        <p:pic>
          <p:nvPicPr>
            <p:cNvPr id="68" name="圖片 67">
              <a:extLst>
                <a:ext uri="{FF2B5EF4-FFF2-40B4-BE49-F238E27FC236}">
                  <a16:creationId xmlns:a16="http://schemas.microsoft.com/office/drawing/2014/main" id="{627548B4-417C-4876-97D1-71A961480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9766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9" name="文字方塊 68">
              <a:extLst>
                <a:ext uri="{FF2B5EF4-FFF2-40B4-BE49-F238E27FC236}">
                  <a16:creationId xmlns:a16="http://schemas.microsoft.com/office/drawing/2014/main" id="{0B286FD5-DF5A-4F7B-B012-1ED2DE69E3C6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0944C3F2-5222-4CE9-9E02-2CD58FBB981A}"/>
              </a:ext>
            </a:extLst>
          </p:cNvPr>
          <p:cNvSpPr txBox="1"/>
          <p:nvPr/>
        </p:nvSpPr>
        <p:spPr>
          <a:xfrm>
            <a:off x="9200144" y="1656704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Hant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檔案篩選</a:t>
            </a:r>
            <a:endParaRPr lang="en-US" altLang="zh-Hant" sz="20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46E05F88-9663-4346-B8AB-B8C32885E4B1}"/>
              </a:ext>
            </a:extLst>
          </p:cNvPr>
          <p:cNvGrpSpPr/>
          <p:nvPr/>
        </p:nvGrpSpPr>
        <p:grpSpPr>
          <a:xfrm>
            <a:off x="8692975" y="3482115"/>
            <a:ext cx="2697662" cy="654829"/>
            <a:chOff x="8536344" y="1542234"/>
            <a:chExt cx="2697662" cy="654829"/>
          </a:xfrm>
        </p:grpSpPr>
        <p:pic>
          <p:nvPicPr>
            <p:cNvPr id="72" name="圖片 71">
              <a:extLst>
                <a:ext uri="{FF2B5EF4-FFF2-40B4-BE49-F238E27FC236}">
                  <a16:creationId xmlns:a16="http://schemas.microsoft.com/office/drawing/2014/main" id="{5BF987B6-1035-4430-A119-4191BC0B2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9766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40D542A7-A02F-49B5-B62D-F8771FC5AEC8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A9930F93-5682-4EB2-B4BF-CC0EB9E69C8D}"/>
              </a:ext>
            </a:extLst>
          </p:cNvPr>
          <p:cNvSpPr txBox="1"/>
          <p:nvPr/>
        </p:nvSpPr>
        <p:spPr>
          <a:xfrm>
            <a:off x="9418666" y="3597746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Hant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檔案</a:t>
            </a:r>
            <a:r>
              <a:rPr lang="zh-TW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編輯</a:t>
            </a:r>
            <a:endParaRPr lang="en-US" altLang="zh-Hant" sz="20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94DC86CA-B189-4871-9CE3-71D8E8B01E48}"/>
              </a:ext>
            </a:extLst>
          </p:cNvPr>
          <p:cNvGrpSpPr/>
          <p:nvPr/>
        </p:nvGrpSpPr>
        <p:grpSpPr>
          <a:xfrm>
            <a:off x="8747233" y="4885681"/>
            <a:ext cx="2930049" cy="654829"/>
            <a:chOff x="8536343" y="1542234"/>
            <a:chExt cx="2930049" cy="654829"/>
          </a:xfrm>
        </p:grpSpPr>
        <p:pic>
          <p:nvPicPr>
            <p:cNvPr id="76" name="圖片 75">
              <a:extLst>
                <a:ext uri="{FF2B5EF4-FFF2-40B4-BE49-F238E27FC236}">
                  <a16:creationId xmlns:a16="http://schemas.microsoft.com/office/drawing/2014/main" id="{20EB6BFF-0A49-4297-BCE6-7624F45FC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3" y="1542234"/>
              <a:ext cx="2930049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EDDC2F9E-AC72-4939-9A2E-6B580039927B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899FD73D-B1DD-4B7B-AA07-5FCAEC14B87C}"/>
              </a:ext>
            </a:extLst>
          </p:cNvPr>
          <p:cNvSpPr txBox="1"/>
          <p:nvPr/>
        </p:nvSpPr>
        <p:spPr>
          <a:xfrm>
            <a:off x="9472924" y="5001312"/>
            <a:ext cx="202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b="1">
                <a:solidFill>
                  <a:schemeClr val="bg1"/>
                </a:solidFill>
                <a:latin typeface="Microsoft JhengHei" charset="0"/>
                <a:ea typeface="Microsoft JhengHei" charset="0"/>
                <a:cs typeface="Microsoft JhengHei" charset="0"/>
              </a:rPr>
              <a:t>目的端與結構</a:t>
            </a:r>
            <a:endParaRPr lang="en-US" altLang="zh-Hant" sz="2400" b="1">
              <a:solidFill>
                <a:schemeClr val="bg1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75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9379F4-5455-BA42-AA6B-E181D95E6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/>
              <a:t>Demo</a:t>
            </a:r>
            <a:endParaRPr kumimoji="1"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6C6382-F20C-4991-8B03-87B2D1541B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375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D503A0-6816-8248-B40F-A8A02193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ant" b="1" err="1">
                <a:latin typeface="Arial"/>
                <a:ea typeface="Microsoft JhengHei" panose="020B0604030504040204" pitchFamily="34" charset="-120"/>
                <a:cs typeface="Arial"/>
                <a:sym typeface="Amatic SC"/>
              </a:rPr>
              <a:t>Qfiling</a:t>
            </a:r>
            <a:r>
              <a:rPr lang="en-US" altLang="zh-Hant" b="1" dirty="0">
                <a:latin typeface="Arial"/>
                <a:ea typeface="Microsoft JhengHei" panose="020B0604030504040204" pitchFamily="34" charset="-120"/>
                <a:cs typeface="Arial"/>
                <a:sym typeface="Amatic SC"/>
              </a:rPr>
              <a:t> </a:t>
            </a:r>
            <a:r>
              <a:rPr lang="zh-Hant" altLang="en-US" b="1">
                <a:latin typeface="Microsoft JhengHei"/>
                <a:ea typeface="Microsoft JhengHei"/>
                <a:cs typeface="Amatic SC"/>
                <a:sym typeface="Amatic SC"/>
              </a:rPr>
              <a:t>四大特色快速</a:t>
            </a:r>
            <a:r>
              <a:rPr lang="zh-Hant" altLang="en-US">
                <a:latin typeface="Microsoft JhengHei"/>
                <a:ea typeface="Microsoft JhengHei"/>
                <a:cs typeface="Amatic SC"/>
                <a:sym typeface="Amatic SC"/>
              </a:rPr>
              <a:t>回顧</a:t>
            </a:r>
            <a:endParaRPr kumimoji="1"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0889BAE3-D17F-410D-B7F8-B9784AA68180}"/>
              </a:ext>
            </a:extLst>
          </p:cNvPr>
          <p:cNvSpPr/>
          <p:nvPr/>
        </p:nvSpPr>
        <p:spPr>
          <a:xfrm>
            <a:off x="1836952" y="1474410"/>
            <a:ext cx="8518095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EDA9CFB8-2280-4D26-B270-19EB18D05018}"/>
              </a:ext>
            </a:extLst>
          </p:cNvPr>
          <p:cNvSpPr/>
          <p:nvPr/>
        </p:nvSpPr>
        <p:spPr>
          <a:xfrm>
            <a:off x="7185666" y="1633916"/>
            <a:ext cx="2863516" cy="1006692"/>
          </a:xfrm>
          <a:prstGeom prst="roundRect">
            <a:avLst>
              <a:gd name="adj" fmla="val 6251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86B12E76-99CB-4035-BF6F-8AF8983898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26" y="1626402"/>
            <a:ext cx="1025966" cy="1025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5A5FE9BB-DE1A-4C15-A55F-6B3B5A1153FD}"/>
              </a:ext>
            </a:extLst>
          </p:cNvPr>
          <p:cNvSpPr/>
          <p:nvPr/>
        </p:nvSpPr>
        <p:spPr>
          <a:xfrm>
            <a:off x="1832871" y="4736315"/>
            <a:ext cx="5214620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8CB4783B-4A63-474F-B820-FAF0BEC1D477}"/>
              </a:ext>
            </a:extLst>
          </p:cNvPr>
          <p:cNvSpPr/>
          <p:nvPr/>
        </p:nvSpPr>
        <p:spPr>
          <a:xfrm>
            <a:off x="1832871" y="3087773"/>
            <a:ext cx="5214620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A107A8AA-2E19-4A6D-8CA8-83750976E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23" y="1561968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42814A2A-2F3E-4BF5-89CE-3A81C85AD6EE}"/>
              </a:ext>
            </a:extLst>
          </p:cNvPr>
          <p:cNvSpPr txBox="1"/>
          <p:nvPr/>
        </p:nvSpPr>
        <p:spPr>
          <a:xfrm>
            <a:off x="3267415" y="1720000"/>
            <a:ext cx="3305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ant" altLang="en-US" sz="3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彈性客製</a:t>
            </a:r>
            <a:endParaRPr kumimoji="1" lang="en-US" altLang="zh-Hant" sz="3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Hant" alt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三步驟，客製專屬歸檔規則</a:t>
            </a:r>
            <a:endParaRPr kumimoji="1" lang="en-US" altLang="zh-Hant" sz="2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A3B45376-F8D2-41DE-AB06-84F4B9BA97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341" y="1527187"/>
            <a:ext cx="822698" cy="977800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258F5482-4924-46A0-8948-6D3C98C56C4A}"/>
              </a:ext>
            </a:extLst>
          </p:cNvPr>
          <p:cNvSpPr txBox="1"/>
          <p:nvPr/>
        </p:nvSpPr>
        <p:spPr>
          <a:xfrm>
            <a:off x="8073457" y="1738740"/>
            <a:ext cx="18469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t" b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Image2PDF</a:t>
            </a:r>
          </a:p>
          <a:p>
            <a:r>
              <a:rPr kumimoji="1" lang="zh-CN" altLang="en-US" sz="1400" b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檔案編輯模組：圖片瀏覽及分享的新方式</a:t>
            </a:r>
            <a:endParaRPr kumimoji="1" lang="en-US" altLang="zh-Hant" sz="1400" b="1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A60CAEB4-DBF5-4A3A-A9A7-8D7B38F4CD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099">
            <a:off x="9507664" y="1445571"/>
            <a:ext cx="586337" cy="586337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35856E9B-3522-408B-AC87-425778819D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041" y="3175331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D5B3E52B-CF10-44BD-B21C-F1E4DD16899D}"/>
              </a:ext>
            </a:extLst>
          </p:cNvPr>
          <p:cNvSpPr txBox="1"/>
          <p:nvPr/>
        </p:nvSpPr>
        <p:spPr>
          <a:xfrm>
            <a:off x="3263333" y="3333363"/>
            <a:ext cx="3305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zh-Hant" altLang="en-US" sz="3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效率大增</a:t>
            </a:r>
            <a:endParaRPr kumimoji="1" lang="en-US" altLang="zh-Hant" sz="3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kumimoji="1" lang="zh-Hant" alt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設定排程，系統自動整理</a:t>
            </a:r>
            <a:endParaRPr kumimoji="1" lang="zh-TW" altLang="en-US" sz="2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C25D8955-4F97-4BEC-863D-8E5D92A972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355" y="3296732"/>
            <a:ext cx="711536" cy="845681"/>
          </a:xfrm>
          <a:prstGeom prst="rect">
            <a:avLst/>
          </a:prstGeom>
        </p:spPr>
      </p:pic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F2C67614-AC5B-44D9-8942-634A4E0F5D7D}"/>
              </a:ext>
            </a:extLst>
          </p:cNvPr>
          <p:cNvSpPr/>
          <p:nvPr/>
        </p:nvSpPr>
        <p:spPr>
          <a:xfrm>
            <a:off x="7426540" y="3087773"/>
            <a:ext cx="2926701" cy="2974658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F60B1578-F258-4C34-A0E2-C1242E4CA5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68816" y="3131773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D7D60317-EDCE-4622-BFAA-A618C3D9CEAE}"/>
              </a:ext>
            </a:extLst>
          </p:cNvPr>
          <p:cNvSpPr txBox="1"/>
          <p:nvPr/>
        </p:nvSpPr>
        <p:spPr>
          <a:xfrm>
            <a:off x="7625776" y="4584149"/>
            <a:ext cx="25734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zh-Hant" altLang="en-US" sz="3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安心掌握</a:t>
            </a:r>
            <a:endParaRPr kumimoji="1" lang="en-US" altLang="zh-Hant" sz="3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kumimoji="1" lang="zh-Hant" alt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系統記錄，歸檔狀態一目瞭然</a:t>
            </a:r>
            <a:endParaRPr kumimoji="1" lang="en-US" altLang="zh-Hant" sz="2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C466A8C7-415D-4386-B587-045E25C9E2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656" y="2983336"/>
            <a:ext cx="753110" cy="895093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051C9C20-2E86-4ECE-9F44-BEBADEB46F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23" y="4823873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D9E8B288-8AFA-4DCE-B8FE-CCCD0BC11BC7}"/>
              </a:ext>
            </a:extLst>
          </p:cNvPr>
          <p:cNvSpPr txBox="1"/>
          <p:nvPr/>
        </p:nvSpPr>
        <p:spPr>
          <a:xfrm>
            <a:off x="3267415" y="4981905"/>
            <a:ext cx="3619179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kumimoji="1" lang="zh-Hant" altLang="en-US" sz="3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簡單快速</a:t>
            </a:r>
            <a:endParaRPr kumimoji="1" lang="en-US" altLang="zh-Hant" sz="3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Hant" altLang="en-US" sz="2000" b="1">
                <a:latin typeface="Microsoft JhengHei"/>
                <a:ea typeface="Microsoft JhengHei"/>
              </a:rPr>
              <a:t>善用配方，歸檔設定神速搞定</a:t>
            </a:r>
            <a:endParaRPr kumimoji="1" lang="en-US" altLang="zh-Hant" sz="2000" b="1">
              <a:latin typeface="Microsoft JhengHei"/>
              <a:ea typeface="Microsoft JhengHei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FDAA8675-84D4-4053-BB66-D94E854685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2871" y="4787943"/>
            <a:ext cx="822698" cy="9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08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16">
            <a:extLst>
              <a:ext uri="{FF2B5EF4-FFF2-40B4-BE49-F238E27FC236}">
                <a16:creationId xmlns:a16="http://schemas.microsoft.com/office/drawing/2014/main" id="{2A5ED3FC-C82F-4AA4-B050-3703EAE6B5FF}"/>
              </a:ext>
            </a:extLst>
          </p:cNvPr>
          <p:cNvSpPr txBox="1">
            <a:spLocks/>
          </p:cNvSpPr>
          <p:nvPr/>
        </p:nvSpPr>
        <p:spPr>
          <a:xfrm>
            <a:off x="7424433" y="5905160"/>
            <a:ext cx="4234167" cy="4667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7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©2019 </a:t>
            </a:r>
            <a:r>
              <a:rPr lang="zh-TW" altLang="en-US" sz="7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著作權為威聯通科技股份有限公司所有。威聯通科技並保留所有權利。QNAP 是威聯通科技股份有限公司所使用或註冊之商標或標章。檔案中所提及之產品及公司名稱可能為其他公司所有之商標。</a:t>
            </a:r>
            <a:endParaRPr lang="zh-TW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2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B5353C-C924-47E2-A5FA-E5E9B5C17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Hant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在這科技爆炸的時代，</a:t>
            </a:r>
            <a:br>
              <a:rPr lang="en-US" altLang="zh-Hant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Hant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你我都一定會遇到檔案整理問題！</a:t>
            </a:r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346DA35-BE7F-47CE-B332-36D897601F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07" y="2464068"/>
            <a:ext cx="3297703" cy="243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1FCC679-3381-4E14-B80C-49E747A22D8A}"/>
              </a:ext>
            </a:extLst>
          </p:cNvPr>
          <p:cNvSpPr txBox="1"/>
          <p:nvPr/>
        </p:nvSpPr>
        <p:spPr>
          <a:xfrm>
            <a:off x="977164" y="2896562"/>
            <a:ext cx="2909988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專案資料散落各處，結案報告好難整理！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9C3E12B-ADEC-404C-B562-E48A44CB91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547" y="2464068"/>
            <a:ext cx="3297703" cy="243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922EAAD1-0297-483B-B890-759B6BB35C70}"/>
              </a:ext>
            </a:extLst>
          </p:cNvPr>
          <p:cNvSpPr txBox="1"/>
          <p:nvPr/>
        </p:nvSpPr>
        <p:spPr>
          <a:xfrm>
            <a:off x="4603404" y="2650341"/>
            <a:ext cx="2909988" cy="20621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一想到要整理手機、相機堆積半年的旅遊相片就頭痛！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A43259B-1B71-4854-A697-82EF005837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364" y="2464068"/>
            <a:ext cx="3297703" cy="243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28E16F68-8F07-4102-86F5-7D35D911C665}"/>
              </a:ext>
            </a:extLst>
          </p:cNvPr>
          <p:cNvSpPr txBox="1"/>
          <p:nvPr/>
        </p:nvSpPr>
        <p:spPr>
          <a:xfrm>
            <a:off x="8231221" y="2650341"/>
            <a:ext cx="2909988" cy="20621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Hant" altLang="en-US"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下載資料夾快爆炸，誰來幫我快速</a:t>
            </a:r>
            <a:r>
              <a:rPr lang="zh-Hant" altLang="en-US" sz="3200" b="1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清除</a:t>
            </a:r>
            <a:r>
              <a:rPr lang="zh-TW" altLang="en-US" sz="3200" b="1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Hant" altLang="en-US" sz="3200" b="1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必要檔案！</a:t>
            </a:r>
            <a:endParaRPr lang="zh-TW" altLang="en-US" sz="3200" b="1">
              <a:solidFill>
                <a:srgbClr val="FFFF00"/>
              </a:solidFill>
              <a:effectLst>
                <a:glow rad="101600">
                  <a:schemeClr val="accent6">
                    <a:lumMod val="7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CEE357-C0AC-4EB9-AED6-0FB7D626A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811" y="4728923"/>
            <a:ext cx="1501256" cy="1156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12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4EDDBDAA-3C68-4C6A-8778-2D456E4A5738}"/>
              </a:ext>
            </a:extLst>
          </p:cNvPr>
          <p:cNvSpPr/>
          <p:nvPr/>
        </p:nvSpPr>
        <p:spPr>
          <a:xfrm>
            <a:off x="1836952" y="1474410"/>
            <a:ext cx="8518095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57B8E590-642C-4CDD-918C-DE0E321EDA3F}"/>
              </a:ext>
            </a:extLst>
          </p:cNvPr>
          <p:cNvSpPr/>
          <p:nvPr/>
        </p:nvSpPr>
        <p:spPr>
          <a:xfrm>
            <a:off x="7185666" y="1633916"/>
            <a:ext cx="2863516" cy="1006692"/>
          </a:xfrm>
          <a:prstGeom prst="roundRect">
            <a:avLst>
              <a:gd name="adj" fmla="val 6251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9" name="圖片 58">
            <a:extLst>
              <a:ext uri="{FF2B5EF4-FFF2-40B4-BE49-F238E27FC236}">
                <a16:creationId xmlns:a16="http://schemas.microsoft.com/office/drawing/2014/main" id="{58A34ABB-C6F3-4E8F-8E33-C0DC044790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26" y="1626402"/>
            <a:ext cx="1025966" cy="1025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18483030-F04B-46B4-96FB-F8838CCA0471}"/>
              </a:ext>
            </a:extLst>
          </p:cNvPr>
          <p:cNvSpPr/>
          <p:nvPr/>
        </p:nvSpPr>
        <p:spPr>
          <a:xfrm>
            <a:off x="1832871" y="4736315"/>
            <a:ext cx="5214620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BA46BB17-9D73-45B5-9BB8-77A2F0D40C73}"/>
              </a:ext>
            </a:extLst>
          </p:cNvPr>
          <p:cNvSpPr/>
          <p:nvPr/>
        </p:nvSpPr>
        <p:spPr>
          <a:xfrm>
            <a:off x="1832871" y="3087773"/>
            <a:ext cx="5214620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D38B9681-4783-448C-A268-8482A2028D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23" y="1561968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8D503A0-6816-8248-B40F-A8A02193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ant" b="1" dirty="0" err="1">
                <a:latin typeface="Arial"/>
                <a:ea typeface="Microsoft JhengHei" panose="020B0604030504040204" pitchFamily="34" charset="-120"/>
                <a:cs typeface="Arial"/>
                <a:sym typeface="Amatic SC"/>
              </a:rPr>
              <a:t>Qfiling</a:t>
            </a:r>
            <a:r>
              <a:rPr lang="en-US" altLang="zh-Hant" b="1" dirty="0">
                <a:latin typeface="Arial"/>
                <a:ea typeface="Microsoft JhengHei" panose="020B0604030504040204" pitchFamily="34" charset="-120"/>
                <a:cs typeface="Arial"/>
                <a:sym typeface="Amatic SC"/>
              </a:rPr>
              <a:t> 2.1 </a:t>
            </a:r>
            <a:r>
              <a:rPr lang="zh-Hant" altLang="en-US" b="1">
                <a:latin typeface="Microsoft JhengHei"/>
                <a:ea typeface="Microsoft JhengHei"/>
                <a:cs typeface="Amatic SC"/>
                <a:sym typeface="Amatic SC"/>
              </a:rPr>
              <a:t>智能歸檔</a:t>
            </a:r>
            <a:r>
              <a:rPr lang="zh-Hant" altLang="en-US">
                <a:latin typeface="Microsoft JhengHei"/>
                <a:ea typeface="Microsoft JhengHei"/>
                <a:cs typeface="Amatic SC"/>
                <a:sym typeface="Amatic SC"/>
              </a:rPr>
              <a:t>的</a:t>
            </a:r>
            <a:r>
              <a:rPr lang="zh-Hant" altLang="en-US" b="1">
                <a:latin typeface="Microsoft JhengHei"/>
                <a:ea typeface="Microsoft JhengHei"/>
                <a:cs typeface="Amatic SC"/>
                <a:sym typeface="Amatic SC"/>
              </a:rPr>
              <a:t>四大特色</a:t>
            </a:r>
            <a:endParaRPr kumimoji="1" lang="zh-TW" altLang="en-US">
              <a:latin typeface="Microsoft JhengHei"/>
              <a:ea typeface="Microsoft JhengHei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69A18A1-D046-9447-B1EB-484D86705D79}"/>
              </a:ext>
            </a:extLst>
          </p:cNvPr>
          <p:cNvSpPr txBox="1"/>
          <p:nvPr/>
        </p:nvSpPr>
        <p:spPr>
          <a:xfrm>
            <a:off x="3267415" y="1720000"/>
            <a:ext cx="3305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ant" altLang="en-US" sz="3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彈性客製</a:t>
            </a:r>
            <a:endParaRPr kumimoji="1" lang="en-US" altLang="zh-Hant" sz="3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Hant" alt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三步驟，客製專屬歸檔規則</a:t>
            </a:r>
            <a:endParaRPr kumimoji="1" lang="en-US" altLang="zh-Hant" sz="2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65AAB00B-A6E4-4943-8647-726F3BB530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341" y="1527187"/>
            <a:ext cx="822698" cy="977800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8E1DD8C7-451A-484D-8CE6-E8D555F7CD80}"/>
              </a:ext>
            </a:extLst>
          </p:cNvPr>
          <p:cNvSpPr txBox="1"/>
          <p:nvPr/>
        </p:nvSpPr>
        <p:spPr>
          <a:xfrm>
            <a:off x="8073457" y="1738740"/>
            <a:ext cx="18469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t" b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Image2PDF</a:t>
            </a:r>
          </a:p>
          <a:p>
            <a:r>
              <a:rPr kumimoji="1" lang="zh-CN" altLang="en-US" sz="1400" b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檔案編輯模組：圖片瀏覽及分享的新方式</a:t>
            </a:r>
            <a:endParaRPr kumimoji="1" lang="en-US" altLang="zh-Hant" sz="1400" b="1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EFA66E97-A6EC-5F42-AB4B-569249151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099">
            <a:off x="9507664" y="1445571"/>
            <a:ext cx="586337" cy="586337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C89177A4-C8D6-49CA-9F00-21EBC786AA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041" y="3175331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FB630448-C1C2-43D4-B176-3D7C3620882C}"/>
              </a:ext>
            </a:extLst>
          </p:cNvPr>
          <p:cNvSpPr txBox="1"/>
          <p:nvPr/>
        </p:nvSpPr>
        <p:spPr>
          <a:xfrm>
            <a:off x="3263333" y="3333363"/>
            <a:ext cx="3305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zh-Hant" altLang="en-US" sz="3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效率大增</a:t>
            </a:r>
            <a:endParaRPr kumimoji="1" lang="en-US" altLang="zh-Hant" sz="3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kumimoji="1" lang="zh-Hant" alt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設定排程，系統自動整理</a:t>
            </a:r>
            <a:endParaRPr kumimoji="1" lang="zh-TW" altLang="en-US" sz="2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B3604C99-A34F-4A78-B5F6-97E3A13160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355" y="3296732"/>
            <a:ext cx="711536" cy="845681"/>
          </a:xfrm>
          <a:prstGeom prst="rect">
            <a:avLst/>
          </a:prstGeom>
        </p:spPr>
      </p:pic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97EE85CF-20DC-4ABF-B511-0C2AC48F79D9}"/>
              </a:ext>
            </a:extLst>
          </p:cNvPr>
          <p:cNvSpPr/>
          <p:nvPr/>
        </p:nvSpPr>
        <p:spPr>
          <a:xfrm>
            <a:off x="7426540" y="3087773"/>
            <a:ext cx="2926701" cy="2974658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EFD52566-A98D-4123-B7D2-EFA348DA8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68816" y="3131773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文字方塊 49">
            <a:extLst>
              <a:ext uri="{FF2B5EF4-FFF2-40B4-BE49-F238E27FC236}">
                <a16:creationId xmlns:a16="http://schemas.microsoft.com/office/drawing/2014/main" id="{7633D83E-807C-4BA4-A85D-FBA137A35845}"/>
              </a:ext>
            </a:extLst>
          </p:cNvPr>
          <p:cNvSpPr txBox="1"/>
          <p:nvPr/>
        </p:nvSpPr>
        <p:spPr>
          <a:xfrm>
            <a:off x="7625776" y="4584149"/>
            <a:ext cx="25734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zh-Hant" altLang="en-US" sz="3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安心掌握</a:t>
            </a:r>
            <a:endParaRPr kumimoji="1" lang="en-US" altLang="zh-Hant" sz="3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kumimoji="1" lang="zh-Hant" alt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系統記錄，歸檔狀態一目瞭然</a:t>
            </a:r>
            <a:endParaRPr kumimoji="1" lang="en-US" altLang="zh-Hant" sz="2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1" name="圖片 50">
            <a:extLst>
              <a:ext uri="{FF2B5EF4-FFF2-40B4-BE49-F238E27FC236}">
                <a16:creationId xmlns:a16="http://schemas.microsoft.com/office/drawing/2014/main" id="{990B0F20-919D-45D9-8D13-B8EF54621A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656" y="2983336"/>
            <a:ext cx="753110" cy="895093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0DA8EB48-C4AC-48B4-8DF6-48F4CE7C92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23" y="4823873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DF2770D1-E61A-4624-B2BE-2C9598937506}"/>
              </a:ext>
            </a:extLst>
          </p:cNvPr>
          <p:cNvSpPr txBox="1"/>
          <p:nvPr/>
        </p:nvSpPr>
        <p:spPr>
          <a:xfrm>
            <a:off x="3267415" y="4981905"/>
            <a:ext cx="3619179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kumimoji="1" lang="zh-Hant" altLang="en-US" sz="3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簡單快速</a:t>
            </a:r>
            <a:endParaRPr kumimoji="1" lang="en-US" altLang="zh-Hant" sz="3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Hant" altLang="en-US" sz="2000" b="1">
                <a:latin typeface="Microsoft JhengHei"/>
                <a:ea typeface="Microsoft JhengHei"/>
              </a:rPr>
              <a:t>善用配方，歸檔設定神速搞定</a:t>
            </a:r>
            <a:endParaRPr kumimoji="1" lang="en-US" altLang="zh-Hant" sz="2000" b="1">
              <a:latin typeface="Microsoft JhengHei"/>
              <a:ea typeface="Microsoft JhengHei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36D72458-4817-4537-ABD2-898C3493DF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2871" y="4787943"/>
            <a:ext cx="822698" cy="9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58475B-89ED-864C-B05B-6CFC6C9D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ant" err="1">
                <a:ea typeface="Microsoft JhengHei" panose="020B0604030504040204" pitchFamily="34" charset="-120"/>
                <a:cs typeface="Amatic SC"/>
                <a:sym typeface="Amatic SC"/>
              </a:rPr>
              <a:t>Qfiling</a:t>
            </a:r>
            <a:r>
              <a:rPr lang="en-US" altLang="zh-Hant">
                <a:ea typeface="Microsoft JhengHei" panose="020B0604030504040204" pitchFamily="34" charset="-120"/>
                <a:cs typeface="Amatic SC"/>
                <a:sym typeface="Amatic SC"/>
              </a:rPr>
              <a:t> </a:t>
            </a:r>
            <a:r>
              <a:rPr lang="zh-Hant" altLang="en-US">
                <a:ea typeface="Microsoft JhengHei" panose="020B0604030504040204" pitchFamily="34" charset="-120"/>
                <a:cs typeface="Amatic SC"/>
                <a:sym typeface="Amatic SC"/>
              </a:rPr>
              <a:t>如何運作？</a:t>
            </a:r>
            <a:endParaRPr kumimoji="1" lang="zh-TW" altLang="en-US"/>
          </a:p>
        </p:txBody>
      </p:sp>
      <p:sp>
        <p:nvSpPr>
          <p:cNvPr id="4" name="Shape 905">
            <a:extLst>
              <a:ext uri="{FF2B5EF4-FFF2-40B4-BE49-F238E27FC236}">
                <a16:creationId xmlns:a16="http://schemas.microsoft.com/office/drawing/2014/main" id="{BEA5FC7E-66ED-9141-AE01-622A4AEFD96B}"/>
              </a:ext>
            </a:extLst>
          </p:cNvPr>
          <p:cNvSpPr/>
          <p:nvPr/>
        </p:nvSpPr>
        <p:spPr>
          <a:xfrm>
            <a:off x="3458374" y="2132961"/>
            <a:ext cx="5208441" cy="408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905">
            <a:extLst>
              <a:ext uri="{FF2B5EF4-FFF2-40B4-BE49-F238E27FC236}">
                <a16:creationId xmlns:a16="http://schemas.microsoft.com/office/drawing/2014/main" id="{FC4408D0-2EFF-7640-B3FE-ECF3B0190840}"/>
              </a:ext>
            </a:extLst>
          </p:cNvPr>
          <p:cNvSpPr/>
          <p:nvPr/>
        </p:nvSpPr>
        <p:spPr>
          <a:xfrm>
            <a:off x="8666815" y="2122328"/>
            <a:ext cx="2739680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92D050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905">
            <a:extLst>
              <a:ext uri="{FF2B5EF4-FFF2-40B4-BE49-F238E27FC236}">
                <a16:creationId xmlns:a16="http://schemas.microsoft.com/office/drawing/2014/main" id="{CBA9E66A-568C-DF40-A0CA-5F7362006A97}"/>
              </a:ext>
            </a:extLst>
          </p:cNvPr>
          <p:cNvSpPr/>
          <p:nvPr/>
        </p:nvSpPr>
        <p:spPr>
          <a:xfrm>
            <a:off x="694630" y="2122328"/>
            <a:ext cx="2763744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>
              <a:latin typeface="Arial"/>
              <a:cs typeface="Arial"/>
              <a:sym typeface="Arial"/>
            </a:endParaRPr>
          </a:p>
        </p:txBody>
      </p:sp>
      <p:sp>
        <p:nvSpPr>
          <p:cNvPr id="7" name="五邊形 6">
            <a:extLst>
              <a:ext uri="{FF2B5EF4-FFF2-40B4-BE49-F238E27FC236}">
                <a16:creationId xmlns:a16="http://schemas.microsoft.com/office/drawing/2014/main" id="{502B2A0F-7B2D-A742-85CA-129DA90359B1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指定來源端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＞形箭號 7">
            <a:extLst>
              <a:ext uri="{FF2B5EF4-FFF2-40B4-BE49-F238E27FC236}">
                <a16:creationId xmlns:a16="http://schemas.microsoft.com/office/drawing/2014/main" id="{15460356-4215-D547-A4CA-BE0B95668C3A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設定歸檔規則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＞形箭號 8">
            <a:extLst>
              <a:ext uri="{FF2B5EF4-FFF2-40B4-BE49-F238E27FC236}">
                <a16:creationId xmlns:a16="http://schemas.microsoft.com/office/drawing/2014/main" id="{9411C07F-6734-4746-83D6-11C7564C77EF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指定目的端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" name="圖片 9" descr="tandberg_data_8586_rdx_rdx_quikstor_1tb_remvble_1070111.png">
            <a:extLst>
              <a:ext uri="{FF2B5EF4-FFF2-40B4-BE49-F238E27FC236}">
                <a16:creationId xmlns:a16="http://schemas.microsoft.com/office/drawing/2014/main" id="{9C1EF42D-9082-8842-9DF2-766400E35B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2985" y="5011685"/>
            <a:ext cx="974790" cy="712535"/>
          </a:xfrm>
          <a:prstGeom prst="rect">
            <a:avLst/>
          </a:prstGeom>
        </p:spPr>
      </p:pic>
      <p:pic>
        <p:nvPicPr>
          <p:cNvPr id="11" name="圖片 10" descr="NAS.png">
            <a:extLst>
              <a:ext uri="{FF2B5EF4-FFF2-40B4-BE49-F238E27FC236}">
                <a16:creationId xmlns:a16="http://schemas.microsoft.com/office/drawing/2014/main" id="{0046432A-3BAF-C14E-B536-DAAD9DD610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43" y="2274601"/>
            <a:ext cx="913420" cy="873672"/>
          </a:xfrm>
          <a:prstGeom prst="rect">
            <a:avLst/>
          </a:prstGeom>
        </p:spPr>
      </p:pic>
      <p:sp>
        <p:nvSpPr>
          <p:cNvPr id="12" name="Shape 930">
            <a:extLst>
              <a:ext uri="{FF2B5EF4-FFF2-40B4-BE49-F238E27FC236}">
                <a16:creationId xmlns:a16="http://schemas.microsoft.com/office/drawing/2014/main" id="{8674E514-39ED-A549-AAF4-CFBAF8367C05}"/>
              </a:ext>
            </a:extLst>
          </p:cNvPr>
          <p:cNvSpPr/>
          <p:nvPr/>
        </p:nvSpPr>
        <p:spPr>
          <a:xfrm>
            <a:off x="995941" y="3233337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NAS</a:t>
            </a:r>
          </a:p>
        </p:txBody>
      </p:sp>
      <p:pic>
        <p:nvPicPr>
          <p:cNvPr id="13" name="圖片 12" descr="iSCSI.png">
            <a:extLst>
              <a:ext uri="{FF2B5EF4-FFF2-40B4-BE49-F238E27FC236}">
                <a16:creationId xmlns:a16="http://schemas.microsoft.com/office/drawing/2014/main" id="{402F9C00-4D9E-CD47-B34F-862403DD2C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71" y="2472757"/>
            <a:ext cx="1024103" cy="675516"/>
          </a:xfrm>
          <a:prstGeom prst="rect">
            <a:avLst/>
          </a:prstGeom>
        </p:spPr>
      </p:pic>
      <p:sp>
        <p:nvSpPr>
          <p:cNvPr id="14" name="Shape 930">
            <a:extLst>
              <a:ext uri="{FF2B5EF4-FFF2-40B4-BE49-F238E27FC236}">
                <a16:creationId xmlns:a16="http://schemas.microsoft.com/office/drawing/2014/main" id="{202D0841-0826-A449-A3C7-6392E0BF469A}"/>
              </a:ext>
            </a:extLst>
          </p:cNvPr>
          <p:cNvSpPr/>
          <p:nvPr/>
        </p:nvSpPr>
        <p:spPr>
          <a:xfrm>
            <a:off x="2169842" y="3233337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iSCSI</a:t>
            </a:r>
          </a:p>
        </p:txBody>
      </p:sp>
      <p:pic>
        <p:nvPicPr>
          <p:cNvPr id="15" name="圖片 14" descr="USB.png">
            <a:extLst>
              <a:ext uri="{FF2B5EF4-FFF2-40B4-BE49-F238E27FC236}">
                <a16:creationId xmlns:a16="http://schemas.microsoft.com/office/drawing/2014/main" id="{80FF7CF2-B8C4-F34F-B124-EAEC46C8A5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813" y="3616930"/>
            <a:ext cx="623940" cy="838832"/>
          </a:xfrm>
          <a:prstGeom prst="rect">
            <a:avLst/>
          </a:prstGeom>
        </p:spPr>
      </p:pic>
      <p:sp>
        <p:nvSpPr>
          <p:cNvPr id="16" name="Shape 930">
            <a:extLst>
              <a:ext uri="{FF2B5EF4-FFF2-40B4-BE49-F238E27FC236}">
                <a16:creationId xmlns:a16="http://schemas.microsoft.com/office/drawing/2014/main" id="{8227C3C4-E7AD-3C4B-94E8-79BF955A87CE}"/>
              </a:ext>
            </a:extLst>
          </p:cNvPr>
          <p:cNvSpPr/>
          <p:nvPr/>
        </p:nvSpPr>
        <p:spPr>
          <a:xfrm>
            <a:off x="995941" y="4531532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USB</a:t>
            </a:r>
            <a:endParaRPr lang="en" sz="1400" b="1" i="0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圖片 16" descr="DVD.png">
            <a:extLst>
              <a:ext uri="{FF2B5EF4-FFF2-40B4-BE49-F238E27FC236}">
                <a16:creationId xmlns:a16="http://schemas.microsoft.com/office/drawing/2014/main" id="{1860BD53-6515-6948-AC9C-222FA2CCB7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706" y="3631559"/>
            <a:ext cx="824203" cy="824203"/>
          </a:xfrm>
          <a:prstGeom prst="rect">
            <a:avLst/>
          </a:prstGeom>
        </p:spPr>
      </p:pic>
      <p:sp>
        <p:nvSpPr>
          <p:cNvPr id="18" name="Shape 930">
            <a:extLst>
              <a:ext uri="{FF2B5EF4-FFF2-40B4-BE49-F238E27FC236}">
                <a16:creationId xmlns:a16="http://schemas.microsoft.com/office/drawing/2014/main" id="{57E42FE3-7D2D-984E-9386-F50EDE940C91}"/>
              </a:ext>
            </a:extLst>
          </p:cNvPr>
          <p:cNvSpPr/>
          <p:nvPr/>
        </p:nvSpPr>
        <p:spPr>
          <a:xfrm>
            <a:off x="2169842" y="4531532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DVD</a:t>
            </a:r>
            <a:endParaRPr lang="en" sz="1400" b="1" i="0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圖片 18" descr="Mobile.png">
            <a:extLst>
              <a:ext uri="{FF2B5EF4-FFF2-40B4-BE49-F238E27FC236}">
                <a16:creationId xmlns:a16="http://schemas.microsoft.com/office/drawing/2014/main" id="{EEE727CD-6CFC-E841-9457-338D112882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813" y="4926621"/>
            <a:ext cx="578557" cy="841880"/>
          </a:xfrm>
          <a:prstGeom prst="rect">
            <a:avLst/>
          </a:prstGeom>
        </p:spPr>
      </p:pic>
      <p:sp>
        <p:nvSpPr>
          <p:cNvPr id="20" name="Shape 930">
            <a:extLst>
              <a:ext uri="{FF2B5EF4-FFF2-40B4-BE49-F238E27FC236}">
                <a16:creationId xmlns:a16="http://schemas.microsoft.com/office/drawing/2014/main" id="{988CBA0C-3C01-884C-9AC3-4E1612ADAD2A}"/>
              </a:ext>
            </a:extLst>
          </p:cNvPr>
          <p:cNvSpPr/>
          <p:nvPr/>
        </p:nvSpPr>
        <p:spPr>
          <a:xfrm>
            <a:off x="995941" y="5851086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Mobile</a:t>
            </a:r>
          </a:p>
        </p:txBody>
      </p:sp>
      <p:sp>
        <p:nvSpPr>
          <p:cNvPr id="21" name="Shape 930">
            <a:extLst>
              <a:ext uri="{FF2B5EF4-FFF2-40B4-BE49-F238E27FC236}">
                <a16:creationId xmlns:a16="http://schemas.microsoft.com/office/drawing/2014/main" id="{077774AA-4F2D-214C-94CD-2E4CB28B6C98}"/>
              </a:ext>
            </a:extLst>
          </p:cNvPr>
          <p:cNvSpPr/>
          <p:nvPr/>
        </p:nvSpPr>
        <p:spPr>
          <a:xfrm>
            <a:off x="2169842" y="5851086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RDX</a:t>
            </a:r>
          </a:p>
        </p:txBody>
      </p:sp>
      <p:pic>
        <p:nvPicPr>
          <p:cNvPr id="22" name="圖片 21" descr="tandberg_data_8586_rdx_rdx_quikstor_1tb_remvble_1070111.png">
            <a:extLst>
              <a:ext uri="{FF2B5EF4-FFF2-40B4-BE49-F238E27FC236}">
                <a16:creationId xmlns:a16="http://schemas.microsoft.com/office/drawing/2014/main" id="{6954957A-907D-6043-BB08-951B1366B7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27813" y="4890291"/>
            <a:ext cx="974790" cy="712535"/>
          </a:xfrm>
          <a:prstGeom prst="rect">
            <a:avLst/>
          </a:prstGeom>
        </p:spPr>
      </p:pic>
      <p:pic>
        <p:nvPicPr>
          <p:cNvPr id="23" name="圖片 22" descr="NAS.png">
            <a:extLst>
              <a:ext uri="{FF2B5EF4-FFF2-40B4-BE49-F238E27FC236}">
                <a16:creationId xmlns:a16="http://schemas.microsoft.com/office/drawing/2014/main" id="{8DA942DD-CA13-BD4E-93D5-8D9F0AEA8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438" y="2274601"/>
            <a:ext cx="913420" cy="873672"/>
          </a:xfrm>
          <a:prstGeom prst="rect">
            <a:avLst/>
          </a:prstGeom>
        </p:spPr>
      </p:pic>
      <p:sp>
        <p:nvSpPr>
          <p:cNvPr id="24" name="Shape 930">
            <a:extLst>
              <a:ext uri="{FF2B5EF4-FFF2-40B4-BE49-F238E27FC236}">
                <a16:creationId xmlns:a16="http://schemas.microsoft.com/office/drawing/2014/main" id="{A4290B17-E706-F049-8201-51973D72ECC2}"/>
              </a:ext>
            </a:extLst>
          </p:cNvPr>
          <p:cNvSpPr/>
          <p:nvPr/>
        </p:nvSpPr>
        <p:spPr>
          <a:xfrm>
            <a:off x="8993736" y="3233337"/>
            <a:ext cx="934966" cy="2330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NAS</a:t>
            </a:r>
          </a:p>
        </p:txBody>
      </p:sp>
      <p:pic>
        <p:nvPicPr>
          <p:cNvPr id="25" name="圖片 24" descr="iSCSI.png">
            <a:extLst>
              <a:ext uri="{FF2B5EF4-FFF2-40B4-BE49-F238E27FC236}">
                <a16:creationId xmlns:a16="http://schemas.microsoft.com/office/drawing/2014/main" id="{B3A03756-0BDC-C240-A081-860B7BF5E7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66" y="2472757"/>
            <a:ext cx="1024103" cy="675516"/>
          </a:xfrm>
          <a:prstGeom prst="rect">
            <a:avLst/>
          </a:prstGeom>
        </p:spPr>
      </p:pic>
      <p:sp>
        <p:nvSpPr>
          <p:cNvPr id="26" name="Shape 930">
            <a:extLst>
              <a:ext uri="{FF2B5EF4-FFF2-40B4-BE49-F238E27FC236}">
                <a16:creationId xmlns:a16="http://schemas.microsoft.com/office/drawing/2014/main" id="{652B550F-768D-8945-8D27-5F28858C89FF}"/>
              </a:ext>
            </a:extLst>
          </p:cNvPr>
          <p:cNvSpPr/>
          <p:nvPr/>
        </p:nvSpPr>
        <p:spPr>
          <a:xfrm>
            <a:off x="10167637" y="3233337"/>
            <a:ext cx="934966" cy="2330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iSCSI</a:t>
            </a:r>
          </a:p>
        </p:txBody>
      </p:sp>
      <p:pic>
        <p:nvPicPr>
          <p:cNvPr id="27" name="圖片 26" descr="USB.png">
            <a:extLst>
              <a:ext uri="{FF2B5EF4-FFF2-40B4-BE49-F238E27FC236}">
                <a16:creationId xmlns:a16="http://schemas.microsoft.com/office/drawing/2014/main" id="{A4CA6449-520E-8F4F-8899-BC82249F8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608" y="3616930"/>
            <a:ext cx="623940" cy="838832"/>
          </a:xfrm>
          <a:prstGeom prst="rect">
            <a:avLst/>
          </a:prstGeom>
        </p:spPr>
      </p:pic>
      <p:sp>
        <p:nvSpPr>
          <p:cNvPr id="28" name="Shape 930">
            <a:extLst>
              <a:ext uri="{FF2B5EF4-FFF2-40B4-BE49-F238E27FC236}">
                <a16:creationId xmlns:a16="http://schemas.microsoft.com/office/drawing/2014/main" id="{0BB830AE-29C7-F142-B41C-9CE12F6989E5}"/>
              </a:ext>
            </a:extLst>
          </p:cNvPr>
          <p:cNvSpPr/>
          <p:nvPr/>
        </p:nvSpPr>
        <p:spPr>
          <a:xfrm>
            <a:off x="8993736" y="4531532"/>
            <a:ext cx="934966" cy="2330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USB</a:t>
            </a:r>
            <a:endParaRPr lang="en" sz="1400" b="1" i="0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930">
            <a:extLst>
              <a:ext uri="{FF2B5EF4-FFF2-40B4-BE49-F238E27FC236}">
                <a16:creationId xmlns:a16="http://schemas.microsoft.com/office/drawing/2014/main" id="{EB0DA63E-CCF0-1047-A06E-2F578FFCEB3F}"/>
              </a:ext>
            </a:extLst>
          </p:cNvPr>
          <p:cNvSpPr/>
          <p:nvPr/>
        </p:nvSpPr>
        <p:spPr>
          <a:xfrm>
            <a:off x="10167637" y="4531532"/>
            <a:ext cx="934966" cy="2330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Mobile</a:t>
            </a:r>
          </a:p>
        </p:txBody>
      </p:sp>
      <p:pic>
        <p:nvPicPr>
          <p:cNvPr id="30" name="圖片 29" descr="Mobile.png">
            <a:extLst>
              <a:ext uri="{FF2B5EF4-FFF2-40B4-BE49-F238E27FC236}">
                <a16:creationId xmlns:a16="http://schemas.microsoft.com/office/drawing/2014/main" id="{5CDF978C-0B90-1448-99F7-D138CCC5081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044" y="3616930"/>
            <a:ext cx="578557" cy="841880"/>
          </a:xfrm>
          <a:prstGeom prst="rect">
            <a:avLst/>
          </a:prstGeom>
        </p:spPr>
      </p:pic>
      <p:sp>
        <p:nvSpPr>
          <p:cNvPr id="31" name="Shape 930">
            <a:extLst>
              <a:ext uri="{FF2B5EF4-FFF2-40B4-BE49-F238E27FC236}">
                <a16:creationId xmlns:a16="http://schemas.microsoft.com/office/drawing/2014/main" id="{4F5CFCDB-7BE7-D045-848B-7217330AED5A}"/>
              </a:ext>
            </a:extLst>
          </p:cNvPr>
          <p:cNvSpPr/>
          <p:nvPr/>
        </p:nvSpPr>
        <p:spPr>
          <a:xfrm>
            <a:off x="8993736" y="5227509"/>
            <a:ext cx="934966" cy="2330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RDX</a:t>
            </a:r>
          </a:p>
        </p:txBody>
      </p:sp>
      <p:pic>
        <p:nvPicPr>
          <p:cNvPr id="32" name="圖片 31" descr="P5.png">
            <a:extLst>
              <a:ext uri="{FF2B5EF4-FFF2-40B4-BE49-F238E27FC236}">
                <a16:creationId xmlns:a16="http://schemas.microsoft.com/office/drawing/2014/main" id="{B2E1DD7D-339A-294C-B7FD-475D6019AF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165" y="2638008"/>
            <a:ext cx="4873910" cy="2906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6DD2F697-A1EA-0B43-98C8-8D308FDD69FB}"/>
              </a:ext>
            </a:extLst>
          </p:cNvPr>
          <p:cNvSpPr txBox="1"/>
          <p:nvPr/>
        </p:nvSpPr>
        <p:spPr>
          <a:xfrm>
            <a:off x="7348384" y="2983751"/>
            <a:ext cx="145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bg1"/>
                </a:solidFill>
              </a:rPr>
              <a:t>Document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0D38E5E6-C224-8645-8889-37DA17DEC592}"/>
              </a:ext>
            </a:extLst>
          </p:cNvPr>
          <p:cNvSpPr txBox="1"/>
          <p:nvPr/>
        </p:nvSpPr>
        <p:spPr>
          <a:xfrm>
            <a:off x="7347652" y="3992534"/>
            <a:ext cx="98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solidFill>
                  <a:schemeClr val="bg1"/>
                </a:solidFill>
              </a:rPr>
              <a:t>Image</a:t>
            </a:r>
            <a:endParaRPr lang="zh-TW" altLang="en-US" sz="1400" b="1">
              <a:solidFill>
                <a:schemeClr val="bg1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82C97F2-C4B4-1449-90E1-991E61A7E5C7}"/>
              </a:ext>
            </a:extLst>
          </p:cNvPr>
          <p:cNvSpPr txBox="1"/>
          <p:nvPr/>
        </p:nvSpPr>
        <p:spPr>
          <a:xfrm>
            <a:off x="7347652" y="5064850"/>
            <a:ext cx="98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solidFill>
                  <a:schemeClr val="bg1"/>
                </a:solidFill>
              </a:rPr>
              <a:t>Video</a:t>
            </a:r>
            <a:endParaRPr lang="zh-TW" alt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8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11825D-D571-DF4F-89A9-CC429625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ant" altLang="en-US">
                <a:ea typeface="Microsoft JhengHei" panose="020B0604030504040204" pitchFamily="34" charset="-120"/>
                <a:cs typeface="Amatic SC"/>
                <a:sym typeface="Amatic SC"/>
              </a:rPr>
              <a:t>三步驟，客製專屬歸檔規則</a:t>
            </a:r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E06772-1BD7-F045-B35C-663AB17179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29" y="2370222"/>
            <a:ext cx="10786351" cy="3801977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五邊形 6">
            <a:extLst>
              <a:ext uri="{FF2B5EF4-FFF2-40B4-BE49-F238E27FC236}">
                <a16:creationId xmlns:a16="http://schemas.microsoft.com/office/drawing/2014/main" id="{205AA77B-CABD-4803-9876-24774A2034C1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檔案篩選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＞形箭號 7">
            <a:extLst>
              <a:ext uri="{FF2B5EF4-FFF2-40B4-BE49-F238E27FC236}">
                <a16:creationId xmlns:a16="http://schemas.microsoft.com/office/drawing/2014/main" id="{4B681BE2-60CE-4785-B4A0-DD373CEDDB88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檔案編輯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＞形箭號 8">
            <a:extLst>
              <a:ext uri="{FF2B5EF4-FFF2-40B4-BE49-F238E27FC236}">
                <a16:creationId xmlns:a16="http://schemas.microsoft.com/office/drawing/2014/main" id="{66AB6826-7DFE-4651-9050-16163CB83488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目的端與結構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93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B14551B-D498-AE42-9ACE-B31736181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8683" y="2473175"/>
            <a:ext cx="8554195" cy="3326046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BD8F74C-800B-9C4D-BAE3-3D703A17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ant" altLang="en-US">
                <a:ea typeface="Microsoft JhengHei" panose="020B0604030504040204" pitchFamily="34" charset="-120"/>
                <a:cs typeface="Amatic SC"/>
                <a:sym typeface="Amatic SC"/>
              </a:rPr>
              <a:t>三步驟，客製專屬歸檔規則</a:t>
            </a:r>
            <a:endParaRPr kumimoji="1" lang="zh-TW" altLang="en-US"/>
          </a:p>
        </p:txBody>
      </p:sp>
      <p:sp>
        <p:nvSpPr>
          <p:cNvPr id="10" name="五邊形 6">
            <a:extLst>
              <a:ext uri="{FF2B5EF4-FFF2-40B4-BE49-F238E27FC236}">
                <a16:creationId xmlns:a16="http://schemas.microsoft.com/office/drawing/2014/main" id="{2A4F197A-4172-40F8-B67C-AFADDCC595DE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檔案篩選</a:t>
            </a:r>
            <a:endParaRPr kumimoji="1" lang="zh-TW" altLang="en-US" sz="2800" b="1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＞形箭號 7">
            <a:extLst>
              <a:ext uri="{FF2B5EF4-FFF2-40B4-BE49-F238E27FC236}">
                <a16:creationId xmlns:a16="http://schemas.microsoft.com/office/drawing/2014/main" id="{8049391C-0E68-4BA5-B70C-3D921FE73034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檔案編輯</a:t>
            </a:r>
            <a:endParaRPr kumimoji="1" lang="zh-TW" altLang="en-US" sz="2800" b="1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＞形箭號 8">
            <a:extLst>
              <a:ext uri="{FF2B5EF4-FFF2-40B4-BE49-F238E27FC236}">
                <a16:creationId xmlns:a16="http://schemas.microsoft.com/office/drawing/2014/main" id="{CA51F477-5BCD-441A-85C1-FDF3B73A7D65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目的端與結構</a:t>
            </a:r>
            <a:endParaRPr kumimoji="1" lang="zh-TW" altLang="en-US" sz="2800" b="1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622CAC6-43D3-414F-811F-8C0E989F9E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30" y="4305140"/>
            <a:ext cx="2867270" cy="1355174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CD7DA7C6-48F9-40BB-845D-A38131F9654A}"/>
              </a:ext>
            </a:extLst>
          </p:cNvPr>
          <p:cNvSpPr txBox="1"/>
          <p:nvPr/>
        </p:nvSpPr>
        <p:spPr>
          <a:xfrm>
            <a:off x="870737" y="4473760"/>
            <a:ext cx="2082014" cy="102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數十種篩選條件設定，幫您挑出所需檔案！</a:t>
            </a:r>
            <a:endParaRPr lang="zh-TW" altLang="en-US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icrosoft JhengHe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2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6B8F98-6ED7-6749-98D9-DE8A8D16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ant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Amatic SC"/>
                <a:sym typeface="Amatic SC"/>
              </a:rPr>
              <a:t>三步驟，客製專屬歸檔規則</a:t>
            </a:r>
            <a:endParaRPr kumimoji="1" lang="zh-TW" altLang="en-US"/>
          </a:p>
        </p:txBody>
      </p:sp>
      <p:pic>
        <p:nvPicPr>
          <p:cNvPr id="11" name="圖片 10" descr="一張含有 螢幕擷取畫面 的圖片&#10;&#10;&#10;&#10;自動產生的描述">
            <a:extLst>
              <a:ext uri="{FF2B5EF4-FFF2-40B4-BE49-F238E27FC236}">
                <a16:creationId xmlns:a16="http://schemas.microsoft.com/office/drawing/2014/main" id="{99F401B5-25CB-F94F-8538-F4F1513956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379" y="2259936"/>
            <a:ext cx="7709215" cy="4132498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五邊形 6">
            <a:extLst>
              <a:ext uri="{FF2B5EF4-FFF2-40B4-BE49-F238E27FC236}">
                <a16:creationId xmlns:a16="http://schemas.microsoft.com/office/drawing/2014/main" id="{4EB08812-01BF-461D-9B11-8D3F88E51439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檔案篩選</a:t>
            </a:r>
            <a:endParaRPr kumimoji="1" lang="zh-TW" altLang="en-US" sz="2800" b="1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＞形箭號 7">
            <a:extLst>
              <a:ext uri="{FF2B5EF4-FFF2-40B4-BE49-F238E27FC236}">
                <a16:creationId xmlns:a16="http://schemas.microsoft.com/office/drawing/2014/main" id="{693482FE-393C-4EDE-8107-375FF18E1B82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檔案編輯</a:t>
            </a:r>
            <a:endParaRPr kumimoji="1" lang="zh-TW" altLang="en-US" sz="2800" b="1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＞形箭號 8">
            <a:extLst>
              <a:ext uri="{FF2B5EF4-FFF2-40B4-BE49-F238E27FC236}">
                <a16:creationId xmlns:a16="http://schemas.microsoft.com/office/drawing/2014/main" id="{B9346C03-D61E-48F4-BFF0-9F49756B3BE4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Hant" altLang="en-US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目的端與結構</a:t>
            </a:r>
            <a:endParaRPr kumimoji="1" lang="zh-TW" altLang="en-US" sz="2800" b="1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C5ADBC-EA61-4DB8-BE30-6445B1CB5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95" y="2444898"/>
            <a:ext cx="2867270" cy="1689107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EF49E325-2E26-4538-8DFD-06A795CA1B62}"/>
              </a:ext>
            </a:extLst>
          </p:cNvPr>
          <p:cNvSpPr txBox="1"/>
          <p:nvPr/>
        </p:nvSpPr>
        <p:spPr>
          <a:xfrm>
            <a:off x="780133" y="2789720"/>
            <a:ext cx="2324016" cy="102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歸檔時，不僅能同時加密、壓縮，還能替圖片加上浮水印！</a:t>
            </a:r>
            <a:endParaRPr lang="zh-TW" altLang="en-US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icrosoft JhengHei" charset="0"/>
              <a:cs typeface="Arial" panose="020B0604020202020204" pitchFamily="34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E75AC77-097A-4E3A-96F6-FB51E6596A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95" y="4359777"/>
            <a:ext cx="2867270" cy="1689107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4B42959F-953C-4492-BC37-620CC9D8767C}"/>
              </a:ext>
            </a:extLst>
          </p:cNvPr>
          <p:cNvSpPr txBox="1"/>
          <p:nvPr/>
        </p:nvSpPr>
        <p:spPr>
          <a:xfrm>
            <a:off x="814768" y="4534435"/>
            <a:ext cx="2373423" cy="133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TW" b="1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Qfiling</a:t>
            </a:r>
            <a:r>
              <a:rPr lang="en-US" altLang="zh-TW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 2.1.0 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全新支援</a:t>
            </a:r>
            <a:r>
              <a:rPr lang="zh-TW" altLang="en-US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TW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Image2PDF</a:t>
            </a:r>
            <a:r>
              <a:rPr lang="zh-TW" altLang="en-US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，替您把篩選出的來源圖片自動合成 </a:t>
            </a:r>
            <a:r>
              <a:rPr lang="en-US" altLang="zh-TW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PDF</a:t>
            </a:r>
          </a:p>
        </p:txBody>
      </p:sp>
    </p:spTree>
    <p:extLst>
      <p:ext uri="{BB962C8B-B14F-4D97-AF65-F5344CB8AC3E}">
        <p14:creationId xmlns:p14="http://schemas.microsoft.com/office/powerpoint/2010/main" val="154709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FD2BEC9E-9884-436E-9037-6D5ACA2AC95A}"/>
              </a:ext>
            </a:extLst>
          </p:cNvPr>
          <p:cNvSpPr/>
          <p:nvPr/>
        </p:nvSpPr>
        <p:spPr>
          <a:xfrm>
            <a:off x="577524" y="1319513"/>
            <a:ext cx="7850107" cy="1008156"/>
          </a:xfrm>
          <a:prstGeom prst="roundRect">
            <a:avLst>
              <a:gd name="adj" fmla="val 6251"/>
            </a:avLst>
          </a:prstGeom>
          <a:gradFill>
            <a:gsLst>
              <a:gs pos="40000">
                <a:schemeClr val="accent5">
                  <a:lumMod val="40000"/>
                  <a:lumOff val="60000"/>
                </a:schemeClr>
              </a:gs>
              <a:gs pos="0">
                <a:schemeClr val="bg1">
                  <a:alpha val="0"/>
                </a:schemeClr>
              </a:gs>
            </a:gsLst>
            <a:lin ang="10800000"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33690AA-BD5F-0A4E-B888-BCF60133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57" y="59421"/>
            <a:ext cx="11771430" cy="987009"/>
          </a:xfrm>
        </p:spPr>
        <p:txBody>
          <a:bodyPr>
            <a:normAutofit/>
          </a:bodyPr>
          <a:lstStyle/>
          <a:p>
            <a:r>
              <a:rPr kumimoji="1" lang="en-US" altLang="zh-CN" err="1"/>
              <a:t>Qfiling</a:t>
            </a:r>
            <a:r>
              <a:rPr kumimoji="1" lang="en-US" altLang="zh-CN"/>
              <a:t> 2.1 </a:t>
            </a:r>
            <a:r>
              <a:rPr kumimoji="1" lang="zh-CN" altLang="en-US"/>
              <a:t>最新支援的檔案編輯模組</a:t>
            </a:r>
            <a:endParaRPr kumimoji="1"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1B7FE7A-C0EE-5841-BACE-98261AFCAA3E}"/>
              </a:ext>
            </a:extLst>
          </p:cNvPr>
          <p:cNvSpPr txBox="1">
            <a:spLocks/>
          </p:cNvSpPr>
          <p:nvPr/>
        </p:nvSpPr>
        <p:spPr>
          <a:xfrm>
            <a:off x="2650702" y="1284038"/>
            <a:ext cx="7180012" cy="73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Image2PDF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8AFE70-BE89-0C47-BF44-180B3D17C09A}"/>
              </a:ext>
            </a:extLst>
          </p:cNvPr>
          <p:cNvSpPr/>
          <p:nvPr/>
        </p:nvSpPr>
        <p:spPr>
          <a:xfrm>
            <a:off x="2672637" y="1907234"/>
            <a:ext cx="3352833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圖片瀏覽和分享的新方式</a:t>
            </a:r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8" name="圖片 7" descr="一張含有 螢幕擷取畫面 的圖片&#10;&#10;&#10;&#10;自動產生的描述">
            <a:extLst>
              <a:ext uri="{FF2B5EF4-FFF2-40B4-BE49-F238E27FC236}">
                <a16:creationId xmlns:a16="http://schemas.microsoft.com/office/drawing/2014/main" id="{C89BE50C-B18E-C24C-A061-C85341DAB8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20" y="3050402"/>
            <a:ext cx="4175089" cy="2835090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 descr="一張含有 螢幕擷取畫面 的圖片&#10;&#10;&#10;&#10;自動產生的描述">
            <a:extLst>
              <a:ext uri="{FF2B5EF4-FFF2-40B4-BE49-F238E27FC236}">
                <a16:creationId xmlns:a16="http://schemas.microsoft.com/office/drawing/2014/main" id="{E9F8812A-D5A6-2246-AF99-AC3F83D570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245" y="2869474"/>
            <a:ext cx="4042639" cy="3365804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09E765E3-8B1F-8341-B45A-10D3747F74F0}"/>
              </a:ext>
            </a:extLst>
          </p:cNvPr>
          <p:cNvGrpSpPr/>
          <p:nvPr/>
        </p:nvGrpSpPr>
        <p:grpSpPr>
          <a:xfrm>
            <a:off x="7812433" y="2431694"/>
            <a:ext cx="4001094" cy="2284217"/>
            <a:chOff x="8015623" y="1935794"/>
            <a:chExt cx="4001094" cy="2284217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40ACC97A-9A36-F94B-8330-F8A8DA483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5623" y="2049823"/>
              <a:ext cx="3665684" cy="2170188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F228FEA-5800-8A4A-9388-A7D4384ED845}"/>
                </a:ext>
              </a:extLst>
            </p:cNvPr>
            <p:cNvSpPr txBox="1"/>
            <p:nvPr/>
          </p:nvSpPr>
          <p:spPr>
            <a:xfrm>
              <a:off x="8630833" y="2212583"/>
              <a:ext cx="2832420" cy="50783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zh-TW" altLang="en-US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防止複製、列印、再加密</a:t>
              </a:r>
            </a:p>
            <a:p>
              <a:pPr>
                <a:lnSpc>
                  <a:spcPts val="1500"/>
                </a:lnSpc>
              </a:pPr>
              <a:r>
                <a:rPr lang="zh-TW" altLang="en-US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讓您安心把檔案分享出去</a:t>
              </a:r>
              <a:r>
                <a:rPr lang="en-US" altLang="zh-TW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!!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9A3BEB48-73FB-BD44-A0BC-3857E9D031FE}"/>
                </a:ext>
              </a:extLst>
            </p:cNvPr>
            <p:cNvSpPr txBox="1"/>
            <p:nvPr/>
          </p:nvSpPr>
          <p:spPr>
            <a:xfrm>
              <a:off x="8794691" y="2949075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防止複製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防止列印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檔案加密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AF0EE2A-F549-7B49-8E16-EDA02AB56AC7}"/>
                </a:ext>
              </a:extLst>
            </p:cNvPr>
            <p:cNvSpPr txBox="1"/>
            <p:nvPr/>
          </p:nvSpPr>
          <p:spPr>
            <a:xfrm>
              <a:off x="8778797" y="2692054"/>
              <a:ext cx="1491545" cy="338554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檔案保護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AB767DC2-2072-BA46-8A48-E894D7B6A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68513" y="1935794"/>
              <a:ext cx="748204" cy="7482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104065B-3BE8-4D43-B73D-1750E11A8F93}"/>
              </a:ext>
            </a:extLst>
          </p:cNvPr>
          <p:cNvGrpSpPr/>
          <p:nvPr/>
        </p:nvGrpSpPr>
        <p:grpSpPr>
          <a:xfrm>
            <a:off x="2307774" y="2444048"/>
            <a:ext cx="3969030" cy="2271865"/>
            <a:chOff x="1649768" y="4190603"/>
            <a:chExt cx="3969030" cy="2271865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AC9512BA-8078-A148-A711-B1CA005F0340}"/>
                </a:ext>
              </a:extLst>
            </p:cNvPr>
            <p:cNvGrpSpPr/>
            <p:nvPr/>
          </p:nvGrpSpPr>
          <p:grpSpPr>
            <a:xfrm>
              <a:off x="1649768" y="4190603"/>
              <a:ext cx="3969030" cy="2271865"/>
              <a:chOff x="1649768" y="4190603"/>
              <a:chExt cx="3969030" cy="2271865"/>
            </a:xfrm>
          </p:grpSpPr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78078B28-16B4-3E42-B19B-1BC1AA9DC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9768" y="4292280"/>
                <a:ext cx="3665684" cy="2170188"/>
              </a:xfrm>
              <a:prstGeom prst="rect">
                <a:avLst/>
              </a:prstGeom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1F784FB5-5F1C-CB4B-8507-F50778C38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0594" y="4190603"/>
                <a:ext cx="748204" cy="7482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2A8D88D-98D0-864D-8225-FC41133C341E}"/>
                  </a:ext>
                </a:extLst>
              </p:cNvPr>
              <p:cNvSpPr/>
              <p:nvPr/>
            </p:nvSpPr>
            <p:spPr>
              <a:xfrm>
                <a:off x="2336124" y="4523874"/>
                <a:ext cx="3093811" cy="3515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建立自訂版面以滿足不同需求</a:t>
                </a:r>
                <a:endParaRPr lang="en-US" altLang="zh-TW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8938BD92-5D8D-084A-AF55-A418FFF7F1B6}"/>
                </a:ext>
              </a:extLst>
            </p:cNvPr>
            <p:cNvSpPr txBox="1"/>
            <p:nvPr/>
          </p:nvSpPr>
          <p:spPr>
            <a:xfrm>
              <a:off x="2498193" y="5016631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頁面大小及方向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頁首頁尾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邊界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7551C83D-6B22-0341-B80E-F18294ED3011}"/>
              </a:ext>
            </a:extLst>
          </p:cNvPr>
          <p:cNvGrpSpPr/>
          <p:nvPr/>
        </p:nvGrpSpPr>
        <p:grpSpPr>
          <a:xfrm>
            <a:off x="2327761" y="4552376"/>
            <a:ext cx="3665684" cy="2170188"/>
            <a:chOff x="1649768" y="4292280"/>
            <a:chExt cx="3665684" cy="2170188"/>
          </a:xfrm>
        </p:grpSpPr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62B22A48-F097-CA4C-A6DC-8627D96116E6}"/>
                </a:ext>
              </a:extLst>
            </p:cNvPr>
            <p:cNvGrpSpPr/>
            <p:nvPr/>
          </p:nvGrpSpPr>
          <p:grpSpPr>
            <a:xfrm>
              <a:off x="1649768" y="4292280"/>
              <a:ext cx="3665684" cy="2170188"/>
              <a:chOff x="1649768" y="4292280"/>
              <a:chExt cx="3665684" cy="2170188"/>
            </a:xfrm>
          </p:grpSpPr>
          <p:pic>
            <p:nvPicPr>
              <p:cNvPr id="30" name="圖片 29">
                <a:extLst>
                  <a:ext uri="{FF2B5EF4-FFF2-40B4-BE49-F238E27FC236}">
                    <a16:creationId xmlns:a16="http://schemas.microsoft.com/office/drawing/2014/main" id="{7B386C7F-82A7-3C4A-BEE1-06EC5793A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9768" y="4292280"/>
                <a:ext cx="3665684" cy="2170188"/>
              </a:xfrm>
              <a:prstGeom prst="rect">
                <a:avLst/>
              </a:prstGeom>
            </p:spPr>
          </p:pic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50E7A5F-4AED-104D-99D0-C88CCC8B24CE}"/>
                  </a:ext>
                </a:extLst>
              </p:cNvPr>
              <p:cNvSpPr/>
              <p:nvPr/>
            </p:nvSpPr>
            <p:spPr>
              <a:xfrm>
                <a:off x="2362434" y="4516873"/>
                <a:ext cx="2473216" cy="3515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調整圖片解析度，檔案分享更快速</a:t>
                </a:r>
                <a:endParaRPr lang="en-US" altLang="zh-TW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940CE7D-935A-6D4A-99F4-46472E586B78}"/>
                </a:ext>
              </a:extLst>
            </p:cNvPr>
            <p:cNvSpPr txBox="1"/>
            <p:nvPr/>
          </p:nvSpPr>
          <p:spPr>
            <a:xfrm>
              <a:off x="2498193" y="5016631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CN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低解析度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CN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標準解析度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高解析度</a:t>
              </a: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B736E4CD-66A8-E145-B307-9CF5AD2226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600" y="4460411"/>
            <a:ext cx="748204" cy="748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33D86AA5-5FD9-4E11-896C-55BBFE6007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580" y="1223878"/>
            <a:ext cx="1025966" cy="1025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4EF127A5-4A5C-4B3E-AD94-A076FCB71BF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3952">
            <a:off x="805387" y="1124474"/>
            <a:ext cx="723350" cy="723350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1177443-095A-48FF-BE7C-3AE654788903}"/>
              </a:ext>
            </a:extLst>
          </p:cNvPr>
          <p:cNvCxnSpPr/>
          <p:nvPr/>
        </p:nvCxnSpPr>
        <p:spPr>
          <a:xfrm>
            <a:off x="6412832" y="2431694"/>
            <a:ext cx="0" cy="418567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20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834</Words>
  <Application>Microsoft Office PowerPoint</Application>
  <PresentationFormat>寬螢幕</PresentationFormat>
  <Paragraphs>173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Microsoft JhengHei UI</vt:lpstr>
      <vt:lpstr>Microsoft JhengHei</vt:lpstr>
      <vt:lpstr>Microsoft JhengHei</vt:lpstr>
      <vt:lpstr>Arial</vt:lpstr>
      <vt:lpstr>Calibri</vt:lpstr>
      <vt:lpstr>Wingdings</vt:lpstr>
      <vt:lpstr>office theme</vt:lpstr>
      <vt:lpstr>PowerPoint 簡報</vt:lpstr>
      <vt:lpstr>如何使用 Qfiling  智能歸檔</vt:lpstr>
      <vt:lpstr>在這科技爆炸的時代， 你我都一定會遇到檔案整理問題！</vt:lpstr>
      <vt:lpstr>Qfiling 2.1 智能歸檔的四大特色</vt:lpstr>
      <vt:lpstr>Qfiling 如何運作？</vt:lpstr>
      <vt:lpstr>三步驟，客製專屬歸檔規則</vt:lpstr>
      <vt:lpstr>三步驟，客製專屬歸檔規則</vt:lpstr>
      <vt:lpstr>三步驟，客製專屬歸檔規則</vt:lpstr>
      <vt:lpstr>Qfiling 2.1 最新支援的檔案編輯模組</vt:lpstr>
      <vt:lpstr>三步驟，客製專屬歸檔規則</vt:lpstr>
      <vt:lpstr>三步驟，客製專屬歸檔規則</vt:lpstr>
      <vt:lpstr>三步驟，客製專屬歸檔規則</vt:lpstr>
      <vt:lpstr>設定排程，系統自動整理</vt:lpstr>
      <vt:lpstr>系統記錄，歸檔狀態一目瞭然</vt:lpstr>
      <vt:lpstr>善用配方，歸檔設定神速搞定</vt:lpstr>
      <vt:lpstr>Demo</vt:lpstr>
      <vt:lpstr>Qfiling 智能歸檔實用情境分享</vt:lpstr>
      <vt:lpstr>檔案整理就用 Qfiling 智能歸檔</vt:lpstr>
      <vt:lpstr>實際使用情境</vt:lpstr>
      <vt:lpstr>PowerPoint 簡報</vt:lpstr>
      <vt:lpstr>PowerPoint 簡報</vt:lpstr>
      <vt:lpstr>PowerPoint 簡報</vt:lpstr>
      <vt:lpstr>PowerPoint 簡報</vt:lpstr>
      <vt:lpstr>Demo</vt:lpstr>
      <vt:lpstr>Qfiling 四大特色快速回顧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FannieChen</dc:creator>
  <cp:lastModifiedBy>QNAP_Mili Wang</cp:lastModifiedBy>
  <cp:revision>2</cp:revision>
  <cp:lastPrinted>2018-12-24T02:36:35Z</cp:lastPrinted>
  <dcterms:created xsi:type="dcterms:W3CDTF">2013-07-15T20:26:40Z</dcterms:created>
  <dcterms:modified xsi:type="dcterms:W3CDTF">2019-01-03T04:08:26Z</dcterms:modified>
</cp:coreProperties>
</file>