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8"/>
  </p:notesMasterIdLst>
  <p:sldIdLst>
    <p:sldId id="256" r:id="rId2"/>
    <p:sldId id="283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76" r:id="rId13"/>
    <p:sldId id="299" r:id="rId14"/>
    <p:sldId id="300" r:id="rId15"/>
    <p:sldId id="301" r:id="rId16"/>
    <p:sldId id="297" r:id="rId17"/>
    <p:sldId id="284" r:id="rId18"/>
    <p:sldId id="294" r:id="rId19"/>
    <p:sldId id="280" r:id="rId20"/>
    <p:sldId id="285" r:id="rId21"/>
    <p:sldId id="286" r:id="rId22"/>
    <p:sldId id="287" r:id="rId23"/>
    <p:sldId id="302" r:id="rId24"/>
    <p:sldId id="298" r:id="rId25"/>
    <p:sldId id="304" r:id="rId26"/>
    <p:sldId id="303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QNAP_Mili Wang" initials="QW" lastIdx="0" clrIdx="0">
    <p:extLst>
      <p:ext uri="{19B8F6BF-5375-455C-9EA6-DF929625EA0E}">
        <p15:presenceInfo xmlns:p15="http://schemas.microsoft.com/office/powerpoint/2012/main" userId="QNAP_Mili Wang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CCFF"/>
    <a:srgbClr val="996633"/>
    <a:srgbClr val="663300"/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90" d="100"/>
          <a:sy n="90" d="100"/>
        </p:scale>
        <p:origin x="1272" y="7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492637-701B-924A-A7DE-14D1123A64E2}" type="datetimeFigureOut">
              <a:rPr kumimoji="1" lang="zh-TW" altLang="en-US" smtClean="0"/>
              <a:t>2019/1/4</a:t>
            </a:fld>
            <a:endParaRPr kumimoji="1"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kumimoji="1" lang="zh-TW" altLang="en-US"/>
              <a:t>編輯母片文字樣式
第二層
第三層
第四層
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CD950E-015C-974C-B9A8-D27C2E3F8480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4450173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D950E-015C-974C-B9A8-D27C2E3F8480}" type="slidenum">
              <a:rPr kumimoji="1" lang="zh-TW" altLang="en-US" smtClean="0"/>
              <a:t>9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588650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EC8CE3D3-DCB0-4DC7-A69B-BDE54040975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1/4/2019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1/4/2019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1/4/2019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7C2D1730-AA25-4675-8609-A24CD061C03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5" y="0"/>
            <a:ext cx="12184328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03869"/>
          </a:xfrm>
          <a:prstGeom prst="rect">
            <a:avLst/>
          </a:prstGeom>
        </p:spPr>
        <p:txBody>
          <a:bodyPr anchor="ctr"/>
          <a:lstStyle>
            <a:lvl1pPr algn="ctr">
              <a:defRPr sz="4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233279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69D15433-3E96-4EBC-9395-38F75855FE3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2789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209525F2-82B4-426E-A0D2-421107C8FD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93557" y="1414462"/>
            <a:ext cx="5630779" cy="3716587"/>
          </a:xfrm>
        </p:spPr>
        <p:txBody>
          <a:bodyPr anchor="ctr">
            <a:normAutofit/>
          </a:bodyPr>
          <a:lstStyle>
            <a:lvl1pPr algn="l">
              <a:defRPr sz="4400">
                <a:solidFill>
                  <a:schemeClr val="accent6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93557" y="5131050"/>
            <a:ext cx="5630779" cy="624974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6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635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6026E88B-6BB8-4311-8D40-992DB8A51D3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93557" y="1414462"/>
            <a:ext cx="5630779" cy="3716587"/>
          </a:xfrm>
        </p:spPr>
        <p:txBody>
          <a:bodyPr anchor="ctr">
            <a:normAutofit/>
          </a:bodyPr>
          <a:lstStyle>
            <a:lvl1pPr algn="l">
              <a:defRPr sz="5400">
                <a:solidFill>
                  <a:schemeClr val="accent6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93557" y="5131050"/>
            <a:ext cx="5630779" cy="624974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6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870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CADF8B53-62C3-47AB-A94F-F7E952AEE8C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93557" y="1414462"/>
            <a:ext cx="5630779" cy="3716587"/>
          </a:xfrm>
        </p:spPr>
        <p:txBody>
          <a:bodyPr anchor="ctr">
            <a:normAutofit/>
          </a:bodyPr>
          <a:lstStyle>
            <a:lvl1pPr algn="ctr">
              <a:defRPr sz="5400">
                <a:solidFill>
                  <a:schemeClr val="accent6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93557" y="5131050"/>
            <a:ext cx="5630779" cy="624974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6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69643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片 12">
            <a:extLst>
              <a:ext uri="{FF2B5EF4-FFF2-40B4-BE49-F238E27FC236}">
                <a16:creationId xmlns:a16="http://schemas.microsoft.com/office/drawing/2014/main" id="{359818A6-72A1-4302-820D-F69A48B2CC0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839453" y="0"/>
            <a:ext cx="9352547" cy="1590426"/>
          </a:xfrm>
        </p:spPr>
        <p:txBody>
          <a:bodyPr anchor="ctr">
            <a:normAutofit/>
          </a:bodyPr>
          <a:lstStyle>
            <a:lvl1pPr algn="l">
              <a:defRPr sz="3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93557" y="1590426"/>
            <a:ext cx="5630779" cy="4165599"/>
          </a:xfrm>
        </p:spPr>
        <p:txBody>
          <a:bodyPr anchor="ctr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4891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C033E305-77F8-4A73-BBAB-16E7D7D11CE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>
            <a:extLst>
              <a:ext uri="{FF2B5EF4-FFF2-40B4-BE49-F238E27FC236}">
                <a16:creationId xmlns:a16="http://schemas.microsoft.com/office/drawing/2014/main" id="{2D93E941-2CC2-424B-B9A2-B2408ADDAE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980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F6EDF79D-2457-45FD-9C34-DEA2EC893354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36525"/>
            <a:ext cx="11963400" cy="886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159209"/>
            <a:ext cx="10515600" cy="50177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1/4/2019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3" r:id="rId2"/>
    <p:sldLayoutId id="2147483674" r:id="rId3"/>
    <p:sldLayoutId id="2147483675" r:id="rId4"/>
    <p:sldLayoutId id="2147483678" r:id="rId5"/>
    <p:sldLayoutId id="2147483677" r:id="rId6"/>
    <p:sldLayoutId id="2147483662" r:id="rId7"/>
    <p:sldLayoutId id="2147483676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70" r:id="rId16"/>
    <p:sldLayoutId id="2147483671" r:id="rId17"/>
    <p:sldLayoutId id="2147483672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4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Relationship Id="rId9" Type="http://schemas.openxmlformats.org/officeDocument/2006/relationships/image" Target="../media/image6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Relationship Id="rId9" Type="http://schemas.openxmlformats.org/officeDocument/2006/relationships/image" Target="../media/image7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7" Type="http://schemas.openxmlformats.org/officeDocument/2006/relationships/image" Target="../media/image75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png"/><Relationship Id="rId5" Type="http://schemas.openxmlformats.org/officeDocument/2006/relationships/image" Target="../media/image71.png"/><Relationship Id="rId4" Type="http://schemas.openxmlformats.org/officeDocument/2006/relationships/image" Target="../media/image7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76.png"/><Relationship Id="rId7" Type="http://schemas.openxmlformats.org/officeDocument/2006/relationships/image" Target="../media/image7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5" Type="http://schemas.openxmlformats.org/officeDocument/2006/relationships/image" Target="../media/image58.png"/><Relationship Id="rId4" Type="http://schemas.openxmlformats.org/officeDocument/2006/relationships/image" Target="../media/image77.png"/><Relationship Id="rId9" Type="http://schemas.openxmlformats.org/officeDocument/2006/relationships/image" Target="../media/image80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81.png"/><Relationship Id="rId7" Type="http://schemas.openxmlformats.org/officeDocument/2006/relationships/image" Target="../media/image82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png"/><Relationship Id="rId5" Type="http://schemas.openxmlformats.org/officeDocument/2006/relationships/image" Target="../media/image60.png"/><Relationship Id="rId10" Type="http://schemas.openxmlformats.org/officeDocument/2006/relationships/image" Target="../media/image62.png"/><Relationship Id="rId4" Type="http://schemas.openxmlformats.org/officeDocument/2006/relationships/image" Target="../media/image58.png"/><Relationship Id="rId9" Type="http://schemas.openxmlformats.org/officeDocument/2006/relationships/image" Target="../media/image84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tiff"/><Relationship Id="rId4" Type="http://schemas.openxmlformats.org/officeDocument/2006/relationships/image" Target="../media/image14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tiff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10" Type="http://schemas.openxmlformats.org/officeDocument/2006/relationships/image" Target="../media/image38.tiff"/><Relationship Id="rId4" Type="http://schemas.openxmlformats.org/officeDocument/2006/relationships/image" Target="../media/image33.png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圖片 18">
            <a:extLst>
              <a:ext uri="{FF2B5EF4-FFF2-40B4-BE49-F238E27FC236}">
                <a16:creationId xmlns:a16="http://schemas.microsoft.com/office/drawing/2014/main" id="{A9008DDF-2633-574C-A920-23CABB88DFC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04677" y="2387229"/>
            <a:ext cx="7725713" cy="3683076"/>
          </a:xfrm>
          <a:prstGeom prst="roundRect">
            <a:avLst>
              <a:gd name="adj" fmla="val 2336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6DC70B5C-A337-9E4B-A56F-C5E2DC6A5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136525"/>
            <a:ext cx="11963400" cy="886159"/>
          </a:xfrm>
        </p:spPr>
        <p:txBody>
          <a:bodyPr>
            <a:normAutofit/>
          </a:bodyPr>
          <a:lstStyle/>
          <a:p>
            <a:r>
              <a:rPr lang="en" altLang="zh-Hant">
                <a:ea typeface="Microsoft JhengHei" panose="020B0604030504040204" pitchFamily="34" charset="-120"/>
                <a:cs typeface="Amatic SC"/>
                <a:sym typeface="Amatic SC"/>
              </a:rPr>
              <a:t>Create your Qfiling rules in 3 steps</a:t>
            </a:r>
            <a:endParaRPr kumimoji="1" lang="zh-TW" altLang="en-US"/>
          </a:p>
        </p:txBody>
      </p:sp>
      <p:sp>
        <p:nvSpPr>
          <p:cNvPr id="13" name="＞形箭號 7">
            <a:extLst>
              <a:ext uri="{FF2B5EF4-FFF2-40B4-BE49-F238E27FC236}">
                <a16:creationId xmlns:a16="http://schemas.microsoft.com/office/drawing/2014/main" id="{76210C78-EC68-4B76-A11A-DA16FCE9F40D}"/>
              </a:ext>
            </a:extLst>
          </p:cNvPr>
          <p:cNvSpPr/>
          <p:nvPr/>
        </p:nvSpPr>
        <p:spPr>
          <a:xfrm>
            <a:off x="3590165" y="1471282"/>
            <a:ext cx="5266989" cy="660395"/>
          </a:xfrm>
          <a:prstGeom prst="chevron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80000"/>
              </a:lnSpc>
            </a:pPr>
            <a:r>
              <a:rPr kumimoji="1" lang="en-US" altLang="zh-Hant" sz="2400" b="1">
                <a:solidFill>
                  <a:schemeClr val="tx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File editing</a:t>
            </a:r>
          </a:p>
        </p:txBody>
      </p:sp>
      <p:sp>
        <p:nvSpPr>
          <p:cNvPr id="14" name="＞形箭號 8">
            <a:extLst>
              <a:ext uri="{FF2B5EF4-FFF2-40B4-BE49-F238E27FC236}">
                <a16:creationId xmlns:a16="http://schemas.microsoft.com/office/drawing/2014/main" id="{047FB4FB-CA96-4BD2-A70C-8AAB25C99B71}"/>
              </a:ext>
            </a:extLst>
          </p:cNvPr>
          <p:cNvSpPr/>
          <p:nvPr/>
        </p:nvSpPr>
        <p:spPr>
          <a:xfrm>
            <a:off x="8666816" y="1471282"/>
            <a:ext cx="3060561" cy="660395"/>
          </a:xfrm>
          <a:prstGeom prst="chevron">
            <a:avLst/>
          </a:prstGeom>
          <a:gradFill>
            <a:gsLst>
              <a:gs pos="100000">
                <a:schemeClr val="accent5">
                  <a:lumMod val="50000"/>
                </a:schemeClr>
              </a:gs>
              <a:gs pos="0">
                <a:srgbClr val="00B0F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80000"/>
              </a:lnSpc>
            </a:pPr>
            <a:r>
              <a:rPr kumimoji="1" lang="en-US" altLang="zh-Hant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Destination &amp; Structure</a:t>
            </a:r>
            <a:endParaRPr kumimoji="1" lang="zh-TW" altLang="en-US" sz="2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FAE53F37-D3A4-4BA0-BDD8-1F6F625E967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4632" y="2752025"/>
            <a:ext cx="3110045" cy="1339468"/>
          </a:xfrm>
          <a:prstGeom prst="rect">
            <a:avLst/>
          </a:prstGeom>
        </p:spPr>
      </p:pic>
      <p:sp>
        <p:nvSpPr>
          <p:cNvPr id="16" name="文字方塊 15">
            <a:extLst>
              <a:ext uri="{FF2B5EF4-FFF2-40B4-BE49-F238E27FC236}">
                <a16:creationId xmlns:a16="http://schemas.microsoft.com/office/drawing/2014/main" id="{630C19A6-D4AE-44DC-A43D-784F1F780DEB}"/>
              </a:ext>
            </a:extLst>
          </p:cNvPr>
          <p:cNvSpPr txBox="1"/>
          <p:nvPr/>
        </p:nvSpPr>
        <p:spPr>
          <a:xfrm>
            <a:off x="694632" y="2828835"/>
            <a:ext cx="25380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" altLang="zh-TW" b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Microsoft JhengHei" charset="0"/>
                <a:cs typeface="Arial" panose="020B0604020202020204" pitchFamily="34" charset="0"/>
              </a:rPr>
              <a:t>Select multiple destinations: one to local, one to mounted remote NAS.</a:t>
            </a:r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1DF5C9B4-BEB5-416B-91F2-732DFCB3E3A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4630" y="4411164"/>
            <a:ext cx="3110047" cy="1339469"/>
          </a:xfrm>
          <a:prstGeom prst="rect">
            <a:avLst/>
          </a:prstGeom>
        </p:spPr>
      </p:pic>
      <p:sp>
        <p:nvSpPr>
          <p:cNvPr id="18" name="文字方塊 17">
            <a:extLst>
              <a:ext uri="{FF2B5EF4-FFF2-40B4-BE49-F238E27FC236}">
                <a16:creationId xmlns:a16="http://schemas.microsoft.com/office/drawing/2014/main" id="{E1DE032A-471F-4EA3-82BE-30B1CDFEE007}"/>
              </a:ext>
            </a:extLst>
          </p:cNvPr>
          <p:cNvSpPr txBox="1"/>
          <p:nvPr/>
        </p:nvSpPr>
        <p:spPr>
          <a:xfrm>
            <a:off x="694630" y="4480733"/>
            <a:ext cx="26821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altLang="zh-TW" b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Microsoft JhengHei" charset="0"/>
                <a:cs typeface="Arial" panose="020B0604020202020204" pitchFamily="34" charset="0"/>
              </a:rPr>
              <a:t>Specify "Recycle Bin" as the destination to periodically clean up files!</a:t>
            </a:r>
          </a:p>
        </p:txBody>
      </p:sp>
      <p:sp>
        <p:nvSpPr>
          <p:cNvPr id="11" name="五邊形 6">
            <a:extLst>
              <a:ext uri="{FF2B5EF4-FFF2-40B4-BE49-F238E27FC236}">
                <a16:creationId xmlns:a16="http://schemas.microsoft.com/office/drawing/2014/main" id="{13F74982-5EBB-7649-9449-86CEBF834415}"/>
              </a:ext>
            </a:extLst>
          </p:cNvPr>
          <p:cNvSpPr/>
          <p:nvPr/>
        </p:nvSpPr>
        <p:spPr>
          <a:xfrm>
            <a:off x="694630" y="1471282"/>
            <a:ext cx="3091121" cy="660395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80000"/>
              </a:lnSpc>
            </a:pPr>
            <a:r>
              <a:rPr kumimoji="1" lang="en-US" altLang="zh-Hant" sz="2400" b="1">
                <a:solidFill>
                  <a:schemeClr val="tx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Source file filters</a:t>
            </a:r>
            <a:endParaRPr kumimoji="1" lang="zh-TW" altLang="en-US" sz="2400" b="1">
              <a:solidFill>
                <a:schemeClr val="tx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47921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BCBB6E5-AB8A-724B-AFD1-B1856E339D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136525"/>
            <a:ext cx="11963399" cy="886159"/>
          </a:xfrm>
        </p:spPr>
        <p:txBody>
          <a:bodyPr>
            <a:normAutofit/>
          </a:bodyPr>
          <a:lstStyle/>
          <a:p>
            <a:r>
              <a:rPr lang="en" altLang="zh-Hant">
                <a:ea typeface="Microsoft JhengHei" panose="020B0604030504040204" pitchFamily="34" charset="-120"/>
                <a:cs typeface="Amatic SC"/>
                <a:sym typeface="Amatic SC"/>
              </a:rPr>
              <a:t>Create your Qfiling rules in 3 steps</a:t>
            </a:r>
            <a:endParaRPr kumimoji="1" lang="zh-TW" altLang="en-US"/>
          </a:p>
        </p:txBody>
      </p:sp>
      <p:sp>
        <p:nvSpPr>
          <p:cNvPr id="10" name="五邊形 6">
            <a:extLst>
              <a:ext uri="{FF2B5EF4-FFF2-40B4-BE49-F238E27FC236}">
                <a16:creationId xmlns:a16="http://schemas.microsoft.com/office/drawing/2014/main" id="{FD3F8B63-914A-40A8-9794-1EF0E068C32C}"/>
              </a:ext>
            </a:extLst>
          </p:cNvPr>
          <p:cNvSpPr/>
          <p:nvPr/>
        </p:nvSpPr>
        <p:spPr>
          <a:xfrm>
            <a:off x="694630" y="1471282"/>
            <a:ext cx="3091121" cy="660395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80000"/>
              </a:lnSpc>
            </a:pPr>
            <a:r>
              <a:rPr kumimoji="1" lang="en-US" altLang="zh-Hant" sz="2400" b="1">
                <a:solidFill>
                  <a:schemeClr val="tx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Source file filters</a:t>
            </a:r>
            <a:endParaRPr kumimoji="1" lang="zh-TW" altLang="en-US" sz="2400" b="1">
              <a:solidFill>
                <a:schemeClr val="tx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1" name="＞形箭號 7">
            <a:extLst>
              <a:ext uri="{FF2B5EF4-FFF2-40B4-BE49-F238E27FC236}">
                <a16:creationId xmlns:a16="http://schemas.microsoft.com/office/drawing/2014/main" id="{E088323A-859A-40CD-AF55-8CA4D486C7A2}"/>
              </a:ext>
            </a:extLst>
          </p:cNvPr>
          <p:cNvSpPr/>
          <p:nvPr/>
        </p:nvSpPr>
        <p:spPr>
          <a:xfrm>
            <a:off x="3590165" y="1471282"/>
            <a:ext cx="5266989" cy="660395"/>
          </a:xfrm>
          <a:prstGeom prst="chevron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80000"/>
              </a:lnSpc>
            </a:pPr>
            <a:r>
              <a:rPr kumimoji="1" lang="en-US" altLang="zh-TW" sz="2400" b="1">
                <a:solidFill>
                  <a:schemeClr val="tx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File editing</a:t>
            </a:r>
            <a:endParaRPr kumimoji="1" lang="zh-TW" altLang="en-US" sz="2400" b="1">
              <a:solidFill>
                <a:schemeClr val="tx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2" name="＞形箭號 8">
            <a:extLst>
              <a:ext uri="{FF2B5EF4-FFF2-40B4-BE49-F238E27FC236}">
                <a16:creationId xmlns:a16="http://schemas.microsoft.com/office/drawing/2014/main" id="{E03A5099-C3E7-4423-92BE-C9D96414DC66}"/>
              </a:ext>
            </a:extLst>
          </p:cNvPr>
          <p:cNvSpPr/>
          <p:nvPr/>
        </p:nvSpPr>
        <p:spPr>
          <a:xfrm>
            <a:off x="8666816" y="1471282"/>
            <a:ext cx="3060561" cy="660395"/>
          </a:xfrm>
          <a:prstGeom prst="chevron">
            <a:avLst/>
          </a:prstGeom>
          <a:gradFill>
            <a:gsLst>
              <a:gs pos="100000">
                <a:schemeClr val="accent5">
                  <a:lumMod val="50000"/>
                </a:schemeClr>
              </a:gs>
              <a:gs pos="0">
                <a:srgbClr val="00B0F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80000"/>
              </a:lnSpc>
            </a:pPr>
            <a:r>
              <a:rPr kumimoji="1" lang="en-US" altLang="zh-Hant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Destination &amp; Structure</a:t>
            </a:r>
            <a:endParaRPr kumimoji="1" lang="zh-TW" altLang="en-US" sz="2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9C12A88B-9E6B-6E45-B354-597026521D9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220"/>
          <a:stretch/>
        </p:blipFill>
        <p:spPr>
          <a:xfrm>
            <a:off x="3529337" y="2309952"/>
            <a:ext cx="8198040" cy="3814810"/>
          </a:xfrm>
          <a:prstGeom prst="roundRect">
            <a:avLst>
              <a:gd name="adj" fmla="val 2385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E4BFBACC-3E69-4361-9FD5-40767A3B11E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623" y="3918581"/>
            <a:ext cx="3291777" cy="1658018"/>
          </a:xfrm>
          <a:prstGeom prst="rect">
            <a:avLst/>
          </a:prstGeom>
        </p:spPr>
      </p:pic>
      <p:sp>
        <p:nvSpPr>
          <p:cNvPr id="14" name="文字方塊 13">
            <a:extLst>
              <a:ext uri="{FF2B5EF4-FFF2-40B4-BE49-F238E27FC236}">
                <a16:creationId xmlns:a16="http://schemas.microsoft.com/office/drawing/2014/main" id="{0C2653F9-2598-40EC-9642-8C9AE03A66C6}"/>
              </a:ext>
            </a:extLst>
          </p:cNvPr>
          <p:cNvSpPr txBox="1"/>
          <p:nvPr/>
        </p:nvSpPr>
        <p:spPr>
          <a:xfrm>
            <a:off x="555590" y="4019559"/>
            <a:ext cx="28361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altLang="zh-TW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Microsoft JhengHei" charset="0"/>
                <a:cs typeface="Arial" panose="020B0604020202020204" pitchFamily="34" charset="0"/>
              </a:rPr>
              <a:t>Three ways to specify the destination folder structure: select the best way to organize the files!</a:t>
            </a:r>
          </a:p>
        </p:txBody>
      </p:sp>
    </p:spTree>
    <p:extLst>
      <p:ext uri="{BB962C8B-B14F-4D97-AF65-F5344CB8AC3E}">
        <p14:creationId xmlns:p14="http://schemas.microsoft.com/office/powerpoint/2010/main" val="28574897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64813A2-225F-BA49-B89E-B7D299E7F1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136525"/>
            <a:ext cx="11963400" cy="886159"/>
          </a:xfrm>
        </p:spPr>
        <p:txBody>
          <a:bodyPr>
            <a:normAutofit/>
          </a:bodyPr>
          <a:lstStyle/>
          <a:p>
            <a:r>
              <a:rPr lang="en" altLang="zh-Hant">
                <a:ea typeface="Microsoft JhengHei" panose="020B0604030504040204" pitchFamily="34" charset="-120"/>
                <a:cs typeface="Amatic SC"/>
                <a:sym typeface="Amatic SC"/>
              </a:rPr>
              <a:t>Create your Qfiling rules in 3 steps</a:t>
            </a:r>
            <a:endParaRPr kumimoji="1" lang="zh-TW" altLang="en-US"/>
          </a:p>
        </p:txBody>
      </p:sp>
      <p:sp>
        <p:nvSpPr>
          <p:cNvPr id="10" name="五邊形 6">
            <a:extLst>
              <a:ext uri="{FF2B5EF4-FFF2-40B4-BE49-F238E27FC236}">
                <a16:creationId xmlns:a16="http://schemas.microsoft.com/office/drawing/2014/main" id="{4437D115-ED01-4ED3-8368-376F0630CF59}"/>
              </a:ext>
            </a:extLst>
          </p:cNvPr>
          <p:cNvSpPr/>
          <p:nvPr/>
        </p:nvSpPr>
        <p:spPr>
          <a:xfrm>
            <a:off x="694630" y="1471282"/>
            <a:ext cx="3091121" cy="660395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80000"/>
              </a:lnSpc>
            </a:pPr>
            <a:r>
              <a:rPr kumimoji="1" lang="en-US" altLang="zh-Hant" sz="2400" b="1">
                <a:solidFill>
                  <a:schemeClr val="tx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Source file filters</a:t>
            </a:r>
            <a:endParaRPr kumimoji="1" lang="zh-TW" altLang="en-US" sz="2400" b="1">
              <a:solidFill>
                <a:schemeClr val="tx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1" name="＞形箭號 7">
            <a:extLst>
              <a:ext uri="{FF2B5EF4-FFF2-40B4-BE49-F238E27FC236}">
                <a16:creationId xmlns:a16="http://schemas.microsoft.com/office/drawing/2014/main" id="{FFC98CBB-BCF8-4D15-9038-7D0408B4908A}"/>
              </a:ext>
            </a:extLst>
          </p:cNvPr>
          <p:cNvSpPr/>
          <p:nvPr/>
        </p:nvSpPr>
        <p:spPr>
          <a:xfrm>
            <a:off x="3590165" y="1471282"/>
            <a:ext cx="5266989" cy="660395"/>
          </a:xfrm>
          <a:prstGeom prst="chevron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80000"/>
              </a:lnSpc>
            </a:pPr>
            <a:r>
              <a:rPr kumimoji="1" lang="en-US" altLang="zh-TW" sz="2400" b="1">
                <a:solidFill>
                  <a:schemeClr val="tx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File editing</a:t>
            </a:r>
            <a:endParaRPr kumimoji="1" lang="zh-TW" altLang="en-US" sz="2400" b="1">
              <a:solidFill>
                <a:schemeClr val="tx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2" name="＞形箭號 8">
            <a:extLst>
              <a:ext uri="{FF2B5EF4-FFF2-40B4-BE49-F238E27FC236}">
                <a16:creationId xmlns:a16="http://schemas.microsoft.com/office/drawing/2014/main" id="{DF68277B-BA43-4D29-A6A3-DBA51DDD5FE1}"/>
              </a:ext>
            </a:extLst>
          </p:cNvPr>
          <p:cNvSpPr/>
          <p:nvPr/>
        </p:nvSpPr>
        <p:spPr>
          <a:xfrm>
            <a:off x="8666816" y="1471282"/>
            <a:ext cx="3060561" cy="660395"/>
          </a:xfrm>
          <a:prstGeom prst="chevron">
            <a:avLst/>
          </a:prstGeom>
          <a:gradFill>
            <a:gsLst>
              <a:gs pos="100000">
                <a:schemeClr val="accent5">
                  <a:lumMod val="50000"/>
                </a:schemeClr>
              </a:gs>
              <a:gs pos="0">
                <a:srgbClr val="00B0F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80000"/>
              </a:lnSpc>
            </a:pPr>
            <a:r>
              <a:rPr kumimoji="1" lang="en-US" altLang="zh-Hant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Destination &amp; Structure</a:t>
            </a:r>
            <a:endParaRPr kumimoji="1" lang="zh-TW" altLang="en-US" sz="2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4345888B-D7E0-044E-B673-B6527BD3B44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87472" y="2450494"/>
            <a:ext cx="8131285" cy="3810606"/>
          </a:xfrm>
          <a:prstGeom prst="roundRect">
            <a:avLst>
              <a:gd name="adj" fmla="val 3779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D750BCC1-4F0D-40B8-A5CE-A3A1435D001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3243" y="3997842"/>
            <a:ext cx="3129614" cy="1887636"/>
          </a:xfrm>
          <a:prstGeom prst="rect">
            <a:avLst/>
          </a:prstGeom>
        </p:spPr>
      </p:pic>
      <p:sp>
        <p:nvSpPr>
          <p:cNvPr id="14" name="文字方塊 13">
            <a:extLst>
              <a:ext uri="{FF2B5EF4-FFF2-40B4-BE49-F238E27FC236}">
                <a16:creationId xmlns:a16="http://schemas.microsoft.com/office/drawing/2014/main" id="{6F6978AB-AF97-4942-ACE5-ABE8BE71E227}"/>
              </a:ext>
            </a:extLst>
          </p:cNvPr>
          <p:cNvSpPr txBox="1"/>
          <p:nvPr/>
        </p:nvSpPr>
        <p:spPr>
          <a:xfrm>
            <a:off x="705260" y="4064497"/>
            <a:ext cx="256959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" altLang="zh-TW" b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Microsoft JhengHei" charset="0"/>
                <a:cs typeface="Arial" panose="020B0604020202020204" pitchFamily="34" charset="0"/>
              </a:rPr>
              <a:t>Archive and rename all files at the same time. Select “File conflict policy” to only archive the same file once!</a:t>
            </a:r>
          </a:p>
        </p:txBody>
      </p:sp>
    </p:spTree>
    <p:extLst>
      <p:ext uri="{BB962C8B-B14F-4D97-AF65-F5344CB8AC3E}">
        <p14:creationId xmlns:p14="http://schemas.microsoft.com/office/powerpoint/2010/main" val="13633109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4A26870-AB5B-DF40-96A6-BCA631CD6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Hant">
                <a:ea typeface="Microsoft JhengHei" panose="020B0604030504040204" pitchFamily="34" charset="-120"/>
              </a:rPr>
              <a:t>Schedule and results</a:t>
            </a:r>
            <a:endParaRPr lang="zh-TW" altLang="en-US">
              <a:ea typeface="Microsoft JhengHei" panose="020B0604030504040204" pitchFamily="34" charset="-120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A3985D07-AE31-5D43-ACCF-8AE0408649C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99613" y="1573619"/>
            <a:ext cx="7920881" cy="4629502"/>
          </a:xfrm>
          <a:prstGeom prst="roundRect">
            <a:avLst>
              <a:gd name="adj" fmla="val 2175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圖片 4" descr="P5.png">
            <a:extLst>
              <a:ext uri="{FF2B5EF4-FFF2-40B4-BE49-F238E27FC236}">
                <a16:creationId xmlns:a16="http://schemas.microsoft.com/office/drawing/2014/main" id="{CB829E5A-41F4-844B-8599-91E11A0F629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995" y="4253757"/>
            <a:ext cx="2952046" cy="176030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697949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6AF0ED7-FA7C-FF4F-A49C-AC5EEFDAAA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599" y="136525"/>
            <a:ext cx="12192001" cy="886159"/>
          </a:xfrm>
        </p:spPr>
        <p:txBody>
          <a:bodyPr>
            <a:normAutofit/>
          </a:bodyPr>
          <a:lstStyle/>
          <a:p>
            <a:pPr lvl="0"/>
            <a:r>
              <a:rPr lang="en" altLang="zh-Hant">
                <a:ea typeface="Microsoft JhengHei" panose="020B0604030504040204" pitchFamily="34" charset="-120"/>
              </a:rPr>
              <a:t>Filing status is easily accessible</a:t>
            </a:r>
          </a:p>
        </p:txBody>
      </p:sp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1A646FD5-CC3E-4F4C-9D1A-4C93475CADB4}"/>
              </a:ext>
            </a:extLst>
          </p:cNvPr>
          <p:cNvSpPr/>
          <p:nvPr/>
        </p:nvSpPr>
        <p:spPr>
          <a:xfrm>
            <a:off x="2497806" y="1177794"/>
            <a:ext cx="7709452" cy="1621773"/>
          </a:xfrm>
          <a:prstGeom prst="roundRect">
            <a:avLst>
              <a:gd name="adj" fmla="val 6251"/>
            </a:avLst>
          </a:prstGeom>
          <a:solidFill>
            <a:schemeClr val="bg1">
              <a:lumMod val="95000"/>
            </a:schemeClr>
          </a:solidFill>
          <a:ln w="19050">
            <a:solidFill>
              <a:schemeClr val="accent6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E1AA0905-C7D7-4559-B026-C010D24EA50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9858" y="1428145"/>
            <a:ext cx="1937850" cy="11210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5" name="文字方塊 14">
            <a:extLst>
              <a:ext uri="{FF2B5EF4-FFF2-40B4-BE49-F238E27FC236}">
                <a16:creationId xmlns:a16="http://schemas.microsoft.com/office/drawing/2014/main" id="{B851409C-DB76-449D-AEB5-3315921CAD4E}"/>
              </a:ext>
            </a:extLst>
          </p:cNvPr>
          <p:cNvSpPr txBox="1"/>
          <p:nvPr/>
        </p:nvSpPr>
        <p:spPr>
          <a:xfrm>
            <a:off x="649907" y="1757847"/>
            <a:ext cx="16667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TW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Summary</a:t>
            </a:r>
            <a:endParaRPr kumimoji="1" lang="zh-TW" altLang="en-US" sz="2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7331C85A-4189-4B02-88AC-3050B827E4BE}"/>
              </a:ext>
            </a:extLst>
          </p:cNvPr>
          <p:cNvSpPr/>
          <p:nvPr/>
        </p:nvSpPr>
        <p:spPr>
          <a:xfrm>
            <a:off x="2497806" y="2954676"/>
            <a:ext cx="8926469" cy="1621773"/>
          </a:xfrm>
          <a:prstGeom prst="roundRect">
            <a:avLst>
              <a:gd name="adj" fmla="val 6251"/>
            </a:avLst>
          </a:prstGeom>
          <a:solidFill>
            <a:schemeClr val="bg1">
              <a:lumMod val="95000"/>
            </a:schemeClr>
          </a:solidFill>
          <a:ln w="19050">
            <a:solidFill>
              <a:schemeClr val="accent6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FD6B4F34-8E0A-49E9-9551-6A1FC322398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9858" y="3205027"/>
            <a:ext cx="1937850" cy="11210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8" name="矩形: 圓角 17">
            <a:extLst>
              <a:ext uri="{FF2B5EF4-FFF2-40B4-BE49-F238E27FC236}">
                <a16:creationId xmlns:a16="http://schemas.microsoft.com/office/drawing/2014/main" id="{57F11256-78E8-49FF-93C9-4CC6AFE8C2CC}"/>
              </a:ext>
            </a:extLst>
          </p:cNvPr>
          <p:cNvSpPr/>
          <p:nvPr/>
        </p:nvSpPr>
        <p:spPr>
          <a:xfrm>
            <a:off x="2497805" y="4714605"/>
            <a:ext cx="6337851" cy="1621773"/>
          </a:xfrm>
          <a:prstGeom prst="roundRect">
            <a:avLst>
              <a:gd name="adj" fmla="val 6251"/>
            </a:avLst>
          </a:prstGeom>
          <a:solidFill>
            <a:schemeClr val="bg1">
              <a:lumMod val="95000"/>
            </a:schemeClr>
          </a:solidFill>
          <a:ln w="19050">
            <a:solidFill>
              <a:schemeClr val="accent6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9" name="圖片 18">
            <a:extLst>
              <a:ext uri="{FF2B5EF4-FFF2-40B4-BE49-F238E27FC236}">
                <a16:creationId xmlns:a16="http://schemas.microsoft.com/office/drawing/2014/main" id="{FB9DBCBA-F3CE-4C30-8707-54CBFBA4C94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9858" y="4964956"/>
            <a:ext cx="1937850" cy="11210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0" name="文字方塊 19">
            <a:extLst>
              <a:ext uri="{FF2B5EF4-FFF2-40B4-BE49-F238E27FC236}">
                <a16:creationId xmlns:a16="http://schemas.microsoft.com/office/drawing/2014/main" id="{1B30DEB5-7B58-4AF2-A03C-84DC65F7A533}"/>
              </a:ext>
            </a:extLst>
          </p:cNvPr>
          <p:cNvSpPr txBox="1"/>
          <p:nvPr/>
        </p:nvSpPr>
        <p:spPr>
          <a:xfrm>
            <a:off x="761124" y="3321535"/>
            <a:ext cx="14717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Hant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System logs</a:t>
            </a:r>
            <a:endParaRPr kumimoji="1" lang="zh-TW" altLang="en-US" sz="2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BB23C1C2-CC6F-4EB6-BF1C-C63F22D3C9DB}"/>
              </a:ext>
            </a:extLst>
          </p:cNvPr>
          <p:cNvSpPr txBox="1"/>
          <p:nvPr/>
        </p:nvSpPr>
        <p:spPr>
          <a:xfrm>
            <a:off x="705515" y="5262758"/>
            <a:ext cx="15768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Hant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Task logs</a:t>
            </a:r>
            <a:endParaRPr kumimoji="1" lang="zh-TW" altLang="en-US" sz="2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22" name="圖片 21">
            <a:extLst>
              <a:ext uri="{FF2B5EF4-FFF2-40B4-BE49-F238E27FC236}">
                <a16:creationId xmlns:a16="http://schemas.microsoft.com/office/drawing/2014/main" id="{93F68492-23B6-FC4C-93FC-3506AED2D98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60034" y="1253551"/>
            <a:ext cx="7130983" cy="1421237"/>
          </a:xfrm>
          <a:prstGeom prst="roundRect">
            <a:avLst>
              <a:gd name="adj" fmla="val 3779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3" name="圖片 22">
            <a:extLst>
              <a:ext uri="{FF2B5EF4-FFF2-40B4-BE49-F238E27FC236}">
                <a16:creationId xmlns:a16="http://schemas.microsoft.com/office/drawing/2014/main" id="{B8EA598B-FA75-694E-B415-1DB97165F6E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85959" y="3128849"/>
            <a:ext cx="8330064" cy="1229147"/>
          </a:xfrm>
          <a:prstGeom prst="roundRect">
            <a:avLst>
              <a:gd name="adj" fmla="val 3779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4" name="圖片 23">
            <a:extLst>
              <a:ext uri="{FF2B5EF4-FFF2-40B4-BE49-F238E27FC236}">
                <a16:creationId xmlns:a16="http://schemas.microsoft.com/office/drawing/2014/main" id="{836BE0FB-E390-234D-9C92-C58011D9407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85959" y="4831910"/>
            <a:ext cx="5734668" cy="1387160"/>
          </a:xfrm>
          <a:prstGeom prst="roundRect">
            <a:avLst>
              <a:gd name="adj" fmla="val 3779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5015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905">
            <a:extLst>
              <a:ext uri="{FF2B5EF4-FFF2-40B4-BE49-F238E27FC236}">
                <a16:creationId xmlns:a16="http://schemas.microsoft.com/office/drawing/2014/main" id="{F04D0B40-989E-4CC1-AB87-A73569FB724D}"/>
              </a:ext>
            </a:extLst>
          </p:cNvPr>
          <p:cNvSpPr/>
          <p:nvPr/>
        </p:nvSpPr>
        <p:spPr>
          <a:xfrm>
            <a:off x="5799963" y="2122328"/>
            <a:ext cx="5587307" cy="4087887"/>
          </a:xfrm>
          <a:prstGeom prst="rect">
            <a:avLst/>
          </a:prstGeom>
          <a:gradFill>
            <a:gsLst>
              <a:gs pos="100000">
                <a:schemeClr val="bg1">
                  <a:alpha val="0"/>
                </a:schemeClr>
              </a:gs>
              <a:gs pos="0">
                <a:srgbClr val="92D050"/>
              </a:gs>
            </a:gsLst>
          </a:gra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Shape 905">
            <a:extLst>
              <a:ext uri="{FF2B5EF4-FFF2-40B4-BE49-F238E27FC236}">
                <a16:creationId xmlns:a16="http://schemas.microsoft.com/office/drawing/2014/main" id="{55137ED7-2D0D-4BDD-98D9-99DA96C149F0}"/>
              </a:ext>
            </a:extLst>
          </p:cNvPr>
          <p:cNvSpPr/>
          <p:nvPr/>
        </p:nvSpPr>
        <p:spPr>
          <a:xfrm>
            <a:off x="536476" y="2122328"/>
            <a:ext cx="5120163" cy="4087887"/>
          </a:xfrm>
          <a:prstGeom prst="rect">
            <a:avLst/>
          </a:prstGeom>
          <a:gradFill>
            <a:gsLst>
              <a:gs pos="100000">
                <a:schemeClr val="bg1">
                  <a:alpha val="0"/>
                </a:schemeClr>
              </a:gs>
              <a:gs pos="0">
                <a:schemeClr val="accent5">
                  <a:lumMod val="60000"/>
                  <a:lumOff val="40000"/>
                </a:schemeClr>
              </a:gs>
            </a:gsLst>
          </a:gra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sz="1400">
              <a:latin typeface="Arial"/>
              <a:cs typeface="Arial"/>
              <a:sym typeface="Arial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2C0E9BC2-1249-EA43-A3E6-278CF412C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136525"/>
            <a:ext cx="11645900" cy="886159"/>
          </a:xfrm>
        </p:spPr>
        <p:txBody>
          <a:bodyPr>
            <a:normAutofit/>
          </a:bodyPr>
          <a:lstStyle/>
          <a:p>
            <a:r>
              <a:rPr lang="en" altLang="zh-Hant" sz="3600">
                <a:ea typeface="Microsoft JhengHei" panose="020B0604030504040204" pitchFamily="34" charset="-120"/>
                <a:sym typeface="Amatic SC"/>
              </a:rPr>
              <a:t>With recipes, tasks are done with just one click</a:t>
            </a:r>
            <a:endParaRPr lang="zh-TW" altLang="en-US" sz="3600">
              <a:ea typeface="Microsoft JhengHei" panose="020B0604030504040204" pitchFamily="34" charset="-120"/>
            </a:endParaRPr>
          </a:p>
        </p:txBody>
      </p:sp>
      <p:sp>
        <p:nvSpPr>
          <p:cNvPr id="13" name="五邊形 6">
            <a:extLst>
              <a:ext uri="{FF2B5EF4-FFF2-40B4-BE49-F238E27FC236}">
                <a16:creationId xmlns:a16="http://schemas.microsoft.com/office/drawing/2014/main" id="{E660A395-CBAC-4318-B592-25E23A56108E}"/>
              </a:ext>
            </a:extLst>
          </p:cNvPr>
          <p:cNvSpPr/>
          <p:nvPr/>
        </p:nvSpPr>
        <p:spPr>
          <a:xfrm>
            <a:off x="536476" y="1471282"/>
            <a:ext cx="5445430" cy="660395"/>
          </a:xfrm>
          <a:prstGeom prst="homePlate">
            <a:avLst/>
          </a:prstGeom>
          <a:gradFill>
            <a:gsLst>
              <a:gs pos="100000">
                <a:schemeClr val="accent5">
                  <a:lumMod val="50000"/>
                </a:schemeClr>
              </a:gs>
              <a:gs pos="0">
                <a:srgbClr val="00B0F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80000"/>
              </a:lnSpc>
            </a:pPr>
            <a:r>
              <a:rPr kumimoji="1" lang="en-US" altLang="zh-Hant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Select a recipe</a:t>
            </a:r>
            <a:endParaRPr kumimoji="1" lang="zh-TW" altLang="en-US" sz="2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4" name="＞形箭號 8">
            <a:extLst>
              <a:ext uri="{FF2B5EF4-FFF2-40B4-BE49-F238E27FC236}">
                <a16:creationId xmlns:a16="http://schemas.microsoft.com/office/drawing/2014/main" id="{3A3D6C4B-3E1D-4012-9F8E-9D19BED76E20}"/>
              </a:ext>
            </a:extLst>
          </p:cNvPr>
          <p:cNvSpPr/>
          <p:nvPr/>
        </p:nvSpPr>
        <p:spPr>
          <a:xfrm>
            <a:off x="5799963" y="1471282"/>
            <a:ext cx="5900382" cy="660395"/>
          </a:xfrm>
          <a:prstGeom prst="chevron">
            <a:avLst/>
          </a:prstGeom>
          <a:gradFill>
            <a:gsLst>
              <a:gs pos="100000">
                <a:schemeClr val="accent6">
                  <a:lumMod val="50000"/>
                </a:schemeClr>
              </a:gs>
              <a:gs pos="0">
                <a:srgbClr val="00B05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80000"/>
              </a:lnSpc>
            </a:pPr>
            <a:r>
              <a:rPr kumimoji="1" lang="en-US" altLang="zh-Hant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Create a task</a:t>
            </a:r>
            <a:endParaRPr kumimoji="1" lang="zh-TW" altLang="en-US" sz="2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C935F91B-4998-6B4F-AA64-C9732E338EC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3179" y="2600153"/>
            <a:ext cx="4693709" cy="2547196"/>
          </a:xfrm>
          <a:prstGeom prst="roundRect">
            <a:avLst>
              <a:gd name="adj" fmla="val 3779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731278D4-50A9-2245-AF50-B8A6E088D1F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922"/>
          <a:stretch/>
        </p:blipFill>
        <p:spPr>
          <a:xfrm>
            <a:off x="1774383" y="4064544"/>
            <a:ext cx="1322174" cy="1322174"/>
          </a:xfrm>
          <a:prstGeom prst="ellipse">
            <a:avLst/>
          </a:prstGeom>
          <a:ln>
            <a:solidFill>
              <a:schemeClr val="bg2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3D8364A7-7E18-C44C-A613-D599B952515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2622933"/>
            <a:ext cx="4972240" cy="2561120"/>
          </a:xfrm>
          <a:prstGeom prst="roundRect">
            <a:avLst>
              <a:gd name="adj" fmla="val 3779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24772600-AF05-6B49-B3CF-37693AC2270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9277"/>
          <a:stretch/>
        </p:blipFill>
        <p:spPr>
          <a:xfrm>
            <a:off x="9270011" y="4373254"/>
            <a:ext cx="1147606" cy="1147606"/>
          </a:xfrm>
          <a:prstGeom prst="ellipse">
            <a:avLst/>
          </a:prstGeom>
          <a:ln>
            <a:solidFill>
              <a:schemeClr val="bg2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062906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89379F4-5455-BA42-AA6B-E181D95E637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kumimoji="1" lang="en-US" altLang="zh-TW"/>
              <a:t>Demo</a:t>
            </a:r>
            <a:endParaRPr kumimoji="1" lang="zh-TW" altLang="en-US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4319B731-7975-4B3F-8007-B70BA765CB5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262136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5A0F7C5-C9D5-3140-8115-FCAC67921F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3557" y="1414462"/>
            <a:ext cx="5630779" cy="3716587"/>
          </a:xfrm>
        </p:spPr>
        <p:txBody>
          <a:bodyPr>
            <a:normAutofit/>
          </a:bodyPr>
          <a:lstStyle/>
          <a:p>
            <a:r>
              <a:rPr kumimoji="1" lang="en-US" altLang="zh-TW" dirty="0" err="1">
                <a:latin typeface="Arial"/>
                <a:ea typeface="Microsoft JhengHei UI" panose="020B0604030504040204" pitchFamily="34" charset="-120"/>
                <a:cs typeface="Arial"/>
              </a:rPr>
              <a:t>Qfiling</a:t>
            </a:r>
            <a:r>
              <a:rPr kumimoji="1" lang="en-US" altLang="zh-TW" dirty="0">
                <a:latin typeface="Arial"/>
                <a:ea typeface="Microsoft JhengHei UI" panose="020B0604030504040204" pitchFamily="34" charset="-120"/>
                <a:cs typeface="Arial"/>
              </a:rPr>
              <a:t> </a:t>
            </a:r>
            <a:br>
              <a:rPr lang="en-US" altLang="zh-TW" dirty="0">
                <a:ea typeface="Microsoft JhengHei UI" panose="020B0604030504040204" pitchFamily="34" charset="-120"/>
              </a:rPr>
            </a:br>
            <a:r>
              <a:rPr kumimoji="1" lang="en-US" altLang="zh-TW" dirty="0">
                <a:latin typeface="Arial"/>
                <a:ea typeface="Microsoft JhengHei UI" panose="020B0604030504040204" pitchFamily="34" charset="-120"/>
                <a:cs typeface="Arial"/>
              </a:rPr>
              <a:t>Case studies</a:t>
            </a:r>
            <a:endParaRPr lang="zh-TW" altLang="en-US" sz="4000" dirty="0">
              <a:ea typeface="Microsoft JhengHei UI" panose="020B0604030504040204" pitchFamily="34" charset="-120"/>
            </a:endParaRP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A3B86CD0-B2C0-41CD-BD1E-CFB38182CF2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059958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圖片 45">
            <a:extLst>
              <a:ext uri="{FF2B5EF4-FFF2-40B4-BE49-F238E27FC236}">
                <a16:creationId xmlns:a16="http://schemas.microsoft.com/office/drawing/2014/main" id="{1795A660-90CD-4BC8-9BE2-A5301CF41C0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93277" y="1900401"/>
            <a:ext cx="2851482" cy="17494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47" name="圖片 46">
            <a:extLst>
              <a:ext uri="{FF2B5EF4-FFF2-40B4-BE49-F238E27FC236}">
                <a16:creationId xmlns:a16="http://schemas.microsoft.com/office/drawing/2014/main" id="{41854CB0-073B-4547-A00A-E2D63D4E5D8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6232" y="4017315"/>
            <a:ext cx="2851482" cy="17494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48" name="圖片 47">
            <a:extLst>
              <a:ext uri="{FF2B5EF4-FFF2-40B4-BE49-F238E27FC236}">
                <a16:creationId xmlns:a16="http://schemas.microsoft.com/office/drawing/2014/main" id="{BF94977E-1F35-430C-B953-5FADA8B16A5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78197" y="4017315"/>
            <a:ext cx="2851482" cy="17494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45" name="圖片 44">
            <a:extLst>
              <a:ext uri="{FF2B5EF4-FFF2-40B4-BE49-F238E27FC236}">
                <a16:creationId xmlns:a16="http://schemas.microsoft.com/office/drawing/2014/main" id="{2EEECA34-C5BC-4195-B817-C5B234F948D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0259" y="1900401"/>
            <a:ext cx="2851482" cy="17494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D252B900-4047-4554-9DCF-A90A2CAED26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47241" y="1900401"/>
            <a:ext cx="2851482" cy="17494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68D503A0-6816-8248-B40F-A8A02193C3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136525"/>
            <a:ext cx="8614611" cy="886159"/>
          </a:xfrm>
        </p:spPr>
        <p:txBody>
          <a:bodyPr/>
          <a:lstStyle/>
          <a:p>
            <a:r>
              <a:rPr lang="en-US" altLang="zh-TW">
                <a:ea typeface="Microsoft JhengHei" panose="020B0604030504040204" pitchFamily="34" charset="-120"/>
                <a:cs typeface="Amatic SC"/>
                <a:sym typeface="Amatic SC"/>
              </a:rPr>
              <a:t>The way experts use </a:t>
            </a:r>
            <a:r>
              <a:rPr lang="en-US" altLang="zh-TW" err="1">
                <a:ea typeface="Microsoft JhengHei" panose="020B0604030504040204" pitchFamily="34" charset="-120"/>
                <a:cs typeface="Amatic SC"/>
                <a:sym typeface="Amatic SC"/>
              </a:rPr>
              <a:t>Qfiling</a:t>
            </a:r>
            <a:r>
              <a:rPr lang="en-US" altLang="zh-TW">
                <a:ea typeface="Microsoft JhengHei" panose="020B0604030504040204" pitchFamily="34" charset="-120"/>
                <a:cs typeface="Amatic SC"/>
                <a:sym typeface="Amatic SC"/>
              </a:rPr>
              <a:t> </a:t>
            </a:r>
            <a:endParaRPr kumimoji="1" lang="zh-TW" altLang="en-US"/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3A47898F-9432-45F3-A994-47BD38D99E6C}"/>
              </a:ext>
            </a:extLst>
          </p:cNvPr>
          <p:cNvSpPr txBox="1"/>
          <p:nvPr/>
        </p:nvSpPr>
        <p:spPr>
          <a:xfrm>
            <a:off x="1347241" y="2362184"/>
            <a:ext cx="2851482" cy="830997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" altLang="zh-TW" sz="2400" b="1" dirty="0">
                <a:solidFill>
                  <a:schemeClr val="bg1"/>
                </a:solidFill>
                <a:effectLst>
                  <a:glow rad="101600">
                    <a:schemeClr val="accent6">
                      <a:lumMod val="75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軟正黑體" panose="020B0604030504040204" pitchFamily="34" charset="-120"/>
                <a:cs typeface="Arial"/>
              </a:rPr>
              <a:t>Good assistant for office workers</a:t>
            </a:r>
            <a:endParaRPr lang="zh-TW" altLang="en-US" sz="2400" b="1" dirty="0">
              <a:solidFill>
                <a:schemeClr val="bg1"/>
              </a:solidFill>
              <a:effectLst>
                <a:glow rad="101600">
                  <a:schemeClr val="accent6">
                    <a:lumMod val="75000"/>
                  </a:schemeClr>
                </a:glow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rial"/>
              <a:ea typeface="微軟正黑體" panose="020B0604030504040204" pitchFamily="34" charset="-120"/>
              <a:cs typeface="Arial"/>
            </a:endParaRPr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A8897AF7-923F-4794-AE8A-79B41D978A72}"/>
              </a:ext>
            </a:extLst>
          </p:cNvPr>
          <p:cNvSpPr txBox="1"/>
          <p:nvPr/>
        </p:nvSpPr>
        <p:spPr>
          <a:xfrm>
            <a:off x="4670260" y="2180755"/>
            <a:ext cx="2851482" cy="1200329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2400" b="1" dirty="0">
                <a:solidFill>
                  <a:schemeClr val="bg1"/>
                </a:solidFill>
                <a:effectLst>
                  <a:glow rad="101600">
                    <a:schemeClr val="accent6">
                      <a:lumMod val="75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軟正黑體" panose="020B0604030504040204" pitchFamily="34" charset="-120"/>
                <a:cs typeface="Arial"/>
              </a:rPr>
              <a:t>Best tool to organize photos</a:t>
            </a:r>
            <a:endParaRPr lang="zh-TW" altLang="en-US" sz="2400" b="1" dirty="0">
              <a:solidFill>
                <a:schemeClr val="bg1"/>
              </a:solidFill>
              <a:effectLst>
                <a:glow rad="101600">
                  <a:schemeClr val="accent6">
                    <a:lumMod val="75000"/>
                  </a:schemeClr>
                </a:glow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0F2F581E-CD09-44CC-AACA-22DD8D3CB9B8}"/>
              </a:ext>
            </a:extLst>
          </p:cNvPr>
          <p:cNvSpPr txBox="1"/>
          <p:nvPr/>
        </p:nvSpPr>
        <p:spPr>
          <a:xfrm>
            <a:off x="8011322" y="2362184"/>
            <a:ext cx="2815391" cy="830997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" altLang="zh-TW" sz="2400" b="1" dirty="0">
                <a:solidFill>
                  <a:schemeClr val="bg1"/>
                </a:solidFill>
                <a:effectLst>
                  <a:glow rad="101600">
                    <a:schemeClr val="accent6">
                      <a:lumMod val="75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Easily delete </a:t>
            </a:r>
            <a:r>
              <a:rPr lang="en-US" altLang="zh-TW" sz="2400" b="1" dirty="0">
                <a:solidFill>
                  <a:schemeClr val="bg1"/>
                </a:solidFill>
                <a:effectLst>
                  <a:glow rad="101600">
                    <a:schemeClr val="accent6">
                      <a:lumMod val="75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unnecessary</a:t>
            </a:r>
            <a:r>
              <a:rPr lang="zh-TW" altLang="en-US" sz="2400" b="1" dirty="0">
                <a:solidFill>
                  <a:schemeClr val="bg1"/>
                </a:solidFill>
                <a:effectLst>
                  <a:glow rad="101600">
                    <a:schemeClr val="accent6">
                      <a:lumMod val="75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" altLang="zh-TW" sz="2400" b="1" dirty="0">
                <a:solidFill>
                  <a:schemeClr val="bg1"/>
                </a:solidFill>
                <a:effectLst>
                  <a:glow rad="101600">
                    <a:schemeClr val="accent6">
                      <a:lumMod val="75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files</a:t>
            </a:r>
            <a:endParaRPr lang="zh-TW" altLang="en-US" sz="2400" b="1" dirty="0">
              <a:solidFill>
                <a:schemeClr val="bg1"/>
              </a:solidFill>
              <a:effectLst>
                <a:glow rad="101600">
                  <a:schemeClr val="accent6">
                    <a:lumMod val="75000"/>
                  </a:schemeClr>
                </a:glow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2" name="文字方塊 41">
            <a:extLst>
              <a:ext uri="{FF2B5EF4-FFF2-40B4-BE49-F238E27FC236}">
                <a16:creationId xmlns:a16="http://schemas.microsoft.com/office/drawing/2014/main" id="{DE824603-9268-4A5C-8BD7-586BED4A9AC0}"/>
              </a:ext>
            </a:extLst>
          </p:cNvPr>
          <p:cNvSpPr txBox="1"/>
          <p:nvPr/>
        </p:nvSpPr>
        <p:spPr>
          <a:xfrm>
            <a:off x="6262219" y="4296293"/>
            <a:ext cx="2979507" cy="1200329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algn="ctr">
              <a:defRPr sz="3200" b="1">
                <a:solidFill>
                  <a:schemeClr val="bg1"/>
                </a:solidFill>
                <a:effectLst>
                  <a:glow rad="101600">
                    <a:schemeClr val="accent6">
                      <a:lumMod val="75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en-US" altLang="zh-TW" sz="2400" dirty="0">
                <a:latin typeface="Arial" panose="020B0604020202020204" pitchFamily="34" charset="0"/>
                <a:cs typeface="Arial" panose="020B0604020202020204" pitchFamily="34" charset="0"/>
              </a:rPr>
              <a:t>Improve </a:t>
            </a:r>
          </a:p>
          <a:p>
            <a:r>
              <a:rPr lang="en-US" altLang="zh-TW" sz="2400" dirty="0">
                <a:latin typeface="Arial" panose="020B0604020202020204" pitchFamily="34" charset="0"/>
                <a:cs typeface="Arial" panose="020B0604020202020204" pitchFamily="34" charset="0"/>
              </a:rPr>
              <a:t>content publishing efficiency</a:t>
            </a:r>
            <a:endParaRPr lang="zh-TW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文字方塊 43">
            <a:extLst>
              <a:ext uri="{FF2B5EF4-FFF2-40B4-BE49-F238E27FC236}">
                <a16:creationId xmlns:a16="http://schemas.microsoft.com/office/drawing/2014/main" id="{77EE5CB4-38FB-4E73-8531-A8620CF99D78}"/>
              </a:ext>
            </a:extLst>
          </p:cNvPr>
          <p:cNvSpPr txBox="1"/>
          <p:nvPr/>
        </p:nvSpPr>
        <p:spPr>
          <a:xfrm>
            <a:off x="2985608" y="4296293"/>
            <a:ext cx="2815393" cy="1200329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" altLang="zh-TW" sz="2400" b="1">
                <a:solidFill>
                  <a:schemeClr val="bg1"/>
                </a:solidFill>
                <a:effectLst>
                  <a:glow rad="101600">
                    <a:schemeClr val="accent6">
                      <a:lumMod val="75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Simply complete cross-device file sharing</a:t>
            </a:r>
            <a:endParaRPr lang="zh-TW" altLang="en-US" sz="2400" b="1">
              <a:solidFill>
                <a:schemeClr val="bg1"/>
              </a:solidFill>
              <a:effectLst>
                <a:glow rad="101600">
                  <a:schemeClr val="accent6">
                    <a:lumMod val="75000"/>
                  </a:schemeClr>
                </a:glow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33125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群組 35">
            <a:extLst>
              <a:ext uri="{FF2B5EF4-FFF2-40B4-BE49-F238E27FC236}">
                <a16:creationId xmlns:a16="http://schemas.microsoft.com/office/drawing/2014/main" id="{9E3BA547-CACB-4C11-B2D7-34615D93D4DE}"/>
              </a:ext>
            </a:extLst>
          </p:cNvPr>
          <p:cNvGrpSpPr/>
          <p:nvPr/>
        </p:nvGrpSpPr>
        <p:grpSpPr>
          <a:xfrm>
            <a:off x="228600" y="1321272"/>
            <a:ext cx="11470897" cy="5106825"/>
            <a:chOff x="130194" y="1321272"/>
            <a:chExt cx="11470897" cy="5106825"/>
          </a:xfrm>
        </p:grpSpPr>
        <p:sp>
          <p:nvSpPr>
            <p:cNvPr id="13" name="矩形: 圓角 12">
              <a:extLst>
                <a:ext uri="{FF2B5EF4-FFF2-40B4-BE49-F238E27FC236}">
                  <a16:creationId xmlns:a16="http://schemas.microsoft.com/office/drawing/2014/main" id="{ED083921-E248-4921-98CB-8791314A6CB6}"/>
                </a:ext>
              </a:extLst>
            </p:cNvPr>
            <p:cNvSpPr/>
            <p:nvPr/>
          </p:nvSpPr>
          <p:spPr>
            <a:xfrm>
              <a:off x="369179" y="1542237"/>
              <a:ext cx="11231912" cy="4885860"/>
            </a:xfrm>
            <a:prstGeom prst="roundRect">
              <a:avLst>
                <a:gd name="adj" fmla="val 3127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34" name="圖片 33">
              <a:extLst>
                <a:ext uri="{FF2B5EF4-FFF2-40B4-BE49-F238E27FC236}">
                  <a16:creationId xmlns:a16="http://schemas.microsoft.com/office/drawing/2014/main" id="{AC307F31-2039-4324-8806-F012A6C9A16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0194" y="1321272"/>
              <a:ext cx="5400078" cy="1166478"/>
            </a:xfrm>
            <a:prstGeom prst="rect">
              <a:avLst/>
            </a:prstGeom>
          </p:spPr>
        </p:pic>
      </p:grp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DA3D8F94-7608-524C-A9CB-1088EFCF3BDB}"/>
              </a:ext>
            </a:extLst>
          </p:cNvPr>
          <p:cNvSpPr txBox="1"/>
          <p:nvPr/>
        </p:nvSpPr>
        <p:spPr>
          <a:xfrm>
            <a:off x="689316" y="2548448"/>
            <a:ext cx="4611834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2425" indent="-352425">
              <a:spcAft>
                <a:spcPts val="1200"/>
              </a:spcAft>
              <a:buClr>
                <a:schemeClr val="tx1"/>
              </a:buClr>
              <a:buAutoNum type="arabicPeriod"/>
            </a:pPr>
            <a:r>
              <a:rPr kumimoji="1" lang="en" altLang="zh-CN" sz="24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Automatically filter out specific files </a:t>
            </a:r>
            <a:r>
              <a:rPr kumimoji="1" lang="en" altLang="zh-CN" sz="2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from multiple source folders.</a:t>
            </a:r>
          </a:p>
          <a:p>
            <a:pPr marL="352425" indent="-352425">
              <a:spcAft>
                <a:spcPts val="1200"/>
              </a:spcAft>
              <a:buClr>
                <a:schemeClr val="tx1"/>
              </a:buClr>
              <a:buFontTx/>
              <a:buAutoNum type="arabicPeriod"/>
            </a:pPr>
            <a:r>
              <a:rPr kumimoji="1" lang="en-US" altLang="zh-Hant" sz="2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Setting </a:t>
            </a:r>
            <a:r>
              <a:rPr kumimoji="1" lang="en-US" altLang="zh-Hant" sz="24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encryption</a:t>
            </a:r>
            <a:r>
              <a:rPr kumimoji="1" lang="en-US" altLang="zh-Hant" sz="2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and </a:t>
            </a:r>
            <a:r>
              <a:rPr kumimoji="1" lang="en-US" altLang="zh-Hant" sz="24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compression</a:t>
            </a:r>
            <a:r>
              <a:rPr kumimoji="1" lang="en-US" altLang="zh-Hant" sz="2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options.</a:t>
            </a:r>
            <a:endParaRPr kumimoji="1" lang="en-US" altLang="zh-TW" sz="24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352425" indent="-352425">
              <a:spcAft>
                <a:spcPts val="1200"/>
              </a:spcAft>
              <a:buAutoNum type="arabicPeriod"/>
            </a:pPr>
            <a:r>
              <a:rPr kumimoji="1" lang="en" altLang="zh-TW" sz="2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Re-classify all kinds of files in the most suitable way.</a:t>
            </a:r>
            <a:endParaRPr kumimoji="1" lang="en-US" altLang="zh-TW" sz="24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1" name="標題 1">
            <a:extLst>
              <a:ext uri="{FF2B5EF4-FFF2-40B4-BE49-F238E27FC236}">
                <a16:creationId xmlns:a16="http://schemas.microsoft.com/office/drawing/2014/main" id="{BFC8B189-50F7-4CE8-9434-381FE2727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2842" y="136525"/>
            <a:ext cx="7760369" cy="886159"/>
          </a:xfrm>
        </p:spPr>
        <p:txBody>
          <a:bodyPr>
            <a:normAutofit/>
          </a:bodyPr>
          <a:lstStyle/>
          <a:p>
            <a:r>
              <a:rPr lang="en-US" altLang="zh-TW">
                <a:ea typeface="Microsoft JhengHei" panose="020B0604030504040204" pitchFamily="34" charset="-120"/>
              </a:rPr>
              <a:t>Case study</a:t>
            </a:r>
            <a:endParaRPr lang="zh-TW" altLang="en-US">
              <a:ea typeface="Microsoft JhengHei" panose="020B0604030504040204" pitchFamily="34" charset="-120"/>
            </a:endParaRP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37587546-4898-8A4A-9B4B-6A9C3BCF46D0}"/>
              </a:ext>
            </a:extLst>
          </p:cNvPr>
          <p:cNvSpPr/>
          <p:nvPr/>
        </p:nvSpPr>
        <p:spPr>
          <a:xfrm>
            <a:off x="1402126" y="1421875"/>
            <a:ext cx="2963587" cy="83099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" altLang="zh-CN" sz="2400" b="1" dirty="0">
                <a:solidFill>
                  <a:schemeClr val="bg1"/>
                </a:solidFill>
                <a:latin typeface="Arial"/>
                <a:ea typeface="微軟正黑體" panose="020B0604030504040204" pitchFamily="34" charset="-120"/>
                <a:cs typeface="Arial"/>
              </a:rPr>
              <a:t>Good assistant for office workers</a:t>
            </a:r>
          </a:p>
        </p:txBody>
      </p:sp>
      <p:grpSp>
        <p:nvGrpSpPr>
          <p:cNvPr id="44" name="群組 43">
            <a:extLst>
              <a:ext uri="{FF2B5EF4-FFF2-40B4-BE49-F238E27FC236}">
                <a16:creationId xmlns:a16="http://schemas.microsoft.com/office/drawing/2014/main" id="{A089BFFB-10AB-4D0A-924C-12499A6C6A48}"/>
              </a:ext>
            </a:extLst>
          </p:cNvPr>
          <p:cNvGrpSpPr/>
          <p:nvPr/>
        </p:nvGrpSpPr>
        <p:grpSpPr>
          <a:xfrm>
            <a:off x="5339921" y="1772164"/>
            <a:ext cx="236127" cy="4243626"/>
            <a:chOff x="5339921" y="1772164"/>
            <a:chExt cx="236127" cy="4243626"/>
          </a:xfrm>
        </p:grpSpPr>
        <p:cxnSp>
          <p:nvCxnSpPr>
            <p:cNvPr id="39" name="直線接點 38">
              <a:extLst>
                <a:ext uri="{FF2B5EF4-FFF2-40B4-BE49-F238E27FC236}">
                  <a16:creationId xmlns:a16="http://schemas.microsoft.com/office/drawing/2014/main" id="{53F53AA4-3126-4A65-AD70-24BA7C9AE7F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339921" y="1772164"/>
              <a:ext cx="0" cy="4243626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等腰三角形 42">
              <a:extLst>
                <a:ext uri="{FF2B5EF4-FFF2-40B4-BE49-F238E27FC236}">
                  <a16:creationId xmlns:a16="http://schemas.microsoft.com/office/drawing/2014/main" id="{C6643E42-C3A5-44E1-9F8B-EB9C5AA4BCB0}"/>
                </a:ext>
              </a:extLst>
            </p:cNvPr>
            <p:cNvSpPr/>
            <p:nvPr/>
          </p:nvSpPr>
          <p:spPr>
            <a:xfrm rot="5400000">
              <a:off x="5321031" y="3775914"/>
              <a:ext cx="273907" cy="236127"/>
            </a:xfrm>
            <a:prstGeom prst="triangl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62" name="矩形: 按鈕形 61">
            <a:extLst>
              <a:ext uri="{FF2B5EF4-FFF2-40B4-BE49-F238E27FC236}">
                <a16:creationId xmlns:a16="http://schemas.microsoft.com/office/drawing/2014/main" id="{62417F37-954F-46EC-902F-4ADC2833DFA6}"/>
              </a:ext>
            </a:extLst>
          </p:cNvPr>
          <p:cNvSpPr/>
          <p:nvPr/>
        </p:nvSpPr>
        <p:spPr>
          <a:xfrm>
            <a:off x="228600" y="164042"/>
            <a:ext cx="697832" cy="697832"/>
          </a:xfrm>
          <a:prstGeom prst="bevel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4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zh-TW" altLang="en-US" sz="4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" name="圖片 27">
            <a:extLst>
              <a:ext uri="{FF2B5EF4-FFF2-40B4-BE49-F238E27FC236}">
                <a16:creationId xmlns:a16="http://schemas.microsoft.com/office/drawing/2014/main" id="{C81AECDD-9713-3748-B051-97FA57B7DFC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83415" y="1848007"/>
            <a:ext cx="5305855" cy="12744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49" name="群組 48">
            <a:extLst>
              <a:ext uri="{FF2B5EF4-FFF2-40B4-BE49-F238E27FC236}">
                <a16:creationId xmlns:a16="http://schemas.microsoft.com/office/drawing/2014/main" id="{2B0BB513-9459-427B-9B56-E1B213E74B8D}"/>
              </a:ext>
            </a:extLst>
          </p:cNvPr>
          <p:cNvGrpSpPr/>
          <p:nvPr/>
        </p:nvGrpSpPr>
        <p:grpSpPr>
          <a:xfrm>
            <a:off x="8536344" y="1542234"/>
            <a:ext cx="2652926" cy="654829"/>
            <a:chOff x="8536344" y="1542234"/>
            <a:chExt cx="2697662" cy="654829"/>
          </a:xfrm>
        </p:grpSpPr>
        <p:pic>
          <p:nvPicPr>
            <p:cNvPr id="47" name="圖片 46">
              <a:extLst>
                <a:ext uri="{FF2B5EF4-FFF2-40B4-BE49-F238E27FC236}">
                  <a16:creationId xmlns:a16="http://schemas.microsoft.com/office/drawing/2014/main" id="{45FB6461-4699-4CA2-87D8-0CF67B96840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536344" y="1542234"/>
              <a:ext cx="2697662" cy="65482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48" name="文字方塊 47">
              <a:extLst>
                <a:ext uri="{FF2B5EF4-FFF2-40B4-BE49-F238E27FC236}">
                  <a16:creationId xmlns:a16="http://schemas.microsoft.com/office/drawing/2014/main" id="{7A77699A-FE54-41E5-9CE5-35D0509E4D1D}"/>
                </a:ext>
              </a:extLst>
            </p:cNvPr>
            <p:cNvSpPr txBox="1"/>
            <p:nvPr/>
          </p:nvSpPr>
          <p:spPr>
            <a:xfrm>
              <a:off x="8578778" y="1600547"/>
              <a:ext cx="645670" cy="523220"/>
            </a:xfrm>
            <a:prstGeom prst="rect">
              <a:avLst/>
            </a:prstGeom>
            <a:noFill/>
            <a:ln w="12700">
              <a:solidFill>
                <a:schemeClr val="bg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zh-TW" sz="28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01</a:t>
              </a:r>
              <a:endParaRPr lang="zh-TW" altLang="en-US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0" name="文字方塊 49">
            <a:extLst>
              <a:ext uri="{FF2B5EF4-FFF2-40B4-BE49-F238E27FC236}">
                <a16:creationId xmlns:a16="http://schemas.microsoft.com/office/drawing/2014/main" id="{D80B6994-EA4B-494C-9300-463C211AB62A}"/>
              </a:ext>
            </a:extLst>
          </p:cNvPr>
          <p:cNvSpPr txBox="1"/>
          <p:nvPr/>
        </p:nvSpPr>
        <p:spPr>
          <a:xfrm>
            <a:off x="9266882" y="1510940"/>
            <a:ext cx="1737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Hant" sz="2000" b="1">
                <a:solidFill>
                  <a:schemeClr val="bg1"/>
                </a:solidFill>
                <a:latin typeface="Arial" panose="020B0604020202020204" pitchFamily="34" charset="0"/>
                <a:ea typeface="Microsoft JhengHei" charset="0"/>
                <a:cs typeface="Arial" panose="020B0604020202020204" pitchFamily="34" charset="0"/>
              </a:rPr>
              <a:t>Source File Filters</a:t>
            </a:r>
          </a:p>
        </p:txBody>
      </p:sp>
      <p:pic>
        <p:nvPicPr>
          <p:cNvPr id="30" name="圖片 29">
            <a:extLst>
              <a:ext uri="{FF2B5EF4-FFF2-40B4-BE49-F238E27FC236}">
                <a16:creationId xmlns:a16="http://schemas.microsoft.com/office/drawing/2014/main" id="{B9257C86-0D44-A547-A841-1BAD30E3BB3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55098" y="1911203"/>
            <a:ext cx="1274490" cy="1274490"/>
          </a:xfrm>
          <a:prstGeom prst="ellipse">
            <a:avLst/>
          </a:prstGeom>
          <a:ln>
            <a:solidFill>
              <a:schemeClr val="bg2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B000CAD5-6A0E-E142-A8A2-351BE410F56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67964" y="3255305"/>
            <a:ext cx="3316261" cy="1376994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12500"/>
          </a:effectLst>
        </p:spPr>
      </p:pic>
      <p:grpSp>
        <p:nvGrpSpPr>
          <p:cNvPr id="51" name="群組 50">
            <a:extLst>
              <a:ext uri="{FF2B5EF4-FFF2-40B4-BE49-F238E27FC236}">
                <a16:creationId xmlns:a16="http://schemas.microsoft.com/office/drawing/2014/main" id="{5A449794-F99C-4697-872A-A2F930BC4BE0}"/>
              </a:ext>
            </a:extLst>
          </p:cNvPr>
          <p:cNvGrpSpPr/>
          <p:nvPr/>
        </p:nvGrpSpPr>
        <p:grpSpPr>
          <a:xfrm>
            <a:off x="8862933" y="3616387"/>
            <a:ext cx="2542782" cy="654829"/>
            <a:chOff x="8536344" y="1542234"/>
            <a:chExt cx="2542782" cy="654829"/>
          </a:xfrm>
        </p:grpSpPr>
        <p:pic>
          <p:nvPicPr>
            <p:cNvPr id="52" name="圖片 51">
              <a:extLst>
                <a:ext uri="{FF2B5EF4-FFF2-40B4-BE49-F238E27FC236}">
                  <a16:creationId xmlns:a16="http://schemas.microsoft.com/office/drawing/2014/main" id="{F8A4F11F-8F71-431B-9190-D0D1DE54B6E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536344" y="1542234"/>
              <a:ext cx="2542782" cy="65482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53" name="文字方塊 52">
              <a:extLst>
                <a:ext uri="{FF2B5EF4-FFF2-40B4-BE49-F238E27FC236}">
                  <a16:creationId xmlns:a16="http://schemas.microsoft.com/office/drawing/2014/main" id="{C45EB134-C3A8-4B4E-A80D-1DCC7CD8A0B0}"/>
                </a:ext>
              </a:extLst>
            </p:cNvPr>
            <p:cNvSpPr txBox="1"/>
            <p:nvPr/>
          </p:nvSpPr>
          <p:spPr>
            <a:xfrm>
              <a:off x="8578778" y="1600547"/>
              <a:ext cx="645670" cy="523220"/>
            </a:xfrm>
            <a:prstGeom prst="rect">
              <a:avLst/>
            </a:prstGeom>
            <a:noFill/>
            <a:ln w="12700">
              <a:solidFill>
                <a:schemeClr val="bg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zh-TW" sz="28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02</a:t>
              </a:r>
              <a:endParaRPr lang="zh-TW" altLang="en-US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4" name="文字方塊 53">
            <a:extLst>
              <a:ext uri="{FF2B5EF4-FFF2-40B4-BE49-F238E27FC236}">
                <a16:creationId xmlns:a16="http://schemas.microsoft.com/office/drawing/2014/main" id="{E42F9381-31BF-4202-BF1F-E6E959269FDE}"/>
              </a:ext>
            </a:extLst>
          </p:cNvPr>
          <p:cNvSpPr txBox="1"/>
          <p:nvPr/>
        </p:nvSpPr>
        <p:spPr>
          <a:xfrm>
            <a:off x="9565694" y="3719212"/>
            <a:ext cx="19949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Hant" sz="2000" b="1">
                <a:solidFill>
                  <a:schemeClr val="bg1"/>
                </a:solidFill>
                <a:latin typeface="Arial" panose="020B0604020202020204" pitchFamily="34" charset="0"/>
                <a:ea typeface="Microsoft JhengHei" charset="0"/>
                <a:cs typeface="Arial" panose="020B0604020202020204" pitchFamily="34" charset="0"/>
              </a:rPr>
              <a:t>File Editing</a:t>
            </a:r>
          </a:p>
        </p:txBody>
      </p:sp>
      <p:pic>
        <p:nvPicPr>
          <p:cNvPr id="33" name="圖片 32">
            <a:extLst>
              <a:ext uri="{FF2B5EF4-FFF2-40B4-BE49-F238E27FC236}">
                <a16:creationId xmlns:a16="http://schemas.microsoft.com/office/drawing/2014/main" id="{7271BA15-78B5-AB44-9248-29A4677E5C20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88221" y="4753212"/>
            <a:ext cx="3970436" cy="1553972"/>
          </a:xfrm>
          <a:prstGeom prst="roundRect">
            <a:avLst>
              <a:gd name="adj" fmla="val 5951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58" name="群組 57">
            <a:extLst>
              <a:ext uri="{FF2B5EF4-FFF2-40B4-BE49-F238E27FC236}">
                <a16:creationId xmlns:a16="http://schemas.microsoft.com/office/drawing/2014/main" id="{00B47703-6C9E-4054-9990-2DAFC99D888C}"/>
              </a:ext>
            </a:extLst>
          </p:cNvPr>
          <p:cNvGrpSpPr/>
          <p:nvPr/>
        </p:nvGrpSpPr>
        <p:grpSpPr>
          <a:xfrm>
            <a:off x="8862933" y="4756029"/>
            <a:ext cx="2697655" cy="654829"/>
            <a:chOff x="8536343" y="1542234"/>
            <a:chExt cx="2697655" cy="654829"/>
          </a:xfrm>
        </p:grpSpPr>
        <p:pic>
          <p:nvPicPr>
            <p:cNvPr id="59" name="圖片 58">
              <a:extLst>
                <a:ext uri="{FF2B5EF4-FFF2-40B4-BE49-F238E27FC236}">
                  <a16:creationId xmlns:a16="http://schemas.microsoft.com/office/drawing/2014/main" id="{06ED1241-A353-432F-9B8D-AA1CC2396E8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536343" y="1542234"/>
              <a:ext cx="2697655" cy="65482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60" name="文字方塊 59">
              <a:extLst>
                <a:ext uri="{FF2B5EF4-FFF2-40B4-BE49-F238E27FC236}">
                  <a16:creationId xmlns:a16="http://schemas.microsoft.com/office/drawing/2014/main" id="{E4106CFD-FEBF-4E5A-9A5B-A55A6BBF98EC}"/>
                </a:ext>
              </a:extLst>
            </p:cNvPr>
            <p:cNvSpPr txBox="1"/>
            <p:nvPr/>
          </p:nvSpPr>
          <p:spPr>
            <a:xfrm>
              <a:off x="8578778" y="1600547"/>
              <a:ext cx="645670" cy="523220"/>
            </a:xfrm>
            <a:prstGeom prst="rect">
              <a:avLst/>
            </a:prstGeom>
            <a:noFill/>
            <a:ln w="12700">
              <a:solidFill>
                <a:schemeClr val="bg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zh-TW" sz="28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03</a:t>
              </a:r>
              <a:endParaRPr lang="zh-TW" altLang="en-US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1" name="文字方塊 60">
            <a:extLst>
              <a:ext uri="{FF2B5EF4-FFF2-40B4-BE49-F238E27FC236}">
                <a16:creationId xmlns:a16="http://schemas.microsoft.com/office/drawing/2014/main" id="{279D9784-66BD-49ED-B228-7DE8B043B336}"/>
              </a:ext>
            </a:extLst>
          </p:cNvPr>
          <p:cNvSpPr txBox="1"/>
          <p:nvPr/>
        </p:nvSpPr>
        <p:spPr>
          <a:xfrm>
            <a:off x="9620230" y="4727741"/>
            <a:ext cx="17566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Microsoft JhengHei" charset="0"/>
                <a:cs typeface="Arial" panose="020B0604020202020204" pitchFamily="34" charset="0"/>
              </a:rPr>
              <a:t>Destination &amp; Structure</a:t>
            </a:r>
          </a:p>
        </p:txBody>
      </p:sp>
    </p:spTree>
    <p:extLst>
      <p:ext uri="{BB962C8B-B14F-4D97-AF65-F5344CB8AC3E}">
        <p14:creationId xmlns:p14="http://schemas.microsoft.com/office/powerpoint/2010/main" val="29445056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5A0F7C5-C9D5-3140-8115-FCAC67921F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3556" y="1373273"/>
            <a:ext cx="5630779" cy="3716587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kumimoji="1" lang="en-US" altLang="zh-TW" dirty="0">
                <a:latin typeface="Arial"/>
                <a:ea typeface="Microsoft JhengHei UI" panose="020B0604030504040204" pitchFamily="34" charset="-120"/>
                <a:cs typeface="Arial"/>
              </a:rPr>
              <a:t>How to use </a:t>
            </a:r>
            <a:r>
              <a:rPr kumimoji="1" lang="en-US" altLang="zh-TW" dirty="0" err="1">
                <a:latin typeface="Arial"/>
                <a:ea typeface="Microsoft JhengHei UI" panose="020B0604030504040204" pitchFamily="34" charset="-120"/>
                <a:cs typeface="Arial"/>
              </a:rPr>
              <a:t>Qfiling</a:t>
            </a:r>
            <a:r>
              <a:rPr kumimoji="1" lang="en-US" altLang="zh-TW" dirty="0">
                <a:latin typeface="Arial"/>
                <a:ea typeface="Microsoft JhengHei UI" panose="020B0604030504040204" pitchFamily="34" charset="-120"/>
                <a:cs typeface="Arial"/>
              </a:rPr>
              <a:t> </a:t>
            </a:r>
            <a:br>
              <a:rPr kumimoji="1" lang="en-US" altLang="zh-TW" dirty="0">
                <a:latin typeface="Arial"/>
                <a:ea typeface="Microsoft JhengHei UI" panose="020B0604030504040204" pitchFamily="34" charset="-120"/>
                <a:cs typeface="Arial"/>
              </a:rPr>
            </a:br>
            <a:r>
              <a:rPr kumimoji="1" lang="en-US" altLang="zh-TW" dirty="0">
                <a:latin typeface="Arial"/>
                <a:ea typeface="Microsoft JhengHei UI" panose="020B0604030504040204" pitchFamily="34" charset="-120"/>
                <a:cs typeface="Arial"/>
              </a:rPr>
              <a:t>to automate your </a:t>
            </a:r>
            <a:br>
              <a:rPr kumimoji="1" lang="en-US" altLang="zh-TW" dirty="0">
                <a:latin typeface="Arial"/>
                <a:ea typeface="Microsoft JhengHei UI" panose="020B0604030504040204" pitchFamily="34" charset="-120"/>
                <a:cs typeface="Arial"/>
              </a:rPr>
            </a:br>
            <a:r>
              <a:rPr kumimoji="1" lang="en-US" altLang="zh-TW" dirty="0">
                <a:latin typeface="Arial"/>
                <a:ea typeface="Microsoft JhengHei UI" panose="020B0604030504040204" pitchFamily="34" charset="-120"/>
                <a:cs typeface="Arial"/>
              </a:rPr>
              <a:t>file organization</a:t>
            </a:r>
            <a:endParaRPr lang="zh-TW" altLang="en-US" dirty="0">
              <a:ea typeface="Microsoft JhengHei UI" panose="020B0604030504040204" pitchFamily="34" charset="-120"/>
            </a:endParaRP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BD5A1B35-AE6D-45A0-B7C9-425A2E52C38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923699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群組 32">
            <a:extLst>
              <a:ext uri="{FF2B5EF4-FFF2-40B4-BE49-F238E27FC236}">
                <a16:creationId xmlns:a16="http://schemas.microsoft.com/office/drawing/2014/main" id="{F6A645F4-FAF9-476F-899E-C909CF8EFFF4}"/>
              </a:ext>
            </a:extLst>
          </p:cNvPr>
          <p:cNvGrpSpPr/>
          <p:nvPr/>
        </p:nvGrpSpPr>
        <p:grpSpPr>
          <a:xfrm>
            <a:off x="228600" y="1321272"/>
            <a:ext cx="11470897" cy="5106823"/>
            <a:chOff x="130194" y="1321272"/>
            <a:chExt cx="11470897" cy="5106823"/>
          </a:xfrm>
        </p:grpSpPr>
        <p:sp>
          <p:nvSpPr>
            <p:cNvPr id="34" name="矩形: 圓角 33">
              <a:extLst>
                <a:ext uri="{FF2B5EF4-FFF2-40B4-BE49-F238E27FC236}">
                  <a16:creationId xmlns:a16="http://schemas.microsoft.com/office/drawing/2014/main" id="{E494ECC4-0FC6-4C7C-AD0F-CD1396B73B58}"/>
                </a:ext>
              </a:extLst>
            </p:cNvPr>
            <p:cNvSpPr/>
            <p:nvPr/>
          </p:nvSpPr>
          <p:spPr>
            <a:xfrm>
              <a:off x="369179" y="1542236"/>
              <a:ext cx="11231912" cy="4885859"/>
            </a:xfrm>
            <a:prstGeom prst="roundRect">
              <a:avLst>
                <a:gd name="adj" fmla="val 3127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36" name="圖片 35">
              <a:extLst>
                <a:ext uri="{FF2B5EF4-FFF2-40B4-BE49-F238E27FC236}">
                  <a16:creationId xmlns:a16="http://schemas.microsoft.com/office/drawing/2014/main" id="{83FDF0AD-A250-4302-BDA7-F45EB87E305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0194" y="1321272"/>
              <a:ext cx="5400078" cy="1166478"/>
            </a:xfrm>
            <a:prstGeom prst="rect">
              <a:avLst/>
            </a:prstGeom>
          </p:spPr>
        </p:pic>
      </p:grp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02B66061-5F70-4949-9E51-0D5CA83F1008}"/>
              </a:ext>
            </a:extLst>
          </p:cNvPr>
          <p:cNvSpPr txBox="1"/>
          <p:nvPr/>
        </p:nvSpPr>
        <p:spPr>
          <a:xfrm>
            <a:off x="689316" y="2631478"/>
            <a:ext cx="4613013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2425" indent="-352425">
              <a:spcAft>
                <a:spcPts val="1200"/>
              </a:spcAft>
              <a:buClr>
                <a:schemeClr val="tx1"/>
              </a:buClr>
              <a:buAutoNum type="arabicPeriod"/>
            </a:pPr>
            <a:r>
              <a:rPr kumimoji="1" lang="en" altLang="zh-CN" sz="24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Automatically filter out specific files </a:t>
            </a:r>
            <a:r>
              <a:rPr kumimoji="1" lang="en" altLang="zh-CN" sz="2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from mobile/ camera.</a:t>
            </a:r>
          </a:p>
          <a:p>
            <a:pPr marL="360363" indent="-360363">
              <a:spcAft>
                <a:spcPts val="1200"/>
              </a:spcAft>
              <a:buAutoNum type="arabicPeriod"/>
            </a:pPr>
            <a:r>
              <a:rPr kumimoji="1" lang="en-US" altLang="zh-Hant" sz="2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Setting </a:t>
            </a:r>
            <a:r>
              <a:rPr kumimoji="1" lang="en-US" altLang="zh-Hant" sz="24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watermark</a:t>
            </a:r>
            <a:r>
              <a:rPr kumimoji="1" lang="en-US" altLang="zh-Hant" sz="2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option.</a:t>
            </a:r>
            <a:endParaRPr kumimoji="1" lang="en-US" altLang="zh-TW" sz="2400" b="1">
              <a:solidFill>
                <a:srgbClr val="0070C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360363" indent="-360363">
              <a:spcAft>
                <a:spcPts val="1200"/>
              </a:spcAft>
              <a:buFontTx/>
              <a:buAutoNum type="arabicPeriod"/>
            </a:pPr>
            <a:r>
              <a:rPr kumimoji="1" lang="en-US" altLang="zh-Hant" sz="2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Duplicated files are backed up only once. Renaming files is also possible!</a:t>
            </a:r>
            <a:endParaRPr kumimoji="1" lang="zh-TW" altLang="en-US" sz="24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AD745623-10D1-4D33-A08A-6F5950F3A088}"/>
              </a:ext>
            </a:extLst>
          </p:cNvPr>
          <p:cNvSpPr/>
          <p:nvPr/>
        </p:nvSpPr>
        <p:spPr>
          <a:xfrm>
            <a:off x="1204727" y="1404795"/>
            <a:ext cx="3452808" cy="83099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" altLang="zh-CN" sz="2400" b="1" dirty="0">
                <a:solidFill>
                  <a:schemeClr val="bg1"/>
                </a:solidFill>
                <a:latin typeface="Arial"/>
                <a:ea typeface="微軟正黑體" panose="020B0604030504040204" pitchFamily="34" charset="-120"/>
                <a:cs typeface="Arial"/>
              </a:rPr>
              <a:t>Best tool to organize photos</a:t>
            </a:r>
          </a:p>
        </p:txBody>
      </p:sp>
      <p:grpSp>
        <p:nvGrpSpPr>
          <p:cNvPr id="50" name="群組 49">
            <a:extLst>
              <a:ext uri="{FF2B5EF4-FFF2-40B4-BE49-F238E27FC236}">
                <a16:creationId xmlns:a16="http://schemas.microsoft.com/office/drawing/2014/main" id="{36A9892C-067C-4ACD-98BA-6245818626A4}"/>
              </a:ext>
            </a:extLst>
          </p:cNvPr>
          <p:cNvGrpSpPr/>
          <p:nvPr/>
        </p:nvGrpSpPr>
        <p:grpSpPr>
          <a:xfrm>
            <a:off x="5339921" y="1772164"/>
            <a:ext cx="236127" cy="4243626"/>
            <a:chOff x="5339921" y="1772164"/>
            <a:chExt cx="236127" cy="4243626"/>
          </a:xfrm>
        </p:grpSpPr>
        <p:cxnSp>
          <p:nvCxnSpPr>
            <p:cNvPr id="51" name="直線接點 50">
              <a:extLst>
                <a:ext uri="{FF2B5EF4-FFF2-40B4-BE49-F238E27FC236}">
                  <a16:creationId xmlns:a16="http://schemas.microsoft.com/office/drawing/2014/main" id="{2EA5AA6F-112C-44B9-8120-B6BFCCDE0AC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339921" y="1772164"/>
              <a:ext cx="0" cy="4243626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等腰三角形 51">
              <a:extLst>
                <a:ext uri="{FF2B5EF4-FFF2-40B4-BE49-F238E27FC236}">
                  <a16:creationId xmlns:a16="http://schemas.microsoft.com/office/drawing/2014/main" id="{94D95556-3DEE-4496-8727-2BC7736FE722}"/>
                </a:ext>
              </a:extLst>
            </p:cNvPr>
            <p:cNvSpPr/>
            <p:nvPr/>
          </p:nvSpPr>
          <p:spPr>
            <a:xfrm rot="5400000">
              <a:off x="5321031" y="3775914"/>
              <a:ext cx="273907" cy="236127"/>
            </a:xfrm>
            <a:prstGeom prst="triangl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66" name="標題 1">
            <a:extLst>
              <a:ext uri="{FF2B5EF4-FFF2-40B4-BE49-F238E27FC236}">
                <a16:creationId xmlns:a16="http://schemas.microsoft.com/office/drawing/2014/main" id="{B5CFA75E-C5F1-445A-BE73-790E7FCF7532}"/>
              </a:ext>
            </a:extLst>
          </p:cNvPr>
          <p:cNvSpPr txBox="1">
            <a:spLocks/>
          </p:cNvSpPr>
          <p:nvPr/>
        </p:nvSpPr>
        <p:spPr>
          <a:xfrm>
            <a:off x="1082842" y="136525"/>
            <a:ext cx="7760369" cy="886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r>
              <a:rPr lang="en-US" altLang="zh-TW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Case study</a:t>
            </a:r>
            <a:endParaRPr lang="zh-TW" altLang="en-US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7" name="矩形: 按鈕形 66">
            <a:extLst>
              <a:ext uri="{FF2B5EF4-FFF2-40B4-BE49-F238E27FC236}">
                <a16:creationId xmlns:a16="http://schemas.microsoft.com/office/drawing/2014/main" id="{260504AF-E71E-4FE5-B4C6-3EDACFB1B8D4}"/>
              </a:ext>
            </a:extLst>
          </p:cNvPr>
          <p:cNvSpPr/>
          <p:nvPr/>
        </p:nvSpPr>
        <p:spPr>
          <a:xfrm>
            <a:off x="228600" y="164042"/>
            <a:ext cx="697832" cy="697832"/>
          </a:xfrm>
          <a:prstGeom prst="bevel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4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zh-TW" altLang="en-US" sz="4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" name="圖片 28">
            <a:extLst>
              <a:ext uri="{FF2B5EF4-FFF2-40B4-BE49-F238E27FC236}">
                <a16:creationId xmlns:a16="http://schemas.microsoft.com/office/drawing/2014/main" id="{5182A003-F713-D24F-A5FD-1EE220E9F15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35077" y="1624711"/>
            <a:ext cx="4145346" cy="15939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" name="圖片 29">
            <a:extLst>
              <a:ext uri="{FF2B5EF4-FFF2-40B4-BE49-F238E27FC236}">
                <a16:creationId xmlns:a16="http://schemas.microsoft.com/office/drawing/2014/main" id="{30062C1B-5D61-B944-ACE7-4DEAC1418CE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10946" y="1740191"/>
            <a:ext cx="1399227" cy="1399227"/>
          </a:xfrm>
          <a:prstGeom prst="ellipse">
            <a:avLst/>
          </a:prstGeom>
          <a:ln>
            <a:solidFill>
              <a:schemeClr val="bg2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53" name="群組 52">
            <a:extLst>
              <a:ext uri="{FF2B5EF4-FFF2-40B4-BE49-F238E27FC236}">
                <a16:creationId xmlns:a16="http://schemas.microsoft.com/office/drawing/2014/main" id="{35BB755C-F72F-4428-83B4-5C7FFA17DAD5}"/>
              </a:ext>
            </a:extLst>
          </p:cNvPr>
          <p:cNvGrpSpPr/>
          <p:nvPr/>
        </p:nvGrpSpPr>
        <p:grpSpPr>
          <a:xfrm>
            <a:off x="8790630" y="2508994"/>
            <a:ext cx="2532149" cy="654829"/>
            <a:chOff x="8536344" y="1542234"/>
            <a:chExt cx="2532149" cy="654829"/>
          </a:xfrm>
        </p:grpSpPr>
        <p:pic>
          <p:nvPicPr>
            <p:cNvPr id="54" name="圖片 53">
              <a:extLst>
                <a:ext uri="{FF2B5EF4-FFF2-40B4-BE49-F238E27FC236}">
                  <a16:creationId xmlns:a16="http://schemas.microsoft.com/office/drawing/2014/main" id="{068A61C7-90E6-4448-BEB4-4432183910F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536344" y="1542234"/>
              <a:ext cx="2532149" cy="65482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55" name="文字方塊 54">
              <a:extLst>
                <a:ext uri="{FF2B5EF4-FFF2-40B4-BE49-F238E27FC236}">
                  <a16:creationId xmlns:a16="http://schemas.microsoft.com/office/drawing/2014/main" id="{061CDC07-F852-4881-84C0-9C5E66B00D12}"/>
                </a:ext>
              </a:extLst>
            </p:cNvPr>
            <p:cNvSpPr txBox="1"/>
            <p:nvPr/>
          </p:nvSpPr>
          <p:spPr>
            <a:xfrm>
              <a:off x="8578778" y="1600547"/>
              <a:ext cx="645670" cy="523220"/>
            </a:xfrm>
            <a:prstGeom prst="rect">
              <a:avLst/>
            </a:prstGeom>
            <a:noFill/>
            <a:ln w="12700">
              <a:solidFill>
                <a:schemeClr val="bg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zh-TW" sz="28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01</a:t>
              </a:r>
              <a:endParaRPr lang="zh-TW" altLang="en-US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6" name="文字方塊 55">
            <a:extLst>
              <a:ext uri="{FF2B5EF4-FFF2-40B4-BE49-F238E27FC236}">
                <a16:creationId xmlns:a16="http://schemas.microsoft.com/office/drawing/2014/main" id="{6BD41CEB-1A9F-4951-9997-6A00A078637B}"/>
              </a:ext>
            </a:extLst>
          </p:cNvPr>
          <p:cNvSpPr txBox="1"/>
          <p:nvPr/>
        </p:nvSpPr>
        <p:spPr>
          <a:xfrm>
            <a:off x="9503436" y="2487481"/>
            <a:ext cx="17130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Hant" sz="2000" b="1">
                <a:solidFill>
                  <a:schemeClr val="bg1"/>
                </a:solidFill>
                <a:latin typeface="Arial" panose="020B0604020202020204" pitchFamily="34" charset="0"/>
                <a:ea typeface="Microsoft JhengHei" charset="0"/>
                <a:cs typeface="Arial" panose="020B0604020202020204" pitchFamily="34" charset="0"/>
              </a:rPr>
              <a:t>Source File Filters</a:t>
            </a:r>
          </a:p>
        </p:txBody>
      </p:sp>
      <p:pic>
        <p:nvPicPr>
          <p:cNvPr id="31" name="圖片 30">
            <a:extLst>
              <a:ext uri="{FF2B5EF4-FFF2-40B4-BE49-F238E27FC236}">
                <a16:creationId xmlns:a16="http://schemas.microsoft.com/office/drawing/2014/main" id="{723B2198-C2D7-5F4B-9D6B-5DE9C30167C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81288" y="3364976"/>
            <a:ext cx="3716692" cy="14768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2" name="圖片 31">
            <a:extLst>
              <a:ext uri="{FF2B5EF4-FFF2-40B4-BE49-F238E27FC236}">
                <a16:creationId xmlns:a16="http://schemas.microsoft.com/office/drawing/2014/main" id="{27C3CA5D-9C34-5340-8F5B-FDE2598ADE4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792" t="-5768"/>
          <a:stretch/>
        </p:blipFill>
        <p:spPr>
          <a:xfrm>
            <a:off x="5831824" y="3285717"/>
            <a:ext cx="1290874" cy="1290874"/>
          </a:xfrm>
          <a:prstGeom prst="ellipse">
            <a:avLst/>
          </a:prstGeom>
          <a:ln>
            <a:solidFill>
              <a:schemeClr val="bg2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57" name="群組 56">
            <a:extLst>
              <a:ext uri="{FF2B5EF4-FFF2-40B4-BE49-F238E27FC236}">
                <a16:creationId xmlns:a16="http://schemas.microsoft.com/office/drawing/2014/main" id="{4796DA79-898A-4CE8-895A-FF024A4D6409}"/>
              </a:ext>
            </a:extLst>
          </p:cNvPr>
          <p:cNvGrpSpPr/>
          <p:nvPr/>
        </p:nvGrpSpPr>
        <p:grpSpPr>
          <a:xfrm>
            <a:off x="8790630" y="3803166"/>
            <a:ext cx="2532149" cy="654829"/>
            <a:chOff x="8536344" y="1542234"/>
            <a:chExt cx="2532149" cy="654829"/>
          </a:xfrm>
        </p:grpSpPr>
        <p:pic>
          <p:nvPicPr>
            <p:cNvPr id="58" name="圖片 57">
              <a:extLst>
                <a:ext uri="{FF2B5EF4-FFF2-40B4-BE49-F238E27FC236}">
                  <a16:creationId xmlns:a16="http://schemas.microsoft.com/office/drawing/2014/main" id="{05887B5F-70ED-40FF-B3E6-FBA055D272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536344" y="1542234"/>
              <a:ext cx="2532149" cy="65482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59" name="文字方塊 58">
              <a:extLst>
                <a:ext uri="{FF2B5EF4-FFF2-40B4-BE49-F238E27FC236}">
                  <a16:creationId xmlns:a16="http://schemas.microsoft.com/office/drawing/2014/main" id="{22D559FD-5991-47DE-BCD1-5FDB6C3CE20E}"/>
                </a:ext>
              </a:extLst>
            </p:cNvPr>
            <p:cNvSpPr txBox="1"/>
            <p:nvPr/>
          </p:nvSpPr>
          <p:spPr>
            <a:xfrm>
              <a:off x="8578778" y="1600547"/>
              <a:ext cx="645670" cy="523220"/>
            </a:xfrm>
            <a:prstGeom prst="rect">
              <a:avLst/>
            </a:prstGeom>
            <a:noFill/>
            <a:ln w="12700">
              <a:solidFill>
                <a:schemeClr val="bg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zh-TW" sz="28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02</a:t>
              </a:r>
              <a:endParaRPr lang="zh-TW" altLang="en-US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63B890E2-F470-4B25-A324-CDD7D0A6E472}"/>
              </a:ext>
            </a:extLst>
          </p:cNvPr>
          <p:cNvSpPr txBox="1"/>
          <p:nvPr/>
        </p:nvSpPr>
        <p:spPr>
          <a:xfrm>
            <a:off x="9516320" y="3918797"/>
            <a:ext cx="19473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Hant" sz="2000" b="1">
                <a:solidFill>
                  <a:schemeClr val="bg1"/>
                </a:solidFill>
                <a:latin typeface="Arial" panose="020B0604020202020204" pitchFamily="34" charset="0"/>
                <a:ea typeface="Microsoft JhengHei" charset="0"/>
                <a:cs typeface="Arial" panose="020B0604020202020204" pitchFamily="34" charset="0"/>
              </a:rPr>
              <a:t>File Editing</a:t>
            </a:r>
          </a:p>
        </p:txBody>
      </p:sp>
      <p:pic>
        <p:nvPicPr>
          <p:cNvPr id="35" name="圖片 34">
            <a:extLst>
              <a:ext uri="{FF2B5EF4-FFF2-40B4-BE49-F238E27FC236}">
                <a16:creationId xmlns:a16="http://schemas.microsoft.com/office/drawing/2014/main" id="{D1BE06F0-6D05-5F46-A183-7B4F9C82D5B2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95352" y="4974779"/>
            <a:ext cx="4034516" cy="13734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68" name="群組 67">
            <a:extLst>
              <a:ext uri="{FF2B5EF4-FFF2-40B4-BE49-F238E27FC236}">
                <a16:creationId xmlns:a16="http://schemas.microsoft.com/office/drawing/2014/main" id="{C14112FD-1EEB-4010-87D2-24C88662842C}"/>
              </a:ext>
            </a:extLst>
          </p:cNvPr>
          <p:cNvGrpSpPr/>
          <p:nvPr/>
        </p:nvGrpSpPr>
        <p:grpSpPr>
          <a:xfrm>
            <a:off x="8790630" y="5102099"/>
            <a:ext cx="2673049" cy="654829"/>
            <a:chOff x="8536343" y="1542234"/>
            <a:chExt cx="2673049" cy="654829"/>
          </a:xfrm>
        </p:grpSpPr>
        <p:pic>
          <p:nvPicPr>
            <p:cNvPr id="69" name="圖片 68">
              <a:extLst>
                <a:ext uri="{FF2B5EF4-FFF2-40B4-BE49-F238E27FC236}">
                  <a16:creationId xmlns:a16="http://schemas.microsoft.com/office/drawing/2014/main" id="{B780B931-0D37-4953-9EC3-FDDC89805CB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536343" y="1542234"/>
              <a:ext cx="2673049" cy="65482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70" name="文字方塊 69">
              <a:extLst>
                <a:ext uri="{FF2B5EF4-FFF2-40B4-BE49-F238E27FC236}">
                  <a16:creationId xmlns:a16="http://schemas.microsoft.com/office/drawing/2014/main" id="{8FFBB4A4-10E4-4414-A089-5A012CB86894}"/>
                </a:ext>
              </a:extLst>
            </p:cNvPr>
            <p:cNvSpPr txBox="1"/>
            <p:nvPr/>
          </p:nvSpPr>
          <p:spPr>
            <a:xfrm>
              <a:off x="8578778" y="1600547"/>
              <a:ext cx="645670" cy="523220"/>
            </a:xfrm>
            <a:prstGeom prst="rect">
              <a:avLst/>
            </a:prstGeom>
            <a:noFill/>
            <a:ln w="12700">
              <a:solidFill>
                <a:schemeClr val="bg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zh-TW" sz="28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03</a:t>
              </a:r>
              <a:endParaRPr lang="zh-TW" altLang="en-US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1" name="文字方塊 70">
            <a:extLst>
              <a:ext uri="{FF2B5EF4-FFF2-40B4-BE49-F238E27FC236}">
                <a16:creationId xmlns:a16="http://schemas.microsoft.com/office/drawing/2014/main" id="{669781C4-207C-457F-91A5-E224665B6567}"/>
              </a:ext>
            </a:extLst>
          </p:cNvPr>
          <p:cNvSpPr txBox="1"/>
          <p:nvPr/>
        </p:nvSpPr>
        <p:spPr>
          <a:xfrm>
            <a:off x="9516320" y="5063448"/>
            <a:ext cx="18064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Microsoft JhengHei" charset="0"/>
                <a:cs typeface="Arial" panose="020B0604020202020204" pitchFamily="34" charset="0"/>
              </a:rPr>
              <a:t>Destination &amp; Structure</a:t>
            </a:r>
          </a:p>
        </p:txBody>
      </p:sp>
    </p:spTree>
    <p:extLst>
      <p:ext uri="{BB962C8B-B14F-4D97-AF65-F5344CB8AC3E}">
        <p14:creationId xmlns:p14="http://schemas.microsoft.com/office/powerpoint/2010/main" val="8089795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群組 26">
            <a:extLst>
              <a:ext uri="{FF2B5EF4-FFF2-40B4-BE49-F238E27FC236}">
                <a16:creationId xmlns:a16="http://schemas.microsoft.com/office/drawing/2014/main" id="{7C3ABE21-1BAD-4586-A73F-30F24EA8CF06}"/>
              </a:ext>
            </a:extLst>
          </p:cNvPr>
          <p:cNvGrpSpPr/>
          <p:nvPr/>
        </p:nvGrpSpPr>
        <p:grpSpPr>
          <a:xfrm>
            <a:off x="228600" y="1321272"/>
            <a:ext cx="11470897" cy="5106823"/>
            <a:chOff x="130194" y="1321272"/>
            <a:chExt cx="11470897" cy="5106823"/>
          </a:xfrm>
        </p:grpSpPr>
        <p:sp>
          <p:nvSpPr>
            <p:cNvPr id="37" name="矩形: 圓角 36">
              <a:extLst>
                <a:ext uri="{FF2B5EF4-FFF2-40B4-BE49-F238E27FC236}">
                  <a16:creationId xmlns:a16="http://schemas.microsoft.com/office/drawing/2014/main" id="{7FE2CE36-55E1-407D-B0F0-61813F35CB8F}"/>
                </a:ext>
              </a:extLst>
            </p:cNvPr>
            <p:cNvSpPr/>
            <p:nvPr/>
          </p:nvSpPr>
          <p:spPr>
            <a:xfrm>
              <a:off x="369179" y="1542236"/>
              <a:ext cx="11231912" cy="4885859"/>
            </a:xfrm>
            <a:prstGeom prst="roundRect">
              <a:avLst>
                <a:gd name="adj" fmla="val 3127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38" name="圖片 37">
              <a:extLst>
                <a:ext uri="{FF2B5EF4-FFF2-40B4-BE49-F238E27FC236}">
                  <a16:creationId xmlns:a16="http://schemas.microsoft.com/office/drawing/2014/main" id="{7A10E6FA-1A03-4C6B-BB30-49529CCE03D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0194" y="1321272"/>
              <a:ext cx="5400078" cy="1166478"/>
            </a:xfrm>
            <a:prstGeom prst="rect">
              <a:avLst/>
            </a:prstGeom>
          </p:spPr>
        </p:pic>
      </p:grpSp>
      <p:sp>
        <p:nvSpPr>
          <p:cNvPr id="25" name="標題 1">
            <a:extLst>
              <a:ext uri="{FF2B5EF4-FFF2-40B4-BE49-F238E27FC236}">
                <a16:creationId xmlns:a16="http://schemas.microsoft.com/office/drawing/2014/main" id="{FDB6F3AD-6093-4A5B-B8E4-3C5F3A5D8FBE}"/>
              </a:ext>
            </a:extLst>
          </p:cNvPr>
          <p:cNvSpPr txBox="1">
            <a:spLocks/>
          </p:cNvSpPr>
          <p:nvPr/>
        </p:nvSpPr>
        <p:spPr>
          <a:xfrm>
            <a:off x="1082842" y="136525"/>
            <a:ext cx="7760369" cy="886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r>
              <a:rPr lang="en-US" altLang="zh-TW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Case study</a:t>
            </a:r>
            <a:endParaRPr lang="zh-TW" altLang="en-US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6" name="矩形: 按鈕形 25">
            <a:extLst>
              <a:ext uri="{FF2B5EF4-FFF2-40B4-BE49-F238E27FC236}">
                <a16:creationId xmlns:a16="http://schemas.microsoft.com/office/drawing/2014/main" id="{5B20E4EB-5DA5-4E2B-98AA-1FC8A7AB43CA}"/>
              </a:ext>
            </a:extLst>
          </p:cNvPr>
          <p:cNvSpPr/>
          <p:nvPr/>
        </p:nvSpPr>
        <p:spPr>
          <a:xfrm>
            <a:off x="228600" y="164042"/>
            <a:ext cx="697832" cy="697832"/>
          </a:xfrm>
          <a:prstGeom prst="bevel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4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zh-TW" altLang="en-US" sz="4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文字方塊 38">
            <a:extLst>
              <a:ext uri="{FF2B5EF4-FFF2-40B4-BE49-F238E27FC236}">
                <a16:creationId xmlns:a16="http://schemas.microsoft.com/office/drawing/2014/main" id="{551769BD-25AF-44EC-985B-C4AAF68D4A7C}"/>
              </a:ext>
            </a:extLst>
          </p:cNvPr>
          <p:cNvSpPr txBox="1"/>
          <p:nvPr/>
        </p:nvSpPr>
        <p:spPr>
          <a:xfrm>
            <a:off x="689316" y="2699662"/>
            <a:ext cx="4471537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2425" indent="-352425">
              <a:spcAft>
                <a:spcPts val="1200"/>
              </a:spcAft>
              <a:buClr>
                <a:schemeClr val="tx1"/>
              </a:buClr>
              <a:buAutoNum type="arabicPeriod"/>
            </a:pPr>
            <a:r>
              <a:rPr kumimoji="1" lang="en" altLang="zh-CN" sz="24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Automatically filter out specific files </a:t>
            </a:r>
            <a:r>
              <a:rPr kumimoji="1" lang="en" altLang="zh-CN" sz="2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from multiple source folders.</a:t>
            </a:r>
            <a:endParaRPr kumimoji="1" lang="en-US" altLang="zh-CN" sz="2400" b="1">
              <a:solidFill>
                <a:srgbClr val="0070C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352425" indent="-352425">
              <a:spcAft>
                <a:spcPts val="1200"/>
              </a:spcAft>
              <a:buFontTx/>
              <a:buAutoNum type="arabicPeriod"/>
            </a:pPr>
            <a:r>
              <a:rPr kumimoji="1" lang="en-US" altLang="zh-TW" sz="2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Move the file to recycle bin.</a:t>
            </a:r>
            <a:endParaRPr kumimoji="1" lang="en-US" altLang="zh-TW" sz="2400" b="1">
              <a:solidFill>
                <a:srgbClr val="0070C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805909F7-4F41-4C4D-92E8-1840DC65A720}"/>
              </a:ext>
            </a:extLst>
          </p:cNvPr>
          <p:cNvSpPr/>
          <p:nvPr/>
        </p:nvSpPr>
        <p:spPr>
          <a:xfrm>
            <a:off x="1195645" y="1389633"/>
            <a:ext cx="3419695" cy="83099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zh-TW" sz="2400" b="1" dirty="0">
                <a:solidFill>
                  <a:schemeClr val="bg1"/>
                </a:solidFill>
                <a:latin typeface="Arial"/>
                <a:ea typeface="微軟正黑體" panose="020B0604030504040204" pitchFamily="34" charset="-120"/>
                <a:cs typeface="Arial"/>
              </a:rPr>
              <a:t>Easily delete unnecessary files</a:t>
            </a:r>
          </a:p>
        </p:txBody>
      </p:sp>
      <p:grpSp>
        <p:nvGrpSpPr>
          <p:cNvPr id="41" name="群組 40">
            <a:extLst>
              <a:ext uri="{FF2B5EF4-FFF2-40B4-BE49-F238E27FC236}">
                <a16:creationId xmlns:a16="http://schemas.microsoft.com/office/drawing/2014/main" id="{7E0D6B02-80E9-49FB-96B8-5610305B304F}"/>
              </a:ext>
            </a:extLst>
          </p:cNvPr>
          <p:cNvGrpSpPr/>
          <p:nvPr/>
        </p:nvGrpSpPr>
        <p:grpSpPr>
          <a:xfrm>
            <a:off x="5339921" y="1772164"/>
            <a:ext cx="236127" cy="4243626"/>
            <a:chOff x="5339921" y="1772164"/>
            <a:chExt cx="236127" cy="4243626"/>
          </a:xfrm>
        </p:grpSpPr>
        <p:cxnSp>
          <p:nvCxnSpPr>
            <p:cNvPr id="43" name="直線接點 42">
              <a:extLst>
                <a:ext uri="{FF2B5EF4-FFF2-40B4-BE49-F238E27FC236}">
                  <a16:creationId xmlns:a16="http://schemas.microsoft.com/office/drawing/2014/main" id="{A1E5DA34-A0FE-477B-A0DA-A3DEB3EFC9B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339921" y="1772164"/>
              <a:ext cx="0" cy="4243626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等腰三角形 43">
              <a:extLst>
                <a:ext uri="{FF2B5EF4-FFF2-40B4-BE49-F238E27FC236}">
                  <a16:creationId xmlns:a16="http://schemas.microsoft.com/office/drawing/2014/main" id="{CA05B7A2-6511-4119-A344-D86971E25F5F}"/>
                </a:ext>
              </a:extLst>
            </p:cNvPr>
            <p:cNvSpPr/>
            <p:nvPr/>
          </p:nvSpPr>
          <p:spPr>
            <a:xfrm rot="5400000">
              <a:off x="5321031" y="3775914"/>
              <a:ext cx="273907" cy="236127"/>
            </a:xfrm>
            <a:prstGeom prst="triangl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23" name="圖片 22">
            <a:extLst>
              <a:ext uri="{FF2B5EF4-FFF2-40B4-BE49-F238E27FC236}">
                <a16:creationId xmlns:a16="http://schemas.microsoft.com/office/drawing/2014/main" id="{179453DC-4702-7140-A96C-E74CBEB0A77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60506" y="2379002"/>
            <a:ext cx="4884942" cy="7882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4" name="圖片 23">
            <a:extLst>
              <a:ext uri="{FF2B5EF4-FFF2-40B4-BE49-F238E27FC236}">
                <a16:creationId xmlns:a16="http://schemas.microsoft.com/office/drawing/2014/main" id="{1C958A5E-CDE1-0B48-ABB3-BD4EE659578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141" b="-104"/>
          <a:stretch/>
        </p:blipFill>
        <p:spPr>
          <a:xfrm>
            <a:off x="5850409" y="2033021"/>
            <a:ext cx="1373600" cy="1373600"/>
          </a:xfrm>
          <a:prstGeom prst="ellipse">
            <a:avLst/>
          </a:prstGeom>
          <a:ln>
            <a:solidFill>
              <a:schemeClr val="bg2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47" name="群組 46">
            <a:extLst>
              <a:ext uri="{FF2B5EF4-FFF2-40B4-BE49-F238E27FC236}">
                <a16:creationId xmlns:a16="http://schemas.microsoft.com/office/drawing/2014/main" id="{A43D1767-D90D-4719-B639-3E0538800FF0}"/>
              </a:ext>
            </a:extLst>
          </p:cNvPr>
          <p:cNvGrpSpPr/>
          <p:nvPr/>
        </p:nvGrpSpPr>
        <p:grpSpPr>
          <a:xfrm>
            <a:off x="8053395" y="1849978"/>
            <a:ext cx="2672262" cy="654829"/>
            <a:chOff x="8536344" y="1542234"/>
            <a:chExt cx="2672262" cy="654829"/>
          </a:xfrm>
        </p:grpSpPr>
        <p:pic>
          <p:nvPicPr>
            <p:cNvPr id="48" name="圖片 47">
              <a:extLst>
                <a:ext uri="{FF2B5EF4-FFF2-40B4-BE49-F238E27FC236}">
                  <a16:creationId xmlns:a16="http://schemas.microsoft.com/office/drawing/2014/main" id="{D6D52DC7-487E-4508-AB1C-984C573D97D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536344" y="1542234"/>
              <a:ext cx="2672262" cy="65482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49" name="文字方塊 48">
              <a:extLst>
                <a:ext uri="{FF2B5EF4-FFF2-40B4-BE49-F238E27FC236}">
                  <a16:creationId xmlns:a16="http://schemas.microsoft.com/office/drawing/2014/main" id="{BC4C6BD5-6386-49D3-B7B5-7F32D4D18114}"/>
                </a:ext>
              </a:extLst>
            </p:cNvPr>
            <p:cNvSpPr txBox="1"/>
            <p:nvPr/>
          </p:nvSpPr>
          <p:spPr>
            <a:xfrm>
              <a:off x="8578778" y="1600547"/>
              <a:ext cx="645670" cy="523220"/>
            </a:xfrm>
            <a:prstGeom prst="rect">
              <a:avLst/>
            </a:prstGeom>
            <a:noFill/>
            <a:ln w="12700">
              <a:solidFill>
                <a:schemeClr val="bg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zh-TW" sz="28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01</a:t>
              </a:r>
              <a:endParaRPr lang="zh-TW" altLang="en-US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0" name="文字方塊 49">
            <a:extLst>
              <a:ext uri="{FF2B5EF4-FFF2-40B4-BE49-F238E27FC236}">
                <a16:creationId xmlns:a16="http://schemas.microsoft.com/office/drawing/2014/main" id="{28735610-2EF4-4750-80DC-B1E9B651325D}"/>
              </a:ext>
            </a:extLst>
          </p:cNvPr>
          <p:cNvSpPr txBox="1"/>
          <p:nvPr/>
        </p:nvSpPr>
        <p:spPr>
          <a:xfrm>
            <a:off x="8792233" y="1805132"/>
            <a:ext cx="17233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Hant" sz="2000" b="1">
                <a:solidFill>
                  <a:schemeClr val="bg1"/>
                </a:solidFill>
                <a:latin typeface="Arial" panose="020B0604020202020204" pitchFamily="34" charset="0"/>
                <a:ea typeface="Microsoft JhengHei" charset="0"/>
                <a:cs typeface="Arial" panose="020B0604020202020204" pitchFamily="34" charset="0"/>
              </a:rPr>
              <a:t>Source File Filters</a:t>
            </a:r>
          </a:p>
        </p:txBody>
      </p:sp>
      <p:pic>
        <p:nvPicPr>
          <p:cNvPr id="28" name="圖片 27">
            <a:extLst>
              <a:ext uri="{FF2B5EF4-FFF2-40B4-BE49-F238E27FC236}">
                <a16:creationId xmlns:a16="http://schemas.microsoft.com/office/drawing/2014/main" id="{6265DBFA-4B7B-F047-B1DE-6240ECD5AA1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85434" y="3893977"/>
            <a:ext cx="5033583" cy="22362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62" name="群組 61">
            <a:extLst>
              <a:ext uri="{FF2B5EF4-FFF2-40B4-BE49-F238E27FC236}">
                <a16:creationId xmlns:a16="http://schemas.microsoft.com/office/drawing/2014/main" id="{0D224152-66F9-4B1B-BC1E-B7F49E84DD36}"/>
              </a:ext>
            </a:extLst>
          </p:cNvPr>
          <p:cNvGrpSpPr/>
          <p:nvPr/>
        </p:nvGrpSpPr>
        <p:grpSpPr>
          <a:xfrm>
            <a:off x="8742006" y="3612576"/>
            <a:ext cx="2645125" cy="654829"/>
            <a:chOff x="8536343" y="1542234"/>
            <a:chExt cx="2645125" cy="654829"/>
          </a:xfrm>
        </p:grpSpPr>
        <p:pic>
          <p:nvPicPr>
            <p:cNvPr id="63" name="圖片 62">
              <a:extLst>
                <a:ext uri="{FF2B5EF4-FFF2-40B4-BE49-F238E27FC236}">
                  <a16:creationId xmlns:a16="http://schemas.microsoft.com/office/drawing/2014/main" id="{4BF1FE35-EA0E-4D2C-A730-65BFA1BBD69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536343" y="1542234"/>
              <a:ext cx="2645125" cy="65482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64" name="文字方塊 63">
              <a:extLst>
                <a:ext uri="{FF2B5EF4-FFF2-40B4-BE49-F238E27FC236}">
                  <a16:creationId xmlns:a16="http://schemas.microsoft.com/office/drawing/2014/main" id="{8CBA3BEC-917F-4D58-90F2-529C4851A4EA}"/>
                </a:ext>
              </a:extLst>
            </p:cNvPr>
            <p:cNvSpPr txBox="1"/>
            <p:nvPr/>
          </p:nvSpPr>
          <p:spPr>
            <a:xfrm>
              <a:off x="8578778" y="1600547"/>
              <a:ext cx="645670" cy="523220"/>
            </a:xfrm>
            <a:prstGeom prst="rect">
              <a:avLst/>
            </a:prstGeom>
            <a:noFill/>
            <a:ln w="12700">
              <a:solidFill>
                <a:schemeClr val="bg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zh-TW" sz="28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02</a:t>
              </a:r>
              <a:endParaRPr lang="zh-TW" altLang="en-US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5" name="文字方塊 64">
            <a:extLst>
              <a:ext uri="{FF2B5EF4-FFF2-40B4-BE49-F238E27FC236}">
                <a16:creationId xmlns:a16="http://schemas.microsoft.com/office/drawing/2014/main" id="{158F18C8-CAC4-4261-A249-2C7100EBB448}"/>
              </a:ext>
            </a:extLst>
          </p:cNvPr>
          <p:cNvSpPr txBox="1"/>
          <p:nvPr/>
        </p:nvSpPr>
        <p:spPr>
          <a:xfrm>
            <a:off x="9472547" y="3566506"/>
            <a:ext cx="18087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Microsoft JhengHei" charset="0"/>
                <a:cs typeface="Arial" panose="020B0604020202020204" pitchFamily="34" charset="0"/>
              </a:rPr>
              <a:t>Destination &amp; Structure</a:t>
            </a:r>
          </a:p>
        </p:txBody>
      </p:sp>
    </p:spTree>
    <p:extLst>
      <p:ext uri="{BB962C8B-B14F-4D97-AF65-F5344CB8AC3E}">
        <p14:creationId xmlns:p14="http://schemas.microsoft.com/office/powerpoint/2010/main" val="40681308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群組 32">
            <a:extLst>
              <a:ext uri="{FF2B5EF4-FFF2-40B4-BE49-F238E27FC236}">
                <a16:creationId xmlns:a16="http://schemas.microsoft.com/office/drawing/2014/main" id="{D0D21530-4CE1-4A63-B793-411DCCD061B2}"/>
              </a:ext>
            </a:extLst>
          </p:cNvPr>
          <p:cNvGrpSpPr/>
          <p:nvPr/>
        </p:nvGrpSpPr>
        <p:grpSpPr>
          <a:xfrm>
            <a:off x="228600" y="1321272"/>
            <a:ext cx="11470897" cy="5106823"/>
            <a:chOff x="130194" y="1321272"/>
            <a:chExt cx="11470897" cy="5106823"/>
          </a:xfrm>
        </p:grpSpPr>
        <p:sp>
          <p:nvSpPr>
            <p:cNvPr id="34" name="矩形: 圓角 33">
              <a:extLst>
                <a:ext uri="{FF2B5EF4-FFF2-40B4-BE49-F238E27FC236}">
                  <a16:creationId xmlns:a16="http://schemas.microsoft.com/office/drawing/2014/main" id="{9AB0AEDC-B205-449F-B6EF-F3D3C8F95967}"/>
                </a:ext>
              </a:extLst>
            </p:cNvPr>
            <p:cNvSpPr/>
            <p:nvPr/>
          </p:nvSpPr>
          <p:spPr>
            <a:xfrm>
              <a:off x="369179" y="1542236"/>
              <a:ext cx="11231912" cy="4885859"/>
            </a:xfrm>
            <a:prstGeom prst="roundRect">
              <a:avLst>
                <a:gd name="adj" fmla="val 3127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36" name="圖片 35">
              <a:extLst>
                <a:ext uri="{FF2B5EF4-FFF2-40B4-BE49-F238E27FC236}">
                  <a16:creationId xmlns:a16="http://schemas.microsoft.com/office/drawing/2014/main" id="{0062C6FC-03E8-4EDB-8C32-40301399E3F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0194" y="1321272"/>
              <a:ext cx="5400078" cy="1166478"/>
            </a:xfrm>
            <a:prstGeom prst="rect">
              <a:avLst/>
            </a:prstGeom>
          </p:spPr>
        </p:pic>
      </p:grpSp>
      <p:pic>
        <p:nvPicPr>
          <p:cNvPr id="4" name="圖片 3" descr="一張含有 天空 的圖片&#10;&#10;&#10;&#10;自動產生的描述">
            <a:extLst>
              <a:ext uri="{FF2B5EF4-FFF2-40B4-BE49-F238E27FC236}">
                <a16:creationId xmlns:a16="http://schemas.microsoft.com/office/drawing/2014/main" id="{C369C851-7A83-A546-9A72-68576EC03E2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24186" y="3229643"/>
            <a:ext cx="1636388" cy="1301153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12500"/>
          </a:effectLst>
        </p:spPr>
      </p:pic>
      <p:sp>
        <p:nvSpPr>
          <p:cNvPr id="46" name="標題 1">
            <a:extLst>
              <a:ext uri="{FF2B5EF4-FFF2-40B4-BE49-F238E27FC236}">
                <a16:creationId xmlns:a16="http://schemas.microsoft.com/office/drawing/2014/main" id="{E58212EE-6FCF-48CF-ADAB-614FE7431A4C}"/>
              </a:ext>
            </a:extLst>
          </p:cNvPr>
          <p:cNvSpPr txBox="1">
            <a:spLocks/>
          </p:cNvSpPr>
          <p:nvPr/>
        </p:nvSpPr>
        <p:spPr>
          <a:xfrm>
            <a:off x="1082842" y="136525"/>
            <a:ext cx="7760369" cy="886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r>
              <a:rPr lang="en-US" altLang="zh-TW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Case study</a:t>
            </a:r>
            <a:endParaRPr lang="zh-TW" altLang="en-US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2" name="矩形: 按鈕形 51">
            <a:extLst>
              <a:ext uri="{FF2B5EF4-FFF2-40B4-BE49-F238E27FC236}">
                <a16:creationId xmlns:a16="http://schemas.microsoft.com/office/drawing/2014/main" id="{D012F023-78AE-435D-BB1F-B9BDFA58FAE3}"/>
              </a:ext>
            </a:extLst>
          </p:cNvPr>
          <p:cNvSpPr/>
          <p:nvPr/>
        </p:nvSpPr>
        <p:spPr>
          <a:xfrm>
            <a:off x="228600" y="164042"/>
            <a:ext cx="697832" cy="697832"/>
          </a:xfrm>
          <a:prstGeom prst="bevel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4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zh-TW" altLang="en-US" sz="4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1BFEE2E7-5992-43E1-907C-65852D5E41B0}"/>
              </a:ext>
            </a:extLst>
          </p:cNvPr>
          <p:cNvSpPr txBox="1"/>
          <p:nvPr/>
        </p:nvSpPr>
        <p:spPr>
          <a:xfrm>
            <a:off x="689316" y="2699662"/>
            <a:ext cx="4471537" cy="298543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52425" indent="-352425">
              <a:spcAft>
                <a:spcPts val="1200"/>
              </a:spcAft>
              <a:buClr>
                <a:schemeClr val="tx1"/>
              </a:buClr>
              <a:buAutoNum type="arabicPeriod"/>
            </a:pPr>
            <a:r>
              <a:rPr kumimoji="1" lang="en" altLang="zh-CN" sz="24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Automatically filter out specific files </a:t>
            </a:r>
            <a:r>
              <a:rPr kumimoji="1" lang="en" altLang="zh-CN" sz="2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from multiple source folders.</a:t>
            </a:r>
            <a:endParaRPr kumimoji="1" lang="en-US" altLang="zh-CN" sz="2400" b="1">
              <a:solidFill>
                <a:srgbClr val="0070C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352425" indent="-352425">
              <a:spcAft>
                <a:spcPts val="1200"/>
              </a:spcAft>
              <a:buAutoNum type="arabicPeriod"/>
            </a:pPr>
            <a:r>
              <a:rPr kumimoji="1" lang="en-US" altLang="zh-Hant" sz="2400" b="1">
                <a:latin typeface="Arial"/>
                <a:ea typeface="微軟正黑體" panose="020B0604030504040204" pitchFamily="34" charset="-120"/>
                <a:cs typeface="Arial"/>
              </a:rPr>
              <a:t>Setting </a:t>
            </a:r>
            <a:r>
              <a:rPr kumimoji="1" lang="en-US" altLang="zh-Hant" sz="2400" b="1">
                <a:solidFill>
                  <a:srgbClr val="0070C0"/>
                </a:solidFill>
                <a:latin typeface="Arial"/>
                <a:ea typeface="微軟正黑體" panose="020B0604030504040204" pitchFamily="34" charset="-120"/>
                <a:cs typeface="Arial"/>
              </a:rPr>
              <a:t>watermark </a:t>
            </a:r>
            <a:r>
              <a:rPr kumimoji="1" lang="en-US" altLang="zh-Hant" sz="2400" b="1">
                <a:latin typeface="Arial"/>
                <a:ea typeface="微軟正黑體" panose="020B0604030504040204" pitchFamily="34" charset="-120"/>
                <a:cs typeface="Arial"/>
              </a:rPr>
              <a:t>and </a:t>
            </a:r>
            <a:r>
              <a:rPr kumimoji="1" lang="en-US" altLang="zh-Hant" sz="2400" b="1">
                <a:solidFill>
                  <a:srgbClr val="0070C0"/>
                </a:solidFill>
                <a:latin typeface="Arial"/>
                <a:ea typeface="微軟正黑體" panose="020B0604030504040204" pitchFamily="34" charset="-120"/>
                <a:cs typeface="Arial"/>
              </a:rPr>
              <a:t>Image2PDF </a:t>
            </a:r>
            <a:r>
              <a:rPr kumimoji="1" lang="en-US" altLang="zh-Hant" sz="2400" b="1">
                <a:latin typeface="Arial"/>
                <a:ea typeface="微軟正黑體" panose="020B0604030504040204" pitchFamily="34" charset="-120"/>
                <a:cs typeface="Arial"/>
              </a:rPr>
              <a:t>options.</a:t>
            </a:r>
            <a:r>
              <a:rPr kumimoji="1" lang="en-US" altLang="zh-TW" sz="2400" b="1">
                <a:solidFill>
                  <a:srgbClr val="0070C0"/>
                </a:solidFill>
                <a:latin typeface="Arial"/>
                <a:ea typeface="微軟正黑體" panose="020B0604030504040204" pitchFamily="34" charset="-120"/>
                <a:cs typeface="Arial"/>
              </a:rPr>
              <a:t> </a:t>
            </a:r>
            <a:endParaRPr lang="en-US" altLang="zh-TW" sz="2400" b="1">
              <a:solidFill>
                <a:srgbClr val="0070C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352425" indent="-352425">
              <a:spcAft>
                <a:spcPts val="1200"/>
              </a:spcAft>
              <a:buClr>
                <a:schemeClr val="tx1"/>
              </a:buClr>
              <a:buAutoNum type="arabicPeriod"/>
            </a:pPr>
            <a:r>
              <a:rPr kumimoji="1" lang="en-US" altLang="zh-TW" sz="2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Setting</a:t>
            </a:r>
            <a:r>
              <a:rPr kumimoji="1" lang="en-US" altLang="zh-TW" sz="24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USB folder </a:t>
            </a:r>
            <a:r>
              <a:rPr kumimoji="1" lang="en-US" altLang="zh-TW" sz="2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as</a:t>
            </a:r>
            <a:r>
              <a:rPr kumimoji="1" lang="en-US" altLang="zh-TW" sz="24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kumimoji="1" lang="en-US" altLang="zh-TW" sz="2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destination.</a:t>
            </a:r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2E43E5C7-FF0C-479C-8F4C-8AC1C0F322B8}"/>
              </a:ext>
            </a:extLst>
          </p:cNvPr>
          <p:cNvSpPr/>
          <p:nvPr/>
        </p:nvSpPr>
        <p:spPr>
          <a:xfrm>
            <a:off x="1116864" y="1245958"/>
            <a:ext cx="3598695" cy="1200329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Simply complete cross-device file sharing</a:t>
            </a:r>
          </a:p>
        </p:txBody>
      </p:sp>
      <p:grpSp>
        <p:nvGrpSpPr>
          <p:cNvPr id="62" name="群組 61">
            <a:extLst>
              <a:ext uri="{FF2B5EF4-FFF2-40B4-BE49-F238E27FC236}">
                <a16:creationId xmlns:a16="http://schemas.microsoft.com/office/drawing/2014/main" id="{A80C2FDF-1691-4F96-90C4-36CEB8D99CCE}"/>
              </a:ext>
            </a:extLst>
          </p:cNvPr>
          <p:cNvGrpSpPr/>
          <p:nvPr/>
        </p:nvGrpSpPr>
        <p:grpSpPr>
          <a:xfrm>
            <a:off x="5339921" y="1772164"/>
            <a:ext cx="236127" cy="4243626"/>
            <a:chOff x="5339921" y="1772164"/>
            <a:chExt cx="236127" cy="4243626"/>
          </a:xfrm>
        </p:grpSpPr>
        <p:cxnSp>
          <p:nvCxnSpPr>
            <p:cNvPr id="63" name="直線接點 62">
              <a:extLst>
                <a:ext uri="{FF2B5EF4-FFF2-40B4-BE49-F238E27FC236}">
                  <a16:creationId xmlns:a16="http://schemas.microsoft.com/office/drawing/2014/main" id="{E69F682C-DE2F-4A8C-805A-A06B7AF3C9C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339921" y="1772164"/>
              <a:ext cx="0" cy="4243626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等腰三角形 63">
              <a:extLst>
                <a:ext uri="{FF2B5EF4-FFF2-40B4-BE49-F238E27FC236}">
                  <a16:creationId xmlns:a16="http://schemas.microsoft.com/office/drawing/2014/main" id="{0ED457FE-9411-4A02-8C50-846EA97FE919}"/>
                </a:ext>
              </a:extLst>
            </p:cNvPr>
            <p:cNvSpPr/>
            <p:nvPr/>
          </p:nvSpPr>
          <p:spPr>
            <a:xfrm rot="5400000">
              <a:off x="5321031" y="3775914"/>
              <a:ext cx="273907" cy="236127"/>
            </a:xfrm>
            <a:prstGeom prst="triangl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73" name="群組 72">
            <a:extLst>
              <a:ext uri="{FF2B5EF4-FFF2-40B4-BE49-F238E27FC236}">
                <a16:creationId xmlns:a16="http://schemas.microsoft.com/office/drawing/2014/main" id="{249747DE-E0BF-4A4C-B9AB-C2261A269998}"/>
              </a:ext>
            </a:extLst>
          </p:cNvPr>
          <p:cNvGrpSpPr/>
          <p:nvPr/>
        </p:nvGrpSpPr>
        <p:grpSpPr>
          <a:xfrm>
            <a:off x="8713438" y="3544929"/>
            <a:ext cx="2598331" cy="654829"/>
            <a:chOff x="8536344" y="1542234"/>
            <a:chExt cx="2598331" cy="654829"/>
          </a:xfrm>
        </p:grpSpPr>
        <p:pic>
          <p:nvPicPr>
            <p:cNvPr id="74" name="圖片 73">
              <a:extLst>
                <a:ext uri="{FF2B5EF4-FFF2-40B4-BE49-F238E27FC236}">
                  <a16:creationId xmlns:a16="http://schemas.microsoft.com/office/drawing/2014/main" id="{F74734AF-544E-4779-8516-B2879183AB9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536344" y="1542234"/>
              <a:ext cx="2598331" cy="65482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75" name="文字方塊 74">
              <a:extLst>
                <a:ext uri="{FF2B5EF4-FFF2-40B4-BE49-F238E27FC236}">
                  <a16:creationId xmlns:a16="http://schemas.microsoft.com/office/drawing/2014/main" id="{5EB7E11D-7A88-4711-B66A-9A6F17AEFCFC}"/>
                </a:ext>
              </a:extLst>
            </p:cNvPr>
            <p:cNvSpPr txBox="1"/>
            <p:nvPr/>
          </p:nvSpPr>
          <p:spPr>
            <a:xfrm>
              <a:off x="8578778" y="1600547"/>
              <a:ext cx="645670" cy="523220"/>
            </a:xfrm>
            <a:prstGeom prst="rect">
              <a:avLst/>
            </a:prstGeom>
            <a:noFill/>
            <a:ln w="12700">
              <a:solidFill>
                <a:schemeClr val="bg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zh-TW" sz="28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02</a:t>
              </a:r>
              <a:endParaRPr lang="zh-TW" altLang="en-US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6" name="文字方塊 75">
            <a:extLst>
              <a:ext uri="{FF2B5EF4-FFF2-40B4-BE49-F238E27FC236}">
                <a16:creationId xmlns:a16="http://schemas.microsoft.com/office/drawing/2014/main" id="{91857D75-C05E-4A32-8021-28858732BAC2}"/>
              </a:ext>
            </a:extLst>
          </p:cNvPr>
          <p:cNvSpPr txBox="1"/>
          <p:nvPr/>
        </p:nvSpPr>
        <p:spPr>
          <a:xfrm>
            <a:off x="9439129" y="3660560"/>
            <a:ext cx="16564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Hant" sz="2000" b="1">
                <a:solidFill>
                  <a:schemeClr val="bg1"/>
                </a:solidFill>
                <a:latin typeface="Arial" panose="020B0604020202020204" pitchFamily="34" charset="0"/>
                <a:ea typeface="Microsoft JhengHei" charset="0"/>
                <a:cs typeface="Arial" panose="020B0604020202020204" pitchFamily="34" charset="0"/>
              </a:rPr>
              <a:t>File Editing</a:t>
            </a:r>
          </a:p>
        </p:txBody>
      </p:sp>
      <p:pic>
        <p:nvPicPr>
          <p:cNvPr id="29" name="圖片 28">
            <a:extLst>
              <a:ext uri="{FF2B5EF4-FFF2-40B4-BE49-F238E27FC236}">
                <a16:creationId xmlns:a16="http://schemas.microsoft.com/office/drawing/2014/main" id="{17882EB8-A2CB-0B49-9CBC-F9F6DCC6066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69280" y="1809042"/>
            <a:ext cx="5305855" cy="12744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" name="圖片 29">
            <a:extLst>
              <a:ext uri="{FF2B5EF4-FFF2-40B4-BE49-F238E27FC236}">
                <a16:creationId xmlns:a16="http://schemas.microsoft.com/office/drawing/2014/main" id="{CFDBDAA4-CB70-B844-BB55-32FE436AACF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40963" y="1872238"/>
            <a:ext cx="1274490" cy="1274490"/>
          </a:xfrm>
          <a:prstGeom prst="ellipse">
            <a:avLst/>
          </a:prstGeom>
          <a:ln>
            <a:solidFill>
              <a:schemeClr val="bg2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65" name="群組 64">
            <a:extLst>
              <a:ext uri="{FF2B5EF4-FFF2-40B4-BE49-F238E27FC236}">
                <a16:creationId xmlns:a16="http://schemas.microsoft.com/office/drawing/2014/main" id="{F9CD1343-68E7-4EC4-A3C4-94890F3BC00F}"/>
              </a:ext>
            </a:extLst>
          </p:cNvPr>
          <p:cNvGrpSpPr/>
          <p:nvPr/>
        </p:nvGrpSpPr>
        <p:grpSpPr>
          <a:xfrm>
            <a:off x="8713438" y="1618232"/>
            <a:ext cx="2600682" cy="654829"/>
            <a:chOff x="8536344" y="1542234"/>
            <a:chExt cx="2600682" cy="654829"/>
          </a:xfrm>
        </p:grpSpPr>
        <p:pic>
          <p:nvPicPr>
            <p:cNvPr id="66" name="圖片 65">
              <a:extLst>
                <a:ext uri="{FF2B5EF4-FFF2-40B4-BE49-F238E27FC236}">
                  <a16:creationId xmlns:a16="http://schemas.microsoft.com/office/drawing/2014/main" id="{B05447AF-17C2-41CD-BE82-8A30EF4EA2E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536344" y="1542234"/>
              <a:ext cx="2600682" cy="65482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67" name="文字方塊 66">
              <a:extLst>
                <a:ext uri="{FF2B5EF4-FFF2-40B4-BE49-F238E27FC236}">
                  <a16:creationId xmlns:a16="http://schemas.microsoft.com/office/drawing/2014/main" id="{F4E02CE9-49B2-4056-A627-C909EC99E91B}"/>
                </a:ext>
              </a:extLst>
            </p:cNvPr>
            <p:cNvSpPr txBox="1"/>
            <p:nvPr/>
          </p:nvSpPr>
          <p:spPr>
            <a:xfrm>
              <a:off x="8578778" y="1600547"/>
              <a:ext cx="645670" cy="523220"/>
            </a:xfrm>
            <a:prstGeom prst="rect">
              <a:avLst/>
            </a:prstGeom>
            <a:noFill/>
            <a:ln w="12700">
              <a:solidFill>
                <a:schemeClr val="bg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zh-TW" sz="28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01</a:t>
              </a:r>
              <a:endParaRPr lang="zh-TW" altLang="en-US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8" name="文字方塊 67">
            <a:extLst>
              <a:ext uri="{FF2B5EF4-FFF2-40B4-BE49-F238E27FC236}">
                <a16:creationId xmlns:a16="http://schemas.microsoft.com/office/drawing/2014/main" id="{6E8EB114-3694-4F4C-A0AB-E0FE161CB5F5}"/>
              </a:ext>
            </a:extLst>
          </p:cNvPr>
          <p:cNvSpPr txBox="1"/>
          <p:nvPr/>
        </p:nvSpPr>
        <p:spPr>
          <a:xfrm>
            <a:off x="9439129" y="1578753"/>
            <a:ext cx="18066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Hant" sz="2000" b="1">
                <a:solidFill>
                  <a:schemeClr val="bg1"/>
                </a:solidFill>
                <a:latin typeface="Arial" panose="020B0604020202020204" pitchFamily="34" charset="0"/>
                <a:ea typeface="Microsoft JhengHei" charset="0"/>
                <a:cs typeface="Arial" panose="020B0604020202020204" pitchFamily="34" charset="0"/>
              </a:rPr>
              <a:t>Source File Filters</a:t>
            </a: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B64F8611-740F-AE4F-B832-E2DBCB4133BF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69280" y="3250681"/>
            <a:ext cx="1561904" cy="1294455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12500"/>
          </a:effectLst>
        </p:spPr>
      </p:pic>
      <p:pic>
        <p:nvPicPr>
          <p:cNvPr id="8" name="圖片 7" descr="一張含有 螢幕擷取畫面 的圖片&#10;&#10;&#10;&#10;自動產生的描述">
            <a:extLst>
              <a:ext uri="{FF2B5EF4-FFF2-40B4-BE49-F238E27FC236}">
                <a16:creationId xmlns:a16="http://schemas.microsoft.com/office/drawing/2014/main" id="{CFE60DCF-1AF3-FE4D-BF0D-3DA65867C0F3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8888" y="4677113"/>
            <a:ext cx="3035124" cy="16644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77" name="群組 76">
            <a:extLst>
              <a:ext uri="{FF2B5EF4-FFF2-40B4-BE49-F238E27FC236}">
                <a16:creationId xmlns:a16="http://schemas.microsoft.com/office/drawing/2014/main" id="{6CCD3B7E-4D5E-4557-8311-7FE22D923CDA}"/>
              </a:ext>
            </a:extLst>
          </p:cNvPr>
          <p:cNvGrpSpPr/>
          <p:nvPr/>
        </p:nvGrpSpPr>
        <p:grpSpPr>
          <a:xfrm>
            <a:off x="8747233" y="5042303"/>
            <a:ext cx="2598331" cy="654829"/>
            <a:chOff x="8536343" y="1542234"/>
            <a:chExt cx="2598331" cy="654829"/>
          </a:xfrm>
        </p:grpSpPr>
        <p:pic>
          <p:nvPicPr>
            <p:cNvPr id="78" name="圖片 77">
              <a:extLst>
                <a:ext uri="{FF2B5EF4-FFF2-40B4-BE49-F238E27FC236}">
                  <a16:creationId xmlns:a16="http://schemas.microsoft.com/office/drawing/2014/main" id="{F7E65CC4-DC34-40BD-A47C-945C2A19C1C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536343" y="1542234"/>
              <a:ext cx="2598331" cy="65482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79" name="文字方塊 78">
              <a:extLst>
                <a:ext uri="{FF2B5EF4-FFF2-40B4-BE49-F238E27FC236}">
                  <a16:creationId xmlns:a16="http://schemas.microsoft.com/office/drawing/2014/main" id="{40AE3D7E-D2BA-442E-961B-025FE092AC8A}"/>
                </a:ext>
              </a:extLst>
            </p:cNvPr>
            <p:cNvSpPr txBox="1"/>
            <p:nvPr/>
          </p:nvSpPr>
          <p:spPr>
            <a:xfrm>
              <a:off x="8578778" y="1600547"/>
              <a:ext cx="645670" cy="523220"/>
            </a:xfrm>
            <a:prstGeom prst="rect">
              <a:avLst/>
            </a:prstGeom>
            <a:noFill/>
            <a:ln w="12700">
              <a:solidFill>
                <a:schemeClr val="bg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zh-TW" sz="28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03</a:t>
              </a:r>
              <a:endParaRPr lang="zh-TW" altLang="en-US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80" name="文字方塊 79">
            <a:extLst>
              <a:ext uri="{FF2B5EF4-FFF2-40B4-BE49-F238E27FC236}">
                <a16:creationId xmlns:a16="http://schemas.microsoft.com/office/drawing/2014/main" id="{847B9C48-7CB9-454D-A533-8C2BE5C6179C}"/>
              </a:ext>
            </a:extLst>
          </p:cNvPr>
          <p:cNvSpPr txBox="1"/>
          <p:nvPr/>
        </p:nvSpPr>
        <p:spPr>
          <a:xfrm>
            <a:off x="9477393" y="5010229"/>
            <a:ext cx="18139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Microsoft JhengHei" charset="0"/>
                <a:cs typeface="Arial" panose="020B0604020202020204" pitchFamily="34" charset="0"/>
              </a:rPr>
              <a:t>Destination &amp; Structure</a:t>
            </a:r>
          </a:p>
        </p:txBody>
      </p:sp>
    </p:spTree>
    <p:extLst>
      <p:ext uri="{BB962C8B-B14F-4D97-AF65-F5344CB8AC3E}">
        <p14:creationId xmlns:p14="http://schemas.microsoft.com/office/powerpoint/2010/main" val="4243917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群組 32">
            <a:extLst>
              <a:ext uri="{FF2B5EF4-FFF2-40B4-BE49-F238E27FC236}">
                <a16:creationId xmlns:a16="http://schemas.microsoft.com/office/drawing/2014/main" id="{A57B2CE3-C818-4092-8FE1-AE4A3079DDCF}"/>
              </a:ext>
            </a:extLst>
          </p:cNvPr>
          <p:cNvGrpSpPr/>
          <p:nvPr/>
        </p:nvGrpSpPr>
        <p:grpSpPr>
          <a:xfrm>
            <a:off x="228600" y="1321272"/>
            <a:ext cx="11470897" cy="5106823"/>
            <a:chOff x="130194" y="1321272"/>
            <a:chExt cx="11470897" cy="5106823"/>
          </a:xfrm>
        </p:grpSpPr>
        <p:sp>
          <p:nvSpPr>
            <p:cNvPr id="34" name="矩形: 圓角 33">
              <a:extLst>
                <a:ext uri="{FF2B5EF4-FFF2-40B4-BE49-F238E27FC236}">
                  <a16:creationId xmlns:a16="http://schemas.microsoft.com/office/drawing/2014/main" id="{EE0F95C4-B4EF-45A1-9820-D97B347DFA92}"/>
                </a:ext>
              </a:extLst>
            </p:cNvPr>
            <p:cNvSpPr/>
            <p:nvPr/>
          </p:nvSpPr>
          <p:spPr>
            <a:xfrm>
              <a:off x="369179" y="1542236"/>
              <a:ext cx="11231912" cy="4885859"/>
            </a:xfrm>
            <a:prstGeom prst="roundRect">
              <a:avLst>
                <a:gd name="adj" fmla="val 3127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36" name="圖片 35">
              <a:extLst>
                <a:ext uri="{FF2B5EF4-FFF2-40B4-BE49-F238E27FC236}">
                  <a16:creationId xmlns:a16="http://schemas.microsoft.com/office/drawing/2014/main" id="{700F235F-3666-4C0D-986D-3EEE9597167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0194" y="1321272"/>
              <a:ext cx="5400078" cy="1166478"/>
            </a:xfrm>
            <a:prstGeom prst="rect">
              <a:avLst/>
            </a:prstGeom>
          </p:spPr>
        </p:pic>
      </p:grpSp>
      <p:sp>
        <p:nvSpPr>
          <p:cNvPr id="60" name="標題 1">
            <a:extLst>
              <a:ext uri="{FF2B5EF4-FFF2-40B4-BE49-F238E27FC236}">
                <a16:creationId xmlns:a16="http://schemas.microsoft.com/office/drawing/2014/main" id="{B0537182-27B4-4472-8589-02CECEE5803B}"/>
              </a:ext>
            </a:extLst>
          </p:cNvPr>
          <p:cNvSpPr txBox="1">
            <a:spLocks/>
          </p:cNvSpPr>
          <p:nvPr/>
        </p:nvSpPr>
        <p:spPr>
          <a:xfrm>
            <a:off x="1082842" y="136525"/>
            <a:ext cx="7760369" cy="886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r>
              <a:rPr lang="en-US" altLang="zh-TW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Case study</a:t>
            </a:r>
            <a:endParaRPr lang="zh-TW" altLang="en-US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1" name="矩形: 按鈕形 60">
            <a:extLst>
              <a:ext uri="{FF2B5EF4-FFF2-40B4-BE49-F238E27FC236}">
                <a16:creationId xmlns:a16="http://schemas.microsoft.com/office/drawing/2014/main" id="{105279CA-2A75-4ACC-ABF8-B59F87B01BA5}"/>
              </a:ext>
            </a:extLst>
          </p:cNvPr>
          <p:cNvSpPr/>
          <p:nvPr/>
        </p:nvSpPr>
        <p:spPr>
          <a:xfrm>
            <a:off x="228600" y="164042"/>
            <a:ext cx="697832" cy="697832"/>
          </a:xfrm>
          <a:prstGeom prst="bevel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4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zh-TW" altLang="en-US" sz="4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文字方塊 61">
            <a:extLst>
              <a:ext uri="{FF2B5EF4-FFF2-40B4-BE49-F238E27FC236}">
                <a16:creationId xmlns:a16="http://schemas.microsoft.com/office/drawing/2014/main" id="{EAF684DA-275C-4934-BB8C-128FBAD3200A}"/>
              </a:ext>
            </a:extLst>
          </p:cNvPr>
          <p:cNvSpPr txBox="1"/>
          <p:nvPr/>
        </p:nvSpPr>
        <p:spPr>
          <a:xfrm>
            <a:off x="689316" y="2699662"/>
            <a:ext cx="4471537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2425" indent="-352425">
              <a:spcAft>
                <a:spcPts val="1200"/>
              </a:spcAft>
              <a:buClr>
                <a:schemeClr val="tx1"/>
              </a:buClr>
              <a:buAutoNum type="arabicPeriod"/>
            </a:pPr>
            <a:r>
              <a:rPr kumimoji="1" lang="en" altLang="zh-CN" sz="24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Automatically filter out specific files </a:t>
            </a:r>
            <a:r>
              <a:rPr kumimoji="1" lang="en" altLang="zh-CN" sz="2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from multiple source folders.</a:t>
            </a:r>
            <a:endParaRPr kumimoji="1" lang="en-US" altLang="zh-CN" sz="2400" b="1">
              <a:solidFill>
                <a:srgbClr val="0070C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352425" indent="-352425">
              <a:spcAft>
                <a:spcPts val="1200"/>
              </a:spcAft>
              <a:buAutoNum type="arabicPeriod"/>
            </a:pPr>
            <a:r>
              <a:rPr kumimoji="1" lang="en-US" altLang="zh-Hant" sz="2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Setting </a:t>
            </a:r>
            <a:r>
              <a:rPr kumimoji="1" lang="en-US" altLang="zh-Hant" sz="24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video transcoding</a:t>
            </a:r>
            <a:r>
              <a:rPr kumimoji="1" lang="en-US" altLang="zh-Hant" sz="2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option.</a:t>
            </a:r>
            <a:endParaRPr kumimoji="1" lang="en-US" altLang="zh-TW" sz="2400" b="1">
              <a:solidFill>
                <a:srgbClr val="0070C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352425" indent="-352425">
              <a:spcAft>
                <a:spcPts val="1200"/>
              </a:spcAft>
              <a:buClr>
                <a:schemeClr val="tx1"/>
              </a:buClr>
              <a:buAutoNum type="arabicPeriod"/>
            </a:pPr>
            <a:r>
              <a:rPr kumimoji="1" lang="en-US" altLang="zh-TW" sz="2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Setting</a:t>
            </a:r>
            <a:r>
              <a:rPr kumimoji="1" lang="en-US" altLang="zh-TW" sz="24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Web folder </a:t>
            </a:r>
            <a:r>
              <a:rPr kumimoji="1" lang="en-US" altLang="zh-TW" sz="2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as</a:t>
            </a:r>
            <a:r>
              <a:rPr kumimoji="1" lang="en-US" altLang="zh-TW" sz="24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kumimoji="1" lang="en-US" altLang="zh-TW" sz="2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destination.</a:t>
            </a:r>
            <a:endParaRPr kumimoji="1" lang="en-US" altLang="zh-TW" sz="2400" b="1">
              <a:solidFill>
                <a:srgbClr val="0070C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3" name="矩形 62">
            <a:extLst>
              <a:ext uri="{FF2B5EF4-FFF2-40B4-BE49-F238E27FC236}">
                <a16:creationId xmlns:a16="http://schemas.microsoft.com/office/drawing/2014/main" id="{5CD08DD4-010C-4E5D-89A2-F33AE42C43CF}"/>
              </a:ext>
            </a:extLst>
          </p:cNvPr>
          <p:cNvSpPr/>
          <p:nvPr/>
        </p:nvSpPr>
        <p:spPr>
          <a:xfrm>
            <a:off x="1024016" y="1341276"/>
            <a:ext cx="380529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zh-TW" sz="25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Improve content publishing efficiency</a:t>
            </a:r>
            <a:r>
              <a:rPr lang="en-US" altLang="zh-TW" sz="25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​</a:t>
            </a:r>
          </a:p>
        </p:txBody>
      </p:sp>
      <p:grpSp>
        <p:nvGrpSpPr>
          <p:cNvPr id="64" name="群組 63">
            <a:extLst>
              <a:ext uri="{FF2B5EF4-FFF2-40B4-BE49-F238E27FC236}">
                <a16:creationId xmlns:a16="http://schemas.microsoft.com/office/drawing/2014/main" id="{E2121E9B-25F6-4FCC-BD04-D1D1FD6BA0A6}"/>
              </a:ext>
            </a:extLst>
          </p:cNvPr>
          <p:cNvGrpSpPr/>
          <p:nvPr/>
        </p:nvGrpSpPr>
        <p:grpSpPr>
          <a:xfrm>
            <a:off x="5339921" y="1772164"/>
            <a:ext cx="236127" cy="4243626"/>
            <a:chOff x="5339921" y="1772164"/>
            <a:chExt cx="236127" cy="4243626"/>
          </a:xfrm>
        </p:grpSpPr>
        <p:cxnSp>
          <p:nvCxnSpPr>
            <p:cNvPr id="65" name="直線接點 64">
              <a:extLst>
                <a:ext uri="{FF2B5EF4-FFF2-40B4-BE49-F238E27FC236}">
                  <a16:creationId xmlns:a16="http://schemas.microsoft.com/office/drawing/2014/main" id="{1EB7A5DE-E549-45FB-B53F-FFD20FAF11A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339921" y="1772164"/>
              <a:ext cx="0" cy="4243626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等腰三角形 65">
              <a:extLst>
                <a:ext uri="{FF2B5EF4-FFF2-40B4-BE49-F238E27FC236}">
                  <a16:creationId xmlns:a16="http://schemas.microsoft.com/office/drawing/2014/main" id="{C1E0C56B-9A3D-42B1-9EE7-DCC1385444D0}"/>
                </a:ext>
              </a:extLst>
            </p:cNvPr>
            <p:cNvSpPr/>
            <p:nvPr/>
          </p:nvSpPr>
          <p:spPr>
            <a:xfrm rot="5400000">
              <a:off x="5321031" y="3775914"/>
              <a:ext cx="273907" cy="236127"/>
            </a:xfrm>
            <a:prstGeom prst="triangl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71" name="群組 70">
            <a:extLst>
              <a:ext uri="{FF2B5EF4-FFF2-40B4-BE49-F238E27FC236}">
                <a16:creationId xmlns:a16="http://schemas.microsoft.com/office/drawing/2014/main" id="{46E05F88-9663-4346-B8AB-B8C32885E4B1}"/>
              </a:ext>
            </a:extLst>
          </p:cNvPr>
          <p:cNvGrpSpPr/>
          <p:nvPr/>
        </p:nvGrpSpPr>
        <p:grpSpPr>
          <a:xfrm>
            <a:off x="8692975" y="3540097"/>
            <a:ext cx="2441659" cy="654829"/>
            <a:chOff x="8536344" y="1542234"/>
            <a:chExt cx="2441659" cy="654829"/>
          </a:xfrm>
        </p:grpSpPr>
        <p:pic>
          <p:nvPicPr>
            <p:cNvPr id="72" name="圖片 71">
              <a:extLst>
                <a:ext uri="{FF2B5EF4-FFF2-40B4-BE49-F238E27FC236}">
                  <a16:creationId xmlns:a16="http://schemas.microsoft.com/office/drawing/2014/main" id="{5BF987B6-1035-4430-A119-4191BC0B28F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536344" y="1542234"/>
              <a:ext cx="2441659" cy="65482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73" name="文字方塊 72">
              <a:extLst>
                <a:ext uri="{FF2B5EF4-FFF2-40B4-BE49-F238E27FC236}">
                  <a16:creationId xmlns:a16="http://schemas.microsoft.com/office/drawing/2014/main" id="{40D542A7-A02F-49B5-B62D-F8771FC5AEC8}"/>
                </a:ext>
              </a:extLst>
            </p:cNvPr>
            <p:cNvSpPr txBox="1"/>
            <p:nvPr/>
          </p:nvSpPr>
          <p:spPr>
            <a:xfrm>
              <a:off x="8578778" y="1600547"/>
              <a:ext cx="645670" cy="523220"/>
            </a:xfrm>
            <a:prstGeom prst="rect">
              <a:avLst/>
            </a:prstGeom>
            <a:noFill/>
            <a:ln w="12700">
              <a:solidFill>
                <a:schemeClr val="bg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zh-TW" sz="28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02</a:t>
              </a:r>
              <a:endParaRPr lang="zh-TW" altLang="en-US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4" name="文字方塊 73">
            <a:extLst>
              <a:ext uri="{FF2B5EF4-FFF2-40B4-BE49-F238E27FC236}">
                <a16:creationId xmlns:a16="http://schemas.microsoft.com/office/drawing/2014/main" id="{A9930F93-5682-4EB2-B4BF-CC0EB9E69C8D}"/>
              </a:ext>
            </a:extLst>
          </p:cNvPr>
          <p:cNvSpPr txBox="1"/>
          <p:nvPr/>
        </p:nvSpPr>
        <p:spPr>
          <a:xfrm>
            <a:off x="9418665" y="3655728"/>
            <a:ext cx="18726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Hant" sz="2000" b="1">
                <a:solidFill>
                  <a:schemeClr val="bg1"/>
                </a:solidFill>
                <a:latin typeface="Arial" panose="020B0604020202020204" pitchFamily="34" charset="0"/>
                <a:ea typeface="Microsoft JhengHei" charset="0"/>
                <a:cs typeface="Arial" panose="020B0604020202020204" pitchFamily="34" charset="0"/>
              </a:rPr>
              <a:t>File Editing</a:t>
            </a:r>
          </a:p>
        </p:txBody>
      </p:sp>
      <p:pic>
        <p:nvPicPr>
          <p:cNvPr id="28" name="圖片 27">
            <a:extLst>
              <a:ext uri="{FF2B5EF4-FFF2-40B4-BE49-F238E27FC236}">
                <a16:creationId xmlns:a16="http://schemas.microsoft.com/office/drawing/2014/main" id="{D401C5A0-AB27-8C4E-960F-52808D6A9EA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28779" y="1810635"/>
            <a:ext cx="5305855" cy="12744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9" name="圖片 28">
            <a:extLst>
              <a:ext uri="{FF2B5EF4-FFF2-40B4-BE49-F238E27FC236}">
                <a16:creationId xmlns:a16="http://schemas.microsoft.com/office/drawing/2014/main" id="{52039A4C-46DE-B943-A242-095EA58C562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00462" y="1873831"/>
            <a:ext cx="1274490" cy="1274490"/>
          </a:xfrm>
          <a:prstGeom prst="ellipse">
            <a:avLst/>
          </a:prstGeom>
          <a:ln>
            <a:solidFill>
              <a:schemeClr val="bg2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67" name="群組 66">
            <a:extLst>
              <a:ext uri="{FF2B5EF4-FFF2-40B4-BE49-F238E27FC236}">
                <a16:creationId xmlns:a16="http://schemas.microsoft.com/office/drawing/2014/main" id="{9C094C99-914E-4123-89B1-BCB0A83ED049}"/>
              </a:ext>
            </a:extLst>
          </p:cNvPr>
          <p:cNvGrpSpPr/>
          <p:nvPr/>
        </p:nvGrpSpPr>
        <p:grpSpPr>
          <a:xfrm>
            <a:off x="8688517" y="1542539"/>
            <a:ext cx="2532381" cy="654829"/>
            <a:chOff x="8536344" y="1542234"/>
            <a:chExt cx="2532381" cy="654829"/>
          </a:xfrm>
        </p:grpSpPr>
        <p:pic>
          <p:nvPicPr>
            <p:cNvPr id="68" name="圖片 67">
              <a:extLst>
                <a:ext uri="{FF2B5EF4-FFF2-40B4-BE49-F238E27FC236}">
                  <a16:creationId xmlns:a16="http://schemas.microsoft.com/office/drawing/2014/main" id="{627548B4-417C-4876-97D1-71A961480AD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536344" y="1542234"/>
              <a:ext cx="2532381" cy="65482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69" name="文字方塊 68">
              <a:extLst>
                <a:ext uri="{FF2B5EF4-FFF2-40B4-BE49-F238E27FC236}">
                  <a16:creationId xmlns:a16="http://schemas.microsoft.com/office/drawing/2014/main" id="{0B286FD5-DF5A-4F7B-B012-1ED2DE69E3C6}"/>
                </a:ext>
              </a:extLst>
            </p:cNvPr>
            <p:cNvSpPr txBox="1"/>
            <p:nvPr/>
          </p:nvSpPr>
          <p:spPr>
            <a:xfrm>
              <a:off x="8578778" y="1600547"/>
              <a:ext cx="645670" cy="523220"/>
            </a:xfrm>
            <a:prstGeom prst="rect">
              <a:avLst/>
            </a:prstGeom>
            <a:noFill/>
            <a:ln w="12700">
              <a:solidFill>
                <a:schemeClr val="bg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zh-TW" sz="28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01</a:t>
              </a:r>
              <a:endParaRPr lang="zh-TW" altLang="en-US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0" name="文字方塊 69">
            <a:extLst>
              <a:ext uri="{FF2B5EF4-FFF2-40B4-BE49-F238E27FC236}">
                <a16:creationId xmlns:a16="http://schemas.microsoft.com/office/drawing/2014/main" id="{0944C3F2-5222-4CE9-9E02-2CD58FBB981A}"/>
              </a:ext>
            </a:extLst>
          </p:cNvPr>
          <p:cNvSpPr txBox="1"/>
          <p:nvPr/>
        </p:nvSpPr>
        <p:spPr>
          <a:xfrm>
            <a:off x="9414208" y="1512191"/>
            <a:ext cx="18066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Hant" sz="2000" b="1">
                <a:solidFill>
                  <a:schemeClr val="bg1"/>
                </a:solidFill>
                <a:latin typeface="Arial" panose="020B0604020202020204" pitchFamily="34" charset="0"/>
                <a:ea typeface="Microsoft JhengHei" charset="0"/>
                <a:cs typeface="Arial" panose="020B0604020202020204" pitchFamily="34" charset="0"/>
              </a:rPr>
              <a:t>Source File Filters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002AFF91-1CD5-884D-BD82-1C84750F4B9E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91137" y="3290164"/>
            <a:ext cx="1483816" cy="1199248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12500"/>
          </a:effectLst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784656B8-2E18-C042-9BCD-67482D9367F3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80147" y="3274370"/>
            <a:ext cx="1453326" cy="1199248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12500"/>
          </a:effectLst>
        </p:spPr>
      </p:pic>
      <p:pic>
        <p:nvPicPr>
          <p:cNvPr id="9" name="圖片 8" descr="一張含有 螢幕擷取畫面 的圖片&#10;&#10;&#10;&#10;自動產生的描述">
            <a:extLst>
              <a:ext uri="{FF2B5EF4-FFF2-40B4-BE49-F238E27FC236}">
                <a16:creationId xmlns:a16="http://schemas.microsoft.com/office/drawing/2014/main" id="{75891B56-8D38-8348-846A-E3B7ECFD5AF3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89740" y="4603435"/>
            <a:ext cx="3131938" cy="17270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75" name="群組 74">
            <a:extLst>
              <a:ext uri="{FF2B5EF4-FFF2-40B4-BE49-F238E27FC236}">
                <a16:creationId xmlns:a16="http://schemas.microsoft.com/office/drawing/2014/main" id="{94DC86CA-B189-4871-9CE3-71D8E8B01E48}"/>
              </a:ext>
            </a:extLst>
          </p:cNvPr>
          <p:cNvGrpSpPr/>
          <p:nvPr/>
        </p:nvGrpSpPr>
        <p:grpSpPr>
          <a:xfrm>
            <a:off x="8689468" y="4894809"/>
            <a:ext cx="2544074" cy="654829"/>
            <a:chOff x="8536344" y="1542234"/>
            <a:chExt cx="2544074" cy="654829"/>
          </a:xfrm>
        </p:grpSpPr>
        <p:pic>
          <p:nvPicPr>
            <p:cNvPr id="76" name="圖片 75">
              <a:extLst>
                <a:ext uri="{FF2B5EF4-FFF2-40B4-BE49-F238E27FC236}">
                  <a16:creationId xmlns:a16="http://schemas.microsoft.com/office/drawing/2014/main" id="{20EB6BFF-0A49-4297-BCE6-7624F45FCAD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536344" y="1542234"/>
              <a:ext cx="2544074" cy="65482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77" name="文字方塊 76">
              <a:extLst>
                <a:ext uri="{FF2B5EF4-FFF2-40B4-BE49-F238E27FC236}">
                  <a16:creationId xmlns:a16="http://schemas.microsoft.com/office/drawing/2014/main" id="{EDDC2F9E-AC72-4939-9A2E-6B580039927B}"/>
                </a:ext>
              </a:extLst>
            </p:cNvPr>
            <p:cNvSpPr txBox="1"/>
            <p:nvPr/>
          </p:nvSpPr>
          <p:spPr>
            <a:xfrm>
              <a:off x="8578778" y="1600547"/>
              <a:ext cx="645670" cy="523220"/>
            </a:xfrm>
            <a:prstGeom prst="rect">
              <a:avLst/>
            </a:prstGeom>
            <a:noFill/>
            <a:ln w="12700">
              <a:solidFill>
                <a:schemeClr val="bg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zh-TW" sz="28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03</a:t>
              </a:r>
              <a:endParaRPr lang="zh-TW" altLang="en-US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8" name="文字方塊 77">
            <a:extLst>
              <a:ext uri="{FF2B5EF4-FFF2-40B4-BE49-F238E27FC236}">
                <a16:creationId xmlns:a16="http://schemas.microsoft.com/office/drawing/2014/main" id="{899FD73D-B1DD-4B7B-AA07-5FCAEC14B87C}"/>
              </a:ext>
            </a:extLst>
          </p:cNvPr>
          <p:cNvSpPr txBox="1"/>
          <p:nvPr/>
        </p:nvSpPr>
        <p:spPr>
          <a:xfrm>
            <a:off x="9420008" y="4854202"/>
            <a:ext cx="18135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Microsoft JhengHei" charset="0"/>
                <a:cs typeface="Arial" panose="020B0604020202020204" pitchFamily="34" charset="0"/>
              </a:rPr>
              <a:t>Destination &amp; Structure</a:t>
            </a:r>
          </a:p>
        </p:txBody>
      </p:sp>
    </p:spTree>
    <p:extLst>
      <p:ext uri="{BB962C8B-B14F-4D97-AF65-F5344CB8AC3E}">
        <p14:creationId xmlns:p14="http://schemas.microsoft.com/office/powerpoint/2010/main" val="21347755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89379F4-5455-BA42-AA6B-E181D95E637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kumimoji="1" lang="en-US" altLang="zh-TW"/>
              <a:t>Demo</a:t>
            </a:r>
            <a:endParaRPr kumimoji="1" lang="zh-TW" altLang="en-US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AD6C6382-F20C-4991-8B03-87B2D1541B4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633753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8D503A0-6816-8248-B40F-A8A02193C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Hant">
                <a:ea typeface="Microsoft JhengHei" panose="020B0604030504040204" pitchFamily="34" charset="-120"/>
                <a:cs typeface="Amatic SC"/>
                <a:sym typeface="Amatic SC"/>
              </a:rPr>
              <a:t>A quick recap on </a:t>
            </a:r>
            <a:r>
              <a:rPr lang="en-US" altLang="zh-Hant" err="1">
                <a:ea typeface="Microsoft JhengHei" panose="020B0604030504040204" pitchFamily="34" charset="-120"/>
                <a:cs typeface="Amatic SC"/>
                <a:sym typeface="Amatic SC"/>
              </a:rPr>
              <a:t>Qfiling</a:t>
            </a:r>
            <a:endParaRPr kumimoji="1" lang="zh-TW" altLang="en-US"/>
          </a:p>
        </p:txBody>
      </p:sp>
      <p:sp>
        <p:nvSpPr>
          <p:cNvPr id="23" name="矩形: 圓角 22">
            <a:extLst>
              <a:ext uri="{FF2B5EF4-FFF2-40B4-BE49-F238E27FC236}">
                <a16:creationId xmlns:a16="http://schemas.microsoft.com/office/drawing/2014/main" id="{1CA14B6F-AE6B-4102-BB4D-EFD4132A9474}"/>
              </a:ext>
            </a:extLst>
          </p:cNvPr>
          <p:cNvSpPr/>
          <p:nvPr/>
        </p:nvSpPr>
        <p:spPr>
          <a:xfrm>
            <a:off x="1836952" y="1474410"/>
            <a:ext cx="8518095" cy="1326116"/>
          </a:xfrm>
          <a:prstGeom prst="roundRect">
            <a:avLst>
              <a:gd name="adj" fmla="val 6251"/>
            </a:avLst>
          </a:prstGeom>
          <a:solidFill>
            <a:schemeClr val="bg1">
              <a:lumMod val="95000"/>
            </a:schemeClr>
          </a:solidFill>
          <a:ln w="19050">
            <a:solidFill>
              <a:schemeClr val="accent6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矩形: 圓角 23">
            <a:extLst>
              <a:ext uri="{FF2B5EF4-FFF2-40B4-BE49-F238E27FC236}">
                <a16:creationId xmlns:a16="http://schemas.microsoft.com/office/drawing/2014/main" id="{FF63E354-7ACC-42DB-845E-7464AB200D64}"/>
              </a:ext>
            </a:extLst>
          </p:cNvPr>
          <p:cNvSpPr/>
          <p:nvPr/>
        </p:nvSpPr>
        <p:spPr>
          <a:xfrm>
            <a:off x="7185665" y="1633916"/>
            <a:ext cx="3013579" cy="1006692"/>
          </a:xfrm>
          <a:prstGeom prst="roundRect">
            <a:avLst>
              <a:gd name="adj" fmla="val 6251"/>
            </a:avLst>
          </a:prstGeom>
          <a:solidFill>
            <a:schemeClr val="accent5">
              <a:lumMod val="20000"/>
              <a:lumOff val="80000"/>
            </a:schemeClr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6" name="圖片 25">
            <a:extLst>
              <a:ext uri="{FF2B5EF4-FFF2-40B4-BE49-F238E27FC236}">
                <a16:creationId xmlns:a16="http://schemas.microsoft.com/office/drawing/2014/main" id="{AFD6A829-4B86-4EC8-A00C-990AEA1D76C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1026" y="1626402"/>
            <a:ext cx="1025966" cy="102596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8" name="矩形: 圓角 27">
            <a:extLst>
              <a:ext uri="{FF2B5EF4-FFF2-40B4-BE49-F238E27FC236}">
                <a16:creationId xmlns:a16="http://schemas.microsoft.com/office/drawing/2014/main" id="{24AB47BE-31F0-46D7-8265-FE772CC61AAD}"/>
              </a:ext>
            </a:extLst>
          </p:cNvPr>
          <p:cNvSpPr/>
          <p:nvPr/>
        </p:nvSpPr>
        <p:spPr>
          <a:xfrm>
            <a:off x="1832871" y="4736315"/>
            <a:ext cx="5214620" cy="1326116"/>
          </a:xfrm>
          <a:prstGeom prst="roundRect">
            <a:avLst>
              <a:gd name="adj" fmla="val 6251"/>
            </a:avLst>
          </a:prstGeom>
          <a:solidFill>
            <a:schemeClr val="bg1">
              <a:lumMod val="95000"/>
            </a:schemeClr>
          </a:solidFill>
          <a:ln w="19050">
            <a:solidFill>
              <a:schemeClr val="accent6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0" name="矩形: 圓角 29">
            <a:extLst>
              <a:ext uri="{FF2B5EF4-FFF2-40B4-BE49-F238E27FC236}">
                <a16:creationId xmlns:a16="http://schemas.microsoft.com/office/drawing/2014/main" id="{B2B4D4ED-A9B0-410F-9899-5185781EE14E}"/>
              </a:ext>
            </a:extLst>
          </p:cNvPr>
          <p:cNvSpPr/>
          <p:nvPr/>
        </p:nvSpPr>
        <p:spPr>
          <a:xfrm>
            <a:off x="1832871" y="3087773"/>
            <a:ext cx="5214620" cy="1326116"/>
          </a:xfrm>
          <a:prstGeom prst="roundRect">
            <a:avLst>
              <a:gd name="adj" fmla="val 6251"/>
            </a:avLst>
          </a:prstGeom>
          <a:solidFill>
            <a:schemeClr val="bg1">
              <a:lumMod val="95000"/>
            </a:schemeClr>
          </a:solidFill>
          <a:ln w="19050">
            <a:solidFill>
              <a:schemeClr val="accent6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1" name="圖片 30">
            <a:extLst>
              <a:ext uri="{FF2B5EF4-FFF2-40B4-BE49-F238E27FC236}">
                <a16:creationId xmlns:a16="http://schemas.microsoft.com/office/drawing/2014/main" id="{BFBB6773-AAB2-4251-9ED1-B3AA4B94AB9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20123" y="1561968"/>
            <a:ext cx="1442148" cy="11210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3" name="文字方塊 32">
            <a:extLst>
              <a:ext uri="{FF2B5EF4-FFF2-40B4-BE49-F238E27FC236}">
                <a16:creationId xmlns:a16="http://schemas.microsoft.com/office/drawing/2014/main" id="{358494A8-7A33-4814-83A8-2AB8A54B0D42}"/>
              </a:ext>
            </a:extLst>
          </p:cNvPr>
          <p:cNvSpPr txBox="1"/>
          <p:nvPr/>
        </p:nvSpPr>
        <p:spPr>
          <a:xfrm>
            <a:off x="3263333" y="1541853"/>
            <a:ext cx="330175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Hant" sz="3000" b="1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Flexible</a:t>
            </a:r>
          </a:p>
          <a:p>
            <a:r>
              <a:rPr kumimoji="1" lang="en" altLang="zh-Hant" sz="2000" b="1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Create your Qfiling rules in 3 steps</a:t>
            </a:r>
          </a:p>
        </p:txBody>
      </p:sp>
      <p:pic>
        <p:nvPicPr>
          <p:cNvPr id="34" name="圖片 33">
            <a:extLst>
              <a:ext uri="{FF2B5EF4-FFF2-40B4-BE49-F238E27FC236}">
                <a16:creationId xmlns:a16="http://schemas.microsoft.com/office/drawing/2014/main" id="{37E878D9-3440-463D-8681-F1463DD4CA3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84341" y="1527187"/>
            <a:ext cx="822698" cy="977800"/>
          </a:xfrm>
          <a:prstGeom prst="rect">
            <a:avLst/>
          </a:prstGeom>
        </p:spPr>
      </p:pic>
      <p:sp>
        <p:nvSpPr>
          <p:cNvPr id="35" name="文字方塊 34">
            <a:extLst>
              <a:ext uri="{FF2B5EF4-FFF2-40B4-BE49-F238E27FC236}">
                <a16:creationId xmlns:a16="http://schemas.microsoft.com/office/drawing/2014/main" id="{5255B332-711E-4930-B37F-64590569EC33}"/>
              </a:ext>
            </a:extLst>
          </p:cNvPr>
          <p:cNvSpPr txBox="1"/>
          <p:nvPr/>
        </p:nvSpPr>
        <p:spPr>
          <a:xfrm>
            <a:off x="8013968" y="1754563"/>
            <a:ext cx="2279784" cy="80021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kumimoji="1" lang="en-US" altLang="zh-Hant" b="1" dirty="0">
                <a:solidFill>
                  <a:srgbClr val="0070C0"/>
                </a:solidFill>
                <a:latin typeface="Arial"/>
                <a:ea typeface="Microsoft JhengHei" panose="020B0604030504040204" pitchFamily="34" charset="-120"/>
                <a:cs typeface="Arial"/>
              </a:rPr>
              <a:t>Image2PDF</a:t>
            </a:r>
          </a:p>
          <a:p>
            <a:r>
              <a:rPr kumimoji="1" lang="en" altLang="zh-CN" sz="1400" b="1" dirty="0">
                <a:solidFill>
                  <a:srgbClr val="0070C0"/>
                </a:solidFill>
                <a:latin typeface="Arial"/>
                <a:ea typeface="Microsoft JhengHei" panose="020B0604030504040204" pitchFamily="34" charset="-120"/>
                <a:cs typeface="Arial"/>
              </a:rPr>
              <a:t>New approach to image viewing and sharing</a:t>
            </a:r>
            <a:endParaRPr kumimoji="1" lang="en-US" altLang="zh-Hant" sz="1400" b="1" dirty="0">
              <a:solidFill>
                <a:srgbClr val="0070C0"/>
              </a:solidFill>
              <a:latin typeface="Arial"/>
              <a:ea typeface="Microsoft JhengHei" panose="020B0604030504040204" pitchFamily="34" charset="-120"/>
              <a:cs typeface="Arial"/>
            </a:endParaRPr>
          </a:p>
        </p:txBody>
      </p:sp>
      <p:pic>
        <p:nvPicPr>
          <p:cNvPr id="36" name="圖片 35">
            <a:extLst>
              <a:ext uri="{FF2B5EF4-FFF2-40B4-BE49-F238E27FC236}">
                <a16:creationId xmlns:a16="http://schemas.microsoft.com/office/drawing/2014/main" id="{035C7A2A-93BD-42AA-9453-4652F6215E5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736099">
            <a:off x="9710856" y="1461167"/>
            <a:ext cx="586337" cy="586337"/>
          </a:xfrm>
          <a:prstGeom prst="rect">
            <a:avLst/>
          </a:prstGeom>
        </p:spPr>
      </p:pic>
      <p:pic>
        <p:nvPicPr>
          <p:cNvPr id="37" name="圖片 36">
            <a:extLst>
              <a:ext uri="{FF2B5EF4-FFF2-40B4-BE49-F238E27FC236}">
                <a16:creationId xmlns:a16="http://schemas.microsoft.com/office/drawing/2014/main" id="{E1CF0C4B-841A-4E96-B4AB-BA105D7B929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6041" y="3175331"/>
            <a:ext cx="1442148" cy="11210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8" name="文字方塊 37">
            <a:extLst>
              <a:ext uri="{FF2B5EF4-FFF2-40B4-BE49-F238E27FC236}">
                <a16:creationId xmlns:a16="http://schemas.microsoft.com/office/drawing/2014/main" id="{18634714-D05E-4A80-9F2F-EDE9DB086F75}"/>
              </a:ext>
            </a:extLst>
          </p:cNvPr>
          <p:cNvSpPr txBox="1"/>
          <p:nvPr/>
        </p:nvSpPr>
        <p:spPr>
          <a:xfrm>
            <a:off x="3263333" y="3301464"/>
            <a:ext cx="330584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Hant" sz="3000" b="1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Efficient</a:t>
            </a:r>
          </a:p>
          <a:p>
            <a:pPr lvl="0"/>
            <a:r>
              <a:rPr kumimoji="1" lang="en-US" altLang="zh-Hant" sz="2000" b="1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Scheduling for auto filing</a:t>
            </a:r>
          </a:p>
        </p:txBody>
      </p:sp>
      <p:pic>
        <p:nvPicPr>
          <p:cNvPr id="39" name="圖片 38">
            <a:extLst>
              <a:ext uri="{FF2B5EF4-FFF2-40B4-BE49-F238E27FC236}">
                <a16:creationId xmlns:a16="http://schemas.microsoft.com/office/drawing/2014/main" id="{681AF770-45E6-4AA8-B2D3-34A918B90BA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16355" y="3296732"/>
            <a:ext cx="711536" cy="845681"/>
          </a:xfrm>
          <a:prstGeom prst="rect">
            <a:avLst/>
          </a:prstGeom>
        </p:spPr>
      </p:pic>
      <p:sp>
        <p:nvSpPr>
          <p:cNvPr id="40" name="矩形: 圓角 39">
            <a:extLst>
              <a:ext uri="{FF2B5EF4-FFF2-40B4-BE49-F238E27FC236}">
                <a16:creationId xmlns:a16="http://schemas.microsoft.com/office/drawing/2014/main" id="{096FCDB3-8C85-4D0A-A05F-571FA5CE0688}"/>
              </a:ext>
            </a:extLst>
          </p:cNvPr>
          <p:cNvSpPr/>
          <p:nvPr/>
        </p:nvSpPr>
        <p:spPr>
          <a:xfrm>
            <a:off x="7426540" y="3087773"/>
            <a:ext cx="2926701" cy="2974658"/>
          </a:xfrm>
          <a:prstGeom prst="roundRect">
            <a:avLst>
              <a:gd name="adj" fmla="val 6251"/>
            </a:avLst>
          </a:prstGeom>
          <a:solidFill>
            <a:schemeClr val="bg1">
              <a:lumMod val="95000"/>
            </a:schemeClr>
          </a:solidFill>
          <a:ln w="19050">
            <a:solidFill>
              <a:schemeClr val="accent6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1" name="圖片 40">
            <a:extLst>
              <a:ext uri="{FF2B5EF4-FFF2-40B4-BE49-F238E27FC236}">
                <a16:creationId xmlns:a16="http://schemas.microsoft.com/office/drawing/2014/main" id="{FDE2EB43-3EAD-487B-BEA6-F6DA8F5F9C7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8168816" y="3131773"/>
            <a:ext cx="1442148" cy="11210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2" name="文字方塊 41">
            <a:extLst>
              <a:ext uri="{FF2B5EF4-FFF2-40B4-BE49-F238E27FC236}">
                <a16:creationId xmlns:a16="http://schemas.microsoft.com/office/drawing/2014/main" id="{401AD12D-3216-46BA-9FB8-26000BCCA0BF}"/>
              </a:ext>
            </a:extLst>
          </p:cNvPr>
          <p:cNvSpPr txBox="1"/>
          <p:nvPr/>
        </p:nvSpPr>
        <p:spPr>
          <a:xfrm>
            <a:off x="7655255" y="4467615"/>
            <a:ext cx="257346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Hant" sz="3000" b="1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Total control</a:t>
            </a:r>
          </a:p>
          <a:p>
            <a:pPr lvl="0"/>
            <a:r>
              <a:rPr kumimoji="1" lang="en" altLang="zh-Hant" sz="2000" b="1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With system logs, filing status is easily accessible</a:t>
            </a:r>
          </a:p>
        </p:txBody>
      </p:sp>
      <p:pic>
        <p:nvPicPr>
          <p:cNvPr id="43" name="圖片 42">
            <a:extLst>
              <a:ext uri="{FF2B5EF4-FFF2-40B4-BE49-F238E27FC236}">
                <a16:creationId xmlns:a16="http://schemas.microsoft.com/office/drawing/2014/main" id="{87CA3DFA-85AF-42C0-9ECC-9EBBEE241C66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66656" y="2983336"/>
            <a:ext cx="753110" cy="895093"/>
          </a:xfrm>
          <a:prstGeom prst="rect">
            <a:avLst/>
          </a:prstGeom>
        </p:spPr>
      </p:pic>
      <p:pic>
        <p:nvPicPr>
          <p:cNvPr id="44" name="圖片 43">
            <a:extLst>
              <a:ext uri="{FF2B5EF4-FFF2-40B4-BE49-F238E27FC236}">
                <a16:creationId xmlns:a16="http://schemas.microsoft.com/office/drawing/2014/main" id="{AD5F7B3F-C646-4191-BBE3-1523FBCE2C9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20123" y="4823873"/>
            <a:ext cx="1442148" cy="11210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2" name="文字方塊 51">
            <a:extLst>
              <a:ext uri="{FF2B5EF4-FFF2-40B4-BE49-F238E27FC236}">
                <a16:creationId xmlns:a16="http://schemas.microsoft.com/office/drawing/2014/main" id="{5B6DA65E-A59A-4C6A-888C-6DD06D8FA138}"/>
              </a:ext>
            </a:extLst>
          </p:cNvPr>
          <p:cNvSpPr txBox="1"/>
          <p:nvPr/>
        </p:nvSpPr>
        <p:spPr>
          <a:xfrm>
            <a:off x="3263333" y="4785596"/>
            <a:ext cx="361917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kumimoji="1" lang="en-US" altLang="zh-Hant" sz="3000" b="1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Fast</a:t>
            </a:r>
          </a:p>
          <a:p>
            <a:r>
              <a:rPr kumimoji="1" lang="en" altLang="zh-Hant" sz="2000" b="1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With recipes, tasks are done with one click</a:t>
            </a:r>
          </a:p>
        </p:txBody>
      </p:sp>
      <p:pic>
        <p:nvPicPr>
          <p:cNvPr id="58" name="圖片 57">
            <a:extLst>
              <a:ext uri="{FF2B5EF4-FFF2-40B4-BE49-F238E27FC236}">
                <a16:creationId xmlns:a16="http://schemas.microsoft.com/office/drawing/2014/main" id="{5DDD6FCA-8740-4899-AF5D-2A94F34ABCE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32871" y="4787943"/>
            <a:ext cx="822698" cy="97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01965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副標題 16">
            <a:extLst>
              <a:ext uri="{FF2B5EF4-FFF2-40B4-BE49-F238E27FC236}">
                <a16:creationId xmlns:a16="http://schemas.microsoft.com/office/drawing/2014/main" id="{2A5ED3FC-C82F-4AA4-B050-3703EAE6B5FF}"/>
              </a:ext>
            </a:extLst>
          </p:cNvPr>
          <p:cNvSpPr txBox="1">
            <a:spLocks/>
          </p:cNvSpPr>
          <p:nvPr/>
        </p:nvSpPr>
        <p:spPr>
          <a:xfrm>
            <a:off x="7424433" y="5905160"/>
            <a:ext cx="4367351" cy="466725"/>
          </a:xfrm>
          <a:prstGeom prst="rect">
            <a:avLst/>
          </a:prstGeom>
        </p:spPr>
        <p:txBody>
          <a:bodyPr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7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 © 2019 QNAP Systems, Inc. All rights reserved. QNAP® and other names of QNAP Products are proprietary marks or registered trademarks of QNAP Systems, Inc. Other products and company names mentioned herein are trademarks of their respective holders.</a:t>
            </a:r>
            <a:endParaRPr lang="zh-TW" altLang="en-US" sz="7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1286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0B5353C-C924-47E2-A5FA-E5E9B5C178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36875" y="0"/>
            <a:ext cx="9555126" cy="1590426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" altLang="zh-TW">
                <a:latin typeface="Arial"/>
                <a:cs typeface="Arial"/>
              </a:rPr>
              <a:t>You have too much information to handle </a:t>
            </a:r>
            <a:br>
              <a:rPr lang="en" altLang="zh-TW"/>
            </a:br>
            <a:r>
              <a:rPr lang="en" altLang="zh-TW">
                <a:latin typeface="Arial"/>
                <a:cs typeface="Arial"/>
              </a:rPr>
              <a:t>and how to properly keep it is a problem!</a:t>
            </a:r>
            <a:endParaRPr lang="zh-TW" altLang="en-US">
              <a:latin typeface="Arial"/>
              <a:cs typeface="Arial"/>
            </a:endParaRP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5346DA35-BE7F-47CE-B332-36D897601F7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3307" y="2108468"/>
            <a:ext cx="3297703" cy="28639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14" name="文字方塊 13">
            <a:extLst>
              <a:ext uri="{FF2B5EF4-FFF2-40B4-BE49-F238E27FC236}">
                <a16:creationId xmlns:a16="http://schemas.microsoft.com/office/drawing/2014/main" id="{E1FCC679-3381-4E14-B80C-49E747A22D8A}"/>
              </a:ext>
            </a:extLst>
          </p:cNvPr>
          <p:cNvSpPr txBox="1"/>
          <p:nvPr/>
        </p:nvSpPr>
        <p:spPr>
          <a:xfrm>
            <a:off x="781730" y="2755601"/>
            <a:ext cx="3297703" cy="156966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" altLang="zh-TW" sz="2400" b="1" dirty="0">
                <a:solidFill>
                  <a:schemeClr val="bg1"/>
                </a:solidFill>
                <a:effectLst>
                  <a:glow rad="101600">
                    <a:schemeClr val="accent6">
                      <a:lumMod val="75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軟正黑體" panose="020B0604030504040204" pitchFamily="34" charset="-120"/>
                <a:cs typeface="Arial"/>
              </a:rPr>
              <a:t>Files scattered everywhere and it is difficult to organize them!</a:t>
            </a: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F9C3E12B-ADEC-404C-B562-E48A44CB914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09547" y="2108467"/>
            <a:ext cx="3297703" cy="286392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16" name="文字方塊 15">
            <a:extLst>
              <a:ext uri="{FF2B5EF4-FFF2-40B4-BE49-F238E27FC236}">
                <a16:creationId xmlns:a16="http://schemas.microsoft.com/office/drawing/2014/main" id="{922EAAD1-0297-483B-B890-759B6BB35C70}"/>
              </a:ext>
            </a:extLst>
          </p:cNvPr>
          <p:cNvSpPr txBox="1"/>
          <p:nvPr/>
        </p:nvSpPr>
        <p:spPr>
          <a:xfrm>
            <a:off x="4409547" y="2559383"/>
            <a:ext cx="3297703" cy="193899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algn="ctr">
              <a:defRPr sz="2800" b="1">
                <a:solidFill>
                  <a:schemeClr val="bg1"/>
                </a:solidFill>
                <a:effectLst>
                  <a:glow rad="101600">
                    <a:schemeClr val="accent6">
                      <a:lumMod val="75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en" altLang="zh-TW" sz="2400">
                <a:latin typeface="Arial" panose="020B0604020202020204" pitchFamily="34" charset="0"/>
                <a:cs typeface="Arial" panose="020B0604020202020204" pitchFamily="34" charset="0"/>
              </a:rPr>
              <a:t>After traveling, </a:t>
            </a:r>
          </a:p>
          <a:p>
            <a:r>
              <a:rPr lang="en" altLang="zh-TW" sz="2400">
                <a:latin typeface="Arial" panose="020B0604020202020204" pitchFamily="34" charset="0"/>
                <a:cs typeface="Arial" panose="020B0604020202020204" pitchFamily="34" charset="0"/>
              </a:rPr>
              <a:t>organizing </a:t>
            </a:r>
          </a:p>
          <a:p>
            <a:r>
              <a:rPr lang="en" altLang="zh-TW" sz="2400">
                <a:latin typeface="Arial" panose="020B0604020202020204" pitchFamily="34" charset="0"/>
                <a:cs typeface="Arial" panose="020B0604020202020204" pitchFamily="34" charset="0"/>
              </a:rPr>
              <a:t>thousands of photos can become a real headache.</a:t>
            </a:r>
            <a:endParaRPr lang="zh-TW" alt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4A43259B-1B71-4854-A697-82EF0058376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7364" y="2108468"/>
            <a:ext cx="3297703" cy="28639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18" name="文字方塊 17">
            <a:extLst>
              <a:ext uri="{FF2B5EF4-FFF2-40B4-BE49-F238E27FC236}">
                <a16:creationId xmlns:a16="http://schemas.microsoft.com/office/drawing/2014/main" id="{28E16F68-8F07-4102-86F5-7D35D911C665}"/>
              </a:ext>
            </a:extLst>
          </p:cNvPr>
          <p:cNvSpPr txBox="1"/>
          <p:nvPr/>
        </p:nvSpPr>
        <p:spPr>
          <a:xfrm>
            <a:off x="8046875" y="2559383"/>
            <a:ext cx="3292534" cy="193899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" altLang="zh-Hant" sz="2400" b="1">
                <a:solidFill>
                  <a:schemeClr val="bg1"/>
                </a:solidFill>
                <a:effectLst>
                  <a:glow rad="101600">
                    <a:schemeClr val="accent6">
                      <a:lumMod val="75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軟正黑體" panose="020B0604030504040204" pitchFamily="34" charset="-120"/>
                <a:cs typeface="Arial"/>
              </a:rPr>
              <a:t>The storage capacity is almost full and I need quick help to remove unnecessary files!</a:t>
            </a:r>
            <a:endParaRPr lang="zh-TW" altLang="en-US" sz="2400" b="1">
              <a:solidFill>
                <a:schemeClr val="bg1"/>
              </a:solidFill>
              <a:effectLst>
                <a:glow rad="101600">
                  <a:schemeClr val="accent6">
                    <a:lumMod val="75000"/>
                  </a:schemeClr>
                </a:glow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rial"/>
              <a:ea typeface="微軟正黑體" panose="020B0604030504040204" pitchFamily="34" charset="-120"/>
              <a:cs typeface="Arial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04CEE357-C0AC-4EB9-AED6-0FB7D626A9A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8982" y="4879259"/>
            <a:ext cx="1336199" cy="102895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481219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矩形: 圓角 24">
            <a:extLst>
              <a:ext uri="{FF2B5EF4-FFF2-40B4-BE49-F238E27FC236}">
                <a16:creationId xmlns:a16="http://schemas.microsoft.com/office/drawing/2014/main" id="{4EDDBDAA-3C68-4C6A-8778-2D456E4A5738}"/>
              </a:ext>
            </a:extLst>
          </p:cNvPr>
          <p:cNvSpPr/>
          <p:nvPr/>
        </p:nvSpPr>
        <p:spPr>
          <a:xfrm>
            <a:off x="1836952" y="1474410"/>
            <a:ext cx="8518095" cy="1326116"/>
          </a:xfrm>
          <a:prstGeom prst="roundRect">
            <a:avLst>
              <a:gd name="adj" fmla="val 6251"/>
            </a:avLst>
          </a:prstGeom>
          <a:solidFill>
            <a:schemeClr val="bg1">
              <a:lumMod val="95000"/>
            </a:schemeClr>
          </a:solidFill>
          <a:ln w="19050">
            <a:solidFill>
              <a:schemeClr val="accent6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2" name="矩形: 圓角 31">
            <a:extLst>
              <a:ext uri="{FF2B5EF4-FFF2-40B4-BE49-F238E27FC236}">
                <a16:creationId xmlns:a16="http://schemas.microsoft.com/office/drawing/2014/main" id="{57B8E590-642C-4CDD-918C-DE0E321EDA3F}"/>
              </a:ext>
            </a:extLst>
          </p:cNvPr>
          <p:cNvSpPr/>
          <p:nvPr/>
        </p:nvSpPr>
        <p:spPr>
          <a:xfrm>
            <a:off x="7185665" y="1633916"/>
            <a:ext cx="3013579" cy="1006692"/>
          </a:xfrm>
          <a:prstGeom prst="roundRect">
            <a:avLst>
              <a:gd name="adj" fmla="val 6251"/>
            </a:avLst>
          </a:prstGeom>
          <a:solidFill>
            <a:schemeClr val="accent5">
              <a:lumMod val="20000"/>
              <a:lumOff val="80000"/>
            </a:schemeClr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9" name="圖片 58">
            <a:extLst>
              <a:ext uri="{FF2B5EF4-FFF2-40B4-BE49-F238E27FC236}">
                <a16:creationId xmlns:a16="http://schemas.microsoft.com/office/drawing/2014/main" id="{58A34ABB-C6F3-4E8F-8E33-C0DC0447906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1026" y="1626402"/>
            <a:ext cx="1025966" cy="102596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7" name="矩形: 圓角 56">
            <a:extLst>
              <a:ext uri="{FF2B5EF4-FFF2-40B4-BE49-F238E27FC236}">
                <a16:creationId xmlns:a16="http://schemas.microsoft.com/office/drawing/2014/main" id="{18483030-F04B-46B4-96FB-F8838CCA0471}"/>
              </a:ext>
            </a:extLst>
          </p:cNvPr>
          <p:cNvSpPr/>
          <p:nvPr/>
        </p:nvSpPr>
        <p:spPr>
          <a:xfrm>
            <a:off x="1832871" y="4736315"/>
            <a:ext cx="5214620" cy="1326116"/>
          </a:xfrm>
          <a:prstGeom prst="roundRect">
            <a:avLst>
              <a:gd name="adj" fmla="val 6251"/>
            </a:avLst>
          </a:prstGeom>
          <a:solidFill>
            <a:schemeClr val="bg1">
              <a:lumMod val="95000"/>
            </a:schemeClr>
          </a:solidFill>
          <a:ln w="19050">
            <a:solidFill>
              <a:schemeClr val="accent6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6" name="矩形: 圓角 55">
            <a:extLst>
              <a:ext uri="{FF2B5EF4-FFF2-40B4-BE49-F238E27FC236}">
                <a16:creationId xmlns:a16="http://schemas.microsoft.com/office/drawing/2014/main" id="{BA46BB17-9D73-45B5-9BB8-77A2F0D40C73}"/>
              </a:ext>
            </a:extLst>
          </p:cNvPr>
          <p:cNvSpPr/>
          <p:nvPr/>
        </p:nvSpPr>
        <p:spPr>
          <a:xfrm>
            <a:off x="1832871" y="3087773"/>
            <a:ext cx="5214620" cy="1326116"/>
          </a:xfrm>
          <a:prstGeom prst="roundRect">
            <a:avLst>
              <a:gd name="adj" fmla="val 6251"/>
            </a:avLst>
          </a:prstGeom>
          <a:solidFill>
            <a:schemeClr val="bg1">
              <a:lumMod val="95000"/>
            </a:schemeClr>
          </a:solidFill>
          <a:ln w="19050">
            <a:solidFill>
              <a:schemeClr val="accent6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7" name="圖片 26">
            <a:extLst>
              <a:ext uri="{FF2B5EF4-FFF2-40B4-BE49-F238E27FC236}">
                <a16:creationId xmlns:a16="http://schemas.microsoft.com/office/drawing/2014/main" id="{D38B9681-4783-448C-A268-8482A2028D4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20123" y="1561968"/>
            <a:ext cx="1442148" cy="11210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68D503A0-6816-8248-B40F-A8A02193C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Hant" err="1">
                <a:ea typeface="Microsoft JhengHei" panose="020B0604030504040204" pitchFamily="34" charset="-120"/>
                <a:cs typeface="Amatic SC"/>
                <a:sym typeface="Amatic SC"/>
              </a:rPr>
              <a:t>Qfiling</a:t>
            </a:r>
            <a:r>
              <a:rPr lang="en-US" altLang="zh-Hant">
                <a:ea typeface="Microsoft JhengHei" panose="020B0604030504040204" pitchFamily="34" charset="-120"/>
                <a:cs typeface="Amatic SC"/>
                <a:sym typeface="Amatic SC"/>
              </a:rPr>
              <a:t> 2.1 core competencies</a:t>
            </a:r>
            <a:endParaRPr kumimoji="1" lang="zh-TW" altLang="en-US"/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769A18A1-D046-9447-B1EB-484D86705D79}"/>
              </a:ext>
            </a:extLst>
          </p:cNvPr>
          <p:cNvSpPr txBox="1"/>
          <p:nvPr/>
        </p:nvSpPr>
        <p:spPr>
          <a:xfrm>
            <a:off x="3263333" y="1541853"/>
            <a:ext cx="330175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Hant" sz="3000" b="1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Flexible</a:t>
            </a:r>
          </a:p>
          <a:p>
            <a:r>
              <a:rPr kumimoji="1" lang="en" altLang="zh-Hant" sz="2000" b="1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Create your Qfiling rules in 3 steps</a:t>
            </a:r>
          </a:p>
        </p:txBody>
      </p:sp>
      <p:pic>
        <p:nvPicPr>
          <p:cNvPr id="29" name="圖片 28">
            <a:extLst>
              <a:ext uri="{FF2B5EF4-FFF2-40B4-BE49-F238E27FC236}">
                <a16:creationId xmlns:a16="http://schemas.microsoft.com/office/drawing/2014/main" id="{65AAB00B-A6E4-4943-8647-726F3BB5309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84341" y="1527187"/>
            <a:ext cx="822698" cy="977800"/>
          </a:xfrm>
          <a:prstGeom prst="rect">
            <a:avLst/>
          </a:prstGeom>
        </p:spPr>
      </p:pic>
      <p:sp>
        <p:nvSpPr>
          <p:cNvPr id="22" name="文字方塊 21">
            <a:extLst>
              <a:ext uri="{FF2B5EF4-FFF2-40B4-BE49-F238E27FC236}">
                <a16:creationId xmlns:a16="http://schemas.microsoft.com/office/drawing/2014/main" id="{8E1DD8C7-451A-484D-8CE6-E8D555F7CD80}"/>
              </a:ext>
            </a:extLst>
          </p:cNvPr>
          <p:cNvSpPr txBox="1"/>
          <p:nvPr/>
        </p:nvSpPr>
        <p:spPr>
          <a:xfrm>
            <a:off x="8013968" y="1754563"/>
            <a:ext cx="2279784" cy="80021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kumimoji="1" lang="en-US" altLang="zh-Hant" b="1" dirty="0">
                <a:solidFill>
                  <a:srgbClr val="0070C0"/>
                </a:solidFill>
                <a:latin typeface="Arial"/>
                <a:ea typeface="Microsoft JhengHei" panose="020B0604030504040204" pitchFamily="34" charset="-120"/>
                <a:cs typeface="Arial"/>
              </a:rPr>
              <a:t>Image2PDF</a:t>
            </a:r>
          </a:p>
          <a:p>
            <a:r>
              <a:rPr kumimoji="1" lang="en" altLang="zh-CN" sz="1400" b="1" dirty="0">
                <a:solidFill>
                  <a:srgbClr val="0070C0"/>
                </a:solidFill>
                <a:latin typeface="Arial"/>
                <a:ea typeface="Microsoft JhengHei" panose="020B0604030504040204" pitchFamily="34" charset="-120"/>
                <a:cs typeface="Arial"/>
              </a:rPr>
              <a:t>New approach to image viewing and sharing</a:t>
            </a:r>
            <a:endParaRPr kumimoji="1" lang="en-US" altLang="zh-Hant" sz="1400" b="1" dirty="0">
              <a:solidFill>
                <a:srgbClr val="0070C0"/>
              </a:solidFill>
              <a:latin typeface="Arial"/>
              <a:ea typeface="Microsoft JhengHei" panose="020B0604030504040204" pitchFamily="34" charset="-120"/>
              <a:cs typeface="Arial"/>
            </a:endParaRPr>
          </a:p>
        </p:txBody>
      </p:sp>
      <p:pic>
        <p:nvPicPr>
          <p:cNvPr id="21" name="圖片 20">
            <a:extLst>
              <a:ext uri="{FF2B5EF4-FFF2-40B4-BE49-F238E27FC236}">
                <a16:creationId xmlns:a16="http://schemas.microsoft.com/office/drawing/2014/main" id="{EFA66E97-A6EC-5F42-AB4B-5692491516C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736099">
            <a:off x="9710856" y="1461167"/>
            <a:ext cx="586337" cy="586337"/>
          </a:xfrm>
          <a:prstGeom prst="rect">
            <a:avLst/>
          </a:prstGeom>
        </p:spPr>
      </p:pic>
      <p:pic>
        <p:nvPicPr>
          <p:cNvPr id="45" name="圖片 44">
            <a:extLst>
              <a:ext uri="{FF2B5EF4-FFF2-40B4-BE49-F238E27FC236}">
                <a16:creationId xmlns:a16="http://schemas.microsoft.com/office/drawing/2014/main" id="{C89177A4-C8D6-49CA-9F00-21EBC786AAF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6041" y="3175331"/>
            <a:ext cx="1442148" cy="11210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6" name="文字方塊 45">
            <a:extLst>
              <a:ext uri="{FF2B5EF4-FFF2-40B4-BE49-F238E27FC236}">
                <a16:creationId xmlns:a16="http://schemas.microsoft.com/office/drawing/2014/main" id="{FB630448-C1C2-43D4-B176-3D7C3620882C}"/>
              </a:ext>
            </a:extLst>
          </p:cNvPr>
          <p:cNvSpPr txBox="1"/>
          <p:nvPr/>
        </p:nvSpPr>
        <p:spPr>
          <a:xfrm>
            <a:off x="3263333" y="3301464"/>
            <a:ext cx="330584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Hant" sz="3000" b="1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Efficient</a:t>
            </a:r>
          </a:p>
          <a:p>
            <a:pPr lvl="0"/>
            <a:r>
              <a:rPr kumimoji="1" lang="en-US" altLang="zh-Hant" sz="2000" b="1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Scheduling for auto filing</a:t>
            </a:r>
          </a:p>
        </p:txBody>
      </p:sp>
      <p:pic>
        <p:nvPicPr>
          <p:cNvPr id="47" name="圖片 46">
            <a:extLst>
              <a:ext uri="{FF2B5EF4-FFF2-40B4-BE49-F238E27FC236}">
                <a16:creationId xmlns:a16="http://schemas.microsoft.com/office/drawing/2014/main" id="{B3604C99-A34F-4A78-B5F6-97E3A131600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16355" y="3296732"/>
            <a:ext cx="711536" cy="845681"/>
          </a:xfrm>
          <a:prstGeom prst="rect">
            <a:avLst/>
          </a:prstGeom>
        </p:spPr>
      </p:pic>
      <p:sp>
        <p:nvSpPr>
          <p:cNvPr id="48" name="矩形: 圓角 47">
            <a:extLst>
              <a:ext uri="{FF2B5EF4-FFF2-40B4-BE49-F238E27FC236}">
                <a16:creationId xmlns:a16="http://schemas.microsoft.com/office/drawing/2014/main" id="{97EE85CF-20DC-4ABF-B511-0C2AC48F79D9}"/>
              </a:ext>
            </a:extLst>
          </p:cNvPr>
          <p:cNvSpPr/>
          <p:nvPr/>
        </p:nvSpPr>
        <p:spPr>
          <a:xfrm>
            <a:off x="7426540" y="3087773"/>
            <a:ext cx="2926701" cy="2974658"/>
          </a:xfrm>
          <a:prstGeom prst="roundRect">
            <a:avLst>
              <a:gd name="adj" fmla="val 6251"/>
            </a:avLst>
          </a:prstGeom>
          <a:solidFill>
            <a:schemeClr val="bg1">
              <a:lumMod val="95000"/>
            </a:schemeClr>
          </a:solidFill>
          <a:ln w="19050">
            <a:solidFill>
              <a:schemeClr val="accent6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9" name="圖片 48">
            <a:extLst>
              <a:ext uri="{FF2B5EF4-FFF2-40B4-BE49-F238E27FC236}">
                <a16:creationId xmlns:a16="http://schemas.microsoft.com/office/drawing/2014/main" id="{EFD52566-A98D-4123-B7D2-EFA348DA8D9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8168816" y="3131773"/>
            <a:ext cx="1442148" cy="11210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0" name="文字方塊 49">
            <a:extLst>
              <a:ext uri="{FF2B5EF4-FFF2-40B4-BE49-F238E27FC236}">
                <a16:creationId xmlns:a16="http://schemas.microsoft.com/office/drawing/2014/main" id="{7633D83E-807C-4BA4-A85D-FBA137A35845}"/>
              </a:ext>
            </a:extLst>
          </p:cNvPr>
          <p:cNvSpPr txBox="1"/>
          <p:nvPr/>
        </p:nvSpPr>
        <p:spPr>
          <a:xfrm>
            <a:off x="7655255" y="4467615"/>
            <a:ext cx="257346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Hant" sz="3000" b="1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Total control</a:t>
            </a:r>
          </a:p>
          <a:p>
            <a:pPr lvl="0"/>
            <a:r>
              <a:rPr kumimoji="1" lang="en" altLang="zh-Hant" sz="2000" b="1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With system logs, filing status is easily accessible</a:t>
            </a:r>
          </a:p>
        </p:txBody>
      </p:sp>
      <p:pic>
        <p:nvPicPr>
          <p:cNvPr id="51" name="圖片 50">
            <a:extLst>
              <a:ext uri="{FF2B5EF4-FFF2-40B4-BE49-F238E27FC236}">
                <a16:creationId xmlns:a16="http://schemas.microsoft.com/office/drawing/2014/main" id="{990B0F20-919D-45D9-8D13-B8EF54621AC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66656" y="2983336"/>
            <a:ext cx="753110" cy="895093"/>
          </a:xfrm>
          <a:prstGeom prst="rect">
            <a:avLst/>
          </a:prstGeom>
        </p:spPr>
      </p:pic>
      <p:pic>
        <p:nvPicPr>
          <p:cNvPr id="53" name="圖片 52">
            <a:extLst>
              <a:ext uri="{FF2B5EF4-FFF2-40B4-BE49-F238E27FC236}">
                <a16:creationId xmlns:a16="http://schemas.microsoft.com/office/drawing/2014/main" id="{0DA8EB48-C4AC-48B4-8DF6-48F4CE7C923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20123" y="4823873"/>
            <a:ext cx="1442148" cy="11210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4" name="文字方塊 53">
            <a:extLst>
              <a:ext uri="{FF2B5EF4-FFF2-40B4-BE49-F238E27FC236}">
                <a16:creationId xmlns:a16="http://schemas.microsoft.com/office/drawing/2014/main" id="{DF2770D1-E61A-4624-B2BE-2C9598937506}"/>
              </a:ext>
            </a:extLst>
          </p:cNvPr>
          <p:cNvSpPr txBox="1"/>
          <p:nvPr/>
        </p:nvSpPr>
        <p:spPr>
          <a:xfrm>
            <a:off x="3263333" y="4785596"/>
            <a:ext cx="361917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kumimoji="1" lang="en-US" altLang="zh-Hant" sz="3000" b="1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Fast</a:t>
            </a:r>
          </a:p>
          <a:p>
            <a:r>
              <a:rPr kumimoji="1" lang="en" altLang="zh-Hant" sz="2000" b="1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With recipes, tasks are done with one click</a:t>
            </a:r>
          </a:p>
        </p:txBody>
      </p:sp>
      <p:pic>
        <p:nvPicPr>
          <p:cNvPr id="55" name="圖片 54">
            <a:extLst>
              <a:ext uri="{FF2B5EF4-FFF2-40B4-BE49-F238E27FC236}">
                <a16:creationId xmlns:a16="http://schemas.microsoft.com/office/drawing/2014/main" id="{36D72458-4817-4537-ABD2-898C3493DF5F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32871" y="4787943"/>
            <a:ext cx="822698" cy="97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4050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558475B-89ED-864C-B05B-6CFC6C9D9B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Hant">
                <a:ea typeface="Microsoft JhengHei" panose="020B0604030504040204" pitchFamily="34" charset="-120"/>
                <a:cs typeface="Amatic SC"/>
                <a:sym typeface="Amatic SC"/>
              </a:rPr>
              <a:t>How does </a:t>
            </a:r>
            <a:r>
              <a:rPr lang="en-US" altLang="zh-Hant" err="1">
                <a:ea typeface="Microsoft JhengHei" panose="020B0604030504040204" pitchFamily="34" charset="-120"/>
                <a:cs typeface="Amatic SC"/>
                <a:sym typeface="Amatic SC"/>
              </a:rPr>
              <a:t>Qfiling</a:t>
            </a:r>
            <a:r>
              <a:rPr lang="en-US" altLang="zh-Hant">
                <a:ea typeface="Microsoft JhengHei" panose="020B0604030504040204" pitchFamily="34" charset="-120"/>
                <a:cs typeface="Amatic SC"/>
                <a:sym typeface="Amatic SC"/>
              </a:rPr>
              <a:t> work?</a:t>
            </a:r>
            <a:endParaRPr kumimoji="1" lang="zh-TW" altLang="en-US"/>
          </a:p>
        </p:txBody>
      </p:sp>
      <p:sp>
        <p:nvSpPr>
          <p:cNvPr id="4" name="Shape 905">
            <a:extLst>
              <a:ext uri="{FF2B5EF4-FFF2-40B4-BE49-F238E27FC236}">
                <a16:creationId xmlns:a16="http://schemas.microsoft.com/office/drawing/2014/main" id="{BEA5FC7E-66ED-9141-AE01-622A4AEFD96B}"/>
              </a:ext>
            </a:extLst>
          </p:cNvPr>
          <p:cNvSpPr/>
          <p:nvPr/>
        </p:nvSpPr>
        <p:spPr>
          <a:xfrm>
            <a:off x="3458374" y="2132961"/>
            <a:ext cx="5208441" cy="40878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Shape 905">
            <a:extLst>
              <a:ext uri="{FF2B5EF4-FFF2-40B4-BE49-F238E27FC236}">
                <a16:creationId xmlns:a16="http://schemas.microsoft.com/office/drawing/2014/main" id="{FC4408D0-2EFF-7640-B3FE-ECF3B0190840}"/>
              </a:ext>
            </a:extLst>
          </p:cNvPr>
          <p:cNvSpPr/>
          <p:nvPr/>
        </p:nvSpPr>
        <p:spPr>
          <a:xfrm>
            <a:off x="8666815" y="2122328"/>
            <a:ext cx="2739680" cy="4087887"/>
          </a:xfrm>
          <a:prstGeom prst="rect">
            <a:avLst/>
          </a:prstGeom>
          <a:gradFill>
            <a:gsLst>
              <a:gs pos="100000">
                <a:schemeClr val="bg1">
                  <a:alpha val="0"/>
                </a:schemeClr>
              </a:gs>
              <a:gs pos="0">
                <a:srgbClr val="92D050"/>
              </a:gs>
            </a:gsLst>
          </a:gra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Shape 905">
            <a:extLst>
              <a:ext uri="{FF2B5EF4-FFF2-40B4-BE49-F238E27FC236}">
                <a16:creationId xmlns:a16="http://schemas.microsoft.com/office/drawing/2014/main" id="{CBA9E66A-568C-DF40-A0CA-5F7362006A97}"/>
              </a:ext>
            </a:extLst>
          </p:cNvPr>
          <p:cNvSpPr/>
          <p:nvPr/>
        </p:nvSpPr>
        <p:spPr>
          <a:xfrm>
            <a:off x="694630" y="2122328"/>
            <a:ext cx="2763744" cy="4087887"/>
          </a:xfrm>
          <a:prstGeom prst="rect">
            <a:avLst/>
          </a:prstGeom>
          <a:gradFill>
            <a:gsLst>
              <a:gs pos="100000">
                <a:schemeClr val="bg1">
                  <a:alpha val="0"/>
                </a:schemeClr>
              </a:gs>
              <a:gs pos="0">
                <a:schemeClr val="accent5">
                  <a:lumMod val="60000"/>
                  <a:lumOff val="40000"/>
                </a:schemeClr>
              </a:gs>
            </a:gsLst>
          </a:gra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sz="1400">
              <a:latin typeface="Arial"/>
              <a:cs typeface="Arial"/>
              <a:sym typeface="Arial"/>
            </a:endParaRPr>
          </a:p>
        </p:txBody>
      </p:sp>
      <p:sp>
        <p:nvSpPr>
          <p:cNvPr id="7" name="五邊形 6">
            <a:extLst>
              <a:ext uri="{FF2B5EF4-FFF2-40B4-BE49-F238E27FC236}">
                <a16:creationId xmlns:a16="http://schemas.microsoft.com/office/drawing/2014/main" id="{502B2A0F-7B2D-A742-85CA-129DA90359B1}"/>
              </a:ext>
            </a:extLst>
          </p:cNvPr>
          <p:cNvSpPr/>
          <p:nvPr/>
        </p:nvSpPr>
        <p:spPr>
          <a:xfrm>
            <a:off x="694630" y="1471282"/>
            <a:ext cx="3091121" cy="660395"/>
          </a:xfrm>
          <a:prstGeom prst="homePlate">
            <a:avLst/>
          </a:prstGeom>
          <a:gradFill>
            <a:gsLst>
              <a:gs pos="100000">
                <a:schemeClr val="accent5">
                  <a:lumMod val="50000"/>
                </a:schemeClr>
              </a:gs>
              <a:gs pos="0">
                <a:srgbClr val="00B0F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80000"/>
              </a:lnSpc>
            </a:pPr>
            <a:r>
              <a:rPr kumimoji="1" lang="en-US" altLang="zh-Hant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Select source</a:t>
            </a:r>
          </a:p>
        </p:txBody>
      </p:sp>
      <p:sp>
        <p:nvSpPr>
          <p:cNvPr id="8" name="＞形箭號 7">
            <a:extLst>
              <a:ext uri="{FF2B5EF4-FFF2-40B4-BE49-F238E27FC236}">
                <a16:creationId xmlns:a16="http://schemas.microsoft.com/office/drawing/2014/main" id="{15460356-4215-D547-A4CA-BE0B95668C3A}"/>
              </a:ext>
            </a:extLst>
          </p:cNvPr>
          <p:cNvSpPr/>
          <p:nvPr/>
        </p:nvSpPr>
        <p:spPr>
          <a:xfrm>
            <a:off x="3590165" y="1471282"/>
            <a:ext cx="5266989" cy="660395"/>
          </a:xfrm>
          <a:prstGeom prst="chevron">
            <a:avLst/>
          </a:prstGeom>
          <a:gradFill>
            <a:gsLst>
              <a:gs pos="100000">
                <a:schemeClr val="tx1">
                  <a:lumMod val="75000"/>
                  <a:lumOff val="25000"/>
                </a:schemeClr>
              </a:gs>
              <a:gs pos="0">
                <a:schemeClr val="tx1">
                  <a:lumMod val="50000"/>
                  <a:lumOff val="5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80000"/>
              </a:lnSpc>
            </a:pPr>
            <a:r>
              <a:rPr kumimoji="1" lang="en-US" altLang="zh-Hant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Set filing criteria</a:t>
            </a:r>
          </a:p>
        </p:txBody>
      </p:sp>
      <p:sp>
        <p:nvSpPr>
          <p:cNvPr id="9" name="＞形箭號 8">
            <a:extLst>
              <a:ext uri="{FF2B5EF4-FFF2-40B4-BE49-F238E27FC236}">
                <a16:creationId xmlns:a16="http://schemas.microsoft.com/office/drawing/2014/main" id="{9411C07F-6734-4746-83D6-11C7564C77EF}"/>
              </a:ext>
            </a:extLst>
          </p:cNvPr>
          <p:cNvSpPr/>
          <p:nvPr/>
        </p:nvSpPr>
        <p:spPr>
          <a:xfrm>
            <a:off x="8666816" y="1471282"/>
            <a:ext cx="3060561" cy="660395"/>
          </a:xfrm>
          <a:prstGeom prst="chevron">
            <a:avLst/>
          </a:prstGeom>
          <a:gradFill>
            <a:gsLst>
              <a:gs pos="100000">
                <a:schemeClr val="accent6">
                  <a:lumMod val="50000"/>
                </a:schemeClr>
              </a:gs>
              <a:gs pos="0">
                <a:srgbClr val="00B05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80000"/>
              </a:lnSpc>
            </a:pPr>
            <a:r>
              <a:rPr kumimoji="1" lang="en-US" altLang="zh-Hant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Select destination</a:t>
            </a:r>
          </a:p>
        </p:txBody>
      </p:sp>
      <p:pic>
        <p:nvPicPr>
          <p:cNvPr id="10" name="圖片 9" descr="tandberg_data_8586_rdx_rdx_quikstor_1tb_remvble_1070111.png">
            <a:extLst>
              <a:ext uri="{FF2B5EF4-FFF2-40B4-BE49-F238E27FC236}">
                <a16:creationId xmlns:a16="http://schemas.microsoft.com/office/drawing/2014/main" id="{9C1EF42D-9082-8842-9DF2-766400E35B2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152985" y="5011685"/>
            <a:ext cx="974790" cy="712535"/>
          </a:xfrm>
          <a:prstGeom prst="rect">
            <a:avLst/>
          </a:prstGeom>
        </p:spPr>
      </p:pic>
      <p:pic>
        <p:nvPicPr>
          <p:cNvPr id="11" name="圖片 10" descr="NAS.png">
            <a:extLst>
              <a:ext uri="{FF2B5EF4-FFF2-40B4-BE49-F238E27FC236}">
                <a16:creationId xmlns:a16="http://schemas.microsoft.com/office/drawing/2014/main" id="{0046432A-3BAF-C14E-B536-DAAD9DD6109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5643" y="2274601"/>
            <a:ext cx="913420" cy="873672"/>
          </a:xfrm>
          <a:prstGeom prst="rect">
            <a:avLst/>
          </a:prstGeom>
        </p:spPr>
      </p:pic>
      <p:sp>
        <p:nvSpPr>
          <p:cNvPr id="12" name="Shape 930">
            <a:extLst>
              <a:ext uri="{FF2B5EF4-FFF2-40B4-BE49-F238E27FC236}">
                <a16:creationId xmlns:a16="http://schemas.microsoft.com/office/drawing/2014/main" id="{8674E514-39ED-A549-AAF4-CFBAF8367C05}"/>
              </a:ext>
            </a:extLst>
          </p:cNvPr>
          <p:cNvSpPr/>
          <p:nvPr/>
        </p:nvSpPr>
        <p:spPr>
          <a:xfrm>
            <a:off x="995941" y="3233337"/>
            <a:ext cx="934966" cy="233086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38100" cap="flat" cmpd="sng">
            <a:noFill/>
            <a:prstDash val="solid"/>
            <a:round/>
            <a:headEnd type="none" w="med" len="med"/>
            <a:tailEnd type="none" w="med" len="med"/>
          </a:ln>
          <a:effectLst>
            <a:outerShdw blurRad="39999" dist="20000" dir="5400000" rotWithShape="0">
              <a:srgbClr val="000000">
                <a:alpha val="37650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Arial"/>
              <a:buNone/>
            </a:pPr>
            <a:r>
              <a:rPr lang="en" sz="1400" b="1" i="0" u="none" strike="noStrike" cap="none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rPr>
              <a:t>NAS</a:t>
            </a:r>
          </a:p>
        </p:txBody>
      </p:sp>
      <p:pic>
        <p:nvPicPr>
          <p:cNvPr id="13" name="圖片 12" descr="iSCSI.png">
            <a:extLst>
              <a:ext uri="{FF2B5EF4-FFF2-40B4-BE49-F238E27FC236}">
                <a16:creationId xmlns:a16="http://schemas.microsoft.com/office/drawing/2014/main" id="{402F9C00-4D9E-CD47-B34F-862403DD2C6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35571" y="2472757"/>
            <a:ext cx="1024103" cy="675516"/>
          </a:xfrm>
          <a:prstGeom prst="rect">
            <a:avLst/>
          </a:prstGeom>
        </p:spPr>
      </p:pic>
      <p:sp>
        <p:nvSpPr>
          <p:cNvPr id="14" name="Shape 930">
            <a:extLst>
              <a:ext uri="{FF2B5EF4-FFF2-40B4-BE49-F238E27FC236}">
                <a16:creationId xmlns:a16="http://schemas.microsoft.com/office/drawing/2014/main" id="{202D0841-0826-A449-A3C7-6392E0BF469A}"/>
              </a:ext>
            </a:extLst>
          </p:cNvPr>
          <p:cNvSpPr/>
          <p:nvPr/>
        </p:nvSpPr>
        <p:spPr>
          <a:xfrm>
            <a:off x="2169842" y="3233337"/>
            <a:ext cx="934966" cy="233086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38100" cap="flat" cmpd="sng">
            <a:noFill/>
            <a:prstDash val="solid"/>
            <a:round/>
            <a:headEnd type="none" w="med" len="med"/>
            <a:tailEnd type="none" w="med" len="med"/>
          </a:ln>
          <a:effectLst>
            <a:outerShdw blurRad="39999" dist="20000" dir="5400000" rotWithShape="0">
              <a:srgbClr val="000000">
                <a:alpha val="37650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lvl="0" algn="ctr">
              <a:buClr>
                <a:srgbClr val="002060"/>
              </a:buClr>
              <a:buSzPct val="25000"/>
            </a:pPr>
            <a:r>
              <a:rPr lang="en" sz="1400" b="1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rial"/>
                <a:cs typeface="Arial"/>
                <a:sym typeface="Arial"/>
              </a:rPr>
              <a:t>iSCSI</a:t>
            </a:r>
          </a:p>
        </p:txBody>
      </p:sp>
      <p:pic>
        <p:nvPicPr>
          <p:cNvPr id="15" name="圖片 14" descr="USB.png">
            <a:extLst>
              <a:ext uri="{FF2B5EF4-FFF2-40B4-BE49-F238E27FC236}">
                <a16:creationId xmlns:a16="http://schemas.microsoft.com/office/drawing/2014/main" id="{80FF7CF2-B8C4-F34F-B124-EAEC46C8A57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3813" y="3616930"/>
            <a:ext cx="623940" cy="838832"/>
          </a:xfrm>
          <a:prstGeom prst="rect">
            <a:avLst/>
          </a:prstGeom>
        </p:spPr>
      </p:pic>
      <p:sp>
        <p:nvSpPr>
          <p:cNvPr id="16" name="Shape 930">
            <a:extLst>
              <a:ext uri="{FF2B5EF4-FFF2-40B4-BE49-F238E27FC236}">
                <a16:creationId xmlns:a16="http://schemas.microsoft.com/office/drawing/2014/main" id="{8227C3C4-E7AD-3C4B-94E8-79BF955A87CE}"/>
              </a:ext>
            </a:extLst>
          </p:cNvPr>
          <p:cNvSpPr/>
          <p:nvPr/>
        </p:nvSpPr>
        <p:spPr>
          <a:xfrm>
            <a:off x="995941" y="4531532"/>
            <a:ext cx="934966" cy="233086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38100" cap="flat" cmpd="sng">
            <a:noFill/>
            <a:prstDash val="solid"/>
            <a:round/>
            <a:headEnd type="none" w="med" len="med"/>
            <a:tailEnd type="none" w="med" len="med"/>
          </a:ln>
          <a:effectLst>
            <a:outerShdw blurRad="39999" dist="20000" dir="5400000" rotWithShape="0">
              <a:srgbClr val="000000">
                <a:alpha val="37650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Arial"/>
              <a:buNone/>
            </a:pPr>
            <a:r>
              <a:rPr lang="en" sz="1400" b="1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rPr>
              <a:t>USB</a:t>
            </a:r>
            <a:endParaRPr lang="en" sz="1400" b="1" i="0" u="none" strike="noStrike" cap="none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" name="圖片 16" descr="DVD.png">
            <a:extLst>
              <a:ext uri="{FF2B5EF4-FFF2-40B4-BE49-F238E27FC236}">
                <a16:creationId xmlns:a16="http://schemas.microsoft.com/office/drawing/2014/main" id="{1860BD53-6515-6948-AC9C-222FA2CCB77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48706" y="3631559"/>
            <a:ext cx="824203" cy="824203"/>
          </a:xfrm>
          <a:prstGeom prst="rect">
            <a:avLst/>
          </a:prstGeom>
        </p:spPr>
      </p:pic>
      <p:sp>
        <p:nvSpPr>
          <p:cNvPr id="18" name="Shape 930">
            <a:extLst>
              <a:ext uri="{FF2B5EF4-FFF2-40B4-BE49-F238E27FC236}">
                <a16:creationId xmlns:a16="http://schemas.microsoft.com/office/drawing/2014/main" id="{57E42FE3-7D2D-984E-9386-F50EDE940C91}"/>
              </a:ext>
            </a:extLst>
          </p:cNvPr>
          <p:cNvSpPr/>
          <p:nvPr/>
        </p:nvSpPr>
        <p:spPr>
          <a:xfrm>
            <a:off x="2169842" y="4531532"/>
            <a:ext cx="934966" cy="233086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38100" cap="flat" cmpd="sng">
            <a:noFill/>
            <a:prstDash val="solid"/>
            <a:round/>
            <a:headEnd type="none" w="med" len="med"/>
            <a:tailEnd type="none" w="med" len="med"/>
          </a:ln>
          <a:effectLst>
            <a:outerShdw blurRad="39999" dist="20000" dir="5400000" rotWithShape="0">
              <a:srgbClr val="000000">
                <a:alpha val="37650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Arial"/>
              <a:buNone/>
            </a:pPr>
            <a:r>
              <a:rPr lang="en" sz="1400" b="1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rPr>
              <a:t>DVD</a:t>
            </a:r>
            <a:endParaRPr lang="en" sz="1400" b="1" i="0" u="none" strike="noStrike" cap="none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" name="圖片 18" descr="Mobile.png">
            <a:extLst>
              <a:ext uri="{FF2B5EF4-FFF2-40B4-BE49-F238E27FC236}">
                <a16:creationId xmlns:a16="http://schemas.microsoft.com/office/drawing/2014/main" id="{EEE727CD-6CFC-E841-9457-338D1128829A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3813" y="4926621"/>
            <a:ext cx="578557" cy="841880"/>
          </a:xfrm>
          <a:prstGeom prst="rect">
            <a:avLst/>
          </a:prstGeom>
        </p:spPr>
      </p:pic>
      <p:sp>
        <p:nvSpPr>
          <p:cNvPr id="20" name="Shape 930">
            <a:extLst>
              <a:ext uri="{FF2B5EF4-FFF2-40B4-BE49-F238E27FC236}">
                <a16:creationId xmlns:a16="http://schemas.microsoft.com/office/drawing/2014/main" id="{988CBA0C-3C01-884C-9AC3-4E1612ADAD2A}"/>
              </a:ext>
            </a:extLst>
          </p:cNvPr>
          <p:cNvSpPr/>
          <p:nvPr/>
        </p:nvSpPr>
        <p:spPr>
          <a:xfrm>
            <a:off x="995941" y="5851086"/>
            <a:ext cx="934966" cy="233086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38100" cap="flat" cmpd="sng">
            <a:noFill/>
            <a:prstDash val="solid"/>
            <a:round/>
            <a:headEnd type="none" w="med" len="med"/>
            <a:tailEnd type="none" w="med" len="med"/>
          </a:ln>
          <a:effectLst>
            <a:outerShdw blurRad="39999" dist="20000" dir="5400000" rotWithShape="0">
              <a:srgbClr val="000000">
                <a:alpha val="37650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lvl="0" algn="ctr">
              <a:buClr>
                <a:srgbClr val="002060"/>
              </a:buClr>
              <a:buSzPct val="25000"/>
            </a:pPr>
            <a:r>
              <a:rPr lang="en" sz="1400" b="1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rial"/>
                <a:cs typeface="Arial"/>
                <a:sym typeface="Arial"/>
              </a:rPr>
              <a:t>Mobile</a:t>
            </a:r>
          </a:p>
        </p:txBody>
      </p:sp>
      <p:sp>
        <p:nvSpPr>
          <p:cNvPr id="21" name="Shape 930">
            <a:extLst>
              <a:ext uri="{FF2B5EF4-FFF2-40B4-BE49-F238E27FC236}">
                <a16:creationId xmlns:a16="http://schemas.microsoft.com/office/drawing/2014/main" id="{077774AA-4F2D-214C-94CD-2E4CB28B6C98}"/>
              </a:ext>
            </a:extLst>
          </p:cNvPr>
          <p:cNvSpPr/>
          <p:nvPr/>
        </p:nvSpPr>
        <p:spPr>
          <a:xfrm>
            <a:off x="2169842" y="5851086"/>
            <a:ext cx="934966" cy="233086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38100" cap="flat" cmpd="sng">
            <a:noFill/>
            <a:prstDash val="solid"/>
            <a:round/>
            <a:headEnd type="none" w="med" len="med"/>
            <a:tailEnd type="none" w="med" len="med"/>
          </a:ln>
          <a:effectLst>
            <a:outerShdw blurRad="39999" dist="20000" dir="5400000" rotWithShape="0">
              <a:srgbClr val="000000">
                <a:alpha val="37650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lvl="0" algn="ctr">
              <a:buClr>
                <a:srgbClr val="002060"/>
              </a:buClr>
              <a:buSzPct val="25000"/>
            </a:pPr>
            <a:r>
              <a:rPr lang="en" sz="1400" b="1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rial"/>
                <a:cs typeface="Arial"/>
                <a:sym typeface="Arial"/>
              </a:rPr>
              <a:t>RDX</a:t>
            </a:r>
          </a:p>
        </p:txBody>
      </p:sp>
      <p:pic>
        <p:nvPicPr>
          <p:cNvPr id="22" name="圖片 21" descr="tandberg_data_8586_rdx_rdx_quikstor_1tb_remvble_1070111.png">
            <a:extLst>
              <a:ext uri="{FF2B5EF4-FFF2-40B4-BE49-F238E27FC236}">
                <a16:creationId xmlns:a16="http://schemas.microsoft.com/office/drawing/2014/main" id="{6954957A-907D-6043-BB08-951B1366B73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127813" y="4890291"/>
            <a:ext cx="974790" cy="712535"/>
          </a:xfrm>
          <a:prstGeom prst="rect">
            <a:avLst/>
          </a:prstGeom>
        </p:spPr>
      </p:pic>
      <p:pic>
        <p:nvPicPr>
          <p:cNvPr id="23" name="圖片 22" descr="NAS.png">
            <a:extLst>
              <a:ext uri="{FF2B5EF4-FFF2-40B4-BE49-F238E27FC236}">
                <a16:creationId xmlns:a16="http://schemas.microsoft.com/office/drawing/2014/main" id="{8DA942DD-CA13-BD4E-93D5-8D9F0AEA84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03438" y="2274601"/>
            <a:ext cx="913420" cy="873672"/>
          </a:xfrm>
          <a:prstGeom prst="rect">
            <a:avLst/>
          </a:prstGeom>
        </p:spPr>
      </p:pic>
      <p:sp>
        <p:nvSpPr>
          <p:cNvPr id="24" name="Shape 930">
            <a:extLst>
              <a:ext uri="{FF2B5EF4-FFF2-40B4-BE49-F238E27FC236}">
                <a16:creationId xmlns:a16="http://schemas.microsoft.com/office/drawing/2014/main" id="{A4290B17-E706-F049-8201-51973D72ECC2}"/>
              </a:ext>
            </a:extLst>
          </p:cNvPr>
          <p:cNvSpPr/>
          <p:nvPr/>
        </p:nvSpPr>
        <p:spPr>
          <a:xfrm>
            <a:off x="8993736" y="3233337"/>
            <a:ext cx="934966" cy="233086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 w="38100" cap="flat" cmpd="sng">
            <a:noFill/>
            <a:prstDash val="solid"/>
            <a:round/>
            <a:headEnd type="none" w="med" len="med"/>
            <a:tailEnd type="none" w="med" len="med"/>
          </a:ln>
          <a:effectLst>
            <a:outerShdw blurRad="39999" dist="20000" dir="5400000" rotWithShape="0">
              <a:srgbClr val="000000">
                <a:alpha val="37650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Arial"/>
              <a:buNone/>
            </a:pPr>
            <a:r>
              <a:rPr lang="en" sz="1400" b="1" i="0" u="none" strike="noStrike" cap="none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rPr>
              <a:t>NAS</a:t>
            </a:r>
          </a:p>
        </p:txBody>
      </p:sp>
      <p:pic>
        <p:nvPicPr>
          <p:cNvPr id="25" name="圖片 24" descr="iSCSI.png">
            <a:extLst>
              <a:ext uri="{FF2B5EF4-FFF2-40B4-BE49-F238E27FC236}">
                <a16:creationId xmlns:a16="http://schemas.microsoft.com/office/drawing/2014/main" id="{B3A03756-0BDC-C240-A081-860B7BF5E7B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33366" y="2472757"/>
            <a:ext cx="1024103" cy="675516"/>
          </a:xfrm>
          <a:prstGeom prst="rect">
            <a:avLst/>
          </a:prstGeom>
        </p:spPr>
      </p:pic>
      <p:sp>
        <p:nvSpPr>
          <p:cNvPr id="26" name="Shape 930">
            <a:extLst>
              <a:ext uri="{FF2B5EF4-FFF2-40B4-BE49-F238E27FC236}">
                <a16:creationId xmlns:a16="http://schemas.microsoft.com/office/drawing/2014/main" id="{652B550F-768D-8945-8D27-5F28858C89FF}"/>
              </a:ext>
            </a:extLst>
          </p:cNvPr>
          <p:cNvSpPr/>
          <p:nvPr/>
        </p:nvSpPr>
        <p:spPr>
          <a:xfrm>
            <a:off x="10167637" y="3233337"/>
            <a:ext cx="934966" cy="233086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 w="38100" cap="flat" cmpd="sng">
            <a:noFill/>
            <a:prstDash val="solid"/>
            <a:round/>
            <a:headEnd type="none" w="med" len="med"/>
            <a:tailEnd type="none" w="med" len="med"/>
          </a:ln>
          <a:effectLst>
            <a:outerShdw blurRad="39999" dist="20000" dir="5400000" rotWithShape="0">
              <a:srgbClr val="000000">
                <a:alpha val="37650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lvl="0" algn="ctr">
              <a:buClr>
                <a:srgbClr val="002060"/>
              </a:buClr>
              <a:buSzPct val="25000"/>
            </a:pPr>
            <a:r>
              <a:rPr lang="en" sz="1400" b="1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rial"/>
                <a:cs typeface="Arial"/>
                <a:sym typeface="Arial"/>
              </a:rPr>
              <a:t>iSCSI</a:t>
            </a:r>
          </a:p>
        </p:txBody>
      </p:sp>
      <p:pic>
        <p:nvPicPr>
          <p:cNvPr id="27" name="圖片 26" descr="USB.png">
            <a:extLst>
              <a:ext uri="{FF2B5EF4-FFF2-40B4-BE49-F238E27FC236}">
                <a16:creationId xmlns:a16="http://schemas.microsoft.com/office/drawing/2014/main" id="{A4CA6449-520E-8F4F-8899-BC82249F84B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1608" y="3616930"/>
            <a:ext cx="623940" cy="838832"/>
          </a:xfrm>
          <a:prstGeom prst="rect">
            <a:avLst/>
          </a:prstGeom>
        </p:spPr>
      </p:pic>
      <p:sp>
        <p:nvSpPr>
          <p:cNvPr id="28" name="Shape 930">
            <a:extLst>
              <a:ext uri="{FF2B5EF4-FFF2-40B4-BE49-F238E27FC236}">
                <a16:creationId xmlns:a16="http://schemas.microsoft.com/office/drawing/2014/main" id="{0BB830AE-29C7-F142-B41C-9CE12F6989E5}"/>
              </a:ext>
            </a:extLst>
          </p:cNvPr>
          <p:cNvSpPr/>
          <p:nvPr/>
        </p:nvSpPr>
        <p:spPr>
          <a:xfrm>
            <a:off x="8993736" y="4531532"/>
            <a:ext cx="934966" cy="233086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 w="38100" cap="flat" cmpd="sng">
            <a:noFill/>
            <a:prstDash val="solid"/>
            <a:round/>
            <a:headEnd type="none" w="med" len="med"/>
            <a:tailEnd type="none" w="med" len="med"/>
          </a:ln>
          <a:effectLst>
            <a:outerShdw blurRad="39999" dist="20000" dir="5400000" rotWithShape="0">
              <a:srgbClr val="000000">
                <a:alpha val="37650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Arial"/>
              <a:buNone/>
            </a:pPr>
            <a:r>
              <a:rPr lang="en" sz="1400" b="1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rPr>
              <a:t>USB</a:t>
            </a:r>
            <a:endParaRPr lang="en" sz="1400" b="1" i="0" u="none" strike="noStrike" cap="none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Shape 930">
            <a:extLst>
              <a:ext uri="{FF2B5EF4-FFF2-40B4-BE49-F238E27FC236}">
                <a16:creationId xmlns:a16="http://schemas.microsoft.com/office/drawing/2014/main" id="{EB0DA63E-CCF0-1047-A06E-2F578FFCEB3F}"/>
              </a:ext>
            </a:extLst>
          </p:cNvPr>
          <p:cNvSpPr/>
          <p:nvPr/>
        </p:nvSpPr>
        <p:spPr>
          <a:xfrm>
            <a:off x="10167637" y="4531532"/>
            <a:ext cx="934966" cy="233086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 w="38100" cap="flat" cmpd="sng">
            <a:noFill/>
            <a:prstDash val="solid"/>
            <a:round/>
            <a:headEnd type="none" w="med" len="med"/>
            <a:tailEnd type="none" w="med" len="med"/>
          </a:ln>
          <a:effectLst>
            <a:outerShdw blurRad="39999" dist="20000" dir="5400000" rotWithShape="0">
              <a:srgbClr val="000000">
                <a:alpha val="37650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lvl="0" algn="ctr">
              <a:buClr>
                <a:srgbClr val="002060"/>
              </a:buClr>
              <a:buSzPct val="25000"/>
            </a:pPr>
            <a:r>
              <a:rPr lang="en" sz="1400" b="1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rial"/>
                <a:cs typeface="Arial"/>
                <a:sym typeface="Arial"/>
              </a:rPr>
              <a:t>Mobile</a:t>
            </a:r>
          </a:p>
        </p:txBody>
      </p:sp>
      <p:pic>
        <p:nvPicPr>
          <p:cNvPr id="30" name="圖片 29" descr="Mobile.png">
            <a:extLst>
              <a:ext uri="{FF2B5EF4-FFF2-40B4-BE49-F238E27FC236}">
                <a16:creationId xmlns:a16="http://schemas.microsoft.com/office/drawing/2014/main" id="{5CDF978C-0B90-1448-99F7-D138CCC50814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5044" y="3616930"/>
            <a:ext cx="578557" cy="841880"/>
          </a:xfrm>
          <a:prstGeom prst="rect">
            <a:avLst/>
          </a:prstGeom>
        </p:spPr>
      </p:pic>
      <p:sp>
        <p:nvSpPr>
          <p:cNvPr id="31" name="Shape 930">
            <a:extLst>
              <a:ext uri="{FF2B5EF4-FFF2-40B4-BE49-F238E27FC236}">
                <a16:creationId xmlns:a16="http://schemas.microsoft.com/office/drawing/2014/main" id="{4F5CFCDB-7BE7-D045-848B-7217330AED5A}"/>
              </a:ext>
            </a:extLst>
          </p:cNvPr>
          <p:cNvSpPr/>
          <p:nvPr/>
        </p:nvSpPr>
        <p:spPr>
          <a:xfrm>
            <a:off x="8993736" y="5227509"/>
            <a:ext cx="934966" cy="233086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 w="38100" cap="flat" cmpd="sng">
            <a:noFill/>
            <a:prstDash val="solid"/>
            <a:round/>
            <a:headEnd type="none" w="med" len="med"/>
            <a:tailEnd type="none" w="med" len="med"/>
          </a:ln>
          <a:effectLst>
            <a:outerShdw blurRad="39999" dist="20000" dir="5400000" rotWithShape="0">
              <a:srgbClr val="000000">
                <a:alpha val="37650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lvl="0" algn="ctr">
              <a:buClr>
                <a:srgbClr val="002060"/>
              </a:buClr>
              <a:buSzPct val="25000"/>
            </a:pPr>
            <a:r>
              <a:rPr lang="en" sz="1400" b="1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rial"/>
                <a:cs typeface="Arial"/>
                <a:sym typeface="Arial"/>
              </a:rPr>
              <a:t>RDX</a:t>
            </a:r>
          </a:p>
        </p:txBody>
      </p:sp>
      <p:pic>
        <p:nvPicPr>
          <p:cNvPr id="32" name="圖片 31" descr="P5.png">
            <a:extLst>
              <a:ext uri="{FF2B5EF4-FFF2-40B4-BE49-F238E27FC236}">
                <a16:creationId xmlns:a16="http://schemas.microsoft.com/office/drawing/2014/main" id="{B2E1DD7D-339A-294C-B7FD-475D6019AF70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90165" y="2638008"/>
            <a:ext cx="4873910" cy="290631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3" name="文字方塊 32">
            <a:extLst>
              <a:ext uri="{FF2B5EF4-FFF2-40B4-BE49-F238E27FC236}">
                <a16:creationId xmlns:a16="http://schemas.microsoft.com/office/drawing/2014/main" id="{6DD2F697-A1EA-0B43-98C8-8D308FDD69FB}"/>
              </a:ext>
            </a:extLst>
          </p:cNvPr>
          <p:cNvSpPr txBox="1"/>
          <p:nvPr/>
        </p:nvSpPr>
        <p:spPr>
          <a:xfrm>
            <a:off x="7348384" y="2983751"/>
            <a:ext cx="14566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b="1">
                <a:solidFill>
                  <a:schemeClr val="bg1"/>
                </a:solidFill>
              </a:rPr>
              <a:t>Document</a:t>
            </a:r>
            <a:endParaRPr lang="zh-TW" altLang="en-US" sz="1400" b="1">
              <a:solidFill>
                <a:schemeClr val="bg1"/>
              </a:solidFill>
            </a:endParaRPr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0D38E5E6-C224-8645-8889-37DA17DEC592}"/>
              </a:ext>
            </a:extLst>
          </p:cNvPr>
          <p:cNvSpPr txBox="1"/>
          <p:nvPr/>
        </p:nvSpPr>
        <p:spPr>
          <a:xfrm>
            <a:off x="7347652" y="3992534"/>
            <a:ext cx="9888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>
                <a:solidFill>
                  <a:schemeClr val="bg1"/>
                </a:solidFill>
              </a:rPr>
              <a:t>Image</a:t>
            </a:r>
            <a:endParaRPr lang="zh-TW" altLang="en-US" sz="1400" b="1">
              <a:solidFill>
                <a:schemeClr val="bg1"/>
              </a:solidFill>
            </a:endParaRPr>
          </a:p>
        </p:txBody>
      </p: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C82C97F2-C4B4-1449-90E1-991E61A7E5C7}"/>
              </a:ext>
            </a:extLst>
          </p:cNvPr>
          <p:cNvSpPr txBox="1"/>
          <p:nvPr/>
        </p:nvSpPr>
        <p:spPr>
          <a:xfrm>
            <a:off x="7347652" y="5064850"/>
            <a:ext cx="9888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>
                <a:solidFill>
                  <a:schemeClr val="bg1"/>
                </a:solidFill>
              </a:rPr>
              <a:t>Video</a:t>
            </a:r>
            <a:endParaRPr lang="zh-TW" altLang="en-US" sz="14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01835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E11825D-D571-DF4F-89A9-CC4296257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136525"/>
            <a:ext cx="11963400" cy="886159"/>
          </a:xfrm>
        </p:spPr>
        <p:txBody>
          <a:bodyPr>
            <a:normAutofit/>
          </a:bodyPr>
          <a:lstStyle/>
          <a:p>
            <a:r>
              <a:rPr lang="en" altLang="zh-Hant">
                <a:ea typeface="Microsoft JhengHei" panose="020B0604030504040204" pitchFamily="34" charset="-120"/>
                <a:cs typeface="Amatic SC"/>
                <a:sym typeface="Amatic SC"/>
              </a:rPr>
              <a:t>Create your Qfiling rules in 3 steps</a:t>
            </a:r>
            <a:endParaRPr kumimoji="1" lang="zh-TW" altLang="en-US"/>
          </a:p>
        </p:txBody>
      </p:sp>
      <p:sp>
        <p:nvSpPr>
          <p:cNvPr id="8" name="五邊形 6">
            <a:extLst>
              <a:ext uri="{FF2B5EF4-FFF2-40B4-BE49-F238E27FC236}">
                <a16:creationId xmlns:a16="http://schemas.microsoft.com/office/drawing/2014/main" id="{205AA77B-CABD-4803-9876-24774A2034C1}"/>
              </a:ext>
            </a:extLst>
          </p:cNvPr>
          <p:cNvSpPr/>
          <p:nvPr/>
        </p:nvSpPr>
        <p:spPr>
          <a:xfrm>
            <a:off x="694630" y="1471282"/>
            <a:ext cx="3091121" cy="660395"/>
          </a:xfrm>
          <a:prstGeom prst="homePlate">
            <a:avLst/>
          </a:prstGeom>
          <a:gradFill>
            <a:gsLst>
              <a:gs pos="100000">
                <a:schemeClr val="accent5">
                  <a:lumMod val="50000"/>
                </a:schemeClr>
              </a:gs>
              <a:gs pos="0">
                <a:srgbClr val="00B0F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80000"/>
              </a:lnSpc>
            </a:pPr>
            <a:r>
              <a:rPr kumimoji="1" lang="en-US" altLang="zh-Hant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Source file filters</a:t>
            </a:r>
            <a:endParaRPr kumimoji="1" lang="zh-TW" altLang="en-US" sz="2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9" name="＞形箭號 7">
            <a:extLst>
              <a:ext uri="{FF2B5EF4-FFF2-40B4-BE49-F238E27FC236}">
                <a16:creationId xmlns:a16="http://schemas.microsoft.com/office/drawing/2014/main" id="{4B681BE2-60CE-4785-B4A0-DD373CEDDB88}"/>
              </a:ext>
            </a:extLst>
          </p:cNvPr>
          <p:cNvSpPr/>
          <p:nvPr/>
        </p:nvSpPr>
        <p:spPr>
          <a:xfrm>
            <a:off x="3590165" y="1471282"/>
            <a:ext cx="5266989" cy="660395"/>
          </a:xfrm>
          <a:prstGeom prst="chevron">
            <a:avLst/>
          </a:prstGeom>
          <a:gradFill>
            <a:gsLst>
              <a:gs pos="100000">
                <a:schemeClr val="tx1">
                  <a:lumMod val="75000"/>
                  <a:lumOff val="25000"/>
                </a:schemeClr>
              </a:gs>
              <a:gs pos="0">
                <a:schemeClr val="tx1">
                  <a:lumMod val="50000"/>
                  <a:lumOff val="5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80000"/>
              </a:lnSpc>
            </a:pPr>
            <a:r>
              <a:rPr kumimoji="1" lang="en-US" altLang="zh-TW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File editing</a:t>
            </a:r>
            <a:endParaRPr kumimoji="1" lang="zh-TW" altLang="en-US" sz="2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0" name="＞形箭號 8">
            <a:extLst>
              <a:ext uri="{FF2B5EF4-FFF2-40B4-BE49-F238E27FC236}">
                <a16:creationId xmlns:a16="http://schemas.microsoft.com/office/drawing/2014/main" id="{66AB6826-7DFE-4651-9050-16163CB83488}"/>
              </a:ext>
            </a:extLst>
          </p:cNvPr>
          <p:cNvSpPr/>
          <p:nvPr/>
        </p:nvSpPr>
        <p:spPr>
          <a:xfrm>
            <a:off x="8666816" y="1471282"/>
            <a:ext cx="3060561" cy="660395"/>
          </a:xfrm>
          <a:prstGeom prst="chevron">
            <a:avLst/>
          </a:prstGeom>
          <a:gradFill>
            <a:gsLst>
              <a:gs pos="100000">
                <a:schemeClr val="accent6">
                  <a:lumMod val="50000"/>
                </a:schemeClr>
              </a:gs>
              <a:gs pos="0">
                <a:srgbClr val="00B05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80000"/>
              </a:lnSpc>
            </a:pPr>
            <a:r>
              <a:rPr kumimoji="1" lang="en-US" altLang="zh-Hant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Destination &amp; Structure</a:t>
            </a:r>
            <a:endParaRPr kumimoji="1" lang="zh-TW" altLang="en-US" sz="2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4C3D7F7E-669E-EA45-8793-D8701709467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34970" y="2333696"/>
            <a:ext cx="10377377" cy="3600012"/>
          </a:xfrm>
          <a:prstGeom prst="roundRect">
            <a:avLst>
              <a:gd name="adj" fmla="val 2302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009396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E05FAF7C-455B-DF46-A638-CEAC42427FA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89767" y="2452023"/>
            <a:ext cx="8307603" cy="3209522"/>
          </a:xfrm>
          <a:prstGeom prst="roundRect">
            <a:avLst>
              <a:gd name="adj" fmla="val 2481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BBD8F74C-800B-9C4D-BAE3-3D703A17CF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136525"/>
            <a:ext cx="11963400" cy="886159"/>
          </a:xfrm>
        </p:spPr>
        <p:txBody>
          <a:bodyPr>
            <a:normAutofit/>
          </a:bodyPr>
          <a:lstStyle/>
          <a:p>
            <a:r>
              <a:rPr lang="en" altLang="zh-Hant">
                <a:ea typeface="Microsoft JhengHei" panose="020B0604030504040204" pitchFamily="34" charset="-120"/>
                <a:cs typeface="Amatic SC"/>
                <a:sym typeface="Amatic SC"/>
              </a:rPr>
              <a:t>Create your Qfiling rules in 3 steps</a:t>
            </a:r>
            <a:endParaRPr kumimoji="1" lang="zh-TW" altLang="en-US"/>
          </a:p>
        </p:txBody>
      </p:sp>
      <p:sp>
        <p:nvSpPr>
          <p:cNvPr id="10" name="五邊形 6">
            <a:extLst>
              <a:ext uri="{FF2B5EF4-FFF2-40B4-BE49-F238E27FC236}">
                <a16:creationId xmlns:a16="http://schemas.microsoft.com/office/drawing/2014/main" id="{2A4F197A-4172-40F8-B67C-AFADDCC595DE}"/>
              </a:ext>
            </a:extLst>
          </p:cNvPr>
          <p:cNvSpPr/>
          <p:nvPr/>
        </p:nvSpPr>
        <p:spPr>
          <a:xfrm>
            <a:off x="694630" y="1471282"/>
            <a:ext cx="3091121" cy="660395"/>
          </a:xfrm>
          <a:prstGeom prst="homePlate">
            <a:avLst/>
          </a:prstGeom>
          <a:gradFill>
            <a:gsLst>
              <a:gs pos="100000">
                <a:schemeClr val="accent5">
                  <a:lumMod val="50000"/>
                </a:schemeClr>
              </a:gs>
              <a:gs pos="0">
                <a:srgbClr val="00B0F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80000"/>
              </a:lnSpc>
            </a:pPr>
            <a:r>
              <a:rPr kumimoji="1" lang="en-US" altLang="zh-Hant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Source file filters</a:t>
            </a:r>
            <a:endParaRPr kumimoji="1" lang="zh-TW" altLang="en-US" sz="2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1" name="＞形箭號 7">
            <a:extLst>
              <a:ext uri="{FF2B5EF4-FFF2-40B4-BE49-F238E27FC236}">
                <a16:creationId xmlns:a16="http://schemas.microsoft.com/office/drawing/2014/main" id="{8049391C-0E68-4BA5-B70C-3D921FE73034}"/>
              </a:ext>
            </a:extLst>
          </p:cNvPr>
          <p:cNvSpPr/>
          <p:nvPr/>
        </p:nvSpPr>
        <p:spPr>
          <a:xfrm>
            <a:off x="3590165" y="1471282"/>
            <a:ext cx="5266989" cy="660395"/>
          </a:xfrm>
          <a:prstGeom prst="chevron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80000"/>
              </a:lnSpc>
            </a:pPr>
            <a:r>
              <a:rPr kumimoji="1" lang="en-US" altLang="zh-Hant" sz="2400" b="1">
                <a:solidFill>
                  <a:schemeClr val="tx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File editing</a:t>
            </a:r>
          </a:p>
        </p:txBody>
      </p:sp>
      <p:sp>
        <p:nvSpPr>
          <p:cNvPr id="12" name="＞形箭號 8">
            <a:extLst>
              <a:ext uri="{FF2B5EF4-FFF2-40B4-BE49-F238E27FC236}">
                <a16:creationId xmlns:a16="http://schemas.microsoft.com/office/drawing/2014/main" id="{CA51F477-5BCD-441A-85C1-FDF3B73A7D65}"/>
              </a:ext>
            </a:extLst>
          </p:cNvPr>
          <p:cNvSpPr/>
          <p:nvPr/>
        </p:nvSpPr>
        <p:spPr>
          <a:xfrm>
            <a:off x="8666816" y="1471282"/>
            <a:ext cx="3060561" cy="660395"/>
          </a:xfrm>
          <a:prstGeom prst="chevron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80000"/>
              </a:lnSpc>
            </a:pPr>
            <a:r>
              <a:rPr kumimoji="1" lang="en-US" altLang="zh-Hant" sz="2400" b="1">
                <a:solidFill>
                  <a:schemeClr val="tx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Destination &amp; Structure</a:t>
            </a:r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0622CAC6-43D3-414F-811F-8C0E989F9E5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4630" y="4305140"/>
            <a:ext cx="2867270" cy="1355174"/>
          </a:xfrm>
          <a:prstGeom prst="rect">
            <a:avLst/>
          </a:prstGeom>
        </p:spPr>
      </p:pic>
      <p:sp>
        <p:nvSpPr>
          <p:cNvPr id="18" name="文字方塊 17">
            <a:extLst>
              <a:ext uri="{FF2B5EF4-FFF2-40B4-BE49-F238E27FC236}">
                <a16:creationId xmlns:a16="http://schemas.microsoft.com/office/drawing/2014/main" id="{CD7DA7C6-48F9-40BB-845D-A38131F9654A}"/>
              </a:ext>
            </a:extLst>
          </p:cNvPr>
          <p:cNvSpPr txBox="1"/>
          <p:nvPr/>
        </p:nvSpPr>
        <p:spPr>
          <a:xfrm>
            <a:off x="786872" y="4521062"/>
            <a:ext cx="22274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" altLang="zh-TW" b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Microsoft JhengHei" charset="0"/>
                <a:cs typeface="Arial" panose="020B0604020202020204" pitchFamily="34" charset="0"/>
                <a:sym typeface="Arial"/>
              </a:rPr>
              <a:t>20+ filter criteria to help you pick the files you need!</a:t>
            </a:r>
          </a:p>
        </p:txBody>
      </p:sp>
    </p:spTree>
    <p:extLst>
      <p:ext uri="{BB962C8B-B14F-4D97-AF65-F5344CB8AC3E}">
        <p14:creationId xmlns:p14="http://schemas.microsoft.com/office/powerpoint/2010/main" val="35024231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E6B8F98-6ED7-6749-98D9-DE8A8D16BB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136525"/>
            <a:ext cx="11963400" cy="886159"/>
          </a:xfrm>
        </p:spPr>
        <p:txBody>
          <a:bodyPr>
            <a:normAutofit/>
          </a:bodyPr>
          <a:lstStyle/>
          <a:p>
            <a:r>
              <a:rPr lang="en" altLang="zh-Hant">
                <a:ea typeface="Microsoft JhengHei" panose="020B0604030504040204" pitchFamily="34" charset="-120"/>
                <a:cs typeface="Amatic SC"/>
                <a:sym typeface="Amatic SC"/>
              </a:rPr>
              <a:t>Create your Qfiling rules in 3 steps</a:t>
            </a:r>
            <a:endParaRPr kumimoji="1" lang="zh-TW" altLang="en-US"/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99F401B5-25CB-F94F-8538-F4F15139567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5379" y="2290270"/>
            <a:ext cx="7709215" cy="4071828"/>
          </a:xfrm>
          <a:prstGeom prst="roundRect">
            <a:avLst>
              <a:gd name="adj" fmla="val 273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5" name="五邊形 6">
            <a:extLst>
              <a:ext uri="{FF2B5EF4-FFF2-40B4-BE49-F238E27FC236}">
                <a16:creationId xmlns:a16="http://schemas.microsoft.com/office/drawing/2014/main" id="{4EB08812-01BF-461D-9B11-8D3F88E51439}"/>
              </a:ext>
            </a:extLst>
          </p:cNvPr>
          <p:cNvSpPr/>
          <p:nvPr/>
        </p:nvSpPr>
        <p:spPr>
          <a:xfrm>
            <a:off x="694630" y="1471282"/>
            <a:ext cx="3091121" cy="660395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80000"/>
              </a:lnSpc>
            </a:pPr>
            <a:r>
              <a:rPr kumimoji="1" lang="en-US" altLang="zh-Hant" sz="2400" b="1">
                <a:solidFill>
                  <a:schemeClr val="tx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Source file filters</a:t>
            </a:r>
            <a:endParaRPr kumimoji="1" lang="zh-TW" altLang="en-US" sz="2400" b="1">
              <a:solidFill>
                <a:schemeClr val="tx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6" name="＞形箭號 7">
            <a:extLst>
              <a:ext uri="{FF2B5EF4-FFF2-40B4-BE49-F238E27FC236}">
                <a16:creationId xmlns:a16="http://schemas.microsoft.com/office/drawing/2014/main" id="{693482FE-393C-4EDE-8107-375FF18E1B82}"/>
              </a:ext>
            </a:extLst>
          </p:cNvPr>
          <p:cNvSpPr/>
          <p:nvPr/>
        </p:nvSpPr>
        <p:spPr>
          <a:xfrm>
            <a:off x="3590165" y="1471282"/>
            <a:ext cx="5266989" cy="660395"/>
          </a:xfrm>
          <a:prstGeom prst="chevron">
            <a:avLst/>
          </a:prstGeom>
          <a:gradFill>
            <a:gsLst>
              <a:gs pos="100000">
                <a:schemeClr val="accent5">
                  <a:lumMod val="50000"/>
                </a:schemeClr>
              </a:gs>
              <a:gs pos="0">
                <a:srgbClr val="00B0F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80000"/>
              </a:lnSpc>
            </a:pPr>
            <a:r>
              <a:rPr kumimoji="1" lang="en-US" altLang="zh-TW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File editing</a:t>
            </a:r>
            <a:endParaRPr kumimoji="1" lang="zh-TW" altLang="en-US" sz="2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7" name="＞形箭號 8">
            <a:extLst>
              <a:ext uri="{FF2B5EF4-FFF2-40B4-BE49-F238E27FC236}">
                <a16:creationId xmlns:a16="http://schemas.microsoft.com/office/drawing/2014/main" id="{B9346C03-D61E-48F4-BFF0-9F49756B3BE4}"/>
              </a:ext>
            </a:extLst>
          </p:cNvPr>
          <p:cNvSpPr/>
          <p:nvPr/>
        </p:nvSpPr>
        <p:spPr>
          <a:xfrm>
            <a:off x="8666816" y="1471282"/>
            <a:ext cx="3060561" cy="660395"/>
          </a:xfrm>
          <a:prstGeom prst="chevron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80000"/>
              </a:lnSpc>
            </a:pPr>
            <a:r>
              <a:rPr kumimoji="1" lang="en-US" altLang="zh-Hant" sz="2400" b="1">
                <a:solidFill>
                  <a:schemeClr val="tx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Destination &amp; Structure</a:t>
            </a:r>
            <a:endParaRPr kumimoji="1" lang="zh-TW" altLang="en-US" sz="2400" b="1">
              <a:solidFill>
                <a:schemeClr val="tx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77C5ADBC-EA61-4DB8-BE30-6445B1CB594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2895" y="2466752"/>
            <a:ext cx="3200520" cy="1806665"/>
          </a:xfrm>
          <a:prstGeom prst="rect">
            <a:avLst/>
          </a:prstGeom>
        </p:spPr>
      </p:pic>
      <p:sp>
        <p:nvSpPr>
          <p:cNvPr id="19" name="文字方塊 18">
            <a:extLst>
              <a:ext uri="{FF2B5EF4-FFF2-40B4-BE49-F238E27FC236}">
                <a16:creationId xmlns:a16="http://schemas.microsoft.com/office/drawing/2014/main" id="{EF49E325-2E26-4538-8DFD-06A795CA1B62}"/>
              </a:ext>
            </a:extLst>
          </p:cNvPr>
          <p:cNvSpPr txBox="1"/>
          <p:nvPr/>
        </p:nvSpPr>
        <p:spPr>
          <a:xfrm>
            <a:off x="722894" y="2492921"/>
            <a:ext cx="2778141" cy="175432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" altLang="zh-TW" b="1" dirty="0">
                <a:solidFill>
                  <a:schemeClr val="accent6">
                    <a:lumMod val="50000"/>
                  </a:schemeClr>
                </a:solidFill>
                <a:latin typeface="Arial"/>
                <a:ea typeface="Microsoft JhengHei" charset="0"/>
                <a:cs typeface="Arial"/>
                <a:sym typeface="Arial"/>
              </a:rPr>
              <a:t>Not only that it can encrypt and compress files, but can add watermarks to pictures when archiving!</a:t>
            </a:r>
          </a:p>
        </p:txBody>
      </p:sp>
      <p:pic>
        <p:nvPicPr>
          <p:cNvPr id="20" name="圖片 19">
            <a:extLst>
              <a:ext uri="{FF2B5EF4-FFF2-40B4-BE49-F238E27FC236}">
                <a16:creationId xmlns:a16="http://schemas.microsoft.com/office/drawing/2014/main" id="{9E75AC77-097A-4E3A-96F6-FB51E6596AA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2894" y="4430262"/>
            <a:ext cx="3200519" cy="1727218"/>
          </a:xfrm>
          <a:prstGeom prst="rect">
            <a:avLst/>
          </a:prstGeom>
        </p:spPr>
      </p:pic>
      <p:sp>
        <p:nvSpPr>
          <p:cNvPr id="21" name="文字方塊 20">
            <a:extLst>
              <a:ext uri="{FF2B5EF4-FFF2-40B4-BE49-F238E27FC236}">
                <a16:creationId xmlns:a16="http://schemas.microsoft.com/office/drawing/2014/main" id="{4B42959F-953C-4492-BC37-620CC9D8767C}"/>
              </a:ext>
            </a:extLst>
          </p:cNvPr>
          <p:cNvSpPr txBox="1"/>
          <p:nvPr/>
        </p:nvSpPr>
        <p:spPr>
          <a:xfrm>
            <a:off x="722895" y="4555207"/>
            <a:ext cx="246183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CN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Microsoft JhengHei" charset="0"/>
                <a:cs typeface="Arial" panose="020B0604020202020204" pitchFamily="34" charset="0"/>
                <a:sym typeface="Arial"/>
              </a:rPr>
              <a:t>New module: </a:t>
            </a:r>
            <a:r>
              <a:rPr lang="en-US" altLang="zh-TW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Microsoft JhengHei" charset="0"/>
                <a:cs typeface="Arial" panose="020B0604020202020204" pitchFamily="34" charset="0"/>
                <a:sym typeface="Arial"/>
              </a:rPr>
              <a:t>Image2PDF</a:t>
            </a:r>
          </a:p>
          <a:p>
            <a:pPr lvl="0"/>
            <a:r>
              <a:rPr lang="en-US" altLang="zh-TW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Microsoft JhengHei" charset="0"/>
                <a:cs typeface="Arial" panose="020B0604020202020204" pitchFamily="34" charset="0"/>
                <a:sym typeface="Arial"/>
              </a:rPr>
              <a:t>Helps you merge the specific images into a PDF automatically.</a:t>
            </a:r>
          </a:p>
        </p:txBody>
      </p:sp>
    </p:spTree>
    <p:extLst>
      <p:ext uri="{BB962C8B-B14F-4D97-AF65-F5344CB8AC3E}">
        <p14:creationId xmlns:p14="http://schemas.microsoft.com/office/powerpoint/2010/main" val="15470957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矩形: 圓角 33">
            <a:extLst>
              <a:ext uri="{FF2B5EF4-FFF2-40B4-BE49-F238E27FC236}">
                <a16:creationId xmlns:a16="http://schemas.microsoft.com/office/drawing/2014/main" id="{FD2BEC9E-9884-436E-9037-6D5ACA2AC95A}"/>
              </a:ext>
            </a:extLst>
          </p:cNvPr>
          <p:cNvSpPr/>
          <p:nvPr/>
        </p:nvSpPr>
        <p:spPr>
          <a:xfrm>
            <a:off x="577524" y="1319513"/>
            <a:ext cx="7850107" cy="1008156"/>
          </a:xfrm>
          <a:prstGeom prst="roundRect">
            <a:avLst>
              <a:gd name="adj" fmla="val 6251"/>
            </a:avLst>
          </a:prstGeom>
          <a:gradFill>
            <a:gsLst>
              <a:gs pos="40000">
                <a:schemeClr val="accent5">
                  <a:lumMod val="40000"/>
                  <a:lumOff val="60000"/>
                </a:schemeClr>
              </a:gs>
              <a:gs pos="0">
                <a:schemeClr val="bg1">
                  <a:alpha val="0"/>
                </a:schemeClr>
              </a:gs>
            </a:gsLst>
            <a:lin ang="10800000" scaled="0"/>
          </a:gra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F33690AA-BD5F-0A4E-B888-BCF60133E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057" y="59421"/>
            <a:ext cx="11771430" cy="987009"/>
          </a:xfrm>
        </p:spPr>
        <p:txBody>
          <a:bodyPr>
            <a:normAutofit/>
          </a:bodyPr>
          <a:lstStyle/>
          <a:p>
            <a:r>
              <a:rPr lang="en" altLang="zh-Hant">
                <a:ea typeface="Microsoft JhengHei" panose="020B0604030504040204" pitchFamily="34" charset="-120"/>
                <a:cs typeface="Amatic SC"/>
                <a:sym typeface="Amatic SC"/>
              </a:rPr>
              <a:t>Create your Qfiling rules in 3 steps</a:t>
            </a:r>
            <a:endParaRPr kumimoji="1" lang="zh-TW" altLang="en-US"/>
          </a:p>
        </p:txBody>
      </p:sp>
      <p:sp>
        <p:nvSpPr>
          <p:cNvPr id="4" name="標題 1">
            <a:extLst>
              <a:ext uri="{FF2B5EF4-FFF2-40B4-BE49-F238E27FC236}">
                <a16:creationId xmlns:a16="http://schemas.microsoft.com/office/drawing/2014/main" id="{C1B7FE7A-C0EE-5841-BACE-98261AFCAA3E}"/>
              </a:ext>
            </a:extLst>
          </p:cNvPr>
          <p:cNvSpPr txBox="1">
            <a:spLocks/>
          </p:cNvSpPr>
          <p:nvPr/>
        </p:nvSpPr>
        <p:spPr>
          <a:xfrm>
            <a:off x="2650702" y="1294671"/>
            <a:ext cx="7180012" cy="730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dirty="0">
                <a:latin typeface="Arial" panose="020B0604020202020204" pitchFamily="34" charset="0"/>
                <a:cs typeface="Arial" panose="020B0604020202020204" pitchFamily="34" charset="0"/>
              </a:rPr>
              <a:t>Image2PDF</a:t>
            </a:r>
            <a:endParaRPr lang="zh-TW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5B8AFE70-BE89-0C47-BF44-180B3D17C09A}"/>
              </a:ext>
            </a:extLst>
          </p:cNvPr>
          <p:cNvSpPr/>
          <p:nvPr/>
        </p:nvSpPr>
        <p:spPr>
          <a:xfrm>
            <a:off x="2672637" y="1917867"/>
            <a:ext cx="5544261" cy="3693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" altLang="zh-CN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New approach to image viewing, and sharing</a:t>
            </a: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C89BE50C-B18E-C24C-A061-C85341DAB8D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0962" y="3050402"/>
            <a:ext cx="4133604" cy="2835090"/>
          </a:xfrm>
          <a:prstGeom prst="roundRect">
            <a:avLst>
              <a:gd name="adj" fmla="val 3779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E9F8812A-D5A6-2246-AF99-AC3F83D5703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93245" y="3009004"/>
            <a:ext cx="4042639" cy="3086744"/>
          </a:xfrm>
          <a:prstGeom prst="roundRect">
            <a:avLst>
              <a:gd name="adj" fmla="val 3779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21" name="群組 20">
            <a:extLst>
              <a:ext uri="{FF2B5EF4-FFF2-40B4-BE49-F238E27FC236}">
                <a16:creationId xmlns:a16="http://schemas.microsoft.com/office/drawing/2014/main" id="{09E765E3-8B1F-8341-B45A-10D3747F74F0}"/>
              </a:ext>
            </a:extLst>
          </p:cNvPr>
          <p:cNvGrpSpPr/>
          <p:nvPr/>
        </p:nvGrpSpPr>
        <p:grpSpPr>
          <a:xfrm>
            <a:off x="7812433" y="2431694"/>
            <a:ext cx="4001094" cy="2284217"/>
            <a:chOff x="8015623" y="1935794"/>
            <a:chExt cx="4001094" cy="2284217"/>
          </a:xfrm>
        </p:grpSpPr>
        <p:pic>
          <p:nvPicPr>
            <p:cNvPr id="15" name="圖片 14">
              <a:extLst>
                <a:ext uri="{FF2B5EF4-FFF2-40B4-BE49-F238E27FC236}">
                  <a16:creationId xmlns:a16="http://schemas.microsoft.com/office/drawing/2014/main" id="{40ACC97A-9A36-F94B-8330-F8A8DA483C0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15623" y="2049823"/>
              <a:ext cx="3665684" cy="2170188"/>
            </a:xfrm>
            <a:prstGeom prst="rect">
              <a:avLst/>
            </a:prstGeom>
          </p:spPr>
        </p:pic>
        <p:sp>
          <p:nvSpPr>
            <p:cNvPr id="16" name="文字方塊 15">
              <a:extLst>
                <a:ext uri="{FF2B5EF4-FFF2-40B4-BE49-F238E27FC236}">
                  <a16:creationId xmlns:a16="http://schemas.microsoft.com/office/drawing/2014/main" id="{5F228FEA-5800-8A4A-9388-A7D4384ED845}"/>
                </a:ext>
              </a:extLst>
            </p:cNvPr>
            <p:cNvSpPr txBox="1"/>
            <p:nvPr/>
          </p:nvSpPr>
          <p:spPr>
            <a:xfrm>
              <a:off x="8794689" y="2212583"/>
              <a:ext cx="2668563" cy="507831"/>
            </a:xfrm>
            <a:prstGeom prst="rect">
              <a:avLst/>
            </a:prstGeom>
          </p:spPr>
          <p:txBody>
  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TW"/>
              </a:defPPr>
              <a:lvl1pPr marL="0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585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9170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754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8339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924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7509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7093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6678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ts val="1500"/>
                </a:lnSpc>
              </a:pPr>
              <a:r>
                <a:rPr lang="en" altLang="zh-TW" sz="14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Protect and encrypt files before sharing them</a:t>
              </a:r>
              <a:endParaRPr lang="en-US" altLang="zh-TW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7" name="文字方塊 16">
              <a:extLst>
                <a:ext uri="{FF2B5EF4-FFF2-40B4-BE49-F238E27FC236}">
                  <a16:creationId xmlns:a16="http://schemas.microsoft.com/office/drawing/2014/main" id="{9A3BEB48-73FB-BD44-A0BC-3857E9D031FE}"/>
                </a:ext>
              </a:extLst>
            </p:cNvPr>
            <p:cNvSpPr txBox="1"/>
            <p:nvPr/>
          </p:nvSpPr>
          <p:spPr>
            <a:xfrm>
              <a:off x="8794691" y="2949075"/>
              <a:ext cx="2668562" cy="769441"/>
            </a:xfrm>
            <a:prstGeom prst="rect">
              <a:avLst/>
            </a:prstGeom>
          </p:spPr>
          <p:txBody>
  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TW"/>
              </a:defPPr>
              <a:lvl1pPr marL="0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585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9170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754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8339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924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7509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7093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6678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80975" indent="-180975">
                <a:buSzPct val="80000"/>
                <a:buFont typeface="Wingdings" panose="05000000000000000000" pitchFamily="2" charset="2"/>
                <a:buChar char="l"/>
              </a:pPr>
              <a:r>
                <a:rPr lang="en-US" altLang="zh-TW" sz="1400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Copy prevention​</a:t>
              </a:r>
            </a:p>
            <a:p>
              <a:pPr marL="180975" indent="-180975">
                <a:buSzPct val="80000"/>
                <a:buFont typeface="Wingdings" panose="05000000000000000000" pitchFamily="2" charset="2"/>
                <a:buChar char="l"/>
              </a:pPr>
              <a:r>
                <a:rPr lang="en-US" altLang="zh-TW" sz="1400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Printing prevention​</a:t>
              </a:r>
            </a:p>
            <a:p>
              <a:pPr marL="180975" indent="-180975">
                <a:buSzPct val="80000"/>
                <a:buFont typeface="Wingdings" panose="05000000000000000000" pitchFamily="2" charset="2"/>
                <a:buChar char="l"/>
              </a:pPr>
              <a:r>
                <a:rPr lang="en-US" altLang="zh-TW" sz="1400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File encryption</a:t>
              </a:r>
            </a:p>
          </p:txBody>
        </p:sp>
        <p:sp>
          <p:nvSpPr>
            <p:cNvPr id="18" name="文字方塊 17">
              <a:extLst>
                <a:ext uri="{FF2B5EF4-FFF2-40B4-BE49-F238E27FC236}">
                  <a16:creationId xmlns:a16="http://schemas.microsoft.com/office/drawing/2014/main" id="{5AF0EE2A-F549-7B49-8E16-EDA02AB56AC7}"/>
                </a:ext>
              </a:extLst>
            </p:cNvPr>
            <p:cNvSpPr txBox="1"/>
            <p:nvPr/>
          </p:nvSpPr>
          <p:spPr>
            <a:xfrm>
              <a:off x="8794691" y="2692054"/>
              <a:ext cx="1491545" cy="338554"/>
            </a:xfrm>
            <a:prstGeom prst="rect">
              <a:avLst/>
            </a:prstGeom>
          </p:spPr>
          <p:txBody>
  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TW"/>
              </a:defPPr>
              <a:lvl1pPr marL="0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585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9170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754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8339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924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7509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7093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6678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TW" sz="1400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File protection:</a:t>
              </a:r>
              <a:endParaRPr lang="zh-TW" altLang="en-US" sz="1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pic>
          <p:nvPicPr>
            <p:cNvPr id="12" name="圖片 11">
              <a:extLst>
                <a:ext uri="{FF2B5EF4-FFF2-40B4-BE49-F238E27FC236}">
                  <a16:creationId xmlns:a16="http://schemas.microsoft.com/office/drawing/2014/main" id="{AB767DC2-2072-BA46-8A48-E894D7B6A51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268513" y="1935794"/>
              <a:ext cx="748204" cy="74820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26" name="群組 25">
            <a:extLst>
              <a:ext uri="{FF2B5EF4-FFF2-40B4-BE49-F238E27FC236}">
                <a16:creationId xmlns:a16="http://schemas.microsoft.com/office/drawing/2014/main" id="{8104065B-3BE8-4D43-B73D-1750E11A8F93}"/>
              </a:ext>
            </a:extLst>
          </p:cNvPr>
          <p:cNvGrpSpPr/>
          <p:nvPr/>
        </p:nvGrpSpPr>
        <p:grpSpPr>
          <a:xfrm>
            <a:off x="2307774" y="2444048"/>
            <a:ext cx="3969030" cy="2271865"/>
            <a:chOff x="1649768" y="4190603"/>
            <a:chExt cx="3969030" cy="2271865"/>
          </a:xfrm>
        </p:grpSpPr>
        <p:grpSp>
          <p:nvGrpSpPr>
            <p:cNvPr id="24" name="群組 23">
              <a:extLst>
                <a:ext uri="{FF2B5EF4-FFF2-40B4-BE49-F238E27FC236}">
                  <a16:creationId xmlns:a16="http://schemas.microsoft.com/office/drawing/2014/main" id="{AC9512BA-8078-A148-A711-B1CA005F0340}"/>
                </a:ext>
              </a:extLst>
            </p:cNvPr>
            <p:cNvGrpSpPr/>
            <p:nvPr/>
          </p:nvGrpSpPr>
          <p:grpSpPr>
            <a:xfrm>
              <a:off x="1649768" y="4190603"/>
              <a:ext cx="3969030" cy="2271865"/>
              <a:chOff x="1649768" y="4190603"/>
              <a:chExt cx="3969030" cy="2271865"/>
            </a:xfrm>
          </p:grpSpPr>
          <p:pic>
            <p:nvPicPr>
              <p:cNvPr id="19" name="圖片 18">
                <a:extLst>
                  <a:ext uri="{FF2B5EF4-FFF2-40B4-BE49-F238E27FC236}">
                    <a16:creationId xmlns:a16="http://schemas.microsoft.com/office/drawing/2014/main" id="{78078B28-16B4-3E42-B19B-1BC1AA9DC04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649768" y="4292280"/>
                <a:ext cx="3665684" cy="2170188"/>
              </a:xfrm>
              <a:prstGeom prst="rect">
                <a:avLst/>
              </a:prstGeom>
            </p:spPr>
          </p:pic>
          <p:pic>
            <p:nvPicPr>
              <p:cNvPr id="11" name="圖片 10">
                <a:extLst>
                  <a:ext uri="{FF2B5EF4-FFF2-40B4-BE49-F238E27FC236}">
                    <a16:creationId xmlns:a16="http://schemas.microsoft.com/office/drawing/2014/main" id="{1F784FB5-5F1C-CB4B-8507-F50778C3818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870594" y="4190603"/>
                <a:ext cx="748204" cy="748204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23" name="矩形 22">
                <a:extLst>
                  <a:ext uri="{FF2B5EF4-FFF2-40B4-BE49-F238E27FC236}">
                    <a16:creationId xmlns:a16="http://schemas.microsoft.com/office/drawing/2014/main" id="{F2A8D88D-98D0-864D-8225-FC41133C341E}"/>
                  </a:ext>
                </a:extLst>
              </p:cNvPr>
              <p:cNvSpPr/>
              <p:nvPr/>
            </p:nvSpPr>
            <p:spPr>
              <a:xfrm>
                <a:off x="2382421" y="4523874"/>
                <a:ext cx="2488174" cy="35150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altLang="zh-TW" sz="1400" b="1">
                    <a:solidFill>
                      <a:schemeClr val="bg1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Create customize layout</a:t>
                </a:r>
              </a:p>
            </p:txBody>
          </p:sp>
        </p:grpSp>
        <p:sp>
          <p:nvSpPr>
            <p:cNvPr id="25" name="文字方塊 24">
              <a:extLst>
                <a:ext uri="{FF2B5EF4-FFF2-40B4-BE49-F238E27FC236}">
                  <a16:creationId xmlns:a16="http://schemas.microsoft.com/office/drawing/2014/main" id="{8938BD92-5D8D-084A-AF55-A418FFF7F1B6}"/>
                </a:ext>
              </a:extLst>
            </p:cNvPr>
            <p:cNvSpPr txBox="1"/>
            <p:nvPr/>
          </p:nvSpPr>
          <p:spPr>
            <a:xfrm>
              <a:off x="2498193" y="5016631"/>
              <a:ext cx="2668562" cy="769441"/>
            </a:xfrm>
            <a:prstGeom prst="rect">
              <a:avLst/>
            </a:prstGeom>
          </p:spPr>
          <p:txBody>
  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TW"/>
              </a:defPPr>
              <a:lvl1pPr marL="0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585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9170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754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8339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924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7509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7093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6678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80975" indent="-180975">
                <a:buSzPct val="80000"/>
                <a:buFont typeface="Wingdings" panose="05000000000000000000" pitchFamily="2" charset="2"/>
                <a:buChar char="l"/>
              </a:pPr>
              <a:r>
                <a:rPr lang="en-US" altLang="zh-TW" sz="1400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Page size and orientation</a:t>
              </a:r>
            </a:p>
            <a:p>
              <a:pPr marL="180975" indent="-180975">
                <a:buSzPct val="80000"/>
                <a:buFont typeface="Wingdings" panose="05000000000000000000" pitchFamily="2" charset="2"/>
                <a:buChar char="l"/>
              </a:pPr>
              <a:r>
                <a:rPr lang="en-US" altLang="zh-TW" sz="1400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Header and footer</a:t>
              </a:r>
            </a:p>
            <a:p>
              <a:pPr marL="180975" indent="-180975">
                <a:buSzPct val="80000"/>
                <a:buFont typeface="Wingdings" panose="05000000000000000000" pitchFamily="2" charset="2"/>
                <a:buChar char="l"/>
              </a:pPr>
              <a:r>
                <a:rPr lang="en-US" altLang="zh-TW" sz="1400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Margin</a:t>
              </a:r>
              <a:endParaRPr lang="zh-TW" altLang="en-US" sz="1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27" name="群組 26">
            <a:extLst>
              <a:ext uri="{FF2B5EF4-FFF2-40B4-BE49-F238E27FC236}">
                <a16:creationId xmlns:a16="http://schemas.microsoft.com/office/drawing/2014/main" id="{7551C83D-6B22-0341-B80E-F18294ED3011}"/>
              </a:ext>
            </a:extLst>
          </p:cNvPr>
          <p:cNvGrpSpPr/>
          <p:nvPr/>
        </p:nvGrpSpPr>
        <p:grpSpPr>
          <a:xfrm>
            <a:off x="2327761" y="4552376"/>
            <a:ext cx="3665684" cy="2170188"/>
            <a:chOff x="1649768" y="4292280"/>
            <a:chExt cx="3665684" cy="2170188"/>
          </a:xfrm>
        </p:grpSpPr>
        <p:grpSp>
          <p:nvGrpSpPr>
            <p:cNvPr id="28" name="群組 27">
              <a:extLst>
                <a:ext uri="{FF2B5EF4-FFF2-40B4-BE49-F238E27FC236}">
                  <a16:creationId xmlns:a16="http://schemas.microsoft.com/office/drawing/2014/main" id="{62B22A48-F097-CA4C-A6DC-8627D96116E6}"/>
                </a:ext>
              </a:extLst>
            </p:cNvPr>
            <p:cNvGrpSpPr/>
            <p:nvPr/>
          </p:nvGrpSpPr>
          <p:grpSpPr>
            <a:xfrm>
              <a:off x="1649768" y="4292280"/>
              <a:ext cx="3665684" cy="2170188"/>
              <a:chOff x="1649768" y="4292280"/>
              <a:chExt cx="3665684" cy="2170188"/>
            </a:xfrm>
          </p:grpSpPr>
          <p:pic>
            <p:nvPicPr>
              <p:cNvPr id="30" name="圖片 29">
                <a:extLst>
                  <a:ext uri="{FF2B5EF4-FFF2-40B4-BE49-F238E27FC236}">
                    <a16:creationId xmlns:a16="http://schemas.microsoft.com/office/drawing/2014/main" id="{7B386C7F-82A7-3C4A-BEE1-06EC5793AEC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649768" y="4292280"/>
                <a:ext cx="3665684" cy="2170188"/>
              </a:xfrm>
              <a:prstGeom prst="rect">
                <a:avLst/>
              </a:prstGeom>
            </p:spPr>
          </p:pic>
          <p:sp>
            <p:nvSpPr>
              <p:cNvPr id="32" name="矩形 31">
                <a:extLst>
                  <a:ext uri="{FF2B5EF4-FFF2-40B4-BE49-F238E27FC236}">
                    <a16:creationId xmlns:a16="http://schemas.microsoft.com/office/drawing/2014/main" id="{650E7A5F-4AED-104D-99D0-C88CCC8B24CE}"/>
                  </a:ext>
                </a:extLst>
              </p:cNvPr>
              <p:cNvSpPr/>
              <p:nvPr/>
            </p:nvSpPr>
            <p:spPr>
              <a:xfrm>
                <a:off x="2362434" y="4516873"/>
                <a:ext cx="2473216" cy="35150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" altLang="zh-TW" sz="1400" b="1">
                    <a:solidFill>
                      <a:schemeClr val="bg1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Adjusts image resolutions for faster file sharing</a:t>
                </a:r>
                <a:endParaRPr lang="en-US" altLang="zh-TW" sz="14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9" name="文字方塊 28">
              <a:extLst>
                <a:ext uri="{FF2B5EF4-FFF2-40B4-BE49-F238E27FC236}">
                  <a16:creationId xmlns:a16="http://schemas.microsoft.com/office/drawing/2014/main" id="{9940CE7D-935A-6D4A-99F4-46472E586B78}"/>
                </a:ext>
              </a:extLst>
            </p:cNvPr>
            <p:cNvSpPr txBox="1"/>
            <p:nvPr/>
          </p:nvSpPr>
          <p:spPr>
            <a:xfrm>
              <a:off x="2498193" y="5016631"/>
              <a:ext cx="2668562" cy="769441"/>
            </a:xfrm>
            <a:prstGeom prst="rect">
              <a:avLst/>
            </a:prstGeom>
          </p:spPr>
          <p:txBody>
  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TW"/>
              </a:defPPr>
              <a:lvl1pPr marL="0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585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9170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754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8339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924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7509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7093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6678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80975" indent="-180975">
                <a:buSzPct val="80000"/>
                <a:buFont typeface="Wingdings" panose="05000000000000000000" pitchFamily="2" charset="2"/>
                <a:buChar char="l"/>
              </a:pPr>
              <a:r>
                <a:rPr lang="en-US" altLang="zh-CN" sz="1400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Low Resolution</a:t>
              </a:r>
            </a:p>
            <a:p>
              <a:pPr marL="180975" indent="-180975">
                <a:buSzPct val="80000"/>
                <a:buFont typeface="Wingdings" panose="05000000000000000000" pitchFamily="2" charset="2"/>
                <a:buChar char="l"/>
              </a:pPr>
              <a:r>
                <a:rPr lang="en-US" altLang="zh-CN" sz="1400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Standard Resolution</a:t>
              </a:r>
              <a:endParaRPr lang="en-US" altLang="zh-TW" sz="1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 marL="180975" indent="-180975">
                <a:buSzPct val="80000"/>
                <a:buFont typeface="Wingdings" panose="05000000000000000000" pitchFamily="2" charset="2"/>
                <a:buChar char="l"/>
              </a:pPr>
              <a:r>
                <a:rPr lang="en-US" altLang="zh-TW" sz="1400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High Resolution</a:t>
              </a:r>
              <a:endParaRPr lang="zh-TW" altLang="en-US" sz="1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</p:grpSp>
      <p:pic>
        <p:nvPicPr>
          <p:cNvPr id="10" name="圖片 9">
            <a:extLst>
              <a:ext uri="{FF2B5EF4-FFF2-40B4-BE49-F238E27FC236}">
                <a16:creationId xmlns:a16="http://schemas.microsoft.com/office/drawing/2014/main" id="{B736E4CD-66A8-E145-B307-9CF5AD22260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8600" y="4460411"/>
            <a:ext cx="748204" cy="74820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1" name="圖片 30">
            <a:extLst>
              <a:ext uri="{FF2B5EF4-FFF2-40B4-BE49-F238E27FC236}">
                <a16:creationId xmlns:a16="http://schemas.microsoft.com/office/drawing/2014/main" id="{33D86AA5-5FD9-4E11-896C-55BBFE6007BF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3580" y="1223878"/>
            <a:ext cx="1025966" cy="102596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3" name="圖片 32">
            <a:extLst>
              <a:ext uri="{FF2B5EF4-FFF2-40B4-BE49-F238E27FC236}">
                <a16:creationId xmlns:a16="http://schemas.microsoft.com/office/drawing/2014/main" id="{4EF127A5-4A5C-4B3E-AD94-A076FCB71BFE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903952">
            <a:off x="805387" y="1124474"/>
            <a:ext cx="723350" cy="723350"/>
          </a:xfrm>
          <a:prstGeom prst="rect">
            <a:avLst/>
          </a:prstGeom>
        </p:spPr>
      </p:pic>
      <p:cxnSp>
        <p:nvCxnSpPr>
          <p:cNvPr id="7" name="直線接點 6">
            <a:extLst>
              <a:ext uri="{FF2B5EF4-FFF2-40B4-BE49-F238E27FC236}">
                <a16:creationId xmlns:a16="http://schemas.microsoft.com/office/drawing/2014/main" id="{B1177443-095A-48FF-BE7C-3AE654788903}"/>
              </a:ext>
            </a:extLst>
          </p:cNvPr>
          <p:cNvCxnSpPr>
            <a:cxnSpLocks/>
          </p:cNvCxnSpPr>
          <p:nvPr/>
        </p:nvCxnSpPr>
        <p:spPr>
          <a:xfrm>
            <a:off x="6465994" y="2545723"/>
            <a:ext cx="0" cy="3727486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82021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</TotalTime>
  <Words>697</Words>
  <Application>Microsoft Office PowerPoint</Application>
  <PresentationFormat>寬螢幕</PresentationFormat>
  <Paragraphs>172</Paragraphs>
  <Slides>26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26</vt:i4>
      </vt:variant>
    </vt:vector>
  </HeadingPairs>
  <TitlesOfParts>
    <vt:vector size="31" baseType="lpstr">
      <vt:lpstr>微軟正黑體</vt:lpstr>
      <vt:lpstr>Arial</vt:lpstr>
      <vt:lpstr>Calibri</vt:lpstr>
      <vt:lpstr>Wingdings</vt:lpstr>
      <vt:lpstr>office theme</vt:lpstr>
      <vt:lpstr>PowerPoint 簡報</vt:lpstr>
      <vt:lpstr>How to use Qfiling  to automate your  file organization</vt:lpstr>
      <vt:lpstr>You have too much information to handle  and how to properly keep it is a problem!</vt:lpstr>
      <vt:lpstr>Qfiling 2.1 core competencies</vt:lpstr>
      <vt:lpstr>How does Qfiling work?</vt:lpstr>
      <vt:lpstr>Create your Qfiling rules in 3 steps</vt:lpstr>
      <vt:lpstr>Create your Qfiling rules in 3 steps</vt:lpstr>
      <vt:lpstr>Create your Qfiling rules in 3 steps</vt:lpstr>
      <vt:lpstr>Create your Qfiling rules in 3 steps</vt:lpstr>
      <vt:lpstr>Create your Qfiling rules in 3 steps</vt:lpstr>
      <vt:lpstr>Create your Qfiling rules in 3 steps</vt:lpstr>
      <vt:lpstr>Create your Qfiling rules in 3 steps</vt:lpstr>
      <vt:lpstr>Schedule and results</vt:lpstr>
      <vt:lpstr>Filing status is easily accessible</vt:lpstr>
      <vt:lpstr>With recipes, tasks are done with just one click</vt:lpstr>
      <vt:lpstr>Demo</vt:lpstr>
      <vt:lpstr>Qfiling  Case studies</vt:lpstr>
      <vt:lpstr>The way experts use Qfiling </vt:lpstr>
      <vt:lpstr>Case study</vt:lpstr>
      <vt:lpstr>PowerPoint 簡報</vt:lpstr>
      <vt:lpstr>PowerPoint 簡報</vt:lpstr>
      <vt:lpstr>PowerPoint 簡報</vt:lpstr>
      <vt:lpstr>PowerPoint 簡報</vt:lpstr>
      <vt:lpstr>Demo</vt:lpstr>
      <vt:lpstr>A quick recap on Qfiling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FannieChen</dc:creator>
  <cp:lastModifiedBy>QNAP_Mili Wang</cp:lastModifiedBy>
  <cp:revision>2</cp:revision>
  <cp:lastPrinted>2018-12-24T02:36:35Z</cp:lastPrinted>
  <dcterms:created xsi:type="dcterms:W3CDTF">2013-07-15T20:26:40Z</dcterms:created>
  <dcterms:modified xsi:type="dcterms:W3CDTF">2019-01-04T06:22:35Z</dcterms:modified>
</cp:coreProperties>
</file>