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91" r:id="rId3"/>
    <p:sldId id="259" r:id="rId4"/>
    <p:sldId id="258" r:id="rId5"/>
    <p:sldId id="260" r:id="rId6"/>
    <p:sldId id="262" r:id="rId7"/>
    <p:sldId id="287" r:id="rId8"/>
    <p:sldId id="301" r:id="rId9"/>
    <p:sldId id="302" r:id="rId10"/>
    <p:sldId id="303" r:id="rId11"/>
    <p:sldId id="292" r:id="rId12"/>
    <p:sldId id="304" r:id="rId13"/>
    <p:sldId id="272" r:id="rId14"/>
    <p:sldId id="307" r:id="rId15"/>
    <p:sldId id="308" r:id="rId16"/>
    <p:sldId id="293" r:id="rId17"/>
    <p:sldId id="263" r:id="rId18"/>
    <p:sldId id="282" r:id="rId19"/>
    <p:sldId id="288" r:id="rId20"/>
    <p:sldId id="294" r:id="rId21"/>
    <p:sldId id="283" r:id="rId22"/>
    <p:sldId id="295" r:id="rId23"/>
    <p:sldId id="296" r:id="rId24"/>
    <p:sldId id="297" r:id="rId25"/>
    <p:sldId id="285" r:id="rId26"/>
    <p:sldId id="265" r:id="rId27"/>
    <p:sldId id="300" r:id="rId28"/>
    <p:sldId id="306" r:id="rId29"/>
    <p:sldId id="305" r:id="rId30"/>
    <p:sldId id="266" r:id="rId31"/>
    <p:sldId id="30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7592"/>
    <a:srgbClr val="D85A93"/>
    <a:srgbClr val="FFABC7"/>
    <a:srgbClr val="567000"/>
    <a:srgbClr val="A7AD0D"/>
    <a:srgbClr val="D95C94"/>
    <a:srgbClr val="3E3A39"/>
    <a:srgbClr val="545454"/>
    <a:srgbClr val="B536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0852DC-59E6-A5B3-9290-6E4738EA7F0C}" v="10" dt="2018-12-25T10:25:04.257"/>
    <p1510:client id="{48DEF17F-F342-4DCA-857A-A80D90313D76}" v="569" dt="2018-12-26T03:01:48.821"/>
    <p1510:client id="{115D19B2-A917-4AD4-B0AA-3A283BC0BFEF}" v="344" dt="2018-12-26T03:10:07.986"/>
    <p1510:client id="{BC4B408B-1F6A-B9D2-8771-831C2F817232}" v="35" dt="2018-12-25T10:20:04.074"/>
    <p1510:client id="{988937F6-CB5B-F440-C99F-5C17644175B5}" v="21" dt="2018-12-26T02:04:54.976"/>
    <p1510:client id="{D6C838E6-BBCA-B343-AA68-C452DC16D5C7}" v="13" dt="2018-12-26T03:46:32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5A1D6-40CF-E84E-B0BE-7CA3B89B7D62}" type="datetimeFigureOut">
              <a:rPr kumimoji="1" lang="zh-TW" altLang="en-US" smtClean="0"/>
              <a:t>2018/12/27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76766-A537-7A45-8976-9A4D8D6BA90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223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76766-A537-7A45-8976-9A4D8D6BA90A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84606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http://</a:t>
            </a:r>
            <a:r>
              <a:rPr kumimoji="1" lang="en-US" altLang="zh-TW" err="1"/>
              <a:t>tfindelkind.com</a:t>
            </a:r>
            <a:r>
              <a:rPr kumimoji="1" lang="en-US" altLang="zh-TW"/>
              <a:t>/2015/07/28/safety-first-how-to-backup-wordpress-aws-to-qnap-homeoffice-via-ftp/</a:t>
            </a:r>
          </a:p>
          <a:p>
            <a:endParaRPr kumimoji="1" lang="en-US" altLang="zh-TW"/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76766-A537-7A45-8976-9A4D8D6BA90A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58802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76766-A537-7A45-8976-9A4D8D6BA90A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1028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76766-A537-7A45-8976-9A4D8D6BA90A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56729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76766-A537-7A45-8976-9A4D8D6BA90A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5644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4275D5A-6183-431C-939F-83041D3DD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7F79F4C-3ADB-4D32-821F-87CC77B78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87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0"/>
            <a:ext cx="10515600" cy="800099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0"/>
            <a:ext cx="10515600" cy="800099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316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67" y="3228391"/>
            <a:ext cx="4320333" cy="800099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72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67" y="3228391"/>
            <a:ext cx="4320333" cy="800099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13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12189287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5765" y="2282889"/>
            <a:ext cx="4320333" cy="800099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1758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" y="762"/>
            <a:ext cx="12189287" cy="6856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5765" y="2282889"/>
            <a:ext cx="4320333" cy="800099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53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F234FA0-A194-4604-83DF-1B9132275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1592423"/>
            <a:ext cx="4320333" cy="800099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281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7F79F4C-3ADB-4D32-821F-87CC77B78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6" r:id="rId5"/>
    <p:sldLayoutId id="2147483677" r:id="rId6"/>
    <p:sldLayoutId id="2147483678" r:id="rId7"/>
    <p:sldLayoutId id="2147483675" r:id="rId8"/>
    <p:sldLayoutId id="2147483663" r:id="rId9"/>
    <p:sldLayoutId id="2147483672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image" Target="../media/image3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7.png"/><Relationship Id="rId7" Type="http://schemas.openxmlformats.org/officeDocument/2006/relationships/image" Target="../media/image3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8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30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3.png"/><Relationship Id="rId7" Type="http://schemas.openxmlformats.org/officeDocument/2006/relationships/image" Target="../media/image3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openxmlformats.org/officeDocument/2006/relationships/image" Target="../media/image3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4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6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8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64.png"/><Relationship Id="rId5" Type="http://schemas.openxmlformats.org/officeDocument/2006/relationships/image" Target="../media/image111.png"/><Relationship Id="rId15" Type="http://schemas.openxmlformats.org/officeDocument/2006/relationships/image" Target="../media/image30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859736-FBCB-3F4E-9F96-6763BA4B97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5271" y="369794"/>
            <a:ext cx="8282609" cy="800100"/>
          </a:xfrm>
        </p:spPr>
        <p:txBody>
          <a:bodyPr/>
          <a:lstStyle/>
          <a:p>
            <a:r>
              <a:rPr kumimoji="1" lang="zh-TW" altLang="en-US" sz="40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各式第三方套件</a:t>
            </a:r>
          </a:p>
        </p:txBody>
      </p:sp>
      <p:sp>
        <p:nvSpPr>
          <p:cNvPr id="3" name="五邊形 2">
            <a:extLst>
              <a:ext uri="{FF2B5EF4-FFF2-40B4-BE49-F238E27FC236}">
                <a16:creationId xmlns:a16="http://schemas.microsoft.com/office/drawing/2014/main" id="{308FB052-4B5A-AC44-8896-E9C4E19B7CB7}"/>
              </a:ext>
            </a:extLst>
          </p:cNvPr>
          <p:cNvSpPr/>
          <p:nvPr/>
        </p:nvSpPr>
        <p:spPr>
          <a:xfrm>
            <a:off x="1898486" y="1165797"/>
            <a:ext cx="8617113" cy="598058"/>
          </a:xfrm>
          <a:prstGeom prst="round2DiagRect">
            <a:avLst>
              <a:gd name="adj1" fmla="val 38825"/>
              <a:gd name="adj2" fmla="val 0"/>
            </a:avLst>
          </a:prstGeom>
          <a:solidFill>
            <a:srgbClr val="3E3A3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從搜尋引擎優化、惡意留言檢查到安全性備份，皆可免費使用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DF5A1A1-F7FC-4C2D-8650-4EC6982A2D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043" y="107372"/>
            <a:ext cx="2448095" cy="1284625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8627C322-D31B-43C3-BF97-0B308F8FF4D0}"/>
              </a:ext>
            </a:extLst>
          </p:cNvPr>
          <p:cNvCxnSpPr>
            <a:cxnSpLocks/>
          </p:cNvCxnSpPr>
          <p:nvPr/>
        </p:nvCxnSpPr>
        <p:spPr>
          <a:xfrm>
            <a:off x="6150986" y="2230286"/>
            <a:ext cx="0" cy="3045655"/>
          </a:xfrm>
          <a:prstGeom prst="line">
            <a:avLst/>
          </a:prstGeom>
          <a:ln w="5715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片 23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844049E5-547F-4D24-BF5C-A603A4B5A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2" y="1842691"/>
            <a:ext cx="5882522" cy="3640114"/>
          </a:xfrm>
          <a:prstGeom prst="rect">
            <a:avLst/>
          </a:prstGeom>
        </p:spPr>
      </p:pic>
      <p:pic>
        <p:nvPicPr>
          <p:cNvPr id="25" name="圖片 24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DE9D9EBD-A4D5-420C-B81D-DC31C54F3F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42" b="25339"/>
          <a:stretch/>
        </p:blipFill>
        <p:spPr>
          <a:xfrm>
            <a:off x="6384272" y="2012873"/>
            <a:ext cx="5533082" cy="346993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CCBAB6C-C1DD-4B4D-9A43-450AF45D81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4" y="0"/>
            <a:ext cx="121892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1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742EAA-D553-42DE-8327-5BDD511364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79"/>
          <a:stretch/>
        </p:blipFill>
        <p:spPr>
          <a:xfrm>
            <a:off x="-59634" y="3266662"/>
            <a:ext cx="12428162" cy="359133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69B5C3F-AAB5-9741-A66F-4C1F63FBB8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4182" y="4700186"/>
            <a:ext cx="11394722" cy="13255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zh-TW" altLang="en-US" sz="9600" b="1" dirty="0">
                <a:solidFill>
                  <a:schemeClr val="bg1"/>
                </a:solidFill>
                <a:latin typeface="Microsoft JhengHei UI"/>
                <a:ea typeface="Microsoft JhengHei UI"/>
              </a:rPr>
              <a:t>如何在</a:t>
            </a:r>
            <a:r>
              <a:rPr kumimoji="1" lang="en-US" altLang="zh-TW" sz="9600" b="1" dirty="0">
                <a:solidFill>
                  <a:schemeClr val="bg1"/>
                </a:solidFill>
                <a:latin typeface="Microsoft JhengHei UI"/>
                <a:ea typeface="Microsoft JhengHei UI"/>
              </a:rPr>
              <a:t> QNAP NAS </a:t>
            </a:r>
            <a:r>
              <a:rPr kumimoji="1" lang="zh-TW" altLang="en-US" sz="9600" b="1" dirty="0">
                <a:solidFill>
                  <a:schemeClr val="bg1"/>
                </a:solidFill>
                <a:latin typeface="Microsoft JhengHei UI"/>
                <a:ea typeface="Microsoft JhengHei UI"/>
              </a:rPr>
              <a:t>上使用 </a:t>
            </a:r>
            <a:r>
              <a:rPr kumimoji="1" lang="en-US" altLang="zh-TW" sz="9600" b="1" dirty="0">
                <a:solidFill>
                  <a:schemeClr val="bg1"/>
                </a:solidFill>
                <a:latin typeface="Microsoft JhengHei UI"/>
                <a:ea typeface="Microsoft JhengHei UI"/>
              </a:rPr>
              <a:t>WordPress</a:t>
            </a:r>
            <a:endParaRPr lang="en-US" altLang="zh-TW" sz="9600" b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7867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F4530A5-18CD-40B7-A30B-BA978EC0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24" y="4604524"/>
            <a:ext cx="4519116" cy="800099"/>
          </a:xfrm>
        </p:spPr>
        <p:txBody>
          <a:bodyPr>
            <a:noAutofit/>
          </a:bodyPr>
          <a:lstStyle/>
          <a:p>
            <a:r>
              <a:rPr kumimoji="1" lang="zh-CN" altLang="en-US" sz="3200"/>
              <a:t>開始使用 </a:t>
            </a:r>
            <a:r>
              <a:rPr kumimoji="1" lang="en-US" altLang="zh-CN" sz="3200"/>
              <a:t>QNAP NAS + WordPress </a:t>
            </a:r>
            <a:r>
              <a:rPr kumimoji="1" lang="zh-CN" altLang="en-US" sz="3200"/>
              <a:t>輕鬆架站</a:t>
            </a:r>
            <a:endParaRPr lang="zh-TW" altLang="en-US" sz="320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364435E-FC52-4393-8E10-AB81AABEC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66" y="1488860"/>
            <a:ext cx="307695" cy="17995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7FE7EB2-7858-4945-82AF-40842F705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01" y="1088492"/>
            <a:ext cx="735315" cy="40036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9E38A11-28DD-447F-9C21-997BD78887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3"/>
          <a:stretch/>
        </p:blipFill>
        <p:spPr>
          <a:xfrm>
            <a:off x="513678" y="-490547"/>
            <a:ext cx="4458372" cy="483996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AEE704E-C16C-4645-9E59-C1C15EC9F7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8706"/>
            <a:ext cx="4968622" cy="8504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A92E707-A4A5-4F62-969F-2CA0437D35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50" y="3593395"/>
            <a:ext cx="5190093" cy="99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20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690533B3-B2AA-124B-AF2A-52634CE4AB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819"/>
          <a:stretch/>
        </p:blipFill>
        <p:spPr>
          <a:xfrm>
            <a:off x="915464" y="1034340"/>
            <a:ext cx="9473175" cy="425656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153B2A2-ED81-4B0F-91F8-9059828A1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75"/>
            <a:ext cx="8422202" cy="74154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5DB356B-C56A-4892-B9A1-C123285F1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9" y="245597"/>
            <a:ext cx="7427843" cy="69410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C22FB2E-BB59-47E7-8F0C-C2A024785A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270" y="469594"/>
            <a:ext cx="307695" cy="17995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E582BEC-12AB-404D-8F68-CB842E82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05" y="69226"/>
            <a:ext cx="735315" cy="4003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9177883-1AAA-46BD-8C6C-388EA2DE2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sp>
        <p:nvSpPr>
          <p:cNvPr id="2" name="框架 9">
            <a:extLst>
              <a:ext uri="{FF2B5EF4-FFF2-40B4-BE49-F238E27FC236}">
                <a16:creationId xmlns:a16="http://schemas.microsoft.com/office/drawing/2014/main" id="{CE56D28F-5789-47CF-A91E-C2914A79A9E5}"/>
              </a:ext>
            </a:extLst>
          </p:cNvPr>
          <p:cNvSpPr/>
          <p:nvPr/>
        </p:nvSpPr>
        <p:spPr>
          <a:xfrm>
            <a:off x="3953070" y="2537380"/>
            <a:ext cx="4856906" cy="1347193"/>
          </a:xfrm>
          <a:prstGeom prst="frame">
            <a:avLst>
              <a:gd name="adj1" fmla="val 1050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4B86B8D-FDED-49B3-9AC8-1A7D8BBE55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55" y="3793322"/>
            <a:ext cx="5852694" cy="1689975"/>
          </a:xfrm>
          <a:prstGeom prst="rect">
            <a:avLst/>
          </a:prstGeom>
          <a:effectLst>
            <a:outerShdw blurRad="63500" dist="38100" dir="8400000" sx="102000" sy="102000" algn="tl" rotWithShape="0">
              <a:prstClr val="black">
                <a:alpha val="15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1DF7318-AF09-1548-A4D5-01931ACB61E1}"/>
              </a:ext>
            </a:extLst>
          </p:cNvPr>
          <p:cNvSpPr txBox="1"/>
          <p:nvPr/>
        </p:nvSpPr>
        <p:spPr>
          <a:xfrm>
            <a:off x="6096000" y="4687355"/>
            <a:ext cx="3447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啟</a:t>
            </a:r>
            <a:r>
              <a:rPr kumimoji="1" lang="zh-TW" altLang="en-US" sz="3200" b="1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動</a:t>
            </a:r>
            <a:r>
              <a:rPr kumimoji="1" lang="zh-TW" altLang="en-US" sz="3200" b="1" dirty="0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kumimoji="1" lang="en-US" altLang="zh-TW" sz="3200" b="1" dirty="0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SQL </a:t>
            </a:r>
            <a:r>
              <a:rPr kumimoji="1" lang="zh-CN" altLang="en-US" sz="3200" b="1" dirty="0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伺服器</a:t>
            </a:r>
            <a:endParaRPr kumimoji="1" lang="zh-TW" altLang="en-US" sz="3200" b="1" dirty="0">
              <a:solidFill>
                <a:srgbClr val="545454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2039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7153B2A2-ED81-4B0F-91F8-9059828A1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75"/>
            <a:ext cx="8422202" cy="74154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5DB356B-C56A-4892-B9A1-C123285F1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9" y="245597"/>
            <a:ext cx="7427843" cy="69410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C22FB2E-BB59-47E7-8F0C-C2A024785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270" y="469594"/>
            <a:ext cx="307695" cy="17995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E582BEC-12AB-404D-8F68-CB842E82C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05" y="69226"/>
            <a:ext cx="735315" cy="4003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9177883-1AAA-46BD-8C6C-388EA2DE28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11" name="圖片 10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531E15D3-B9E6-4383-A6A5-D52EB0B315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16"/>
          <a:stretch/>
        </p:blipFill>
        <p:spPr>
          <a:xfrm>
            <a:off x="3862184" y="1183006"/>
            <a:ext cx="7488303" cy="3974575"/>
          </a:xfrm>
          <a:prstGeom prst="rect">
            <a:avLst/>
          </a:prstGeom>
        </p:spPr>
      </p:pic>
      <p:pic>
        <p:nvPicPr>
          <p:cNvPr id="12" name="圖片 11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BEAB2AFB-B48B-4892-A3A8-6075DD8C8E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53" b="15551"/>
          <a:stretch/>
        </p:blipFill>
        <p:spPr>
          <a:xfrm>
            <a:off x="450529" y="1202184"/>
            <a:ext cx="3072032" cy="297883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9356902-5FF4-4F96-88FA-65844C143E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19" y="4317815"/>
            <a:ext cx="7480777" cy="1689975"/>
          </a:xfrm>
          <a:prstGeom prst="rect">
            <a:avLst/>
          </a:prstGeom>
          <a:effectLst>
            <a:outerShdw blurRad="63500" dist="38100" dir="8400000" sx="102000" sy="102000" algn="tl" rotWithShape="0">
              <a:prstClr val="black">
                <a:alpha val="15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1DF7318-AF09-1548-A4D5-01931ACB61E1}"/>
              </a:ext>
            </a:extLst>
          </p:cNvPr>
          <p:cNvSpPr txBox="1"/>
          <p:nvPr/>
        </p:nvSpPr>
        <p:spPr>
          <a:xfrm>
            <a:off x="3229232" y="5188497"/>
            <a:ext cx="666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b="1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安裝 </a:t>
            </a:r>
            <a:r>
              <a:rPr kumimoji="1" lang="en-US" altLang="zh-TW" sz="3200" b="1" dirty="0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phpMyAdmin </a:t>
            </a:r>
            <a:r>
              <a:rPr kumimoji="1" lang="zh-TW" altLang="en-US" sz="3200" b="1" dirty="0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並建立資料庫</a:t>
            </a:r>
          </a:p>
        </p:txBody>
      </p:sp>
      <p:sp>
        <p:nvSpPr>
          <p:cNvPr id="23" name="框架 22">
            <a:extLst>
              <a:ext uri="{FF2B5EF4-FFF2-40B4-BE49-F238E27FC236}">
                <a16:creationId xmlns:a16="http://schemas.microsoft.com/office/drawing/2014/main" id="{D34F8733-448A-48A2-B363-657B90805F1C}"/>
              </a:ext>
            </a:extLst>
          </p:cNvPr>
          <p:cNvSpPr/>
          <p:nvPr/>
        </p:nvSpPr>
        <p:spPr>
          <a:xfrm>
            <a:off x="6079300" y="2476054"/>
            <a:ext cx="4303929" cy="891880"/>
          </a:xfrm>
          <a:prstGeom prst="frame">
            <a:avLst>
              <a:gd name="adj1" fmla="val 3279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4" name="框架 23">
            <a:extLst>
              <a:ext uri="{FF2B5EF4-FFF2-40B4-BE49-F238E27FC236}">
                <a16:creationId xmlns:a16="http://schemas.microsoft.com/office/drawing/2014/main" id="{582971AC-F1DA-4B47-B221-38C800D376AE}"/>
              </a:ext>
            </a:extLst>
          </p:cNvPr>
          <p:cNvSpPr/>
          <p:nvPr/>
        </p:nvSpPr>
        <p:spPr>
          <a:xfrm>
            <a:off x="2029567" y="2847127"/>
            <a:ext cx="1130389" cy="1291254"/>
          </a:xfrm>
          <a:prstGeom prst="frame">
            <a:avLst>
              <a:gd name="adj1" fmla="val 2931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83D49885-18B9-4E8D-9332-D1BC910033A4}"/>
              </a:ext>
            </a:extLst>
          </p:cNvPr>
          <p:cNvSpPr/>
          <p:nvPr/>
        </p:nvSpPr>
        <p:spPr>
          <a:xfrm>
            <a:off x="3039095" y="2584178"/>
            <a:ext cx="437318" cy="437318"/>
          </a:xfrm>
          <a:prstGeom prst="ellipse">
            <a:avLst/>
          </a:prstGeom>
          <a:solidFill>
            <a:srgbClr val="D85A93"/>
          </a:solidFill>
          <a:ln>
            <a:solidFill>
              <a:srgbClr val="D85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680C118C-8FDA-44FE-A6E0-7FDC75F42669}"/>
              </a:ext>
            </a:extLst>
          </p:cNvPr>
          <p:cNvSpPr/>
          <p:nvPr/>
        </p:nvSpPr>
        <p:spPr>
          <a:xfrm>
            <a:off x="10164570" y="2225688"/>
            <a:ext cx="437318" cy="437318"/>
          </a:xfrm>
          <a:prstGeom prst="ellipse">
            <a:avLst/>
          </a:prstGeom>
          <a:solidFill>
            <a:srgbClr val="D85A93"/>
          </a:solidFill>
          <a:ln>
            <a:solidFill>
              <a:srgbClr val="D85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5500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0D963292-BF30-4C3E-BB1F-7AD3B51A6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98" y="1036376"/>
            <a:ext cx="7128313" cy="4930725"/>
          </a:xfrm>
          <a:prstGeom prst="rect">
            <a:avLst/>
          </a:prstGeom>
        </p:spPr>
      </p:pic>
      <p:sp>
        <p:nvSpPr>
          <p:cNvPr id="15" name="框架 14">
            <a:extLst>
              <a:ext uri="{FF2B5EF4-FFF2-40B4-BE49-F238E27FC236}">
                <a16:creationId xmlns:a16="http://schemas.microsoft.com/office/drawing/2014/main" id="{E3233A69-187F-42C7-8B20-9CC854AF0237}"/>
              </a:ext>
            </a:extLst>
          </p:cNvPr>
          <p:cNvSpPr/>
          <p:nvPr/>
        </p:nvSpPr>
        <p:spPr>
          <a:xfrm>
            <a:off x="4167801" y="2712523"/>
            <a:ext cx="6864634" cy="2559845"/>
          </a:xfrm>
          <a:prstGeom prst="frame">
            <a:avLst>
              <a:gd name="adj1" fmla="val 1050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4CA6EEB-746E-432B-8C19-BB16846A3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7" y="1036376"/>
            <a:ext cx="2891439" cy="319874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153B2A2-ED81-4B0F-91F8-9059828A11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75"/>
            <a:ext cx="8422202" cy="74154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5DB356B-C56A-4892-B9A1-C123285F18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9" y="245597"/>
            <a:ext cx="7427843" cy="69410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E582BEC-12AB-404D-8F68-CB842E82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05" y="69226"/>
            <a:ext cx="735315" cy="4003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9177883-1AAA-46BD-8C6C-388EA2DE2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9356902-5FF4-4F96-88FA-65844C143E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19" y="4358504"/>
            <a:ext cx="7480777" cy="1608597"/>
          </a:xfrm>
          <a:prstGeom prst="rect">
            <a:avLst/>
          </a:prstGeom>
          <a:effectLst>
            <a:outerShdw blurRad="63500" dist="38100" dir="8400000" sx="102000" sy="102000" algn="tl" rotWithShape="0">
              <a:prstClr val="black">
                <a:alpha val="15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1DF7318-AF09-1548-A4D5-01931ACB61E1}"/>
              </a:ext>
            </a:extLst>
          </p:cNvPr>
          <p:cNvSpPr txBox="1"/>
          <p:nvPr/>
        </p:nvSpPr>
        <p:spPr>
          <a:xfrm>
            <a:off x="3212758" y="5188497"/>
            <a:ext cx="5758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b="1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安裝 </a:t>
            </a:r>
            <a:r>
              <a:rPr kumimoji="1" lang="en-US" altLang="zh-TW" sz="3200" b="1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WordPress </a:t>
            </a:r>
            <a:r>
              <a:rPr kumimoji="1" lang="zh-TW" altLang="en-US" sz="3200" b="1">
                <a:solidFill>
                  <a:srgbClr val="5454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並開始使用</a:t>
            </a:r>
          </a:p>
        </p:txBody>
      </p:sp>
      <p:sp>
        <p:nvSpPr>
          <p:cNvPr id="17" name="框架 16">
            <a:extLst>
              <a:ext uri="{FF2B5EF4-FFF2-40B4-BE49-F238E27FC236}">
                <a16:creationId xmlns:a16="http://schemas.microsoft.com/office/drawing/2014/main" id="{F8DCAA9C-AC96-4E4D-819E-696183E34367}"/>
              </a:ext>
            </a:extLst>
          </p:cNvPr>
          <p:cNvSpPr/>
          <p:nvPr/>
        </p:nvSpPr>
        <p:spPr>
          <a:xfrm>
            <a:off x="2176027" y="2909697"/>
            <a:ext cx="1130389" cy="1321153"/>
          </a:xfrm>
          <a:prstGeom prst="frame">
            <a:avLst>
              <a:gd name="adj1" fmla="val 1759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1E7F79C8-41F1-4E9D-9F88-535A7F4A64DE}"/>
              </a:ext>
            </a:extLst>
          </p:cNvPr>
          <p:cNvSpPr/>
          <p:nvPr/>
        </p:nvSpPr>
        <p:spPr>
          <a:xfrm>
            <a:off x="3059936" y="2669615"/>
            <a:ext cx="437318" cy="437318"/>
          </a:xfrm>
          <a:prstGeom prst="ellipse">
            <a:avLst/>
          </a:prstGeom>
          <a:solidFill>
            <a:srgbClr val="D85A93"/>
          </a:solidFill>
          <a:ln>
            <a:solidFill>
              <a:srgbClr val="D85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BD500CE7-385D-4F4F-B6DE-F6D5AB9DBBFC}"/>
              </a:ext>
            </a:extLst>
          </p:cNvPr>
          <p:cNvSpPr/>
          <p:nvPr/>
        </p:nvSpPr>
        <p:spPr>
          <a:xfrm>
            <a:off x="10768031" y="2493864"/>
            <a:ext cx="437318" cy="437318"/>
          </a:xfrm>
          <a:prstGeom prst="ellipse">
            <a:avLst/>
          </a:prstGeom>
          <a:solidFill>
            <a:srgbClr val="D85A93"/>
          </a:solidFill>
          <a:ln>
            <a:solidFill>
              <a:srgbClr val="D85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58358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F2FBA16-8263-42E8-ACD4-A0643C322B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9"/>
          <a:stretch/>
        </p:blipFill>
        <p:spPr>
          <a:xfrm>
            <a:off x="0" y="843029"/>
            <a:ext cx="4441682" cy="161482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696FD7A-A5F7-493F-BE60-BBDD1FA96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1712" y="583095"/>
            <a:ext cx="864033" cy="47045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2BDC7D1-B012-4790-A061-7B59EE9EB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0308" y="1036999"/>
            <a:ext cx="331049" cy="19361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7E50698-E454-4ACF-8AE8-9243B4B78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0" y="807975"/>
            <a:ext cx="3457879" cy="18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44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3AA647C-C3B4-453D-A4F6-020966D7A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27" y="1313053"/>
            <a:ext cx="6970642" cy="445912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1DF5341-597E-934F-8FA4-B0A0B0B36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zh-TW" sz="4000" b="0" i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QNAP NAS </a:t>
            </a:r>
            <a:r>
              <a:rPr kumimoji="1" lang="zh-TW" altLang="en-US" sz="4000" b="0" i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搭配 </a:t>
            </a:r>
            <a:r>
              <a:rPr kumimoji="1" lang="en-US" altLang="zh-TW" sz="4000" b="0" i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WordPress </a:t>
            </a:r>
            <a:r>
              <a:rPr kumimoji="1" lang="zh-CN" altLang="en-US" sz="4000" b="0" i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架站四大整合應用</a:t>
            </a:r>
            <a:endParaRPr kumimoji="1" lang="zh-TW" altLang="en-US" sz="4000" b="0" i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4BB450D-E3B5-4EC7-B03F-B4DC92586E84}"/>
              </a:ext>
            </a:extLst>
          </p:cNvPr>
          <p:cNvSpPr/>
          <p:nvPr/>
        </p:nvSpPr>
        <p:spPr>
          <a:xfrm>
            <a:off x="166203" y="1125666"/>
            <a:ext cx="3484771" cy="1132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CN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檔案管理軟體，提升網站內容發佈效率</a:t>
            </a:r>
            <a:endParaRPr lang="en-US" altLang="zh-CN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6029901-DAAC-4668-B852-F2ECD5D14924}"/>
              </a:ext>
            </a:extLst>
          </p:cNvPr>
          <p:cNvSpPr/>
          <p:nvPr/>
        </p:nvSpPr>
        <p:spPr>
          <a:xfrm>
            <a:off x="166203" y="4708795"/>
            <a:ext cx="3643797" cy="1132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不論</a:t>
            </a:r>
            <a:r>
              <a:rPr lang="zh-CN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網站架設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內容備份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，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CN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一機搞定</a:t>
            </a:r>
            <a:endParaRPr lang="en-US" altLang="zh-CN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BC7D958-6DCE-4B6E-9372-5593B66AFB44}"/>
              </a:ext>
            </a:extLst>
          </p:cNvPr>
          <p:cNvSpPr/>
          <p:nvPr/>
        </p:nvSpPr>
        <p:spPr>
          <a:xfrm>
            <a:off x="8541028" y="4705171"/>
            <a:ext cx="3177486" cy="1132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免費擁有個人網址，快速啟用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SSL </a:t>
            </a:r>
            <a:r>
              <a:rPr lang="zh-CN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憑證</a:t>
            </a:r>
            <a:endParaRPr lang="en-US" altLang="zh-CN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78799B7-4DE8-4FD1-BB00-4919D4EA6729}"/>
              </a:ext>
            </a:extLst>
          </p:cNvPr>
          <p:cNvSpPr/>
          <p:nvPr/>
        </p:nvSpPr>
        <p:spPr>
          <a:xfrm>
            <a:off x="8541028" y="1125666"/>
            <a:ext cx="3581677" cy="1132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CN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虛擬主機，一台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CN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就能架設多個網站</a:t>
            </a:r>
            <a:endParaRPr lang="en-US" altLang="zh-CN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9C591B9-F71D-4D84-A541-842EB4301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22080"/>
            <a:ext cx="1879281" cy="1213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19FCAB5-D4FB-4E4A-B2C4-4DEC70BC0A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954" y="2731242"/>
            <a:ext cx="990000" cy="1800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3328D40-F54C-457A-83BB-FE5BFA5571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970626"/>
            <a:ext cx="1340326" cy="138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25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6DD971B5-1647-402F-991B-B0211C3DD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11" name="圖片 10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1E277695-F1F1-2349-BA92-8D59A96E25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" y="2207299"/>
            <a:ext cx="6299835" cy="1904950"/>
          </a:xfrm>
          <a:prstGeom prst="rect">
            <a:avLst/>
          </a:prstGeom>
        </p:spPr>
      </p:pic>
      <p:pic>
        <p:nvPicPr>
          <p:cNvPr id="19" name="圖片 18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05D8CE49-31FE-E844-BB52-180005915C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1043"/>
          <a:stretch/>
        </p:blipFill>
        <p:spPr>
          <a:xfrm>
            <a:off x="6548296" y="2253080"/>
            <a:ext cx="5477889" cy="277002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EEF4A51-C1DE-41AA-8770-8BD9DFA97F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29" y="1545243"/>
            <a:ext cx="5930655" cy="851506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D5831ED8-E700-4C95-8847-467F712ED092}"/>
              </a:ext>
            </a:extLst>
          </p:cNvPr>
          <p:cNvSpPr txBox="1"/>
          <p:nvPr/>
        </p:nvSpPr>
        <p:spPr>
          <a:xfrm>
            <a:off x="6783636" y="1653395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新增文章無須等待，隨傳即用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FFFBB95-395E-4944-8758-97E80009FE3E}"/>
              </a:ext>
            </a:extLst>
          </p:cNvPr>
          <p:cNvSpPr/>
          <p:nvPr/>
        </p:nvSpPr>
        <p:spPr>
          <a:xfrm>
            <a:off x="6194475" y="1891841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2. </a:t>
            </a:r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3080713-A558-4F62-8CB5-9E2715F178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5" y="1545243"/>
            <a:ext cx="5930655" cy="85150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B90563F-132A-2B4A-85E2-7E8B166F507E}"/>
              </a:ext>
            </a:extLst>
          </p:cNvPr>
          <p:cNvSpPr txBox="1"/>
          <p:nvPr/>
        </p:nvSpPr>
        <p:spPr>
          <a:xfrm>
            <a:off x="751252" y="1653395"/>
            <a:ext cx="5134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kumimoji="1"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8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r>
              <a:rPr kumimoji="1"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定期進行檔案處理</a:t>
            </a:r>
            <a:endParaRPr kumimoji="1" lang="zh-TW" altLang="en-US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9C910147-9BA9-4EE2-87AB-BF81FF7B0042}"/>
              </a:ext>
            </a:extLst>
          </p:cNvPr>
          <p:cNvSpPr txBox="1">
            <a:spLocks/>
          </p:cNvSpPr>
          <p:nvPr/>
        </p:nvSpPr>
        <p:spPr>
          <a:xfrm>
            <a:off x="1008582" y="219572"/>
            <a:ext cx="10515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CN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檔案管理軟體，提升網站內容發佈效率</a:t>
            </a:r>
            <a:endParaRPr kumimoji="1" lang="zh-TW" altLang="en-US" sz="4000" b="1">
              <a:solidFill>
                <a:srgbClr val="3E3A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B83194D3-98B8-451B-9E3E-C44313264B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9"/>
          <a:stretch/>
        </p:blipFill>
        <p:spPr>
          <a:xfrm>
            <a:off x="0" y="260323"/>
            <a:ext cx="939143" cy="730512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6C4075DA-6D70-4F98-BEE8-549128C75009}"/>
              </a:ext>
            </a:extLst>
          </p:cNvPr>
          <p:cNvGrpSpPr/>
          <p:nvPr/>
        </p:nvGrpSpPr>
        <p:grpSpPr>
          <a:xfrm>
            <a:off x="2831887" y="3358155"/>
            <a:ext cx="2236763" cy="1150939"/>
            <a:chOff x="2752374" y="3260345"/>
            <a:chExt cx="2236763" cy="1150939"/>
          </a:xfrm>
        </p:grpSpPr>
        <p:sp>
          <p:nvSpPr>
            <p:cNvPr id="17" name="不規則四邊形 16">
              <a:extLst>
                <a:ext uri="{FF2B5EF4-FFF2-40B4-BE49-F238E27FC236}">
                  <a16:creationId xmlns:a16="http://schemas.microsoft.com/office/drawing/2014/main" id="{6091374A-C36E-FF48-A92B-E638B4841002}"/>
                </a:ext>
              </a:extLst>
            </p:cNvPr>
            <p:cNvSpPr/>
            <p:nvPr/>
          </p:nvSpPr>
          <p:spPr>
            <a:xfrm>
              <a:off x="2752374" y="3260345"/>
              <a:ext cx="2236763" cy="1150939"/>
            </a:xfrm>
            <a:prstGeom prst="trapezoid">
              <a:avLst>
                <a:gd name="adj" fmla="val 37131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D57085D-158A-314D-B529-5A546577B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9" t="10193" r="12393" b="32314"/>
            <a:stretch/>
          </p:blipFill>
          <p:spPr>
            <a:xfrm>
              <a:off x="3208023" y="3511994"/>
              <a:ext cx="592900" cy="592900"/>
            </a:xfrm>
            <a:prstGeom prst="roundRect">
              <a:avLst>
                <a:gd name="adj" fmla="val 27308"/>
              </a:avLst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02359955-183A-C441-8287-8AC87F88F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2115" r="14774" b="30208"/>
            <a:stretch/>
          </p:blipFill>
          <p:spPr>
            <a:xfrm>
              <a:off x="3960122" y="3507653"/>
              <a:ext cx="592900" cy="592900"/>
            </a:xfrm>
            <a:prstGeom prst="roundRect">
              <a:avLst>
                <a:gd name="adj" fmla="val 30078"/>
              </a:avLst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17D078E8-AB3E-44D4-9D81-368016886B5D}"/>
                </a:ext>
              </a:extLst>
            </p:cNvPr>
            <p:cNvSpPr txBox="1"/>
            <p:nvPr/>
          </p:nvSpPr>
          <p:spPr>
            <a:xfrm>
              <a:off x="3176253" y="4129340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浮水印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A31AD8A4-8A10-4604-8249-76305DD511FB}"/>
                </a:ext>
              </a:extLst>
            </p:cNvPr>
            <p:cNvSpPr txBox="1"/>
            <p:nvPr/>
          </p:nvSpPr>
          <p:spPr>
            <a:xfrm>
              <a:off x="3870755" y="411741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影片轉檔</a:t>
              </a: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47D98560-F84B-49B1-95EB-45BA62C21A5C}"/>
              </a:ext>
            </a:extLst>
          </p:cNvPr>
          <p:cNvSpPr/>
          <p:nvPr/>
        </p:nvSpPr>
        <p:spPr>
          <a:xfrm>
            <a:off x="162091" y="1891841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1. </a:t>
            </a:r>
            <a:endParaRPr lang="zh-TW" altLang="en-US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BEFC75B8-0607-4E7D-AA14-0505CF100F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205" y="5579439"/>
            <a:ext cx="1770214" cy="361113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DA4A206-AF3E-4303-ACFB-1D0504CA8B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40" y="4712373"/>
            <a:ext cx="4020850" cy="1792807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6108BE11-66F3-4784-87E1-CF949CA3E139}"/>
              </a:ext>
            </a:extLst>
          </p:cNvPr>
          <p:cNvSpPr/>
          <p:nvPr/>
        </p:nvSpPr>
        <p:spPr>
          <a:xfrm>
            <a:off x="4570238" y="5282291"/>
            <a:ext cx="3364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搭配</a:t>
            </a:r>
            <a:r>
              <a:rPr lang="zh-TW" altLang="en-US" sz="20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2000" b="1" err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Qfiling</a:t>
            </a:r>
            <a:r>
              <a:rPr lang="en-US" altLang="zh-TW" sz="20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0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</a:t>
            </a:r>
            <a:r>
              <a:rPr lang="zh-CN" altLang="en-US" sz="20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多媒體檔案自動轉檔添加浮水印</a:t>
            </a:r>
            <a:endParaRPr lang="en-US" altLang="zh-CN" sz="2000" b="1">
              <a:solidFill>
                <a:srgbClr val="3E3A39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19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0CF4D7E5-AC51-7F4C-88B4-2399265D1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21" y="2022960"/>
            <a:ext cx="5795564" cy="282807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C86E656-89A5-E94B-BE95-6C0B20052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3" y="2135335"/>
            <a:ext cx="5832881" cy="311163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4533898-43C6-4C7A-9AB6-1701047F2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29" y="1317852"/>
            <a:ext cx="5930655" cy="851506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E25FCB22-06FF-4EB0-BEB1-60DC34BF85C9}"/>
              </a:ext>
            </a:extLst>
          </p:cNvPr>
          <p:cNvSpPr txBox="1"/>
          <p:nvPr/>
        </p:nvSpPr>
        <p:spPr>
          <a:xfrm>
            <a:off x="6783636" y="1426004"/>
            <a:ext cx="4652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kumimoji="1"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URL </a:t>
            </a:r>
            <a:r>
              <a:rPr kumimoji="1"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直接放至文章發佈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9FF7A34-6ED9-4E79-948B-B24898D4AF66}"/>
              </a:ext>
            </a:extLst>
          </p:cNvPr>
          <p:cNvSpPr/>
          <p:nvPr/>
        </p:nvSpPr>
        <p:spPr>
          <a:xfrm>
            <a:off x="6194475" y="1664450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2. </a:t>
            </a:r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B8EEB566-7FFC-474E-96A0-845BBF6D6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5" y="1317852"/>
            <a:ext cx="5930655" cy="851506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DD8063F-F233-4BC7-BC8F-B663AB11DCEE}"/>
              </a:ext>
            </a:extLst>
          </p:cNvPr>
          <p:cNvSpPr txBox="1"/>
          <p:nvPr/>
        </p:nvSpPr>
        <p:spPr>
          <a:xfrm>
            <a:off x="641038" y="1426004"/>
            <a:ext cx="54602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kumimoji="1" lang="en-US" altLang="zh-CN" sz="26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Qsirch</a:t>
            </a:r>
            <a:r>
              <a:rPr kumimoji="1" lang="en-US" altLang="zh-CN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1" lang="zh-CN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智能辨識查找所需圖片</a:t>
            </a:r>
            <a:endParaRPr kumimoji="1" lang="zh-TW" altLang="en-US" sz="2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83D62EC-DE86-4996-8DA6-6A16D4D9267C}"/>
              </a:ext>
            </a:extLst>
          </p:cNvPr>
          <p:cNvSpPr/>
          <p:nvPr/>
        </p:nvSpPr>
        <p:spPr>
          <a:xfrm>
            <a:off x="162091" y="1664450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1. </a:t>
            </a:r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703EE69-87E9-A049-8FD5-F63A3B1C41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" t="31884" r="65582" b="2937"/>
          <a:stretch/>
        </p:blipFill>
        <p:spPr>
          <a:xfrm>
            <a:off x="249867" y="2984604"/>
            <a:ext cx="2271586" cy="2271586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40C536DA-F5D2-40A8-9FFE-746DAAF5D60C}"/>
              </a:ext>
            </a:extLst>
          </p:cNvPr>
          <p:cNvSpPr txBox="1">
            <a:spLocks/>
          </p:cNvSpPr>
          <p:nvPr/>
        </p:nvSpPr>
        <p:spPr>
          <a:xfrm>
            <a:off x="1008582" y="219572"/>
            <a:ext cx="10515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CN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檔案管理軟體，提升網站內容發佈效率</a:t>
            </a:r>
            <a:endParaRPr kumimoji="1" lang="zh-TW" altLang="en-US" sz="4000" b="1">
              <a:solidFill>
                <a:srgbClr val="3E3A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9854CF8-DF71-46AD-860D-06C4AAE620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9"/>
          <a:stretch/>
        </p:blipFill>
        <p:spPr>
          <a:xfrm>
            <a:off x="0" y="260323"/>
            <a:ext cx="939143" cy="730512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3DFD878-B117-4B2F-B164-C8FB2C85F2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756E046-BC4F-4953-9871-4405D75387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45" y="4852064"/>
            <a:ext cx="4020850" cy="1792807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2892349-9E18-4CD6-8B60-D8545DA6F6FB}"/>
              </a:ext>
            </a:extLst>
          </p:cNvPr>
          <p:cNvSpPr/>
          <p:nvPr/>
        </p:nvSpPr>
        <p:spPr>
          <a:xfrm>
            <a:off x="4138507" y="5421982"/>
            <a:ext cx="3444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搭配 </a:t>
            </a:r>
            <a:r>
              <a:rPr lang="en-US" altLang="zh-TW" sz="2000" b="1" err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Qsirch</a:t>
            </a:r>
            <a:r>
              <a:rPr lang="en-US" altLang="zh-TW" sz="20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0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，全文檢索所需內容，圖片、影片輕鬆查找</a:t>
            </a:r>
          </a:p>
        </p:txBody>
      </p:sp>
    </p:spTree>
    <p:extLst>
      <p:ext uri="{BB962C8B-B14F-4D97-AF65-F5344CB8AC3E}">
        <p14:creationId xmlns:p14="http://schemas.microsoft.com/office/powerpoint/2010/main" val="776946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FCABC50-6D18-4345-99FC-402F8471F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34" y="3266662"/>
            <a:ext cx="12428162" cy="500044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69B5C3F-AAB5-9741-A66F-4C1F63FBB8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374" y="4966782"/>
            <a:ext cx="9760226" cy="8001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zh-TW" altLang="en-US" sz="9600" b="1" dirty="0">
                <a:solidFill>
                  <a:schemeClr val="bg1"/>
                </a:solidFill>
                <a:latin typeface="Microsoft JhengHei UI"/>
                <a:ea typeface="Microsoft JhengHei UI"/>
              </a:rPr>
              <a:t>架站的困境與</a:t>
            </a:r>
            <a:r>
              <a:rPr kumimoji="1" lang="en-US" altLang="zh-TW" sz="9600" b="1" dirty="0">
                <a:solidFill>
                  <a:schemeClr val="bg1"/>
                </a:solidFill>
                <a:latin typeface="Microsoft JhengHei UI"/>
                <a:ea typeface="Microsoft JhengHei UI"/>
              </a:rPr>
              <a:t> WordPress </a:t>
            </a:r>
            <a:r>
              <a:rPr kumimoji="1" lang="zh-TW" altLang="en-US" sz="9600" b="1" dirty="0">
                <a:solidFill>
                  <a:schemeClr val="bg1"/>
                </a:solidFill>
                <a:latin typeface="Microsoft JhengHei UI"/>
                <a:ea typeface="Microsoft JhengHei UI"/>
              </a:rPr>
              <a:t>方案</a:t>
            </a:r>
            <a:endParaRPr lang="en-US" altLang="zh-TW" sz="9600" b="1" dirty="0">
              <a:solidFill>
                <a:schemeClr val="bg1"/>
              </a:solidFill>
              <a:latin typeface="Microsoft JhengHei UI"/>
              <a:ea typeface="Microsoft JhengHei UI"/>
            </a:endParaRPr>
          </a:p>
        </p:txBody>
      </p:sp>
    </p:spTree>
    <p:extLst>
      <p:ext uri="{BB962C8B-B14F-4D97-AF65-F5344CB8AC3E}">
        <p14:creationId xmlns:p14="http://schemas.microsoft.com/office/powerpoint/2010/main" val="4248395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監視器, 牆, 電子用品, 室內 的圖片&#10;&#10;&#10;&#10;自動產生的描述">
            <a:extLst>
              <a:ext uri="{FF2B5EF4-FFF2-40B4-BE49-F238E27FC236}">
                <a16:creationId xmlns:a16="http://schemas.microsoft.com/office/drawing/2014/main" id="{F50019E4-BCF6-3845-9141-75D7BC54D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97" y="1078097"/>
            <a:ext cx="8997950" cy="440389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reflection blurRad="12700" stA="10000" endPos="25000" dir="5400000" sy="-100000" algn="bl" rotWithShape="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5EEE210-F4C4-A44B-AAF8-ADD92077A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709" y="3327821"/>
            <a:ext cx="1130300" cy="1130300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A46F5C3C-C741-45A0-BE53-8EF7C10AD389}"/>
              </a:ext>
            </a:extLst>
          </p:cNvPr>
          <p:cNvSpPr txBox="1">
            <a:spLocks/>
          </p:cNvSpPr>
          <p:nvPr/>
        </p:nvSpPr>
        <p:spPr>
          <a:xfrm>
            <a:off x="1008582" y="219572"/>
            <a:ext cx="10515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CN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檔案管理軟體，提升網站內容發佈效率</a:t>
            </a:r>
            <a:endParaRPr kumimoji="1" lang="zh-TW" altLang="en-US" sz="4000" b="1">
              <a:solidFill>
                <a:srgbClr val="3E3A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6093CD9-D3B5-44A9-AFFC-F0BB734160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9"/>
          <a:stretch/>
        </p:blipFill>
        <p:spPr>
          <a:xfrm>
            <a:off x="0" y="260323"/>
            <a:ext cx="939143" cy="730512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7986639-179C-4053-9E4C-C7A4209FA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263FEE8-51FE-4E97-994A-DAF49F222A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22964"/>
            <a:ext cx="4398890" cy="183489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7914C1D-B05A-4F12-B216-50F9E88311E2}"/>
              </a:ext>
            </a:extLst>
          </p:cNvPr>
          <p:cNvSpPr/>
          <p:nvPr/>
        </p:nvSpPr>
        <p:spPr>
          <a:xfrm>
            <a:off x="6468560" y="5214607"/>
            <a:ext cx="36537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err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Qsirch</a:t>
            </a:r>
            <a:r>
              <a:rPr lang="en-US" altLang="zh-TW" sz="20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0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更提供多媒體檔案直接預覽功能，無需額外下載確認！</a:t>
            </a:r>
          </a:p>
        </p:txBody>
      </p:sp>
    </p:spTree>
    <p:extLst>
      <p:ext uri="{BB962C8B-B14F-4D97-AF65-F5344CB8AC3E}">
        <p14:creationId xmlns:p14="http://schemas.microsoft.com/office/powerpoint/2010/main" val="1923035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D4FAAFD3-BA62-3F44-9F02-A8211E65E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"/>
          <a:stretch/>
        </p:blipFill>
        <p:spPr>
          <a:xfrm>
            <a:off x="227045" y="2196074"/>
            <a:ext cx="3493746" cy="2289787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reflection blurRad="12700" stA="20000" endPos="25000" dir="5400000" sy="-100000" algn="bl" rotWithShape="0"/>
          </a:effectLst>
        </p:spPr>
      </p:pic>
      <p:pic>
        <p:nvPicPr>
          <p:cNvPr id="17" name="圖片 16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1D6952AB-4924-074F-8026-E9BBABAF1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650" y="2196074"/>
            <a:ext cx="3898900" cy="1663700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reflection blurRad="12700" stA="20000" endPos="25000" dir="5400000" sy="-100000" algn="bl" rotWithShape="0"/>
          </a:effectLst>
        </p:spPr>
      </p:pic>
      <p:pic>
        <p:nvPicPr>
          <p:cNvPr id="19" name="圖片 18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A3894314-5F04-FF4F-8C17-69560D92E1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2"/>
          <a:stretch/>
        </p:blipFill>
        <p:spPr>
          <a:xfrm>
            <a:off x="8140163" y="2196074"/>
            <a:ext cx="3898900" cy="2048706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reflection blurRad="12700" stA="20000" endPos="25000" dir="5400000" sy="-100000" algn="bl" rotWithShape="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F1E3E4-9037-4AB6-BE69-35D43FDCC1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07"/>
          <a:stretch/>
        </p:blipFill>
        <p:spPr>
          <a:xfrm>
            <a:off x="107453" y="1519392"/>
            <a:ext cx="3676180" cy="8001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1874498-592A-4956-A852-F7B8D42024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07"/>
          <a:stretch/>
        </p:blipFill>
        <p:spPr>
          <a:xfrm>
            <a:off x="4171200" y="1519392"/>
            <a:ext cx="3676180" cy="8001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E598DA3-E892-4FA5-BFFF-5F71C621EE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07"/>
          <a:stretch/>
        </p:blipFill>
        <p:spPr>
          <a:xfrm>
            <a:off x="8234947" y="1519392"/>
            <a:ext cx="3676180" cy="8001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04E48B5-14E4-CF4C-925D-0B32304A8B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2694" y="226618"/>
            <a:ext cx="10968433" cy="800100"/>
          </a:xfrm>
        </p:spPr>
        <p:txBody>
          <a:bodyPr>
            <a:normAutofit/>
          </a:bodyPr>
          <a:lstStyle/>
          <a:p>
            <a:r>
              <a:rPr lang="zh-TW" altLang="en-US" sz="4000" b="1" i="0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不論</a:t>
            </a:r>
            <a:r>
              <a:rPr lang="zh-CN" altLang="en-US" sz="4000" b="1" i="0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網站架設</a:t>
            </a:r>
            <a:r>
              <a:rPr lang="en-US" altLang="zh-TW" sz="4000" b="1" i="0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4000" b="1" i="0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內容備份</a:t>
            </a:r>
            <a:r>
              <a:rPr lang="zh-TW" altLang="en-US" sz="4000" b="1" i="0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4000" b="1" i="0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CN" altLang="en-US" sz="4000" b="1" i="0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一機搞定</a:t>
            </a:r>
            <a:endParaRPr kumimoji="1" lang="zh-TW" altLang="en-US" sz="4000" b="1" i="0">
              <a:solidFill>
                <a:srgbClr val="3E3A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A2B8979-93D6-D94E-8845-BEDCA6662455}"/>
              </a:ext>
            </a:extLst>
          </p:cNvPr>
          <p:cNvSpPr txBox="1"/>
          <p:nvPr/>
        </p:nvSpPr>
        <p:spPr>
          <a:xfrm>
            <a:off x="744171" y="1637298"/>
            <a:ext cx="2840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啟用</a:t>
            </a:r>
            <a:r>
              <a:rPr kumimoji="1" lang="zh-TW" altLang="en-US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kumimoji="1" lang="en-US" altLang="zh-TW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NAS FTP </a:t>
            </a:r>
            <a:r>
              <a:rPr kumimoji="1" lang="zh-CN" altLang="en-US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功能</a:t>
            </a:r>
            <a:endParaRPr kumimoji="1" lang="zh-TW" altLang="en-US" sz="24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C3EA03C-88BE-C042-B2F6-F4C707939CAB}"/>
              </a:ext>
            </a:extLst>
          </p:cNvPr>
          <p:cNvSpPr txBox="1"/>
          <p:nvPr/>
        </p:nvSpPr>
        <p:spPr>
          <a:xfrm>
            <a:off x="4605130" y="163729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安裝</a:t>
            </a:r>
            <a:r>
              <a:rPr kumimoji="1" lang="zh-TW" altLang="en-US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kumimoji="1" lang="en-US" altLang="zh-TW" sz="2200" b="1" err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BackWPup</a:t>
            </a:r>
            <a:r>
              <a:rPr kumimoji="1" lang="en-US" altLang="zh-TW" sz="22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kumimoji="1" lang="zh-TW" altLang="en-US" sz="22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外掛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20F3C4F-6053-8E4A-92F6-9D670679A92F}"/>
              </a:ext>
            </a:extLst>
          </p:cNvPr>
          <p:cNvSpPr txBox="1"/>
          <p:nvPr/>
        </p:nvSpPr>
        <p:spPr>
          <a:xfrm>
            <a:off x="8935020" y="163729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設定排程備份任務</a:t>
            </a:r>
            <a:endParaRPr kumimoji="1" lang="zh-TW" altLang="en-US" sz="24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5" name="圖片 14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8FF8A97F-30D2-9F4A-B65D-D980CF73F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5" t="32944" r="9156" b="7785"/>
          <a:stretch/>
        </p:blipFill>
        <p:spPr>
          <a:xfrm>
            <a:off x="1874025" y="2432374"/>
            <a:ext cx="1980000" cy="1980000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C901DF91-F4E8-B843-99E6-54E29E0DA1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6" t="60459" r="36408" b="106"/>
          <a:stretch/>
        </p:blipFill>
        <p:spPr>
          <a:xfrm>
            <a:off x="9585848" y="2369575"/>
            <a:ext cx="1980000" cy="1980000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E2FCBED-8996-4D70-9279-F099B08DD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622" y="261412"/>
            <a:ext cx="1394317" cy="730512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0767039-C8C3-420F-B10B-BD2CDF47F6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9130"/>
            <a:ext cx="12192000" cy="183489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1ADE43E-9C93-4FCA-91E5-BE14DCA19B8F}"/>
              </a:ext>
            </a:extLst>
          </p:cNvPr>
          <p:cNvSpPr/>
          <p:nvPr/>
        </p:nvSpPr>
        <p:spPr>
          <a:xfrm>
            <a:off x="88305" y="1868131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1. </a:t>
            </a:r>
            <a:endParaRPr lang="zh-TW" altLang="en-US" sz="240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1379383-EA91-451C-B4DF-FED7FEC9FBAE}"/>
              </a:ext>
            </a:extLst>
          </p:cNvPr>
          <p:cNvSpPr/>
          <p:nvPr/>
        </p:nvSpPr>
        <p:spPr>
          <a:xfrm>
            <a:off x="4148745" y="1868131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2. </a:t>
            </a:r>
            <a:endParaRPr lang="zh-TW" altLang="en-US" sz="240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DC86621-8FEA-4809-A0C5-B453906F5FB6}"/>
              </a:ext>
            </a:extLst>
          </p:cNvPr>
          <p:cNvSpPr/>
          <p:nvPr/>
        </p:nvSpPr>
        <p:spPr>
          <a:xfrm>
            <a:off x="8208709" y="1868131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3. </a:t>
            </a:r>
            <a:endParaRPr lang="zh-TW" altLang="en-US" sz="240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B26DFF80-65D2-46F8-B2C2-32B23E433E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94" y="4187717"/>
            <a:ext cx="4081935" cy="2080386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D2278C5E-C65E-4844-846B-01797C9BAEA1}"/>
              </a:ext>
            </a:extLst>
          </p:cNvPr>
          <p:cNvSpPr/>
          <p:nvPr/>
        </p:nvSpPr>
        <p:spPr>
          <a:xfrm>
            <a:off x="4327394" y="4835447"/>
            <a:ext cx="31687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三步驟，透過 </a:t>
            </a:r>
            <a:r>
              <a:rPr lang="en-US" altLang="zh-TW" sz="26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FTP</a:t>
            </a:r>
            <a:r>
              <a:rPr lang="zh-TW" altLang="en-US" sz="26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排程備份網站內容</a:t>
            </a:r>
          </a:p>
        </p:txBody>
      </p:sp>
    </p:spTree>
    <p:extLst>
      <p:ext uri="{BB962C8B-B14F-4D97-AF65-F5344CB8AC3E}">
        <p14:creationId xmlns:p14="http://schemas.microsoft.com/office/powerpoint/2010/main" val="2762567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3E3572D2-41E3-4E61-A5C2-70D4AC8B27ED}"/>
              </a:ext>
            </a:extLst>
          </p:cNvPr>
          <p:cNvSpPr txBox="1">
            <a:spLocks/>
          </p:cNvSpPr>
          <p:nvPr/>
        </p:nvSpPr>
        <p:spPr>
          <a:xfrm>
            <a:off x="942695" y="226618"/>
            <a:ext cx="10515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免費擁有個人網址，快速啟用 </a:t>
            </a:r>
            <a:r>
              <a:rPr lang="en-US" altLang="zh-TW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SSL </a:t>
            </a:r>
            <a:r>
              <a:rPr lang="zh-TW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憑證</a:t>
            </a:r>
            <a:endParaRPr kumimoji="1" lang="zh-TW" altLang="en-US" sz="4000" b="1">
              <a:solidFill>
                <a:srgbClr val="3E3A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67D5AD9-8AED-4271-BEF2-9DC07F09E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622" y="261958"/>
            <a:ext cx="1394317" cy="729419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369283D-8BD8-43C2-B8B4-23CF85684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2982"/>
            <a:ext cx="12192000" cy="1834896"/>
          </a:xfrm>
          <a:prstGeom prst="rect">
            <a:avLst/>
          </a:prstGeom>
        </p:spPr>
      </p:pic>
      <p:pic>
        <p:nvPicPr>
          <p:cNvPr id="5" name="圖片 4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8491BB17-89B7-694E-9340-AFDB6B0F4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5" t="522" r="34658" b="51056"/>
          <a:stretch/>
        </p:blipFill>
        <p:spPr>
          <a:xfrm>
            <a:off x="942695" y="1179443"/>
            <a:ext cx="8295185" cy="3751214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  <a:effectLst>
            <a:reflection blurRad="38100" stA="13000" endPos="22000" dir="5400000" sy="-100000" algn="bl" rotWithShape="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81CB1BE-4E0B-4BD5-B164-27DA694AF7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41" y="1243669"/>
            <a:ext cx="5233934" cy="239857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245B40C-49F6-457F-ACD9-208B12678417}"/>
              </a:ext>
            </a:extLst>
          </p:cNvPr>
          <p:cNvSpPr/>
          <p:nvPr/>
        </p:nvSpPr>
        <p:spPr>
          <a:xfrm>
            <a:off x="6927832" y="1947270"/>
            <a:ext cx="436122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3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搭配 </a:t>
            </a:r>
            <a:r>
              <a:rPr lang="en-US" altLang="zh-TW" sz="23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myQNAPcloud DDNS </a:t>
            </a:r>
            <a:r>
              <a:rPr lang="zh-TW" altLang="en-US" sz="23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服務，不用再記複雜的數字，</a:t>
            </a:r>
            <a:r>
              <a:rPr lang="zh-TW" altLang="en-US" sz="2300" b="1">
                <a:solidFill>
                  <a:srgbClr val="567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利用簡單的網域名稱</a:t>
            </a:r>
            <a:r>
              <a:rPr lang="zh-TW" altLang="en-US" sz="23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快速存取網站。</a:t>
            </a:r>
          </a:p>
        </p:txBody>
      </p:sp>
    </p:spTree>
    <p:extLst>
      <p:ext uri="{BB962C8B-B14F-4D97-AF65-F5344CB8AC3E}">
        <p14:creationId xmlns:p14="http://schemas.microsoft.com/office/powerpoint/2010/main" val="158208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27">
            <a:extLst>
              <a:ext uri="{FF2B5EF4-FFF2-40B4-BE49-F238E27FC236}">
                <a16:creationId xmlns:a16="http://schemas.microsoft.com/office/drawing/2014/main" id="{A3061D44-AC11-AF49-80F2-2787D87754D4}"/>
              </a:ext>
            </a:extLst>
          </p:cNvPr>
          <p:cNvSpPr/>
          <p:nvPr/>
        </p:nvSpPr>
        <p:spPr>
          <a:xfrm>
            <a:off x="4003600" y="1968631"/>
            <a:ext cx="3304974" cy="2743200"/>
          </a:xfrm>
          <a:prstGeom prst="roundRect">
            <a:avLst>
              <a:gd name="adj" fmla="val 1256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8" name="Shape 328">
            <a:extLst>
              <a:ext uri="{FF2B5EF4-FFF2-40B4-BE49-F238E27FC236}">
                <a16:creationId xmlns:a16="http://schemas.microsoft.com/office/drawing/2014/main" id="{3257B7CF-5D95-B349-8FB2-0DB843799F85}"/>
              </a:ext>
            </a:extLst>
          </p:cNvPr>
          <p:cNvSpPr/>
          <p:nvPr/>
        </p:nvSpPr>
        <p:spPr>
          <a:xfrm>
            <a:off x="377686" y="2106745"/>
            <a:ext cx="3511193" cy="2605086"/>
          </a:xfrm>
          <a:prstGeom prst="roundRect">
            <a:avLst>
              <a:gd name="adj" fmla="val 14378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CAD4F35C-6687-445E-8875-796536618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" y="1858074"/>
            <a:ext cx="6985232" cy="763062"/>
          </a:xfrm>
          <a:prstGeom prst="rect">
            <a:avLst/>
          </a:prstGeom>
        </p:spPr>
      </p:pic>
      <p:pic>
        <p:nvPicPr>
          <p:cNvPr id="12" name="Shape 332">
            <a:extLst>
              <a:ext uri="{FF2B5EF4-FFF2-40B4-BE49-F238E27FC236}">
                <a16:creationId xmlns:a16="http://schemas.microsoft.com/office/drawing/2014/main" id="{73F056E4-BCB4-5045-8624-A740E31B00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758" r="24953" b="7402"/>
          <a:stretch/>
        </p:blipFill>
        <p:spPr>
          <a:xfrm>
            <a:off x="4109536" y="2675727"/>
            <a:ext cx="3076824" cy="17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334">
            <a:extLst>
              <a:ext uri="{FF2B5EF4-FFF2-40B4-BE49-F238E27FC236}">
                <a16:creationId xmlns:a16="http://schemas.microsoft.com/office/drawing/2014/main" id="{611A412C-7F6D-9746-A62D-FA0F6CDA787B}"/>
              </a:ext>
            </a:extLst>
          </p:cNvPr>
          <p:cNvSpPr/>
          <p:nvPr/>
        </p:nvSpPr>
        <p:spPr>
          <a:xfrm>
            <a:off x="704433" y="4564006"/>
            <a:ext cx="2787491" cy="404834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altLang="en-US" sz="2400" b="1" u="none" strike="noStrike" cap="none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Arial"/>
              </a:rPr>
              <a:t>安全連線下的網站</a:t>
            </a:r>
          </a:p>
        </p:txBody>
      </p:sp>
      <p:sp>
        <p:nvSpPr>
          <p:cNvPr id="14" name="Shape 335">
            <a:extLst>
              <a:ext uri="{FF2B5EF4-FFF2-40B4-BE49-F238E27FC236}">
                <a16:creationId xmlns:a16="http://schemas.microsoft.com/office/drawing/2014/main" id="{E5C1C575-5ABB-4E41-B397-E2FCE9736513}"/>
              </a:ext>
            </a:extLst>
          </p:cNvPr>
          <p:cNvSpPr/>
          <p:nvPr/>
        </p:nvSpPr>
        <p:spPr>
          <a:xfrm>
            <a:off x="4446104" y="4564006"/>
            <a:ext cx="2511287" cy="404834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altLang="en-US" sz="2400" b="1" u="none" strike="noStrike" cap="none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Arial"/>
              </a:rPr>
              <a:t>網站發生警示時</a:t>
            </a:r>
          </a:p>
        </p:txBody>
      </p:sp>
      <p:pic>
        <p:nvPicPr>
          <p:cNvPr id="15" name="Shape 336">
            <a:extLst>
              <a:ext uri="{FF2B5EF4-FFF2-40B4-BE49-F238E27FC236}">
                <a16:creationId xmlns:a16="http://schemas.microsoft.com/office/drawing/2014/main" id="{6059BC21-000A-D543-9FA9-A10BCBE516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395" y="2708508"/>
            <a:ext cx="3251301" cy="16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18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C2C1B108-2447-9F4C-9044-1B4EBD1C52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29"/>
          <a:stretch/>
        </p:blipFill>
        <p:spPr>
          <a:xfrm>
            <a:off x="8014499" y="1178281"/>
            <a:ext cx="3331382" cy="3090575"/>
          </a:xfrm>
          <a:prstGeom prst="rect">
            <a:avLst/>
          </a:prstGeom>
        </p:spPr>
      </p:pic>
      <p:sp>
        <p:nvSpPr>
          <p:cNvPr id="21" name="標題 1">
            <a:extLst>
              <a:ext uri="{FF2B5EF4-FFF2-40B4-BE49-F238E27FC236}">
                <a16:creationId xmlns:a16="http://schemas.microsoft.com/office/drawing/2014/main" id="{9D56D7AB-7FFB-457C-A68A-122FFF9944C9}"/>
              </a:ext>
            </a:extLst>
          </p:cNvPr>
          <p:cNvSpPr txBox="1">
            <a:spLocks/>
          </p:cNvSpPr>
          <p:nvPr/>
        </p:nvSpPr>
        <p:spPr>
          <a:xfrm>
            <a:off x="942695" y="226618"/>
            <a:ext cx="10515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免費擁有個人網址，快速啟用 </a:t>
            </a:r>
            <a:r>
              <a:rPr lang="en-US" altLang="zh-TW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SSL </a:t>
            </a:r>
            <a:r>
              <a:rPr lang="zh-TW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憑證</a:t>
            </a:r>
            <a:endParaRPr kumimoji="1" lang="zh-TW" altLang="en-US" sz="4000" b="1">
              <a:solidFill>
                <a:srgbClr val="3E3A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4F8DD84D-86DA-46BA-824E-6825B893D5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622" y="261958"/>
            <a:ext cx="1394317" cy="729419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E946096-5822-404B-A75F-D2929937FC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57F870B-F952-4616-89FC-8DCA428F15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31" y="3886901"/>
            <a:ext cx="4410865" cy="202138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69D71B5-725A-4D82-9232-12F40C48BDA4}"/>
              </a:ext>
            </a:extLst>
          </p:cNvPr>
          <p:cNvSpPr/>
          <p:nvPr/>
        </p:nvSpPr>
        <p:spPr>
          <a:xfrm>
            <a:off x="7981858" y="4393305"/>
            <a:ext cx="36753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透過 </a:t>
            </a:r>
            <a:r>
              <a:rPr lang="en-US" altLang="zh-TW" sz="22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QTS </a:t>
            </a:r>
            <a:r>
              <a:rPr lang="zh-TW" altLang="en-US" sz="22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介面，快速啟用 </a:t>
            </a:r>
            <a:r>
              <a:rPr lang="en-US" altLang="zh-TW" sz="22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SSL </a:t>
            </a:r>
            <a:r>
              <a:rPr lang="zh-TW" altLang="en-US" sz="22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憑證，提升網站安全性並優化搜尋排名。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B48F329-9359-4CBF-9AFA-6E0C1AE8128E}"/>
              </a:ext>
            </a:extLst>
          </p:cNvPr>
          <p:cNvSpPr/>
          <p:nvPr/>
        </p:nvSpPr>
        <p:spPr>
          <a:xfrm>
            <a:off x="774078" y="1952457"/>
            <a:ext cx="6620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prstClr val="white"/>
              </a:buClr>
              <a:buSzPts val="2400"/>
            </a:pPr>
            <a:r>
              <a:rPr lang="zh-TW" altLang="en-US" sz="2400" b="1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建立 </a:t>
            </a:r>
            <a:r>
              <a:rPr lang="en-US" altLang="zh-TW" sz="2400" b="1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QNAP NAS</a:t>
            </a:r>
            <a:r>
              <a:rPr lang="zh-TW" altLang="en-US" sz="2400" b="1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與網路瀏覽器間的安全通道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0EB1500-81CC-4EEA-9C14-12395334E0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" y="1186430"/>
            <a:ext cx="6985232" cy="7630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218D383-616F-44A5-8087-85BFC8A11C24}"/>
              </a:ext>
            </a:extLst>
          </p:cNvPr>
          <p:cNvSpPr/>
          <p:nvPr/>
        </p:nvSpPr>
        <p:spPr>
          <a:xfrm>
            <a:off x="2388308" y="1272584"/>
            <a:ext cx="3001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prstClr val="white"/>
              </a:buClr>
              <a:buSzPts val="2400"/>
            </a:pPr>
            <a:r>
              <a:rPr lang="en-US" altLang="zh-TW" sz="2400" b="1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QTS SSL Certificate</a:t>
            </a:r>
            <a:endParaRPr lang="zh-TW" altLang="en-US" sz="2400" b="1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3567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343">
            <a:extLst>
              <a:ext uri="{FF2B5EF4-FFF2-40B4-BE49-F238E27FC236}">
                <a16:creationId xmlns:a16="http://schemas.microsoft.com/office/drawing/2014/main" id="{C197D5CB-99D6-F34F-8BDF-C9B27FBF3B07}"/>
              </a:ext>
            </a:extLst>
          </p:cNvPr>
          <p:cNvSpPr/>
          <p:nvPr/>
        </p:nvSpPr>
        <p:spPr>
          <a:xfrm>
            <a:off x="2230085" y="1412628"/>
            <a:ext cx="3733877" cy="4246570"/>
          </a:xfrm>
          <a:prstGeom prst="roundRect">
            <a:avLst>
              <a:gd name="adj" fmla="val 9391"/>
            </a:avLst>
          </a:prstGeom>
          <a:solidFill>
            <a:srgbClr val="DAEEF3"/>
          </a:soli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sz="2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0" name="Shape 354">
            <a:extLst>
              <a:ext uri="{FF2B5EF4-FFF2-40B4-BE49-F238E27FC236}">
                <a16:creationId xmlns:a16="http://schemas.microsoft.com/office/drawing/2014/main" id="{8CAD6527-1994-5942-98E5-659DECDECCFF}"/>
              </a:ext>
            </a:extLst>
          </p:cNvPr>
          <p:cNvSpPr/>
          <p:nvPr/>
        </p:nvSpPr>
        <p:spPr>
          <a:xfrm>
            <a:off x="6095999" y="1412628"/>
            <a:ext cx="3581399" cy="4246570"/>
          </a:xfrm>
          <a:prstGeom prst="roundRect">
            <a:avLst>
              <a:gd name="adj" fmla="val 9266"/>
            </a:avLst>
          </a:prstGeom>
          <a:solidFill>
            <a:srgbClr val="DAEEF3"/>
          </a:soli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sz="2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6A153BC-C0E4-4773-A611-B3EC10E38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73" y="1198802"/>
            <a:ext cx="6521295" cy="935235"/>
          </a:xfrm>
          <a:prstGeom prst="rect">
            <a:avLst/>
          </a:prstGeom>
        </p:spPr>
      </p:pic>
      <p:pic>
        <p:nvPicPr>
          <p:cNvPr id="31" name="Shape 344" descr="https://static.myqnapcloud.com/portal/static/img/util/qnap-ssl-pd.png?v=2.8.1.1024">
            <a:extLst>
              <a:ext uri="{FF2B5EF4-FFF2-40B4-BE49-F238E27FC236}">
                <a16:creationId xmlns:a16="http://schemas.microsoft.com/office/drawing/2014/main" id="{C76CF9D3-7976-694E-BE51-D598579735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853" y="2218803"/>
            <a:ext cx="1178455" cy="1362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48" descr="Image result for let's encrypt">
            <a:extLst>
              <a:ext uri="{FF2B5EF4-FFF2-40B4-BE49-F238E27FC236}">
                <a16:creationId xmlns:a16="http://schemas.microsoft.com/office/drawing/2014/main" id="{3C5E0AFD-2D25-5F49-8B26-D65568C238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0354" y="2229096"/>
            <a:ext cx="3151755" cy="101031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49">
            <a:extLst>
              <a:ext uri="{FF2B5EF4-FFF2-40B4-BE49-F238E27FC236}">
                <a16:creationId xmlns:a16="http://schemas.microsoft.com/office/drawing/2014/main" id="{28F8670D-7AE2-6F4D-82B2-6EA00CA240F4}"/>
              </a:ext>
            </a:extLst>
          </p:cNvPr>
          <p:cNvSpPr/>
          <p:nvPr/>
        </p:nvSpPr>
        <p:spPr>
          <a:xfrm>
            <a:off x="3242054" y="2310365"/>
            <a:ext cx="2648656" cy="10187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189" indent="-457189" algn="ctr">
              <a:buClr>
                <a:srgbClr val="17365D"/>
              </a:buClr>
              <a:buSzPts val="2000"/>
            </a:pPr>
            <a:r>
              <a:rPr lang="en-US" altLang="zh-TW" sz="2400" b="1" kern="0">
                <a:solidFill>
                  <a:srgbClr val="17365D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myQNAPcloud</a:t>
            </a:r>
            <a:endParaRPr sz="2400" b="1" kern="0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Arial"/>
              <a:sym typeface="Arial"/>
            </a:endParaRPr>
          </a:p>
          <a:p>
            <a:pPr marL="457189" indent="-457189" algn="ctr">
              <a:buClr>
                <a:srgbClr val="17365D"/>
              </a:buClr>
              <a:buSzPts val="2000"/>
            </a:pPr>
            <a:r>
              <a:rPr lang="en-US" altLang="zh-TW" sz="2400" b="1" kern="0">
                <a:solidFill>
                  <a:srgbClr val="17365D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SSL Certificate</a:t>
            </a:r>
            <a:endParaRPr sz="2400" b="1" kern="0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4" name="Shape 351">
            <a:extLst>
              <a:ext uri="{FF2B5EF4-FFF2-40B4-BE49-F238E27FC236}">
                <a16:creationId xmlns:a16="http://schemas.microsoft.com/office/drawing/2014/main" id="{2A6EA4F6-AF34-7F4B-999E-6374472100FC}"/>
              </a:ext>
            </a:extLst>
          </p:cNvPr>
          <p:cNvSpPr/>
          <p:nvPr/>
        </p:nvSpPr>
        <p:spPr>
          <a:xfrm>
            <a:off x="2448002" y="3582826"/>
            <a:ext cx="3400477" cy="467320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kumimoji="0" lang="zh-TW" altLang="en-US" sz="2400" b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須付費</a:t>
            </a:r>
            <a:endParaRPr kumimoji="0" sz="2400" b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sym typeface="Arial"/>
            </a:endParaRPr>
          </a:p>
        </p:txBody>
      </p:sp>
      <p:sp>
        <p:nvSpPr>
          <p:cNvPr id="35" name="Shape 352">
            <a:extLst>
              <a:ext uri="{FF2B5EF4-FFF2-40B4-BE49-F238E27FC236}">
                <a16:creationId xmlns:a16="http://schemas.microsoft.com/office/drawing/2014/main" id="{9DBF6C64-CA56-9547-BDA8-0C0035DC0432}"/>
              </a:ext>
            </a:extLst>
          </p:cNvPr>
          <p:cNvSpPr/>
          <p:nvPr/>
        </p:nvSpPr>
        <p:spPr>
          <a:xfrm>
            <a:off x="2448002" y="4131774"/>
            <a:ext cx="3400477" cy="467320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kumimoji="0" lang="zh-TW" altLang="en-US" sz="2400" b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享有完整技術支援</a:t>
            </a:r>
            <a:endParaRPr kumimoji="0" sz="2400" b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sym typeface="Arial"/>
            </a:endParaRPr>
          </a:p>
        </p:txBody>
      </p:sp>
      <p:sp>
        <p:nvSpPr>
          <p:cNvPr id="36" name="Shape 355">
            <a:extLst>
              <a:ext uri="{FF2B5EF4-FFF2-40B4-BE49-F238E27FC236}">
                <a16:creationId xmlns:a16="http://schemas.microsoft.com/office/drawing/2014/main" id="{5CF8208A-618A-084E-8E99-6D56562FB191}"/>
              </a:ext>
            </a:extLst>
          </p:cNvPr>
          <p:cNvSpPr/>
          <p:nvPr/>
        </p:nvSpPr>
        <p:spPr>
          <a:xfrm>
            <a:off x="6252944" y="3608226"/>
            <a:ext cx="3261614" cy="467320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kumimoji="0" lang="zh-TW" altLang="en-US" sz="2400" b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免費</a:t>
            </a:r>
            <a:endParaRPr kumimoji="0" sz="2400" b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sym typeface="Arial"/>
            </a:endParaRPr>
          </a:p>
        </p:txBody>
      </p:sp>
      <p:sp>
        <p:nvSpPr>
          <p:cNvPr id="37" name="Shape 356">
            <a:extLst>
              <a:ext uri="{FF2B5EF4-FFF2-40B4-BE49-F238E27FC236}">
                <a16:creationId xmlns:a16="http://schemas.microsoft.com/office/drawing/2014/main" id="{D3CA20D4-E319-0D4A-80B7-5A96116399CB}"/>
              </a:ext>
            </a:extLst>
          </p:cNvPr>
          <p:cNvSpPr/>
          <p:nvPr/>
        </p:nvSpPr>
        <p:spPr>
          <a:xfrm>
            <a:off x="6252944" y="4169874"/>
            <a:ext cx="3261614" cy="467320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kumimoji="0" lang="zh-TW" altLang="en-US" sz="2400" b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部分技術支援</a:t>
            </a:r>
            <a:endParaRPr kumimoji="0" sz="2400" b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sym typeface="Arial"/>
            </a:endParaRPr>
          </a:p>
        </p:txBody>
      </p:sp>
      <p:sp>
        <p:nvSpPr>
          <p:cNvPr id="38" name="Shape 358">
            <a:extLst>
              <a:ext uri="{FF2B5EF4-FFF2-40B4-BE49-F238E27FC236}">
                <a16:creationId xmlns:a16="http://schemas.microsoft.com/office/drawing/2014/main" id="{24A409FB-2363-4147-A19F-A5C97265FE8B}"/>
              </a:ext>
            </a:extLst>
          </p:cNvPr>
          <p:cNvSpPr/>
          <p:nvPr/>
        </p:nvSpPr>
        <p:spPr>
          <a:xfrm>
            <a:off x="2448002" y="4731522"/>
            <a:ext cx="3400477" cy="467320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kumimoji="0" lang="en-US" altLang="zh-TW" sz="2400" b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Email </a:t>
            </a:r>
            <a:r>
              <a:rPr kumimoji="0" lang="zh-TW" altLang="en-US" sz="2400" b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通知續購憑證</a:t>
            </a:r>
            <a:endParaRPr kumimoji="0" sz="2400" b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sym typeface="Arial"/>
            </a:endParaRPr>
          </a:p>
        </p:txBody>
      </p:sp>
      <p:sp>
        <p:nvSpPr>
          <p:cNvPr id="39" name="Shape 359">
            <a:extLst>
              <a:ext uri="{FF2B5EF4-FFF2-40B4-BE49-F238E27FC236}">
                <a16:creationId xmlns:a16="http://schemas.microsoft.com/office/drawing/2014/main" id="{8D54DEC2-1062-AD4B-A6F5-5FB4DF63EE57}"/>
              </a:ext>
            </a:extLst>
          </p:cNvPr>
          <p:cNvSpPr/>
          <p:nvPr/>
        </p:nvSpPr>
        <p:spPr>
          <a:xfrm>
            <a:off x="6252944" y="4731522"/>
            <a:ext cx="3261614" cy="467320"/>
          </a:xfrm>
          <a:prstGeom prst="roundRect">
            <a:avLst>
              <a:gd name="adj" fmla="val 16667"/>
            </a:avLst>
          </a:prstGeom>
          <a:solidFill>
            <a:srgbClr val="56700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Tx/>
              <a:buNone/>
              <a:tabLst/>
              <a:defRPr/>
            </a:pPr>
            <a:r>
              <a:rPr kumimoji="0" lang="zh-TW" altLang="en-US" sz="2400" b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自動更新憑證</a:t>
            </a:r>
            <a:endParaRPr kumimoji="0" sz="2400" b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sym typeface="Arial"/>
            </a:endParaRPr>
          </a:p>
        </p:txBody>
      </p:sp>
      <p:pic>
        <p:nvPicPr>
          <p:cNvPr id="40" name="Shape 387" descr="Image result for crown icon png">
            <a:extLst>
              <a:ext uri="{FF2B5EF4-FFF2-40B4-BE49-F238E27FC236}">
                <a16:creationId xmlns:a16="http://schemas.microsoft.com/office/drawing/2014/main" id="{C5EE723C-65D6-BE41-A39F-54D96E9D9A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3550" y="3660723"/>
            <a:ext cx="872493" cy="91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標題 1">
            <a:extLst>
              <a:ext uri="{FF2B5EF4-FFF2-40B4-BE49-F238E27FC236}">
                <a16:creationId xmlns:a16="http://schemas.microsoft.com/office/drawing/2014/main" id="{7D49DEA5-DA27-415E-B1D1-406F67C39CA0}"/>
              </a:ext>
            </a:extLst>
          </p:cNvPr>
          <p:cNvSpPr txBox="1">
            <a:spLocks/>
          </p:cNvSpPr>
          <p:nvPr/>
        </p:nvSpPr>
        <p:spPr>
          <a:xfrm>
            <a:off x="942695" y="226618"/>
            <a:ext cx="10515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免費擁有個人網址，快速啟用 </a:t>
            </a:r>
            <a:r>
              <a:rPr lang="en-US" altLang="zh-TW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SSL </a:t>
            </a:r>
            <a:r>
              <a:rPr lang="zh-TW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憑證</a:t>
            </a:r>
            <a:endParaRPr kumimoji="1" lang="zh-TW" altLang="en-US" sz="4000" b="1">
              <a:solidFill>
                <a:srgbClr val="3E3A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B0549BB-F7E1-4B0A-BBAD-BD5270EAA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622" y="261958"/>
            <a:ext cx="1394317" cy="729419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DFE49C2-6844-4897-9B6E-6924BE70F9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5D64D03-0737-4DD2-A41B-A128BE3A3BAC}"/>
              </a:ext>
            </a:extLst>
          </p:cNvPr>
          <p:cNvSpPr/>
          <p:nvPr/>
        </p:nvSpPr>
        <p:spPr>
          <a:xfrm>
            <a:off x="4390138" y="1374052"/>
            <a:ext cx="3001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  <a:buSzPts val="2400"/>
              <a:defRPr/>
            </a:pPr>
            <a:r>
              <a:rPr lang="en-US" altLang="zh-TW" sz="2400" b="1" kern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QTS SSL Certificate</a:t>
            </a:r>
            <a:endParaRPr lang="en-US" altLang="zh-TW" sz="2400" b="1" kern="0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CDC80BF-0E52-463C-BE18-EF67D73379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67" y="1007046"/>
            <a:ext cx="1197107" cy="11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61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65698C86-7D9A-EE4E-AE1D-CCE51656D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207"/>
            <a:ext cx="12192000" cy="3850105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FA05EB96-EF4F-43CC-B6DA-10BACAD47D54}"/>
              </a:ext>
            </a:extLst>
          </p:cNvPr>
          <p:cNvSpPr txBox="1">
            <a:spLocks/>
          </p:cNvSpPr>
          <p:nvPr/>
        </p:nvSpPr>
        <p:spPr>
          <a:xfrm>
            <a:off x="942695" y="226618"/>
            <a:ext cx="11149914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虛擬主機，一台 </a:t>
            </a:r>
            <a:r>
              <a:rPr lang="en-US" altLang="zh-TW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就能架設多個網站</a:t>
            </a:r>
            <a:endParaRPr kumimoji="1" lang="zh-TW" altLang="en-US" sz="4000" b="1">
              <a:solidFill>
                <a:srgbClr val="3E3A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73C0D9F-198F-41BD-969F-A51E79B89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86" y="261958"/>
            <a:ext cx="1390045" cy="729419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39425AD-D5FC-4B32-9BE3-B2B6B3BCB8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2DC8A83-B9E4-4D99-823E-02700291B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76" y="4503749"/>
            <a:ext cx="3895288" cy="179795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2AAA43D-9DB6-4F90-A0EE-5FC74092D54E}"/>
              </a:ext>
            </a:extLst>
          </p:cNvPr>
          <p:cNvSpPr/>
          <p:nvPr/>
        </p:nvSpPr>
        <p:spPr>
          <a:xfrm>
            <a:off x="4054788" y="4948946"/>
            <a:ext cx="2797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同一台 </a:t>
            </a:r>
            <a:r>
              <a:rPr lang="en-US" altLang="zh-TW" sz="28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NAS </a:t>
            </a:r>
          </a:p>
          <a:p>
            <a:r>
              <a:rPr lang="zh-TW" altLang="en-US" sz="28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可對應多個網域</a:t>
            </a:r>
          </a:p>
        </p:txBody>
      </p:sp>
      <p:sp>
        <p:nvSpPr>
          <p:cNvPr id="2" name="框架 1">
            <a:extLst>
              <a:ext uri="{FF2B5EF4-FFF2-40B4-BE49-F238E27FC236}">
                <a16:creationId xmlns:a16="http://schemas.microsoft.com/office/drawing/2014/main" id="{56F3A1CC-16E1-4018-9BCE-34225C85777F}"/>
              </a:ext>
            </a:extLst>
          </p:cNvPr>
          <p:cNvSpPr/>
          <p:nvPr/>
        </p:nvSpPr>
        <p:spPr>
          <a:xfrm>
            <a:off x="3251250" y="3486286"/>
            <a:ext cx="5308840" cy="1021540"/>
          </a:xfrm>
          <a:prstGeom prst="frame">
            <a:avLst>
              <a:gd name="adj1" fmla="val 1050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87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, 監視器 的圖片&#10;&#10;&#10;&#10;自動產生的描述">
            <a:extLst>
              <a:ext uri="{FF2B5EF4-FFF2-40B4-BE49-F238E27FC236}">
                <a16:creationId xmlns:a16="http://schemas.microsoft.com/office/drawing/2014/main" id="{426F6B5A-D635-4A4C-B87F-3FE8E8F0E9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42" y="1026718"/>
            <a:ext cx="8705616" cy="444500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reflection blurRad="25400" stA="10000" endPos="25000" dir="5400000" sy="-100000" algn="bl" rotWithShape="0"/>
          </a:effec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EAC1EE33-38BB-49C3-9474-C7F9CD4644AD}"/>
              </a:ext>
            </a:extLst>
          </p:cNvPr>
          <p:cNvSpPr txBox="1">
            <a:spLocks/>
          </p:cNvSpPr>
          <p:nvPr/>
        </p:nvSpPr>
        <p:spPr>
          <a:xfrm>
            <a:off x="942695" y="226618"/>
            <a:ext cx="11149914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實際案例分享 </a:t>
            </a:r>
            <a:r>
              <a:rPr lang="en-US" altLang="zh-TW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QNAP Blog</a:t>
            </a:r>
            <a:endParaRPr kumimoji="1" lang="zh-TW" altLang="en-US" sz="4000" b="1">
              <a:solidFill>
                <a:srgbClr val="3E3A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A254AF4-A6E5-436D-B7A7-A2377B5A3E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86" y="261958"/>
            <a:ext cx="1390045" cy="729419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F74DC42-F904-4F60-B3EE-BF3F494C9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5B7DFD4-22D4-45FD-8FB0-FCCB05302C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5" y="321849"/>
            <a:ext cx="3516181" cy="172056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8439EC4-65FE-4D98-995E-C274276AFF00}"/>
              </a:ext>
            </a:extLst>
          </p:cNvPr>
          <p:cNvSpPr/>
          <p:nvPr/>
        </p:nvSpPr>
        <p:spPr>
          <a:xfrm>
            <a:off x="8093796" y="766632"/>
            <a:ext cx="2850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採用 </a:t>
            </a:r>
            <a:r>
              <a:rPr lang="en-US" altLang="zh-TW" sz="24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QNAP NAS </a:t>
            </a:r>
            <a:r>
              <a:rPr lang="zh-TW" altLang="en-US" sz="24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建置 </a:t>
            </a:r>
            <a:r>
              <a:rPr lang="en-US" altLang="zh-TW" sz="24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QNAP Blog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DE8EE12-CFF8-4412-ACAD-8935C62358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06" y="4881004"/>
            <a:ext cx="3516181" cy="172056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D91FC53-534A-4DF0-B867-61CE9FB1EDA5}"/>
              </a:ext>
            </a:extLst>
          </p:cNvPr>
          <p:cNvSpPr/>
          <p:nvPr/>
        </p:nvSpPr>
        <p:spPr>
          <a:xfrm>
            <a:off x="4385637" y="5325787"/>
            <a:ext cx="2850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透過相關軟體提升網站更新效率</a:t>
            </a:r>
          </a:p>
        </p:txBody>
      </p:sp>
    </p:spTree>
    <p:extLst>
      <p:ext uri="{BB962C8B-B14F-4D97-AF65-F5344CB8AC3E}">
        <p14:creationId xmlns:p14="http://schemas.microsoft.com/office/powerpoint/2010/main" val="3001129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F2FBA16-8263-42E8-ACD4-A0643C322B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9"/>
          <a:stretch/>
        </p:blipFill>
        <p:spPr>
          <a:xfrm>
            <a:off x="0" y="843029"/>
            <a:ext cx="4441682" cy="161482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696FD7A-A5F7-493F-BE60-BBDD1FA96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1712" y="583095"/>
            <a:ext cx="864033" cy="47045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2BDC7D1-B012-4790-A061-7B59EE9EB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0308" y="1036999"/>
            <a:ext cx="331049" cy="19361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7E50698-E454-4ACF-8AE8-9243B4B78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0" y="807975"/>
            <a:ext cx="3457879" cy="18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3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B9E9D200-6811-40DE-ACAC-8EC8416004E2}"/>
              </a:ext>
            </a:extLst>
          </p:cNvPr>
          <p:cNvSpPr/>
          <p:nvPr/>
        </p:nvSpPr>
        <p:spPr>
          <a:xfrm>
            <a:off x="-300446" y="2272937"/>
            <a:ext cx="7368511" cy="1881052"/>
          </a:xfrm>
          <a:prstGeom prst="rect">
            <a:avLst/>
          </a:prstGeom>
          <a:noFill/>
          <a:ln w="190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027A48A1-19ED-496B-BB96-A270E9A89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67" y="2050868"/>
            <a:ext cx="5772862" cy="2521132"/>
          </a:xfrm>
        </p:spPr>
        <p:txBody>
          <a:bodyPr>
            <a:noAutofit/>
          </a:bodyPr>
          <a:lstStyle/>
          <a:p>
            <a:r>
              <a:rPr kumimoji="1" lang="zh-CN" altLang="en-US" sz="6000" b="0" i="0">
                <a:solidFill>
                  <a:srgbClr val="FF669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架站方式那麼多，該選擇哪一種？</a:t>
            </a:r>
            <a:endParaRPr kumimoji="1" lang="zh-TW" altLang="en-US" sz="6000" b="0" i="0">
              <a:solidFill>
                <a:srgbClr val="FF6699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811CB4D-E466-4890-9F0F-0B2E2BC3F2C7}"/>
              </a:ext>
            </a:extLst>
          </p:cNvPr>
          <p:cNvSpPr/>
          <p:nvPr/>
        </p:nvSpPr>
        <p:spPr>
          <a:xfrm>
            <a:off x="4971539" y="731520"/>
            <a:ext cx="9220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8000" b="1">
                <a:solidFill>
                  <a:srgbClr val="FF669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A</a:t>
            </a:r>
            <a:endParaRPr lang="zh-TW" altLang="en-US" sz="6000" b="1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730707A-2224-475F-89CB-9B8D693E0E97}"/>
              </a:ext>
            </a:extLst>
          </p:cNvPr>
          <p:cNvSpPr/>
          <p:nvPr/>
        </p:nvSpPr>
        <p:spPr>
          <a:xfrm>
            <a:off x="3552537" y="4735124"/>
            <a:ext cx="7793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7200" b="1">
                <a:solidFill>
                  <a:srgbClr val="FF669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B</a:t>
            </a:r>
            <a:endParaRPr lang="zh-TW" altLang="en-US" sz="6000" b="1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B69D029-5BF0-4D2C-802E-69F0BA7E04F7}"/>
              </a:ext>
            </a:extLst>
          </p:cNvPr>
          <p:cNvSpPr/>
          <p:nvPr/>
        </p:nvSpPr>
        <p:spPr>
          <a:xfrm>
            <a:off x="10214594" y="4116815"/>
            <a:ext cx="8723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8000" b="1">
                <a:solidFill>
                  <a:srgbClr val="FF669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</a:t>
            </a:r>
            <a:endParaRPr lang="zh-TW" altLang="en-US" sz="6000" b="1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66A0E8D-0B69-4601-B094-7347A6A8B82B}"/>
              </a:ext>
            </a:extLst>
          </p:cNvPr>
          <p:cNvSpPr/>
          <p:nvPr/>
        </p:nvSpPr>
        <p:spPr>
          <a:xfrm>
            <a:off x="9069418" y="1434576"/>
            <a:ext cx="10550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8800" b="1">
                <a:solidFill>
                  <a:srgbClr val="FF669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D</a:t>
            </a:r>
            <a:endParaRPr lang="zh-TW" altLang="en-US" sz="6000" b="1"/>
          </a:p>
        </p:txBody>
      </p:sp>
      <p:pic>
        <p:nvPicPr>
          <p:cNvPr id="18" name="圖片 17" descr="一張含有 個人, 有條紋的, 握住, 服飾 的圖片&#10;&#10;描述是以非常高的可信度產生">
            <a:extLst>
              <a:ext uri="{FF2B5EF4-FFF2-40B4-BE49-F238E27FC236}">
                <a16:creationId xmlns:a16="http://schemas.microsoft.com/office/drawing/2014/main" id="{B5ADCCEA-6F6A-4819-8CF2-C99935619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74" y="-480464"/>
            <a:ext cx="4843148" cy="738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54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6AD11C-9B7D-974D-9C55-179B6A05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3" y="0"/>
            <a:ext cx="10326727" cy="800099"/>
          </a:xfrm>
        </p:spPr>
        <p:txBody>
          <a:bodyPr>
            <a:normAutofit/>
          </a:bodyPr>
          <a:lstStyle/>
          <a:p>
            <a:r>
              <a:rPr lang="zh-TW" altLang="en-US"/>
              <a:t>架站方式比較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18600B70-A013-49DE-9819-320B12390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781819"/>
              </p:ext>
            </p:extLst>
          </p:nvPr>
        </p:nvGraphicFramePr>
        <p:xfrm>
          <a:off x="327956" y="1013381"/>
          <a:ext cx="11534853" cy="5107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553">
                  <a:extLst>
                    <a:ext uri="{9D8B030D-6E8A-4147-A177-3AD203B41FA5}">
                      <a16:colId xmlns:a16="http://schemas.microsoft.com/office/drawing/2014/main" val="441236665"/>
                    </a:ext>
                  </a:extLst>
                </a:gridCol>
                <a:gridCol w="3213100">
                  <a:extLst>
                    <a:ext uri="{9D8B030D-6E8A-4147-A177-3AD203B41FA5}">
                      <a16:colId xmlns:a16="http://schemas.microsoft.com/office/drawing/2014/main" val="1825022623"/>
                    </a:ext>
                  </a:extLst>
                </a:gridCol>
                <a:gridCol w="3213100">
                  <a:extLst>
                    <a:ext uri="{9D8B030D-6E8A-4147-A177-3AD203B41FA5}">
                      <a16:colId xmlns:a16="http://schemas.microsoft.com/office/drawing/2014/main" val="4211550278"/>
                    </a:ext>
                  </a:extLst>
                </a:gridCol>
                <a:gridCol w="3213100">
                  <a:extLst>
                    <a:ext uri="{9D8B030D-6E8A-4147-A177-3AD203B41FA5}">
                      <a16:colId xmlns:a16="http://schemas.microsoft.com/office/drawing/2014/main" val="2829952591"/>
                    </a:ext>
                  </a:extLst>
                </a:gridCol>
              </a:tblGrid>
              <a:tr h="663157"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線上免費平台</a:t>
                      </a:r>
                      <a:endParaRPr lang="en-US" sz="2600" b="1">
                        <a:solidFill>
                          <a:schemeClr val="tx1"/>
                        </a:solidFill>
                        <a:latin typeface="Microsoft JhengHei"/>
                        <a:ea typeface="微軟正黑體"/>
                        <a:cs typeface="Arial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2600" b="1">
                          <a:solidFill>
                            <a:schemeClr val="tx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QNAP NAS </a:t>
                      </a: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架站</a:t>
                      </a:r>
                      <a:endParaRPr lang="en-US" altLang="zh-TW" sz="2600" b="1">
                        <a:solidFill>
                          <a:schemeClr val="tx1"/>
                        </a:solidFill>
                        <a:latin typeface="Microsoft JhengHei"/>
                        <a:ea typeface="微軟正黑體"/>
                        <a:cs typeface="Arial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雲端虛擬主機</a:t>
                      </a:r>
                      <a:endParaRPr lang="en-US" altLang="zh-TW" sz="2600" b="1">
                        <a:solidFill>
                          <a:schemeClr val="tx1"/>
                        </a:solidFill>
                        <a:latin typeface="Microsoft JhengHei"/>
                        <a:ea typeface="微軟正黑體"/>
                        <a:cs typeface="Arial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251756"/>
                  </a:ext>
                </a:extLst>
              </a:tr>
              <a:tr h="6674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成本</a:t>
                      </a:r>
                      <a:endParaRPr lang="en-US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</a:t>
                      </a:r>
                      <a:endParaRPr lang="en-US" altLang="ja-JP" sz="2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支付</a:t>
                      </a:r>
                      <a:r>
                        <a:rPr lang="zh-TW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NAS</a:t>
                      </a:r>
                      <a:r>
                        <a:rPr lang="zh-TW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硬體費用</a:t>
                      </a:r>
                      <a:endParaRPr lang="en-US" altLang="ja-JP" sz="2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流量、空間依需求增加收費</a:t>
                      </a: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624157"/>
                  </a:ext>
                </a:extLst>
              </a:tr>
              <a:tr h="6674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軟硬體擴充</a:t>
                      </a:r>
                      <a:endParaRPr lang="en-US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  <a:endParaRPr lang="en-US" sz="2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微軟正黑體"/>
                          <a:ea typeface="微軟正黑體"/>
                        </a:rPr>
                        <a:t>支援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微軟正黑體"/>
                          <a:ea typeface="微軟正黑體"/>
                        </a:rPr>
                        <a:t>支援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870167"/>
                  </a:ext>
                </a:extLst>
              </a:tr>
              <a:tr h="6674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網站內容掌控度</a:t>
                      </a:r>
                      <a:endParaRPr lang="en-US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  <a:r>
                        <a:rPr lang="zh-TW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en-US" altLang="zh-TW" sz="2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TW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頁面出現各種廣告</a:t>
                      </a:r>
                      <a:r>
                        <a:rPr lang="en-US" altLang="zh-TW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sz="2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endParaRPr lang="en-US" altLang="zh-CN" sz="2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CN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自己設定頁面內容</a:t>
                      </a:r>
                      <a:r>
                        <a:rPr lang="en-US" altLang="zh-CN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endParaRPr lang="en-US" altLang="zh-CN" sz="2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CN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自己設定頁面內容</a:t>
                      </a:r>
                      <a:r>
                        <a:rPr lang="en-US" altLang="zh-CN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sz="2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93367"/>
                  </a:ext>
                </a:extLst>
              </a:tr>
              <a:tr h="82795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安全性</a:t>
                      </a:r>
                      <a:endParaRPr lang="en-US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2000" b="1">
                          <a:latin typeface="微軟正黑體"/>
                          <a:ea typeface="微軟正黑體"/>
                        </a:rPr>
                        <a:t>低</a:t>
                      </a:r>
                      <a:endParaRPr lang="en-US" altLang="zh-CN" sz="2000" b="1"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2000" b="1"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CN" altLang="en-US" sz="2000" b="1">
                          <a:latin typeface="微軟正黑體"/>
                          <a:ea typeface="微軟正黑體"/>
                        </a:rPr>
                        <a:t>服務關閉風險</a:t>
                      </a:r>
                      <a:r>
                        <a:rPr lang="en-US" altLang="zh-TW" sz="2000" b="1">
                          <a:latin typeface="微軟正黑體"/>
                          <a:ea typeface="微軟正黑體"/>
                        </a:rPr>
                        <a:t>)</a:t>
                      </a:r>
                      <a:endParaRPr lang="en-US" sz="2000" b="1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2000" b="1">
                          <a:latin typeface="微軟正黑體"/>
                          <a:ea typeface="微軟正黑體"/>
                        </a:rPr>
                        <a:t>高</a:t>
                      </a:r>
                      <a:endParaRPr lang="en-US" altLang="zh-CN" sz="2000" b="1"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(QNAP </a:t>
                      </a:r>
                      <a:r>
                        <a:rPr lang="zh-TW" altLang="en-US" sz="2000" b="1" kern="1200">
                          <a:solidFill>
                            <a:schemeClr val="dk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是</a:t>
                      </a:r>
                      <a:r>
                        <a:rPr lang="zh-TW" altLang="en-US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CVE Numbering Authority</a:t>
                      </a:r>
                      <a:r>
                        <a:rPr lang="zh-TW" altLang="en-US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TW" altLang="en-US" sz="2000" b="1" kern="1200">
                          <a:solidFill>
                            <a:schemeClr val="dk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成員</a:t>
                      </a:r>
                      <a:r>
                        <a:rPr lang="en-US" altLang="zh-TW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0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2000" b="1">
                          <a:latin typeface="微軟正黑體"/>
                          <a:ea typeface="微軟正黑體"/>
                        </a:rPr>
                        <a:t>中</a:t>
                      </a:r>
                      <a:endParaRPr lang="en-US" altLang="zh-CN" sz="2000" b="1"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2000" b="1"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CN" altLang="en-US" sz="2000" b="1">
                          <a:latin typeface="微軟正黑體"/>
                          <a:ea typeface="微軟正黑體"/>
                        </a:rPr>
                        <a:t>虛擬主機非自己掌握</a:t>
                      </a:r>
                      <a:r>
                        <a:rPr lang="en-US" altLang="zh-TW" sz="2000" b="1">
                          <a:latin typeface="微軟正黑體"/>
                          <a:ea typeface="微軟正黑體"/>
                        </a:rPr>
                        <a:t>)</a:t>
                      </a:r>
                      <a:endParaRPr lang="en-US" sz="2000" b="1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820931"/>
                  </a:ext>
                </a:extLst>
              </a:tr>
              <a:tr h="66748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設定為自有網域</a:t>
                      </a:r>
                      <a:endParaRPr lang="en-US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  <a:endParaRPr lang="en-US" sz="2000" b="1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2000" b="1">
                          <a:latin typeface="微軟正黑體"/>
                          <a:ea typeface="微軟正黑體"/>
                        </a:rPr>
                        <a:t>支援</a:t>
                      </a:r>
                      <a:endParaRPr lang="en-US" sz="2000" b="1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en-US" sz="2000" b="1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639877"/>
                  </a:ext>
                </a:extLst>
              </a:tr>
              <a:tr h="66748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檔案管理軟體</a:t>
                      </a:r>
                      <a:endParaRPr lang="en-US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D8508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  <a:endParaRPr lang="en-US" sz="2000" b="1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2000" b="1">
                          <a:latin typeface="微軟正黑體"/>
                          <a:ea typeface="微軟正黑體"/>
                        </a:rPr>
                        <a:t>全文檢索</a:t>
                      </a:r>
                      <a:r>
                        <a:rPr lang="en-US" altLang="zh-CN" sz="2000" b="1">
                          <a:latin typeface="微軟正黑體"/>
                          <a:ea typeface="微軟正黑體"/>
                        </a:rPr>
                        <a:t>/</a:t>
                      </a:r>
                      <a:r>
                        <a:rPr lang="zh-CN" altLang="en-US" sz="2000" b="1">
                          <a:latin typeface="微軟正黑體"/>
                          <a:ea typeface="微軟正黑體"/>
                        </a:rPr>
                        <a:t>多媒體檔案編輯</a:t>
                      </a:r>
                      <a:r>
                        <a:rPr lang="en-US" altLang="zh-CN" sz="2000" b="1">
                          <a:latin typeface="微軟正黑體"/>
                          <a:ea typeface="微軟正黑體"/>
                        </a:rPr>
                        <a:t>/ </a:t>
                      </a:r>
                      <a:r>
                        <a:rPr lang="zh-CN" altLang="en-US" sz="2000" b="1">
                          <a:latin typeface="微軟正黑體"/>
                          <a:ea typeface="微軟正黑體"/>
                        </a:rPr>
                        <a:t>網站內容備份</a:t>
                      </a:r>
                      <a:endParaRPr lang="en-US" sz="2000" b="1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  <a:endParaRPr lang="en-US" sz="2000" b="1" dirty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28908"/>
                  </a:ext>
                </a:extLst>
              </a:tr>
            </a:tbl>
          </a:graphicData>
        </a:graphic>
      </p:graphicFrame>
      <p:sp>
        <p:nvSpPr>
          <p:cNvPr id="10" name="框架 9">
            <a:extLst>
              <a:ext uri="{FF2B5EF4-FFF2-40B4-BE49-F238E27FC236}">
                <a16:creationId xmlns:a16="http://schemas.microsoft.com/office/drawing/2014/main" id="{CE9D5C1C-5B93-4622-86ED-59B38CABFEED}"/>
              </a:ext>
            </a:extLst>
          </p:cNvPr>
          <p:cNvSpPr/>
          <p:nvPr/>
        </p:nvSpPr>
        <p:spPr>
          <a:xfrm>
            <a:off x="5436609" y="1013381"/>
            <a:ext cx="3238500" cy="5298802"/>
          </a:xfrm>
          <a:prstGeom prst="frame">
            <a:avLst>
              <a:gd name="adj1" fmla="val 1050"/>
            </a:avLst>
          </a:prstGeom>
          <a:solidFill>
            <a:schemeClr val="bg1"/>
          </a:solidFill>
          <a:ln>
            <a:noFill/>
          </a:ln>
          <a:effectLst>
            <a:glow rad="101600">
              <a:srgbClr val="FF669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11" name="Shape 628" descr="皇冠-01.png">
            <a:extLst>
              <a:ext uri="{FF2B5EF4-FFF2-40B4-BE49-F238E27FC236}">
                <a16:creationId xmlns:a16="http://schemas.microsoft.com/office/drawing/2014/main" id="{03182814-35A3-4AC7-8894-7B706C1C2C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340169">
            <a:off x="5224113" y="601440"/>
            <a:ext cx="878143" cy="610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06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E8BF560B-0079-422D-B2A0-F411986D7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50" y="1557130"/>
            <a:ext cx="4280622" cy="392706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F9B6DBA-8939-465D-8E4D-2C8B28256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00" y="1557130"/>
            <a:ext cx="4280622" cy="392706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FE973E7-EBA0-4189-BC43-20FE1747F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557130"/>
            <a:ext cx="4280622" cy="392706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7E8974F-E12E-4EA3-964C-3FE148A1E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9" y="2569837"/>
            <a:ext cx="3284702" cy="234672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A9C5D07-E4B7-4C40-A4CD-343B85D7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身為部落客，使用線上平台經營個人部落格</a:t>
            </a:r>
            <a:r>
              <a:rPr lang="en-US" altLang="zh-TW"/>
              <a:t>…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418EC0-3308-EF47-8BDC-E91751F334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0557" y="1642595"/>
            <a:ext cx="2985040" cy="8614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kumimoji="1" lang="zh-TW" altLang="en-US" sz="24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內建廣告，</a:t>
            </a:r>
            <a:br>
              <a:rPr kumimoji="1" lang="en-US" altLang="zh-TW" sz="24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kumimoji="1" lang="zh-TW" altLang="en-US" sz="24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降低用戶閱讀體驗</a:t>
            </a:r>
            <a:r>
              <a:rPr kumimoji="1" lang="en-US" altLang="zh-TW" sz="24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endParaRPr kumimoji="1" lang="en-US" altLang="zh-CN" sz="2400" b="1" i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endParaRPr kumimoji="1" lang="en-US" altLang="zh-CN" sz="2400" b="1" i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0" indent="0">
              <a:buNone/>
            </a:pPr>
            <a:endParaRPr kumimoji="1" lang="zh-TW" altLang="en-US" sz="2400" b="1" i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93C91E0-42B6-0443-97EE-595C63336A0A}"/>
              </a:ext>
            </a:extLst>
          </p:cNvPr>
          <p:cNvSpPr/>
          <p:nvPr/>
        </p:nvSpPr>
        <p:spPr>
          <a:xfrm>
            <a:off x="4721228" y="1614969"/>
            <a:ext cx="3569796" cy="848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處理/搜尋多媒體檔案，讓新文章撰寫好沒效率</a:t>
            </a:r>
            <a:endParaRPr lang="zh-TW" altLang="en-US" sz="2400" b="1">
              <a:solidFill>
                <a:schemeClr val="bg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D9DAF21-50DB-B249-ABB0-7B20CB5243B4}"/>
              </a:ext>
            </a:extLst>
          </p:cNvPr>
          <p:cNvSpPr/>
          <p:nvPr/>
        </p:nvSpPr>
        <p:spPr>
          <a:xfrm>
            <a:off x="8591929" y="1614969"/>
            <a:ext cx="3379955" cy="848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線上免費平台關閉，</a:t>
            </a:r>
            <a:endParaRPr kumimoji="1" lang="en-US" altLang="zh-CN" sz="24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kumimoji="1" lang="zh-CN" altLang="en-US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過去的文章來不及備份</a:t>
            </a:r>
            <a:endParaRPr lang="zh-TW" altLang="en-US" sz="2400" b="1">
              <a:solidFill>
                <a:schemeClr val="bg1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95C18A8A-F950-4220-8327-E2196C6F5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28" y="2727595"/>
            <a:ext cx="3404097" cy="218896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274956E1-C0A1-4521-80F2-240CA38B6C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138" y="2590064"/>
            <a:ext cx="3291138" cy="241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69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24DB0AAC-BE29-4AB5-B1F3-ED8C77BF2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2879" y="1215109"/>
            <a:ext cx="4646220" cy="140810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53F801D2-7AEF-4EB9-8C6C-1A9E6B8036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2879" y="3910548"/>
            <a:ext cx="4646220" cy="13841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12EE0D0-51EF-894F-9100-ED9A6F82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b="0" i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使用</a:t>
            </a:r>
            <a:r>
              <a:rPr kumimoji="1" lang="zh-TW" altLang="en-US" sz="4000" b="0" i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kumimoji="1" lang="en-US" altLang="zh-TW" sz="4000" b="0" i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QNAP NAS </a:t>
            </a:r>
            <a:r>
              <a:rPr kumimoji="1" lang="zh-TW" altLang="en-US" sz="4000" b="0" i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搭配 </a:t>
            </a:r>
            <a:r>
              <a:rPr kumimoji="1" lang="en-US" altLang="zh-TW" sz="4000" b="0" i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WordPress </a:t>
            </a:r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四大特點</a:t>
            </a:r>
            <a:endParaRPr kumimoji="1" lang="zh-TW" altLang="en-US" sz="4000" b="0" i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901A757-2EED-E84D-A80B-ED79CB3D0DEE}"/>
              </a:ext>
            </a:extLst>
          </p:cNvPr>
          <p:cNvSpPr txBox="1"/>
          <p:nvPr/>
        </p:nvSpPr>
        <p:spPr>
          <a:xfrm>
            <a:off x="7836127" y="1815066"/>
            <a:ext cx="191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CN" altLang="en-US" sz="2000" b="1">
                <a:solidFill>
                  <a:srgbClr val="000000"/>
                </a:solidFill>
                <a:ea typeface="Microsoft JhengHei" panose="020B0604030504040204" pitchFamily="34" charset="-120"/>
              </a:rPr>
              <a:t>自有網站內容</a:t>
            </a:r>
            <a:endParaRPr kumimoji="1" lang="zh-TW" altLang="en-US" sz="2000" b="1">
              <a:ea typeface="Microsoft JhengHei" panose="020B0604030504040204" pitchFamily="34" charset="-120"/>
            </a:endParaRPr>
          </a:p>
        </p:txBody>
      </p:sp>
      <p:pic>
        <p:nvPicPr>
          <p:cNvPr id="13" name="圖片 12" descr="效率大增.png">
            <a:extLst>
              <a:ext uri="{FF2B5EF4-FFF2-40B4-BE49-F238E27FC236}">
                <a16:creationId xmlns:a16="http://schemas.microsoft.com/office/drawing/2014/main" id="{C60E2E1A-8DF1-9C46-A91B-1F7D76CA7B6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 flipH="1">
            <a:off x="11117046" y="1458137"/>
            <a:ext cx="504102" cy="754120"/>
          </a:xfrm>
          <a:prstGeom prst="rect">
            <a:avLst/>
          </a:prstGeom>
        </p:spPr>
      </p:pic>
      <p:pic>
        <p:nvPicPr>
          <p:cNvPr id="19" name="圖片 18" descr="簡單快速.png">
            <a:extLst>
              <a:ext uri="{FF2B5EF4-FFF2-40B4-BE49-F238E27FC236}">
                <a16:creationId xmlns:a16="http://schemas.microsoft.com/office/drawing/2014/main" id="{9B41B03B-20D1-FF4A-BF9E-1E63E37221E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0972528" y="4195526"/>
            <a:ext cx="687755" cy="68775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6B951B4-FC8D-4199-92E7-0D4E152E95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" y="1214616"/>
            <a:ext cx="4646217" cy="142008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1B093F8-E703-485D-A593-33B08B5372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" y="3910548"/>
            <a:ext cx="4646217" cy="1420084"/>
          </a:xfrm>
          <a:prstGeom prst="rect">
            <a:avLst/>
          </a:prstGeom>
        </p:spPr>
      </p:pic>
      <p:pic>
        <p:nvPicPr>
          <p:cNvPr id="9" name="圖片 8" descr="彈性客製.png">
            <a:extLst>
              <a:ext uri="{FF2B5EF4-FFF2-40B4-BE49-F238E27FC236}">
                <a16:creationId xmlns:a16="http://schemas.microsoft.com/office/drawing/2014/main" id="{7A29ED90-18CF-994F-9CCF-28D372B58BDC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556890" y="1505911"/>
            <a:ext cx="634193" cy="63419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69E1B16-DE4E-0F41-8B44-F317267BC63C}"/>
              </a:ext>
            </a:extLst>
          </p:cNvPr>
          <p:cNvSpPr txBox="1"/>
          <p:nvPr/>
        </p:nvSpPr>
        <p:spPr>
          <a:xfrm>
            <a:off x="1732091" y="1820384"/>
            <a:ext cx="2027577" cy="30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ea typeface="Microsoft JhengHei" panose="020B0604030504040204" pitchFamily="34" charset="-120"/>
              </a:rPr>
              <a:t>軟硬體隨時擴充</a:t>
            </a:r>
            <a:endParaRPr kumimoji="1" lang="en-US" altLang="zh-CN" sz="2400" b="1" dirty="0">
              <a:ea typeface="Microsoft JhengHei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40F7264-E293-1945-8DD3-D24B30914B4E}"/>
              </a:ext>
            </a:extLst>
          </p:cNvPr>
          <p:cNvSpPr txBox="1"/>
          <p:nvPr/>
        </p:nvSpPr>
        <p:spPr>
          <a:xfrm>
            <a:off x="1732091" y="4353520"/>
            <a:ext cx="3107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>
                <a:solidFill>
                  <a:srgbClr val="000000"/>
                </a:solidFill>
                <a:ea typeface="Microsoft JhengHei" panose="020B0604030504040204" pitchFamily="34" charset="-120"/>
              </a:rPr>
              <a:t>-</a:t>
            </a:r>
            <a:r>
              <a:rPr kumimoji="1" lang="zh-TW" altLang="en-US" sz="2000" b="1">
                <a:solidFill>
                  <a:srgbClr val="000000"/>
                </a:solidFill>
                <a:ea typeface="Microsoft JhengHei" panose="020B0604030504040204" pitchFamily="34" charset="-120"/>
              </a:rPr>
              <a:t> </a:t>
            </a:r>
            <a:r>
              <a:rPr kumimoji="1" lang="en-US" altLang="zh-Hant" sz="2000" b="1">
                <a:solidFill>
                  <a:srgbClr val="000000"/>
                </a:solidFill>
                <a:ea typeface="Microsoft JhengHei" panose="020B0604030504040204" pitchFamily="34" charset="-120"/>
              </a:rPr>
              <a:t>CVE Numbering Authority</a:t>
            </a:r>
            <a:br>
              <a:rPr kumimoji="1" lang="en-US" altLang="zh-Hant" sz="2000" b="1">
                <a:solidFill>
                  <a:srgbClr val="000000"/>
                </a:solidFill>
                <a:ea typeface="Microsoft JhengHei" panose="020B0604030504040204" pitchFamily="34" charset="-120"/>
              </a:rPr>
            </a:br>
            <a:r>
              <a:rPr kumimoji="1" lang="en-US" altLang="zh-TW" sz="2000" b="1">
                <a:solidFill>
                  <a:srgbClr val="000000"/>
                </a:solidFill>
                <a:ea typeface="Microsoft JhengHei" panose="020B0604030504040204" pitchFamily="34" charset="-120"/>
              </a:rPr>
              <a:t>-</a:t>
            </a:r>
            <a:r>
              <a:rPr kumimoji="1" lang="zh-TW" altLang="en-US" sz="2000" b="1">
                <a:solidFill>
                  <a:srgbClr val="000000"/>
                </a:solidFill>
                <a:ea typeface="Microsoft JhengHei" panose="020B0604030504040204" pitchFamily="34" charset="-120"/>
              </a:rPr>
              <a:t> </a:t>
            </a:r>
            <a:r>
              <a:rPr kumimoji="1" lang="zh-Hant" altLang="en-US" sz="2000" b="1">
                <a:solidFill>
                  <a:srgbClr val="000000"/>
                </a:solidFill>
                <a:ea typeface="Microsoft JhengHei" panose="020B0604030504040204" pitchFamily="34" charset="-120"/>
              </a:rPr>
              <a:t>網站內容備份</a:t>
            </a:r>
            <a:endParaRPr kumimoji="1" lang="en-US" altLang="zh-Hant" sz="2000" b="1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16" name="圖片 15" descr="安心掌握.png">
            <a:extLst>
              <a:ext uri="{FF2B5EF4-FFF2-40B4-BE49-F238E27FC236}">
                <a16:creationId xmlns:a16="http://schemas.microsoft.com/office/drawing/2014/main" id="{13476E37-E293-A946-8F6B-072B2C2C6E5E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573556" y="4199304"/>
            <a:ext cx="623500" cy="619258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D51CD232-D017-4A13-92EB-C670BAB84657}"/>
              </a:ext>
            </a:extLst>
          </p:cNvPr>
          <p:cNvSpPr/>
          <p:nvPr/>
        </p:nvSpPr>
        <p:spPr>
          <a:xfrm>
            <a:off x="1732091" y="141360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b="1">
                <a:solidFill>
                  <a:schemeClr val="bg1"/>
                </a:solidFill>
                <a:ea typeface="Microsoft JhengHei" panose="020B0604030504040204" pitchFamily="34" charset="-120"/>
              </a:rPr>
              <a:t>高自由度</a:t>
            </a:r>
            <a:endParaRPr kumimoji="1" lang="en-US" altLang="zh-Hant" sz="2400" b="1">
              <a:solidFill>
                <a:schemeClr val="bg1"/>
              </a:solidFill>
              <a:ea typeface="Microsoft JhengHei" panose="020B0604030504040204" pitchFamily="34" charset="-12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A88F8026-C42D-4E3F-9AAE-8F6A76334F51}"/>
              </a:ext>
            </a:extLst>
          </p:cNvPr>
          <p:cNvGrpSpPr/>
          <p:nvPr/>
        </p:nvGrpSpPr>
        <p:grpSpPr>
          <a:xfrm>
            <a:off x="3655559" y="1195818"/>
            <a:ext cx="4753938" cy="3041100"/>
            <a:chOff x="2349227" y="1313053"/>
            <a:chExt cx="6970642" cy="4459128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1E70508A-118E-4B45-9FDC-AE6CC7EF6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227" y="1313053"/>
              <a:ext cx="6970642" cy="4459128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DFBBFE0-3CE4-495A-8A04-562F2D64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822080"/>
              <a:ext cx="1879281" cy="1213839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2FC4BB87-BDA3-481C-89C9-D7F1FD70F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2954" y="2731242"/>
              <a:ext cx="990000" cy="180000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8549D24E-E68D-4192-99F9-581840E9A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2970626"/>
              <a:ext cx="1340326" cy="1382211"/>
            </a:xfrm>
            <a:prstGeom prst="rect">
              <a:avLst/>
            </a:prstGeom>
          </p:spPr>
        </p:pic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1F7FA1E2-0795-4A67-9D84-4EA0E0D26936}"/>
              </a:ext>
            </a:extLst>
          </p:cNvPr>
          <p:cNvSpPr/>
          <p:nvPr/>
        </p:nvSpPr>
        <p:spPr>
          <a:xfrm>
            <a:off x="1732091" y="403218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b="1">
                <a:solidFill>
                  <a:schemeClr val="bg1"/>
                </a:solidFill>
                <a:ea typeface="Microsoft JhengHei" panose="020B0604030504040204" pitchFamily="34" charset="-120"/>
              </a:rPr>
              <a:t>高安全性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F8D362C-832E-4121-91FB-C2439D10B3FE}"/>
              </a:ext>
            </a:extLst>
          </p:cNvPr>
          <p:cNvSpPr/>
          <p:nvPr/>
        </p:nvSpPr>
        <p:spPr>
          <a:xfrm>
            <a:off x="7836127" y="140828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b="1" dirty="0">
                <a:solidFill>
                  <a:schemeClr val="bg1"/>
                </a:solidFill>
                <a:ea typeface="Microsoft JhengHei" panose="020B0604030504040204" pitchFamily="34" charset="-120"/>
              </a:rPr>
              <a:t>高掌握度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C72688F-C4DC-4756-B8AD-B54E4BC15EAB}"/>
              </a:ext>
            </a:extLst>
          </p:cNvPr>
          <p:cNvSpPr txBox="1"/>
          <p:nvPr/>
        </p:nvSpPr>
        <p:spPr>
          <a:xfrm>
            <a:off x="7836127" y="4353520"/>
            <a:ext cx="3107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>
                <a:solidFill>
                  <a:srgbClr val="000000"/>
                </a:solidFill>
                <a:ea typeface="Microsoft JhengHei" panose="020B0604030504040204" pitchFamily="34" charset="-120"/>
              </a:rPr>
              <a:t>- </a:t>
            </a:r>
            <a:r>
              <a:rPr kumimoji="1" lang="zh-TW" altLang="en-US" sz="2000" b="1">
                <a:solidFill>
                  <a:srgbClr val="000000"/>
                </a:solidFill>
                <a:ea typeface="Microsoft JhengHei" panose="020B0604030504040204" pitchFamily="34" charset="-120"/>
              </a:rPr>
              <a:t>支援全文檢索</a:t>
            </a:r>
            <a:endParaRPr kumimoji="1" lang="en-US" altLang="zh-TW" sz="2000" b="1">
              <a:solidFill>
                <a:srgbClr val="000000"/>
              </a:solidFill>
              <a:ea typeface="Microsoft JhengHei" panose="020B0604030504040204" pitchFamily="34" charset="-120"/>
            </a:endParaRPr>
          </a:p>
          <a:p>
            <a:r>
              <a:rPr kumimoji="1" lang="en-US" altLang="zh-TW" sz="2000" b="1">
                <a:solidFill>
                  <a:srgbClr val="000000"/>
                </a:solidFill>
                <a:ea typeface="Microsoft JhengHei" panose="020B0604030504040204" pitchFamily="34" charset="-120"/>
              </a:rPr>
              <a:t>- </a:t>
            </a:r>
            <a:r>
              <a:rPr kumimoji="1" lang="zh-TW" altLang="en-US" sz="2000" b="1">
                <a:solidFill>
                  <a:srgbClr val="000000"/>
                </a:solidFill>
                <a:ea typeface="Microsoft JhengHei" panose="020B0604030504040204" pitchFamily="34" charset="-120"/>
              </a:rPr>
              <a:t>多媒體檔案編輯軟體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B6EA5619-96F2-4D05-8AC4-CF73C068E97D}"/>
              </a:ext>
            </a:extLst>
          </p:cNvPr>
          <p:cNvSpPr/>
          <p:nvPr/>
        </p:nvSpPr>
        <p:spPr>
          <a:xfrm>
            <a:off x="7836127" y="4032187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b="1">
                <a:solidFill>
                  <a:schemeClr val="bg1"/>
                </a:solidFill>
                <a:ea typeface="Microsoft JhengHei" panose="020B0604030504040204" pitchFamily="34" charset="-120"/>
              </a:rPr>
              <a:t>高效率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78E1B2F1-B14D-42B6-B768-ED43CD310C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104"/>
            <a:ext cx="12192000" cy="18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84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16">
            <a:extLst>
              <a:ext uri="{FF2B5EF4-FFF2-40B4-BE49-F238E27FC236}">
                <a16:creationId xmlns:a16="http://schemas.microsoft.com/office/drawing/2014/main" id="{52B84551-EAC5-49F0-885C-A4BBC2A1B899}"/>
              </a:ext>
            </a:extLst>
          </p:cNvPr>
          <p:cNvSpPr txBox="1">
            <a:spLocks/>
          </p:cNvSpPr>
          <p:nvPr/>
        </p:nvSpPr>
        <p:spPr>
          <a:xfrm>
            <a:off x="2521905" y="6192520"/>
            <a:ext cx="9133381" cy="360175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8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8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sz="400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973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D8A68DF-E97E-4CF8-9466-80FBF0C36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1" y="1174323"/>
            <a:ext cx="5352825" cy="491070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51E3100-7BE0-4E82-B9E5-302B0051D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74323"/>
            <a:ext cx="5352825" cy="49107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78F820D-63FA-2B47-8A87-7C36240B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身為公司 </a:t>
            </a:r>
            <a:r>
              <a:rPr lang="en-US" altLang="zh-TW"/>
              <a:t>IT</a:t>
            </a:r>
            <a:r>
              <a:rPr lang="zh-TW" altLang="en-US"/>
              <a:t> ，自行架設公司網站</a:t>
            </a:r>
            <a:r>
              <a:rPr lang="en-US" altLang="zh-TW"/>
              <a:t>…</a:t>
            </a:r>
            <a:endParaRPr lang="zh-TW" altLang="en-US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A2406A3C-21E1-4843-9AD6-3C118D6542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70381" y="1356302"/>
            <a:ext cx="4446105" cy="1031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TW" altLang="en-US" sz="24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各式網站如何快速建置完成：公司官網</a:t>
            </a:r>
            <a:r>
              <a:rPr kumimoji="1" lang="en-US" altLang="zh-TW" sz="24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/</a:t>
            </a:r>
            <a:r>
              <a:rPr kumimoji="1" lang="zh-TW" altLang="en-US" sz="24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公司 </a:t>
            </a:r>
            <a:r>
              <a:rPr kumimoji="1" lang="en-US" altLang="zh-TW" sz="24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Blog/ </a:t>
            </a:r>
            <a:r>
              <a:rPr kumimoji="1" lang="zh-CN" altLang="en-US" sz="24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公司電商</a:t>
            </a:r>
            <a:r>
              <a:rPr kumimoji="1" lang="en-US" altLang="zh-TW" sz="24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C2AC6EA-C08A-024E-9C03-3EBBD9005A8E}"/>
              </a:ext>
            </a:extLst>
          </p:cNvPr>
          <p:cNvSpPr/>
          <p:nvPr/>
        </p:nvSpPr>
        <p:spPr>
          <a:xfrm>
            <a:off x="7190637" y="1356302"/>
            <a:ext cx="4074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第三方服務推陳出新，</a:t>
            </a:r>
            <a:br>
              <a:rPr kumimoji="1" lang="en-US" altLang="zh-TW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kumimoji="1" lang="zh-TW" altLang="en-US"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整合上勞心又勞力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B55E5DE-13BD-4E39-A94D-A723D02BC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7" y="2570156"/>
            <a:ext cx="4341355" cy="301540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A0FFA9B-31D1-438F-86DB-8A5058CAB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2" y="2369278"/>
            <a:ext cx="3665357" cy="33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01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F4530A5-18CD-40B7-A30B-BA978EC0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20" y="2975941"/>
            <a:ext cx="5108837" cy="800099"/>
          </a:xfrm>
        </p:spPr>
        <p:txBody>
          <a:bodyPr>
            <a:noAutofit/>
          </a:bodyPr>
          <a:lstStyle/>
          <a:p>
            <a:r>
              <a:rPr kumimoji="1" lang="zh-CN" altLang="en-US" sz="3200"/>
              <a:t>從個人部落格到最大的線上新聞網站，已有</a:t>
            </a:r>
            <a:r>
              <a:rPr kumimoji="1" lang="zh-TW" altLang="en-US" sz="3200"/>
              <a:t> </a:t>
            </a:r>
            <a:r>
              <a:rPr kumimoji="1" lang="en-US" altLang="zh-TW" sz="3200"/>
              <a:t>32 % </a:t>
            </a:r>
            <a:r>
              <a:rPr kumimoji="1" lang="zh-CN" altLang="en-US" sz="3200"/>
              <a:t>網站使用</a:t>
            </a:r>
            <a:r>
              <a:rPr kumimoji="1" lang="zh-TW" altLang="en-US" sz="3200"/>
              <a:t> </a:t>
            </a:r>
            <a:r>
              <a:rPr kumimoji="1" lang="en-US" altLang="zh-TW" sz="3200"/>
              <a:t>WordPress </a:t>
            </a:r>
            <a:r>
              <a:rPr kumimoji="1" lang="zh-TW" altLang="en-US" sz="3200"/>
              <a:t>系統</a:t>
            </a:r>
            <a:r>
              <a:rPr kumimoji="1" lang="zh-CN" altLang="en-US" sz="3200"/>
              <a:t>架設。</a:t>
            </a:r>
            <a:endParaRPr lang="zh-TW" altLang="en-US" sz="320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364435E-FC52-4393-8E10-AB81AABEC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66" y="1488860"/>
            <a:ext cx="307695" cy="17995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AEE704E-C16C-4645-9E59-C1C15EC9F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092"/>
            <a:ext cx="4968622" cy="85047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CC1EAAE-03CE-4728-8086-A58A56E60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0" y="1488860"/>
            <a:ext cx="4640702" cy="88565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7FE7EB2-7858-4945-82AF-40842F705F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01" y="1088492"/>
            <a:ext cx="735315" cy="4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2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D1C0584-E4E6-4247-8D79-3F9827A9B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4" y="1066800"/>
            <a:ext cx="7629442" cy="56653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56E0F5B-A7D6-BD4D-8C84-20A17653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21" y="0"/>
            <a:ext cx="10515600" cy="800099"/>
          </a:xfrm>
        </p:spPr>
        <p:txBody>
          <a:bodyPr/>
          <a:lstStyle/>
          <a:p>
            <a:r>
              <a:rPr lang="en-US" altLang="zh-TW"/>
              <a:t>WordPress </a:t>
            </a:r>
            <a:r>
              <a:rPr lang="zh-CN" altLang="en-US"/>
              <a:t>特色功能</a:t>
            </a: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3920E4-1E77-472F-964F-8C6407F7174A}"/>
              </a:ext>
            </a:extLst>
          </p:cNvPr>
          <p:cNvSpPr/>
          <p:nvPr/>
        </p:nvSpPr>
        <p:spPr>
          <a:xfrm>
            <a:off x="7323442" y="1176521"/>
            <a:ext cx="3057247" cy="744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kumimoji="1" lang="zh-TW" altLang="en-US" sz="3200" b="1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操作簡單無障礙</a:t>
            </a:r>
            <a:endParaRPr kumimoji="1" lang="en-US" altLang="zh-TW" sz="3200" b="1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1FC2399-E535-4054-9D04-274C31A7946A}"/>
              </a:ext>
            </a:extLst>
          </p:cNvPr>
          <p:cNvSpPr/>
          <p:nvPr/>
        </p:nvSpPr>
        <p:spPr>
          <a:xfrm>
            <a:off x="7815526" y="2725177"/>
            <a:ext cx="3057247" cy="744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kumimoji="1" lang="zh-TW" altLang="en-US" sz="3200" b="1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數千種免費主題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9BB2B51-D33F-4561-B175-04D7D368AE9F}"/>
              </a:ext>
            </a:extLst>
          </p:cNvPr>
          <p:cNvSpPr/>
          <p:nvPr/>
        </p:nvSpPr>
        <p:spPr>
          <a:xfrm>
            <a:off x="7757746" y="4428373"/>
            <a:ext cx="3877985" cy="744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kumimoji="1" lang="zh-CN" altLang="en-US" sz="3200" b="1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響應式設計行動網站</a:t>
            </a:r>
            <a:endParaRPr kumimoji="1" lang="en-US" altLang="zh-TW" sz="3200" b="1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6AEA8E8-4A2F-49B5-AA1B-E42F9C1148E7}"/>
              </a:ext>
            </a:extLst>
          </p:cNvPr>
          <p:cNvSpPr/>
          <p:nvPr/>
        </p:nvSpPr>
        <p:spPr>
          <a:xfrm>
            <a:off x="6831357" y="5814003"/>
            <a:ext cx="3057247" cy="744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kumimoji="1" lang="zh-TW" altLang="en-US" sz="3200" b="1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各式第三方套件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6DAEA54-EB2C-4C2C-BDA9-F46B88B922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05" y="2506127"/>
            <a:ext cx="2732401" cy="17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68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859736-FBCB-3F4E-9F96-6763BA4B97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5271" y="369794"/>
            <a:ext cx="8282609" cy="800100"/>
          </a:xfrm>
        </p:spPr>
        <p:txBody>
          <a:bodyPr/>
          <a:lstStyle/>
          <a:p>
            <a:r>
              <a:rPr kumimoji="1" lang="zh-CN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操作簡單無障礙</a:t>
            </a:r>
            <a:endParaRPr kumimoji="1" lang="zh-TW" altLang="en-US" sz="4000" b="1">
              <a:solidFill>
                <a:srgbClr val="3E3A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16E35C23-02E6-564B-80ED-EC83463C48AF}"/>
              </a:ext>
            </a:extLst>
          </p:cNvPr>
          <p:cNvCxnSpPr>
            <a:cxnSpLocks/>
          </p:cNvCxnSpPr>
          <p:nvPr/>
        </p:nvCxnSpPr>
        <p:spPr>
          <a:xfrm>
            <a:off x="5942682" y="1980369"/>
            <a:ext cx="0" cy="3045655"/>
          </a:xfrm>
          <a:prstGeom prst="line">
            <a:avLst/>
          </a:prstGeom>
          <a:ln w="5715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CF784DF0-B70B-6D48-A99F-B579F7C931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" t="1567" r="28908" b="5601"/>
          <a:stretch/>
        </p:blipFill>
        <p:spPr>
          <a:xfrm>
            <a:off x="350603" y="2001449"/>
            <a:ext cx="5408746" cy="3139537"/>
          </a:xfrm>
          <a:prstGeom prst="rect">
            <a:avLst/>
          </a:prstGeom>
        </p:spPr>
      </p:pic>
      <p:pic>
        <p:nvPicPr>
          <p:cNvPr id="7" name="圖片 6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F6A6FF50-9A2D-7949-A4B9-41844C616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630" r="24982" b="272"/>
          <a:stretch/>
        </p:blipFill>
        <p:spPr>
          <a:xfrm>
            <a:off x="6296305" y="1980369"/>
            <a:ext cx="5569926" cy="3139537"/>
          </a:xfrm>
          <a:prstGeom prst="rect">
            <a:avLst/>
          </a:prstGeom>
        </p:spPr>
      </p:pic>
      <p:sp>
        <p:nvSpPr>
          <p:cNvPr id="3" name="五邊形 2">
            <a:extLst>
              <a:ext uri="{FF2B5EF4-FFF2-40B4-BE49-F238E27FC236}">
                <a16:creationId xmlns:a16="http://schemas.microsoft.com/office/drawing/2014/main" id="{308FB052-4B5A-AC44-8896-E9C4E19B7CB7}"/>
              </a:ext>
            </a:extLst>
          </p:cNvPr>
          <p:cNvSpPr/>
          <p:nvPr/>
        </p:nvSpPr>
        <p:spPr>
          <a:xfrm>
            <a:off x="1898486" y="1165797"/>
            <a:ext cx="6973841" cy="598058"/>
          </a:xfrm>
          <a:prstGeom prst="round2DiagRect">
            <a:avLst>
              <a:gd name="adj1" fmla="val 38825"/>
              <a:gd name="adj2" fmla="val 0"/>
            </a:avLst>
          </a:prstGeom>
          <a:solidFill>
            <a:srgbClr val="3E3A3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互動式介面，</a:t>
            </a:r>
            <a:r>
              <a:rPr kumimoji="1"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不會寫程式也能建立個人部落格！</a:t>
            </a:r>
            <a:endParaRPr kumimoji="1" lang="zh-TW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9D972A24-87A7-0943-AA47-F37B00938C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" t="13205" r="76105" b="33798"/>
          <a:stretch/>
        </p:blipFill>
        <p:spPr>
          <a:xfrm>
            <a:off x="72414" y="2296381"/>
            <a:ext cx="2293034" cy="2293034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6CD65784-9092-4B4C-A44B-86A4A7C4B2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6" t="8435" r="72713" b="25166"/>
          <a:stretch/>
        </p:blipFill>
        <p:spPr>
          <a:xfrm>
            <a:off x="6083762" y="2148692"/>
            <a:ext cx="2293034" cy="2293034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F999109-6BF2-439B-8758-F857BEF3EB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9"/>
          <a:stretch/>
        </p:blipFill>
        <p:spPr>
          <a:xfrm>
            <a:off x="0" y="117627"/>
            <a:ext cx="1639562" cy="1275332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CCBAB6C-C1DD-4B4D-9A43-450AF45D81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5026024"/>
            <a:ext cx="12189291" cy="183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66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4CCBAB6C-C1DD-4B4D-9A43-450AF45D8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4" y="0"/>
            <a:ext cx="12189291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2859736-FBCB-3F4E-9F96-6763BA4B97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5271" y="369794"/>
            <a:ext cx="8282609" cy="800100"/>
          </a:xfrm>
        </p:spPr>
        <p:txBody>
          <a:bodyPr/>
          <a:lstStyle/>
          <a:p>
            <a:r>
              <a:rPr kumimoji="1" lang="zh-TW" altLang="en-US" sz="4000" b="1">
                <a:solidFill>
                  <a:srgbClr val="3E3A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數千種免費主題</a:t>
            </a:r>
          </a:p>
        </p:txBody>
      </p:sp>
      <p:sp>
        <p:nvSpPr>
          <p:cNvPr id="3" name="五邊形 2">
            <a:extLst>
              <a:ext uri="{FF2B5EF4-FFF2-40B4-BE49-F238E27FC236}">
                <a16:creationId xmlns:a16="http://schemas.microsoft.com/office/drawing/2014/main" id="{308FB052-4B5A-AC44-8896-E9C4E19B7CB7}"/>
              </a:ext>
            </a:extLst>
          </p:cNvPr>
          <p:cNvSpPr/>
          <p:nvPr/>
        </p:nvSpPr>
        <p:spPr>
          <a:xfrm>
            <a:off x="1898486" y="1165797"/>
            <a:ext cx="8020763" cy="598058"/>
          </a:xfrm>
          <a:prstGeom prst="round2DiagRect">
            <a:avLst>
              <a:gd name="adj1" fmla="val 38825"/>
              <a:gd name="adj2" fmla="val 0"/>
            </a:avLst>
          </a:prstGeom>
          <a:solidFill>
            <a:srgbClr val="3E3A3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從網誌部落格、新聞平台到公司官網，各式範本輕鬆套用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5154405C-0F81-4ECE-8FC1-F321B2293B5D}"/>
              </a:ext>
            </a:extLst>
          </p:cNvPr>
          <p:cNvCxnSpPr>
            <a:cxnSpLocks/>
          </p:cNvCxnSpPr>
          <p:nvPr/>
        </p:nvCxnSpPr>
        <p:spPr>
          <a:xfrm>
            <a:off x="6082213" y="1965897"/>
            <a:ext cx="0" cy="3045655"/>
          </a:xfrm>
          <a:prstGeom prst="line">
            <a:avLst/>
          </a:prstGeom>
          <a:ln w="5715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9EAAD327-7F8B-4F2B-B894-89F86370C0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" b="-1"/>
          <a:stretch/>
        </p:blipFill>
        <p:spPr>
          <a:xfrm>
            <a:off x="350603" y="1918948"/>
            <a:ext cx="5455917" cy="3068051"/>
          </a:xfrm>
          <a:prstGeom prst="rect">
            <a:avLst/>
          </a:prstGeom>
        </p:spPr>
      </p:pic>
      <p:pic>
        <p:nvPicPr>
          <p:cNvPr id="14" name="圖片 13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64693387-E344-4742-B6F4-0482451CDF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1030" r="10873" b="190"/>
          <a:stretch/>
        </p:blipFill>
        <p:spPr>
          <a:xfrm>
            <a:off x="6337499" y="1965897"/>
            <a:ext cx="5514418" cy="283370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DF5A1A1-F7FC-4C2D-8650-4EC6982A2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804" y="106410"/>
            <a:ext cx="2455618" cy="1286549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35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4CCBAB6C-C1DD-4B4D-9A43-450AF45D8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5030178"/>
            <a:ext cx="12189291" cy="183448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2859736-FBCB-3F4E-9F96-6763BA4B97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5271" y="369794"/>
            <a:ext cx="8282609" cy="800100"/>
          </a:xfrm>
        </p:spPr>
        <p:txBody>
          <a:bodyPr/>
          <a:lstStyle/>
          <a:p>
            <a:r>
              <a:rPr kumimoji="1" lang="zh-TW" altLang="en-US" sz="4000" b="1">
                <a:solidFill>
                  <a:srgbClr val="3E3A3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響應式設計行動網站</a:t>
            </a:r>
          </a:p>
        </p:txBody>
      </p:sp>
      <p:sp>
        <p:nvSpPr>
          <p:cNvPr id="3" name="五邊形 2">
            <a:extLst>
              <a:ext uri="{FF2B5EF4-FFF2-40B4-BE49-F238E27FC236}">
                <a16:creationId xmlns:a16="http://schemas.microsoft.com/office/drawing/2014/main" id="{308FB052-4B5A-AC44-8896-E9C4E19B7CB7}"/>
              </a:ext>
            </a:extLst>
          </p:cNvPr>
          <p:cNvSpPr/>
          <p:nvPr/>
        </p:nvSpPr>
        <p:spPr>
          <a:xfrm>
            <a:off x="1898486" y="1165797"/>
            <a:ext cx="8020763" cy="598058"/>
          </a:xfrm>
          <a:prstGeom prst="round2DiagRect">
            <a:avLst>
              <a:gd name="adj1" fmla="val 38825"/>
              <a:gd name="adj2" fmla="val 0"/>
            </a:avLst>
          </a:prstGeom>
          <a:solidFill>
            <a:srgbClr val="3E3A3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自動偵測畫面大小，讓使用者瀏覽網站時獲得最佳體驗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DF5A1A1-F7FC-4C2D-8650-4EC6982A2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804" y="107372"/>
            <a:ext cx="2455618" cy="1284625"/>
          </a:xfrm>
          <a:prstGeom prst="rect">
            <a:avLst/>
          </a:prstGeom>
          <a:effectLst>
            <a:outerShdw blurRad="76200" dist="12700" dir="2700000" sx="102000" sy="102000" algn="tl" rotWithShape="0">
              <a:prstClr val="black">
                <a:alpha val="25000"/>
              </a:prstClr>
            </a:outerShdw>
          </a:effectLst>
        </p:spPr>
      </p:pic>
      <p:pic>
        <p:nvPicPr>
          <p:cNvPr id="9" name="圖片 8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5818B5A6-EC0D-4CE0-9638-8136F2BE5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6" y="1969078"/>
            <a:ext cx="4791494" cy="2890910"/>
          </a:xfrm>
          <a:prstGeom prst="rect">
            <a:avLst/>
          </a:prstGeom>
        </p:spPr>
      </p:pic>
      <p:pic>
        <p:nvPicPr>
          <p:cNvPr id="10" name="圖片 9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DB8F78CE-733B-4873-861B-3AEC95D50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27" y="1969078"/>
            <a:ext cx="3058381" cy="3045655"/>
          </a:xfrm>
          <a:prstGeom prst="rect">
            <a:avLst/>
          </a:prstGeom>
        </p:spPr>
      </p:pic>
      <p:pic>
        <p:nvPicPr>
          <p:cNvPr id="15" name="圖片 14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0002498B-9413-4127-BA6A-0EB7962B2E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155" y="1965897"/>
            <a:ext cx="2040969" cy="3045655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F918ADE5-24D4-4109-B321-42C80B2D3A85}"/>
              </a:ext>
            </a:extLst>
          </p:cNvPr>
          <p:cNvCxnSpPr>
            <a:cxnSpLocks/>
          </p:cNvCxnSpPr>
          <p:nvPr/>
        </p:nvCxnSpPr>
        <p:spPr>
          <a:xfrm>
            <a:off x="5457449" y="1969078"/>
            <a:ext cx="0" cy="3045655"/>
          </a:xfrm>
          <a:prstGeom prst="line">
            <a:avLst/>
          </a:prstGeom>
          <a:ln w="5715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9292ECF4-FD6B-4239-AD66-932889A86431}"/>
              </a:ext>
            </a:extLst>
          </p:cNvPr>
          <p:cNvCxnSpPr>
            <a:cxnSpLocks/>
          </p:cNvCxnSpPr>
          <p:nvPr/>
        </p:nvCxnSpPr>
        <p:spPr>
          <a:xfrm>
            <a:off x="9253381" y="1969078"/>
            <a:ext cx="0" cy="3045655"/>
          </a:xfrm>
          <a:prstGeom prst="line">
            <a:avLst/>
          </a:prstGeom>
          <a:ln w="5715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6C422ECB-CD97-40A4-B88C-C36E0C791409}"/>
              </a:ext>
            </a:extLst>
          </p:cNvPr>
          <p:cNvSpPr/>
          <p:nvPr/>
        </p:nvSpPr>
        <p:spPr>
          <a:xfrm>
            <a:off x="3994405" y="4549456"/>
            <a:ext cx="1281021" cy="6989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8FC8463-6132-4E98-95E4-B12B5D7898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46" y="4155448"/>
            <a:ext cx="1898493" cy="174946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EC9BBA5-E67D-458E-B284-43B9DAA697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178" y="4321578"/>
            <a:ext cx="980572" cy="126534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F030F78-F697-4397-BA19-4D58B6650B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866" y="4398118"/>
            <a:ext cx="654031" cy="9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98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816</Words>
  <Application>Microsoft Office PowerPoint</Application>
  <PresentationFormat>寬螢幕</PresentationFormat>
  <Paragraphs>141</Paragraphs>
  <Slides>31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9" baseType="lpstr">
      <vt:lpstr>Microsoft JhengHei UI</vt:lpstr>
      <vt:lpstr>微軟正黑體</vt:lpstr>
      <vt:lpstr>微軟正黑體</vt:lpstr>
      <vt:lpstr>新細明體</vt:lpstr>
      <vt:lpstr>Arial</vt:lpstr>
      <vt:lpstr>Calibri</vt:lpstr>
      <vt:lpstr>Calibri Light</vt:lpstr>
      <vt:lpstr>office theme</vt:lpstr>
      <vt:lpstr>PowerPoint 簡報</vt:lpstr>
      <vt:lpstr>架站的困境與 WordPress 方案</vt:lpstr>
      <vt:lpstr>身為部落客，使用線上平台經營個人部落格…</vt:lpstr>
      <vt:lpstr>身為公司 IT ，自行架設公司網站…</vt:lpstr>
      <vt:lpstr>從個人部落格到最大的線上新聞網站，已有 32 % 網站使用 WordPress 系統架設。</vt:lpstr>
      <vt:lpstr>WordPress 特色功能</vt:lpstr>
      <vt:lpstr>操作簡單無障礙</vt:lpstr>
      <vt:lpstr>數千種免費主題</vt:lpstr>
      <vt:lpstr>響應式設計行動網站</vt:lpstr>
      <vt:lpstr>各式第三方套件</vt:lpstr>
      <vt:lpstr>如何在 QNAP NAS 上使用 WordPress</vt:lpstr>
      <vt:lpstr>開始使用 QNAP NAS + WordPress 輕鬆架站</vt:lpstr>
      <vt:lpstr>PowerPoint 簡報</vt:lpstr>
      <vt:lpstr>PowerPoint 簡報</vt:lpstr>
      <vt:lpstr>PowerPoint 簡報</vt:lpstr>
      <vt:lpstr>PowerPoint 簡報</vt:lpstr>
      <vt:lpstr>QNAP NAS  搭配 WordPress 架站四大整合應用</vt:lpstr>
      <vt:lpstr>PowerPoint 簡報</vt:lpstr>
      <vt:lpstr>PowerPoint 簡報</vt:lpstr>
      <vt:lpstr>PowerPoint 簡報</vt:lpstr>
      <vt:lpstr>不論網站架設/內容備份，QNAP NAS 一機搞定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架站方式那麼多，該選擇哪一種？</vt:lpstr>
      <vt:lpstr>架站方式比較</vt:lpstr>
      <vt:lpstr>使用 QNAP NAS  搭配 WordPress 四大特點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自己的網站自己架！在 QNAP NAS 上架設 WordPress 部落格。</dc:title>
  <dc:creator>QNAP_Nina Ni</dc:creator>
  <cp:lastModifiedBy>QNAP_Yvonne Tsai</cp:lastModifiedBy>
  <cp:revision>1</cp:revision>
  <dcterms:created xsi:type="dcterms:W3CDTF">2018-12-19T03:27:25Z</dcterms:created>
  <dcterms:modified xsi:type="dcterms:W3CDTF">2018-12-27T06:24:48Z</dcterms:modified>
</cp:coreProperties>
</file>