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310" r:id="rId3"/>
    <p:sldId id="259" r:id="rId4"/>
    <p:sldId id="258" r:id="rId5"/>
    <p:sldId id="260" r:id="rId6"/>
    <p:sldId id="262" r:id="rId7"/>
    <p:sldId id="301" r:id="rId8"/>
    <p:sldId id="287" r:id="rId9"/>
    <p:sldId id="302" r:id="rId10"/>
    <p:sldId id="303" r:id="rId11"/>
    <p:sldId id="311" r:id="rId12"/>
    <p:sldId id="304" r:id="rId13"/>
    <p:sldId id="272" r:id="rId14"/>
    <p:sldId id="307" r:id="rId15"/>
    <p:sldId id="308" r:id="rId16"/>
    <p:sldId id="293" r:id="rId17"/>
    <p:sldId id="263" r:id="rId18"/>
    <p:sldId id="282" r:id="rId19"/>
    <p:sldId id="288" r:id="rId20"/>
    <p:sldId id="294" r:id="rId21"/>
    <p:sldId id="283" r:id="rId22"/>
    <p:sldId id="295" r:id="rId23"/>
    <p:sldId id="296" r:id="rId24"/>
    <p:sldId id="297" r:id="rId25"/>
    <p:sldId id="285" r:id="rId26"/>
    <p:sldId id="265" r:id="rId27"/>
    <p:sldId id="300" r:id="rId28"/>
    <p:sldId id="306" r:id="rId29"/>
    <p:sldId id="305" r:id="rId30"/>
    <p:sldId id="266" r:id="rId31"/>
    <p:sldId id="30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7000"/>
    <a:srgbClr val="A7AD0D"/>
    <a:srgbClr val="CE7592"/>
    <a:srgbClr val="D85A93"/>
    <a:srgbClr val="FFABC7"/>
    <a:srgbClr val="D95C94"/>
    <a:srgbClr val="3E3A39"/>
    <a:srgbClr val="545454"/>
    <a:srgbClr val="B536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38B3E8-B415-4892-8D46-AB4B94C8D6DA}" v="413" dt="2018-12-27T08:03:39.862"/>
    <p1510:client id="{38E4A5AB-A2D3-6898-EC6A-104EEE4B4001}" v="726" dt="2018-12-27T04:05:06.764"/>
    <p1510:client id="{65AB544F-629D-44A5-A7F4-99A81037E53B}" v="39" dt="2018-12-27T04:07:02.217"/>
    <p1510:client id="{77559FE8-0173-A669-054B-52A715DF1D5A}" v="2" dt="2018-12-27T06:04:31.5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60" autoAdjust="0"/>
  </p:normalViewPr>
  <p:slideViewPr>
    <p:cSldViewPr snapToGrid="0">
      <p:cViewPr varScale="1">
        <p:scale>
          <a:sx n="114" d="100"/>
          <a:sy n="114" d="100"/>
        </p:scale>
        <p:origin x="69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25A1D6-40CF-E84E-B0BE-7CA3B89B7D62}" type="datetimeFigureOut">
              <a:rPr kumimoji="1" lang="zh-TW" altLang="en-US" smtClean="0"/>
              <a:t>2018/12/27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76766-A537-7A45-8976-9A4D8D6BA90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32230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TW" dirty="0"/>
              <a:t>Create your own website! Set up a WordPress blog on QNAP NAS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76766-A537-7A45-8976-9A4D8D6BA90A}" type="slidenum">
              <a:rPr kumimoji="1" lang="zh-TW" altLang="en-US" smtClean="0"/>
              <a:t>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20804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76766-A537-7A45-8976-9A4D8D6BA90A}" type="slidenum">
              <a:rPr kumimoji="1" lang="zh-TW" altLang="en-US" smtClean="0"/>
              <a:t>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84606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/>
              <a:t>http://</a:t>
            </a:r>
            <a:r>
              <a:rPr kumimoji="1" lang="en-US" altLang="zh-TW" err="1"/>
              <a:t>tfindelkind.com</a:t>
            </a:r>
            <a:r>
              <a:rPr kumimoji="1" lang="en-US" altLang="zh-TW"/>
              <a:t>/2015/07/28/safety-first-how-to-backup-wordpress-aws-to-qnap-homeoffice-via-ftp/</a:t>
            </a:r>
          </a:p>
          <a:p>
            <a:endParaRPr kumimoji="1" lang="en-US" altLang="zh-TW"/>
          </a:p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76766-A537-7A45-8976-9A4D8D6BA90A}" type="slidenum">
              <a:rPr kumimoji="1" lang="zh-TW" altLang="en-US" smtClean="0"/>
              <a:t>17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58802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76766-A537-7A45-8976-9A4D8D6BA90A}" type="slidenum">
              <a:rPr kumimoji="1" lang="zh-TW" altLang="en-US" smtClean="0"/>
              <a:t>18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71028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76766-A537-7A45-8976-9A4D8D6BA90A}" type="slidenum">
              <a:rPr kumimoji="1" lang="zh-TW" altLang="en-US" smtClean="0"/>
              <a:t>29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56729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76766-A537-7A45-8976-9A4D8D6BA90A}" type="slidenum">
              <a:rPr kumimoji="1" lang="zh-TW" altLang="en-US" smtClean="0"/>
              <a:t>30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56442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sz="4000" b="1" i="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QNAP NAS is your best choice.</a:t>
            </a:r>
            <a:endParaRPr kumimoji="1" lang="zh-TW" altLang="en-US" b="1" i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76766-A537-7A45-8976-9A4D8D6BA90A}" type="slidenum">
              <a:rPr kumimoji="1" lang="zh-TW" altLang="en-US" smtClean="0"/>
              <a:t>31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8901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D4275D5A-6183-431C-939F-83041D3DD9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7F79F4C-3ADB-4D32-821F-87CC77B786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" y="0"/>
            <a:ext cx="1218928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87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F234FA0-A194-4604-83DF-1B91322757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0"/>
            <a:ext cx="10515600" cy="800099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F234FA0-A194-4604-83DF-1B91322757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79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69E2A50-7637-44C1-84A1-23E27191C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" y="0"/>
            <a:ext cx="10515600" cy="800099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6316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F234FA0-A194-4604-83DF-1B91322757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" y="0"/>
            <a:ext cx="1218928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667" y="2942252"/>
            <a:ext cx="4320333" cy="800099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3E3A3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6726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F234FA0-A194-4604-83DF-1B91322757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" y="0"/>
            <a:ext cx="12189289" cy="685799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686D834-46B6-43A8-BE05-111932EAD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667" y="2942252"/>
            <a:ext cx="4320333" cy="800099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3E3A3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2134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F234FA0-A194-4604-83DF-1B91322757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" y="0"/>
            <a:ext cx="12189287" cy="685799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3337103-C828-4FD4-A69F-8FB0037F3DC5}"/>
              </a:ext>
            </a:extLst>
          </p:cNvPr>
          <p:cNvSpPr txBox="1">
            <a:spLocks/>
          </p:cNvSpPr>
          <p:nvPr userDrawn="1"/>
        </p:nvSpPr>
        <p:spPr>
          <a:xfrm>
            <a:off x="7610410" y="2880048"/>
            <a:ext cx="4320333" cy="1380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3E3A3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sz="400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1758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F234FA0-A194-4604-83DF-1B91322757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" y="762"/>
            <a:ext cx="12186577" cy="685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539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F234FA0-A194-4604-83DF-1B91322757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" y="0"/>
            <a:ext cx="12189289" cy="6857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1592423"/>
            <a:ext cx="4320333" cy="800099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3E3A3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2817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7F79F4C-3ADB-4D32-821F-87CC77B786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3" r:id="rId3"/>
    <p:sldLayoutId id="2147483674" r:id="rId4"/>
    <p:sldLayoutId id="2147483676" r:id="rId5"/>
    <p:sldLayoutId id="2147483677" r:id="rId6"/>
    <p:sldLayoutId id="2147483678" r:id="rId7"/>
    <p:sldLayoutId id="2147483675" r:id="rId8"/>
    <p:sldLayoutId id="2147483663" r:id="rId9"/>
    <p:sldLayoutId id="2147483672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0.png"/><Relationship Id="rId7" Type="http://schemas.openxmlformats.org/officeDocument/2006/relationships/image" Target="../media/image4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4.png"/><Relationship Id="rId7" Type="http://schemas.openxmlformats.org/officeDocument/2006/relationships/image" Target="../media/image4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55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7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3.png"/><Relationship Id="rId7" Type="http://schemas.openxmlformats.org/officeDocument/2006/relationships/image" Target="../media/image7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8.png"/><Relationship Id="rId5" Type="http://schemas.openxmlformats.org/officeDocument/2006/relationships/image" Target="../media/image27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6.png"/><Relationship Id="rId4" Type="http://schemas.openxmlformats.org/officeDocument/2006/relationships/image" Target="../media/image81.png"/><Relationship Id="rId9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1.png"/><Relationship Id="rId7" Type="http://schemas.openxmlformats.org/officeDocument/2006/relationships/image" Target="../media/image27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7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6.png"/><Relationship Id="rId7" Type="http://schemas.openxmlformats.org/officeDocument/2006/relationships/image" Target="../media/image2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7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2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7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1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11" Type="http://schemas.openxmlformats.org/officeDocument/2006/relationships/image" Target="../media/image60.png"/><Relationship Id="rId5" Type="http://schemas.openxmlformats.org/officeDocument/2006/relationships/image" Target="../media/image110.png"/><Relationship Id="rId15" Type="http://schemas.openxmlformats.org/officeDocument/2006/relationships/image" Target="../media/image27.png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Relationship Id="rId14" Type="http://schemas.openxmlformats.org/officeDocument/2006/relationships/image" Target="../media/image11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2859736-FBCB-3F4E-9F96-6763BA4B97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85271" y="369794"/>
            <a:ext cx="8282609" cy="800100"/>
          </a:xfrm>
        </p:spPr>
        <p:txBody>
          <a:bodyPr/>
          <a:lstStyle/>
          <a:p>
            <a:r>
              <a:rPr kumimoji="1" lang="en-US" altLang="zh-TW" sz="4000" b="1">
                <a:solidFill>
                  <a:srgbClr val="3E3A39"/>
                </a:solidFill>
                <a:latin typeface="Arial"/>
                <a:ea typeface="Microsoft JhengHei UI" panose="020B0604030504040204" pitchFamily="34" charset="-120"/>
                <a:cs typeface="Arial"/>
              </a:rPr>
              <a:t>Various third-party plug-in</a:t>
            </a:r>
            <a:endParaRPr kumimoji="1" lang="zh-TW" altLang="en-US" sz="4000" b="1">
              <a:solidFill>
                <a:srgbClr val="3E3A39"/>
              </a:solidFill>
              <a:latin typeface="Arial"/>
              <a:ea typeface="Microsoft JhengHei UI" panose="020B0604030504040204" pitchFamily="34" charset="-120"/>
              <a:cs typeface="Arial"/>
            </a:endParaRPr>
          </a:p>
        </p:txBody>
      </p:sp>
      <p:sp>
        <p:nvSpPr>
          <p:cNvPr id="3" name="五邊形 2">
            <a:extLst>
              <a:ext uri="{FF2B5EF4-FFF2-40B4-BE49-F238E27FC236}">
                <a16:creationId xmlns:a16="http://schemas.microsoft.com/office/drawing/2014/main" id="{308FB052-4B5A-AC44-8896-E9C4E19B7CB7}"/>
              </a:ext>
            </a:extLst>
          </p:cNvPr>
          <p:cNvSpPr/>
          <p:nvPr/>
        </p:nvSpPr>
        <p:spPr>
          <a:xfrm>
            <a:off x="1840676" y="1169894"/>
            <a:ext cx="8486170" cy="873235"/>
          </a:xfrm>
          <a:prstGeom prst="round2DiagRect">
            <a:avLst>
              <a:gd name="adj1" fmla="val 28973"/>
              <a:gd name="adj2" fmla="val 0"/>
            </a:avLst>
          </a:prstGeom>
          <a:solidFill>
            <a:srgbClr val="3E3A39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" altLang="zh-TW" sz="2400" b="1" dirty="0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From search engine optimization, malicious comment checking to security backup, most plug-ins are free.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5DF5A1A1-F7FC-4C2D-8650-4EC6982A2D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9043" y="107372"/>
            <a:ext cx="2448095" cy="1284625"/>
          </a:xfrm>
          <a:prstGeom prst="rect">
            <a:avLst/>
          </a:prstGeom>
          <a:effectLst>
            <a:outerShdw blurRad="76200" dist="12700" dir="2700000" sx="102000" sy="102000" algn="tl" rotWithShape="0">
              <a:prstClr val="black">
                <a:alpha val="25000"/>
              </a:prstClr>
            </a:outerShdw>
          </a:effectLst>
        </p:spPr>
      </p:pic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8627C322-D31B-43C3-BF97-0B308F8FF4D0}"/>
              </a:ext>
            </a:extLst>
          </p:cNvPr>
          <p:cNvCxnSpPr>
            <a:cxnSpLocks/>
          </p:cNvCxnSpPr>
          <p:nvPr/>
        </p:nvCxnSpPr>
        <p:spPr>
          <a:xfrm>
            <a:off x="6150986" y="2374009"/>
            <a:ext cx="0" cy="3045655"/>
          </a:xfrm>
          <a:prstGeom prst="line">
            <a:avLst/>
          </a:prstGeom>
          <a:ln w="5715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圖片 23">
            <a:extLst>
              <a:ext uri="{FF2B5EF4-FFF2-40B4-BE49-F238E27FC236}">
                <a16:creationId xmlns:a16="http://schemas.microsoft.com/office/drawing/2014/main" id="{844049E5-547F-4D24-BF5C-A603A4B5A4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22" y="2161840"/>
            <a:ext cx="5882522" cy="3289262"/>
          </a:xfrm>
          <a:prstGeom prst="rect">
            <a:avLst/>
          </a:prstGeom>
        </p:spPr>
      </p:pic>
      <p:pic>
        <p:nvPicPr>
          <p:cNvPr id="25" name="圖片 24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DE9D9EBD-A4D5-420C-B81D-DC31C54F3F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42" b="25339"/>
          <a:stretch/>
        </p:blipFill>
        <p:spPr>
          <a:xfrm>
            <a:off x="6384272" y="2156596"/>
            <a:ext cx="5533082" cy="3469932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4CCBAB6C-C1DD-4B4D-9A43-450AF45D81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4" y="5023512"/>
            <a:ext cx="12189291" cy="183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1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1742EAA-D553-42DE-8327-5BDD511364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79"/>
          <a:stretch/>
        </p:blipFill>
        <p:spPr>
          <a:xfrm>
            <a:off x="-59634" y="3266662"/>
            <a:ext cx="12428162" cy="359133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69B5C3F-AAB5-9741-A66F-4C1F63FBB8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8320" y="4589828"/>
            <a:ext cx="9599852" cy="132556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" altLang="zh-TW" sz="7200" b="1">
                <a:solidFill>
                  <a:schemeClr val="bg1"/>
                </a:solidFill>
                <a:latin typeface="Arial"/>
                <a:ea typeface="Microsoft JhengHei UI"/>
                <a:cs typeface="Arial"/>
              </a:rPr>
              <a:t>How to set up a WordPress site on QNAP NAS</a:t>
            </a:r>
            <a:endParaRPr lang="en-US" altLang="zh-TW" sz="7200" b="1">
              <a:solidFill>
                <a:schemeClr val="bg1"/>
              </a:solidFill>
              <a:latin typeface="Arial"/>
              <a:ea typeface="Microsoft JhengHei UI" panose="020B0604030504040204" pitchFamily="34" charset="-12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3176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2F4530A5-18CD-40B7-A30B-BA978EC07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00" y="4804725"/>
            <a:ext cx="4519116" cy="800099"/>
          </a:xfrm>
        </p:spPr>
        <p:txBody>
          <a:bodyPr>
            <a:noAutofit/>
          </a:bodyPr>
          <a:lstStyle/>
          <a:p>
            <a:r>
              <a:rPr kumimoji="1" lang="en" altLang="zh-CN" sz="3200" dirty="0">
                <a:latin typeface="Arial"/>
                <a:cs typeface="Arial"/>
              </a:rPr>
              <a:t>For setting up a WordPress site on QNAP NAS</a:t>
            </a:r>
            <a:endParaRPr lang="zh-TW" altLang="en-US" sz="3200" dirty="0">
              <a:latin typeface="Arial"/>
              <a:cs typeface="Arial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364435E-FC52-4393-8E10-AB81AABEC5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966" y="1488860"/>
            <a:ext cx="307695" cy="17995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7FE7EB2-7858-4945-82AF-40842F705F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201" y="1088492"/>
            <a:ext cx="735315" cy="40036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9E38A11-28DD-447F-9C21-997BD78887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53"/>
          <a:stretch/>
        </p:blipFill>
        <p:spPr>
          <a:xfrm>
            <a:off x="513678" y="-490547"/>
            <a:ext cx="4458372" cy="483996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AEE704E-C16C-4645-9E59-C1C15EC9F7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15710"/>
            <a:ext cx="5102969" cy="87347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ED5D663-769D-8745-AEC4-FF8EE0550172}"/>
              </a:ext>
            </a:extLst>
          </p:cNvPr>
          <p:cNvSpPr/>
          <p:nvPr/>
        </p:nvSpPr>
        <p:spPr>
          <a:xfrm>
            <a:off x="718400" y="3610000"/>
            <a:ext cx="38331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3 Simple Steps</a:t>
            </a:r>
            <a:endParaRPr lang="zh-TW" alt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720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90533B3-B2AA-124B-AF2A-52634CE4A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22" y="1184764"/>
            <a:ext cx="9707282" cy="386140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9177883-1AAA-46BD-8C6C-388EA2DE28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3104"/>
            <a:ext cx="12192000" cy="183489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1DF7318-AF09-1548-A4D5-01931ACB61E1}"/>
              </a:ext>
            </a:extLst>
          </p:cNvPr>
          <p:cNvSpPr txBox="1"/>
          <p:nvPr/>
        </p:nvSpPr>
        <p:spPr>
          <a:xfrm>
            <a:off x="6311138" y="4687355"/>
            <a:ext cx="32319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b="1">
                <a:solidFill>
                  <a:srgbClr val="54545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啟用</a:t>
            </a:r>
            <a:r>
              <a:rPr kumimoji="1" lang="zh-TW" altLang="en-US" sz="3200" b="1">
                <a:solidFill>
                  <a:srgbClr val="54545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kumimoji="1" lang="en-US" altLang="zh-TW" sz="3200" b="1">
                <a:solidFill>
                  <a:srgbClr val="54545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SQL </a:t>
            </a:r>
            <a:r>
              <a:rPr kumimoji="1" lang="zh-CN" altLang="en-US" sz="3200" b="1">
                <a:solidFill>
                  <a:srgbClr val="54545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伺服器</a:t>
            </a:r>
            <a:endParaRPr kumimoji="1" lang="zh-TW" altLang="en-US" sz="3200" b="1">
              <a:solidFill>
                <a:srgbClr val="545454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框架 9">
            <a:extLst>
              <a:ext uri="{FF2B5EF4-FFF2-40B4-BE49-F238E27FC236}">
                <a16:creationId xmlns:a16="http://schemas.microsoft.com/office/drawing/2014/main" id="{CE56D28F-5789-47CF-A91E-C2914A79A9E5}"/>
              </a:ext>
            </a:extLst>
          </p:cNvPr>
          <p:cNvSpPr/>
          <p:nvPr/>
        </p:nvSpPr>
        <p:spPr>
          <a:xfrm>
            <a:off x="3953070" y="2537380"/>
            <a:ext cx="4856906" cy="1347193"/>
          </a:xfrm>
          <a:prstGeom prst="frame">
            <a:avLst>
              <a:gd name="adj1" fmla="val 1050"/>
            </a:avLst>
          </a:prstGeom>
          <a:solidFill>
            <a:schemeClr val="bg1"/>
          </a:solidFill>
          <a:ln>
            <a:noFill/>
          </a:ln>
          <a:effectLst>
            <a:glow rad="101600">
              <a:srgbClr val="FF6699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D4B86B8D-FDED-49B3-9AC8-1A7D8BBE55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155" y="3793322"/>
            <a:ext cx="5852694" cy="1689975"/>
          </a:xfrm>
          <a:prstGeom prst="rect">
            <a:avLst/>
          </a:prstGeom>
          <a:effectLst>
            <a:outerShdw blurRad="63500" dist="38100" dir="8400000" sx="102000" sy="102000" algn="tl" rotWithShape="0">
              <a:prstClr val="black">
                <a:alpha val="15000"/>
              </a:prstClr>
            </a:outerShdw>
          </a:effectLst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30DDF28E-349C-4200-B5E2-70D1FE3B80E5}"/>
              </a:ext>
            </a:extLst>
          </p:cNvPr>
          <p:cNvGrpSpPr/>
          <p:nvPr/>
        </p:nvGrpSpPr>
        <p:grpSpPr>
          <a:xfrm>
            <a:off x="0" y="69226"/>
            <a:ext cx="9443944" cy="881532"/>
            <a:chOff x="0" y="69226"/>
            <a:chExt cx="9443944" cy="881532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7153B2A2-ED81-4B0F-91F8-9059828A1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7175"/>
              <a:ext cx="8899634" cy="783583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7C22FB2E-BB59-47E7-8F0C-C2A024785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6249" y="469594"/>
              <a:ext cx="307695" cy="179952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8E582BEC-12AB-404D-8F68-CB842E82C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4653" y="69226"/>
              <a:ext cx="735315" cy="400368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3EF66F76-C2F9-4542-B5D2-E1898B432A12}"/>
                </a:ext>
              </a:extLst>
            </p:cNvPr>
            <p:cNvSpPr/>
            <p:nvPr/>
          </p:nvSpPr>
          <p:spPr>
            <a:xfrm>
              <a:off x="236615" y="201418"/>
              <a:ext cx="822981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3600" b="1" dirty="0">
                  <a:solidFill>
                    <a:schemeClr val="bg1"/>
                  </a:solidFill>
                  <a:latin typeface="Arial" panose="020B0604020202020204" pitchFamily="34" charset="0"/>
                  <a:ea typeface="Microsoft JhengHei UI" panose="020B0604030504040204" pitchFamily="34" charset="-120"/>
                  <a:cs typeface="Arial" panose="020B0604020202020204" pitchFamily="34" charset="0"/>
                </a:rPr>
                <a:t>3 Steps</a:t>
              </a:r>
              <a:r>
                <a:rPr kumimoji="1" lang="zh-TW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ea typeface="Microsoft JhengHei UI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kumimoji="1" lang="en-US" altLang="zh-TW" sz="3600" b="1" dirty="0">
                  <a:solidFill>
                    <a:schemeClr val="bg1"/>
                  </a:solidFill>
                  <a:latin typeface="Arial" panose="020B0604020202020204" pitchFamily="34" charset="0"/>
                  <a:ea typeface="Microsoft JhengHei UI" panose="020B0604030504040204" pitchFamily="34" charset="-120"/>
                  <a:cs typeface="Arial" panose="020B0604020202020204" pitchFamily="34" charset="0"/>
                </a:rPr>
                <a:t>to set up WordPress on NAS</a:t>
              </a:r>
              <a:endParaRPr lang="zh-TW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3FDB9EE0-A5C5-9049-B11E-C022D725FCB6}"/>
              </a:ext>
            </a:extLst>
          </p:cNvPr>
          <p:cNvSpPr/>
          <p:nvPr/>
        </p:nvSpPr>
        <p:spPr>
          <a:xfrm>
            <a:off x="6311138" y="4742345"/>
            <a:ext cx="3372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solidFill>
                  <a:srgbClr val="545454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Enable</a:t>
            </a:r>
            <a:r>
              <a:rPr kumimoji="1" lang="zh-TW" altLang="en-US" sz="2800" b="1" dirty="0">
                <a:solidFill>
                  <a:srgbClr val="545454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en-US" altLang="zh-TW" sz="2800" b="1" dirty="0">
                <a:solidFill>
                  <a:srgbClr val="545454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SQL </a:t>
            </a:r>
            <a:r>
              <a:rPr kumimoji="1" lang="en-US" altLang="zh-CN" sz="2800" b="1" dirty="0">
                <a:solidFill>
                  <a:srgbClr val="545454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server</a:t>
            </a:r>
            <a:endParaRPr kumimoji="1" lang="zh-TW" altLang="en-US" sz="2800" b="1" dirty="0">
              <a:solidFill>
                <a:srgbClr val="545454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039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9177883-1AAA-46BD-8C6C-388EA2DE28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3104"/>
            <a:ext cx="12192000" cy="183489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31E15D3-B9E6-4383-A6A5-D52EB0B315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84" y="1254415"/>
            <a:ext cx="7488303" cy="383175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BEAB2AFB-B48B-4892-A3A8-6075DD8C8E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68" y="1159547"/>
            <a:ext cx="2547933" cy="2978834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09356902-5FF4-4F96-88FA-65844C143E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619" y="4317815"/>
            <a:ext cx="7480777" cy="1689975"/>
          </a:xfrm>
          <a:prstGeom prst="rect">
            <a:avLst/>
          </a:prstGeom>
          <a:effectLst>
            <a:outerShdw blurRad="63500" dist="38100" dir="8400000" sx="102000" sy="102000" algn="tl" rotWithShape="0">
              <a:prstClr val="black">
                <a:alpha val="15000"/>
              </a:prst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1DF7318-AF09-1548-A4D5-01931ACB61E1}"/>
              </a:ext>
            </a:extLst>
          </p:cNvPr>
          <p:cNvSpPr txBox="1"/>
          <p:nvPr/>
        </p:nvSpPr>
        <p:spPr>
          <a:xfrm>
            <a:off x="3257754" y="5211110"/>
            <a:ext cx="6417141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en-US" altLang="zh-TW" sz="2800" b="1">
                <a:solidFill>
                  <a:srgbClr val="545454"/>
                </a:solidFill>
                <a:latin typeface="Arial"/>
                <a:ea typeface="Microsoft JhengHei UI" panose="020B0604030504040204" pitchFamily="34" charset="-120"/>
                <a:cs typeface="Arial"/>
              </a:rPr>
              <a:t>Install phpMyAdmin and create a DB</a:t>
            </a:r>
            <a:endParaRPr kumimoji="1" lang="zh-TW" altLang="en-US" sz="2800" b="1">
              <a:solidFill>
                <a:srgbClr val="545454"/>
              </a:solidFill>
              <a:latin typeface="Arial"/>
              <a:ea typeface="Microsoft JhengHei UI" panose="020B0604030504040204" pitchFamily="34" charset="-120"/>
              <a:cs typeface="Arial"/>
            </a:endParaRPr>
          </a:p>
        </p:txBody>
      </p:sp>
      <p:sp>
        <p:nvSpPr>
          <p:cNvPr id="23" name="框架 22">
            <a:extLst>
              <a:ext uri="{FF2B5EF4-FFF2-40B4-BE49-F238E27FC236}">
                <a16:creationId xmlns:a16="http://schemas.microsoft.com/office/drawing/2014/main" id="{D34F8733-448A-48A2-B363-657B90805F1C}"/>
              </a:ext>
            </a:extLst>
          </p:cNvPr>
          <p:cNvSpPr/>
          <p:nvPr/>
        </p:nvSpPr>
        <p:spPr>
          <a:xfrm>
            <a:off x="5729541" y="2367689"/>
            <a:ext cx="4252660" cy="771751"/>
          </a:xfrm>
          <a:prstGeom prst="frame">
            <a:avLst>
              <a:gd name="adj1" fmla="val 3279"/>
            </a:avLst>
          </a:prstGeom>
          <a:solidFill>
            <a:schemeClr val="bg1"/>
          </a:solidFill>
          <a:ln>
            <a:noFill/>
          </a:ln>
          <a:effectLst>
            <a:glow rad="101600">
              <a:srgbClr val="FF6699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24" name="框架 23">
            <a:extLst>
              <a:ext uri="{FF2B5EF4-FFF2-40B4-BE49-F238E27FC236}">
                <a16:creationId xmlns:a16="http://schemas.microsoft.com/office/drawing/2014/main" id="{582971AC-F1DA-4B47-B221-38C800D376AE}"/>
              </a:ext>
            </a:extLst>
          </p:cNvPr>
          <p:cNvSpPr/>
          <p:nvPr/>
        </p:nvSpPr>
        <p:spPr>
          <a:xfrm>
            <a:off x="2029567" y="2847127"/>
            <a:ext cx="1130389" cy="1291254"/>
          </a:xfrm>
          <a:prstGeom prst="frame">
            <a:avLst>
              <a:gd name="adj1" fmla="val 2931"/>
            </a:avLst>
          </a:prstGeom>
          <a:solidFill>
            <a:schemeClr val="bg1"/>
          </a:solidFill>
          <a:ln>
            <a:noFill/>
          </a:ln>
          <a:effectLst>
            <a:glow rad="101600">
              <a:srgbClr val="FF6699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2" name="橢圓 1">
            <a:extLst>
              <a:ext uri="{FF2B5EF4-FFF2-40B4-BE49-F238E27FC236}">
                <a16:creationId xmlns:a16="http://schemas.microsoft.com/office/drawing/2014/main" id="{83D49885-18B9-4E8D-9332-D1BC910033A4}"/>
              </a:ext>
            </a:extLst>
          </p:cNvPr>
          <p:cNvSpPr/>
          <p:nvPr/>
        </p:nvSpPr>
        <p:spPr>
          <a:xfrm>
            <a:off x="3039095" y="2584178"/>
            <a:ext cx="437318" cy="437318"/>
          </a:xfrm>
          <a:prstGeom prst="ellipse">
            <a:avLst/>
          </a:prstGeom>
          <a:solidFill>
            <a:srgbClr val="D85A93"/>
          </a:solidFill>
          <a:ln>
            <a:solidFill>
              <a:srgbClr val="D85A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680C118C-8FDA-44FE-A6E0-7FDC75F42669}"/>
              </a:ext>
            </a:extLst>
          </p:cNvPr>
          <p:cNvSpPr/>
          <p:nvPr/>
        </p:nvSpPr>
        <p:spPr>
          <a:xfrm>
            <a:off x="9763542" y="2042633"/>
            <a:ext cx="437318" cy="437318"/>
          </a:xfrm>
          <a:prstGeom prst="ellipse">
            <a:avLst/>
          </a:prstGeom>
          <a:solidFill>
            <a:srgbClr val="D85A93"/>
          </a:solidFill>
          <a:ln>
            <a:solidFill>
              <a:srgbClr val="D85A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2</a:t>
            </a:r>
            <a:endParaRPr lang="zh-TW" altLang="en-US" sz="2400" dirty="0"/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16E16928-84B0-4D41-A133-1F93B1EA75AC}"/>
              </a:ext>
            </a:extLst>
          </p:cNvPr>
          <p:cNvGrpSpPr/>
          <p:nvPr/>
        </p:nvGrpSpPr>
        <p:grpSpPr>
          <a:xfrm>
            <a:off x="0" y="69226"/>
            <a:ext cx="9443944" cy="881532"/>
            <a:chOff x="0" y="69226"/>
            <a:chExt cx="9443944" cy="881532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F8621994-3938-4812-8CE4-9E4A1A0EC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7175"/>
              <a:ext cx="8899634" cy="783583"/>
            </a:xfrm>
            <a:prstGeom prst="rect">
              <a:avLst/>
            </a:prstGeom>
          </p:spPr>
        </p:pic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1512048F-9C1D-4756-9311-4B74622B4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6249" y="469594"/>
              <a:ext cx="307695" cy="179952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0D697607-9276-4B0E-9215-39B57D7DE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4653" y="69226"/>
              <a:ext cx="735315" cy="400368"/>
            </a:xfrm>
            <a:prstGeom prst="rect">
              <a:avLst/>
            </a:prstGeom>
          </p:spPr>
        </p:pic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75AF5002-55E1-427E-88E4-B1AD615DBAAC}"/>
                </a:ext>
              </a:extLst>
            </p:cNvPr>
            <p:cNvSpPr/>
            <p:nvPr/>
          </p:nvSpPr>
          <p:spPr>
            <a:xfrm>
              <a:off x="236615" y="201418"/>
              <a:ext cx="822981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3600" b="1" dirty="0">
                  <a:solidFill>
                    <a:schemeClr val="bg1"/>
                  </a:solidFill>
                  <a:latin typeface="Arial" panose="020B0604020202020204" pitchFamily="34" charset="0"/>
                  <a:ea typeface="Microsoft JhengHei UI" panose="020B0604030504040204" pitchFamily="34" charset="-120"/>
                  <a:cs typeface="Arial" panose="020B0604020202020204" pitchFamily="34" charset="0"/>
                </a:rPr>
                <a:t>3 Steps</a:t>
              </a:r>
              <a:r>
                <a:rPr kumimoji="1" lang="zh-TW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ea typeface="Microsoft JhengHei UI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kumimoji="1" lang="en-US" altLang="zh-TW" sz="3600" b="1" dirty="0">
                  <a:solidFill>
                    <a:schemeClr val="bg1"/>
                  </a:solidFill>
                  <a:latin typeface="Arial" panose="020B0604020202020204" pitchFamily="34" charset="0"/>
                  <a:ea typeface="Microsoft JhengHei UI" panose="020B0604030504040204" pitchFamily="34" charset="-120"/>
                  <a:cs typeface="Arial" panose="020B0604020202020204" pitchFamily="34" charset="0"/>
                </a:rPr>
                <a:t>to set up WordPress on NAS</a:t>
              </a:r>
              <a:endParaRPr lang="zh-TW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500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0D963292-BF30-4C3E-BB1F-7AD3B51A6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098" y="1036376"/>
            <a:ext cx="6754912" cy="4930725"/>
          </a:xfrm>
          <a:prstGeom prst="rect">
            <a:avLst/>
          </a:prstGeom>
        </p:spPr>
      </p:pic>
      <p:sp>
        <p:nvSpPr>
          <p:cNvPr id="15" name="框架 14">
            <a:extLst>
              <a:ext uri="{FF2B5EF4-FFF2-40B4-BE49-F238E27FC236}">
                <a16:creationId xmlns:a16="http://schemas.microsoft.com/office/drawing/2014/main" id="{E3233A69-187F-42C7-8B20-9CC854AF0237}"/>
              </a:ext>
            </a:extLst>
          </p:cNvPr>
          <p:cNvSpPr/>
          <p:nvPr/>
        </p:nvSpPr>
        <p:spPr>
          <a:xfrm>
            <a:off x="4167801" y="2712523"/>
            <a:ext cx="6864634" cy="2559845"/>
          </a:xfrm>
          <a:prstGeom prst="frame">
            <a:avLst>
              <a:gd name="adj1" fmla="val 1050"/>
            </a:avLst>
          </a:prstGeom>
          <a:solidFill>
            <a:schemeClr val="bg1"/>
          </a:solidFill>
          <a:ln>
            <a:noFill/>
          </a:ln>
          <a:effectLst>
            <a:glow rad="101600">
              <a:srgbClr val="FF6699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84CA6EEB-746E-432B-8C19-BB16846A36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9" y="1036376"/>
            <a:ext cx="2725355" cy="319874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9177883-1AAA-46BD-8C6C-388EA2DE28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3104"/>
            <a:ext cx="12192000" cy="1834896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09356902-5FF4-4F96-88FA-65844C143E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619" y="4358504"/>
            <a:ext cx="7480777" cy="1608597"/>
          </a:xfrm>
          <a:prstGeom prst="rect">
            <a:avLst/>
          </a:prstGeom>
          <a:effectLst>
            <a:outerShdw blurRad="63500" dist="38100" dir="8400000" sx="102000" sy="102000" algn="tl" rotWithShape="0">
              <a:prstClr val="black">
                <a:alpha val="15000"/>
              </a:prst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1DF7318-AF09-1548-A4D5-01931ACB61E1}"/>
              </a:ext>
            </a:extLst>
          </p:cNvPr>
          <p:cNvSpPr txBox="1"/>
          <p:nvPr/>
        </p:nvSpPr>
        <p:spPr>
          <a:xfrm>
            <a:off x="3223374" y="5220811"/>
            <a:ext cx="5689314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en-US" altLang="zh-TW" sz="2800" b="1">
                <a:solidFill>
                  <a:srgbClr val="545454"/>
                </a:solidFill>
                <a:latin typeface="Arial"/>
                <a:ea typeface="Microsoft JhengHei UI" panose="020B0604030504040204" pitchFamily="34" charset="-120"/>
                <a:cs typeface="Arial"/>
              </a:rPr>
              <a:t>Install</a:t>
            </a:r>
            <a:r>
              <a:rPr kumimoji="1" lang="zh-TW" altLang="en-US" sz="2800" b="1">
                <a:solidFill>
                  <a:srgbClr val="545454"/>
                </a:solidFill>
                <a:latin typeface="Arial"/>
                <a:ea typeface="Microsoft JhengHei UI" panose="020B0604030504040204" pitchFamily="34" charset="-120"/>
                <a:cs typeface="Arial"/>
              </a:rPr>
              <a:t> </a:t>
            </a:r>
            <a:r>
              <a:rPr kumimoji="1" lang="en-US" altLang="zh-TW" sz="2800" b="1">
                <a:solidFill>
                  <a:srgbClr val="545454"/>
                </a:solidFill>
                <a:latin typeface="Arial"/>
                <a:ea typeface="Microsoft JhengHei UI" panose="020B0604030504040204" pitchFamily="34" charset="-120"/>
                <a:cs typeface="Arial"/>
              </a:rPr>
              <a:t>WordPress and configure</a:t>
            </a:r>
            <a:endParaRPr kumimoji="1" lang="zh-TW" altLang="en-US" sz="2800" b="1" dirty="0">
              <a:solidFill>
                <a:srgbClr val="545454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框架 16">
            <a:extLst>
              <a:ext uri="{FF2B5EF4-FFF2-40B4-BE49-F238E27FC236}">
                <a16:creationId xmlns:a16="http://schemas.microsoft.com/office/drawing/2014/main" id="{F8DCAA9C-AC96-4E4D-819E-696183E34367}"/>
              </a:ext>
            </a:extLst>
          </p:cNvPr>
          <p:cNvSpPr/>
          <p:nvPr/>
        </p:nvSpPr>
        <p:spPr>
          <a:xfrm>
            <a:off x="2176027" y="2909697"/>
            <a:ext cx="1130389" cy="1321153"/>
          </a:xfrm>
          <a:prstGeom prst="frame">
            <a:avLst>
              <a:gd name="adj1" fmla="val 1759"/>
            </a:avLst>
          </a:prstGeom>
          <a:solidFill>
            <a:schemeClr val="bg1"/>
          </a:solidFill>
          <a:ln>
            <a:noFill/>
          </a:ln>
          <a:effectLst>
            <a:glow rad="101600">
              <a:srgbClr val="FF6699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1E7F79C8-41F1-4E9D-9F88-535A7F4A64DE}"/>
              </a:ext>
            </a:extLst>
          </p:cNvPr>
          <p:cNvSpPr/>
          <p:nvPr/>
        </p:nvSpPr>
        <p:spPr>
          <a:xfrm>
            <a:off x="3059936" y="2669615"/>
            <a:ext cx="437318" cy="437318"/>
          </a:xfrm>
          <a:prstGeom prst="ellipse">
            <a:avLst/>
          </a:prstGeom>
          <a:solidFill>
            <a:srgbClr val="D85A93"/>
          </a:solidFill>
          <a:ln>
            <a:solidFill>
              <a:srgbClr val="D85A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BD500CE7-385D-4F4F-B6DE-F6D5AB9DBBFC}"/>
              </a:ext>
            </a:extLst>
          </p:cNvPr>
          <p:cNvSpPr/>
          <p:nvPr/>
        </p:nvSpPr>
        <p:spPr>
          <a:xfrm>
            <a:off x="10768031" y="2493864"/>
            <a:ext cx="437318" cy="437318"/>
          </a:xfrm>
          <a:prstGeom prst="ellipse">
            <a:avLst/>
          </a:prstGeom>
          <a:solidFill>
            <a:srgbClr val="D85A93"/>
          </a:solidFill>
          <a:ln>
            <a:solidFill>
              <a:srgbClr val="D85A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2</a:t>
            </a:r>
            <a:endParaRPr lang="zh-TW" altLang="en-US" sz="2400" dirty="0"/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B41C1FE7-2FEA-4526-844D-C5F8B9CF966A}"/>
              </a:ext>
            </a:extLst>
          </p:cNvPr>
          <p:cNvGrpSpPr/>
          <p:nvPr/>
        </p:nvGrpSpPr>
        <p:grpSpPr>
          <a:xfrm>
            <a:off x="0" y="69226"/>
            <a:ext cx="9443944" cy="881532"/>
            <a:chOff x="0" y="69226"/>
            <a:chExt cx="9443944" cy="881532"/>
          </a:xfrm>
        </p:grpSpPr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EA225D40-F520-4937-B590-498EBF747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7175"/>
              <a:ext cx="8899634" cy="783583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33E78070-9DD6-4C65-B747-78B4A6407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6249" y="469594"/>
              <a:ext cx="307695" cy="179952"/>
            </a:xfrm>
            <a:prstGeom prst="rect">
              <a:avLst/>
            </a:prstGeom>
          </p:spPr>
        </p:pic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485821D4-2733-425C-87DC-0FBA4C4BE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4653" y="69226"/>
              <a:ext cx="735315" cy="400368"/>
            </a:xfrm>
            <a:prstGeom prst="rect">
              <a:avLst/>
            </a:prstGeom>
          </p:spPr>
        </p:pic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5F8B0E96-8E5D-4EDE-A15B-0D1889A0B919}"/>
                </a:ext>
              </a:extLst>
            </p:cNvPr>
            <p:cNvSpPr/>
            <p:nvPr/>
          </p:nvSpPr>
          <p:spPr>
            <a:xfrm>
              <a:off x="236615" y="201418"/>
              <a:ext cx="822981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3600" b="1" dirty="0">
                  <a:solidFill>
                    <a:schemeClr val="bg1"/>
                  </a:solidFill>
                  <a:latin typeface="Arial" panose="020B0604020202020204" pitchFamily="34" charset="0"/>
                  <a:ea typeface="Microsoft JhengHei UI" panose="020B0604030504040204" pitchFamily="34" charset="-120"/>
                  <a:cs typeface="Arial" panose="020B0604020202020204" pitchFamily="34" charset="0"/>
                </a:rPr>
                <a:t>3 Steps</a:t>
              </a:r>
              <a:r>
                <a:rPr kumimoji="1" lang="zh-TW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ea typeface="Microsoft JhengHei UI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kumimoji="1" lang="en-US" altLang="zh-TW" sz="3600" b="1" dirty="0">
                  <a:solidFill>
                    <a:schemeClr val="bg1"/>
                  </a:solidFill>
                  <a:latin typeface="Arial" panose="020B0604020202020204" pitchFamily="34" charset="0"/>
                  <a:ea typeface="Microsoft JhengHei UI" panose="020B0604030504040204" pitchFamily="34" charset="-120"/>
                  <a:cs typeface="Arial" panose="020B0604020202020204" pitchFamily="34" charset="0"/>
                </a:rPr>
                <a:t>to set up WordPress on NAS</a:t>
              </a:r>
              <a:endParaRPr lang="zh-TW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8358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F2FBA16-8263-42E8-ACD4-A0643C322B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9"/>
          <a:stretch/>
        </p:blipFill>
        <p:spPr>
          <a:xfrm>
            <a:off x="0" y="843029"/>
            <a:ext cx="4441682" cy="161482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696FD7A-A5F7-493F-BE60-BBDD1FA96C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1712" y="583095"/>
            <a:ext cx="864033" cy="47045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2BDC7D1-B012-4790-A061-7B59EE9EBE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0308" y="1036999"/>
            <a:ext cx="331049" cy="19361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87E50698-E454-4ACF-8AE8-9243B4B78D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60" y="807975"/>
            <a:ext cx="3457879" cy="185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44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DF5341-597E-934F-8FA4-B0A0B0B36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11"/>
            <a:ext cx="11003280" cy="800099"/>
          </a:xfrm>
        </p:spPr>
        <p:txBody>
          <a:bodyPr>
            <a:noAutofit/>
          </a:bodyPr>
          <a:lstStyle/>
          <a:p>
            <a:r>
              <a:rPr lang="en-US" altLang="zh-TW" sz="3200">
                <a:latin typeface="Arial"/>
                <a:cs typeface="Arial"/>
              </a:rPr>
              <a:t>4 QNAP NAS features to enhance your WordPress site</a:t>
            </a:r>
            <a:endParaRPr lang="zh-TW" altLang="en-US" sz="3200">
              <a:latin typeface="Arial"/>
              <a:cs typeface="Arial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4BB450D-E3B5-4EC7-B03F-B4DC92586E84}"/>
              </a:ext>
            </a:extLst>
          </p:cNvPr>
          <p:cNvSpPr/>
          <p:nvPr/>
        </p:nvSpPr>
        <p:spPr>
          <a:xfrm>
            <a:off x="76306" y="1327250"/>
            <a:ext cx="3581677" cy="156966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CN" sz="2400" b="1" dirty="0">
                <a:latin typeface="Arial"/>
                <a:ea typeface="微軟正黑體" panose="020B0604030504040204" pitchFamily="34" charset="-120"/>
                <a:cs typeface="Arial"/>
              </a:rPr>
              <a:t>QNAP file management utilities</a:t>
            </a:r>
            <a:endParaRPr lang="en-US" altLang="zh-CN" sz="24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CN" sz="2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Improve content publishing efficiency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6029901-DAAC-4668-B852-F2ECD5D14924}"/>
              </a:ext>
            </a:extLst>
          </p:cNvPr>
          <p:cNvSpPr/>
          <p:nvPr/>
        </p:nvSpPr>
        <p:spPr>
          <a:xfrm>
            <a:off x="76306" y="4946071"/>
            <a:ext cx="3643797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" altLang="zh-CN" sz="2400" b="1" dirty="0">
                <a:latin typeface="Arial"/>
                <a:ea typeface="微軟正黑體" panose="020B0604030504040204" pitchFamily="34" charset="-120"/>
                <a:cs typeface="Arial"/>
              </a:rPr>
              <a:t>From setup to backup, QNAP NAS has it all</a:t>
            </a:r>
            <a:endParaRPr lang="en" altLang="zh-CN" sz="24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BC7D958-6DCE-4B6E-9372-5593B66AFB44}"/>
              </a:ext>
            </a:extLst>
          </p:cNvPr>
          <p:cNvSpPr/>
          <p:nvPr/>
        </p:nvSpPr>
        <p:spPr>
          <a:xfrm>
            <a:off x="8541028" y="4576740"/>
            <a:ext cx="3177486" cy="156966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" altLang="zh-CN" sz="2400" b="1" dirty="0">
                <a:latin typeface="Arial"/>
                <a:ea typeface="微軟正黑體" panose="020B0604030504040204" pitchFamily="34" charset="-120"/>
                <a:cs typeface="Arial"/>
              </a:rPr>
              <a:t>Host multiple websites on QNAP NAS with Virtual Hosting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78799B7-4DE8-4FD1-BB00-4919D4EA6729}"/>
              </a:ext>
            </a:extLst>
          </p:cNvPr>
          <p:cNvSpPr/>
          <p:nvPr/>
        </p:nvSpPr>
        <p:spPr>
          <a:xfrm>
            <a:off x="8541028" y="1200813"/>
            <a:ext cx="3581677" cy="120032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CN" sz="2400" b="1" dirty="0">
                <a:latin typeface="Arial"/>
                <a:ea typeface="微軟正黑體" panose="020B0604030504040204" pitchFamily="34" charset="-120"/>
                <a:cs typeface="Arial"/>
              </a:rPr>
              <a:t>Free personal domain for quickly enabling SSL certificates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130FF91A-9808-46A2-8C98-C3AB4AD777A4}"/>
              </a:ext>
            </a:extLst>
          </p:cNvPr>
          <p:cNvGrpSpPr/>
          <p:nvPr/>
        </p:nvGrpSpPr>
        <p:grpSpPr>
          <a:xfrm>
            <a:off x="2492276" y="1327250"/>
            <a:ext cx="6970642" cy="4459128"/>
            <a:chOff x="2498999" y="1327250"/>
            <a:chExt cx="6970642" cy="4459128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93AA647C-C3B4-453D-A4F6-020966D7A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8999" y="1327250"/>
              <a:ext cx="6970642" cy="4459128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F9C591B9-F71D-4D84-A541-842EB4301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987" y="2822080"/>
              <a:ext cx="1879281" cy="1213839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319FCAB5-D4FB-4E4A-B2C4-4DEC70BC0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9941" y="2731242"/>
              <a:ext cx="990000" cy="180000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73328D40-F54C-457A-83BB-FE5BFA55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387" y="2970626"/>
              <a:ext cx="1340326" cy="1382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1925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>
            <a:extLst>
              <a:ext uri="{FF2B5EF4-FFF2-40B4-BE49-F238E27FC236}">
                <a16:creationId xmlns:a16="http://schemas.microsoft.com/office/drawing/2014/main" id="{6DD971B5-1647-402F-991B-B0211C3DD5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3104"/>
            <a:ext cx="12192000" cy="183489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E277695-F1F1-2349-BA92-8D59A96E25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1" y="2217813"/>
            <a:ext cx="6299835" cy="1883921"/>
          </a:xfrm>
          <a:prstGeom prst="rect">
            <a:avLst/>
          </a:prstGeom>
        </p:spPr>
      </p:pic>
      <p:pic>
        <p:nvPicPr>
          <p:cNvPr id="19" name="圖片 18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05D8CE49-31FE-E844-BB52-180005915C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1043"/>
          <a:stretch/>
        </p:blipFill>
        <p:spPr>
          <a:xfrm>
            <a:off x="6548296" y="2253080"/>
            <a:ext cx="5477889" cy="2770024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2EEF4A51-C1DE-41AA-8770-8BD9DFA97F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729" y="1545243"/>
            <a:ext cx="5930655" cy="851506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D5831ED8-E700-4C95-8847-467F712ED092}"/>
              </a:ext>
            </a:extLst>
          </p:cNvPr>
          <p:cNvSpPr txBox="1"/>
          <p:nvPr/>
        </p:nvSpPr>
        <p:spPr>
          <a:xfrm>
            <a:off x="6738904" y="1662118"/>
            <a:ext cx="4131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Publish new posts anytime</a:t>
            </a:r>
            <a:endParaRPr kumimoji="1" lang="zh-TW" altLang="en-US" sz="24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2FFFBB95-395E-4944-8758-97E80009FE3E}"/>
              </a:ext>
            </a:extLst>
          </p:cNvPr>
          <p:cNvSpPr/>
          <p:nvPr/>
        </p:nvSpPr>
        <p:spPr>
          <a:xfrm>
            <a:off x="6194475" y="1891841"/>
            <a:ext cx="5229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2400" b="1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2. </a:t>
            </a:r>
            <a:endParaRPr lang="zh-TW" altLang="en-US"/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C3080713-A558-4F62-8CB5-9E2715F178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5" y="1545243"/>
            <a:ext cx="5930655" cy="851506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3B90563F-132A-2B4A-85E2-7E8B166F507E}"/>
              </a:ext>
            </a:extLst>
          </p:cNvPr>
          <p:cNvSpPr txBox="1"/>
          <p:nvPr/>
        </p:nvSpPr>
        <p:spPr>
          <a:xfrm>
            <a:off x="477073" y="1662118"/>
            <a:ext cx="6068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Use </a:t>
            </a:r>
            <a:r>
              <a:rPr kumimoji="1" lang="en" altLang="zh-CN" sz="2400" b="1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Qfiling</a:t>
            </a:r>
            <a:r>
              <a:rPr kumimoji="1" lang="en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for regular file processing</a:t>
            </a:r>
            <a:endParaRPr kumimoji="1" lang="zh-TW" altLang="en-US" sz="24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標題 1">
            <a:extLst>
              <a:ext uri="{FF2B5EF4-FFF2-40B4-BE49-F238E27FC236}">
                <a16:creationId xmlns:a16="http://schemas.microsoft.com/office/drawing/2014/main" id="{9C910147-9BA9-4EE2-87AB-BF81FF7B0042}"/>
              </a:ext>
            </a:extLst>
          </p:cNvPr>
          <p:cNvSpPr txBox="1">
            <a:spLocks/>
          </p:cNvSpPr>
          <p:nvPr/>
        </p:nvSpPr>
        <p:spPr>
          <a:xfrm>
            <a:off x="1008581" y="133098"/>
            <a:ext cx="11017603" cy="1123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>
                <a:solidFill>
                  <a:srgbClr val="3E3A39"/>
                </a:solidFill>
                <a:latin typeface="Arial"/>
                <a:ea typeface="微軟正黑體" panose="020B0604030504040204" pitchFamily="34" charset="-120"/>
                <a:cs typeface="Arial"/>
              </a:rPr>
              <a:t>QNAP file management utilities to</a:t>
            </a:r>
            <a:r>
              <a:rPr lang="zh-CN" altLang="en-US" sz="4000" b="1">
                <a:solidFill>
                  <a:srgbClr val="3E3A39"/>
                </a:solidFill>
                <a:latin typeface="Arial"/>
                <a:ea typeface="微軟正黑體" panose="020B0604030504040204" pitchFamily="34" charset="-120"/>
                <a:cs typeface="Arial"/>
              </a:rPr>
              <a:t> i</a:t>
            </a:r>
            <a:r>
              <a:rPr lang="en-US" altLang="zh-CN" sz="4000" b="1" err="1">
                <a:solidFill>
                  <a:srgbClr val="3E3A39"/>
                </a:solidFill>
                <a:latin typeface="Arial"/>
                <a:ea typeface="微軟正黑體" panose="020B0604030504040204" pitchFamily="34" charset="-120"/>
                <a:cs typeface="Arial"/>
              </a:rPr>
              <a:t>mprove</a:t>
            </a:r>
            <a:r>
              <a:rPr lang="en-US" altLang="zh-CN" sz="4000" b="1" dirty="0">
                <a:solidFill>
                  <a:srgbClr val="3E3A39"/>
                </a:solidFill>
                <a:latin typeface="Arial"/>
                <a:ea typeface="微軟正黑體" panose="020B0604030504040204" pitchFamily="34" charset="-120"/>
                <a:cs typeface="Arial"/>
              </a:rPr>
              <a:t> content publishing efficiency</a:t>
            </a:r>
            <a:endParaRPr kumimoji="1" lang="zh-TW" altLang="en-US" sz="4000" b="1" dirty="0">
              <a:solidFill>
                <a:srgbClr val="3E3A39"/>
              </a:solidFill>
              <a:latin typeface="Arial"/>
              <a:ea typeface="微軟正黑體" panose="020B0604030504040204" pitchFamily="34" charset="-120"/>
              <a:cs typeface="Arial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B83194D3-98B8-451B-9E3E-C44313264B5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9"/>
          <a:stretch/>
        </p:blipFill>
        <p:spPr>
          <a:xfrm>
            <a:off x="0" y="260323"/>
            <a:ext cx="939143" cy="730512"/>
          </a:xfrm>
          <a:prstGeom prst="rect">
            <a:avLst/>
          </a:prstGeom>
          <a:effectLst>
            <a:outerShdw blurRad="76200" dist="12700" dir="2700000" sx="102000" sy="102000" algn="tl" rotWithShape="0">
              <a:prstClr val="black">
                <a:alpha val="25000"/>
              </a:prstClr>
            </a:outerShdw>
          </a:effectLst>
        </p:spPr>
      </p:pic>
      <p:grpSp>
        <p:nvGrpSpPr>
          <p:cNvPr id="28" name="群組 27">
            <a:extLst>
              <a:ext uri="{FF2B5EF4-FFF2-40B4-BE49-F238E27FC236}">
                <a16:creationId xmlns:a16="http://schemas.microsoft.com/office/drawing/2014/main" id="{6C4075DA-6D70-4F98-BEE8-549128C75009}"/>
              </a:ext>
            </a:extLst>
          </p:cNvPr>
          <p:cNvGrpSpPr/>
          <p:nvPr/>
        </p:nvGrpSpPr>
        <p:grpSpPr>
          <a:xfrm>
            <a:off x="2804926" y="3429000"/>
            <a:ext cx="2236763" cy="1167282"/>
            <a:chOff x="2752374" y="3260345"/>
            <a:chExt cx="2236763" cy="1167282"/>
          </a:xfrm>
        </p:grpSpPr>
        <p:sp>
          <p:nvSpPr>
            <p:cNvPr id="17" name="不規則四邊形 16">
              <a:extLst>
                <a:ext uri="{FF2B5EF4-FFF2-40B4-BE49-F238E27FC236}">
                  <a16:creationId xmlns:a16="http://schemas.microsoft.com/office/drawing/2014/main" id="{6091374A-C36E-FF48-A92B-E638B4841002}"/>
                </a:ext>
              </a:extLst>
            </p:cNvPr>
            <p:cNvSpPr/>
            <p:nvPr/>
          </p:nvSpPr>
          <p:spPr>
            <a:xfrm>
              <a:off x="2752374" y="3260345"/>
              <a:ext cx="2236763" cy="1150939"/>
            </a:xfrm>
            <a:prstGeom prst="trapezoid">
              <a:avLst>
                <a:gd name="adj" fmla="val 34391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4D57085D-158A-314D-B529-5A546577B4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09" t="10193" r="12393" b="32314"/>
            <a:stretch/>
          </p:blipFill>
          <p:spPr>
            <a:xfrm>
              <a:off x="4056740" y="3406133"/>
              <a:ext cx="592900" cy="592900"/>
            </a:xfrm>
            <a:prstGeom prst="roundRect">
              <a:avLst>
                <a:gd name="adj" fmla="val 27308"/>
              </a:avLst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02359955-183A-C441-8287-8AC87F88F3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6" t="12115" r="14774" b="30208"/>
            <a:stretch/>
          </p:blipFill>
          <p:spPr>
            <a:xfrm>
              <a:off x="3078035" y="3411024"/>
              <a:ext cx="592900" cy="592900"/>
            </a:xfrm>
            <a:prstGeom prst="roundRect">
              <a:avLst>
                <a:gd name="adj" fmla="val 30078"/>
              </a:avLst>
            </a:prstGeom>
          </p:spPr>
        </p:pic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17D078E8-AB3E-44D4-9D81-368016886B5D}"/>
                </a:ext>
              </a:extLst>
            </p:cNvPr>
            <p:cNvSpPr txBox="1"/>
            <p:nvPr/>
          </p:nvSpPr>
          <p:spPr>
            <a:xfrm>
              <a:off x="3844077" y="4063812"/>
              <a:ext cx="10182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Watermark</a:t>
              </a:r>
              <a:endPara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A31AD8A4-8A10-4604-8249-76305DD511FB}"/>
                </a:ext>
              </a:extLst>
            </p:cNvPr>
            <p:cNvSpPr txBox="1"/>
            <p:nvPr/>
          </p:nvSpPr>
          <p:spPr>
            <a:xfrm>
              <a:off x="2783808" y="3965962"/>
              <a:ext cx="11813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Video transcoding</a:t>
              </a:r>
              <a:endPara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4" name="矩形 23">
            <a:extLst>
              <a:ext uri="{FF2B5EF4-FFF2-40B4-BE49-F238E27FC236}">
                <a16:creationId xmlns:a16="http://schemas.microsoft.com/office/drawing/2014/main" id="{47D98560-F84B-49B1-95EB-45BA62C21A5C}"/>
              </a:ext>
            </a:extLst>
          </p:cNvPr>
          <p:cNvSpPr/>
          <p:nvPr/>
        </p:nvSpPr>
        <p:spPr>
          <a:xfrm>
            <a:off x="162091" y="1891841"/>
            <a:ext cx="5229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2400" b="1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1. </a:t>
            </a:r>
            <a:endParaRPr lang="zh-TW" altLang="en-US"/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BEFC75B8-0607-4E7D-AA14-0505CF100F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4205" y="5579439"/>
            <a:ext cx="1770214" cy="361113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BDA4A206-AF3E-4303-ACFB-1D0504CA8B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235" y="4599647"/>
            <a:ext cx="4878935" cy="1979835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6108BE11-66F3-4784-87E1-CF949CA3E139}"/>
              </a:ext>
            </a:extLst>
          </p:cNvPr>
          <p:cNvSpPr/>
          <p:nvPr/>
        </p:nvSpPr>
        <p:spPr>
          <a:xfrm>
            <a:off x="3641834" y="5152401"/>
            <a:ext cx="4119523" cy="10156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" altLang="zh-CN" sz="2000" b="1">
                <a:solidFill>
                  <a:srgbClr val="3E3A39"/>
                </a:solidFill>
                <a:latin typeface="Arial"/>
                <a:ea typeface="Microsoft JhengHei UI" panose="020B0604030504040204" pitchFamily="34" charset="-120"/>
                <a:cs typeface="Arial"/>
              </a:rPr>
              <a:t>With </a:t>
            </a:r>
            <a:r>
              <a:rPr lang="en" altLang="zh-CN" sz="2000" b="1" err="1">
                <a:solidFill>
                  <a:srgbClr val="3E3A39"/>
                </a:solidFill>
                <a:latin typeface="Arial"/>
                <a:ea typeface="Microsoft JhengHei UI" panose="020B0604030504040204" pitchFamily="34" charset="-120"/>
                <a:cs typeface="Arial"/>
              </a:rPr>
              <a:t>Qfiling</a:t>
            </a:r>
            <a:r>
              <a:rPr lang="en" altLang="zh-CN" sz="2000" b="1">
                <a:solidFill>
                  <a:srgbClr val="3E3A39"/>
                </a:solidFill>
                <a:latin typeface="Arial"/>
                <a:ea typeface="Microsoft JhengHei UI" panose="020B0604030504040204" pitchFamily="34" charset="-120"/>
                <a:cs typeface="Arial"/>
              </a:rPr>
              <a:t>, multimedia files can be automatically transcoded with or without watermarks.</a:t>
            </a:r>
          </a:p>
        </p:txBody>
      </p:sp>
    </p:spTree>
    <p:extLst>
      <p:ext uri="{BB962C8B-B14F-4D97-AF65-F5344CB8AC3E}">
        <p14:creationId xmlns:p14="http://schemas.microsoft.com/office/powerpoint/2010/main" val="422197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0CF4D7E5-AC51-7F4C-88B4-2399265D14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53" y="2159560"/>
            <a:ext cx="5782583" cy="282807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C86E656-89A5-E94B-BE95-6C0B20052C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93" y="2145295"/>
            <a:ext cx="5832881" cy="3091714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84533898-43C6-4C7A-9AB6-1701047F2A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729" y="1317852"/>
            <a:ext cx="5930655" cy="851506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E25FCB22-06FF-4EB0-BEB1-60DC34BF85C9}"/>
              </a:ext>
            </a:extLst>
          </p:cNvPr>
          <p:cNvSpPr txBox="1"/>
          <p:nvPr/>
        </p:nvSpPr>
        <p:spPr>
          <a:xfrm>
            <a:off x="6815850" y="1261963"/>
            <a:ext cx="5344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TW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Insert the image to article directly via URL</a:t>
            </a:r>
            <a:endParaRPr kumimoji="1" lang="zh-TW" altLang="en-US" sz="24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9FF7A34-6ED9-4E79-948B-B24898D4AF66}"/>
              </a:ext>
            </a:extLst>
          </p:cNvPr>
          <p:cNvSpPr/>
          <p:nvPr/>
        </p:nvSpPr>
        <p:spPr>
          <a:xfrm>
            <a:off x="6194475" y="1664450"/>
            <a:ext cx="5229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2400" b="1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2. </a:t>
            </a:r>
            <a:endParaRPr lang="zh-TW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B8EEB566-7FFC-474E-96A0-845BBF6D69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5" y="1317852"/>
            <a:ext cx="5930655" cy="851506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0DD8063F-F233-4BC7-BC8F-B663AB11DCEE}"/>
              </a:ext>
            </a:extLst>
          </p:cNvPr>
          <p:cNvSpPr txBox="1"/>
          <p:nvPr/>
        </p:nvSpPr>
        <p:spPr>
          <a:xfrm>
            <a:off x="641038" y="1261963"/>
            <a:ext cx="5448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Use </a:t>
            </a:r>
            <a:r>
              <a:rPr kumimoji="1" lang="en" altLang="zh-CN" sz="2400" b="1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Qsirch</a:t>
            </a:r>
            <a:r>
              <a:rPr kumimoji="1" lang="en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AI function to quickly find the image you need.</a:t>
            </a:r>
            <a:endParaRPr kumimoji="1" lang="zh-TW" altLang="en-US" sz="24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83D62EC-DE86-4996-8DA6-6A16D4D9267C}"/>
              </a:ext>
            </a:extLst>
          </p:cNvPr>
          <p:cNvSpPr/>
          <p:nvPr/>
        </p:nvSpPr>
        <p:spPr>
          <a:xfrm>
            <a:off x="162091" y="1664450"/>
            <a:ext cx="5229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2400" b="1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1. </a:t>
            </a:r>
            <a:endParaRPr lang="zh-TW" altLang="en-US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19854CF8-DF71-46AD-860D-06C4AAE620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9"/>
          <a:stretch/>
        </p:blipFill>
        <p:spPr>
          <a:xfrm>
            <a:off x="0" y="260323"/>
            <a:ext cx="939143" cy="730512"/>
          </a:xfrm>
          <a:prstGeom prst="rect">
            <a:avLst/>
          </a:prstGeom>
          <a:effectLst>
            <a:outerShdw blurRad="76200" dist="12700" dir="2700000" sx="102000" sy="102000" algn="tl" rotWithShape="0">
              <a:prstClr val="black">
                <a:alpha val="25000"/>
              </a:prstClr>
            </a:outerShdw>
          </a:effec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D3DFD878-B117-4B2F-B164-C8FB2C85F2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3104"/>
            <a:ext cx="12192000" cy="1834896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7756E046-BC4F-4953-9871-4405D75387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873" y="4747504"/>
            <a:ext cx="4552090" cy="1880415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32892349-9E18-4CD6-8B60-D8545DA6F6FB}"/>
              </a:ext>
            </a:extLst>
          </p:cNvPr>
          <p:cNvSpPr/>
          <p:nvPr/>
        </p:nvSpPr>
        <p:spPr>
          <a:xfrm>
            <a:off x="3922149" y="5270454"/>
            <a:ext cx="41235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altLang="zh-TW" sz="2000" b="1" dirty="0">
                <a:solidFill>
                  <a:srgbClr val="3E3A39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With </a:t>
            </a:r>
            <a:r>
              <a:rPr lang="en" altLang="zh-TW" sz="2000" b="1" dirty="0" err="1">
                <a:solidFill>
                  <a:srgbClr val="3E3A39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Qsirch</a:t>
            </a:r>
            <a:r>
              <a:rPr lang="en" altLang="zh-TW" sz="2000" b="1" dirty="0">
                <a:solidFill>
                  <a:srgbClr val="3E3A39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, you can full-text search the files. Image and video can be searched easily.</a:t>
            </a:r>
          </a:p>
        </p:txBody>
      </p:sp>
      <p:sp>
        <p:nvSpPr>
          <p:cNvPr id="25" name="標題 1">
            <a:extLst>
              <a:ext uri="{FF2B5EF4-FFF2-40B4-BE49-F238E27FC236}">
                <a16:creationId xmlns:a16="http://schemas.microsoft.com/office/drawing/2014/main" id="{936B5825-98C8-6343-ABEB-0335771F8E6F}"/>
              </a:ext>
            </a:extLst>
          </p:cNvPr>
          <p:cNvSpPr txBox="1">
            <a:spLocks/>
          </p:cNvSpPr>
          <p:nvPr/>
        </p:nvSpPr>
        <p:spPr>
          <a:xfrm>
            <a:off x="1008581" y="133098"/>
            <a:ext cx="11017603" cy="1123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3E3A39"/>
                </a:solidFill>
                <a:latin typeface="Arial"/>
                <a:ea typeface="微軟正黑體" panose="020B0604030504040204" pitchFamily="34" charset="-120"/>
                <a:cs typeface="Arial"/>
              </a:rPr>
              <a:t>QNAP files management utilities to improve content publishing efficiency</a:t>
            </a:r>
            <a:endParaRPr kumimoji="1" lang="zh-TW" altLang="en-US" sz="4000" b="1" dirty="0">
              <a:solidFill>
                <a:srgbClr val="3E3A39"/>
              </a:solidFill>
              <a:latin typeface="Arial"/>
              <a:ea typeface="微軟正黑體" panose="020B0604030504040204" pitchFamily="34" charset="-120"/>
              <a:cs typeface="Arial"/>
            </a:endParaRPr>
          </a:p>
        </p:txBody>
      </p:sp>
      <p:pic>
        <p:nvPicPr>
          <p:cNvPr id="3" name="圖片 2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FEACCBE6-C7F1-8B46-9755-BD093345D66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7" t="27902" r="62063" b="-414"/>
          <a:stretch/>
        </p:blipFill>
        <p:spPr>
          <a:xfrm>
            <a:off x="223532" y="2766773"/>
            <a:ext cx="2562907" cy="2562907"/>
          </a:xfrm>
          <a:prstGeom prst="ellips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6946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FCABC50-6D18-4345-99FC-402F8471F7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02" y="2872526"/>
            <a:ext cx="12428162" cy="500044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69B5C3F-AAB5-9741-A66F-4C1F63FBB8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9043" y="4767743"/>
            <a:ext cx="10356688" cy="8001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" altLang="zh-TW" sz="7200" b="1">
                <a:solidFill>
                  <a:schemeClr val="bg1"/>
                </a:solidFill>
                <a:latin typeface="Arial"/>
                <a:ea typeface="Microsoft JhengHei UI"/>
                <a:cs typeface="Arial"/>
              </a:rPr>
              <a:t>Problems when setting up a website, and the solution - WordPress</a:t>
            </a:r>
            <a:endParaRPr lang="en" altLang="zh-TW" sz="7200" b="1">
              <a:solidFill>
                <a:schemeClr val="bg1"/>
              </a:solidFill>
              <a:latin typeface="Arial"/>
              <a:ea typeface="Microsoft JhengHei U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0622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F50019E4-BCF6-3845-9141-75D7BC54D8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714" y="1271260"/>
            <a:ext cx="8716348" cy="4315479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reflection blurRad="12700" stA="10000" endPos="25000" dir="5400000" sy="-100000" algn="bl" rotWithShape="0"/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C5EEE210-F4C4-A44B-AAF8-ADD92077A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029" y="3003668"/>
            <a:ext cx="1130300" cy="11303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6093CD9-D3B5-44A9-AFFC-F0BB734160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9"/>
          <a:stretch/>
        </p:blipFill>
        <p:spPr>
          <a:xfrm>
            <a:off x="0" y="260323"/>
            <a:ext cx="939143" cy="730512"/>
          </a:xfrm>
          <a:prstGeom prst="rect">
            <a:avLst/>
          </a:prstGeom>
          <a:effectLst>
            <a:outerShdw blurRad="76200" dist="12700" dir="2700000" sx="102000" sy="102000" algn="tl" rotWithShape="0">
              <a:prstClr val="black">
                <a:alpha val="25000"/>
              </a:prst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7986639-179C-4053-9E4C-C7A4209FAE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3104"/>
            <a:ext cx="12192000" cy="183489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263FEE8-51FE-4E97-994A-DAF49F222A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60045"/>
            <a:ext cx="5029200" cy="209781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E7914C1D-B05A-4F12-B216-50F9E88311E2}"/>
              </a:ext>
            </a:extLst>
          </p:cNvPr>
          <p:cNvSpPr/>
          <p:nvPr/>
        </p:nvSpPr>
        <p:spPr>
          <a:xfrm>
            <a:off x="6514280" y="4820267"/>
            <a:ext cx="4102530" cy="132343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" altLang="zh-TW" sz="2000" b="1" dirty="0">
                <a:solidFill>
                  <a:srgbClr val="3E3A39"/>
                </a:solidFill>
                <a:latin typeface="Arial"/>
                <a:ea typeface="Microsoft JhengHei UI" panose="020B0604030504040204" pitchFamily="34" charset="-120"/>
                <a:cs typeface="Arial"/>
              </a:rPr>
              <a:t>Qsirch also provides a preview window of multimedia files. You can check the file directly without additional downloading!</a:t>
            </a: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93907463-3DD7-4041-B0D2-C5E8F3A01832}"/>
              </a:ext>
            </a:extLst>
          </p:cNvPr>
          <p:cNvSpPr txBox="1">
            <a:spLocks/>
          </p:cNvSpPr>
          <p:nvPr/>
        </p:nvSpPr>
        <p:spPr>
          <a:xfrm>
            <a:off x="1008581" y="133098"/>
            <a:ext cx="11017603" cy="1123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>
                <a:solidFill>
                  <a:srgbClr val="3E3A39"/>
                </a:solidFill>
                <a:latin typeface="Arial"/>
                <a:ea typeface="微軟正黑體" panose="020B0604030504040204" pitchFamily="34" charset="-120"/>
                <a:cs typeface="Arial"/>
              </a:rPr>
              <a:t>QNAP files management utilities to improve content publishing efficiency</a:t>
            </a:r>
            <a:endParaRPr kumimoji="1" lang="zh-TW" altLang="en-US" sz="4000" b="1">
              <a:solidFill>
                <a:srgbClr val="3E3A39"/>
              </a:solidFill>
              <a:latin typeface="Arial"/>
              <a:ea typeface="微軟正黑體" panose="020B0604030504040204" pitchFamily="34" charset="-12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3035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D4FAAFD3-BA62-3F44-9F02-A8211E65E6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45" y="2188308"/>
            <a:ext cx="3028534" cy="1984685"/>
          </a:xfrm>
          <a:prstGeom prst="rect">
            <a:avLst/>
          </a:prstGeom>
          <a:ln w="12700">
            <a:solidFill>
              <a:schemeClr val="bg2">
                <a:lumMod val="50000"/>
              </a:schemeClr>
            </a:solidFill>
          </a:ln>
          <a:effectLst>
            <a:reflection blurRad="12700" stA="20000" endPos="25000" dir="5400000" sy="-100000" algn="bl" rotWithShape="0"/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1D6952AB-4924-074F-8026-E9BBABAF1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155" y="2119371"/>
            <a:ext cx="3981385" cy="2043357"/>
          </a:xfrm>
          <a:prstGeom prst="rect">
            <a:avLst/>
          </a:prstGeom>
          <a:ln w="12700">
            <a:solidFill>
              <a:schemeClr val="bg2">
                <a:lumMod val="50000"/>
              </a:schemeClr>
            </a:solidFill>
          </a:ln>
          <a:effectLst>
            <a:reflection blurRad="12700" stA="20000" endPos="25000" dir="5400000" sy="-100000" algn="bl" rotWithShape="0"/>
          </a:effectLst>
        </p:spPr>
      </p:pic>
      <p:pic>
        <p:nvPicPr>
          <p:cNvPr id="19" name="圖片 18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A3894314-5F04-FF4F-8C17-69560D92E1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72"/>
          <a:stretch/>
        </p:blipFill>
        <p:spPr>
          <a:xfrm>
            <a:off x="7949127" y="2188191"/>
            <a:ext cx="3777284" cy="1984802"/>
          </a:xfrm>
          <a:prstGeom prst="rect">
            <a:avLst/>
          </a:prstGeom>
          <a:ln w="12700">
            <a:solidFill>
              <a:schemeClr val="bg2">
                <a:lumMod val="50000"/>
              </a:schemeClr>
            </a:solidFill>
          </a:ln>
          <a:effectLst>
            <a:reflection blurRad="12700" stA="20000" endPos="25000" dir="5400000" sy="-100000" algn="bl" rotWithShape="0"/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2F1E3E4-9037-4AB6-BE69-35D43FDCC1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4168"/>
          <a:stretch/>
        </p:blipFill>
        <p:spPr>
          <a:xfrm>
            <a:off x="107453" y="1488495"/>
            <a:ext cx="3235066" cy="830997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A1874498-592A-4956-A852-F7B8D42024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7601"/>
          <a:stretch/>
        </p:blipFill>
        <p:spPr>
          <a:xfrm>
            <a:off x="3496337" y="1488495"/>
            <a:ext cx="4195124" cy="830997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3E598DA3-E892-4FA5-BFFF-5F71C621EE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6377"/>
          <a:stretch/>
        </p:blipFill>
        <p:spPr>
          <a:xfrm>
            <a:off x="7818517" y="1488495"/>
            <a:ext cx="4266030" cy="83099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04E48B5-14E4-CF4C-925D-0B32304A8BF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42695" y="226618"/>
            <a:ext cx="11096368" cy="800100"/>
          </a:xfrm>
        </p:spPr>
        <p:txBody>
          <a:bodyPr>
            <a:normAutofit/>
          </a:bodyPr>
          <a:lstStyle/>
          <a:p>
            <a:r>
              <a:rPr lang="en" sz="4000" b="1" dirty="0">
                <a:solidFill>
                  <a:srgbClr val="000000"/>
                </a:solidFill>
                <a:latin typeface="Arial"/>
                <a:ea typeface="微軟正黑體" panose="020B0604030504040204" pitchFamily="34" charset="-120"/>
                <a:cs typeface="Arial"/>
              </a:rPr>
              <a:t>From setup to backup, QNAP NAS has it all</a:t>
            </a:r>
            <a:endParaRPr lang="en-US" altLang="zh-TW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A2B8979-93D6-D94E-8845-BEDCA6662455}"/>
              </a:ext>
            </a:extLst>
          </p:cNvPr>
          <p:cNvSpPr txBox="1"/>
          <p:nvPr/>
        </p:nvSpPr>
        <p:spPr>
          <a:xfrm>
            <a:off x="649348" y="1634982"/>
            <a:ext cx="2606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Enable NAS FTP</a:t>
            </a:r>
            <a:endParaRPr kumimoji="1" lang="zh-TW" altLang="en-US" sz="2400" b="1" dirty="0">
              <a:solidFill>
                <a:schemeClr val="bg1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C3EA03C-88BE-C042-B2F6-F4C707939CAB}"/>
              </a:ext>
            </a:extLst>
          </p:cNvPr>
          <p:cNvSpPr txBox="1"/>
          <p:nvPr/>
        </p:nvSpPr>
        <p:spPr>
          <a:xfrm>
            <a:off x="4006381" y="1630269"/>
            <a:ext cx="3751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Install </a:t>
            </a:r>
            <a:r>
              <a:rPr kumimoji="1" lang="en-US" altLang="zh-CN" sz="2400" b="1" dirty="0" err="1">
                <a:solidFill>
                  <a:schemeClr val="bg1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BackWPup</a:t>
            </a:r>
            <a:r>
              <a:rPr kumimoji="1"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Plugin</a:t>
            </a:r>
            <a:endParaRPr kumimoji="1" lang="zh-TW" altLang="en-US" sz="2200" b="1" dirty="0">
              <a:solidFill>
                <a:schemeClr val="bg1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20F3C4F-6053-8E4A-92F6-9D670679A92F}"/>
              </a:ext>
            </a:extLst>
          </p:cNvPr>
          <p:cNvSpPr txBox="1"/>
          <p:nvPr/>
        </p:nvSpPr>
        <p:spPr>
          <a:xfrm>
            <a:off x="8201505" y="1618513"/>
            <a:ext cx="4117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Set backup schedule task</a:t>
            </a:r>
            <a:endParaRPr kumimoji="1" lang="zh-TW" altLang="en-US" sz="2400" b="1" dirty="0">
              <a:solidFill>
                <a:schemeClr val="bg1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0" name="圖片 19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C901DF91-F4E8-B843-99E6-54E29E0DA1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6" t="60459" r="36408" b="106"/>
          <a:stretch/>
        </p:blipFill>
        <p:spPr>
          <a:xfrm>
            <a:off x="9656942" y="2312194"/>
            <a:ext cx="2226315" cy="2226315"/>
          </a:xfrm>
          <a:prstGeom prst="ellips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6E2FCBED-8996-4D70-9279-F099B08DD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622" y="261412"/>
            <a:ext cx="1394317" cy="730512"/>
          </a:xfrm>
          <a:prstGeom prst="rect">
            <a:avLst/>
          </a:prstGeom>
          <a:effectLst>
            <a:outerShdw blurRad="76200" dist="12700" dir="2700000" sx="102000" sy="102000" algn="tl" rotWithShape="0">
              <a:prstClr val="black">
                <a:alpha val="25000"/>
              </a:prstClr>
            </a:outerShdw>
          </a:effectLst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80767039-C8C3-420F-B10B-BD2CDF47F6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9130"/>
            <a:ext cx="12192000" cy="1834896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C1ADE43E-9C93-4FCA-91E5-BE14DCA19B8F}"/>
              </a:ext>
            </a:extLst>
          </p:cNvPr>
          <p:cNvSpPr/>
          <p:nvPr/>
        </p:nvSpPr>
        <p:spPr>
          <a:xfrm>
            <a:off x="88305" y="1868131"/>
            <a:ext cx="5229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24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1. </a:t>
            </a:r>
            <a:endParaRPr lang="zh-TW" altLang="en-US" sz="240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1379383-EA91-451C-B4DF-FED7FEC9FBAE}"/>
              </a:ext>
            </a:extLst>
          </p:cNvPr>
          <p:cNvSpPr/>
          <p:nvPr/>
        </p:nvSpPr>
        <p:spPr>
          <a:xfrm>
            <a:off x="3507162" y="1868131"/>
            <a:ext cx="5229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24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2. </a:t>
            </a:r>
            <a:endParaRPr lang="zh-TW" altLang="en-US" sz="2400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DC86621-8FEA-4809-A0C5-B453906F5FB6}"/>
              </a:ext>
            </a:extLst>
          </p:cNvPr>
          <p:cNvSpPr/>
          <p:nvPr/>
        </p:nvSpPr>
        <p:spPr>
          <a:xfrm>
            <a:off x="7792281" y="1868131"/>
            <a:ext cx="5229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24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3. </a:t>
            </a:r>
            <a:endParaRPr lang="zh-TW" altLang="en-US" sz="2400"/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B26DFF80-65D2-46F8-B2C2-32B23E433E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629" y="4335673"/>
            <a:ext cx="4568558" cy="2214239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D2278C5E-C65E-4844-846B-01797C9BAEA1}"/>
              </a:ext>
            </a:extLst>
          </p:cNvPr>
          <p:cNvSpPr/>
          <p:nvPr/>
        </p:nvSpPr>
        <p:spPr>
          <a:xfrm>
            <a:off x="4171200" y="4879970"/>
            <a:ext cx="36911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altLang="zh-TW" sz="2400" b="1" dirty="0">
                <a:solidFill>
                  <a:srgbClr val="3E3A39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Three steps to scheduling website content backup via FTP</a:t>
            </a:r>
          </a:p>
        </p:txBody>
      </p:sp>
      <p:pic>
        <p:nvPicPr>
          <p:cNvPr id="4" name="圖片 3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9B5EC216-34F6-D542-9C4B-F1EC99E6F2F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3" t="30087" r="-25" b="1151"/>
          <a:stretch/>
        </p:blipFill>
        <p:spPr>
          <a:xfrm>
            <a:off x="1302327" y="2365425"/>
            <a:ext cx="2127149" cy="2127149"/>
          </a:xfrm>
          <a:prstGeom prst="ellips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2567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3E3572D2-41E3-4E61-A5C2-70D4AC8B27ED}"/>
              </a:ext>
            </a:extLst>
          </p:cNvPr>
          <p:cNvSpPr txBox="1">
            <a:spLocks/>
          </p:cNvSpPr>
          <p:nvPr/>
        </p:nvSpPr>
        <p:spPr>
          <a:xfrm>
            <a:off x="942695" y="48191"/>
            <a:ext cx="11141574" cy="1156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solidFill>
                  <a:srgbClr val="3E3A39"/>
                </a:solidFill>
                <a:latin typeface="Arial"/>
                <a:ea typeface="微軟正黑體" panose="020B0604030504040204" pitchFamily="34" charset="-120"/>
                <a:cs typeface="Arial"/>
              </a:rPr>
              <a:t>Free personal domain for quickly enabling SSL certificates</a:t>
            </a:r>
            <a:endParaRPr kumimoji="1" lang="zh-TW" altLang="en-US" sz="3200" b="1" dirty="0">
              <a:solidFill>
                <a:srgbClr val="3E3A39"/>
              </a:solidFill>
              <a:latin typeface="Arial"/>
              <a:ea typeface="微軟正黑體" panose="020B0604030504040204" pitchFamily="34" charset="-120"/>
              <a:cs typeface="Arial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67D5AD9-8AED-4271-BEF2-9DC07F09E6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622" y="261958"/>
            <a:ext cx="1394317" cy="729419"/>
          </a:xfrm>
          <a:prstGeom prst="rect">
            <a:avLst/>
          </a:prstGeom>
          <a:effectLst>
            <a:outerShdw blurRad="76200" dist="12700" dir="2700000" sx="102000" sy="102000" algn="tl" rotWithShape="0">
              <a:prstClr val="black">
                <a:alpha val="25000"/>
              </a:prst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369283D-8BD8-43C2-B8B4-23CF85684F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2982"/>
            <a:ext cx="12192000" cy="183489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491BB17-89B7-694E-9340-AFDB6B0F49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73" y="1339849"/>
            <a:ext cx="10160347" cy="3771754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  <a:effectLst>
            <a:reflection blurRad="38100" stA="13000" endPos="22000" dir="5400000" sy="-100000" algn="bl" rotWithShape="0"/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81CB1BE-4E0B-4BD5-B164-27DA694AF7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394" y="796590"/>
            <a:ext cx="5411875" cy="248011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245B40C-49F6-457F-ACD9-208B12678417}"/>
              </a:ext>
            </a:extLst>
          </p:cNvPr>
          <p:cNvSpPr/>
          <p:nvPr/>
        </p:nvSpPr>
        <p:spPr>
          <a:xfrm>
            <a:off x="7126040" y="1371160"/>
            <a:ext cx="4514704" cy="155427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" altLang="zh-TW" sz="1900" b="1" dirty="0">
                <a:solidFill>
                  <a:srgbClr val="3E3A39"/>
                </a:solidFill>
                <a:latin typeface="Arial"/>
                <a:ea typeface="Microsoft JhengHei UI" panose="020B0604030504040204" pitchFamily="34" charset="-120"/>
                <a:cs typeface="Arial"/>
              </a:rPr>
              <a:t>With the myQNAPcloud DDNS service, you don't have to remember complicated IP addresses. You can </a:t>
            </a:r>
            <a:r>
              <a:rPr lang="en" altLang="zh-TW" sz="1900" b="1" dirty="0">
                <a:solidFill>
                  <a:srgbClr val="567000"/>
                </a:solidFill>
                <a:latin typeface="Arial"/>
                <a:ea typeface="Microsoft JhengHei UI" panose="020B0604030504040204" pitchFamily="34" charset="-120"/>
                <a:cs typeface="Arial"/>
              </a:rPr>
              <a:t>quickly access websites with simple domain names</a:t>
            </a:r>
            <a:r>
              <a:rPr lang="en-US" altLang="zh-TW" sz="1900" b="1" dirty="0">
                <a:solidFill>
                  <a:srgbClr val="567000"/>
                </a:solidFill>
                <a:latin typeface="Arial"/>
                <a:ea typeface="Microsoft JhengHei UI" panose="020B0604030504040204" pitchFamily="34" charset="-120"/>
                <a:cs typeface="Arial"/>
              </a:rPr>
              <a:t>.</a:t>
            </a:r>
            <a:endParaRPr lang="en" altLang="zh-TW" sz="1900" b="1" dirty="0">
              <a:solidFill>
                <a:srgbClr val="3E3A39"/>
              </a:solidFill>
              <a:latin typeface="Arial"/>
              <a:ea typeface="Microsoft JhengHei UI" panose="020B0604030504040204" pitchFamily="34" charset="-12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208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327">
            <a:extLst>
              <a:ext uri="{FF2B5EF4-FFF2-40B4-BE49-F238E27FC236}">
                <a16:creationId xmlns:a16="http://schemas.microsoft.com/office/drawing/2014/main" id="{A3061D44-AC11-AF49-80F2-2787D87754D4}"/>
              </a:ext>
            </a:extLst>
          </p:cNvPr>
          <p:cNvSpPr/>
          <p:nvPr/>
        </p:nvSpPr>
        <p:spPr>
          <a:xfrm>
            <a:off x="4003600" y="1968631"/>
            <a:ext cx="3304974" cy="2743200"/>
          </a:xfrm>
          <a:prstGeom prst="roundRect">
            <a:avLst>
              <a:gd name="adj" fmla="val 12561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8" name="Shape 328">
            <a:extLst>
              <a:ext uri="{FF2B5EF4-FFF2-40B4-BE49-F238E27FC236}">
                <a16:creationId xmlns:a16="http://schemas.microsoft.com/office/drawing/2014/main" id="{3257B7CF-5D95-B349-8FB2-0DB843799F85}"/>
              </a:ext>
            </a:extLst>
          </p:cNvPr>
          <p:cNvSpPr/>
          <p:nvPr/>
        </p:nvSpPr>
        <p:spPr>
          <a:xfrm>
            <a:off x="377686" y="2106745"/>
            <a:ext cx="3511193" cy="2605086"/>
          </a:xfrm>
          <a:prstGeom prst="roundRect">
            <a:avLst>
              <a:gd name="adj" fmla="val 14378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CAD4F35C-6687-445E-8875-7965366183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42" y="1858074"/>
            <a:ext cx="6985232" cy="763062"/>
          </a:xfrm>
          <a:prstGeom prst="rect">
            <a:avLst/>
          </a:prstGeom>
        </p:spPr>
      </p:pic>
      <p:pic>
        <p:nvPicPr>
          <p:cNvPr id="12" name="Shape 332">
            <a:extLst>
              <a:ext uri="{FF2B5EF4-FFF2-40B4-BE49-F238E27FC236}">
                <a16:creationId xmlns:a16="http://schemas.microsoft.com/office/drawing/2014/main" id="{73F056E4-BCB4-5045-8624-A740E31B00D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758" r="24953" b="7402"/>
          <a:stretch/>
        </p:blipFill>
        <p:spPr>
          <a:xfrm>
            <a:off x="4109536" y="2675727"/>
            <a:ext cx="3076824" cy="17792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334">
            <a:extLst>
              <a:ext uri="{FF2B5EF4-FFF2-40B4-BE49-F238E27FC236}">
                <a16:creationId xmlns:a16="http://schemas.microsoft.com/office/drawing/2014/main" id="{611A412C-7F6D-9746-A62D-FA0F6CDA787B}"/>
              </a:ext>
            </a:extLst>
          </p:cNvPr>
          <p:cNvSpPr/>
          <p:nvPr/>
        </p:nvSpPr>
        <p:spPr>
          <a:xfrm>
            <a:off x="704433" y="4564006"/>
            <a:ext cx="2787491" cy="404834"/>
          </a:xfrm>
          <a:prstGeom prst="roundRect">
            <a:avLst>
              <a:gd name="adj" fmla="val 16667"/>
            </a:avLst>
          </a:prstGeom>
          <a:solidFill>
            <a:srgbClr val="567000"/>
          </a:solidFill>
          <a:ln w="2857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1400"/>
            </a:pPr>
            <a:r>
              <a:rPr lang="en-US" altLang="zh-TW" sz="2000" b="1" dirty="0">
                <a:latin typeface="Arial"/>
                <a:ea typeface="微軟正黑體" pitchFamily="34" charset="-120"/>
                <a:cs typeface="Arial"/>
                <a:sym typeface="Arial"/>
              </a:rPr>
              <a:t>Secure Connection</a:t>
            </a:r>
          </a:p>
        </p:txBody>
      </p:sp>
      <p:sp>
        <p:nvSpPr>
          <p:cNvPr id="14" name="Shape 335">
            <a:extLst>
              <a:ext uri="{FF2B5EF4-FFF2-40B4-BE49-F238E27FC236}">
                <a16:creationId xmlns:a16="http://schemas.microsoft.com/office/drawing/2014/main" id="{E5C1C575-5ABB-4E41-B397-E2FCE9736513}"/>
              </a:ext>
            </a:extLst>
          </p:cNvPr>
          <p:cNvSpPr/>
          <p:nvPr/>
        </p:nvSpPr>
        <p:spPr>
          <a:xfrm>
            <a:off x="4446104" y="4564006"/>
            <a:ext cx="2511287" cy="404834"/>
          </a:xfrm>
          <a:prstGeom prst="roundRect">
            <a:avLst>
              <a:gd name="adj" fmla="val 16667"/>
            </a:avLst>
          </a:prstGeom>
          <a:solidFill>
            <a:srgbClr val="567000"/>
          </a:solidFill>
          <a:ln w="2857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1400"/>
            </a:pPr>
            <a:r>
              <a:rPr lang="en-US" altLang="zh-TW" sz="2000" b="1" dirty="0">
                <a:latin typeface="Arial"/>
                <a:ea typeface="微軟正黑體" pitchFamily="34" charset="-120"/>
                <a:cs typeface="Arial"/>
                <a:sym typeface="Arial"/>
              </a:rPr>
              <a:t> Security Alert</a:t>
            </a:r>
            <a:endParaRPr lang="en-US" altLang="zh-TW" sz="2000" b="1" dirty="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Shape 336">
            <a:extLst>
              <a:ext uri="{FF2B5EF4-FFF2-40B4-BE49-F238E27FC236}">
                <a16:creationId xmlns:a16="http://schemas.microsoft.com/office/drawing/2014/main" id="{6059BC21-000A-D543-9FA9-A10BCBE5168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395" y="2708508"/>
            <a:ext cx="3251301" cy="165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C2C1B108-2447-9F4C-9044-1B4EBD1C52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022" y="1178281"/>
            <a:ext cx="3014336" cy="3090575"/>
          </a:xfrm>
          <a:prstGeom prst="rect">
            <a:avLst/>
          </a:prstGeom>
        </p:spPr>
      </p:pic>
      <p:sp>
        <p:nvSpPr>
          <p:cNvPr id="21" name="標題 1">
            <a:extLst>
              <a:ext uri="{FF2B5EF4-FFF2-40B4-BE49-F238E27FC236}">
                <a16:creationId xmlns:a16="http://schemas.microsoft.com/office/drawing/2014/main" id="{9D56D7AB-7FFB-457C-A68A-122FFF9944C9}"/>
              </a:ext>
            </a:extLst>
          </p:cNvPr>
          <p:cNvSpPr txBox="1">
            <a:spLocks/>
          </p:cNvSpPr>
          <p:nvPr/>
        </p:nvSpPr>
        <p:spPr>
          <a:xfrm>
            <a:off x="942695" y="226618"/>
            <a:ext cx="11102160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3E3A39"/>
                </a:solidFill>
                <a:latin typeface="Arial"/>
                <a:ea typeface="微軟正黑體" panose="020B0604030504040204" pitchFamily="34" charset="-120"/>
                <a:cs typeface="Arial"/>
              </a:rPr>
              <a:t>Free personal domain for quickly enabling SSL certificates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4F8DD84D-86DA-46BA-824E-6825B893D5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622" y="261958"/>
            <a:ext cx="1394317" cy="729419"/>
          </a:xfrm>
          <a:prstGeom prst="rect">
            <a:avLst/>
          </a:prstGeom>
          <a:effectLst>
            <a:outerShdw blurRad="76200" dist="12700" dir="2700000" sx="102000" sy="102000" algn="tl" rotWithShape="0">
              <a:prstClr val="black">
                <a:alpha val="25000"/>
              </a:prstClr>
            </a:outerShdw>
          </a:effec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1E946096-5822-404B-A75F-D2929937FC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3104"/>
            <a:ext cx="12192000" cy="1834896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357F870B-F952-4616-89FC-8DCA428F15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794" y="4105252"/>
            <a:ext cx="4871412" cy="2232438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669D71B5-725A-4D82-9232-12F40C48BDA4}"/>
              </a:ext>
            </a:extLst>
          </p:cNvPr>
          <p:cNvSpPr/>
          <p:nvPr/>
        </p:nvSpPr>
        <p:spPr>
          <a:xfrm>
            <a:off x="8012314" y="4662892"/>
            <a:ext cx="3971823" cy="132343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" altLang="zh-TW" sz="2000" b="1" dirty="0">
                <a:solidFill>
                  <a:srgbClr val="3E3A39"/>
                </a:solidFill>
                <a:latin typeface="Arial"/>
                <a:ea typeface="Microsoft JhengHei UI" panose="020B0604030504040204" pitchFamily="34" charset="-120"/>
                <a:cs typeface="Arial"/>
              </a:rPr>
              <a:t>Quickly enable SSL certificate through the QTS to improve site security and optimize search rankings.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B48F329-9359-4CBF-9AFA-6E0C1AE8128E}"/>
              </a:ext>
            </a:extLst>
          </p:cNvPr>
          <p:cNvSpPr/>
          <p:nvPr/>
        </p:nvSpPr>
        <p:spPr>
          <a:xfrm>
            <a:off x="774077" y="1952457"/>
            <a:ext cx="65344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prstClr val="white"/>
              </a:buClr>
              <a:buSzPts val="2400"/>
            </a:pPr>
            <a:r>
              <a:rPr lang="en" altLang="zh-TW" sz="2000" b="1" dirty="0">
                <a:solidFill>
                  <a:prstClr val="white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Secured tunnel between QNAP NAS and browser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0EB1500-81CC-4EEA-9C14-12395334E0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42" y="1186430"/>
            <a:ext cx="6985232" cy="76306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218D383-616F-44A5-8087-85BFC8A11C24}"/>
              </a:ext>
            </a:extLst>
          </p:cNvPr>
          <p:cNvSpPr/>
          <p:nvPr/>
        </p:nvSpPr>
        <p:spPr>
          <a:xfrm>
            <a:off x="2346213" y="1272584"/>
            <a:ext cx="30853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prstClr val="white"/>
              </a:buClr>
              <a:buSzPts val="2400"/>
            </a:pPr>
            <a:r>
              <a:rPr lang="en-US" altLang="zh-TW" sz="2400" b="1">
                <a:solidFill>
                  <a:prstClr val="white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QTS SSL Certificate</a:t>
            </a:r>
            <a:endParaRPr lang="zh-TW" altLang="en-US" sz="2400" b="1">
              <a:solidFill>
                <a:prstClr val="white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567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343">
            <a:extLst>
              <a:ext uri="{FF2B5EF4-FFF2-40B4-BE49-F238E27FC236}">
                <a16:creationId xmlns:a16="http://schemas.microsoft.com/office/drawing/2014/main" id="{C197D5CB-99D6-F34F-8BDF-C9B27FBF3B07}"/>
              </a:ext>
            </a:extLst>
          </p:cNvPr>
          <p:cNvSpPr/>
          <p:nvPr/>
        </p:nvSpPr>
        <p:spPr>
          <a:xfrm>
            <a:off x="2230085" y="1412628"/>
            <a:ext cx="3733877" cy="4246570"/>
          </a:xfrm>
          <a:prstGeom prst="roundRect">
            <a:avLst>
              <a:gd name="adj" fmla="val 9391"/>
            </a:avLst>
          </a:prstGeom>
          <a:solidFill>
            <a:srgbClr val="DAEEF3"/>
          </a:solidFill>
          <a:ln w="3810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endParaRPr kumimoji="0" sz="24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Arial"/>
              <a:sym typeface="Arial"/>
            </a:endParaRPr>
          </a:p>
        </p:txBody>
      </p:sp>
      <p:sp>
        <p:nvSpPr>
          <p:cNvPr id="30" name="Shape 354">
            <a:extLst>
              <a:ext uri="{FF2B5EF4-FFF2-40B4-BE49-F238E27FC236}">
                <a16:creationId xmlns:a16="http://schemas.microsoft.com/office/drawing/2014/main" id="{8CAD6527-1994-5942-98E5-659DECDECCFF}"/>
              </a:ext>
            </a:extLst>
          </p:cNvPr>
          <p:cNvSpPr/>
          <p:nvPr/>
        </p:nvSpPr>
        <p:spPr>
          <a:xfrm>
            <a:off x="6095999" y="1412628"/>
            <a:ext cx="3581399" cy="4246570"/>
          </a:xfrm>
          <a:prstGeom prst="roundRect">
            <a:avLst>
              <a:gd name="adj" fmla="val 9266"/>
            </a:avLst>
          </a:prstGeom>
          <a:solidFill>
            <a:srgbClr val="DAEEF3"/>
          </a:solidFill>
          <a:ln w="3810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endParaRPr kumimoji="0" sz="24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Arial"/>
              <a:sym typeface="Arial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6A153BC-C0E4-4773-A611-B3EC10E385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673" y="1198802"/>
            <a:ext cx="6521295" cy="935235"/>
          </a:xfrm>
          <a:prstGeom prst="rect">
            <a:avLst/>
          </a:prstGeom>
        </p:spPr>
      </p:pic>
      <p:pic>
        <p:nvPicPr>
          <p:cNvPr id="31" name="Shape 344" descr="https://static.myqnapcloud.com/portal/static/img/util/qnap-ssl-pd.png?v=2.8.1.1024">
            <a:extLst>
              <a:ext uri="{FF2B5EF4-FFF2-40B4-BE49-F238E27FC236}">
                <a16:creationId xmlns:a16="http://schemas.microsoft.com/office/drawing/2014/main" id="{C76CF9D3-7976-694E-BE51-D5985797355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4853" y="2218803"/>
            <a:ext cx="1178455" cy="1362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Shape 348" descr="Image result for let's encrypt">
            <a:extLst>
              <a:ext uri="{FF2B5EF4-FFF2-40B4-BE49-F238E27FC236}">
                <a16:creationId xmlns:a16="http://schemas.microsoft.com/office/drawing/2014/main" id="{3C5E0AFD-2D25-5F49-8B26-D65568C2387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0354" y="2229096"/>
            <a:ext cx="3151755" cy="1010319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349">
            <a:extLst>
              <a:ext uri="{FF2B5EF4-FFF2-40B4-BE49-F238E27FC236}">
                <a16:creationId xmlns:a16="http://schemas.microsoft.com/office/drawing/2014/main" id="{28F8670D-7AE2-6F4D-82B2-6EA00CA240F4}"/>
              </a:ext>
            </a:extLst>
          </p:cNvPr>
          <p:cNvSpPr/>
          <p:nvPr/>
        </p:nvSpPr>
        <p:spPr>
          <a:xfrm>
            <a:off x="3242054" y="2310365"/>
            <a:ext cx="2648656" cy="10187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457189" indent="-457189" algn="ctr">
              <a:buClr>
                <a:srgbClr val="17365D"/>
              </a:buClr>
              <a:buSzPts val="2000"/>
            </a:pPr>
            <a:r>
              <a:rPr lang="en-US" altLang="zh-TW" sz="2400" b="1" kern="0" err="1">
                <a:solidFill>
                  <a:srgbClr val="17365D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  <a:sym typeface="Arial"/>
              </a:rPr>
              <a:t>myQNAPcloud</a:t>
            </a:r>
            <a:endParaRPr sz="2400" b="1" kern="0">
              <a:solidFill>
                <a:srgbClr val="000000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  <a:sym typeface="Arial"/>
            </a:endParaRPr>
          </a:p>
          <a:p>
            <a:pPr marL="457189" indent="-457189" algn="ctr">
              <a:buClr>
                <a:srgbClr val="17365D"/>
              </a:buClr>
              <a:buSzPts val="2000"/>
            </a:pPr>
            <a:r>
              <a:rPr lang="en-US" altLang="zh-TW" sz="2400" b="1" kern="0">
                <a:solidFill>
                  <a:srgbClr val="17365D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  <a:sym typeface="Arial"/>
              </a:rPr>
              <a:t>SSL Certificate</a:t>
            </a:r>
            <a:endParaRPr sz="2400" b="1" kern="0">
              <a:solidFill>
                <a:srgbClr val="000000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Shape 351">
            <a:extLst>
              <a:ext uri="{FF2B5EF4-FFF2-40B4-BE49-F238E27FC236}">
                <a16:creationId xmlns:a16="http://schemas.microsoft.com/office/drawing/2014/main" id="{2A6EA4F6-AF34-7F4B-999E-6374472100FC}"/>
              </a:ext>
            </a:extLst>
          </p:cNvPr>
          <p:cNvSpPr/>
          <p:nvPr/>
        </p:nvSpPr>
        <p:spPr>
          <a:xfrm>
            <a:off x="2448002" y="3582826"/>
            <a:ext cx="3400477" cy="467320"/>
          </a:xfrm>
          <a:prstGeom prst="roundRect">
            <a:avLst>
              <a:gd name="adj" fmla="val 16667"/>
            </a:avLst>
          </a:prstGeom>
          <a:solidFill>
            <a:srgbClr val="567000"/>
          </a:solidFill>
          <a:ln w="28575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1400"/>
            </a:pPr>
            <a:r>
              <a:rPr lang="en-US" altLang="zh-TW" sz="22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Paid License</a:t>
            </a:r>
          </a:p>
        </p:txBody>
      </p:sp>
      <p:sp>
        <p:nvSpPr>
          <p:cNvPr id="35" name="Shape 352">
            <a:extLst>
              <a:ext uri="{FF2B5EF4-FFF2-40B4-BE49-F238E27FC236}">
                <a16:creationId xmlns:a16="http://schemas.microsoft.com/office/drawing/2014/main" id="{9DBF6C64-CA56-9547-BDA8-0C0035DC0432}"/>
              </a:ext>
            </a:extLst>
          </p:cNvPr>
          <p:cNvSpPr/>
          <p:nvPr/>
        </p:nvSpPr>
        <p:spPr>
          <a:xfrm>
            <a:off x="2448002" y="4131774"/>
            <a:ext cx="3400477" cy="467320"/>
          </a:xfrm>
          <a:prstGeom prst="roundRect">
            <a:avLst>
              <a:gd name="adj" fmla="val 16667"/>
            </a:avLst>
          </a:prstGeom>
          <a:solidFill>
            <a:srgbClr val="CC00CC"/>
          </a:solidFill>
          <a:ln w="28575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1400"/>
            </a:pPr>
            <a:r>
              <a:rPr lang="en-US" altLang="zh-TW" sz="2200" b="1" dirty="0">
                <a:solidFill>
                  <a:schemeClr val="lt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Full Technical Support</a:t>
            </a:r>
            <a:endParaRPr lang="en-US" altLang="zh-TW" sz="2200" b="1" dirty="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36" name="Shape 355">
            <a:extLst>
              <a:ext uri="{FF2B5EF4-FFF2-40B4-BE49-F238E27FC236}">
                <a16:creationId xmlns:a16="http://schemas.microsoft.com/office/drawing/2014/main" id="{5CF8208A-618A-084E-8E99-6D56562FB191}"/>
              </a:ext>
            </a:extLst>
          </p:cNvPr>
          <p:cNvSpPr/>
          <p:nvPr/>
        </p:nvSpPr>
        <p:spPr>
          <a:xfrm>
            <a:off x="6252944" y="3608226"/>
            <a:ext cx="3261614" cy="467320"/>
          </a:xfrm>
          <a:prstGeom prst="roundRect">
            <a:avLst>
              <a:gd name="adj" fmla="val 16667"/>
            </a:avLst>
          </a:prstGeom>
          <a:solidFill>
            <a:srgbClr val="567000"/>
          </a:solidFill>
          <a:ln w="28575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Tx/>
              <a:buNone/>
              <a:tabLst/>
              <a:defRPr/>
            </a:pPr>
            <a:r>
              <a:rPr kumimoji="0" lang="en-US" altLang="zh-TW" sz="22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  <a:sym typeface="Arial"/>
              </a:rPr>
              <a:t>Free</a:t>
            </a:r>
            <a:endParaRPr kumimoji="0" sz="22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Shape 356">
            <a:extLst>
              <a:ext uri="{FF2B5EF4-FFF2-40B4-BE49-F238E27FC236}">
                <a16:creationId xmlns:a16="http://schemas.microsoft.com/office/drawing/2014/main" id="{D3CA20D4-E319-0D4A-80B7-5A96116399CB}"/>
              </a:ext>
            </a:extLst>
          </p:cNvPr>
          <p:cNvSpPr/>
          <p:nvPr/>
        </p:nvSpPr>
        <p:spPr>
          <a:xfrm>
            <a:off x="6252944" y="4169874"/>
            <a:ext cx="3261614" cy="467320"/>
          </a:xfrm>
          <a:prstGeom prst="roundRect">
            <a:avLst>
              <a:gd name="adj" fmla="val 16667"/>
            </a:avLst>
          </a:prstGeom>
          <a:solidFill>
            <a:srgbClr val="567000"/>
          </a:solidFill>
          <a:ln w="28575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1400"/>
            </a:pPr>
            <a:r>
              <a:rPr lang="en-US" altLang="zh-TW" sz="2200" b="1" dirty="0">
                <a:solidFill>
                  <a:schemeClr val="lt1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Partial Support</a:t>
            </a:r>
            <a:endParaRPr lang="en-US" altLang="zh-TW" sz="2200" b="1" dirty="0">
              <a:solidFill>
                <a:schemeClr val="lt1"/>
              </a:solidFill>
              <a:latin typeface="Arial"/>
              <a:ea typeface="微軟正黑體" pitchFamily="34" charset="-120"/>
              <a:cs typeface="Arial"/>
            </a:endParaRPr>
          </a:p>
        </p:txBody>
      </p:sp>
      <p:sp>
        <p:nvSpPr>
          <p:cNvPr id="38" name="Shape 358">
            <a:extLst>
              <a:ext uri="{FF2B5EF4-FFF2-40B4-BE49-F238E27FC236}">
                <a16:creationId xmlns:a16="http://schemas.microsoft.com/office/drawing/2014/main" id="{24A409FB-2363-4147-A19F-A5C97265FE8B}"/>
              </a:ext>
            </a:extLst>
          </p:cNvPr>
          <p:cNvSpPr/>
          <p:nvPr/>
        </p:nvSpPr>
        <p:spPr>
          <a:xfrm>
            <a:off x="2448002" y="4731522"/>
            <a:ext cx="3400477" cy="467320"/>
          </a:xfrm>
          <a:prstGeom prst="roundRect">
            <a:avLst>
              <a:gd name="adj" fmla="val 16667"/>
            </a:avLst>
          </a:prstGeom>
          <a:solidFill>
            <a:srgbClr val="567000"/>
          </a:solidFill>
          <a:ln w="28575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1400"/>
            </a:pPr>
            <a:r>
              <a:rPr lang="en-US" altLang="zh-TW" sz="2200" b="1" dirty="0">
                <a:solidFill>
                  <a:schemeClr val="lt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Valid Date Notification </a:t>
            </a:r>
            <a:endParaRPr lang="en-US" altLang="zh-TW" sz="2200" b="1" dirty="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39" name="Shape 359">
            <a:extLst>
              <a:ext uri="{FF2B5EF4-FFF2-40B4-BE49-F238E27FC236}">
                <a16:creationId xmlns:a16="http://schemas.microsoft.com/office/drawing/2014/main" id="{8D54DEC2-1062-AD4B-A6F5-5FB4DF63EE57}"/>
              </a:ext>
            </a:extLst>
          </p:cNvPr>
          <p:cNvSpPr/>
          <p:nvPr/>
        </p:nvSpPr>
        <p:spPr>
          <a:xfrm>
            <a:off x="6252944" y="4731522"/>
            <a:ext cx="3261614" cy="467320"/>
          </a:xfrm>
          <a:prstGeom prst="roundRect">
            <a:avLst>
              <a:gd name="adj" fmla="val 16667"/>
            </a:avLst>
          </a:prstGeom>
          <a:solidFill>
            <a:srgbClr val="567000"/>
          </a:solidFill>
          <a:ln w="28575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1400"/>
            </a:pPr>
            <a:r>
              <a:rPr lang="en-US" altLang="zh-TW" sz="2200" b="1" dirty="0">
                <a:solidFill>
                  <a:schemeClr val="lt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Auto Renew License</a:t>
            </a:r>
            <a:endParaRPr lang="en-US" altLang="zh-TW" sz="2200" b="1" dirty="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40" name="Shape 387" descr="Image result for crown icon png">
            <a:extLst>
              <a:ext uri="{FF2B5EF4-FFF2-40B4-BE49-F238E27FC236}">
                <a16:creationId xmlns:a16="http://schemas.microsoft.com/office/drawing/2014/main" id="{C5EE723C-65D6-BE41-A39F-54D96E9D9A0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48915" y="3693978"/>
            <a:ext cx="872493" cy="91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6B0549BB-F7E1-4B0A-BBAD-BD5270EAA1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622" y="261958"/>
            <a:ext cx="1394317" cy="729419"/>
          </a:xfrm>
          <a:prstGeom prst="rect">
            <a:avLst/>
          </a:prstGeom>
          <a:effectLst>
            <a:outerShdw blurRad="76200" dist="12700" dir="2700000" sx="102000" sy="102000" algn="tl" rotWithShape="0">
              <a:prstClr val="black">
                <a:alpha val="25000"/>
              </a:prstClr>
            </a:outerShdw>
          </a:effectLst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2DFE49C2-6844-4897-9B6E-6924BE70F9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3104"/>
            <a:ext cx="12192000" cy="183489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5D64D03-0737-4DD2-A41B-A128BE3A3BAC}"/>
              </a:ext>
            </a:extLst>
          </p:cNvPr>
          <p:cNvSpPr/>
          <p:nvPr/>
        </p:nvSpPr>
        <p:spPr>
          <a:xfrm>
            <a:off x="4345254" y="1374052"/>
            <a:ext cx="30909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  <a:buSzPts val="2400"/>
              <a:defRPr/>
            </a:pPr>
            <a:r>
              <a:rPr lang="en-US" altLang="zh-TW" sz="2400" b="1" kern="0" dirty="0">
                <a:solidFill>
                  <a:srgbClr val="FFFFFF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  <a:sym typeface="Arial"/>
              </a:rPr>
              <a:t>QTS SSL Certificate</a:t>
            </a:r>
            <a:endParaRPr lang="en-US" altLang="zh-TW" sz="2400" b="1" kern="0" dirty="0">
              <a:solidFill>
                <a:srgbClr val="000000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CDC80BF-0E52-463C-BE18-EF67D73379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867" y="1007046"/>
            <a:ext cx="1197107" cy="1197107"/>
          </a:xfrm>
          <a:prstGeom prst="rect">
            <a:avLst/>
          </a:prstGeom>
        </p:spPr>
      </p:pic>
      <p:sp>
        <p:nvSpPr>
          <p:cNvPr id="21" name="標題 1">
            <a:extLst>
              <a:ext uri="{FF2B5EF4-FFF2-40B4-BE49-F238E27FC236}">
                <a16:creationId xmlns:a16="http://schemas.microsoft.com/office/drawing/2014/main" id="{33F797A1-1501-4A59-9BDA-8DC3C1F7B704}"/>
              </a:ext>
            </a:extLst>
          </p:cNvPr>
          <p:cNvSpPr txBox="1">
            <a:spLocks/>
          </p:cNvSpPr>
          <p:nvPr/>
        </p:nvSpPr>
        <p:spPr>
          <a:xfrm>
            <a:off x="942695" y="226618"/>
            <a:ext cx="11102160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3E3A39"/>
                </a:solidFill>
                <a:latin typeface="Arial"/>
                <a:ea typeface="微軟正黑體" panose="020B0604030504040204" pitchFamily="34" charset="-120"/>
                <a:cs typeface="Arial"/>
              </a:rPr>
              <a:t>Free personal domain for quickly enabling SSL certificates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41615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5698C86-7D9A-EE4E-AE1D-CCE51656D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4237"/>
            <a:ext cx="12192000" cy="3836045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FA05EB96-EF4F-43CC-B6DA-10BACAD47D54}"/>
              </a:ext>
            </a:extLst>
          </p:cNvPr>
          <p:cNvSpPr txBox="1">
            <a:spLocks/>
          </p:cNvSpPr>
          <p:nvPr/>
        </p:nvSpPr>
        <p:spPr>
          <a:xfrm>
            <a:off x="845967" y="272338"/>
            <a:ext cx="11569379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altLang="zh-TW" sz="3100" b="1" dirty="0">
                <a:solidFill>
                  <a:srgbClr val="3E3A39"/>
                </a:solidFill>
                <a:latin typeface="Arial"/>
                <a:ea typeface="微軟正黑體" panose="020B0604030504040204" pitchFamily="34" charset="-120"/>
                <a:cs typeface="Arial"/>
              </a:rPr>
              <a:t>Host</a:t>
            </a:r>
            <a:r>
              <a:rPr lang="en" altLang="zh-TW" sz="3200" b="1" dirty="0">
                <a:solidFill>
                  <a:srgbClr val="3E3A39"/>
                </a:solidFill>
                <a:latin typeface="Arial"/>
                <a:ea typeface="微軟正黑體" panose="020B0604030504040204" pitchFamily="34" charset="-120"/>
                <a:cs typeface="Arial"/>
              </a:rPr>
              <a:t> multiple websites on QNAP NAS with Virtual Hosting</a:t>
            </a:r>
            <a:endParaRPr kumimoji="1" lang="zh-TW" altLang="en-US" sz="3200" b="1" dirty="0">
              <a:solidFill>
                <a:srgbClr val="3E3A39"/>
              </a:solidFill>
              <a:latin typeface="Arial"/>
              <a:ea typeface="微軟正黑體" panose="020B0604030504040204" pitchFamily="34" charset="-120"/>
              <a:cs typeface="Arial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73C0D9F-198F-41BD-969F-A51E79B89C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899" y="261958"/>
            <a:ext cx="1390045" cy="729419"/>
          </a:xfrm>
          <a:prstGeom prst="rect">
            <a:avLst/>
          </a:prstGeom>
          <a:effectLst>
            <a:outerShdw blurRad="76200" dist="12700" dir="2700000" sx="102000" sy="102000" algn="tl" rotWithShape="0">
              <a:prstClr val="black">
                <a:alpha val="25000"/>
              </a:prst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39425AD-D5FC-4B32-9BE3-B2B6B3BCB8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3104"/>
            <a:ext cx="12192000" cy="183489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2DC8A83-B9E4-4D99-823E-02700291BE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676" y="4503749"/>
            <a:ext cx="3895288" cy="179795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2AAA43D-9DB6-4F90-A0EE-5FC74092D54E}"/>
              </a:ext>
            </a:extLst>
          </p:cNvPr>
          <p:cNvSpPr/>
          <p:nvPr/>
        </p:nvSpPr>
        <p:spPr>
          <a:xfrm>
            <a:off x="3934034" y="4779359"/>
            <a:ext cx="3016572" cy="120032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" altLang="zh-TW" sz="2400" b="1" dirty="0">
                <a:solidFill>
                  <a:srgbClr val="3E3A39"/>
                </a:solidFill>
                <a:latin typeface="Arial"/>
                <a:ea typeface="Microsoft JhengHei UI" panose="020B0604030504040204" pitchFamily="34" charset="-120"/>
                <a:cs typeface="Arial"/>
              </a:rPr>
              <a:t>A single NAS can correspond to multiple domains</a:t>
            </a:r>
          </a:p>
        </p:txBody>
      </p:sp>
      <p:sp>
        <p:nvSpPr>
          <p:cNvPr id="2" name="框架 1">
            <a:extLst>
              <a:ext uri="{FF2B5EF4-FFF2-40B4-BE49-F238E27FC236}">
                <a16:creationId xmlns:a16="http://schemas.microsoft.com/office/drawing/2014/main" id="{56F3A1CC-16E1-4018-9BCE-34225C85777F}"/>
              </a:ext>
            </a:extLst>
          </p:cNvPr>
          <p:cNvSpPr/>
          <p:nvPr/>
        </p:nvSpPr>
        <p:spPr>
          <a:xfrm>
            <a:off x="3251250" y="3486286"/>
            <a:ext cx="5308840" cy="1021540"/>
          </a:xfrm>
          <a:prstGeom prst="frame">
            <a:avLst>
              <a:gd name="adj1" fmla="val 1050"/>
            </a:avLst>
          </a:prstGeom>
          <a:solidFill>
            <a:schemeClr val="bg1"/>
          </a:solidFill>
          <a:ln>
            <a:noFill/>
          </a:ln>
          <a:effectLst>
            <a:glow rad="101600">
              <a:srgbClr val="FF6699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1879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螢幕擷取畫面, 監視器 的圖片&#10;&#10;&#10;&#10;自動產生的描述">
            <a:extLst>
              <a:ext uri="{FF2B5EF4-FFF2-40B4-BE49-F238E27FC236}">
                <a16:creationId xmlns:a16="http://schemas.microsoft.com/office/drawing/2014/main" id="{426F6B5A-D635-4A4C-B87F-3FE8E8F0E9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42" y="1026718"/>
            <a:ext cx="8705616" cy="4445000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reflection blurRad="25400" stA="10000" endPos="25000" dir="5400000" sy="-100000" algn="bl" rotWithShape="0"/>
          </a:effectLst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EAC1EE33-38BB-49C3-9474-C7F9CD4644AD}"/>
              </a:ext>
            </a:extLst>
          </p:cNvPr>
          <p:cNvSpPr txBox="1">
            <a:spLocks/>
          </p:cNvSpPr>
          <p:nvPr/>
        </p:nvSpPr>
        <p:spPr>
          <a:xfrm>
            <a:off x="942695" y="226618"/>
            <a:ext cx="11149914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000" b="1" dirty="0">
                <a:solidFill>
                  <a:srgbClr val="3E3A3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Case Studies – QNAP Blog</a:t>
            </a:r>
            <a:endParaRPr kumimoji="1" lang="zh-TW" altLang="en-US" sz="4000" b="1" dirty="0">
              <a:solidFill>
                <a:srgbClr val="3E3A39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A254AF4-A6E5-436D-B7A7-A2377B5A3E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486" y="261958"/>
            <a:ext cx="1390045" cy="729419"/>
          </a:xfrm>
          <a:prstGeom prst="rect">
            <a:avLst/>
          </a:prstGeom>
          <a:effectLst>
            <a:outerShdw blurRad="76200" dist="12700" dir="2700000" sx="102000" sy="102000" algn="tl" rotWithShape="0">
              <a:prstClr val="black">
                <a:alpha val="25000"/>
              </a:prst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F74DC42-F904-4F60-B3EE-BF3F494C96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3104"/>
            <a:ext cx="12192000" cy="183489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5B7DFD4-22D4-45FD-8FB0-FCCB05302C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697" y="583556"/>
            <a:ext cx="3932921" cy="1513047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8439EC4-65FE-4D98-995E-C274276AFF00}"/>
              </a:ext>
            </a:extLst>
          </p:cNvPr>
          <p:cNvSpPr/>
          <p:nvPr/>
        </p:nvSpPr>
        <p:spPr>
          <a:xfrm>
            <a:off x="8229162" y="940029"/>
            <a:ext cx="3229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TW" sz="2400" b="1" dirty="0">
                <a:solidFill>
                  <a:srgbClr val="3E3A39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Building QNAP Blog with QNAP NAS</a:t>
            </a:r>
            <a:endParaRPr lang="en-US" altLang="zh-TW" sz="2400" b="1" dirty="0">
              <a:solidFill>
                <a:srgbClr val="3E3A39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ADE8EE12-CFF8-4412-ACAD-8935C62358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106" y="4401880"/>
            <a:ext cx="4495334" cy="2199686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4D91FC53-534A-4DF0-B867-61CE9FB1EDA5}"/>
              </a:ext>
            </a:extLst>
          </p:cNvPr>
          <p:cNvSpPr/>
          <p:nvPr/>
        </p:nvSpPr>
        <p:spPr>
          <a:xfrm>
            <a:off x="4385271" y="4893034"/>
            <a:ext cx="3904006" cy="120032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" altLang="zh-TW" sz="2400" b="1">
                <a:solidFill>
                  <a:srgbClr val="3E3A39"/>
                </a:solidFill>
                <a:latin typeface="Arial"/>
                <a:ea typeface="Microsoft JhengHei UI" panose="020B0604030504040204" pitchFamily="34" charset="-120"/>
                <a:cs typeface="Arial"/>
              </a:rPr>
              <a:t>Improve website update efficiency through associated software</a:t>
            </a:r>
            <a:endParaRPr lang="zh-TW" altLang="en-US" sz="2400" b="1">
              <a:solidFill>
                <a:srgbClr val="3E3A39"/>
              </a:solidFill>
              <a:latin typeface="Arial"/>
              <a:ea typeface="Microsoft JhengHei UI" panose="020B0604030504040204" pitchFamily="34" charset="-12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1129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F2FBA16-8263-42E8-ACD4-A0643C322B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9"/>
          <a:stretch/>
        </p:blipFill>
        <p:spPr>
          <a:xfrm>
            <a:off x="0" y="843029"/>
            <a:ext cx="4441682" cy="161482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696FD7A-A5F7-493F-BE60-BBDD1FA96C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1712" y="583095"/>
            <a:ext cx="864033" cy="47045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2BDC7D1-B012-4790-A061-7B59EE9EBE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0308" y="1036999"/>
            <a:ext cx="331049" cy="19361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87E50698-E454-4ACF-8AE8-9243B4B78D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60" y="807975"/>
            <a:ext cx="3457879" cy="185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37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B9E9D200-6811-40DE-ACAC-8EC8416004E2}"/>
              </a:ext>
            </a:extLst>
          </p:cNvPr>
          <p:cNvSpPr/>
          <p:nvPr/>
        </p:nvSpPr>
        <p:spPr>
          <a:xfrm>
            <a:off x="-300446" y="2272936"/>
            <a:ext cx="7368511" cy="2133525"/>
          </a:xfrm>
          <a:prstGeom prst="rect">
            <a:avLst/>
          </a:prstGeom>
          <a:noFill/>
          <a:ln w="1905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標題 1">
            <a:extLst>
              <a:ext uri="{FF2B5EF4-FFF2-40B4-BE49-F238E27FC236}">
                <a16:creationId xmlns:a16="http://schemas.microsoft.com/office/drawing/2014/main" id="{027A48A1-19ED-496B-BB96-A270E9A89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132" y="2122876"/>
            <a:ext cx="6124902" cy="2521132"/>
          </a:xfrm>
        </p:spPr>
        <p:txBody>
          <a:bodyPr>
            <a:noAutofit/>
          </a:bodyPr>
          <a:lstStyle/>
          <a:p>
            <a:r>
              <a:rPr kumimoji="1" lang="en" altLang="zh-CN" sz="4000" dirty="0">
                <a:solidFill>
                  <a:srgbClr val="FF6699"/>
                </a:solidFill>
                <a:ea typeface="Microsoft JhengHei UI" panose="020B0604030504040204" pitchFamily="34" charset="-120"/>
              </a:rPr>
              <a:t>There are so many ways to set up a website. Which one to choose?</a:t>
            </a:r>
            <a:endParaRPr kumimoji="1" lang="zh-TW" altLang="en-US" sz="4000" i="0" dirty="0">
              <a:solidFill>
                <a:srgbClr val="FF6699"/>
              </a:solidFill>
              <a:ea typeface="Microsoft JhengHei UI" panose="020B0604030504040204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811CB4D-E466-4890-9F0F-0B2E2BC3F2C7}"/>
              </a:ext>
            </a:extLst>
          </p:cNvPr>
          <p:cNvSpPr/>
          <p:nvPr/>
        </p:nvSpPr>
        <p:spPr>
          <a:xfrm>
            <a:off x="4971539" y="731520"/>
            <a:ext cx="92204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8000" b="1">
                <a:solidFill>
                  <a:srgbClr val="FF669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A</a:t>
            </a:r>
            <a:endParaRPr lang="zh-TW" altLang="en-US" sz="6000" b="1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730707A-2224-475F-89CB-9B8D693E0E97}"/>
              </a:ext>
            </a:extLst>
          </p:cNvPr>
          <p:cNvSpPr/>
          <p:nvPr/>
        </p:nvSpPr>
        <p:spPr>
          <a:xfrm>
            <a:off x="3552537" y="4735124"/>
            <a:ext cx="77938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7200" b="1">
                <a:solidFill>
                  <a:srgbClr val="FF669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B</a:t>
            </a:r>
            <a:endParaRPr lang="zh-TW" altLang="en-US" sz="6000" b="1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B69D029-5BF0-4D2C-802E-69F0BA7E04F7}"/>
              </a:ext>
            </a:extLst>
          </p:cNvPr>
          <p:cNvSpPr/>
          <p:nvPr/>
        </p:nvSpPr>
        <p:spPr>
          <a:xfrm>
            <a:off x="10214594" y="4116815"/>
            <a:ext cx="87235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8000" b="1">
                <a:solidFill>
                  <a:srgbClr val="FF669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C</a:t>
            </a:r>
            <a:endParaRPr lang="zh-TW" altLang="en-US" sz="6000" b="1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66A0E8D-0B69-4601-B094-7347A6A8B82B}"/>
              </a:ext>
            </a:extLst>
          </p:cNvPr>
          <p:cNvSpPr/>
          <p:nvPr/>
        </p:nvSpPr>
        <p:spPr>
          <a:xfrm>
            <a:off x="9069418" y="1434576"/>
            <a:ext cx="105509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8800" b="1">
                <a:solidFill>
                  <a:srgbClr val="FF669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D</a:t>
            </a:r>
            <a:endParaRPr lang="zh-TW" altLang="en-US" sz="6000" b="1"/>
          </a:p>
        </p:txBody>
      </p:sp>
      <p:pic>
        <p:nvPicPr>
          <p:cNvPr id="18" name="圖片 17" descr="一張含有 個人, 有條紋的, 握住, 服飾 的圖片&#10;&#10;描述是以非常高的可信度產生">
            <a:extLst>
              <a:ext uri="{FF2B5EF4-FFF2-40B4-BE49-F238E27FC236}">
                <a16:creationId xmlns:a16="http://schemas.microsoft.com/office/drawing/2014/main" id="{B5ADCCEA-6F6A-4819-8CF2-C999356196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652" y="-117858"/>
            <a:ext cx="4843148" cy="738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548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56AD11C-9B7D-974D-9C55-179B6A051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73" y="0"/>
            <a:ext cx="10326727" cy="800099"/>
          </a:xfrm>
        </p:spPr>
        <p:txBody>
          <a:bodyPr>
            <a:normAutofit/>
          </a:bodyPr>
          <a:lstStyle/>
          <a:p>
            <a:r>
              <a:rPr kumimoji="1" lang="en" altLang="zh-TW" dirty="0">
                <a:ea typeface="Microsoft JhengHei UI" panose="020B0604030504040204" pitchFamily="34" charset="-120"/>
              </a:rPr>
              <a:t>Comparison of ways to set up a website</a:t>
            </a:r>
            <a:endParaRPr lang="zh-TW" altLang="en-US" dirty="0"/>
          </a:p>
        </p:txBody>
      </p:sp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18600B70-A013-49DE-9819-320B123900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552537"/>
              </p:ext>
            </p:extLst>
          </p:nvPr>
        </p:nvGraphicFramePr>
        <p:xfrm>
          <a:off x="328573" y="839977"/>
          <a:ext cx="11108909" cy="5395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8969">
                  <a:extLst>
                    <a:ext uri="{9D8B030D-6E8A-4147-A177-3AD203B41FA5}">
                      <a16:colId xmlns:a16="http://schemas.microsoft.com/office/drawing/2014/main" val="441236665"/>
                    </a:ext>
                  </a:extLst>
                </a:gridCol>
                <a:gridCol w="2686317">
                  <a:extLst>
                    <a:ext uri="{9D8B030D-6E8A-4147-A177-3AD203B41FA5}">
                      <a16:colId xmlns:a16="http://schemas.microsoft.com/office/drawing/2014/main" val="1825022623"/>
                    </a:ext>
                  </a:extLst>
                </a:gridCol>
                <a:gridCol w="3303781">
                  <a:extLst>
                    <a:ext uri="{9D8B030D-6E8A-4147-A177-3AD203B41FA5}">
                      <a16:colId xmlns:a16="http://schemas.microsoft.com/office/drawing/2014/main" val="4211550278"/>
                    </a:ext>
                  </a:extLst>
                </a:gridCol>
                <a:gridCol w="3159842">
                  <a:extLst>
                    <a:ext uri="{9D8B030D-6E8A-4147-A177-3AD203B41FA5}">
                      <a16:colId xmlns:a16="http://schemas.microsoft.com/office/drawing/2014/main" val="2829952591"/>
                    </a:ext>
                  </a:extLst>
                </a:gridCol>
              </a:tblGrid>
              <a:tr h="717661">
                <a:tc>
                  <a:txBody>
                    <a:bodyPr/>
                    <a:lstStyle/>
                    <a:p>
                      <a:pPr algn="ctr"/>
                      <a:endParaRPr lang="en-US" sz="1400" b="1" i="0" dirty="0">
                        <a:latin typeface="Arial" panose="020B0604020202020204" pitchFamily="34" charset="0"/>
                        <a:ea typeface="Microsoft JhengHei U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850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 UI" panose="020B0604030504040204" pitchFamily="34" charset="-120"/>
                          <a:cs typeface="Arial" panose="020B0604020202020204" pitchFamily="34" charset="0"/>
                        </a:rPr>
                        <a:t>Online free platform</a:t>
                      </a:r>
                      <a:endParaRPr lang="en-US" sz="18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JhengHei U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8508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8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 UI" panose="020B0604030504040204" pitchFamily="34" charset="-120"/>
                          <a:cs typeface="Arial" panose="020B0604020202020204" pitchFamily="34" charset="0"/>
                        </a:rPr>
                        <a:t>QNAP NAS </a:t>
                      </a:r>
                      <a:endParaRPr lang="en-US" altLang="zh-TW" sz="18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JhengHei U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8508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8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 UI" panose="020B0604030504040204" pitchFamily="34" charset="-120"/>
                          <a:cs typeface="Arial" panose="020B0604020202020204" pitchFamily="34" charset="0"/>
                        </a:rPr>
                        <a:t>Cloud server</a:t>
                      </a:r>
                      <a:endParaRPr lang="en-US" altLang="zh-TW" sz="18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JhengHei U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850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0251756"/>
                  </a:ext>
                </a:extLst>
              </a:tr>
              <a:tr h="61134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 UI" panose="020B0604030504040204" pitchFamily="34" charset="-120"/>
                          <a:cs typeface="Arial" panose="020B0604020202020204" pitchFamily="34" charset="0"/>
                        </a:rPr>
                        <a:t>Cost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JhengHei U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850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ja-JP" sz="1600" b="1" i="0" dirty="0">
                          <a:latin typeface="Arial" panose="020B0604020202020204" pitchFamily="34" charset="0"/>
                          <a:ea typeface="Microsoft JhengHei UI" panose="020B0604030504040204" pitchFamily="34" charset="-120"/>
                          <a:cs typeface="Arial" panose="020B0604020202020204" pitchFamily="34" charset="0"/>
                        </a:rPr>
                        <a:t>Free</a:t>
                      </a:r>
                    </a:p>
                  </a:txBody>
                  <a:tcPr anchor="ctr">
                    <a:solidFill>
                      <a:srgbClr val="FFFA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600" b="1" i="0" dirty="0">
                          <a:latin typeface="Arial" panose="020B0604020202020204" pitchFamily="34" charset="0"/>
                          <a:ea typeface="Microsoft JhengHei UI" panose="020B0604030504040204" pitchFamily="34" charset="-120"/>
                          <a:cs typeface="Arial" panose="020B0604020202020204" pitchFamily="34" charset="0"/>
                        </a:rPr>
                        <a:t>Hardware costs (NAS)</a:t>
                      </a:r>
                      <a:endParaRPr lang="en-US" altLang="ja-JP" sz="1600" b="1" i="0" dirty="0">
                        <a:latin typeface="Arial" panose="020B0604020202020204" pitchFamily="34" charset="0"/>
                        <a:ea typeface="Microsoft JhengHei U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A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" altLang="zh-CN" sz="1600" b="1" i="0" dirty="0">
                          <a:latin typeface="Arial" panose="020B0604020202020204" pitchFamily="34" charset="0"/>
                          <a:ea typeface="Microsoft JhengHei UI" panose="020B0604030504040204" pitchFamily="34" charset="-120"/>
                          <a:cs typeface="Arial" panose="020B0604020202020204" pitchFamily="34" charset="0"/>
                        </a:rPr>
                        <a:t>Charge by traffic and space requirements</a:t>
                      </a:r>
                      <a:endParaRPr lang="zh-CN" altLang="en-US" sz="1600" b="1" i="0" dirty="0">
                        <a:latin typeface="Arial" panose="020B0604020202020204" pitchFamily="34" charset="0"/>
                        <a:ea typeface="Microsoft JhengHei U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624157"/>
                  </a:ext>
                </a:extLst>
              </a:tr>
              <a:tr h="797401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Arial"/>
                          <a:ea typeface="Microsoft JhengHei UI"/>
                          <a:cs typeface="Arial"/>
                        </a:rPr>
                        <a:t>Software/hardware expansion</a:t>
                      </a:r>
                      <a:endParaRPr lang="en-US"/>
                    </a:p>
                  </a:txBody>
                  <a:tcPr anchor="ctr">
                    <a:solidFill>
                      <a:srgbClr val="D850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i="0" dirty="0">
                          <a:latin typeface="Arial" panose="020B0604020202020204" pitchFamily="34" charset="0"/>
                          <a:ea typeface="Microsoft JhengHei UI" panose="020B0604030504040204" pitchFamily="34" charset="-120"/>
                          <a:cs typeface="Arial" panose="020B0604020202020204" pitchFamily="34" charset="0"/>
                        </a:rPr>
                        <a:t>Not support</a:t>
                      </a:r>
                      <a:endParaRPr lang="en-US" sz="1600" b="1" i="0" dirty="0">
                        <a:latin typeface="Arial" panose="020B0604020202020204" pitchFamily="34" charset="0"/>
                        <a:ea typeface="Microsoft JhengHei U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i="0" dirty="0">
                          <a:latin typeface="Arial" panose="020B0604020202020204" pitchFamily="34" charset="0"/>
                          <a:ea typeface="Microsoft JhengHei UI" panose="020B0604030504040204" pitchFamily="34" charset="-120"/>
                          <a:cs typeface="Arial" panose="020B0604020202020204" pitchFamily="34" charset="0"/>
                        </a:rPr>
                        <a:t>Supported</a:t>
                      </a:r>
                      <a:endParaRPr lang="zh-CN" altLang="en-US" sz="1600" b="1" i="0" dirty="0">
                        <a:latin typeface="Arial" panose="020B0604020202020204" pitchFamily="34" charset="0"/>
                        <a:ea typeface="Microsoft JhengHei U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i="0" dirty="0">
                          <a:latin typeface="Arial" panose="020B0604020202020204" pitchFamily="34" charset="0"/>
                          <a:ea typeface="Microsoft JhengHei UI" panose="020B0604030504040204" pitchFamily="34" charset="-120"/>
                          <a:cs typeface="Arial" panose="020B0604020202020204" pitchFamily="34" charset="0"/>
                        </a:rPr>
                        <a:t>Supported</a:t>
                      </a:r>
                      <a:endParaRPr lang="zh-CN" altLang="en-US" sz="1600" b="1" i="0" dirty="0">
                        <a:latin typeface="Arial" panose="020B0604020202020204" pitchFamily="34" charset="0"/>
                        <a:ea typeface="Microsoft JhengHei U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870167"/>
                  </a:ext>
                </a:extLst>
              </a:tr>
              <a:tr h="8239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 UI" panose="020B0604030504040204" pitchFamily="34" charset="-120"/>
                          <a:cs typeface="Arial" panose="020B0604020202020204" pitchFamily="34" charset="0"/>
                        </a:rPr>
                        <a:t>Controllability</a:t>
                      </a:r>
                      <a:endParaRPr lang="en-US" altLang="zh-TW" sz="14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JhengHei U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850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600" b="1" i="0" dirty="0">
                          <a:latin typeface="Arial" panose="020B0604020202020204" pitchFamily="34" charset="0"/>
                          <a:ea typeface="Microsoft JhengHei UI" panose="020B0604030504040204" pitchFamily="34" charset="-120"/>
                          <a:cs typeface="Arial" panose="020B0604020202020204" pitchFamily="34" charset="0"/>
                        </a:rPr>
                        <a:t>Low</a:t>
                      </a:r>
                    </a:p>
                    <a:p>
                      <a:pPr algn="ctr">
                        <a:buNone/>
                      </a:pPr>
                      <a:r>
                        <a:rPr lang="en" altLang="zh-TW" sz="1400" b="1" i="0" dirty="0">
                          <a:latin typeface="Arial" panose="020B0604020202020204" pitchFamily="34" charset="0"/>
                          <a:ea typeface="Microsoft JhengHei UI" panose="020B0604030504040204" pitchFamily="34" charset="-120"/>
                          <a:cs typeface="Arial" panose="020B0604020202020204" pitchFamily="34" charset="0"/>
                        </a:rPr>
                        <a:t>(Unexpected ad appears on page</a:t>
                      </a:r>
                      <a:r>
                        <a:rPr lang="en-US" altLang="zh-TW" sz="1400" b="1" i="0" dirty="0">
                          <a:latin typeface="Arial" panose="020B0604020202020204" pitchFamily="34" charset="0"/>
                          <a:ea typeface="Microsoft JhengHei UI" panose="020B0604030504040204" pitchFamily="34" charset="-120"/>
                          <a:cs typeface="Arial" panose="020B0604020202020204" pitchFamily="34" charset="0"/>
                        </a:rPr>
                        <a:t>)</a:t>
                      </a:r>
                      <a:endParaRPr lang="en-US" altLang="zh-TW" sz="1600" b="1" i="0" dirty="0">
                        <a:latin typeface="Arial" panose="020B0604020202020204" pitchFamily="34" charset="0"/>
                        <a:ea typeface="Microsoft JhengHei U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A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i="0" dirty="0">
                          <a:latin typeface="Arial" panose="020B0604020202020204" pitchFamily="34" charset="0"/>
                          <a:ea typeface="Microsoft JhengHei UI" panose="020B0604030504040204" pitchFamily="34" charset="-120"/>
                          <a:cs typeface="Arial" panose="020B0604020202020204" pitchFamily="34" charset="0"/>
                        </a:rPr>
                        <a:t>High</a:t>
                      </a:r>
                    </a:p>
                  </a:txBody>
                  <a:tcPr anchor="ctr">
                    <a:solidFill>
                      <a:srgbClr val="FFFA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i="0" dirty="0">
                          <a:latin typeface="Arial" panose="020B0604020202020204" pitchFamily="34" charset="0"/>
                          <a:ea typeface="Microsoft JhengHei UI" panose="020B0604030504040204" pitchFamily="34" charset="-120"/>
                          <a:cs typeface="Arial" panose="020B0604020202020204" pitchFamily="34" charset="0"/>
                        </a:rPr>
                        <a:t>High</a:t>
                      </a:r>
                    </a:p>
                  </a:txBody>
                  <a:tcPr anchor="ctr">
                    <a:solidFill>
                      <a:srgbClr val="FFF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393367"/>
                  </a:ext>
                </a:extLst>
              </a:tr>
              <a:tr h="82398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Arial"/>
                          <a:ea typeface="Microsoft JhengHei UI"/>
                          <a:cs typeface="Arial"/>
                        </a:rPr>
                        <a:t>Security</a:t>
                      </a:r>
                      <a:endParaRPr lang="en-US" sz="1400" b="1" i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JhengHei U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8508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" altLang="zh-CN" sz="1600" b="1" i="0">
                          <a:latin typeface="Arial" panose="020B0604020202020204" pitchFamily="34" charset="0"/>
                          <a:ea typeface="Microsoft JhengHei UI" panose="020B0604030504040204" pitchFamily="34" charset="-120"/>
                          <a:cs typeface="Arial" panose="020B0604020202020204" pitchFamily="34" charset="0"/>
                        </a:rPr>
                        <a:t>Low</a:t>
                      </a:r>
                    </a:p>
                    <a:p>
                      <a:pPr lvl="0" algn="ctr">
                        <a:buNone/>
                      </a:pPr>
                      <a:r>
                        <a:rPr lang="en-US" altLang="zh-CN" sz="1400" b="1" i="0">
                          <a:latin typeface="Arial"/>
                          <a:ea typeface="Microsoft JhengHei UI"/>
                          <a:cs typeface="Arial"/>
                        </a:rPr>
                        <a:t>(</a:t>
                      </a:r>
                      <a:r>
                        <a:rPr lang="en" altLang="zh-CN" sz="1400" b="1" i="0">
                          <a:latin typeface="Arial"/>
                          <a:ea typeface="Microsoft JhengHei UI"/>
                          <a:cs typeface="Arial"/>
                        </a:rPr>
                        <a:t>Risk of service shutdown</a:t>
                      </a:r>
                      <a:r>
                        <a:rPr lang="en-US" altLang="zh-CN" sz="1400" b="1" i="0">
                          <a:latin typeface="Arial"/>
                          <a:ea typeface="Microsoft JhengHei UI"/>
                          <a:cs typeface="Arial"/>
                        </a:rPr>
                        <a:t>)</a:t>
                      </a:r>
                      <a:endParaRPr lang="en-US" sz="1600" b="1" i="0">
                        <a:latin typeface="Arial"/>
                        <a:ea typeface="Microsoft JhengHei UI"/>
                        <a:cs typeface="Arial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600" b="1" i="0">
                          <a:latin typeface="Arial" panose="020B0604020202020204" pitchFamily="34" charset="0"/>
                          <a:ea typeface="Microsoft JhengHei UI" panose="020B0604030504040204" pitchFamily="34" charset="-120"/>
                          <a:cs typeface="Arial" panose="020B0604020202020204" pitchFamily="34" charset="0"/>
                        </a:rPr>
                        <a:t>High</a:t>
                      </a:r>
                    </a:p>
                    <a:p>
                      <a:pPr lvl="0" algn="ctr">
                        <a:buNone/>
                      </a:pPr>
                      <a:r>
                        <a:rPr lang="en-US" altLang="zh-TW" sz="1400" b="1" i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Microsoft JhengHei UI" panose="020B0604030504040204" pitchFamily="34" charset="-120"/>
                          <a:cs typeface="Arial" panose="020B0604020202020204" pitchFamily="34" charset="0"/>
                        </a:rPr>
                        <a:t>(QNAP is a CVE Numbering Authority)</a:t>
                      </a:r>
                      <a:endParaRPr lang="en-US" sz="1600" b="1" i="0" dirty="0">
                        <a:latin typeface="Arial" panose="020B0604020202020204" pitchFamily="34" charset="0"/>
                        <a:ea typeface="Microsoft JhengHei U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600" b="1" i="0" dirty="0">
                          <a:latin typeface="Arial" panose="020B0604020202020204" pitchFamily="34" charset="0"/>
                          <a:ea typeface="Microsoft JhengHei UI" panose="020B0604030504040204" pitchFamily="34" charset="-120"/>
                          <a:cs typeface="Arial" panose="020B0604020202020204" pitchFamily="34" charset="0"/>
                        </a:rPr>
                        <a:t>Medium</a:t>
                      </a:r>
                      <a:endParaRPr lang="en-US" sz="1600" b="1" i="0" dirty="0">
                        <a:latin typeface="Arial" panose="020B0604020202020204" pitchFamily="34" charset="0"/>
                        <a:ea typeface="Microsoft JhengHei U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820931"/>
                  </a:ext>
                </a:extLst>
              </a:tr>
              <a:tr h="5581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 UI" panose="020B0604030504040204" pitchFamily="34" charset="-120"/>
                          <a:cs typeface="Arial" panose="020B0604020202020204" pitchFamily="34" charset="0"/>
                        </a:rPr>
                        <a:t>Set as own domain</a:t>
                      </a:r>
                      <a:endParaRPr lang="en-US" altLang="zh-TW" sz="14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JhengHei U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850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i="0" dirty="0">
                          <a:latin typeface="Arial" panose="020B0604020202020204" pitchFamily="34" charset="0"/>
                          <a:ea typeface="Microsoft JhengHei UI" panose="020B0604030504040204" pitchFamily="34" charset="-120"/>
                          <a:cs typeface="Arial" panose="020B0604020202020204" pitchFamily="34" charset="0"/>
                        </a:rPr>
                        <a:t>Not support</a:t>
                      </a:r>
                      <a:endParaRPr lang="en-US" altLang="zh-TW" sz="1600" b="1" i="0" dirty="0">
                        <a:latin typeface="Arial" panose="020B0604020202020204" pitchFamily="34" charset="0"/>
                        <a:ea typeface="Microsoft JhengHei U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AE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600" b="1" i="0" dirty="0">
                          <a:latin typeface="Arial" panose="020B0604020202020204" pitchFamily="34" charset="0"/>
                          <a:ea typeface="Microsoft JhengHei UI" panose="020B0604030504040204" pitchFamily="34" charset="-120"/>
                          <a:cs typeface="Arial" panose="020B0604020202020204" pitchFamily="34" charset="0"/>
                        </a:rPr>
                        <a:t>Supported</a:t>
                      </a:r>
                      <a:endParaRPr lang="en-US" sz="1600" b="1" i="0" dirty="0">
                        <a:latin typeface="Arial" panose="020B0604020202020204" pitchFamily="34" charset="0"/>
                        <a:ea typeface="Microsoft JhengHei U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AE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600" b="1" i="0" dirty="0">
                          <a:latin typeface="Arial" panose="020B0604020202020204" pitchFamily="34" charset="0"/>
                          <a:ea typeface="Microsoft JhengHei UI" panose="020B0604030504040204" pitchFamily="34" charset="-120"/>
                          <a:cs typeface="Arial" panose="020B0604020202020204" pitchFamily="34" charset="0"/>
                        </a:rPr>
                        <a:t>Supported</a:t>
                      </a:r>
                      <a:endParaRPr lang="en-US" sz="1600" b="1" i="0" dirty="0">
                        <a:latin typeface="Arial" panose="020B0604020202020204" pitchFamily="34" charset="0"/>
                        <a:ea typeface="Microsoft JhengHei U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2639877"/>
                  </a:ext>
                </a:extLst>
              </a:tr>
              <a:tr h="106320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 UI" panose="020B0604030504040204" pitchFamily="34" charset="-120"/>
                          <a:cs typeface="Arial" panose="020B0604020202020204" pitchFamily="34" charset="0"/>
                        </a:rPr>
                        <a:t>File management software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JhengHei U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850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i="0" dirty="0">
                          <a:latin typeface="Arial" panose="020B0604020202020204" pitchFamily="34" charset="0"/>
                          <a:ea typeface="Microsoft JhengHei UI" panose="020B0604030504040204" pitchFamily="34" charset="-120"/>
                          <a:cs typeface="Arial" panose="020B0604020202020204" pitchFamily="34" charset="0"/>
                        </a:rPr>
                        <a:t>Not support</a:t>
                      </a:r>
                      <a:endParaRPr lang="en-US" altLang="zh-TW" sz="1600" b="1" i="0" dirty="0">
                        <a:latin typeface="Arial" panose="020B0604020202020204" pitchFamily="34" charset="0"/>
                        <a:ea typeface="Microsoft JhengHei U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i="0" dirty="0">
                          <a:latin typeface="Arial" panose="020B0604020202020204" pitchFamily="34" charset="0"/>
                          <a:ea typeface="Microsoft JhengHei UI" panose="020B0604030504040204" pitchFamily="34" charset="-120"/>
                          <a:cs typeface="Arial" panose="020B0604020202020204" pitchFamily="34" charset="0"/>
                        </a:rPr>
                        <a:t>Supported</a:t>
                      </a:r>
                    </a:p>
                    <a:p>
                      <a:pPr lvl="0" algn="ctr">
                        <a:buNone/>
                      </a:pPr>
                      <a:r>
                        <a:rPr lang="en-US" altLang="zh-CN" sz="1400" b="1" i="0" dirty="0">
                          <a:latin typeface="Arial" panose="020B0604020202020204" pitchFamily="34" charset="0"/>
                          <a:ea typeface="Microsoft JhengHei UI" panose="020B0604030504040204" pitchFamily="34" charset="-120"/>
                          <a:cs typeface="Arial" panose="020B0604020202020204" pitchFamily="34" charset="0"/>
                        </a:rPr>
                        <a:t>(Full-text search/ Editing multimedia files/ Web backup)</a:t>
                      </a:r>
                      <a:endParaRPr lang="en-US" altLang="zh-TW" sz="1600" b="1" i="0" dirty="0">
                        <a:latin typeface="Arial" panose="020B0604020202020204" pitchFamily="34" charset="0"/>
                        <a:ea typeface="Microsoft JhengHei U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i="0" dirty="0">
                          <a:latin typeface="Arial" panose="020B0604020202020204" pitchFamily="34" charset="0"/>
                          <a:ea typeface="Microsoft JhengHei UI" panose="020B0604030504040204" pitchFamily="34" charset="-120"/>
                          <a:cs typeface="Arial" panose="020B0604020202020204" pitchFamily="34" charset="0"/>
                        </a:rPr>
                        <a:t>Not support</a:t>
                      </a:r>
                      <a:endParaRPr lang="en-US" altLang="zh-TW" sz="1600" b="1" i="0" dirty="0">
                        <a:latin typeface="Arial" panose="020B0604020202020204" pitchFamily="34" charset="0"/>
                        <a:ea typeface="Microsoft JhengHei U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28908"/>
                  </a:ext>
                </a:extLst>
              </a:tr>
            </a:tbl>
          </a:graphicData>
        </a:graphic>
      </p:graphicFrame>
      <p:sp>
        <p:nvSpPr>
          <p:cNvPr id="10" name="框架 9">
            <a:extLst>
              <a:ext uri="{FF2B5EF4-FFF2-40B4-BE49-F238E27FC236}">
                <a16:creationId xmlns:a16="http://schemas.microsoft.com/office/drawing/2014/main" id="{CE9D5C1C-5B93-4622-86ED-59B38CABFEED}"/>
              </a:ext>
            </a:extLst>
          </p:cNvPr>
          <p:cNvSpPr/>
          <p:nvPr/>
        </p:nvSpPr>
        <p:spPr>
          <a:xfrm>
            <a:off x="4931038" y="832792"/>
            <a:ext cx="3385272" cy="5402935"/>
          </a:xfrm>
          <a:prstGeom prst="frame">
            <a:avLst>
              <a:gd name="adj1" fmla="val 1050"/>
            </a:avLst>
          </a:prstGeom>
          <a:solidFill>
            <a:schemeClr val="bg1"/>
          </a:solidFill>
          <a:ln>
            <a:noFill/>
          </a:ln>
          <a:effectLst>
            <a:glow rad="101600">
              <a:srgbClr val="FF6699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pic>
        <p:nvPicPr>
          <p:cNvPr id="11" name="Shape 628" descr="皇冠-01.png">
            <a:extLst>
              <a:ext uri="{FF2B5EF4-FFF2-40B4-BE49-F238E27FC236}">
                <a16:creationId xmlns:a16="http://schemas.microsoft.com/office/drawing/2014/main" id="{03182814-35A3-4AC7-8894-7B706C1C2CF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0340169">
            <a:off x="5137617" y="663877"/>
            <a:ext cx="878143" cy="610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406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E8BF560B-0079-422D-B2A0-F411986D7A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950" y="1557130"/>
            <a:ext cx="4280622" cy="3927061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5F9B6DBA-8939-465D-8E4D-2C8B282564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200" y="1557130"/>
            <a:ext cx="4280622" cy="392706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EFE973E7-EBA0-4189-BC43-20FE1747F7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557130"/>
            <a:ext cx="4280622" cy="392706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7E8974F-E12E-4EA3-964C-3FE148A1EC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89" y="2569837"/>
            <a:ext cx="3284702" cy="234672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A9C5D07-E4B7-4C40-A4CD-343B85D76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66" y="45720"/>
            <a:ext cx="11149754" cy="800099"/>
          </a:xfrm>
        </p:spPr>
        <p:txBody>
          <a:bodyPr>
            <a:noAutofit/>
          </a:bodyPr>
          <a:lstStyle/>
          <a:p>
            <a:r>
              <a:rPr lang="en" altLang="zh-TW">
                <a:latin typeface="Arial"/>
                <a:cs typeface="Arial"/>
              </a:rPr>
              <a:t>When running a blog with online services...</a:t>
            </a:r>
            <a:endParaRPr lang="zh-TW" altLang="en-US">
              <a:latin typeface="Arial"/>
              <a:cs typeface="Arial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9418EC0-3308-EF47-8BDC-E91751F3349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30989" y="1683577"/>
            <a:ext cx="3630089" cy="8614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kumimoji="1" lang="en" altLang="zh-TW" sz="2000" b="1">
                <a:solidFill>
                  <a:schemeClr val="bg1"/>
                </a:solidFill>
                <a:latin typeface="Arial"/>
                <a:ea typeface="Microsoft JhengHei UI" panose="020B0604030504040204" pitchFamily="34" charset="-120"/>
                <a:cs typeface="Arial"/>
              </a:rPr>
              <a:t>Too many ads reduce </a:t>
            </a:r>
            <a:br>
              <a:rPr lang="en" altLang="zh-TW" sz="2000" b="1">
                <a:solidFill>
                  <a:schemeClr val="bg1"/>
                </a:solidFill>
                <a:latin typeface="Arial"/>
                <a:ea typeface="Microsoft JhengHei UI" panose="020B0604030504040204" pitchFamily="34" charset="-120"/>
                <a:cs typeface="Arial"/>
              </a:rPr>
            </a:br>
            <a:r>
              <a:rPr kumimoji="1" lang="en" altLang="zh-TW" sz="2000" b="1">
                <a:solidFill>
                  <a:schemeClr val="bg1"/>
                </a:solidFill>
                <a:latin typeface="Arial"/>
                <a:ea typeface="Microsoft JhengHei UI" panose="020B0604030504040204" pitchFamily="34" charset="-120"/>
                <a:cs typeface="Arial"/>
              </a:rPr>
              <a:t>user experiences</a:t>
            </a:r>
            <a:endParaRPr lang="en-US" altLang="zh-CN" sz="2000" b="1" i="0">
              <a:solidFill>
                <a:schemeClr val="bg1"/>
              </a:solidFill>
              <a:latin typeface="Arial"/>
              <a:ea typeface="Microsoft JhengHei UI" panose="020B0604030504040204" pitchFamily="34" charset="-120"/>
              <a:cs typeface="Arial"/>
            </a:endParaRPr>
          </a:p>
          <a:p>
            <a:pPr marL="0" indent="0">
              <a:buNone/>
            </a:pPr>
            <a:endParaRPr lang="zh-TW" altLang="en-US" sz="2000" b="1" i="0">
              <a:solidFill>
                <a:schemeClr val="bg1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93C91E0-42B6-0443-97EE-595C63336A0A}"/>
              </a:ext>
            </a:extLst>
          </p:cNvPr>
          <p:cNvSpPr/>
          <p:nvPr/>
        </p:nvSpPr>
        <p:spPr>
          <a:xfrm>
            <a:off x="4714403" y="1681525"/>
            <a:ext cx="3569796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kumimoji="1" lang="en" altLang="zh-CN" sz="2000" b="1">
                <a:solidFill>
                  <a:schemeClr val="bg1"/>
                </a:solidFill>
                <a:latin typeface="Arial"/>
                <a:ea typeface="Microsoft JhengHei UI" panose="020B0604030504040204" pitchFamily="34" charset="-120"/>
                <a:cs typeface="Arial"/>
              </a:rPr>
              <a:t>Poor file handling makes editing inefficient</a:t>
            </a:r>
            <a:endParaRPr lang="en" altLang="zh-CN" sz="2000" b="1">
              <a:solidFill>
                <a:schemeClr val="bg1"/>
              </a:solidFill>
              <a:latin typeface="Arial"/>
              <a:ea typeface="Microsoft JhengHei UI" panose="020B0604030504040204" pitchFamily="34" charset="-120"/>
              <a:cs typeface="Arial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D9DAF21-50DB-B249-ABB0-7B20CB5243B4}"/>
              </a:ext>
            </a:extLst>
          </p:cNvPr>
          <p:cNvSpPr/>
          <p:nvPr/>
        </p:nvSpPr>
        <p:spPr>
          <a:xfrm>
            <a:off x="8440321" y="1682703"/>
            <a:ext cx="3418138" cy="10156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kumimoji="1" lang="en" altLang="zh-CN" sz="2000" b="1">
                <a:solidFill>
                  <a:schemeClr val="bg1"/>
                </a:solidFill>
                <a:latin typeface="Arial"/>
                <a:ea typeface="Microsoft JhengHei UI" panose="020B0604030504040204" pitchFamily="34" charset="-120"/>
                <a:cs typeface="Arial"/>
              </a:rPr>
              <a:t>Service can be t</a:t>
            </a:r>
            <a:r>
              <a:rPr kumimoji="1" lang="en" sz="2000" b="1">
                <a:solidFill>
                  <a:schemeClr val="bg1"/>
                </a:solidFill>
                <a:latin typeface="Arial"/>
                <a:ea typeface="Microsoft JhengHei UI" panose="020B0604030504040204" pitchFamily="34" charset="-120"/>
                <a:cs typeface="Arial"/>
              </a:rPr>
              <a:t>erminated </a:t>
            </a:r>
            <a:br>
              <a:rPr lang="en" sz="2000" b="1">
                <a:solidFill>
                  <a:schemeClr val="bg1"/>
                </a:solidFill>
                <a:latin typeface="Arial"/>
                <a:ea typeface="Microsoft JhengHei UI" panose="020B0604030504040204" pitchFamily="34" charset="-120"/>
                <a:cs typeface="Arial"/>
              </a:rPr>
            </a:br>
            <a:r>
              <a:rPr kumimoji="1" lang="en" sz="2000" b="1">
                <a:solidFill>
                  <a:schemeClr val="bg1"/>
                </a:solidFill>
                <a:latin typeface="Arial"/>
                <a:ea typeface="Microsoft JhengHei UI" panose="020B0604030504040204" pitchFamily="34" charset="-120"/>
                <a:cs typeface="Arial"/>
              </a:rPr>
              <a:t>without warning</a:t>
            </a:r>
            <a:endParaRPr kumimoji="1" lang="zh-TW" altLang="en-US" sz="2000">
              <a:solidFill>
                <a:schemeClr val="bg1"/>
              </a:solidFill>
              <a:latin typeface="Arial"/>
              <a:ea typeface="Microsoft JhengHei UI" panose="020B0604030504040204" pitchFamily="34" charset="-120"/>
              <a:cs typeface="Arial"/>
            </a:endParaRPr>
          </a:p>
          <a:p>
            <a:endParaRPr lang="en" altLang="zh-CN" sz="2000" b="1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95C18A8A-F950-4220-8327-E2196C6F5C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928" y="2727595"/>
            <a:ext cx="3404097" cy="2188961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274956E1-C0A1-4521-80F2-240CA38B6C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138" y="2590064"/>
            <a:ext cx="3291138" cy="241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69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>
            <a:extLst>
              <a:ext uri="{FF2B5EF4-FFF2-40B4-BE49-F238E27FC236}">
                <a16:creationId xmlns:a16="http://schemas.microsoft.com/office/drawing/2014/main" id="{24DB0AAC-BE29-4AB5-B1F3-ED8C77BF2E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2879" y="1215109"/>
            <a:ext cx="4646220" cy="1408107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53F801D2-7AEF-4EB9-8C6C-1A9E6B8036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2879" y="3910548"/>
            <a:ext cx="4646220" cy="138415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12EE0D0-51EF-894F-9100-ED9A6F825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" y="0"/>
            <a:ext cx="10977346" cy="800099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ea typeface="Microsoft JhengHei UI" panose="020B0604030504040204" pitchFamily="34" charset="-120"/>
              </a:rPr>
              <a:t>4 benefit</a:t>
            </a:r>
            <a:r>
              <a:rPr kumimoji="1" lang="en" altLang="zh-CN" dirty="0">
                <a:ea typeface="Microsoft JhengHei UI" panose="020B0604030504040204" pitchFamily="34" charset="-120"/>
              </a:rPr>
              <a:t>s of using QNAP NAS with WordPress</a:t>
            </a:r>
            <a:endParaRPr kumimoji="1" lang="zh-TW" altLang="en-US" sz="4000" b="0" i="0" dirty="0">
              <a:ea typeface="Microsoft JhengHei UI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901A757-2EED-E84D-A80B-ED79CB3D0DEE}"/>
              </a:ext>
            </a:extLst>
          </p:cNvPr>
          <p:cNvSpPr txBox="1"/>
          <p:nvPr/>
        </p:nvSpPr>
        <p:spPr>
          <a:xfrm>
            <a:off x="7733626" y="1779745"/>
            <a:ext cx="1917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en-US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Own website</a:t>
            </a:r>
            <a:endParaRPr kumimoji="1" lang="zh-TW" altLang="en-US" sz="2000" b="1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3" name="圖片 12" descr="效率大增.png">
            <a:extLst>
              <a:ext uri="{FF2B5EF4-FFF2-40B4-BE49-F238E27FC236}">
                <a16:creationId xmlns:a16="http://schemas.microsoft.com/office/drawing/2014/main" id="{C60E2E1A-8DF1-9C46-A91B-1F7D76CA7B6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 flipH="1">
            <a:off x="11117046" y="1458137"/>
            <a:ext cx="504102" cy="754120"/>
          </a:xfrm>
          <a:prstGeom prst="rect">
            <a:avLst/>
          </a:prstGeom>
        </p:spPr>
      </p:pic>
      <p:pic>
        <p:nvPicPr>
          <p:cNvPr id="19" name="圖片 18" descr="簡單快速.png">
            <a:extLst>
              <a:ext uri="{FF2B5EF4-FFF2-40B4-BE49-F238E27FC236}">
                <a16:creationId xmlns:a16="http://schemas.microsoft.com/office/drawing/2014/main" id="{9B41B03B-20D1-FF4A-BF9E-1E63E37221E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10972528" y="4195526"/>
            <a:ext cx="687755" cy="687755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F6B951B4-FC8D-4199-92E7-0D4E152E95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00" y="1214616"/>
            <a:ext cx="4646217" cy="1420084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21B093F8-E703-485D-A593-33B08B5372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00" y="3910548"/>
            <a:ext cx="4646217" cy="1420084"/>
          </a:xfrm>
          <a:prstGeom prst="rect">
            <a:avLst/>
          </a:prstGeom>
        </p:spPr>
      </p:pic>
      <p:pic>
        <p:nvPicPr>
          <p:cNvPr id="9" name="圖片 8" descr="彈性客製.png">
            <a:extLst>
              <a:ext uri="{FF2B5EF4-FFF2-40B4-BE49-F238E27FC236}">
                <a16:creationId xmlns:a16="http://schemas.microsoft.com/office/drawing/2014/main" id="{7A29ED90-18CF-994F-9CCF-28D372B58BDC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</a:blip>
          <a:stretch>
            <a:fillRect/>
          </a:stretch>
        </p:blipFill>
        <p:spPr>
          <a:xfrm>
            <a:off x="556890" y="1505911"/>
            <a:ext cx="634193" cy="634192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969E1B16-DE4E-0F41-8B44-F317267BC63C}"/>
              </a:ext>
            </a:extLst>
          </p:cNvPr>
          <p:cNvSpPr txBox="1"/>
          <p:nvPr/>
        </p:nvSpPr>
        <p:spPr>
          <a:xfrm>
            <a:off x="1757149" y="1676284"/>
            <a:ext cx="2815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Expand software and hardware at any time</a:t>
            </a:r>
            <a:endParaRPr kumimoji="1" lang="en-US" altLang="zh-CN" sz="2000" b="1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40F7264-E293-1945-8DD3-D24B30914B4E}"/>
              </a:ext>
            </a:extLst>
          </p:cNvPr>
          <p:cNvSpPr txBox="1"/>
          <p:nvPr/>
        </p:nvSpPr>
        <p:spPr>
          <a:xfrm>
            <a:off x="1757149" y="4353520"/>
            <a:ext cx="3506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-</a:t>
            </a:r>
            <a:r>
              <a:rPr kumimoji="1" lang="zh-TW" altLang="en-US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en-US" altLang="zh-Hant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CVE Numbering Authority</a:t>
            </a:r>
            <a:br>
              <a:rPr kumimoji="1" lang="en-US" altLang="zh-Hant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</a:br>
            <a:r>
              <a:rPr kumimoji="1" lang="en-US" altLang="zh-TW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-</a:t>
            </a:r>
            <a:r>
              <a:rPr kumimoji="1" lang="zh-TW" altLang="en-US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en-US" altLang="zh-Hant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Backup solution</a:t>
            </a:r>
          </a:p>
        </p:txBody>
      </p:sp>
      <p:pic>
        <p:nvPicPr>
          <p:cNvPr id="16" name="圖片 15" descr="安心掌握.png">
            <a:extLst>
              <a:ext uri="{FF2B5EF4-FFF2-40B4-BE49-F238E27FC236}">
                <a16:creationId xmlns:a16="http://schemas.microsoft.com/office/drawing/2014/main" id="{13476E37-E293-A946-8F6B-072B2C2C6E5E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</a:blip>
          <a:stretch>
            <a:fillRect/>
          </a:stretch>
        </p:blipFill>
        <p:spPr>
          <a:xfrm>
            <a:off x="573556" y="4199304"/>
            <a:ext cx="623500" cy="619258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D51CD232-D017-4A13-92EB-C670BAB84657}"/>
              </a:ext>
            </a:extLst>
          </p:cNvPr>
          <p:cNvSpPr/>
          <p:nvPr/>
        </p:nvSpPr>
        <p:spPr>
          <a:xfrm>
            <a:off x="1757149" y="1277709"/>
            <a:ext cx="15231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Flexible</a:t>
            </a:r>
          </a:p>
        </p:txBody>
      </p: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A88F8026-C42D-4E3F-9AAE-8F6A76334F51}"/>
              </a:ext>
            </a:extLst>
          </p:cNvPr>
          <p:cNvGrpSpPr/>
          <p:nvPr/>
        </p:nvGrpSpPr>
        <p:grpSpPr>
          <a:xfrm>
            <a:off x="3655559" y="1195818"/>
            <a:ext cx="4753938" cy="3041100"/>
            <a:chOff x="2349227" y="1313053"/>
            <a:chExt cx="6970642" cy="4459128"/>
          </a:xfrm>
        </p:grpSpPr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1E70508A-118E-4B45-9FDC-AE6CC7EF6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9227" y="1313053"/>
              <a:ext cx="6970642" cy="4459128"/>
            </a:xfrm>
            <a:prstGeom prst="rect">
              <a:avLst/>
            </a:prstGeom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4DFBBFE0-3CE4-495A-8A04-562F2D64E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2822080"/>
              <a:ext cx="1879281" cy="1213839"/>
            </a:xfrm>
            <a:prstGeom prst="rect">
              <a:avLst/>
            </a:prstGeom>
          </p:spPr>
        </p:pic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2FC4BB87-BDA3-481C-89C9-D7F1FD70F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2954" y="2731242"/>
              <a:ext cx="990000" cy="180000"/>
            </a:xfrm>
            <a:prstGeom prst="rect">
              <a:avLst/>
            </a:prstGeom>
          </p:spPr>
        </p:pic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8549D24E-E68D-4192-99F9-581840E9A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0" y="2970626"/>
              <a:ext cx="1340326" cy="1382211"/>
            </a:xfrm>
            <a:prstGeom prst="rect">
              <a:avLst/>
            </a:prstGeom>
          </p:spPr>
        </p:pic>
      </p:grpSp>
      <p:sp>
        <p:nvSpPr>
          <p:cNvPr id="37" name="矩形 36">
            <a:extLst>
              <a:ext uri="{FF2B5EF4-FFF2-40B4-BE49-F238E27FC236}">
                <a16:creationId xmlns:a16="http://schemas.microsoft.com/office/drawing/2014/main" id="{1F7FA1E2-0795-4A67-9D84-4EA0E0D26936}"/>
              </a:ext>
            </a:extLst>
          </p:cNvPr>
          <p:cNvSpPr/>
          <p:nvPr/>
        </p:nvSpPr>
        <p:spPr>
          <a:xfrm>
            <a:off x="1757149" y="3943606"/>
            <a:ext cx="16033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Security</a:t>
            </a:r>
            <a:endParaRPr kumimoji="1" lang="en-US" altLang="zh-CN" sz="2800" b="1" dirty="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AF8D362C-832E-4121-91FB-C2439D10B3FE}"/>
              </a:ext>
            </a:extLst>
          </p:cNvPr>
          <p:cNvSpPr/>
          <p:nvPr/>
        </p:nvSpPr>
        <p:spPr>
          <a:xfrm>
            <a:off x="7733626" y="1326637"/>
            <a:ext cx="26003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Controllability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8C72688F-C4DC-4756-B8AD-B54E4BC15EAB}"/>
              </a:ext>
            </a:extLst>
          </p:cNvPr>
          <p:cNvSpPr txBox="1"/>
          <p:nvPr/>
        </p:nvSpPr>
        <p:spPr>
          <a:xfrm>
            <a:off x="7733626" y="4334607"/>
            <a:ext cx="3107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- Support full-text search</a:t>
            </a:r>
          </a:p>
          <a:p>
            <a:r>
              <a:rPr kumimoji="1" lang="en-US" altLang="zh-TW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- Multimedia editing tool</a:t>
            </a:r>
            <a:endParaRPr kumimoji="1" lang="zh-TW" altLang="en-US" b="1" dirty="0">
              <a:solidFill>
                <a:srgbClr val="000000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B6EA5619-96F2-4D05-8AC4-CF73C068E97D}"/>
              </a:ext>
            </a:extLst>
          </p:cNvPr>
          <p:cNvSpPr/>
          <p:nvPr/>
        </p:nvSpPr>
        <p:spPr>
          <a:xfrm>
            <a:off x="7733626" y="3960135"/>
            <a:ext cx="16033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Efficient</a:t>
            </a:r>
            <a:endParaRPr kumimoji="1"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78E1B2F1-B14D-42B6-B768-ED43CD310CD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3104"/>
            <a:ext cx="12192000" cy="183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846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16">
            <a:extLst>
              <a:ext uri="{FF2B5EF4-FFF2-40B4-BE49-F238E27FC236}">
                <a16:creationId xmlns:a16="http://schemas.microsoft.com/office/drawing/2014/main" id="{46391A7F-318B-4353-86AE-EB4400C07746}"/>
              </a:ext>
            </a:extLst>
          </p:cNvPr>
          <p:cNvSpPr txBox="1">
            <a:spLocks/>
          </p:cNvSpPr>
          <p:nvPr/>
        </p:nvSpPr>
        <p:spPr>
          <a:xfrm>
            <a:off x="2558858" y="6229503"/>
            <a:ext cx="6884688" cy="352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Copyright© 2019 QNAP Systems, Inc. All rights reserved. QNAP</a:t>
            </a:r>
            <a:r>
              <a:rPr lang="en-US" altLang="zh-TW" sz="8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®</a:t>
            </a:r>
            <a:r>
              <a:rPr lang="en-US" altLang="zh-TW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733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D8A68DF-E97E-4CF8-9466-80FBF0C367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61" y="1174323"/>
            <a:ext cx="5352825" cy="491070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51E3100-7BE0-4E82-B9E5-302B0051D5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74323"/>
            <a:ext cx="5352825" cy="491070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78F820D-63FA-2B47-8A87-7C36240BB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" y="49763"/>
            <a:ext cx="11186160" cy="800099"/>
          </a:xfrm>
        </p:spPr>
        <p:txBody>
          <a:bodyPr>
            <a:normAutofit/>
          </a:bodyPr>
          <a:lstStyle/>
          <a:p>
            <a:r>
              <a:rPr lang="en" altLang="zh-TW">
                <a:latin typeface="Arial"/>
                <a:cs typeface="Arial"/>
              </a:rPr>
              <a:t>When setting up a company website...</a:t>
            </a:r>
            <a:endParaRPr lang="zh-TW" altLang="en-US">
              <a:latin typeface="Arial"/>
              <a:cs typeface="Arial"/>
            </a:endParaRP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A2406A3C-21E1-4843-9AD6-3C118D6542E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95545" y="1216357"/>
            <a:ext cx="4254780" cy="12350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kumimoji="1" lang="en" altLang="zh-TW" sz="2400" b="1" dirty="0">
                <a:solidFill>
                  <a:schemeClr val="bg1"/>
                </a:solidFill>
                <a:latin typeface="Arial"/>
                <a:ea typeface="Microsoft JhengHei UI" panose="020B0604030504040204" pitchFamily="34" charset="-120"/>
                <a:cs typeface="Arial"/>
              </a:rPr>
              <a:t>Quickly setting up websites</a:t>
            </a:r>
            <a:br>
              <a:rPr lang="en" altLang="zh-TW" sz="2400" b="1" dirty="0">
                <a:solidFill>
                  <a:schemeClr val="bg1"/>
                </a:solidFill>
                <a:latin typeface="Arial"/>
                <a:ea typeface="Microsoft JhengHei UI" panose="020B0604030504040204" pitchFamily="34" charset="-120"/>
                <a:cs typeface="Arial"/>
              </a:rPr>
            </a:br>
            <a:r>
              <a:rPr lang="en" altLang="zh-TW" sz="2400" b="1" dirty="0">
                <a:solidFill>
                  <a:schemeClr val="bg1"/>
                </a:solidFill>
                <a:latin typeface="Arial"/>
                <a:ea typeface="Microsoft JhengHei UI" panose="020B0604030504040204" pitchFamily="34" charset="-120"/>
                <a:cs typeface="Arial"/>
              </a:rPr>
              <a:t>of various functions is complex</a:t>
            </a:r>
            <a:endParaRPr kumimoji="1" lang="en-US" altLang="zh-TW" sz="2400" b="1" i="0" dirty="0">
              <a:solidFill>
                <a:schemeClr val="bg1"/>
              </a:solidFill>
              <a:latin typeface="Arial"/>
              <a:ea typeface="Microsoft JhengHei UI" panose="020B0604030504040204" pitchFamily="34" charset="-120"/>
              <a:cs typeface="Arial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C2AC6EA-C08A-024E-9C03-3EBBD9005A8E}"/>
              </a:ext>
            </a:extLst>
          </p:cNvPr>
          <p:cNvSpPr/>
          <p:nvPr/>
        </p:nvSpPr>
        <p:spPr>
          <a:xfrm>
            <a:off x="7159690" y="1155596"/>
            <a:ext cx="4231693" cy="120032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kumimoji="1" lang="en" altLang="zh-TW" sz="2400" b="1" dirty="0">
                <a:solidFill>
                  <a:schemeClr val="bg1"/>
                </a:solidFill>
                <a:latin typeface="Arial"/>
                <a:ea typeface="Microsoft JhengHei UI" panose="020B0604030504040204" pitchFamily="34" charset="-120"/>
                <a:cs typeface="Arial"/>
              </a:rPr>
              <a:t>Lots of 3rd-party software or service integrations are required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AB55E5DE-13BD-4E39-A94D-A723D02BC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47" y="2570156"/>
            <a:ext cx="4341355" cy="301540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A0FFA9B-31D1-438F-86DB-8A5058CAB3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272" y="2369278"/>
            <a:ext cx="3665357" cy="334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01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2F4530A5-18CD-40B7-A30B-BA978EC07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04" y="3123543"/>
            <a:ext cx="5125527" cy="800099"/>
          </a:xfrm>
        </p:spPr>
        <p:txBody>
          <a:bodyPr>
            <a:noAutofit/>
          </a:bodyPr>
          <a:lstStyle/>
          <a:p>
            <a:r>
              <a:rPr kumimoji="1" lang="en" altLang="zh-CN" sz="3200">
                <a:latin typeface="Arial"/>
                <a:cs typeface="Arial"/>
              </a:rPr>
              <a:t>From personal blogs to leading news websites, WordPress powers 33% of the Internet.</a:t>
            </a:r>
            <a:endParaRPr lang="zh-TW" altLang="en-US" sz="3200">
              <a:latin typeface="Arial"/>
              <a:cs typeface="Arial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364435E-FC52-4393-8E10-AB81AABEC5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481" y="1503614"/>
            <a:ext cx="334774" cy="195789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AEE704E-C16C-4645-9E59-C1C15EC9F7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0092"/>
            <a:ext cx="5569695" cy="92532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7FE7EB2-7858-4945-82AF-40842F705F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16" y="1103246"/>
            <a:ext cx="800028" cy="435603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96168797-FE19-274B-9D78-7246628B2A31}"/>
              </a:ext>
            </a:extLst>
          </p:cNvPr>
          <p:cNvSpPr txBox="1"/>
          <p:nvPr/>
        </p:nvSpPr>
        <p:spPr>
          <a:xfrm>
            <a:off x="163804" y="1583851"/>
            <a:ext cx="5325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What are you waiting for?</a:t>
            </a:r>
            <a:endParaRPr lang="zh-TW" altLang="en-US" sz="32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622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D1C0584-E4E6-4247-8D79-3F9827A9B1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157" y="945776"/>
            <a:ext cx="7629442" cy="566530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56E0F5B-A7D6-BD4D-8C84-20A17653A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21" y="0"/>
            <a:ext cx="10515600" cy="800099"/>
          </a:xfrm>
        </p:spPr>
        <p:txBody>
          <a:bodyPr/>
          <a:lstStyle/>
          <a:p>
            <a:r>
              <a:rPr lang="en-US" altLang="zh-TW" dirty="0"/>
              <a:t>WordPress Features</a:t>
            </a:r>
            <a:endParaRPr lang="zh-TW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83920E4-1E77-472F-964F-8C6407F7174A}"/>
              </a:ext>
            </a:extLst>
          </p:cNvPr>
          <p:cNvSpPr/>
          <p:nvPr/>
        </p:nvSpPr>
        <p:spPr>
          <a:xfrm>
            <a:off x="6996819" y="2606613"/>
            <a:ext cx="2851871" cy="744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kumimoji="1" lang="en-US" altLang="zh-TW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Simple to use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1FC2399-E535-4054-9D04-274C31A7946A}"/>
              </a:ext>
            </a:extLst>
          </p:cNvPr>
          <p:cNvSpPr/>
          <p:nvPr/>
        </p:nvSpPr>
        <p:spPr>
          <a:xfrm>
            <a:off x="6407509" y="1234261"/>
            <a:ext cx="53381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kumimoji="1" lang="en-US" altLang="zh-TW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Thousands of free themes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9BB2B51-D33F-4561-B175-04D7D368AE9F}"/>
              </a:ext>
            </a:extLst>
          </p:cNvPr>
          <p:cNvSpPr/>
          <p:nvPr/>
        </p:nvSpPr>
        <p:spPr>
          <a:xfrm>
            <a:off x="6865299" y="4199135"/>
            <a:ext cx="4788875" cy="744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kumimoji="1" lang="en-US" altLang="zh-CN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Responsive web design</a:t>
            </a:r>
            <a:endParaRPr kumimoji="1" lang="en-US" altLang="zh-TW" sz="32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6AEA8E8-4A2F-49B5-AA1B-E42F9C1148E7}"/>
              </a:ext>
            </a:extLst>
          </p:cNvPr>
          <p:cNvSpPr/>
          <p:nvPr/>
        </p:nvSpPr>
        <p:spPr>
          <a:xfrm>
            <a:off x="5968253" y="5692979"/>
            <a:ext cx="5413405" cy="744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Bef>
                <a:spcPts val="1000"/>
              </a:spcBef>
            </a:pPr>
            <a:r>
              <a:rPr kumimoji="1" lang="en-US" altLang="zh-TW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Various third party plug-in</a:t>
            </a:r>
            <a:endParaRPr kumimoji="1" lang="zh-TW" altLang="en-US" sz="32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86DAEA54-EB2C-4C2C-BDA9-F46B88B922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364" y="2385103"/>
            <a:ext cx="2732401" cy="176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68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2859736-FBCB-3F4E-9F96-6763BA4B97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85271" y="369794"/>
            <a:ext cx="8282609" cy="800100"/>
          </a:xfrm>
        </p:spPr>
        <p:txBody>
          <a:bodyPr>
            <a:normAutofit/>
          </a:bodyPr>
          <a:lstStyle/>
          <a:p>
            <a:r>
              <a:rPr kumimoji="1" lang="en-US" altLang="zh-TW" sz="4000" b="1" dirty="0">
                <a:solidFill>
                  <a:srgbClr val="3E3A3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Thousands of free themes</a:t>
            </a:r>
            <a:endParaRPr kumimoji="1" lang="zh-TW" altLang="en-US" sz="4000" b="1" dirty="0">
              <a:solidFill>
                <a:srgbClr val="3E3A39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五邊形 2">
            <a:extLst>
              <a:ext uri="{FF2B5EF4-FFF2-40B4-BE49-F238E27FC236}">
                <a16:creationId xmlns:a16="http://schemas.microsoft.com/office/drawing/2014/main" id="{308FB052-4B5A-AC44-8896-E9C4E19B7CB7}"/>
              </a:ext>
            </a:extLst>
          </p:cNvPr>
          <p:cNvSpPr/>
          <p:nvPr/>
        </p:nvSpPr>
        <p:spPr>
          <a:xfrm>
            <a:off x="1891763" y="1109796"/>
            <a:ext cx="7722884" cy="878423"/>
          </a:xfrm>
          <a:prstGeom prst="round2DiagRect">
            <a:avLst>
              <a:gd name="adj1" fmla="val 38060"/>
              <a:gd name="adj2" fmla="val 0"/>
            </a:avLst>
          </a:prstGeom>
          <a:solidFill>
            <a:srgbClr val="3E3A39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" altLang="zh-TW" sz="2400" b="1" dirty="0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From blogs, news platforms to company websites, various templates are at your disposal.</a:t>
            </a: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5154405C-0F81-4ECE-8FC1-F321B2293B5D}"/>
              </a:ext>
            </a:extLst>
          </p:cNvPr>
          <p:cNvCxnSpPr>
            <a:cxnSpLocks/>
          </p:cNvCxnSpPr>
          <p:nvPr/>
        </p:nvCxnSpPr>
        <p:spPr>
          <a:xfrm>
            <a:off x="6080234" y="2240941"/>
            <a:ext cx="0" cy="3045655"/>
          </a:xfrm>
          <a:prstGeom prst="line">
            <a:avLst/>
          </a:prstGeom>
          <a:ln w="5715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圖片 12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9EAAD327-7F8B-4F2B-B894-89F86370C0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0" b="-1"/>
          <a:stretch/>
        </p:blipFill>
        <p:spPr>
          <a:xfrm>
            <a:off x="350603" y="2240941"/>
            <a:ext cx="5455917" cy="3068051"/>
          </a:xfrm>
          <a:prstGeom prst="rect">
            <a:avLst/>
          </a:prstGeom>
        </p:spPr>
      </p:pic>
      <p:pic>
        <p:nvPicPr>
          <p:cNvPr id="14" name="圖片 13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64693387-E344-4742-B6F4-0482451CDF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" t="1030" r="10873" b="190"/>
          <a:stretch/>
        </p:blipFill>
        <p:spPr>
          <a:xfrm>
            <a:off x="6337499" y="2287890"/>
            <a:ext cx="5514418" cy="283370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5D60BDC-FC2E-4144-ACC6-531F9867AC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9"/>
          <a:stretch/>
        </p:blipFill>
        <p:spPr>
          <a:xfrm>
            <a:off x="0" y="117627"/>
            <a:ext cx="1639562" cy="1275332"/>
          </a:xfrm>
          <a:prstGeom prst="rect">
            <a:avLst/>
          </a:prstGeom>
          <a:effectLst>
            <a:outerShdw blurRad="76200" dist="12700" dir="2700000" sx="102000" sy="102000" algn="tl" rotWithShape="0">
              <a:prstClr val="black">
                <a:alpha val="25000"/>
              </a:prst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4CCBAB6C-C1DD-4B4D-9A43-450AF45D81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5023512"/>
            <a:ext cx="12189291" cy="183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59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2859736-FBCB-3F4E-9F96-6763BA4B97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85271" y="369794"/>
            <a:ext cx="8282609" cy="800100"/>
          </a:xfrm>
        </p:spPr>
        <p:txBody>
          <a:bodyPr>
            <a:normAutofit/>
          </a:bodyPr>
          <a:lstStyle/>
          <a:p>
            <a:r>
              <a:rPr kumimoji="1" lang="en-US" altLang="zh-CN" sz="4000" b="1" dirty="0">
                <a:solidFill>
                  <a:srgbClr val="3E3A3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Simple to use</a:t>
            </a: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16E35C23-02E6-564B-80ED-EC83463C48AF}"/>
              </a:ext>
            </a:extLst>
          </p:cNvPr>
          <p:cNvCxnSpPr>
            <a:cxnSpLocks/>
          </p:cNvCxnSpPr>
          <p:nvPr/>
        </p:nvCxnSpPr>
        <p:spPr>
          <a:xfrm>
            <a:off x="5942682" y="2114376"/>
            <a:ext cx="0" cy="3045655"/>
          </a:xfrm>
          <a:prstGeom prst="line">
            <a:avLst/>
          </a:prstGeom>
          <a:ln w="5715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圖片 5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CF784DF0-B70B-6D48-A99F-B579F7C931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5" t="1567" r="28908" b="5601"/>
          <a:stretch/>
        </p:blipFill>
        <p:spPr>
          <a:xfrm>
            <a:off x="350603" y="2135456"/>
            <a:ext cx="5408746" cy="3139537"/>
          </a:xfrm>
          <a:prstGeom prst="rect">
            <a:avLst/>
          </a:prstGeom>
        </p:spPr>
      </p:pic>
      <p:pic>
        <p:nvPicPr>
          <p:cNvPr id="7" name="圖片 6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F6A6FF50-9A2D-7949-A4B9-41844C616C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" t="630" r="24982" b="272"/>
          <a:stretch/>
        </p:blipFill>
        <p:spPr>
          <a:xfrm>
            <a:off x="6296305" y="2114376"/>
            <a:ext cx="5569926" cy="3139537"/>
          </a:xfrm>
          <a:prstGeom prst="rect">
            <a:avLst/>
          </a:prstGeom>
        </p:spPr>
      </p:pic>
      <p:sp>
        <p:nvSpPr>
          <p:cNvPr id="3" name="五邊形 2">
            <a:extLst>
              <a:ext uri="{FF2B5EF4-FFF2-40B4-BE49-F238E27FC236}">
                <a16:creationId xmlns:a16="http://schemas.microsoft.com/office/drawing/2014/main" id="{308FB052-4B5A-AC44-8896-E9C4E19B7CB7}"/>
              </a:ext>
            </a:extLst>
          </p:cNvPr>
          <p:cNvSpPr/>
          <p:nvPr/>
        </p:nvSpPr>
        <p:spPr>
          <a:xfrm>
            <a:off x="1572717" y="1242458"/>
            <a:ext cx="10293514" cy="693975"/>
          </a:xfrm>
          <a:prstGeom prst="round2DiagRect">
            <a:avLst>
              <a:gd name="adj1" fmla="val 38825"/>
              <a:gd name="adj2" fmla="val 0"/>
            </a:avLst>
          </a:prstGeom>
          <a:solidFill>
            <a:srgbClr val="3E3A39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" altLang="zh-TW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Interactive interface, you can create a personal blog without coding!</a:t>
            </a:r>
          </a:p>
        </p:txBody>
      </p:sp>
      <p:pic>
        <p:nvPicPr>
          <p:cNvPr id="9" name="圖片 8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9D972A24-87A7-0943-AA47-F37B00938C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" t="13205" r="76105" b="33798"/>
          <a:stretch/>
        </p:blipFill>
        <p:spPr>
          <a:xfrm>
            <a:off x="72414" y="2430388"/>
            <a:ext cx="2293034" cy="2293034"/>
          </a:xfrm>
          <a:prstGeom prst="ellips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6CD65784-9092-4B4C-A44B-86A4A7C4B2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6" t="8435" r="72713" b="25166"/>
          <a:stretch/>
        </p:blipFill>
        <p:spPr>
          <a:xfrm>
            <a:off x="6083762" y="2282699"/>
            <a:ext cx="2293034" cy="2293034"/>
          </a:xfrm>
          <a:prstGeom prst="ellips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4CCBAB6C-C1DD-4B4D-9A43-450AF45D81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5026024"/>
            <a:ext cx="12189291" cy="183448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4A8CD2E-3E6B-BB41-9725-DAAB0CAE7D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954" y="126569"/>
            <a:ext cx="2455618" cy="1286549"/>
          </a:xfrm>
          <a:prstGeom prst="rect">
            <a:avLst/>
          </a:prstGeom>
          <a:effectLst>
            <a:outerShdw blurRad="76200" dist="12700" dir="2700000" sx="102000" sy="102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9966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4CCBAB6C-C1DD-4B4D-9A43-450AF45D81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5030178"/>
            <a:ext cx="12189291" cy="183448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2859736-FBCB-3F4E-9F96-6763BA4B97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85271" y="369794"/>
            <a:ext cx="8282609" cy="800100"/>
          </a:xfrm>
        </p:spPr>
        <p:txBody>
          <a:bodyPr/>
          <a:lstStyle/>
          <a:p>
            <a:r>
              <a:rPr kumimoji="1" lang="en-US" altLang="zh-TW" sz="4000" b="1" dirty="0">
                <a:solidFill>
                  <a:srgbClr val="3E3A39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Responsive web design</a:t>
            </a:r>
            <a:endParaRPr kumimoji="1" lang="zh-TW" altLang="en-US" sz="4000" b="1" dirty="0">
              <a:solidFill>
                <a:srgbClr val="3E3A39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五邊形 2">
            <a:extLst>
              <a:ext uri="{FF2B5EF4-FFF2-40B4-BE49-F238E27FC236}">
                <a16:creationId xmlns:a16="http://schemas.microsoft.com/office/drawing/2014/main" id="{308FB052-4B5A-AC44-8896-E9C4E19B7CB7}"/>
              </a:ext>
            </a:extLst>
          </p:cNvPr>
          <p:cNvSpPr/>
          <p:nvPr/>
        </p:nvSpPr>
        <p:spPr>
          <a:xfrm>
            <a:off x="1785271" y="1156260"/>
            <a:ext cx="8689986" cy="888363"/>
          </a:xfrm>
          <a:prstGeom prst="round2DiagRect">
            <a:avLst>
              <a:gd name="adj1" fmla="val 33527"/>
              <a:gd name="adj2" fmla="val 0"/>
            </a:avLst>
          </a:prstGeom>
          <a:solidFill>
            <a:srgbClr val="3E3A39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" altLang="zh-TW" sz="2400" b="1" dirty="0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Automatically detect device size, allowing users the best experience when browsing your site.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5DF5A1A1-F7FC-4C2D-8650-4EC6982A2D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804" y="107372"/>
            <a:ext cx="2455618" cy="1284625"/>
          </a:xfrm>
          <a:prstGeom prst="rect">
            <a:avLst/>
          </a:prstGeom>
          <a:effectLst>
            <a:outerShdw blurRad="76200" dist="12700" dir="2700000" sx="102000" sy="102000" algn="tl" rotWithShape="0">
              <a:prstClr val="black">
                <a:alpha val="25000"/>
              </a:prstClr>
            </a:outerShdw>
          </a:effectLst>
        </p:spPr>
      </p:pic>
      <p:pic>
        <p:nvPicPr>
          <p:cNvPr id="9" name="圖片 8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5818B5A6-EC0D-4CE0-9638-8136F2BE5C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53" y="2181644"/>
            <a:ext cx="4791494" cy="2890910"/>
          </a:xfrm>
          <a:prstGeom prst="rect">
            <a:avLst/>
          </a:prstGeom>
        </p:spPr>
      </p:pic>
      <p:pic>
        <p:nvPicPr>
          <p:cNvPr id="10" name="圖片 9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DB8F78CE-733B-4873-861B-3AEC95D506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344" y="2181644"/>
            <a:ext cx="3058381" cy="3045655"/>
          </a:xfrm>
          <a:prstGeom prst="rect">
            <a:avLst/>
          </a:prstGeom>
        </p:spPr>
      </p:pic>
      <p:pic>
        <p:nvPicPr>
          <p:cNvPr id="15" name="圖片 14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0002498B-9413-4127-BA6A-0EB7962B2E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272" y="2178463"/>
            <a:ext cx="2040969" cy="3045655"/>
          </a:xfrm>
          <a:prstGeom prst="rect">
            <a:avLst/>
          </a:prstGeom>
        </p:spPr>
      </p:pic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F918ADE5-24D4-4109-B321-42C80B2D3A85}"/>
              </a:ext>
            </a:extLst>
          </p:cNvPr>
          <p:cNvCxnSpPr>
            <a:cxnSpLocks/>
          </p:cNvCxnSpPr>
          <p:nvPr/>
        </p:nvCxnSpPr>
        <p:spPr>
          <a:xfrm>
            <a:off x="5449566" y="2181644"/>
            <a:ext cx="0" cy="3045655"/>
          </a:xfrm>
          <a:prstGeom prst="line">
            <a:avLst/>
          </a:prstGeom>
          <a:ln w="5715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9292ECF4-FD6B-4239-AD66-932889A86431}"/>
              </a:ext>
            </a:extLst>
          </p:cNvPr>
          <p:cNvCxnSpPr>
            <a:cxnSpLocks/>
          </p:cNvCxnSpPr>
          <p:nvPr/>
        </p:nvCxnSpPr>
        <p:spPr>
          <a:xfrm>
            <a:off x="9245498" y="2181644"/>
            <a:ext cx="0" cy="3045655"/>
          </a:xfrm>
          <a:prstGeom prst="line">
            <a:avLst/>
          </a:prstGeom>
          <a:ln w="5715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6C422ECB-CD97-40A4-B88C-C36E0C791409}"/>
              </a:ext>
            </a:extLst>
          </p:cNvPr>
          <p:cNvSpPr/>
          <p:nvPr/>
        </p:nvSpPr>
        <p:spPr>
          <a:xfrm>
            <a:off x="3986522" y="4762022"/>
            <a:ext cx="1281021" cy="69897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8FC8463-6132-4E98-95E4-B12B5D7898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763" y="4368014"/>
            <a:ext cx="1898493" cy="174946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EC9BBA5-E67D-458E-B284-43B9DAA697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295" y="4534144"/>
            <a:ext cx="980572" cy="126534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F030F78-F697-4397-BA19-4D58B6650B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1983" y="4610684"/>
            <a:ext cx="654031" cy="90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982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773</Words>
  <Application>Microsoft Office PowerPoint</Application>
  <PresentationFormat>寬螢幕</PresentationFormat>
  <Paragraphs>148</Paragraphs>
  <Slides>31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40" baseType="lpstr">
      <vt:lpstr>Microsoft JhengHei UI</vt:lpstr>
      <vt:lpstr>宋体</vt:lpstr>
      <vt:lpstr>Microsoft JhengHei</vt:lpstr>
      <vt:lpstr>Microsoft JhengHei</vt:lpstr>
      <vt:lpstr>新細明體</vt:lpstr>
      <vt:lpstr>Arial</vt:lpstr>
      <vt:lpstr>Calibri</vt:lpstr>
      <vt:lpstr>Calibri Light</vt:lpstr>
      <vt:lpstr>office theme</vt:lpstr>
      <vt:lpstr>PowerPoint 簡報</vt:lpstr>
      <vt:lpstr>Problems when setting up a website, and the solution - WordPress</vt:lpstr>
      <vt:lpstr>When running a blog with online services...</vt:lpstr>
      <vt:lpstr>When setting up a company website...</vt:lpstr>
      <vt:lpstr>From personal blogs to leading news websites, WordPress powers 33% of the Internet.</vt:lpstr>
      <vt:lpstr>WordPress Features</vt:lpstr>
      <vt:lpstr>Thousands of free themes</vt:lpstr>
      <vt:lpstr>Simple to use</vt:lpstr>
      <vt:lpstr>Responsive web design</vt:lpstr>
      <vt:lpstr>Various third-party plug-in</vt:lpstr>
      <vt:lpstr>How to set up a WordPress site on QNAP NAS</vt:lpstr>
      <vt:lpstr>For setting up a WordPress site on QNAP NAS</vt:lpstr>
      <vt:lpstr>PowerPoint 簡報</vt:lpstr>
      <vt:lpstr>PowerPoint 簡報</vt:lpstr>
      <vt:lpstr>PowerPoint 簡報</vt:lpstr>
      <vt:lpstr>PowerPoint 簡報</vt:lpstr>
      <vt:lpstr>4 QNAP NAS features to enhance your WordPress site</vt:lpstr>
      <vt:lpstr>PowerPoint 簡報</vt:lpstr>
      <vt:lpstr>PowerPoint 簡報</vt:lpstr>
      <vt:lpstr>PowerPoint 簡報</vt:lpstr>
      <vt:lpstr>From setup to backup, QNAP NAS has it all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There are so many ways to set up a website. Which one to choose?</vt:lpstr>
      <vt:lpstr>Comparison of ways to set up a website</vt:lpstr>
      <vt:lpstr>4 benefits of using QNAP NAS with WordPress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自己的網站自己架！在 QNAP NAS 上架設 WordPress 部落格。</dc:title>
  <dc:creator>QNAP_Nina Ni</dc:creator>
  <cp:lastModifiedBy>亞彣 蔡</cp:lastModifiedBy>
  <cp:revision>3</cp:revision>
  <dcterms:created xsi:type="dcterms:W3CDTF">2018-12-19T03:27:25Z</dcterms:created>
  <dcterms:modified xsi:type="dcterms:W3CDTF">2018-12-27T08:09:17Z</dcterms:modified>
</cp:coreProperties>
</file>