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Default Extension="svg" ContentType="image/svg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44"/>
  </p:notesMasterIdLst>
  <p:handoutMasterIdLst>
    <p:handoutMasterId r:id="rId45"/>
  </p:handoutMasterIdLst>
  <p:sldIdLst>
    <p:sldId id="256" r:id="rId2"/>
    <p:sldId id="386" r:id="rId3"/>
    <p:sldId id="395" r:id="rId4"/>
    <p:sldId id="344" r:id="rId5"/>
    <p:sldId id="379" r:id="rId6"/>
    <p:sldId id="341" r:id="rId7"/>
    <p:sldId id="392" r:id="rId8"/>
    <p:sldId id="361" r:id="rId9"/>
    <p:sldId id="364" r:id="rId10"/>
    <p:sldId id="363" r:id="rId11"/>
    <p:sldId id="362" r:id="rId12"/>
    <p:sldId id="378" r:id="rId13"/>
    <p:sldId id="368" r:id="rId14"/>
    <p:sldId id="394" r:id="rId15"/>
    <p:sldId id="374" r:id="rId16"/>
    <p:sldId id="360" r:id="rId17"/>
    <p:sldId id="359" r:id="rId18"/>
    <p:sldId id="383" r:id="rId19"/>
    <p:sldId id="365" r:id="rId20"/>
    <p:sldId id="366" r:id="rId21"/>
    <p:sldId id="367" r:id="rId22"/>
    <p:sldId id="369" r:id="rId23"/>
    <p:sldId id="370" r:id="rId24"/>
    <p:sldId id="371" r:id="rId25"/>
    <p:sldId id="375" r:id="rId26"/>
    <p:sldId id="354" r:id="rId27"/>
    <p:sldId id="396" r:id="rId28"/>
    <p:sldId id="400" r:id="rId29"/>
    <p:sldId id="351" r:id="rId30"/>
    <p:sldId id="385" r:id="rId31"/>
    <p:sldId id="377" r:id="rId32"/>
    <p:sldId id="384" r:id="rId33"/>
    <p:sldId id="349" r:id="rId34"/>
    <p:sldId id="345" r:id="rId35"/>
    <p:sldId id="346" r:id="rId36"/>
    <p:sldId id="347" r:id="rId37"/>
    <p:sldId id="296" r:id="rId38"/>
    <p:sldId id="348" r:id="rId39"/>
    <p:sldId id="401" r:id="rId40"/>
    <p:sldId id="398" r:id="rId41"/>
    <p:sldId id="288" r:id="rId42"/>
    <p:sldId id="289" r:id="rId43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 " initials="" lastIdx="1" clrIdx="0">
    <p:extLst>
      <p:ext uri="{19B8F6BF-5375-455C-9EA6-DF929625EA0E}">
        <p15:presenceInfo xmlns:p15="http://schemas.microsoft.com/office/powerpoint/2012/main" xmlns="" userId="b5243655-26ed-4f1d-966f-d9e885211a8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5D8DE"/>
    <a:srgbClr val="3E3A39"/>
    <a:srgbClr val="B4B4B5"/>
    <a:srgbClr val="E1435B"/>
    <a:srgbClr val="C42C6A"/>
    <a:srgbClr val="3C0668"/>
    <a:srgbClr val="291060"/>
    <a:srgbClr val="301D66"/>
    <a:srgbClr val="644B7D"/>
    <a:srgbClr val="14425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41A98B-C5A8-0C43-957B-4C8269680D15}" v="319" dt="2018-12-06T11:46:40.317"/>
    <p1510:client id="{D17706C8-565A-4665-9D3E-750AE7DB3EA4}" v="269" dt="2018-12-06T08:24:40.726"/>
    <p1510:client id="{6D73B4AB-6BAE-360C-2439-F222A2975415}" v="3" dt="2018-12-06T08:50:05.337"/>
    <p1510:client id="{EF2EC788-FABD-464C-B9A7-413571077EC6}" v="612" dt="2018-12-06T06:12:54.595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中等深淺樣式 2 - 輔色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04"/>
    <p:restoredTop sz="94631"/>
  </p:normalViewPr>
  <p:slideViewPr>
    <p:cSldViewPr snapToGrid="0" snapToObjects="1">
      <p:cViewPr varScale="1">
        <p:scale>
          <a:sx n="110" d="100"/>
          <a:sy n="110" d="100"/>
        </p:scale>
        <p:origin x="-658" y="-13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00A82-17A7-43D1-92C4-CC31B2118417}" type="datetimeFigureOut">
              <a:rPr lang="zh-TW" altLang="en-US" smtClean="0"/>
              <a:pPr/>
              <a:t>2019/2/21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C5791-50A5-4EC7-82E3-F2E8D085595F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zh-TW" altLang="en-US"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altLang="zh-TW" sz="1100" b="0" i="0" u="none" strike="noStrike" cap="none">
                <a:solidFill>
                  <a:schemeClr val="dk1"/>
                </a:solidFill>
                <a:effectLst/>
                <a:latin typeface="Arial"/>
                <a:ea typeface="Arial"/>
                <a:cs typeface="Arial"/>
                <a:sym typeface="Arial"/>
              </a:rPr>
              <a:t>50744223</a:t>
            </a: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183473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altLang="zh-TW" sz="1100" b="0" i="0" u="none" strike="noStrike" cap="none">
                <a:solidFill>
                  <a:schemeClr val="dk1"/>
                </a:solidFill>
                <a:effectLst/>
                <a:latin typeface="Arial"/>
                <a:ea typeface="Arial"/>
                <a:cs typeface="Arial"/>
                <a:sym typeface="Arial"/>
              </a:rPr>
              <a:t>70996463, 10965498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1170070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2339876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872418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altLang="zh-TW" sz="1100" b="0" i="0" u="none" strike="noStrike" cap="none">
                <a:solidFill>
                  <a:schemeClr val="dk1"/>
                </a:solidFill>
                <a:effectLst/>
                <a:latin typeface="Arial"/>
                <a:ea typeface="Arial"/>
                <a:cs typeface="Arial"/>
                <a:sym typeface="Arial"/>
              </a:rPr>
              <a:t>42962139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2455758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20023687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分頁要改</a:t>
            </a: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2510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zh-TW"/>
          </a:p>
          <a:p>
            <a:pPr>
              <a:buNone/>
            </a:pPr>
            <a:endParaRPr lang="en-US" altLang="zh-TW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84058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1509743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https://tw.123rf.com/%E7%B4%A0%E6%9D%90%E5%9C%96%E5%BA%AB/</a:t>
            </a:r>
            <a:r>
              <a:rPr lang="en-US" err="1"/>
              <a:t>gamer.html?imgtype</a:t>
            </a:r>
            <a:r>
              <a:rPr lang="en-US"/>
              <a:t>=0&amp;oriSearch=</a:t>
            </a:r>
            <a:r>
              <a:rPr lang="en-US" err="1"/>
              <a:t>save+the+money&amp;sti</a:t>
            </a:r>
            <a:r>
              <a:rPr lang="en-US"/>
              <a:t>=mkdchaommjirpvme6i|&amp;</a:t>
            </a:r>
            <a:r>
              <a:rPr lang="en-US" err="1"/>
              <a:t>mediapopup</a:t>
            </a:r>
            <a:r>
              <a:rPr lang="en-US"/>
              <a:t>=51967685</a:t>
            </a:r>
          </a:p>
        </p:txBody>
      </p:sp>
    </p:spTree>
    <p:extLst>
      <p:ext uri="{BB962C8B-B14F-4D97-AF65-F5344CB8AC3E}">
        <p14:creationId xmlns:p14="http://schemas.microsoft.com/office/powerpoint/2010/main" xmlns="" val="2272771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18602714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Shape 2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69850" marR="0" lvl="0" indent="-69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US"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分頁要改</a:t>
            </a: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9694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36917546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16425900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36720028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5055158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截圖看這兒</a:t>
            </a:r>
            <a:r>
              <a:rPr lang="zh-TW" altLang="en-US"/>
              <a:t> ：</a:t>
            </a:r>
            <a:r>
              <a:rPr lang="en-US" altLang="zh-TW"/>
              <a:t>https://www.asus.com/tw/Motherboards/X99-E-10G-WS/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27123124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US" altLang="zh-TW" sz="1100" b="0" i="0" u="none" strike="noStrike" cap="none">
                <a:solidFill>
                  <a:schemeClr val="dk1"/>
                </a:solidFill>
                <a:effectLst/>
                <a:latin typeface="Arial"/>
                <a:ea typeface="Arial"/>
                <a:cs typeface="Arial"/>
                <a:sym typeface="Arial"/>
              </a:rPr>
              <a:t>42962139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33770371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Shape 49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Shape 4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Shape 50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02" name="Shape 5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endParaRPr sz="1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type="title">
  <p:cSld name="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14" name="Shape 1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6" y="577"/>
            <a:ext cx="9151989" cy="51479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type="title" preserve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311709" y="1635646"/>
            <a:ext cx="8292740" cy="94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200" b="1" i="0" u="none" strike="noStrike" cap="non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ubTitle" idx="1"/>
          </p:nvPr>
        </p:nvSpPr>
        <p:spPr>
          <a:xfrm>
            <a:off x="311700" y="2715766"/>
            <a:ext cx="8520599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Verdana"/>
              <a:buNone/>
              <a:defRPr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14" name="Shape 1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7" y="577"/>
            <a:ext cx="9151987" cy="51479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7180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108D0209-7B27-498E-95FE-5830663D515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22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xmlns="" val="267764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600" b="1" i="0" u="none" strike="noStrike" cap="none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xmlns="" id="{4F909645-6023-4516-83D8-155EEB8501B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3590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95426" y="0"/>
            <a:ext cx="6848573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608276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9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3490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8" cy="5143498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4018805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283333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8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98175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8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127441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9"/>
          </a:xfrm>
          <a:prstGeom prst="rect">
            <a:avLst/>
          </a:prstGeom>
        </p:spPr>
      </p:pic>
      <p:sp>
        <p:nvSpPr>
          <p:cNvPr id="5" name="Shape 11">
            <a:extLst>
              <a:ext uri="{FF2B5EF4-FFF2-40B4-BE49-F238E27FC236}">
                <a16:creationId xmlns:a16="http://schemas.microsoft.com/office/drawing/2014/main" xmlns="" id="{ECD4A6E0-D105-4966-8857-B4E440059A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95426" y="0"/>
            <a:ext cx="6848573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2822080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9143998" cy="514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6655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1_Title slide" preserve="1" userDrawn="1">
  <p:cSld name="2_Title slid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49CCDBD-41F3-4E41-9F3E-ABDEAB2F8C9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9143996" cy="514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1593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255159A6-D313-47EC-A987-D6A0DACCB06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4" name="Shape 11">
            <a:extLst>
              <a:ext uri="{FF2B5EF4-FFF2-40B4-BE49-F238E27FC236}">
                <a16:creationId xmlns:a16="http://schemas.microsoft.com/office/drawing/2014/main" xmlns="" id="{F4B28A26-86FA-49FF-95B0-F24508A9E6C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3200" b="1" i="0" u="none" strike="noStrike" cap="none">
                <a:solidFill>
                  <a:schemeClr val="bg1"/>
                </a:solidFill>
                <a:latin typeface="+mj-lt"/>
                <a:ea typeface="微軟正黑體" panose="020B0604030504040204" pitchFamily="34" charset="-120"/>
                <a:cs typeface="Arial"/>
                <a:sym typeface="Arial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419227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7FDDD">
            <a:alpha val="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214282" y="357171"/>
            <a:ext cx="8786873" cy="714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Verdana"/>
              <a:buChar char="●"/>
              <a:defRPr sz="1800" b="0" i="0" u="none" strike="noStrike" cap="none">
                <a:solidFill>
                  <a:schemeClr val="dk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715403" y="4857766"/>
            <a:ext cx="428595" cy="285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pic>
        <p:nvPicPr>
          <p:cNvPr id="9" name="Shape 9"/>
          <p:cNvPicPr preferRelativeResize="0"/>
          <p:nvPr/>
        </p:nvPicPr>
        <p:blipFill>
          <a:blip r:embed="rId17"/>
          <a:stretch>
            <a:fillRect/>
          </a:stretch>
        </p:blipFill>
        <p:spPr>
          <a:xfrm>
            <a:off x="3" y="0"/>
            <a:ext cx="9143994" cy="5143497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90" r:id="rId2"/>
    <p:sldLayoutId id="2147483682" r:id="rId3"/>
    <p:sldLayoutId id="2147483677" r:id="rId4"/>
    <p:sldLayoutId id="2147483694" r:id="rId5"/>
    <p:sldLayoutId id="2147483679" r:id="rId6"/>
    <p:sldLayoutId id="2147483685" r:id="rId7"/>
    <p:sldLayoutId id="2147483693" r:id="rId8"/>
    <p:sldLayoutId id="2147483688" r:id="rId9"/>
    <p:sldLayoutId id="2147483689" r:id="rId10"/>
    <p:sldLayoutId id="2147483687" r:id="rId11"/>
    <p:sldLayoutId id="2147483684" r:id="rId12"/>
    <p:sldLayoutId id="2147483686" r:id="rId13"/>
    <p:sldLayoutId id="2147483691" r:id="rId14"/>
    <p:sldLayoutId id="2147483692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8.png"/><Relationship Id="rId5" Type="http://schemas.openxmlformats.org/officeDocument/2006/relationships/image" Target="../media/image43.png"/><Relationship Id="rId4" Type="http://schemas.openxmlformats.org/officeDocument/2006/relationships/image" Target="../media/image42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2.png"/><Relationship Id="rId7" Type="http://schemas.openxmlformats.org/officeDocument/2006/relationships/image" Target="../media/image58.png"/><Relationship Id="rId12" Type="http://schemas.openxmlformats.org/officeDocument/2006/relationships/image" Target="../media/image6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54.png"/><Relationship Id="rId5" Type="http://schemas.openxmlformats.org/officeDocument/2006/relationships/image" Target="../media/image56.png"/><Relationship Id="rId10" Type="http://schemas.openxmlformats.org/officeDocument/2006/relationships/image" Target="../media/image61.png"/><Relationship Id="rId4" Type="http://schemas.openxmlformats.org/officeDocument/2006/relationships/image" Target="../media/image53.png"/><Relationship Id="rId9" Type="http://schemas.openxmlformats.org/officeDocument/2006/relationships/image" Target="../media/image6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68.png"/><Relationship Id="rId7" Type="http://schemas.openxmlformats.org/officeDocument/2006/relationships/image" Target="../media/image7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0.png"/><Relationship Id="rId11" Type="http://schemas.openxmlformats.org/officeDocument/2006/relationships/image" Target="../media/image43.png"/><Relationship Id="rId5" Type="http://schemas.openxmlformats.org/officeDocument/2006/relationships/image" Target="../media/image69.png"/><Relationship Id="rId10" Type="http://schemas.openxmlformats.org/officeDocument/2006/relationships/image" Target="../media/image72.png"/><Relationship Id="rId4" Type="http://schemas.openxmlformats.org/officeDocument/2006/relationships/image" Target="../media/image21.png"/><Relationship Id="rId9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svg"/><Relationship Id="rId7" Type="http://schemas.openxmlformats.org/officeDocument/2006/relationships/image" Target="../media/image79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7" Type="http://schemas.openxmlformats.org/officeDocument/2006/relationships/image" Target="../media/image3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30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4.jpeg"/><Relationship Id="rId7" Type="http://schemas.openxmlformats.org/officeDocument/2006/relationships/image" Target="../media/image10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10" Type="http://schemas.openxmlformats.org/officeDocument/2006/relationships/image" Target="../media/image30.png"/><Relationship Id="rId4" Type="http://schemas.openxmlformats.org/officeDocument/2006/relationships/image" Target="../media/image105.png"/><Relationship Id="rId9" Type="http://schemas.openxmlformats.org/officeDocument/2006/relationships/image" Target="../media/image110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4.png"/><Relationship Id="rId4" Type="http://schemas.openxmlformats.org/officeDocument/2006/relationships/image" Target="../media/image113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117.png"/><Relationship Id="rId7" Type="http://schemas.openxmlformats.org/officeDocument/2006/relationships/image" Target="../media/image1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6.emf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3" Type="http://schemas.openxmlformats.org/officeDocument/2006/relationships/image" Target="../media/image129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30.png"/><Relationship Id="rId4" Type="http://schemas.openxmlformats.org/officeDocument/2006/relationships/image" Target="../media/image30.png"/><Relationship Id="rId9" Type="http://schemas.openxmlformats.org/officeDocument/2006/relationships/image" Target="../media/image13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33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135.png"/><Relationship Id="rId4" Type="http://schemas.openxmlformats.org/officeDocument/2006/relationships/image" Target="../media/image134.tiff"/><Relationship Id="rId9" Type="http://schemas.openxmlformats.org/officeDocument/2006/relationships/image" Target="../media/image13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FF2B5EF4-FFF2-40B4-BE49-F238E27FC236}">
                <a16:creationId xmlns:a16="http://schemas.microsoft.com/office/drawing/2014/main" xmlns="" id="{9CDF508C-82DD-450E-B9F9-C50BFDFAF75B}"/>
              </a:ext>
            </a:extLst>
          </p:cNvPr>
          <p:cNvSpPr/>
          <p:nvPr/>
        </p:nvSpPr>
        <p:spPr>
          <a:xfrm>
            <a:off x="0" y="1606409"/>
            <a:ext cx="5627077" cy="1880369"/>
          </a:xfrm>
          <a:prstGeom prst="rect">
            <a:avLst/>
          </a:prstGeom>
          <a:gradFill flip="none" rotWithShape="0"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alpha val="0"/>
                  <a:lumMod val="100000"/>
                </a:schemeClr>
              </a:gs>
              <a:gs pos="72000">
                <a:schemeClr val="accent5">
                  <a:lumMod val="73000"/>
                  <a:lumOff val="27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903DB477-F601-470A-A41F-153C49826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1" y="1075884"/>
            <a:ext cx="3980873" cy="675028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xmlns="" id="{191F95B8-5E8F-4B49-9488-317053432A69}"/>
              </a:ext>
            </a:extLst>
          </p:cNvPr>
          <p:cNvSpPr txBox="1"/>
          <p:nvPr/>
        </p:nvSpPr>
        <p:spPr>
          <a:xfrm>
            <a:off x="137114" y="1264068"/>
            <a:ext cx="3659976" cy="36933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TW" altLang="en-US" sz="1800" b="1">
                <a:latin typeface="+mj-lt"/>
                <a:ea typeface="微軟正黑體" panose="020B0604030504040204" pitchFamily="34" charset="-120"/>
              </a:rPr>
              <a:t>Your Challenges, Our Solutions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xmlns="" id="{35FFA342-93D9-4E49-967E-CD364007D61C}"/>
              </a:ext>
            </a:extLst>
          </p:cNvPr>
          <p:cNvSpPr txBox="1"/>
          <p:nvPr/>
        </p:nvSpPr>
        <p:spPr>
          <a:xfrm>
            <a:off x="137114" y="1971585"/>
            <a:ext cx="4922231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TW" altLang="en-US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The </a:t>
            </a:r>
            <a:r>
              <a:rPr lang="en-US" altLang="zh-TW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NAS and/or laptop storage</a:t>
            </a:r>
            <a:r>
              <a:rPr lang="zh-TW" altLang="en-US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 are not enough</a:t>
            </a:r>
            <a:r>
              <a:rPr lang="en-US" altLang="zh-TW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;</a:t>
            </a:r>
            <a:r>
              <a:rPr lang="zh-TW" altLang="en-US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 how </a:t>
            </a:r>
            <a:r>
              <a:rPr lang="en-US" altLang="zh-TW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can I</a:t>
            </a:r>
            <a:r>
              <a:rPr lang="zh-TW" altLang="en-US" sz="24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微軟正黑體" panose="020B0604030504040204" pitchFamily="34" charset="-120"/>
              </a:rPr>
              <a:t> upgrade once and expand all? </a:t>
            </a:r>
          </a:p>
        </p:txBody>
      </p:sp>
    </p:spTree>
    <p:extLst>
      <p:ext uri="{BB962C8B-B14F-4D97-AF65-F5344CB8AC3E}">
        <p14:creationId xmlns:p14="http://schemas.microsoft.com/office/powerpoint/2010/main" xmlns="" val="1302561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764087"/>
          </a:xfrm>
        </p:spPr>
        <p:txBody>
          <a:bodyPr/>
          <a:lstStyle/>
          <a:p>
            <a:r>
              <a:rPr lang="en-US" altLang="zh-TW" sz="2800"/>
              <a:t>How to expand painlessly to keep the data flow?</a:t>
            </a:r>
            <a:endParaRPr lang="en-US" sz="2800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2895056" y="1004957"/>
            <a:ext cx="5754568" cy="14650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While p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ersonal data is growing 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on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both notebook and NAS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, the storage space of a single device is no longer enough. 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Is it possible to expand capacity without re-configure the whole system?</a:t>
            </a: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xmlns="" id="{E3B28B87-372A-4357-BF32-7E33EC64CB5A}"/>
              </a:ext>
            </a:extLst>
          </p:cNvPr>
          <p:cNvSpPr/>
          <p:nvPr/>
        </p:nvSpPr>
        <p:spPr>
          <a:xfrm>
            <a:off x="371913" y="1822514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pPr lvl="0">
              <a:buClr>
                <a:schemeClr val="bg1"/>
              </a:buClr>
              <a:defRPr/>
            </a:pPr>
            <a:endParaRPr lang="zh-TW" altLang="en-US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11" name="內容版面配置區 1">
            <a:extLst>
              <a:ext uri="{FF2B5EF4-FFF2-40B4-BE49-F238E27FC236}">
                <a16:creationId xmlns:a16="http://schemas.microsoft.com/office/drawing/2014/main" xmlns="" id="{3CE5D15F-22A1-654B-B8C3-73D4A1D3BC97}"/>
              </a:ext>
            </a:extLst>
          </p:cNvPr>
          <p:cNvSpPr txBox="1">
            <a:spLocks/>
          </p:cNvSpPr>
          <p:nvPr/>
        </p:nvSpPr>
        <p:spPr>
          <a:xfrm>
            <a:off x="2374568" y="3326111"/>
            <a:ext cx="4224042" cy="9535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xmlns="" id="{123D26ED-C959-49B4-8D3E-33C84463B9AE}"/>
              </a:ext>
            </a:extLst>
          </p:cNvPr>
          <p:cNvSpPr txBox="1"/>
          <p:nvPr/>
        </p:nvSpPr>
        <p:spPr>
          <a:xfrm>
            <a:off x="4780014" y="4668046"/>
            <a:ext cx="7713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b="1">
                <a:solidFill>
                  <a:schemeClr val="bg1"/>
                </a:solidFill>
              </a:rPr>
              <a:t>TS-451</a:t>
            </a:r>
            <a:endParaRPr lang="zh-TW" alt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2837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3200">
                <a:latin typeface="Arial"/>
              </a:rPr>
              <a:t>The </a:t>
            </a:r>
            <a:r>
              <a:rPr lang="zh-CN" altLang="en-US" sz="3200">
                <a:latin typeface="Arial"/>
              </a:rPr>
              <a:t>T</a:t>
            </a:r>
            <a:r>
              <a:rPr lang="en-US" altLang="zh-CN" sz="3200">
                <a:latin typeface="Arial"/>
              </a:rPr>
              <a:t>R-004 external RAID device</a:t>
            </a:r>
            <a:endParaRPr lang="zh-TW" altLang="en-US" sz="3200">
              <a:latin typeface="Arial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202222" y="973214"/>
            <a:ext cx="8739554" cy="18277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QNAP knows! The first QNAP external RAID device is here!</a:t>
            </a:r>
          </a:p>
          <a:p>
            <a:pPr marL="285750" indent="-285750">
              <a:buClr>
                <a:schemeClr val="bg1"/>
              </a:buClr>
              <a:buChar char="•"/>
              <a:defRPr/>
            </a:pP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An external RAID device that support</a:t>
            </a: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s</a:t>
            </a: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both </a:t>
            </a:r>
            <a:b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</a:b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1. Windows/macOS/Linux</a:t>
            </a: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/NAS</a:t>
            </a: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external </a:t>
            </a: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s</a:t>
            </a: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torage </a:t>
            </a: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mode</a:t>
            </a:r>
            <a:b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</a:b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2. QNAP NAS storage </a:t>
            </a:r>
            <a:r>
              <a:rPr lang="zh-TW" altLang="en-US" sz="1700" b="1">
                <a:solidFill>
                  <a:schemeClr val="bg1"/>
                </a:solidFill>
                <a:ea typeface="微軟正黑體" pitchFamily="34" charset="-120"/>
              </a:rPr>
              <a:t>expansion </a:t>
            </a: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mode to use as an </a:t>
            </a:r>
            <a:r>
              <a:rPr lang="en-US" altLang="zh-TW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QNAP NAS expansion unit</a:t>
            </a:r>
            <a:r>
              <a:rPr lang="zh-TW" altLang="en-US" sz="17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!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xmlns="" id="{76E29B25-5C4B-4920-962D-F7A922B737A7}"/>
              </a:ext>
            </a:extLst>
          </p:cNvPr>
          <p:cNvSpPr/>
          <p:nvPr/>
        </p:nvSpPr>
        <p:spPr>
          <a:xfrm>
            <a:off x="484457" y="302389"/>
            <a:ext cx="1576072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zh-CN" altLang="en-US" sz="3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1+1 &gt; 2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73EA378C-3094-47AD-997D-79481B928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45" y="2239937"/>
            <a:ext cx="7150128" cy="260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03625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BC81925F-7B23-4526-A0EE-1B85690DB4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862553"/>
          </a:xfrm>
        </p:spPr>
        <p:txBody>
          <a:bodyPr anchor="ctr"/>
          <a:lstStyle/>
          <a:p>
            <a:r>
              <a:rPr lang="en-US" altLang="zh-CN" sz="3200">
                <a:latin typeface="+mj-lt"/>
              </a:rPr>
              <a:t>What is external (hardware)</a:t>
            </a:r>
            <a:r>
              <a:rPr lang="zh-CN" altLang="en-US" sz="3200">
                <a:latin typeface="+mj-lt"/>
              </a:rPr>
              <a:t> </a:t>
            </a:r>
            <a:r>
              <a:rPr lang="en-US" altLang="zh-CN" sz="3200">
                <a:latin typeface="+mj-lt"/>
              </a:rPr>
              <a:t>RAID</a:t>
            </a:r>
            <a:r>
              <a:rPr lang="zh-CN" altLang="en-US" sz="3200">
                <a:latin typeface="+mj-lt"/>
              </a:rPr>
              <a:t> </a:t>
            </a:r>
            <a:r>
              <a:rPr lang="en-US" altLang="zh-CN" sz="3200">
                <a:latin typeface="+mj-lt"/>
              </a:rPr>
              <a:t>?</a:t>
            </a:r>
            <a:r>
              <a:rPr lang="zh-CN" altLang="en-US" sz="3200">
                <a:latin typeface="+mj-lt"/>
              </a:rPr>
              <a:t> </a:t>
            </a:r>
            <a:endParaRPr lang="zh-TW" sz="3200" b="0">
              <a:latin typeface="+mj-lt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C0494F19-A439-4A6F-9E6B-1B4465EB4317}"/>
              </a:ext>
            </a:extLst>
          </p:cNvPr>
          <p:cNvSpPr txBox="1">
            <a:spLocks/>
          </p:cNvSpPr>
          <p:nvPr/>
        </p:nvSpPr>
        <p:spPr>
          <a:xfrm>
            <a:off x="198109" y="909041"/>
            <a:ext cx="8641099" cy="11218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A software 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RAID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uses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CPU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resources to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distribute the IO on different disk to form a RAID protection. The operation of such RAID cannot go beyond the main system.</a:t>
            </a:r>
            <a:endParaRPr lang="zh-TW" sz="1600">
              <a:solidFill>
                <a:schemeClr val="bg1"/>
              </a:solidFill>
              <a:latin typeface="+mj-lt"/>
              <a:ea typeface="新細明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An external (hardware) RAID is working independently of CPU, offloading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the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CPU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/>
              </a:rPr>
              <a:t>and allowing operations in different platform. </a:t>
            </a:r>
            <a:endParaRPr lang="zh-TW" altLang="en-US" sz="1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grpSp>
        <p:nvGrpSpPr>
          <p:cNvPr id="5" name="群組 4">
            <a:extLst>
              <a:ext uri="{FF2B5EF4-FFF2-40B4-BE49-F238E27FC236}">
                <a16:creationId xmlns:a16="http://schemas.microsoft.com/office/drawing/2014/main" xmlns="" id="{4F01EBE4-AE6F-460C-A6DC-A9FA06ED88A6}"/>
              </a:ext>
            </a:extLst>
          </p:cNvPr>
          <p:cNvGrpSpPr/>
          <p:nvPr/>
        </p:nvGrpSpPr>
        <p:grpSpPr>
          <a:xfrm>
            <a:off x="423456" y="1874982"/>
            <a:ext cx="7506166" cy="2907850"/>
            <a:chOff x="423456" y="2007932"/>
            <a:chExt cx="7162976" cy="2774900"/>
          </a:xfrm>
        </p:grpSpPr>
        <p:cxnSp>
          <p:nvCxnSpPr>
            <p:cNvPr id="94" name="直線接點 93">
              <a:extLst>
                <a:ext uri="{FF2B5EF4-FFF2-40B4-BE49-F238E27FC236}">
                  <a16:creationId xmlns:a16="http://schemas.microsoft.com/office/drawing/2014/main" xmlns="" id="{A5B1BC55-82E1-420A-BD03-D5174F1DF5E6}"/>
                </a:ext>
              </a:extLst>
            </p:cNvPr>
            <p:cNvCxnSpPr>
              <a:cxnSpLocks/>
              <a:stCxn id="69" idx="2"/>
            </p:cNvCxnSpPr>
            <p:nvPr/>
          </p:nvCxnSpPr>
          <p:spPr>
            <a:xfrm rot="5400000">
              <a:off x="5418228" y="3504529"/>
              <a:ext cx="716905" cy="280244"/>
            </a:xfrm>
            <a:prstGeom prst="bentConnector3">
              <a:avLst>
                <a:gd name="adj1" fmla="val 50000"/>
              </a:avLst>
            </a:prstGeom>
            <a:ln w="19050">
              <a:solidFill>
                <a:srgbClr val="85D8DE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圖片 40">
              <a:extLst>
                <a:ext uri="{FF2B5EF4-FFF2-40B4-BE49-F238E27FC236}">
                  <a16:creationId xmlns:a16="http://schemas.microsoft.com/office/drawing/2014/main" xmlns="" id="{5668CD2B-FAD4-4C1C-9CCD-BF97892D4A7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6200000">
              <a:off x="1669811" y="3510522"/>
              <a:ext cx="661471" cy="224650"/>
            </a:xfrm>
            <a:prstGeom prst="rect">
              <a:avLst/>
            </a:prstGeom>
          </p:spPr>
        </p:pic>
        <p:cxnSp>
          <p:nvCxnSpPr>
            <p:cNvPr id="13" name="直線接點 12">
              <a:extLst>
                <a:ext uri="{FF2B5EF4-FFF2-40B4-BE49-F238E27FC236}">
                  <a16:creationId xmlns:a16="http://schemas.microsoft.com/office/drawing/2014/main" xmlns="" id="{88CA8D37-9919-4FE1-B90B-F6229DEF1773}"/>
                </a:ext>
              </a:extLst>
            </p:cNvPr>
            <p:cNvCxnSpPr>
              <a:cxnSpLocks/>
            </p:cNvCxnSpPr>
            <p:nvPr/>
          </p:nvCxnSpPr>
          <p:spPr>
            <a:xfrm>
              <a:off x="2180421" y="2395902"/>
              <a:ext cx="0" cy="636397"/>
            </a:xfrm>
            <a:prstGeom prst="line">
              <a:avLst/>
            </a:prstGeom>
            <a:ln w="19050">
              <a:solidFill>
                <a:srgbClr val="85D8DE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文字方塊 3">
              <a:extLst>
                <a:ext uri="{FF2B5EF4-FFF2-40B4-BE49-F238E27FC236}">
                  <a16:creationId xmlns:a16="http://schemas.microsoft.com/office/drawing/2014/main" xmlns="" id="{ACA6BD06-A606-4D58-85FA-8270DE4B173F}"/>
                </a:ext>
              </a:extLst>
            </p:cNvPr>
            <p:cNvSpPr txBox="1"/>
            <p:nvPr/>
          </p:nvSpPr>
          <p:spPr>
            <a:xfrm>
              <a:off x="2522785" y="2393871"/>
              <a:ext cx="1001731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Client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15" name="矩形 14">
              <a:extLst>
                <a:ext uri="{FF2B5EF4-FFF2-40B4-BE49-F238E27FC236}">
                  <a16:creationId xmlns:a16="http://schemas.microsoft.com/office/drawing/2014/main" xmlns="" id="{D2FE7832-EF5F-461A-974B-D4C331527D90}"/>
                </a:ext>
              </a:extLst>
            </p:cNvPr>
            <p:cNvSpPr/>
            <p:nvPr/>
          </p:nvSpPr>
          <p:spPr>
            <a:xfrm>
              <a:off x="521144" y="2901362"/>
              <a:ext cx="3282593" cy="272266"/>
            </a:xfrm>
            <a:prstGeom prst="rect">
              <a:avLst/>
            </a:prstGeom>
            <a:noFill/>
            <a:ln>
              <a:solidFill>
                <a:srgbClr val="85D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grpSp>
          <p:nvGrpSpPr>
            <p:cNvPr id="36" name="群組 35">
              <a:extLst>
                <a:ext uri="{FF2B5EF4-FFF2-40B4-BE49-F238E27FC236}">
                  <a16:creationId xmlns:a16="http://schemas.microsoft.com/office/drawing/2014/main" xmlns="" id="{BCF77730-9968-4827-8469-D79C531B482B}"/>
                </a:ext>
              </a:extLst>
            </p:cNvPr>
            <p:cNvGrpSpPr/>
            <p:nvPr/>
          </p:nvGrpSpPr>
          <p:grpSpPr>
            <a:xfrm>
              <a:off x="981179" y="3178766"/>
              <a:ext cx="2353239" cy="949788"/>
              <a:chOff x="1158677" y="3660654"/>
              <a:chExt cx="2353239" cy="390418"/>
            </a:xfrm>
          </p:grpSpPr>
          <p:cxnSp>
            <p:nvCxnSpPr>
              <p:cNvPr id="18" name="直線接點 17">
                <a:extLst>
                  <a:ext uri="{FF2B5EF4-FFF2-40B4-BE49-F238E27FC236}">
                    <a16:creationId xmlns:a16="http://schemas.microsoft.com/office/drawing/2014/main" xmlns="" id="{910A193B-4BBA-415F-B9EE-00CCFD547C7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82451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線接點 19">
                <a:extLst>
                  <a:ext uri="{FF2B5EF4-FFF2-40B4-BE49-F238E27FC236}">
                    <a16:creationId xmlns:a16="http://schemas.microsoft.com/office/drawing/2014/main" xmlns="" id="{7E0F1967-5114-4FD5-A6A2-326B90E3EF0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11916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線接點 20">
                <a:extLst>
                  <a:ext uri="{FF2B5EF4-FFF2-40B4-BE49-F238E27FC236}">
                    <a16:creationId xmlns:a16="http://schemas.microsoft.com/office/drawing/2014/main" xmlns="" id="{AD563CAE-63EA-469A-9720-10F3479D26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58677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線接點 21">
                <a:extLst>
                  <a:ext uri="{FF2B5EF4-FFF2-40B4-BE49-F238E27FC236}">
                    <a16:creationId xmlns:a16="http://schemas.microsoft.com/office/drawing/2014/main" xmlns="" id="{C6AE6BE1-2210-4C54-BD9D-CD2282B0DC2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88142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4" name="圖片 23">
              <a:extLst>
                <a:ext uri="{FF2B5EF4-FFF2-40B4-BE49-F238E27FC236}">
                  <a16:creationId xmlns:a16="http://schemas.microsoft.com/office/drawing/2014/main" xmlns="" id="{B77B0C50-C1BC-4D20-AE3D-1316BE12BE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698204" y="3902131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32" name="圖片 31">
              <a:extLst>
                <a:ext uri="{FF2B5EF4-FFF2-40B4-BE49-F238E27FC236}">
                  <a16:creationId xmlns:a16="http://schemas.microsoft.com/office/drawing/2014/main" xmlns="" id="{6F3EB4E4-5CA6-4174-A8CE-AEDDECAF9C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1425187" y="3902131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33" name="圖片 32">
              <a:extLst>
                <a:ext uri="{FF2B5EF4-FFF2-40B4-BE49-F238E27FC236}">
                  <a16:creationId xmlns:a16="http://schemas.microsoft.com/office/drawing/2014/main" xmlns="" id="{64B1542A-D0FE-4942-B400-D67EBAB1A81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2320871" y="3902132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34" name="圖片 33">
              <a:extLst>
                <a:ext uri="{FF2B5EF4-FFF2-40B4-BE49-F238E27FC236}">
                  <a16:creationId xmlns:a16="http://schemas.microsoft.com/office/drawing/2014/main" xmlns="" id="{A2B959DE-B51C-4FA0-9A70-306F3859807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3047854" y="3918498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sp>
          <p:nvSpPr>
            <p:cNvPr id="35" name="矩形 34">
              <a:extLst>
                <a:ext uri="{FF2B5EF4-FFF2-40B4-BE49-F238E27FC236}">
                  <a16:creationId xmlns:a16="http://schemas.microsoft.com/office/drawing/2014/main" xmlns="" id="{EF1CE919-E447-4F9E-BBDA-A6A43B970742}"/>
                </a:ext>
              </a:extLst>
            </p:cNvPr>
            <p:cNvSpPr/>
            <p:nvPr/>
          </p:nvSpPr>
          <p:spPr>
            <a:xfrm>
              <a:off x="521144" y="3946920"/>
              <a:ext cx="3282593" cy="770606"/>
            </a:xfrm>
            <a:prstGeom prst="rect">
              <a:avLst/>
            </a:prstGeom>
            <a:noFill/>
            <a:ln>
              <a:solidFill>
                <a:srgbClr val="85D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37" name="文字方塊 36">
              <a:extLst>
                <a:ext uri="{FF2B5EF4-FFF2-40B4-BE49-F238E27FC236}">
                  <a16:creationId xmlns:a16="http://schemas.microsoft.com/office/drawing/2014/main" xmlns="" id="{9CDA5106-E9CC-4F65-A509-D3E5597CCCBE}"/>
                </a:ext>
              </a:extLst>
            </p:cNvPr>
            <p:cNvSpPr txBox="1"/>
            <p:nvPr/>
          </p:nvSpPr>
          <p:spPr>
            <a:xfrm>
              <a:off x="2679834" y="2914587"/>
              <a:ext cx="1345547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85D8DE"/>
                  </a:solidFill>
                  <a:latin typeface="+mj-lt"/>
                  <a:ea typeface="微軟正黑體" panose="020B0604030504040204" pitchFamily="34" charset="-120"/>
                </a:rPr>
                <a:t>Software RAID</a:t>
              </a:r>
              <a:endParaRPr lang="zh-TW" altLang="en-US" sz="1050" b="1">
                <a:solidFill>
                  <a:srgbClr val="85D8DE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38" name="文字方塊 37">
              <a:extLst>
                <a:ext uri="{FF2B5EF4-FFF2-40B4-BE49-F238E27FC236}">
                  <a16:creationId xmlns:a16="http://schemas.microsoft.com/office/drawing/2014/main" xmlns="" id="{F088289A-388F-41AC-A35A-ED2FAA50D096}"/>
                </a:ext>
              </a:extLst>
            </p:cNvPr>
            <p:cNvSpPr txBox="1"/>
            <p:nvPr/>
          </p:nvSpPr>
          <p:spPr>
            <a:xfrm>
              <a:off x="423456" y="2621014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System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xmlns="" id="{23329AB2-179A-4EAC-915E-7A22BE357759}"/>
                </a:ext>
              </a:extLst>
            </p:cNvPr>
            <p:cNvSpPr txBox="1"/>
            <p:nvPr/>
          </p:nvSpPr>
          <p:spPr>
            <a:xfrm>
              <a:off x="423456" y="3713354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JBOD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42" name="文字方塊 41">
              <a:extLst>
                <a:ext uri="{FF2B5EF4-FFF2-40B4-BE49-F238E27FC236}">
                  <a16:creationId xmlns:a16="http://schemas.microsoft.com/office/drawing/2014/main" xmlns="" id="{4114631E-5D3E-4FB1-BC6F-2380F26B94E3}"/>
                </a:ext>
              </a:extLst>
            </p:cNvPr>
            <p:cNvSpPr txBox="1"/>
            <p:nvPr/>
          </p:nvSpPr>
          <p:spPr>
            <a:xfrm>
              <a:off x="2022415" y="3607205"/>
              <a:ext cx="55656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USB</a:t>
              </a:r>
              <a:r>
                <a:rPr lang="zh-TW" altLang="en-US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3.0</a:t>
              </a:r>
              <a:endParaRPr lang="zh-TW" altLang="en-US" sz="8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grpSp>
          <p:nvGrpSpPr>
            <p:cNvPr id="9" name="群組 8">
              <a:extLst>
                <a:ext uri="{FF2B5EF4-FFF2-40B4-BE49-F238E27FC236}">
                  <a16:creationId xmlns:a16="http://schemas.microsoft.com/office/drawing/2014/main" xmlns="" id="{C3386923-33ED-4803-BFC2-AB273CFBB98C}"/>
                </a:ext>
              </a:extLst>
            </p:cNvPr>
            <p:cNvGrpSpPr/>
            <p:nvPr/>
          </p:nvGrpSpPr>
          <p:grpSpPr>
            <a:xfrm>
              <a:off x="1708162" y="2105024"/>
              <a:ext cx="927820" cy="564778"/>
              <a:chOff x="4627725" y="2722951"/>
              <a:chExt cx="927820" cy="564778"/>
            </a:xfrm>
          </p:grpSpPr>
          <p:pic>
            <p:nvPicPr>
              <p:cNvPr id="10" name="圖片 9">
                <a:extLst>
                  <a:ext uri="{FF2B5EF4-FFF2-40B4-BE49-F238E27FC236}">
                    <a16:creationId xmlns:a16="http://schemas.microsoft.com/office/drawing/2014/main" xmlns="" id="{DD786C5D-6A15-482F-928C-53C4BA0C24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27725" y="2722951"/>
                <a:ext cx="927820" cy="564778"/>
              </a:xfrm>
              <a:prstGeom prst="rect">
                <a:avLst/>
              </a:prstGeom>
            </p:spPr>
          </p:pic>
          <p:pic>
            <p:nvPicPr>
              <p:cNvPr id="11" name="圖片 10">
                <a:extLst>
                  <a:ext uri="{FF2B5EF4-FFF2-40B4-BE49-F238E27FC236}">
                    <a16:creationId xmlns:a16="http://schemas.microsoft.com/office/drawing/2014/main" xmlns="" id="{384D06FA-D703-4169-AC30-F73879755C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23353" y="2914695"/>
                <a:ext cx="346612" cy="312499"/>
              </a:xfrm>
              <a:prstGeom prst="rect">
                <a:avLst/>
              </a:prstGeom>
            </p:spPr>
          </p:pic>
        </p:grpSp>
        <p:cxnSp>
          <p:nvCxnSpPr>
            <p:cNvPr id="67" name="直線接點 66">
              <a:extLst>
                <a:ext uri="{FF2B5EF4-FFF2-40B4-BE49-F238E27FC236}">
                  <a16:creationId xmlns:a16="http://schemas.microsoft.com/office/drawing/2014/main" xmlns="" id="{4DCB76E7-EFA5-4642-8E89-E7E9A1515B85}"/>
                </a:ext>
              </a:extLst>
            </p:cNvPr>
            <p:cNvCxnSpPr>
              <a:cxnSpLocks/>
            </p:cNvCxnSpPr>
            <p:nvPr/>
          </p:nvCxnSpPr>
          <p:spPr>
            <a:xfrm>
              <a:off x="5914428" y="2300438"/>
              <a:ext cx="0" cy="636397"/>
            </a:xfrm>
            <a:prstGeom prst="line">
              <a:avLst/>
            </a:prstGeom>
            <a:ln w="19050">
              <a:solidFill>
                <a:srgbClr val="85D8DE"/>
              </a:solidFill>
              <a:prstDash val="sys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文字方塊 67">
              <a:extLst>
                <a:ext uri="{FF2B5EF4-FFF2-40B4-BE49-F238E27FC236}">
                  <a16:creationId xmlns:a16="http://schemas.microsoft.com/office/drawing/2014/main" xmlns="" id="{EFF03619-601C-4529-B8F6-828F038FE295}"/>
                </a:ext>
              </a:extLst>
            </p:cNvPr>
            <p:cNvSpPr txBox="1"/>
            <p:nvPr/>
          </p:nvSpPr>
          <p:spPr>
            <a:xfrm>
              <a:off x="6256792" y="2349099"/>
              <a:ext cx="1001731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Client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69" name="矩形 68">
              <a:extLst>
                <a:ext uri="{FF2B5EF4-FFF2-40B4-BE49-F238E27FC236}">
                  <a16:creationId xmlns:a16="http://schemas.microsoft.com/office/drawing/2014/main" xmlns="" id="{0E5C8D58-5945-40C1-BDCD-207DF7F1AF92}"/>
                </a:ext>
              </a:extLst>
            </p:cNvPr>
            <p:cNvSpPr/>
            <p:nvPr/>
          </p:nvSpPr>
          <p:spPr>
            <a:xfrm>
              <a:off x="4768767" y="2934347"/>
              <a:ext cx="2296069" cy="351852"/>
            </a:xfrm>
            <a:prstGeom prst="rect">
              <a:avLst/>
            </a:prstGeom>
            <a:noFill/>
            <a:ln>
              <a:solidFill>
                <a:srgbClr val="85D8D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grpSp>
          <p:nvGrpSpPr>
            <p:cNvPr id="71" name="群組 70">
              <a:extLst>
                <a:ext uri="{FF2B5EF4-FFF2-40B4-BE49-F238E27FC236}">
                  <a16:creationId xmlns:a16="http://schemas.microsoft.com/office/drawing/2014/main" xmlns="" id="{C59974B6-4F0F-46A3-BD15-347B182DD27C}"/>
                </a:ext>
              </a:extLst>
            </p:cNvPr>
            <p:cNvGrpSpPr/>
            <p:nvPr/>
          </p:nvGrpSpPr>
          <p:grpSpPr>
            <a:xfrm>
              <a:off x="4711597" y="3968457"/>
              <a:ext cx="2353239" cy="248452"/>
              <a:chOff x="1158677" y="3660654"/>
              <a:chExt cx="2353239" cy="390418"/>
            </a:xfrm>
          </p:grpSpPr>
          <p:cxnSp>
            <p:nvCxnSpPr>
              <p:cNvPr id="72" name="直線接點 71">
                <a:extLst>
                  <a:ext uri="{FF2B5EF4-FFF2-40B4-BE49-F238E27FC236}">
                    <a16:creationId xmlns:a16="http://schemas.microsoft.com/office/drawing/2014/main" xmlns="" id="{66D4B81F-15BB-455F-9F51-780470BD968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82451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線接點 72">
                <a:extLst>
                  <a:ext uri="{FF2B5EF4-FFF2-40B4-BE49-F238E27FC236}">
                    <a16:creationId xmlns:a16="http://schemas.microsoft.com/office/drawing/2014/main" xmlns="" id="{6FF99121-A893-4B4E-9085-7A54B397826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511916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線接點 73">
                <a:extLst>
                  <a:ext uri="{FF2B5EF4-FFF2-40B4-BE49-F238E27FC236}">
                    <a16:creationId xmlns:a16="http://schemas.microsoft.com/office/drawing/2014/main" xmlns="" id="{0A19D054-51DD-4B78-8287-EE2862FF732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58677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直線接點 74">
                <a:extLst>
                  <a:ext uri="{FF2B5EF4-FFF2-40B4-BE49-F238E27FC236}">
                    <a16:creationId xmlns:a16="http://schemas.microsoft.com/office/drawing/2014/main" xmlns="" id="{AC1855ED-D0B1-4DFB-A1C3-D4173875C46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88142" y="3660654"/>
                <a:ext cx="0" cy="390418"/>
              </a:xfrm>
              <a:prstGeom prst="line">
                <a:avLst/>
              </a:prstGeom>
              <a:ln w="19050">
                <a:solidFill>
                  <a:srgbClr val="85D8DE"/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76" name="圖片 75">
              <a:extLst>
                <a:ext uri="{FF2B5EF4-FFF2-40B4-BE49-F238E27FC236}">
                  <a16:creationId xmlns:a16="http://schemas.microsoft.com/office/drawing/2014/main" xmlns="" id="{BC7277B4-7E93-449B-906C-C1A13A3930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4432211" y="3991507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77" name="圖片 76">
              <a:extLst>
                <a:ext uri="{FF2B5EF4-FFF2-40B4-BE49-F238E27FC236}">
                  <a16:creationId xmlns:a16="http://schemas.microsoft.com/office/drawing/2014/main" xmlns="" id="{0E01CF9A-CB04-4016-B7B6-E13D3FB24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5159194" y="3991507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78" name="圖片 77">
              <a:extLst>
                <a:ext uri="{FF2B5EF4-FFF2-40B4-BE49-F238E27FC236}">
                  <a16:creationId xmlns:a16="http://schemas.microsoft.com/office/drawing/2014/main" xmlns="" id="{FC171D85-606F-48B1-B4A9-F65A9CF69EB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6054878" y="3991508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pic>
          <p:nvPicPr>
            <p:cNvPr id="79" name="圖片 78">
              <a:extLst>
                <a:ext uri="{FF2B5EF4-FFF2-40B4-BE49-F238E27FC236}">
                  <a16:creationId xmlns:a16="http://schemas.microsoft.com/office/drawing/2014/main" xmlns="" id="{ABCC309C-6547-4CB2-8680-17E0218FF8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6781861" y="4007874"/>
              <a:ext cx="565950" cy="816297"/>
            </a:xfrm>
            <a:prstGeom prst="rect">
              <a:avLst/>
            </a:prstGeom>
            <a:effectLst>
              <a:glow rad="50800">
                <a:schemeClr val="bg1">
                  <a:alpha val="25000"/>
                </a:schemeClr>
              </a:glow>
            </a:effectLst>
          </p:spPr>
        </p:pic>
        <p:sp>
          <p:nvSpPr>
            <p:cNvPr id="80" name="矩形 79">
              <a:extLst>
                <a:ext uri="{FF2B5EF4-FFF2-40B4-BE49-F238E27FC236}">
                  <a16:creationId xmlns:a16="http://schemas.microsoft.com/office/drawing/2014/main" xmlns="" id="{CD2A4F79-B5D2-4547-A5FE-C264843745B1}"/>
                </a:ext>
              </a:extLst>
            </p:cNvPr>
            <p:cNvSpPr/>
            <p:nvPr/>
          </p:nvSpPr>
          <p:spPr>
            <a:xfrm>
              <a:off x="4255151" y="3722801"/>
              <a:ext cx="3282593" cy="1060031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81" name="文字方塊 80">
              <a:extLst>
                <a:ext uri="{FF2B5EF4-FFF2-40B4-BE49-F238E27FC236}">
                  <a16:creationId xmlns:a16="http://schemas.microsoft.com/office/drawing/2014/main" xmlns="" id="{366CFC6C-FCE3-4235-9C99-7ED57BED0E88}"/>
                </a:ext>
              </a:extLst>
            </p:cNvPr>
            <p:cNvSpPr txBox="1"/>
            <p:nvPr/>
          </p:nvSpPr>
          <p:spPr>
            <a:xfrm>
              <a:off x="4863037" y="3045338"/>
              <a:ext cx="2122681" cy="242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050" b="1">
                  <a:solidFill>
                    <a:srgbClr val="85D8DE"/>
                  </a:solidFill>
                  <a:latin typeface="+mj-lt"/>
                  <a:ea typeface="微軟正黑體" panose="020B0604030504040204" pitchFamily="34" charset="-120"/>
                </a:rPr>
                <a:t>Hardware RAID as a single disk</a:t>
              </a:r>
              <a:endParaRPr lang="zh-TW" altLang="en-US" sz="1050" b="1">
                <a:solidFill>
                  <a:srgbClr val="85D8DE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2" name="文字方塊 81">
              <a:extLst>
                <a:ext uri="{FF2B5EF4-FFF2-40B4-BE49-F238E27FC236}">
                  <a16:creationId xmlns:a16="http://schemas.microsoft.com/office/drawing/2014/main" xmlns="" id="{1103602E-4ACE-4115-83C8-7EA3AD5645E5}"/>
                </a:ext>
              </a:extLst>
            </p:cNvPr>
            <p:cNvSpPr txBox="1"/>
            <p:nvPr/>
          </p:nvSpPr>
          <p:spPr>
            <a:xfrm>
              <a:off x="4157463" y="2486080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System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3" name="文字方塊 82">
              <a:extLst>
                <a:ext uri="{FF2B5EF4-FFF2-40B4-BE49-F238E27FC236}">
                  <a16:creationId xmlns:a16="http://schemas.microsoft.com/office/drawing/2014/main" xmlns="" id="{FA6BC4C9-3C19-4EDF-B4F5-86A3E7A6F523}"/>
                </a:ext>
              </a:extLst>
            </p:cNvPr>
            <p:cNvSpPr txBox="1"/>
            <p:nvPr/>
          </p:nvSpPr>
          <p:spPr>
            <a:xfrm>
              <a:off x="4157463" y="3505522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TR-004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sp>
          <p:nvSpPr>
            <p:cNvPr id="85" name="文字方塊 84">
              <a:extLst>
                <a:ext uri="{FF2B5EF4-FFF2-40B4-BE49-F238E27FC236}">
                  <a16:creationId xmlns:a16="http://schemas.microsoft.com/office/drawing/2014/main" xmlns="" id="{3DE5AC9F-E791-45BC-9516-80BEED711702}"/>
                </a:ext>
              </a:extLst>
            </p:cNvPr>
            <p:cNvSpPr txBox="1"/>
            <p:nvPr/>
          </p:nvSpPr>
          <p:spPr>
            <a:xfrm>
              <a:off x="5230864" y="3443095"/>
              <a:ext cx="57213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USB</a:t>
              </a:r>
              <a:r>
                <a:rPr lang="zh-TW" altLang="en-US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 </a:t>
              </a:r>
              <a:r>
                <a:rPr lang="en-US" altLang="zh-TW" sz="8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3.0</a:t>
              </a:r>
              <a:endParaRPr lang="zh-TW" altLang="en-US" sz="8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grpSp>
          <p:nvGrpSpPr>
            <p:cNvPr id="86" name="群組 85">
              <a:extLst>
                <a:ext uri="{FF2B5EF4-FFF2-40B4-BE49-F238E27FC236}">
                  <a16:creationId xmlns:a16="http://schemas.microsoft.com/office/drawing/2014/main" xmlns="" id="{92ACD2E0-7B9D-43EC-A122-5A6A98517C93}"/>
                </a:ext>
              </a:extLst>
            </p:cNvPr>
            <p:cNvGrpSpPr/>
            <p:nvPr/>
          </p:nvGrpSpPr>
          <p:grpSpPr>
            <a:xfrm>
              <a:off x="5442169" y="2007932"/>
              <a:ext cx="927820" cy="564778"/>
              <a:chOff x="4627725" y="2722951"/>
              <a:chExt cx="927820" cy="564778"/>
            </a:xfrm>
          </p:grpSpPr>
          <p:pic>
            <p:nvPicPr>
              <p:cNvPr id="87" name="圖片 86">
                <a:extLst>
                  <a:ext uri="{FF2B5EF4-FFF2-40B4-BE49-F238E27FC236}">
                    <a16:creationId xmlns:a16="http://schemas.microsoft.com/office/drawing/2014/main" xmlns="" id="{720DCA46-6E19-4A3D-B727-12A0EC03021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27725" y="2722951"/>
                <a:ext cx="927820" cy="564778"/>
              </a:xfrm>
              <a:prstGeom prst="rect">
                <a:avLst/>
              </a:prstGeom>
            </p:spPr>
          </p:pic>
          <p:pic>
            <p:nvPicPr>
              <p:cNvPr id="88" name="圖片 87">
                <a:extLst>
                  <a:ext uri="{FF2B5EF4-FFF2-40B4-BE49-F238E27FC236}">
                    <a16:creationId xmlns:a16="http://schemas.microsoft.com/office/drawing/2014/main" xmlns="" id="{0516180D-3FBF-4362-BFEC-20955FCC3B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23353" y="2914695"/>
                <a:ext cx="346612" cy="312499"/>
              </a:xfrm>
              <a:prstGeom prst="rect">
                <a:avLst/>
              </a:prstGeom>
            </p:spPr>
          </p:pic>
        </p:grpSp>
        <p:cxnSp>
          <p:nvCxnSpPr>
            <p:cNvPr id="92" name="直線接點 91">
              <a:extLst>
                <a:ext uri="{FF2B5EF4-FFF2-40B4-BE49-F238E27FC236}">
                  <a16:creationId xmlns:a16="http://schemas.microsoft.com/office/drawing/2014/main" xmlns="" id="{D2C9291D-4D2B-4734-AA3E-A9B8F86FE298}"/>
                </a:ext>
              </a:extLst>
            </p:cNvPr>
            <p:cNvCxnSpPr>
              <a:cxnSpLocks/>
            </p:cNvCxnSpPr>
            <p:nvPr/>
          </p:nvCxnSpPr>
          <p:spPr>
            <a:xfrm>
              <a:off x="4705292" y="3968457"/>
              <a:ext cx="2363769" cy="0"/>
            </a:xfrm>
            <a:prstGeom prst="line">
              <a:avLst/>
            </a:prstGeom>
            <a:ln w="19050">
              <a:solidFill>
                <a:srgbClr val="85D8D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文字方塊 97">
              <a:extLst>
                <a:ext uri="{FF2B5EF4-FFF2-40B4-BE49-F238E27FC236}">
                  <a16:creationId xmlns:a16="http://schemas.microsoft.com/office/drawing/2014/main" xmlns="" id="{EE670FF2-D800-4A6A-9A24-07DB5858CAAE}"/>
                </a:ext>
              </a:extLst>
            </p:cNvPr>
            <p:cNvSpPr txBox="1"/>
            <p:nvPr/>
          </p:nvSpPr>
          <p:spPr>
            <a:xfrm>
              <a:off x="6504045" y="3727680"/>
              <a:ext cx="1082387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rgbClr val="85D8DE"/>
                  </a:solidFill>
                  <a:latin typeface="+mj-lt"/>
                  <a:ea typeface="微軟正黑體" panose="020B0604030504040204" pitchFamily="34" charset="-120"/>
                </a:rPr>
                <a:t>External RAID</a:t>
              </a:r>
              <a:endParaRPr lang="zh-TW" altLang="en-US" sz="1050" b="1">
                <a:solidFill>
                  <a:srgbClr val="85D8DE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  <p:pic>
          <p:nvPicPr>
            <p:cNvPr id="66" name="圖片 65">
              <a:extLst>
                <a:ext uri="{FF2B5EF4-FFF2-40B4-BE49-F238E27FC236}">
                  <a16:creationId xmlns:a16="http://schemas.microsoft.com/office/drawing/2014/main" xmlns="" id="{174EFEF3-66D9-4D09-BB4C-3BF069B97C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6200000">
              <a:off x="5040238" y="3497020"/>
              <a:ext cx="361405" cy="122741"/>
            </a:xfrm>
            <a:prstGeom prst="rect">
              <a:avLst/>
            </a:prstGeom>
          </p:spPr>
        </p:pic>
        <p:sp>
          <p:nvSpPr>
            <p:cNvPr id="6" name="矩形 5">
              <a:extLst>
                <a:ext uri="{FF2B5EF4-FFF2-40B4-BE49-F238E27FC236}">
                  <a16:creationId xmlns:a16="http://schemas.microsoft.com/office/drawing/2014/main" xmlns="" id="{BC240A23-7777-413D-8648-182BD4E9B32D}"/>
                </a:ext>
              </a:extLst>
            </p:cNvPr>
            <p:cNvSpPr/>
            <p:nvPr/>
          </p:nvSpPr>
          <p:spPr>
            <a:xfrm>
              <a:off x="423456" y="2844251"/>
              <a:ext cx="3451032" cy="488017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61" name="矩形 60">
              <a:extLst>
                <a:ext uri="{FF2B5EF4-FFF2-40B4-BE49-F238E27FC236}">
                  <a16:creationId xmlns:a16="http://schemas.microsoft.com/office/drawing/2014/main" xmlns="" id="{0177E387-607B-4FC3-9328-E1F5D1D0D689}"/>
                </a:ext>
              </a:extLst>
            </p:cNvPr>
            <p:cNvSpPr/>
            <p:nvPr/>
          </p:nvSpPr>
          <p:spPr>
            <a:xfrm>
              <a:off x="4255848" y="2724467"/>
              <a:ext cx="3289840" cy="64727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90" name="圖片 89">
              <a:extLst>
                <a:ext uri="{FF2B5EF4-FFF2-40B4-BE49-F238E27FC236}">
                  <a16:creationId xmlns:a16="http://schemas.microsoft.com/office/drawing/2014/main" xmlns="" id="{AF6401E6-FEA7-45B6-BD05-4F2C87A16A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702301" y="3643881"/>
              <a:ext cx="447630" cy="447838"/>
            </a:xfrm>
            <a:prstGeom prst="rect">
              <a:avLst/>
            </a:prstGeom>
          </p:spPr>
        </p:pic>
        <p:grpSp>
          <p:nvGrpSpPr>
            <p:cNvPr id="93" name="群組 92">
              <a:extLst>
                <a:ext uri="{FF2B5EF4-FFF2-40B4-BE49-F238E27FC236}">
                  <a16:creationId xmlns:a16="http://schemas.microsoft.com/office/drawing/2014/main" xmlns="" id="{2DD1F09B-CA77-40EB-8324-CEE1BE022FA0}"/>
                </a:ext>
              </a:extLst>
            </p:cNvPr>
            <p:cNvGrpSpPr/>
            <p:nvPr/>
          </p:nvGrpSpPr>
          <p:grpSpPr>
            <a:xfrm>
              <a:off x="5653387" y="2613061"/>
              <a:ext cx="521686" cy="521686"/>
              <a:chOff x="8138445" y="3090415"/>
              <a:chExt cx="521686" cy="521686"/>
            </a:xfrm>
          </p:grpSpPr>
          <p:pic>
            <p:nvPicPr>
              <p:cNvPr id="70" name="圖片 69">
                <a:extLst>
                  <a:ext uri="{FF2B5EF4-FFF2-40B4-BE49-F238E27FC236}">
                    <a16:creationId xmlns:a16="http://schemas.microsoft.com/office/drawing/2014/main" xmlns="" id="{3DEDD62A-AB57-49A7-9FDF-271CFA6315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138445" y="3090415"/>
                <a:ext cx="521686" cy="521686"/>
              </a:xfrm>
              <a:prstGeom prst="rect">
                <a:avLst/>
              </a:prstGeom>
            </p:spPr>
          </p:pic>
          <p:sp>
            <p:nvSpPr>
              <p:cNvPr id="84" name="文字方塊 83">
                <a:extLst>
                  <a:ext uri="{FF2B5EF4-FFF2-40B4-BE49-F238E27FC236}">
                    <a16:creationId xmlns:a16="http://schemas.microsoft.com/office/drawing/2014/main" xmlns="" id="{0AA15C3D-BAE8-417E-AB57-A217D82A6584}"/>
                  </a:ext>
                </a:extLst>
              </p:cNvPr>
              <p:cNvSpPr txBox="1"/>
              <p:nvPr/>
            </p:nvSpPr>
            <p:spPr>
              <a:xfrm>
                <a:off x="8227341" y="3267343"/>
                <a:ext cx="370830" cy="1846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600" b="1">
                    <a:solidFill>
                      <a:schemeClr val="bg1"/>
                    </a:solidFill>
                    <a:latin typeface="+mj-lt"/>
                    <a:ea typeface="微軟正黑體" panose="020B0604030504040204" pitchFamily="34" charset="-120"/>
                  </a:rPr>
                  <a:t>CPU</a:t>
                </a:r>
                <a:endParaRPr lang="zh-TW" altLang="en-US" sz="60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endParaRPr>
              </a:p>
            </p:txBody>
          </p:sp>
        </p:grpSp>
        <p:pic>
          <p:nvPicPr>
            <p:cNvPr id="17" name="圖片 16">
              <a:extLst>
                <a:ext uri="{FF2B5EF4-FFF2-40B4-BE49-F238E27FC236}">
                  <a16:creationId xmlns:a16="http://schemas.microsoft.com/office/drawing/2014/main" xmlns="" id="{75945CC0-D93D-4B3B-9CC1-1AFB17AD3DF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42656" y="2612903"/>
              <a:ext cx="838793" cy="838793"/>
            </a:xfrm>
            <a:prstGeom prst="rect">
              <a:avLst/>
            </a:prstGeom>
          </p:spPr>
        </p:pic>
        <p:sp>
          <p:nvSpPr>
            <p:cNvPr id="40" name="文字方塊 39">
              <a:extLst>
                <a:ext uri="{FF2B5EF4-FFF2-40B4-BE49-F238E27FC236}">
                  <a16:creationId xmlns:a16="http://schemas.microsoft.com/office/drawing/2014/main" xmlns="" id="{434AF0F6-5B27-4F21-85F9-C8BD40935D4A}"/>
                </a:ext>
              </a:extLst>
            </p:cNvPr>
            <p:cNvSpPr txBox="1"/>
            <p:nvPr/>
          </p:nvSpPr>
          <p:spPr>
            <a:xfrm>
              <a:off x="1938955" y="2923359"/>
              <a:ext cx="100173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050" b="1">
                  <a:solidFill>
                    <a:schemeClr val="bg1"/>
                  </a:solidFill>
                  <a:latin typeface="+mj-lt"/>
                  <a:ea typeface="微軟正黑體" panose="020B0604030504040204" pitchFamily="34" charset="-120"/>
                </a:rPr>
                <a:t>CPU</a:t>
              </a:r>
              <a:endParaRPr lang="zh-TW" altLang="en-US" sz="105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808856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zh-TW" altLang="en-US" sz="3200">
                <a:latin typeface="+mj-lt"/>
              </a:rPr>
              <a:t>QNAP </a:t>
            </a:r>
            <a:r>
              <a:rPr lang="en-US" altLang="zh-TW" sz="3200">
                <a:latin typeface="+mj-lt"/>
              </a:rPr>
              <a:t>g</a:t>
            </a:r>
            <a:r>
              <a:rPr lang="zh-TW" altLang="en-US" sz="3200">
                <a:latin typeface="+mj-lt"/>
              </a:rPr>
              <a:t>o</a:t>
            </a:r>
            <a:r>
              <a:rPr lang="en-US" altLang="zh-TW" sz="3200">
                <a:latin typeface="+mj-lt"/>
              </a:rPr>
              <a:t>es</a:t>
            </a:r>
            <a:r>
              <a:rPr lang="zh-TW" altLang="en-US" sz="3200">
                <a:latin typeface="+mj-lt"/>
              </a:rPr>
              <a:t> </a:t>
            </a:r>
            <a:r>
              <a:rPr lang="en-US" altLang="zh-TW" sz="3200">
                <a:latin typeface="+mj-lt"/>
              </a:rPr>
              <a:t>b</a:t>
            </a:r>
            <a:r>
              <a:rPr lang="zh-TW" altLang="en-US" sz="3200">
                <a:latin typeface="+mj-lt"/>
              </a:rPr>
              <a:t>eyond NAS for </a:t>
            </a:r>
            <a:r>
              <a:rPr lang="en-US" altLang="zh-TW" sz="3200">
                <a:latin typeface="+mj-lt"/>
              </a:rPr>
              <a:t>y</a:t>
            </a:r>
            <a:r>
              <a:rPr lang="zh-TW" altLang="en-US" sz="3200">
                <a:latin typeface="+mj-lt"/>
              </a:rPr>
              <a:t>our </a:t>
            </a:r>
            <a:r>
              <a:rPr lang="en-US" altLang="zh-TW" sz="3200">
                <a:latin typeface="+mj-lt"/>
              </a:rPr>
              <a:t>n</a:t>
            </a:r>
            <a:r>
              <a:rPr lang="zh-TW" altLang="en-US" sz="3200">
                <a:latin typeface="+mj-lt"/>
              </a:rPr>
              <a:t>eeds</a:t>
            </a:r>
            <a:endParaRPr lang="en-US" sz="3200">
              <a:latin typeface="+mj-lt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374445" y="952427"/>
            <a:ext cx="8390161" cy="134848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The TR-004 4-bay USB 3.0 RAID expansion enclosure supports RAID 5 acceleration and protection for replacing your existing USB</a:t>
            </a:r>
            <a:r>
              <a:rPr lang="en-US" sz="1800" b="1" i="0" u="none" strike="noStrike" kern="0" cap="none" spc="0" baseline="0" noProof="0">
                <a:solidFill>
                  <a:schemeClr val="bg1"/>
                </a:solidFill>
                <a:latin typeface="+mj-lt"/>
                <a:ea typeface="微軟正黑體" pitchFamily="34" charset="-120"/>
              </a:rPr>
              <a:t> 3.0 &amp;</a:t>
            </a:r>
            <a:r>
              <a:rPr 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USB 2.0 single-disk external drives.</a:t>
            </a:r>
            <a:r>
              <a:rPr lang="en-US" altLang="zh-CN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  </a:t>
            </a:r>
            <a:endParaRPr lang="zh-TW" altLang="en-US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Same compatibility standard as NAS to support large capacity HDD.</a:t>
            </a:r>
            <a:endParaRPr lang="zh-TW" altLang="en-US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Easily trasnfer huge amount of data between devices.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zh-TW" sz="1800" b="1" i="0" u="none" strike="noStrike" kern="0" cap="none" spc="0" baseline="0" noProof="0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8DB0C06D-8BEC-8947-A6EA-8F89BDED44DF}"/>
              </a:ext>
            </a:extLst>
          </p:cNvPr>
          <p:cNvSpPr txBox="1"/>
          <p:nvPr/>
        </p:nvSpPr>
        <p:spPr>
          <a:xfrm>
            <a:off x="1126130" y="4623507"/>
            <a:ext cx="25298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800">
                <a:solidFill>
                  <a:schemeClr val="bg1"/>
                </a:solidFill>
              </a:rPr>
              <a:t>Source: https://www.everythingusb.com/speed.html</a:t>
            </a:r>
            <a:endParaRPr lang="en-US" sz="800">
              <a:solidFill>
                <a:schemeClr val="bg1"/>
              </a:solidFill>
            </a:endParaRPr>
          </a:p>
        </p:txBody>
      </p:sp>
      <p:pic>
        <p:nvPicPr>
          <p:cNvPr id="43" name="圖片 42">
            <a:extLst>
              <a:ext uri="{FF2B5EF4-FFF2-40B4-BE49-F238E27FC236}">
                <a16:creationId xmlns:a16="http://schemas.microsoft.com/office/drawing/2014/main" xmlns="" id="{B408197C-E939-4A77-A874-556252584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300241" y="2448912"/>
            <a:ext cx="2084074" cy="811556"/>
          </a:xfrm>
          <a:prstGeom prst="rect">
            <a:avLst/>
          </a:prstGeom>
        </p:spPr>
      </p:pic>
      <p:sp>
        <p:nvSpPr>
          <p:cNvPr id="44" name="內容版面配置區 1">
            <a:extLst>
              <a:ext uri="{FF2B5EF4-FFF2-40B4-BE49-F238E27FC236}">
                <a16:creationId xmlns:a16="http://schemas.microsoft.com/office/drawing/2014/main" xmlns="" id="{B9E1F3B6-D049-46FD-ACD7-14D993075053}"/>
              </a:ext>
            </a:extLst>
          </p:cNvPr>
          <p:cNvSpPr txBox="1">
            <a:spLocks/>
          </p:cNvSpPr>
          <p:nvPr/>
        </p:nvSpPr>
        <p:spPr>
          <a:xfrm>
            <a:off x="6515247" y="2479630"/>
            <a:ext cx="1654063" cy="78774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TR-004 </a:t>
            </a:r>
            <a:r>
              <a:rPr lang="zh-TW" altLang="en-US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support</a:t>
            </a:r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s</a:t>
            </a:r>
            <a:r>
              <a:rPr lang="zh-TW" altLang="en-US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Seagate </a:t>
            </a:r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10</a:t>
            </a:r>
            <a:r>
              <a:rPr lang="zh-TW" altLang="en-US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TB IronWolf drive!</a:t>
            </a:r>
            <a:endParaRPr lang="zh-TW" altLang="en-US" sz="12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9" name="Picture 3">
            <a:extLst>
              <a:ext uri="{FF2B5EF4-FFF2-40B4-BE49-F238E27FC236}">
                <a16:creationId xmlns:a16="http://schemas.microsoft.com/office/drawing/2014/main" xmlns="" id="{1034BAEC-46D7-4183-95B2-13B2AB917A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38" t="16330" r="24012" b="7573"/>
          <a:stretch/>
        </p:blipFill>
        <p:spPr>
          <a:xfrm>
            <a:off x="4708658" y="2448912"/>
            <a:ext cx="1510474" cy="2208319"/>
          </a:xfrm>
          <a:prstGeom prst="roundRect">
            <a:avLst>
              <a:gd name="adj" fmla="val 3019"/>
            </a:avLst>
          </a:prstGeom>
          <a:effectLst>
            <a:reflection stA="35000" endPos="45000" dir="5400000" sy="-100000" algn="bl" rotWithShape="0"/>
          </a:effectLst>
        </p:spPr>
      </p:pic>
      <p:grpSp>
        <p:nvGrpSpPr>
          <p:cNvPr id="30" name="群組 29">
            <a:extLst>
              <a:ext uri="{FF2B5EF4-FFF2-40B4-BE49-F238E27FC236}">
                <a16:creationId xmlns:a16="http://schemas.microsoft.com/office/drawing/2014/main" xmlns="" id="{E751FA73-D385-41FC-B190-82DD2AB5413D}"/>
              </a:ext>
            </a:extLst>
          </p:cNvPr>
          <p:cNvGrpSpPr/>
          <p:nvPr/>
        </p:nvGrpSpPr>
        <p:grpSpPr>
          <a:xfrm>
            <a:off x="374445" y="2495919"/>
            <a:ext cx="3853066" cy="2191023"/>
            <a:chOff x="416858" y="2240903"/>
            <a:chExt cx="3375005" cy="1937657"/>
          </a:xfrm>
        </p:grpSpPr>
        <p:pic>
          <p:nvPicPr>
            <p:cNvPr id="31" name="圖片 30">
              <a:extLst>
                <a:ext uri="{FF2B5EF4-FFF2-40B4-BE49-F238E27FC236}">
                  <a16:creationId xmlns:a16="http://schemas.microsoft.com/office/drawing/2014/main" xmlns="" id="{F02DEDEF-55B2-4437-A920-C9FE7FB5288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88389" y="2240903"/>
              <a:ext cx="2266415" cy="1648173"/>
            </a:xfrm>
            <a:prstGeom prst="rect">
              <a:avLst/>
            </a:prstGeom>
          </p:spPr>
        </p:pic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xmlns="" id="{882C63DD-B99A-4EE0-AECF-4E678B674078}"/>
                </a:ext>
              </a:extLst>
            </p:cNvPr>
            <p:cNvSpPr txBox="1"/>
            <p:nvPr/>
          </p:nvSpPr>
          <p:spPr>
            <a:xfrm>
              <a:off x="1261970" y="3932339"/>
              <a:ext cx="23111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000" b="1">
                  <a:solidFill>
                    <a:schemeClr val="bg1"/>
                  </a:solidFill>
                </a:rPr>
                <a:t>0</a:t>
              </a:r>
              <a:endParaRPr lang="zh-TW" altLang="en-US" sz="1000" b="1">
                <a:solidFill>
                  <a:schemeClr val="bg1"/>
                </a:solidFill>
              </a:endParaRPr>
            </a:p>
          </p:txBody>
        </p:sp>
        <p:sp>
          <p:nvSpPr>
            <p:cNvPr id="33" name="文字方塊 32">
              <a:extLst>
                <a:ext uri="{FF2B5EF4-FFF2-40B4-BE49-F238E27FC236}">
                  <a16:creationId xmlns:a16="http://schemas.microsoft.com/office/drawing/2014/main" xmlns="" id="{3A465B8F-E506-472F-BC42-E7C6F340477A}"/>
                </a:ext>
              </a:extLst>
            </p:cNvPr>
            <p:cNvSpPr txBox="1"/>
            <p:nvPr/>
          </p:nvSpPr>
          <p:spPr>
            <a:xfrm>
              <a:off x="3359785" y="3877466"/>
              <a:ext cx="43207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TW" sz="1000" b="1">
                  <a:solidFill>
                    <a:schemeClr val="bg1"/>
                  </a:solidFill>
                </a:rPr>
                <a:t>5</a:t>
              </a:r>
              <a:endParaRPr lang="zh-TW" altLang="en-US" sz="1000" b="1">
                <a:solidFill>
                  <a:schemeClr val="bg1"/>
                </a:solidFill>
              </a:endParaRPr>
            </a:p>
          </p:txBody>
        </p:sp>
        <p:sp>
          <p:nvSpPr>
            <p:cNvPr id="34" name="文字方塊 33">
              <a:extLst>
                <a:ext uri="{FF2B5EF4-FFF2-40B4-BE49-F238E27FC236}">
                  <a16:creationId xmlns:a16="http://schemas.microsoft.com/office/drawing/2014/main" xmlns="" id="{ECDA83A2-01E3-472D-9BCF-1F58EE9D7AB1}"/>
                </a:ext>
              </a:extLst>
            </p:cNvPr>
            <p:cNvSpPr txBox="1"/>
            <p:nvPr/>
          </p:nvSpPr>
          <p:spPr>
            <a:xfrm>
              <a:off x="416858" y="2697896"/>
              <a:ext cx="971531" cy="3538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TW" sz="1000" b="1">
                  <a:solidFill>
                    <a:schemeClr val="bg1"/>
                  </a:solidFill>
                </a:rPr>
                <a:t>USB 3.1 Gen 1</a:t>
              </a:r>
            </a:p>
            <a:p>
              <a:pPr algn="r"/>
              <a:r>
                <a:rPr lang="en-US" altLang="zh-TW" sz="1000" b="1">
                  <a:solidFill>
                    <a:schemeClr val="bg1"/>
                  </a:solidFill>
                </a:rPr>
                <a:t>(USB 3.0)</a:t>
              </a:r>
              <a:endParaRPr lang="zh-TW" altLang="en-US" sz="1000" b="1">
                <a:solidFill>
                  <a:schemeClr val="bg1"/>
                </a:solidFill>
              </a:endParaRPr>
            </a:p>
          </p:txBody>
        </p:sp>
        <p:sp>
          <p:nvSpPr>
            <p:cNvPr id="35" name="文字方塊 34">
              <a:extLst>
                <a:ext uri="{FF2B5EF4-FFF2-40B4-BE49-F238E27FC236}">
                  <a16:creationId xmlns:a16="http://schemas.microsoft.com/office/drawing/2014/main" xmlns="" id="{0EB7D74D-AF49-4C7E-B3BB-272AC023A6D6}"/>
                </a:ext>
              </a:extLst>
            </p:cNvPr>
            <p:cNvSpPr txBox="1"/>
            <p:nvPr/>
          </p:nvSpPr>
          <p:spPr>
            <a:xfrm>
              <a:off x="473810" y="3385620"/>
              <a:ext cx="925794" cy="2177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TW" sz="1000" b="1">
                  <a:solidFill>
                    <a:schemeClr val="bg1"/>
                  </a:solidFill>
                </a:rPr>
                <a:t>USB 2.0</a:t>
              </a:r>
              <a:endParaRPr lang="zh-TW" altLang="en-US" sz="1000" b="1">
                <a:solidFill>
                  <a:schemeClr val="bg1"/>
                </a:solidFill>
              </a:endParaRPr>
            </a:p>
          </p:txBody>
        </p:sp>
        <p:sp>
          <p:nvSpPr>
            <p:cNvPr id="36" name="文字方塊 35">
              <a:extLst>
                <a:ext uri="{FF2B5EF4-FFF2-40B4-BE49-F238E27FC236}">
                  <a16:creationId xmlns:a16="http://schemas.microsoft.com/office/drawing/2014/main" xmlns="" id="{BE3CC2DD-AC98-4BBF-9831-B6B2DF1910CB}"/>
                </a:ext>
              </a:extLst>
            </p:cNvPr>
            <p:cNvSpPr txBox="1"/>
            <p:nvPr/>
          </p:nvSpPr>
          <p:spPr>
            <a:xfrm>
              <a:off x="1493082" y="3564416"/>
              <a:ext cx="66172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a:rPr>
                <a:t>0.32 Gb/s</a:t>
              </a:r>
              <a:endParaRPr lang="zh-TW" altLang="en-US"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37" name="文字方塊 36">
              <a:extLst>
                <a:ext uri="{FF2B5EF4-FFF2-40B4-BE49-F238E27FC236}">
                  <a16:creationId xmlns:a16="http://schemas.microsoft.com/office/drawing/2014/main" xmlns="" id="{51DA9A2A-49A8-41A5-A49D-67F22518746B}"/>
                </a:ext>
              </a:extLst>
            </p:cNvPr>
            <p:cNvSpPr txBox="1"/>
            <p:nvPr/>
          </p:nvSpPr>
          <p:spPr>
            <a:xfrm>
              <a:off x="1575347" y="3270506"/>
              <a:ext cx="66172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a:rPr>
                <a:t>0.48 Gb/s</a:t>
              </a:r>
              <a:endParaRPr lang="zh-TW" altLang="en-US"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38" name="文字方塊 37">
              <a:extLst>
                <a:ext uri="{FF2B5EF4-FFF2-40B4-BE49-F238E27FC236}">
                  <a16:creationId xmlns:a16="http://schemas.microsoft.com/office/drawing/2014/main" xmlns="" id="{B2DC062C-3E5E-4604-84FB-9A066E77793E}"/>
                </a:ext>
              </a:extLst>
            </p:cNvPr>
            <p:cNvSpPr txBox="1"/>
            <p:nvPr/>
          </p:nvSpPr>
          <p:spPr>
            <a:xfrm>
              <a:off x="2291072" y="2923148"/>
              <a:ext cx="59403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a:rPr>
                <a:t>3.2 Gb/s</a:t>
              </a:r>
              <a:endParaRPr lang="zh-TW" altLang="en-US"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39" name="文字方塊 38">
              <a:extLst>
                <a:ext uri="{FF2B5EF4-FFF2-40B4-BE49-F238E27FC236}">
                  <a16:creationId xmlns:a16="http://schemas.microsoft.com/office/drawing/2014/main" xmlns="" id="{1F330DC8-379A-4D7F-8D68-A50F19F7E437}"/>
                </a:ext>
              </a:extLst>
            </p:cNvPr>
            <p:cNvSpPr txBox="1"/>
            <p:nvPr/>
          </p:nvSpPr>
          <p:spPr>
            <a:xfrm>
              <a:off x="2947480" y="2651318"/>
              <a:ext cx="59403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8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a:rPr>
                <a:t>4.8 Gb/s</a:t>
              </a:r>
              <a:endParaRPr lang="zh-TW" altLang="en-US" sz="8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45" name="文字方塊 44">
            <a:extLst>
              <a:ext uri="{FF2B5EF4-FFF2-40B4-BE49-F238E27FC236}">
                <a16:creationId xmlns:a16="http://schemas.microsoft.com/office/drawing/2014/main" xmlns="" id="{67692E7A-870C-4354-A821-06A051580CC6}"/>
              </a:ext>
            </a:extLst>
          </p:cNvPr>
          <p:cNvSpPr txBox="1"/>
          <p:nvPr/>
        </p:nvSpPr>
        <p:spPr>
          <a:xfrm>
            <a:off x="1444204" y="2456334"/>
            <a:ext cx="13873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900" b="1">
                <a:solidFill>
                  <a:schemeClr val="bg1"/>
                </a:solidFill>
              </a:rPr>
              <a:t>Theoretical speed</a:t>
            </a:r>
            <a:endParaRPr lang="zh-TW" altLang="en-US" sz="900" b="1">
              <a:solidFill>
                <a:schemeClr val="bg1"/>
              </a:solidFill>
            </a:endParaRPr>
          </a:p>
        </p:txBody>
      </p:sp>
      <p:sp>
        <p:nvSpPr>
          <p:cNvPr id="46" name="文字方塊 45">
            <a:extLst>
              <a:ext uri="{FF2B5EF4-FFF2-40B4-BE49-F238E27FC236}">
                <a16:creationId xmlns:a16="http://schemas.microsoft.com/office/drawing/2014/main" xmlns="" id="{2F88E564-662E-498C-8671-977B909C23B5}"/>
              </a:ext>
            </a:extLst>
          </p:cNvPr>
          <p:cNvSpPr txBox="1"/>
          <p:nvPr/>
        </p:nvSpPr>
        <p:spPr>
          <a:xfrm>
            <a:off x="2976113" y="2456334"/>
            <a:ext cx="10466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TW" sz="900" b="1">
                <a:solidFill>
                  <a:schemeClr val="bg1"/>
                </a:solidFill>
              </a:rPr>
              <a:t>Tested  speed</a:t>
            </a:r>
            <a:endParaRPr lang="zh-TW" altLang="en-US" sz="9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00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zh-TW" altLang="en-US"/>
              <a:t>QNAP </a:t>
            </a:r>
            <a:r>
              <a:rPr lang="en-US" altLang="zh-TW"/>
              <a:t>goes</a:t>
            </a:r>
            <a:r>
              <a:rPr lang="zh-TW" altLang="en-US"/>
              <a:t> </a:t>
            </a:r>
            <a:r>
              <a:rPr lang="en-US" altLang="zh-TW"/>
              <a:t>b</a:t>
            </a:r>
            <a:r>
              <a:rPr lang="zh-TW" altLang="en-US"/>
              <a:t>eyond NAS for </a:t>
            </a:r>
            <a:r>
              <a:rPr lang="en-US" altLang="zh-TW"/>
              <a:t>y</a:t>
            </a:r>
            <a:r>
              <a:rPr lang="zh-TW" altLang="en-US"/>
              <a:t>our </a:t>
            </a:r>
            <a:r>
              <a:rPr lang="en-US" altLang="zh-TW"/>
              <a:t>n</a:t>
            </a:r>
            <a:r>
              <a:rPr lang="zh-TW" altLang="en-US"/>
              <a:t>eeds</a:t>
            </a:r>
            <a:endParaRPr lang="en-US" altLang="zh-TW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823F017C-0024-4DD7-8F2E-C97D07D5A6E6}"/>
              </a:ext>
            </a:extLst>
          </p:cNvPr>
          <p:cNvSpPr txBox="1">
            <a:spLocks/>
          </p:cNvSpPr>
          <p:nvPr/>
        </p:nvSpPr>
        <p:spPr>
          <a:xfrm>
            <a:off x="1610195" y="939099"/>
            <a:ext cx="7328861" cy="8625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bg1"/>
              </a:buClr>
              <a:defRPr/>
            </a:pPr>
            <a:r>
              <a:rPr lang="en-US" altLang="zh-TW" sz="1800" b="1">
                <a:solidFill>
                  <a:schemeClr val="bg1"/>
                </a:solidFill>
                <a:ea typeface="微軟正黑體" pitchFamily="34" charset="-120"/>
              </a:rPr>
              <a:t>Traditional RAID device can only switch between modes via a hardware switch</a:t>
            </a:r>
            <a:endParaRPr lang="en-US" altLang="zh-TW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xmlns="" id="{A6C8DE6E-77C0-41C2-B4E0-F59693EF69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422" t="3161" r="3823" b="27680"/>
          <a:stretch/>
        </p:blipFill>
        <p:spPr>
          <a:xfrm>
            <a:off x="0" y="959618"/>
            <a:ext cx="1512277" cy="4183882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xmlns="" id="{36A663CC-19F8-42D0-B091-FBCBAF396139}"/>
              </a:ext>
            </a:extLst>
          </p:cNvPr>
          <p:cNvSpPr/>
          <p:nvPr/>
        </p:nvSpPr>
        <p:spPr>
          <a:xfrm>
            <a:off x="695848" y="3205240"/>
            <a:ext cx="483774" cy="562892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xmlns="" id="{52C95DB0-12D7-419F-81B0-0C145EF1C8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1748" y="2807203"/>
            <a:ext cx="3505159" cy="2116287"/>
          </a:xfrm>
          <a:prstGeom prst="rect">
            <a:avLst/>
          </a:prstGeom>
          <a:ln w="12700">
            <a:noFill/>
          </a:ln>
        </p:spPr>
      </p:pic>
      <p:pic>
        <p:nvPicPr>
          <p:cNvPr id="18" name="圖片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47FEF2E6-8C54-49EE-826E-BE7CC330CE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195" r="141" b="-298"/>
          <a:stretch/>
        </p:blipFill>
        <p:spPr>
          <a:xfrm>
            <a:off x="5274626" y="2807203"/>
            <a:ext cx="3649564" cy="2116287"/>
          </a:xfrm>
          <a:prstGeom prst="rect">
            <a:avLst/>
          </a:prstGeom>
          <a:ln w="19050">
            <a:noFill/>
          </a:ln>
        </p:spPr>
      </p:pic>
      <p:sp>
        <p:nvSpPr>
          <p:cNvPr id="19" name="Rectangle 3">
            <a:extLst>
              <a:ext uri="{FF2B5EF4-FFF2-40B4-BE49-F238E27FC236}">
                <a16:creationId xmlns:a16="http://schemas.microsoft.com/office/drawing/2014/main" xmlns="" id="{47E81829-7372-44D0-AD9C-5F96C3323ADB}"/>
              </a:ext>
            </a:extLst>
          </p:cNvPr>
          <p:cNvSpPr/>
          <p:nvPr/>
        </p:nvSpPr>
        <p:spPr>
          <a:xfrm>
            <a:off x="5166907" y="1518542"/>
            <a:ext cx="3823702" cy="132343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Integrated with QTS</a:t>
            </a:r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Storage &amp;</a:t>
            </a:r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Snapshot, in NAS storage mode</a:t>
            </a:r>
            <a:b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</a:b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TR-004 supports storage pool creation, snapshot, Qsirch and more!</a:t>
            </a:r>
          </a:p>
        </p:txBody>
      </p:sp>
      <p:sp>
        <p:nvSpPr>
          <p:cNvPr id="20" name="Rectangle 5">
            <a:extLst>
              <a:ext uri="{FF2B5EF4-FFF2-40B4-BE49-F238E27FC236}">
                <a16:creationId xmlns:a16="http://schemas.microsoft.com/office/drawing/2014/main" xmlns="" id="{7120EA37-72C9-4E70-AEA7-AB15C249EB4C}"/>
              </a:ext>
            </a:extLst>
          </p:cNvPr>
          <p:cNvSpPr/>
          <p:nvPr/>
        </p:nvSpPr>
        <p:spPr>
          <a:xfrm>
            <a:off x="1661748" y="1518542"/>
            <a:ext cx="34274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QNAP unique External RAID Manager</a:t>
            </a:r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allow software-managed</a:t>
            </a:r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/>
            </a:r>
            <a:b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</a:b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Single/JBOD/RAID 0/1/5/10</a:t>
            </a:r>
            <a:r>
              <a:rPr lang="zh-TW" altLang="en-US" sz="1600" b="1">
                <a:solidFill>
                  <a:schemeClr val="bg1"/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ea typeface="微軟正黑體" pitchFamily="34" charset="-120"/>
              </a:rPr>
              <a:t>modes and disk health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xmlns="" id="{949895AC-B606-47D7-A5BC-805F998AC96A}"/>
              </a:ext>
            </a:extLst>
          </p:cNvPr>
          <p:cNvSpPr/>
          <p:nvPr/>
        </p:nvSpPr>
        <p:spPr>
          <a:xfrm>
            <a:off x="1661748" y="2807203"/>
            <a:ext cx="3506144" cy="2117430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xmlns="" id="{D8542286-F9F2-42FE-A237-CFA80F1CB057}"/>
              </a:ext>
            </a:extLst>
          </p:cNvPr>
          <p:cNvSpPr/>
          <p:nvPr/>
        </p:nvSpPr>
        <p:spPr>
          <a:xfrm>
            <a:off x="5275661" y="2807203"/>
            <a:ext cx="3651534" cy="2117430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405819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2146282-0524-6F44-8007-DC8B0ED78F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TR-004 </a:t>
            </a:r>
            <a:r>
              <a:rPr lang="zh-CN" altLang="en-US">
                <a:ea typeface="微軟正黑體"/>
              </a:rPr>
              <a:t>front view</a:t>
            </a:r>
            <a:endParaRPr lang="en-US">
              <a:ea typeface="微軟正黑體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27B38DA-065B-0B4E-AC21-625EEAC294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6228" y="874418"/>
            <a:ext cx="4131544" cy="4421602"/>
          </a:xfrm>
          <a:prstGeom prst="rect">
            <a:avLst/>
          </a:prstGeom>
        </p:spPr>
      </p:pic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xmlns="" id="{511EAF07-FF63-F94C-9D10-9442E1E0871B}"/>
              </a:ext>
            </a:extLst>
          </p:cNvPr>
          <p:cNvSpPr txBox="1">
            <a:spLocks/>
          </p:cNvSpPr>
          <p:nvPr/>
        </p:nvSpPr>
        <p:spPr>
          <a:xfrm>
            <a:off x="210684" y="1177633"/>
            <a:ext cx="2314752" cy="3945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zh-TW" altLang="en-US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System status LED</a:t>
            </a:r>
            <a:endParaRPr lang="zh-TW" altLang="en-US" sz="16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xmlns="" id="{C4AD9A2A-2959-BE47-BAD0-CEE8C9B159F9}"/>
              </a:ext>
            </a:extLst>
          </p:cNvPr>
          <p:cNvSpPr txBox="1">
            <a:spLocks/>
          </p:cNvSpPr>
          <p:nvPr/>
        </p:nvSpPr>
        <p:spPr>
          <a:xfrm>
            <a:off x="210684" y="1654210"/>
            <a:ext cx="2094316" cy="3863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US" altLang="zh-TW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USB </a:t>
            </a: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status LED</a:t>
            </a:r>
            <a:endParaRPr lang="zh-TW" altLang="en-US" sz="16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7" name="內容版面配置區 1">
            <a:extLst>
              <a:ext uri="{FF2B5EF4-FFF2-40B4-BE49-F238E27FC236}">
                <a16:creationId xmlns:a16="http://schemas.microsoft.com/office/drawing/2014/main" xmlns="" id="{CF0F5E70-227D-6F4D-9E3A-0A8AC90BDABA}"/>
              </a:ext>
            </a:extLst>
          </p:cNvPr>
          <p:cNvSpPr txBox="1">
            <a:spLocks/>
          </p:cNvSpPr>
          <p:nvPr/>
        </p:nvSpPr>
        <p:spPr>
          <a:xfrm>
            <a:off x="210684" y="2121080"/>
            <a:ext cx="1669774" cy="3863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zh-CN" altLang="en-US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 panose="020B0604020202020204" pitchFamily="34" charset="0"/>
              </a:rPr>
              <a:t>HDD </a:t>
            </a: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1~4 </a:t>
            </a:r>
            <a:r>
              <a:rPr lang="en-US" altLang="zh-CN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LED</a:t>
            </a:r>
            <a:endParaRPr lang="zh-TW" altLang="en-US" sz="16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8" name="內容版面配置區 1">
            <a:extLst>
              <a:ext uri="{FF2B5EF4-FFF2-40B4-BE49-F238E27FC236}">
                <a16:creationId xmlns:a16="http://schemas.microsoft.com/office/drawing/2014/main" xmlns="" id="{E44C720D-1C7D-DD4B-AA11-A10D2D4F0580}"/>
              </a:ext>
            </a:extLst>
          </p:cNvPr>
          <p:cNvSpPr txBox="1">
            <a:spLocks/>
          </p:cNvSpPr>
          <p:nvPr/>
        </p:nvSpPr>
        <p:spPr>
          <a:xfrm>
            <a:off x="210684" y="2557327"/>
            <a:ext cx="2023365" cy="8922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Eject button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(works with QTS and QNAP Windows/macOS utility)</a:t>
            </a:r>
            <a:endParaRPr lang="zh-TW" altLang="en-US" sz="12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xmlns="" id="{7915DF46-2D29-1C4D-8B02-EAB6D44F83E0}"/>
              </a:ext>
            </a:extLst>
          </p:cNvPr>
          <p:cNvSpPr txBox="1">
            <a:spLocks/>
          </p:cNvSpPr>
          <p:nvPr/>
        </p:nvSpPr>
        <p:spPr>
          <a:xfrm>
            <a:off x="210684" y="3774303"/>
            <a:ext cx="2023365" cy="6631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Copy button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</a:t>
            </a:r>
            <a:r>
              <a:rPr lang="en-US" altLang="zh-CN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works with QTS)</a:t>
            </a:r>
            <a:endParaRPr lang="zh-TW" altLang="en-US" sz="12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xmlns="" id="{699D4DBD-1C81-41D9-88A3-1DBF818ED9A8}"/>
              </a:ext>
            </a:extLst>
          </p:cNvPr>
          <p:cNvSpPr/>
          <p:nvPr/>
        </p:nvSpPr>
        <p:spPr>
          <a:xfrm>
            <a:off x="2979337" y="1929284"/>
            <a:ext cx="246184" cy="87922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接點: 肘形 10">
            <a:extLst>
              <a:ext uri="{FF2B5EF4-FFF2-40B4-BE49-F238E27FC236}">
                <a16:creationId xmlns:a16="http://schemas.microsoft.com/office/drawing/2014/main" xmlns="" id="{D0E90FF3-539F-4951-ADEF-0077E14273C0}"/>
              </a:ext>
            </a:extLst>
          </p:cNvPr>
          <p:cNvCxnSpPr>
            <a:cxnSpLocks/>
          </p:cNvCxnSpPr>
          <p:nvPr/>
        </p:nvCxnSpPr>
        <p:spPr>
          <a:xfrm>
            <a:off x="2234049" y="1353048"/>
            <a:ext cx="745287" cy="221014"/>
          </a:xfrm>
          <a:prstGeom prst="bentConnector3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接點: 肘形 12">
            <a:extLst>
              <a:ext uri="{FF2B5EF4-FFF2-40B4-BE49-F238E27FC236}">
                <a16:creationId xmlns:a16="http://schemas.microsoft.com/office/drawing/2014/main" xmlns="" id="{8DCD2FE3-29FA-42FB-924D-CD08890A68E6}"/>
              </a:ext>
            </a:extLst>
          </p:cNvPr>
          <p:cNvCxnSpPr>
            <a:cxnSpLocks/>
          </p:cNvCxnSpPr>
          <p:nvPr/>
        </p:nvCxnSpPr>
        <p:spPr>
          <a:xfrm>
            <a:off x="1995055" y="1808463"/>
            <a:ext cx="984281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接點: 肘形 12">
            <a:extLst>
              <a:ext uri="{FF2B5EF4-FFF2-40B4-BE49-F238E27FC236}">
                <a16:creationId xmlns:a16="http://schemas.microsoft.com/office/drawing/2014/main" xmlns="" id="{B1D49992-6F74-4D2D-8A1A-208BBF89BC6D}"/>
              </a:ext>
            </a:extLst>
          </p:cNvPr>
          <p:cNvCxnSpPr>
            <a:cxnSpLocks/>
          </p:cNvCxnSpPr>
          <p:nvPr/>
        </p:nvCxnSpPr>
        <p:spPr>
          <a:xfrm>
            <a:off x="1717964" y="2298959"/>
            <a:ext cx="1261372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接點: 肘形 20">
            <a:extLst>
              <a:ext uri="{FF2B5EF4-FFF2-40B4-BE49-F238E27FC236}">
                <a16:creationId xmlns:a16="http://schemas.microsoft.com/office/drawing/2014/main" xmlns="" id="{F7D67C77-5C38-47D6-AABD-1E5607DD1109}"/>
              </a:ext>
            </a:extLst>
          </p:cNvPr>
          <p:cNvCxnSpPr>
            <a:cxnSpLocks/>
          </p:cNvCxnSpPr>
          <p:nvPr/>
        </p:nvCxnSpPr>
        <p:spPr>
          <a:xfrm>
            <a:off x="1549901" y="2729202"/>
            <a:ext cx="1421854" cy="873226"/>
          </a:xfrm>
          <a:prstGeom prst="bent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接點: 肘形 12">
            <a:extLst>
              <a:ext uri="{FF2B5EF4-FFF2-40B4-BE49-F238E27FC236}">
                <a16:creationId xmlns:a16="http://schemas.microsoft.com/office/drawing/2014/main" xmlns="" id="{48463CBB-AD7F-4FCD-8586-F539A5686C5D}"/>
              </a:ext>
            </a:extLst>
          </p:cNvPr>
          <p:cNvCxnSpPr>
            <a:cxnSpLocks/>
          </p:cNvCxnSpPr>
          <p:nvPr/>
        </p:nvCxnSpPr>
        <p:spPr>
          <a:xfrm>
            <a:off x="1549901" y="3987082"/>
            <a:ext cx="1429435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矩形 14">
            <a:extLst>
              <a:ext uri="{FF2B5EF4-FFF2-40B4-BE49-F238E27FC236}">
                <a16:creationId xmlns:a16="http://schemas.microsoft.com/office/drawing/2014/main" xmlns="" id="{3570AE88-F959-4C75-B5DC-E63BE2291778}"/>
              </a:ext>
            </a:extLst>
          </p:cNvPr>
          <p:cNvSpPr/>
          <p:nvPr/>
        </p:nvSpPr>
        <p:spPr>
          <a:xfrm>
            <a:off x="3451610" y="2067850"/>
            <a:ext cx="2672860" cy="271012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接點: 肘形 12">
            <a:extLst>
              <a:ext uri="{FF2B5EF4-FFF2-40B4-BE49-F238E27FC236}">
                <a16:creationId xmlns:a16="http://schemas.microsoft.com/office/drawing/2014/main" xmlns="" id="{BD56A464-2005-4CAE-8891-9E2A8440B635}"/>
              </a:ext>
            </a:extLst>
          </p:cNvPr>
          <p:cNvCxnSpPr>
            <a:cxnSpLocks/>
          </p:cNvCxnSpPr>
          <p:nvPr/>
        </p:nvCxnSpPr>
        <p:spPr>
          <a:xfrm>
            <a:off x="6124470" y="2298959"/>
            <a:ext cx="874873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內容版面配置區 1">
            <a:extLst>
              <a:ext uri="{FF2B5EF4-FFF2-40B4-BE49-F238E27FC236}">
                <a16:creationId xmlns:a16="http://schemas.microsoft.com/office/drawing/2014/main" xmlns="" id="{AEEAA176-BAF2-42E7-969D-A3CDD2EAB7F3}"/>
              </a:ext>
            </a:extLst>
          </p:cNvPr>
          <p:cNvSpPr txBox="1">
            <a:spLocks/>
          </p:cNvSpPr>
          <p:nvPr/>
        </p:nvSpPr>
        <p:spPr>
          <a:xfrm>
            <a:off x="7063991" y="1067580"/>
            <a:ext cx="1946583" cy="20176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4 x 3.5”/2.5”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SATA 3Gb/s HDD/SSD </a:t>
            </a:r>
            <a:r>
              <a:rPr lang="en-US" altLang="zh-TW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bays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(w/ lockable trays)</a:t>
            </a:r>
            <a:endParaRPr lang="en-US" altLang="zh-TW" sz="16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  <a:cs typeface="Arial" panose="020B0604020202020204" pitchFamily="34" charset="0"/>
              </a:rPr>
              <a:t>(compatible with SATA 6Gb/s HDD/SSD)</a:t>
            </a:r>
            <a:endParaRPr lang="zh-TW" altLang="en-US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  <a:cs typeface="Arial" panose="020B0604020202020204" pitchFamily="34" charset="0"/>
            </a:endParaRPr>
          </a:p>
        </p:txBody>
      </p:sp>
      <p:pic>
        <p:nvPicPr>
          <p:cNvPr id="26" name="圖片 25">
            <a:extLst>
              <a:ext uri="{FF2B5EF4-FFF2-40B4-BE49-F238E27FC236}">
                <a16:creationId xmlns:a16="http://schemas.microsoft.com/office/drawing/2014/main" xmlns="" id="{BC029A07-57EB-4614-9A21-BA2FD8DFB2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290"/>
          <a:stretch/>
        </p:blipFill>
        <p:spPr>
          <a:xfrm rot="10800000" flipV="1">
            <a:off x="7523753" y="2863334"/>
            <a:ext cx="1620248" cy="872030"/>
          </a:xfrm>
          <a:prstGeom prst="rect">
            <a:avLst/>
          </a:prstGeom>
        </p:spPr>
      </p:pic>
      <p:pic>
        <p:nvPicPr>
          <p:cNvPr id="27" name="圖片 26">
            <a:extLst>
              <a:ext uri="{FF2B5EF4-FFF2-40B4-BE49-F238E27FC236}">
                <a16:creationId xmlns:a16="http://schemas.microsoft.com/office/drawing/2014/main" xmlns="" id="{1974C8FC-42C7-4B00-B375-833073DBF9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580" t="18458" r="24126" b="11101"/>
          <a:stretch/>
        </p:blipFill>
        <p:spPr>
          <a:xfrm>
            <a:off x="7108865" y="2789483"/>
            <a:ext cx="945382" cy="76367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8" name="內容版面配置區 1">
            <a:extLst>
              <a:ext uri="{FF2B5EF4-FFF2-40B4-BE49-F238E27FC236}">
                <a16:creationId xmlns:a16="http://schemas.microsoft.com/office/drawing/2014/main" xmlns="" id="{729D29A3-5FDB-4173-B685-8A8CDF7A4B80}"/>
              </a:ext>
            </a:extLst>
          </p:cNvPr>
          <p:cNvSpPr txBox="1">
            <a:spLocks/>
          </p:cNvSpPr>
          <p:nvPr/>
        </p:nvSpPr>
        <p:spPr>
          <a:xfrm>
            <a:off x="8059952" y="2912965"/>
            <a:ext cx="999078" cy="6401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lvl="0">
              <a:defRPr/>
            </a:pPr>
            <a: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2 x tray keys</a:t>
            </a:r>
            <a:endParaRPr lang="zh-TW" altLang="en-US" sz="18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29" name="圖片 9">
            <a:extLst>
              <a:ext uri="{FF2B5EF4-FFF2-40B4-BE49-F238E27FC236}">
                <a16:creationId xmlns:a16="http://schemas.microsoft.com/office/drawing/2014/main" xmlns="" id="{6A94EC45-6A84-4ABF-8F12-D9F212DE35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580" t="18458" r="24126" b="11101"/>
          <a:stretch/>
        </p:blipFill>
        <p:spPr>
          <a:xfrm>
            <a:off x="6578371" y="2774791"/>
            <a:ext cx="945382" cy="76367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96576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xmlns="" id="{3304F3B9-5A33-451F-87A0-15B315CC2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524" y="1417232"/>
            <a:ext cx="3041768" cy="295360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54E1B243-C35F-40C5-A8AB-124D1DCAE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59" y="1417232"/>
            <a:ext cx="6155957" cy="2953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831991AF-47D8-A645-9F41-E7424E0EA2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Drive installation and tray locks</a:t>
            </a:r>
            <a:endParaRPr lang="en-US"/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xmlns="" id="{AC70D88A-4202-475F-80FF-07BA3DCFA9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335" y="1777130"/>
            <a:ext cx="2886037" cy="250123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xmlns="" id="{3BD274E8-5570-46E6-AFBA-FB802F24C2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4532" y="1841371"/>
            <a:ext cx="2009458" cy="2479756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xmlns="" id="{ACB10E87-7E7F-48CB-AC33-784DB086DF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55" y="1489029"/>
            <a:ext cx="2338045" cy="2789334"/>
          </a:xfrm>
          <a:prstGeom prst="rect">
            <a:avLst/>
          </a:prstGeom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xmlns="" id="{8A6FC34D-9E41-4960-91D4-D2D74E174479}"/>
              </a:ext>
            </a:extLst>
          </p:cNvPr>
          <p:cNvSpPr txBox="1"/>
          <p:nvPr/>
        </p:nvSpPr>
        <p:spPr>
          <a:xfrm>
            <a:off x="286158" y="1679510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01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xmlns="" id="{51DD33C2-9B94-46F2-AD2B-4811A52D7978}"/>
              </a:ext>
            </a:extLst>
          </p:cNvPr>
          <p:cNvSpPr txBox="1"/>
          <p:nvPr/>
        </p:nvSpPr>
        <p:spPr>
          <a:xfrm>
            <a:off x="6130318" y="1679510"/>
            <a:ext cx="64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02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xmlns="" id="{37BACF15-2FE6-445D-8A94-905F1A51D8C7}"/>
              </a:ext>
            </a:extLst>
          </p:cNvPr>
          <p:cNvSpPr/>
          <p:nvPr/>
        </p:nvSpPr>
        <p:spPr>
          <a:xfrm>
            <a:off x="4194374" y="1642904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2.5-inch HDD / SSD</a:t>
            </a:r>
            <a:endParaRPr lang="zh-TW" altLang="en-US" sz="800" b="1"/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xmlns="" id="{A656B447-1E2C-4688-9CAF-BEFADE1D10E9}"/>
              </a:ext>
            </a:extLst>
          </p:cNvPr>
          <p:cNvSpPr/>
          <p:nvPr/>
        </p:nvSpPr>
        <p:spPr>
          <a:xfrm>
            <a:off x="2044943" y="1642904"/>
            <a:ext cx="1230429" cy="129911"/>
          </a:xfrm>
          <a:prstGeom prst="rect">
            <a:avLst/>
          </a:prstGeom>
          <a:solidFill>
            <a:srgbClr val="3E3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800" b="1"/>
              <a:t>3.5-inch HDD</a:t>
            </a:r>
            <a:endParaRPr lang="zh-TW" altLang="en-US" sz="800" b="1"/>
          </a:p>
        </p:txBody>
      </p:sp>
    </p:spTree>
    <p:extLst>
      <p:ext uri="{BB962C8B-B14F-4D97-AF65-F5344CB8AC3E}">
        <p14:creationId xmlns:p14="http://schemas.microsoft.com/office/powerpoint/2010/main" xmlns="" val="2173483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2146282-0524-6F44-8007-DC8B0ED78F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>
                <a:latin typeface="Arial" panose="020B0604020202020204" pitchFamily="34" charset="0"/>
                <a:cs typeface="Arial" panose="020B0604020202020204" pitchFamily="34" charset="0"/>
              </a:rPr>
              <a:t>TR-004 rear view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0CE5627-1FE0-0E4F-9F65-16FEED6B3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7896" y="753062"/>
            <a:ext cx="3868869" cy="4140485"/>
          </a:xfrm>
          <a:prstGeom prst="rect">
            <a:avLst/>
          </a:prstGeom>
        </p:spPr>
      </p:pic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xmlns="" id="{5B3DE097-5B72-414C-A6D3-EC9538DCB0C4}"/>
              </a:ext>
            </a:extLst>
          </p:cNvPr>
          <p:cNvSpPr txBox="1">
            <a:spLocks/>
          </p:cNvSpPr>
          <p:nvPr/>
        </p:nvSpPr>
        <p:spPr>
          <a:xfrm>
            <a:off x="149524" y="2003423"/>
            <a:ext cx="2520138" cy="7710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12CM</a:t>
            </a:r>
            <a:r>
              <a:rPr lang="en-US" altLang="zh-TW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smart fan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05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5-speed automatic fan control based on drive and system temperatures</a:t>
            </a:r>
            <a:endParaRPr lang="zh-TW" altLang="en-US" sz="105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xmlns="" id="{8E023458-FF2B-944E-B884-567693CE4A53}"/>
              </a:ext>
            </a:extLst>
          </p:cNvPr>
          <p:cNvSpPr txBox="1">
            <a:spLocks/>
          </p:cNvSpPr>
          <p:nvPr/>
        </p:nvSpPr>
        <p:spPr>
          <a:xfrm>
            <a:off x="149523" y="2921894"/>
            <a:ext cx="2562111" cy="3938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Kensington security slot</a:t>
            </a:r>
          </a:p>
        </p:txBody>
      </p:sp>
      <p:sp>
        <p:nvSpPr>
          <p:cNvPr id="7" name="內容版面配置區 1">
            <a:extLst>
              <a:ext uri="{FF2B5EF4-FFF2-40B4-BE49-F238E27FC236}">
                <a16:creationId xmlns:a16="http://schemas.microsoft.com/office/drawing/2014/main" xmlns="" id="{EBECFD82-95F5-554C-A288-76ACBE4825DC}"/>
              </a:ext>
            </a:extLst>
          </p:cNvPr>
          <p:cNvSpPr txBox="1">
            <a:spLocks/>
          </p:cNvSpPr>
          <p:nvPr/>
        </p:nvSpPr>
        <p:spPr>
          <a:xfrm>
            <a:off x="149523" y="3731535"/>
            <a:ext cx="2327971" cy="6589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 cable clip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2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Self-installation with included clip</a:t>
            </a:r>
          </a:p>
        </p:txBody>
      </p:sp>
      <p:sp>
        <p:nvSpPr>
          <p:cNvPr id="8" name="內容版面配置區 1">
            <a:extLst>
              <a:ext uri="{FF2B5EF4-FFF2-40B4-BE49-F238E27FC236}">
                <a16:creationId xmlns:a16="http://schemas.microsoft.com/office/drawing/2014/main" xmlns="" id="{EEDCA277-2901-4A45-B7E8-890A11575247}"/>
              </a:ext>
            </a:extLst>
          </p:cNvPr>
          <p:cNvSpPr txBox="1">
            <a:spLocks/>
          </p:cNvSpPr>
          <p:nvPr/>
        </p:nvSpPr>
        <p:spPr>
          <a:xfrm>
            <a:off x="6427378" y="1031249"/>
            <a:ext cx="2666947" cy="8706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SET/Confirm button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Press ‘n hold for 3 seconds until a beep and wait for about 15 seconds to switch between modes</a:t>
            </a:r>
            <a:endParaRPr lang="en-US" altLang="zh-CN" sz="12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xmlns="" id="{EFAAD8CB-C671-F841-997B-2A2F327C302E}"/>
              </a:ext>
            </a:extLst>
          </p:cNvPr>
          <p:cNvSpPr txBox="1">
            <a:spLocks/>
          </p:cNvSpPr>
          <p:nvPr/>
        </p:nvSpPr>
        <p:spPr>
          <a:xfrm>
            <a:off x="6417714" y="2148654"/>
            <a:ext cx="2676611" cy="69523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Disk mode DIP switch</a:t>
            </a:r>
            <a:endParaRPr lang="en-US" altLang="zh-CN" sz="16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200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Individual, JBOD, RAID 0/1/5/10,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2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Software Control (default)</a:t>
            </a:r>
          </a:p>
        </p:txBody>
      </p:sp>
      <p:sp>
        <p:nvSpPr>
          <p:cNvPr id="10" name="內容版面配置區 1">
            <a:extLst>
              <a:ext uri="{FF2B5EF4-FFF2-40B4-BE49-F238E27FC236}">
                <a16:creationId xmlns:a16="http://schemas.microsoft.com/office/drawing/2014/main" xmlns="" id="{2F716F77-751C-1A4C-B7B9-508B884081A8}"/>
              </a:ext>
            </a:extLst>
          </p:cNvPr>
          <p:cNvSpPr txBox="1">
            <a:spLocks/>
          </p:cNvSpPr>
          <p:nvPr/>
        </p:nvSpPr>
        <p:spPr>
          <a:xfrm>
            <a:off x="6417713" y="2843891"/>
            <a:ext cx="2790169" cy="5487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 3.0 Type-C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2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For USB-C or USB-A host</a:t>
            </a:r>
          </a:p>
        </p:txBody>
      </p:sp>
      <p:sp>
        <p:nvSpPr>
          <p:cNvPr id="11" name="內容版面配置區 1">
            <a:extLst>
              <a:ext uri="{FF2B5EF4-FFF2-40B4-BE49-F238E27FC236}">
                <a16:creationId xmlns:a16="http://schemas.microsoft.com/office/drawing/2014/main" xmlns="" id="{7F1DC0D2-7C82-B847-8116-29C9DEC06C8E}"/>
              </a:ext>
            </a:extLst>
          </p:cNvPr>
          <p:cNvSpPr txBox="1">
            <a:spLocks/>
          </p:cNvSpPr>
          <p:nvPr/>
        </p:nvSpPr>
        <p:spPr>
          <a:xfrm>
            <a:off x="6417713" y="3621368"/>
            <a:ext cx="2240765" cy="3845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Power switch</a:t>
            </a:r>
            <a:endParaRPr lang="en-US" altLang="zh-CN" sz="11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12" name="內容版面配置區 1">
            <a:extLst>
              <a:ext uri="{FF2B5EF4-FFF2-40B4-BE49-F238E27FC236}">
                <a16:creationId xmlns:a16="http://schemas.microsoft.com/office/drawing/2014/main" xmlns="" id="{7AA44BA0-7988-A743-8F4F-D9EA47EF5C17}"/>
              </a:ext>
            </a:extLst>
          </p:cNvPr>
          <p:cNvSpPr txBox="1">
            <a:spLocks/>
          </p:cNvSpPr>
          <p:nvPr/>
        </p:nvSpPr>
        <p:spPr>
          <a:xfrm>
            <a:off x="6417713" y="4005903"/>
            <a:ext cx="2138098" cy="3845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altLang="zh-CN" sz="1600" b="1" i="0" u="none" strike="noStrike" kern="0" cap="none" spc="0" baseline="0" noProof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DC 12V power input</a:t>
            </a:r>
            <a:endParaRPr lang="en-US" altLang="zh-CN" sz="11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cxnSp>
        <p:nvCxnSpPr>
          <p:cNvPr id="13" name="接點: 肘形 12">
            <a:extLst>
              <a:ext uri="{FF2B5EF4-FFF2-40B4-BE49-F238E27FC236}">
                <a16:creationId xmlns:a16="http://schemas.microsoft.com/office/drawing/2014/main" xmlns="" id="{052E2EF5-F172-40B2-ABFC-151CABD5F1C4}"/>
              </a:ext>
            </a:extLst>
          </p:cNvPr>
          <p:cNvCxnSpPr>
            <a:cxnSpLocks/>
          </p:cNvCxnSpPr>
          <p:nvPr/>
        </p:nvCxnSpPr>
        <p:spPr>
          <a:xfrm>
            <a:off x="1937010" y="2148654"/>
            <a:ext cx="2363685" cy="674650"/>
          </a:xfrm>
          <a:prstGeom prst="bent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接點: 肘形 13">
            <a:extLst>
              <a:ext uri="{FF2B5EF4-FFF2-40B4-BE49-F238E27FC236}">
                <a16:creationId xmlns:a16="http://schemas.microsoft.com/office/drawing/2014/main" xmlns="" id="{25741849-B22E-4D9A-BC8E-CE802810FFC1}"/>
              </a:ext>
            </a:extLst>
          </p:cNvPr>
          <p:cNvCxnSpPr>
            <a:cxnSpLocks/>
          </p:cNvCxnSpPr>
          <p:nvPr/>
        </p:nvCxnSpPr>
        <p:spPr>
          <a:xfrm rot="16200000" flipH="1">
            <a:off x="2598432" y="3285136"/>
            <a:ext cx="1078039" cy="677661"/>
          </a:xfrm>
          <a:prstGeom prst="bentConnector3">
            <a:avLst>
              <a:gd name="adj1" fmla="val -550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接點: 肘形 16">
            <a:extLst>
              <a:ext uri="{FF2B5EF4-FFF2-40B4-BE49-F238E27FC236}">
                <a16:creationId xmlns:a16="http://schemas.microsoft.com/office/drawing/2014/main" xmlns="" id="{2FACA90B-2155-4C4E-AB65-5E123678D172}"/>
              </a:ext>
            </a:extLst>
          </p:cNvPr>
          <p:cNvCxnSpPr>
            <a:cxnSpLocks/>
          </p:cNvCxnSpPr>
          <p:nvPr/>
        </p:nvCxnSpPr>
        <p:spPr>
          <a:xfrm>
            <a:off x="1937010" y="3915382"/>
            <a:ext cx="3252964" cy="443685"/>
          </a:xfrm>
          <a:prstGeom prst="bentConnector3">
            <a:avLst>
              <a:gd name="adj1" fmla="val 30385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接點: 肘形 12">
            <a:extLst>
              <a:ext uri="{FF2B5EF4-FFF2-40B4-BE49-F238E27FC236}">
                <a16:creationId xmlns:a16="http://schemas.microsoft.com/office/drawing/2014/main" xmlns="" id="{F4B8CAB4-08D1-4352-B01C-12DE684BBA3A}"/>
              </a:ext>
            </a:extLst>
          </p:cNvPr>
          <p:cNvCxnSpPr>
            <a:cxnSpLocks/>
          </p:cNvCxnSpPr>
          <p:nvPr/>
        </p:nvCxnSpPr>
        <p:spPr>
          <a:xfrm>
            <a:off x="6034035" y="4162987"/>
            <a:ext cx="447562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接點: 肘形 12">
            <a:extLst>
              <a:ext uri="{FF2B5EF4-FFF2-40B4-BE49-F238E27FC236}">
                <a16:creationId xmlns:a16="http://schemas.microsoft.com/office/drawing/2014/main" xmlns="" id="{54B86C5E-C008-4F46-9826-03F62849BB24}"/>
              </a:ext>
            </a:extLst>
          </p:cNvPr>
          <p:cNvCxnSpPr>
            <a:cxnSpLocks/>
          </p:cNvCxnSpPr>
          <p:nvPr/>
        </p:nvCxnSpPr>
        <p:spPr>
          <a:xfrm>
            <a:off x="6034035" y="3776126"/>
            <a:ext cx="447562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接點: 肘形 12">
            <a:extLst>
              <a:ext uri="{FF2B5EF4-FFF2-40B4-BE49-F238E27FC236}">
                <a16:creationId xmlns:a16="http://schemas.microsoft.com/office/drawing/2014/main" xmlns="" id="{077ADE49-E0BA-4A10-B274-EC5D8483EA91}"/>
              </a:ext>
            </a:extLst>
          </p:cNvPr>
          <p:cNvCxnSpPr>
            <a:cxnSpLocks/>
          </p:cNvCxnSpPr>
          <p:nvPr/>
        </p:nvCxnSpPr>
        <p:spPr>
          <a:xfrm>
            <a:off x="6034035" y="3017475"/>
            <a:ext cx="447562" cy="0"/>
          </a:xfrm>
          <a:prstGeom prst="straightConnector1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接點: 肘形 31">
            <a:extLst>
              <a:ext uri="{FF2B5EF4-FFF2-40B4-BE49-F238E27FC236}">
                <a16:creationId xmlns:a16="http://schemas.microsoft.com/office/drawing/2014/main" xmlns="" id="{219B56A7-E69D-48B7-8293-EE380C2A34A4}"/>
              </a:ext>
            </a:extLst>
          </p:cNvPr>
          <p:cNvCxnSpPr>
            <a:cxnSpLocks/>
          </p:cNvCxnSpPr>
          <p:nvPr/>
        </p:nvCxnSpPr>
        <p:spPr>
          <a:xfrm flipV="1">
            <a:off x="6034035" y="2339400"/>
            <a:ext cx="440305" cy="288100"/>
          </a:xfrm>
          <a:prstGeom prst="bent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接點: 肘形 34">
            <a:extLst>
              <a:ext uri="{FF2B5EF4-FFF2-40B4-BE49-F238E27FC236}">
                <a16:creationId xmlns:a16="http://schemas.microsoft.com/office/drawing/2014/main" xmlns="" id="{0D258672-91F0-4F48-9EBC-D8CBD38B46D6}"/>
              </a:ext>
            </a:extLst>
          </p:cNvPr>
          <p:cNvCxnSpPr>
            <a:cxnSpLocks/>
          </p:cNvCxnSpPr>
          <p:nvPr/>
        </p:nvCxnSpPr>
        <p:spPr>
          <a:xfrm flipV="1">
            <a:off x="5884978" y="1689578"/>
            <a:ext cx="589362" cy="569114"/>
          </a:xfrm>
          <a:prstGeom prst="bent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33633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9318C2-E7C9-9D4D-8E05-0A8238DBC0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Installing the </a:t>
            </a:r>
            <a:r>
              <a:rPr lang="en-US"/>
              <a:t>USB </a:t>
            </a:r>
            <a:r>
              <a:rPr lang="en-US" altLang="zh-CN"/>
              <a:t>cable clip</a:t>
            </a:r>
            <a:endParaRPr lang="en-US"/>
          </a:p>
        </p:txBody>
      </p:sp>
      <p:grpSp>
        <p:nvGrpSpPr>
          <p:cNvPr id="21" name="群組 20">
            <a:extLst>
              <a:ext uri="{FF2B5EF4-FFF2-40B4-BE49-F238E27FC236}">
                <a16:creationId xmlns:a16="http://schemas.microsoft.com/office/drawing/2014/main" xmlns="" id="{A94E5F1A-3B60-4E1A-A8A6-C79C766BE2F5}"/>
              </a:ext>
            </a:extLst>
          </p:cNvPr>
          <p:cNvGrpSpPr/>
          <p:nvPr/>
        </p:nvGrpSpPr>
        <p:grpSpPr>
          <a:xfrm>
            <a:off x="207558" y="1467116"/>
            <a:ext cx="8936442" cy="2961474"/>
            <a:chOff x="207558" y="1467116"/>
            <a:chExt cx="8936442" cy="2961474"/>
          </a:xfrm>
        </p:grpSpPr>
        <p:grpSp>
          <p:nvGrpSpPr>
            <p:cNvPr id="11" name="群組 10">
              <a:extLst>
                <a:ext uri="{FF2B5EF4-FFF2-40B4-BE49-F238E27FC236}">
                  <a16:creationId xmlns:a16="http://schemas.microsoft.com/office/drawing/2014/main" xmlns="" id="{8303E36F-AB35-4467-90C6-D1DDFB3E93AE}"/>
                </a:ext>
              </a:extLst>
            </p:cNvPr>
            <p:cNvGrpSpPr/>
            <p:nvPr/>
          </p:nvGrpSpPr>
          <p:grpSpPr>
            <a:xfrm>
              <a:off x="6098961" y="1478438"/>
              <a:ext cx="2837481" cy="2755234"/>
              <a:chOff x="127080" y="1275500"/>
              <a:chExt cx="3041768" cy="2953600"/>
            </a:xfrm>
          </p:grpSpPr>
          <p:pic>
            <p:nvPicPr>
              <p:cNvPr id="12" name="圖片 11">
                <a:extLst>
                  <a:ext uri="{FF2B5EF4-FFF2-40B4-BE49-F238E27FC236}">
                    <a16:creationId xmlns:a16="http://schemas.microsoft.com/office/drawing/2014/main" xmlns="" id="{CBCE62B7-4907-418B-93A6-DD4C9F9A2E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27080" y="1275500"/>
                <a:ext cx="3041768" cy="2953600"/>
              </a:xfrm>
              <a:prstGeom prst="rect">
                <a:avLst/>
              </a:prstGeom>
            </p:spPr>
          </p:pic>
          <p:sp>
            <p:nvSpPr>
              <p:cNvPr id="13" name="文字方塊 12">
                <a:extLst>
                  <a:ext uri="{FF2B5EF4-FFF2-40B4-BE49-F238E27FC236}">
                    <a16:creationId xmlns:a16="http://schemas.microsoft.com/office/drawing/2014/main" xmlns="" id="{CD1FC069-068C-4FD4-944B-7A0F82754812}"/>
                  </a:ext>
                </a:extLst>
              </p:cNvPr>
              <p:cNvSpPr txBox="1"/>
              <p:nvPr/>
            </p:nvSpPr>
            <p:spPr>
              <a:xfrm>
                <a:off x="291874" y="1537778"/>
                <a:ext cx="642238" cy="560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800" b="1">
                    <a:solidFill>
                      <a:schemeClr val="bg1"/>
                    </a:solidFill>
                  </a:rPr>
                  <a:t>03</a:t>
                </a:r>
                <a:endParaRPr lang="zh-TW" altLang="en-US" sz="2800" b="1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3" name="群組 2">
              <a:extLst>
                <a:ext uri="{FF2B5EF4-FFF2-40B4-BE49-F238E27FC236}">
                  <a16:creationId xmlns:a16="http://schemas.microsoft.com/office/drawing/2014/main" xmlns="" id="{EF1DC9E9-689D-4C11-8E62-843B0DA9A35D}"/>
                </a:ext>
              </a:extLst>
            </p:cNvPr>
            <p:cNvGrpSpPr/>
            <p:nvPr/>
          </p:nvGrpSpPr>
          <p:grpSpPr>
            <a:xfrm>
              <a:off x="207558" y="1467116"/>
              <a:ext cx="6164398" cy="2784850"/>
              <a:chOff x="127080" y="1263362"/>
              <a:chExt cx="6608210" cy="2985349"/>
            </a:xfrm>
          </p:grpSpPr>
          <p:pic>
            <p:nvPicPr>
              <p:cNvPr id="20" name="圖片 19">
                <a:extLst>
                  <a:ext uri="{FF2B5EF4-FFF2-40B4-BE49-F238E27FC236}">
                    <a16:creationId xmlns:a16="http://schemas.microsoft.com/office/drawing/2014/main" xmlns="" id="{B07DC3F8-CAB3-45C5-BC13-EBCF4A6DEC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01184" y="1263362"/>
                <a:ext cx="3434106" cy="2985349"/>
              </a:xfrm>
              <a:prstGeom prst="rect">
                <a:avLst/>
              </a:prstGeom>
            </p:spPr>
          </p:pic>
          <p:pic>
            <p:nvPicPr>
              <p:cNvPr id="6" name="圖片 5">
                <a:extLst>
                  <a:ext uri="{FF2B5EF4-FFF2-40B4-BE49-F238E27FC236}">
                    <a16:creationId xmlns:a16="http://schemas.microsoft.com/office/drawing/2014/main" xmlns="" id="{1D90BFD6-038E-4EC5-A32A-ED1A1058B60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7080" y="1263362"/>
                <a:ext cx="3434106" cy="2985349"/>
              </a:xfrm>
              <a:prstGeom prst="rect">
                <a:avLst/>
              </a:prstGeom>
            </p:spPr>
          </p:pic>
          <p:sp>
            <p:nvSpPr>
              <p:cNvPr id="7" name="文字方塊 6">
                <a:extLst>
                  <a:ext uri="{FF2B5EF4-FFF2-40B4-BE49-F238E27FC236}">
                    <a16:creationId xmlns:a16="http://schemas.microsoft.com/office/drawing/2014/main" xmlns="" id="{B9CCBDEF-8097-4C50-AE8D-6FBDC9155CDF}"/>
                  </a:ext>
                </a:extLst>
              </p:cNvPr>
              <p:cNvSpPr txBox="1"/>
              <p:nvPr/>
            </p:nvSpPr>
            <p:spPr>
              <a:xfrm>
                <a:off x="291874" y="1537778"/>
                <a:ext cx="642238" cy="560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800" b="1">
                    <a:solidFill>
                      <a:schemeClr val="bg1"/>
                    </a:solidFill>
                  </a:rPr>
                  <a:t>01</a:t>
                </a:r>
                <a:endParaRPr lang="zh-TW" altLang="en-US" sz="2800" b="1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0" name="文字方塊 9">
              <a:extLst>
                <a:ext uri="{FF2B5EF4-FFF2-40B4-BE49-F238E27FC236}">
                  <a16:creationId xmlns:a16="http://schemas.microsoft.com/office/drawing/2014/main" xmlns="" id="{B8C0089A-4B69-4A1E-BDE3-90F7D21D5C55}"/>
                </a:ext>
              </a:extLst>
            </p:cNvPr>
            <p:cNvSpPr txBox="1"/>
            <p:nvPr/>
          </p:nvSpPr>
          <p:spPr>
            <a:xfrm>
              <a:off x="3306986" y="1723101"/>
              <a:ext cx="5991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2800" b="1">
                  <a:solidFill>
                    <a:schemeClr val="bg1"/>
                  </a:solidFill>
                </a:rPr>
                <a:t>02</a:t>
              </a:r>
              <a:endParaRPr lang="zh-TW" altLang="en-US" sz="2800" b="1">
                <a:solidFill>
                  <a:schemeClr val="bg1"/>
                </a:solidFill>
              </a:endParaRP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FD1E6BFF-2717-F641-8C9C-C413624AD95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2675" y="2220374"/>
              <a:ext cx="2904379" cy="2039245"/>
            </a:xfrm>
            <a:prstGeom prst="rect">
              <a:avLst/>
            </a:prstGeom>
          </p:spPr>
        </p:pic>
        <p:pic>
          <p:nvPicPr>
            <p:cNvPr id="15" name="Picture 3">
              <a:extLst>
                <a:ext uri="{FF2B5EF4-FFF2-40B4-BE49-F238E27FC236}">
                  <a16:creationId xmlns:a16="http://schemas.microsoft.com/office/drawing/2014/main" xmlns="" id="{16637A87-0359-43A3-9306-146869F11BF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332243" y="2235266"/>
              <a:ext cx="3123823" cy="2193324"/>
            </a:xfrm>
            <a:prstGeom prst="rect">
              <a:avLst/>
            </a:prstGeom>
          </p:spPr>
        </p:pic>
        <p:pic>
          <p:nvPicPr>
            <p:cNvPr id="17" name="Picture 3">
              <a:extLst>
                <a:ext uri="{FF2B5EF4-FFF2-40B4-BE49-F238E27FC236}">
                  <a16:creationId xmlns:a16="http://schemas.microsoft.com/office/drawing/2014/main" xmlns="" id="{08506B99-2A72-4099-9F44-7D9A4F3D1F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371956" y="2287342"/>
              <a:ext cx="2772044" cy="1946330"/>
            </a:xfrm>
            <a:prstGeom prst="rect">
              <a:avLst/>
            </a:prstGeom>
          </p:spPr>
        </p:pic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3EC642A4-D7B8-9C42-8307-05923B7739CF}"/>
              </a:ext>
            </a:extLst>
          </p:cNvPr>
          <p:cNvSpPr/>
          <p:nvPr/>
        </p:nvSpPr>
        <p:spPr>
          <a:xfrm>
            <a:off x="292345" y="4679145"/>
            <a:ext cx="6029281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>
                <a:solidFill>
                  <a:schemeClr val="bg1"/>
                </a:solidFill>
              </a:rPr>
              <a:t>Note: The clip is not intended to be removed after attaching it to the RAID enclosure.</a:t>
            </a:r>
          </a:p>
        </p:txBody>
      </p:sp>
    </p:spTree>
    <p:extLst>
      <p:ext uri="{BB962C8B-B14F-4D97-AF65-F5344CB8AC3E}">
        <p14:creationId xmlns:p14="http://schemas.microsoft.com/office/powerpoint/2010/main" xmlns="" val="3344305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2D98D-2F48-6F41-BCA8-1F779BE7C2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/>
              <a:t>USB Type-C </a:t>
            </a:r>
            <a:r>
              <a:rPr lang="en-US" altLang="zh-CN"/>
              <a:t>supporting more host types</a:t>
            </a:r>
            <a:endParaRPr lang="en-US"/>
          </a:p>
        </p:txBody>
      </p:sp>
      <p:sp>
        <p:nvSpPr>
          <p:cNvPr id="27" name="TextBox 30">
            <a:extLst>
              <a:ext uri="{FF2B5EF4-FFF2-40B4-BE49-F238E27FC236}">
                <a16:creationId xmlns:a16="http://schemas.microsoft.com/office/drawing/2014/main" xmlns="" id="{D44BA225-93B4-7042-A642-3D0779B5DFB2}"/>
              </a:ext>
            </a:extLst>
          </p:cNvPr>
          <p:cNvSpPr txBox="1"/>
          <p:nvPr/>
        </p:nvSpPr>
        <p:spPr>
          <a:xfrm>
            <a:off x="3145984" y="3642178"/>
            <a:ext cx="2058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Optional USB-</a:t>
            </a:r>
            <a:r>
              <a:rPr lang="en-US" altLang="zh-TW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 to USB-</a:t>
            </a:r>
            <a:r>
              <a:rPr lang="en-US" altLang="zh-CN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r>
              <a:rPr lang="en-US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cable for USB-C host</a:t>
            </a:r>
          </a:p>
        </p:txBody>
      </p:sp>
      <p:grpSp>
        <p:nvGrpSpPr>
          <p:cNvPr id="7" name="群組 6">
            <a:extLst>
              <a:ext uri="{FF2B5EF4-FFF2-40B4-BE49-F238E27FC236}">
                <a16:creationId xmlns:a16="http://schemas.microsoft.com/office/drawing/2014/main" xmlns="" id="{AB7163DA-D429-4615-B0F6-CC05FB6A9244}"/>
              </a:ext>
            </a:extLst>
          </p:cNvPr>
          <p:cNvGrpSpPr/>
          <p:nvPr/>
        </p:nvGrpSpPr>
        <p:grpSpPr>
          <a:xfrm>
            <a:off x="279741" y="989809"/>
            <a:ext cx="8100583" cy="3480088"/>
            <a:chOff x="510890" y="1059051"/>
            <a:chExt cx="7576861" cy="3255091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xmlns="" id="{A65C5E8A-01F7-4B48-A84B-68305898AC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0890" y="1798140"/>
              <a:ext cx="2470530" cy="2136332"/>
            </a:xfrm>
            <a:prstGeom prst="rect">
              <a:avLst/>
            </a:prstGeom>
          </p:spPr>
        </p:pic>
        <p:grpSp>
          <p:nvGrpSpPr>
            <p:cNvPr id="3" name="群組 2">
              <a:extLst>
                <a:ext uri="{FF2B5EF4-FFF2-40B4-BE49-F238E27FC236}">
                  <a16:creationId xmlns:a16="http://schemas.microsoft.com/office/drawing/2014/main" xmlns="" id="{7D63035C-8F9C-4C0A-B832-662FC7800695}"/>
                </a:ext>
              </a:extLst>
            </p:cNvPr>
            <p:cNvGrpSpPr/>
            <p:nvPr/>
          </p:nvGrpSpPr>
          <p:grpSpPr>
            <a:xfrm>
              <a:off x="5121295" y="1502002"/>
              <a:ext cx="1741729" cy="2286635"/>
              <a:chOff x="5028323" y="1502002"/>
              <a:chExt cx="2264338" cy="2286635"/>
            </a:xfrm>
          </p:grpSpPr>
          <p:cxnSp>
            <p:nvCxnSpPr>
              <p:cNvPr id="5" name="直線接點 14">
                <a:extLst>
                  <a:ext uri="{FF2B5EF4-FFF2-40B4-BE49-F238E27FC236}">
                    <a16:creationId xmlns:a16="http://schemas.microsoft.com/office/drawing/2014/main" xmlns="" id="{7E081332-EAF1-4A4B-8562-EFC46816F3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44154" y="2351429"/>
                <a:ext cx="1750353" cy="0"/>
              </a:xfrm>
              <a:prstGeom prst="straightConnector1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直線接點 5">
                <a:extLst>
                  <a:ext uri="{FF2B5EF4-FFF2-40B4-BE49-F238E27FC236}">
                    <a16:creationId xmlns:a16="http://schemas.microsoft.com/office/drawing/2014/main" xmlns="" id="{8ED15000-477D-4583-A585-C875E12BAD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28595" y="3788637"/>
                <a:ext cx="1765912" cy="0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線接點 7">
                <a:extLst>
                  <a:ext uri="{FF2B5EF4-FFF2-40B4-BE49-F238E27FC236}">
                    <a16:creationId xmlns:a16="http://schemas.microsoft.com/office/drawing/2014/main" xmlns="" id="{A49F0C5F-879E-4ED6-BC1D-20AB5DAB26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63214" y="1502002"/>
                <a:ext cx="2229447" cy="0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線接點 8">
                <a:extLst>
                  <a:ext uri="{FF2B5EF4-FFF2-40B4-BE49-F238E27FC236}">
                    <a16:creationId xmlns:a16="http://schemas.microsoft.com/office/drawing/2014/main" xmlns="" id="{A1CCCCCF-71D4-40FC-9F56-65795CAB59A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028323" y="1502002"/>
                <a:ext cx="7070" cy="2273579"/>
              </a:xfrm>
              <a:prstGeom prst="line">
                <a:avLst/>
              </a:prstGeom>
              <a:ln w="25400">
                <a:solidFill>
                  <a:srgbClr val="FFC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TextBox 30">
              <a:extLst>
                <a:ext uri="{FF2B5EF4-FFF2-40B4-BE49-F238E27FC236}">
                  <a16:creationId xmlns:a16="http://schemas.microsoft.com/office/drawing/2014/main" xmlns="" id="{949871F5-4F2A-48B5-AF19-80D2ED48FAF7}"/>
                </a:ext>
              </a:extLst>
            </p:cNvPr>
            <p:cNvSpPr txBox="1"/>
            <p:nvPr/>
          </p:nvSpPr>
          <p:spPr>
            <a:xfrm>
              <a:off x="5127845" y="1231448"/>
              <a:ext cx="8418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TS-251B </a:t>
              </a:r>
            </a:p>
          </p:txBody>
        </p:sp>
        <p:sp>
          <p:nvSpPr>
            <p:cNvPr id="11" name="TextBox 30">
              <a:extLst>
                <a:ext uri="{FF2B5EF4-FFF2-40B4-BE49-F238E27FC236}">
                  <a16:creationId xmlns:a16="http://schemas.microsoft.com/office/drawing/2014/main" xmlns="" id="{D4519244-CE29-49D9-93E1-EEDD61D06B68}"/>
                </a:ext>
              </a:extLst>
            </p:cNvPr>
            <p:cNvSpPr txBox="1"/>
            <p:nvPr/>
          </p:nvSpPr>
          <p:spPr>
            <a:xfrm>
              <a:off x="5127845" y="2074430"/>
              <a:ext cx="111921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Windows PC</a:t>
              </a:r>
            </a:p>
          </p:txBody>
        </p:sp>
        <p:sp>
          <p:nvSpPr>
            <p:cNvPr id="12" name="TextBox 30">
              <a:extLst>
                <a:ext uri="{FF2B5EF4-FFF2-40B4-BE49-F238E27FC236}">
                  <a16:creationId xmlns:a16="http://schemas.microsoft.com/office/drawing/2014/main" xmlns="" id="{F62457EC-1F86-4E79-A905-392187DF49BF}"/>
                </a:ext>
              </a:extLst>
            </p:cNvPr>
            <p:cNvSpPr txBox="1"/>
            <p:nvPr/>
          </p:nvSpPr>
          <p:spPr>
            <a:xfrm>
              <a:off x="5127845" y="3478851"/>
              <a:ext cx="1091838" cy="2590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MacBook Pro</a:t>
              </a:r>
            </a:p>
          </p:txBody>
        </p:sp>
        <p:pic>
          <p:nvPicPr>
            <p:cNvPr id="13" name="Shape 160">
              <a:extLst>
                <a:ext uri="{FF2B5EF4-FFF2-40B4-BE49-F238E27FC236}">
                  <a16:creationId xmlns:a16="http://schemas.microsoft.com/office/drawing/2014/main" xmlns="" id="{DAB6C515-5800-4F7D-B0E3-B33C14B9E2C5}"/>
                </a:ext>
              </a:extLst>
            </p:cNvPr>
            <p:cNvPicPr preferRelativeResize="0"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271039" y="2183330"/>
              <a:ext cx="1816712" cy="113864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5">
              <a:extLst>
                <a:ext uri="{FF2B5EF4-FFF2-40B4-BE49-F238E27FC236}">
                  <a16:creationId xmlns:a16="http://schemas.microsoft.com/office/drawing/2014/main" xmlns="" id="{E9C4CE5B-52A7-4F64-8D89-8BE80CCF9B0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6234739" y="3411182"/>
              <a:ext cx="1510527" cy="902960"/>
            </a:xfrm>
            <a:prstGeom prst="rect">
              <a:avLst/>
            </a:prstGeom>
          </p:spPr>
        </p:pic>
        <p:pic>
          <p:nvPicPr>
            <p:cNvPr id="15" name="Content Placeholder 4">
              <a:extLst>
                <a:ext uri="{FF2B5EF4-FFF2-40B4-BE49-F238E27FC236}">
                  <a16:creationId xmlns:a16="http://schemas.microsoft.com/office/drawing/2014/main" xmlns="" id="{5B5FA7B1-4D04-4A42-B55A-0C84AA30BE6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30913" y="1059051"/>
              <a:ext cx="641977" cy="1141033"/>
            </a:xfrm>
            <a:prstGeom prst="rect">
              <a:avLst/>
            </a:prstGeom>
            <a:effectLst>
              <a:outerShdw blurRad="127000" dir="2700000" algn="tl" rotWithShape="0">
                <a:schemeClr val="tx1">
                  <a:lumMod val="75000"/>
                  <a:lumOff val="25000"/>
                  <a:alpha val="90000"/>
                </a:schemeClr>
              </a:outerShdw>
            </a:effectLst>
          </p:spPr>
        </p:pic>
        <p:grpSp>
          <p:nvGrpSpPr>
            <p:cNvPr id="21" name="群組 20">
              <a:extLst>
                <a:ext uri="{FF2B5EF4-FFF2-40B4-BE49-F238E27FC236}">
                  <a16:creationId xmlns:a16="http://schemas.microsoft.com/office/drawing/2014/main" xmlns="" id="{2D674E03-CD3E-44DD-8934-4CFA2317E332}"/>
                </a:ext>
              </a:extLst>
            </p:cNvPr>
            <p:cNvGrpSpPr/>
            <p:nvPr/>
          </p:nvGrpSpPr>
          <p:grpSpPr>
            <a:xfrm>
              <a:off x="2866043" y="1930631"/>
              <a:ext cx="2245474" cy="412939"/>
              <a:chOff x="2753705" y="1886636"/>
              <a:chExt cx="2518685" cy="463182"/>
            </a:xfrm>
          </p:grpSpPr>
          <p:pic>
            <p:nvPicPr>
              <p:cNvPr id="19" name="圖片 18">
                <a:extLst>
                  <a:ext uri="{FF2B5EF4-FFF2-40B4-BE49-F238E27FC236}">
                    <a16:creationId xmlns:a16="http://schemas.microsoft.com/office/drawing/2014/main" xmlns="" id="{4B276A71-51A6-4589-B6CF-BA6F109504C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2753705" y="1937835"/>
                <a:ext cx="1065125" cy="361740"/>
              </a:xfrm>
              <a:prstGeom prst="rect">
                <a:avLst/>
              </a:prstGeom>
            </p:spPr>
          </p:pic>
          <p:pic>
            <p:nvPicPr>
              <p:cNvPr id="20" name="圖片 19">
                <a:extLst>
                  <a:ext uri="{FF2B5EF4-FFF2-40B4-BE49-F238E27FC236}">
                    <a16:creationId xmlns:a16="http://schemas.microsoft.com/office/drawing/2014/main" xmlns="" id="{394985B8-5D6A-4EEA-82E5-FC4BD5C4369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3938327" y="1886636"/>
                <a:ext cx="1334063" cy="463182"/>
              </a:xfrm>
              <a:prstGeom prst="rect">
                <a:avLst/>
              </a:prstGeom>
            </p:spPr>
          </p:pic>
        </p:grpSp>
        <p:grpSp>
          <p:nvGrpSpPr>
            <p:cNvPr id="26" name="群組 25">
              <a:extLst>
                <a:ext uri="{FF2B5EF4-FFF2-40B4-BE49-F238E27FC236}">
                  <a16:creationId xmlns:a16="http://schemas.microsoft.com/office/drawing/2014/main" xmlns="" id="{34273C05-95EA-45F4-8B8A-EE3D9D78B472}"/>
                </a:ext>
              </a:extLst>
            </p:cNvPr>
            <p:cNvGrpSpPr/>
            <p:nvPr/>
          </p:nvGrpSpPr>
          <p:grpSpPr>
            <a:xfrm>
              <a:off x="2863219" y="3181020"/>
              <a:ext cx="1978650" cy="322501"/>
              <a:chOff x="2766640" y="3257504"/>
              <a:chExt cx="1978650" cy="322501"/>
            </a:xfrm>
          </p:grpSpPr>
          <p:pic>
            <p:nvPicPr>
              <p:cNvPr id="23" name="圖片 22">
                <a:extLst>
                  <a:ext uri="{FF2B5EF4-FFF2-40B4-BE49-F238E27FC236}">
                    <a16:creationId xmlns:a16="http://schemas.microsoft.com/office/drawing/2014/main" xmlns="" id="{3BB1084E-73D5-4E62-A997-1F31A856B8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2766640" y="3257504"/>
                <a:ext cx="949587" cy="322501"/>
              </a:xfrm>
              <a:prstGeom prst="rect">
                <a:avLst/>
              </a:prstGeom>
            </p:spPr>
          </p:pic>
          <p:pic>
            <p:nvPicPr>
              <p:cNvPr id="25" name="圖片 24">
                <a:extLst>
                  <a:ext uri="{FF2B5EF4-FFF2-40B4-BE49-F238E27FC236}">
                    <a16:creationId xmlns:a16="http://schemas.microsoft.com/office/drawing/2014/main" xmlns="" id="{049348AB-6538-4B21-A502-8DC2080253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 rot="10800000">
                <a:off x="3795703" y="3257504"/>
                <a:ext cx="949587" cy="322501"/>
              </a:xfrm>
              <a:prstGeom prst="rect">
                <a:avLst/>
              </a:prstGeom>
            </p:spPr>
          </p:pic>
        </p:grpSp>
        <p:sp>
          <p:nvSpPr>
            <p:cNvPr id="22" name="TextBox 30">
              <a:extLst>
                <a:ext uri="{FF2B5EF4-FFF2-40B4-BE49-F238E27FC236}">
                  <a16:creationId xmlns:a16="http://schemas.microsoft.com/office/drawing/2014/main" xmlns="" id="{C3B05B0A-E689-4406-A9F1-C3BED78098F1}"/>
                </a:ext>
              </a:extLst>
            </p:cNvPr>
            <p:cNvSpPr txBox="1"/>
            <p:nvPr/>
          </p:nvSpPr>
          <p:spPr>
            <a:xfrm>
              <a:off x="3123694" y="1502887"/>
              <a:ext cx="1812227" cy="4318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1-meter (3-foot) USB 3.0 </a:t>
              </a:r>
              <a:r>
                <a:rPr lang="en-US" altLang="zh-TW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 to </a:t>
              </a:r>
              <a:r>
                <a:rPr lang="en-US" altLang="zh-CN" sz="12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A cable included</a:t>
              </a:r>
              <a:endParaRPr lang="en-US" sz="1200" b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248732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E7821A-9D26-1A46-A436-3145FA5E8F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Switching between modes (with DIP switch)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654DDA0-FD0E-7543-AED3-0495AA8EFF11}"/>
              </a:ext>
            </a:extLst>
          </p:cNvPr>
          <p:cNvSpPr txBox="1"/>
          <p:nvPr/>
        </p:nvSpPr>
        <p:spPr>
          <a:xfrm>
            <a:off x="231813" y="1952303"/>
            <a:ext cx="2751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Any number of drives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TW" sz="1200">
                <a:solidFill>
                  <a:schemeClr val="bg1"/>
                </a:solidFill>
              </a:rPr>
              <a:t>Each drive capacity separated</a:t>
            </a:r>
            <a:endParaRPr lang="en-US" sz="1200">
              <a:solidFill>
                <a:schemeClr val="bg1"/>
              </a:solidFill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xmlns="" id="{4DA398C3-AC88-4B41-9492-C9B22F9C6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1296"/>
          <a:stretch/>
        </p:blipFill>
        <p:spPr>
          <a:xfrm>
            <a:off x="341622" y="1082208"/>
            <a:ext cx="859953" cy="862551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64C41EF4-AD9D-47C1-AAFC-576007DE33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1130"/>
          <a:stretch/>
        </p:blipFill>
        <p:spPr>
          <a:xfrm>
            <a:off x="3176227" y="1082208"/>
            <a:ext cx="695951" cy="862552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xmlns="" id="{74767C02-B19C-4647-ACD7-309488CB72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1130"/>
          <a:stretch/>
        </p:blipFill>
        <p:spPr>
          <a:xfrm>
            <a:off x="6065430" y="1082208"/>
            <a:ext cx="695951" cy="862553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xmlns="" id="{68BC16CB-21C1-48D3-8A84-96306259E674}"/>
              </a:ext>
            </a:extLst>
          </p:cNvPr>
          <p:cNvSpPr txBox="1"/>
          <p:nvPr/>
        </p:nvSpPr>
        <p:spPr>
          <a:xfrm>
            <a:off x="1195685" y="1334298"/>
            <a:ext cx="1163544" cy="30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Individual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xmlns="" id="{6BB64542-8205-4665-B69E-C3AD58EAB805}"/>
              </a:ext>
            </a:extLst>
          </p:cNvPr>
          <p:cNvSpPr txBox="1"/>
          <p:nvPr/>
        </p:nvSpPr>
        <p:spPr>
          <a:xfrm>
            <a:off x="3872178" y="1334298"/>
            <a:ext cx="1163544" cy="30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JBOD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xmlns="" id="{BBAD9163-94BC-4CDA-BFD3-191286502ACB}"/>
              </a:ext>
            </a:extLst>
          </p:cNvPr>
          <p:cNvSpPr txBox="1"/>
          <p:nvPr/>
        </p:nvSpPr>
        <p:spPr>
          <a:xfrm>
            <a:off x="6739118" y="1334298"/>
            <a:ext cx="1163544" cy="304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RAID 0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xmlns="" id="{7C7979E9-4CA4-428B-8C04-D604787FDC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22619"/>
          <a:stretch/>
        </p:blipFill>
        <p:spPr>
          <a:xfrm>
            <a:off x="360960" y="2695711"/>
            <a:ext cx="862979" cy="858576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xmlns="" id="{60418B28-89F5-4053-8772-FB89B0A2C4B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21207"/>
          <a:stretch/>
        </p:blipFill>
        <p:spPr>
          <a:xfrm>
            <a:off x="3176227" y="2695711"/>
            <a:ext cx="695951" cy="858576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xmlns="" id="{D99E7891-FA64-4641-B3E5-817FEFD6116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1130"/>
          <a:stretch/>
        </p:blipFill>
        <p:spPr>
          <a:xfrm>
            <a:off x="5780200" y="2695711"/>
            <a:ext cx="1117500" cy="862553"/>
          </a:xfrm>
          <a:prstGeom prst="rect">
            <a:avLst/>
          </a:prstGeom>
        </p:spPr>
      </p:pic>
      <p:sp>
        <p:nvSpPr>
          <p:cNvPr id="22" name="文字方塊 21">
            <a:extLst>
              <a:ext uri="{FF2B5EF4-FFF2-40B4-BE49-F238E27FC236}">
                <a16:creationId xmlns:a16="http://schemas.microsoft.com/office/drawing/2014/main" xmlns="" id="{7795D605-875F-41C3-9E87-7412EA05BF55}"/>
              </a:ext>
            </a:extLst>
          </p:cNvPr>
          <p:cNvSpPr txBox="1"/>
          <p:nvPr/>
        </p:nvSpPr>
        <p:spPr>
          <a:xfrm>
            <a:off x="1173803" y="2978593"/>
            <a:ext cx="1163544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RAID 1/10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xmlns="" id="{D6FF3CF4-C6E7-4688-8579-654D49C3D7F4}"/>
              </a:ext>
            </a:extLst>
          </p:cNvPr>
          <p:cNvSpPr txBox="1"/>
          <p:nvPr/>
        </p:nvSpPr>
        <p:spPr>
          <a:xfrm>
            <a:off x="3859683" y="2978593"/>
            <a:ext cx="1163544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RAID 5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xmlns="" id="{90B666F7-1B76-4FAE-8816-D051F071DAFD}"/>
              </a:ext>
            </a:extLst>
          </p:cNvPr>
          <p:cNvSpPr txBox="1"/>
          <p:nvPr/>
        </p:nvSpPr>
        <p:spPr>
          <a:xfrm>
            <a:off x="6700958" y="2838453"/>
            <a:ext cx="19997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Software control</a:t>
            </a:r>
          </a:p>
          <a:p>
            <a:r>
              <a:rPr lang="en-US" altLang="zh-TW" sz="1600" b="1">
                <a:solidFill>
                  <a:schemeClr val="bg1"/>
                </a:solidFill>
              </a:rPr>
              <a:t>(factory default</a:t>
            </a:r>
            <a:r>
              <a:rPr lang="en-US" altLang="zh-CN" sz="1600" b="1">
                <a:solidFill>
                  <a:schemeClr val="bg1"/>
                </a:solidFill>
              </a:rPr>
              <a:t>)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25" name="TextBox 2">
            <a:extLst>
              <a:ext uri="{FF2B5EF4-FFF2-40B4-BE49-F238E27FC236}">
                <a16:creationId xmlns:a16="http://schemas.microsoft.com/office/drawing/2014/main" xmlns="" id="{209F5C2B-47A2-45AF-B31E-AAD8F5C26716}"/>
              </a:ext>
            </a:extLst>
          </p:cNvPr>
          <p:cNvSpPr txBox="1"/>
          <p:nvPr/>
        </p:nvSpPr>
        <p:spPr>
          <a:xfrm>
            <a:off x="2663499" y="1929619"/>
            <a:ext cx="3162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TW" sz="1200">
                <a:solidFill>
                  <a:schemeClr val="bg1"/>
                </a:solidFill>
              </a:rPr>
              <a:t>Minimum two drives</a:t>
            </a:r>
            <a:endParaRPr lang="en-US" altLang="zh-CN" sz="120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Combined capacity but no fault</a:t>
            </a:r>
            <a:r>
              <a:rPr lang="zh-TW" altLang="en-US" sz="1200">
                <a:solidFill>
                  <a:schemeClr val="bg1"/>
                </a:solidFill>
              </a:rPr>
              <a:t> </a:t>
            </a:r>
            <a:r>
              <a:rPr lang="en-US" altLang="zh-CN" sz="1200">
                <a:solidFill>
                  <a:schemeClr val="bg1"/>
                </a:solidFill>
              </a:rPr>
              <a:t>tolerance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6" name="TextBox 2">
            <a:extLst>
              <a:ext uri="{FF2B5EF4-FFF2-40B4-BE49-F238E27FC236}">
                <a16:creationId xmlns:a16="http://schemas.microsoft.com/office/drawing/2014/main" xmlns="" id="{ED992B42-BA28-4F96-A331-4BB9AC9B1755}"/>
              </a:ext>
            </a:extLst>
          </p:cNvPr>
          <p:cNvSpPr txBox="1"/>
          <p:nvPr/>
        </p:nvSpPr>
        <p:spPr>
          <a:xfrm>
            <a:off x="5798136" y="1952303"/>
            <a:ext cx="294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TW" sz="1200">
                <a:solidFill>
                  <a:schemeClr val="bg1"/>
                </a:solidFill>
              </a:rPr>
              <a:t>Minimum two drives</a:t>
            </a:r>
            <a:endParaRPr lang="en-US" altLang="zh-CN" sz="120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Combined capacity, best performance    </a:t>
            </a:r>
            <a:br>
              <a:rPr lang="en-US" altLang="zh-CN" sz="1200">
                <a:solidFill>
                  <a:schemeClr val="bg1"/>
                </a:solidFill>
              </a:rPr>
            </a:br>
            <a:r>
              <a:rPr lang="en-US" altLang="zh-CN" sz="1200">
                <a:solidFill>
                  <a:schemeClr val="bg1"/>
                </a:solidFill>
              </a:rPr>
              <a:t>   but no fault tolerance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7" name="TextBox 2">
            <a:extLst>
              <a:ext uri="{FF2B5EF4-FFF2-40B4-BE49-F238E27FC236}">
                <a16:creationId xmlns:a16="http://schemas.microsoft.com/office/drawing/2014/main" xmlns="" id="{EE4C6FD5-4040-4CD7-A2EB-5A13A0E27A13}"/>
              </a:ext>
            </a:extLst>
          </p:cNvPr>
          <p:cNvSpPr txBox="1"/>
          <p:nvPr/>
        </p:nvSpPr>
        <p:spPr>
          <a:xfrm>
            <a:off x="200652" y="3563051"/>
            <a:ext cx="260039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 </a:t>
            </a:r>
            <a:r>
              <a:rPr lang="en-US" altLang="zh-CN" sz="1200">
                <a:solidFill>
                  <a:schemeClr val="bg1"/>
                </a:solidFill>
              </a:rPr>
              <a:t>2</a:t>
            </a:r>
            <a:r>
              <a:rPr lang="zh-TW" altLang="en-US" sz="1200">
                <a:solidFill>
                  <a:schemeClr val="bg1"/>
                </a:solidFill>
              </a:rPr>
              <a:t> </a:t>
            </a:r>
            <a:r>
              <a:rPr lang="en-US" altLang="zh-TW" sz="1200">
                <a:solidFill>
                  <a:schemeClr val="bg1"/>
                </a:solidFill>
              </a:rPr>
              <a:t>or</a:t>
            </a:r>
            <a:r>
              <a:rPr lang="en-US" altLang="zh-CN" sz="1200">
                <a:solidFill>
                  <a:schemeClr val="bg1"/>
                </a:solidFill>
              </a:rPr>
              <a:t> 4 drives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 </a:t>
            </a:r>
            <a:r>
              <a:rPr lang="en-US" altLang="zh-CN" sz="1200">
                <a:solidFill>
                  <a:schemeClr val="bg1"/>
                </a:solidFill>
              </a:rPr>
              <a:t>RAID 1: 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    </a:t>
            </a:r>
            <a:r>
              <a:rPr lang="en-US" altLang="zh-TW" sz="1200">
                <a:solidFill>
                  <a:schemeClr val="bg1"/>
                </a:solidFill>
              </a:rPr>
              <a:t>Losing 1-drive capacity </a:t>
            </a:r>
            <a:br>
              <a:rPr lang="en-US" altLang="zh-TW" sz="1200">
                <a:solidFill>
                  <a:schemeClr val="bg1"/>
                </a:solidFill>
              </a:rPr>
            </a:br>
            <a:r>
              <a:rPr lang="zh-TW" altLang="en-US" sz="1200">
                <a:solidFill>
                  <a:schemeClr val="bg1"/>
                </a:solidFill>
              </a:rPr>
              <a:t>    </a:t>
            </a:r>
            <a:r>
              <a:rPr lang="en-US" altLang="zh-TW" sz="1200">
                <a:solidFill>
                  <a:schemeClr val="bg1"/>
                </a:solidFill>
              </a:rPr>
              <a:t>for redundancy</a:t>
            </a:r>
            <a:endParaRPr lang="en-US" altLang="zh-CN" sz="120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en-US" altLang="zh-CN" sz="1200">
                <a:solidFill>
                  <a:schemeClr val="bg1"/>
                </a:solidFill>
              </a:rPr>
              <a:t>    RAID 10: 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    </a:t>
            </a:r>
            <a:r>
              <a:rPr lang="en-US" altLang="zh-CN" sz="1200">
                <a:solidFill>
                  <a:schemeClr val="bg1"/>
                </a:solidFill>
              </a:rPr>
              <a:t>Losing 2-drive capacity </a:t>
            </a:r>
            <a:br>
              <a:rPr lang="en-US" altLang="zh-CN" sz="1200">
                <a:solidFill>
                  <a:schemeClr val="bg1"/>
                </a:solidFill>
              </a:rPr>
            </a:br>
            <a:r>
              <a:rPr lang="zh-TW" altLang="en-US" sz="1200">
                <a:solidFill>
                  <a:schemeClr val="bg1"/>
                </a:solidFill>
              </a:rPr>
              <a:t>   </a:t>
            </a:r>
            <a:r>
              <a:rPr lang="en-US" altLang="zh-CN" sz="1200">
                <a:solidFill>
                  <a:schemeClr val="bg1"/>
                </a:solidFill>
              </a:rPr>
              <a:t>(1 for each group) for redundancy</a:t>
            </a:r>
          </a:p>
        </p:txBody>
      </p:sp>
      <p:sp>
        <p:nvSpPr>
          <p:cNvPr id="28" name="TextBox 2">
            <a:extLst>
              <a:ext uri="{FF2B5EF4-FFF2-40B4-BE49-F238E27FC236}">
                <a16:creationId xmlns:a16="http://schemas.microsoft.com/office/drawing/2014/main" xmlns="" id="{ED5446BD-0493-4AE0-8258-021266F71647}"/>
              </a:ext>
            </a:extLst>
          </p:cNvPr>
          <p:cNvSpPr txBox="1"/>
          <p:nvPr/>
        </p:nvSpPr>
        <p:spPr>
          <a:xfrm>
            <a:off x="2663499" y="3563051"/>
            <a:ext cx="3046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TW" sz="1200">
                <a:solidFill>
                  <a:schemeClr val="bg1"/>
                </a:solidFill>
              </a:rPr>
              <a:t>Minimum </a:t>
            </a:r>
            <a:r>
              <a:rPr lang="en-US" altLang="zh-CN" sz="1200">
                <a:solidFill>
                  <a:schemeClr val="bg1"/>
                </a:solidFill>
              </a:rPr>
              <a:t>3</a:t>
            </a:r>
            <a:r>
              <a:rPr lang="zh-TW" altLang="en-US" sz="1200">
                <a:solidFill>
                  <a:schemeClr val="bg1"/>
                </a:solidFill>
              </a:rPr>
              <a:t> </a:t>
            </a:r>
            <a:r>
              <a:rPr lang="en-US" altLang="zh-TW" sz="1200">
                <a:solidFill>
                  <a:schemeClr val="bg1"/>
                </a:solidFill>
              </a:rPr>
              <a:t>drives</a:t>
            </a:r>
            <a:endParaRPr lang="en-US" altLang="zh-CN" sz="120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Losing 1-drive capacity for redundancy, </a:t>
            </a:r>
            <a:br>
              <a:rPr lang="en-US" altLang="zh-CN" sz="1200">
                <a:solidFill>
                  <a:schemeClr val="bg1"/>
                </a:solidFill>
              </a:rPr>
            </a:br>
            <a:r>
              <a:rPr lang="en-US" altLang="zh-CN" sz="1200">
                <a:solidFill>
                  <a:schemeClr val="bg1"/>
                </a:solidFill>
              </a:rPr>
              <a:t>   enhanced performance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9" name="TextBox 2">
            <a:extLst>
              <a:ext uri="{FF2B5EF4-FFF2-40B4-BE49-F238E27FC236}">
                <a16:creationId xmlns:a16="http://schemas.microsoft.com/office/drawing/2014/main" xmlns="" id="{1F72893A-70EE-4923-AC1B-CBFFCA33D635}"/>
              </a:ext>
            </a:extLst>
          </p:cNvPr>
          <p:cNvSpPr txBox="1"/>
          <p:nvPr/>
        </p:nvSpPr>
        <p:spPr>
          <a:xfrm>
            <a:off x="5798136" y="3563051"/>
            <a:ext cx="2855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Any number of drives</a:t>
            </a:r>
          </a:p>
          <a:p>
            <a:pPr>
              <a:buClr>
                <a:schemeClr val="bg1"/>
              </a:buClr>
            </a:pPr>
            <a:r>
              <a:rPr lang="zh-TW" altLang="en-US" sz="1200">
                <a:solidFill>
                  <a:schemeClr val="bg1"/>
                </a:solidFill>
              </a:rPr>
              <a:t>● </a:t>
            </a:r>
            <a:r>
              <a:rPr lang="en-US" altLang="zh-CN" sz="1200">
                <a:solidFill>
                  <a:schemeClr val="bg1"/>
                </a:solidFill>
              </a:rPr>
              <a:t>Allows QTS </a:t>
            </a:r>
            <a:r>
              <a:rPr lang="en-US" altLang="zh-TW" sz="1200">
                <a:solidFill>
                  <a:schemeClr val="bg1"/>
                </a:solidFill>
              </a:rPr>
              <a:t>&amp;</a:t>
            </a:r>
            <a:r>
              <a:rPr lang="en-US" altLang="zh-CN" sz="1200">
                <a:solidFill>
                  <a:schemeClr val="bg1"/>
                </a:solidFill>
              </a:rPr>
              <a:t> Windows/macOS    </a:t>
            </a:r>
            <a:br>
              <a:rPr lang="en-US" altLang="zh-CN" sz="1200">
                <a:solidFill>
                  <a:schemeClr val="bg1"/>
                </a:solidFill>
              </a:rPr>
            </a:br>
            <a:r>
              <a:rPr lang="en-US" altLang="zh-CN" sz="1200">
                <a:solidFill>
                  <a:schemeClr val="bg1"/>
                </a:solidFill>
              </a:rPr>
              <a:t>   utility to control the configuration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CD130C1A-96CD-6B4A-9E0E-1E80DF03658D}"/>
              </a:ext>
            </a:extLst>
          </p:cNvPr>
          <p:cNvSpPr txBox="1"/>
          <p:nvPr/>
        </p:nvSpPr>
        <p:spPr>
          <a:xfrm>
            <a:off x="2729240" y="4840324"/>
            <a:ext cx="552582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">
                <a:solidFill>
                  <a:schemeClr val="bg1"/>
                </a:solidFill>
              </a:rPr>
              <a:t>Note: Removing a drive in the individual mode and/or switching between modes causes temporary USB disconnection.</a:t>
            </a:r>
            <a:endParaRPr lang="en-US" sz="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050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B2564E-0EE7-644D-966E-EF5DDB2306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>
                <a:latin typeface="+mj-lt"/>
              </a:rPr>
              <a:t>Switching disk modes from factory default</a:t>
            </a:r>
            <a:endParaRPr lang="en-US" sz="3200">
              <a:latin typeface="+mj-lt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DC5DA22D-BB12-40EF-8D0D-666D6E8A0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959" y="1138048"/>
            <a:ext cx="499297" cy="499297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xmlns="" id="{D665B738-F8F6-4DD6-A250-4B38A7996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224" y="1138048"/>
            <a:ext cx="499297" cy="499297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43E0FE74-007C-4FFE-80AD-FB6E65867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438" y="1138048"/>
            <a:ext cx="499297" cy="499297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xmlns="" id="{5EAAD22E-2D50-4DE6-9147-2752E4B901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0315" y="2331077"/>
            <a:ext cx="1587288" cy="22255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535CFBE-938D-FF43-A352-CE1A807BD407}"/>
              </a:ext>
            </a:extLst>
          </p:cNvPr>
          <p:cNvSpPr txBox="1"/>
          <p:nvPr/>
        </p:nvSpPr>
        <p:spPr>
          <a:xfrm>
            <a:off x="591422" y="1376028"/>
            <a:ext cx="1376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The factory default mode is Software Control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E4BC9742-0A4A-CC47-A27D-B9E6A0984CE9}"/>
              </a:ext>
            </a:extLst>
          </p:cNvPr>
          <p:cNvSpPr txBox="1"/>
          <p:nvPr/>
        </p:nvSpPr>
        <p:spPr>
          <a:xfrm>
            <a:off x="2666866" y="1376028"/>
            <a:ext cx="267433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mode with the DIP switch</a:t>
            </a:r>
          </a:p>
          <a:p>
            <a:endParaRPr lang="en-US" altLang="zh-CN" sz="1200">
              <a:solidFill>
                <a:schemeClr val="bg1"/>
              </a:solidFill>
            </a:endParaRPr>
          </a:p>
          <a:p>
            <a:r>
              <a:rPr lang="en-US" altLang="zh-CN" sz="1100" i="1">
                <a:solidFill>
                  <a:schemeClr val="bg1"/>
                </a:solidFill>
              </a:rPr>
              <a:t>Note: To change the disk mode with QTS/the utility, the switch needs to remain in the Software Control mode. </a:t>
            </a:r>
            <a:endParaRPr lang="en-US" sz="1100" i="1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54A7FAAC-11AB-0546-B3D8-FAB936F35FAD}"/>
              </a:ext>
            </a:extLst>
          </p:cNvPr>
          <p:cNvSpPr txBox="1"/>
          <p:nvPr/>
        </p:nvSpPr>
        <p:spPr>
          <a:xfrm>
            <a:off x="6069699" y="1376028"/>
            <a:ext cx="2839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‘n hold the “SET” button for 3 seconds until a beep and wait for about 15 seconds to switch the mode*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050">
                <a:solidFill>
                  <a:schemeClr val="bg1"/>
                </a:solidFill>
              </a:rPr>
              <a:t>*All data on drive(s) will be erased</a:t>
            </a:r>
            <a:endParaRPr lang="en-US" sz="1050">
              <a:solidFill>
                <a:schemeClr val="bg1"/>
              </a:solidFill>
            </a:endParaRPr>
          </a:p>
        </p:txBody>
      </p:sp>
      <p:pic>
        <p:nvPicPr>
          <p:cNvPr id="25" name="圖片 14">
            <a:extLst>
              <a:ext uri="{FF2B5EF4-FFF2-40B4-BE49-F238E27FC236}">
                <a16:creationId xmlns:a16="http://schemas.microsoft.com/office/drawing/2014/main" xmlns="" id="{4BC91133-20AD-A14C-95ED-23D4D1C3DFD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21130"/>
          <a:stretch/>
        </p:blipFill>
        <p:spPr>
          <a:xfrm>
            <a:off x="378959" y="2571750"/>
            <a:ext cx="1527142" cy="1178739"/>
          </a:xfrm>
          <a:prstGeom prst="rect">
            <a:avLst/>
          </a:prstGeom>
        </p:spPr>
      </p:pic>
      <p:sp>
        <p:nvSpPr>
          <p:cNvPr id="27" name="文字方塊 23">
            <a:extLst>
              <a:ext uri="{FF2B5EF4-FFF2-40B4-BE49-F238E27FC236}">
                <a16:creationId xmlns:a16="http://schemas.microsoft.com/office/drawing/2014/main" xmlns="" id="{D4C06994-FA41-694E-A3C4-EC64B7F88BB0}"/>
              </a:ext>
            </a:extLst>
          </p:cNvPr>
          <p:cNvSpPr txBox="1"/>
          <p:nvPr/>
        </p:nvSpPr>
        <p:spPr>
          <a:xfrm>
            <a:off x="325358" y="3750489"/>
            <a:ext cx="1908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Software control</a:t>
            </a:r>
          </a:p>
          <a:p>
            <a:r>
              <a:rPr lang="en-US" altLang="zh-TW" sz="1600" b="1">
                <a:solidFill>
                  <a:schemeClr val="bg1"/>
                </a:solidFill>
              </a:rPr>
              <a:t>(Factory d</a:t>
            </a:r>
            <a:r>
              <a:rPr lang="en-US" altLang="zh-CN" sz="1600" b="1">
                <a:solidFill>
                  <a:schemeClr val="bg1"/>
                </a:solidFill>
              </a:rPr>
              <a:t>efault)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29" name="文字方塊 23">
            <a:extLst>
              <a:ext uri="{FF2B5EF4-FFF2-40B4-BE49-F238E27FC236}">
                <a16:creationId xmlns:a16="http://schemas.microsoft.com/office/drawing/2014/main" xmlns="" id="{EE292D35-FC0B-A74A-8869-0AAE381A4DCA}"/>
              </a:ext>
            </a:extLst>
          </p:cNvPr>
          <p:cNvSpPr txBox="1"/>
          <p:nvPr/>
        </p:nvSpPr>
        <p:spPr>
          <a:xfrm>
            <a:off x="2965467" y="4093695"/>
            <a:ext cx="20771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Individual | JBOD</a:t>
            </a:r>
          </a:p>
          <a:p>
            <a:r>
              <a:rPr lang="en-US" altLang="zh-TW" sz="1600" b="1">
                <a:solidFill>
                  <a:schemeClr val="bg1"/>
                </a:solidFill>
              </a:rPr>
              <a:t>RAID 1/10 | RAID</a:t>
            </a:r>
            <a:r>
              <a:rPr lang="zh-TW" altLang="en-US" sz="1600" b="1">
                <a:solidFill>
                  <a:schemeClr val="bg1"/>
                </a:solidFill>
              </a:rPr>
              <a:t> </a:t>
            </a:r>
            <a:r>
              <a:rPr lang="en-US" altLang="zh-TW" sz="1600" b="1">
                <a:solidFill>
                  <a:schemeClr val="bg1"/>
                </a:solidFill>
              </a:rPr>
              <a:t>5 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pic>
        <p:nvPicPr>
          <p:cNvPr id="14" name="圖片 15">
            <a:extLst>
              <a:ext uri="{FF2B5EF4-FFF2-40B4-BE49-F238E27FC236}">
                <a16:creationId xmlns:a16="http://schemas.microsoft.com/office/drawing/2014/main" xmlns="" id="{2094C62A-058E-4D10-B7F3-478272F555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822" y="2565032"/>
            <a:ext cx="950499" cy="1124304"/>
          </a:xfrm>
          <a:prstGeom prst="rect">
            <a:avLst/>
          </a:prstGeom>
        </p:spPr>
      </p:pic>
      <p:sp>
        <p:nvSpPr>
          <p:cNvPr id="15" name="文字方塊 23">
            <a:extLst>
              <a:ext uri="{FF2B5EF4-FFF2-40B4-BE49-F238E27FC236}">
                <a16:creationId xmlns:a16="http://schemas.microsoft.com/office/drawing/2014/main" xmlns="" id="{62CD9514-CC7B-4C9C-82CB-8992C1D401C4}"/>
              </a:ext>
            </a:extLst>
          </p:cNvPr>
          <p:cNvSpPr txBox="1"/>
          <p:nvPr/>
        </p:nvSpPr>
        <p:spPr>
          <a:xfrm>
            <a:off x="3503550" y="3787962"/>
            <a:ext cx="830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b="1">
                <a:solidFill>
                  <a:schemeClr val="bg1"/>
                </a:solidFill>
              </a:rPr>
              <a:t>MODE </a:t>
            </a:r>
            <a:endParaRPr lang="zh-TW" altLang="en-US" sz="1600" b="1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9C9EA9F-23DE-C940-B3B0-E652C2DFF5B2}"/>
              </a:ext>
            </a:extLst>
          </p:cNvPr>
          <p:cNvSpPr txBox="1"/>
          <p:nvPr/>
        </p:nvSpPr>
        <p:spPr>
          <a:xfrm>
            <a:off x="0" y="4848913"/>
            <a:ext cx="57144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">
                <a:solidFill>
                  <a:schemeClr val="bg1"/>
                </a:solidFill>
              </a:rPr>
              <a:t>Note: Removing a drive in the individual mode and/or switching between modes causes temporary USB disconnection.</a:t>
            </a:r>
            <a:endParaRPr lang="en-US" sz="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3921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B2564E-0EE7-644D-966E-EF5DDB2306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Switching between modes (with DIP switch)</a:t>
            </a:r>
            <a:endParaRPr lang="en-US" sz="3200">
              <a:latin typeface="+mj-lt"/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DC5DA22D-BB12-40EF-8D0D-666D6E8A0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76" y="1098391"/>
            <a:ext cx="499297" cy="499297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xmlns="" id="{D665B738-F8F6-4DD6-A250-4B38A7996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5067" y="1098391"/>
            <a:ext cx="499297" cy="499297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43E0FE74-007C-4FFE-80AD-FB6E65867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17" y="1098391"/>
            <a:ext cx="499297" cy="499297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xmlns="" id="{830B4FEF-8123-43D3-9284-25B290A0FE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0812" y="1098391"/>
            <a:ext cx="499297" cy="499297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xmlns="" id="{5BE6BD1F-B05C-45B9-8D3B-816511296B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2323" y="1098391"/>
            <a:ext cx="499297" cy="499297"/>
          </a:xfrm>
          <a:prstGeom prst="rect">
            <a:avLst/>
          </a:prstGeom>
        </p:spPr>
      </p:pic>
      <p:pic>
        <p:nvPicPr>
          <p:cNvPr id="16" name="圖片 15">
            <a:extLst>
              <a:ext uri="{FF2B5EF4-FFF2-40B4-BE49-F238E27FC236}">
                <a16:creationId xmlns:a16="http://schemas.microsoft.com/office/drawing/2014/main" xmlns="" id="{A857A684-1630-4A6A-BC9A-65BBC79E5F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2908" y="2365391"/>
            <a:ext cx="1033401" cy="1820908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xmlns="" id="{CA9F34E8-FDBF-4F2B-8637-AF08E3A346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74206" y="2354714"/>
            <a:ext cx="1323141" cy="1820909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xmlns="" id="{9036F7A7-15F5-4648-8654-30052E5592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7360" y="2591506"/>
            <a:ext cx="1313296" cy="1841395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xmlns="" id="{89F6A075-0203-41FC-9EFF-3F12D695BF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6472" y="2352085"/>
            <a:ext cx="1033401" cy="1820908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xmlns="" id="{5EAAD22E-2D50-4DE6-9147-2752E4B9017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02021" y="2591506"/>
            <a:ext cx="1313296" cy="18413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535CFBE-938D-FF43-A352-CE1A807BD407}"/>
              </a:ext>
            </a:extLst>
          </p:cNvPr>
          <p:cNvSpPr txBox="1"/>
          <p:nvPr/>
        </p:nvSpPr>
        <p:spPr>
          <a:xfrm>
            <a:off x="637277" y="1251234"/>
            <a:ext cx="1432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In any mode other than the “Individual” mode (Factory default is Software Control)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E4BC9742-0A4A-CC47-A27D-B9E6A0984CE9}"/>
              </a:ext>
            </a:extLst>
          </p:cNvPr>
          <p:cNvSpPr txBox="1"/>
          <p:nvPr/>
        </p:nvSpPr>
        <p:spPr>
          <a:xfrm>
            <a:off x="2324915" y="1251234"/>
            <a:ext cx="13762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the dip switch mode to the “Individual” mode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EDB6138-5694-9541-8FF2-CE2057356D04}"/>
              </a:ext>
            </a:extLst>
          </p:cNvPr>
          <p:cNvSpPr txBox="1"/>
          <p:nvPr/>
        </p:nvSpPr>
        <p:spPr>
          <a:xfrm>
            <a:off x="3889038" y="1251234"/>
            <a:ext cx="17991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‘n hold the “SET” button for 3 seconds until a beep to switch the mode to individual (reset)*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200">
                <a:solidFill>
                  <a:schemeClr val="bg1"/>
                </a:solidFill>
              </a:rPr>
              <a:t>*All data on drive(s) will be erased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9EBF52C-6AC9-9741-9BE4-AC2B07AA3455}"/>
              </a:ext>
            </a:extLst>
          </p:cNvPr>
          <p:cNvSpPr txBox="1"/>
          <p:nvPr/>
        </p:nvSpPr>
        <p:spPr>
          <a:xfrm>
            <a:off x="5894261" y="1251234"/>
            <a:ext cx="1376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Change the dip switch mode to any other mode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54A7FAAC-11AB-0546-B3D8-FAB936F35FAD}"/>
              </a:ext>
            </a:extLst>
          </p:cNvPr>
          <p:cNvSpPr txBox="1"/>
          <p:nvPr/>
        </p:nvSpPr>
        <p:spPr>
          <a:xfrm>
            <a:off x="7494000" y="1251234"/>
            <a:ext cx="14766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>
                <a:solidFill>
                  <a:schemeClr val="bg1"/>
                </a:solidFill>
              </a:rPr>
              <a:t>Press ‘n hold the “SET” button for 3 seconds until a beep to switch the mode*</a:t>
            </a:r>
            <a:r>
              <a:rPr lang="en-US" altLang="zh-TW" sz="1200">
                <a:solidFill>
                  <a:schemeClr val="bg1"/>
                </a:solidFill>
              </a:rPr>
              <a:t> </a:t>
            </a:r>
          </a:p>
          <a:p>
            <a:r>
              <a:rPr lang="en-US" altLang="zh-CN" sz="1200">
                <a:solidFill>
                  <a:schemeClr val="bg1"/>
                </a:solidFill>
              </a:rPr>
              <a:t>*All data on drive(s) will be erased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596350C-9D26-D14F-86C0-2B630001A4BE}"/>
              </a:ext>
            </a:extLst>
          </p:cNvPr>
          <p:cNvSpPr/>
          <p:nvPr/>
        </p:nvSpPr>
        <p:spPr>
          <a:xfrm>
            <a:off x="30245" y="4914079"/>
            <a:ext cx="634550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0" i="1">
                <a:solidFill>
                  <a:schemeClr val="bg1"/>
                </a:solidFill>
              </a:rPr>
              <a:t>Note: To change the disk mode with QTS/the utility, the switch needs to remain in the Software Control mode.</a:t>
            </a:r>
            <a:endParaRPr lang="en-US" sz="1000" i="1">
              <a:solidFill>
                <a:schemeClr val="bg1"/>
              </a:solidFill>
            </a:endParaRPr>
          </a:p>
        </p:txBody>
      </p:sp>
      <p:pic>
        <p:nvPicPr>
          <p:cNvPr id="25" name="圖片 24">
            <a:extLst>
              <a:ext uri="{FF2B5EF4-FFF2-40B4-BE49-F238E27FC236}">
                <a16:creationId xmlns:a16="http://schemas.microsoft.com/office/drawing/2014/main" xmlns="" id="{2E512067-C8E8-4200-8772-05E8B2ED4BE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54113" y="4290658"/>
            <a:ext cx="5269849" cy="538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7630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FC876C12-D7D4-4D12-92E9-4BA69AF3C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41" y="1655608"/>
            <a:ext cx="4129870" cy="31934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21487D-5AA0-C34E-9E10-EF57BAF24C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Save energy &amp; reduce noise w/ sleep mode</a:t>
            </a:r>
            <a:endParaRPr lang="en-US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xmlns="" id="{625060B0-553F-9641-AE9F-B93D3BF298D5}"/>
              </a:ext>
            </a:extLst>
          </p:cNvPr>
          <p:cNvSpPr txBox="1">
            <a:spLocks/>
          </p:cNvSpPr>
          <p:nvPr/>
        </p:nvSpPr>
        <p:spPr>
          <a:xfrm>
            <a:off x="590720" y="1010569"/>
            <a:ext cx="7392696" cy="4970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lvl="0">
              <a:defRPr/>
            </a:pPr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TR-004 can enter the sleep mode with just</a:t>
            </a:r>
            <a:r>
              <a:rPr lang="zh-TW" altLang="en-US" sz="20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 </a:t>
            </a:r>
            <a:r>
              <a:rPr lang="en-US" altLang="zh-TW" sz="20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4.17 watt when these occur: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zh-TW" altLang="en-US" sz="2000" b="1" i="0" u="none" strike="noStrike" kern="0" cap="none" spc="0" baseline="0" noProof="0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xmlns="" id="{A9A76573-3EB1-4440-88C9-D9DE56F47949}"/>
              </a:ext>
            </a:extLst>
          </p:cNvPr>
          <p:cNvSpPr/>
          <p:nvPr/>
        </p:nvSpPr>
        <p:spPr>
          <a:xfrm>
            <a:off x="5781452" y="1905520"/>
            <a:ext cx="24649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USB cable removal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xmlns="" id="{DAB1C573-7E84-4A54-8F57-71C6E54B9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8530" y="1684769"/>
            <a:ext cx="853564" cy="807602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xmlns="" id="{3466044F-2D32-4C69-8EAC-99B3835A09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533" y="1655608"/>
            <a:ext cx="807603" cy="807603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xmlns="" id="{96951F51-CB76-4FE9-8909-92A12906F7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1533" y="2598756"/>
            <a:ext cx="807603" cy="807603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xmlns="" id="{64371843-385B-41B5-B051-B57E27ED66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1533" y="3531448"/>
            <a:ext cx="807603" cy="807603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xmlns="" id="{17949C49-E026-4E81-96C9-7D225B94CAEB}"/>
              </a:ext>
            </a:extLst>
          </p:cNvPr>
          <p:cNvSpPr/>
          <p:nvPr/>
        </p:nvSpPr>
        <p:spPr>
          <a:xfrm>
            <a:off x="5781452" y="2751220"/>
            <a:ext cx="25472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The host enters sleep/hibernation*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xmlns="" id="{A86FA448-D5A6-4E6A-9579-64436850BBF9}"/>
              </a:ext>
            </a:extLst>
          </p:cNvPr>
          <p:cNvSpPr/>
          <p:nvPr/>
        </p:nvSpPr>
        <p:spPr>
          <a:xfrm>
            <a:off x="5781452" y="3766758"/>
            <a:ext cx="302268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The host is shut down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xmlns="" id="{ED5B8E60-CC66-4D79-8FB3-D199456BBBAC}"/>
              </a:ext>
            </a:extLst>
          </p:cNvPr>
          <p:cNvSpPr/>
          <p:nvPr/>
        </p:nvSpPr>
        <p:spPr>
          <a:xfrm>
            <a:off x="4477933" y="1905520"/>
            <a:ext cx="4594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bg1"/>
              </a:buClr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or</a:t>
            </a:r>
          </a:p>
        </p:txBody>
      </p:sp>
      <p:sp>
        <p:nvSpPr>
          <p:cNvPr id="14" name="矩形 15">
            <a:extLst>
              <a:ext uri="{FF2B5EF4-FFF2-40B4-BE49-F238E27FC236}">
                <a16:creationId xmlns:a16="http://schemas.microsoft.com/office/drawing/2014/main" xmlns="" id="{7B77C51B-890E-8F4E-B3C3-0936D208CEC2}"/>
              </a:ext>
            </a:extLst>
          </p:cNvPr>
          <p:cNvSpPr/>
          <p:nvPr/>
        </p:nvSpPr>
        <p:spPr>
          <a:xfrm>
            <a:off x="6123642" y="3335995"/>
            <a:ext cx="186287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bg1"/>
              </a:buClr>
              <a:defRPr/>
            </a:pPr>
            <a:r>
              <a:rPr lang="en-US" altLang="zh-CN" sz="105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*depends on host support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83D32328-FEE0-0F46-A5B6-9F81E3BE3063}"/>
              </a:ext>
            </a:extLst>
          </p:cNvPr>
          <p:cNvSpPr txBox="1"/>
          <p:nvPr/>
        </p:nvSpPr>
        <p:spPr>
          <a:xfrm>
            <a:off x="590720" y="1330087"/>
            <a:ext cx="52339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">
                <a:solidFill>
                  <a:schemeClr val="bg1"/>
                </a:solidFill>
              </a:rPr>
              <a:t>Note: Sleep mode also pauses the RAID rebuild process.</a:t>
            </a:r>
            <a:endParaRPr lang="en-US" sz="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58624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群組 3">
            <a:extLst>
              <a:ext uri="{FF2B5EF4-FFF2-40B4-BE49-F238E27FC236}">
                <a16:creationId xmlns:a16="http://schemas.microsoft.com/office/drawing/2014/main" xmlns="" id="{CDCFBB99-0C22-4ED4-8CDD-EB9DDF274348}"/>
              </a:ext>
            </a:extLst>
          </p:cNvPr>
          <p:cNvGrpSpPr/>
          <p:nvPr/>
        </p:nvGrpSpPr>
        <p:grpSpPr>
          <a:xfrm>
            <a:off x="2700919" y="1740780"/>
            <a:ext cx="3300861" cy="564778"/>
            <a:chOff x="2268858" y="1743469"/>
            <a:chExt cx="3300861" cy="564778"/>
          </a:xfrm>
        </p:grpSpPr>
        <p:pic>
          <p:nvPicPr>
            <p:cNvPr id="16" name="圖片 15">
              <a:extLst>
                <a:ext uri="{FF2B5EF4-FFF2-40B4-BE49-F238E27FC236}">
                  <a16:creationId xmlns:a16="http://schemas.microsoft.com/office/drawing/2014/main" xmlns="" id="{0C2B5B50-3498-4A7A-AEB5-4860EB5728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268858" y="1743469"/>
              <a:ext cx="927820" cy="564778"/>
            </a:xfrm>
            <a:prstGeom prst="rect">
              <a:avLst/>
            </a:prstGeom>
          </p:spPr>
        </p:pic>
        <p:pic>
          <p:nvPicPr>
            <p:cNvPr id="17" name="圖片 16">
              <a:extLst>
                <a:ext uri="{FF2B5EF4-FFF2-40B4-BE49-F238E27FC236}">
                  <a16:creationId xmlns:a16="http://schemas.microsoft.com/office/drawing/2014/main" xmlns="" id="{18B68015-7F6D-49B4-8BD4-28F3F4153D1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59872" y="1743469"/>
              <a:ext cx="927820" cy="564778"/>
            </a:xfrm>
            <a:prstGeom prst="rect">
              <a:avLst/>
            </a:prstGeom>
          </p:spPr>
        </p:pic>
        <p:pic>
          <p:nvPicPr>
            <p:cNvPr id="18" name="圖片 17">
              <a:extLst>
                <a:ext uri="{FF2B5EF4-FFF2-40B4-BE49-F238E27FC236}">
                  <a16:creationId xmlns:a16="http://schemas.microsoft.com/office/drawing/2014/main" xmlns="" id="{820B5B23-DD87-4309-BFAE-790E5822F3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50886" y="1743469"/>
              <a:ext cx="927820" cy="564778"/>
            </a:xfrm>
            <a:prstGeom prst="rect">
              <a:avLst/>
            </a:prstGeom>
          </p:spPr>
        </p:pic>
        <p:pic>
          <p:nvPicPr>
            <p:cNvPr id="20" name="圖片 19">
              <a:extLst>
                <a:ext uri="{FF2B5EF4-FFF2-40B4-BE49-F238E27FC236}">
                  <a16:creationId xmlns:a16="http://schemas.microsoft.com/office/drawing/2014/main" xmlns="" id="{076BCCD8-F602-4C86-A10F-4AC9C62D50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41899" y="1743469"/>
              <a:ext cx="927820" cy="56477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453137-5269-8C4E-8688-5ABDB9297D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altLang="zh-CN"/>
              <a:t>Backward compatible with USB 2.0 port</a:t>
            </a:r>
            <a:endParaRPr 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xmlns="" id="{165545E5-CBFF-4C0D-8812-BF1E8EC1E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938" y="1949464"/>
            <a:ext cx="1973185" cy="170626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xmlns="" id="{2CBB5B0F-4562-4026-B198-E714FA9783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0206" y="1945755"/>
            <a:ext cx="346612" cy="312499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xmlns="" id="{575D3A30-A02D-4A95-B154-0549868AD5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7081" y="1955395"/>
            <a:ext cx="391499" cy="302859"/>
          </a:xfrm>
          <a:prstGeom prst="rect">
            <a:avLst/>
          </a:prstGeom>
        </p:spPr>
      </p:pic>
      <p:pic>
        <p:nvPicPr>
          <p:cNvPr id="27" name="圖片 26">
            <a:extLst>
              <a:ext uri="{FF2B5EF4-FFF2-40B4-BE49-F238E27FC236}">
                <a16:creationId xmlns:a16="http://schemas.microsoft.com/office/drawing/2014/main" xmlns="" id="{DCFFEE51-9570-401C-B265-72A09C146D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477247">
            <a:off x="2965607" y="1898461"/>
            <a:ext cx="334036" cy="399196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xmlns="" id="{CB5D943C-5219-48C5-960C-9135579EC7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1754" y="1945755"/>
            <a:ext cx="395161" cy="312499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xmlns="" id="{FF33E902-D76F-4BCE-908E-59F2CB3CFD7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362561" y="2930777"/>
            <a:ext cx="1065125" cy="36174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xmlns="" id="{C8D1A021-71E5-4192-A39F-2FC55CD26C3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642093" y="2879578"/>
            <a:ext cx="1334063" cy="463182"/>
          </a:xfrm>
          <a:prstGeom prst="rect">
            <a:avLst/>
          </a:prstGeom>
        </p:spPr>
      </p:pic>
      <p:sp>
        <p:nvSpPr>
          <p:cNvPr id="21" name="內容版面配置區 1">
            <a:extLst>
              <a:ext uri="{FF2B5EF4-FFF2-40B4-BE49-F238E27FC236}">
                <a16:creationId xmlns:a16="http://schemas.microsoft.com/office/drawing/2014/main" xmlns="" id="{1F16CD81-F950-9A42-B5F9-8B01CD34ABA1}"/>
              </a:ext>
            </a:extLst>
          </p:cNvPr>
          <p:cNvSpPr txBox="1">
            <a:spLocks/>
          </p:cNvSpPr>
          <p:nvPr/>
        </p:nvSpPr>
        <p:spPr>
          <a:xfrm>
            <a:off x="728282" y="990749"/>
            <a:ext cx="7787645" cy="4970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>
              <a:defRPr/>
            </a:pPr>
            <a:r>
              <a:rPr lang="en-US" altLang="zh-CN" sz="1800" b="1">
                <a:solidFill>
                  <a:schemeClr val="bg1"/>
                </a:solidFill>
                <a:latin typeface="Arial" panose="020B0604020202020204" pitchFamily="34" charset="0"/>
                <a:ea typeface="微軟正黑體" pitchFamily="34" charset="-120"/>
                <a:cs typeface="Arial" panose="020B0604020202020204" pitchFamily="34" charset="0"/>
              </a:rPr>
              <a:t>TR-004 can be used via a USB 2.0 port on NAS or computers!</a:t>
            </a:r>
            <a:endParaRPr lang="en-US" altLang="zh-TW" sz="1800" b="1">
              <a:solidFill>
                <a:schemeClr val="bg1"/>
              </a:solidFill>
              <a:latin typeface="Arial" panose="020B0604020202020204" pitchFamily="34" charset="0"/>
              <a:ea typeface="微軟正黑體" pitchFamily="34" charset="-120"/>
              <a:cs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xmlns="" id="{AF157ED9-0651-419D-939C-80706CDBC00D}"/>
              </a:ext>
            </a:extLst>
          </p:cNvPr>
          <p:cNvGrpSpPr/>
          <p:nvPr/>
        </p:nvGrpSpPr>
        <p:grpSpPr>
          <a:xfrm>
            <a:off x="5976156" y="1884424"/>
            <a:ext cx="2941335" cy="1957069"/>
            <a:chOff x="5976156" y="1945756"/>
            <a:chExt cx="2792949" cy="1858338"/>
          </a:xfrm>
        </p:grpSpPr>
        <p:pic>
          <p:nvPicPr>
            <p:cNvPr id="23" name="圖片 22">
              <a:extLst>
                <a:ext uri="{FF2B5EF4-FFF2-40B4-BE49-F238E27FC236}">
                  <a16:creationId xmlns:a16="http://schemas.microsoft.com/office/drawing/2014/main" xmlns="" id="{7C75FAA8-138B-4E2E-925D-6828B7D84E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976156" y="1945756"/>
              <a:ext cx="2318417" cy="1858338"/>
            </a:xfrm>
            <a:prstGeom prst="rect">
              <a:avLst/>
            </a:prstGeom>
          </p:spPr>
        </p:pic>
        <p:pic>
          <p:nvPicPr>
            <p:cNvPr id="24" name="Content Placeholder 4">
              <a:extLst>
                <a:ext uri="{FF2B5EF4-FFF2-40B4-BE49-F238E27FC236}">
                  <a16:creationId xmlns:a16="http://schemas.microsoft.com/office/drawing/2014/main" xmlns="" id="{261DBFFF-B365-4DEC-96D5-C964120B537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171588" y="2429164"/>
              <a:ext cx="597517" cy="1062013"/>
            </a:xfrm>
            <a:prstGeom prst="rect">
              <a:avLst/>
            </a:prstGeom>
            <a:effectLst>
              <a:outerShdw blurRad="127000" dir="2700000" algn="tl" rotWithShape="0">
                <a:schemeClr val="tx1">
                  <a:lumMod val="75000"/>
                  <a:lumOff val="25000"/>
                  <a:alpha val="90000"/>
                </a:scheme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95777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xmlns="" id="{BE22B6C1-38B9-44E4-8068-3DA75FB13373}"/>
              </a:ext>
            </a:extLst>
          </p:cNvPr>
          <p:cNvSpPr/>
          <p:nvPr/>
        </p:nvSpPr>
        <p:spPr>
          <a:xfrm>
            <a:off x="0" y="978387"/>
            <a:ext cx="5496791" cy="2232248"/>
          </a:xfrm>
          <a:prstGeom prst="rect">
            <a:avLst/>
          </a:prstGeom>
          <a:gradFill flip="none" rotWithShape="0"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alpha val="0"/>
                  <a:lumMod val="100000"/>
                </a:schemeClr>
              </a:gs>
              <a:gs pos="82000">
                <a:schemeClr val="accent5">
                  <a:lumMod val="73000"/>
                  <a:lumOff val="27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xmlns="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158467" y="1560928"/>
            <a:ext cx="5990128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4000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Using TR-004 On Personal Computer</a:t>
            </a:r>
          </a:p>
        </p:txBody>
      </p:sp>
    </p:spTree>
    <p:extLst>
      <p:ext uri="{BB962C8B-B14F-4D97-AF65-F5344CB8AC3E}">
        <p14:creationId xmlns:p14="http://schemas.microsoft.com/office/powerpoint/2010/main" xmlns="" val="818980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7C1AC1-2C5B-254B-BF51-587DD22F69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3999" cy="939452"/>
          </a:xfrm>
        </p:spPr>
        <p:txBody>
          <a:bodyPr/>
          <a:lstStyle/>
          <a:p>
            <a:r>
              <a:rPr lang="en-US" altLang="zh-CN" sz="2800"/>
              <a:t>Configure your TR-004 on Windows/macOS -</a:t>
            </a:r>
            <a:r>
              <a:rPr lang="en-US" sz="2800"/>
              <a:t/>
            </a:r>
            <a:br>
              <a:rPr lang="en-US" sz="2800"/>
            </a:br>
            <a:r>
              <a:rPr lang="en-US" sz="2800"/>
              <a:t>QNAP</a:t>
            </a:r>
            <a:r>
              <a:rPr lang="en-US" altLang="zh-CN" sz="2800"/>
              <a:t> </a:t>
            </a:r>
            <a:r>
              <a:rPr lang="en-US" sz="2800"/>
              <a:t>External</a:t>
            </a:r>
            <a:r>
              <a:rPr lang="en-US" altLang="zh-CN" sz="2800"/>
              <a:t> </a:t>
            </a:r>
            <a:r>
              <a:rPr lang="en-US" sz="2800"/>
              <a:t>RAID</a:t>
            </a:r>
            <a:r>
              <a:rPr lang="en-US" altLang="zh-CN" sz="2800"/>
              <a:t> </a:t>
            </a:r>
            <a:r>
              <a:rPr lang="en-US" sz="2800"/>
              <a:t>Manager</a:t>
            </a: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B7CECB5D-CC39-43AE-97AC-2AAC248E6D66}"/>
              </a:ext>
            </a:extLst>
          </p:cNvPr>
          <p:cNvSpPr txBox="1">
            <a:spLocks/>
          </p:cNvSpPr>
          <p:nvPr/>
        </p:nvSpPr>
        <p:spPr>
          <a:xfrm>
            <a:off x="6107905" y="1726405"/>
            <a:ext cx="2911836" cy="29038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With TR-004, you can create a disk array by the hardware DIP switch or the QNAP External RAID Manager utility on your PC/Mac.</a:t>
            </a:r>
            <a:endParaRPr lang="zh-TW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Monitor TR-004, RAID, and disk status with this utility</a:t>
            </a:r>
            <a:endParaRPr lang="zh-TW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xmlns="" id="{8066DB9A-3602-42ED-9AD0-A0C240B49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" t="5662" r="4703" b="7038"/>
          <a:stretch/>
        </p:blipFill>
        <p:spPr>
          <a:xfrm>
            <a:off x="1697614" y="2374956"/>
            <a:ext cx="673240" cy="683288"/>
          </a:xfrm>
          <a:prstGeom prst="roundRect">
            <a:avLst>
              <a:gd name="adj" fmla="val 26532"/>
            </a:avLst>
          </a:prstGeom>
        </p:spPr>
      </p:pic>
      <p:sp>
        <p:nvSpPr>
          <p:cNvPr id="8" name="內容版面配置區 1">
            <a:extLst>
              <a:ext uri="{FF2B5EF4-FFF2-40B4-BE49-F238E27FC236}">
                <a16:creationId xmlns:a16="http://schemas.microsoft.com/office/drawing/2014/main" xmlns="" id="{3ADAD8E6-B1A1-47A3-A324-39C11B018EA0}"/>
              </a:ext>
            </a:extLst>
          </p:cNvPr>
          <p:cNvSpPr txBox="1">
            <a:spLocks/>
          </p:cNvSpPr>
          <p:nvPr/>
        </p:nvSpPr>
        <p:spPr>
          <a:xfrm>
            <a:off x="124258" y="950167"/>
            <a:ext cx="6200342" cy="7762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Supported platforms a</a:t>
            </a:r>
            <a:r>
              <a:rPr lang="zh-TW" altLang="en-US" sz="1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nd OS version</a:t>
            </a:r>
            <a:endParaRPr lang="en-US" altLang="zh-TW" sz="1400" dirty="0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</a:endParaRPr>
          </a:p>
          <a:p>
            <a:pPr>
              <a:defRPr/>
            </a:pPr>
            <a:r>
              <a:rPr lang="zh-TW" altLang="en-US" sz="1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Windows</a:t>
            </a:r>
            <a:r>
              <a:rPr lang="zh-TW" altLang="en-US" sz="1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:</a:t>
            </a:r>
            <a:r>
              <a:rPr lang="zh-TW" altLang="en-US" sz="140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 Windows 7 (or later</a:t>
            </a:r>
            <a:r>
              <a:rPr lang="zh-TW" altLang="en-US" sz="1400" dirty="0" smtClean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)</a:t>
            </a:r>
            <a:r>
              <a:rPr lang="en-US" altLang="zh-TW" sz="1400" dirty="0" smtClean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, Windows Server 2012 R2 (or later)</a:t>
            </a:r>
            <a:r>
              <a:rPr lang="zh-TW" altLang="en-US" sz="140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 </a:t>
            </a:r>
            <a:endParaRPr lang="en-US" altLang="zh-TW" sz="1400" dirty="0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  <a:cs typeface="Arial"/>
            </a:endParaRPr>
          </a:p>
          <a:p>
            <a:pPr>
              <a:defRPr/>
            </a:pPr>
            <a:r>
              <a:rPr lang="zh-TW" altLang="en-US" sz="1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Mac:</a:t>
            </a:r>
            <a:r>
              <a:rPr lang="zh-TW" altLang="en-US" sz="140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 </a:t>
            </a:r>
            <a:r>
              <a:rPr lang="zh-TW" altLang="en-US" sz="140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macOS 10.</a:t>
            </a:r>
            <a:r>
              <a:rPr lang="zh-TW" altLang="en-US" sz="1400" dirty="0" smtClean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1</a:t>
            </a:r>
            <a:r>
              <a:rPr lang="en-US" altLang="zh-TW" sz="1400" smtClean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3</a:t>
            </a:r>
            <a:r>
              <a:rPr lang="zh-TW" altLang="en-US" sz="1400" smtClean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 </a:t>
            </a:r>
            <a:r>
              <a:rPr lang="zh-TW" altLang="en-US" sz="1400" dirty="0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  <a:cs typeface="Arial"/>
              </a:rPr>
              <a:t>(or later)</a:t>
            </a:r>
            <a:endParaRPr lang="en-US" altLang="zh-TW" sz="1400" dirty="0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  <a:cs typeface="Arial"/>
            </a:endParaRPr>
          </a:p>
        </p:txBody>
      </p:sp>
      <p:pic>
        <p:nvPicPr>
          <p:cNvPr id="4" name="圖片 4" descr="一張含有 螢幕擷取畫面, 室外, 監視器 的圖片&#10;&#10;描述是以非常高的可信度產生">
            <a:extLst>
              <a:ext uri="{FF2B5EF4-FFF2-40B4-BE49-F238E27FC236}">
                <a16:creationId xmlns:a16="http://schemas.microsoft.com/office/drawing/2014/main" xmlns="" id="{B0939D40-CBD5-4CCD-8D8A-CC34E6FAF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3947" y="1817974"/>
            <a:ext cx="3484605" cy="217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13668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60D5428D-0268-4441-B298-837A6C2098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733" y="0"/>
            <a:ext cx="8046720" cy="862553"/>
          </a:xfrm>
        </p:spPr>
        <p:txBody>
          <a:bodyPr/>
          <a:lstStyle/>
          <a:p>
            <a:r>
              <a:rPr lang="en-US" altLang="zh-CN"/>
              <a:t>Monitor disk health</a:t>
            </a:r>
            <a:endParaRPr lang="zh-TW"/>
          </a:p>
        </p:txBody>
      </p:sp>
      <p:pic>
        <p:nvPicPr>
          <p:cNvPr id="14" name="圖形 13">
            <a:extLst>
              <a:ext uri="{FF2B5EF4-FFF2-40B4-BE49-F238E27FC236}">
                <a16:creationId xmlns:a16="http://schemas.microsoft.com/office/drawing/2014/main" xmlns="" id="{6259022E-6A58-4710-BAB5-DD02ACC3C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05816" y="972907"/>
            <a:ext cx="1831240" cy="395908"/>
          </a:xfrm>
          <a:prstGeom prst="rect">
            <a:avLst/>
          </a:prstGeom>
        </p:spPr>
      </p:pic>
      <p:sp>
        <p:nvSpPr>
          <p:cNvPr id="15" name="內容版面配置區 1">
            <a:extLst>
              <a:ext uri="{FF2B5EF4-FFF2-40B4-BE49-F238E27FC236}">
                <a16:creationId xmlns:a16="http://schemas.microsoft.com/office/drawing/2014/main" xmlns="" id="{55F4E9EC-F121-4ED5-BF2C-CC3161F4EA52}"/>
              </a:ext>
            </a:extLst>
          </p:cNvPr>
          <p:cNvSpPr txBox="1">
            <a:spLocks/>
          </p:cNvSpPr>
          <p:nvPr/>
        </p:nvSpPr>
        <p:spPr>
          <a:xfrm>
            <a:off x="118823" y="1402348"/>
            <a:ext cx="4372045" cy="7120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The disk color on the TR device shows disk's status. Click each of them to check the disk information </a:t>
            </a:r>
            <a:endParaRPr lang="zh-TW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179070" indent="-179070">
              <a:buFont typeface="Arial" panose="020B0604020202020204" pitchFamily="34" charset="0"/>
              <a:buChar char="•"/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</a:endParaRPr>
          </a:p>
          <a:p>
            <a:pPr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6" name="文字方塊 6">
            <a:extLst>
              <a:ext uri="{FF2B5EF4-FFF2-40B4-BE49-F238E27FC236}">
                <a16:creationId xmlns:a16="http://schemas.microsoft.com/office/drawing/2014/main" xmlns="" id="{84942900-A27A-43EB-920F-0213A7763E2A}"/>
              </a:ext>
            </a:extLst>
          </p:cNvPr>
          <p:cNvSpPr txBox="1"/>
          <p:nvPr/>
        </p:nvSpPr>
        <p:spPr>
          <a:xfrm>
            <a:off x="225916" y="1007514"/>
            <a:ext cx="1833682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ea typeface="微軟正黑體"/>
              </a:rPr>
              <a:t>Quick overview</a:t>
            </a:r>
            <a:endParaRPr lang="zh-TW" sz="1600" b="1">
              <a:latin typeface="新細明體"/>
              <a:ea typeface="新細明體"/>
            </a:endParaRPr>
          </a:p>
        </p:txBody>
      </p:sp>
      <p:pic>
        <p:nvPicPr>
          <p:cNvPr id="17" name="圖形 16">
            <a:extLst>
              <a:ext uri="{FF2B5EF4-FFF2-40B4-BE49-F238E27FC236}">
                <a16:creationId xmlns:a16="http://schemas.microsoft.com/office/drawing/2014/main" xmlns="" id="{06BED91B-41CB-47DB-87DF-52510C0910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621692" y="990490"/>
            <a:ext cx="2183869" cy="378324"/>
          </a:xfrm>
          <a:prstGeom prst="rect">
            <a:avLst/>
          </a:prstGeom>
        </p:spPr>
      </p:pic>
      <p:sp>
        <p:nvSpPr>
          <p:cNvPr id="18" name="文字方塊 6">
            <a:extLst>
              <a:ext uri="{FF2B5EF4-FFF2-40B4-BE49-F238E27FC236}">
                <a16:creationId xmlns:a16="http://schemas.microsoft.com/office/drawing/2014/main" xmlns="" id="{A09D8EAA-845B-4BA0-9E90-D59918300568}"/>
              </a:ext>
            </a:extLst>
          </p:cNvPr>
          <p:cNvSpPr txBox="1"/>
          <p:nvPr/>
        </p:nvSpPr>
        <p:spPr>
          <a:xfrm>
            <a:off x="4683450" y="1007514"/>
            <a:ext cx="2146184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Arial"/>
                <a:ea typeface="新細明體"/>
                <a:cs typeface="Arial"/>
              </a:rPr>
              <a:t>Check information</a:t>
            </a:r>
          </a:p>
        </p:txBody>
      </p:sp>
      <p:pic>
        <p:nvPicPr>
          <p:cNvPr id="19" name="圖片 6" descr="一張含有 螢幕擷取畫面, 室外, 牆, 監視器 的圖片&#10;&#10;描述是以非常高的可信度產生">
            <a:extLst>
              <a:ext uri="{FF2B5EF4-FFF2-40B4-BE49-F238E27FC236}">
                <a16:creationId xmlns:a16="http://schemas.microsoft.com/office/drawing/2014/main" xmlns="" id="{92E9358C-282D-4AE8-9AE4-0A5DA87C2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692" y="2247119"/>
            <a:ext cx="3560885" cy="1887704"/>
          </a:xfrm>
          <a:prstGeom prst="rect">
            <a:avLst/>
          </a:prstGeom>
        </p:spPr>
      </p:pic>
      <p:sp>
        <p:nvSpPr>
          <p:cNvPr id="22" name="矩形 21">
            <a:extLst>
              <a:ext uri="{FF2B5EF4-FFF2-40B4-BE49-F238E27FC236}">
                <a16:creationId xmlns:a16="http://schemas.microsoft.com/office/drawing/2014/main" xmlns="" id="{0B923297-5305-4C09-AEBA-72B8213F2ADD}"/>
              </a:ext>
            </a:extLst>
          </p:cNvPr>
          <p:cNvSpPr/>
          <p:nvPr/>
        </p:nvSpPr>
        <p:spPr>
          <a:xfrm>
            <a:off x="4657003" y="3109932"/>
            <a:ext cx="3525573" cy="856777"/>
          </a:xfrm>
          <a:prstGeom prst="rect">
            <a:avLst/>
          </a:prstGeom>
          <a:gradFill>
            <a:gsLst>
              <a:gs pos="53800">
                <a:srgbClr val="000000"/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24" name="圖片 11" descr="一張含有 監視器, 黑色, 螢幕擷取畫面, 螢幕 的圖片&#10;&#10;描述是以高可信度產生">
            <a:extLst>
              <a:ext uri="{FF2B5EF4-FFF2-40B4-BE49-F238E27FC236}">
                <a16:creationId xmlns:a16="http://schemas.microsoft.com/office/drawing/2014/main" xmlns="" id="{2E3E9C9A-648F-47C9-942B-91EBE82EE4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1691" y="3258414"/>
            <a:ext cx="3560885" cy="1833079"/>
          </a:xfrm>
          <a:prstGeom prst="rect">
            <a:avLst/>
          </a:prstGeom>
        </p:spPr>
      </p:pic>
      <p:pic>
        <p:nvPicPr>
          <p:cNvPr id="25" name="圖片 6" descr="一張含有 電子用品 的圖片&#10;&#10;描述是以高可信度產生">
            <a:extLst>
              <a:ext uri="{FF2B5EF4-FFF2-40B4-BE49-F238E27FC236}">
                <a16:creationId xmlns:a16="http://schemas.microsoft.com/office/drawing/2014/main" xmlns="" id="{B9D532B4-4A26-4C28-BC60-4BCAD969FB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807" y="2229986"/>
            <a:ext cx="1755435" cy="2495810"/>
          </a:xfrm>
          <a:prstGeom prst="rect">
            <a:avLst/>
          </a:prstGeom>
        </p:spPr>
      </p:pic>
      <p:pic>
        <p:nvPicPr>
          <p:cNvPr id="26" name="圖片 13" descr="一張含有 螢幕擷取畫面, 手機 的圖片&#10;&#10;描述是以高可信度產生">
            <a:extLst>
              <a:ext uri="{FF2B5EF4-FFF2-40B4-BE49-F238E27FC236}">
                <a16:creationId xmlns:a16="http://schemas.microsoft.com/office/drawing/2014/main" xmlns="" id="{C2399D39-D9C6-4F92-B9A4-170539186A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5139" y="2229986"/>
            <a:ext cx="1982666" cy="2497749"/>
          </a:xfrm>
          <a:prstGeom prst="rect">
            <a:avLst/>
          </a:prstGeom>
        </p:spPr>
      </p:pic>
      <p:sp>
        <p:nvSpPr>
          <p:cNvPr id="27" name="內容版面配置區 1">
            <a:extLst>
              <a:ext uri="{FF2B5EF4-FFF2-40B4-BE49-F238E27FC236}">
                <a16:creationId xmlns:a16="http://schemas.microsoft.com/office/drawing/2014/main" xmlns="" id="{870F10BE-5E05-4059-8DD3-B41ED5FE7E68}"/>
              </a:ext>
            </a:extLst>
          </p:cNvPr>
          <p:cNvSpPr txBox="1">
            <a:spLocks/>
          </p:cNvSpPr>
          <p:nvPr/>
        </p:nvSpPr>
        <p:spPr>
          <a:xfrm>
            <a:off x="4528586" y="1402348"/>
            <a:ext cx="4391083" cy="4927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Show all disks in "Disk Information". Click status to get advanced info of disk's S.M.A.R.T information.</a:t>
            </a: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878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: 圓角 20">
            <a:extLst>
              <a:ext uri="{FF2B5EF4-FFF2-40B4-BE49-F238E27FC236}">
                <a16:creationId xmlns:a16="http://schemas.microsoft.com/office/drawing/2014/main" xmlns="" id="{F4FCC0CD-4FA5-4154-9A17-98F3EA73FD3C}"/>
              </a:ext>
            </a:extLst>
          </p:cNvPr>
          <p:cNvSpPr/>
          <p:nvPr/>
        </p:nvSpPr>
        <p:spPr>
          <a:xfrm>
            <a:off x="4851979" y="2762206"/>
            <a:ext cx="4022672" cy="1713704"/>
          </a:xfrm>
          <a:prstGeom prst="roundRect">
            <a:avLst>
              <a:gd name="adj" fmla="val 4524"/>
            </a:avLst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tx1">
                <a:lumMod val="85000"/>
                <a:lumOff val="1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atin typeface="+mj-lt"/>
            </a:endParaRPr>
          </a:p>
        </p:txBody>
      </p:sp>
      <p:sp>
        <p:nvSpPr>
          <p:cNvPr id="20" name="矩形: 圓角 19">
            <a:extLst>
              <a:ext uri="{FF2B5EF4-FFF2-40B4-BE49-F238E27FC236}">
                <a16:creationId xmlns:a16="http://schemas.microsoft.com/office/drawing/2014/main" xmlns="" id="{696AD6BD-95D1-485B-8BE6-A157BF5D4661}"/>
              </a:ext>
            </a:extLst>
          </p:cNvPr>
          <p:cNvSpPr/>
          <p:nvPr/>
        </p:nvSpPr>
        <p:spPr>
          <a:xfrm>
            <a:off x="4851979" y="1946719"/>
            <a:ext cx="4022672" cy="716222"/>
          </a:xfrm>
          <a:prstGeom prst="roundRect">
            <a:avLst>
              <a:gd name="adj" fmla="val 9874"/>
            </a:avLst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tx1">
                <a:lumMod val="85000"/>
                <a:lumOff val="1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xmlns="" id="{03D2F26F-649A-4793-B3D0-13DA362BD3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Creating </a:t>
            </a:r>
            <a:r>
              <a:rPr lang="en-US"/>
              <a:t>RAID</a:t>
            </a:r>
            <a:r>
              <a:rPr lang="en-US" altLang="zh-CN"/>
              <a:t> group in two steps</a:t>
            </a:r>
            <a:endParaRPr lang="zh-TW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xmlns="" id="{DEF57F0C-29B2-4FE3-B70F-7164A458B2CF}"/>
              </a:ext>
            </a:extLst>
          </p:cNvPr>
          <p:cNvSpPr txBox="1">
            <a:spLocks/>
          </p:cNvSpPr>
          <p:nvPr/>
        </p:nvSpPr>
        <p:spPr>
          <a:xfrm>
            <a:off x="56345" y="972011"/>
            <a:ext cx="9013240" cy="5158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Various RAID types for users to create, multiple RAID are also available in QNAP External RAID Manager</a:t>
            </a:r>
            <a:endParaRPr lang="zh-TW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Intuitive settings: create RAID group in just two steps</a:t>
            </a:r>
            <a:endParaRPr lang="zh-TW" altLang="en-US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179070" indent="-179070">
              <a:buFont typeface="Arial" panose="020B0604020202020204" pitchFamily="34" charset="0"/>
              <a:buChar char="•"/>
              <a:defRPr/>
            </a:pPr>
            <a:endParaRPr lang="zh-TW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7" name="內容版面配置區 1">
            <a:extLst>
              <a:ext uri="{FF2B5EF4-FFF2-40B4-BE49-F238E27FC236}">
                <a16:creationId xmlns:a16="http://schemas.microsoft.com/office/drawing/2014/main" xmlns="" id="{224ACE04-A275-4D91-9055-8B16B09BD14B}"/>
              </a:ext>
            </a:extLst>
          </p:cNvPr>
          <p:cNvSpPr txBox="1">
            <a:spLocks/>
          </p:cNvSpPr>
          <p:nvPr/>
        </p:nvSpPr>
        <p:spPr>
          <a:xfrm>
            <a:off x="5715210" y="1987165"/>
            <a:ext cx="3155678" cy="5158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6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/>
              </a:rPr>
              <a:t>In "RAID Configuration" page,</a:t>
            </a:r>
          </a:p>
          <a:p>
            <a:pPr>
              <a:defRPr/>
            </a:pPr>
            <a:r>
              <a:rPr lang="zh-TW" altLang="en-US" sz="16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 pitchFamily="34" charset="-120"/>
              </a:rPr>
              <a:t>click "+RAID Group" to start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600" b="1">
              <a:solidFill>
                <a:schemeClr val="accent5">
                  <a:lumMod val="60000"/>
                  <a:lumOff val="4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60000"/>
                  <a:lumOff val="4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b="1">
              <a:solidFill>
                <a:schemeClr val="accent5">
                  <a:lumMod val="60000"/>
                  <a:lumOff val="4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0" name="內容版面配置區 1">
            <a:extLst>
              <a:ext uri="{FF2B5EF4-FFF2-40B4-BE49-F238E27FC236}">
                <a16:creationId xmlns:a16="http://schemas.microsoft.com/office/drawing/2014/main" xmlns="" id="{40B5D31C-9C2D-4C85-A282-C2EC91623044}"/>
              </a:ext>
            </a:extLst>
          </p:cNvPr>
          <p:cNvSpPr txBox="1">
            <a:spLocks/>
          </p:cNvSpPr>
          <p:nvPr/>
        </p:nvSpPr>
        <p:spPr>
          <a:xfrm>
            <a:off x="5777598" y="2786988"/>
            <a:ext cx="3167497" cy="5080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TW" altLang="en-US" sz="15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微軟正黑體" pitchFamily="34" charset="-120"/>
              </a:rPr>
              <a:t>Choose RAID type, disks you want to use, and resync priority</a:t>
            </a:r>
          </a:p>
        </p:txBody>
      </p:sp>
      <p:sp>
        <p:nvSpPr>
          <p:cNvPr id="12" name="內容版面配置區 1">
            <a:extLst>
              <a:ext uri="{FF2B5EF4-FFF2-40B4-BE49-F238E27FC236}">
                <a16:creationId xmlns:a16="http://schemas.microsoft.com/office/drawing/2014/main" xmlns="" id="{59C28B03-F9C1-47D7-882E-C3D35F1B660C}"/>
              </a:ext>
            </a:extLst>
          </p:cNvPr>
          <p:cNvSpPr txBox="1">
            <a:spLocks/>
          </p:cNvSpPr>
          <p:nvPr/>
        </p:nvSpPr>
        <p:spPr>
          <a:xfrm>
            <a:off x="4827577" y="3395592"/>
            <a:ext cx="4445844" cy="12819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070" indent="-179070">
              <a:buClr>
                <a:schemeClr val="bg1"/>
              </a:buClr>
              <a:buChar char="•"/>
              <a:defRPr/>
            </a:pPr>
            <a:r>
              <a:rPr lang="zh-TW" altLang="en-US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RAID types:</a:t>
            </a: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</a:t>
            </a:r>
            <a:endParaRPr lang="zh-TW" sz="140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>
              <a:defRPr/>
            </a:pP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  JBOD, RAID 0</a:t>
            </a:r>
            <a:r>
              <a:rPr lang="en-US" altLang="zh-TW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,</a:t>
            </a: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itchFamily="34" charset="-120"/>
              </a:rPr>
              <a:t> RAID 1, RAID5</a:t>
            </a:r>
            <a:r>
              <a:rPr lang="en-US" altLang="zh-TW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, </a:t>
            </a: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RAID 10 </a:t>
            </a:r>
            <a:r>
              <a:rPr lang="zh-TW" altLang="en-US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Disks</a:t>
            </a:r>
          </a:p>
          <a:p>
            <a:pPr marL="179070" indent="-179070">
              <a:buClr>
                <a:schemeClr val="bg1"/>
              </a:buClr>
              <a:buChar char="•"/>
              <a:defRPr/>
            </a:pPr>
            <a:r>
              <a:rPr lang="zh-TW" altLang="en-US" sz="1400" b="1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Resync priority: </a:t>
            </a:r>
            <a:endParaRPr lang="zh-TW" sz="1400">
              <a:solidFill>
                <a:schemeClr val="bg1"/>
              </a:solidFill>
              <a:latin typeface="+mj-lt"/>
              <a:ea typeface="微軟正黑體" panose="020B0604030504040204" pitchFamily="34" charset="-120"/>
            </a:endParaRPr>
          </a:p>
          <a:p>
            <a:pPr>
              <a:defRPr/>
            </a:pPr>
            <a:r>
              <a:rPr lang="zh-TW" altLang="en-US" sz="1400">
                <a:solidFill>
                  <a:schemeClr val="bg1"/>
                </a:solidFill>
                <a:latin typeface="+mj-lt"/>
                <a:ea typeface="微軟正黑體" panose="020B0604030504040204" pitchFamily="34" charset="-120"/>
              </a:rPr>
              <a:t>    Service First, Default, Resync First</a:t>
            </a: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xmlns="" id="{5C51A5B9-721C-4A59-9459-4F110262D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118" y="2735867"/>
            <a:ext cx="727092" cy="638112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xmlns="" id="{D8ACCB35-F62A-4D48-8BC4-D0BC46F05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8118" y="1930025"/>
            <a:ext cx="727092" cy="638112"/>
          </a:xfrm>
          <a:prstGeom prst="rect">
            <a:avLst/>
          </a:prstGeom>
        </p:spPr>
      </p:pic>
      <p:pic>
        <p:nvPicPr>
          <p:cNvPr id="3" name="圖片 5" descr="一張含有 螢幕擷取畫面, 黑色, 監視器 的圖片&#10;&#10;描述是以非常高的可信度產生">
            <a:extLst>
              <a:ext uri="{FF2B5EF4-FFF2-40B4-BE49-F238E27FC236}">
                <a16:creationId xmlns:a16="http://schemas.microsoft.com/office/drawing/2014/main" xmlns="" id="{F9B68D23-5F67-4B66-992F-9903088445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441" y="1949161"/>
            <a:ext cx="4480868" cy="2728411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xmlns="" id="{E9FFDE1D-13D2-4EE0-904A-F6B2113799AD}"/>
              </a:ext>
            </a:extLst>
          </p:cNvPr>
          <p:cNvSpPr/>
          <p:nvPr/>
        </p:nvSpPr>
        <p:spPr>
          <a:xfrm>
            <a:off x="3827991" y="2706286"/>
            <a:ext cx="743858" cy="268398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xmlns="" id="{DD82760C-078B-42C7-B217-CFE3D0EA24ED}"/>
              </a:ext>
            </a:extLst>
          </p:cNvPr>
          <p:cNvSpPr/>
          <p:nvPr/>
        </p:nvSpPr>
        <p:spPr>
          <a:xfrm>
            <a:off x="1053068" y="2783279"/>
            <a:ext cx="2772741" cy="1020022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3532350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10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D39E9689-76C2-4A31-818D-1CEA80751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5" r="-246" b="309"/>
          <a:stretch/>
        </p:blipFill>
        <p:spPr>
          <a:xfrm>
            <a:off x="5414677" y="2099997"/>
            <a:ext cx="3447227" cy="2688297"/>
          </a:xfrm>
          <a:prstGeom prst="rect">
            <a:avLst/>
          </a:prstGeom>
        </p:spPr>
      </p:pic>
      <p:pic>
        <p:nvPicPr>
          <p:cNvPr id="4" name="圖片 10" descr="一張含有 螢幕擷取畫面, 監視器 的圖片&#10;&#10;描述是以非常高的可信度產生">
            <a:extLst>
              <a:ext uri="{FF2B5EF4-FFF2-40B4-BE49-F238E27FC236}">
                <a16:creationId xmlns:a16="http://schemas.microsoft.com/office/drawing/2014/main" xmlns="" id="{51C17B76-D888-4D41-8131-C37F62F15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08" y="1470763"/>
            <a:ext cx="3859823" cy="3010866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886B4B05-DADE-4710-9C06-17E75918D8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Format </a:t>
            </a:r>
            <a:r>
              <a:rPr lang="en-US"/>
              <a:t>RAID</a:t>
            </a:r>
            <a:r>
              <a:rPr lang="en-US" altLang="zh-CN"/>
              <a:t> group</a:t>
            </a:r>
            <a:endParaRPr lang="zh-TW"/>
          </a:p>
        </p:txBody>
      </p:sp>
      <p:sp>
        <p:nvSpPr>
          <p:cNvPr id="7" name="文字方塊 5">
            <a:extLst>
              <a:ext uri="{FF2B5EF4-FFF2-40B4-BE49-F238E27FC236}">
                <a16:creationId xmlns:a16="http://schemas.microsoft.com/office/drawing/2014/main" xmlns="" id="{963C2F8D-75BA-45D7-860D-B50F330D1938}"/>
              </a:ext>
            </a:extLst>
          </p:cNvPr>
          <p:cNvSpPr txBox="1"/>
          <p:nvPr/>
        </p:nvSpPr>
        <p:spPr>
          <a:xfrm>
            <a:off x="5330107" y="1356255"/>
            <a:ext cx="3616368" cy="95410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Choosing </a:t>
            </a:r>
            <a:r>
              <a:rPr lang="en-US" altLang="zh-TW" sz="1400" b="1" err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exFAT</a:t>
            </a:r>
            <a:r>
              <a:rPr lang="en-US" altLang="zh-TW" sz="14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/>
              </a:rPr>
              <a:t> file system allows your files be exchanged between Windows, Mac &amp; NAS without problem! </a:t>
            </a:r>
            <a:endParaRPr lang="zh-TW" sz="1400" b="1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</a:endParaRPr>
          </a:p>
          <a:p>
            <a:endParaRPr lang="zh-TW" altLang="en-US" sz="1400" b="1">
              <a:latin typeface="+mj-lt"/>
              <a:ea typeface="微軟正黑體"/>
            </a:endParaRPr>
          </a:p>
        </p:txBody>
      </p:sp>
      <p:sp>
        <p:nvSpPr>
          <p:cNvPr id="8" name="內容版面配置區 1">
            <a:extLst>
              <a:ext uri="{FF2B5EF4-FFF2-40B4-BE49-F238E27FC236}">
                <a16:creationId xmlns:a16="http://schemas.microsoft.com/office/drawing/2014/main" xmlns="" id="{0292E9C6-8221-45F4-9AF8-97DC686C6135}"/>
              </a:ext>
            </a:extLst>
          </p:cNvPr>
          <p:cNvSpPr txBox="1">
            <a:spLocks/>
          </p:cNvSpPr>
          <p:nvPr/>
        </p:nvSpPr>
        <p:spPr>
          <a:xfrm>
            <a:off x="148636" y="964013"/>
            <a:ext cx="11523206" cy="3922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Once the RAID is set up, format the RAID to begin storing files to the disk</a:t>
            </a:r>
            <a:endParaRPr lang="zh-TW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179070" indent="-17907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xmlns="" id="{783739BE-8D85-45B1-9F96-CA7B19BAD331}"/>
              </a:ext>
            </a:extLst>
          </p:cNvPr>
          <p:cNvSpPr/>
          <p:nvPr/>
        </p:nvSpPr>
        <p:spPr>
          <a:xfrm>
            <a:off x="231760" y="3068310"/>
            <a:ext cx="2489068" cy="880345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D461A882-FF7D-46F7-B63C-D16529051E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711894" y="3197700"/>
            <a:ext cx="2599878" cy="1162201"/>
          </a:xfrm>
          <a:prstGeom prst="rect">
            <a:avLst/>
          </a:prstGeom>
        </p:spPr>
      </p:pic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xmlns="" id="{96E5AA4C-588C-4727-9020-53692BBB74B6}"/>
              </a:ext>
            </a:extLst>
          </p:cNvPr>
          <p:cNvSpPr txBox="1">
            <a:spLocks/>
          </p:cNvSpPr>
          <p:nvPr/>
        </p:nvSpPr>
        <p:spPr>
          <a:xfrm>
            <a:off x="2883924" y="3284589"/>
            <a:ext cx="2274153" cy="10660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Direct to operating system</a:t>
            </a:r>
            <a:b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en-US" altLang="zh-TW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interface for formatting</a:t>
            </a:r>
            <a:endParaRPr lang="zh-TW" sz="12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2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r>
              <a:rPr lang="zh-TW" altLang="en-US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Windows: Disk Management</a:t>
            </a:r>
          </a:p>
          <a:p>
            <a:pPr>
              <a:defRPr/>
            </a:pPr>
            <a:r>
              <a:rPr lang="zh-TW" altLang="en-US" sz="12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Mac: Disk Utility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xmlns="" id="{CA1291A2-7DBA-4552-B792-662B1570D1ED}"/>
              </a:ext>
            </a:extLst>
          </p:cNvPr>
          <p:cNvSpPr txBox="1"/>
          <p:nvPr/>
        </p:nvSpPr>
        <p:spPr>
          <a:xfrm>
            <a:off x="15445" y="4501894"/>
            <a:ext cx="52963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Note: to use TR-004 in exFAT format with QNAP NAS, optional exFAT license is required.</a:t>
            </a:r>
          </a:p>
        </p:txBody>
      </p:sp>
    </p:spTree>
    <p:extLst>
      <p:ext uri="{BB962C8B-B14F-4D97-AF65-F5344CB8AC3E}">
        <p14:creationId xmlns:p14="http://schemas.microsoft.com/office/powerpoint/2010/main" xmlns="" val="3327834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11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B47E2C7C-A01E-421F-9DE6-A9B6ACB11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80" y="1698696"/>
            <a:ext cx="4712557" cy="2881385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C54844AF-C2C7-4D90-BEA8-3E9CCE2CFC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/>
              <a:t>Instant notification when RAID</a:t>
            </a:r>
            <a:r>
              <a:rPr lang="en-US" altLang="zh-CN" sz="3200"/>
              <a:t> is abnormal</a:t>
            </a:r>
            <a:endParaRPr lang="zh-TW" sz="3200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5CEDBA3B-6023-4D7D-A842-669B4E92D4B1}"/>
              </a:ext>
            </a:extLst>
          </p:cNvPr>
          <p:cNvSpPr txBox="1">
            <a:spLocks/>
          </p:cNvSpPr>
          <p:nvPr/>
        </p:nvSpPr>
        <p:spPr>
          <a:xfrm>
            <a:off x="137163" y="933905"/>
            <a:ext cx="9006532" cy="3877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 When RAID degraded or failed, users will be notified by the UI, with desktop 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/>
            </a:r>
            <a:b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 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notification and with device beep.   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en-US" altLang="zh-TW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179070" indent="-179070">
              <a:buFont typeface="Arial" panose="020B0604020202020204" pitchFamily="34" charset="0"/>
              <a:buChar char="•"/>
              <a:defRPr/>
            </a:pPr>
            <a:endParaRPr lang="zh-TW" altLang="en-US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15" name="圖形 14">
            <a:extLst>
              <a:ext uri="{FF2B5EF4-FFF2-40B4-BE49-F238E27FC236}">
                <a16:creationId xmlns:a16="http://schemas.microsoft.com/office/drawing/2014/main" xmlns="" id="{15593357-4CCF-48EB-850F-96A61FDDB7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 flipH="1">
            <a:off x="4903498" y="2423421"/>
            <a:ext cx="1059468" cy="1019464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xmlns="" id="{E63DEE72-2EE9-4ED9-AB16-425A4C180B94}"/>
              </a:ext>
            </a:extLst>
          </p:cNvPr>
          <p:cNvSpPr/>
          <p:nvPr/>
        </p:nvSpPr>
        <p:spPr>
          <a:xfrm>
            <a:off x="1313392" y="2959686"/>
            <a:ext cx="2386950" cy="657992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xmlns="" id="{81C22F6E-A993-4345-A480-7219DCF3887F}"/>
              </a:ext>
            </a:extLst>
          </p:cNvPr>
          <p:cNvSpPr/>
          <p:nvPr/>
        </p:nvSpPr>
        <p:spPr>
          <a:xfrm>
            <a:off x="3700859" y="3225593"/>
            <a:ext cx="529160" cy="206020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xmlns="" id="{2C693E1C-FFB3-48B8-8663-27C565814758}"/>
              </a:ext>
            </a:extLst>
          </p:cNvPr>
          <p:cNvSpPr/>
          <p:nvPr/>
        </p:nvSpPr>
        <p:spPr>
          <a:xfrm>
            <a:off x="3916923" y="3531757"/>
            <a:ext cx="2634204" cy="1138835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4" name="圖片 4" descr="一張含有 文字 的圖片&#10;&#10;描述是以非常高的可信度產生">
            <a:extLst>
              <a:ext uri="{FF2B5EF4-FFF2-40B4-BE49-F238E27FC236}">
                <a16:creationId xmlns:a16="http://schemas.microsoft.com/office/drawing/2014/main" xmlns="" id="{77154DEE-BAC5-4D82-8169-98A93F6ED0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7473" y="3554067"/>
            <a:ext cx="2588741" cy="1100028"/>
          </a:xfrm>
          <a:prstGeom prst="rect">
            <a:avLst/>
          </a:prstGeom>
        </p:spPr>
      </p:pic>
      <p:pic>
        <p:nvPicPr>
          <p:cNvPr id="12" name="圖片 11" descr="一張含有 標誌 的圖片&#10;&#10;描述是以非常高的可信度產生">
            <a:extLst>
              <a:ext uri="{FF2B5EF4-FFF2-40B4-BE49-F238E27FC236}">
                <a16:creationId xmlns:a16="http://schemas.microsoft.com/office/drawing/2014/main" xmlns="" id="{C43780AE-D257-4101-9170-EF4EAE2F70E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490" t="-816" r="816" b="44274"/>
          <a:stretch/>
        </p:blipFill>
        <p:spPr>
          <a:xfrm rot="20289162">
            <a:off x="8361560" y="1906383"/>
            <a:ext cx="610561" cy="616446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xmlns="" id="{3FEE55AD-B4F1-48E0-8689-6A4D4D7E78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4982" y="2423421"/>
            <a:ext cx="2231827" cy="238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99795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10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326FB699-C45B-419C-B242-3C4EC4708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084" y="1950614"/>
            <a:ext cx="4403639" cy="266686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99C8FE04-EABE-45EF-8209-E09B0A3B0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73111"/>
            <a:ext cx="9143999" cy="1045726"/>
          </a:xfrm>
        </p:spPr>
        <p:txBody>
          <a:bodyPr/>
          <a:lstStyle/>
          <a:p>
            <a:r>
              <a:rPr lang="en-US" altLang="zh-CN" sz="2600"/>
              <a:t>RAID protection mechanism with system events logs</a:t>
            </a:r>
            <a:endParaRPr lang="zh-TW" altLang="en-US" sz="2600"/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06088BD3-81B5-4BEF-AEB2-A2A14B9BBC3B}"/>
              </a:ext>
            </a:extLst>
          </p:cNvPr>
          <p:cNvSpPr txBox="1">
            <a:spLocks/>
          </p:cNvSpPr>
          <p:nvPr/>
        </p:nvSpPr>
        <p:spPr>
          <a:xfrm>
            <a:off x="43670" y="868827"/>
            <a:ext cx="9025016" cy="12413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5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Same as NAS, when RAID is degraded, insert new disk to start rebuilding and rebuild progress is shown</a:t>
            </a: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5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Any idle disk can be used as the spare disk </a:t>
            </a:r>
            <a:r>
              <a:rPr lang="en-US" sz="15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without any setting </a:t>
            </a:r>
            <a:r>
              <a:rPr lang="en-US" altLang="zh-TW" sz="15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while the RAID is in degrade</a:t>
            </a: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5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Logs are independent from operating system, quickly know and export events</a:t>
            </a: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179070" indent="-179070">
              <a:defRPr/>
            </a:pP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5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xmlns="" id="{9729EC32-EDCD-43B7-AE43-CC79304A992C}"/>
              </a:ext>
            </a:extLst>
          </p:cNvPr>
          <p:cNvSpPr txBox="1">
            <a:spLocks/>
          </p:cNvSpPr>
          <p:nvPr/>
        </p:nvSpPr>
        <p:spPr>
          <a:xfrm>
            <a:off x="184513" y="4526734"/>
            <a:ext cx="8877325" cy="4003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xmlns="" id="{D95E2D9F-CA00-4277-8328-29D6B810E386}"/>
              </a:ext>
            </a:extLst>
          </p:cNvPr>
          <p:cNvSpPr/>
          <p:nvPr/>
        </p:nvSpPr>
        <p:spPr>
          <a:xfrm>
            <a:off x="1242520" y="2817400"/>
            <a:ext cx="2227660" cy="951451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4" name="圖片 5" descr="一張含有 螢幕擷取畫面, 監視器, 黑色 的圖片&#10;&#10;描述是以非常高的可信度產生">
            <a:extLst>
              <a:ext uri="{FF2B5EF4-FFF2-40B4-BE49-F238E27FC236}">
                <a16:creationId xmlns:a16="http://schemas.microsoft.com/office/drawing/2014/main" xmlns="" id="{4117FBF1-3344-4BDB-AF98-BA1EB90AAC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469" y="1957262"/>
            <a:ext cx="4380470" cy="266129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xmlns="" id="{AEF94232-E2A1-4247-ABB0-484CDA089675}"/>
              </a:ext>
            </a:extLst>
          </p:cNvPr>
          <p:cNvSpPr/>
          <p:nvPr/>
        </p:nvSpPr>
        <p:spPr>
          <a:xfrm>
            <a:off x="3466736" y="3358009"/>
            <a:ext cx="698511" cy="256384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1936454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2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B01EB0D8-2450-4C5A-A528-A2D512D11A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388"/>
          <a:stretch/>
        </p:blipFill>
        <p:spPr>
          <a:xfrm>
            <a:off x="33982" y="1414288"/>
            <a:ext cx="4337052" cy="298682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580323CA-DB16-406B-9BC1-9387AC6CB0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72078" y="211015"/>
            <a:ext cx="9572311" cy="862553"/>
          </a:xfrm>
        </p:spPr>
        <p:txBody>
          <a:bodyPr/>
          <a:lstStyle/>
          <a:p>
            <a:r>
              <a:rPr lang="en-US" altLang="zh-CN" sz="2600"/>
              <a:t>Notification for new version of firmware and utility </a:t>
            </a:r>
            <a:endParaRPr lang="zh-CN" sz="2600"/>
          </a:p>
          <a:p>
            <a:endParaRPr lang="zh-CN" altLang="en-US" sz="2600"/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xmlns="" id="{EC51BE11-DAD0-4287-81EC-C55A0B656756}"/>
              </a:ext>
            </a:extLst>
          </p:cNvPr>
          <p:cNvSpPr txBox="1">
            <a:spLocks/>
          </p:cNvSpPr>
          <p:nvPr/>
        </p:nvSpPr>
        <p:spPr>
          <a:xfrm>
            <a:off x="6100174" y="1073568"/>
            <a:ext cx="2999867" cy="6800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When there is a new version, pop-up notifications will inform users</a:t>
            </a:r>
            <a:endParaRPr lang="zh-TW" b="1">
              <a:solidFill>
                <a:schemeClr val="accent5">
                  <a:lumMod val="50000"/>
                </a:schemeClr>
              </a:solidFill>
              <a:latin typeface="+mj-lt"/>
              <a:ea typeface="新細明體"/>
            </a:endParaRPr>
          </a:p>
          <a:p>
            <a:pPr>
              <a:defRPr/>
            </a:pPr>
            <a:endParaRPr lang="zh-TW" altLang="en-US" sz="20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20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6" name="內容版面配置區 1">
            <a:extLst>
              <a:ext uri="{FF2B5EF4-FFF2-40B4-BE49-F238E27FC236}">
                <a16:creationId xmlns:a16="http://schemas.microsoft.com/office/drawing/2014/main" xmlns="" id="{3341E0A0-1717-434A-974F-5E2F633AE457}"/>
              </a:ext>
            </a:extLst>
          </p:cNvPr>
          <p:cNvSpPr txBox="1">
            <a:spLocks/>
          </p:cNvSpPr>
          <p:nvPr/>
        </p:nvSpPr>
        <p:spPr>
          <a:xfrm>
            <a:off x="214787" y="1009771"/>
            <a:ext cx="6283433" cy="314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Check utility and firmware versions</a:t>
            </a:r>
            <a:endParaRPr lang="zh-TW" b="1">
              <a:solidFill>
                <a:schemeClr val="accent5">
                  <a:lumMod val="50000"/>
                </a:schemeClr>
              </a:solidFill>
              <a:latin typeface="+mj-lt"/>
              <a:ea typeface="新細明體"/>
            </a:endParaRPr>
          </a:p>
        </p:txBody>
      </p:sp>
      <p:pic>
        <p:nvPicPr>
          <p:cNvPr id="20" name="圖片 20">
            <a:extLst>
              <a:ext uri="{FF2B5EF4-FFF2-40B4-BE49-F238E27FC236}">
                <a16:creationId xmlns:a16="http://schemas.microsoft.com/office/drawing/2014/main" xmlns="" id="{D14E2BB7-8ECD-4AED-8F15-3ED3E3334E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6" r="-321" b="962"/>
          <a:stretch/>
        </p:blipFill>
        <p:spPr>
          <a:xfrm>
            <a:off x="6163408" y="2109506"/>
            <a:ext cx="2936633" cy="933643"/>
          </a:xfrm>
          <a:prstGeom prst="rect">
            <a:avLst/>
          </a:prstGeom>
        </p:spPr>
      </p:pic>
      <p:pic>
        <p:nvPicPr>
          <p:cNvPr id="26" name="圖片 26" descr="一張含有 路面, 瓶 的圖片&#10;&#10;描述是以高可信度產生">
            <a:extLst>
              <a:ext uri="{FF2B5EF4-FFF2-40B4-BE49-F238E27FC236}">
                <a16:creationId xmlns:a16="http://schemas.microsoft.com/office/drawing/2014/main" xmlns="" id="{4ABC7328-2FBF-4443-86E1-E78994430A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408" y="3159871"/>
            <a:ext cx="2901461" cy="1188888"/>
          </a:xfrm>
          <a:prstGeom prst="rect">
            <a:avLst/>
          </a:prstGeom>
        </p:spPr>
      </p:pic>
      <p:pic>
        <p:nvPicPr>
          <p:cNvPr id="3" name="圖片 4" descr="一張含有 螢幕擷取畫面, 監視器, 室外, 黑色 的圖片&#10;&#10;描述是以高可信度產生">
            <a:extLst>
              <a:ext uri="{FF2B5EF4-FFF2-40B4-BE49-F238E27FC236}">
                <a16:creationId xmlns:a16="http://schemas.microsoft.com/office/drawing/2014/main" xmlns="" id="{2AF52570-4913-4AF4-992D-1069FD6849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497" y="2571750"/>
            <a:ext cx="4156503" cy="2467604"/>
          </a:xfrm>
          <a:prstGeom prst="rect">
            <a:avLst/>
          </a:prstGeom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xmlns="" id="{2209771D-39D1-42EB-A766-6824D19BE09E}"/>
              </a:ext>
            </a:extLst>
          </p:cNvPr>
          <p:cNvSpPr/>
          <p:nvPr/>
        </p:nvSpPr>
        <p:spPr>
          <a:xfrm>
            <a:off x="1413323" y="3291753"/>
            <a:ext cx="1881654" cy="508446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  <p:pic>
        <p:nvPicPr>
          <p:cNvPr id="11" name="圖片 12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4F4E81D1-ABB6-4E2E-A395-C829AA6418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49" t="15336" r="1994" b="68028"/>
          <a:stretch/>
        </p:blipFill>
        <p:spPr>
          <a:xfrm>
            <a:off x="4175431" y="1864309"/>
            <a:ext cx="1881654" cy="520538"/>
          </a:xfrm>
          <a:prstGeom prst="rect">
            <a:avLst/>
          </a:prstGeom>
        </p:spPr>
      </p:pic>
      <p:sp>
        <p:nvSpPr>
          <p:cNvPr id="16" name="矩形 15">
            <a:extLst>
              <a:ext uri="{FF2B5EF4-FFF2-40B4-BE49-F238E27FC236}">
                <a16:creationId xmlns:a16="http://schemas.microsoft.com/office/drawing/2014/main" xmlns="" id="{3233B6E7-48BF-4C02-87C0-3D5A0DEF0E3E}"/>
              </a:ext>
            </a:extLst>
          </p:cNvPr>
          <p:cNvSpPr/>
          <p:nvPr/>
        </p:nvSpPr>
        <p:spPr>
          <a:xfrm>
            <a:off x="4180455" y="1855283"/>
            <a:ext cx="1881654" cy="508446"/>
          </a:xfrm>
          <a:prstGeom prst="rect">
            <a:avLst/>
          </a:prstGeom>
          <a:noFill/>
          <a:ln w="12700">
            <a:solidFill>
              <a:schemeClr val="accent2">
                <a:lumMod val="20000"/>
                <a:lumOff val="80000"/>
              </a:schemeClr>
            </a:solidFill>
          </a:ln>
          <a:effectLst>
            <a:glow rad="38100">
              <a:srgbClr val="FF05BE">
                <a:alpha val="8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24949946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540D07-8EA7-8346-B2C5-696E9E2D59D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-1157" y="4076025"/>
            <a:ext cx="6983848" cy="862012"/>
          </a:xfrm>
        </p:spPr>
        <p:txBody>
          <a:bodyPr/>
          <a:lstStyle/>
          <a:p>
            <a:pPr algn="l"/>
            <a:r>
              <a:rPr lang="zh-TW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Use </a:t>
            </a:r>
            <a:r>
              <a:rPr lang="en-US" altLang="zh-TW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External</a:t>
            </a:r>
            <a:r>
              <a:rPr lang="zh-TW" altLang="en-US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 </a:t>
            </a:r>
            <a:r>
              <a:rPr lang="zh-TW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RAID Manager to create RAID group on Windows </a:t>
            </a:r>
            <a:endParaRPr lang="zh-TW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4047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3200"/>
              <a:t>Expand the NAS or PC space </a:t>
            </a:r>
            <a:endParaRPr lang="zh-CN" altLang="en-US" sz="3200"/>
          </a:p>
        </p:txBody>
      </p: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xmlns="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195478" y="1064632"/>
            <a:ext cx="8760058" cy="28181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TR-004 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can be used as NAS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or PC expansion or backup storage space. </a:t>
            </a:r>
            <a:endParaRPr lang="en-US" altLang="zh-TW" sz="1800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When connected to NAS, use Storage &amp; Snapshot to create a storage pool.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When connected to PC, use External RAID Manager to configure external RAID and format partition. </a:t>
            </a: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6" name="圓角矩形 28">
            <a:extLst>
              <a:ext uri="{FF2B5EF4-FFF2-40B4-BE49-F238E27FC236}">
                <a16:creationId xmlns:a16="http://schemas.microsoft.com/office/drawing/2014/main" xmlns="" id="{F5248310-C582-493F-BFCF-2E3D15D55BA1}"/>
              </a:ext>
            </a:extLst>
          </p:cNvPr>
          <p:cNvSpPr/>
          <p:nvPr/>
        </p:nvSpPr>
        <p:spPr>
          <a:xfrm>
            <a:off x="243244" y="2478180"/>
            <a:ext cx="4123267" cy="1814051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2EAAD0">
                    <a:alpha val="64000"/>
                  </a:srgbClr>
                </a:gs>
                <a:gs pos="67000">
                  <a:srgbClr val="2EAAD0"/>
                </a:gs>
                <a:gs pos="100000">
                  <a:srgbClr val="0070C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/>
          </a:p>
        </p:txBody>
      </p:sp>
      <p:sp>
        <p:nvSpPr>
          <p:cNvPr id="19" name="圓角矩形 28">
            <a:extLst>
              <a:ext uri="{FF2B5EF4-FFF2-40B4-BE49-F238E27FC236}">
                <a16:creationId xmlns:a16="http://schemas.microsoft.com/office/drawing/2014/main" xmlns="" id="{0917E44F-7D1D-43A1-B7DC-556260230DD8}"/>
              </a:ext>
            </a:extLst>
          </p:cNvPr>
          <p:cNvSpPr/>
          <p:nvPr/>
        </p:nvSpPr>
        <p:spPr>
          <a:xfrm>
            <a:off x="4540924" y="2492832"/>
            <a:ext cx="4365054" cy="1799399"/>
          </a:xfrm>
          <a:prstGeom prst="roundRect">
            <a:avLst/>
          </a:prstGeom>
          <a:noFill/>
          <a:ln w="31750" cmpd="sng">
            <a:gradFill flip="none" rotWithShape="1">
              <a:gsLst>
                <a:gs pos="7000">
                  <a:schemeClr val="accent1">
                    <a:lumMod val="5000"/>
                    <a:lumOff val="95000"/>
                    <a:alpha val="0"/>
                  </a:schemeClr>
                </a:gs>
                <a:gs pos="52000">
                  <a:srgbClr val="4E8F00"/>
                </a:gs>
                <a:gs pos="67000">
                  <a:srgbClr val="4E8F00"/>
                </a:gs>
                <a:gs pos="100000">
                  <a:srgbClr val="3C6E10"/>
                </a:gs>
              </a:gsLst>
              <a:lin ang="16200000" scaled="1"/>
              <a:tileRect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kumimoji="1" lang="zh-TW" altLang="en-US"/>
          </a:p>
        </p:txBody>
      </p:sp>
      <p:sp>
        <p:nvSpPr>
          <p:cNvPr id="20" name="Shape 465">
            <a:extLst>
              <a:ext uri="{FF2B5EF4-FFF2-40B4-BE49-F238E27FC236}">
                <a16:creationId xmlns:a16="http://schemas.microsoft.com/office/drawing/2014/main" xmlns="" id="{D85570AE-9080-427D-8F9C-4A47BC56803E}"/>
              </a:ext>
            </a:extLst>
          </p:cNvPr>
          <p:cNvSpPr txBox="1"/>
          <p:nvPr/>
        </p:nvSpPr>
        <p:spPr>
          <a:xfrm>
            <a:off x="676532" y="2492411"/>
            <a:ext cx="3237910" cy="34029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altLang="zh-TW" b="1">
                <a:solidFill>
                  <a:schemeClr val="bg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TR-004 as storage space</a:t>
            </a:r>
            <a:endParaRPr lang="zh-TW" sz="1400" b="1" i="0" u="none" strike="noStrike" cap="none">
              <a:solidFill>
                <a:schemeClr val="bg1"/>
              </a:solidFill>
              <a:latin typeface="+mj-lt"/>
              <a:ea typeface="Microsoft JhengHei"/>
              <a:cs typeface="Microsoft JhengHei"/>
            </a:endParaRPr>
          </a:p>
        </p:txBody>
      </p:sp>
      <p:sp>
        <p:nvSpPr>
          <p:cNvPr id="21" name="Shape 466">
            <a:extLst>
              <a:ext uri="{FF2B5EF4-FFF2-40B4-BE49-F238E27FC236}">
                <a16:creationId xmlns:a16="http://schemas.microsoft.com/office/drawing/2014/main" xmlns="" id="{04445FB4-2A7B-46DD-A2A6-2CEF883D2862}"/>
              </a:ext>
            </a:extLst>
          </p:cNvPr>
          <p:cNvSpPr txBox="1"/>
          <p:nvPr/>
        </p:nvSpPr>
        <p:spPr>
          <a:xfrm>
            <a:off x="5097434" y="2476871"/>
            <a:ext cx="3142220" cy="327491"/>
          </a:xfrm>
          <a:prstGeom prst="rect">
            <a:avLst/>
          </a:prstGeom>
          <a:solidFill>
            <a:srgbClr val="0066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TW" b="1">
                <a:solidFill>
                  <a:schemeClr val="bg1"/>
                </a:solidFill>
                <a:latin typeface="+mj-lt"/>
                <a:ea typeface="Microsoft JhengHei"/>
                <a:cs typeface="Microsoft JhengHei"/>
              </a:rPr>
              <a:t>TR-004 as backup storage </a:t>
            </a:r>
            <a:endParaRPr lang="zh-TW" sz="1400" b="1" i="0" u="none" strike="noStrike" cap="none">
              <a:solidFill>
                <a:schemeClr val="bg1"/>
              </a:solidFill>
              <a:latin typeface="+mj-lt"/>
              <a:ea typeface="Microsoft JhengHei"/>
              <a:cs typeface="Microsoft JhengHei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xmlns="" id="{BA1C3138-2E3E-4754-A6D7-A8A8EA074F1D}"/>
              </a:ext>
            </a:extLst>
          </p:cNvPr>
          <p:cNvSpPr/>
          <p:nvPr/>
        </p:nvSpPr>
        <p:spPr>
          <a:xfrm>
            <a:off x="195478" y="339333"/>
            <a:ext cx="2002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Scenario</a:t>
            </a:r>
            <a:r>
              <a:rPr lang="zh-TW" altLang="en-US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1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25" name="圖片 15">
            <a:extLst>
              <a:ext uri="{FF2B5EF4-FFF2-40B4-BE49-F238E27FC236}">
                <a16:creationId xmlns:a16="http://schemas.microsoft.com/office/drawing/2014/main" xmlns="" id="{2FFE64DB-FEBC-4F86-A6B1-69AF841B1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9704" y="3060613"/>
            <a:ext cx="1254074" cy="1342118"/>
          </a:xfrm>
          <a:prstGeom prst="rect">
            <a:avLst/>
          </a:prstGeom>
        </p:spPr>
      </p:pic>
      <p:pic>
        <p:nvPicPr>
          <p:cNvPr id="26" name="圖片 15">
            <a:extLst>
              <a:ext uri="{FF2B5EF4-FFF2-40B4-BE49-F238E27FC236}">
                <a16:creationId xmlns:a16="http://schemas.microsoft.com/office/drawing/2014/main" xmlns="" id="{BE203357-D803-4F53-88FA-8F3167A42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431" y="3073324"/>
            <a:ext cx="1278872" cy="1368657"/>
          </a:xfrm>
          <a:prstGeom prst="rect">
            <a:avLst/>
          </a:prstGeom>
        </p:spPr>
      </p:pic>
      <p:pic>
        <p:nvPicPr>
          <p:cNvPr id="27" name="Shape 749">
            <a:extLst>
              <a:ext uri="{FF2B5EF4-FFF2-40B4-BE49-F238E27FC236}">
                <a16:creationId xmlns:a16="http://schemas.microsoft.com/office/drawing/2014/main" xmlns="" id="{0A3E1441-C28E-4DB9-8BBF-31E8EC2D2F7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11196" y="3794205"/>
            <a:ext cx="1064095" cy="792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圖片 9">
            <a:extLst>
              <a:ext uri="{FF2B5EF4-FFF2-40B4-BE49-F238E27FC236}">
                <a16:creationId xmlns:a16="http://schemas.microsoft.com/office/drawing/2014/main" xmlns="" id="{5EB361B9-93AE-4ABD-BF97-5B3687D6EF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7494" y="3608276"/>
            <a:ext cx="934370" cy="949392"/>
          </a:xfrm>
          <a:prstGeom prst="rect">
            <a:avLst/>
          </a:prstGeom>
        </p:spPr>
      </p:pic>
      <p:pic>
        <p:nvPicPr>
          <p:cNvPr id="31" name="Shape 747" descr="https://www.qnap.com/i/_attach_file/product/photo/800_500/237_1480300406_TS-831X-Right-angle-of-elevation_V2.png">
            <a:extLst>
              <a:ext uri="{FF2B5EF4-FFF2-40B4-BE49-F238E27FC236}">
                <a16:creationId xmlns:a16="http://schemas.microsoft.com/office/drawing/2014/main" xmlns="" id="{DB79C918-940F-41D4-934B-083E243EBAE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061551" y="3299453"/>
            <a:ext cx="1852048" cy="113628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Shape 758" descr="ãSnapshot Iconãçåçæå°çµæ">
            <a:extLst>
              <a:ext uri="{FF2B5EF4-FFF2-40B4-BE49-F238E27FC236}">
                <a16:creationId xmlns:a16="http://schemas.microsoft.com/office/drawing/2014/main" xmlns="" id="{4F15EFAA-BBF5-4551-A2AF-51EEAE692655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400958" y="3891847"/>
            <a:ext cx="734965" cy="66079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Picture 2" descr="ãNotebookãçåçæå°çµæ">
            <a:extLst>
              <a:ext uri="{FF2B5EF4-FFF2-40B4-BE49-F238E27FC236}">
                <a16:creationId xmlns:a16="http://schemas.microsoft.com/office/drawing/2014/main" xmlns="" id="{D8F1A201-2A26-4B39-B060-2DF911CE3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2841" y="3153590"/>
            <a:ext cx="2363201" cy="177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0921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303144-3EF4-E849-A57B-2D51969973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/>
          <a:lstStyle/>
          <a:p>
            <a:pPr algn="l"/>
            <a:r>
              <a:rPr lang="en-US" altLang="zh-CN" sz="2400">
                <a:latin typeface="+mj-lt"/>
              </a:rPr>
              <a:t>Using TR-004 to transfer media file </a:t>
            </a:r>
            <a:br>
              <a:rPr lang="en-US" altLang="zh-CN" sz="2400">
                <a:latin typeface="+mj-lt"/>
              </a:rPr>
            </a:br>
            <a:r>
              <a:rPr lang="en-US" altLang="zh-CN" sz="2400">
                <a:latin typeface="+mj-lt"/>
              </a:rPr>
              <a:t>between platforms</a:t>
            </a:r>
            <a:endParaRPr lang="zh-CN" altLang="en-US" sz="2400">
              <a:latin typeface="+mj-lt"/>
            </a:endParaRP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1680243E-D4FC-4D77-8995-AE817FFCEF03}"/>
              </a:ext>
            </a:extLst>
          </p:cNvPr>
          <p:cNvSpPr txBox="1">
            <a:spLocks/>
          </p:cNvSpPr>
          <p:nvPr/>
        </p:nvSpPr>
        <p:spPr>
          <a:xfrm>
            <a:off x="4939686" y="995157"/>
            <a:ext cx="4107500" cy="1396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zh-TW" altLang="en-US" sz="1800" b="1" i="0" u="none" strike="noStrike" kern="0" cap="none" spc="0" baseline="0" noProof="0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" name="內容版面配置區 1">
            <a:extLst>
              <a:ext uri="{FF2B5EF4-FFF2-40B4-BE49-F238E27FC236}">
                <a16:creationId xmlns:a16="http://schemas.microsoft.com/office/drawing/2014/main" xmlns="" id="{197C6724-ED60-4CC2-A896-C56CD3E45EDC}"/>
              </a:ext>
            </a:extLst>
          </p:cNvPr>
          <p:cNvSpPr txBox="1">
            <a:spLocks/>
          </p:cNvSpPr>
          <p:nvPr/>
        </p:nvSpPr>
        <p:spPr>
          <a:xfrm>
            <a:off x="4753790" y="1222212"/>
            <a:ext cx="4107499" cy="25625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A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TR-004 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external RAID support FAT32 (single file 4 GB), NTFS, HFS and more file systems to transport data between systems</a:t>
            </a: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With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QNAP exFAT 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license, large files can be transferred between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/>
              </a:rPr>
              <a:t> 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/>
              </a:rPr>
              <a:t>Windows/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/>
              </a:rPr>
              <a:t>m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/>
              </a:rPr>
              <a:t>ac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/>
              </a:rPr>
              <a:t>OS</a:t>
            </a:r>
            <a:r>
              <a:rPr lang="zh-TW" altLang="en-US" sz="1800" b="1">
                <a:solidFill>
                  <a:schemeClr val="bg1"/>
                </a:solidFill>
                <a:latin typeface="+mj-lt"/>
                <a:ea typeface="微軟正黑體"/>
              </a:rPr>
              <a:t>/QNAP NAS </a:t>
            </a: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/>
              </a:rPr>
              <a:t>with no file size limitation.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sz="18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sz="18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sz="18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pic>
        <p:nvPicPr>
          <p:cNvPr id="6" name="圖片 6" descr="一張含有 名片 的圖片&#10;&#10;描述是以非常高的可信度產生">
            <a:extLst>
              <a:ext uri="{FF2B5EF4-FFF2-40B4-BE49-F238E27FC236}">
                <a16:creationId xmlns:a16="http://schemas.microsoft.com/office/drawing/2014/main" xmlns="" id="{2E972AB3-0470-4BC6-99CF-A514DBE2B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568" y="2751580"/>
            <a:ext cx="1750674" cy="1750674"/>
          </a:xfrm>
          <a:prstGeom prst="rect">
            <a:avLst/>
          </a:prstGeom>
        </p:spPr>
      </p:pic>
      <p:pic>
        <p:nvPicPr>
          <p:cNvPr id="8" name="圖片 8" descr="一張含有 物件, 時鐘 的圖片&#10;&#10;描述是以非常高的可信度產生">
            <a:extLst>
              <a:ext uri="{FF2B5EF4-FFF2-40B4-BE49-F238E27FC236}">
                <a16:creationId xmlns:a16="http://schemas.microsoft.com/office/drawing/2014/main" xmlns="" id="{B41B96C5-7AFD-4867-A2CC-3FD9AD5004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3092" y="3694885"/>
            <a:ext cx="596283" cy="596283"/>
          </a:xfrm>
          <a:prstGeom prst="rect">
            <a:avLst/>
          </a:prstGeom>
        </p:spPr>
      </p:pic>
      <p:pic>
        <p:nvPicPr>
          <p:cNvPr id="10" name="圖片 10">
            <a:extLst>
              <a:ext uri="{FF2B5EF4-FFF2-40B4-BE49-F238E27FC236}">
                <a16:creationId xmlns:a16="http://schemas.microsoft.com/office/drawing/2014/main" xmlns="" id="{7C6761F8-8F32-46AB-B9A5-E8870AF223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6136" y="3694886"/>
            <a:ext cx="604998" cy="596282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xmlns="" id="{D83ABD4E-6E2A-4A3C-BC44-F9DF7F6546BE}"/>
              </a:ext>
            </a:extLst>
          </p:cNvPr>
          <p:cNvSpPr/>
          <p:nvPr/>
        </p:nvSpPr>
        <p:spPr>
          <a:xfrm>
            <a:off x="195478" y="339333"/>
            <a:ext cx="19848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Scenario</a:t>
            </a:r>
            <a:r>
              <a:rPr lang="zh-TW" altLang="en-US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2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xmlns="" id="{880F0BDC-A297-4DEE-BA7E-8AFAFC16862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3729" y="3741527"/>
            <a:ext cx="539414" cy="54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65921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2800">
                <a:latin typeface="+mj-lt"/>
              </a:rPr>
              <a:t>Transfer the snapshot exported file</a:t>
            </a:r>
            <a:endParaRPr lang="zh-CN" altLang="en-US" sz="2800">
              <a:latin typeface="+mj-lt"/>
            </a:endParaRPr>
          </a:p>
        </p:txBody>
      </p: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xmlns="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191840" y="978746"/>
            <a:ext cx="8313153" cy="28181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While in external storage mode, the TR-004 can store exported snapshot image file. 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n-lt"/>
                <a:ea typeface="微軟正黑體" pitchFamily="34" charset="-120"/>
              </a:rPr>
              <a:t>Transfer the image file manually to clone volume or LUN without using the network.</a:t>
            </a:r>
            <a:endParaRPr lang="zh-TW" altLang="en-US" sz="1800" b="1">
              <a:solidFill>
                <a:schemeClr val="bg1"/>
              </a:solidFill>
              <a:latin typeface="+mn-lt"/>
              <a:ea typeface="微軟正黑體" pitchFamily="34" charset="-120"/>
            </a:endParaRPr>
          </a:p>
        </p:txBody>
      </p:sp>
      <p:pic>
        <p:nvPicPr>
          <p:cNvPr id="9" name="Shape 727" descr="Storage çæ¬åç¨åç - 36588464">
            <a:extLst>
              <a:ext uri="{FF2B5EF4-FFF2-40B4-BE49-F238E27FC236}">
                <a16:creationId xmlns:a16="http://schemas.microsoft.com/office/drawing/2014/main" xmlns="" id="{E8682F70-A384-4DDB-A8CD-15732BB606E0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6281" y="2909547"/>
            <a:ext cx="2686678" cy="17911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xmlns="" id="{874C0AA6-917F-4646-A347-BFE9DD4849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33310" y="2292028"/>
            <a:ext cx="4200968" cy="717446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xmlns="" id="{0936B439-6942-423E-9635-35F52DFC24AA}"/>
              </a:ext>
            </a:extLst>
          </p:cNvPr>
          <p:cNvSpPr/>
          <p:nvPr/>
        </p:nvSpPr>
        <p:spPr>
          <a:xfrm>
            <a:off x="629780" y="2378072"/>
            <a:ext cx="363038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/>
            <a:r>
              <a:rPr lang="en-US" altLang="zh-TW" b="1">
                <a:solidFill>
                  <a:schemeClr val="lt1"/>
                </a:solidFill>
                <a:latin typeface="+mj-lt"/>
                <a:ea typeface="Microsoft JhengHei"/>
                <a:cs typeface="Microsoft JhengHei"/>
                <a:sym typeface="Microsoft JhengHei"/>
              </a:rPr>
              <a:t>Using TR-004 to transfer data when network is not stable or not fast enough </a:t>
            </a:r>
            <a:endParaRPr lang="zh-TW" altLang="en-US">
              <a:latin typeface="+mj-lt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xmlns="" id="{6237D205-9289-477C-93A7-7140A0AB9C9E}"/>
              </a:ext>
            </a:extLst>
          </p:cNvPr>
          <p:cNvSpPr/>
          <p:nvPr/>
        </p:nvSpPr>
        <p:spPr>
          <a:xfrm>
            <a:off x="195478" y="339333"/>
            <a:ext cx="2002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Scenario</a:t>
            </a:r>
            <a:r>
              <a:rPr lang="zh-TW" altLang="en-US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 </a:t>
            </a:r>
            <a:r>
              <a:rPr lang="en-US" altLang="zh-TW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3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8" name="Shape 723">
            <a:extLst>
              <a:ext uri="{FF2B5EF4-FFF2-40B4-BE49-F238E27FC236}">
                <a16:creationId xmlns:a16="http://schemas.microsoft.com/office/drawing/2014/main" xmlns="" id="{473947A6-0FFE-4841-A0F2-40CA7E4A456F}"/>
              </a:ext>
            </a:extLst>
          </p:cNvPr>
          <p:cNvSpPr/>
          <p:nvPr/>
        </p:nvSpPr>
        <p:spPr>
          <a:xfrm rot="17661912">
            <a:off x="5693985" y="2321862"/>
            <a:ext cx="1161433" cy="2391788"/>
          </a:xfrm>
          <a:prstGeom prst="triangle">
            <a:avLst>
              <a:gd name="adj" fmla="val 93048"/>
            </a:avLst>
          </a:prstGeom>
          <a:gradFill>
            <a:gsLst>
              <a:gs pos="0">
                <a:srgbClr val="92CCDC"/>
              </a:gs>
              <a:gs pos="20000">
                <a:srgbClr val="92CCDC"/>
              </a:gs>
              <a:gs pos="100000">
                <a:srgbClr val="FFFFFF">
                  <a:alpha val="0"/>
                </a:srgbClr>
              </a:gs>
            </a:gsLst>
            <a:lin ang="189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" name="Shape 726">
            <a:extLst>
              <a:ext uri="{FF2B5EF4-FFF2-40B4-BE49-F238E27FC236}">
                <a16:creationId xmlns:a16="http://schemas.microsoft.com/office/drawing/2014/main" xmlns="" id="{0B2F9BE9-A37B-4C61-9C51-FAF52B15AB84}"/>
              </a:ext>
            </a:extLst>
          </p:cNvPr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6366418" y="3209093"/>
            <a:ext cx="575683" cy="4584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圖片 3" descr="一張含有 電子用品, 電腦, 坐 的圖片&#10;&#10;描述是以高可信度產生">
            <a:extLst>
              <a:ext uri="{FF2B5EF4-FFF2-40B4-BE49-F238E27FC236}">
                <a16:creationId xmlns:a16="http://schemas.microsoft.com/office/drawing/2014/main" xmlns="" id="{09E49E82-B25D-4368-BC12-E65267C6BC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4840" y="3372275"/>
            <a:ext cx="2298455" cy="2579076"/>
          </a:xfrm>
          <a:prstGeom prst="rect">
            <a:avLst/>
          </a:prstGeom>
        </p:spPr>
      </p:pic>
      <p:pic>
        <p:nvPicPr>
          <p:cNvPr id="21" name="圖片 13" descr="一張含有 室內, 牆 的圖片&#10;&#10;描述是以高可信度產生">
            <a:extLst>
              <a:ext uri="{FF2B5EF4-FFF2-40B4-BE49-F238E27FC236}">
                <a16:creationId xmlns:a16="http://schemas.microsoft.com/office/drawing/2014/main" xmlns="" id="{BCAC30B2-AB74-42AF-A5D8-FD0B99BA26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2540" y="3234896"/>
            <a:ext cx="2587137" cy="2934432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xmlns="" id="{00DDBED8-3DCF-4DB5-A82E-A5E75E548A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286448" flipH="1">
            <a:off x="4712840" y="2368724"/>
            <a:ext cx="699527" cy="1159093"/>
          </a:xfrm>
          <a:prstGeom prst="rect">
            <a:avLst/>
          </a:prstGeom>
        </p:spPr>
      </p:pic>
      <p:pic>
        <p:nvPicPr>
          <p:cNvPr id="23" name="Shape 725">
            <a:extLst>
              <a:ext uri="{FF2B5EF4-FFF2-40B4-BE49-F238E27FC236}">
                <a16:creationId xmlns:a16="http://schemas.microsoft.com/office/drawing/2014/main" xmlns="" id="{91E843F3-251D-4E96-8791-342C54CF9023}"/>
              </a:ext>
            </a:extLst>
          </p:cNvPr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5473786" y="2851887"/>
            <a:ext cx="665869" cy="665869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圖片 15">
            <a:extLst>
              <a:ext uri="{FF2B5EF4-FFF2-40B4-BE49-F238E27FC236}">
                <a16:creationId xmlns:a16="http://schemas.microsoft.com/office/drawing/2014/main" xmlns="" id="{7BDE9EE6-D507-4EC1-880F-A1B9FFE5A7E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4791"/>
          <a:stretch/>
        </p:blipFill>
        <p:spPr>
          <a:xfrm>
            <a:off x="5142607" y="3438340"/>
            <a:ext cx="1249919" cy="1273587"/>
          </a:xfrm>
          <a:prstGeom prst="rect">
            <a:avLst/>
          </a:prstGeom>
          <a:effectLst>
            <a:reflection blurRad="12700" stA="35000" endPos="4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431813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103156-02B4-BD46-8E45-AB357076B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 sz="3200">
                <a:latin typeface="+mj-lt"/>
              </a:rPr>
              <a:t>How to choose the </a:t>
            </a:r>
            <a:r>
              <a:rPr lang="en-US" altLang="zh-CN" sz="3200">
                <a:latin typeface="+mj-lt"/>
              </a:rPr>
              <a:t>TR-004 file system?</a:t>
            </a:r>
            <a:endParaRPr lang="en-US" sz="3200">
              <a:latin typeface="+mj-lt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xmlns="" id="{84A38E51-C955-1C4E-98CC-B44D766AD0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64019417"/>
              </p:ext>
            </p:extLst>
          </p:nvPr>
        </p:nvGraphicFramePr>
        <p:xfrm>
          <a:off x="495443" y="1457351"/>
          <a:ext cx="8037932" cy="301655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31322">
                  <a:extLst>
                    <a:ext uri="{9D8B030D-6E8A-4147-A177-3AD203B41FA5}">
                      <a16:colId xmlns:a16="http://schemas.microsoft.com/office/drawing/2014/main" xmlns="" val="1392173035"/>
                    </a:ext>
                  </a:extLst>
                </a:gridCol>
                <a:gridCol w="1766455">
                  <a:extLst>
                    <a:ext uri="{9D8B030D-6E8A-4147-A177-3AD203B41FA5}">
                      <a16:colId xmlns:a16="http://schemas.microsoft.com/office/drawing/2014/main" xmlns="" val="3156272406"/>
                    </a:ext>
                  </a:extLst>
                </a:gridCol>
                <a:gridCol w="1683327">
                  <a:extLst>
                    <a:ext uri="{9D8B030D-6E8A-4147-A177-3AD203B41FA5}">
                      <a16:colId xmlns:a16="http://schemas.microsoft.com/office/drawing/2014/main" xmlns="" val="3036272135"/>
                    </a:ext>
                  </a:extLst>
                </a:gridCol>
                <a:gridCol w="1745673">
                  <a:extLst>
                    <a:ext uri="{9D8B030D-6E8A-4147-A177-3AD203B41FA5}">
                      <a16:colId xmlns:a16="http://schemas.microsoft.com/office/drawing/2014/main" xmlns="" val="2001647177"/>
                    </a:ext>
                  </a:extLst>
                </a:gridCol>
                <a:gridCol w="1611155">
                  <a:extLst>
                    <a:ext uri="{9D8B030D-6E8A-4147-A177-3AD203B41FA5}">
                      <a16:colId xmlns:a16="http://schemas.microsoft.com/office/drawing/2014/main" xmlns="" val="2362802965"/>
                    </a:ext>
                  </a:extLst>
                </a:gridCol>
              </a:tblGrid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File System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QNAP QTS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Windows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macOS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Linux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87074983"/>
                  </a:ext>
                </a:extLst>
              </a:tr>
              <a:tr h="385198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exFAT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CN" sz="1400" b="1"/>
                        <a:t>V (License needed)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V(Manually install needed)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892275934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NTFS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1"/>
                        <a:t>V (Read-only</a:t>
                      </a:r>
                      <a:r>
                        <a:rPr lang="en-US" altLang="zh-CN" sz="1400" b="1"/>
                        <a:t>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CN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419805927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APFS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951471809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HFS+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245229370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EXT4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-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V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4212752631"/>
                  </a:ext>
                </a:extLst>
              </a:tr>
              <a:tr h="396046">
                <a:tc>
                  <a:txBody>
                    <a:bodyPr/>
                    <a:lstStyle/>
                    <a:p>
                      <a:pPr algn="ctr"/>
                      <a:r>
                        <a:rPr lang="en-US" sz="1400" b="1"/>
                        <a:t>FAT32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400" b="1"/>
                        <a:t>V (4GB file limitation)</a:t>
                      </a:r>
                      <a:endParaRPr lang="en-US" sz="1400" b="1">
                        <a:latin typeface="+mj-lt"/>
                        <a:ea typeface="Microsoft JhengHei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altLang="zh-CN" sz="1400" b="1" u="none" strike="noStrike" kern="0" cap="none" spc="0" normalizeH="0" baseline="0" noProof="0">
                          <a:ln>
                            <a:noFill/>
                          </a:ln>
                          <a:effectLst/>
                          <a:uLnTx/>
                          <a:uFillTx/>
                          <a:sym typeface="Arial"/>
                        </a:rPr>
                        <a:t>V </a:t>
                      </a:r>
                      <a:r>
                        <a:rPr lang="en-US" altLang="zh-CN" sz="1400" b="1"/>
                        <a:t>(4GB file limitation)</a:t>
                      </a:r>
                      <a:endParaRPr kumimoji="0" lang="en-US" sz="1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Microsoft JhengHei" panose="020B0604030504040204" pitchFamily="34" charset="-120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322653192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BECC11A-BEE5-5C40-BC5C-21582D2F5C58}"/>
              </a:ext>
            </a:extLst>
          </p:cNvPr>
          <p:cNvSpPr/>
          <p:nvPr/>
        </p:nvSpPr>
        <p:spPr>
          <a:xfrm>
            <a:off x="495443" y="990845"/>
            <a:ext cx="62327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File system support status on different platforms:</a:t>
            </a:r>
            <a:endParaRPr lang="en-US" sz="20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CB79FFC6-3015-BB48-8D7A-C49A6C21C137}"/>
              </a:ext>
            </a:extLst>
          </p:cNvPr>
          <p:cNvSpPr/>
          <p:nvPr/>
        </p:nvSpPr>
        <p:spPr>
          <a:xfrm>
            <a:off x="383897" y="4577513"/>
            <a:ext cx="638187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100" b="1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*It is possible for an OS to install third party software to recognize unsupported file systems </a:t>
            </a:r>
            <a:endParaRPr lang="en-US" sz="1100" b="1">
              <a:solidFill>
                <a:schemeClr val="bg1"/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01648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圖片 26">
            <a:extLst>
              <a:ext uri="{FF2B5EF4-FFF2-40B4-BE49-F238E27FC236}">
                <a16:creationId xmlns:a16="http://schemas.microsoft.com/office/drawing/2014/main" xmlns="" id="{15C83782-B4DA-4915-8886-587FCC7041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979" y="1104437"/>
            <a:ext cx="3455562" cy="609214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xmlns="" id="{F61C74F1-E93A-4FAB-9733-E3A68AC96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979" y="3098859"/>
            <a:ext cx="3455562" cy="609214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xmlns="" id="{1BB776E6-44BC-4592-8AA1-9DAF1603A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04" y="3101349"/>
            <a:ext cx="3455562" cy="609214"/>
          </a:xfrm>
          <a:prstGeom prst="rect">
            <a:avLst/>
          </a:prstGeom>
        </p:spPr>
      </p:pic>
      <p:pic>
        <p:nvPicPr>
          <p:cNvPr id="25" name="圖片 24">
            <a:extLst>
              <a:ext uri="{FF2B5EF4-FFF2-40B4-BE49-F238E27FC236}">
                <a16:creationId xmlns:a16="http://schemas.microsoft.com/office/drawing/2014/main" xmlns="" id="{7F4B6348-7583-4CDD-BE42-B5B9EBD2A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04" y="1078060"/>
            <a:ext cx="3455562" cy="60921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xmlns="" id="{6702C60C-ACDE-47FA-8055-CC710EACF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0013" y="0"/>
            <a:ext cx="8393986" cy="739460"/>
          </a:xfrm>
        </p:spPr>
        <p:txBody>
          <a:bodyPr/>
          <a:lstStyle/>
          <a:p>
            <a:r>
              <a:rPr lang="en-US" altLang="zh-CN" sz="2800"/>
              <a:t>Advantages of QNAP</a:t>
            </a:r>
            <a:r>
              <a:rPr lang="zh-CN" altLang="en-US" sz="2800"/>
              <a:t> </a:t>
            </a:r>
            <a:r>
              <a:rPr lang="en-US" altLang="zh-CN" sz="2800"/>
              <a:t>External</a:t>
            </a:r>
            <a:r>
              <a:rPr lang="zh-CN" altLang="en-US" sz="2800"/>
              <a:t> </a:t>
            </a:r>
            <a:r>
              <a:rPr lang="en-US" altLang="zh-CN" sz="2800"/>
              <a:t>RAID</a:t>
            </a:r>
            <a:r>
              <a:rPr lang="zh-CN" altLang="en-US" sz="2800"/>
              <a:t> </a:t>
            </a:r>
            <a:r>
              <a:rPr lang="en-US" altLang="zh-CN" sz="2800"/>
              <a:t>Manager</a:t>
            </a:r>
            <a:r>
              <a:rPr lang="zh-CN" altLang="en-US" sz="2800"/>
              <a:t> </a:t>
            </a:r>
            <a:endParaRPr lang="zh-TW" sz="2800" b="0"/>
          </a:p>
        </p:txBody>
      </p:sp>
      <p:sp>
        <p:nvSpPr>
          <p:cNvPr id="3" name="文字方塊 1">
            <a:extLst>
              <a:ext uri="{FF2B5EF4-FFF2-40B4-BE49-F238E27FC236}">
                <a16:creationId xmlns:a16="http://schemas.microsoft.com/office/drawing/2014/main" xmlns="" id="{B36E5708-B18D-4D80-B643-9D20D7E8F861}"/>
              </a:ext>
            </a:extLst>
          </p:cNvPr>
          <p:cNvSpPr txBox="1"/>
          <p:nvPr/>
        </p:nvSpPr>
        <p:spPr>
          <a:xfrm>
            <a:off x="1048532" y="1761958"/>
            <a:ext cx="3007293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/>
              <a:buChar char="•"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Creating RAID group in two steps</a:t>
            </a: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4" name="文字方塊 2">
            <a:extLst>
              <a:ext uri="{FF2B5EF4-FFF2-40B4-BE49-F238E27FC236}">
                <a16:creationId xmlns:a16="http://schemas.microsoft.com/office/drawing/2014/main" xmlns="" id="{0FCA16EE-B98E-4323-9A32-4488FC571479}"/>
              </a:ext>
            </a:extLst>
          </p:cNvPr>
          <p:cNvSpPr txBox="1"/>
          <p:nvPr/>
        </p:nvSpPr>
        <p:spPr>
          <a:xfrm>
            <a:off x="1048533" y="2368753"/>
            <a:ext cx="2901692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/>
              <a:buChar char="•"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Overview device, disk, and RAID info and status</a:t>
            </a: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" name="文字方塊 3">
            <a:extLst>
              <a:ext uri="{FF2B5EF4-FFF2-40B4-BE49-F238E27FC236}">
                <a16:creationId xmlns:a16="http://schemas.microsoft.com/office/drawing/2014/main" xmlns="" id="{6EC9A105-0711-4492-9074-04E7B62E6358}"/>
              </a:ext>
            </a:extLst>
          </p:cNvPr>
          <p:cNvSpPr txBox="1"/>
          <p:nvPr/>
        </p:nvSpPr>
        <p:spPr>
          <a:xfrm>
            <a:off x="4834385" y="1808193"/>
            <a:ext cx="3087939" cy="73866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chemeClr val="bg1"/>
              </a:buClr>
              <a:buFont typeface="Arial"/>
              <a:buChar char="•"/>
            </a:pPr>
            <a:r>
              <a:rPr lang="en-US" altLang="zh-TW" sz="1400" b="1">
                <a:solidFill>
                  <a:schemeClr val="bg1"/>
                </a:solidFill>
                <a:latin typeface="+mj-lt"/>
                <a:ea typeface="微軟正黑體"/>
              </a:rPr>
              <a:t>Record all device events and find out the info by filter or typing the keyword</a:t>
            </a:r>
            <a:endParaRPr lang="zh-TW" altLang="en-US" sz="14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6" name="文字方塊 4">
            <a:extLst>
              <a:ext uri="{FF2B5EF4-FFF2-40B4-BE49-F238E27FC236}">
                <a16:creationId xmlns:a16="http://schemas.microsoft.com/office/drawing/2014/main" xmlns="" id="{8B636DD7-1F12-4E3B-859B-36CD29F8C63C}"/>
              </a:ext>
            </a:extLst>
          </p:cNvPr>
          <p:cNvSpPr txBox="1"/>
          <p:nvPr/>
        </p:nvSpPr>
        <p:spPr>
          <a:xfrm>
            <a:off x="1030948" y="3783357"/>
            <a:ext cx="3186996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latin typeface="+mj-lt"/>
              </a:rPr>
              <a:t>Desktop notification to inform abnormal status</a:t>
            </a:r>
            <a:endParaRPr lang="zh-TW" altLang="en-US" sz="1400">
              <a:latin typeface="+mj-lt"/>
            </a:endParaRPr>
          </a:p>
        </p:txBody>
      </p:sp>
      <p:sp>
        <p:nvSpPr>
          <p:cNvPr id="7" name="文字方塊 5">
            <a:extLst>
              <a:ext uri="{FF2B5EF4-FFF2-40B4-BE49-F238E27FC236}">
                <a16:creationId xmlns:a16="http://schemas.microsoft.com/office/drawing/2014/main" xmlns="" id="{B8A09A7C-C21B-4FCB-AEC5-94472263C940}"/>
              </a:ext>
            </a:extLst>
          </p:cNvPr>
          <p:cNvSpPr txBox="1"/>
          <p:nvPr/>
        </p:nvSpPr>
        <p:spPr>
          <a:xfrm>
            <a:off x="1030947" y="4336473"/>
            <a:ext cx="3271062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latin typeface="+mj-lt"/>
              </a:rPr>
              <a:t>Notification for new version of firmware and application </a:t>
            </a:r>
          </a:p>
        </p:txBody>
      </p:sp>
      <p:sp>
        <p:nvSpPr>
          <p:cNvPr id="9" name="文字方塊 7">
            <a:extLst>
              <a:ext uri="{FF2B5EF4-FFF2-40B4-BE49-F238E27FC236}">
                <a16:creationId xmlns:a16="http://schemas.microsoft.com/office/drawing/2014/main" xmlns="" id="{125ED1B0-4813-488C-B538-C1DC7044283F}"/>
              </a:ext>
            </a:extLst>
          </p:cNvPr>
          <p:cNvSpPr txBox="1"/>
          <p:nvPr/>
        </p:nvSpPr>
        <p:spPr>
          <a:xfrm>
            <a:off x="1156783" y="1192432"/>
            <a:ext cx="2755784" cy="338554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Intuitive and easy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11" name="文字方塊 9">
            <a:extLst>
              <a:ext uri="{FF2B5EF4-FFF2-40B4-BE49-F238E27FC236}">
                <a16:creationId xmlns:a16="http://schemas.microsoft.com/office/drawing/2014/main" xmlns="" id="{71FE51D5-1ECD-43D5-869C-6794BBA2C3BE}"/>
              </a:ext>
            </a:extLst>
          </p:cNvPr>
          <p:cNvSpPr txBox="1"/>
          <p:nvPr/>
        </p:nvSpPr>
        <p:spPr>
          <a:xfrm>
            <a:off x="1183160" y="3095236"/>
            <a:ext cx="2706105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Instant notification, quickly control 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13" name="文字方塊 11">
            <a:extLst>
              <a:ext uri="{FF2B5EF4-FFF2-40B4-BE49-F238E27FC236}">
                <a16:creationId xmlns:a16="http://schemas.microsoft.com/office/drawing/2014/main" xmlns="" id="{C5A37436-7287-4A88-87D1-9A6901A32CA2}"/>
              </a:ext>
            </a:extLst>
          </p:cNvPr>
          <p:cNvSpPr txBox="1"/>
          <p:nvPr/>
        </p:nvSpPr>
        <p:spPr>
          <a:xfrm>
            <a:off x="5014717" y="1109771"/>
            <a:ext cx="2752889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System events for troubleshooting</a:t>
            </a:r>
            <a:endParaRPr lang="zh-TW" sz="1600" b="1">
              <a:latin typeface="+mj-lt"/>
              <a:ea typeface="新細明體"/>
            </a:endParaRPr>
          </a:p>
        </p:txBody>
      </p:sp>
      <p:sp>
        <p:nvSpPr>
          <p:cNvPr id="14" name="文字方塊 12">
            <a:extLst>
              <a:ext uri="{FF2B5EF4-FFF2-40B4-BE49-F238E27FC236}">
                <a16:creationId xmlns:a16="http://schemas.microsoft.com/office/drawing/2014/main" xmlns="" id="{B4402492-8420-4344-B39E-E8D29F55541E}"/>
              </a:ext>
            </a:extLst>
          </p:cNvPr>
          <p:cNvSpPr txBox="1"/>
          <p:nvPr/>
        </p:nvSpPr>
        <p:spPr>
          <a:xfrm>
            <a:off x="4843177" y="3800941"/>
            <a:ext cx="3087939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latin typeface="+mj-lt"/>
              </a:rPr>
              <a:t>When RAID is degraded, insert new disk to rebuild RAID</a:t>
            </a:r>
          </a:p>
        </p:txBody>
      </p:sp>
      <p:sp>
        <p:nvSpPr>
          <p:cNvPr id="16" name="文字方塊 14">
            <a:extLst>
              <a:ext uri="{FF2B5EF4-FFF2-40B4-BE49-F238E27FC236}">
                <a16:creationId xmlns:a16="http://schemas.microsoft.com/office/drawing/2014/main" xmlns="" id="{41BC3EEE-A04C-4151-B8D3-4E325B4EC022}"/>
              </a:ext>
            </a:extLst>
          </p:cNvPr>
          <p:cNvSpPr txBox="1"/>
          <p:nvPr/>
        </p:nvSpPr>
        <p:spPr>
          <a:xfrm>
            <a:off x="5137809" y="3090098"/>
            <a:ext cx="2009015" cy="584775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b="1">
                <a:latin typeface="+mj-lt"/>
                <a:ea typeface="微軟正黑體"/>
              </a:rPr>
              <a:t>RAID rebuild, data protection</a:t>
            </a:r>
            <a:endParaRPr lang="zh-TW" sz="1600" b="1">
              <a:latin typeface="+mj-lt"/>
              <a:ea typeface="微軟正黑體"/>
            </a:endParaRPr>
          </a:p>
        </p:txBody>
      </p:sp>
      <p:pic>
        <p:nvPicPr>
          <p:cNvPr id="17" name="圖片 16">
            <a:extLst>
              <a:ext uri="{FF2B5EF4-FFF2-40B4-BE49-F238E27FC236}">
                <a16:creationId xmlns:a16="http://schemas.microsoft.com/office/drawing/2014/main" xmlns="" id="{9CF84145-265C-42D4-A39C-7DB90A8F3A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3" t="4673" r="4937" b="4937"/>
          <a:stretch/>
        </p:blipFill>
        <p:spPr>
          <a:xfrm>
            <a:off x="44164" y="48766"/>
            <a:ext cx="776577" cy="765020"/>
          </a:xfrm>
          <a:prstGeom prst="roundRect">
            <a:avLst>
              <a:gd name="adj" fmla="val 20200"/>
            </a:avLst>
          </a:prstGeom>
        </p:spPr>
      </p:pic>
      <p:pic>
        <p:nvPicPr>
          <p:cNvPr id="18" name="圖片 17" descr="一張含有 監視器, 天空 的圖片&#10;&#10;描述是以非常高的可信度產生">
            <a:extLst>
              <a:ext uri="{FF2B5EF4-FFF2-40B4-BE49-F238E27FC236}">
                <a16:creationId xmlns:a16="http://schemas.microsoft.com/office/drawing/2014/main" xmlns="" id="{48A2DA3A-2113-4081-A2A5-40A96DD45E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7135" y="3249497"/>
            <a:ext cx="630013" cy="646870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xmlns="" id="{A9620C5E-83B7-42A3-B553-67A106B97B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3096" y="3272681"/>
            <a:ext cx="606479" cy="594189"/>
          </a:xfrm>
          <a:prstGeom prst="rect">
            <a:avLst/>
          </a:prstGeom>
        </p:spPr>
      </p:pic>
      <p:sp>
        <p:nvSpPr>
          <p:cNvPr id="20" name="文字方塊 18">
            <a:extLst>
              <a:ext uri="{FF2B5EF4-FFF2-40B4-BE49-F238E27FC236}">
                <a16:creationId xmlns:a16="http://schemas.microsoft.com/office/drawing/2014/main" xmlns="" id="{547CB8EA-B412-4031-905E-82D9A7815CCB}"/>
              </a:ext>
            </a:extLst>
          </p:cNvPr>
          <p:cNvSpPr txBox="1"/>
          <p:nvPr/>
        </p:nvSpPr>
        <p:spPr>
          <a:xfrm>
            <a:off x="4860762" y="2637314"/>
            <a:ext cx="2244972" cy="30777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latin typeface="+mj-lt"/>
              </a:rPr>
              <a:t>Export to .csv file</a:t>
            </a:r>
            <a:endParaRPr lang="zh-TW" altLang="en-US" sz="1400">
              <a:latin typeface="+mj-lt"/>
            </a:endParaRPr>
          </a:p>
        </p:txBody>
      </p:sp>
      <p:sp>
        <p:nvSpPr>
          <p:cNvPr id="21" name="文字方塊 19">
            <a:extLst>
              <a:ext uri="{FF2B5EF4-FFF2-40B4-BE49-F238E27FC236}">
                <a16:creationId xmlns:a16="http://schemas.microsoft.com/office/drawing/2014/main" xmlns="" id="{7BA9EE15-F267-414A-B9ED-C4EF30EC717F}"/>
              </a:ext>
            </a:extLst>
          </p:cNvPr>
          <p:cNvSpPr txBox="1"/>
          <p:nvPr/>
        </p:nvSpPr>
        <p:spPr>
          <a:xfrm>
            <a:off x="4843178" y="4361966"/>
            <a:ext cx="2989259" cy="52322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 marL="285750" indent="-285750" defTabSz="914400" eaLnBrk="1" latinLnBrk="0" hangingPunct="1">
              <a:buClr>
                <a:schemeClr val="bg1"/>
              </a:buClr>
              <a:buChar char="•"/>
              <a:defRPr sz="1600" b="1" kern="1200">
                <a:solidFill>
                  <a:schemeClr val="bg1"/>
                </a:solidFill>
                <a:latin typeface="微軟正黑體"/>
                <a:ea typeface="微軟正黑體"/>
                <a:cs typeface="+mn-cs"/>
              </a:defRPr>
            </a:lvl1pPr>
            <a:lvl2pPr marL="457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defTabSz="91440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400">
                <a:latin typeface="+mj-lt"/>
              </a:rPr>
              <a:t>Show the progress percentage of rebuilding</a:t>
            </a:r>
            <a:endParaRPr lang="zh-TW" altLang="en-US" sz="14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5371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xmlns="" id="{BE22B6C1-38B9-44E4-8068-3DA75FB13373}"/>
              </a:ext>
            </a:extLst>
          </p:cNvPr>
          <p:cNvSpPr/>
          <p:nvPr/>
        </p:nvSpPr>
        <p:spPr>
          <a:xfrm>
            <a:off x="0" y="978387"/>
            <a:ext cx="5496791" cy="2232248"/>
          </a:xfrm>
          <a:prstGeom prst="rect">
            <a:avLst/>
          </a:prstGeom>
          <a:gradFill flip="none" rotWithShape="0"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alpha val="0"/>
                  <a:lumMod val="100000"/>
                </a:schemeClr>
              </a:gs>
              <a:gs pos="82000">
                <a:schemeClr val="accent5">
                  <a:lumMod val="73000"/>
                  <a:lumOff val="2700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Shape 301">
            <a:extLst>
              <a:ext uri="{FF2B5EF4-FFF2-40B4-BE49-F238E27FC236}">
                <a16:creationId xmlns:a16="http://schemas.microsoft.com/office/drawing/2014/main" xmlns="" id="{E17B4AC0-4BCC-4F28-83C3-C7AF9ED6EA88}"/>
              </a:ext>
            </a:extLst>
          </p:cNvPr>
          <p:cNvSpPr txBox="1">
            <a:spLocks/>
          </p:cNvSpPr>
          <p:nvPr/>
        </p:nvSpPr>
        <p:spPr>
          <a:xfrm>
            <a:off x="213885" y="1644073"/>
            <a:ext cx="4418405" cy="1067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buSzPts val="4400"/>
            </a:pPr>
            <a:r>
              <a:rPr lang="en-US" altLang="zh-TW" sz="4400">
                <a:solidFill>
                  <a:schemeClr val="bg1"/>
                </a:solidFill>
                <a:latin typeface="+mj-lt"/>
                <a:ea typeface="Microsoft JhengHei" panose="020B0604030504040204" pitchFamily="34" charset="-120"/>
              </a:rPr>
              <a:t>Using TR-004 on QNAP NAS</a:t>
            </a:r>
          </a:p>
        </p:txBody>
      </p:sp>
    </p:spTree>
    <p:extLst>
      <p:ext uri="{BB962C8B-B14F-4D97-AF65-F5344CB8AC3E}">
        <p14:creationId xmlns:p14="http://schemas.microsoft.com/office/powerpoint/2010/main" xmlns="" val="13625119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群組 13">
            <a:extLst>
              <a:ext uri="{FF2B5EF4-FFF2-40B4-BE49-F238E27FC236}">
                <a16:creationId xmlns:a16="http://schemas.microsoft.com/office/drawing/2014/main" xmlns="" id="{6B2A9968-AA9B-4B94-A44A-1393F9BD0C4B}"/>
              </a:ext>
            </a:extLst>
          </p:cNvPr>
          <p:cNvGrpSpPr/>
          <p:nvPr/>
        </p:nvGrpSpPr>
        <p:grpSpPr>
          <a:xfrm>
            <a:off x="438076" y="2025515"/>
            <a:ext cx="2816849" cy="2492123"/>
            <a:chOff x="3676323" y="1952645"/>
            <a:chExt cx="2816849" cy="2492123"/>
          </a:xfrm>
        </p:grpSpPr>
        <p:sp>
          <p:nvSpPr>
            <p:cNvPr id="15" name="圓角矩形 108">
              <a:extLst>
                <a:ext uri="{FF2B5EF4-FFF2-40B4-BE49-F238E27FC236}">
                  <a16:creationId xmlns:a16="http://schemas.microsoft.com/office/drawing/2014/main" xmlns="" id="{00C4453A-B0B8-44BA-862A-FACDB4B55861}"/>
                </a:ext>
              </a:extLst>
            </p:cNvPr>
            <p:cNvSpPr/>
            <p:nvPr/>
          </p:nvSpPr>
          <p:spPr>
            <a:xfrm rot="5400000">
              <a:off x="5250728" y="2685969"/>
              <a:ext cx="91549" cy="2376264"/>
            </a:xfrm>
            <a:prstGeom prst="roundRect">
              <a:avLst>
                <a:gd name="adj" fmla="val 0"/>
              </a:avLst>
            </a:prstGeom>
            <a:gradFill flip="none" rotWithShape="1">
              <a:gsLst>
                <a:gs pos="0">
                  <a:schemeClr val="bg1">
                    <a:lumMod val="50000"/>
                    <a:alpha val="32000"/>
                  </a:schemeClr>
                </a:gs>
                <a:gs pos="80000">
                  <a:schemeClr val="bg1">
                    <a:alpha val="32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>
                <a:solidFill>
                  <a:schemeClr val="bg1"/>
                </a:solidFill>
              </a:endParaRPr>
            </a:p>
          </p:txBody>
        </p:sp>
        <p:grpSp>
          <p:nvGrpSpPr>
            <p:cNvPr id="16" name="群組 15">
              <a:extLst>
                <a:ext uri="{FF2B5EF4-FFF2-40B4-BE49-F238E27FC236}">
                  <a16:creationId xmlns:a16="http://schemas.microsoft.com/office/drawing/2014/main" xmlns="" id="{31956987-0982-4CFD-B679-5F892324B4A1}"/>
                </a:ext>
              </a:extLst>
            </p:cNvPr>
            <p:cNvGrpSpPr/>
            <p:nvPr/>
          </p:nvGrpSpPr>
          <p:grpSpPr>
            <a:xfrm>
              <a:off x="4108371" y="2077516"/>
              <a:ext cx="2384801" cy="1842360"/>
              <a:chOff x="1016031" y="1901060"/>
              <a:chExt cx="1899785" cy="1842360"/>
            </a:xfrm>
          </p:grpSpPr>
          <p:cxnSp>
            <p:nvCxnSpPr>
              <p:cNvPr id="41" name="Shape 317">
                <a:extLst>
                  <a:ext uri="{FF2B5EF4-FFF2-40B4-BE49-F238E27FC236}">
                    <a16:creationId xmlns:a16="http://schemas.microsoft.com/office/drawing/2014/main" xmlns="" id="{A4FC8601-7833-478A-B707-9A1ECC8B3665}"/>
                  </a:ext>
                </a:extLst>
              </p:cNvPr>
              <p:cNvCxnSpPr/>
              <p:nvPr/>
            </p:nvCxnSpPr>
            <p:spPr>
              <a:xfrm>
                <a:off x="1016031" y="3281434"/>
                <a:ext cx="1899783" cy="1862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42" name="Shape 310">
                <a:extLst>
                  <a:ext uri="{FF2B5EF4-FFF2-40B4-BE49-F238E27FC236}">
                    <a16:creationId xmlns:a16="http://schemas.microsoft.com/office/drawing/2014/main" xmlns="" id="{F422C70C-5187-4796-AF2F-2B27E16EDB2A}"/>
                  </a:ext>
                </a:extLst>
              </p:cNvPr>
              <p:cNvCxnSpPr/>
              <p:nvPr/>
            </p:nvCxnSpPr>
            <p:spPr>
              <a:xfrm>
                <a:off x="1016032" y="2361185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43" name="Shape 313">
                <a:extLst>
                  <a:ext uri="{FF2B5EF4-FFF2-40B4-BE49-F238E27FC236}">
                    <a16:creationId xmlns:a16="http://schemas.microsoft.com/office/drawing/2014/main" xmlns="" id="{6CC82787-21A4-4BF6-B1D8-75AFFA28DECB}"/>
                  </a:ext>
                </a:extLst>
              </p:cNvPr>
              <p:cNvCxnSpPr/>
              <p:nvPr/>
            </p:nvCxnSpPr>
            <p:spPr>
              <a:xfrm>
                <a:off x="1016032" y="2821310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44" name="Shape 310">
                <a:extLst>
                  <a:ext uri="{FF2B5EF4-FFF2-40B4-BE49-F238E27FC236}">
                    <a16:creationId xmlns:a16="http://schemas.microsoft.com/office/drawing/2014/main" xmlns="" id="{706BB2EE-67BA-4CCD-AB61-F6B4D667801D}"/>
                  </a:ext>
                </a:extLst>
              </p:cNvPr>
              <p:cNvCxnSpPr/>
              <p:nvPr/>
            </p:nvCxnSpPr>
            <p:spPr>
              <a:xfrm>
                <a:off x="1016032" y="1901060"/>
                <a:ext cx="1899784" cy="1862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45" name="Shape 317">
                <a:extLst>
                  <a:ext uri="{FF2B5EF4-FFF2-40B4-BE49-F238E27FC236}">
                    <a16:creationId xmlns:a16="http://schemas.microsoft.com/office/drawing/2014/main" xmlns="" id="{DE913098-3B5F-46EE-A917-A119F8CEC2D5}"/>
                  </a:ext>
                </a:extLst>
              </p:cNvPr>
              <p:cNvCxnSpPr/>
              <p:nvPr/>
            </p:nvCxnSpPr>
            <p:spPr>
              <a:xfrm>
                <a:off x="1016031" y="3741558"/>
                <a:ext cx="1899783" cy="1862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17" name="Shape 309">
              <a:extLst>
                <a:ext uri="{FF2B5EF4-FFF2-40B4-BE49-F238E27FC236}">
                  <a16:creationId xmlns:a16="http://schemas.microsoft.com/office/drawing/2014/main" xmlns="" id="{D7E3ADDE-C783-47A5-BFAD-0F725443F32B}"/>
                </a:ext>
              </a:extLst>
            </p:cNvPr>
            <p:cNvSpPr txBox="1"/>
            <p:nvPr/>
          </p:nvSpPr>
          <p:spPr>
            <a:xfrm>
              <a:off x="3676323" y="2857322"/>
              <a:ext cx="563863" cy="3723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>
                  <a:solidFill>
                    <a:schemeClr val="bg1"/>
                  </a:solidFill>
                </a:rPr>
                <a:t>200</a:t>
              </a:r>
              <a:endParaRPr lang="zh-TW" sz="105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" name="Shape 312">
              <a:extLst>
                <a:ext uri="{FF2B5EF4-FFF2-40B4-BE49-F238E27FC236}">
                  <a16:creationId xmlns:a16="http://schemas.microsoft.com/office/drawing/2014/main" xmlns="" id="{E9F30159-00A6-4D80-9784-ED2C3BCAD0D9}"/>
                </a:ext>
              </a:extLst>
            </p:cNvPr>
            <p:cNvSpPr txBox="1"/>
            <p:nvPr/>
          </p:nvSpPr>
          <p:spPr>
            <a:xfrm>
              <a:off x="3676323" y="3324270"/>
              <a:ext cx="504056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rPr>
                <a:t>100</a:t>
              </a:r>
              <a:endParaRPr lang="zh-TW" sz="105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9" name="群組 18">
              <a:extLst>
                <a:ext uri="{FF2B5EF4-FFF2-40B4-BE49-F238E27FC236}">
                  <a16:creationId xmlns:a16="http://schemas.microsoft.com/office/drawing/2014/main" xmlns="" id="{16237C59-3CA9-45C0-BCA2-338C32F0CFC7}"/>
                </a:ext>
              </a:extLst>
            </p:cNvPr>
            <p:cNvGrpSpPr/>
            <p:nvPr/>
          </p:nvGrpSpPr>
          <p:grpSpPr>
            <a:xfrm>
              <a:off x="4180379" y="2397299"/>
              <a:ext cx="504056" cy="1516406"/>
              <a:chOff x="971600" y="2220843"/>
              <a:chExt cx="504056" cy="1516406"/>
            </a:xfrm>
          </p:grpSpPr>
          <p:sp>
            <p:nvSpPr>
              <p:cNvPr id="38" name="Shape 318">
                <a:extLst>
                  <a:ext uri="{FF2B5EF4-FFF2-40B4-BE49-F238E27FC236}">
                    <a16:creationId xmlns:a16="http://schemas.microsoft.com/office/drawing/2014/main" xmlns="" id="{15AB2511-93F7-471D-88F0-D584A576BF19}"/>
                  </a:ext>
                </a:extLst>
              </p:cNvPr>
              <p:cNvSpPr/>
              <p:nvPr/>
            </p:nvSpPr>
            <p:spPr>
              <a:xfrm>
                <a:off x="1075904" y="2220843"/>
                <a:ext cx="325793" cy="1516406"/>
              </a:xfrm>
              <a:prstGeom prst="rect">
                <a:avLst/>
              </a:prstGeom>
              <a:solidFill>
                <a:srgbClr val="C42C6A"/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9" name="Shape 322">
                <a:extLst>
                  <a:ext uri="{FF2B5EF4-FFF2-40B4-BE49-F238E27FC236}">
                    <a16:creationId xmlns:a16="http://schemas.microsoft.com/office/drawing/2014/main" xmlns="" id="{0375EC90-8BA4-4D30-9251-E047B5C4D442}"/>
                  </a:ext>
                </a:extLst>
              </p:cNvPr>
              <p:cNvSpPr txBox="1"/>
              <p:nvPr/>
            </p:nvSpPr>
            <p:spPr>
              <a:xfrm>
                <a:off x="971600" y="2231384"/>
                <a:ext cx="504056" cy="2768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ct val="25000"/>
                  <a:buFont typeface="Arial"/>
                  <a:buNone/>
                </a:pPr>
                <a:r>
                  <a:rPr lang="en-US" alt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rPr>
                  <a:t>306</a:t>
                </a:r>
                <a:endParaRPr lang="zh-TW" sz="10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0" name="群組 19">
              <a:extLst>
                <a:ext uri="{FF2B5EF4-FFF2-40B4-BE49-F238E27FC236}">
                  <a16:creationId xmlns:a16="http://schemas.microsoft.com/office/drawing/2014/main" xmlns="" id="{DA29E9F9-54B9-4440-8017-5F804A5665FC}"/>
                </a:ext>
              </a:extLst>
            </p:cNvPr>
            <p:cNvGrpSpPr/>
            <p:nvPr/>
          </p:nvGrpSpPr>
          <p:grpSpPr>
            <a:xfrm>
              <a:off x="4602790" y="2856832"/>
              <a:ext cx="432048" cy="1056832"/>
              <a:chOff x="1394011" y="2680376"/>
              <a:chExt cx="432048" cy="1056832"/>
            </a:xfrm>
          </p:grpSpPr>
          <p:sp>
            <p:nvSpPr>
              <p:cNvPr id="36" name="Shape 319">
                <a:extLst>
                  <a:ext uri="{FF2B5EF4-FFF2-40B4-BE49-F238E27FC236}">
                    <a16:creationId xmlns:a16="http://schemas.microsoft.com/office/drawing/2014/main" xmlns="" id="{E84F65F2-FA75-449E-8A70-7899D35FE2BF}"/>
                  </a:ext>
                </a:extLst>
              </p:cNvPr>
              <p:cNvSpPr/>
              <p:nvPr/>
            </p:nvSpPr>
            <p:spPr>
              <a:xfrm>
                <a:off x="1463446" y="2680376"/>
                <a:ext cx="312453" cy="1056832"/>
              </a:xfrm>
              <a:prstGeom prst="rect">
                <a:avLst/>
              </a:prstGeom>
              <a:solidFill>
                <a:srgbClr val="C42C6A"/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7" name="Shape 323">
                <a:extLst>
                  <a:ext uri="{FF2B5EF4-FFF2-40B4-BE49-F238E27FC236}">
                    <a16:creationId xmlns:a16="http://schemas.microsoft.com/office/drawing/2014/main" xmlns="" id="{246E37C5-A8B9-41A8-A1EB-9E4F3063E36E}"/>
                  </a:ext>
                </a:extLst>
              </p:cNvPr>
              <p:cNvSpPr txBox="1"/>
              <p:nvPr/>
            </p:nvSpPr>
            <p:spPr>
              <a:xfrm>
                <a:off x="1394011" y="2680866"/>
                <a:ext cx="432048" cy="234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ct val="25000"/>
                  <a:buFont typeface="Arial"/>
                  <a:buNone/>
                </a:pPr>
                <a:r>
                  <a:rPr lang="en-US" alt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rPr>
                  <a:t>211</a:t>
                </a:r>
                <a:endParaRPr lang="zh-TW" sz="10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1" name="Shape 324">
              <a:extLst>
                <a:ext uri="{FF2B5EF4-FFF2-40B4-BE49-F238E27FC236}">
                  <a16:creationId xmlns:a16="http://schemas.microsoft.com/office/drawing/2014/main" xmlns="" id="{696E3F53-D5CA-49E7-A3B6-8997C692986B}"/>
                </a:ext>
              </a:extLst>
            </p:cNvPr>
            <p:cNvSpPr txBox="1"/>
            <p:nvPr/>
          </p:nvSpPr>
          <p:spPr>
            <a:xfrm>
              <a:off x="3676323" y="2388166"/>
              <a:ext cx="432048" cy="3000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>
                  <a:solidFill>
                    <a:schemeClr val="bg1"/>
                  </a:solidFill>
                </a:rPr>
                <a:t>300</a:t>
              </a:r>
              <a:endParaRPr lang="zh-TW" sz="105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" name="Shape 341">
              <a:extLst>
                <a:ext uri="{FF2B5EF4-FFF2-40B4-BE49-F238E27FC236}">
                  <a16:creationId xmlns:a16="http://schemas.microsoft.com/office/drawing/2014/main" xmlns="" id="{8BA78121-39AD-4A6B-A442-30565B287EDE}"/>
                </a:ext>
              </a:extLst>
            </p:cNvPr>
            <p:cNvSpPr/>
            <p:nvPr/>
          </p:nvSpPr>
          <p:spPr>
            <a:xfrm>
              <a:off x="5836563" y="2989278"/>
              <a:ext cx="307235" cy="936827"/>
            </a:xfrm>
            <a:prstGeom prst="rect">
              <a:avLst/>
            </a:prstGeom>
            <a:solidFill>
              <a:srgbClr val="5B8DF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xmlns="" id="{C6A76DF4-A5BC-4843-A5B6-C5EC7D5419DF}"/>
                </a:ext>
              </a:extLst>
            </p:cNvPr>
            <p:cNvGrpSpPr/>
            <p:nvPr/>
          </p:nvGrpSpPr>
          <p:grpSpPr>
            <a:xfrm>
              <a:off x="5340222" y="2244150"/>
              <a:ext cx="504056" cy="1681996"/>
              <a:chOff x="1843411" y="1946296"/>
              <a:chExt cx="504056" cy="1681996"/>
            </a:xfrm>
          </p:grpSpPr>
          <p:sp>
            <p:nvSpPr>
              <p:cNvPr id="34" name="Shape 340">
                <a:extLst>
                  <a:ext uri="{FF2B5EF4-FFF2-40B4-BE49-F238E27FC236}">
                    <a16:creationId xmlns:a16="http://schemas.microsoft.com/office/drawing/2014/main" xmlns="" id="{F64DAEF6-DACF-4EFB-A079-CB234D0B80C7}"/>
                  </a:ext>
                </a:extLst>
              </p:cNvPr>
              <p:cNvSpPr/>
              <p:nvPr/>
            </p:nvSpPr>
            <p:spPr>
              <a:xfrm>
                <a:off x="1935441" y="1946296"/>
                <a:ext cx="319779" cy="1681996"/>
              </a:xfrm>
              <a:prstGeom prst="rect">
                <a:avLst/>
              </a:prstGeom>
              <a:solidFill>
                <a:srgbClr val="5B8DF1"/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Font typeface="Arial"/>
                  <a:buNone/>
                </a:pPr>
                <a:endParaRPr sz="14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5" name="Shape 342">
                <a:extLst>
                  <a:ext uri="{FF2B5EF4-FFF2-40B4-BE49-F238E27FC236}">
                    <a16:creationId xmlns:a16="http://schemas.microsoft.com/office/drawing/2014/main" xmlns="" id="{AB2CF491-FA64-47A1-817B-D05743127E30}"/>
                  </a:ext>
                </a:extLst>
              </p:cNvPr>
              <p:cNvSpPr txBox="1"/>
              <p:nvPr/>
            </p:nvSpPr>
            <p:spPr>
              <a:xfrm>
                <a:off x="1843411" y="1955023"/>
                <a:ext cx="504056" cy="2768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lt1"/>
                  </a:buClr>
                  <a:buSzPct val="25000"/>
                  <a:buFont typeface="Arial"/>
                  <a:buNone/>
                </a:pPr>
                <a:r>
                  <a:rPr lang="en-US" alt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rPr>
                  <a:t>353</a:t>
                </a:r>
                <a:endParaRPr lang="zh-TW" sz="10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4" name="Shape 343">
              <a:extLst>
                <a:ext uri="{FF2B5EF4-FFF2-40B4-BE49-F238E27FC236}">
                  <a16:creationId xmlns:a16="http://schemas.microsoft.com/office/drawing/2014/main" xmlns="" id="{0A3CB99C-4E6B-4303-98C1-BE29F6CF0E7C}"/>
                </a:ext>
              </a:extLst>
            </p:cNvPr>
            <p:cNvSpPr txBox="1"/>
            <p:nvPr/>
          </p:nvSpPr>
          <p:spPr>
            <a:xfrm>
              <a:off x="5775931" y="2992766"/>
              <a:ext cx="432048" cy="2340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lang="en-US" altLang="zh-TW" sz="1000" b="1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rPr>
                <a:t>204</a:t>
              </a:r>
              <a:endParaRPr lang="zh-TW" sz="1000" b="1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" name="Shape 348">
              <a:extLst>
                <a:ext uri="{FF2B5EF4-FFF2-40B4-BE49-F238E27FC236}">
                  <a16:creationId xmlns:a16="http://schemas.microsoft.com/office/drawing/2014/main" xmlns="" id="{89E5DE0C-BDDA-4939-B8F6-94F3EFB19D80}"/>
                </a:ext>
              </a:extLst>
            </p:cNvPr>
            <p:cNvSpPr txBox="1"/>
            <p:nvPr/>
          </p:nvSpPr>
          <p:spPr>
            <a:xfrm>
              <a:off x="5451744" y="4116358"/>
              <a:ext cx="7976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r>
                <a:rPr lang="zh-TW" sz="1200" b="1" i="0" u="none" strike="noStrike" cap="none">
                  <a:solidFill>
                    <a:srgbClr val="5B8DF1"/>
                  </a:solidFill>
                  <a:latin typeface="Arial"/>
                  <a:ea typeface="Arial"/>
                  <a:cs typeface="Arial"/>
                  <a:sym typeface="Arial"/>
                </a:rPr>
                <a:t>T</a:t>
              </a:r>
              <a:r>
                <a:rPr lang="en-US" altLang="zh-TW" sz="1200" b="1" i="0" u="none" strike="noStrike" cap="none">
                  <a:solidFill>
                    <a:srgbClr val="5B8DF1"/>
                  </a:solidFill>
                  <a:latin typeface="Arial"/>
                  <a:ea typeface="Arial"/>
                  <a:cs typeface="Arial"/>
                  <a:sym typeface="Arial"/>
                </a:rPr>
                <a:t>R-004</a:t>
              </a:r>
              <a:endParaRPr lang="zh-TW" sz="1200" b="1" i="0" u="none" strike="noStrike" cap="none">
                <a:solidFill>
                  <a:srgbClr val="5B8DF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6" name="Shape 349">
              <a:extLst>
                <a:ext uri="{FF2B5EF4-FFF2-40B4-BE49-F238E27FC236}">
                  <a16:creationId xmlns:a16="http://schemas.microsoft.com/office/drawing/2014/main" xmlns="" id="{9F6E4189-B4FB-48DF-BC15-7409598CF336}"/>
                </a:ext>
              </a:extLst>
            </p:cNvPr>
            <p:cNvSpPr txBox="1"/>
            <p:nvPr/>
          </p:nvSpPr>
          <p:spPr>
            <a:xfrm>
              <a:off x="4239407" y="4136968"/>
              <a:ext cx="862826" cy="3078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r>
                <a:rPr lang="en-US" altLang="zh-TW" sz="1100" b="1" i="0" u="none" strike="noStrike" cap="none">
                  <a:solidFill>
                    <a:srgbClr val="C42C6A"/>
                  </a:solidFill>
                  <a:latin typeface="Arial"/>
                  <a:ea typeface="Arial"/>
                  <a:cs typeface="Arial"/>
                  <a:sym typeface="Arial"/>
                </a:rPr>
                <a:t>UX-500P</a:t>
              </a:r>
              <a:endParaRPr lang="zh-TW" sz="1100" b="1" i="0" u="none" strike="noStrike" cap="none">
                <a:solidFill>
                  <a:srgbClr val="C42C6A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" name="Shape 81">
              <a:extLst>
                <a:ext uri="{FF2B5EF4-FFF2-40B4-BE49-F238E27FC236}">
                  <a16:creationId xmlns:a16="http://schemas.microsoft.com/office/drawing/2014/main" xmlns="" id="{8AE0738D-2E7D-4F1F-BFD9-B7A3F0D295F1}"/>
                </a:ext>
              </a:extLst>
            </p:cNvPr>
            <p:cNvSpPr txBox="1"/>
            <p:nvPr/>
          </p:nvSpPr>
          <p:spPr>
            <a:xfrm>
              <a:off x="4192191" y="3919449"/>
              <a:ext cx="500066" cy="2462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R</a:t>
              </a:r>
              <a:endParaRPr lang="en-US" alt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8" name="Shape 82">
              <a:extLst>
                <a:ext uri="{FF2B5EF4-FFF2-40B4-BE49-F238E27FC236}">
                  <a16:creationId xmlns:a16="http://schemas.microsoft.com/office/drawing/2014/main" xmlns="" id="{4C8B9FF1-B2E2-4943-BB33-69DB2F370547}"/>
                </a:ext>
              </a:extLst>
            </p:cNvPr>
            <p:cNvSpPr txBox="1"/>
            <p:nvPr/>
          </p:nvSpPr>
          <p:spPr>
            <a:xfrm>
              <a:off x="4570899" y="3919449"/>
              <a:ext cx="572074" cy="2253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W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29" name="Shape 324">
              <a:extLst>
                <a:ext uri="{FF2B5EF4-FFF2-40B4-BE49-F238E27FC236}">
                  <a16:creationId xmlns:a16="http://schemas.microsoft.com/office/drawing/2014/main" xmlns="" id="{7AA0001E-D759-453D-AE3C-A5C6D4DF5141}"/>
                </a:ext>
              </a:extLst>
            </p:cNvPr>
            <p:cNvSpPr txBox="1"/>
            <p:nvPr/>
          </p:nvSpPr>
          <p:spPr>
            <a:xfrm>
              <a:off x="3676323" y="1952645"/>
              <a:ext cx="504056" cy="3000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rPr>
                <a:t>400</a:t>
              </a:r>
              <a:endParaRPr lang="zh-TW" sz="1050" b="0" i="0" u="none" strike="noStrike" cap="none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" name="Shape 81">
              <a:extLst>
                <a:ext uri="{FF2B5EF4-FFF2-40B4-BE49-F238E27FC236}">
                  <a16:creationId xmlns:a16="http://schemas.microsoft.com/office/drawing/2014/main" xmlns="" id="{BDCC3FE7-F4B7-4D85-A4E4-AE712680C5A6}"/>
                </a:ext>
              </a:extLst>
            </p:cNvPr>
            <p:cNvSpPr txBox="1"/>
            <p:nvPr/>
          </p:nvSpPr>
          <p:spPr>
            <a:xfrm>
              <a:off x="5332507" y="3919449"/>
              <a:ext cx="500066" cy="2462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R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31" name="Shape 82">
              <a:extLst>
                <a:ext uri="{FF2B5EF4-FFF2-40B4-BE49-F238E27FC236}">
                  <a16:creationId xmlns:a16="http://schemas.microsoft.com/office/drawing/2014/main" xmlns="" id="{73963574-52FE-4CD4-9415-29C0D568925C}"/>
                </a:ext>
              </a:extLst>
            </p:cNvPr>
            <p:cNvSpPr txBox="1"/>
            <p:nvPr/>
          </p:nvSpPr>
          <p:spPr>
            <a:xfrm>
              <a:off x="5692547" y="3919449"/>
              <a:ext cx="613346" cy="27496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W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32" name="Shape 312">
              <a:extLst>
                <a:ext uri="{FF2B5EF4-FFF2-40B4-BE49-F238E27FC236}">
                  <a16:creationId xmlns:a16="http://schemas.microsoft.com/office/drawing/2014/main" xmlns="" id="{DCF25DA6-A325-4C27-AFB0-E79B4A508657}"/>
                </a:ext>
              </a:extLst>
            </p:cNvPr>
            <p:cNvSpPr txBox="1"/>
            <p:nvPr/>
          </p:nvSpPr>
          <p:spPr>
            <a:xfrm>
              <a:off x="3820339" y="3756318"/>
              <a:ext cx="288032" cy="2501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rPr>
                <a:t>0</a:t>
              </a:r>
            </a:p>
          </p:txBody>
        </p:sp>
        <p:sp>
          <p:nvSpPr>
            <p:cNvPr id="33" name="Shape 89">
              <a:extLst>
                <a:ext uri="{FF2B5EF4-FFF2-40B4-BE49-F238E27FC236}">
                  <a16:creationId xmlns:a16="http://schemas.microsoft.com/office/drawing/2014/main" xmlns="" id="{4FC6C652-6F2B-465E-8821-53988ADE154C}"/>
                </a:ext>
              </a:extLst>
            </p:cNvPr>
            <p:cNvSpPr txBox="1"/>
            <p:nvPr/>
          </p:nvSpPr>
          <p:spPr>
            <a:xfrm>
              <a:off x="3708243" y="3819776"/>
              <a:ext cx="500066" cy="21431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lvl="0">
                <a:buClr>
                  <a:srgbClr val="9F5900"/>
                </a:buClr>
                <a:buSzPct val="25000"/>
              </a:pPr>
              <a:r>
                <a:rPr lang="en-US" sz="800">
                  <a:solidFill>
                    <a:schemeClr val="bg1"/>
                  </a:solidFill>
                </a:rPr>
                <a:t>  </a:t>
              </a:r>
              <a:r>
                <a:rPr lang="en-US" altLang="zh-TW" sz="800">
                  <a:solidFill>
                    <a:schemeClr val="bg1"/>
                  </a:solidFill>
                </a:rPr>
                <a:t>(</a:t>
              </a:r>
              <a:r>
                <a:rPr lang="en-US" sz="800">
                  <a:solidFill>
                    <a:schemeClr val="bg1"/>
                  </a:solidFill>
                </a:rPr>
                <a:t>MB/s)</a:t>
              </a:r>
              <a:endParaRPr lang="en-US" sz="800" b="0" i="0" u="none" strike="noStrike" cap="none">
                <a:solidFill>
                  <a:schemeClr val="bg1"/>
                </a:solidFill>
                <a:sym typeface="Arial"/>
              </a:endParaRPr>
            </a:p>
          </p:txBody>
        </p:sp>
      </p:grpSp>
      <p:pic>
        <p:nvPicPr>
          <p:cNvPr id="77" name="圖片 76">
            <a:extLst>
              <a:ext uri="{FF2B5EF4-FFF2-40B4-BE49-F238E27FC236}">
                <a16:creationId xmlns:a16="http://schemas.microsoft.com/office/drawing/2014/main" xmlns="" id="{61C416E8-C366-4CA9-8AFF-931E7103A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387876" y="1883186"/>
            <a:ext cx="2580608" cy="1107617"/>
          </a:xfrm>
          <a:prstGeom prst="rect">
            <a:avLst/>
          </a:prstGeom>
        </p:spPr>
      </p:pic>
      <p:sp>
        <p:nvSpPr>
          <p:cNvPr id="78" name="矩形 77">
            <a:extLst>
              <a:ext uri="{FF2B5EF4-FFF2-40B4-BE49-F238E27FC236}">
                <a16:creationId xmlns:a16="http://schemas.microsoft.com/office/drawing/2014/main" xmlns="" id="{0DC6DD5C-BB52-4622-A1DD-B4D8A686DC04}"/>
              </a:ext>
            </a:extLst>
          </p:cNvPr>
          <p:cNvSpPr/>
          <p:nvPr/>
        </p:nvSpPr>
        <p:spPr>
          <a:xfrm>
            <a:off x="6609083" y="1973349"/>
            <a:ext cx="212899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FFFFFF"/>
              </a:buClr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Especially suitable to be used on the ARM-based model to release CPU resource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C931B7-5FEE-8749-A480-C4D8C6AEF0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6354" y="0"/>
            <a:ext cx="6024246" cy="862553"/>
          </a:xfrm>
        </p:spPr>
        <p:txBody>
          <a:bodyPr anchor="ctr"/>
          <a:lstStyle/>
          <a:p>
            <a:r>
              <a:rPr lang="en-US" altLang="zh-TW" sz="2800">
                <a:latin typeface="+mj-lt"/>
              </a:rPr>
              <a:t>Performance comparison between </a:t>
            </a:r>
            <a:r>
              <a:rPr lang="zh-TW" altLang="en-US" sz="2800">
                <a:latin typeface="+mj-lt"/>
              </a:rPr>
              <a:t>TR-004 </a:t>
            </a:r>
            <a:r>
              <a:rPr lang="en-US" altLang="zh-TW" sz="2800">
                <a:latin typeface="+mj-lt"/>
              </a:rPr>
              <a:t>and </a:t>
            </a:r>
            <a:r>
              <a:rPr lang="zh-TW" altLang="en-US" sz="2800">
                <a:latin typeface="+mj-lt"/>
              </a:rPr>
              <a:t>UX-500P</a:t>
            </a:r>
          </a:p>
        </p:txBody>
      </p:sp>
      <p:sp>
        <p:nvSpPr>
          <p:cNvPr id="3" name="內容版面配置區 1">
            <a:extLst>
              <a:ext uri="{FF2B5EF4-FFF2-40B4-BE49-F238E27FC236}">
                <a16:creationId xmlns:a16="http://schemas.microsoft.com/office/drawing/2014/main" xmlns="" id="{639F3413-B4E1-475C-8B55-BFA41D2A03BF}"/>
              </a:ext>
            </a:extLst>
          </p:cNvPr>
          <p:cNvSpPr txBox="1">
            <a:spLocks/>
          </p:cNvSpPr>
          <p:nvPr/>
        </p:nvSpPr>
        <p:spPr>
          <a:xfrm>
            <a:off x="119080" y="1047344"/>
            <a:ext cx="4093277" cy="11847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In 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QNAP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lab, 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TR-004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&amp;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UX-500P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with 4 Samsung SSD 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RAID 5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to compare the sequential performance. </a:t>
            </a:r>
            <a:endParaRPr lang="zh-TW" altLang="en-US" sz="1600" b="1">
              <a:solidFill>
                <a:schemeClr val="bg1"/>
              </a:solidFill>
              <a:latin typeface="+mj-lt"/>
              <a:ea typeface="微軟正黑體"/>
            </a:endParaRPr>
          </a:p>
          <a:p>
            <a:pPr>
              <a:defRPr/>
            </a:pPr>
            <a:endParaRPr lang="zh-TW" altLang="en-US" sz="16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zh-TW" altLang="en-US" sz="16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4" name="內容版面配置區 1">
            <a:extLst>
              <a:ext uri="{FF2B5EF4-FFF2-40B4-BE49-F238E27FC236}">
                <a16:creationId xmlns:a16="http://schemas.microsoft.com/office/drawing/2014/main" xmlns="" id="{1E8EA8A6-CD00-4940-9EB5-09BC4345C242}"/>
              </a:ext>
            </a:extLst>
          </p:cNvPr>
          <p:cNvSpPr txBox="1">
            <a:spLocks/>
          </p:cNvSpPr>
          <p:nvPr/>
        </p:nvSpPr>
        <p:spPr>
          <a:xfrm>
            <a:off x="430646" y="5624358"/>
            <a:ext cx="8430383" cy="3270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zh-TW" sz="11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Test standard:</a:t>
            </a:r>
            <a:endParaRPr lang="zh-TW" altLang="en-US" sz="11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11FAF435-284D-4752-B2BB-1ACB4512BC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17960"/>
          <a:stretch/>
        </p:blipFill>
        <p:spPr>
          <a:xfrm>
            <a:off x="7993464" y="0"/>
            <a:ext cx="1150536" cy="862553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xmlns="" id="{0DA14B81-3C69-4631-8A6B-CEBF39BD6D6D}"/>
              </a:ext>
            </a:extLst>
          </p:cNvPr>
          <p:cNvSpPr/>
          <p:nvPr/>
        </p:nvSpPr>
        <p:spPr>
          <a:xfrm>
            <a:off x="4272684" y="1047344"/>
            <a:ext cx="4400261" cy="8617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TR-004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external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RAID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performance is same as UX-500P but 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NAS CPU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usage is reduced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for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5</a:t>
            </a:r>
            <a:r>
              <a:rPr lang="zh-TW" altLang="en-US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%</a:t>
            </a:r>
            <a:r>
              <a:rPr lang="en-US" altLang="zh-TW" sz="16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.</a:t>
            </a:r>
            <a:endParaRPr lang="zh-TW" altLang="en-US" sz="16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79" name="內容版面配置區 1">
            <a:extLst>
              <a:ext uri="{FF2B5EF4-FFF2-40B4-BE49-F238E27FC236}">
                <a16:creationId xmlns:a16="http://schemas.microsoft.com/office/drawing/2014/main" xmlns="" id="{F7C50F36-1628-4EC5-8B58-927B84D33139}"/>
              </a:ext>
            </a:extLst>
          </p:cNvPr>
          <p:cNvSpPr txBox="1">
            <a:spLocks/>
          </p:cNvSpPr>
          <p:nvPr/>
        </p:nvSpPr>
        <p:spPr>
          <a:xfrm>
            <a:off x="469996" y="4471013"/>
            <a:ext cx="7351340" cy="5269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US" altLang="zh-TW" sz="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Test standard </a:t>
            </a:r>
            <a:r>
              <a:rPr lang="zh-TW" altLang="en-US" sz="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：</a:t>
            </a:r>
            <a:r>
              <a:rPr lang="en-US" altLang="zh-TW" sz="800">
                <a:solidFill>
                  <a:schemeClr val="bg1"/>
                </a:solidFill>
                <a:latin typeface="+mj-lt"/>
              </a:rPr>
              <a:t/>
            </a:r>
            <a:br>
              <a:rPr lang="en-US" altLang="zh-TW" sz="800">
                <a:solidFill>
                  <a:schemeClr val="bg1"/>
                </a:solidFill>
                <a:latin typeface="+mj-lt"/>
              </a:rPr>
            </a:br>
            <a:r>
              <a:rPr lang="en-US" altLang="zh-TW" sz="800">
                <a:solidFill>
                  <a:schemeClr val="bg1"/>
                </a:solidFill>
                <a:latin typeface="+mj-lt"/>
              </a:rPr>
              <a:t>fio --direct=1 --rw=write --bs=1M --runtime=180 --size=32G --name=test-write --ioengine=libaio --iodepth=1</a:t>
            </a:r>
            <a:br>
              <a:rPr lang="en-US" altLang="zh-TW" sz="800">
                <a:solidFill>
                  <a:schemeClr val="bg1"/>
                </a:solidFill>
                <a:latin typeface="+mj-lt"/>
              </a:rPr>
            </a:br>
            <a:r>
              <a:rPr lang="en-US" altLang="zh-TW" sz="800">
                <a:solidFill>
                  <a:schemeClr val="bg1"/>
                </a:solidFill>
                <a:latin typeface="+mj-lt"/>
              </a:rPr>
              <a:t>fio --direct=0 --rw=randwrite --bs=4K --runtime=180 --size=32G --name=test-write --ioengine=libaio --numjobs=1 --iodepth=1 --refill_buffers --group_reporting</a:t>
            </a:r>
            <a:endParaRPr lang="zh-TW" altLang="en-US" sz="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grpSp>
        <p:nvGrpSpPr>
          <p:cNvPr id="8" name="群組 7">
            <a:extLst>
              <a:ext uri="{FF2B5EF4-FFF2-40B4-BE49-F238E27FC236}">
                <a16:creationId xmlns:a16="http://schemas.microsoft.com/office/drawing/2014/main" xmlns="" id="{A38291DC-FAE5-4D1F-BD5D-BCDD345FBE90}"/>
              </a:ext>
            </a:extLst>
          </p:cNvPr>
          <p:cNvGrpSpPr/>
          <p:nvPr/>
        </p:nvGrpSpPr>
        <p:grpSpPr>
          <a:xfrm>
            <a:off x="4231299" y="1980717"/>
            <a:ext cx="2833772" cy="2520610"/>
            <a:chOff x="4231299" y="2017661"/>
            <a:chExt cx="2833772" cy="2520610"/>
          </a:xfrm>
        </p:grpSpPr>
        <p:grpSp>
          <p:nvGrpSpPr>
            <p:cNvPr id="5" name="群組 4">
              <a:extLst>
                <a:ext uri="{FF2B5EF4-FFF2-40B4-BE49-F238E27FC236}">
                  <a16:creationId xmlns:a16="http://schemas.microsoft.com/office/drawing/2014/main" xmlns="" id="{4C351C2B-8474-4849-80F4-72E4853B0630}"/>
                </a:ext>
              </a:extLst>
            </p:cNvPr>
            <p:cNvGrpSpPr/>
            <p:nvPr/>
          </p:nvGrpSpPr>
          <p:grpSpPr>
            <a:xfrm>
              <a:off x="4231299" y="2017661"/>
              <a:ext cx="2833772" cy="2520610"/>
              <a:chOff x="4231299" y="2017661"/>
              <a:chExt cx="2833772" cy="2520610"/>
            </a:xfrm>
          </p:grpSpPr>
          <p:sp>
            <p:nvSpPr>
              <p:cNvPr id="84" name="圓角矩形 108">
                <a:extLst>
                  <a:ext uri="{FF2B5EF4-FFF2-40B4-BE49-F238E27FC236}">
                    <a16:creationId xmlns:a16="http://schemas.microsoft.com/office/drawing/2014/main" xmlns="" id="{017BE155-E75C-43E2-9A81-0B5AE4EC19D3}"/>
                  </a:ext>
                </a:extLst>
              </p:cNvPr>
              <p:cNvSpPr/>
              <p:nvPr/>
            </p:nvSpPr>
            <p:spPr>
              <a:xfrm rot="5400000">
                <a:off x="5822627" y="2779472"/>
                <a:ext cx="91549" cy="2376264"/>
              </a:xfrm>
              <a:prstGeom prst="roundRect">
                <a:avLst>
                  <a:gd name="adj" fmla="val 0"/>
                </a:avLst>
              </a:prstGeom>
              <a:gradFill flip="none" rotWithShape="1">
                <a:gsLst>
                  <a:gs pos="0">
                    <a:schemeClr val="bg1">
                      <a:lumMod val="50000"/>
                      <a:alpha val="32000"/>
                    </a:schemeClr>
                  </a:gs>
                  <a:gs pos="80000">
                    <a:schemeClr val="bg1">
                      <a:alpha val="32000"/>
                    </a:schemeClr>
                  </a:gs>
                </a:gsLst>
                <a:lin ang="10800000" scaled="0"/>
                <a:tileRect/>
              </a:gra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kumimoji="1" lang="zh-TW" altLang="en-US">
                  <a:solidFill>
                    <a:schemeClr val="bg1"/>
                  </a:solidFill>
                </a:endParaRPr>
              </a:p>
            </p:txBody>
          </p:sp>
          <p:grpSp>
            <p:nvGrpSpPr>
              <p:cNvPr id="85" name="群組 84">
                <a:extLst>
                  <a:ext uri="{FF2B5EF4-FFF2-40B4-BE49-F238E27FC236}">
                    <a16:creationId xmlns:a16="http://schemas.microsoft.com/office/drawing/2014/main" xmlns="" id="{FA64F01A-01DE-4212-A86A-BF6E23ED17CA}"/>
                  </a:ext>
                </a:extLst>
              </p:cNvPr>
              <p:cNvGrpSpPr/>
              <p:nvPr/>
            </p:nvGrpSpPr>
            <p:grpSpPr>
              <a:xfrm>
                <a:off x="4659894" y="2171339"/>
                <a:ext cx="2405177" cy="1842360"/>
                <a:chOff x="999799" y="1901060"/>
                <a:chExt cx="1916017" cy="1842360"/>
              </a:xfrm>
            </p:grpSpPr>
            <p:cxnSp>
              <p:nvCxnSpPr>
                <p:cNvPr id="86" name="Shape 317">
                  <a:extLst>
                    <a:ext uri="{FF2B5EF4-FFF2-40B4-BE49-F238E27FC236}">
                      <a16:creationId xmlns:a16="http://schemas.microsoft.com/office/drawing/2014/main" xmlns="" id="{E03676AA-F98A-4DAF-96AC-6EAC1466269F}"/>
                    </a:ext>
                  </a:extLst>
                </p:cNvPr>
                <p:cNvCxnSpPr/>
                <p:nvPr/>
              </p:nvCxnSpPr>
              <p:spPr>
                <a:xfrm>
                  <a:off x="1016031" y="3434810"/>
                  <a:ext cx="1899783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87" name="Shape 310">
                  <a:extLst>
                    <a:ext uri="{FF2B5EF4-FFF2-40B4-BE49-F238E27FC236}">
                      <a16:creationId xmlns:a16="http://schemas.microsoft.com/office/drawing/2014/main" xmlns="" id="{531A3D7F-2758-4302-A89C-A4D73271DEC8}"/>
                    </a:ext>
                  </a:extLst>
                </p:cNvPr>
                <p:cNvCxnSpPr/>
                <p:nvPr/>
              </p:nvCxnSpPr>
              <p:spPr>
                <a:xfrm>
                  <a:off x="999799" y="2207810"/>
                  <a:ext cx="1899784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88" name="Shape 313">
                  <a:extLst>
                    <a:ext uri="{FF2B5EF4-FFF2-40B4-BE49-F238E27FC236}">
                      <a16:creationId xmlns:a16="http://schemas.microsoft.com/office/drawing/2014/main" xmlns="" id="{8183FBAD-39AB-4AD3-8B23-C436AD348280}"/>
                    </a:ext>
                  </a:extLst>
                </p:cNvPr>
                <p:cNvCxnSpPr/>
                <p:nvPr/>
              </p:nvCxnSpPr>
              <p:spPr>
                <a:xfrm>
                  <a:off x="1016032" y="3128060"/>
                  <a:ext cx="1899784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89" name="Shape 310">
                  <a:extLst>
                    <a:ext uri="{FF2B5EF4-FFF2-40B4-BE49-F238E27FC236}">
                      <a16:creationId xmlns:a16="http://schemas.microsoft.com/office/drawing/2014/main" xmlns="" id="{9B23C3C3-74BC-4D95-BAA2-4796C18B6608}"/>
                    </a:ext>
                  </a:extLst>
                </p:cNvPr>
                <p:cNvCxnSpPr/>
                <p:nvPr/>
              </p:nvCxnSpPr>
              <p:spPr>
                <a:xfrm>
                  <a:off x="1016032" y="1901060"/>
                  <a:ext cx="1899784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90" name="Shape 317">
                  <a:extLst>
                    <a:ext uri="{FF2B5EF4-FFF2-40B4-BE49-F238E27FC236}">
                      <a16:creationId xmlns:a16="http://schemas.microsoft.com/office/drawing/2014/main" xmlns="" id="{224C3951-5CE8-4A2B-A85D-A8478F8AD4A2}"/>
                    </a:ext>
                  </a:extLst>
                </p:cNvPr>
                <p:cNvCxnSpPr/>
                <p:nvPr/>
              </p:nvCxnSpPr>
              <p:spPr>
                <a:xfrm>
                  <a:off x="1016031" y="3741558"/>
                  <a:ext cx="1899783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91" name="Shape 310">
                  <a:extLst>
                    <a:ext uri="{FF2B5EF4-FFF2-40B4-BE49-F238E27FC236}">
                      <a16:creationId xmlns:a16="http://schemas.microsoft.com/office/drawing/2014/main" xmlns="" id="{1CEB2000-34E9-4D77-89AC-E196717ACC32}"/>
                    </a:ext>
                  </a:extLst>
                </p:cNvPr>
                <p:cNvCxnSpPr/>
                <p:nvPr/>
              </p:nvCxnSpPr>
              <p:spPr>
                <a:xfrm>
                  <a:off x="1016032" y="2821310"/>
                  <a:ext cx="1899784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  <p:cxnSp>
              <p:nvCxnSpPr>
                <p:cNvPr id="92" name="Shape 310">
                  <a:extLst>
                    <a:ext uri="{FF2B5EF4-FFF2-40B4-BE49-F238E27FC236}">
                      <a16:creationId xmlns:a16="http://schemas.microsoft.com/office/drawing/2014/main" xmlns="" id="{2BA7333C-E55D-494B-8AE8-C78CCC1C8829}"/>
                    </a:ext>
                  </a:extLst>
                </p:cNvPr>
                <p:cNvCxnSpPr/>
                <p:nvPr/>
              </p:nvCxnSpPr>
              <p:spPr>
                <a:xfrm>
                  <a:off x="999799" y="2514560"/>
                  <a:ext cx="1899784" cy="1862"/>
                </a:xfrm>
                <a:prstGeom prst="straightConnector1">
                  <a:avLst/>
                </a:prstGeom>
                <a:noFill/>
                <a:ln w="952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</p:cxnSp>
          </p:grpSp>
          <p:sp>
            <p:nvSpPr>
              <p:cNvPr id="93" name="Shape 309">
                <a:extLst>
                  <a:ext uri="{FF2B5EF4-FFF2-40B4-BE49-F238E27FC236}">
                    <a16:creationId xmlns:a16="http://schemas.microsoft.com/office/drawing/2014/main" xmlns="" id="{88C7934E-963E-42BA-8E76-2F1A574A229F}"/>
                  </a:ext>
                </a:extLst>
              </p:cNvPr>
              <p:cNvSpPr txBox="1"/>
              <p:nvPr/>
            </p:nvSpPr>
            <p:spPr>
              <a:xfrm>
                <a:off x="4248222" y="3277049"/>
                <a:ext cx="563863" cy="3723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>
                    <a:solidFill>
                      <a:schemeClr val="bg1"/>
                    </a:solidFill>
                  </a:rPr>
                  <a:t>20%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" name="Shape 312">
                <a:extLst>
                  <a:ext uri="{FF2B5EF4-FFF2-40B4-BE49-F238E27FC236}">
                    <a16:creationId xmlns:a16="http://schemas.microsoft.com/office/drawing/2014/main" xmlns="" id="{4EC860DF-1FED-4152-A85C-6F784C90D39D}"/>
                  </a:ext>
                </a:extLst>
              </p:cNvPr>
              <p:cNvSpPr txBox="1"/>
              <p:nvPr/>
            </p:nvSpPr>
            <p:spPr>
              <a:xfrm>
                <a:off x="4248222" y="3577502"/>
                <a:ext cx="504056" cy="2501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 b="0" i="0" u="none" strike="noStrike" cap="none">
                    <a:solidFill>
                      <a:schemeClr val="bg1"/>
                    </a:solidFill>
                    <a:latin typeface="Arial"/>
                    <a:ea typeface="Arial"/>
                    <a:cs typeface="Arial"/>
                    <a:sym typeface="Arial"/>
                  </a:rPr>
                  <a:t>10%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grpSp>
            <p:nvGrpSpPr>
              <p:cNvPr id="95" name="群組 94">
                <a:extLst>
                  <a:ext uri="{FF2B5EF4-FFF2-40B4-BE49-F238E27FC236}">
                    <a16:creationId xmlns:a16="http://schemas.microsoft.com/office/drawing/2014/main" xmlns="" id="{775A4547-6A7F-4F90-AA0C-6A728B257E0A}"/>
                  </a:ext>
                </a:extLst>
              </p:cNvPr>
              <p:cNvGrpSpPr/>
              <p:nvPr/>
            </p:nvGrpSpPr>
            <p:grpSpPr>
              <a:xfrm>
                <a:off x="4793608" y="2589951"/>
                <a:ext cx="504056" cy="1417257"/>
                <a:chOff x="987810" y="1659712"/>
                <a:chExt cx="504056" cy="2077538"/>
              </a:xfrm>
            </p:grpSpPr>
            <p:sp>
              <p:nvSpPr>
                <p:cNvPr id="96" name="Shape 318">
                  <a:extLst>
                    <a:ext uri="{FF2B5EF4-FFF2-40B4-BE49-F238E27FC236}">
                      <a16:creationId xmlns:a16="http://schemas.microsoft.com/office/drawing/2014/main" xmlns="" id="{0EB7BFD0-F231-4C51-9633-2ECB4C27DB5F}"/>
                    </a:ext>
                  </a:extLst>
                </p:cNvPr>
                <p:cNvSpPr/>
                <p:nvPr/>
              </p:nvSpPr>
              <p:spPr>
                <a:xfrm>
                  <a:off x="1075904" y="1689012"/>
                  <a:ext cx="325793" cy="2048238"/>
                </a:xfrm>
                <a:prstGeom prst="rect">
                  <a:avLst/>
                </a:prstGeom>
                <a:solidFill>
                  <a:srgbClr val="C42C6A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400" b="0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97" name="Shape 322">
                  <a:extLst>
                    <a:ext uri="{FF2B5EF4-FFF2-40B4-BE49-F238E27FC236}">
                      <a16:creationId xmlns:a16="http://schemas.microsoft.com/office/drawing/2014/main" xmlns="" id="{A8542738-B006-4B75-9DBD-1A3668B71D1E}"/>
                    </a:ext>
                  </a:extLst>
                </p:cNvPr>
                <p:cNvSpPr txBox="1"/>
                <p:nvPr/>
              </p:nvSpPr>
              <p:spPr>
                <a:xfrm>
                  <a:off x="987810" y="1659712"/>
                  <a:ext cx="504056" cy="27689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91425" tIns="45700" rIns="91425" bIns="45700" anchor="t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chemeClr val="lt1"/>
                    </a:buClr>
                    <a:buSzPct val="25000"/>
                    <a:buFont typeface="Arial"/>
                    <a:buNone/>
                  </a:pPr>
                  <a:r>
                    <a:rPr lang="en-US" altLang="zh-TW" sz="1000" b="1" i="0" u="none" strike="noStrike" cap="none">
                      <a:solidFill>
                        <a:schemeClr val="lt1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46%</a:t>
                  </a:r>
                  <a:endParaRPr 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98" name="群組 97">
                <a:extLst>
                  <a:ext uri="{FF2B5EF4-FFF2-40B4-BE49-F238E27FC236}">
                    <a16:creationId xmlns:a16="http://schemas.microsoft.com/office/drawing/2014/main" xmlns="" id="{F5396AB8-63BA-40E5-917D-C9BDA469B30D}"/>
                  </a:ext>
                </a:extLst>
              </p:cNvPr>
              <p:cNvGrpSpPr/>
              <p:nvPr/>
            </p:nvGrpSpPr>
            <p:grpSpPr>
              <a:xfrm>
                <a:off x="5200525" y="2384703"/>
                <a:ext cx="456089" cy="1622465"/>
                <a:chOff x="1394727" y="1521474"/>
                <a:chExt cx="456089" cy="2215735"/>
              </a:xfrm>
            </p:grpSpPr>
            <p:sp>
              <p:nvSpPr>
                <p:cNvPr id="99" name="Shape 319">
                  <a:extLst>
                    <a:ext uri="{FF2B5EF4-FFF2-40B4-BE49-F238E27FC236}">
                      <a16:creationId xmlns:a16="http://schemas.microsoft.com/office/drawing/2014/main" xmlns="" id="{63EEE27A-6256-486C-B0F5-39B1390744BC}"/>
                    </a:ext>
                  </a:extLst>
                </p:cNvPr>
                <p:cNvSpPr/>
                <p:nvPr/>
              </p:nvSpPr>
              <p:spPr>
                <a:xfrm>
                  <a:off x="1463446" y="1539946"/>
                  <a:ext cx="312453" cy="2197263"/>
                </a:xfrm>
                <a:prstGeom prst="rect">
                  <a:avLst/>
                </a:prstGeom>
                <a:solidFill>
                  <a:srgbClr val="C42C6A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400" b="0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0" name="Shape 323">
                  <a:extLst>
                    <a:ext uri="{FF2B5EF4-FFF2-40B4-BE49-F238E27FC236}">
                      <a16:creationId xmlns:a16="http://schemas.microsoft.com/office/drawing/2014/main" xmlns="" id="{41722241-C0EA-482B-BFB4-A31EBD5D164B}"/>
                    </a:ext>
                  </a:extLst>
                </p:cNvPr>
                <p:cNvSpPr txBox="1"/>
                <p:nvPr/>
              </p:nvSpPr>
              <p:spPr>
                <a:xfrm>
                  <a:off x="1394727" y="1521474"/>
                  <a:ext cx="456089" cy="72651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91425" tIns="45700" rIns="91425" bIns="45700" anchor="t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chemeClr val="lt1"/>
                    </a:buClr>
                    <a:buSzPct val="25000"/>
                    <a:buFont typeface="Arial"/>
                    <a:buNone/>
                  </a:pPr>
                  <a:r>
                    <a:rPr lang="en-US" altLang="zh-TW" sz="1000" b="1" i="0" u="none" strike="noStrike" cap="none">
                      <a:solidFill>
                        <a:schemeClr val="lt1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52%</a:t>
                  </a:r>
                  <a:endParaRPr 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01" name="Shape 324">
                <a:extLst>
                  <a:ext uri="{FF2B5EF4-FFF2-40B4-BE49-F238E27FC236}">
                    <a16:creationId xmlns:a16="http://schemas.microsoft.com/office/drawing/2014/main" xmlns="" id="{735BDDB9-9163-4784-B596-D9736DEE2D26}"/>
                  </a:ext>
                </a:extLst>
              </p:cNvPr>
              <p:cNvSpPr txBox="1"/>
              <p:nvPr/>
            </p:nvSpPr>
            <p:spPr>
              <a:xfrm>
                <a:off x="4248222" y="2983890"/>
                <a:ext cx="563084" cy="3637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>
                    <a:solidFill>
                      <a:schemeClr val="bg1"/>
                    </a:solidFill>
                  </a:rPr>
                  <a:t>30%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grpSp>
            <p:nvGrpSpPr>
              <p:cNvPr id="102" name="群組 101">
                <a:extLst>
                  <a:ext uri="{FF2B5EF4-FFF2-40B4-BE49-F238E27FC236}">
                    <a16:creationId xmlns:a16="http://schemas.microsoft.com/office/drawing/2014/main" xmlns="" id="{881AF525-5916-43A6-A9E5-0B72FFC973B6}"/>
                  </a:ext>
                </a:extLst>
              </p:cNvPr>
              <p:cNvGrpSpPr/>
              <p:nvPr/>
            </p:nvGrpSpPr>
            <p:grpSpPr>
              <a:xfrm>
                <a:off x="5932108" y="2844193"/>
                <a:ext cx="504056" cy="1175456"/>
                <a:chOff x="1843302" y="1904855"/>
                <a:chExt cx="504056" cy="1723437"/>
              </a:xfrm>
            </p:grpSpPr>
            <p:sp>
              <p:nvSpPr>
                <p:cNvPr id="103" name="Shape 340">
                  <a:extLst>
                    <a:ext uri="{FF2B5EF4-FFF2-40B4-BE49-F238E27FC236}">
                      <a16:creationId xmlns:a16="http://schemas.microsoft.com/office/drawing/2014/main" xmlns="" id="{C703D455-614D-4BDF-BA69-139A987C5E9E}"/>
                    </a:ext>
                  </a:extLst>
                </p:cNvPr>
                <p:cNvSpPr/>
                <p:nvPr/>
              </p:nvSpPr>
              <p:spPr>
                <a:xfrm>
                  <a:off x="1935441" y="1929982"/>
                  <a:ext cx="319779" cy="1698310"/>
                </a:xfrm>
                <a:prstGeom prst="rect">
                  <a:avLst/>
                </a:prstGeom>
                <a:solidFill>
                  <a:srgbClr val="5B8DF1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400" b="0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4" name="Shape 342">
                  <a:extLst>
                    <a:ext uri="{FF2B5EF4-FFF2-40B4-BE49-F238E27FC236}">
                      <a16:creationId xmlns:a16="http://schemas.microsoft.com/office/drawing/2014/main" xmlns="" id="{FA40517A-C42D-4C8F-A3AC-27736F398BD5}"/>
                    </a:ext>
                  </a:extLst>
                </p:cNvPr>
                <p:cNvSpPr txBox="1"/>
                <p:nvPr/>
              </p:nvSpPr>
              <p:spPr>
                <a:xfrm>
                  <a:off x="1843302" y="1904855"/>
                  <a:ext cx="504056" cy="27689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91425" tIns="45700" rIns="91425" bIns="45700" anchor="t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chemeClr val="lt1"/>
                    </a:buClr>
                    <a:buSzPct val="25000"/>
                    <a:buFont typeface="Arial"/>
                    <a:buNone/>
                  </a:pPr>
                  <a:r>
                    <a:rPr lang="en-US" altLang="zh-TW" sz="1000" b="1" i="0" u="none" strike="noStrike" cap="none">
                      <a:solidFill>
                        <a:schemeClr val="lt1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37%</a:t>
                  </a:r>
                  <a:endParaRPr lang="zh-TW" sz="1000" b="1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grpSp>
            <p:nvGrpSpPr>
              <p:cNvPr id="105" name="群組 104">
                <a:extLst>
                  <a:ext uri="{FF2B5EF4-FFF2-40B4-BE49-F238E27FC236}">
                    <a16:creationId xmlns:a16="http://schemas.microsoft.com/office/drawing/2014/main" xmlns="" id="{938CABF3-E793-4711-B78F-52048B78B093}"/>
                  </a:ext>
                </a:extLst>
              </p:cNvPr>
              <p:cNvGrpSpPr/>
              <p:nvPr/>
            </p:nvGrpSpPr>
            <p:grpSpPr>
              <a:xfrm>
                <a:off x="6326648" y="3171013"/>
                <a:ext cx="504056" cy="848596"/>
                <a:chOff x="6001658" y="2653571"/>
                <a:chExt cx="504056" cy="1301824"/>
              </a:xfrm>
            </p:grpSpPr>
            <p:sp>
              <p:nvSpPr>
                <p:cNvPr id="106" name="Shape 341">
                  <a:extLst>
                    <a:ext uri="{FF2B5EF4-FFF2-40B4-BE49-F238E27FC236}">
                      <a16:creationId xmlns:a16="http://schemas.microsoft.com/office/drawing/2014/main" xmlns="" id="{312F47DC-53C9-4B45-AC92-C79E96E4BE34}"/>
                    </a:ext>
                  </a:extLst>
                </p:cNvPr>
                <p:cNvSpPr/>
                <p:nvPr/>
              </p:nvSpPr>
              <p:spPr>
                <a:xfrm>
                  <a:off x="6103569" y="2663133"/>
                  <a:ext cx="307234" cy="1292262"/>
                </a:xfrm>
                <a:prstGeom prst="rect">
                  <a:avLst/>
                </a:prstGeom>
                <a:solidFill>
                  <a:srgbClr val="5B8DF1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Font typeface="Arial"/>
                    <a:buNone/>
                  </a:pPr>
                  <a:endParaRPr sz="1400" b="0" i="0" u="none" strike="noStrike" cap="none">
                    <a:solidFill>
                      <a:schemeClr val="lt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" name="Shape 343">
                  <a:extLst>
                    <a:ext uri="{FF2B5EF4-FFF2-40B4-BE49-F238E27FC236}">
                      <a16:creationId xmlns:a16="http://schemas.microsoft.com/office/drawing/2014/main" xmlns="" id="{27A67764-18D1-468B-B372-2E3775358ADF}"/>
                    </a:ext>
                  </a:extLst>
                </p:cNvPr>
                <p:cNvSpPr txBox="1"/>
                <p:nvPr/>
              </p:nvSpPr>
              <p:spPr>
                <a:xfrm>
                  <a:off x="6001658" y="2653571"/>
                  <a:ext cx="504056" cy="27556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91425" tIns="45700" rIns="91425" bIns="45700" anchor="t" anchorCtr="0">
                  <a:noAutofit/>
                </a:bodyPr>
                <a:lstStyle/>
                <a:p>
                  <a:pPr marL="0" marR="0" lvl="0" indent="0" algn="ctr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chemeClr val="lt1"/>
                    </a:buClr>
                    <a:buSzPct val="25000"/>
                    <a:buFont typeface="Arial"/>
                    <a:buNone/>
                  </a:pPr>
                  <a:r>
                    <a:rPr lang="en-US" altLang="zh-TW" sz="1000" b="1">
                      <a:solidFill>
                        <a:schemeClr val="bg1"/>
                      </a:solidFill>
                    </a:rPr>
                    <a:t>28</a:t>
                  </a:r>
                  <a:r>
                    <a:rPr lang="en-US" altLang="zh-TW" sz="1000" b="1" i="0" u="none" strike="noStrike" cap="none">
                      <a:solidFill>
                        <a:schemeClr val="bg1"/>
                      </a:solidFill>
                      <a:latin typeface="Arial"/>
                      <a:ea typeface="Arial"/>
                      <a:cs typeface="Arial"/>
                      <a:sym typeface="Arial"/>
                    </a:rPr>
                    <a:t>%</a:t>
                  </a:r>
                  <a:endParaRPr lang="zh-TW" sz="1000" b="1" i="0" u="none" strike="noStrike" cap="none">
                    <a:solidFill>
                      <a:schemeClr val="bg1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08" name="Shape 348">
                <a:extLst>
                  <a:ext uri="{FF2B5EF4-FFF2-40B4-BE49-F238E27FC236}">
                    <a16:creationId xmlns:a16="http://schemas.microsoft.com/office/drawing/2014/main" xmlns="" id="{A7E91920-38F0-446E-8715-41BB85E97357}"/>
                  </a:ext>
                </a:extLst>
              </p:cNvPr>
              <p:cNvSpPr txBox="1"/>
              <p:nvPr/>
            </p:nvSpPr>
            <p:spPr>
              <a:xfrm>
                <a:off x="6028666" y="4209861"/>
                <a:ext cx="932089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ct val="25000"/>
                  <a:buFont typeface="Arial"/>
                  <a:buNone/>
                </a:pPr>
                <a:r>
                  <a:rPr lang="zh-TW" sz="1200" b="1" i="0" u="none" strike="noStrike" cap="none">
                    <a:solidFill>
                      <a:srgbClr val="5B8DF1"/>
                    </a:solidFill>
                    <a:latin typeface="Arial"/>
                    <a:ea typeface="Arial"/>
                    <a:cs typeface="Arial"/>
                    <a:sym typeface="Arial"/>
                  </a:rPr>
                  <a:t>T</a:t>
                </a:r>
                <a:r>
                  <a:rPr lang="en-US" altLang="zh-TW" sz="1200" b="1" i="0" u="none" strike="noStrike" cap="none">
                    <a:solidFill>
                      <a:srgbClr val="5B8DF1"/>
                    </a:solidFill>
                    <a:latin typeface="Arial"/>
                    <a:ea typeface="Arial"/>
                    <a:cs typeface="Arial"/>
                    <a:sym typeface="Arial"/>
                  </a:rPr>
                  <a:t>R-004</a:t>
                </a:r>
                <a:endParaRPr lang="zh-TW" sz="1200" b="1" i="0" u="none" strike="noStrike" cap="none">
                  <a:solidFill>
                    <a:srgbClr val="5B8DF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9" name="Shape 349">
                <a:extLst>
                  <a:ext uri="{FF2B5EF4-FFF2-40B4-BE49-F238E27FC236}">
                    <a16:creationId xmlns:a16="http://schemas.microsoft.com/office/drawing/2014/main" xmlns="" id="{4B2EA969-925B-4F64-9AD5-49DDCEB0581E}"/>
                  </a:ext>
                </a:extLst>
              </p:cNvPr>
              <p:cNvSpPr txBox="1"/>
              <p:nvPr/>
            </p:nvSpPr>
            <p:spPr>
              <a:xfrm>
                <a:off x="4836426" y="4230471"/>
                <a:ext cx="862826" cy="307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ct val="25000"/>
                  <a:buFont typeface="Arial"/>
                  <a:buNone/>
                </a:pPr>
                <a:r>
                  <a:rPr lang="en-US" altLang="zh-TW" sz="1100" b="1" i="0" u="none" strike="noStrike" cap="none">
                    <a:solidFill>
                      <a:srgbClr val="C42C6A"/>
                    </a:solidFill>
                    <a:latin typeface="Arial"/>
                    <a:ea typeface="Arial"/>
                    <a:cs typeface="Arial"/>
                    <a:sym typeface="Arial"/>
                  </a:rPr>
                  <a:t>UX-500P</a:t>
                </a:r>
                <a:endParaRPr lang="zh-TW" sz="1100" b="1" i="0" u="none" strike="noStrike" cap="none">
                  <a:solidFill>
                    <a:srgbClr val="C42C6A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" name="Shape 324">
                <a:extLst>
                  <a:ext uri="{FF2B5EF4-FFF2-40B4-BE49-F238E27FC236}">
                    <a16:creationId xmlns:a16="http://schemas.microsoft.com/office/drawing/2014/main" xmlns="" id="{4FDB5B4A-79D8-4C37-B159-E11F302CD179}"/>
                  </a:ext>
                </a:extLst>
              </p:cNvPr>
              <p:cNvSpPr txBox="1"/>
              <p:nvPr/>
            </p:nvSpPr>
            <p:spPr>
              <a:xfrm>
                <a:off x="4231299" y="2670853"/>
                <a:ext cx="504056" cy="300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>
                    <a:solidFill>
                      <a:schemeClr val="bg1"/>
                    </a:solidFill>
                  </a:rPr>
                  <a:t>40%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5" name="Shape 312">
                <a:extLst>
                  <a:ext uri="{FF2B5EF4-FFF2-40B4-BE49-F238E27FC236}">
                    <a16:creationId xmlns:a16="http://schemas.microsoft.com/office/drawing/2014/main" xmlns="" id="{48E069E9-9C3C-4FB1-B0CB-CB5CC392D9F7}"/>
                  </a:ext>
                </a:extLst>
              </p:cNvPr>
              <p:cNvSpPr txBox="1"/>
              <p:nvPr/>
            </p:nvSpPr>
            <p:spPr>
              <a:xfrm>
                <a:off x="4392238" y="3849821"/>
                <a:ext cx="288032" cy="2501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zh-TW" sz="1050" b="0" i="0" u="none" strike="noStrike" cap="none">
                    <a:solidFill>
                      <a:schemeClr val="bg1"/>
                    </a:solidFill>
                    <a:latin typeface="Arial"/>
                    <a:ea typeface="Arial"/>
                    <a:cs typeface="Arial"/>
                    <a:sym typeface="Arial"/>
                  </a:rPr>
                  <a:t>0</a:t>
                </a:r>
              </a:p>
            </p:txBody>
          </p:sp>
          <p:sp>
            <p:nvSpPr>
              <p:cNvPr id="116" name="Shape 89">
                <a:extLst>
                  <a:ext uri="{FF2B5EF4-FFF2-40B4-BE49-F238E27FC236}">
                    <a16:creationId xmlns:a16="http://schemas.microsoft.com/office/drawing/2014/main" xmlns="" id="{8B4F7F8C-4E2A-4ACE-ABB6-ACD32774C15A}"/>
                  </a:ext>
                </a:extLst>
              </p:cNvPr>
              <p:cNvSpPr txBox="1"/>
              <p:nvPr/>
            </p:nvSpPr>
            <p:spPr>
              <a:xfrm>
                <a:off x="4280142" y="4119019"/>
                <a:ext cx="500066" cy="21431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lvl="0">
                  <a:buClr>
                    <a:srgbClr val="9F5900"/>
                  </a:buClr>
                  <a:buSzPct val="25000"/>
                </a:pPr>
                <a:r>
                  <a:rPr lang="en-US" sz="800">
                    <a:solidFill>
                      <a:schemeClr val="bg1"/>
                    </a:solidFill>
                  </a:rPr>
                  <a:t>  </a:t>
                </a:r>
                <a:r>
                  <a:rPr lang="en-US" altLang="zh-TW" sz="800">
                    <a:solidFill>
                      <a:schemeClr val="bg1"/>
                    </a:solidFill>
                  </a:rPr>
                  <a:t>(</a:t>
                </a:r>
                <a:r>
                  <a:rPr lang="en-US" sz="800">
                    <a:solidFill>
                      <a:schemeClr val="bg1"/>
                    </a:solidFill>
                  </a:rPr>
                  <a:t>%)</a:t>
                </a:r>
                <a:endParaRPr lang="en-US" sz="800" b="0" i="0" u="none" strike="noStrike" cap="none">
                  <a:solidFill>
                    <a:schemeClr val="bg1"/>
                  </a:solidFill>
                  <a:sym typeface="Arial"/>
                </a:endParaRPr>
              </a:p>
            </p:txBody>
          </p:sp>
          <p:sp>
            <p:nvSpPr>
              <p:cNvPr id="117" name="Shape 324">
                <a:extLst>
                  <a:ext uri="{FF2B5EF4-FFF2-40B4-BE49-F238E27FC236}">
                    <a16:creationId xmlns:a16="http://schemas.microsoft.com/office/drawing/2014/main" xmlns="" id="{7CB64627-86FD-46A3-9508-C0201A682584}"/>
                  </a:ext>
                </a:extLst>
              </p:cNvPr>
              <p:cNvSpPr txBox="1"/>
              <p:nvPr/>
            </p:nvSpPr>
            <p:spPr>
              <a:xfrm>
                <a:off x="4231299" y="2343240"/>
                <a:ext cx="504056" cy="300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>
                    <a:solidFill>
                      <a:schemeClr val="bg1"/>
                    </a:solidFill>
                  </a:rPr>
                  <a:t>50%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8" name="Shape 324">
                <a:extLst>
                  <a:ext uri="{FF2B5EF4-FFF2-40B4-BE49-F238E27FC236}">
                    <a16:creationId xmlns:a16="http://schemas.microsoft.com/office/drawing/2014/main" xmlns="" id="{0B82D563-3FFB-4003-AC90-3876C94750AE}"/>
                  </a:ext>
                </a:extLst>
              </p:cNvPr>
              <p:cNvSpPr txBox="1"/>
              <p:nvPr/>
            </p:nvSpPr>
            <p:spPr>
              <a:xfrm>
                <a:off x="4231299" y="2017661"/>
                <a:ext cx="504056" cy="300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9F5900"/>
                  </a:buClr>
                  <a:buSzPct val="25000"/>
                  <a:buFont typeface="Arial"/>
                  <a:buNone/>
                </a:pPr>
                <a:r>
                  <a:rPr lang="en-US" altLang="zh-TW" sz="1050">
                    <a:solidFill>
                      <a:schemeClr val="bg1"/>
                    </a:solidFill>
                  </a:rPr>
                  <a:t>60%</a:t>
                </a:r>
                <a:endParaRPr lang="zh-TW" sz="1050" b="0" i="0" u="none" strike="noStrike" cap="none">
                  <a:solidFill>
                    <a:schemeClr val="bg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0" name="Shape 81">
              <a:extLst>
                <a:ext uri="{FF2B5EF4-FFF2-40B4-BE49-F238E27FC236}">
                  <a16:creationId xmlns:a16="http://schemas.microsoft.com/office/drawing/2014/main" xmlns="" id="{3E72424F-0388-4F39-86F7-B6BA712E8596}"/>
                </a:ext>
              </a:extLst>
            </p:cNvPr>
            <p:cNvSpPr txBox="1"/>
            <p:nvPr/>
          </p:nvSpPr>
          <p:spPr>
            <a:xfrm>
              <a:off x="4683771" y="4019762"/>
              <a:ext cx="500066" cy="2462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Read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81" name="Shape 82">
              <a:extLst>
                <a:ext uri="{FF2B5EF4-FFF2-40B4-BE49-F238E27FC236}">
                  <a16:creationId xmlns:a16="http://schemas.microsoft.com/office/drawing/2014/main" xmlns="" id="{A0B3AFDA-31DB-406E-A6A9-B6E76380D8A2}"/>
                </a:ext>
              </a:extLst>
            </p:cNvPr>
            <p:cNvSpPr txBox="1"/>
            <p:nvPr/>
          </p:nvSpPr>
          <p:spPr>
            <a:xfrm>
              <a:off x="5043811" y="4019762"/>
              <a:ext cx="613346" cy="27496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Write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82" name="Shape 81">
              <a:extLst>
                <a:ext uri="{FF2B5EF4-FFF2-40B4-BE49-F238E27FC236}">
                  <a16:creationId xmlns:a16="http://schemas.microsoft.com/office/drawing/2014/main" xmlns="" id="{FDDE780A-BBCF-4C51-8558-299B159F39B5}"/>
                </a:ext>
              </a:extLst>
            </p:cNvPr>
            <p:cNvSpPr txBox="1"/>
            <p:nvPr/>
          </p:nvSpPr>
          <p:spPr>
            <a:xfrm>
              <a:off x="5877401" y="4021335"/>
              <a:ext cx="500066" cy="2462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Read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  <p:sp>
          <p:nvSpPr>
            <p:cNvPr id="83" name="Shape 82">
              <a:extLst>
                <a:ext uri="{FF2B5EF4-FFF2-40B4-BE49-F238E27FC236}">
                  <a16:creationId xmlns:a16="http://schemas.microsoft.com/office/drawing/2014/main" xmlns="" id="{3A90D6BD-BB2E-452C-AA4F-F7CA2ADCC4FC}"/>
                </a:ext>
              </a:extLst>
            </p:cNvPr>
            <p:cNvSpPr txBox="1"/>
            <p:nvPr/>
          </p:nvSpPr>
          <p:spPr>
            <a:xfrm>
              <a:off x="6237441" y="4021335"/>
              <a:ext cx="613346" cy="27496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F5900"/>
                </a:buClr>
                <a:buSzPct val="25000"/>
                <a:buFont typeface="Arial"/>
                <a:buNone/>
              </a:pPr>
              <a:r>
                <a:rPr lang="en-US" altLang="zh-TW" sz="1000" b="1">
                  <a:solidFill>
                    <a:schemeClr val="bg1"/>
                  </a:solidFill>
                  <a:latin typeface="微軟正黑體" pitchFamily="34" charset="-120"/>
                  <a:ea typeface="微軟正黑體" pitchFamily="34" charset="-120"/>
                </a:rPr>
                <a:t>Write</a:t>
              </a:r>
              <a:endParaRPr lang="zh-TW" sz="1000" b="1" i="0" u="none" strike="noStrike" cap="none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91042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549" y="0"/>
            <a:ext cx="8046720" cy="862553"/>
          </a:xfrm>
        </p:spPr>
        <p:txBody>
          <a:bodyPr/>
          <a:lstStyle/>
          <a:p>
            <a:r>
              <a:rPr lang="en-US" altLang="zh-CN" sz="3200">
                <a:latin typeface="+mn-lt"/>
              </a:rPr>
              <a:t>TR-004 Software Difference</a:t>
            </a:r>
            <a:endParaRPr lang="zh-CN" altLang="en-US" sz="3200">
              <a:latin typeface="+mn-lt"/>
            </a:endParaRPr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xmlns="" id="{D730117D-96F4-4DF6-AD89-5E18BBDF9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7387896"/>
              </p:ext>
            </p:extLst>
          </p:nvPr>
        </p:nvGraphicFramePr>
        <p:xfrm>
          <a:off x="344357" y="943777"/>
          <a:ext cx="8323535" cy="348839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61082">
                  <a:extLst>
                    <a:ext uri="{9D8B030D-6E8A-4147-A177-3AD203B41FA5}">
                      <a16:colId xmlns:a16="http://schemas.microsoft.com/office/drawing/2014/main" xmlns="" val="3186109705"/>
                    </a:ext>
                  </a:extLst>
                </a:gridCol>
                <a:gridCol w="2039735">
                  <a:extLst>
                    <a:ext uri="{9D8B030D-6E8A-4147-A177-3AD203B41FA5}">
                      <a16:colId xmlns:a16="http://schemas.microsoft.com/office/drawing/2014/main" xmlns="" val="4260918335"/>
                    </a:ext>
                  </a:extLst>
                </a:gridCol>
                <a:gridCol w="1936075">
                  <a:extLst>
                    <a:ext uri="{9D8B030D-6E8A-4147-A177-3AD203B41FA5}">
                      <a16:colId xmlns:a16="http://schemas.microsoft.com/office/drawing/2014/main" xmlns="" val="3635907836"/>
                    </a:ext>
                  </a:extLst>
                </a:gridCol>
                <a:gridCol w="2186643">
                  <a:extLst>
                    <a:ext uri="{9D8B030D-6E8A-4147-A177-3AD203B41FA5}">
                      <a16:colId xmlns:a16="http://schemas.microsoft.com/office/drawing/2014/main" xmlns="" val="2801535869"/>
                    </a:ext>
                  </a:extLst>
                </a:gridCol>
              </a:tblGrid>
              <a:tr h="3794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>
                          <a:latin typeface="+mj-lt"/>
                          <a:ea typeface="Microsoft JhengHei"/>
                        </a:rPr>
                        <a:t>Function</a:t>
                      </a:r>
                      <a:endParaRPr lang="zh-TW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TW" altLang="en-US">
                          <a:latin typeface="+mj-lt"/>
                          <a:ea typeface="Microsoft JhengHei"/>
                        </a:rPr>
                        <a:t>QNAP TR-004</a:t>
                      </a:r>
                      <a:endParaRPr lang="zh-TW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>
                          <a:latin typeface="+mj-lt"/>
                          <a:ea typeface="Microsoft JhengHei"/>
                        </a:rPr>
                        <a:t>UX-500P</a:t>
                      </a:r>
                      <a:endParaRPr lang="zh-TW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>
                          <a:latin typeface="+mj-lt"/>
                          <a:ea typeface="Microsoft JhengHei"/>
                        </a:rPr>
                        <a:t>Other external RAID device</a:t>
                      </a:r>
                      <a:endParaRPr lang="zh-TW" altLang="en-US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875336872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Disk</a:t>
                      </a:r>
                      <a:r>
                        <a:rPr lang="zh-TW" altLang="en-US" b="1">
                          <a:latin typeface="+mj-lt"/>
                          <a:ea typeface="Microsoft JhengHei"/>
                        </a:rPr>
                        <a:t> </a:t>
                      </a:r>
                      <a:r>
                        <a:rPr lang="en-US" altLang="zh-TW" b="1">
                          <a:latin typeface="+mj-lt"/>
                          <a:ea typeface="Microsoft JhengHei"/>
                        </a:rPr>
                        <a:t>health monitoring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Supported</a:t>
                      </a:r>
                      <a:endParaRPr lang="zh-TW" b="1">
                        <a:solidFill>
                          <a:schemeClr val="tx1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Supported</a:t>
                      </a:r>
                      <a:endParaRPr lang="zh-TW" b="1">
                        <a:solidFill>
                          <a:schemeClr val="tx1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330498142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External RAID Protection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Supported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altLang="en-US" b="1">
                        <a:solidFill>
                          <a:srgbClr val="FF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Supported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48474673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  <a:ea typeface="Microsoft JhengHei"/>
                        </a:rPr>
                        <a:t>Supported Systems</a:t>
                      </a:r>
                      <a:endParaRPr lang="zh-TW" b="1">
                        <a:solidFill>
                          <a:srgbClr val="00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QNAP QTS, Windows, Mac, Linux etc...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b="1">
                          <a:latin typeface="+mj-lt"/>
                          <a:ea typeface="Microsoft JhengHei"/>
                        </a:rPr>
                        <a:t>QNAP QTS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</a:rPr>
                        <a:t>QNAP QTS, Windows, Mac, Linux </a:t>
                      </a:r>
                      <a:r>
                        <a:rPr lang="zh-TW" sz="1400" b="1" u="none" strike="noStrike" noProof="0">
                          <a:solidFill>
                            <a:srgbClr val="000000"/>
                          </a:solidFill>
                          <a:latin typeface="+mj-lt"/>
                          <a:ea typeface="Microsoft JhengHei"/>
                        </a:rPr>
                        <a:t>etc...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467368645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Minimum Disk to Expand NAS Storage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2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1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850840688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Expand Host Storage</a:t>
                      </a:r>
                      <a:r>
                        <a:rPr lang="zh-TW" altLang="en-US" b="1">
                          <a:latin typeface="+mj-lt"/>
                          <a:ea typeface="Microsoft JhengHei"/>
                        </a:rPr>
                        <a:t> </a:t>
                      </a:r>
                      <a:r>
                        <a:rPr lang="en-US" altLang="zh-TW" b="1">
                          <a:latin typeface="+mj-lt"/>
                          <a:ea typeface="Microsoft JhengHei"/>
                        </a:rPr>
                        <a:t>Space &amp; Use </a:t>
                      </a:r>
                      <a:r>
                        <a:rPr lang="en-US" altLang="zh-TW" b="1" err="1">
                          <a:latin typeface="+mj-lt"/>
                          <a:ea typeface="Microsoft JhengHei"/>
                        </a:rPr>
                        <a:t>Qtier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b="1">
                        <a:solidFill>
                          <a:srgbClr val="FF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Supported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sz="1400" b="1" i="0" u="none" strike="noStrike" cap="none">
                          <a:solidFill>
                            <a:schemeClr val="dk1"/>
                          </a:solidFill>
                          <a:latin typeface="+mn-lt"/>
                          <a:ea typeface="Microsoft JhengHei"/>
                          <a:cs typeface="+mn-cs"/>
                          <a:sym typeface="Arial"/>
                        </a:rPr>
                        <a:t>Not Supported</a:t>
                      </a:r>
                      <a:endParaRPr lang="zh-TW" altLang="en-US" sz="1400" b="1" i="0" u="none" strike="noStrike" cap="none">
                        <a:solidFill>
                          <a:schemeClr val="dk1"/>
                        </a:solidFill>
                        <a:latin typeface="+mn-lt"/>
                        <a:ea typeface="Microsoft JhengHei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121598111"/>
                  </a:ext>
                </a:extLst>
              </a:tr>
              <a:tr h="37943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RAID migration, replacing disk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altLang="en-US" b="1">
                        <a:solidFill>
                          <a:srgbClr val="FF0000"/>
                        </a:solidFill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Microsoft JhengHei"/>
                        </a:rPr>
                        <a:t>Supported</a:t>
                      </a:r>
                      <a:endParaRPr lang="zh-TW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Microsoft JhengHei"/>
                        </a:rPr>
                        <a:t>Not Supported</a:t>
                      </a:r>
                      <a:endParaRPr lang="zh-TW" altLang="en-US" b="1">
                        <a:latin typeface="+mj-lt"/>
                        <a:ea typeface="Microsoft JhengHe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651518660"/>
                  </a:ext>
                </a:extLst>
              </a:tr>
            </a:tbl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:a16="http://schemas.microsoft.com/office/drawing/2014/main" xmlns="" id="{2CED7906-8A95-4BEF-B3AE-878629AEC50A}"/>
              </a:ext>
            </a:extLst>
          </p:cNvPr>
          <p:cNvSpPr txBox="1"/>
          <p:nvPr/>
        </p:nvSpPr>
        <p:spPr>
          <a:xfrm>
            <a:off x="685749" y="4489993"/>
            <a:ext cx="7254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050">
                <a:solidFill>
                  <a:schemeClr val="tx1"/>
                </a:solidFill>
              </a:rPr>
              <a:t>Note: TR-004 only support to use exactly one external RAID to create Storage Pool or Volume on the NAS.</a:t>
            </a:r>
            <a:endParaRPr lang="en-US" sz="1050">
              <a:solidFill>
                <a:schemeClr val="tx1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xmlns="" id="{5B6893C3-5203-4F7D-8CF6-B2D78A2EF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81" y="4505437"/>
            <a:ext cx="244561" cy="2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14743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7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64D7D4ED-CEEC-4658-A56C-DF293E187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462" y="1895491"/>
            <a:ext cx="5722495" cy="2638409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xmlns="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161129" y="894036"/>
            <a:ext cx="8874432" cy="827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When using third party external </a:t>
            </a:r>
            <a:r>
              <a:rPr lang="zh-TW" altLang="en-US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RAID </a:t>
            </a: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device to expand NAS, the disk health cannot be monitored. </a:t>
            </a:r>
            <a:r>
              <a:rPr lang="zh-TW" altLang="en-US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 </a:t>
            </a:r>
            <a:endParaRPr lang="en-US" altLang="zh-TW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6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TR-004 disks can be monitored in Storage &amp; Snapshot for best protection. </a:t>
            </a: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6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862553"/>
          </a:xfrm>
        </p:spPr>
        <p:txBody>
          <a:bodyPr/>
          <a:lstStyle/>
          <a:p>
            <a:r>
              <a:rPr lang="en-US" altLang="zh-CN" sz="2600"/>
              <a:t>Official external RAID device provide better protection  </a:t>
            </a:r>
            <a:endParaRPr lang="zh-CN" altLang="en-US" sz="2600"/>
          </a:p>
        </p:txBody>
      </p:sp>
      <p:sp>
        <p:nvSpPr>
          <p:cNvPr id="7" name="橢圓 6">
            <a:extLst>
              <a:ext uri="{FF2B5EF4-FFF2-40B4-BE49-F238E27FC236}">
                <a16:creationId xmlns:a16="http://schemas.microsoft.com/office/drawing/2014/main" xmlns="" id="{B22C88AA-AF51-44CD-83DB-3E01C54A2E62}"/>
              </a:ext>
            </a:extLst>
          </p:cNvPr>
          <p:cNvSpPr/>
          <p:nvPr/>
        </p:nvSpPr>
        <p:spPr>
          <a:xfrm>
            <a:off x="6053960" y="3305992"/>
            <a:ext cx="1166196" cy="1166196"/>
          </a:xfrm>
          <a:prstGeom prst="ellipse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10">
            <a:extLst>
              <a:ext uri="{FF2B5EF4-FFF2-40B4-BE49-F238E27FC236}">
                <a16:creationId xmlns:a16="http://schemas.microsoft.com/office/drawing/2014/main" xmlns="" id="{7C95CA63-71AB-4A10-A29F-D59AD2975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043" y="3820990"/>
            <a:ext cx="1007452" cy="857251"/>
          </a:xfrm>
          <a:prstGeom prst="rect">
            <a:avLst/>
          </a:prstGeom>
        </p:spPr>
      </p:pic>
      <p:pic>
        <p:nvPicPr>
          <p:cNvPr id="12" name="圖片 12">
            <a:extLst>
              <a:ext uri="{FF2B5EF4-FFF2-40B4-BE49-F238E27FC236}">
                <a16:creationId xmlns:a16="http://schemas.microsoft.com/office/drawing/2014/main" xmlns="" id="{338C6EF4-368F-404F-8475-D176A7F426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2159" y="3806336"/>
            <a:ext cx="1036760" cy="901211"/>
          </a:xfrm>
          <a:prstGeom prst="rect">
            <a:avLst/>
          </a:prstGeom>
        </p:spPr>
      </p:pic>
      <p:pic>
        <p:nvPicPr>
          <p:cNvPr id="16" name="圖片 16">
            <a:extLst>
              <a:ext uri="{FF2B5EF4-FFF2-40B4-BE49-F238E27FC236}">
                <a16:creationId xmlns:a16="http://schemas.microsoft.com/office/drawing/2014/main" xmlns="" id="{B85BC167-AD7C-4FFF-A2F4-26577943D5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581" y="3799009"/>
            <a:ext cx="1036760" cy="886558"/>
          </a:xfrm>
          <a:prstGeom prst="rect">
            <a:avLst/>
          </a:prstGeom>
        </p:spPr>
      </p:pic>
      <p:pic>
        <p:nvPicPr>
          <p:cNvPr id="18" name="圖片 18" descr="一張含有 物件 的圖片&#10;&#10;描述是以高可信度產生">
            <a:extLst>
              <a:ext uri="{FF2B5EF4-FFF2-40B4-BE49-F238E27FC236}">
                <a16:creationId xmlns:a16="http://schemas.microsoft.com/office/drawing/2014/main" xmlns="" id="{29222EDD-2135-414B-BF86-745DD24318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005" y="3806335"/>
            <a:ext cx="1073396" cy="901214"/>
          </a:xfrm>
          <a:prstGeom prst="rect">
            <a:avLst/>
          </a:prstGeom>
        </p:spPr>
      </p:pic>
      <p:cxnSp>
        <p:nvCxnSpPr>
          <p:cNvPr id="17" name="直線接點 16">
            <a:extLst>
              <a:ext uri="{FF2B5EF4-FFF2-40B4-BE49-F238E27FC236}">
                <a16:creationId xmlns:a16="http://schemas.microsoft.com/office/drawing/2014/main" xmlns="" id="{D2F8D234-50DE-47E7-92A0-9B43580B5C70}"/>
              </a:ext>
            </a:extLst>
          </p:cNvPr>
          <p:cNvCxnSpPr>
            <a:cxnSpLocks/>
          </p:cNvCxnSpPr>
          <p:nvPr/>
        </p:nvCxnSpPr>
        <p:spPr>
          <a:xfrm>
            <a:off x="5498450" y="3990568"/>
            <a:ext cx="851527" cy="41414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xmlns="" id="{BDF7BBAC-0284-42FB-9ED6-1902DB93C7E6}"/>
              </a:ext>
            </a:extLst>
          </p:cNvPr>
          <p:cNvCxnSpPr>
            <a:cxnSpLocks/>
          </p:cNvCxnSpPr>
          <p:nvPr/>
        </p:nvCxnSpPr>
        <p:spPr>
          <a:xfrm>
            <a:off x="6733855" y="2853231"/>
            <a:ext cx="419049" cy="776092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橢圓 2">
            <a:extLst>
              <a:ext uri="{FF2B5EF4-FFF2-40B4-BE49-F238E27FC236}">
                <a16:creationId xmlns:a16="http://schemas.microsoft.com/office/drawing/2014/main" xmlns="" id="{B1F91768-DB61-44A3-9F20-0C2DD81D92DF}"/>
              </a:ext>
            </a:extLst>
          </p:cNvPr>
          <p:cNvSpPr/>
          <p:nvPr/>
        </p:nvSpPr>
        <p:spPr>
          <a:xfrm>
            <a:off x="4691432" y="1956554"/>
            <a:ext cx="2144326" cy="214432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9" name="圖片 7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065C8654-0212-4AD5-92A9-BC5301F927C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1975"/>
          <a:stretch/>
        </p:blipFill>
        <p:spPr>
          <a:xfrm>
            <a:off x="4697828" y="1976873"/>
            <a:ext cx="2116800" cy="2116800"/>
          </a:xfrm>
          <a:prstGeom prst="ellipse">
            <a:avLst/>
          </a:prstGeom>
          <a:ln w="28575">
            <a:solidFill>
              <a:schemeClr val="bg2">
                <a:lumMod val="75000"/>
                <a:lumOff val="25000"/>
              </a:schemeClr>
            </a:solidFill>
          </a:ln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6BE3B2E1-9909-46A2-AD1D-205B71BE8A79}"/>
              </a:ext>
            </a:extLst>
          </p:cNvPr>
          <p:cNvSpPr/>
          <p:nvPr/>
        </p:nvSpPr>
        <p:spPr>
          <a:xfrm>
            <a:off x="453477" y="1701274"/>
            <a:ext cx="4572000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Functions:</a:t>
            </a:r>
            <a:b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QTS Disk monitoring</a:t>
            </a:r>
            <a:b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External</a:t>
            </a:r>
            <a:r>
              <a:rPr lang="zh-TW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RAID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monitoring</a:t>
            </a:r>
            <a:endParaRPr lang="zh-TW" altLang="zh-TW">
              <a:latin typeface="+mj-lt"/>
            </a:endParaRPr>
          </a:p>
          <a:p>
            <a:pPr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Disk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S.M.A.R.T. </a:t>
            </a:r>
          </a:p>
          <a:p>
            <a:pPr>
              <a:defRPr/>
            </a:pP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Customized temperature alert</a:t>
            </a:r>
            <a:b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-</a:t>
            </a: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Notification Center </a:t>
            </a:r>
            <a:b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zh-TW" altLang="en-US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  </a:t>
            </a:r>
            <a:r>
              <a:rPr lang="en-US" altLang="zh-TW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push notification and more!</a:t>
            </a:r>
            <a:endParaRPr lang="zh-TW" altLang="en-US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32569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04C28B9C-A93A-43ED-84C1-7B550A685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0343" y="1600280"/>
            <a:ext cx="4542019" cy="2823611"/>
          </a:xfrm>
          <a:prstGeom prst="rect">
            <a:avLst/>
          </a:prstGeom>
        </p:spPr>
      </p:pic>
      <p:sp>
        <p:nvSpPr>
          <p:cNvPr id="9" name="內容版面配置區 1">
            <a:extLst>
              <a:ext uri="{FF2B5EF4-FFF2-40B4-BE49-F238E27FC236}">
                <a16:creationId xmlns:a16="http://schemas.microsoft.com/office/drawing/2014/main" xmlns="" id="{9B1E05BC-1F31-4A8C-BB15-04D3777309DF}"/>
              </a:ext>
            </a:extLst>
          </p:cNvPr>
          <p:cNvSpPr txBox="1">
            <a:spLocks/>
          </p:cNvSpPr>
          <p:nvPr/>
        </p:nvSpPr>
        <p:spPr>
          <a:xfrm>
            <a:off x="177186" y="1008439"/>
            <a:ext cx="8430383" cy="10334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The TR-004 External RAID Configuration Wizard allows you to expand NAS storage space in 3 steps</a:t>
            </a: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zh-TW" altLang="en-US" sz="18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grpSp>
        <p:nvGrpSpPr>
          <p:cNvPr id="4" name="群組 3">
            <a:extLst>
              <a:ext uri="{FF2B5EF4-FFF2-40B4-BE49-F238E27FC236}">
                <a16:creationId xmlns:a16="http://schemas.microsoft.com/office/drawing/2014/main" xmlns="" id="{CD01C830-9359-42D1-B9F0-92D91C22BF79}"/>
              </a:ext>
            </a:extLst>
          </p:cNvPr>
          <p:cNvGrpSpPr/>
          <p:nvPr/>
        </p:nvGrpSpPr>
        <p:grpSpPr>
          <a:xfrm rot="9575904">
            <a:off x="5173183" y="2070953"/>
            <a:ext cx="1721706" cy="1618957"/>
            <a:chOff x="4654030" y="1704308"/>
            <a:chExt cx="1721706" cy="1618957"/>
          </a:xfrm>
        </p:grpSpPr>
        <p:sp>
          <p:nvSpPr>
            <p:cNvPr id="19" name="橢圓 18">
              <a:extLst>
                <a:ext uri="{FF2B5EF4-FFF2-40B4-BE49-F238E27FC236}">
                  <a16:creationId xmlns:a16="http://schemas.microsoft.com/office/drawing/2014/main" xmlns="" id="{C02C0FE1-57B6-4E17-B531-2AFD13416957}"/>
                </a:ext>
              </a:extLst>
            </p:cNvPr>
            <p:cNvSpPr/>
            <p:nvPr/>
          </p:nvSpPr>
          <p:spPr>
            <a:xfrm>
              <a:off x="5209540" y="2157069"/>
              <a:ext cx="1166196" cy="1166196"/>
            </a:xfrm>
            <a:prstGeom prst="ellipse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cxnSp>
          <p:nvCxnSpPr>
            <p:cNvPr id="21" name="直線接點 20">
              <a:extLst>
                <a:ext uri="{FF2B5EF4-FFF2-40B4-BE49-F238E27FC236}">
                  <a16:creationId xmlns:a16="http://schemas.microsoft.com/office/drawing/2014/main" xmlns="" id="{2B30CD7D-3709-407F-88C5-72B35F17D455}"/>
                </a:ext>
              </a:extLst>
            </p:cNvPr>
            <p:cNvCxnSpPr>
              <a:cxnSpLocks/>
            </p:cNvCxnSpPr>
            <p:nvPr/>
          </p:nvCxnSpPr>
          <p:spPr>
            <a:xfrm>
              <a:off x="4654030" y="2841645"/>
              <a:ext cx="851527" cy="414146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線接點 21">
              <a:extLst>
                <a:ext uri="{FF2B5EF4-FFF2-40B4-BE49-F238E27FC236}">
                  <a16:creationId xmlns:a16="http://schemas.microsoft.com/office/drawing/2014/main" xmlns="" id="{62FDA806-5B23-4FE6-AEDA-870098AB861D}"/>
                </a:ext>
              </a:extLst>
            </p:cNvPr>
            <p:cNvCxnSpPr>
              <a:cxnSpLocks/>
            </p:cNvCxnSpPr>
            <p:nvPr/>
          </p:nvCxnSpPr>
          <p:spPr>
            <a:xfrm>
              <a:off x="5889435" y="1704308"/>
              <a:ext cx="419049" cy="776092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4" name="圖片 5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D264566E-ECF8-462A-81BF-E74CA014839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784115" y="2269528"/>
            <a:ext cx="2066400" cy="2066400"/>
          </a:xfrm>
          <a:prstGeom prst="ellipse">
            <a:avLst/>
          </a:prstGeom>
          <a:ln w="28575">
            <a:solidFill>
              <a:schemeClr val="bg2">
                <a:lumMod val="75000"/>
                <a:lumOff val="25000"/>
              </a:schemeClr>
            </a:solidFill>
          </a:ln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xmlns="" id="{001F5A29-3344-4091-A36A-39038DC845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3511775"/>
            <a:ext cx="3650760" cy="873489"/>
          </a:xfrm>
          <a:prstGeom prst="rect">
            <a:avLst/>
          </a:prstGeom>
        </p:spPr>
      </p:pic>
      <p:pic>
        <p:nvPicPr>
          <p:cNvPr id="33" name="圖片 32">
            <a:extLst>
              <a:ext uri="{FF2B5EF4-FFF2-40B4-BE49-F238E27FC236}">
                <a16:creationId xmlns:a16="http://schemas.microsoft.com/office/drawing/2014/main" xmlns="" id="{B97AA85D-AEC2-4E66-8E1A-029BE3A695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2655731"/>
            <a:ext cx="3650760" cy="6828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3200">
                <a:latin typeface="+mj-lt"/>
              </a:rPr>
              <a:t>Create a storage pool with TR-004</a:t>
            </a:r>
            <a:endParaRPr lang="zh-CN" altLang="en-US" sz="3200">
              <a:latin typeface="+mj-lt"/>
            </a:endParaRPr>
          </a:p>
        </p:txBody>
      </p:sp>
      <p:sp>
        <p:nvSpPr>
          <p:cNvPr id="805" name="內容版面配置區 1">
            <a:extLst>
              <a:ext uri="{FF2B5EF4-FFF2-40B4-BE49-F238E27FC236}">
                <a16:creationId xmlns:a16="http://schemas.microsoft.com/office/drawing/2014/main" xmlns="" id="{8A0C69A8-31AF-4D0F-923C-3DBCEE060333}"/>
              </a:ext>
            </a:extLst>
          </p:cNvPr>
          <p:cNvSpPr txBox="1">
            <a:spLocks/>
          </p:cNvSpPr>
          <p:nvPr/>
        </p:nvSpPr>
        <p:spPr>
          <a:xfrm>
            <a:off x="493708" y="4521545"/>
            <a:ext cx="7267553" cy="3270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defRPr/>
            </a:pPr>
            <a:r>
              <a:rPr lang="en-US" altLang="zh-TW" sz="1000" b="1">
                <a:solidFill>
                  <a:schemeClr val="bg1"/>
                </a:solidFill>
                <a:latin typeface="+mj-lt"/>
                <a:ea typeface="微軟正黑體" pitchFamily="34" charset="-120"/>
              </a:rPr>
              <a:t>When configuring the external RAID type with QTS, the hardware DIP switch at TR-004 needs to be switched to software control first to prevent data loss due to misconfiguration.</a:t>
            </a:r>
            <a:endParaRPr lang="zh-TW" altLang="en-US" sz="10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000" b="1">
              <a:solidFill>
                <a:schemeClr val="bg1"/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xmlns="" id="{DA18DFD0-06FD-420F-874D-4D78469C642D}"/>
              </a:ext>
            </a:extLst>
          </p:cNvPr>
          <p:cNvSpPr/>
          <p:nvPr/>
        </p:nvSpPr>
        <p:spPr>
          <a:xfrm>
            <a:off x="598400" y="342546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anose="020B0604030504040204" pitchFamily="34" charset="-120"/>
              </a:rPr>
              <a:t>3 Steps</a:t>
            </a:r>
            <a:endParaRPr lang="zh-TW" altLang="en-US" sz="1200">
              <a:solidFill>
                <a:schemeClr val="accent5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xmlns="" id="{13EA09E6-F21D-4932-AF90-DF094AC28D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952" y="4521545"/>
            <a:ext cx="244561" cy="214600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xmlns="" id="{A0EB4B1E-FB0D-4BF2-8590-4BBDE326F9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952" y="1821638"/>
            <a:ext cx="3650760" cy="682876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xmlns="" id="{B53F2847-4B2F-4950-A667-2EFEAE57578B}"/>
              </a:ext>
            </a:extLst>
          </p:cNvPr>
          <p:cNvSpPr txBox="1"/>
          <p:nvPr/>
        </p:nvSpPr>
        <p:spPr>
          <a:xfrm>
            <a:off x="383094" y="1873183"/>
            <a:ext cx="794318" cy="523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01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xmlns="" id="{C0209DF6-3E5F-4F3F-A505-B97BC096AFD0}"/>
              </a:ext>
            </a:extLst>
          </p:cNvPr>
          <p:cNvSpPr/>
          <p:nvPr/>
        </p:nvSpPr>
        <p:spPr>
          <a:xfrm>
            <a:off x="1003270" y="1911451"/>
            <a:ext cx="2534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>
                <a:latin typeface="+mj-lt"/>
                <a:ea typeface="Microsoft JhengHei"/>
              </a:rPr>
              <a:t>Storage &amp; Snapshot &gt; </a:t>
            </a:r>
          </a:p>
          <a:p>
            <a:pPr lvl="0"/>
            <a:r>
              <a:rPr lang="en-US" altLang="zh-TW" b="1">
                <a:latin typeface="+mj-lt"/>
                <a:ea typeface="Microsoft JhengHei"/>
              </a:rPr>
              <a:t>Go to External RAID Wizard</a:t>
            </a:r>
            <a:endParaRPr lang="zh-TW" altLang="en-US">
              <a:latin typeface="+mj-lt"/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xmlns="" id="{4A34CA58-5D8F-418A-92DF-1DC910ED023E}"/>
              </a:ext>
            </a:extLst>
          </p:cNvPr>
          <p:cNvSpPr txBox="1"/>
          <p:nvPr/>
        </p:nvSpPr>
        <p:spPr>
          <a:xfrm>
            <a:off x="383094" y="2717953"/>
            <a:ext cx="794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02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xmlns="" id="{8AA244F6-F252-40DA-9B41-31869A8478CD}"/>
              </a:ext>
            </a:extLst>
          </p:cNvPr>
          <p:cNvSpPr/>
          <p:nvPr/>
        </p:nvSpPr>
        <p:spPr>
          <a:xfrm>
            <a:off x="976093" y="2757651"/>
            <a:ext cx="2520242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b="1">
                <a:latin typeface="+mj-lt"/>
                <a:ea typeface="Microsoft JhengHei"/>
              </a:rPr>
              <a:t>Follow the wizard to create </a:t>
            </a:r>
          </a:p>
          <a:p>
            <a:pPr lvl="0"/>
            <a:r>
              <a:rPr lang="en-US" altLang="zh-TW" b="1">
                <a:latin typeface="+mj-lt"/>
                <a:ea typeface="Microsoft JhengHei"/>
              </a:rPr>
              <a:t>a external RAID </a:t>
            </a:r>
            <a:br>
              <a:rPr lang="en-US" altLang="zh-TW" b="1">
                <a:latin typeface="+mj-lt"/>
                <a:ea typeface="Microsoft JhengHei"/>
              </a:rPr>
            </a:br>
            <a:endParaRPr lang="zh-TW" altLang="en-US" b="1">
              <a:latin typeface="+mj-lt"/>
              <a:ea typeface="Microsoft JhengHei"/>
            </a:endParaRP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xmlns="" id="{CC32A45C-426F-458B-AEFD-5162C0CF372D}"/>
              </a:ext>
            </a:extLst>
          </p:cNvPr>
          <p:cNvSpPr txBox="1"/>
          <p:nvPr/>
        </p:nvSpPr>
        <p:spPr>
          <a:xfrm>
            <a:off x="379897" y="3623394"/>
            <a:ext cx="794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b="1">
                <a:solidFill>
                  <a:schemeClr val="bg1"/>
                </a:solidFill>
              </a:rPr>
              <a:t>03</a:t>
            </a:r>
            <a:endParaRPr lang="zh-TW" altLang="en-US" sz="3200" b="1">
              <a:solidFill>
                <a:schemeClr val="bg1"/>
              </a:solidFill>
            </a:endParaRPr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xmlns="" id="{EAD42045-77DB-4BAF-AC05-238C65696C9A}"/>
              </a:ext>
            </a:extLst>
          </p:cNvPr>
          <p:cNvSpPr/>
          <p:nvPr/>
        </p:nvSpPr>
        <p:spPr>
          <a:xfrm>
            <a:off x="976093" y="3611841"/>
            <a:ext cx="259837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TW" b="1">
                <a:latin typeface="+mj-lt"/>
              </a:rPr>
              <a:t>Select to create a storage </a:t>
            </a:r>
            <a:br>
              <a:rPr lang="en-US" altLang="zh-TW" b="1">
                <a:latin typeface="+mj-lt"/>
              </a:rPr>
            </a:br>
            <a:r>
              <a:rPr lang="en-US" altLang="zh-TW" b="1">
                <a:latin typeface="+mj-lt"/>
              </a:rPr>
              <a:t>pool or use as external storage</a:t>
            </a:r>
            <a:endParaRPr lang="zh-TW" altLang="en-US" b="1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33545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540D07-8EA7-8346-B2C5-696E9E2D59D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0465" y="4000076"/>
            <a:ext cx="6591284" cy="862012"/>
          </a:xfrm>
        </p:spPr>
        <p:txBody>
          <a:bodyPr/>
          <a:lstStyle/>
          <a:p>
            <a:pPr algn="l"/>
            <a:r>
              <a:rPr lang="en-US" altLang="zh-TW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Transfer data from </a:t>
            </a:r>
            <a:r>
              <a:rPr lang="zh-TW" altLang="en-US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TR-004 </a:t>
            </a:r>
            <a:r>
              <a:rPr lang="en-US" altLang="zh-TW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to NAS, and change mode to expand the NAS</a:t>
            </a:r>
            <a:endParaRPr lang="zh-TW" altLang="en-US">
              <a:solidFill>
                <a:schemeClr val="accent5">
                  <a:lumMod val="50000"/>
                </a:schemeClr>
              </a:solidFill>
              <a:latin typeface="+mj-lt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17224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6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FF4A693C-9B0E-4CC3-ACDE-0E4ED4EF6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850" y="1383687"/>
            <a:ext cx="3820618" cy="886478"/>
          </a:xfrm>
          <a:prstGeom prst="rect">
            <a:avLst/>
          </a:prstGeom>
        </p:spPr>
      </p:pic>
      <p:pic>
        <p:nvPicPr>
          <p:cNvPr id="3" name="圖片 4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405C8D50-3554-402A-999C-0F507D1ABA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991" y="2162451"/>
            <a:ext cx="5179101" cy="2557725"/>
          </a:xfrm>
          <a:prstGeom prst="rect">
            <a:avLst/>
          </a:prstGeom>
        </p:spPr>
      </p:pic>
      <p:pic>
        <p:nvPicPr>
          <p:cNvPr id="26" name="圖片 14" descr="一張含有 螢幕擷取畫面 的圖片&#10;&#10;描述是以非常高的可信度產生">
            <a:extLst>
              <a:ext uri="{FF2B5EF4-FFF2-40B4-BE49-F238E27FC236}">
                <a16:creationId xmlns:a16="http://schemas.microsoft.com/office/drawing/2014/main" xmlns="" id="{A281C96D-A283-4961-8D7A-AA6F95E7877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3152" b="4156"/>
          <a:stretch/>
        </p:blipFill>
        <p:spPr>
          <a:xfrm>
            <a:off x="5615010" y="2558689"/>
            <a:ext cx="1489065" cy="1197491"/>
          </a:xfrm>
          <a:prstGeom prst="rect">
            <a:avLst/>
          </a:prstGeom>
        </p:spPr>
      </p:pic>
      <p:grpSp>
        <p:nvGrpSpPr>
          <p:cNvPr id="24" name="群組 23">
            <a:extLst>
              <a:ext uri="{FF2B5EF4-FFF2-40B4-BE49-F238E27FC236}">
                <a16:creationId xmlns:a16="http://schemas.microsoft.com/office/drawing/2014/main" xmlns="" id="{7E9483FE-AC69-475B-89EA-DC0657B2E53D}"/>
              </a:ext>
            </a:extLst>
          </p:cNvPr>
          <p:cNvGrpSpPr/>
          <p:nvPr/>
        </p:nvGrpSpPr>
        <p:grpSpPr>
          <a:xfrm>
            <a:off x="4905405" y="1444368"/>
            <a:ext cx="1616173" cy="1589791"/>
            <a:chOff x="4917273" y="1545576"/>
            <a:chExt cx="1616173" cy="1589791"/>
          </a:xfrm>
        </p:grpSpPr>
        <p:grpSp>
          <p:nvGrpSpPr>
            <p:cNvPr id="12" name="群組 11">
              <a:extLst>
                <a:ext uri="{FF2B5EF4-FFF2-40B4-BE49-F238E27FC236}">
                  <a16:creationId xmlns:a16="http://schemas.microsoft.com/office/drawing/2014/main" xmlns="" id="{4310CCE5-4368-4A35-9BE2-C4DDF850BD41}"/>
                </a:ext>
              </a:extLst>
            </p:cNvPr>
            <p:cNvGrpSpPr/>
            <p:nvPr/>
          </p:nvGrpSpPr>
          <p:grpSpPr>
            <a:xfrm rot="17660176">
              <a:off x="5165696" y="1767616"/>
              <a:ext cx="1585454" cy="1150047"/>
              <a:chOff x="3798307" y="971319"/>
              <a:chExt cx="2041138" cy="1480589"/>
            </a:xfrm>
          </p:grpSpPr>
          <p:sp>
            <p:nvSpPr>
              <p:cNvPr id="13" name="橢圓 12">
                <a:extLst>
                  <a:ext uri="{FF2B5EF4-FFF2-40B4-BE49-F238E27FC236}">
                    <a16:creationId xmlns:a16="http://schemas.microsoft.com/office/drawing/2014/main" xmlns="" id="{CA7CE730-D835-4D48-816A-881C8AB52756}"/>
                  </a:ext>
                </a:extLst>
              </p:cNvPr>
              <p:cNvSpPr/>
              <p:nvPr/>
            </p:nvSpPr>
            <p:spPr>
              <a:xfrm>
                <a:off x="4673249" y="971319"/>
                <a:ext cx="1166196" cy="1166197"/>
              </a:xfrm>
              <a:prstGeom prst="ellipse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cxnSp>
            <p:nvCxnSpPr>
              <p:cNvPr id="15" name="直線接點 14">
                <a:extLst>
                  <a:ext uri="{FF2B5EF4-FFF2-40B4-BE49-F238E27FC236}">
                    <a16:creationId xmlns:a16="http://schemas.microsoft.com/office/drawing/2014/main" xmlns="" id="{2BEFD243-C902-4F1C-845D-2214373AA3B2}"/>
                  </a:ext>
                </a:extLst>
              </p:cNvPr>
              <p:cNvCxnSpPr>
                <a:cxnSpLocks/>
                <a:endCxn id="13" idx="4"/>
              </p:cNvCxnSpPr>
              <p:nvPr/>
            </p:nvCxnSpPr>
            <p:spPr>
              <a:xfrm rot="3939824" flipV="1">
                <a:off x="4096697" y="1389260"/>
                <a:ext cx="764258" cy="1361037"/>
              </a:xfrm>
              <a:prstGeom prst="line">
                <a:avLst/>
              </a:prstGeom>
              <a:ln w="1905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3" name="直線接點 22">
              <a:extLst>
                <a:ext uri="{FF2B5EF4-FFF2-40B4-BE49-F238E27FC236}">
                  <a16:creationId xmlns:a16="http://schemas.microsoft.com/office/drawing/2014/main" xmlns="" id="{53A43271-3CF2-4D7D-88A1-D45D70B1197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917273" y="1545576"/>
              <a:ext cx="1127942" cy="14467"/>
            </a:xfrm>
            <a:prstGeom prst="line">
              <a:avLst/>
            </a:prstGeom>
            <a:ln w="190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內容版面配置區 1">
            <a:extLst>
              <a:ext uri="{FF2B5EF4-FFF2-40B4-BE49-F238E27FC236}">
                <a16:creationId xmlns:a16="http://schemas.microsoft.com/office/drawing/2014/main" xmlns="" id="{BDE3AA99-4E03-42AE-8055-93DB0F587125}"/>
              </a:ext>
            </a:extLst>
          </p:cNvPr>
          <p:cNvSpPr txBox="1">
            <a:spLocks/>
          </p:cNvSpPr>
          <p:nvPr/>
        </p:nvSpPr>
        <p:spPr>
          <a:xfrm>
            <a:off x="258983" y="960925"/>
            <a:ext cx="8635930" cy="7232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Integrated in QTS, a new external RAID management page is provided for below operations:</a:t>
            </a: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549" y="0"/>
            <a:ext cx="8046720" cy="862553"/>
          </a:xfrm>
        </p:spPr>
        <p:txBody>
          <a:bodyPr/>
          <a:lstStyle/>
          <a:p>
            <a:r>
              <a:rPr lang="en-US" altLang="zh-CN">
                <a:latin typeface="+mj-lt"/>
              </a:rPr>
              <a:t>Easily manage external RAID</a:t>
            </a:r>
            <a:endParaRPr lang="zh-CN" altLang="en-US">
              <a:latin typeface="+mj-lt"/>
            </a:endParaRPr>
          </a:p>
        </p:txBody>
      </p:sp>
      <p:sp>
        <p:nvSpPr>
          <p:cNvPr id="18" name="內容版面配置區 1">
            <a:extLst>
              <a:ext uri="{FF2B5EF4-FFF2-40B4-BE49-F238E27FC236}">
                <a16:creationId xmlns:a16="http://schemas.microsoft.com/office/drawing/2014/main" xmlns="" id="{F09E8172-9E10-428B-8B1A-7CD123D524AA}"/>
              </a:ext>
            </a:extLst>
          </p:cNvPr>
          <p:cNvSpPr txBox="1">
            <a:spLocks/>
          </p:cNvSpPr>
          <p:nvPr/>
        </p:nvSpPr>
        <p:spPr>
          <a:xfrm>
            <a:off x="191840" y="4262965"/>
            <a:ext cx="8877325" cy="40030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defRPr/>
            </a:pP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An external RAID can only be removed when its </a:t>
            </a:r>
            <a:br>
              <a:rPr lang="en-US" altLang="zh-TW" sz="11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r>
              <a:rPr lang="en-US" altLang="zh-TW" sz="11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associated storage pool and volume are removed.</a:t>
            </a: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  <a:p>
            <a:pPr>
              <a:defRPr/>
            </a:pPr>
            <a:endParaRPr lang="zh-TW" altLang="en-US" sz="11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xmlns="" id="{A661581D-327A-4A6F-AD8E-A48CCE18C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003145" flipV="1">
            <a:off x="5870846" y="2852071"/>
            <a:ext cx="559099" cy="926409"/>
          </a:xfrm>
          <a:prstGeom prst="rect">
            <a:avLst/>
          </a:prstGeom>
        </p:spPr>
      </p:pic>
      <p:grpSp>
        <p:nvGrpSpPr>
          <p:cNvPr id="10" name="群組 9">
            <a:extLst>
              <a:ext uri="{FF2B5EF4-FFF2-40B4-BE49-F238E27FC236}">
                <a16:creationId xmlns:a16="http://schemas.microsoft.com/office/drawing/2014/main" xmlns="" id="{EE0F1BE9-12FC-4151-A411-CB51305840AF}"/>
              </a:ext>
            </a:extLst>
          </p:cNvPr>
          <p:cNvGrpSpPr/>
          <p:nvPr/>
        </p:nvGrpSpPr>
        <p:grpSpPr>
          <a:xfrm>
            <a:off x="3656768" y="1458835"/>
            <a:ext cx="2246400" cy="2246400"/>
            <a:chOff x="3664827" y="1525082"/>
            <a:chExt cx="2246400" cy="2246400"/>
          </a:xfrm>
        </p:grpSpPr>
        <p:sp>
          <p:nvSpPr>
            <p:cNvPr id="9" name="橢圓 8">
              <a:extLst>
                <a:ext uri="{FF2B5EF4-FFF2-40B4-BE49-F238E27FC236}">
                  <a16:creationId xmlns:a16="http://schemas.microsoft.com/office/drawing/2014/main" xmlns="" id="{3AACE1C1-B9F2-4D4D-8872-B45AF263F98E}"/>
                </a:ext>
              </a:extLst>
            </p:cNvPr>
            <p:cNvSpPr/>
            <p:nvPr/>
          </p:nvSpPr>
          <p:spPr>
            <a:xfrm>
              <a:off x="3664827" y="1525082"/>
              <a:ext cx="2246400" cy="2246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20" name="圖片 6" descr="一張含有 螢幕擷取畫面 的圖片&#10;&#10;描述是以非常高的可信度產生">
              <a:extLst>
                <a:ext uri="{FF2B5EF4-FFF2-40B4-BE49-F238E27FC236}">
                  <a16:creationId xmlns:a16="http://schemas.microsoft.com/office/drawing/2014/main" xmlns="" id="{0812C0EC-7D3B-43C9-84C7-EE65F0430E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901" t="-31164" r="59115" b="-32553"/>
            <a:stretch/>
          </p:blipFill>
          <p:spPr>
            <a:xfrm>
              <a:off x="3664827" y="1525082"/>
              <a:ext cx="2246400" cy="2246400"/>
            </a:xfrm>
            <a:prstGeom prst="ellipse">
              <a:avLst/>
            </a:prstGeom>
            <a:ln w="38100">
              <a:solidFill>
                <a:schemeClr val="bg2">
                  <a:lumMod val="75000"/>
                  <a:lumOff val="25000"/>
                </a:schemeClr>
              </a:solidFill>
            </a:ln>
          </p:spPr>
        </p:pic>
      </p:grpSp>
      <p:sp>
        <p:nvSpPr>
          <p:cNvPr id="29" name="矩形 28">
            <a:extLst>
              <a:ext uri="{FF2B5EF4-FFF2-40B4-BE49-F238E27FC236}">
                <a16:creationId xmlns:a16="http://schemas.microsoft.com/office/drawing/2014/main" xmlns="" id="{A710A49F-09F5-42DB-A412-EFEA48AD4479}"/>
              </a:ext>
            </a:extLst>
          </p:cNvPr>
          <p:cNvSpPr/>
          <p:nvPr/>
        </p:nvSpPr>
        <p:spPr>
          <a:xfrm>
            <a:off x="386009" y="1625432"/>
            <a:ext cx="331820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Monitoring external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RAID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Setup spare disk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Configure disk resync priority 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Change RAID mode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Remove external RAID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Update external RAID device</a:t>
            </a:r>
          </a:p>
          <a:p>
            <a:pPr lvl="0">
              <a:defRPr/>
            </a:pP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-</a:t>
            </a:r>
            <a:r>
              <a:rPr lang="zh-TW" altLang="en-US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 </a:t>
            </a:r>
            <a:r>
              <a:rPr lang="en-US" altLang="zh-TW" sz="1600" b="1">
                <a:solidFill>
                  <a:srgbClr val="604878">
                    <a:lumMod val="50000"/>
                  </a:srgbClr>
                </a:solidFill>
                <a:ea typeface="微軟正黑體" pitchFamily="34" charset="-120"/>
              </a:rPr>
              <a:t>View firmware version</a:t>
            </a:r>
            <a:endParaRPr lang="zh-TW" altLang="en-US" sz="1600" b="1">
              <a:solidFill>
                <a:srgbClr val="604878">
                  <a:lumMod val="50000"/>
                </a:srgbClr>
              </a:solidFill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08898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圖片 34">
            <a:extLst>
              <a:ext uri="{FF2B5EF4-FFF2-40B4-BE49-F238E27FC236}">
                <a16:creationId xmlns:a16="http://schemas.microsoft.com/office/drawing/2014/main" xmlns="" id="{2A87A3B2-7872-4D30-8939-EEF615479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362" y="1032903"/>
            <a:ext cx="3598546" cy="2738405"/>
          </a:xfrm>
          <a:prstGeom prst="roundRect">
            <a:avLst>
              <a:gd name="adj" fmla="val 555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549" y="0"/>
            <a:ext cx="8046720" cy="862553"/>
          </a:xfrm>
        </p:spPr>
        <p:txBody>
          <a:bodyPr/>
          <a:lstStyle/>
          <a:p>
            <a:r>
              <a:rPr lang="en-US" altLang="zh-CN">
                <a:latin typeface="+mj-lt"/>
              </a:rPr>
              <a:t>Migrate TR-004 </a:t>
            </a:r>
            <a:r>
              <a:rPr lang="en-US" altLang="zh-TW">
                <a:latin typeface="+mj-lt"/>
              </a:rPr>
              <a:t>between different NAS</a:t>
            </a:r>
            <a:endParaRPr lang="zh-CN" altLang="en-US">
              <a:latin typeface="+mj-lt"/>
            </a:endParaRPr>
          </a:p>
        </p:txBody>
      </p:sp>
      <p:sp>
        <p:nvSpPr>
          <p:cNvPr id="21" name="內容版面配置區 1">
            <a:extLst>
              <a:ext uri="{FF2B5EF4-FFF2-40B4-BE49-F238E27FC236}">
                <a16:creationId xmlns:a16="http://schemas.microsoft.com/office/drawing/2014/main" xmlns="" id="{8C984928-9BD5-4C7C-BC55-08C43D3E00E9}"/>
              </a:ext>
            </a:extLst>
          </p:cNvPr>
          <p:cNvSpPr txBox="1">
            <a:spLocks/>
          </p:cNvSpPr>
          <p:nvPr/>
        </p:nvSpPr>
        <p:spPr>
          <a:xfrm>
            <a:off x="177187" y="1008439"/>
            <a:ext cx="5248175" cy="22226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External RAID devices used to expand NAS storage space can still be migrated to another NAS with the Safely Detach function.</a:t>
            </a:r>
          </a:p>
          <a:p>
            <a:pPr marL="342900" indent="-342900">
              <a:buClr>
                <a:schemeClr val="accent5">
                  <a:lumMod val="5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  <a:t>Allow user to upgrade the older NAS while retain all data on TR-004 to newer NAS.</a:t>
            </a:r>
            <a:br>
              <a:rPr lang="en-US" altLang="zh-TW" sz="1800" b="1">
                <a:solidFill>
                  <a:schemeClr val="accent5">
                    <a:lumMod val="50000"/>
                  </a:schemeClr>
                </a:solidFill>
                <a:latin typeface="+mj-lt"/>
                <a:ea typeface="微軟正黑體" pitchFamily="34" charset="-120"/>
              </a:rPr>
            </a:br>
            <a:endParaRPr lang="zh-TW" altLang="en-US" sz="1800" b="1">
              <a:solidFill>
                <a:schemeClr val="accent5">
                  <a:lumMod val="50000"/>
                </a:schemeClr>
              </a:solidFill>
              <a:latin typeface="+mj-lt"/>
              <a:ea typeface="微軟正黑體" pitchFamily="34" charset="-120"/>
            </a:endParaRPr>
          </a:p>
        </p:txBody>
      </p:sp>
      <p:pic>
        <p:nvPicPr>
          <p:cNvPr id="37" name="圖片 36">
            <a:extLst>
              <a:ext uri="{FF2B5EF4-FFF2-40B4-BE49-F238E27FC236}">
                <a16:creationId xmlns:a16="http://schemas.microsoft.com/office/drawing/2014/main" xmlns="" id="{7F2E8FB7-500E-495B-B839-9137AC39D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0360" y="3035367"/>
            <a:ext cx="1582485" cy="1693585"/>
          </a:xfrm>
          <a:prstGeom prst="rect">
            <a:avLst/>
          </a:prstGeom>
        </p:spPr>
      </p:pic>
      <p:pic>
        <p:nvPicPr>
          <p:cNvPr id="38" name="圖片 37">
            <a:extLst>
              <a:ext uri="{FF2B5EF4-FFF2-40B4-BE49-F238E27FC236}">
                <a16:creationId xmlns:a16="http://schemas.microsoft.com/office/drawing/2014/main" xmlns="" id="{9D58F095-67F4-4738-A008-CD3D4730BA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092" y="3014452"/>
            <a:ext cx="1984374" cy="1714500"/>
          </a:xfrm>
          <a:prstGeom prst="rect">
            <a:avLst/>
          </a:prstGeom>
        </p:spPr>
      </p:pic>
      <p:grpSp>
        <p:nvGrpSpPr>
          <p:cNvPr id="39" name="群組 38">
            <a:extLst>
              <a:ext uri="{FF2B5EF4-FFF2-40B4-BE49-F238E27FC236}">
                <a16:creationId xmlns:a16="http://schemas.microsoft.com/office/drawing/2014/main" xmlns="" id="{AC35AD73-5EC4-4D97-9273-AD8BEABBB387}"/>
              </a:ext>
            </a:extLst>
          </p:cNvPr>
          <p:cNvGrpSpPr/>
          <p:nvPr/>
        </p:nvGrpSpPr>
        <p:grpSpPr>
          <a:xfrm>
            <a:off x="4121510" y="4285622"/>
            <a:ext cx="1226456" cy="236777"/>
            <a:chOff x="4121510" y="4285622"/>
            <a:chExt cx="2399188" cy="463182"/>
          </a:xfrm>
        </p:grpSpPr>
        <p:pic>
          <p:nvPicPr>
            <p:cNvPr id="43" name="圖片 42">
              <a:extLst>
                <a:ext uri="{FF2B5EF4-FFF2-40B4-BE49-F238E27FC236}">
                  <a16:creationId xmlns:a16="http://schemas.microsoft.com/office/drawing/2014/main" xmlns="" id="{68701212-42C1-4D02-A2E8-B506ED70040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5455573" y="4336343"/>
              <a:ext cx="1065125" cy="361740"/>
            </a:xfrm>
            <a:prstGeom prst="rect">
              <a:avLst/>
            </a:prstGeom>
          </p:spPr>
        </p:pic>
        <p:pic>
          <p:nvPicPr>
            <p:cNvPr id="44" name="圖片 43">
              <a:extLst>
                <a:ext uri="{FF2B5EF4-FFF2-40B4-BE49-F238E27FC236}">
                  <a16:creationId xmlns:a16="http://schemas.microsoft.com/office/drawing/2014/main" xmlns="" id="{A39BAC70-C8C8-49AE-B0E7-6ED0F51D2F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4121510" y="4285622"/>
              <a:ext cx="1334063" cy="463182"/>
            </a:xfrm>
            <a:prstGeom prst="rect">
              <a:avLst/>
            </a:prstGeom>
          </p:spPr>
        </p:pic>
      </p:grpSp>
      <p:pic>
        <p:nvPicPr>
          <p:cNvPr id="40" name="圖片 39">
            <a:extLst>
              <a:ext uri="{FF2B5EF4-FFF2-40B4-BE49-F238E27FC236}">
                <a16:creationId xmlns:a16="http://schemas.microsoft.com/office/drawing/2014/main" xmlns="" id="{19A55609-F701-467C-85A5-0361654E03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31407" y="3002725"/>
            <a:ext cx="2090103" cy="1805849"/>
          </a:xfrm>
          <a:prstGeom prst="rect">
            <a:avLst/>
          </a:prstGeom>
        </p:spPr>
      </p:pic>
      <p:pic>
        <p:nvPicPr>
          <p:cNvPr id="41" name="圖片 40">
            <a:extLst>
              <a:ext uri="{FF2B5EF4-FFF2-40B4-BE49-F238E27FC236}">
                <a16:creationId xmlns:a16="http://schemas.microsoft.com/office/drawing/2014/main" xmlns="" id="{D0D1F749-96C7-4075-8A81-96B4EDA64E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472" y="3617406"/>
            <a:ext cx="1902254" cy="1121594"/>
          </a:xfrm>
          <a:prstGeom prst="rect">
            <a:avLst/>
          </a:prstGeom>
        </p:spPr>
      </p:pic>
      <p:sp>
        <p:nvSpPr>
          <p:cNvPr id="42" name="文字方塊 8">
            <a:extLst>
              <a:ext uri="{FF2B5EF4-FFF2-40B4-BE49-F238E27FC236}">
                <a16:creationId xmlns:a16="http://schemas.microsoft.com/office/drawing/2014/main" xmlns="" id="{A01DCC65-96DB-431B-B664-F47B3161DAE2}"/>
              </a:ext>
            </a:extLst>
          </p:cNvPr>
          <p:cNvSpPr txBox="1"/>
          <p:nvPr/>
        </p:nvSpPr>
        <p:spPr>
          <a:xfrm rot="19158117">
            <a:off x="1150967" y="4032041"/>
            <a:ext cx="12309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altLang="zh-TW" sz="1600" b="1">
                <a:solidFill>
                  <a:schemeClr val="bg1"/>
                </a:solidFill>
              </a:rPr>
              <a:t>UPGRADE</a:t>
            </a:r>
            <a:endParaRPr lang="zh-TW" altLang="en-US" sz="16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41140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4585E-F321-BB4D-8653-2DD575B55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02" y="0"/>
            <a:ext cx="9124977" cy="862553"/>
          </a:xfrm>
        </p:spPr>
        <p:txBody>
          <a:bodyPr anchor="ctr"/>
          <a:lstStyle/>
          <a:p>
            <a:pPr algn="l"/>
            <a:r>
              <a:rPr lang="en-US" altLang="zh-TW" sz="2600"/>
              <a:t>Purchasing new NAS is still the best way for expansion</a:t>
            </a:r>
            <a:endParaRPr lang="en-US" sz="2600"/>
          </a:p>
        </p:txBody>
      </p:sp>
      <p:sp>
        <p:nvSpPr>
          <p:cNvPr id="24" name="內容版面配置區 1">
            <a:extLst>
              <a:ext uri="{FF2B5EF4-FFF2-40B4-BE49-F238E27FC236}">
                <a16:creationId xmlns:a16="http://schemas.microsoft.com/office/drawing/2014/main" xmlns="" id="{17956E63-D553-4D47-875B-394365385DA2}"/>
              </a:ext>
            </a:extLst>
          </p:cNvPr>
          <p:cNvSpPr txBox="1">
            <a:spLocks/>
          </p:cNvSpPr>
          <p:nvPr/>
        </p:nvSpPr>
        <p:spPr>
          <a:xfrm>
            <a:off x="396240" y="908945"/>
            <a:ext cx="8291881" cy="11138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Newer NAS can provide more powerful storage performance. 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r>
              <a:rPr lang="en-US" altLang="zh-TW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TR-004 external RAID device should be preferably used</a:t>
            </a:r>
            <a:r>
              <a:rPr lang="zh-TW" altLang="en-US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 </a:t>
            </a:r>
            <a:r>
              <a:rPr lang="en-US" altLang="zh-TW" sz="1800" b="1">
                <a:solidFill>
                  <a:schemeClr val="bg1"/>
                </a:solidFill>
                <a:latin typeface="微軟正黑體" pitchFamily="34" charset="-120"/>
                <a:ea typeface="微軟正黑體" pitchFamily="34" charset="-120"/>
              </a:rPr>
              <a:t>to expand existing NAS, not bundled with newer but smaller NAS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/>
            </a:pPr>
            <a:endParaRPr lang="en-US" altLang="zh-TW" sz="1800" b="1">
              <a:solidFill>
                <a:schemeClr val="bg1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graphicFrame>
        <p:nvGraphicFramePr>
          <p:cNvPr id="25" name="表格 24">
            <a:extLst>
              <a:ext uri="{FF2B5EF4-FFF2-40B4-BE49-F238E27FC236}">
                <a16:creationId xmlns:a16="http://schemas.microsoft.com/office/drawing/2014/main" xmlns="" id="{F6A8E304-ECA1-46CE-AA0D-2F6569A82A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97201287"/>
              </p:ext>
            </p:extLst>
          </p:nvPr>
        </p:nvGraphicFramePr>
        <p:xfrm>
          <a:off x="474529" y="-2558619"/>
          <a:ext cx="8219491" cy="219505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24796">
                  <a:extLst>
                    <a:ext uri="{9D8B030D-6E8A-4147-A177-3AD203B41FA5}">
                      <a16:colId xmlns:a16="http://schemas.microsoft.com/office/drawing/2014/main" xmlns="" val="2980511716"/>
                    </a:ext>
                  </a:extLst>
                </a:gridCol>
                <a:gridCol w="2242437">
                  <a:extLst>
                    <a:ext uri="{9D8B030D-6E8A-4147-A177-3AD203B41FA5}">
                      <a16:colId xmlns:a16="http://schemas.microsoft.com/office/drawing/2014/main" xmlns="" val="2079727162"/>
                    </a:ext>
                  </a:extLst>
                </a:gridCol>
                <a:gridCol w="2220866">
                  <a:extLst>
                    <a:ext uri="{9D8B030D-6E8A-4147-A177-3AD203B41FA5}">
                      <a16:colId xmlns:a16="http://schemas.microsoft.com/office/drawing/2014/main" xmlns="" val="1514888776"/>
                    </a:ext>
                  </a:extLst>
                </a:gridCol>
                <a:gridCol w="2031392">
                  <a:extLst>
                    <a:ext uri="{9D8B030D-6E8A-4147-A177-3AD203B41FA5}">
                      <a16:colId xmlns:a16="http://schemas.microsoft.com/office/drawing/2014/main" xmlns="" val="987700105"/>
                    </a:ext>
                  </a:extLst>
                </a:gridCol>
              </a:tblGrid>
              <a:tr h="640572"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Solution/Factors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Newer, Biggers Device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Newer but small device with Expansion Unit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Existed Device with Expansion Unit 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695626706"/>
                  </a:ext>
                </a:extLst>
              </a:tr>
              <a:tr h="406185"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Setup Time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Longer</a:t>
                      </a:r>
                    </a:p>
                    <a:p>
                      <a:pPr lvl="0" algn="ctr">
                        <a:buNone/>
                      </a:pPr>
                      <a:r>
                        <a:rPr lang="en-US" altLang="zh-TW" b="1">
                          <a:latin typeface="+mj-lt"/>
                          <a:ea typeface="微軟正黑體"/>
                        </a:rPr>
                        <a:t>(First Time Setup)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Longer</a:t>
                      </a:r>
                    </a:p>
                    <a:p>
                      <a:pPr lvl="0" algn="ctr">
                        <a:buNone/>
                      </a:pPr>
                      <a:r>
                        <a:rPr lang="en-US" sz="1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(First Time Setup)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Faster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83644269"/>
                  </a:ext>
                </a:extLst>
              </a:tr>
              <a:tr h="491696"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Management Cost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Lower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微軟正黑體" panose="020B0604030504040204" pitchFamily="34" charset="-120"/>
                        </a:rPr>
                        <a:t>Higher</a:t>
                      </a:r>
                    </a:p>
                    <a:p>
                      <a:pPr lvl="0" algn="ctr">
                        <a:buNone/>
                      </a:pPr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微軟正黑體"/>
                        </a:rPr>
                        <a:t>(Two Storage Pools)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微軟正黑體"/>
                        </a:rPr>
                        <a:t>Higher</a:t>
                      </a:r>
                    </a:p>
                    <a:p>
                      <a:pPr lvl="0" algn="ctr">
                        <a:buNone/>
                      </a:pPr>
                      <a:r>
                        <a:rPr lang="en-US" sz="1400" b="1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(Two Storage Pools)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234827309"/>
                  </a:ext>
                </a:extLst>
              </a:tr>
              <a:tr h="453463"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Performance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latin typeface="+mj-lt"/>
                          <a:ea typeface="微軟正黑體" panose="020B0604030504040204" pitchFamily="34" charset="-120"/>
                        </a:rPr>
                        <a:t>Higher</a:t>
                      </a:r>
                      <a:endParaRPr lang="zh-TW" altLang="en-US" b="1">
                        <a:latin typeface="+mj-lt"/>
                        <a:ea typeface="微軟正黑體" panose="020B06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微軟正黑體" panose="020B0604030504040204" pitchFamily="34" charset="-120"/>
                        </a:rPr>
                        <a:t>Limited </a:t>
                      </a:r>
                    </a:p>
                    <a:p>
                      <a:pPr algn="ctr"/>
                      <a:r>
                        <a:rPr lang="en-US" altLang="zh-TW" b="1">
                          <a:solidFill>
                            <a:srgbClr val="FF0000"/>
                          </a:solidFill>
                          <a:latin typeface="+mj-lt"/>
                          <a:ea typeface="微軟正黑體" panose="020B0604030504040204" pitchFamily="34" charset="-120"/>
                        </a:rPr>
                        <a:t>(With USB Bandwidth)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微軟正黑體" panose="020B0604030504040204" pitchFamily="34" charset="-120"/>
                        </a:rPr>
                        <a:t>Limited </a:t>
                      </a:r>
                    </a:p>
                    <a:p>
                      <a:pPr algn="ctr"/>
                      <a:r>
                        <a:rPr lang="en-US" altLang="zh-TW" b="1">
                          <a:solidFill>
                            <a:schemeClr val="tx1"/>
                          </a:solidFill>
                          <a:latin typeface="+mj-lt"/>
                          <a:ea typeface="微軟正黑體" panose="020B0604030504040204" pitchFamily="34" charset="-120"/>
                        </a:rPr>
                        <a:t>(With USB Bandwidth)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41028808"/>
                  </a:ext>
                </a:extLst>
              </a:tr>
            </a:tbl>
          </a:graphicData>
        </a:graphic>
      </p:graphicFrame>
      <p:pic>
        <p:nvPicPr>
          <p:cNvPr id="22" name="圖片 21">
            <a:extLst>
              <a:ext uri="{FF2B5EF4-FFF2-40B4-BE49-F238E27FC236}">
                <a16:creationId xmlns:a16="http://schemas.microsoft.com/office/drawing/2014/main" xmlns="" id="{D4566318-D902-42B3-82FC-8647639315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528" y="1881418"/>
            <a:ext cx="7624443" cy="2731449"/>
          </a:xfrm>
          <a:prstGeom prst="rect">
            <a:avLst/>
          </a:prstGeom>
        </p:spPr>
      </p:pic>
      <p:pic>
        <p:nvPicPr>
          <p:cNvPr id="23" name="Picture 2">
            <a:extLst>
              <a:ext uri="{FF2B5EF4-FFF2-40B4-BE49-F238E27FC236}">
                <a16:creationId xmlns:a16="http://schemas.microsoft.com/office/drawing/2014/main" xmlns="" id="{FF8413D8-0CA6-4C26-816E-308FFF8F60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57" r="38004"/>
          <a:stretch/>
        </p:blipFill>
        <p:spPr>
          <a:xfrm>
            <a:off x="6136719" y="4207056"/>
            <a:ext cx="478340" cy="763838"/>
          </a:xfrm>
          <a:prstGeom prst="rect">
            <a:avLst/>
          </a:prstGeom>
        </p:spPr>
      </p:pic>
      <p:sp>
        <p:nvSpPr>
          <p:cNvPr id="26" name="矩形 25">
            <a:extLst>
              <a:ext uri="{FF2B5EF4-FFF2-40B4-BE49-F238E27FC236}">
                <a16:creationId xmlns:a16="http://schemas.microsoft.com/office/drawing/2014/main" xmlns="" id="{FD700123-2972-45D9-9577-781F66AF4778}"/>
              </a:ext>
            </a:extLst>
          </p:cNvPr>
          <p:cNvSpPr/>
          <p:nvPr/>
        </p:nvSpPr>
        <p:spPr>
          <a:xfrm>
            <a:off x="655477" y="2017073"/>
            <a:ext cx="129715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Solution/Factors</a:t>
            </a: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xmlns="" id="{051AC920-61D8-45D6-8FC5-7471276E45A6}"/>
              </a:ext>
            </a:extLst>
          </p:cNvPr>
          <p:cNvSpPr/>
          <p:nvPr/>
        </p:nvSpPr>
        <p:spPr>
          <a:xfrm>
            <a:off x="831807" y="2723557"/>
            <a:ext cx="94448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Setup Time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xmlns="" id="{E24593DE-DCAD-42DD-A138-A97076B858DF}"/>
              </a:ext>
            </a:extLst>
          </p:cNvPr>
          <p:cNvSpPr/>
          <p:nvPr/>
        </p:nvSpPr>
        <p:spPr>
          <a:xfrm>
            <a:off x="604181" y="3280358"/>
            <a:ext cx="139974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Management Cost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xmlns="" id="{BF4ADFFB-5D80-438C-9025-E585A7ACA578}"/>
              </a:ext>
            </a:extLst>
          </p:cNvPr>
          <p:cNvSpPr/>
          <p:nvPr/>
        </p:nvSpPr>
        <p:spPr>
          <a:xfrm>
            <a:off x="780510" y="3796939"/>
            <a:ext cx="104708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Performance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xmlns="" id="{2919C4C4-540F-4D67-A0B4-BA36E6B2EFC9}"/>
              </a:ext>
            </a:extLst>
          </p:cNvPr>
          <p:cNvSpPr/>
          <p:nvPr/>
        </p:nvSpPr>
        <p:spPr>
          <a:xfrm>
            <a:off x="1986366" y="2638919"/>
            <a:ext cx="1556327" cy="4308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Longer</a:t>
            </a:r>
          </a:p>
          <a:p>
            <a:pPr lvl="0" algn="ctr">
              <a:buNone/>
            </a:pPr>
            <a:r>
              <a:rPr lang="en-US" altLang="zh-TW" sz="1100" b="1">
                <a:latin typeface="+mj-lt"/>
                <a:ea typeface="微軟正黑體"/>
              </a:rPr>
              <a:t>(First Time Setup)</a:t>
            </a: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xmlns="" id="{626E1279-9281-4EDA-8979-2957C3E5C45A}"/>
              </a:ext>
            </a:extLst>
          </p:cNvPr>
          <p:cNvSpPr/>
          <p:nvPr/>
        </p:nvSpPr>
        <p:spPr>
          <a:xfrm>
            <a:off x="6147605" y="2723557"/>
            <a:ext cx="155632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Faster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xmlns="" id="{06364ED3-0A87-4C2A-AD09-3C8A42E19BC1}"/>
              </a:ext>
            </a:extLst>
          </p:cNvPr>
          <p:cNvSpPr/>
          <p:nvPr/>
        </p:nvSpPr>
        <p:spPr>
          <a:xfrm>
            <a:off x="1986366" y="3796939"/>
            <a:ext cx="155632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Higher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xmlns="" id="{8222EFF5-A4B7-4310-97CF-B3F823D21C29}"/>
              </a:ext>
            </a:extLst>
          </p:cNvPr>
          <p:cNvSpPr/>
          <p:nvPr/>
        </p:nvSpPr>
        <p:spPr>
          <a:xfrm>
            <a:off x="2133575" y="1911786"/>
            <a:ext cx="12971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200" b="1">
                <a:solidFill>
                  <a:schemeClr val="bg1"/>
                </a:solidFill>
                <a:latin typeface="+mj-lt"/>
                <a:ea typeface="微軟正黑體"/>
              </a:rPr>
              <a:t>Newer, Biggers Device</a:t>
            </a:r>
          </a:p>
        </p:txBody>
      </p:sp>
      <p:sp>
        <p:nvSpPr>
          <p:cNvPr id="34" name="矩形 33">
            <a:extLst>
              <a:ext uri="{FF2B5EF4-FFF2-40B4-BE49-F238E27FC236}">
                <a16:creationId xmlns:a16="http://schemas.microsoft.com/office/drawing/2014/main" xmlns="" id="{94063C3A-417D-440D-A8D9-B97071BB6EE7}"/>
              </a:ext>
            </a:extLst>
          </p:cNvPr>
          <p:cNvSpPr/>
          <p:nvPr/>
        </p:nvSpPr>
        <p:spPr>
          <a:xfrm>
            <a:off x="3985529" y="1881418"/>
            <a:ext cx="1722582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solidFill>
                  <a:schemeClr val="bg1"/>
                </a:solidFill>
                <a:latin typeface="+mj-lt"/>
                <a:ea typeface="微軟正黑體"/>
              </a:rPr>
              <a:t>Newer but small device with Expansion Unit</a:t>
            </a:r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xmlns="" id="{E2E5541E-54A1-4A58-A87C-947481A6DDAE}"/>
              </a:ext>
            </a:extLst>
          </p:cNvPr>
          <p:cNvSpPr/>
          <p:nvPr/>
        </p:nvSpPr>
        <p:spPr>
          <a:xfrm>
            <a:off x="4068657" y="2638919"/>
            <a:ext cx="1556327" cy="4308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100" b="1">
                <a:solidFill>
                  <a:srgbClr val="FF0000"/>
                </a:solidFill>
                <a:latin typeface="+mj-lt"/>
                <a:ea typeface="微軟正黑體" panose="020B0604030504040204" pitchFamily="34" charset="-120"/>
              </a:rPr>
              <a:t>Longer</a:t>
            </a:r>
          </a:p>
          <a:p>
            <a:pPr lvl="0" algn="ctr">
              <a:buNone/>
            </a:pPr>
            <a:r>
              <a:rPr lang="en-US" altLang="zh-TW" sz="1100" b="1">
                <a:solidFill>
                  <a:srgbClr val="FF0000"/>
                </a:solidFill>
                <a:latin typeface="+mj-lt"/>
              </a:rPr>
              <a:t>(First Time Setup)</a:t>
            </a:r>
            <a:endParaRPr lang="zh-TW" altLang="en-US" sz="1100" b="1">
              <a:solidFill>
                <a:srgbClr val="FF0000"/>
              </a:solidFill>
              <a:latin typeface="+mj-lt"/>
              <a:ea typeface="微軟正黑體"/>
            </a:endParaRP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xmlns="" id="{168CE63A-8A9E-44FE-BA19-6A8E45E1FBB2}"/>
              </a:ext>
            </a:extLst>
          </p:cNvPr>
          <p:cNvSpPr/>
          <p:nvPr/>
        </p:nvSpPr>
        <p:spPr>
          <a:xfrm>
            <a:off x="4068657" y="3195720"/>
            <a:ext cx="1556327" cy="4308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100" b="1">
                <a:solidFill>
                  <a:srgbClr val="FF0000"/>
                </a:solidFill>
                <a:latin typeface="+mj-lt"/>
                <a:ea typeface="微軟正黑體" panose="020B0604030504040204" pitchFamily="34" charset="-120"/>
              </a:rPr>
              <a:t>Higher</a:t>
            </a:r>
          </a:p>
          <a:p>
            <a:pPr lvl="0" algn="ctr">
              <a:buNone/>
            </a:pPr>
            <a:r>
              <a:rPr lang="en-US" altLang="zh-TW" sz="1100" b="1">
                <a:solidFill>
                  <a:srgbClr val="FF0000"/>
                </a:solidFill>
                <a:latin typeface="+mj-lt"/>
                <a:ea typeface="微軟正黑體"/>
              </a:rPr>
              <a:t>(Two Storage Pools)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21A172E7-48EB-4FB5-BCB0-15959969EC29}"/>
              </a:ext>
            </a:extLst>
          </p:cNvPr>
          <p:cNvSpPr/>
          <p:nvPr/>
        </p:nvSpPr>
        <p:spPr>
          <a:xfrm>
            <a:off x="6064477" y="1881418"/>
            <a:ext cx="172258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solidFill>
                  <a:schemeClr val="bg1"/>
                </a:solidFill>
                <a:latin typeface="+mj-lt"/>
                <a:ea typeface="微軟正黑體"/>
              </a:rPr>
              <a:t>Existed Device with Expansion Unit </a:t>
            </a: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xmlns="" id="{DF5EC3CD-EEB6-47CA-B75C-95C7CBD552AE}"/>
              </a:ext>
            </a:extLst>
          </p:cNvPr>
          <p:cNvSpPr/>
          <p:nvPr/>
        </p:nvSpPr>
        <p:spPr>
          <a:xfrm>
            <a:off x="3985529" y="3712301"/>
            <a:ext cx="1722582" cy="43088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1100" b="1">
                <a:solidFill>
                  <a:srgbClr val="FF0000"/>
                </a:solidFill>
                <a:latin typeface="+mj-lt"/>
                <a:ea typeface="微軟正黑體" panose="020B0604030504040204" pitchFamily="34" charset="-120"/>
              </a:rPr>
              <a:t>Limited </a:t>
            </a:r>
          </a:p>
          <a:p>
            <a:pPr algn="ctr"/>
            <a:r>
              <a:rPr lang="en-US" altLang="zh-TW" sz="1100" b="1">
                <a:solidFill>
                  <a:srgbClr val="FF0000"/>
                </a:solidFill>
                <a:latin typeface="+mj-lt"/>
                <a:ea typeface="微軟正黑體" panose="020B0604030504040204" pitchFamily="34" charset="-120"/>
              </a:rPr>
              <a:t>(With USB Bandwidth)</a:t>
            </a: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xmlns="" id="{7FD85E32-19ED-4377-B178-9CF5C97305D5}"/>
              </a:ext>
            </a:extLst>
          </p:cNvPr>
          <p:cNvSpPr/>
          <p:nvPr/>
        </p:nvSpPr>
        <p:spPr>
          <a:xfrm>
            <a:off x="6147605" y="3195720"/>
            <a:ext cx="155632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solidFill>
                  <a:schemeClr val="tx1"/>
                </a:solidFill>
                <a:latin typeface="+mj-lt"/>
                <a:ea typeface="微軟正黑體"/>
              </a:rPr>
              <a:t>Higher</a:t>
            </a:r>
          </a:p>
          <a:p>
            <a:pPr lvl="0" algn="ctr">
              <a:buNone/>
            </a:pPr>
            <a:r>
              <a:rPr lang="en-US" altLang="zh-TW" sz="1100" b="1">
                <a:solidFill>
                  <a:schemeClr val="tx1"/>
                </a:solidFill>
                <a:latin typeface="+mj-lt"/>
              </a:rPr>
              <a:t>(Two Storage Pools)</a:t>
            </a:r>
            <a:endParaRPr lang="en-US" altLang="zh-TW" sz="1100" b="1">
              <a:solidFill>
                <a:schemeClr val="tx1"/>
              </a:solidFill>
              <a:latin typeface="+mj-lt"/>
              <a:ea typeface="微軟正黑體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xmlns="" id="{BC8B0D3A-257B-4824-B8F4-BFCD1CAF393F}"/>
              </a:ext>
            </a:extLst>
          </p:cNvPr>
          <p:cNvSpPr/>
          <p:nvPr/>
        </p:nvSpPr>
        <p:spPr>
          <a:xfrm>
            <a:off x="6064477" y="3712301"/>
            <a:ext cx="172258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solidFill>
                  <a:schemeClr val="tx1"/>
                </a:solidFill>
                <a:latin typeface="+mj-lt"/>
                <a:ea typeface="微軟正黑體" panose="020B0604030504040204" pitchFamily="34" charset="-120"/>
              </a:rPr>
              <a:t>Limited </a:t>
            </a:r>
          </a:p>
          <a:p>
            <a:pPr algn="ctr"/>
            <a:r>
              <a:rPr lang="en-US" altLang="zh-TW" sz="1100" b="1">
                <a:solidFill>
                  <a:schemeClr val="tx1"/>
                </a:solidFill>
                <a:latin typeface="+mj-lt"/>
                <a:ea typeface="微軟正黑體" panose="020B0604030504040204" pitchFamily="34" charset="-120"/>
              </a:rPr>
              <a:t>(With USB Bandwidth</a:t>
            </a:r>
            <a:r>
              <a:rPr lang="en-US" altLang="zh-TW" sz="1100" b="1">
                <a:solidFill>
                  <a:schemeClr val="tx1"/>
                </a:solidFill>
                <a:latin typeface="+mj-lt"/>
                <a:ea typeface="微軟正黑體"/>
              </a:rPr>
              <a:t>)</a:t>
            </a:r>
            <a:endParaRPr lang="zh-TW" altLang="en-US" sz="1100" b="1">
              <a:solidFill>
                <a:schemeClr val="tx1"/>
              </a:solidFill>
              <a:latin typeface="+mj-lt"/>
              <a:ea typeface="微軟正黑體"/>
            </a:endParaRP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xmlns="" id="{F2626C7E-7DEF-4821-B17A-22600F4E0F7F}"/>
              </a:ext>
            </a:extLst>
          </p:cNvPr>
          <p:cNvSpPr/>
          <p:nvPr/>
        </p:nvSpPr>
        <p:spPr>
          <a:xfrm>
            <a:off x="1986365" y="3280358"/>
            <a:ext cx="155632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TW" sz="1100" b="1">
                <a:latin typeface="+mj-lt"/>
                <a:ea typeface="微軟正黑體" panose="020B0604030504040204" pitchFamily="34" charset="-120"/>
              </a:rPr>
              <a:t>Lower</a:t>
            </a:r>
            <a:endParaRPr lang="zh-TW" altLang="en-US" sz="1100" b="1">
              <a:latin typeface="+mj-lt"/>
              <a:ea typeface="微軟正黑體" panose="020B0604030504040204" pitchFamily="34" charset="-120"/>
            </a:endParaRPr>
          </a:p>
        </p:txBody>
      </p:sp>
      <p:pic>
        <p:nvPicPr>
          <p:cNvPr id="42" name="圖片 41">
            <a:extLst>
              <a:ext uri="{FF2B5EF4-FFF2-40B4-BE49-F238E27FC236}">
                <a16:creationId xmlns:a16="http://schemas.microsoft.com/office/drawing/2014/main" xmlns="" id="{74364848-C244-45B3-960F-50ECCBA2ED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2309" y="4114022"/>
            <a:ext cx="1064438" cy="919674"/>
          </a:xfrm>
          <a:prstGeom prst="rect">
            <a:avLst/>
          </a:prstGeom>
        </p:spPr>
      </p:pic>
      <p:pic>
        <p:nvPicPr>
          <p:cNvPr id="43" name="圖片 5">
            <a:extLst>
              <a:ext uri="{FF2B5EF4-FFF2-40B4-BE49-F238E27FC236}">
                <a16:creationId xmlns:a16="http://schemas.microsoft.com/office/drawing/2014/main" xmlns="" id="{FBE9D913-DE42-4AFD-9E9F-8FEBAF9483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8420" y="4215908"/>
            <a:ext cx="713732" cy="763839"/>
          </a:xfrm>
          <a:prstGeom prst="rect">
            <a:avLst/>
          </a:prstGeom>
        </p:spPr>
      </p:pic>
      <p:grpSp>
        <p:nvGrpSpPr>
          <p:cNvPr id="44" name="群組 43">
            <a:extLst>
              <a:ext uri="{FF2B5EF4-FFF2-40B4-BE49-F238E27FC236}">
                <a16:creationId xmlns:a16="http://schemas.microsoft.com/office/drawing/2014/main" xmlns="" id="{9891A6A7-9857-40F9-82A6-732BEDC84075}"/>
              </a:ext>
            </a:extLst>
          </p:cNvPr>
          <p:cNvGrpSpPr/>
          <p:nvPr/>
        </p:nvGrpSpPr>
        <p:grpSpPr>
          <a:xfrm>
            <a:off x="6584579" y="4409644"/>
            <a:ext cx="517727" cy="99951"/>
            <a:chOff x="4087588" y="4084340"/>
            <a:chExt cx="2399188" cy="463182"/>
          </a:xfrm>
        </p:grpSpPr>
        <p:pic>
          <p:nvPicPr>
            <p:cNvPr id="45" name="圖片 44">
              <a:extLst>
                <a:ext uri="{FF2B5EF4-FFF2-40B4-BE49-F238E27FC236}">
                  <a16:creationId xmlns:a16="http://schemas.microsoft.com/office/drawing/2014/main" xmlns="" id="{BF2F50C2-86D7-46D2-B873-64D379E988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5421651" y="4135061"/>
              <a:ext cx="1065125" cy="361740"/>
            </a:xfrm>
            <a:prstGeom prst="rect">
              <a:avLst/>
            </a:prstGeom>
          </p:spPr>
        </p:pic>
        <p:pic>
          <p:nvPicPr>
            <p:cNvPr id="46" name="圖片 45">
              <a:extLst>
                <a:ext uri="{FF2B5EF4-FFF2-40B4-BE49-F238E27FC236}">
                  <a16:creationId xmlns:a16="http://schemas.microsoft.com/office/drawing/2014/main" xmlns="" id="{250C322F-D7E4-4997-A003-E6B0962A61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4087588" y="4084340"/>
              <a:ext cx="1334063" cy="463182"/>
            </a:xfrm>
            <a:prstGeom prst="rect">
              <a:avLst/>
            </a:prstGeom>
          </p:spPr>
        </p:pic>
      </p:grpSp>
      <p:pic>
        <p:nvPicPr>
          <p:cNvPr id="47" name="Picture 2">
            <a:extLst>
              <a:ext uri="{FF2B5EF4-FFF2-40B4-BE49-F238E27FC236}">
                <a16:creationId xmlns:a16="http://schemas.microsoft.com/office/drawing/2014/main" xmlns="" id="{995D99E3-9D6F-4E77-90AB-80A4A2B4B1F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20921" y="4190127"/>
            <a:ext cx="887418" cy="76672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8" name="圖片 5">
            <a:extLst>
              <a:ext uri="{FF2B5EF4-FFF2-40B4-BE49-F238E27FC236}">
                <a16:creationId xmlns:a16="http://schemas.microsoft.com/office/drawing/2014/main" xmlns="" id="{713289CF-B76C-43FD-B40D-A388EB4721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8740" y="4215908"/>
            <a:ext cx="713732" cy="763839"/>
          </a:xfrm>
          <a:prstGeom prst="rect">
            <a:avLst/>
          </a:prstGeom>
        </p:spPr>
      </p:pic>
      <p:grpSp>
        <p:nvGrpSpPr>
          <p:cNvPr id="49" name="群組 48">
            <a:extLst>
              <a:ext uri="{FF2B5EF4-FFF2-40B4-BE49-F238E27FC236}">
                <a16:creationId xmlns:a16="http://schemas.microsoft.com/office/drawing/2014/main" xmlns="" id="{0C456BCC-8794-47A8-B49F-874E6E8B8E50}"/>
              </a:ext>
            </a:extLst>
          </p:cNvPr>
          <p:cNvGrpSpPr/>
          <p:nvPr/>
        </p:nvGrpSpPr>
        <p:grpSpPr>
          <a:xfrm>
            <a:off x="4480342" y="4409644"/>
            <a:ext cx="517727" cy="99951"/>
            <a:chOff x="4087588" y="4084340"/>
            <a:chExt cx="2399188" cy="463182"/>
          </a:xfrm>
        </p:grpSpPr>
        <p:pic>
          <p:nvPicPr>
            <p:cNvPr id="50" name="圖片 49">
              <a:extLst>
                <a:ext uri="{FF2B5EF4-FFF2-40B4-BE49-F238E27FC236}">
                  <a16:creationId xmlns:a16="http://schemas.microsoft.com/office/drawing/2014/main" xmlns="" id="{6259BFE0-4103-4838-9CDD-B3ED5C3DD6C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5421651" y="4135061"/>
              <a:ext cx="1065125" cy="361740"/>
            </a:xfrm>
            <a:prstGeom prst="rect">
              <a:avLst/>
            </a:prstGeom>
          </p:spPr>
        </p:pic>
        <p:pic>
          <p:nvPicPr>
            <p:cNvPr id="51" name="圖片 50">
              <a:extLst>
                <a:ext uri="{FF2B5EF4-FFF2-40B4-BE49-F238E27FC236}">
                  <a16:creationId xmlns:a16="http://schemas.microsoft.com/office/drawing/2014/main" xmlns="" id="{D76EC46B-C0F4-4A5E-B19E-39C4540F4D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0800000">
              <a:off x="4087588" y="4084340"/>
              <a:ext cx="1334063" cy="463182"/>
            </a:xfrm>
            <a:prstGeom prst="rect">
              <a:avLst/>
            </a:prstGeom>
          </p:spPr>
        </p:pic>
      </p:grpSp>
      <p:sp>
        <p:nvSpPr>
          <p:cNvPr id="52" name="矩形 6">
            <a:extLst>
              <a:ext uri="{FF2B5EF4-FFF2-40B4-BE49-F238E27FC236}">
                <a16:creationId xmlns:a16="http://schemas.microsoft.com/office/drawing/2014/main" xmlns="" id="{3BF3E246-02D7-4FBC-9E8F-3A37F8C720F1}"/>
              </a:ext>
            </a:extLst>
          </p:cNvPr>
          <p:cNvSpPr/>
          <p:nvPr/>
        </p:nvSpPr>
        <p:spPr>
          <a:xfrm>
            <a:off x="2504695" y="4909878"/>
            <a:ext cx="437940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600" b="1">
                <a:solidFill>
                  <a:schemeClr val="bg1"/>
                </a:solidFill>
                <a:latin typeface="+mj-lt"/>
                <a:ea typeface="微軟正黑體"/>
              </a:rPr>
              <a:t>TS-673</a:t>
            </a:r>
            <a:endParaRPr lang="zh-TW" altLang="en-US" sz="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3" name="矩形 6">
            <a:extLst>
              <a:ext uri="{FF2B5EF4-FFF2-40B4-BE49-F238E27FC236}">
                <a16:creationId xmlns:a16="http://schemas.microsoft.com/office/drawing/2014/main" xmlns="" id="{ABC58C75-7B7F-45C9-87BD-98B2FDB9B49C}"/>
              </a:ext>
            </a:extLst>
          </p:cNvPr>
          <p:cNvSpPr/>
          <p:nvPr/>
        </p:nvSpPr>
        <p:spPr>
          <a:xfrm>
            <a:off x="4017605" y="4909878"/>
            <a:ext cx="494046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600" b="1">
                <a:solidFill>
                  <a:schemeClr val="bg1"/>
                </a:solidFill>
                <a:latin typeface="+mj-lt"/>
                <a:ea typeface="微軟正黑體"/>
              </a:rPr>
              <a:t>TS-251B</a:t>
            </a:r>
            <a:endParaRPr lang="zh-TW" altLang="en-US" sz="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4" name="矩形 6">
            <a:extLst>
              <a:ext uri="{FF2B5EF4-FFF2-40B4-BE49-F238E27FC236}">
                <a16:creationId xmlns:a16="http://schemas.microsoft.com/office/drawing/2014/main" xmlns="" id="{0CD5AFC6-1325-41D5-966A-890D010F79AE}"/>
              </a:ext>
            </a:extLst>
          </p:cNvPr>
          <p:cNvSpPr/>
          <p:nvPr/>
        </p:nvSpPr>
        <p:spPr>
          <a:xfrm>
            <a:off x="5106178" y="4909878"/>
            <a:ext cx="442749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600" b="1">
                <a:solidFill>
                  <a:schemeClr val="bg1"/>
                </a:solidFill>
                <a:latin typeface="+mj-lt"/>
                <a:ea typeface="微軟正黑體"/>
              </a:rPr>
              <a:t>TR-004</a:t>
            </a:r>
            <a:endParaRPr lang="zh-TW" altLang="en-US" sz="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5" name="矩形 6">
            <a:extLst>
              <a:ext uri="{FF2B5EF4-FFF2-40B4-BE49-F238E27FC236}">
                <a16:creationId xmlns:a16="http://schemas.microsoft.com/office/drawing/2014/main" xmlns="" id="{E2DD467E-652C-4B11-8210-0BC50F7A4B70}"/>
              </a:ext>
            </a:extLst>
          </p:cNvPr>
          <p:cNvSpPr/>
          <p:nvPr/>
        </p:nvSpPr>
        <p:spPr>
          <a:xfrm>
            <a:off x="6128423" y="4917831"/>
            <a:ext cx="494046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600" b="1">
                <a:solidFill>
                  <a:schemeClr val="bg1"/>
                </a:solidFill>
                <a:latin typeface="+mj-lt"/>
                <a:ea typeface="微軟正黑體"/>
              </a:rPr>
              <a:t>TS-253A</a:t>
            </a:r>
            <a:endParaRPr lang="zh-TW" altLang="en-US" sz="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  <p:sp>
        <p:nvSpPr>
          <p:cNvPr id="56" name="矩形 6">
            <a:extLst>
              <a:ext uri="{FF2B5EF4-FFF2-40B4-BE49-F238E27FC236}">
                <a16:creationId xmlns:a16="http://schemas.microsoft.com/office/drawing/2014/main" xmlns="" id="{3D666532-8F63-4E2E-826F-DD52431443A7}"/>
              </a:ext>
            </a:extLst>
          </p:cNvPr>
          <p:cNvSpPr/>
          <p:nvPr/>
        </p:nvSpPr>
        <p:spPr>
          <a:xfrm>
            <a:off x="7235893" y="4917831"/>
            <a:ext cx="442749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TW" sz="600" b="1">
                <a:solidFill>
                  <a:schemeClr val="bg1"/>
                </a:solidFill>
                <a:latin typeface="+mj-lt"/>
                <a:ea typeface="微軟正黑體"/>
              </a:rPr>
              <a:t>TR-004</a:t>
            </a:r>
            <a:endParaRPr lang="zh-TW" altLang="en-US" sz="600" b="1">
              <a:solidFill>
                <a:schemeClr val="bg1"/>
              </a:solidFill>
              <a:latin typeface="+mj-lt"/>
              <a:ea typeface="微軟正黑體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43514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Shape 498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altLang="zh-TW" sz="2600">
                <a:latin typeface="+mj-lt"/>
                <a:ea typeface="Microsoft JhengHei" panose="020B0604030504040204" pitchFamily="34" charset="-120"/>
              </a:rPr>
              <a:t>QNAP TR-004: a new generation of NAS expansion unit</a:t>
            </a:r>
          </a:p>
        </p:txBody>
      </p:sp>
      <p:sp>
        <p:nvSpPr>
          <p:cNvPr id="499" name="Shape 499"/>
          <p:cNvSpPr txBox="1">
            <a:spLocks noGrp="1"/>
          </p:cNvSpPr>
          <p:nvPr>
            <p:ph type="body" idx="4294967295"/>
          </p:nvPr>
        </p:nvSpPr>
        <p:spPr>
          <a:xfrm>
            <a:off x="0" y="3349625"/>
            <a:ext cx="4613275" cy="12033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Clr>
                <a:srgbClr val="427E7B"/>
              </a:buClr>
              <a:buSzPct val="95000"/>
              <a:buNone/>
            </a:pPr>
            <a:r>
              <a:rPr lang="zh-TW" altLang="en-US" b="1">
                <a:solidFill>
                  <a:srgbClr val="427E7B"/>
                </a:solidFill>
                <a:latin typeface="微軟正黑體" pitchFamily="34" charset="-120"/>
                <a:ea typeface="微軟正黑體" pitchFamily="34" charset="-120"/>
              </a:rPr>
              <a:t>         </a:t>
            </a:r>
            <a:endParaRPr lang="zh-TW" altLang="en-US" b="1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31787" y="1191971"/>
            <a:ext cx="3612808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114300">
              <a:buClr>
                <a:srgbClr val="427E7B"/>
              </a:buClr>
              <a:buSzPct val="95000"/>
            </a:pPr>
            <a:r>
              <a:rPr lang="zh-TW" altLang="en-US" sz="1800" b="1">
                <a:solidFill>
                  <a:srgbClr val="FFC000"/>
                </a:solidFill>
                <a:latin typeface="微軟正黑體" pitchFamily="34" charset="-120"/>
                <a:ea typeface="微軟正黑體" pitchFamily="34" charset="-120"/>
              </a:rPr>
              <a:t>      </a:t>
            </a:r>
            <a:endParaRPr lang="zh-CN" altLang="en-US" sz="1800" b="1">
              <a:solidFill>
                <a:srgbClr val="FFC000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xmlns="" id="{E84CF35C-F1B2-441D-88CE-89F4933F71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3644" y="2901610"/>
            <a:ext cx="3424038" cy="2241889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2" name="Shape 498">
            <a:extLst>
              <a:ext uri="{FF2B5EF4-FFF2-40B4-BE49-F238E27FC236}">
                <a16:creationId xmlns:a16="http://schemas.microsoft.com/office/drawing/2014/main" xmlns="" id="{E475FC42-864A-4307-A67E-DC3B9233FD45}"/>
              </a:ext>
            </a:extLst>
          </p:cNvPr>
          <p:cNvSpPr txBox="1">
            <a:spLocks/>
          </p:cNvSpPr>
          <p:nvPr/>
        </p:nvSpPr>
        <p:spPr>
          <a:xfrm>
            <a:off x="1212596" y="2991299"/>
            <a:ext cx="2317316" cy="620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000" b="1" i="0" u="none" strike="noStrike" cap="none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US" altLang="zh-TW" sz="1600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External storage / NAS storage mode</a:t>
            </a:r>
          </a:p>
        </p:txBody>
      </p:sp>
      <p:sp>
        <p:nvSpPr>
          <p:cNvPr id="16" name="Shape 498">
            <a:extLst>
              <a:ext uri="{FF2B5EF4-FFF2-40B4-BE49-F238E27FC236}">
                <a16:creationId xmlns:a16="http://schemas.microsoft.com/office/drawing/2014/main" xmlns="" id="{ACF9129C-65C4-46D7-8A41-DD33EE724507}"/>
              </a:ext>
            </a:extLst>
          </p:cNvPr>
          <p:cNvSpPr txBox="1">
            <a:spLocks/>
          </p:cNvSpPr>
          <p:nvPr/>
        </p:nvSpPr>
        <p:spPr>
          <a:xfrm>
            <a:off x="1212596" y="4038884"/>
            <a:ext cx="2660217" cy="620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000" b="1" i="0" u="none" strike="noStrike" cap="none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US" altLang="zh-TW" sz="1600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Complete disk monitoring</a:t>
            </a:r>
          </a:p>
        </p:txBody>
      </p:sp>
      <p:sp>
        <p:nvSpPr>
          <p:cNvPr id="17" name="Shape 498">
            <a:extLst>
              <a:ext uri="{FF2B5EF4-FFF2-40B4-BE49-F238E27FC236}">
                <a16:creationId xmlns:a16="http://schemas.microsoft.com/office/drawing/2014/main" xmlns="" id="{1960D82E-EFC1-4DE0-9E69-69CC70C7DB54}"/>
              </a:ext>
            </a:extLst>
          </p:cNvPr>
          <p:cNvSpPr txBox="1">
            <a:spLocks/>
          </p:cNvSpPr>
          <p:nvPr/>
        </p:nvSpPr>
        <p:spPr>
          <a:xfrm>
            <a:off x="5131787" y="1842285"/>
            <a:ext cx="3070475" cy="620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000" b="1" i="0" u="none" strike="noStrike" cap="none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US" altLang="zh-TW" sz="1600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Fully integration with QTS to use just like JBOD</a:t>
            </a:r>
          </a:p>
        </p:txBody>
      </p:sp>
      <p:sp>
        <p:nvSpPr>
          <p:cNvPr id="18" name="Shape 498">
            <a:extLst>
              <a:ext uri="{FF2B5EF4-FFF2-40B4-BE49-F238E27FC236}">
                <a16:creationId xmlns:a16="http://schemas.microsoft.com/office/drawing/2014/main" xmlns="" id="{D5BE4832-5440-434C-BFB3-ED353236324D}"/>
              </a:ext>
            </a:extLst>
          </p:cNvPr>
          <p:cNvSpPr txBox="1">
            <a:spLocks/>
          </p:cNvSpPr>
          <p:nvPr/>
        </p:nvSpPr>
        <p:spPr>
          <a:xfrm>
            <a:off x="1212596" y="1924168"/>
            <a:ext cx="2317316" cy="6207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Verdana"/>
              <a:buNone/>
              <a:defRPr sz="4000" b="1" i="0" u="none" strike="noStrike" cap="none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/>
                <a:sym typeface="Arial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US" altLang="zh-TW" sz="1400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External RAID with extra protection</a:t>
            </a:r>
          </a:p>
          <a:p>
            <a:pPr algn="l"/>
            <a:r>
              <a:rPr lang="en-US" altLang="zh-TW" sz="1400">
                <a:solidFill>
                  <a:schemeClr val="accent5">
                    <a:lumMod val="50000"/>
                  </a:schemeClr>
                </a:solidFill>
                <a:latin typeface="+mj-lt"/>
                <a:ea typeface="Microsoft JhengHei" panose="020B0604030504040204" pitchFamily="34" charset="-120"/>
              </a:rPr>
              <a:t>(Win/macOS/Linux/NAS)</a:t>
            </a:r>
          </a:p>
        </p:txBody>
      </p:sp>
      <p:sp>
        <p:nvSpPr>
          <p:cNvPr id="10" name="內容版面配置區 1">
            <a:extLst>
              <a:ext uri="{FF2B5EF4-FFF2-40B4-BE49-F238E27FC236}">
                <a16:creationId xmlns:a16="http://schemas.microsoft.com/office/drawing/2014/main" xmlns="" id="{1AE60CF5-B3EA-4046-ABF8-19F1D7F88355}"/>
              </a:ext>
            </a:extLst>
          </p:cNvPr>
          <p:cNvSpPr txBox="1">
            <a:spLocks/>
          </p:cNvSpPr>
          <p:nvPr/>
        </p:nvSpPr>
        <p:spPr>
          <a:xfrm>
            <a:off x="543534" y="968943"/>
            <a:ext cx="8007614" cy="6207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Clr>
                <a:schemeClr val="bg1"/>
              </a:buClr>
              <a:defRPr/>
            </a:pPr>
            <a:r>
              <a:rPr lang="zh-TW" altLang="en-US" sz="1800" b="1">
                <a:solidFill>
                  <a:schemeClr val="bg1"/>
                </a:solidFill>
                <a:latin typeface="微軟正黑體"/>
                <a:ea typeface="微軟正黑體"/>
              </a:rPr>
              <a:t>QTS 4.3.6 </a:t>
            </a:r>
            <a:r>
              <a:rPr lang="en-US" altLang="zh-TW" sz="1800" b="1">
                <a:solidFill>
                  <a:schemeClr val="bg1"/>
                </a:solidFill>
                <a:latin typeface="微軟正黑體"/>
                <a:ea typeface="微軟正黑體"/>
              </a:rPr>
              <a:t>with TR-004 support </a:t>
            </a:r>
            <a:r>
              <a:rPr lang="zh-TW" altLang="en-US" sz="1800" b="1">
                <a:solidFill>
                  <a:schemeClr val="bg1"/>
                </a:solidFill>
                <a:latin typeface="微軟正黑體"/>
                <a:ea typeface="微軟正黑體"/>
              </a:rPr>
              <a:t>will be released </a:t>
            </a:r>
            <a:r>
              <a:rPr lang="en-US" altLang="zh-TW" sz="1800" b="1">
                <a:solidFill>
                  <a:schemeClr val="bg1"/>
                </a:solidFill>
                <a:latin typeface="微軟正黑體"/>
                <a:ea typeface="微軟正黑體"/>
              </a:rPr>
              <a:t>soon.</a:t>
            </a:r>
            <a:endParaRPr lang="zh-TW">
              <a:solidFill>
                <a:schemeClr val="bg1"/>
              </a:solidFill>
            </a:endParaRPr>
          </a:p>
        </p:txBody>
      </p:sp>
      <p:sp>
        <p:nvSpPr>
          <p:cNvPr id="11" name="內容版面配置區 1">
            <a:extLst>
              <a:ext uri="{FF2B5EF4-FFF2-40B4-BE49-F238E27FC236}">
                <a16:creationId xmlns:a16="http://schemas.microsoft.com/office/drawing/2014/main" xmlns="" id="{4767D931-AD66-4C19-A90C-66102F3F2C1A}"/>
              </a:ext>
            </a:extLst>
          </p:cNvPr>
          <p:cNvSpPr txBox="1">
            <a:spLocks/>
          </p:cNvSpPr>
          <p:nvPr/>
        </p:nvSpPr>
        <p:spPr>
          <a:xfrm>
            <a:off x="4198975" y="2590997"/>
            <a:ext cx="4945025" cy="4003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r>
              <a:rPr lang="zh-TW" altLang="en-US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A NAS that cannot be upgraded to 4.3.</a:t>
            </a:r>
            <a:r>
              <a:rPr lang="en-US" altLang="zh-TW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6</a:t>
            </a:r>
            <a:r>
              <a:rPr lang="zh-TW" altLang="en-US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dose not support </a:t>
            </a:r>
            <a:endParaRPr lang="zh-TW" sz="1000">
              <a:solidFill>
                <a:srgbClr val="FFFFFF"/>
              </a:solidFill>
              <a:ea typeface="微軟正黑體" pitchFamily="34" charset="-120"/>
            </a:endParaRPr>
          </a:p>
          <a:p>
            <a:pPr>
              <a:defRPr/>
            </a:pPr>
            <a:r>
              <a:rPr lang="zh-TW" altLang="en-US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TR-004 NAS Storage Mode</a:t>
            </a:r>
            <a:r>
              <a:rPr lang="en-US" altLang="zh-TW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.</a:t>
            </a:r>
            <a:r>
              <a:rPr lang="zh-TW" altLang="en-US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TS-128 </a:t>
            </a:r>
            <a:r>
              <a:rPr lang="en-US" altLang="zh-TW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&amp;</a:t>
            </a:r>
            <a:r>
              <a:rPr lang="zh-TW" altLang="en-US" sz="1000" b="1">
                <a:solidFill>
                  <a:srgbClr val="FFFFFF"/>
                </a:solidFill>
                <a:latin typeface="微軟正黑體" pitchFamily="34" charset="-120"/>
                <a:ea typeface="微軟正黑體" pitchFamily="34" charset="-120"/>
              </a:rPr>
              <a:t> TS-228 also do not support such mode.</a:t>
            </a:r>
            <a:endParaRPr lang="zh-TW" sz="1000">
              <a:solidFill>
                <a:srgbClr val="FFFFFF"/>
              </a:solidFill>
            </a:endParaRPr>
          </a:p>
          <a:p>
            <a:pPr>
              <a:defRPr/>
            </a:pPr>
            <a:endParaRPr lang="zh-TW" altLang="en-US" sz="1000" b="1">
              <a:solidFill>
                <a:srgbClr val="FFFFFF"/>
              </a:solidFill>
              <a:latin typeface="微軟正黑體" pitchFamily="34" charset="-120"/>
              <a:ea typeface="微軟正黑體" pitchFamily="34" charset="-120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副標題 16">
            <a:extLst>
              <a:ext uri="{FF2B5EF4-FFF2-40B4-BE49-F238E27FC236}">
                <a16:creationId xmlns:a16="http://schemas.microsoft.com/office/drawing/2014/main" xmlns="" id="{CD6EA7FC-93E5-41D9-91CB-5B26C6A98652}"/>
              </a:ext>
            </a:extLst>
          </p:cNvPr>
          <p:cNvSpPr txBox="1">
            <a:spLocks/>
          </p:cNvSpPr>
          <p:nvPr/>
        </p:nvSpPr>
        <p:spPr>
          <a:xfrm>
            <a:off x="4415518" y="4812258"/>
            <a:ext cx="2819295" cy="2470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500">
                <a:solidFill>
                  <a:schemeClr val="bg1"/>
                </a:solidFill>
              </a:rPr>
              <a:t>Copyright © 2018 QNAP Systems, Inc. All rights reserved. QNAP® and other names of QNAP Products are proprietary marks or registered trademarks of QNAP Systems, Inc. Other products and company names mentioned herein are trademarks of their respective holders.</a:t>
            </a:r>
            <a:endParaRPr lang="zh-TW" altLang="en-US" sz="5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觀點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2321</Words>
  <Application>Microsoft Office PowerPoint</Application>
  <PresentationFormat>如螢幕大小 (16:9)</PresentationFormat>
  <Paragraphs>453</Paragraphs>
  <Slides>42</Slides>
  <Notes>21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42</vt:i4>
      </vt:variant>
    </vt:vector>
  </HeadingPairs>
  <TitlesOfParts>
    <vt:vector size="43" baseType="lpstr">
      <vt:lpstr>Simple Light</vt:lpstr>
      <vt:lpstr>投影片 1</vt:lpstr>
      <vt:lpstr>投影片 2</vt:lpstr>
      <vt:lpstr>How to expand painlessly to keep the data flow?</vt:lpstr>
      <vt:lpstr>The TR-004 external RAID device</vt:lpstr>
      <vt:lpstr>What is external (hardware) RAID ? </vt:lpstr>
      <vt:lpstr>QNAP goes beyond NAS for your needs</vt:lpstr>
      <vt:lpstr>QNAP goes beyond NAS for your needs</vt:lpstr>
      <vt:lpstr>TR-004 front view</vt:lpstr>
      <vt:lpstr>Drive installation and tray locks</vt:lpstr>
      <vt:lpstr>TR-004 rear view</vt:lpstr>
      <vt:lpstr>Installing the USB cable clip</vt:lpstr>
      <vt:lpstr>USB Type-C supporting more host types</vt:lpstr>
      <vt:lpstr>Switching between modes (with DIP switch)</vt:lpstr>
      <vt:lpstr>Switching disk modes from factory default</vt:lpstr>
      <vt:lpstr>Switching between modes (with DIP switch)</vt:lpstr>
      <vt:lpstr>Save energy &amp; reduce noise w/ sleep mode</vt:lpstr>
      <vt:lpstr>Backward compatible with USB 2.0 port</vt:lpstr>
      <vt:lpstr>投影片 18</vt:lpstr>
      <vt:lpstr>Configure your TR-004 on Windows/macOS - QNAP External RAID Manager</vt:lpstr>
      <vt:lpstr>Monitor disk health</vt:lpstr>
      <vt:lpstr>Creating RAID group in two steps</vt:lpstr>
      <vt:lpstr>Format RAID group</vt:lpstr>
      <vt:lpstr>Instant notification when RAID is abnormal</vt:lpstr>
      <vt:lpstr>RAID protection mechanism with system events logs</vt:lpstr>
      <vt:lpstr>Notification for new version of firmware and utility  </vt:lpstr>
      <vt:lpstr>Use External RAID Manager to create RAID group on Windows </vt:lpstr>
      <vt:lpstr>Expand the NAS or PC space </vt:lpstr>
      <vt:lpstr>Using TR-004 to transfer media file  between platforms</vt:lpstr>
      <vt:lpstr>Transfer the snapshot exported file</vt:lpstr>
      <vt:lpstr>How to choose the TR-004 file system?</vt:lpstr>
      <vt:lpstr>Advantages of QNAP External RAID Manager </vt:lpstr>
      <vt:lpstr>投影片 32</vt:lpstr>
      <vt:lpstr>Performance comparison between TR-004 and UX-500P</vt:lpstr>
      <vt:lpstr>TR-004 Software Difference</vt:lpstr>
      <vt:lpstr>Official external RAID device provide better protection  </vt:lpstr>
      <vt:lpstr>Create a storage pool with TR-004</vt:lpstr>
      <vt:lpstr>Transfer data from TR-004 to NAS, and change mode to expand the NAS</vt:lpstr>
      <vt:lpstr>Easily manage external RAID</vt:lpstr>
      <vt:lpstr>Migrate TR-004 between different NAS</vt:lpstr>
      <vt:lpstr>Purchasing new NAS is still the best way for expansion</vt:lpstr>
      <vt:lpstr>QNAP TR-004: a new generation of NAS expansion unit</vt:lpstr>
      <vt:lpstr>投影片 42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Cynthia Yang</dc:creator>
  <cp:lastModifiedBy>Windows User</cp:lastModifiedBy>
  <cp:revision>2</cp:revision>
  <dcterms:modified xsi:type="dcterms:W3CDTF">2019-02-21T07:39:44Z</dcterms:modified>
</cp:coreProperties>
</file>