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4"/>
  </p:notesMasterIdLst>
  <p:sldIdLst>
    <p:sldId id="256" r:id="rId2"/>
    <p:sldId id="257" r:id="rId3"/>
    <p:sldId id="258" r:id="rId4"/>
    <p:sldId id="282" r:id="rId5"/>
    <p:sldId id="260" r:id="rId6"/>
    <p:sldId id="283" r:id="rId7"/>
    <p:sldId id="287" r:id="rId8"/>
    <p:sldId id="264" r:id="rId9"/>
    <p:sldId id="265" r:id="rId10"/>
    <p:sldId id="266" r:id="rId11"/>
    <p:sldId id="284" r:id="rId12"/>
    <p:sldId id="285" r:id="rId13"/>
    <p:sldId id="288" r:id="rId14"/>
    <p:sldId id="286" r:id="rId15"/>
    <p:sldId id="274" r:id="rId16"/>
    <p:sldId id="275" r:id="rId17"/>
    <p:sldId id="276" r:id="rId18"/>
    <p:sldId id="289" r:id="rId19"/>
    <p:sldId id="278" r:id="rId20"/>
    <p:sldId id="279" r:id="rId21"/>
    <p:sldId id="280" r:id="rId22"/>
    <p:sldId id="281" r:id="rId23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25"/>
      <p: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微軟正黑體" panose="020B0604030504040204" pitchFamily="34" charset="-120"/>
      <p:regular r:id="rId35"/>
      <p:bold r:id="rId36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123" userDrawn="1">
          <p15:clr>
            <a:srgbClr val="A4A3A4"/>
          </p15:clr>
        </p15:guide>
        <p15:guide id="3" pos="31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3372"/>
    <a:srgbClr val="3B54A4"/>
    <a:srgbClr val="583B7E"/>
    <a:srgbClr val="ED7600"/>
    <a:srgbClr val="A70081"/>
    <a:srgbClr val="4132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64BA0A-3A0C-4EAE-B1C3-267618483D98}" v="147" dt="2018-11-22T03:00:59.785"/>
    <p1510:client id="{E11603DC-F3FD-70A2-F2FE-A7A43264F9F2}" v="3" dt="2018-11-22T06:04:03.031"/>
    <p1510:client id="{F9A3EB89-724A-74B9-E998-7E3F4A82CDAB}" v="14" dt="2018-11-22T07:07:30.4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682" y="110"/>
      </p:cViewPr>
      <p:guideLst>
        <p:guide orient="horz" pos="123"/>
        <p:guide pos="31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47ebb28501_0_9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47ebb28501_0_9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70a9d396d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70a9d396d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7f1a13c9f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7f1a13c9f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250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7f1a13c9f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7f1a13c9f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8283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47f1a13c9f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47f1a13c9f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NAS security; Password protection for each note</a:t>
            </a:r>
            <a:b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Unlimited note size : you can even put whole set of your favorite novels in notes</a:t>
            </a:r>
            <a:b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never worry about storage space issue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364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47f1a13c9f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47f1a13c9f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47ebb28501_0_10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47ebb28501_0_10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47ebb28501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47ebb28501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47ebb28501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47ebb28501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378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470a9d396d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470a9d396d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47f1a13c9f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47f1a13c9f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47f1a13c9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47f1a13c9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47f1a13c9f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47f1a13c9f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47f1a13c9f_0_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47f1a13c9f_0_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47f1a13c9f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47f1a13c9f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NAS security; Password protection for each note</a:t>
            </a:r>
            <a:b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Unlimited note size : you can even put whole set of your favorite novels in notes</a:t>
            </a:r>
            <a:b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never worry about storage space issue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47f1a13c9f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47f1a13c9f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NAS security; Password protection for each note</a:t>
            </a:r>
            <a:b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Unlimited note size : you can even put whole set of your favorite novels in notes</a:t>
            </a:r>
            <a:b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never worry about storage space issue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315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7f1a13c9f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7f1a13c9f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7f1a13c9f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7f1a13c9f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381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7f1a13c9f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7f1a13c9f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174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70a9d396d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70a9d396d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70a9d396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470a9d396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666642EF-D307-4C89-BED2-B01C042662CA}"/>
              </a:ext>
            </a:extLst>
          </p:cNvPr>
          <p:cNvSpPr txBox="1">
            <a:spLocks/>
          </p:cNvSpPr>
          <p:nvPr userDrawn="1"/>
        </p:nvSpPr>
        <p:spPr>
          <a:xfrm>
            <a:off x="628650" y="231424"/>
            <a:ext cx="7886700" cy="50386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4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84605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6CB008C-7EDE-4902-94C2-1920449ED6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2257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Section header">
    <p:bg>
      <p:bgRef idx="1001">
        <a:schemeClr val="bg1"/>
      </p:bgRef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135AF0B-1006-4D7C-B3F9-12D65740D3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11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10BF7C1-C033-44FF-8C76-7237E3FF2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" y="0"/>
            <a:ext cx="914196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36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65CEC6E-B656-4228-92E2-28CBB57E81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0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79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38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1_Section header">
    <p:bg>
      <p:bgRef idx="1001">
        <a:schemeClr val="bg1"/>
      </p:bgRef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135AF0B-1006-4D7C-B3F9-12D65740D3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29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6074D3F-3F93-4B23-BF84-4652CE095AC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5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60" r:id="rId8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5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1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15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54.emf"/><Relationship Id="rId4" Type="http://schemas.openxmlformats.org/officeDocument/2006/relationships/image" Target="../media/image53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11" Type="http://schemas.openxmlformats.org/officeDocument/2006/relationships/image" Target="../media/image61.emf"/><Relationship Id="rId5" Type="http://schemas.openxmlformats.org/officeDocument/2006/relationships/image" Target="../media/image22.png"/><Relationship Id="rId10" Type="http://schemas.openxmlformats.org/officeDocument/2006/relationships/image" Target="../media/image60.emf"/><Relationship Id="rId4" Type="http://schemas.openxmlformats.org/officeDocument/2006/relationships/image" Target="../media/image56.png"/><Relationship Id="rId9" Type="http://schemas.openxmlformats.org/officeDocument/2006/relationships/image" Target="../media/image5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5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openxmlformats.org/officeDocument/2006/relationships/image" Target="../media/image35.emf"/><Relationship Id="rId4" Type="http://schemas.openxmlformats.org/officeDocument/2006/relationships/image" Target="../media/image29.png"/><Relationship Id="rId9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60;p22">
            <a:extLst>
              <a:ext uri="{FF2B5EF4-FFF2-40B4-BE49-F238E27FC236}">
                <a16:creationId xmlns:a16="http://schemas.microsoft.com/office/drawing/2014/main" id="{E8E29DFB-A01B-4F43-8C80-27C11980833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12"/>
          <a:stretch/>
        </p:blipFill>
        <p:spPr>
          <a:xfrm>
            <a:off x="296633" y="1470818"/>
            <a:ext cx="4215076" cy="304677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0DA4ABA-3A0F-4B84-8E82-EAAFE69E9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709" y="1327511"/>
            <a:ext cx="3311502" cy="3831061"/>
          </a:xfrm>
          <a:prstGeom prst="rect">
            <a:avLst/>
          </a:prstGeom>
          <a:effectLst>
            <a:outerShdw blurRad="88900" dist="25400" dir="16200000" rotWithShape="0">
              <a:prstClr val="black">
                <a:alpha val="15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C3183D6-6FD1-4CC0-A429-586562F27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" y="458788"/>
            <a:ext cx="9143985" cy="70076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DFD6A39-6231-4C24-844F-63EC84AA218A}"/>
              </a:ext>
            </a:extLst>
          </p:cNvPr>
          <p:cNvSpPr/>
          <p:nvPr/>
        </p:nvSpPr>
        <p:spPr>
          <a:xfrm>
            <a:off x="166110" y="459401"/>
            <a:ext cx="2807542" cy="72117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buSzPts val="1800"/>
            </a:pPr>
            <a:r>
              <a:rPr lang="en-US" altLang="zh-TW" sz="2000" b="1">
                <a:solidFill>
                  <a:prstClr val="black"/>
                </a:solidFill>
                <a:ea typeface="+mj-ea"/>
                <a:cs typeface="+mj-cs"/>
              </a:rPr>
              <a:t>Why user want to embed YouTube videos? </a:t>
            </a:r>
            <a:endParaRPr lang="zh-TW" altLang="en-US" sz="1100" b="1">
              <a:latin typeface="微軟正黑體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73DE85F-146D-45AD-8BE0-30185A483A48}"/>
              </a:ext>
            </a:extLst>
          </p:cNvPr>
          <p:cNvSpPr/>
          <p:nvPr/>
        </p:nvSpPr>
        <p:spPr>
          <a:xfrm>
            <a:off x="3287835" y="499631"/>
            <a:ext cx="5856157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lvl="0" indent="-180000"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2">
                    <a:lumMod val="10000"/>
                  </a:schemeClr>
                </a:solidFill>
              </a:rPr>
              <a:t>Adding YouTube embedded video for a more informative note</a:t>
            </a:r>
          </a:p>
          <a:p>
            <a:pPr marL="285750" lvl="0" indent="-180000"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2">
                    <a:lumMod val="10000"/>
                  </a:schemeClr>
                </a:solidFill>
              </a:rPr>
              <a:t>A note with YouTube video can be shared with others</a:t>
            </a:r>
          </a:p>
          <a:p>
            <a:pPr marL="285750" lvl="0" indent="-180000"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2">
                    <a:lumMod val="10000"/>
                  </a:schemeClr>
                </a:solidFill>
              </a:rPr>
              <a:t>To have a quick look about the content, without leaving the Notes Station 3 application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D3AD643-67C5-40D6-905D-11CCE6D5CF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531"/>
          <a:stretch/>
        </p:blipFill>
        <p:spPr>
          <a:xfrm>
            <a:off x="0" y="297416"/>
            <a:ext cx="4130211" cy="722028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4CDB5E61-F534-4F71-A016-918164AB4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205" y="196099"/>
            <a:ext cx="917400" cy="9198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0" name="Google Shape;110;p17"/>
          <p:cNvSpPr txBox="1">
            <a:spLocks noGrp="1"/>
          </p:cNvSpPr>
          <p:nvPr>
            <p:ph type="subTitle" idx="4294967295"/>
          </p:nvPr>
        </p:nvSpPr>
        <p:spPr>
          <a:xfrm>
            <a:off x="239848" y="1129646"/>
            <a:ext cx="8895097" cy="580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Stay updated on the go in your business trip with Qnotes3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D8C61F3-F779-4F13-8042-31753A9A78C3}"/>
              </a:ext>
            </a:extLst>
          </p:cNvPr>
          <p:cNvSpPr/>
          <p:nvPr/>
        </p:nvSpPr>
        <p:spPr>
          <a:xfrm>
            <a:off x="239848" y="317482"/>
            <a:ext cx="189071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3800" b="1">
                <a:solidFill>
                  <a:srgbClr val="A70081"/>
                </a:solidFill>
              </a:rPr>
              <a:t>Qnotes3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77612BAE-939C-43D4-9704-F51BB3DC7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" y="2221367"/>
            <a:ext cx="9143985" cy="700766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D7FB6DE5-91A5-419F-81D1-AFAC0F504850}"/>
              </a:ext>
            </a:extLst>
          </p:cNvPr>
          <p:cNvSpPr/>
          <p:nvPr/>
        </p:nvSpPr>
        <p:spPr>
          <a:xfrm>
            <a:off x="350503" y="2379389"/>
            <a:ext cx="25185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</a:rPr>
              <a:t>Audio</a:t>
            </a:r>
            <a:r>
              <a:rPr lang="en-US" altLang="zh-TW" sz="2000">
                <a:solidFill>
                  <a:schemeClr val="tx1">
                    <a:lumMod val="85000"/>
                    <a:lumOff val="15000"/>
                  </a:schemeClr>
                </a:solidFill>
              </a:rPr>
              <a:t>/Photo Notes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DE9D02C-A7A2-4EC8-A42C-D4CEC4E3F81C}"/>
              </a:ext>
            </a:extLst>
          </p:cNvPr>
          <p:cNvSpPr/>
          <p:nvPr/>
        </p:nvSpPr>
        <p:spPr>
          <a:xfrm>
            <a:off x="3497825" y="2261923"/>
            <a:ext cx="5381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Audio notes </a:t>
            </a:r>
            <a:r>
              <a:rPr lang="en-US" altLang="zh-TW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Record all the business trip details and meeting audio </a:t>
            </a:r>
            <a:br>
              <a:rPr lang="en-US" altLang="zh-TW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Photo notes </a:t>
            </a:r>
            <a:r>
              <a:rPr lang="en-US" altLang="zh-TW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| Add your trip photos to the notes to remember the contacts and </a:t>
            </a:r>
            <a:br>
              <a:rPr lang="en-US" altLang="zh-TW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altLang="zh-TW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people you networked with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03D43C7D-2CF1-4F02-8DBD-4AB8F7ED4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" y="2997519"/>
            <a:ext cx="9143985" cy="700766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46E791AD-ED99-4D9B-8243-8886F356714E}"/>
              </a:ext>
            </a:extLst>
          </p:cNvPr>
          <p:cNvSpPr/>
          <p:nvPr/>
        </p:nvSpPr>
        <p:spPr>
          <a:xfrm>
            <a:off x="350503" y="3175287"/>
            <a:ext cx="25185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</a:rPr>
              <a:t>Share </a:t>
            </a:r>
            <a:r>
              <a:rPr lang="en-US" altLang="zh-TW" sz="2000">
                <a:solidFill>
                  <a:schemeClr val="tx1">
                    <a:lumMod val="85000"/>
                    <a:lumOff val="15000"/>
                  </a:schemeClr>
                </a:solidFill>
              </a:rPr>
              <a:t>using Qnotes3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C5C1F78-CD55-47DE-B6EE-27D2165978D1}"/>
              </a:ext>
            </a:extLst>
          </p:cNvPr>
          <p:cNvSpPr/>
          <p:nvPr/>
        </p:nvSpPr>
        <p:spPr>
          <a:xfrm>
            <a:off x="3497825" y="3200407"/>
            <a:ext cx="53810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</a:rPr>
              <a:t>Share </a:t>
            </a:r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</a:rPr>
              <a:t>| Easily share your trip details and important notes via mobile apps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AEBD85AC-1230-472B-8078-73FBA3BBF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" y="3773671"/>
            <a:ext cx="9143985" cy="700766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3B18CAA0-793B-43F1-97DB-3E04F0AEDB11}"/>
              </a:ext>
            </a:extLst>
          </p:cNvPr>
          <p:cNvSpPr/>
          <p:nvPr/>
        </p:nvSpPr>
        <p:spPr>
          <a:xfrm>
            <a:off x="350503" y="3954777"/>
            <a:ext cx="25185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2000">
                <a:solidFill>
                  <a:schemeClr val="tx1">
                    <a:lumMod val="85000"/>
                    <a:lumOff val="15000"/>
                  </a:schemeClr>
                </a:solidFill>
              </a:rPr>
              <a:t>Edit </a:t>
            </a: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</a:rPr>
              <a:t>Offline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884864C-D165-4759-9249-17AD6F5CDB6F}"/>
              </a:ext>
            </a:extLst>
          </p:cNvPr>
          <p:cNvSpPr/>
          <p:nvPr/>
        </p:nvSpPr>
        <p:spPr>
          <a:xfrm>
            <a:off x="3497825" y="3890664"/>
            <a:ext cx="5381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</a:rPr>
              <a:t>Edit Offline </a:t>
            </a:r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</a:rPr>
              <a:t>| No need to worry about battery draining or data plan, try editing the </a:t>
            </a:r>
            <a:b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notes without a network connection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7EE02FA-DB43-488A-AE43-C851D71B1CCA}"/>
              </a:ext>
            </a:extLst>
          </p:cNvPr>
          <p:cNvSpPr/>
          <p:nvPr/>
        </p:nvSpPr>
        <p:spPr>
          <a:xfrm>
            <a:off x="239848" y="1577538"/>
            <a:ext cx="7864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</a:rPr>
              <a:t>Never miss and share every important note in your business trip by Qnotes3</a:t>
            </a:r>
          </a:p>
        </p:txBody>
      </p:sp>
    </p:spTree>
    <p:extLst>
      <p:ext uri="{BB962C8B-B14F-4D97-AF65-F5344CB8AC3E}">
        <p14:creationId xmlns:p14="http://schemas.microsoft.com/office/powerpoint/2010/main" val="843810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D3AD643-67C5-40D6-905D-11CCE6D5CF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" y="297416"/>
            <a:ext cx="5621720" cy="722028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D7FB6DE5-91A5-419F-81D1-AFAC0F504850}"/>
              </a:ext>
            </a:extLst>
          </p:cNvPr>
          <p:cNvSpPr/>
          <p:nvPr/>
        </p:nvSpPr>
        <p:spPr>
          <a:xfrm>
            <a:off x="214852" y="1102248"/>
            <a:ext cx="54162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 more with Notes Station Clipper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38D46FCD-7470-444A-8909-C029A689D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" y="2153517"/>
            <a:ext cx="9143985" cy="700766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2CC79FD9-33DA-485D-AFA0-D6DBD725AE28}"/>
              </a:ext>
            </a:extLst>
          </p:cNvPr>
          <p:cNvSpPr/>
          <p:nvPr/>
        </p:nvSpPr>
        <p:spPr>
          <a:xfrm>
            <a:off x="209826" y="2344353"/>
            <a:ext cx="26010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Clip </a:t>
            </a:r>
            <a:r>
              <a:rPr lang="en-US" altLang="zh-TW" sz="1600">
                <a:solidFill>
                  <a:schemeClr val="tx1">
                    <a:lumMod val="85000"/>
                    <a:lumOff val="15000"/>
                  </a:schemeClr>
                </a:solidFill>
              </a:rPr>
              <a:t>article contents to notes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9E7A4B5B-E04A-4021-89DB-467E37DC6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" y="3339366"/>
            <a:ext cx="9143985" cy="700766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04339E66-F587-4DBD-AFB7-49F45B4054B3}"/>
              </a:ext>
            </a:extLst>
          </p:cNvPr>
          <p:cNvSpPr/>
          <p:nvPr/>
        </p:nvSpPr>
        <p:spPr>
          <a:xfrm>
            <a:off x="209826" y="3530202"/>
            <a:ext cx="25185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1600">
                <a:solidFill>
                  <a:schemeClr val="tx1">
                    <a:lumMod val="85000"/>
                    <a:lumOff val="15000"/>
                  </a:schemeClr>
                </a:solidFill>
              </a:rPr>
              <a:t>Add </a:t>
            </a: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screenshot </a:t>
            </a:r>
            <a:r>
              <a:rPr lang="en-US" altLang="zh-TW" sz="1600">
                <a:solidFill>
                  <a:schemeClr val="tx1">
                    <a:lumMod val="85000"/>
                    <a:lumOff val="15000"/>
                  </a:schemeClr>
                </a:solidFill>
              </a:rPr>
              <a:t>to notes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1B5884E-5CD6-48F0-821B-D5BBB99720C4}"/>
              </a:ext>
            </a:extLst>
          </p:cNvPr>
          <p:cNvSpPr/>
          <p:nvPr/>
        </p:nvSpPr>
        <p:spPr>
          <a:xfrm>
            <a:off x="3497825" y="3522098"/>
            <a:ext cx="53810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400" b="1">
                <a:solidFill>
                  <a:schemeClr val="tx1">
                    <a:lumMod val="85000"/>
                    <a:lumOff val="15000"/>
                  </a:schemeClr>
                </a:solidFill>
              </a:rPr>
              <a:t>Article screenshots </a:t>
            </a:r>
            <a:r>
              <a:rPr lang="en-US" altLang="zh-TW" sz="1400">
                <a:solidFill>
                  <a:schemeClr val="tx1">
                    <a:lumMod val="85000"/>
                    <a:lumOff val="15000"/>
                  </a:schemeClr>
                </a:solidFill>
              </a:rPr>
              <a:t>| Capture images of article pages and save in notes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9880AA56-E130-4D0A-A1F2-AED9C5D258EE}"/>
              </a:ext>
            </a:extLst>
          </p:cNvPr>
          <p:cNvSpPr/>
          <p:nvPr/>
        </p:nvSpPr>
        <p:spPr>
          <a:xfrm>
            <a:off x="3497825" y="2344353"/>
            <a:ext cx="53810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400" b="1">
                <a:solidFill>
                  <a:schemeClr val="tx1">
                    <a:lumMod val="85000"/>
                    <a:lumOff val="15000"/>
                  </a:schemeClr>
                </a:solidFill>
              </a:rPr>
              <a:t>Articles to notes </a:t>
            </a:r>
            <a:r>
              <a:rPr lang="en-US" altLang="zh-TW" sz="1400">
                <a:solidFill>
                  <a:schemeClr val="tx1">
                    <a:lumMod val="85000"/>
                    <a:lumOff val="15000"/>
                  </a:schemeClr>
                </a:solidFill>
              </a:rPr>
              <a:t>| Clip articles to notes using the clipper</a:t>
            </a: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6EE71BE1-CD4C-4E9A-B357-DF3BFA6D38CE}"/>
              </a:ext>
            </a:extLst>
          </p:cNvPr>
          <p:cNvSpPr/>
          <p:nvPr/>
        </p:nvSpPr>
        <p:spPr>
          <a:xfrm>
            <a:off x="2695738" y="3308499"/>
            <a:ext cx="777698" cy="77769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6244DAF1-CF63-40FE-BCB1-D1FD2A5E2587}"/>
              </a:ext>
            </a:extLst>
          </p:cNvPr>
          <p:cNvSpPr/>
          <p:nvPr/>
        </p:nvSpPr>
        <p:spPr>
          <a:xfrm>
            <a:off x="2695738" y="2128361"/>
            <a:ext cx="777698" cy="77769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5F2B1820-2894-4695-84F6-E877F1E70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0861" y="3412156"/>
            <a:ext cx="545104" cy="570384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3C05E791-A9B4-4D3C-8EF8-4ACF517BB3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6979" y="2182987"/>
            <a:ext cx="352867" cy="638552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18FACC29-2CF2-400F-B400-6A0918CFAB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93" r="13553"/>
          <a:stretch/>
        </p:blipFill>
        <p:spPr>
          <a:xfrm>
            <a:off x="4057337" y="297416"/>
            <a:ext cx="1369101" cy="722028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0104ACA3-04C7-4398-BD80-DB99FAA2556F}"/>
              </a:ext>
            </a:extLst>
          </p:cNvPr>
          <p:cNvGrpSpPr/>
          <p:nvPr/>
        </p:nvGrpSpPr>
        <p:grpSpPr>
          <a:xfrm>
            <a:off x="4984066" y="188793"/>
            <a:ext cx="900000" cy="900000"/>
            <a:chOff x="4890351" y="188793"/>
            <a:chExt cx="900000" cy="900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8438454F-6D99-40BA-B064-F053AB0FC163}"/>
                </a:ext>
              </a:extLst>
            </p:cNvPr>
            <p:cNvSpPr/>
            <p:nvPr/>
          </p:nvSpPr>
          <p:spPr>
            <a:xfrm>
              <a:off x="4890351" y="188793"/>
              <a:ext cx="900000" cy="900000"/>
            </a:xfrm>
            <a:prstGeom prst="roundRect">
              <a:avLst>
                <a:gd name="adj" fmla="val 127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CAF63338-F07A-4455-A087-EB0649DBE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9152" y="321530"/>
              <a:ext cx="649829" cy="653607"/>
            </a:xfrm>
            <a:prstGeom prst="rect">
              <a:avLst/>
            </a:prstGeom>
          </p:spPr>
        </p:pic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BD8C61F3-F779-4F13-8042-31753A9A78C3}"/>
              </a:ext>
            </a:extLst>
          </p:cNvPr>
          <p:cNvSpPr/>
          <p:nvPr/>
        </p:nvSpPr>
        <p:spPr>
          <a:xfrm>
            <a:off x="223297" y="356489"/>
            <a:ext cx="3797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3200" b="1">
                <a:solidFill>
                  <a:srgbClr val="A70081"/>
                </a:solidFill>
              </a:rPr>
              <a:t>Notes Station Clipper</a:t>
            </a:r>
          </a:p>
        </p:txBody>
      </p:sp>
    </p:spTree>
    <p:extLst>
      <p:ext uri="{BB962C8B-B14F-4D97-AF65-F5344CB8AC3E}">
        <p14:creationId xmlns:p14="http://schemas.microsoft.com/office/powerpoint/2010/main" val="588618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2">
            <a:extLst>
              <a:ext uri="{FF2B5EF4-FFF2-40B4-BE49-F238E27FC236}">
                <a16:creationId xmlns:a16="http://schemas.microsoft.com/office/drawing/2014/main" id="{F50081EF-23F1-4E6C-A49C-A8B8EC442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966" y="254342"/>
            <a:ext cx="7606444" cy="4165717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E0B10785-FEC8-40D1-A72A-D04A09B54856}"/>
              </a:ext>
            </a:extLst>
          </p:cNvPr>
          <p:cNvSpPr/>
          <p:nvPr/>
        </p:nvSpPr>
        <p:spPr>
          <a:xfrm>
            <a:off x="248965" y="1150606"/>
            <a:ext cx="693265" cy="69326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812F0BB9-DE4B-4570-B935-32F0294B34AB}"/>
              </a:ext>
            </a:extLst>
          </p:cNvPr>
          <p:cNvSpPr/>
          <p:nvPr/>
        </p:nvSpPr>
        <p:spPr>
          <a:xfrm>
            <a:off x="248965" y="209126"/>
            <a:ext cx="693265" cy="69326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670ED72-08C1-447B-B513-C1A98C8DB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89" y="1243009"/>
            <a:ext cx="485923" cy="50845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4D3DE94-C201-47D5-B4CF-0A717B532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72" y="257821"/>
            <a:ext cx="314557" cy="56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70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群組 18">
            <a:extLst>
              <a:ext uri="{FF2B5EF4-FFF2-40B4-BE49-F238E27FC236}">
                <a16:creationId xmlns:a16="http://schemas.microsoft.com/office/drawing/2014/main" id="{0D15E6B5-A941-4B2B-9FF8-8D5A2BF08022}"/>
              </a:ext>
            </a:extLst>
          </p:cNvPr>
          <p:cNvGrpSpPr/>
          <p:nvPr/>
        </p:nvGrpSpPr>
        <p:grpSpPr>
          <a:xfrm>
            <a:off x="8" y="112134"/>
            <a:ext cx="7737416" cy="902525"/>
            <a:chOff x="6" y="112134"/>
            <a:chExt cx="5305083" cy="618807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227F2D08-8D33-4D81-9B74-D56560A0C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" y="112134"/>
              <a:ext cx="5305083" cy="618807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AF47F237-4B51-44C3-BF6B-97E03FDCA4B0}"/>
                </a:ext>
              </a:extLst>
            </p:cNvPr>
            <p:cNvSpPr/>
            <p:nvPr/>
          </p:nvSpPr>
          <p:spPr>
            <a:xfrm>
              <a:off x="381349" y="194526"/>
              <a:ext cx="4135630" cy="4431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342900">
                <a:spcBef>
                  <a:spcPts val="0"/>
                </a:spcBef>
                <a:buSzPts val="1800"/>
              </a:pPr>
              <a:r>
                <a:rPr lang="en-US" altLang="zh-TW" sz="3600" b="1">
                  <a:solidFill>
                    <a:schemeClr val="bg1"/>
                  </a:solidFill>
                </a:rPr>
                <a:t>Collaboration with other apps</a:t>
              </a:r>
            </a:p>
          </p:txBody>
        </p:sp>
      </p:grpSp>
      <p:sp>
        <p:nvSpPr>
          <p:cNvPr id="22" name="Google Shape;102;p16">
            <a:extLst>
              <a:ext uri="{FF2B5EF4-FFF2-40B4-BE49-F238E27FC236}">
                <a16:creationId xmlns:a16="http://schemas.microsoft.com/office/drawing/2014/main" id="{241A8B1F-52CF-4D8F-A46E-505406261A12}"/>
              </a:ext>
            </a:extLst>
          </p:cNvPr>
          <p:cNvSpPr txBox="1">
            <a:spLocks/>
          </p:cNvSpPr>
          <p:nvPr/>
        </p:nvSpPr>
        <p:spPr>
          <a:xfrm>
            <a:off x="555975" y="916409"/>
            <a:ext cx="7808225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</a:rPr>
              <a:t>Use Notes Station 3 in combination with </a:t>
            </a:r>
            <a:r>
              <a:rPr lang="en-US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Qphoto</a:t>
            </a: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</a:rPr>
              <a:t>, OCR converter, </a:t>
            </a:r>
            <a:r>
              <a:rPr lang="en-US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Qcontactz</a:t>
            </a: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QmailAgent</a:t>
            </a: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</a:rPr>
              <a:t> and </a:t>
            </a:r>
            <a:r>
              <a:rPr lang="en-US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QcalAgent</a:t>
            </a:r>
            <a:endParaRPr 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39F3F72E-216D-4C53-B387-032A0906E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67" y="1686446"/>
            <a:ext cx="7027080" cy="902526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FD900434-7F80-478D-89C9-68E903EA5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67" y="2720395"/>
            <a:ext cx="7027080" cy="902526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70BD4AFA-F0FC-4CD2-BE23-15D7AB5F8A34}"/>
              </a:ext>
            </a:extLst>
          </p:cNvPr>
          <p:cNvSpPr/>
          <p:nvPr/>
        </p:nvSpPr>
        <p:spPr>
          <a:xfrm>
            <a:off x="2486275" y="1815908"/>
            <a:ext cx="4339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1600" b="1">
                <a:solidFill>
                  <a:srgbClr val="583B7E"/>
                </a:solidFill>
              </a:rPr>
              <a:t>Notes Station 3 with </a:t>
            </a:r>
            <a:r>
              <a:rPr lang="en-US" altLang="zh-TW" sz="1600" b="1" err="1">
                <a:solidFill>
                  <a:srgbClr val="583B7E"/>
                </a:solidFill>
              </a:rPr>
              <a:t>Qphoto</a:t>
            </a:r>
            <a:r>
              <a:rPr lang="en-US" altLang="zh-TW" sz="1600" b="1">
                <a:solidFill>
                  <a:srgbClr val="583B7E"/>
                </a:solidFill>
              </a:rPr>
              <a:t> and OCR Converter, with help of Notes Station 3 web clipper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CA5374F-DBC9-458A-A0C6-1E7D26B2244C}"/>
              </a:ext>
            </a:extLst>
          </p:cNvPr>
          <p:cNvSpPr/>
          <p:nvPr/>
        </p:nvSpPr>
        <p:spPr>
          <a:xfrm>
            <a:off x="2486275" y="2986991"/>
            <a:ext cx="45837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1600" b="1">
                <a:solidFill>
                  <a:srgbClr val="583B7E"/>
                </a:solidFill>
              </a:rPr>
              <a:t>Notes Station 3 with </a:t>
            </a:r>
            <a:r>
              <a:rPr lang="en-US" altLang="zh-TW" sz="1600" b="1" err="1">
                <a:solidFill>
                  <a:srgbClr val="583B7E"/>
                </a:solidFill>
              </a:rPr>
              <a:t>Qcontactz</a:t>
            </a:r>
            <a:r>
              <a:rPr lang="en-US" altLang="zh-TW" sz="1600" b="1">
                <a:solidFill>
                  <a:srgbClr val="583B7E"/>
                </a:solidFill>
              </a:rPr>
              <a:t> and </a:t>
            </a:r>
            <a:r>
              <a:rPr lang="en-US" altLang="zh-TW" sz="1600" b="1" err="1">
                <a:solidFill>
                  <a:srgbClr val="583B7E"/>
                </a:solidFill>
              </a:rPr>
              <a:t>QmailAgent</a:t>
            </a:r>
            <a:endParaRPr lang="en-US" altLang="zh-TW" sz="1600" b="1">
              <a:solidFill>
                <a:srgbClr val="583B7E"/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7C024F4-E456-4DC8-A820-2D2ECE573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879" y="1836886"/>
            <a:ext cx="611693" cy="6116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F042D7C-91F6-4AB7-9486-9303DD0577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851" y="1837324"/>
            <a:ext cx="612000" cy="6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42036C61-A7A6-4CC9-96E9-B9CA05841A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9879" y="2871866"/>
            <a:ext cx="611693" cy="6116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1C9A7C15-4B8B-4B06-ADBB-8DA1B9586E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851" y="2872304"/>
            <a:ext cx="612000" cy="6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A38BF41-4ABA-4E3D-BA1C-6B3474608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67" y="3750155"/>
            <a:ext cx="7027080" cy="902526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BAD522CC-69C8-4DA1-9CA7-B1005D7AB0B4}"/>
              </a:ext>
            </a:extLst>
          </p:cNvPr>
          <p:cNvSpPr/>
          <p:nvPr/>
        </p:nvSpPr>
        <p:spPr>
          <a:xfrm>
            <a:off x="2486275" y="4016751"/>
            <a:ext cx="45837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1600" b="1">
                <a:solidFill>
                  <a:srgbClr val="583B7E"/>
                </a:solidFill>
              </a:rPr>
              <a:t>Notes Station 3 with </a:t>
            </a:r>
            <a:r>
              <a:rPr lang="en-US" altLang="zh-TW" sz="1600" b="1" err="1">
                <a:solidFill>
                  <a:srgbClr val="583B7E"/>
                </a:solidFill>
              </a:rPr>
              <a:t>Qcontactz</a:t>
            </a:r>
            <a:r>
              <a:rPr lang="en-US" altLang="zh-TW" sz="1600" b="1">
                <a:solidFill>
                  <a:srgbClr val="583B7E"/>
                </a:solidFill>
              </a:rPr>
              <a:t> and </a:t>
            </a:r>
            <a:r>
              <a:rPr lang="en-US" altLang="zh-TW" sz="1600" b="1" err="1">
                <a:solidFill>
                  <a:srgbClr val="583B7E"/>
                </a:solidFill>
              </a:rPr>
              <a:t>QcalAgent</a:t>
            </a:r>
            <a:endParaRPr lang="en-US" altLang="zh-TW" sz="1600" b="1">
              <a:solidFill>
                <a:srgbClr val="583B7E"/>
              </a:solidFill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3B081FB4-C9F0-41C7-BEA4-CDE4D3DEB9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851" y="3902064"/>
            <a:ext cx="612000" cy="6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Google Shape;235;p30">
            <a:extLst>
              <a:ext uri="{FF2B5EF4-FFF2-40B4-BE49-F238E27FC236}">
                <a16:creationId xmlns:a16="http://schemas.microsoft.com/office/drawing/2014/main" id="{FC492424-A28D-4321-ABEA-1EC4429D8D8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49879" y="3895418"/>
            <a:ext cx="612000" cy="612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1163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6CEDD570-C203-4005-B463-83CF2ED2A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13828"/>
            <a:ext cx="9144000" cy="1226775"/>
          </a:xfrm>
          <a:prstGeom prst="rect">
            <a:avLst/>
          </a:prstGeom>
        </p:spPr>
      </p:pic>
      <p:sp>
        <p:nvSpPr>
          <p:cNvPr id="264" name="Google Shape;264;p31"/>
          <p:cNvSpPr txBox="1">
            <a:spLocks noGrp="1"/>
          </p:cNvSpPr>
          <p:nvPr>
            <p:ph type="title" idx="4294967295"/>
          </p:nvPr>
        </p:nvSpPr>
        <p:spPr>
          <a:xfrm>
            <a:off x="27708" y="482689"/>
            <a:ext cx="2835564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alibri "/>
              </a:rPr>
              <a:t>Want to </a:t>
            </a:r>
            <a:r>
              <a:rPr lang="en-US" sz="1800" b="1">
                <a:latin typeface="Calibri "/>
              </a:rPr>
              <a:t>b</a:t>
            </a:r>
            <a:r>
              <a:rPr lang="en" sz="1800" b="1">
                <a:latin typeface="Calibri "/>
              </a:rPr>
              <a:t>oost productivity while securing privacy? </a:t>
            </a:r>
            <a:endParaRPr sz="1800" b="1">
              <a:latin typeface="Calibri "/>
            </a:endParaRPr>
          </a:p>
        </p:txBody>
      </p:sp>
      <p:sp>
        <p:nvSpPr>
          <p:cNvPr id="265" name="Google Shape;265;p31"/>
          <p:cNvSpPr txBox="1">
            <a:spLocks noGrp="1"/>
          </p:cNvSpPr>
          <p:nvPr>
            <p:ph type="body" idx="4294967295"/>
          </p:nvPr>
        </p:nvSpPr>
        <p:spPr>
          <a:xfrm>
            <a:off x="3211909" y="167014"/>
            <a:ext cx="5701181" cy="1226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1450" indent="-180000" algn="just">
              <a:spcBef>
                <a:spcPts val="0"/>
              </a:spcBef>
              <a:buSzPts val="1800"/>
            </a:pPr>
            <a:r>
              <a:rPr lang="en" sz="1200"/>
              <a:t>Purchase a QNAP NAS that suits your needs from the variety of products offered by QNAP</a:t>
            </a:r>
            <a:endParaRPr sz="1200"/>
          </a:p>
          <a:p>
            <a:pPr marL="351450" indent="-180000" algn="just">
              <a:spcBef>
                <a:spcPts val="0"/>
              </a:spcBef>
              <a:buSzPts val="1800"/>
            </a:pPr>
            <a:r>
              <a:rPr lang="en" sz="1200"/>
              <a:t>Suitable for all users, whether you have a home office or a big office, or just want it for a personal use.</a:t>
            </a:r>
            <a:endParaRPr sz="1200"/>
          </a:p>
          <a:p>
            <a:pPr marL="351450" indent="-180000" algn="just">
              <a:spcBef>
                <a:spcPts val="0"/>
              </a:spcBef>
              <a:buSzPts val="1800"/>
            </a:pPr>
            <a:r>
              <a:rPr lang="en" sz="1200"/>
              <a:t>Secure all your data privately in a QNAP NAS, within your vicinity in a private cloud (NAS)</a:t>
            </a:r>
            <a:endParaRPr sz="1200"/>
          </a:p>
          <a:p>
            <a:pPr marL="351450" indent="-180000" algn="just">
              <a:spcBef>
                <a:spcPts val="0"/>
              </a:spcBef>
              <a:buSzPts val="1800"/>
            </a:pPr>
            <a:r>
              <a:rPr lang="en" sz="1200"/>
              <a:t>Have almost unlimited storage space of your data</a:t>
            </a:r>
            <a:endParaRPr sz="120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4EFA911-AD81-4C39-B113-B81BC8967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22" y="1543500"/>
            <a:ext cx="7205478" cy="35197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群組 38">
            <a:extLst>
              <a:ext uri="{FF2B5EF4-FFF2-40B4-BE49-F238E27FC236}">
                <a16:creationId xmlns:a16="http://schemas.microsoft.com/office/drawing/2014/main" id="{3D52D05A-6EB2-442D-BC77-D19C9CADD672}"/>
              </a:ext>
            </a:extLst>
          </p:cNvPr>
          <p:cNvGrpSpPr/>
          <p:nvPr/>
        </p:nvGrpSpPr>
        <p:grpSpPr>
          <a:xfrm>
            <a:off x="96394" y="1328619"/>
            <a:ext cx="9001598" cy="3454555"/>
            <a:chOff x="96394" y="1250714"/>
            <a:chExt cx="9001598" cy="3454555"/>
          </a:xfrm>
        </p:grpSpPr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B60EF4C3-E344-4E79-BB1A-07C356F48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394" y="1250714"/>
              <a:ext cx="1694758" cy="3454555"/>
            </a:xfrm>
            <a:prstGeom prst="rect">
              <a:avLst/>
            </a:prstGeom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2397D067-BBD9-4732-86FF-1F751E1E4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4978" y="1250714"/>
              <a:ext cx="1694758" cy="3454555"/>
            </a:xfrm>
            <a:prstGeom prst="rect">
              <a:avLst/>
            </a:prstGeom>
          </p:spPr>
        </p:pic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6682DE22-C115-4954-BBEB-D50FF100A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6150" y="1250714"/>
              <a:ext cx="1694758" cy="3454555"/>
            </a:xfrm>
            <a:prstGeom prst="rect">
              <a:avLst/>
            </a:prstGeom>
          </p:spPr>
        </p:pic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630EA4BE-FFB0-4D0D-8101-1C52B6114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2062" y="1250714"/>
              <a:ext cx="1694758" cy="3454555"/>
            </a:xfrm>
            <a:prstGeom prst="rect">
              <a:avLst/>
            </a:prstGeom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5D0A0CE1-A941-445A-9B4C-062A78825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3234" y="1250714"/>
              <a:ext cx="1694758" cy="3454555"/>
            </a:xfrm>
            <a:prstGeom prst="rect">
              <a:avLst/>
            </a:prstGeom>
          </p:spPr>
        </p:pic>
      </p:grpSp>
      <p:pic>
        <p:nvPicPr>
          <p:cNvPr id="50" name="Google Shape;261;p31">
            <a:extLst>
              <a:ext uri="{FF2B5EF4-FFF2-40B4-BE49-F238E27FC236}">
                <a16:creationId xmlns:a16="http://schemas.microsoft.com/office/drawing/2014/main" id="{524232FA-25C7-4C10-B4D9-BEA46F7E5DE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5177" y="1504719"/>
            <a:ext cx="1004807" cy="71383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2C98C116-AB90-46D5-8E6E-76292F7E2EE4}"/>
              </a:ext>
            </a:extLst>
          </p:cNvPr>
          <p:cNvSpPr/>
          <p:nvPr/>
        </p:nvSpPr>
        <p:spPr>
          <a:xfrm>
            <a:off x="458559" y="2830201"/>
            <a:ext cx="917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400"/>
            </a:pPr>
            <a:r>
              <a:rPr lang="en-US" altLang="zh-TW" sz="1800" b="1" err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Qphoto</a:t>
            </a:r>
            <a:endParaRPr lang="en-US" altLang="zh-TW" sz="1800" b="1">
              <a:solidFill>
                <a:schemeClr val="bg1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FDCB2EA7-7AF7-40B2-96B8-317DBBF6D293}"/>
              </a:ext>
            </a:extLst>
          </p:cNvPr>
          <p:cNvSpPr/>
          <p:nvPr/>
        </p:nvSpPr>
        <p:spPr>
          <a:xfrm>
            <a:off x="2429600" y="2830201"/>
            <a:ext cx="591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400"/>
            </a:pPr>
            <a:r>
              <a:rPr lang="en-US" altLang="zh-TW" sz="1800" b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OCR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84C2746A-07EF-434D-8D70-40E41C4EC215}"/>
              </a:ext>
            </a:extLst>
          </p:cNvPr>
          <p:cNvSpPr/>
          <p:nvPr/>
        </p:nvSpPr>
        <p:spPr>
          <a:xfrm>
            <a:off x="3676899" y="2855321"/>
            <a:ext cx="1764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400"/>
            </a:pPr>
            <a:r>
              <a:rPr lang="en-US" altLang="zh-TW" sz="1400" b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Notes Station Clipper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43AC718A-83FF-493C-9CE8-F33BAF3AFEF7}"/>
              </a:ext>
            </a:extLst>
          </p:cNvPr>
          <p:cNvSpPr/>
          <p:nvPr/>
        </p:nvSpPr>
        <p:spPr>
          <a:xfrm>
            <a:off x="5580115" y="2830201"/>
            <a:ext cx="1656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400"/>
            </a:pPr>
            <a:r>
              <a:rPr lang="en-US" altLang="zh-TW" sz="1800" b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Notes Station 3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2120A390-6E67-49D0-9909-711E17A08E3C}"/>
              </a:ext>
            </a:extLst>
          </p:cNvPr>
          <p:cNvSpPr/>
          <p:nvPr/>
        </p:nvSpPr>
        <p:spPr>
          <a:xfrm>
            <a:off x="7427889" y="2830201"/>
            <a:ext cx="1551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400"/>
            </a:pPr>
            <a:r>
              <a:rPr lang="en-US" altLang="zh-TW" sz="1800" b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Export as PDF</a:t>
            </a:r>
          </a:p>
        </p:txBody>
      </p:sp>
      <p:pic>
        <p:nvPicPr>
          <p:cNvPr id="56" name="圖片 55">
            <a:extLst>
              <a:ext uri="{FF2B5EF4-FFF2-40B4-BE49-F238E27FC236}">
                <a16:creationId xmlns:a16="http://schemas.microsoft.com/office/drawing/2014/main" id="{5FE0663E-EDDE-41A8-B04B-EB4571FB8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510" y="1531105"/>
            <a:ext cx="611693" cy="6116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FB32FD8E-BF90-4149-8C75-B7E55C4F38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78" y="1531105"/>
            <a:ext cx="612000" cy="6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8" name="Google Shape;88;p15">
            <a:extLst>
              <a:ext uri="{FF2B5EF4-FFF2-40B4-BE49-F238E27FC236}">
                <a16:creationId xmlns:a16="http://schemas.microsoft.com/office/drawing/2014/main" id="{BA6B3650-46EF-4524-8C23-39330EF691CB}"/>
              </a:ext>
            </a:extLst>
          </p:cNvPr>
          <p:cNvGrpSpPr/>
          <p:nvPr/>
        </p:nvGrpSpPr>
        <p:grpSpPr>
          <a:xfrm>
            <a:off x="1668065" y="1656951"/>
            <a:ext cx="360000" cy="360000"/>
            <a:chOff x="4858109" y="2631368"/>
            <a:chExt cx="316442" cy="315000"/>
          </a:xfrm>
        </p:grpSpPr>
        <p:sp>
          <p:nvSpPr>
            <p:cNvPr id="59" name="Google Shape;89;p15">
              <a:extLst>
                <a:ext uri="{FF2B5EF4-FFF2-40B4-BE49-F238E27FC236}">
                  <a16:creationId xmlns:a16="http://schemas.microsoft.com/office/drawing/2014/main" id="{9EC24C8A-D3E0-42BF-980C-A1DEE5707240}"/>
                </a:ext>
              </a:extLst>
            </p:cNvPr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0;p15">
              <a:extLst>
                <a:ext uri="{FF2B5EF4-FFF2-40B4-BE49-F238E27FC236}">
                  <a16:creationId xmlns:a16="http://schemas.microsoft.com/office/drawing/2014/main" id="{DB86E804-1D9E-488E-9045-117CCF895778}"/>
                </a:ext>
              </a:extLst>
            </p:cNvPr>
            <p:cNvSpPr/>
            <p:nvPr/>
          </p:nvSpPr>
          <p:spPr>
            <a:xfrm>
              <a:off x="4858109" y="2742681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533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grpSp>
        <p:nvGrpSpPr>
          <p:cNvPr id="61" name="Google Shape;88;p15">
            <a:extLst>
              <a:ext uri="{FF2B5EF4-FFF2-40B4-BE49-F238E27FC236}">
                <a16:creationId xmlns:a16="http://schemas.microsoft.com/office/drawing/2014/main" id="{8DD46CEB-F3C6-444C-8708-6B775290D1AA}"/>
              </a:ext>
            </a:extLst>
          </p:cNvPr>
          <p:cNvGrpSpPr/>
          <p:nvPr/>
        </p:nvGrpSpPr>
        <p:grpSpPr>
          <a:xfrm>
            <a:off x="3456751" y="1656951"/>
            <a:ext cx="360000" cy="360000"/>
            <a:chOff x="4858109" y="2631368"/>
            <a:chExt cx="316442" cy="315000"/>
          </a:xfrm>
        </p:grpSpPr>
        <p:sp>
          <p:nvSpPr>
            <p:cNvPr id="62" name="Google Shape;89;p15">
              <a:extLst>
                <a:ext uri="{FF2B5EF4-FFF2-40B4-BE49-F238E27FC236}">
                  <a16:creationId xmlns:a16="http://schemas.microsoft.com/office/drawing/2014/main" id="{F5C2FC57-C0FC-487A-8A59-D64C6A4920E7}"/>
                </a:ext>
              </a:extLst>
            </p:cNvPr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0;p15">
              <a:extLst>
                <a:ext uri="{FF2B5EF4-FFF2-40B4-BE49-F238E27FC236}">
                  <a16:creationId xmlns:a16="http://schemas.microsoft.com/office/drawing/2014/main" id="{A56DB0B6-949A-482E-8F84-212EBD9AD4FD}"/>
                </a:ext>
              </a:extLst>
            </p:cNvPr>
            <p:cNvSpPr/>
            <p:nvPr/>
          </p:nvSpPr>
          <p:spPr>
            <a:xfrm>
              <a:off x="4858109" y="2742681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533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grpSp>
        <p:nvGrpSpPr>
          <p:cNvPr id="64" name="Google Shape;88;p15">
            <a:extLst>
              <a:ext uri="{FF2B5EF4-FFF2-40B4-BE49-F238E27FC236}">
                <a16:creationId xmlns:a16="http://schemas.microsoft.com/office/drawing/2014/main" id="{107DFD11-D7DD-4F00-A5B2-0F3E55601C80}"/>
              </a:ext>
            </a:extLst>
          </p:cNvPr>
          <p:cNvGrpSpPr/>
          <p:nvPr/>
        </p:nvGrpSpPr>
        <p:grpSpPr>
          <a:xfrm>
            <a:off x="5306753" y="1656951"/>
            <a:ext cx="360000" cy="360000"/>
            <a:chOff x="4858109" y="2631368"/>
            <a:chExt cx="316442" cy="315000"/>
          </a:xfrm>
        </p:grpSpPr>
        <p:sp>
          <p:nvSpPr>
            <p:cNvPr id="65" name="Google Shape;89;p15">
              <a:extLst>
                <a:ext uri="{FF2B5EF4-FFF2-40B4-BE49-F238E27FC236}">
                  <a16:creationId xmlns:a16="http://schemas.microsoft.com/office/drawing/2014/main" id="{39261F4D-ECDC-4352-953C-6E03CF54CA0A}"/>
                </a:ext>
              </a:extLst>
            </p:cNvPr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0;p15">
              <a:extLst>
                <a:ext uri="{FF2B5EF4-FFF2-40B4-BE49-F238E27FC236}">
                  <a16:creationId xmlns:a16="http://schemas.microsoft.com/office/drawing/2014/main" id="{D983F248-1981-41F8-87CD-F4345DBA42FC}"/>
                </a:ext>
              </a:extLst>
            </p:cNvPr>
            <p:cNvSpPr/>
            <p:nvPr/>
          </p:nvSpPr>
          <p:spPr>
            <a:xfrm>
              <a:off x="4858109" y="2742681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533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grpSp>
        <p:nvGrpSpPr>
          <p:cNvPr id="67" name="Google Shape;88;p15">
            <a:extLst>
              <a:ext uri="{FF2B5EF4-FFF2-40B4-BE49-F238E27FC236}">
                <a16:creationId xmlns:a16="http://schemas.microsoft.com/office/drawing/2014/main" id="{0B96E4CE-8E24-4526-BDF6-5397D7D388FF}"/>
              </a:ext>
            </a:extLst>
          </p:cNvPr>
          <p:cNvGrpSpPr/>
          <p:nvPr/>
        </p:nvGrpSpPr>
        <p:grpSpPr>
          <a:xfrm>
            <a:off x="7103254" y="1656951"/>
            <a:ext cx="360000" cy="360000"/>
            <a:chOff x="4858109" y="2631368"/>
            <a:chExt cx="316442" cy="315000"/>
          </a:xfrm>
        </p:grpSpPr>
        <p:sp>
          <p:nvSpPr>
            <p:cNvPr id="68" name="Google Shape;89;p15">
              <a:extLst>
                <a:ext uri="{FF2B5EF4-FFF2-40B4-BE49-F238E27FC236}">
                  <a16:creationId xmlns:a16="http://schemas.microsoft.com/office/drawing/2014/main" id="{13F3B7DB-73F5-47DC-8BBE-4CEA4DE461D6}"/>
                </a:ext>
              </a:extLst>
            </p:cNvPr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0;p15">
              <a:extLst>
                <a:ext uri="{FF2B5EF4-FFF2-40B4-BE49-F238E27FC236}">
                  <a16:creationId xmlns:a16="http://schemas.microsoft.com/office/drawing/2014/main" id="{FC05A332-3B11-4026-B117-56646C97BED8}"/>
                </a:ext>
              </a:extLst>
            </p:cNvPr>
            <p:cNvSpPr/>
            <p:nvPr/>
          </p:nvSpPr>
          <p:spPr>
            <a:xfrm>
              <a:off x="4858109" y="2742681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533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pic>
        <p:nvPicPr>
          <p:cNvPr id="70" name="圖片 69">
            <a:extLst>
              <a:ext uri="{FF2B5EF4-FFF2-40B4-BE49-F238E27FC236}">
                <a16:creationId xmlns:a16="http://schemas.microsoft.com/office/drawing/2014/main" id="{7A78BE9F-49AD-4CE9-B525-27E0251E2E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2063" y="1539435"/>
            <a:ext cx="612000" cy="6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71114AB7-EFCC-4368-B8F5-712BD0AA77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4907" y="1564556"/>
            <a:ext cx="536879" cy="540000"/>
          </a:xfrm>
          <a:prstGeom prst="rect">
            <a:avLst/>
          </a:prstGeom>
        </p:spPr>
      </p:pic>
      <p:sp>
        <p:nvSpPr>
          <p:cNvPr id="274" name="Google Shape;274;p32"/>
          <p:cNvSpPr txBox="1"/>
          <p:nvPr/>
        </p:nvSpPr>
        <p:spPr>
          <a:xfrm>
            <a:off x="144064" y="3135033"/>
            <a:ext cx="1615200" cy="173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3372"/>
                </a:solidFill>
                <a:latin typeface="Calibri "/>
                <a:ea typeface="Roboto"/>
                <a:cs typeface="Roboto"/>
                <a:sym typeface="Roboto"/>
              </a:rPr>
              <a:t>Click a photo of a document, a ticket, an invoice or anything with text on it using </a:t>
            </a:r>
            <a:r>
              <a:rPr lang="en" sz="1100" b="1" err="1">
                <a:solidFill>
                  <a:srgbClr val="4F3372"/>
                </a:solidFill>
                <a:latin typeface="Calibri "/>
                <a:ea typeface="Roboto"/>
                <a:cs typeface="Roboto"/>
                <a:sym typeface="Roboto"/>
              </a:rPr>
              <a:t>Qphoto</a:t>
            </a:r>
            <a:r>
              <a:rPr lang="en" sz="1100" b="1">
                <a:solidFill>
                  <a:srgbClr val="4F3372"/>
                </a:solidFill>
                <a:latin typeface="Calibri "/>
                <a:ea typeface="Roboto"/>
                <a:cs typeface="Roboto"/>
              </a:rPr>
              <a:t>.</a:t>
            </a:r>
            <a:endParaRPr sz="1100" b="1">
              <a:solidFill>
                <a:srgbClr val="4F3372"/>
              </a:solidFill>
              <a:latin typeface="Calibri 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3372"/>
                </a:solidFill>
                <a:latin typeface="Calibri "/>
                <a:ea typeface="Roboto"/>
                <a:cs typeface="Roboto"/>
                <a:sym typeface="Roboto"/>
              </a:rPr>
              <a:t>The photo will be saved on your NAS directly</a:t>
            </a:r>
            <a:r>
              <a:rPr lang="en" sz="1050" b="1">
                <a:solidFill>
                  <a:srgbClr val="4F3372"/>
                </a:solidFill>
                <a:latin typeface="Calibri "/>
                <a:ea typeface="Roboto"/>
                <a:cs typeface="Roboto"/>
                <a:sym typeface="Roboto"/>
              </a:rPr>
              <a:t>.</a:t>
            </a:r>
            <a:endParaRPr sz="1050" b="1">
              <a:solidFill>
                <a:srgbClr val="4F3372"/>
              </a:solidFill>
              <a:latin typeface="Calibri "/>
              <a:ea typeface="Roboto"/>
              <a:cs typeface="Roboto"/>
              <a:sym typeface="Roboto"/>
            </a:endParaRPr>
          </a:p>
        </p:txBody>
      </p:sp>
      <p:sp>
        <p:nvSpPr>
          <p:cNvPr id="277" name="Google Shape;277;p32"/>
          <p:cNvSpPr txBox="1"/>
          <p:nvPr/>
        </p:nvSpPr>
        <p:spPr>
          <a:xfrm>
            <a:off x="1935457" y="3135033"/>
            <a:ext cx="1624500" cy="163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zh-TW"/>
            </a:defPPr>
            <a:lvl1pPr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rgbClr val="4F3372"/>
                </a:solidFill>
                <a:latin typeface="Calibri "/>
                <a:ea typeface="Roboto"/>
                <a:cs typeface="Roboto"/>
              </a:defRPr>
            </a:lvl1pPr>
          </a:lstStyle>
          <a:p>
            <a:r>
              <a:rPr lang="en">
                <a:sym typeface="Roboto"/>
              </a:rPr>
              <a:t>Import the image from the NAS and convert the image to text using OCR. </a:t>
            </a:r>
            <a:endParaRPr lang="zh-TW" altLang="en-US">
              <a:latin typeface="Roboto"/>
              <a:cs typeface="Calibri" panose="020F0502020204030204" pitchFamily="34" charset="0"/>
            </a:endParaRPr>
          </a:p>
          <a:p>
            <a:r>
              <a:rPr lang="en">
                <a:sym typeface="Roboto"/>
              </a:rPr>
              <a:t>We can convert it into a txt file, a pdf or a web page.</a:t>
            </a:r>
            <a:endParaRPr>
              <a:sym typeface="Roboto"/>
            </a:endParaRPr>
          </a:p>
        </p:txBody>
      </p:sp>
      <p:sp>
        <p:nvSpPr>
          <p:cNvPr id="280" name="Google Shape;280;p32"/>
          <p:cNvSpPr txBox="1"/>
          <p:nvPr/>
        </p:nvSpPr>
        <p:spPr>
          <a:xfrm>
            <a:off x="3737090" y="3130007"/>
            <a:ext cx="1674186" cy="1932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zh-TW"/>
            </a:defPPr>
            <a:lvl1pPr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rgbClr val="4F3372"/>
                </a:solidFill>
                <a:latin typeface="Calibri "/>
                <a:ea typeface="Roboto"/>
                <a:cs typeface="Roboto"/>
              </a:defRPr>
            </a:lvl1pPr>
          </a:lstStyle>
          <a:p>
            <a:r>
              <a:rPr lang="en" sz="1050">
                <a:sym typeface="Roboto"/>
              </a:rPr>
              <a:t>After converting the image to text, view it in the web page. </a:t>
            </a:r>
            <a:endParaRPr lang="zh-TW" sz="1050">
              <a:latin typeface="Roboto"/>
            </a:endParaRPr>
          </a:p>
          <a:p>
            <a:r>
              <a:rPr lang="en" sz="1050">
                <a:sym typeface="Roboto"/>
              </a:rPr>
              <a:t>Use Notes Station chrome web clipper to clip this text and save it into a Notes Station 3 note	 </a:t>
            </a:r>
            <a:endParaRPr sz="1050">
              <a:sym typeface="Roboto"/>
            </a:endParaRPr>
          </a:p>
        </p:txBody>
      </p:sp>
      <p:sp>
        <p:nvSpPr>
          <p:cNvPr id="283" name="Google Shape;283;p32"/>
          <p:cNvSpPr txBox="1"/>
          <p:nvPr/>
        </p:nvSpPr>
        <p:spPr>
          <a:xfrm>
            <a:off x="7448296" y="3135033"/>
            <a:ext cx="1551640" cy="156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zh-TW"/>
            </a:defPPr>
            <a:lvl1pPr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rgbClr val="4F3372"/>
                </a:solidFill>
                <a:latin typeface="Calibri "/>
                <a:ea typeface="Roboto"/>
                <a:cs typeface="Roboto"/>
              </a:defRPr>
            </a:lvl1pPr>
          </a:lstStyle>
          <a:p>
            <a:r>
              <a:rPr lang="en">
                <a:sym typeface="Roboto"/>
              </a:rPr>
              <a:t>Once the complete editing is done, and the note is finalized, you can export the note as a pdf and save it to the NAS.  </a:t>
            </a:r>
            <a:endParaRPr>
              <a:sym typeface="Roboto"/>
            </a:endParaRPr>
          </a:p>
        </p:txBody>
      </p:sp>
      <p:sp>
        <p:nvSpPr>
          <p:cNvPr id="286" name="Google Shape;286;p32"/>
          <p:cNvSpPr txBox="1"/>
          <p:nvPr/>
        </p:nvSpPr>
        <p:spPr>
          <a:xfrm>
            <a:off x="5666752" y="3135033"/>
            <a:ext cx="1502367" cy="156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zh-TW"/>
            </a:defPPr>
            <a:lvl1pPr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rgbClr val="4F3372"/>
                </a:solidFill>
                <a:latin typeface="Calibri "/>
                <a:ea typeface="Roboto"/>
                <a:cs typeface="Roboto"/>
              </a:defRPr>
            </a:lvl1pPr>
          </a:lstStyle>
          <a:p>
            <a:r>
              <a:rPr lang="en">
                <a:sym typeface="Roboto"/>
              </a:rPr>
              <a:t>Once the note is created in your Notes Station 3 notebook, </a:t>
            </a:r>
            <a:endParaRPr lang="zh-TW">
              <a:latin typeface="Roboto"/>
            </a:endParaRPr>
          </a:p>
          <a:p>
            <a:r>
              <a:rPr lang="en">
                <a:sym typeface="Roboto"/>
              </a:rPr>
              <a:t>Edit and modify the note as per requirements</a:t>
            </a:r>
            <a:endParaRPr>
              <a:sym typeface="Roboto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9BDE5939-0AE4-4982-859A-B4D654780E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09448"/>
            <a:ext cx="7027080" cy="902526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9C55C1A7-9187-49AF-BDE8-82FF0DE29846}"/>
              </a:ext>
            </a:extLst>
          </p:cNvPr>
          <p:cNvSpPr/>
          <p:nvPr/>
        </p:nvSpPr>
        <p:spPr>
          <a:xfrm>
            <a:off x="1905908" y="338910"/>
            <a:ext cx="4339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1600" b="1">
                <a:solidFill>
                  <a:srgbClr val="583B7E"/>
                </a:solidFill>
              </a:rPr>
              <a:t>Notes Station 3 with </a:t>
            </a:r>
            <a:r>
              <a:rPr lang="en-US" altLang="zh-TW" sz="1600" b="1" err="1">
                <a:solidFill>
                  <a:srgbClr val="583B7E"/>
                </a:solidFill>
              </a:rPr>
              <a:t>Qphoto</a:t>
            </a:r>
            <a:r>
              <a:rPr lang="en-US" altLang="zh-TW" sz="1600" b="1">
                <a:solidFill>
                  <a:srgbClr val="583B7E"/>
                </a:solidFill>
              </a:rPr>
              <a:t> and OCR converter, with help of Notes Station Clipper</a:t>
            </a: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B2976B2D-C542-4BDD-838A-2D21B71F1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512" y="359888"/>
            <a:ext cx="611693" cy="6116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6AD7CC63-0C35-4BD7-A9B5-9362A08FE9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484" y="360326"/>
            <a:ext cx="612000" cy="6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B2DDE9E2-E33F-4E1F-867B-373FE03EA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263"/>
            <a:ext cx="7027080" cy="902526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FA884D0C-7409-4221-963D-163F6E628B9B}"/>
              </a:ext>
            </a:extLst>
          </p:cNvPr>
          <p:cNvSpPr/>
          <p:nvPr/>
        </p:nvSpPr>
        <p:spPr>
          <a:xfrm>
            <a:off x="1905908" y="461859"/>
            <a:ext cx="45837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1600" b="1">
                <a:solidFill>
                  <a:srgbClr val="583B7E"/>
                </a:solidFill>
              </a:rPr>
              <a:t>Notes Station 3 with </a:t>
            </a:r>
            <a:r>
              <a:rPr lang="en-US" altLang="zh-TW" sz="1600" b="1" err="1">
                <a:solidFill>
                  <a:srgbClr val="583B7E"/>
                </a:solidFill>
              </a:rPr>
              <a:t>Qcontactz</a:t>
            </a:r>
            <a:r>
              <a:rPr lang="en-US" altLang="zh-TW" sz="1600" b="1">
                <a:solidFill>
                  <a:srgbClr val="583B7E"/>
                </a:solidFill>
              </a:rPr>
              <a:t> and </a:t>
            </a:r>
            <a:r>
              <a:rPr lang="en-US" altLang="zh-TW" sz="1600" b="1" err="1">
                <a:solidFill>
                  <a:srgbClr val="583B7E"/>
                </a:solidFill>
              </a:rPr>
              <a:t>QmailAgent</a:t>
            </a:r>
            <a:endParaRPr lang="en-US" altLang="zh-TW" sz="1600" b="1">
              <a:solidFill>
                <a:srgbClr val="583B7E"/>
              </a:solidFill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EF1B0109-ACE1-4782-9F26-7D03D9607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512" y="346734"/>
            <a:ext cx="611693" cy="6116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5DC2FED5-E71F-4226-89D2-E9EC059C1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84" y="347172"/>
            <a:ext cx="612000" cy="6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群組 25">
            <a:extLst>
              <a:ext uri="{FF2B5EF4-FFF2-40B4-BE49-F238E27FC236}">
                <a16:creationId xmlns:a16="http://schemas.microsoft.com/office/drawing/2014/main" id="{781AA3F5-4C69-45AB-9384-0AC9ACF0E292}"/>
              </a:ext>
            </a:extLst>
          </p:cNvPr>
          <p:cNvGrpSpPr/>
          <p:nvPr/>
        </p:nvGrpSpPr>
        <p:grpSpPr>
          <a:xfrm>
            <a:off x="986787" y="1319341"/>
            <a:ext cx="7170426" cy="3454555"/>
            <a:chOff x="96394" y="1250714"/>
            <a:chExt cx="7170426" cy="3454555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335B64A1-0404-4F5E-9B52-3F85DD11E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394" y="1250714"/>
              <a:ext cx="1694758" cy="3454555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D7E5D83A-0A13-4B29-8C33-6B72BAE20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04978" y="1250714"/>
              <a:ext cx="1694758" cy="3454555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5B7DC988-AAE0-40D7-BE91-8114A1858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36150" y="1250714"/>
              <a:ext cx="1694758" cy="3454555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4D55EAAC-A90B-4BB5-A588-FDB103613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72062" y="1250714"/>
              <a:ext cx="1694758" cy="3454555"/>
            </a:xfrm>
            <a:prstGeom prst="rect">
              <a:avLst/>
            </a:prstGeom>
          </p:spPr>
        </p:pic>
      </p:grpSp>
      <p:pic>
        <p:nvPicPr>
          <p:cNvPr id="35" name="Google Shape;261;p31">
            <a:extLst>
              <a:ext uri="{FF2B5EF4-FFF2-40B4-BE49-F238E27FC236}">
                <a16:creationId xmlns:a16="http://schemas.microsoft.com/office/drawing/2014/main" id="{98354074-7AD4-4FF2-BE3B-A459EBDBD8D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66740" y="1495441"/>
            <a:ext cx="1004807" cy="71383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BB2C4B01-9B67-4F28-9898-0C7A3371E0C5}"/>
              </a:ext>
            </a:extLst>
          </p:cNvPr>
          <p:cNvSpPr/>
          <p:nvPr/>
        </p:nvSpPr>
        <p:spPr>
          <a:xfrm>
            <a:off x="979460" y="2820923"/>
            <a:ext cx="1656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400"/>
            </a:pPr>
            <a:r>
              <a:rPr lang="en-US" altLang="zh-TW" sz="1800" b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Notes Station 3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43C4311-70AD-4D41-9F01-E45462845DC7}"/>
              </a:ext>
            </a:extLst>
          </p:cNvPr>
          <p:cNvSpPr/>
          <p:nvPr/>
        </p:nvSpPr>
        <p:spPr>
          <a:xfrm>
            <a:off x="4849034" y="2820923"/>
            <a:ext cx="1200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400"/>
            </a:pPr>
            <a:r>
              <a:rPr lang="en-US" altLang="zh-TW" sz="1800" b="1" err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Qcontactz</a:t>
            </a:r>
            <a:r>
              <a:rPr lang="en-US" altLang="zh-TW" sz="1800" b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D7ACB84A-EDE1-41D8-8026-5133AEB1D93F}"/>
              </a:ext>
            </a:extLst>
          </p:cNvPr>
          <p:cNvSpPr/>
          <p:nvPr/>
        </p:nvSpPr>
        <p:spPr>
          <a:xfrm>
            <a:off x="6638726" y="2820923"/>
            <a:ext cx="1319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400"/>
            </a:pPr>
            <a:r>
              <a:rPr lang="en-US" altLang="zh-TW" sz="1800" b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QmailAgent</a:t>
            </a:r>
          </a:p>
        </p:txBody>
      </p:sp>
      <p:grpSp>
        <p:nvGrpSpPr>
          <p:cNvPr id="40" name="Google Shape;88;p15">
            <a:extLst>
              <a:ext uri="{FF2B5EF4-FFF2-40B4-BE49-F238E27FC236}">
                <a16:creationId xmlns:a16="http://schemas.microsoft.com/office/drawing/2014/main" id="{016DBE29-6239-4CD7-ADD1-F1BC15CB887F}"/>
              </a:ext>
            </a:extLst>
          </p:cNvPr>
          <p:cNvGrpSpPr/>
          <p:nvPr/>
        </p:nvGrpSpPr>
        <p:grpSpPr>
          <a:xfrm>
            <a:off x="2558458" y="1647673"/>
            <a:ext cx="360000" cy="360000"/>
            <a:chOff x="4858109" y="2631368"/>
            <a:chExt cx="316442" cy="315000"/>
          </a:xfrm>
        </p:grpSpPr>
        <p:sp>
          <p:nvSpPr>
            <p:cNvPr id="41" name="Google Shape;89;p15">
              <a:extLst>
                <a:ext uri="{FF2B5EF4-FFF2-40B4-BE49-F238E27FC236}">
                  <a16:creationId xmlns:a16="http://schemas.microsoft.com/office/drawing/2014/main" id="{7FFA1ED2-7525-4E83-99B9-2D90A0C4C7C2}"/>
                </a:ext>
              </a:extLst>
            </p:cNvPr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0;p15">
              <a:extLst>
                <a:ext uri="{FF2B5EF4-FFF2-40B4-BE49-F238E27FC236}">
                  <a16:creationId xmlns:a16="http://schemas.microsoft.com/office/drawing/2014/main" id="{1542200B-9452-45F2-AB4A-58CD9B2315C0}"/>
                </a:ext>
              </a:extLst>
            </p:cNvPr>
            <p:cNvSpPr/>
            <p:nvPr/>
          </p:nvSpPr>
          <p:spPr>
            <a:xfrm>
              <a:off x="4858109" y="2742681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533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grpSp>
        <p:nvGrpSpPr>
          <p:cNvPr id="43" name="Google Shape;88;p15">
            <a:extLst>
              <a:ext uri="{FF2B5EF4-FFF2-40B4-BE49-F238E27FC236}">
                <a16:creationId xmlns:a16="http://schemas.microsoft.com/office/drawing/2014/main" id="{B5B7A91E-C6DC-4587-A1A3-63544050243B}"/>
              </a:ext>
            </a:extLst>
          </p:cNvPr>
          <p:cNvGrpSpPr/>
          <p:nvPr/>
        </p:nvGrpSpPr>
        <p:grpSpPr>
          <a:xfrm>
            <a:off x="4347144" y="1647673"/>
            <a:ext cx="360000" cy="360000"/>
            <a:chOff x="4858109" y="2631368"/>
            <a:chExt cx="316442" cy="315000"/>
          </a:xfrm>
        </p:grpSpPr>
        <p:sp>
          <p:nvSpPr>
            <p:cNvPr id="44" name="Google Shape;89;p15">
              <a:extLst>
                <a:ext uri="{FF2B5EF4-FFF2-40B4-BE49-F238E27FC236}">
                  <a16:creationId xmlns:a16="http://schemas.microsoft.com/office/drawing/2014/main" id="{89F55738-C2E9-4178-ACE3-8238C316D48B}"/>
                </a:ext>
              </a:extLst>
            </p:cNvPr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0;p15">
              <a:extLst>
                <a:ext uri="{FF2B5EF4-FFF2-40B4-BE49-F238E27FC236}">
                  <a16:creationId xmlns:a16="http://schemas.microsoft.com/office/drawing/2014/main" id="{0B25E372-A0B1-4B80-BA5C-9F35666849E0}"/>
                </a:ext>
              </a:extLst>
            </p:cNvPr>
            <p:cNvSpPr/>
            <p:nvPr/>
          </p:nvSpPr>
          <p:spPr>
            <a:xfrm>
              <a:off x="4858109" y="2742681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533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grpSp>
        <p:nvGrpSpPr>
          <p:cNvPr id="46" name="Google Shape;88;p15">
            <a:extLst>
              <a:ext uri="{FF2B5EF4-FFF2-40B4-BE49-F238E27FC236}">
                <a16:creationId xmlns:a16="http://schemas.microsoft.com/office/drawing/2014/main" id="{0FF7001D-4CF3-4A3A-9552-2A423DF7F3BE}"/>
              </a:ext>
            </a:extLst>
          </p:cNvPr>
          <p:cNvGrpSpPr/>
          <p:nvPr/>
        </p:nvGrpSpPr>
        <p:grpSpPr>
          <a:xfrm>
            <a:off x="6197146" y="1647673"/>
            <a:ext cx="360000" cy="360000"/>
            <a:chOff x="4858109" y="2631368"/>
            <a:chExt cx="316442" cy="315000"/>
          </a:xfrm>
        </p:grpSpPr>
        <p:sp>
          <p:nvSpPr>
            <p:cNvPr id="47" name="Google Shape;89;p15">
              <a:extLst>
                <a:ext uri="{FF2B5EF4-FFF2-40B4-BE49-F238E27FC236}">
                  <a16:creationId xmlns:a16="http://schemas.microsoft.com/office/drawing/2014/main" id="{3CF79554-94C8-4915-9F52-9169BEF4B11B}"/>
                </a:ext>
              </a:extLst>
            </p:cNvPr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;p15">
              <a:extLst>
                <a:ext uri="{FF2B5EF4-FFF2-40B4-BE49-F238E27FC236}">
                  <a16:creationId xmlns:a16="http://schemas.microsoft.com/office/drawing/2014/main" id="{CE9867D8-5DBA-46BC-B82F-42191D3F39F8}"/>
                </a:ext>
              </a:extLst>
            </p:cNvPr>
            <p:cNvSpPr/>
            <p:nvPr/>
          </p:nvSpPr>
          <p:spPr>
            <a:xfrm>
              <a:off x="4858109" y="2742681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533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pic>
        <p:nvPicPr>
          <p:cNvPr id="49" name="圖片 48">
            <a:extLst>
              <a:ext uri="{FF2B5EF4-FFF2-40B4-BE49-F238E27FC236}">
                <a16:creationId xmlns:a16="http://schemas.microsoft.com/office/drawing/2014/main" id="{69936572-9F90-42AF-B939-11BF431E65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1571" y="1530157"/>
            <a:ext cx="612000" cy="6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4ACB0543-5EE7-494F-BE96-251084C36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772" y="1505032"/>
            <a:ext cx="611693" cy="6116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1121A66A-4040-4FA9-B067-BD0288B41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4950" y="1505470"/>
            <a:ext cx="612000" cy="6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6" name="Google Shape;316;p33"/>
          <p:cNvSpPr txBox="1"/>
          <p:nvPr/>
        </p:nvSpPr>
        <p:spPr>
          <a:xfrm>
            <a:off x="4707144" y="3135828"/>
            <a:ext cx="1579091" cy="1925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3372"/>
                </a:solidFill>
                <a:ea typeface="Roboto"/>
                <a:cs typeface="Roboto"/>
                <a:sym typeface="Roboto"/>
              </a:rPr>
              <a:t>Open Qcontactz and go to  the desired contact that you want to send the email to, copy the  email address that you want to send the Notes Station 3 file to.</a:t>
            </a:r>
            <a:endParaRPr sz="1100" b="1">
              <a:solidFill>
                <a:srgbClr val="4F3372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33"/>
          <p:cNvSpPr txBox="1"/>
          <p:nvPr/>
        </p:nvSpPr>
        <p:spPr>
          <a:xfrm>
            <a:off x="6538316" y="3135828"/>
            <a:ext cx="1548639" cy="1925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3372"/>
                </a:solidFill>
                <a:ea typeface="Roboto"/>
                <a:cs typeface="Roboto"/>
                <a:sym typeface="Roboto"/>
              </a:rPr>
              <a:t>Open QmailAgent, compose an email, attach the NS3 pdf and paste the contact from </a:t>
            </a:r>
            <a:r>
              <a:rPr lang="en" sz="1100" b="1" err="1">
                <a:solidFill>
                  <a:srgbClr val="4F3372"/>
                </a:solidFill>
                <a:ea typeface="Roboto"/>
                <a:cs typeface="Roboto"/>
                <a:sym typeface="Roboto"/>
              </a:rPr>
              <a:t>Qcontactz</a:t>
            </a:r>
            <a:r>
              <a:rPr lang="en" sz="1100" b="1">
                <a:solidFill>
                  <a:srgbClr val="4F3372"/>
                </a:solidFill>
                <a:ea typeface="Roboto"/>
                <a:cs typeface="Roboto"/>
                <a:sym typeface="Roboto"/>
              </a:rPr>
              <a:t>.</a:t>
            </a:r>
            <a:endParaRPr sz="1100" b="1">
              <a:solidFill>
                <a:srgbClr val="4F3372"/>
              </a:solidFill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3372"/>
                </a:solidFill>
                <a:ea typeface="Roboto"/>
                <a:cs typeface="Roboto"/>
                <a:sym typeface="Roboto"/>
              </a:rPr>
              <a:t>Hit Send, and  the email will be sent</a:t>
            </a:r>
            <a:endParaRPr sz="1100" b="1">
              <a:solidFill>
                <a:srgbClr val="4F3372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322" name="Google Shape;322;p33"/>
          <p:cNvSpPr txBox="1"/>
          <p:nvPr/>
        </p:nvSpPr>
        <p:spPr>
          <a:xfrm>
            <a:off x="2858173" y="3170403"/>
            <a:ext cx="1545571" cy="1730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3372"/>
                </a:solidFill>
                <a:ea typeface="Roboto"/>
                <a:cs typeface="Roboto"/>
                <a:sym typeface="Roboto"/>
              </a:rPr>
              <a:t>Once the complete editing is done, and the note is finalized, you can export the note as a pdf and save it to the NAS.  </a:t>
            </a:r>
            <a:endParaRPr sz="1100" b="1">
              <a:solidFill>
                <a:srgbClr val="4F3372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325" name="Google Shape;325;p33"/>
          <p:cNvSpPr txBox="1"/>
          <p:nvPr/>
        </p:nvSpPr>
        <p:spPr>
          <a:xfrm>
            <a:off x="1057045" y="3170403"/>
            <a:ext cx="1467030" cy="1730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100" b="1">
                <a:solidFill>
                  <a:srgbClr val="4F3372"/>
                </a:solidFill>
                <a:ea typeface="Roboto"/>
                <a:cs typeface="Roboto"/>
                <a:sym typeface="Roboto"/>
              </a:rPr>
              <a:t>Once the note is created in your Notes Station 3 notebook, </a:t>
            </a:r>
            <a:endParaRPr lang="zh-TW" altLang="en-US" sz="1100" b="1">
              <a:solidFill>
                <a:srgbClr val="4F3372"/>
              </a:solidFill>
              <a:latin typeface="Roboto"/>
              <a:ea typeface="Roboto"/>
              <a:cs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3372"/>
                </a:solidFill>
                <a:ea typeface="Roboto"/>
                <a:cs typeface="Roboto"/>
                <a:sym typeface="Roboto"/>
              </a:rPr>
              <a:t>Edit and modify the note with wide range of tools</a:t>
            </a:r>
            <a:endParaRPr sz="1100" b="1">
              <a:solidFill>
                <a:srgbClr val="4F3372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75032C52-556B-4849-A98D-4613225D9659}"/>
              </a:ext>
            </a:extLst>
          </p:cNvPr>
          <p:cNvSpPr/>
          <p:nvPr/>
        </p:nvSpPr>
        <p:spPr>
          <a:xfrm>
            <a:off x="2867144" y="2820923"/>
            <a:ext cx="1497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ts val="1400"/>
            </a:pPr>
            <a:r>
              <a:rPr lang="en-US" altLang="zh-TW" b="1">
                <a:solidFill>
                  <a:schemeClr val="bg1"/>
                </a:solidFill>
                <a:ea typeface="Roboto"/>
                <a:cs typeface="Roboto"/>
                <a:sym typeface="Roboto"/>
              </a:rPr>
              <a:t>Export as PDF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群組 25">
            <a:extLst>
              <a:ext uri="{FF2B5EF4-FFF2-40B4-BE49-F238E27FC236}">
                <a16:creationId xmlns:a16="http://schemas.microsoft.com/office/drawing/2014/main" id="{781AA3F5-4C69-45AB-9384-0AC9ACF0E292}"/>
              </a:ext>
            </a:extLst>
          </p:cNvPr>
          <p:cNvGrpSpPr/>
          <p:nvPr/>
        </p:nvGrpSpPr>
        <p:grpSpPr>
          <a:xfrm>
            <a:off x="986787" y="1319341"/>
            <a:ext cx="7170426" cy="3454555"/>
            <a:chOff x="96394" y="1250714"/>
            <a:chExt cx="7170426" cy="3454555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335B64A1-0404-4F5E-9B52-3F85DD11E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394" y="1250714"/>
              <a:ext cx="1694758" cy="3454555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D7E5D83A-0A13-4B29-8C33-6B72BAE20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4978" y="1250714"/>
              <a:ext cx="1694758" cy="3454555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5B7DC988-AAE0-40D7-BE91-8114A1858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6150" y="1250714"/>
              <a:ext cx="1694758" cy="3454555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4D55EAAC-A90B-4BB5-A588-FDB103613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2062" y="1250714"/>
              <a:ext cx="1694758" cy="3454555"/>
            </a:xfrm>
            <a:prstGeom prst="rect">
              <a:avLst/>
            </a:prstGeom>
          </p:spPr>
        </p:pic>
      </p:grpSp>
      <p:pic>
        <p:nvPicPr>
          <p:cNvPr id="35" name="Google Shape;261;p31">
            <a:extLst>
              <a:ext uri="{FF2B5EF4-FFF2-40B4-BE49-F238E27FC236}">
                <a16:creationId xmlns:a16="http://schemas.microsoft.com/office/drawing/2014/main" id="{98354074-7AD4-4FF2-BE3B-A459EBDBD8D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66740" y="1495441"/>
            <a:ext cx="1004807" cy="71383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BB2C4B01-9B67-4F28-9898-0C7A3371E0C5}"/>
              </a:ext>
            </a:extLst>
          </p:cNvPr>
          <p:cNvSpPr/>
          <p:nvPr/>
        </p:nvSpPr>
        <p:spPr>
          <a:xfrm>
            <a:off x="979460" y="2820923"/>
            <a:ext cx="1656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400"/>
            </a:pPr>
            <a:r>
              <a:rPr lang="en-US" altLang="zh-TW" sz="1800" b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Notes Station 3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B5EE0542-F339-4B9C-B72D-F8FB3F3E95B8}"/>
              </a:ext>
            </a:extLst>
          </p:cNvPr>
          <p:cNvSpPr/>
          <p:nvPr/>
        </p:nvSpPr>
        <p:spPr>
          <a:xfrm>
            <a:off x="2854321" y="2820923"/>
            <a:ext cx="1523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ts val="1400"/>
            </a:pPr>
            <a:r>
              <a:rPr lang="en-US" altLang="zh-TW" b="1">
                <a:solidFill>
                  <a:schemeClr val="bg1"/>
                </a:solidFill>
                <a:ea typeface="Roboto"/>
                <a:cs typeface="Roboto"/>
                <a:sym typeface="Roboto"/>
              </a:rPr>
              <a:t>Export as pdf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43C4311-70AD-4D41-9F01-E45462845DC7}"/>
              </a:ext>
            </a:extLst>
          </p:cNvPr>
          <p:cNvSpPr/>
          <p:nvPr/>
        </p:nvSpPr>
        <p:spPr>
          <a:xfrm>
            <a:off x="4849034" y="2820923"/>
            <a:ext cx="1200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1400"/>
            </a:pPr>
            <a:r>
              <a:rPr lang="en-US" altLang="zh-TW" sz="1800" b="1" err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Qcontactz</a:t>
            </a:r>
            <a:r>
              <a:rPr lang="en-US" altLang="zh-TW" sz="1800" b="1">
                <a:solidFill>
                  <a:schemeClr val="bg1"/>
                </a:solidFill>
                <a:latin typeface="+mn-lt"/>
                <a:ea typeface="Roboto"/>
                <a:cs typeface="Roboto"/>
                <a:sym typeface="Roboto"/>
              </a:rPr>
              <a:t> 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D7ACB84A-EDE1-41D8-8026-5133AEB1D93F}"/>
              </a:ext>
            </a:extLst>
          </p:cNvPr>
          <p:cNvSpPr/>
          <p:nvPr/>
        </p:nvSpPr>
        <p:spPr>
          <a:xfrm>
            <a:off x="6713137" y="2820923"/>
            <a:ext cx="1170962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>
              <a:buSzPts val="1400"/>
            </a:pPr>
            <a:r>
              <a:rPr lang="en-US" altLang="zh-TW" b="1" err="1">
                <a:solidFill>
                  <a:schemeClr val="bg1"/>
                </a:solidFill>
                <a:ea typeface="Roboto"/>
                <a:cs typeface="Roboto"/>
                <a:sym typeface="Roboto"/>
              </a:rPr>
              <a:t>QcalAgent</a:t>
            </a:r>
            <a:endParaRPr lang="en-US" err="1">
              <a:solidFill>
                <a:schemeClr val="bg1"/>
              </a:solidFill>
            </a:endParaRPr>
          </a:p>
        </p:txBody>
      </p:sp>
      <p:grpSp>
        <p:nvGrpSpPr>
          <p:cNvPr id="40" name="Google Shape;88;p15">
            <a:extLst>
              <a:ext uri="{FF2B5EF4-FFF2-40B4-BE49-F238E27FC236}">
                <a16:creationId xmlns:a16="http://schemas.microsoft.com/office/drawing/2014/main" id="{016DBE29-6239-4CD7-ADD1-F1BC15CB887F}"/>
              </a:ext>
            </a:extLst>
          </p:cNvPr>
          <p:cNvGrpSpPr/>
          <p:nvPr/>
        </p:nvGrpSpPr>
        <p:grpSpPr>
          <a:xfrm>
            <a:off x="2558458" y="1647673"/>
            <a:ext cx="360000" cy="360000"/>
            <a:chOff x="4858109" y="2631368"/>
            <a:chExt cx="316442" cy="315000"/>
          </a:xfrm>
        </p:grpSpPr>
        <p:sp>
          <p:nvSpPr>
            <p:cNvPr id="41" name="Google Shape;89;p15">
              <a:extLst>
                <a:ext uri="{FF2B5EF4-FFF2-40B4-BE49-F238E27FC236}">
                  <a16:creationId xmlns:a16="http://schemas.microsoft.com/office/drawing/2014/main" id="{7FFA1ED2-7525-4E83-99B9-2D90A0C4C7C2}"/>
                </a:ext>
              </a:extLst>
            </p:cNvPr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0;p15">
              <a:extLst>
                <a:ext uri="{FF2B5EF4-FFF2-40B4-BE49-F238E27FC236}">
                  <a16:creationId xmlns:a16="http://schemas.microsoft.com/office/drawing/2014/main" id="{1542200B-9452-45F2-AB4A-58CD9B2315C0}"/>
                </a:ext>
              </a:extLst>
            </p:cNvPr>
            <p:cNvSpPr/>
            <p:nvPr/>
          </p:nvSpPr>
          <p:spPr>
            <a:xfrm>
              <a:off x="4858109" y="2742681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533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grpSp>
        <p:nvGrpSpPr>
          <p:cNvPr id="43" name="Google Shape;88;p15">
            <a:extLst>
              <a:ext uri="{FF2B5EF4-FFF2-40B4-BE49-F238E27FC236}">
                <a16:creationId xmlns:a16="http://schemas.microsoft.com/office/drawing/2014/main" id="{B5B7A91E-C6DC-4587-A1A3-63544050243B}"/>
              </a:ext>
            </a:extLst>
          </p:cNvPr>
          <p:cNvGrpSpPr/>
          <p:nvPr/>
        </p:nvGrpSpPr>
        <p:grpSpPr>
          <a:xfrm>
            <a:off x="4347144" y="1647673"/>
            <a:ext cx="360000" cy="360000"/>
            <a:chOff x="4858109" y="2631368"/>
            <a:chExt cx="316442" cy="315000"/>
          </a:xfrm>
        </p:grpSpPr>
        <p:sp>
          <p:nvSpPr>
            <p:cNvPr id="44" name="Google Shape;89;p15">
              <a:extLst>
                <a:ext uri="{FF2B5EF4-FFF2-40B4-BE49-F238E27FC236}">
                  <a16:creationId xmlns:a16="http://schemas.microsoft.com/office/drawing/2014/main" id="{89F55738-C2E9-4178-ACE3-8238C316D48B}"/>
                </a:ext>
              </a:extLst>
            </p:cNvPr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0;p15">
              <a:extLst>
                <a:ext uri="{FF2B5EF4-FFF2-40B4-BE49-F238E27FC236}">
                  <a16:creationId xmlns:a16="http://schemas.microsoft.com/office/drawing/2014/main" id="{0B25E372-A0B1-4B80-BA5C-9F35666849E0}"/>
                </a:ext>
              </a:extLst>
            </p:cNvPr>
            <p:cNvSpPr/>
            <p:nvPr/>
          </p:nvSpPr>
          <p:spPr>
            <a:xfrm>
              <a:off x="4858109" y="2742681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533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grpSp>
        <p:nvGrpSpPr>
          <p:cNvPr id="46" name="Google Shape;88;p15">
            <a:extLst>
              <a:ext uri="{FF2B5EF4-FFF2-40B4-BE49-F238E27FC236}">
                <a16:creationId xmlns:a16="http://schemas.microsoft.com/office/drawing/2014/main" id="{0FF7001D-4CF3-4A3A-9552-2A423DF7F3BE}"/>
              </a:ext>
            </a:extLst>
          </p:cNvPr>
          <p:cNvGrpSpPr/>
          <p:nvPr/>
        </p:nvGrpSpPr>
        <p:grpSpPr>
          <a:xfrm>
            <a:off x="6197146" y="1647673"/>
            <a:ext cx="360000" cy="360000"/>
            <a:chOff x="4858109" y="2631368"/>
            <a:chExt cx="316442" cy="315000"/>
          </a:xfrm>
        </p:grpSpPr>
        <p:sp>
          <p:nvSpPr>
            <p:cNvPr id="47" name="Google Shape;89;p15">
              <a:extLst>
                <a:ext uri="{FF2B5EF4-FFF2-40B4-BE49-F238E27FC236}">
                  <a16:creationId xmlns:a16="http://schemas.microsoft.com/office/drawing/2014/main" id="{3CF79554-94C8-4915-9F52-9169BEF4B11B}"/>
                </a:ext>
              </a:extLst>
            </p:cNvPr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;p15">
              <a:extLst>
                <a:ext uri="{FF2B5EF4-FFF2-40B4-BE49-F238E27FC236}">
                  <a16:creationId xmlns:a16="http://schemas.microsoft.com/office/drawing/2014/main" id="{CE9867D8-5DBA-46BC-B82F-42191D3F39F8}"/>
                </a:ext>
              </a:extLst>
            </p:cNvPr>
            <p:cNvSpPr/>
            <p:nvPr/>
          </p:nvSpPr>
          <p:spPr>
            <a:xfrm>
              <a:off x="4858109" y="2742681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533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pic>
        <p:nvPicPr>
          <p:cNvPr id="49" name="圖片 48">
            <a:extLst>
              <a:ext uri="{FF2B5EF4-FFF2-40B4-BE49-F238E27FC236}">
                <a16:creationId xmlns:a16="http://schemas.microsoft.com/office/drawing/2014/main" id="{69936572-9F90-42AF-B939-11BF431E6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571" y="1530157"/>
            <a:ext cx="612000" cy="6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1121A66A-4040-4FA9-B067-BD0288B41A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4950" y="1505470"/>
            <a:ext cx="612000" cy="6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6" name="Google Shape;316;p33"/>
          <p:cNvSpPr txBox="1"/>
          <p:nvPr/>
        </p:nvSpPr>
        <p:spPr>
          <a:xfrm>
            <a:off x="4707144" y="3135828"/>
            <a:ext cx="1579091" cy="1925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3372"/>
                </a:solidFill>
                <a:ea typeface="Roboto"/>
                <a:cs typeface="Roboto"/>
                <a:sym typeface="Roboto"/>
              </a:rPr>
              <a:t>Open Qcontactz and go to  the desired contact that you want to send the email to, copy the  email address that you want to send the Notes Station 3 file to.</a:t>
            </a:r>
            <a:endParaRPr sz="1100" b="1">
              <a:solidFill>
                <a:srgbClr val="4F3372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33"/>
          <p:cNvSpPr txBox="1"/>
          <p:nvPr/>
        </p:nvSpPr>
        <p:spPr>
          <a:xfrm>
            <a:off x="6538316" y="3135828"/>
            <a:ext cx="1548639" cy="1925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>
                <a:solidFill>
                  <a:srgbClr val="4F3372"/>
                </a:solidFill>
                <a:ea typeface="Roboto"/>
                <a:cs typeface="Roboto"/>
                <a:sym typeface="Roboto"/>
              </a:rPr>
              <a:t>Create an event and add the NS3 pdf file as an attachment for that event, of a meeting scheduled </a:t>
            </a:r>
          </a:p>
          <a:p>
            <a:pPr lvl="0">
              <a:lnSpc>
                <a:spcPct val="115000"/>
              </a:lnSpc>
            </a:pPr>
            <a:r>
              <a:rPr lang="en-US" sz="1100" b="1">
                <a:solidFill>
                  <a:srgbClr val="4F3372"/>
                </a:solidFill>
                <a:ea typeface="Roboto"/>
                <a:cs typeface="Roboto"/>
                <a:sym typeface="Roboto"/>
              </a:rPr>
              <a:t>Paste the contact you want to send the invite to.</a:t>
            </a:r>
          </a:p>
        </p:txBody>
      </p:sp>
      <p:sp>
        <p:nvSpPr>
          <p:cNvPr id="322" name="Google Shape;322;p33"/>
          <p:cNvSpPr txBox="1"/>
          <p:nvPr/>
        </p:nvSpPr>
        <p:spPr>
          <a:xfrm>
            <a:off x="2858173" y="3170403"/>
            <a:ext cx="1545571" cy="1730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3372"/>
                </a:solidFill>
                <a:ea typeface="Roboto"/>
                <a:cs typeface="Roboto"/>
                <a:sym typeface="Roboto"/>
              </a:rPr>
              <a:t>Once the complete editing is done, and the note is finalized, you can export the note as a pdf and save it to the NAS.  </a:t>
            </a:r>
            <a:endParaRPr sz="1100" b="1">
              <a:solidFill>
                <a:srgbClr val="4F3372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325" name="Google Shape;325;p33"/>
          <p:cNvSpPr txBox="1"/>
          <p:nvPr/>
        </p:nvSpPr>
        <p:spPr>
          <a:xfrm>
            <a:off x="1057045" y="3170403"/>
            <a:ext cx="1467030" cy="1730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3372"/>
                </a:solidFill>
                <a:ea typeface="Roboto"/>
                <a:cs typeface="Roboto"/>
                <a:sym typeface="Roboto"/>
              </a:rPr>
              <a:t>Once the note is created in your Notes Station 3 notebook, </a:t>
            </a:r>
            <a:endParaRPr sz="1100" b="1">
              <a:solidFill>
                <a:srgbClr val="4F3372"/>
              </a:solidFill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4F3372"/>
              </a:solidFill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F3372"/>
                </a:solidFill>
                <a:ea typeface="Roboto"/>
                <a:cs typeface="Roboto"/>
                <a:sym typeface="Roboto"/>
              </a:rPr>
              <a:t>Edit and modify the note with wide range of tools</a:t>
            </a:r>
            <a:endParaRPr sz="1100" b="1">
              <a:solidFill>
                <a:srgbClr val="4F3372"/>
              </a:solidFill>
              <a:ea typeface="Roboto"/>
              <a:cs typeface="Roboto"/>
              <a:sym typeface="Roboto"/>
            </a:endParaRPr>
          </a:p>
        </p:txBody>
      </p:sp>
      <p:pic>
        <p:nvPicPr>
          <p:cNvPr id="32" name="Google Shape;235;p30">
            <a:extLst>
              <a:ext uri="{FF2B5EF4-FFF2-40B4-BE49-F238E27FC236}">
                <a16:creationId xmlns:a16="http://schemas.microsoft.com/office/drawing/2014/main" id="{22A242D1-13BC-44F1-9D36-9BEE6FEF3E8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03834" y="1500806"/>
            <a:ext cx="612000" cy="612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5EC30B30-1822-4637-9E5C-67339967B9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93326"/>
            <a:ext cx="7027080" cy="902526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7628BC61-A347-4DE6-831B-642867F76AA4}"/>
              </a:ext>
            </a:extLst>
          </p:cNvPr>
          <p:cNvSpPr/>
          <p:nvPr/>
        </p:nvSpPr>
        <p:spPr>
          <a:xfrm>
            <a:off x="1905908" y="459922"/>
            <a:ext cx="45837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1600" b="1">
                <a:solidFill>
                  <a:srgbClr val="583B7E"/>
                </a:solidFill>
              </a:rPr>
              <a:t>Notes Station 3 with </a:t>
            </a:r>
            <a:r>
              <a:rPr lang="en-US" altLang="zh-TW" sz="1600" b="1" err="1">
                <a:solidFill>
                  <a:srgbClr val="583B7E"/>
                </a:solidFill>
              </a:rPr>
              <a:t>Qcontactz</a:t>
            </a:r>
            <a:r>
              <a:rPr lang="en-US" altLang="zh-TW" sz="1600" b="1">
                <a:solidFill>
                  <a:srgbClr val="583B7E"/>
                </a:solidFill>
              </a:rPr>
              <a:t> and </a:t>
            </a:r>
            <a:r>
              <a:rPr lang="en-US" altLang="zh-TW" sz="1600" b="1" err="1">
                <a:solidFill>
                  <a:srgbClr val="583B7E"/>
                </a:solidFill>
              </a:rPr>
              <a:t>QcalAgent</a:t>
            </a:r>
            <a:endParaRPr lang="en-US" altLang="zh-TW" sz="1600" b="1">
              <a:solidFill>
                <a:srgbClr val="583B7E"/>
              </a:solidFill>
            </a:endParaRPr>
          </a:p>
        </p:txBody>
      </p:sp>
      <p:pic>
        <p:nvPicPr>
          <p:cNvPr id="52" name="圖片 51">
            <a:extLst>
              <a:ext uri="{FF2B5EF4-FFF2-40B4-BE49-F238E27FC236}">
                <a16:creationId xmlns:a16="http://schemas.microsoft.com/office/drawing/2014/main" id="{7AB02FB5-C29D-4BD6-9252-3677AF4E33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484" y="345235"/>
            <a:ext cx="612000" cy="61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3" name="Google Shape;235;p30">
            <a:extLst>
              <a:ext uri="{FF2B5EF4-FFF2-40B4-BE49-F238E27FC236}">
                <a16:creationId xmlns:a16="http://schemas.microsoft.com/office/drawing/2014/main" id="{44405C20-FB99-4F39-9D57-6D4B0223DDE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9512" y="338589"/>
            <a:ext cx="612000" cy="612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2499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D94B35A7-F9D8-44E4-9FA8-CC3B14A87007}"/>
              </a:ext>
            </a:extLst>
          </p:cNvPr>
          <p:cNvGrpSpPr/>
          <p:nvPr/>
        </p:nvGrpSpPr>
        <p:grpSpPr>
          <a:xfrm>
            <a:off x="8" y="112134"/>
            <a:ext cx="7737416" cy="902526"/>
            <a:chOff x="6" y="112134"/>
            <a:chExt cx="5305083" cy="618808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4C460956-C803-4414-AEB2-A92B83021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" y="112134"/>
              <a:ext cx="5305083" cy="618808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1180E4E-81EA-460E-8459-CFC2551A11DB}"/>
                </a:ext>
              </a:extLst>
            </p:cNvPr>
            <p:cNvSpPr/>
            <p:nvPr/>
          </p:nvSpPr>
          <p:spPr>
            <a:xfrm>
              <a:off x="381349" y="194526"/>
              <a:ext cx="1806013" cy="4431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342900">
                <a:spcBef>
                  <a:spcPts val="0"/>
                </a:spcBef>
                <a:buSzPts val="1800"/>
              </a:pPr>
              <a:r>
                <a:rPr lang="en-US" altLang="zh-TW" sz="3600" b="1">
                  <a:solidFill>
                    <a:schemeClr val="bg1"/>
                  </a:solidFill>
                </a:rPr>
                <a:t>Live Demo</a:t>
              </a:r>
            </a:p>
          </p:txBody>
        </p:sp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FCE02399-3000-46F9-936B-8D1E5206E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" y="1134828"/>
            <a:ext cx="7027074" cy="90252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5C5BC92-9D7C-463B-937A-17E7B4D9DAB3}"/>
              </a:ext>
            </a:extLst>
          </p:cNvPr>
          <p:cNvSpPr/>
          <p:nvPr/>
        </p:nvSpPr>
        <p:spPr>
          <a:xfrm>
            <a:off x="812325" y="1132469"/>
            <a:ext cx="63920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SzPts val="1400"/>
            </a:pPr>
            <a:r>
              <a:rPr lang="en-US" altLang="zh-TW" b="1">
                <a:solidFill>
                  <a:srgbClr val="3B54A4"/>
                </a:solidFill>
              </a:rPr>
              <a:t>Notes Station 3 introduction and Evernote, YouTube functions Qnotes3 and web clipper introduction demo about combining other QNAP applications. 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0679BCBA-42DC-483C-AA28-322F9698F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93" y="2481810"/>
            <a:ext cx="7691168" cy="240985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0BF7000-D4C0-4168-BDD7-CAAC572EC4FA}"/>
              </a:ext>
            </a:extLst>
          </p:cNvPr>
          <p:cNvSpPr/>
          <p:nvPr/>
        </p:nvSpPr>
        <p:spPr>
          <a:xfrm>
            <a:off x="3091111" y="2693465"/>
            <a:ext cx="22672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42900" algn="ctr">
              <a:spcBef>
                <a:spcPts val="0"/>
              </a:spcBef>
              <a:buSzPts val="1800"/>
            </a:pPr>
            <a:r>
              <a:rPr lang="en-US" altLang="zh-TW" sz="4800" b="1">
                <a:solidFill>
                  <a:schemeClr val="bg2">
                    <a:lumMod val="10000"/>
                  </a:schemeClr>
                </a:solidFill>
              </a:rPr>
              <a:t>Demo</a:t>
            </a:r>
          </a:p>
        </p:txBody>
      </p:sp>
      <p:pic>
        <p:nvPicPr>
          <p:cNvPr id="16" name="Google Shape;133;p19">
            <a:extLst>
              <a:ext uri="{FF2B5EF4-FFF2-40B4-BE49-F238E27FC236}">
                <a16:creationId xmlns:a16="http://schemas.microsoft.com/office/drawing/2014/main" id="{E69CF91D-4F7E-46EC-A366-A5415D7E5B8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47965" y="3582832"/>
            <a:ext cx="504000" cy="50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51193DD2-A9BF-48BE-A4D1-11BBF01400FB}"/>
              </a:ext>
            </a:extLst>
          </p:cNvPr>
          <p:cNvGrpSpPr/>
          <p:nvPr/>
        </p:nvGrpSpPr>
        <p:grpSpPr>
          <a:xfrm>
            <a:off x="3648954" y="3620571"/>
            <a:ext cx="582555" cy="433680"/>
            <a:chOff x="5380891" y="1768082"/>
            <a:chExt cx="997969" cy="742933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2CB88598-C898-494F-9D43-89115CCB98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2814" t="-12597"/>
            <a:stretch/>
          </p:blipFill>
          <p:spPr>
            <a:xfrm>
              <a:off x="5380891" y="2136073"/>
              <a:ext cx="997969" cy="374942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9400ED16-E186-4700-95BF-78AE775A3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65296" b="-10509"/>
            <a:stretch/>
          </p:blipFill>
          <p:spPr>
            <a:xfrm>
              <a:off x="5622134" y="1768082"/>
              <a:ext cx="515482" cy="367991"/>
            </a:xfrm>
            <a:prstGeom prst="rect">
              <a:avLst/>
            </a:prstGeom>
          </p:spPr>
        </p:pic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58E16B41-F209-4E9D-952B-29DDE2F5F4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8498" y="3606737"/>
            <a:ext cx="432000" cy="432000"/>
          </a:xfrm>
          <a:prstGeom prst="rect">
            <a:avLst/>
          </a:prstGeom>
          <a:effectLst/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3921EA44-AE0B-4330-896B-E1C40A1D6C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7488" y="3606737"/>
            <a:ext cx="430841" cy="4320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5821F15-5B1B-47D1-BBAB-5244C0AA3A92}"/>
              </a:ext>
            </a:extLst>
          </p:cNvPr>
          <p:cNvSpPr/>
          <p:nvPr/>
        </p:nvSpPr>
        <p:spPr>
          <a:xfrm>
            <a:off x="2932506" y="598478"/>
            <a:ext cx="3475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342900">
              <a:spcBef>
                <a:spcPts val="0"/>
              </a:spcBef>
              <a:buSzPts val="1800"/>
            </a:pPr>
            <a:r>
              <a:rPr lang="en-US" altLang="zh-TW" b="1" dirty="0">
                <a:solidFill>
                  <a:schemeClr val="bg1"/>
                </a:solidFill>
              </a:rPr>
              <a:t>Why do we love Notes Station 3?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E0CC73E-627C-4549-A44C-D026493B7292}"/>
              </a:ext>
            </a:extLst>
          </p:cNvPr>
          <p:cNvSpPr/>
          <p:nvPr/>
        </p:nvSpPr>
        <p:spPr>
          <a:xfrm>
            <a:off x="2932506" y="1422443"/>
            <a:ext cx="3221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342900">
              <a:spcBef>
                <a:spcPts val="0"/>
              </a:spcBef>
              <a:buSzPts val="1800"/>
            </a:pPr>
            <a:r>
              <a:rPr lang="en-US" altLang="zh-TW" b="1">
                <a:solidFill>
                  <a:schemeClr val="bg1"/>
                </a:solidFill>
              </a:rPr>
              <a:t>The Notes Station 3 ecosystem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20B2482-121B-49E0-8577-A96919E7C9D6}"/>
              </a:ext>
            </a:extLst>
          </p:cNvPr>
          <p:cNvSpPr/>
          <p:nvPr/>
        </p:nvSpPr>
        <p:spPr>
          <a:xfrm>
            <a:off x="2932506" y="2114412"/>
            <a:ext cx="3722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342900">
              <a:spcBef>
                <a:spcPts val="0"/>
              </a:spcBef>
              <a:buSzPts val="1800"/>
            </a:pPr>
            <a:r>
              <a:rPr lang="en-US" altLang="zh-TW" b="1">
                <a:solidFill>
                  <a:schemeClr val="bg1"/>
                </a:solidFill>
              </a:rPr>
              <a:t>Combination with other QNAP apps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FC90539-FFB4-4940-93C3-CF45161DB1F1}"/>
              </a:ext>
            </a:extLst>
          </p:cNvPr>
          <p:cNvSpPr/>
          <p:nvPr/>
        </p:nvSpPr>
        <p:spPr>
          <a:xfrm>
            <a:off x="2932506" y="3045694"/>
            <a:ext cx="130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342900">
              <a:spcBef>
                <a:spcPts val="0"/>
              </a:spcBef>
              <a:buSzPts val="1800"/>
            </a:pPr>
            <a:r>
              <a:rPr lang="en-US" altLang="zh-TW" b="1">
                <a:solidFill>
                  <a:schemeClr val="bg1"/>
                </a:solidFill>
              </a:rPr>
              <a:t>Live Demo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F1430D8-9875-44CF-81A6-553669530BC2}"/>
              </a:ext>
            </a:extLst>
          </p:cNvPr>
          <p:cNvSpPr/>
          <p:nvPr/>
        </p:nvSpPr>
        <p:spPr>
          <a:xfrm>
            <a:off x="2932506" y="3762087"/>
            <a:ext cx="3346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342900">
              <a:spcBef>
                <a:spcPts val="0"/>
              </a:spcBef>
              <a:buSzPts val="1800"/>
            </a:pPr>
            <a:r>
              <a:rPr lang="en-US" altLang="zh-TW" b="1" dirty="0">
                <a:solidFill>
                  <a:schemeClr val="bg1"/>
                </a:solidFill>
              </a:rPr>
              <a:t>Use Notes Station 3 for </a:t>
            </a:r>
          </a:p>
          <a:p>
            <a:pPr marL="457200" indent="-342900">
              <a:spcBef>
                <a:spcPts val="0"/>
              </a:spcBef>
              <a:buSzPts val="1800"/>
            </a:pPr>
            <a:r>
              <a:rPr lang="en-US" altLang="zh-TW" b="1" dirty="0">
                <a:solidFill>
                  <a:schemeClr val="bg1"/>
                </a:solidFill>
              </a:rPr>
              <a:t>Evernote like features and more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C8E235D-4CC7-4E2D-9FCE-E632AB333F68}"/>
              </a:ext>
            </a:extLst>
          </p:cNvPr>
          <p:cNvSpPr/>
          <p:nvPr/>
        </p:nvSpPr>
        <p:spPr>
          <a:xfrm>
            <a:off x="3058663" y="2402531"/>
            <a:ext cx="1391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</a:rPr>
              <a:t>[with Demo]</a:t>
            </a:r>
            <a:endParaRPr lang="zh-TW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圖片 37">
            <a:extLst>
              <a:ext uri="{FF2B5EF4-FFF2-40B4-BE49-F238E27FC236}">
                <a16:creationId xmlns:a16="http://schemas.microsoft.com/office/drawing/2014/main" id="{424B7CA4-AF1E-4968-919E-60A5BD65E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" y="114983"/>
            <a:ext cx="7737416" cy="89683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37A08F5-99C2-4FC2-8CE5-B905B0C676AE}"/>
              </a:ext>
            </a:extLst>
          </p:cNvPr>
          <p:cNvSpPr/>
          <p:nvPr/>
        </p:nvSpPr>
        <p:spPr>
          <a:xfrm>
            <a:off x="547602" y="342530"/>
            <a:ext cx="7886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Bef>
                <a:spcPts val="0"/>
              </a:spcBef>
              <a:buSzPts val="1800"/>
            </a:pPr>
            <a:r>
              <a:rPr lang="en-US" altLang="zh-TW" sz="2400" b="1">
                <a:solidFill>
                  <a:schemeClr val="bg1"/>
                </a:solidFill>
              </a:rPr>
              <a:t>Use Notes Station 3 for Evernote like features and more</a:t>
            </a:r>
          </a:p>
        </p:txBody>
      </p:sp>
      <p:sp>
        <p:nvSpPr>
          <p:cNvPr id="10" name="Google Shape;102;p16">
            <a:extLst>
              <a:ext uri="{FF2B5EF4-FFF2-40B4-BE49-F238E27FC236}">
                <a16:creationId xmlns:a16="http://schemas.microsoft.com/office/drawing/2014/main" id="{70028BB1-C0E8-47E8-97E8-F33A7EAC887E}"/>
              </a:ext>
            </a:extLst>
          </p:cNvPr>
          <p:cNvSpPr txBox="1">
            <a:spLocks/>
          </p:cNvSpPr>
          <p:nvPr/>
        </p:nvSpPr>
        <p:spPr>
          <a:xfrm>
            <a:off x="584087" y="946062"/>
            <a:ext cx="5200324" cy="6188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b="1"/>
              <a:t>Already</a:t>
            </a:r>
            <a:r>
              <a:rPr lang="en-US" b="1"/>
              <a:t> using Evernote ? 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2AEB0CD1-CE11-408A-B608-987A76953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249" y="2361120"/>
            <a:ext cx="5456177" cy="70076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0577DB4-14DD-4795-8260-CE4B48CE34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415"/>
          <a:stretch/>
        </p:blipFill>
        <p:spPr>
          <a:xfrm>
            <a:off x="326572" y="2361120"/>
            <a:ext cx="4451420" cy="70076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183A3D4-298A-44E1-ADA9-A1420714C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249" y="3192119"/>
            <a:ext cx="5456177" cy="70076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A6C9CD74-97F0-4D75-8FD0-20729C25E8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415"/>
          <a:stretch/>
        </p:blipFill>
        <p:spPr>
          <a:xfrm>
            <a:off x="326572" y="3192119"/>
            <a:ext cx="4451420" cy="70076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DCC9EB3-4C03-41D3-8B9E-EAAD05A98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249" y="4013397"/>
            <a:ext cx="5456177" cy="70076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D4427DB-E2AA-45D4-A486-C7A1D0280D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415"/>
          <a:stretch/>
        </p:blipFill>
        <p:spPr>
          <a:xfrm>
            <a:off x="326572" y="4013397"/>
            <a:ext cx="4451420" cy="700767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C66752D-19DC-4AAB-9C89-4D63DDF36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249" y="1537752"/>
            <a:ext cx="5456177" cy="70076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F2480FD6-7DB6-4789-86C4-E3F01736D8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415"/>
          <a:stretch/>
        </p:blipFill>
        <p:spPr>
          <a:xfrm>
            <a:off x="326572" y="1537752"/>
            <a:ext cx="4451420" cy="700767"/>
          </a:xfrm>
          <a:prstGeom prst="rect">
            <a:avLst/>
          </a:prstGeom>
        </p:spPr>
      </p:pic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E416A1B7-CC5D-43D8-9ACC-BC3CAB50355E}"/>
              </a:ext>
            </a:extLst>
          </p:cNvPr>
          <p:cNvCxnSpPr>
            <a:cxnSpLocks/>
          </p:cNvCxnSpPr>
          <p:nvPr/>
        </p:nvCxnSpPr>
        <p:spPr>
          <a:xfrm>
            <a:off x="1133473" y="1948447"/>
            <a:ext cx="684389" cy="0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tx1">
                    <a:lumMod val="85000"/>
                    <a:lumOff val="15000"/>
                    <a:alpha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0" scaled="0"/>
              <a:tileRect/>
            </a:gradFill>
            <a:prstDash val="sysDot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Google Shape;327;p35">
            <a:extLst>
              <a:ext uri="{FF2B5EF4-FFF2-40B4-BE49-F238E27FC236}">
                <a16:creationId xmlns:a16="http://schemas.microsoft.com/office/drawing/2014/main" id="{A24BBC68-C690-47DA-AA9B-BD84EAFE44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342" y="1567873"/>
            <a:ext cx="640512" cy="64052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35;p31">
            <a:extLst>
              <a:ext uri="{FF2B5EF4-FFF2-40B4-BE49-F238E27FC236}">
                <a16:creationId xmlns:a16="http://schemas.microsoft.com/office/drawing/2014/main" id="{6A1B16A7-8A72-4A21-A05C-D349E9846BDF}"/>
              </a:ext>
            </a:extLst>
          </p:cNvPr>
          <p:cNvSpPr txBox="1"/>
          <p:nvPr/>
        </p:nvSpPr>
        <p:spPr>
          <a:xfrm>
            <a:off x="3024554" y="1525911"/>
            <a:ext cx="5186570" cy="55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SzPts val="1200"/>
            </a:pPr>
            <a:r>
              <a:rPr lang="en-US" altLang="zh-TW" sz="1400" b="1">
                <a:solidFill>
                  <a:srgbClr val="4D721D"/>
                </a:solidFill>
                <a:latin typeface="Calibri "/>
                <a:ea typeface="微軟正黑體" panose="020B0604030504040204" pitchFamily="34" charset="-120"/>
                <a:cs typeface="Arial" panose="020B0604020202020204" pitchFamily="34" charset="0"/>
                <a:sym typeface="Roboto"/>
              </a:rPr>
              <a:t>Switch to QNAP NAS and use Notes Station 3, import </a:t>
            </a:r>
          </a:p>
          <a:p>
            <a:pPr lvl="0">
              <a:lnSpc>
                <a:spcPct val="115000"/>
              </a:lnSpc>
              <a:buSzPts val="1200"/>
            </a:pPr>
            <a:r>
              <a:rPr lang="en-US" altLang="zh-TW" sz="1400" b="1">
                <a:solidFill>
                  <a:srgbClr val="4D721D"/>
                </a:solidFill>
                <a:latin typeface="Calibri "/>
                <a:ea typeface="微軟正黑體" panose="020B0604030504040204" pitchFamily="34" charset="-120"/>
                <a:cs typeface="Arial" panose="020B0604020202020204" pitchFamily="34" charset="0"/>
                <a:sym typeface="Roboto"/>
              </a:rPr>
              <a:t>Evernote notes and  keep editing without loss of any note data</a:t>
            </a: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D31333AF-4A6A-4715-BA58-16C80EF3AA5E}"/>
              </a:ext>
            </a:extLst>
          </p:cNvPr>
          <p:cNvGrpSpPr/>
          <p:nvPr/>
        </p:nvGrpSpPr>
        <p:grpSpPr>
          <a:xfrm>
            <a:off x="1873882" y="1491880"/>
            <a:ext cx="905643" cy="710923"/>
            <a:chOff x="1873883" y="1230423"/>
            <a:chExt cx="840966" cy="660152"/>
          </a:xfrm>
        </p:grpSpPr>
        <p:pic>
          <p:nvPicPr>
            <p:cNvPr id="26" name="Shape 102">
              <a:extLst>
                <a:ext uri="{FF2B5EF4-FFF2-40B4-BE49-F238E27FC236}">
                  <a16:creationId xmlns:a16="http://schemas.microsoft.com/office/drawing/2014/main" id="{BB052F1F-607D-43FA-941A-7F55A3650BE6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873883" y="1230423"/>
              <a:ext cx="590040" cy="579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95546CF0-62FE-4806-BE60-86B4724C2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90218" y="1465944"/>
              <a:ext cx="424631" cy="42463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599FC873-976F-4484-B04F-98AAAC462345}"/>
              </a:ext>
            </a:extLst>
          </p:cNvPr>
          <p:cNvGrpSpPr/>
          <p:nvPr/>
        </p:nvGrpSpPr>
        <p:grpSpPr>
          <a:xfrm>
            <a:off x="2959597" y="1622247"/>
            <a:ext cx="0" cy="3011971"/>
            <a:chOff x="3024554" y="1356527"/>
            <a:chExt cx="0" cy="3011971"/>
          </a:xfrm>
        </p:grpSpPr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E3193B5E-B7E6-47F7-93FA-7543D0357B50}"/>
                </a:ext>
              </a:extLst>
            </p:cNvPr>
            <p:cNvCxnSpPr/>
            <p:nvPr/>
          </p:nvCxnSpPr>
          <p:spPr>
            <a:xfrm>
              <a:off x="3024554" y="1356527"/>
              <a:ext cx="0" cy="534048"/>
            </a:xfrm>
            <a:prstGeom prst="line">
              <a:avLst/>
            </a:prstGeom>
            <a:ln w="6350">
              <a:solidFill>
                <a:srgbClr val="8CC2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4C143A0B-DBE5-49BF-84A6-642A5A9C529E}"/>
                </a:ext>
              </a:extLst>
            </p:cNvPr>
            <p:cNvCxnSpPr/>
            <p:nvPr/>
          </p:nvCxnSpPr>
          <p:spPr>
            <a:xfrm>
              <a:off x="3024554" y="2195619"/>
              <a:ext cx="0" cy="534048"/>
            </a:xfrm>
            <a:prstGeom prst="line">
              <a:avLst/>
            </a:prstGeom>
            <a:ln w="6350">
              <a:solidFill>
                <a:srgbClr val="8CC2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EAEB0244-AE99-401D-AEF3-32CAC5601948}"/>
                </a:ext>
              </a:extLst>
            </p:cNvPr>
            <p:cNvCxnSpPr/>
            <p:nvPr/>
          </p:nvCxnSpPr>
          <p:spPr>
            <a:xfrm>
              <a:off x="3024554" y="3009698"/>
              <a:ext cx="0" cy="534048"/>
            </a:xfrm>
            <a:prstGeom prst="line">
              <a:avLst/>
            </a:prstGeom>
            <a:ln w="6350">
              <a:solidFill>
                <a:srgbClr val="8CC2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DEEF4EEE-1D5E-48B0-AE1D-B49F4199B7D4}"/>
                </a:ext>
              </a:extLst>
            </p:cNvPr>
            <p:cNvCxnSpPr/>
            <p:nvPr/>
          </p:nvCxnSpPr>
          <p:spPr>
            <a:xfrm>
              <a:off x="3024554" y="3834450"/>
              <a:ext cx="0" cy="534048"/>
            </a:xfrm>
            <a:prstGeom prst="line">
              <a:avLst/>
            </a:prstGeom>
            <a:ln w="6350">
              <a:solidFill>
                <a:srgbClr val="8CC2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圖片 32">
            <a:extLst>
              <a:ext uri="{FF2B5EF4-FFF2-40B4-BE49-F238E27FC236}">
                <a16:creationId xmlns:a16="http://schemas.microsoft.com/office/drawing/2014/main" id="{400FBB47-7CAC-4C6A-8FE4-50898B239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051" y="3931236"/>
            <a:ext cx="1858923" cy="772880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BDFD2550-709F-4146-BE44-E07DA407A7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712" y="3258236"/>
            <a:ext cx="2122813" cy="57600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B141FC8D-934C-41CD-819A-53E9B055A5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644" y="2289240"/>
            <a:ext cx="936633" cy="726220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9F09C34F-08A1-4F17-AE90-945FA68439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7862" y="2301379"/>
            <a:ext cx="645881" cy="644927"/>
          </a:xfrm>
          <a:prstGeom prst="rect">
            <a:avLst/>
          </a:prstGeom>
        </p:spPr>
      </p:pic>
      <p:sp>
        <p:nvSpPr>
          <p:cNvPr id="40" name="Google Shape;235;p31">
            <a:extLst>
              <a:ext uri="{FF2B5EF4-FFF2-40B4-BE49-F238E27FC236}">
                <a16:creationId xmlns:a16="http://schemas.microsoft.com/office/drawing/2014/main" id="{C3F45367-D11C-4B87-88BA-B8FC71122ABA}"/>
              </a:ext>
            </a:extLst>
          </p:cNvPr>
          <p:cNvSpPr txBox="1"/>
          <p:nvPr/>
        </p:nvSpPr>
        <p:spPr>
          <a:xfrm>
            <a:off x="3024554" y="2373662"/>
            <a:ext cx="5186570" cy="55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SzPts val="1200"/>
            </a:pPr>
            <a:r>
              <a:rPr lang="en-US" altLang="zh-TW" sz="1400" b="1">
                <a:solidFill>
                  <a:srgbClr val="4D721D"/>
                </a:solidFill>
                <a:latin typeface="Calibri "/>
                <a:ea typeface="微軟正黑體" panose="020B0604030504040204" pitchFamily="34" charset="-120"/>
                <a:cs typeface="Arial" panose="020B0604020202020204" pitchFamily="34" charset="0"/>
                <a:sym typeface="Roboto"/>
              </a:rPr>
              <a:t>Secure all your important Evernote notes and confidential documents in the NAS</a:t>
            </a:r>
          </a:p>
        </p:txBody>
      </p:sp>
      <p:sp>
        <p:nvSpPr>
          <p:cNvPr id="41" name="Google Shape;235;p31">
            <a:extLst>
              <a:ext uri="{FF2B5EF4-FFF2-40B4-BE49-F238E27FC236}">
                <a16:creationId xmlns:a16="http://schemas.microsoft.com/office/drawing/2014/main" id="{654055C5-D103-4EC8-A58B-A930787BFACE}"/>
              </a:ext>
            </a:extLst>
          </p:cNvPr>
          <p:cNvSpPr txBox="1"/>
          <p:nvPr/>
        </p:nvSpPr>
        <p:spPr>
          <a:xfrm>
            <a:off x="3024554" y="3186533"/>
            <a:ext cx="4712867" cy="55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SzPts val="1200"/>
            </a:pPr>
            <a:r>
              <a:rPr lang="en-US" altLang="zh-TW" sz="1400" b="1">
                <a:solidFill>
                  <a:srgbClr val="4D721D"/>
                </a:solidFill>
                <a:latin typeface="Calibri "/>
                <a:ea typeface="微軟正黑體" panose="020B0604030504040204" pitchFamily="34" charset="-120"/>
                <a:cs typeface="Arial" panose="020B0604020202020204" pitchFamily="34" charset="0"/>
                <a:sym typeface="Roboto"/>
              </a:rPr>
              <a:t>Suitable for all users, whether you have a home office or a big office, or just want it for a personal use</a:t>
            </a:r>
          </a:p>
        </p:txBody>
      </p:sp>
      <p:sp>
        <p:nvSpPr>
          <p:cNvPr id="42" name="Google Shape;235;p31">
            <a:extLst>
              <a:ext uri="{FF2B5EF4-FFF2-40B4-BE49-F238E27FC236}">
                <a16:creationId xmlns:a16="http://schemas.microsoft.com/office/drawing/2014/main" id="{E2470C23-E762-44EA-BEA2-6F6DC49B9FA4}"/>
              </a:ext>
            </a:extLst>
          </p:cNvPr>
          <p:cNvSpPr txBox="1"/>
          <p:nvPr/>
        </p:nvSpPr>
        <p:spPr>
          <a:xfrm>
            <a:off x="3024554" y="4156789"/>
            <a:ext cx="5186570" cy="55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SzPts val="1200"/>
            </a:pPr>
            <a:r>
              <a:rPr lang="en-US" altLang="zh-TW" sz="1400" b="1">
                <a:solidFill>
                  <a:srgbClr val="4D721D"/>
                </a:solidFill>
                <a:latin typeface="Calibri "/>
                <a:ea typeface="微軟正黑體" panose="020B0604030504040204" pitchFamily="34" charset="-120"/>
                <a:cs typeface="Arial" panose="020B0604020202020204" pitchFamily="34" charset="0"/>
                <a:sym typeface="Roboto"/>
              </a:rPr>
              <a:t>Have almost unlimited storage space of your data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7"/>
          <p:cNvSpPr txBox="1">
            <a:spLocks noGrp="1"/>
          </p:cNvSpPr>
          <p:nvPr>
            <p:ph type="ctrTitle" idx="4294967295"/>
          </p:nvPr>
        </p:nvSpPr>
        <p:spPr>
          <a:xfrm>
            <a:off x="1143000" y="729672"/>
            <a:ext cx="6858000" cy="4615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4400" b="1">
                <a:latin typeface="Calibri "/>
              </a:rPr>
              <a:t>Want more features ? </a:t>
            </a:r>
            <a:endParaRPr sz="4400" b="1">
              <a:latin typeface="Calibri "/>
            </a:endParaRPr>
          </a:p>
        </p:txBody>
      </p:sp>
      <p:sp>
        <p:nvSpPr>
          <p:cNvPr id="380" name="Google Shape;380;p37"/>
          <p:cNvSpPr txBox="1">
            <a:spLocks noGrp="1"/>
          </p:cNvSpPr>
          <p:nvPr>
            <p:ph type="subTitle" idx="4294967295"/>
          </p:nvPr>
        </p:nvSpPr>
        <p:spPr>
          <a:xfrm>
            <a:off x="1143000" y="1104034"/>
            <a:ext cx="6858000" cy="12414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Let us know your feature requests on our forum, comments and reviews</a:t>
            </a:r>
            <a:endParaRPr sz="1600"/>
          </a:p>
        </p:txBody>
      </p:sp>
      <p:sp>
        <p:nvSpPr>
          <p:cNvPr id="381" name="Google Shape;381;p37"/>
          <p:cNvSpPr txBox="1"/>
          <p:nvPr/>
        </p:nvSpPr>
        <p:spPr>
          <a:xfrm>
            <a:off x="3076425" y="1956475"/>
            <a:ext cx="39822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ADBA603-9BD5-4802-AB47-22BC16D614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37"/>
          <a:stretch/>
        </p:blipFill>
        <p:spPr>
          <a:xfrm>
            <a:off x="1875" y="1956475"/>
            <a:ext cx="9142126" cy="31870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6">
            <a:extLst>
              <a:ext uri="{FF2B5EF4-FFF2-40B4-BE49-F238E27FC236}">
                <a16:creationId xmlns:a16="http://schemas.microsoft.com/office/drawing/2014/main" id="{5D6063E9-D84B-491A-9D45-564F0D51C7E5}"/>
              </a:ext>
            </a:extLst>
          </p:cNvPr>
          <p:cNvSpPr txBox="1">
            <a:spLocks/>
          </p:cNvSpPr>
          <p:nvPr/>
        </p:nvSpPr>
        <p:spPr>
          <a:xfrm>
            <a:off x="1724756" y="2649344"/>
            <a:ext cx="4399714" cy="224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500" b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Copyright</a:t>
            </a:r>
            <a:r>
              <a:rPr lang="en-US" altLang="zh-TW" sz="500" b="1" baseline="3000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©</a:t>
            </a:r>
            <a:r>
              <a:rPr lang="en-US" altLang="zh-TW" sz="500" b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2018 QNAP Systems, Inc. All rights reserved. QNAP</a:t>
            </a:r>
            <a:r>
              <a:rPr lang="en-US" altLang="zh-TW" sz="500" b="1" baseline="3000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en-US" altLang="zh-TW" sz="500" b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500" b="1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>
            <a:extLst>
              <a:ext uri="{FF2B5EF4-FFF2-40B4-BE49-F238E27FC236}">
                <a16:creationId xmlns:a16="http://schemas.microsoft.com/office/drawing/2014/main" id="{FF66C6AE-5A6F-4C5C-A78A-BE1EB0F41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096" y="1120527"/>
            <a:ext cx="3389005" cy="3324748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CED77824-AA10-4F39-81EE-2BC8A137E1C1}"/>
              </a:ext>
            </a:extLst>
          </p:cNvPr>
          <p:cNvSpPr/>
          <p:nvPr/>
        </p:nvSpPr>
        <p:spPr>
          <a:xfrm>
            <a:off x="5845107" y="2700708"/>
            <a:ext cx="3211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b="1">
                <a:solidFill>
                  <a:schemeClr val="bg1"/>
                </a:solidFill>
                <a:sym typeface="Roboto"/>
              </a:rPr>
              <a:t>Powerful scalable private notes </a:t>
            </a:r>
          </a:p>
        </p:txBody>
      </p:sp>
      <p:sp>
        <p:nvSpPr>
          <p:cNvPr id="36" name="Google Shape;83;p15">
            <a:extLst>
              <a:ext uri="{FF2B5EF4-FFF2-40B4-BE49-F238E27FC236}">
                <a16:creationId xmlns:a16="http://schemas.microsoft.com/office/drawing/2014/main" id="{D206A1E2-7EE9-4406-80A0-68D2B0B3B2D6}"/>
              </a:ext>
            </a:extLst>
          </p:cNvPr>
          <p:cNvSpPr txBox="1"/>
          <p:nvPr/>
        </p:nvSpPr>
        <p:spPr>
          <a:xfrm>
            <a:off x="5845107" y="3236838"/>
            <a:ext cx="3097926" cy="82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600"/>
              </a:spcAft>
            </a:pPr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Roboto"/>
                <a:cs typeface="Roboto"/>
                <a:sym typeface="Roboto"/>
              </a:rPr>
              <a:t>With NAS at your disposal and almost unlimited storage, you can leverage the power of Notes Station 3 over other cloud based note-taking applications</a:t>
            </a: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C7C80987-5E65-4AD6-99D2-D6976A3D9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645" y="1120526"/>
            <a:ext cx="2558281" cy="3324749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7E37668E-D2C2-4721-9D90-A512F7C2939F}"/>
              </a:ext>
            </a:extLst>
          </p:cNvPr>
          <p:cNvSpPr/>
          <p:nvPr/>
        </p:nvSpPr>
        <p:spPr>
          <a:xfrm>
            <a:off x="3241091" y="2688585"/>
            <a:ext cx="16725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2000" b="1">
                <a:solidFill>
                  <a:schemeClr val="bg1"/>
                </a:solidFill>
                <a:sym typeface="Roboto"/>
              </a:rPr>
              <a:t>Storage Space</a:t>
            </a:r>
          </a:p>
        </p:txBody>
      </p:sp>
      <p:sp>
        <p:nvSpPr>
          <p:cNvPr id="32" name="Google Shape;83;p15">
            <a:extLst>
              <a:ext uri="{FF2B5EF4-FFF2-40B4-BE49-F238E27FC236}">
                <a16:creationId xmlns:a16="http://schemas.microsoft.com/office/drawing/2014/main" id="{4BC59E6B-65CB-4DEC-99B5-9B356E1C2510}"/>
              </a:ext>
            </a:extLst>
          </p:cNvPr>
          <p:cNvSpPr txBox="1"/>
          <p:nvPr/>
        </p:nvSpPr>
        <p:spPr>
          <a:xfrm>
            <a:off x="3161262" y="3288757"/>
            <a:ext cx="2048808" cy="82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0000" lvl="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Roboto"/>
                <a:cs typeface="Roboto"/>
                <a:sym typeface="Roboto"/>
              </a:rPr>
              <a:t> Unlimited note size </a:t>
            </a:r>
          </a:p>
          <a:p>
            <a:pPr marL="180000" lvl="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Roboto"/>
                <a:cs typeface="Roboto"/>
                <a:sym typeface="Roboto"/>
              </a:rPr>
              <a:t> Scalable storage space 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24C1D54-1FE7-4BB3-B00A-540ED17C2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68" y="1120526"/>
            <a:ext cx="2558281" cy="3324749"/>
          </a:xfrm>
          <a:prstGeom prst="rect">
            <a:avLst/>
          </a:prstGeom>
        </p:spPr>
      </p:pic>
      <p:grpSp>
        <p:nvGrpSpPr>
          <p:cNvPr id="88" name="Google Shape;88;p15"/>
          <p:cNvGrpSpPr/>
          <p:nvPr/>
        </p:nvGrpSpPr>
        <p:grpSpPr>
          <a:xfrm>
            <a:off x="5335462" y="1507964"/>
            <a:ext cx="468000" cy="468000"/>
            <a:chOff x="4858109" y="2631368"/>
            <a:chExt cx="316442" cy="315000"/>
          </a:xfrm>
        </p:grpSpPr>
        <p:sp>
          <p:nvSpPr>
            <p:cNvPr id="89" name="Google Shape;89;p15"/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4858109" y="2742681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ED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grpSp>
        <p:nvGrpSpPr>
          <p:cNvPr id="91" name="Google Shape;91;p15"/>
          <p:cNvGrpSpPr/>
          <p:nvPr/>
        </p:nvGrpSpPr>
        <p:grpSpPr>
          <a:xfrm>
            <a:off x="2564283" y="1507964"/>
            <a:ext cx="468000" cy="468000"/>
            <a:chOff x="3157188" y="909150"/>
            <a:chExt cx="470400" cy="470400"/>
          </a:xfrm>
        </p:grpSpPr>
        <p:sp>
          <p:nvSpPr>
            <p:cNvPr id="92" name="Google Shape;92;p15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3211465" y="963427"/>
              <a:ext cx="361846" cy="361846"/>
            </a:xfrm>
            <a:prstGeom prst="mathPlus">
              <a:avLst>
                <a:gd name="adj1" fmla="val 13284"/>
              </a:avLst>
            </a:prstGeom>
            <a:solidFill>
              <a:srgbClr val="ED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D8E2EEEC-9C09-42C5-9A54-895F37954191}"/>
              </a:ext>
            </a:extLst>
          </p:cNvPr>
          <p:cNvSpPr/>
          <p:nvPr/>
        </p:nvSpPr>
        <p:spPr>
          <a:xfrm>
            <a:off x="572414" y="2688585"/>
            <a:ext cx="21060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2000" b="1">
                <a:solidFill>
                  <a:schemeClr val="bg1"/>
                </a:solidFill>
                <a:sym typeface="Roboto"/>
              </a:rPr>
              <a:t>Security &amp; Privacy</a:t>
            </a:r>
          </a:p>
        </p:txBody>
      </p:sp>
      <p:sp>
        <p:nvSpPr>
          <p:cNvPr id="29" name="Google Shape;83;p15">
            <a:extLst>
              <a:ext uri="{FF2B5EF4-FFF2-40B4-BE49-F238E27FC236}">
                <a16:creationId xmlns:a16="http://schemas.microsoft.com/office/drawing/2014/main" id="{F302F7CA-6439-44D0-8CDD-8F0DDEE3B092}"/>
              </a:ext>
            </a:extLst>
          </p:cNvPr>
          <p:cNvSpPr txBox="1"/>
          <p:nvPr/>
        </p:nvSpPr>
        <p:spPr>
          <a:xfrm>
            <a:off x="492585" y="3236838"/>
            <a:ext cx="2309792" cy="104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0000" lvl="0" indent="-18000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Roboto"/>
                <a:cs typeface="Roboto"/>
                <a:sym typeface="Roboto"/>
              </a:rPr>
              <a:t>High security of personal private cloud (NAS)</a:t>
            </a:r>
          </a:p>
          <a:p>
            <a:pPr marL="180000" lvl="0" indent="-180000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Roboto"/>
                <a:cs typeface="Roboto"/>
                <a:sym typeface="Roboto"/>
              </a:rPr>
              <a:t>Password protection</a:t>
            </a:r>
            <a:endParaRPr sz="1400" b="1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3E930DB-686A-4530-AEBF-8917A0C3D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826" y="1265435"/>
            <a:ext cx="544682" cy="81581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1DABC70-31BE-4C43-8D70-C6B1BC256B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3173" y="1342797"/>
            <a:ext cx="642700" cy="73845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DFF6C0F-C02B-420D-B775-C48771E2D7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9221" y="1342797"/>
            <a:ext cx="712648" cy="711595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78B87D35-5B98-4236-A394-79D119F3E706}"/>
              </a:ext>
            </a:extLst>
          </p:cNvPr>
          <p:cNvGrpSpPr/>
          <p:nvPr/>
        </p:nvGrpSpPr>
        <p:grpSpPr>
          <a:xfrm>
            <a:off x="12" y="112134"/>
            <a:ext cx="7737407" cy="902524"/>
            <a:chOff x="9" y="112134"/>
            <a:chExt cx="5305077" cy="618806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A557CE86-46DA-4326-B350-46510B769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" y="112134"/>
              <a:ext cx="5305077" cy="618806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8AD37B4B-C54E-4F6F-8D6B-F47EA8BC5B0C}"/>
                </a:ext>
              </a:extLst>
            </p:cNvPr>
            <p:cNvSpPr/>
            <p:nvPr/>
          </p:nvSpPr>
          <p:spPr>
            <a:xfrm>
              <a:off x="381349" y="194526"/>
              <a:ext cx="4566955" cy="4431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342900">
                <a:spcBef>
                  <a:spcPts val="0"/>
                </a:spcBef>
                <a:buSzPts val="1800"/>
              </a:pPr>
              <a:r>
                <a:rPr lang="en-US" altLang="zh-TW" sz="3600" b="1">
                  <a:solidFill>
                    <a:schemeClr val="bg1"/>
                  </a:solidFill>
                </a:rPr>
                <a:t>Why do we love Notes Station 3?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02;p16">
            <a:extLst>
              <a:ext uri="{FF2B5EF4-FFF2-40B4-BE49-F238E27FC236}">
                <a16:creationId xmlns:a16="http://schemas.microsoft.com/office/drawing/2014/main" id="{AEBFDDC8-FFE6-4E3B-8BE5-F9964837A79F}"/>
              </a:ext>
            </a:extLst>
          </p:cNvPr>
          <p:cNvSpPr txBox="1">
            <a:spLocks/>
          </p:cNvSpPr>
          <p:nvPr/>
        </p:nvSpPr>
        <p:spPr>
          <a:xfrm>
            <a:off x="1394441" y="938504"/>
            <a:ext cx="6398056" cy="6918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/>
              <a:t>Create, edit and collaborate notes with your team: </a:t>
            </a:r>
            <a:br>
              <a:rPr lang="en-US" b="1"/>
            </a:br>
            <a:r>
              <a:rPr lang="en-US" b="1"/>
              <a:t>Saved privately and securely on your QNAP NAS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85FD2DA-97D4-4764-9CFC-27CDF1406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531" y="1740489"/>
            <a:ext cx="5621721" cy="722030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8AB19CF2-AD08-4652-BACA-A342B64C3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531" y="2567656"/>
            <a:ext cx="5621721" cy="722030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E0EE92F9-8795-4C57-86CF-76D34B3E1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531" y="3394823"/>
            <a:ext cx="5621721" cy="722030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FF738F57-2032-4358-B05A-33AABBC1E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531" y="4221990"/>
            <a:ext cx="5621721" cy="72203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AE3AD73-BE13-4B69-B3E7-4B47714C3D52}"/>
              </a:ext>
            </a:extLst>
          </p:cNvPr>
          <p:cNvSpPr/>
          <p:nvPr/>
        </p:nvSpPr>
        <p:spPr>
          <a:xfrm>
            <a:off x="2309497" y="1901812"/>
            <a:ext cx="2063047" cy="4556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2000" b="1">
                <a:solidFill>
                  <a:srgbClr val="A70081"/>
                </a:solidFill>
              </a:rPr>
              <a:t>Notes Station 3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0E50BCAD-FFA9-4191-81A2-4D5F0B824E99}"/>
              </a:ext>
            </a:extLst>
          </p:cNvPr>
          <p:cNvSpPr/>
          <p:nvPr/>
        </p:nvSpPr>
        <p:spPr>
          <a:xfrm>
            <a:off x="2309497" y="2569021"/>
            <a:ext cx="41967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2000" b="1">
                <a:solidFill>
                  <a:srgbClr val="A70081"/>
                </a:solidFill>
              </a:rPr>
              <a:t>New and upcoming features from user request and feedback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A5E15F7-3C0B-4068-B56D-701E38E660A2}"/>
              </a:ext>
            </a:extLst>
          </p:cNvPr>
          <p:cNvSpPr/>
          <p:nvPr/>
        </p:nvSpPr>
        <p:spPr>
          <a:xfrm>
            <a:off x="2309497" y="3528030"/>
            <a:ext cx="1234396" cy="4556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2000" b="1">
                <a:solidFill>
                  <a:srgbClr val="A70081"/>
                </a:solidFill>
              </a:rPr>
              <a:t>Qnotes3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E675D6E0-13D9-443E-935D-EFB6EB763F5E}"/>
              </a:ext>
            </a:extLst>
          </p:cNvPr>
          <p:cNvSpPr/>
          <p:nvPr/>
        </p:nvSpPr>
        <p:spPr>
          <a:xfrm>
            <a:off x="2309497" y="4355197"/>
            <a:ext cx="24400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2000" b="1">
                <a:solidFill>
                  <a:srgbClr val="A70081"/>
                </a:solidFill>
              </a:rPr>
              <a:t>Notes Station Clipper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3BFBC75-21AB-495F-895D-1E2FDF007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977" y="3485556"/>
            <a:ext cx="539110" cy="5405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6F92310-C1E6-4A52-AF4B-5557032DF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524" y="1831222"/>
            <a:ext cx="540563" cy="54056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9F97185-C8F0-448E-9427-36DEC59CE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9723" y="2706768"/>
            <a:ext cx="338711" cy="50731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D649E5C7-AB0F-4974-9CA6-4E1410D814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6278" y="4380867"/>
            <a:ext cx="442446" cy="445018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4F0BE37D-12F0-4D1E-AF10-001FF1565DE0}"/>
              </a:ext>
            </a:extLst>
          </p:cNvPr>
          <p:cNvGrpSpPr/>
          <p:nvPr/>
        </p:nvGrpSpPr>
        <p:grpSpPr>
          <a:xfrm>
            <a:off x="12" y="112134"/>
            <a:ext cx="7737407" cy="902525"/>
            <a:chOff x="9" y="112134"/>
            <a:chExt cx="5305077" cy="618807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D7BF4AA1-26FB-4DEF-8BE9-FA527B5D8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" y="112134"/>
              <a:ext cx="5305077" cy="618807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7FD6D196-D5ED-4528-97C7-55867054BCD2}"/>
                </a:ext>
              </a:extLst>
            </p:cNvPr>
            <p:cNvSpPr/>
            <p:nvPr/>
          </p:nvSpPr>
          <p:spPr>
            <a:xfrm>
              <a:off x="381349" y="194526"/>
              <a:ext cx="4223601" cy="4431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342900">
                <a:spcBef>
                  <a:spcPts val="0"/>
                </a:spcBef>
                <a:buSzPts val="1800"/>
              </a:pPr>
              <a:r>
                <a:rPr lang="en-US" altLang="zh-TW" sz="3600" b="1">
                  <a:solidFill>
                    <a:schemeClr val="bg1"/>
                  </a:solidFill>
                </a:rPr>
                <a:t>The Notes Station 3 ecosystem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8081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subTitle" idx="4294967295"/>
          </p:nvPr>
        </p:nvSpPr>
        <p:spPr>
          <a:xfrm>
            <a:off x="350503" y="1129646"/>
            <a:ext cx="8743255" cy="580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tx1">
                    <a:lumMod val="85000"/>
                    <a:lumOff val="15000"/>
                  </a:schemeClr>
                </a:solidFill>
              </a:rPr>
              <a:t>Efficiently plan your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</a:rPr>
              <a:t>b</a:t>
            </a:r>
            <a:r>
              <a:rPr lang="en" sz="2400" b="1">
                <a:solidFill>
                  <a:schemeClr val="tx1">
                    <a:lumMod val="85000"/>
                    <a:lumOff val="15000"/>
                  </a:schemeClr>
                </a:solidFill>
              </a:rPr>
              <a:t>usiness trip with Notes Station 3</a:t>
            </a:r>
            <a:endParaRPr sz="24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4294967295"/>
          </p:nvPr>
        </p:nvSpPr>
        <p:spPr>
          <a:xfrm>
            <a:off x="-2219618" y="1588553"/>
            <a:ext cx="2034683" cy="22755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Notes Taking</a:t>
            </a:r>
            <a:endParaRPr sz="120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/>
              <a:t>Notes Sharing</a:t>
            </a:r>
            <a:endParaRPr sz="120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/>
              <a:t>Notes Management</a:t>
            </a:r>
            <a:endParaRPr sz="12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200"/>
              <a:t>Security and Backup</a:t>
            </a:r>
            <a:endParaRPr sz="120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D3AD643-67C5-40D6-905D-11CCE6D5CF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872"/>
          <a:stretch/>
        </p:blipFill>
        <p:spPr>
          <a:xfrm>
            <a:off x="1" y="297416"/>
            <a:ext cx="4729480" cy="72202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D8C61F3-F779-4F13-8042-31753A9A78C3}"/>
              </a:ext>
            </a:extLst>
          </p:cNvPr>
          <p:cNvSpPr/>
          <p:nvPr/>
        </p:nvSpPr>
        <p:spPr>
          <a:xfrm>
            <a:off x="326394" y="317482"/>
            <a:ext cx="327762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3800" b="1">
                <a:solidFill>
                  <a:srgbClr val="A70081"/>
                </a:solidFill>
              </a:rPr>
              <a:t>Notes Station 3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ACB7A51-3604-42A2-9610-5AB962187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930" y="196099"/>
            <a:ext cx="919873" cy="9198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7612BAE-939C-43D4-9704-F51BB3DC7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" y="1696684"/>
            <a:ext cx="9143985" cy="700766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D7FB6DE5-91A5-419F-81D1-AFAC0F504850}"/>
              </a:ext>
            </a:extLst>
          </p:cNvPr>
          <p:cNvSpPr/>
          <p:nvPr/>
        </p:nvSpPr>
        <p:spPr>
          <a:xfrm>
            <a:off x="350503" y="1754679"/>
            <a:ext cx="25185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1600">
                <a:solidFill>
                  <a:schemeClr val="tx1">
                    <a:lumMod val="85000"/>
                    <a:lumOff val="15000"/>
                  </a:schemeClr>
                </a:solidFill>
              </a:rPr>
              <a:t>Powerful </a:t>
            </a: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editor</a:t>
            </a:r>
            <a:r>
              <a:rPr lang="en-US" altLang="zh-TW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for note- taking </a:t>
            </a:r>
            <a:r>
              <a:rPr lang="en-US" altLang="zh-TW" sz="1050">
                <a:solidFill>
                  <a:schemeClr val="tx1">
                    <a:lumMod val="85000"/>
                    <a:lumOff val="15000"/>
                  </a:schemeClr>
                </a:solidFill>
              </a:rPr>
              <a:t>[Tasks, Itinerary, MoM, location]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DE9D02C-A7A2-4EC8-A42C-D4CEC4E3F81C}"/>
              </a:ext>
            </a:extLst>
          </p:cNvPr>
          <p:cNvSpPr/>
          <p:nvPr/>
        </p:nvSpPr>
        <p:spPr>
          <a:xfrm>
            <a:off x="3412413" y="1808540"/>
            <a:ext cx="56904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100" b="1">
                <a:solidFill>
                  <a:schemeClr val="tx1">
                    <a:lumMod val="85000"/>
                    <a:lumOff val="15000"/>
                  </a:schemeClr>
                </a:solidFill>
              </a:rPr>
              <a:t>Notes taking </a:t>
            </a:r>
            <a:r>
              <a:rPr lang="en-US" altLang="zh-TW" sz="1100">
                <a:solidFill>
                  <a:schemeClr val="tx1">
                    <a:lumMod val="85000"/>
                    <a:lumOff val="15000"/>
                  </a:schemeClr>
                </a:solidFill>
              </a:rPr>
              <a:t>| Notes Station 3 helps you create a perfect plan for your business trip</a:t>
            </a:r>
            <a:br>
              <a:rPr lang="en-US" altLang="zh-TW" sz="11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altLang="zh-TW" sz="1100" b="1">
                <a:solidFill>
                  <a:schemeClr val="tx1">
                    <a:lumMod val="85000"/>
                    <a:lumOff val="15000"/>
                  </a:schemeClr>
                </a:solidFill>
              </a:rPr>
              <a:t>Image Editor</a:t>
            </a:r>
            <a:r>
              <a:rPr lang="en-US" altLang="zh-TW" sz="1100">
                <a:solidFill>
                  <a:schemeClr val="tx1">
                    <a:lumMod val="85000"/>
                    <a:lumOff val="15000"/>
                  </a:schemeClr>
                </a:solidFill>
              </a:rPr>
              <a:t> | Mark on the map to make locations visible at a glance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03D43C7D-2CF1-4F02-8DBD-4AB8F7ED4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" y="2472836"/>
            <a:ext cx="9143985" cy="700766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46E791AD-ED99-4D9B-8243-8886F356714E}"/>
              </a:ext>
            </a:extLst>
          </p:cNvPr>
          <p:cNvSpPr/>
          <p:nvPr/>
        </p:nvSpPr>
        <p:spPr>
          <a:xfrm>
            <a:off x="350503" y="2530831"/>
            <a:ext cx="25185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Collaborate </a:t>
            </a:r>
            <a:r>
              <a:rPr lang="en-US" altLang="zh-TW" sz="1600">
                <a:solidFill>
                  <a:schemeClr val="tx1">
                    <a:lumMod val="85000"/>
                    <a:lumOff val="15000"/>
                  </a:schemeClr>
                </a:solidFill>
              </a:rPr>
              <a:t>with your travelling colleagues 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C5C1F78-CD55-47DE-B6EE-27D2165978D1}"/>
              </a:ext>
            </a:extLst>
          </p:cNvPr>
          <p:cNvSpPr/>
          <p:nvPr/>
        </p:nvSpPr>
        <p:spPr>
          <a:xfrm>
            <a:off x="3412413" y="2509306"/>
            <a:ext cx="569049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100" b="1">
                <a:solidFill>
                  <a:schemeClr val="tx1">
                    <a:lumMod val="85000"/>
                    <a:lumOff val="15000"/>
                  </a:schemeClr>
                </a:solidFill>
              </a:rPr>
              <a:t>Share </a:t>
            </a:r>
            <a:r>
              <a:rPr lang="en-US" altLang="zh-TW" sz="1100">
                <a:solidFill>
                  <a:schemeClr val="tx1">
                    <a:lumMod val="85000"/>
                    <a:lumOff val="15000"/>
                  </a:schemeClr>
                </a:solidFill>
              </a:rPr>
              <a:t>| </a:t>
            </a:r>
            <a:r>
              <a:rPr lang="en-US" altLang="zh-TW" sz="1050">
                <a:solidFill>
                  <a:schemeClr val="tx1">
                    <a:lumMod val="85000"/>
                    <a:lumOff val="15000"/>
                  </a:schemeClr>
                </a:solidFill>
              </a:rPr>
              <a:t>Share plan of actions, meeting minutes, tasks and itineraries with your travelling colleagues</a:t>
            </a:r>
            <a:br>
              <a:rPr lang="en-US" altLang="zh-TW" sz="11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altLang="zh-TW" sz="1100" b="1">
                <a:solidFill>
                  <a:schemeClr val="tx1">
                    <a:lumMod val="85000"/>
                    <a:lumOff val="15000"/>
                  </a:schemeClr>
                </a:solidFill>
              </a:rPr>
              <a:t>Collaboration </a:t>
            </a:r>
            <a:r>
              <a:rPr lang="en-US" altLang="zh-TW" sz="1100">
                <a:solidFill>
                  <a:schemeClr val="tx1">
                    <a:lumMod val="85000"/>
                    <a:lumOff val="15000"/>
                  </a:schemeClr>
                </a:solidFill>
              </a:rPr>
              <a:t>| Multiple colleagues can co-edit the plan in  real time, work together to increase </a:t>
            </a:r>
            <a:br>
              <a:rPr lang="en-US" altLang="zh-TW" sz="11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zh-TW" alt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</a:t>
            </a:r>
            <a:r>
              <a:rPr lang="en-US" altLang="zh-TW" sz="1100">
                <a:solidFill>
                  <a:schemeClr val="tx1">
                    <a:lumMod val="85000"/>
                    <a:lumOff val="15000"/>
                  </a:schemeClr>
                </a:solidFill>
              </a:rPr>
              <a:t>your efficiency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AEBD85AC-1230-472B-8078-73FBA3BBF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" y="3248988"/>
            <a:ext cx="9143985" cy="700766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3B18CAA0-793B-43F1-97DB-3E04F0AEDB11}"/>
              </a:ext>
            </a:extLst>
          </p:cNvPr>
          <p:cNvSpPr/>
          <p:nvPr/>
        </p:nvSpPr>
        <p:spPr>
          <a:xfrm>
            <a:off x="350503" y="3430094"/>
            <a:ext cx="25185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1600">
                <a:solidFill>
                  <a:schemeClr val="tx1">
                    <a:lumMod val="85000"/>
                    <a:lumOff val="15000"/>
                  </a:schemeClr>
                </a:solidFill>
              </a:rPr>
              <a:t>Easily </a:t>
            </a: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manage</a:t>
            </a:r>
            <a:r>
              <a:rPr lang="en-US" altLang="zh-TW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your notes 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884864C-D165-4759-9249-17AD6F5CDB6F}"/>
              </a:ext>
            </a:extLst>
          </p:cNvPr>
          <p:cNvSpPr/>
          <p:nvPr/>
        </p:nvSpPr>
        <p:spPr>
          <a:xfrm>
            <a:off x="3412413" y="3365981"/>
            <a:ext cx="56904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100" b="1">
                <a:solidFill>
                  <a:schemeClr val="tx1">
                    <a:lumMod val="85000"/>
                    <a:lumOff val="15000"/>
                  </a:schemeClr>
                </a:solidFill>
              </a:rPr>
              <a:t>Tags</a:t>
            </a:r>
            <a:r>
              <a:rPr lang="en-US" altLang="zh-TW" sz="1100">
                <a:solidFill>
                  <a:schemeClr val="tx1">
                    <a:lumMod val="85000"/>
                    <a:lumOff val="15000"/>
                  </a:schemeClr>
                </a:solidFill>
              </a:rPr>
              <a:t> | Define your own tags to categorize and quickly find notes you want</a:t>
            </a:r>
            <a:br>
              <a:rPr lang="en-US" altLang="zh-TW" sz="11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altLang="zh-TW" sz="1100" b="1">
                <a:solidFill>
                  <a:schemeClr val="tx1">
                    <a:lumMod val="85000"/>
                    <a:lumOff val="15000"/>
                  </a:schemeClr>
                </a:solidFill>
              </a:rPr>
              <a:t>Important notes </a:t>
            </a:r>
            <a:r>
              <a:rPr lang="en-US" altLang="zh-TW" sz="1100">
                <a:solidFill>
                  <a:schemeClr val="tx1">
                    <a:lumMod val="85000"/>
                    <a:lumOff val="15000"/>
                  </a:schemeClr>
                </a:solidFill>
              </a:rPr>
              <a:t>| Add your schedule as favorite to quickly access your plan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FF5C4DD9-26E3-46D7-BC22-1742F576E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" y="4022348"/>
            <a:ext cx="9143985" cy="700766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9F5B1C83-D791-451E-963D-2A973082E0BA}"/>
              </a:ext>
            </a:extLst>
          </p:cNvPr>
          <p:cNvSpPr/>
          <p:nvPr/>
        </p:nvSpPr>
        <p:spPr>
          <a:xfrm>
            <a:off x="350503" y="4080343"/>
            <a:ext cx="2518561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Security </a:t>
            </a:r>
            <a:r>
              <a:rPr lang="en-US" altLang="zh-TW" sz="1600">
                <a:solidFill>
                  <a:schemeClr val="tx1">
                    <a:lumMod val="85000"/>
                    <a:lumOff val="15000"/>
                  </a:schemeClr>
                </a:solidFill>
              </a:rPr>
              <a:t>and backup</a:t>
            </a:r>
          </a:p>
          <a:p>
            <a:pPr marL="0" lvl="1">
              <a:spcBef>
                <a:spcPts val="0"/>
              </a:spcBef>
              <a:buSzPts val="1400"/>
            </a:pPr>
            <a:r>
              <a:rPr lang="en-US" altLang="zh-TW" sz="1050">
                <a:solidFill>
                  <a:schemeClr val="tx1">
                    <a:lumMod val="85000"/>
                    <a:lumOff val="15000"/>
                  </a:schemeClr>
                </a:solidFill>
              </a:rPr>
              <a:t>[Password protection and snapshots]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9434125-A6A7-4219-BA20-325784FF6C2C}"/>
              </a:ext>
            </a:extLst>
          </p:cNvPr>
          <p:cNvSpPr/>
          <p:nvPr/>
        </p:nvSpPr>
        <p:spPr>
          <a:xfrm>
            <a:off x="3412413" y="4070084"/>
            <a:ext cx="600385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100" b="1">
                <a:solidFill>
                  <a:schemeClr val="tx1">
                    <a:lumMod val="85000"/>
                    <a:lumOff val="15000"/>
                  </a:schemeClr>
                </a:solidFill>
              </a:rPr>
              <a:t>Password protection</a:t>
            </a:r>
            <a:r>
              <a:rPr lang="en-US" altLang="zh-TW" sz="1100">
                <a:solidFill>
                  <a:schemeClr val="tx1">
                    <a:lumMod val="85000"/>
                    <a:lumOff val="15000"/>
                  </a:schemeClr>
                </a:solidFill>
              </a:rPr>
              <a:t>| Add password for notes to protect important and confidential </a:t>
            </a:r>
            <a:r>
              <a:rPr lang="zh-TW" alt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br>
              <a:rPr lang="en-US" altLang="zh-TW" sz="11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zh-TW" alt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         </a:t>
            </a:r>
            <a:r>
              <a:rPr lang="en-US" altLang="zh-TW" sz="1100">
                <a:solidFill>
                  <a:schemeClr val="tx1">
                    <a:lumMod val="85000"/>
                    <a:lumOff val="15000"/>
                  </a:schemeClr>
                </a:solidFill>
              </a:rPr>
              <a:t>business information</a:t>
            </a:r>
            <a:br>
              <a:rPr lang="en-US" altLang="zh-TW" sz="11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altLang="zh-TW" sz="1100" b="1">
                <a:solidFill>
                  <a:schemeClr val="tx1">
                    <a:lumMod val="85000"/>
                    <a:lumOff val="15000"/>
                  </a:schemeClr>
                </a:solidFill>
              </a:rPr>
              <a:t>Import/Export </a:t>
            </a:r>
            <a:r>
              <a:rPr lang="en-US" altLang="zh-TW" sz="1100">
                <a:solidFill>
                  <a:schemeClr val="tx1">
                    <a:lumMod val="85000"/>
                    <a:lumOff val="15000"/>
                  </a:schemeClr>
                </a:solidFill>
              </a:rPr>
              <a:t>| Export your notes to pdf and print or use with other QNAP</a:t>
            </a:r>
            <a:r>
              <a:rPr lang="zh-TW" alt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100">
                <a:solidFill>
                  <a:schemeClr val="tx1">
                    <a:lumMod val="85000"/>
                    <a:lumOff val="15000"/>
                  </a:schemeClr>
                </a:solidFill>
              </a:rPr>
              <a:t>applications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021D3DA2-D2B7-4499-B6EF-5A10DEDB2046}"/>
              </a:ext>
            </a:extLst>
          </p:cNvPr>
          <p:cNvGrpSpPr/>
          <p:nvPr/>
        </p:nvGrpSpPr>
        <p:grpSpPr>
          <a:xfrm>
            <a:off x="585718" y="1806739"/>
            <a:ext cx="7457985" cy="2589770"/>
            <a:chOff x="585718" y="1806739"/>
            <a:chExt cx="6806759" cy="2363633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88BA4495-786E-4734-AF47-86472300F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1007" y="1806739"/>
              <a:ext cx="3251470" cy="2363633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315F4623-1A1C-426B-B941-A72F90DA4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718" y="1806739"/>
              <a:ext cx="3251470" cy="2363633"/>
            </a:xfrm>
            <a:prstGeom prst="rect">
              <a:avLst/>
            </a:prstGeom>
          </p:spPr>
        </p:pic>
        <p:pic>
          <p:nvPicPr>
            <p:cNvPr id="28" name="Google Shape;133;p19">
              <a:extLst>
                <a:ext uri="{FF2B5EF4-FFF2-40B4-BE49-F238E27FC236}">
                  <a16:creationId xmlns:a16="http://schemas.microsoft.com/office/drawing/2014/main" id="{79772B21-7485-4FD1-A5CB-EAACA54C692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862742" y="2005376"/>
              <a:ext cx="715764" cy="71576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24E46C38-B15D-426D-ADCD-0922E035513F}"/>
                </a:ext>
              </a:extLst>
            </p:cNvPr>
            <p:cNvGrpSpPr/>
            <p:nvPr/>
          </p:nvGrpSpPr>
          <p:grpSpPr>
            <a:xfrm>
              <a:off x="5357271" y="2005376"/>
              <a:ext cx="818942" cy="609657"/>
              <a:chOff x="5380891" y="1768082"/>
              <a:chExt cx="997969" cy="742933"/>
            </a:xfrm>
          </p:grpSpPr>
          <p:pic>
            <p:nvPicPr>
              <p:cNvPr id="41" name="圖片 40">
                <a:extLst>
                  <a:ext uri="{FF2B5EF4-FFF2-40B4-BE49-F238E27FC236}">
                    <a16:creationId xmlns:a16="http://schemas.microsoft.com/office/drawing/2014/main" id="{C701EDD8-8816-46B0-AA23-7E2FA7FDED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2814" t="-12597"/>
              <a:stretch/>
            </p:blipFill>
            <p:spPr>
              <a:xfrm>
                <a:off x="5380891" y="2136073"/>
                <a:ext cx="997969" cy="374942"/>
              </a:xfrm>
              <a:prstGeom prst="rect">
                <a:avLst/>
              </a:prstGeom>
            </p:spPr>
          </p:pic>
          <p:pic>
            <p:nvPicPr>
              <p:cNvPr id="42" name="圖片 41">
                <a:extLst>
                  <a:ext uri="{FF2B5EF4-FFF2-40B4-BE49-F238E27FC236}">
                    <a16:creationId xmlns:a16="http://schemas.microsoft.com/office/drawing/2014/main" id="{2BA2E0D5-7B3C-4C24-97BD-5859292667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5296" b="-10509"/>
              <a:stretch/>
            </p:blipFill>
            <p:spPr>
              <a:xfrm>
                <a:off x="5622134" y="1768082"/>
                <a:ext cx="515482" cy="367991"/>
              </a:xfrm>
              <a:prstGeom prst="rect">
                <a:avLst/>
              </a:prstGeom>
            </p:spPr>
          </p:pic>
        </p:grpSp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E53C612C-F279-41EE-90C2-99FBC020895A}"/>
              </a:ext>
            </a:extLst>
          </p:cNvPr>
          <p:cNvSpPr/>
          <p:nvPr/>
        </p:nvSpPr>
        <p:spPr>
          <a:xfrm>
            <a:off x="1100297" y="3695267"/>
            <a:ext cx="270202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lnSpc>
                <a:spcPct val="90000"/>
              </a:lnSpc>
            </a:pPr>
            <a:r>
              <a:rPr lang="en-US" altLang="zh-TW" sz="2800" b="1">
                <a:solidFill>
                  <a:prstClr val="black">
                    <a:lumMod val="85000"/>
                    <a:lumOff val="15000"/>
                  </a:prstClr>
                </a:solidFill>
              </a:rPr>
              <a:t>Import Evernote</a:t>
            </a:r>
            <a:r>
              <a:rPr lang="zh-TW" altLang="en-US" sz="2800" b="1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endParaRPr lang="en-US" altLang="zh-TW" sz="2800" b="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0" name="Google Shape;110;p17">
            <a:extLst>
              <a:ext uri="{FF2B5EF4-FFF2-40B4-BE49-F238E27FC236}">
                <a16:creationId xmlns:a16="http://schemas.microsoft.com/office/drawing/2014/main" id="{2A975FDB-984D-41B1-B130-3E190A9CD243}"/>
              </a:ext>
            </a:extLst>
          </p:cNvPr>
          <p:cNvSpPr txBox="1">
            <a:spLocks/>
          </p:cNvSpPr>
          <p:nvPr/>
        </p:nvSpPr>
        <p:spPr>
          <a:xfrm>
            <a:off x="4538771" y="3696596"/>
            <a:ext cx="3471591" cy="4801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lvl="0" defTabSz="685800">
              <a:lnSpc>
                <a:spcPct val="90000"/>
              </a:lnSpc>
              <a:defRPr sz="2800" b="1">
                <a:solidFill>
                  <a:prstClr val="black">
                    <a:lumMod val="85000"/>
                    <a:lumOff val="15000"/>
                  </a:prstClr>
                </a:solidFill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/>
              <a:t>Embed YouTube video</a:t>
            </a:r>
          </a:p>
        </p:txBody>
      </p:sp>
      <p:sp>
        <p:nvSpPr>
          <p:cNvPr id="110" name="Google Shape;110;p17"/>
          <p:cNvSpPr txBox="1">
            <a:spLocks noGrp="1"/>
          </p:cNvSpPr>
          <p:nvPr>
            <p:ph type="subTitle" idx="4294967295"/>
          </p:nvPr>
        </p:nvSpPr>
        <p:spPr>
          <a:xfrm>
            <a:off x="585718" y="-1369171"/>
            <a:ext cx="6064710" cy="580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</a:rPr>
              <a:t>Import Evernote</a:t>
            </a:r>
            <a:r>
              <a:rPr lang="zh-TW" altLang="en-US" sz="2400" b="1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US" altLang="zh-TW" sz="2400" b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</a:rPr>
              <a:t>Embed YouTube video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D3AD643-67C5-40D6-905D-11CCE6D5CF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830"/>
          <a:stretch/>
        </p:blipFill>
        <p:spPr>
          <a:xfrm>
            <a:off x="1" y="297416"/>
            <a:ext cx="4788040" cy="72202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D8C61F3-F779-4F13-8042-31753A9A78C3}"/>
              </a:ext>
            </a:extLst>
          </p:cNvPr>
          <p:cNvSpPr/>
          <p:nvPr/>
        </p:nvSpPr>
        <p:spPr>
          <a:xfrm>
            <a:off x="326394" y="317482"/>
            <a:ext cx="295760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3800" b="1">
                <a:solidFill>
                  <a:srgbClr val="A70081"/>
                </a:solidFill>
              </a:rPr>
              <a:t>New Features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7FB6DE5-91A5-419F-81D1-AFAC0F504850}"/>
              </a:ext>
            </a:extLst>
          </p:cNvPr>
          <p:cNvSpPr/>
          <p:nvPr/>
        </p:nvSpPr>
        <p:spPr>
          <a:xfrm>
            <a:off x="400745" y="1260568"/>
            <a:ext cx="59908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</a:rPr>
              <a:t>We care about users feedback and requests for new features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US" altLang="zh-TW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7AE1BBA7-9E16-4C31-8EAB-D9B338D9C9F8}"/>
              </a:ext>
            </a:extLst>
          </p:cNvPr>
          <p:cNvGrpSpPr/>
          <p:nvPr/>
        </p:nvGrpSpPr>
        <p:grpSpPr>
          <a:xfrm>
            <a:off x="4032363" y="200056"/>
            <a:ext cx="900000" cy="900000"/>
            <a:chOff x="4240950" y="200056"/>
            <a:chExt cx="900000" cy="900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8438454F-6D99-40BA-B064-F053AB0FC163}"/>
                </a:ext>
              </a:extLst>
            </p:cNvPr>
            <p:cNvSpPr/>
            <p:nvPr/>
          </p:nvSpPr>
          <p:spPr>
            <a:xfrm>
              <a:off x="4240950" y="200056"/>
              <a:ext cx="900000" cy="900000"/>
            </a:xfrm>
            <a:prstGeom prst="roundRect">
              <a:avLst>
                <a:gd name="adj" fmla="val 127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B4CA507D-4A06-4612-9160-C47734554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8018" y="280430"/>
              <a:ext cx="504746" cy="75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1892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subTitle" idx="4294967295"/>
          </p:nvPr>
        </p:nvSpPr>
        <p:spPr>
          <a:xfrm>
            <a:off x="466772" y="-1437189"/>
            <a:ext cx="8743255" cy="580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</a:rPr>
              <a:t>Embed YouTube video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38D46FCD-7470-444A-8909-C029A689D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" y="2153517"/>
            <a:ext cx="9143985" cy="700766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2CC79FD9-33DA-485D-AFA0-D6DBD725AE28}"/>
              </a:ext>
            </a:extLst>
          </p:cNvPr>
          <p:cNvSpPr/>
          <p:nvPr/>
        </p:nvSpPr>
        <p:spPr>
          <a:xfrm>
            <a:off x="83870" y="2205854"/>
            <a:ext cx="2972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  <a:buSzPts val="1400"/>
            </a:pP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Easily import an Evernote </a:t>
            </a:r>
          </a:p>
          <a:p>
            <a:pPr marL="0" lvl="1">
              <a:spcBef>
                <a:spcPts val="0"/>
              </a:spcBef>
              <a:buSzPts val="1400"/>
            </a:pPr>
            <a:r>
              <a: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Note using the Import function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A3C0228-FE38-4046-B5BD-3B66F5A777AD}"/>
              </a:ext>
            </a:extLst>
          </p:cNvPr>
          <p:cNvSpPr/>
          <p:nvPr/>
        </p:nvSpPr>
        <p:spPr>
          <a:xfrm>
            <a:off x="3369639" y="2175077"/>
            <a:ext cx="5690491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indent="180000">
              <a:spcBef>
                <a:spcPts val="160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altLang="zh-TW"/>
              <a:t>Import an Evernote export file from your local disk</a:t>
            </a:r>
          </a:p>
          <a:p>
            <a:pPr lvl="0" indent="180000">
              <a:buSzPts val="1800"/>
              <a:buFont typeface="Arial" panose="020B0604020202020204" pitchFamily="34" charset="0"/>
              <a:buChar char="•"/>
            </a:pPr>
            <a:r>
              <a:rPr lang="en-US" altLang="zh-TW"/>
              <a:t>Import notes from your Evernote account by logging in</a:t>
            </a:r>
          </a:p>
        </p:txBody>
      </p:sp>
      <p:pic>
        <p:nvPicPr>
          <p:cNvPr id="36" name="Google Shape;133;p19">
            <a:extLst>
              <a:ext uri="{FF2B5EF4-FFF2-40B4-BE49-F238E27FC236}">
                <a16:creationId xmlns:a16="http://schemas.microsoft.com/office/drawing/2014/main" id="{D3D311D0-EFA6-42BD-95D4-D35C8A0D870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0943" y="3156129"/>
            <a:ext cx="1506859" cy="150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D3011A34-DEF5-436B-90D6-EB1B3F52E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726" y="3213788"/>
            <a:ext cx="1391541" cy="1391541"/>
          </a:xfrm>
          <a:prstGeom prst="rect">
            <a:avLst/>
          </a:prstGeom>
        </p:spPr>
      </p:pic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7B5F63DE-F5A5-4FDD-B96F-ADA0459D2C8A}"/>
              </a:ext>
            </a:extLst>
          </p:cNvPr>
          <p:cNvCxnSpPr/>
          <p:nvPr/>
        </p:nvCxnSpPr>
        <p:spPr>
          <a:xfrm>
            <a:off x="3108864" y="3920972"/>
            <a:ext cx="1910288" cy="0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tx1">
                    <a:lumMod val="85000"/>
                    <a:lumOff val="15000"/>
                    <a:alpha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0" scaled="0"/>
              <a:tileRect/>
            </a:gradFill>
            <a:prstDash val="sysDot"/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E9501E5F-723B-4C82-83E2-A7E82C98A0E5}"/>
              </a:ext>
            </a:extLst>
          </p:cNvPr>
          <p:cNvCxnSpPr/>
          <p:nvPr/>
        </p:nvCxnSpPr>
        <p:spPr>
          <a:xfrm>
            <a:off x="3108864" y="3777609"/>
            <a:ext cx="1910288" cy="0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tx1">
                    <a:lumMod val="85000"/>
                    <a:lumOff val="15000"/>
                    <a:alpha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10800000" scaled="0"/>
              <a:tileRect/>
            </a:gradFill>
            <a:prstDash val="sysDot"/>
            <a:headEnd type="triangl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7FEE6C8-D93D-47F7-882E-770EFD94C719}"/>
              </a:ext>
            </a:extLst>
          </p:cNvPr>
          <p:cNvGrpSpPr/>
          <p:nvPr/>
        </p:nvGrpSpPr>
        <p:grpSpPr>
          <a:xfrm>
            <a:off x="3175252" y="3134705"/>
            <a:ext cx="1777512" cy="1460576"/>
            <a:chOff x="3255376" y="3255907"/>
            <a:chExt cx="1631000" cy="1340187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FBCB52C4-295B-4F4A-AB66-92235357B977}"/>
                </a:ext>
              </a:extLst>
            </p:cNvPr>
            <p:cNvSpPr/>
            <p:nvPr/>
          </p:nvSpPr>
          <p:spPr>
            <a:xfrm>
              <a:off x="3255376" y="4115627"/>
              <a:ext cx="480467" cy="4804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橢圓 38">
              <a:extLst>
                <a:ext uri="{FF2B5EF4-FFF2-40B4-BE49-F238E27FC236}">
                  <a16:creationId xmlns:a16="http://schemas.microsoft.com/office/drawing/2014/main" id="{AE86F9B8-1FDA-4FC2-AEEB-19CBFE421902}"/>
                </a:ext>
              </a:extLst>
            </p:cNvPr>
            <p:cNvSpPr/>
            <p:nvPr/>
          </p:nvSpPr>
          <p:spPr>
            <a:xfrm>
              <a:off x="3828132" y="4115627"/>
              <a:ext cx="480467" cy="4804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792E59E6-1278-4E57-A2E2-E65793E72BCA}"/>
                </a:ext>
              </a:extLst>
            </p:cNvPr>
            <p:cNvSpPr/>
            <p:nvPr/>
          </p:nvSpPr>
          <p:spPr>
            <a:xfrm>
              <a:off x="4405909" y="4115627"/>
              <a:ext cx="480467" cy="4804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橢圓 42">
              <a:extLst>
                <a:ext uri="{FF2B5EF4-FFF2-40B4-BE49-F238E27FC236}">
                  <a16:creationId xmlns:a16="http://schemas.microsoft.com/office/drawing/2014/main" id="{018211DB-5B48-4482-8CA3-B96C640920EA}"/>
                </a:ext>
              </a:extLst>
            </p:cNvPr>
            <p:cNvSpPr/>
            <p:nvPr/>
          </p:nvSpPr>
          <p:spPr>
            <a:xfrm>
              <a:off x="3828132" y="3255907"/>
              <a:ext cx="480467" cy="4804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49" name="圖片 48">
            <a:extLst>
              <a:ext uri="{FF2B5EF4-FFF2-40B4-BE49-F238E27FC236}">
                <a16:creationId xmlns:a16="http://schemas.microsoft.com/office/drawing/2014/main" id="{2B4E3D31-EFA8-43F4-96B1-6BE54A22F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6684" y="3192113"/>
            <a:ext cx="301727" cy="358600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23666DF2-E258-4F05-9A93-57EA64803B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7453" y="4154881"/>
            <a:ext cx="148495" cy="360000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93C1DBBA-9F4F-4014-A6A3-8E6E492B72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5329" y="4177420"/>
            <a:ext cx="342629" cy="288000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53338E15-49D9-411F-8A2C-3ED35A13F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6563" y="4167959"/>
            <a:ext cx="281837" cy="328679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7D6147A-5F8C-4D7C-B5D8-A41AD53F0A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85003"/>
            <a:ext cx="3682721" cy="904072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6BA09A0C-BD7E-47AB-B893-1A0119713D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6041" y="210199"/>
            <a:ext cx="1369935" cy="1653679"/>
          </a:xfrm>
          <a:prstGeom prst="rect">
            <a:avLst/>
          </a:prstGeom>
        </p:spPr>
      </p:pic>
      <p:sp>
        <p:nvSpPr>
          <p:cNvPr id="28" name="Google Shape;139;p20">
            <a:extLst>
              <a:ext uri="{FF2B5EF4-FFF2-40B4-BE49-F238E27FC236}">
                <a16:creationId xmlns:a16="http://schemas.microsoft.com/office/drawing/2014/main" id="{3BA22332-0072-493A-85DC-72E95AB50C43}"/>
              </a:ext>
            </a:extLst>
          </p:cNvPr>
          <p:cNvSpPr txBox="1">
            <a:spLocks/>
          </p:cNvSpPr>
          <p:nvPr/>
        </p:nvSpPr>
        <p:spPr>
          <a:xfrm>
            <a:off x="52844" y="772875"/>
            <a:ext cx="335112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altLang="zh-TW" sz="3600" b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ea typeface="+mn-ea"/>
                <a:cs typeface="+mn-cs"/>
              </a:rPr>
              <a:t>Import Evernote</a:t>
            </a:r>
            <a:endParaRPr lang="en-US" sz="4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9" name="Google Shape;133;p19">
            <a:extLst>
              <a:ext uri="{FF2B5EF4-FFF2-40B4-BE49-F238E27FC236}">
                <a16:creationId xmlns:a16="http://schemas.microsoft.com/office/drawing/2014/main" id="{92A2EC83-30C8-49F7-85C8-8CADF0B2E22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7735" y="460211"/>
            <a:ext cx="904072" cy="904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538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49;p21">
            <a:extLst>
              <a:ext uri="{FF2B5EF4-FFF2-40B4-BE49-F238E27FC236}">
                <a16:creationId xmlns:a16="http://schemas.microsoft.com/office/drawing/2014/main" id="{0D61BCE5-6E44-4DED-A9AB-BE6C484280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328" y="2972324"/>
            <a:ext cx="3400425" cy="111442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oogle Shape;150;p21">
            <a:extLst>
              <a:ext uri="{FF2B5EF4-FFF2-40B4-BE49-F238E27FC236}">
                <a16:creationId xmlns:a16="http://schemas.microsoft.com/office/drawing/2014/main" id="{7D236825-0CCD-4DE7-B49F-AB1FF4BFAF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88"/>
          <a:stretch/>
        </p:blipFill>
        <p:spPr>
          <a:xfrm>
            <a:off x="3891428" y="3912771"/>
            <a:ext cx="5000625" cy="48072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oogle Shape;151;p21">
            <a:extLst>
              <a:ext uri="{FF2B5EF4-FFF2-40B4-BE49-F238E27FC236}">
                <a16:creationId xmlns:a16="http://schemas.microsoft.com/office/drawing/2014/main" id="{D178EBE6-922E-4FF8-AFD2-068B05BE598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3499" y="1484561"/>
            <a:ext cx="6851201" cy="9061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oogle Shape;152;p21">
            <a:extLst>
              <a:ext uri="{FF2B5EF4-FFF2-40B4-BE49-F238E27FC236}">
                <a16:creationId xmlns:a16="http://schemas.microsoft.com/office/drawing/2014/main" id="{79B478AA-DD27-4E7A-B2E0-67088C69EB9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91428" y="2692330"/>
            <a:ext cx="5000625" cy="7810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70E63C3-1D5A-4280-9973-396770AAF9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" y="458788"/>
            <a:ext cx="9143985" cy="700766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506EF940-E52B-4FE6-8454-EE60EB29D800}"/>
              </a:ext>
            </a:extLst>
          </p:cNvPr>
          <p:cNvSpPr/>
          <p:nvPr/>
        </p:nvSpPr>
        <p:spPr>
          <a:xfrm>
            <a:off x="171713" y="470607"/>
            <a:ext cx="2518561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buSzPts val="1800"/>
            </a:pPr>
            <a:r>
              <a:rPr lang="en" altLang="zh-TW" sz="2000" b="1">
                <a:solidFill>
                  <a:prstClr val="black"/>
                </a:solidFill>
                <a:ea typeface="+mj-ea"/>
                <a:cs typeface="+mj-cs"/>
              </a:rPr>
              <a:t>Why user want import Evernote?</a:t>
            </a:r>
            <a:endParaRPr lang="zh-TW" altLang="en-US" sz="1100" b="1">
              <a:latin typeface="微軟正黑體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0CC7566-6B26-4945-9D39-1DDF58A1176E}"/>
              </a:ext>
            </a:extLst>
          </p:cNvPr>
          <p:cNvSpPr/>
          <p:nvPr/>
        </p:nvSpPr>
        <p:spPr>
          <a:xfrm>
            <a:off x="3471982" y="453464"/>
            <a:ext cx="5237936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lvl="0" indent="-180000"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2">
                    <a:lumMod val="10000"/>
                  </a:schemeClr>
                </a:solidFill>
              </a:rPr>
              <a:t>Privacy and confidentiality of personal and important notes</a:t>
            </a:r>
          </a:p>
          <a:p>
            <a:pPr marL="285750" lvl="0" indent="-180000"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2">
                    <a:lumMod val="10000"/>
                  </a:schemeClr>
                </a:solidFill>
              </a:rPr>
              <a:t>Secure the note taken previously in Evernote into your NAS</a:t>
            </a:r>
          </a:p>
          <a:p>
            <a:pPr marL="285750" lvl="0" indent="-180000"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2">
                    <a:lumMod val="10000"/>
                  </a:schemeClr>
                </a:solidFill>
              </a:rPr>
              <a:t>Do more in combination with other QNAP applications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CB5CDE7-2CC9-4826-BE5A-B7FEF8FD5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5003"/>
            <a:ext cx="4702629" cy="90407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AC9F964-E1D9-4220-8FE0-4AA374E32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767" y="210199"/>
            <a:ext cx="1369935" cy="1653679"/>
          </a:xfrm>
          <a:prstGeom prst="rect">
            <a:avLst/>
          </a:prstGeom>
        </p:spPr>
      </p:pic>
      <p:sp>
        <p:nvSpPr>
          <p:cNvPr id="9" name="Google Shape;139;p20">
            <a:extLst>
              <a:ext uri="{FF2B5EF4-FFF2-40B4-BE49-F238E27FC236}">
                <a16:creationId xmlns:a16="http://schemas.microsoft.com/office/drawing/2014/main" id="{64A2AF1E-490D-48DA-A374-B7661EE33D34}"/>
              </a:ext>
            </a:extLst>
          </p:cNvPr>
          <p:cNvSpPr txBox="1">
            <a:spLocks/>
          </p:cNvSpPr>
          <p:nvPr/>
        </p:nvSpPr>
        <p:spPr>
          <a:xfrm>
            <a:off x="52844" y="735931"/>
            <a:ext cx="4262923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Tx/>
              <a:buSzPts val="3000"/>
              <a:buFontTx/>
            </a:pPr>
            <a:r>
              <a:rPr lang="en" altLang="zh-TW" sz="3200" b="1">
                <a:solidFill>
                  <a:prstClr val="black"/>
                </a:solidFill>
                <a:latin typeface="Calibri "/>
              </a:rPr>
              <a:t>Embed YouTube videos</a:t>
            </a:r>
            <a:endParaRPr lang="en-US" sz="3600" b="1">
              <a:latin typeface="Calibri "/>
              <a:ea typeface="微軟正黑體" panose="020B0604030504040204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44B8A92A-F789-47AB-9C21-3AB5E37A6E4B}"/>
              </a:ext>
            </a:extLst>
          </p:cNvPr>
          <p:cNvGrpSpPr/>
          <p:nvPr/>
        </p:nvGrpSpPr>
        <p:grpSpPr>
          <a:xfrm>
            <a:off x="4471425" y="450871"/>
            <a:ext cx="1058617" cy="788082"/>
            <a:chOff x="5380891" y="1768082"/>
            <a:chExt cx="997969" cy="742933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978CE564-9181-43CD-AB8A-87E532885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2814" t="-12597"/>
            <a:stretch/>
          </p:blipFill>
          <p:spPr>
            <a:xfrm>
              <a:off x="5380891" y="2136073"/>
              <a:ext cx="997969" cy="374942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F869E839-CDCE-487A-B288-0765F4643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5296" b="-10509"/>
            <a:stretch/>
          </p:blipFill>
          <p:spPr>
            <a:xfrm>
              <a:off x="5622134" y="1768082"/>
              <a:ext cx="515482" cy="367991"/>
            </a:xfrm>
            <a:prstGeom prst="rect">
              <a:avLst/>
            </a:prstGeom>
          </p:spPr>
        </p:pic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14F4B29F-0194-4459-982D-CE07F98507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" y="2153517"/>
            <a:ext cx="9143985" cy="700766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8F0D5EB7-254B-4003-8396-CB920AE00AA3}"/>
              </a:ext>
            </a:extLst>
          </p:cNvPr>
          <p:cNvSpPr/>
          <p:nvPr/>
        </p:nvSpPr>
        <p:spPr>
          <a:xfrm>
            <a:off x="147782" y="2303550"/>
            <a:ext cx="2770909" cy="423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SzPts val="1800"/>
            </a:pPr>
            <a:r>
              <a:rPr lang="en" altLang="zh-TW" sz="2000" b="1"/>
              <a:t>Embed YouTube videos</a:t>
            </a:r>
            <a:endParaRPr lang="zh-TW" altLang="en-US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C7677A6-C28C-4489-8DA8-02CA3C5B06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0921" y="3123340"/>
            <a:ext cx="1391541" cy="1391541"/>
          </a:xfrm>
          <a:prstGeom prst="rect">
            <a:avLst/>
          </a:prstGeom>
        </p:spPr>
      </p:pic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39E4EBFD-CF1A-4091-A15C-A51D529D5A27}"/>
              </a:ext>
            </a:extLst>
          </p:cNvPr>
          <p:cNvCxnSpPr>
            <a:cxnSpLocks/>
          </p:cNvCxnSpPr>
          <p:nvPr/>
        </p:nvCxnSpPr>
        <p:spPr>
          <a:xfrm>
            <a:off x="3114746" y="3880778"/>
            <a:ext cx="2416678" cy="0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tx1">
                    <a:lumMod val="85000"/>
                    <a:lumOff val="15000"/>
                    <a:alpha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0" scaled="0"/>
              <a:tileRect/>
            </a:gradFill>
            <a:prstDash val="sysDot"/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AA2EC2D4-E9C9-422C-B144-81AD99FBF1AF}"/>
              </a:ext>
            </a:extLst>
          </p:cNvPr>
          <p:cNvGrpSpPr/>
          <p:nvPr/>
        </p:nvGrpSpPr>
        <p:grpSpPr>
          <a:xfrm>
            <a:off x="3369639" y="3256911"/>
            <a:ext cx="1777512" cy="523627"/>
            <a:chOff x="3255376" y="4115627"/>
            <a:chExt cx="1631000" cy="480467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4136A634-5B52-4EFB-AAA3-66E1C0190C3E}"/>
                </a:ext>
              </a:extLst>
            </p:cNvPr>
            <p:cNvSpPr/>
            <p:nvPr/>
          </p:nvSpPr>
          <p:spPr>
            <a:xfrm>
              <a:off x="3255376" y="4115627"/>
              <a:ext cx="480467" cy="4804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AD3E8C62-2652-40B4-97F4-7750973A9DE7}"/>
                </a:ext>
              </a:extLst>
            </p:cNvPr>
            <p:cNvSpPr/>
            <p:nvPr/>
          </p:nvSpPr>
          <p:spPr>
            <a:xfrm>
              <a:off x="3828132" y="4115627"/>
              <a:ext cx="480467" cy="4804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22ABFE4F-A8AE-486E-B647-E84B999CEAA1}"/>
                </a:ext>
              </a:extLst>
            </p:cNvPr>
            <p:cNvSpPr/>
            <p:nvPr/>
          </p:nvSpPr>
          <p:spPr>
            <a:xfrm>
              <a:off x="4405909" y="4115627"/>
              <a:ext cx="480467" cy="4804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2" name="圖片 21">
            <a:extLst>
              <a:ext uri="{FF2B5EF4-FFF2-40B4-BE49-F238E27FC236}">
                <a16:creationId xmlns:a16="http://schemas.microsoft.com/office/drawing/2014/main" id="{67992433-8906-4793-A9E1-6385FFF76C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3800" y="3327380"/>
            <a:ext cx="301727" cy="35860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85385CEF-4E44-4C57-BA14-1C2547EBDC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172" t="-12597"/>
          <a:stretch/>
        </p:blipFill>
        <p:spPr>
          <a:xfrm>
            <a:off x="774409" y="3503405"/>
            <a:ext cx="2219781" cy="548407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07A9D74C-57CF-44F5-B07D-52695270F2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4112" y="3383375"/>
            <a:ext cx="306296" cy="267306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4B8ED842-842F-4BE6-8B9A-B7AF9060C1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9620" y="3375182"/>
            <a:ext cx="323424" cy="310798"/>
          </a:xfrm>
          <a:prstGeom prst="rect">
            <a:avLst/>
          </a:prstGeom>
        </p:spPr>
      </p:pic>
      <p:sp>
        <p:nvSpPr>
          <p:cNvPr id="159" name="Google Shape;159;p22"/>
          <p:cNvSpPr txBox="1">
            <a:spLocks noGrp="1"/>
          </p:cNvSpPr>
          <p:nvPr>
            <p:ph type="body" idx="4294967295"/>
          </p:nvPr>
        </p:nvSpPr>
        <p:spPr>
          <a:xfrm>
            <a:off x="3369639" y="2105275"/>
            <a:ext cx="5530042" cy="7900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0000" indent="-180000">
              <a:spcBef>
                <a:spcPts val="0"/>
              </a:spcBef>
              <a:buSzPts val="1800"/>
            </a:pPr>
            <a:r>
              <a:rPr lang="en" sz="1500"/>
              <a:t>Insert YouTube videos into notes</a:t>
            </a:r>
            <a:endParaRPr sz="1500"/>
          </a:p>
          <a:p>
            <a:pPr marL="360000" indent="-180000">
              <a:spcBef>
                <a:spcPts val="0"/>
              </a:spcBef>
              <a:buSzPts val="1800"/>
            </a:pPr>
            <a:r>
              <a:rPr lang="en" sz="1500"/>
              <a:t>Embed the video using the YouTube URL</a:t>
            </a:r>
            <a:endParaRPr sz="1500"/>
          </a:p>
          <a:p>
            <a:pPr marL="360000" indent="-180000">
              <a:spcBef>
                <a:spcPts val="0"/>
              </a:spcBef>
              <a:buSzPts val="1800"/>
            </a:pPr>
            <a:r>
              <a:rPr lang="en" sz="1500"/>
              <a:t>Or simply paste the link in the note</a:t>
            </a:r>
            <a:endParaRPr sz="15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</TotalTime>
  <Words>1202</Words>
  <Application>Microsoft Office PowerPoint</Application>
  <PresentationFormat>如螢幕大小 (16:9)</PresentationFormat>
  <Paragraphs>152</Paragraphs>
  <Slides>22</Slides>
  <Notes>21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0" baseType="lpstr">
      <vt:lpstr>Calibri Light</vt:lpstr>
      <vt:lpstr>新細明體</vt:lpstr>
      <vt:lpstr>Roboto</vt:lpstr>
      <vt:lpstr>Calibri</vt:lpstr>
      <vt:lpstr>微軟正黑體</vt:lpstr>
      <vt:lpstr>Arial</vt:lpstr>
      <vt:lpstr>Calibri 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Want to boost productivity while securing privacy? </vt:lpstr>
      <vt:lpstr>PowerPoint 簡報</vt:lpstr>
      <vt:lpstr>PowerPoint 簡報</vt:lpstr>
      <vt:lpstr>PowerPoint 簡報</vt:lpstr>
      <vt:lpstr>PowerPoint 簡報</vt:lpstr>
      <vt:lpstr>PowerPoint 簡報</vt:lpstr>
      <vt:lpstr>Want more features ? 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Yvonne Tsai</dc:creator>
  <cp:lastModifiedBy>亞彣 蔡</cp:lastModifiedBy>
  <cp:revision>5</cp:revision>
  <dcterms:modified xsi:type="dcterms:W3CDTF">2018-11-22T07:51:01Z</dcterms:modified>
</cp:coreProperties>
</file>