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83" r:id="rId14"/>
    <p:sldId id="272" r:id="rId15"/>
    <p:sldId id="273" r:id="rId16"/>
    <p:sldId id="274" r:id="rId17"/>
    <p:sldId id="281" r:id="rId18"/>
    <p:sldId id="282" r:id="rId19"/>
    <p:sldId id="277" r:id="rId20"/>
    <p:sldId id="278" r:id="rId21"/>
    <p:sldId id="279" r:id="rId22"/>
    <p:sldId id="280" r:id="rId23"/>
  </p:sldIdLst>
  <p:sldSz cx="9144000" cy="5143500" type="screen16x9"/>
  <p:notesSz cx="6858000" cy="9144000"/>
  <p:embeddedFontLst>
    <p:embeddedFont>
      <p:font typeface="微軟正黑體" panose="020B0604030504040204" pitchFamily="34" charset="-120"/>
      <p:regular r:id="rId25"/>
      <p:bold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JasmineUPC" panose="02020603050405020304" pitchFamily="18" charset="-34"/>
      <p:regular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微軟正黑體" panose="020B0604030504040204" pitchFamily="34" charset="-120"/>
      <p:regular r:id="rId25"/>
      <p:bold r:id="rId26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3" userDrawn="1">
          <p15:clr>
            <a:srgbClr val="A4A3A4"/>
          </p15:clr>
        </p15:guide>
        <p15:guide id="2" pos="34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C21F"/>
    <a:srgbClr val="4D721D"/>
    <a:srgbClr val="F9E8DB"/>
    <a:srgbClr val="533677"/>
    <a:srgbClr val="A70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C21EB5-7ED8-4148-B5C3-85AF6190AFDF}" v="1677" dt="2018-11-22T03:04:32.2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682" y="110"/>
      </p:cViewPr>
      <p:guideLst>
        <p:guide orient="horz" pos="123"/>
        <p:guide pos="34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019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130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 security; Password protection for each note</a:t>
            </a:r>
            <a:br>
              <a:rPr lang="zh-TW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zh-TW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Unlimited note size : you can even put whole set of your favorite novels in notes</a:t>
            </a:r>
            <a:br>
              <a:rPr lang="zh-TW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zh-TW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never worry about storage space issue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6CB008C-7EDE-4902-94C2-1920449ED6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7247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994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0254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131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bg>
      <p:bgRef idx="1001">
        <a:schemeClr val="bg1"/>
      </p:bgRef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135AF0B-1006-4D7C-B3F9-12D65740D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65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10BF7C1-C033-44FF-8C76-7237E3FF2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" y="0"/>
            <a:ext cx="914196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3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1_Section header">
    <p:bg>
      <p:bgRef idx="1001">
        <a:schemeClr val="bg1"/>
      </p:bgRef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135AF0B-1006-4D7C-B3F9-12D65740D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87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8FCA10-F5BB-4341-8AF4-D19F44C2E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B974775-9694-49F3-8209-FD11F2F8F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D0B737D-71BB-4F93-AB8E-082FADB64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B76D826-DA9E-4A97-B975-3C0009C779F8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A6D8646-C75C-4F7A-B7C7-34379452F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B8F28C9-F46B-4E1C-AB73-641914B81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118B721-3B7E-41E6-99B5-39F7FEA528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217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DA98F8-350B-43C7-99E8-1F9C14B3D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78F70F2-4ABA-4B87-BE77-2849023DD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B76D826-DA9E-4A97-B975-3C0009C779F8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8FC93BC-7519-4472-9539-F1206FC5C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1E4F9D8-B588-4D7E-B192-9AE21B023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118B721-3B7E-41E6-99B5-39F7FEA528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1420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B2630E-1B3C-47BE-9E3C-B7F8D2C8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BEA7DA2-BDE9-4949-82A6-1917F69BA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D90EE03-DF57-4A54-811A-0BD299FE4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0C32D6F-54B8-4F5B-8290-872312385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B76D826-DA9E-4A97-B975-3C0009C779F8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A8123B1-078C-41B3-A6E4-638BF3E98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3A8F515-D7B5-479D-8976-A255CAC7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118B721-3B7E-41E6-99B5-39F7FEA528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1878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DEFD42-D9F5-4C6B-A201-B1BDC9342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42635EB-7D82-4C07-B458-D2A024862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8C5F00B-7BF1-4B5E-90A8-3834D00809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B76D826-DA9E-4A97-B975-3C0009C779F8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37B0F07-9FBE-4DA9-A0D3-D61984387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63D270-B96D-4F98-B94E-584823728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118B721-3B7E-41E6-99B5-39F7FEA528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2321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2643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F5E5FF4-0CD6-4B67-946C-E70FF13B4A2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7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82" r:id="rId4"/>
    <p:sldLayoutId id="2147483661" r:id="rId5"/>
    <p:sldLayoutId id="2147483666" r:id="rId6"/>
    <p:sldLayoutId id="2147483669" r:id="rId7"/>
    <p:sldLayoutId id="2147483670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emf"/><Relationship Id="rId5" Type="http://schemas.openxmlformats.org/officeDocument/2006/relationships/image" Target="../media/image17.emf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5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1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54.emf"/><Relationship Id="rId4" Type="http://schemas.openxmlformats.org/officeDocument/2006/relationships/image" Target="../media/image53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1.emf"/><Relationship Id="rId5" Type="http://schemas.openxmlformats.org/officeDocument/2006/relationships/image" Target="../media/image56.png"/><Relationship Id="rId10" Type="http://schemas.openxmlformats.org/officeDocument/2006/relationships/image" Target="../media/image60.emf"/><Relationship Id="rId4" Type="http://schemas.openxmlformats.org/officeDocument/2006/relationships/image" Target="../media/image21.png"/><Relationship Id="rId9" Type="http://schemas.openxmlformats.org/officeDocument/2006/relationships/image" Target="../media/image5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emf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10" Type="http://schemas.openxmlformats.org/officeDocument/2006/relationships/image" Target="../media/image34.emf"/><Relationship Id="rId4" Type="http://schemas.openxmlformats.org/officeDocument/2006/relationships/image" Target="../media/image27.png"/><Relationship Id="rId9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C6D405F-9A0B-41F9-83D9-EFA422DA7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" y="458788"/>
            <a:ext cx="9143985" cy="7007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6CC7D14-1782-457C-BC8B-8A49E0C5FB74}"/>
              </a:ext>
            </a:extLst>
          </p:cNvPr>
          <p:cNvSpPr/>
          <p:nvPr/>
        </p:nvSpPr>
        <p:spPr>
          <a:xfrm>
            <a:off x="166110" y="458788"/>
            <a:ext cx="2518561" cy="702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SzPts val="1800"/>
            </a:pP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為什麼使用者想要嵌入 </a:t>
            </a:r>
            <a: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YouTube </a:t>
            </a: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影音</a:t>
            </a:r>
            <a: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endParaRPr lang="zh-TW" altLang="en-US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03766C2-FF45-475C-803C-8FEF07CD9BDB}"/>
              </a:ext>
            </a:extLst>
          </p:cNvPr>
          <p:cNvSpPr/>
          <p:nvPr/>
        </p:nvSpPr>
        <p:spPr>
          <a:xfrm>
            <a:off x="3337147" y="444229"/>
            <a:ext cx="5690491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r>
              <a:rPr lang="zh-TW" altLang="en-US">
                <a:latin typeface="Microsoft JhengHei"/>
                <a:ea typeface="Microsoft JhengHei"/>
              </a:rPr>
              <a:t>增加 </a:t>
            </a:r>
            <a:r>
              <a:rPr lang="en-US" altLang="zh-TW">
                <a:latin typeface="Microsoft JhengHei"/>
                <a:ea typeface="Microsoft JhengHei"/>
              </a:rPr>
              <a:t>YouTube </a:t>
            </a:r>
            <a:r>
              <a:rPr lang="zh-TW" altLang="en-US">
                <a:latin typeface="Microsoft JhengHei"/>
                <a:ea typeface="Microsoft JhengHei"/>
              </a:rPr>
              <a:t>嵌入影片使得筆記更豐富</a:t>
            </a:r>
          </a:p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r>
              <a:rPr lang="en-US" altLang="zh-TW">
                <a:latin typeface="Microsoft JhengHei"/>
                <a:ea typeface="Microsoft JhengHei"/>
              </a:rPr>
              <a:t>YouTube </a:t>
            </a:r>
            <a:r>
              <a:rPr lang="zh-TW" altLang="en-US">
                <a:latin typeface="Microsoft JhengHei"/>
                <a:ea typeface="Microsoft JhengHei"/>
              </a:rPr>
              <a:t>影片筆記可分享給他人</a:t>
            </a:r>
            <a:endParaRPr lang="en-US" altLang="zh-TW">
              <a:latin typeface="Microsoft JhengHei"/>
              <a:ea typeface="Microsoft JhengHei"/>
            </a:endParaRPr>
          </a:p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r>
              <a:rPr lang="zh-TW" altLang="en-US">
                <a:latin typeface="Microsoft JhengHei"/>
                <a:ea typeface="Microsoft JhengHei"/>
              </a:rPr>
              <a:t>更迅速的查閱內容，不須切至其他頁面或離開 </a:t>
            </a:r>
            <a:r>
              <a:rPr lang="en-US" altLang="zh-TW">
                <a:latin typeface="Microsoft JhengHei"/>
                <a:ea typeface="Microsoft JhengHei"/>
              </a:rPr>
              <a:t>Notes Station 3</a:t>
            </a:r>
            <a:endParaRPr lang="zh-TW" altLang="en-US">
              <a:latin typeface="Microsoft JhengHei"/>
              <a:ea typeface="Microsoft JhengHei"/>
            </a:endParaRPr>
          </a:p>
        </p:txBody>
      </p:sp>
      <p:pic>
        <p:nvPicPr>
          <p:cNvPr id="6" name="Google Shape;160;p22">
            <a:extLst>
              <a:ext uri="{FF2B5EF4-FFF2-40B4-BE49-F238E27FC236}">
                <a16:creationId xmlns:a16="http://schemas.microsoft.com/office/drawing/2014/main" id="{C3949570-E73E-4D65-B790-C54F28B09D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912"/>
          <a:stretch/>
        </p:blipFill>
        <p:spPr>
          <a:xfrm>
            <a:off x="296633" y="1470818"/>
            <a:ext cx="4215076" cy="30467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579B145-AC0D-4B03-9202-211D8BE38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709" y="1327511"/>
            <a:ext cx="3311502" cy="3831061"/>
          </a:xfrm>
          <a:prstGeom prst="rect">
            <a:avLst/>
          </a:prstGeom>
          <a:effectLst>
            <a:outerShdw blurRad="88900" dist="25400" dir="16200000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06EAD77-6B92-4ECD-8A79-14257F7EB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531"/>
          <a:stretch/>
        </p:blipFill>
        <p:spPr>
          <a:xfrm>
            <a:off x="0" y="297416"/>
            <a:ext cx="4130211" cy="72202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C2F9A95-3DDF-4DEC-9B74-E58B8C94A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205" y="196099"/>
            <a:ext cx="917400" cy="9198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Google Shape;110;p17">
            <a:extLst>
              <a:ext uri="{FF2B5EF4-FFF2-40B4-BE49-F238E27FC236}">
                <a16:creationId xmlns:a16="http://schemas.microsoft.com/office/drawing/2014/main" id="{18D78018-C0E2-4B61-86E5-E00D9F4CF7C4}"/>
              </a:ext>
            </a:extLst>
          </p:cNvPr>
          <p:cNvSpPr txBox="1">
            <a:spLocks/>
          </p:cNvSpPr>
          <p:nvPr/>
        </p:nvSpPr>
        <p:spPr>
          <a:xfrm>
            <a:off x="350503" y="1129646"/>
            <a:ext cx="8743255" cy="580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</a:pP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即時利用 </a:t>
            </a:r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Qnotes3 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來更新您的商務旅行</a:t>
            </a:r>
            <a:r>
              <a:rPr lang="zh-TW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資訊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C411D43-B34D-4C1A-B005-C24F6AD24717}"/>
              </a:ext>
            </a:extLst>
          </p:cNvPr>
          <p:cNvSpPr/>
          <p:nvPr/>
        </p:nvSpPr>
        <p:spPr>
          <a:xfrm>
            <a:off x="326394" y="317482"/>
            <a:ext cx="189071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3800" b="1">
                <a:solidFill>
                  <a:srgbClr val="A70081"/>
                </a:solidFill>
              </a:rPr>
              <a:t>Qnotes3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96FD8BF-C011-4D75-A083-6193DB9FD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" y="2221367"/>
            <a:ext cx="9143985" cy="70076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0B6EC79-1A63-4215-89C4-1C26622E8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" y="2997519"/>
            <a:ext cx="9143985" cy="70076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120206E-79EC-4A06-837F-A09C5359F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011" y="3780475"/>
            <a:ext cx="9143985" cy="70076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5311B77-739F-4C5E-9385-6F0B84485E69}"/>
              </a:ext>
            </a:extLst>
          </p:cNvPr>
          <p:cNvSpPr/>
          <p:nvPr/>
        </p:nvSpPr>
        <p:spPr>
          <a:xfrm>
            <a:off x="350503" y="1577538"/>
            <a:ext cx="7864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ts val="1400"/>
            </a:pPr>
            <a:r>
              <a: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 Qnotes3 永不遺漏任何旅行中的重要資訊</a:t>
            </a:r>
            <a:endParaRPr lang="en-US" altLang="zh-TW" sz="16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8737DE9-F84D-409F-BBE2-4A85F998B0BD}"/>
              </a:ext>
            </a:extLst>
          </p:cNvPr>
          <p:cNvSpPr/>
          <p:nvPr/>
        </p:nvSpPr>
        <p:spPr>
          <a:xfrm>
            <a:off x="350504" y="2393058"/>
            <a:ext cx="2281860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buSzPts val="1400"/>
            </a:pP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聲音 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影像筆記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A81A56E-ABFC-4150-A187-473EDB5CB04B}"/>
              </a:ext>
            </a:extLst>
          </p:cNvPr>
          <p:cNvSpPr/>
          <p:nvPr/>
        </p:nvSpPr>
        <p:spPr>
          <a:xfrm>
            <a:off x="350503" y="2571868"/>
            <a:ext cx="251856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buSzPts val="1400"/>
            </a:pP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167B9DA-7D21-4801-85BD-2E48D688B5AC}"/>
              </a:ext>
            </a:extLst>
          </p:cNvPr>
          <p:cNvSpPr/>
          <p:nvPr/>
        </p:nvSpPr>
        <p:spPr>
          <a:xfrm>
            <a:off x="2982861" y="2305842"/>
            <a:ext cx="5833187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buSzPts val="1200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聲音筆記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|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記錄所有旅行中的重要錄音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SzPts val="1200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影像筆記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|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增加旅行中的照片至您的筆記，輕鬆回憶任何片刻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0B69A83-53DB-42F4-BEF1-48238DC9C46D}"/>
              </a:ext>
            </a:extLst>
          </p:cNvPr>
          <p:cNvSpPr/>
          <p:nvPr/>
        </p:nvSpPr>
        <p:spPr>
          <a:xfrm>
            <a:off x="350504" y="3052533"/>
            <a:ext cx="1034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ts val="1400"/>
            </a:pP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筆記分享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BACE9DC-5ECB-4C59-A860-31CD189D72BE}"/>
              </a:ext>
            </a:extLst>
          </p:cNvPr>
          <p:cNvSpPr/>
          <p:nvPr/>
        </p:nvSpPr>
        <p:spPr>
          <a:xfrm>
            <a:off x="350503" y="3333224"/>
            <a:ext cx="25185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ts val="1400"/>
            </a:pP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 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Qnotes3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3EC3D2E-EB8D-4600-AABE-6783B829F39E}"/>
              </a:ext>
            </a:extLst>
          </p:cNvPr>
          <p:cNvSpPr/>
          <p:nvPr/>
        </p:nvSpPr>
        <p:spPr>
          <a:xfrm>
            <a:off x="2982861" y="3194013"/>
            <a:ext cx="527858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buSzPts val="1200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|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藉由使用行動版應用程式輕鬆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分享您的行程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7CF8BEF-6FBC-4140-B4D8-025A109A51E2}"/>
              </a:ext>
            </a:extLst>
          </p:cNvPr>
          <p:cNvSpPr/>
          <p:nvPr/>
        </p:nvSpPr>
        <p:spPr>
          <a:xfrm>
            <a:off x="350504" y="3955935"/>
            <a:ext cx="103495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buSzPts val="1400"/>
            </a:pP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離線編輯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7D92D2E-8651-45D6-9AB7-B1039C8F466A}"/>
              </a:ext>
            </a:extLst>
          </p:cNvPr>
          <p:cNvSpPr/>
          <p:nvPr/>
        </p:nvSpPr>
        <p:spPr>
          <a:xfrm>
            <a:off x="350503" y="4100555"/>
            <a:ext cx="251856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buSzPts val="1400"/>
            </a:pP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A98B3CD-6E7B-44F2-9A66-6002E7417198}"/>
              </a:ext>
            </a:extLst>
          </p:cNvPr>
          <p:cNvSpPr/>
          <p:nvPr/>
        </p:nvSpPr>
        <p:spPr>
          <a:xfrm>
            <a:off x="2982861" y="3970165"/>
            <a:ext cx="527858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SzPts val="1200"/>
            </a:pPr>
            <a:r>
              <a:rPr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離線編輯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| 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無須擔心電力耗盡或無網路，離線時仍可編輯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0;p17">
            <a:extLst>
              <a:ext uri="{FF2B5EF4-FFF2-40B4-BE49-F238E27FC236}">
                <a16:creationId xmlns:a16="http://schemas.microsoft.com/office/drawing/2014/main" id="{3DE0C89D-11A5-4286-815E-835A0BA46450}"/>
              </a:ext>
            </a:extLst>
          </p:cNvPr>
          <p:cNvSpPr txBox="1">
            <a:spLocks/>
          </p:cNvSpPr>
          <p:nvPr/>
        </p:nvSpPr>
        <p:spPr>
          <a:xfrm>
            <a:off x="250020" y="1129646"/>
            <a:ext cx="8743255" cy="580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</a:pPr>
            <a:endParaRPr lang="zh-TW" altLang="en-US" sz="2400" b="1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381B987-7523-412B-BA76-060591AE4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" y="297416"/>
            <a:ext cx="6546205" cy="72202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B9EFD98-63CF-4748-B567-D9C70F3FADAD}"/>
              </a:ext>
            </a:extLst>
          </p:cNvPr>
          <p:cNvSpPr/>
          <p:nvPr/>
        </p:nvSpPr>
        <p:spPr>
          <a:xfrm>
            <a:off x="27352" y="363293"/>
            <a:ext cx="5759397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3200" b="1">
                <a:solidFill>
                  <a:srgbClr val="A70081"/>
                </a:solidFill>
              </a:rPr>
              <a:t>Notes Station Clipper</a:t>
            </a:r>
            <a:endParaRPr lang="en-US" altLang="zh-TW" sz="3200" b="1">
              <a:solidFill>
                <a:srgbClr val="A70081"/>
              </a:solidFill>
              <a:latin typeface="Microsoft JhengHei"/>
              <a:ea typeface="Microsoft JhengHei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53DAC59-3E20-4B90-B662-2240106EAD10}"/>
              </a:ext>
            </a:extLst>
          </p:cNvPr>
          <p:cNvSpPr/>
          <p:nvPr/>
        </p:nvSpPr>
        <p:spPr>
          <a:xfrm>
            <a:off x="250020" y="1375418"/>
            <a:ext cx="54162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ts val="1400"/>
            </a:pP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更好用的網頁截取工具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57FD688C-B11A-4B60-AAE0-01F103D7A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" y="1927430"/>
            <a:ext cx="9143985" cy="700766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93B5D787-3D14-465E-A34A-1DB76E29581A}"/>
              </a:ext>
            </a:extLst>
          </p:cNvPr>
          <p:cNvGrpSpPr/>
          <p:nvPr/>
        </p:nvGrpSpPr>
        <p:grpSpPr>
          <a:xfrm>
            <a:off x="5685238" y="205680"/>
            <a:ext cx="900000" cy="900000"/>
            <a:chOff x="5685238" y="205680"/>
            <a:chExt cx="900000" cy="900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CC768F4E-8472-4BC9-8AE5-DD8B05163BC9}"/>
                </a:ext>
              </a:extLst>
            </p:cNvPr>
            <p:cNvSpPr/>
            <p:nvPr/>
          </p:nvSpPr>
          <p:spPr>
            <a:xfrm>
              <a:off x="5685238" y="205680"/>
              <a:ext cx="900000" cy="900000"/>
            </a:xfrm>
            <a:prstGeom prst="roundRect">
              <a:avLst>
                <a:gd name="adj" fmla="val 127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CC7D5A9D-269E-4AA6-8BE9-5800E4B57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0324" y="359670"/>
              <a:ext cx="649829" cy="653607"/>
            </a:xfrm>
            <a:prstGeom prst="rect">
              <a:avLst/>
            </a:prstGeom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36BE8D67-4902-400C-94BD-8FCB89167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" y="2948595"/>
            <a:ext cx="9143985" cy="700766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75AFAABC-B31D-43BC-8AFF-5027E086C88B}"/>
              </a:ext>
            </a:extLst>
          </p:cNvPr>
          <p:cNvSpPr/>
          <p:nvPr/>
        </p:nvSpPr>
        <p:spPr>
          <a:xfrm>
            <a:off x="350504" y="2091068"/>
            <a:ext cx="2281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ts val="1400"/>
            </a:pP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剪取文章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71452BD-3D3B-4692-A4D2-5F3ADE6A8A81}"/>
              </a:ext>
            </a:extLst>
          </p:cNvPr>
          <p:cNvSpPr/>
          <p:nvPr/>
        </p:nvSpPr>
        <p:spPr>
          <a:xfrm>
            <a:off x="350503" y="2280573"/>
            <a:ext cx="251856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buSzPts val="1400"/>
            </a:pP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E4CE1E8-4E17-41C8-9692-CB795B761C73}"/>
              </a:ext>
            </a:extLst>
          </p:cNvPr>
          <p:cNvSpPr/>
          <p:nvPr/>
        </p:nvSpPr>
        <p:spPr>
          <a:xfrm>
            <a:off x="3536810" y="2004499"/>
            <a:ext cx="5474685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SzPts val="1200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剪取文章至您的筆記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| 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利用網頁剪取工具隨時剪取您想要的文章， </a:t>
            </a:r>
            <a:b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                                       無時無刻編輯您想要的筆記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9C1B666-3EFF-491C-95E9-EB0532CE0691}"/>
              </a:ext>
            </a:extLst>
          </p:cNvPr>
          <p:cNvSpPr/>
          <p:nvPr/>
        </p:nvSpPr>
        <p:spPr>
          <a:xfrm>
            <a:off x="370915" y="3153542"/>
            <a:ext cx="1034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ts val="1400"/>
            </a:pP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截圖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85D167B-2C6B-4167-8C5F-7FB2AB2A4777}"/>
              </a:ext>
            </a:extLst>
          </p:cNvPr>
          <p:cNvSpPr/>
          <p:nvPr/>
        </p:nvSpPr>
        <p:spPr>
          <a:xfrm>
            <a:off x="3536811" y="3124933"/>
            <a:ext cx="5278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200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文章截圖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|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隨時捕捉網頁資訊至您的筆記，不再遺漏任何資訊</a:t>
            </a:r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C344706A-F243-4CC4-82BC-02DF23F69802}"/>
              </a:ext>
            </a:extLst>
          </p:cNvPr>
          <p:cNvSpPr/>
          <p:nvPr/>
        </p:nvSpPr>
        <p:spPr>
          <a:xfrm>
            <a:off x="2695738" y="2910129"/>
            <a:ext cx="777698" cy="77769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5F9AE488-9EAA-4DDB-9574-1E5160A67252}"/>
              </a:ext>
            </a:extLst>
          </p:cNvPr>
          <p:cNvSpPr/>
          <p:nvPr/>
        </p:nvSpPr>
        <p:spPr>
          <a:xfrm>
            <a:off x="2695738" y="1902274"/>
            <a:ext cx="777698" cy="77769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C4B752D-9988-4364-9157-971B9D21C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0861" y="3013786"/>
            <a:ext cx="545104" cy="57038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1FB7CF5-D8C7-4E08-9DEF-4514C57C6B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6979" y="1956900"/>
            <a:ext cx="352867" cy="6385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>
            <a:extLst>
              <a:ext uri="{FF2B5EF4-FFF2-40B4-BE49-F238E27FC236}">
                <a16:creationId xmlns:a16="http://schemas.microsoft.com/office/drawing/2014/main" id="{0459D375-06BC-4D64-8CEE-D25062C87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767" y="257821"/>
            <a:ext cx="7606445" cy="416571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167E85C3-3F5B-41A1-97F7-47D749E09F67}"/>
              </a:ext>
            </a:extLst>
          </p:cNvPr>
          <p:cNvSpPr/>
          <p:nvPr/>
        </p:nvSpPr>
        <p:spPr>
          <a:xfrm>
            <a:off x="248965" y="1150606"/>
            <a:ext cx="693265" cy="69326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7ECFF759-677A-47F3-AF07-4A9B85AFF069}"/>
              </a:ext>
            </a:extLst>
          </p:cNvPr>
          <p:cNvSpPr/>
          <p:nvPr/>
        </p:nvSpPr>
        <p:spPr>
          <a:xfrm>
            <a:off x="248965" y="209126"/>
            <a:ext cx="693265" cy="69326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EFC8D9E-0EAF-4217-9917-662B821F5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89" y="1243009"/>
            <a:ext cx="485923" cy="50845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DCDA1BF-5EE0-41A9-B1C2-BA9261D0F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72" y="257821"/>
            <a:ext cx="314557" cy="56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70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6972B36-5986-4691-A42E-A9BA07776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12134"/>
            <a:ext cx="7602304" cy="88676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4FC451D-BD7C-4617-A599-006A57B9413F}"/>
              </a:ext>
            </a:extLst>
          </p:cNvPr>
          <p:cNvSpPr/>
          <p:nvPr/>
        </p:nvSpPr>
        <p:spPr>
          <a:xfrm>
            <a:off x="482949" y="300100"/>
            <a:ext cx="40751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342900">
              <a:buSzPts val="1800"/>
            </a:pPr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搭配其他 </a:t>
            </a:r>
            <a:r>
              <a:rPr lang="en-US" altLang="zh-TW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進行協作</a:t>
            </a:r>
            <a:endParaRPr lang="en-US" altLang="zh-TW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Google Shape;102;p16">
            <a:extLst>
              <a:ext uri="{FF2B5EF4-FFF2-40B4-BE49-F238E27FC236}">
                <a16:creationId xmlns:a16="http://schemas.microsoft.com/office/drawing/2014/main" id="{BA3BB6BB-2DF9-4448-9309-FF3A20AF2C10}"/>
              </a:ext>
            </a:extLst>
          </p:cNvPr>
          <p:cNvSpPr txBox="1">
            <a:spLocks/>
          </p:cNvSpPr>
          <p:nvPr/>
        </p:nvSpPr>
        <p:spPr>
          <a:xfrm>
            <a:off x="552658" y="998900"/>
            <a:ext cx="8078876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 </a:t>
            </a: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Notes Station 3 </a:t>
            </a: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用於 </a:t>
            </a:r>
            <a:r>
              <a:rPr lang="en-US" sz="2000" b="1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Qphoto</a:t>
            </a: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、 OCR </a:t>
            </a: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onverter、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Qcontactz、QmailAgent</a:t>
            </a: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sz="2000" b="1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QcalAgent</a:t>
            </a:r>
            <a:endParaRPr lang="en-US" sz="2000" b="1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7CB7080-8613-439F-89AA-77D9497BC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67" y="1769571"/>
            <a:ext cx="7027080" cy="90252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359B4BE-A70B-460A-A327-CEFCB18DB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67" y="2803520"/>
            <a:ext cx="7027080" cy="90252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29D9662-3E48-4713-8AF5-423B09E6F4B3}"/>
              </a:ext>
            </a:extLst>
          </p:cNvPr>
          <p:cNvSpPr/>
          <p:nvPr/>
        </p:nvSpPr>
        <p:spPr>
          <a:xfrm>
            <a:off x="2421622" y="1805335"/>
            <a:ext cx="4583753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buSzPts val="1400"/>
            </a:pPr>
            <a:r>
              <a:rPr lang="en-US" altLang="zh-TW" sz="1600" b="1">
                <a:solidFill>
                  <a:srgbClr val="583B7E"/>
                </a:solidFill>
              </a:rPr>
              <a:t>Notes Station 3 </a:t>
            </a:r>
            <a:r>
              <a:rPr lang="zh-TW" altLang="en-US" sz="1600" b="1">
                <a:solidFill>
                  <a:srgbClr val="583B7E"/>
                </a:solidFill>
                <a:latin typeface="Microsoft JhengHei"/>
                <a:ea typeface="Microsoft JhengHei"/>
              </a:rPr>
              <a:t>結合</a:t>
            </a:r>
            <a:r>
              <a:rPr lang="zh-TW" altLang="en-US" sz="1600" b="1">
                <a:solidFill>
                  <a:srgbClr val="583B7E"/>
                </a:solidFill>
              </a:rPr>
              <a:t> </a:t>
            </a:r>
            <a:r>
              <a:rPr lang="en-US" altLang="zh-TW" sz="1600" b="1" err="1">
                <a:solidFill>
                  <a:srgbClr val="583B7E"/>
                </a:solidFill>
              </a:rPr>
              <a:t>Qphoto</a:t>
            </a:r>
            <a:r>
              <a:rPr lang="en-US" altLang="zh-TW" sz="1600" b="1">
                <a:solidFill>
                  <a:srgbClr val="583B7E"/>
                </a:solidFill>
              </a:rPr>
              <a:t> </a:t>
            </a:r>
            <a:r>
              <a:rPr lang="zh-TW" altLang="en-US" sz="1600" b="1">
                <a:solidFill>
                  <a:srgbClr val="583B7E"/>
                </a:solidFill>
                <a:latin typeface="Microsoft JhengHei"/>
                <a:ea typeface="Microsoft JhengHei"/>
              </a:rPr>
              <a:t>與</a:t>
            </a:r>
            <a:r>
              <a:rPr lang="zh-TW" altLang="en-US" sz="1600" b="1">
                <a:solidFill>
                  <a:srgbClr val="583B7E"/>
                </a:solidFill>
              </a:rPr>
              <a:t> </a:t>
            </a:r>
            <a:r>
              <a:rPr lang="en-US" altLang="zh-TW" sz="1600" b="1">
                <a:solidFill>
                  <a:srgbClr val="583B7E"/>
                </a:solidFill>
              </a:rPr>
              <a:t>OCR Converter</a:t>
            </a:r>
            <a:r>
              <a:rPr lang="zh-TW" altLang="en-US" sz="1600" b="1">
                <a:solidFill>
                  <a:srgbClr val="583B7E"/>
                </a:solidFill>
              </a:rPr>
              <a:t>，並運用 </a:t>
            </a:r>
            <a:r>
              <a:rPr lang="en-US" altLang="zh-TW" sz="1600" b="1">
                <a:solidFill>
                  <a:srgbClr val="583B7E"/>
                </a:solidFill>
              </a:rPr>
              <a:t>Notes Station Clipper </a:t>
            </a:r>
            <a:br>
              <a:rPr lang="en-US" altLang="zh-TW" sz="1600" b="1">
                <a:solidFill>
                  <a:srgbClr val="583B7E"/>
                </a:solidFill>
              </a:rPr>
            </a:br>
            <a:r>
              <a:rPr lang="zh-TW" altLang="en-US" sz="1600" b="1">
                <a:solidFill>
                  <a:srgbClr val="583B7E"/>
                </a:solidFill>
                <a:latin typeface="Microsoft JhengHei"/>
                <a:ea typeface="Microsoft JhengHei"/>
              </a:rPr>
              <a:t>截取工具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66FDEE92-E820-4FD1-8CB6-66399207C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879" y="1920011"/>
            <a:ext cx="611693" cy="6116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4C76C0F-E2D8-4CA3-915A-DA2A13CAE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851" y="1920449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75DAEA8-45C7-4914-AE2C-653A5D9165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9879" y="2954991"/>
            <a:ext cx="611693" cy="6116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0F13A38-AAFF-49B1-A7AA-25730AC4B6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851" y="2955429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6CA9F6F-2749-4C2A-8ABE-93155CDAE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67" y="3833280"/>
            <a:ext cx="7027080" cy="90252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3CA7243C-9060-4473-BF7E-4D32B2C731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851" y="3985189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Google Shape;235;p30">
            <a:extLst>
              <a:ext uri="{FF2B5EF4-FFF2-40B4-BE49-F238E27FC236}">
                <a16:creationId xmlns:a16="http://schemas.microsoft.com/office/drawing/2014/main" id="{41855A6E-7472-48BF-A995-4AC43F4B099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49879" y="3978543"/>
            <a:ext cx="612000" cy="612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514B27A-AC8F-46D9-9074-98F31D01B5EF}"/>
              </a:ext>
            </a:extLst>
          </p:cNvPr>
          <p:cNvSpPr/>
          <p:nvPr/>
        </p:nvSpPr>
        <p:spPr>
          <a:xfrm>
            <a:off x="2421623" y="2969041"/>
            <a:ext cx="4583753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buSzPts val="1400"/>
            </a:pPr>
            <a:r>
              <a:rPr lang="en-US" altLang="zh-TW" sz="1600" b="1">
                <a:solidFill>
                  <a:srgbClr val="583B7E"/>
                </a:solidFill>
              </a:rPr>
              <a:t>Notes Station 3 </a:t>
            </a:r>
            <a:r>
              <a:rPr lang="zh-TW" altLang="en-US" sz="1600" b="1">
                <a:solidFill>
                  <a:srgbClr val="583B7E"/>
                </a:solidFill>
                <a:latin typeface="Microsoft JhengHei"/>
                <a:ea typeface="Microsoft JhengHei"/>
              </a:rPr>
              <a:t>結合</a:t>
            </a:r>
            <a:r>
              <a:rPr lang="zh-TW" altLang="en-US" sz="1600" b="1">
                <a:solidFill>
                  <a:srgbClr val="583B7E"/>
                </a:solidFill>
              </a:rPr>
              <a:t> </a:t>
            </a:r>
            <a:r>
              <a:rPr lang="en-US" altLang="zh-TW" sz="1600" b="1" err="1">
                <a:solidFill>
                  <a:srgbClr val="583B7E"/>
                </a:solidFill>
              </a:rPr>
              <a:t>Qcontactz</a:t>
            </a:r>
            <a:r>
              <a:rPr lang="en-US" altLang="zh-TW" sz="1600" b="1">
                <a:solidFill>
                  <a:srgbClr val="583B7E"/>
                </a:solidFill>
              </a:rPr>
              <a:t> </a:t>
            </a:r>
            <a:r>
              <a:rPr lang="zh-TW" altLang="en-US" sz="1600" b="1">
                <a:solidFill>
                  <a:srgbClr val="583B7E"/>
                </a:solidFill>
                <a:latin typeface="Microsoft JhengHei"/>
                <a:ea typeface="Microsoft JhengHei"/>
              </a:rPr>
              <a:t>與</a:t>
            </a:r>
            <a:r>
              <a:rPr lang="zh-TW" altLang="en-US" sz="1600" b="1">
                <a:solidFill>
                  <a:srgbClr val="583B7E"/>
                </a:solidFill>
              </a:rPr>
              <a:t> </a:t>
            </a:r>
            <a:r>
              <a:rPr lang="en-US" altLang="zh-TW" sz="1600" b="1" err="1">
                <a:solidFill>
                  <a:srgbClr val="583B7E"/>
                </a:solidFill>
              </a:rPr>
              <a:t>QmailAgent</a:t>
            </a:r>
            <a:endParaRPr lang="en-US" altLang="zh-TW" sz="1600" b="1">
              <a:solidFill>
                <a:srgbClr val="583B7E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6BD26E1-CCA0-4678-BFB2-67CADDDDC2D6}"/>
              </a:ext>
            </a:extLst>
          </p:cNvPr>
          <p:cNvSpPr/>
          <p:nvPr/>
        </p:nvSpPr>
        <p:spPr>
          <a:xfrm>
            <a:off x="2421623" y="3997015"/>
            <a:ext cx="4496413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buSzPts val="1400"/>
            </a:pPr>
            <a:r>
              <a:rPr lang="en-US" altLang="zh-TW" sz="1600" b="1">
                <a:solidFill>
                  <a:srgbClr val="583B7E"/>
                </a:solidFill>
              </a:rPr>
              <a:t>Notes Station 3 </a:t>
            </a:r>
            <a:r>
              <a:rPr lang="zh-TW" altLang="en-US" sz="1600" b="1">
                <a:solidFill>
                  <a:srgbClr val="583B7E"/>
                </a:solidFill>
                <a:latin typeface="Microsoft JhengHei"/>
                <a:ea typeface="Microsoft JhengHei"/>
              </a:rPr>
              <a:t>結合</a:t>
            </a:r>
            <a:r>
              <a:rPr lang="zh-TW" altLang="en-US" sz="1600" b="1">
                <a:solidFill>
                  <a:srgbClr val="583B7E"/>
                </a:solidFill>
              </a:rPr>
              <a:t> </a:t>
            </a:r>
            <a:r>
              <a:rPr lang="en-US" altLang="zh-TW" sz="1600" b="1" err="1">
                <a:solidFill>
                  <a:srgbClr val="583B7E"/>
                </a:solidFill>
              </a:rPr>
              <a:t>Qcontactz</a:t>
            </a:r>
            <a:r>
              <a:rPr lang="en-US" altLang="zh-TW" sz="1600" b="1">
                <a:solidFill>
                  <a:srgbClr val="583B7E"/>
                </a:solidFill>
              </a:rPr>
              <a:t> </a:t>
            </a:r>
            <a:r>
              <a:rPr lang="zh-TW" altLang="en-US" sz="1600" b="1">
                <a:solidFill>
                  <a:srgbClr val="583B7E"/>
                </a:solidFill>
                <a:latin typeface="Microsoft JhengHei"/>
                <a:ea typeface="Microsoft JhengHei"/>
              </a:rPr>
              <a:t>與</a:t>
            </a:r>
            <a:r>
              <a:rPr lang="zh-TW" altLang="en-US" sz="1600" b="1">
                <a:solidFill>
                  <a:srgbClr val="583B7E"/>
                </a:solidFill>
              </a:rPr>
              <a:t> </a:t>
            </a:r>
            <a:r>
              <a:rPr lang="en-US" altLang="zh-TW" sz="1600" b="1" err="1">
                <a:solidFill>
                  <a:srgbClr val="583B7E"/>
                </a:solidFill>
              </a:rPr>
              <a:t>QcalAgent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B0A241F-1DC6-4477-A142-6599006E4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22" y="1337216"/>
            <a:ext cx="7369700" cy="360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3AD710A-FA17-4767-8427-128B36B76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" y="458788"/>
            <a:ext cx="9143985" cy="70076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9757378-C3BE-4BAB-AEA5-92EC7ADA5A69}"/>
              </a:ext>
            </a:extLst>
          </p:cNvPr>
          <p:cNvSpPr/>
          <p:nvPr/>
        </p:nvSpPr>
        <p:spPr>
          <a:xfrm>
            <a:off x="166110" y="458788"/>
            <a:ext cx="2629061" cy="702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SzPts val="1800"/>
            </a:pP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想要提升生產力又維持高度隱私嗎？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00EA591-FE1E-4F74-A9DE-995D89E770FD}"/>
              </a:ext>
            </a:extLst>
          </p:cNvPr>
          <p:cNvSpPr/>
          <p:nvPr/>
        </p:nvSpPr>
        <p:spPr>
          <a:xfrm>
            <a:off x="3337147" y="444229"/>
            <a:ext cx="5806853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59410" lvl="0" indent="-285750">
              <a:buSzPts val="1800"/>
              <a:buFont typeface="Arial" panose="020B0604020202020204" pitchFamily="34" charset="0"/>
              <a:buChar char="•"/>
            </a:pPr>
            <a:r>
              <a:rPr lang="zh-TW" altLang="en-US">
                <a:latin typeface="Microsoft JhengHei"/>
                <a:ea typeface="Microsoft JhengHei"/>
              </a:rPr>
              <a:t>購買 </a:t>
            </a:r>
            <a:r>
              <a:rPr lang="en-US" altLang="zh-TW">
                <a:latin typeface="Microsoft JhengHei"/>
                <a:ea typeface="Microsoft JhengHei"/>
              </a:rPr>
              <a:t>QNAP NAS </a:t>
            </a:r>
            <a:r>
              <a:rPr lang="zh-TW" altLang="en-US">
                <a:latin typeface="Microsoft JhengHei"/>
                <a:ea typeface="Microsoft JhengHei"/>
              </a:rPr>
              <a:t>， </a:t>
            </a:r>
            <a:r>
              <a:rPr lang="en-US" altLang="zh-TW">
                <a:latin typeface="Microsoft JhengHei"/>
                <a:ea typeface="Microsoft JhengHei"/>
              </a:rPr>
              <a:t>QNAP </a:t>
            </a:r>
            <a:r>
              <a:rPr lang="zh-TW" altLang="en-US">
                <a:latin typeface="Microsoft JhengHei"/>
                <a:ea typeface="Microsoft JhengHei"/>
              </a:rPr>
              <a:t>具備多元性的產品來迎合您的任何需求</a:t>
            </a:r>
            <a:endParaRPr lang="zh-TW">
              <a:latin typeface="Microsoft JhengHei"/>
              <a:ea typeface="Microsoft JhengHei"/>
            </a:endParaRPr>
          </a:p>
          <a:p>
            <a:pPr marL="359410" lvl="0" indent="-285750">
              <a:buSzPts val="1800"/>
              <a:buFont typeface="Arial" panose="020B0604020202020204" pitchFamily="34" charset="0"/>
              <a:buChar char="•"/>
            </a:pPr>
            <a:r>
              <a:rPr lang="zh-TW" altLang="en-US">
                <a:latin typeface="Microsoft JhengHei"/>
                <a:ea typeface="Microsoft JhengHei"/>
              </a:rPr>
              <a:t>適合所有的使用者，無論您是家庭使用、辦公用途或是純個人使用</a:t>
            </a:r>
            <a:endParaRPr lang="zh-TW">
              <a:latin typeface="Microsoft JhengHei"/>
              <a:ea typeface="Microsoft JhengHei"/>
            </a:endParaRPr>
          </a:p>
          <a:p>
            <a:pPr marL="359410" indent="-285750">
              <a:buSzPts val="1800"/>
              <a:buFont typeface="Arial" panose="020B0604020202020204" pitchFamily="34" charset="0"/>
              <a:buChar char="•"/>
            </a:pPr>
            <a:r>
              <a:rPr lang="zh-TW" altLang="en-US">
                <a:latin typeface="Microsoft JhengHei"/>
                <a:ea typeface="Microsoft JhengHei"/>
              </a:rPr>
              <a:t>以 </a:t>
            </a:r>
            <a:r>
              <a:rPr lang="en-US" altLang="zh-TW">
                <a:latin typeface="Microsoft JhengHei"/>
                <a:ea typeface="Microsoft JhengHei"/>
              </a:rPr>
              <a:t>QNAP NAS</a:t>
            </a:r>
            <a:r>
              <a:rPr lang="zh-TW" altLang="en-US">
                <a:latin typeface="Microsoft JhengHei"/>
                <a:ea typeface="Microsoft JhengHei"/>
              </a:rPr>
              <a:t> 作為您專屬的私有雲，並安全地儲存所有資料</a:t>
            </a:r>
            <a:endParaRPr lang="zh-TW">
              <a:latin typeface="Microsoft JhengHei"/>
              <a:ea typeface="Microsoft JhengHe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2E55C834-7201-414D-A144-420E50A33399}"/>
              </a:ext>
            </a:extLst>
          </p:cNvPr>
          <p:cNvGrpSpPr/>
          <p:nvPr/>
        </p:nvGrpSpPr>
        <p:grpSpPr>
          <a:xfrm>
            <a:off x="96394" y="1575190"/>
            <a:ext cx="9001598" cy="3454555"/>
            <a:chOff x="96394" y="1250714"/>
            <a:chExt cx="9001598" cy="3454555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BD61EB7B-EE64-4DA8-BA3A-89F718427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94" y="1250714"/>
              <a:ext cx="1694758" cy="3454555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3652018E-3506-4355-8C98-49E4B210C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4978" y="1250714"/>
              <a:ext cx="1694758" cy="3454555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B4364B6A-115E-4906-B103-7BA105BC7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6150" y="1250714"/>
              <a:ext cx="1694758" cy="3454555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CED34009-9147-43AF-AC4C-E5C41ECA0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2062" y="1250714"/>
              <a:ext cx="1694758" cy="3454555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EFD762A5-6D85-47FF-A04D-4C2374E24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3234" y="1250714"/>
              <a:ext cx="1694758" cy="3454555"/>
            </a:xfrm>
            <a:prstGeom prst="rect">
              <a:avLst/>
            </a:prstGeom>
          </p:spPr>
        </p:pic>
      </p:grpSp>
      <p:sp>
        <p:nvSpPr>
          <p:cNvPr id="235" name="Google Shape;235;p31"/>
          <p:cNvSpPr txBox="1"/>
          <p:nvPr/>
        </p:nvSpPr>
        <p:spPr>
          <a:xfrm>
            <a:off x="203264" y="3411323"/>
            <a:ext cx="1463356" cy="144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1200"/>
            </a:pPr>
            <a:r>
              <a:rPr lang="zh-TW" altLang="en-US" sz="1100" b="1" dirty="0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使用 </a:t>
            </a:r>
            <a:r>
              <a:rPr lang="en-US" altLang="zh-TW" sz="1100" b="1" dirty="0" err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Qphoto</a:t>
            </a:r>
            <a:r>
              <a:rPr lang="zh-TW" altLang="en-US" sz="1100" b="1" dirty="0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，拍攝</a:t>
            </a:r>
            <a:r>
              <a:rPr lang="zh-TW" altLang="en-US" sz="1100" b="1" i="0" u="none" strike="noStrike" cap="none" dirty="0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文件、發票、門票或任何含有文字的影像，並將這些圖片將儲存至 </a:t>
            </a:r>
            <a:r>
              <a:rPr lang="en-US" altLang="zh-TW" sz="1100" b="1" i="0" u="none" strike="noStrike" cap="none" dirty="0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QNAP NAS</a:t>
            </a:r>
            <a:endParaRPr lang="zh-TW" altLang="en-US" sz="1100" b="1" i="0" u="none" strike="noStrike" cap="none" dirty="0">
              <a:solidFill>
                <a:srgbClr val="53367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238" name="Google Shape;238;p31"/>
          <p:cNvSpPr txBox="1"/>
          <p:nvPr/>
        </p:nvSpPr>
        <p:spPr>
          <a:xfrm>
            <a:off x="1993320" y="3411323"/>
            <a:ext cx="1467664" cy="144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1100"/>
            </a:pPr>
            <a:r>
              <a:rPr lang="zh-TW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從 NAS 匯入影像並利用</a:t>
            </a:r>
            <a:r>
              <a:rPr lang="zh-TW" altLang="en-US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 </a:t>
            </a:r>
            <a:r>
              <a:rPr lang="zh-TW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OCR 辨識影像，輕鬆</a:t>
            </a:r>
            <a:r>
              <a:rPr lang="zh-TW" altLang="en-US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擷取</a:t>
            </a:r>
            <a:r>
              <a:rPr lang="zh-TW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影像中的文字</a:t>
            </a:r>
            <a:r>
              <a:rPr lang="zh-TW" altLang="en-US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，並</a:t>
            </a:r>
            <a:r>
              <a:rPr lang="zh-TW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輸出成 txt</a:t>
            </a:r>
            <a:r>
              <a:rPr lang="zh-TW" altLang="en-US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、</a:t>
            </a:r>
            <a:r>
              <a:rPr lang="en-US" altLang="zh-TW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p</a:t>
            </a:r>
            <a:r>
              <a:rPr lang="zh-TW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df </a:t>
            </a:r>
            <a:r>
              <a:rPr lang="zh-TW" altLang="en-US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或網頁</a:t>
            </a:r>
            <a:r>
              <a:rPr lang="zh-TW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格式</a:t>
            </a:r>
            <a:endParaRPr lang="zh-TW" altLang="en-US" sz="1100" b="1" i="0" u="none" strike="noStrike" cap="none">
              <a:solidFill>
                <a:srgbClr val="53367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</a:endParaRPr>
          </a:p>
        </p:txBody>
      </p:sp>
      <p:sp>
        <p:nvSpPr>
          <p:cNvPr id="241" name="Google Shape;241;p31"/>
          <p:cNvSpPr txBox="1"/>
          <p:nvPr/>
        </p:nvSpPr>
        <p:spPr>
          <a:xfrm>
            <a:off x="3844542" y="3411323"/>
            <a:ext cx="1438612" cy="144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轉換成文字</a:t>
            </a:r>
            <a:r>
              <a:rPr lang="zh-TW" altLang="en-US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後，以</a:t>
            </a:r>
            <a:r>
              <a:rPr lang="zh-TW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網頁</a:t>
            </a:r>
            <a:r>
              <a:rPr lang="zh-TW" altLang="en-US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格式檢視，並</a:t>
            </a:r>
            <a:r>
              <a:rPr lang="zh-TW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使用 Notes Station </a:t>
            </a:r>
            <a:r>
              <a:rPr lang="en-US" altLang="zh-TW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Clipper</a:t>
            </a:r>
            <a:r>
              <a:rPr lang="zh-TW" altLang="en-US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 </a:t>
            </a:r>
            <a:r>
              <a:rPr lang="zh-TW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剪取文字並儲存在</a:t>
            </a:r>
            <a:r>
              <a:rPr lang="zh-TW" altLang="en-US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 </a:t>
            </a:r>
            <a:r>
              <a:rPr lang="zh-TW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Notes Station 3 </a:t>
            </a:r>
            <a:r>
              <a:rPr lang="zh-TW" altLang="en-US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的筆記</a:t>
            </a:r>
            <a:endParaRPr lang="zh-TW" sz="1100" b="1" i="0" u="none" strike="noStrike" cap="none">
              <a:solidFill>
                <a:srgbClr val="53367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</a:endParaRPr>
          </a:p>
        </p:txBody>
      </p:sp>
      <p:sp>
        <p:nvSpPr>
          <p:cNvPr id="244" name="Google Shape;244;p31"/>
          <p:cNvSpPr txBox="1"/>
          <p:nvPr/>
        </p:nvSpPr>
        <p:spPr>
          <a:xfrm>
            <a:off x="7519502" y="3411323"/>
            <a:ext cx="1443023" cy="144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1100"/>
            </a:pPr>
            <a:r>
              <a:rPr lang="zh-TW" sz="1100" b="1" i="0" u="none" strike="noStrike" cap="none" dirty="0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一旦完成編輯</a:t>
            </a:r>
            <a:r>
              <a:rPr lang="zh-TW" altLang="en-US" sz="1100" b="1" dirty="0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，</a:t>
            </a:r>
            <a:r>
              <a:rPr lang="zh-TW" sz="1100" b="1" i="0" u="none" strike="noStrike" cap="none" dirty="0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您可以將檔案匯出為 pdf</a:t>
            </a:r>
            <a:r>
              <a:rPr lang="zh-TW" altLang="en-US" sz="1100" b="1" dirty="0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 </a:t>
            </a:r>
            <a:r>
              <a:rPr lang="zh-TW" sz="1100" b="1" i="0" u="none" strike="noStrike" cap="none" dirty="0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 格式並儲存於 NAS</a:t>
            </a:r>
            <a:r>
              <a:rPr lang="zh-TW" altLang="en-US" sz="1100" b="1" dirty="0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  </a:t>
            </a:r>
            <a:endParaRPr lang="zh-TW" altLang="en-US" sz="1100" b="1" i="0" u="none" strike="noStrike" cap="none" dirty="0">
              <a:solidFill>
                <a:srgbClr val="53367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247" name="Google Shape;247;p31"/>
          <p:cNvSpPr txBox="1"/>
          <p:nvPr/>
        </p:nvSpPr>
        <p:spPr>
          <a:xfrm>
            <a:off x="5710311" y="3411323"/>
            <a:ext cx="1395830" cy="144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altLang="en-US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建立於 </a:t>
            </a:r>
            <a:r>
              <a:rPr lang="en-US" altLang="zh-TW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Notes Station 3 </a:t>
            </a:r>
            <a:r>
              <a:rPr lang="zh-TW" altLang="en-US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筆記後</a:t>
            </a:r>
            <a:r>
              <a:rPr lang="zh-TW" altLang="en-US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，</a:t>
            </a:r>
            <a:endParaRPr lang="zh-TW" altLang="en-US" sz="1100" b="1" i="0" u="none" strike="noStrike" cap="none">
              <a:solidFill>
                <a:srgbClr val="53367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altLang="en-US" sz="1100" b="1" i="0" u="none" strike="noStrike" cap="none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輕鬆依照需求編輯並修改每個筆記</a:t>
            </a:r>
          </a:p>
        </p:txBody>
      </p:sp>
      <p:pic>
        <p:nvPicPr>
          <p:cNvPr id="261" name="Google Shape;26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5177" y="1751290"/>
            <a:ext cx="1004807" cy="7138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F80D0CD-5E07-4073-A1A2-D2AD95EB4597}"/>
              </a:ext>
            </a:extLst>
          </p:cNvPr>
          <p:cNvSpPr/>
          <p:nvPr/>
        </p:nvSpPr>
        <p:spPr>
          <a:xfrm>
            <a:off x="458559" y="3076772"/>
            <a:ext cx="917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400"/>
            </a:pPr>
            <a:r>
              <a:rPr lang="en-US" altLang="zh-TW" sz="1800" b="1" err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Qphoto</a:t>
            </a:r>
            <a:endParaRPr lang="en-US" altLang="zh-TW" sz="1800" b="1">
              <a:solidFill>
                <a:schemeClr val="bg1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D0B47A16-E51C-4E32-B1BA-9A15DB629934}"/>
              </a:ext>
            </a:extLst>
          </p:cNvPr>
          <p:cNvSpPr/>
          <p:nvPr/>
        </p:nvSpPr>
        <p:spPr>
          <a:xfrm>
            <a:off x="2429600" y="3076772"/>
            <a:ext cx="591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400"/>
            </a:pPr>
            <a:r>
              <a:rPr lang="en-US" altLang="zh-TW" sz="1800" b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OCR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594A792A-91F6-41FA-8C4A-FA4E1474A8FD}"/>
              </a:ext>
            </a:extLst>
          </p:cNvPr>
          <p:cNvSpPr/>
          <p:nvPr/>
        </p:nvSpPr>
        <p:spPr>
          <a:xfrm>
            <a:off x="3674109" y="3101892"/>
            <a:ext cx="1770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400"/>
            </a:pPr>
            <a:r>
              <a:rPr lang="en-US" altLang="zh-TW" b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Notes Station Clipper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4C6FE3B-6A13-4C03-B837-DCE2F9EE2EBA}"/>
              </a:ext>
            </a:extLst>
          </p:cNvPr>
          <p:cNvSpPr/>
          <p:nvPr/>
        </p:nvSpPr>
        <p:spPr>
          <a:xfrm>
            <a:off x="5580115" y="3076772"/>
            <a:ext cx="1656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400"/>
            </a:pPr>
            <a:r>
              <a:rPr lang="en-US" altLang="zh-TW" sz="1800" b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Notes Station 3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6E0C5A30-675D-4357-BE8B-C615BB042CAC}"/>
              </a:ext>
            </a:extLst>
          </p:cNvPr>
          <p:cNvSpPr/>
          <p:nvPr/>
        </p:nvSpPr>
        <p:spPr>
          <a:xfrm>
            <a:off x="7578182" y="3076772"/>
            <a:ext cx="1305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400"/>
            </a:pPr>
            <a:r>
              <a:rPr lang="zh-TW" altLang="en-US" sz="1800" b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匯出成 </a:t>
            </a:r>
            <a:r>
              <a:rPr lang="en-US" altLang="zh-TW" sz="1800" b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PDF</a:t>
            </a: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C56F837B-6A03-4322-B4B8-F1178F29F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510" y="1777676"/>
            <a:ext cx="611693" cy="6116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7C2F888C-AB87-450D-8E02-2E9519E8C8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78" y="1777676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3" name="Google Shape;88;p15">
            <a:extLst>
              <a:ext uri="{FF2B5EF4-FFF2-40B4-BE49-F238E27FC236}">
                <a16:creationId xmlns:a16="http://schemas.microsoft.com/office/drawing/2014/main" id="{DBDC63FC-94C2-4E2A-8B6F-F9BB9B320A46}"/>
              </a:ext>
            </a:extLst>
          </p:cNvPr>
          <p:cNvGrpSpPr/>
          <p:nvPr/>
        </p:nvGrpSpPr>
        <p:grpSpPr>
          <a:xfrm>
            <a:off x="1668065" y="1903522"/>
            <a:ext cx="360000" cy="360000"/>
            <a:chOff x="4858109" y="2631368"/>
            <a:chExt cx="316442" cy="315000"/>
          </a:xfrm>
        </p:grpSpPr>
        <p:sp>
          <p:nvSpPr>
            <p:cNvPr id="54" name="Google Shape;89;p15">
              <a:extLst>
                <a:ext uri="{FF2B5EF4-FFF2-40B4-BE49-F238E27FC236}">
                  <a16:creationId xmlns:a16="http://schemas.microsoft.com/office/drawing/2014/main" id="{29DF7A55-BFC3-4633-BDB9-B08DC0414545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;p15">
              <a:extLst>
                <a:ext uri="{FF2B5EF4-FFF2-40B4-BE49-F238E27FC236}">
                  <a16:creationId xmlns:a16="http://schemas.microsoft.com/office/drawing/2014/main" id="{DB7FA6F8-969D-4945-9A3E-40FE1EB68F28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533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56" name="Google Shape;88;p15">
            <a:extLst>
              <a:ext uri="{FF2B5EF4-FFF2-40B4-BE49-F238E27FC236}">
                <a16:creationId xmlns:a16="http://schemas.microsoft.com/office/drawing/2014/main" id="{FEA51311-A8D2-4B46-B84C-B9FCBA19E721}"/>
              </a:ext>
            </a:extLst>
          </p:cNvPr>
          <p:cNvGrpSpPr/>
          <p:nvPr/>
        </p:nvGrpSpPr>
        <p:grpSpPr>
          <a:xfrm>
            <a:off x="3456751" y="1903522"/>
            <a:ext cx="360000" cy="360000"/>
            <a:chOff x="4858109" y="2631368"/>
            <a:chExt cx="316442" cy="315000"/>
          </a:xfrm>
        </p:grpSpPr>
        <p:sp>
          <p:nvSpPr>
            <p:cNvPr id="57" name="Google Shape;89;p15">
              <a:extLst>
                <a:ext uri="{FF2B5EF4-FFF2-40B4-BE49-F238E27FC236}">
                  <a16:creationId xmlns:a16="http://schemas.microsoft.com/office/drawing/2014/main" id="{8A83EF7E-4DEE-43A1-BEF9-0C6C61C039BA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0;p15">
              <a:extLst>
                <a:ext uri="{FF2B5EF4-FFF2-40B4-BE49-F238E27FC236}">
                  <a16:creationId xmlns:a16="http://schemas.microsoft.com/office/drawing/2014/main" id="{A98A0D0E-58D4-4999-9C57-41D8870FE687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533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59" name="Google Shape;88;p15">
            <a:extLst>
              <a:ext uri="{FF2B5EF4-FFF2-40B4-BE49-F238E27FC236}">
                <a16:creationId xmlns:a16="http://schemas.microsoft.com/office/drawing/2014/main" id="{1151E626-13F2-463A-912D-4DAF4D1859FE}"/>
              </a:ext>
            </a:extLst>
          </p:cNvPr>
          <p:cNvGrpSpPr/>
          <p:nvPr/>
        </p:nvGrpSpPr>
        <p:grpSpPr>
          <a:xfrm>
            <a:off x="5306753" y="1903522"/>
            <a:ext cx="360000" cy="360000"/>
            <a:chOff x="4858109" y="2631368"/>
            <a:chExt cx="316442" cy="315000"/>
          </a:xfrm>
        </p:grpSpPr>
        <p:sp>
          <p:nvSpPr>
            <p:cNvPr id="60" name="Google Shape;89;p15">
              <a:extLst>
                <a:ext uri="{FF2B5EF4-FFF2-40B4-BE49-F238E27FC236}">
                  <a16:creationId xmlns:a16="http://schemas.microsoft.com/office/drawing/2014/main" id="{C66FFF4C-BD85-4625-995E-CF371F19FFA7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0;p15">
              <a:extLst>
                <a:ext uri="{FF2B5EF4-FFF2-40B4-BE49-F238E27FC236}">
                  <a16:creationId xmlns:a16="http://schemas.microsoft.com/office/drawing/2014/main" id="{F7122DE3-8747-4E66-AD2C-9A31C59ACC57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533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62" name="Google Shape;88;p15">
            <a:extLst>
              <a:ext uri="{FF2B5EF4-FFF2-40B4-BE49-F238E27FC236}">
                <a16:creationId xmlns:a16="http://schemas.microsoft.com/office/drawing/2014/main" id="{48507707-B3D5-4FD9-94B3-1E617BA2A85A}"/>
              </a:ext>
            </a:extLst>
          </p:cNvPr>
          <p:cNvGrpSpPr/>
          <p:nvPr/>
        </p:nvGrpSpPr>
        <p:grpSpPr>
          <a:xfrm>
            <a:off x="7103254" y="1903522"/>
            <a:ext cx="360000" cy="360000"/>
            <a:chOff x="4858109" y="2631368"/>
            <a:chExt cx="316442" cy="315000"/>
          </a:xfrm>
        </p:grpSpPr>
        <p:sp>
          <p:nvSpPr>
            <p:cNvPr id="63" name="Google Shape;89;p15">
              <a:extLst>
                <a:ext uri="{FF2B5EF4-FFF2-40B4-BE49-F238E27FC236}">
                  <a16:creationId xmlns:a16="http://schemas.microsoft.com/office/drawing/2014/main" id="{764B1383-EF39-4911-94EE-704D6D453752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0;p15">
              <a:extLst>
                <a:ext uri="{FF2B5EF4-FFF2-40B4-BE49-F238E27FC236}">
                  <a16:creationId xmlns:a16="http://schemas.microsoft.com/office/drawing/2014/main" id="{2983E25A-0CD5-4228-BB9B-FA630BBCDB93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533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pic>
        <p:nvPicPr>
          <p:cNvPr id="65" name="圖片 64">
            <a:extLst>
              <a:ext uri="{FF2B5EF4-FFF2-40B4-BE49-F238E27FC236}">
                <a16:creationId xmlns:a16="http://schemas.microsoft.com/office/drawing/2014/main" id="{9E6D739B-8F02-4228-9937-F98D59B802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2063" y="1786006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3E847B3F-226A-42EC-A859-B499F618CE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4907" y="1811127"/>
            <a:ext cx="536879" cy="540000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1BD5C9D8-FBFF-49B7-AEFC-938E8675B4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90063"/>
            <a:ext cx="7027080" cy="902526"/>
          </a:xfrm>
          <a:prstGeom prst="rect">
            <a:avLst/>
          </a:prstGeom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69C07C43-928E-48C1-94AE-BE9362853B53}"/>
              </a:ext>
            </a:extLst>
          </p:cNvPr>
          <p:cNvSpPr/>
          <p:nvPr/>
        </p:nvSpPr>
        <p:spPr>
          <a:xfrm>
            <a:off x="1904978" y="304125"/>
            <a:ext cx="4583753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buSzPts val="1400"/>
            </a:pPr>
            <a:r>
              <a:rPr lang="en-US" altLang="zh-TW" sz="1600" b="1">
                <a:solidFill>
                  <a:srgbClr val="583B7E"/>
                </a:solidFill>
              </a:rPr>
              <a:t>Notes Station 3 </a:t>
            </a:r>
            <a:r>
              <a:rPr lang="zh-TW" altLang="en-US" sz="1600" b="1">
                <a:solidFill>
                  <a:srgbClr val="583B7E"/>
                </a:solidFill>
                <a:latin typeface="Microsoft JhengHei"/>
                <a:ea typeface="Microsoft JhengHei"/>
              </a:rPr>
              <a:t>結合</a:t>
            </a:r>
            <a:r>
              <a:rPr lang="zh-TW" altLang="en-US" sz="1600" b="1">
                <a:solidFill>
                  <a:srgbClr val="583B7E"/>
                </a:solidFill>
              </a:rPr>
              <a:t> </a:t>
            </a:r>
            <a:r>
              <a:rPr lang="en-US" altLang="zh-TW" sz="1600" b="1" err="1">
                <a:solidFill>
                  <a:srgbClr val="583B7E"/>
                </a:solidFill>
              </a:rPr>
              <a:t>Qphoto</a:t>
            </a:r>
            <a:r>
              <a:rPr lang="en-US" altLang="zh-TW" sz="1600" b="1">
                <a:solidFill>
                  <a:srgbClr val="583B7E"/>
                </a:solidFill>
              </a:rPr>
              <a:t> </a:t>
            </a:r>
            <a:r>
              <a:rPr lang="zh-TW" altLang="en-US" sz="1600" b="1">
                <a:solidFill>
                  <a:srgbClr val="583B7E"/>
                </a:solidFill>
                <a:latin typeface="Microsoft JhengHei"/>
                <a:ea typeface="Microsoft JhengHei"/>
              </a:rPr>
              <a:t>與</a:t>
            </a:r>
            <a:r>
              <a:rPr lang="zh-TW" altLang="en-US" sz="1600" b="1">
                <a:solidFill>
                  <a:srgbClr val="583B7E"/>
                </a:solidFill>
              </a:rPr>
              <a:t> </a:t>
            </a:r>
            <a:r>
              <a:rPr lang="en-US" altLang="zh-TW" sz="1600" b="1">
                <a:solidFill>
                  <a:srgbClr val="583B7E"/>
                </a:solidFill>
              </a:rPr>
              <a:t>OCR Converter</a:t>
            </a:r>
            <a:r>
              <a:rPr lang="zh-TW" altLang="en-US" sz="1600" b="1">
                <a:solidFill>
                  <a:srgbClr val="583B7E"/>
                </a:solidFill>
              </a:rPr>
              <a:t>，並運用 </a:t>
            </a:r>
            <a:r>
              <a:rPr lang="en-US" altLang="zh-TW" sz="1600" b="1">
                <a:solidFill>
                  <a:srgbClr val="583B7E"/>
                </a:solidFill>
              </a:rPr>
              <a:t>Notes Station Clipper </a:t>
            </a:r>
            <a:br>
              <a:rPr lang="en-US" altLang="zh-TW" sz="1600" b="1">
                <a:solidFill>
                  <a:srgbClr val="583B7E"/>
                </a:solidFill>
              </a:rPr>
            </a:br>
            <a:r>
              <a:rPr lang="zh-TW" altLang="en-US" sz="1600" b="1">
                <a:solidFill>
                  <a:srgbClr val="583B7E"/>
                </a:solidFill>
                <a:latin typeface="Microsoft JhengHei"/>
                <a:ea typeface="Microsoft JhengHei"/>
              </a:rPr>
              <a:t>截取工具</a:t>
            </a:r>
          </a:p>
        </p:txBody>
      </p:sp>
      <p:pic>
        <p:nvPicPr>
          <p:cNvPr id="69" name="圖片 68">
            <a:extLst>
              <a:ext uri="{FF2B5EF4-FFF2-40B4-BE49-F238E27FC236}">
                <a16:creationId xmlns:a16="http://schemas.microsoft.com/office/drawing/2014/main" id="{01FB84ED-AC77-4E5E-95CA-13D366F7A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512" y="440503"/>
            <a:ext cx="611693" cy="6116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57BB9494-B288-4969-901C-8C80A6135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484" y="440941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>
            <a:extLst>
              <a:ext uri="{FF2B5EF4-FFF2-40B4-BE49-F238E27FC236}">
                <a16:creationId xmlns:a16="http://schemas.microsoft.com/office/drawing/2014/main" id="{697BC823-9C22-444D-B1C9-B03C13C29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446"/>
            <a:ext cx="7027080" cy="902526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EF0BBC7F-3F89-4D2B-9DB5-DD8C789A0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512" y="434917"/>
            <a:ext cx="611693" cy="6116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EFE437E9-9E7F-4C39-9F99-2BFCE0321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84" y="435355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1E8E3A99-423F-4BF3-BD7E-AE8A1F158E64}"/>
              </a:ext>
            </a:extLst>
          </p:cNvPr>
          <p:cNvSpPr/>
          <p:nvPr/>
        </p:nvSpPr>
        <p:spPr>
          <a:xfrm>
            <a:off x="1858065" y="448967"/>
            <a:ext cx="4583753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buSzPts val="1400"/>
            </a:pPr>
            <a:r>
              <a:rPr lang="en-US" altLang="zh-TW" sz="1600" b="1">
                <a:solidFill>
                  <a:srgbClr val="583B7E"/>
                </a:solidFill>
              </a:rPr>
              <a:t>Notes Station 3 </a:t>
            </a:r>
            <a:r>
              <a:rPr lang="zh-TW" altLang="en-US" sz="1600" b="1">
                <a:solidFill>
                  <a:srgbClr val="583B7E"/>
                </a:solidFill>
                <a:latin typeface="Microsoft JhengHei"/>
                <a:ea typeface="Microsoft JhengHei"/>
              </a:rPr>
              <a:t>結合</a:t>
            </a:r>
            <a:r>
              <a:rPr lang="zh-TW" altLang="en-US" sz="1600" b="1">
                <a:solidFill>
                  <a:srgbClr val="583B7E"/>
                </a:solidFill>
              </a:rPr>
              <a:t> </a:t>
            </a:r>
            <a:r>
              <a:rPr lang="en-US" altLang="zh-TW" sz="1600" b="1" err="1">
                <a:solidFill>
                  <a:srgbClr val="583B7E"/>
                </a:solidFill>
              </a:rPr>
              <a:t>Qcontactz</a:t>
            </a:r>
            <a:r>
              <a:rPr lang="en-US" altLang="zh-TW" sz="1600" b="1">
                <a:solidFill>
                  <a:srgbClr val="583B7E"/>
                </a:solidFill>
              </a:rPr>
              <a:t> </a:t>
            </a:r>
            <a:r>
              <a:rPr lang="zh-TW" altLang="en-US" sz="1600" b="1">
                <a:solidFill>
                  <a:srgbClr val="583B7E"/>
                </a:solidFill>
                <a:latin typeface="Microsoft JhengHei"/>
                <a:ea typeface="Microsoft JhengHei"/>
              </a:rPr>
              <a:t>與</a:t>
            </a:r>
            <a:r>
              <a:rPr lang="zh-TW" altLang="en-US" sz="1600" b="1">
                <a:solidFill>
                  <a:srgbClr val="583B7E"/>
                </a:solidFill>
              </a:rPr>
              <a:t> </a:t>
            </a:r>
            <a:r>
              <a:rPr lang="en-US" altLang="zh-TW" sz="1600" b="1" err="1">
                <a:solidFill>
                  <a:srgbClr val="583B7E"/>
                </a:solidFill>
              </a:rPr>
              <a:t>QmailAgent</a:t>
            </a:r>
            <a:endParaRPr lang="en-US" altLang="zh-TW" sz="1600" b="1">
              <a:solidFill>
                <a:srgbClr val="583B7E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2E55C834-7201-414D-A144-420E50A33399}"/>
              </a:ext>
            </a:extLst>
          </p:cNvPr>
          <p:cNvGrpSpPr/>
          <p:nvPr/>
        </p:nvGrpSpPr>
        <p:grpSpPr>
          <a:xfrm>
            <a:off x="986787" y="1319341"/>
            <a:ext cx="7170426" cy="3454555"/>
            <a:chOff x="96394" y="1250714"/>
            <a:chExt cx="7170426" cy="3454555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BD61EB7B-EE64-4DA8-BA3A-89F718427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394" y="1250714"/>
              <a:ext cx="1694758" cy="3454555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3652018E-3506-4355-8C98-49E4B210C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4978" y="1250714"/>
              <a:ext cx="1694758" cy="3454555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B4364B6A-115E-4906-B103-7BA105BC7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6150" y="1250714"/>
              <a:ext cx="1694758" cy="3454555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CED34009-9147-43AF-AC4C-E5C41ECA0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72062" y="1250714"/>
              <a:ext cx="1694758" cy="3454555"/>
            </a:xfrm>
            <a:prstGeom prst="rect">
              <a:avLst/>
            </a:prstGeom>
          </p:spPr>
        </p:pic>
      </p:grpSp>
      <p:sp>
        <p:nvSpPr>
          <p:cNvPr id="235" name="Google Shape;235;p31"/>
          <p:cNvSpPr txBox="1"/>
          <p:nvPr/>
        </p:nvSpPr>
        <p:spPr>
          <a:xfrm>
            <a:off x="1093657" y="3190255"/>
            <a:ext cx="1463356" cy="144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1200"/>
            </a:pPr>
            <a:r>
              <a:rPr lang="zh-TW" altLang="en-US" sz="1100" b="1" dirty="0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一旦筆記已建立於</a:t>
            </a:r>
            <a:r>
              <a:rPr lang="en-US" altLang="zh-TW" sz="1100" b="1" dirty="0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Station 3 </a:t>
            </a:r>
            <a:r>
              <a:rPr lang="zh-TW" altLang="en-US" sz="1100" b="1" dirty="0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筆記本，</a:t>
            </a:r>
          </a:p>
          <a:p>
            <a:pPr lvl="0">
              <a:lnSpc>
                <a:spcPct val="115000"/>
              </a:lnSpc>
              <a:buSzPts val="1200"/>
            </a:pPr>
            <a:r>
              <a:rPr lang="zh-TW" altLang="en-US" sz="1100" b="1" dirty="0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隨時能使用多樣工具編輯與修改筆記</a:t>
            </a:r>
            <a:endParaRPr lang="zh-TW" altLang="en-US" sz="1100" b="1" i="0" u="none" strike="noStrike" cap="none" dirty="0">
              <a:solidFill>
                <a:srgbClr val="53367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238" name="Google Shape;238;p31"/>
          <p:cNvSpPr txBox="1"/>
          <p:nvPr/>
        </p:nvSpPr>
        <p:spPr>
          <a:xfrm>
            <a:off x="2883713" y="3190255"/>
            <a:ext cx="1467664" cy="144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1100"/>
            </a:pPr>
            <a:r>
              <a:rPr lang="zh-TW" altLang="en-US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一旦完成編輯</a:t>
            </a:r>
            <a:r>
              <a:rPr lang="en-US" altLang="zh-TW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, </a:t>
            </a:r>
            <a:r>
              <a:rPr lang="zh-TW" altLang="en-US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您可以將檔案匯出為 </a:t>
            </a:r>
            <a:r>
              <a:rPr lang="en-US" altLang="zh-TW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pdf  </a:t>
            </a:r>
            <a:r>
              <a:rPr lang="zh-TW" altLang="en-US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格式並儲存於 </a:t>
            </a:r>
            <a:r>
              <a:rPr lang="en-US" altLang="zh-TW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NAS</a:t>
            </a:r>
          </a:p>
        </p:txBody>
      </p:sp>
      <p:sp>
        <p:nvSpPr>
          <p:cNvPr id="241" name="Google Shape;241;p31"/>
          <p:cNvSpPr txBox="1"/>
          <p:nvPr/>
        </p:nvSpPr>
        <p:spPr>
          <a:xfrm>
            <a:off x="4734935" y="3190255"/>
            <a:ext cx="1438612" cy="144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1100"/>
            </a:pPr>
            <a:r>
              <a:rPr lang="zh-TW" altLang="en-US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使用 </a:t>
            </a:r>
            <a:r>
              <a:rPr lang="en-US" altLang="zh-TW" sz="1100" b="1" err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Qcontactz</a:t>
            </a:r>
            <a:r>
              <a:rPr lang="en-US" altLang="zh-TW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 </a:t>
            </a:r>
            <a:r>
              <a:rPr lang="zh-TW" altLang="en-US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找到您要寄送 </a:t>
            </a:r>
            <a:r>
              <a:rPr lang="en-US" altLang="zh-TW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Notes Station 3 </a:t>
            </a:r>
            <a:r>
              <a:rPr lang="zh-TW" altLang="en-US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筆記的聯絡人，並複製其電子郵件信箱地址</a:t>
            </a:r>
            <a:endParaRPr lang="zh-TW" altLang="en-US" sz="1100" b="1" i="0" u="none" strike="noStrike" cap="none">
              <a:solidFill>
                <a:srgbClr val="53367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247" name="Google Shape;247;p31"/>
          <p:cNvSpPr txBox="1"/>
          <p:nvPr/>
        </p:nvSpPr>
        <p:spPr>
          <a:xfrm>
            <a:off x="6600704" y="3190255"/>
            <a:ext cx="1395830" cy="144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1100"/>
            </a:pPr>
            <a:r>
              <a:rPr lang="zh-TW" altLang="en-US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使用 </a:t>
            </a:r>
            <a:r>
              <a:rPr lang="en-US" altLang="zh-TW" sz="1100" b="1" err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QmailAgent</a:t>
            </a:r>
            <a:r>
              <a:rPr lang="zh-TW" altLang="en-US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 寫信，附上已編輯好的 </a:t>
            </a:r>
            <a:r>
              <a:rPr lang="en-US" altLang="zh-TW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NS3 PDF</a:t>
            </a:r>
            <a:r>
              <a:rPr lang="zh-TW" altLang="en-US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，貼上 </a:t>
            </a:r>
            <a:r>
              <a:rPr lang="en-US" altLang="zh-TW" sz="1100" b="1" err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Qcontactz</a:t>
            </a:r>
            <a:r>
              <a:rPr lang="en-US" altLang="zh-TW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 </a:t>
            </a:r>
            <a:r>
              <a:rPr lang="zh-TW" altLang="en-US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中找到的聯絡人信箱地址，輕鬆寄送電子郵件</a:t>
            </a:r>
            <a:endParaRPr lang="en-US" altLang="zh-TW" sz="1100" b="1">
              <a:solidFill>
                <a:srgbClr val="53367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</a:endParaRPr>
          </a:p>
        </p:txBody>
      </p:sp>
      <p:pic>
        <p:nvPicPr>
          <p:cNvPr id="261" name="Google Shape;261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66740" y="1495441"/>
            <a:ext cx="1004807" cy="7138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F80D0CD-5E07-4073-A1A2-D2AD95EB4597}"/>
              </a:ext>
            </a:extLst>
          </p:cNvPr>
          <p:cNvSpPr/>
          <p:nvPr/>
        </p:nvSpPr>
        <p:spPr>
          <a:xfrm>
            <a:off x="979460" y="2820923"/>
            <a:ext cx="1656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400"/>
            </a:pPr>
            <a:r>
              <a:rPr lang="en-US" altLang="zh-TW" sz="1800" b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Notes Station 3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D0B47A16-E51C-4E32-B1BA-9A15DB629934}"/>
              </a:ext>
            </a:extLst>
          </p:cNvPr>
          <p:cNvSpPr/>
          <p:nvPr/>
        </p:nvSpPr>
        <p:spPr>
          <a:xfrm>
            <a:off x="2924854" y="2820923"/>
            <a:ext cx="1382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400"/>
            </a:pP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匯出成 </a:t>
            </a: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PDF</a:t>
            </a:r>
            <a:endParaRPr lang="en-US" altLang="zh-TW" sz="1800" b="1">
              <a:solidFill>
                <a:schemeClr val="bg1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594A792A-91F6-41FA-8C4A-FA4E1474A8FD}"/>
              </a:ext>
            </a:extLst>
          </p:cNvPr>
          <p:cNvSpPr/>
          <p:nvPr/>
        </p:nvSpPr>
        <p:spPr>
          <a:xfrm>
            <a:off x="4849034" y="2820923"/>
            <a:ext cx="1200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400"/>
            </a:pPr>
            <a:r>
              <a:rPr lang="en-US" altLang="zh-TW" sz="1800" b="1" err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Qcontactz</a:t>
            </a:r>
            <a:r>
              <a:rPr lang="en-US" altLang="zh-TW" sz="1800" b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4C6FE3B-6A13-4C03-B837-DCE2F9EE2EBA}"/>
              </a:ext>
            </a:extLst>
          </p:cNvPr>
          <p:cNvSpPr/>
          <p:nvPr/>
        </p:nvSpPr>
        <p:spPr>
          <a:xfrm>
            <a:off x="6636418" y="2820923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400"/>
            </a:pPr>
            <a:r>
              <a:rPr lang="en-US" altLang="zh-TW" sz="1800" b="1" err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QmailAgent</a:t>
            </a:r>
            <a:endParaRPr lang="en-US" altLang="zh-TW" sz="1800" b="1">
              <a:solidFill>
                <a:schemeClr val="bg1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grpSp>
        <p:nvGrpSpPr>
          <p:cNvPr id="53" name="Google Shape;88;p15">
            <a:extLst>
              <a:ext uri="{FF2B5EF4-FFF2-40B4-BE49-F238E27FC236}">
                <a16:creationId xmlns:a16="http://schemas.microsoft.com/office/drawing/2014/main" id="{DBDC63FC-94C2-4E2A-8B6F-F9BB9B320A46}"/>
              </a:ext>
            </a:extLst>
          </p:cNvPr>
          <p:cNvGrpSpPr/>
          <p:nvPr/>
        </p:nvGrpSpPr>
        <p:grpSpPr>
          <a:xfrm>
            <a:off x="2558458" y="1647673"/>
            <a:ext cx="360000" cy="360000"/>
            <a:chOff x="4858109" y="2631368"/>
            <a:chExt cx="316442" cy="315000"/>
          </a:xfrm>
        </p:grpSpPr>
        <p:sp>
          <p:nvSpPr>
            <p:cNvPr id="54" name="Google Shape;89;p15">
              <a:extLst>
                <a:ext uri="{FF2B5EF4-FFF2-40B4-BE49-F238E27FC236}">
                  <a16:creationId xmlns:a16="http://schemas.microsoft.com/office/drawing/2014/main" id="{29DF7A55-BFC3-4633-BDB9-B08DC0414545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;p15">
              <a:extLst>
                <a:ext uri="{FF2B5EF4-FFF2-40B4-BE49-F238E27FC236}">
                  <a16:creationId xmlns:a16="http://schemas.microsoft.com/office/drawing/2014/main" id="{DB7FA6F8-969D-4945-9A3E-40FE1EB68F28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533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56" name="Google Shape;88;p15">
            <a:extLst>
              <a:ext uri="{FF2B5EF4-FFF2-40B4-BE49-F238E27FC236}">
                <a16:creationId xmlns:a16="http://schemas.microsoft.com/office/drawing/2014/main" id="{FEA51311-A8D2-4B46-B84C-B9FCBA19E721}"/>
              </a:ext>
            </a:extLst>
          </p:cNvPr>
          <p:cNvGrpSpPr/>
          <p:nvPr/>
        </p:nvGrpSpPr>
        <p:grpSpPr>
          <a:xfrm>
            <a:off x="4347144" y="1647673"/>
            <a:ext cx="360000" cy="360000"/>
            <a:chOff x="4858109" y="2631368"/>
            <a:chExt cx="316442" cy="315000"/>
          </a:xfrm>
        </p:grpSpPr>
        <p:sp>
          <p:nvSpPr>
            <p:cNvPr id="57" name="Google Shape;89;p15">
              <a:extLst>
                <a:ext uri="{FF2B5EF4-FFF2-40B4-BE49-F238E27FC236}">
                  <a16:creationId xmlns:a16="http://schemas.microsoft.com/office/drawing/2014/main" id="{8A83EF7E-4DEE-43A1-BEF9-0C6C61C039BA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0;p15">
              <a:extLst>
                <a:ext uri="{FF2B5EF4-FFF2-40B4-BE49-F238E27FC236}">
                  <a16:creationId xmlns:a16="http://schemas.microsoft.com/office/drawing/2014/main" id="{A98A0D0E-58D4-4999-9C57-41D8870FE687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533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59" name="Google Shape;88;p15">
            <a:extLst>
              <a:ext uri="{FF2B5EF4-FFF2-40B4-BE49-F238E27FC236}">
                <a16:creationId xmlns:a16="http://schemas.microsoft.com/office/drawing/2014/main" id="{1151E626-13F2-463A-912D-4DAF4D1859FE}"/>
              </a:ext>
            </a:extLst>
          </p:cNvPr>
          <p:cNvGrpSpPr/>
          <p:nvPr/>
        </p:nvGrpSpPr>
        <p:grpSpPr>
          <a:xfrm>
            <a:off x="6197146" y="1647673"/>
            <a:ext cx="360000" cy="360000"/>
            <a:chOff x="4858109" y="2631368"/>
            <a:chExt cx="316442" cy="315000"/>
          </a:xfrm>
        </p:grpSpPr>
        <p:sp>
          <p:nvSpPr>
            <p:cNvPr id="60" name="Google Shape;89;p15">
              <a:extLst>
                <a:ext uri="{FF2B5EF4-FFF2-40B4-BE49-F238E27FC236}">
                  <a16:creationId xmlns:a16="http://schemas.microsoft.com/office/drawing/2014/main" id="{C66FFF4C-BD85-4625-995E-CF371F19FFA7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0;p15">
              <a:extLst>
                <a:ext uri="{FF2B5EF4-FFF2-40B4-BE49-F238E27FC236}">
                  <a16:creationId xmlns:a16="http://schemas.microsoft.com/office/drawing/2014/main" id="{F7122DE3-8747-4E66-AD2C-9A31C59ACC57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533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pic>
        <p:nvPicPr>
          <p:cNvPr id="65" name="圖片 64">
            <a:extLst>
              <a:ext uri="{FF2B5EF4-FFF2-40B4-BE49-F238E27FC236}">
                <a16:creationId xmlns:a16="http://schemas.microsoft.com/office/drawing/2014/main" id="{9E6D739B-8F02-4228-9937-F98D59B802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571" y="1530157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08337975-CC5F-43A8-BB73-18DDA8A10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772" y="1505032"/>
            <a:ext cx="611693" cy="6116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C8F54E9C-2DFB-4F94-A427-1C391882E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950" y="1505470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3180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A59FE496-6852-47C3-AF8D-B7CD40A6C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2274"/>
            <a:ext cx="7027080" cy="902526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2D8942A8-4081-4C56-9F99-DF4554564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84" y="434183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Google Shape;235;p30">
            <a:extLst>
              <a:ext uri="{FF2B5EF4-FFF2-40B4-BE49-F238E27FC236}">
                <a16:creationId xmlns:a16="http://schemas.microsoft.com/office/drawing/2014/main" id="{79A30A16-55BB-43F0-BAC4-324B0FCAD78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9512" y="427537"/>
            <a:ext cx="612000" cy="612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97812E6A-21C2-4712-BA59-7200A351898F}"/>
              </a:ext>
            </a:extLst>
          </p:cNvPr>
          <p:cNvSpPr/>
          <p:nvPr/>
        </p:nvSpPr>
        <p:spPr>
          <a:xfrm>
            <a:off x="1863668" y="446009"/>
            <a:ext cx="4496413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buSzPts val="1400"/>
            </a:pPr>
            <a:r>
              <a:rPr lang="en-US" altLang="zh-TW" sz="1600" b="1">
                <a:solidFill>
                  <a:srgbClr val="583B7E"/>
                </a:solidFill>
              </a:rPr>
              <a:t>Notes Station 3 </a:t>
            </a:r>
            <a:r>
              <a:rPr lang="zh-TW" altLang="en-US" sz="1600" b="1">
                <a:solidFill>
                  <a:srgbClr val="583B7E"/>
                </a:solidFill>
                <a:latin typeface="Microsoft JhengHei"/>
                <a:ea typeface="Microsoft JhengHei"/>
              </a:rPr>
              <a:t>結合</a:t>
            </a:r>
            <a:r>
              <a:rPr lang="zh-TW" altLang="en-US" sz="1600" b="1">
                <a:solidFill>
                  <a:srgbClr val="583B7E"/>
                </a:solidFill>
              </a:rPr>
              <a:t> </a:t>
            </a:r>
            <a:r>
              <a:rPr lang="en-US" altLang="zh-TW" sz="1600" b="1" err="1">
                <a:solidFill>
                  <a:srgbClr val="583B7E"/>
                </a:solidFill>
              </a:rPr>
              <a:t>Qcontactz</a:t>
            </a:r>
            <a:r>
              <a:rPr lang="en-US" altLang="zh-TW" sz="1600" b="1">
                <a:solidFill>
                  <a:srgbClr val="583B7E"/>
                </a:solidFill>
              </a:rPr>
              <a:t> </a:t>
            </a:r>
            <a:r>
              <a:rPr lang="zh-TW" altLang="en-US" sz="1600" b="1">
                <a:solidFill>
                  <a:srgbClr val="583B7E"/>
                </a:solidFill>
                <a:latin typeface="Microsoft JhengHei"/>
                <a:ea typeface="Microsoft JhengHei"/>
              </a:rPr>
              <a:t>與</a:t>
            </a:r>
            <a:r>
              <a:rPr lang="zh-TW" altLang="en-US" sz="1600" b="1">
                <a:solidFill>
                  <a:srgbClr val="583B7E"/>
                </a:solidFill>
              </a:rPr>
              <a:t> </a:t>
            </a:r>
            <a:r>
              <a:rPr lang="en-US" altLang="zh-TW" sz="1600" b="1" err="1">
                <a:solidFill>
                  <a:srgbClr val="583B7E"/>
                </a:solidFill>
              </a:rPr>
              <a:t>QcalAgent</a:t>
            </a:r>
            <a:endParaRPr lang="en-US" altLang="zh-TW" sz="1600" b="1">
              <a:solidFill>
                <a:srgbClr val="583B7E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2E55C834-7201-414D-A144-420E50A33399}"/>
              </a:ext>
            </a:extLst>
          </p:cNvPr>
          <p:cNvGrpSpPr/>
          <p:nvPr/>
        </p:nvGrpSpPr>
        <p:grpSpPr>
          <a:xfrm>
            <a:off x="986787" y="1315422"/>
            <a:ext cx="7170426" cy="3118033"/>
            <a:chOff x="96394" y="1250714"/>
            <a:chExt cx="7170426" cy="3118033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BD61EB7B-EE64-4DA8-BA3A-89F718427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9742"/>
            <a:stretch/>
          </p:blipFill>
          <p:spPr>
            <a:xfrm>
              <a:off x="96394" y="1250714"/>
              <a:ext cx="1694758" cy="3118033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3652018E-3506-4355-8C98-49E4B210C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9742"/>
            <a:stretch/>
          </p:blipFill>
          <p:spPr>
            <a:xfrm>
              <a:off x="1904978" y="1250714"/>
              <a:ext cx="1694758" cy="3118033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B4364B6A-115E-4906-B103-7BA105BC7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9741"/>
            <a:stretch/>
          </p:blipFill>
          <p:spPr>
            <a:xfrm>
              <a:off x="3736150" y="1250714"/>
              <a:ext cx="1694758" cy="3118033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CED34009-9147-43AF-AC4C-E5C41ECA0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9741"/>
            <a:stretch/>
          </p:blipFill>
          <p:spPr>
            <a:xfrm>
              <a:off x="5572062" y="1250714"/>
              <a:ext cx="1694758" cy="3118033"/>
            </a:xfrm>
            <a:prstGeom prst="rect">
              <a:avLst/>
            </a:prstGeom>
          </p:spPr>
        </p:pic>
      </p:grpSp>
      <p:sp>
        <p:nvSpPr>
          <p:cNvPr id="235" name="Google Shape;235;p31"/>
          <p:cNvSpPr txBox="1"/>
          <p:nvPr/>
        </p:nvSpPr>
        <p:spPr>
          <a:xfrm>
            <a:off x="1093657" y="3186337"/>
            <a:ext cx="1463356" cy="81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1200"/>
            </a:pPr>
            <a:r>
              <a:rPr lang="zh-TW" altLang="en-US" sz="1100" b="1" dirty="0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在 </a:t>
            </a:r>
            <a:r>
              <a:rPr lang="en-US" altLang="zh-TW" sz="1100" b="1" dirty="0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Notes Station 3 </a:t>
            </a:r>
            <a:r>
              <a:rPr lang="zh-TW" altLang="en-US" sz="1100" b="1" dirty="0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建立筆記後，使用多樣的工具編輯與修改筆記</a:t>
            </a:r>
            <a:endParaRPr lang="zh-TW" altLang="en-US" sz="1100" b="1" i="0" u="none" strike="noStrike" cap="none" dirty="0">
              <a:solidFill>
                <a:srgbClr val="53367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238" name="Google Shape;238;p31"/>
          <p:cNvSpPr txBox="1"/>
          <p:nvPr/>
        </p:nvSpPr>
        <p:spPr>
          <a:xfrm>
            <a:off x="2883713" y="3186336"/>
            <a:ext cx="1467664" cy="960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1100"/>
            </a:pPr>
            <a:r>
              <a:rPr lang="zh-TW" altLang="en-US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一旦完成編輯</a:t>
            </a:r>
            <a:r>
              <a:rPr lang="en-US" altLang="zh-TW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，</a:t>
            </a:r>
            <a:r>
              <a:rPr lang="zh-TW" altLang="en-US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您可以將檔案匯出為 </a:t>
            </a:r>
            <a:r>
              <a:rPr lang="en-US" altLang="zh-TW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pdf  </a:t>
            </a:r>
            <a:r>
              <a:rPr lang="zh-TW" altLang="en-US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格式並儲存於 </a:t>
            </a:r>
            <a:r>
              <a:rPr lang="en-US" altLang="zh-TW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NAS</a:t>
            </a:r>
          </a:p>
        </p:txBody>
      </p:sp>
      <p:sp>
        <p:nvSpPr>
          <p:cNvPr id="241" name="Google Shape;241;p31"/>
          <p:cNvSpPr txBox="1"/>
          <p:nvPr/>
        </p:nvSpPr>
        <p:spPr>
          <a:xfrm>
            <a:off x="4734935" y="3186336"/>
            <a:ext cx="1438612" cy="960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1100"/>
            </a:pPr>
            <a:r>
              <a:rPr lang="zh-TW" altLang="en-US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使用 </a:t>
            </a:r>
            <a:r>
              <a:rPr lang="en-US" altLang="zh-TW" sz="1100" b="1" err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Qcontactz</a:t>
            </a:r>
            <a:r>
              <a:rPr lang="en-US" altLang="zh-TW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 </a:t>
            </a:r>
            <a:r>
              <a:rPr lang="zh-TW" altLang="en-US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找到您要寄送 </a:t>
            </a:r>
            <a:r>
              <a:rPr lang="en-US" altLang="zh-TW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Notes Station 3 </a:t>
            </a:r>
            <a:r>
              <a:rPr lang="zh-TW" altLang="en-US" sz="1100" b="1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筆記的聯絡人，並複製其電子郵件信箱地址</a:t>
            </a:r>
          </a:p>
        </p:txBody>
      </p:sp>
      <p:sp>
        <p:nvSpPr>
          <p:cNvPr id="247" name="Google Shape;247;p31"/>
          <p:cNvSpPr txBox="1"/>
          <p:nvPr/>
        </p:nvSpPr>
        <p:spPr>
          <a:xfrm>
            <a:off x="6575583" y="3182320"/>
            <a:ext cx="1449639" cy="960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1100"/>
            </a:pPr>
            <a:r>
              <a:rPr lang="zh-TW" altLang="en-US" sz="1100" b="1" dirty="0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新增事件，加入 </a:t>
            </a:r>
            <a:r>
              <a:rPr lang="en-US" altLang="zh-TW" sz="1100" b="1" dirty="0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NS3 PDF </a:t>
            </a:r>
            <a:r>
              <a:rPr lang="zh-TW" altLang="en-US" sz="1100" b="1" dirty="0">
                <a:solidFill>
                  <a:srgbClr val="5336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為排定之會議的附件。貼上您要傳送邀請之聯絡人的電子郵件信箱地址</a:t>
            </a:r>
            <a:endParaRPr lang="en-US" altLang="zh-TW" sz="1100" b="1" dirty="0">
              <a:solidFill>
                <a:srgbClr val="53367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</a:endParaRPr>
          </a:p>
        </p:txBody>
      </p:sp>
      <p:pic>
        <p:nvPicPr>
          <p:cNvPr id="261" name="Google Shape;261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66740" y="1491522"/>
            <a:ext cx="1004807" cy="7138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F80D0CD-5E07-4073-A1A2-D2AD95EB4597}"/>
              </a:ext>
            </a:extLst>
          </p:cNvPr>
          <p:cNvSpPr/>
          <p:nvPr/>
        </p:nvSpPr>
        <p:spPr>
          <a:xfrm>
            <a:off x="979460" y="2817004"/>
            <a:ext cx="1656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400"/>
            </a:pPr>
            <a:r>
              <a:rPr lang="en-US" altLang="zh-TW" sz="1800" b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Notes Station 3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D0B47A16-E51C-4E32-B1BA-9A15DB629934}"/>
              </a:ext>
            </a:extLst>
          </p:cNvPr>
          <p:cNvSpPr/>
          <p:nvPr/>
        </p:nvSpPr>
        <p:spPr>
          <a:xfrm>
            <a:off x="2817959" y="2817004"/>
            <a:ext cx="1425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400"/>
            </a:pP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匯出成 </a:t>
            </a: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PDF</a:t>
            </a:r>
            <a:endParaRPr lang="en-US" altLang="zh-TW" sz="1800" b="1">
              <a:solidFill>
                <a:schemeClr val="bg1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594A792A-91F6-41FA-8C4A-FA4E1474A8FD}"/>
              </a:ext>
            </a:extLst>
          </p:cNvPr>
          <p:cNvSpPr/>
          <p:nvPr/>
        </p:nvSpPr>
        <p:spPr>
          <a:xfrm>
            <a:off x="4849034" y="2817004"/>
            <a:ext cx="1200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400"/>
            </a:pPr>
            <a:r>
              <a:rPr lang="en-US" altLang="zh-TW" sz="1800" b="1" err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Qcontactz</a:t>
            </a:r>
            <a:r>
              <a:rPr lang="en-US" altLang="zh-TW" sz="1800" b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4C6FE3B-6A13-4C03-B837-DCE2F9EE2EBA}"/>
              </a:ext>
            </a:extLst>
          </p:cNvPr>
          <p:cNvSpPr/>
          <p:nvPr/>
        </p:nvSpPr>
        <p:spPr>
          <a:xfrm>
            <a:off x="6683707" y="2817004"/>
            <a:ext cx="1229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400"/>
            </a:pPr>
            <a:r>
              <a:rPr lang="en-US" altLang="zh-TW" sz="1800" b="1" err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Qcal</a:t>
            </a:r>
            <a:r>
              <a:rPr lang="en-US" altLang="zh-TW" sz="1800" b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 Agent</a:t>
            </a:r>
          </a:p>
        </p:txBody>
      </p:sp>
      <p:grpSp>
        <p:nvGrpSpPr>
          <p:cNvPr id="53" name="Google Shape;88;p15">
            <a:extLst>
              <a:ext uri="{FF2B5EF4-FFF2-40B4-BE49-F238E27FC236}">
                <a16:creationId xmlns:a16="http://schemas.microsoft.com/office/drawing/2014/main" id="{DBDC63FC-94C2-4E2A-8B6F-F9BB9B320A46}"/>
              </a:ext>
            </a:extLst>
          </p:cNvPr>
          <p:cNvGrpSpPr/>
          <p:nvPr/>
        </p:nvGrpSpPr>
        <p:grpSpPr>
          <a:xfrm>
            <a:off x="2558458" y="1643754"/>
            <a:ext cx="360000" cy="360000"/>
            <a:chOff x="4858109" y="2631368"/>
            <a:chExt cx="316442" cy="315000"/>
          </a:xfrm>
        </p:grpSpPr>
        <p:sp>
          <p:nvSpPr>
            <p:cNvPr id="54" name="Google Shape;89;p15">
              <a:extLst>
                <a:ext uri="{FF2B5EF4-FFF2-40B4-BE49-F238E27FC236}">
                  <a16:creationId xmlns:a16="http://schemas.microsoft.com/office/drawing/2014/main" id="{29DF7A55-BFC3-4633-BDB9-B08DC0414545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;p15">
              <a:extLst>
                <a:ext uri="{FF2B5EF4-FFF2-40B4-BE49-F238E27FC236}">
                  <a16:creationId xmlns:a16="http://schemas.microsoft.com/office/drawing/2014/main" id="{DB7FA6F8-969D-4945-9A3E-40FE1EB68F28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533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56" name="Google Shape;88;p15">
            <a:extLst>
              <a:ext uri="{FF2B5EF4-FFF2-40B4-BE49-F238E27FC236}">
                <a16:creationId xmlns:a16="http://schemas.microsoft.com/office/drawing/2014/main" id="{FEA51311-A8D2-4B46-B84C-B9FCBA19E721}"/>
              </a:ext>
            </a:extLst>
          </p:cNvPr>
          <p:cNvGrpSpPr/>
          <p:nvPr/>
        </p:nvGrpSpPr>
        <p:grpSpPr>
          <a:xfrm>
            <a:off x="4347144" y="1643754"/>
            <a:ext cx="360000" cy="360000"/>
            <a:chOff x="4858109" y="2631368"/>
            <a:chExt cx="316442" cy="315000"/>
          </a:xfrm>
        </p:grpSpPr>
        <p:sp>
          <p:nvSpPr>
            <p:cNvPr id="57" name="Google Shape;89;p15">
              <a:extLst>
                <a:ext uri="{FF2B5EF4-FFF2-40B4-BE49-F238E27FC236}">
                  <a16:creationId xmlns:a16="http://schemas.microsoft.com/office/drawing/2014/main" id="{8A83EF7E-4DEE-43A1-BEF9-0C6C61C039BA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0;p15">
              <a:extLst>
                <a:ext uri="{FF2B5EF4-FFF2-40B4-BE49-F238E27FC236}">
                  <a16:creationId xmlns:a16="http://schemas.microsoft.com/office/drawing/2014/main" id="{A98A0D0E-58D4-4999-9C57-41D8870FE687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533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59" name="Google Shape;88;p15">
            <a:extLst>
              <a:ext uri="{FF2B5EF4-FFF2-40B4-BE49-F238E27FC236}">
                <a16:creationId xmlns:a16="http://schemas.microsoft.com/office/drawing/2014/main" id="{1151E626-13F2-463A-912D-4DAF4D1859FE}"/>
              </a:ext>
            </a:extLst>
          </p:cNvPr>
          <p:cNvGrpSpPr/>
          <p:nvPr/>
        </p:nvGrpSpPr>
        <p:grpSpPr>
          <a:xfrm>
            <a:off x="6197146" y="1643754"/>
            <a:ext cx="360000" cy="360000"/>
            <a:chOff x="4858109" y="2631368"/>
            <a:chExt cx="316442" cy="315000"/>
          </a:xfrm>
        </p:grpSpPr>
        <p:sp>
          <p:nvSpPr>
            <p:cNvPr id="60" name="Google Shape;89;p15">
              <a:extLst>
                <a:ext uri="{FF2B5EF4-FFF2-40B4-BE49-F238E27FC236}">
                  <a16:creationId xmlns:a16="http://schemas.microsoft.com/office/drawing/2014/main" id="{C66FFF4C-BD85-4625-995E-CF371F19FFA7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0;p15">
              <a:extLst>
                <a:ext uri="{FF2B5EF4-FFF2-40B4-BE49-F238E27FC236}">
                  <a16:creationId xmlns:a16="http://schemas.microsoft.com/office/drawing/2014/main" id="{F7122DE3-8747-4E66-AD2C-9A31C59ACC57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533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pic>
        <p:nvPicPr>
          <p:cNvPr id="65" name="圖片 64">
            <a:extLst>
              <a:ext uri="{FF2B5EF4-FFF2-40B4-BE49-F238E27FC236}">
                <a16:creationId xmlns:a16="http://schemas.microsoft.com/office/drawing/2014/main" id="{9E6D739B-8F02-4228-9937-F98D59B802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571" y="1526238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C8F54E9C-2DFB-4F94-A427-1C391882E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950" y="1501551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Google Shape;235;p30">
            <a:extLst>
              <a:ext uri="{FF2B5EF4-FFF2-40B4-BE49-F238E27FC236}">
                <a16:creationId xmlns:a16="http://schemas.microsoft.com/office/drawing/2014/main" id="{BE166468-E11E-40AD-A21F-4B458C6CB5C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3834" y="1500806"/>
            <a:ext cx="612000" cy="612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7772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066DACA-B509-4017-9515-FCFDB7929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92" y="1186137"/>
            <a:ext cx="7181231" cy="92232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B615390-7509-4A94-ACE0-319A3DB33918}"/>
              </a:ext>
            </a:extLst>
          </p:cNvPr>
          <p:cNvSpPr/>
          <p:nvPr/>
        </p:nvSpPr>
        <p:spPr>
          <a:xfrm>
            <a:off x="640470" y="1279348"/>
            <a:ext cx="6408423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buSzPts val="1400"/>
            </a:pPr>
            <a:r>
              <a:rPr lang="en-US" altLang="zh-TW" sz="1800" b="1">
                <a:solidFill>
                  <a:srgbClr val="3B54A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Notes Station 3 </a:t>
            </a:r>
            <a:r>
              <a:rPr lang="zh-TW" altLang="en-US" sz="1800" b="1">
                <a:solidFill>
                  <a:srgbClr val="3B54A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介紹、</a:t>
            </a:r>
            <a:r>
              <a:rPr lang="en-US" altLang="zh-TW" sz="1800" b="1">
                <a:solidFill>
                  <a:srgbClr val="3B54A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Evernote</a:t>
            </a:r>
            <a:r>
              <a:rPr lang="zh-TW" altLang="en-US" sz="1800" b="1">
                <a:solidFill>
                  <a:srgbClr val="3B54A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sz="1800" b="1">
                <a:solidFill>
                  <a:srgbClr val="3B54A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YouTube  </a:t>
            </a:r>
            <a:br>
              <a:rPr lang="en-US" altLang="zh-TW" sz="1800" b="1">
                <a:solidFill>
                  <a:srgbClr val="3B54A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800" b="1">
                <a:solidFill>
                  <a:srgbClr val="3B54A4"/>
                </a:solidFill>
              </a:rPr>
              <a:t>Qnotes3</a:t>
            </a:r>
            <a:r>
              <a:rPr lang="en-US" altLang="zh-TW" sz="1800" b="1">
                <a:solidFill>
                  <a:srgbClr val="3B54A4"/>
                </a:solidFill>
                <a:latin typeface="Microsoft JhengHei"/>
                <a:ea typeface="Microsoft JhengHei"/>
              </a:rPr>
              <a:t> </a:t>
            </a:r>
            <a:r>
              <a:rPr lang="zh-TW" altLang="en-US" sz="1800" b="1">
                <a:solidFill>
                  <a:srgbClr val="3B54A4"/>
                </a:solidFill>
                <a:latin typeface="Microsoft JhengHei"/>
                <a:ea typeface="Microsoft JhengHei"/>
              </a:rPr>
              <a:t>與網頁截取功能 </a:t>
            </a:r>
            <a:r>
              <a:rPr lang="en-US" altLang="zh-TW" sz="1800" b="1">
                <a:solidFill>
                  <a:srgbClr val="3B54A4"/>
                </a:solidFill>
                <a:latin typeface="Microsoft JhengHei"/>
                <a:ea typeface="Microsoft JhengHei"/>
              </a:rPr>
              <a:t>Demo</a:t>
            </a:r>
            <a:r>
              <a:rPr lang="zh-TW" altLang="en-US" sz="1800" b="1">
                <a:solidFill>
                  <a:srgbClr val="3B54A4"/>
                </a:solidFill>
                <a:latin typeface="Microsoft JhengHei"/>
                <a:ea typeface="Microsoft JhengHei"/>
              </a:rPr>
              <a:t>：如何結合其他</a:t>
            </a:r>
            <a:r>
              <a:rPr lang="zh-TW" altLang="en-US" sz="1800" b="1">
                <a:solidFill>
                  <a:srgbClr val="3B54A4"/>
                </a:solidFill>
              </a:rPr>
              <a:t> </a:t>
            </a:r>
            <a:r>
              <a:rPr lang="en-US" altLang="zh-TW" sz="1800" b="1">
                <a:solidFill>
                  <a:srgbClr val="3B54A4"/>
                </a:solidFill>
              </a:rPr>
              <a:t>QNAP App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AF3E86A0-72E6-4077-A2F2-7BF2627191CE}"/>
              </a:ext>
            </a:extLst>
          </p:cNvPr>
          <p:cNvGrpSpPr/>
          <p:nvPr/>
        </p:nvGrpSpPr>
        <p:grpSpPr>
          <a:xfrm>
            <a:off x="8" y="112134"/>
            <a:ext cx="7737416" cy="902526"/>
            <a:chOff x="6" y="112134"/>
            <a:chExt cx="5305083" cy="618808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4BB62007-B081-4D0E-9880-C77E38471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" y="112134"/>
              <a:ext cx="5305083" cy="618808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51E6CBD-F07D-4400-AC39-9F780CF00B66}"/>
                </a:ext>
              </a:extLst>
            </p:cNvPr>
            <p:cNvSpPr/>
            <p:nvPr/>
          </p:nvSpPr>
          <p:spPr>
            <a:xfrm>
              <a:off x="381349" y="194526"/>
              <a:ext cx="1806013" cy="4431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342900">
                <a:spcBef>
                  <a:spcPts val="0"/>
                </a:spcBef>
                <a:buSzPts val="1800"/>
              </a:pPr>
              <a:r>
                <a:rPr lang="en-US" altLang="zh-TW" sz="3600" b="1">
                  <a:solidFill>
                    <a:schemeClr val="bg1"/>
                  </a:solidFill>
                </a:rPr>
                <a:t>Live Demo</a:t>
              </a: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388B648E-C09D-45E0-8BC8-9084A2621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93" y="2481810"/>
            <a:ext cx="7691168" cy="2409852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1CC27ED-0B0A-4147-8AED-CAAF94E45A3C}"/>
              </a:ext>
            </a:extLst>
          </p:cNvPr>
          <p:cNvSpPr/>
          <p:nvPr/>
        </p:nvSpPr>
        <p:spPr>
          <a:xfrm>
            <a:off x="3091111" y="2693465"/>
            <a:ext cx="22672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42900" algn="ctr">
              <a:spcBef>
                <a:spcPts val="0"/>
              </a:spcBef>
              <a:buSzPts val="1800"/>
            </a:pPr>
            <a:r>
              <a:rPr lang="en-US" altLang="zh-TW" sz="4800" b="1">
                <a:solidFill>
                  <a:schemeClr val="bg2">
                    <a:lumMod val="10000"/>
                  </a:schemeClr>
                </a:solidFill>
              </a:rPr>
              <a:t>Demo</a:t>
            </a:r>
          </a:p>
        </p:txBody>
      </p:sp>
      <p:pic>
        <p:nvPicPr>
          <p:cNvPr id="14" name="Google Shape;133;p19">
            <a:extLst>
              <a:ext uri="{FF2B5EF4-FFF2-40B4-BE49-F238E27FC236}">
                <a16:creationId xmlns:a16="http://schemas.microsoft.com/office/drawing/2014/main" id="{EB100667-CC52-4F75-8747-F82A6A9580A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47965" y="3582832"/>
            <a:ext cx="504000" cy="50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309ACAD8-5F61-45BF-99C5-9E98CF787A13}"/>
              </a:ext>
            </a:extLst>
          </p:cNvPr>
          <p:cNvGrpSpPr/>
          <p:nvPr/>
        </p:nvGrpSpPr>
        <p:grpSpPr>
          <a:xfrm>
            <a:off x="3648954" y="3620571"/>
            <a:ext cx="582555" cy="433680"/>
            <a:chOff x="5380891" y="1768082"/>
            <a:chExt cx="997969" cy="742933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70B5AF5B-33CA-4B00-9C14-1773C47FF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2814" t="-12597"/>
            <a:stretch/>
          </p:blipFill>
          <p:spPr>
            <a:xfrm>
              <a:off x="5380891" y="2136073"/>
              <a:ext cx="997969" cy="374942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54CCE500-2445-4900-9A9D-B88584AD2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65296" b="-10509"/>
            <a:stretch/>
          </p:blipFill>
          <p:spPr>
            <a:xfrm>
              <a:off x="5622134" y="1768082"/>
              <a:ext cx="515482" cy="367991"/>
            </a:xfrm>
            <a:prstGeom prst="rect">
              <a:avLst/>
            </a:prstGeom>
          </p:spPr>
        </p:pic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F430EE13-5D78-46C1-995C-D249FD710D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8498" y="3606737"/>
            <a:ext cx="432000" cy="432000"/>
          </a:xfrm>
          <a:prstGeom prst="rect">
            <a:avLst/>
          </a:prstGeom>
          <a:effectLst/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1AA5C56E-303B-4648-9D70-94EF29AD62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7488" y="3606737"/>
            <a:ext cx="430841" cy="432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2853379-11BE-47FA-B9FF-EAFA7CBF435F}"/>
              </a:ext>
            </a:extLst>
          </p:cNvPr>
          <p:cNvSpPr/>
          <p:nvPr/>
        </p:nvSpPr>
        <p:spPr>
          <a:xfrm>
            <a:off x="1560906" y="432223"/>
            <a:ext cx="3602221" cy="70275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14300">
              <a:lnSpc>
                <a:spcPct val="115000"/>
              </a:lnSpc>
              <a:buSzPts val="1800"/>
            </a:pP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為什麼我們都愛使用</a:t>
            </a:r>
            <a:endParaRPr lang="zh-TW">
              <a:solidFill>
                <a:schemeClr val="bg1"/>
              </a:solidFill>
            </a:endParaRPr>
          </a:p>
          <a:p>
            <a:pPr marL="114300">
              <a:lnSpc>
                <a:spcPct val="114999"/>
              </a:lnSpc>
              <a:buSzPts val="1800"/>
            </a:pP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Notes Station 3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2CA4885-8C5A-457C-A6D7-893D6C800101}"/>
              </a:ext>
            </a:extLst>
          </p:cNvPr>
          <p:cNvSpPr/>
          <p:nvPr/>
        </p:nvSpPr>
        <p:spPr>
          <a:xfrm>
            <a:off x="1560905" y="1319487"/>
            <a:ext cx="3558842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57200" indent="-342900">
              <a:buSzPts val="1800"/>
            </a:pPr>
            <a:r>
              <a:rPr lang="en-US" altLang="zh-TW" sz="1800" b="1">
                <a:solidFill>
                  <a:schemeClr val="bg1"/>
                </a:solidFill>
              </a:rPr>
              <a:t>Notes Station 3 </a:t>
            </a:r>
            <a:endParaRPr lang="zh-TW">
              <a:solidFill>
                <a:schemeClr val="bg1"/>
              </a:solidFill>
            </a:endParaRPr>
          </a:p>
          <a:p>
            <a:pPr marL="457200" indent="-342900">
              <a:buSzPts val="1800"/>
            </a:pPr>
            <a:r>
              <a:rPr lang="en-US" altLang="zh-TW" sz="1800" b="1" err="1">
                <a:solidFill>
                  <a:schemeClr val="bg1"/>
                </a:solidFill>
                <a:latin typeface="Microsoft JhengHei"/>
                <a:ea typeface="Microsoft JhengHei"/>
                <a:cs typeface="JasmineUPC"/>
              </a:rPr>
              <a:t>多元應用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4E45CDD-5A9E-44A5-AE68-EA6802B6CE75}"/>
              </a:ext>
            </a:extLst>
          </p:cNvPr>
          <p:cNvSpPr/>
          <p:nvPr/>
        </p:nvSpPr>
        <p:spPr>
          <a:xfrm>
            <a:off x="5372368" y="1204342"/>
            <a:ext cx="3569812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1200" b="1">
                <a:solidFill>
                  <a:srgbClr val="A70081"/>
                </a:solidFill>
              </a:rPr>
              <a:t>‧</a:t>
            </a:r>
            <a:r>
              <a:rPr lang="zh-TW" altLang="en-US" sz="1200" b="1">
                <a:solidFill>
                  <a:srgbClr val="A70081"/>
                </a:solidFill>
              </a:rPr>
              <a:t> </a:t>
            </a:r>
            <a:r>
              <a:rPr lang="en-US" altLang="zh-TW" sz="1200" b="1">
                <a:solidFill>
                  <a:srgbClr val="A70081"/>
                </a:solidFill>
              </a:rPr>
              <a:t>Notes Station 3</a:t>
            </a:r>
          </a:p>
          <a:p>
            <a:pPr lvl="1">
              <a:buSzPts val="1400"/>
            </a:pPr>
            <a:r>
              <a:rPr lang="en-US" altLang="zh-TW" sz="1200" b="1">
                <a:solidFill>
                  <a:srgbClr val="A70081"/>
                </a:solidFill>
              </a:rPr>
              <a:t>‧</a:t>
            </a:r>
            <a:r>
              <a:rPr lang="zh-TW" altLang="en-US" sz="1200" b="1">
                <a:solidFill>
                  <a:srgbClr val="A70081"/>
                </a:solidFill>
              </a:rPr>
              <a:t> </a:t>
            </a:r>
            <a:r>
              <a:rPr lang="zh-TW" altLang="en-US" sz="1200" b="1">
                <a:solidFill>
                  <a:srgbClr val="A70081"/>
                </a:solidFill>
                <a:latin typeface="Microsoft JhengHei"/>
                <a:ea typeface="Microsoft JhengHei"/>
              </a:rPr>
              <a:t>使用者的心聲與新功能需求</a:t>
            </a:r>
            <a:endParaRPr lang="en-US" altLang="zh-TW" sz="1200" b="1">
              <a:solidFill>
                <a:srgbClr val="A70081"/>
              </a:solidFill>
              <a:latin typeface="Microsoft JhengHei"/>
              <a:ea typeface="Microsoft JhengHei"/>
            </a:endParaRPr>
          </a:p>
          <a:p>
            <a:pPr marL="0" lvl="1">
              <a:spcBef>
                <a:spcPts val="0"/>
              </a:spcBef>
              <a:buSzPts val="1400"/>
            </a:pPr>
            <a:r>
              <a:rPr lang="en-US" altLang="zh-TW" sz="1200" b="1">
                <a:solidFill>
                  <a:srgbClr val="A70081"/>
                </a:solidFill>
              </a:rPr>
              <a:t>‧</a:t>
            </a:r>
            <a:r>
              <a:rPr lang="zh-TW" altLang="en-US" sz="1200" b="1">
                <a:solidFill>
                  <a:srgbClr val="A70081"/>
                </a:solidFill>
              </a:rPr>
              <a:t> </a:t>
            </a:r>
            <a:r>
              <a:rPr lang="en-US" altLang="zh-TW" sz="1200" b="1">
                <a:solidFill>
                  <a:srgbClr val="A70081"/>
                </a:solidFill>
              </a:rPr>
              <a:t>Qnotes3</a:t>
            </a:r>
          </a:p>
          <a:p>
            <a:pPr lvl="1">
              <a:buSzPts val="1400"/>
            </a:pPr>
            <a:r>
              <a:rPr lang="en-US" altLang="zh-TW" sz="1200" b="1">
                <a:solidFill>
                  <a:srgbClr val="A70081"/>
                </a:solidFill>
              </a:rPr>
              <a:t>‧</a:t>
            </a:r>
            <a:r>
              <a:rPr lang="zh-TW" altLang="en-US" sz="1200" b="1">
                <a:solidFill>
                  <a:srgbClr val="A70081"/>
                </a:solidFill>
              </a:rPr>
              <a:t> </a:t>
            </a:r>
            <a:r>
              <a:rPr lang="en-US" altLang="zh-TW" sz="1200" b="1">
                <a:solidFill>
                  <a:srgbClr val="A70081"/>
                </a:solidFill>
              </a:rPr>
              <a:t>Notes Station Clipper</a:t>
            </a:r>
            <a:endParaRPr lang="en-US" altLang="zh-TW" sz="1200" b="1">
              <a:solidFill>
                <a:srgbClr val="A70081"/>
              </a:solidFill>
              <a:latin typeface="Microsoft JhengHei"/>
              <a:ea typeface="Microsoft JhengHei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242003A-375D-4039-BCD6-43D176D5104D}"/>
              </a:ext>
            </a:extLst>
          </p:cNvPr>
          <p:cNvSpPr/>
          <p:nvPr/>
        </p:nvSpPr>
        <p:spPr>
          <a:xfrm>
            <a:off x="1560907" y="2086240"/>
            <a:ext cx="3709222" cy="70275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14300">
              <a:lnSpc>
                <a:spcPct val="115000"/>
              </a:lnSpc>
              <a:buSzPts val="1800"/>
            </a:pP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其他應用程式</a:t>
            </a:r>
            <a:endParaRPr lang="zh-TW">
              <a:solidFill>
                <a:schemeClr val="bg1"/>
              </a:solidFill>
            </a:endParaRPr>
          </a:p>
          <a:p>
            <a:pPr marL="114300">
              <a:lnSpc>
                <a:spcPct val="114999"/>
              </a:lnSpc>
              <a:buSzPts val="1800"/>
            </a:pP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綜合應用與實作</a:t>
            </a:r>
            <a:endParaRPr lang="zh-TW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BF14322-8AC3-48E0-8F0D-22B3B5E28AFF}"/>
              </a:ext>
            </a:extLst>
          </p:cNvPr>
          <p:cNvSpPr/>
          <p:nvPr/>
        </p:nvSpPr>
        <p:spPr>
          <a:xfrm>
            <a:off x="1560906" y="3064155"/>
            <a:ext cx="3205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42900">
              <a:spcBef>
                <a:spcPts val="0"/>
              </a:spcBef>
              <a:buSzPts val="1800"/>
            </a:pPr>
            <a:r>
              <a:rPr lang="en-US" altLang="zh-TW" sz="1800" b="1">
                <a:solidFill>
                  <a:schemeClr val="bg1"/>
                </a:solidFill>
              </a:rPr>
              <a:t>Live Demo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2E27304-A3DD-485D-BD9A-B551D004548C}"/>
              </a:ext>
            </a:extLst>
          </p:cNvPr>
          <p:cNvSpPr/>
          <p:nvPr/>
        </p:nvSpPr>
        <p:spPr>
          <a:xfrm>
            <a:off x="1560906" y="3740257"/>
            <a:ext cx="3811461" cy="702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lnSpc>
                <a:spcPct val="115000"/>
              </a:lnSpc>
              <a:buSzPts val="1800"/>
            </a:pP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 </a:t>
            </a: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Note Station 3 </a:t>
            </a: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 </a:t>
            </a: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Evernote </a:t>
            </a: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私有雲筆記功能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2CA7A3B-A0BE-48CA-9E17-E96CFFD307B6}"/>
              </a:ext>
            </a:extLst>
          </p:cNvPr>
          <p:cNvSpPr/>
          <p:nvPr/>
        </p:nvSpPr>
        <p:spPr>
          <a:xfrm>
            <a:off x="5372368" y="2078027"/>
            <a:ext cx="37716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ct val="100000"/>
            </a:pPr>
            <a:r>
              <a:rPr lang="en-US" altLang="zh-TW" sz="1100" b="1">
                <a:solidFill>
                  <a:srgbClr val="41328E"/>
                </a:solidFill>
              </a:rPr>
              <a:t>‧</a:t>
            </a:r>
            <a:r>
              <a:rPr lang="zh-TW" altLang="en-US" sz="1100" b="1">
                <a:solidFill>
                  <a:srgbClr val="41328E"/>
                </a:solidFill>
              </a:rPr>
              <a:t> </a:t>
            </a:r>
            <a:r>
              <a:rPr lang="en-US" altLang="zh-TW" sz="1100" b="1" err="1">
                <a:solidFill>
                  <a:srgbClr val="41328E"/>
                </a:solidFill>
              </a:rPr>
              <a:t>Qphoto</a:t>
            </a:r>
            <a:r>
              <a:rPr lang="en-US" altLang="zh-TW" sz="1100" b="1">
                <a:solidFill>
                  <a:srgbClr val="41328E"/>
                </a:solidFill>
              </a:rPr>
              <a:t>, OCR, Notes Station Clipper, </a:t>
            </a:r>
            <a:r>
              <a:rPr lang="zh-TW" altLang="en-US" sz="1100" b="1">
                <a:solidFill>
                  <a:srgbClr val="41328E"/>
                </a:solidFill>
              </a:rPr>
              <a:t> </a:t>
            </a:r>
            <a:br>
              <a:rPr lang="en-US" altLang="zh-TW" sz="1100" b="1">
                <a:solidFill>
                  <a:srgbClr val="41328E"/>
                </a:solidFill>
              </a:rPr>
            </a:br>
            <a:r>
              <a:rPr lang="zh-TW" altLang="en-US" sz="1100" b="1">
                <a:solidFill>
                  <a:srgbClr val="41328E"/>
                </a:solidFill>
              </a:rPr>
              <a:t>  </a:t>
            </a:r>
            <a:r>
              <a:rPr lang="en-US" altLang="zh-TW" sz="1100" b="1">
                <a:solidFill>
                  <a:srgbClr val="41328E"/>
                </a:solidFill>
              </a:rPr>
              <a:t>Notes Station 3 Note</a:t>
            </a:r>
          </a:p>
          <a:p>
            <a:pPr marL="0" lvl="1">
              <a:spcBef>
                <a:spcPts val="0"/>
              </a:spcBef>
              <a:buSzPct val="100000"/>
            </a:pPr>
            <a:r>
              <a:rPr lang="en-US" altLang="zh-TW" sz="1100" b="1">
                <a:solidFill>
                  <a:srgbClr val="41328E"/>
                </a:solidFill>
              </a:rPr>
              <a:t>‧</a:t>
            </a:r>
            <a:r>
              <a:rPr lang="zh-TW" altLang="en-US" sz="1100" b="1">
                <a:solidFill>
                  <a:srgbClr val="41328E"/>
                </a:solidFill>
              </a:rPr>
              <a:t> </a:t>
            </a:r>
            <a:r>
              <a:rPr lang="en-US" altLang="zh-TW" sz="1100" b="1">
                <a:solidFill>
                  <a:srgbClr val="41328E"/>
                </a:solidFill>
              </a:rPr>
              <a:t>Notes Station 3, </a:t>
            </a:r>
            <a:r>
              <a:rPr lang="en-US" altLang="zh-TW" sz="1100" b="1" err="1">
                <a:solidFill>
                  <a:srgbClr val="41328E"/>
                </a:solidFill>
              </a:rPr>
              <a:t>Qcontactz</a:t>
            </a:r>
            <a:r>
              <a:rPr lang="en-US" altLang="zh-TW" sz="1100" b="1">
                <a:solidFill>
                  <a:srgbClr val="41328E"/>
                </a:solidFill>
              </a:rPr>
              <a:t>, </a:t>
            </a:r>
            <a:r>
              <a:rPr lang="en-US" altLang="zh-TW" sz="1100" b="1" err="1">
                <a:solidFill>
                  <a:srgbClr val="41328E"/>
                </a:solidFill>
              </a:rPr>
              <a:t>QmailAgent</a:t>
            </a:r>
            <a:endParaRPr lang="en-US" altLang="zh-TW" sz="1100" b="1">
              <a:solidFill>
                <a:srgbClr val="41328E"/>
              </a:solidFill>
            </a:endParaRPr>
          </a:p>
          <a:p>
            <a:pPr marL="0" lvl="1">
              <a:spcBef>
                <a:spcPts val="0"/>
              </a:spcBef>
              <a:buSzPct val="100000"/>
            </a:pPr>
            <a:r>
              <a:rPr lang="en-US" altLang="zh-TW" sz="1100" b="1">
                <a:solidFill>
                  <a:srgbClr val="41328E"/>
                </a:solidFill>
              </a:rPr>
              <a:t>‧</a:t>
            </a:r>
            <a:r>
              <a:rPr lang="zh-TW" altLang="en-US" sz="1100" b="1">
                <a:solidFill>
                  <a:srgbClr val="41328E"/>
                </a:solidFill>
              </a:rPr>
              <a:t> </a:t>
            </a:r>
            <a:r>
              <a:rPr lang="en-US" altLang="zh-TW" sz="1100" b="1">
                <a:solidFill>
                  <a:srgbClr val="41328E"/>
                </a:solidFill>
              </a:rPr>
              <a:t>Notes Station 3, </a:t>
            </a:r>
            <a:r>
              <a:rPr lang="en-US" altLang="zh-TW" sz="1100" b="1" err="1">
                <a:solidFill>
                  <a:srgbClr val="41328E"/>
                </a:solidFill>
              </a:rPr>
              <a:t>Qcontactz</a:t>
            </a:r>
            <a:r>
              <a:rPr lang="en-US" altLang="zh-TW" sz="1100" b="1">
                <a:solidFill>
                  <a:srgbClr val="41328E"/>
                </a:solidFill>
              </a:rPr>
              <a:t>, </a:t>
            </a:r>
            <a:r>
              <a:rPr lang="en-US" altLang="zh-TW" sz="1100" b="1" err="1">
                <a:solidFill>
                  <a:srgbClr val="41328E"/>
                </a:solidFill>
              </a:rPr>
              <a:t>QcalAgent</a:t>
            </a:r>
            <a:endParaRPr lang="en-US" altLang="zh-TW" sz="1100" b="1">
              <a:solidFill>
                <a:srgbClr val="41328E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>
            <a:extLst>
              <a:ext uri="{FF2B5EF4-FFF2-40B4-BE49-F238E27FC236}">
                <a16:creationId xmlns:a16="http://schemas.microsoft.com/office/drawing/2014/main" id="{59ABED87-3C08-46DF-A9A8-9EE050A01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249" y="2118134"/>
            <a:ext cx="5456177" cy="700767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1A1BB53E-43D4-4E79-87F3-E8E009C10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415"/>
          <a:stretch/>
        </p:blipFill>
        <p:spPr>
          <a:xfrm>
            <a:off x="326572" y="2118134"/>
            <a:ext cx="4451420" cy="700767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9303B26A-BBA6-46E2-9201-981846FA7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249" y="2967605"/>
            <a:ext cx="5456177" cy="700767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9FDB7392-27E4-4785-A1F8-C7DF5F876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415"/>
          <a:stretch/>
        </p:blipFill>
        <p:spPr>
          <a:xfrm>
            <a:off x="326572" y="2967605"/>
            <a:ext cx="4451420" cy="700767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0113A94C-21B4-4D12-80FF-A73C8FDAA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249" y="3807355"/>
            <a:ext cx="5456177" cy="700767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82CB4838-E0E8-40DD-B204-DC2F45074B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415"/>
          <a:stretch/>
        </p:blipFill>
        <p:spPr>
          <a:xfrm>
            <a:off x="326572" y="3807355"/>
            <a:ext cx="4451420" cy="700767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B6C77FC5-04CD-4FD5-BC90-B42D2FC62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249" y="1276294"/>
            <a:ext cx="5456177" cy="70076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1B51BAB-3D74-4BA5-B3F9-4B193691B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415"/>
          <a:stretch/>
        </p:blipFill>
        <p:spPr>
          <a:xfrm>
            <a:off x="326572" y="1276294"/>
            <a:ext cx="4451420" cy="700767"/>
          </a:xfrm>
          <a:prstGeom prst="rect">
            <a:avLst/>
          </a:prstGeom>
        </p:spPr>
      </p:pic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973CBCFD-E767-4E1C-883C-467382CD3873}"/>
              </a:ext>
            </a:extLst>
          </p:cNvPr>
          <p:cNvCxnSpPr>
            <a:cxnSpLocks/>
          </p:cNvCxnSpPr>
          <p:nvPr/>
        </p:nvCxnSpPr>
        <p:spPr>
          <a:xfrm>
            <a:off x="1133473" y="1650045"/>
            <a:ext cx="684389" cy="0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tx1">
                    <a:lumMod val="85000"/>
                    <a:lumOff val="15000"/>
                    <a:alpha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0" scaled="0"/>
              <a:tileRect/>
            </a:gradFill>
            <a:prstDash val="sysDot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7" name="Google Shape;327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9342" y="1306415"/>
            <a:ext cx="640512" cy="6405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448DD142-4FC9-459B-9AF2-DB9E785CF77A}"/>
              </a:ext>
            </a:extLst>
          </p:cNvPr>
          <p:cNvGrpSpPr/>
          <p:nvPr/>
        </p:nvGrpSpPr>
        <p:grpSpPr>
          <a:xfrm>
            <a:off x="8" y="114983"/>
            <a:ext cx="7737416" cy="896831"/>
            <a:chOff x="6" y="114087"/>
            <a:chExt cx="5305083" cy="614903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41597790-B7C9-4332-8C93-68AE81FEE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" y="114087"/>
              <a:ext cx="5305083" cy="614903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0615F48-8F9F-4B15-A71E-FAD0754B48BF}"/>
                </a:ext>
              </a:extLst>
            </p:cNvPr>
            <p:cNvSpPr/>
            <p:nvPr/>
          </p:nvSpPr>
          <p:spPr>
            <a:xfrm>
              <a:off x="381349" y="235412"/>
              <a:ext cx="3017203" cy="400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342900">
                <a:buSzPts val="1800"/>
              </a:pPr>
              <a:r>
                <a:rPr lang="zh-TW" altLang="en-US" sz="3200" b="1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若正在使用 </a:t>
              </a:r>
              <a:r>
                <a:rPr lang="en-US" altLang="zh-TW" sz="3200" b="1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Evernote? </a:t>
              </a:r>
            </a:p>
          </p:txBody>
        </p:sp>
      </p:grpSp>
      <p:sp>
        <p:nvSpPr>
          <p:cNvPr id="24" name="Google Shape;235;p31">
            <a:extLst>
              <a:ext uri="{FF2B5EF4-FFF2-40B4-BE49-F238E27FC236}">
                <a16:creationId xmlns:a16="http://schemas.microsoft.com/office/drawing/2014/main" id="{F05FFF23-2916-4571-96A9-4A0987CE6D19}"/>
              </a:ext>
            </a:extLst>
          </p:cNvPr>
          <p:cNvSpPr txBox="1"/>
          <p:nvPr/>
        </p:nvSpPr>
        <p:spPr>
          <a:xfrm>
            <a:off x="3190821" y="1278514"/>
            <a:ext cx="5312125" cy="551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1200"/>
            </a:pPr>
            <a:r>
              <a:rPr lang="zh-TW" altLang="en-US" sz="1600" b="1">
                <a:solidFill>
                  <a:srgbClr val="4D72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切換至 </a:t>
            </a:r>
            <a:r>
              <a:rPr lang="en-US" altLang="zh-TW" sz="1600" b="1">
                <a:solidFill>
                  <a:srgbClr val="4D72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QNAP NAS </a:t>
            </a:r>
            <a:r>
              <a:rPr lang="zh-TW" altLang="en-US" sz="1600" b="1">
                <a:solidFill>
                  <a:srgbClr val="4D72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利用 </a:t>
            </a:r>
            <a:r>
              <a:rPr lang="en-US" altLang="zh-TW" sz="1600" b="1">
                <a:solidFill>
                  <a:srgbClr val="4D72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Notes Station 3</a:t>
            </a:r>
            <a:r>
              <a:rPr lang="zh-TW" altLang="en-US" sz="1600" b="1">
                <a:solidFill>
                  <a:srgbClr val="4D72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，匯入  </a:t>
            </a:r>
            <a:r>
              <a:rPr lang="en-US" altLang="zh-TW" sz="1600" b="1">
                <a:solidFill>
                  <a:srgbClr val="4D72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Evernote </a:t>
            </a:r>
            <a:r>
              <a:rPr lang="zh-TW" altLang="en-US" sz="1600" b="1">
                <a:solidFill>
                  <a:srgbClr val="4D72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筆記繼續編輯，不會遺失任何資料</a:t>
            </a:r>
          </a:p>
        </p:txBody>
      </p:sp>
      <p:sp>
        <p:nvSpPr>
          <p:cNvPr id="25" name="Google Shape;238;p31">
            <a:extLst>
              <a:ext uri="{FF2B5EF4-FFF2-40B4-BE49-F238E27FC236}">
                <a16:creationId xmlns:a16="http://schemas.microsoft.com/office/drawing/2014/main" id="{AB740A2E-F92B-424A-9535-DBE0EAA42D74}"/>
              </a:ext>
            </a:extLst>
          </p:cNvPr>
          <p:cNvSpPr txBox="1"/>
          <p:nvPr/>
        </p:nvSpPr>
        <p:spPr>
          <a:xfrm>
            <a:off x="3190822" y="2116044"/>
            <a:ext cx="4245712" cy="50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1100"/>
            </a:pPr>
            <a:r>
              <a:rPr lang="zh-TW" altLang="en-US" sz="1600" b="1">
                <a:solidFill>
                  <a:srgbClr val="4D72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以 </a:t>
            </a:r>
            <a:r>
              <a:rPr lang="en-US" altLang="zh-TW" sz="1600" b="1">
                <a:solidFill>
                  <a:srgbClr val="4D72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NAS</a:t>
            </a:r>
            <a:r>
              <a:rPr lang="zh-TW" altLang="en-US" sz="1600" b="1">
                <a:solidFill>
                  <a:srgbClr val="4D72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 您所有重要的 </a:t>
            </a:r>
            <a:r>
              <a:rPr lang="en-US" altLang="zh-TW" sz="1600" b="1">
                <a:solidFill>
                  <a:srgbClr val="4D72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Evernote </a:t>
            </a:r>
            <a:r>
              <a:rPr lang="zh-TW" altLang="en-US" sz="1600" b="1">
                <a:solidFill>
                  <a:srgbClr val="4D72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筆記與機密文件</a:t>
            </a:r>
          </a:p>
        </p:txBody>
      </p:sp>
      <p:sp>
        <p:nvSpPr>
          <p:cNvPr id="26" name="Google Shape;241;p31">
            <a:extLst>
              <a:ext uri="{FF2B5EF4-FFF2-40B4-BE49-F238E27FC236}">
                <a16:creationId xmlns:a16="http://schemas.microsoft.com/office/drawing/2014/main" id="{B4BB2F7C-40F2-4EFA-BA9E-8997427C4955}"/>
              </a:ext>
            </a:extLst>
          </p:cNvPr>
          <p:cNvSpPr txBox="1"/>
          <p:nvPr/>
        </p:nvSpPr>
        <p:spPr>
          <a:xfrm>
            <a:off x="3190821" y="2967606"/>
            <a:ext cx="4712960" cy="46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1100"/>
            </a:pPr>
            <a:r>
              <a:rPr lang="zh-TW" altLang="en-US" sz="1600" b="1">
                <a:solidFill>
                  <a:srgbClr val="4D72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適合所有使用者，無論您是家庭使用、使用於辦公環境亦或是私人用途</a:t>
            </a:r>
          </a:p>
          <a:p>
            <a:pPr lvl="0">
              <a:lnSpc>
                <a:spcPct val="115000"/>
              </a:lnSpc>
              <a:buSzPts val="1100"/>
            </a:pPr>
            <a:r>
              <a:rPr lang="zh-TW" sz="1600" b="1" i="0" u="none" strike="noStrike" cap="none">
                <a:solidFill>
                  <a:srgbClr val="4D72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	 </a:t>
            </a:r>
            <a:endParaRPr sz="1600" b="1" i="0" u="none" strike="noStrike" cap="none">
              <a:solidFill>
                <a:srgbClr val="4D721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27" name="Google Shape;247;p31">
            <a:extLst>
              <a:ext uri="{FF2B5EF4-FFF2-40B4-BE49-F238E27FC236}">
                <a16:creationId xmlns:a16="http://schemas.microsoft.com/office/drawing/2014/main" id="{8024F143-E1BA-4862-A618-BAEE3713A80C}"/>
              </a:ext>
            </a:extLst>
          </p:cNvPr>
          <p:cNvSpPr txBox="1"/>
          <p:nvPr/>
        </p:nvSpPr>
        <p:spPr>
          <a:xfrm>
            <a:off x="3190821" y="3914396"/>
            <a:ext cx="4211793" cy="398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1100"/>
            </a:pPr>
            <a:r>
              <a:rPr lang="zh-TW" altLang="en-US" sz="1600" b="1">
                <a:solidFill>
                  <a:srgbClr val="4D72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幾乎無限的儲存空間</a:t>
            </a: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9AA2AA3D-6AB5-482E-9E0B-E86DE077FC76}"/>
              </a:ext>
            </a:extLst>
          </p:cNvPr>
          <p:cNvGrpSpPr/>
          <p:nvPr/>
        </p:nvGrpSpPr>
        <p:grpSpPr>
          <a:xfrm>
            <a:off x="1873882" y="1230422"/>
            <a:ext cx="905643" cy="710923"/>
            <a:chOff x="1873883" y="1230423"/>
            <a:chExt cx="840966" cy="660152"/>
          </a:xfrm>
        </p:grpSpPr>
        <p:pic>
          <p:nvPicPr>
            <p:cNvPr id="28" name="Shape 102">
              <a:extLst>
                <a:ext uri="{FF2B5EF4-FFF2-40B4-BE49-F238E27FC236}">
                  <a16:creationId xmlns:a16="http://schemas.microsoft.com/office/drawing/2014/main" id="{CDF27E0F-CFE4-42AB-BC0E-938F84B4BB9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73883" y="1230423"/>
              <a:ext cx="590040" cy="579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70E43769-E67D-4A7E-8B41-E3DC5B700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90218" y="1465944"/>
              <a:ext cx="424631" cy="42463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4455B826-58D9-4A62-A8EA-D2333CF917E1}"/>
              </a:ext>
            </a:extLst>
          </p:cNvPr>
          <p:cNvGrpSpPr/>
          <p:nvPr/>
        </p:nvGrpSpPr>
        <p:grpSpPr>
          <a:xfrm>
            <a:off x="3024554" y="1356527"/>
            <a:ext cx="0" cy="3091917"/>
            <a:chOff x="3024554" y="1356527"/>
            <a:chExt cx="0" cy="3091917"/>
          </a:xfrm>
        </p:grpSpPr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734B7EE5-151A-408F-A117-68C9B98EB28F}"/>
                </a:ext>
              </a:extLst>
            </p:cNvPr>
            <p:cNvCxnSpPr/>
            <p:nvPr/>
          </p:nvCxnSpPr>
          <p:spPr>
            <a:xfrm>
              <a:off x="3024554" y="1356527"/>
              <a:ext cx="0" cy="534048"/>
            </a:xfrm>
            <a:prstGeom prst="line">
              <a:avLst/>
            </a:prstGeom>
            <a:ln w="6350">
              <a:solidFill>
                <a:srgbClr val="8CC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>
              <a:extLst>
                <a:ext uri="{FF2B5EF4-FFF2-40B4-BE49-F238E27FC236}">
                  <a16:creationId xmlns:a16="http://schemas.microsoft.com/office/drawing/2014/main" id="{51DBB5EF-947E-434C-A15D-1EA1EBA3026C}"/>
                </a:ext>
              </a:extLst>
            </p:cNvPr>
            <p:cNvCxnSpPr/>
            <p:nvPr/>
          </p:nvCxnSpPr>
          <p:spPr>
            <a:xfrm>
              <a:off x="3024554" y="2205613"/>
              <a:ext cx="0" cy="534048"/>
            </a:xfrm>
            <a:prstGeom prst="line">
              <a:avLst/>
            </a:prstGeom>
            <a:ln w="6350">
              <a:solidFill>
                <a:srgbClr val="8CC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>
              <a:extLst>
                <a:ext uri="{FF2B5EF4-FFF2-40B4-BE49-F238E27FC236}">
                  <a16:creationId xmlns:a16="http://schemas.microsoft.com/office/drawing/2014/main" id="{8F188C70-A0EE-4B20-B7E1-FA938C405006}"/>
                </a:ext>
              </a:extLst>
            </p:cNvPr>
            <p:cNvCxnSpPr/>
            <p:nvPr/>
          </p:nvCxnSpPr>
          <p:spPr>
            <a:xfrm>
              <a:off x="3024554" y="3049674"/>
              <a:ext cx="0" cy="534048"/>
            </a:xfrm>
            <a:prstGeom prst="line">
              <a:avLst/>
            </a:prstGeom>
            <a:ln w="6350">
              <a:solidFill>
                <a:srgbClr val="8CC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>
              <a:extLst>
                <a:ext uri="{FF2B5EF4-FFF2-40B4-BE49-F238E27FC236}">
                  <a16:creationId xmlns:a16="http://schemas.microsoft.com/office/drawing/2014/main" id="{38DF98F3-F5E8-4358-9DA6-EA160967124C}"/>
                </a:ext>
              </a:extLst>
            </p:cNvPr>
            <p:cNvCxnSpPr/>
            <p:nvPr/>
          </p:nvCxnSpPr>
          <p:spPr>
            <a:xfrm>
              <a:off x="3024554" y="3914396"/>
              <a:ext cx="0" cy="534048"/>
            </a:xfrm>
            <a:prstGeom prst="line">
              <a:avLst/>
            </a:prstGeom>
            <a:ln w="6350">
              <a:solidFill>
                <a:srgbClr val="8CC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圖片 48">
            <a:extLst>
              <a:ext uri="{FF2B5EF4-FFF2-40B4-BE49-F238E27FC236}">
                <a16:creationId xmlns:a16="http://schemas.microsoft.com/office/drawing/2014/main" id="{149188B0-22EE-4C8F-9BA8-ABB8E58721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051" y="3725194"/>
            <a:ext cx="1858923" cy="772880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9B421C8E-5937-4F16-B70E-5D669E5021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712" y="3033722"/>
            <a:ext cx="2122813" cy="576000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F13BADFA-176E-4556-B444-1F45D538FC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644" y="2046254"/>
            <a:ext cx="936633" cy="726220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169CEEF8-2C63-47F8-BC38-E24AE871BE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7862" y="2058393"/>
            <a:ext cx="645881" cy="64492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352F890-A96B-4C3C-9D76-70598A47A2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37"/>
          <a:stretch/>
        </p:blipFill>
        <p:spPr>
          <a:xfrm>
            <a:off x="1875" y="1956475"/>
            <a:ext cx="9142126" cy="3187025"/>
          </a:xfrm>
          <a:prstGeom prst="rect">
            <a:avLst/>
          </a:prstGeom>
        </p:spPr>
      </p:pic>
      <p:sp>
        <p:nvSpPr>
          <p:cNvPr id="335" name="Google Shape;335;p36"/>
          <p:cNvSpPr txBox="1">
            <a:spLocks noGrp="1"/>
          </p:cNvSpPr>
          <p:nvPr>
            <p:ph type="ctrTitle" idx="4294967295"/>
          </p:nvPr>
        </p:nvSpPr>
        <p:spPr>
          <a:xfrm>
            <a:off x="1205346" y="349254"/>
            <a:ext cx="6858000" cy="77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zh-TW" sz="4800" b="1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想要更多功能嗎? </a:t>
            </a:r>
            <a:endParaRPr sz="4800" b="1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6" name="Google Shape;336;p36"/>
          <p:cNvSpPr txBox="1">
            <a:spLocks noGrp="1"/>
          </p:cNvSpPr>
          <p:nvPr>
            <p:ph type="subTitle" idx="4294967295"/>
          </p:nvPr>
        </p:nvSpPr>
        <p:spPr>
          <a:xfrm>
            <a:off x="753341" y="1123856"/>
            <a:ext cx="7772400" cy="58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sz="240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讓我們</a:t>
            </a:r>
            <a:r>
              <a:rPr lang="zh-TW" altLang="en-US" sz="240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滿足</a:t>
            </a:r>
            <a:r>
              <a:rPr lang="zh-TW" sz="240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您的需求、請</a:t>
            </a:r>
            <a:r>
              <a:rPr lang="zh-TW" altLang="en-US" sz="240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將您的寶貴</a:t>
            </a:r>
            <a:r>
              <a:rPr lang="zh-TW" sz="240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意見</a:t>
            </a:r>
            <a:r>
              <a:rPr lang="zh-TW" altLang="en-US" sz="240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告訴我們</a:t>
            </a:r>
            <a:endParaRPr sz="2400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7" name="Google Shape;337;p36"/>
          <p:cNvSpPr txBox="1"/>
          <p:nvPr/>
        </p:nvSpPr>
        <p:spPr>
          <a:xfrm>
            <a:off x="3076425" y="1956475"/>
            <a:ext cx="39822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EE0EFA3-7ACF-4B43-95A0-ABE8FDAF38A2}"/>
              </a:ext>
            </a:extLst>
          </p:cNvPr>
          <p:cNvSpPr txBox="1"/>
          <p:nvPr/>
        </p:nvSpPr>
        <p:spPr>
          <a:xfrm>
            <a:off x="2654230" y="2687584"/>
            <a:ext cx="354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 b="1">
                <a:solidFill>
                  <a:schemeClr val="bg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©2018</a:t>
            </a:r>
            <a:r>
              <a:rPr lang="zh-TW" altLang="en-US" sz="600" b="1">
                <a:solidFill>
                  <a:schemeClr val="bg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著作權為威聯通科技股份有限公司所有。威聯通科技並保留所有權利。威聯通科技股份有限公司所使用或注冊之商標或標章。檔案中所提及之產品及公司名稱可能為其他公司所有之商標 。​​​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>
            <a:extLst>
              <a:ext uri="{FF2B5EF4-FFF2-40B4-BE49-F238E27FC236}">
                <a16:creationId xmlns:a16="http://schemas.microsoft.com/office/drawing/2014/main" id="{F97FF7BA-AB17-48B4-8AA7-07AA981DE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112134"/>
            <a:ext cx="6929858" cy="80832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0D74C40D-6AA3-4615-953B-97FFBC487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096" y="1120527"/>
            <a:ext cx="3389005" cy="3324748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110C9FD3-97D0-4041-ACF2-4E8DDEDAEBEC}"/>
              </a:ext>
            </a:extLst>
          </p:cNvPr>
          <p:cNvSpPr/>
          <p:nvPr/>
        </p:nvSpPr>
        <p:spPr>
          <a:xfrm>
            <a:off x="5845107" y="2700708"/>
            <a:ext cx="32116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>
                <a:solidFill>
                  <a:schemeClr val="bg1"/>
                </a:solidFill>
                <a:sym typeface="Roboto"/>
              </a:rPr>
              <a:t>更強大可擴充的筆記</a:t>
            </a:r>
          </a:p>
        </p:txBody>
      </p:sp>
      <p:sp>
        <p:nvSpPr>
          <p:cNvPr id="26" name="Google Shape;83;p15">
            <a:extLst>
              <a:ext uri="{FF2B5EF4-FFF2-40B4-BE49-F238E27FC236}">
                <a16:creationId xmlns:a16="http://schemas.microsoft.com/office/drawing/2014/main" id="{2A5684EF-D173-4B5C-8D40-B201C736F9FB}"/>
              </a:ext>
            </a:extLst>
          </p:cNvPr>
          <p:cNvSpPr txBox="1"/>
          <p:nvPr/>
        </p:nvSpPr>
        <p:spPr>
          <a:xfrm>
            <a:off x="5942412" y="3287266"/>
            <a:ext cx="2880812" cy="82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80000" indent="-180000">
              <a:spcAft>
                <a:spcPts val="600"/>
              </a:spcAft>
              <a:buFont typeface="Arial" panose="020B0604020202020204" pitchFamily="34" charset="0"/>
              <a:buChar char="•"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</a:defRPr>
            </a:lvl1pPr>
          </a:lstStyle>
          <a:p>
            <a:pPr marL="0" indent="0">
              <a:buNone/>
            </a:pPr>
            <a:r>
              <a:rPr lang="zh-TW" altLang="en-US">
                <a:sym typeface="Roboto"/>
              </a:rPr>
              <a:t>在近乎無儲存上限的 </a:t>
            </a:r>
            <a:r>
              <a:rPr lang="en-US">
                <a:sym typeface="Roboto"/>
              </a:rPr>
              <a:t>NAS 上</a:t>
            </a:r>
            <a:r>
              <a:rPr lang="zh-TW" altLang="en-US">
                <a:sym typeface="Roboto"/>
              </a:rPr>
              <a:t>你可任意發揮出 </a:t>
            </a:r>
            <a:r>
              <a:rPr lang="en-US">
                <a:sym typeface="Roboto"/>
              </a:rPr>
              <a:t>Notes Station 3</a:t>
            </a:r>
            <a:r>
              <a:rPr lang="en-US" altLang="zh-TW">
                <a:sym typeface="Roboto"/>
              </a:rPr>
              <a:t> </a:t>
            </a:r>
            <a:r>
              <a:rPr lang="zh-TW" altLang="en-US">
                <a:sym typeface="Roboto"/>
              </a:rPr>
              <a:t>的強大功能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1EB48E3D-8606-47CB-BD41-20615F3C5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3645" y="1120526"/>
            <a:ext cx="2558281" cy="3324749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33914CFE-FA7E-4AD1-B995-7BE69F9430C7}"/>
              </a:ext>
            </a:extLst>
          </p:cNvPr>
          <p:cNvSpPr/>
          <p:nvPr/>
        </p:nvSpPr>
        <p:spPr>
          <a:xfrm>
            <a:off x="3241091" y="2688585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000" b="1">
                <a:solidFill>
                  <a:schemeClr val="bg1"/>
                </a:solidFill>
                <a:sym typeface="Roboto"/>
              </a:rPr>
              <a:t>儲存空間</a:t>
            </a:r>
          </a:p>
        </p:txBody>
      </p:sp>
      <p:sp>
        <p:nvSpPr>
          <p:cNvPr id="29" name="Google Shape;83;p15">
            <a:extLst>
              <a:ext uri="{FF2B5EF4-FFF2-40B4-BE49-F238E27FC236}">
                <a16:creationId xmlns:a16="http://schemas.microsoft.com/office/drawing/2014/main" id="{05D468A9-C2CF-4B77-9347-07B8859C5DA2}"/>
              </a:ext>
            </a:extLst>
          </p:cNvPr>
          <p:cNvSpPr txBox="1"/>
          <p:nvPr/>
        </p:nvSpPr>
        <p:spPr>
          <a:xfrm>
            <a:off x="3161262" y="3288757"/>
            <a:ext cx="2048808" cy="82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80000" indent="-180000">
              <a:spcAft>
                <a:spcPts val="600"/>
              </a:spcAft>
              <a:buFont typeface="Arial" panose="020B0604020202020204" pitchFamily="34" charset="0"/>
              <a:buChar char="•"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</a:defRPr>
            </a:lvl1pPr>
          </a:lstStyle>
          <a:p>
            <a:r>
              <a:rPr lang="zh-TW" altLang="en-US">
                <a:sym typeface="Roboto"/>
              </a:rPr>
              <a:t>無限制的筆記大小</a:t>
            </a:r>
            <a:endParaRPr lang="en-US">
              <a:sym typeface="Roboto"/>
            </a:endParaRPr>
          </a:p>
          <a:p>
            <a:r>
              <a:rPr lang="zh-TW" altLang="en-US">
                <a:sym typeface="Roboto"/>
              </a:rPr>
              <a:t>可擴充的儲存空間</a:t>
            </a:r>
            <a:endParaRPr lang="en-US">
              <a:sym typeface="Roboto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693B3D28-F627-41F0-A18C-B96A9428C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68" y="1120526"/>
            <a:ext cx="2558281" cy="3324749"/>
          </a:xfrm>
          <a:prstGeom prst="rect">
            <a:avLst/>
          </a:prstGeom>
        </p:spPr>
      </p:pic>
      <p:grpSp>
        <p:nvGrpSpPr>
          <p:cNvPr id="31" name="Google Shape;88;p15">
            <a:extLst>
              <a:ext uri="{FF2B5EF4-FFF2-40B4-BE49-F238E27FC236}">
                <a16:creationId xmlns:a16="http://schemas.microsoft.com/office/drawing/2014/main" id="{9B1FEFBB-64BC-4AE6-BC10-4C6CF898557F}"/>
              </a:ext>
            </a:extLst>
          </p:cNvPr>
          <p:cNvGrpSpPr/>
          <p:nvPr/>
        </p:nvGrpSpPr>
        <p:grpSpPr>
          <a:xfrm>
            <a:off x="5335462" y="1507964"/>
            <a:ext cx="468000" cy="468000"/>
            <a:chOff x="4858109" y="2631368"/>
            <a:chExt cx="316442" cy="315000"/>
          </a:xfrm>
        </p:grpSpPr>
        <p:sp>
          <p:nvSpPr>
            <p:cNvPr id="32" name="Google Shape;89;p15">
              <a:extLst>
                <a:ext uri="{FF2B5EF4-FFF2-40B4-BE49-F238E27FC236}">
                  <a16:creationId xmlns:a16="http://schemas.microsoft.com/office/drawing/2014/main" id="{9EC32BE3-B4EA-40BE-A871-8AD902D837A8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;p15">
              <a:extLst>
                <a:ext uri="{FF2B5EF4-FFF2-40B4-BE49-F238E27FC236}">
                  <a16:creationId xmlns:a16="http://schemas.microsoft.com/office/drawing/2014/main" id="{BD8A05B4-5528-4BA5-9D57-F42C9EEA7FFE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ED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34" name="Google Shape;91;p15">
            <a:extLst>
              <a:ext uri="{FF2B5EF4-FFF2-40B4-BE49-F238E27FC236}">
                <a16:creationId xmlns:a16="http://schemas.microsoft.com/office/drawing/2014/main" id="{26D3FE85-792E-4F13-A9A6-E8C20C9DFDBD}"/>
              </a:ext>
            </a:extLst>
          </p:cNvPr>
          <p:cNvGrpSpPr/>
          <p:nvPr/>
        </p:nvGrpSpPr>
        <p:grpSpPr>
          <a:xfrm>
            <a:off x="2564283" y="1507964"/>
            <a:ext cx="468000" cy="468000"/>
            <a:chOff x="3157188" y="909150"/>
            <a:chExt cx="470400" cy="470400"/>
          </a:xfrm>
        </p:grpSpPr>
        <p:sp>
          <p:nvSpPr>
            <p:cNvPr id="35" name="Google Shape;92;p15">
              <a:extLst>
                <a:ext uri="{FF2B5EF4-FFF2-40B4-BE49-F238E27FC236}">
                  <a16:creationId xmlns:a16="http://schemas.microsoft.com/office/drawing/2014/main" id="{31D60DE3-440E-4D3B-9987-9649971029F4}"/>
                </a:ext>
              </a:extLst>
            </p:cNvPr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3;p15">
              <a:extLst>
                <a:ext uri="{FF2B5EF4-FFF2-40B4-BE49-F238E27FC236}">
                  <a16:creationId xmlns:a16="http://schemas.microsoft.com/office/drawing/2014/main" id="{EFAAC659-9183-4EA8-8517-ECB535B0296D}"/>
                </a:ext>
              </a:extLst>
            </p:cNvPr>
            <p:cNvSpPr/>
            <p:nvPr/>
          </p:nvSpPr>
          <p:spPr>
            <a:xfrm>
              <a:off x="3211465" y="963427"/>
              <a:ext cx="361846" cy="361846"/>
            </a:xfrm>
            <a:prstGeom prst="mathPlus">
              <a:avLst>
                <a:gd name="adj1" fmla="val 13284"/>
              </a:avLst>
            </a:prstGeom>
            <a:solidFill>
              <a:srgbClr val="ED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13D8BE1A-C6FE-4922-98B7-61D588D38C61}"/>
              </a:ext>
            </a:extLst>
          </p:cNvPr>
          <p:cNvSpPr/>
          <p:nvPr/>
        </p:nvSpPr>
        <p:spPr>
          <a:xfrm>
            <a:off x="446770" y="269229"/>
            <a:ext cx="5123518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457200" indent="-342900">
              <a:buSzPts val="1800"/>
            </a:pPr>
            <a:r>
              <a:rPr lang="zh-TW" altLang="en-US" sz="2800" b="1">
                <a:solidFill>
                  <a:schemeClr val="bg1"/>
                </a:solidFill>
                <a:latin typeface="Microsoft JhengHei"/>
                <a:ea typeface="Microsoft JhengHei"/>
              </a:rPr>
              <a:t>為何我們都愛 </a:t>
            </a:r>
            <a:r>
              <a:rPr lang="en-US" altLang="zh-TW" sz="2800" b="1">
                <a:solidFill>
                  <a:schemeClr val="bg1"/>
                </a:solidFill>
              </a:rPr>
              <a:t>Notes station 3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86D6560-4290-459E-B4AB-E047ED37233D}"/>
              </a:ext>
            </a:extLst>
          </p:cNvPr>
          <p:cNvSpPr/>
          <p:nvPr/>
        </p:nvSpPr>
        <p:spPr>
          <a:xfrm>
            <a:off x="572414" y="2688585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000" b="1">
                <a:solidFill>
                  <a:schemeClr val="bg1"/>
                </a:solidFill>
                <a:sym typeface="Roboto"/>
              </a:rPr>
              <a:t>安全性與隱私性</a:t>
            </a:r>
          </a:p>
        </p:txBody>
      </p:sp>
      <p:sp>
        <p:nvSpPr>
          <p:cNvPr id="40" name="Google Shape;83;p15">
            <a:extLst>
              <a:ext uri="{FF2B5EF4-FFF2-40B4-BE49-F238E27FC236}">
                <a16:creationId xmlns:a16="http://schemas.microsoft.com/office/drawing/2014/main" id="{825C20EE-3DF5-4C75-8827-51CA147B8989}"/>
              </a:ext>
            </a:extLst>
          </p:cNvPr>
          <p:cNvSpPr txBox="1"/>
          <p:nvPr/>
        </p:nvSpPr>
        <p:spPr>
          <a:xfrm>
            <a:off x="492585" y="3236838"/>
            <a:ext cx="2309792" cy="104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0000" lvl="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高安全性的個人私有雲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(</a:t>
            </a: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NAS) </a:t>
            </a:r>
          </a:p>
          <a:p>
            <a:pPr marL="180000" lvl="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密碼保護機制</a:t>
            </a:r>
            <a:endParaRPr sz="1400" b="1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CF8C9BF4-4719-4347-A2AE-823FA04F3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826" y="1265435"/>
            <a:ext cx="544682" cy="815816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8FD320C3-9338-4B43-9E71-3E07BEDC3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3173" y="1342797"/>
            <a:ext cx="642700" cy="738454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3142117F-66DE-40AD-AE8F-E3C9D56E49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9221" y="1342797"/>
            <a:ext cx="712648" cy="7115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B4727D6-84B0-4D12-A610-5250911FC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12134"/>
            <a:ext cx="6940995" cy="80962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828F631-6454-433D-89C4-A759D034BC2A}"/>
              </a:ext>
            </a:extLst>
          </p:cNvPr>
          <p:cNvSpPr/>
          <p:nvPr/>
        </p:nvSpPr>
        <p:spPr>
          <a:xfrm>
            <a:off x="381348" y="266574"/>
            <a:ext cx="6383965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57200" indent="-342900">
              <a:buSzPts val="1800"/>
            </a:pPr>
            <a:r>
              <a:rPr lang="en-US" altLang="zh-TW" sz="2800" b="1">
                <a:solidFill>
                  <a:schemeClr val="bg1"/>
                </a:solidFill>
              </a:rPr>
              <a:t>Notes Station 3</a:t>
            </a:r>
            <a:r>
              <a:rPr lang="zh-TW" altLang="en-US" sz="2800" b="1">
                <a:solidFill>
                  <a:schemeClr val="bg1"/>
                </a:solidFill>
              </a:rPr>
              <a:t> </a:t>
            </a:r>
            <a:r>
              <a:rPr lang="zh-TW" altLang="en-US" sz="2800" b="1">
                <a:solidFill>
                  <a:schemeClr val="bg1"/>
                </a:solidFill>
                <a:latin typeface="Microsoft JhengHei"/>
                <a:ea typeface="Microsoft JhengHei"/>
              </a:rPr>
              <a:t>多元應用</a:t>
            </a:r>
            <a:endParaRPr lang="en-US" altLang="zh-TW" sz="28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8" name="Google Shape;102;p16">
            <a:extLst>
              <a:ext uri="{FF2B5EF4-FFF2-40B4-BE49-F238E27FC236}">
                <a16:creationId xmlns:a16="http://schemas.microsoft.com/office/drawing/2014/main" id="{3BABDC4A-36AB-4B5E-9F08-2A820A785911}"/>
              </a:ext>
            </a:extLst>
          </p:cNvPr>
          <p:cNvSpPr txBox="1">
            <a:spLocks/>
          </p:cNvSpPr>
          <p:nvPr/>
        </p:nvSpPr>
        <p:spPr>
          <a:xfrm>
            <a:off x="1319276" y="918657"/>
            <a:ext cx="5305091" cy="7204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與您的團隊建立、編輯、協作筆記：</a:t>
            </a:r>
            <a:b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更隱私、安全地儲存於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0057BE3-5632-4363-8ECD-344C7C1B6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276" y="1767985"/>
            <a:ext cx="5621721" cy="72203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BDA4922-119A-4ECD-9B59-DB67AA6FA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276" y="2595152"/>
            <a:ext cx="5621721" cy="72203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D3B278E-480D-4BFE-B61D-36ACBB745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276" y="3422319"/>
            <a:ext cx="5621721" cy="72203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DD6DE64-8BB1-4249-AF20-5FB6A5328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276" y="4249486"/>
            <a:ext cx="5621721" cy="72203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1264DC5-7596-4081-ADEA-CF1EB827117A}"/>
              </a:ext>
            </a:extLst>
          </p:cNvPr>
          <p:cNvSpPr/>
          <p:nvPr/>
        </p:nvSpPr>
        <p:spPr>
          <a:xfrm>
            <a:off x="2143242" y="1929308"/>
            <a:ext cx="20505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ts val="1400"/>
            </a:pPr>
            <a:r>
              <a:rPr lang="en-US" altLang="zh-TW" sz="2000" b="1">
                <a:solidFill>
                  <a:srgbClr val="A70081"/>
                </a:solidFill>
              </a:rPr>
              <a:t>Notes Station 3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C769CE2-05D8-4E12-8892-C3171E812E43}"/>
              </a:ext>
            </a:extLst>
          </p:cNvPr>
          <p:cNvSpPr/>
          <p:nvPr/>
        </p:nvSpPr>
        <p:spPr>
          <a:xfrm>
            <a:off x="2143242" y="2767511"/>
            <a:ext cx="4196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ts val="1400"/>
            </a:pPr>
            <a:r>
              <a:rPr lang="zh-TW" altLang="en-US" sz="2000" b="1">
                <a:solidFill>
                  <a:srgbClr val="A70081"/>
                </a:solidFill>
                <a:latin typeface="Microsoft JhengHei"/>
                <a:ea typeface="Microsoft JhengHei"/>
              </a:rPr>
              <a:t>使用者的心聲與新功能需求</a:t>
            </a:r>
            <a:endParaRPr lang="en-US" altLang="zh-TW" sz="2000" b="1">
              <a:solidFill>
                <a:srgbClr val="A70081"/>
              </a:solidFill>
              <a:latin typeface="Microsoft JhengHei"/>
              <a:ea typeface="Microsoft JhengHei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C3C8FC3-0061-460C-9461-3FB04471DFA4}"/>
              </a:ext>
            </a:extLst>
          </p:cNvPr>
          <p:cNvSpPr/>
          <p:nvPr/>
        </p:nvSpPr>
        <p:spPr>
          <a:xfrm>
            <a:off x="2143242" y="3565574"/>
            <a:ext cx="1234396" cy="4556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2000" b="1" dirty="0">
                <a:solidFill>
                  <a:srgbClr val="A70081"/>
                </a:solidFill>
              </a:rPr>
              <a:t>Qnotes3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B7D3EB5-5385-4D46-9B95-3E8463AB2291}"/>
              </a:ext>
            </a:extLst>
          </p:cNvPr>
          <p:cNvSpPr/>
          <p:nvPr/>
        </p:nvSpPr>
        <p:spPr>
          <a:xfrm>
            <a:off x="2143241" y="4417861"/>
            <a:ext cx="4021137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buSzPts val="1400"/>
            </a:pPr>
            <a:r>
              <a:rPr lang="en-US" altLang="zh-TW" sz="2000" b="1" dirty="0">
                <a:solidFill>
                  <a:srgbClr val="A70081"/>
                </a:solidFill>
              </a:rPr>
              <a:t>Notes Station Clipper</a:t>
            </a:r>
            <a:endParaRPr lang="en-US" altLang="zh-TW" sz="2000" b="1" dirty="0">
              <a:solidFill>
                <a:srgbClr val="A70081"/>
              </a:solidFill>
              <a:latin typeface="Microsoft JhengHei"/>
              <a:ea typeface="Microsoft JhengHei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BD9F9E1F-E9F1-4109-A3E8-F8CF047C9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722" y="3513052"/>
            <a:ext cx="539110" cy="5405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1E2DEBC1-D563-4744-8529-65A481CA3A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0269" y="1858718"/>
            <a:ext cx="540563" cy="54056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C199D040-01C4-4CEE-9069-96DA5FFDA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3468" y="2734264"/>
            <a:ext cx="338711" cy="507316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382E5B7-4F06-4B89-8803-8034CFD32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0023" y="4408363"/>
            <a:ext cx="442446" cy="4450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0;p17">
            <a:extLst>
              <a:ext uri="{FF2B5EF4-FFF2-40B4-BE49-F238E27FC236}">
                <a16:creationId xmlns:a16="http://schemas.microsoft.com/office/drawing/2014/main" id="{73DD9166-4938-4B2D-96F9-C0B41776060E}"/>
              </a:ext>
            </a:extLst>
          </p:cNvPr>
          <p:cNvSpPr txBox="1">
            <a:spLocks/>
          </p:cNvSpPr>
          <p:nvPr/>
        </p:nvSpPr>
        <p:spPr>
          <a:xfrm>
            <a:off x="350503" y="1129646"/>
            <a:ext cx="8743255" cy="580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</a:pPr>
            <a:r>
              <a:rPr lang="zh-TW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透過使用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Notes Station 3</a:t>
            </a:r>
            <a:r>
              <a:rPr lang="zh-TW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，更有效地規劃您的商務旅行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FF81919-AA90-4056-A9AF-35AC154457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719"/>
          <a:stretch/>
        </p:blipFill>
        <p:spPr>
          <a:xfrm>
            <a:off x="1" y="297416"/>
            <a:ext cx="5019152" cy="7220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9C0B19C-63B6-40AD-B8A2-3701C74587F8}"/>
              </a:ext>
            </a:extLst>
          </p:cNvPr>
          <p:cNvSpPr/>
          <p:nvPr/>
        </p:nvSpPr>
        <p:spPr>
          <a:xfrm>
            <a:off x="326394" y="317482"/>
            <a:ext cx="32776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3800" b="1">
                <a:solidFill>
                  <a:srgbClr val="A70081"/>
                </a:solidFill>
              </a:rPr>
              <a:t>Notes Station 3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6D82240-FB8A-4429-8AB5-8E0C510F6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188" y="196099"/>
            <a:ext cx="900000" cy="9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BBEF032-DAB7-4083-B878-27C29580D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" y="1696684"/>
            <a:ext cx="9143985" cy="70076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6DBA036-1088-490B-9301-5838C5A87DFC}"/>
              </a:ext>
            </a:extLst>
          </p:cNvPr>
          <p:cNvSpPr/>
          <p:nvPr/>
        </p:nvSpPr>
        <p:spPr>
          <a:xfrm>
            <a:off x="350504" y="1768340"/>
            <a:ext cx="103495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buSzPts val="1400"/>
            </a:pP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筆記記錄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F52775E0-7BD1-4A6A-BC43-772CF8615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" y="2472836"/>
            <a:ext cx="9143985" cy="70076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6F601F1-D3FA-4AAD-AD25-5BB9CBA04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" y="3248988"/>
            <a:ext cx="9143985" cy="700766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BAF03F04-059D-413E-8745-AC4130B20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" y="4022348"/>
            <a:ext cx="9143985" cy="70076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3798E22-8953-4F2D-B474-225E798F22F0}"/>
              </a:ext>
            </a:extLst>
          </p:cNvPr>
          <p:cNvSpPr/>
          <p:nvPr/>
        </p:nvSpPr>
        <p:spPr>
          <a:xfrm>
            <a:off x="350503" y="2049031"/>
            <a:ext cx="25185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ts val="1400"/>
            </a:pP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更有效的筆記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0279A0F-8C96-4C7A-AEFC-A2C9D206B453}"/>
              </a:ext>
            </a:extLst>
          </p:cNvPr>
          <p:cNvSpPr/>
          <p:nvPr/>
        </p:nvSpPr>
        <p:spPr>
          <a:xfrm>
            <a:off x="350504" y="2529908"/>
            <a:ext cx="1034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ts val="1400"/>
            </a:pP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筆記分享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B86896B-3EEA-48B6-B028-8F8EC2D8CADB}"/>
              </a:ext>
            </a:extLst>
          </p:cNvPr>
          <p:cNvSpPr/>
          <p:nvPr/>
        </p:nvSpPr>
        <p:spPr>
          <a:xfrm>
            <a:off x="350503" y="2810599"/>
            <a:ext cx="251856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buSzPts val="1400"/>
            </a:pP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與您的成員</a:t>
            </a:r>
            <a:r>
              <a:rPr lang="zh-TW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協作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D7D118C-E3E5-46C9-AB68-D73AECAC42B7}"/>
              </a:ext>
            </a:extLst>
          </p:cNvPr>
          <p:cNvSpPr/>
          <p:nvPr/>
        </p:nvSpPr>
        <p:spPr>
          <a:xfrm>
            <a:off x="350504" y="3294181"/>
            <a:ext cx="1034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ts val="1400"/>
            </a:pP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筆記管理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3946707-F14A-4E92-B59F-58DA02E72BEF}"/>
              </a:ext>
            </a:extLst>
          </p:cNvPr>
          <p:cNvSpPr/>
          <p:nvPr/>
        </p:nvSpPr>
        <p:spPr>
          <a:xfrm>
            <a:off x="350503" y="3574872"/>
            <a:ext cx="25185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ts val="1400"/>
            </a:pP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簡單地管理您的筆記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31D59AB-2C60-4E4A-BE9C-5F8D803AA5A2}"/>
              </a:ext>
            </a:extLst>
          </p:cNvPr>
          <p:cNvSpPr/>
          <p:nvPr/>
        </p:nvSpPr>
        <p:spPr>
          <a:xfrm>
            <a:off x="350503" y="4079720"/>
            <a:ext cx="15983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ts val="1400"/>
            </a:pP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安全性與備份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6A8997F-4585-432A-8C60-5A2F8DD6076A}"/>
              </a:ext>
            </a:extLst>
          </p:cNvPr>
          <p:cNvSpPr/>
          <p:nvPr/>
        </p:nvSpPr>
        <p:spPr>
          <a:xfrm>
            <a:off x="350503" y="4360411"/>
            <a:ext cx="251856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buSzPts val="1400"/>
            </a:pP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密碼保護與快照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471F6E8-1DC7-4203-BE26-50650B895B97}"/>
              </a:ext>
            </a:extLst>
          </p:cNvPr>
          <p:cNvSpPr/>
          <p:nvPr/>
        </p:nvSpPr>
        <p:spPr>
          <a:xfrm>
            <a:off x="3412413" y="2560193"/>
            <a:ext cx="52785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|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與您的旅行夥伴分享行程、會議紀錄、旅行計畫</a:t>
            </a:r>
            <a:b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協作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|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多位同事可以即時地協同編輯計畫，工作效率大提升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350E05E4-8CCF-4DB7-A8B0-C527DF661168}"/>
              </a:ext>
            </a:extLst>
          </p:cNvPr>
          <p:cNvSpPr/>
          <p:nvPr/>
        </p:nvSpPr>
        <p:spPr>
          <a:xfrm>
            <a:off x="3412413" y="3337761"/>
            <a:ext cx="52785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200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標記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|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定義您專屬標籤，更有效地分類並找到您想要的筆記</a:t>
            </a:r>
            <a:b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重要筆記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|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將您的行程新增到最愛，可以更快速地找尋到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B6692CC0-62C4-4D2A-BBBB-66EE0879E269}"/>
              </a:ext>
            </a:extLst>
          </p:cNvPr>
          <p:cNvSpPr/>
          <p:nvPr/>
        </p:nvSpPr>
        <p:spPr>
          <a:xfrm>
            <a:off x="3412412" y="4098801"/>
            <a:ext cx="59809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200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密碼保護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|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針對您重要與機密的商業祕密新增密碼保護</a:t>
            </a:r>
            <a:b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匯入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匯出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|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將您的筆記匯出成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進行列印，或用於其他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QNAP App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09FFA40E-CF85-4EC7-8465-E1D173CFE39A}"/>
              </a:ext>
            </a:extLst>
          </p:cNvPr>
          <p:cNvSpPr/>
          <p:nvPr/>
        </p:nvSpPr>
        <p:spPr>
          <a:xfrm>
            <a:off x="3412413" y="1772957"/>
            <a:ext cx="52785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200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寫筆記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| Notes Station 3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幫助您建立完美的商務旅行規劃</a:t>
            </a:r>
            <a:b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影像編輯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|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顯而易見的地圖標示攻略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C22E0F67-2C89-4182-B335-18734CA07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007" y="1806739"/>
            <a:ext cx="3251470" cy="236363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388B089-850D-466A-B847-205BD4476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18" y="1806739"/>
            <a:ext cx="3251470" cy="2363633"/>
          </a:xfrm>
          <a:prstGeom prst="rect">
            <a:avLst/>
          </a:prstGeom>
        </p:spPr>
      </p:pic>
      <p:pic>
        <p:nvPicPr>
          <p:cNvPr id="10" name="Google Shape;133;p19">
            <a:extLst>
              <a:ext uri="{FF2B5EF4-FFF2-40B4-BE49-F238E27FC236}">
                <a16:creationId xmlns:a16="http://schemas.microsoft.com/office/drawing/2014/main" id="{F12154BA-E9E2-4E5F-AA17-D1B78CE3348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2742" y="2005376"/>
            <a:ext cx="715764" cy="7157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71B3364-AE97-48FD-8F9C-2EED7ACC0882}"/>
              </a:ext>
            </a:extLst>
          </p:cNvPr>
          <p:cNvSpPr/>
          <p:nvPr/>
        </p:nvSpPr>
        <p:spPr>
          <a:xfrm>
            <a:off x="1112434" y="3524660"/>
            <a:ext cx="2198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zh-TW" altLang="en-US" sz="2400" b="1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匯入 </a:t>
            </a:r>
            <a:r>
              <a:rPr lang="en-US" altLang="zh-TW" sz="2400" b="1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Evernote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A9B8F08-E695-49D8-8728-7C168B0D61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830"/>
          <a:stretch/>
        </p:blipFill>
        <p:spPr>
          <a:xfrm>
            <a:off x="1" y="297416"/>
            <a:ext cx="4788040" cy="7220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F31448F-FC4F-47D1-9FAD-C2995A2E39B4}"/>
              </a:ext>
            </a:extLst>
          </p:cNvPr>
          <p:cNvSpPr/>
          <p:nvPr/>
        </p:nvSpPr>
        <p:spPr>
          <a:xfrm>
            <a:off x="326394" y="317482"/>
            <a:ext cx="213391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SzPts val="1400"/>
            </a:pPr>
            <a:r>
              <a:rPr lang="zh-TW" altLang="en-US" sz="3800" b="1">
                <a:solidFill>
                  <a:srgbClr val="A700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嶄新特色</a:t>
            </a:r>
            <a:endParaRPr lang="en-US" altLang="zh-TW" sz="3800" b="1">
              <a:solidFill>
                <a:srgbClr val="A7008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2E7056C-4D09-43F9-80A0-9944ED3D974E}"/>
              </a:ext>
            </a:extLst>
          </p:cNvPr>
          <p:cNvSpPr/>
          <p:nvPr/>
        </p:nvSpPr>
        <p:spPr>
          <a:xfrm>
            <a:off x="400744" y="1130916"/>
            <a:ext cx="5416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ts val="1400"/>
            </a:pP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您想要的功能我們聽見了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81C03E5C-85E2-4B24-9DD2-86CE13A73643}"/>
              </a:ext>
            </a:extLst>
          </p:cNvPr>
          <p:cNvGrpSpPr/>
          <p:nvPr/>
        </p:nvGrpSpPr>
        <p:grpSpPr>
          <a:xfrm>
            <a:off x="4535600" y="200056"/>
            <a:ext cx="900000" cy="900000"/>
            <a:chOff x="4535600" y="200056"/>
            <a:chExt cx="900000" cy="900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E1998ED2-33B8-4B66-8624-4D83BCB9BAE1}"/>
                </a:ext>
              </a:extLst>
            </p:cNvPr>
            <p:cNvSpPr/>
            <p:nvPr/>
          </p:nvSpPr>
          <p:spPr>
            <a:xfrm>
              <a:off x="4535600" y="200056"/>
              <a:ext cx="900000" cy="900000"/>
            </a:xfrm>
            <a:prstGeom prst="roundRect">
              <a:avLst>
                <a:gd name="adj" fmla="val 127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E3A9CABD-E2C0-479A-BBEE-7333CCE11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2668" y="280430"/>
              <a:ext cx="504746" cy="756000"/>
            </a:xfrm>
            <a:prstGeom prst="rect">
              <a:avLst/>
            </a:prstGeom>
          </p:spPr>
        </p:pic>
      </p:grpSp>
      <p:sp>
        <p:nvSpPr>
          <p:cNvPr id="14" name="Google Shape;110;p17">
            <a:extLst>
              <a:ext uri="{FF2B5EF4-FFF2-40B4-BE49-F238E27FC236}">
                <a16:creationId xmlns:a16="http://schemas.microsoft.com/office/drawing/2014/main" id="{F8A49DD9-BA75-4694-B7A9-7BAC1022DF4B}"/>
              </a:ext>
            </a:extLst>
          </p:cNvPr>
          <p:cNvSpPr txBox="1">
            <a:spLocks/>
          </p:cNvSpPr>
          <p:nvPr/>
        </p:nvSpPr>
        <p:spPr>
          <a:xfrm>
            <a:off x="4311878" y="3514930"/>
            <a:ext cx="2909726" cy="580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</a:pPr>
            <a:r>
              <a:rPr lang="zh-TW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嵌入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YouTube </a:t>
            </a:r>
            <a:r>
              <a:rPr lang="zh-TW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3C94CF9-5DDE-47A7-A0E1-CAE8D367DA45}"/>
              </a:ext>
            </a:extLst>
          </p:cNvPr>
          <p:cNvGrpSpPr/>
          <p:nvPr/>
        </p:nvGrpSpPr>
        <p:grpSpPr>
          <a:xfrm>
            <a:off x="5357271" y="2005376"/>
            <a:ext cx="818942" cy="609657"/>
            <a:chOff x="5380891" y="1768082"/>
            <a:chExt cx="997969" cy="742933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8B62689E-B07D-4FE2-BECB-CC0DDD037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2814" t="-12597"/>
            <a:stretch/>
          </p:blipFill>
          <p:spPr>
            <a:xfrm>
              <a:off x="5380891" y="2136073"/>
              <a:ext cx="997969" cy="374942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68C94BBE-6005-4895-BA42-2D8A2DF3D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65296" b="-10509"/>
            <a:stretch/>
          </p:blipFill>
          <p:spPr>
            <a:xfrm>
              <a:off x="5622134" y="1768082"/>
              <a:ext cx="515482" cy="3679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2F0F754D-B416-4EF1-877F-11EF83BCB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" y="2153517"/>
            <a:ext cx="9143985" cy="70076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CE20C7A5-57FF-4708-A7A8-CBA1CFD750ED}"/>
              </a:ext>
            </a:extLst>
          </p:cNvPr>
          <p:cNvSpPr/>
          <p:nvPr/>
        </p:nvSpPr>
        <p:spPr>
          <a:xfrm>
            <a:off x="166110" y="2164439"/>
            <a:ext cx="2669707" cy="702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SzPts val="1800"/>
            </a:pP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使用匯入功能，輕鬆地匯入 </a:t>
            </a:r>
            <a: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Evernote </a:t>
            </a: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筆記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9FC3868-0DE7-40AD-9947-187470A04581}"/>
              </a:ext>
            </a:extLst>
          </p:cNvPr>
          <p:cNvSpPr/>
          <p:nvPr/>
        </p:nvSpPr>
        <p:spPr>
          <a:xfrm>
            <a:off x="3369639" y="2205855"/>
            <a:ext cx="5690491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從您的本地端匯入從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Evernote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匯出的檔案</a:t>
            </a:r>
          </a:p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藉由登入您的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Evernote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帳戶來匯入筆記</a:t>
            </a:r>
          </a:p>
        </p:txBody>
      </p:sp>
      <p:pic>
        <p:nvPicPr>
          <p:cNvPr id="17" name="Google Shape;133;p19">
            <a:extLst>
              <a:ext uri="{FF2B5EF4-FFF2-40B4-BE49-F238E27FC236}">
                <a16:creationId xmlns:a16="http://schemas.microsoft.com/office/drawing/2014/main" id="{E87DC371-41C2-4605-A696-A9E316D1617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0943" y="3156129"/>
            <a:ext cx="1506859" cy="150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55A44C44-93D2-45F3-8B80-9A14B9AEE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726" y="3213788"/>
            <a:ext cx="1391541" cy="1391541"/>
          </a:xfrm>
          <a:prstGeom prst="rect">
            <a:avLst/>
          </a:prstGeom>
        </p:spPr>
      </p:pic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873E90B0-AD07-4EE5-8AF1-5C9F31705698}"/>
              </a:ext>
            </a:extLst>
          </p:cNvPr>
          <p:cNvCxnSpPr/>
          <p:nvPr/>
        </p:nvCxnSpPr>
        <p:spPr>
          <a:xfrm>
            <a:off x="3108864" y="3920972"/>
            <a:ext cx="1910288" cy="0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tx1">
                    <a:lumMod val="85000"/>
                    <a:lumOff val="15000"/>
                    <a:alpha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0" scaled="0"/>
              <a:tileRect/>
            </a:gradFill>
            <a:prstDash val="sysDot"/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F7904CC6-66FB-4559-A4F9-6F13CD43F951}"/>
              </a:ext>
            </a:extLst>
          </p:cNvPr>
          <p:cNvCxnSpPr/>
          <p:nvPr/>
        </p:nvCxnSpPr>
        <p:spPr>
          <a:xfrm>
            <a:off x="3108864" y="3777609"/>
            <a:ext cx="1910288" cy="0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tx1">
                    <a:lumMod val="85000"/>
                    <a:lumOff val="15000"/>
                    <a:alpha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10800000" scaled="0"/>
              <a:tileRect/>
            </a:gradFill>
            <a:prstDash val="sysDot"/>
            <a:headEnd type="triangl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EF56C242-2080-40C9-963B-9EEDD4C3CEBA}"/>
              </a:ext>
            </a:extLst>
          </p:cNvPr>
          <p:cNvGrpSpPr/>
          <p:nvPr/>
        </p:nvGrpSpPr>
        <p:grpSpPr>
          <a:xfrm>
            <a:off x="3175252" y="3134705"/>
            <a:ext cx="1777512" cy="1460576"/>
            <a:chOff x="3255376" y="3255907"/>
            <a:chExt cx="1631000" cy="134018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5C67DD38-997A-49E5-BC77-3B133A9E7613}"/>
                </a:ext>
              </a:extLst>
            </p:cNvPr>
            <p:cNvSpPr/>
            <p:nvPr/>
          </p:nvSpPr>
          <p:spPr>
            <a:xfrm>
              <a:off x="3255376" y="4115627"/>
              <a:ext cx="480467" cy="4804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51D4499D-F302-41A9-972D-AB0A9166E725}"/>
                </a:ext>
              </a:extLst>
            </p:cNvPr>
            <p:cNvSpPr/>
            <p:nvPr/>
          </p:nvSpPr>
          <p:spPr>
            <a:xfrm>
              <a:off x="3828132" y="4115627"/>
              <a:ext cx="480467" cy="4804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1067ECCA-8A40-48AD-BEBE-0BFB004BE538}"/>
                </a:ext>
              </a:extLst>
            </p:cNvPr>
            <p:cNvSpPr/>
            <p:nvPr/>
          </p:nvSpPr>
          <p:spPr>
            <a:xfrm>
              <a:off x="4405909" y="4115627"/>
              <a:ext cx="480467" cy="4804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5099AB78-C046-415E-9174-4C07BAE772DF}"/>
                </a:ext>
              </a:extLst>
            </p:cNvPr>
            <p:cNvSpPr/>
            <p:nvPr/>
          </p:nvSpPr>
          <p:spPr>
            <a:xfrm>
              <a:off x="3828132" y="3255907"/>
              <a:ext cx="480467" cy="4804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6" name="圖片 25">
            <a:extLst>
              <a:ext uri="{FF2B5EF4-FFF2-40B4-BE49-F238E27FC236}">
                <a16:creationId xmlns:a16="http://schemas.microsoft.com/office/drawing/2014/main" id="{490A0D03-853D-4E73-B830-3A7578571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6684" y="3192113"/>
            <a:ext cx="301727" cy="3586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A95F2A1-5B8D-44BF-B303-EC862285D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453" y="4154881"/>
            <a:ext cx="148495" cy="36000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093BDD89-C2E8-43C1-B339-E2542F634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5329" y="4177420"/>
            <a:ext cx="342629" cy="28800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503DC884-116D-4B19-B1BF-84CD8F055B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6563" y="4167959"/>
            <a:ext cx="281837" cy="32867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B5EAFED-4AF4-4F56-9032-B1F709F248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85003"/>
            <a:ext cx="3682721" cy="90407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A03C59C-35ED-4B01-B07C-917DE35CB9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6041" y="210199"/>
            <a:ext cx="1369935" cy="1653679"/>
          </a:xfrm>
          <a:prstGeom prst="rect">
            <a:avLst/>
          </a:prstGeom>
        </p:spPr>
      </p:pic>
      <p:sp>
        <p:nvSpPr>
          <p:cNvPr id="139" name="Google Shape;139;p20"/>
          <p:cNvSpPr txBox="1">
            <a:spLocks noGrp="1"/>
          </p:cNvSpPr>
          <p:nvPr>
            <p:ph type="title" idx="4294967295"/>
          </p:nvPr>
        </p:nvSpPr>
        <p:spPr>
          <a:xfrm>
            <a:off x="52844" y="772875"/>
            <a:ext cx="335112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匯入 Evernote</a:t>
            </a:r>
            <a:endParaRPr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Google Shape;133;p19">
            <a:extLst>
              <a:ext uri="{FF2B5EF4-FFF2-40B4-BE49-F238E27FC236}">
                <a16:creationId xmlns:a16="http://schemas.microsoft.com/office/drawing/2014/main" id="{F2C75022-3F69-4DA0-BDE8-7E89766633F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7735" y="460211"/>
            <a:ext cx="904072" cy="904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5C45D5F-5DFE-481D-B4BE-FD93B892B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" y="458788"/>
            <a:ext cx="9143985" cy="7007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6D64202-9D66-407D-84A8-C8910DA03F5E}"/>
              </a:ext>
            </a:extLst>
          </p:cNvPr>
          <p:cNvSpPr/>
          <p:nvPr/>
        </p:nvSpPr>
        <p:spPr>
          <a:xfrm>
            <a:off x="166110" y="486803"/>
            <a:ext cx="2518561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buSzPts val="1800"/>
            </a:pP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為何使用者想要匯入  </a:t>
            </a:r>
            <a: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Evernote?</a:t>
            </a:r>
            <a:endParaRPr lang="zh-TW" altLang="en-US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D9BAFB5-4323-4AC8-B108-ABA86AB4D520}"/>
              </a:ext>
            </a:extLst>
          </p:cNvPr>
          <p:cNvSpPr/>
          <p:nvPr/>
        </p:nvSpPr>
        <p:spPr>
          <a:xfrm>
            <a:off x="3337147" y="444229"/>
            <a:ext cx="5690491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r>
              <a:rPr lang="zh-TW" altLang="en-US">
                <a:latin typeface="Microsoft JhengHei"/>
                <a:ea typeface="Microsoft JhengHei"/>
              </a:rPr>
              <a:t>具隱私與機密性的個人重要筆記</a:t>
            </a:r>
          </a:p>
          <a:p>
            <a:pPr marL="400050" indent="-285750">
              <a:buSzPts val="1800"/>
              <a:buFont typeface="Arial" panose="020B0604020202020204" pitchFamily="34" charset="0"/>
              <a:buChar char="•"/>
            </a:pPr>
            <a:r>
              <a:rPr lang="zh-TW" altLang="en-US">
                <a:latin typeface="Microsoft JhengHei"/>
                <a:ea typeface="Microsoft JhengHei"/>
              </a:rPr>
              <a:t>妥善保存先前的 </a:t>
            </a:r>
            <a:r>
              <a:rPr lang="en-US" altLang="zh-TW">
                <a:latin typeface="Microsoft JhengHei"/>
                <a:ea typeface="Microsoft JhengHei"/>
              </a:rPr>
              <a:t>Evernote  </a:t>
            </a:r>
            <a:r>
              <a:rPr lang="zh-TW" altLang="en-US">
                <a:latin typeface="Microsoft JhengHei"/>
                <a:ea typeface="Microsoft JhengHei"/>
              </a:rPr>
              <a:t>筆記於 </a:t>
            </a:r>
            <a:r>
              <a:rPr lang="en-US" altLang="zh-TW">
                <a:latin typeface="Microsoft JhengHei"/>
                <a:ea typeface="Microsoft JhengHei"/>
              </a:rPr>
              <a:t>QNAP NAS</a:t>
            </a:r>
          </a:p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r>
              <a:rPr lang="zh-TW" altLang="en-US">
                <a:latin typeface="Microsoft JhengHei"/>
                <a:ea typeface="Microsoft JhengHei"/>
              </a:rPr>
              <a:t>與其他的 </a:t>
            </a:r>
            <a:r>
              <a:rPr lang="en-US" altLang="zh-TW">
                <a:latin typeface="Microsoft JhengHei"/>
                <a:ea typeface="Microsoft JhengHei"/>
              </a:rPr>
              <a:t>QNAP NAS </a:t>
            </a:r>
            <a:r>
              <a:rPr lang="zh-TW" altLang="en-US">
                <a:latin typeface="Microsoft JhengHei"/>
                <a:ea typeface="Microsoft JhengHei"/>
              </a:rPr>
              <a:t>應用程式結合應用</a:t>
            </a:r>
          </a:p>
        </p:txBody>
      </p:sp>
      <p:pic>
        <p:nvPicPr>
          <p:cNvPr id="149" name="Google Shape;14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1328" y="2972324"/>
            <a:ext cx="3400425" cy="11144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0" name="Google Shape;150;p21"/>
          <p:cNvPicPr preferRelativeResize="0"/>
          <p:nvPr/>
        </p:nvPicPr>
        <p:blipFill rotWithShape="1">
          <a:blip r:embed="rId5">
            <a:alphaModFix/>
          </a:blip>
          <a:srcRect l="1088"/>
          <a:stretch/>
        </p:blipFill>
        <p:spPr>
          <a:xfrm>
            <a:off x="3891428" y="3912771"/>
            <a:ext cx="5000625" cy="48072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1" name="Google Shape;151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3499" y="1484561"/>
            <a:ext cx="6851201" cy="9061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2" name="Google Shape;152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91428" y="2692330"/>
            <a:ext cx="5000625" cy="7810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5E4572C-AB13-48DD-81BB-7D895251F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" y="2153517"/>
            <a:ext cx="9143985" cy="7007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5AA54B6-EE7B-470B-9003-ABFC86BDC713}"/>
              </a:ext>
            </a:extLst>
          </p:cNvPr>
          <p:cNvSpPr/>
          <p:nvPr/>
        </p:nvSpPr>
        <p:spPr>
          <a:xfrm>
            <a:off x="319312" y="2311796"/>
            <a:ext cx="2366075" cy="384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SzPts val="1800"/>
            </a:pP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嵌入 </a:t>
            </a:r>
            <a: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YouTube </a:t>
            </a: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DECFC9B-4D1C-46AD-B270-B4BA594241AD}"/>
              </a:ext>
            </a:extLst>
          </p:cNvPr>
          <p:cNvSpPr/>
          <p:nvPr/>
        </p:nvSpPr>
        <p:spPr>
          <a:xfrm>
            <a:off x="3369639" y="2148493"/>
            <a:ext cx="5690491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r>
              <a:rPr lang="zh-TW" altLang="en-US">
                <a:latin typeface="Microsoft JhengHei"/>
                <a:ea typeface="Microsoft JhengHei"/>
              </a:rPr>
              <a:t>插入 </a:t>
            </a:r>
            <a:r>
              <a:rPr lang="en-US" altLang="zh-TW">
                <a:latin typeface="Microsoft JhengHei"/>
                <a:ea typeface="Microsoft JhengHei"/>
              </a:rPr>
              <a:t>YouTube </a:t>
            </a:r>
            <a:r>
              <a:rPr lang="zh-TW" altLang="en-US">
                <a:latin typeface="Microsoft JhengHei"/>
                <a:ea typeface="Microsoft JhengHei"/>
              </a:rPr>
              <a:t>影片至您的筆記</a:t>
            </a:r>
          </a:p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r>
              <a:rPr lang="zh-TW" altLang="en-US">
                <a:latin typeface="Microsoft JhengHei"/>
                <a:ea typeface="Microsoft JhengHei"/>
              </a:rPr>
              <a:t>使用 </a:t>
            </a:r>
            <a:r>
              <a:rPr lang="en-US" altLang="zh-TW">
                <a:latin typeface="Microsoft JhengHei"/>
                <a:ea typeface="Microsoft JhengHei"/>
              </a:rPr>
              <a:t>YouTube URL </a:t>
            </a:r>
            <a:r>
              <a:rPr lang="zh-TW" altLang="en-US">
                <a:latin typeface="Microsoft JhengHei"/>
                <a:ea typeface="Microsoft JhengHei"/>
              </a:rPr>
              <a:t>來嵌入影片</a:t>
            </a:r>
          </a:p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r>
              <a:rPr lang="zh-TW" altLang="en-US">
                <a:latin typeface="Microsoft JhengHei"/>
                <a:ea typeface="Microsoft JhengHei"/>
              </a:rPr>
              <a:t>簡易地在筆記中貼上連結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20940FB-0513-4D12-9096-5EAB9AF9A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5003"/>
            <a:ext cx="4702629" cy="90407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F61388B-6700-40E1-9088-550BC2725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767" y="210199"/>
            <a:ext cx="1369935" cy="1653679"/>
          </a:xfrm>
          <a:prstGeom prst="rect">
            <a:avLst/>
          </a:prstGeom>
        </p:spPr>
      </p:pic>
      <p:sp>
        <p:nvSpPr>
          <p:cNvPr id="12" name="Google Shape;139;p20">
            <a:extLst>
              <a:ext uri="{FF2B5EF4-FFF2-40B4-BE49-F238E27FC236}">
                <a16:creationId xmlns:a16="http://schemas.microsoft.com/office/drawing/2014/main" id="{1FCCB11E-74EF-4926-80D3-E493D89F87B6}"/>
              </a:ext>
            </a:extLst>
          </p:cNvPr>
          <p:cNvSpPr txBox="1">
            <a:spLocks/>
          </p:cNvSpPr>
          <p:nvPr/>
        </p:nvSpPr>
        <p:spPr>
          <a:xfrm>
            <a:off x="52844" y="772875"/>
            <a:ext cx="426292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  <a:buSzPts val="3000"/>
              <a:buFontTx/>
            </a:pPr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嵌入 </a:t>
            </a:r>
            <a: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YouTube </a:t>
            </a:r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en-US"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B9A9F16E-70C3-42D3-A8CF-B2911905E4A0}"/>
              </a:ext>
            </a:extLst>
          </p:cNvPr>
          <p:cNvGrpSpPr/>
          <p:nvPr/>
        </p:nvGrpSpPr>
        <p:grpSpPr>
          <a:xfrm>
            <a:off x="4471425" y="450871"/>
            <a:ext cx="1058617" cy="788082"/>
            <a:chOff x="5380891" y="1768082"/>
            <a:chExt cx="997969" cy="742933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9AF71F5A-39C0-4973-9B94-0F1F148155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814" t="-12597"/>
            <a:stretch/>
          </p:blipFill>
          <p:spPr>
            <a:xfrm>
              <a:off x="5380891" y="2136073"/>
              <a:ext cx="997969" cy="374942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D4D86211-310C-4F67-AF3B-FFA671B385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5296" b="-10509"/>
            <a:stretch/>
          </p:blipFill>
          <p:spPr>
            <a:xfrm>
              <a:off x="5622134" y="1768082"/>
              <a:ext cx="515482" cy="367991"/>
            </a:xfrm>
            <a:prstGeom prst="rect">
              <a:avLst/>
            </a:prstGeom>
          </p:spPr>
        </p:pic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CA95B099-B977-4406-A12E-9987A5982E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0921" y="3123340"/>
            <a:ext cx="1391541" cy="1391541"/>
          </a:xfrm>
          <a:prstGeom prst="rect">
            <a:avLst/>
          </a:prstGeom>
        </p:spPr>
      </p:pic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AFE28A92-E089-4A40-A1B1-21237B1CC1C4}"/>
              </a:ext>
            </a:extLst>
          </p:cNvPr>
          <p:cNvCxnSpPr>
            <a:cxnSpLocks/>
          </p:cNvCxnSpPr>
          <p:nvPr/>
        </p:nvCxnSpPr>
        <p:spPr>
          <a:xfrm>
            <a:off x="3114746" y="3880778"/>
            <a:ext cx="2416678" cy="0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tx1">
                    <a:lumMod val="85000"/>
                    <a:lumOff val="15000"/>
                    <a:alpha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0" scaled="0"/>
              <a:tileRect/>
            </a:gradFill>
            <a:prstDash val="sysDot"/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E9023FEB-903D-4175-862C-B1C54D160A87}"/>
              </a:ext>
            </a:extLst>
          </p:cNvPr>
          <p:cNvGrpSpPr/>
          <p:nvPr/>
        </p:nvGrpSpPr>
        <p:grpSpPr>
          <a:xfrm>
            <a:off x="3369639" y="3256911"/>
            <a:ext cx="1777512" cy="523627"/>
            <a:chOff x="3255376" y="4115627"/>
            <a:chExt cx="1631000" cy="48046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D1751BD0-538A-4645-8E0E-EC8AC2BECE04}"/>
                </a:ext>
              </a:extLst>
            </p:cNvPr>
            <p:cNvSpPr/>
            <p:nvPr/>
          </p:nvSpPr>
          <p:spPr>
            <a:xfrm>
              <a:off x="3255376" y="4115627"/>
              <a:ext cx="480467" cy="4804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7C420928-1E3B-4C7C-9CE4-9943ABC0F529}"/>
                </a:ext>
              </a:extLst>
            </p:cNvPr>
            <p:cNvSpPr/>
            <p:nvPr/>
          </p:nvSpPr>
          <p:spPr>
            <a:xfrm>
              <a:off x="3828132" y="4115627"/>
              <a:ext cx="480467" cy="4804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734959EC-A58D-40B7-BEC0-732E922BDA9E}"/>
                </a:ext>
              </a:extLst>
            </p:cNvPr>
            <p:cNvSpPr/>
            <p:nvPr/>
          </p:nvSpPr>
          <p:spPr>
            <a:xfrm>
              <a:off x="4405909" y="4115627"/>
              <a:ext cx="480467" cy="4804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6" name="圖片 25">
            <a:extLst>
              <a:ext uri="{FF2B5EF4-FFF2-40B4-BE49-F238E27FC236}">
                <a16:creationId xmlns:a16="http://schemas.microsoft.com/office/drawing/2014/main" id="{F7CBE461-45ED-497D-90A4-055CDEF58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3800" y="3327380"/>
            <a:ext cx="301727" cy="358600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52E29698-5BE8-4386-AD3F-86BFD5A474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172" t="-12597"/>
          <a:stretch/>
        </p:blipFill>
        <p:spPr>
          <a:xfrm>
            <a:off x="774409" y="3503405"/>
            <a:ext cx="2219781" cy="54840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BAA7B5E-D7D9-4FAF-980B-A9C5864C6D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4112" y="3383375"/>
            <a:ext cx="306296" cy="26730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2C0BA3C-0D16-406A-B465-54EEC76272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9620" y="3375182"/>
            <a:ext cx="323424" cy="3107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987</Words>
  <Application>Microsoft Office PowerPoint</Application>
  <PresentationFormat>如螢幕大小 (16:9)</PresentationFormat>
  <Paragraphs>147</Paragraphs>
  <Slides>22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2" baseType="lpstr">
      <vt:lpstr>微軟正黑體</vt:lpstr>
      <vt:lpstr>Roboto Slab</vt:lpstr>
      <vt:lpstr>Calibri Light</vt:lpstr>
      <vt:lpstr>JasmineUPC</vt:lpstr>
      <vt:lpstr>Roboto</vt:lpstr>
      <vt:lpstr>新細明體</vt:lpstr>
      <vt:lpstr>微軟正黑體</vt:lpstr>
      <vt:lpstr>Calibri</vt:lpstr>
      <vt:lpstr>Arial</vt:lpstr>
      <vt:lpstr>自訂設計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匯入 Evernote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想要更多功能嗎?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Yvonne Tsai</dc:creator>
  <cp:lastModifiedBy>亞彣 蔡</cp:lastModifiedBy>
  <cp:revision>3</cp:revision>
  <dcterms:modified xsi:type="dcterms:W3CDTF">2018-11-22T06:38:26Z</dcterms:modified>
</cp:coreProperties>
</file>