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9" r:id="rId3"/>
    <p:sldId id="296" r:id="rId4"/>
    <p:sldId id="288" r:id="rId5"/>
    <p:sldId id="258" r:id="rId6"/>
    <p:sldId id="286" r:id="rId7"/>
    <p:sldId id="262" r:id="rId8"/>
    <p:sldId id="265" r:id="rId9"/>
    <p:sldId id="263" r:id="rId10"/>
    <p:sldId id="264" r:id="rId11"/>
    <p:sldId id="290" r:id="rId12"/>
    <p:sldId id="268" r:id="rId13"/>
    <p:sldId id="269" r:id="rId14"/>
    <p:sldId id="277" r:id="rId15"/>
    <p:sldId id="270" r:id="rId16"/>
    <p:sldId id="291" r:id="rId17"/>
    <p:sldId id="273" r:id="rId18"/>
    <p:sldId id="278" r:id="rId19"/>
    <p:sldId id="276" r:id="rId20"/>
    <p:sldId id="274" r:id="rId21"/>
    <p:sldId id="280" r:id="rId22"/>
    <p:sldId id="281" r:id="rId23"/>
    <p:sldId id="279" r:id="rId24"/>
    <p:sldId id="282" r:id="rId25"/>
    <p:sldId id="292" r:id="rId26"/>
    <p:sldId id="261" r:id="rId27"/>
    <p:sldId id="272" r:id="rId28"/>
    <p:sldId id="283" r:id="rId29"/>
    <p:sldId id="294" r:id="rId30"/>
    <p:sldId id="275" r:id="rId31"/>
    <p:sldId id="285" r:id="rId3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nnettcheng@qnap.com" initials="b" lastIdx="1" clrIdx="0">
    <p:extLst>
      <p:ext uri="{19B8F6BF-5375-455C-9EA6-DF929625EA0E}">
        <p15:presenceInfo xmlns:p15="http://schemas.microsoft.com/office/powerpoint/2012/main" userId="2f2244c56f88fa5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A14"/>
    <a:srgbClr val="9C59A0"/>
    <a:srgbClr val="1BA2D5"/>
    <a:srgbClr val="8EC327"/>
    <a:srgbClr val="D760A0"/>
    <a:srgbClr val="E30D4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8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2EC57-B064-4BF0-AB6D-FDF71FD1A6B1}" type="datetimeFigureOut">
              <a:rPr lang="zh-TW" altLang="en-US" smtClean="0"/>
              <a:t>2018/11/20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3682F9-A00E-456D-9593-45E46C292EB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841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682F9-A00E-456D-9593-45E46C292EB5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7900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2018/11/20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0691EFD-DF81-4C09-97DC-8F5CCE82EB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84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148A7998-23B5-45BC-9C47-E2178FAEDC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131203"/>
            <a:ext cx="6947374" cy="1500188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36313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2018/11/20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0977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7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2084C7D-8368-4BEB-BEB2-1540D12AFF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131203"/>
            <a:ext cx="6947374" cy="1500188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36313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2018/11/20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3826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8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86242C50-1642-488E-B9E2-FE799E5AEF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36913" y="557584"/>
            <a:ext cx="6947374" cy="1500188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136913" y="2063461"/>
            <a:ext cx="694737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2018/11/20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83401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2018/11/20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7651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2018/11/20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4048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2018/11/20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4656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2018/11/20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09613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2018/11/20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5268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2018/11/20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2263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2018/11/20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045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2018/11/20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922900E-DFD2-418E-8F4E-149C2AFA79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879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2018/11/20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5651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2018/11/20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2236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58B40130-3197-4760-AABF-AC2F490783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64913" y="1204772"/>
            <a:ext cx="6947374" cy="1500188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64913" y="270496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2018/11/20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4042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A877D764-921F-41FF-A79D-0D2207C31C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64913" y="1204772"/>
            <a:ext cx="6947374" cy="1500188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64913" y="270496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2018/11/20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094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0465BE15-F20E-4EAE-A027-218DB13AC3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131203"/>
            <a:ext cx="6947374" cy="1500188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36313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2018/11/20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4965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A5294307-06D8-4454-B03D-D80D9F7C86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131203"/>
            <a:ext cx="6947374" cy="1500188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36313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2018/11/20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5194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4141AE23-3FAC-4F32-A793-C3FC15141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131203"/>
            <a:ext cx="6947374" cy="1500188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36313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2018/11/20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5748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AF59285B-51E1-41B1-BB15-ED6803D546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131203"/>
            <a:ext cx="6947374" cy="1500188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36313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2018/11/20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6794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CCB8B509-FA4F-4DE7-9249-C5F14E7FBB6A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2117558" y="136526"/>
            <a:ext cx="10074442" cy="874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323474"/>
            <a:ext cx="10515600" cy="48534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5EF9D-446A-4BA9-9A8F-8795C824CFA3}" type="datetimeFigureOut">
              <a:rPr lang="zh-TW" altLang="en-US" smtClean="0"/>
              <a:t>2018/11/20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113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61" r:id="rId5"/>
    <p:sldLayoutId id="2147483662" r:id="rId6"/>
    <p:sldLayoutId id="2147483663" r:id="rId7"/>
    <p:sldLayoutId id="2147483666" r:id="rId8"/>
    <p:sldLayoutId id="2147483664" r:id="rId9"/>
    <p:sldLayoutId id="2147483665" r:id="rId10"/>
    <p:sldLayoutId id="2147483667" r:id="rId11"/>
    <p:sldLayoutId id="2147483668" r:id="rId12"/>
    <p:sldLayoutId id="2147483652" r:id="rId13"/>
    <p:sldLayoutId id="2147483653" r:id="rId14"/>
    <p:sldLayoutId id="2147483654" r:id="rId15"/>
    <p:sldLayoutId id="2147483655" r:id="rId16"/>
    <p:sldLayoutId id="2147483656" r:id="rId17"/>
    <p:sldLayoutId id="2147483657" r:id="rId18"/>
    <p:sldLayoutId id="2147483658" r:id="rId19"/>
    <p:sldLayoutId id="214748365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50000"/>
            </a:schemeClr>
          </a:solidFill>
          <a:effectLst/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129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 Same Side Corner Rectangle 73">
            <a:extLst>
              <a:ext uri="{FF2B5EF4-FFF2-40B4-BE49-F238E27FC236}">
                <a16:creationId xmlns:a16="http://schemas.microsoft.com/office/drawing/2014/main" id="{F5359E25-8D46-4126-BAAE-93A76298B5CD}"/>
              </a:ext>
            </a:extLst>
          </p:cNvPr>
          <p:cNvSpPr/>
          <p:nvPr/>
        </p:nvSpPr>
        <p:spPr>
          <a:xfrm>
            <a:off x="6325474" y="2379664"/>
            <a:ext cx="5246790" cy="4048591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sp>
        <p:nvSpPr>
          <p:cNvPr id="23" name="TextBox 75">
            <a:extLst>
              <a:ext uri="{FF2B5EF4-FFF2-40B4-BE49-F238E27FC236}">
                <a16:creationId xmlns:a16="http://schemas.microsoft.com/office/drawing/2014/main" id="{A1FA8FBC-6947-4E02-8430-E797B4EB4E01}"/>
              </a:ext>
            </a:extLst>
          </p:cNvPr>
          <p:cNvSpPr txBox="1"/>
          <p:nvPr/>
        </p:nvSpPr>
        <p:spPr>
          <a:xfrm>
            <a:off x="6322820" y="2192914"/>
            <a:ext cx="5252098" cy="529044"/>
          </a:xfrm>
          <a:prstGeom prst="round2SameRect">
            <a:avLst>
              <a:gd name="adj1" fmla="val 27662"/>
              <a:gd name="adj2" fmla="val 0"/>
            </a:avLst>
          </a:prstGeom>
          <a:solidFill>
            <a:srgbClr val="0070C0"/>
          </a:solidFill>
        </p:spPr>
        <p:txBody>
          <a:bodyPr wrap="square" rtlCol="0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訊息傳送狀態確認</a:t>
            </a:r>
          </a:p>
        </p:txBody>
      </p:sp>
      <p:sp>
        <p:nvSpPr>
          <p:cNvPr id="15" name="Round Same Side Corner Rectangle 73">
            <a:extLst>
              <a:ext uri="{FF2B5EF4-FFF2-40B4-BE49-F238E27FC236}">
                <a16:creationId xmlns:a16="http://schemas.microsoft.com/office/drawing/2014/main" id="{37511935-3C32-4A1D-AD6C-BB69175E216F}"/>
              </a:ext>
            </a:extLst>
          </p:cNvPr>
          <p:cNvSpPr/>
          <p:nvPr/>
        </p:nvSpPr>
        <p:spPr>
          <a:xfrm>
            <a:off x="636612" y="2379664"/>
            <a:ext cx="5246790" cy="4048591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sp>
        <p:nvSpPr>
          <p:cNvPr id="16" name="TextBox 75">
            <a:extLst>
              <a:ext uri="{FF2B5EF4-FFF2-40B4-BE49-F238E27FC236}">
                <a16:creationId xmlns:a16="http://schemas.microsoft.com/office/drawing/2014/main" id="{4FE7218A-D175-48D8-A4AB-6B74B2E3557D}"/>
              </a:ext>
            </a:extLst>
          </p:cNvPr>
          <p:cNvSpPr txBox="1"/>
          <p:nvPr/>
        </p:nvSpPr>
        <p:spPr>
          <a:xfrm>
            <a:off x="627331" y="2192914"/>
            <a:ext cx="5258725" cy="529044"/>
          </a:xfrm>
          <a:prstGeom prst="round2SameRect">
            <a:avLst>
              <a:gd name="adj1" fmla="val 27662"/>
              <a:gd name="adj2" fmla="val 0"/>
            </a:avLst>
          </a:prstGeom>
          <a:solidFill>
            <a:srgbClr val="0070C0"/>
          </a:solidFill>
        </p:spPr>
        <p:txBody>
          <a:bodyPr wrap="square" rtlCol="0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驗證設定功能</a:t>
            </a:r>
            <a:endParaRPr lang="en-US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5A94B09-BBC4-4B18-97B6-8756E2E39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雙重保障</a:t>
            </a:r>
            <a:r>
              <a:rPr lang="en-US" altLang="zh-TW"/>
              <a:t>-</a:t>
            </a:r>
            <a:r>
              <a:rPr lang="zh-TW" altLang="en-US"/>
              <a:t>確保重要訊息不漏接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E254CD3-2EEB-45A4-BD93-3F53230A4F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462" y="3041590"/>
            <a:ext cx="4650127" cy="200709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E771388-8692-4A85-9113-C54B7874C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717" y="3041590"/>
            <a:ext cx="4398921" cy="17131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94869389-61CF-4BAC-9C52-7AA57B79EA93}"/>
              </a:ext>
            </a:extLst>
          </p:cNvPr>
          <p:cNvSpPr txBox="1"/>
          <p:nvPr/>
        </p:nvSpPr>
        <p:spPr>
          <a:xfrm>
            <a:off x="838850" y="5636167"/>
            <a:ext cx="4958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測試訊息發送功能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02CAE67-CC55-47D7-A28C-624984F9E38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1679" y="4917269"/>
            <a:ext cx="609631" cy="55882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6490DF3-23DC-4B2B-9292-1B84F7D60C1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1619" y="4917269"/>
            <a:ext cx="609631" cy="558829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AA8DB8F3-5059-4C41-9100-24220F997AC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5440" y="4917270"/>
            <a:ext cx="609631" cy="558829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412C8A71-5942-4622-AE04-06E8EA085E9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8308" y="4917269"/>
            <a:ext cx="609631" cy="558829"/>
          </a:xfrm>
          <a:prstGeom prst="rect">
            <a:avLst/>
          </a:prstGeom>
        </p:spPr>
      </p:pic>
      <p:sp>
        <p:nvSpPr>
          <p:cNvPr id="12" name="圖說文字: 向下箭號 11">
            <a:extLst>
              <a:ext uri="{FF2B5EF4-FFF2-40B4-BE49-F238E27FC236}">
                <a16:creationId xmlns:a16="http://schemas.microsoft.com/office/drawing/2014/main" id="{31B25FFB-49C7-4728-9438-429F08368674}"/>
              </a:ext>
            </a:extLst>
          </p:cNvPr>
          <p:cNvSpPr/>
          <p:nvPr/>
        </p:nvSpPr>
        <p:spPr>
          <a:xfrm>
            <a:off x="627331" y="1215189"/>
            <a:ext cx="10935652" cy="981300"/>
          </a:xfrm>
          <a:prstGeom prst="downArrowCallou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8956A05-A83D-4261-A798-6FB944AEC43E}"/>
              </a:ext>
            </a:extLst>
          </p:cNvPr>
          <p:cNvSpPr txBox="1"/>
          <p:nvPr/>
        </p:nvSpPr>
        <p:spPr>
          <a:xfrm>
            <a:off x="636612" y="1294648"/>
            <a:ext cx="10926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兩步驟保障</a:t>
            </a:r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86F0A59C-1A77-49D6-8FAC-9205FBA5802C}"/>
              </a:ext>
            </a:extLst>
          </p:cNvPr>
          <p:cNvSpPr/>
          <p:nvPr/>
        </p:nvSpPr>
        <p:spPr>
          <a:xfrm>
            <a:off x="5751629" y="3619153"/>
            <a:ext cx="687055" cy="68705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加號 21">
            <a:extLst>
              <a:ext uri="{FF2B5EF4-FFF2-40B4-BE49-F238E27FC236}">
                <a16:creationId xmlns:a16="http://schemas.microsoft.com/office/drawing/2014/main" id="{BCF12AE5-A481-4B05-AD86-79B0C4BAD86C}"/>
              </a:ext>
            </a:extLst>
          </p:cNvPr>
          <p:cNvSpPr/>
          <p:nvPr/>
        </p:nvSpPr>
        <p:spPr>
          <a:xfrm>
            <a:off x="5843523" y="3701760"/>
            <a:ext cx="519112" cy="529819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580744A8-9088-44DD-82C3-A93BDE142C9D}"/>
              </a:ext>
            </a:extLst>
          </p:cNvPr>
          <p:cNvSpPr txBox="1"/>
          <p:nvPr/>
        </p:nvSpPr>
        <p:spPr>
          <a:xfrm>
            <a:off x="6469067" y="5636167"/>
            <a:ext cx="4958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通知訊息紀錄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1E500FE4-5B21-43D8-9B68-917DBB0C5D4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5440" y="1104598"/>
            <a:ext cx="781483" cy="9803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0543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CB7724F-7ADC-444B-A430-C8FA5A8A2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26" y="1552073"/>
            <a:ext cx="5859379" cy="31522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z="3800">
                <a:solidFill>
                  <a:srgbClr val="FFC000"/>
                </a:solidFill>
              </a:rPr>
              <a:t>除了傳統的電子郵件接收通知以外，我能否透過通訊軟體接收訊息？</a:t>
            </a:r>
          </a:p>
        </p:txBody>
      </p:sp>
    </p:spTree>
    <p:extLst>
      <p:ext uri="{BB962C8B-B14F-4D97-AF65-F5344CB8AC3E}">
        <p14:creationId xmlns:p14="http://schemas.microsoft.com/office/powerpoint/2010/main" val="29526601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8365FBD-2667-4AB9-9142-4172592F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613" y="3382670"/>
            <a:ext cx="6213166" cy="3853468"/>
          </a:xfrm>
        </p:spPr>
        <p:txBody>
          <a:bodyPr>
            <a:normAutofit/>
          </a:bodyPr>
          <a:lstStyle/>
          <a:p>
            <a:r>
              <a:rPr lang="en-US" altLang="zh-TW" sz="4800">
                <a:solidFill>
                  <a:srgbClr val="FFC000"/>
                </a:solidFill>
              </a:rPr>
              <a:t>Notification Center</a:t>
            </a:r>
            <a:br>
              <a:rPr lang="en-US" altLang="zh-TW" sz="3800">
                <a:solidFill>
                  <a:srgbClr val="FFC000"/>
                </a:solidFill>
              </a:rPr>
            </a:br>
            <a:r>
              <a:rPr lang="zh-TW" altLang="en-US" sz="3200"/>
              <a:t>提供您多種傳送方式選擇</a:t>
            </a:r>
            <a:br>
              <a:rPr lang="en-US" altLang="zh-TW" sz="3200"/>
            </a:br>
            <a:r>
              <a:rPr lang="zh-TW" altLang="en-US" sz="3200"/>
              <a:t>讓您可根據不同訊息、使用情境，選擇最適合的通知管道！</a:t>
            </a:r>
            <a:endParaRPr lang="zh-TW" altLang="en-US" sz="3800"/>
          </a:p>
        </p:txBody>
      </p:sp>
      <p:pic>
        <p:nvPicPr>
          <p:cNvPr id="14" name="內容版面配置區 4">
            <a:extLst>
              <a:ext uri="{FF2B5EF4-FFF2-40B4-BE49-F238E27FC236}">
                <a16:creationId xmlns:a16="http://schemas.microsoft.com/office/drawing/2014/main" id="{A725029F-B1C3-4749-BEC5-CDE7835750C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4367" y="1753076"/>
            <a:ext cx="1777737" cy="162959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A2E0885-DA04-4E2B-8558-B940F0CAA50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3855" y="1852975"/>
            <a:ext cx="1777737" cy="162959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C84F840-60F4-422C-8627-D97229A0027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3367" y="844582"/>
            <a:ext cx="1682812" cy="154257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B17B260-EF0E-4641-AD25-C92718B4EE3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484" y="4412068"/>
            <a:ext cx="1894903" cy="173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952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矩形 73">
            <a:extLst>
              <a:ext uri="{FF2B5EF4-FFF2-40B4-BE49-F238E27FC236}">
                <a16:creationId xmlns:a16="http://schemas.microsoft.com/office/drawing/2014/main" id="{78FF86D1-BFAD-4F21-9840-AA9413C282AF}"/>
              </a:ext>
            </a:extLst>
          </p:cNvPr>
          <p:cNvSpPr/>
          <p:nvPr/>
        </p:nvSpPr>
        <p:spPr>
          <a:xfrm>
            <a:off x="1149343" y="2893557"/>
            <a:ext cx="9837148" cy="3323874"/>
          </a:xfrm>
          <a:prstGeom prst="roundRect">
            <a:avLst>
              <a:gd name="adj" fmla="val 863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5" name="矩形: 剪去對角角落 14">
            <a:extLst>
              <a:ext uri="{FF2B5EF4-FFF2-40B4-BE49-F238E27FC236}">
                <a16:creationId xmlns:a16="http://schemas.microsoft.com/office/drawing/2014/main" id="{85130C01-0D8E-4049-AD3A-D7C416C6A2CA}"/>
              </a:ext>
            </a:extLst>
          </p:cNvPr>
          <p:cNvSpPr/>
          <p:nvPr/>
        </p:nvSpPr>
        <p:spPr>
          <a:xfrm>
            <a:off x="5814029" y="2529028"/>
            <a:ext cx="5172462" cy="721207"/>
          </a:xfrm>
          <a:prstGeom prst="snip2Diag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: 剪去對角角落 22">
            <a:extLst>
              <a:ext uri="{FF2B5EF4-FFF2-40B4-BE49-F238E27FC236}">
                <a16:creationId xmlns:a16="http://schemas.microsoft.com/office/drawing/2014/main" id="{81716EC6-4E49-40FC-8E5D-35BD52FFFC4D}"/>
              </a:ext>
            </a:extLst>
          </p:cNvPr>
          <p:cNvSpPr/>
          <p:nvPr/>
        </p:nvSpPr>
        <p:spPr>
          <a:xfrm>
            <a:off x="1151336" y="2529028"/>
            <a:ext cx="5172462" cy="721207"/>
          </a:xfrm>
          <a:prstGeom prst="snip2Diag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29000">
                <a:srgbClr val="C00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EC0B0BE-B251-4441-89AF-7300551BF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日常通訊軟體也能成為 NAS 通知管道</a:t>
            </a:r>
          </a:p>
        </p:txBody>
      </p:sp>
      <p:pic>
        <p:nvPicPr>
          <p:cNvPr id="4" name="Picture 2" descr="Image result for fb messenger">
            <a:extLst>
              <a:ext uri="{FF2B5EF4-FFF2-40B4-BE49-F238E27FC236}">
                <a16:creationId xmlns:a16="http://schemas.microsoft.com/office/drawing/2014/main" id="{8F2A7CD1-43C7-45FA-BB83-1C8E90D58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797"/>
          <a:stretch/>
        </p:blipFill>
        <p:spPr bwMode="auto">
          <a:xfrm>
            <a:off x="3506132" y="1189690"/>
            <a:ext cx="2589868" cy="116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ACAF1DF8-B763-4A99-B5D7-A81FBB37CE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0515" y="3443616"/>
            <a:ext cx="6650970" cy="25550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" name="Shape 83">
            <a:extLst>
              <a:ext uri="{FF2B5EF4-FFF2-40B4-BE49-F238E27FC236}">
                <a16:creationId xmlns:a16="http://schemas.microsoft.com/office/drawing/2014/main" id="{461BD905-6110-4D7C-8B54-5DC6E7FEB62C}"/>
              </a:ext>
            </a:extLst>
          </p:cNvPr>
          <p:cNvSpPr txBox="1"/>
          <p:nvPr/>
        </p:nvSpPr>
        <p:spPr>
          <a:xfrm>
            <a:off x="2550898" y="2625612"/>
            <a:ext cx="2977531" cy="65277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高速成長使用量</a:t>
            </a:r>
          </a:p>
        </p:txBody>
      </p:sp>
      <p:sp>
        <p:nvSpPr>
          <p:cNvPr id="16" name="Shape 83">
            <a:extLst>
              <a:ext uri="{FF2B5EF4-FFF2-40B4-BE49-F238E27FC236}">
                <a16:creationId xmlns:a16="http://schemas.microsoft.com/office/drawing/2014/main" id="{E48FCADA-9CBB-455A-96A4-15AC49505989}"/>
              </a:ext>
            </a:extLst>
          </p:cNvPr>
          <p:cNvSpPr txBox="1"/>
          <p:nvPr/>
        </p:nvSpPr>
        <p:spPr>
          <a:xfrm>
            <a:off x="7154779" y="2625612"/>
            <a:ext cx="3322957" cy="65277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業界領先支援服務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C500F4E5-FAB3-474E-9C24-36A19D81E1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0146" y="1107238"/>
            <a:ext cx="2089266" cy="1390819"/>
          </a:xfrm>
        </p:spPr>
      </p:pic>
      <p:grpSp>
        <p:nvGrpSpPr>
          <p:cNvPr id="19" name="群組 18">
            <a:extLst>
              <a:ext uri="{FF2B5EF4-FFF2-40B4-BE49-F238E27FC236}">
                <a16:creationId xmlns:a16="http://schemas.microsoft.com/office/drawing/2014/main" id="{2CC7C578-405C-4600-BC92-74386BF1F1B2}"/>
              </a:ext>
            </a:extLst>
          </p:cNvPr>
          <p:cNvGrpSpPr/>
          <p:nvPr/>
        </p:nvGrpSpPr>
        <p:grpSpPr>
          <a:xfrm>
            <a:off x="894691" y="2261453"/>
            <a:ext cx="1052897" cy="1033741"/>
            <a:chOff x="3329755" y="3214692"/>
            <a:chExt cx="1527997" cy="150019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橢圓 19">
              <a:extLst>
                <a:ext uri="{FF2B5EF4-FFF2-40B4-BE49-F238E27FC236}">
                  <a16:creationId xmlns:a16="http://schemas.microsoft.com/office/drawing/2014/main" id="{2FF013B6-C3DB-4D8A-860F-DA3021233F95}"/>
                </a:ext>
              </a:extLst>
            </p:cNvPr>
            <p:cNvSpPr/>
            <p:nvPr/>
          </p:nvSpPr>
          <p:spPr>
            <a:xfrm>
              <a:off x="3571868" y="3429006"/>
              <a:ext cx="1285884" cy="12858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1" name="圓角矩形 12">
              <a:extLst>
                <a:ext uri="{FF2B5EF4-FFF2-40B4-BE49-F238E27FC236}">
                  <a16:creationId xmlns:a16="http://schemas.microsoft.com/office/drawing/2014/main" id="{B7BFD263-C433-48B8-BEC7-4D427454A3AA}"/>
                </a:ext>
              </a:extLst>
            </p:cNvPr>
            <p:cNvSpPr/>
            <p:nvPr/>
          </p:nvSpPr>
          <p:spPr>
            <a:xfrm rot="508191">
              <a:off x="4143372" y="3228528"/>
              <a:ext cx="214314" cy="35719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zh-TW" altLang="en-US"/>
            </a:p>
          </p:txBody>
        </p:sp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BA827834-38B2-4157-B601-9704E8E06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29755" y="3214692"/>
              <a:ext cx="1442166" cy="13294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6165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114B4DB8-162D-422E-AEE5-0F49F1037E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2087" y="2541537"/>
            <a:ext cx="7165863" cy="1170434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5C1C6AFA-8A74-4B67-A969-FB89FE6040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2087" y="1437286"/>
            <a:ext cx="7165863" cy="117043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6F1EE16-306E-4EEB-9D5A-545EAAE0C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簡單三步驟：配對您的 IM 帳戶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4773969-5E1B-45B4-8667-E193C95506E9}"/>
              </a:ext>
            </a:extLst>
          </p:cNvPr>
          <p:cNvSpPr txBox="1"/>
          <p:nvPr/>
        </p:nvSpPr>
        <p:spPr>
          <a:xfrm>
            <a:off x="4626790" y="1579760"/>
            <a:ext cx="996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zh-TW" altLang="en-US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9AD1119-371B-435A-8709-87E138A1EA4E}"/>
              </a:ext>
            </a:extLst>
          </p:cNvPr>
          <p:cNvSpPr txBox="1"/>
          <p:nvPr/>
        </p:nvSpPr>
        <p:spPr>
          <a:xfrm>
            <a:off x="5829070" y="1718259"/>
            <a:ext cx="6485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選擇您喜愛的即時通訊軟體</a:t>
            </a:r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C1EDD60-5234-476B-9EBB-0978E77E3C6E}"/>
              </a:ext>
            </a:extLst>
          </p:cNvPr>
          <p:cNvSpPr txBox="1"/>
          <p:nvPr/>
        </p:nvSpPr>
        <p:spPr>
          <a:xfrm>
            <a:off x="4626790" y="2692254"/>
            <a:ext cx="996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zh-TW" altLang="en-US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640D004E-3555-46C4-ADE8-06F3AA6BF009}"/>
              </a:ext>
            </a:extLst>
          </p:cNvPr>
          <p:cNvSpPr txBox="1"/>
          <p:nvPr/>
        </p:nvSpPr>
        <p:spPr>
          <a:xfrm>
            <a:off x="5829070" y="2830753"/>
            <a:ext cx="6485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將 </a:t>
            </a:r>
            <a:r>
              <a:rPr lang="en-US" altLang="zh-TW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Qbot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通知機器人加入您的通訊軟體通訊錄</a:t>
            </a:r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4DA0D7AE-A733-4B49-B910-87886121A9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2087" y="3694696"/>
            <a:ext cx="7165863" cy="1170434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1C0A9AB5-B36C-45A7-AE5E-D5A21EE332B6}"/>
              </a:ext>
            </a:extLst>
          </p:cNvPr>
          <p:cNvSpPr txBox="1"/>
          <p:nvPr/>
        </p:nvSpPr>
        <p:spPr>
          <a:xfrm>
            <a:off x="4626790" y="3845413"/>
            <a:ext cx="996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zh-TW" altLang="en-US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F67748EF-90DF-431D-BF11-83901CB1FB98}"/>
              </a:ext>
            </a:extLst>
          </p:cNvPr>
          <p:cNvSpPr txBox="1"/>
          <p:nvPr/>
        </p:nvSpPr>
        <p:spPr>
          <a:xfrm>
            <a:off x="5829070" y="3995944"/>
            <a:ext cx="648544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輸入「驗證碼」至對話視窗以完成配對</a:t>
            </a:r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3AE85387-9434-4C82-A68D-A792055974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15191" y="1550057"/>
            <a:ext cx="7961915" cy="530794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72EF21D-C238-4088-8E63-2714E29E30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88"/>
          <a:stretch/>
        </p:blipFill>
        <p:spPr>
          <a:xfrm>
            <a:off x="738056" y="1360253"/>
            <a:ext cx="1485469" cy="14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04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01A1301-5E75-452F-91D3-ACFB084D0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為您帶來世界級的 </a:t>
            </a:r>
            <a:r>
              <a:rPr lang="en-US" altLang="zh-TW"/>
              <a:t>SMS</a:t>
            </a:r>
            <a:r>
              <a:rPr lang="zh-TW" altLang="en-US"/>
              <a:t> 簡訊服務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B05B6EC-3598-4097-A482-151E7C8C6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3474"/>
            <a:ext cx="6163101" cy="46951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400">
                <a:latin typeface="Arial" panose="020B0604020202020204" pitchFamily="34" charset="0"/>
                <a:cs typeface="Arial" panose="020B0604020202020204" pitchFamily="34" charset="0"/>
              </a:rPr>
              <a:t>Notification Center</a:t>
            </a:r>
            <a:r>
              <a:rPr lang="zh-TW" altLang="en-US" sz="2400">
                <a:latin typeface="Arial" panose="020B0604020202020204" pitchFamily="34" charset="0"/>
                <a:cs typeface="Arial" panose="020B0604020202020204" pitchFamily="34" charset="0"/>
              </a:rPr>
              <a:t> 整合大型簡訊服務商，提供高安全、高可靠、高穩定的簡訊通知功能，讓您第一時間即時掌握 </a:t>
            </a:r>
            <a:r>
              <a:rPr lang="en-US" altLang="zh-TW" sz="2400">
                <a:latin typeface="Arial" panose="020B0604020202020204" pitchFamily="34" charset="0"/>
                <a:cs typeface="Arial" panose="020B0604020202020204" pitchFamily="34" charset="0"/>
              </a:rPr>
              <a:t>NAS</a:t>
            </a:r>
            <a:r>
              <a:rPr lang="zh-TW" altLang="en-US" sz="2400">
                <a:latin typeface="Arial" panose="020B0604020202020204" pitchFamily="34" charset="0"/>
                <a:cs typeface="Arial" panose="020B0604020202020204" pitchFamily="34" charset="0"/>
              </a:rPr>
              <a:t> 重大問題。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FF3FF4B-FFE3-4B56-917D-B8D4CE1FB8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864" y="4754584"/>
            <a:ext cx="4158507" cy="67004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453C692-F0DB-4813-A793-59461042D5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517" y="2596097"/>
            <a:ext cx="3093033" cy="104643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D56D086B-8B60-4A00-BFD1-3FCE883108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263" y="3685783"/>
            <a:ext cx="3598893" cy="114481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9887052-B63D-4AB1-AF59-44051A113C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057" y="1010654"/>
            <a:ext cx="8771019" cy="584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11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411E4B2-8A01-4C1D-8D3B-805B94770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58" y="2071044"/>
            <a:ext cx="5081337" cy="21400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z="3800">
                <a:solidFill>
                  <a:srgbClr val="FFC000"/>
                </a:solidFill>
              </a:rPr>
              <a:t>都是英文訊息我看不懂，我能不能將通知語系設為自己的語言？</a:t>
            </a:r>
          </a:p>
        </p:txBody>
      </p:sp>
    </p:spTree>
    <p:extLst>
      <p:ext uri="{BB962C8B-B14F-4D97-AF65-F5344CB8AC3E}">
        <p14:creationId xmlns:p14="http://schemas.microsoft.com/office/powerpoint/2010/main" val="2446026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群組 24">
            <a:extLst>
              <a:ext uri="{FF2B5EF4-FFF2-40B4-BE49-F238E27FC236}">
                <a16:creationId xmlns:a16="http://schemas.microsoft.com/office/drawing/2014/main" id="{92445C3E-F100-4B60-AC55-5E072052E03A}"/>
              </a:ext>
            </a:extLst>
          </p:cNvPr>
          <p:cNvGrpSpPr/>
          <p:nvPr/>
        </p:nvGrpSpPr>
        <p:grpSpPr>
          <a:xfrm>
            <a:off x="8001741" y="2456313"/>
            <a:ext cx="3234550" cy="2685121"/>
            <a:chOff x="8001741" y="2456313"/>
            <a:chExt cx="3234550" cy="2685121"/>
          </a:xfrm>
        </p:grpSpPr>
        <p:pic>
          <p:nvPicPr>
            <p:cNvPr id="13" name="圖片 12" descr="一張含有 側畫像 的圖片&#10;&#10;描述是以高可信度產生">
              <a:extLst>
                <a:ext uri="{FF2B5EF4-FFF2-40B4-BE49-F238E27FC236}">
                  <a16:creationId xmlns:a16="http://schemas.microsoft.com/office/drawing/2014/main" id="{82E4BA9A-4B78-457A-9C73-D46546D50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01741" y="2456313"/>
              <a:ext cx="3234550" cy="2685121"/>
            </a:xfrm>
            <a:prstGeom prst="rect">
              <a:avLst/>
            </a:prstGeom>
          </p:spPr>
        </p:pic>
        <p:cxnSp>
          <p:nvCxnSpPr>
            <p:cNvPr id="21" name="直線接點 20">
              <a:extLst>
                <a:ext uri="{FF2B5EF4-FFF2-40B4-BE49-F238E27FC236}">
                  <a16:creationId xmlns:a16="http://schemas.microsoft.com/office/drawing/2014/main" id="{4050FFC2-8915-4033-BD7C-2F3469CBA9FD}"/>
                </a:ext>
              </a:extLst>
            </p:cNvPr>
            <p:cNvCxnSpPr>
              <a:cxnSpLocks/>
            </p:cNvCxnSpPr>
            <p:nvPr/>
          </p:nvCxnSpPr>
          <p:spPr>
            <a:xfrm>
              <a:off x="8152564" y="2755231"/>
              <a:ext cx="2932903" cy="0"/>
            </a:xfrm>
            <a:prstGeom prst="line">
              <a:avLst/>
            </a:prstGeom>
            <a:ln w="762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接點 21">
              <a:extLst>
                <a:ext uri="{FF2B5EF4-FFF2-40B4-BE49-F238E27FC236}">
                  <a16:creationId xmlns:a16="http://schemas.microsoft.com/office/drawing/2014/main" id="{385691AD-D541-4BF6-AB83-E537C8EC8719}"/>
                </a:ext>
              </a:extLst>
            </p:cNvPr>
            <p:cNvCxnSpPr>
              <a:cxnSpLocks/>
            </p:cNvCxnSpPr>
            <p:nvPr/>
          </p:nvCxnSpPr>
          <p:spPr>
            <a:xfrm>
              <a:off x="8152564" y="4860757"/>
              <a:ext cx="2932903" cy="0"/>
            </a:xfrm>
            <a:prstGeom prst="line">
              <a:avLst/>
            </a:prstGeom>
            <a:ln w="762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DD93930C-ABE7-40B2-AFE8-5681DEA86EE3}"/>
              </a:ext>
            </a:extLst>
          </p:cNvPr>
          <p:cNvGrpSpPr/>
          <p:nvPr/>
        </p:nvGrpSpPr>
        <p:grpSpPr>
          <a:xfrm>
            <a:off x="4478724" y="2456313"/>
            <a:ext cx="3234550" cy="2685121"/>
            <a:chOff x="4478724" y="2456313"/>
            <a:chExt cx="3234550" cy="2685121"/>
          </a:xfrm>
        </p:grpSpPr>
        <p:pic>
          <p:nvPicPr>
            <p:cNvPr id="12" name="圖片 11" descr="一張含有 側畫像 的圖片&#10;&#10;描述是以高可信度產生">
              <a:extLst>
                <a:ext uri="{FF2B5EF4-FFF2-40B4-BE49-F238E27FC236}">
                  <a16:creationId xmlns:a16="http://schemas.microsoft.com/office/drawing/2014/main" id="{6D997FD5-51AE-4526-94D9-16FC38397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8724" y="2456313"/>
              <a:ext cx="3234550" cy="2685121"/>
            </a:xfrm>
            <a:prstGeom prst="rect">
              <a:avLst/>
            </a:prstGeom>
          </p:spPr>
        </p:pic>
        <p:cxnSp>
          <p:nvCxnSpPr>
            <p:cNvPr id="18" name="直線接點 17">
              <a:extLst>
                <a:ext uri="{FF2B5EF4-FFF2-40B4-BE49-F238E27FC236}">
                  <a16:creationId xmlns:a16="http://schemas.microsoft.com/office/drawing/2014/main" id="{D4B87618-335D-41B0-92C6-4B24DB50ADDC}"/>
                </a:ext>
              </a:extLst>
            </p:cNvPr>
            <p:cNvCxnSpPr>
              <a:cxnSpLocks/>
            </p:cNvCxnSpPr>
            <p:nvPr/>
          </p:nvCxnSpPr>
          <p:spPr>
            <a:xfrm>
              <a:off x="4629548" y="2755231"/>
              <a:ext cx="2932903" cy="0"/>
            </a:xfrm>
            <a:prstGeom prst="line">
              <a:avLst/>
            </a:prstGeom>
            <a:ln w="762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 18">
              <a:extLst>
                <a:ext uri="{FF2B5EF4-FFF2-40B4-BE49-F238E27FC236}">
                  <a16:creationId xmlns:a16="http://schemas.microsoft.com/office/drawing/2014/main" id="{FB7D828D-0FE4-4C08-B7C7-E53F1035F7C4}"/>
                </a:ext>
              </a:extLst>
            </p:cNvPr>
            <p:cNvCxnSpPr>
              <a:cxnSpLocks/>
            </p:cNvCxnSpPr>
            <p:nvPr/>
          </p:nvCxnSpPr>
          <p:spPr>
            <a:xfrm>
              <a:off x="4629548" y="4860757"/>
              <a:ext cx="2932903" cy="0"/>
            </a:xfrm>
            <a:prstGeom prst="line">
              <a:avLst/>
            </a:prstGeom>
            <a:ln w="762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E2812AF0-1037-47AA-9F2E-10100EC87982}"/>
              </a:ext>
            </a:extLst>
          </p:cNvPr>
          <p:cNvGrpSpPr/>
          <p:nvPr/>
        </p:nvGrpSpPr>
        <p:grpSpPr>
          <a:xfrm>
            <a:off x="955709" y="2456313"/>
            <a:ext cx="3234550" cy="2685121"/>
            <a:chOff x="955709" y="2456313"/>
            <a:chExt cx="3234550" cy="2685121"/>
          </a:xfrm>
        </p:grpSpPr>
        <p:pic>
          <p:nvPicPr>
            <p:cNvPr id="11" name="圖片 10" descr="一張含有 側畫像 的圖片&#10;&#10;描述是以高可信度產生">
              <a:extLst>
                <a:ext uri="{FF2B5EF4-FFF2-40B4-BE49-F238E27FC236}">
                  <a16:creationId xmlns:a16="http://schemas.microsoft.com/office/drawing/2014/main" id="{41510FA2-8A30-4FC3-A343-A878F0BB7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5709" y="2456313"/>
              <a:ext cx="3234550" cy="2685121"/>
            </a:xfrm>
            <a:prstGeom prst="rect">
              <a:avLst/>
            </a:prstGeom>
          </p:spPr>
        </p:pic>
        <p:cxnSp>
          <p:nvCxnSpPr>
            <p:cNvPr id="4" name="直線接點 3">
              <a:extLst>
                <a:ext uri="{FF2B5EF4-FFF2-40B4-BE49-F238E27FC236}">
                  <a16:creationId xmlns:a16="http://schemas.microsoft.com/office/drawing/2014/main" id="{D074E64D-C774-42C3-BAA3-B5DC02F45C29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32" y="2755231"/>
              <a:ext cx="2932903" cy="0"/>
            </a:xfrm>
            <a:prstGeom prst="line">
              <a:avLst/>
            </a:prstGeom>
            <a:ln w="762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>
              <a:extLst>
                <a:ext uri="{FF2B5EF4-FFF2-40B4-BE49-F238E27FC236}">
                  <a16:creationId xmlns:a16="http://schemas.microsoft.com/office/drawing/2014/main" id="{C32C80A1-7893-4AB3-9E11-2BE9C5628E2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32" y="4860757"/>
              <a:ext cx="2932903" cy="0"/>
            </a:xfrm>
            <a:prstGeom prst="line">
              <a:avLst/>
            </a:prstGeom>
            <a:ln w="762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4858990B-277E-48AB-A4A7-5D01A4C6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通知訊息完整支援多國語系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1FBE9CA-A719-4CB6-9FEE-F07B71C623E8}"/>
              </a:ext>
            </a:extLst>
          </p:cNvPr>
          <p:cNvSpPr txBox="1"/>
          <p:nvPr/>
        </p:nvSpPr>
        <p:spPr>
          <a:xfrm>
            <a:off x="812306" y="1492915"/>
            <a:ext cx="10567387" cy="7571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zh-TW" altLang="en-US" sz="24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為帶給使用者最佳的使用體驗，</a:t>
            </a:r>
            <a:r>
              <a:rPr lang="en-US" altLang="zh-TW" sz="24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Notification Center</a:t>
            </a:r>
            <a:r>
              <a:rPr lang="zh-TW" altLang="en-US" sz="24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的全系統訊息皆透過專業技術文件團隊進行文編、校對。</a:t>
            </a:r>
            <a:endParaRPr lang="en-US" altLang="zh-TW" sz="2400" b="1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9A83BCA-6D12-48C0-A392-1AC994A2155A}"/>
              </a:ext>
            </a:extLst>
          </p:cNvPr>
          <p:cNvSpPr txBox="1"/>
          <p:nvPr/>
        </p:nvSpPr>
        <p:spPr>
          <a:xfrm>
            <a:off x="955709" y="5620011"/>
            <a:ext cx="45981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00" b="1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 部分訊息仍在整合階段</a:t>
            </a:r>
            <a:endParaRPr lang="en-US" altLang="zh-TW" sz="1100" b="1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C134B59-8A9F-4E5A-B67C-2BAFA6822361}"/>
              </a:ext>
            </a:extLst>
          </p:cNvPr>
          <p:cNvSpPr txBox="1"/>
          <p:nvPr/>
        </p:nvSpPr>
        <p:spPr>
          <a:xfrm>
            <a:off x="1216511" y="3233809"/>
            <a:ext cx="27129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3,000+</a:t>
            </a:r>
            <a:r>
              <a:rPr lang="zh-TW" altLang="en-US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筆</a:t>
            </a:r>
            <a:endParaRPr lang="en-US" altLang="zh-TW" sz="32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通知訊息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04C246C0-A6AF-4C16-8A15-7DEAFEE10250}"/>
              </a:ext>
            </a:extLst>
          </p:cNvPr>
          <p:cNvSpPr txBox="1"/>
          <p:nvPr/>
        </p:nvSpPr>
        <p:spPr>
          <a:xfrm>
            <a:off x="4478723" y="3233809"/>
            <a:ext cx="3234549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32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支援 </a:t>
            </a:r>
            <a:r>
              <a:rPr lang="en-US" altLang="zh-TW" sz="32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23</a:t>
            </a:r>
            <a:r>
              <a:rPr lang="zh-TW" altLang="en-US" sz="32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國</a:t>
            </a:r>
            <a:br>
              <a:rPr lang="zh-TW" altLang="en-US" sz="32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</a:br>
            <a:r>
              <a:rPr lang="zh-TW" altLang="en-US" sz="32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語系</a:t>
            </a:r>
            <a:endParaRPr lang="en-US" altLang="zh-TW" sz="3200" b="1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1B5ABDDF-8C3F-4CE2-ADA0-D09AB67DD27D}"/>
              </a:ext>
            </a:extLst>
          </p:cNvPr>
          <p:cNvSpPr txBox="1"/>
          <p:nvPr/>
        </p:nvSpPr>
        <p:spPr>
          <a:xfrm>
            <a:off x="8262543" y="3233809"/>
            <a:ext cx="27129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整合超過百種</a:t>
            </a:r>
            <a:endParaRPr lang="en-US" altLang="zh-TW" sz="32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應用程式</a:t>
            </a:r>
            <a:r>
              <a:rPr lang="en-US" altLang="zh-TW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2994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0CDE1A0-7125-410C-BD7C-A4109999A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385" y="2071045"/>
            <a:ext cx="5426242" cy="201969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z="3800">
                <a:solidFill>
                  <a:srgbClr val="FFC000"/>
                </a:solidFill>
              </a:rPr>
              <a:t>通知訊息太多好煩惱，</a:t>
            </a:r>
            <a:r>
              <a:rPr lang="en-US" altLang="zh-TW" sz="3800">
                <a:solidFill>
                  <a:srgbClr val="FFC000"/>
                </a:solidFill>
              </a:rPr>
              <a:t>我</a:t>
            </a:r>
            <a:r>
              <a:rPr lang="zh-TW" altLang="en-US" sz="3800">
                <a:solidFill>
                  <a:srgbClr val="FFC000"/>
                </a:solidFill>
              </a:rPr>
              <a:t>能否只接收我覺得重要的訊息通知？</a:t>
            </a:r>
            <a:endParaRPr lang="en-US" altLang="zh-TW" sz="38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6218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 Same Side Corner Rectangle 73">
            <a:extLst>
              <a:ext uri="{FF2B5EF4-FFF2-40B4-BE49-F238E27FC236}">
                <a16:creationId xmlns:a16="http://schemas.microsoft.com/office/drawing/2014/main" id="{C1A130F4-B25A-46F4-AE18-19CF8C791272}"/>
              </a:ext>
            </a:extLst>
          </p:cNvPr>
          <p:cNvSpPr/>
          <p:nvPr/>
        </p:nvSpPr>
        <p:spPr>
          <a:xfrm>
            <a:off x="5008907" y="1389583"/>
            <a:ext cx="3923376" cy="3773551"/>
          </a:xfrm>
          <a:prstGeom prst="round2SameRect">
            <a:avLst>
              <a:gd name="adj1" fmla="val 3863"/>
              <a:gd name="adj2" fmla="val 0"/>
            </a:avLst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sp>
        <p:nvSpPr>
          <p:cNvPr id="10" name="Round Same Side Corner Rectangle 73">
            <a:extLst>
              <a:ext uri="{FF2B5EF4-FFF2-40B4-BE49-F238E27FC236}">
                <a16:creationId xmlns:a16="http://schemas.microsoft.com/office/drawing/2014/main" id="{80BC4F0A-F896-44A5-8050-3B22A1C5429E}"/>
              </a:ext>
            </a:extLst>
          </p:cNvPr>
          <p:cNvSpPr/>
          <p:nvPr/>
        </p:nvSpPr>
        <p:spPr>
          <a:xfrm>
            <a:off x="853342" y="1389583"/>
            <a:ext cx="3923376" cy="3773551"/>
          </a:xfrm>
          <a:prstGeom prst="round2SameRect">
            <a:avLst>
              <a:gd name="adj1" fmla="val 3863"/>
              <a:gd name="adj2" fmla="val 0"/>
            </a:avLst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44EB1DC1-DA7F-4252-8803-2720E5391275}"/>
              </a:ext>
            </a:extLst>
          </p:cNvPr>
          <p:cNvSpPr/>
          <p:nvPr/>
        </p:nvSpPr>
        <p:spPr>
          <a:xfrm>
            <a:off x="1987037" y="1773014"/>
            <a:ext cx="1655986" cy="165598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31E4A65-E4D6-427B-96CF-B13ABC45A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選擇您要的通知：事件與警示通知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6002C54-5204-4B2E-B054-A5B6C0404481}"/>
              </a:ext>
            </a:extLst>
          </p:cNvPr>
          <p:cNvSpPr txBox="1"/>
          <p:nvPr/>
        </p:nvSpPr>
        <p:spPr>
          <a:xfrm>
            <a:off x="853342" y="4231392"/>
            <a:ext cx="392337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根據應用程式或功能項目中的分類，來選擇欲接收的通知事件。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FCE2EAF-3611-4924-88C8-3AC8BE0107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6284" y="3753293"/>
            <a:ext cx="4479352" cy="2985936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B1CE4D1B-1FE7-446E-971F-75FAB5AD1139}"/>
              </a:ext>
            </a:extLst>
          </p:cNvPr>
          <p:cNvSpPr txBox="1"/>
          <p:nvPr/>
        </p:nvSpPr>
        <p:spPr>
          <a:xfrm>
            <a:off x="5477824" y="4231392"/>
            <a:ext cx="3010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根據系統日誌的嚴重程度，來選擇欲接收的通知日誌。</a:t>
            </a: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A89F3935-99FE-4DEF-880C-256F648B2B35}"/>
              </a:ext>
            </a:extLst>
          </p:cNvPr>
          <p:cNvSpPr/>
          <p:nvPr/>
        </p:nvSpPr>
        <p:spPr>
          <a:xfrm>
            <a:off x="6142602" y="1773014"/>
            <a:ext cx="1655986" cy="165598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CC0010A-C670-4965-A53C-526EBCA6FB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2895" y="1809095"/>
            <a:ext cx="1723030" cy="158018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3F42AE4-E81E-4AE5-A200-C384123386B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438" y="1837530"/>
            <a:ext cx="1664981" cy="1526953"/>
          </a:xfrm>
          <a:prstGeom prst="rect">
            <a:avLst/>
          </a:prstGeom>
        </p:spPr>
      </p:pic>
      <p:sp>
        <p:nvSpPr>
          <p:cNvPr id="17" name="矩形: 剪去對角角落 16">
            <a:extLst>
              <a:ext uri="{FF2B5EF4-FFF2-40B4-BE49-F238E27FC236}">
                <a16:creationId xmlns:a16="http://schemas.microsoft.com/office/drawing/2014/main" id="{73EDA544-A3A2-4251-886D-B9AA164104F2}"/>
              </a:ext>
            </a:extLst>
          </p:cNvPr>
          <p:cNvSpPr/>
          <p:nvPr/>
        </p:nvSpPr>
        <p:spPr>
          <a:xfrm>
            <a:off x="1579690" y="3665837"/>
            <a:ext cx="2450051" cy="432705"/>
          </a:xfrm>
          <a:prstGeom prst="snip2DiagRect">
            <a:avLst/>
          </a:prstGeom>
          <a:gradFill>
            <a:gsLst>
              <a:gs pos="0">
                <a:schemeClr val="bg1"/>
              </a:gs>
              <a:gs pos="90000">
                <a:schemeClr val="accent6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8AB1DABA-C600-4814-AABA-645E2D6F97E5}"/>
              </a:ext>
            </a:extLst>
          </p:cNvPr>
          <p:cNvSpPr txBox="1"/>
          <p:nvPr/>
        </p:nvSpPr>
        <p:spPr>
          <a:xfrm>
            <a:off x="1766975" y="3678016"/>
            <a:ext cx="207548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zh-TW" altLang="en-US" sz="24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事件</a:t>
            </a:r>
            <a:r>
              <a:rPr lang="zh-TW" altLang="en-US" sz="2400" b="1">
                <a:solidFill>
                  <a:schemeClr val="accent6">
                    <a:lumMod val="50000"/>
                  </a:schemeClr>
                </a:solidFill>
                <a:latin typeface="微軟正黑體"/>
                <a:ea typeface="微軟正黑體" panose="020B0604030504040204" pitchFamily="34" charset="-120"/>
                <a:cs typeface="Arial" panose="020B0604020202020204" pitchFamily="34" charset="0"/>
              </a:rPr>
              <a:t>通知</a:t>
            </a:r>
            <a:endParaRPr lang="zh-TW" altLang="en-US" sz="2400">
              <a:solidFill>
                <a:schemeClr val="accent6">
                  <a:lumMod val="50000"/>
                </a:schemeClr>
              </a:solidFill>
              <a:latin typeface="微軟正黑體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矩形: 剪去對角角落 20">
            <a:extLst>
              <a:ext uri="{FF2B5EF4-FFF2-40B4-BE49-F238E27FC236}">
                <a16:creationId xmlns:a16="http://schemas.microsoft.com/office/drawing/2014/main" id="{99585400-38A5-4F79-92FE-B9AEEFD3835E}"/>
              </a:ext>
            </a:extLst>
          </p:cNvPr>
          <p:cNvSpPr/>
          <p:nvPr/>
        </p:nvSpPr>
        <p:spPr>
          <a:xfrm>
            <a:off x="5750087" y="3665837"/>
            <a:ext cx="2450051" cy="432705"/>
          </a:xfrm>
          <a:prstGeom prst="snip2DiagRect">
            <a:avLst/>
          </a:prstGeom>
          <a:gradFill>
            <a:gsLst>
              <a:gs pos="0">
                <a:schemeClr val="bg1"/>
              </a:gs>
              <a:gs pos="90000">
                <a:schemeClr val="accent6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E27DADC7-F4F8-492D-B53B-491F4B1E766E}"/>
              </a:ext>
            </a:extLst>
          </p:cNvPr>
          <p:cNvSpPr txBox="1"/>
          <p:nvPr/>
        </p:nvSpPr>
        <p:spPr>
          <a:xfrm>
            <a:off x="5937372" y="3678016"/>
            <a:ext cx="207548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zh-TW" altLang="en-US" sz="24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警示通知</a:t>
            </a:r>
          </a:p>
        </p:txBody>
      </p:sp>
    </p:spTree>
    <p:extLst>
      <p:ext uri="{BB962C8B-B14F-4D97-AF65-F5344CB8AC3E}">
        <p14:creationId xmlns:p14="http://schemas.microsoft.com/office/powerpoint/2010/main" val="3492479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B2D0BE-E46E-4577-B599-22724700E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Notification Center</a:t>
            </a:r>
            <a:r>
              <a:rPr lang="en-US" altLang="zh-TW">
                <a:cs typeface="Calibri Light"/>
              </a:rPr>
              <a:t> </a:t>
            </a:r>
            <a:r>
              <a:rPr lang="en-US" altLang="zh-TW" err="1">
                <a:cs typeface="Calibri Light"/>
              </a:rPr>
              <a:t>使用數據</a:t>
            </a:r>
            <a:endParaRPr lang="en-US" altLang="zh-TW">
              <a:cs typeface="Calibri Light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B039E93-C5A2-4F79-A7BC-246A99B61AFC}"/>
              </a:ext>
            </a:extLst>
          </p:cNvPr>
          <p:cNvSpPr txBox="1"/>
          <p:nvPr/>
        </p:nvSpPr>
        <p:spPr>
          <a:xfrm>
            <a:off x="9459206" y="5247876"/>
            <a:ext cx="2821192" cy="43088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100" b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軟正黑體" panose="020B0604030504040204" pitchFamily="34" charset="-120"/>
                <a:cs typeface="Arial"/>
              </a:rPr>
              <a:t>統計時間：20180929 - 20181108</a:t>
            </a:r>
            <a:endParaRPr lang="en-US" altLang="zh-TW" sz="1100" b="1">
              <a:solidFill>
                <a:schemeClr val="tx1">
                  <a:lumMod val="65000"/>
                  <a:lumOff val="35000"/>
                </a:schemeClr>
              </a:solidFill>
              <a:latin typeface="Arial"/>
              <a:ea typeface="微軟正黑體" panose="020B0604030504040204" pitchFamily="34" charset="-120"/>
              <a:cs typeface="Arial"/>
            </a:endParaRPr>
          </a:p>
          <a:p>
            <a:r>
              <a:rPr lang="zh-TW" altLang="en-US" sz="1100" b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軟正黑體" panose="020B0604030504040204" pitchFamily="34" charset="-120"/>
                <a:cs typeface="Arial"/>
              </a:rPr>
              <a:t>此數據未包含 Mail &amp; SMS資料</a:t>
            </a:r>
            <a:endParaRPr lang="zh-TW" altLang="en-US" sz="1100" b="1">
              <a:solidFill>
                <a:schemeClr val="tx1">
                  <a:lumMod val="65000"/>
                  <a:lumOff val="35000"/>
                </a:schemeClr>
              </a:solidFill>
              <a:latin typeface="微軟正黑體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6CA2A932-35D0-4259-9018-8138A8EFFBEB}"/>
              </a:ext>
            </a:extLst>
          </p:cNvPr>
          <p:cNvSpPr/>
          <p:nvPr/>
        </p:nvSpPr>
        <p:spPr>
          <a:xfrm>
            <a:off x="9665712" y="1966635"/>
            <a:ext cx="223653" cy="20637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AB5ACDB9-6291-47DA-A323-62855CF8A5A8}"/>
              </a:ext>
            </a:extLst>
          </p:cNvPr>
          <p:cNvSpPr txBox="1"/>
          <p:nvPr/>
        </p:nvSpPr>
        <p:spPr>
          <a:xfrm>
            <a:off x="9920224" y="1900543"/>
            <a:ext cx="11676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前期數據</a:t>
            </a:r>
          </a:p>
        </p:txBody>
      </p:sp>
      <p:sp>
        <p:nvSpPr>
          <p:cNvPr id="55" name="圓角矩形 73">
            <a:extLst>
              <a:ext uri="{FF2B5EF4-FFF2-40B4-BE49-F238E27FC236}">
                <a16:creationId xmlns:a16="http://schemas.microsoft.com/office/drawing/2014/main" id="{DE9561E7-6CD5-4841-8D78-862009E09714}"/>
              </a:ext>
            </a:extLst>
          </p:cNvPr>
          <p:cNvSpPr/>
          <p:nvPr/>
        </p:nvSpPr>
        <p:spPr>
          <a:xfrm>
            <a:off x="1449218" y="1905312"/>
            <a:ext cx="3441434" cy="3836651"/>
          </a:xfrm>
          <a:prstGeom prst="roundRect">
            <a:avLst>
              <a:gd name="adj" fmla="val 863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61" name="Shape 101">
            <a:extLst>
              <a:ext uri="{FF2B5EF4-FFF2-40B4-BE49-F238E27FC236}">
                <a16:creationId xmlns:a16="http://schemas.microsoft.com/office/drawing/2014/main" id="{12A01D2D-5C86-430C-992F-5ED978877388}"/>
              </a:ext>
            </a:extLst>
          </p:cNvPr>
          <p:cNvSpPr txBox="1"/>
          <p:nvPr/>
        </p:nvSpPr>
        <p:spPr>
          <a:xfrm>
            <a:off x="1449216" y="5184678"/>
            <a:ext cx="3441435" cy="55728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通知裝置配對數量</a:t>
            </a:r>
          </a:p>
        </p:txBody>
      </p:sp>
      <p:sp>
        <p:nvSpPr>
          <p:cNvPr id="73" name="矩形: 圓角 72">
            <a:extLst>
              <a:ext uri="{FF2B5EF4-FFF2-40B4-BE49-F238E27FC236}">
                <a16:creationId xmlns:a16="http://schemas.microsoft.com/office/drawing/2014/main" id="{B5ADB1D4-5825-4C6F-89D5-B2B25F3B86BB}"/>
              </a:ext>
            </a:extLst>
          </p:cNvPr>
          <p:cNvSpPr/>
          <p:nvPr/>
        </p:nvSpPr>
        <p:spPr>
          <a:xfrm rot="16200000">
            <a:off x="1325073" y="3466384"/>
            <a:ext cx="2189520" cy="1284044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2000">
                <a:schemeClr val="bg2">
                  <a:lumMod val="25000"/>
                </a:schemeClr>
              </a:gs>
              <a:gs pos="7000">
                <a:schemeClr val="bg2">
                  <a:lumMod val="75000"/>
                </a:schemeClr>
              </a:gs>
            </a:gsLst>
            <a:lin ang="0" scaled="0"/>
          </a:gradFill>
          <a:ln>
            <a:noFill/>
          </a:ln>
          <a:effectLst>
            <a:outerShdw blurRad="50800" dist="127000" dir="1920000" sx="91000" sy="91000" algn="ctr" rotWithShape="0">
              <a:schemeClr val="bg2">
                <a:lumMod val="50000"/>
                <a:alpha val="5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75" name="Shape 83">
            <a:extLst>
              <a:ext uri="{FF2B5EF4-FFF2-40B4-BE49-F238E27FC236}">
                <a16:creationId xmlns:a16="http://schemas.microsoft.com/office/drawing/2014/main" id="{C8D33BC8-A859-44BC-84C7-885A2E7639EE}"/>
              </a:ext>
            </a:extLst>
          </p:cNvPr>
          <p:cNvSpPr txBox="1"/>
          <p:nvPr/>
        </p:nvSpPr>
        <p:spPr>
          <a:xfrm>
            <a:off x="1635840" y="3200297"/>
            <a:ext cx="1567986" cy="65277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38,700</a:t>
            </a:r>
          </a:p>
          <a:p>
            <a:pPr algn="ctr"/>
            <a:r>
              <a:rPr lang="zh-TW" alt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通知裝置配對</a:t>
            </a:r>
          </a:p>
        </p:txBody>
      </p:sp>
      <p:sp>
        <p:nvSpPr>
          <p:cNvPr id="89" name="矩形: 圓角 88">
            <a:extLst>
              <a:ext uri="{FF2B5EF4-FFF2-40B4-BE49-F238E27FC236}">
                <a16:creationId xmlns:a16="http://schemas.microsoft.com/office/drawing/2014/main" id="{50301F6A-414A-4146-A77F-9AE865F17880}"/>
              </a:ext>
            </a:extLst>
          </p:cNvPr>
          <p:cNvSpPr/>
          <p:nvPr/>
        </p:nvSpPr>
        <p:spPr>
          <a:xfrm rot="16200000">
            <a:off x="2547104" y="3195674"/>
            <a:ext cx="2730941" cy="1284044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2000">
                <a:schemeClr val="accent2"/>
              </a:gs>
              <a:gs pos="7000">
                <a:schemeClr val="accent2">
                  <a:lumMod val="40000"/>
                  <a:lumOff val="60000"/>
                </a:schemeClr>
              </a:gs>
            </a:gsLst>
            <a:lin ang="0" scaled="0"/>
          </a:gradFill>
          <a:ln>
            <a:noFill/>
          </a:ln>
          <a:effectLst>
            <a:outerShdw blurRad="50800" dist="127000" dir="1920000" sx="91000" sy="91000" algn="ctr" rotWithShape="0">
              <a:schemeClr val="bg2">
                <a:lumMod val="50000"/>
                <a:alpha val="5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92" name="Shape 83">
            <a:extLst>
              <a:ext uri="{FF2B5EF4-FFF2-40B4-BE49-F238E27FC236}">
                <a16:creationId xmlns:a16="http://schemas.microsoft.com/office/drawing/2014/main" id="{EF5435BC-7189-401F-A89C-7FD494B0D74C}"/>
              </a:ext>
            </a:extLst>
          </p:cNvPr>
          <p:cNvSpPr txBox="1"/>
          <p:nvPr/>
        </p:nvSpPr>
        <p:spPr>
          <a:xfrm>
            <a:off x="3129595" y="2662063"/>
            <a:ext cx="1567986" cy="65277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45,937</a:t>
            </a:r>
          </a:p>
          <a:p>
            <a:pPr algn="ctr"/>
            <a:r>
              <a:rPr lang="zh-TW" alt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通知裝置配對</a:t>
            </a:r>
          </a:p>
        </p:txBody>
      </p:sp>
      <p:sp>
        <p:nvSpPr>
          <p:cNvPr id="93" name="圓角矩形 73">
            <a:extLst>
              <a:ext uri="{FF2B5EF4-FFF2-40B4-BE49-F238E27FC236}">
                <a16:creationId xmlns:a16="http://schemas.microsoft.com/office/drawing/2014/main" id="{44A60E8A-B309-4518-B3F0-73943283450E}"/>
              </a:ext>
            </a:extLst>
          </p:cNvPr>
          <p:cNvSpPr/>
          <p:nvPr/>
        </p:nvSpPr>
        <p:spPr>
          <a:xfrm>
            <a:off x="5799210" y="1905312"/>
            <a:ext cx="3441434" cy="3836651"/>
          </a:xfrm>
          <a:prstGeom prst="roundRect">
            <a:avLst>
              <a:gd name="adj" fmla="val 863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94" name="Shape 101">
            <a:extLst>
              <a:ext uri="{FF2B5EF4-FFF2-40B4-BE49-F238E27FC236}">
                <a16:creationId xmlns:a16="http://schemas.microsoft.com/office/drawing/2014/main" id="{EC50EE76-5833-4297-9768-4F9A2063DAEA}"/>
              </a:ext>
            </a:extLst>
          </p:cNvPr>
          <p:cNvSpPr txBox="1"/>
          <p:nvPr/>
        </p:nvSpPr>
        <p:spPr>
          <a:xfrm>
            <a:off x="5799208" y="5184678"/>
            <a:ext cx="3441435" cy="55728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訊息傳送數量</a:t>
            </a:r>
          </a:p>
        </p:txBody>
      </p:sp>
      <p:sp>
        <p:nvSpPr>
          <p:cNvPr id="95" name="矩形: 圓角 94">
            <a:extLst>
              <a:ext uri="{FF2B5EF4-FFF2-40B4-BE49-F238E27FC236}">
                <a16:creationId xmlns:a16="http://schemas.microsoft.com/office/drawing/2014/main" id="{7B923F9D-22AF-4F41-8181-C947C1A87C1D}"/>
              </a:ext>
            </a:extLst>
          </p:cNvPr>
          <p:cNvSpPr/>
          <p:nvPr/>
        </p:nvSpPr>
        <p:spPr>
          <a:xfrm rot="16200000">
            <a:off x="5675065" y="3466384"/>
            <a:ext cx="2189520" cy="1284044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2000">
                <a:schemeClr val="bg2">
                  <a:lumMod val="25000"/>
                </a:schemeClr>
              </a:gs>
              <a:gs pos="7000">
                <a:schemeClr val="bg2">
                  <a:lumMod val="75000"/>
                </a:schemeClr>
              </a:gs>
            </a:gsLst>
            <a:lin ang="0" scaled="0"/>
          </a:gradFill>
          <a:ln>
            <a:noFill/>
          </a:ln>
          <a:effectLst>
            <a:outerShdw blurRad="50800" dist="127000" dir="1920000" sx="91000" sy="91000" algn="ctr" rotWithShape="0">
              <a:schemeClr val="bg2">
                <a:lumMod val="50000"/>
                <a:alpha val="5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96" name="Shape 83">
            <a:extLst>
              <a:ext uri="{FF2B5EF4-FFF2-40B4-BE49-F238E27FC236}">
                <a16:creationId xmlns:a16="http://schemas.microsoft.com/office/drawing/2014/main" id="{24A723BB-134F-400F-A97D-FE53F5B822B8}"/>
              </a:ext>
            </a:extLst>
          </p:cNvPr>
          <p:cNvSpPr txBox="1"/>
          <p:nvPr/>
        </p:nvSpPr>
        <p:spPr>
          <a:xfrm>
            <a:off x="5975199" y="3200297"/>
            <a:ext cx="1567986" cy="65277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17,582,555</a:t>
            </a:r>
          </a:p>
          <a:p>
            <a:pPr algn="ctr"/>
            <a:r>
              <a:rPr lang="zh-TW" alt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筆數</a:t>
            </a:r>
          </a:p>
        </p:txBody>
      </p:sp>
      <p:sp>
        <p:nvSpPr>
          <p:cNvPr id="97" name="矩形: 圓角 96">
            <a:extLst>
              <a:ext uri="{FF2B5EF4-FFF2-40B4-BE49-F238E27FC236}">
                <a16:creationId xmlns:a16="http://schemas.microsoft.com/office/drawing/2014/main" id="{D255CDA2-B65B-40F3-9DE5-5404E6A1EFE5}"/>
              </a:ext>
            </a:extLst>
          </p:cNvPr>
          <p:cNvSpPr/>
          <p:nvPr/>
        </p:nvSpPr>
        <p:spPr>
          <a:xfrm rot="16200000">
            <a:off x="6897096" y="3195674"/>
            <a:ext cx="2730941" cy="1284044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2000">
                <a:schemeClr val="accent2"/>
              </a:gs>
              <a:gs pos="7000">
                <a:schemeClr val="accent2">
                  <a:lumMod val="40000"/>
                  <a:lumOff val="60000"/>
                </a:schemeClr>
              </a:gs>
            </a:gsLst>
            <a:lin ang="0" scaled="0"/>
          </a:gradFill>
          <a:ln>
            <a:noFill/>
          </a:ln>
          <a:effectLst>
            <a:outerShdw blurRad="50800" dist="127000" dir="1920000" sx="91000" sy="91000" algn="ctr" rotWithShape="0">
              <a:schemeClr val="bg2">
                <a:lumMod val="50000"/>
                <a:alpha val="5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98" name="Shape 83">
            <a:extLst>
              <a:ext uri="{FF2B5EF4-FFF2-40B4-BE49-F238E27FC236}">
                <a16:creationId xmlns:a16="http://schemas.microsoft.com/office/drawing/2014/main" id="{5EAE50CA-F63D-4E91-B10C-3B7CE7AE7B29}"/>
              </a:ext>
            </a:extLst>
          </p:cNvPr>
          <p:cNvSpPr txBox="1"/>
          <p:nvPr/>
        </p:nvSpPr>
        <p:spPr>
          <a:xfrm>
            <a:off x="7476572" y="2662063"/>
            <a:ext cx="1567986" cy="65277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22,892,486</a:t>
            </a:r>
          </a:p>
          <a:p>
            <a:pPr algn="ctr"/>
            <a:r>
              <a:rPr lang="zh-TW" alt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筆數</a:t>
            </a:r>
            <a:endParaRPr lang="zh-TW" altLang="en-US" sz="1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: 剪去對角角落 3">
            <a:extLst>
              <a:ext uri="{FF2B5EF4-FFF2-40B4-BE49-F238E27FC236}">
                <a16:creationId xmlns:a16="http://schemas.microsoft.com/office/drawing/2014/main" id="{0BC34897-E9F5-4C5B-8589-BD9E8E574879}"/>
              </a:ext>
            </a:extLst>
          </p:cNvPr>
          <p:cNvSpPr/>
          <p:nvPr/>
        </p:nvSpPr>
        <p:spPr>
          <a:xfrm>
            <a:off x="521186" y="1549844"/>
            <a:ext cx="2977531" cy="721207"/>
          </a:xfrm>
          <a:prstGeom prst="snip2Diag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45000">
                <a:srgbClr val="C00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9" name="Shape 83">
            <a:extLst>
              <a:ext uri="{FF2B5EF4-FFF2-40B4-BE49-F238E27FC236}">
                <a16:creationId xmlns:a16="http://schemas.microsoft.com/office/drawing/2014/main" id="{AFF4C72B-6B56-432C-A7B2-7DAD674F4FFD}"/>
              </a:ext>
            </a:extLst>
          </p:cNvPr>
          <p:cNvSpPr txBox="1"/>
          <p:nvPr/>
        </p:nvSpPr>
        <p:spPr>
          <a:xfrm>
            <a:off x="1398879" y="1646428"/>
            <a:ext cx="2043789" cy="65277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成長 </a:t>
            </a:r>
            <a:r>
              <a:rPr lang="en-US" altLang="zh-TW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18.7%</a:t>
            </a:r>
            <a:endParaRPr lang="zh-TW" altLang="en-US" sz="28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0" name="矩形: 剪去對角角落 99">
            <a:extLst>
              <a:ext uri="{FF2B5EF4-FFF2-40B4-BE49-F238E27FC236}">
                <a16:creationId xmlns:a16="http://schemas.microsoft.com/office/drawing/2014/main" id="{4F2A4E4B-3443-41AA-A7A7-BA60A5DDD741}"/>
              </a:ext>
            </a:extLst>
          </p:cNvPr>
          <p:cNvSpPr/>
          <p:nvPr/>
        </p:nvSpPr>
        <p:spPr>
          <a:xfrm>
            <a:off x="4900247" y="1549844"/>
            <a:ext cx="2977531" cy="721207"/>
          </a:xfrm>
          <a:prstGeom prst="snip2Diag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45000">
                <a:srgbClr val="C00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1" name="Shape 83">
            <a:extLst>
              <a:ext uri="{FF2B5EF4-FFF2-40B4-BE49-F238E27FC236}">
                <a16:creationId xmlns:a16="http://schemas.microsoft.com/office/drawing/2014/main" id="{3386F409-2060-4BC5-83F6-E6853910B995}"/>
              </a:ext>
            </a:extLst>
          </p:cNvPr>
          <p:cNvSpPr txBox="1"/>
          <p:nvPr/>
        </p:nvSpPr>
        <p:spPr>
          <a:xfrm>
            <a:off x="5777940" y="1646428"/>
            <a:ext cx="2043789" cy="65277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成長 </a:t>
            </a:r>
            <a:r>
              <a:rPr lang="en-US" altLang="zh-TW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30.3%</a:t>
            </a:r>
            <a:endParaRPr lang="zh-TW" altLang="en-US" sz="28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箭號: 有線條的向右箭號 2">
            <a:extLst>
              <a:ext uri="{FF2B5EF4-FFF2-40B4-BE49-F238E27FC236}">
                <a16:creationId xmlns:a16="http://schemas.microsoft.com/office/drawing/2014/main" id="{F33B0553-A7BD-4E04-AC9E-796BE21C9C52}"/>
              </a:ext>
            </a:extLst>
          </p:cNvPr>
          <p:cNvSpPr/>
          <p:nvPr/>
        </p:nvSpPr>
        <p:spPr>
          <a:xfrm rot="16200000">
            <a:off x="580820" y="1520700"/>
            <a:ext cx="1033740" cy="697031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127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箭號: 有線條的向右箭號 41">
            <a:extLst>
              <a:ext uri="{FF2B5EF4-FFF2-40B4-BE49-F238E27FC236}">
                <a16:creationId xmlns:a16="http://schemas.microsoft.com/office/drawing/2014/main" id="{09124DBE-7D6E-45B3-8CAB-4D72E5F9A51C}"/>
              </a:ext>
            </a:extLst>
          </p:cNvPr>
          <p:cNvSpPr/>
          <p:nvPr/>
        </p:nvSpPr>
        <p:spPr>
          <a:xfrm rot="16200000">
            <a:off x="4948326" y="1520701"/>
            <a:ext cx="1033740" cy="697031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127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70956FD6-2798-428B-BDF3-BBF8576CACA0}"/>
              </a:ext>
            </a:extLst>
          </p:cNvPr>
          <p:cNvSpPr/>
          <p:nvPr/>
        </p:nvSpPr>
        <p:spPr>
          <a:xfrm>
            <a:off x="9665712" y="2386468"/>
            <a:ext cx="223653" cy="2063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0F0E3BEF-F3A5-40D1-9C7C-E6241CC5C135}"/>
              </a:ext>
            </a:extLst>
          </p:cNvPr>
          <p:cNvSpPr txBox="1"/>
          <p:nvPr/>
        </p:nvSpPr>
        <p:spPr>
          <a:xfrm>
            <a:off x="9920224" y="2320376"/>
            <a:ext cx="1789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QTS</a:t>
            </a:r>
            <a:r>
              <a:rPr lang="zh-TW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4.3.5 </a:t>
            </a:r>
            <a:r>
              <a:rPr lang="zh-TW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推出後</a:t>
            </a:r>
          </a:p>
        </p:txBody>
      </p:sp>
    </p:spTree>
    <p:extLst>
      <p:ext uri="{BB962C8B-B14F-4D97-AF65-F5344CB8AC3E}">
        <p14:creationId xmlns:p14="http://schemas.microsoft.com/office/powerpoint/2010/main" val="3685904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7AD0FB1-7A48-4229-B560-4DA0EB978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高彈性、高客製化的篩選條件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5DA557A8-89B1-4BF1-A0FA-AEEC325D5877}"/>
              </a:ext>
            </a:extLst>
          </p:cNvPr>
          <p:cNvSpPr txBox="1"/>
          <p:nvPr/>
        </p:nvSpPr>
        <p:spPr>
          <a:xfrm>
            <a:off x="504968" y="1253424"/>
            <a:ext cx="6951349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細緻功能設定 充分滿足您的通知需求</a:t>
            </a:r>
            <a:endParaRPr lang="en-US" altLang="zh-TW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E286A2B3-88B7-4BE2-AC25-C21A818FCE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084" y="1024302"/>
            <a:ext cx="3707616" cy="1988082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E52B6609-BE50-43DC-9B70-7A12A87D37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084" y="2790718"/>
            <a:ext cx="3707616" cy="1988082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B0AA0CE8-0F99-4300-8A4F-B009D1E6FF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084" y="4566687"/>
            <a:ext cx="3707616" cy="1988082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5E86A7BE-1A3D-45F4-8EE6-908E19E573B7}"/>
              </a:ext>
            </a:extLst>
          </p:cNvPr>
          <p:cNvSpPr txBox="1"/>
          <p:nvPr/>
        </p:nvSpPr>
        <p:spPr>
          <a:xfrm>
            <a:off x="7696084" y="1661479"/>
            <a:ext cx="7253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zh-TW" altLang="en-US" sz="3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C562DA7-9662-4D91-B996-736A1F395A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75" b="3048"/>
          <a:stretch/>
        </p:blipFill>
        <p:spPr>
          <a:xfrm>
            <a:off x="873692" y="1945400"/>
            <a:ext cx="6213900" cy="41169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文字方塊 30">
            <a:extLst>
              <a:ext uri="{FF2B5EF4-FFF2-40B4-BE49-F238E27FC236}">
                <a16:creationId xmlns:a16="http://schemas.microsoft.com/office/drawing/2014/main" id="{3232EE5D-DE63-41B0-B39E-2029702F510F}"/>
              </a:ext>
            </a:extLst>
          </p:cNvPr>
          <p:cNvSpPr txBox="1"/>
          <p:nvPr/>
        </p:nvSpPr>
        <p:spPr>
          <a:xfrm>
            <a:off x="8421405" y="1402790"/>
            <a:ext cx="257875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嚴重性層級篩選</a:t>
            </a:r>
            <a:endParaRPr lang="en-US" altLang="zh-TW" b="1">
              <a:solidFill>
                <a:srgbClr val="0070C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可直接選擇訊息嚴重層級，系統幫您快速過濾重要通知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953B4ADC-0AAA-46A7-A8FE-80D6EDE5C975}"/>
              </a:ext>
            </a:extLst>
          </p:cNvPr>
          <p:cNvSpPr txBox="1"/>
          <p:nvPr/>
        </p:nvSpPr>
        <p:spPr>
          <a:xfrm>
            <a:off x="7696084" y="3420878"/>
            <a:ext cx="7253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zh-TW" altLang="en-US" sz="3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B5BE2B11-A641-498E-A53E-4DB25B33644E}"/>
              </a:ext>
            </a:extLst>
          </p:cNvPr>
          <p:cNvSpPr txBox="1"/>
          <p:nvPr/>
        </p:nvSpPr>
        <p:spPr>
          <a:xfrm>
            <a:off x="8421405" y="3248512"/>
            <a:ext cx="26820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關鍵字篩選 </a:t>
            </a:r>
            <a:r>
              <a:rPr lang="en-US" altLang="zh-TW" sz="20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20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支援多個</a:t>
            </a:r>
            <a:r>
              <a:rPr lang="en-US" altLang="zh-TW" sz="20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</a:p>
          <a:p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指定「包含」或「排除」關鍵字的資訊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7670F0F7-7F6A-402A-9D19-2DE7BD67DF2E}"/>
              </a:ext>
            </a:extLst>
          </p:cNvPr>
          <p:cNvSpPr txBox="1"/>
          <p:nvPr/>
        </p:nvSpPr>
        <p:spPr>
          <a:xfrm>
            <a:off x="7696084" y="5197163"/>
            <a:ext cx="7253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zh-TW" altLang="en-US" sz="3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2DE32A54-013B-45D5-8C57-1037848CFB8B}"/>
              </a:ext>
            </a:extLst>
          </p:cNvPr>
          <p:cNvSpPr txBox="1"/>
          <p:nvPr/>
        </p:nvSpPr>
        <p:spPr>
          <a:xfrm>
            <a:off x="8421405" y="5014928"/>
            <a:ext cx="25787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指定時間通知</a:t>
            </a:r>
            <a:endParaRPr lang="en-US" altLang="zh-TW" sz="2000" b="1">
              <a:solidFill>
                <a:srgbClr val="0070C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針對時間範圍內所發生之訊息給予通知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4597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3E424F-E7FC-4AD4-AF83-091FA1B9E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高彈性、高客製化的接收條件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001785FF-1425-43C1-889B-3DDBD62E64A6}"/>
              </a:ext>
            </a:extLst>
          </p:cNvPr>
          <p:cNvSpPr txBox="1"/>
          <p:nvPr/>
        </p:nvSpPr>
        <p:spPr>
          <a:xfrm>
            <a:off x="504968" y="1253424"/>
            <a:ext cx="6951349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三大優點</a:t>
            </a:r>
            <a:endParaRPr lang="en-US" altLang="zh-TW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822606CE-395B-47EC-92D9-6269FD80CA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084" y="1024302"/>
            <a:ext cx="3707616" cy="1988082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E9272AD1-8D74-4733-B95F-5985C2161A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084" y="2790718"/>
            <a:ext cx="3707616" cy="1988082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D222C3E0-5F87-49BA-B15A-0EB2F134D2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084" y="4566687"/>
            <a:ext cx="3707616" cy="1988082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1556F581-8585-40CD-B75D-D8C2D02A74F2}"/>
              </a:ext>
            </a:extLst>
          </p:cNvPr>
          <p:cNvSpPr txBox="1"/>
          <p:nvPr/>
        </p:nvSpPr>
        <p:spPr>
          <a:xfrm>
            <a:off x="7696084" y="1661479"/>
            <a:ext cx="7253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zh-TW" altLang="en-US" sz="3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171C3E1F-838C-4438-964C-E2FE06E6D257}"/>
              </a:ext>
            </a:extLst>
          </p:cNvPr>
          <p:cNvSpPr txBox="1"/>
          <p:nvPr/>
        </p:nvSpPr>
        <p:spPr>
          <a:xfrm>
            <a:off x="8421405" y="1487434"/>
            <a:ext cx="25787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可支援同時設定多種傳送配對，避免單一傳送管道失敗！</a:t>
            </a:r>
            <a:endParaRPr lang="en-US" altLang="zh-TW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20C964D1-CFD1-4F98-96DD-08316F8EDA5D}"/>
              </a:ext>
            </a:extLst>
          </p:cNvPr>
          <p:cNvSpPr txBox="1"/>
          <p:nvPr/>
        </p:nvSpPr>
        <p:spPr>
          <a:xfrm>
            <a:off x="7696084" y="3420878"/>
            <a:ext cx="7253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zh-TW" altLang="en-US" sz="3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E8FA9A96-6B3F-42A2-AD5A-E57C4C6BA159}"/>
              </a:ext>
            </a:extLst>
          </p:cNvPr>
          <p:cNvSpPr txBox="1"/>
          <p:nvPr/>
        </p:nvSpPr>
        <p:spPr>
          <a:xfrm>
            <a:off x="8421405" y="3248512"/>
            <a:ext cx="26820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不必再手動輸入！一次快速加入 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聯絡人 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Email &amp; 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電話</a:t>
            </a:r>
            <a:endParaRPr lang="en-US" altLang="zh-TW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0721F833-9D27-4644-9E53-FC95985FC548}"/>
              </a:ext>
            </a:extLst>
          </p:cNvPr>
          <p:cNvSpPr txBox="1"/>
          <p:nvPr/>
        </p:nvSpPr>
        <p:spPr>
          <a:xfrm>
            <a:off x="7696084" y="5197163"/>
            <a:ext cx="7253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zh-TW" altLang="en-US" sz="3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F00472D3-2F90-456A-9BD4-F3D220CA027A}"/>
              </a:ext>
            </a:extLst>
          </p:cNvPr>
          <p:cNvSpPr txBox="1"/>
          <p:nvPr/>
        </p:nvSpPr>
        <p:spPr>
          <a:xfrm>
            <a:off x="8421405" y="5014928"/>
            <a:ext cx="25787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接收者數量不再限制！支援可同時設定多位收件人資訊</a:t>
            </a:r>
            <a:endParaRPr lang="en-US" altLang="zh-TW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CC40EB4-AEE8-4D05-A6B8-5485BA4260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86" y="1959722"/>
            <a:ext cx="5735330" cy="41390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3" descr="C:\Users\user\Desktop\TS-x28A_PPT\勝2.png">
            <a:extLst>
              <a:ext uri="{FF2B5EF4-FFF2-40B4-BE49-F238E27FC236}">
                <a16:creationId xmlns:a16="http://schemas.microsoft.com/office/drawing/2014/main" id="{8264D75A-3A5C-4336-A54F-54C68E776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5528" y="1129577"/>
            <a:ext cx="860458" cy="57470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08113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5B395577-CCFB-4A52-A333-7588D64158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779" y="1813437"/>
            <a:ext cx="10074442" cy="432886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8D35F93-2F65-4322-937E-80E607E62F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3210" y="3753852"/>
            <a:ext cx="1840831" cy="890337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18F3081-4C32-49A5-833E-F517DA65837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0032" y="2756377"/>
            <a:ext cx="5540015" cy="41016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84A4CEC-A8A6-44D7-B8BA-9B10646EF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重要日誌不錯過，一鍵加入通知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D181DBD-8904-45DC-8F40-97D9F3B43929}"/>
              </a:ext>
            </a:extLst>
          </p:cNvPr>
          <p:cNvSpPr/>
          <p:nvPr/>
        </p:nvSpPr>
        <p:spPr>
          <a:xfrm>
            <a:off x="1156732" y="1255162"/>
            <a:ext cx="987853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zh-TW" altLang="en-US" sz="2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針對重要日誌，支援一鍵加入通知規則內，一鍵即可掌握重要訊息。</a:t>
            </a:r>
            <a:endParaRPr lang="en-US" altLang="zh-TW" sz="2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4" name="接點: 肘形 3">
            <a:extLst>
              <a:ext uri="{FF2B5EF4-FFF2-40B4-BE49-F238E27FC236}">
                <a16:creationId xmlns:a16="http://schemas.microsoft.com/office/drawing/2014/main" id="{B57EAD41-E4D6-427E-BAC8-86BBB61C20EA}"/>
              </a:ext>
            </a:extLst>
          </p:cNvPr>
          <p:cNvCxnSpPr>
            <a:cxnSpLocks/>
          </p:cNvCxnSpPr>
          <p:nvPr/>
        </p:nvCxnSpPr>
        <p:spPr>
          <a:xfrm rot="10800000" flipV="1">
            <a:off x="8061161" y="4668253"/>
            <a:ext cx="1702465" cy="385010"/>
          </a:xfrm>
          <a:prstGeom prst="bentConnector3">
            <a:avLst>
              <a:gd name="adj1" fmla="val 530"/>
            </a:avLst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3245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051613F-9959-47E2-B009-B29DD59F9F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6A189BA-2657-4248-85AB-5C94E271AE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zh-TW" altLang="en-US" sz="2400">
                <a:latin typeface="Arial" panose="020B0604020202020204" pitchFamily="34" charset="0"/>
                <a:cs typeface="Arial" panose="020B0604020202020204" pitchFamily="34" charset="0"/>
              </a:rPr>
              <a:t>建議設定：</a:t>
            </a:r>
            <a:endParaRPr lang="en-US" altLang="zh-TW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55600" defTabSz="900113">
              <a:buClr>
                <a:srgbClr val="0070C0"/>
              </a:buClr>
              <a:buAutoNum type="arabicPeriod"/>
            </a:pPr>
            <a:r>
              <a:rPr lang="zh-TW" altLang="en-US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選擇「警示通知」規則</a:t>
            </a:r>
            <a:endParaRPr lang="en-US" altLang="zh-TW" sz="2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55600">
              <a:buClr>
                <a:srgbClr val="0070C0"/>
              </a:buClr>
              <a:buAutoNum type="arabicPeriod"/>
            </a:pPr>
            <a:r>
              <a:rPr lang="zh-TW" altLang="en-US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勾選「警告」與「錯誤」層級日誌，篩選條件選擇「所有訊息」</a:t>
            </a:r>
            <a:endParaRPr lang="en-US" altLang="zh-TW" sz="2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55600">
              <a:buClr>
                <a:srgbClr val="0070C0"/>
              </a:buClr>
              <a:buAutoNum type="arabicPeriod"/>
            </a:pPr>
            <a:r>
              <a:rPr lang="zh-TW" altLang="en-US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設定通知方式與接收者</a:t>
            </a:r>
            <a:endParaRPr lang="en-US" altLang="zh-TW" sz="2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355600">
              <a:buClr>
                <a:srgbClr val="0070C0"/>
              </a:buClr>
              <a:buAutoNum type="arabicPeriod"/>
            </a:pPr>
            <a:r>
              <a:rPr lang="zh-TW" altLang="en-US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完成</a:t>
            </a:r>
            <a:endParaRPr lang="en-US" altLang="zh-TW" sz="2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AFE9CBE-0527-4C31-A1D3-B4ED4881A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使用案例分享 </a:t>
            </a:r>
            <a:r>
              <a:rPr lang="en-US" altLang="zh-TW"/>
              <a:t>1</a:t>
            </a:r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A33A0DF-EE09-4E66-8CD4-2053EF0B10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532" y="3686568"/>
            <a:ext cx="5342157" cy="22954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語音泡泡: 矩形 7">
            <a:extLst>
              <a:ext uri="{FF2B5EF4-FFF2-40B4-BE49-F238E27FC236}">
                <a16:creationId xmlns:a16="http://schemas.microsoft.com/office/drawing/2014/main" id="{4401635C-C044-4C02-A015-D020C0FDF854}"/>
              </a:ext>
            </a:extLst>
          </p:cNvPr>
          <p:cNvSpPr/>
          <p:nvPr/>
        </p:nvSpPr>
        <p:spPr>
          <a:xfrm>
            <a:off x="6096000" y="3686568"/>
            <a:ext cx="2670705" cy="1386262"/>
          </a:xfrm>
          <a:prstGeom prst="wedgeRectCallout">
            <a:avLst>
              <a:gd name="adj1" fmla="val 67692"/>
              <a:gd name="adj2" fmla="val -8644"/>
            </a:avLst>
          </a:prstGeom>
          <a:solidFill>
            <a:srgbClr val="FFC000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C3BD4CE0-B1B1-41A4-AFD9-B35B04AB92C4}"/>
              </a:ext>
            </a:extLst>
          </p:cNvPr>
          <p:cNvSpPr txBox="1"/>
          <p:nvPr/>
        </p:nvSpPr>
        <p:spPr>
          <a:xfrm>
            <a:off x="6170429" y="3796979"/>
            <a:ext cx="2502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我只要確保收到 </a:t>
            </a: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重要錯誤訊息即可，</a:t>
            </a:r>
            <a:b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其他事件通知對我來說不太重要！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14D8D2BB-FCEC-4128-91CC-97D99AB798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339" y="3072010"/>
            <a:ext cx="1014921" cy="101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450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1D345DB-9CFD-4F37-A66A-6E8F26E95F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0923" y="3605423"/>
            <a:ext cx="2901304" cy="332993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66DB685-EA75-4533-858D-9DF60E83C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使用案例分享 </a:t>
            </a:r>
            <a:r>
              <a:rPr lang="en-US" altLang="zh-TW"/>
              <a:t>2</a:t>
            </a:r>
            <a:endParaRPr lang="zh-TW" altLang="en-US"/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909053CC-25B1-4236-A0EA-877E7E1B3083}"/>
              </a:ext>
            </a:extLst>
          </p:cNvPr>
          <p:cNvSpPr txBox="1">
            <a:spLocks/>
          </p:cNvSpPr>
          <p:nvPr/>
        </p:nvSpPr>
        <p:spPr>
          <a:xfrm>
            <a:off x="841238" y="1294275"/>
            <a:ext cx="10801244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indent="-361950">
              <a:buNone/>
            </a:pPr>
            <a:r>
              <a:rPr lang="zh-TW" altLang="en-US" sz="2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建議設定：</a:t>
            </a:r>
            <a:endParaRPr lang="en-US" altLang="zh-TW" sz="2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361950" indent="-361950">
              <a:buClr>
                <a:srgbClr val="0070C0"/>
              </a:buClr>
              <a:buFont typeface="Arial" panose="020B0604020202020204" pitchFamily="34" charset="0"/>
              <a:buAutoNum type="arabicPeriod"/>
            </a:pPr>
            <a:r>
              <a:rPr lang="zh-TW" altLang="en-US" sz="24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選擇「事件通知」規則</a:t>
            </a:r>
            <a:endParaRPr lang="en-US" altLang="zh-TW" sz="2400" b="1">
              <a:solidFill>
                <a:srgbClr val="0070C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361950" indent="-361950">
              <a:buClr>
                <a:srgbClr val="0070C0"/>
              </a:buClr>
              <a:buFont typeface="Arial" panose="020B0604020202020204" pitchFamily="34" charset="0"/>
              <a:buAutoNum type="arabicPeriod"/>
            </a:pPr>
            <a:r>
              <a:rPr lang="zh-TW" altLang="en-US" sz="24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選取「網路與虛擬交換器」和「儲存與快照總管」類別，並選取欲接收「訊息類別」</a:t>
            </a:r>
            <a:endParaRPr lang="en-US" altLang="zh-TW" sz="2400" b="1">
              <a:solidFill>
                <a:srgbClr val="0070C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361950" indent="-361950">
              <a:buClr>
                <a:srgbClr val="0070C0"/>
              </a:buClr>
              <a:buFont typeface="Arial" panose="020B0604020202020204" pitchFamily="34" charset="0"/>
              <a:buAutoNum type="arabicPeriod"/>
            </a:pPr>
            <a:r>
              <a:rPr lang="zh-TW" altLang="en-US" sz="24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設定通知條件：嚴重性層級、關鍵字篩選、指定時間。</a:t>
            </a:r>
            <a:r>
              <a:rPr lang="en-US" altLang="zh-TW" sz="24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24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預設為所有訊息通知</a:t>
            </a:r>
            <a:r>
              <a:rPr lang="en-US" altLang="zh-TW" sz="24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</a:p>
          <a:p>
            <a:pPr marL="361950" indent="-361950">
              <a:buClr>
                <a:srgbClr val="0070C0"/>
              </a:buClr>
              <a:buFont typeface="Arial" panose="020B0604020202020204" pitchFamily="34" charset="0"/>
              <a:buAutoNum type="arabicPeriod"/>
            </a:pPr>
            <a:r>
              <a:rPr lang="zh-TW" altLang="en-US" sz="24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設定通知方式與接收者</a:t>
            </a:r>
            <a:endParaRPr lang="en-US" altLang="zh-TW" sz="2400" b="1">
              <a:solidFill>
                <a:srgbClr val="0070C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355600">
              <a:buClr>
                <a:srgbClr val="0070C0"/>
              </a:buClr>
              <a:buFont typeface="Arial" panose="020B0604020202020204" pitchFamily="34" charset="0"/>
              <a:buAutoNum type="arabicPeriod"/>
            </a:pPr>
            <a:r>
              <a:rPr lang="zh-TW" altLang="en-US" sz="24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完成</a:t>
            </a:r>
            <a:endParaRPr lang="en-US" altLang="zh-TW" sz="2400" b="1">
              <a:solidFill>
                <a:srgbClr val="0070C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5B8D43B6-77A3-4C0B-8489-BEB146E67D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8121" y="3677487"/>
            <a:ext cx="5868968" cy="25279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語音泡泡: 矩形 9">
            <a:extLst>
              <a:ext uri="{FF2B5EF4-FFF2-40B4-BE49-F238E27FC236}">
                <a16:creationId xmlns:a16="http://schemas.microsoft.com/office/drawing/2014/main" id="{C67AED8D-75AC-4C34-9A5A-D05D99C8DE6A}"/>
              </a:ext>
            </a:extLst>
          </p:cNvPr>
          <p:cNvSpPr/>
          <p:nvPr/>
        </p:nvSpPr>
        <p:spPr>
          <a:xfrm>
            <a:off x="459102" y="4513065"/>
            <a:ext cx="2603075" cy="1416170"/>
          </a:xfrm>
          <a:prstGeom prst="wedgeRectCallout">
            <a:avLst>
              <a:gd name="adj1" fmla="val 63353"/>
              <a:gd name="adj2" fmla="val -33697"/>
            </a:avLst>
          </a:prstGeom>
          <a:solidFill>
            <a:srgbClr val="FFC000">
              <a:alpha val="8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5295294-137C-42BC-889E-8D0381949C8A}"/>
              </a:ext>
            </a:extLst>
          </p:cNvPr>
          <p:cNvSpPr txBox="1"/>
          <p:nvPr/>
        </p:nvSpPr>
        <p:spPr>
          <a:xfrm>
            <a:off x="549519" y="4630797"/>
            <a:ext cx="24807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我只想收到有關 </a:t>
            </a: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「網路」與「儲存快照」相關的通知訊息，且希望收到「中文」的通知。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B751E3DC-BE03-48CE-B64E-EB33814D66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0426" y="3985150"/>
            <a:ext cx="757593" cy="75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425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6C49639E-7C42-4758-A245-2868BDC1A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689" y="1204772"/>
            <a:ext cx="6947374" cy="1500188"/>
          </a:xfrm>
        </p:spPr>
        <p:txBody>
          <a:bodyPr>
            <a:normAutofit/>
          </a:bodyPr>
          <a:lstStyle/>
          <a:p>
            <a:r>
              <a:rPr lang="en-US" altLang="zh-TW" sz="4800">
                <a:solidFill>
                  <a:srgbClr val="FFC000"/>
                </a:solidFill>
              </a:rPr>
              <a:t>DEMO</a:t>
            </a:r>
            <a:br>
              <a:rPr lang="en-US" altLang="zh-TW" sz="4800">
                <a:solidFill>
                  <a:srgbClr val="FFC000"/>
                </a:solidFill>
              </a:rPr>
            </a:br>
            <a:r>
              <a:rPr lang="en-US" altLang="zh-TW" sz="4800">
                <a:solidFill>
                  <a:schemeClr val="tx1"/>
                </a:solidFill>
              </a:rPr>
              <a:t>Notification Center</a:t>
            </a:r>
            <a:endParaRPr lang="zh-TW" altLang="en-US" sz="4800">
              <a:solidFill>
                <a:schemeClr val="tx1"/>
              </a:solidFill>
            </a:endParaRPr>
          </a:p>
        </p:txBody>
      </p:sp>
      <p:pic>
        <p:nvPicPr>
          <p:cNvPr id="9" name="圖片 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3BD44F82-E190-4133-8E29-C9C9758B54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914" y="3246977"/>
            <a:ext cx="4715061" cy="2336522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10" name="圖片 4" descr="一張含有 頭飾 的圖片&#10;&#10;描述是以高可信度產生">
            <a:extLst>
              <a:ext uri="{FF2B5EF4-FFF2-40B4-BE49-F238E27FC236}">
                <a16:creationId xmlns:a16="http://schemas.microsoft.com/office/drawing/2014/main" id="{BCE576B5-CC4C-4DE9-969E-5F78ACEA2F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8371" y="4325492"/>
            <a:ext cx="1652227" cy="165222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319119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 Same Side Corner Rectangle 73">
            <a:extLst>
              <a:ext uri="{FF2B5EF4-FFF2-40B4-BE49-F238E27FC236}">
                <a16:creationId xmlns:a16="http://schemas.microsoft.com/office/drawing/2014/main" id="{3D992506-0C18-46D4-8C48-19648A94F8EC}"/>
              </a:ext>
            </a:extLst>
          </p:cNvPr>
          <p:cNvSpPr/>
          <p:nvPr/>
        </p:nvSpPr>
        <p:spPr>
          <a:xfrm rot="10800000">
            <a:off x="219743" y="1173706"/>
            <a:ext cx="11752514" cy="5213446"/>
          </a:xfrm>
          <a:prstGeom prst="round2SameRect">
            <a:avLst>
              <a:gd name="adj1" fmla="val 924"/>
              <a:gd name="adj2" fmla="val 0"/>
            </a:avLst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0000">
                <a:srgbClr val="FFF3CC"/>
              </a:gs>
              <a:gs pos="30000">
                <a:schemeClr val="accent4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1711835-E6FB-4519-85BE-95F5AD227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通知中心 - 五大特色功能</a:t>
            </a:r>
          </a:p>
        </p:txBody>
      </p:sp>
      <p:pic>
        <p:nvPicPr>
          <p:cNvPr id="5" name="圖片 4" descr="一張含有 頭飾 的圖片&#10;&#10;描述是以高可信度產生">
            <a:extLst>
              <a:ext uri="{FF2B5EF4-FFF2-40B4-BE49-F238E27FC236}">
                <a16:creationId xmlns:a16="http://schemas.microsoft.com/office/drawing/2014/main" id="{04DA3D1B-C776-461E-8075-DF23F9F7FC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091" y="3841698"/>
            <a:ext cx="1260922" cy="1269365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C7BFC42-6656-4D51-A07B-8C9EDBD08D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6561" y="1879456"/>
            <a:ext cx="4836740" cy="1521159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A74EF05C-D4C9-4A53-AB8E-43A1FF3DF5E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1475" y="1879456"/>
            <a:ext cx="4836740" cy="1521159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62D3FC45-9B06-4B4F-9445-EFE584B139F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457" y="1879456"/>
            <a:ext cx="4836740" cy="1521159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1C4E8315-326D-48BF-9D2C-BCE46446AA8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1475" y="3719921"/>
            <a:ext cx="4836740" cy="1521159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84F6186F-914B-409A-9DC0-0D774181EE9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6561" y="3719921"/>
            <a:ext cx="4836740" cy="1521159"/>
          </a:xfrm>
          <a:prstGeom prst="rect">
            <a:avLst/>
          </a:prstGeom>
        </p:spPr>
      </p:pic>
      <p:sp>
        <p:nvSpPr>
          <p:cNvPr id="27" name="箭號: 有線條的向右箭號 26">
            <a:extLst>
              <a:ext uri="{FF2B5EF4-FFF2-40B4-BE49-F238E27FC236}">
                <a16:creationId xmlns:a16="http://schemas.microsoft.com/office/drawing/2014/main" id="{C2A06A14-0F15-4F14-B678-92F724DCA2D8}"/>
              </a:ext>
            </a:extLst>
          </p:cNvPr>
          <p:cNvSpPr/>
          <p:nvPr/>
        </p:nvSpPr>
        <p:spPr>
          <a:xfrm>
            <a:off x="4368476" y="4155111"/>
            <a:ext cx="809625" cy="468573"/>
          </a:xfrm>
          <a:prstGeom prst="stripedRightArrow">
            <a:avLst/>
          </a:prstGeom>
          <a:solidFill>
            <a:srgbClr val="1BA2D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箭號: 有線條的向右箭號 27">
            <a:extLst>
              <a:ext uri="{FF2B5EF4-FFF2-40B4-BE49-F238E27FC236}">
                <a16:creationId xmlns:a16="http://schemas.microsoft.com/office/drawing/2014/main" id="{760FAFD2-0198-4CB2-A00D-1910AB157DA5}"/>
              </a:ext>
            </a:extLst>
          </p:cNvPr>
          <p:cNvSpPr/>
          <p:nvPr/>
        </p:nvSpPr>
        <p:spPr>
          <a:xfrm rot="2358150">
            <a:off x="4217712" y="3303429"/>
            <a:ext cx="809625" cy="468573"/>
          </a:xfrm>
          <a:prstGeom prst="stripedRightArrow">
            <a:avLst/>
          </a:prstGeom>
          <a:solidFill>
            <a:srgbClr val="8EC32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箭號: 有線條的向右箭號 28">
            <a:extLst>
              <a:ext uri="{FF2B5EF4-FFF2-40B4-BE49-F238E27FC236}">
                <a16:creationId xmlns:a16="http://schemas.microsoft.com/office/drawing/2014/main" id="{E47D9549-74C0-4552-9E80-C600AA24C0BB}"/>
              </a:ext>
            </a:extLst>
          </p:cNvPr>
          <p:cNvSpPr/>
          <p:nvPr/>
        </p:nvSpPr>
        <p:spPr>
          <a:xfrm rot="5400000">
            <a:off x="5806716" y="3238587"/>
            <a:ext cx="461212" cy="468573"/>
          </a:xfrm>
          <a:prstGeom prst="stripedRightArrow">
            <a:avLst/>
          </a:prstGeom>
          <a:solidFill>
            <a:srgbClr val="D76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箭號: 有線條的向右箭號 29">
            <a:extLst>
              <a:ext uri="{FF2B5EF4-FFF2-40B4-BE49-F238E27FC236}">
                <a16:creationId xmlns:a16="http://schemas.microsoft.com/office/drawing/2014/main" id="{43D34110-4FA0-4836-9ED1-A72E59B83363}"/>
              </a:ext>
            </a:extLst>
          </p:cNvPr>
          <p:cNvSpPr/>
          <p:nvPr/>
        </p:nvSpPr>
        <p:spPr>
          <a:xfrm rot="10800000">
            <a:off x="6937766" y="4155111"/>
            <a:ext cx="809625" cy="468573"/>
          </a:xfrm>
          <a:prstGeom prst="stripedRightArrow">
            <a:avLst/>
          </a:prstGeom>
          <a:solidFill>
            <a:srgbClr val="9C59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箭號: 有線條的向右箭號 30">
            <a:extLst>
              <a:ext uri="{FF2B5EF4-FFF2-40B4-BE49-F238E27FC236}">
                <a16:creationId xmlns:a16="http://schemas.microsoft.com/office/drawing/2014/main" id="{22B064AC-7A5C-41B7-859F-4CFD017353E8}"/>
              </a:ext>
            </a:extLst>
          </p:cNvPr>
          <p:cNvSpPr/>
          <p:nvPr/>
        </p:nvSpPr>
        <p:spPr>
          <a:xfrm rot="8100000">
            <a:off x="7120525" y="3303428"/>
            <a:ext cx="809625" cy="468573"/>
          </a:xfrm>
          <a:prstGeom prst="stripedRightArrow">
            <a:avLst/>
          </a:prstGeom>
          <a:solidFill>
            <a:srgbClr val="F39A1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1537CD4-D67D-4E1B-884D-62A87D04B401}"/>
              </a:ext>
            </a:extLst>
          </p:cNvPr>
          <p:cNvSpPr txBox="1"/>
          <p:nvPr/>
        </p:nvSpPr>
        <p:spPr>
          <a:xfrm>
            <a:off x="650403" y="1966346"/>
            <a:ext cx="3378915" cy="107721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集中化功能設定</a:t>
            </a:r>
          </a:p>
          <a:p>
            <a:pPr algn="ctr"/>
            <a:r>
              <a:rPr lang="zh-TW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一個介面整合所有通知設定與操作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72F68E18-AD68-48D9-BF39-F9E6A4A36A88}"/>
              </a:ext>
            </a:extLst>
          </p:cNvPr>
          <p:cNvSpPr txBox="1"/>
          <p:nvPr/>
        </p:nvSpPr>
        <p:spPr>
          <a:xfrm>
            <a:off x="4395772" y="2108240"/>
            <a:ext cx="3378915" cy="80021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zh-TW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支援多種傳送</a:t>
            </a:r>
            <a:r>
              <a:rPr lang="zh-TW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方</a:t>
            </a:r>
            <a:r>
              <a:rPr lang="zh-TW" altLang="zh-TW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式</a:t>
            </a:r>
            <a:endParaRPr lang="zh-TW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滿足您的各式通知情境</a:t>
            </a:r>
            <a:endParaRPr lang="zh-TW" alt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BE5F740E-A042-475E-909E-36559C5FEA61}"/>
              </a:ext>
            </a:extLst>
          </p:cNvPr>
          <p:cNvSpPr txBox="1"/>
          <p:nvPr/>
        </p:nvSpPr>
        <p:spPr>
          <a:xfrm>
            <a:off x="8135385" y="2108240"/>
            <a:ext cx="3378915" cy="80021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高彈性規則設定</a:t>
            </a:r>
          </a:p>
          <a:p>
            <a:pPr algn="ctr"/>
            <a:r>
              <a:rPr lang="en-US" altLang="zh-TW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輕易篩選您欲接收的重要訊息</a:t>
            </a:r>
            <a:endParaRPr lang="en-US" altLang="zh-TW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F409A7E5-D2DD-444E-A17C-2FA71D20B7B9}"/>
              </a:ext>
            </a:extLst>
          </p:cNvPr>
          <p:cNvSpPr txBox="1"/>
          <p:nvPr/>
        </p:nvSpPr>
        <p:spPr>
          <a:xfrm>
            <a:off x="609459" y="3943892"/>
            <a:ext cx="3474635" cy="80021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訊息雙重保障不漏接</a:t>
            </a:r>
            <a:endParaRPr lang="zh-TW" altLang="zh-TW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傳送歷史訊息紀錄與測試功能</a:t>
            </a:r>
            <a:endParaRPr lang="zh-TW" altLang="zh-TW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45CB20B3-6065-4EE5-B1CD-0AE7FB6BF606}"/>
              </a:ext>
            </a:extLst>
          </p:cNvPr>
          <p:cNvSpPr txBox="1"/>
          <p:nvPr/>
        </p:nvSpPr>
        <p:spPr>
          <a:xfrm>
            <a:off x="8135385" y="3943892"/>
            <a:ext cx="3365267" cy="80021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多國語系支援</a:t>
            </a:r>
          </a:p>
          <a:p>
            <a:pPr algn="ctr"/>
            <a:r>
              <a:rPr lang="zh-TW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支援23國語系 &amp; 專業團隊校對</a:t>
            </a:r>
          </a:p>
        </p:txBody>
      </p:sp>
    </p:spTree>
    <p:extLst>
      <p:ext uri="{BB962C8B-B14F-4D97-AF65-F5344CB8AC3E}">
        <p14:creationId xmlns:p14="http://schemas.microsoft.com/office/powerpoint/2010/main" val="9913846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48BDEB79-1C0A-4A62-BC96-B67E97C303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D087F67-19DA-4A27-BD18-229351639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用戶的回饋，是我們成長的動力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02363DE-7216-43AA-B166-07DEA7066674}"/>
              </a:ext>
            </a:extLst>
          </p:cNvPr>
          <p:cNvSpPr txBox="1"/>
          <p:nvPr/>
        </p:nvSpPr>
        <p:spPr>
          <a:xfrm>
            <a:off x="479127" y="1225238"/>
            <a:ext cx="6813308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800" b="1" dirty="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</a:t>
            </a:r>
            <a:r>
              <a:rPr lang="en-US" altLang="zh-TW" sz="2000" b="1" dirty="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:</a:t>
            </a:r>
            <a:r>
              <a:rPr lang="zh-TW" alt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想要支援使用者異常登入訊息通知、檔案變更通知</a:t>
            </a:r>
            <a:r>
              <a:rPr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?</a:t>
            </a:r>
            <a:endParaRPr lang="en-US" altLang="zh-TW" sz="20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69208D7D-F53C-41BD-A1DB-957EC77589D4}"/>
              </a:ext>
            </a:extLst>
          </p:cNvPr>
          <p:cNvCxnSpPr>
            <a:cxnSpLocks/>
          </p:cNvCxnSpPr>
          <p:nvPr/>
        </p:nvCxnSpPr>
        <p:spPr>
          <a:xfrm>
            <a:off x="479127" y="2656458"/>
            <a:ext cx="6527729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FFA134F2-77BE-4565-A715-F970C9610ED7}"/>
              </a:ext>
            </a:extLst>
          </p:cNvPr>
          <p:cNvSpPr txBox="1"/>
          <p:nvPr/>
        </p:nvSpPr>
        <p:spPr>
          <a:xfrm>
            <a:off x="500393" y="1664501"/>
            <a:ext cx="6813308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46088" indent="-446088"/>
            <a:r>
              <a:rPr lang="en-US" altLang="zh-TW" sz="28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</a:t>
            </a:r>
            <a:r>
              <a:rPr lang="en-US" altLang="zh-TW" sz="20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:</a:t>
            </a:r>
            <a:r>
              <a:rPr lang="zh-TW" altLang="en-US" sz="20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正陸續整合此功能中，如果有其他想知道的通知內容，也歡迎告訴我們。</a:t>
            </a:r>
            <a:endParaRPr lang="en-US" altLang="zh-TW" sz="2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8244B62A-1DE4-49F4-BE80-6E0D72E35E4F}"/>
              </a:ext>
            </a:extLst>
          </p:cNvPr>
          <p:cNvSpPr txBox="1"/>
          <p:nvPr/>
        </p:nvSpPr>
        <p:spPr>
          <a:xfrm>
            <a:off x="479127" y="2773948"/>
            <a:ext cx="6813308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2800" b="1" dirty="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</a:t>
            </a:r>
            <a:r>
              <a:rPr lang="en-US" altLang="zh-TW" sz="2000" b="1" dirty="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: </a:t>
            </a:r>
            <a:r>
              <a:rPr lang="zh-TW" altLang="en-US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訊息類別眾多，選擇不易，資訊不夠清楚</a:t>
            </a:r>
            <a:r>
              <a:rPr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?</a:t>
            </a:r>
            <a:br>
              <a:rPr lang="zh-TW" altLang="en-US" sz="2000" b="1" dirty="0">
                <a:latin typeface="新細明體"/>
                <a:ea typeface="新細明體"/>
              </a:rPr>
            </a:br>
            <a:endParaRPr lang="en-US" altLang="zh-TW" sz="20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31C7CDBA-BED8-4DB4-819D-1CDDA892DEA0}"/>
              </a:ext>
            </a:extLst>
          </p:cNvPr>
          <p:cNvCxnSpPr>
            <a:cxnSpLocks/>
          </p:cNvCxnSpPr>
          <p:nvPr/>
        </p:nvCxnSpPr>
        <p:spPr>
          <a:xfrm>
            <a:off x="479127" y="4205168"/>
            <a:ext cx="6527729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9B96DA20-5FAE-464D-9545-507BCFA337CF}"/>
              </a:ext>
            </a:extLst>
          </p:cNvPr>
          <p:cNvSpPr txBox="1"/>
          <p:nvPr/>
        </p:nvSpPr>
        <p:spPr>
          <a:xfrm>
            <a:off x="500393" y="3213211"/>
            <a:ext cx="6506463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46088" indent="-446088"/>
            <a:r>
              <a:rPr lang="en-US" altLang="zh-TW" sz="28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</a:t>
            </a:r>
            <a:r>
              <a:rPr lang="en-US" altLang="zh-TW" sz="20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: 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建立線上訊息資料庫系統，供使用者查詢各類別訊息內容。支援通知類別搜尋功能。</a:t>
            </a:r>
            <a:endParaRPr lang="en-US" altLang="zh-TW" sz="2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331395C6-8EAE-463E-920C-FD8C522BE007}"/>
              </a:ext>
            </a:extLst>
          </p:cNvPr>
          <p:cNvSpPr txBox="1"/>
          <p:nvPr/>
        </p:nvSpPr>
        <p:spPr>
          <a:xfrm>
            <a:off x="479126" y="4346422"/>
            <a:ext cx="6719116" cy="113877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46088" indent="-446088"/>
            <a:r>
              <a:rPr lang="en-US" altLang="zh-TW" sz="2800" b="1" dirty="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</a:t>
            </a:r>
            <a:r>
              <a:rPr lang="en-US" altLang="zh-TW" sz="2000" b="1" dirty="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: </a:t>
            </a:r>
            <a:r>
              <a:rPr lang="zh-TW" altLang="en-US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希望支援更多的即時通訊軟體，如：</a:t>
            </a:r>
            <a:r>
              <a:rPr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Line</a:t>
            </a:r>
            <a:r>
              <a:rPr lang="zh-TW" altLang="en-US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、</a:t>
            </a:r>
            <a:r>
              <a:rPr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WhatsApp</a:t>
            </a:r>
            <a:r>
              <a:rPr lang="zh-TW" altLang="en-US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、</a:t>
            </a:r>
            <a:r>
              <a:rPr lang="en-US" altLang="zh-TW" sz="2000" b="1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Gadu-Gadu</a:t>
            </a:r>
            <a:r>
              <a:rPr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?</a:t>
            </a:r>
            <a:br>
              <a:rPr lang="zh-TW" altLang="en-US" sz="2000" b="1" dirty="0">
                <a:latin typeface="新細明體"/>
                <a:ea typeface="新細明體"/>
              </a:rPr>
            </a:br>
            <a:endParaRPr lang="en-US" altLang="zh-TW" sz="20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A2B4E358-6B37-443D-B8FD-CF4367431E07}"/>
              </a:ext>
            </a:extLst>
          </p:cNvPr>
          <p:cNvSpPr txBox="1"/>
          <p:nvPr/>
        </p:nvSpPr>
        <p:spPr>
          <a:xfrm>
            <a:off x="500393" y="5040370"/>
            <a:ext cx="6378872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46088" indent="-446088"/>
            <a:r>
              <a:rPr lang="en-US" altLang="zh-TW" sz="28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</a:t>
            </a:r>
            <a:r>
              <a:rPr lang="en-US" altLang="zh-TW" sz="20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: </a:t>
            </a:r>
            <a:r>
              <a:rPr lang="en-US" altLang="zh-TW" sz="20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評估使用者需求量，以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持續整合更多的通訊服務和通知裝置。</a:t>
            </a:r>
            <a:endParaRPr lang="en-US" altLang="zh-TW" sz="2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4439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剪去對角角落 5">
            <a:extLst>
              <a:ext uri="{FF2B5EF4-FFF2-40B4-BE49-F238E27FC236}">
                <a16:creationId xmlns:a16="http://schemas.microsoft.com/office/drawing/2014/main" id="{23F454D4-219A-435F-9927-E5FD9FDA7850}"/>
              </a:ext>
            </a:extLst>
          </p:cNvPr>
          <p:cNvSpPr/>
          <p:nvPr/>
        </p:nvSpPr>
        <p:spPr>
          <a:xfrm>
            <a:off x="5422605" y="754660"/>
            <a:ext cx="6769395" cy="746593"/>
          </a:xfrm>
          <a:prstGeom prst="snip2DiagRect">
            <a:avLst>
              <a:gd name="adj1" fmla="val 0"/>
              <a:gd name="adj2" fmla="val 0"/>
            </a:avLst>
          </a:prstGeom>
          <a:gradFill>
            <a:gsLst>
              <a:gs pos="0">
                <a:schemeClr val="bg1"/>
              </a:gs>
              <a:gs pos="45000">
                <a:srgbClr val="FFC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7EC9C8E-8BE9-445D-BE21-68F9F4AF9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2605" y="754661"/>
            <a:ext cx="6769395" cy="1500188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zh-TW" sz="4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Notification Center</a:t>
            </a:r>
            <a:br>
              <a:rPr lang="en-US" altLang="zh-TW" sz="4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48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後續計畫</a:t>
            </a:r>
            <a:endParaRPr lang="zh-TW" altLang="en-US" sz="48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9152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E12E1511-CF68-42AF-ABE0-F9CFC5635F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636" y="875175"/>
            <a:ext cx="11433067" cy="5230792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EE949852-2233-4CF3-9B7B-B269689BE760}"/>
              </a:ext>
            </a:extLst>
          </p:cNvPr>
          <p:cNvGrpSpPr/>
          <p:nvPr/>
        </p:nvGrpSpPr>
        <p:grpSpPr>
          <a:xfrm>
            <a:off x="3633819" y="4544706"/>
            <a:ext cx="5606751" cy="1617325"/>
            <a:chOff x="578656" y="4473038"/>
            <a:chExt cx="5606751" cy="1617325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BD300696-AA01-4166-9160-C70FCD9018AF}"/>
                </a:ext>
              </a:extLst>
            </p:cNvPr>
            <p:cNvSpPr/>
            <p:nvPr/>
          </p:nvSpPr>
          <p:spPr>
            <a:xfrm>
              <a:off x="578656" y="5486892"/>
              <a:ext cx="4968703" cy="60347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箭號: 彎曲 2">
              <a:extLst>
                <a:ext uri="{FF2B5EF4-FFF2-40B4-BE49-F238E27FC236}">
                  <a16:creationId xmlns:a16="http://schemas.microsoft.com/office/drawing/2014/main" id="{6717B3B9-6954-4439-9DB2-8F328F83A8CB}"/>
                </a:ext>
              </a:extLst>
            </p:cNvPr>
            <p:cNvSpPr/>
            <p:nvPr/>
          </p:nvSpPr>
          <p:spPr>
            <a:xfrm rot="16200000" flipV="1">
              <a:off x="5097803" y="4804062"/>
              <a:ext cx="1418628" cy="756580"/>
            </a:xfrm>
            <a:prstGeom prst="bentArrow">
              <a:avLst>
                <a:gd name="adj1" fmla="val 25000"/>
                <a:gd name="adj2" fmla="val 42360"/>
                <a:gd name="adj3" fmla="val 47272"/>
                <a:gd name="adj4" fmla="val 3652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9" name="圖說文字: 向下箭號 48">
            <a:extLst>
              <a:ext uri="{FF2B5EF4-FFF2-40B4-BE49-F238E27FC236}">
                <a16:creationId xmlns:a16="http://schemas.microsoft.com/office/drawing/2014/main" id="{0C38DC41-71E0-4CFE-8BEF-D41F9E9D8078}"/>
              </a:ext>
            </a:extLst>
          </p:cNvPr>
          <p:cNvSpPr/>
          <p:nvPr/>
        </p:nvSpPr>
        <p:spPr>
          <a:xfrm>
            <a:off x="1400584" y="1179910"/>
            <a:ext cx="9445425" cy="1606244"/>
          </a:xfrm>
          <a:prstGeom prst="downArrowCallout">
            <a:avLst>
              <a:gd name="adj1" fmla="val 13427"/>
              <a:gd name="adj2" fmla="val 19214"/>
              <a:gd name="adj3" fmla="val 21450"/>
              <a:gd name="adj4" fmla="val 41733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AA842E2A-CFC1-4484-A6C1-7ACE9E4B8BB1}"/>
              </a:ext>
            </a:extLst>
          </p:cNvPr>
          <p:cNvSpPr txBox="1"/>
          <p:nvPr/>
        </p:nvSpPr>
        <p:spPr>
          <a:xfrm>
            <a:off x="1400584" y="1267352"/>
            <a:ext cx="9445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Notification Center 1.0 目前架構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E63B5C5-202E-4EFA-9F06-F1121887C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/>
              <a:t>Notification Center 整合即時通訊軟體架構</a:t>
            </a: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953972C4-3B5C-404C-81F9-8AC7B8620418}"/>
              </a:ext>
            </a:extLst>
          </p:cNvPr>
          <p:cNvSpPr txBox="1"/>
          <p:nvPr/>
        </p:nvSpPr>
        <p:spPr>
          <a:xfrm>
            <a:off x="674192" y="3340445"/>
            <a:ext cx="1044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QTS</a:t>
            </a:r>
          </a:p>
          <a:p>
            <a:pPr algn="ctr"/>
            <a:r>
              <a:rPr lang="zh-TW" altLang="en-US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Apps</a:t>
            </a:r>
          </a:p>
        </p:txBody>
      </p:sp>
      <p:pic>
        <p:nvPicPr>
          <p:cNvPr id="43" name="圖片 4" descr="一張含有 頭飾 的圖片&#10;&#10;描述是以高可信度產生">
            <a:extLst>
              <a:ext uri="{FF2B5EF4-FFF2-40B4-BE49-F238E27FC236}">
                <a16:creationId xmlns:a16="http://schemas.microsoft.com/office/drawing/2014/main" id="{4F21332F-D7C7-49A6-B846-2C1C9858F0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9936" y="2318248"/>
            <a:ext cx="1274182" cy="1274182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4" name="文字方塊 43">
            <a:extLst>
              <a:ext uri="{FF2B5EF4-FFF2-40B4-BE49-F238E27FC236}">
                <a16:creationId xmlns:a16="http://schemas.microsoft.com/office/drawing/2014/main" id="{281F9032-8D1C-4E07-81D8-0EE76633CC27}"/>
              </a:ext>
            </a:extLst>
          </p:cNvPr>
          <p:cNvSpPr txBox="1"/>
          <p:nvPr/>
        </p:nvSpPr>
        <p:spPr>
          <a:xfrm>
            <a:off x="2399079" y="3863785"/>
            <a:ext cx="11545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ChatBot Agent</a:t>
            </a:r>
            <a:endParaRPr lang="zh-TW" altLang="zh-TW" sz="1600" b="1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 algn="ctr"/>
            <a:r>
              <a:rPr lang="zh-TW" altLang="en-US" sz="16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QPKG</a:t>
            </a:r>
            <a:endParaRPr lang="zh-TW" altLang="zh-TW" sz="1600" b="1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CDC15294-14FD-498E-AC78-0575B35FC850}"/>
              </a:ext>
            </a:extLst>
          </p:cNvPr>
          <p:cNvSpPr txBox="1"/>
          <p:nvPr/>
        </p:nvSpPr>
        <p:spPr>
          <a:xfrm>
            <a:off x="3649462" y="3956803"/>
            <a:ext cx="1274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CloudLink</a:t>
            </a:r>
          </a:p>
          <a:p>
            <a:pPr algn="ctr"/>
            <a:r>
              <a:rPr lang="zh-TW" altLang="en-US" sz="16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QPKG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BE27C637-DBAA-47D6-9FAF-2455BA09E22A}"/>
              </a:ext>
            </a:extLst>
          </p:cNvPr>
          <p:cNvSpPr txBox="1"/>
          <p:nvPr/>
        </p:nvSpPr>
        <p:spPr>
          <a:xfrm>
            <a:off x="5935189" y="3956803"/>
            <a:ext cx="1274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CloudLink</a:t>
            </a:r>
          </a:p>
          <a:p>
            <a:pPr algn="ctr"/>
            <a:r>
              <a:rPr lang="zh-TW" altLang="en-US" sz="16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Server</a:t>
            </a: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7C27B489-BE82-493F-ACBD-BB98A83F5841}"/>
              </a:ext>
            </a:extLst>
          </p:cNvPr>
          <p:cNvSpPr txBox="1"/>
          <p:nvPr/>
        </p:nvSpPr>
        <p:spPr>
          <a:xfrm>
            <a:off x="7240185" y="3836489"/>
            <a:ext cx="1274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QNAP</a:t>
            </a:r>
          </a:p>
          <a:p>
            <a:pPr algn="ctr"/>
            <a:r>
              <a:rPr lang="zh-TW" altLang="en-US" sz="16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Chatbot</a:t>
            </a:r>
          </a:p>
          <a:p>
            <a:pPr algn="ctr"/>
            <a:r>
              <a:rPr lang="zh-TW" altLang="en-US" sz="16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Endpoint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B4D30362-2E88-4A1C-BBDF-E7E4C560EA2F}"/>
              </a:ext>
            </a:extLst>
          </p:cNvPr>
          <p:cNvSpPr txBox="1"/>
          <p:nvPr/>
        </p:nvSpPr>
        <p:spPr>
          <a:xfrm>
            <a:off x="7240185" y="2598324"/>
            <a:ext cx="1274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QNAP </a:t>
            </a:r>
          </a:p>
          <a:p>
            <a:pPr algn="ctr"/>
            <a:r>
              <a:rPr lang="zh-TW" altLang="en-US" sz="16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IM</a:t>
            </a:r>
            <a:br>
              <a:rPr lang="zh-TW" altLang="en-US" sz="16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</a:br>
            <a:r>
              <a:rPr lang="zh-TW" altLang="en-US" sz="16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Server</a:t>
            </a: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7BEAE677-C39F-40C5-A3A6-DB58A1241268}"/>
              </a:ext>
            </a:extLst>
          </p:cNvPr>
          <p:cNvSpPr txBox="1"/>
          <p:nvPr/>
        </p:nvSpPr>
        <p:spPr>
          <a:xfrm>
            <a:off x="603654" y="5358505"/>
            <a:ext cx="1553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QNAP NAS</a:t>
            </a:r>
            <a:endParaRPr lang="zh-TW" altLang="en-US" sz="2400" b="1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6C9ADCE1-AEC2-4440-A0F2-276CD3BB8D68}"/>
              </a:ext>
            </a:extLst>
          </p:cNvPr>
          <p:cNvSpPr txBox="1"/>
          <p:nvPr/>
        </p:nvSpPr>
        <p:spPr>
          <a:xfrm>
            <a:off x="6113160" y="5045838"/>
            <a:ext cx="2307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QNAP Cloud</a:t>
            </a: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70562FF6-D50F-4EAA-B437-B2D0FB9177BD}"/>
              </a:ext>
            </a:extLst>
          </p:cNvPr>
          <p:cNvSpPr txBox="1"/>
          <p:nvPr/>
        </p:nvSpPr>
        <p:spPr>
          <a:xfrm>
            <a:off x="3615758" y="5629462"/>
            <a:ext cx="4968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Notification Center 2.0 後續計畫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6CF4B66-F6AB-4AFE-A6CB-8525607659FB}"/>
              </a:ext>
            </a:extLst>
          </p:cNvPr>
          <p:cNvSpPr txBox="1"/>
          <p:nvPr/>
        </p:nvSpPr>
        <p:spPr>
          <a:xfrm>
            <a:off x="9465959" y="5045838"/>
            <a:ext cx="1314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User's IM</a:t>
            </a:r>
          </a:p>
        </p:txBody>
      </p:sp>
    </p:spTree>
    <p:extLst>
      <p:ext uri="{BB962C8B-B14F-4D97-AF65-F5344CB8AC3E}">
        <p14:creationId xmlns:p14="http://schemas.microsoft.com/office/powerpoint/2010/main" val="115250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401C247-D594-4D89-A108-D9E12D24D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913" y="1204772"/>
            <a:ext cx="11062174" cy="15001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z="4800">
                <a:solidFill>
                  <a:schemeClr val="tx1"/>
                </a:solidFill>
              </a:rPr>
              <a:t>通知使用量</a:t>
            </a:r>
            <a:r>
              <a:rPr lang="zh-TW" altLang="en-US" sz="4800">
                <a:solidFill>
                  <a:srgbClr val="FFC000"/>
                </a:solidFill>
              </a:rPr>
              <a:t>成長的關鍵</a:t>
            </a:r>
            <a:r>
              <a:rPr lang="en-US" altLang="zh-TW" sz="4800">
                <a:solidFill>
                  <a:schemeClr val="tx1"/>
                </a:solidFill>
              </a:rPr>
              <a:t>…</a:t>
            </a:r>
            <a:endParaRPr lang="en-US" altLang="zh-TW" sz="4800">
              <a:solidFill>
                <a:schemeClr val="tx1"/>
              </a:solidFill>
              <a:cs typeface="Calibri Light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CA53165-39DC-42E9-A0E1-ADB13A5E56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913" y="2363766"/>
            <a:ext cx="10515600" cy="15001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z="3200">
                <a:solidFill>
                  <a:schemeClr val="tx1"/>
                </a:solidFill>
              </a:rPr>
              <a:t>來自解決使用者的痛點！</a:t>
            </a:r>
            <a:endParaRPr lang="en-US" altLang="zh-TW" sz="3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085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 Same Side Corner Rectangle 73">
            <a:extLst>
              <a:ext uri="{FF2B5EF4-FFF2-40B4-BE49-F238E27FC236}">
                <a16:creationId xmlns:a16="http://schemas.microsoft.com/office/drawing/2014/main" id="{67922431-57FC-4AAD-8C92-9DFD169B4808}"/>
              </a:ext>
            </a:extLst>
          </p:cNvPr>
          <p:cNvSpPr/>
          <p:nvPr/>
        </p:nvSpPr>
        <p:spPr>
          <a:xfrm>
            <a:off x="4209915" y="1845220"/>
            <a:ext cx="3537671" cy="3773551"/>
          </a:xfrm>
          <a:prstGeom prst="round2SameRect">
            <a:avLst>
              <a:gd name="adj1" fmla="val 3863"/>
              <a:gd name="adj2" fmla="val 0"/>
            </a:avLst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sp>
        <p:nvSpPr>
          <p:cNvPr id="25" name="Round Same Side Corner Rectangle 73">
            <a:extLst>
              <a:ext uri="{FF2B5EF4-FFF2-40B4-BE49-F238E27FC236}">
                <a16:creationId xmlns:a16="http://schemas.microsoft.com/office/drawing/2014/main" id="{D0080CC7-0EB5-4E8C-8F90-747040E7DA53}"/>
              </a:ext>
            </a:extLst>
          </p:cNvPr>
          <p:cNvSpPr/>
          <p:nvPr/>
        </p:nvSpPr>
        <p:spPr>
          <a:xfrm>
            <a:off x="7913581" y="1845220"/>
            <a:ext cx="3537671" cy="3773551"/>
          </a:xfrm>
          <a:prstGeom prst="round2SameRect">
            <a:avLst>
              <a:gd name="adj1" fmla="val 3863"/>
              <a:gd name="adj2" fmla="val 0"/>
            </a:avLst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sp>
        <p:nvSpPr>
          <p:cNvPr id="21" name="Round Same Side Corner Rectangle 73">
            <a:extLst>
              <a:ext uri="{FF2B5EF4-FFF2-40B4-BE49-F238E27FC236}">
                <a16:creationId xmlns:a16="http://schemas.microsoft.com/office/drawing/2014/main" id="{5D2197CC-5CB9-49A9-B807-06CFEA59C29B}"/>
              </a:ext>
            </a:extLst>
          </p:cNvPr>
          <p:cNvSpPr/>
          <p:nvPr/>
        </p:nvSpPr>
        <p:spPr>
          <a:xfrm>
            <a:off x="525016" y="1845220"/>
            <a:ext cx="3537671" cy="3773551"/>
          </a:xfrm>
          <a:prstGeom prst="round2SameRect">
            <a:avLst>
              <a:gd name="adj1" fmla="val 3863"/>
              <a:gd name="adj2" fmla="val 0"/>
            </a:avLst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A1FD401-5AF2-487F-BEA4-9AAE61AE7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Notification Center</a:t>
            </a:r>
            <a:r>
              <a:rPr lang="zh-TW" altLang="en-US"/>
              <a:t> </a:t>
            </a:r>
            <a:r>
              <a:rPr lang="en-US" altLang="zh-TW"/>
              <a:t>2.0</a:t>
            </a:r>
            <a:r>
              <a:rPr lang="zh-TW" altLang="en-US"/>
              <a:t> 計畫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AFB36E60-9FBC-4C58-98D5-AF3E56C9B2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021" y="1083588"/>
            <a:ext cx="2872186" cy="993419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3122889-984D-4AB9-9EB2-A4C156004E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3" b="89831" l="5000" r="91667">
                        <a14:foregroundMark x1="6795" y1="14501" x2="7308" y2="28814"/>
                        <a14:foregroundMark x1="10641" y1="16573" x2="13333" y2="23164"/>
                        <a14:foregroundMark x1="13333" y1="23164" x2="15256" y2="38983"/>
                        <a14:foregroundMark x1="15256" y1="38983" x2="13590" y2="54237"/>
                        <a14:foregroundMark x1="13590" y1="54237" x2="13205" y2="54614"/>
                        <a14:foregroundMark x1="7436" y1="36535" x2="7692" y2="53296"/>
                        <a14:foregroundMark x1="7692" y1="53296" x2="5000" y2="66478"/>
                        <a14:foregroundMark x1="24359" y1="33710" x2="26380" y2="33332"/>
                        <a14:foregroundMark x1="24615" y1="32768" x2="26860" y2="32169"/>
                        <a14:foregroundMark x1="39018" y1="32864" x2="39231" y2="32957"/>
                        <a14:foregroundMark x1="40454" y1="34100" x2="42564" y2="37665"/>
                        <a14:foregroundMark x1="41026" y1="34087" x2="41026" y2="34087"/>
                        <a14:foregroundMark x1="51667" y1="16196" x2="57564" y2="13371"/>
                        <a14:foregroundMark x1="57564" y1="13371" x2="60769" y2="13183"/>
                        <a14:foregroundMark x1="52821" y1="14501" x2="56410" y2="13183"/>
                        <a14:foregroundMark x1="57308" y1="12241" x2="52436" y2="14878"/>
                        <a14:foregroundMark x1="51410" y1="15819" x2="55641" y2="12053"/>
                        <a14:foregroundMark x1="55641" y1="12053" x2="57051" y2="11864"/>
                        <a14:foregroundMark x1="54103" y1="13371" x2="56154" y2="11864"/>
                        <a14:foregroundMark x1="57051" y1="12053" x2="62179" y2="11676"/>
                        <a14:foregroundMark x1="62179" y1="11676" x2="72436" y2="13183"/>
                        <a14:foregroundMark x1="72436" y1="13183" x2="76026" y2="18079"/>
                        <a14:foregroundMark x1="76026" y1="18079" x2="76154" y2="19021"/>
                        <a14:foregroundMark x1="75769" y1="17514" x2="75897" y2="21846"/>
                        <a14:foregroundMark x1="56795" y1="12053" x2="52692" y2="12618"/>
                        <a14:foregroundMark x1="55000" y1="12241" x2="66923" y2="13936"/>
                        <a14:foregroundMark x1="55513" y1="11864" x2="62051" y2="11488"/>
                        <a14:foregroundMark x1="62051" y1="11488" x2="66923" y2="11488"/>
                        <a14:foregroundMark x1="66923" y1="11488" x2="69231" y2="13183"/>
                        <a14:foregroundMark x1="90385" y1="36911" x2="91667" y2="81733"/>
                        <a14:foregroundMark x1="20128" y1="15254" x2="16282" y2="10546"/>
                        <a14:foregroundMark x1="16282" y1="10546" x2="16282" y2="10546"/>
                        <a14:foregroundMark x1="17051" y1="10546" x2="10641" y2="10169"/>
                        <a14:foregroundMark x1="26026" y1="32580" x2="31154" y2="32015"/>
                        <a14:foregroundMark x1="31154" y1="32015" x2="40000" y2="34463"/>
                        <a14:foregroundMark x1="38590" y1="33145" x2="40897" y2="35217"/>
                        <a14:foregroundMark x1="52821" y1="12994" x2="63077" y2="11864"/>
                        <a14:foregroundMark x1="63077" y1="11864" x2="72821" y2="14313"/>
                        <a14:foregroundMark x1="72821" y1="14313" x2="75897" y2="18079"/>
                        <a14:backgroundMark x1="20513" y1="37100" x2="20641" y2="39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578" y="3384072"/>
            <a:ext cx="3452340" cy="23502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98D8E1C4-ECD6-4F23-9B96-0150D4194D92}"/>
              </a:ext>
            </a:extLst>
          </p:cNvPr>
          <p:cNvSpPr txBox="1">
            <a:spLocks/>
          </p:cNvSpPr>
          <p:nvPr/>
        </p:nvSpPr>
        <p:spPr>
          <a:xfrm>
            <a:off x="523504" y="2160714"/>
            <a:ext cx="3537671" cy="1039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zh-TW" altLang="en-US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支援更多接收裝置</a:t>
            </a:r>
            <a:endParaRPr lang="en-US" altLang="zh-TW" b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智慧音箱接收通知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2AA9DB28-F95D-4693-9CD5-9A9C2C6B16A6}"/>
              </a:ext>
            </a:extLst>
          </p:cNvPr>
          <p:cNvGrpSpPr/>
          <p:nvPr/>
        </p:nvGrpSpPr>
        <p:grpSpPr>
          <a:xfrm>
            <a:off x="4067673" y="3384072"/>
            <a:ext cx="3281374" cy="2234699"/>
            <a:chOff x="4357542" y="3384072"/>
            <a:chExt cx="3281374" cy="2234699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1AFBCE6A-D865-4190-9A9A-EFE4E49D3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7542" y="3429000"/>
              <a:ext cx="3281374" cy="218977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" name="語音泡泡: 圓角矩形 5">
              <a:extLst>
                <a:ext uri="{FF2B5EF4-FFF2-40B4-BE49-F238E27FC236}">
                  <a16:creationId xmlns:a16="http://schemas.microsoft.com/office/drawing/2014/main" id="{5DFAF7AA-10C7-4C4B-98FB-22805AF3AEEC}"/>
                </a:ext>
              </a:extLst>
            </p:cNvPr>
            <p:cNvSpPr/>
            <p:nvPr/>
          </p:nvSpPr>
          <p:spPr>
            <a:xfrm>
              <a:off x="5418407" y="3384072"/>
              <a:ext cx="1674995" cy="419669"/>
            </a:xfrm>
            <a:prstGeom prst="wedgeRoundRectCallout">
              <a:avLst>
                <a:gd name="adj1" fmla="val -41690"/>
                <a:gd name="adj2" fmla="val 153556"/>
                <a:gd name="adj3" fmla="val 16667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韌體更新通知</a:t>
              </a:r>
            </a:p>
          </p:txBody>
        </p:sp>
        <p:sp>
          <p:nvSpPr>
            <p:cNvPr id="18" name="語音泡泡: 圓角矩形 17">
              <a:extLst>
                <a:ext uri="{FF2B5EF4-FFF2-40B4-BE49-F238E27FC236}">
                  <a16:creationId xmlns:a16="http://schemas.microsoft.com/office/drawing/2014/main" id="{BDCA764D-AE3B-45E9-828E-F6267329D889}"/>
                </a:ext>
              </a:extLst>
            </p:cNvPr>
            <p:cNvSpPr/>
            <p:nvPr/>
          </p:nvSpPr>
          <p:spPr>
            <a:xfrm>
              <a:off x="5911793" y="3995500"/>
              <a:ext cx="1674995" cy="419669"/>
            </a:xfrm>
            <a:prstGeom prst="wedgeRoundRectCallout">
              <a:avLst>
                <a:gd name="adj1" fmla="val -71022"/>
                <a:gd name="adj2" fmla="val 26727"/>
                <a:gd name="adj3" fmla="val 1666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立即幫我更新</a:t>
              </a:r>
            </a:p>
          </p:txBody>
        </p:sp>
      </p:grpSp>
      <p:sp>
        <p:nvSpPr>
          <p:cNvPr id="26" name="內容版面配置區 2">
            <a:extLst>
              <a:ext uri="{FF2B5EF4-FFF2-40B4-BE49-F238E27FC236}">
                <a16:creationId xmlns:a16="http://schemas.microsoft.com/office/drawing/2014/main" id="{2F220180-57EE-4C76-A3FF-44DB237180A1}"/>
              </a:ext>
            </a:extLst>
          </p:cNvPr>
          <p:cNvSpPr txBox="1">
            <a:spLocks/>
          </p:cNvSpPr>
          <p:nvPr/>
        </p:nvSpPr>
        <p:spPr>
          <a:xfrm>
            <a:off x="4209914" y="2160714"/>
            <a:ext cx="3537671" cy="1039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雙向互動功能</a:t>
            </a:r>
            <a:endParaRPr lang="en-US" altLang="zh-TW" b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直接對您 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下達指令</a:t>
            </a:r>
          </a:p>
        </p:txBody>
      </p:sp>
      <p:sp>
        <p:nvSpPr>
          <p:cNvPr id="27" name="內容版面配置區 2">
            <a:extLst>
              <a:ext uri="{FF2B5EF4-FFF2-40B4-BE49-F238E27FC236}">
                <a16:creationId xmlns:a16="http://schemas.microsoft.com/office/drawing/2014/main" id="{86418D47-A2BD-4BD6-98E5-5A3FD92E27C3}"/>
              </a:ext>
            </a:extLst>
          </p:cNvPr>
          <p:cNvSpPr txBox="1">
            <a:spLocks/>
          </p:cNvSpPr>
          <p:nvPr/>
        </p:nvSpPr>
        <p:spPr>
          <a:xfrm>
            <a:off x="7913580" y="2160714"/>
            <a:ext cx="3537671" cy="103957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30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整合各式應用通知情境</a:t>
            </a:r>
            <a:endParaRPr lang="en-US" altLang="zh-TW" sz="3000" b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zh-TW" altLang="en-US" sz="2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支援照片、檔案、連結等通知訊息及應用程式相關通知情境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2635EB7F-4348-4720-B25C-7E5C1E81BFA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9606" y="3473236"/>
            <a:ext cx="2965618" cy="18725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30875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副標題 16">
            <a:extLst>
              <a:ext uri="{FF2B5EF4-FFF2-40B4-BE49-F238E27FC236}">
                <a16:creationId xmlns:a16="http://schemas.microsoft.com/office/drawing/2014/main" id="{0088C354-D144-4F87-ADA2-15EF3C575EA0}"/>
              </a:ext>
            </a:extLst>
          </p:cNvPr>
          <p:cNvSpPr txBox="1">
            <a:spLocks/>
          </p:cNvSpPr>
          <p:nvPr/>
        </p:nvSpPr>
        <p:spPr>
          <a:xfrm>
            <a:off x="554402" y="6350331"/>
            <a:ext cx="5313006" cy="466725"/>
          </a:xfrm>
          <a:prstGeom prst="rect">
            <a:avLst/>
          </a:prstGeom>
        </p:spPr>
        <p:txBody>
          <a:bodyPr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TW" sz="7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©2018</a:t>
            </a:r>
            <a:r>
              <a:rPr lang="zh-TW" altLang="en-US" sz="7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著作權為威聯通科技股份有限公司所有。威聯通科技並保留所有權利。威聯通科技股份有限公司所使用或註冊之商標或標章。檔案中所提及之產品及公司名稱可能為其他公司所有之商標。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818167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FAEFF055-6B28-4BBD-B6EC-0E2FF82C13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02" y="1116295"/>
            <a:ext cx="10725934" cy="115519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3549CCE-A3F5-41CC-89A8-949518922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關於通知功能，使用者經常面臨的痛點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5492B12-8BA6-42B2-8BB7-63D43A2357EA}"/>
              </a:ext>
            </a:extLst>
          </p:cNvPr>
          <p:cNvSpPr txBox="1"/>
          <p:nvPr/>
        </p:nvSpPr>
        <p:spPr>
          <a:xfrm>
            <a:off x="1992573" y="1410588"/>
            <a:ext cx="8580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NAS 提供豐富的軟體應用，但卻須花時間各別進行通知設定、管理，很費時費力！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8CD4CA9-EB1D-470C-AC1A-6944321A7908}"/>
              </a:ext>
            </a:extLst>
          </p:cNvPr>
          <p:cNvSpPr txBox="1"/>
          <p:nvPr/>
        </p:nvSpPr>
        <p:spPr>
          <a:xfrm>
            <a:off x="858364" y="1274108"/>
            <a:ext cx="996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zh-TW" altLang="en-US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3CCAD082-A746-4123-A7D5-DE6664542F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02" y="2158981"/>
            <a:ext cx="10725934" cy="1155194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99259E52-34F3-47EB-8913-69ABB39AE131}"/>
              </a:ext>
            </a:extLst>
          </p:cNvPr>
          <p:cNvSpPr txBox="1"/>
          <p:nvPr/>
        </p:nvSpPr>
        <p:spPr>
          <a:xfrm>
            <a:off x="1992573" y="2344090"/>
            <a:ext cx="6591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為什麼即使通知功能設定完成了，還是會收不到通知訊息呢？</a:t>
            </a:r>
            <a:b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有沒有什麼方法能確認？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471BB558-2A3E-4A4C-9928-E42E3ADB3A21}"/>
              </a:ext>
            </a:extLst>
          </p:cNvPr>
          <p:cNvSpPr txBox="1"/>
          <p:nvPr/>
        </p:nvSpPr>
        <p:spPr>
          <a:xfrm>
            <a:off x="858364" y="2316794"/>
            <a:ext cx="996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zh-TW" altLang="en-US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9ADDAC94-BA7C-471D-9815-5F5C0E5EAE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02" y="3218210"/>
            <a:ext cx="10725934" cy="1155194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888EBE77-E19E-48CF-AA66-545B53C1017C}"/>
              </a:ext>
            </a:extLst>
          </p:cNvPr>
          <p:cNvSpPr txBox="1"/>
          <p:nvPr/>
        </p:nvSpPr>
        <p:spPr>
          <a:xfrm>
            <a:off x="1992573" y="3389671"/>
            <a:ext cx="6373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只透過電子郵件接收訊息，容易造成電子郵件信箱容量爆炸，且還須定期整理刪除信件！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205B8BBE-5264-490A-994C-F73A8FCF4148}"/>
              </a:ext>
            </a:extLst>
          </p:cNvPr>
          <p:cNvSpPr txBox="1"/>
          <p:nvPr/>
        </p:nvSpPr>
        <p:spPr>
          <a:xfrm>
            <a:off x="858364" y="3376023"/>
            <a:ext cx="996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zh-TW" altLang="en-US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3935ED3B-4FE9-4308-A182-4ACA4A886C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02" y="4274544"/>
            <a:ext cx="10725934" cy="1155194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EAE9A766-AD8A-4F81-9532-9741892E729E}"/>
              </a:ext>
            </a:extLst>
          </p:cNvPr>
          <p:cNvSpPr txBox="1"/>
          <p:nvPr/>
        </p:nvSpPr>
        <p:spPr>
          <a:xfrm>
            <a:off x="1992573" y="4555189"/>
            <a:ext cx="8580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通知訊息語系能否選擇自己熟悉的語言呢？</a:t>
            </a:r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DC2DB051-2A52-4FD3-8412-F2814D950C5F}"/>
              </a:ext>
            </a:extLst>
          </p:cNvPr>
          <p:cNvSpPr txBox="1"/>
          <p:nvPr/>
        </p:nvSpPr>
        <p:spPr>
          <a:xfrm>
            <a:off x="858364" y="4432357"/>
            <a:ext cx="996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lang="zh-TW" altLang="en-US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AFED3C54-24D3-431F-B04A-0A359CB35C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02" y="5322486"/>
            <a:ext cx="10725934" cy="1155194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712C3B30-3DEA-48B8-9707-C27214EE792F}"/>
              </a:ext>
            </a:extLst>
          </p:cNvPr>
          <p:cNvSpPr txBox="1"/>
          <p:nvPr/>
        </p:nvSpPr>
        <p:spPr>
          <a:xfrm>
            <a:off x="1992573" y="5603131"/>
            <a:ext cx="8580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訊息太多好煩惱，能否只接收我想要的相關重要訊息即可？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1389CF54-7E02-43DE-BB52-A05E417E44AB}"/>
              </a:ext>
            </a:extLst>
          </p:cNvPr>
          <p:cNvSpPr txBox="1"/>
          <p:nvPr/>
        </p:nvSpPr>
        <p:spPr>
          <a:xfrm>
            <a:off x="858364" y="5480299"/>
            <a:ext cx="996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  <a:endParaRPr lang="zh-TW" altLang="en-US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685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7FC93F7-504F-487D-B51F-35A18CF95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914" y="1092478"/>
            <a:ext cx="6122490" cy="2065522"/>
          </a:xfrm>
        </p:spPr>
        <p:txBody>
          <a:bodyPr>
            <a:normAutofit/>
          </a:bodyPr>
          <a:lstStyle/>
          <a:p>
            <a:r>
              <a:rPr lang="en-US" altLang="zh-TW" sz="4800">
                <a:solidFill>
                  <a:srgbClr val="FFC000"/>
                </a:solidFill>
              </a:rPr>
              <a:t>Notification Center </a:t>
            </a:r>
            <a:r>
              <a:rPr lang="en-US" altLang="zh-TW" sz="4800" err="1"/>
              <a:t>解決您的痛點</a:t>
            </a:r>
            <a:endParaRPr lang="en-US" altLang="zh-TW" sz="4800"/>
          </a:p>
        </p:txBody>
      </p:sp>
      <p:pic>
        <p:nvPicPr>
          <p:cNvPr id="6" name="圖片 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17BB8421-808F-4ADC-A1E4-399AE61FD5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914" y="3246977"/>
            <a:ext cx="4715061" cy="2336522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9AA09FB8-8401-4D44-9230-3A63B94E3A36}"/>
              </a:ext>
            </a:extLst>
          </p:cNvPr>
          <p:cNvSpPr txBox="1"/>
          <p:nvPr/>
        </p:nvSpPr>
        <p:spPr>
          <a:xfrm>
            <a:off x="3100137" y="6188242"/>
            <a:ext cx="6071936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zh-TW" altLang="en-US" b="1">
              <a:latin typeface="新細明體"/>
              <a:ea typeface="新細明體"/>
            </a:endParaRPr>
          </a:p>
        </p:txBody>
      </p:sp>
      <p:pic>
        <p:nvPicPr>
          <p:cNvPr id="4" name="圖片 4" descr="一張含有 頭飾 的圖片&#10;&#10;描述是以高可信度產生">
            <a:extLst>
              <a:ext uri="{FF2B5EF4-FFF2-40B4-BE49-F238E27FC236}">
                <a16:creationId xmlns:a16="http://schemas.microsoft.com/office/drawing/2014/main" id="{2C56BB71-93AA-4752-8CF4-74C067462C4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8371" y="4325492"/>
            <a:ext cx="1652227" cy="165222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1599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AE8B38-BC4D-4EAB-B4F9-9970B730F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4715" y="2070221"/>
            <a:ext cx="5667277" cy="199509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z="3800">
                <a:solidFill>
                  <a:srgbClr val="FFC000"/>
                </a:solidFill>
              </a:rPr>
              <a:t>我想要透過一個介面，就能設定、管理所有 </a:t>
            </a:r>
            <a:r>
              <a:rPr lang="en-US" altLang="zh-TW" sz="3800">
                <a:solidFill>
                  <a:srgbClr val="FFC000"/>
                </a:solidFill>
              </a:rPr>
              <a:t>NAS</a:t>
            </a:r>
            <a:r>
              <a:rPr lang="zh-TW" altLang="en-US" sz="3800">
                <a:solidFill>
                  <a:srgbClr val="FFC000"/>
                </a:solidFill>
              </a:rPr>
              <a:t> </a:t>
            </a:r>
            <a:r>
              <a:rPr lang="zh-TW" altLang="en-US" sz="3800">
                <a:solidFill>
                  <a:srgbClr val="FFC000"/>
                </a:solidFill>
                <a:latin typeface="Microsoft JhengHei"/>
                <a:ea typeface="Microsoft JhengHei"/>
              </a:rPr>
              <a:t>應用程式的通知功能</a:t>
            </a:r>
            <a:r>
              <a:rPr lang="zh-TW" altLang="en-US" sz="3800">
                <a:solidFill>
                  <a:srgbClr val="FFC000"/>
                </a:solidFill>
              </a:rPr>
              <a:t>。</a:t>
            </a:r>
            <a:endParaRPr lang="en-US" altLang="zh-TW" sz="38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0966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7FF32631-1A5C-4B21-AA1E-F3DE340C6382}"/>
              </a:ext>
            </a:extLst>
          </p:cNvPr>
          <p:cNvSpPr/>
          <p:nvPr/>
        </p:nvSpPr>
        <p:spPr>
          <a:xfrm>
            <a:off x="6168042" y="1185205"/>
            <a:ext cx="5624623" cy="5119902"/>
          </a:xfrm>
          <a:prstGeom prst="roundRect">
            <a:avLst>
              <a:gd name="adj" fmla="val 3348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DCE737B2-A577-47A8-83BA-348C15F9BCE6}"/>
              </a:ext>
            </a:extLst>
          </p:cNvPr>
          <p:cNvSpPr/>
          <p:nvPr/>
        </p:nvSpPr>
        <p:spPr>
          <a:xfrm>
            <a:off x="393405" y="1185205"/>
            <a:ext cx="5624623" cy="5119902"/>
          </a:xfrm>
          <a:prstGeom prst="roundRect">
            <a:avLst>
              <a:gd name="adj" fmla="val 3348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BF6744C-831F-4E5E-847F-2E5807C03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集中化的通知功能設定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03AA1F5A-9F59-4765-88EA-223F5DA686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58" y="2549060"/>
            <a:ext cx="3999798" cy="22239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2B944FBE-0803-4FF9-9F60-F89E7CB38E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6372" y="2549060"/>
            <a:ext cx="5331590" cy="22964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E12B9BA8-CF5D-42DF-82FA-2645B755A2D3}"/>
              </a:ext>
            </a:extLst>
          </p:cNvPr>
          <p:cNvSpPr txBox="1"/>
          <p:nvPr/>
        </p:nvSpPr>
        <p:spPr>
          <a:xfrm>
            <a:off x="393405" y="1934601"/>
            <a:ext cx="5624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須打開每個應用程式各自設定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75FEEBD0-59C8-48DC-9C9F-64605F6117C0}"/>
              </a:ext>
            </a:extLst>
          </p:cNvPr>
          <p:cNvSpPr txBox="1"/>
          <p:nvPr/>
        </p:nvSpPr>
        <p:spPr>
          <a:xfrm>
            <a:off x="6168042" y="1934601"/>
            <a:ext cx="5624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Notification Center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集中設定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39870F5-3D3B-4CBD-8992-96D1632974C5}"/>
              </a:ext>
            </a:extLst>
          </p:cNvPr>
          <p:cNvSpPr txBox="1"/>
          <p:nvPr/>
        </p:nvSpPr>
        <p:spPr>
          <a:xfrm>
            <a:off x="393405" y="1185228"/>
            <a:ext cx="5624623" cy="5232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過去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7303D49C-BC70-4A93-9242-1527D07213CB}"/>
              </a:ext>
            </a:extLst>
          </p:cNvPr>
          <p:cNvSpPr txBox="1"/>
          <p:nvPr/>
        </p:nvSpPr>
        <p:spPr>
          <a:xfrm>
            <a:off x="6168042" y="1191155"/>
            <a:ext cx="5624623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QTS</a:t>
            </a:r>
            <a:r>
              <a:rPr lang="zh-TW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4.3.5</a:t>
            </a:r>
            <a:endParaRPr lang="zh-TW" altLang="en-US" sz="2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B00C628C-239D-41BD-A99F-D42310C99A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6107" y="3945181"/>
            <a:ext cx="4018435" cy="200479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8148BE0D-A720-4990-BA60-E1488B006725}"/>
              </a:ext>
            </a:extLst>
          </p:cNvPr>
          <p:cNvGrpSpPr/>
          <p:nvPr/>
        </p:nvGrpSpPr>
        <p:grpSpPr>
          <a:xfrm>
            <a:off x="6272762" y="1051146"/>
            <a:ext cx="1256002" cy="1110083"/>
            <a:chOff x="6272762" y="1051146"/>
            <a:chExt cx="1256002" cy="1110083"/>
          </a:xfrm>
        </p:grpSpPr>
        <p:pic>
          <p:nvPicPr>
            <p:cNvPr id="12" name="Picture 4" descr="C:\Users\user\Desktop\TS-x28A_PPT\new-01.png">
              <a:extLst>
                <a:ext uri="{FF2B5EF4-FFF2-40B4-BE49-F238E27FC236}">
                  <a16:creationId xmlns:a16="http://schemas.microsoft.com/office/drawing/2014/main" id="{253E799A-42D3-4065-9C2B-798E9C9050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6372" y="1051146"/>
              <a:ext cx="1134034" cy="1110083"/>
            </a:xfrm>
            <a:prstGeom prst="rect">
              <a:avLst/>
            </a:prstGeom>
            <a:noFill/>
          </p:spPr>
        </p:pic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36226FB0-2B5A-4D5C-BF4A-4E86B52F4031}"/>
                </a:ext>
              </a:extLst>
            </p:cNvPr>
            <p:cNvSpPr txBox="1"/>
            <p:nvPr/>
          </p:nvSpPr>
          <p:spPr>
            <a:xfrm>
              <a:off x="6272762" y="1351951"/>
              <a:ext cx="12560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75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NEW</a:t>
              </a:r>
              <a:endParaRPr lang="zh-TW" altLang="en-US" sz="275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6D867BBB-9609-48FB-89F7-CE37615BEBA4}"/>
              </a:ext>
            </a:extLst>
          </p:cNvPr>
          <p:cNvSpPr txBox="1"/>
          <p:nvPr/>
        </p:nvSpPr>
        <p:spPr>
          <a:xfrm>
            <a:off x="6168041" y="5006434"/>
            <a:ext cx="5624623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各式應用程式通知集中設定</a:t>
            </a:r>
          </a:p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通知訊息狀態中央監控</a:t>
            </a:r>
          </a:p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通知開關一鍵操作</a:t>
            </a:r>
          </a:p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More</a:t>
            </a: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…</a:t>
            </a:r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525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剪去對角角落 17">
            <a:extLst>
              <a:ext uri="{FF2B5EF4-FFF2-40B4-BE49-F238E27FC236}">
                <a16:creationId xmlns:a16="http://schemas.microsoft.com/office/drawing/2014/main" id="{B9CD1D91-CC76-441D-AC81-0E60556A0A85}"/>
              </a:ext>
            </a:extLst>
          </p:cNvPr>
          <p:cNvSpPr/>
          <p:nvPr/>
        </p:nvSpPr>
        <p:spPr>
          <a:xfrm>
            <a:off x="385321" y="1655397"/>
            <a:ext cx="5613105" cy="539312"/>
          </a:xfrm>
          <a:prstGeom prst="snip2DiagRect">
            <a:avLst/>
          </a:prstGeom>
          <a:gradFill>
            <a:gsLst>
              <a:gs pos="0">
                <a:schemeClr val="bg1"/>
              </a:gs>
              <a:gs pos="90000">
                <a:schemeClr val="accent6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2CA78A0-0305-4A71-9406-EB4ADB2E57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208" y="2839452"/>
            <a:ext cx="5619924" cy="24089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226117B-81D6-4773-9B11-957A3AFE3F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321" y="2839452"/>
            <a:ext cx="5613105" cy="240895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1EA4B0F-6F4D-4E4F-9216-63C3325D7A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2833" y="2387095"/>
            <a:ext cx="6038800" cy="44709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4B32BAA-6232-4EC6-AF61-708C446C6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集中化的通知規則管理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C8D695B-0668-4D91-8725-B2AFDEFB7CFC}"/>
              </a:ext>
            </a:extLst>
          </p:cNvPr>
          <p:cNvSpPr txBox="1"/>
          <p:nvPr/>
        </p:nvSpPr>
        <p:spPr>
          <a:xfrm>
            <a:off x="385320" y="1655397"/>
            <a:ext cx="5613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所有通知規則設定、開關、刪除</a:t>
            </a:r>
          </a:p>
        </p:txBody>
      </p:sp>
      <p:sp>
        <p:nvSpPr>
          <p:cNvPr id="10" name="矩形: 剪去對角角落 9">
            <a:extLst>
              <a:ext uri="{FF2B5EF4-FFF2-40B4-BE49-F238E27FC236}">
                <a16:creationId xmlns:a16="http://schemas.microsoft.com/office/drawing/2014/main" id="{2E68346F-47D2-4F7F-922F-437AC425C592}"/>
              </a:ext>
            </a:extLst>
          </p:cNvPr>
          <p:cNvSpPr/>
          <p:nvPr/>
        </p:nvSpPr>
        <p:spPr>
          <a:xfrm>
            <a:off x="6159208" y="1655397"/>
            <a:ext cx="5613105" cy="539312"/>
          </a:xfrm>
          <a:prstGeom prst="snip2DiagRect">
            <a:avLst/>
          </a:prstGeom>
          <a:gradFill>
            <a:gsLst>
              <a:gs pos="0">
                <a:schemeClr val="bg1"/>
              </a:gs>
              <a:gs pos="90000">
                <a:schemeClr val="accent6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E06DB04-C64B-4CEF-942B-34B787FC38C9}"/>
              </a:ext>
            </a:extLst>
          </p:cNvPr>
          <p:cNvSpPr txBox="1"/>
          <p:nvPr/>
        </p:nvSpPr>
        <p:spPr>
          <a:xfrm>
            <a:off x="6159207" y="1655397"/>
            <a:ext cx="5613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一鍵勿擾設定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DFB330E-4BE8-430E-B183-B9F7651C533F}"/>
              </a:ext>
            </a:extLst>
          </p:cNvPr>
          <p:cNvSpPr txBox="1"/>
          <p:nvPr/>
        </p:nvSpPr>
        <p:spPr>
          <a:xfrm>
            <a:off x="431875" y="2342903"/>
            <a:ext cx="562462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b="1">
                <a:latin typeface="微軟正黑體"/>
                <a:ea typeface="微軟正黑體"/>
              </a:rPr>
              <a:t>所有通知規則集中監控管理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23D425AD-EE9E-413F-B040-43F39ACBA83D}"/>
              </a:ext>
            </a:extLst>
          </p:cNvPr>
          <p:cNvSpPr txBox="1"/>
          <p:nvPr/>
        </p:nvSpPr>
        <p:spPr>
          <a:xfrm>
            <a:off x="6284458" y="2342902"/>
            <a:ext cx="562462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b="1">
                <a:latin typeface="微軟正黑體"/>
                <a:ea typeface="微軟正黑體" panose="020B0604030504040204" pitchFamily="34" charset="-120"/>
                <a:cs typeface="Arial"/>
              </a:rPr>
              <a:t>針對特定應用程式、功能關閉該通知訊息</a:t>
            </a:r>
          </a:p>
        </p:txBody>
      </p:sp>
    </p:spTree>
    <p:extLst>
      <p:ext uri="{BB962C8B-B14F-4D97-AF65-F5344CB8AC3E}">
        <p14:creationId xmlns:p14="http://schemas.microsoft.com/office/powerpoint/2010/main" val="2034511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CB7724F-7ADC-444B-A430-C8FA5A8A2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7590" y="2010888"/>
            <a:ext cx="5454316" cy="182718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z="3800">
                <a:solidFill>
                  <a:srgbClr val="FFC000"/>
                </a:solidFill>
              </a:rPr>
              <a:t>真擔心重要訊息收不到，我有辦法確認通知設置是否正確，或訊息是否成功傳送嗎？</a:t>
            </a:r>
          </a:p>
        </p:txBody>
      </p:sp>
    </p:spTree>
    <p:extLst>
      <p:ext uri="{BB962C8B-B14F-4D97-AF65-F5344CB8AC3E}">
        <p14:creationId xmlns:p14="http://schemas.microsoft.com/office/powerpoint/2010/main" val="15937468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1168</Words>
  <Application>Microsoft Office PowerPoint</Application>
  <PresentationFormat>寬螢幕</PresentationFormat>
  <Paragraphs>169</Paragraphs>
  <Slides>31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38" baseType="lpstr">
      <vt:lpstr>微軟正黑體</vt:lpstr>
      <vt:lpstr>微軟正黑體</vt:lpstr>
      <vt:lpstr>新細明體</vt:lpstr>
      <vt:lpstr>Arial</vt:lpstr>
      <vt:lpstr>Calibri</vt:lpstr>
      <vt:lpstr>Calibri Light</vt:lpstr>
      <vt:lpstr>Office 佈景主題</vt:lpstr>
      <vt:lpstr>PowerPoint 簡報</vt:lpstr>
      <vt:lpstr>Notification Center 使用數據</vt:lpstr>
      <vt:lpstr>通知使用量成長的關鍵…</vt:lpstr>
      <vt:lpstr>關於通知功能，使用者經常面臨的痛點</vt:lpstr>
      <vt:lpstr>Notification Center 解決您的痛點</vt:lpstr>
      <vt:lpstr>我想要透過一個介面，就能設定、管理所有 NAS 應用程式的通知功能。</vt:lpstr>
      <vt:lpstr>集中化的通知功能設定</vt:lpstr>
      <vt:lpstr>集中化的通知規則管理</vt:lpstr>
      <vt:lpstr>真擔心重要訊息收不到，我有辦法確認通知設置是否正確，或訊息是否成功傳送嗎？</vt:lpstr>
      <vt:lpstr>雙重保障-確保重要訊息不漏接</vt:lpstr>
      <vt:lpstr>除了傳統的電子郵件接收通知以外，我能否透過通訊軟體接收訊息？</vt:lpstr>
      <vt:lpstr>Notification Center 提供您多種傳送方式選擇 讓您可根據不同訊息、使用情境，選擇最適合的通知管道！</vt:lpstr>
      <vt:lpstr>日常通訊軟體也能成為 NAS 通知管道</vt:lpstr>
      <vt:lpstr>簡單三步驟：配對您的 IM 帳戶</vt:lpstr>
      <vt:lpstr>為您帶來世界級的 SMS 簡訊服務</vt:lpstr>
      <vt:lpstr>都是英文訊息我看不懂，我能不能將通知語系設為自己的語言？</vt:lpstr>
      <vt:lpstr>通知訊息完整支援多國語系</vt:lpstr>
      <vt:lpstr>通知訊息太多好煩惱，我能否只接收我覺得重要的訊息通知？</vt:lpstr>
      <vt:lpstr>選擇您要的通知：事件與警示通知</vt:lpstr>
      <vt:lpstr>高彈性、高客製化的篩選條件</vt:lpstr>
      <vt:lpstr>高彈性、高客製化的接收條件</vt:lpstr>
      <vt:lpstr>重要日誌不錯過，一鍵加入通知</vt:lpstr>
      <vt:lpstr>使用案例分享 1</vt:lpstr>
      <vt:lpstr>使用案例分享 2</vt:lpstr>
      <vt:lpstr>DEMO Notification Center</vt:lpstr>
      <vt:lpstr>通知中心 - 五大特色功能</vt:lpstr>
      <vt:lpstr>用戶的回饋，是我們成長的動力</vt:lpstr>
      <vt:lpstr>Notification Center 後續計畫</vt:lpstr>
      <vt:lpstr>Notification Center 整合即時通訊軟體架構</vt:lpstr>
      <vt:lpstr>Notification Center 2.0 計畫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Notification Center直播</dc:title>
  <dc:creator>bennettcheng@qnap.com</dc:creator>
  <cp:lastModifiedBy>QNAP_Mili Wang</cp:lastModifiedBy>
  <cp:revision>2</cp:revision>
  <dcterms:created xsi:type="dcterms:W3CDTF">2018-11-09T08:43:57Z</dcterms:created>
  <dcterms:modified xsi:type="dcterms:W3CDTF">2018-11-20T05:52:07Z</dcterms:modified>
</cp:coreProperties>
</file>