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269" r:id="rId3"/>
    <p:sldId id="404" r:id="rId4"/>
    <p:sldId id="381" r:id="rId5"/>
    <p:sldId id="436" r:id="rId6"/>
    <p:sldId id="364" r:id="rId7"/>
    <p:sldId id="430" r:id="rId8"/>
    <p:sldId id="454" r:id="rId9"/>
    <p:sldId id="327" r:id="rId10"/>
    <p:sldId id="405" r:id="rId11"/>
    <p:sldId id="335" r:id="rId12"/>
    <p:sldId id="406" r:id="rId13"/>
    <p:sldId id="407" r:id="rId14"/>
    <p:sldId id="408" r:id="rId15"/>
    <p:sldId id="409" r:id="rId16"/>
    <p:sldId id="411" r:id="rId17"/>
    <p:sldId id="412" r:id="rId18"/>
    <p:sldId id="413" r:id="rId19"/>
    <p:sldId id="414" r:id="rId20"/>
    <p:sldId id="415" r:id="rId21"/>
    <p:sldId id="418" r:id="rId22"/>
    <p:sldId id="419" r:id="rId23"/>
    <p:sldId id="421" r:id="rId24"/>
    <p:sldId id="422" r:id="rId25"/>
    <p:sldId id="423" r:id="rId26"/>
    <p:sldId id="424" r:id="rId27"/>
    <p:sldId id="416" r:id="rId28"/>
    <p:sldId id="417" r:id="rId29"/>
    <p:sldId id="427" r:id="rId30"/>
    <p:sldId id="358" r:id="rId31"/>
    <p:sldId id="453" r:id="rId32"/>
    <p:sldId id="425" r:id="rId33"/>
    <p:sldId id="450" r:id="rId34"/>
    <p:sldId id="382" r:id="rId35"/>
    <p:sldId id="384" r:id="rId36"/>
    <p:sldId id="387" r:id="rId37"/>
    <p:sldId id="432" r:id="rId38"/>
    <p:sldId id="388" r:id="rId39"/>
    <p:sldId id="389" r:id="rId40"/>
    <p:sldId id="385" r:id="rId41"/>
    <p:sldId id="400" r:id="rId42"/>
    <p:sldId id="437" r:id="rId43"/>
    <p:sldId id="383" r:id="rId44"/>
    <p:sldId id="390" r:id="rId45"/>
    <p:sldId id="391" r:id="rId46"/>
    <p:sldId id="392" r:id="rId47"/>
    <p:sldId id="428" r:id="rId48"/>
    <p:sldId id="401" r:id="rId49"/>
    <p:sldId id="429" r:id="rId50"/>
    <p:sldId id="402" r:id="rId51"/>
    <p:sldId id="398" r:id="rId52"/>
    <p:sldId id="433" r:id="rId53"/>
    <p:sldId id="373" r:id="rId54"/>
    <p:sldId id="431" r:id="rId55"/>
    <p:sldId id="438" r:id="rId56"/>
    <p:sldId id="439" r:id="rId57"/>
    <p:sldId id="420" r:id="rId58"/>
    <p:sldId id="333" r:id="rId59"/>
    <p:sldId id="314" r:id="rId60"/>
    <p:sldId id="435" r:id="rId61"/>
    <p:sldId id="449" r:id="rId62"/>
    <p:sldId id="448" r:id="rId63"/>
    <p:sldId id="451" r:id="rId64"/>
    <p:sldId id="445" r:id="rId65"/>
    <p:sldId id="446" r:id="rId66"/>
    <p:sldId id="443" r:id="rId67"/>
    <p:sldId id="258" r:id="rId6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Amol Narkhede" initials="QN" lastIdx="7" clrIdx="0">
    <p:extLst>
      <p:ext uri="{19B8F6BF-5375-455C-9EA6-DF929625EA0E}">
        <p15:presenceInfo xmlns:p15="http://schemas.microsoft.com/office/powerpoint/2012/main" userId="S::amolnarkhede@ieinet.onmicrosoft.com::96906c90-7af9-491d-bf9a-082953f7d6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6F39"/>
    <a:srgbClr val="09F3FF"/>
    <a:srgbClr val="00E0FE"/>
    <a:srgbClr val="300A24"/>
    <a:srgbClr val="C2FFC1"/>
    <a:srgbClr val="C9FCFF"/>
    <a:srgbClr val="9C2E90"/>
    <a:srgbClr val="E4EFDF"/>
    <a:srgbClr val="644EA2"/>
    <a:srgbClr val="4AA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36FC4-FAA6-4AD7-A29F-3B4C1EB2830C}" v="3797" dt="2018-11-14T06:25:15.982"/>
    <p1510:client id="{199B37AF-57B5-4408-A66A-C81FB249F28A}" v="507" dt="2018-11-14T10:18:06.304"/>
    <p1510:client id="{08526BD1-E5E8-E7BF-0828-DDA7E613D8C6}" v="274" dt="2018-11-14T06:45:53.314"/>
    <p1510:client id="{00BA5591-48A9-55AD-0D86-A1802D773C90}" v="3" dt="2018-11-14T06:49:26.015"/>
    <p1510:client id="{49DC2492-4250-4EAE-B5ED-6F833C77C409}" v="2333" dt="2018-11-15T03:57:14.202"/>
    <p1510:client id="{E4CF6E1A-4B64-E3FA-0743-1C510C5A02F9}" v="17" dt="2018-11-14T09:28:05.017"/>
    <p1510:client id="{47582179-8182-0874-C89D-5425131AA77E}" v="113" dt="2018-11-14T10:24:07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8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1668" y="1032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3T02:45:54.410" idx="7">
    <p:pos x="9774" y="696"/>
    <p:text>@Dennis if you want you may use this image. FYR
</p:text>
    <p:extLst>
      <p:ext uri="{C676402C-5697-4E1C-873F-D02D1690AC5C}">
        <p15:threadingInfo xmlns:p15="http://schemas.microsoft.com/office/powerpoint/2012/main" timeZoneBias="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1E037-5658-413F-8580-1B4AF7233E14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D77D7-CB0D-4B52-9C75-8F9A4515AC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48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新細明體"/>
                <a:ea typeface="新細明體"/>
              </a:rPr>
              <a:t>Co-presenter by Don  &amp; Amol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656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This is new name we should be using as per Teddy: "OpenVINO workflow consolidation Tool (OWCT)"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703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Accelerate Computer Vision with OpenVINO™ toolkit (Open Visual Inference &amp; Neural Network Optimization) -Formerly Intel® Computer Vision SDK</a:t>
            </a:r>
          </a:p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  <a:p>
            <a:r>
              <a:rPr lang="en-US"/>
              <a:t>What it is</a:t>
            </a:r>
          </a:p>
          <a:p>
            <a:r>
              <a:rPr lang="en-US"/>
              <a:t>A toolkit to fast-track development of high performance computer vision and deep learning into vision applications. It enables deep learning on hardware accelerators and easy heterogeneous execution across Intel® platforms. Components include:</a:t>
            </a:r>
            <a:endParaRPr lang="en-US">
              <a:cs typeface="Calibri"/>
            </a:endParaRPr>
          </a:p>
          <a:p>
            <a:r>
              <a:rPr lang="en-US"/>
              <a:t>Intel® Deep Learning Deployment Toolkit (model optimizer, inference engine)</a:t>
            </a:r>
            <a:endParaRPr lang="en-US">
              <a:cs typeface="Calibri"/>
            </a:endParaRPr>
          </a:p>
          <a:p>
            <a:r>
              <a:rPr lang="en-US"/>
              <a:t>Optimized functions for OpenCV* and OpenVX*</a:t>
            </a:r>
          </a:p>
          <a:p>
            <a:endParaRPr lang="en-US">
              <a:cs typeface="Calibri"/>
            </a:endParaRPr>
          </a:p>
          <a:p>
            <a:r>
              <a:rPr lang="en-US"/>
              <a:t>Why important</a:t>
            </a:r>
            <a:endParaRPr lang="en-US">
              <a:cs typeface="Calibri"/>
            </a:endParaRPr>
          </a:p>
          <a:p>
            <a:r>
              <a:rPr lang="en-US"/>
              <a:t>Demand is growing for intelligent vision solutions. Deep learning revenue is estimated to grow from$655M in2016 to $35B by 2025¹. This requires developer tools to integrate computer vision, deep learning, and analytics processing capabilities into applications, so they can help turn data into insights that fuel artificial intelligence.</a:t>
            </a:r>
          </a:p>
          <a:p>
            <a:endParaRPr lang="en-US">
              <a:cs typeface="Calibri"/>
            </a:endParaRPr>
          </a:p>
          <a:p>
            <a:r>
              <a:rPr lang="en-US"/>
              <a:t>Users</a:t>
            </a:r>
            <a:endParaRPr lang="en-US">
              <a:cs typeface="Calibri"/>
            </a:endParaRPr>
          </a:p>
          <a:p>
            <a:r>
              <a:rPr lang="en-US"/>
              <a:t>Software developers, data scientists working on vision solutions for surveillance, robotics, healthcare, office automation, transportation, &amp;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83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Model Optimizer</a:t>
            </a:r>
          </a:p>
          <a:p>
            <a:r>
              <a:rPr lang="en-US"/>
              <a:t>What it is: Preparation step -&gt; imports trained models</a:t>
            </a:r>
            <a:endParaRPr lang="en-US">
              <a:cs typeface="Calibri"/>
            </a:endParaRPr>
          </a:p>
          <a:p>
            <a:r>
              <a:rPr lang="en-US"/>
              <a:t>Why important: Optimizes for performance/space with conservative topology transformations; biggest boost is from conversion to data types matching hardware.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Inference Engine</a:t>
            </a:r>
            <a:endParaRPr lang="en-US">
              <a:cs typeface="Calibri"/>
            </a:endParaRPr>
          </a:p>
          <a:p>
            <a:r>
              <a:rPr lang="en-US"/>
              <a:t>What it is: High-level inference API</a:t>
            </a:r>
          </a:p>
          <a:p>
            <a:r>
              <a:rPr lang="en-US"/>
              <a:t>Why important: Interface is implemented as dynamically loaded plugins for each hardware type. Delivers best performance for each type without requiring users to implement and maintain multiple code pathways.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Inference Engine</a:t>
            </a:r>
            <a:endParaRPr lang="en-US">
              <a:cs typeface="Calibri"/>
            </a:endParaRPr>
          </a:p>
          <a:p>
            <a:r>
              <a:rPr lang="en-US"/>
              <a:t>Common API (C++)</a:t>
            </a:r>
            <a:endParaRPr lang="en-US">
              <a:cs typeface="Calibri"/>
            </a:endParaRPr>
          </a:p>
          <a:p>
            <a:r>
              <a:rPr lang="en-US"/>
              <a:t>Optimized cross-platform inference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534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Increase Deep Learning Workload Performance on Public Models using OpenVINO™ toolkit &amp; Intel® Architecture</a:t>
            </a:r>
          </a:p>
          <a:p>
            <a:endParaRPr lang="en-US"/>
          </a:p>
          <a:p>
            <a:r>
              <a:rPr lang="en-US"/>
              <a:t>Comparison of Frames per Second (FPS)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104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Samples</a:t>
            </a:r>
          </a:p>
          <a:p>
            <a:r>
              <a:rPr lang="en-US"/>
              <a:t>Image Classification</a:t>
            </a:r>
            <a:endParaRPr lang="en-US">
              <a:cs typeface="Calibri"/>
            </a:endParaRPr>
          </a:p>
          <a:p>
            <a:r>
              <a:rPr lang="en-US"/>
              <a:t>Image Segmentation</a:t>
            </a:r>
            <a:endParaRPr lang="en-US">
              <a:cs typeface="Calibri"/>
            </a:endParaRPr>
          </a:p>
          <a:p>
            <a:r>
              <a:rPr lang="en-US"/>
              <a:t>Object Detection</a:t>
            </a:r>
            <a:endParaRPr lang="en-US">
              <a:cs typeface="Calibri"/>
            </a:endParaRPr>
          </a:p>
          <a:p>
            <a:r>
              <a:rPr lang="en-US"/>
              <a:t>Object Detection for Single Shot Multibox Detector (SSD)</a:t>
            </a:r>
            <a:endParaRPr lang="en-US">
              <a:cs typeface="Calibri"/>
            </a:endParaRPr>
          </a:p>
          <a:p>
            <a:r>
              <a:rPr lang="en-US"/>
              <a:t>Neural Style Transfer</a:t>
            </a:r>
            <a:endParaRPr lang="en-US">
              <a:cs typeface="Calibri"/>
            </a:endParaRPr>
          </a:p>
          <a:p>
            <a:r>
              <a:rPr lang="en-US"/>
              <a:t>Validation Application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Pre-Trained Models</a:t>
            </a:r>
            <a:endParaRPr lang="en-US">
              <a:cs typeface="Calibri"/>
            </a:endParaRPr>
          </a:p>
          <a:p>
            <a:r>
              <a:rPr lang="en-US"/>
              <a:t>Age –Gender</a:t>
            </a:r>
            <a:endParaRPr lang="en-US">
              <a:cs typeface="Calibri"/>
            </a:endParaRPr>
          </a:p>
          <a:p>
            <a:r>
              <a:rPr lang="en-US"/>
              <a:t>Security barrier</a:t>
            </a:r>
            <a:endParaRPr lang="en-US">
              <a:cs typeface="Calibri"/>
            </a:endParaRPr>
          </a:p>
          <a:p>
            <a:r>
              <a:rPr lang="en-US"/>
              <a:t>Crossroad</a:t>
            </a:r>
            <a:endParaRPr lang="en-US">
              <a:cs typeface="Calibri"/>
            </a:endParaRPr>
          </a:p>
          <a:p>
            <a:r>
              <a:rPr lang="en-US"/>
              <a:t>Headpose</a:t>
            </a:r>
            <a:endParaRPr lang="en-US">
              <a:cs typeface="Calibri"/>
            </a:endParaRPr>
          </a:p>
          <a:p>
            <a:r>
              <a:rPr lang="en-US"/>
              <a:t>MobilenetSSD</a:t>
            </a:r>
            <a:endParaRPr lang="en-US">
              <a:cs typeface="Calibri"/>
            </a:endParaRPr>
          </a:p>
          <a:p>
            <a:r>
              <a:rPr lang="en-US"/>
              <a:t>Face mobilenetreduced SSD with shared weights</a:t>
            </a:r>
            <a:endParaRPr lang="en-US">
              <a:cs typeface="Calibri"/>
            </a:endParaRPr>
          </a:p>
          <a:p>
            <a:r>
              <a:rPr lang="en-US"/>
              <a:t>Face detect with SQ Light SSD</a:t>
            </a:r>
            <a:endParaRPr lang="en-US">
              <a:cs typeface="Calibri"/>
            </a:endParaRPr>
          </a:p>
          <a:p>
            <a:r>
              <a:rPr lang="en-US"/>
              <a:t>Vehicle Attributes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96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32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Amol slide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602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640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38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035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Don : Let's see some real demo should we Amol ?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996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>
                <a:solidFill>
                  <a:srgbClr val="FFFFFF"/>
                </a:solidFill>
              </a:rPr>
              <a:t>Amol slide</a:t>
            </a:r>
            <a:endParaRPr lang="zh-TW" altLang="en-US"/>
          </a:p>
          <a:p>
            <a:endParaRPr lang="en">
              <a:cs typeface="Calibri"/>
            </a:endParaRPr>
          </a:p>
          <a:p>
            <a:r>
              <a:rPr lang="en">
                <a:cs typeface="Calibri"/>
              </a:rPr>
              <a:t>SSD Cache </a:t>
            </a:r>
            <a:r>
              <a:rPr lang="en" err="1">
                <a:cs typeface="Calibri"/>
              </a:rPr>
              <a:t>qtier</a:t>
            </a:r>
            <a:endParaRPr lang="en">
              <a:cs typeface="Calibri"/>
            </a:endParaRPr>
          </a:p>
          <a:p>
            <a:r>
              <a:rPr lang="en">
                <a:cs typeface="Calibri"/>
              </a:rPr>
              <a:t>Compute : Xeon W/ </a:t>
            </a:r>
          </a:p>
          <a:p>
            <a:r>
              <a:rPr lang="en" err="1">
                <a:cs typeface="Calibri"/>
              </a:rPr>
              <a:t>Algo</a:t>
            </a:r>
            <a:r>
              <a:rPr lang="en">
                <a:cs typeface="Calibri"/>
              </a:rPr>
              <a:t> : Acceleration, Transcoding, encode-decode, FPGA </a:t>
            </a:r>
            <a:r>
              <a:rPr lang="en" err="1">
                <a:cs typeface="Calibri"/>
              </a:rPr>
              <a:t>acce</a:t>
            </a:r>
            <a:r>
              <a:rPr lang="en">
                <a:cs typeface="Calibri"/>
              </a:rPr>
              <a:t> to support </a:t>
            </a:r>
          </a:p>
          <a:p>
            <a:r>
              <a:rPr lang="en">
                <a:cs typeface="Calibri"/>
              </a:rPr>
              <a:t>10G – connectivity. Need creation for New HW</a:t>
            </a:r>
          </a:p>
          <a:p>
            <a:endParaRPr lang="en"/>
          </a:p>
          <a:p>
            <a:endParaRPr lang="en"/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Data: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Labels Data </a:t>
            </a:r>
            <a:r>
              <a:rPr lang="en" u="sng"/>
              <a:t>was</a:t>
            </a:r>
            <a:r>
              <a:rPr lang="en"/>
              <a:t> hard to collect.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Several entities (for ex, ImageNet, Kaggle) provide training data sets and request for best models.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/>
              <a:t>130 GB</a:t>
            </a:r>
            <a:r>
              <a:rPr lang="en"/>
              <a:t> for 1k categories image classification training data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/>
              <a:t>1.7 TB</a:t>
            </a:r>
            <a:r>
              <a:rPr lang="en"/>
              <a:t> for video theme classification training data.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Google search, </a:t>
            </a:r>
            <a:r>
              <a:rPr lang="en" err="1"/>
              <a:t>flickr</a:t>
            </a:r>
            <a:r>
              <a:rPr lang="en"/>
              <a:t>, </a:t>
            </a:r>
            <a:r>
              <a:rPr lang="en" err="1"/>
              <a:t>Youtube</a:t>
            </a:r>
            <a:r>
              <a:rPr lang="en"/>
              <a:t> are also good ways to collect (crawl) training data sets.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Data scientist, labs &amp; startups already using NAS or similar solutions to store their (training, test, validation) data sets.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We may preload public training data sets if no license issue.</a:t>
            </a:r>
            <a:endParaRPr lang="en"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lvl="0" indent="0" rtl="0">
              <a:spcBef>
                <a:spcPts val="0"/>
              </a:spcBef>
              <a:buNone/>
            </a:pPr>
            <a:r>
              <a:rPr lang="en"/>
              <a:t>Computing: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The GPUs increase the speed of deep learning systems by about </a:t>
            </a:r>
            <a:r>
              <a:rPr lang="en" u="sng"/>
              <a:t>10 ~ 100 times</a:t>
            </a:r>
            <a:r>
              <a:rPr lang="en"/>
              <a:t>.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/>
              <a:t>Example: MNIST CNN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/>
              <a:t>1282 (i7) need </a:t>
            </a:r>
            <a:r>
              <a:rPr lang="en" u="sng"/>
              <a:t>148 sec </a:t>
            </a:r>
            <a:r>
              <a:rPr lang="en"/>
              <a:t>to training 60k examples for 1 round.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/>
              <a:t>1050 </a:t>
            </a:r>
            <a:r>
              <a:rPr lang="en" err="1"/>
              <a:t>Ti</a:t>
            </a:r>
            <a:r>
              <a:rPr lang="en"/>
              <a:t> need only </a:t>
            </a:r>
            <a:r>
              <a:rPr lang="en" u="sng"/>
              <a:t>11 sec</a:t>
            </a:r>
            <a:r>
              <a:rPr lang="en"/>
              <a:t>.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NAS now support GPU card(s).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Existing customers purchase separate servers as GPU servers, and spend more money for high-speed switch / network.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/>
              <a:t>Lan: 10Gb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/>
              <a:t>PCIE: 16GB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We may proposed the </a:t>
            </a:r>
            <a:r>
              <a:rPr lang="en" u="sng"/>
              <a:t>Machine Learning training appliance</a:t>
            </a:r>
            <a:r>
              <a:rPr lang="en"/>
              <a:t> concept to market.</a:t>
            </a:r>
            <a:endParaRPr lang="en">
              <a:cs typeface="Calibri"/>
            </a:endParaRPr>
          </a:p>
          <a:p>
            <a:endParaRPr lang="en-US"/>
          </a:p>
          <a:p>
            <a:endParaRPr lang="en-US"/>
          </a:p>
          <a:p>
            <a:pPr marL="0" lvl="0" indent="0" rtl="0">
              <a:spcBef>
                <a:spcPts val="0"/>
              </a:spcBef>
              <a:buNone/>
            </a:pPr>
            <a:r>
              <a:rPr lang="en"/>
              <a:t>Algorithm: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Almost all Deep Learning models are open sourced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err="1"/>
              <a:t>AlexNet</a:t>
            </a:r>
            <a:endParaRPr lang="en" err="1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err="1"/>
              <a:t>GoogLeNet</a:t>
            </a:r>
            <a:endParaRPr lang="en" err="1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err="1"/>
              <a:t>ResNet</a:t>
            </a:r>
            <a:endParaRPr lang="en" err="1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Data scientists can fine-tune the models, and easily repeat the research result in their own environment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Application is the key when developing the models</a:t>
            </a:r>
            <a:endParaRPr lang="en">
              <a:cs typeface="Calibri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●"/>
            </a:pPr>
            <a:r>
              <a:rPr lang="en"/>
              <a:t>A platform / tools for data scientist to quickly and easily discovery the data, fine-tune the models, try-errors, sharing &amp; education are required</a:t>
            </a:r>
            <a:endParaRPr lang="en">
              <a:cs typeface="Calibri"/>
            </a:endParaRPr>
          </a:p>
          <a:p>
            <a:pPr marL="914400" lvl="1" indent="-317500" rtl="0">
              <a:spcBef>
                <a:spcPts val="0"/>
              </a:spcBef>
              <a:buSzPts val="1400"/>
              <a:buChar char="○"/>
            </a:pPr>
            <a:r>
              <a:rPr lang="en" u="sng" err="1"/>
              <a:t>Jupyter</a:t>
            </a:r>
            <a:r>
              <a:rPr lang="en"/>
              <a:t> is the most famous one</a:t>
            </a:r>
            <a:endParaRPr lang="en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Amol slide</a:t>
            </a:r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007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83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>
                <a:cs typeface="Calibri"/>
              </a:rPr>
              <a:t>Don Slide</a:t>
            </a:r>
          </a:p>
          <a:p>
            <a:endParaRPr lang="en-US">
              <a:cs typeface="Calibri"/>
            </a:endParaRPr>
          </a:p>
          <a:p>
            <a:r>
              <a:rPr lang="en-US"/>
              <a:t>Consumer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Smart Assistants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Chatbots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Search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Personalization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Augmented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Reality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Robots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Health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Enhanced Diagnostics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Drug Discovery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Patient Care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Research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Sensory Aids</a:t>
            </a: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/>
              <a:t>Finance</a:t>
            </a:r>
            <a:endParaRPr lang="en-US">
              <a:cs typeface="Calibri"/>
            </a:endParaRPr>
          </a:p>
          <a:p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/>
              <a:t>Algorithmic Trading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Fraud Detection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Research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Personal Finance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Risk Mitigation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/>
              <a:t>Retail</a:t>
            </a:r>
            <a:endParaRPr lang="en-US">
              <a:cs typeface="Calibri"/>
            </a:endParaRPr>
          </a:p>
          <a:p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/>
              <a:t>Support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Experience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Marketing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Merchandising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Loyalty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Supply Chain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Security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Government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Defense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Data Insights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Safety &amp; Security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Resident Engagement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Smarter Cities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Energy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Oil &amp; Gas Exploration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Smart Grid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Operational Improvement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Conservation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Transport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Autonomous Cars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Automated Trucking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Aerospace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Shipping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Search &amp; Rescue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Industrial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Factory Automation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Predictive Maintenance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Precision Agriculture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Field Automation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Other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Advertising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Education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Gaming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Professional &amp; IT Services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Telco/Media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Sports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78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>
                <a:cs typeface="Calibri"/>
              </a:rPr>
              <a:t>Don Slide</a:t>
            </a:r>
          </a:p>
          <a:p>
            <a:endParaRPr lang="en-US">
              <a:cs typeface="Calibri"/>
            </a:endParaRPr>
          </a:p>
          <a:p>
            <a:r>
              <a:rPr lang="en-US"/>
              <a:t>Consumer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Smart Assistants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Chatbots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Search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Personalization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Augmented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Reality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Robots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Health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Enhanced Diagnostics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Drug Discovery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Patient Care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Research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Sensory Aids</a:t>
            </a: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/>
              <a:t>Finance</a:t>
            </a:r>
            <a:endParaRPr lang="en-US">
              <a:cs typeface="Calibri"/>
            </a:endParaRPr>
          </a:p>
          <a:p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/>
              <a:t>Algorithmic Trading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Fraud Detection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Research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Personal Finance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Risk Mitigation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/>
              <a:t>Retail</a:t>
            </a:r>
            <a:endParaRPr lang="en-US">
              <a:cs typeface="Calibri"/>
            </a:endParaRPr>
          </a:p>
          <a:p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/>
              <a:t>Support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Experience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Marketing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Merchandising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Loyalty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Supply Chain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Security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Government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Defense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Data Insights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Safety &amp; Security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Resident Engagement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Smarter Cities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Energy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Oil &amp; Gas Exploration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Smart Grid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Operational Improvement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Conservation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Transport</a:t>
            </a:r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Autonomous Cars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Automated Trucking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Aerospace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Shipping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Search &amp; Rescue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Industrial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Factory Automation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Predictive Maintenance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Precision Agriculture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Field Automation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Other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Advertising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Education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Gaming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Professional &amp; IT Services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Telco/Media</a:t>
            </a:r>
            <a:endParaRPr lang="en-US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Sports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Build</a:t>
            </a:r>
          </a:p>
          <a:p>
            <a:r>
              <a:rPr lang="en-US">
                <a:cs typeface="Calibri"/>
              </a:rPr>
              <a:t>Train</a:t>
            </a:r>
          </a:p>
          <a:p>
            <a:r>
              <a:rPr lang="en-US">
                <a:cs typeface="Calibri"/>
              </a:rPr>
              <a:t>Optimize</a:t>
            </a:r>
          </a:p>
          <a:p>
            <a:r>
              <a:rPr lang="en-US">
                <a:cs typeface="Calibri"/>
              </a:rPr>
              <a:t>Deploy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77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Amol slide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88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"/>
              </a:rPr>
              <a:t>Amol slide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Where: cloud, hPC, dell </a:t>
            </a:r>
            <a:endParaRPr lang="en-US"/>
          </a:p>
          <a:p>
            <a:r>
              <a:rPr lang="en-US">
                <a:cs typeface="Calibri"/>
              </a:rPr>
              <a:t>Inference ?? Where IPC....Mobile phone...inference H/W projection, ML algo needs compute   -what kind of hw : FPGA/GPU/TPU</a:t>
            </a:r>
          </a:p>
          <a:p>
            <a:r>
              <a:rPr lang="en-US">
                <a:cs typeface="Calibri"/>
              </a:rPr>
              <a:t>Data : connectivity/lora/BLT/ HW??? Then Move to QNAP and IEI offering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solidFill>
                  <a:srgbClr val="FFFFFF"/>
                </a:solidFill>
              </a:rPr>
              <a:t>Amol slide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158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42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0">
                <a:solidFill>
                  <a:srgbClr val="48DCD5"/>
                </a:solidFill>
                <a:latin typeface="Adobe 繁黑體 Std B" pitchFamily="34" charset="-120"/>
                <a:ea typeface="Adobe 繁黑體 Std B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1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0"/>
            <a:ext cx="9135537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02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4AA9D43-C8E0-48C3-8892-61B3F55253C1}"/>
              </a:ext>
            </a:extLst>
          </p:cNvPr>
          <p:cNvSpPr/>
          <p:nvPr userDrawn="1"/>
        </p:nvSpPr>
        <p:spPr>
          <a:xfrm>
            <a:off x="0" y="0"/>
            <a:ext cx="9144000" cy="5257800"/>
          </a:xfrm>
          <a:prstGeom prst="rect">
            <a:avLst/>
          </a:prstGeom>
          <a:solidFill>
            <a:srgbClr val="E4E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601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5459D27-51F0-4863-B43F-CB644D2E44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A8F4692-5F72-492C-A96E-187605DD2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20" y="612215"/>
            <a:ext cx="8294586" cy="46670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BE7F131-BC33-44B1-97CC-EAC8DF3A2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92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5459D27-51F0-4863-B43F-CB644D2E44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A8F4692-5F72-492C-A96E-187605DD2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20" y="612215"/>
            <a:ext cx="8294586" cy="46670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5459D27-51F0-4863-B43F-CB644D2E44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A8F4692-5F72-492C-A96E-187605DD2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20" y="612215"/>
            <a:ext cx="8294586" cy="46670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22A3A93-FA0D-48CC-B967-1B517E78EE9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5D67A4-8705-4002-8D47-C8959A051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4" cy="1089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7956"/>
            <a:ext cx="8229600" cy="493563"/>
          </a:xfr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CFAC4A3-5229-469B-AD45-2ED511AE6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4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26383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150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>
          <a:xfrm>
            <a:off x="323528" y="13397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3323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2638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1919" y="3305176"/>
            <a:ext cx="5184577" cy="562718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51919" y="2787774"/>
            <a:ext cx="4642793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206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150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>
          <a:xfrm>
            <a:off x="323528" y="13397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33234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26383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305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2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6373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5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90"/>
            <a:ext cx="9144000" cy="514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6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382"/>
            <a:ext cx="9144001" cy="514826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2853C7-0FB1-4EF1-A506-3E672F5B8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C2F783A-5C8B-464F-B9F8-68C06CC34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E89731C-BA6F-4D99-9503-85DA92321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6" cy="51434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36B19E5-CDCF-427F-AFC5-D563EFC27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13397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2018/11/15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69" r:id="rId5"/>
    <p:sldLayoutId id="2147483673" r:id="rId6"/>
    <p:sldLayoutId id="2147483668" r:id="rId7"/>
    <p:sldLayoutId id="2147483670" r:id="rId8"/>
    <p:sldLayoutId id="2147483671" r:id="rId9"/>
    <p:sldLayoutId id="2147483672" r:id="rId10"/>
    <p:sldLayoutId id="2147483680" r:id="rId11"/>
    <p:sldLayoutId id="2147483675" r:id="rId12"/>
    <p:sldLayoutId id="2147483696" r:id="rId13"/>
    <p:sldLayoutId id="2147483697" r:id="rId14"/>
    <p:sldLayoutId id="2147483691" r:id="rId15"/>
    <p:sldLayoutId id="2147483698" r:id="rId16"/>
    <p:sldLayoutId id="2147483689" r:id="rId17"/>
    <p:sldLayoutId id="2147483694" r:id="rId18"/>
    <p:sldLayoutId id="2147483695" r:id="rId19"/>
    <p:sldLayoutId id="2147483690" r:id="rId20"/>
    <p:sldLayoutId id="2147483684" r:id="rId21"/>
    <p:sldLayoutId id="2147483679" r:id="rId22"/>
    <p:sldLayoutId id="2147483682" r:id="rId23"/>
    <p:sldLayoutId id="2147483683" r:id="rId24"/>
    <p:sldLayoutId id="2147483667" r:id="rId25"/>
    <p:sldLayoutId id="2147483666" r:id="rId26"/>
    <p:sldLayoutId id="2147483659" r:id="rId27"/>
    <p:sldLayoutId id="2147483660" r:id="rId28"/>
    <p:sldLayoutId id="2147483662" r:id="rId29"/>
    <p:sldLayoutId id="2147483652" r:id="rId30"/>
    <p:sldLayoutId id="2147483653" r:id="rId31"/>
    <p:sldLayoutId id="2147483657" r:id="rId32"/>
    <p:sldLayoutId id="2147483655" r:id="rId33"/>
    <p:sldLayoutId id="2147483687" r:id="rId3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48DCD5"/>
          </a:solidFill>
          <a:latin typeface="Adobe 繁黑體 Std B" pitchFamily="34" charset="-120"/>
          <a:ea typeface="Adobe 繁黑體 Std B" pitchFamily="34" charset="-120"/>
          <a:cs typeface="Arial Unicode MS" panose="020B0604020202020204" pitchFamily="34" charset="-12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sv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svg"/><Relationship Id="rId5" Type="http://schemas.openxmlformats.org/officeDocument/2006/relationships/image" Target="../media/image17.png"/><Relationship Id="rId4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7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3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sv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3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17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sv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sv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3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24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svg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svg"/><Relationship Id="rId3" Type="http://schemas.openxmlformats.org/officeDocument/2006/relationships/image" Target="../media/image134.png"/><Relationship Id="rId7" Type="http://schemas.openxmlformats.org/officeDocument/2006/relationships/image" Target="../media/image137.jpe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sv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10" Type="http://schemas.openxmlformats.org/officeDocument/2006/relationships/comments" Target="../comments/comment1.xml"/><Relationship Id="rId4" Type="http://schemas.openxmlformats.org/officeDocument/2006/relationships/image" Target="../media/image160.png"/><Relationship Id="rId9" Type="http://schemas.openxmlformats.org/officeDocument/2006/relationships/image" Target="../media/image16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1.tiff"/><Relationship Id="rId26" Type="http://schemas.openxmlformats.org/officeDocument/2006/relationships/image" Target="../media/image188.png"/><Relationship Id="rId3" Type="http://schemas.openxmlformats.org/officeDocument/2006/relationships/image" Target="../media/image166.tiff"/><Relationship Id="rId21" Type="http://schemas.microsoft.com/office/2007/relationships/hdphoto" Target="../media/hdphoto2.wdp"/><Relationship Id="rId7" Type="http://schemas.openxmlformats.org/officeDocument/2006/relationships/image" Target="../media/image170.tiff"/><Relationship Id="rId12" Type="http://schemas.openxmlformats.org/officeDocument/2006/relationships/image" Target="../media/image175.png"/><Relationship Id="rId17" Type="http://schemas.openxmlformats.org/officeDocument/2006/relationships/image" Target="../media/image180.tiff"/><Relationship Id="rId25" Type="http://schemas.openxmlformats.org/officeDocument/2006/relationships/image" Target="../media/image187.png"/><Relationship Id="rId33" Type="http://schemas.openxmlformats.org/officeDocument/2006/relationships/image" Target="../media/image195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9.tiff"/><Relationship Id="rId20" Type="http://schemas.openxmlformats.org/officeDocument/2006/relationships/image" Target="../media/image183.png"/><Relationship Id="rId29" Type="http://schemas.openxmlformats.org/officeDocument/2006/relationships/image" Target="../media/image191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9.tiff"/><Relationship Id="rId11" Type="http://schemas.openxmlformats.org/officeDocument/2006/relationships/image" Target="../media/image174.png"/><Relationship Id="rId24" Type="http://schemas.openxmlformats.org/officeDocument/2006/relationships/image" Target="../media/image186.jpeg"/><Relationship Id="rId32" Type="http://schemas.openxmlformats.org/officeDocument/2006/relationships/image" Target="../media/image194.tiff"/><Relationship Id="rId5" Type="http://schemas.openxmlformats.org/officeDocument/2006/relationships/image" Target="../media/image168.tiff"/><Relationship Id="rId15" Type="http://schemas.openxmlformats.org/officeDocument/2006/relationships/image" Target="../media/image178.tiff"/><Relationship Id="rId23" Type="http://schemas.openxmlformats.org/officeDocument/2006/relationships/image" Target="../media/image185.tiff"/><Relationship Id="rId28" Type="http://schemas.openxmlformats.org/officeDocument/2006/relationships/image" Target="../media/image190.tiff"/><Relationship Id="rId10" Type="http://schemas.openxmlformats.org/officeDocument/2006/relationships/image" Target="../media/image173.png"/><Relationship Id="rId19" Type="http://schemas.openxmlformats.org/officeDocument/2006/relationships/image" Target="../media/image182.tiff"/><Relationship Id="rId31" Type="http://schemas.openxmlformats.org/officeDocument/2006/relationships/image" Target="../media/image193.tiff"/><Relationship Id="rId4" Type="http://schemas.openxmlformats.org/officeDocument/2006/relationships/image" Target="../media/image167.jpe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4.tiff"/><Relationship Id="rId27" Type="http://schemas.openxmlformats.org/officeDocument/2006/relationships/image" Target="../media/image189.png"/><Relationship Id="rId30" Type="http://schemas.openxmlformats.org/officeDocument/2006/relationships/image" Target="../media/image192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17.png"/><Relationship Id="rId4" Type="http://schemas.openxmlformats.org/officeDocument/2006/relationships/image" Target="../media/image1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35.sv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35FC-3E20-470E-B4EC-E7014F6BA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4513" y="2505075"/>
            <a:ext cx="3980687" cy="561975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new with QuAI?</a:t>
            </a:r>
          </a:p>
        </p:txBody>
      </p:sp>
    </p:spTree>
    <p:extLst>
      <p:ext uri="{BB962C8B-B14F-4D97-AF65-F5344CB8AC3E}">
        <p14:creationId xmlns:p14="http://schemas.microsoft.com/office/powerpoint/2010/main" val="4239631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2F7E7DD-BF35-441A-929A-8FF013E9C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0131"/>
            <a:ext cx="9144000" cy="4093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What makes </a:t>
            </a:r>
            <a:r>
              <a:rPr lang="en-US" dirty="0" err="1">
                <a:latin typeface="Arial" panose="020B0604020202020204" pitchFamily="34" charset="0"/>
              </a:rPr>
              <a:t>QuAI</a:t>
            </a:r>
            <a:r>
              <a:rPr lang="en-US" dirty="0">
                <a:latin typeface="Arial" panose="020B0604020202020204" pitchFamily="34" charset="0"/>
              </a:rPr>
              <a:t> possible?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20875" y="4356594"/>
            <a:ext cx="5302250" cy="488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QTS supports graphics cards</a:t>
            </a:r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DF3E7EF-D247-45BA-92AF-74A2F3ADC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E010C54E-C103-4BBF-8034-D0D9B87D7EAA}"/>
              </a:ext>
            </a:extLst>
          </p:cNvPr>
          <p:cNvSpPr/>
          <p:nvPr/>
        </p:nvSpPr>
        <p:spPr>
          <a:xfrm>
            <a:off x="643096" y="1371762"/>
            <a:ext cx="7994902" cy="3248285"/>
          </a:xfrm>
          <a:prstGeom prst="roundRect">
            <a:avLst>
              <a:gd name="adj" fmla="val 244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innerShdw blurRad="508000">
              <a:prstClr val="black">
                <a:alpha val="5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04CBE-7CB3-477D-BD8C-6C745724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02" y="346761"/>
            <a:ext cx="7045993" cy="493563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>
                <a:latin typeface="Arial" panose="020B0604020202020204" pitchFamily="34" charset="0"/>
              </a:rPr>
              <a:t>Supports mainstream acceleration cards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4BB7732-DDFC-4432-8528-5F80FA42C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317" y="1790682"/>
            <a:ext cx="1994329" cy="131681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911DB3F-63C4-43FD-B2CB-6E44947F4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02" y="1569362"/>
            <a:ext cx="2368388" cy="1759461"/>
          </a:xfrm>
          <a:prstGeom prst="rect">
            <a:avLst/>
          </a:prstGeom>
        </p:spPr>
      </p:pic>
      <p:pic>
        <p:nvPicPr>
          <p:cNvPr id="6" name="圖片 5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F2631B65-9AB1-43C5-A275-80F75CD8B8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573" y="2095564"/>
            <a:ext cx="2475690" cy="59173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83A624F-2C20-4EB9-85F7-B2DB8426FF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783" y="3561285"/>
            <a:ext cx="5673700" cy="17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69C8DAA-A1A9-4B08-BDEE-FEA23E0F94BB}"/>
              </a:ext>
            </a:extLst>
          </p:cNvPr>
          <p:cNvSpPr/>
          <p:nvPr/>
        </p:nvSpPr>
        <p:spPr>
          <a:xfrm>
            <a:off x="4236394" y="4229670"/>
            <a:ext cx="4064644" cy="64285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0AD8B-97F7-46CC-AE4F-0E2E9434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Supports multiple graphics cards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47186F-2370-459B-B03B-6939951FE9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9" y="4430949"/>
            <a:ext cx="2993774" cy="683431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2ECBC9CE-7EA6-4C29-BD00-91AB477F3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67" y="983920"/>
            <a:ext cx="2811731" cy="3888606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C57EA1BC-21CA-4EAB-A316-505C618B696D}"/>
              </a:ext>
            </a:extLst>
          </p:cNvPr>
          <p:cNvSpPr/>
          <p:nvPr/>
        </p:nvSpPr>
        <p:spPr>
          <a:xfrm>
            <a:off x="4062895" y="1952125"/>
            <a:ext cx="460931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855F"/>
              </a:buClr>
              <a:buSzPct val="100000"/>
            </a:pPr>
            <a:r>
              <a:rPr lang="en-US" sz="1800" b="1">
                <a:latin typeface="+mj-lt"/>
              </a:rPr>
              <a:t>8x DDR4-2666 ECC RDIMM</a:t>
            </a:r>
            <a:r>
              <a:rPr lang="en-US" altLang="zh-CN" sz="1800" b="1">
                <a:latin typeface="+mj-lt"/>
                <a:ea typeface="Microsoft JhengHei"/>
              </a:rPr>
              <a:t> slots, max up to 512 GB</a:t>
            </a:r>
            <a:endParaRPr lang="en-US" sz="1800" b="1">
              <a:latin typeface="+mj-lt"/>
              <a:ea typeface="Microsoft JhengHei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BA19D2-F626-4D8F-8731-BF0143474D40}"/>
              </a:ext>
            </a:extLst>
          </p:cNvPr>
          <p:cNvSpPr/>
          <p:nvPr/>
        </p:nvSpPr>
        <p:spPr>
          <a:xfrm>
            <a:off x="4062894" y="2955724"/>
            <a:ext cx="436125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855F"/>
              </a:buClr>
              <a:buSzPct val="100000"/>
            </a:pPr>
            <a:r>
              <a:rPr lang="en-US" sz="1800" b="1">
                <a:latin typeface="+mj-lt"/>
              </a:rPr>
              <a:t>8 x PCIe Slot, </a:t>
            </a:r>
            <a:r>
              <a:rPr lang="en-US" sz="1800" b="1">
                <a:latin typeface="+mj-lt"/>
                <a:ea typeface="Microsoft JhengHei"/>
              </a:rPr>
              <a:t>up to </a:t>
            </a:r>
            <a:r>
              <a:rPr lang="en-US" sz="1800" b="1">
                <a:solidFill>
                  <a:srgbClr val="C00000"/>
                </a:solidFill>
                <a:latin typeface="+mj-lt"/>
                <a:ea typeface="Microsoft JhengHei"/>
              </a:rPr>
              <a:t>4</a:t>
            </a:r>
            <a:r>
              <a:rPr lang="en-US" sz="1800" b="1">
                <a:latin typeface="+mj-lt"/>
                <a:ea typeface="Microsoft JhengHei"/>
              </a:rPr>
              <a:t> GPU cards </a:t>
            </a:r>
            <a:endParaRPr lang="zh-CN" altLang="en-US" sz="1800" b="1">
              <a:latin typeface="+mj-lt"/>
              <a:ea typeface="Microsoft JhengHei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181C261B-4FE8-4151-A98E-8B17BC044414}"/>
              </a:ext>
            </a:extLst>
          </p:cNvPr>
          <p:cNvSpPr/>
          <p:nvPr/>
        </p:nvSpPr>
        <p:spPr>
          <a:xfrm>
            <a:off x="4062894" y="3721840"/>
            <a:ext cx="4784410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855F"/>
              </a:buClr>
              <a:buSzPct val="100000"/>
            </a:pPr>
            <a:r>
              <a:rPr lang="en-US" altLang="zh-CN" sz="1800" b="1">
                <a:latin typeface="+mj-lt"/>
              </a:rPr>
              <a:t>8 </a:t>
            </a:r>
            <a:r>
              <a:rPr lang="en-US" altLang="zh-CN" sz="1800" b="1">
                <a:latin typeface="+mj-lt"/>
                <a:ea typeface="Microsoft JhengHei"/>
              </a:rPr>
              <a:t>x PCIe power connectors</a:t>
            </a:r>
            <a:endParaRPr lang="zh-CN" altLang="en-US" sz="1800" b="1">
              <a:latin typeface="+mj-lt"/>
              <a:ea typeface="Microsoft JhengHei"/>
            </a:endParaRPr>
          </a:p>
        </p:txBody>
      </p: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A42F09BF-2FBD-4C9A-9AA3-A613FCEB265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06119" y="2137095"/>
            <a:ext cx="1530275" cy="322862"/>
          </a:xfrm>
          <a:prstGeom prst="bentConnector3">
            <a:avLst>
              <a:gd name="adj1" fmla="val 99901"/>
            </a:avLst>
          </a:prstGeom>
          <a:noFill/>
          <a:ln w="21590" cap="flat" cmpd="sng">
            <a:solidFill>
              <a:srgbClr val="09F3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079FEFED-A711-4E28-AFF4-62EDA677B41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93045" y="3134686"/>
            <a:ext cx="2743351" cy="448655"/>
          </a:xfrm>
          <a:prstGeom prst="bentConnector3">
            <a:avLst>
              <a:gd name="adj1" fmla="val 99997"/>
            </a:avLst>
          </a:prstGeom>
          <a:noFill/>
          <a:ln w="21590" cap="flat" cmpd="sng">
            <a:solidFill>
              <a:srgbClr val="09F3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" name="Shape 193">
            <a:extLst>
              <a:ext uri="{FF2B5EF4-FFF2-40B4-BE49-F238E27FC236}">
                <a16:creationId xmlns:a16="http://schemas.microsoft.com/office/drawing/2014/main" id="{D91F73C0-673B-4FF3-AAE2-2421923A36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66817" y="3887957"/>
            <a:ext cx="1220938" cy="366835"/>
          </a:xfrm>
          <a:prstGeom prst="bentConnector3">
            <a:avLst>
              <a:gd name="adj1" fmla="val 100593"/>
            </a:avLst>
          </a:prstGeom>
          <a:noFill/>
          <a:ln w="21590" cap="flat" cmpd="sng">
            <a:solidFill>
              <a:srgbClr val="09F3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2" name="Shape 193">
            <a:extLst>
              <a:ext uri="{FF2B5EF4-FFF2-40B4-BE49-F238E27FC236}">
                <a16:creationId xmlns:a16="http://schemas.microsoft.com/office/drawing/2014/main" id="{6F2B90FC-167D-4736-9575-75E88446C19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77520" y="1462366"/>
            <a:ext cx="1758875" cy="322862"/>
          </a:xfrm>
          <a:prstGeom prst="bentConnector3">
            <a:avLst>
              <a:gd name="adj1" fmla="val 99957"/>
            </a:avLst>
          </a:prstGeom>
          <a:noFill/>
          <a:ln w="21590" cap="flat" cmpd="sng">
            <a:solidFill>
              <a:srgbClr val="09F3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3" name="Rectangle 6">
            <a:extLst>
              <a:ext uri="{FF2B5EF4-FFF2-40B4-BE49-F238E27FC236}">
                <a16:creationId xmlns:a16="http://schemas.microsoft.com/office/drawing/2014/main" id="{685DDD23-4209-4E80-9F99-532D30C72E85}"/>
              </a:ext>
            </a:extLst>
          </p:cNvPr>
          <p:cNvSpPr/>
          <p:nvPr/>
        </p:nvSpPr>
        <p:spPr>
          <a:xfrm>
            <a:off x="4062894" y="1267867"/>
            <a:ext cx="460931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spcBef>
                <a:spcPts val="500"/>
              </a:spcBef>
              <a:buClr>
                <a:srgbClr val="F2855F"/>
              </a:buClr>
              <a:buSzPct val="100000"/>
            </a:pPr>
            <a:r>
              <a:rPr lang="en-US" altLang="zh-TW" b="1"/>
              <a:t>Intel Xeon W </a:t>
            </a:r>
            <a:r>
              <a:rPr lang="en-US" altLang="zh-CN" b="1">
                <a:ea typeface="Microsoft JhengHei"/>
              </a:rPr>
              <a:t>multi-core Processor</a:t>
            </a:r>
            <a:endParaRPr lang="zh-CN" altLang="en-US" b="1">
              <a:ea typeface="Microsoft JhengHe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3D3BB-B5B6-4D37-AF84-1000D694794F}"/>
              </a:ext>
            </a:extLst>
          </p:cNvPr>
          <p:cNvSpPr txBox="1"/>
          <p:nvPr/>
        </p:nvSpPr>
        <p:spPr>
          <a:xfrm>
            <a:off x="4006897" y="4229670"/>
            <a:ext cx="337185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E0FE"/>
                </a:solidFill>
              </a:rPr>
              <a:t>TS-2888X</a:t>
            </a:r>
            <a:r>
              <a:rPr lang="en-US">
                <a:solidFill>
                  <a:srgbClr val="00E0FE"/>
                </a:solidFill>
                <a:cs typeface="Calibri"/>
              </a:rPr>
              <a:t> AI-ready NAS with powerful Xeon-W processor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7DAA1B8-5B9D-47F0-AA8A-53A1E20FE0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53" y="3737784"/>
            <a:ext cx="1130585" cy="11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D36C-0CD8-413D-A2C1-8562F17C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Supports multiple graphics cards</a:t>
            </a:r>
            <a:endParaRPr lang="en-US" b="0">
              <a:latin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6EB948B-679E-49B0-A9FE-7B454F5F170D}"/>
              </a:ext>
            </a:extLst>
          </p:cNvPr>
          <p:cNvGrpSpPr/>
          <p:nvPr/>
        </p:nvGrpSpPr>
        <p:grpSpPr>
          <a:xfrm>
            <a:off x="1724" y="853878"/>
            <a:ext cx="4352596" cy="2262614"/>
            <a:chOff x="1724" y="791519"/>
            <a:chExt cx="4352596" cy="2262614"/>
          </a:xfrm>
        </p:grpSpPr>
        <p:pic>
          <p:nvPicPr>
            <p:cNvPr id="4" name="Picture 4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C4AF558A-E30C-4704-8E33-69F6BDBA1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4" y="791519"/>
              <a:ext cx="4352596" cy="2262614"/>
            </a:xfrm>
            <a:prstGeom prst="rect">
              <a:avLst/>
            </a:prstGeom>
            <a:effectLst>
              <a:outerShdw blurRad="317500" dist="38100" dir="8100000" sx="105000" sy="105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DAB4C7-A5FF-4324-A4F9-E3D523518525}"/>
                </a:ext>
              </a:extLst>
            </p:cNvPr>
            <p:cNvSpPr/>
            <p:nvPr/>
          </p:nvSpPr>
          <p:spPr>
            <a:xfrm>
              <a:off x="1448210" y="1314539"/>
              <a:ext cx="1755227" cy="1439917"/>
            </a:xfrm>
            <a:prstGeom prst="rect">
              <a:avLst/>
            </a:prstGeom>
            <a:noFill/>
            <a:ln>
              <a:solidFill>
                <a:srgbClr val="09F3FF"/>
              </a:solidFill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CFC970D2-56AF-4B17-A30B-68A795DC05E5}"/>
              </a:ext>
            </a:extLst>
          </p:cNvPr>
          <p:cNvGrpSpPr/>
          <p:nvPr/>
        </p:nvGrpSpPr>
        <p:grpSpPr>
          <a:xfrm>
            <a:off x="782759" y="2644872"/>
            <a:ext cx="5008083" cy="2498628"/>
            <a:chOff x="894693" y="2635749"/>
            <a:chExt cx="4635062" cy="2312521"/>
          </a:xfrm>
        </p:grpSpPr>
        <p:pic>
          <p:nvPicPr>
            <p:cNvPr id="6" name="Picture 6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35E44CE3-FE9F-439C-A357-D68C988EF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4693" y="2635749"/>
              <a:ext cx="4635062" cy="2312521"/>
            </a:xfrm>
            <a:prstGeom prst="rect">
              <a:avLst/>
            </a:prstGeom>
            <a:effectLst>
              <a:outerShdw blurRad="317500" dist="38100" dir="8100000" sx="105000" sy="105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B4425E-6719-42F9-AC59-5FE8CF9491C4}"/>
                </a:ext>
              </a:extLst>
            </p:cNvPr>
            <p:cNvSpPr/>
            <p:nvPr/>
          </p:nvSpPr>
          <p:spPr>
            <a:xfrm>
              <a:off x="1993024" y="3497317"/>
              <a:ext cx="1755227" cy="677917"/>
            </a:xfrm>
            <a:prstGeom prst="rect">
              <a:avLst/>
            </a:prstGeom>
            <a:noFill/>
            <a:ln>
              <a:solidFill>
                <a:srgbClr val="09F3FF"/>
              </a:solidFill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34276360-7CE6-41F3-9928-41D79F07AA62}"/>
              </a:ext>
            </a:extLst>
          </p:cNvPr>
          <p:cNvGrpSpPr/>
          <p:nvPr/>
        </p:nvGrpSpPr>
        <p:grpSpPr>
          <a:xfrm>
            <a:off x="4084087" y="1285082"/>
            <a:ext cx="4975580" cy="2886368"/>
            <a:chOff x="4193381" y="1391324"/>
            <a:chExt cx="4975580" cy="2886368"/>
          </a:xfrm>
        </p:grpSpPr>
        <p:pic>
          <p:nvPicPr>
            <p:cNvPr id="8" name="Picture 8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30926F1C-C46E-4B12-B91A-79527EFAB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3381" y="1391324"/>
              <a:ext cx="4975580" cy="2886368"/>
            </a:xfrm>
            <a:prstGeom prst="rect">
              <a:avLst/>
            </a:prstGeom>
            <a:effectLst>
              <a:outerShdw blurRad="317500" dist="38100" dir="8100000" sx="105000" sy="105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BBC5C0-4E5B-4963-9ECB-48EBAB60A8E0}"/>
                </a:ext>
              </a:extLst>
            </p:cNvPr>
            <p:cNvSpPr/>
            <p:nvPr/>
          </p:nvSpPr>
          <p:spPr>
            <a:xfrm>
              <a:off x="5349765" y="2636782"/>
              <a:ext cx="2576347" cy="585952"/>
            </a:xfrm>
            <a:prstGeom prst="rect">
              <a:avLst/>
            </a:prstGeom>
            <a:noFill/>
            <a:ln>
              <a:solidFill>
                <a:srgbClr val="09F3FF"/>
              </a:solidFill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ECAFA6A0-EC0D-4F8D-AC14-13C819BB7C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78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24086BF-92E0-4919-BE1B-CB2290A961E0}"/>
              </a:ext>
            </a:extLst>
          </p:cNvPr>
          <p:cNvSpPr/>
          <p:nvPr/>
        </p:nvSpPr>
        <p:spPr>
          <a:xfrm>
            <a:off x="0" y="3006726"/>
            <a:ext cx="4409768" cy="2136774"/>
          </a:xfrm>
          <a:prstGeom prst="rect">
            <a:avLst/>
          </a:prstGeom>
          <a:solidFill>
            <a:srgbClr val="E4E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535FC-3E20-470E-B4EC-E7014F6BA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924" y="3006726"/>
            <a:ext cx="5276056" cy="1843881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JupyterHub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addition to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portfolio </a:t>
            </a:r>
          </a:p>
        </p:txBody>
      </p:sp>
      <p:pic>
        <p:nvPicPr>
          <p:cNvPr id="5" name="圖片 4" descr="一張含有 向量圖形, 文字 的圖片&#10;&#10;描述是以高可信度產生">
            <a:extLst>
              <a:ext uri="{FF2B5EF4-FFF2-40B4-BE49-F238E27FC236}">
                <a16:creationId xmlns:a16="http://schemas.microsoft.com/office/drawing/2014/main" id="{4D62B4C1-EA30-43E5-87AC-89E40924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74" y="739035"/>
            <a:ext cx="2104852" cy="210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41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640A-FFE8-4C68-8279-4F435917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Jupyter notebook: an overview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8DF1442-99C9-483F-916E-D147956D456A}"/>
              </a:ext>
            </a:extLst>
          </p:cNvPr>
          <p:cNvSpPr/>
          <p:nvPr/>
        </p:nvSpPr>
        <p:spPr>
          <a:xfrm>
            <a:off x="600559" y="3090712"/>
            <a:ext cx="1839311" cy="521446"/>
          </a:xfrm>
          <a:prstGeom prst="roundRect">
            <a:avLst/>
          </a:prstGeom>
          <a:solidFill>
            <a:srgbClr val="0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9730BAC-75B0-46D3-AC1A-BDAF5EE1A483}"/>
              </a:ext>
            </a:extLst>
          </p:cNvPr>
          <p:cNvSpPr/>
          <p:nvPr/>
        </p:nvSpPr>
        <p:spPr>
          <a:xfrm>
            <a:off x="3572334" y="3090712"/>
            <a:ext cx="1839311" cy="521446"/>
          </a:xfrm>
          <a:prstGeom prst="roundRect">
            <a:avLst/>
          </a:prstGeom>
          <a:solidFill>
            <a:srgbClr val="0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CFEF447-5945-4EFE-97E5-D3380A41ED00}"/>
              </a:ext>
            </a:extLst>
          </p:cNvPr>
          <p:cNvSpPr/>
          <p:nvPr/>
        </p:nvSpPr>
        <p:spPr>
          <a:xfrm>
            <a:off x="6411491" y="3090712"/>
            <a:ext cx="2141637" cy="521446"/>
          </a:xfrm>
          <a:prstGeom prst="roundRect">
            <a:avLst/>
          </a:prstGeom>
          <a:solidFill>
            <a:srgbClr val="0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6FC4790-6446-4953-BE89-FCBFAEF63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03" y="1096756"/>
            <a:ext cx="2745333" cy="2064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DA4FEC5-F81A-4C4C-AC82-AF93B4969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152" y="1096756"/>
            <a:ext cx="3024871" cy="2061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7FB22653-CB02-4B05-8CCF-A40EDBA685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711" y="1079314"/>
            <a:ext cx="2829106" cy="2064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9D78C19-A0F5-48B4-90C5-5FD8AB0DED27}"/>
              </a:ext>
            </a:extLst>
          </p:cNvPr>
          <p:cNvSpPr txBox="1"/>
          <p:nvPr/>
        </p:nvSpPr>
        <p:spPr>
          <a:xfrm>
            <a:off x="883025" y="3206614"/>
            <a:ext cx="155684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Live Code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4E18AE56-56F7-44FA-A1C4-2AD14E087E03}"/>
              </a:ext>
            </a:extLst>
          </p:cNvPr>
          <p:cNvSpPr txBox="1"/>
          <p:nvPr/>
        </p:nvSpPr>
        <p:spPr>
          <a:xfrm>
            <a:off x="3737957" y="3206614"/>
            <a:ext cx="183931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Visualization</a:t>
            </a:r>
          </a:p>
          <a:p>
            <a:endParaRPr 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CEB9CA43-58DD-4331-AA45-E9B5A6AF4DAD}"/>
              </a:ext>
            </a:extLst>
          </p:cNvPr>
          <p:cNvSpPr txBox="1"/>
          <p:nvPr/>
        </p:nvSpPr>
        <p:spPr>
          <a:xfrm>
            <a:off x="6544109" y="3206614"/>
            <a:ext cx="196546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Documentation​​</a:t>
            </a:r>
          </a:p>
        </p:txBody>
      </p:sp>
      <p:pic>
        <p:nvPicPr>
          <p:cNvPr id="23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042BB84-C226-480E-BCE5-25B58B64E5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016" y="3755222"/>
            <a:ext cx="1197435" cy="11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6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EE94A-D7BA-4A61-95E7-161E1B05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Jupyter notebook: usages</a:t>
            </a:r>
          </a:p>
        </p:txBody>
      </p:sp>
      <p:pic>
        <p:nvPicPr>
          <p:cNvPr id="4" name="Picture 4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4615C05C-FAAC-45AB-BF31-562A39FF91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11" y="1302690"/>
            <a:ext cx="3029291" cy="2372483"/>
          </a:xfrm>
          <a:prstGeom prst="rect">
            <a:avLst/>
          </a:prstGeom>
          <a:effectLst>
            <a:reflection blurRad="38100" stA="16000" endPos="21000" dist="12700" dir="5400000" sy="-100000" algn="bl" rotWithShape="0"/>
          </a:effectLst>
        </p:spPr>
      </p:pic>
      <p:pic>
        <p:nvPicPr>
          <p:cNvPr id="10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50117A9-1C49-4ACB-9475-2557532586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990" y="2388864"/>
            <a:ext cx="1304597" cy="128630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9CCFF80-A705-46A4-BF34-CEF8632AC2AA}"/>
              </a:ext>
            </a:extLst>
          </p:cNvPr>
          <p:cNvSpPr/>
          <p:nvPr/>
        </p:nvSpPr>
        <p:spPr>
          <a:xfrm rot="16200000">
            <a:off x="1770643" y="2257318"/>
            <a:ext cx="2372485" cy="463226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D82F416-364F-464D-9794-F61FEAB31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365" y="965630"/>
            <a:ext cx="4352637" cy="2709543"/>
          </a:xfrm>
          <a:prstGeom prst="rect">
            <a:avLst/>
          </a:prstGeom>
          <a:effectLst>
            <a:reflection blurRad="38100" stA="16000" endPos="21000" dist="12700" dir="5400000" sy="-100000" algn="bl" rotWithShape="0"/>
          </a:effectLst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AA01B98C-0C7D-4106-8F37-E69E2A4D8006}"/>
              </a:ext>
            </a:extLst>
          </p:cNvPr>
          <p:cNvSpPr txBox="1"/>
          <p:nvPr/>
        </p:nvSpPr>
        <p:spPr>
          <a:xfrm>
            <a:off x="671026" y="3858688"/>
            <a:ext cx="7534603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595959"/>
                </a:solidFill>
                <a:latin typeface="Arial"/>
                <a:cs typeface="Arial"/>
              </a:rPr>
              <a:t>Data cleansing and transformation, Numerical simulation, statistical modeling, data visualization &amp;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machine learning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D8F80-B4E9-41CC-BCA1-812C6E9C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JupyterHub: how to manage?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EB79-F504-447A-9BF0-37022ACE53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528" y="1465263"/>
            <a:ext cx="8484570" cy="367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lnSpc>
                <a:spcPts val="2400"/>
              </a:lnSpc>
            </a:pPr>
            <a:r>
              <a:rPr lang="en-US" b="1">
                <a:solidFill>
                  <a:srgbClr val="9C2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manage:</a:t>
            </a:r>
          </a:p>
          <a:p>
            <a:pPr marL="361950" lvl="1" indent="-1809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 big group of users working on the same project?</a:t>
            </a:r>
          </a:p>
          <a:p>
            <a:pPr marL="361950" lvl="1" indent="-1809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overall projects being created by the group members?</a:t>
            </a:r>
          </a:p>
          <a:p>
            <a:pPr marL="361950" lvl="1" indent="-180975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Policies and access rights of each member?</a:t>
            </a:r>
          </a:p>
          <a:p>
            <a:pPr marL="180975" indent="-180975">
              <a:lnSpc>
                <a:spcPts val="2400"/>
              </a:lnSpc>
            </a:pPr>
            <a:r>
              <a:rPr lang="en-US" b="1">
                <a:solidFill>
                  <a:srgbClr val="9C2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assess work done by each member of the group efficiently?</a:t>
            </a:r>
          </a:p>
        </p:txBody>
      </p:sp>
      <p:pic>
        <p:nvPicPr>
          <p:cNvPr id="6" name="圖片 5" descr="一張含有 物件 的圖片&#10;&#10;描述是以高可信度產生">
            <a:extLst>
              <a:ext uri="{FF2B5EF4-FFF2-40B4-BE49-F238E27FC236}">
                <a16:creationId xmlns:a16="http://schemas.microsoft.com/office/drawing/2014/main" id="{680D135E-1934-4076-ADDA-A44B7C24A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222" y="3482928"/>
            <a:ext cx="3467477" cy="14891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9A6C8D-62E1-4E7B-AEA6-1992BD0D9E81}"/>
              </a:ext>
            </a:extLst>
          </p:cNvPr>
          <p:cNvSpPr/>
          <p:nvPr/>
        </p:nvSpPr>
        <p:spPr>
          <a:xfrm>
            <a:off x="457522" y="4019216"/>
            <a:ext cx="3815468" cy="416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2500" b="1">
                <a:solidFill>
                  <a:srgbClr val="9C2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</a:t>
            </a:r>
            <a:r>
              <a:rPr lang="en-US" altLang="zh-TW" sz="3200" b="1">
                <a:solidFill>
                  <a:srgbClr val="E16F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JupyterHub</a:t>
            </a:r>
            <a:endParaRPr lang="en-US" altLang="zh-TW" sz="3200">
              <a:solidFill>
                <a:srgbClr val="E16F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88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5F90E-2F82-459E-8385-C602341505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444" y="884787"/>
            <a:ext cx="8229600" cy="493713"/>
          </a:xfrm>
        </p:spPr>
        <p:txBody>
          <a:bodyPr/>
          <a:lstStyle/>
          <a:p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JupyterHub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E043A-75DF-466C-86A2-6A1CBD048E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4444" y="1546744"/>
            <a:ext cx="4789283" cy="367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lnSpc>
                <a:spcPts val="2600"/>
              </a:lnSpc>
              <a:spcAft>
                <a:spcPts val="100"/>
              </a:spcAft>
              <a:buClr>
                <a:srgbClr val="E16F39"/>
              </a:buClr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JupyterHub provides a platform to create a multiuser group</a:t>
            </a:r>
          </a:p>
          <a:p>
            <a:pPr marL="180975" indent="-180975">
              <a:lnSpc>
                <a:spcPts val="2600"/>
              </a:lnSpc>
              <a:spcAft>
                <a:spcPts val="100"/>
              </a:spcAft>
              <a:buClr>
                <a:srgbClr val="E16F39"/>
              </a:buClr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single user instances of Jupyter notebooks</a:t>
            </a:r>
          </a:p>
          <a:p>
            <a:pPr marL="180975" indent="-180975">
              <a:lnSpc>
                <a:spcPts val="2600"/>
              </a:lnSpc>
              <a:spcAft>
                <a:spcPts val="100"/>
              </a:spcAft>
              <a:buClr>
                <a:srgbClr val="E16F39"/>
              </a:buClr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by: a classroom, research group, corporate group or any group of data scientists in any other setup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一張含有 物件 的圖片&#10;&#10;描述是以高可信度產生">
            <a:extLst>
              <a:ext uri="{FF2B5EF4-FFF2-40B4-BE49-F238E27FC236}">
                <a16:creationId xmlns:a16="http://schemas.microsoft.com/office/drawing/2014/main" id="{5CA0BD75-9BD3-4F02-8C0C-A6A00D7D5A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482" y="328694"/>
            <a:ext cx="2444437" cy="10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0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241233-33DC-4E38-8E31-BC22EDC908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3802" y="1006244"/>
            <a:ext cx="8229600" cy="493713"/>
          </a:xfrm>
        </p:spPr>
        <p:txBody>
          <a:bodyPr/>
          <a:lstStyle/>
          <a:p>
            <a:r>
              <a:rPr lang="en-US" altLang="zh-TW" sz="4000" b="1">
                <a:solidFill>
                  <a:srgbClr val="00E0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zh-TW" altLang="en-US" sz="4000" b="1">
              <a:solidFill>
                <a:srgbClr val="00E0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127B90-723E-4154-9250-2CDFBBC6D0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3802" y="1678496"/>
            <a:ext cx="8362950" cy="25622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75895" indent="-175895">
              <a:buClr>
                <a:srgbClr val="00E0FE"/>
              </a:buClr>
            </a:pP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Recap:</a:t>
            </a:r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AI and QuAI 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 Unicode MS"/>
              <a:ea typeface="Arial Unicode MS"/>
              <a:cs typeface="Arial Unicode MS"/>
            </a:endParaRPr>
          </a:p>
          <a:p>
            <a:pPr marL="175895" indent="-175895">
              <a:buClr>
                <a:srgbClr val="00E0FE"/>
              </a:buClr>
            </a:pP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What's new with QuAI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 Unicode MS"/>
                <a:cs typeface="Arial"/>
              </a:rPr>
              <a:t>?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 Unicode MS"/>
              <a:ea typeface="Arial Unicode MS"/>
              <a:cs typeface="Arial Unicode MS"/>
            </a:endParaRPr>
          </a:p>
          <a:p>
            <a:pPr marL="175895" indent="-175895">
              <a:buClr>
                <a:srgbClr val="00E0FE"/>
              </a:buClr>
            </a:pP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JupyterHub – A new addition to QuAI portfolio </a:t>
            </a:r>
          </a:p>
          <a:p>
            <a:pPr marL="175895" indent="-175895">
              <a:buClr>
                <a:srgbClr val="00E0FE"/>
              </a:buClr>
            </a:pP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Intel OpenVINO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 on QNAP NAS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5895" indent="-175895">
              <a:buClr>
                <a:srgbClr val="00E0FE"/>
              </a:buClr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Training to inference, QNAP leads the way</a:t>
            </a:r>
          </a:p>
          <a:p>
            <a:pPr marL="175895" indent="-175895">
              <a:buClr>
                <a:srgbClr val="00E0FE"/>
              </a:buClr>
            </a:pP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Case studies &amp; demo - </a:t>
            </a:r>
            <a:b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from training to inference on QNAP NAS...</a:t>
            </a:r>
          </a:p>
          <a:p>
            <a:pPr marL="175895" indent="-175895">
              <a:buClr>
                <a:srgbClr val="00E0FE"/>
              </a:buClr>
            </a:pPr>
            <a:r>
              <a:rPr lang="en-US" altLang="zh-TW"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Why QNAP NAS for AI?</a:t>
            </a:r>
          </a:p>
          <a:p>
            <a:pPr marL="175895" indent="-175895">
              <a:buClr>
                <a:srgbClr val="00E0FE"/>
              </a:buClr>
            </a:pPr>
            <a:endParaRPr lang="en-US" altLang="zh-TW" sz="20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5895" indent="-175895">
              <a:buClr>
                <a:srgbClr val="00E0FE"/>
              </a:buClr>
            </a:pPr>
            <a:endParaRPr lang="en-US" altLang="zh-TW" sz="20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5895" indent="-175895">
              <a:buClr>
                <a:srgbClr val="00E0FE"/>
              </a:buClr>
            </a:pPr>
            <a:endParaRPr lang="en-US" altLang="zh-TW" sz="20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5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44E5-F2C3-4E8C-93C9-C09606F2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956"/>
            <a:ext cx="8229600" cy="493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Getting started: install and run..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5F3D200-DEFE-4361-84C7-51B5DAD09A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143" y="875089"/>
            <a:ext cx="4215681" cy="3343825"/>
          </a:xfrm>
          <a:prstGeom prst="rect">
            <a:avLst/>
          </a:prstGeom>
          <a:effectLst>
            <a:outerShdw blurRad="177800" dist="215900" dir="3120000" sx="99000" sy="990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5E9B0B7-F55F-4BD8-9D90-D452A19FF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54" y="1096601"/>
            <a:ext cx="4231936" cy="3748943"/>
          </a:xfrm>
          <a:prstGeom prst="rect">
            <a:avLst/>
          </a:prstGeom>
          <a:effectLst>
            <a:outerShdw blurRad="177800" dist="215900" dir="3120000" sx="99000" sy="99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C1AAF65-3790-4688-9D72-3E44F3C71B0E}"/>
              </a:ext>
            </a:extLst>
          </p:cNvPr>
          <p:cNvSpPr/>
          <p:nvPr/>
        </p:nvSpPr>
        <p:spPr>
          <a:xfrm>
            <a:off x="1964604" y="3865830"/>
            <a:ext cx="778598" cy="742384"/>
          </a:xfrm>
          <a:prstGeom prst="roundRect">
            <a:avLst>
              <a:gd name="adj" fmla="val 8528"/>
            </a:avLst>
          </a:prstGeom>
          <a:noFill/>
          <a:ln w="19050">
            <a:solidFill>
              <a:srgbClr val="09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988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18F83C4-5AB4-4DEC-8D43-79B2CE4D0A88}"/>
              </a:ext>
            </a:extLst>
          </p:cNvPr>
          <p:cNvSpPr/>
          <p:nvPr/>
        </p:nvSpPr>
        <p:spPr>
          <a:xfrm>
            <a:off x="0" y="3006726"/>
            <a:ext cx="4409768" cy="2136774"/>
          </a:xfrm>
          <a:prstGeom prst="rect">
            <a:avLst/>
          </a:prstGeom>
          <a:solidFill>
            <a:srgbClr val="E4E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535FC-3E20-470E-B4EC-E7014F6BA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516" y="2414588"/>
            <a:ext cx="5019416" cy="16605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OpenVINO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™ </a:t>
            </a:r>
            <a:b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Workflow Consolidation Tool </a:t>
            </a:r>
            <a:r>
              <a:rPr lang="en-US" altLang="zh-TW" sz="2500" b="1" dirty="0">
                <a:solidFill>
                  <a:srgbClr val="E16F3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(</a:t>
            </a:r>
            <a:r>
              <a:rPr lang="en-US" altLang="zh-TW" sz="2500" b="1" dirty="0" err="1">
                <a:solidFill>
                  <a:srgbClr val="E16F3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OpenVINO</a:t>
            </a:r>
            <a:r>
              <a:rPr lang="en-US" altLang="zh-TW" sz="2500" b="1" dirty="0">
                <a:solidFill>
                  <a:srgbClr val="E16F3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™ Workflow Consolidation Tool, OWCT)</a:t>
            </a:r>
            <a:endParaRPr lang="en-US" sz="2500" b="1" dirty="0">
              <a:solidFill>
                <a:srgbClr val="E16F3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35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153C5-7AD0-42D1-952E-56F09520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What is Intel OpenVINO?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0A3D1F-3814-4CEC-899E-B7133B91A0A4}"/>
              </a:ext>
            </a:extLst>
          </p:cNvPr>
          <p:cNvSpPr txBox="1"/>
          <p:nvPr/>
        </p:nvSpPr>
        <p:spPr>
          <a:xfrm>
            <a:off x="323528" y="1200723"/>
            <a:ext cx="8844779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800">
                <a:latin typeface="Arial" panose="020B0604020202020204" pitchFamily="34" charset="0"/>
                <a:cs typeface="Arial" panose="020B0604020202020204" pitchFamily="34" charset="0"/>
              </a:rPr>
              <a:t>Accelerate computer vision with OpenVINO™ toolkit</a:t>
            </a:r>
            <a:endParaRPr lang="zh-TW" altLang="en-US" sz="28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 (Open Visual Inference &amp; Neural Network Optimization) -Formerly Intel® Computer Vision SDK</a:t>
            </a:r>
            <a:endParaRPr lang="zh-TW" altLang="en-US" sz="12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446179-7925-4841-90EE-DE5870EF3135}"/>
              </a:ext>
            </a:extLst>
          </p:cNvPr>
          <p:cNvSpPr txBox="1"/>
          <p:nvPr/>
        </p:nvSpPr>
        <p:spPr>
          <a:xfrm>
            <a:off x="323527" y="2019360"/>
            <a:ext cx="4088051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 dirty="0">
                <a:solidFill>
                  <a:srgbClr val="E16F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is​</a:t>
            </a:r>
          </a:p>
          <a:p>
            <a:r>
              <a:rPr lang="en-US" altLang="zh-TW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toolkit to fast-track development of high performance computer vision and deep learning into vision applications. It enables deep learning on hardware accelerators and easy heterogeneous execution across Intel® platforms. Components include:​</a:t>
            </a:r>
          </a:p>
          <a:p>
            <a:pPr marL="90488" indent="-90488">
              <a:buClr>
                <a:srgbClr val="09F3FF"/>
              </a:buClr>
              <a:buFont typeface="Wingdings"/>
              <a:buChar char="§"/>
            </a:pPr>
            <a:r>
              <a:rPr lang="en-US" altLang="zh-TW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Intel® Deep Learning Deployment Toolkit (model optimizer, inference engine)​</a:t>
            </a:r>
          </a:p>
          <a:p>
            <a:pPr marL="90488" indent="-90488">
              <a:buClr>
                <a:srgbClr val="09F3FF"/>
              </a:buClr>
              <a:buFont typeface="Wingdings"/>
              <a:buChar char="§"/>
            </a:pPr>
            <a:r>
              <a:rPr lang="en-US" altLang="zh-TW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functions for OpenCV* and </a:t>
            </a:r>
            <a:r>
              <a:rPr lang="en-US" altLang="zh-TW" sz="12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OpenVX</a:t>
            </a:r>
            <a:r>
              <a:rPr lang="en-US" altLang="zh-TW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6812B7E-184C-4252-9398-06A5C920A46E}"/>
              </a:ext>
            </a:extLst>
          </p:cNvPr>
          <p:cNvSpPr txBox="1"/>
          <p:nvPr/>
        </p:nvSpPr>
        <p:spPr>
          <a:xfrm>
            <a:off x="4732422" y="2019360"/>
            <a:ext cx="4130842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 dirty="0">
                <a:solidFill>
                  <a:srgbClr val="E16F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important​</a:t>
            </a:r>
          </a:p>
          <a:p>
            <a:r>
              <a:rPr lang="en-US" altLang="zh-TW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is growing for intelligent vision solutions. Deep learning revenues is estimated to grow from $655M in 2016 to $35B by 2025¹. This requires developer tools to integrate computer vision, deep learning and analytics processing capabilities into applications, so they can help turn data into insights that fuel artificial intelligence.​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D3A4997-3996-420A-8B12-E822B47519A8}"/>
              </a:ext>
            </a:extLst>
          </p:cNvPr>
          <p:cNvSpPr txBox="1"/>
          <p:nvPr/>
        </p:nvSpPr>
        <p:spPr>
          <a:xfrm>
            <a:off x="323528" y="3945993"/>
            <a:ext cx="585093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 dirty="0">
                <a:solidFill>
                  <a:srgbClr val="E16F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Users​</a:t>
            </a:r>
          </a:p>
          <a:p>
            <a:r>
              <a:rPr lang="en-US" altLang="zh-TW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developers, data scientists working on vision solutions for surveillance, robotics, healthcare, office automation, transportation &amp; more.</a:t>
            </a:r>
          </a:p>
        </p:txBody>
      </p:sp>
    </p:spTree>
    <p:extLst>
      <p:ext uri="{BB962C8B-B14F-4D97-AF65-F5344CB8AC3E}">
        <p14:creationId xmlns:p14="http://schemas.microsoft.com/office/powerpoint/2010/main" val="1332274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CFE1DBE-9BF8-4D19-8D68-F6A74960E126}"/>
              </a:ext>
            </a:extLst>
          </p:cNvPr>
          <p:cNvSpPr/>
          <p:nvPr/>
        </p:nvSpPr>
        <p:spPr>
          <a:xfrm>
            <a:off x="0" y="2688879"/>
            <a:ext cx="9144000" cy="319570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107BE31-3A2F-4A77-879C-3958260F0E4E}"/>
              </a:ext>
            </a:extLst>
          </p:cNvPr>
          <p:cNvSpPr/>
          <p:nvPr/>
        </p:nvSpPr>
        <p:spPr>
          <a:xfrm>
            <a:off x="0" y="2912059"/>
            <a:ext cx="9144000" cy="223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6A921-3958-444E-98E1-6A560C41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How does OpenVINO work?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66B0BAA-59AF-4DA9-8313-B144B39B5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04" y="2939327"/>
            <a:ext cx="8359665" cy="20313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740459-623A-449F-AB47-5455061F023A}"/>
              </a:ext>
            </a:extLst>
          </p:cNvPr>
          <p:cNvSpPr txBox="1"/>
          <p:nvPr/>
        </p:nvSpPr>
        <p:spPr>
          <a:xfrm>
            <a:off x="162343" y="1188510"/>
            <a:ext cx="457261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Model Optimizer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is: preparation step </a:t>
            </a: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imports trained models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important: </a:t>
            </a: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Optimizes for performance/space with conservative topology transformations; biggest boost is from conversion to data types matching hardware.</a:t>
            </a:r>
          </a:p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B087AC6-7061-4A05-BB67-C6F2BAB6B49D}"/>
              </a:ext>
            </a:extLst>
          </p:cNvPr>
          <p:cNvSpPr txBox="1"/>
          <p:nvPr/>
        </p:nvSpPr>
        <p:spPr>
          <a:xfrm>
            <a:off x="4913903" y="1188510"/>
            <a:ext cx="4067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Inference Engine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is: </a:t>
            </a: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inference API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important</a:t>
            </a: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Interface is implemented as dynamically loaded plugins for each hardware type. Delivers best performance for each type without requiring users to implement and maintain multiple code pathways.</a:t>
            </a:r>
          </a:p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2F0779E-3D6F-4DC4-8CFF-6E4AAC49456E}"/>
              </a:ext>
            </a:extLst>
          </p:cNvPr>
          <p:cNvSpPr/>
          <p:nvPr/>
        </p:nvSpPr>
        <p:spPr>
          <a:xfrm>
            <a:off x="3851891" y="4851252"/>
            <a:ext cx="1440218" cy="2388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/>
              <a:t>待補上圖片出處</a:t>
            </a:r>
          </a:p>
        </p:txBody>
      </p:sp>
    </p:spTree>
    <p:extLst>
      <p:ext uri="{BB962C8B-B14F-4D97-AF65-F5344CB8AC3E}">
        <p14:creationId xmlns:p14="http://schemas.microsoft.com/office/powerpoint/2010/main" val="356190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5B27-F55C-4FC5-A048-E28CE7E7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70" y="297956"/>
            <a:ext cx="4035530" cy="493563"/>
          </a:xfrm>
        </p:spPr>
        <p:txBody>
          <a:bodyPr/>
          <a:lstStyle/>
          <a:p>
            <a:r>
              <a:rPr lang="en-US" dirty="0"/>
              <a:t>Benchmarks…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10920D9-B9E6-4D39-82AF-24E3F8B989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5" t="19146" b="-4456"/>
          <a:stretch/>
        </p:blipFill>
        <p:spPr>
          <a:xfrm>
            <a:off x="548483" y="1886476"/>
            <a:ext cx="7822035" cy="3129434"/>
          </a:xfrm>
          <a:prstGeom prst="roundRect">
            <a:avLst>
              <a:gd name="adj" fmla="val 6963"/>
            </a:avLst>
          </a:prstGeom>
          <a:solidFill>
            <a:schemeClr val="bg1"/>
          </a:solidFill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9A26F50-D381-4557-B21E-09AC33438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DA4F987-E736-45EA-8317-1CC37AF9E9A8}"/>
              </a:ext>
            </a:extLst>
          </p:cNvPr>
          <p:cNvSpPr/>
          <p:nvPr/>
        </p:nvSpPr>
        <p:spPr>
          <a:xfrm>
            <a:off x="378720" y="1178589"/>
            <a:ext cx="7898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deep learning workload performance on public models using </a:t>
            </a:r>
            <a:r>
              <a:rPr lang="en-US" altLang="zh-TW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toolkit &amp;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Intel®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Architecture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F61BED-CE73-4581-B15D-914E700E54D4}"/>
              </a:ext>
            </a:extLst>
          </p:cNvPr>
          <p:cNvSpPr/>
          <p:nvPr/>
        </p:nvSpPr>
        <p:spPr>
          <a:xfrm>
            <a:off x="2512847" y="1869285"/>
            <a:ext cx="3567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005493"/>
                </a:solidFill>
              </a:rPr>
              <a:t>Comparison of Frames per Second (FPS)</a:t>
            </a:r>
          </a:p>
        </p:txBody>
      </p:sp>
      <p:sp>
        <p:nvSpPr>
          <p:cNvPr id="7" name="星形: 十二角 6">
            <a:extLst>
              <a:ext uri="{FF2B5EF4-FFF2-40B4-BE49-F238E27FC236}">
                <a16:creationId xmlns:a16="http://schemas.microsoft.com/office/drawing/2014/main" id="{51688F1C-7506-4A6A-8972-E708CE48EDA2}"/>
              </a:ext>
            </a:extLst>
          </p:cNvPr>
          <p:cNvSpPr/>
          <p:nvPr/>
        </p:nvSpPr>
        <p:spPr>
          <a:xfrm>
            <a:off x="7602564" y="1333639"/>
            <a:ext cx="1349708" cy="1105672"/>
          </a:xfrm>
          <a:prstGeom prst="star12">
            <a:avLst/>
          </a:prstGeom>
          <a:solidFill>
            <a:srgbClr val="0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baseline="30000">
              <a:solidFill>
                <a:srgbClr val="005493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DE05136-C4D4-4277-86A5-499C797BC2FA}"/>
              </a:ext>
            </a:extLst>
          </p:cNvPr>
          <p:cNvSpPr/>
          <p:nvPr/>
        </p:nvSpPr>
        <p:spPr>
          <a:xfrm>
            <a:off x="7762248" y="1666245"/>
            <a:ext cx="1007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>
                <a:solidFill>
                  <a:srgbClr val="005493"/>
                </a:solidFill>
              </a:rPr>
              <a:t>19.9X</a:t>
            </a:r>
            <a:r>
              <a:rPr lang="en-US" altLang="zh-TW" sz="2400" b="1" baseline="30000">
                <a:solidFill>
                  <a:srgbClr val="005493"/>
                </a:solidFill>
              </a:rPr>
              <a:t>1</a:t>
            </a:r>
            <a:endParaRPr lang="zh-TW" altLang="en-US" sz="2400" b="1" baseline="30000">
              <a:solidFill>
                <a:srgbClr val="0054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32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4D3695E-D5E1-4CF7-94F0-2ADC166E5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743" y="1213165"/>
            <a:ext cx="8886514" cy="3731967"/>
          </a:xfrm>
          <a:prstGeom prst="rect">
            <a:avLst/>
          </a:prstGeom>
        </p:spPr>
      </p:pic>
      <p:pic>
        <p:nvPicPr>
          <p:cNvPr id="7" name="圖形 3">
            <a:extLst>
              <a:ext uri="{FF2B5EF4-FFF2-40B4-BE49-F238E27FC236}">
                <a16:creationId xmlns:a16="http://schemas.microsoft.com/office/drawing/2014/main" id="{715E8954-AE5F-4AAF-B790-6D05FD27AD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B021D-4D90-4DEF-91FD-3E62090C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64" y="297956"/>
            <a:ext cx="8229600" cy="493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What's in the package?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D51EE4-BFEC-46A3-B419-73EC20290199}"/>
              </a:ext>
            </a:extLst>
          </p:cNvPr>
          <p:cNvSpPr txBox="1"/>
          <p:nvPr/>
        </p:nvSpPr>
        <p:spPr>
          <a:xfrm>
            <a:off x="461664" y="1547055"/>
            <a:ext cx="3589422" cy="240065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Samples​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classification​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segmentation​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detection​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detection for Single Shot </a:t>
            </a:r>
            <a:r>
              <a:rPr lang="en-US" altLang="zh-TW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Multibox</a:t>
            </a: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Detector (SSD)​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style transfer​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application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FF1DEB5-0652-47C8-B936-366F8DAF70EE}"/>
              </a:ext>
            </a:extLst>
          </p:cNvPr>
          <p:cNvSpPr txBox="1"/>
          <p:nvPr/>
        </p:nvSpPr>
        <p:spPr>
          <a:xfrm>
            <a:off x="4910100" y="1547055"/>
            <a:ext cx="4572000" cy="295465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Pre-Trained Models​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- gender​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barrier​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Crossroad​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pose​</a:t>
            </a:r>
            <a:endParaRPr lang="en-US" altLang="zh-TW" dirty="0">
              <a:solidFill>
                <a:srgbClr val="444444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180975" indent="-180975">
              <a:buFont typeface="Arial"/>
              <a:buChar char="•"/>
            </a:pPr>
            <a:r>
              <a:rPr lang="en-US" altLang="zh-TW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Mobilenet</a:t>
            </a: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SSD​</a:t>
            </a:r>
            <a:endParaRPr lang="en-US" altLang="zh-TW" dirty="0">
              <a:solidFill>
                <a:srgbClr val="444444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 </a:t>
            </a:r>
            <a:r>
              <a:rPr lang="en-US" altLang="zh-TW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Mobilenet</a:t>
            </a: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reduced SSD with shared weights​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detect with SQ Light SSD​</a:t>
            </a:r>
          </a:p>
          <a:p>
            <a:pPr marL="180975" indent="-180975">
              <a:buFont typeface="Arial"/>
              <a:buChar char="•"/>
            </a:pPr>
            <a:r>
              <a:rPr lang="en-US" altLang="zh-TW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attributes</a:t>
            </a:r>
          </a:p>
        </p:txBody>
      </p:sp>
    </p:spTree>
    <p:extLst>
      <p:ext uri="{BB962C8B-B14F-4D97-AF65-F5344CB8AC3E}">
        <p14:creationId xmlns:p14="http://schemas.microsoft.com/office/powerpoint/2010/main" val="36549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箭號: 圓形 31">
            <a:extLst>
              <a:ext uri="{FF2B5EF4-FFF2-40B4-BE49-F238E27FC236}">
                <a16:creationId xmlns:a16="http://schemas.microsoft.com/office/drawing/2014/main" id="{EEA69252-1BD2-4E87-B5A2-DECDF61A5E5E}"/>
              </a:ext>
            </a:extLst>
          </p:cNvPr>
          <p:cNvSpPr/>
          <p:nvPr/>
        </p:nvSpPr>
        <p:spPr>
          <a:xfrm flipV="1">
            <a:off x="2013565" y="1505223"/>
            <a:ext cx="3837239" cy="3629477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00E0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箭號: 圓形 20">
            <a:extLst>
              <a:ext uri="{FF2B5EF4-FFF2-40B4-BE49-F238E27FC236}">
                <a16:creationId xmlns:a16="http://schemas.microsoft.com/office/drawing/2014/main" id="{6DB1EBEF-63E3-4C75-9168-91F72A1CA7AE}"/>
              </a:ext>
            </a:extLst>
          </p:cNvPr>
          <p:cNvSpPr/>
          <p:nvPr/>
        </p:nvSpPr>
        <p:spPr>
          <a:xfrm rot="420517">
            <a:off x="4956545" y="1506109"/>
            <a:ext cx="3410169" cy="3237562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00E0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Picture 8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3A48B2D3-FD3F-4B94-BC13-065480694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9" y="944235"/>
            <a:ext cx="4924727" cy="2809320"/>
          </a:xfrm>
          <a:prstGeom prst="rect">
            <a:avLst/>
          </a:prstGeom>
        </p:spPr>
      </p:pic>
      <p:sp>
        <p:nvSpPr>
          <p:cNvPr id="30" name="手繪多邊形: 圖案 29">
            <a:extLst>
              <a:ext uri="{FF2B5EF4-FFF2-40B4-BE49-F238E27FC236}">
                <a16:creationId xmlns:a16="http://schemas.microsoft.com/office/drawing/2014/main" id="{2BFBD21D-E5D6-4C09-8883-4EECFC4E2D9D}"/>
              </a:ext>
            </a:extLst>
          </p:cNvPr>
          <p:cNvSpPr/>
          <p:nvPr/>
        </p:nvSpPr>
        <p:spPr>
          <a:xfrm>
            <a:off x="7157348" y="2729151"/>
            <a:ext cx="1436412" cy="617789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ts val="14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Inference Engine</a:t>
            </a:r>
          </a:p>
        </p:txBody>
      </p:sp>
      <p:sp>
        <p:nvSpPr>
          <p:cNvPr id="29" name="手繪多邊形: 圖案 28">
            <a:extLst>
              <a:ext uri="{FF2B5EF4-FFF2-40B4-BE49-F238E27FC236}">
                <a16:creationId xmlns:a16="http://schemas.microsoft.com/office/drawing/2014/main" id="{3F6C20D4-70CF-4890-8BEB-3240756ABD0C}"/>
              </a:ext>
            </a:extLst>
          </p:cNvPr>
          <p:cNvSpPr/>
          <p:nvPr/>
        </p:nvSpPr>
        <p:spPr>
          <a:xfrm>
            <a:off x="4768026" y="2165800"/>
            <a:ext cx="1436412" cy="675295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</a:t>
            </a:r>
            <a:br>
              <a:rPr lang="en-US" sz="1600" b="1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(OWCT) </a:t>
            </a:r>
          </a:p>
        </p:txBody>
      </p:sp>
      <p:sp>
        <p:nvSpPr>
          <p:cNvPr id="28" name="手繪多邊形: 圖案 27">
            <a:extLst>
              <a:ext uri="{FF2B5EF4-FFF2-40B4-BE49-F238E27FC236}">
                <a16:creationId xmlns:a16="http://schemas.microsoft.com/office/drawing/2014/main" id="{1A23C909-73C5-480C-B90D-9B3336A41616}"/>
              </a:ext>
            </a:extLst>
          </p:cNvPr>
          <p:cNvSpPr/>
          <p:nvPr/>
        </p:nvSpPr>
        <p:spPr>
          <a:xfrm>
            <a:off x="2291888" y="2686687"/>
            <a:ext cx="741270" cy="325592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165EA-53C2-4B0A-A31B-D434F9D22E8D}"/>
              </a:ext>
            </a:extLst>
          </p:cNvPr>
          <p:cNvSpPr txBox="1"/>
          <p:nvPr/>
        </p:nvSpPr>
        <p:spPr>
          <a:xfrm>
            <a:off x="2993098" y="4422151"/>
            <a:ext cx="2051505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 model files/label file, etc...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DED971-84F6-4305-AC85-8E9562AAEF91}"/>
              </a:ext>
            </a:extLst>
          </p:cNvPr>
          <p:cNvSpPr txBox="1"/>
          <p:nvPr/>
        </p:nvSpPr>
        <p:spPr>
          <a:xfrm>
            <a:off x="5746849" y="1702564"/>
            <a:ext cx="184389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Representation format (IR)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B9C601F-18BF-44D9-ADED-434D15BE08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9076" y="3012279"/>
            <a:ext cx="2051506" cy="13025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A86D9A1-60DB-4AE9-9610-9C586B1FFF81}"/>
              </a:ext>
            </a:extLst>
          </p:cNvPr>
          <p:cNvSpPr/>
          <p:nvPr/>
        </p:nvSpPr>
        <p:spPr>
          <a:xfrm>
            <a:off x="1789378" y="3319962"/>
            <a:ext cx="1690902" cy="630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Build/train</a:t>
            </a:r>
          </a:p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Caffe, TensorFlow,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MXNet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66B65E61-AED5-4FBE-BD57-4CE06AB8C5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9138" y="2795018"/>
            <a:ext cx="2051506" cy="130254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168587D-9215-4691-B855-159E0C8601CD}"/>
              </a:ext>
            </a:extLst>
          </p:cNvPr>
          <p:cNvSpPr/>
          <p:nvPr/>
        </p:nvSpPr>
        <p:spPr>
          <a:xfrm>
            <a:off x="4648543" y="3121237"/>
            <a:ext cx="167581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Optimize the model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CD0FACF3-32D5-4E03-940D-1CDD12DC76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7343" y="3264924"/>
            <a:ext cx="2051506" cy="130254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8B9799C-632C-4B01-A7AF-D6CF4C907081}"/>
              </a:ext>
            </a:extLst>
          </p:cNvPr>
          <p:cNvSpPr/>
          <p:nvPr/>
        </p:nvSpPr>
        <p:spPr>
          <a:xfrm>
            <a:off x="7037645" y="3586773"/>
            <a:ext cx="1675818" cy="630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Inference</a:t>
            </a:r>
          </a:p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CPU/IGD/Intel FPGA/Intel VPU 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86179FD-44E7-42F9-A392-A90F068240CE}"/>
              </a:ext>
            </a:extLst>
          </p:cNvPr>
          <p:cNvSpPr txBox="1">
            <a:spLocks/>
          </p:cNvSpPr>
          <p:nvPr/>
        </p:nvSpPr>
        <p:spPr>
          <a:xfrm>
            <a:off x="323528" y="221790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QNAP OWCT - </a:t>
            </a:r>
            <a:r>
              <a:rPr lang="en-US" altLang="zh-TW" dirty="0">
                <a:latin typeface="Arial" panose="020B0604020202020204" pitchFamily="34" charset="0"/>
              </a:rPr>
              <a:t>preview</a:t>
            </a:r>
            <a:br>
              <a:rPr lang="en-US" altLang="ja-JP" dirty="0">
                <a:latin typeface="Arial"/>
                <a:cs typeface="Arial"/>
              </a:rPr>
            </a:br>
            <a:r>
              <a:rPr lang="en-US" altLang="ja-JP" sz="1800" dirty="0">
                <a:latin typeface="Arial"/>
                <a:cs typeface="Arial"/>
              </a:rPr>
              <a:t>(</a:t>
            </a:r>
            <a:r>
              <a:rPr lang="en-US" altLang="ja-JP" sz="1800" dirty="0" err="1">
                <a:latin typeface="Arial"/>
                <a:cs typeface="Arial"/>
              </a:rPr>
              <a:t>OpenVINO</a:t>
            </a:r>
            <a:r>
              <a:rPr lang="en-US" altLang="ja-JP" sz="1800" dirty="0">
                <a:latin typeface="Arial"/>
                <a:cs typeface="Arial"/>
              </a:rPr>
              <a:t>™ Workflow Consolidation Tool )</a:t>
            </a:r>
            <a:endParaRPr lang="ja-JP" altLang="en-US" dirty="0">
              <a:latin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059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35FC-3E20-470E-B4EC-E7014F6BA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6710" y="1922791"/>
            <a:ext cx="4015290" cy="1660525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US" sz="5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to inference with </a:t>
            </a:r>
            <a:r>
              <a:rPr lang="en-US" sz="5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endParaRPr lang="en-US" sz="5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91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153C5-7AD0-42D1-952E-56F09520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Training and inference</a:t>
            </a:r>
          </a:p>
        </p:txBody>
      </p:sp>
    </p:spTree>
    <p:extLst>
      <p:ext uri="{BB962C8B-B14F-4D97-AF65-F5344CB8AC3E}">
        <p14:creationId xmlns:p14="http://schemas.microsoft.com/office/powerpoint/2010/main" val="3874226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0267-D9F1-43E9-88A8-999F88200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43221"/>
            <a:ext cx="8229600" cy="493563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>
                <a:latin typeface="Arial" panose="020B0604020202020204" pitchFamily="34" charset="0"/>
              </a:rPr>
              <a:t>Hyperconverged AI-ready NAS – powerhouse for training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ECC81D6-E4A0-42F9-BF02-DD120202F21B}"/>
              </a:ext>
            </a:extLst>
          </p:cNvPr>
          <p:cNvSpPr txBox="1"/>
          <p:nvPr/>
        </p:nvSpPr>
        <p:spPr>
          <a:xfrm>
            <a:off x="3799754" y="2144707"/>
            <a:ext cx="1176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54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Front side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A99A7EF7-0094-4BCA-9B31-CCBC572A7780}"/>
              </a:ext>
            </a:extLst>
          </p:cNvPr>
          <p:cNvSpPr txBox="1"/>
          <p:nvPr/>
        </p:nvSpPr>
        <p:spPr>
          <a:xfrm>
            <a:off x="469490" y="2144707"/>
            <a:ext cx="2853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0054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zone (left side)</a:t>
            </a:r>
            <a:endParaRPr lang="en-US" sz="1400" b="1">
              <a:solidFill>
                <a:srgbClr val="00549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7610DA0C-4EA3-41A6-9B9D-A6CD2CB5ABD4}"/>
              </a:ext>
            </a:extLst>
          </p:cNvPr>
          <p:cNvSpPr txBox="1"/>
          <p:nvPr/>
        </p:nvSpPr>
        <p:spPr>
          <a:xfrm>
            <a:off x="5543452" y="2144707"/>
            <a:ext cx="2682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00549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 zone (right side)</a:t>
            </a:r>
            <a:endParaRPr lang="en-US" sz="1400" b="1">
              <a:solidFill>
                <a:srgbClr val="00549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35CA82-3184-441A-9DB9-1E2F0E53FDCB}"/>
              </a:ext>
            </a:extLst>
          </p:cNvPr>
          <p:cNvSpPr txBox="1">
            <a:spLocks/>
          </p:cNvSpPr>
          <p:nvPr/>
        </p:nvSpPr>
        <p:spPr>
          <a:xfrm>
            <a:off x="167447" y="1285057"/>
            <a:ext cx="6061904" cy="58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15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in your storage</a:t>
            </a:r>
          </a:p>
          <a:p>
            <a:pPr marL="271463" indent="-195263">
              <a:lnSpc>
                <a:spcPts val="1500"/>
              </a:lnSpc>
              <a:buClr>
                <a:srgbClr val="09F3FF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Reduce the performance bottleneck due to network</a:t>
            </a:r>
          </a:p>
          <a:p>
            <a:pPr marL="271463" indent="-195263">
              <a:lnSpc>
                <a:spcPts val="1500"/>
              </a:lnSpc>
              <a:buClr>
                <a:srgbClr val="09F3FF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Provide low latency, high speed data flow.</a:t>
            </a:r>
            <a:endParaRPr lang="en-US" altLang="zh-TW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13" descr="一張含有 監視器, 微波爐, 烤箱, 電子用品 的圖片&#10;&#10;描述是以高可信度產生">
            <a:extLst>
              <a:ext uri="{FF2B5EF4-FFF2-40B4-BE49-F238E27FC236}">
                <a16:creationId xmlns:a16="http://schemas.microsoft.com/office/drawing/2014/main" id="{261F393B-86D5-4438-8000-32430A2421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309" y="2449726"/>
            <a:ext cx="1665547" cy="2693774"/>
          </a:xfrm>
          <a:prstGeom prst="rect">
            <a:avLst/>
          </a:prstGeom>
        </p:spPr>
      </p:pic>
      <p:pic>
        <p:nvPicPr>
          <p:cNvPr id="17" name="圖片 17" descr="一張含有 電腦, 室內, 貨車 的圖片&#10;&#10;描述是以高可信度產生">
            <a:extLst>
              <a:ext uri="{FF2B5EF4-FFF2-40B4-BE49-F238E27FC236}">
                <a16:creationId xmlns:a16="http://schemas.microsoft.com/office/drawing/2014/main" id="{72101598-F70F-461B-B9C8-7B14C1ECA8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130" y="2571750"/>
            <a:ext cx="1863464" cy="2571750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A78A7FA-9898-400F-9E44-C3A421C738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17" y="2489187"/>
            <a:ext cx="1890718" cy="2614851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976783A-5B5D-4A1E-B8B3-97CEB0827284}"/>
              </a:ext>
            </a:extLst>
          </p:cNvPr>
          <p:cNvSpPr/>
          <p:nvPr/>
        </p:nvSpPr>
        <p:spPr>
          <a:xfrm>
            <a:off x="5449528" y="1371211"/>
            <a:ext cx="3694471" cy="58477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463FEA8-7C8C-487C-8BFB-9E483E3CA46B}"/>
              </a:ext>
            </a:extLst>
          </p:cNvPr>
          <p:cNvSpPr txBox="1"/>
          <p:nvPr/>
        </p:nvSpPr>
        <p:spPr>
          <a:xfrm>
            <a:off x="5290856" y="1371211"/>
            <a:ext cx="285675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E0FE"/>
                </a:solidFill>
              </a:rPr>
              <a:t>TS-2888X</a:t>
            </a:r>
            <a:r>
              <a:rPr lang="en-US" sz="1600">
                <a:solidFill>
                  <a:srgbClr val="00E0FE"/>
                </a:solidFill>
                <a:cs typeface="Calibri"/>
              </a:rPr>
              <a:t> AI-ready NAS with Powerful Xeon-W Processor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F981741-4246-43CE-9F7B-2D681EADBE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29" y="963949"/>
            <a:ext cx="1046271" cy="105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35FC-3E20-470E-B4EC-E7014F6BA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6898" y="3895579"/>
            <a:ext cx="1637001" cy="561975"/>
          </a:xfrm>
        </p:spPr>
        <p:txBody>
          <a:bodyPr>
            <a:norm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en-US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</a:t>
            </a: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] 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C0523BA-9786-4533-977C-580CB01F68FF}"/>
              </a:ext>
            </a:extLst>
          </p:cNvPr>
          <p:cNvGrpSpPr/>
          <p:nvPr/>
        </p:nvGrpSpPr>
        <p:grpSpPr>
          <a:xfrm>
            <a:off x="1537113" y="685946"/>
            <a:ext cx="2696572" cy="3330764"/>
            <a:chOff x="1537113" y="1328120"/>
            <a:chExt cx="2696572" cy="333076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2F580C4-CC48-4D27-9CA6-16972AD03C59}"/>
                </a:ext>
              </a:extLst>
            </p:cNvPr>
            <p:cNvSpPr/>
            <p:nvPr/>
          </p:nvSpPr>
          <p:spPr>
            <a:xfrm>
              <a:off x="1537113" y="3304667"/>
              <a:ext cx="2696572" cy="1354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8200" b="1" err="1">
                  <a:latin typeface="Arial" panose="020B0604020202020204" pitchFamily="34" charset="0"/>
                  <a:cs typeface="Arial" panose="020B0604020202020204" pitchFamily="34" charset="0"/>
                </a:rPr>
                <a:t>QuAI</a:t>
              </a:r>
              <a:endParaRPr lang="zh-TW" altLang="en-US" sz="8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36F037E-40A3-4C96-98A1-D68A8DCB0B9E}"/>
                </a:ext>
              </a:extLst>
            </p:cNvPr>
            <p:cNvSpPr/>
            <p:nvPr/>
          </p:nvSpPr>
          <p:spPr>
            <a:xfrm>
              <a:off x="2196316" y="1328120"/>
              <a:ext cx="1236236" cy="1354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8200" b="1"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endParaRPr lang="zh-TW" altLang="en-US" sz="8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D99B0A20-4EFA-4FC1-A491-FB9BF610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76352" y="2615299"/>
              <a:ext cx="876164" cy="876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237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DDB8F77-042B-49E6-AAFF-59D9B9E5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4131"/>
            <a:ext cx="8229600" cy="493563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en-US">
                <a:latin typeface="Arial" panose="020B0604020202020204" pitchFamily="34" charset="0"/>
              </a:rPr>
              <a:t>Offerings – 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</a:rPr>
              <a:t>From training to inference</a:t>
            </a: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4B4BC505-4C9E-476B-889C-29B356132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225" y="0"/>
            <a:ext cx="65595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1171206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Open Sans" pitchFamily="34" charset="0"/>
                <a:cs typeface="Open Sans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4" name="內容版面配置區 3">
            <a:extLst>
              <a:ext uri="{FF2B5EF4-FFF2-40B4-BE49-F238E27FC236}">
                <a16:creationId xmlns:a16="http://schemas.microsoft.com/office/drawing/2014/main" id="{A3118A4C-F921-4B0B-955A-FA04CF81FF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681155"/>
              </p:ext>
            </p:extLst>
          </p:nvPr>
        </p:nvGraphicFramePr>
        <p:xfrm>
          <a:off x="304053" y="1345016"/>
          <a:ext cx="4732565" cy="349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865">
                  <a:extLst>
                    <a:ext uri="{9D8B030D-6E8A-4147-A177-3AD203B41FA5}">
                      <a16:colId xmlns:a16="http://schemas.microsoft.com/office/drawing/2014/main" val="3976947838"/>
                    </a:ext>
                  </a:extLst>
                </a:gridCol>
                <a:gridCol w="3087261">
                  <a:extLst>
                    <a:ext uri="{9D8B030D-6E8A-4147-A177-3AD203B41FA5}">
                      <a16:colId xmlns:a16="http://schemas.microsoft.com/office/drawing/2014/main" val="3541254495"/>
                    </a:ext>
                  </a:extLst>
                </a:gridCol>
                <a:gridCol w="762439">
                  <a:extLst>
                    <a:ext uri="{9D8B030D-6E8A-4147-A177-3AD203B41FA5}">
                      <a16:colId xmlns:a16="http://schemas.microsoft.com/office/drawing/2014/main" val="1810604382"/>
                    </a:ext>
                  </a:extLst>
                </a:gridCol>
              </a:tblGrid>
              <a:tr h="38011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Arial"/>
                          <a:cs typeface="Arial"/>
                        </a:rPr>
                        <a:t>Training</a:t>
                      </a:r>
                      <a:endParaRPr lang="zh-TW" altLang="en-US" sz="14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239857"/>
                  </a:ext>
                </a:extLst>
              </a:tr>
              <a:tr h="15859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900" b="1">
                          <a:latin typeface="Arial"/>
                          <a:cs typeface="Arial"/>
                        </a:rPr>
                        <a:t>Entry-level models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TW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>
                          <a:latin typeface="Arial"/>
                          <a:cs typeface="Arial"/>
                        </a:rPr>
                        <a:t>Single accelerator card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673439"/>
                  </a:ext>
                </a:extLst>
              </a:tr>
              <a:tr h="1531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>
                          <a:latin typeface="Arial"/>
                          <a:cs typeface="Arial"/>
                        </a:rPr>
                        <a:t>Advanced models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>
                          <a:latin typeface="Arial"/>
                          <a:cs typeface="Arial"/>
                        </a:rPr>
                        <a:t>Multiple accelerator cards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60845"/>
                  </a:ext>
                </a:extLst>
              </a:tr>
            </a:tbl>
          </a:graphicData>
        </a:graphic>
      </p:graphicFrame>
      <p:graphicFrame>
        <p:nvGraphicFramePr>
          <p:cNvPr id="35" name="Table 24">
            <a:extLst>
              <a:ext uri="{FF2B5EF4-FFF2-40B4-BE49-F238E27FC236}">
                <a16:creationId xmlns:a16="http://schemas.microsoft.com/office/drawing/2014/main" id="{695A3736-B05B-4F98-B702-A29D3DCD0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689159"/>
              </p:ext>
            </p:extLst>
          </p:nvPr>
        </p:nvGraphicFramePr>
        <p:xfrm>
          <a:off x="5124097" y="1345016"/>
          <a:ext cx="3734440" cy="349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523">
                <a:tc>
                  <a:txBody>
                    <a:bodyPr/>
                    <a:lstStyle/>
                    <a:p>
                      <a:pPr algn="ctr"/>
                      <a:endParaRPr lang="zh-TW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Arial"/>
                          <a:cs typeface="Arial"/>
                        </a:rPr>
                        <a:t>Inference</a:t>
                      </a:r>
                      <a:endParaRPr lang="zh-TW" altLang="en-US" sz="14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0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900" b="1">
                          <a:latin typeface="Arial"/>
                          <a:cs typeface="Arial"/>
                        </a:rPr>
                        <a:t>Entry-level models</a:t>
                      </a:r>
                      <a:endParaRPr lang="zh-TW" altLang="en-US" sz="900" b="1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900">
                          <a:latin typeface="Arial"/>
                          <a:cs typeface="Arial"/>
                        </a:rPr>
                        <a:t>CPU or single accelerator card</a:t>
                      </a:r>
                      <a:endParaRPr lang="zh-TW" altLang="en-US" sz="9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900" b="1">
                          <a:latin typeface="Arial"/>
                          <a:cs typeface="Arial"/>
                        </a:rPr>
                        <a:t>Advanced models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TW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>
                          <a:latin typeface="Arial"/>
                          <a:cs typeface="Arial"/>
                        </a:rPr>
                        <a:t>Multiple accelerator cards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6" name="群組 82">
            <a:extLst>
              <a:ext uri="{FF2B5EF4-FFF2-40B4-BE49-F238E27FC236}">
                <a16:creationId xmlns:a16="http://schemas.microsoft.com/office/drawing/2014/main" id="{EBB9FD24-83CA-49DF-BC52-D1DC861680F8}"/>
              </a:ext>
            </a:extLst>
          </p:cNvPr>
          <p:cNvGrpSpPr/>
          <p:nvPr/>
        </p:nvGrpSpPr>
        <p:grpSpPr>
          <a:xfrm>
            <a:off x="5993653" y="3369706"/>
            <a:ext cx="1811288" cy="709870"/>
            <a:chOff x="1204038" y="1780777"/>
            <a:chExt cx="1811288" cy="709870"/>
          </a:xfrm>
        </p:grpSpPr>
        <p:sp>
          <p:nvSpPr>
            <p:cNvPr id="37" name="Rectangle 17">
              <a:extLst>
                <a:ext uri="{FF2B5EF4-FFF2-40B4-BE49-F238E27FC236}">
                  <a16:creationId xmlns:a16="http://schemas.microsoft.com/office/drawing/2014/main" id="{94B61E3A-6E5D-4325-B8BB-13627FC4EE6D}"/>
                </a:ext>
              </a:extLst>
            </p:cNvPr>
            <p:cNvSpPr/>
            <p:nvPr/>
          </p:nvSpPr>
          <p:spPr>
            <a:xfrm>
              <a:off x="2036063" y="2259815"/>
              <a:ext cx="49404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/>
                <a:t>TS-x77</a:t>
              </a:r>
            </a:p>
          </p:txBody>
        </p:sp>
        <p:pic>
          <p:nvPicPr>
            <p:cNvPr id="38" name="Picture 15" descr="http://simply.reviews/wp-content/uploads/2018/01/x-77-series.png">
              <a:extLst>
                <a:ext uri="{FF2B5EF4-FFF2-40B4-BE49-F238E27FC236}">
                  <a16:creationId xmlns:a16="http://schemas.microsoft.com/office/drawing/2014/main" id="{7ABF8154-694E-48E5-BBAB-0E6B04418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204038" y="1780777"/>
              <a:ext cx="1811288" cy="535733"/>
            </a:xfrm>
            <a:prstGeom prst="rect">
              <a:avLst/>
            </a:prstGeom>
            <a:noFill/>
          </p:spPr>
        </p:pic>
      </p:grpSp>
      <p:pic>
        <p:nvPicPr>
          <p:cNvPr id="39" name="Picture 2" descr="D:\工作進行中\20170911直播母版16比9\各場PPT元素\2018 Partner day\QNAP x IEI 邁向 AI 新世代\TS-1677X_font_.png">
            <a:extLst>
              <a:ext uri="{FF2B5EF4-FFF2-40B4-BE49-F238E27FC236}">
                <a16:creationId xmlns:a16="http://schemas.microsoft.com/office/drawing/2014/main" id="{7D48F0FA-15AA-4628-8544-594D2512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273924" y="2481804"/>
            <a:ext cx="649646" cy="613754"/>
          </a:xfrm>
          <a:prstGeom prst="rect">
            <a:avLst/>
          </a:prstGeom>
          <a:noFill/>
        </p:spPr>
      </p:pic>
      <p:sp>
        <p:nvSpPr>
          <p:cNvPr id="40" name="Rectangle 22">
            <a:extLst>
              <a:ext uri="{FF2B5EF4-FFF2-40B4-BE49-F238E27FC236}">
                <a16:creationId xmlns:a16="http://schemas.microsoft.com/office/drawing/2014/main" id="{BE115181-8D50-47E3-93EF-3D66960CF19F}"/>
              </a:ext>
            </a:extLst>
          </p:cNvPr>
          <p:cNvSpPr/>
          <p:nvPr/>
        </p:nvSpPr>
        <p:spPr>
          <a:xfrm>
            <a:off x="1240534" y="3099462"/>
            <a:ext cx="6190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/>
              <a:t>TS-1677X</a:t>
            </a:r>
          </a:p>
        </p:txBody>
      </p:sp>
      <p:grpSp>
        <p:nvGrpSpPr>
          <p:cNvPr id="41" name="群組 71">
            <a:extLst>
              <a:ext uri="{FF2B5EF4-FFF2-40B4-BE49-F238E27FC236}">
                <a16:creationId xmlns:a16="http://schemas.microsoft.com/office/drawing/2014/main" id="{F59D4D3B-905E-45D4-A9FB-487CEA0894C5}"/>
              </a:ext>
            </a:extLst>
          </p:cNvPr>
          <p:cNvGrpSpPr/>
          <p:nvPr/>
        </p:nvGrpSpPr>
        <p:grpSpPr>
          <a:xfrm>
            <a:off x="1321357" y="3933324"/>
            <a:ext cx="666625" cy="751441"/>
            <a:chOff x="1332318" y="3422182"/>
            <a:chExt cx="666625" cy="751441"/>
          </a:xfrm>
        </p:grpSpPr>
        <p:pic>
          <p:nvPicPr>
            <p:cNvPr id="42" name="Picture 17" descr="TS-1685">
              <a:extLst>
                <a:ext uri="{FF2B5EF4-FFF2-40B4-BE49-F238E27FC236}">
                  <a16:creationId xmlns:a16="http://schemas.microsoft.com/office/drawing/2014/main" id="{985E7F31-4045-468A-B9D0-3694404D0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32318" y="3422182"/>
              <a:ext cx="666625" cy="577964"/>
            </a:xfrm>
            <a:prstGeom prst="rect">
              <a:avLst/>
            </a:prstGeom>
            <a:noFill/>
          </p:spPr>
        </p:pic>
        <p:sp>
          <p:nvSpPr>
            <p:cNvPr id="43" name="Rectangle 22">
              <a:extLst>
                <a:ext uri="{FF2B5EF4-FFF2-40B4-BE49-F238E27FC236}">
                  <a16:creationId xmlns:a16="http://schemas.microsoft.com/office/drawing/2014/main" id="{11FE33E4-738A-43D1-9163-0FE315E01D19}"/>
                </a:ext>
              </a:extLst>
            </p:cNvPr>
            <p:cNvSpPr/>
            <p:nvPr/>
          </p:nvSpPr>
          <p:spPr>
            <a:xfrm>
              <a:off x="1357510" y="3942791"/>
              <a:ext cx="55976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/>
                <a:t>TS-1685</a:t>
              </a:r>
            </a:p>
          </p:txBody>
        </p:sp>
      </p:grpSp>
      <p:grpSp>
        <p:nvGrpSpPr>
          <p:cNvPr id="47" name="群組 97">
            <a:extLst>
              <a:ext uri="{FF2B5EF4-FFF2-40B4-BE49-F238E27FC236}">
                <a16:creationId xmlns:a16="http://schemas.microsoft.com/office/drawing/2014/main" id="{1BF8BB5E-9E4F-4786-AFD4-4A76D090D358}"/>
              </a:ext>
            </a:extLst>
          </p:cNvPr>
          <p:cNvGrpSpPr/>
          <p:nvPr/>
        </p:nvGrpSpPr>
        <p:grpSpPr>
          <a:xfrm>
            <a:off x="3071604" y="1819524"/>
            <a:ext cx="1099120" cy="619129"/>
            <a:chOff x="3098763" y="1919107"/>
            <a:chExt cx="1099120" cy="619129"/>
          </a:xfrm>
        </p:grpSpPr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id="{B3C83311-CB26-4215-8EC3-4AA70C4A8B1B}"/>
                </a:ext>
              </a:extLst>
            </p:cNvPr>
            <p:cNvSpPr/>
            <p:nvPr/>
          </p:nvSpPr>
          <p:spPr>
            <a:xfrm>
              <a:off x="3436162" y="2307404"/>
              <a:ext cx="55976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/>
                <a:t>TVS-x82</a:t>
              </a:r>
            </a:p>
          </p:txBody>
        </p:sp>
        <p:pic>
          <p:nvPicPr>
            <p:cNvPr id="49" name="Picture 15" descr="http://simply.reviews/wp-content/uploads/2018/01/x-77-series.png">
              <a:extLst>
                <a:ext uri="{FF2B5EF4-FFF2-40B4-BE49-F238E27FC236}">
                  <a16:creationId xmlns:a16="http://schemas.microsoft.com/office/drawing/2014/main" id="{4ECFA27A-DE48-4D5D-ADD7-C238FE2BC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98763" y="1919107"/>
              <a:ext cx="1099120" cy="435498"/>
            </a:xfrm>
            <a:prstGeom prst="rect">
              <a:avLst/>
            </a:prstGeom>
            <a:noFill/>
          </p:spPr>
        </p:pic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F8C6A312-8460-4183-9BF7-4E98478F856C}"/>
              </a:ext>
            </a:extLst>
          </p:cNvPr>
          <p:cNvSpPr/>
          <p:nvPr/>
        </p:nvSpPr>
        <p:spPr>
          <a:xfrm>
            <a:off x="3231533" y="3936180"/>
            <a:ext cx="6238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>
                <a:latin typeface="Calibri" pitchFamily="34" charset="0"/>
                <a:cs typeface="Arial" panose="020B0604020202020204" pitchFamily="34" charset="0"/>
              </a:rPr>
              <a:t>TES-x85U</a:t>
            </a:r>
            <a:endParaRPr lang="zh-TW" altLang="en-US" sz="900">
              <a:latin typeface="Calibri" pitchFamily="34" charset="0"/>
            </a:endParaRPr>
          </a:p>
        </p:txBody>
      </p:sp>
      <p:grpSp>
        <p:nvGrpSpPr>
          <p:cNvPr id="51" name="群組 74">
            <a:extLst>
              <a:ext uri="{FF2B5EF4-FFF2-40B4-BE49-F238E27FC236}">
                <a16:creationId xmlns:a16="http://schemas.microsoft.com/office/drawing/2014/main" id="{F1697B8F-B262-4975-B130-62EBA03ACDA0}"/>
              </a:ext>
            </a:extLst>
          </p:cNvPr>
          <p:cNvGrpSpPr/>
          <p:nvPr/>
        </p:nvGrpSpPr>
        <p:grpSpPr>
          <a:xfrm>
            <a:off x="3037838" y="4114918"/>
            <a:ext cx="1068612" cy="671777"/>
            <a:chOff x="1404594" y="4706843"/>
            <a:chExt cx="1068612" cy="671777"/>
          </a:xfrm>
        </p:grpSpPr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1D59E3C2-54DA-4A90-AB63-12ED21593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594" y="4706843"/>
              <a:ext cx="1068612" cy="667882"/>
            </a:xfrm>
            <a:prstGeom prst="rect">
              <a:avLst/>
            </a:prstGeom>
          </p:spPr>
        </p:pic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E9DF03D-5CCD-4577-A857-687CFC570815}"/>
                </a:ext>
              </a:extLst>
            </p:cNvPr>
            <p:cNvSpPr/>
            <p:nvPr/>
          </p:nvSpPr>
          <p:spPr>
            <a:xfrm>
              <a:off x="1470849" y="5147788"/>
              <a:ext cx="7617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TW" sz="900">
                  <a:latin typeface="+mj-lt"/>
                  <a:cs typeface="Arial" panose="020B0604020202020204" pitchFamily="34" charset="0"/>
                </a:rPr>
                <a:t>TDS-16489U</a:t>
              </a:r>
            </a:p>
          </p:txBody>
        </p:sp>
      </p:grpSp>
      <p:grpSp>
        <p:nvGrpSpPr>
          <p:cNvPr id="54" name="群組 89">
            <a:extLst>
              <a:ext uri="{FF2B5EF4-FFF2-40B4-BE49-F238E27FC236}">
                <a16:creationId xmlns:a16="http://schemas.microsoft.com/office/drawing/2014/main" id="{56618ADA-E341-450A-BD9D-002837F16146}"/>
              </a:ext>
            </a:extLst>
          </p:cNvPr>
          <p:cNvGrpSpPr/>
          <p:nvPr/>
        </p:nvGrpSpPr>
        <p:grpSpPr>
          <a:xfrm>
            <a:off x="3027369" y="3495637"/>
            <a:ext cx="1082667" cy="502668"/>
            <a:chOff x="1854838" y="4278300"/>
            <a:chExt cx="1082667" cy="502668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0ECAE8D0-3E17-4849-BAC9-ADA4F3C02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4838" y="4509541"/>
              <a:ext cx="1068612" cy="271427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DD527E59-9E24-4BD3-8613-B14DFB002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8893" y="4278300"/>
              <a:ext cx="1068612" cy="257535"/>
            </a:xfrm>
            <a:prstGeom prst="rect">
              <a:avLst/>
            </a:prstGeom>
          </p:spPr>
        </p:pic>
      </p:grpSp>
      <p:grpSp>
        <p:nvGrpSpPr>
          <p:cNvPr id="77" name="群組 78">
            <a:extLst>
              <a:ext uri="{FF2B5EF4-FFF2-40B4-BE49-F238E27FC236}">
                <a16:creationId xmlns:a16="http://schemas.microsoft.com/office/drawing/2014/main" id="{304E6966-5275-44B3-95A9-6F8124CBE6EB}"/>
              </a:ext>
            </a:extLst>
          </p:cNvPr>
          <p:cNvGrpSpPr/>
          <p:nvPr/>
        </p:nvGrpSpPr>
        <p:grpSpPr>
          <a:xfrm>
            <a:off x="5969310" y="3964160"/>
            <a:ext cx="867545" cy="810877"/>
            <a:chOff x="8152730" y="3542611"/>
            <a:chExt cx="867545" cy="810877"/>
          </a:xfrm>
        </p:grpSpPr>
        <p:pic>
          <p:nvPicPr>
            <p:cNvPr id="78" name="Picture 3" descr="一張含有 建築物, 室外, 電腦 的圖片&#10;&#10;描述是以非常高的可信度產生">
              <a:extLst>
                <a:ext uri="{FF2B5EF4-FFF2-40B4-BE49-F238E27FC236}">
                  <a16:creationId xmlns:a16="http://schemas.microsoft.com/office/drawing/2014/main" id="{B1965477-01CF-45BC-8BA8-F6C7906A4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106" y="3542611"/>
              <a:ext cx="562618" cy="746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65E8FDE0-3CEF-4D2D-B733-CCF61DBA95A8}"/>
                </a:ext>
              </a:extLst>
            </p:cNvPr>
            <p:cNvSpPr/>
            <p:nvPr/>
          </p:nvSpPr>
          <p:spPr>
            <a:xfrm>
              <a:off x="8152730" y="4122656"/>
              <a:ext cx="86754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zh-TW" sz="900">
                  <a:latin typeface="+mj-lt"/>
                  <a:cs typeface="Arial" panose="020B0604020202020204" pitchFamily="34" charset="0"/>
                </a:rPr>
                <a:t>TANK-860/870</a:t>
              </a:r>
            </a:p>
          </p:txBody>
        </p:sp>
      </p:grpSp>
      <p:grpSp>
        <p:nvGrpSpPr>
          <p:cNvPr id="80" name="群組 95">
            <a:extLst>
              <a:ext uri="{FF2B5EF4-FFF2-40B4-BE49-F238E27FC236}">
                <a16:creationId xmlns:a16="http://schemas.microsoft.com/office/drawing/2014/main" id="{A943DCCB-7B30-466F-B41E-0D5D38FC1C0F}"/>
              </a:ext>
            </a:extLst>
          </p:cNvPr>
          <p:cNvGrpSpPr/>
          <p:nvPr/>
        </p:nvGrpSpPr>
        <p:grpSpPr>
          <a:xfrm>
            <a:off x="2210657" y="2429628"/>
            <a:ext cx="2175792" cy="854471"/>
            <a:chOff x="2091516" y="2529211"/>
            <a:chExt cx="2175792" cy="854471"/>
          </a:xfrm>
        </p:grpSpPr>
        <p:sp>
          <p:nvSpPr>
            <p:cNvPr id="81" name="Rectangle 22">
              <a:extLst>
                <a:ext uri="{FF2B5EF4-FFF2-40B4-BE49-F238E27FC236}">
                  <a16:creationId xmlns:a16="http://schemas.microsoft.com/office/drawing/2014/main" id="{EECFA3F1-1070-454D-A2A8-4D4682DA64F8}"/>
                </a:ext>
              </a:extLst>
            </p:cNvPr>
            <p:cNvSpPr/>
            <p:nvPr/>
          </p:nvSpPr>
          <p:spPr>
            <a:xfrm>
              <a:off x="2808111" y="3152850"/>
              <a:ext cx="62709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/>
                <a:t>TS-x77XU</a:t>
              </a:r>
            </a:p>
          </p:txBody>
        </p:sp>
        <p:pic>
          <p:nvPicPr>
            <p:cNvPr id="82" name="Picture 2" descr="D:\工作進行中\20170911直播母版16比9\各場PPT元素\2018 Partner day\QNAP x IEI 邁向 AI 新世代\TS-1677X_font_.png">
              <a:extLst>
                <a:ext uri="{FF2B5EF4-FFF2-40B4-BE49-F238E27FC236}">
                  <a16:creationId xmlns:a16="http://schemas.microsoft.com/office/drawing/2014/main" id="{7FF1F690-3BFE-40A3-BE39-603FD4DF3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 flipH="1" flipV="1">
              <a:off x="2091516" y="2529211"/>
              <a:ext cx="2175792" cy="756630"/>
            </a:xfrm>
            <a:prstGeom prst="rect">
              <a:avLst/>
            </a:prstGeom>
            <a:noFill/>
          </p:spPr>
        </p:pic>
      </p:grpSp>
      <p:sp>
        <p:nvSpPr>
          <p:cNvPr id="83" name="Rectangle 17">
            <a:extLst>
              <a:ext uri="{FF2B5EF4-FFF2-40B4-BE49-F238E27FC236}">
                <a16:creationId xmlns:a16="http://schemas.microsoft.com/office/drawing/2014/main" id="{1D494F34-43E3-4423-B591-8C9AAAB5EA45}"/>
              </a:ext>
            </a:extLst>
          </p:cNvPr>
          <p:cNvSpPr/>
          <p:nvPr/>
        </p:nvSpPr>
        <p:spPr>
          <a:xfrm>
            <a:off x="2011173" y="2261171"/>
            <a:ext cx="4940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/>
              <a:t>TS-x77</a:t>
            </a:r>
          </a:p>
        </p:txBody>
      </p:sp>
      <p:pic>
        <p:nvPicPr>
          <p:cNvPr id="84" name="Picture 15" descr="http://simply.reviews/wp-content/uploads/2018/01/x-77-series.png">
            <a:extLst>
              <a:ext uri="{FF2B5EF4-FFF2-40B4-BE49-F238E27FC236}">
                <a16:creationId xmlns:a16="http://schemas.microsoft.com/office/drawing/2014/main" id="{BFEAC9DE-8497-46D2-B5CC-289F141F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87598" y="1771173"/>
            <a:ext cx="1811288" cy="535733"/>
          </a:xfrm>
          <a:prstGeom prst="rect">
            <a:avLst/>
          </a:prstGeom>
          <a:noFill/>
        </p:spPr>
      </p:pic>
      <p:grpSp>
        <p:nvGrpSpPr>
          <p:cNvPr id="85" name="群組 98">
            <a:extLst>
              <a:ext uri="{FF2B5EF4-FFF2-40B4-BE49-F238E27FC236}">
                <a16:creationId xmlns:a16="http://schemas.microsoft.com/office/drawing/2014/main" id="{B3ADFE1B-93E1-4352-AFEF-444E5352F037}"/>
              </a:ext>
            </a:extLst>
          </p:cNvPr>
          <p:cNvGrpSpPr/>
          <p:nvPr/>
        </p:nvGrpSpPr>
        <p:grpSpPr>
          <a:xfrm>
            <a:off x="6735302" y="4153602"/>
            <a:ext cx="1099120" cy="611814"/>
            <a:chOff x="3098763" y="1926422"/>
            <a:chExt cx="1099120" cy="611814"/>
          </a:xfrm>
        </p:grpSpPr>
        <p:sp>
          <p:nvSpPr>
            <p:cNvPr id="86" name="Rectangle 22">
              <a:extLst>
                <a:ext uri="{FF2B5EF4-FFF2-40B4-BE49-F238E27FC236}">
                  <a16:creationId xmlns:a16="http://schemas.microsoft.com/office/drawing/2014/main" id="{FE448A19-E5ED-4128-9289-18487BF7D407}"/>
                </a:ext>
              </a:extLst>
            </p:cNvPr>
            <p:cNvSpPr/>
            <p:nvPr/>
          </p:nvSpPr>
          <p:spPr>
            <a:xfrm>
              <a:off x="3436162" y="2307404"/>
              <a:ext cx="55976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/>
                <a:t>TVS-x82</a:t>
              </a:r>
            </a:p>
          </p:txBody>
        </p:sp>
        <p:pic>
          <p:nvPicPr>
            <p:cNvPr id="87" name="Picture 15" descr="http://simply.reviews/wp-content/uploads/2018/01/x-77-series.png">
              <a:extLst>
                <a:ext uri="{FF2B5EF4-FFF2-40B4-BE49-F238E27FC236}">
                  <a16:creationId xmlns:a16="http://schemas.microsoft.com/office/drawing/2014/main" id="{33FBDE90-9666-4A60-A006-4B4F6B4C3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98763" y="1926422"/>
              <a:ext cx="1099120" cy="435498"/>
            </a:xfrm>
            <a:prstGeom prst="rect">
              <a:avLst/>
            </a:prstGeom>
            <a:noFill/>
          </p:spPr>
        </p:pic>
      </p:grpSp>
      <p:grpSp>
        <p:nvGrpSpPr>
          <p:cNvPr id="88" name="群組 82">
            <a:extLst>
              <a:ext uri="{FF2B5EF4-FFF2-40B4-BE49-F238E27FC236}">
                <a16:creationId xmlns:a16="http://schemas.microsoft.com/office/drawing/2014/main" id="{03E41502-1AD0-480E-9F2A-7EAD0153E0DD}"/>
              </a:ext>
            </a:extLst>
          </p:cNvPr>
          <p:cNvGrpSpPr/>
          <p:nvPr/>
        </p:nvGrpSpPr>
        <p:grpSpPr>
          <a:xfrm>
            <a:off x="6006488" y="1862036"/>
            <a:ext cx="1811288" cy="691570"/>
            <a:chOff x="1212606" y="1867709"/>
            <a:chExt cx="1811288" cy="691570"/>
          </a:xfrm>
        </p:grpSpPr>
        <p:sp>
          <p:nvSpPr>
            <p:cNvPr id="89" name="Rectangle 17">
              <a:extLst>
                <a:ext uri="{FF2B5EF4-FFF2-40B4-BE49-F238E27FC236}">
                  <a16:creationId xmlns:a16="http://schemas.microsoft.com/office/drawing/2014/main" id="{597FE825-BD01-462D-A613-23E58EBEE7FF}"/>
                </a:ext>
              </a:extLst>
            </p:cNvPr>
            <p:cNvSpPr/>
            <p:nvPr/>
          </p:nvSpPr>
          <p:spPr>
            <a:xfrm>
              <a:off x="2036181" y="2328447"/>
              <a:ext cx="49404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/>
                <a:t>TS-x77</a:t>
              </a:r>
            </a:p>
          </p:txBody>
        </p:sp>
        <p:pic>
          <p:nvPicPr>
            <p:cNvPr id="90" name="Picture 15" descr="http://simply.reviews/wp-content/uploads/2018/01/x-77-series.png">
              <a:extLst>
                <a:ext uri="{FF2B5EF4-FFF2-40B4-BE49-F238E27FC236}">
                  <a16:creationId xmlns:a16="http://schemas.microsoft.com/office/drawing/2014/main" id="{41D0A49D-AFA1-4E0A-AFD8-97144DEFA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212606" y="1867709"/>
              <a:ext cx="1811288" cy="535733"/>
            </a:xfrm>
            <a:prstGeom prst="rect">
              <a:avLst/>
            </a:prstGeom>
            <a:noFill/>
          </p:spPr>
        </p:pic>
      </p:grpSp>
      <p:grpSp>
        <p:nvGrpSpPr>
          <p:cNvPr id="91" name="群組 98">
            <a:extLst>
              <a:ext uri="{FF2B5EF4-FFF2-40B4-BE49-F238E27FC236}">
                <a16:creationId xmlns:a16="http://schemas.microsoft.com/office/drawing/2014/main" id="{BFDBA75B-6127-4882-BEAF-B932ACBCB85F}"/>
              </a:ext>
            </a:extLst>
          </p:cNvPr>
          <p:cNvGrpSpPr/>
          <p:nvPr/>
        </p:nvGrpSpPr>
        <p:grpSpPr>
          <a:xfrm>
            <a:off x="6469979" y="2647854"/>
            <a:ext cx="1099120" cy="611814"/>
            <a:chOff x="3098763" y="1926422"/>
            <a:chExt cx="1099120" cy="611814"/>
          </a:xfrm>
        </p:grpSpPr>
        <p:sp>
          <p:nvSpPr>
            <p:cNvPr id="92" name="Rectangle 22">
              <a:extLst>
                <a:ext uri="{FF2B5EF4-FFF2-40B4-BE49-F238E27FC236}">
                  <a16:creationId xmlns:a16="http://schemas.microsoft.com/office/drawing/2014/main" id="{BFD47316-22C3-419F-8CFB-75C87F67B4DE}"/>
                </a:ext>
              </a:extLst>
            </p:cNvPr>
            <p:cNvSpPr/>
            <p:nvPr/>
          </p:nvSpPr>
          <p:spPr>
            <a:xfrm>
              <a:off x="3436162" y="2307404"/>
              <a:ext cx="55976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/>
                <a:t>TVS-x82</a:t>
              </a:r>
            </a:p>
          </p:txBody>
        </p:sp>
        <p:pic>
          <p:nvPicPr>
            <p:cNvPr id="93" name="Picture 15" descr="http://simply.reviews/wp-content/uploads/2018/01/x-77-series.png">
              <a:extLst>
                <a:ext uri="{FF2B5EF4-FFF2-40B4-BE49-F238E27FC236}">
                  <a16:creationId xmlns:a16="http://schemas.microsoft.com/office/drawing/2014/main" id="{EA875702-FA8A-4D70-AA75-CC70EA369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98763" y="1926422"/>
              <a:ext cx="1099120" cy="435498"/>
            </a:xfrm>
            <a:prstGeom prst="rect">
              <a:avLst/>
            </a:prstGeom>
            <a:noFill/>
          </p:spPr>
        </p:pic>
      </p:grpSp>
      <p:pic>
        <p:nvPicPr>
          <p:cNvPr id="2" name="圖片 13" descr="一張含有 監視器, 微波爐, 烤箱, 電子用品 的圖片&#10;&#10;描述是以高可信度產生">
            <a:extLst>
              <a:ext uri="{FF2B5EF4-FFF2-40B4-BE49-F238E27FC236}">
                <a16:creationId xmlns:a16="http://schemas.microsoft.com/office/drawing/2014/main" id="{241949ED-199A-4FFA-83E0-8A243FDF12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703" y="3642968"/>
            <a:ext cx="561162" cy="909766"/>
          </a:xfrm>
          <a:prstGeom prst="rect">
            <a:avLst/>
          </a:prstGeom>
        </p:spPr>
      </p:pic>
      <p:sp>
        <p:nvSpPr>
          <p:cNvPr id="59" name="Rectangle 22">
            <a:extLst>
              <a:ext uri="{FF2B5EF4-FFF2-40B4-BE49-F238E27FC236}">
                <a16:creationId xmlns:a16="http://schemas.microsoft.com/office/drawing/2014/main" id="{93DA8CE2-03A4-48F8-BE33-3BCF3191089F}"/>
              </a:ext>
            </a:extLst>
          </p:cNvPr>
          <p:cNvSpPr/>
          <p:nvPr/>
        </p:nvSpPr>
        <p:spPr>
          <a:xfrm>
            <a:off x="2221351" y="4505042"/>
            <a:ext cx="619080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900"/>
              <a:t>TS-2888X</a:t>
            </a:r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63353B2A-C675-4DFF-B8AF-76EC5099FBC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74A8A-0594-4FA8-B170-1CC17E1B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2018 IEI AI accelerator cards </a:t>
            </a:r>
            <a:endParaRPr lang="en-US" b="0"/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B816C96B-C491-4F1F-92B3-2F63360CBF40}"/>
              </a:ext>
            </a:extLst>
          </p:cNvPr>
          <p:cNvSpPr/>
          <p:nvPr/>
        </p:nvSpPr>
        <p:spPr>
          <a:xfrm>
            <a:off x="943110" y="4604993"/>
            <a:ext cx="2283180" cy="2616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kumimoji="1" lang="en-US" altLang="zh-TW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kumimoji="1"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Kaby Lake</a:t>
            </a:r>
            <a:r>
              <a:rPr kumimoji="1" lang="en-US" altLang="zh-TW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ULT</a:t>
            </a:r>
          </a:p>
        </p:txBody>
      </p:sp>
      <p:grpSp>
        <p:nvGrpSpPr>
          <p:cNvPr id="5" name="群組 5">
            <a:extLst>
              <a:ext uri="{FF2B5EF4-FFF2-40B4-BE49-F238E27FC236}">
                <a16:creationId xmlns:a16="http://schemas.microsoft.com/office/drawing/2014/main" id="{E69E244B-25E8-41D3-8BDA-E49B13438BAD}"/>
              </a:ext>
            </a:extLst>
          </p:cNvPr>
          <p:cNvGrpSpPr/>
          <p:nvPr/>
        </p:nvGrpSpPr>
        <p:grpSpPr>
          <a:xfrm>
            <a:off x="574781" y="2313477"/>
            <a:ext cx="2497572" cy="1417672"/>
            <a:chOff x="94910" y="2154740"/>
            <a:chExt cx="2423885" cy="1375844"/>
          </a:xfrm>
        </p:grpSpPr>
        <p:sp>
          <p:nvSpPr>
            <p:cNvPr id="17" name="矩形 6">
              <a:extLst>
                <a:ext uri="{FF2B5EF4-FFF2-40B4-BE49-F238E27FC236}">
                  <a16:creationId xmlns:a16="http://schemas.microsoft.com/office/drawing/2014/main" id="{747D6A7A-F2E5-4478-8036-E9707A36C0B8}"/>
                </a:ext>
              </a:extLst>
            </p:cNvPr>
            <p:cNvSpPr/>
            <p:nvPr/>
          </p:nvSpPr>
          <p:spPr>
            <a:xfrm>
              <a:off x="94910" y="2154740"/>
              <a:ext cx="1595309" cy="3000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</a:pPr>
              <a:r>
                <a:rPr kumimoji="1" lang="en-US" altLang="zh-TW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Mustang-200</a:t>
              </a:r>
            </a:p>
          </p:txBody>
        </p:sp>
        <p:sp>
          <p:nvSpPr>
            <p:cNvPr id="18" name="矩形 7">
              <a:extLst>
                <a:ext uri="{FF2B5EF4-FFF2-40B4-BE49-F238E27FC236}">
                  <a16:creationId xmlns:a16="http://schemas.microsoft.com/office/drawing/2014/main" id="{EC304D65-D1DA-4E66-B4ED-6B10ACAE8CF2}"/>
                </a:ext>
              </a:extLst>
            </p:cNvPr>
            <p:cNvSpPr/>
            <p:nvPr/>
          </p:nvSpPr>
          <p:spPr>
            <a:xfrm>
              <a:off x="124491" y="2437977"/>
              <a:ext cx="2394304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Two Intel Core/Celeron ULT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4 DDR4 UDIMM 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2 PCIe </a:t>
              </a:r>
              <a:r>
                <a:rPr kumimoji="1" lang="en-US" altLang="zh-TW" sz="1300" err="1">
                  <a:cs typeface="Arial" panose="020B0604020202020204" pitchFamily="34" charset="0"/>
                </a:rPr>
                <a:t>NVMe</a:t>
              </a:r>
              <a:r>
                <a:rPr kumimoji="1" lang="en-US" altLang="zh-TW" sz="1300">
                  <a:cs typeface="Arial" panose="020B0604020202020204" pitchFamily="34" charset="0"/>
                </a:rPr>
                <a:t> SSDs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10GbE based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PCIe 2.0 x4</a:t>
              </a:r>
              <a:endParaRPr lang="zh-TW" altLang="en-US" sz="1300"/>
            </a:p>
          </p:txBody>
        </p:sp>
      </p:grpSp>
      <p:grpSp>
        <p:nvGrpSpPr>
          <p:cNvPr id="6" name="群組 8">
            <a:extLst>
              <a:ext uri="{FF2B5EF4-FFF2-40B4-BE49-F238E27FC236}">
                <a16:creationId xmlns:a16="http://schemas.microsoft.com/office/drawing/2014/main" id="{8A46A716-C22D-4DD5-8E3C-D910E7CBBEA7}"/>
              </a:ext>
            </a:extLst>
          </p:cNvPr>
          <p:cNvGrpSpPr/>
          <p:nvPr/>
        </p:nvGrpSpPr>
        <p:grpSpPr>
          <a:xfrm>
            <a:off x="3350043" y="2313477"/>
            <a:ext cx="2907298" cy="1005399"/>
            <a:chOff x="3062795" y="2154738"/>
            <a:chExt cx="2400596" cy="975735"/>
          </a:xfrm>
        </p:grpSpPr>
        <p:sp>
          <p:nvSpPr>
            <p:cNvPr id="15" name="矩形 9">
              <a:extLst>
                <a:ext uri="{FF2B5EF4-FFF2-40B4-BE49-F238E27FC236}">
                  <a16:creationId xmlns:a16="http://schemas.microsoft.com/office/drawing/2014/main" id="{7BEB91A3-F098-4BE3-9FE4-91AB3A659BA2}"/>
                </a:ext>
              </a:extLst>
            </p:cNvPr>
            <p:cNvSpPr/>
            <p:nvPr/>
          </p:nvSpPr>
          <p:spPr>
            <a:xfrm>
              <a:off x="3062795" y="2154738"/>
              <a:ext cx="1902858" cy="3000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</a:pPr>
              <a:r>
                <a:rPr kumimoji="1" lang="en-US" altLang="zh-TW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Mustang-F100-A10</a:t>
              </a:r>
            </a:p>
          </p:txBody>
        </p:sp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CAC4CCA9-5EE8-48ED-A984-264C7D5C9CCA}"/>
                </a:ext>
              </a:extLst>
            </p:cNvPr>
            <p:cNvSpPr/>
            <p:nvPr/>
          </p:nvSpPr>
          <p:spPr>
            <a:xfrm>
              <a:off x="3069087" y="2437976"/>
              <a:ext cx="2394304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pt-BR" altLang="zh-TW" sz="1300">
                  <a:cs typeface="Arial" panose="020B0604020202020204" pitchFamily="34" charset="0"/>
                </a:rPr>
                <a:t>Intel Arria 10 GX 1150 FPGA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PCIe 3.0 x 8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Low profile , half size, double slot</a:t>
              </a:r>
            </a:p>
          </p:txBody>
        </p:sp>
      </p:grpSp>
      <p:grpSp>
        <p:nvGrpSpPr>
          <p:cNvPr id="8" name="群組 12">
            <a:extLst>
              <a:ext uri="{FF2B5EF4-FFF2-40B4-BE49-F238E27FC236}">
                <a16:creationId xmlns:a16="http://schemas.microsoft.com/office/drawing/2014/main" id="{251F0981-C317-46F7-8E0C-6CE23F32D7FE}"/>
              </a:ext>
            </a:extLst>
          </p:cNvPr>
          <p:cNvGrpSpPr/>
          <p:nvPr/>
        </p:nvGrpSpPr>
        <p:grpSpPr>
          <a:xfrm>
            <a:off x="6026908" y="2313477"/>
            <a:ext cx="2787608" cy="1169160"/>
            <a:chOff x="6104873" y="2138399"/>
            <a:chExt cx="2192857" cy="1134664"/>
          </a:xfrm>
        </p:grpSpPr>
        <p:sp>
          <p:nvSpPr>
            <p:cNvPr id="13" name="矩形 13">
              <a:extLst>
                <a:ext uri="{FF2B5EF4-FFF2-40B4-BE49-F238E27FC236}">
                  <a16:creationId xmlns:a16="http://schemas.microsoft.com/office/drawing/2014/main" id="{A62EC1F4-A411-454D-A5A6-9D9C195E2251}"/>
                </a:ext>
              </a:extLst>
            </p:cNvPr>
            <p:cNvSpPr/>
            <p:nvPr/>
          </p:nvSpPr>
          <p:spPr>
            <a:xfrm>
              <a:off x="6104873" y="2138399"/>
              <a:ext cx="1864797" cy="3000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</a:pPr>
              <a:r>
                <a:rPr kumimoji="1" lang="en-US" altLang="zh-TW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Mustang-V100-MX8</a:t>
              </a:r>
            </a:p>
          </p:txBody>
        </p:sp>
        <p:sp>
          <p:nvSpPr>
            <p:cNvPr id="14" name="矩形 14">
              <a:extLst>
                <a:ext uri="{FF2B5EF4-FFF2-40B4-BE49-F238E27FC236}">
                  <a16:creationId xmlns:a16="http://schemas.microsoft.com/office/drawing/2014/main" id="{C9A1DE83-48AE-4CFF-849C-F60E39002B15}"/>
                </a:ext>
              </a:extLst>
            </p:cNvPr>
            <p:cNvSpPr/>
            <p:nvPr/>
          </p:nvSpPr>
          <p:spPr>
            <a:xfrm>
              <a:off x="6116861" y="2406845"/>
              <a:ext cx="2180869" cy="86621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Intel </a:t>
              </a:r>
              <a:r>
                <a:rPr kumimoji="1" lang="en-US" altLang="zh-TW" sz="1300" err="1">
                  <a:cs typeface="Arial" panose="020B0604020202020204" pitchFamily="34" charset="0"/>
                </a:rPr>
                <a:t>Movidius</a:t>
              </a:r>
              <a:r>
                <a:rPr kumimoji="1" lang="en-US" altLang="zh-TW" sz="1300">
                  <a:cs typeface="Arial" panose="020B0604020202020204" pitchFamily="34" charset="0"/>
                </a:rPr>
                <a:t> solution   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8 x Myriad X VPU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PCIe 2.0 x4</a:t>
              </a:r>
            </a:p>
            <a:p>
              <a:pPr marL="180975" indent="-18097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180975" algn="l"/>
                </a:tabLst>
              </a:pPr>
              <a:r>
                <a:rPr kumimoji="1" lang="en-US" altLang="zh-TW" sz="1300">
                  <a:cs typeface="Arial" panose="020B0604020202020204" pitchFamily="34" charset="0"/>
                </a:rPr>
                <a:t>Low profile , half size, single slot </a:t>
              </a:r>
            </a:p>
          </p:txBody>
        </p:sp>
      </p:grpSp>
      <p:sp>
        <p:nvSpPr>
          <p:cNvPr id="9" name="矩形 15">
            <a:extLst>
              <a:ext uri="{FF2B5EF4-FFF2-40B4-BE49-F238E27FC236}">
                <a16:creationId xmlns:a16="http://schemas.microsoft.com/office/drawing/2014/main" id="{EC5D0DDC-0BD6-4F38-9653-B1CB37C4E7F4}"/>
              </a:ext>
            </a:extLst>
          </p:cNvPr>
          <p:cNvSpPr/>
          <p:nvPr/>
        </p:nvSpPr>
        <p:spPr>
          <a:xfrm>
            <a:off x="7643110" y="4490312"/>
            <a:ext cx="1001281" cy="26163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lang="en-US" altLang="zh-TW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kumimoji="1" lang="en-US" altLang="zh-TW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VPU</a:t>
            </a:r>
          </a:p>
        </p:txBody>
      </p:sp>
      <p:pic>
        <p:nvPicPr>
          <p:cNvPr id="10" name="Picture 9" descr="d:\Users\malcolmchen\Desktop\Log\Work Log\0914 work\Mustang-F100-A10_F.png">
            <a:extLst>
              <a:ext uri="{FF2B5EF4-FFF2-40B4-BE49-F238E27FC236}">
                <a16:creationId xmlns:a16="http://schemas.microsoft.com/office/drawing/2014/main" id="{D3C4A13E-0C62-4748-99D7-55DC272C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155" y="3629817"/>
            <a:ext cx="2344983" cy="12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Users\malcolmchen\Desktop\Log\HDDL-R ID\Mustang-V100_F_1009.png">
            <a:extLst>
              <a:ext uri="{FF2B5EF4-FFF2-40B4-BE49-F238E27FC236}">
                <a16:creationId xmlns:a16="http://schemas.microsoft.com/office/drawing/2014/main" id="{9EA07706-BCBD-47A7-BFAD-2EAE0851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380" y="3679732"/>
            <a:ext cx="2225136" cy="116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1">
            <a:extLst>
              <a:ext uri="{FF2B5EF4-FFF2-40B4-BE49-F238E27FC236}">
                <a16:creationId xmlns:a16="http://schemas.microsoft.com/office/drawing/2014/main" id="{E7A354D4-027D-4299-913E-2C5644DE7C24}"/>
              </a:ext>
            </a:extLst>
          </p:cNvPr>
          <p:cNvSpPr/>
          <p:nvPr/>
        </p:nvSpPr>
        <p:spPr>
          <a:xfrm>
            <a:off x="4803692" y="4564105"/>
            <a:ext cx="1133420" cy="26163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kumimoji="1" lang="en-US" altLang="zh-TW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FPGA</a:t>
            </a:r>
          </a:p>
        </p:txBody>
      </p:sp>
    </p:spTree>
    <p:extLst>
      <p:ext uri="{BB962C8B-B14F-4D97-AF65-F5344CB8AC3E}">
        <p14:creationId xmlns:p14="http://schemas.microsoft.com/office/powerpoint/2010/main" val="3147123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3E9C7A04-0171-4524-9FAF-7322AE4D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1540" y="2114797"/>
            <a:ext cx="2529921" cy="1817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0C18C-50C8-423C-A794-C48F060C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92" y="297956"/>
            <a:ext cx="4937139" cy="493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Ready for industry</a:t>
            </a: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B708FA8A-83AE-463C-B7B1-FFFCA66723C0}"/>
              </a:ext>
            </a:extLst>
          </p:cNvPr>
          <p:cNvSpPr>
            <a:spLocks noGrp="1"/>
          </p:cNvSpPr>
          <p:nvPr/>
        </p:nvSpPr>
        <p:spPr>
          <a:xfrm>
            <a:off x="3010336" y="4139278"/>
            <a:ext cx="3923928" cy="138615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None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TANK-870AI</a:t>
            </a:r>
            <a:b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learning inference ready.</a:t>
            </a:r>
            <a:b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 VPU FPGA accelerating. </a:t>
            </a:r>
            <a:endParaRPr lang="en-US" altLang="zh-TW" sz="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B4221F5-A62D-4884-BC87-CF7BB5CD9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8776" y="791519"/>
            <a:ext cx="3469981" cy="514350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AB24A225-8FD3-4A2F-83BF-044107E5E394}"/>
              </a:ext>
            </a:extLst>
          </p:cNvPr>
          <p:cNvGrpSpPr/>
          <p:nvPr/>
        </p:nvGrpSpPr>
        <p:grpSpPr>
          <a:xfrm>
            <a:off x="3619697" y="1228569"/>
            <a:ext cx="2673351" cy="2688641"/>
            <a:chOff x="3627339" y="842023"/>
            <a:chExt cx="2673351" cy="2688641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C1D8A9AA-1B66-4E86-B6CC-E04A195FA204}"/>
                </a:ext>
              </a:extLst>
            </p:cNvPr>
            <p:cNvSpPr/>
            <p:nvPr/>
          </p:nvSpPr>
          <p:spPr>
            <a:xfrm>
              <a:off x="3627340" y="842024"/>
              <a:ext cx="2673350" cy="2688640"/>
            </a:xfrm>
            <a:prstGeom prst="roundRect">
              <a:avLst>
                <a:gd name="adj" fmla="val 37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F71A5E9-01C8-4520-A7FA-710868EEF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702" y="842023"/>
              <a:ext cx="2083102" cy="1212431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9C9E90B-0667-4CFD-8BC6-29CCE1E68CAD}"/>
                </a:ext>
              </a:extLst>
            </p:cNvPr>
            <p:cNvSpPr txBox="1"/>
            <p:nvPr/>
          </p:nvSpPr>
          <p:spPr>
            <a:xfrm>
              <a:off x="3627339" y="1930131"/>
              <a:ext cx="2673350" cy="369332"/>
            </a:xfrm>
            <a:prstGeom prst="rect">
              <a:avLst/>
            </a:prstGeom>
            <a:solidFill>
              <a:srgbClr val="09F3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/>
                <a:t>IEI CPU acceleration card</a:t>
              </a:r>
              <a:endParaRPr lang="zh-TW" altLang="en-US"/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4818ABE5-653C-45A3-8268-7BC6F65C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8570" y="2462150"/>
              <a:ext cx="1033312" cy="847639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C054189A-78A8-46F6-957A-EB1832CD7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81907" y="2423786"/>
              <a:ext cx="879930" cy="904148"/>
            </a:xfrm>
            <a:prstGeom prst="rect">
              <a:avLst/>
            </a:prstGeom>
          </p:spPr>
        </p:pic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E27D78CF-4045-4EEF-B680-982316E65C9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66562" y="2837257"/>
            <a:ext cx="695120" cy="695120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9C17C663-E726-4AE0-A870-FEBEE97EB20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02946" y="2768185"/>
            <a:ext cx="912440" cy="8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12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64CA0BB-DCCA-4FBC-A049-767DD6DE86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53"/>
          <a:stretch/>
        </p:blipFill>
        <p:spPr>
          <a:xfrm>
            <a:off x="-529918" y="986829"/>
            <a:ext cx="10203836" cy="4129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0C18C-50C8-423C-A794-C48F060C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Ready for industry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4A7A2248-0360-4CCB-A73A-F7F7D027A7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83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EC70D0-EA19-448C-81B1-204D7FAC90B0}"/>
              </a:ext>
            </a:extLst>
          </p:cNvPr>
          <p:cNvSpPr/>
          <p:nvPr/>
        </p:nvSpPr>
        <p:spPr>
          <a:xfrm>
            <a:off x="1" y="1081924"/>
            <a:ext cx="9144000" cy="40615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https://lh5.googleusercontent.com/6KBFIbmewBjsOPh8tpS26oq9j4UYj7j8KBOwpdYPz2e6hVhdeRBD86aOGqedyhUSnZuUHwyVlHArwBhfaYtgnsX27dLOamnXM-bJKedSzoMPNs7zXh9iDDpD5aSpuUe_BOxF0xVDgm0">
            <a:extLst>
              <a:ext uri="{FF2B5EF4-FFF2-40B4-BE49-F238E27FC236}">
                <a16:creationId xmlns:a16="http://schemas.microsoft.com/office/drawing/2014/main" id="{12A43CE7-F0C9-46ED-8EF7-3CDB9A06D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83368"/>
            <a:ext cx="5220269" cy="40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A1061B5-E38C-4A74-9148-AAC104A9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Adobe 繁黑體 Std B"/>
              </a:rPr>
              <a:t>Case Stud</a:t>
            </a:r>
            <a:r>
              <a:rPr lang="en-US" altLang="zh-TW">
                <a:ea typeface="Adobe 繁黑體 Std B"/>
              </a:rPr>
              <a:t>y</a:t>
            </a:r>
            <a:endParaRPr lang="zh-TW" altLang="en-US">
              <a:ea typeface="Adobe 繁黑體 Std B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6EA763C1-A6C5-4315-AE9C-1D139B7A26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7ED61BE-B36B-44F1-B501-6605917463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67737" y="1810544"/>
            <a:ext cx="3776263" cy="15224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lnSpc>
                <a:spcPts val="2400"/>
              </a:lnSpc>
              <a:tabLst>
                <a:tab pos="180975" algn="l"/>
              </a:tabLst>
            </a:pPr>
            <a:r>
              <a:rPr lang="zh-TW" altLang="en-US" dirty="0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 detection &amp; size meterin</a:t>
            </a:r>
            <a:r>
              <a:rPr lang="en-US" altLang="zh-TW" dirty="0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  <a:p>
            <a:pPr marL="180975" indent="-180975">
              <a:lnSpc>
                <a:spcPts val="2400"/>
              </a:lnSpc>
              <a:tabLst>
                <a:tab pos="180975" algn="l"/>
              </a:tabLst>
            </a:pPr>
            <a:r>
              <a:rPr lang="en-US" altLang="zh-TW" dirty="0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classification</a:t>
            </a:r>
            <a:endParaRPr lang="zh-TW" altLang="en-US" dirty="0">
              <a:solidFill>
                <a:srgbClr val="09F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B20F2359-4D9A-4B82-BE75-AEB21E6200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4640" b="43646"/>
          <a:stretch/>
        </p:blipFill>
        <p:spPr>
          <a:xfrm>
            <a:off x="5520022" y="3257866"/>
            <a:ext cx="3623977" cy="18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51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D94D03-261E-4C97-8B8F-BCDAAC398F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09327" y="151456"/>
            <a:ext cx="8533247" cy="493713"/>
          </a:xfrm>
        </p:spPr>
        <p:txBody>
          <a:bodyPr/>
          <a:lstStyle/>
          <a:p>
            <a:pPr algn="ctr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dobe 繁黑體 Std B"/>
                <a:cs typeface="Arial" panose="020B0604020202020204" pitchFamily="34" charset="0"/>
              </a:rPr>
              <a:t>Fr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training to inference</a:t>
            </a: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BBC4F1C0-2E61-4DA6-AC5C-F197E494EB65}"/>
              </a:ext>
            </a:extLst>
          </p:cNvPr>
          <p:cNvSpPr/>
          <p:nvPr/>
        </p:nvSpPr>
        <p:spPr>
          <a:xfrm>
            <a:off x="7419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</p:txBody>
      </p:sp>
      <p:sp>
        <p:nvSpPr>
          <p:cNvPr id="213" name="矩形 212">
            <a:extLst>
              <a:ext uri="{FF2B5EF4-FFF2-40B4-BE49-F238E27FC236}">
                <a16:creationId xmlns:a16="http://schemas.microsoft.com/office/drawing/2014/main" id="{0D0B2FF0-F8B8-49A0-9AED-E3FD1EDADD21}"/>
              </a:ext>
            </a:extLst>
          </p:cNvPr>
          <p:cNvSpPr/>
          <p:nvPr/>
        </p:nvSpPr>
        <p:spPr>
          <a:xfrm>
            <a:off x="29517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zh-TW" alt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176278E8-BDF6-455C-8062-8128A54FAFE0}"/>
              </a:ext>
            </a:extLst>
          </p:cNvPr>
          <p:cNvSpPr/>
          <p:nvPr/>
        </p:nvSpPr>
        <p:spPr>
          <a:xfrm>
            <a:off x="4780586" y="2244209"/>
            <a:ext cx="1810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  <a:endParaRPr lang="zh-TW" alt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86A52E57-BD60-44B0-8BB7-5BCD2F3C4F24}"/>
              </a:ext>
            </a:extLst>
          </p:cNvPr>
          <p:cNvSpPr/>
          <p:nvPr/>
        </p:nvSpPr>
        <p:spPr>
          <a:xfrm>
            <a:off x="6990386" y="2244209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endParaRPr lang="zh-TW" alt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D3C29021-645B-434C-A71A-5FCEA65BC5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7846" y="1151795"/>
            <a:ext cx="366713" cy="585788"/>
          </a:xfrm>
          <a:prstGeom prst="rect">
            <a:avLst/>
          </a:prstGeom>
        </p:spPr>
      </p:pic>
      <p:pic>
        <p:nvPicPr>
          <p:cNvPr id="216" name="圖形 215">
            <a:extLst>
              <a:ext uri="{FF2B5EF4-FFF2-40B4-BE49-F238E27FC236}">
                <a16:creationId xmlns:a16="http://schemas.microsoft.com/office/drawing/2014/main" id="{08351CCB-49DF-4AF3-9E95-F7879FCD7C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8643" y="1151795"/>
            <a:ext cx="366713" cy="585788"/>
          </a:xfrm>
          <a:prstGeom prst="rect">
            <a:avLst/>
          </a:prstGeom>
        </p:spPr>
      </p:pic>
      <p:pic>
        <p:nvPicPr>
          <p:cNvPr id="217" name="圖形 216">
            <a:extLst>
              <a:ext uri="{FF2B5EF4-FFF2-40B4-BE49-F238E27FC236}">
                <a16:creationId xmlns:a16="http://schemas.microsoft.com/office/drawing/2014/main" id="{62048C63-902E-4EBF-AFC6-427E52B0C9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9441" y="1151795"/>
            <a:ext cx="36671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49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矩形 218">
            <a:extLst>
              <a:ext uri="{FF2B5EF4-FFF2-40B4-BE49-F238E27FC236}">
                <a16:creationId xmlns:a16="http://schemas.microsoft.com/office/drawing/2014/main" id="{B77D4FF4-869D-4A5F-875A-C6196BA42274}"/>
              </a:ext>
            </a:extLst>
          </p:cNvPr>
          <p:cNvSpPr/>
          <p:nvPr/>
        </p:nvSpPr>
        <p:spPr>
          <a:xfrm>
            <a:off x="7419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F092AB13-C826-4DDD-ABCB-1723FAEFFFAD}"/>
              </a:ext>
            </a:extLst>
          </p:cNvPr>
          <p:cNvSpPr/>
          <p:nvPr/>
        </p:nvSpPr>
        <p:spPr>
          <a:xfrm>
            <a:off x="29517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FD53F8E4-F47A-44E2-BD6C-30E53D74AA88}"/>
              </a:ext>
            </a:extLst>
          </p:cNvPr>
          <p:cNvSpPr/>
          <p:nvPr/>
        </p:nvSpPr>
        <p:spPr>
          <a:xfrm>
            <a:off x="4780586" y="2244209"/>
            <a:ext cx="1810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F923D493-7A61-4903-9790-BAD6A5B2BE5C}"/>
              </a:ext>
            </a:extLst>
          </p:cNvPr>
          <p:cNvSpPr/>
          <p:nvPr/>
        </p:nvSpPr>
        <p:spPr>
          <a:xfrm>
            <a:off x="6990386" y="2244209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3" name="圖形 222">
            <a:extLst>
              <a:ext uri="{FF2B5EF4-FFF2-40B4-BE49-F238E27FC236}">
                <a16:creationId xmlns:a16="http://schemas.microsoft.com/office/drawing/2014/main" id="{071E4A19-C2F3-41E8-914B-1834688E07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7846" y="1151795"/>
            <a:ext cx="366713" cy="585788"/>
          </a:xfrm>
          <a:prstGeom prst="rect">
            <a:avLst/>
          </a:prstGeom>
        </p:spPr>
      </p:pic>
      <p:pic>
        <p:nvPicPr>
          <p:cNvPr id="224" name="圖形 223">
            <a:extLst>
              <a:ext uri="{FF2B5EF4-FFF2-40B4-BE49-F238E27FC236}">
                <a16:creationId xmlns:a16="http://schemas.microsoft.com/office/drawing/2014/main" id="{B30F9976-F1C8-454A-A85C-5C644DED47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8643" y="1151795"/>
            <a:ext cx="366713" cy="585788"/>
          </a:xfrm>
          <a:prstGeom prst="rect">
            <a:avLst/>
          </a:prstGeom>
        </p:spPr>
      </p:pic>
      <p:pic>
        <p:nvPicPr>
          <p:cNvPr id="225" name="圖形 224">
            <a:extLst>
              <a:ext uri="{FF2B5EF4-FFF2-40B4-BE49-F238E27FC236}">
                <a16:creationId xmlns:a16="http://schemas.microsoft.com/office/drawing/2014/main" id="{EDF59031-2C59-4662-B868-3347AE42BD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441" y="1151795"/>
            <a:ext cx="36671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1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6C6A903-6F64-40D1-AFA5-7571C4F4E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bright="5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4640" b="43646"/>
          <a:stretch/>
        </p:blipFill>
        <p:spPr>
          <a:xfrm>
            <a:off x="5520022" y="3257866"/>
            <a:ext cx="3623977" cy="188737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B77D690-D799-48FE-B67E-588CEA78A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Capture the images</a:t>
            </a:r>
            <a:endParaRPr lang="zh-TW" altLang="en-US"/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2E589516-2C0A-4AEF-9C80-FFBE42CA74A0}"/>
              </a:ext>
            </a:extLst>
          </p:cNvPr>
          <p:cNvSpPr txBox="1"/>
          <p:nvPr/>
        </p:nvSpPr>
        <p:spPr>
          <a:xfrm>
            <a:off x="5968632" y="1963992"/>
            <a:ext cx="3041972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/>
                <a:ea typeface="新細明體"/>
                <a:cs typeface="Arial"/>
              </a:rPr>
              <a:t>We bought a lot of apple, orange and lemon from the market. And capture images as more as possible while still fresh…</a:t>
            </a:r>
            <a:endParaRPr lang="zh-TW"/>
          </a:p>
        </p:txBody>
      </p:sp>
      <p:pic>
        <p:nvPicPr>
          <p:cNvPr id="1028" name="Picture 4" descr="https://lh6.googleusercontent.com/u4q0l9I_x96jTUkJ9UxhsWnV_1J3Lw1Mt6YC_KKVGUilCcwLdm9ycXaBg1mT1r0xVuPs_xU6S-r8-9cy7MlorTR1T2FnuieP0XHJOMbYISvJy_l8a1tGGpsfaHS7Tbb2xRBvdfU_0Mg">
            <a:extLst>
              <a:ext uri="{FF2B5EF4-FFF2-40B4-BE49-F238E27FC236}">
                <a16:creationId xmlns:a16="http://schemas.microsoft.com/office/drawing/2014/main" id="{F416997A-66E3-49EA-8673-DBB8408E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66" y="975677"/>
            <a:ext cx="2676853" cy="3569137"/>
          </a:xfrm>
          <a:prstGeom prst="rect">
            <a:avLst/>
          </a:prstGeom>
          <a:noFill/>
          <a:effectLst>
            <a:outerShdw blurRad="190500" dist="1270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KsTHmDOWP-Yvxohy_a6fSOV8Rp_l17MqLmmT8IIJXjUWQ1AZwx8XmtcfCwFuqbfFZCzKh9_HX2J-VSp14o7Rpp7Zq1hTjdr7F34pHLJnWdm_0da_x7BtbEwO-uRGGLa8Ty9_eDt4x-s">
            <a:extLst>
              <a:ext uri="{FF2B5EF4-FFF2-40B4-BE49-F238E27FC236}">
                <a16:creationId xmlns:a16="http://schemas.microsoft.com/office/drawing/2014/main" id="{CEC4D647-0245-4765-B353-8E5BDD82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726" y="1168392"/>
            <a:ext cx="2892713" cy="3856951"/>
          </a:xfrm>
          <a:prstGeom prst="rect">
            <a:avLst/>
          </a:prstGeom>
          <a:noFill/>
          <a:effectLst>
            <a:outerShdw blurRad="190500" dist="1270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35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77D690-D799-48FE-B67E-588CEA78A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34" y="297956"/>
            <a:ext cx="3146182" cy="493563"/>
          </a:xfrm>
        </p:spPr>
        <p:txBody>
          <a:bodyPr/>
          <a:lstStyle/>
          <a:p>
            <a:r>
              <a:rPr lang="zh-TW" altLang="en-US" dirty="0"/>
              <a:t>Labeling </a:t>
            </a:r>
            <a:r>
              <a:rPr lang="en-US" altLang="zh-TW" dirty="0"/>
              <a:t>tool</a:t>
            </a:r>
            <a:endParaRPr lang="zh-TW" altLang="en-US" dirty="0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669F2D22-EB89-42C2-9642-97F9F4A1A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012"/>
            <a:ext cx="4957763" cy="4054488"/>
          </a:xfrm>
          <a:prstGeom prst="rect">
            <a:avLst/>
          </a:prstGeom>
        </p:spPr>
      </p:pic>
      <p:sp>
        <p:nvSpPr>
          <p:cNvPr id="4" name="文字方塊 10">
            <a:extLst>
              <a:ext uri="{FF2B5EF4-FFF2-40B4-BE49-F238E27FC236}">
                <a16:creationId xmlns:a16="http://schemas.microsoft.com/office/drawing/2014/main" id="{2E589516-2C0A-4AEF-9C80-FFBE42CA74A0}"/>
              </a:ext>
            </a:extLst>
          </p:cNvPr>
          <p:cNvSpPr txBox="1"/>
          <p:nvPr/>
        </p:nvSpPr>
        <p:spPr>
          <a:xfrm>
            <a:off x="427039" y="4211125"/>
            <a:ext cx="4235824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dirty="0">
                <a:solidFill>
                  <a:srgbClr val="09F3FF"/>
                </a:solidFill>
                <a:latin typeface="Arial"/>
                <a:ea typeface="新細明體"/>
                <a:cs typeface="Arial"/>
              </a:rPr>
              <a:t>Using one of labeling tool to label the images.</a:t>
            </a:r>
            <a:endParaRPr lang="zh-TW" dirty="0">
              <a:solidFill>
                <a:srgbClr val="09F3FF"/>
              </a:solidFill>
            </a:endParaRPr>
          </a:p>
        </p:txBody>
      </p:sp>
      <p:sp>
        <p:nvSpPr>
          <p:cNvPr id="5" name="文字方塊 10">
            <a:extLst>
              <a:ext uri="{FF2B5EF4-FFF2-40B4-BE49-F238E27FC236}">
                <a16:creationId xmlns:a16="http://schemas.microsoft.com/office/drawing/2014/main" id="{57C4DC67-D09D-4601-912A-8EB629123E4D}"/>
              </a:ext>
            </a:extLst>
          </p:cNvPr>
          <p:cNvSpPr txBox="1"/>
          <p:nvPr/>
        </p:nvSpPr>
        <p:spPr>
          <a:xfrm>
            <a:off x="5041871" y="1133266"/>
            <a:ext cx="3998222" cy="16927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>
                <a:latin typeface="Arial"/>
                <a:ea typeface="新細明體"/>
                <a:cs typeface="Arial"/>
              </a:rPr>
              <a:t>Popular </a:t>
            </a:r>
            <a:r>
              <a:rPr lang="en-US" altLang="zh-TW" sz="2400" b="1" dirty="0">
                <a:latin typeface="Arial"/>
                <a:ea typeface="新細明體"/>
                <a:cs typeface="Arial"/>
              </a:rPr>
              <a:t>labeling tools:</a:t>
            </a: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/>
                <a:ea typeface="新細明體"/>
                <a:cs typeface="Arial"/>
              </a:rPr>
              <a:t>BBox</a:t>
            </a:r>
            <a:r>
              <a:rPr lang="en-US" altLang="zh-TW" sz="1600" dirty="0">
                <a:latin typeface="Arial"/>
                <a:ea typeface="新細明體"/>
                <a:cs typeface="Arial"/>
              </a:rPr>
              <a:t>-Label-Tool</a:t>
            </a:r>
            <a:endParaRPr lang="en-US" altLang="zh-TW" sz="1600">
              <a:latin typeface="Arial"/>
              <a:ea typeface="新細明體"/>
              <a:cs typeface="Arial"/>
            </a:endParaRP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/>
                <a:ea typeface="新細明體"/>
                <a:cs typeface="Arial"/>
              </a:rPr>
              <a:t>LabelMe </a:t>
            </a:r>
            <a:endParaRPr lang="en-US">
              <a:cs typeface="Calibri"/>
            </a:endParaRP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/>
                <a:ea typeface="新細明體"/>
                <a:cs typeface="Arial"/>
              </a:rPr>
              <a:t>LabelImg</a:t>
            </a: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/>
                <a:ea typeface="新細明體"/>
                <a:cs typeface="Arial"/>
              </a:rPr>
              <a:t>VoTT</a:t>
            </a:r>
          </a:p>
          <a:p>
            <a:pPr>
              <a:buClr>
                <a:srgbClr val="00E0FE"/>
              </a:buClr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(Most of these tools are open source)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587A855-4327-4E29-B8D2-EF92EC95B3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BA2DA-9BDF-43D8-8C56-77E7FB7A0884}"/>
              </a:ext>
            </a:extLst>
          </p:cNvPr>
          <p:cNvSpPr txBox="1"/>
          <p:nvPr/>
        </p:nvSpPr>
        <p:spPr>
          <a:xfrm>
            <a:off x="5334000" y="3144564"/>
            <a:ext cx="45720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>
              <a:cs typeface="Calibri"/>
            </a:endParaRPr>
          </a:p>
        </p:txBody>
      </p:sp>
      <p:sp>
        <p:nvSpPr>
          <p:cNvPr id="9" name="文字方塊 10">
            <a:extLst>
              <a:ext uri="{FF2B5EF4-FFF2-40B4-BE49-F238E27FC236}">
                <a16:creationId xmlns:a16="http://schemas.microsoft.com/office/drawing/2014/main" id="{2D3EE212-A0B3-4613-A42E-F18A9FE40074}"/>
              </a:ext>
            </a:extLst>
          </p:cNvPr>
          <p:cNvSpPr txBox="1"/>
          <p:nvPr/>
        </p:nvSpPr>
        <p:spPr>
          <a:xfrm>
            <a:off x="4959325" y="2970468"/>
            <a:ext cx="4073703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>
                <a:latin typeface="Arial"/>
                <a:cs typeface="Arial"/>
              </a:rPr>
              <a:t>Main Features:</a:t>
            </a: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新細明體"/>
                <a:cs typeface="Arial"/>
              </a:rPr>
              <a:t>Image annotation for polygon, rectangle, circle, line and point. </a:t>
            </a:r>
            <a:endParaRPr lang="en-US" sz="1200">
              <a:latin typeface="Arial"/>
              <a:ea typeface="新細明體"/>
              <a:cs typeface="Arial"/>
            </a:endParaRP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新細明體"/>
                <a:cs typeface="Arial"/>
              </a:rPr>
              <a:t>Image flag annotation for classification and </a:t>
            </a:r>
            <a:r>
              <a:rPr lang="en-US" sz="1200">
                <a:latin typeface="Arial"/>
                <a:ea typeface="新細明體"/>
                <a:cs typeface="Arial"/>
              </a:rPr>
              <a:t>cleansing</a:t>
            </a:r>
            <a:r>
              <a:rPr lang="en-US" sz="1200" dirty="0">
                <a:latin typeface="Arial"/>
                <a:ea typeface="新細明體"/>
                <a:cs typeface="Arial"/>
              </a:rPr>
              <a:t>.</a:t>
            </a:r>
            <a:endParaRPr lang="en-US" sz="1200">
              <a:latin typeface="Arial"/>
              <a:ea typeface="新細明體"/>
              <a:cs typeface="Arial"/>
            </a:endParaRP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新細明體"/>
                <a:cs typeface="Arial"/>
              </a:rPr>
              <a:t>Video annotation. </a:t>
            </a:r>
            <a:endParaRPr lang="en-US" sz="1200">
              <a:latin typeface="Arial"/>
              <a:ea typeface="新細明體"/>
              <a:cs typeface="Arial"/>
            </a:endParaRP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新細明體"/>
                <a:cs typeface="Arial"/>
              </a:rPr>
              <a:t>GUI customization (predefined labels / flags, auto-saving, label validation, </a:t>
            </a:r>
            <a:r>
              <a:rPr lang="en-US" sz="1200">
                <a:latin typeface="Arial"/>
                <a:ea typeface="新細明體"/>
                <a:cs typeface="Arial"/>
              </a:rPr>
              <a:t>etc.).</a:t>
            </a:r>
            <a:r>
              <a:rPr lang="en-US" sz="1200" dirty="0">
                <a:latin typeface="Arial"/>
                <a:ea typeface="新細明體"/>
                <a:cs typeface="Arial"/>
              </a:rPr>
              <a:t> </a:t>
            </a:r>
            <a:endParaRPr lang="en-US" sz="1200">
              <a:latin typeface="Arial"/>
              <a:cs typeface="Arial"/>
            </a:endParaRPr>
          </a:p>
          <a:p>
            <a:pPr marL="90170" indent="-90170">
              <a:buClr>
                <a:srgbClr val="00E0FE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新細明體"/>
                <a:cs typeface="Arial"/>
              </a:rPr>
              <a:t>Exporting VOC-like dataset for semantic/instance segmentation. </a:t>
            </a:r>
            <a:endParaRPr lang="en-US" sz="120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892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EC3C3989-92AE-49FE-9B9F-FE64D20E05D9}"/>
              </a:ext>
            </a:extLst>
          </p:cNvPr>
          <p:cNvSpPr/>
          <p:nvPr/>
        </p:nvSpPr>
        <p:spPr>
          <a:xfrm>
            <a:off x="6200774" y="514350"/>
            <a:ext cx="2619693" cy="5022054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 w="12700">
            <a:solidFill>
              <a:srgbClr val="00E0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6EE1D95-C206-4921-A91F-E217EB8A0EDF}"/>
              </a:ext>
            </a:extLst>
          </p:cNvPr>
          <p:cNvGrpSpPr/>
          <p:nvPr/>
        </p:nvGrpSpPr>
        <p:grpSpPr>
          <a:xfrm>
            <a:off x="4850120" y="1730105"/>
            <a:ext cx="1289893" cy="2347180"/>
            <a:chOff x="3663107" y="1327213"/>
            <a:chExt cx="1289893" cy="23471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3370E6-09CF-40C8-B10C-DDC17C5F098B}"/>
                </a:ext>
              </a:extLst>
            </p:cNvPr>
            <p:cNvCxnSpPr/>
            <p:nvPr/>
          </p:nvCxnSpPr>
          <p:spPr>
            <a:xfrm>
              <a:off x="3663108" y="2222481"/>
              <a:ext cx="550843" cy="0"/>
            </a:xfrm>
            <a:prstGeom prst="line">
              <a:avLst/>
            </a:prstGeom>
            <a:ln w="19050">
              <a:solidFill>
                <a:srgbClr val="00E0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B5F062-1BBE-4023-B8B1-8524D27AA1E8}"/>
                </a:ext>
              </a:extLst>
            </p:cNvPr>
            <p:cNvCxnSpPr/>
            <p:nvPr/>
          </p:nvCxnSpPr>
          <p:spPr>
            <a:xfrm>
              <a:off x="3663107" y="2490080"/>
              <a:ext cx="550843" cy="0"/>
            </a:xfrm>
            <a:prstGeom prst="line">
              <a:avLst/>
            </a:prstGeom>
            <a:ln w="19050">
              <a:solidFill>
                <a:srgbClr val="00E0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F59FB6-4F71-48E6-A373-CB00BAEF6445}"/>
                </a:ext>
              </a:extLst>
            </p:cNvPr>
            <p:cNvCxnSpPr>
              <a:cxnSpLocks/>
            </p:cNvCxnSpPr>
            <p:nvPr/>
          </p:nvCxnSpPr>
          <p:spPr>
            <a:xfrm>
              <a:off x="4213950" y="2490080"/>
              <a:ext cx="0" cy="1184313"/>
            </a:xfrm>
            <a:prstGeom prst="line">
              <a:avLst/>
            </a:prstGeom>
            <a:ln w="19050">
              <a:solidFill>
                <a:srgbClr val="00E0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163F84-D2A1-4BA4-82FB-CC766AA11014}"/>
                </a:ext>
              </a:extLst>
            </p:cNvPr>
            <p:cNvCxnSpPr>
              <a:cxnSpLocks/>
            </p:cNvCxnSpPr>
            <p:nvPr/>
          </p:nvCxnSpPr>
          <p:spPr>
            <a:xfrm>
              <a:off x="4213950" y="1327213"/>
              <a:ext cx="0" cy="895268"/>
            </a:xfrm>
            <a:prstGeom prst="line">
              <a:avLst/>
            </a:prstGeom>
            <a:ln w="19050">
              <a:solidFill>
                <a:srgbClr val="00E0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1E83B1-DF0D-4851-8C83-D2EE4C637819}"/>
                </a:ext>
              </a:extLst>
            </p:cNvPr>
            <p:cNvCxnSpPr>
              <a:cxnSpLocks/>
            </p:cNvCxnSpPr>
            <p:nvPr/>
          </p:nvCxnSpPr>
          <p:spPr>
            <a:xfrm>
              <a:off x="4213950" y="1333309"/>
              <a:ext cx="739050" cy="0"/>
            </a:xfrm>
            <a:prstGeom prst="line">
              <a:avLst/>
            </a:prstGeom>
            <a:ln w="19050">
              <a:solidFill>
                <a:srgbClr val="00E0F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1C966E-0838-4E05-9852-C52FA9AA7AC1}"/>
                </a:ext>
              </a:extLst>
            </p:cNvPr>
            <p:cNvCxnSpPr>
              <a:cxnSpLocks/>
            </p:cNvCxnSpPr>
            <p:nvPr/>
          </p:nvCxnSpPr>
          <p:spPr>
            <a:xfrm>
              <a:off x="3663107" y="2363533"/>
              <a:ext cx="1289893" cy="0"/>
            </a:xfrm>
            <a:prstGeom prst="line">
              <a:avLst/>
            </a:prstGeom>
            <a:ln w="19050">
              <a:solidFill>
                <a:srgbClr val="00E0F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06F5CD2-79EA-4F1C-852C-2CEA6476CC05}"/>
                </a:ext>
              </a:extLst>
            </p:cNvPr>
            <p:cNvCxnSpPr>
              <a:cxnSpLocks/>
            </p:cNvCxnSpPr>
            <p:nvPr/>
          </p:nvCxnSpPr>
          <p:spPr>
            <a:xfrm>
              <a:off x="4213950" y="3674393"/>
              <a:ext cx="739050" cy="0"/>
            </a:xfrm>
            <a:prstGeom prst="line">
              <a:avLst/>
            </a:prstGeom>
            <a:ln w="19050">
              <a:solidFill>
                <a:srgbClr val="00E0F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圖片 3">
            <a:extLst>
              <a:ext uri="{FF2B5EF4-FFF2-40B4-BE49-F238E27FC236}">
                <a16:creationId xmlns:a16="http://schemas.microsoft.com/office/drawing/2014/main" id="{BB4FF2E7-EDC0-4692-B67E-280D095D8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011"/>
            <a:ext cx="5086130" cy="40544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A59D1D-6ADD-4617-80A0-8F0066E5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data format</a:t>
            </a:r>
            <a:endParaRPr lang="zh-TW" altLang="en-US"/>
          </a:p>
        </p:txBody>
      </p:sp>
      <p:pic>
        <p:nvPicPr>
          <p:cNvPr id="4" name="圖片 4" descr="一張含有 螢幕擷取畫面, 監視器, 螢幕, 室內 的圖片&#10;&#10;描述是以高可信度產生">
            <a:extLst>
              <a:ext uri="{FF2B5EF4-FFF2-40B4-BE49-F238E27FC236}">
                <a16:creationId xmlns:a16="http://schemas.microsoft.com/office/drawing/2014/main" id="{F70C5C55-4710-48DB-A5F0-6E6D8A4D05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143" y="573313"/>
            <a:ext cx="2481024" cy="4478654"/>
          </a:xfrm>
          <a:prstGeom prst="rect">
            <a:avLst/>
          </a:prstGeom>
          <a:effectLst/>
        </p:spPr>
      </p:pic>
      <p:sp>
        <p:nvSpPr>
          <p:cNvPr id="31" name="文字方塊 10">
            <a:extLst>
              <a:ext uri="{FF2B5EF4-FFF2-40B4-BE49-F238E27FC236}">
                <a16:creationId xmlns:a16="http://schemas.microsoft.com/office/drawing/2014/main" id="{8FEC9E06-2B9E-42E7-BA26-694739B89B11}"/>
              </a:ext>
            </a:extLst>
          </p:cNvPr>
          <p:cNvSpPr txBox="1"/>
          <p:nvPr/>
        </p:nvSpPr>
        <p:spPr>
          <a:xfrm>
            <a:off x="1423125" y="4220970"/>
            <a:ext cx="3472335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solidFill>
                  <a:srgbClr val="09F3FF"/>
                </a:solidFill>
                <a:latin typeface="Arial"/>
                <a:ea typeface="新細明體"/>
                <a:cs typeface="Arial"/>
              </a:rPr>
              <a:t>The labeled data is shown as above.</a:t>
            </a:r>
          </a:p>
          <a:p>
            <a:r>
              <a:rPr lang="en-US" altLang="zh-TW" sz="1600">
                <a:solidFill>
                  <a:srgbClr val="09F3FF"/>
                </a:solidFill>
                <a:latin typeface="Arial"/>
                <a:ea typeface="新細明體"/>
                <a:cs typeface="Arial"/>
              </a:rPr>
              <a:t>PS: Some labeling tools generate CSV, some are json.</a:t>
            </a:r>
            <a:endParaRPr lang="zh-TW">
              <a:solidFill>
                <a:srgbClr val="09F3FF"/>
              </a:solidFill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810F088C-7F5F-41E7-AB41-20AE4270BA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8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2">
            <a:extLst>
              <a:ext uri="{FF2B5EF4-FFF2-40B4-BE49-F238E27FC236}">
                <a16:creationId xmlns:a16="http://schemas.microsoft.com/office/drawing/2014/main" id="{D38787A1-C2B7-4366-B7E6-339EC7F9E703}"/>
              </a:ext>
            </a:extLst>
          </p:cNvPr>
          <p:cNvSpPr/>
          <p:nvPr/>
        </p:nvSpPr>
        <p:spPr>
          <a:xfrm>
            <a:off x="4932040" y="1531773"/>
            <a:ext cx="3890257" cy="863234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Learning: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is the practice of giving a computer a set of rules and tasks, then letting it figure out a way to complete those tasks.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TW" altLang="en-US" sz="1100" kern="1200">
              <a:solidFill>
                <a:schemeClr val="tx2"/>
              </a:solidFill>
            </a:endParaRPr>
          </a:p>
        </p:txBody>
      </p:sp>
      <p:grpSp>
        <p:nvGrpSpPr>
          <p:cNvPr id="10" name="群組 4">
            <a:extLst>
              <a:ext uri="{FF2B5EF4-FFF2-40B4-BE49-F238E27FC236}">
                <a16:creationId xmlns:a16="http://schemas.microsoft.com/office/drawing/2014/main" id="{7A4D2917-AA94-45A1-A105-F06F7F2B79CC}"/>
              </a:ext>
            </a:extLst>
          </p:cNvPr>
          <p:cNvGrpSpPr/>
          <p:nvPr/>
        </p:nvGrpSpPr>
        <p:grpSpPr>
          <a:xfrm>
            <a:off x="550128" y="1242692"/>
            <a:ext cx="3733840" cy="3733840"/>
            <a:chOff x="550128" y="1070158"/>
            <a:chExt cx="3733840" cy="3733840"/>
          </a:xfrm>
        </p:grpSpPr>
        <p:sp>
          <p:nvSpPr>
            <p:cNvPr id="20" name="橢圓 2">
              <a:extLst>
                <a:ext uri="{FF2B5EF4-FFF2-40B4-BE49-F238E27FC236}">
                  <a16:creationId xmlns:a16="http://schemas.microsoft.com/office/drawing/2014/main" id="{1CEE1B38-6B56-4787-A3AE-7E61F563BF52}"/>
                </a:ext>
              </a:extLst>
            </p:cNvPr>
            <p:cNvSpPr/>
            <p:nvPr/>
          </p:nvSpPr>
          <p:spPr>
            <a:xfrm>
              <a:off x="550128" y="1070158"/>
              <a:ext cx="3733840" cy="3733840"/>
            </a:xfrm>
            <a:prstGeom prst="ellipse">
              <a:avLst/>
            </a:prstGeom>
            <a:solidFill>
              <a:srgbClr val="21A3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文字方塊 3">
              <a:extLst>
                <a:ext uri="{FF2B5EF4-FFF2-40B4-BE49-F238E27FC236}">
                  <a16:creationId xmlns:a16="http://schemas.microsoft.com/office/drawing/2014/main" id="{031D0B6C-69D6-4DF0-8C14-CF6A0BBD16E8}"/>
                </a:ext>
              </a:extLst>
            </p:cNvPr>
            <p:cNvSpPr txBox="1"/>
            <p:nvPr/>
          </p:nvSpPr>
          <p:spPr>
            <a:xfrm>
              <a:off x="1432852" y="1203598"/>
              <a:ext cx="1978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b="1">
                  <a:solidFill>
                    <a:schemeClr val="bg1"/>
                  </a:solidFill>
                </a:rPr>
                <a:t>Artificial Intelligence</a:t>
              </a:r>
              <a:endParaRPr lang="zh-TW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群組 19">
            <a:extLst>
              <a:ext uri="{FF2B5EF4-FFF2-40B4-BE49-F238E27FC236}">
                <a16:creationId xmlns:a16="http://schemas.microsoft.com/office/drawing/2014/main" id="{92516219-7D99-4FA1-83AD-7A6144D703E6}"/>
              </a:ext>
            </a:extLst>
          </p:cNvPr>
          <p:cNvGrpSpPr/>
          <p:nvPr/>
        </p:nvGrpSpPr>
        <p:grpSpPr>
          <a:xfrm>
            <a:off x="974808" y="2092052"/>
            <a:ext cx="2884480" cy="2884480"/>
            <a:chOff x="974808" y="1919518"/>
            <a:chExt cx="3733840" cy="3733840"/>
          </a:xfrm>
        </p:grpSpPr>
        <p:sp>
          <p:nvSpPr>
            <p:cNvPr id="18" name="橢圓 20">
              <a:extLst>
                <a:ext uri="{FF2B5EF4-FFF2-40B4-BE49-F238E27FC236}">
                  <a16:creationId xmlns:a16="http://schemas.microsoft.com/office/drawing/2014/main" id="{F555921D-5FC8-4F9C-AF76-55EACA2C5CEF}"/>
                </a:ext>
              </a:extLst>
            </p:cNvPr>
            <p:cNvSpPr/>
            <p:nvPr/>
          </p:nvSpPr>
          <p:spPr>
            <a:xfrm>
              <a:off x="974808" y="1919518"/>
              <a:ext cx="3733840" cy="373384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文字方塊 21">
              <a:extLst>
                <a:ext uri="{FF2B5EF4-FFF2-40B4-BE49-F238E27FC236}">
                  <a16:creationId xmlns:a16="http://schemas.microsoft.com/office/drawing/2014/main" id="{410DD9DB-5FAD-466C-BECD-4B20038A7A45}"/>
                </a:ext>
              </a:extLst>
            </p:cNvPr>
            <p:cNvSpPr txBox="1"/>
            <p:nvPr/>
          </p:nvSpPr>
          <p:spPr>
            <a:xfrm>
              <a:off x="1857532" y="2083072"/>
              <a:ext cx="1978968" cy="836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b="1">
                  <a:solidFill>
                    <a:schemeClr val="bg1"/>
                  </a:solidFill>
                </a:rPr>
                <a:t>Machine Learning</a:t>
              </a:r>
              <a:endParaRPr lang="zh-TW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群組 22">
            <a:extLst>
              <a:ext uri="{FF2B5EF4-FFF2-40B4-BE49-F238E27FC236}">
                <a16:creationId xmlns:a16="http://schemas.microsoft.com/office/drawing/2014/main" id="{CB93ECF5-DA99-44F8-8A4C-5FBEDFAE1CAA}"/>
              </a:ext>
            </a:extLst>
          </p:cNvPr>
          <p:cNvGrpSpPr/>
          <p:nvPr/>
        </p:nvGrpSpPr>
        <p:grpSpPr>
          <a:xfrm>
            <a:off x="1380418" y="2903272"/>
            <a:ext cx="2073260" cy="2073260"/>
            <a:chOff x="1380418" y="2730738"/>
            <a:chExt cx="3733840" cy="3733840"/>
          </a:xfrm>
        </p:grpSpPr>
        <p:sp>
          <p:nvSpPr>
            <p:cNvPr id="16" name="橢圓 23">
              <a:extLst>
                <a:ext uri="{FF2B5EF4-FFF2-40B4-BE49-F238E27FC236}">
                  <a16:creationId xmlns:a16="http://schemas.microsoft.com/office/drawing/2014/main" id="{69AECC63-4FEB-4A7D-B5BF-58B31E747C4A}"/>
                </a:ext>
              </a:extLst>
            </p:cNvPr>
            <p:cNvSpPr/>
            <p:nvPr/>
          </p:nvSpPr>
          <p:spPr>
            <a:xfrm>
              <a:off x="1380418" y="2730738"/>
              <a:ext cx="3733840" cy="37338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文字方塊 24">
              <a:extLst>
                <a:ext uri="{FF2B5EF4-FFF2-40B4-BE49-F238E27FC236}">
                  <a16:creationId xmlns:a16="http://schemas.microsoft.com/office/drawing/2014/main" id="{AECE8501-4ACD-4C60-B2FC-B2AAE46F6885}"/>
                </a:ext>
              </a:extLst>
            </p:cNvPr>
            <p:cNvSpPr txBox="1"/>
            <p:nvPr/>
          </p:nvSpPr>
          <p:spPr>
            <a:xfrm>
              <a:off x="2263142" y="2923832"/>
              <a:ext cx="1978968" cy="1164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b="1">
                  <a:solidFill>
                    <a:schemeClr val="bg1"/>
                  </a:solidFill>
                </a:rPr>
                <a:t>Deep Leaning</a:t>
              </a:r>
              <a:endParaRPr lang="zh-TW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群組 25">
            <a:extLst>
              <a:ext uri="{FF2B5EF4-FFF2-40B4-BE49-F238E27FC236}">
                <a16:creationId xmlns:a16="http://schemas.microsoft.com/office/drawing/2014/main" id="{1592AAF0-6239-430A-B3FB-4C9B125B628B}"/>
              </a:ext>
            </a:extLst>
          </p:cNvPr>
          <p:cNvGrpSpPr/>
          <p:nvPr/>
        </p:nvGrpSpPr>
        <p:grpSpPr>
          <a:xfrm>
            <a:off x="1760637" y="3663710"/>
            <a:ext cx="1312822" cy="1312822"/>
            <a:chOff x="1760637" y="3491176"/>
            <a:chExt cx="3733840" cy="3733840"/>
          </a:xfrm>
        </p:grpSpPr>
        <p:sp>
          <p:nvSpPr>
            <p:cNvPr id="14" name="橢圓 26">
              <a:extLst>
                <a:ext uri="{FF2B5EF4-FFF2-40B4-BE49-F238E27FC236}">
                  <a16:creationId xmlns:a16="http://schemas.microsoft.com/office/drawing/2014/main" id="{2C7DCED6-4AE1-4831-80EA-7BFCA576D7F4}"/>
                </a:ext>
              </a:extLst>
            </p:cNvPr>
            <p:cNvSpPr/>
            <p:nvPr/>
          </p:nvSpPr>
          <p:spPr>
            <a:xfrm>
              <a:off x="1760637" y="3491176"/>
              <a:ext cx="3733840" cy="37338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文字方塊 27">
              <a:extLst>
                <a:ext uri="{FF2B5EF4-FFF2-40B4-BE49-F238E27FC236}">
                  <a16:creationId xmlns:a16="http://schemas.microsoft.com/office/drawing/2014/main" id="{A8C739A7-62C7-4A02-9024-0D298F2000D6}"/>
                </a:ext>
              </a:extLst>
            </p:cNvPr>
            <p:cNvSpPr txBox="1"/>
            <p:nvPr/>
          </p:nvSpPr>
          <p:spPr>
            <a:xfrm>
              <a:off x="1865398" y="4357812"/>
              <a:ext cx="3549893" cy="2363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 b="1">
                  <a:solidFill>
                    <a:schemeClr val="bg1"/>
                  </a:solidFill>
                </a:rPr>
                <a:t>Algorithms:</a:t>
              </a:r>
            </a:p>
            <a:p>
              <a:pPr algn="ctr"/>
              <a:r>
                <a:rPr lang="en-US" altLang="zh-TW" sz="1600" b="1">
                  <a:solidFill>
                    <a:schemeClr val="bg1"/>
                  </a:solidFill>
                </a:rPr>
                <a:t>CNNs,</a:t>
              </a:r>
            </a:p>
            <a:p>
              <a:pPr algn="ctr"/>
              <a:r>
                <a:rPr lang="en-US" altLang="zh-TW" sz="1600" b="1" err="1">
                  <a:solidFill>
                    <a:schemeClr val="bg1"/>
                  </a:solidFill>
                </a:rPr>
                <a:t>RNNs</a:t>
              </a:r>
              <a:r>
                <a:rPr lang="en-US" altLang="zh-TW" sz="1600" b="1">
                  <a:solidFill>
                    <a:schemeClr val="bg1"/>
                  </a:solidFill>
                </a:rPr>
                <a:t>, etc.</a:t>
              </a:r>
              <a:endParaRPr lang="zh-TW" alt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6A7F87D-13E5-43EF-B0CD-638AB087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</a:rPr>
              <a:t>AI, ML, DL…</a:t>
            </a: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4" name="矩形 12">
            <a:extLst>
              <a:ext uri="{FF2B5EF4-FFF2-40B4-BE49-F238E27FC236}">
                <a16:creationId xmlns:a16="http://schemas.microsoft.com/office/drawing/2014/main" id="{635961F8-12BA-45CE-9B0A-3258818D2BDF}"/>
              </a:ext>
            </a:extLst>
          </p:cNvPr>
          <p:cNvSpPr/>
          <p:nvPr/>
        </p:nvSpPr>
        <p:spPr>
          <a:xfrm>
            <a:off x="4932040" y="2503534"/>
            <a:ext cx="3890257" cy="863234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Leaning:</a:t>
            </a:r>
          </a:p>
          <a:p>
            <a:pPr marL="0" lvl="1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subset of machine learning which makes the computation of multi-layer neural networks feasible.</a:t>
            </a:r>
          </a:p>
        </p:txBody>
      </p:sp>
      <p:sp>
        <p:nvSpPr>
          <p:cNvPr id="25" name="矩形 12">
            <a:extLst>
              <a:ext uri="{FF2B5EF4-FFF2-40B4-BE49-F238E27FC236}">
                <a16:creationId xmlns:a16="http://schemas.microsoft.com/office/drawing/2014/main" id="{25D28520-44CC-462A-9809-7C47733276B9}"/>
              </a:ext>
            </a:extLst>
          </p:cNvPr>
          <p:cNvSpPr/>
          <p:nvPr/>
        </p:nvSpPr>
        <p:spPr>
          <a:xfrm>
            <a:off x="4932040" y="3524804"/>
            <a:ext cx="3890257" cy="863234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CNN:</a:t>
            </a:r>
          </a:p>
          <a:p>
            <a:pPr marL="0" lvl="1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learning topology particularly effective at image classification and recognition.</a:t>
            </a:r>
          </a:p>
        </p:txBody>
      </p:sp>
    </p:spTree>
    <p:extLst>
      <p:ext uri="{BB962C8B-B14F-4D97-AF65-F5344CB8AC3E}">
        <p14:creationId xmlns:p14="http://schemas.microsoft.com/office/powerpoint/2010/main" val="269108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FB0CBD9C-564D-4271-942A-63802725FCA5}"/>
              </a:ext>
            </a:extLst>
          </p:cNvPr>
          <p:cNvSpPr/>
          <p:nvPr/>
        </p:nvSpPr>
        <p:spPr>
          <a:xfrm>
            <a:off x="3757613" y="2862397"/>
            <a:ext cx="5206768" cy="1054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0EFC9C07-0B75-44D1-A3B4-5322BA553C64}"/>
              </a:ext>
            </a:extLst>
          </p:cNvPr>
          <p:cNvGrpSpPr/>
          <p:nvPr/>
        </p:nvGrpSpPr>
        <p:grpSpPr>
          <a:xfrm>
            <a:off x="7275333" y="2944663"/>
            <a:ext cx="1350169" cy="416248"/>
            <a:chOff x="1505940" y="3789134"/>
            <a:chExt cx="1350169" cy="416248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0A5034E2-307B-4421-B879-0AA2466518B7}"/>
                </a:ext>
              </a:extLst>
            </p:cNvPr>
            <p:cNvSpPr/>
            <p:nvPr/>
          </p:nvSpPr>
          <p:spPr>
            <a:xfrm>
              <a:off x="1505940" y="3789134"/>
              <a:ext cx="1350169" cy="416248"/>
            </a:xfrm>
            <a:prstGeom prst="roundRect">
              <a:avLst/>
            </a:prstGeom>
            <a:solidFill>
              <a:srgbClr val="00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2060"/>
                </a:solidFill>
              </a:endParaRPr>
            </a:p>
          </p:txBody>
        </p:sp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A03B663A-FC86-47EF-AC0E-A71FED5159B8}"/>
                </a:ext>
              </a:extLst>
            </p:cNvPr>
            <p:cNvSpPr txBox="1"/>
            <p:nvPr/>
          </p:nvSpPr>
          <p:spPr>
            <a:xfrm>
              <a:off x="1672271" y="3853804"/>
              <a:ext cx="1018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Label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B1F0ED57-7F80-41B6-A817-A024110791D8}"/>
              </a:ext>
            </a:extLst>
          </p:cNvPr>
          <p:cNvGrpSpPr/>
          <p:nvPr/>
        </p:nvGrpSpPr>
        <p:grpSpPr>
          <a:xfrm>
            <a:off x="4939816" y="2920030"/>
            <a:ext cx="1350169" cy="416248"/>
            <a:chOff x="1505940" y="3789134"/>
            <a:chExt cx="1350169" cy="416248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E4C1DFB-5F38-4A4C-AC1A-9E809D7A70E8}"/>
                </a:ext>
              </a:extLst>
            </p:cNvPr>
            <p:cNvSpPr/>
            <p:nvPr/>
          </p:nvSpPr>
          <p:spPr>
            <a:xfrm>
              <a:off x="1505940" y="3789134"/>
              <a:ext cx="1350169" cy="416248"/>
            </a:xfrm>
            <a:prstGeom prst="roundRect">
              <a:avLst/>
            </a:prstGeom>
            <a:solidFill>
              <a:srgbClr val="00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2060"/>
                </a:solidFill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73E30CBE-6667-4FDC-9BA2-10401067314E}"/>
                </a:ext>
              </a:extLst>
            </p:cNvPr>
            <p:cNvSpPr txBox="1"/>
            <p:nvPr/>
          </p:nvSpPr>
          <p:spPr>
            <a:xfrm>
              <a:off x="1672271" y="3853804"/>
              <a:ext cx="1018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F89885AE-B694-44EC-A06D-D5FDAD864318}"/>
              </a:ext>
            </a:extLst>
          </p:cNvPr>
          <p:cNvGrpSpPr/>
          <p:nvPr/>
        </p:nvGrpSpPr>
        <p:grpSpPr>
          <a:xfrm>
            <a:off x="239065" y="824919"/>
            <a:ext cx="3669828" cy="3381110"/>
            <a:chOff x="369706" y="824272"/>
            <a:chExt cx="3669828" cy="3381110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8D95B340-6653-4376-A241-754A7D28DA0D}"/>
                </a:ext>
              </a:extLst>
            </p:cNvPr>
            <p:cNvGrpSpPr/>
            <p:nvPr/>
          </p:nvGrpSpPr>
          <p:grpSpPr>
            <a:xfrm>
              <a:off x="1505940" y="3789134"/>
              <a:ext cx="1350169" cy="416248"/>
              <a:chOff x="1505940" y="3789134"/>
              <a:chExt cx="1350169" cy="416248"/>
            </a:xfrm>
          </p:grpSpPr>
          <p:sp>
            <p:nvSpPr>
              <p:cNvPr id="14" name="矩形: 圓角 13">
                <a:extLst>
                  <a:ext uri="{FF2B5EF4-FFF2-40B4-BE49-F238E27FC236}">
                    <a16:creationId xmlns:a16="http://schemas.microsoft.com/office/drawing/2014/main" id="{8E716890-1D79-4060-8058-6561692CCE1C}"/>
                  </a:ext>
                </a:extLst>
              </p:cNvPr>
              <p:cNvSpPr/>
              <p:nvPr/>
            </p:nvSpPr>
            <p:spPr>
              <a:xfrm>
                <a:off x="1505940" y="3789134"/>
                <a:ext cx="1350169" cy="416248"/>
              </a:xfrm>
              <a:prstGeom prst="roundRect">
                <a:avLst/>
              </a:prstGeom>
              <a:solidFill>
                <a:srgbClr val="00E0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E9DCF71D-B077-4282-8100-2F95E51D56BD}"/>
                  </a:ext>
                </a:extLst>
              </p:cNvPr>
              <p:cNvSpPr txBox="1"/>
              <p:nvPr/>
            </p:nvSpPr>
            <p:spPr>
              <a:xfrm>
                <a:off x="1797477" y="3853804"/>
                <a:ext cx="8036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Code</a:t>
                </a:r>
              </a:p>
            </p:txBody>
          </p:sp>
        </p:grp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FE4E56AD-D1B1-4EA2-A563-2987AC797D60}"/>
                </a:ext>
              </a:extLst>
            </p:cNvPr>
            <p:cNvSpPr/>
            <p:nvPr/>
          </p:nvSpPr>
          <p:spPr>
            <a:xfrm>
              <a:off x="369706" y="824272"/>
              <a:ext cx="3669828" cy="3050381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12700">
              <a:solidFill>
                <a:srgbClr val="00E0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2060"/>
                </a:solidFill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A519D7D-A969-47B2-98E5-9076E48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24" y="199708"/>
            <a:ext cx="4448888" cy="493563"/>
          </a:xfrm>
        </p:spPr>
        <p:txBody>
          <a:bodyPr/>
          <a:lstStyle/>
          <a:p>
            <a:r>
              <a:rPr lang="zh-TW" altLang="en-US" dirty="0">
                <a:ea typeface="Adobe 繁黑體 Std B"/>
              </a:rPr>
              <a:t>G</a:t>
            </a:r>
            <a:r>
              <a:rPr lang="zh-TW" altLang="en-US" dirty="0"/>
              <a:t>ener</a:t>
            </a:r>
            <a:r>
              <a:rPr lang="en-US" altLang="zh-TW" dirty="0"/>
              <a:t>ate</a:t>
            </a:r>
            <a:r>
              <a:rPr lang="zh-TW" altLang="en-US" dirty="0"/>
              <a:t> </a:t>
            </a:r>
            <a:r>
              <a:rPr lang="en-US" altLang="zh-TW" dirty="0" err="1"/>
              <a:t>tfrecords</a:t>
            </a:r>
            <a:endParaRPr lang="en-US" altLang="en-US" dirty="0"/>
          </a:p>
        </p:txBody>
      </p:sp>
      <p:pic>
        <p:nvPicPr>
          <p:cNvPr id="4" name="圖片 4" descr="一張含有 瓶 的圖片&#10;&#10;描述是以非常高的可信度產生">
            <a:extLst>
              <a:ext uri="{FF2B5EF4-FFF2-40B4-BE49-F238E27FC236}">
                <a16:creationId xmlns:a16="http://schemas.microsoft.com/office/drawing/2014/main" id="{CE7E0AC1-733B-4FA2-AF5C-5DC7971A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158" y="3418709"/>
            <a:ext cx="4679530" cy="432131"/>
          </a:xfrm>
          <a:prstGeom prst="rect">
            <a:avLst/>
          </a:prstGeom>
        </p:spPr>
      </p:pic>
      <p:pic>
        <p:nvPicPr>
          <p:cNvPr id="6" name="圖片 6" descr="一張含有 文字 的圖片&#10;&#10;描述是以高可信度產生">
            <a:extLst>
              <a:ext uri="{FF2B5EF4-FFF2-40B4-BE49-F238E27FC236}">
                <a16:creationId xmlns:a16="http://schemas.microsoft.com/office/drawing/2014/main" id="{5EE8D696-8CFF-412A-9859-9DA3A4F88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38" y="958689"/>
            <a:ext cx="3259177" cy="2705454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963F54D0-696D-45F8-9B94-EAD4C541D1C5}"/>
              </a:ext>
            </a:extLst>
          </p:cNvPr>
          <p:cNvGrpSpPr/>
          <p:nvPr/>
        </p:nvGrpSpPr>
        <p:grpSpPr>
          <a:xfrm>
            <a:off x="4120439" y="824272"/>
            <a:ext cx="2637549" cy="2192123"/>
            <a:chOff x="4120439" y="824272"/>
            <a:chExt cx="2637549" cy="2192123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D8C5A9A2-FF48-41AD-AE1D-1986D43DD924}"/>
                </a:ext>
              </a:extLst>
            </p:cNvPr>
            <p:cNvSpPr/>
            <p:nvPr/>
          </p:nvSpPr>
          <p:spPr>
            <a:xfrm>
              <a:off x="4120439" y="824272"/>
              <a:ext cx="2637549" cy="2192123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12700">
              <a:solidFill>
                <a:srgbClr val="00E0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3">
              <a:extLst>
                <a:ext uri="{FF2B5EF4-FFF2-40B4-BE49-F238E27FC236}">
                  <a16:creationId xmlns:a16="http://schemas.microsoft.com/office/drawing/2014/main" id="{A5E7C685-2F66-4D46-806E-849446B7F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6447" y="1003565"/>
              <a:ext cx="2336779" cy="1792650"/>
            </a:xfrm>
            <a:prstGeom prst="rect">
              <a:avLst/>
            </a:prstGeom>
          </p:spPr>
        </p:pic>
      </p:grpSp>
      <p:sp>
        <p:nvSpPr>
          <p:cNvPr id="10" name="文字方塊 10">
            <a:extLst>
              <a:ext uri="{FF2B5EF4-FFF2-40B4-BE49-F238E27FC236}">
                <a16:creationId xmlns:a16="http://schemas.microsoft.com/office/drawing/2014/main" id="{D75844B9-2FA8-49B3-BA1B-CF9CD7103668}"/>
              </a:ext>
            </a:extLst>
          </p:cNvPr>
          <p:cNvSpPr txBox="1"/>
          <p:nvPr/>
        </p:nvSpPr>
        <p:spPr>
          <a:xfrm>
            <a:off x="179619" y="4193089"/>
            <a:ext cx="7426872" cy="5039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新細明體"/>
                <a:cs typeface="Arial"/>
              </a:rPr>
              <a:t>For this model, we use TensorFlow framework, and TensorFlow using tfrecords as data source. So we develop a program to prepare it.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5C526B3-42E4-4D36-9327-1D9981F4D5C3}"/>
              </a:ext>
            </a:extLst>
          </p:cNvPr>
          <p:cNvGrpSpPr/>
          <p:nvPr/>
        </p:nvGrpSpPr>
        <p:grpSpPr>
          <a:xfrm>
            <a:off x="7149022" y="830624"/>
            <a:ext cx="1602793" cy="2192123"/>
            <a:chOff x="7149022" y="830624"/>
            <a:chExt cx="1602793" cy="2192123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2327A233-8A04-4D09-9EA0-902E4F89A0D4}"/>
                </a:ext>
              </a:extLst>
            </p:cNvPr>
            <p:cNvSpPr/>
            <p:nvPr/>
          </p:nvSpPr>
          <p:spPr>
            <a:xfrm>
              <a:off x="7149022" y="830624"/>
              <a:ext cx="1602793" cy="2192123"/>
            </a:xfrm>
            <a:prstGeom prst="roundRect">
              <a:avLst>
                <a:gd name="adj" fmla="val 4021"/>
              </a:avLst>
            </a:prstGeom>
            <a:solidFill>
              <a:schemeClr val="bg1"/>
            </a:solidFill>
            <a:ln w="12700">
              <a:solidFill>
                <a:srgbClr val="00E0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圖片 33" descr="一張含有 螢幕擷取畫面, 監視器, 螢幕, 室內 的圖片&#10;&#10;描述是以高可信度產生">
              <a:extLst>
                <a:ext uri="{FF2B5EF4-FFF2-40B4-BE49-F238E27FC236}">
                  <a16:creationId xmlns:a16="http://schemas.microsoft.com/office/drawing/2014/main" id="{D70906F3-2338-40FF-A02E-018CFCE77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3728" y="878201"/>
              <a:ext cx="1045179" cy="2053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2407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矩形 218">
            <a:extLst>
              <a:ext uri="{FF2B5EF4-FFF2-40B4-BE49-F238E27FC236}">
                <a16:creationId xmlns:a16="http://schemas.microsoft.com/office/drawing/2014/main" id="{E557547E-38D4-4140-BF4C-02ED67DB4FD7}"/>
              </a:ext>
            </a:extLst>
          </p:cNvPr>
          <p:cNvSpPr/>
          <p:nvPr/>
        </p:nvSpPr>
        <p:spPr>
          <a:xfrm>
            <a:off x="7419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9FC58FA6-56E1-4171-B966-4CE1D55FD1C6}"/>
              </a:ext>
            </a:extLst>
          </p:cNvPr>
          <p:cNvSpPr/>
          <p:nvPr/>
        </p:nvSpPr>
        <p:spPr>
          <a:xfrm>
            <a:off x="29517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FE61B9BF-CA2B-4722-A9B8-A30857D779F0}"/>
              </a:ext>
            </a:extLst>
          </p:cNvPr>
          <p:cNvSpPr/>
          <p:nvPr/>
        </p:nvSpPr>
        <p:spPr>
          <a:xfrm>
            <a:off x="4780586" y="2244209"/>
            <a:ext cx="1810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666C0414-57E2-4DB2-9DCD-0A54063CB450}"/>
              </a:ext>
            </a:extLst>
          </p:cNvPr>
          <p:cNvSpPr/>
          <p:nvPr/>
        </p:nvSpPr>
        <p:spPr>
          <a:xfrm>
            <a:off x="6990386" y="2244209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3" name="圖形 222">
            <a:extLst>
              <a:ext uri="{FF2B5EF4-FFF2-40B4-BE49-F238E27FC236}">
                <a16:creationId xmlns:a16="http://schemas.microsoft.com/office/drawing/2014/main" id="{57D77BBF-796F-4368-AA9C-768A4F7938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2441" y="1151795"/>
            <a:ext cx="366713" cy="585788"/>
          </a:xfrm>
          <a:prstGeom prst="rect">
            <a:avLst/>
          </a:prstGeom>
        </p:spPr>
      </p:pic>
      <p:pic>
        <p:nvPicPr>
          <p:cNvPr id="224" name="圖形 223">
            <a:extLst>
              <a:ext uri="{FF2B5EF4-FFF2-40B4-BE49-F238E27FC236}">
                <a16:creationId xmlns:a16="http://schemas.microsoft.com/office/drawing/2014/main" id="{7DC4B307-131A-4847-A08D-2D2391AB00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7846" y="1151795"/>
            <a:ext cx="366713" cy="585788"/>
          </a:xfrm>
          <a:prstGeom prst="rect">
            <a:avLst/>
          </a:prstGeom>
        </p:spPr>
      </p:pic>
      <p:pic>
        <p:nvPicPr>
          <p:cNvPr id="225" name="圖形 224">
            <a:extLst>
              <a:ext uri="{FF2B5EF4-FFF2-40B4-BE49-F238E27FC236}">
                <a16:creationId xmlns:a16="http://schemas.microsoft.com/office/drawing/2014/main" id="{624A37AB-7BE8-4636-9AA1-89C386ECDB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441" y="1151795"/>
            <a:ext cx="36671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2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9EFE1E-77A9-4D83-B5C1-5755322C35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96" y="1101744"/>
            <a:ext cx="6571340" cy="32049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A519D7D-A969-47B2-98E5-9076E48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97956"/>
            <a:ext cx="5427191" cy="493563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zh-TW" altLang="en-US">
                <a:ea typeface="Adobe 繁黑體 Std B"/>
              </a:rPr>
              <a:t>Create a container </a:t>
            </a:r>
            <a:r>
              <a:rPr lang="en-US" altLang="zh-TW">
                <a:ea typeface="Adobe 繁黑體 Std B"/>
              </a:rPr>
              <a:t>with GPU support</a:t>
            </a:r>
            <a:endParaRPr lang="zh-TW" altLang="en-US">
              <a:ea typeface="Adobe 繁黑體 Std B"/>
            </a:endParaRP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183AA175-CDC4-4D8D-A651-0F1DAB2B35E5}"/>
              </a:ext>
            </a:extLst>
          </p:cNvPr>
          <p:cNvSpPr txBox="1"/>
          <p:nvPr/>
        </p:nvSpPr>
        <p:spPr>
          <a:xfrm>
            <a:off x="323528" y="4392402"/>
            <a:ext cx="742687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/>
                <a:ea typeface="新細明體"/>
                <a:cs typeface="Arial"/>
              </a:rPr>
              <a:t>Simply using Container Station to create a TensorFlow docker with GPU support.</a:t>
            </a:r>
            <a:endParaRPr lang="zh-TW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EF5B7-ADF2-433A-AE44-879B99AEC12F}"/>
              </a:ext>
            </a:extLst>
          </p:cNvPr>
          <p:cNvGrpSpPr/>
          <p:nvPr/>
        </p:nvGrpSpPr>
        <p:grpSpPr>
          <a:xfrm>
            <a:off x="5319487" y="791519"/>
            <a:ext cx="3500985" cy="3021570"/>
            <a:chOff x="3110401" y="1215955"/>
            <a:chExt cx="3110400" cy="2684470"/>
          </a:xfr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B2E15C-6A26-4F77-987D-4E5BD668FE3D}"/>
                </a:ext>
              </a:extLst>
            </p:cNvPr>
            <p:cNvSpPr/>
            <p:nvPr/>
          </p:nvSpPr>
          <p:spPr>
            <a:xfrm>
              <a:off x="3110401" y="1215955"/>
              <a:ext cx="3110400" cy="26844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E0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BEB0A0-44E3-4343-B82E-879C38320DCE}"/>
                </a:ext>
              </a:extLst>
            </p:cNvPr>
            <p:cNvGrpSpPr/>
            <p:nvPr/>
          </p:nvGrpSpPr>
          <p:grpSpPr>
            <a:xfrm>
              <a:off x="3110401" y="1275009"/>
              <a:ext cx="3110400" cy="2625416"/>
              <a:chOff x="4529100" y="825106"/>
              <a:chExt cx="4318473" cy="364511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EC915DA-05C4-4C3B-9C51-12D93703185E}"/>
                  </a:ext>
                </a:extLst>
              </p:cNvPr>
              <p:cNvSpPr/>
              <p:nvPr/>
            </p:nvSpPr>
            <p:spPr>
              <a:xfrm>
                <a:off x="4725317" y="1643064"/>
                <a:ext cx="3961210" cy="421481"/>
              </a:xfrm>
              <a:prstGeom prst="rect">
                <a:avLst/>
              </a:prstGeom>
              <a:ln w="3175">
                <a:solidFill>
                  <a:srgbClr val="00E0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/>
                  <a:t>Container Station (</a:t>
                </a:r>
                <a:r>
                  <a:rPr lang="en-US" sz="1400" err="1"/>
                  <a:t>gpu</a:t>
                </a:r>
                <a:r>
                  <a:rPr lang="en-US" sz="1400"/>
                  <a:t>-docker)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CBD5F0-55B1-4EA7-B4E8-6B1618109D57}"/>
                  </a:ext>
                </a:extLst>
              </p:cNvPr>
              <p:cNvSpPr/>
              <p:nvPr/>
            </p:nvSpPr>
            <p:spPr>
              <a:xfrm>
                <a:off x="4725317" y="825106"/>
                <a:ext cx="3961210" cy="698896"/>
              </a:xfrm>
              <a:prstGeom prst="rect">
                <a:avLst/>
              </a:prstGeom>
              <a:ln w="3175">
                <a:solidFill>
                  <a:srgbClr val="00E0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/>
                  <a:t>Deep learning &amp; machine learning applications</a:t>
                </a:r>
              </a:p>
            </p:txBody>
          </p:sp>
          <p:pic>
            <p:nvPicPr>
              <p:cNvPr id="5" name="Picture 2" descr="https://www.qnap.com/solution/container_station/_images/img4.png">
                <a:extLst>
                  <a:ext uri="{FF2B5EF4-FFF2-40B4-BE49-F238E27FC236}">
                    <a16:creationId xmlns:a16="http://schemas.microsoft.com/office/drawing/2014/main" id="{796B38A4-EEB0-480D-9D08-65801FD6D4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529100" y="2082404"/>
                <a:ext cx="4318473" cy="2387818"/>
              </a:xfrm>
              <a:prstGeom prst="rect">
                <a:avLst/>
              </a:prstGeom>
              <a:noFill/>
              <a:ln>
                <a:solidFill>
                  <a:srgbClr val="00E0F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41785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7C324F-66D6-4BEE-BFB0-F9EE21AC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Adobe 繁黑體 Std B"/>
              </a:rPr>
              <a:t>T</a:t>
            </a:r>
            <a:r>
              <a:rPr lang="zh-TW" altLang="en-US"/>
              <a:t>he selected framework &amp; topology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FFBF1-EAC8-439E-B55E-77632E52BFA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522" y="1225871"/>
            <a:ext cx="8362950" cy="1034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9388" indent="-179388">
              <a:buClr>
                <a:srgbClr val="09F3FF"/>
              </a:buClr>
            </a:pP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Framework: Tensor</a:t>
            </a:r>
            <a:r>
              <a:rPr lang="en-US" altLang="zh-TW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endParaRPr lang="zh-TW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9F3FF"/>
              </a:buClr>
            </a:pP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Topology: MobileNet-SSD</a:t>
            </a:r>
            <a:endParaRPr lang="en-US" altLang="zh-TW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9F3FF"/>
              </a:buClr>
            </a:pPr>
            <a:r>
              <a:rPr lang="en-US" altLang="zh-TW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optimizer &amp; inference engine: OpenVINO</a:t>
            </a: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lang="zh-TW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1EDE21F-100C-4AD1-9E7A-58A81C4382E6}"/>
              </a:ext>
            </a:extLst>
          </p:cNvPr>
          <p:cNvGrpSpPr/>
          <p:nvPr/>
        </p:nvGrpSpPr>
        <p:grpSpPr>
          <a:xfrm>
            <a:off x="0" y="2286000"/>
            <a:ext cx="7950994" cy="2857500"/>
            <a:chOff x="0" y="2286000"/>
            <a:chExt cx="7950994" cy="2857500"/>
          </a:xfrm>
          <a:effectLst>
            <a:outerShdw blurRad="215900" dist="152400" dir="18900000" algn="bl" rotWithShape="0">
              <a:prstClr val="black">
                <a:alpha val="24000"/>
              </a:prstClr>
            </a:outerShdw>
          </a:effectLst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67DCEDC-1768-44E4-BE49-519381867BD4}"/>
                </a:ext>
              </a:extLst>
            </p:cNvPr>
            <p:cNvSpPr/>
            <p:nvPr/>
          </p:nvSpPr>
          <p:spPr>
            <a:xfrm>
              <a:off x="0" y="2286000"/>
              <a:ext cx="7950994" cy="2857500"/>
            </a:xfrm>
            <a:prstGeom prst="rect">
              <a:avLst/>
            </a:prstGeom>
            <a:solidFill>
              <a:srgbClr val="C2F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46" name="Picture 2" descr="ãmobilenet ssdãçåçæå°çµæ">
              <a:extLst>
                <a:ext uri="{FF2B5EF4-FFF2-40B4-BE49-F238E27FC236}">
                  <a16:creationId xmlns:a16="http://schemas.microsoft.com/office/drawing/2014/main" id="{F32E45A9-4B35-4E4D-889A-977FA7251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337748"/>
              <a:ext cx="7356003" cy="28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2F25EC69-D17F-42C9-B04C-0380205575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52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5642BE2-8007-43B8-98AD-C378A73CBD84}"/>
              </a:ext>
            </a:extLst>
          </p:cNvPr>
          <p:cNvSpPr/>
          <p:nvPr/>
        </p:nvSpPr>
        <p:spPr>
          <a:xfrm>
            <a:off x="0" y="1078706"/>
            <a:ext cx="9143999" cy="4064794"/>
          </a:xfrm>
          <a:prstGeom prst="rect">
            <a:avLst/>
          </a:prstGeom>
          <a:solidFill>
            <a:srgbClr val="300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A519D7D-A969-47B2-98E5-9076E48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83" y="297956"/>
            <a:ext cx="3131507" cy="493563"/>
          </a:xfrm>
        </p:spPr>
        <p:txBody>
          <a:bodyPr/>
          <a:lstStyle/>
          <a:p>
            <a:r>
              <a:rPr lang="zh-TW" altLang="en-US" dirty="0">
                <a:ea typeface="Adobe 繁黑體 Std B"/>
              </a:rPr>
              <a:t>S</a:t>
            </a:r>
            <a:r>
              <a:rPr lang="zh-TW" altLang="en-US" dirty="0"/>
              <a:t>tart training</a:t>
            </a:r>
          </a:p>
        </p:txBody>
      </p:sp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4C0E889-A2AB-4300-9B22-0BC7C4F48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471" y="1157557"/>
            <a:ext cx="6665230" cy="1655657"/>
          </a:xfrm>
          <a:prstGeom prst="rect">
            <a:avLst/>
          </a:prstGeom>
        </p:spPr>
      </p:pic>
      <p:pic>
        <p:nvPicPr>
          <p:cNvPr id="4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1210B5E-08C8-479E-BB4C-824DD8CE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470" y="2813214"/>
            <a:ext cx="5273050" cy="233028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B603B139-8354-4A8D-AEE3-2EBC1A325B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519D7D-A969-47B2-98E5-9076E48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33662"/>
            <a:ext cx="8229600" cy="493563"/>
          </a:xfrm>
        </p:spPr>
        <p:txBody>
          <a:bodyPr/>
          <a:lstStyle/>
          <a:p>
            <a:r>
              <a:rPr lang="zh-TW" altLang="en-US">
                <a:latin typeface="Arial"/>
                <a:cs typeface="Arial"/>
              </a:rPr>
              <a:t>Monitor the training progres</a:t>
            </a:r>
            <a:r>
              <a:rPr lang="en-US" altLang="zh-TW">
                <a:latin typeface="Arial"/>
                <a:cs typeface="Arial"/>
              </a:rPr>
              <a:t>s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4" name="圖片 4" descr="一張含有 地圖 的圖片&#10;&#10;描述是以非常高的可信度產生">
            <a:extLst>
              <a:ext uri="{FF2B5EF4-FFF2-40B4-BE49-F238E27FC236}">
                <a16:creationId xmlns:a16="http://schemas.microsoft.com/office/drawing/2014/main" id="{3E1A000D-59FB-4570-8802-073EC5446C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0" y="864909"/>
            <a:ext cx="7377435" cy="36619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5ACE6C9-3FA4-4B34-9332-A3C53C02AE7B}"/>
              </a:ext>
            </a:extLst>
          </p:cNvPr>
          <p:cNvSpPr txBox="1"/>
          <p:nvPr/>
        </p:nvSpPr>
        <p:spPr>
          <a:xfrm>
            <a:off x="966020" y="4620280"/>
            <a:ext cx="745663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The value of mAP</a:t>
            </a:r>
            <a:r>
              <a:rPr lang="en-US" alt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(mean</a:t>
            </a:r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average</a:t>
            </a:r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precision)</a:t>
            </a:r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continues to increase and then slows down, </a:t>
            </a:r>
            <a:b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indicating that the </a:t>
            </a:r>
            <a:r>
              <a:rPr lang="en-US" alt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model</a:t>
            </a:r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has</a:t>
            </a:r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converged</a:t>
            </a:r>
            <a:r>
              <a:rPr lang="zh-TW" sz="14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</a:t>
            </a:r>
            <a:endParaRPr lang="zh-TW" sz="1400">
              <a:latin typeface="新細明體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07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39D1D6-2861-4E99-B3AD-AC5A8556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96" y="259704"/>
            <a:ext cx="8636404" cy="493563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zh-TW" altLang="en-US" spc="-150" dirty="0">
                <a:ea typeface="Adobe 繁黑體 Std B"/>
              </a:rPr>
              <a:t>V</a:t>
            </a:r>
            <a:r>
              <a:rPr lang="zh-TW" altLang="en-US" spc="-150" dirty="0"/>
              <a:t>alidate the result using Tensor</a:t>
            </a:r>
            <a:r>
              <a:rPr lang="en-US" altLang="zh-TW" spc="-150" dirty="0"/>
              <a:t>B</a:t>
            </a:r>
            <a:r>
              <a:rPr lang="zh-TW" altLang="en-US" spc="-150" dirty="0"/>
              <a:t>oard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4A8BB339-2B3B-4E2B-A5EA-99E02092164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52" y="830986"/>
            <a:ext cx="7440613" cy="37115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07CF0B-A128-4A8E-A586-4CEC55640640}"/>
              </a:ext>
            </a:extLst>
          </p:cNvPr>
          <p:cNvSpPr txBox="1"/>
          <p:nvPr/>
        </p:nvSpPr>
        <p:spPr>
          <a:xfrm>
            <a:off x="1100167" y="4620280"/>
            <a:ext cx="5942187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sz="1400">
                <a:latin typeface="Arial"/>
                <a:ea typeface="新細明體"/>
                <a:cs typeface="Arial"/>
              </a:rPr>
              <a:t>The </a:t>
            </a:r>
            <a:r>
              <a:rPr lang="en-US" altLang="zh-TW" sz="1400">
                <a:latin typeface="Arial"/>
                <a:ea typeface="新細明體"/>
                <a:cs typeface="Arial"/>
              </a:rPr>
              <a:t>actual prediction results show that t</a:t>
            </a:r>
            <a:r>
              <a:rPr lang="zh-TW" sz="1400">
                <a:latin typeface="Arial"/>
                <a:ea typeface="新細明體"/>
                <a:cs typeface="Arial"/>
              </a:rPr>
              <a:t>he</a:t>
            </a:r>
            <a:r>
              <a:rPr lang="zh-TW" altLang="en-US" sz="14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400">
                <a:latin typeface="Arial"/>
                <a:ea typeface="新細明體"/>
                <a:cs typeface="Arial"/>
              </a:rPr>
              <a:t>position and classification</a:t>
            </a:r>
            <a:r>
              <a:rPr lang="zh-TW" altLang="en-US" sz="14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400">
                <a:latin typeface="Arial"/>
                <a:ea typeface="新細明體"/>
                <a:cs typeface="Arial"/>
              </a:rPr>
              <a:t>of</a:t>
            </a:r>
            <a:r>
              <a:rPr lang="zh-TW" altLang="en-US" sz="1400">
                <a:latin typeface="Arial"/>
                <a:ea typeface="新細明體"/>
                <a:cs typeface="Arial"/>
              </a:rPr>
              <a:t> </a:t>
            </a:r>
            <a:r>
              <a:rPr lang="zh-TW" sz="1400">
                <a:latin typeface="Arial"/>
                <a:ea typeface="新細明體"/>
                <a:cs typeface="Arial"/>
              </a:rPr>
              <a:t>th</a:t>
            </a:r>
            <a:r>
              <a:rPr lang="en-US" altLang="zh-TW" sz="1400">
                <a:latin typeface="Arial"/>
                <a:ea typeface="新細明體"/>
                <a:cs typeface="Arial"/>
              </a:rPr>
              <a:t>e</a:t>
            </a:r>
            <a:r>
              <a:rPr lang="zh-TW" altLang="en-US" sz="1400">
                <a:latin typeface="Arial"/>
                <a:ea typeface="新細明體"/>
                <a:cs typeface="Arial"/>
              </a:rPr>
              <a:t> fruits</a:t>
            </a:r>
            <a:r>
              <a:rPr lang="en-US" altLang="zh-TW" sz="1400">
                <a:latin typeface="Arial"/>
                <a:ea typeface="新細明體"/>
                <a:cs typeface="Arial"/>
              </a:rPr>
              <a:t> </a:t>
            </a:r>
            <a:r>
              <a:rPr lang="zh-TW" sz="1400">
                <a:latin typeface="Arial"/>
                <a:ea typeface="新細明體"/>
                <a:cs typeface="Arial"/>
              </a:rPr>
              <a:t>a</a:t>
            </a:r>
            <a:r>
              <a:rPr lang="en-US" altLang="zh-TW" sz="1400">
                <a:latin typeface="Arial"/>
                <a:ea typeface="新細明體"/>
                <a:cs typeface="Arial"/>
              </a:rPr>
              <a:t>re</a:t>
            </a:r>
            <a:r>
              <a:rPr lang="zh-TW" altLang="en-US" sz="14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400">
                <a:latin typeface="Arial"/>
                <a:ea typeface="新細明體"/>
                <a:cs typeface="Arial"/>
              </a:rPr>
              <a:t>correct.</a:t>
            </a:r>
            <a:endParaRPr lang="zh-TW" sz="1400"/>
          </a:p>
        </p:txBody>
      </p:sp>
    </p:spTree>
    <p:extLst>
      <p:ext uri="{BB962C8B-B14F-4D97-AF65-F5344CB8AC3E}">
        <p14:creationId xmlns:p14="http://schemas.microsoft.com/office/powerpoint/2010/main" val="1090793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650B22D-DCC2-483E-A9E2-8D11ACE9319A}"/>
              </a:ext>
            </a:extLst>
          </p:cNvPr>
          <p:cNvSpPr/>
          <p:nvPr/>
        </p:nvSpPr>
        <p:spPr>
          <a:xfrm>
            <a:off x="0" y="1078706"/>
            <a:ext cx="9143999" cy="4064794"/>
          </a:xfrm>
          <a:prstGeom prst="rect">
            <a:avLst/>
          </a:prstGeom>
          <a:solidFill>
            <a:srgbClr val="300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750ED60-4A86-4C56-A151-1F44FD3F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Adobe 繁黑體 Std B"/>
              </a:rPr>
              <a:t>Save the model files</a:t>
            </a:r>
          </a:p>
        </p:txBody>
      </p:sp>
      <p:pic>
        <p:nvPicPr>
          <p:cNvPr id="4" name="圖片 4" descr="一張含有 螢幕擷取畫面, 監視器, 室內, 牆 的圖片&#10;&#10;描述是以非常高的可信度產生">
            <a:extLst>
              <a:ext uri="{FF2B5EF4-FFF2-40B4-BE49-F238E27FC236}">
                <a16:creationId xmlns:a16="http://schemas.microsoft.com/office/drawing/2014/main" id="{81B6B41C-B3F8-4228-B5F7-B83D3E6D4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46" y="3269615"/>
            <a:ext cx="8304744" cy="604853"/>
          </a:xfrm>
          <a:prstGeom prst="rect">
            <a:avLst/>
          </a:prstGeom>
        </p:spPr>
      </p:pic>
      <p:pic>
        <p:nvPicPr>
          <p:cNvPr id="6" name="圖片 4" descr="一張含有 螢幕擷取畫面, 監視器, 室內, 牆 的圖片&#10;&#10;描述是以非常高的可信度產生">
            <a:extLst>
              <a:ext uri="{FF2B5EF4-FFF2-40B4-BE49-F238E27FC236}">
                <a16:creationId xmlns:a16="http://schemas.microsoft.com/office/drawing/2014/main" id="{BB2A52CA-311D-4BB0-9155-43F5F4805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39" y="1193006"/>
            <a:ext cx="8004489" cy="1325102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50E40BA-DB67-45EB-8078-CB3630FE4672}"/>
              </a:ext>
            </a:extLst>
          </p:cNvPr>
          <p:cNvGrpSpPr/>
          <p:nvPr/>
        </p:nvGrpSpPr>
        <p:grpSpPr>
          <a:xfrm>
            <a:off x="523546" y="2538057"/>
            <a:ext cx="8019689" cy="406116"/>
            <a:chOff x="523547" y="2538057"/>
            <a:chExt cx="7727484" cy="406116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BD37EEAD-8798-4CD0-BFE6-BC3C66EB6E4D}"/>
                </a:ext>
              </a:extLst>
            </p:cNvPr>
            <p:cNvSpPr/>
            <p:nvPr/>
          </p:nvSpPr>
          <p:spPr>
            <a:xfrm>
              <a:off x="523547" y="2538057"/>
              <a:ext cx="7727484" cy="406116"/>
            </a:xfrm>
            <a:prstGeom prst="roundRect">
              <a:avLst/>
            </a:prstGeom>
            <a:solidFill>
              <a:srgbClr val="00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7" name="文字方塊 10">
              <a:extLst>
                <a:ext uri="{FF2B5EF4-FFF2-40B4-BE49-F238E27FC236}">
                  <a16:creationId xmlns:a16="http://schemas.microsoft.com/office/drawing/2014/main" id="{4CD1C5E3-29F6-448B-8A0F-F5A1BAE533AC}"/>
                </a:ext>
              </a:extLst>
            </p:cNvPr>
            <p:cNvSpPr txBox="1"/>
            <p:nvPr/>
          </p:nvSpPr>
          <p:spPr>
            <a:xfrm>
              <a:off x="523547" y="2585670"/>
              <a:ext cx="5048578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600" b="1">
                  <a:solidFill>
                    <a:srgbClr val="002060"/>
                  </a:solidFill>
                  <a:latin typeface="Arial"/>
                  <a:ea typeface="新細明體"/>
                  <a:cs typeface="Arial"/>
                </a:rPr>
                <a:t>The generated model weights files by each epoch.</a:t>
              </a:r>
              <a:endParaRPr lang="zh-TW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A887C30-49FB-417E-8215-5DDA3090E45E}"/>
              </a:ext>
            </a:extLst>
          </p:cNvPr>
          <p:cNvGrpSpPr/>
          <p:nvPr/>
        </p:nvGrpSpPr>
        <p:grpSpPr>
          <a:xfrm>
            <a:off x="523546" y="3950494"/>
            <a:ext cx="8234692" cy="406116"/>
            <a:chOff x="523546" y="2538057"/>
            <a:chExt cx="7934653" cy="406116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8CB160FC-CE0E-46A8-92FC-93C6599A0741}"/>
                </a:ext>
              </a:extLst>
            </p:cNvPr>
            <p:cNvSpPr/>
            <p:nvPr/>
          </p:nvSpPr>
          <p:spPr>
            <a:xfrm>
              <a:off x="523547" y="2538057"/>
              <a:ext cx="7727484" cy="406116"/>
            </a:xfrm>
            <a:prstGeom prst="roundRect">
              <a:avLst/>
            </a:prstGeom>
            <a:solidFill>
              <a:srgbClr val="00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13" name="文字方塊 10">
              <a:extLst>
                <a:ext uri="{FF2B5EF4-FFF2-40B4-BE49-F238E27FC236}">
                  <a16:creationId xmlns:a16="http://schemas.microsoft.com/office/drawing/2014/main" id="{FBEA42DA-BC0E-4A54-8D8A-937392E57819}"/>
                </a:ext>
              </a:extLst>
            </p:cNvPr>
            <p:cNvSpPr txBox="1"/>
            <p:nvPr/>
          </p:nvSpPr>
          <p:spPr>
            <a:xfrm>
              <a:off x="523546" y="2585670"/>
              <a:ext cx="7934653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600" b="1">
                  <a:solidFill>
                    <a:srgbClr val="002060"/>
                  </a:solidFill>
                  <a:latin typeface="Arial"/>
                  <a:ea typeface="新細明體"/>
                  <a:cs typeface="Arial"/>
                </a:rPr>
                <a:t>We can also inference the image using above command. But it’s not optimized.</a:t>
              </a:r>
            </a:p>
          </p:txBody>
        </p:sp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258713F3-7875-48FD-A550-F0DAEB8C48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47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矩形 218">
            <a:extLst>
              <a:ext uri="{FF2B5EF4-FFF2-40B4-BE49-F238E27FC236}">
                <a16:creationId xmlns:a16="http://schemas.microsoft.com/office/drawing/2014/main" id="{C826414B-C7C6-4DE6-AABE-637397458B08}"/>
              </a:ext>
            </a:extLst>
          </p:cNvPr>
          <p:cNvSpPr/>
          <p:nvPr/>
        </p:nvSpPr>
        <p:spPr>
          <a:xfrm>
            <a:off x="7419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CA440208-B352-400F-BE8D-A2F3ABE045F0}"/>
              </a:ext>
            </a:extLst>
          </p:cNvPr>
          <p:cNvSpPr/>
          <p:nvPr/>
        </p:nvSpPr>
        <p:spPr>
          <a:xfrm>
            <a:off x="29517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8F63FA64-1497-4F8F-BE15-54A639EC3684}"/>
              </a:ext>
            </a:extLst>
          </p:cNvPr>
          <p:cNvSpPr/>
          <p:nvPr/>
        </p:nvSpPr>
        <p:spPr>
          <a:xfrm>
            <a:off x="4780586" y="2244209"/>
            <a:ext cx="1810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  <a:endParaRPr lang="zh-TW" altLang="en-US" sz="3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66318415-1AEA-4A95-810A-4CBA8DFE0B12}"/>
              </a:ext>
            </a:extLst>
          </p:cNvPr>
          <p:cNvSpPr/>
          <p:nvPr/>
        </p:nvSpPr>
        <p:spPr>
          <a:xfrm>
            <a:off x="6990386" y="2244209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3" name="圖形 222">
            <a:extLst>
              <a:ext uri="{FF2B5EF4-FFF2-40B4-BE49-F238E27FC236}">
                <a16:creationId xmlns:a16="http://schemas.microsoft.com/office/drawing/2014/main" id="{F9BBF2CC-A020-4555-A35E-AC4D0B022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297" y="1151795"/>
            <a:ext cx="366713" cy="585788"/>
          </a:xfrm>
          <a:prstGeom prst="rect">
            <a:avLst/>
          </a:prstGeom>
        </p:spPr>
      </p:pic>
      <p:pic>
        <p:nvPicPr>
          <p:cNvPr id="224" name="圖形 223">
            <a:extLst>
              <a:ext uri="{FF2B5EF4-FFF2-40B4-BE49-F238E27FC236}">
                <a16:creationId xmlns:a16="http://schemas.microsoft.com/office/drawing/2014/main" id="{2E3BD639-10A7-4742-9762-08F3BAD7FC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7846" y="1151795"/>
            <a:ext cx="366713" cy="585788"/>
          </a:xfrm>
          <a:prstGeom prst="rect">
            <a:avLst/>
          </a:prstGeom>
        </p:spPr>
      </p:pic>
      <p:pic>
        <p:nvPicPr>
          <p:cNvPr id="226" name="圖形 225">
            <a:extLst>
              <a:ext uri="{FF2B5EF4-FFF2-40B4-BE49-F238E27FC236}">
                <a16:creationId xmlns:a16="http://schemas.microsoft.com/office/drawing/2014/main" id="{6B4884F5-BA39-44FD-A870-DDE040DF9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3873" y="1151795"/>
            <a:ext cx="36671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29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A38E-DFAE-49E4-8268-5DB271DEE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OpenVINO model optimizer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BABD9-4690-4188-9665-793C0395B8DA}"/>
              </a:ext>
            </a:extLst>
          </p:cNvPr>
          <p:cNvSpPr txBox="1"/>
          <p:nvPr/>
        </p:nvSpPr>
        <p:spPr>
          <a:xfrm>
            <a:off x="911640" y="2438365"/>
            <a:ext cx="74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python3 mo_tf.py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--input_model </a:t>
            </a: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mobilenet-ssd-fruit/frozen_inference_graph.pb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--model_name mobilenet-ssd-fruit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--tensorflow_use_custom_operations_config extensions/front/tf/ssd_v2_support.json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--tensorflow_object_detection_api_pipeline_config </a:t>
            </a: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mobilenet-ssd-fruit/pipeline.config</a:t>
            </a:r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--reverse_input_channels</a:t>
            </a:r>
            <a:b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--output="detection_boxes,detection_scores,num_detections“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 --output_dir </a:t>
            </a: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mobilenet-ssd-fruit/FP16</a:t>
            </a:r>
            <a:b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--data_type </a:t>
            </a: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FP16</a:t>
            </a:r>
          </a:p>
          <a:p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[ SUCCESS ] Generated IR model.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[ SUCCESS ] XML file: </a:t>
            </a: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/root/mobilenet-ssd-fruit/FP16/mobilenet-ssd-fruit.xml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[ SUCCESS ] BIN file: </a:t>
            </a: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/root/mobilenet-ssd-fruit/FP16/mobilenet-ssd-fruit.bin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[ SUCCESS ] Total execution time: 19.97 seconds.</a:t>
            </a:r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572262E0-C206-48DB-B7BC-D7194753F646}"/>
              </a:ext>
            </a:extLst>
          </p:cNvPr>
          <p:cNvSpPr txBox="1"/>
          <p:nvPr/>
        </p:nvSpPr>
        <p:spPr>
          <a:xfrm>
            <a:off x="1224477" y="4553156"/>
            <a:ext cx="5573012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/>
                <a:ea typeface="新細明體"/>
                <a:cs typeface="Arial"/>
              </a:rPr>
              <a:t>The .xml and .bin files are generated once the model is optimized successfully.</a:t>
            </a:r>
            <a:endParaRPr lang="zh-TW"/>
          </a:p>
        </p:txBody>
      </p:sp>
      <p:pic>
        <p:nvPicPr>
          <p:cNvPr id="8" name="圖片 7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E8288D48-5CC7-4401-B4F9-DDBCF1FC95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56" y="923569"/>
            <a:ext cx="7093744" cy="21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6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AI will transform..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CF8122D-C618-4CBB-8777-1AB02F672903}"/>
              </a:ext>
            </a:extLst>
          </p:cNvPr>
          <p:cNvGrpSpPr/>
          <p:nvPr/>
        </p:nvGrpSpPr>
        <p:grpSpPr>
          <a:xfrm>
            <a:off x="272301" y="1189196"/>
            <a:ext cx="1616816" cy="3534284"/>
            <a:chOff x="480149" y="1221770"/>
            <a:chExt cx="1616816" cy="3534284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BF062E43-37B7-4A4F-B283-A2241059C6DE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30" name="矩形: 圓角 29">
                <a:extLst>
                  <a:ext uri="{FF2B5EF4-FFF2-40B4-BE49-F238E27FC236}">
                    <a16:creationId xmlns:a16="http://schemas.microsoft.com/office/drawing/2014/main" id="{AC31DDD8-3FA0-4A88-A7B2-D7B659887C2F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: 圓角 24">
                <a:extLst>
                  <a:ext uri="{FF2B5EF4-FFF2-40B4-BE49-F238E27FC236}">
                    <a16:creationId xmlns:a16="http://schemas.microsoft.com/office/drawing/2014/main" id="{7CD3ACF6-AC46-4D33-A9DE-D0812C140DD7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CC8D9DD-E526-4A72-B838-EDDF7151D410}"/>
                </a:ext>
              </a:extLst>
            </p:cNvPr>
            <p:cNvSpPr/>
            <p:nvPr/>
          </p:nvSpPr>
          <p:spPr>
            <a:xfrm>
              <a:off x="480149" y="2852986"/>
              <a:ext cx="161681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Consumer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Smart Assistants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Chatbots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Search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Personalization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Augmented Reality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Robots</a:t>
              </a:r>
            </a:p>
          </p:txBody>
        </p:sp>
        <p:pic>
          <p:nvPicPr>
            <p:cNvPr id="28" name="圖片 27" descr="一張含有 個人, 女性, 室外, 行動電話 的圖片&#10;&#10;描述是以高可信度產生">
              <a:extLst>
                <a:ext uri="{FF2B5EF4-FFF2-40B4-BE49-F238E27FC236}">
                  <a16:creationId xmlns:a16="http://schemas.microsoft.com/office/drawing/2014/main" id="{EB3396B2-3E79-4F36-A689-7B678A443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7"/>
              <a:ext cx="1517292" cy="1447014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4738F54-0A8D-4465-A227-EC9F6766ED3A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DEBB30B-1248-4D5F-9DAD-E102153EAC30}"/>
              </a:ext>
            </a:extLst>
          </p:cNvPr>
          <p:cNvGrpSpPr/>
          <p:nvPr/>
        </p:nvGrpSpPr>
        <p:grpSpPr>
          <a:xfrm>
            <a:off x="2011756" y="1189196"/>
            <a:ext cx="1616816" cy="3534284"/>
            <a:chOff x="480149" y="1221770"/>
            <a:chExt cx="1616816" cy="3534284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9C22B969-EB7A-4436-8CF1-657495CFC871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38" name="矩形: 圓角 37">
                <a:extLst>
                  <a:ext uri="{FF2B5EF4-FFF2-40B4-BE49-F238E27FC236}">
                    <a16:creationId xmlns:a16="http://schemas.microsoft.com/office/drawing/2014/main" id="{7A807640-4844-4968-A57E-78378FF1F495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矩形: 圓角 38">
                <a:extLst>
                  <a:ext uri="{FF2B5EF4-FFF2-40B4-BE49-F238E27FC236}">
                    <a16:creationId xmlns:a16="http://schemas.microsoft.com/office/drawing/2014/main" id="{6FF38A05-EAF8-4FC9-AA33-4182703AF625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D5FA0D55-E139-43B9-8367-2A675BC28992}"/>
                </a:ext>
              </a:extLst>
            </p:cNvPr>
            <p:cNvSpPr/>
            <p:nvPr/>
          </p:nvSpPr>
          <p:spPr>
            <a:xfrm>
              <a:off x="480149" y="2852986"/>
              <a:ext cx="1616815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Health</a:t>
              </a:r>
              <a:endParaRPr lang="en-US" altLang="zh-TW" sz="1200" b="1">
                <a:latin typeface="Arial"/>
                <a:cs typeface="Arial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Enhanced Diagnostics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Drug Discovery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Patient Care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Research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Sensory Aids</a:t>
              </a: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B42FC77-81BA-4B60-B509-C0885E3A8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7"/>
              <a:ext cx="1517292" cy="1447013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B952B44B-6BFF-4F82-B19E-A43F7434D1A5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517F9AF8-09E3-44F1-9CA1-4003EA1690D1}"/>
              </a:ext>
            </a:extLst>
          </p:cNvPr>
          <p:cNvGrpSpPr/>
          <p:nvPr/>
        </p:nvGrpSpPr>
        <p:grpSpPr>
          <a:xfrm>
            <a:off x="3751211" y="1189196"/>
            <a:ext cx="1616816" cy="3534284"/>
            <a:chOff x="480149" y="1221770"/>
            <a:chExt cx="1616816" cy="3534284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8A66A3F0-7510-421E-A471-D918CB6C0CF4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45" name="矩形: 圓角 44">
                <a:extLst>
                  <a:ext uri="{FF2B5EF4-FFF2-40B4-BE49-F238E27FC236}">
                    <a16:creationId xmlns:a16="http://schemas.microsoft.com/office/drawing/2014/main" id="{CB4AB462-A816-494B-8AB9-343060E593F8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043E8100-E77C-4984-A753-510BFCE79CB6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FE12A83-63F9-4780-A0A9-97A72E64559C}"/>
                </a:ext>
              </a:extLst>
            </p:cNvPr>
            <p:cNvSpPr/>
            <p:nvPr/>
          </p:nvSpPr>
          <p:spPr>
            <a:xfrm>
              <a:off x="480149" y="2852986"/>
              <a:ext cx="1616815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Finance</a:t>
              </a:r>
              <a:endParaRPr lang="en-US" altLang="zh-TW" sz="1200" b="1">
                <a:latin typeface="Arial"/>
                <a:cs typeface="Arial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Algorithmic Trading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Fraud Detection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Research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Personal Finance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Risk Mitigation</a:t>
              </a:r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7C560CC2-C5FC-4D0D-80BB-6DDFB13B6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7"/>
              <a:ext cx="1517292" cy="1447013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7F8223D-C9EC-40A5-B404-5BE0D7D67A63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E2B9D1BD-6D2F-41FF-8D6B-2D8D7F542687}"/>
              </a:ext>
            </a:extLst>
          </p:cNvPr>
          <p:cNvGrpSpPr/>
          <p:nvPr/>
        </p:nvGrpSpPr>
        <p:grpSpPr>
          <a:xfrm>
            <a:off x="5490666" y="1189196"/>
            <a:ext cx="1616816" cy="3534284"/>
            <a:chOff x="480149" y="1221770"/>
            <a:chExt cx="1616816" cy="3534284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A13C91DF-D825-4780-8F09-C0B66E15F378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52" name="矩形: 圓角 51">
                <a:extLst>
                  <a:ext uri="{FF2B5EF4-FFF2-40B4-BE49-F238E27FC236}">
                    <a16:creationId xmlns:a16="http://schemas.microsoft.com/office/drawing/2014/main" id="{893FA8DD-DDC1-47D6-A118-DF4DFCEA0E9E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矩形: 圓角 52">
                <a:extLst>
                  <a:ext uri="{FF2B5EF4-FFF2-40B4-BE49-F238E27FC236}">
                    <a16:creationId xmlns:a16="http://schemas.microsoft.com/office/drawing/2014/main" id="{580E26C8-001C-4B7F-AAD6-22EB24F125A1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5B00CEC7-E14B-400A-ADBE-6E1468F4B2F5}"/>
                </a:ext>
              </a:extLst>
            </p:cNvPr>
            <p:cNvSpPr/>
            <p:nvPr/>
          </p:nvSpPr>
          <p:spPr>
            <a:xfrm>
              <a:off x="480149" y="2852986"/>
              <a:ext cx="161681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Retail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Support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Experience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Marketing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Merchandising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Loyalty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Supply Chain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Security</a:t>
              </a:r>
            </a:p>
          </p:txBody>
        </p:sp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CDABC0A-B494-436A-90E5-F50DD635C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7"/>
              <a:ext cx="1517292" cy="1447013"/>
            </a:xfrm>
            <a:prstGeom prst="rect">
              <a:avLst/>
            </a:prstGeom>
          </p:spPr>
        </p:pic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6FEA71DD-E797-4D15-B5C8-91A529C20AAA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249A105C-ADFC-419E-8C73-83D03E110D09}"/>
              </a:ext>
            </a:extLst>
          </p:cNvPr>
          <p:cNvGrpSpPr/>
          <p:nvPr/>
        </p:nvGrpSpPr>
        <p:grpSpPr>
          <a:xfrm>
            <a:off x="7230121" y="1189196"/>
            <a:ext cx="1616816" cy="3534284"/>
            <a:chOff x="480149" y="1221770"/>
            <a:chExt cx="1616816" cy="3534284"/>
          </a:xfrm>
        </p:grpSpPr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8E1112BE-F3AE-4121-B777-A2B1107C9F93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59" name="矩形: 圓角 58">
                <a:extLst>
                  <a:ext uri="{FF2B5EF4-FFF2-40B4-BE49-F238E27FC236}">
                    <a16:creationId xmlns:a16="http://schemas.microsoft.com/office/drawing/2014/main" id="{8F2AE40F-A977-4DF5-911E-FEF507B9463B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矩形: 圓角 59">
                <a:extLst>
                  <a:ext uri="{FF2B5EF4-FFF2-40B4-BE49-F238E27FC236}">
                    <a16:creationId xmlns:a16="http://schemas.microsoft.com/office/drawing/2014/main" id="{EF5BDBBA-D551-4EFA-BD39-74AEA6C2195B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938FEA48-8617-4D6D-B25A-6D4937AA9E7C}"/>
                </a:ext>
              </a:extLst>
            </p:cNvPr>
            <p:cNvSpPr/>
            <p:nvPr/>
          </p:nvSpPr>
          <p:spPr>
            <a:xfrm>
              <a:off x="480149" y="2852986"/>
              <a:ext cx="161681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Government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Defense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Data Insights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Safety &amp; Security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Resident Engagement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Smarter Cities</a:t>
              </a:r>
            </a:p>
            <a:p>
              <a:pPr marL="171450" indent="-171450">
                <a:buFont typeface="Arial"/>
                <a:buChar char="•"/>
              </a:pPr>
              <a:endParaRPr lang="en-US" altLang="zh-TW" sz="1200">
                <a:latin typeface="Arial"/>
                <a:cs typeface="Arial"/>
              </a:endParaRPr>
            </a:p>
          </p:txBody>
        </p:sp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9D41B997-D662-4581-B93B-7F36961D0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8"/>
              <a:ext cx="1517292" cy="1447012"/>
            </a:xfrm>
            <a:prstGeom prst="rect">
              <a:avLst/>
            </a:prstGeom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7FAB2687-BB36-4F1F-8E8B-830F10C65E69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099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矩形 216">
            <a:extLst>
              <a:ext uri="{FF2B5EF4-FFF2-40B4-BE49-F238E27FC236}">
                <a16:creationId xmlns:a16="http://schemas.microsoft.com/office/drawing/2014/main" id="{6A07762E-E2E3-41BA-9391-50A350D9DEBA}"/>
              </a:ext>
            </a:extLst>
          </p:cNvPr>
          <p:cNvSpPr/>
          <p:nvPr/>
        </p:nvSpPr>
        <p:spPr>
          <a:xfrm>
            <a:off x="7419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</p:txBody>
      </p:sp>
      <p:sp>
        <p:nvSpPr>
          <p:cNvPr id="218" name="矩形 217">
            <a:extLst>
              <a:ext uri="{FF2B5EF4-FFF2-40B4-BE49-F238E27FC236}">
                <a16:creationId xmlns:a16="http://schemas.microsoft.com/office/drawing/2014/main" id="{2D11CDD4-72B9-46FD-A21B-707051BDCF4A}"/>
              </a:ext>
            </a:extLst>
          </p:cNvPr>
          <p:cNvSpPr/>
          <p:nvPr/>
        </p:nvSpPr>
        <p:spPr>
          <a:xfrm>
            <a:off x="29517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1F5CED34-10C8-433A-9B9B-6F50BD237D2D}"/>
              </a:ext>
            </a:extLst>
          </p:cNvPr>
          <p:cNvSpPr/>
          <p:nvPr/>
        </p:nvSpPr>
        <p:spPr>
          <a:xfrm>
            <a:off x="4780586" y="2244209"/>
            <a:ext cx="1810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  <a:endParaRPr lang="zh-TW" altLang="en-US" sz="3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3BD57031-4C86-4732-A9BB-D0111FA129AB}"/>
              </a:ext>
            </a:extLst>
          </p:cNvPr>
          <p:cNvSpPr/>
          <p:nvPr/>
        </p:nvSpPr>
        <p:spPr>
          <a:xfrm>
            <a:off x="6990386" y="2244209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endParaRPr lang="zh-TW" altLang="en-US" sz="30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" name="圖形 221">
            <a:extLst>
              <a:ext uri="{FF2B5EF4-FFF2-40B4-BE49-F238E27FC236}">
                <a16:creationId xmlns:a16="http://schemas.microsoft.com/office/drawing/2014/main" id="{7B6CAAEC-2170-438F-AF1A-CCE1288E46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7846" y="1151795"/>
            <a:ext cx="366713" cy="585788"/>
          </a:xfrm>
          <a:prstGeom prst="rect">
            <a:avLst/>
          </a:prstGeom>
        </p:spPr>
      </p:pic>
      <p:pic>
        <p:nvPicPr>
          <p:cNvPr id="223" name="圖形 222">
            <a:extLst>
              <a:ext uri="{FF2B5EF4-FFF2-40B4-BE49-F238E27FC236}">
                <a16:creationId xmlns:a16="http://schemas.microsoft.com/office/drawing/2014/main" id="{0F70F95F-7650-40AE-B0D9-07821F768D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3873" y="1151795"/>
            <a:ext cx="366713" cy="585788"/>
          </a:xfrm>
          <a:prstGeom prst="rect">
            <a:avLst/>
          </a:prstGeom>
        </p:spPr>
      </p:pic>
      <p:pic>
        <p:nvPicPr>
          <p:cNvPr id="224" name="圖形 223">
            <a:extLst>
              <a:ext uri="{FF2B5EF4-FFF2-40B4-BE49-F238E27FC236}">
                <a16:creationId xmlns:a16="http://schemas.microsoft.com/office/drawing/2014/main" id="{C03FDC02-B4CD-4C9D-AB2F-312F91E593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8002" y="1151795"/>
            <a:ext cx="36671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77D690-D799-48FE-B67E-588CEA78A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27" y="193240"/>
            <a:ext cx="2550786" cy="493563"/>
          </a:xfrm>
        </p:spPr>
        <p:txBody>
          <a:bodyPr/>
          <a:lstStyle/>
          <a:p>
            <a:r>
              <a:rPr lang="en-US" altLang="zh-TW" dirty="0"/>
              <a:t>Inference</a:t>
            </a:r>
            <a:endParaRPr lang="zh-TW" dirty="0"/>
          </a:p>
        </p:txBody>
      </p:sp>
      <p:sp>
        <p:nvSpPr>
          <p:cNvPr id="3" name="文字方塊 10">
            <a:extLst>
              <a:ext uri="{FF2B5EF4-FFF2-40B4-BE49-F238E27FC236}">
                <a16:creationId xmlns:a16="http://schemas.microsoft.com/office/drawing/2014/main" id="{91ACB9EE-2A1B-477A-A362-677DF736F925}"/>
              </a:ext>
            </a:extLst>
          </p:cNvPr>
          <p:cNvSpPr txBox="1"/>
          <p:nvPr/>
        </p:nvSpPr>
        <p:spPr>
          <a:xfrm>
            <a:off x="759327" y="4395701"/>
            <a:ext cx="7859154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latin typeface="Arial"/>
                <a:ea typeface="新細明體"/>
                <a:cs typeface="Arial"/>
              </a:rPr>
              <a:t>Before we deliver, we developed a custom application with meter function and tested it in lab.</a:t>
            </a:r>
            <a:endParaRPr lang="zh-TW" sz="140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43BFDE7-10A5-4D66-A1FE-0C996FF19527}"/>
              </a:ext>
            </a:extLst>
          </p:cNvPr>
          <p:cNvGrpSpPr/>
          <p:nvPr/>
        </p:nvGrpSpPr>
        <p:grpSpPr>
          <a:xfrm>
            <a:off x="823010" y="897666"/>
            <a:ext cx="7497979" cy="3401046"/>
            <a:chOff x="752031" y="928692"/>
            <a:chExt cx="7868422" cy="3569077"/>
          </a:xfrm>
        </p:grpSpPr>
        <p:pic>
          <p:nvPicPr>
            <p:cNvPr id="3076" name="Picture 4" descr="https://lh5.googleusercontent.com/KbZSAicleBnzRyHq-l3N28ebFx1uNUgmRRTgY-elAdmq6WQ6894yU-rIKVwDqq03-UUkfJD2GNmdlcp74dbzodb278wKMn6YynBxJ_CgwnYqBlMPP5-UMycyAcKTZ62u47zrVkiDAs8">
              <a:extLst>
                <a:ext uri="{FF2B5EF4-FFF2-40B4-BE49-F238E27FC236}">
                  <a16:creationId xmlns:a16="http://schemas.microsoft.com/office/drawing/2014/main" id="{FBFF426D-F4F6-411B-AD1F-96688BBCDC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8841" y="928693"/>
              <a:ext cx="5191612" cy="356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lh6.googleusercontent.com/u4q0l9I_x96jTUkJ9UxhsWnV_1J3Lw1Mt6YC_KKVGUilCcwLdm9ycXaBg1mT1r0xVuPs_xU6S-r8-9cy7MlorTR1T2FnuieP0XHJOMbYISvJy_l8a1tGGpsfaHS7Tbb2xRBvdfU_0Mg">
              <a:extLst>
                <a:ext uri="{FF2B5EF4-FFF2-40B4-BE49-F238E27FC236}">
                  <a16:creationId xmlns:a16="http://schemas.microsoft.com/office/drawing/2014/main" id="{F8862AFB-8129-4037-959E-C7A853396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31" y="928692"/>
              <a:ext cx="2676809" cy="3569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81294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31BC-9931-4978-B84F-51D9428C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solutions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63E40D2-B66C-4125-B76E-A9499D26ED6E}"/>
              </a:ext>
            </a:extLst>
          </p:cNvPr>
          <p:cNvSpPr/>
          <p:nvPr/>
        </p:nvSpPr>
        <p:spPr>
          <a:xfrm>
            <a:off x="1" y="1081924"/>
            <a:ext cx="9144000" cy="40615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2" descr="https://lh5.googleusercontent.com/6KBFIbmewBjsOPh8tpS26oq9j4UYj7j8KBOwpdYPz2e6hVhdeRBD86aOGqedyhUSnZuUHwyVlHArwBhfaYtgnsX27dLOamnXM-bJKedSzoMPNs7zXh9iDDpD5aSpuUe_BOxF0xVDgm0">
            <a:extLst>
              <a:ext uri="{FF2B5EF4-FFF2-40B4-BE49-F238E27FC236}">
                <a16:creationId xmlns:a16="http://schemas.microsoft.com/office/drawing/2014/main" id="{C484CAA1-6570-4034-BB9C-868B7004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1924"/>
            <a:ext cx="5420089" cy="40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id="{1E496F17-F341-452A-903E-4E566BC3C8BF}"/>
              </a:ext>
            </a:extLst>
          </p:cNvPr>
          <p:cNvSpPr txBox="1">
            <a:spLocks/>
          </p:cNvSpPr>
          <p:nvPr/>
        </p:nvSpPr>
        <p:spPr>
          <a:xfrm>
            <a:off x="5536742" y="2571750"/>
            <a:ext cx="3495257" cy="1522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  <a:tabLst>
                <a:tab pos="180975" algn="l"/>
              </a:tabLst>
            </a:pPr>
            <a:r>
              <a:rPr lang="en-US" altLang="zh-TW" dirty="0">
                <a:solidFill>
                  <a:srgbClr val="09F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Solution Demo.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11B457F-1343-4CFF-9EF8-90944B0198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9F700319-0B16-4F1A-A83D-2EC1C9F142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4640" b="43646"/>
          <a:stretch/>
        </p:blipFill>
        <p:spPr>
          <a:xfrm>
            <a:off x="5520022" y="3257866"/>
            <a:ext cx="3623977" cy="18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15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7FB5EDFC-167B-4C55-BCBE-DD218441F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977539">
            <a:off x="-222892" y="3012763"/>
            <a:ext cx="2224639" cy="170013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DD8100A-7DC2-42FA-B0E0-32B011DCBE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60" y="1649721"/>
            <a:ext cx="4984592" cy="3028218"/>
          </a:xfrm>
          <a:prstGeom prst="rect">
            <a:avLst/>
          </a:prstGeom>
          <a:effectLst/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13934DA8-1362-41F6-8090-1CF92959C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8906" y="465561"/>
            <a:ext cx="1575406" cy="120396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E70843B-88D6-407B-B60C-9B7A11C78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7612" y="3135173"/>
            <a:ext cx="2627917" cy="200832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97CB5D8-22A1-410F-AD1A-61B6F2F6ABC7}"/>
              </a:ext>
            </a:extLst>
          </p:cNvPr>
          <p:cNvSpPr/>
          <p:nvPr/>
        </p:nvSpPr>
        <p:spPr>
          <a:xfrm>
            <a:off x="628146" y="1652153"/>
            <a:ext cx="8072437" cy="2857500"/>
          </a:xfrm>
          <a:prstGeom prst="roundRect">
            <a:avLst>
              <a:gd name="adj" fmla="val 2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3B8899A-F369-4CBF-A64E-19B5EA01A595}"/>
              </a:ext>
            </a:extLst>
          </p:cNvPr>
          <p:cNvGrpSpPr/>
          <p:nvPr/>
        </p:nvGrpSpPr>
        <p:grpSpPr>
          <a:xfrm>
            <a:off x="5276932" y="1159661"/>
            <a:ext cx="2416046" cy="750072"/>
            <a:chOff x="1590374" y="1058239"/>
            <a:chExt cx="2416046" cy="750072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027EA3DE-85E2-4417-8BD5-6E40ED76E7E7}"/>
                </a:ext>
              </a:extLst>
            </p:cNvPr>
            <p:cNvGrpSpPr/>
            <p:nvPr/>
          </p:nvGrpSpPr>
          <p:grpSpPr>
            <a:xfrm>
              <a:off x="1782422" y="1364400"/>
              <a:ext cx="2015511" cy="443911"/>
              <a:chOff x="1377290" y="3761471"/>
              <a:chExt cx="2015511" cy="443911"/>
            </a:xfrm>
          </p:grpSpPr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77B34088-9EB8-44A5-AC0E-02B6A4981FD2}"/>
                  </a:ext>
                </a:extLst>
              </p:cNvPr>
              <p:cNvSpPr/>
              <p:nvPr/>
            </p:nvSpPr>
            <p:spPr>
              <a:xfrm>
                <a:off x="1505941" y="3789134"/>
                <a:ext cx="1774648" cy="416248"/>
              </a:xfrm>
              <a:prstGeom prst="roundRect">
                <a:avLst/>
              </a:prstGeom>
              <a:solidFill>
                <a:srgbClr val="00E0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AE4228D8-F2AD-419E-B769-DFFED40176AB}"/>
                  </a:ext>
                </a:extLst>
              </p:cNvPr>
              <p:cNvSpPr txBox="1"/>
              <p:nvPr/>
            </p:nvSpPr>
            <p:spPr>
              <a:xfrm>
                <a:off x="1377290" y="3761471"/>
                <a:ext cx="20155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 Labels</a:t>
                </a:r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96AEF65-8173-4023-B999-111485520CA7}"/>
                </a:ext>
              </a:extLst>
            </p:cNvPr>
            <p:cNvSpPr/>
            <p:nvPr/>
          </p:nvSpPr>
          <p:spPr>
            <a:xfrm>
              <a:off x="1590374" y="1058239"/>
              <a:ext cx="2416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Classification</a:t>
              </a:r>
              <a:endPara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0C7A5A0-9BC0-474D-AA18-B9BF3F708A16}"/>
              </a:ext>
            </a:extLst>
          </p:cNvPr>
          <p:cNvGrpSpPr/>
          <p:nvPr/>
        </p:nvGrpSpPr>
        <p:grpSpPr>
          <a:xfrm>
            <a:off x="1590374" y="1165165"/>
            <a:ext cx="2416046" cy="750072"/>
            <a:chOff x="1590374" y="1058239"/>
            <a:chExt cx="2416046" cy="750072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B522FD27-97A1-4D80-8B2D-4B7BB4E42570}"/>
                </a:ext>
              </a:extLst>
            </p:cNvPr>
            <p:cNvGrpSpPr/>
            <p:nvPr/>
          </p:nvGrpSpPr>
          <p:grpSpPr>
            <a:xfrm>
              <a:off x="1782422" y="1364400"/>
              <a:ext cx="2015511" cy="443911"/>
              <a:chOff x="1377290" y="3761471"/>
              <a:chExt cx="2015511" cy="443911"/>
            </a:xfrm>
          </p:grpSpPr>
          <p:sp>
            <p:nvSpPr>
              <p:cNvPr id="12" name="矩形: 圓角 11">
                <a:extLst>
                  <a:ext uri="{FF2B5EF4-FFF2-40B4-BE49-F238E27FC236}">
                    <a16:creationId xmlns:a16="http://schemas.microsoft.com/office/drawing/2014/main" id="{C8F81895-534B-4EC9-BD42-0D316493842E}"/>
                  </a:ext>
                </a:extLst>
              </p:cNvPr>
              <p:cNvSpPr/>
              <p:nvPr/>
            </p:nvSpPr>
            <p:spPr>
              <a:xfrm>
                <a:off x="1505941" y="3789134"/>
                <a:ext cx="1774648" cy="416248"/>
              </a:xfrm>
              <a:prstGeom prst="roundRect">
                <a:avLst/>
              </a:prstGeom>
              <a:solidFill>
                <a:srgbClr val="00E0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301D786C-2605-4D0A-8E9A-9F507B8E514A}"/>
                  </a:ext>
                </a:extLst>
              </p:cNvPr>
              <p:cNvSpPr txBox="1"/>
              <p:nvPr/>
            </p:nvSpPr>
            <p:spPr>
              <a:xfrm>
                <a:off x="1377290" y="3761471"/>
                <a:ext cx="20155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 Label</a:t>
                </a: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25769E9-62BB-4FCB-A95C-E12C58739D6D}"/>
                </a:ext>
              </a:extLst>
            </p:cNvPr>
            <p:cNvSpPr/>
            <p:nvPr/>
          </p:nvSpPr>
          <p:spPr>
            <a:xfrm>
              <a:off x="1590374" y="1058239"/>
              <a:ext cx="2416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Classification</a:t>
              </a:r>
              <a:endPara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77D690-D799-48FE-B67E-588CEA78A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9396"/>
            <a:ext cx="6948810" cy="493563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altLang="zh-TW"/>
              <a:t>How we develop image classification model</a:t>
            </a:r>
            <a:endParaRPr lang="zh-TW"/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D76577B2-42D6-4A16-8666-9E6613CD5EAB}"/>
              </a:ext>
            </a:extLst>
          </p:cNvPr>
          <p:cNvSpPr txBox="1"/>
          <p:nvPr/>
        </p:nvSpPr>
        <p:spPr>
          <a:xfrm>
            <a:off x="1719098" y="4540106"/>
            <a:ext cx="5705803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/>
                <a:ea typeface="新細明體"/>
                <a:cs typeface="Arial"/>
              </a:rPr>
              <a:t>Start from business requirement: (Multi) Label those photos automatically for user uploaded photos.</a:t>
            </a:r>
            <a:endParaRPr lang="zh-TW"/>
          </a:p>
        </p:txBody>
      </p:sp>
      <p:pic>
        <p:nvPicPr>
          <p:cNvPr id="2050" name="Picture 2" descr="https://lh3.googleusercontent.com/ihmTwqNzT9rqjeI4SpjnGQp-9pZz63ZctZF9p9UFx-0ErMGlQ1b5A_hOhNI7E0p5p9wleL2_lpH2_HfkmR7zqpU586hr0h2YoOv0w2xNoG35Y6hdYyBXlk_tG3iCpq1JFzGg0iX7jGw">
            <a:extLst>
              <a:ext uri="{FF2B5EF4-FFF2-40B4-BE49-F238E27FC236}">
                <a16:creationId xmlns:a16="http://schemas.microsoft.com/office/drawing/2014/main" id="{A8E4C5CD-376F-4886-BAD1-83FF95D5A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337" y="1780972"/>
            <a:ext cx="3462583" cy="25984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個人, 室內, 牆, 蛋糕 的圖片&#10;&#10;描述是以非常高的可信度產生">
            <a:extLst>
              <a:ext uri="{FF2B5EF4-FFF2-40B4-BE49-F238E27FC236}">
                <a16:creationId xmlns:a16="http://schemas.microsoft.com/office/drawing/2014/main" id="{14924BE5-F977-45FA-A065-5701C9488E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69" y="1755900"/>
            <a:ext cx="3857869" cy="2571912"/>
          </a:xfrm>
          <a:prstGeom prst="rect">
            <a:avLst/>
          </a:prstGeom>
          <a:effectLst/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6F7074-991B-4547-9D49-DB22737B982A}"/>
              </a:ext>
            </a:extLst>
          </p:cNvPr>
          <p:cNvSpPr/>
          <p:nvPr/>
        </p:nvSpPr>
        <p:spPr>
          <a:xfrm>
            <a:off x="4479635" y="250138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TW">
              <a:solidFill>
                <a:srgbClr val="00E0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BCE0A6B-D6CD-4B9E-AE0A-8E5A42ADA0EE}"/>
              </a:ext>
            </a:extLst>
          </p:cNvPr>
          <p:cNvSpPr/>
          <p:nvPr/>
        </p:nvSpPr>
        <p:spPr>
          <a:xfrm>
            <a:off x="4851991" y="2187059"/>
            <a:ext cx="591860" cy="5918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B3A5BE9-D59F-4436-993C-9F259BC87340}"/>
              </a:ext>
            </a:extLst>
          </p:cNvPr>
          <p:cNvSpPr/>
          <p:nvPr/>
        </p:nvSpPr>
        <p:spPr>
          <a:xfrm>
            <a:off x="5370123" y="2556740"/>
            <a:ext cx="522553" cy="52255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94F6085-B9C4-491A-9F96-F7F363C23355}"/>
              </a:ext>
            </a:extLst>
          </p:cNvPr>
          <p:cNvSpPr/>
          <p:nvPr/>
        </p:nvSpPr>
        <p:spPr>
          <a:xfrm>
            <a:off x="5954182" y="2670582"/>
            <a:ext cx="471488" cy="4714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0959093-6FC5-49A3-97F3-D0FE1BA48EC6}"/>
              </a:ext>
            </a:extLst>
          </p:cNvPr>
          <p:cNvSpPr/>
          <p:nvPr/>
        </p:nvSpPr>
        <p:spPr>
          <a:xfrm>
            <a:off x="6253296" y="2237174"/>
            <a:ext cx="471488" cy="4714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039214D-AC94-47DB-ACEA-95DBFAF70BEC}"/>
              </a:ext>
            </a:extLst>
          </p:cNvPr>
          <p:cNvSpPr/>
          <p:nvPr/>
        </p:nvSpPr>
        <p:spPr>
          <a:xfrm>
            <a:off x="5549926" y="2085252"/>
            <a:ext cx="471488" cy="4714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E4C972A-9063-4D50-A6C7-79A5F44B6817}"/>
              </a:ext>
            </a:extLst>
          </p:cNvPr>
          <p:cNvSpPr/>
          <p:nvPr/>
        </p:nvSpPr>
        <p:spPr>
          <a:xfrm>
            <a:off x="7372279" y="2094856"/>
            <a:ext cx="632858" cy="63285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BB09CC1-598D-4935-AE11-42850776FA18}"/>
              </a:ext>
            </a:extLst>
          </p:cNvPr>
          <p:cNvSpPr/>
          <p:nvPr/>
        </p:nvSpPr>
        <p:spPr>
          <a:xfrm>
            <a:off x="6613219" y="2483238"/>
            <a:ext cx="534686" cy="534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593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F6166188-4AD5-4E9E-8507-85CC648D4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7887" y="3183680"/>
            <a:ext cx="2343150" cy="17907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5B4A8A5B-BBB1-4CEF-AFD0-58AF72C0D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8425" y="1228403"/>
            <a:ext cx="2343150" cy="1790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07BA8-36A2-46E0-98CC-FACFF684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model/framework we’re using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A2C31CE-B0C2-42AF-85DC-7F46ED9A74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528" y="2123753"/>
            <a:ext cx="5350670" cy="2248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9388" indent="-179388">
              <a:buClr>
                <a:srgbClr val="09F3FF"/>
              </a:buClr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Framework: </a:t>
            </a:r>
            <a:r>
              <a:rPr lang="en-US" altLang="zh-TW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endParaRPr lang="zh-TW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9F3FF"/>
              </a:buClr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Topology: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ResNet50</a:t>
            </a:r>
          </a:p>
          <a:p>
            <a:pPr marL="179388" indent="-179388">
              <a:buClr>
                <a:srgbClr val="09F3FF"/>
              </a:buClr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optimizer &amp; inference engine:</a:t>
            </a:r>
            <a:b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lang="en-US" altLang="zh-TW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47E872-B3E7-42BD-82D3-CFBC264C10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516" y="842963"/>
            <a:ext cx="2062812" cy="4295994"/>
          </a:xfrm>
          <a:prstGeom prst="round2SameRect">
            <a:avLst>
              <a:gd name="adj1" fmla="val 6657"/>
              <a:gd name="adj2" fmla="val 0"/>
            </a:avLst>
          </a:prstGeom>
          <a:effectLst>
            <a:outerShdw blurRad="431800" dist="419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AB34BA-64A3-46C2-9632-193BE5684C76}"/>
              </a:ext>
            </a:extLst>
          </p:cNvPr>
          <p:cNvSpPr/>
          <p:nvPr/>
        </p:nvSpPr>
        <p:spPr>
          <a:xfrm>
            <a:off x="4470043" y="4845544"/>
            <a:ext cx="13308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/>
              <a:t>arXiv:1512.03385v1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9C65F6D5-B5C0-4ECE-8A07-3BEE7C3F8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1228403"/>
            <a:ext cx="1575406" cy="12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71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4706-21CC-4C05-8B21-E40EC2E7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" y="297956"/>
            <a:ext cx="2799102" cy="493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7A33-8934-4E25-8BD2-0A9B35B279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525" y="1188265"/>
            <a:ext cx="8362950" cy="3678237"/>
          </a:xfrm>
        </p:spPr>
        <p:txBody>
          <a:bodyPr>
            <a:normAutofit/>
          </a:bodyPr>
          <a:lstStyle/>
          <a:p>
            <a:pPr marL="179388" indent="-179388"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~= 2,000,000</a:t>
            </a:r>
          </a:p>
          <a:p>
            <a:pPr marL="179388" indent="-179388"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cleansing &amp; preprocessing</a:t>
            </a:r>
          </a:p>
          <a:p>
            <a:pPr marL="179388" indent="-179388"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dataset: 100,966 images</a:t>
            </a:r>
          </a:p>
          <a:p>
            <a:pPr marL="179388" indent="-179388"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trained: &gt;300 models</a:t>
            </a:r>
          </a:p>
          <a:p>
            <a:pPr marL="179388" indent="-179388">
              <a:lnSpc>
                <a:spcPts val="1600"/>
              </a:lnSpc>
              <a:buClr>
                <a:srgbClr val="09F3FF"/>
              </a:buClr>
              <a:tabLst>
                <a:tab pos="85725" algn="l"/>
              </a:tabLst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F1 score: &gt; 90%</a:t>
            </a:r>
          </a:p>
          <a:p>
            <a:pPr marL="179388" indent="-179388">
              <a:lnSpc>
                <a:spcPts val="1600"/>
              </a:lnSpc>
              <a:tabLst>
                <a:tab pos="179388" algn="l"/>
              </a:tabLst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 descr="https://lh3.googleusercontent.com/v1ytaXNdB-hTPTxSidLVJ3FbWcbHoWOs9ymggktXqUFxZqTSJ-P-3Z4BlXF99x0ZOtVTSnwahSk9ycMqu_E9oRdAevKXGKO4yk5ApnkbySaYSFwN9gwmpat1D8F-Pv9icpZ1pbaJS5k">
            <a:extLst>
              <a:ext uri="{FF2B5EF4-FFF2-40B4-BE49-F238E27FC236}">
                <a16:creationId xmlns:a16="http://schemas.microsoft.com/office/drawing/2014/main" id="{7E61F0D1-6163-44A0-9506-72D85CB5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44" y="1734754"/>
            <a:ext cx="2510986" cy="16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lh6.googleusercontent.com/P_gM3K3U38VjlswS-DxtvP586FvmVh9-X_oYWWiNHtD9BBTRt48s4QC_G_orDj3mxPx2JJBTzpsfwP3BB8lddZqos90FOFOiACvhE9qYiMcWKxzv2bZ1277Q2ZlW86bfn3nKoqBfCx4">
            <a:extLst>
              <a:ext uri="{FF2B5EF4-FFF2-40B4-BE49-F238E27FC236}">
                <a16:creationId xmlns:a16="http://schemas.microsoft.com/office/drawing/2014/main" id="{A7317A52-4F0B-4D28-AAA3-BD28BD58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260" y="1734754"/>
            <a:ext cx="1673991" cy="16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upload.wikimedia.org/wikipedia/commons/thumb/2/26/Precisionrecall.svg/350px-Precisionrecall.svg.png">
            <a:extLst>
              <a:ext uri="{FF2B5EF4-FFF2-40B4-BE49-F238E27FC236}">
                <a16:creationId xmlns:a16="http://schemas.microsoft.com/office/drawing/2014/main" id="{C64D233F-9F37-4513-9AE5-43378AB4E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46"/>
          <a:stretch/>
        </p:blipFill>
        <p:spPr bwMode="auto">
          <a:xfrm>
            <a:off x="6433399" y="1092994"/>
            <a:ext cx="2229028" cy="378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14F4-74AB-4463-BB7E-B392DFCF57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49" y="4360069"/>
            <a:ext cx="3303239" cy="522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47DA27-C7C6-4483-9F63-90E892DAA64E}"/>
              </a:ext>
            </a:extLst>
          </p:cNvPr>
          <p:cNvSpPr/>
          <p:nvPr/>
        </p:nvSpPr>
        <p:spPr>
          <a:xfrm>
            <a:off x="5941491" y="4866502"/>
            <a:ext cx="2629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https://en.wikipedia.org/wiki/F1_score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C7980C-0A5C-4571-8619-6ADA09A6BDC7}"/>
              </a:ext>
            </a:extLst>
          </p:cNvPr>
          <p:cNvGrpSpPr/>
          <p:nvPr/>
        </p:nvGrpSpPr>
        <p:grpSpPr>
          <a:xfrm>
            <a:off x="2441179" y="3002629"/>
            <a:ext cx="1805140" cy="406116"/>
            <a:chOff x="523547" y="2538057"/>
            <a:chExt cx="5295837" cy="406116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E6EAF0FF-BEE8-4179-8788-16D415E2C34F}"/>
                </a:ext>
              </a:extLst>
            </p:cNvPr>
            <p:cNvSpPr/>
            <p:nvPr/>
          </p:nvSpPr>
          <p:spPr>
            <a:xfrm>
              <a:off x="523547" y="2538057"/>
              <a:ext cx="2926757" cy="406116"/>
            </a:xfrm>
            <a:prstGeom prst="roundRect">
              <a:avLst/>
            </a:prstGeom>
            <a:solidFill>
              <a:srgbClr val="00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15" name="文字方塊 10">
              <a:extLst>
                <a:ext uri="{FF2B5EF4-FFF2-40B4-BE49-F238E27FC236}">
                  <a16:creationId xmlns:a16="http://schemas.microsoft.com/office/drawing/2014/main" id="{09C4B82F-CD72-43DA-8315-1A9549FA816C}"/>
                </a:ext>
              </a:extLst>
            </p:cNvPr>
            <p:cNvSpPr txBox="1"/>
            <p:nvPr/>
          </p:nvSpPr>
          <p:spPr>
            <a:xfrm>
              <a:off x="770807" y="2585670"/>
              <a:ext cx="5048577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600" b="1">
                  <a:solidFill>
                    <a:srgbClr val="002060"/>
                  </a:solidFill>
                  <a:latin typeface="Arial"/>
                  <a:ea typeface="新細明體"/>
                  <a:cs typeface="Arial"/>
                </a:rPr>
                <a:t>No Tag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563A4A7-44A0-468F-B89E-E3B2B3210EDE}"/>
              </a:ext>
            </a:extLst>
          </p:cNvPr>
          <p:cNvGrpSpPr/>
          <p:nvPr/>
        </p:nvGrpSpPr>
        <p:grpSpPr>
          <a:xfrm>
            <a:off x="5014483" y="3002629"/>
            <a:ext cx="1836496" cy="406116"/>
            <a:chOff x="523547" y="2538057"/>
            <a:chExt cx="5387828" cy="406116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3A22087B-3FC7-4DD9-AA88-6224501B925E}"/>
                </a:ext>
              </a:extLst>
            </p:cNvPr>
            <p:cNvSpPr/>
            <p:nvPr/>
          </p:nvSpPr>
          <p:spPr>
            <a:xfrm>
              <a:off x="523547" y="2538057"/>
              <a:ext cx="2926757" cy="406116"/>
            </a:xfrm>
            <a:prstGeom prst="roundRect">
              <a:avLst/>
            </a:prstGeom>
            <a:solidFill>
              <a:srgbClr val="00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18" name="文字方塊 10">
              <a:extLst>
                <a:ext uri="{FF2B5EF4-FFF2-40B4-BE49-F238E27FC236}">
                  <a16:creationId xmlns:a16="http://schemas.microsoft.com/office/drawing/2014/main" id="{754E6456-DA13-4E66-85F0-B54BF558089A}"/>
                </a:ext>
              </a:extLst>
            </p:cNvPr>
            <p:cNvSpPr txBox="1"/>
            <p:nvPr/>
          </p:nvSpPr>
          <p:spPr>
            <a:xfrm>
              <a:off x="862798" y="2585670"/>
              <a:ext cx="5048577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600" b="1">
                  <a:solidFill>
                    <a:srgbClr val="002060"/>
                  </a:solidFill>
                  <a:latin typeface="Arial"/>
                  <a:ea typeface="新細明體"/>
                  <a:cs typeface="Arial"/>
                </a:rPr>
                <a:t>Lotus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11966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35FC-3E20-470E-B4EC-E7014F6BA1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982" y="1085057"/>
            <a:ext cx="4452938" cy="1660525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Why QNAP NAS for AI ?</a:t>
            </a:r>
            <a:endParaRPr 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54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483" y="297956"/>
            <a:ext cx="8229600" cy="493563"/>
          </a:xfrm>
        </p:spPr>
        <p:txBody>
          <a:bodyPr/>
          <a:lstStyle/>
          <a:p>
            <a:r>
              <a:rPr lang="e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Three pillars for success…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2D2D00-4C24-4E2A-8928-391BE09BF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" y="1078706"/>
            <a:ext cx="9141291" cy="4064794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C92891F-12F3-41F4-B36C-D990AD38F4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Why QNAP NAS for AI?</a:t>
            </a:r>
          </a:p>
        </p:txBody>
      </p:sp>
      <p:pic>
        <p:nvPicPr>
          <p:cNvPr id="50178" name="Picture 2" descr="Image result for TC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9398">
            <a:off x="573432" y="1596256"/>
            <a:ext cx="1302500" cy="15210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662E6F5-87E1-45BE-9E69-B562C06433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275">
            <a:off x="3682433" y="1567801"/>
            <a:ext cx="1190082" cy="16626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278E6B76-8A06-47DD-8F19-45D7C6C33DCA}"/>
              </a:ext>
            </a:extLst>
          </p:cNvPr>
          <p:cNvSpPr/>
          <p:nvPr/>
        </p:nvSpPr>
        <p:spPr>
          <a:xfrm>
            <a:off x="553778" y="1220002"/>
            <a:ext cx="210174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chemeClr val="accent5"/>
              </a:buClr>
              <a:buSzPts val="1600"/>
            </a:pPr>
            <a:r>
              <a:rPr lang="en-US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 investments </a:t>
            </a:r>
            <a:br>
              <a:rPr lang="en-US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high gains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7E8CD648-77D0-4281-B4D1-B9F68B02418B}"/>
              </a:ext>
            </a:extLst>
          </p:cNvPr>
          <p:cNvSpPr/>
          <p:nvPr/>
        </p:nvSpPr>
        <p:spPr>
          <a:xfrm>
            <a:off x="3588786" y="1212816"/>
            <a:ext cx="1886779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FAST, EASY, and it is </a:t>
            </a:r>
            <a:r>
              <a:rPr lang="en-US" altLang="zh-TW" sz="1400" b="1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3457DBD-7D3D-406B-8A9D-F0C3C3756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9000"/>
                    </a14:imgEffect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2206"/>
            <a:ext cx="9144000" cy="33134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90459FD-9638-4BCB-A656-F159AE335747}"/>
              </a:ext>
            </a:extLst>
          </p:cNvPr>
          <p:cNvSpPr/>
          <p:nvPr/>
        </p:nvSpPr>
        <p:spPr>
          <a:xfrm>
            <a:off x="6364699" y="1194560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</a:t>
            </a:r>
            <a:br>
              <a:rPr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huge data</a:t>
            </a:r>
            <a:endParaRPr lang="en-US" altLang="zh-TW" sz="1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33F7718-5A49-4895-8C25-1917F25B7C1F}"/>
              </a:ext>
            </a:extLst>
          </p:cNvPr>
          <p:cNvGrpSpPr/>
          <p:nvPr/>
        </p:nvGrpSpPr>
        <p:grpSpPr>
          <a:xfrm>
            <a:off x="6420828" y="1765611"/>
            <a:ext cx="2132300" cy="1110713"/>
            <a:chOff x="3590134" y="1674333"/>
            <a:chExt cx="5477350" cy="2853147"/>
          </a:xfrm>
        </p:grpSpPr>
        <p:pic>
          <p:nvPicPr>
            <p:cNvPr id="14" name="Picture 6" descr="Image result for Huge Data">
              <a:extLst>
                <a:ext uri="{FF2B5EF4-FFF2-40B4-BE49-F238E27FC236}">
                  <a16:creationId xmlns:a16="http://schemas.microsoft.com/office/drawing/2014/main" id="{3C95FD26-D847-475B-9677-A50778ED8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06" y="1674333"/>
              <a:ext cx="2435878" cy="2853147"/>
            </a:xfrm>
            <a:prstGeom prst="roundRect">
              <a:avLst/>
            </a:prstGeom>
            <a:noFill/>
          </p:spPr>
        </p:pic>
        <p:pic>
          <p:nvPicPr>
            <p:cNvPr id="15" name="Picture 4" descr="Storage Overview">
              <a:extLst>
                <a:ext uri="{FF2B5EF4-FFF2-40B4-BE49-F238E27FC236}">
                  <a16:creationId xmlns:a16="http://schemas.microsoft.com/office/drawing/2014/main" id="{212C3564-1AC7-400C-AA80-D08807D01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134" y="2484849"/>
              <a:ext cx="3631342" cy="2042631"/>
            </a:xfrm>
            <a:prstGeom prst="roundRect">
              <a:avLst>
                <a:gd name="adj" fmla="val 20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B9D511C5-7379-4BB0-9E02-83ABE7BE54F3}"/>
              </a:ext>
            </a:extLst>
          </p:cNvPr>
          <p:cNvSpPr/>
          <p:nvPr/>
        </p:nvSpPr>
        <p:spPr>
          <a:xfrm>
            <a:off x="484103" y="3422609"/>
            <a:ext cx="1305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101600">
              <a:spcBef>
                <a:spcPts val="400"/>
              </a:spcBef>
              <a:buClr>
                <a:srgbClr val="002060"/>
              </a:buClr>
              <a:buSzPct val="100000"/>
              <a:defRPr/>
            </a:pPr>
            <a:r>
              <a:rPr lang="en-US" altLang="zh-TW" sz="1400" b="1" kern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High IOPS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F36297-DEAF-45C5-B31A-AF2388D1458C}"/>
              </a:ext>
            </a:extLst>
          </p:cNvPr>
          <p:cNvGrpSpPr/>
          <p:nvPr/>
        </p:nvGrpSpPr>
        <p:grpSpPr>
          <a:xfrm>
            <a:off x="369577" y="3695640"/>
            <a:ext cx="2236798" cy="1095594"/>
            <a:chOff x="2147823" y="3448033"/>
            <a:chExt cx="3788470" cy="1855609"/>
          </a:xfrm>
        </p:grpSpPr>
        <p:pic>
          <p:nvPicPr>
            <p:cNvPr id="17" name="Picture 2" descr="D:\工作進行中\20170911直播母版16比9\各場PPT元素\20171226\直播20171226_QuIA\高速-01.png">
              <a:extLst>
                <a:ext uri="{FF2B5EF4-FFF2-40B4-BE49-F238E27FC236}">
                  <a16:creationId xmlns:a16="http://schemas.microsoft.com/office/drawing/2014/main" id="{9D8FD90C-0E16-428B-88ED-DD3647ED4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75275" y="3972838"/>
              <a:ext cx="1061018" cy="8487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B99686E-A39F-40D5-A6A5-353EF8A39B68}"/>
                </a:ext>
              </a:extLst>
            </p:cNvPr>
            <p:cNvGrpSpPr/>
            <p:nvPr/>
          </p:nvGrpSpPr>
          <p:grpSpPr>
            <a:xfrm>
              <a:off x="2147823" y="3448033"/>
              <a:ext cx="2968976" cy="1855609"/>
              <a:chOff x="3888305" y="2381527"/>
              <a:chExt cx="3174604" cy="1984127"/>
            </a:xfrm>
          </p:grpSpPr>
          <p:pic>
            <p:nvPicPr>
              <p:cNvPr id="25" name="Picture 2" descr="C:\Users\Coco Chiang\Desktop\暫存\新增資料夾\TS-1277_Front 拷貝.png">
                <a:extLst>
                  <a:ext uri="{FF2B5EF4-FFF2-40B4-BE49-F238E27FC236}">
                    <a16:creationId xmlns:a16="http://schemas.microsoft.com/office/drawing/2014/main" id="{E13AA939-02F1-4CBF-853A-290529B9A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305" y="2381527"/>
                <a:ext cx="3174604" cy="1984127"/>
              </a:xfrm>
              <a:prstGeom prst="rect">
                <a:avLst/>
              </a:prstGeom>
              <a:noFill/>
            </p:spPr>
          </p:pic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EFC49F54-FB2C-4B9F-A5F4-D21119B0640D}"/>
                  </a:ext>
                </a:extLst>
              </p:cNvPr>
              <p:cNvSpPr/>
              <p:nvPr/>
            </p:nvSpPr>
            <p:spPr>
              <a:xfrm>
                <a:off x="4106588" y="2688888"/>
                <a:ext cx="1201971" cy="348397"/>
              </a:xfrm>
              <a:prstGeom prst="rect">
                <a:avLst/>
              </a:pr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FE526DC-97C0-4240-8043-82FB1F9BF320}"/>
                  </a:ext>
                </a:extLst>
              </p:cNvPr>
              <p:cNvSpPr/>
              <p:nvPr/>
            </p:nvSpPr>
            <p:spPr>
              <a:xfrm>
                <a:off x="4133353" y="3137913"/>
                <a:ext cx="1991670" cy="893506"/>
              </a:xfrm>
              <a:prstGeom prst="rect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C7132E89-87C4-4C0B-966C-00B3C6B00432}"/>
              </a:ext>
            </a:extLst>
          </p:cNvPr>
          <p:cNvSpPr/>
          <p:nvPr/>
        </p:nvSpPr>
        <p:spPr>
          <a:xfrm>
            <a:off x="3630113" y="3377824"/>
            <a:ext cx="1693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5"/>
              </a:buClr>
            </a:pPr>
            <a:r>
              <a:rPr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layers </a:t>
            </a:r>
            <a:br>
              <a:rPr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data protection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95C5DC7-027D-46E2-8DBF-78B9124BA5E0}"/>
              </a:ext>
            </a:extLst>
          </p:cNvPr>
          <p:cNvGrpSpPr/>
          <p:nvPr/>
        </p:nvGrpSpPr>
        <p:grpSpPr>
          <a:xfrm>
            <a:off x="3296851" y="3583481"/>
            <a:ext cx="2360896" cy="1379145"/>
            <a:chOff x="2862245" y="3987334"/>
            <a:chExt cx="2556700" cy="149352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8D5EB67E-F3D7-48EB-8405-5DB04CB02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991"/>
            <a:stretch/>
          </p:blipFill>
          <p:spPr>
            <a:xfrm>
              <a:off x="2862245" y="3987334"/>
              <a:ext cx="2556700" cy="1493526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930CBC81-52E4-425C-ABFD-3D8BBDE47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21568" y="4506109"/>
              <a:ext cx="497377" cy="616938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B756D6AB-C4C8-4A55-8CD9-91A81867F43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6388"/>
          <a:stretch/>
        </p:blipFill>
        <p:spPr>
          <a:xfrm>
            <a:off x="6641832" y="3766837"/>
            <a:ext cx="1920995" cy="1017281"/>
          </a:xfrm>
          <a:prstGeom prst="rect">
            <a:avLst/>
          </a:prstGeom>
          <a:effectLst>
            <a:reflection blurRad="38100" stA="16000" endPos="19000" dir="5400000" sy="-100000" algn="bl" rotWithShape="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25CD9251-1136-4B63-8288-BF36517AF06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9508"/>
          <a:stretch/>
        </p:blipFill>
        <p:spPr>
          <a:xfrm>
            <a:off x="6868285" y="3390511"/>
            <a:ext cx="1280634" cy="3173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AI will transform..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D133FD-5971-4DBA-99BE-3272CD54B4DF}"/>
              </a:ext>
            </a:extLst>
          </p:cNvPr>
          <p:cNvGrpSpPr/>
          <p:nvPr/>
        </p:nvGrpSpPr>
        <p:grpSpPr>
          <a:xfrm>
            <a:off x="739028" y="1189196"/>
            <a:ext cx="1616816" cy="3534284"/>
            <a:chOff x="480149" y="1221770"/>
            <a:chExt cx="1616816" cy="353428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6B0CD90D-0676-450D-BD38-EB579F251FC5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14" name="矩形: 圓角 13">
                <a:extLst>
                  <a:ext uri="{FF2B5EF4-FFF2-40B4-BE49-F238E27FC236}">
                    <a16:creationId xmlns:a16="http://schemas.microsoft.com/office/drawing/2014/main" id="{BE61D394-85F3-4994-816B-30CE0AF33D5C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9CEB6926-9C6C-40CE-8B1C-DDD358EA0612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CFC306C-DA21-4D9F-9EEF-7CE55EF528A3}"/>
                </a:ext>
              </a:extLst>
            </p:cNvPr>
            <p:cNvSpPr/>
            <p:nvPr/>
          </p:nvSpPr>
          <p:spPr>
            <a:xfrm>
              <a:off x="480149" y="2852986"/>
              <a:ext cx="1616815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Energy</a:t>
              </a:r>
              <a:endParaRPr lang="en-US" altLang="zh-TW" sz="1200" b="1">
                <a:latin typeface="Arial"/>
                <a:cs typeface="Arial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Oil &amp; Gas Exploration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Smart Grid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Operational Improvement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Conservation</a:t>
              </a: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AF19E93-9CCB-4231-88F6-650035782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7"/>
              <a:ext cx="1517292" cy="1447013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817906F-F4FB-4965-AE87-57E2ACB4E89C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E020996-2A7F-4F75-B274-8338DB28FAA2}"/>
              </a:ext>
            </a:extLst>
          </p:cNvPr>
          <p:cNvGrpSpPr/>
          <p:nvPr/>
        </p:nvGrpSpPr>
        <p:grpSpPr>
          <a:xfrm>
            <a:off x="2717005" y="1189196"/>
            <a:ext cx="1616816" cy="3534284"/>
            <a:chOff x="480149" y="1221770"/>
            <a:chExt cx="1616816" cy="3534284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0DB8F30-F54F-4DE6-ACB6-84BA5B0408B1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21" name="矩形: 圓角 20">
                <a:extLst>
                  <a:ext uri="{FF2B5EF4-FFF2-40B4-BE49-F238E27FC236}">
                    <a16:creationId xmlns:a16="http://schemas.microsoft.com/office/drawing/2014/main" id="{41D2C82A-CAB8-4C68-92C6-6B20E5822651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: 圓角 21">
                <a:extLst>
                  <a:ext uri="{FF2B5EF4-FFF2-40B4-BE49-F238E27FC236}">
                    <a16:creationId xmlns:a16="http://schemas.microsoft.com/office/drawing/2014/main" id="{EFC3F6C2-97D3-4F81-A39B-7E48C303B095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752D811-5E14-40FB-92B1-317772232B0E}"/>
                </a:ext>
              </a:extLst>
            </p:cNvPr>
            <p:cNvSpPr/>
            <p:nvPr/>
          </p:nvSpPr>
          <p:spPr>
            <a:xfrm>
              <a:off x="480149" y="2852986"/>
              <a:ext cx="161681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Transport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Autonomous Cars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Automated Trucking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Aerospace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Shipping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Search &amp; Rescue</a:t>
              </a:r>
            </a:p>
            <a:p>
              <a:pPr marL="171450" indent="-171450">
                <a:buFont typeface="Arial"/>
                <a:buChar char="•"/>
              </a:pPr>
              <a:endParaRPr lang="en-US" altLang="zh-TW" sz="1200">
                <a:latin typeface="Arial"/>
                <a:cs typeface="Arial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0AED4D1-8A34-4FCE-BA29-D6CD71CDA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6"/>
              <a:ext cx="1517292" cy="1447013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A7E720A-A6AB-4B5D-B80A-9AA87469838A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04DE0CD-E55C-40A1-B0AE-D74DF780F4A2}"/>
              </a:ext>
            </a:extLst>
          </p:cNvPr>
          <p:cNvGrpSpPr/>
          <p:nvPr/>
        </p:nvGrpSpPr>
        <p:grpSpPr>
          <a:xfrm>
            <a:off x="4694982" y="1189196"/>
            <a:ext cx="1616816" cy="3534284"/>
            <a:chOff x="480149" y="1221770"/>
            <a:chExt cx="1616816" cy="3534284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0648A4D1-7A90-4E20-9E4C-D8381C001F3E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28" name="矩形: 圓角 27">
                <a:extLst>
                  <a:ext uri="{FF2B5EF4-FFF2-40B4-BE49-F238E27FC236}">
                    <a16:creationId xmlns:a16="http://schemas.microsoft.com/office/drawing/2014/main" id="{760EC880-06C9-4640-B7F5-F7D177A6120D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矩形: 圓角 28">
                <a:extLst>
                  <a:ext uri="{FF2B5EF4-FFF2-40B4-BE49-F238E27FC236}">
                    <a16:creationId xmlns:a16="http://schemas.microsoft.com/office/drawing/2014/main" id="{E1A121B1-FEF4-4102-B6D8-EA6B6F4D3C4B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5BDF316-9146-431D-B189-0C2950D066E6}"/>
                </a:ext>
              </a:extLst>
            </p:cNvPr>
            <p:cNvSpPr/>
            <p:nvPr/>
          </p:nvSpPr>
          <p:spPr>
            <a:xfrm>
              <a:off x="480149" y="2852986"/>
              <a:ext cx="161681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Industrial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Factory Automation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Predictive Maintenance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Precision Agriculture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Field Automation</a:t>
              </a: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E0CB0E8-D504-4129-9DE3-A2A9BD028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6"/>
              <a:ext cx="1517292" cy="1447013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7BB47C8-AE35-4079-A268-94067289E27C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74064261-9162-4C89-97DF-932558973B78}"/>
              </a:ext>
            </a:extLst>
          </p:cNvPr>
          <p:cNvGrpSpPr/>
          <p:nvPr/>
        </p:nvGrpSpPr>
        <p:grpSpPr>
          <a:xfrm>
            <a:off x="6672959" y="1189196"/>
            <a:ext cx="1616816" cy="3534284"/>
            <a:chOff x="480149" y="1221770"/>
            <a:chExt cx="1616816" cy="3534284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3831B83B-85C4-4D83-A4B1-E1D16E5F4E3A}"/>
                </a:ext>
              </a:extLst>
            </p:cNvPr>
            <p:cNvGrpSpPr/>
            <p:nvPr/>
          </p:nvGrpSpPr>
          <p:grpSpPr>
            <a:xfrm>
              <a:off x="480150" y="1221770"/>
              <a:ext cx="1616815" cy="3534284"/>
              <a:chOff x="480150" y="1221770"/>
              <a:chExt cx="1616815" cy="353428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35" name="矩形: 圓角 34">
                <a:extLst>
                  <a:ext uri="{FF2B5EF4-FFF2-40B4-BE49-F238E27FC236}">
                    <a16:creationId xmlns:a16="http://schemas.microsoft.com/office/drawing/2014/main" id="{1EC30ECB-DA87-4020-81CB-18DD52C78456}"/>
                  </a:ext>
                </a:extLst>
              </p:cNvPr>
              <p:cNvSpPr/>
              <p:nvPr/>
            </p:nvSpPr>
            <p:spPr>
              <a:xfrm>
                <a:off x="480150" y="2727351"/>
                <a:ext cx="1616815" cy="2028703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矩形: 圓角 35">
                <a:extLst>
                  <a:ext uri="{FF2B5EF4-FFF2-40B4-BE49-F238E27FC236}">
                    <a16:creationId xmlns:a16="http://schemas.microsoft.com/office/drawing/2014/main" id="{9C482207-82BF-4166-8E82-FC43CED6DBC6}"/>
                  </a:ext>
                </a:extLst>
              </p:cNvPr>
              <p:cNvSpPr/>
              <p:nvPr/>
            </p:nvSpPr>
            <p:spPr>
              <a:xfrm>
                <a:off x="480150" y="1221770"/>
                <a:ext cx="1616815" cy="1734568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880F732-3A6B-47BC-B016-3C05E3874CB9}"/>
                </a:ext>
              </a:extLst>
            </p:cNvPr>
            <p:cNvSpPr/>
            <p:nvPr/>
          </p:nvSpPr>
          <p:spPr>
            <a:xfrm>
              <a:off x="480149" y="2852986"/>
              <a:ext cx="1616815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r>
                <a:rPr lang="en-US" altLang="zh-TW" sz="1600" b="1">
                  <a:latin typeface="Arial"/>
                  <a:cs typeface="Arial"/>
                </a:rPr>
                <a:t>Other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Advertising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Education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Gaming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Professional &amp; IT Services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Telco/Media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zh-TW" sz="1200">
                  <a:latin typeface="Arial"/>
                  <a:cs typeface="Arial"/>
                </a:rPr>
                <a:t>Sports</a:t>
              </a: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18BF2163-51DB-4C44-A60C-C9A6EE1BD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3" y="1280337"/>
              <a:ext cx="1517292" cy="144701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CE9C63C9-CBC6-40DF-BB6D-9A2C519F1161}"/>
                </a:ext>
              </a:extLst>
            </p:cNvPr>
            <p:cNvSpPr/>
            <p:nvPr/>
          </p:nvSpPr>
          <p:spPr>
            <a:xfrm>
              <a:off x="480150" y="2311164"/>
              <a:ext cx="1616815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圖形 94">
            <a:extLst>
              <a:ext uri="{FF2B5EF4-FFF2-40B4-BE49-F238E27FC236}">
                <a16:creationId xmlns:a16="http://schemas.microsoft.com/office/drawing/2014/main" id="{7DA42B3D-1F74-4A11-9489-88F2CA05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05" y="1426303"/>
            <a:ext cx="4090069" cy="3492380"/>
          </a:xfrm>
          <a:prstGeom prst="rect">
            <a:avLst/>
          </a:prstGeom>
        </p:spPr>
      </p:pic>
      <p:pic>
        <p:nvPicPr>
          <p:cNvPr id="96" name="圖形 95">
            <a:extLst>
              <a:ext uri="{FF2B5EF4-FFF2-40B4-BE49-F238E27FC236}">
                <a16:creationId xmlns:a16="http://schemas.microsoft.com/office/drawing/2014/main" id="{14825693-6E22-40FB-B901-C59D8AFF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1606" y="2056491"/>
            <a:ext cx="3324225" cy="2838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B570FC-AC6A-47FC-A80A-E37C0050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Diverse set of AI Projects </a:t>
            </a:r>
          </a:p>
        </p:txBody>
      </p: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7BE7EA26-E15D-4CCF-866A-5D1BBA905C9B}"/>
              </a:ext>
            </a:extLst>
          </p:cNvPr>
          <p:cNvGrpSpPr/>
          <p:nvPr/>
        </p:nvGrpSpPr>
        <p:grpSpPr>
          <a:xfrm>
            <a:off x="959305" y="940184"/>
            <a:ext cx="2157276" cy="2040991"/>
            <a:chOff x="-12677" y="1609215"/>
            <a:chExt cx="2359491" cy="2232306"/>
          </a:xfrm>
        </p:grpSpPr>
        <p:grpSp>
          <p:nvGrpSpPr>
            <p:cNvPr id="195" name="群組 194">
              <a:extLst>
                <a:ext uri="{FF2B5EF4-FFF2-40B4-BE49-F238E27FC236}">
                  <a16:creationId xmlns:a16="http://schemas.microsoft.com/office/drawing/2014/main" id="{25EC66E7-ACC6-4D40-B99B-04F731464A8C}"/>
                </a:ext>
              </a:extLst>
            </p:cNvPr>
            <p:cNvGrpSpPr/>
            <p:nvPr/>
          </p:nvGrpSpPr>
          <p:grpSpPr>
            <a:xfrm>
              <a:off x="-12677" y="1609215"/>
              <a:ext cx="2359491" cy="2232306"/>
              <a:chOff x="480150" y="1221769"/>
              <a:chExt cx="1616815" cy="318546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207" name="矩形: 圓角 206">
                <a:extLst>
                  <a:ext uri="{FF2B5EF4-FFF2-40B4-BE49-F238E27FC236}">
                    <a16:creationId xmlns:a16="http://schemas.microsoft.com/office/drawing/2014/main" id="{2765CF16-F0E1-46B5-9506-59424B20F526}"/>
                  </a:ext>
                </a:extLst>
              </p:cNvPr>
              <p:cNvSpPr/>
              <p:nvPr/>
            </p:nvSpPr>
            <p:spPr>
              <a:xfrm>
                <a:off x="480150" y="2727352"/>
                <a:ext cx="1616815" cy="1679881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8" name="矩形: 圓角 207">
                <a:extLst>
                  <a:ext uri="{FF2B5EF4-FFF2-40B4-BE49-F238E27FC236}">
                    <a16:creationId xmlns:a16="http://schemas.microsoft.com/office/drawing/2014/main" id="{BC7A7AD8-9F79-4787-BC8D-FC2723DA4DA1}"/>
                  </a:ext>
                </a:extLst>
              </p:cNvPr>
              <p:cNvSpPr/>
              <p:nvPr/>
            </p:nvSpPr>
            <p:spPr>
              <a:xfrm>
                <a:off x="480150" y="1221769"/>
                <a:ext cx="1616815" cy="2623252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18F30F08-D10F-463B-8F49-0458C1E316BB}"/>
                </a:ext>
              </a:extLst>
            </p:cNvPr>
            <p:cNvSpPr/>
            <p:nvPr/>
          </p:nvSpPr>
          <p:spPr>
            <a:xfrm>
              <a:off x="-12677" y="3256745"/>
              <a:ext cx="235949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Image classification for photos and videos</a:t>
              </a:r>
            </a:p>
          </p:txBody>
        </p:sp>
        <p:grpSp>
          <p:nvGrpSpPr>
            <p:cNvPr id="197" name="Group 17">
              <a:extLst>
                <a:ext uri="{FF2B5EF4-FFF2-40B4-BE49-F238E27FC236}">
                  <a16:creationId xmlns:a16="http://schemas.microsoft.com/office/drawing/2014/main" id="{DF66EDAF-CC38-4B33-8C8A-23504A121C56}"/>
                </a:ext>
              </a:extLst>
            </p:cNvPr>
            <p:cNvGrpSpPr/>
            <p:nvPr/>
          </p:nvGrpSpPr>
          <p:grpSpPr>
            <a:xfrm>
              <a:off x="59736" y="1723363"/>
              <a:ext cx="2214663" cy="1476442"/>
              <a:chOff x="417879" y="961485"/>
              <a:chExt cx="3857869" cy="2571912"/>
            </a:xfrm>
          </p:grpSpPr>
          <p:pic>
            <p:nvPicPr>
              <p:cNvPr id="199" name="圖片 7" descr="一張含有 個人, 室內, 牆, 蛋糕 的圖片&#10;&#10;描述是以非常高的可信度產生">
                <a:extLst>
                  <a:ext uri="{FF2B5EF4-FFF2-40B4-BE49-F238E27FC236}">
                    <a16:creationId xmlns:a16="http://schemas.microsoft.com/office/drawing/2014/main" id="{4E082D23-D8F9-4369-B64C-05B3CFC16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879" y="961485"/>
                <a:ext cx="3857869" cy="2571912"/>
              </a:xfrm>
              <a:prstGeom prst="rect">
                <a:avLst/>
              </a:prstGeom>
              <a:effectLst/>
            </p:spPr>
          </p:pic>
          <p:sp>
            <p:nvSpPr>
              <p:cNvPr id="200" name="矩形 22">
                <a:extLst>
                  <a:ext uri="{FF2B5EF4-FFF2-40B4-BE49-F238E27FC236}">
                    <a16:creationId xmlns:a16="http://schemas.microsoft.com/office/drawing/2014/main" id="{E961F96A-3572-4E21-BB66-76E948BB0064}"/>
                  </a:ext>
                </a:extLst>
              </p:cNvPr>
              <p:cNvSpPr/>
              <p:nvPr/>
            </p:nvSpPr>
            <p:spPr>
              <a:xfrm>
                <a:off x="684401" y="1392644"/>
                <a:ext cx="591860" cy="59186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1" name="矩形 24">
                <a:extLst>
                  <a:ext uri="{FF2B5EF4-FFF2-40B4-BE49-F238E27FC236}">
                    <a16:creationId xmlns:a16="http://schemas.microsoft.com/office/drawing/2014/main" id="{5C9CC1B6-7A08-49A4-9612-751DAB18C491}"/>
                  </a:ext>
                </a:extLst>
              </p:cNvPr>
              <p:cNvSpPr/>
              <p:nvPr/>
            </p:nvSpPr>
            <p:spPr>
              <a:xfrm>
                <a:off x="1202533" y="1762325"/>
                <a:ext cx="522553" cy="522553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2" name="矩形 25">
                <a:extLst>
                  <a:ext uri="{FF2B5EF4-FFF2-40B4-BE49-F238E27FC236}">
                    <a16:creationId xmlns:a16="http://schemas.microsoft.com/office/drawing/2014/main" id="{F3B5BE5E-97D1-4F5A-8D40-6311205BBECF}"/>
                  </a:ext>
                </a:extLst>
              </p:cNvPr>
              <p:cNvSpPr/>
              <p:nvPr/>
            </p:nvSpPr>
            <p:spPr>
              <a:xfrm>
                <a:off x="1786592" y="1876167"/>
                <a:ext cx="471488" cy="471488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3" name="矩形 26">
                <a:extLst>
                  <a:ext uri="{FF2B5EF4-FFF2-40B4-BE49-F238E27FC236}">
                    <a16:creationId xmlns:a16="http://schemas.microsoft.com/office/drawing/2014/main" id="{1BEA6818-9023-4867-B331-B62D3E2FADB9}"/>
                  </a:ext>
                </a:extLst>
              </p:cNvPr>
              <p:cNvSpPr/>
              <p:nvPr/>
            </p:nvSpPr>
            <p:spPr>
              <a:xfrm>
                <a:off x="2085706" y="1442759"/>
                <a:ext cx="471488" cy="471488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4" name="矩形 27">
                <a:extLst>
                  <a:ext uri="{FF2B5EF4-FFF2-40B4-BE49-F238E27FC236}">
                    <a16:creationId xmlns:a16="http://schemas.microsoft.com/office/drawing/2014/main" id="{3C13DCD8-F3AA-4782-BD5B-9963F6D92792}"/>
                  </a:ext>
                </a:extLst>
              </p:cNvPr>
              <p:cNvSpPr/>
              <p:nvPr/>
            </p:nvSpPr>
            <p:spPr>
              <a:xfrm>
                <a:off x="1382336" y="1290837"/>
                <a:ext cx="471488" cy="471488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5" name="矩形 28">
                <a:extLst>
                  <a:ext uri="{FF2B5EF4-FFF2-40B4-BE49-F238E27FC236}">
                    <a16:creationId xmlns:a16="http://schemas.microsoft.com/office/drawing/2014/main" id="{6E9D1C51-AE77-4535-AE26-A5584DF743EB}"/>
                  </a:ext>
                </a:extLst>
              </p:cNvPr>
              <p:cNvSpPr/>
              <p:nvPr/>
            </p:nvSpPr>
            <p:spPr>
              <a:xfrm>
                <a:off x="3204689" y="1300441"/>
                <a:ext cx="632858" cy="632858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6" name="矩形 29">
                <a:extLst>
                  <a:ext uri="{FF2B5EF4-FFF2-40B4-BE49-F238E27FC236}">
                    <a16:creationId xmlns:a16="http://schemas.microsoft.com/office/drawing/2014/main" id="{BE2E3C5F-6534-4B7A-B20F-F89CFCD71EE6}"/>
                  </a:ext>
                </a:extLst>
              </p:cNvPr>
              <p:cNvSpPr/>
              <p:nvPr/>
            </p:nvSpPr>
            <p:spPr>
              <a:xfrm>
                <a:off x="2445629" y="1688823"/>
                <a:ext cx="534686" cy="534686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98" name="矩形 197">
              <a:extLst>
                <a:ext uri="{FF2B5EF4-FFF2-40B4-BE49-F238E27FC236}">
                  <a16:creationId xmlns:a16="http://schemas.microsoft.com/office/drawing/2014/main" id="{A34D8273-17EE-43BA-A15D-DD7491F52691}"/>
                </a:ext>
              </a:extLst>
            </p:cNvPr>
            <p:cNvSpPr/>
            <p:nvPr/>
          </p:nvSpPr>
          <p:spPr>
            <a:xfrm>
              <a:off x="-12677" y="2806332"/>
              <a:ext cx="2359491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9" name="群組 208">
            <a:extLst>
              <a:ext uri="{FF2B5EF4-FFF2-40B4-BE49-F238E27FC236}">
                <a16:creationId xmlns:a16="http://schemas.microsoft.com/office/drawing/2014/main" id="{4E2D50C4-125E-409E-80D6-6E486AC20CAC}"/>
              </a:ext>
            </a:extLst>
          </p:cNvPr>
          <p:cNvGrpSpPr/>
          <p:nvPr/>
        </p:nvGrpSpPr>
        <p:grpSpPr>
          <a:xfrm>
            <a:off x="3625751" y="957725"/>
            <a:ext cx="2157276" cy="2040990"/>
            <a:chOff x="3046169" y="957725"/>
            <a:chExt cx="2157276" cy="2040990"/>
          </a:xfrm>
        </p:grpSpPr>
        <p:grpSp>
          <p:nvGrpSpPr>
            <p:cNvPr id="210" name="群組 209">
              <a:extLst>
                <a:ext uri="{FF2B5EF4-FFF2-40B4-BE49-F238E27FC236}">
                  <a16:creationId xmlns:a16="http://schemas.microsoft.com/office/drawing/2014/main" id="{BD33354C-8619-4B85-A758-65CEC49CA55F}"/>
                </a:ext>
              </a:extLst>
            </p:cNvPr>
            <p:cNvGrpSpPr/>
            <p:nvPr/>
          </p:nvGrpSpPr>
          <p:grpSpPr>
            <a:xfrm>
              <a:off x="3046169" y="957725"/>
              <a:ext cx="2157276" cy="2040990"/>
              <a:chOff x="-12677" y="1609215"/>
              <a:chExt cx="2359491" cy="2232306"/>
            </a:xfrm>
          </p:grpSpPr>
          <p:grpSp>
            <p:nvGrpSpPr>
              <p:cNvPr id="212" name="群組 211">
                <a:extLst>
                  <a:ext uri="{FF2B5EF4-FFF2-40B4-BE49-F238E27FC236}">
                    <a16:creationId xmlns:a16="http://schemas.microsoft.com/office/drawing/2014/main" id="{0F327355-11BD-486C-BC24-C988071512C8}"/>
                  </a:ext>
                </a:extLst>
              </p:cNvPr>
              <p:cNvGrpSpPr/>
              <p:nvPr/>
            </p:nvGrpSpPr>
            <p:grpSpPr>
              <a:xfrm>
                <a:off x="-12677" y="1609215"/>
                <a:ext cx="2359491" cy="2232306"/>
                <a:chOff x="480150" y="1221769"/>
                <a:chExt cx="1616815" cy="3185464"/>
              </a:xfr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grpSpPr>
            <p:sp>
              <p:nvSpPr>
                <p:cNvPr id="215" name="矩形: 圓角 214">
                  <a:extLst>
                    <a:ext uri="{FF2B5EF4-FFF2-40B4-BE49-F238E27FC236}">
                      <a16:creationId xmlns:a16="http://schemas.microsoft.com/office/drawing/2014/main" id="{77F6A7BC-283C-4904-B3C0-B78CC3351856}"/>
                    </a:ext>
                  </a:extLst>
                </p:cNvPr>
                <p:cNvSpPr/>
                <p:nvPr/>
              </p:nvSpPr>
              <p:spPr>
                <a:xfrm>
                  <a:off x="480150" y="2727352"/>
                  <a:ext cx="1616815" cy="1679881"/>
                </a:xfrm>
                <a:prstGeom prst="roundRect">
                  <a:avLst>
                    <a:gd name="adj" fmla="val 2852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6" name="矩形: 圓角 215">
                  <a:extLst>
                    <a:ext uri="{FF2B5EF4-FFF2-40B4-BE49-F238E27FC236}">
                      <a16:creationId xmlns:a16="http://schemas.microsoft.com/office/drawing/2014/main" id="{2DB1C373-A41D-4D2C-97A0-55B365CAFC92}"/>
                    </a:ext>
                  </a:extLst>
                </p:cNvPr>
                <p:cNvSpPr/>
                <p:nvPr/>
              </p:nvSpPr>
              <p:spPr>
                <a:xfrm>
                  <a:off x="480150" y="1221769"/>
                  <a:ext cx="1616815" cy="2623252"/>
                </a:xfrm>
                <a:prstGeom prst="roundRect">
                  <a:avLst>
                    <a:gd name="adj" fmla="val 2852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13" name="矩形 212">
                <a:extLst>
                  <a:ext uri="{FF2B5EF4-FFF2-40B4-BE49-F238E27FC236}">
                    <a16:creationId xmlns:a16="http://schemas.microsoft.com/office/drawing/2014/main" id="{B30565E0-AD09-4000-B551-1913756F1279}"/>
                  </a:ext>
                </a:extLst>
              </p:cNvPr>
              <p:cNvSpPr/>
              <p:nvPr/>
            </p:nvSpPr>
            <p:spPr>
              <a:xfrm>
                <a:off x="-12677" y="3256745"/>
                <a:ext cx="235949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Defect detection for</a:t>
                </a:r>
              </a:p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AI factory</a:t>
                </a:r>
              </a:p>
            </p:txBody>
          </p:sp>
          <p:sp>
            <p:nvSpPr>
              <p:cNvPr id="214" name="矩形 213">
                <a:extLst>
                  <a:ext uri="{FF2B5EF4-FFF2-40B4-BE49-F238E27FC236}">
                    <a16:creationId xmlns:a16="http://schemas.microsoft.com/office/drawing/2014/main" id="{7278532B-16CB-4E8A-A741-C87367D039A5}"/>
                  </a:ext>
                </a:extLst>
              </p:cNvPr>
              <p:cNvSpPr/>
              <p:nvPr/>
            </p:nvSpPr>
            <p:spPr>
              <a:xfrm>
                <a:off x="-12677" y="2806332"/>
                <a:ext cx="2359491" cy="416187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90000"/>
                      <a:alpha val="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11" name="Picture 19" descr="A screen shot of a computer&#10;&#10;Description generated with high confidence">
              <a:extLst>
                <a:ext uri="{FF2B5EF4-FFF2-40B4-BE49-F238E27FC236}">
                  <a16:creationId xmlns:a16="http://schemas.microsoft.com/office/drawing/2014/main" id="{535925F2-649F-4918-A619-5B77CB509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3438" y="1031090"/>
              <a:ext cx="2036594" cy="1363366"/>
            </a:xfrm>
            <a:prstGeom prst="rect">
              <a:avLst/>
            </a:prstGeom>
          </p:spPr>
        </p:pic>
      </p:grpSp>
      <p:grpSp>
        <p:nvGrpSpPr>
          <p:cNvPr id="217" name="群組 216">
            <a:extLst>
              <a:ext uri="{FF2B5EF4-FFF2-40B4-BE49-F238E27FC236}">
                <a16:creationId xmlns:a16="http://schemas.microsoft.com/office/drawing/2014/main" id="{877BFA0B-C2B1-48BF-B6B8-FBA5251774E0}"/>
              </a:ext>
            </a:extLst>
          </p:cNvPr>
          <p:cNvGrpSpPr/>
          <p:nvPr/>
        </p:nvGrpSpPr>
        <p:grpSpPr>
          <a:xfrm>
            <a:off x="6328142" y="966904"/>
            <a:ext cx="2157276" cy="2040990"/>
            <a:chOff x="-12677" y="1609215"/>
            <a:chExt cx="2359491" cy="2232306"/>
          </a:xfrm>
        </p:grpSpPr>
        <p:grpSp>
          <p:nvGrpSpPr>
            <p:cNvPr id="218" name="群組 217">
              <a:extLst>
                <a:ext uri="{FF2B5EF4-FFF2-40B4-BE49-F238E27FC236}">
                  <a16:creationId xmlns:a16="http://schemas.microsoft.com/office/drawing/2014/main" id="{DE03F567-40BD-4A4B-9628-F8BB4133115E}"/>
                </a:ext>
              </a:extLst>
            </p:cNvPr>
            <p:cNvGrpSpPr/>
            <p:nvPr/>
          </p:nvGrpSpPr>
          <p:grpSpPr>
            <a:xfrm>
              <a:off x="-12677" y="1609215"/>
              <a:ext cx="2359491" cy="2232306"/>
              <a:chOff x="480150" y="1221769"/>
              <a:chExt cx="1616815" cy="3185464"/>
            </a:xfrm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grpSpPr>
          <p:sp>
            <p:nvSpPr>
              <p:cNvPr id="221" name="矩形: 圓角 220">
                <a:extLst>
                  <a:ext uri="{FF2B5EF4-FFF2-40B4-BE49-F238E27FC236}">
                    <a16:creationId xmlns:a16="http://schemas.microsoft.com/office/drawing/2014/main" id="{8AAC2FCB-AD4F-4502-BC3F-F73AC7886439}"/>
                  </a:ext>
                </a:extLst>
              </p:cNvPr>
              <p:cNvSpPr/>
              <p:nvPr/>
            </p:nvSpPr>
            <p:spPr>
              <a:xfrm>
                <a:off x="480150" y="2727352"/>
                <a:ext cx="1616815" cy="1679881"/>
              </a:xfrm>
              <a:prstGeom prst="roundRect">
                <a:avLst>
                  <a:gd name="adj" fmla="val 28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2" name="矩形: 圓角 221">
                <a:extLst>
                  <a:ext uri="{FF2B5EF4-FFF2-40B4-BE49-F238E27FC236}">
                    <a16:creationId xmlns:a16="http://schemas.microsoft.com/office/drawing/2014/main" id="{C3234ABE-5CEF-4D35-BB15-3C74CD1A9273}"/>
                  </a:ext>
                </a:extLst>
              </p:cNvPr>
              <p:cNvSpPr/>
              <p:nvPr/>
            </p:nvSpPr>
            <p:spPr>
              <a:xfrm>
                <a:off x="480150" y="1221769"/>
                <a:ext cx="1616815" cy="2623252"/>
              </a:xfrm>
              <a:prstGeom prst="roundRect">
                <a:avLst>
                  <a:gd name="adj" fmla="val 2852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166D852B-974F-4F29-86CA-4D6D68F8F848}"/>
                </a:ext>
              </a:extLst>
            </p:cNvPr>
            <p:cNvSpPr/>
            <p:nvPr/>
          </p:nvSpPr>
          <p:spPr>
            <a:xfrm>
              <a:off x="-12677" y="3256745"/>
              <a:ext cx="235949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MediQPACS</a:t>
              </a:r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 with</a:t>
              </a:r>
            </a:p>
            <a:p>
              <a:pPr algn="ctr"/>
              <a:r>
                <a:rPr lang="en-US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Medical AI integration</a:t>
              </a:r>
            </a:p>
          </p:txBody>
        </p:sp>
        <p:sp>
          <p:nvSpPr>
            <p:cNvPr id="220" name="矩形 219">
              <a:extLst>
                <a:ext uri="{FF2B5EF4-FFF2-40B4-BE49-F238E27FC236}">
                  <a16:creationId xmlns:a16="http://schemas.microsoft.com/office/drawing/2014/main" id="{223D87A1-87BC-44AD-A60E-69954986B060}"/>
                </a:ext>
              </a:extLst>
            </p:cNvPr>
            <p:cNvSpPr/>
            <p:nvPr/>
          </p:nvSpPr>
          <p:spPr>
            <a:xfrm>
              <a:off x="-12677" y="2806332"/>
              <a:ext cx="2359491" cy="416187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23" name="Picture 23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EFE6DEF5-B62C-4874-B761-B9B0223E46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5411" y="1047523"/>
            <a:ext cx="2036594" cy="1360757"/>
          </a:xfrm>
          <a:prstGeom prst="rect">
            <a:avLst/>
          </a:prstGeom>
        </p:spPr>
      </p:pic>
      <p:grpSp>
        <p:nvGrpSpPr>
          <p:cNvPr id="224" name="群組 223">
            <a:extLst>
              <a:ext uri="{FF2B5EF4-FFF2-40B4-BE49-F238E27FC236}">
                <a16:creationId xmlns:a16="http://schemas.microsoft.com/office/drawing/2014/main" id="{A651DE9D-21E7-47B5-B7E7-0F2487795568}"/>
              </a:ext>
            </a:extLst>
          </p:cNvPr>
          <p:cNvGrpSpPr/>
          <p:nvPr/>
        </p:nvGrpSpPr>
        <p:grpSpPr>
          <a:xfrm>
            <a:off x="2139151" y="3080833"/>
            <a:ext cx="2167204" cy="2040990"/>
            <a:chOff x="2139151" y="3080833"/>
            <a:chExt cx="2167204" cy="2040990"/>
          </a:xfrm>
        </p:grpSpPr>
        <p:grpSp>
          <p:nvGrpSpPr>
            <p:cNvPr id="225" name="群組 224">
              <a:extLst>
                <a:ext uri="{FF2B5EF4-FFF2-40B4-BE49-F238E27FC236}">
                  <a16:creationId xmlns:a16="http://schemas.microsoft.com/office/drawing/2014/main" id="{2FE97669-356F-4407-AE5C-C347F5138675}"/>
                </a:ext>
              </a:extLst>
            </p:cNvPr>
            <p:cNvGrpSpPr/>
            <p:nvPr/>
          </p:nvGrpSpPr>
          <p:grpSpPr>
            <a:xfrm>
              <a:off x="2139151" y="3080833"/>
              <a:ext cx="2157276" cy="2040990"/>
              <a:chOff x="-12677" y="1609215"/>
              <a:chExt cx="2359491" cy="2232306"/>
            </a:xfrm>
          </p:grpSpPr>
          <p:grpSp>
            <p:nvGrpSpPr>
              <p:cNvPr id="229" name="群組 228">
                <a:extLst>
                  <a:ext uri="{FF2B5EF4-FFF2-40B4-BE49-F238E27FC236}">
                    <a16:creationId xmlns:a16="http://schemas.microsoft.com/office/drawing/2014/main" id="{F01D6581-74D7-4D51-8B0A-F1E48A026989}"/>
                  </a:ext>
                </a:extLst>
              </p:cNvPr>
              <p:cNvGrpSpPr/>
              <p:nvPr/>
            </p:nvGrpSpPr>
            <p:grpSpPr>
              <a:xfrm>
                <a:off x="-12677" y="1609215"/>
                <a:ext cx="2359491" cy="2232306"/>
                <a:chOff x="480150" y="1221769"/>
                <a:chExt cx="1616815" cy="3185464"/>
              </a:xfr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grpSpPr>
            <p:sp>
              <p:nvSpPr>
                <p:cNvPr id="232" name="矩形: 圓角 231">
                  <a:extLst>
                    <a:ext uri="{FF2B5EF4-FFF2-40B4-BE49-F238E27FC236}">
                      <a16:creationId xmlns:a16="http://schemas.microsoft.com/office/drawing/2014/main" id="{C2D65974-EE42-4135-8D03-2BC5AEBE784B}"/>
                    </a:ext>
                  </a:extLst>
                </p:cNvPr>
                <p:cNvSpPr/>
                <p:nvPr/>
              </p:nvSpPr>
              <p:spPr>
                <a:xfrm>
                  <a:off x="480150" y="2727352"/>
                  <a:ext cx="1616815" cy="1679881"/>
                </a:xfrm>
                <a:prstGeom prst="roundRect">
                  <a:avLst>
                    <a:gd name="adj" fmla="val 2852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3" name="矩形: 圓角 232">
                  <a:extLst>
                    <a:ext uri="{FF2B5EF4-FFF2-40B4-BE49-F238E27FC236}">
                      <a16:creationId xmlns:a16="http://schemas.microsoft.com/office/drawing/2014/main" id="{29544C03-1972-4832-A4C9-0462BB2E7A53}"/>
                    </a:ext>
                  </a:extLst>
                </p:cNvPr>
                <p:cNvSpPr/>
                <p:nvPr/>
              </p:nvSpPr>
              <p:spPr>
                <a:xfrm>
                  <a:off x="480150" y="1221769"/>
                  <a:ext cx="1616815" cy="2623252"/>
                </a:xfrm>
                <a:prstGeom prst="roundRect">
                  <a:avLst>
                    <a:gd name="adj" fmla="val 2852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0" name="矩形 229">
                <a:extLst>
                  <a:ext uri="{FF2B5EF4-FFF2-40B4-BE49-F238E27FC236}">
                    <a16:creationId xmlns:a16="http://schemas.microsoft.com/office/drawing/2014/main" id="{0EBDC3BC-E146-403C-ACFC-C5E4E308A548}"/>
                  </a:ext>
                </a:extLst>
              </p:cNvPr>
              <p:cNvSpPr/>
              <p:nvPr/>
            </p:nvSpPr>
            <p:spPr>
              <a:xfrm>
                <a:off x="-12677" y="3256745"/>
                <a:ext cx="235949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Smart personal </a:t>
                </a:r>
              </a:p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assistant</a:t>
                </a:r>
              </a:p>
            </p:txBody>
          </p:sp>
          <p:sp>
            <p:nvSpPr>
              <p:cNvPr id="231" name="矩形 230">
                <a:extLst>
                  <a:ext uri="{FF2B5EF4-FFF2-40B4-BE49-F238E27FC236}">
                    <a16:creationId xmlns:a16="http://schemas.microsoft.com/office/drawing/2014/main" id="{8C88EB7F-F910-46F7-AAAA-1B1A651D630E}"/>
                  </a:ext>
                </a:extLst>
              </p:cNvPr>
              <p:cNvSpPr/>
              <p:nvPr/>
            </p:nvSpPr>
            <p:spPr>
              <a:xfrm>
                <a:off x="-12677" y="2806332"/>
                <a:ext cx="2359491" cy="416187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90000"/>
                      <a:alpha val="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26" name="矩形 225">
              <a:extLst>
                <a:ext uri="{FF2B5EF4-FFF2-40B4-BE49-F238E27FC236}">
                  <a16:creationId xmlns:a16="http://schemas.microsoft.com/office/drawing/2014/main" id="{48D7C5A7-F027-4639-9CC4-44A3A189DEC0}"/>
                </a:ext>
              </a:extLst>
            </p:cNvPr>
            <p:cNvSpPr/>
            <p:nvPr/>
          </p:nvSpPr>
          <p:spPr>
            <a:xfrm>
              <a:off x="2222442" y="3166778"/>
              <a:ext cx="1988408" cy="1362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7" name="圖片 226" descr="一張含有 監視器 的圖片&#10;&#10;描述是以高可信度產生">
              <a:extLst>
                <a:ext uri="{FF2B5EF4-FFF2-40B4-BE49-F238E27FC236}">
                  <a16:creationId xmlns:a16="http://schemas.microsoft.com/office/drawing/2014/main" id="{AF2F4987-BB66-413A-A1D5-0845BD686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2802" y="3166986"/>
              <a:ext cx="1069972" cy="1280756"/>
            </a:xfrm>
            <a:prstGeom prst="rect">
              <a:avLst/>
            </a:prstGeom>
          </p:spPr>
        </p:pic>
        <p:sp>
          <p:nvSpPr>
            <p:cNvPr id="228" name="矩形 227">
              <a:extLst>
                <a:ext uri="{FF2B5EF4-FFF2-40B4-BE49-F238E27FC236}">
                  <a16:creationId xmlns:a16="http://schemas.microsoft.com/office/drawing/2014/main" id="{D084F2B8-C748-4C6A-97DB-A2141B81D3F6}"/>
                </a:ext>
              </a:extLst>
            </p:cNvPr>
            <p:cNvSpPr/>
            <p:nvPr/>
          </p:nvSpPr>
          <p:spPr>
            <a:xfrm>
              <a:off x="2149079" y="4182894"/>
              <a:ext cx="2157276" cy="380519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4" name="群組 233">
            <a:extLst>
              <a:ext uri="{FF2B5EF4-FFF2-40B4-BE49-F238E27FC236}">
                <a16:creationId xmlns:a16="http://schemas.microsoft.com/office/drawing/2014/main" id="{A42CF9F7-0A99-493C-8A9B-BE8146E2C6B3}"/>
              </a:ext>
            </a:extLst>
          </p:cNvPr>
          <p:cNvGrpSpPr/>
          <p:nvPr/>
        </p:nvGrpSpPr>
        <p:grpSpPr>
          <a:xfrm>
            <a:off x="4897170" y="3091914"/>
            <a:ext cx="2167204" cy="2040990"/>
            <a:chOff x="2139151" y="3080833"/>
            <a:chExt cx="2167204" cy="2040990"/>
          </a:xfrm>
        </p:grpSpPr>
        <p:grpSp>
          <p:nvGrpSpPr>
            <p:cNvPr id="235" name="群組 234">
              <a:extLst>
                <a:ext uri="{FF2B5EF4-FFF2-40B4-BE49-F238E27FC236}">
                  <a16:creationId xmlns:a16="http://schemas.microsoft.com/office/drawing/2014/main" id="{BF40DDD4-B9AC-41D2-A08B-FCA03E7C674F}"/>
                </a:ext>
              </a:extLst>
            </p:cNvPr>
            <p:cNvGrpSpPr/>
            <p:nvPr/>
          </p:nvGrpSpPr>
          <p:grpSpPr>
            <a:xfrm>
              <a:off x="2139151" y="3080833"/>
              <a:ext cx="2157276" cy="2040990"/>
              <a:chOff x="-12677" y="1609215"/>
              <a:chExt cx="2359491" cy="2232306"/>
            </a:xfrm>
          </p:grpSpPr>
          <p:grpSp>
            <p:nvGrpSpPr>
              <p:cNvPr id="238" name="群組 237">
                <a:extLst>
                  <a:ext uri="{FF2B5EF4-FFF2-40B4-BE49-F238E27FC236}">
                    <a16:creationId xmlns:a16="http://schemas.microsoft.com/office/drawing/2014/main" id="{2434CFEB-61D3-4991-8593-D41A55A7177A}"/>
                  </a:ext>
                </a:extLst>
              </p:cNvPr>
              <p:cNvGrpSpPr/>
              <p:nvPr/>
            </p:nvGrpSpPr>
            <p:grpSpPr>
              <a:xfrm>
                <a:off x="-12677" y="1609215"/>
                <a:ext cx="2359491" cy="2232306"/>
                <a:chOff x="480150" y="1221769"/>
                <a:chExt cx="1616815" cy="3185464"/>
              </a:xfr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grpSpPr>
            <p:sp>
              <p:nvSpPr>
                <p:cNvPr id="241" name="矩形: 圓角 240">
                  <a:extLst>
                    <a:ext uri="{FF2B5EF4-FFF2-40B4-BE49-F238E27FC236}">
                      <a16:creationId xmlns:a16="http://schemas.microsoft.com/office/drawing/2014/main" id="{4CA21823-EB9E-4A14-A525-4B97C110BE15}"/>
                    </a:ext>
                  </a:extLst>
                </p:cNvPr>
                <p:cNvSpPr/>
                <p:nvPr/>
              </p:nvSpPr>
              <p:spPr>
                <a:xfrm>
                  <a:off x="480150" y="2727352"/>
                  <a:ext cx="1616815" cy="1679881"/>
                </a:xfrm>
                <a:prstGeom prst="roundRect">
                  <a:avLst>
                    <a:gd name="adj" fmla="val 2852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2" name="矩形: 圓角 241">
                  <a:extLst>
                    <a:ext uri="{FF2B5EF4-FFF2-40B4-BE49-F238E27FC236}">
                      <a16:creationId xmlns:a16="http://schemas.microsoft.com/office/drawing/2014/main" id="{0DA28AD1-4E72-4809-87E4-5E416884205E}"/>
                    </a:ext>
                  </a:extLst>
                </p:cNvPr>
                <p:cNvSpPr/>
                <p:nvPr/>
              </p:nvSpPr>
              <p:spPr>
                <a:xfrm>
                  <a:off x="480150" y="1221769"/>
                  <a:ext cx="1616815" cy="2623252"/>
                </a:xfrm>
                <a:prstGeom prst="roundRect">
                  <a:avLst>
                    <a:gd name="adj" fmla="val 2852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427D2D4B-EF03-454A-BC71-9E40413980D1}"/>
                  </a:ext>
                </a:extLst>
              </p:cNvPr>
              <p:cNvSpPr/>
              <p:nvPr/>
            </p:nvSpPr>
            <p:spPr>
              <a:xfrm>
                <a:off x="-12677" y="3256745"/>
                <a:ext cx="2359490" cy="572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Surveillance </a:t>
                </a:r>
              </a:p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solutions</a:t>
                </a:r>
              </a:p>
            </p:txBody>
          </p:sp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1C7BF676-2887-47A5-86C7-4B3094BB0FEB}"/>
                  </a:ext>
                </a:extLst>
              </p:cNvPr>
              <p:cNvSpPr/>
              <p:nvPr/>
            </p:nvSpPr>
            <p:spPr>
              <a:xfrm>
                <a:off x="-12677" y="2806332"/>
                <a:ext cx="2359491" cy="416187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90000"/>
                      <a:alpha val="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C412E4D8-D9D9-4F06-975B-DE89F391305A}"/>
                </a:ext>
              </a:extLst>
            </p:cNvPr>
            <p:cNvSpPr/>
            <p:nvPr/>
          </p:nvSpPr>
          <p:spPr>
            <a:xfrm>
              <a:off x="2222442" y="3166778"/>
              <a:ext cx="1988408" cy="136287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316FFCA4-F29C-4805-8413-02AE4D55B2C0}"/>
                </a:ext>
              </a:extLst>
            </p:cNvPr>
            <p:cNvSpPr/>
            <p:nvPr/>
          </p:nvSpPr>
          <p:spPr>
            <a:xfrm>
              <a:off x="2149079" y="4182894"/>
              <a:ext cx="2157276" cy="380519"/>
            </a:xfrm>
            <a:prstGeom prst="rect">
              <a:avLst/>
            </a:prstGeom>
            <a:gradFill>
              <a:gsLst>
                <a:gs pos="0">
                  <a:schemeClr val="bg2">
                    <a:lumMod val="90000"/>
                    <a:alpha val="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43" name="Human_Detection_Live_Result_Face (1).png" descr="Human_Detection_Live_Result_Face (1).png">
            <a:extLst>
              <a:ext uri="{FF2B5EF4-FFF2-40B4-BE49-F238E27FC236}">
                <a16:creationId xmlns:a16="http://schemas.microsoft.com/office/drawing/2014/main" id="{A8EE6539-718A-4431-A8F7-EB30DE0163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461" y="3442955"/>
            <a:ext cx="1976643" cy="9167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0901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形 25">
            <a:extLst>
              <a:ext uri="{FF2B5EF4-FFF2-40B4-BE49-F238E27FC236}">
                <a16:creationId xmlns:a16="http://schemas.microsoft.com/office/drawing/2014/main" id="{4810E5B8-340A-457F-82B6-5BB332C47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46" y="1581542"/>
            <a:ext cx="4023329" cy="3435393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D7E37BD1-712F-4CD1-9839-EF79ADCA2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6558" y="2119929"/>
            <a:ext cx="4195248" cy="3582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ACA83-E425-4785-8C1D-648526EF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97956"/>
            <a:ext cx="5456487" cy="493563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/>
              <a:t>Image classification for photo and video</a:t>
            </a:r>
          </a:p>
        </p:txBody>
      </p:sp>
      <p:sp>
        <p:nvSpPr>
          <p:cNvPr id="5" name="矩形: 圓角 21">
            <a:extLst>
              <a:ext uri="{FF2B5EF4-FFF2-40B4-BE49-F238E27FC236}">
                <a16:creationId xmlns:a16="http://schemas.microsoft.com/office/drawing/2014/main" id="{BEBAB532-AA5A-4284-B251-81A1B1BF71A1}"/>
              </a:ext>
            </a:extLst>
          </p:cNvPr>
          <p:cNvSpPr/>
          <p:nvPr/>
        </p:nvSpPr>
        <p:spPr>
          <a:xfrm>
            <a:off x="628146" y="1652153"/>
            <a:ext cx="8072437" cy="2857500"/>
          </a:xfrm>
          <a:prstGeom prst="roundRect">
            <a:avLst>
              <a:gd name="adj" fmla="val 2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16">
            <a:extLst>
              <a:ext uri="{FF2B5EF4-FFF2-40B4-BE49-F238E27FC236}">
                <a16:creationId xmlns:a16="http://schemas.microsoft.com/office/drawing/2014/main" id="{FE90A8C0-6BEE-4798-AC1C-0396D8915E71}"/>
              </a:ext>
            </a:extLst>
          </p:cNvPr>
          <p:cNvGrpSpPr/>
          <p:nvPr/>
        </p:nvGrpSpPr>
        <p:grpSpPr>
          <a:xfrm>
            <a:off x="5217647" y="1167113"/>
            <a:ext cx="2416046" cy="749994"/>
            <a:chOff x="1531089" y="1058317"/>
            <a:chExt cx="2416046" cy="749994"/>
          </a:xfrm>
        </p:grpSpPr>
        <p:grpSp>
          <p:nvGrpSpPr>
            <p:cNvPr id="7" name="群組 17">
              <a:extLst>
                <a:ext uri="{FF2B5EF4-FFF2-40B4-BE49-F238E27FC236}">
                  <a16:creationId xmlns:a16="http://schemas.microsoft.com/office/drawing/2014/main" id="{80E3C2A8-64D5-42F6-8A0E-3112C47AD386}"/>
                </a:ext>
              </a:extLst>
            </p:cNvPr>
            <p:cNvGrpSpPr/>
            <p:nvPr/>
          </p:nvGrpSpPr>
          <p:grpSpPr>
            <a:xfrm>
              <a:off x="1782422" y="1364400"/>
              <a:ext cx="2015511" cy="443911"/>
              <a:chOff x="1377290" y="3761471"/>
              <a:chExt cx="2015511" cy="443911"/>
            </a:xfrm>
          </p:grpSpPr>
          <p:sp>
            <p:nvSpPr>
              <p:cNvPr id="9" name="矩形: 圓角 19">
                <a:extLst>
                  <a:ext uri="{FF2B5EF4-FFF2-40B4-BE49-F238E27FC236}">
                    <a16:creationId xmlns:a16="http://schemas.microsoft.com/office/drawing/2014/main" id="{D5C597DA-303F-431C-84E9-34BF5D819A60}"/>
                  </a:ext>
                </a:extLst>
              </p:cNvPr>
              <p:cNvSpPr/>
              <p:nvPr/>
            </p:nvSpPr>
            <p:spPr>
              <a:xfrm>
                <a:off x="1505941" y="3789134"/>
                <a:ext cx="1774648" cy="416248"/>
              </a:xfrm>
              <a:prstGeom prst="roundRect">
                <a:avLst/>
              </a:prstGeom>
              <a:solidFill>
                <a:srgbClr val="00E0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6213EE8F-4429-46E9-96E8-526455EE97CD}"/>
                  </a:ext>
                </a:extLst>
              </p:cNvPr>
              <p:cNvSpPr txBox="1"/>
              <p:nvPr/>
            </p:nvSpPr>
            <p:spPr>
              <a:xfrm>
                <a:off x="1377290" y="3761471"/>
                <a:ext cx="20155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 Labels</a:t>
                </a:r>
              </a:p>
            </p:txBody>
          </p:sp>
        </p:grp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id="{7A1B6066-845E-463D-9473-1EF16C62EB19}"/>
                </a:ext>
              </a:extLst>
            </p:cNvPr>
            <p:cNvSpPr/>
            <p:nvPr/>
          </p:nvSpPr>
          <p:spPr>
            <a:xfrm>
              <a:off x="1531089" y="1058317"/>
              <a:ext cx="2416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Classification</a:t>
              </a:r>
              <a:endPara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群組 14">
            <a:extLst>
              <a:ext uri="{FF2B5EF4-FFF2-40B4-BE49-F238E27FC236}">
                <a16:creationId xmlns:a16="http://schemas.microsoft.com/office/drawing/2014/main" id="{6827713F-4869-4FB7-BD74-C4D3BD6A960A}"/>
              </a:ext>
            </a:extLst>
          </p:cNvPr>
          <p:cNvGrpSpPr/>
          <p:nvPr/>
        </p:nvGrpSpPr>
        <p:grpSpPr>
          <a:xfrm>
            <a:off x="1590374" y="1172539"/>
            <a:ext cx="2416046" cy="750072"/>
            <a:chOff x="1590374" y="1058239"/>
            <a:chExt cx="2416046" cy="750072"/>
          </a:xfrm>
        </p:grpSpPr>
        <p:grpSp>
          <p:nvGrpSpPr>
            <p:cNvPr id="12" name="群組 10">
              <a:extLst>
                <a:ext uri="{FF2B5EF4-FFF2-40B4-BE49-F238E27FC236}">
                  <a16:creationId xmlns:a16="http://schemas.microsoft.com/office/drawing/2014/main" id="{E2E9AB1C-826F-4954-A10F-CA9BEAA36F0C}"/>
                </a:ext>
              </a:extLst>
            </p:cNvPr>
            <p:cNvGrpSpPr/>
            <p:nvPr/>
          </p:nvGrpSpPr>
          <p:grpSpPr>
            <a:xfrm>
              <a:off x="1782422" y="1364400"/>
              <a:ext cx="2015511" cy="443911"/>
              <a:chOff x="1377290" y="3761471"/>
              <a:chExt cx="2015511" cy="443911"/>
            </a:xfrm>
          </p:grpSpPr>
          <p:sp>
            <p:nvSpPr>
              <p:cNvPr id="14" name="矩形: 圓角 11">
                <a:extLst>
                  <a:ext uri="{FF2B5EF4-FFF2-40B4-BE49-F238E27FC236}">
                    <a16:creationId xmlns:a16="http://schemas.microsoft.com/office/drawing/2014/main" id="{F741BF17-F520-46C0-B50C-7BBFBB1E1FE1}"/>
                  </a:ext>
                </a:extLst>
              </p:cNvPr>
              <p:cNvSpPr/>
              <p:nvPr/>
            </p:nvSpPr>
            <p:spPr>
              <a:xfrm>
                <a:off x="1505941" y="3789134"/>
                <a:ext cx="1774648" cy="416248"/>
              </a:xfrm>
              <a:prstGeom prst="roundRect">
                <a:avLst/>
              </a:prstGeom>
              <a:solidFill>
                <a:srgbClr val="00E0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0F7056D9-AD41-49AE-87DD-A81DDFF2EC71}"/>
                  </a:ext>
                </a:extLst>
              </p:cNvPr>
              <p:cNvSpPr txBox="1"/>
              <p:nvPr/>
            </p:nvSpPr>
            <p:spPr>
              <a:xfrm>
                <a:off x="1377290" y="3761471"/>
                <a:ext cx="20155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 Label</a:t>
                </a:r>
              </a:p>
            </p:txBody>
          </p:sp>
        </p:grpSp>
        <p:sp>
          <p:nvSpPr>
            <p:cNvPr id="13" name="矩形 13">
              <a:extLst>
                <a:ext uri="{FF2B5EF4-FFF2-40B4-BE49-F238E27FC236}">
                  <a16:creationId xmlns:a16="http://schemas.microsoft.com/office/drawing/2014/main" id="{A2685930-FDE3-43F0-94DD-825AAED9E4E0}"/>
                </a:ext>
              </a:extLst>
            </p:cNvPr>
            <p:cNvSpPr/>
            <p:nvPr/>
          </p:nvSpPr>
          <p:spPr>
            <a:xfrm>
              <a:off x="1590374" y="1058239"/>
              <a:ext cx="2416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Classification</a:t>
              </a:r>
              <a:endPara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 descr="https://lh3.googleusercontent.com/ihmTwqNzT9rqjeI4SpjnGQp-9pZz63ZctZF9p9UFx-0ErMGlQ1b5A_hOhNI7E0p5p9wleL2_lpH2_HfkmR7zqpU586hr0h2YoOv0w2xNoG35Y6hdYyBXlk_tG3iCpq1JFzGg0iX7jGw">
            <a:extLst>
              <a:ext uri="{FF2B5EF4-FFF2-40B4-BE49-F238E27FC236}">
                <a16:creationId xmlns:a16="http://schemas.microsoft.com/office/drawing/2014/main" id="{E90BB55D-807D-4CDA-9D10-B8064741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337" y="1780972"/>
            <a:ext cx="3462583" cy="25984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7" descr="一張含有 個人, 室內, 牆, 蛋糕 的圖片&#10;&#10;描述是以非常高的可信度產生">
            <a:extLst>
              <a:ext uri="{FF2B5EF4-FFF2-40B4-BE49-F238E27FC236}">
                <a16:creationId xmlns:a16="http://schemas.microsoft.com/office/drawing/2014/main" id="{EE39E941-59C4-46FE-AEE3-A4AA3A3B45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69" y="1755900"/>
            <a:ext cx="3857869" cy="2571912"/>
          </a:xfrm>
          <a:prstGeom prst="rect">
            <a:avLst/>
          </a:prstGeom>
          <a:effectLst/>
        </p:spPr>
      </p:pic>
      <p:sp>
        <p:nvSpPr>
          <p:cNvPr id="18" name="矩形 9">
            <a:extLst>
              <a:ext uri="{FF2B5EF4-FFF2-40B4-BE49-F238E27FC236}">
                <a16:creationId xmlns:a16="http://schemas.microsoft.com/office/drawing/2014/main" id="{74B6E72A-CC53-48F7-B8CF-11A54FFF8C96}"/>
              </a:ext>
            </a:extLst>
          </p:cNvPr>
          <p:cNvSpPr/>
          <p:nvPr/>
        </p:nvSpPr>
        <p:spPr>
          <a:xfrm>
            <a:off x="4479635" y="250138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TW">
              <a:solidFill>
                <a:srgbClr val="00E0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22">
            <a:extLst>
              <a:ext uri="{FF2B5EF4-FFF2-40B4-BE49-F238E27FC236}">
                <a16:creationId xmlns:a16="http://schemas.microsoft.com/office/drawing/2014/main" id="{71511EED-FE18-4089-B65D-654D0CA4FC2E}"/>
              </a:ext>
            </a:extLst>
          </p:cNvPr>
          <p:cNvSpPr/>
          <p:nvPr/>
        </p:nvSpPr>
        <p:spPr>
          <a:xfrm>
            <a:off x="4851991" y="2187059"/>
            <a:ext cx="591860" cy="5918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24">
            <a:extLst>
              <a:ext uri="{FF2B5EF4-FFF2-40B4-BE49-F238E27FC236}">
                <a16:creationId xmlns:a16="http://schemas.microsoft.com/office/drawing/2014/main" id="{55206CD4-B06C-4D87-B867-57FB1A038C3B}"/>
              </a:ext>
            </a:extLst>
          </p:cNvPr>
          <p:cNvSpPr/>
          <p:nvPr/>
        </p:nvSpPr>
        <p:spPr>
          <a:xfrm>
            <a:off x="5370123" y="2556740"/>
            <a:ext cx="522553" cy="52255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5">
            <a:extLst>
              <a:ext uri="{FF2B5EF4-FFF2-40B4-BE49-F238E27FC236}">
                <a16:creationId xmlns:a16="http://schemas.microsoft.com/office/drawing/2014/main" id="{17329652-557F-42F5-8009-DDCAE307DB36}"/>
              </a:ext>
            </a:extLst>
          </p:cNvPr>
          <p:cNvSpPr/>
          <p:nvPr/>
        </p:nvSpPr>
        <p:spPr>
          <a:xfrm>
            <a:off x="5954182" y="2670582"/>
            <a:ext cx="471488" cy="4714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6">
            <a:extLst>
              <a:ext uri="{FF2B5EF4-FFF2-40B4-BE49-F238E27FC236}">
                <a16:creationId xmlns:a16="http://schemas.microsoft.com/office/drawing/2014/main" id="{477807A4-866F-43A0-A017-92A21611858D}"/>
              </a:ext>
            </a:extLst>
          </p:cNvPr>
          <p:cNvSpPr/>
          <p:nvPr/>
        </p:nvSpPr>
        <p:spPr>
          <a:xfrm>
            <a:off x="6253296" y="2237174"/>
            <a:ext cx="471488" cy="4714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7">
            <a:extLst>
              <a:ext uri="{FF2B5EF4-FFF2-40B4-BE49-F238E27FC236}">
                <a16:creationId xmlns:a16="http://schemas.microsoft.com/office/drawing/2014/main" id="{12A82625-4ACB-4397-AF9F-16739FFC5705}"/>
              </a:ext>
            </a:extLst>
          </p:cNvPr>
          <p:cNvSpPr/>
          <p:nvPr/>
        </p:nvSpPr>
        <p:spPr>
          <a:xfrm>
            <a:off x="5549926" y="2085252"/>
            <a:ext cx="471488" cy="4714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8">
            <a:extLst>
              <a:ext uri="{FF2B5EF4-FFF2-40B4-BE49-F238E27FC236}">
                <a16:creationId xmlns:a16="http://schemas.microsoft.com/office/drawing/2014/main" id="{E8CCD540-80FA-4131-9215-3833D1E2DD11}"/>
              </a:ext>
            </a:extLst>
          </p:cNvPr>
          <p:cNvSpPr/>
          <p:nvPr/>
        </p:nvSpPr>
        <p:spPr>
          <a:xfrm>
            <a:off x="7372279" y="2094856"/>
            <a:ext cx="632858" cy="63285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9">
            <a:extLst>
              <a:ext uri="{FF2B5EF4-FFF2-40B4-BE49-F238E27FC236}">
                <a16:creationId xmlns:a16="http://schemas.microsoft.com/office/drawing/2014/main" id="{EF306DEC-3098-4458-9B2D-17B5B6A2C740}"/>
              </a:ext>
            </a:extLst>
          </p:cNvPr>
          <p:cNvSpPr/>
          <p:nvPr/>
        </p:nvSpPr>
        <p:spPr>
          <a:xfrm>
            <a:off x="6613219" y="2483238"/>
            <a:ext cx="534686" cy="534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709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>
            <a:extLst>
              <a:ext uri="{FF2B5EF4-FFF2-40B4-BE49-F238E27FC236}">
                <a16:creationId xmlns:a16="http://schemas.microsoft.com/office/drawing/2014/main" id="{B8B4E8B0-8FA9-4CC9-B8C5-0CAA39A22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6450" y="3269700"/>
            <a:ext cx="2194484" cy="18738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5FC9CCB5-ECBD-43B8-B359-8BB76DE92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26141"/>
            <a:ext cx="3324225" cy="2838450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6BE5C509-1828-4228-8344-EED9A862C32B}"/>
              </a:ext>
            </a:extLst>
          </p:cNvPr>
          <p:cNvSpPr/>
          <p:nvPr/>
        </p:nvSpPr>
        <p:spPr>
          <a:xfrm>
            <a:off x="410135" y="1519518"/>
            <a:ext cx="5200089" cy="2897841"/>
          </a:xfrm>
          <a:prstGeom prst="roundRect">
            <a:avLst>
              <a:gd name="adj" fmla="val 5762"/>
            </a:avLst>
          </a:prstGeom>
          <a:solidFill>
            <a:schemeClr val="bg1"/>
          </a:solidFill>
          <a:ln>
            <a:solidFill>
              <a:srgbClr val="09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49B91-331F-4DF7-ACC3-073A76AD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Defect detection using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2F1FD5-CA6F-4060-B94B-25028C729475}"/>
              </a:ext>
            </a:extLst>
          </p:cNvPr>
          <p:cNvSpPr/>
          <p:nvPr/>
        </p:nvSpPr>
        <p:spPr>
          <a:xfrm>
            <a:off x="5610225" y="3857625"/>
            <a:ext cx="152400" cy="180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CE80F3A-B76B-48E4-9ABC-5227377D1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2" y="1706160"/>
            <a:ext cx="4628243" cy="2500439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A0E7A43-EC95-4CB6-BDA4-F8544B387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8910" y="3191806"/>
            <a:ext cx="2194484" cy="1873800"/>
          </a:xfrm>
          <a:prstGeom prst="rect">
            <a:avLst/>
          </a:prstGeom>
        </p:spPr>
      </p:pic>
      <p:pic>
        <p:nvPicPr>
          <p:cNvPr id="7" name="Picture 7" descr="A close up of a tall building&#10;&#10;Description generated with high confidence">
            <a:extLst>
              <a:ext uri="{FF2B5EF4-FFF2-40B4-BE49-F238E27FC236}">
                <a16:creationId xmlns:a16="http://schemas.microsoft.com/office/drawing/2014/main" id="{B2618AA9-3A03-4F62-B84E-B5E2801454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27" y="1104900"/>
            <a:ext cx="3818773" cy="272928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CE80A6C-ED96-48A2-97CB-2645BF698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5227" y="3269700"/>
            <a:ext cx="3818773" cy="18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11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7A9F5360-2C85-466C-BEAC-C6468540CBED}"/>
              </a:ext>
            </a:extLst>
          </p:cNvPr>
          <p:cNvGrpSpPr/>
          <p:nvPr/>
        </p:nvGrpSpPr>
        <p:grpSpPr>
          <a:xfrm>
            <a:off x="113398" y="1923345"/>
            <a:ext cx="6783583" cy="2842563"/>
            <a:chOff x="-234989" y="-4407529"/>
            <a:chExt cx="8832223" cy="3701015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35EE19B-6681-4CCE-B321-A72BCC4A9E9A}"/>
                </a:ext>
              </a:extLst>
            </p:cNvPr>
            <p:cNvSpPr/>
            <p:nvPr/>
          </p:nvSpPr>
          <p:spPr>
            <a:xfrm>
              <a:off x="4131331" y="-3874866"/>
              <a:ext cx="4286850" cy="31683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FEF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2" name="內容版面配置區 3">
              <a:extLst>
                <a:ext uri="{FF2B5EF4-FFF2-40B4-BE49-F238E27FC236}">
                  <a16:creationId xmlns:a16="http://schemas.microsoft.com/office/drawing/2014/main" id="{07E92050-CDE9-4626-8FB5-E47AFE84B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34989" y="-4162458"/>
              <a:ext cx="7177088" cy="3440113"/>
            </a:xfrm>
            <a:prstGeom prst="roundRect">
              <a:avLst>
                <a:gd name="adj" fmla="val 5725"/>
              </a:avLst>
            </a:prstGeom>
            <a:ln w="12700">
              <a:solidFill>
                <a:srgbClr val="09F3FF"/>
              </a:solidFill>
            </a:ln>
          </p:spPr>
        </p:pic>
        <p:pic>
          <p:nvPicPr>
            <p:cNvPr id="54" name="Picture 9" descr="C:\Users\user\Desktop\NAS醫療影像加值服務方案\5.png">
              <a:extLst>
                <a:ext uri="{FF2B5EF4-FFF2-40B4-BE49-F238E27FC236}">
                  <a16:creationId xmlns:a16="http://schemas.microsoft.com/office/drawing/2014/main" id="{81E0D0E3-8C41-4D2F-BB93-F0E0DB055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6779" y="-4407529"/>
              <a:ext cx="4651405" cy="532664"/>
            </a:xfrm>
            <a:prstGeom prst="rect">
              <a:avLst/>
            </a:prstGeom>
            <a:noFill/>
          </p:spPr>
        </p:pic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B6A6A993-9670-4EF1-8A41-DAB13AA1C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285" y="-3304408"/>
              <a:ext cx="597743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內容版面配置區 2">
              <a:extLst>
                <a:ext uri="{FF2B5EF4-FFF2-40B4-BE49-F238E27FC236}">
                  <a16:creationId xmlns:a16="http://schemas.microsoft.com/office/drawing/2014/main" id="{D9578DE2-DD4C-42B9-A3C9-2A8CD0E0DBE2}"/>
                </a:ext>
              </a:extLst>
            </p:cNvPr>
            <p:cNvSpPr txBox="1">
              <a:spLocks/>
            </p:cNvSpPr>
            <p:nvPr/>
          </p:nvSpPr>
          <p:spPr>
            <a:xfrm>
              <a:off x="7046468" y="-2717886"/>
              <a:ext cx="1230855" cy="390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 indent="-342900" algn="ctr">
                <a:lnSpc>
                  <a:spcPts val="1400"/>
                </a:lnSpc>
              </a:pPr>
              <a:r>
                <a:rPr lang="en-US" altLang="zh-TW" sz="1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Mobile </a:t>
              </a:r>
            </a:p>
            <a:p>
              <a:pPr lvl="0" indent="-342900" algn="ctr">
                <a:lnSpc>
                  <a:spcPts val="1400"/>
                </a:lnSpc>
              </a:pPr>
              <a:r>
                <a:rPr lang="en-US" altLang="zh-TW" sz="1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viewer</a:t>
              </a:r>
            </a:p>
          </p:txBody>
        </p:sp>
        <p:pic>
          <p:nvPicPr>
            <p:cNvPr id="59" name="Picture 3" descr="C:\Users\user\Desktop\NAS醫療影像加值服務方案\lQC_uWs9.jpg">
              <a:extLst>
                <a:ext uri="{FF2B5EF4-FFF2-40B4-BE49-F238E27FC236}">
                  <a16:creationId xmlns:a16="http://schemas.microsoft.com/office/drawing/2014/main" id="{099B733E-0C55-4526-8489-AAE0330A3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060" y="-3436308"/>
              <a:ext cx="588070" cy="588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C1D30F1-D113-42DF-B6D4-5F0370614993}"/>
                </a:ext>
              </a:extLst>
            </p:cNvPr>
            <p:cNvSpPr/>
            <p:nvPr/>
          </p:nvSpPr>
          <p:spPr>
            <a:xfrm>
              <a:off x="4248284" y="-4239473"/>
              <a:ext cx="4348950" cy="607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342900">
                <a:lnSpc>
                  <a:spcPts val="1400"/>
                </a:lnSpc>
                <a:spcBef>
                  <a:spcPct val="20000"/>
                </a:spcBef>
              </a:pPr>
              <a:r>
                <a:rPr lang="en-US" altLang="zh-TW" sz="1500" b="1">
                  <a:latin typeface="微軟正黑體" pitchFamily="34" charset="-120"/>
                  <a:ea typeface="微軟正黑體" pitchFamily="34" charset="-120"/>
                </a:rPr>
                <a:t>Remote viewing    </a:t>
              </a:r>
              <a:r>
                <a:rPr lang="en-US" altLang="zh-TW" sz="1000" b="1">
                  <a:latin typeface="微軟正黑體" pitchFamily="34" charset="-120"/>
                  <a:ea typeface="微軟正黑體" pitchFamily="34" charset="-120"/>
                </a:rPr>
                <a:t>e.g.: on-call Doctors</a:t>
              </a:r>
            </a:p>
            <a:p>
              <a:pPr lvl="0" indent="-342900">
                <a:lnSpc>
                  <a:spcPts val="1400"/>
                </a:lnSpc>
                <a:spcBef>
                  <a:spcPct val="20000"/>
                </a:spcBef>
              </a:pPr>
              <a:r>
                <a:rPr lang="en-US" altLang="zh-TW" sz="1000" b="1"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zh-TW" altLang="en-US" sz="10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62" name="內容版面配置區 3">
              <a:extLst>
                <a:ext uri="{FF2B5EF4-FFF2-40B4-BE49-F238E27FC236}">
                  <a16:creationId xmlns:a16="http://schemas.microsoft.com/office/drawing/2014/main" id="{61328485-6ED8-48B5-B705-607A8B16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75041" y="-3793738"/>
              <a:ext cx="857256" cy="1428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ED01AC-9235-4DB1-8B1D-74679C926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48047"/>
            <a:ext cx="8229600" cy="493563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/>
              <a:t>MediQPACS with medical AI integration</a:t>
            </a:r>
          </a:p>
        </p:txBody>
      </p:sp>
      <p:pic>
        <p:nvPicPr>
          <p:cNvPr id="33" name="圖片 13" descr="一張含有 監視器, 微波爐, 烤箱, 電子用品 的圖片&#10;&#10;描述是以高可信度產生">
            <a:extLst>
              <a:ext uri="{FF2B5EF4-FFF2-40B4-BE49-F238E27FC236}">
                <a16:creationId xmlns:a16="http://schemas.microsoft.com/office/drawing/2014/main" id="{F1BB0952-7ABE-48F4-80AA-39063BDBAF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22" y="584790"/>
            <a:ext cx="1061770" cy="1717254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B7C4335-856B-4BA7-96B9-9D1262D68FF6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3390900" y="1443417"/>
            <a:ext cx="3961022" cy="1752658"/>
          </a:xfrm>
          <a:prstGeom prst="bentConnector3">
            <a:avLst>
              <a:gd name="adj1" fmla="val -17"/>
            </a:avLst>
          </a:prstGeom>
          <a:ln w="19050">
            <a:solidFill>
              <a:srgbClr val="0054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461FA28-37D7-4637-8A94-B7DED3290477}"/>
              </a:ext>
            </a:extLst>
          </p:cNvPr>
          <p:cNvSpPr txBox="1"/>
          <p:nvPr/>
        </p:nvSpPr>
        <p:spPr>
          <a:xfrm>
            <a:off x="4197365" y="1158321"/>
            <a:ext cx="2913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DICOM images with label (from doctors)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2AAB64-DB2D-49B0-BB56-11D3E2982225}"/>
              </a:ext>
            </a:extLst>
          </p:cNvPr>
          <p:cNvSpPr txBox="1"/>
          <p:nvPr/>
        </p:nvSpPr>
        <p:spPr>
          <a:xfrm>
            <a:off x="4107393" y="1471715"/>
            <a:ext cx="2913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DICOM REST API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48C1CE-7A81-450C-9CB4-F6D6BB2ED4FB}"/>
              </a:ext>
            </a:extLst>
          </p:cNvPr>
          <p:cNvSpPr/>
          <p:nvPr/>
        </p:nvSpPr>
        <p:spPr>
          <a:xfrm>
            <a:off x="5788292" y="4300126"/>
            <a:ext cx="795557" cy="347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Inference Server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310DE370-D64D-42F3-93D5-B17BD344F578}"/>
              </a:ext>
            </a:extLst>
          </p:cNvPr>
          <p:cNvCxnSpPr>
            <a:cxnSpLocks/>
            <a:stCxn id="33" idx="3"/>
          </p:cNvCxnSpPr>
          <p:nvPr/>
        </p:nvCxnSpPr>
        <p:spPr>
          <a:xfrm flipH="1">
            <a:off x="8340135" y="1443417"/>
            <a:ext cx="73557" cy="2019537"/>
          </a:xfrm>
          <a:prstGeom prst="bentConnector3">
            <a:avLst>
              <a:gd name="adj1" fmla="val -310779"/>
            </a:avLst>
          </a:prstGeom>
          <a:ln w="19050">
            <a:solidFill>
              <a:srgbClr val="0054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2716079-DBAD-4F92-B58F-6FFB50B94440}"/>
              </a:ext>
            </a:extLst>
          </p:cNvPr>
          <p:cNvSpPr txBox="1"/>
          <p:nvPr/>
        </p:nvSpPr>
        <p:spPr>
          <a:xfrm rot="16200000">
            <a:off x="7951694" y="2380651"/>
            <a:ext cx="1719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Update new model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2789FDF-293A-44C0-B539-5799C5F43242}"/>
              </a:ext>
            </a:extLst>
          </p:cNvPr>
          <p:cNvSpPr/>
          <p:nvPr/>
        </p:nvSpPr>
        <p:spPr>
          <a:xfrm>
            <a:off x="6835506" y="2369465"/>
            <a:ext cx="1812556" cy="38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TS-2888X</a:t>
            </a:r>
          </a:p>
          <a:p>
            <a:pPr algn="ctr"/>
            <a:r>
              <a:rPr lang="en-US" sz="1100" b="1">
                <a:solidFill>
                  <a:schemeClr val="tx1"/>
                </a:solidFill>
              </a:rPr>
              <a:t>Xeon-W AI-ready NAS</a:t>
            </a:r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573E4F5C-EB5E-4B3D-B889-51545307FFC4}"/>
              </a:ext>
            </a:extLst>
          </p:cNvPr>
          <p:cNvSpPr txBox="1">
            <a:spLocks/>
          </p:cNvSpPr>
          <p:nvPr/>
        </p:nvSpPr>
        <p:spPr>
          <a:xfrm>
            <a:off x="1158296" y="4785432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800">
                <a:latin typeface="Arial" panose="020B0604020202020204" pitchFamily="34" charset="0"/>
                <a:cs typeface="Arial" panose="020B0604020202020204" pitchFamily="34" charset="0"/>
              </a:rPr>
              <a:t>DICOM images are transferred from PACS server to NAS for smart management</a:t>
            </a:r>
            <a:endParaRPr lang="zh-TW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F80C22BE-5373-48BD-A6B1-A4895814CABA}"/>
              </a:ext>
            </a:extLst>
          </p:cNvPr>
          <p:cNvSpPr txBox="1">
            <a:spLocks/>
          </p:cNvSpPr>
          <p:nvPr/>
        </p:nvSpPr>
        <p:spPr>
          <a:xfrm>
            <a:off x="1121615" y="4929395"/>
            <a:ext cx="5915000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800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Picture Archiving and Communication System (PACS)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6C4193-FAA5-447E-A2BA-FCB638D08624}"/>
              </a:ext>
            </a:extLst>
          </p:cNvPr>
          <p:cNvSpPr/>
          <p:nvPr/>
        </p:nvSpPr>
        <p:spPr>
          <a:xfrm>
            <a:off x="3036479" y="2332457"/>
            <a:ext cx="3710028" cy="24301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8D57DD0-E88A-4150-9B84-A5BE5C9850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9" y="1270280"/>
            <a:ext cx="986110" cy="1015505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23403004-B315-42E7-9F9D-5D3D6E67E7CA}"/>
              </a:ext>
            </a:extLst>
          </p:cNvPr>
          <p:cNvGrpSpPr/>
          <p:nvPr/>
        </p:nvGrpSpPr>
        <p:grpSpPr>
          <a:xfrm>
            <a:off x="5944425" y="2958836"/>
            <a:ext cx="976741" cy="1478266"/>
            <a:chOff x="5944425" y="2958836"/>
            <a:chExt cx="976741" cy="1478266"/>
          </a:xfrm>
        </p:grpSpPr>
        <p:pic>
          <p:nvPicPr>
            <p:cNvPr id="1026" name="Picture 2" descr="「quai qnap ai」的圖片搜尋結果">
              <a:extLst>
                <a:ext uri="{FF2B5EF4-FFF2-40B4-BE49-F238E27FC236}">
                  <a16:creationId xmlns:a16="http://schemas.microsoft.com/office/drawing/2014/main" id="{017258A9-19B4-4459-9483-1E1531156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425" y="3745007"/>
              <a:ext cx="483642" cy="48364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01B9063-2B97-4BD4-A9DC-3544BD76DA05}"/>
                </a:ext>
              </a:extLst>
            </p:cNvPr>
            <p:cNvCxnSpPr>
              <a:cxnSpLocks/>
            </p:cNvCxnSpPr>
            <p:nvPr/>
          </p:nvCxnSpPr>
          <p:spPr>
            <a:xfrm>
              <a:off x="6392982" y="4228649"/>
              <a:ext cx="528184" cy="208453"/>
            </a:xfrm>
            <a:prstGeom prst="line">
              <a:avLst/>
            </a:prstGeom>
            <a:ln>
              <a:solidFill>
                <a:srgbClr val="00E0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1AF0BF5-7CD3-4E9D-82F9-EA6B60A682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2982" y="2958836"/>
              <a:ext cx="528184" cy="786171"/>
            </a:xfrm>
            <a:prstGeom prst="line">
              <a:avLst/>
            </a:prstGeom>
            <a:ln>
              <a:solidFill>
                <a:srgbClr val="00E0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38">
            <a:extLst>
              <a:ext uri="{FF2B5EF4-FFF2-40B4-BE49-F238E27FC236}">
                <a16:creationId xmlns:a16="http://schemas.microsoft.com/office/drawing/2014/main" id="{D1AF0BF5-7CD3-4E9D-82F9-EA6B60A68274}"/>
              </a:ext>
            </a:extLst>
          </p:cNvPr>
          <p:cNvCxnSpPr>
            <a:cxnSpLocks/>
          </p:cNvCxnSpPr>
          <p:nvPr/>
        </p:nvCxnSpPr>
        <p:spPr>
          <a:xfrm flipV="1">
            <a:off x="6392982" y="2958836"/>
            <a:ext cx="528184" cy="786171"/>
          </a:xfrm>
          <a:prstGeom prst="line">
            <a:avLst/>
          </a:prstGeom>
          <a:ln>
            <a:solidFill>
              <a:srgbClr val="00E0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CC48AAB-B309-4DFA-9F2B-D73332DA647E}"/>
              </a:ext>
            </a:extLst>
          </p:cNvPr>
          <p:cNvSpPr/>
          <p:nvPr/>
        </p:nvSpPr>
        <p:spPr>
          <a:xfrm>
            <a:off x="6862577" y="2938994"/>
            <a:ext cx="1418969" cy="1523211"/>
          </a:xfrm>
          <a:prstGeom prst="roundRect">
            <a:avLst>
              <a:gd name="adj" fmla="val 8169"/>
            </a:avLst>
          </a:prstGeom>
          <a:solidFill>
            <a:schemeClr val="bg1"/>
          </a:solidFill>
          <a:ln>
            <a:solidFill>
              <a:srgbClr val="09F3FF"/>
            </a:solidFill>
          </a:ln>
          <a:effectLst>
            <a:reflection blurRad="6350" stA="29000" endPos="23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51873102-84FB-414A-ACB3-4244690D6B7E}"/>
              </a:ext>
            </a:extLst>
          </p:cNvPr>
          <p:cNvSpPr/>
          <p:nvPr/>
        </p:nvSpPr>
        <p:spPr>
          <a:xfrm>
            <a:off x="6896982" y="3278727"/>
            <a:ext cx="1337643" cy="36772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Model</a:t>
            </a:r>
          </a:p>
        </p:txBody>
      </p:sp>
      <p:sp>
        <p:nvSpPr>
          <p:cNvPr id="44" name="Rectangle 45">
            <a:extLst>
              <a:ext uri="{FF2B5EF4-FFF2-40B4-BE49-F238E27FC236}">
                <a16:creationId xmlns:a16="http://schemas.microsoft.com/office/drawing/2014/main" id="{9DCB3A75-2840-40A5-AB60-C063ABF423F5}"/>
              </a:ext>
            </a:extLst>
          </p:cNvPr>
          <p:cNvSpPr/>
          <p:nvPr/>
        </p:nvSpPr>
        <p:spPr>
          <a:xfrm>
            <a:off x="6896980" y="4058593"/>
            <a:ext cx="1337643" cy="37002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Accelerator</a:t>
            </a: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id="{8043C63B-6A74-4654-BE17-F5233FFC082B}"/>
              </a:ext>
            </a:extLst>
          </p:cNvPr>
          <p:cNvSpPr/>
          <p:nvPr/>
        </p:nvSpPr>
        <p:spPr>
          <a:xfrm>
            <a:off x="6896981" y="3646449"/>
            <a:ext cx="1337643" cy="37002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 Inference Engine</a:t>
            </a:r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A06D9AA4-DB2D-4D07-97DC-292A01179B1F}"/>
              </a:ext>
            </a:extLst>
          </p:cNvPr>
          <p:cNvSpPr/>
          <p:nvPr/>
        </p:nvSpPr>
        <p:spPr>
          <a:xfrm>
            <a:off x="6896980" y="2967597"/>
            <a:ext cx="1337643" cy="34149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Inference API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820299C-BE00-4AAB-B81C-1ACC595A3CA0}"/>
              </a:ext>
            </a:extLst>
          </p:cNvPr>
          <p:cNvCxnSpPr/>
          <p:nvPr/>
        </p:nvCxnSpPr>
        <p:spPr>
          <a:xfrm>
            <a:off x="6896980" y="3278727"/>
            <a:ext cx="1337643" cy="0"/>
          </a:xfrm>
          <a:prstGeom prst="line">
            <a:avLst/>
          </a:prstGeom>
          <a:ln>
            <a:solidFill>
              <a:srgbClr val="09F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C81B3A5D-1C5C-4EC1-8229-297D0E3E3556}"/>
              </a:ext>
            </a:extLst>
          </p:cNvPr>
          <p:cNvCxnSpPr/>
          <p:nvPr/>
        </p:nvCxnSpPr>
        <p:spPr>
          <a:xfrm>
            <a:off x="6896980" y="3590226"/>
            <a:ext cx="1337643" cy="0"/>
          </a:xfrm>
          <a:prstGeom prst="line">
            <a:avLst/>
          </a:prstGeom>
          <a:ln>
            <a:solidFill>
              <a:srgbClr val="09F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528C7BC-58D1-4020-9646-AB741DF5C053}"/>
              </a:ext>
            </a:extLst>
          </p:cNvPr>
          <p:cNvCxnSpPr/>
          <p:nvPr/>
        </p:nvCxnSpPr>
        <p:spPr>
          <a:xfrm>
            <a:off x="6896980" y="4037378"/>
            <a:ext cx="1337643" cy="0"/>
          </a:xfrm>
          <a:prstGeom prst="line">
            <a:avLst/>
          </a:prstGeom>
          <a:ln>
            <a:solidFill>
              <a:srgbClr val="09F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702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6C3977AD-ECD6-4E2C-B9CC-9F63AF44CD08}"/>
              </a:ext>
            </a:extLst>
          </p:cNvPr>
          <p:cNvSpPr/>
          <p:nvPr/>
        </p:nvSpPr>
        <p:spPr>
          <a:xfrm>
            <a:off x="1742084" y="2745962"/>
            <a:ext cx="4436989" cy="2268172"/>
          </a:xfrm>
          <a:prstGeom prst="roundRect">
            <a:avLst>
              <a:gd name="adj" fmla="val 4316"/>
            </a:avLst>
          </a:prstGeom>
          <a:solidFill>
            <a:schemeClr val="bg1"/>
          </a:solidFill>
          <a:ln w="38100">
            <a:solidFill>
              <a:srgbClr val="09F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C8286A10-4394-4939-B874-8000BF439977}"/>
              </a:ext>
            </a:extLst>
          </p:cNvPr>
          <p:cNvSpPr/>
          <p:nvPr/>
        </p:nvSpPr>
        <p:spPr>
          <a:xfrm>
            <a:off x="6688123" y="1854484"/>
            <a:ext cx="269284" cy="269284"/>
          </a:xfrm>
          <a:prstGeom prst="ellipse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D8D5CBBD-09D3-4AF5-B82D-C31979A93677}"/>
              </a:ext>
            </a:extLst>
          </p:cNvPr>
          <p:cNvSpPr/>
          <p:nvPr/>
        </p:nvSpPr>
        <p:spPr>
          <a:xfrm>
            <a:off x="189608" y="3447196"/>
            <a:ext cx="1336872" cy="1138149"/>
          </a:xfrm>
          <a:prstGeom prst="roundRect">
            <a:avLst>
              <a:gd name="adj" fmla="val 6917"/>
            </a:avLst>
          </a:prstGeom>
          <a:solidFill>
            <a:schemeClr val="bg1"/>
          </a:solidFill>
          <a:ln w="38100">
            <a:solidFill>
              <a:srgbClr val="09F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5DB11CB2-F612-4C44-BE7A-C6E069B81785}"/>
              </a:ext>
            </a:extLst>
          </p:cNvPr>
          <p:cNvSpPr/>
          <p:nvPr/>
        </p:nvSpPr>
        <p:spPr>
          <a:xfrm>
            <a:off x="199643" y="1256380"/>
            <a:ext cx="1336872" cy="1138149"/>
          </a:xfrm>
          <a:prstGeom prst="roundRect">
            <a:avLst>
              <a:gd name="adj" fmla="val 6917"/>
            </a:avLst>
          </a:prstGeom>
          <a:solidFill>
            <a:schemeClr val="bg1"/>
          </a:solidFill>
          <a:ln w="38100">
            <a:solidFill>
              <a:srgbClr val="09F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54555479-777F-488E-83B9-20FFEE0B773D}"/>
              </a:ext>
            </a:extLst>
          </p:cNvPr>
          <p:cNvSpPr/>
          <p:nvPr/>
        </p:nvSpPr>
        <p:spPr>
          <a:xfrm>
            <a:off x="6092420" y="3278435"/>
            <a:ext cx="2880824" cy="970958"/>
          </a:xfrm>
          <a:prstGeom prst="roundRect">
            <a:avLst>
              <a:gd name="adj" fmla="val 6917"/>
            </a:avLst>
          </a:prstGeom>
          <a:solidFill>
            <a:schemeClr val="bg1"/>
          </a:solidFill>
          <a:ln w="28575">
            <a:solidFill>
              <a:srgbClr val="00549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81E28D2-C86F-4447-9353-29BC8427415F}"/>
              </a:ext>
            </a:extLst>
          </p:cNvPr>
          <p:cNvSpPr/>
          <p:nvPr/>
        </p:nvSpPr>
        <p:spPr>
          <a:xfrm>
            <a:off x="3918689" y="1392359"/>
            <a:ext cx="1723831" cy="1042331"/>
          </a:xfrm>
          <a:prstGeom prst="roundRect">
            <a:avLst>
              <a:gd name="adj" fmla="val 6917"/>
            </a:avLst>
          </a:prstGeom>
          <a:solidFill>
            <a:srgbClr val="C2FF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2" name="QNAP AI Open API"/>
          <p:cNvSpPr/>
          <p:nvPr/>
        </p:nvSpPr>
        <p:spPr>
          <a:xfrm>
            <a:off x="1724034" y="2588559"/>
            <a:ext cx="4481784" cy="329800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AI Open API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4" name="群組"/>
          <p:cNvGrpSpPr/>
          <p:nvPr/>
        </p:nvGrpSpPr>
        <p:grpSpPr>
          <a:xfrm>
            <a:off x="2144569" y="1323754"/>
            <a:ext cx="832797" cy="1181609"/>
            <a:chOff x="895787" y="-3"/>
            <a:chExt cx="2220793" cy="3150956"/>
          </a:xfrm>
        </p:grpSpPr>
        <p:sp>
          <p:nvSpPr>
            <p:cNvPr id="244" name="矩形"/>
            <p:cNvSpPr/>
            <p:nvPr/>
          </p:nvSpPr>
          <p:spPr>
            <a:xfrm>
              <a:off x="895787" y="-3"/>
              <a:ext cx="2220793" cy="3150956"/>
            </a:xfrm>
            <a:prstGeom prst="rect">
              <a:avLst/>
            </a:prstGeom>
            <a:solidFill>
              <a:srgbClr val="8CFFF5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8" name="群組"/>
            <p:cNvGrpSpPr/>
            <p:nvPr/>
          </p:nvGrpSpPr>
          <p:grpSpPr>
            <a:xfrm>
              <a:off x="1036872" y="1476982"/>
              <a:ext cx="1984662" cy="1514662"/>
              <a:chOff x="-1" y="0"/>
              <a:chExt cx="1984660" cy="1514661"/>
            </a:xfrm>
          </p:grpSpPr>
          <p:pic>
            <p:nvPicPr>
              <p:cNvPr id="245" name="影像" descr="影像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0" y="109508"/>
                <a:ext cx="1976459" cy="13847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6" name="3rd"/>
              <p:cNvSpPr txBox="1"/>
              <p:nvPr/>
            </p:nvSpPr>
            <p:spPr>
              <a:xfrm>
                <a:off x="-1" y="0"/>
                <a:ext cx="577829" cy="4792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noAutofit/>
              </a:bodyPr>
              <a:lstStyle>
                <a:defPPr marL="0" marR="0" indent="0" algn="l" defTabSz="3429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75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857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1714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2571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3429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4286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5143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6000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6858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sz="800">
                    <a:latin typeface="Arial" panose="020B0604020202020204" pitchFamily="34" charset="0"/>
                    <a:cs typeface="Arial" panose="020B0604020202020204" pitchFamily="34" charset="0"/>
                  </a:rPr>
                  <a:t>3rd</a:t>
                </a:r>
              </a:p>
            </p:txBody>
          </p:sp>
          <p:sp>
            <p:nvSpPr>
              <p:cNvPr id="247" name="Models"/>
              <p:cNvSpPr txBox="1"/>
              <p:nvPr/>
            </p:nvSpPr>
            <p:spPr>
              <a:xfrm>
                <a:off x="94775" y="1009355"/>
                <a:ext cx="1198461" cy="505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noAutofit/>
              </a:bodyPr>
              <a:lstStyle>
                <a:defPPr marL="0" marR="0" indent="0" algn="l" defTabSz="3429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75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857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1714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2571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3429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4286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5143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6000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6858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sz="800"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</a:p>
            </p:txBody>
          </p:sp>
        </p:grpSp>
        <p:grpSp>
          <p:nvGrpSpPr>
            <p:cNvPr id="253" name="群組"/>
            <p:cNvGrpSpPr/>
            <p:nvPr/>
          </p:nvGrpSpPr>
          <p:grpSpPr>
            <a:xfrm>
              <a:off x="1036876" y="90471"/>
              <a:ext cx="2007803" cy="1426890"/>
              <a:chOff x="3" y="0"/>
              <a:chExt cx="2007801" cy="1426889"/>
            </a:xfrm>
          </p:grpSpPr>
          <p:pic>
            <p:nvPicPr>
              <p:cNvPr id="249" name="inPK9jAwwNHzy6tsVfPw701GbwgMD2K8Oms58V5rjkdpysfVNGEelmrd3jYGMzZS5Akie7rE0iKjcA-7vCUgxyv7hbIIJ1L99VDnLOIx7L2qhx51QZaaQDTbqkcg4LGy4Da__js-5Tg.jpg" descr="inPK9jAwwNHzy6tsVfPw701GbwgMD2K8Oms58V5rjkdpysfVNGEelmrd3jYGMzZS5Akie7rE0iKjcA-7vCUgxyv7hbIIJ1L99VDnLOIx7L2qhx51QZaaQDTbqkcg4LGy4Da__js-5Tg.jp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" y="16240"/>
                <a:ext cx="1984660" cy="14106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0" name="3rd"/>
              <p:cNvSpPr txBox="1"/>
              <p:nvPr/>
            </p:nvSpPr>
            <p:spPr>
              <a:xfrm>
                <a:off x="1316976" y="0"/>
                <a:ext cx="577828" cy="4792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noAutofit/>
              </a:bodyPr>
              <a:lstStyle>
                <a:defPPr marL="0" marR="0" indent="0" algn="l" defTabSz="3429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75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857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1714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2571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3429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4286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5143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6000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6858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sz="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3rd</a:t>
                </a:r>
              </a:p>
            </p:txBody>
          </p:sp>
          <p:sp>
            <p:nvSpPr>
              <p:cNvPr id="251" name="APPs"/>
              <p:cNvSpPr txBox="1"/>
              <p:nvPr/>
            </p:nvSpPr>
            <p:spPr>
              <a:xfrm>
                <a:off x="1087767" y="921543"/>
                <a:ext cx="920037" cy="505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noAutofit/>
              </a:bodyPr>
              <a:lstStyle>
                <a:defPPr marL="0" marR="0" indent="0" algn="l" defTabSz="3429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675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857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1714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2571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3429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42862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51435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600075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685800" algn="ctr" defTabSz="308074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sz="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pp</a:t>
                </a:r>
                <a:r>
                  <a:rPr sz="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</p:grpSp>
      </p:grpSp>
      <p:pic>
        <p:nvPicPr>
          <p:cNvPr id="164" name="影像" descr="影像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59282" y="3618050"/>
            <a:ext cx="491420" cy="382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影像" descr="影像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80" y="1505877"/>
            <a:ext cx="576577" cy="57882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IEI Hardware"/>
          <p:cNvSpPr txBox="1"/>
          <p:nvPr/>
        </p:nvSpPr>
        <p:spPr>
          <a:xfrm>
            <a:off x="5876214" y="1119277"/>
            <a:ext cx="848640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IEI Hardware</a:t>
            </a:r>
          </a:p>
        </p:txBody>
      </p:sp>
      <p:pic>
        <p:nvPicPr>
          <p:cNvPr id="170" name="影像" descr="影像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570" y="3267255"/>
            <a:ext cx="711734" cy="65218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QNAP NAS"/>
          <p:cNvSpPr txBox="1"/>
          <p:nvPr/>
        </p:nvSpPr>
        <p:spPr>
          <a:xfrm>
            <a:off x="4601219" y="4776496"/>
            <a:ext cx="730082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174" name="線條"/>
          <p:cNvSpPr/>
          <p:nvPr/>
        </p:nvSpPr>
        <p:spPr>
          <a:xfrm flipH="1" flipV="1">
            <a:off x="5099816" y="3742222"/>
            <a:ext cx="992603" cy="1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76" name="線條"/>
          <p:cNvSpPr/>
          <p:nvPr/>
        </p:nvSpPr>
        <p:spPr>
          <a:xfrm flipV="1">
            <a:off x="4987977" y="2951316"/>
            <a:ext cx="0" cy="291029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177" name="video stream"/>
          <p:cNvSpPr txBox="1"/>
          <p:nvPr/>
        </p:nvSpPr>
        <p:spPr>
          <a:xfrm>
            <a:off x="4849035" y="3046307"/>
            <a:ext cx="965744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stream</a:t>
            </a:r>
          </a:p>
        </p:txBody>
      </p:sp>
      <p:sp>
        <p:nvSpPr>
          <p:cNvPr id="178" name="OR"/>
          <p:cNvSpPr txBox="1"/>
          <p:nvPr/>
        </p:nvSpPr>
        <p:spPr>
          <a:xfrm>
            <a:off x="6630917" y="1885131"/>
            <a:ext cx="350453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sp>
        <p:nvSpPr>
          <p:cNvPr id="179" name="QNAP AI APPs"/>
          <p:cNvSpPr txBox="1"/>
          <p:nvPr/>
        </p:nvSpPr>
        <p:spPr>
          <a:xfrm>
            <a:off x="4290058" y="1113893"/>
            <a:ext cx="953696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QNAP AI A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0" name="video stream"/>
          <p:cNvSpPr txBox="1"/>
          <p:nvPr/>
        </p:nvSpPr>
        <p:spPr>
          <a:xfrm>
            <a:off x="5175084" y="3526798"/>
            <a:ext cx="965744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stream</a:t>
            </a:r>
          </a:p>
        </p:txBody>
      </p:sp>
      <p:pic>
        <p:nvPicPr>
          <p:cNvPr id="182" name="o7iPyRMOsItR91jGSAa3Dn9ogzrbKFYdFRGRklgZ_ZhSWwrRmM-JZzNtVsdz-RB14tXMAKgFUQnvlSZEqeHkhpzAy7PERYIetHhzwd0DAuRl4xaExSPJPDBIQu0GwzhaV6CguLYb85I.png" descr="o7iPyRMOsItR91jGSAa3Dn9ogzrbKFYdFRGRklgZ_ZhSWwrRmM-JZzNtVsdz-RB14tXMAKgFUQnvlSZEqeHkhpzAy7PERYIetHhzwd0DAuRl4xaExSPJPDBIQu0GwzhaV6CguLYb85I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773" y="1490065"/>
            <a:ext cx="642938" cy="85725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ANK-860/870"/>
          <p:cNvSpPr txBox="1"/>
          <p:nvPr/>
        </p:nvSpPr>
        <p:spPr>
          <a:xfrm>
            <a:off x="5956793" y="2085199"/>
            <a:ext cx="1421989" cy="336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171450">
              <a:lnSpc>
                <a:spcPts val="1050"/>
              </a:lnSpc>
              <a:defRPr sz="1200" b="0">
                <a:latin typeface="Times"/>
                <a:ea typeface="Times"/>
                <a:cs typeface="Times"/>
                <a:sym typeface="Times"/>
              </a:defRPr>
            </a:pPr>
            <a:endParaRPr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71450">
              <a:lnSpc>
                <a:spcPts val="1050"/>
              </a:lnSpc>
              <a:defRPr sz="1200" b="0">
                <a:latin typeface="Arial"/>
                <a:ea typeface="Arial"/>
                <a:cs typeface="Arial"/>
                <a:sym typeface="Arial"/>
              </a:defRPr>
            </a:pPr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TANK-860/870</a:t>
            </a:r>
            <a:endParaRPr sz="800">
              <a:latin typeface="Arial" panose="020B0604020202020204" pitchFamily="34" charset="0"/>
              <a:ea typeface="Times"/>
              <a:cs typeface="Arial" panose="020B0604020202020204" pitchFamily="34" charset="0"/>
              <a:sym typeface="Times"/>
            </a:endParaRPr>
          </a:p>
        </p:txBody>
      </p:sp>
      <p:pic>
        <p:nvPicPr>
          <p:cNvPr id="184" name="7SdiBMm9SWpBfRTLMmQ6vEQhPurIKNYeTVGcHdVtbmLTHzysL9cFUFgqk07_OKjz-aRVb6Hz3X04JXvqkB8S5peqa66zTRPyMNwvX_IM4IEIUW40fCXiGBJoYu4wQXblPfCaWpA5QJ0.png" descr="7SdiBMm9SWpBfRTLMmQ6vEQhPurIKNYeTVGcHdVtbmLTHzysL9cFUFgqk07_OKjz-aRVb6Hz3X04JXvqkB8S5peqa66zTRPyMNwvX_IM4IEIUW40fCXiGBJoYu4wQXblPfCaWpA5QJ0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922" y="1973762"/>
            <a:ext cx="1257300" cy="50006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VS-x82"/>
          <p:cNvSpPr txBox="1"/>
          <p:nvPr/>
        </p:nvSpPr>
        <p:spPr>
          <a:xfrm>
            <a:off x="7923219" y="2287363"/>
            <a:ext cx="565380" cy="324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171450">
              <a:lnSpc>
                <a:spcPts val="1050"/>
              </a:lnSpc>
              <a:defRPr sz="1200" b="0">
                <a:latin typeface="Times"/>
                <a:ea typeface="Times"/>
                <a:cs typeface="Times"/>
                <a:sym typeface="Times"/>
              </a:defRPr>
            </a:pP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71450">
              <a:lnSpc>
                <a:spcPts val="1050"/>
              </a:lnSpc>
              <a:defRPr sz="1200" b="0">
                <a:latin typeface="Arial"/>
                <a:ea typeface="Arial"/>
                <a:cs typeface="Arial"/>
                <a:sym typeface="Arial"/>
              </a:defRPr>
            </a:pPr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TVS-x82</a:t>
            </a:r>
            <a:endParaRPr sz="800">
              <a:latin typeface="Arial" panose="020B0604020202020204" pitchFamily="34" charset="0"/>
              <a:ea typeface="Times"/>
              <a:cs typeface="Arial" panose="020B0604020202020204" pitchFamily="34" charset="0"/>
              <a:sym typeface="Times"/>
            </a:endParaRPr>
          </a:p>
        </p:txBody>
      </p:sp>
      <p:sp>
        <p:nvSpPr>
          <p:cNvPr id="186" name="QNAP NAS"/>
          <p:cNvSpPr txBox="1"/>
          <p:nvPr/>
        </p:nvSpPr>
        <p:spPr>
          <a:xfrm>
            <a:off x="7558178" y="1123902"/>
            <a:ext cx="730082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QNAP NAS</a:t>
            </a:r>
          </a:p>
        </p:txBody>
      </p:sp>
      <p:pic>
        <p:nvPicPr>
          <p:cNvPr id="187" name="H1QXoLGtoovBkj9ux2H-5FHuPswxkmWRO_UuxAhzBWYPJKWSaC9b_O0WOQJMJQC6v-ujUDFkW7yAgUTgaooGCo7rKASSvCdHtWgG4Joctpn9dg9y4U2pilzWWZjVBbc8c_jd_y8dX0g.png" descr="H1QXoLGtoovBkj9ux2H-5FHuPswxkmWRO_UuxAhzBWYPJKWSaC9b_O0WOQJMJQC6v-ujUDFkW7yAgUTgaooGCo7rKASSvCdHtWgG4Joctpn9dg9y4U2pilzWWZjVBbc8c_jd_y8dX0g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259" y="1369834"/>
            <a:ext cx="2076450" cy="61436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S-x77"/>
          <p:cNvSpPr txBox="1"/>
          <p:nvPr/>
        </p:nvSpPr>
        <p:spPr>
          <a:xfrm>
            <a:off x="8565453" y="1799465"/>
            <a:ext cx="754202" cy="324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defTabSz="171450">
              <a:lnSpc>
                <a:spcPts val="1050"/>
              </a:lnSpc>
              <a:defRPr sz="1200" b="0">
                <a:latin typeface="Times"/>
                <a:ea typeface="Times"/>
                <a:cs typeface="Times"/>
                <a:sym typeface="Times"/>
              </a:defRPr>
            </a:pP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71450">
              <a:lnSpc>
                <a:spcPts val="1050"/>
              </a:lnSpc>
              <a:defRPr sz="1200" b="0">
                <a:latin typeface="Arial"/>
                <a:ea typeface="Arial"/>
                <a:cs typeface="Arial"/>
                <a:sym typeface="Arial"/>
              </a:defRPr>
            </a:pPr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TS-x77</a:t>
            </a:r>
            <a:endParaRPr sz="800">
              <a:latin typeface="Arial" panose="020B0604020202020204" pitchFamily="34" charset="0"/>
              <a:ea typeface="Times"/>
              <a:cs typeface="Arial" panose="020B0604020202020204" pitchFamily="34" charset="0"/>
              <a:sym typeface="Times"/>
            </a:endParaRPr>
          </a:p>
        </p:txBody>
      </p: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A30C4AB9-F4E8-41B5-94AB-3DF41E67733B}"/>
              </a:ext>
            </a:extLst>
          </p:cNvPr>
          <p:cNvGrpSpPr/>
          <p:nvPr/>
        </p:nvGrpSpPr>
        <p:grpSpPr>
          <a:xfrm>
            <a:off x="6574315" y="2813330"/>
            <a:ext cx="2003676" cy="456383"/>
            <a:chOff x="6546974" y="2835366"/>
            <a:chExt cx="1310959" cy="298600"/>
          </a:xfrm>
        </p:grpSpPr>
        <p:pic>
          <p:nvPicPr>
            <p:cNvPr id="189" name="Picture 4" descr="Picture 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32736" y="2922285"/>
              <a:ext cx="326161" cy="1578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0" name="Picture 7" descr="Picture 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066" y="2871977"/>
              <a:ext cx="305867" cy="2043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1" name="Picture 2" descr="Picture 2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6974" y="2861440"/>
              <a:ext cx="363851" cy="272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2" name="圖片 18" descr="圖片 1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6819" y="2835366"/>
              <a:ext cx="389943" cy="29137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4" name="Multiple NVIDIA GPU Cards"/>
          <p:cNvSpPr txBox="1"/>
          <p:nvPr/>
        </p:nvSpPr>
        <p:spPr>
          <a:xfrm>
            <a:off x="6667787" y="2734039"/>
            <a:ext cx="1789053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acceleration cards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5" name="影像" descr="影像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346" y="3586086"/>
            <a:ext cx="689753" cy="38016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IEIxQNAP…"/>
          <p:cNvSpPr txBox="1"/>
          <p:nvPr/>
        </p:nvSpPr>
        <p:spPr>
          <a:xfrm>
            <a:off x="2093675" y="3942340"/>
            <a:ext cx="724810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700"/>
            </a:pPr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IEI</a:t>
            </a:r>
          </a:p>
          <a:p>
            <a:pPr>
              <a:defRPr sz="2700"/>
            </a:pPr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Video Box</a:t>
            </a:r>
          </a:p>
        </p:txBody>
      </p:sp>
      <p:pic>
        <p:nvPicPr>
          <p:cNvPr id="197" name="影像" descr="影像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863" y="4230248"/>
            <a:ext cx="965744" cy="54262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QNAP NAS"/>
          <p:cNvSpPr txBox="1"/>
          <p:nvPr/>
        </p:nvSpPr>
        <p:spPr>
          <a:xfrm>
            <a:off x="2972123" y="4776496"/>
            <a:ext cx="730082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199" name="+"/>
          <p:cNvSpPr txBox="1"/>
          <p:nvPr/>
        </p:nvSpPr>
        <p:spPr>
          <a:xfrm>
            <a:off x="3293414" y="3998709"/>
            <a:ext cx="172641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01" name="影像" descr="影像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35" y="3593345"/>
            <a:ext cx="593773" cy="5937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群組"/>
          <p:cNvGrpSpPr/>
          <p:nvPr/>
        </p:nvGrpSpPr>
        <p:grpSpPr>
          <a:xfrm>
            <a:off x="966745" y="3967553"/>
            <a:ext cx="454719" cy="395356"/>
            <a:chOff x="0" y="0"/>
            <a:chExt cx="1212581" cy="1054279"/>
          </a:xfrm>
        </p:grpSpPr>
        <p:pic>
          <p:nvPicPr>
            <p:cNvPr id="202" name="影像" descr="影像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200" y="0"/>
              <a:ext cx="936180" cy="1009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矩形"/>
            <p:cNvSpPr/>
            <p:nvPr/>
          </p:nvSpPr>
          <p:spPr>
            <a:xfrm>
              <a:off x="0" y="882114"/>
              <a:ext cx="1212581" cy="1721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8074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125"/>
            </a:p>
          </p:txBody>
        </p:sp>
      </p:grpSp>
      <p:sp>
        <p:nvSpPr>
          <p:cNvPr id="205" name="線條"/>
          <p:cNvSpPr/>
          <p:nvPr/>
        </p:nvSpPr>
        <p:spPr>
          <a:xfrm flipV="1">
            <a:off x="3634350" y="3711505"/>
            <a:ext cx="872522" cy="530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06" name="QVR Pro"/>
          <p:cNvSpPr txBox="1"/>
          <p:nvPr/>
        </p:nvSpPr>
        <p:spPr>
          <a:xfrm>
            <a:off x="4584808" y="3897587"/>
            <a:ext cx="580020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/>
              <a:t>QVR Pro</a:t>
            </a:r>
          </a:p>
        </p:txBody>
      </p:sp>
      <p:pic>
        <p:nvPicPr>
          <p:cNvPr id="207" name="影像" descr="影像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921" y="3369993"/>
            <a:ext cx="490410" cy="49041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QUSBCam2"/>
          <p:cNvSpPr txBox="1"/>
          <p:nvPr/>
        </p:nvSpPr>
        <p:spPr>
          <a:xfrm>
            <a:off x="2993622" y="3877641"/>
            <a:ext cx="784732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QUSBCam2</a:t>
            </a:r>
          </a:p>
        </p:txBody>
      </p:sp>
      <p:sp>
        <p:nvSpPr>
          <p:cNvPr id="209" name="線條"/>
          <p:cNvSpPr/>
          <p:nvPr/>
        </p:nvSpPr>
        <p:spPr>
          <a:xfrm>
            <a:off x="2702241" y="3860403"/>
            <a:ext cx="475648" cy="697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150" y="73"/>
                </a:lnTo>
                <a:lnTo>
                  <a:pt x="8212" y="21600"/>
                </a:lnTo>
                <a:lnTo>
                  <a:pt x="21600" y="21523"/>
                </a:lnTo>
              </a:path>
            </a:pathLst>
          </a:custGeom>
          <a:ln w="12700">
            <a:solidFill>
              <a:srgbClr val="000000"/>
            </a:solidFill>
            <a:prstDash val="solid"/>
            <a:miter lim="400000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11" name="HDMI"/>
          <p:cNvSpPr txBox="1"/>
          <p:nvPr/>
        </p:nvSpPr>
        <p:spPr>
          <a:xfrm>
            <a:off x="1378130" y="3640154"/>
            <a:ext cx="644941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HDMI</a:t>
            </a:r>
          </a:p>
        </p:txBody>
      </p:sp>
      <p:sp>
        <p:nvSpPr>
          <p:cNvPr id="213" name="雙箭頭"/>
          <p:cNvSpPr/>
          <p:nvPr/>
        </p:nvSpPr>
        <p:spPr>
          <a:xfrm rot="16200000" flipH="1">
            <a:off x="5252321" y="2530784"/>
            <a:ext cx="322408" cy="216477"/>
          </a:xfrm>
          <a:prstGeom prst="leftRightArrow">
            <a:avLst>
              <a:gd name="adj1" fmla="val 32000"/>
              <a:gd name="adj2" fmla="val 39600"/>
            </a:avLst>
          </a:prstGeom>
          <a:solidFill>
            <a:srgbClr val="09F3FF"/>
          </a:solidFill>
          <a:ln w="12700">
            <a:noFill/>
            <a:miter lim="400000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14" name="雙箭頭"/>
          <p:cNvSpPr/>
          <p:nvPr/>
        </p:nvSpPr>
        <p:spPr>
          <a:xfrm rot="16200000" flipH="1">
            <a:off x="2392141" y="2549727"/>
            <a:ext cx="322408" cy="216477"/>
          </a:xfrm>
          <a:prstGeom prst="leftRightArrow">
            <a:avLst>
              <a:gd name="adj1" fmla="val 32000"/>
              <a:gd name="adj2" fmla="val 39600"/>
            </a:avLst>
          </a:prstGeom>
          <a:solidFill>
            <a:srgbClr val="09F3FF"/>
          </a:solidFill>
          <a:ln w="12700">
            <a:noFill/>
            <a:miter lim="400000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15" name="QNAP AI Marketplace"/>
          <p:cNvSpPr txBox="1"/>
          <p:nvPr/>
        </p:nvSpPr>
        <p:spPr>
          <a:xfrm>
            <a:off x="1796633" y="1114502"/>
            <a:ext cx="1391536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QNAP AI Marketplace</a:t>
            </a:r>
          </a:p>
        </p:txBody>
      </p:sp>
      <p:sp>
        <p:nvSpPr>
          <p:cNvPr id="217" name="video conferencing"/>
          <p:cNvSpPr txBox="1"/>
          <p:nvPr/>
        </p:nvSpPr>
        <p:spPr>
          <a:xfrm>
            <a:off x="174777" y="4134603"/>
            <a:ext cx="812254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video conferencing</a:t>
            </a:r>
          </a:p>
        </p:txBody>
      </p:sp>
      <p:sp>
        <p:nvSpPr>
          <p:cNvPr id="218" name="KVM"/>
          <p:cNvSpPr txBox="1"/>
          <p:nvPr/>
        </p:nvSpPr>
        <p:spPr>
          <a:xfrm>
            <a:off x="1030562" y="3808892"/>
            <a:ext cx="388938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KVM</a:t>
            </a:r>
          </a:p>
        </p:txBody>
      </p:sp>
      <p:sp>
        <p:nvSpPr>
          <p:cNvPr id="219" name="HDMI"/>
          <p:cNvSpPr txBox="1"/>
          <p:nvPr/>
        </p:nvSpPr>
        <p:spPr>
          <a:xfrm>
            <a:off x="979614" y="4249392"/>
            <a:ext cx="513343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HDMI</a:t>
            </a:r>
          </a:p>
        </p:txBody>
      </p:sp>
      <p:sp>
        <p:nvSpPr>
          <p:cNvPr id="226" name="線條"/>
          <p:cNvSpPr/>
          <p:nvPr/>
        </p:nvSpPr>
        <p:spPr>
          <a:xfrm>
            <a:off x="4679458" y="2962594"/>
            <a:ext cx="0" cy="291029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27" name="result…"/>
          <p:cNvSpPr txBox="1"/>
          <p:nvPr/>
        </p:nvSpPr>
        <p:spPr>
          <a:xfrm>
            <a:off x="3612029" y="2974326"/>
            <a:ext cx="994773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>
              <a:defRPr sz="2100" b="0"/>
            </a:pPr>
            <a:r>
              <a:rPr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  <a:p>
            <a:pPr algn="r">
              <a:defRPr sz="2100" b="0"/>
            </a:pPr>
            <a:r>
              <a:rPr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(metadata,</a:t>
            </a:r>
            <a:r>
              <a:rPr lang="en-US"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events)</a:t>
            </a:r>
          </a:p>
        </p:txBody>
      </p:sp>
      <p:sp>
        <p:nvSpPr>
          <p:cNvPr id="228" name="video stream"/>
          <p:cNvSpPr txBox="1"/>
          <p:nvPr/>
        </p:nvSpPr>
        <p:spPr>
          <a:xfrm>
            <a:off x="3555118" y="3526798"/>
            <a:ext cx="965744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stream</a:t>
            </a:r>
          </a:p>
        </p:txBody>
      </p:sp>
      <p:sp>
        <p:nvSpPr>
          <p:cNvPr id="229" name="線條"/>
          <p:cNvSpPr/>
          <p:nvPr/>
        </p:nvSpPr>
        <p:spPr>
          <a:xfrm flipH="1">
            <a:off x="1266697" y="2796317"/>
            <a:ext cx="473174" cy="0"/>
          </a:xfrm>
          <a:prstGeom prst="line">
            <a:avLst/>
          </a:prstGeom>
          <a:ln w="76200">
            <a:solidFill>
              <a:srgbClr val="005493"/>
            </a:solidFill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pic>
        <p:nvPicPr>
          <p:cNvPr id="230" name="影像" descr="影像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87" y="2281539"/>
            <a:ext cx="1181612" cy="1181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影像" descr="影像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00" y="1646231"/>
            <a:ext cx="568680" cy="325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影像" descr="影像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6" y="1294112"/>
            <a:ext cx="378577" cy="378577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ublic cloud AI services"/>
          <p:cNvSpPr txBox="1"/>
          <p:nvPr/>
        </p:nvSpPr>
        <p:spPr>
          <a:xfrm>
            <a:off x="-77990" y="1969577"/>
            <a:ext cx="1812253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ublic cloud </a:t>
            </a:r>
            <a:endParaRPr lang="en-US" altLang="zh-TW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AI services</a:t>
            </a:r>
          </a:p>
        </p:txBody>
      </p:sp>
      <p:sp>
        <p:nvSpPr>
          <p:cNvPr id="234" name="QNAP cloud AI services"/>
          <p:cNvSpPr txBox="1"/>
          <p:nvPr/>
        </p:nvSpPr>
        <p:spPr>
          <a:xfrm>
            <a:off x="123601" y="3202847"/>
            <a:ext cx="1616270" cy="20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000">
                <a:latin typeface="Arial" panose="020B0604020202020204" pitchFamily="34" charset="0"/>
                <a:cs typeface="Arial" panose="020B0604020202020204" pitchFamily="34" charset="0"/>
              </a:rPr>
              <a:t>QNAP cloud AI services</a:t>
            </a:r>
          </a:p>
        </p:txBody>
      </p:sp>
      <p:sp>
        <p:nvSpPr>
          <p:cNvPr id="235" name="import"/>
          <p:cNvSpPr txBox="1"/>
          <p:nvPr/>
        </p:nvSpPr>
        <p:spPr>
          <a:xfrm>
            <a:off x="3261316" y="2249565"/>
            <a:ext cx="493196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mport</a:t>
            </a:r>
          </a:p>
        </p:txBody>
      </p:sp>
      <p:sp>
        <p:nvSpPr>
          <p:cNvPr id="236" name="gateway"/>
          <p:cNvSpPr txBox="1"/>
          <p:nvPr/>
        </p:nvSpPr>
        <p:spPr>
          <a:xfrm>
            <a:off x="1615732" y="1480360"/>
            <a:ext cx="493196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ateway</a:t>
            </a:r>
          </a:p>
        </p:txBody>
      </p:sp>
      <p:pic>
        <p:nvPicPr>
          <p:cNvPr id="237" name="kNKfUExPPLaAVksYvi-gxK6-8vc1ZX5RhKrY3YL5kLhRWxkHSSoC00vi6fiy9YsOAXOBYNHzdhuSeysRPZ1nHejwcGEe2wnAIxq92ZEUCI-rzuV1gWIz9gDZvqlLrjVUK0SqOzX-ZBU.jpg" descr="kNKfUExPPLaAVksYvi-gxK6-8vc1ZX5RhKrY3YL5kLhRWxkHSSoC00vi6fiy9YsOAXOBYNHzdhuSeysRPZ1nHejwcGEe2wnAIxq92ZEUCI-rzuV1gWIz9gDZvqlLrjVUK0SqOzX-ZBU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90" y="1502147"/>
            <a:ext cx="1117730" cy="721398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vertical"/>
          <p:cNvSpPr txBox="1"/>
          <p:nvPr/>
        </p:nvSpPr>
        <p:spPr>
          <a:xfrm>
            <a:off x="4766906" y="2259153"/>
            <a:ext cx="493196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 b="0"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</a:p>
        </p:txBody>
      </p:sp>
      <p:sp>
        <p:nvSpPr>
          <p:cNvPr id="239" name="horizontal"/>
          <p:cNvSpPr txBox="1"/>
          <p:nvPr/>
        </p:nvSpPr>
        <p:spPr>
          <a:xfrm>
            <a:off x="3885893" y="2252486"/>
            <a:ext cx="632443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 b="0"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</a:p>
        </p:txBody>
      </p:sp>
      <p:pic>
        <p:nvPicPr>
          <p:cNvPr id="240" name="Human_Detection_256.png" descr="Human_Detection_256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107" y="1519146"/>
            <a:ext cx="3048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Object_Detection_256.png" descr="Object_Detection_256.pn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107" y="1925688"/>
            <a:ext cx="3048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b9v5HW4kerCH6V2vYI7ub6pAa-h1U-GcCi9VfPEHgDrHpsEU5oOFo0gGHYb1kD_iklGKAKb7K8S6aNPXYR9PnfIlPJ1dcdGZIuvEh9lRCmZ3K0997mXNVjS7tnr_uAqW6arcdW4DQnQ.png" descr="b9v5HW4kerCH6V2vYI7ub6pAa-h1U-GcCi9VfPEHgDrHpsEU5oOFo0gGHYb1kD_iklGKAKb7K8S6aNPXYR9PnfIlPJ1dcdGZIuvEh9lRCmZ3K0997mXNVjS7tnr_uAqW6arcdW4DQnQ.pn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933" y="1527477"/>
            <a:ext cx="482798" cy="48279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QuAI"/>
          <p:cNvSpPr txBox="1"/>
          <p:nvPr/>
        </p:nvSpPr>
        <p:spPr>
          <a:xfrm>
            <a:off x="3415403" y="1984656"/>
            <a:ext cx="304164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線條"/>
          <p:cNvSpPr/>
          <p:nvPr/>
        </p:nvSpPr>
        <p:spPr>
          <a:xfrm flipH="1">
            <a:off x="2944304" y="1904154"/>
            <a:ext cx="357754" cy="169944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56" name="train"/>
          <p:cNvSpPr txBox="1"/>
          <p:nvPr/>
        </p:nvSpPr>
        <p:spPr>
          <a:xfrm>
            <a:off x="2892077" y="1780718"/>
            <a:ext cx="493196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</a:p>
        </p:txBody>
      </p:sp>
      <p:sp>
        <p:nvSpPr>
          <p:cNvPr id="257" name="線條"/>
          <p:cNvSpPr/>
          <p:nvPr/>
        </p:nvSpPr>
        <p:spPr>
          <a:xfrm>
            <a:off x="3030274" y="1470701"/>
            <a:ext cx="891407" cy="7722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head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58" name="線條"/>
          <p:cNvSpPr/>
          <p:nvPr/>
        </p:nvSpPr>
        <p:spPr>
          <a:xfrm>
            <a:off x="2982958" y="2211059"/>
            <a:ext cx="938712" cy="7722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259" name="publish"/>
          <p:cNvSpPr txBox="1"/>
          <p:nvPr/>
        </p:nvSpPr>
        <p:spPr>
          <a:xfrm>
            <a:off x="3274894" y="1289867"/>
            <a:ext cx="493196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80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ublish</a:t>
            </a:r>
          </a:p>
        </p:txBody>
      </p:sp>
      <p:sp>
        <p:nvSpPr>
          <p:cNvPr id="260" name="線條"/>
          <p:cNvSpPr/>
          <p:nvPr/>
        </p:nvSpPr>
        <p:spPr>
          <a:xfrm flipH="1">
            <a:off x="1513832" y="1682843"/>
            <a:ext cx="690968" cy="1642"/>
          </a:xfrm>
          <a:prstGeom prst="line">
            <a:avLst/>
          </a:prstGeom>
          <a:ln w="19050">
            <a:solidFill>
              <a:srgbClr val="005493"/>
            </a:solidFill>
            <a:prstDash val="sysDash"/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612B1-DF0E-403C-BC3F-975D9F16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55" y="297956"/>
            <a:ext cx="8229600" cy="493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Smart surveillance – a BIG picture</a:t>
            </a:r>
          </a:p>
        </p:txBody>
      </p:sp>
      <p:sp>
        <p:nvSpPr>
          <p:cNvPr id="261" name="USB / LAN"/>
          <p:cNvSpPr txBox="1"/>
          <p:nvPr/>
        </p:nvSpPr>
        <p:spPr>
          <a:xfrm>
            <a:off x="2247620" y="4401610"/>
            <a:ext cx="613097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2100" b="0"/>
            </a:pPr>
            <a:r>
              <a:rPr sz="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/ LAN</a:t>
            </a:r>
          </a:p>
        </p:txBody>
      </p:sp>
      <p:sp>
        <p:nvSpPr>
          <p:cNvPr id="157" name="+">
            <a:extLst>
              <a:ext uri="{FF2B5EF4-FFF2-40B4-BE49-F238E27FC236}">
                <a16:creationId xmlns:a16="http://schemas.microsoft.com/office/drawing/2014/main" id="{E1A58354-597A-472C-94B4-72E626EDF25C}"/>
              </a:ext>
            </a:extLst>
          </p:cNvPr>
          <p:cNvSpPr txBox="1"/>
          <p:nvPr/>
        </p:nvSpPr>
        <p:spPr>
          <a:xfrm>
            <a:off x="4790198" y="3995867"/>
            <a:ext cx="172641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9" name="+">
            <a:extLst>
              <a:ext uri="{FF2B5EF4-FFF2-40B4-BE49-F238E27FC236}">
                <a16:creationId xmlns:a16="http://schemas.microsoft.com/office/drawing/2014/main" id="{AA1BA4A9-93E6-410A-A2F9-8E5D15A171A9}"/>
              </a:ext>
            </a:extLst>
          </p:cNvPr>
          <p:cNvSpPr txBox="1"/>
          <p:nvPr/>
        </p:nvSpPr>
        <p:spPr>
          <a:xfrm>
            <a:off x="7551171" y="2489352"/>
            <a:ext cx="172641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0" name="+">
            <a:extLst>
              <a:ext uri="{FF2B5EF4-FFF2-40B4-BE49-F238E27FC236}">
                <a16:creationId xmlns:a16="http://schemas.microsoft.com/office/drawing/2014/main" id="{7FCFE21E-82AB-4DEA-AD53-58A1747DFA0C}"/>
              </a:ext>
            </a:extLst>
          </p:cNvPr>
          <p:cNvSpPr txBox="1"/>
          <p:nvPr/>
        </p:nvSpPr>
        <p:spPr>
          <a:xfrm>
            <a:off x="5736542" y="1752154"/>
            <a:ext cx="172641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62" name="影像" descr="影像">
            <a:extLst>
              <a:ext uri="{FF2B5EF4-FFF2-40B4-BE49-F238E27FC236}">
                <a16:creationId xmlns:a16="http://schemas.microsoft.com/office/drawing/2014/main" id="{F8403248-54C3-4406-B803-04BA1F2EC2B5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684" y="3653326"/>
            <a:ext cx="420081" cy="272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影像" descr="影像">
            <a:extLst>
              <a:ext uri="{FF2B5EF4-FFF2-40B4-BE49-F238E27FC236}">
                <a16:creationId xmlns:a16="http://schemas.microsoft.com/office/drawing/2014/main" id="{90B07E7B-93FD-4D7C-9DD4-20562EC83EAB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202" y="3467400"/>
            <a:ext cx="402689" cy="287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影像" descr="影像">
            <a:extLst>
              <a:ext uri="{FF2B5EF4-FFF2-40B4-BE49-F238E27FC236}">
                <a16:creationId xmlns:a16="http://schemas.microsoft.com/office/drawing/2014/main" id="{DA0384F0-1F2B-470F-B8D8-2B08678563EB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857" y="3376574"/>
            <a:ext cx="500063" cy="50006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video server">
            <a:extLst>
              <a:ext uri="{FF2B5EF4-FFF2-40B4-BE49-F238E27FC236}">
                <a16:creationId xmlns:a16="http://schemas.microsoft.com/office/drawing/2014/main" id="{6B7EC652-0231-404A-B235-5BC94C2C49A6}"/>
              </a:ext>
            </a:extLst>
          </p:cNvPr>
          <p:cNvSpPr txBox="1"/>
          <p:nvPr/>
        </p:nvSpPr>
        <p:spPr>
          <a:xfrm>
            <a:off x="7360907" y="3806419"/>
            <a:ext cx="473174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video server</a:t>
            </a:r>
          </a:p>
        </p:txBody>
      </p:sp>
      <p:sp>
        <p:nvSpPr>
          <p:cNvPr id="290" name="IP camera">
            <a:extLst>
              <a:ext uri="{FF2B5EF4-FFF2-40B4-BE49-F238E27FC236}">
                <a16:creationId xmlns:a16="http://schemas.microsoft.com/office/drawing/2014/main" id="{6FAF4667-0823-415D-9746-B25C8C3F5CD4}"/>
              </a:ext>
            </a:extLst>
          </p:cNvPr>
          <p:cNvSpPr txBox="1"/>
          <p:nvPr/>
        </p:nvSpPr>
        <p:spPr>
          <a:xfrm>
            <a:off x="6434865" y="3884426"/>
            <a:ext cx="644941" cy="177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IP camera</a:t>
            </a:r>
          </a:p>
        </p:txBody>
      </p:sp>
      <p:pic>
        <p:nvPicPr>
          <p:cNvPr id="291" name="影像" descr="影像">
            <a:extLst>
              <a:ext uri="{FF2B5EF4-FFF2-40B4-BE49-F238E27FC236}">
                <a16:creationId xmlns:a16="http://schemas.microsoft.com/office/drawing/2014/main" id="{E9211BCA-7CC0-4BB2-8327-237080F4E2EB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489" y="3482788"/>
            <a:ext cx="287635" cy="287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影像" descr="影像">
            <a:extLst>
              <a:ext uri="{FF2B5EF4-FFF2-40B4-BE49-F238E27FC236}">
                <a16:creationId xmlns:a16="http://schemas.microsoft.com/office/drawing/2014/main" id="{D5FAF57C-5056-4435-915D-02BE5593A675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657" y="3543350"/>
            <a:ext cx="232985" cy="19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影像" descr="影像">
            <a:extLst>
              <a:ext uri="{FF2B5EF4-FFF2-40B4-BE49-F238E27FC236}">
                <a16:creationId xmlns:a16="http://schemas.microsoft.com/office/drawing/2014/main" id="{2E96EF95-2540-440A-9F36-0C6E8C1742FB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001" y="3388008"/>
            <a:ext cx="446420" cy="44642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TSP/RTMP/… source">
            <a:extLst>
              <a:ext uri="{FF2B5EF4-FFF2-40B4-BE49-F238E27FC236}">
                <a16:creationId xmlns:a16="http://schemas.microsoft.com/office/drawing/2014/main" id="{7577310F-25B5-4891-ADBE-6D0F150F7173}"/>
              </a:ext>
            </a:extLst>
          </p:cNvPr>
          <p:cNvSpPr txBox="1"/>
          <p:nvPr/>
        </p:nvSpPr>
        <p:spPr>
          <a:xfrm>
            <a:off x="8076528" y="3822873"/>
            <a:ext cx="644941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800">
                <a:latin typeface="Arial" panose="020B0604020202020204" pitchFamily="34" charset="0"/>
                <a:cs typeface="Arial" panose="020B0604020202020204" pitchFamily="34" charset="0"/>
              </a:rPr>
              <a:t>RTSP/RTMP/… source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線條">
            <a:extLst>
              <a:ext uri="{FF2B5EF4-FFF2-40B4-BE49-F238E27FC236}">
                <a16:creationId xmlns:a16="http://schemas.microsoft.com/office/drawing/2014/main" id="{14CD4EED-C321-4226-8F1D-23026F38B4D5}"/>
              </a:ext>
            </a:extLst>
          </p:cNvPr>
          <p:cNvSpPr/>
          <p:nvPr/>
        </p:nvSpPr>
        <p:spPr>
          <a:xfrm flipV="1">
            <a:off x="1550950" y="3876636"/>
            <a:ext cx="573836" cy="1"/>
          </a:xfrm>
          <a:prstGeom prst="line">
            <a:avLst/>
          </a:prstGeom>
          <a:ln w="76200">
            <a:solidFill>
              <a:srgbClr val="005493"/>
            </a:solidFill>
            <a:miter lim="400000"/>
            <a:tailEnd type="triangle"/>
          </a:ln>
        </p:spPr>
        <p:txBody>
          <a:bodyPr lIns="26789" tIns="26789" rIns="26789" bIns="26789"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25"/>
          </a:p>
        </p:txBody>
      </p:sp>
      <p:pic>
        <p:nvPicPr>
          <p:cNvPr id="111" name="影像" descr="影像">
            <a:extLst>
              <a:ext uri="{FF2B5EF4-FFF2-40B4-BE49-F238E27FC236}">
                <a16:creationId xmlns:a16="http://schemas.microsoft.com/office/drawing/2014/main" id="{C4E2B93C-208F-48AB-97F2-7863348E62F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565" y="4226276"/>
            <a:ext cx="965744" cy="54262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Uder NAS QTS Protection"/>
          <p:cNvSpPr txBox="1"/>
          <p:nvPr/>
        </p:nvSpPr>
        <p:spPr>
          <a:xfrm>
            <a:off x="5121940" y="4394905"/>
            <a:ext cx="792557" cy="300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/>
            <a:r>
              <a:rPr sz="800" b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800" b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800" b="0">
                <a:latin typeface="Arial" panose="020B0604020202020204" pitchFamily="34" charset="0"/>
                <a:cs typeface="Arial" panose="020B0604020202020204" pitchFamily="34" charset="0"/>
              </a:rPr>
              <a:t>der NAS QTS Protection</a:t>
            </a:r>
          </a:p>
        </p:txBody>
      </p:sp>
    </p:spTree>
    <p:extLst>
      <p:ext uri="{BB962C8B-B14F-4D97-AF65-F5344CB8AC3E}">
        <p14:creationId xmlns:p14="http://schemas.microsoft.com/office/powerpoint/2010/main" val="559372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D5B2-2234-456A-9621-D69D6D17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 surveillance</a:t>
            </a:r>
          </a:p>
        </p:txBody>
      </p:sp>
      <p:pic>
        <p:nvPicPr>
          <p:cNvPr id="4" name="Human_Detection_Live_Result_Face (1).png" descr="Human_Detection_Live_Result_Face (1).png">
            <a:extLst>
              <a:ext uri="{FF2B5EF4-FFF2-40B4-BE49-F238E27FC236}">
                <a16:creationId xmlns:a16="http://schemas.microsoft.com/office/drawing/2014/main" id="{07D2E0F6-21C2-4F08-B3B6-16811CB603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22" y="2236055"/>
            <a:ext cx="6263840" cy="2907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(8).png" descr="image (8).png">
            <a:extLst>
              <a:ext uri="{FF2B5EF4-FFF2-40B4-BE49-F238E27FC236}">
                <a16:creationId xmlns:a16="http://schemas.microsoft.com/office/drawing/2014/main" id="{6462B8BB-FC08-44D1-97E6-D236A1F60B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462" y="2236055"/>
            <a:ext cx="1895476" cy="1494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(9).png" descr="image (9).png">
            <a:extLst>
              <a:ext uri="{FF2B5EF4-FFF2-40B4-BE49-F238E27FC236}">
                <a16:creationId xmlns:a16="http://schemas.microsoft.com/office/drawing/2014/main" id="{40613EEA-13B4-4A8E-B526-D3E213BDB4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987" y="3775464"/>
            <a:ext cx="1895476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I Model: Deep Learning Model…">
            <a:extLst>
              <a:ext uri="{FF2B5EF4-FFF2-40B4-BE49-F238E27FC236}">
                <a16:creationId xmlns:a16="http://schemas.microsoft.com/office/drawing/2014/main" id="{F6F23244-A16F-4361-9AC1-0A707A666633}"/>
              </a:ext>
            </a:extLst>
          </p:cNvPr>
          <p:cNvSpPr txBox="1">
            <a:spLocks noGrp="1"/>
          </p:cNvSpPr>
          <p:nvPr/>
        </p:nvSpPr>
        <p:spPr>
          <a:xfrm>
            <a:off x="422622" y="1191931"/>
            <a:ext cx="8620126" cy="1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 anchor="t">
            <a:normAutofit/>
          </a:bodyPr>
          <a:lstStyle>
            <a:lvl1pPr marL="445770" marR="0" indent="-445770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900112" marR="0" indent="-557212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22614" marR="0" indent="-636814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71650" marR="0" indent="-742950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14550" marR="0" indent="-742950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351314" marR="0" indent="-636814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694214" marR="0" indent="-636814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037114" marR="0" indent="-636814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380014" marR="0" indent="-636814" algn="l" defTabSz="1828800" latinLnBrk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indent="-176213">
              <a:lnSpc>
                <a:spcPts val="1800"/>
              </a:lnSpc>
              <a:spcBef>
                <a:spcPts val="1000"/>
              </a:spcBef>
              <a:buClr>
                <a:srgbClr val="00E0FE"/>
              </a:buClr>
              <a:tabLst>
                <a:tab pos="268288" algn="l"/>
              </a:tabLst>
              <a:defRPr sz="4400"/>
            </a:pPr>
            <a:r>
              <a:rPr sz="1600" b="1"/>
              <a:t>AI </a:t>
            </a:r>
            <a:r>
              <a:rPr lang="en-US" sz="1600" b="1"/>
              <a:t>m</a:t>
            </a:r>
            <a:r>
              <a:rPr sz="1600" b="1"/>
              <a:t>odel:</a:t>
            </a:r>
            <a:r>
              <a:rPr sz="1600"/>
              <a:t> </a:t>
            </a:r>
            <a:r>
              <a:rPr lang="en-US" sz="1600"/>
              <a:t>d</a:t>
            </a:r>
            <a:r>
              <a:rPr sz="1600"/>
              <a:t>eep </a:t>
            </a:r>
            <a:r>
              <a:rPr lang="en-US" sz="1600"/>
              <a:t>l</a:t>
            </a:r>
            <a:r>
              <a:rPr sz="1600"/>
              <a:t>earning </a:t>
            </a:r>
            <a:r>
              <a:rPr lang="en-US" sz="1600"/>
              <a:t>m</a:t>
            </a:r>
            <a:r>
              <a:rPr sz="1600"/>
              <a:t>odel</a:t>
            </a:r>
            <a:endParaRPr lang="en-US" sz="1600"/>
          </a:p>
          <a:p>
            <a:pPr marL="176213" indent="-176213">
              <a:lnSpc>
                <a:spcPts val="1800"/>
              </a:lnSpc>
              <a:spcBef>
                <a:spcPts val="1000"/>
              </a:spcBef>
              <a:buClr>
                <a:srgbClr val="00E0FE"/>
              </a:buClr>
              <a:tabLst>
                <a:tab pos="268288" algn="l"/>
              </a:tabLst>
              <a:defRPr sz="4400"/>
            </a:pPr>
            <a:r>
              <a:rPr sz="1600" b="1"/>
              <a:t>Features:</a:t>
            </a:r>
            <a:r>
              <a:rPr sz="1600"/>
              <a:t> </a:t>
            </a:r>
            <a:r>
              <a:rPr lang="en-US" sz="1600"/>
              <a:t>f</a:t>
            </a:r>
            <a:r>
              <a:rPr sz="1600"/>
              <a:t>ace </a:t>
            </a:r>
            <a:r>
              <a:rPr lang="en-US" sz="1600"/>
              <a:t>d</a:t>
            </a:r>
            <a:r>
              <a:rPr sz="1600"/>
              <a:t>etection, </a:t>
            </a:r>
            <a:r>
              <a:rPr lang="en-US" sz="1600"/>
              <a:t>f</a:t>
            </a:r>
            <a:r>
              <a:rPr sz="1600"/>
              <a:t>ace </a:t>
            </a:r>
            <a:r>
              <a:rPr lang="en-US" sz="1600"/>
              <a:t>r</a:t>
            </a:r>
            <a:r>
              <a:rPr sz="1600"/>
              <a:t>ecognition, </a:t>
            </a:r>
            <a:r>
              <a:rPr lang="en-US" sz="1600"/>
              <a:t>g</a:t>
            </a:r>
            <a:r>
              <a:rPr sz="1600"/>
              <a:t>ender/</a:t>
            </a:r>
            <a:r>
              <a:rPr lang="en-US" sz="1600"/>
              <a:t>a</a:t>
            </a:r>
            <a:r>
              <a:rPr sz="1600"/>
              <a:t>ge </a:t>
            </a:r>
            <a:r>
              <a:rPr lang="en-US" sz="1600"/>
              <a:t>d</a:t>
            </a:r>
            <a:r>
              <a:rPr sz="1600"/>
              <a:t>etection, </a:t>
            </a:r>
            <a:r>
              <a:rPr lang="en-US" sz="1600"/>
              <a:t>e</a:t>
            </a:r>
            <a:r>
              <a:rPr sz="1600"/>
              <a:t>motional </a:t>
            </a:r>
            <a:r>
              <a:rPr lang="en-US" sz="1600"/>
              <a:t>s</a:t>
            </a:r>
            <a:r>
              <a:rPr sz="1600"/>
              <a:t>tate </a:t>
            </a:r>
            <a:r>
              <a:rPr lang="en-US" sz="1600"/>
              <a:t>e</a:t>
            </a:r>
            <a:r>
              <a:rPr sz="1600"/>
              <a:t>stimation, </a:t>
            </a:r>
            <a:r>
              <a:rPr lang="en-US" sz="1600"/>
              <a:t>p</a:t>
            </a:r>
            <a:r>
              <a:rPr sz="1600"/>
              <a:t>ose </a:t>
            </a:r>
            <a:r>
              <a:rPr lang="en-US" sz="1600"/>
              <a:t>e</a:t>
            </a:r>
            <a:r>
              <a:rPr sz="1600"/>
              <a:t>stimation</a:t>
            </a:r>
            <a:r>
              <a:rPr lang="en-US" sz="1600"/>
              <a:t> and</a:t>
            </a:r>
            <a:r>
              <a:rPr sz="1600"/>
              <a:t> </a:t>
            </a:r>
            <a:r>
              <a:rPr lang="en-US" sz="1600"/>
              <a:t>p</a:t>
            </a:r>
            <a:r>
              <a:rPr sz="1600"/>
              <a:t>edestrian </a:t>
            </a:r>
            <a:r>
              <a:rPr lang="en-US" sz="1600"/>
              <a:t>a</a:t>
            </a:r>
            <a:r>
              <a:rPr sz="1600"/>
              <a:t>ttribute </a:t>
            </a:r>
            <a:r>
              <a:rPr lang="en-US" sz="1600"/>
              <a:t>d</a:t>
            </a:r>
            <a:r>
              <a:rPr sz="1600"/>
              <a:t>etection.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1A299B1C-A5CD-49FF-A632-95AAC2BFE0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53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EE70-078C-4798-8143-C49CC8D8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7112"/>
            <a:ext cx="8229600" cy="493563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/>
              <a:t>AfoBot – </a:t>
            </a:r>
            <a:br>
              <a:rPr lang="en-US"/>
            </a:br>
            <a:r>
              <a:rPr lang="en-US"/>
              <a:t>AI Powered smart assistant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67B1D2A5-076D-4F57-A0AC-DC66A13850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FCD97AE-C885-4B7B-9BF7-387906D9D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240" y="791519"/>
            <a:ext cx="4798569" cy="427425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8E314547-E776-4A19-906B-358E013F6764}"/>
              </a:ext>
            </a:extLst>
          </p:cNvPr>
          <p:cNvGrpSpPr/>
          <p:nvPr/>
        </p:nvGrpSpPr>
        <p:grpSpPr>
          <a:xfrm>
            <a:off x="152977" y="2874600"/>
            <a:ext cx="2367643" cy="553998"/>
            <a:chOff x="1218593" y="2577033"/>
            <a:chExt cx="2367643" cy="553998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5AF630B0-AA81-442C-A5E7-686E73B47C48}"/>
                </a:ext>
              </a:extLst>
            </p:cNvPr>
            <p:cNvSpPr/>
            <p:nvPr/>
          </p:nvSpPr>
          <p:spPr>
            <a:xfrm>
              <a:off x="1218593" y="2577033"/>
              <a:ext cx="1980621" cy="553998"/>
            </a:xfrm>
            <a:prstGeom prst="roundRect">
              <a:avLst>
                <a:gd name="adj" fmla="val 9501"/>
              </a:avLst>
            </a:prstGeom>
            <a:solidFill>
              <a:srgbClr val="C9FC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50" b="1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1FD9125-95CE-4D4A-8D6B-C33782BAB362}"/>
                </a:ext>
              </a:extLst>
            </p:cNvPr>
            <p:cNvSpPr/>
            <p:nvPr/>
          </p:nvSpPr>
          <p:spPr>
            <a:xfrm>
              <a:off x="1218593" y="2623200"/>
              <a:ext cx="2367643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Music: KKBOX, Spotify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Video: YouTube, </a:t>
              </a:r>
              <a:r>
                <a:rPr lang="en-US" altLang="zh-TW" sz="850" b="1" err="1">
                  <a:latin typeface="Arial" panose="020B0604020202020204" pitchFamily="34" charset="0"/>
                  <a:cs typeface="Arial" panose="020B0604020202020204" pitchFamily="34" charset="0"/>
                </a:rPr>
                <a:t>LiTV</a:t>
              </a:r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, Netflix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Education: </a:t>
              </a:r>
              <a:r>
                <a:rPr lang="en-US" altLang="zh-TW" sz="850" b="1" err="1">
                  <a:latin typeface="Arial" panose="020B0604020202020204" pitchFamily="34" charset="0"/>
                  <a:cs typeface="Arial" panose="020B0604020202020204" pitchFamily="34" charset="0"/>
                </a:rPr>
                <a:t>eNewton</a:t>
              </a:r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, encyclopedia</a:t>
              </a:r>
              <a:endParaRPr lang="zh-TW" altLang="en-US" sz="8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DB3A150-ABE7-49E0-B1E5-58CC93224B34}"/>
              </a:ext>
            </a:extLst>
          </p:cNvPr>
          <p:cNvGrpSpPr/>
          <p:nvPr/>
        </p:nvGrpSpPr>
        <p:grpSpPr>
          <a:xfrm>
            <a:off x="198266" y="1232451"/>
            <a:ext cx="2021947" cy="932696"/>
            <a:chOff x="1791711" y="1281355"/>
            <a:chExt cx="2021947" cy="93269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73FF7836-BE4A-4286-9052-05F58AF8F6A9}"/>
                </a:ext>
              </a:extLst>
            </p:cNvPr>
            <p:cNvSpPr/>
            <p:nvPr/>
          </p:nvSpPr>
          <p:spPr>
            <a:xfrm>
              <a:off x="1791711" y="1281355"/>
              <a:ext cx="1794526" cy="932696"/>
            </a:xfrm>
            <a:prstGeom prst="roundRect">
              <a:avLst>
                <a:gd name="adj" fmla="val 9501"/>
              </a:avLst>
            </a:prstGeom>
            <a:solidFill>
              <a:srgbClr val="C2FF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50" b="1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B08659-8377-4EEC-ADD2-22B01D9F873B}"/>
                </a:ext>
              </a:extLst>
            </p:cNvPr>
            <p:cNvSpPr/>
            <p:nvPr/>
          </p:nvSpPr>
          <p:spPr>
            <a:xfrm>
              <a:off x="1791711" y="1307494"/>
              <a:ext cx="2021947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Call taxi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Prescription ordering &amp; delivery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Preventive health caring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Online shopping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Order food delivery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Hotel or restaurant reservation</a:t>
              </a:r>
              <a:endParaRPr lang="zh-TW" altLang="en-US" sz="8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64A77A3-8A9F-4D90-9D81-E62A08F48638}"/>
              </a:ext>
            </a:extLst>
          </p:cNvPr>
          <p:cNvGrpSpPr/>
          <p:nvPr/>
        </p:nvGrpSpPr>
        <p:grpSpPr>
          <a:xfrm>
            <a:off x="5093293" y="3151599"/>
            <a:ext cx="1321458" cy="1704233"/>
            <a:chOff x="7822543" y="1980560"/>
            <a:chExt cx="1321458" cy="1704233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A9CDC9DD-C8C3-4BBB-BA42-25B6F1145E23}"/>
                </a:ext>
              </a:extLst>
            </p:cNvPr>
            <p:cNvSpPr/>
            <p:nvPr/>
          </p:nvSpPr>
          <p:spPr>
            <a:xfrm>
              <a:off x="7822543" y="1980560"/>
              <a:ext cx="1244097" cy="1704233"/>
            </a:xfrm>
            <a:prstGeom prst="roundRect">
              <a:avLst>
                <a:gd name="adj" fmla="val 9501"/>
              </a:avLst>
            </a:prstGeom>
            <a:solidFill>
              <a:srgbClr val="C9FC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50" b="1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E73CB0D-699C-44E7-8179-554077E4B482}"/>
                </a:ext>
              </a:extLst>
            </p:cNvPr>
            <p:cNvSpPr/>
            <p:nvPr/>
          </p:nvSpPr>
          <p:spPr>
            <a:xfrm>
              <a:off x="7822545" y="2022800"/>
              <a:ext cx="1321456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Alarm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Timer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Calendar/Reminder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Picture taking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Video recording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Album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News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Weather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Stock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Voice control TV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Real-time translation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Emergency call</a:t>
              </a:r>
              <a:endParaRPr lang="zh-TW" altLang="en-US" sz="8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59E67BD-B1AE-46E5-A6C2-9FF079208E77}"/>
              </a:ext>
            </a:extLst>
          </p:cNvPr>
          <p:cNvGrpSpPr/>
          <p:nvPr/>
        </p:nvGrpSpPr>
        <p:grpSpPr>
          <a:xfrm>
            <a:off x="4718570" y="1026570"/>
            <a:ext cx="1774695" cy="588397"/>
            <a:chOff x="7369305" y="1290721"/>
            <a:chExt cx="1774695" cy="588397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56B44527-A4D9-408C-9A7F-1AF62DD4B172}"/>
                </a:ext>
              </a:extLst>
            </p:cNvPr>
            <p:cNvSpPr/>
            <p:nvPr/>
          </p:nvSpPr>
          <p:spPr>
            <a:xfrm>
              <a:off x="7369305" y="1290721"/>
              <a:ext cx="1641020" cy="588397"/>
            </a:xfrm>
            <a:prstGeom prst="roundRect">
              <a:avLst>
                <a:gd name="adj" fmla="val 9501"/>
              </a:avLst>
            </a:prstGeom>
            <a:solidFill>
              <a:srgbClr val="C2FFC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50" b="1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582062E-DB3C-4BE4-9C6D-C0C9211E509C}"/>
                </a:ext>
              </a:extLst>
            </p:cNvPr>
            <p:cNvSpPr/>
            <p:nvPr/>
          </p:nvSpPr>
          <p:spPr>
            <a:xfrm>
              <a:off x="7369305" y="1325120"/>
              <a:ext cx="1774695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Control smart home devices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Home caring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Home security</a:t>
              </a:r>
              <a:endParaRPr lang="zh-TW" altLang="en-US" sz="8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FDDC3E0-9239-4A60-BC90-17A217454E01}"/>
              </a:ext>
            </a:extLst>
          </p:cNvPr>
          <p:cNvGrpSpPr/>
          <p:nvPr/>
        </p:nvGrpSpPr>
        <p:grpSpPr>
          <a:xfrm>
            <a:off x="701371" y="3560177"/>
            <a:ext cx="2023494" cy="1203350"/>
            <a:chOff x="2030228" y="3385412"/>
            <a:chExt cx="2023494" cy="1203350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12BD0FEF-9E54-42B5-A126-EC299C3DB93B}"/>
                </a:ext>
              </a:extLst>
            </p:cNvPr>
            <p:cNvSpPr/>
            <p:nvPr/>
          </p:nvSpPr>
          <p:spPr>
            <a:xfrm>
              <a:off x="2030228" y="3385412"/>
              <a:ext cx="1941383" cy="1203350"/>
            </a:xfrm>
            <a:prstGeom prst="roundRect">
              <a:avLst>
                <a:gd name="adj" fmla="val 9501"/>
              </a:avLst>
            </a:prstGeom>
            <a:solidFill>
              <a:srgbClr val="C2FFC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50" b="1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4829770-E5E9-412B-AAC0-6592CB01D7C7}"/>
                </a:ext>
              </a:extLst>
            </p:cNvPr>
            <p:cNvSpPr/>
            <p:nvPr/>
          </p:nvSpPr>
          <p:spPr>
            <a:xfrm>
              <a:off x="2073101" y="3417700"/>
              <a:ext cx="1980621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Group call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Auto answering (optional)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Remote control of camera rotation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Face tracking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Auto record child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Public mode</a:t>
              </a:r>
            </a:p>
            <a:p>
              <a:r>
                <a:rPr lang="en-US" altLang="zh-TW" sz="850" b="1" err="1">
                  <a:latin typeface="Arial" panose="020B0604020202020204" pitchFamily="34" charset="0"/>
                  <a:cs typeface="Arial" panose="020B0604020202020204" pitchFamily="34" charset="0"/>
                </a:rPr>
                <a:t>WiDi</a:t>
              </a:r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/DLAN/Miracast</a:t>
              </a:r>
            </a:p>
            <a:p>
              <a:r>
                <a:rPr lang="en-US" altLang="zh-TW" sz="850" b="1">
                  <a:latin typeface="Arial" panose="020B0604020202020204" pitchFamily="34" charset="0"/>
                  <a:cs typeface="Arial" panose="020B0604020202020204" pitchFamily="34" charset="0"/>
                </a:rPr>
                <a:t>Recording video call</a:t>
              </a:r>
              <a:endParaRPr lang="zh-TW" altLang="en-US" sz="8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接點: 肘形 9">
            <a:extLst>
              <a:ext uri="{FF2B5EF4-FFF2-40B4-BE49-F238E27FC236}">
                <a16:creationId xmlns:a16="http://schemas.microsoft.com/office/drawing/2014/main" id="{92988817-428E-475C-B50B-BD9EAE1A7B3D}"/>
              </a:ext>
            </a:extLst>
          </p:cNvPr>
          <p:cNvCxnSpPr/>
          <p:nvPr/>
        </p:nvCxnSpPr>
        <p:spPr>
          <a:xfrm>
            <a:off x="1755916" y="1678787"/>
            <a:ext cx="714722" cy="12700"/>
          </a:xfrm>
          <a:prstGeom prst="straightConnector1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接點: 肘形 9">
            <a:extLst>
              <a:ext uri="{FF2B5EF4-FFF2-40B4-BE49-F238E27FC236}">
                <a16:creationId xmlns:a16="http://schemas.microsoft.com/office/drawing/2014/main" id="{F950F69D-5EF1-44B7-95C8-C84FC9AF3325}"/>
              </a:ext>
            </a:extLst>
          </p:cNvPr>
          <p:cNvCxnSpPr>
            <a:cxnSpLocks/>
          </p:cNvCxnSpPr>
          <p:nvPr/>
        </p:nvCxnSpPr>
        <p:spPr>
          <a:xfrm flipV="1">
            <a:off x="1926424" y="2788710"/>
            <a:ext cx="0" cy="36288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接點: 肘形 9">
            <a:extLst>
              <a:ext uri="{FF2B5EF4-FFF2-40B4-BE49-F238E27FC236}">
                <a16:creationId xmlns:a16="http://schemas.microsoft.com/office/drawing/2014/main" id="{17ACDADB-8ADB-4134-AA6D-588FC6707BA0}"/>
              </a:ext>
            </a:extLst>
          </p:cNvPr>
          <p:cNvCxnSpPr>
            <a:cxnSpLocks/>
          </p:cNvCxnSpPr>
          <p:nvPr/>
        </p:nvCxnSpPr>
        <p:spPr>
          <a:xfrm>
            <a:off x="2470638" y="3745726"/>
            <a:ext cx="379546" cy="0"/>
          </a:xfrm>
          <a:prstGeom prst="straightConnector1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9">
            <a:extLst>
              <a:ext uri="{FF2B5EF4-FFF2-40B4-BE49-F238E27FC236}">
                <a16:creationId xmlns:a16="http://schemas.microsoft.com/office/drawing/2014/main" id="{73DE161E-0CE9-41F7-B345-14EEA4024E35}"/>
              </a:ext>
            </a:extLst>
          </p:cNvPr>
          <p:cNvCxnSpPr>
            <a:cxnSpLocks/>
          </p:cNvCxnSpPr>
          <p:nvPr/>
        </p:nvCxnSpPr>
        <p:spPr>
          <a:xfrm flipV="1">
            <a:off x="5416090" y="2797888"/>
            <a:ext cx="0" cy="353711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9">
            <a:extLst>
              <a:ext uri="{FF2B5EF4-FFF2-40B4-BE49-F238E27FC236}">
                <a16:creationId xmlns:a16="http://schemas.microsoft.com/office/drawing/2014/main" id="{80B349A7-AC75-489B-A83E-0DE0FF100C1A}"/>
              </a:ext>
            </a:extLst>
          </p:cNvPr>
          <p:cNvCxnSpPr>
            <a:cxnSpLocks/>
          </p:cNvCxnSpPr>
          <p:nvPr/>
        </p:nvCxnSpPr>
        <p:spPr>
          <a:xfrm flipH="1">
            <a:off x="4180274" y="1391404"/>
            <a:ext cx="516108" cy="0"/>
          </a:xfrm>
          <a:prstGeom prst="straightConnector1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C1CAE76A-566C-4ECD-9822-98020754AA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744" y="651702"/>
            <a:ext cx="3570803" cy="42740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35662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5F15AB1-E912-4BD7-A20C-8AE3EC2D4533}"/>
              </a:ext>
            </a:extLst>
          </p:cNvPr>
          <p:cNvSpPr txBox="1">
            <a:spLocks/>
          </p:cNvSpPr>
          <p:nvPr/>
        </p:nvSpPr>
        <p:spPr>
          <a:xfrm>
            <a:off x="569005" y="1099689"/>
            <a:ext cx="5210561" cy="166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48DCD5"/>
                </a:solidFill>
                <a:latin typeface="Adobe 繁黑體 Std B" pitchFamily="34" charset="-120"/>
                <a:ea typeface="Adobe 繁黑體 Std B" pitchFamily="34" charset="-120"/>
                <a:cs typeface="Arial Unicode MS" panose="020B0604020202020204" pitchFamily="34" charset="-120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QNAP</a:t>
            </a:r>
            <a:br>
              <a:rPr 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</a:br>
            <a:r>
              <a:rPr 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is your best choice!</a:t>
            </a:r>
            <a:r>
              <a:rPr lang="en-US" sz="5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A78ED2E-C38E-4CCF-AC9F-FE86551A0410}"/>
              </a:ext>
            </a:extLst>
          </p:cNvPr>
          <p:cNvSpPr/>
          <p:nvPr/>
        </p:nvSpPr>
        <p:spPr>
          <a:xfrm>
            <a:off x="620736" y="2306063"/>
            <a:ext cx="4272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zh-TW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 © 2018 QNAP Systems, Inc. All rights reserved. QNAP® and other names of QNAP Products are proprietary marks or registered trademarks of QNAP Systems, Inc. Other products and company names mentioned herein are trademarks of their respective holder </a:t>
            </a:r>
            <a:r>
              <a:rPr lang="en-US" altLang="zh-TW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zh-TW" altLang="zh-TW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​</a:t>
            </a:r>
            <a:endParaRPr lang="zh-TW" altLang="zh-TW" sz="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3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77D690-D799-48FE-B67E-588CEA78AC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90863" y="157913"/>
            <a:ext cx="8743950" cy="493713"/>
          </a:xfrm>
        </p:spPr>
        <p:txBody>
          <a:bodyPr/>
          <a:lstStyle/>
          <a:p>
            <a:pPr algn="ctr"/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Riding the AI wave with QNAP “</a:t>
            </a:r>
            <a:r>
              <a:rPr lang="en-US" sz="3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TW" altLang="en-US" sz="3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000BEAC-2CE4-44BB-A0E2-E73CCFAA0268}"/>
              </a:ext>
            </a:extLst>
          </p:cNvPr>
          <p:cNvSpPr/>
          <p:nvPr/>
        </p:nvSpPr>
        <p:spPr>
          <a:xfrm>
            <a:off x="7419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1EBE9BBD-3694-4676-80E1-B1CB2C100FDE}"/>
              </a:ext>
            </a:extLst>
          </p:cNvPr>
          <p:cNvSpPr/>
          <p:nvPr/>
        </p:nvSpPr>
        <p:spPr>
          <a:xfrm>
            <a:off x="2951785" y="2244209"/>
            <a:ext cx="1148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zh-TW" alt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EE05F4C3-3E71-4B24-B99F-F0298060DD12}"/>
              </a:ext>
            </a:extLst>
          </p:cNvPr>
          <p:cNvSpPr/>
          <p:nvPr/>
        </p:nvSpPr>
        <p:spPr>
          <a:xfrm>
            <a:off x="4780586" y="2244209"/>
            <a:ext cx="1810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  <a:endParaRPr lang="zh-TW" alt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92E31D70-8077-4466-94A2-CC8B068600D4}"/>
              </a:ext>
            </a:extLst>
          </p:cNvPr>
          <p:cNvSpPr/>
          <p:nvPr/>
        </p:nvSpPr>
        <p:spPr>
          <a:xfrm>
            <a:off x="6990386" y="2244209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endParaRPr lang="zh-TW" altLang="en-US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3D690B5-468A-4DE2-8415-7E6695285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7846" y="1151795"/>
            <a:ext cx="366713" cy="58578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DB0E3165-57A0-4276-9C83-6035B13249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8643" y="1151795"/>
            <a:ext cx="366713" cy="585788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3F35BE7A-DFEB-43A0-A79A-3822FB4C4F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9441" y="1151795"/>
            <a:ext cx="36671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8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40956648-0575-4882-8B2A-A9DB55744E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803"/>
            <a:ext cx="9144000" cy="108947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25E6244-64E4-4513-BF0D-8B8CDA2411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386" y="179008"/>
            <a:ext cx="8686800" cy="493713"/>
          </a:xfrm>
        </p:spPr>
        <p:txBody>
          <a:bodyPr/>
          <a:lstStyle/>
          <a:p>
            <a:pPr algn="ctr"/>
            <a:r>
              <a:rPr lang="en-US" altLang="zh-TW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frameworks and tools in a nutshell..</a:t>
            </a:r>
            <a:endParaRPr lang="zh-TW" altLang="en-US" sz="3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EB733AC-83BE-4968-9F73-4D3D92FDADBC}"/>
              </a:ext>
            </a:extLst>
          </p:cNvPr>
          <p:cNvSpPr/>
          <p:nvPr/>
        </p:nvSpPr>
        <p:spPr>
          <a:xfrm>
            <a:off x="755576" y="4813253"/>
            <a:ext cx="7411791" cy="299904"/>
          </a:xfrm>
          <a:prstGeom prst="roundRect">
            <a:avLst>
              <a:gd name="adj" fmla="val 3828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300" b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QTS</a:t>
            </a:r>
            <a:endParaRPr 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B0FD5348-6489-42BC-9A7B-A079AF458C50}"/>
              </a:ext>
            </a:extLst>
          </p:cNvPr>
          <p:cNvSpPr/>
          <p:nvPr/>
        </p:nvSpPr>
        <p:spPr>
          <a:xfrm>
            <a:off x="750542" y="846119"/>
            <a:ext cx="7416824" cy="1752174"/>
          </a:xfrm>
          <a:prstGeom prst="roundRect">
            <a:avLst>
              <a:gd name="adj" fmla="val 3828"/>
            </a:avLst>
          </a:prstGeom>
          <a:solidFill>
            <a:srgbClr val="ABEFEC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Topology / Model architectures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C01E39B2-EAF1-41F0-BA22-068668E87ECA}"/>
              </a:ext>
            </a:extLst>
          </p:cNvPr>
          <p:cNvSpPr/>
          <p:nvPr/>
        </p:nvSpPr>
        <p:spPr>
          <a:xfrm>
            <a:off x="849015" y="1232295"/>
            <a:ext cx="2420086" cy="709410"/>
          </a:xfrm>
          <a:prstGeom prst="roundRect">
            <a:avLst>
              <a:gd name="adj" fmla="val 5407"/>
            </a:avLst>
          </a:prstGeom>
          <a:solidFill>
            <a:srgbClr val="48DCD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Image Classification</a:t>
            </a:r>
          </a:p>
          <a:p>
            <a:pPr algn="ctr"/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AlexNet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VGG16,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GoogLeNet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MobileNet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etc.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C0614C07-0622-43F2-AB6E-A16ABB8A3258}"/>
              </a:ext>
            </a:extLst>
          </p:cNvPr>
          <p:cNvSpPr/>
          <p:nvPr/>
        </p:nvSpPr>
        <p:spPr>
          <a:xfrm>
            <a:off x="3461541" y="1232295"/>
            <a:ext cx="2200347" cy="709410"/>
          </a:xfrm>
          <a:prstGeom prst="roundRect">
            <a:avLst>
              <a:gd name="adj" fmla="val 5407"/>
            </a:avLst>
          </a:prstGeom>
          <a:solidFill>
            <a:srgbClr val="48DCD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Detection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SSD, Yolo v1/v2/v3,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R-FCN, RCNN,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Faster RCNN, etc.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EBCDAB02-1C04-4EBF-994B-D684983B1A83}"/>
              </a:ext>
            </a:extLst>
          </p:cNvPr>
          <p:cNvSpPr/>
          <p:nvPr/>
        </p:nvSpPr>
        <p:spPr>
          <a:xfrm>
            <a:off x="5847159" y="1232295"/>
            <a:ext cx="2200347" cy="709410"/>
          </a:xfrm>
          <a:prstGeom prst="roundRect">
            <a:avLst>
              <a:gd name="adj" fmla="val 5407"/>
            </a:avLst>
          </a:prstGeom>
          <a:solidFill>
            <a:srgbClr val="48DCD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Image Segmentation</a:t>
            </a:r>
          </a:p>
          <a:p>
            <a:pPr algn="ctr"/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U-Net, FCN,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DeepLab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v1/v2, etc.</a:t>
            </a:r>
            <a:endParaRPr lang="en-US" altLang="zh-TW" sz="10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8015CB2-25FA-4631-87D4-7EBCFB4F014E}"/>
              </a:ext>
            </a:extLst>
          </p:cNvPr>
          <p:cNvSpPr/>
          <p:nvPr/>
        </p:nvSpPr>
        <p:spPr>
          <a:xfrm>
            <a:off x="3461541" y="2060729"/>
            <a:ext cx="2200347" cy="424223"/>
          </a:xfrm>
          <a:prstGeom prst="roundRect">
            <a:avLst>
              <a:gd name="adj" fmla="val 5407"/>
            </a:avLst>
          </a:prstGeom>
          <a:solidFill>
            <a:srgbClr val="48DCD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Video Classification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RNN, LSTM, etc.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BD7C9DB5-12B4-472A-B9C3-E015921E79B5}"/>
              </a:ext>
            </a:extLst>
          </p:cNvPr>
          <p:cNvSpPr/>
          <p:nvPr/>
        </p:nvSpPr>
        <p:spPr>
          <a:xfrm>
            <a:off x="856184" y="2060729"/>
            <a:ext cx="2420086" cy="424223"/>
          </a:xfrm>
          <a:prstGeom prst="roundRect">
            <a:avLst>
              <a:gd name="adj" fmla="val 5407"/>
            </a:avLst>
          </a:prstGeom>
          <a:solidFill>
            <a:srgbClr val="48DCD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Face Detection / Recognition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MTCNN,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DeepFace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Facenet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etc.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5599A38A-DF0C-4096-BDB5-0E05AA2B1607}"/>
              </a:ext>
            </a:extLst>
          </p:cNvPr>
          <p:cNvSpPr/>
          <p:nvPr/>
        </p:nvSpPr>
        <p:spPr>
          <a:xfrm>
            <a:off x="5847159" y="2060729"/>
            <a:ext cx="2200347" cy="424223"/>
          </a:xfrm>
          <a:prstGeom prst="roundRect">
            <a:avLst>
              <a:gd name="adj" fmla="val 5407"/>
            </a:avLst>
          </a:prstGeom>
          <a:solidFill>
            <a:srgbClr val="48DCD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Speech Recognition</a:t>
            </a:r>
          </a:p>
          <a:p>
            <a:pPr algn="ctr"/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DeepVoice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WaveNet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etc</a:t>
            </a:r>
            <a:endParaRPr lang="en-US" altLang="zh-TW" sz="10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0B21702B-BC54-4F26-821A-0FBF010E3622}"/>
              </a:ext>
            </a:extLst>
          </p:cNvPr>
          <p:cNvSpPr/>
          <p:nvPr/>
        </p:nvSpPr>
        <p:spPr>
          <a:xfrm>
            <a:off x="755576" y="3276091"/>
            <a:ext cx="3672408" cy="790788"/>
          </a:xfrm>
          <a:prstGeom prst="roundRect">
            <a:avLst>
              <a:gd name="adj" fmla="val 6003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Training Platform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Intel® MKL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NVIDIA® CUDA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OpenCL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BAAE578E-6C7B-4DCE-97F2-6B956245E0EA}"/>
              </a:ext>
            </a:extLst>
          </p:cNvPr>
          <p:cNvSpPr/>
          <p:nvPr/>
        </p:nvSpPr>
        <p:spPr>
          <a:xfrm>
            <a:off x="4499992" y="3276091"/>
            <a:ext cx="3672408" cy="790788"/>
          </a:xfrm>
          <a:prstGeom prst="roundRect">
            <a:avLst>
              <a:gd name="adj" fmla="val 6003"/>
            </a:avLst>
          </a:prstGeom>
          <a:solidFill>
            <a:schemeClr val="accent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Inference Platform</a:t>
            </a:r>
          </a:p>
          <a:p>
            <a:pPr algn="ctr"/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CoreML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(iOS) 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</a:t>
            </a:r>
            <a:endParaRPr lang="en-US" altLang="zh-TW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Tensorflow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Lite (Android) </a:t>
            </a:r>
          </a:p>
          <a:p>
            <a:pPr algn="ctr"/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TensorRT</a:t>
            </a:r>
            <a:endParaRPr lang="en-US" altLang="zh-TW" sz="10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B4E70AB9-D6A0-40F8-ACDD-3703E1A94CCE}"/>
              </a:ext>
            </a:extLst>
          </p:cNvPr>
          <p:cNvSpPr/>
          <p:nvPr/>
        </p:nvSpPr>
        <p:spPr>
          <a:xfrm>
            <a:off x="755576" y="4119010"/>
            <a:ext cx="7411791" cy="299904"/>
          </a:xfrm>
          <a:prstGeom prst="roundRect">
            <a:avLst>
              <a:gd name="adj" fmla="val 3828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Container Station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D6C438A-1C1B-40EC-9815-12998A85928C}"/>
              </a:ext>
            </a:extLst>
          </p:cNvPr>
          <p:cNvSpPr/>
          <p:nvPr/>
        </p:nvSpPr>
        <p:spPr>
          <a:xfrm>
            <a:off x="4496304" y="4458230"/>
            <a:ext cx="3671064" cy="299904"/>
          </a:xfrm>
          <a:prstGeom prst="roundRect">
            <a:avLst>
              <a:gd name="adj" fmla="val 3828"/>
            </a:avLst>
          </a:prstGeom>
          <a:solidFill>
            <a:schemeClr val="tx1">
              <a:lumMod val="85000"/>
              <a:lumOff val="1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IGD Driver (for </a:t>
            </a:r>
            <a:r>
              <a:rPr lang="en-US" altLang="zh-TW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OpenVINO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pre-built in QTS)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66B9DDFB-10B0-4A44-B143-AEEA72C94EB3}"/>
              </a:ext>
            </a:extLst>
          </p:cNvPr>
          <p:cNvSpPr/>
          <p:nvPr/>
        </p:nvSpPr>
        <p:spPr>
          <a:xfrm>
            <a:off x="755576" y="4458229"/>
            <a:ext cx="3671064" cy="299904"/>
          </a:xfrm>
          <a:prstGeom prst="roundRect">
            <a:avLst>
              <a:gd name="adj" fmla="val 3828"/>
            </a:avLst>
          </a:prstGeom>
          <a:solidFill>
            <a:schemeClr val="tx1">
              <a:lumMod val="85000"/>
              <a:lumOff val="1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NVIthroughDIA</a:t>
            </a: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Driver (Download App Center)</a:t>
            </a: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50507C22-E593-45EE-AEE0-4E0EB3FBB019}"/>
              </a:ext>
            </a:extLst>
          </p:cNvPr>
          <p:cNvSpPr/>
          <p:nvPr/>
        </p:nvSpPr>
        <p:spPr>
          <a:xfrm>
            <a:off x="755576" y="2647941"/>
            <a:ext cx="7416824" cy="566606"/>
          </a:xfrm>
          <a:prstGeom prst="roundRect">
            <a:avLst>
              <a:gd name="adj" fmla="val 8119"/>
            </a:avLst>
          </a:prstGeom>
          <a:solidFill>
            <a:srgbClr val="FFC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Frameworks</a:t>
            </a:r>
          </a:p>
          <a:p>
            <a:pPr algn="ctr"/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(Caffe, Caffe2, CNTK,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MXNet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Neon,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PyTorch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altLang="zh-TW" sz="1000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Tensorflow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…)</a:t>
            </a:r>
          </a:p>
        </p:txBody>
      </p:sp>
    </p:spTree>
    <p:extLst>
      <p:ext uri="{BB962C8B-B14F-4D97-AF65-F5344CB8AC3E}">
        <p14:creationId xmlns:p14="http://schemas.microsoft.com/office/powerpoint/2010/main" val="4226634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What can you do with QuAI?</a:t>
            </a:r>
          </a:p>
        </p:txBody>
      </p:sp>
      <p:sp>
        <p:nvSpPr>
          <p:cNvPr id="76805" name="AutoShape 5" descr="Image result for Mobile Icon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5" name="AutoShape 15" descr="Image result for FPGA icon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B140F8A-0BDF-4973-AD61-0FCE02821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28"/>
          <a:stretch/>
        </p:blipFill>
        <p:spPr>
          <a:xfrm>
            <a:off x="0" y="1107280"/>
            <a:ext cx="9144000" cy="4036219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A5AEE7CB-D4CE-459E-B676-3F4FAAB425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74474"/>
            <a:ext cx="1096967" cy="3690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2303</Words>
  <Application>Microsoft Office PowerPoint</Application>
  <PresentationFormat>如螢幕大小 (16:9)</PresentationFormat>
  <Paragraphs>784</Paragraphs>
  <Slides>67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67</vt:i4>
      </vt:variant>
    </vt:vector>
  </HeadingPairs>
  <TitlesOfParts>
    <vt:vector size="81" baseType="lpstr">
      <vt:lpstr>Adobe 繁黑體 Std B</vt:lpstr>
      <vt:lpstr>Arial Unicode MS</vt:lpstr>
      <vt:lpstr>Helvetica Neue</vt:lpstr>
      <vt:lpstr>Helvetica Neue Medium</vt:lpstr>
      <vt:lpstr>宋体</vt:lpstr>
      <vt:lpstr>微軟正黑體</vt:lpstr>
      <vt:lpstr>微軟正黑體</vt:lpstr>
      <vt:lpstr>新細明體</vt:lpstr>
      <vt:lpstr>Arial</vt:lpstr>
      <vt:lpstr>Calibri</vt:lpstr>
      <vt:lpstr>Open Sans</vt:lpstr>
      <vt:lpstr>Times</vt:lpstr>
      <vt:lpstr>Wingdings</vt:lpstr>
      <vt:lpstr>Office 佈景主題</vt:lpstr>
      <vt:lpstr>PowerPoint 簡報</vt:lpstr>
      <vt:lpstr>Agenda</vt:lpstr>
      <vt:lpstr>[ Recap ] </vt:lpstr>
      <vt:lpstr>AI, ML, DL…</vt:lpstr>
      <vt:lpstr>AI will transform..</vt:lpstr>
      <vt:lpstr>AI will transform..</vt:lpstr>
      <vt:lpstr>Riding the AI wave with QNAP “QuAI”</vt:lpstr>
      <vt:lpstr>AI frameworks and tools in a nutshell..</vt:lpstr>
      <vt:lpstr>What can you do with QuAI?</vt:lpstr>
      <vt:lpstr>What's new with QuAI?</vt:lpstr>
      <vt:lpstr>What makes QuAI possible?</vt:lpstr>
      <vt:lpstr>Supports mainstream acceleration cards</vt:lpstr>
      <vt:lpstr>Supports multiple graphics cards</vt:lpstr>
      <vt:lpstr>Supports multiple graphics cards</vt:lpstr>
      <vt:lpstr>JupyterHub –  A new addition to QuAI portfolio </vt:lpstr>
      <vt:lpstr>Jupyter notebook: an overview</vt:lpstr>
      <vt:lpstr>Jupyter notebook: usages</vt:lpstr>
      <vt:lpstr>JupyterHub: how to manage?</vt:lpstr>
      <vt:lpstr>JupyterHub</vt:lpstr>
      <vt:lpstr>Getting started: install and run..</vt:lpstr>
      <vt:lpstr>OpenVINO™  Workflow Consolidation Tool (OpenVINO™ Workflow Consolidation Tool, OWCT)</vt:lpstr>
      <vt:lpstr>What is Intel OpenVINO?</vt:lpstr>
      <vt:lpstr>How does OpenVINO work?</vt:lpstr>
      <vt:lpstr>Benchmarks…</vt:lpstr>
      <vt:lpstr>What's in the package?</vt:lpstr>
      <vt:lpstr>PowerPoint 簡報</vt:lpstr>
      <vt:lpstr>Training to inference with QuAI</vt:lpstr>
      <vt:lpstr>Training and inference</vt:lpstr>
      <vt:lpstr>Hyperconverged AI-ready NAS – powerhouse for training</vt:lpstr>
      <vt:lpstr>Offerings –  From training to inference</vt:lpstr>
      <vt:lpstr>2018 IEI AI accelerator cards </vt:lpstr>
      <vt:lpstr>Ready for industry</vt:lpstr>
      <vt:lpstr>Ready for industry</vt:lpstr>
      <vt:lpstr>Case Study</vt:lpstr>
      <vt:lpstr>From training to inference</vt:lpstr>
      <vt:lpstr>PowerPoint 簡報</vt:lpstr>
      <vt:lpstr>Capture the images</vt:lpstr>
      <vt:lpstr>Labeling tool</vt:lpstr>
      <vt:lpstr>The data format</vt:lpstr>
      <vt:lpstr>Generate tfrecords</vt:lpstr>
      <vt:lpstr>PowerPoint 簡報</vt:lpstr>
      <vt:lpstr>Create a container with GPU support</vt:lpstr>
      <vt:lpstr>The selected framework &amp; topology</vt:lpstr>
      <vt:lpstr>Start training</vt:lpstr>
      <vt:lpstr>Monitor the training progress</vt:lpstr>
      <vt:lpstr>Validate the result using TensorBoard</vt:lpstr>
      <vt:lpstr>Save the model files</vt:lpstr>
      <vt:lpstr>PowerPoint 簡報</vt:lpstr>
      <vt:lpstr>Using OpenVINO model optimizer</vt:lpstr>
      <vt:lpstr>PowerPoint 簡報</vt:lpstr>
      <vt:lpstr>Inference</vt:lpstr>
      <vt:lpstr>Integrated solutions</vt:lpstr>
      <vt:lpstr>PowerPoint 簡報</vt:lpstr>
      <vt:lpstr>How we develop image classification model</vt:lpstr>
      <vt:lpstr>The model/framework we’re using</vt:lpstr>
      <vt:lpstr>Summary</vt:lpstr>
      <vt:lpstr>Why QNAP NAS for AI ?</vt:lpstr>
      <vt:lpstr>Three pillars for success…</vt:lpstr>
      <vt:lpstr>Why QNAP NAS for AI?</vt:lpstr>
      <vt:lpstr>Diverse set of AI Projects </vt:lpstr>
      <vt:lpstr>Image classification for photo and video</vt:lpstr>
      <vt:lpstr>Defect detection using AI</vt:lpstr>
      <vt:lpstr>MediQPACS with medical AI integration</vt:lpstr>
      <vt:lpstr>Smart surveillance – a BIG picture</vt:lpstr>
      <vt:lpstr>Smart surveillance</vt:lpstr>
      <vt:lpstr>AfoBot –  AI Powered smart assistant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QNAP_Copy Su</cp:lastModifiedBy>
  <cp:revision>5</cp:revision>
  <dcterms:modified xsi:type="dcterms:W3CDTF">2018-11-15T04:00:00Z</dcterms:modified>
</cp:coreProperties>
</file>